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7" r:id="rId2"/>
  </p:sldIdLst>
  <p:sldSz cx="27003375" cy="38165088"/>
  <p:notesSz cx="6797675" cy="9926638"/>
  <p:defaultTextStyle>
    <a:defPPr>
      <a:defRPr lang="fr-FR"/>
    </a:defPPr>
    <a:lvl1pPr algn="l" rtl="0" eaLnBrk="0" fontAlgn="base" hangingPunct="0">
      <a:spcBef>
        <a:spcPct val="0"/>
      </a:spcBef>
      <a:spcAft>
        <a:spcPct val="0"/>
      </a:spcAft>
      <a:defRPr sz="2300" kern="1200">
        <a:solidFill>
          <a:schemeClr val="tx1"/>
        </a:solidFill>
        <a:latin typeface="Times New Roman" pitchFamily="18" charset="0"/>
        <a:ea typeface="+mn-ea"/>
        <a:cs typeface="+mn-cs"/>
      </a:defRPr>
    </a:lvl1pPr>
    <a:lvl2pPr marL="431800" indent="25400" algn="l" rtl="0" eaLnBrk="0" fontAlgn="base" hangingPunct="0">
      <a:spcBef>
        <a:spcPct val="0"/>
      </a:spcBef>
      <a:spcAft>
        <a:spcPct val="0"/>
      </a:spcAft>
      <a:defRPr sz="2300" kern="1200">
        <a:solidFill>
          <a:schemeClr val="tx1"/>
        </a:solidFill>
        <a:latin typeface="Times New Roman" pitchFamily="18" charset="0"/>
        <a:ea typeface="+mn-ea"/>
        <a:cs typeface="+mn-cs"/>
      </a:defRPr>
    </a:lvl2pPr>
    <a:lvl3pPr marL="863600" indent="50800" algn="l" rtl="0" eaLnBrk="0" fontAlgn="base" hangingPunct="0">
      <a:spcBef>
        <a:spcPct val="0"/>
      </a:spcBef>
      <a:spcAft>
        <a:spcPct val="0"/>
      </a:spcAft>
      <a:defRPr sz="2300" kern="1200">
        <a:solidFill>
          <a:schemeClr val="tx1"/>
        </a:solidFill>
        <a:latin typeface="Times New Roman" pitchFamily="18" charset="0"/>
        <a:ea typeface="+mn-ea"/>
        <a:cs typeface="+mn-cs"/>
      </a:defRPr>
    </a:lvl3pPr>
    <a:lvl4pPr marL="1295400" indent="76200" algn="l" rtl="0" eaLnBrk="0" fontAlgn="base" hangingPunct="0">
      <a:spcBef>
        <a:spcPct val="0"/>
      </a:spcBef>
      <a:spcAft>
        <a:spcPct val="0"/>
      </a:spcAft>
      <a:defRPr sz="2300" kern="1200">
        <a:solidFill>
          <a:schemeClr val="tx1"/>
        </a:solidFill>
        <a:latin typeface="Times New Roman" pitchFamily="18" charset="0"/>
        <a:ea typeface="+mn-ea"/>
        <a:cs typeface="+mn-cs"/>
      </a:defRPr>
    </a:lvl4pPr>
    <a:lvl5pPr marL="1727200" indent="101600" algn="l" rtl="0" eaLnBrk="0" fontAlgn="base" hangingPunct="0">
      <a:spcBef>
        <a:spcPct val="0"/>
      </a:spcBef>
      <a:spcAft>
        <a:spcPct val="0"/>
      </a:spcAft>
      <a:defRPr sz="2300" kern="1200">
        <a:solidFill>
          <a:schemeClr val="tx1"/>
        </a:solidFill>
        <a:latin typeface="Times New Roman" pitchFamily="18" charset="0"/>
        <a:ea typeface="+mn-ea"/>
        <a:cs typeface="+mn-cs"/>
      </a:defRPr>
    </a:lvl5pPr>
    <a:lvl6pPr marL="2286000" algn="l" defTabSz="914400" rtl="0" eaLnBrk="1" latinLnBrk="0" hangingPunct="1">
      <a:defRPr sz="2300" kern="1200">
        <a:solidFill>
          <a:schemeClr val="tx1"/>
        </a:solidFill>
        <a:latin typeface="Times New Roman" pitchFamily="18" charset="0"/>
        <a:ea typeface="+mn-ea"/>
        <a:cs typeface="+mn-cs"/>
      </a:defRPr>
    </a:lvl6pPr>
    <a:lvl7pPr marL="2743200" algn="l" defTabSz="914400" rtl="0" eaLnBrk="1" latinLnBrk="0" hangingPunct="1">
      <a:defRPr sz="2300" kern="1200">
        <a:solidFill>
          <a:schemeClr val="tx1"/>
        </a:solidFill>
        <a:latin typeface="Times New Roman" pitchFamily="18" charset="0"/>
        <a:ea typeface="+mn-ea"/>
        <a:cs typeface="+mn-cs"/>
      </a:defRPr>
    </a:lvl7pPr>
    <a:lvl8pPr marL="3200400" algn="l" defTabSz="914400" rtl="0" eaLnBrk="1" latinLnBrk="0" hangingPunct="1">
      <a:defRPr sz="2300" kern="1200">
        <a:solidFill>
          <a:schemeClr val="tx1"/>
        </a:solidFill>
        <a:latin typeface="Times New Roman" pitchFamily="18" charset="0"/>
        <a:ea typeface="+mn-ea"/>
        <a:cs typeface="+mn-cs"/>
      </a:defRPr>
    </a:lvl8pPr>
    <a:lvl9pPr marL="3657600" algn="l" defTabSz="914400" rtl="0" eaLnBrk="1" latinLnBrk="0" hangingPunct="1">
      <a:defRPr sz="23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NOURRIT"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6786"/>
    <a:srgbClr val="C00000"/>
    <a:srgbClr val="990000"/>
    <a:srgbClr val="FF6600"/>
    <a:srgbClr val="FFCC00"/>
    <a:srgbClr val="66FF99"/>
    <a:srgbClr val="99FFCC"/>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 autoAdjust="0"/>
    <p:restoredTop sz="99618" autoAdjust="0"/>
  </p:normalViewPr>
  <p:slideViewPr>
    <p:cSldViewPr>
      <p:cViewPr>
        <p:scale>
          <a:sx n="18" d="100"/>
          <a:sy n="18" d="100"/>
        </p:scale>
        <p:origin x="-3264" y="-840"/>
      </p:cViewPr>
      <p:guideLst>
        <p:guide orient="horz" pos="3125"/>
        <p:guide orient="horz" pos="23897"/>
        <p:guide pos="170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2286" tIns="46143" rIns="92286" bIns="46143" numCol="1" anchor="t" anchorCtr="0" compatLnSpc="1">
            <a:prstTxWarp prst="textNoShape">
              <a:avLst/>
            </a:prstTxWarp>
          </a:bodyPr>
          <a:lstStyle>
            <a:lvl1pPr eaLnBrk="1" hangingPunct="1">
              <a:defRPr sz="1200"/>
            </a:lvl1pPr>
          </a:lstStyle>
          <a:p>
            <a:pPr>
              <a:defRPr/>
            </a:pPr>
            <a:endParaRPr lang="fr-FR" altLang="fr-FR"/>
          </a:p>
        </p:txBody>
      </p:sp>
      <p:sp>
        <p:nvSpPr>
          <p:cNvPr id="15363" name="Rectangle 3075"/>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2286" tIns="46143" rIns="92286" bIns="46143" numCol="1" anchor="t" anchorCtr="0" compatLnSpc="1">
            <a:prstTxWarp prst="textNoShape">
              <a:avLst/>
            </a:prstTxWarp>
          </a:bodyPr>
          <a:lstStyle>
            <a:lvl1pPr algn="r" eaLnBrk="1" hangingPunct="1">
              <a:defRPr sz="1200"/>
            </a:lvl1pPr>
          </a:lstStyle>
          <a:p>
            <a:pPr>
              <a:defRPr/>
            </a:pPr>
            <a:fld id="{1C12A918-A067-47BE-8D44-E7FF20C74D24}" type="datetimeFigureOut">
              <a:rPr lang="fr-FR" altLang="fr-FR"/>
              <a:pPr>
                <a:defRPr/>
              </a:pPr>
              <a:t>20/07/2016</a:t>
            </a:fld>
            <a:endParaRPr lang="fr-FR" altLang="fr-FR"/>
          </a:p>
        </p:txBody>
      </p:sp>
      <p:sp>
        <p:nvSpPr>
          <p:cNvPr id="15364" name="Rectangle 3076"/>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2286" tIns="46143" rIns="92286" bIns="46143" numCol="1" anchor="b" anchorCtr="0" compatLnSpc="1">
            <a:prstTxWarp prst="textNoShape">
              <a:avLst/>
            </a:prstTxWarp>
          </a:bodyPr>
          <a:lstStyle>
            <a:lvl1pPr eaLnBrk="1" hangingPunct="1">
              <a:defRPr sz="1200"/>
            </a:lvl1pPr>
          </a:lstStyle>
          <a:p>
            <a:pPr>
              <a:defRPr/>
            </a:pPr>
            <a:endParaRPr lang="fr-FR" altLang="fr-FR"/>
          </a:p>
        </p:txBody>
      </p:sp>
      <p:sp>
        <p:nvSpPr>
          <p:cNvPr id="15365" name="Rectangle 3077"/>
          <p:cNvSpPr>
            <a:spLocks noGrp="1" noChangeArrowheads="1"/>
          </p:cNvSpPr>
          <p:nvPr>
            <p:ph type="sldNum" sz="quarter" idx="3"/>
          </p:nvPr>
        </p:nvSpPr>
        <p:spPr bwMode="auto">
          <a:xfrm>
            <a:off x="3851275" y="9429750"/>
            <a:ext cx="2946400" cy="496888"/>
          </a:xfrm>
          <a:prstGeom prst="rect">
            <a:avLst/>
          </a:prstGeom>
          <a:noFill/>
          <a:ln>
            <a:noFill/>
          </a:ln>
          <a:effectLst/>
          <a:extLst/>
        </p:spPr>
        <p:txBody>
          <a:bodyPr vert="horz" wrap="square" lIns="92286" tIns="46143" rIns="92286" bIns="46143" numCol="1" anchor="b" anchorCtr="0" compatLnSpc="1">
            <a:prstTxWarp prst="textNoShape">
              <a:avLst/>
            </a:prstTxWarp>
          </a:bodyPr>
          <a:lstStyle>
            <a:lvl1pPr algn="r" eaLnBrk="1" hangingPunct="1">
              <a:defRPr sz="1200"/>
            </a:lvl1pPr>
          </a:lstStyle>
          <a:p>
            <a:pPr>
              <a:defRPr/>
            </a:pPr>
            <a:fld id="{9A66B1DD-26E1-428D-A029-A60F16DA3E7A}" type="slidenum">
              <a:rPr lang="fr-FR" altLang="fr-FR"/>
              <a:pPr>
                <a:defRPr/>
              </a:pPr>
              <a:t>‹N°›</a:t>
            </a:fld>
            <a:endParaRPr lang="fr-FR" altLang="fr-FR"/>
          </a:p>
        </p:txBody>
      </p:sp>
    </p:spTree>
    <p:extLst>
      <p:ext uri="{BB962C8B-B14F-4D97-AF65-F5344CB8AC3E}">
        <p14:creationId xmlns:p14="http://schemas.microsoft.com/office/powerpoint/2010/main" val="39600809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90236" y="11185398"/>
            <a:ext cx="21422678" cy="771696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3780473" y="20402550"/>
            <a:ext cx="17642205" cy="9200650"/>
          </a:xfrm>
        </p:spPr>
        <p:txBody>
          <a:bodyPr/>
          <a:lstStyle>
            <a:lvl1pPr marL="0" indent="0" algn="ctr">
              <a:buNone/>
              <a:defRPr/>
            </a:lvl1pPr>
            <a:lvl2pPr marL="432054" indent="0" algn="ctr">
              <a:buNone/>
              <a:defRPr/>
            </a:lvl2pPr>
            <a:lvl3pPr marL="864108" indent="0" algn="ctr">
              <a:buNone/>
              <a:defRPr/>
            </a:lvl3pPr>
            <a:lvl4pPr marL="1296162" indent="0" algn="ctr">
              <a:buNone/>
              <a:defRPr/>
            </a:lvl4pPr>
            <a:lvl5pPr marL="1728216" indent="0" algn="ctr">
              <a:buNone/>
              <a:defRPr/>
            </a:lvl5pPr>
            <a:lvl6pPr marL="2160270" indent="0" algn="ctr">
              <a:buNone/>
              <a:defRPr/>
            </a:lvl6pPr>
            <a:lvl7pPr marL="2592324" indent="0" algn="ctr">
              <a:buNone/>
              <a:defRPr/>
            </a:lvl7pPr>
            <a:lvl8pPr marL="3024378" indent="0" algn="ctr">
              <a:buNone/>
              <a:defRPr/>
            </a:lvl8pPr>
            <a:lvl9pPr marL="3456432"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0CF8B2D8-9203-44B4-9F01-C7ECAF24CEA5}" type="slidenum">
              <a:rPr lang="fr-FR" altLang="fr-FR"/>
              <a:pPr>
                <a:defRPr/>
              </a:pPr>
              <a:t>‹N°›</a:t>
            </a:fld>
            <a:endParaRPr lang="fr-FR" altLang="fr-FR"/>
          </a:p>
        </p:txBody>
      </p:sp>
    </p:spTree>
    <p:extLst>
      <p:ext uri="{BB962C8B-B14F-4D97-AF65-F5344CB8AC3E}">
        <p14:creationId xmlns:p14="http://schemas.microsoft.com/office/powerpoint/2010/main" val="33333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B5C9A6D3-6D82-4DB3-970F-F449FBE0D549}" type="slidenum">
              <a:rPr lang="fr-FR" altLang="fr-FR"/>
              <a:pPr>
                <a:defRPr/>
              </a:pPr>
              <a:t>‹N°›</a:t>
            </a:fld>
            <a:endParaRPr lang="fr-FR" altLang="fr-FR"/>
          </a:p>
        </p:txBody>
      </p:sp>
    </p:spTree>
    <p:extLst>
      <p:ext uri="{BB962C8B-B14F-4D97-AF65-F5344CB8AC3E}">
        <p14:creationId xmlns:p14="http://schemas.microsoft.com/office/powerpoint/2010/main" val="396347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957245" y="3199900"/>
            <a:ext cx="5355669" cy="28803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890237" y="3199900"/>
            <a:ext cx="15922990" cy="28803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13B973A5-79B3-4E91-BFA4-343970F1C959}" type="slidenum">
              <a:rPr lang="fr-FR" altLang="fr-FR"/>
              <a:pPr>
                <a:defRPr/>
              </a:pPr>
              <a:t>‹N°›</a:t>
            </a:fld>
            <a:endParaRPr lang="fr-FR" altLang="fr-FR"/>
          </a:p>
        </p:txBody>
      </p:sp>
    </p:spTree>
    <p:extLst>
      <p:ext uri="{BB962C8B-B14F-4D97-AF65-F5344CB8AC3E}">
        <p14:creationId xmlns:p14="http://schemas.microsoft.com/office/powerpoint/2010/main" val="130074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8243734E-7A70-4744-854E-729D5DD56C67}" type="slidenum">
              <a:rPr lang="fr-FR" altLang="fr-FR"/>
              <a:pPr>
                <a:defRPr/>
              </a:pPr>
              <a:t>‹N°›</a:t>
            </a:fld>
            <a:endParaRPr lang="fr-FR" altLang="fr-FR"/>
          </a:p>
        </p:txBody>
      </p:sp>
    </p:spTree>
    <p:extLst>
      <p:ext uri="{BB962C8B-B14F-4D97-AF65-F5344CB8AC3E}">
        <p14:creationId xmlns:p14="http://schemas.microsoft.com/office/powerpoint/2010/main" val="310568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90749" y="23135892"/>
            <a:ext cx="21422678" cy="7151394"/>
          </a:xfrm>
        </p:spPr>
        <p:txBody>
          <a:bodyPr anchor="t"/>
          <a:lstStyle>
            <a:lvl1pPr algn="l">
              <a:defRPr sz="38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990749" y="15259908"/>
            <a:ext cx="21422678" cy="7875984"/>
          </a:xfrm>
        </p:spPr>
        <p:txBody>
          <a:bodyPr anchor="b"/>
          <a:lstStyle>
            <a:lvl1pPr marL="0" indent="0">
              <a:buNone/>
              <a:defRPr sz="1900"/>
            </a:lvl1pPr>
            <a:lvl2pPr marL="432054" indent="0">
              <a:buNone/>
              <a:defRPr sz="1700"/>
            </a:lvl2pPr>
            <a:lvl3pPr marL="864108" indent="0">
              <a:buNone/>
              <a:defRPr sz="1500"/>
            </a:lvl3pPr>
            <a:lvl4pPr marL="1296162" indent="0">
              <a:buNone/>
              <a:defRPr sz="1300"/>
            </a:lvl4pPr>
            <a:lvl5pPr marL="1728216" indent="0">
              <a:buNone/>
              <a:defRPr sz="1300"/>
            </a:lvl5pPr>
            <a:lvl6pPr marL="2160270" indent="0">
              <a:buNone/>
              <a:defRPr sz="1300"/>
            </a:lvl6pPr>
            <a:lvl7pPr marL="2592324" indent="0">
              <a:buNone/>
              <a:defRPr sz="1300"/>
            </a:lvl7pPr>
            <a:lvl8pPr marL="3024378" indent="0">
              <a:buNone/>
              <a:defRPr sz="1300"/>
            </a:lvl8pPr>
            <a:lvl9pPr marL="3456432" indent="0">
              <a:buNone/>
              <a:defRPr sz="13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21AFFDD7-B119-4C65-9156-D9763EF07B02}" type="slidenum">
              <a:rPr lang="fr-FR" altLang="fr-FR"/>
              <a:pPr>
                <a:defRPr/>
              </a:pPr>
              <a:t>‹N°›</a:t>
            </a:fld>
            <a:endParaRPr lang="fr-FR" altLang="fr-FR"/>
          </a:p>
        </p:txBody>
      </p:sp>
    </p:spTree>
    <p:extLst>
      <p:ext uri="{BB962C8B-B14F-4D97-AF65-F5344CB8AC3E}">
        <p14:creationId xmlns:p14="http://schemas.microsoft.com/office/powerpoint/2010/main" val="22756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890236" y="10400800"/>
            <a:ext cx="10639330" cy="2160270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2673584" y="10400800"/>
            <a:ext cx="10639330" cy="2160270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7C60EC4D-50BE-462C-AA09-8BBA1708790E}" type="slidenum">
              <a:rPr lang="fr-FR" altLang="fr-FR"/>
              <a:pPr>
                <a:defRPr/>
              </a:pPr>
              <a:t>‹N°›</a:t>
            </a:fld>
            <a:endParaRPr lang="fr-FR" altLang="fr-FR"/>
          </a:p>
        </p:txBody>
      </p:sp>
    </p:spTree>
    <p:extLst>
      <p:ext uri="{BB962C8B-B14F-4D97-AF65-F5344CB8AC3E}">
        <p14:creationId xmlns:p14="http://schemas.microsoft.com/office/powerpoint/2010/main" val="35777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60158" y="1441681"/>
            <a:ext cx="22682835" cy="60007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60158" y="8059008"/>
            <a:ext cx="11135892" cy="3358920"/>
          </a:xfrm>
        </p:spPr>
        <p:txBody>
          <a:bodyPr anchor="b"/>
          <a:lstStyle>
            <a:lvl1pPr marL="0" indent="0">
              <a:buNone/>
              <a:defRPr sz="2300" b="1"/>
            </a:lvl1pPr>
            <a:lvl2pPr marL="432054" indent="0">
              <a:buNone/>
              <a:defRPr sz="1900" b="1"/>
            </a:lvl2pPr>
            <a:lvl3pPr marL="864108" indent="0">
              <a:buNone/>
              <a:defRPr sz="1700" b="1"/>
            </a:lvl3pPr>
            <a:lvl4pPr marL="1296162" indent="0">
              <a:buNone/>
              <a:defRPr sz="1500" b="1"/>
            </a:lvl4pPr>
            <a:lvl5pPr marL="1728216" indent="0">
              <a:buNone/>
              <a:defRPr sz="1500" b="1"/>
            </a:lvl5pPr>
            <a:lvl6pPr marL="2160270" indent="0">
              <a:buNone/>
              <a:defRPr sz="1500" b="1"/>
            </a:lvl6pPr>
            <a:lvl7pPr marL="2592324" indent="0">
              <a:buNone/>
              <a:defRPr sz="1500" b="1"/>
            </a:lvl7pPr>
            <a:lvl8pPr marL="3024378" indent="0">
              <a:buNone/>
              <a:defRPr sz="1500" b="1"/>
            </a:lvl8pPr>
            <a:lvl9pPr marL="3456432"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260158" y="11417927"/>
            <a:ext cx="11135892" cy="2074459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2802601" y="8059008"/>
            <a:ext cx="11140392" cy="3358920"/>
          </a:xfrm>
        </p:spPr>
        <p:txBody>
          <a:bodyPr anchor="b"/>
          <a:lstStyle>
            <a:lvl1pPr marL="0" indent="0">
              <a:buNone/>
              <a:defRPr sz="2300" b="1"/>
            </a:lvl1pPr>
            <a:lvl2pPr marL="432054" indent="0">
              <a:buNone/>
              <a:defRPr sz="1900" b="1"/>
            </a:lvl2pPr>
            <a:lvl3pPr marL="864108" indent="0">
              <a:buNone/>
              <a:defRPr sz="1700" b="1"/>
            </a:lvl3pPr>
            <a:lvl4pPr marL="1296162" indent="0">
              <a:buNone/>
              <a:defRPr sz="1500" b="1"/>
            </a:lvl4pPr>
            <a:lvl5pPr marL="1728216" indent="0">
              <a:buNone/>
              <a:defRPr sz="1500" b="1"/>
            </a:lvl5pPr>
            <a:lvl6pPr marL="2160270" indent="0">
              <a:buNone/>
              <a:defRPr sz="1500" b="1"/>
            </a:lvl6pPr>
            <a:lvl7pPr marL="2592324" indent="0">
              <a:buNone/>
              <a:defRPr sz="1500" b="1"/>
            </a:lvl7pPr>
            <a:lvl8pPr marL="3024378" indent="0">
              <a:buNone/>
              <a:defRPr sz="1500" b="1"/>
            </a:lvl8pPr>
            <a:lvl9pPr marL="3456432"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2802601" y="11417927"/>
            <a:ext cx="11140392" cy="2074459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E0B2ED16-FA45-4BD9-A567-5E1F4E2C47D6}" type="slidenum">
              <a:rPr lang="fr-FR" altLang="fr-FR"/>
              <a:pPr>
                <a:defRPr/>
              </a:pPr>
              <a:t>‹N°›</a:t>
            </a:fld>
            <a:endParaRPr lang="fr-FR" altLang="fr-FR"/>
          </a:p>
        </p:txBody>
      </p:sp>
    </p:spTree>
    <p:extLst>
      <p:ext uri="{BB962C8B-B14F-4D97-AF65-F5344CB8AC3E}">
        <p14:creationId xmlns:p14="http://schemas.microsoft.com/office/powerpoint/2010/main" val="76986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EF2008DF-CE64-468A-8AFC-7D567E7779A8}" type="slidenum">
              <a:rPr lang="fr-FR" altLang="fr-FR"/>
              <a:pPr>
                <a:defRPr/>
              </a:pPr>
              <a:t>‹N°›</a:t>
            </a:fld>
            <a:endParaRPr lang="fr-FR" altLang="fr-FR"/>
          </a:p>
        </p:txBody>
      </p:sp>
    </p:spTree>
    <p:extLst>
      <p:ext uri="{BB962C8B-B14F-4D97-AF65-F5344CB8AC3E}">
        <p14:creationId xmlns:p14="http://schemas.microsoft.com/office/powerpoint/2010/main" val="364642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AD66F4E4-433F-49B8-91BB-90C137C06220}" type="slidenum">
              <a:rPr lang="fr-FR" altLang="fr-FR"/>
              <a:pPr>
                <a:defRPr/>
              </a:pPr>
              <a:t>‹N°›</a:t>
            </a:fld>
            <a:endParaRPr lang="fr-FR" altLang="fr-FR"/>
          </a:p>
        </p:txBody>
      </p:sp>
    </p:spTree>
    <p:extLst>
      <p:ext uri="{BB962C8B-B14F-4D97-AF65-F5344CB8AC3E}">
        <p14:creationId xmlns:p14="http://schemas.microsoft.com/office/powerpoint/2010/main" val="72820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60158" y="1434180"/>
            <a:ext cx="8291537" cy="6099762"/>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9853232" y="1434180"/>
            <a:ext cx="14089761" cy="30728341"/>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260158" y="7533941"/>
            <a:ext cx="8291537" cy="24628579"/>
          </a:xfrm>
        </p:spPr>
        <p:txBody>
          <a:bodyPr/>
          <a:lstStyle>
            <a:lvl1pPr marL="0" indent="0">
              <a:buNone/>
              <a:defRPr sz="1300"/>
            </a:lvl1pPr>
            <a:lvl2pPr marL="432054" indent="0">
              <a:buNone/>
              <a:defRPr sz="1100"/>
            </a:lvl2pPr>
            <a:lvl3pPr marL="864108" indent="0">
              <a:buNone/>
              <a:defRPr sz="900"/>
            </a:lvl3pPr>
            <a:lvl4pPr marL="1296162" indent="0">
              <a:buNone/>
              <a:defRPr sz="900"/>
            </a:lvl4pPr>
            <a:lvl5pPr marL="1728216" indent="0">
              <a:buNone/>
              <a:defRPr sz="900"/>
            </a:lvl5pPr>
            <a:lvl6pPr marL="2160270" indent="0">
              <a:buNone/>
              <a:defRPr sz="900"/>
            </a:lvl6pPr>
            <a:lvl7pPr marL="2592324" indent="0">
              <a:buNone/>
              <a:defRPr sz="900"/>
            </a:lvl7pPr>
            <a:lvl8pPr marL="3024378" indent="0">
              <a:buNone/>
              <a:defRPr sz="900"/>
            </a:lvl8pPr>
            <a:lvl9pPr marL="3456432"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7171F223-2F1D-4D26-BB79-58C1A294D2EE}" type="slidenum">
              <a:rPr lang="fr-FR" altLang="fr-FR"/>
              <a:pPr>
                <a:defRPr/>
              </a:pPr>
              <a:t>‹N°›</a:t>
            </a:fld>
            <a:endParaRPr lang="fr-FR" altLang="fr-FR"/>
          </a:p>
        </p:txBody>
      </p:sp>
    </p:spTree>
    <p:extLst>
      <p:ext uri="{BB962C8B-B14F-4D97-AF65-F5344CB8AC3E}">
        <p14:creationId xmlns:p14="http://schemas.microsoft.com/office/powerpoint/2010/main" val="407525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40118" y="25203151"/>
            <a:ext cx="15121890" cy="2974872"/>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4940118" y="3216402"/>
            <a:ext cx="15121890" cy="21602700"/>
          </a:xfrm>
        </p:spPr>
        <p:txBody>
          <a:bodyPr lIns="349757" tIns="174878" rIns="349757" bIns="174878"/>
          <a:lstStyle>
            <a:lvl1pPr marL="0" indent="0">
              <a:buNone/>
              <a:defRPr sz="3000"/>
            </a:lvl1pPr>
            <a:lvl2pPr marL="432054" indent="0">
              <a:buNone/>
              <a:defRPr sz="2600"/>
            </a:lvl2pPr>
            <a:lvl3pPr marL="864108" indent="0">
              <a:buNone/>
              <a:defRPr sz="2300"/>
            </a:lvl3pPr>
            <a:lvl4pPr marL="1296162" indent="0">
              <a:buNone/>
              <a:defRPr sz="1900"/>
            </a:lvl4pPr>
            <a:lvl5pPr marL="1728216" indent="0">
              <a:buNone/>
              <a:defRPr sz="1900"/>
            </a:lvl5pPr>
            <a:lvl6pPr marL="2160270" indent="0">
              <a:buNone/>
              <a:defRPr sz="1900"/>
            </a:lvl6pPr>
            <a:lvl7pPr marL="2592324" indent="0">
              <a:buNone/>
              <a:defRPr sz="1900"/>
            </a:lvl7pPr>
            <a:lvl8pPr marL="3024378" indent="0">
              <a:buNone/>
              <a:defRPr sz="1900"/>
            </a:lvl8pPr>
            <a:lvl9pPr marL="3456432" indent="0">
              <a:buNone/>
              <a:defRPr sz="1900"/>
            </a:lvl9pPr>
          </a:lstStyle>
          <a:p>
            <a:pPr lvl="0"/>
            <a:endParaRPr lang="fr-FR" noProof="0" smtClean="0"/>
          </a:p>
        </p:txBody>
      </p:sp>
      <p:sp>
        <p:nvSpPr>
          <p:cNvPr id="4" name="Espace réservé du texte 3"/>
          <p:cNvSpPr>
            <a:spLocks noGrp="1"/>
          </p:cNvSpPr>
          <p:nvPr>
            <p:ph type="body" sz="half" idx="2"/>
          </p:nvPr>
        </p:nvSpPr>
        <p:spPr>
          <a:xfrm>
            <a:off x="4940118" y="28178023"/>
            <a:ext cx="15121890" cy="4226028"/>
          </a:xfrm>
        </p:spPr>
        <p:txBody>
          <a:bodyPr/>
          <a:lstStyle>
            <a:lvl1pPr marL="0" indent="0">
              <a:buNone/>
              <a:defRPr sz="1300"/>
            </a:lvl1pPr>
            <a:lvl2pPr marL="432054" indent="0">
              <a:buNone/>
              <a:defRPr sz="1100"/>
            </a:lvl2pPr>
            <a:lvl3pPr marL="864108" indent="0">
              <a:buNone/>
              <a:defRPr sz="900"/>
            </a:lvl3pPr>
            <a:lvl4pPr marL="1296162" indent="0">
              <a:buNone/>
              <a:defRPr sz="900"/>
            </a:lvl4pPr>
            <a:lvl5pPr marL="1728216" indent="0">
              <a:buNone/>
              <a:defRPr sz="900"/>
            </a:lvl5pPr>
            <a:lvl6pPr marL="2160270" indent="0">
              <a:buNone/>
              <a:defRPr sz="900"/>
            </a:lvl6pPr>
            <a:lvl7pPr marL="2592324" indent="0">
              <a:buNone/>
              <a:defRPr sz="900"/>
            </a:lvl7pPr>
            <a:lvl8pPr marL="3024378" indent="0">
              <a:buNone/>
              <a:defRPr sz="900"/>
            </a:lvl8pPr>
            <a:lvl9pPr marL="3456432"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2D775BF-6A3F-4E8F-A0CE-07AEF211D2DD}" type="slidenum">
              <a:rPr lang="fr-FR" altLang="fr-FR"/>
              <a:pPr>
                <a:defRPr/>
              </a:pPr>
              <a:t>‹N°›</a:t>
            </a:fld>
            <a:endParaRPr lang="fr-FR" altLang="fr-FR"/>
          </a:p>
        </p:txBody>
      </p:sp>
    </p:spTree>
    <p:extLst>
      <p:ext uri="{BB962C8B-B14F-4D97-AF65-F5344CB8AC3E}">
        <p14:creationId xmlns:p14="http://schemas.microsoft.com/office/powerpoint/2010/main" val="241718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25650" y="3392488"/>
            <a:ext cx="22952075"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1891" tIns="175945" rIns="351891" bIns="175945"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2025650" y="11025188"/>
            <a:ext cx="22952075" cy="2289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1891" tIns="175945" rIns="351891" bIns="175945"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2025650" y="34772600"/>
            <a:ext cx="5626100" cy="2544763"/>
          </a:xfrm>
          <a:prstGeom prst="rect">
            <a:avLst/>
          </a:prstGeom>
          <a:noFill/>
          <a:ln>
            <a:noFill/>
          </a:ln>
          <a:extLst/>
        </p:spPr>
        <p:txBody>
          <a:bodyPr vert="horz" wrap="square" lIns="351891" tIns="175945" rIns="351891" bIns="175945" numCol="1" anchor="t" anchorCtr="0" compatLnSpc="1">
            <a:prstTxWarp prst="textNoShape">
              <a:avLst/>
            </a:prstTxWarp>
          </a:bodyPr>
          <a:lstStyle>
            <a:lvl1pPr eaLnBrk="1" hangingPunct="1">
              <a:defRPr sz="5400"/>
            </a:lvl1pPr>
          </a:lstStyle>
          <a:p>
            <a:pPr>
              <a:defRPr/>
            </a:pPr>
            <a:endParaRPr lang="fr-FR" altLang="fr-FR"/>
          </a:p>
        </p:txBody>
      </p:sp>
      <p:sp>
        <p:nvSpPr>
          <p:cNvPr id="1029" name="Rectangle 5"/>
          <p:cNvSpPr>
            <a:spLocks noGrp="1" noChangeArrowheads="1"/>
          </p:cNvSpPr>
          <p:nvPr>
            <p:ph type="ftr" sz="quarter" idx="3"/>
          </p:nvPr>
        </p:nvSpPr>
        <p:spPr bwMode="auto">
          <a:xfrm>
            <a:off x="9226550" y="34772600"/>
            <a:ext cx="8550275" cy="2544763"/>
          </a:xfrm>
          <a:prstGeom prst="rect">
            <a:avLst/>
          </a:prstGeom>
          <a:noFill/>
          <a:ln>
            <a:noFill/>
          </a:ln>
          <a:extLst/>
        </p:spPr>
        <p:txBody>
          <a:bodyPr vert="horz" wrap="square" lIns="351891" tIns="175945" rIns="351891" bIns="175945" numCol="1" anchor="t" anchorCtr="0" compatLnSpc="1">
            <a:prstTxWarp prst="textNoShape">
              <a:avLst/>
            </a:prstTxWarp>
          </a:bodyPr>
          <a:lstStyle>
            <a:lvl1pPr algn="ctr" eaLnBrk="1" hangingPunct="1">
              <a:defRPr sz="5400"/>
            </a:lvl1pPr>
          </a:lstStyle>
          <a:p>
            <a:pPr>
              <a:defRPr/>
            </a:pPr>
            <a:endParaRPr lang="fr-FR" altLang="fr-FR"/>
          </a:p>
        </p:txBody>
      </p:sp>
      <p:sp>
        <p:nvSpPr>
          <p:cNvPr id="1030" name="Rectangle 6"/>
          <p:cNvSpPr>
            <a:spLocks noGrp="1" noChangeArrowheads="1"/>
          </p:cNvSpPr>
          <p:nvPr>
            <p:ph type="sldNum" sz="quarter" idx="4"/>
          </p:nvPr>
        </p:nvSpPr>
        <p:spPr bwMode="auto">
          <a:xfrm>
            <a:off x="19353213" y="34772600"/>
            <a:ext cx="5624512" cy="2544763"/>
          </a:xfrm>
          <a:prstGeom prst="rect">
            <a:avLst/>
          </a:prstGeom>
          <a:noFill/>
          <a:ln>
            <a:noFill/>
          </a:ln>
          <a:extLst/>
        </p:spPr>
        <p:txBody>
          <a:bodyPr vert="horz" wrap="square" lIns="351891" tIns="175945" rIns="351891" bIns="175945" numCol="1" anchor="t" anchorCtr="0" compatLnSpc="1">
            <a:prstTxWarp prst="textNoShape">
              <a:avLst/>
            </a:prstTxWarp>
          </a:bodyPr>
          <a:lstStyle>
            <a:lvl1pPr algn="r" eaLnBrk="1" hangingPunct="1">
              <a:defRPr sz="5400"/>
            </a:lvl1pPr>
          </a:lstStyle>
          <a:p>
            <a:pPr>
              <a:defRPr/>
            </a:pPr>
            <a:fld id="{79F76CDF-77C9-4E81-8546-D7EE57CCFCF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16313" rtl="0" eaLnBrk="0" fontAlgn="base" hangingPunct="0">
        <a:spcBef>
          <a:spcPct val="0"/>
        </a:spcBef>
        <a:spcAft>
          <a:spcPct val="0"/>
        </a:spcAft>
        <a:defRPr sz="16900">
          <a:solidFill>
            <a:schemeClr val="tx2"/>
          </a:solidFill>
          <a:latin typeface="+mj-lt"/>
          <a:ea typeface="+mj-ea"/>
          <a:cs typeface="+mj-cs"/>
        </a:defRPr>
      </a:lvl1pPr>
      <a:lvl2pPr algn="ctr" defTabSz="3516313" rtl="0" eaLnBrk="0" fontAlgn="base" hangingPunct="0">
        <a:spcBef>
          <a:spcPct val="0"/>
        </a:spcBef>
        <a:spcAft>
          <a:spcPct val="0"/>
        </a:spcAft>
        <a:defRPr sz="16900">
          <a:solidFill>
            <a:schemeClr val="tx2"/>
          </a:solidFill>
          <a:latin typeface="Times New Roman" pitchFamily="18" charset="0"/>
        </a:defRPr>
      </a:lvl2pPr>
      <a:lvl3pPr algn="ctr" defTabSz="3516313" rtl="0" eaLnBrk="0" fontAlgn="base" hangingPunct="0">
        <a:spcBef>
          <a:spcPct val="0"/>
        </a:spcBef>
        <a:spcAft>
          <a:spcPct val="0"/>
        </a:spcAft>
        <a:defRPr sz="16900">
          <a:solidFill>
            <a:schemeClr val="tx2"/>
          </a:solidFill>
          <a:latin typeface="Times New Roman" pitchFamily="18" charset="0"/>
        </a:defRPr>
      </a:lvl3pPr>
      <a:lvl4pPr algn="ctr" defTabSz="3516313" rtl="0" eaLnBrk="0" fontAlgn="base" hangingPunct="0">
        <a:spcBef>
          <a:spcPct val="0"/>
        </a:spcBef>
        <a:spcAft>
          <a:spcPct val="0"/>
        </a:spcAft>
        <a:defRPr sz="16900">
          <a:solidFill>
            <a:schemeClr val="tx2"/>
          </a:solidFill>
          <a:latin typeface="Times New Roman" pitchFamily="18" charset="0"/>
        </a:defRPr>
      </a:lvl4pPr>
      <a:lvl5pPr algn="ctr" defTabSz="3516313" rtl="0" eaLnBrk="0" fontAlgn="base" hangingPunct="0">
        <a:spcBef>
          <a:spcPct val="0"/>
        </a:spcBef>
        <a:spcAft>
          <a:spcPct val="0"/>
        </a:spcAft>
        <a:defRPr sz="16900">
          <a:solidFill>
            <a:schemeClr val="tx2"/>
          </a:solidFill>
          <a:latin typeface="Times New Roman" pitchFamily="18" charset="0"/>
        </a:defRPr>
      </a:lvl5pPr>
      <a:lvl6pPr marL="432054" algn="ctr" defTabSz="3496938" rtl="0" fontAlgn="base">
        <a:spcBef>
          <a:spcPct val="0"/>
        </a:spcBef>
        <a:spcAft>
          <a:spcPct val="0"/>
        </a:spcAft>
        <a:defRPr sz="16800">
          <a:solidFill>
            <a:schemeClr val="tx2"/>
          </a:solidFill>
          <a:latin typeface="Times New Roman" pitchFamily="18" charset="0"/>
        </a:defRPr>
      </a:lvl6pPr>
      <a:lvl7pPr marL="864108" algn="ctr" defTabSz="3496938" rtl="0" fontAlgn="base">
        <a:spcBef>
          <a:spcPct val="0"/>
        </a:spcBef>
        <a:spcAft>
          <a:spcPct val="0"/>
        </a:spcAft>
        <a:defRPr sz="16800">
          <a:solidFill>
            <a:schemeClr val="tx2"/>
          </a:solidFill>
          <a:latin typeface="Times New Roman" pitchFamily="18" charset="0"/>
        </a:defRPr>
      </a:lvl7pPr>
      <a:lvl8pPr marL="1296162" algn="ctr" defTabSz="3496938" rtl="0" fontAlgn="base">
        <a:spcBef>
          <a:spcPct val="0"/>
        </a:spcBef>
        <a:spcAft>
          <a:spcPct val="0"/>
        </a:spcAft>
        <a:defRPr sz="16800">
          <a:solidFill>
            <a:schemeClr val="tx2"/>
          </a:solidFill>
          <a:latin typeface="Times New Roman" pitchFamily="18" charset="0"/>
        </a:defRPr>
      </a:lvl8pPr>
      <a:lvl9pPr marL="1728216" algn="ctr" defTabSz="3496938" rtl="0" fontAlgn="base">
        <a:spcBef>
          <a:spcPct val="0"/>
        </a:spcBef>
        <a:spcAft>
          <a:spcPct val="0"/>
        </a:spcAft>
        <a:defRPr sz="16800">
          <a:solidFill>
            <a:schemeClr val="tx2"/>
          </a:solidFill>
          <a:latin typeface="Times New Roman" pitchFamily="18" charset="0"/>
        </a:defRPr>
      </a:lvl9pPr>
    </p:titleStyle>
    <p:bodyStyle>
      <a:lvl1pPr marL="1317625" indent="-1317625" algn="l" defTabSz="3516313" rtl="0" eaLnBrk="0" fontAlgn="base" hangingPunct="0">
        <a:spcBef>
          <a:spcPct val="20000"/>
        </a:spcBef>
        <a:spcAft>
          <a:spcPct val="0"/>
        </a:spcAft>
        <a:buChar char="•"/>
        <a:defRPr sz="12400">
          <a:solidFill>
            <a:schemeClr val="tx1"/>
          </a:solidFill>
          <a:latin typeface="+mn-lt"/>
          <a:ea typeface="+mn-ea"/>
          <a:cs typeface="+mn-cs"/>
        </a:defRPr>
      </a:lvl1pPr>
      <a:lvl2pPr marL="2857500" indent="-1096963" algn="l" defTabSz="3516313" rtl="0" eaLnBrk="0" fontAlgn="base" hangingPunct="0">
        <a:spcBef>
          <a:spcPct val="20000"/>
        </a:spcBef>
        <a:spcAft>
          <a:spcPct val="0"/>
        </a:spcAft>
        <a:buChar char="–"/>
        <a:defRPr sz="10800">
          <a:solidFill>
            <a:schemeClr val="tx1"/>
          </a:solidFill>
          <a:latin typeface="+mn-lt"/>
        </a:defRPr>
      </a:lvl2pPr>
      <a:lvl3pPr marL="4397375" indent="-879475" algn="l" defTabSz="3516313" rtl="0" eaLnBrk="0" fontAlgn="base" hangingPunct="0">
        <a:spcBef>
          <a:spcPct val="20000"/>
        </a:spcBef>
        <a:spcAft>
          <a:spcPct val="0"/>
        </a:spcAft>
        <a:buChar char="•"/>
        <a:defRPr sz="9300">
          <a:solidFill>
            <a:schemeClr val="tx1"/>
          </a:solidFill>
          <a:latin typeface="+mn-lt"/>
        </a:defRPr>
      </a:lvl3pPr>
      <a:lvl4pPr marL="6157913" indent="-879475" algn="l" defTabSz="3516313" rtl="0" eaLnBrk="0" fontAlgn="base" hangingPunct="0">
        <a:spcBef>
          <a:spcPct val="20000"/>
        </a:spcBef>
        <a:spcAft>
          <a:spcPct val="0"/>
        </a:spcAft>
        <a:buChar char="–"/>
        <a:defRPr sz="7700">
          <a:solidFill>
            <a:schemeClr val="tx1"/>
          </a:solidFill>
          <a:latin typeface="+mn-lt"/>
        </a:defRPr>
      </a:lvl4pPr>
      <a:lvl5pPr marL="7916863" indent="-877888" algn="l" defTabSz="3516313" rtl="0" eaLnBrk="0" fontAlgn="base" hangingPunct="0">
        <a:spcBef>
          <a:spcPct val="20000"/>
        </a:spcBef>
        <a:spcAft>
          <a:spcPct val="0"/>
        </a:spcAft>
        <a:buChar char="»"/>
        <a:defRPr sz="7700">
          <a:solidFill>
            <a:schemeClr val="tx1"/>
          </a:solidFill>
          <a:latin typeface="+mn-lt"/>
        </a:defRPr>
      </a:lvl5pPr>
      <a:lvl6pPr marL="8302038" indent="-874610" algn="l" defTabSz="3496938" rtl="0" fontAlgn="base">
        <a:spcBef>
          <a:spcPct val="20000"/>
        </a:spcBef>
        <a:spcAft>
          <a:spcPct val="0"/>
        </a:spcAft>
        <a:buChar char="»"/>
        <a:defRPr sz="7700">
          <a:solidFill>
            <a:schemeClr val="tx1"/>
          </a:solidFill>
          <a:latin typeface="+mn-lt"/>
        </a:defRPr>
      </a:lvl6pPr>
      <a:lvl7pPr marL="8734092" indent="-874610" algn="l" defTabSz="3496938" rtl="0" fontAlgn="base">
        <a:spcBef>
          <a:spcPct val="20000"/>
        </a:spcBef>
        <a:spcAft>
          <a:spcPct val="0"/>
        </a:spcAft>
        <a:buChar char="»"/>
        <a:defRPr sz="7700">
          <a:solidFill>
            <a:schemeClr val="tx1"/>
          </a:solidFill>
          <a:latin typeface="+mn-lt"/>
        </a:defRPr>
      </a:lvl7pPr>
      <a:lvl8pPr marL="9166146" indent="-874610" algn="l" defTabSz="3496938" rtl="0" fontAlgn="base">
        <a:spcBef>
          <a:spcPct val="20000"/>
        </a:spcBef>
        <a:spcAft>
          <a:spcPct val="0"/>
        </a:spcAft>
        <a:buChar char="»"/>
        <a:defRPr sz="7700">
          <a:solidFill>
            <a:schemeClr val="tx1"/>
          </a:solidFill>
          <a:latin typeface="+mn-lt"/>
        </a:defRPr>
      </a:lvl8pPr>
      <a:lvl9pPr marL="9598200" indent="-874610" algn="l" defTabSz="3496938" rtl="0" fontAlgn="base">
        <a:spcBef>
          <a:spcPct val="20000"/>
        </a:spcBef>
        <a:spcAft>
          <a:spcPct val="0"/>
        </a:spcAft>
        <a:buChar char="»"/>
        <a:defRPr sz="7700">
          <a:solidFill>
            <a:schemeClr val="tx1"/>
          </a:solidFill>
          <a:latin typeface="+mn-lt"/>
        </a:defRPr>
      </a:lvl9pPr>
    </p:bodyStyle>
    <p:otherStyle>
      <a:defPPr>
        <a:defRPr lang="fr-FR"/>
      </a:defPPr>
      <a:lvl1pPr marL="0" algn="l" defTabSz="864108" rtl="0" eaLnBrk="1" latinLnBrk="0" hangingPunct="1">
        <a:defRPr sz="1700" kern="1200">
          <a:solidFill>
            <a:schemeClr val="tx1"/>
          </a:solidFill>
          <a:latin typeface="+mn-lt"/>
          <a:ea typeface="+mn-ea"/>
          <a:cs typeface="+mn-cs"/>
        </a:defRPr>
      </a:lvl1pPr>
      <a:lvl2pPr marL="432054" algn="l" defTabSz="864108" rtl="0" eaLnBrk="1" latinLnBrk="0" hangingPunct="1">
        <a:defRPr sz="1700" kern="1200">
          <a:solidFill>
            <a:schemeClr val="tx1"/>
          </a:solidFill>
          <a:latin typeface="+mn-lt"/>
          <a:ea typeface="+mn-ea"/>
          <a:cs typeface="+mn-cs"/>
        </a:defRPr>
      </a:lvl2pPr>
      <a:lvl3pPr marL="864108" algn="l" defTabSz="864108" rtl="0" eaLnBrk="1" latinLnBrk="0" hangingPunct="1">
        <a:defRPr sz="1700" kern="1200">
          <a:solidFill>
            <a:schemeClr val="tx1"/>
          </a:solidFill>
          <a:latin typeface="+mn-lt"/>
          <a:ea typeface="+mn-ea"/>
          <a:cs typeface="+mn-cs"/>
        </a:defRPr>
      </a:lvl3pPr>
      <a:lvl4pPr marL="1296162" algn="l" defTabSz="864108" rtl="0" eaLnBrk="1" latinLnBrk="0" hangingPunct="1">
        <a:defRPr sz="1700" kern="1200">
          <a:solidFill>
            <a:schemeClr val="tx1"/>
          </a:solidFill>
          <a:latin typeface="+mn-lt"/>
          <a:ea typeface="+mn-ea"/>
          <a:cs typeface="+mn-cs"/>
        </a:defRPr>
      </a:lvl4pPr>
      <a:lvl5pPr marL="1728216" algn="l" defTabSz="864108" rtl="0" eaLnBrk="1" latinLnBrk="0" hangingPunct="1">
        <a:defRPr sz="1700" kern="1200">
          <a:solidFill>
            <a:schemeClr val="tx1"/>
          </a:solidFill>
          <a:latin typeface="+mn-lt"/>
          <a:ea typeface="+mn-ea"/>
          <a:cs typeface="+mn-cs"/>
        </a:defRPr>
      </a:lvl5pPr>
      <a:lvl6pPr marL="2160270" algn="l" defTabSz="864108" rtl="0" eaLnBrk="1" latinLnBrk="0" hangingPunct="1">
        <a:defRPr sz="1700" kern="1200">
          <a:solidFill>
            <a:schemeClr val="tx1"/>
          </a:solidFill>
          <a:latin typeface="+mn-lt"/>
          <a:ea typeface="+mn-ea"/>
          <a:cs typeface="+mn-cs"/>
        </a:defRPr>
      </a:lvl6pPr>
      <a:lvl7pPr marL="2592324" algn="l" defTabSz="864108" rtl="0" eaLnBrk="1" latinLnBrk="0" hangingPunct="1">
        <a:defRPr sz="1700" kern="1200">
          <a:solidFill>
            <a:schemeClr val="tx1"/>
          </a:solidFill>
          <a:latin typeface="+mn-lt"/>
          <a:ea typeface="+mn-ea"/>
          <a:cs typeface="+mn-cs"/>
        </a:defRPr>
      </a:lvl7pPr>
      <a:lvl8pPr marL="3024378" algn="l" defTabSz="864108" rtl="0" eaLnBrk="1" latinLnBrk="0" hangingPunct="1">
        <a:defRPr sz="1700" kern="1200">
          <a:solidFill>
            <a:schemeClr val="tx1"/>
          </a:solidFill>
          <a:latin typeface="+mn-lt"/>
          <a:ea typeface="+mn-ea"/>
          <a:cs typeface="+mn-cs"/>
        </a:defRPr>
      </a:lvl8pPr>
      <a:lvl9pPr marL="3456432" algn="l" defTabSz="86410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cbi.nlm.nih.gov/pubmed/15215484" TargetMode="External"/><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9" Type="http://schemas.openxmlformats.org/officeDocument/2006/relationships/image" Target="../media/image35.png"/><Relationship Id="rId3" Type="http://schemas.openxmlformats.org/officeDocument/2006/relationships/oleObject" Target="../embeddings/oleObject1.bin"/><Relationship Id="rId21" Type="http://schemas.openxmlformats.org/officeDocument/2006/relationships/image" Target="../media/image17.png"/><Relationship Id="rId34" Type="http://schemas.openxmlformats.org/officeDocument/2006/relationships/image" Target="../media/image30.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9.png"/><Relationship Id="rId38" Type="http://schemas.openxmlformats.org/officeDocument/2006/relationships/image" Target="../media/image34.jpeg"/><Relationship Id="rId2" Type="http://schemas.openxmlformats.org/officeDocument/2006/relationships/slideLayout" Target="../slideLayouts/slideLayout7.xml"/><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20.jpeg"/><Relationship Id="rId32" Type="http://schemas.openxmlformats.org/officeDocument/2006/relationships/image" Target="../media/image28.png"/><Relationship Id="rId37" Type="http://schemas.openxmlformats.org/officeDocument/2006/relationships/image" Target="../media/image33.png"/><Relationship Id="rId5" Type="http://schemas.openxmlformats.org/officeDocument/2006/relationships/image" Target="../media/image2.png"/><Relationship Id="rId15" Type="http://schemas.openxmlformats.org/officeDocument/2006/relationships/image" Target="../media/image11.png"/><Relationship Id="rId23" Type="http://schemas.openxmlformats.org/officeDocument/2006/relationships/image" Target="../media/image19.jpeg"/><Relationship Id="rId28" Type="http://schemas.openxmlformats.org/officeDocument/2006/relationships/image" Target="../media/image24.png"/><Relationship Id="rId36" Type="http://schemas.openxmlformats.org/officeDocument/2006/relationships/image" Target="../media/image32.png"/><Relationship Id="rId10" Type="http://schemas.openxmlformats.org/officeDocument/2006/relationships/image" Target="../media/image6.png"/><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5.jpe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 name="Rectangle 166"/>
          <p:cNvSpPr/>
          <p:nvPr/>
        </p:nvSpPr>
        <p:spPr>
          <a:xfrm>
            <a:off x="249306" y="16635046"/>
            <a:ext cx="12020550" cy="974388"/>
          </a:xfrm>
          <a:prstGeom prst="rect">
            <a:avLst/>
          </a:prstGeom>
          <a:gradFill>
            <a:gsLst>
              <a:gs pos="7000">
                <a:srgbClr val="FFC000"/>
              </a:gs>
              <a:gs pos="45000">
                <a:srgbClr val="FFC000"/>
              </a:gs>
              <a:gs pos="100000">
                <a:srgbClr val="C00000">
                  <a:alpha val="24000"/>
                </a:srgbClr>
              </a:gs>
            </a:gsLs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fr-FR"/>
          </a:p>
        </p:txBody>
      </p:sp>
      <p:sp>
        <p:nvSpPr>
          <p:cNvPr id="26" name="Double flèche horizontale 25"/>
          <p:cNvSpPr/>
          <p:nvPr/>
        </p:nvSpPr>
        <p:spPr>
          <a:xfrm rot="5400000">
            <a:off x="19171444" y="32893794"/>
            <a:ext cx="796925" cy="4460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6" name="Rectangle 165"/>
          <p:cNvSpPr/>
          <p:nvPr/>
        </p:nvSpPr>
        <p:spPr>
          <a:xfrm>
            <a:off x="266426" y="25210896"/>
            <a:ext cx="12055749" cy="957015"/>
          </a:xfrm>
          <a:prstGeom prst="rect">
            <a:avLst/>
          </a:prstGeom>
          <a:gradFill>
            <a:gsLst>
              <a:gs pos="7000">
                <a:srgbClr val="FFC000"/>
              </a:gs>
              <a:gs pos="45000">
                <a:srgbClr val="FFC000"/>
              </a:gs>
              <a:gs pos="100000">
                <a:srgbClr val="C00000">
                  <a:alpha val="24000"/>
                </a:srgbClr>
              </a:gs>
            </a:gsLs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fr-FR"/>
          </a:p>
        </p:txBody>
      </p:sp>
      <p:sp>
        <p:nvSpPr>
          <p:cNvPr id="165" name="Rectangle 164"/>
          <p:cNvSpPr/>
          <p:nvPr/>
        </p:nvSpPr>
        <p:spPr>
          <a:xfrm>
            <a:off x="13107986" y="12204701"/>
            <a:ext cx="13571539" cy="909637"/>
          </a:xfrm>
          <a:prstGeom prst="rect">
            <a:avLst/>
          </a:prstGeom>
          <a:gradFill>
            <a:gsLst>
              <a:gs pos="7000">
                <a:srgbClr val="FFC000"/>
              </a:gs>
              <a:gs pos="45000">
                <a:srgbClr val="FFC000"/>
              </a:gs>
              <a:gs pos="100000">
                <a:srgbClr val="C00000">
                  <a:alpha val="24000"/>
                </a:srgbClr>
              </a:gs>
            </a:gsLs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fr-FR" dirty="0"/>
          </a:p>
        </p:txBody>
      </p:sp>
      <p:sp>
        <p:nvSpPr>
          <p:cNvPr id="21" name="Rectangle 20"/>
          <p:cNvSpPr/>
          <p:nvPr/>
        </p:nvSpPr>
        <p:spPr>
          <a:xfrm>
            <a:off x="476250" y="14547850"/>
            <a:ext cx="11269663" cy="1687513"/>
          </a:xfrm>
          <a:prstGeom prst="rect">
            <a:avLst/>
          </a:prstGeom>
          <a:solidFill>
            <a:srgbClr val="C00000">
              <a:alpha val="1411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61" name="AutoShape 10"/>
          <p:cNvSpPr>
            <a:spLocks noChangeArrowheads="1"/>
          </p:cNvSpPr>
          <p:nvPr/>
        </p:nvSpPr>
        <p:spPr bwMode="auto">
          <a:xfrm>
            <a:off x="295275" y="165100"/>
            <a:ext cx="26265188" cy="4479925"/>
          </a:xfrm>
          <a:prstGeom prst="roundRect">
            <a:avLst>
              <a:gd name="adj" fmla="val 16667"/>
            </a:avLst>
          </a:prstGeom>
          <a:solidFill>
            <a:schemeClr val="bg1"/>
          </a:solidFill>
          <a:ln w="76200">
            <a:solidFill>
              <a:srgbClr val="990000"/>
            </a:solidFill>
            <a:round/>
            <a:headEnd/>
            <a:tailEnd/>
          </a:ln>
        </p:spPr>
        <p:txBody>
          <a:bodyPr wrap="none" lIns="86938" tIns="43469" rIns="86938" bIns="43469" anchor="ct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eaLnBrk="1" hangingPunct="1"/>
            <a:endParaRPr lang="fr-FR" altLang="fr-FR"/>
          </a:p>
        </p:txBody>
      </p:sp>
      <p:sp>
        <p:nvSpPr>
          <p:cNvPr id="2062" name="Text Box 4"/>
          <p:cNvSpPr txBox="1">
            <a:spLocks noChangeArrowheads="1"/>
          </p:cNvSpPr>
          <p:nvPr/>
        </p:nvSpPr>
        <p:spPr bwMode="auto">
          <a:xfrm>
            <a:off x="3969543" y="111189"/>
            <a:ext cx="19277013"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38" tIns="43469" rIns="86938" bIns="43469">
            <a:spAutoFit/>
          </a:bodyP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algn="ctr">
              <a:spcBef>
                <a:spcPct val="20000"/>
              </a:spcBef>
            </a:pPr>
            <a:r>
              <a:rPr lang="en-US" altLang="fr-FR" sz="6000" b="1" dirty="0" err="1">
                <a:latin typeface="Comic Sans MS" pitchFamily="66" charset="0"/>
              </a:rPr>
              <a:t>Myostatin</a:t>
            </a:r>
            <a:r>
              <a:rPr lang="en-US" altLang="fr-FR" sz="6000" b="1" dirty="0">
                <a:latin typeface="Comic Sans MS" pitchFamily="66" charset="0"/>
              </a:rPr>
              <a:t> deficiency in skeletal muscle alters</a:t>
            </a:r>
            <a:endParaRPr lang="fr-FR" altLang="fr-FR" sz="6000" dirty="0">
              <a:latin typeface="Comic Sans MS" pitchFamily="66" charset="0"/>
            </a:endParaRPr>
          </a:p>
          <a:p>
            <a:pPr algn="ctr">
              <a:spcBef>
                <a:spcPct val="20000"/>
              </a:spcBef>
            </a:pPr>
            <a:r>
              <a:rPr lang="en-US" altLang="fr-FR" sz="6000" b="1" dirty="0">
                <a:latin typeface="Comic Sans MS" pitchFamily="66" charset="0"/>
              </a:rPr>
              <a:t>the </a:t>
            </a:r>
            <a:r>
              <a:rPr lang="en-US" altLang="fr-FR" sz="6000" b="1" dirty="0" smtClean="0">
                <a:latin typeface="Comic Sans MS" pitchFamily="66" charset="0"/>
              </a:rPr>
              <a:t>lipids </a:t>
            </a:r>
            <a:r>
              <a:rPr lang="en-US" altLang="fr-FR" sz="6000" b="1" dirty="0">
                <a:latin typeface="Comic Sans MS" pitchFamily="66" charset="0"/>
              </a:rPr>
              <a:t>composition of mitochondrial membranes</a:t>
            </a:r>
            <a:endParaRPr lang="fr-FR" altLang="fr-FR" sz="6000" dirty="0">
              <a:latin typeface="Comic Sans MS" pitchFamily="66" charset="0"/>
            </a:endParaRPr>
          </a:p>
          <a:p>
            <a:pPr algn="ctr" eaLnBrk="1" hangingPunct="1">
              <a:lnSpc>
                <a:spcPct val="90000"/>
              </a:lnSpc>
            </a:pPr>
            <a:endParaRPr lang="fr-FR" altLang="fr-FR" sz="6000" dirty="0">
              <a:solidFill>
                <a:srgbClr val="000000"/>
              </a:solidFill>
              <a:latin typeface="Comic Sans MS" pitchFamily="66" charset="0"/>
              <a:cs typeface="Times New Roman" pitchFamily="18" charset="0"/>
            </a:endParaRPr>
          </a:p>
        </p:txBody>
      </p:sp>
      <p:sp>
        <p:nvSpPr>
          <p:cNvPr id="2063" name="Text Box 5"/>
          <p:cNvSpPr txBox="1">
            <a:spLocks noChangeArrowheads="1"/>
          </p:cNvSpPr>
          <p:nvPr/>
        </p:nvSpPr>
        <p:spPr bwMode="auto">
          <a:xfrm>
            <a:off x="968074" y="2405062"/>
            <a:ext cx="25738137"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38" tIns="43469" rIns="86938" bIns="43469">
            <a:spAutoFit/>
          </a:bodyP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algn="ctr" eaLnBrk="1" hangingPunct="1">
              <a:spcBef>
                <a:spcPts val="600"/>
              </a:spcBef>
            </a:pPr>
            <a:r>
              <a:rPr lang="fr-FR" altLang="fr-FR" sz="3600" i="1" dirty="0" err="1">
                <a:latin typeface="Comic Sans MS" pitchFamily="66" charset="0"/>
              </a:rPr>
              <a:t>Narjes</a:t>
            </a:r>
            <a:r>
              <a:rPr lang="fr-FR" altLang="fr-FR" sz="3600" i="1" dirty="0">
                <a:latin typeface="Comic Sans MS" pitchFamily="66" charset="0"/>
              </a:rPr>
              <a:t> </a:t>
            </a:r>
            <a:r>
              <a:rPr lang="fr-FR" altLang="fr-FR" sz="3600" i="1" dirty="0" smtClean="0">
                <a:latin typeface="Comic Sans MS" pitchFamily="66" charset="0"/>
              </a:rPr>
              <a:t>Baati</a:t>
            </a:r>
            <a:r>
              <a:rPr lang="fr-FR" altLang="fr-FR" sz="3600" i="1" baseline="30000" dirty="0" smtClean="0">
                <a:latin typeface="Comic Sans MS" pitchFamily="66" charset="0"/>
              </a:rPr>
              <a:t>1</a:t>
            </a:r>
            <a:r>
              <a:rPr lang="fr-FR" altLang="fr-FR" sz="3600" i="1" dirty="0" smtClean="0">
                <a:latin typeface="Comic Sans MS" pitchFamily="66" charset="0"/>
              </a:rPr>
              <a:t>, </a:t>
            </a:r>
            <a:r>
              <a:rPr lang="fr-FR" altLang="fr-FR" sz="3600" i="1" dirty="0">
                <a:latin typeface="Comic Sans MS" pitchFamily="66" charset="0"/>
              </a:rPr>
              <a:t>Christine </a:t>
            </a:r>
            <a:r>
              <a:rPr lang="fr-FR" altLang="fr-FR" sz="3600" i="1" dirty="0" smtClean="0">
                <a:latin typeface="Comic Sans MS" pitchFamily="66" charset="0"/>
              </a:rPr>
              <a:t>Feillet-Coudray</a:t>
            </a:r>
            <a:r>
              <a:rPr lang="fr-FR" altLang="fr-FR" sz="3600" i="1" baseline="30000" dirty="0" smtClean="0">
                <a:latin typeface="Comic Sans MS" pitchFamily="66" charset="0"/>
              </a:rPr>
              <a:t>1</a:t>
            </a:r>
            <a:r>
              <a:rPr lang="fr-FR" altLang="fr-FR" sz="3600" i="1" dirty="0" smtClean="0">
                <a:latin typeface="Comic Sans MS" pitchFamily="66" charset="0"/>
              </a:rPr>
              <a:t>, </a:t>
            </a:r>
            <a:r>
              <a:rPr lang="fr-FR" altLang="fr-FR" sz="3600" i="1" dirty="0">
                <a:latin typeface="Comic Sans MS" pitchFamily="66" charset="0"/>
              </a:rPr>
              <a:t>Gilles </a:t>
            </a:r>
            <a:r>
              <a:rPr lang="fr-FR" altLang="fr-FR" sz="3600" i="1" dirty="0" smtClean="0">
                <a:latin typeface="Comic Sans MS" pitchFamily="66" charset="0"/>
              </a:rPr>
              <a:t>Fouret</a:t>
            </a:r>
            <a:r>
              <a:rPr lang="fr-FR" altLang="fr-FR" sz="3600" i="1" baseline="30000" dirty="0" smtClean="0">
                <a:latin typeface="Comic Sans MS" pitchFamily="66" charset="0"/>
              </a:rPr>
              <a:t>1</a:t>
            </a:r>
            <a:r>
              <a:rPr lang="fr-FR" altLang="fr-FR" sz="3600" i="1" dirty="0" smtClean="0">
                <a:latin typeface="Comic Sans MS" pitchFamily="66" charset="0"/>
              </a:rPr>
              <a:t>, </a:t>
            </a:r>
            <a:r>
              <a:rPr lang="fr-FR" altLang="fr-FR" sz="3600" i="1" dirty="0">
                <a:latin typeface="Comic Sans MS" pitchFamily="66" charset="0"/>
              </a:rPr>
              <a:t>Barbara </a:t>
            </a:r>
            <a:r>
              <a:rPr lang="fr-FR" altLang="fr-FR" sz="3600" i="1" dirty="0" smtClean="0">
                <a:latin typeface="Comic Sans MS" pitchFamily="66" charset="0"/>
              </a:rPr>
              <a:t>Vernus</a:t>
            </a:r>
            <a:r>
              <a:rPr lang="fr-FR" altLang="fr-FR" sz="3600" i="1" baseline="30000" dirty="0" smtClean="0">
                <a:latin typeface="Comic Sans MS" pitchFamily="66" charset="0"/>
              </a:rPr>
              <a:t>1</a:t>
            </a:r>
            <a:r>
              <a:rPr lang="fr-FR" altLang="fr-FR" sz="3600" i="1" dirty="0" smtClean="0">
                <a:latin typeface="Comic Sans MS" pitchFamily="66" charset="0"/>
              </a:rPr>
              <a:t>, </a:t>
            </a:r>
            <a:r>
              <a:rPr lang="fr-FR" altLang="fr-FR" sz="3600" i="1" dirty="0">
                <a:latin typeface="Comic Sans MS" pitchFamily="66" charset="0"/>
              </a:rPr>
              <a:t>Bénédicte </a:t>
            </a:r>
            <a:r>
              <a:rPr lang="fr-FR" altLang="fr-FR" sz="3600" i="1" dirty="0" smtClean="0">
                <a:latin typeface="Comic Sans MS" pitchFamily="66" charset="0"/>
              </a:rPr>
              <a:t>Goustard</a:t>
            </a:r>
            <a:r>
              <a:rPr lang="fr-FR" altLang="fr-FR" sz="3600" i="1" baseline="30000" dirty="0" smtClean="0">
                <a:latin typeface="Comic Sans MS" pitchFamily="66" charset="0"/>
              </a:rPr>
              <a:t>1</a:t>
            </a:r>
            <a:r>
              <a:rPr lang="fr-FR" altLang="fr-FR" sz="3600" i="1" dirty="0" smtClean="0">
                <a:latin typeface="Comic Sans MS" pitchFamily="66" charset="0"/>
              </a:rPr>
              <a:t>, </a:t>
            </a:r>
            <a:r>
              <a:rPr lang="fr-FR" altLang="fr-FR" sz="3600" i="1" dirty="0">
                <a:latin typeface="Comic Sans MS" pitchFamily="66" charset="0"/>
              </a:rPr>
              <a:t>Charles </a:t>
            </a:r>
            <a:r>
              <a:rPr lang="fr-FR" altLang="fr-FR" sz="3600" i="1" dirty="0" smtClean="0">
                <a:latin typeface="Comic Sans MS" pitchFamily="66" charset="0"/>
              </a:rPr>
              <a:t>Coudray</a:t>
            </a:r>
            <a:r>
              <a:rPr lang="fr-FR" altLang="fr-FR" sz="3600" i="1" baseline="30000" dirty="0" smtClean="0">
                <a:latin typeface="Comic Sans MS" pitchFamily="66" charset="0"/>
              </a:rPr>
              <a:t>1</a:t>
            </a:r>
            <a:r>
              <a:rPr lang="fr-FR" altLang="fr-FR" sz="3600" i="1" dirty="0" smtClean="0">
                <a:latin typeface="Comic Sans MS" pitchFamily="66" charset="0"/>
              </a:rPr>
              <a:t>,</a:t>
            </a:r>
            <a:endParaRPr lang="fr-FR" altLang="fr-FR" sz="3600" i="1" dirty="0">
              <a:latin typeface="Comic Sans MS" pitchFamily="66" charset="0"/>
            </a:endParaRPr>
          </a:p>
          <a:p>
            <a:pPr algn="ctr" eaLnBrk="1" hangingPunct="1">
              <a:spcBef>
                <a:spcPts val="600"/>
              </a:spcBef>
            </a:pPr>
            <a:r>
              <a:rPr lang="fr-FR" altLang="fr-FR" sz="3600" i="1" dirty="0">
                <a:latin typeface="Comic Sans MS" pitchFamily="66" charset="0"/>
              </a:rPr>
              <a:t> </a:t>
            </a:r>
            <a:r>
              <a:rPr lang="fr-FR" altLang="fr-FR" sz="3600" i="1" dirty="0" err="1">
                <a:latin typeface="Comic Sans MS" pitchFamily="66" charset="0"/>
              </a:rPr>
              <a:t>Jérome</a:t>
            </a:r>
            <a:r>
              <a:rPr lang="fr-FR" altLang="fr-FR" sz="3600" i="1" dirty="0">
                <a:latin typeface="Comic Sans MS" pitchFamily="66" charset="0"/>
              </a:rPr>
              <a:t> </a:t>
            </a:r>
            <a:r>
              <a:rPr lang="fr-FR" altLang="fr-FR" sz="3600" i="1" dirty="0" smtClean="0">
                <a:latin typeface="Comic Sans MS" pitchFamily="66" charset="0"/>
              </a:rPr>
              <a:t>Lecomte</a:t>
            </a:r>
            <a:r>
              <a:rPr lang="fr-FR" altLang="fr-FR" sz="3600" i="1" baseline="30000" dirty="0" smtClean="0">
                <a:latin typeface="Comic Sans MS" pitchFamily="66" charset="0"/>
              </a:rPr>
              <a:t>2</a:t>
            </a:r>
            <a:r>
              <a:rPr lang="fr-FR" altLang="fr-FR" sz="3600" i="1" dirty="0" smtClean="0">
                <a:latin typeface="Comic Sans MS" pitchFamily="66" charset="0"/>
              </a:rPr>
              <a:t>, </a:t>
            </a:r>
            <a:r>
              <a:rPr lang="fr-FR" altLang="fr-FR" sz="3600" i="1" dirty="0">
                <a:latin typeface="Comic Sans MS" pitchFamily="66" charset="0"/>
              </a:rPr>
              <a:t>Anne </a:t>
            </a:r>
            <a:r>
              <a:rPr lang="fr-FR" altLang="fr-FR" sz="3600" i="1" dirty="0" err="1">
                <a:latin typeface="Comic Sans MS" pitchFamily="66" charset="0"/>
              </a:rPr>
              <a:t>Bonnieu</a:t>
            </a:r>
            <a:r>
              <a:rPr lang="fr-FR" altLang="fr-FR" sz="3600" i="1" baseline="30000" dirty="0">
                <a:latin typeface="Comic Sans MS" pitchFamily="66" charset="0"/>
              </a:rPr>
              <a:t> </a:t>
            </a:r>
            <a:r>
              <a:rPr lang="fr-FR" altLang="fr-FR" sz="3600" i="1" baseline="30000" dirty="0" smtClean="0">
                <a:latin typeface="Comic Sans MS" pitchFamily="66" charset="0"/>
              </a:rPr>
              <a:t>1</a:t>
            </a:r>
            <a:r>
              <a:rPr lang="fr-FR" altLang="fr-FR" sz="3600" i="1" dirty="0" smtClean="0">
                <a:latin typeface="Comic Sans MS" pitchFamily="66" charset="0"/>
              </a:rPr>
              <a:t>&amp; </a:t>
            </a:r>
            <a:r>
              <a:rPr lang="fr-FR" altLang="fr-FR" sz="3600" i="1" dirty="0">
                <a:latin typeface="Comic Sans MS" pitchFamily="66" charset="0"/>
              </a:rPr>
              <a:t>Christelle </a:t>
            </a:r>
            <a:r>
              <a:rPr lang="fr-FR" altLang="fr-FR" sz="3600" i="1" dirty="0" smtClean="0">
                <a:latin typeface="Comic Sans MS" pitchFamily="66" charset="0"/>
              </a:rPr>
              <a:t>Ramonatxo</a:t>
            </a:r>
            <a:r>
              <a:rPr lang="fr-FR" altLang="fr-FR" sz="3600" i="1" baseline="30000" dirty="0" smtClean="0">
                <a:latin typeface="Comic Sans MS" pitchFamily="66" charset="0"/>
              </a:rPr>
              <a:t>1</a:t>
            </a:r>
            <a:endParaRPr lang="fr-FR" altLang="fr-FR" sz="3600" baseline="30000" dirty="0">
              <a:latin typeface="Comic Sans MS" pitchFamily="66" charset="0"/>
            </a:endParaRPr>
          </a:p>
          <a:p>
            <a:pPr algn="ctr" eaLnBrk="1" hangingPunct="1">
              <a:spcBef>
                <a:spcPct val="50000"/>
              </a:spcBef>
            </a:pPr>
            <a:endParaRPr lang="fr-FR" altLang="fr-FR" sz="3600" baseline="30000" dirty="0">
              <a:solidFill>
                <a:srgbClr val="000000"/>
              </a:solidFill>
              <a:latin typeface="Comic Sans MS" pitchFamily="66" charset="0"/>
              <a:cs typeface="Times New Roman" pitchFamily="18" charset="0"/>
            </a:endParaRPr>
          </a:p>
        </p:txBody>
      </p:sp>
      <p:sp>
        <p:nvSpPr>
          <p:cNvPr id="2064" name="Text Box 6"/>
          <p:cNvSpPr txBox="1">
            <a:spLocks noChangeArrowheads="1"/>
          </p:cNvSpPr>
          <p:nvPr/>
        </p:nvSpPr>
        <p:spPr bwMode="auto">
          <a:xfrm>
            <a:off x="1289051" y="3492812"/>
            <a:ext cx="24861837" cy="101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38" tIns="43469" rIns="86938" bIns="43469">
            <a:spAutoFit/>
          </a:bodyPr>
          <a:lstStyle>
            <a:lvl1pPr marL="434975" indent="-434975"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algn="ctr" eaLnBrk="1" hangingPunct="1"/>
            <a:endParaRPr lang="fr-FR" altLang="fr-FR" sz="2000" b="1" dirty="0"/>
          </a:p>
          <a:p>
            <a:pPr algn="ctr" eaLnBrk="1" hangingPunct="1"/>
            <a:r>
              <a:rPr lang="fr-FR" altLang="fr-FR" sz="2000" dirty="0" smtClean="0">
                <a:solidFill>
                  <a:srgbClr val="000000"/>
                </a:solidFill>
                <a:latin typeface="Comic Sans MS" pitchFamily="66" charset="0"/>
                <a:cs typeface="Times New Roman" pitchFamily="18" charset="0"/>
              </a:rPr>
              <a:t>1 INRA</a:t>
            </a:r>
            <a:r>
              <a:rPr lang="fr-FR" altLang="fr-FR" sz="2000" dirty="0">
                <a:solidFill>
                  <a:srgbClr val="000000"/>
                </a:solidFill>
                <a:latin typeface="Comic Sans MS" pitchFamily="66" charset="0"/>
                <a:cs typeface="Times New Roman" pitchFamily="18" charset="0"/>
              </a:rPr>
              <a:t>, UMR866 Dynamique Musculaire Et Métabolisme, UFR STAPS, Université Montpellier 1,  34000 Montpellier, France</a:t>
            </a:r>
            <a:r>
              <a:rPr lang="fr-FR" altLang="fr-FR" sz="2000" dirty="0" smtClean="0">
                <a:solidFill>
                  <a:srgbClr val="000000"/>
                </a:solidFill>
                <a:latin typeface="Comic Sans MS" pitchFamily="66" charset="0"/>
                <a:cs typeface="Times New Roman" pitchFamily="18" charset="0"/>
              </a:rPr>
              <a:t>.</a:t>
            </a:r>
            <a:endParaRPr lang="fr-FR" altLang="fr-FR" sz="2000" dirty="0">
              <a:solidFill>
                <a:srgbClr val="000000"/>
              </a:solidFill>
              <a:latin typeface="Comic Sans MS" pitchFamily="66" charset="0"/>
              <a:cs typeface="Times New Roman" pitchFamily="18" charset="0"/>
            </a:endParaRPr>
          </a:p>
          <a:p>
            <a:pPr algn="ctr" eaLnBrk="1" hangingPunct="1"/>
            <a:r>
              <a:rPr lang="fr-FR" altLang="fr-FR" sz="2000" dirty="0">
                <a:solidFill>
                  <a:srgbClr val="000000"/>
                </a:solidFill>
                <a:latin typeface="Comic Sans MS" pitchFamily="66" charset="0"/>
                <a:cs typeface="Times New Roman" pitchFamily="18" charset="0"/>
              </a:rPr>
              <a:t>2 Centre de recherche agronomique pour le développement (CIRAD)/</a:t>
            </a:r>
            <a:r>
              <a:rPr lang="fr-FR" altLang="fr-FR" sz="2000" dirty="0" err="1">
                <a:solidFill>
                  <a:srgbClr val="000000"/>
                </a:solidFill>
                <a:latin typeface="Comic Sans MS" pitchFamily="66" charset="0"/>
                <a:cs typeface="Times New Roman" pitchFamily="18" charset="0"/>
              </a:rPr>
              <a:t>SupAgro,UMR</a:t>
            </a:r>
            <a:r>
              <a:rPr lang="fr-FR" altLang="fr-FR" sz="2000" dirty="0">
                <a:solidFill>
                  <a:srgbClr val="000000"/>
                </a:solidFill>
                <a:latin typeface="Comic Sans MS" pitchFamily="66" charset="0"/>
                <a:cs typeface="Times New Roman" pitchFamily="18" charset="0"/>
              </a:rPr>
              <a:t> IATE,F-34398 Montpellier, France</a:t>
            </a:r>
          </a:p>
        </p:txBody>
      </p:sp>
      <p:sp>
        <p:nvSpPr>
          <p:cNvPr id="2065" name="Rectangle 22"/>
          <p:cNvSpPr>
            <a:spLocks noChangeArrowheads="1"/>
          </p:cNvSpPr>
          <p:nvPr/>
        </p:nvSpPr>
        <p:spPr bwMode="auto">
          <a:xfrm>
            <a:off x="0" y="4357688"/>
            <a:ext cx="33099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033" tIns="42261" rIns="86033" bIns="42261" anchor="ct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algn="ctr"/>
            <a:r>
              <a:rPr lang="fr-FR" altLang="fr-FR" sz="3600" b="1" dirty="0">
                <a:latin typeface="Comic Sans MS" pitchFamily="66" charset="0"/>
              </a:rPr>
              <a:t>Background</a:t>
            </a:r>
          </a:p>
        </p:txBody>
      </p:sp>
      <p:sp>
        <p:nvSpPr>
          <p:cNvPr id="3079" name="Text Box 23"/>
          <p:cNvSpPr txBox="1">
            <a:spLocks noChangeArrowheads="1"/>
          </p:cNvSpPr>
          <p:nvPr/>
        </p:nvSpPr>
        <p:spPr bwMode="auto">
          <a:xfrm>
            <a:off x="288925" y="5724525"/>
            <a:ext cx="12109450" cy="4237038"/>
          </a:xfrm>
          <a:prstGeom prst="rect">
            <a:avLst/>
          </a:prstGeom>
          <a:noFill/>
          <a:ln>
            <a:noFill/>
          </a:ln>
          <a:extLst/>
        </p:spPr>
        <p:txBody>
          <a:bodyPr lIns="86938" tIns="43469" rIns="86938" bIns="43469">
            <a:spAutoFit/>
          </a:bodyP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algn="ctr">
              <a:spcBef>
                <a:spcPct val="20000"/>
              </a:spcBef>
              <a:defRPr/>
            </a:pPr>
            <a:r>
              <a:rPr lang="en-US" altLang="fr-FR" sz="2000" dirty="0" err="1" smtClean="0">
                <a:latin typeface="Comic Sans MS" pitchFamily="66" charset="0"/>
                <a:ea typeface="Times-Roman"/>
                <a:cs typeface="Times-Roman"/>
              </a:rPr>
              <a:t>Myostatin</a:t>
            </a:r>
            <a:r>
              <a:rPr lang="en-US" altLang="fr-FR" sz="2000" dirty="0" smtClean="0">
                <a:latin typeface="Comic Sans MS" pitchFamily="66" charset="0"/>
                <a:ea typeface="Times-Roman"/>
                <a:cs typeface="Times-Roman"/>
              </a:rPr>
              <a:t> (</a:t>
            </a:r>
            <a:r>
              <a:rPr lang="en-US" altLang="fr-FR" sz="2000" dirty="0" err="1" smtClean="0">
                <a:latin typeface="Comic Sans MS" pitchFamily="66" charset="0"/>
                <a:ea typeface="Times-Roman"/>
                <a:cs typeface="Times-Roman"/>
              </a:rPr>
              <a:t>Mstn</a:t>
            </a:r>
            <a:r>
              <a:rPr lang="en-US" altLang="fr-FR" sz="2000" dirty="0" smtClean="0">
                <a:latin typeface="Comic Sans MS" pitchFamily="66" charset="0"/>
                <a:ea typeface="Times-Roman"/>
                <a:cs typeface="Times-Roman"/>
              </a:rPr>
              <a:t>) is a negative regulator of skeletal muscle growth</a:t>
            </a:r>
          </a:p>
          <a:p>
            <a:pPr algn="just">
              <a:spcBef>
                <a:spcPct val="20000"/>
              </a:spcBef>
              <a:defRPr/>
            </a:pPr>
            <a:endParaRPr lang="en-US" altLang="fr-FR" sz="800" dirty="0" smtClean="0">
              <a:latin typeface="Comic Sans MS" pitchFamily="66" charset="0"/>
            </a:endParaRPr>
          </a:p>
          <a:p>
            <a:pPr algn="just">
              <a:spcBef>
                <a:spcPct val="20000"/>
              </a:spcBef>
              <a:defRPr/>
            </a:pPr>
            <a:r>
              <a:rPr lang="en-US" altLang="fr-FR" sz="2000" b="1" dirty="0" smtClean="0">
                <a:latin typeface="Comic Sans MS" pitchFamily="66" charset="0"/>
              </a:rPr>
              <a:t>Natural mutation or targeted inhibition in </a:t>
            </a:r>
            <a:r>
              <a:rPr lang="en-US" altLang="fr-FR" sz="2000" b="1" dirty="0" err="1" smtClean="0">
                <a:latin typeface="Comic Sans MS" pitchFamily="66" charset="0"/>
              </a:rPr>
              <a:t>mstn</a:t>
            </a:r>
            <a:r>
              <a:rPr lang="en-US" altLang="fr-FR" sz="2000" b="1" dirty="0" smtClean="0">
                <a:latin typeface="Comic Sans MS" pitchFamily="66" charset="0"/>
              </a:rPr>
              <a:t> gene </a:t>
            </a:r>
          </a:p>
          <a:p>
            <a:pPr marL="342900" indent="-342900" algn="just">
              <a:spcBef>
                <a:spcPct val="20000"/>
              </a:spcBef>
              <a:buFont typeface="Symbol" pitchFamily="18" charset="2"/>
              <a:buChar char="Þ"/>
              <a:defRPr/>
            </a:pPr>
            <a:r>
              <a:rPr lang="en-US" altLang="fr-FR" sz="2000" dirty="0" smtClean="0">
                <a:latin typeface="Comic Sans MS" pitchFamily="66" charset="0"/>
              </a:rPr>
              <a:t>results in twofold increase in skeletal muscle mass (</a:t>
            </a:r>
            <a:r>
              <a:rPr lang="en-US" altLang="fr-FR" sz="2000" b="1" dirty="0" smtClean="0">
                <a:latin typeface="Comic Sans MS" pitchFamily="66" charset="0"/>
              </a:rPr>
              <a:t>hypertrophic phenotype</a:t>
            </a:r>
            <a:r>
              <a:rPr lang="en-US" altLang="fr-FR" sz="2000" dirty="0" smtClean="0">
                <a:latin typeface="Comic Sans MS" pitchFamily="66" charset="0"/>
              </a:rPr>
              <a:t>) in some species  </a:t>
            </a:r>
          </a:p>
          <a:p>
            <a:pPr marL="342900" indent="-342900" algn="just">
              <a:spcBef>
                <a:spcPct val="20000"/>
              </a:spcBef>
              <a:buFont typeface="Symbol" pitchFamily="18" charset="2"/>
              <a:buChar char="Þ"/>
              <a:defRPr/>
            </a:pPr>
            <a:r>
              <a:rPr lang="en-US" altLang="fr-FR" sz="2000" dirty="0" smtClean="0">
                <a:latin typeface="Comic Sans MS" pitchFamily="66" charset="0"/>
              </a:rPr>
              <a:t> is considered as a promising treatment for various muscle-wasting disorders.</a:t>
            </a:r>
          </a:p>
          <a:p>
            <a:pPr marL="342900" indent="-342900" algn="just">
              <a:spcBef>
                <a:spcPct val="20000"/>
              </a:spcBef>
              <a:buFont typeface="Symbol" pitchFamily="18" charset="2"/>
              <a:buChar char="Þ"/>
              <a:defRPr/>
            </a:pPr>
            <a:endParaRPr lang="en-US" altLang="fr-FR" sz="2000" dirty="0" smtClean="0">
              <a:latin typeface="Comic Sans MS" pitchFamily="66" charset="0"/>
            </a:endParaRPr>
          </a:p>
          <a:p>
            <a:pPr algn="just">
              <a:spcBef>
                <a:spcPct val="20000"/>
              </a:spcBef>
              <a:defRPr/>
            </a:pPr>
            <a:endParaRPr lang="en-US" altLang="fr-FR" sz="2000" dirty="0" smtClean="0">
              <a:latin typeface="Comic Sans MS" pitchFamily="66" charset="0"/>
            </a:endParaRPr>
          </a:p>
          <a:p>
            <a:pPr algn="just">
              <a:spcBef>
                <a:spcPct val="20000"/>
              </a:spcBef>
              <a:defRPr/>
            </a:pPr>
            <a:endParaRPr lang="en-US" altLang="fr-FR" sz="2000" dirty="0" smtClean="0">
              <a:latin typeface="Comic Sans MS" pitchFamily="66" charset="0"/>
            </a:endParaRPr>
          </a:p>
          <a:p>
            <a:pPr algn="just">
              <a:spcBef>
                <a:spcPct val="20000"/>
              </a:spcBef>
              <a:defRPr/>
            </a:pPr>
            <a:endParaRPr lang="en-US" altLang="fr-FR" sz="2000" dirty="0" smtClean="0">
              <a:latin typeface="Comic Sans MS" pitchFamily="66" charset="0"/>
            </a:endParaRPr>
          </a:p>
          <a:p>
            <a:pPr algn="just">
              <a:spcBef>
                <a:spcPct val="20000"/>
              </a:spcBef>
              <a:defRPr/>
            </a:pPr>
            <a:endParaRPr lang="en-US" altLang="fr-FR" sz="2000" dirty="0" smtClean="0">
              <a:latin typeface="Comic Sans MS" pitchFamily="66" charset="0"/>
            </a:endParaRPr>
          </a:p>
          <a:p>
            <a:pPr algn="just">
              <a:spcBef>
                <a:spcPct val="20000"/>
              </a:spcBef>
              <a:defRPr/>
            </a:pPr>
            <a:endParaRPr lang="en-US" altLang="fr-FR" sz="2000" dirty="0" smtClean="0">
              <a:latin typeface="Comic Sans MS" pitchFamily="66" charset="0"/>
            </a:endParaRPr>
          </a:p>
          <a:p>
            <a:pPr algn="just">
              <a:spcBef>
                <a:spcPct val="20000"/>
              </a:spcBef>
              <a:defRPr/>
            </a:pPr>
            <a:endParaRPr lang="en-US" altLang="fr-FR" sz="2000" dirty="0" smtClean="0">
              <a:latin typeface="Comic Sans MS" pitchFamily="66" charset="0"/>
            </a:endParaRPr>
          </a:p>
        </p:txBody>
      </p:sp>
      <p:sp>
        <p:nvSpPr>
          <p:cNvPr id="2067" name="Rectangle 24"/>
          <p:cNvSpPr>
            <a:spLocks noChangeArrowheads="1"/>
          </p:cNvSpPr>
          <p:nvPr/>
        </p:nvSpPr>
        <p:spPr bwMode="auto">
          <a:xfrm>
            <a:off x="458788" y="14455775"/>
            <a:ext cx="4006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033" tIns="42261" rIns="86033" bIns="42261" anchor="ct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algn="ctr"/>
            <a:r>
              <a:rPr lang="fr-FR" altLang="fr-FR" sz="2800" b="1">
                <a:latin typeface="Comic Sans MS" pitchFamily="66" charset="0"/>
              </a:rPr>
              <a:t>Aim of the study</a:t>
            </a:r>
          </a:p>
        </p:txBody>
      </p:sp>
      <p:graphicFrame>
        <p:nvGraphicFramePr>
          <p:cNvPr id="2068" name="Object 14"/>
          <p:cNvGraphicFramePr>
            <a:graphicFrameLocks noChangeAspect="1"/>
          </p:cNvGraphicFramePr>
          <p:nvPr/>
        </p:nvGraphicFramePr>
        <p:xfrm>
          <a:off x="23979188" y="576263"/>
          <a:ext cx="2009775" cy="1036637"/>
        </p:xfrm>
        <a:graphic>
          <a:graphicData uri="http://schemas.openxmlformats.org/presentationml/2006/ole">
            <mc:AlternateContent xmlns:mc="http://schemas.openxmlformats.org/markup-compatibility/2006">
              <mc:Choice xmlns:v="urn:schemas-microsoft-com:vml" Requires="v">
                <p:oleObj spid="_x0000_s2204" r:id="rId3" imgW="1819529" imgH="990738" progId="">
                  <p:embed/>
                </p:oleObj>
              </mc:Choice>
              <mc:Fallback>
                <p:oleObj r:id="rId3" imgW="1819529" imgH="990738"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9188" y="576263"/>
                        <a:ext cx="200977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9" name="Rectangle 1431"/>
          <p:cNvSpPr>
            <a:spLocks noChangeArrowheads="1"/>
          </p:cNvSpPr>
          <p:nvPr/>
        </p:nvSpPr>
        <p:spPr bwMode="auto">
          <a:xfrm>
            <a:off x="6992938" y="22071013"/>
            <a:ext cx="532923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endParaRPr lang="fr-FR" altLang="fr-FR"/>
          </a:p>
        </p:txBody>
      </p:sp>
      <p:sp>
        <p:nvSpPr>
          <p:cNvPr id="2070" name="Text Box 97"/>
          <p:cNvSpPr txBox="1">
            <a:spLocks noChangeArrowheads="1"/>
          </p:cNvSpPr>
          <p:nvPr/>
        </p:nvSpPr>
        <p:spPr bwMode="auto">
          <a:xfrm>
            <a:off x="13367544" y="34348240"/>
            <a:ext cx="131929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algn="just">
              <a:spcBef>
                <a:spcPct val="20000"/>
              </a:spcBef>
            </a:pPr>
            <a:r>
              <a:rPr lang="fr-FR" altLang="fr-FR" sz="2200" dirty="0">
                <a:solidFill>
                  <a:srgbClr val="000000"/>
                </a:solidFill>
                <a:latin typeface="Comic Sans MS" pitchFamily="66" charset="0"/>
                <a:cs typeface="Times New Roman" pitchFamily="18" charset="0"/>
              </a:rPr>
              <a:t>In </a:t>
            </a:r>
            <a:r>
              <a:rPr lang="fr-FR" altLang="fr-FR" sz="2200" dirty="0" err="1">
                <a:solidFill>
                  <a:srgbClr val="000000"/>
                </a:solidFill>
                <a:latin typeface="Comic Sans MS" pitchFamily="66" charset="0"/>
                <a:cs typeface="Times New Roman" pitchFamily="18" charset="0"/>
              </a:rPr>
              <a:t>this</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study</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we</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demonstrated</a:t>
            </a:r>
            <a:r>
              <a:rPr lang="fr-FR" altLang="fr-FR" sz="2200" dirty="0">
                <a:solidFill>
                  <a:srgbClr val="000000"/>
                </a:solidFill>
                <a:latin typeface="Comic Sans MS" pitchFamily="66" charset="0"/>
                <a:cs typeface="Times New Roman" pitchFamily="18" charset="0"/>
              </a:rPr>
              <a:t> a </a:t>
            </a:r>
            <a:r>
              <a:rPr lang="fr-FR" altLang="fr-FR" sz="2200" dirty="0" err="1">
                <a:solidFill>
                  <a:srgbClr val="000000"/>
                </a:solidFill>
                <a:latin typeface="Comic Sans MS" pitchFamily="66" charset="0"/>
                <a:cs typeface="Times New Roman" pitchFamily="18" charset="0"/>
              </a:rPr>
              <a:t>decrease</a:t>
            </a:r>
            <a:r>
              <a:rPr lang="fr-FR" altLang="fr-FR" sz="2200" dirty="0">
                <a:solidFill>
                  <a:srgbClr val="000000"/>
                </a:solidFill>
                <a:latin typeface="Comic Sans MS" pitchFamily="66" charset="0"/>
                <a:cs typeface="Times New Roman" pitchFamily="18" charset="0"/>
              </a:rPr>
              <a:t> in mitochondrial </a:t>
            </a:r>
            <a:r>
              <a:rPr lang="fr-FR" altLang="fr-FR" sz="2200" dirty="0" err="1">
                <a:solidFill>
                  <a:srgbClr val="000000"/>
                </a:solidFill>
                <a:latin typeface="Comic Sans MS" pitchFamily="66" charset="0"/>
                <a:cs typeface="Times New Roman" pitchFamily="18" charset="0"/>
              </a:rPr>
              <a:t>cardiolipin</a:t>
            </a:r>
            <a:r>
              <a:rPr lang="fr-FR" altLang="fr-FR" sz="2200" dirty="0">
                <a:solidFill>
                  <a:srgbClr val="000000"/>
                </a:solidFill>
                <a:latin typeface="Comic Sans MS" pitchFamily="66" charset="0"/>
                <a:cs typeface="Times New Roman" pitchFamily="18" charset="0"/>
              </a:rPr>
              <a:t> content, in relation </a:t>
            </a:r>
            <a:r>
              <a:rPr lang="fr-FR" altLang="fr-FR" sz="2200" dirty="0" err="1">
                <a:solidFill>
                  <a:srgbClr val="000000"/>
                </a:solidFill>
                <a:latin typeface="Comic Sans MS" pitchFamily="66" charset="0"/>
                <a:cs typeface="Times New Roman" pitchFamily="18" charset="0"/>
              </a:rPr>
              <a:t>with</a:t>
            </a:r>
            <a:r>
              <a:rPr lang="fr-FR" altLang="fr-FR" sz="2200" dirty="0">
                <a:solidFill>
                  <a:srgbClr val="000000"/>
                </a:solidFill>
                <a:latin typeface="Comic Sans MS" pitchFamily="66" charset="0"/>
                <a:cs typeface="Times New Roman" pitchFamily="18" charset="0"/>
              </a:rPr>
              <a:t> a </a:t>
            </a:r>
            <a:r>
              <a:rPr lang="fr-FR" altLang="fr-FR" sz="2200" dirty="0" err="1">
                <a:solidFill>
                  <a:srgbClr val="000000"/>
                </a:solidFill>
                <a:latin typeface="Comic Sans MS" pitchFamily="66" charset="0"/>
                <a:cs typeface="Times New Roman" pitchFamily="18" charset="0"/>
              </a:rPr>
              <a:t>decrease</a:t>
            </a:r>
            <a:r>
              <a:rPr lang="fr-FR" altLang="fr-FR" sz="2200" dirty="0">
                <a:solidFill>
                  <a:srgbClr val="000000"/>
                </a:solidFill>
                <a:latin typeface="Comic Sans MS" pitchFamily="66" charset="0"/>
                <a:cs typeface="Times New Roman" pitchFamily="18" charset="0"/>
              </a:rPr>
              <a:t> in PGPS and </a:t>
            </a:r>
            <a:r>
              <a:rPr lang="fr-FR" altLang="fr-FR" sz="2200" dirty="0" err="1">
                <a:solidFill>
                  <a:srgbClr val="000000"/>
                </a:solidFill>
                <a:latin typeface="Comic Sans MS" pitchFamily="66" charset="0"/>
                <a:cs typeface="Times New Roman" pitchFamily="18" charset="0"/>
              </a:rPr>
              <a:t>cardiolipin</a:t>
            </a:r>
            <a:r>
              <a:rPr lang="fr-FR" altLang="fr-FR" sz="2200" dirty="0">
                <a:solidFill>
                  <a:srgbClr val="000000"/>
                </a:solidFill>
                <a:latin typeface="Comic Sans MS" pitchFamily="66" charset="0"/>
                <a:cs typeface="Times New Roman" pitchFamily="18" charset="0"/>
              </a:rPr>
              <a:t> synthase </a:t>
            </a:r>
            <a:r>
              <a:rPr lang="fr-FR" altLang="fr-FR" sz="2200" dirty="0" err="1">
                <a:solidFill>
                  <a:srgbClr val="000000"/>
                </a:solidFill>
                <a:latin typeface="Comic Sans MS" pitchFamily="66" charset="0"/>
                <a:cs typeface="Times New Roman" pitchFamily="18" charset="0"/>
              </a:rPr>
              <a:t>gene</a:t>
            </a:r>
            <a:r>
              <a:rPr lang="fr-FR" altLang="fr-FR" sz="2200" dirty="0">
                <a:solidFill>
                  <a:srgbClr val="000000"/>
                </a:solidFill>
                <a:latin typeface="Comic Sans MS" pitchFamily="66" charset="0"/>
                <a:cs typeface="Times New Roman" pitchFamily="18" charset="0"/>
              </a:rPr>
              <a:t> expressions. </a:t>
            </a:r>
            <a:r>
              <a:rPr lang="fr-FR" altLang="fr-FR" sz="2200" dirty="0" err="1">
                <a:solidFill>
                  <a:srgbClr val="000000"/>
                </a:solidFill>
                <a:latin typeface="Comic Sans MS" pitchFamily="66" charset="0"/>
                <a:cs typeface="Times New Roman" pitchFamily="18" charset="0"/>
              </a:rPr>
              <a:t>Overall</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our</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results</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demonstrate</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that</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mstn</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deficiency</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reduced</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lipogenesis</a:t>
            </a:r>
            <a:r>
              <a:rPr lang="fr-FR" altLang="fr-FR" sz="2200" dirty="0">
                <a:solidFill>
                  <a:srgbClr val="000000"/>
                </a:solidFill>
                <a:latin typeface="Comic Sans MS" pitchFamily="66" charset="0"/>
                <a:cs typeface="Times New Roman" pitchFamily="18" charset="0"/>
              </a:rPr>
              <a:t> and </a:t>
            </a:r>
            <a:r>
              <a:rPr lang="fr-FR" altLang="fr-FR" sz="2200" dirty="0" err="1">
                <a:solidFill>
                  <a:srgbClr val="000000"/>
                </a:solidFill>
                <a:latin typeface="Comic Sans MS" pitchFamily="66" charset="0"/>
                <a:cs typeface="Times New Roman" pitchFamily="18" charset="0"/>
              </a:rPr>
              <a:t>lipid</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oxidation</a:t>
            </a:r>
            <a:r>
              <a:rPr lang="fr-FR" altLang="fr-FR" sz="2200" dirty="0">
                <a:solidFill>
                  <a:srgbClr val="000000"/>
                </a:solidFill>
                <a:latin typeface="Comic Sans MS" pitchFamily="66" charset="0"/>
                <a:cs typeface="Times New Roman" pitchFamily="18" charset="0"/>
              </a:rPr>
              <a:t> and </a:t>
            </a:r>
            <a:r>
              <a:rPr lang="fr-FR" altLang="fr-FR" sz="2200" dirty="0" err="1">
                <a:solidFill>
                  <a:srgbClr val="000000"/>
                </a:solidFill>
                <a:latin typeface="Comic Sans MS" pitchFamily="66" charset="0"/>
                <a:cs typeface="Times New Roman" pitchFamily="18" charset="0"/>
              </a:rPr>
              <a:t>alters</a:t>
            </a:r>
            <a:r>
              <a:rPr lang="fr-FR" altLang="fr-FR" sz="2200" dirty="0">
                <a:solidFill>
                  <a:srgbClr val="000000"/>
                </a:solidFill>
                <a:latin typeface="Comic Sans MS" pitchFamily="66" charset="0"/>
                <a:cs typeface="Times New Roman" pitchFamily="18" charset="0"/>
              </a:rPr>
              <a:t> the </a:t>
            </a:r>
            <a:r>
              <a:rPr lang="fr-FR" altLang="fr-FR" sz="2200" dirty="0" err="1">
                <a:solidFill>
                  <a:srgbClr val="000000"/>
                </a:solidFill>
                <a:latin typeface="Comic Sans MS" pitchFamily="66" charset="0"/>
                <a:cs typeface="Times New Roman" pitchFamily="18" charset="0"/>
              </a:rPr>
              <a:t>lipid</a:t>
            </a:r>
            <a:r>
              <a:rPr lang="fr-FR" altLang="fr-FR" sz="2200" dirty="0">
                <a:solidFill>
                  <a:srgbClr val="000000"/>
                </a:solidFill>
                <a:latin typeface="Comic Sans MS" pitchFamily="66" charset="0"/>
                <a:cs typeface="Times New Roman" pitchFamily="18" charset="0"/>
              </a:rPr>
              <a:t> composition of muscle and mitochondrial membranes, </a:t>
            </a:r>
            <a:r>
              <a:rPr lang="fr-FR" altLang="fr-FR" sz="2200" dirty="0" err="1">
                <a:solidFill>
                  <a:srgbClr val="000000"/>
                </a:solidFill>
                <a:latin typeface="Comic Sans MS" pitchFamily="66" charset="0"/>
                <a:cs typeface="Times New Roman" pitchFamily="18" charset="0"/>
              </a:rPr>
              <a:t>with</a:t>
            </a:r>
            <a:r>
              <a:rPr lang="fr-FR" altLang="fr-FR" sz="2200" dirty="0">
                <a:solidFill>
                  <a:srgbClr val="000000"/>
                </a:solidFill>
                <a:latin typeface="Comic Sans MS" pitchFamily="66" charset="0"/>
                <a:cs typeface="Times New Roman" pitchFamily="18" charset="0"/>
              </a:rPr>
              <a:t> a </a:t>
            </a:r>
            <a:r>
              <a:rPr lang="fr-FR" altLang="fr-FR" sz="2200" b="1" dirty="0" err="1">
                <a:solidFill>
                  <a:srgbClr val="000000"/>
                </a:solidFill>
                <a:latin typeface="Comic Sans MS" pitchFamily="66" charset="0"/>
                <a:cs typeface="Times New Roman" pitchFamily="18" charset="0"/>
              </a:rPr>
              <a:t>decrease</a:t>
            </a:r>
            <a:r>
              <a:rPr lang="fr-FR" altLang="fr-FR" sz="2200" b="1" dirty="0">
                <a:solidFill>
                  <a:srgbClr val="000000"/>
                </a:solidFill>
                <a:latin typeface="Comic Sans MS" pitchFamily="66" charset="0"/>
                <a:cs typeface="Times New Roman" pitchFamily="18" charset="0"/>
              </a:rPr>
              <a:t> in </a:t>
            </a:r>
            <a:r>
              <a:rPr lang="fr-FR" altLang="fr-FR" sz="2200" b="1" dirty="0" err="1">
                <a:solidFill>
                  <a:srgbClr val="000000"/>
                </a:solidFill>
                <a:latin typeface="Comic Sans MS" pitchFamily="66" charset="0"/>
                <a:cs typeface="Times New Roman" pitchFamily="18" charset="0"/>
              </a:rPr>
              <a:t>cardiolipin</a:t>
            </a:r>
            <a:r>
              <a:rPr lang="fr-FR" altLang="fr-FR" sz="2200" b="1" dirty="0">
                <a:solidFill>
                  <a:srgbClr val="000000"/>
                </a:solidFill>
                <a:latin typeface="Comic Sans MS" pitchFamily="66" charset="0"/>
                <a:cs typeface="Times New Roman" pitchFamily="18" charset="0"/>
              </a:rPr>
              <a:t> mitochondrial </a:t>
            </a:r>
            <a:r>
              <a:rPr lang="fr-FR" altLang="fr-FR" sz="2200" b="1" dirty="0" err="1">
                <a:solidFill>
                  <a:srgbClr val="000000"/>
                </a:solidFill>
                <a:latin typeface="Comic Sans MS" pitchFamily="66" charset="0"/>
                <a:cs typeface="Times New Roman" pitchFamily="18" charset="0"/>
              </a:rPr>
              <a:t>content.</a:t>
            </a:r>
            <a:r>
              <a:rPr lang="fr-FR" altLang="fr-FR" sz="2200" dirty="0" err="1">
                <a:solidFill>
                  <a:srgbClr val="000000"/>
                </a:solidFill>
                <a:latin typeface="Comic Sans MS" pitchFamily="66" charset="0"/>
                <a:cs typeface="Times New Roman" pitchFamily="18" charset="0"/>
              </a:rPr>
              <a:t>This</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can</a:t>
            </a:r>
            <a:r>
              <a:rPr lang="fr-FR" altLang="fr-FR" sz="2200" dirty="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be</a:t>
            </a:r>
            <a:r>
              <a:rPr lang="fr-FR" altLang="fr-FR" sz="2200" dirty="0">
                <a:solidFill>
                  <a:srgbClr val="000000"/>
                </a:solidFill>
                <a:latin typeface="Comic Sans MS" pitchFamily="66" charset="0"/>
                <a:cs typeface="Times New Roman" pitchFamily="18" charset="0"/>
              </a:rPr>
              <a:t> the cause of the </a:t>
            </a:r>
            <a:r>
              <a:rPr lang="fr-FR" altLang="fr-FR" sz="2200" dirty="0" smtClean="0">
                <a:solidFill>
                  <a:srgbClr val="000000"/>
                </a:solidFill>
                <a:latin typeface="Comic Sans MS" pitchFamily="66" charset="0"/>
                <a:cs typeface="Times New Roman" pitchFamily="18" charset="0"/>
              </a:rPr>
              <a:t>mitochondrial </a:t>
            </a:r>
            <a:r>
              <a:rPr lang="fr-FR" altLang="fr-FR" sz="2200" dirty="0" err="1" smtClean="0">
                <a:solidFill>
                  <a:srgbClr val="000000"/>
                </a:solidFill>
                <a:latin typeface="Comic Sans MS" pitchFamily="66" charset="0"/>
                <a:cs typeface="Times New Roman" pitchFamily="18" charset="0"/>
              </a:rPr>
              <a:t>function</a:t>
            </a:r>
            <a:r>
              <a:rPr lang="fr-FR" altLang="fr-FR" sz="2200" dirty="0" smtClean="0">
                <a:solidFill>
                  <a:srgbClr val="000000"/>
                </a:solidFill>
                <a:latin typeface="Comic Sans MS" pitchFamily="66" charset="0"/>
                <a:cs typeface="Times New Roman" pitchFamily="18" charset="0"/>
              </a:rPr>
              <a:t> </a:t>
            </a:r>
            <a:r>
              <a:rPr lang="fr-FR" altLang="fr-FR" sz="2200" dirty="0" err="1" smtClean="0">
                <a:solidFill>
                  <a:srgbClr val="000000"/>
                </a:solidFill>
                <a:latin typeface="Comic Sans MS" pitchFamily="66" charset="0"/>
                <a:cs typeface="Times New Roman" pitchFamily="18" charset="0"/>
              </a:rPr>
              <a:t>alteration</a:t>
            </a:r>
            <a:r>
              <a:rPr lang="fr-FR" altLang="fr-FR" sz="2200" dirty="0" smtClean="0">
                <a:solidFill>
                  <a:srgbClr val="000000"/>
                </a:solidFill>
                <a:latin typeface="Comic Sans MS" pitchFamily="66" charset="0"/>
                <a:cs typeface="Times New Roman" pitchFamily="18" charset="0"/>
              </a:rPr>
              <a:t> </a:t>
            </a:r>
            <a:r>
              <a:rPr lang="fr-FR" altLang="fr-FR" sz="2200" dirty="0" err="1">
                <a:solidFill>
                  <a:srgbClr val="000000"/>
                </a:solidFill>
                <a:latin typeface="Comic Sans MS" pitchFamily="66" charset="0"/>
                <a:cs typeface="Times New Roman" pitchFamily="18" charset="0"/>
              </a:rPr>
              <a:t>observed</a:t>
            </a:r>
            <a:r>
              <a:rPr lang="fr-FR" altLang="fr-FR" sz="2200" dirty="0">
                <a:solidFill>
                  <a:srgbClr val="000000"/>
                </a:solidFill>
                <a:latin typeface="Comic Sans MS" pitchFamily="66" charset="0"/>
                <a:cs typeface="Times New Roman" pitchFamily="18" charset="0"/>
              </a:rPr>
              <a:t> in </a:t>
            </a:r>
            <a:r>
              <a:rPr lang="fr-FR" altLang="fr-FR" sz="2200" dirty="0" smtClean="0">
                <a:solidFill>
                  <a:srgbClr val="000000"/>
                </a:solidFill>
                <a:latin typeface="Comic Sans MS" pitchFamily="66" charset="0"/>
                <a:cs typeface="Times New Roman" pitchFamily="18" charset="0"/>
              </a:rPr>
              <a:t>KO </a:t>
            </a:r>
            <a:r>
              <a:rPr lang="fr-FR" altLang="fr-FR" sz="2200" dirty="0" err="1">
                <a:solidFill>
                  <a:srgbClr val="000000"/>
                </a:solidFill>
                <a:latin typeface="Comic Sans MS" pitchFamily="66" charset="0"/>
                <a:cs typeface="Times New Roman" pitchFamily="18" charset="0"/>
              </a:rPr>
              <a:t>mstn</a:t>
            </a:r>
            <a:r>
              <a:rPr lang="fr-FR" altLang="fr-FR" sz="2200" dirty="0">
                <a:solidFill>
                  <a:srgbClr val="000000"/>
                </a:solidFill>
                <a:latin typeface="Comic Sans MS" pitchFamily="66" charset="0"/>
                <a:cs typeface="Times New Roman" pitchFamily="18" charset="0"/>
              </a:rPr>
              <a:t> muscle. </a:t>
            </a:r>
            <a:r>
              <a:rPr lang="en-US" altLang="fr-FR" sz="2200" dirty="0">
                <a:solidFill>
                  <a:srgbClr val="000000"/>
                </a:solidFill>
                <a:latin typeface="Comic Sans MS" pitchFamily="66" charset="0"/>
                <a:cs typeface="Times New Roman" pitchFamily="18" charset="0"/>
              </a:rPr>
              <a:t>In this regard, many research </a:t>
            </a:r>
            <a:r>
              <a:rPr lang="en-US" altLang="fr-FR" sz="2200" dirty="0" smtClean="0">
                <a:solidFill>
                  <a:srgbClr val="000000"/>
                </a:solidFill>
                <a:latin typeface="Comic Sans MS" pitchFamily="66" charset="0"/>
                <a:cs typeface="Times New Roman" pitchFamily="18" charset="0"/>
              </a:rPr>
              <a:t>suggest </a:t>
            </a:r>
            <a:r>
              <a:rPr lang="en-US" altLang="fr-FR" sz="2200" dirty="0">
                <a:solidFill>
                  <a:srgbClr val="000000"/>
                </a:solidFill>
                <a:latin typeface="Comic Sans MS" pitchFamily="66" charset="0"/>
                <a:cs typeface="Times New Roman" pitchFamily="18" charset="0"/>
              </a:rPr>
              <a:t>the possibility to modulate the membrane phospholipids composition in mitochondria and muscle using </a:t>
            </a:r>
            <a:r>
              <a:rPr lang="en-US" altLang="fr-FR" sz="2200" dirty="0" smtClean="0">
                <a:solidFill>
                  <a:srgbClr val="000000"/>
                </a:solidFill>
                <a:latin typeface="Comic Sans MS" pitchFamily="66" charset="0"/>
                <a:cs typeface="Times New Roman" pitchFamily="18" charset="0"/>
              </a:rPr>
              <a:t>physical training. </a:t>
            </a:r>
            <a:r>
              <a:rPr lang="en-US" altLang="fr-FR" sz="2200" dirty="0">
                <a:solidFill>
                  <a:srgbClr val="000000"/>
                </a:solidFill>
                <a:latin typeface="Comic Sans MS" pitchFamily="66" charset="0"/>
                <a:cs typeface="Times New Roman" pitchFamily="18" charset="0"/>
              </a:rPr>
              <a:t>Next study will be devoted to </a:t>
            </a:r>
            <a:r>
              <a:rPr lang="en-US" altLang="fr-FR" sz="2200" b="1" dirty="0">
                <a:solidFill>
                  <a:srgbClr val="000000"/>
                </a:solidFill>
                <a:latin typeface="Comic Sans MS" pitchFamily="66" charset="0"/>
                <a:cs typeface="Times New Roman" pitchFamily="18" charset="0"/>
              </a:rPr>
              <a:t>modulate the phospholipids composition in KO </a:t>
            </a:r>
            <a:r>
              <a:rPr lang="en-US" altLang="fr-FR" sz="2200" b="1" dirty="0" err="1">
                <a:solidFill>
                  <a:srgbClr val="000000"/>
                </a:solidFill>
                <a:latin typeface="Comic Sans MS" pitchFamily="66" charset="0"/>
                <a:cs typeface="Times New Roman" pitchFamily="18" charset="0"/>
              </a:rPr>
              <a:t>mstn</a:t>
            </a:r>
            <a:r>
              <a:rPr lang="en-US" altLang="fr-FR" sz="2200" b="1" dirty="0">
                <a:solidFill>
                  <a:srgbClr val="000000"/>
                </a:solidFill>
                <a:latin typeface="Comic Sans MS" pitchFamily="66" charset="0"/>
                <a:cs typeface="Times New Roman" pitchFamily="18" charset="0"/>
              </a:rPr>
              <a:t> mitochondria using </a:t>
            </a:r>
            <a:r>
              <a:rPr lang="en-US" altLang="fr-FR" sz="2200" b="1" dirty="0" smtClean="0">
                <a:solidFill>
                  <a:srgbClr val="000000"/>
                </a:solidFill>
                <a:latin typeface="Comic Sans MS" pitchFamily="66" charset="0"/>
                <a:cs typeface="Times New Roman" pitchFamily="18" charset="0"/>
              </a:rPr>
              <a:t>endurance training, and evaluate its consequences on mitochondrial function. </a:t>
            </a:r>
            <a:endParaRPr lang="fr-FR" altLang="fr-FR" sz="2200" b="1" dirty="0">
              <a:solidFill>
                <a:srgbClr val="000000"/>
              </a:solidFill>
              <a:latin typeface="Comic Sans MS" pitchFamily="66" charset="0"/>
              <a:cs typeface="Times New Roman" pitchFamily="18" charset="0"/>
            </a:endParaRPr>
          </a:p>
        </p:txBody>
      </p:sp>
      <p:pic>
        <p:nvPicPr>
          <p:cNvPr id="2071" name="Picture 397" descr="http://www.umontpellier.fr/wp-content/uploads/2014/12/logos_web_3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64" y="3264833"/>
            <a:ext cx="29749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6900" y="520700"/>
            <a:ext cx="176212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 name="Rectangle 401"/>
          <p:cNvSpPr>
            <a:spLocks noChangeArrowheads="1"/>
          </p:cNvSpPr>
          <p:nvPr/>
        </p:nvSpPr>
        <p:spPr bwMode="auto">
          <a:xfrm>
            <a:off x="-1843088" y="4140200"/>
            <a:ext cx="0"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endParaRPr lang="fr-FR" altLang="fr-FR"/>
          </a:p>
        </p:txBody>
      </p:sp>
      <p:sp>
        <p:nvSpPr>
          <p:cNvPr id="2074" name="Rectangle 5"/>
          <p:cNvSpPr>
            <a:spLocks noChangeArrowheads="1"/>
          </p:cNvSpPr>
          <p:nvPr/>
        </p:nvSpPr>
        <p:spPr bwMode="auto">
          <a:xfrm>
            <a:off x="76200" y="15238413"/>
            <a:ext cx="123221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ctr">
              <a:spcAft>
                <a:spcPts val="600"/>
              </a:spcAft>
            </a:pPr>
            <a:r>
              <a:rPr lang="en-US" altLang="fr-FR" sz="2400" b="1">
                <a:latin typeface="Comic Sans MS" pitchFamily="66" charset="0"/>
              </a:rPr>
              <a:t>To </a:t>
            </a:r>
            <a:r>
              <a:rPr lang="fr-FR" altLang="fr-FR" sz="2400" b="1">
                <a:solidFill>
                  <a:srgbClr val="212121"/>
                </a:solidFill>
                <a:latin typeface="Comic Sans MS" pitchFamily="66" charset="0"/>
              </a:rPr>
              <a:t>Characterize the lipid composition and the lipid metabolism </a:t>
            </a:r>
          </a:p>
          <a:p>
            <a:pPr algn="ctr">
              <a:spcAft>
                <a:spcPts val="600"/>
              </a:spcAft>
            </a:pPr>
            <a:r>
              <a:rPr lang="fr-FR" altLang="fr-FR" sz="2400" b="1">
                <a:solidFill>
                  <a:srgbClr val="212121"/>
                </a:solidFill>
                <a:latin typeface="Comic Sans MS" pitchFamily="66" charset="0"/>
              </a:rPr>
              <a:t>in muscle and mitochondrial membranes in KO mstn mice</a:t>
            </a:r>
            <a:r>
              <a:rPr lang="fr-FR" altLang="fr-FR" sz="2400">
                <a:solidFill>
                  <a:srgbClr val="212121"/>
                </a:solidFill>
                <a:latin typeface="inherit"/>
              </a:rPr>
              <a:t>.</a:t>
            </a:r>
            <a:endParaRPr lang="fr-FR" altLang="fr-FR" sz="2400"/>
          </a:p>
        </p:txBody>
      </p:sp>
      <p:pic>
        <p:nvPicPr>
          <p:cNvPr id="2075" name="Imag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337712" y="3124200"/>
            <a:ext cx="185578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6" name="Rectangle 17772"/>
          <p:cNvSpPr>
            <a:spLocks noChangeArrowheads="1"/>
          </p:cNvSpPr>
          <p:nvPr/>
        </p:nvSpPr>
        <p:spPr bwMode="auto">
          <a:xfrm>
            <a:off x="266700" y="36937950"/>
            <a:ext cx="67722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1600">
                <a:latin typeface="Comic Sans MS" pitchFamily="66" charset="0"/>
              </a:rPr>
              <a:t>1 Grobet et al., 1997, Nat Gene ,17(1):71-4.</a:t>
            </a:r>
          </a:p>
          <a:p>
            <a:r>
              <a:rPr lang="da-DK" altLang="fr-FR" sz="1600">
                <a:latin typeface="Comic Sans MS" pitchFamily="66" charset="0"/>
              </a:rPr>
              <a:t>2 Mosher et al., 2007, PLoS Genet. </a:t>
            </a:r>
            <a:r>
              <a:rPr lang="en-US" altLang="fr-FR" sz="1600">
                <a:latin typeface="Comic Sans MS" pitchFamily="66" charset="0"/>
              </a:rPr>
              <a:t>2007;3(5):79</a:t>
            </a:r>
          </a:p>
          <a:p>
            <a:r>
              <a:rPr lang="fr-FR" altLang="fr-FR" sz="1600"/>
              <a:t>3</a:t>
            </a:r>
            <a:r>
              <a:rPr lang="fr-FR" altLang="fr-FR" sz="1600">
                <a:latin typeface="Comic Sans MS" pitchFamily="66" charset="0"/>
              </a:rPr>
              <a:t>Mcpherron et al.,1997, Nature,</a:t>
            </a:r>
            <a:r>
              <a:rPr lang="en-GB" altLang="fr-FR" sz="1600">
                <a:latin typeface="Comic Sans MS" pitchFamily="66" charset="0"/>
              </a:rPr>
              <a:t> 387, 83-90.</a:t>
            </a:r>
            <a:r>
              <a:rPr lang="fr-FR" altLang="fr-FR" sz="1600">
                <a:latin typeface="Comic Sans MS" pitchFamily="66" charset="0"/>
              </a:rPr>
              <a:t> </a:t>
            </a:r>
            <a:endParaRPr lang="en-US" altLang="fr-FR" sz="1600">
              <a:latin typeface="Comic Sans MS" pitchFamily="66" charset="0"/>
            </a:endParaRPr>
          </a:p>
          <a:p>
            <a:r>
              <a:rPr lang="en-US" altLang="fr-FR" sz="1600">
                <a:latin typeface="Comic Sans MS" pitchFamily="66" charset="0"/>
              </a:rPr>
              <a:t>4Shuelke et al., 2004, N Engl J Med</a:t>
            </a:r>
            <a:r>
              <a:rPr lang="fr-FR" altLang="fr-FR" sz="1600">
                <a:latin typeface="Comic Sans MS" pitchFamily="66" charset="0"/>
                <a:hlinkClick r:id="rId8" tooltip="The New England journal of medicine."/>
              </a:rPr>
              <a:t>.</a:t>
            </a:r>
            <a:r>
              <a:rPr lang="fr-FR" altLang="fr-FR" sz="1600">
                <a:latin typeface="Comic Sans MS" pitchFamily="66" charset="0"/>
              </a:rPr>
              <a:t> ;350(26):2682-8</a:t>
            </a:r>
            <a:r>
              <a:rPr lang="fr-FR" altLang="fr-FR" sz="1600"/>
              <a:t>.</a:t>
            </a:r>
            <a:endParaRPr lang="fr-FR" altLang="fr-FR" sz="1600">
              <a:latin typeface="Comic Sans MS" pitchFamily="66" charset="0"/>
            </a:endParaRPr>
          </a:p>
        </p:txBody>
      </p:sp>
      <p:sp>
        <p:nvSpPr>
          <p:cNvPr id="2077" name="Rectangle 17773"/>
          <p:cNvSpPr>
            <a:spLocks noChangeArrowheads="1"/>
          </p:cNvSpPr>
          <p:nvPr/>
        </p:nvSpPr>
        <p:spPr bwMode="auto">
          <a:xfrm>
            <a:off x="5746750" y="36690300"/>
            <a:ext cx="66532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1600">
                <a:latin typeface="Comic Sans MS" pitchFamily="66" charset="0"/>
              </a:rPr>
              <a:t> 5 Amthor et al.,2007, PNAS, </a:t>
            </a:r>
            <a:r>
              <a:rPr lang="en-GB" altLang="fr-FR" sz="1600">
                <a:latin typeface="Comic Sans MS" pitchFamily="66" charset="0"/>
              </a:rPr>
              <a:t>104(6)</a:t>
            </a:r>
            <a:r>
              <a:rPr lang="en-US" altLang="fr-FR" sz="1600">
                <a:latin typeface="Comic Sans MS" pitchFamily="66" charset="0"/>
              </a:rPr>
              <a:t> 1</a:t>
            </a:r>
            <a:r>
              <a:rPr lang="en-GB" altLang="fr-FR" sz="1600">
                <a:latin typeface="Comic Sans MS" pitchFamily="66" charset="0"/>
              </a:rPr>
              <a:t>835–1840</a:t>
            </a:r>
            <a:r>
              <a:rPr lang="en-US" altLang="fr-FR" sz="1600">
                <a:latin typeface="Comic Sans MS" pitchFamily="66" charset="0"/>
              </a:rPr>
              <a:t>.</a:t>
            </a:r>
            <a:r>
              <a:rPr lang="fr-FR" altLang="fr-FR" sz="1600">
                <a:latin typeface="Comic Sans MS" pitchFamily="66" charset="0"/>
              </a:rPr>
              <a:t> </a:t>
            </a:r>
          </a:p>
          <a:p>
            <a:r>
              <a:rPr lang="fr-FR" altLang="fr-FR" sz="1600">
                <a:latin typeface="Comic Sans MS" pitchFamily="66" charset="0"/>
              </a:rPr>
              <a:t>6 Ploquin et al.,2012, American physiological society,</a:t>
            </a:r>
            <a:r>
              <a:rPr lang="en-US" altLang="fr-FR" sz="1600">
                <a:latin typeface="Comic Sans MS" pitchFamily="66" charset="0"/>
              </a:rPr>
              <a:t> 302(8), 1000-1008</a:t>
            </a:r>
            <a:r>
              <a:rPr lang="en-US" altLang="fr-FR" sz="1600"/>
              <a:t>.</a:t>
            </a:r>
          </a:p>
          <a:p>
            <a:r>
              <a:rPr lang="en-US" altLang="fr-FR" sz="1600">
                <a:latin typeface="Comic Sans MS" pitchFamily="66" charset="0"/>
              </a:rPr>
              <a:t>7 </a:t>
            </a:r>
            <a:r>
              <a:rPr lang="fr-FR" altLang="fr-FR" sz="1600">
                <a:latin typeface="Comic Sans MS" pitchFamily="66" charset="0"/>
              </a:rPr>
              <a:t>Zhang C et al., 2012, Diabetologia, 55(1):183-93</a:t>
            </a:r>
            <a:r>
              <a:rPr lang="fr-FR" altLang="fr-FR" sz="1600"/>
              <a:t>.</a:t>
            </a:r>
            <a:endParaRPr lang="fr-FR" altLang="fr-FR" sz="1600">
              <a:latin typeface="Comic Sans MS" pitchFamily="66" charset="0"/>
            </a:endParaRPr>
          </a:p>
          <a:p>
            <a:r>
              <a:rPr lang="fr-FR" altLang="fr-FR" sz="1600">
                <a:latin typeface="Comic Sans MS" pitchFamily="66" charset="0"/>
              </a:rPr>
              <a:t>8  Paradies et al, 2014, Biochim Biophys Acta; 1837(2014):408-17</a:t>
            </a:r>
          </a:p>
        </p:txBody>
      </p:sp>
      <p:pic>
        <p:nvPicPr>
          <p:cNvPr id="2078" name="Picture 17"/>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5863" y="7750175"/>
            <a:ext cx="239236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Image 1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8050" y="7761288"/>
            <a:ext cx="27463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Image 112"/>
          <p:cNvPicPr>
            <a:picLocks noChangeAspect="1"/>
          </p:cNvPicPr>
          <p:nvPr/>
        </p:nvPicPr>
        <p:blipFill>
          <a:blip r:embed="rId11">
            <a:extLst>
              <a:ext uri="{28A0092B-C50C-407E-A947-70E740481C1C}">
                <a14:useLocalDpi xmlns:a14="http://schemas.microsoft.com/office/drawing/2010/main" val="0"/>
              </a:ext>
            </a:extLst>
          </a:blip>
          <a:srcRect t="16228" r="12906"/>
          <a:stretch>
            <a:fillRect/>
          </a:stretch>
        </p:blipFill>
        <p:spPr bwMode="auto">
          <a:xfrm>
            <a:off x="4017963" y="7632700"/>
            <a:ext cx="16002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Image 114"/>
          <p:cNvPicPr>
            <a:picLocks noChangeAspect="1"/>
          </p:cNvPicPr>
          <p:nvPr/>
        </p:nvPicPr>
        <p:blipFill>
          <a:blip r:embed="rId12">
            <a:extLst>
              <a:ext uri="{28A0092B-C50C-407E-A947-70E740481C1C}">
                <a14:useLocalDpi xmlns:a14="http://schemas.microsoft.com/office/drawing/2010/main" val="0"/>
              </a:ext>
            </a:extLst>
          </a:blip>
          <a:srcRect b="13722"/>
          <a:stretch>
            <a:fillRect/>
          </a:stretch>
        </p:blipFill>
        <p:spPr bwMode="auto">
          <a:xfrm>
            <a:off x="6078538" y="7796213"/>
            <a:ext cx="207168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2" name="Rectangle 1389"/>
          <p:cNvSpPr>
            <a:spLocks noChangeArrowheads="1"/>
          </p:cNvSpPr>
          <p:nvPr/>
        </p:nvSpPr>
        <p:spPr bwMode="auto">
          <a:xfrm>
            <a:off x="4581525" y="34459863"/>
            <a:ext cx="431800"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endParaRPr lang="fr-FR" altLang="fr-FR"/>
          </a:p>
        </p:txBody>
      </p:sp>
      <p:sp>
        <p:nvSpPr>
          <p:cNvPr id="2083" name="ZoneTexte 19"/>
          <p:cNvSpPr txBox="1">
            <a:spLocks noChangeArrowheads="1"/>
          </p:cNvSpPr>
          <p:nvPr/>
        </p:nvSpPr>
        <p:spPr bwMode="auto">
          <a:xfrm>
            <a:off x="3146425" y="34963100"/>
            <a:ext cx="1196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endParaRPr lang="fr-FR" altLang="fr-FR"/>
          </a:p>
        </p:txBody>
      </p:sp>
      <p:pic>
        <p:nvPicPr>
          <p:cNvPr id="2084" name="Image 22"/>
          <p:cNvPicPr>
            <a:picLocks noChangeAspect="1"/>
          </p:cNvPicPr>
          <p:nvPr/>
        </p:nvPicPr>
        <p:blipFill rotWithShape="1">
          <a:blip r:embed="rId13">
            <a:extLst>
              <a:ext uri="{28A0092B-C50C-407E-A947-70E740481C1C}">
                <a14:useLocalDpi xmlns:a14="http://schemas.microsoft.com/office/drawing/2010/main" val="0"/>
              </a:ext>
            </a:extLst>
          </a:blip>
          <a:srcRect t="9881" b="23480"/>
          <a:stretch/>
        </p:blipFill>
        <p:spPr bwMode="auto">
          <a:xfrm>
            <a:off x="19326225" y="6683376"/>
            <a:ext cx="7496175"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5" name="Rectangle 263"/>
          <p:cNvSpPr>
            <a:spLocks noChangeArrowheads="1"/>
          </p:cNvSpPr>
          <p:nvPr/>
        </p:nvSpPr>
        <p:spPr bwMode="auto">
          <a:xfrm>
            <a:off x="13366750" y="10720388"/>
            <a:ext cx="134556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ctr"/>
            <a:endParaRPr lang="fr-FR" altLang="fr-FR" sz="2400">
              <a:latin typeface="Comic Sans MS" pitchFamily="66" charset="0"/>
            </a:endParaRPr>
          </a:p>
          <a:p>
            <a:pPr algn="ctr"/>
            <a:endParaRPr lang="fr-FR" altLang="fr-FR" sz="2400">
              <a:latin typeface="Comic Sans MS" pitchFamily="66" charset="0"/>
            </a:endParaRPr>
          </a:p>
        </p:txBody>
      </p:sp>
      <p:sp>
        <p:nvSpPr>
          <p:cNvPr id="2086" name="Rectangle 52"/>
          <p:cNvSpPr>
            <a:spLocks noChangeArrowheads="1"/>
          </p:cNvSpPr>
          <p:nvPr/>
        </p:nvSpPr>
        <p:spPr bwMode="auto">
          <a:xfrm>
            <a:off x="384175" y="16684625"/>
            <a:ext cx="1213326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38" tIns="43469" rIns="86938" bIns="43469">
            <a:spAutoFit/>
          </a:bodyP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eaLnBrk="1" hangingPunct="1"/>
            <a:r>
              <a:rPr lang="en-GB" altLang="fr-FR" sz="2600" b="1">
                <a:latin typeface="Comic Sans MS" pitchFamily="66" charset="0"/>
              </a:rPr>
              <a:t>Lack of Mstn led to decline in Fat membrane transporter in KO mstn muscle</a:t>
            </a:r>
            <a:endParaRPr lang="fr-FR" altLang="fr-FR" sz="2600" b="1">
              <a:latin typeface="Comic Sans MS" pitchFamily="66" charset="0"/>
            </a:endParaRPr>
          </a:p>
          <a:p>
            <a:pPr eaLnBrk="1" hangingPunct="1"/>
            <a:endParaRPr lang="en-US" altLang="fr-FR" sz="2600" b="1">
              <a:latin typeface="Comic Sans MS" pitchFamily="66" charset="0"/>
            </a:endParaRPr>
          </a:p>
        </p:txBody>
      </p:sp>
      <p:sp>
        <p:nvSpPr>
          <p:cNvPr id="3125" name="Text Box 1437"/>
          <p:cNvSpPr txBox="1">
            <a:spLocks noChangeArrowheads="1"/>
          </p:cNvSpPr>
          <p:nvPr/>
        </p:nvSpPr>
        <p:spPr bwMode="auto">
          <a:xfrm>
            <a:off x="17656175" y="19365664"/>
            <a:ext cx="9034462" cy="3785652"/>
          </a:xfrm>
          <a:prstGeom prst="rect">
            <a:avLst/>
          </a:prstGeom>
          <a:noFill/>
          <a:ln>
            <a:noFill/>
          </a:ln>
          <a:effectLst/>
          <a:extLst/>
        </p:spPr>
        <p:txBody>
          <a:bodyPr wrap="square">
            <a:spAutoFit/>
          </a:bodyPr>
          <a:lstStyle>
            <a:lvl1pPr defTabSz="920750">
              <a:spcBef>
                <a:spcPct val="20000"/>
              </a:spcBef>
              <a:buChar char="•"/>
              <a:defRPr sz="12400">
                <a:solidFill>
                  <a:schemeClr val="tx1"/>
                </a:solidFill>
                <a:latin typeface="Times New Roman" panose="02020603050405020304" pitchFamily="18" charset="0"/>
              </a:defRPr>
            </a:lvl1pPr>
            <a:lvl2pPr marL="2857500" indent="-1096963" defTabSz="920750">
              <a:spcBef>
                <a:spcPct val="20000"/>
              </a:spcBef>
              <a:buChar char="–"/>
              <a:defRPr sz="10800">
                <a:solidFill>
                  <a:schemeClr val="tx1"/>
                </a:solidFill>
                <a:latin typeface="Times New Roman" panose="02020603050405020304" pitchFamily="18" charset="0"/>
              </a:defRPr>
            </a:lvl2pPr>
            <a:lvl3pPr marL="4397375" indent="-879475" defTabSz="920750">
              <a:spcBef>
                <a:spcPct val="20000"/>
              </a:spcBef>
              <a:buChar char="•"/>
              <a:defRPr sz="9300">
                <a:solidFill>
                  <a:schemeClr val="tx1"/>
                </a:solidFill>
                <a:latin typeface="Times New Roman" panose="02020603050405020304" pitchFamily="18" charset="0"/>
              </a:defRPr>
            </a:lvl3pPr>
            <a:lvl4pPr marL="6157913" indent="-879475" defTabSz="920750">
              <a:spcBef>
                <a:spcPct val="20000"/>
              </a:spcBef>
              <a:buChar char="–"/>
              <a:defRPr sz="7700">
                <a:solidFill>
                  <a:schemeClr val="tx1"/>
                </a:solidFill>
                <a:latin typeface="Times New Roman" panose="02020603050405020304" pitchFamily="18" charset="0"/>
              </a:defRPr>
            </a:lvl4pPr>
            <a:lvl5pPr marL="7916863" indent="-877888" defTabSz="920750">
              <a:spcBef>
                <a:spcPct val="20000"/>
              </a:spcBef>
              <a:buChar char="»"/>
              <a:defRPr sz="7700">
                <a:solidFill>
                  <a:schemeClr val="tx1"/>
                </a:solidFill>
                <a:latin typeface="Times New Roman" panose="02020603050405020304" pitchFamily="18" charset="0"/>
              </a:defRPr>
            </a:lvl5pPr>
            <a:lvl6pPr marL="8374063" indent="-877888" defTabSz="920750" eaLnBrk="0" fontAlgn="base" hangingPunct="0">
              <a:spcBef>
                <a:spcPct val="20000"/>
              </a:spcBef>
              <a:spcAft>
                <a:spcPct val="0"/>
              </a:spcAft>
              <a:buChar char="»"/>
              <a:defRPr sz="7700">
                <a:solidFill>
                  <a:schemeClr val="tx1"/>
                </a:solidFill>
                <a:latin typeface="Times New Roman" panose="02020603050405020304" pitchFamily="18" charset="0"/>
              </a:defRPr>
            </a:lvl6pPr>
            <a:lvl7pPr marL="8831263" indent="-877888" defTabSz="920750" eaLnBrk="0" fontAlgn="base" hangingPunct="0">
              <a:spcBef>
                <a:spcPct val="20000"/>
              </a:spcBef>
              <a:spcAft>
                <a:spcPct val="0"/>
              </a:spcAft>
              <a:buChar char="»"/>
              <a:defRPr sz="7700">
                <a:solidFill>
                  <a:schemeClr val="tx1"/>
                </a:solidFill>
                <a:latin typeface="Times New Roman" panose="02020603050405020304" pitchFamily="18" charset="0"/>
              </a:defRPr>
            </a:lvl7pPr>
            <a:lvl8pPr marL="9288463" indent="-877888" defTabSz="920750" eaLnBrk="0" fontAlgn="base" hangingPunct="0">
              <a:spcBef>
                <a:spcPct val="20000"/>
              </a:spcBef>
              <a:spcAft>
                <a:spcPct val="0"/>
              </a:spcAft>
              <a:buChar char="»"/>
              <a:defRPr sz="7700">
                <a:solidFill>
                  <a:schemeClr val="tx1"/>
                </a:solidFill>
                <a:latin typeface="Times New Roman" panose="02020603050405020304" pitchFamily="18" charset="0"/>
              </a:defRPr>
            </a:lvl8pPr>
            <a:lvl9pPr marL="9745663" indent="-877888" defTabSz="920750" eaLnBrk="0" fontAlgn="base" hangingPunct="0">
              <a:spcBef>
                <a:spcPct val="20000"/>
              </a:spcBef>
              <a:spcAft>
                <a:spcPct val="0"/>
              </a:spcAft>
              <a:buChar char="»"/>
              <a:defRPr sz="7700">
                <a:solidFill>
                  <a:schemeClr val="tx1"/>
                </a:solidFill>
                <a:latin typeface="Times New Roman" panose="02020603050405020304" pitchFamily="18" charset="0"/>
              </a:defRPr>
            </a:lvl9pPr>
          </a:lstStyle>
          <a:p>
            <a:pPr eaLnBrk="1" hangingPunct="1">
              <a:spcBef>
                <a:spcPct val="0"/>
              </a:spcBef>
              <a:buFontTx/>
              <a:buNone/>
              <a:defRPr/>
            </a:pPr>
            <a:r>
              <a:rPr lang="en-GB" altLang="fr-FR" sz="2400" dirty="0" smtClean="0">
                <a:latin typeface="Comic Sans MS" panose="030F0702030302020204" pitchFamily="66" charset="0"/>
              </a:rPr>
              <a:t>No </a:t>
            </a:r>
            <a:r>
              <a:rPr lang="en-GB" altLang="fr-FR" sz="2400" dirty="0">
                <a:latin typeface="Comic Sans MS" panose="030F0702030302020204" pitchFamily="66" charset="0"/>
              </a:rPr>
              <a:t>change </a:t>
            </a:r>
            <a:r>
              <a:rPr lang="en-US" altLang="fr-FR" sz="2400" dirty="0">
                <a:latin typeface="Comic Sans MS" panose="030F0702030302020204" pitchFamily="66" charset="0"/>
              </a:rPr>
              <a:t>in the concentrations of major phospholipids </a:t>
            </a:r>
            <a:r>
              <a:rPr lang="en-US" altLang="fr-FR" sz="2400" dirty="0" smtClean="0">
                <a:latin typeface="Comic Sans MS" panose="030F0702030302020204" pitchFamily="66" charset="0"/>
              </a:rPr>
              <a:t>PC (phosphatidylcholine)  </a:t>
            </a:r>
            <a:r>
              <a:rPr lang="en-US" altLang="fr-FR" sz="2400" dirty="0">
                <a:latin typeface="Comic Sans MS" panose="030F0702030302020204" pitchFamily="66" charset="0"/>
              </a:rPr>
              <a:t>and </a:t>
            </a:r>
            <a:r>
              <a:rPr lang="en-US" altLang="fr-FR" sz="2400" dirty="0" smtClean="0">
                <a:latin typeface="Comic Sans MS" panose="030F0702030302020204" pitchFamily="66" charset="0"/>
              </a:rPr>
              <a:t>PE (phosphatidylethanolamine).</a:t>
            </a:r>
            <a:endParaRPr lang="en-US" altLang="fr-FR" sz="2400" dirty="0">
              <a:latin typeface="Comic Sans MS" panose="030F0702030302020204" pitchFamily="66" charset="0"/>
            </a:endParaRPr>
          </a:p>
          <a:p>
            <a:pPr marL="342900" indent="-342900" eaLnBrk="1" hangingPunct="1">
              <a:spcBef>
                <a:spcPct val="0"/>
              </a:spcBef>
              <a:buFont typeface="Symbol" panose="05050102010706020507" pitchFamily="18" charset="2"/>
              <a:buChar char="Þ"/>
              <a:defRPr/>
            </a:pPr>
            <a:endParaRPr lang="en-GB" altLang="fr-FR" sz="2400" b="1" dirty="0" smtClean="0">
              <a:latin typeface="Comic Sans MS" panose="030F0702030302020204" pitchFamily="66" charset="0"/>
            </a:endParaRPr>
          </a:p>
          <a:p>
            <a:pPr marL="342900" indent="-342900" algn="ctr" eaLnBrk="1" hangingPunct="1">
              <a:spcBef>
                <a:spcPct val="0"/>
              </a:spcBef>
              <a:buFont typeface="Symbol" panose="05050102010706020507" pitchFamily="18" charset="2"/>
              <a:buChar char="Þ"/>
              <a:defRPr/>
            </a:pPr>
            <a:r>
              <a:rPr lang="en-GB" altLang="fr-FR" sz="2400" b="1" dirty="0" smtClean="0">
                <a:latin typeface="Comic Sans MS" panose="030F0702030302020204" pitchFamily="66" charset="0"/>
              </a:rPr>
              <a:t>We showed a significant reduction (13%) </a:t>
            </a:r>
          </a:p>
          <a:p>
            <a:pPr algn="ctr" eaLnBrk="1" hangingPunct="1">
              <a:spcBef>
                <a:spcPct val="0"/>
              </a:spcBef>
              <a:buFontTx/>
              <a:buNone/>
              <a:defRPr/>
            </a:pPr>
            <a:r>
              <a:rPr lang="en-GB" altLang="fr-FR" sz="2400" b="1" dirty="0" smtClean="0">
                <a:latin typeface="Comic Sans MS" panose="030F0702030302020204" pitchFamily="66" charset="0"/>
              </a:rPr>
              <a:t>of </a:t>
            </a:r>
            <a:r>
              <a:rPr lang="en-GB" altLang="fr-FR" sz="2400" b="1" dirty="0" err="1" smtClean="0">
                <a:latin typeface="Comic Sans MS" panose="030F0702030302020204" pitchFamily="66" charset="0"/>
              </a:rPr>
              <a:t>Cardiolipin</a:t>
            </a:r>
            <a:r>
              <a:rPr lang="en-GB" altLang="fr-FR" sz="2400" b="1" dirty="0" smtClean="0">
                <a:latin typeface="Comic Sans MS" panose="030F0702030302020204" pitchFamily="66" charset="0"/>
              </a:rPr>
              <a:t> in </a:t>
            </a:r>
            <a:r>
              <a:rPr lang="en-GB" altLang="fr-FR" sz="2400" b="1" dirty="0" err="1" smtClean="0">
                <a:latin typeface="Comic Sans MS" panose="030F0702030302020204" pitchFamily="66" charset="0"/>
              </a:rPr>
              <a:t>mstn</a:t>
            </a:r>
            <a:r>
              <a:rPr lang="en-GB" altLang="fr-FR" sz="2400" b="1" dirty="0" smtClean="0">
                <a:latin typeface="Comic Sans MS" panose="030F0702030302020204" pitchFamily="66" charset="0"/>
              </a:rPr>
              <a:t> KO mitochondria.</a:t>
            </a:r>
          </a:p>
          <a:p>
            <a:pPr algn="ctr" eaLnBrk="1" hangingPunct="1">
              <a:spcBef>
                <a:spcPct val="0"/>
              </a:spcBef>
              <a:buFontTx/>
              <a:buNone/>
              <a:defRPr/>
            </a:pPr>
            <a:endParaRPr lang="en-US" altLang="fr-FR" sz="2400" dirty="0" smtClean="0">
              <a:latin typeface="Comic Sans MS" panose="030F0702030302020204" pitchFamily="66" charset="0"/>
            </a:endParaRPr>
          </a:p>
          <a:p>
            <a:pPr algn="just" eaLnBrk="1" hangingPunct="1">
              <a:spcBef>
                <a:spcPct val="0"/>
              </a:spcBef>
              <a:buFontTx/>
              <a:buNone/>
              <a:defRPr/>
            </a:pPr>
            <a:r>
              <a:rPr lang="fr-FR" altLang="fr-FR" sz="2400" dirty="0" smtClean="0">
                <a:latin typeface="Comic Sans MS" panose="030F0702030302020204" pitchFamily="66" charset="0"/>
              </a:rPr>
              <a:t>This </a:t>
            </a:r>
            <a:r>
              <a:rPr lang="fr-FR" altLang="fr-FR" sz="2400" dirty="0" err="1" smtClean="0">
                <a:latin typeface="Comic Sans MS" panose="030F0702030302020204" pitchFamily="66" charset="0"/>
              </a:rPr>
              <a:t>result</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could</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be</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associated</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with</a:t>
            </a:r>
            <a:r>
              <a:rPr lang="fr-FR" altLang="fr-FR" sz="2400" dirty="0">
                <a:latin typeface="Comic Sans MS" panose="030F0702030302020204" pitchFamily="66" charset="0"/>
              </a:rPr>
              <a:t> </a:t>
            </a:r>
            <a:r>
              <a:rPr lang="fr-FR" altLang="fr-FR" sz="2400" dirty="0" smtClean="0">
                <a:latin typeface="Comic Sans MS" panose="030F0702030302020204" pitchFamily="66" charset="0"/>
              </a:rPr>
              <a:t>the </a:t>
            </a:r>
            <a:r>
              <a:rPr lang="fr-FR" altLang="fr-FR" sz="2400" dirty="0" err="1">
                <a:latin typeface="Comic Sans MS" panose="030F0702030302020204" pitchFamily="66" charset="0"/>
              </a:rPr>
              <a:t>alteration</a:t>
            </a:r>
            <a:r>
              <a:rPr lang="fr-FR" altLang="fr-FR" sz="2400" dirty="0">
                <a:latin typeface="Comic Sans MS" panose="030F0702030302020204" pitchFamily="66" charset="0"/>
              </a:rPr>
              <a:t> </a:t>
            </a:r>
            <a:r>
              <a:rPr lang="fr-FR" altLang="fr-FR" sz="2400" dirty="0" smtClean="0">
                <a:latin typeface="Comic Sans MS" panose="030F0702030302020204" pitchFamily="66" charset="0"/>
              </a:rPr>
              <a:t>of mitochondrial </a:t>
            </a:r>
            <a:r>
              <a:rPr lang="fr-FR" altLang="fr-FR" sz="2400" dirty="0" err="1" smtClean="0">
                <a:latin typeface="Comic Sans MS" panose="030F0702030302020204" pitchFamily="66" charset="0"/>
              </a:rPr>
              <a:t>function</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observed</a:t>
            </a:r>
            <a:r>
              <a:rPr lang="fr-FR" altLang="fr-FR" sz="2400" dirty="0" smtClean="0">
                <a:latin typeface="Comic Sans MS" panose="030F0702030302020204" pitchFamily="66" charset="0"/>
              </a:rPr>
              <a:t> in KO </a:t>
            </a:r>
            <a:r>
              <a:rPr lang="fr-FR" altLang="fr-FR" sz="2400" dirty="0" err="1" smtClean="0">
                <a:latin typeface="Comic Sans MS" panose="030F0702030302020204" pitchFamily="66" charset="0"/>
              </a:rPr>
              <a:t>mstn</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mice</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Indeed</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cardiolipin</a:t>
            </a:r>
            <a:r>
              <a:rPr lang="en-US" altLang="fr-FR" sz="2400" dirty="0" smtClean="0">
                <a:latin typeface="Comic Sans MS" panose="030F0702030302020204" pitchFamily="66" charset="0"/>
              </a:rPr>
              <a:t> plays a fundamental role in the stabilization of the respiratory chain and thus in mitochondria function. </a:t>
            </a:r>
            <a:r>
              <a:rPr lang="fr-FR" altLang="fr-FR" sz="2400" dirty="0">
                <a:solidFill>
                  <a:srgbClr val="000000"/>
                </a:solidFill>
                <a:latin typeface="Comic Sans MS" pitchFamily="66" charset="0"/>
                <a:cs typeface="Times New Roman" pitchFamily="18" charset="0"/>
              </a:rPr>
              <a:t>(8)</a:t>
            </a:r>
            <a:endParaRPr lang="fr-FR" altLang="fr-FR" sz="2400" dirty="0" smtClean="0">
              <a:latin typeface="Comic Sans MS" panose="030F0702030302020204" pitchFamily="66" charset="0"/>
            </a:endParaRPr>
          </a:p>
        </p:txBody>
      </p:sp>
      <p:pic>
        <p:nvPicPr>
          <p:cNvPr id="2088" name="Image 10"/>
          <p:cNvPicPr>
            <a:picLocks noChangeAspect="1"/>
          </p:cNvPicPr>
          <p:nvPr/>
        </p:nvPicPr>
        <p:blipFill>
          <a:blip r:embed="rId14">
            <a:extLst>
              <a:ext uri="{28A0092B-C50C-407E-A947-70E740481C1C}">
                <a14:useLocalDpi xmlns:a14="http://schemas.microsoft.com/office/drawing/2010/main" val="0"/>
              </a:ext>
            </a:extLst>
          </a:blip>
          <a:srcRect b="14107"/>
          <a:stretch>
            <a:fillRect/>
          </a:stretch>
        </p:blipFill>
        <p:spPr bwMode="auto">
          <a:xfrm>
            <a:off x="13315951" y="19307175"/>
            <a:ext cx="3932710" cy="407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 name="ZoneTexte 13"/>
          <p:cNvSpPr txBox="1">
            <a:spLocks noChangeArrowheads="1"/>
          </p:cNvSpPr>
          <p:nvPr/>
        </p:nvSpPr>
        <p:spPr bwMode="auto">
          <a:xfrm>
            <a:off x="13313569" y="37430075"/>
            <a:ext cx="13600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1600" dirty="0">
                <a:latin typeface="Comic Sans MS" pitchFamily="66" charset="0"/>
              </a:rPr>
              <a:t>ACKNOWLEDGEMENTS</a:t>
            </a:r>
          </a:p>
          <a:p>
            <a:r>
              <a:rPr lang="en-US" altLang="fr-FR" sz="1600" dirty="0">
                <a:latin typeface="Comic Sans MS" pitchFamily="66" charset="0"/>
              </a:rPr>
              <a:t>The present study was supported by </a:t>
            </a:r>
            <a:r>
              <a:rPr lang="fr-FR" altLang="fr-FR" sz="1600" dirty="0">
                <a:latin typeface="Comic Sans MS" pitchFamily="66" charset="0"/>
              </a:rPr>
              <a:t>Scientific </a:t>
            </a:r>
            <a:r>
              <a:rPr lang="fr-FR" altLang="fr-FR" sz="1600" dirty="0" err="1">
                <a:latin typeface="Comic Sans MS" pitchFamily="66" charset="0"/>
              </a:rPr>
              <a:t>structuring</a:t>
            </a:r>
            <a:r>
              <a:rPr lang="fr-FR" altLang="fr-FR" sz="1600" dirty="0">
                <a:latin typeface="Comic Sans MS" pitchFamily="66" charset="0"/>
              </a:rPr>
              <a:t> </a:t>
            </a:r>
            <a:r>
              <a:rPr lang="fr-FR" altLang="fr-FR" sz="1600" dirty="0" err="1">
                <a:latin typeface="Comic Sans MS" pitchFamily="66" charset="0"/>
              </a:rPr>
              <a:t>platform</a:t>
            </a:r>
            <a:r>
              <a:rPr lang="fr-FR" altLang="fr-FR" sz="1600" dirty="0">
                <a:latin typeface="Comic Sans MS" pitchFamily="66" charset="0"/>
              </a:rPr>
              <a:t> </a:t>
            </a:r>
            <a:r>
              <a:rPr lang="fr-FR" altLang="fr-FR" sz="1600" dirty="0" err="1">
                <a:latin typeface="Comic Sans MS" pitchFamily="66" charset="0"/>
              </a:rPr>
              <a:t>LipPolGreen</a:t>
            </a:r>
            <a:r>
              <a:rPr lang="fr-FR" altLang="fr-FR" sz="1600" dirty="0">
                <a:latin typeface="Comic Sans MS" pitchFamily="66" charset="0"/>
              </a:rPr>
              <a:t>, </a:t>
            </a:r>
            <a:r>
              <a:rPr lang="fr-FR" altLang="fr-FR" sz="1600" dirty="0" err="1">
                <a:latin typeface="Comic Sans MS" pitchFamily="66" charset="0"/>
              </a:rPr>
              <a:t>Supagro</a:t>
            </a:r>
            <a:r>
              <a:rPr lang="fr-FR" altLang="fr-FR" sz="1600" dirty="0">
                <a:latin typeface="Comic Sans MS" pitchFamily="66" charset="0"/>
              </a:rPr>
              <a:t>, Montpellier, FRANCE</a:t>
            </a:r>
          </a:p>
        </p:txBody>
      </p:sp>
      <p:sp>
        <p:nvSpPr>
          <p:cNvPr id="2090" name="Rectangle 7"/>
          <p:cNvSpPr>
            <a:spLocks noChangeArrowheads="1"/>
          </p:cNvSpPr>
          <p:nvPr/>
        </p:nvSpPr>
        <p:spPr bwMode="auto">
          <a:xfrm>
            <a:off x="398463" y="13077825"/>
            <a:ext cx="119999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ctr">
              <a:spcBef>
                <a:spcPct val="20000"/>
              </a:spcBef>
            </a:pPr>
            <a:endParaRPr lang="en-US" altLang="fr-FR" sz="900" b="1">
              <a:latin typeface="Comic Sans MS" pitchFamily="66" charset="0"/>
            </a:endParaRPr>
          </a:p>
          <a:p>
            <a:pPr algn="just">
              <a:spcBef>
                <a:spcPct val="20000"/>
              </a:spcBef>
            </a:pPr>
            <a:r>
              <a:rPr lang="en-US" altLang="fr-FR" sz="2400" b="1" i="1">
                <a:latin typeface="Comic Sans MS" pitchFamily="66" charset="0"/>
              </a:rPr>
              <a:t>“Does exist an alteration of the lipid composition of muscle and mitochondrial membranes in KO mstn mice that could participate in the metabolic and contractile alterations observed in this model ?”</a:t>
            </a:r>
            <a:endParaRPr lang="fr-FR" altLang="fr-FR" sz="2400" b="1" i="1">
              <a:latin typeface="Comic Sans MS" pitchFamily="66" charset="0"/>
            </a:endParaRPr>
          </a:p>
        </p:txBody>
      </p:sp>
      <p:sp>
        <p:nvSpPr>
          <p:cNvPr id="2091" name="ZoneTexte 9"/>
          <p:cNvSpPr txBox="1">
            <a:spLocks noChangeArrowheads="1"/>
          </p:cNvSpPr>
          <p:nvPr/>
        </p:nvSpPr>
        <p:spPr bwMode="auto">
          <a:xfrm>
            <a:off x="1331913" y="12385675"/>
            <a:ext cx="230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2000"/>
              <a:t>Muscles Membranes</a:t>
            </a:r>
          </a:p>
        </p:txBody>
      </p:sp>
      <p:sp>
        <p:nvSpPr>
          <p:cNvPr id="2092" name="ZoneTexte 10"/>
          <p:cNvSpPr txBox="1">
            <a:spLocks noChangeArrowheads="1"/>
          </p:cNvSpPr>
          <p:nvPr/>
        </p:nvSpPr>
        <p:spPr bwMode="auto">
          <a:xfrm>
            <a:off x="396875" y="12782550"/>
            <a:ext cx="460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2000"/>
              <a:t>(Maintain architecture of the muscle fiber) </a:t>
            </a:r>
          </a:p>
        </p:txBody>
      </p:sp>
      <p:sp>
        <p:nvSpPr>
          <p:cNvPr id="2093" name="ZoneTexte 11"/>
          <p:cNvSpPr txBox="1">
            <a:spLocks noChangeArrowheads="1"/>
          </p:cNvSpPr>
          <p:nvPr/>
        </p:nvSpPr>
        <p:spPr bwMode="auto">
          <a:xfrm>
            <a:off x="6445250" y="12382500"/>
            <a:ext cx="292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2000"/>
              <a:t>Mitochondrial Membranes</a:t>
            </a:r>
          </a:p>
        </p:txBody>
      </p:sp>
      <p:sp>
        <p:nvSpPr>
          <p:cNvPr id="2094" name="ZoneTexte 137"/>
          <p:cNvSpPr txBox="1">
            <a:spLocks noChangeArrowheads="1"/>
          </p:cNvSpPr>
          <p:nvPr/>
        </p:nvSpPr>
        <p:spPr bwMode="auto">
          <a:xfrm>
            <a:off x="6372225" y="12777788"/>
            <a:ext cx="3021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2000"/>
              <a:t>(Contain respiratory chain) </a:t>
            </a:r>
          </a:p>
        </p:txBody>
      </p:sp>
      <p:sp>
        <p:nvSpPr>
          <p:cNvPr id="17" name="Accolade ouvrante 16"/>
          <p:cNvSpPr/>
          <p:nvPr/>
        </p:nvSpPr>
        <p:spPr>
          <a:xfrm>
            <a:off x="9577388" y="12349163"/>
            <a:ext cx="266700" cy="950912"/>
          </a:xfrm>
          <a:prstGeom prst="leftBrace">
            <a:avLst/>
          </a:prstGeom>
          <a:ln w="603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2800" b="1" dirty="0"/>
          </a:p>
        </p:txBody>
      </p:sp>
      <p:sp>
        <p:nvSpPr>
          <p:cNvPr id="2096" name="ZoneTexte 18"/>
          <p:cNvSpPr txBox="1">
            <a:spLocks noChangeArrowheads="1"/>
          </p:cNvSpPr>
          <p:nvPr/>
        </p:nvSpPr>
        <p:spPr bwMode="auto">
          <a:xfrm>
            <a:off x="5364163" y="12746038"/>
            <a:ext cx="765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2800" b="1"/>
              <a:t>and</a:t>
            </a:r>
          </a:p>
        </p:txBody>
      </p:sp>
      <p:sp>
        <p:nvSpPr>
          <p:cNvPr id="2097" name="ZoneTexte 21"/>
          <p:cNvSpPr txBox="1">
            <a:spLocks noChangeArrowheads="1"/>
          </p:cNvSpPr>
          <p:nvPr/>
        </p:nvSpPr>
        <p:spPr bwMode="auto">
          <a:xfrm>
            <a:off x="9864725" y="12277725"/>
            <a:ext cx="2133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ctr"/>
            <a:r>
              <a:rPr lang="fr-FR" altLang="fr-FR" sz="2000" b="1"/>
              <a:t>Consisted mainly </a:t>
            </a:r>
          </a:p>
          <a:p>
            <a:pPr algn="ctr"/>
            <a:r>
              <a:rPr lang="fr-FR" altLang="fr-FR" sz="2000" b="1"/>
              <a:t>lipids and </a:t>
            </a:r>
          </a:p>
          <a:p>
            <a:pPr algn="ctr"/>
            <a:r>
              <a:rPr lang="fr-FR" altLang="fr-FR" sz="2000" b="1"/>
              <a:t>phospholipids</a:t>
            </a:r>
          </a:p>
        </p:txBody>
      </p:sp>
      <p:sp>
        <p:nvSpPr>
          <p:cNvPr id="2098" name="Rectangle 7"/>
          <p:cNvSpPr>
            <a:spLocks noChangeArrowheads="1"/>
          </p:cNvSpPr>
          <p:nvPr/>
        </p:nvSpPr>
        <p:spPr bwMode="auto">
          <a:xfrm>
            <a:off x="431800" y="11953875"/>
            <a:ext cx="254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just">
              <a:spcBef>
                <a:spcPct val="20000"/>
              </a:spcBef>
            </a:pPr>
            <a:r>
              <a:rPr lang="en-US" altLang="fr-FR" sz="2000" b="1">
                <a:latin typeface="Comic Sans MS" pitchFamily="66" charset="0"/>
              </a:rPr>
              <a:t>In skeletal mucles </a:t>
            </a:r>
          </a:p>
        </p:txBody>
      </p:sp>
      <p:sp>
        <p:nvSpPr>
          <p:cNvPr id="2099" name="Rectangle 9"/>
          <p:cNvSpPr>
            <a:spLocks noChangeArrowheads="1"/>
          </p:cNvSpPr>
          <p:nvPr/>
        </p:nvSpPr>
        <p:spPr bwMode="auto">
          <a:xfrm>
            <a:off x="2089150" y="10006013"/>
            <a:ext cx="8116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just">
              <a:spcBef>
                <a:spcPct val="20000"/>
              </a:spcBef>
            </a:pPr>
            <a:r>
              <a:rPr lang="en-US" altLang="fr-FR" sz="2000" b="1">
                <a:solidFill>
                  <a:srgbClr val="990000"/>
                </a:solidFill>
                <a:latin typeface="Comic Sans MS" pitchFamily="66" charset="0"/>
              </a:rPr>
              <a:t>Beyond muscle hypertrophy, mstn knock-out mice (KO) showed </a:t>
            </a:r>
          </a:p>
        </p:txBody>
      </p:sp>
      <p:cxnSp>
        <p:nvCxnSpPr>
          <p:cNvPr id="12" name="Connecteur droit avec flèche 11"/>
          <p:cNvCxnSpPr/>
          <p:nvPr/>
        </p:nvCxnSpPr>
        <p:spPr>
          <a:xfrm flipH="1">
            <a:off x="1512888" y="10406063"/>
            <a:ext cx="719137" cy="468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1" name="ZoneTexte 13"/>
          <p:cNvSpPr txBox="1">
            <a:spLocks noChangeArrowheads="1"/>
          </p:cNvSpPr>
          <p:nvPr/>
        </p:nvSpPr>
        <p:spPr bwMode="auto">
          <a:xfrm>
            <a:off x="539750" y="10909300"/>
            <a:ext cx="2128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ctr"/>
            <a:r>
              <a:rPr lang="fr-FR" altLang="fr-FR" sz="2000" b="1">
                <a:solidFill>
                  <a:srgbClr val="990000"/>
                </a:solidFill>
              </a:rPr>
              <a:t>Increased muscle </a:t>
            </a:r>
          </a:p>
          <a:p>
            <a:pPr algn="ctr"/>
            <a:r>
              <a:rPr lang="fr-FR" altLang="fr-FR" sz="2000" b="1">
                <a:solidFill>
                  <a:srgbClr val="990000"/>
                </a:solidFill>
              </a:rPr>
              <a:t>Fatigability [5]</a:t>
            </a:r>
          </a:p>
        </p:txBody>
      </p:sp>
      <p:cxnSp>
        <p:nvCxnSpPr>
          <p:cNvPr id="151" name="Connecteur droit avec flèche 150"/>
          <p:cNvCxnSpPr/>
          <p:nvPr/>
        </p:nvCxnSpPr>
        <p:spPr>
          <a:xfrm>
            <a:off x="6121400" y="10333038"/>
            <a:ext cx="11113" cy="6492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3" name="ZoneTexte 155"/>
          <p:cNvSpPr txBox="1">
            <a:spLocks noChangeArrowheads="1"/>
          </p:cNvSpPr>
          <p:nvPr/>
        </p:nvSpPr>
        <p:spPr bwMode="auto">
          <a:xfrm>
            <a:off x="3708400" y="10982325"/>
            <a:ext cx="4846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ctr"/>
            <a:r>
              <a:rPr lang="fr-FR" altLang="fr-FR" sz="2000" b="1">
                <a:solidFill>
                  <a:srgbClr val="990000"/>
                </a:solidFill>
              </a:rPr>
              <a:t>Decreased in number of mitochondria</a:t>
            </a:r>
          </a:p>
          <a:p>
            <a:pPr algn="ctr"/>
            <a:r>
              <a:rPr lang="fr-FR" altLang="fr-FR" sz="2000" b="1">
                <a:solidFill>
                  <a:srgbClr val="990000"/>
                </a:solidFill>
              </a:rPr>
              <a:t>and mitochondrial respiratory function [6]</a:t>
            </a:r>
          </a:p>
        </p:txBody>
      </p:sp>
      <p:cxnSp>
        <p:nvCxnSpPr>
          <p:cNvPr id="157" name="Connecteur droit avec flèche 156"/>
          <p:cNvCxnSpPr/>
          <p:nvPr/>
        </p:nvCxnSpPr>
        <p:spPr>
          <a:xfrm>
            <a:off x="9756775" y="10440988"/>
            <a:ext cx="468313" cy="504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5" name="ZoneTexte 157"/>
          <p:cNvSpPr txBox="1">
            <a:spLocks noChangeArrowheads="1"/>
          </p:cNvSpPr>
          <p:nvPr/>
        </p:nvSpPr>
        <p:spPr bwMode="auto">
          <a:xfrm>
            <a:off x="9721850" y="11090275"/>
            <a:ext cx="165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ctr"/>
            <a:r>
              <a:rPr lang="fr-FR" altLang="fr-FR" sz="2000" b="1">
                <a:solidFill>
                  <a:srgbClr val="990000"/>
                </a:solidFill>
              </a:rPr>
              <a:t>A loss of fat mass [7] </a:t>
            </a:r>
          </a:p>
        </p:txBody>
      </p:sp>
      <p:sp>
        <p:nvSpPr>
          <p:cNvPr id="2106" name="Rectangle 52"/>
          <p:cNvSpPr>
            <a:spLocks noChangeArrowheads="1"/>
          </p:cNvSpPr>
          <p:nvPr/>
        </p:nvSpPr>
        <p:spPr bwMode="auto">
          <a:xfrm>
            <a:off x="396875" y="25287288"/>
            <a:ext cx="120015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38" tIns="43469" rIns="86938" bIns="43469">
            <a:spAutoFit/>
          </a:bodyPr>
          <a:lstStyle>
            <a:lvl1pPr defTabSz="920750">
              <a:defRPr sz="2300">
                <a:solidFill>
                  <a:schemeClr val="tx1"/>
                </a:solidFill>
                <a:latin typeface="Times New Roman" pitchFamily="18" charset="0"/>
              </a:defRPr>
            </a:lvl1pPr>
            <a:lvl2pPr marL="742950" indent="-285750" defTabSz="920750">
              <a:defRPr sz="2300">
                <a:solidFill>
                  <a:schemeClr val="tx1"/>
                </a:solidFill>
                <a:latin typeface="Times New Roman" pitchFamily="18" charset="0"/>
              </a:defRPr>
            </a:lvl2pPr>
            <a:lvl3pPr marL="1143000" indent="-228600" defTabSz="920750">
              <a:defRPr sz="2300">
                <a:solidFill>
                  <a:schemeClr val="tx1"/>
                </a:solidFill>
                <a:latin typeface="Times New Roman" pitchFamily="18" charset="0"/>
              </a:defRPr>
            </a:lvl3pPr>
            <a:lvl4pPr marL="1600200" indent="-228600" defTabSz="920750">
              <a:defRPr sz="2300">
                <a:solidFill>
                  <a:schemeClr val="tx1"/>
                </a:solidFill>
                <a:latin typeface="Times New Roman" pitchFamily="18" charset="0"/>
              </a:defRPr>
            </a:lvl4pPr>
            <a:lvl5pPr marL="2057400" indent="-228600" defTabSz="920750">
              <a:defRPr sz="2300">
                <a:solidFill>
                  <a:schemeClr val="tx1"/>
                </a:solidFill>
                <a:latin typeface="Times New Roman" pitchFamily="18" charset="0"/>
              </a:defRPr>
            </a:lvl5pPr>
            <a:lvl6pPr marL="2514600" indent="-228600" defTabSz="920750" eaLnBrk="0" fontAlgn="base" hangingPunct="0">
              <a:spcBef>
                <a:spcPct val="0"/>
              </a:spcBef>
              <a:spcAft>
                <a:spcPct val="0"/>
              </a:spcAft>
              <a:defRPr sz="2300">
                <a:solidFill>
                  <a:schemeClr val="tx1"/>
                </a:solidFill>
                <a:latin typeface="Times New Roman" pitchFamily="18" charset="0"/>
              </a:defRPr>
            </a:lvl6pPr>
            <a:lvl7pPr marL="2971800" indent="-228600" defTabSz="920750" eaLnBrk="0" fontAlgn="base" hangingPunct="0">
              <a:spcBef>
                <a:spcPct val="0"/>
              </a:spcBef>
              <a:spcAft>
                <a:spcPct val="0"/>
              </a:spcAft>
              <a:defRPr sz="2300">
                <a:solidFill>
                  <a:schemeClr val="tx1"/>
                </a:solidFill>
                <a:latin typeface="Times New Roman" pitchFamily="18" charset="0"/>
              </a:defRPr>
            </a:lvl7pPr>
            <a:lvl8pPr marL="3429000" indent="-228600" defTabSz="920750" eaLnBrk="0" fontAlgn="base" hangingPunct="0">
              <a:spcBef>
                <a:spcPct val="0"/>
              </a:spcBef>
              <a:spcAft>
                <a:spcPct val="0"/>
              </a:spcAft>
              <a:defRPr sz="2300">
                <a:solidFill>
                  <a:schemeClr val="tx1"/>
                </a:solidFill>
                <a:latin typeface="Times New Roman" pitchFamily="18" charset="0"/>
              </a:defRPr>
            </a:lvl8pPr>
            <a:lvl9pPr marL="3886200" indent="-228600" defTabSz="920750" eaLnBrk="0" fontAlgn="base" hangingPunct="0">
              <a:spcBef>
                <a:spcPct val="0"/>
              </a:spcBef>
              <a:spcAft>
                <a:spcPct val="0"/>
              </a:spcAft>
              <a:defRPr sz="2300">
                <a:solidFill>
                  <a:schemeClr val="tx1"/>
                </a:solidFill>
                <a:latin typeface="Times New Roman" pitchFamily="18" charset="0"/>
              </a:defRPr>
            </a:lvl9pPr>
          </a:lstStyle>
          <a:p>
            <a:pPr eaLnBrk="1" hangingPunct="1"/>
            <a:r>
              <a:rPr lang="en-GB" altLang="fr-FR" sz="2600" b="1">
                <a:latin typeface="Comic Sans MS" pitchFamily="66" charset="0"/>
              </a:rPr>
              <a:t>Lack of Mstn led to decreased oxidative pathway of lipids in KO mstn muscle </a:t>
            </a:r>
            <a:endParaRPr lang="en-US" altLang="fr-FR" sz="2600" b="1">
              <a:latin typeface="Comic Sans MS" pitchFamily="66" charset="0"/>
            </a:endParaRPr>
          </a:p>
        </p:txBody>
      </p:sp>
      <p:sp>
        <p:nvSpPr>
          <p:cNvPr id="2107" name="ZoneTexte 250"/>
          <p:cNvSpPr txBox="1">
            <a:spLocks noChangeArrowheads="1"/>
          </p:cNvSpPr>
          <p:nvPr/>
        </p:nvSpPr>
        <p:spPr bwMode="auto">
          <a:xfrm>
            <a:off x="3421063" y="9274175"/>
            <a:ext cx="684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1600" b="1">
                <a:cs typeface="Times New Roman" pitchFamily="18" charset="0"/>
              </a:rPr>
              <a:t>[1]</a:t>
            </a:r>
          </a:p>
        </p:txBody>
      </p:sp>
      <p:sp>
        <p:nvSpPr>
          <p:cNvPr id="2108" name="ZoneTexte 251"/>
          <p:cNvSpPr txBox="1">
            <a:spLocks noChangeArrowheads="1"/>
          </p:cNvSpPr>
          <p:nvPr/>
        </p:nvSpPr>
        <p:spPr bwMode="auto">
          <a:xfrm>
            <a:off x="5581650" y="9274175"/>
            <a:ext cx="530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1600" b="1">
                <a:cs typeface="Times New Roman" pitchFamily="18" charset="0"/>
              </a:rPr>
              <a:t>[2]</a:t>
            </a:r>
          </a:p>
        </p:txBody>
      </p:sp>
      <p:sp>
        <p:nvSpPr>
          <p:cNvPr id="2109" name="ZoneTexte 252"/>
          <p:cNvSpPr txBox="1">
            <a:spLocks noChangeArrowheads="1"/>
          </p:cNvSpPr>
          <p:nvPr/>
        </p:nvSpPr>
        <p:spPr bwMode="auto">
          <a:xfrm>
            <a:off x="8102600" y="9274175"/>
            <a:ext cx="515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1600" b="1">
                <a:cs typeface="Times New Roman" pitchFamily="18" charset="0"/>
              </a:rPr>
              <a:t>[3]</a:t>
            </a:r>
          </a:p>
        </p:txBody>
      </p:sp>
      <p:sp>
        <p:nvSpPr>
          <p:cNvPr id="2110" name="ZoneTexte 253"/>
          <p:cNvSpPr txBox="1">
            <a:spLocks noChangeArrowheads="1"/>
          </p:cNvSpPr>
          <p:nvPr/>
        </p:nvSpPr>
        <p:spPr bwMode="auto">
          <a:xfrm>
            <a:off x="11090275" y="9274175"/>
            <a:ext cx="611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r>
              <a:rPr lang="fr-FR" altLang="fr-FR" sz="1600" b="1">
                <a:cs typeface="Times New Roman" pitchFamily="18" charset="0"/>
              </a:rPr>
              <a:t>[4]</a:t>
            </a:r>
          </a:p>
        </p:txBody>
      </p:sp>
      <p:grpSp>
        <p:nvGrpSpPr>
          <p:cNvPr id="2111" name="Groupe 185"/>
          <p:cNvGrpSpPr>
            <a:grpSpLocks/>
          </p:cNvGrpSpPr>
          <p:nvPr/>
        </p:nvGrpSpPr>
        <p:grpSpPr bwMode="auto">
          <a:xfrm>
            <a:off x="187325" y="21939250"/>
            <a:ext cx="11334750" cy="855663"/>
            <a:chOff x="-861561" y="-227924"/>
            <a:chExt cx="5198649" cy="426493"/>
          </a:xfrm>
        </p:grpSpPr>
        <p:sp>
          <p:nvSpPr>
            <p:cNvPr id="2178" name="ZoneTexte 64"/>
            <p:cNvSpPr txBox="1">
              <a:spLocks noChangeArrowheads="1"/>
            </p:cNvSpPr>
            <p:nvPr/>
          </p:nvSpPr>
          <p:spPr bwMode="auto">
            <a:xfrm>
              <a:off x="-861561" y="-38286"/>
              <a:ext cx="541655" cy="23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2000" b="1">
                  <a:solidFill>
                    <a:srgbClr val="FF0000"/>
                  </a:solidFill>
                  <a:latin typeface="Comic Sans MS" pitchFamily="66" charset="0"/>
                  <a:ea typeface="Times New Roman" pitchFamily="18" charset="0"/>
                  <a:cs typeface="Arial" pitchFamily="34" charset="0"/>
                </a:rPr>
                <a:t>Tub</a:t>
              </a:r>
              <a:endParaRPr lang="fr-FR" altLang="fr-FR" sz="2000">
                <a:solidFill>
                  <a:srgbClr val="FF0000"/>
                </a:solidFill>
                <a:latin typeface="Comic Sans MS" pitchFamily="66" charset="0"/>
                <a:ea typeface="Times New Roman" pitchFamily="18" charset="0"/>
                <a:cs typeface="Arial" pitchFamily="34" charset="0"/>
              </a:endParaRPr>
            </a:p>
          </p:txBody>
        </p:sp>
        <p:grpSp>
          <p:nvGrpSpPr>
            <p:cNvPr id="2179" name="Groupe 191"/>
            <p:cNvGrpSpPr>
              <a:grpSpLocks/>
            </p:cNvGrpSpPr>
            <p:nvPr/>
          </p:nvGrpSpPr>
          <p:grpSpPr bwMode="auto">
            <a:xfrm>
              <a:off x="-555438" y="-227924"/>
              <a:ext cx="4892526" cy="408014"/>
              <a:chOff x="-692072" y="-227924"/>
              <a:chExt cx="4892526" cy="408014"/>
            </a:xfrm>
          </p:grpSpPr>
          <p:pic>
            <p:nvPicPr>
              <p:cNvPr id="2180" name="Image 193"/>
              <p:cNvPicPr>
                <a:picLocks noChangeAspect="1"/>
              </p:cNvPicPr>
              <p:nvPr/>
            </p:nvPicPr>
            <p:blipFill>
              <a:blip r:embed="rId15">
                <a:grayscl/>
                <a:extLst>
                  <a:ext uri="{28A0092B-C50C-407E-A947-70E740481C1C}">
                    <a14:useLocalDpi xmlns:a14="http://schemas.microsoft.com/office/drawing/2010/main" val="0"/>
                  </a:ext>
                </a:extLst>
              </a:blip>
              <a:srcRect l="10599" t="49081" r="78258" b="37045"/>
              <a:stretch>
                <a:fillRect/>
              </a:stretch>
            </p:blipFill>
            <p:spPr bwMode="auto">
              <a:xfrm>
                <a:off x="2475594" y="-213728"/>
                <a:ext cx="515007"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 name="Image 194"/>
              <p:cNvPicPr>
                <a:picLocks noChangeAspect="1"/>
              </p:cNvPicPr>
              <p:nvPr/>
            </p:nvPicPr>
            <p:blipFill>
              <a:blip r:embed="rId15">
                <a:grayscl/>
                <a:extLst>
                  <a:ext uri="{28A0092B-C50C-407E-A947-70E740481C1C}">
                    <a14:useLocalDpi xmlns:a14="http://schemas.microsoft.com/office/drawing/2010/main" val="0"/>
                  </a:ext>
                </a:extLst>
              </a:blip>
              <a:srcRect l="52794" t="48062" r="35550" b="38457"/>
              <a:stretch>
                <a:fillRect/>
              </a:stretch>
            </p:blipFill>
            <p:spPr bwMode="auto">
              <a:xfrm>
                <a:off x="1919338" y="-218983"/>
                <a:ext cx="525517"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 name="Image 195"/>
              <p:cNvPicPr>
                <a:picLocks noChangeAspect="1"/>
              </p:cNvPicPr>
              <p:nvPr/>
            </p:nvPicPr>
            <p:blipFill>
              <a:blip r:embed="rId16">
                <a:grayscl/>
                <a:extLst>
                  <a:ext uri="{28A0092B-C50C-407E-A947-70E740481C1C}">
                    <a14:useLocalDpi xmlns:a14="http://schemas.microsoft.com/office/drawing/2010/main" val="0"/>
                  </a:ext>
                </a:extLst>
              </a:blip>
              <a:srcRect l="10983" t="43053" r="75716" b="41129"/>
              <a:stretch>
                <a:fillRect/>
              </a:stretch>
            </p:blipFill>
            <p:spPr bwMode="auto">
              <a:xfrm>
                <a:off x="2465083" y="22435"/>
                <a:ext cx="525517"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 name="Image 196"/>
              <p:cNvPicPr>
                <a:picLocks noChangeAspect="1"/>
              </p:cNvPicPr>
              <p:nvPr/>
            </p:nvPicPr>
            <p:blipFill>
              <a:blip r:embed="rId17">
                <a:grayscl/>
                <a:extLst>
                  <a:ext uri="{28A0092B-C50C-407E-A947-70E740481C1C}">
                    <a14:useLocalDpi xmlns:a14="http://schemas.microsoft.com/office/drawing/2010/main" val="0"/>
                  </a:ext>
                </a:extLst>
              </a:blip>
              <a:srcRect l="51581" t="43874" r="34389" b="42566"/>
              <a:stretch>
                <a:fillRect/>
              </a:stretch>
            </p:blipFill>
            <p:spPr bwMode="auto">
              <a:xfrm>
                <a:off x="1921970" y="11925"/>
                <a:ext cx="515007" cy="1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 name="Image 197"/>
              <p:cNvPicPr>
                <a:picLocks noChangeAspect="1"/>
              </p:cNvPicPr>
              <p:nvPr/>
            </p:nvPicPr>
            <p:blipFill>
              <a:blip r:embed="rId18">
                <a:grayscl/>
                <a:extLst>
                  <a:ext uri="{28A0092B-C50C-407E-A947-70E740481C1C}">
                    <a14:useLocalDpi xmlns:a14="http://schemas.microsoft.com/office/drawing/2010/main" val="0"/>
                  </a:ext>
                </a:extLst>
              </a:blip>
              <a:srcRect l="25438" t="37796" r="61789" b="49487"/>
              <a:stretch>
                <a:fillRect/>
              </a:stretch>
            </p:blipFill>
            <p:spPr bwMode="auto">
              <a:xfrm>
                <a:off x="3106463" y="-227924"/>
                <a:ext cx="525517" cy="14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 name="Image 198"/>
              <p:cNvPicPr>
                <a:picLocks noChangeAspect="1"/>
              </p:cNvPicPr>
              <p:nvPr/>
            </p:nvPicPr>
            <p:blipFill>
              <a:blip r:embed="rId18">
                <a:grayscl/>
                <a:extLst>
                  <a:ext uri="{28A0092B-C50C-407E-A947-70E740481C1C}">
                    <a14:useLocalDpi xmlns:a14="http://schemas.microsoft.com/office/drawing/2010/main" val="0"/>
                  </a:ext>
                </a:extLst>
              </a:blip>
              <a:srcRect l="74738" t="33881" r="12514" b="55338"/>
              <a:stretch>
                <a:fillRect/>
              </a:stretch>
            </p:blipFill>
            <p:spPr bwMode="auto">
              <a:xfrm>
                <a:off x="3640185" y="-221273"/>
                <a:ext cx="557049"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6" name="Image 199"/>
              <p:cNvPicPr>
                <a:picLocks noChangeAspect="1"/>
              </p:cNvPicPr>
              <p:nvPr/>
            </p:nvPicPr>
            <p:blipFill>
              <a:blip r:embed="rId19">
                <a:grayscl/>
                <a:extLst>
                  <a:ext uri="{28A0092B-C50C-407E-A947-70E740481C1C}">
                    <a14:useLocalDpi xmlns:a14="http://schemas.microsoft.com/office/drawing/2010/main" val="0"/>
                  </a:ext>
                </a:extLst>
              </a:blip>
              <a:srcRect l="11935" t="46594" r="74620" b="37625"/>
              <a:stretch>
                <a:fillRect/>
              </a:stretch>
            </p:blipFill>
            <p:spPr bwMode="auto">
              <a:xfrm>
                <a:off x="3653916" y="11925"/>
                <a:ext cx="546538"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7" name="Image 200"/>
              <p:cNvPicPr>
                <a:picLocks noChangeAspect="1"/>
              </p:cNvPicPr>
              <p:nvPr/>
            </p:nvPicPr>
            <p:blipFill>
              <a:blip r:embed="rId20">
                <a:grayscl/>
                <a:extLst>
                  <a:ext uri="{28A0092B-C50C-407E-A947-70E740481C1C}">
                    <a14:useLocalDpi xmlns:a14="http://schemas.microsoft.com/office/drawing/2010/main" val="0"/>
                  </a:ext>
                </a:extLst>
              </a:blip>
              <a:srcRect l="50522" t="47758" r="35748" b="38483"/>
              <a:stretch>
                <a:fillRect/>
              </a:stretch>
            </p:blipFill>
            <p:spPr bwMode="auto">
              <a:xfrm>
                <a:off x="3127426" y="17180"/>
                <a:ext cx="515007"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8" name="Image 202"/>
              <p:cNvPicPr>
                <a:picLocks noChangeAspect="1"/>
              </p:cNvPicPr>
              <p:nvPr/>
            </p:nvPicPr>
            <p:blipFill>
              <a:blip r:embed="rId19">
                <a:grayscl/>
                <a:extLst>
                  <a:ext uri="{28A0092B-C50C-407E-A947-70E740481C1C}">
                    <a14:useLocalDpi xmlns:a14="http://schemas.microsoft.com/office/drawing/2010/main" val="0"/>
                  </a:ext>
                </a:extLst>
              </a:blip>
              <a:srcRect l="11935" t="46594" r="74620" b="37625"/>
              <a:stretch>
                <a:fillRect/>
              </a:stretch>
            </p:blipFill>
            <p:spPr bwMode="auto">
              <a:xfrm>
                <a:off x="-94950" y="11925"/>
                <a:ext cx="536028"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9" name="Image 203"/>
              <p:cNvPicPr>
                <a:picLocks noChangeAspect="1"/>
              </p:cNvPicPr>
              <p:nvPr/>
            </p:nvPicPr>
            <p:blipFill>
              <a:blip r:embed="rId21">
                <a:grayscl/>
                <a:extLst>
                  <a:ext uri="{28A0092B-C50C-407E-A947-70E740481C1C}">
                    <a14:useLocalDpi xmlns:a14="http://schemas.microsoft.com/office/drawing/2010/main" val="0"/>
                  </a:ext>
                </a:extLst>
              </a:blip>
              <a:srcRect l="17992" t="42746" r="67641" b="44231"/>
              <a:stretch>
                <a:fillRect/>
              </a:stretch>
            </p:blipFill>
            <p:spPr bwMode="auto">
              <a:xfrm>
                <a:off x="-89399" y="-220425"/>
                <a:ext cx="536028" cy="14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0" name="Image 204"/>
              <p:cNvPicPr>
                <a:picLocks noChangeAspect="1"/>
              </p:cNvPicPr>
              <p:nvPr/>
            </p:nvPicPr>
            <p:blipFill>
              <a:blip r:embed="rId22">
                <a:grayscl/>
                <a:extLst>
                  <a:ext uri="{28A0092B-C50C-407E-A947-70E740481C1C}">
                    <a14:useLocalDpi xmlns:a14="http://schemas.microsoft.com/office/drawing/2010/main" val="0"/>
                  </a:ext>
                </a:extLst>
              </a:blip>
              <a:srcRect l="55849" t="35690" r="30424" b="46727"/>
              <a:stretch>
                <a:fillRect/>
              </a:stretch>
            </p:blipFill>
            <p:spPr bwMode="auto">
              <a:xfrm>
                <a:off x="-692072" y="-218862"/>
                <a:ext cx="578069"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 name="Image 205"/>
              <p:cNvPicPr>
                <a:picLocks noChangeAspect="1"/>
              </p:cNvPicPr>
              <p:nvPr/>
            </p:nvPicPr>
            <p:blipFill>
              <a:blip r:embed="rId20">
                <a:grayscl/>
                <a:extLst>
                  <a:ext uri="{28A0092B-C50C-407E-A947-70E740481C1C}">
                    <a14:useLocalDpi xmlns:a14="http://schemas.microsoft.com/office/drawing/2010/main" val="0"/>
                  </a:ext>
                </a:extLst>
              </a:blip>
              <a:srcRect l="50522" t="47758" r="35748" b="38483"/>
              <a:stretch>
                <a:fillRect/>
              </a:stretch>
            </p:blipFill>
            <p:spPr bwMode="auto">
              <a:xfrm>
                <a:off x="-692072" y="1315"/>
                <a:ext cx="567558" cy="15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2" name="Image 206"/>
              <p:cNvPicPr>
                <a:picLocks noChangeAspect="1"/>
              </p:cNvPicPr>
              <p:nvPr/>
            </p:nvPicPr>
            <p:blipFill>
              <a:blip r:embed="rId23">
                <a:grayscl/>
                <a:extLst>
                  <a:ext uri="{28A0092B-C50C-407E-A947-70E740481C1C}">
                    <a14:useLocalDpi xmlns:a14="http://schemas.microsoft.com/office/drawing/2010/main" val="0"/>
                  </a:ext>
                </a:extLst>
              </a:blip>
              <a:srcRect l="24358" t="47369" r="59903" b="19962"/>
              <a:stretch>
                <a:fillRect/>
              </a:stretch>
            </p:blipFill>
            <p:spPr bwMode="auto">
              <a:xfrm>
                <a:off x="609600" y="-220821"/>
                <a:ext cx="557048" cy="14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3" name="Image 207"/>
              <p:cNvPicPr>
                <a:picLocks noChangeAspect="1"/>
              </p:cNvPicPr>
              <p:nvPr/>
            </p:nvPicPr>
            <p:blipFill>
              <a:blip r:embed="rId23">
                <a:grayscl/>
                <a:extLst>
                  <a:ext uri="{28A0092B-C50C-407E-A947-70E740481C1C}">
                    <a14:useLocalDpi xmlns:a14="http://schemas.microsoft.com/office/drawing/2010/main" val="0"/>
                  </a:ext>
                </a:extLst>
              </a:blip>
              <a:srcRect l="80266" t="46866" r="5627" b="31754"/>
              <a:stretch>
                <a:fillRect/>
              </a:stretch>
            </p:blipFill>
            <p:spPr bwMode="auto">
              <a:xfrm>
                <a:off x="1184782" y="-227924"/>
                <a:ext cx="515007" cy="16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4" name="Image 208"/>
              <p:cNvPicPr>
                <a:picLocks noChangeAspect="1"/>
              </p:cNvPicPr>
              <p:nvPr/>
            </p:nvPicPr>
            <p:blipFill>
              <a:blip r:embed="rId24">
                <a:grayscl/>
                <a:extLst>
                  <a:ext uri="{28A0092B-C50C-407E-A947-70E740481C1C}">
                    <a14:useLocalDpi xmlns:a14="http://schemas.microsoft.com/office/drawing/2010/main" val="0"/>
                  </a:ext>
                </a:extLst>
              </a:blip>
              <a:srcRect l="72198" t="29457" r="11365" b="32990"/>
              <a:stretch>
                <a:fillRect/>
              </a:stretch>
            </p:blipFill>
            <p:spPr bwMode="auto">
              <a:xfrm>
                <a:off x="599090" y="-8390"/>
                <a:ext cx="557048" cy="16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5" name="Image 209"/>
              <p:cNvPicPr>
                <a:picLocks noChangeAspect="1"/>
              </p:cNvPicPr>
              <p:nvPr/>
            </p:nvPicPr>
            <p:blipFill>
              <a:blip r:embed="rId24">
                <a:grayscl/>
                <a:extLst>
                  <a:ext uri="{28A0092B-C50C-407E-A947-70E740481C1C}">
                    <a14:useLocalDpi xmlns:a14="http://schemas.microsoft.com/office/drawing/2010/main" val="0"/>
                  </a:ext>
                </a:extLst>
              </a:blip>
              <a:srcRect l="4507" t="42438" r="78375" b="28220"/>
              <a:stretch>
                <a:fillRect/>
              </a:stretch>
            </p:blipFill>
            <p:spPr bwMode="auto">
              <a:xfrm>
                <a:off x="1174271" y="18064"/>
                <a:ext cx="525518" cy="15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112" name="Picture 1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3538" y="17903825"/>
            <a:ext cx="11726862"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3" name="ZoneTexte 3"/>
          <p:cNvSpPr txBox="1">
            <a:spLocks noChangeArrowheads="1"/>
          </p:cNvSpPr>
          <p:nvPr/>
        </p:nvSpPr>
        <p:spPr bwMode="auto">
          <a:xfrm>
            <a:off x="249238" y="23080663"/>
            <a:ext cx="1205071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fr-FR" sz="2200" b="1" dirty="0">
                <a:latin typeface="Comic Sans MS" pitchFamily="66" charset="0"/>
                <a:ea typeface="Calibri" pitchFamily="34" charset="0"/>
                <a:cs typeface="Arial" pitchFamily="34" charset="0"/>
              </a:rPr>
              <a:t>Figure1:</a:t>
            </a:r>
            <a:r>
              <a:rPr lang="en-GB" altLang="fr-FR" sz="2200" dirty="0">
                <a:latin typeface="Comic Sans MS" pitchFamily="66" charset="0"/>
                <a:ea typeface="Calibri" pitchFamily="34" charset="0"/>
                <a:cs typeface="Arial" pitchFamily="34" charset="0"/>
              </a:rPr>
              <a:t> Reduce of  FAT/CD36, FABP3, FATP1 and FATP4 evaluated by Western blots in  KO </a:t>
            </a:r>
            <a:r>
              <a:rPr lang="en-GB" altLang="fr-FR" sz="2200" dirty="0" err="1">
                <a:latin typeface="Comic Sans MS" pitchFamily="66" charset="0"/>
                <a:ea typeface="Calibri" pitchFamily="34" charset="0"/>
                <a:cs typeface="Arial" pitchFamily="34" charset="0"/>
              </a:rPr>
              <a:t>mstn</a:t>
            </a:r>
            <a:r>
              <a:rPr lang="en-GB" altLang="fr-FR" sz="2200" dirty="0">
                <a:latin typeface="Comic Sans MS" pitchFamily="66" charset="0"/>
                <a:ea typeface="Calibri" pitchFamily="34" charset="0"/>
                <a:cs typeface="Arial" pitchFamily="34" charset="0"/>
              </a:rPr>
              <a:t> Gastrocnemius referenced to Tubulin (n=8 for each protein) compared to Wild type mice (n=7 for each protein). Values are shown as means ± SEM. </a:t>
            </a:r>
          </a:p>
          <a:p>
            <a:pPr algn="ctr"/>
            <a:r>
              <a:rPr lang="en-GB" altLang="fr-FR" sz="2200" dirty="0">
                <a:latin typeface="Comic Sans MS" pitchFamily="66" charset="0"/>
                <a:ea typeface="Calibri" pitchFamily="34" charset="0"/>
                <a:cs typeface="Arial" pitchFamily="34" charset="0"/>
              </a:rPr>
              <a:t>P-Values were calculated using the parametric test T-student </a:t>
            </a:r>
            <a:r>
              <a:rPr lang="en-GB" altLang="fr-FR" sz="2200" dirty="0" smtClean="0">
                <a:latin typeface="Comic Sans MS" pitchFamily="66" charset="0"/>
                <a:ea typeface="Calibri" pitchFamily="34" charset="0"/>
                <a:cs typeface="Arial" pitchFamily="34" charset="0"/>
              </a:rPr>
              <a:t>(*p</a:t>
            </a:r>
            <a:r>
              <a:rPr lang="en-GB" altLang="fr-FR" sz="2200" dirty="0">
                <a:latin typeface="Comic Sans MS" pitchFamily="66" charset="0"/>
                <a:ea typeface="Calibri" pitchFamily="34" charset="0"/>
                <a:cs typeface="Arial" pitchFamily="34" charset="0"/>
              </a:rPr>
              <a:t>&lt; 0.05). </a:t>
            </a:r>
            <a:endParaRPr lang="fr-FR" altLang="fr-FR" sz="2200" dirty="0">
              <a:latin typeface="Comic Sans MS" pitchFamily="66" charset="0"/>
              <a:ea typeface="Calibri" pitchFamily="34" charset="0"/>
              <a:cs typeface="Arial" pitchFamily="34" charset="0"/>
            </a:endParaRPr>
          </a:p>
          <a:p>
            <a:pPr algn="ctr"/>
            <a:endParaRPr lang="fr-FR" altLang="fr-FR" sz="2200" dirty="0">
              <a:latin typeface="Comic Sans MS" pitchFamily="66" charset="0"/>
              <a:ea typeface="Calibri" pitchFamily="34" charset="0"/>
              <a:cs typeface="Arial" pitchFamily="34" charset="0"/>
            </a:endParaRPr>
          </a:p>
        </p:txBody>
      </p:sp>
      <p:grpSp>
        <p:nvGrpSpPr>
          <p:cNvPr id="2114" name="Groupe 14"/>
          <p:cNvGrpSpPr>
            <a:grpSpLocks/>
          </p:cNvGrpSpPr>
          <p:nvPr/>
        </p:nvGrpSpPr>
        <p:grpSpPr bwMode="auto">
          <a:xfrm>
            <a:off x="-461963" y="26363613"/>
            <a:ext cx="10086976" cy="3854450"/>
            <a:chOff x="-462344" y="25944962"/>
            <a:chExt cx="10087738" cy="3854227"/>
          </a:xfrm>
        </p:grpSpPr>
        <p:pic>
          <p:nvPicPr>
            <p:cNvPr id="2174" name="Picture 16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2344" y="25944962"/>
              <a:ext cx="10087738" cy="385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5" name="ZoneTexte 4"/>
            <p:cNvSpPr txBox="1">
              <a:spLocks noChangeArrowheads="1"/>
            </p:cNvSpPr>
            <p:nvPr/>
          </p:nvSpPr>
          <p:spPr bwMode="auto">
            <a:xfrm>
              <a:off x="8494836" y="26845369"/>
              <a:ext cx="6143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solidFill>
                    <a:srgbClr val="FF0000"/>
                  </a:solidFill>
                </a:rPr>
                <a:t>*</a:t>
              </a:r>
            </a:p>
          </p:txBody>
        </p:sp>
        <p:sp>
          <p:nvSpPr>
            <p:cNvPr id="2176" name="ZoneTexte 271"/>
            <p:cNvSpPr txBox="1">
              <a:spLocks noChangeArrowheads="1"/>
            </p:cNvSpPr>
            <p:nvPr/>
          </p:nvSpPr>
          <p:spPr bwMode="auto">
            <a:xfrm>
              <a:off x="2664483" y="26989384"/>
              <a:ext cx="6143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solidFill>
                    <a:srgbClr val="FF0000"/>
                  </a:solidFill>
                </a:rPr>
                <a:t>*</a:t>
              </a:r>
            </a:p>
          </p:txBody>
        </p:sp>
        <p:sp>
          <p:nvSpPr>
            <p:cNvPr id="2177" name="ZoneTexte 272"/>
            <p:cNvSpPr txBox="1">
              <a:spLocks noChangeArrowheads="1"/>
            </p:cNvSpPr>
            <p:nvPr/>
          </p:nvSpPr>
          <p:spPr bwMode="auto">
            <a:xfrm>
              <a:off x="5254476" y="27241412"/>
              <a:ext cx="6143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solidFill>
                    <a:srgbClr val="FF0000"/>
                  </a:solidFill>
                </a:rPr>
                <a:t>*</a:t>
              </a:r>
            </a:p>
          </p:txBody>
        </p:sp>
      </p:grpSp>
      <p:pic>
        <p:nvPicPr>
          <p:cNvPr id="2115" name="Picture 17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545638" y="26463625"/>
            <a:ext cx="27241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6" name="Picture 17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404600" y="26477913"/>
            <a:ext cx="773113"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7" name="Picture 17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090025" y="30521275"/>
            <a:ext cx="30003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8" name="Picture 17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3400" y="30299025"/>
            <a:ext cx="4333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 name="Picture 17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13263" y="30299025"/>
            <a:ext cx="4487862"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 name="Rectangle 274"/>
          <p:cNvSpPr/>
          <p:nvPr/>
        </p:nvSpPr>
        <p:spPr>
          <a:xfrm>
            <a:off x="13107986" y="5127423"/>
            <a:ext cx="13633450" cy="843166"/>
          </a:xfrm>
          <a:prstGeom prst="rect">
            <a:avLst/>
          </a:prstGeom>
          <a:gradFill>
            <a:gsLst>
              <a:gs pos="7000">
                <a:srgbClr val="FFC000"/>
              </a:gs>
              <a:gs pos="45000">
                <a:srgbClr val="FFC000"/>
              </a:gs>
              <a:gs pos="100000">
                <a:srgbClr val="C00000">
                  <a:alpha val="24000"/>
                </a:srgbClr>
              </a:gs>
            </a:gsLs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fr-FR"/>
          </a:p>
        </p:txBody>
      </p:sp>
      <p:sp>
        <p:nvSpPr>
          <p:cNvPr id="2123" name="ZoneTexte 6"/>
          <p:cNvSpPr txBox="1">
            <a:spLocks noChangeArrowheads="1"/>
          </p:cNvSpPr>
          <p:nvPr/>
        </p:nvSpPr>
        <p:spPr bwMode="auto">
          <a:xfrm>
            <a:off x="13227050" y="5305425"/>
            <a:ext cx="136191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fr-FR" sz="2400" b="1">
                <a:latin typeface="Comic Sans MS" pitchFamily="66" charset="0"/>
              </a:rPr>
              <a:t>Lack of Mstn induced a decreased of lipogenesis in KO mstn muscle </a:t>
            </a:r>
            <a:endParaRPr lang="fr-FR" altLang="fr-FR" sz="2400" b="1">
              <a:latin typeface="Comic Sans MS" pitchFamily="66" charset="0"/>
            </a:endParaRPr>
          </a:p>
          <a:p>
            <a:endParaRPr lang="fr-FR" altLang="fr-FR"/>
          </a:p>
        </p:txBody>
      </p:sp>
      <p:pic>
        <p:nvPicPr>
          <p:cNvPr id="2124" name="Picture 17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100050" y="5970587"/>
            <a:ext cx="3562678" cy="443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6" name="ZoneTexte 13"/>
          <p:cNvSpPr txBox="1">
            <a:spLocks noChangeArrowheads="1"/>
          </p:cNvSpPr>
          <p:nvPr/>
        </p:nvSpPr>
        <p:spPr bwMode="auto">
          <a:xfrm>
            <a:off x="13179425" y="12242800"/>
            <a:ext cx="134286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20750">
              <a:defRPr sz="2300">
                <a:solidFill>
                  <a:schemeClr val="tx1"/>
                </a:solidFill>
                <a:latin typeface="Times New Roman" pitchFamily="18" charset="0"/>
              </a:defRPr>
            </a:lvl1pPr>
            <a:lvl2pPr defTabSz="920750">
              <a:defRPr sz="2300">
                <a:solidFill>
                  <a:schemeClr val="tx1"/>
                </a:solidFill>
                <a:latin typeface="Times New Roman" pitchFamily="18" charset="0"/>
              </a:defRPr>
            </a:lvl2pPr>
            <a:lvl3pPr defTabSz="920750">
              <a:defRPr sz="2300">
                <a:solidFill>
                  <a:schemeClr val="tx1"/>
                </a:solidFill>
                <a:latin typeface="Times New Roman" pitchFamily="18" charset="0"/>
              </a:defRPr>
            </a:lvl3pPr>
            <a:lvl4pPr defTabSz="920750">
              <a:defRPr sz="2300">
                <a:solidFill>
                  <a:schemeClr val="tx1"/>
                </a:solidFill>
                <a:latin typeface="Times New Roman" pitchFamily="18" charset="0"/>
              </a:defRPr>
            </a:lvl4pPr>
            <a:lvl5pPr defTabSz="920750">
              <a:defRPr sz="2300">
                <a:solidFill>
                  <a:schemeClr val="tx1"/>
                </a:solidFill>
                <a:latin typeface="Times New Roman" pitchFamily="18" charset="0"/>
              </a:defRPr>
            </a:lvl5pPr>
            <a:lvl6pPr marL="2184400" indent="101600" defTabSz="920750" eaLnBrk="0" fontAlgn="base" hangingPunct="0">
              <a:spcBef>
                <a:spcPct val="0"/>
              </a:spcBef>
              <a:spcAft>
                <a:spcPct val="0"/>
              </a:spcAft>
              <a:defRPr sz="2300">
                <a:solidFill>
                  <a:schemeClr val="tx1"/>
                </a:solidFill>
                <a:latin typeface="Times New Roman" pitchFamily="18" charset="0"/>
              </a:defRPr>
            </a:lvl6pPr>
            <a:lvl7pPr marL="2641600" indent="101600" defTabSz="920750" eaLnBrk="0" fontAlgn="base" hangingPunct="0">
              <a:spcBef>
                <a:spcPct val="0"/>
              </a:spcBef>
              <a:spcAft>
                <a:spcPct val="0"/>
              </a:spcAft>
              <a:defRPr sz="2300">
                <a:solidFill>
                  <a:schemeClr val="tx1"/>
                </a:solidFill>
                <a:latin typeface="Times New Roman" pitchFamily="18" charset="0"/>
              </a:defRPr>
            </a:lvl7pPr>
            <a:lvl8pPr marL="3098800" indent="101600" defTabSz="920750" eaLnBrk="0" fontAlgn="base" hangingPunct="0">
              <a:spcBef>
                <a:spcPct val="0"/>
              </a:spcBef>
              <a:spcAft>
                <a:spcPct val="0"/>
              </a:spcAft>
              <a:defRPr sz="2300">
                <a:solidFill>
                  <a:schemeClr val="tx1"/>
                </a:solidFill>
                <a:latin typeface="Times New Roman" pitchFamily="18" charset="0"/>
              </a:defRPr>
            </a:lvl8pPr>
            <a:lvl9pPr marL="3556000" indent="101600" defTabSz="920750" eaLnBrk="0" fontAlgn="base" hangingPunct="0">
              <a:spcBef>
                <a:spcPct val="0"/>
              </a:spcBef>
              <a:spcAft>
                <a:spcPct val="0"/>
              </a:spcAft>
              <a:defRPr sz="2300">
                <a:solidFill>
                  <a:schemeClr val="tx1"/>
                </a:solidFill>
                <a:latin typeface="Times New Roman" pitchFamily="18" charset="0"/>
              </a:defRPr>
            </a:lvl9pPr>
          </a:lstStyle>
          <a:p>
            <a:pPr eaLnBrk="1" hangingPunct="1"/>
            <a:r>
              <a:rPr lang="en-US" altLang="fr-FR" sz="2600" b="1" dirty="0">
                <a:latin typeface="Comic Sans MS" pitchFamily="66" charset="0"/>
              </a:rPr>
              <a:t>Modification of </a:t>
            </a:r>
            <a:r>
              <a:rPr lang="en-US" altLang="fr-FR" sz="2600" b="1" dirty="0" smtClean="0">
                <a:latin typeface="Comic Sans MS" pitchFamily="66" charset="0"/>
              </a:rPr>
              <a:t>lipids </a:t>
            </a:r>
            <a:r>
              <a:rPr lang="en-US" altLang="fr-FR" sz="2600" b="1" dirty="0">
                <a:latin typeface="Comic Sans MS" pitchFamily="66" charset="0"/>
              </a:rPr>
              <a:t>composition of muscle and mitochondrial membrane in KO </a:t>
            </a:r>
            <a:r>
              <a:rPr lang="en-US" altLang="fr-FR" sz="2600" b="1" dirty="0" err="1">
                <a:latin typeface="Comic Sans MS" pitchFamily="66" charset="0"/>
              </a:rPr>
              <a:t>mstn</a:t>
            </a:r>
            <a:r>
              <a:rPr lang="en-US" altLang="fr-FR" sz="2600" b="1" dirty="0">
                <a:latin typeface="Comic Sans MS" pitchFamily="66" charset="0"/>
              </a:rPr>
              <a:t> muscle</a:t>
            </a:r>
            <a:endParaRPr lang="fr-FR" altLang="fr-FR" sz="2600" b="1" dirty="0">
              <a:latin typeface="Comic Sans MS" pitchFamily="66" charset="0"/>
            </a:endParaRPr>
          </a:p>
        </p:txBody>
      </p:sp>
      <p:sp>
        <p:nvSpPr>
          <p:cNvPr id="2" name="ZoneTexte 1"/>
          <p:cNvSpPr txBox="1"/>
          <p:nvPr/>
        </p:nvSpPr>
        <p:spPr>
          <a:xfrm>
            <a:off x="13258800" y="13269913"/>
            <a:ext cx="11153775" cy="492125"/>
          </a:xfrm>
          <a:prstGeom prst="rect">
            <a:avLst/>
          </a:prstGeom>
          <a:noFill/>
        </p:spPr>
        <p:txBody>
          <a:bodyPr>
            <a:spAutoFit/>
          </a:bodyPr>
          <a:lstStyle/>
          <a:p>
            <a:pPr>
              <a:defRPr/>
            </a:pPr>
            <a:r>
              <a:rPr lang="fr-FR" sz="2600" b="1" dirty="0" err="1">
                <a:solidFill>
                  <a:srgbClr val="C00000"/>
                </a:solidFill>
                <a:effectLst>
                  <a:outerShdw blurRad="38100" dist="38100" dir="2700000" algn="tl">
                    <a:srgbClr val="000000">
                      <a:alpha val="43137"/>
                    </a:srgbClr>
                  </a:outerShdw>
                </a:effectLst>
                <a:latin typeface="Comic Sans MS" panose="030F0702030302020204" pitchFamily="66" charset="0"/>
              </a:rPr>
              <a:t>Fatty</a:t>
            </a:r>
            <a:r>
              <a:rPr lang="fr-FR" sz="2600" b="1" dirty="0">
                <a:solidFill>
                  <a:srgbClr val="C00000"/>
                </a:solidFill>
                <a:effectLst>
                  <a:outerShdw blurRad="38100" dist="38100" dir="2700000" algn="tl">
                    <a:srgbClr val="000000">
                      <a:alpha val="43137"/>
                    </a:srgbClr>
                  </a:outerShdw>
                </a:effectLst>
                <a:latin typeface="Comic Sans MS" panose="030F0702030302020204" pitchFamily="66" charset="0"/>
              </a:rPr>
              <a:t> </a:t>
            </a:r>
            <a:r>
              <a:rPr lang="fr-FR" sz="2600" b="1" dirty="0" err="1">
                <a:solidFill>
                  <a:srgbClr val="C00000"/>
                </a:solidFill>
                <a:effectLst>
                  <a:outerShdw blurRad="38100" dist="38100" dir="2700000" algn="tl">
                    <a:srgbClr val="000000">
                      <a:alpha val="43137"/>
                    </a:srgbClr>
                  </a:outerShdw>
                </a:effectLst>
                <a:latin typeface="Comic Sans MS" panose="030F0702030302020204" pitchFamily="66" charset="0"/>
              </a:rPr>
              <a:t>acids</a:t>
            </a:r>
            <a:r>
              <a:rPr lang="fr-FR" sz="2600" b="1" dirty="0">
                <a:solidFill>
                  <a:srgbClr val="C00000"/>
                </a:solidFill>
                <a:effectLst>
                  <a:outerShdw blurRad="38100" dist="38100" dir="2700000" algn="tl">
                    <a:srgbClr val="000000">
                      <a:alpha val="43137"/>
                    </a:srgbClr>
                  </a:outerShdw>
                </a:effectLst>
                <a:latin typeface="Comic Sans MS" panose="030F0702030302020204" pitchFamily="66" charset="0"/>
              </a:rPr>
              <a:t> composition of muscle:</a:t>
            </a:r>
          </a:p>
        </p:txBody>
      </p:sp>
      <p:sp>
        <p:nvSpPr>
          <p:cNvPr id="3" name="ZoneTexte 2"/>
          <p:cNvSpPr txBox="1"/>
          <p:nvPr/>
        </p:nvSpPr>
        <p:spPr>
          <a:xfrm>
            <a:off x="13406547" y="18956831"/>
            <a:ext cx="12673013" cy="492125"/>
          </a:xfrm>
          <a:prstGeom prst="rect">
            <a:avLst/>
          </a:prstGeom>
          <a:noFill/>
        </p:spPr>
        <p:txBody>
          <a:bodyPr>
            <a:spAutoFit/>
          </a:bodyPr>
          <a:lstStyle/>
          <a:p>
            <a:pPr>
              <a:defRPr/>
            </a:pPr>
            <a:r>
              <a:rPr lang="fr-FR" sz="2600" b="1" dirty="0" err="1">
                <a:solidFill>
                  <a:srgbClr val="C00000"/>
                </a:solidFill>
                <a:effectLst>
                  <a:outerShdw blurRad="38100" dist="38100" dir="2700000" algn="tl">
                    <a:srgbClr val="000000">
                      <a:alpha val="43137"/>
                    </a:srgbClr>
                  </a:outerShdw>
                </a:effectLst>
                <a:latin typeface="Comic Sans MS" panose="030F0702030302020204" pitchFamily="66" charset="0"/>
              </a:rPr>
              <a:t>Phospholipids</a:t>
            </a:r>
            <a:r>
              <a:rPr lang="fr-FR" sz="2600" b="1" dirty="0">
                <a:solidFill>
                  <a:srgbClr val="C00000"/>
                </a:solidFill>
                <a:effectLst>
                  <a:outerShdw blurRad="38100" dist="38100" dir="2700000" algn="tl">
                    <a:srgbClr val="000000">
                      <a:alpha val="43137"/>
                    </a:srgbClr>
                  </a:outerShdw>
                </a:effectLst>
                <a:latin typeface="Comic Sans MS" panose="030F0702030302020204" pitchFamily="66" charset="0"/>
              </a:rPr>
              <a:t> composition of mitochondrial membrane :</a:t>
            </a:r>
          </a:p>
        </p:txBody>
      </p:sp>
      <p:sp>
        <p:nvSpPr>
          <p:cNvPr id="2129" name="ZoneTexte 3"/>
          <p:cNvSpPr txBox="1">
            <a:spLocks noChangeArrowheads="1"/>
          </p:cNvSpPr>
          <p:nvPr/>
        </p:nvSpPr>
        <p:spPr bwMode="auto">
          <a:xfrm>
            <a:off x="13366750" y="30498446"/>
            <a:ext cx="5024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20750">
              <a:defRPr sz="2300">
                <a:solidFill>
                  <a:schemeClr val="tx1"/>
                </a:solidFill>
                <a:latin typeface="Times New Roman" pitchFamily="18" charset="0"/>
              </a:defRPr>
            </a:lvl1pPr>
            <a:lvl2pPr defTabSz="920750">
              <a:defRPr sz="2300">
                <a:solidFill>
                  <a:schemeClr val="tx1"/>
                </a:solidFill>
                <a:latin typeface="Times New Roman" pitchFamily="18" charset="0"/>
              </a:defRPr>
            </a:lvl2pPr>
            <a:lvl3pPr defTabSz="920750">
              <a:defRPr sz="2300">
                <a:solidFill>
                  <a:schemeClr val="tx1"/>
                </a:solidFill>
                <a:latin typeface="Times New Roman" pitchFamily="18" charset="0"/>
              </a:defRPr>
            </a:lvl3pPr>
            <a:lvl4pPr defTabSz="920750">
              <a:defRPr sz="2300">
                <a:solidFill>
                  <a:schemeClr val="tx1"/>
                </a:solidFill>
                <a:latin typeface="Times New Roman" pitchFamily="18" charset="0"/>
              </a:defRPr>
            </a:lvl4pPr>
            <a:lvl5pPr defTabSz="920750">
              <a:defRPr sz="2300">
                <a:solidFill>
                  <a:schemeClr val="tx1"/>
                </a:solidFill>
                <a:latin typeface="Times New Roman" pitchFamily="18" charset="0"/>
              </a:defRPr>
            </a:lvl5pPr>
            <a:lvl6pPr marL="2184400" indent="101600" defTabSz="920750" eaLnBrk="0" fontAlgn="base" hangingPunct="0">
              <a:spcBef>
                <a:spcPct val="0"/>
              </a:spcBef>
              <a:spcAft>
                <a:spcPct val="0"/>
              </a:spcAft>
              <a:defRPr sz="2300">
                <a:solidFill>
                  <a:schemeClr val="tx1"/>
                </a:solidFill>
                <a:latin typeface="Times New Roman" pitchFamily="18" charset="0"/>
              </a:defRPr>
            </a:lvl6pPr>
            <a:lvl7pPr marL="2641600" indent="101600" defTabSz="920750" eaLnBrk="0" fontAlgn="base" hangingPunct="0">
              <a:spcBef>
                <a:spcPct val="0"/>
              </a:spcBef>
              <a:spcAft>
                <a:spcPct val="0"/>
              </a:spcAft>
              <a:defRPr sz="2300">
                <a:solidFill>
                  <a:schemeClr val="tx1"/>
                </a:solidFill>
                <a:latin typeface="Times New Roman" pitchFamily="18" charset="0"/>
              </a:defRPr>
            </a:lvl7pPr>
            <a:lvl8pPr marL="3098800" indent="101600" defTabSz="920750" eaLnBrk="0" fontAlgn="base" hangingPunct="0">
              <a:spcBef>
                <a:spcPct val="0"/>
              </a:spcBef>
              <a:spcAft>
                <a:spcPct val="0"/>
              </a:spcAft>
              <a:defRPr sz="2300">
                <a:solidFill>
                  <a:schemeClr val="tx1"/>
                </a:solidFill>
                <a:latin typeface="Times New Roman" pitchFamily="18" charset="0"/>
              </a:defRPr>
            </a:lvl8pPr>
            <a:lvl9pPr marL="3556000" indent="101600" defTabSz="920750" eaLnBrk="0" fontAlgn="base" hangingPunct="0">
              <a:spcBef>
                <a:spcPct val="0"/>
              </a:spcBef>
              <a:spcAft>
                <a:spcPct val="0"/>
              </a:spcAft>
              <a:defRPr sz="2300">
                <a:solidFill>
                  <a:schemeClr val="tx1"/>
                </a:solidFill>
                <a:latin typeface="Times New Roman" pitchFamily="18" charset="0"/>
              </a:defRPr>
            </a:lvl9pPr>
          </a:lstStyle>
          <a:p>
            <a:r>
              <a:rPr lang="fr-FR" altLang="fr-FR" sz="3600" b="1" dirty="0">
                <a:latin typeface="Comic Sans MS" pitchFamily="66" charset="0"/>
              </a:rPr>
              <a:t>Discussion/Conclusion</a:t>
            </a:r>
          </a:p>
        </p:txBody>
      </p:sp>
      <p:sp>
        <p:nvSpPr>
          <p:cNvPr id="5" name="ZoneTexte 4"/>
          <p:cNvSpPr txBox="1"/>
          <p:nvPr/>
        </p:nvSpPr>
        <p:spPr>
          <a:xfrm>
            <a:off x="13367543" y="24534812"/>
            <a:ext cx="8577263" cy="492125"/>
          </a:xfrm>
          <a:prstGeom prst="rect">
            <a:avLst/>
          </a:prstGeom>
          <a:noFill/>
        </p:spPr>
        <p:txBody>
          <a:bodyPr>
            <a:spAutoFit/>
          </a:bodyPr>
          <a:lstStyle/>
          <a:p>
            <a:pPr>
              <a:defRPr/>
            </a:pPr>
            <a:r>
              <a:rPr lang="fr-FR" sz="2600" b="1" dirty="0" err="1">
                <a:solidFill>
                  <a:srgbClr val="C00000"/>
                </a:solidFill>
                <a:effectLst>
                  <a:outerShdw blurRad="38100" dist="38100" dir="2700000" algn="tl">
                    <a:srgbClr val="000000">
                      <a:alpha val="43137"/>
                    </a:srgbClr>
                  </a:outerShdw>
                </a:effectLst>
                <a:latin typeface="Comic Sans MS" panose="030F0702030302020204" pitchFamily="66" charset="0"/>
              </a:rPr>
              <a:t>Synthetic</a:t>
            </a:r>
            <a:r>
              <a:rPr lang="fr-FR" sz="2600" b="1" dirty="0">
                <a:solidFill>
                  <a:srgbClr val="C00000"/>
                </a:solidFill>
                <a:effectLst>
                  <a:outerShdw blurRad="38100" dist="38100" dir="2700000" algn="tl">
                    <a:srgbClr val="000000">
                      <a:alpha val="43137"/>
                    </a:srgbClr>
                  </a:outerShdw>
                </a:effectLst>
                <a:latin typeface="Comic Sans MS" panose="030F0702030302020204" pitchFamily="66" charset="0"/>
              </a:rPr>
              <a:t> </a:t>
            </a:r>
            <a:r>
              <a:rPr lang="fr-FR" sz="2600" b="1" dirty="0" err="1">
                <a:solidFill>
                  <a:srgbClr val="C00000"/>
                </a:solidFill>
                <a:effectLst>
                  <a:outerShdw blurRad="38100" dist="38100" dir="2700000" algn="tl">
                    <a:srgbClr val="000000">
                      <a:alpha val="43137"/>
                    </a:srgbClr>
                  </a:outerShdw>
                </a:effectLst>
                <a:latin typeface="Comic Sans MS" panose="030F0702030302020204" pitchFamily="66" charset="0"/>
              </a:rPr>
              <a:t>Pathways</a:t>
            </a:r>
            <a:r>
              <a:rPr lang="fr-FR" sz="2600" b="1" dirty="0">
                <a:solidFill>
                  <a:srgbClr val="C00000"/>
                </a:solidFill>
                <a:effectLst>
                  <a:outerShdw blurRad="38100" dist="38100" dir="2700000" algn="tl">
                    <a:srgbClr val="000000">
                      <a:alpha val="43137"/>
                    </a:srgbClr>
                  </a:outerShdw>
                </a:effectLst>
                <a:latin typeface="Comic Sans MS" panose="030F0702030302020204" pitchFamily="66" charset="0"/>
              </a:rPr>
              <a:t> of </a:t>
            </a:r>
            <a:r>
              <a:rPr lang="fr-FR" sz="2600" b="1" dirty="0" err="1">
                <a:solidFill>
                  <a:srgbClr val="C00000"/>
                </a:solidFill>
                <a:effectLst>
                  <a:outerShdw blurRad="38100" dist="38100" dir="2700000" algn="tl">
                    <a:srgbClr val="000000">
                      <a:alpha val="43137"/>
                    </a:srgbClr>
                  </a:outerShdw>
                </a:effectLst>
                <a:latin typeface="Comic Sans MS" panose="030F0702030302020204" pitchFamily="66" charset="0"/>
              </a:rPr>
              <a:t>cardiolipin</a:t>
            </a:r>
            <a:endParaRPr lang="fr-FR" sz="26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2131" name="Picture 1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181061" y="25210896"/>
            <a:ext cx="3425387" cy="359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2" name="ZoneTexte 130"/>
          <p:cNvSpPr txBox="1">
            <a:spLocks noChangeArrowheads="1"/>
          </p:cNvSpPr>
          <p:nvPr/>
        </p:nvSpPr>
        <p:spPr bwMode="auto">
          <a:xfrm>
            <a:off x="18794275" y="25055142"/>
            <a:ext cx="1130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2000" b="1" dirty="0">
                <a:latin typeface="Comic Sans MS" pitchFamily="66" charset="0"/>
                <a:cs typeface="Arial" pitchFamily="34" charset="0"/>
              </a:rPr>
              <a:t>CLS/CS</a:t>
            </a:r>
          </a:p>
        </p:txBody>
      </p:sp>
      <p:pic>
        <p:nvPicPr>
          <p:cNvPr id="2133" name="Image 131"/>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1845998" y="25429971"/>
            <a:ext cx="4332288"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4" name="Picture 13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439912" y="25063449"/>
            <a:ext cx="4244975"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5" name="ZoneTexte 5"/>
          <p:cNvSpPr txBox="1">
            <a:spLocks noChangeArrowheads="1"/>
          </p:cNvSpPr>
          <p:nvPr/>
        </p:nvSpPr>
        <p:spPr bwMode="auto">
          <a:xfrm>
            <a:off x="16516237" y="26214908"/>
            <a:ext cx="477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800" b="1" dirty="0">
                <a:solidFill>
                  <a:srgbClr val="FF0000"/>
                </a:solidFill>
              </a:rPr>
              <a:t>*</a:t>
            </a:r>
          </a:p>
        </p:txBody>
      </p:sp>
      <p:sp>
        <p:nvSpPr>
          <p:cNvPr id="2136" name="ZoneTexte 6"/>
          <p:cNvSpPr txBox="1">
            <a:spLocks noChangeArrowheads="1"/>
          </p:cNvSpPr>
          <p:nvPr/>
        </p:nvSpPr>
        <p:spPr bwMode="auto">
          <a:xfrm rot="-5400000">
            <a:off x="17370426" y="27012900"/>
            <a:ext cx="2043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1800" b="1">
                <a:latin typeface="Calibri" pitchFamily="34" charset="0"/>
              </a:rPr>
              <a:t>AU</a:t>
            </a:r>
          </a:p>
        </p:txBody>
      </p:sp>
      <p:pic>
        <p:nvPicPr>
          <p:cNvPr id="2137" name="Picture 17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018747" y="25210896"/>
            <a:ext cx="773112"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8" name="Picture 17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220613" y="14133513"/>
            <a:ext cx="773112"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9" name="Picture 17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856075" y="20199350"/>
            <a:ext cx="773113"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0" name="Picture 17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332200" y="8631238"/>
            <a:ext cx="773113"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1" name="Picture 14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131800" y="13341350"/>
            <a:ext cx="12498388"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2" name="ZoneTexte 9"/>
          <p:cNvSpPr txBox="1">
            <a:spLocks noChangeArrowheads="1"/>
          </p:cNvSpPr>
          <p:nvPr/>
        </p:nvSpPr>
        <p:spPr bwMode="auto">
          <a:xfrm>
            <a:off x="266700" y="26285825"/>
            <a:ext cx="4794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b="1"/>
              <a:t>A/</a:t>
            </a:r>
          </a:p>
        </p:txBody>
      </p:sp>
      <p:sp>
        <p:nvSpPr>
          <p:cNvPr id="2143" name="ZoneTexte 10"/>
          <p:cNvSpPr txBox="1">
            <a:spLocks noChangeArrowheads="1"/>
          </p:cNvSpPr>
          <p:nvPr/>
        </p:nvSpPr>
        <p:spPr bwMode="auto">
          <a:xfrm>
            <a:off x="9136063" y="26255663"/>
            <a:ext cx="13335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a:t>B/</a:t>
            </a:r>
          </a:p>
        </p:txBody>
      </p:sp>
      <p:sp>
        <p:nvSpPr>
          <p:cNvPr id="2144" name="ZoneTexte 12"/>
          <p:cNvSpPr txBox="1">
            <a:spLocks noChangeArrowheads="1"/>
          </p:cNvSpPr>
          <p:nvPr/>
        </p:nvSpPr>
        <p:spPr bwMode="auto">
          <a:xfrm>
            <a:off x="398463" y="30299025"/>
            <a:ext cx="13731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a:t>C/</a:t>
            </a:r>
          </a:p>
        </p:txBody>
      </p:sp>
      <p:sp>
        <p:nvSpPr>
          <p:cNvPr id="2145" name="ZoneTexte 13"/>
          <p:cNvSpPr txBox="1">
            <a:spLocks noChangeArrowheads="1"/>
          </p:cNvSpPr>
          <p:nvPr/>
        </p:nvSpPr>
        <p:spPr bwMode="auto">
          <a:xfrm>
            <a:off x="384175" y="33997900"/>
            <a:ext cx="119364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ltLang="fr-FR" sz="2200" b="1" dirty="0">
                <a:latin typeface="Comic Sans MS" pitchFamily="66" charset="0"/>
              </a:rPr>
              <a:t>Figure2: </a:t>
            </a:r>
            <a:r>
              <a:rPr lang="fr-FR" altLang="fr-FR" sz="2200" dirty="0" err="1">
                <a:latin typeface="Comic Sans MS" pitchFamily="66" charset="0"/>
              </a:rPr>
              <a:t>Decline</a:t>
            </a:r>
            <a:r>
              <a:rPr lang="fr-FR" altLang="fr-FR" sz="2200" dirty="0">
                <a:latin typeface="Comic Sans MS" pitchFamily="66" charset="0"/>
              </a:rPr>
              <a:t> of </a:t>
            </a:r>
            <a:r>
              <a:rPr lang="fr-FR" altLang="fr-FR" sz="2200" dirty="0" err="1">
                <a:latin typeface="Comic Sans MS" pitchFamily="66" charset="0"/>
              </a:rPr>
              <a:t>oxidative</a:t>
            </a:r>
            <a:r>
              <a:rPr lang="fr-FR" altLang="fr-FR" sz="2200" dirty="0">
                <a:latin typeface="Comic Sans MS" pitchFamily="66" charset="0"/>
              </a:rPr>
              <a:t> </a:t>
            </a:r>
            <a:r>
              <a:rPr lang="fr-FR" altLang="fr-FR" sz="2200" dirty="0" err="1">
                <a:latin typeface="Comic Sans MS" pitchFamily="66" charset="0"/>
              </a:rPr>
              <a:t>pathway</a:t>
            </a:r>
            <a:r>
              <a:rPr lang="fr-FR" altLang="fr-FR" sz="2200" dirty="0">
                <a:latin typeface="Comic Sans MS" pitchFamily="66" charset="0"/>
              </a:rPr>
              <a:t> of </a:t>
            </a:r>
            <a:r>
              <a:rPr lang="fr-FR" altLang="fr-FR" sz="2200" dirty="0" err="1">
                <a:latin typeface="Comic Sans MS" pitchFamily="66" charset="0"/>
              </a:rPr>
              <a:t>lipids</a:t>
            </a:r>
            <a:r>
              <a:rPr lang="fr-FR" altLang="fr-FR" sz="2200" dirty="0">
                <a:latin typeface="Comic Sans MS" pitchFamily="66" charset="0"/>
              </a:rPr>
              <a:t> in KO </a:t>
            </a:r>
            <a:r>
              <a:rPr lang="fr-FR" altLang="fr-FR" sz="2200" dirty="0" err="1">
                <a:latin typeface="Comic Sans MS" pitchFamily="66" charset="0"/>
              </a:rPr>
              <a:t>mstn</a:t>
            </a:r>
            <a:r>
              <a:rPr lang="fr-FR" altLang="fr-FR" sz="2200" dirty="0">
                <a:latin typeface="Comic Sans MS" pitchFamily="66" charset="0"/>
              </a:rPr>
              <a:t> </a:t>
            </a:r>
            <a:r>
              <a:rPr lang="fr-FR" altLang="fr-FR" sz="2200" dirty="0" err="1">
                <a:latin typeface="Comic Sans MS" pitchFamily="66" charset="0"/>
              </a:rPr>
              <a:t>Gastrocnemius</a:t>
            </a:r>
            <a:r>
              <a:rPr lang="fr-FR" altLang="fr-FR" sz="2200" dirty="0">
                <a:latin typeface="Comic Sans MS" pitchFamily="66" charset="0"/>
              </a:rPr>
              <a:t> </a:t>
            </a:r>
          </a:p>
          <a:p>
            <a:pPr algn="just"/>
            <a:r>
              <a:rPr lang="fr-FR" altLang="fr-FR" sz="2200" b="1" dirty="0">
                <a:latin typeface="Comic Sans MS" pitchFamily="66" charset="0"/>
              </a:rPr>
              <a:t>A/ </a:t>
            </a:r>
            <a:r>
              <a:rPr lang="fr-FR" altLang="fr-FR" sz="2200" dirty="0" err="1">
                <a:latin typeface="Comic Sans MS" pitchFamily="66" charset="0"/>
              </a:rPr>
              <a:t>Reduce</a:t>
            </a:r>
            <a:r>
              <a:rPr lang="fr-FR" altLang="fr-FR" sz="2200" dirty="0">
                <a:latin typeface="Comic Sans MS" pitchFamily="66" charset="0"/>
              </a:rPr>
              <a:t> of Citrate synthase and beta-HAD </a:t>
            </a:r>
            <a:r>
              <a:rPr lang="fr-FR" altLang="fr-FR" sz="2200" dirty="0" err="1">
                <a:latin typeface="Comic Sans MS" pitchFamily="66" charset="0"/>
              </a:rPr>
              <a:t>activities</a:t>
            </a:r>
            <a:r>
              <a:rPr lang="fr-FR" altLang="fr-FR" sz="2200" dirty="0">
                <a:latin typeface="Comic Sans MS" pitchFamily="66" charset="0"/>
              </a:rPr>
              <a:t> </a:t>
            </a:r>
            <a:r>
              <a:rPr lang="fr-FR" altLang="fr-FR" sz="2200" dirty="0" err="1">
                <a:latin typeface="Comic Sans MS" pitchFamily="66" charset="0"/>
              </a:rPr>
              <a:t>evaluated</a:t>
            </a:r>
            <a:r>
              <a:rPr lang="fr-FR" altLang="fr-FR" sz="2200" dirty="0">
                <a:latin typeface="Comic Sans MS" pitchFamily="66" charset="0"/>
              </a:rPr>
              <a:t> by </a:t>
            </a:r>
            <a:r>
              <a:rPr lang="fr-FR" altLang="fr-FR" sz="2200" dirty="0" err="1">
                <a:latin typeface="Comic Sans MS" pitchFamily="66" charset="0"/>
              </a:rPr>
              <a:t>spectrophotometry</a:t>
            </a:r>
            <a:r>
              <a:rPr lang="fr-FR" altLang="fr-FR" sz="2200" dirty="0">
                <a:latin typeface="Comic Sans MS" pitchFamily="66" charset="0"/>
              </a:rPr>
              <a:t> in KO </a:t>
            </a:r>
            <a:r>
              <a:rPr lang="fr-FR" altLang="fr-FR" sz="2200" dirty="0" err="1">
                <a:latin typeface="Comic Sans MS" pitchFamily="66" charset="0"/>
              </a:rPr>
              <a:t>mstn</a:t>
            </a:r>
            <a:r>
              <a:rPr lang="fr-FR" altLang="fr-FR" sz="2200" dirty="0">
                <a:latin typeface="Comic Sans MS" pitchFamily="66" charset="0"/>
              </a:rPr>
              <a:t> muscle (n=7) </a:t>
            </a:r>
            <a:r>
              <a:rPr lang="fr-FR" altLang="fr-FR" sz="2200" dirty="0" err="1">
                <a:latin typeface="Comic Sans MS" pitchFamily="66" charset="0"/>
              </a:rPr>
              <a:t>compared</a:t>
            </a:r>
            <a:r>
              <a:rPr lang="fr-FR" altLang="fr-FR" sz="2200" dirty="0">
                <a:latin typeface="Comic Sans MS" pitchFamily="66" charset="0"/>
              </a:rPr>
              <a:t> to </a:t>
            </a:r>
            <a:r>
              <a:rPr lang="fr-FR" altLang="fr-FR" sz="2200" dirty="0" err="1">
                <a:latin typeface="Comic Sans MS" pitchFamily="66" charset="0"/>
              </a:rPr>
              <a:t>wild</a:t>
            </a:r>
            <a:r>
              <a:rPr lang="fr-FR" altLang="fr-FR" sz="2200" dirty="0">
                <a:latin typeface="Comic Sans MS" pitchFamily="66" charset="0"/>
              </a:rPr>
              <a:t> type muscle (n=7) </a:t>
            </a:r>
            <a:r>
              <a:rPr lang="fr-FR" altLang="fr-FR" sz="2200" b="1" dirty="0">
                <a:latin typeface="Comic Sans MS" pitchFamily="66" charset="0"/>
              </a:rPr>
              <a:t>B/ </a:t>
            </a:r>
            <a:r>
              <a:rPr lang="fr-FR" altLang="fr-FR" sz="2200" dirty="0">
                <a:latin typeface="Comic Sans MS" pitchFamily="66" charset="0"/>
              </a:rPr>
              <a:t>Citrate synthase </a:t>
            </a:r>
            <a:r>
              <a:rPr lang="fr-FR" altLang="fr-FR" sz="2200" dirty="0" err="1">
                <a:latin typeface="Comic Sans MS" pitchFamily="66" charset="0"/>
              </a:rPr>
              <a:t>quantity</a:t>
            </a:r>
            <a:r>
              <a:rPr lang="fr-FR" altLang="fr-FR" sz="2200" dirty="0">
                <a:latin typeface="Comic Sans MS" pitchFamily="66" charset="0"/>
              </a:rPr>
              <a:t> </a:t>
            </a:r>
            <a:r>
              <a:rPr lang="fr-FR" altLang="fr-FR" sz="2200" dirty="0" err="1">
                <a:latin typeface="Comic Sans MS" pitchFamily="66" charset="0"/>
              </a:rPr>
              <a:t>evaluated</a:t>
            </a:r>
            <a:r>
              <a:rPr lang="fr-FR" altLang="fr-FR" sz="2200" dirty="0">
                <a:latin typeface="Comic Sans MS" pitchFamily="66" charset="0"/>
              </a:rPr>
              <a:t> by Western blot </a:t>
            </a:r>
            <a:r>
              <a:rPr lang="fr-FR" altLang="fr-FR" sz="2200" dirty="0" err="1">
                <a:latin typeface="Comic Sans MS" pitchFamily="66" charset="0"/>
              </a:rPr>
              <a:t>declined</a:t>
            </a:r>
            <a:r>
              <a:rPr lang="fr-FR" altLang="fr-FR" sz="2200" dirty="0">
                <a:latin typeface="Comic Sans MS" pitchFamily="66" charset="0"/>
              </a:rPr>
              <a:t> in KO </a:t>
            </a:r>
            <a:r>
              <a:rPr lang="fr-FR" altLang="fr-FR" sz="2200" dirty="0" err="1">
                <a:latin typeface="Comic Sans MS" pitchFamily="66" charset="0"/>
              </a:rPr>
              <a:t>mstn</a:t>
            </a:r>
            <a:r>
              <a:rPr lang="fr-FR" altLang="fr-FR" sz="2200" dirty="0">
                <a:latin typeface="Comic Sans MS" pitchFamily="66" charset="0"/>
              </a:rPr>
              <a:t> muscle </a:t>
            </a:r>
            <a:r>
              <a:rPr lang="fr-FR" altLang="fr-FR" sz="2200" dirty="0" err="1">
                <a:latin typeface="Comic Sans MS" pitchFamily="66" charset="0"/>
              </a:rPr>
              <a:t>compared</a:t>
            </a:r>
            <a:r>
              <a:rPr lang="fr-FR" altLang="fr-FR" sz="2200" dirty="0">
                <a:latin typeface="Comic Sans MS" pitchFamily="66" charset="0"/>
              </a:rPr>
              <a:t> to Wild type muscle. </a:t>
            </a:r>
            <a:r>
              <a:rPr lang="fr-FR" altLang="fr-FR" sz="2200" b="1" dirty="0">
                <a:latin typeface="Comic Sans MS" pitchFamily="66" charset="0"/>
              </a:rPr>
              <a:t>C/ </a:t>
            </a:r>
            <a:r>
              <a:rPr lang="fr-FR" altLang="fr-FR" sz="2200" dirty="0">
                <a:latin typeface="Comic Sans MS" pitchFamily="66" charset="0"/>
              </a:rPr>
              <a:t>CPT1m and PPAR-delta </a:t>
            </a:r>
            <a:r>
              <a:rPr lang="fr-FR" altLang="fr-FR" sz="2200" dirty="0" err="1">
                <a:latin typeface="Comic Sans MS" pitchFamily="66" charset="0"/>
              </a:rPr>
              <a:t>gene</a:t>
            </a:r>
            <a:r>
              <a:rPr lang="fr-FR" altLang="fr-FR" sz="2200" dirty="0">
                <a:latin typeface="Comic Sans MS" pitchFamily="66" charset="0"/>
              </a:rPr>
              <a:t> expression </a:t>
            </a:r>
            <a:r>
              <a:rPr lang="fr-FR" altLang="fr-FR" sz="2200" dirty="0" err="1">
                <a:latin typeface="Comic Sans MS" pitchFamily="66" charset="0"/>
              </a:rPr>
              <a:t>evaluated</a:t>
            </a:r>
            <a:r>
              <a:rPr lang="fr-FR" altLang="fr-FR" sz="2200" dirty="0">
                <a:latin typeface="Comic Sans MS" pitchFamily="66" charset="0"/>
              </a:rPr>
              <a:t> by RT-PCR in KO </a:t>
            </a:r>
            <a:r>
              <a:rPr lang="fr-FR" altLang="fr-FR" sz="2200" dirty="0" err="1">
                <a:latin typeface="Comic Sans MS" pitchFamily="66" charset="0"/>
              </a:rPr>
              <a:t>mstn</a:t>
            </a:r>
            <a:r>
              <a:rPr lang="fr-FR" altLang="fr-FR" sz="2200" dirty="0">
                <a:latin typeface="Comic Sans MS" pitchFamily="66" charset="0"/>
              </a:rPr>
              <a:t> muscle and </a:t>
            </a:r>
            <a:r>
              <a:rPr lang="fr-FR" altLang="fr-FR" sz="2200" dirty="0" err="1">
                <a:latin typeface="Comic Sans MS" pitchFamily="66" charset="0"/>
              </a:rPr>
              <a:t>wild</a:t>
            </a:r>
            <a:r>
              <a:rPr lang="fr-FR" altLang="fr-FR" sz="2200" dirty="0">
                <a:latin typeface="Comic Sans MS" pitchFamily="66" charset="0"/>
              </a:rPr>
              <a:t> type muscle. Values are </a:t>
            </a:r>
            <a:r>
              <a:rPr lang="fr-FR" altLang="fr-FR" sz="2200" dirty="0" err="1">
                <a:latin typeface="Comic Sans MS" pitchFamily="66" charset="0"/>
              </a:rPr>
              <a:t>shown</a:t>
            </a:r>
            <a:r>
              <a:rPr lang="fr-FR" altLang="fr-FR" sz="2200" dirty="0">
                <a:latin typeface="Comic Sans MS" pitchFamily="66" charset="0"/>
              </a:rPr>
              <a:t> as </a:t>
            </a:r>
            <a:r>
              <a:rPr lang="fr-FR" altLang="fr-FR" sz="2200" dirty="0" err="1">
                <a:latin typeface="Comic Sans MS" pitchFamily="66" charset="0"/>
              </a:rPr>
              <a:t>means</a:t>
            </a:r>
            <a:r>
              <a:rPr lang="fr-FR" altLang="fr-FR" sz="2200" dirty="0">
                <a:latin typeface="Comic Sans MS" pitchFamily="66" charset="0"/>
              </a:rPr>
              <a:t> ± SEM. P-Values </a:t>
            </a:r>
            <a:r>
              <a:rPr lang="fr-FR" altLang="fr-FR" sz="2200" dirty="0" err="1">
                <a:latin typeface="Comic Sans MS" pitchFamily="66" charset="0"/>
              </a:rPr>
              <a:t>were</a:t>
            </a:r>
            <a:r>
              <a:rPr lang="fr-FR" altLang="fr-FR" sz="2200" dirty="0">
                <a:latin typeface="Comic Sans MS" pitchFamily="66" charset="0"/>
              </a:rPr>
              <a:t> </a:t>
            </a:r>
            <a:r>
              <a:rPr lang="fr-FR" altLang="fr-FR" sz="2200" dirty="0" err="1">
                <a:latin typeface="Comic Sans MS" pitchFamily="66" charset="0"/>
              </a:rPr>
              <a:t>calculated</a:t>
            </a:r>
            <a:r>
              <a:rPr lang="fr-FR" altLang="fr-FR" sz="2200" dirty="0">
                <a:latin typeface="Comic Sans MS" pitchFamily="66" charset="0"/>
              </a:rPr>
              <a:t> </a:t>
            </a:r>
            <a:r>
              <a:rPr lang="fr-FR" altLang="fr-FR" sz="2200" dirty="0" err="1">
                <a:latin typeface="Comic Sans MS" pitchFamily="66" charset="0"/>
              </a:rPr>
              <a:t>using</a:t>
            </a:r>
            <a:r>
              <a:rPr lang="fr-FR" altLang="fr-FR" sz="2200" dirty="0">
                <a:latin typeface="Comic Sans MS" pitchFamily="66" charset="0"/>
              </a:rPr>
              <a:t> the </a:t>
            </a:r>
            <a:r>
              <a:rPr lang="fr-FR" altLang="fr-FR" sz="2200" dirty="0" err="1">
                <a:latin typeface="Comic Sans MS" pitchFamily="66" charset="0"/>
              </a:rPr>
              <a:t>parametric</a:t>
            </a:r>
            <a:r>
              <a:rPr lang="fr-FR" altLang="fr-FR" sz="2200" dirty="0">
                <a:latin typeface="Comic Sans MS" pitchFamily="66" charset="0"/>
              </a:rPr>
              <a:t> test T-</a:t>
            </a:r>
            <a:r>
              <a:rPr lang="fr-FR" altLang="fr-FR" sz="2200" dirty="0" err="1">
                <a:latin typeface="Comic Sans MS" pitchFamily="66" charset="0"/>
              </a:rPr>
              <a:t>student</a:t>
            </a:r>
            <a:r>
              <a:rPr lang="fr-FR" altLang="fr-FR" sz="2200" dirty="0">
                <a:latin typeface="Comic Sans MS" pitchFamily="66" charset="0"/>
              </a:rPr>
              <a:t> </a:t>
            </a:r>
            <a:r>
              <a:rPr lang="fr-FR" altLang="fr-FR" sz="2200" dirty="0" smtClean="0">
                <a:latin typeface="Comic Sans MS" pitchFamily="66" charset="0"/>
              </a:rPr>
              <a:t>(*p</a:t>
            </a:r>
            <a:r>
              <a:rPr lang="fr-FR" altLang="fr-FR" sz="2200" dirty="0">
                <a:latin typeface="Comic Sans MS" pitchFamily="66" charset="0"/>
              </a:rPr>
              <a:t>&lt; 0.05). </a:t>
            </a:r>
          </a:p>
        </p:txBody>
      </p:sp>
      <p:sp>
        <p:nvSpPr>
          <p:cNvPr id="2146" name="Rectangle 15"/>
          <p:cNvSpPr>
            <a:spLocks noChangeArrowheads="1"/>
          </p:cNvSpPr>
          <p:nvPr/>
        </p:nvSpPr>
        <p:spPr bwMode="auto">
          <a:xfrm>
            <a:off x="13100050" y="10348913"/>
            <a:ext cx="135477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ltLang="fr-FR" sz="2200" b="1" dirty="0">
                <a:latin typeface="Comic Sans MS" pitchFamily="66" charset="0"/>
              </a:rPr>
              <a:t>Figure 3: </a:t>
            </a:r>
            <a:r>
              <a:rPr lang="fr-FR" altLang="fr-FR" sz="2200" dirty="0" err="1">
                <a:latin typeface="Comic Sans MS" pitchFamily="66" charset="0"/>
              </a:rPr>
              <a:t>Decrease</a:t>
            </a:r>
            <a:r>
              <a:rPr lang="fr-FR" altLang="fr-FR" sz="2200" dirty="0">
                <a:latin typeface="Comic Sans MS" pitchFamily="66" charset="0"/>
              </a:rPr>
              <a:t> on </a:t>
            </a:r>
            <a:r>
              <a:rPr lang="fr-FR" altLang="fr-FR" sz="2200" dirty="0" err="1">
                <a:latin typeface="Comic Sans MS" pitchFamily="66" charset="0"/>
              </a:rPr>
              <a:t>lipogenesis</a:t>
            </a:r>
            <a:r>
              <a:rPr lang="fr-FR" altLang="fr-FR" sz="2200" dirty="0">
                <a:latin typeface="Comic Sans MS" pitchFamily="66" charset="0"/>
              </a:rPr>
              <a:t> </a:t>
            </a:r>
            <a:r>
              <a:rPr lang="fr-FR" altLang="fr-FR" sz="2200" dirty="0" err="1">
                <a:latin typeface="Comic Sans MS" pitchFamily="66" charset="0"/>
              </a:rPr>
              <a:t>pathway</a:t>
            </a:r>
            <a:r>
              <a:rPr lang="fr-FR" altLang="fr-FR" sz="2200" dirty="0">
                <a:latin typeface="Comic Sans MS" pitchFamily="66" charset="0"/>
              </a:rPr>
              <a:t> in KO </a:t>
            </a:r>
            <a:r>
              <a:rPr lang="fr-FR" altLang="fr-FR" sz="2200" dirty="0" err="1">
                <a:latin typeface="Comic Sans MS" pitchFamily="66" charset="0"/>
              </a:rPr>
              <a:t>mstn</a:t>
            </a:r>
            <a:r>
              <a:rPr lang="fr-FR" altLang="fr-FR" sz="2200" dirty="0">
                <a:latin typeface="Comic Sans MS" pitchFamily="66" charset="0"/>
              </a:rPr>
              <a:t> muscle. </a:t>
            </a:r>
            <a:r>
              <a:rPr lang="fr-FR" altLang="fr-FR" sz="2200" b="1" dirty="0">
                <a:latin typeface="Comic Sans MS" pitchFamily="66" charset="0"/>
              </a:rPr>
              <a:t>A)</a:t>
            </a:r>
            <a:r>
              <a:rPr lang="fr-FR" altLang="fr-FR" sz="2200" dirty="0">
                <a:latin typeface="Comic Sans MS" pitchFamily="66" charset="0"/>
              </a:rPr>
              <a:t> </a:t>
            </a:r>
            <a:r>
              <a:rPr lang="fr-FR" altLang="fr-FR" sz="2200" dirty="0" err="1">
                <a:latin typeface="Comic Sans MS" pitchFamily="66" charset="0"/>
              </a:rPr>
              <a:t>Fatty</a:t>
            </a:r>
            <a:r>
              <a:rPr lang="fr-FR" altLang="fr-FR" sz="2200" dirty="0">
                <a:latin typeface="Comic Sans MS" pitchFamily="66" charset="0"/>
              </a:rPr>
              <a:t> </a:t>
            </a:r>
            <a:r>
              <a:rPr lang="fr-FR" altLang="fr-FR" sz="2200" dirty="0" err="1">
                <a:latin typeface="Comic Sans MS" pitchFamily="66" charset="0"/>
              </a:rPr>
              <a:t>acid</a:t>
            </a:r>
            <a:r>
              <a:rPr lang="fr-FR" altLang="fr-FR" sz="2200" dirty="0">
                <a:latin typeface="Comic Sans MS" pitchFamily="66" charset="0"/>
              </a:rPr>
              <a:t> </a:t>
            </a:r>
            <a:r>
              <a:rPr lang="fr-FR" altLang="fr-FR" sz="2200" dirty="0" smtClean="0">
                <a:latin typeface="Comic Sans MS" pitchFamily="66" charset="0"/>
              </a:rPr>
              <a:t>synthase (FAS) </a:t>
            </a:r>
            <a:r>
              <a:rPr lang="fr-FR" altLang="fr-FR" sz="2200" dirty="0" err="1">
                <a:latin typeface="Comic Sans MS" pitchFamily="66" charset="0"/>
              </a:rPr>
              <a:t>quantity</a:t>
            </a:r>
            <a:r>
              <a:rPr lang="fr-FR" altLang="fr-FR" sz="2200" dirty="0">
                <a:latin typeface="Comic Sans MS" pitchFamily="66" charset="0"/>
              </a:rPr>
              <a:t> </a:t>
            </a:r>
            <a:r>
              <a:rPr lang="fr-FR" altLang="fr-FR" sz="2200" dirty="0" err="1">
                <a:latin typeface="Comic Sans MS" pitchFamily="66" charset="0"/>
              </a:rPr>
              <a:t>evaluated</a:t>
            </a:r>
            <a:r>
              <a:rPr lang="fr-FR" altLang="fr-FR" sz="2200" dirty="0">
                <a:latin typeface="Comic Sans MS" pitchFamily="66" charset="0"/>
              </a:rPr>
              <a:t> </a:t>
            </a:r>
            <a:r>
              <a:rPr lang="fr-FR" altLang="fr-FR" sz="2200" dirty="0" err="1">
                <a:latin typeface="Comic Sans MS" pitchFamily="66" charset="0"/>
              </a:rPr>
              <a:t>with</a:t>
            </a:r>
            <a:r>
              <a:rPr lang="fr-FR" altLang="fr-FR" sz="2200" dirty="0">
                <a:latin typeface="Comic Sans MS" pitchFamily="66" charset="0"/>
              </a:rPr>
              <a:t> western blot </a:t>
            </a:r>
            <a:r>
              <a:rPr lang="fr-FR" altLang="fr-FR" sz="2200" dirty="0" err="1">
                <a:latin typeface="Comic Sans MS" pitchFamily="66" charset="0"/>
              </a:rPr>
              <a:t>declined</a:t>
            </a:r>
            <a:r>
              <a:rPr lang="fr-FR" altLang="fr-FR" sz="2200" dirty="0">
                <a:latin typeface="Comic Sans MS" pitchFamily="66" charset="0"/>
              </a:rPr>
              <a:t> in KO </a:t>
            </a:r>
            <a:r>
              <a:rPr lang="fr-FR" altLang="fr-FR" sz="2200" dirty="0" err="1">
                <a:latin typeface="Comic Sans MS" pitchFamily="66" charset="0"/>
              </a:rPr>
              <a:t>mstn</a:t>
            </a:r>
            <a:r>
              <a:rPr lang="fr-FR" altLang="fr-FR" sz="2200" dirty="0">
                <a:latin typeface="Comic Sans MS" pitchFamily="66" charset="0"/>
              </a:rPr>
              <a:t> (n=8) </a:t>
            </a:r>
            <a:r>
              <a:rPr lang="fr-FR" altLang="fr-FR" sz="2200" dirty="0" err="1">
                <a:latin typeface="Comic Sans MS" pitchFamily="66" charset="0"/>
              </a:rPr>
              <a:t>gastrocnemius</a:t>
            </a:r>
            <a:r>
              <a:rPr lang="fr-FR" altLang="fr-FR" sz="2200" dirty="0">
                <a:latin typeface="Comic Sans MS" pitchFamily="66" charset="0"/>
              </a:rPr>
              <a:t> </a:t>
            </a:r>
            <a:r>
              <a:rPr lang="fr-FR" altLang="fr-FR" sz="2200" dirty="0" err="1">
                <a:latin typeface="Comic Sans MS" pitchFamily="66" charset="0"/>
              </a:rPr>
              <a:t>compared</a:t>
            </a:r>
            <a:r>
              <a:rPr lang="fr-FR" altLang="fr-FR" sz="2200" dirty="0">
                <a:latin typeface="Comic Sans MS" pitchFamily="66" charset="0"/>
              </a:rPr>
              <a:t> </a:t>
            </a:r>
            <a:r>
              <a:rPr lang="fr-FR" altLang="fr-FR" sz="2200" dirty="0" err="1">
                <a:latin typeface="Comic Sans MS" pitchFamily="66" charset="0"/>
              </a:rPr>
              <a:t>with</a:t>
            </a:r>
            <a:r>
              <a:rPr lang="fr-FR" altLang="fr-FR" sz="2200" dirty="0">
                <a:latin typeface="Comic Sans MS" pitchFamily="66" charset="0"/>
              </a:rPr>
              <a:t> Wild type (n=8). </a:t>
            </a:r>
            <a:r>
              <a:rPr lang="fr-FR" altLang="fr-FR" sz="2200" b="1" dirty="0">
                <a:latin typeface="Comic Sans MS" pitchFamily="66" charset="0"/>
              </a:rPr>
              <a:t>B)</a:t>
            </a:r>
            <a:r>
              <a:rPr lang="fr-FR" altLang="fr-FR" sz="2200" dirty="0">
                <a:latin typeface="Comic Sans MS" pitchFamily="66" charset="0"/>
              </a:rPr>
              <a:t> </a:t>
            </a:r>
            <a:r>
              <a:rPr lang="fr-FR" altLang="fr-FR" sz="2200" dirty="0" err="1">
                <a:latin typeface="Comic Sans MS" pitchFamily="66" charset="0"/>
              </a:rPr>
              <a:t>Triglyceride</a:t>
            </a:r>
            <a:r>
              <a:rPr lang="fr-FR" altLang="fr-FR" sz="2200" dirty="0">
                <a:latin typeface="Comic Sans MS" pitchFamily="66" charset="0"/>
              </a:rPr>
              <a:t> </a:t>
            </a:r>
            <a:r>
              <a:rPr lang="fr-FR" altLang="fr-FR" sz="2200" dirty="0" smtClean="0">
                <a:latin typeface="Comic Sans MS" pitchFamily="66" charset="0"/>
              </a:rPr>
              <a:t>(TG) and </a:t>
            </a:r>
            <a:r>
              <a:rPr lang="fr-FR" altLang="fr-FR" sz="2200" dirty="0">
                <a:latin typeface="Comic Sans MS" pitchFamily="66" charset="0"/>
              </a:rPr>
              <a:t>free </a:t>
            </a:r>
            <a:r>
              <a:rPr lang="fr-FR" altLang="fr-FR" sz="2200" dirty="0" err="1">
                <a:latin typeface="Comic Sans MS" pitchFamily="66" charset="0"/>
              </a:rPr>
              <a:t>fatty</a:t>
            </a:r>
            <a:r>
              <a:rPr lang="fr-FR" altLang="fr-FR" sz="2200" dirty="0">
                <a:latin typeface="Comic Sans MS" pitchFamily="66" charset="0"/>
              </a:rPr>
              <a:t> </a:t>
            </a:r>
            <a:r>
              <a:rPr lang="fr-FR" altLang="fr-FR" sz="2200" dirty="0" err="1">
                <a:latin typeface="Comic Sans MS" pitchFamily="66" charset="0"/>
              </a:rPr>
              <a:t>acids</a:t>
            </a:r>
            <a:r>
              <a:rPr lang="fr-FR" altLang="fr-FR" sz="2200" dirty="0">
                <a:latin typeface="Comic Sans MS" pitchFamily="66" charset="0"/>
              </a:rPr>
              <a:t> </a:t>
            </a:r>
            <a:r>
              <a:rPr lang="fr-FR" altLang="fr-FR" sz="2200" dirty="0" smtClean="0">
                <a:latin typeface="Comic Sans MS" pitchFamily="66" charset="0"/>
              </a:rPr>
              <a:t>(FFA) </a:t>
            </a:r>
            <a:r>
              <a:rPr lang="fr-FR" altLang="fr-FR" sz="2200" dirty="0" err="1" smtClean="0">
                <a:latin typeface="Comic Sans MS" pitchFamily="66" charset="0"/>
              </a:rPr>
              <a:t>quantity</a:t>
            </a:r>
            <a:r>
              <a:rPr lang="fr-FR" altLang="fr-FR" sz="2200" dirty="0" smtClean="0">
                <a:latin typeface="Comic Sans MS" pitchFamily="66" charset="0"/>
              </a:rPr>
              <a:t>  </a:t>
            </a:r>
            <a:r>
              <a:rPr lang="fr-FR" altLang="fr-FR" sz="2200" dirty="0" err="1">
                <a:latin typeface="Comic Sans MS" pitchFamily="66" charset="0"/>
              </a:rPr>
              <a:t>evaluated</a:t>
            </a:r>
            <a:r>
              <a:rPr lang="fr-FR" altLang="fr-FR" sz="2200" dirty="0">
                <a:latin typeface="Comic Sans MS" pitchFamily="66" charset="0"/>
              </a:rPr>
              <a:t> </a:t>
            </a:r>
            <a:r>
              <a:rPr lang="fr-FR" altLang="fr-FR" sz="2200" dirty="0" err="1">
                <a:latin typeface="Comic Sans MS" pitchFamily="66" charset="0"/>
              </a:rPr>
              <a:t>with</a:t>
            </a:r>
            <a:r>
              <a:rPr lang="fr-FR" altLang="fr-FR" sz="2200" dirty="0">
                <a:latin typeface="Comic Sans MS" pitchFamily="66" charset="0"/>
              </a:rPr>
              <a:t>  </a:t>
            </a:r>
            <a:r>
              <a:rPr lang="fr-FR" altLang="fr-FR" sz="2200" dirty="0" err="1">
                <a:latin typeface="Comic Sans MS" pitchFamily="66" charset="0"/>
              </a:rPr>
              <a:t>thin</a:t>
            </a:r>
            <a:r>
              <a:rPr lang="fr-FR" altLang="fr-FR" sz="2200" dirty="0">
                <a:latin typeface="Comic Sans MS" pitchFamily="66" charset="0"/>
              </a:rPr>
              <a:t> layer </a:t>
            </a:r>
            <a:r>
              <a:rPr lang="fr-FR" altLang="fr-FR" sz="2200" dirty="0" err="1">
                <a:latin typeface="Comic Sans MS" pitchFamily="66" charset="0"/>
              </a:rPr>
              <a:t>chromatography</a:t>
            </a:r>
            <a:r>
              <a:rPr lang="fr-FR" altLang="fr-FR" sz="2200" dirty="0">
                <a:latin typeface="Comic Sans MS" pitchFamily="66" charset="0"/>
              </a:rPr>
              <a:t>  </a:t>
            </a:r>
            <a:r>
              <a:rPr lang="fr-FR" altLang="fr-FR" sz="2200" dirty="0" err="1">
                <a:latin typeface="Comic Sans MS" pitchFamily="66" charset="0"/>
              </a:rPr>
              <a:t>decreased</a:t>
            </a:r>
            <a:r>
              <a:rPr lang="fr-FR" altLang="fr-FR" sz="2200" dirty="0">
                <a:latin typeface="Comic Sans MS" pitchFamily="66" charset="0"/>
              </a:rPr>
              <a:t> in KO </a:t>
            </a:r>
            <a:r>
              <a:rPr lang="fr-FR" altLang="fr-FR" sz="2200" dirty="0" err="1">
                <a:latin typeface="Comic Sans MS" pitchFamily="66" charset="0"/>
              </a:rPr>
              <a:t>mstn</a:t>
            </a:r>
            <a:r>
              <a:rPr lang="fr-FR" altLang="fr-FR" sz="2200" dirty="0">
                <a:latin typeface="Comic Sans MS" pitchFamily="66" charset="0"/>
              </a:rPr>
              <a:t> muscle (n=7) </a:t>
            </a:r>
            <a:r>
              <a:rPr lang="fr-FR" altLang="fr-FR" sz="2200" dirty="0" err="1">
                <a:latin typeface="Comic Sans MS" pitchFamily="66" charset="0"/>
              </a:rPr>
              <a:t>compared</a:t>
            </a:r>
            <a:r>
              <a:rPr lang="fr-FR" altLang="fr-FR" sz="2200" dirty="0">
                <a:latin typeface="Comic Sans MS" pitchFamily="66" charset="0"/>
              </a:rPr>
              <a:t> </a:t>
            </a:r>
            <a:r>
              <a:rPr lang="fr-FR" altLang="fr-FR" sz="2200" dirty="0" err="1">
                <a:latin typeface="Comic Sans MS" pitchFamily="66" charset="0"/>
              </a:rPr>
              <a:t>with</a:t>
            </a:r>
            <a:r>
              <a:rPr lang="fr-FR" altLang="fr-FR" sz="2200" dirty="0">
                <a:latin typeface="Comic Sans MS" pitchFamily="66" charset="0"/>
              </a:rPr>
              <a:t> Wild type (n=7). Values are </a:t>
            </a:r>
            <a:r>
              <a:rPr lang="fr-FR" altLang="fr-FR" sz="2200" dirty="0" err="1">
                <a:latin typeface="Comic Sans MS" pitchFamily="66" charset="0"/>
              </a:rPr>
              <a:t>shown</a:t>
            </a:r>
            <a:r>
              <a:rPr lang="fr-FR" altLang="fr-FR" sz="2200" dirty="0">
                <a:latin typeface="Comic Sans MS" pitchFamily="66" charset="0"/>
              </a:rPr>
              <a:t> as </a:t>
            </a:r>
            <a:r>
              <a:rPr lang="fr-FR" altLang="fr-FR" sz="2200" dirty="0" err="1">
                <a:latin typeface="Comic Sans MS" pitchFamily="66" charset="0"/>
              </a:rPr>
              <a:t>means</a:t>
            </a:r>
            <a:r>
              <a:rPr lang="fr-FR" altLang="fr-FR" sz="2200" dirty="0">
                <a:latin typeface="Comic Sans MS" pitchFamily="66" charset="0"/>
              </a:rPr>
              <a:t> ± SEM. P-Values </a:t>
            </a:r>
            <a:r>
              <a:rPr lang="fr-FR" altLang="fr-FR" sz="2200" dirty="0" err="1">
                <a:latin typeface="Comic Sans MS" pitchFamily="66" charset="0"/>
              </a:rPr>
              <a:t>were</a:t>
            </a:r>
            <a:r>
              <a:rPr lang="fr-FR" altLang="fr-FR" sz="2200" dirty="0">
                <a:latin typeface="Comic Sans MS" pitchFamily="66" charset="0"/>
              </a:rPr>
              <a:t> </a:t>
            </a:r>
            <a:r>
              <a:rPr lang="fr-FR" altLang="fr-FR" sz="2200" dirty="0" err="1">
                <a:latin typeface="Comic Sans MS" pitchFamily="66" charset="0"/>
              </a:rPr>
              <a:t>calculated</a:t>
            </a:r>
            <a:r>
              <a:rPr lang="fr-FR" altLang="fr-FR" sz="2200" dirty="0">
                <a:latin typeface="Comic Sans MS" pitchFamily="66" charset="0"/>
              </a:rPr>
              <a:t> </a:t>
            </a:r>
            <a:r>
              <a:rPr lang="fr-FR" altLang="fr-FR" sz="2200" dirty="0" err="1">
                <a:latin typeface="Comic Sans MS" pitchFamily="66" charset="0"/>
              </a:rPr>
              <a:t>using</a:t>
            </a:r>
            <a:r>
              <a:rPr lang="fr-FR" altLang="fr-FR" sz="2200" dirty="0">
                <a:latin typeface="Comic Sans MS" pitchFamily="66" charset="0"/>
              </a:rPr>
              <a:t> the </a:t>
            </a:r>
            <a:r>
              <a:rPr lang="fr-FR" altLang="fr-FR" sz="2200" dirty="0" err="1">
                <a:latin typeface="Comic Sans MS" pitchFamily="66" charset="0"/>
              </a:rPr>
              <a:t>parametric</a:t>
            </a:r>
            <a:r>
              <a:rPr lang="fr-FR" altLang="fr-FR" sz="2200" dirty="0">
                <a:latin typeface="Comic Sans MS" pitchFamily="66" charset="0"/>
              </a:rPr>
              <a:t> test T-</a:t>
            </a:r>
            <a:r>
              <a:rPr lang="fr-FR" altLang="fr-FR" sz="2200" dirty="0" err="1">
                <a:latin typeface="Comic Sans MS" pitchFamily="66" charset="0"/>
              </a:rPr>
              <a:t>student</a:t>
            </a:r>
            <a:r>
              <a:rPr lang="fr-FR" altLang="fr-FR" sz="2200" dirty="0">
                <a:latin typeface="Comic Sans MS" pitchFamily="66" charset="0"/>
              </a:rPr>
              <a:t> </a:t>
            </a:r>
            <a:r>
              <a:rPr lang="fr-FR" altLang="fr-FR" sz="2200" dirty="0" smtClean="0">
                <a:latin typeface="Comic Sans MS" pitchFamily="66" charset="0"/>
              </a:rPr>
              <a:t>(*p</a:t>
            </a:r>
            <a:r>
              <a:rPr lang="fr-FR" altLang="fr-FR" sz="2200" dirty="0">
                <a:latin typeface="Comic Sans MS" pitchFamily="66" charset="0"/>
              </a:rPr>
              <a:t>&lt; 0.05). </a:t>
            </a:r>
          </a:p>
        </p:txBody>
      </p:sp>
      <p:sp>
        <p:nvSpPr>
          <p:cNvPr id="2147" name="ZoneTexte 17"/>
          <p:cNvSpPr txBox="1">
            <a:spLocks noChangeArrowheads="1"/>
          </p:cNvSpPr>
          <p:nvPr/>
        </p:nvSpPr>
        <p:spPr bwMode="auto">
          <a:xfrm>
            <a:off x="13158788" y="6126163"/>
            <a:ext cx="7508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a:t>A/</a:t>
            </a:r>
          </a:p>
        </p:txBody>
      </p:sp>
      <p:sp>
        <p:nvSpPr>
          <p:cNvPr id="2148" name="ZoneTexte 18"/>
          <p:cNvSpPr txBox="1">
            <a:spLocks noChangeArrowheads="1"/>
          </p:cNvSpPr>
          <p:nvPr/>
        </p:nvSpPr>
        <p:spPr bwMode="auto">
          <a:xfrm>
            <a:off x="19067463" y="6126163"/>
            <a:ext cx="6270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a:t>B/</a:t>
            </a:r>
          </a:p>
        </p:txBody>
      </p:sp>
      <p:sp>
        <p:nvSpPr>
          <p:cNvPr id="2149" name="ZoneTexte 19"/>
          <p:cNvSpPr txBox="1">
            <a:spLocks noChangeArrowheads="1"/>
          </p:cNvSpPr>
          <p:nvPr/>
        </p:nvSpPr>
        <p:spPr bwMode="auto">
          <a:xfrm>
            <a:off x="13284200" y="17215684"/>
            <a:ext cx="1333341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fr-FR" sz="2200" b="1" dirty="0">
                <a:latin typeface="Comic Sans MS" pitchFamily="66" charset="0"/>
              </a:rPr>
              <a:t>Figure </a:t>
            </a:r>
            <a:r>
              <a:rPr lang="en-US" altLang="fr-FR" sz="2200" b="1" dirty="0" smtClean="0">
                <a:latin typeface="Comic Sans MS" pitchFamily="66" charset="0"/>
              </a:rPr>
              <a:t>4: </a:t>
            </a:r>
            <a:r>
              <a:rPr lang="en-US" altLang="fr-FR" sz="2200" dirty="0">
                <a:latin typeface="Comic Sans MS" pitchFamily="66" charset="0"/>
              </a:rPr>
              <a:t>Fatty acids distribution in Wild type and KO </a:t>
            </a:r>
            <a:r>
              <a:rPr lang="en-US" altLang="fr-FR" sz="2200" dirty="0" err="1">
                <a:latin typeface="Comic Sans MS" pitchFamily="66" charset="0"/>
              </a:rPr>
              <a:t>mstn</a:t>
            </a:r>
            <a:r>
              <a:rPr lang="en-US" altLang="fr-FR" sz="2200" dirty="0">
                <a:latin typeface="Comic Sans MS" pitchFamily="66" charset="0"/>
              </a:rPr>
              <a:t> muscle evaluated by gas chromatography. Increase of SFA</a:t>
            </a:r>
            <a:r>
              <a:rPr lang="en-US" altLang="fr-FR" sz="2200" dirty="0" smtClean="0">
                <a:latin typeface="Comic Sans MS" pitchFamily="66" charset="0"/>
              </a:rPr>
              <a:t>,( Saturated Fatty Acids) </a:t>
            </a:r>
            <a:r>
              <a:rPr lang="en-US" altLang="fr-FR" sz="2200" dirty="0">
                <a:latin typeface="Comic Sans MS" pitchFamily="66" charset="0"/>
              </a:rPr>
              <a:t>decrease of </a:t>
            </a:r>
            <a:r>
              <a:rPr lang="en-US" altLang="fr-FR" sz="2200" dirty="0" smtClean="0">
                <a:latin typeface="Comic Sans MS" pitchFamily="66" charset="0"/>
              </a:rPr>
              <a:t>MUFA (Mono unsaturated Fatty acids) </a:t>
            </a:r>
            <a:r>
              <a:rPr lang="en-US" altLang="fr-FR" sz="2200" dirty="0">
                <a:latin typeface="Comic Sans MS" pitchFamily="66" charset="0"/>
              </a:rPr>
              <a:t>associated with a decrease of  SCD1 </a:t>
            </a:r>
            <a:r>
              <a:rPr lang="en-US" altLang="fr-FR" sz="2200" dirty="0" smtClean="0">
                <a:latin typeface="Comic Sans MS" pitchFamily="66" charset="0"/>
              </a:rPr>
              <a:t>(Delta9 desaturase) index </a:t>
            </a:r>
            <a:r>
              <a:rPr lang="en-US" altLang="fr-FR" sz="2200" dirty="0">
                <a:latin typeface="Comic Sans MS" pitchFamily="66" charset="0"/>
              </a:rPr>
              <a:t>and a increase of PUFA in KO </a:t>
            </a:r>
            <a:r>
              <a:rPr lang="en-US" altLang="fr-FR" sz="2200" dirty="0" err="1">
                <a:latin typeface="Comic Sans MS" pitchFamily="66" charset="0"/>
              </a:rPr>
              <a:t>mstn</a:t>
            </a:r>
            <a:r>
              <a:rPr lang="en-US" altLang="fr-FR" sz="2200" dirty="0">
                <a:latin typeface="Comic Sans MS" pitchFamily="66" charset="0"/>
              </a:rPr>
              <a:t> muscle (n=7) compared with wild type (n=8). Values are shown as means ± SEM. P-Values were calculated using the parametric test T </a:t>
            </a:r>
            <a:r>
              <a:rPr lang="en-US" altLang="fr-FR" sz="2200" dirty="0" smtClean="0">
                <a:latin typeface="Comic Sans MS" pitchFamily="66" charset="0"/>
              </a:rPr>
              <a:t>(*p</a:t>
            </a:r>
            <a:r>
              <a:rPr lang="en-US" altLang="fr-FR" sz="2200" dirty="0">
                <a:latin typeface="Comic Sans MS" pitchFamily="66" charset="0"/>
              </a:rPr>
              <a:t>&lt; </a:t>
            </a:r>
            <a:r>
              <a:rPr lang="en-US" altLang="fr-FR" sz="2200" dirty="0" smtClean="0">
                <a:latin typeface="Comic Sans MS" pitchFamily="66" charset="0"/>
              </a:rPr>
              <a:t>0.05</a:t>
            </a:r>
            <a:r>
              <a:rPr lang="en-US" altLang="fr-FR" sz="2200" dirty="0">
                <a:latin typeface="Comic Sans MS" pitchFamily="66" charset="0"/>
              </a:rPr>
              <a:t>). </a:t>
            </a:r>
            <a:endParaRPr lang="fr-FR" altLang="fr-FR" sz="2200" dirty="0">
              <a:latin typeface="Comic Sans MS" pitchFamily="66" charset="0"/>
            </a:endParaRPr>
          </a:p>
        </p:txBody>
      </p:sp>
      <p:sp>
        <p:nvSpPr>
          <p:cNvPr id="2150" name="ZoneTexte 21"/>
          <p:cNvSpPr txBox="1">
            <a:spLocks noChangeArrowheads="1"/>
          </p:cNvSpPr>
          <p:nvPr/>
        </p:nvSpPr>
        <p:spPr bwMode="auto">
          <a:xfrm>
            <a:off x="13406547" y="25063450"/>
            <a:ext cx="8191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t>A/</a:t>
            </a:r>
          </a:p>
        </p:txBody>
      </p:sp>
      <p:sp>
        <p:nvSpPr>
          <p:cNvPr id="2151" name="ZoneTexte 22"/>
          <p:cNvSpPr txBox="1">
            <a:spLocks noChangeArrowheads="1"/>
          </p:cNvSpPr>
          <p:nvPr/>
        </p:nvSpPr>
        <p:spPr bwMode="auto">
          <a:xfrm>
            <a:off x="17841119" y="25026937"/>
            <a:ext cx="6111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t>B/</a:t>
            </a:r>
          </a:p>
        </p:txBody>
      </p:sp>
      <p:sp>
        <p:nvSpPr>
          <p:cNvPr id="2152" name="ZoneTexte 23"/>
          <p:cNvSpPr txBox="1">
            <a:spLocks noChangeArrowheads="1"/>
          </p:cNvSpPr>
          <p:nvPr/>
        </p:nvSpPr>
        <p:spPr bwMode="auto">
          <a:xfrm>
            <a:off x="13340064" y="28853306"/>
            <a:ext cx="134013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altLang="fr-FR" sz="2200" b="1" dirty="0">
                <a:latin typeface="Comic Sans MS" pitchFamily="66" charset="0"/>
              </a:rPr>
              <a:t>Figure 6: </a:t>
            </a:r>
            <a:r>
              <a:rPr lang="fr-FR" altLang="fr-FR" sz="2200" dirty="0">
                <a:latin typeface="Comic Sans MS" pitchFamily="66" charset="0"/>
              </a:rPr>
              <a:t>Enzyme of </a:t>
            </a:r>
            <a:r>
              <a:rPr lang="fr-FR" altLang="fr-FR" sz="2200" dirty="0" err="1">
                <a:latin typeface="Comic Sans MS" pitchFamily="66" charset="0"/>
              </a:rPr>
              <a:t>cardiolipin</a:t>
            </a:r>
            <a:r>
              <a:rPr lang="fr-FR" altLang="fr-FR" sz="2200" dirty="0">
                <a:latin typeface="Comic Sans MS" pitchFamily="66" charset="0"/>
              </a:rPr>
              <a:t> </a:t>
            </a:r>
            <a:r>
              <a:rPr lang="fr-FR" altLang="fr-FR" sz="2200" dirty="0" err="1">
                <a:latin typeface="Comic Sans MS" pitchFamily="66" charset="0"/>
              </a:rPr>
              <a:t>synthetic</a:t>
            </a:r>
            <a:r>
              <a:rPr lang="fr-FR" altLang="fr-FR" sz="2200" dirty="0">
                <a:latin typeface="Comic Sans MS" pitchFamily="66" charset="0"/>
              </a:rPr>
              <a:t> route. </a:t>
            </a:r>
            <a:r>
              <a:rPr lang="fr-FR" altLang="fr-FR" sz="2200" b="1" dirty="0">
                <a:latin typeface="Comic Sans MS" pitchFamily="66" charset="0"/>
              </a:rPr>
              <a:t>A/</a:t>
            </a:r>
            <a:r>
              <a:rPr lang="fr-FR" altLang="fr-FR" sz="2200" dirty="0" err="1">
                <a:latin typeface="Comic Sans MS" pitchFamily="66" charset="0"/>
              </a:rPr>
              <a:t>Decline</a:t>
            </a:r>
            <a:r>
              <a:rPr lang="fr-FR" altLang="fr-FR" sz="2200" dirty="0">
                <a:latin typeface="Comic Sans MS" pitchFamily="66" charset="0"/>
              </a:rPr>
              <a:t> of </a:t>
            </a:r>
            <a:r>
              <a:rPr lang="fr-FR" altLang="fr-FR" sz="2200" dirty="0" err="1" smtClean="0">
                <a:latin typeface="Comic Sans MS" pitchFamily="66" charset="0"/>
              </a:rPr>
              <a:t>gene</a:t>
            </a:r>
            <a:r>
              <a:rPr lang="fr-FR" altLang="fr-FR" sz="2200" dirty="0" smtClean="0">
                <a:latin typeface="Comic Sans MS" pitchFamily="66" charset="0"/>
              </a:rPr>
              <a:t> </a:t>
            </a:r>
            <a:r>
              <a:rPr lang="fr-FR" altLang="fr-FR" sz="2200" dirty="0">
                <a:latin typeface="Comic Sans MS" pitchFamily="66" charset="0"/>
              </a:rPr>
              <a:t>expression of PGPS </a:t>
            </a:r>
            <a:r>
              <a:rPr lang="fr-FR" altLang="fr-FR" sz="2200" dirty="0" err="1">
                <a:latin typeface="Comic Sans MS" pitchFamily="66" charset="0"/>
              </a:rPr>
              <a:t>enzym</a:t>
            </a:r>
            <a:r>
              <a:rPr lang="fr-FR" altLang="fr-FR" sz="2200" dirty="0">
                <a:latin typeface="Comic Sans MS" pitchFamily="66" charset="0"/>
              </a:rPr>
              <a:t> in KO </a:t>
            </a:r>
            <a:r>
              <a:rPr lang="fr-FR" altLang="fr-FR" sz="2200" dirty="0" err="1">
                <a:latin typeface="Comic Sans MS" pitchFamily="66" charset="0"/>
              </a:rPr>
              <a:t>mstn</a:t>
            </a:r>
            <a:r>
              <a:rPr lang="fr-FR" altLang="fr-FR" sz="2200" dirty="0">
                <a:latin typeface="Comic Sans MS" pitchFamily="66" charset="0"/>
              </a:rPr>
              <a:t> and </a:t>
            </a:r>
            <a:r>
              <a:rPr lang="fr-FR" altLang="fr-FR" sz="2200" dirty="0" err="1">
                <a:latin typeface="Comic Sans MS" pitchFamily="66" charset="0"/>
              </a:rPr>
              <a:t>wild</a:t>
            </a:r>
            <a:r>
              <a:rPr lang="fr-FR" altLang="fr-FR" sz="2200" dirty="0">
                <a:latin typeface="Comic Sans MS" pitchFamily="66" charset="0"/>
              </a:rPr>
              <a:t> Type muscle. </a:t>
            </a:r>
            <a:r>
              <a:rPr lang="fr-FR" altLang="fr-FR" sz="2200" b="1" dirty="0">
                <a:latin typeface="Comic Sans MS" pitchFamily="66" charset="0"/>
              </a:rPr>
              <a:t>B/</a:t>
            </a:r>
            <a:r>
              <a:rPr lang="fr-FR" altLang="fr-FR" sz="2200" dirty="0" err="1">
                <a:latin typeface="Comic Sans MS" pitchFamily="66" charset="0"/>
              </a:rPr>
              <a:t>Decrease</a:t>
            </a:r>
            <a:r>
              <a:rPr lang="fr-FR" altLang="fr-FR" sz="2200" dirty="0">
                <a:latin typeface="Comic Sans MS" pitchFamily="66" charset="0"/>
              </a:rPr>
              <a:t> of </a:t>
            </a:r>
            <a:r>
              <a:rPr lang="fr-FR" altLang="fr-FR" sz="2200" dirty="0" err="1">
                <a:latin typeface="Comic Sans MS" pitchFamily="66" charset="0"/>
              </a:rPr>
              <a:t>Cardiolipin</a:t>
            </a:r>
            <a:r>
              <a:rPr lang="fr-FR" altLang="fr-FR" sz="2200" dirty="0">
                <a:latin typeface="Comic Sans MS" pitchFamily="66" charset="0"/>
              </a:rPr>
              <a:t> synthase </a:t>
            </a:r>
            <a:r>
              <a:rPr lang="fr-FR" altLang="fr-FR" sz="2200" dirty="0" err="1">
                <a:latin typeface="Comic Sans MS" pitchFamily="66" charset="0"/>
              </a:rPr>
              <a:t>quantity</a:t>
            </a:r>
            <a:r>
              <a:rPr lang="fr-FR" altLang="fr-FR" sz="2200" dirty="0">
                <a:latin typeface="Comic Sans MS" pitchFamily="66" charset="0"/>
              </a:rPr>
              <a:t> </a:t>
            </a:r>
            <a:r>
              <a:rPr lang="fr-FR" altLang="fr-FR" sz="2200" dirty="0" err="1" smtClean="0">
                <a:latin typeface="Comic Sans MS" pitchFamily="66" charset="0"/>
              </a:rPr>
              <a:t>evaluated</a:t>
            </a:r>
            <a:r>
              <a:rPr lang="fr-FR" altLang="fr-FR" sz="2200" dirty="0" smtClean="0">
                <a:latin typeface="Comic Sans MS" pitchFamily="66" charset="0"/>
              </a:rPr>
              <a:t> </a:t>
            </a:r>
            <a:r>
              <a:rPr lang="fr-FR" altLang="fr-FR" sz="2200" dirty="0">
                <a:latin typeface="Comic Sans MS" pitchFamily="66" charset="0"/>
              </a:rPr>
              <a:t>by Western Blot in </a:t>
            </a:r>
            <a:r>
              <a:rPr lang="fr-FR" altLang="fr-FR" sz="2200" dirty="0" smtClean="0">
                <a:latin typeface="Comic Sans MS" pitchFamily="66" charset="0"/>
              </a:rPr>
              <a:t>KO </a:t>
            </a:r>
            <a:r>
              <a:rPr lang="fr-FR" altLang="fr-FR" sz="2200" dirty="0" err="1">
                <a:latin typeface="Comic Sans MS" pitchFamily="66" charset="0"/>
              </a:rPr>
              <a:t>mstn</a:t>
            </a:r>
            <a:r>
              <a:rPr lang="fr-FR" altLang="fr-FR" sz="2200" dirty="0">
                <a:latin typeface="Comic Sans MS" pitchFamily="66" charset="0"/>
              </a:rPr>
              <a:t> muscle and </a:t>
            </a:r>
            <a:r>
              <a:rPr lang="fr-FR" altLang="fr-FR" sz="2200" dirty="0" err="1">
                <a:latin typeface="Comic Sans MS" pitchFamily="66" charset="0"/>
              </a:rPr>
              <a:t>wild</a:t>
            </a:r>
            <a:r>
              <a:rPr lang="fr-FR" altLang="fr-FR" sz="2200" dirty="0">
                <a:latin typeface="Comic Sans MS" pitchFamily="66" charset="0"/>
              </a:rPr>
              <a:t> type </a:t>
            </a:r>
            <a:r>
              <a:rPr lang="fr-FR" altLang="fr-FR" sz="2200" dirty="0" err="1">
                <a:latin typeface="Comic Sans MS" pitchFamily="66" charset="0"/>
              </a:rPr>
              <a:t>standardised</a:t>
            </a:r>
            <a:r>
              <a:rPr lang="fr-FR" altLang="fr-FR" sz="2200" dirty="0">
                <a:latin typeface="Comic Sans MS" pitchFamily="66" charset="0"/>
              </a:rPr>
              <a:t> </a:t>
            </a:r>
            <a:r>
              <a:rPr lang="fr-FR" altLang="fr-FR" sz="2200" dirty="0" err="1">
                <a:latin typeface="Comic Sans MS" pitchFamily="66" charset="0"/>
              </a:rPr>
              <a:t>with</a:t>
            </a:r>
            <a:r>
              <a:rPr lang="fr-FR" altLang="fr-FR" sz="2200" dirty="0">
                <a:latin typeface="Comic Sans MS" pitchFamily="66" charset="0"/>
              </a:rPr>
              <a:t> </a:t>
            </a:r>
            <a:r>
              <a:rPr lang="fr-FR" altLang="fr-FR" sz="2200" dirty="0" err="1" smtClean="0">
                <a:latin typeface="Comic Sans MS" pitchFamily="66" charset="0"/>
              </a:rPr>
              <a:t>Tubulin</a:t>
            </a:r>
            <a:r>
              <a:rPr lang="fr-FR" altLang="fr-FR" sz="2200" dirty="0" smtClean="0">
                <a:latin typeface="Comic Sans MS" pitchFamily="66" charset="0"/>
              </a:rPr>
              <a:t> </a:t>
            </a:r>
            <a:r>
              <a:rPr lang="fr-FR" altLang="fr-FR" sz="2200" dirty="0">
                <a:latin typeface="Comic Sans MS" pitchFamily="66" charset="0"/>
              </a:rPr>
              <a:t>and citrate </a:t>
            </a:r>
            <a:r>
              <a:rPr lang="fr-FR" altLang="fr-FR" sz="2200" dirty="0" err="1">
                <a:latin typeface="Comic Sans MS" pitchFamily="66" charset="0"/>
              </a:rPr>
              <a:t>sythase</a:t>
            </a:r>
            <a:r>
              <a:rPr lang="fr-FR" altLang="fr-FR" sz="2200" dirty="0">
                <a:latin typeface="Comic Sans MS" pitchFamily="66" charset="0"/>
              </a:rPr>
              <a:t> in </a:t>
            </a:r>
            <a:r>
              <a:rPr lang="fr-FR" altLang="fr-FR" sz="2200" dirty="0" err="1">
                <a:latin typeface="Comic Sans MS" pitchFamily="66" charset="0"/>
              </a:rPr>
              <a:t>mitochondria</a:t>
            </a:r>
            <a:r>
              <a:rPr lang="fr-FR" altLang="fr-FR" sz="2200" dirty="0">
                <a:latin typeface="Comic Sans MS" pitchFamily="66" charset="0"/>
              </a:rPr>
              <a:t>. Values are </a:t>
            </a:r>
            <a:r>
              <a:rPr lang="fr-FR" altLang="fr-FR" sz="2200" dirty="0" err="1">
                <a:latin typeface="Comic Sans MS" pitchFamily="66" charset="0"/>
              </a:rPr>
              <a:t>shown</a:t>
            </a:r>
            <a:r>
              <a:rPr lang="fr-FR" altLang="fr-FR" sz="2200" dirty="0">
                <a:latin typeface="Comic Sans MS" pitchFamily="66" charset="0"/>
              </a:rPr>
              <a:t> as </a:t>
            </a:r>
            <a:r>
              <a:rPr lang="fr-FR" altLang="fr-FR" sz="2200" dirty="0" err="1">
                <a:latin typeface="Comic Sans MS" pitchFamily="66" charset="0"/>
              </a:rPr>
              <a:t>means</a:t>
            </a:r>
            <a:r>
              <a:rPr lang="fr-FR" altLang="fr-FR" sz="2200" dirty="0">
                <a:latin typeface="Comic Sans MS" pitchFamily="66" charset="0"/>
              </a:rPr>
              <a:t> ± SEM. P-Values </a:t>
            </a:r>
            <a:r>
              <a:rPr lang="fr-FR" altLang="fr-FR" sz="2200" dirty="0" err="1">
                <a:latin typeface="Comic Sans MS" pitchFamily="66" charset="0"/>
              </a:rPr>
              <a:t>were</a:t>
            </a:r>
            <a:r>
              <a:rPr lang="fr-FR" altLang="fr-FR" sz="2200" dirty="0">
                <a:latin typeface="Comic Sans MS" pitchFamily="66" charset="0"/>
              </a:rPr>
              <a:t> </a:t>
            </a:r>
            <a:r>
              <a:rPr lang="fr-FR" altLang="fr-FR" sz="2200" dirty="0" err="1">
                <a:latin typeface="Comic Sans MS" pitchFamily="66" charset="0"/>
              </a:rPr>
              <a:t>calculated</a:t>
            </a:r>
            <a:r>
              <a:rPr lang="fr-FR" altLang="fr-FR" sz="2200" dirty="0">
                <a:latin typeface="Comic Sans MS" pitchFamily="66" charset="0"/>
              </a:rPr>
              <a:t> </a:t>
            </a:r>
            <a:r>
              <a:rPr lang="fr-FR" altLang="fr-FR" sz="2200" dirty="0" err="1">
                <a:latin typeface="Comic Sans MS" pitchFamily="66" charset="0"/>
              </a:rPr>
              <a:t>using</a:t>
            </a:r>
            <a:r>
              <a:rPr lang="fr-FR" altLang="fr-FR" sz="2200" dirty="0">
                <a:latin typeface="Comic Sans MS" pitchFamily="66" charset="0"/>
              </a:rPr>
              <a:t> the </a:t>
            </a:r>
            <a:r>
              <a:rPr lang="fr-FR" altLang="fr-FR" sz="2200" dirty="0" err="1">
                <a:latin typeface="Comic Sans MS" pitchFamily="66" charset="0"/>
              </a:rPr>
              <a:t>parametric</a:t>
            </a:r>
            <a:r>
              <a:rPr lang="fr-FR" altLang="fr-FR" sz="2200" dirty="0">
                <a:latin typeface="Comic Sans MS" pitchFamily="66" charset="0"/>
              </a:rPr>
              <a:t> test T-</a:t>
            </a:r>
            <a:r>
              <a:rPr lang="fr-FR" altLang="fr-FR" sz="2200" dirty="0" err="1">
                <a:latin typeface="Comic Sans MS" pitchFamily="66" charset="0"/>
              </a:rPr>
              <a:t>student</a:t>
            </a:r>
            <a:r>
              <a:rPr lang="fr-FR" altLang="fr-FR" sz="2200" dirty="0">
                <a:latin typeface="Comic Sans MS" pitchFamily="66" charset="0"/>
              </a:rPr>
              <a:t> </a:t>
            </a:r>
            <a:r>
              <a:rPr lang="fr-FR" altLang="fr-FR" sz="2200" dirty="0" smtClean="0">
                <a:latin typeface="Comic Sans MS" pitchFamily="66" charset="0"/>
              </a:rPr>
              <a:t>(*p</a:t>
            </a:r>
            <a:r>
              <a:rPr lang="fr-FR" altLang="fr-FR" sz="2200" dirty="0">
                <a:latin typeface="Comic Sans MS" pitchFamily="66" charset="0"/>
              </a:rPr>
              <a:t>&lt; 0.05).</a:t>
            </a:r>
          </a:p>
        </p:txBody>
      </p:sp>
      <p:grpSp>
        <p:nvGrpSpPr>
          <p:cNvPr id="2153" name="Groupe 157"/>
          <p:cNvGrpSpPr>
            <a:grpSpLocks/>
          </p:cNvGrpSpPr>
          <p:nvPr/>
        </p:nvGrpSpPr>
        <p:grpSpPr bwMode="auto">
          <a:xfrm>
            <a:off x="17248661" y="30456189"/>
            <a:ext cx="8830898" cy="3892051"/>
            <a:chOff x="440298" y="2375828"/>
            <a:chExt cx="8212585" cy="4397456"/>
          </a:xfrm>
        </p:grpSpPr>
        <p:grpSp>
          <p:nvGrpSpPr>
            <p:cNvPr id="2155" name="Groupe 158"/>
            <p:cNvGrpSpPr>
              <a:grpSpLocks/>
            </p:cNvGrpSpPr>
            <p:nvPr/>
          </p:nvGrpSpPr>
          <p:grpSpPr bwMode="auto">
            <a:xfrm>
              <a:off x="2324460" y="2375828"/>
              <a:ext cx="6328423" cy="4397456"/>
              <a:chOff x="1460318" y="1673352"/>
              <a:chExt cx="6328423" cy="4397456"/>
            </a:xfrm>
          </p:grpSpPr>
          <p:pic>
            <p:nvPicPr>
              <p:cNvPr id="2160" name="Image 16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1460318" y="1673352"/>
                <a:ext cx="6328423" cy="439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ZoneTexte 167"/>
              <p:cNvSpPr txBox="1"/>
              <p:nvPr/>
            </p:nvSpPr>
            <p:spPr>
              <a:xfrm>
                <a:off x="4763659" y="3792766"/>
                <a:ext cx="786029" cy="2764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fr-FR" sz="1200" b="1" dirty="0">
                    <a:solidFill>
                      <a:srgbClr val="7030A0"/>
                    </a:solidFill>
                  </a:rPr>
                  <a:t>PPAR </a:t>
                </a:r>
                <a:r>
                  <a:rPr lang="el-GR" sz="1200" b="1" dirty="0">
                    <a:solidFill>
                      <a:srgbClr val="7030A0"/>
                    </a:solidFill>
                  </a:rPr>
                  <a:t>α</a:t>
                </a:r>
                <a:r>
                  <a:rPr lang="fr-FR" sz="1200" b="1" dirty="0">
                    <a:solidFill>
                      <a:srgbClr val="7030A0"/>
                    </a:solidFill>
                  </a:rPr>
                  <a:t>/</a:t>
                </a:r>
                <a:r>
                  <a:rPr lang="el-GR" sz="1200" b="1" dirty="0">
                    <a:solidFill>
                      <a:srgbClr val="7030A0"/>
                    </a:solidFill>
                  </a:rPr>
                  <a:t>δ</a:t>
                </a:r>
                <a:endParaRPr lang="fr-FR" sz="1200" b="1" dirty="0">
                  <a:solidFill>
                    <a:srgbClr val="7030A0"/>
                  </a:solidFill>
                </a:endParaRPr>
              </a:p>
            </p:txBody>
          </p:sp>
          <p:sp>
            <p:nvSpPr>
              <p:cNvPr id="2162" name="ZoneTexte 168"/>
              <p:cNvSpPr txBox="1">
                <a:spLocks noChangeArrowheads="1"/>
              </p:cNvSpPr>
              <p:nvPr/>
            </p:nvSpPr>
            <p:spPr bwMode="auto">
              <a:xfrm>
                <a:off x="7308303" y="3911586"/>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sp>
            <p:nvSpPr>
              <p:cNvPr id="2163" name="ZoneTexte 169"/>
              <p:cNvSpPr txBox="1">
                <a:spLocks noChangeArrowheads="1"/>
              </p:cNvSpPr>
              <p:nvPr/>
            </p:nvSpPr>
            <p:spPr bwMode="auto">
              <a:xfrm>
                <a:off x="5717787" y="2653745"/>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sp>
            <p:nvSpPr>
              <p:cNvPr id="2164" name="ZoneTexte 170"/>
              <p:cNvSpPr txBox="1">
                <a:spLocks noChangeArrowheads="1"/>
              </p:cNvSpPr>
              <p:nvPr/>
            </p:nvSpPr>
            <p:spPr bwMode="auto">
              <a:xfrm>
                <a:off x="6196125" y="3688251"/>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sp>
            <p:nvSpPr>
              <p:cNvPr id="2165" name="ZoneTexte 171"/>
              <p:cNvSpPr txBox="1">
                <a:spLocks noChangeArrowheads="1"/>
              </p:cNvSpPr>
              <p:nvPr/>
            </p:nvSpPr>
            <p:spPr bwMode="auto">
              <a:xfrm>
                <a:off x="4612844" y="2124914"/>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sp>
            <p:nvSpPr>
              <p:cNvPr id="2166" name="ZoneTexte 172"/>
              <p:cNvSpPr txBox="1">
                <a:spLocks noChangeArrowheads="1"/>
              </p:cNvSpPr>
              <p:nvPr/>
            </p:nvSpPr>
            <p:spPr bwMode="auto">
              <a:xfrm>
                <a:off x="3775767" y="2491027"/>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sp>
            <p:nvSpPr>
              <p:cNvPr id="2167" name="ZoneTexte 173"/>
              <p:cNvSpPr txBox="1">
                <a:spLocks noChangeArrowheads="1"/>
              </p:cNvSpPr>
              <p:nvPr/>
            </p:nvSpPr>
            <p:spPr bwMode="auto">
              <a:xfrm>
                <a:off x="5315990" y="2124914"/>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sp>
            <p:nvSpPr>
              <p:cNvPr id="2168" name="ZoneTexte 174"/>
              <p:cNvSpPr txBox="1">
                <a:spLocks noChangeArrowheads="1"/>
              </p:cNvSpPr>
              <p:nvPr/>
            </p:nvSpPr>
            <p:spPr bwMode="auto">
              <a:xfrm>
                <a:off x="4448672" y="3992945"/>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sp>
            <p:nvSpPr>
              <p:cNvPr id="2169" name="ZoneTexte 175"/>
              <p:cNvSpPr txBox="1">
                <a:spLocks noChangeArrowheads="1"/>
              </p:cNvSpPr>
              <p:nvPr/>
            </p:nvSpPr>
            <p:spPr bwMode="auto">
              <a:xfrm>
                <a:off x="3909699" y="4484314"/>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sp>
            <p:nvSpPr>
              <p:cNvPr id="2170" name="ZoneTexte 176"/>
              <p:cNvSpPr txBox="1">
                <a:spLocks noChangeArrowheads="1"/>
              </p:cNvSpPr>
              <p:nvPr/>
            </p:nvSpPr>
            <p:spPr bwMode="auto">
              <a:xfrm>
                <a:off x="5835118" y="4809749"/>
                <a:ext cx="35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rgbClr val="FF0000"/>
                    </a:solidFill>
                  </a:rPr>
                  <a:t>↓</a:t>
                </a:r>
              </a:p>
            </p:txBody>
          </p:sp>
        </p:grpSp>
        <p:pic>
          <p:nvPicPr>
            <p:cNvPr id="2156" name="Picture 3"/>
            <p:cNvPicPr>
              <a:picLocks noChangeAspect="1" noChangeArrowheads="1"/>
            </p:cNvPicPr>
            <p:nvPr/>
          </p:nvPicPr>
          <p:blipFill>
            <a:blip r:embed="rId38">
              <a:extLst>
                <a:ext uri="{28A0092B-C50C-407E-A947-70E740481C1C}">
                  <a14:useLocalDpi xmlns:a14="http://schemas.microsoft.com/office/drawing/2010/main" val="0"/>
                </a:ext>
              </a:extLst>
            </a:blip>
            <a:srcRect l="3349" t="10782" r="4582" b="10144"/>
            <a:stretch>
              <a:fillRect/>
            </a:stretch>
          </p:blipFill>
          <p:spPr bwMode="auto">
            <a:xfrm>
              <a:off x="1753113" y="5722951"/>
              <a:ext cx="1597836" cy="1009654"/>
            </a:xfrm>
            <a:prstGeom prst="rect">
              <a:avLst/>
            </a:prstGeom>
            <a:noFill/>
            <a:ln w="19050" cap="sq">
              <a:solidFill>
                <a:schemeClr val="tx1"/>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2157" name="ZoneTexte 160"/>
            <p:cNvSpPr txBox="1">
              <a:spLocks noChangeArrowheads="1"/>
            </p:cNvSpPr>
            <p:nvPr/>
          </p:nvSpPr>
          <p:spPr bwMode="auto">
            <a:xfrm>
              <a:off x="440298" y="4965833"/>
              <a:ext cx="1884163" cy="47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b="1">
                  <a:solidFill>
                    <a:srgbClr val="FF0000"/>
                  </a:solidFill>
                </a:rPr>
                <a:t>Cardiolipin </a:t>
              </a:r>
            </a:p>
          </p:txBody>
        </p:sp>
        <p:sp>
          <p:nvSpPr>
            <p:cNvPr id="162" name="Explosion 1 161"/>
            <p:cNvSpPr/>
            <p:nvPr/>
          </p:nvSpPr>
          <p:spPr>
            <a:xfrm>
              <a:off x="1016941" y="3613816"/>
              <a:ext cx="3177350" cy="1236313"/>
            </a:xfrm>
            <a:prstGeom prst="irregularSeal1">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1800" b="1" dirty="0">
                  <a:solidFill>
                    <a:srgbClr val="B96786"/>
                  </a:solidFill>
                </a:rPr>
                <a:t>Mitochondrial </a:t>
              </a:r>
              <a:r>
                <a:rPr lang="fr-FR" sz="1800" b="1" dirty="0" err="1">
                  <a:solidFill>
                    <a:srgbClr val="B96786"/>
                  </a:solidFill>
                </a:rPr>
                <a:t>alteration</a:t>
              </a:r>
              <a:endParaRPr lang="fr-FR" sz="1800" b="1" dirty="0">
                <a:solidFill>
                  <a:srgbClr val="B96786"/>
                </a:solidFill>
              </a:endParaRPr>
            </a:p>
          </p:txBody>
        </p:sp>
        <p:sp>
          <p:nvSpPr>
            <p:cNvPr id="2159" name="ZoneTexte 162"/>
            <p:cNvSpPr txBox="1">
              <a:spLocks noChangeArrowheads="1"/>
            </p:cNvSpPr>
            <p:nvPr/>
          </p:nvSpPr>
          <p:spPr bwMode="auto">
            <a:xfrm>
              <a:off x="1016985" y="4462836"/>
              <a:ext cx="962543" cy="55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800" b="1">
                  <a:solidFill>
                    <a:srgbClr val="FF0000"/>
                  </a:solidFill>
                </a:rPr>
                <a:t>???</a:t>
              </a:r>
            </a:p>
          </p:txBody>
        </p:sp>
      </p:grpSp>
      <p:sp>
        <p:nvSpPr>
          <p:cNvPr id="25" name="Flèche vers le bas 24"/>
          <p:cNvSpPr/>
          <p:nvPr/>
        </p:nvSpPr>
        <p:spPr>
          <a:xfrm rot="5400000">
            <a:off x="20723372" y="33266595"/>
            <a:ext cx="301625"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ZoneTexte 3"/>
          <p:cNvSpPr txBox="1"/>
          <p:nvPr/>
        </p:nvSpPr>
        <p:spPr>
          <a:xfrm>
            <a:off x="19514111" y="6298555"/>
            <a:ext cx="3335755" cy="461665"/>
          </a:xfrm>
          <a:prstGeom prst="rect">
            <a:avLst/>
          </a:prstGeom>
          <a:noFill/>
        </p:spPr>
        <p:txBody>
          <a:bodyPr wrap="square" rtlCol="0">
            <a:spAutoFit/>
          </a:bodyPr>
          <a:lstStyle/>
          <a:p>
            <a:r>
              <a:rPr lang="fr-FR" sz="2400" b="1" dirty="0" smtClean="0">
                <a:latin typeface="Comic Sans MS" panose="030F0702030302020204" pitchFamily="66" charset="0"/>
              </a:rPr>
              <a:t>[TG] µg/g of muscle</a:t>
            </a:r>
            <a:endParaRPr lang="fr-FR" sz="2400" b="1" dirty="0">
              <a:latin typeface="Comic Sans MS" panose="030F0702030302020204" pitchFamily="66" charset="0"/>
            </a:endParaRPr>
          </a:p>
        </p:txBody>
      </p:sp>
      <p:sp>
        <p:nvSpPr>
          <p:cNvPr id="141" name="ZoneTexte 140"/>
          <p:cNvSpPr txBox="1"/>
          <p:nvPr/>
        </p:nvSpPr>
        <p:spPr>
          <a:xfrm>
            <a:off x="23512358" y="6298555"/>
            <a:ext cx="3335755" cy="461665"/>
          </a:xfrm>
          <a:prstGeom prst="rect">
            <a:avLst/>
          </a:prstGeom>
          <a:noFill/>
        </p:spPr>
        <p:txBody>
          <a:bodyPr wrap="square" rtlCol="0">
            <a:spAutoFit/>
          </a:bodyPr>
          <a:lstStyle/>
          <a:p>
            <a:r>
              <a:rPr lang="fr-FR" sz="2400" b="1" dirty="0" smtClean="0">
                <a:latin typeface="Comic Sans MS" panose="030F0702030302020204" pitchFamily="66" charset="0"/>
              </a:rPr>
              <a:t>[FFA] µg/g of muscle</a:t>
            </a:r>
            <a:endParaRPr lang="fr-FR" sz="2400" b="1" dirty="0">
              <a:latin typeface="Comic Sans MS" panose="030F0702030302020204" pitchFamily="66" charset="0"/>
            </a:endParaRPr>
          </a:p>
        </p:txBody>
      </p:sp>
      <p:grpSp>
        <p:nvGrpSpPr>
          <p:cNvPr id="6" name="Groupe 5"/>
          <p:cNvGrpSpPr/>
          <p:nvPr/>
        </p:nvGrpSpPr>
        <p:grpSpPr>
          <a:xfrm>
            <a:off x="15608646" y="6172913"/>
            <a:ext cx="3376267" cy="1916276"/>
            <a:chOff x="15608646" y="6010112"/>
            <a:chExt cx="3376267" cy="1916276"/>
          </a:xfrm>
        </p:grpSpPr>
        <p:grpSp>
          <p:nvGrpSpPr>
            <p:cNvPr id="2125" name="Groupe 8"/>
            <p:cNvGrpSpPr>
              <a:grpSpLocks/>
            </p:cNvGrpSpPr>
            <p:nvPr/>
          </p:nvGrpSpPr>
          <p:grpSpPr bwMode="auto">
            <a:xfrm>
              <a:off x="15608646" y="6529388"/>
              <a:ext cx="3195637" cy="1397000"/>
              <a:chOff x="15652750" y="6446044"/>
              <a:chExt cx="3195637" cy="1397000"/>
            </a:xfrm>
          </p:grpSpPr>
          <p:pic>
            <p:nvPicPr>
              <p:cNvPr id="2171" name="Picture 178"/>
              <p:cNvPicPr>
                <a:picLocks noChangeAspect="1" noChangeArrowheads="1"/>
              </p:cNvPicPr>
              <p:nvPr/>
            </p:nvPicPr>
            <p:blipFill>
              <a:blip r:embed="rId39">
                <a:extLst>
                  <a:ext uri="{28A0092B-C50C-407E-A947-70E740481C1C}">
                    <a14:useLocalDpi xmlns:a14="http://schemas.microsoft.com/office/drawing/2010/main" val="0"/>
                  </a:ext>
                </a:extLst>
              </a:blip>
              <a:srcRect l="33411" t="62007"/>
              <a:stretch>
                <a:fillRect/>
              </a:stretch>
            </p:blipFill>
            <p:spPr bwMode="auto">
              <a:xfrm>
                <a:off x="16171862" y="6446044"/>
                <a:ext cx="2676525"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2" name="ZoneTexte 9"/>
              <p:cNvSpPr txBox="1">
                <a:spLocks noChangeArrowheads="1"/>
              </p:cNvSpPr>
              <p:nvPr/>
            </p:nvSpPr>
            <p:spPr bwMode="auto">
              <a:xfrm>
                <a:off x="15652750" y="6600032"/>
                <a:ext cx="825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a:latin typeface="Comic Sans MS" pitchFamily="66" charset="0"/>
                  </a:rPr>
                  <a:t>FAS</a:t>
                </a:r>
              </a:p>
            </p:txBody>
          </p:sp>
          <p:sp>
            <p:nvSpPr>
              <p:cNvPr id="2173" name="ZoneTexte 10"/>
              <p:cNvSpPr txBox="1">
                <a:spLocks noChangeArrowheads="1"/>
              </p:cNvSpPr>
              <p:nvPr/>
            </p:nvSpPr>
            <p:spPr bwMode="auto">
              <a:xfrm>
                <a:off x="15665450" y="7252494"/>
                <a:ext cx="10128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a:latin typeface="Comic Sans MS" pitchFamily="66" charset="0"/>
                  </a:rPr>
                  <a:t>Tub</a:t>
                </a:r>
              </a:p>
            </p:txBody>
          </p:sp>
        </p:grpSp>
        <p:pic>
          <p:nvPicPr>
            <p:cNvPr id="142" name="Image 131"/>
            <p:cNvPicPr>
              <a:picLocks noChangeAspect="1"/>
            </p:cNvPicPr>
            <p:nvPr/>
          </p:nvPicPr>
          <p:blipFill rotWithShape="1">
            <a:blip r:embed="rId34">
              <a:extLst>
                <a:ext uri="{28A0092B-C50C-407E-A947-70E740481C1C}">
                  <a14:useLocalDpi xmlns:a14="http://schemas.microsoft.com/office/drawing/2010/main" val="0"/>
                </a:ext>
              </a:extLst>
            </a:blip>
            <a:srcRect l="33456" b="75626"/>
            <a:stretch/>
          </p:blipFill>
          <p:spPr bwMode="auto">
            <a:xfrm>
              <a:off x="16184563" y="6010112"/>
              <a:ext cx="2800350" cy="6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4" name="Zone de texte 2"/>
          <p:cNvSpPr txBox="1">
            <a:spLocks noChangeArrowheads="1"/>
          </p:cNvSpPr>
          <p:nvPr/>
        </p:nvSpPr>
        <p:spPr bwMode="auto">
          <a:xfrm>
            <a:off x="13433724" y="23285041"/>
            <a:ext cx="13307712" cy="1259762"/>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200" b="1" dirty="0">
                <a:effectLst/>
                <a:latin typeface="Comic Sans MS" panose="030F0702030302020204" pitchFamily="66" charset="0"/>
                <a:ea typeface="Calibri"/>
                <a:cs typeface="Arial"/>
              </a:rPr>
              <a:t>Figure 5:</a:t>
            </a:r>
            <a:r>
              <a:rPr lang="en-GB" sz="2200" dirty="0">
                <a:effectLst/>
                <a:latin typeface="Comic Sans MS" panose="030F0702030302020204" pitchFamily="66" charset="0"/>
                <a:ea typeface="Calibri"/>
                <a:cs typeface="Arial"/>
              </a:rPr>
              <a:t> </a:t>
            </a:r>
            <a:r>
              <a:rPr lang="en-GB" sz="2200" dirty="0" smtClean="0">
                <a:effectLst/>
                <a:latin typeface="Comic Sans MS" panose="030F0702030302020204" pitchFamily="66" charset="0"/>
                <a:ea typeface="Calibri"/>
                <a:cs typeface="Arial"/>
              </a:rPr>
              <a:t>Decrease of </a:t>
            </a:r>
            <a:r>
              <a:rPr lang="en-GB" sz="2200" dirty="0" err="1" smtClean="0">
                <a:effectLst/>
                <a:latin typeface="Comic Sans MS" panose="030F0702030302020204" pitchFamily="66" charset="0"/>
                <a:ea typeface="Calibri"/>
                <a:cs typeface="Arial"/>
              </a:rPr>
              <a:t>Cardiolipin</a:t>
            </a:r>
            <a:r>
              <a:rPr lang="en-GB" sz="2200" dirty="0" smtClean="0">
                <a:effectLst/>
                <a:latin typeface="Comic Sans MS" panose="030F0702030302020204" pitchFamily="66" charset="0"/>
                <a:ea typeface="Calibri"/>
                <a:cs typeface="Arial"/>
              </a:rPr>
              <a:t> content  in </a:t>
            </a:r>
            <a:r>
              <a:rPr lang="en-GB" sz="2200" dirty="0">
                <a:effectLst/>
                <a:latin typeface="Comic Sans MS" panose="030F0702030302020204" pitchFamily="66" charset="0"/>
                <a:ea typeface="Calibri"/>
                <a:cs typeface="Arial"/>
              </a:rPr>
              <a:t>mitochondrial membrane </a:t>
            </a:r>
            <a:r>
              <a:rPr lang="en-GB" sz="2200" dirty="0" smtClean="0">
                <a:effectLst/>
                <a:latin typeface="Comic Sans MS" panose="030F0702030302020204" pitchFamily="66" charset="0"/>
                <a:ea typeface="Calibri"/>
                <a:cs typeface="Arial"/>
              </a:rPr>
              <a:t>of </a:t>
            </a:r>
            <a:r>
              <a:rPr lang="en-GB" sz="2200" dirty="0">
                <a:effectLst/>
                <a:latin typeface="Comic Sans MS" panose="030F0702030302020204" pitchFamily="66" charset="0"/>
                <a:ea typeface="Calibri"/>
                <a:cs typeface="Arial"/>
              </a:rPr>
              <a:t>Gastrocnemius muscle </a:t>
            </a:r>
            <a:r>
              <a:rPr lang="en-GB" sz="2200" dirty="0" smtClean="0">
                <a:latin typeface="Comic Sans MS" panose="030F0702030302020204" pitchFamily="66" charset="0"/>
                <a:ea typeface="Calibri"/>
                <a:cs typeface="Arial"/>
              </a:rPr>
              <a:t>of</a:t>
            </a:r>
            <a:r>
              <a:rPr lang="en-GB" sz="2200" dirty="0" smtClean="0">
                <a:effectLst/>
                <a:latin typeface="Comic Sans MS" panose="030F0702030302020204" pitchFamily="66" charset="0"/>
                <a:ea typeface="Calibri"/>
                <a:cs typeface="Arial"/>
              </a:rPr>
              <a:t> </a:t>
            </a:r>
            <a:r>
              <a:rPr lang="en-GB" sz="2200" dirty="0">
                <a:effectLst/>
                <a:latin typeface="Comic Sans MS" panose="030F0702030302020204" pitchFamily="66" charset="0"/>
                <a:ea typeface="Calibri"/>
                <a:cs typeface="Arial"/>
              </a:rPr>
              <a:t>WT muscle (n=8 for all phospholipids) and KO </a:t>
            </a:r>
            <a:r>
              <a:rPr lang="en-GB" sz="2200" dirty="0" err="1">
                <a:effectLst/>
                <a:latin typeface="Comic Sans MS" panose="030F0702030302020204" pitchFamily="66" charset="0"/>
                <a:ea typeface="Calibri"/>
                <a:cs typeface="Arial"/>
              </a:rPr>
              <a:t>mstn</a:t>
            </a:r>
            <a:r>
              <a:rPr lang="en-GB" sz="2200" dirty="0">
                <a:effectLst/>
                <a:latin typeface="Comic Sans MS" panose="030F0702030302020204" pitchFamily="66" charset="0"/>
                <a:ea typeface="Calibri"/>
                <a:cs typeface="Arial"/>
              </a:rPr>
              <a:t> muscle (n=8 for all phospholipids). Values are shown as means ± SEM. P-Values were calculated using the parametric test T-student </a:t>
            </a:r>
            <a:r>
              <a:rPr lang="en-GB" sz="2200" dirty="0" smtClean="0">
                <a:effectLst/>
                <a:latin typeface="Comic Sans MS" panose="030F0702030302020204" pitchFamily="66" charset="0"/>
                <a:ea typeface="Calibri"/>
                <a:cs typeface="Arial"/>
              </a:rPr>
              <a:t>(*p</a:t>
            </a:r>
            <a:r>
              <a:rPr lang="en-GB" sz="2200" dirty="0">
                <a:effectLst/>
                <a:latin typeface="Comic Sans MS" panose="030F0702030302020204" pitchFamily="66" charset="0"/>
                <a:ea typeface="Calibri"/>
                <a:cs typeface="Arial"/>
              </a:rPr>
              <a:t>&lt; 0.05).</a:t>
            </a:r>
            <a:endParaRPr lang="fr-FR" sz="2200" dirty="0">
              <a:effectLst/>
              <a:latin typeface="Comic Sans MS" panose="030F0702030302020204" pitchFamily="66" charset="0"/>
              <a:ea typeface="Calibri"/>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3996</TotalTime>
  <Words>1125</Words>
  <Application>Microsoft Office PowerPoint</Application>
  <PresentationFormat>Personnalisé</PresentationFormat>
  <Paragraphs>106</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0</vt:i4>
      </vt:variant>
      <vt:variant>
        <vt:lpstr>Titres des diapositives</vt:lpstr>
      </vt:variant>
      <vt:variant>
        <vt:i4>1</vt:i4>
      </vt:variant>
    </vt:vector>
  </HeadingPairs>
  <TitlesOfParts>
    <vt:vector size="2" baseType="lpstr">
      <vt:lpstr>Modèle par défaut</vt:lpstr>
      <vt:lpstr>Présentation PowerPoint</vt:lpstr>
    </vt:vector>
  </TitlesOfParts>
  <Company>INRA - AGRO Montpellier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Chabi</dc:creator>
  <cp:lastModifiedBy>Isabelle BABIC</cp:lastModifiedBy>
  <cp:revision>235</cp:revision>
  <cp:lastPrinted>2015-09-08T10:09:30Z</cp:lastPrinted>
  <dcterms:created xsi:type="dcterms:W3CDTF">2010-11-12T11:35:56Z</dcterms:created>
  <dcterms:modified xsi:type="dcterms:W3CDTF">2016-07-20T09:26:36Z</dcterms:modified>
</cp:coreProperties>
</file>