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46"/>
  </p:notesMasterIdLst>
  <p:handoutMasterIdLst>
    <p:handoutMasterId r:id="rId47"/>
  </p:handoutMasterIdLst>
  <p:sldIdLst>
    <p:sldId id="256" r:id="rId2"/>
    <p:sldId id="272" r:id="rId3"/>
    <p:sldId id="278" r:id="rId4"/>
    <p:sldId id="286" r:id="rId5"/>
    <p:sldId id="275" r:id="rId6"/>
    <p:sldId id="283" r:id="rId7"/>
    <p:sldId id="285" r:id="rId8"/>
    <p:sldId id="257" r:id="rId9"/>
    <p:sldId id="264" r:id="rId10"/>
    <p:sldId id="263" r:id="rId11"/>
    <p:sldId id="266" r:id="rId12"/>
    <p:sldId id="258" r:id="rId13"/>
    <p:sldId id="279" r:id="rId14"/>
    <p:sldId id="282" r:id="rId15"/>
    <p:sldId id="262" r:id="rId16"/>
    <p:sldId id="289" r:id="rId17"/>
    <p:sldId id="259" r:id="rId18"/>
    <p:sldId id="267" r:id="rId19"/>
    <p:sldId id="281" r:id="rId20"/>
    <p:sldId id="287" r:id="rId21"/>
    <p:sldId id="260" r:id="rId22"/>
    <p:sldId id="268" r:id="rId23"/>
    <p:sldId id="269" r:id="rId24"/>
    <p:sldId id="270" r:id="rId25"/>
    <p:sldId id="300" r:id="rId26"/>
    <p:sldId id="301" r:id="rId27"/>
    <p:sldId id="297" r:id="rId28"/>
    <p:sldId id="304" r:id="rId29"/>
    <p:sldId id="294" r:id="rId30"/>
    <p:sldId id="295" r:id="rId31"/>
    <p:sldId id="302" r:id="rId32"/>
    <p:sldId id="303" r:id="rId33"/>
    <p:sldId id="290" r:id="rId34"/>
    <p:sldId id="291" r:id="rId35"/>
    <p:sldId id="293" r:id="rId36"/>
    <p:sldId id="292" r:id="rId37"/>
    <p:sldId id="307" r:id="rId38"/>
    <p:sldId id="308" r:id="rId39"/>
    <p:sldId id="271" r:id="rId40"/>
    <p:sldId id="296" r:id="rId41"/>
    <p:sldId id="306" r:id="rId42"/>
    <p:sldId id="261" r:id="rId43"/>
    <p:sldId id="309" r:id="rId44"/>
    <p:sldId id="27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914" autoAdjust="0"/>
  </p:normalViewPr>
  <p:slideViewPr>
    <p:cSldViewPr>
      <p:cViewPr varScale="1">
        <p:scale>
          <a:sx n="64" d="100"/>
          <a:sy n="64" d="100"/>
        </p:scale>
        <p:origin x="97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yber\Google%20Drive\PAC%202017\tobi-intsi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yber\Google%20Drive\PAC%202017\tobi-intsi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yber\Google%20Drive\PAC%202017\tobi-intsi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yber\Google%20Drive\PAC%202017\tobi-intsi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yber\Google%20Drive\PAC%202017\tobi-intsi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yber\Google%20Drive\PAC%202017\tobi-intsin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[tobi-intsint.xlsx]Feuil4!Tableau croisé dynamique18</c:name>
    <c:fmtId val="4"/>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b="1" dirty="0"/>
              <a:t>H*</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Feuil4!$B$3</c:f>
              <c:strCache>
                <c:ptCount val="1"/>
                <c:pt idx="0">
                  <c:v>Total</c:v>
                </c:pt>
              </c:strCache>
            </c:strRef>
          </c:tx>
          <c:spPr>
            <a:solidFill>
              <a:schemeClr val="accent1"/>
            </a:solidFill>
            <a:ln>
              <a:noFill/>
            </a:ln>
            <a:effectLst/>
          </c:spPr>
          <c:invertIfNegative val="0"/>
          <c:cat>
            <c:strRef>
              <c:f>Feuil4!$A$4:$A$21</c:f>
              <c:strCache>
                <c:ptCount val="18"/>
                <c:pt idx="0">
                  <c:v>BUT</c:v>
                </c:pt>
                <c:pt idx="1">
                  <c:v>D</c:v>
                </c:pt>
                <c:pt idx="2">
                  <c:v>H</c:v>
                </c:pt>
                <c:pt idx="3">
                  <c:v>HD</c:v>
                </c:pt>
                <c:pt idx="4">
                  <c:v>HL</c:v>
                </c:pt>
                <c:pt idx="5">
                  <c:v>L</c:v>
                </c:pt>
                <c:pt idx="6">
                  <c:v>LH</c:v>
                </c:pt>
                <c:pt idx="7">
                  <c:v>LHL</c:v>
                </c:pt>
                <c:pt idx="8">
                  <c:v>LT</c:v>
                </c:pt>
                <c:pt idx="9">
                  <c:v>LTS</c:v>
                </c:pt>
                <c:pt idx="10">
                  <c:v>LU</c:v>
                </c:pt>
                <c:pt idx="11">
                  <c:v>LUH</c:v>
                </c:pt>
                <c:pt idx="12">
                  <c:v>T</c:v>
                </c:pt>
                <c:pt idx="13">
                  <c:v>TD</c:v>
                </c:pt>
                <c:pt idx="14">
                  <c:v>TL</c:v>
                </c:pt>
                <c:pt idx="15">
                  <c:v>U</c:v>
                </c:pt>
                <c:pt idx="16">
                  <c:v>UH</c:v>
                </c:pt>
                <c:pt idx="17">
                  <c:v>UT</c:v>
                </c:pt>
              </c:strCache>
            </c:strRef>
          </c:cat>
          <c:val>
            <c:numRef>
              <c:f>Feuil4!$B$4:$B$21</c:f>
              <c:numCache>
                <c:formatCode>General</c:formatCode>
                <c:ptCount val="18"/>
                <c:pt idx="0">
                  <c:v>1</c:v>
                </c:pt>
                <c:pt idx="1">
                  <c:v>8</c:v>
                </c:pt>
                <c:pt idx="2">
                  <c:v>67</c:v>
                </c:pt>
                <c:pt idx="3">
                  <c:v>4</c:v>
                </c:pt>
                <c:pt idx="4">
                  <c:v>1</c:v>
                </c:pt>
                <c:pt idx="5">
                  <c:v>6</c:v>
                </c:pt>
                <c:pt idx="6">
                  <c:v>8</c:v>
                </c:pt>
                <c:pt idx="7">
                  <c:v>1</c:v>
                </c:pt>
                <c:pt idx="8">
                  <c:v>6</c:v>
                </c:pt>
                <c:pt idx="9">
                  <c:v>1</c:v>
                </c:pt>
                <c:pt idx="10">
                  <c:v>2</c:v>
                </c:pt>
                <c:pt idx="11">
                  <c:v>1</c:v>
                </c:pt>
                <c:pt idx="12">
                  <c:v>14</c:v>
                </c:pt>
                <c:pt idx="13">
                  <c:v>1</c:v>
                </c:pt>
                <c:pt idx="14">
                  <c:v>1</c:v>
                </c:pt>
                <c:pt idx="15">
                  <c:v>15</c:v>
                </c:pt>
                <c:pt idx="16">
                  <c:v>2</c:v>
                </c:pt>
                <c:pt idx="17">
                  <c:v>2</c:v>
                </c:pt>
              </c:numCache>
            </c:numRef>
          </c:val>
          <c:extLst>
            <c:ext xmlns:c16="http://schemas.microsoft.com/office/drawing/2014/chart" uri="{C3380CC4-5D6E-409C-BE32-E72D297353CC}">
              <c16:uniqueId val="{00000000-B96D-4862-8A1F-A4A8AE85C310}"/>
            </c:ext>
          </c:extLst>
        </c:ser>
        <c:dLbls>
          <c:showLegendKey val="0"/>
          <c:showVal val="0"/>
          <c:showCatName val="0"/>
          <c:showSerName val="0"/>
          <c:showPercent val="0"/>
          <c:showBubbleSize val="0"/>
        </c:dLbls>
        <c:gapWidth val="219"/>
        <c:overlap val="-27"/>
        <c:axId val="147146176"/>
        <c:axId val="144068560"/>
      </c:barChart>
      <c:catAx>
        <c:axId val="14714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4068560"/>
        <c:crosses val="autoZero"/>
        <c:auto val="1"/>
        <c:lblAlgn val="ctr"/>
        <c:lblOffset val="100"/>
        <c:noMultiLvlLbl val="0"/>
      </c:catAx>
      <c:valAx>
        <c:axId val="14406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714617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[tobi-intsint.xlsx]L!Tableau croisé dynamique38</c:name>
    <c:fmtId val="6"/>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b="1" dirty="0"/>
              <a:t>L*</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L!$B$3</c:f>
              <c:strCache>
                <c:ptCount val="1"/>
                <c:pt idx="0">
                  <c:v>Total</c:v>
                </c:pt>
              </c:strCache>
            </c:strRef>
          </c:tx>
          <c:spPr>
            <a:solidFill>
              <a:schemeClr val="accent1"/>
            </a:solidFill>
            <a:ln>
              <a:noFill/>
            </a:ln>
            <a:effectLst/>
          </c:spPr>
          <c:invertIfNegative val="0"/>
          <c:cat>
            <c:strRef>
              <c:f>L!$A$4:$A$12</c:f>
              <c:strCache>
                <c:ptCount val="9"/>
                <c:pt idx="0">
                  <c:v>B</c:v>
                </c:pt>
                <c:pt idx="1">
                  <c:v>BH</c:v>
                </c:pt>
                <c:pt idx="2">
                  <c:v>D</c:v>
                </c:pt>
                <c:pt idx="3">
                  <c:v>DB</c:v>
                </c:pt>
                <c:pt idx="4">
                  <c:v>DD</c:v>
                </c:pt>
                <c:pt idx="5">
                  <c:v>HL</c:v>
                </c:pt>
                <c:pt idx="6">
                  <c:v>L</c:v>
                </c:pt>
                <c:pt idx="7">
                  <c:v>LH</c:v>
                </c:pt>
                <c:pt idx="8">
                  <c:v>U</c:v>
                </c:pt>
              </c:strCache>
            </c:strRef>
          </c:cat>
          <c:val>
            <c:numRef>
              <c:f>L!$B$4:$B$12</c:f>
              <c:numCache>
                <c:formatCode>General</c:formatCode>
                <c:ptCount val="9"/>
                <c:pt idx="0">
                  <c:v>6</c:v>
                </c:pt>
                <c:pt idx="1">
                  <c:v>1</c:v>
                </c:pt>
                <c:pt idx="2">
                  <c:v>4</c:v>
                </c:pt>
                <c:pt idx="3">
                  <c:v>2</c:v>
                </c:pt>
                <c:pt idx="4">
                  <c:v>1</c:v>
                </c:pt>
                <c:pt idx="5">
                  <c:v>1</c:v>
                </c:pt>
                <c:pt idx="6">
                  <c:v>12</c:v>
                </c:pt>
                <c:pt idx="7">
                  <c:v>1</c:v>
                </c:pt>
                <c:pt idx="8">
                  <c:v>6</c:v>
                </c:pt>
              </c:numCache>
            </c:numRef>
          </c:val>
          <c:extLst>
            <c:ext xmlns:c16="http://schemas.microsoft.com/office/drawing/2014/chart" uri="{C3380CC4-5D6E-409C-BE32-E72D297353CC}">
              <c16:uniqueId val="{00000000-45CE-487C-90E3-C551CB73E0E1}"/>
            </c:ext>
          </c:extLst>
        </c:ser>
        <c:dLbls>
          <c:showLegendKey val="0"/>
          <c:showVal val="0"/>
          <c:showCatName val="0"/>
          <c:showSerName val="0"/>
          <c:showPercent val="0"/>
          <c:showBubbleSize val="0"/>
        </c:dLbls>
        <c:gapWidth val="219"/>
        <c:overlap val="-27"/>
        <c:axId val="1251021344"/>
        <c:axId val="1454196208"/>
      </c:barChart>
      <c:catAx>
        <c:axId val="125102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54196208"/>
        <c:crosses val="autoZero"/>
        <c:auto val="1"/>
        <c:lblAlgn val="ctr"/>
        <c:lblOffset val="100"/>
        <c:noMultiLvlLbl val="0"/>
      </c:catAx>
      <c:valAx>
        <c:axId val="145419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25102134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[tobi-intsint.xlsx]L+H!Tableau croisé dynamique33</c:name>
    <c:fmtId val="3"/>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b="1" dirty="0"/>
              <a:t>L+H*</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'L+H'!$B$3</c:f>
              <c:strCache>
                <c:ptCount val="1"/>
                <c:pt idx="0">
                  <c:v>Total</c:v>
                </c:pt>
              </c:strCache>
            </c:strRef>
          </c:tx>
          <c:spPr>
            <a:solidFill>
              <a:schemeClr val="accent1"/>
            </a:solidFill>
            <a:ln>
              <a:noFill/>
            </a:ln>
            <a:effectLst/>
          </c:spPr>
          <c:invertIfNegative val="0"/>
          <c:cat>
            <c:strRef>
              <c:f>'L+H'!$A$4:$A$20</c:f>
              <c:strCache>
                <c:ptCount val="17"/>
                <c:pt idx="0">
                  <c:v>BH</c:v>
                </c:pt>
                <c:pt idx="1">
                  <c:v>BT</c:v>
                </c:pt>
                <c:pt idx="2">
                  <c:v>BUT</c:v>
                </c:pt>
                <c:pt idx="3">
                  <c:v>DH</c:v>
                </c:pt>
                <c:pt idx="4">
                  <c:v>DLT</c:v>
                </c:pt>
                <c:pt idx="5">
                  <c:v>HB</c:v>
                </c:pt>
                <c:pt idx="6">
                  <c:v>HD</c:v>
                </c:pt>
                <c:pt idx="7">
                  <c:v>HLT</c:v>
                </c:pt>
                <c:pt idx="8">
                  <c:v>LH</c:v>
                </c:pt>
                <c:pt idx="9">
                  <c:v>LHL</c:v>
                </c:pt>
                <c:pt idx="10">
                  <c:v>LT</c:v>
                </c:pt>
                <c:pt idx="11">
                  <c:v>LUH</c:v>
                </c:pt>
                <c:pt idx="12">
                  <c:v>LUT</c:v>
                </c:pt>
                <c:pt idx="13">
                  <c:v>T</c:v>
                </c:pt>
                <c:pt idx="14">
                  <c:v>UH</c:v>
                </c:pt>
                <c:pt idx="15">
                  <c:v>UT</c:v>
                </c:pt>
                <c:pt idx="16">
                  <c:v>UTL</c:v>
                </c:pt>
              </c:strCache>
            </c:strRef>
          </c:cat>
          <c:val>
            <c:numRef>
              <c:f>'L+H'!$B$4:$B$20</c:f>
              <c:numCache>
                <c:formatCode>General</c:formatCode>
                <c:ptCount val="17"/>
                <c:pt idx="0">
                  <c:v>4</c:v>
                </c:pt>
                <c:pt idx="1">
                  <c:v>1</c:v>
                </c:pt>
                <c:pt idx="2">
                  <c:v>1</c:v>
                </c:pt>
                <c:pt idx="3">
                  <c:v>3</c:v>
                </c:pt>
                <c:pt idx="4">
                  <c:v>1</c:v>
                </c:pt>
                <c:pt idx="5">
                  <c:v>1</c:v>
                </c:pt>
                <c:pt idx="6">
                  <c:v>1</c:v>
                </c:pt>
                <c:pt idx="7">
                  <c:v>1</c:v>
                </c:pt>
                <c:pt idx="8">
                  <c:v>19</c:v>
                </c:pt>
                <c:pt idx="9">
                  <c:v>1</c:v>
                </c:pt>
                <c:pt idx="10">
                  <c:v>10</c:v>
                </c:pt>
                <c:pt idx="11">
                  <c:v>2</c:v>
                </c:pt>
                <c:pt idx="12">
                  <c:v>1</c:v>
                </c:pt>
                <c:pt idx="13">
                  <c:v>1</c:v>
                </c:pt>
                <c:pt idx="14">
                  <c:v>4</c:v>
                </c:pt>
                <c:pt idx="15">
                  <c:v>3</c:v>
                </c:pt>
                <c:pt idx="16">
                  <c:v>1</c:v>
                </c:pt>
              </c:numCache>
            </c:numRef>
          </c:val>
          <c:extLst>
            <c:ext xmlns:c16="http://schemas.microsoft.com/office/drawing/2014/chart" uri="{C3380CC4-5D6E-409C-BE32-E72D297353CC}">
              <c16:uniqueId val="{00000000-0D95-4975-AE44-B1727EE37AE4}"/>
            </c:ext>
          </c:extLst>
        </c:ser>
        <c:dLbls>
          <c:showLegendKey val="0"/>
          <c:showVal val="0"/>
          <c:showCatName val="0"/>
          <c:showSerName val="0"/>
          <c:showPercent val="0"/>
          <c:showBubbleSize val="0"/>
        </c:dLbls>
        <c:gapWidth val="219"/>
        <c:overlap val="-27"/>
        <c:axId val="1525503392"/>
        <c:axId val="1573069984"/>
      </c:barChart>
      <c:catAx>
        <c:axId val="152550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573069984"/>
        <c:crosses val="autoZero"/>
        <c:auto val="1"/>
        <c:lblAlgn val="ctr"/>
        <c:lblOffset val="100"/>
        <c:noMultiLvlLbl val="0"/>
      </c:catAx>
      <c:valAx>
        <c:axId val="157306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52550339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b="1" dirty="0"/>
              <a:t>!H*</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v>Total</c:v>
          </c:tx>
          <c:spPr>
            <a:solidFill>
              <a:schemeClr val="accent1"/>
            </a:solidFill>
            <a:ln>
              <a:noFill/>
            </a:ln>
            <a:effectLst/>
          </c:spPr>
          <c:invertIfNegative val="0"/>
          <c:cat>
            <c:strLit>
              <c:ptCount val="8"/>
              <c:pt idx="0">
                <c:v>D</c:v>
              </c:pt>
              <c:pt idx="1">
                <c:v>DL</c:v>
              </c:pt>
              <c:pt idx="2">
                <c:v>H</c:v>
              </c:pt>
              <c:pt idx="3">
                <c:v>HD</c:v>
              </c:pt>
              <c:pt idx="4">
                <c:v>HL</c:v>
              </c:pt>
              <c:pt idx="5">
                <c:v>L</c:v>
              </c:pt>
              <c:pt idx="6">
                <c:v>LH</c:v>
              </c:pt>
              <c:pt idx="7">
                <c:v>LU</c:v>
              </c:pt>
            </c:strLit>
          </c:cat>
          <c:val>
            <c:numLit>
              <c:formatCode>General</c:formatCode>
              <c:ptCount val="8"/>
              <c:pt idx="0">
                <c:v>19</c:v>
              </c:pt>
              <c:pt idx="1">
                <c:v>1</c:v>
              </c:pt>
              <c:pt idx="2">
                <c:v>3</c:v>
              </c:pt>
              <c:pt idx="3">
                <c:v>1</c:v>
              </c:pt>
              <c:pt idx="4">
                <c:v>2</c:v>
              </c:pt>
              <c:pt idx="5">
                <c:v>7</c:v>
              </c:pt>
              <c:pt idx="6">
                <c:v>4</c:v>
              </c:pt>
              <c:pt idx="7">
                <c:v>1</c:v>
              </c:pt>
            </c:numLit>
          </c:val>
          <c:extLst>
            <c:ext xmlns:c16="http://schemas.microsoft.com/office/drawing/2014/chart" uri="{C3380CC4-5D6E-409C-BE32-E72D297353CC}">
              <c16:uniqueId val="{00000000-AA57-49A1-9B92-803A275B7844}"/>
            </c:ext>
          </c:extLst>
        </c:ser>
        <c:dLbls>
          <c:showLegendKey val="0"/>
          <c:showVal val="0"/>
          <c:showCatName val="0"/>
          <c:showSerName val="0"/>
          <c:showPercent val="0"/>
          <c:showBubbleSize val="0"/>
        </c:dLbls>
        <c:gapWidth val="219"/>
        <c:overlap val="-27"/>
        <c:axId val="143467552"/>
        <c:axId val="18656528"/>
      </c:barChart>
      <c:catAx>
        <c:axId val="14346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8656528"/>
        <c:crosses val="autoZero"/>
        <c:auto val="1"/>
        <c:lblAlgn val="ctr"/>
        <c:lblOffset val="100"/>
        <c:noMultiLvlLbl val="0"/>
      </c:catAx>
      <c:valAx>
        <c:axId val="1865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346755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fr-FR"/>
    </a:p>
  </c:txPr>
  <c:externalData r:id="rId3">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[tobi-intsint.xlsx]Feuil5!Tableau croisé dynamique23</c:name>
    <c:fmtId val="3"/>
  </c:pivotSource>
  <c:chart>
    <c:title>
      <c:tx>
        <c:rich>
          <a:bodyPr rot="0" spcFirstLastPara="1" vertOverflow="ellipsis" vert="horz" wrap="square" anchor="ctr" anchorCtr="1"/>
          <a:lstStyle/>
          <a:p>
            <a:pPr>
              <a:defRPr sz="2640" b="0" i="0" u="none" strike="noStrike" kern="1200" spc="0" baseline="0">
                <a:solidFill>
                  <a:schemeClr val="tx1">
                    <a:lumMod val="65000"/>
                    <a:lumOff val="35000"/>
                  </a:schemeClr>
                </a:solidFill>
                <a:latin typeface="+mn-lt"/>
                <a:ea typeface="+mn-ea"/>
                <a:cs typeface="+mn-cs"/>
              </a:defRPr>
            </a:pPr>
            <a:r>
              <a:rPr lang="fr-FR" b="1" dirty="0"/>
              <a:t>L-H%</a:t>
            </a:r>
          </a:p>
        </c:rich>
      </c:tx>
      <c:overlay val="0"/>
      <c:spPr>
        <a:noFill/>
        <a:ln>
          <a:noFill/>
        </a:ln>
        <a:effectLst/>
      </c:spPr>
      <c:txPr>
        <a:bodyPr rot="0" spcFirstLastPara="1" vertOverflow="ellipsis" vert="horz" wrap="square" anchor="ctr" anchorCtr="1"/>
        <a:lstStyle/>
        <a:p>
          <a:pPr>
            <a:defRPr sz="264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Feuil5!$B$3</c:f>
              <c:strCache>
                <c:ptCount val="1"/>
                <c:pt idx="0">
                  <c:v>Total</c:v>
                </c:pt>
              </c:strCache>
            </c:strRef>
          </c:tx>
          <c:spPr>
            <a:solidFill>
              <a:schemeClr val="accent1"/>
            </a:solidFill>
            <a:ln>
              <a:noFill/>
            </a:ln>
            <a:effectLst/>
          </c:spPr>
          <c:invertIfNegative val="0"/>
          <c:cat>
            <c:strRef>
              <c:f>Feuil5!$A$4:$A$13</c:f>
              <c:strCache>
                <c:ptCount val="10"/>
                <c:pt idx="0">
                  <c:v>BH</c:v>
                </c:pt>
                <c:pt idx="1">
                  <c:v>BU</c:v>
                </c:pt>
                <c:pt idx="2">
                  <c:v>BUH</c:v>
                </c:pt>
                <c:pt idx="3">
                  <c:v>DBH</c:v>
                </c:pt>
                <c:pt idx="4">
                  <c:v>H</c:v>
                </c:pt>
                <c:pt idx="5">
                  <c:v>LH</c:v>
                </c:pt>
                <c:pt idx="6">
                  <c:v>LU</c:v>
                </c:pt>
                <c:pt idx="7">
                  <c:v>LUH</c:v>
                </c:pt>
                <c:pt idx="8">
                  <c:v>UH</c:v>
                </c:pt>
                <c:pt idx="9">
                  <c:v>UT</c:v>
                </c:pt>
              </c:strCache>
            </c:strRef>
          </c:cat>
          <c:val>
            <c:numRef>
              <c:f>Feuil5!$B$4:$B$13</c:f>
              <c:numCache>
                <c:formatCode>General</c:formatCode>
                <c:ptCount val="10"/>
                <c:pt idx="0">
                  <c:v>5</c:v>
                </c:pt>
                <c:pt idx="1">
                  <c:v>1</c:v>
                </c:pt>
                <c:pt idx="2">
                  <c:v>1</c:v>
                </c:pt>
                <c:pt idx="3">
                  <c:v>1</c:v>
                </c:pt>
                <c:pt idx="4">
                  <c:v>1</c:v>
                </c:pt>
                <c:pt idx="5">
                  <c:v>6</c:v>
                </c:pt>
                <c:pt idx="6">
                  <c:v>2</c:v>
                </c:pt>
                <c:pt idx="7">
                  <c:v>2</c:v>
                </c:pt>
                <c:pt idx="8">
                  <c:v>1</c:v>
                </c:pt>
                <c:pt idx="9">
                  <c:v>1</c:v>
                </c:pt>
              </c:numCache>
            </c:numRef>
          </c:val>
          <c:extLst>
            <c:ext xmlns:c16="http://schemas.microsoft.com/office/drawing/2014/chart" uri="{C3380CC4-5D6E-409C-BE32-E72D297353CC}">
              <c16:uniqueId val="{00000000-0DC9-4BC6-934E-BDD47FF4DC8F}"/>
            </c:ext>
          </c:extLst>
        </c:ser>
        <c:dLbls>
          <c:showLegendKey val="0"/>
          <c:showVal val="0"/>
          <c:showCatName val="0"/>
          <c:showSerName val="0"/>
          <c:showPercent val="0"/>
          <c:showBubbleSize val="0"/>
        </c:dLbls>
        <c:gapWidth val="219"/>
        <c:overlap val="-27"/>
        <c:axId val="2053243904"/>
        <c:axId val="1837443600"/>
      </c:barChart>
      <c:catAx>
        <c:axId val="205324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fr-FR"/>
          </a:p>
        </c:txPr>
        <c:crossAx val="1837443600"/>
        <c:crosses val="autoZero"/>
        <c:auto val="1"/>
        <c:lblAlgn val="ctr"/>
        <c:lblOffset val="100"/>
        <c:noMultiLvlLbl val="0"/>
      </c:catAx>
      <c:valAx>
        <c:axId val="183744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fr-FR"/>
          </a:p>
        </c:txPr>
        <c:crossAx val="2053243904"/>
        <c:crosses val="autoZero"/>
        <c:crossBetween val="between"/>
      </c:valAx>
      <c:spPr>
        <a:noFill/>
        <a:ln>
          <a:noFill/>
        </a:ln>
        <a:effectLst/>
      </c:spPr>
    </c:plotArea>
    <c:plotVisOnly val="1"/>
    <c:dispBlanksAs val="gap"/>
    <c:showDLblsOverMax val="0"/>
  </c:chart>
  <c:spPr>
    <a:noFill/>
    <a:ln>
      <a:noFill/>
    </a:ln>
    <a:effectLst/>
  </c:spPr>
  <c:txPr>
    <a:bodyPr/>
    <a:lstStyle/>
    <a:p>
      <a:pPr>
        <a:defRPr sz="22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[tobi-intsint.xlsx]Feuil6!Tableau croisé dynamique28</c:name>
    <c:fmtId val="3"/>
  </c:pivotSource>
  <c:chart>
    <c:title>
      <c:tx>
        <c:rich>
          <a:bodyPr rot="0" spcFirstLastPara="1" vertOverflow="ellipsis" vert="horz" wrap="square" anchor="ctr" anchorCtr="1"/>
          <a:lstStyle/>
          <a:p>
            <a:pPr>
              <a:defRPr sz="2640" b="1" i="0" u="none" strike="noStrike" kern="1200" spc="0" baseline="0">
                <a:solidFill>
                  <a:schemeClr val="tx1">
                    <a:lumMod val="65000"/>
                    <a:lumOff val="35000"/>
                  </a:schemeClr>
                </a:solidFill>
                <a:latin typeface="+mn-lt"/>
                <a:ea typeface="+mn-ea"/>
                <a:cs typeface="+mn-cs"/>
              </a:defRPr>
            </a:pPr>
            <a:r>
              <a:rPr lang="fr-FR" b="1" dirty="0"/>
              <a:t>L-L%</a:t>
            </a:r>
          </a:p>
        </c:rich>
      </c:tx>
      <c:overlay val="0"/>
      <c:spPr>
        <a:noFill/>
        <a:ln>
          <a:noFill/>
        </a:ln>
        <a:effectLst/>
      </c:spPr>
      <c:txPr>
        <a:bodyPr rot="0" spcFirstLastPara="1" vertOverflow="ellipsis" vert="horz" wrap="square" anchor="ctr" anchorCtr="1"/>
        <a:lstStyle/>
        <a:p>
          <a:pPr>
            <a:defRPr sz="2640" b="1"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Feuil6!$B$3</c:f>
              <c:strCache>
                <c:ptCount val="1"/>
                <c:pt idx="0">
                  <c:v>Total</c:v>
                </c:pt>
              </c:strCache>
            </c:strRef>
          </c:tx>
          <c:spPr>
            <a:solidFill>
              <a:schemeClr val="accent1"/>
            </a:solidFill>
            <a:ln>
              <a:noFill/>
            </a:ln>
            <a:effectLst/>
          </c:spPr>
          <c:invertIfNegative val="0"/>
          <c:cat>
            <c:strRef>
              <c:f>Feuil6!$A$4:$A$11</c:f>
              <c:strCache>
                <c:ptCount val="8"/>
                <c:pt idx="0">
                  <c:v>B</c:v>
                </c:pt>
                <c:pt idx="1">
                  <c:v>BU</c:v>
                </c:pt>
                <c:pt idx="2">
                  <c:v>D</c:v>
                </c:pt>
                <c:pt idx="3">
                  <c:v>DB</c:v>
                </c:pt>
                <c:pt idx="4">
                  <c:v>DBH</c:v>
                </c:pt>
                <c:pt idx="5">
                  <c:v>DL</c:v>
                </c:pt>
                <c:pt idx="6">
                  <c:v>L</c:v>
                </c:pt>
                <c:pt idx="7">
                  <c:v>LUH</c:v>
                </c:pt>
              </c:strCache>
            </c:strRef>
          </c:cat>
          <c:val>
            <c:numRef>
              <c:f>Feuil6!$B$4:$B$11</c:f>
              <c:numCache>
                <c:formatCode>General</c:formatCode>
                <c:ptCount val="8"/>
                <c:pt idx="0">
                  <c:v>19</c:v>
                </c:pt>
                <c:pt idx="1">
                  <c:v>1</c:v>
                </c:pt>
                <c:pt idx="2">
                  <c:v>4</c:v>
                </c:pt>
                <c:pt idx="3">
                  <c:v>5</c:v>
                </c:pt>
                <c:pt idx="4">
                  <c:v>1</c:v>
                </c:pt>
                <c:pt idx="5">
                  <c:v>5</c:v>
                </c:pt>
                <c:pt idx="6">
                  <c:v>28</c:v>
                </c:pt>
                <c:pt idx="7">
                  <c:v>1</c:v>
                </c:pt>
              </c:numCache>
            </c:numRef>
          </c:val>
          <c:extLst>
            <c:ext xmlns:c16="http://schemas.microsoft.com/office/drawing/2014/chart" uri="{C3380CC4-5D6E-409C-BE32-E72D297353CC}">
              <c16:uniqueId val="{00000000-573D-4FDF-8C0A-C9FCB4628818}"/>
            </c:ext>
          </c:extLst>
        </c:ser>
        <c:dLbls>
          <c:showLegendKey val="0"/>
          <c:showVal val="0"/>
          <c:showCatName val="0"/>
          <c:showSerName val="0"/>
          <c:showPercent val="0"/>
          <c:showBubbleSize val="0"/>
        </c:dLbls>
        <c:gapWidth val="219"/>
        <c:overlap val="-27"/>
        <c:axId val="143471296"/>
        <c:axId val="2053022480"/>
      </c:barChart>
      <c:catAx>
        <c:axId val="14347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fr-FR"/>
          </a:p>
        </c:txPr>
        <c:crossAx val="2053022480"/>
        <c:crosses val="autoZero"/>
        <c:auto val="1"/>
        <c:lblAlgn val="ctr"/>
        <c:lblOffset val="100"/>
        <c:noMultiLvlLbl val="0"/>
      </c:catAx>
      <c:valAx>
        <c:axId val="205302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fr-FR"/>
          </a:p>
        </c:txPr>
        <c:crossAx val="143471296"/>
        <c:crosses val="autoZero"/>
        <c:crossBetween val="between"/>
      </c:valAx>
      <c:spPr>
        <a:noFill/>
        <a:ln>
          <a:noFill/>
        </a:ln>
        <a:effectLst/>
      </c:spPr>
    </c:plotArea>
    <c:plotVisOnly val="1"/>
    <c:dispBlanksAs val="gap"/>
    <c:showDLblsOverMax val="0"/>
  </c:chart>
  <c:spPr>
    <a:noFill/>
    <a:ln>
      <a:noFill/>
    </a:ln>
    <a:effectLst/>
  </c:spPr>
  <c:txPr>
    <a:bodyPr/>
    <a:lstStyle/>
    <a:p>
      <a:pPr>
        <a:defRPr sz="22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C81633C-92E2-4033-92F8-9F875CB465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4F9104F8-9CA7-41A7-9A6C-5E89B4A984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F0D9B3-86DD-46CF-81C6-2432FF6FC724}" type="datetimeFigureOut">
              <a:rPr lang="en-US" smtClean="0"/>
              <a:t>7/9/2018</a:t>
            </a:fld>
            <a:endParaRPr lang="en-US"/>
          </a:p>
        </p:txBody>
      </p:sp>
      <p:sp>
        <p:nvSpPr>
          <p:cNvPr id="4" name="Espace réservé du pied de page 3">
            <a:extLst>
              <a:ext uri="{FF2B5EF4-FFF2-40B4-BE49-F238E27FC236}">
                <a16:creationId xmlns:a16="http://schemas.microsoft.com/office/drawing/2014/main" id="{B72FBF5D-286B-460D-9AD1-A9DB857FBD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716C4114-ED48-48BB-8248-5A9DAFDF55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E49DAF-CC2B-4C1D-8231-AB81A8E98405}" type="slidenum">
              <a:rPr lang="en-US" smtClean="0"/>
              <a:t>‹N°›</a:t>
            </a:fld>
            <a:endParaRPr lang="en-US"/>
          </a:p>
        </p:txBody>
      </p:sp>
    </p:spTree>
    <p:extLst>
      <p:ext uri="{BB962C8B-B14F-4D97-AF65-F5344CB8AC3E}">
        <p14:creationId xmlns:p14="http://schemas.microsoft.com/office/powerpoint/2010/main" val="3056665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97A59-01F1-4035-812E-4AD903D23C7C}" type="datetimeFigureOut">
              <a:rPr lang="fr-FR" smtClean="0"/>
              <a:t>09/07/2018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2A787-4489-4F2E-BCDA-43BA2C34A14D}" type="slidenum">
              <a:rPr lang="fr-FR" smtClean="0"/>
              <a:t>‹N°›</a:t>
            </a:fld>
            <a:endParaRPr lang="fr-FR"/>
          </a:p>
        </p:txBody>
      </p:sp>
    </p:spTree>
    <p:extLst>
      <p:ext uri="{BB962C8B-B14F-4D97-AF65-F5344CB8AC3E}">
        <p14:creationId xmlns:p14="http://schemas.microsoft.com/office/powerpoint/2010/main" val="76742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2</a:t>
            </a:fld>
            <a:endParaRPr lang="fr-FR"/>
          </a:p>
        </p:txBody>
      </p:sp>
    </p:spTree>
    <p:extLst>
      <p:ext uri="{BB962C8B-B14F-4D97-AF65-F5344CB8AC3E}">
        <p14:creationId xmlns:p14="http://schemas.microsoft.com/office/powerpoint/2010/main" val="263286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25</a:t>
            </a:fld>
            <a:endParaRPr lang="fr-FR"/>
          </a:p>
        </p:txBody>
      </p:sp>
    </p:spTree>
    <p:extLst>
      <p:ext uri="{BB962C8B-B14F-4D97-AF65-F5344CB8AC3E}">
        <p14:creationId xmlns:p14="http://schemas.microsoft.com/office/powerpoint/2010/main" val="305677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35</a:t>
            </a:fld>
            <a:endParaRPr lang="fr-FR"/>
          </a:p>
        </p:txBody>
      </p:sp>
    </p:spTree>
    <p:extLst>
      <p:ext uri="{BB962C8B-B14F-4D97-AF65-F5344CB8AC3E}">
        <p14:creationId xmlns:p14="http://schemas.microsoft.com/office/powerpoint/2010/main" val="328232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39</a:t>
            </a:fld>
            <a:endParaRPr lang="fr-FR"/>
          </a:p>
        </p:txBody>
      </p:sp>
    </p:spTree>
    <p:extLst>
      <p:ext uri="{BB962C8B-B14F-4D97-AF65-F5344CB8AC3E}">
        <p14:creationId xmlns:p14="http://schemas.microsoft.com/office/powerpoint/2010/main" val="177241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42</a:t>
            </a:fld>
            <a:endParaRPr lang="fr-FR"/>
          </a:p>
        </p:txBody>
      </p:sp>
    </p:spTree>
    <p:extLst>
      <p:ext uri="{BB962C8B-B14F-4D97-AF65-F5344CB8AC3E}">
        <p14:creationId xmlns:p14="http://schemas.microsoft.com/office/powerpoint/2010/main" val="169840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4</a:t>
            </a:fld>
            <a:endParaRPr lang="fr-FR"/>
          </a:p>
        </p:txBody>
      </p:sp>
    </p:spTree>
    <p:extLst>
      <p:ext uri="{BB962C8B-B14F-4D97-AF65-F5344CB8AC3E}">
        <p14:creationId xmlns:p14="http://schemas.microsoft.com/office/powerpoint/2010/main" val="133850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9</a:t>
            </a:fld>
            <a:endParaRPr lang="fr-FR"/>
          </a:p>
        </p:txBody>
      </p:sp>
    </p:spTree>
    <p:extLst>
      <p:ext uri="{BB962C8B-B14F-4D97-AF65-F5344CB8AC3E}">
        <p14:creationId xmlns:p14="http://schemas.microsoft.com/office/powerpoint/2010/main" val="356556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11</a:t>
            </a:fld>
            <a:endParaRPr lang="fr-FR"/>
          </a:p>
        </p:txBody>
      </p:sp>
    </p:spTree>
    <p:extLst>
      <p:ext uri="{BB962C8B-B14F-4D97-AF65-F5344CB8AC3E}">
        <p14:creationId xmlns:p14="http://schemas.microsoft.com/office/powerpoint/2010/main" val="34548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12</a:t>
            </a:fld>
            <a:endParaRPr lang="fr-FR"/>
          </a:p>
        </p:txBody>
      </p:sp>
    </p:spTree>
    <p:extLst>
      <p:ext uri="{BB962C8B-B14F-4D97-AF65-F5344CB8AC3E}">
        <p14:creationId xmlns:p14="http://schemas.microsoft.com/office/powerpoint/2010/main" val="246432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13</a:t>
            </a:fld>
            <a:endParaRPr lang="fr-FR"/>
          </a:p>
        </p:txBody>
      </p:sp>
    </p:spTree>
    <p:extLst>
      <p:ext uri="{BB962C8B-B14F-4D97-AF65-F5344CB8AC3E}">
        <p14:creationId xmlns:p14="http://schemas.microsoft.com/office/powerpoint/2010/main" val="8802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17</a:t>
            </a:fld>
            <a:endParaRPr lang="fr-FR"/>
          </a:p>
        </p:txBody>
      </p:sp>
    </p:spTree>
    <p:extLst>
      <p:ext uri="{BB962C8B-B14F-4D97-AF65-F5344CB8AC3E}">
        <p14:creationId xmlns:p14="http://schemas.microsoft.com/office/powerpoint/2010/main" val="124497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20</a:t>
            </a:fld>
            <a:endParaRPr lang="fr-FR"/>
          </a:p>
        </p:txBody>
      </p:sp>
    </p:spTree>
    <p:extLst>
      <p:ext uri="{BB962C8B-B14F-4D97-AF65-F5344CB8AC3E}">
        <p14:creationId xmlns:p14="http://schemas.microsoft.com/office/powerpoint/2010/main" val="1732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D2A787-4489-4F2E-BCDA-43BA2C34A14D}" type="slidenum">
              <a:rPr lang="fr-FR" smtClean="0"/>
              <a:t>22</a:t>
            </a:fld>
            <a:endParaRPr lang="fr-FR"/>
          </a:p>
        </p:txBody>
      </p:sp>
    </p:spTree>
    <p:extLst>
      <p:ext uri="{BB962C8B-B14F-4D97-AF65-F5344CB8AC3E}">
        <p14:creationId xmlns:p14="http://schemas.microsoft.com/office/powerpoint/2010/main" val="396188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C7F88A7-5777-42C7-BFD5-E2B5CFEF107D}" type="datetimeFigureOut">
              <a:rPr lang="en-US" smtClean="0"/>
              <a:t>7/9/2018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0ECAD51-8589-4227-AF67-378BC3AB3B56}" type="slidenum">
              <a:rPr lang="en-US" smtClean="0"/>
              <a:t>‹N°›</a:t>
            </a:fld>
            <a:endParaRPr lang="en-US"/>
          </a:p>
        </p:txBody>
      </p:sp>
    </p:spTree>
    <p:extLst>
      <p:ext uri="{BB962C8B-B14F-4D97-AF65-F5344CB8AC3E}">
        <p14:creationId xmlns:p14="http://schemas.microsoft.com/office/powerpoint/2010/main" val="204460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7F88A7-5777-42C7-BFD5-E2B5CFEF107D}"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AD51-8589-4227-AF67-378BC3AB3B56}" type="slidenum">
              <a:rPr lang="en-US" smtClean="0"/>
              <a:t>‹N°›</a:t>
            </a:fld>
            <a:endParaRPr lang="en-US"/>
          </a:p>
        </p:txBody>
      </p:sp>
    </p:spTree>
    <p:extLst>
      <p:ext uri="{BB962C8B-B14F-4D97-AF65-F5344CB8AC3E}">
        <p14:creationId xmlns:p14="http://schemas.microsoft.com/office/powerpoint/2010/main" val="238890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7F88A7-5777-42C7-BFD5-E2B5CFEF107D}"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AD51-8589-4227-AF67-378BC3AB3B56}" type="slidenum">
              <a:rPr lang="en-US" smtClean="0"/>
              <a:t>‹N°›</a:t>
            </a:fld>
            <a:endParaRPr lang="en-US"/>
          </a:p>
        </p:txBody>
      </p:sp>
    </p:spTree>
    <p:extLst>
      <p:ext uri="{BB962C8B-B14F-4D97-AF65-F5344CB8AC3E}">
        <p14:creationId xmlns:p14="http://schemas.microsoft.com/office/powerpoint/2010/main" val="157686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7F88A7-5777-42C7-BFD5-E2B5CFEF107D}"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AD51-8589-4227-AF67-378BC3AB3B56}" type="slidenum">
              <a:rPr lang="en-US" smtClean="0"/>
              <a:t>‹N°›</a:t>
            </a:fld>
            <a:endParaRPr lang="en-US"/>
          </a:p>
        </p:txBody>
      </p:sp>
    </p:spTree>
    <p:extLst>
      <p:ext uri="{BB962C8B-B14F-4D97-AF65-F5344CB8AC3E}">
        <p14:creationId xmlns:p14="http://schemas.microsoft.com/office/powerpoint/2010/main" val="137376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C7F88A7-5777-42C7-BFD5-E2B5CFEF107D}"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AD51-8589-4227-AF67-378BC3AB3B56}" type="slidenum">
              <a:rPr lang="en-US" smtClean="0"/>
              <a:t>‹N°›</a:t>
            </a:fld>
            <a:endParaRPr lang="en-US"/>
          </a:p>
        </p:txBody>
      </p:sp>
    </p:spTree>
    <p:extLst>
      <p:ext uri="{BB962C8B-B14F-4D97-AF65-F5344CB8AC3E}">
        <p14:creationId xmlns:p14="http://schemas.microsoft.com/office/powerpoint/2010/main" val="263390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C7F88A7-5777-42C7-BFD5-E2B5CFEF107D}"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AD51-8589-4227-AF67-378BC3AB3B56}" type="slidenum">
              <a:rPr lang="en-US" smtClean="0"/>
              <a:t>‹N°›</a:t>
            </a:fld>
            <a:endParaRPr lang="en-US"/>
          </a:p>
        </p:txBody>
      </p:sp>
    </p:spTree>
    <p:extLst>
      <p:ext uri="{BB962C8B-B14F-4D97-AF65-F5344CB8AC3E}">
        <p14:creationId xmlns:p14="http://schemas.microsoft.com/office/powerpoint/2010/main" val="5522855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C7F88A7-5777-42C7-BFD5-E2B5CFEF107D}"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CAD51-8589-4227-AF67-378BC3AB3B56}" type="slidenum">
              <a:rPr lang="en-US" smtClean="0"/>
              <a:t>‹N°›</a:t>
            </a:fld>
            <a:endParaRPr lang="en-US"/>
          </a:p>
        </p:txBody>
      </p:sp>
    </p:spTree>
    <p:extLst>
      <p:ext uri="{BB962C8B-B14F-4D97-AF65-F5344CB8AC3E}">
        <p14:creationId xmlns:p14="http://schemas.microsoft.com/office/powerpoint/2010/main" val="3614381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C7F88A7-5777-42C7-BFD5-E2B5CFEF107D}"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CAD51-8589-4227-AF67-378BC3AB3B56}" type="slidenum">
              <a:rPr lang="en-US" smtClean="0"/>
              <a:t>‹N°›</a:t>
            </a:fld>
            <a:endParaRPr lang="en-US"/>
          </a:p>
        </p:txBody>
      </p:sp>
    </p:spTree>
    <p:extLst>
      <p:ext uri="{BB962C8B-B14F-4D97-AF65-F5344CB8AC3E}">
        <p14:creationId xmlns:p14="http://schemas.microsoft.com/office/powerpoint/2010/main" val="288368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F88A7-5777-42C7-BFD5-E2B5CFEF107D}"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CAD51-8589-4227-AF67-378BC3AB3B56}" type="slidenum">
              <a:rPr lang="en-US" smtClean="0"/>
              <a:t>‹N°›</a:t>
            </a:fld>
            <a:endParaRPr lang="en-US"/>
          </a:p>
        </p:txBody>
      </p:sp>
    </p:spTree>
    <p:extLst>
      <p:ext uri="{BB962C8B-B14F-4D97-AF65-F5344CB8AC3E}">
        <p14:creationId xmlns:p14="http://schemas.microsoft.com/office/powerpoint/2010/main" val="375056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a:t>Modifier les styles du texte du masque</a:t>
            </a:r>
          </a:p>
        </p:txBody>
      </p:sp>
      <p:sp>
        <p:nvSpPr>
          <p:cNvPr id="5" name="Date Placeholder 4"/>
          <p:cNvSpPr>
            <a:spLocks noGrp="1"/>
          </p:cNvSpPr>
          <p:nvPr>
            <p:ph type="dt" sz="half" idx="10"/>
          </p:nvPr>
        </p:nvSpPr>
        <p:spPr/>
        <p:txBody>
          <a:bodyPr/>
          <a:lstStyle/>
          <a:p>
            <a:fld id="{AC7F88A7-5777-42C7-BFD5-E2B5CFEF107D}"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0ECAD51-8589-4227-AF67-378BC3AB3B56}" type="slidenum">
              <a:rPr lang="en-US" smtClean="0"/>
              <a:t>‹N°›</a:t>
            </a:fld>
            <a:endParaRPr lang="en-US"/>
          </a:p>
        </p:txBody>
      </p:sp>
    </p:spTree>
    <p:extLst>
      <p:ext uri="{BB962C8B-B14F-4D97-AF65-F5344CB8AC3E}">
        <p14:creationId xmlns:p14="http://schemas.microsoft.com/office/powerpoint/2010/main" val="6267564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C7F88A7-5777-42C7-BFD5-E2B5CFEF107D}" type="datetimeFigureOut">
              <a:rPr lang="en-US" smtClean="0"/>
              <a:t>7/9/2018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0ECAD51-8589-4227-AF67-378BC3AB3B56}" type="slidenum">
              <a:rPr lang="en-US" smtClean="0"/>
              <a:t>‹N°›</a:t>
            </a:fld>
            <a:endParaRPr lang="en-US"/>
          </a:p>
        </p:txBody>
      </p:sp>
    </p:spTree>
    <p:extLst>
      <p:ext uri="{BB962C8B-B14F-4D97-AF65-F5344CB8AC3E}">
        <p14:creationId xmlns:p14="http://schemas.microsoft.com/office/powerpoint/2010/main" val="10620855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C7F88A7-5777-42C7-BFD5-E2B5CFEF107D}" type="datetimeFigureOut">
              <a:rPr lang="en-US" smtClean="0"/>
              <a:t>7/9/2018</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0ECAD51-8589-4227-AF67-378BC3AB3B56}" type="slidenum">
              <a:rPr lang="en-US" smtClean="0"/>
              <a:t>‹N°›</a:t>
            </a:fld>
            <a:endParaRPr lang="en-US"/>
          </a:p>
        </p:txBody>
      </p:sp>
    </p:spTree>
    <p:extLst>
      <p:ext uri="{BB962C8B-B14F-4D97-AF65-F5344CB8AC3E}">
        <p14:creationId xmlns:p14="http://schemas.microsoft.com/office/powerpoint/2010/main" val="280101836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3.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prosodia.upf.edu/iar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D8A3F-604F-4C5B-84EF-001F833E6893}"/>
              </a:ext>
            </a:extLst>
          </p:cNvPr>
          <p:cNvSpPr>
            <a:spLocks noGrp="1"/>
          </p:cNvSpPr>
          <p:nvPr>
            <p:ph type="ctrTitle"/>
          </p:nvPr>
        </p:nvSpPr>
        <p:spPr/>
        <p:txBody>
          <a:bodyPr/>
          <a:lstStyle/>
          <a:p>
            <a:r>
              <a:rPr lang="en-US" sz="6500" dirty="0"/>
              <a:t>Conversion between prosodic transcription systems: from ToBI to INTSINT for English learner interlanguage prosody analysis</a:t>
            </a:r>
          </a:p>
        </p:txBody>
      </p:sp>
      <p:sp>
        <p:nvSpPr>
          <p:cNvPr id="3" name="Sous-titre 2">
            <a:extLst>
              <a:ext uri="{FF2B5EF4-FFF2-40B4-BE49-F238E27FC236}">
                <a16:creationId xmlns:a16="http://schemas.microsoft.com/office/drawing/2014/main" id="{2533B017-C049-46C8-B2D9-36ACAABA609D}"/>
              </a:ext>
            </a:extLst>
          </p:cNvPr>
          <p:cNvSpPr>
            <a:spLocks noGrp="1"/>
          </p:cNvSpPr>
          <p:nvPr>
            <p:ph type="subTitle" idx="1"/>
          </p:nvPr>
        </p:nvSpPr>
        <p:spPr/>
        <p:txBody>
          <a:bodyPr/>
          <a:lstStyle/>
          <a:p>
            <a:r>
              <a:rPr lang="en-US" dirty="0"/>
              <a:t>Leonardo Contreras </a:t>
            </a:r>
            <a:r>
              <a:rPr lang="en-US" dirty="0" err="1"/>
              <a:t>Roa</a:t>
            </a:r>
            <a:endParaRPr lang="en-US" dirty="0"/>
          </a:p>
          <a:p>
            <a:r>
              <a:rPr lang="en-US" dirty="0"/>
              <a:t>LIDILE EA 3874 - </a:t>
            </a:r>
            <a:r>
              <a:rPr lang="en-US" dirty="0" err="1"/>
              <a:t>Université</a:t>
            </a:r>
            <a:r>
              <a:rPr lang="en-US" dirty="0"/>
              <a:t> Rennes 2</a:t>
            </a:r>
          </a:p>
        </p:txBody>
      </p:sp>
      <p:pic>
        <p:nvPicPr>
          <p:cNvPr id="1026" name="Picture 2" descr="Résultat de recherche d'images pour &quot;logo rennes 2&quot;">
            <a:extLst>
              <a:ext uri="{FF2B5EF4-FFF2-40B4-BE49-F238E27FC236}">
                <a16:creationId xmlns:a16="http://schemas.microsoft.com/office/drawing/2014/main" id="{2CD66BE3-8FD2-40AD-BF8E-12F2D0C6B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2536" y="4149080"/>
            <a:ext cx="1524104" cy="154957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4CA2E49-7670-4C2B-9851-9D65D40CC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286" y="5852796"/>
            <a:ext cx="1742594" cy="792088"/>
          </a:xfrm>
          <a:prstGeom prst="rect">
            <a:avLst/>
          </a:prstGeom>
        </p:spPr>
      </p:pic>
    </p:spTree>
    <p:extLst>
      <p:ext uri="{BB962C8B-B14F-4D97-AF65-F5344CB8AC3E}">
        <p14:creationId xmlns:p14="http://schemas.microsoft.com/office/powerpoint/2010/main" val="210469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92C0A9-1CA6-45DB-AE21-1AAE998F41E2}"/>
              </a:ext>
            </a:extLst>
          </p:cNvPr>
          <p:cNvSpPr>
            <a:spLocks noGrp="1"/>
          </p:cNvSpPr>
          <p:nvPr>
            <p:ph type="title"/>
          </p:nvPr>
        </p:nvSpPr>
        <p:spPr/>
        <p:txBody>
          <a:bodyPr/>
          <a:lstStyle/>
          <a:p>
            <a:r>
              <a:rPr lang="en-US" dirty="0"/>
              <a:t>Previously proposed equivalence systems</a:t>
            </a:r>
          </a:p>
        </p:txBody>
      </p:sp>
      <p:sp>
        <p:nvSpPr>
          <p:cNvPr id="3" name="Espace réservé du contenu 2">
            <a:extLst>
              <a:ext uri="{FF2B5EF4-FFF2-40B4-BE49-F238E27FC236}">
                <a16:creationId xmlns:a16="http://schemas.microsoft.com/office/drawing/2014/main" id="{A347015B-6198-41B3-A62A-4802E44E4CF6}"/>
              </a:ext>
            </a:extLst>
          </p:cNvPr>
          <p:cNvSpPr>
            <a:spLocks noGrp="1"/>
          </p:cNvSpPr>
          <p:nvPr>
            <p:ph idx="1"/>
          </p:nvPr>
        </p:nvSpPr>
        <p:spPr/>
        <p:txBody>
          <a:bodyPr/>
          <a:lstStyle/>
          <a:p>
            <a:pPr marL="0" indent="0">
              <a:buNone/>
            </a:pPr>
            <a:r>
              <a:rPr lang="en-US" dirty="0"/>
              <a:t>Ladd (2008:91) developed Roach’s work: ToBI and Standard British</a:t>
            </a:r>
          </a:p>
        </p:txBody>
      </p:sp>
      <p:graphicFrame>
        <p:nvGraphicFramePr>
          <p:cNvPr id="6" name="Tableau 5">
            <a:extLst>
              <a:ext uri="{FF2B5EF4-FFF2-40B4-BE49-F238E27FC236}">
                <a16:creationId xmlns:a16="http://schemas.microsoft.com/office/drawing/2014/main" id="{A45920EE-864D-4871-95E5-5F776761A255}"/>
              </a:ext>
            </a:extLst>
          </p:cNvPr>
          <p:cNvGraphicFramePr>
            <a:graphicFrameLocks noGrp="1"/>
          </p:cNvGraphicFramePr>
          <p:nvPr>
            <p:extLst>
              <p:ext uri="{D42A27DB-BD31-4B8C-83A1-F6EECF244321}">
                <p14:modId xmlns:p14="http://schemas.microsoft.com/office/powerpoint/2010/main" val="2479214877"/>
              </p:ext>
            </p:extLst>
          </p:nvPr>
        </p:nvGraphicFramePr>
        <p:xfrm>
          <a:off x="319314" y="2473552"/>
          <a:ext cx="5281387" cy="3611245"/>
        </p:xfrm>
        <a:graphic>
          <a:graphicData uri="http://schemas.openxmlformats.org/drawingml/2006/table">
            <a:tbl>
              <a:tblPr firstRow="1" firstCol="1" bandRow="1">
                <a:tableStyleId>{0505E3EF-67EA-436B-97B2-0124C06EBD24}</a:tableStyleId>
              </a:tblPr>
              <a:tblGrid>
                <a:gridCol w="436594">
                  <a:extLst>
                    <a:ext uri="{9D8B030D-6E8A-4147-A177-3AD203B41FA5}">
                      <a16:colId xmlns:a16="http://schemas.microsoft.com/office/drawing/2014/main" val="135253320"/>
                    </a:ext>
                  </a:extLst>
                </a:gridCol>
                <a:gridCol w="1394286">
                  <a:extLst>
                    <a:ext uri="{9D8B030D-6E8A-4147-A177-3AD203B41FA5}">
                      <a16:colId xmlns:a16="http://schemas.microsoft.com/office/drawing/2014/main" val="1914222323"/>
                    </a:ext>
                  </a:extLst>
                </a:gridCol>
                <a:gridCol w="3450507">
                  <a:extLst>
                    <a:ext uri="{9D8B030D-6E8A-4147-A177-3AD203B41FA5}">
                      <a16:colId xmlns:a16="http://schemas.microsoft.com/office/drawing/2014/main" val="3244777523"/>
                    </a:ext>
                  </a:extLst>
                </a:gridCol>
              </a:tblGrid>
              <a:tr h="167136">
                <a:tc>
                  <a:txBody>
                    <a:bodyPr/>
                    <a:lstStyle/>
                    <a:p>
                      <a:pPr algn="l">
                        <a:lnSpc>
                          <a:spcPct val="115000"/>
                        </a:lnSpc>
                        <a:spcAft>
                          <a:spcPts val="0"/>
                        </a:spcAft>
                      </a:pPr>
                      <a:r>
                        <a:rPr lang="en-US" sz="2000" b="1" dirty="0">
                          <a:effectLst/>
                        </a:rPr>
                        <a:t>1</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H*L-L%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0" dirty="0">
                          <a:effectLst/>
                        </a:rPr>
                        <a:t>Fall</a:t>
                      </a:r>
                      <a:endParaRPr lang="fr-FR" sz="2000" b="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636051962"/>
                  </a:ext>
                </a:extLst>
              </a:tr>
              <a:tr h="167136">
                <a:tc>
                  <a:txBody>
                    <a:bodyPr/>
                    <a:lstStyle/>
                    <a:p>
                      <a:pPr algn="l">
                        <a:lnSpc>
                          <a:spcPct val="115000"/>
                        </a:lnSpc>
                        <a:spcAft>
                          <a:spcPts val="0"/>
                        </a:spcAft>
                      </a:pPr>
                      <a:r>
                        <a:rPr lang="en-US" sz="2000" b="1" dirty="0">
                          <a:effectLst/>
                        </a:rPr>
                        <a:t>2</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H* L-H%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dirty="0">
                          <a:effectLst/>
                        </a:rPr>
                        <a:t>Fall-rise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2141553514"/>
                  </a:ext>
                </a:extLst>
              </a:tr>
              <a:tr h="167136">
                <a:tc>
                  <a:txBody>
                    <a:bodyPr/>
                    <a:lstStyle/>
                    <a:p>
                      <a:pPr algn="l">
                        <a:lnSpc>
                          <a:spcPct val="115000"/>
                        </a:lnSpc>
                        <a:spcAft>
                          <a:spcPts val="0"/>
                        </a:spcAft>
                      </a:pPr>
                      <a:r>
                        <a:rPr lang="en-US" sz="2000" b="1" dirty="0">
                          <a:effectLst/>
                        </a:rPr>
                        <a:t>3</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H* H-L%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dirty="0" err="1">
                          <a:effectLst/>
                        </a:rPr>
                        <a:t>Stylised</a:t>
                      </a:r>
                      <a:r>
                        <a:rPr lang="en-US" sz="2000" dirty="0">
                          <a:effectLst/>
                        </a:rPr>
                        <a:t> high rise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699605037"/>
                  </a:ext>
                </a:extLst>
              </a:tr>
              <a:tr h="167136">
                <a:tc>
                  <a:txBody>
                    <a:bodyPr/>
                    <a:lstStyle/>
                    <a:p>
                      <a:pPr algn="l">
                        <a:lnSpc>
                          <a:spcPct val="115000"/>
                        </a:lnSpc>
                        <a:spcAft>
                          <a:spcPts val="0"/>
                        </a:spcAft>
                      </a:pPr>
                      <a:r>
                        <a:rPr lang="en-US" sz="2000" b="1" dirty="0">
                          <a:effectLst/>
                        </a:rPr>
                        <a:t>4</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H* H-H%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dirty="0">
                          <a:effectLst/>
                        </a:rPr>
                        <a:t>High rise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3356738244"/>
                  </a:ext>
                </a:extLst>
              </a:tr>
              <a:tr h="167136">
                <a:tc>
                  <a:txBody>
                    <a:bodyPr/>
                    <a:lstStyle/>
                    <a:p>
                      <a:pPr algn="l">
                        <a:lnSpc>
                          <a:spcPct val="115000"/>
                        </a:lnSpc>
                        <a:spcAft>
                          <a:spcPts val="0"/>
                        </a:spcAft>
                      </a:pPr>
                      <a:r>
                        <a:rPr lang="en-US" sz="2000" b="1" dirty="0">
                          <a:effectLst/>
                        </a:rPr>
                        <a:t>5</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L* L-L%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dirty="0">
                          <a:effectLst/>
                        </a:rPr>
                        <a:t>Low fall</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1792095256"/>
                  </a:ext>
                </a:extLst>
              </a:tr>
              <a:tr h="167136">
                <a:tc>
                  <a:txBody>
                    <a:bodyPr/>
                    <a:lstStyle/>
                    <a:p>
                      <a:pPr algn="l">
                        <a:lnSpc>
                          <a:spcPct val="115000"/>
                        </a:lnSpc>
                        <a:spcAft>
                          <a:spcPts val="0"/>
                        </a:spcAft>
                      </a:pPr>
                      <a:r>
                        <a:rPr lang="en-US" sz="2000" b="1" dirty="0">
                          <a:effectLst/>
                        </a:rPr>
                        <a:t>6</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L* L-H%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dirty="0">
                          <a:effectLst/>
                        </a:rPr>
                        <a:t>Low rise (narrow pitch range)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2921036656"/>
                  </a:ext>
                </a:extLst>
              </a:tr>
              <a:tr h="167136">
                <a:tc>
                  <a:txBody>
                    <a:bodyPr/>
                    <a:lstStyle/>
                    <a:p>
                      <a:pPr algn="l">
                        <a:lnSpc>
                          <a:spcPct val="115000"/>
                        </a:lnSpc>
                        <a:spcAft>
                          <a:spcPts val="0"/>
                        </a:spcAft>
                      </a:pPr>
                      <a:r>
                        <a:rPr lang="en-US" sz="2000" b="1" dirty="0">
                          <a:effectLst/>
                        </a:rPr>
                        <a:t>7</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L* H-L%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dirty="0" err="1">
                          <a:effectLst/>
                        </a:rPr>
                        <a:t>Stylised</a:t>
                      </a:r>
                      <a:r>
                        <a:rPr lang="en-US" sz="2000" dirty="0">
                          <a:effectLst/>
                        </a:rPr>
                        <a:t> low rise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3528577624"/>
                  </a:ext>
                </a:extLst>
              </a:tr>
              <a:tr h="167136">
                <a:tc>
                  <a:txBody>
                    <a:bodyPr/>
                    <a:lstStyle/>
                    <a:p>
                      <a:pPr algn="l">
                        <a:lnSpc>
                          <a:spcPct val="115000"/>
                        </a:lnSpc>
                        <a:spcAft>
                          <a:spcPts val="0"/>
                        </a:spcAft>
                      </a:pPr>
                      <a:r>
                        <a:rPr lang="en-US" sz="2000" b="1" dirty="0">
                          <a:effectLst/>
                        </a:rPr>
                        <a:t>8</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L* H-H%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dirty="0">
                          <a:effectLst/>
                        </a:rPr>
                        <a:t>Low rise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3180982930"/>
                  </a:ext>
                </a:extLst>
              </a:tr>
              <a:tr h="167136">
                <a:tc>
                  <a:txBody>
                    <a:bodyPr/>
                    <a:lstStyle/>
                    <a:p>
                      <a:pPr algn="l">
                        <a:lnSpc>
                          <a:spcPct val="115000"/>
                        </a:lnSpc>
                        <a:spcAft>
                          <a:spcPts val="0"/>
                        </a:spcAft>
                      </a:pPr>
                      <a:r>
                        <a:rPr lang="en-US" sz="2000" b="1" dirty="0">
                          <a:effectLst/>
                        </a:rPr>
                        <a:t>9</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b="1" dirty="0">
                          <a:effectLst/>
                        </a:rPr>
                        <a:t>L+H* L-L%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n-US" sz="2000" dirty="0">
                          <a:effectLst/>
                        </a:rPr>
                        <a:t>Rise-fall</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2820232164"/>
                  </a:ext>
                </a:extLst>
              </a:tr>
              <a:tr h="167136">
                <a:tc>
                  <a:txBody>
                    <a:bodyPr/>
                    <a:lstStyle/>
                    <a:p>
                      <a:pPr algn="l">
                        <a:lnSpc>
                          <a:spcPct val="115000"/>
                        </a:lnSpc>
                        <a:spcAft>
                          <a:spcPts val="0"/>
                        </a:spcAft>
                      </a:pPr>
                      <a:r>
                        <a:rPr lang="es-CL" sz="2000" b="1" dirty="0">
                          <a:effectLst/>
                        </a:rPr>
                        <a:t>10</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L+H* L-H%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err="1">
                          <a:effectLst/>
                        </a:rPr>
                        <a:t>Rise-fall-rise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1769740338"/>
                  </a:ext>
                </a:extLst>
              </a:tr>
              <a:tr h="167136">
                <a:tc>
                  <a:txBody>
                    <a:bodyPr/>
                    <a:lstStyle/>
                    <a:p>
                      <a:pPr algn="l">
                        <a:lnSpc>
                          <a:spcPct val="115000"/>
                        </a:lnSpc>
                        <a:spcAft>
                          <a:spcPts val="0"/>
                        </a:spcAft>
                      </a:pPr>
                      <a:r>
                        <a:rPr lang="es-CL" sz="2000" b="1" dirty="0">
                          <a:effectLst/>
                        </a:rPr>
                        <a:t>11</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L+H* H-L%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err="1">
                          <a:effectLst/>
                        </a:rPr>
                        <a:t>Stylised</a:t>
                      </a:r>
                      <a:r>
                        <a:rPr lang="es-CL" sz="2000" dirty="0">
                          <a:effectLst/>
                        </a:rPr>
                        <a:t> </a:t>
                      </a:r>
                      <a:r>
                        <a:rPr lang="es-CL" sz="2000" dirty="0" err="1">
                          <a:effectLst/>
                        </a:rPr>
                        <a:t>high</a:t>
                      </a:r>
                      <a:r>
                        <a:rPr lang="es-CL" sz="2000" dirty="0">
                          <a:effectLst/>
                        </a:rPr>
                        <a:t> </a:t>
                      </a:r>
                      <a:r>
                        <a:rPr lang="es-CL" sz="2000" dirty="0" err="1">
                          <a:effectLst/>
                        </a:rPr>
                        <a:t>rise</a:t>
                      </a:r>
                      <a:r>
                        <a:rPr lang="es-CL" sz="2000" dirty="0">
                          <a:effectLst/>
                        </a:rPr>
                        <a:t> (</a:t>
                      </a:r>
                      <a:r>
                        <a:rPr lang="es-CL" sz="2000" dirty="0" err="1">
                          <a:effectLst/>
                        </a:rPr>
                        <a:t>with</a:t>
                      </a:r>
                      <a:r>
                        <a:rPr lang="es-CL" sz="2000" dirty="0">
                          <a:effectLst/>
                        </a:rPr>
                        <a:t> </a:t>
                      </a:r>
                      <a:r>
                        <a:rPr lang="es-CL" sz="2000" dirty="0" err="1">
                          <a:effectLst/>
                        </a:rPr>
                        <a:t>low</a:t>
                      </a:r>
                      <a:r>
                        <a:rPr lang="es-CL" sz="2000" dirty="0">
                          <a:effectLst/>
                        </a:rPr>
                        <a:t> head)</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4266326585"/>
                  </a:ext>
                </a:extLst>
              </a:tr>
            </a:tbl>
          </a:graphicData>
        </a:graphic>
      </p:graphicFrame>
      <p:graphicFrame>
        <p:nvGraphicFramePr>
          <p:cNvPr id="8" name="Tableau 7">
            <a:extLst>
              <a:ext uri="{FF2B5EF4-FFF2-40B4-BE49-F238E27FC236}">
                <a16:creationId xmlns:a16="http://schemas.microsoft.com/office/drawing/2014/main" id="{5E2B982E-77DC-4512-A42C-C1B2A62560E6}"/>
              </a:ext>
            </a:extLst>
          </p:cNvPr>
          <p:cNvGraphicFramePr>
            <a:graphicFrameLocks noGrp="1"/>
          </p:cNvGraphicFramePr>
          <p:nvPr>
            <p:extLst>
              <p:ext uri="{D42A27DB-BD31-4B8C-83A1-F6EECF244321}">
                <p14:modId xmlns:p14="http://schemas.microsoft.com/office/powerpoint/2010/main" val="2800391752"/>
              </p:ext>
            </p:extLst>
          </p:nvPr>
        </p:nvGraphicFramePr>
        <p:xfrm>
          <a:off x="5861045" y="2461531"/>
          <a:ext cx="5460094" cy="3611245"/>
        </p:xfrm>
        <a:graphic>
          <a:graphicData uri="http://schemas.openxmlformats.org/drawingml/2006/table">
            <a:tbl>
              <a:tblPr firstRow="1" firstCol="1" bandRow="1">
                <a:tableStyleId>{0505E3EF-67EA-436B-97B2-0124C06EBD24}</a:tableStyleId>
              </a:tblPr>
              <a:tblGrid>
                <a:gridCol w="451367">
                  <a:extLst>
                    <a:ext uri="{9D8B030D-6E8A-4147-A177-3AD203B41FA5}">
                      <a16:colId xmlns:a16="http://schemas.microsoft.com/office/drawing/2014/main" val="2243931091"/>
                    </a:ext>
                  </a:extLst>
                </a:gridCol>
                <a:gridCol w="1441465">
                  <a:extLst>
                    <a:ext uri="{9D8B030D-6E8A-4147-A177-3AD203B41FA5}">
                      <a16:colId xmlns:a16="http://schemas.microsoft.com/office/drawing/2014/main" val="4028287626"/>
                    </a:ext>
                  </a:extLst>
                </a:gridCol>
                <a:gridCol w="3567262">
                  <a:extLst>
                    <a:ext uri="{9D8B030D-6E8A-4147-A177-3AD203B41FA5}">
                      <a16:colId xmlns:a16="http://schemas.microsoft.com/office/drawing/2014/main" val="206231968"/>
                    </a:ext>
                  </a:extLst>
                </a:gridCol>
              </a:tblGrid>
              <a:tr h="167136">
                <a:tc>
                  <a:txBody>
                    <a:bodyPr/>
                    <a:lstStyle/>
                    <a:p>
                      <a:pPr algn="l">
                        <a:lnSpc>
                          <a:spcPct val="115000"/>
                        </a:lnSpc>
                        <a:spcAft>
                          <a:spcPts val="0"/>
                        </a:spcAft>
                      </a:pPr>
                      <a:r>
                        <a:rPr lang="es-CL" sz="2000" b="1" dirty="0">
                          <a:effectLst/>
                        </a:rPr>
                        <a:t>12</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L+H* H-H%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0" dirty="0">
                          <a:effectLst/>
                        </a:rPr>
                        <a:t>High </a:t>
                      </a:r>
                      <a:r>
                        <a:rPr lang="es-CL" sz="2000" b="0" dirty="0" err="1">
                          <a:effectLst/>
                        </a:rPr>
                        <a:t>rise</a:t>
                      </a:r>
                      <a:r>
                        <a:rPr lang="es-CL" sz="2000" b="0" dirty="0">
                          <a:effectLst/>
                        </a:rPr>
                        <a:t> (</a:t>
                      </a:r>
                      <a:r>
                        <a:rPr lang="es-CL" sz="2000" b="0" dirty="0" err="1">
                          <a:effectLst/>
                        </a:rPr>
                        <a:t>with</a:t>
                      </a:r>
                      <a:r>
                        <a:rPr lang="es-CL" sz="2000" b="0" dirty="0">
                          <a:effectLst/>
                        </a:rPr>
                        <a:t> </a:t>
                      </a:r>
                      <a:r>
                        <a:rPr lang="es-CL" sz="2000" b="0" dirty="0" err="1">
                          <a:effectLst/>
                        </a:rPr>
                        <a:t>low</a:t>
                      </a:r>
                      <a:r>
                        <a:rPr lang="es-CL" sz="2000" b="0" dirty="0">
                          <a:effectLst/>
                        </a:rPr>
                        <a:t> head)</a:t>
                      </a:r>
                      <a:endParaRPr lang="fr-FR" sz="2000" b="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2521471424"/>
                  </a:ext>
                </a:extLst>
              </a:tr>
              <a:tr h="167136">
                <a:tc>
                  <a:txBody>
                    <a:bodyPr/>
                    <a:lstStyle/>
                    <a:p>
                      <a:pPr algn="l">
                        <a:lnSpc>
                          <a:spcPct val="115000"/>
                        </a:lnSpc>
                        <a:spcAft>
                          <a:spcPts val="0"/>
                        </a:spcAft>
                      </a:pPr>
                      <a:r>
                        <a:rPr lang="es-CL" sz="2000" b="1" dirty="0">
                          <a:effectLst/>
                        </a:rPr>
                        <a:t>13</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L*+H L-L%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err="1">
                          <a:effectLst/>
                        </a:rPr>
                        <a:t>Rise-fall</a:t>
                      </a:r>
                      <a:r>
                        <a:rPr lang="es-CL" sz="2000" dirty="0">
                          <a:effectLst/>
                        </a:rPr>
                        <a:t> (‘</a:t>
                      </a:r>
                      <a:r>
                        <a:rPr lang="es-CL" sz="2000" dirty="0" err="1">
                          <a:effectLst/>
                        </a:rPr>
                        <a:t>scooped</a:t>
                      </a:r>
                      <a:r>
                        <a:rPr lang="es-CL" sz="2000" dirty="0">
                          <a:effectLst/>
                        </a:rPr>
                        <a:t>’)</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3844080092"/>
                  </a:ext>
                </a:extLst>
              </a:tr>
              <a:tr h="167136">
                <a:tc>
                  <a:txBody>
                    <a:bodyPr/>
                    <a:lstStyle/>
                    <a:p>
                      <a:pPr algn="l">
                        <a:lnSpc>
                          <a:spcPct val="115000"/>
                        </a:lnSpc>
                        <a:spcAft>
                          <a:spcPts val="0"/>
                        </a:spcAft>
                      </a:pPr>
                      <a:r>
                        <a:rPr lang="es-CL" sz="2000" b="1" dirty="0">
                          <a:effectLst/>
                        </a:rPr>
                        <a:t>14</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L*+H L-H%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err="1">
                          <a:effectLst/>
                        </a:rPr>
                        <a:t>Rise-fall-rise</a:t>
                      </a:r>
                      <a:r>
                        <a:rPr lang="es-CL" sz="2000" dirty="0">
                          <a:effectLst/>
                        </a:rPr>
                        <a:t> (‘</a:t>
                      </a:r>
                      <a:r>
                        <a:rPr lang="es-CL" sz="2000" dirty="0" err="1">
                          <a:effectLst/>
                        </a:rPr>
                        <a:t>scooped</a:t>
                      </a:r>
                      <a:r>
                        <a:rPr lang="es-CL" sz="2000" dirty="0">
                          <a:effectLst/>
                        </a:rPr>
                        <a:t>’)</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2155595489"/>
                  </a:ext>
                </a:extLst>
              </a:tr>
              <a:tr h="167136">
                <a:tc>
                  <a:txBody>
                    <a:bodyPr/>
                    <a:lstStyle/>
                    <a:p>
                      <a:pPr algn="l">
                        <a:lnSpc>
                          <a:spcPct val="115000"/>
                        </a:lnSpc>
                        <a:spcAft>
                          <a:spcPts val="0"/>
                        </a:spcAft>
                      </a:pPr>
                      <a:r>
                        <a:rPr lang="es-CL" sz="2000" b="1" dirty="0">
                          <a:effectLst/>
                        </a:rPr>
                        <a:t>15</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L*+H H-L%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a:effectLst/>
                        </a:rPr>
                        <a:t> </a:t>
                      </a:r>
                      <a:r>
                        <a:rPr lang="es-CL" sz="2000" dirty="0" err="1">
                          <a:effectLst/>
                        </a:rPr>
                        <a:t>Stylised</a:t>
                      </a:r>
                      <a:r>
                        <a:rPr lang="es-CL" sz="2000" dirty="0">
                          <a:effectLst/>
                        </a:rPr>
                        <a:t> </a:t>
                      </a:r>
                      <a:r>
                        <a:rPr lang="es-CL" sz="2000" dirty="0" err="1">
                          <a:effectLst/>
                        </a:rPr>
                        <a:t>low</a:t>
                      </a:r>
                      <a:r>
                        <a:rPr lang="es-CL" sz="2000" dirty="0">
                          <a:effectLst/>
                        </a:rPr>
                        <a:t> </a:t>
                      </a:r>
                      <a:r>
                        <a:rPr lang="es-CL" sz="2000" dirty="0" err="1">
                          <a:effectLst/>
                        </a:rPr>
                        <a:t>rise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481503409"/>
                  </a:ext>
                </a:extLst>
              </a:tr>
              <a:tr h="167136">
                <a:tc>
                  <a:txBody>
                    <a:bodyPr/>
                    <a:lstStyle/>
                    <a:p>
                      <a:pPr algn="l">
                        <a:lnSpc>
                          <a:spcPct val="115000"/>
                        </a:lnSpc>
                        <a:spcAft>
                          <a:spcPts val="0"/>
                        </a:spcAft>
                      </a:pPr>
                      <a:r>
                        <a:rPr lang="es-CL" sz="2000" b="1" dirty="0">
                          <a:effectLst/>
                        </a:rPr>
                        <a:t>16</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L*+H H-H%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a:effectLst/>
                        </a:rPr>
                        <a:t>Low </a:t>
                      </a:r>
                      <a:r>
                        <a:rPr lang="es-CL" sz="2000" dirty="0" err="1">
                          <a:effectLst/>
                        </a:rPr>
                        <a:t>rise</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4015888775"/>
                  </a:ext>
                </a:extLst>
              </a:tr>
              <a:tr h="167136">
                <a:tc>
                  <a:txBody>
                    <a:bodyPr/>
                    <a:lstStyle/>
                    <a:p>
                      <a:pPr algn="l">
                        <a:lnSpc>
                          <a:spcPct val="115000"/>
                        </a:lnSpc>
                        <a:spcAft>
                          <a:spcPts val="0"/>
                        </a:spcAft>
                      </a:pPr>
                      <a:r>
                        <a:rPr lang="es-CL" sz="2000" b="1" dirty="0">
                          <a:effectLst/>
                        </a:rPr>
                        <a:t>17</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H+L* L-L%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a:effectLst/>
                        </a:rPr>
                        <a:t>Low </a:t>
                      </a:r>
                      <a:r>
                        <a:rPr lang="es-CL" sz="2000" dirty="0" err="1">
                          <a:effectLst/>
                        </a:rPr>
                        <a:t>fall</a:t>
                      </a:r>
                      <a:r>
                        <a:rPr lang="es-CL" sz="2000" dirty="0">
                          <a:effectLst/>
                        </a:rPr>
                        <a:t> (</a:t>
                      </a:r>
                      <a:r>
                        <a:rPr lang="es-CL" sz="2000" dirty="0" err="1">
                          <a:effectLst/>
                        </a:rPr>
                        <a:t>with</a:t>
                      </a:r>
                      <a:r>
                        <a:rPr lang="es-CL" sz="2000" dirty="0">
                          <a:effectLst/>
                        </a:rPr>
                        <a:t> </a:t>
                      </a:r>
                      <a:r>
                        <a:rPr lang="es-CL" sz="2000" dirty="0" err="1">
                          <a:effectLst/>
                        </a:rPr>
                        <a:t>high</a:t>
                      </a:r>
                      <a:r>
                        <a:rPr lang="es-CL" sz="2000" dirty="0">
                          <a:effectLst/>
                        </a:rPr>
                        <a:t> head)</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2644872710"/>
                  </a:ext>
                </a:extLst>
              </a:tr>
              <a:tr h="167136">
                <a:tc>
                  <a:txBody>
                    <a:bodyPr/>
                    <a:lstStyle/>
                    <a:p>
                      <a:pPr algn="l">
                        <a:lnSpc>
                          <a:spcPct val="115000"/>
                        </a:lnSpc>
                        <a:spcAft>
                          <a:spcPts val="0"/>
                        </a:spcAft>
                      </a:pPr>
                      <a:r>
                        <a:rPr lang="es-CL" sz="2000" b="1">
                          <a:effectLst/>
                        </a:rPr>
                        <a:t>18</a:t>
                      </a:r>
                      <a:endParaRPr lang="fr-FR" sz="2000" b="1">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H+L* L-H%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a:effectLst/>
                        </a:rPr>
                        <a:t> Low </a:t>
                      </a:r>
                      <a:r>
                        <a:rPr lang="es-CL" sz="2000" dirty="0" err="1">
                          <a:effectLst/>
                        </a:rPr>
                        <a:t>rise</a:t>
                      </a:r>
                      <a:r>
                        <a:rPr lang="es-CL" sz="2000" dirty="0">
                          <a:effectLst/>
                        </a:rPr>
                        <a:t> (</a:t>
                      </a:r>
                      <a:r>
                        <a:rPr lang="es-CL" sz="2000" dirty="0" err="1">
                          <a:effectLst/>
                        </a:rPr>
                        <a:t>with</a:t>
                      </a:r>
                      <a:r>
                        <a:rPr lang="es-CL" sz="2000" dirty="0">
                          <a:effectLst/>
                        </a:rPr>
                        <a:t> </a:t>
                      </a:r>
                      <a:r>
                        <a:rPr lang="es-CL" sz="2000" dirty="0" err="1">
                          <a:effectLst/>
                        </a:rPr>
                        <a:t>high</a:t>
                      </a:r>
                      <a:r>
                        <a:rPr lang="es-CL" sz="2000" dirty="0">
                          <a:effectLst/>
                        </a:rPr>
                        <a:t> head)</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3731914763"/>
                  </a:ext>
                </a:extLst>
              </a:tr>
              <a:tr h="167136">
                <a:tc>
                  <a:txBody>
                    <a:bodyPr/>
                    <a:lstStyle/>
                    <a:p>
                      <a:pPr algn="l">
                        <a:lnSpc>
                          <a:spcPct val="115000"/>
                        </a:lnSpc>
                        <a:spcAft>
                          <a:spcPts val="0"/>
                        </a:spcAft>
                      </a:pPr>
                      <a:r>
                        <a:rPr lang="es-CL" sz="2000" b="1" dirty="0">
                          <a:effectLst/>
                        </a:rPr>
                        <a:t>19</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H+L* H-L%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err="1">
                          <a:effectLst/>
                        </a:rPr>
                        <a:t>Stylised</a:t>
                      </a:r>
                      <a:r>
                        <a:rPr lang="es-CL" sz="2000" dirty="0">
                          <a:effectLst/>
                        </a:rPr>
                        <a:t> </a:t>
                      </a:r>
                      <a:r>
                        <a:rPr lang="es-CL" sz="2000" dirty="0" err="1">
                          <a:effectLst/>
                        </a:rPr>
                        <a:t>low</a:t>
                      </a:r>
                      <a:r>
                        <a:rPr lang="es-CL" sz="2000" dirty="0">
                          <a:effectLst/>
                        </a:rPr>
                        <a:t> </a:t>
                      </a:r>
                      <a:r>
                        <a:rPr lang="es-CL" sz="2000" dirty="0" err="1">
                          <a:effectLst/>
                        </a:rPr>
                        <a:t>rise</a:t>
                      </a:r>
                      <a:r>
                        <a:rPr lang="es-CL" sz="2000" dirty="0">
                          <a:effectLst/>
                        </a:rPr>
                        <a:t> (</a:t>
                      </a:r>
                      <a:r>
                        <a:rPr lang="es-CL" sz="2000" dirty="0" err="1">
                          <a:effectLst/>
                        </a:rPr>
                        <a:t>with</a:t>
                      </a:r>
                      <a:r>
                        <a:rPr lang="es-CL" sz="2000" dirty="0">
                          <a:effectLst/>
                        </a:rPr>
                        <a:t> </a:t>
                      </a:r>
                      <a:r>
                        <a:rPr lang="es-CL" sz="2000" dirty="0" err="1">
                          <a:effectLst/>
                        </a:rPr>
                        <a:t>high</a:t>
                      </a:r>
                      <a:r>
                        <a:rPr lang="es-CL" sz="2000" dirty="0">
                          <a:effectLst/>
                        </a:rPr>
                        <a:t> head)</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975857688"/>
                  </a:ext>
                </a:extLst>
              </a:tr>
              <a:tr h="167136">
                <a:tc>
                  <a:txBody>
                    <a:bodyPr/>
                    <a:lstStyle/>
                    <a:p>
                      <a:pPr algn="l">
                        <a:lnSpc>
                          <a:spcPct val="115000"/>
                        </a:lnSpc>
                        <a:spcAft>
                          <a:spcPts val="0"/>
                        </a:spcAft>
                      </a:pPr>
                      <a:r>
                        <a:rPr lang="es-CL" sz="2000" b="1" dirty="0">
                          <a:effectLst/>
                        </a:rPr>
                        <a:t>20</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H+L* H-H%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a:effectLst/>
                        </a:rPr>
                        <a:t>Low </a:t>
                      </a:r>
                      <a:r>
                        <a:rPr lang="es-CL" sz="2000" dirty="0" err="1">
                          <a:effectLst/>
                        </a:rPr>
                        <a:t>rise</a:t>
                      </a:r>
                      <a:r>
                        <a:rPr lang="es-CL" sz="2000" dirty="0">
                          <a:effectLst/>
                        </a:rPr>
                        <a:t> (</a:t>
                      </a:r>
                      <a:r>
                        <a:rPr lang="es-CL" sz="2000" dirty="0" err="1">
                          <a:effectLst/>
                        </a:rPr>
                        <a:t>high</a:t>
                      </a:r>
                      <a:r>
                        <a:rPr lang="es-CL" sz="2000" dirty="0">
                          <a:effectLst/>
                        </a:rPr>
                        <a:t> </a:t>
                      </a:r>
                      <a:r>
                        <a:rPr lang="es-CL" sz="2000" dirty="0" err="1">
                          <a:effectLst/>
                        </a:rPr>
                        <a:t>range</a:t>
                      </a:r>
                      <a:r>
                        <a:rPr lang="es-CL" sz="2000" dirty="0">
                          <a:effectLst/>
                        </a:rPr>
                        <a:t>)</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2075247560"/>
                  </a:ext>
                </a:extLst>
              </a:tr>
              <a:tr h="167136">
                <a:tc>
                  <a:txBody>
                    <a:bodyPr/>
                    <a:lstStyle/>
                    <a:p>
                      <a:pPr algn="l">
                        <a:lnSpc>
                          <a:spcPct val="115000"/>
                        </a:lnSpc>
                        <a:spcAft>
                          <a:spcPts val="0"/>
                        </a:spcAft>
                      </a:pPr>
                      <a:r>
                        <a:rPr lang="es-CL" sz="2000" b="1" dirty="0">
                          <a:effectLst/>
                        </a:rPr>
                        <a:t>21</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H*+L H-L%</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err="1">
                          <a:effectLst/>
                        </a:rPr>
                        <a:t>Stylised</a:t>
                      </a:r>
                      <a:r>
                        <a:rPr lang="es-CL" sz="2000" dirty="0">
                          <a:effectLst/>
                        </a:rPr>
                        <a:t> </a:t>
                      </a:r>
                      <a:r>
                        <a:rPr lang="es-CL" sz="2000" dirty="0" err="1">
                          <a:effectLst/>
                        </a:rPr>
                        <a:t>fall</a:t>
                      </a:r>
                      <a:r>
                        <a:rPr lang="es-CL" sz="2000" dirty="0">
                          <a:effectLst/>
                        </a:rPr>
                        <a:t> (‘</a:t>
                      </a:r>
                      <a:r>
                        <a:rPr lang="es-CL" sz="2000" dirty="0" err="1">
                          <a:effectLst/>
                        </a:rPr>
                        <a:t>calling</a:t>
                      </a:r>
                      <a:r>
                        <a:rPr lang="es-CL" sz="2000" dirty="0">
                          <a:effectLst/>
                        </a:rPr>
                        <a:t> </a:t>
                      </a:r>
                      <a:r>
                        <a:rPr lang="es-CL" sz="2000" dirty="0" err="1">
                          <a:effectLst/>
                        </a:rPr>
                        <a:t>contour</a:t>
                      </a:r>
                      <a:r>
                        <a:rPr lang="es-CL" sz="2000" dirty="0">
                          <a:effectLst/>
                        </a:rPr>
                        <a:t>’)</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3726082364"/>
                  </a:ext>
                </a:extLst>
              </a:tr>
              <a:tr h="167136">
                <a:tc>
                  <a:txBody>
                    <a:bodyPr/>
                    <a:lstStyle/>
                    <a:p>
                      <a:pPr algn="l">
                        <a:lnSpc>
                          <a:spcPct val="115000"/>
                        </a:lnSpc>
                        <a:spcAft>
                          <a:spcPts val="0"/>
                        </a:spcAft>
                      </a:pPr>
                      <a:r>
                        <a:rPr lang="es-CL" sz="2000" b="1" dirty="0">
                          <a:effectLst/>
                        </a:rPr>
                        <a:t>22</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b="1" dirty="0">
                          <a:effectLst/>
                        </a:rPr>
                        <a:t>H*+L H-H%</a:t>
                      </a:r>
                      <a:endParaRPr lang="fr-FR" sz="2000" b="1" dirty="0">
                        <a:effectLst/>
                        <a:latin typeface="Times New Roman" panose="02020603050405020304" pitchFamily="18" charset="0"/>
                        <a:ea typeface="Times New Roman" panose="02020603050405020304" pitchFamily="18" charset="0"/>
                      </a:endParaRPr>
                    </a:p>
                  </a:txBody>
                  <a:tcPr marL="21499" marR="21499" marT="0" marB="0"/>
                </a:tc>
                <a:tc>
                  <a:txBody>
                    <a:bodyPr/>
                    <a:lstStyle/>
                    <a:p>
                      <a:pPr algn="l">
                        <a:lnSpc>
                          <a:spcPct val="115000"/>
                        </a:lnSpc>
                        <a:spcAft>
                          <a:spcPts val="0"/>
                        </a:spcAft>
                      </a:pPr>
                      <a:r>
                        <a:rPr lang="es-CL" sz="2000" dirty="0" err="1">
                          <a:effectLst/>
                        </a:rPr>
                        <a:t>Fall-rise</a:t>
                      </a:r>
                      <a:r>
                        <a:rPr lang="es-CL" sz="2000" dirty="0">
                          <a:effectLst/>
                        </a:rPr>
                        <a:t> (</a:t>
                      </a:r>
                      <a:r>
                        <a:rPr lang="es-CL" sz="2000" dirty="0" err="1">
                          <a:effectLst/>
                        </a:rPr>
                        <a:t>high</a:t>
                      </a:r>
                      <a:r>
                        <a:rPr lang="es-CL" sz="2000" dirty="0">
                          <a:effectLst/>
                        </a:rPr>
                        <a:t> </a:t>
                      </a:r>
                      <a:r>
                        <a:rPr lang="es-CL" sz="2000" dirty="0" err="1">
                          <a:effectLst/>
                        </a:rPr>
                        <a:t>range</a:t>
                      </a:r>
                      <a:r>
                        <a:rPr lang="es-CL" sz="2000" dirty="0">
                          <a:effectLst/>
                        </a:rPr>
                        <a:t>)</a:t>
                      </a:r>
                      <a:endParaRPr lang="fr-FR" sz="2000" dirty="0">
                        <a:effectLst/>
                        <a:latin typeface="Times New Roman" panose="02020603050405020304" pitchFamily="18" charset="0"/>
                        <a:ea typeface="Times New Roman" panose="02020603050405020304" pitchFamily="18" charset="0"/>
                      </a:endParaRPr>
                    </a:p>
                  </a:txBody>
                  <a:tcPr marL="21499" marR="21499" marT="0" marB="0"/>
                </a:tc>
                <a:extLst>
                  <a:ext uri="{0D108BD9-81ED-4DB2-BD59-A6C34878D82A}">
                    <a16:rowId xmlns:a16="http://schemas.microsoft.com/office/drawing/2014/main" val="3814042962"/>
                  </a:ext>
                </a:extLst>
              </a:tr>
            </a:tbl>
          </a:graphicData>
        </a:graphic>
      </p:graphicFrame>
    </p:spTree>
    <p:extLst>
      <p:ext uri="{BB962C8B-B14F-4D97-AF65-F5344CB8AC3E}">
        <p14:creationId xmlns:p14="http://schemas.microsoft.com/office/powerpoint/2010/main" val="241838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92C0A9-1CA6-45DB-AE21-1AAE998F41E2}"/>
              </a:ext>
            </a:extLst>
          </p:cNvPr>
          <p:cNvSpPr>
            <a:spLocks noGrp="1"/>
          </p:cNvSpPr>
          <p:nvPr>
            <p:ph type="title"/>
          </p:nvPr>
        </p:nvSpPr>
        <p:spPr/>
        <p:txBody>
          <a:bodyPr/>
          <a:lstStyle/>
          <a:p>
            <a:r>
              <a:rPr lang="en-US" dirty="0"/>
              <a:t>Other equivalence systems</a:t>
            </a:r>
          </a:p>
        </p:txBody>
      </p:sp>
      <p:sp>
        <p:nvSpPr>
          <p:cNvPr id="3" name="Espace réservé du contenu 2">
            <a:extLst>
              <a:ext uri="{FF2B5EF4-FFF2-40B4-BE49-F238E27FC236}">
                <a16:creationId xmlns:a16="http://schemas.microsoft.com/office/drawing/2014/main" id="{A347015B-6198-41B3-A62A-4802E44E4CF6}"/>
              </a:ext>
            </a:extLst>
          </p:cNvPr>
          <p:cNvSpPr>
            <a:spLocks noGrp="1"/>
          </p:cNvSpPr>
          <p:nvPr>
            <p:ph idx="1"/>
          </p:nvPr>
        </p:nvSpPr>
        <p:spPr/>
        <p:txBody>
          <a:bodyPr>
            <a:normAutofit/>
          </a:bodyPr>
          <a:lstStyle/>
          <a:p>
            <a:pPr marL="0" indent="0">
              <a:buNone/>
            </a:pPr>
            <a:r>
              <a:rPr lang="en-US" dirty="0"/>
              <a:t>Ladd (2008:91-92): 	</a:t>
            </a:r>
          </a:p>
        </p:txBody>
      </p:sp>
      <p:sp>
        <p:nvSpPr>
          <p:cNvPr id="4" name="Bulle narrative : rectangle à coins arrondis 3">
            <a:extLst>
              <a:ext uri="{FF2B5EF4-FFF2-40B4-BE49-F238E27FC236}">
                <a16:creationId xmlns:a16="http://schemas.microsoft.com/office/drawing/2014/main" id="{0D7252D4-096A-47C3-967A-41DE5A07CA14}"/>
              </a:ext>
            </a:extLst>
          </p:cNvPr>
          <p:cNvSpPr/>
          <p:nvPr/>
        </p:nvSpPr>
        <p:spPr>
          <a:xfrm>
            <a:off x="607785" y="2852936"/>
            <a:ext cx="10976429" cy="3736548"/>
          </a:xfrm>
          <a:prstGeom prst="wedgeRoundRectCallout">
            <a:avLst>
              <a:gd name="adj1" fmla="val -34585"/>
              <a:gd name="adj2" fmla="val -56005"/>
              <a:gd name="adj3" fmla="val 16667"/>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a:solidFill>
                  <a:schemeClr val="tx1"/>
                </a:solidFill>
              </a:rPr>
              <a:t>“[…] </a:t>
            </a:r>
            <a:r>
              <a:rPr lang="en-US" sz="2600" b="1" dirty="0">
                <a:solidFill>
                  <a:schemeClr val="tx1"/>
                </a:solidFill>
              </a:rPr>
              <a:t>it is pointless to attempt to state a complete correspondence between the two systems</a:t>
            </a:r>
            <a:r>
              <a:rPr lang="en-US" sz="2600" dirty="0">
                <a:solidFill>
                  <a:schemeClr val="tx1"/>
                </a:solidFill>
              </a:rPr>
              <a:t>. For one thing, the British tradition is not monolithic, but includes a range of divergent analyses of certain phenomena, including the general problem of ‘heads’ (patterns of </a:t>
            </a:r>
            <a:r>
              <a:rPr lang="en-US" sz="2600" dirty="0" err="1">
                <a:solidFill>
                  <a:schemeClr val="tx1"/>
                </a:solidFill>
              </a:rPr>
              <a:t>prenuclear</a:t>
            </a:r>
            <a:r>
              <a:rPr lang="en-US" sz="2600" dirty="0">
                <a:solidFill>
                  <a:schemeClr val="tx1"/>
                </a:solidFill>
              </a:rPr>
              <a:t> accents) and specific distinctions such as that between ‘high fall’ and ‘low fall’. </a:t>
            </a:r>
          </a:p>
          <a:p>
            <a:pPr algn="just"/>
            <a:r>
              <a:rPr lang="en-US" sz="2600" dirty="0">
                <a:solidFill>
                  <a:schemeClr val="tx1"/>
                </a:solidFill>
              </a:rPr>
              <a:t>[…] This means that </a:t>
            </a:r>
            <a:r>
              <a:rPr lang="en-US" sz="2600" b="1" dirty="0">
                <a:solidFill>
                  <a:schemeClr val="tx1"/>
                </a:solidFill>
              </a:rPr>
              <a:t>there is no single agreed British inventory of nuclear tone types we can compare item by item against the Pierrehumbert analysis</a:t>
            </a:r>
            <a:r>
              <a:rPr lang="en-US" sz="2600" dirty="0">
                <a:solidFill>
                  <a:schemeClr val="tx1"/>
                </a:solidFill>
              </a:rPr>
              <a:t>.”</a:t>
            </a:r>
          </a:p>
        </p:txBody>
      </p:sp>
    </p:spTree>
    <p:extLst>
      <p:ext uri="{BB962C8B-B14F-4D97-AF65-F5344CB8AC3E}">
        <p14:creationId xmlns:p14="http://schemas.microsoft.com/office/powerpoint/2010/main" val="329907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3AEE68-06B8-4585-8BDC-ACD795B7AEF3}"/>
              </a:ext>
            </a:extLst>
          </p:cNvPr>
          <p:cNvSpPr>
            <a:spLocks noGrp="1"/>
          </p:cNvSpPr>
          <p:nvPr>
            <p:ph type="title"/>
          </p:nvPr>
        </p:nvSpPr>
        <p:spPr/>
        <p:txBody>
          <a:bodyPr/>
          <a:lstStyle/>
          <a:p>
            <a:r>
              <a:rPr lang="en-US" dirty="0"/>
              <a:t>ToBI and Intsint: basic equivalences</a:t>
            </a:r>
          </a:p>
        </p:txBody>
      </p:sp>
      <p:graphicFrame>
        <p:nvGraphicFramePr>
          <p:cNvPr id="5" name="Espace réservé du contenu 4">
            <a:extLst>
              <a:ext uri="{FF2B5EF4-FFF2-40B4-BE49-F238E27FC236}">
                <a16:creationId xmlns:a16="http://schemas.microsoft.com/office/drawing/2014/main" id="{680AF5C1-7DAC-47B3-BAEE-5890C82B452C}"/>
              </a:ext>
            </a:extLst>
          </p:cNvPr>
          <p:cNvGraphicFramePr>
            <a:graphicFrameLocks noGrp="1"/>
          </p:cNvGraphicFramePr>
          <p:nvPr>
            <p:ph idx="1"/>
            <p:extLst>
              <p:ext uri="{D42A27DB-BD31-4B8C-83A1-F6EECF244321}">
                <p14:modId xmlns:p14="http://schemas.microsoft.com/office/powerpoint/2010/main" val="1684314781"/>
              </p:ext>
            </p:extLst>
          </p:nvPr>
        </p:nvGraphicFramePr>
        <p:xfrm>
          <a:off x="785811" y="3068960"/>
          <a:ext cx="10515600" cy="97536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4144087080"/>
                    </a:ext>
                  </a:extLst>
                </a:gridCol>
                <a:gridCol w="1314450">
                  <a:extLst>
                    <a:ext uri="{9D8B030D-6E8A-4147-A177-3AD203B41FA5}">
                      <a16:colId xmlns:a16="http://schemas.microsoft.com/office/drawing/2014/main" val="1674822715"/>
                    </a:ext>
                  </a:extLst>
                </a:gridCol>
                <a:gridCol w="1314450">
                  <a:extLst>
                    <a:ext uri="{9D8B030D-6E8A-4147-A177-3AD203B41FA5}">
                      <a16:colId xmlns:a16="http://schemas.microsoft.com/office/drawing/2014/main" val="634720008"/>
                    </a:ext>
                  </a:extLst>
                </a:gridCol>
                <a:gridCol w="1314450">
                  <a:extLst>
                    <a:ext uri="{9D8B030D-6E8A-4147-A177-3AD203B41FA5}">
                      <a16:colId xmlns:a16="http://schemas.microsoft.com/office/drawing/2014/main" val="3956110809"/>
                    </a:ext>
                  </a:extLst>
                </a:gridCol>
                <a:gridCol w="1314450">
                  <a:extLst>
                    <a:ext uri="{9D8B030D-6E8A-4147-A177-3AD203B41FA5}">
                      <a16:colId xmlns:a16="http://schemas.microsoft.com/office/drawing/2014/main" val="3755849709"/>
                    </a:ext>
                  </a:extLst>
                </a:gridCol>
                <a:gridCol w="1314450">
                  <a:extLst>
                    <a:ext uri="{9D8B030D-6E8A-4147-A177-3AD203B41FA5}">
                      <a16:colId xmlns:a16="http://schemas.microsoft.com/office/drawing/2014/main" val="3617792309"/>
                    </a:ext>
                  </a:extLst>
                </a:gridCol>
                <a:gridCol w="1314450">
                  <a:extLst>
                    <a:ext uri="{9D8B030D-6E8A-4147-A177-3AD203B41FA5}">
                      <a16:colId xmlns:a16="http://schemas.microsoft.com/office/drawing/2014/main" val="2271458448"/>
                    </a:ext>
                  </a:extLst>
                </a:gridCol>
                <a:gridCol w="1314450">
                  <a:extLst>
                    <a:ext uri="{9D8B030D-6E8A-4147-A177-3AD203B41FA5}">
                      <a16:colId xmlns:a16="http://schemas.microsoft.com/office/drawing/2014/main" val="807199813"/>
                    </a:ext>
                  </a:extLst>
                </a:gridCol>
              </a:tblGrid>
              <a:tr h="370840">
                <a:tc>
                  <a:txBody>
                    <a:bodyPr/>
                    <a:lstStyle/>
                    <a:p>
                      <a:r>
                        <a:rPr lang="en-US" sz="2600" dirty="0"/>
                        <a:t>Intsint</a:t>
                      </a:r>
                    </a:p>
                  </a:txBody>
                  <a:tcPr/>
                </a:tc>
                <a:tc>
                  <a:txBody>
                    <a:bodyPr/>
                    <a:lstStyle/>
                    <a:p>
                      <a:r>
                        <a:rPr lang="en-US" sz="2600" dirty="0"/>
                        <a:t>M</a:t>
                      </a:r>
                    </a:p>
                  </a:txBody>
                  <a:tcPr/>
                </a:tc>
                <a:tc>
                  <a:txBody>
                    <a:bodyPr/>
                    <a:lstStyle/>
                    <a:p>
                      <a:r>
                        <a:rPr lang="en-US" sz="2600" dirty="0"/>
                        <a:t>T</a:t>
                      </a:r>
                    </a:p>
                  </a:txBody>
                  <a:tcPr/>
                </a:tc>
                <a:tc>
                  <a:txBody>
                    <a:bodyPr/>
                    <a:lstStyle/>
                    <a:p>
                      <a:r>
                        <a:rPr lang="en-US" sz="2600" dirty="0"/>
                        <a:t>B</a:t>
                      </a:r>
                    </a:p>
                  </a:txBody>
                  <a:tcPr/>
                </a:tc>
                <a:tc>
                  <a:txBody>
                    <a:bodyPr/>
                    <a:lstStyle/>
                    <a:p>
                      <a:r>
                        <a:rPr lang="en-US" sz="2600" dirty="0"/>
                        <a:t>H</a:t>
                      </a:r>
                    </a:p>
                  </a:txBody>
                  <a:tcPr/>
                </a:tc>
                <a:tc>
                  <a:txBody>
                    <a:bodyPr/>
                    <a:lstStyle/>
                    <a:p>
                      <a:r>
                        <a:rPr lang="en-US" sz="2600" dirty="0"/>
                        <a:t>L</a:t>
                      </a:r>
                    </a:p>
                  </a:txBody>
                  <a:tcPr/>
                </a:tc>
                <a:tc>
                  <a:txBody>
                    <a:bodyPr/>
                    <a:lstStyle/>
                    <a:p>
                      <a:r>
                        <a:rPr lang="en-US" sz="2600" dirty="0"/>
                        <a:t>U</a:t>
                      </a:r>
                    </a:p>
                  </a:txBody>
                  <a:tcPr/>
                </a:tc>
                <a:tc>
                  <a:txBody>
                    <a:bodyPr/>
                    <a:lstStyle/>
                    <a:p>
                      <a:r>
                        <a:rPr lang="en-US" sz="2600" dirty="0"/>
                        <a:t>D</a:t>
                      </a:r>
                    </a:p>
                  </a:txBody>
                  <a:tcPr/>
                </a:tc>
                <a:extLst>
                  <a:ext uri="{0D108BD9-81ED-4DB2-BD59-A6C34878D82A}">
                    <a16:rowId xmlns:a16="http://schemas.microsoft.com/office/drawing/2014/main" val="724394524"/>
                  </a:ext>
                </a:extLst>
              </a:tr>
              <a:tr h="370840">
                <a:tc>
                  <a:txBody>
                    <a:bodyPr/>
                    <a:lstStyle/>
                    <a:p>
                      <a:r>
                        <a:rPr lang="en-US" sz="2600" dirty="0"/>
                        <a:t>ToBI</a:t>
                      </a:r>
                    </a:p>
                  </a:txBody>
                  <a:tcPr/>
                </a:tc>
                <a:tc>
                  <a:txBody>
                    <a:bodyPr/>
                    <a:lstStyle/>
                    <a:p>
                      <a:r>
                        <a:rPr lang="en-US" sz="2600" dirty="0"/>
                        <a:t>-</a:t>
                      </a:r>
                    </a:p>
                  </a:txBody>
                  <a:tcPr/>
                </a:tc>
                <a:tc>
                  <a:txBody>
                    <a:bodyPr/>
                    <a:lstStyle/>
                    <a:p>
                      <a:r>
                        <a:rPr lang="en-US" sz="2600" dirty="0"/>
                        <a:t>H</a:t>
                      </a:r>
                    </a:p>
                  </a:txBody>
                  <a:tcPr/>
                </a:tc>
                <a:tc>
                  <a:txBody>
                    <a:bodyPr/>
                    <a:lstStyle/>
                    <a:p>
                      <a:r>
                        <a:rPr lang="en-US" sz="2600" dirty="0"/>
                        <a:t>L</a:t>
                      </a:r>
                    </a:p>
                  </a:txBody>
                  <a:tcPr/>
                </a:tc>
                <a:tc>
                  <a:txBody>
                    <a:bodyPr/>
                    <a:lstStyle/>
                    <a:p>
                      <a:r>
                        <a:rPr lang="en-US" sz="2600" dirty="0"/>
                        <a:t>H</a:t>
                      </a:r>
                    </a:p>
                  </a:txBody>
                  <a:tcPr/>
                </a:tc>
                <a:tc>
                  <a:txBody>
                    <a:bodyPr/>
                    <a:lstStyle/>
                    <a:p>
                      <a:r>
                        <a:rPr lang="en-US" sz="2600" dirty="0"/>
                        <a:t>L</a:t>
                      </a:r>
                    </a:p>
                  </a:txBody>
                  <a:tcPr/>
                </a:tc>
                <a:tc>
                  <a:txBody>
                    <a:bodyPr/>
                    <a:lstStyle/>
                    <a:p>
                      <a:r>
                        <a:rPr lang="en-US" sz="2600" dirty="0"/>
                        <a:t>-</a:t>
                      </a:r>
                    </a:p>
                  </a:txBody>
                  <a:tcPr/>
                </a:tc>
                <a:tc>
                  <a:txBody>
                    <a:bodyPr/>
                    <a:lstStyle/>
                    <a:p>
                      <a:r>
                        <a:rPr lang="en-US" sz="2600" dirty="0"/>
                        <a:t>H!</a:t>
                      </a:r>
                    </a:p>
                  </a:txBody>
                  <a:tcPr/>
                </a:tc>
                <a:extLst>
                  <a:ext uri="{0D108BD9-81ED-4DB2-BD59-A6C34878D82A}">
                    <a16:rowId xmlns:a16="http://schemas.microsoft.com/office/drawing/2014/main" val="3849689279"/>
                  </a:ext>
                </a:extLst>
              </a:tr>
            </a:tbl>
          </a:graphicData>
        </a:graphic>
      </p:graphicFrame>
      <p:sp>
        <p:nvSpPr>
          <p:cNvPr id="6" name="ZoneTexte 5">
            <a:extLst>
              <a:ext uri="{FF2B5EF4-FFF2-40B4-BE49-F238E27FC236}">
                <a16:creationId xmlns:a16="http://schemas.microsoft.com/office/drawing/2014/main" id="{4932D0A8-FFE6-4AC3-BDF3-9AB454E48E92}"/>
              </a:ext>
            </a:extLst>
          </p:cNvPr>
          <p:cNvSpPr txBox="1"/>
          <p:nvPr/>
        </p:nvSpPr>
        <p:spPr>
          <a:xfrm>
            <a:off x="9392366" y="4604653"/>
            <a:ext cx="1961434" cy="369332"/>
          </a:xfrm>
          <a:prstGeom prst="rect">
            <a:avLst/>
          </a:prstGeom>
          <a:noFill/>
        </p:spPr>
        <p:txBody>
          <a:bodyPr wrap="none" rtlCol="0">
            <a:spAutoFit/>
          </a:bodyPr>
          <a:lstStyle/>
          <a:p>
            <a:r>
              <a:rPr lang="en-US" dirty="0"/>
              <a:t>Di Cristo, 2013:161</a:t>
            </a:r>
          </a:p>
        </p:txBody>
      </p:sp>
    </p:spTree>
    <p:extLst>
      <p:ext uri="{BB962C8B-B14F-4D97-AF65-F5344CB8AC3E}">
        <p14:creationId xmlns:p14="http://schemas.microsoft.com/office/powerpoint/2010/main" val="397447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BB52C-76BB-4054-9767-AD0B31D2473B}"/>
              </a:ext>
            </a:extLst>
          </p:cNvPr>
          <p:cNvSpPr>
            <a:spLocks noGrp="1"/>
          </p:cNvSpPr>
          <p:nvPr>
            <p:ph type="title"/>
          </p:nvPr>
        </p:nvSpPr>
        <p:spPr/>
        <p:txBody>
          <a:bodyPr/>
          <a:lstStyle/>
          <a:p>
            <a:r>
              <a:rPr lang="fr-FR" dirty="0"/>
              <a:t>2. ToBI and Intsint: </a:t>
            </a:r>
            <a:r>
              <a:rPr lang="fr-FR" dirty="0" err="1"/>
              <a:t>Similarities</a:t>
            </a:r>
            <a:r>
              <a:rPr lang="fr-FR" dirty="0"/>
              <a:t> </a:t>
            </a:r>
            <a:r>
              <a:rPr lang="fr-FR" dirty="0" err="1"/>
              <a:t>Differences</a:t>
            </a:r>
            <a:endParaRPr lang="fr-FR" dirty="0"/>
          </a:p>
        </p:txBody>
      </p:sp>
      <p:sp>
        <p:nvSpPr>
          <p:cNvPr id="3" name="Espace réservé du texte 2">
            <a:extLst>
              <a:ext uri="{FF2B5EF4-FFF2-40B4-BE49-F238E27FC236}">
                <a16:creationId xmlns:a16="http://schemas.microsoft.com/office/drawing/2014/main" id="{6A173CA8-EEB4-4119-8199-CFB25F3EB19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23820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a:extLst>
              <a:ext uri="{FF2B5EF4-FFF2-40B4-BE49-F238E27FC236}">
                <a16:creationId xmlns:a16="http://schemas.microsoft.com/office/drawing/2014/main" id="{0FC08150-6741-491A-8A35-496C62EF586D}"/>
              </a:ext>
            </a:extLst>
          </p:cNvPr>
          <p:cNvSpPr txBox="1">
            <a:spLocks/>
          </p:cNvSpPr>
          <p:nvPr/>
        </p:nvSpPr>
        <p:spPr>
          <a:xfrm>
            <a:off x="-888776" y="2007103"/>
            <a:ext cx="7520384" cy="3942177"/>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endParaRPr lang="es-CL" dirty="0"/>
          </a:p>
        </p:txBody>
      </p:sp>
      <p:pic>
        <p:nvPicPr>
          <p:cNvPr id="5" name="Picture 36">
            <a:extLst>
              <a:ext uri="{FF2B5EF4-FFF2-40B4-BE49-F238E27FC236}">
                <a16:creationId xmlns:a16="http://schemas.microsoft.com/office/drawing/2014/main" id="{E4EB07AF-662B-4F03-9A4D-7E704983C3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819"/>
          <a:stretch/>
        </p:blipFill>
        <p:spPr bwMode="auto">
          <a:xfrm>
            <a:off x="230162" y="2492896"/>
            <a:ext cx="5819819" cy="28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8 CuadroTexto">
            <a:extLst>
              <a:ext uri="{FF2B5EF4-FFF2-40B4-BE49-F238E27FC236}">
                <a16:creationId xmlns:a16="http://schemas.microsoft.com/office/drawing/2014/main" id="{F45B4465-0F5E-42F2-8A40-42C272E7EDBF}"/>
              </a:ext>
            </a:extLst>
          </p:cNvPr>
          <p:cNvSpPr txBox="1"/>
          <p:nvPr/>
        </p:nvSpPr>
        <p:spPr>
          <a:xfrm>
            <a:off x="1309" y="3789041"/>
            <a:ext cx="792088" cy="646331"/>
          </a:xfrm>
          <a:prstGeom prst="rect">
            <a:avLst/>
          </a:prstGeom>
          <a:noFill/>
        </p:spPr>
        <p:txBody>
          <a:bodyPr wrap="square" rtlCol="0">
            <a:spAutoFit/>
          </a:bodyPr>
          <a:lstStyle/>
          <a:p>
            <a:r>
              <a:rPr lang="es-CL" dirty="0">
                <a:latin typeface="Cambria" panose="02040503050406030204" pitchFamily="18" charset="0"/>
              </a:rPr>
              <a:t>Tonal</a:t>
            </a:r>
          </a:p>
          <a:p>
            <a:r>
              <a:rPr lang="es-CL" dirty="0" err="1">
                <a:latin typeface="Cambria" panose="02040503050406030204" pitchFamily="18" charset="0"/>
              </a:rPr>
              <a:t>space</a:t>
            </a:r>
            <a:endParaRPr lang="es-ES" dirty="0">
              <a:latin typeface="Cambria" panose="02040503050406030204" pitchFamily="18" charset="0"/>
            </a:endParaRPr>
          </a:p>
        </p:txBody>
      </p:sp>
      <p:pic>
        <p:nvPicPr>
          <p:cNvPr id="7" name="Image 6">
            <a:extLst>
              <a:ext uri="{FF2B5EF4-FFF2-40B4-BE49-F238E27FC236}">
                <a16:creationId xmlns:a16="http://schemas.microsoft.com/office/drawing/2014/main" id="{A3D322D2-FA90-4471-8478-55EF0CCA074C}"/>
              </a:ext>
            </a:extLst>
          </p:cNvPr>
          <p:cNvPicPr/>
          <p:nvPr/>
        </p:nvPicPr>
        <p:blipFill rotWithShape="1">
          <a:blip r:embed="rId3">
            <a:extLst>
              <a:ext uri="{28A0092B-C50C-407E-A947-70E740481C1C}">
                <a14:useLocalDpi xmlns:a14="http://schemas.microsoft.com/office/drawing/2010/main" val="0"/>
              </a:ext>
            </a:extLst>
          </a:blip>
          <a:srcRect l="3804" t="11659" b="16241"/>
          <a:stretch/>
        </p:blipFill>
        <p:spPr bwMode="auto">
          <a:xfrm>
            <a:off x="6384032" y="2981985"/>
            <a:ext cx="5540375" cy="2238375"/>
          </a:xfrm>
          <a:prstGeom prst="rect">
            <a:avLst/>
          </a:prstGeom>
          <a:ln>
            <a:noFill/>
          </a:ln>
          <a:extLst>
            <a:ext uri="{53640926-AAD7-44D8-BBD7-CCE9431645EC}">
              <a14:shadowObscured xmlns:a14="http://schemas.microsoft.com/office/drawing/2010/main"/>
            </a:ext>
          </a:extLst>
        </p:spPr>
      </p:pic>
      <p:graphicFrame>
        <p:nvGraphicFramePr>
          <p:cNvPr id="8" name="Tableau 7">
            <a:extLst>
              <a:ext uri="{FF2B5EF4-FFF2-40B4-BE49-F238E27FC236}">
                <a16:creationId xmlns:a16="http://schemas.microsoft.com/office/drawing/2014/main" id="{946EBE34-484E-4637-8C99-CC839DF29287}"/>
              </a:ext>
            </a:extLst>
          </p:cNvPr>
          <p:cNvGraphicFramePr>
            <a:graphicFrameLocks noGrp="1"/>
          </p:cNvGraphicFramePr>
          <p:nvPr>
            <p:extLst>
              <p:ext uri="{D42A27DB-BD31-4B8C-83A1-F6EECF244321}">
                <p14:modId xmlns:p14="http://schemas.microsoft.com/office/powerpoint/2010/main" val="3294438619"/>
              </p:ext>
            </p:extLst>
          </p:nvPr>
        </p:nvGraphicFramePr>
        <p:xfrm>
          <a:off x="1091233" y="5220360"/>
          <a:ext cx="4587672" cy="370840"/>
        </p:xfrm>
        <a:graphic>
          <a:graphicData uri="http://schemas.openxmlformats.org/drawingml/2006/table">
            <a:tbl>
              <a:tblPr firstRow="1" bandRow="1">
                <a:tableStyleId>{5C22544A-7EE6-4342-B048-85BDC9FD1C3A}</a:tableStyleId>
              </a:tblPr>
              <a:tblGrid>
                <a:gridCol w="693503">
                  <a:extLst>
                    <a:ext uri="{9D8B030D-6E8A-4147-A177-3AD203B41FA5}">
                      <a16:colId xmlns:a16="http://schemas.microsoft.com/office/drawing/2014/main" val="1268067518"/>
                    </a:ext>
                  </a:extLst>
                </a:gridCol>
                <a:gridCol w="638856">
                  <a:extLst>
                    <a:ext uri="{9D8B030D-6E8A-4147-A177-3AD203B41FA5}">
                      <a16:colId xmlns:a16="http://schemas.microsoft.com/office/drawing/2014/main" val="3081205649"/>
                    </a:ext>
                  </a:extLst>
                </a:gridCol>
                <a:gridCol w="528789">
                  <a:extLst>
                    <a:ext uri="{9D8B030D-6E8A-4147-A177-3AD203B41FA5}">
                      <a16:colId xmlns:a16="http://schemas.microsoft.com/office/drawing/2014/main" val="1742319079"/>
                    </a:ext>
                  </a:extLst>
                </a:gridCol>
                <a:gridCol w="656801">
                  <a:extLst>
                    <a:ext uri="{9D8B030D-6E8A-4147-A177-3AD203B41FA5}">
                      <a16:colId xmlns:a16="http://schemas.microsoft.com/office/drawing/2014/main" val="1923488815"/>
                    </a:ext>
                  </a:extLst>
                </a:gridCol>
                <a:gridCol w="510845">
                  <a:extLst>
                    <a:ext uri="{9D8B030D-6E8A-4147-A177-3AD203B41FA5}">
                      <a16:colId xmlns:a16="http://schemas.microsoft.com/office/drawing/2014/main" val="2068231130"/>
                    </a:ext>
                  </a:extLst>
                </a:gridCol>
                <a:gridCol w="607821">
                  <a:extLst>
                    <a:ext uri="{9D8B030D-6E8A-4147-A177-3AD203B41FA5}">
                      <a16:colId xmlns:a16="http://schemas.microsoft.com/office/drawing/2014/main" val="583405004"/>
                    </a:ext>
                  </a:extLst>
                </a:gridCol>
                <a:gridCol w="377598">
                  <a:extLst>
                    <a:ext uri="{9D8B030D-6E8A-4147-A177-3AD203B41FA5}">
                      <a16:colId xmlns:a16="http://schemas.microsoft.com/office/drawing/2014/main" val="4010467583"/>
                    </a:ext>
                  </a:extLst>
                </a:gridCol>
                <a:gridCol w="573459">
                  <a:extLst>
                    <a:ext uri="{9D8B030D-6E8A-4147-A177-3AD203B41FA5}">
                      <a16:colId xmlns:a16="http://schemas.microsoft.com/office/drawing/2014/main" val="760644109"/>
                    </a:ext>
                  </a:extLst>
                </a:gridCol>
              </a:tblGrid>
              <a:tr h="370840">
                <a:tc>
                  <a:txBody>
                    <a:bodyPr/>
                    <a:lstStyle/>
                    <a:p>
                      <a:r>
                        <a:rPr lang="fr-FR" dirty="0">
                          <a:solidFill>
                            <a:schemeClr val="tx1"/>
                          </a:solidFill>
                        </a:rPr>
                        <a:t>M</a:t>
                      </a:r>
                    </a:p>
                  </a:txBody>
                  <a:tcPr>
                    <a:noFill/>
                  </a:tcPr>
                </a:tc>
                <a:tc>
                  <a:txBody>
                    <a:bodyPr/>
                    <a:lstStyle/>
                    <a:p>
                      <a:r>
                        <a:rPr lang="fr-FR" dirty="0">
                          <a:solidFill>
                            <a:schemeClr val="tx1"/>
                          </a:solidFill>
                        </a:rPr>
                        <a:t>   S</a:t>
                      </a:r>
                    </a:p>
                  </a:txBody>
                  <a:tcPr>
                    <a:noFill/>
                  </a:tcPr>
                </a:tc>
                <a:tc>
                  <a:txBody>
                    <a:bodyPr/>
                    <a:lstStyle/>
                    <a:p>
                      <a:r>
                        <a:rPr lang="fr-FR" dirty="0">
                          <a:solidFill>
                            <a:schemeClr val="tx1"/>
                          </a:solidFill>
                        </a:rPr>
                        <a:t> H</a:t>
                      </a:r>
                    </a:p>
                  </a:txBody>
                  <a:tcPr>
                    <a:noFill/>
                  </a:tcPr>
                </a:tc>
                <a:tc>
                  <a:txBody>
                    <a:bodyPr/>
                    <a:lstStyle/>
                    <a:p>
                      <a:r>
                        <a:rPr lang="fr-FR" dirty="0">
                          <a:solidFill>
                            <a:schemeClr val="tx1"/>
                          </a:solidFill>
                        </a:rPr>
                        <a:t>L</a:t>
                      </a:r>
                    </a:p>
                  </a:txBody>
                  <a:tcPr>
                    <a:noFill/>
                  </a:tcPr>
                </a:tc>
                <a:tc>
                  <a:txBody>
                    <a:bodyPr/>
                    <a:lstStyle/>
                    <a:p>
                      <a:r>
                        <a:rPr lang="fr-FR" dirty="0">
                          <a:solidFill>
                            <a:schemeClr val="tx1"/>
                          </a:solidFill>
                        </a:rPr>
                        <a:t>U</a:t>
                      </a:r>
                    </a:p>
                  </a:txBody>
                  <a:tcPr>
                    <a:noFill/>
                  </a:tcPr>
                </a:tc>
                <a:tc>
                  <a:txBody>
                    <a:bodyPr/>
                    <a:lstStyle/>
                    <a:p>
                      <a:r>
                        <a:rPr lang="fr-FR" dirty="0">
                          <a:solidFill>
                            <a:schemeClr val="tx1"/>
                          </a:solidFill>
                        </a:rPr>
                        <a:t> T</a:t>
                      </a:r>
                    </a:p>
                  </a:txBody>
                  <a:tcPr>
                    <a:noFill/>
                  </a:tcPr>
                </a:tc>
                <a:tc>
                  <a:txBody>
                    <a:bodyPr/>
                    <a:lstStyle/>
                    <a:p>
                      <a:r>
                        <a:rPr lang="fr-FR" dirty="0">
                          <a:solidFill>
                            <a:schemeClr val="tx1"/>
                          </a:solidFill>
                        </a:rPr>
                        <a:t>D</a:t>
                      </a:r>
                    </a:p>
                  </a:txBody>
                  <a:tcPr>
                    <a:noFill/>
                  </a:tcPr>
                </a:tc>
                <a:tc>
                  <a:txBody>
                    <a:bodyPr/>
                    <a:lstStyle/>
                    <a:p>
                      <a:r>
                        <a:rPr lang="fr-FR" dirty="0">
                          <a:solidFill>
                            <a:schemeClr val="tx1"/>
                          </a:solidFill>
                        </a:rPr>
                        <a:t>B</a:t>
                      </a:r>
                    </a:p>
                  </a:txBody>
                  <a:tcPr>
                    <a:noFill/>
                  </a:tcPr>
                </a:tc>
                <a:extLst>
                  <a:ext uri="{0D108BD9-81ED-4DB2-BD59-A6C34878D82A}">
                    <a16:rowId xmlns:a16="http://schemas.microsoft.com/office/drawing/2014/main" val="834171828"/>
                  </a:ext>
                </a:extLst>
              </a:tr>
            </a:tbl>
          </a:graphicData>
        </a:graphic>
      </p:graphicFrame>
      <p:sp>
        <p:nvSpPr>
          <p:cNvPr id="9" name="ZoneTexte 8">
            <a:extLst>
              <a:ext uri="{FF2B5EF4-FFF2-40B4-BE49-F238E27FC236}">
                <a16:creationId xmlns:a16="http://schemas.microsoft.com/office/drawing/2014/main" id="{CB1FF00B-BCE2-4075-882B-0C32213FF10B}"/>
              </a:ext>
            </a:extLst>
          </p:cNvPr>
          <p:cNvSpPr txBox="1"/>
          <p:nvPr/>
        </p:nvSpPr>
        <p:spPr>
          <a:xfrm>
            <a:off x="8753243" y="6002462"/>
            <a:ext cx="801951" cy="523220"/>
          </a:xfrm>
          <a:prstGeom prst="rect">
            <a:avLst/>
          </a:prstGeom>
          <a:noFill/>
        </p:spPr>
        <p:txBody>
          <a:bodyPr wrap="none" rtlCol="0">
            <a:spAutoFit/>
          </a:bodyPr>
          <a:lstStyle/>
          <a:p>
            <a:r>
              <a:rPr lang="en-US" sz="2800" b="1" dirty="0">
                <a:solidFill>
                  <a:schemeClr val="accent2"/>
                </a:solidFill>
              </a:rPr>
              <a:t>ToBI</a:t>
            </a:r>
          </a:p>
        </p:txBody>
      </p:sp>
      <p:cxnSp>
        <p:nvCxnSpPr>
          <p:cNvPr id="10" name="Connecteur droit 9">
            <a:extLst>
              <a:ext uri="{FF2B5EF4-FFF2-40B4-BE49-F238E27FC236}">
                <a16:creationId xmlns:a16="http://schemas.microsoft.com/office/drawing/2014/main" id="{12609F24-017F-48B9-887C-33E55BCE66D2}"/>
              </a:ext>
            </a:extLst>
          </p:cNvPr>
          <p:cNvCxnSpPr/>
          <p:nvPr/>
        </p:nvCxnSpPr>
        <p:spPr>
          <a:xfrm>
            <a:off x="6263555" y="116114"/>
            <a:ext cx="0" cy="650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6660F36B-3ACD-4617-ABDE-A03E4A22876E}"/>
              </a:ext>
            </a:extLst>
          </p:cNvPr>
          <p:cNvSpPr txBox="1"/>
          <p:nvPr/>
        </p:nvSpPr>
        <p:spPr>
          <a:xfrm>
            <a:off x="2585399" y="6005722"/>
            <a:ext cx="1109343" cy="523220"/>
          </a:xfrm>
          <a:prstGeom prst="rect">
            <a:avLst/>
          </a:prstGeom>
          <a:noFill/>
        </p:spPr>
        <p:txBody>
          <a:bodyPr wrap="none" rtlCol="0">
            <a:spAutoFit/>
          </a:bodyPr>
          <a:lstStyle/>
          <a:p>
            <a:r>
              <a:rPr lang="en-US" sz="2800" b="1" dirty="0">
                <a:solidFill>
                  <a:schemeClr val="accent2"/>
                </a:solidFill>
              </a:rPr>
              <a:t>Intsint</a:t>
            </a:r>
          </a:p>
        </p:txBody>
      </p:sp>
      <p:cxnSp>
        <p:nvCxnSpPr>
          <p:cNvPr id="12" name="Connecteur droit 11">
            <a:extLst>
              <a:ext uri="{FF2B5EF4-FFF2-40B4-BE49-F238E27FC236}">
                <a16:creationId xmlns:a16="http://schemas.microsoft.com/office/drawing/2014/main" id="{B29681B3-F2B3-4F17-BB83-0E8E7C18027C}"/>
              </a:ext>
            </a:extLst>
          </p:cNvPr>
          <p:cNvCxnSpPr/>
          <p:nvPr/>
        </p:nvCxnSpPr>
        <p:spPr>
          <a:xfrm>
            <a:off x="77573" y="5909252"/>
            <a:ext cx="120001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0E94BE62-A382-4E71-AF0D-4923A26325A8}"/>
              </a:ext>
            </a:extLst>
          </p:cNvPr>
          <p:cNvSpPr txBox="1"/>
          <p:nvPr/>
        </p:nvSpPr>
        <p:spPr>
          <a:xfrm>
            <a:off x="8753243" y="661579"/>
            <a:ext cx="3060551" cy="369332"/>
          </a:xfrm>
          <a:prstGeom prst="rect">
            <a:avLst/>
          </a:prstGeom>
          <a:noFill/>
        </p:spPr>
        <p:txBody>
          <a:bodyPr wrap="square" rtlCol="0">
            <a:spAutoFit/>
          </a:bodyPr>
          <a:lstStyle/>
          <a:p>
            <a:r>
              <a:rPr lang="fr-FR" sz="1200" dirty="0" err="1"/>
              <a:t>adapted</a:t>
            </a:r>
            <a:r>
              <a:rPr lang="fr-FR" sz="1200" dirty="0"/>
              <a:t> </a:t>
            </a:r>
            <a:r>
              <a:rPr lang="fr-FR" sz="1200" dirty="0" err="1"/>
              <a:t>from</a:t>
            </a:r>
            <a:r>
              <a:rPr lang="fr-FR" sz="1200" dirty="0"/>
              <a:t> </a:t>
            </a:r>
            <a:r>
              <a:rPr lang="fr-FR" dirty="0"/>
              <a:t>Pierrehumbert, 1980</a:t>
            </a:r>
          </a:p>
        </p:txBody>
      </p:sp>
    </p:spTree>
    <p:extLst>
      <p:ext uri="{BB962C8B-B14F-4D97-AF65-F5344CB8AC3E}">
        <p14:creationId xmlns:p14="http://schemas.microsoft.com/office/powerpoint/2010/main" val="175784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87F53-453F-4BA2-9296-A6475809AD10}"/>
              </a:ext>
            </a:extLst>
          </p:cNvPr>
          <p:cNvSpPr>
            <a:spLocks noGrp="1"/>
          </p:cNvSpPr>
          <p:nvPr>
            <p:ph type="title"/>
          </p:nvPr>
        </p:nvSpPr>
        <p:spPr/>
        <p:txBody>
          <a:bodyPr/>
          <a:lstStyle/>
          <a:p>
            <a:r>
              <a:rPr lang="en-US" dirty="0"/>
              <a:t>ToBI and Intsint: differences</a:t>
            </a:r>
          </a:p>
        </p:txBody>
      </p:sp>
      <p:graphicFrame>
        <p:nvGraphicFramePr>
          <p:cNvPr id="4" name="Espace réservé du contenu 3">
            <a:extLst>
              <a:ext uri="{FF2B5EF4-FFF2-40B4-BE49-F238E27FC236}">
                <a16:creationId xmlns:a16="http://schemas.microsoft.com/office/drawing/2014/main" id="{0D7242B4-EC08-41E3-B6C4-6096EF0D348E}"/>
              </a:ext>
            </a:extLst>
          </p:cNvPr>
          <p:cNvGraphicFramePr>
            <a:graphicFrameLocks noGrp="1"/>
          </p:cNvGraphicFramePr>
          <p:nvPr>
            <p:ph idx="1"/>
            <p:extLst>
              <p:ext uri="{D42A27DB-BD31-4B8C-83A1-F6EECF244321}">
                <p14:modId xmlns:p14="http://schemas.microsoft.com/office/powerpoint/2010/main" val="1008444066"/>
              </p:ext>
            </p:extLst>
          </p:nvPr>
        </p:nvGraphicFramePr>
        <p:xfrm>
          <a:off x="676275" y="1972776"/>
          <a:ext cx="10753721" cy="4480560"/>
        </p:xfrm>
        <a:graphic>
          <a:graphicData uri="http://schemas.openxmlformats.org/drawingml/2006/table">
            <a:tbl>
              <a:tblPr firstRow="1" bandRow="1">
                <a:tableStyleId>{5C22544A-7EE6-4342-B048-85BDC9FD1C3A}</a:tableStyleId>
              </a:tblPr>
              <a:tblGrid>
                <a:gridCol w="2637969">
                  <a:extLst>
                    <a:ext uri="{9D8B030D-6E8A-4147-A177-3AD203B41FA5}">
                      <a16:colId xmlns:a16="http://schemas.microsoft.com/office/drawing/2014/main" val="1877897611"/>
                    </a:ext>
                  </a:extLst>
                </a:gridCol>
                <a:gridCol w="3771086">
                  <a:extLst>
                    <a:ext uri="{9D8B030D-6E8A-4147-A177-3AD203B41FA5}">
                      <a16:colId xmlns:a16="http://schemas.microsoft.com/office/drawing/2014/main" val="1762836908"/>
                    </a:ext>
                  </a:extLst>
                </a:gridCol>
                <a:gridCol w="4344666">
                  <a:extLst>
                    <a:ext uri="{9D8B030D-6E8A-4147-A177-3AD203B41FA5}">
                      <a16:colId xmlns:a16="http://schemas.microsoft.com/office/drawing/2014/main" val="2530287121"/>
                    </a:ext>
                  </a:extLst>
                </a:gridCol>
              </a:tblGrid>
              <a:tr h="370840">
                <a:tc>
                  <a:txBody>
                    <a:bodyPr/>
                    <a:lstStyle/>
                    <a:p>
                      <a:endParaRPr lang="en-US" dirty="0"/>
                    </a:p>
                  </a:txBody>
                  <a:tcPr marL="93510" marR="93510">
                    <a:noFill/>
                  </a:tcPr>
                </a:tc>
                <a:tc>
                  <a:txBody>
                    <a:bodyPr/>
                    <a:lstStyle/>
                    <a:p>
                      <a:r>
                        <a:rPr lang="en-US" sz="2400" b="1" dirty="0"/>
                        <a:t>ToBI</a:t>
                      </a:r>
                    </a:p>
                  </a:txBody>
                  <a:tcPr marL="93510" marR="93510"/>
                </a:tc>
                <a:tc>
                  <a:txBody>
                    <a:bodyPr/>
                    <a:lstStyle/>
                    <a:p>
                      <a:r>
                        <a:rPr lang="en-US" sz="2400" b="1" dirty="0"/>
                        <a:t>Intsint</a:t>
                      </a:r>
                    </a:p>
                  </a:txBody>
                  <a:tcPr marL="93510" marR="93510"/>
                </a:tc>
                <a:extLst>
                  <a:ext uri="{0D108BD9-81ED-4DB2-BD59-A6C34878D82A}">
                    <a16:rowId xmlns:a16="http://schemas.microsoft.com/office/drawing/2014/main" val="2763282551"/>
                  </a:ext>
                </a:extLst>
              </a:tr>
              <a:tr h="482888">
                <a:tc>
                  <a:txBody>
                    <a:bodyPr/>
                    <a:lstStyle/>
                    <a:p>
                      <a:r>
                        <a:rPr lang="en-US" sz="2400" b="1" dirty="0">
                          <a:solidFill>
                            <a:schemeClr val="accent1">
                              <a:lumMod val="50000"/>
                            </a:schemeClr>
                          </a:solidFill>
                        </a:rPr>
                        <a:t>Levels of transcription</a:t>
                      </a:r>
                    </a:p>
                    <a:p>
                      <a:r>
                        <a:rPr lang="en-US" sz="2400" b="1" dirty="0">
                          <a:solidFill>
                            <a:schemeClr val="accent1">
                              <a:lumMod val="50000"/>
                            </a:schemeClr>
                          </a:solidFill>
                          <a:hlinkClick r:id="rId2" action="ppaction://hlinksldjump"/>
                        </a:rPr>
                        <a:t>&gt;</a:t>
                      </a:r>
                      <a:endParaRPr lang="en-US" sz="2400" b="1" dirty="0">
                        <a:solidFill>
                          <a:schemeClr val="accent1">
                            <a:lumMod val="50000"/>
                          </a:schemeClr>
                        </a:solidFill>
                      </a:endParaRPr>
                    </a:p>
                  </a:txBody>
                  <a:tcPr marL="93510" marR="93510"/>
                </a:tc>
                <a:tc>
                  <a:txBody>
                    <a:bodyPr/>
                    <a:lstStyle/>
                    <a:p>
                      <a:r>
                        <a:rPr lang="en-US" b="1" dirty="0"/>
                        <a:t>Multi-tier representation of prosodic phenomena</a:t>
                      </a:r>
                      <a:r>
                        <a:rPr lang="en-US" dirty="0"/>
                        <a:t>:</a:t>
                      </a:r>
                    </a:p>
                    <a:p>
                      <a:r>
                        <a:rPr lang="en-US" dirty="0"/>
                        <a:t>Pauses</a:t>
                      </a:r>
                    </a:p>
                    <a:p>
                      <a:r>
                        <a:rPr lang="en-US" dirty="0"/>
                        <a:t>Intonation</a:t>
                      </a:r>
                    </a:p>
                    <a:p>
                      <a:r>
                        <a:rPr lang="en-US" dirty="0"/>
                        <a:t>Accent</a:t>
                      </a:r>
                    </a:p>
                  </a:txBody>
                  <a:tcPr marL="93510" marR="93510"/>
                </a:tc>
                <a:tc>
                  <a:txBody>
                    <a:bodyPr/>
                    <a:lstStyle/>
                    <a:p>
                      <a:r>
                        <a:rPr lang="en-US" b="1" dirty="0"/>
                        <a:t>Transcription of intonation</a:t>
                      </a:r>
                    </a:p>
                  </a:txBody>
                  <a:tcPr marL="93510" marR="93510"/>
                </a:tc>
                <a:extLst>
                  <a:ext uri="{0D108BD9-81ED-4DB2-BD59-A6C34878D82A}">
                    <a16:rowId xmlns:a16="http://schemas.microsoft.com/office/drawing/2014/main" val="868866725"/>
                  </a:ext>
                </a:extLst>
              </a:tr>
              <a:tr h="370840">
                <a:tc>
                  <a:txBody>
                    <a:bodyPr/>
                    <a:lstStyle/>
                    <a:p>
                      <a:r>
                        <a:rPr lang="en-US" sz="2400" b="1" dirty="0">
                          <a:solidFill>
                            <a:schemeClr val="accent1">
                              <a:lumMod val="50000"/>
                            </a:schemeClr>
                          </a:solidFill>
                        </a:rPr>
                        <a:t>Levels of abstraction</a:t>
                      </a:r>
                    </a:p>
                    <a:p>
                      <a:r>
                        <a:rPr lang="en-US" sz="2400" b="1" dirty="0">
                          <a:solidFill>
                            <a:schemeClr val="accent1">
                              <a:lumMod val="50000"/>
                            </a:schemeClr>
                          </a:solidFill>
                          <a:hlinkClick r:id="rId3" action="ppaction://hlinksldjump"/>
                        </a:rPr>
                        <a:t>&gt;</a:t>
                      </a:r>
                      <a:endParaRPr lang="en-US" sz="2400" b="1" dirty="0">
                        <a:solidFill>
                          <a:schemeClr val="accent1">
                            <a:lumMod val="50000"/>
                          </a:schemeClr>
                        </a:solidFill>
                      </a:endParaRPr>
                    </a:p>
                  </a:txBody>
                  <a:tcPr marL="93510" marR="93510"/>
                </a:tc>
                <a:tc>
                  <a:txBody>
                    <a:bodyPr/>
                    <a:lstStyle/>
                    <a:p>
                      <a:r>
                        <a:rPr lang="en-US" b="1" dirty="0"/>
                        <a:t>Phonological transcription</a:t>
                      </a:r>
                    </a:p>
                    <a:p>
                      <a:r>
                        <a:rPr lang="en-US" dirty="0"/>
                        <a:t>Aims to establish an inventory of pitch accents with a distinctive value in a specific language</a:t>
                      </a:r>
                    </a:p>
                  </a:txBody>
                  <a:tcPr marL="93510" marR="93510"/>
                </a:tc>
                <a:tc>
                  <a:txBody>
                    <a:bodyPr/>
                    <a:lstStyle/>
                    <a:p>
                      <a:r>
                        <a:rPr lang="en-US" b="1" dirty="0"/>
                        <a:t>Phonetic transcription</a:t>
                      </a:r>
                    </a:p>
                    <a:p>
                      <a:r>
                        <a:rPr lang="en-US" dirty="0"/>
                        <a:t>“Surface phonological transcription” (Di Cristo, 2013)</a:t>
                      </a:r>
                    </a:p>
                    <a:p>
                      <a:r>
                        <a:rPr lang="en-US" dirty="0"/>
                        <a:t>Allows the transcription of formal observable intonation phenomena, regardless of distinctive value or language</a:t>
                      </a:r>
                    </a:p>
                  </a:txBody>
                  <a:tcPr marL="93510" marR="93510"/>
                </a:tc>
                <a:extLst>
                  <a:ext uri="{0D108BD9-81ED-4DB2-BD59-A6C34878D82A}">
                    <a16:rowId xmlns:a16="http://schemas.microsoft.com/office/drawing/2014/main" val="3908675158"/>
                  </a:ext>
                </a:extLst>
              </a:tr>
              <a:tr h="370840">
                <a:tc>
                  <a:txBody>
                    <a:bodyPr/>
                    <a:lstStyle/>
                    <a:p>
                      <a:r>
                        <a:rPr lang="en-US" sz="2400" b="1" dirty="0">
                          <a:solidFill>
                            <a:schemeClr val="accent1">
                              <a:lumMod val="50000"/>
                            </a:schemeClr>
                          </a:solidFill>
                        </a:rPr>
                        <a:t>Source of information</a:t>
                      </a:r>
                    </a:p>
                  </a:txBody>
                  <a:tcPr marL="93510" marR="93510"/>
                </a:tc>
                <a:tc>
                  <a:txBody>
                    <a:bodyPr/>
                    <a:lstStyle/>
                    <a:p>
                      <a:r>
                        <a:rPr lang="en-US" dirty="0"/>
                        <a:t>Auditory analysis of pitch</a:t>
                      </a:r>
                    </a:p>
                    <a:p>
                      <a:r>
                        <a:rPr lang="en-US" dirty="0"/>
                        <a:t>F0 curve used as a reference</a:t>
                      </a:r>
                    </a:p>
                  </a:txBody>
                  <a:tcPr marL="93510" marR="93510"/>
                </a:tc>
                <a:tc>
                  <a:txBody>
                    <a:bodyPr/>
                    <a:lstStyle/>
                    <a:p>
                      <a:r>
                        <a:rPr lang="en-US" dirty="0"/>
                        <a:t>F0 modelled values (</a:t>
                      </a:r>
                      <a:r>
                        <a:rPr lang="en-US" dirty="0" err="1"/>
                        <a:t>Momel</a:t>
                      </a:r>
                      <a:r>
                        <a:rPr lang="en-US" dirty="0"/>
                        <a:t> algorithm)</a:t>
                      </a:r>
                    </a:p>
                    <a:p>
                      <a:r>
                        <a:rPr lang="en-US" dirty="0"/>
                        <a:t>Subsequent auditory correction</a:t>
                      </a:r>
                    </a:p>
                  </a:txBody>
                  <a:tcPr marL="93510" marR="93510"/>
                </a:tc>
                <a:extLst>
                  <a:ext uri="{0D108BD9-81ED-4DB2-BD59-A6C34878D82A}">
                    <a16:rowId xmlns:a16="http://schemas.microsoft.com/office/drawing/2014/main" val="1516650209"/>
                  </a:ext>
                </a:extLst>
              </a:tr>
            </a:tbl>
          </a:graphicData>
        </a:graphic>
      </p:graphicFrame>
    </p:spTree>
    <p:extLst>
      <p:ext uri="{BB962C8B-B14F-4D97-AF65-F5344CB8AC3E}">
        <p14:creationId xmlns:p14="http://schemas.microsoft.com/office/powerpoint/2010/main" val="340759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2EF03-68B7-4F25-8DC2-9E1236559DD1}"/>
              </a:ext>
            </a:extLst>
          </p:cNvPr>
          <p:cNvSpPr>
            <a:spLocks noGrp="1"/>
          </p:cNvSpPr>
          <p:nvPr>
            <p:ph type="title"/>
          </p:nvPr>
        </p:nvSpPr>
        <p:spPr/>
        <p:txBody>
          <a:bodyPr/>
          <a:lstStyle/>
          <a:p>
            <a:r>
              <a:rPr lang="fr-FR" dirty="0"/>
              <a:t>ToBI and Intsint: </a:t>
            </a:r>
            <a:r>
              <a:rPr lang="fr-FR" dirty="0" err="1"/>
              <a:t>similarities</a:t>
            </a:r>
            <a:endParaRPr lang="fr-FR" dirty="0"/>
          </a:p>
        </p:txBody>
      </p:sp>
      <p:sp>
        <p:nvSpPr>
          <p:cNvPr id="4" name="Rectangle 3">
            <a:extLst>
              <a:ext uri="{FF2B5EF4-FFF2-40B4-BE49-F238E27FC236}">
                <a16:creationId xmlns:a16="http://schemas.microsoft.com/office/drawing/2014/main" id="{7F1187B9-FAE3-416A-B0E1-F025AE7AC142}"/>
              </a:ext>
            </a:extLst>
          </p:cNvPr>
          <p:cNvSpPr/>
          <p:nvPr/>
        </p:nvSpPr>
        <p:spPr>
          <a:xfrm>
            <a:off x="567244" y="3369186"/>
            <a:ext cx="11057514" cy="1323439"/>
          </a:xfrm>
          <a:prstGeom prst="rect">
            <a:avLst/>
          </a:prstGeom>
          <a:noFill/>
        </p:spPr>
        <p:txBody>
          <a:bodyPr wrap="none" lIns="91440" tIns="45720" rIns="91440" bIns="45720">
            <a:spAutoFit/>
          </a:bodyPr>
          <a:lstStyle/>
          <a:p>
            <a:pPr algn="ctr"/>
            <a:r>
              <a:rPr lang="fr-FR" sz="4000" b="1" cap="none" spc="0" dirty="0">
                <a:ln w="0"/>
                <a:solidFill>
                  <a:schemeClr val="tx1"/>
                </a:solidFill>
                <a:effectLst>
                  <a:outerShdw blurRad="60007" dist="310007" dir="7680000" sy="30000" kx="1300200" algn="ctr" rotWithShape="0">
                    <a:prstClr val="black">
                      <a:alpha val="32000"/>
                    </a:prstClr>
                  </a:outerShdw>
                </a:effectLst>
              </a:rPr>
              <a:t>"Intonation can </a:t>
            </a:r>
            <a:r>
              <a:rPr lang="fr-FR" sz="4000" b="1" cap="none" spc="0" dirty="0" err="1">
                <a:ln w="0"/>
                <a:solidFill>
                  <a:schemeClr val="tx1"/>
                </a:solidFill>
                <a:effectLst>
                  <a:outerShdw blurRad="60007" dist="310007" dir="7680000" sy="30000" kx="1300200" algn="ctr" rotWithShape="0">
                    <a:prstClr val="black">
                      <a:alpha val="32000"/>
                    </a:prstClr>
                  </a:outerShdw>
                </a:effectLst>
              </a:rPr>
              <a:t>be</a:t>
            </a:r>
            <a:r>
              <a:rPr lang="fr-FR" sz="4000" b="1" cap="none" spc="0" dirty="0">
                <a:ln w="0"/>
                <a:solidFill>
                  <a:schemeClr val="tx1"/>
                </a:solidFill>
                <a:effectLst>
                  <a:outerShdw blurRad="60007" dist="310007" dir="7680000" sy="30000" kx="1300200" algn="ctr" rotWithShape="0">
                    <a:prstClr val="black">
                      <a:alpha val="32000"/>
                    </a:prstClr>
                  </a:outerShdw>
                </a:effectLst>
              </a:rPr>
              <a:t> </a:t>
            </a:r>
            <a:r>
              <a:rPr lang="fr-FR" sz="4000" b="1" cap="none" spc="0" dirty="0" err="1">
                <a:ln w="0"/>
                <a:solidFill>
                  <a:schemeClr val="tx1"/>
                </a:solidFill>
                <a:effectLst>
                  <a:outerShdw blurRad="60007" dist="310007" dir="7680000" sy="30000" kx="1300200" algn="ctr" rotWithShape="0">
                    <a:prstClr val="black">
                      <a:alpha val="32000"/>
                    </a:prstClr>
                  </a:outerShdw>
                </a:effectLst>
              </a:rPr>
              <a:t>represented</a:t>
            </a:r>
            <a:r>
              <a:rPr lang="fr-FR" sz="4000" b="1" cap="none" spc="0" dirty="0">
                <a:ln w="0"/>
                <a:solidFill>
                  <a:schemeClr val="tx1"/>
                </a:solidFill>
                <a:effectLst>
                  <a:outerShdw blurRad="60007" dist="310007" dir="7680000" sy="30000" kx="1300200" algn="ctr" rotWithShape="0">
                    <a:prstClr val="black">
                      <a:alpha val="32000"/>
                    </a:prstClr>
                  </a:outerShdw>
                </a:effectLst>
              </a:rPr>
              <a:t> as </a:t>
            </a:r>
            <a:r>
              <a:rPr lang="fr-FR" sz="4000" b="1" cap="none" spc="0" dirty="0" err="1">
                <a:ln w="0"/>
                <a:solidFill>
                  <a:schemeClr val="tx1"/>
                </a:solidFill>
                <a:effectLst>
                  <a:outerShdw blurRad="60007" dist="310007" dir="7680000" sy="30000" kx="1300200" algn="ctr" rotWithShape="0">
                    <a:prstClr val="black">
                      <a:alpha val="32000"/>
                    </a:prstClr>
                  </a:outerShdw>
                </a:effectLst>
              </a:rPr>
              <a:t>sequences</a:t>
            </a:r>
            <a:r>
              <a:rPr lang="fr-FR" sz="4000" b="1" cap="none" spc="0" dirty="0">
                <a:ln w="0"/>
                <a:solidFill>
                  <a:schemeClr val="tx1"/>
                </a:solidFill>
                <a:effectLst>
                  <a:outerShdw blurRad="60007" dist="310007" dir="7680000" sy="30000" kx="1300200" algn="ctr" rotWithShape="0">
                    <a:prstClr val="black">
                      <a:alpha val="32000"/>
                    </a:prstClr>
                  </a:outerShdw>
                </a:effectLst>
              </a:rPr>
              <a:t> of </a:t>
            </a:r>
            <a:r>
              <a:rPr lang="fr-FR" sz="4000" b="1" cap="none" spc="0" dirty="0" err="1">
                <a:ln w="0"/>
                <a:solidFill>
                  <a:schemeClr val="tx1"/>
                </a:solidFill>
                <a:effectLst>
                  <a:outerShdw blurRad="60007" dist="310007" dir="7680000" sy="30000" kx="1300200" algn="ctr" rotWithShape="0">
                    <a:prstClr val="black">
                      <a:alpha val="32000"/>
                    </a:prstClr>
                  </a:outerShdw>
                </a:effectLst>
              </a:rPr>
              <a:t>tones</a:t>
            </a:r>
            <a:endParaRPr lang="fr-FR" sz="4000" b="1" dirty="0">
              <a:ln w="0"/>
              <a:effectLst>
                <a:outerShdw blurRad="60007" dist="310007" dir="7680000" sy="30000" kx="1300200" algn="ctr" rotWithShape="0">
                  <a:prstClr val="black">
                    <a:alpha val="32000"/>
                  </a:prstClr>
                </a:outerShdw>
              </a:effectLst>
            </a:endParaRPr>
          </a:p>
          <a:p>
            <a:pPr algn="ctr"/>
            <a:r>
              <a:rPr lang="fr-FR" sz="4000" b="1" cap="none" spc="0" dirty="0">
                <a:ln w="0"/>
                <a:solidFill>
                  <a:schemeClr val="tx1"/>
                </a:solidFill>
                <a:effectLst>
                  <a:outerShdw blurRad="60007" dist="310007" dir="7680000" sy="30000" kx="1300200" algn="ctr" rotWithShape="0">
                    <a:prstClr val="black">
                      <a:alpha val="32000"/>
                    </a:prstClr>
                  </a:outerShdw>
                </a:effectLst>
              </a:rPr>
              <a:t>or minimal </a:t>
            </a:r>
            <a:r>
              <a:rPr lang="fr-FR" sz="4000" b="1" cap="none" spc="0" dirty="0" err="1">
                <a:ln w="0"/>
                <a:solidFill>
                  <a:schemeClr val="tx1"/>
                </a:solidFill>
                <a:effectLst>
                  <a:outerShdw blurRad="60007" dist="310007" dir="7680000" sy="30000" kx="1300200" algn="ctr" rotWithShape="0">
                    <a:prstClr val="black">
                      <a:alpha val="32000"/>
                    </a:prstClr>
                  </a:outerShdw>
                </a:effectLst>
              </a:rPr>
              <a:t>autonomous</a:t>
            </a:r>
            <a:r>
              <a:rPr lang="fr-FR" sz="4000" b="1" cap="none" spc="0" dirty="0">
                <a:ln w="0"/>
                <a:solidFill>
                  <a:schemeClr val="tx1"/>
                </a:solidFill>
                <a:effectLst>
                  <a:outerShdw blurRad="60007" dist="310007" dir="7680000" sy="30000" kx="1300200" algn="ctr" rotWithShape="0">
                    <a:prstClr val="black">
                      <a:alpha val="32000"/>
                    </a:prstClr>
                  </a:outerShdw>
                </a:effectLst>
              </a:rPr>
              <a:t> </a:t>
            </a:r>
            <a:r>
              <a:rPr lang="fr-FR" sz="4000" b="1" cap="none" spc="0" dirty="0" err="1">
                <a:ln w="0"/>
                <a:solidFill>
                  <a:schemeClr val="tx1"/>
                </a:solidFill>
                <a:effectLst>
                  <a:outerShdw blurRad="60007" dist="310007" dir="7680000" sy="30000" kx="1300200" algn="ctr" rotWithShape="0">
                    <a:prstClr val="black">
                      <a:alpha val="32000"/>
                    </a:prstClr>
                  </a:outerShdw>
                </a:effectLst>
              </a:rPr>
              <a:t>prosodic</a:t>
            </a:r>
            <a:r>
              <a:rPr lang="fr-FR" sz="4000" b="1" cap="none" spc="0" dirty="0">
                <a:ln w="0"/>
                <a:solidFill>
                  <a:schemeClr val="tx1"/>
                </a:solidFill>
                <a:effectLst>
                  <a:outerShdw blurRad="60007" dist="310007" dir="7680000" sy="30000" kx="1300200" algn="ctr" rotWithShape="0">
                    <a:prstClr val="black">
                      <a:alpha val="32000"/>
                    </a:prstClr>
                  </a:outerShdw>
                </a:effectLst>
              </a:rPr>
              <a:t> </a:t>
            </a:r>
            <a:r>
              <a:rPr lang="fr-FR" sz="4000" b="1" cap="none" spc="0" dirty="0" err="1">
                <a:ln w="0"/>
                <a:solidFill>
                  <a:schemeClr val="tx1"/>
                </a:solidFill>
                <a:effectLst>
                  <a:outerShdw blurRad="60007" dist="310007" dir="7680000" sy="30000" kx="1300200" algn="ctr" rotWithShape="0">
                    <a:prstClr val="black">
                      <a:alpha val="32000"/>
                    </a:prstClr>
                  </a:outerShdw>
                </a:effectLst>
              </a:rPr>
              <a:t>entities</a:t>
            </a:r>
            <a:r>
              <a:rPr lang="fr-FR" sz="4000" b="1" cap="none" spc="0" dirty="0">
                <a:ln w="0"/>
                <a:solidFill>
                  <a:schemeClr val="tx1"/>
                </a:solidFill>
                <a:effectLst>
                  <a:outerShdw blurRad="60007" dist="310007" dir="7680000" sy="30000" kx="1300200" algn="ctr" rotWithShape="0">
                    <a:prstClr val="black">
                      <a:alpha val="32000"/>
                    </a:prstClr>
                  </a:outerShdw>
                </a:effectLst>
              </a:rPr>
              <a:t>"</a:t>
            </a:r>
          </a:p>
        </p:txBody>
      </p:sp>
    </p:spTree>
    <p:extLst>
      <p:ext uri="{BB962C8B-B14F-4D97-AF65-F5344CB8AC3E}">
        <p14:creationId xmlns:p14="http://schemas.microsoft.com/office/powerpoint/2010/main" val="374214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Titre 1">
            <a:extLst>
              <a:ext uri="{FF2B5EF4-FFF2-40B4-BE49-F238E27FC236}">
                <a16:creationId xmlns:a16="http://schemas.microsoft.com/office/drawing/2014/main" id="{02689FD6-A550-437E-BEC9-B8F034FA20EC}"/>
              </a:ext>
            </a:extLst>
          </p:cNvPr>
          <p:cNvSpPr>
            <a:spLocks noGrp="1"/>
          </p:cNvSpPr>
          <p:nvPr>
            <p:ph type="title"/>
          </p:nvPr>
        </p:nvSpPr>
        <p:spPr>
          <a:xfrm>
            <a:off x="691248" y="179105"/>
            <a:ext cx="10772775" cy="1658198"/>
          </a:xfrm>
        </p:spPr>
        <p:txBody>
          <a:bodyPr/>
          <a:lstStyle/>
          <a:p>
            <a:r>
              <a:rPr lang="en-US" dirty="0">
                <a:hlinkClick r:id="rId3" action="ppaction://hlinksldjump"/>
              </a:rPr>
              <a:t>&lt;</a:t>
            </a:r>
            <a:endParaRPr lang="en-US" dirty="0"/>
          </a:p>
        </p:txBody>
      </p:sp>
      <p:pic>
        <p:nvPicPr>
          <p:cNvPr id="5" name="Espace réservé du contenu 4">
            <a:extLst>
              <a:ext uri="{FF2B5EF4-FFF2-40B4-BE49-F238E27FC236}">
                <a16:creationId xmlns:a16="http://schemas.microsoft.com/office/drawing/2014/main" id="{BECDF099-CDF5-4437-8894-4620B4A3754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573" y="1187116"/>
            <a:ext cx="5474730" cy="4662141"/>
          </a:xfrm>
        </p:spPr>
      </p:pic>
      <p:sp>
        <p:nvSpPr>
          <p:cNvPr id="6" name="ZoneTexte 5">
            <a:extLst>
              <a:ext uri="{FF2B5EF4-FFF2-40B4-BE49-F238E27FC236}">
                <a16:creationId xmlns:a16="http://schemas.microsoft.com/office/drawing/2014/main" id="{66D100EA-F7FA-4C88-B750-3BCA1402B459}"/>
              </a:ext>
            </a:extLst>
          </p:cNvPr>
          <p:cNvSpPr txBox="1"/>
          <p:nvPr/>
        </p:nvSpPr>
        <p:spPr>
          <a:xfrm>
            <a:off x="2347978" y="6042026"/>
            <a:ext cx="801951" cy="523220"/>
          </a:xfrm>
          <a:prstGeom prst="rect">
            <a:avLst/>
          </a:prstGeom>
          <a:noFill/>
        </p:spPr>
        <p:txBody>
          <a:bodyPr wrap="none" rtlCol="0">
            <a:spAutoFit/>
          </a:bodyPr>
          <a:lstStyle/>
          <a:p>
            <a:r>
              <a:rPr lang="en-US" sz="2800" b="1" dirty="0">
                <a:solidFill>
                  <a:schemeClr val="accent2"/>
                </a:solidFill>
              </a:rPr>
              <a:t>ToBI</a:t>
            </a:r>
          </a:p>
        </p:txBody>
      </p:sp>
      <p:sp>
        <p:nvSpPr>
          <p:cNvPr id="7" name="ZoneTexte 6">
            <a:extLst>
              <a:ext uri="{FF2B5EF4-FFF2-40B4-BE49-F238E27FC236}">
                <a16:creationId xmlns:a16="http://schemas.microsoft.com/office/drawing/2014/main" id="{9195BCB9-97F4-4DBF-8024-1B96B7273CBD}"/>
              </a:ext>
            </a:extLst>
          </p:cNvPr>
          <p:cNvSpPr txBox="1"/>
          <p:nvPr/>
        </p:nvSpPr>
        <p:spPr>
          <a:xfrm>
            <a:off x="4880002" y="3930196"/>
            <a:ext cx="725199" cy="369332"/>
          </a:xfrm>
          <a:prstGeom prst="rect">
            <a:avLst/>
          </a:prstGeom>
          <a:noFill/>
        </p:spPr>
        <p:txBody>
          <a:bodyPr wrap="none" rtlCol="0">
            <a:spAutoFit/>
          </a:bodyPr>
          <a:lstStyle/>
          <a:p>
            <a:r>
              <a:rPr lang="en-US" b="1" dirty="0">
                <a:solidFill>
                  <a:schemeClr val="accent1">
                    <a:lumMod val="50000"/>
                  </a:schemeClr>
                </a:solidFill>
              </a:rPr>
              <a:t>Tones</a:t>
            </a:r>
          </a:p>
        </p:txBody>
      </p:sp>
      <p:sp>
        <p:nvSpPr>
          <p:cNvPr id="8" name="ZoneTexte 7">
            <a:extLst>
              <a:ext uri="{FF2B5EF4-FFF2-40B4-BE49-F238E27FC236}">
                <a16:creationId xmlns:a16="http://schemas.microsoft.com/office/drawing/2014/main" id="{5AC9031C-296A-476E-9122-BEC87EBA06B5}"/>
              </a:ext>
            </a:extLst>
          </p:cNvPr>
          <p:cNvSpPr txBox="1"/>
          <p:nvPr/>
        </p:nvSpPr>
        <p:spPr>
          <a:xfrm>
            <a:off x="4887262" y="4314826"/>
            <a:ext cx="1405321" cy="369332"/>
          </a:xfrm>
          <a:prstGeom prst="rect">
            <a:avLst/>
          </a:prstGeom>
          <a:noFill/>
        </p:spPr>
        <p:txBody>
          <a:bodyPr wrap="none" rtlCol="0">
            <a:spAutoFit/>
          </a:bodyPr>
          <a:lstStyle/>
          <a:p>
            <a:r>
              <a:rPr lang="en-US" b="1" dirty="0">
                <a:solidFill>
                  <a:schemeClr val="accent1">
                    <a:lumMod val="50000"/>
                  </a:schemeClr>
                </a:solidFill>
              </a:rPr>
              <a:t>Transcription</a:t>
            </a:r>
          </a:p>
        </p:txBody>
      </p:sp>
      <p:sp>
        <p:nvSpPr>
          <p:cNvPr id="9" name="ZoneTexte 8">
            <a:extLst>
              <a:ext uri="{FF2B5EF4-FFF2-40B4-BE49-F238E27FC236}">
                <a16:creationId xmlns:a16="http://schemas.microsoft.com/office/drawing/2014/main" id="{4EFE9AC2-D1CE-42A8-AF26-ADC086213522}"/>
              </a:ext>
            </a:extLst>
          </p:cNvPr>
          <p:cNvSpPr txBox="1"/>
          <p:nvPr/>
        </p:nvSpPr>
        <p:spPr>
          <a:xfrm>
            <a:off x="4887262" y="4692198"/>
            <a:ext cx="1422377" cy="369332"/>
          </a:xfrm>
          <a:prstGeom prst="rect">
            <a:avLst/>
          </a:prstGeom>
          <a:noFill/>
        </p:spPr>
        <p:txBody>
          <a:bodyPr wrap="none" rtlCol="0">
            <a:spAutoFit/>
          </a:bodyPr>
          <a:lstStyle/>
          <a:p>
            <a:r>
              <a:rPr lang="en-US" b="1" dirty="0">
                <a:solidFill>
                  <a:schemeClr val="accent1">
                    <a:lumMod val="50000"/>
                  </a:schemeClr>
                </a:solidFill>
              </a:rPr>
              <a:t>Break indices</a:t>
            </a:r>
          </a:p>
        </p:txBody>
      </p:sp>
      <p:sp>
        <p:nvSpPr>
          <p:cNvPr id="10" name="ZoneTexte 9">
            <a:extLst>
              <a:ext uri="{FF2B5EF4-FFF2-40B4-BE49-F238E27FC236}">
                <a16:creationId xmlns:a16="http://schemas.microsoft.com/office/drawing/2014/main" id="{5C667230-D4A0-4EB7-8BA4-76634EE29323}"/>
              </a:ext>
            </a:extLst>
          </p:cNvPr>
          <p:cNvSpPr txBox="1"/>
          <p:nvPr/>
        </p:nvSpPr>
        <p:spPr>
          <a:xfrm>
            <a:off x="4880007" y="5062313"/>
            <a:ext cx="1200457" cy="369332"/>
          </a:xfrm>
          <a:prstGeom prst="rect">
            <a:avLst/>
          </a:prstGeom>
          <a:noFill/>
        </p:spPr>
        <p:txBody>
          <a:bodyPr wrap="none" rtlCol="0">
            <a:spAutoFit/>
          </a:bodyPr>
          <a:lstStyle/>
          <a:p>
            <a:r>
              <a:rPr lang="en-US" b="1" dirty="0">
                <a:solidFill>
                  <a:schemeClr val="accent1">
                    <a:lumMod val="50000"/>
                  </a:schemeClr>
                </a:solidFill>
              </a:rPr>
              <a:t>Comments</a:t>
            </a:r>
          </a:p>
        </p:txBody>
      </p:sp>
      <p:sp>
        <p:nvSpPr>
          <p:cNvPr id="11" name="ZoneTexte 10">
            <a:extLst>
              <a:ext uri="{FF2B5EF4-FFF2-40B4-BE49-F238E27FC236}">
                <a16:creationId xmlns:a16="http://schemas.microsoft.com/office/drawing/2014/main" id="{E1BABC8F-C33B-4115-A533-D99AAB44C8D3}"/>
              </a:ext>
            </a:extLst>
          </p:cNvPr>
          <p:cNvSpPr txBox="1"/>
          <p:nvPr/>
        </p:nvSpPr>
        <p:spPr>
          <a:xfrm>
            <a:off x="4887262" y="2761800"/>
            <a:ext cx="1386790" cy="646331"/>
          </a:xfrm>
          <a:prstGeom prst="rect">
            <a:avLst/>
          </a:prstGeom>
          <a:noFill/>
        </p:spPr>
        <p:txBody>
          <a:bodyPr wrap="none" rtlCol="0">
            <a:spAutoFit/>
          </a:bodyPr>
          <a:lstStyle/>
          <a:p>
            <a:r>
              <a:rPr lang="en-US" b="1" dirty="0">
                <a:solidFill>
                  <a:schemeClr val="accent1">
                    <a:lumMod val="50000"/>
                  </a:schemeClr>
                </a:solidFill>
              </a:rPr>
              <a:t>F0 curve and</a:t>
            </a:r>
          </a:p>
          <a:p>
            <a:r>
              <a:rPr lang="en-US" b="1" dirty="0">
                <a:solidFill>
                  <a:schemeClr val="accent1">
                    <a:lumMod val="50000"/>
                  </a:schemeClr>
                </a:solidFill>
              </a:rPr>
              <a:t>spectrogram</a:t>
            </a:r>
          </a:p>
        </p:txBody>
      </p:sp>
      <p:pic>
        <p:nvPicPr>
          <p:cNvPr id="13" name="Image 12">
            <a:extLst>
              <a:ext uri="{FF2B5EF4-FFF2-40B4-BE49-F238E27FC236}">
                <a16:creationId xmlns:a16="http://schemas.microsoft.com/office/drawing/2014/main" id="{1E3AEDAC-003F-4D46-BDDD-011750A3E288}"/>
              </a:ext>
            </a:extLst>
          </p:cNvPr>
          <p:cNvPicPr>
            <a:picLocks noChangeAspect="1"/>
          </p:cNvPicPr>
          <p:nvPr/>
        </p:nvPicPr>
        <p:blipFill rotWithShape="1">
          <a:blip r:embed="rId5">
            <a:extLst>
              <a:ext uri="{28A0092B-C50C-407E-A947-70E740481C1C}">
                <a14:useLocalDpi xmlns:a14="http://schemas.microsoft.com/office/drawing/2010/main" val="0"/>
              </a:ext>
            </a:extLst>
          </a:blip>
          <a:srcRect l="4776"/>
          <a:stretch/>
        </p:blipFill>
        <p:spPr>
          <a:xfrm>
            <a:off x="6305506" y="1973944"/>
            <a:ext cx="5883990" cy="3089564"/>
          </a:xfrm>
          <a:prstGeom prst="rect">
            <a:avLst/>
          </a:prstGeom>
        </p:spPr>
      </p:pic>
      <p:cxnSp>
        <p:nvCxnSpPr>
          <p:cNvPr id="15" name="Connecteur droit 14">
            <a:extLst>
              <a:ext uri="{FF2B5EF4-FFF2-40B4-BE49-F238E27FC236}">
                <a16:creationId xmlns:a16="http://schemas.microsoft.com/office/drawing/2014/main" id="{10066FC9-AB10-453E-9D69-30EC31C26B25}"/>
              </a:ext>
            </a:extLst>
          </p:cNvPr>
          <p:cNvCxnSpPr/>
          <p:nvPr/>
        </p:nvCxnSpPr>
        <p:spPr>
          <a:xfrm>
            <a:off x="6263555" y="116114"/>
            <a:ext cx="0" cy="650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F274AAC7-5A99-41CE-8226-BA5E7A2B269D}"/>
              </a:ext>
            </a:extLst>
          </p:cNvPr>
          <p:cNvSpPr txBox="1"/>
          <p:nvPr/>
        </p:nvSpPr>
        <p:spPr>
          <a:xfrm>
            <a:off x="8967325" y="6042153"/>
            <a:ext cx="1109343" cy="523220"/>
          </a:xfrm>
          <a:prstGeom prst="rect">
            <a:avLst/>
          </a:prstGeom>
          <a:noFill/>
        </p:spPr>
        <p:txBody>
          <a:bodyPr wrap="none" rtlCol="0">
            <a:spAutoFit/>
          </a:bodyPr>
          <a:lstStyle/>
          <a:p>
            <a:r>
              <a:rPr lang="en-US" sz="2800" b="1" dirty="0">
                <a:solidFill>
                  <a:schemeClr val="accent2"/>
                </a:solidFill>
              </a:rPr>
              <a:t>Intsint</a:t>
            </a:r>
          </a:p>
        </p:txBody>
      </p:sp>
      <p:sp>
        <p:nvSpPr>
          <p:cNvPr id="17" name="ZoneTexte 16">
            <a:extLst>
              <a:ext uri="{FF2B5EF4-FFF2-40B4-BE49-F238E27FC236}">
                <a16:creationId xmlns:a16="http://schemas.microsoft.com/office/drawing/2014/main" id="{FAFE470A-0B78-4FE5-A9F3-828C0A076CA3}"/>
              </a:ext>
            </a:extLst>
          </p:cNvPr>
          <p:cNvSpPr txBox="1"/>
          <p:nvPr/>
        </p:nvSpPr>
        <p:spPr>
          <a:xfrm>
            <a:off x="8528455" y="1115290"/>
            <a:ext cx="1931811" cy="369332"/>
          </a:xfrm>
          <a:prstGeom prst="rect">
            <a:avLst/>
          </a:prstGeom>
          <a:noFill/>
        </p:spPr>
        <p:txBody>
          <a:bodyPr wrap="none" rtlCol="0">
            <a:spAutoFit/>
          </a:bodyPr>
          <a:lstStyle/>
          <a:p>
            <a:r>
              <a:rPr lang="en-US" dirty="0"/>
              <a:t>Modelled F0 curve</a:t>
            </a:r>
          </a:p>
        </p:txBody>
      </p:sp>
      <p:sp>
        <p:nvSpPr>
          <p:cNvPr id="18" name="ZoneTexte 17">
            <a:extLst>
              <a:ext uri="{FF2B5EF4-FFF2-40B4-BE49-F238E27FC236}">
                <a16:creationId xmlns:a16="http://schemas.microsoft.com/office/drawing/2014/main" id="{AF66CC6F-54CE-4062-96A0-CC9712E1EC47}"/>
              </a:ext>
            </a:extLst>
          </p:cNvPr>
          <p:cNvSpPr txBox="1"/>
          <p:nvPr/>
        </p:nvSpPr>
        <p:spPr>
          <a:xfrm>
            <a:off x="9116692" y="1544617"/>
            <a:ext cx="755335" cy="369332"/>
          </a:xfrm>
          <a:prstGeom prst="rect">
            <a:avLst/>
          </a:prstGeom>
          <a:noFill/>
        </p:spPr>
        <p:txBody>
          <a:bodyPr wrap="none" rtlCol="0">
            <a:spAutoFit/>
          </a:bodyPr>
          <a:lstStyle/>
          <a:p>
            <a:r>
              <a:rPr lang="en-US" dirty="0"/>
              <a:t>nodes</a:t>
            </a:r>
          </a:p>
        </p:txBody>
      </p:sp>
      <p:cxnSp>
        <p:nvCxnSpPr>
          <p:cNvPr id="20" name="Connecteur droit avec flèche 19">
            <a:extLst>
              <a:ext uri="{FF2B5EF4-FFF2-40B4-BE49-F238E27FC236}">
                <a16:creationId xmlns:a16="http://schemas.microsoft.com/office/drawing/2014/main" id="{09C6C754-9C0D-454E-8DD7-672E9D981782}"/>
              </a:ext>
            </a:extLst>
          </p:cNvPr>
          <p:cNvCxnSpPr>
            <a:cxnSpLocks/>
          </p:cNvCxnSpPr>
          <p:nvPr/>
        </p:nvCxnSpPr>
        <p:spPr>
          <a:xfrm flipH="1">
            <a:off x="9362494" y="1916832"/>
            <a:ext cx="137858" cy="466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C99B3B9-902B-44AB-9682-A1F71199E802}"/>
              </a:ext>
            </a:extLst>
          </p:cNvPr>
          <p:cNvCxnSpPr>
            <a:cxnSpLocks/>
            <a:stCxn id="18" idx="2"/>
          </p:cNvCxnSpPr>
          <p:nvPr/>
        </p:nvCxnSpPr>
        <p:spPr>
          <a:xfrm>
            <a:off x="9494360" y="1913949"/>
            <a:ext cx="1202669" cy="1494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FAA1EB9-EC38-460B-BA6A-D437DAA42A17}"/>
              </a:ext>
            </a:extLst>
          </p:cNvPr>
          <p:cNvCxnSpPr>
            <a:cxnSpLocks/>
            <a:stCxn id="18" idx="2"/>
          </p:cNvCxnSpPr>
          <p:nvPr/>
        </p:nvCxnSpPr>
        <p:spPr>
          <a:xfrm>
            <a:off x="9494360" y="1913949"/>
            <a:ext cx="1941631" cy="1171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1F506D81-B85A-4CE8-B8EE-BD34F8FE75EA}"/>
              </a:ext>
            </a:extLst>
          </p:cNvPr>
          <p:cNvCxnSpPr>
            <a:cxnSpLocks/>
            <a:stCxn id="18" idx="2"/>
          </p:cNvCxnSpPr>
          <p:nvPr/>
        </p:nvCxnSpPr>
        <p:spPr>
          <a:xfrm flipH="1">
            <a:off x="8153833" y="1913949"/>
            <a:ext cx="1340527" cy="1231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F5ECDA37-1584-481D-A58C-2AF07F46029F}"/>
              </a:ext>
            </a:extLst>
          </p:cNvPr>
          <p:cNvCxnSpPr>
            <a:cxnSpLocks/>
            <a:stCxn id="18" idx="2"/>
          </p:cNvCxnSpPr>
          <p:nvPr/>
        </p:nvCxnSpPr>
        <p:spPr>
          <a:xfrm flipH="1">
            <a:off x="7201423" y="1913949"/>
            <a:ext cx="2292937" cy="1554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4A843189-A6AB-4E7D-8F29-ECB87DA101E0}"/>
              </a:ext>
            </a:extLst>
          </p:cNvPr>
          <p:cNvCxnSpPr>
            <a:cxnSpLocks/>
          </p:cNvCxnSpPr>
          <p:nvPr/>
        </p:nvCxnSpPr>
        <p:spPr>
          <a:xfrm flipH="1">
            <a:off x="6595861" y="1916832"/>
            <a:ext cx="2904491" cy="105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F892A17B-48C3-49D1-A30C-44B5DC2FF598}"/>
              </a:ext>
            </a:extLst>
          </p:cNvPr>
          <p:cNvSpPr txBox="1"/>
          <p:nvPr/>
        </p:nvSpPr>
        <p:spPr>
          <a:xfrm>
            <a:off x="6492730" y="4761493"/>
            <a:ext cx="381836" cy="369332"/>
          </a:xfrm>
          <a:prstGeom prst="rect">
            <a:avLst/>
          </a:prstGeom>
          <a:noFill/>
        </p:spPr>
        <p:txBody>
          <a:bodyPr wrap="none" rtlCol="0">
            <a:spAutoFit/>
          </a:bodyPr>
          <a:lstStyle/>
          <a:p>
            <a:r>
              <a:rPr lang="en-US" b="1" dirty="0"/>
              <a:t>M</a:t>
            </a:r>
          </a:p>
        </p:txBody>
      </p:sp>
      <p:sp>
        <p:nvSpPr>
          <p:cNvPr id="37" name="ZoneTexte 36">
            <a:extLst>
              <a:ext uri="{FF2B5EF4-FFF2-40B4-BE49-F238E27FC236}">
                <a16:creationId xmlns:a16="http://schemas.microsoft.com/office/drawing/2014/main" id="{17959E08-00C7-40F8-A515-A53366028A14}"/>
              </a:ext>
            </a:extLst>
          </p:cNvPr>
          <p:cNvSpPr txBox="1"/>
          <p:nvPr/>
        </p:nvSpPr>
        <p:spPr>
          <a:xfrm>
            <a:off x="7017776" y="4761557"/>
            <a:ext cx="309700" cy="369332"/>
          </a:xfrm>
          <a:prstGeom prst="rect">
            <a:avLst/>
          </a:prstGeom>
          <a:noFill/>
        </p:spPr>
        <p:txBody>
          <a:bodyPr wrap="none" rtlCol="0">
            <a:spAutoFit/>
          </a:bodyPr>
          <a:lstStyle/>
          <a:p>
            <a:r>
              <a:rPr lang="en-US" b="1" dirty="0"/>
              <a:t>B</a:t>
            </a:r>
          </a:p>
        </p:txBody>
      </p:sp>
      <p:sp>
        <p:nvSpPr>
          <p:cNvPr id="38" name="ZoneTexte 37">
            <a:extLst>
              <a:ext uri="{FF2B5EF4-FFF2-40B4-BE49-F238E27FC236}">
                <a16:creationId xmlns:a16="http://schemas.microsoft.com/office/drawing/2014/main" id="{11F8F189-462C-4871-BEF0-3FF25C9D0288}"/>
              </a:ext>
            </a:extLst>
          </p:cNvPr>
          <p:cNvSpPr txBox="1"/>
          <p:nvPr/>
        </p:nvSpPr>
        <p:spPr>
          <a:xfrm>
            <a:off x="8018850" y="4768619"/>
            <a:ext cx="332142" cy="369332"/>
          </a:xfrm>
          <a:prstGeom prst="rect">
            <a:avLst/>
          </a:prstGeom>
          <a:noFill/>
        </p:spPr>
        <p:txBody>
          <a:bodyPr wrap="none" rtlCol="0">
            <a:spAutoFit/>
          </a:bodyPr>
          <a:lstStyle/>
          <a:p>
            <a:r>
              <a:rPr lang="en-US" b="1" dirty="0"/>
              <a:t>U</a:t>
            </a:r>
          </a:p>
        </p:txBody>
      </p:sp>
      <p:sp>
        <p:nvSpPr>
          <p:cNvPr id="39" name="ZoneTexte 38">
            <a:extLst>
              <a:ext uri="{FF2B5EF4-FFF2-40B4-BE49-F238E27FC236}">
                <a16:creationId xmlns:a16="http://schemas.microsoft.com/office/drawing/2014/main" id="{8CD51BE5-CD88-4923-8D3B-87CAF7D128B4}"/>
              </a:ext>
            </a:extLst>
          </p:cNvPr>
          <p:cNvSpPr txBox="1"/>
          <p:nvPr/>
        </p:nvSpPr>
        <p:spPr>
          <a:xfrm>
            <a:off x="9112523" y="4778208"/>
            <a:ext cx="296876" cy="369332"/>
          </a:xfrm>
          <a:prstGeom prst="rect">
            <a:avLst/>
          </a:prstGeom>
          <a:noFill/>
        </p:spPr>
        <p:txBody>
          <a:bodyPr wrap="none" rtlCol="0">
            <a:spAutoFit/>
          </a:bodyPr>
          <a:lstStyle/>
          <a:p>
            <a:r>
              <a:rPr lang="en-US" b="1" dirty="0"/>
              <a:t>T</a:t>
            </a:r>
          </a:p>
        </p:txBody>
      </p:sp>
      <p:sp>
        <p:nvSpPr>
          <p:cNvPr id="40" name="ZoneTexte 39">
            <a:extLst>
              <a:ext uri="{FF2B5EF4-FFF2-40B4-BE49-F238E27FC236}">
                <a16:creationId xmlns:a16="http://schemas.microsoft.com/office/drawing/2014/main" id="{E76410CD-ABF5-46A7-8351-031AB5EC95BE}"/>
              </a:ext>
            </a:extLst>
          </p:cNvPr>
          <p:cNvSpPr txBox="1"/>
          <p:nvPr/>
        </p:nvSpPr>
        <p:spPr>
          <a:xfrm>
            <a:off x="10417611" y="4761493"/>
            <a:ext cx="309700" cy="369332"/>
          </a:xfrm>
          <a:prstGeom prst="rect">
            <a:avLst/>
          </a:prstGeom>
          <a:noFill/>
        </p:spPr>
        <p:txBody>
          <a:bodyPr wrap="none" rtlCol="0">
            <a:spAutoFit/>
          </a:bodyPr>
          <a:lstStyle/>
          <a:p>
            <a:r>
              <a:rPr lang="en-US" b="1" dirty="0"/>
              <a:t>B</a:t>
            </a:r>
          </a:p>
        </p:txBody>
      </p:sp>
      <p:sp>
        <p:nvSpPr>
          <p:cNvPr id="41" name="ZoneTexte 40">
            <a:extLst>
              <a:ext uri="{FF2B5EF4-FFF2-40B4-BE49-F238E27FC236}">
                <a16:creationId xmlns:a16="http://schemas.microsoft.com/office/drawing/2014/main" id="{137E5EC2-5761-4223-9053-DA6B8ADF4DA9}"/>
              </a:ext>
            </a:extLst>
          </p:cNvPr>
          <p:cNvSpPr txBox="1"/>
          <p:nvPr/>
        </p:nvSpPr>
        <p:spPr>
          <a:xfrm>
            <a:off x="11199959" y="4770822"/>
            <a:ext cx="332142" cy="369332"/>
          </a:xfrm>
          <a:prstGeom prst="rect">
            <a:avLst/>
          </a:prstGeom>
          <a:noFill/>
        </p:spPr>
        <p:txBody>
          <a:bodyPr wrap="none" rtlCol="0">
            <a:spAutoFit/>
          </a:bodyPr>
          <a:lstStyle/>
          <a:p>
            <a:r>
              <a:rPr lang="en-US" b="1" dirty="0"/>
              <a:t>U</a:t>
            </a:r>
          </a:p>
        </p:txBody>
      </p:sp>
      <p:cxnSp>
        <p:nvCxnSpPr>
          <p:cNvPr id="43" name="Connecteur droit 42">
            <a:extLst>
              <a:ext uri="{FF2B5EF4-FFF2-40B4-BE49-F238E27FC236}">
                <a16:creationId xmlns:a16="http://schemas.microsoft.com/office/drawing/2014/main" id="{C840EBE4-B475-40A3-800C-9C03BD9E18A7}"/>
              </a:ext>
            </a:extLst>
          </p:cNvPr>
          <p:cNvCxnSpPr/>
          <p:nvPr/>
        </p:nvCxnSpPr>
        <p:spPr>
          <a:xfrm>
            <a:off x="77573" y="5909252"/>
            <a:ext cx="120001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04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5A87C-B0E8-4D36-88B2-3630E0704BBA}"/>
              </a:ext>
            </a:extLst>
          </p:cNvPr>
          <p:cNvSpPr>
            <a:spLocks noGrp="1"/>
          </p:cNvSpPr>
          <p:nvPr>
            <p:ph type="title"/>
          </p:nvPr>
        </p:nvSpPr>
        <p:spPr>
          <a:xfrm>
            <a:off x="666749" y="111806"/>
            <a:ext cx="10772775" cy="1658198"/>
          </a:xfrm>
        </p:spPr>
        <p:txBody>
          <a:bodyPr/>
          <a:lstStyle/>
          <a:p>
            <a:r>
              <a:rPr lang="en-US" dirty="0">
                <a:hlinkClick r:id="rId2" action="ppaction://hlinksldjump"/>
              </a:rPr>
              <a:t>&lt;</a:t>
            </a:r>
            <a:endParaRPr lang="en-US" dirty="0"/>
          </a:p>
        </p:txBody>
      </p:sp>
      <p:pic>
        <p:nvPicPr>
          <p:cNvPr id="5" name="Espace réservé du contenu 4">
            <a:extLst>
              <a:ext uri="{FF2B5EF4-FFF2-40B4-BE49-F238E27FC236}">
                <a16:creationId xmlns:a16="http://schemas.microsoft.com/office/drawing/2014/main" id="{583A47A6-6366-4035-96D8-7CD16FBBE9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3672" y="692685"/>
            <a:ext cx="5206845" cy="5819416"/>
          </a:xfrm>
        </p:spPr>
      </p:pic>
      <p:sp>
        <p:nvSpPr>
          <p:cNvPr id="6" name="ZoneTexte 5">
            <a:extLst>
              <a:ext uri="{FF2B5EF4-FFF2-40B4-BE49-F238E27FC236}">
                <a16:creationId xmlns:a16="http://schemas.microsoft.com/office/drawing/2014/main" id="{32C53F73-7C36-43D5-9566-0F716C341799}"/>
              </a:ext>
            </a:extLst>
          </p:cNvPr>
          <p:cNvSpPr txBox="1"/>
          <p:nvPr/>
        </p:nvSpPr>
        <p:spPr>
          <a:xfrm>
            <a:off x="7976241" y="4019067"/>
            <a:ext cx="1818126" cy="369332"/>
          </a:xfrm>
          <a:prstGeom prst="rect">
            <a:avLst/>
          </a:prstGeom>
          <a:noFill/>
        </p:spPr>
        <p:txBody>
          <a:bodyPr wrap="none" rtlCol="0">
            <a:spAutoFit/>
          </a:bodyPr>
          <a:lstStyle/>
          <a:p>
            <a:r>
              <a:rPr lang="en-US" b="1" dirty="0" err="1">
                <a:solidFill>
                  <a:schemeClr val="accent1">
                    <a:lumMod val="50000"/>
                  </a:schemeClr>
                </a:solidFill>
              </a:rPr>
              <a:t>Momel</a:t>
            </a:r>
            <a:r>
              <a:rPr lang="en-US" b="1" dirty="0">
                <a:solidFill>
                  <a:schemeClr val="accent1">
                    <a:lumMod val="50000"/>
                  </a:schemeClr>
                </a:solidFill>
              </a:rPr>
              <a:t> algorithm</a:t>
            </a:r>
          </a:p>
        </p:txBody>
      </p:sp>
      <p:sp>
        <p:nvSpPr>
          <p:cNvPr id="7" name="ZoneTexte 6">
            <a:extLst>
              <a:ext uri="{FF2B5EF4-FFF2-40B4-BE49-F238E27FC236}">
                <a16:creationId xmlns:a16="http://schemas.microsoft.com/office/drawing/2014/main" id="{9FF1F811-3646-463B-9153-5BF5796A2EF5}"/>
              </a:ext>
            </a:extLst>
          </p:cNvPr>
          <p:cNvSpPr txBox="1"/>
          <p:nvPr/>
        </p:nvSpPr>
        <p:spPr>
          <a:xfrm>
            <a:off x="8106948" y="2261981"/>
            <a:ext cx="778356" cy="369332"/>
          </a:xfrm>
          <a:prstGeom prst="rect">
            <a:avLst/>
          </a:prstGeom>
          <a:noFill/>
        </p:spPr>
        <p:txBody>
          <a:bodyPr wrap="square" rtlCol="0">
            <a:spAutoFit/>
          </a:bodyPr>
          <a:lstStyle/>
          <a:p>
            <a:r>
              <a:rPr lang="en-US" b="1" dirty="0">
                <a:solidFill>
                  <a:schemeClr val="accent1">
                    <a:lumMod val="50000"/>
                  </a:schemeClr>
                </a:solidFill>
              </a:rPr>
              <a:t>ToBI</a:t>
            </a:r>
          </a:p>
        </p:txBody>
      </p:sp>
      <p:sp>
        <p:nvSpPr>
          <p:cNvPr id="8" name="ZoneTexte 7">
            <a:extLst>
              <a:ext uri="{FF2B5EF4-FFF2-40B4-BE49-F238E27FC236}">
                <a16:creationId xmlns:a16="http://schemas.microsoft.com/office/drawing/2014/main" id="{6399CD5F-25B9-43E0-9316-F1BB6AB5F52E}"/>
              </a:ext>
            </a:extLst>
          </p:cNvPr>
          <p:cNvSpPr txBox="1"/>
          <p:nvPr/>
        </p:nvSpPr>
        <p:spPr>
          <a:xfrm>
            <a:off x="8722251" y="1713582"/>
            <a:ext cx="1587486" cy="923330"/>
          </a:xfrm>
          <a:prstGeom prst="rect">
            <a:avLst/>
          </a:prstGeom>
          <a:noFill/>
        </p:spPr>
        <p:txBody>
          <a:bodyPr wrap="none" rtlCol="0">
            <a:spAutoFit/>
          </a:bodyPr>
          <a:lstStyle/>
          <a:p>
            <a:r>
              <a:rPr lang="en-US" b="1" dirty="0">
                <a:solidFill>
                  <a:schemeClr val="accent1">
                    <a:lumMod val="50000"/>
                  </a:schemeClr>
                </a:solidFill>
              </a:rPr>
              <a:t>+ break indices</a:t>
            </a:r>
          </a:p>
          <a:p>
            <a:r>
              <a:rPr lang="en-US" b="1" dirty="0">
                <a:solidFill>
                  <a:schemeClr val="accent1">
                    <a:lumMod val="50000"/>
                  </a:schemeClr>
                </a:solidFill>
              </a:rPr>
              <a:t>+ accents</a:t>
            </a:r>
          </a:p>
          <a:p>
            <a:r>
              <a:rPr lang="en-US" b="1" dirty="0">
                <a:solidFill>
                  <a:schemeClr val="accent1">
                    <a:lumMod val="50000"/>
                  </a:schemeClr>
                </a:solidFill>
              </a:rPr>
              <a:t>+ boundaries</a:t>
            </a:r>
          </a:p>
        </p:txBody>
      </p:sp>
      <p:sp>
        <p:nvSpPr>
          <p:cNvPr id="9" name="ZoneTexte 8">
            <a:extLst>
              <a:ext uri="{FF2B5EF4-FFF2-40B4-BE49-F238E27FC236}">
                <a16:creationId xmlns:a16="http://schemas.microsoft.com/office/drawing/2014/main" id="{D6FBC6B8-B4D8-43AB-98C0-AE4098C79B4D}"/>
              </a:ext>
            </a:extLst>
          </p:cNvPr>
          <p:cNvSpPr txBox="1"/>
          <p:nvPr/>
        </p:nvSpPr>
        <p:spPr>
          <a:xfrm>
            <a:off x="8098964" y="2808601"/>
            <a:ext cx="778355" cy="369332"/>
          </a:xfrm>
          <a:prstGeom prst="rect">
            <a:avLst/>
          </a:prstGeom>
          <a:noFill/>
        </p:spPr>
        <p:txBody>
          <a:bodyPr wrap="none" rtlCol="0">
            <a:spAutoFit/>
          </a:bodyPr>
          <a:lstStyle/>
          <a:p>
            <a:r>
              <a:rPr lang="en-US" b="1" dirty="0">
                <a:solidFill>
                  <a:schemeClr val="accent1">
                    <a:lumMod val="50000"/>
                  </a:schemeClr>
                </a:solidFill>
              </a:rPr>
              <a:t>Intsint</a:t>
            </a:r>
          </a:p>
        </p:txBody>
      </p:sp>
      <p:sp>
        <p:nvSpPr>
          <p:cNvPr id="3" name="ZoneTexte 2">
            <a:extLst>
              <a:ext uri="{FF2B5EF4-FFF2-40B4-BE49-F238E27FC236}">
                <a16:creationId xmlns:a16="http://schemas.microsoft.com/office/drawing/2014/main" id="{1CECFA87-473F-4597-9963-2F513E38431A}"/>
              </a:ext>
            </a:extLst>
          </p:cNvPr>
          <p:cNvSpPr txBox="1"/>
          <p:nvPr/>
        </p:nvSpPr>
        <p:spPr>
          <a:xfrm>
            <a:off x="10015476" y="6142769"/>
            <a:ext cx="1961434" cy="369332"/>
          </a:xfrm>
          <a:prstGeom prst="rect">
            <a:avLst/>
          </a:prstGeom>
          <a:noFill/>
        </p:spPr>
        <p:txBody>
          <a:bodyPr wrap="none" rtlCol="0">
            <a:spAutoFit/>
          </a:bodyPr>
          <a:lstStyle/>
          <a:p>
            <a:r>
              <a:rPr lang="fr-FR" b="1" dirty="0">
                <a:solidFill>
                  <a:schemeClr val="accent1">
                    <a:lumMod val="50000"/>
                  </a:schemeClr>
                </a:solidFill>
              </a:rPr>
              <a:t>Di Cristo, 2013:112</a:t>
            </a:r>
          </a:p>
        </p:txBody>
      </p:sp>
      <p:sp>
        <p:nvSpPr>
          <p:cNvPr id="4" name="ZoneTexte 3">
            <a:extLst>
              <a:ext uri="{FF2B5EF4-FFF2-40B4-BE49-F238E27FC236}">
                <a16:creationId xmlns:a16="http://schemas.microsoft.com/office/drawing/2014/main" id="{185C8C9B-318C-4966-A3B1-88270D47A761}"/>
              </a:ext>
            </a:extLst>
          </p:cNvPr>
          <p:cNvSpPr txBox="1"/>
          <p:nvPr/>
        </p:nvSpPr>
        <p:spPr>
          <a:xfrm>
            <a:off x="1189774" y="4869160"/>
            <a:ext cx="1561966" cy="646331"/>
          </a:xfrm>
          <a:prstGeom prst="rect">
            <a:avLst/>
          </a:prstGeom>
          <a:noFill/>
        </p:spPr>
        <p:txBody>
          <a:bodyPr wrap="none" rtlCol="0">
            <a:spAutoFit/>
          </a:bodyPr>
          <a:lstStyle/>
          <a:p>
            <a:r>
              <a:rPr lang="fr-FR" b="1" dirty="0" err="1">
                <a:solidFill>
                  <a:schemeClr val="accent1">
                    <a:lumMod val="50000"/>
                  </a:schemeClr>
                </a:solidFill>
              </a:rPr>
              <a:t>Acoustic</a:t>
            </a:r>
            <a:r>
              <a:rPr lang="fr-FR" b="1" dirty="0">
                <a:solidFill>
                  <a:schemeClr val="accent1">
                    <a:lumMod val="50000"/>
                  </a:schemeClr>
                </a:solidFill>
              </a:rPr>
              <a:t> signal</a:t>
            </a:r>
          </a:p>
          <a:p>
            <a:r>
              <a:rPr lang="fr-FR" b="1" dirty="0">
                <a:solidFill>
                  <a:schemeClr val="accent1">
                    <a:lumMod val="50000"/>
                  </a:schemeClr>
                </a:solidFill>
              </a:rPr>
              <a:t>and F0 </a:t>
            </a:r>
            <a:r>
              <a:rPr lang="fr-FR" b="1" dirty="0" err="1">
                <a:solidFill>
                  <a:schemeClr val="accent1">
                    <a:lumMod val="50000"/>
                  </a:schemeClr>
                </a:solidFill>
              </a:rPr>
              <a:t>curve</a:t>
            </a:r>
            <a:endParaRPr lang="fr-FR" b="1" dirty="0">
              <a:solidFill>
                <a:schemeClr val="accent1">
                  <a:lumMod val="50000"/>
                </a:schemeClr>
              </a:solidFill>
            </a:endParaRPr>
          </a:p>
        </p:txBody>
      </p:sp>
      <p:sp>
        <p:nvSpPr>
          <p:cNvPr id="10" name="ZoneTexte 9">
            <a:extLst>
              <a:ext uri="{FF2B5EF4-FFF2-40B4-BE49-F238E27FC236}">
                <a16:creationId xmlns:a16="http://schemas.microsoft.com/office/drawing/2014/main" id="{F12A17C0-40C8-4A7E-9F5A-5BC69DC751C7}"/>
              </a:ext>
            </a:extLst>
          </p:cNvPr>
          <p:cNvSpPr txBox="1"/>
          <p:nvPr/>
        </p:nvSpPr>
        <p:spPr>
          <a:xfrm>
            <a:off x="1184452" y="3587054"/>
            <a:ext cx="1454501" cy="369332"/>
          </a:xfrm>
          <a:prstGeom prst="rect">
            <a:avLst/>
          </a:prstGeom>
          <a:noFill/>
        </p:spPr>
        <p:txBody>
          <a:bodyPr wrap="none" rtlCol="0">
            <a:spAutoFit/>
          </a:bodyPr>
          <a:lstStyle/>
          <a:p>
            <a:r>
              <a:rPr lang="fr-FR" b="1" dirty="0" err="1">
                <a:solidFill>
                  <a:schemeClr val="accent1">
                    <a:lumMod val="50000"/>
                  </a:schemeClr>
                </a:solidFill>
              </a:rPr>
              <a:t>Phonetic</a:t>
            </a:r>
            <a:r>
              <a:rPr lang="fr-FR" b="1" dirty="0">
                <a:solidFill>
                  <a:schemeClr val="accent1">
                    <a:lumMod val="50000"/>
                  </a:schemeClr>
                </a:solidFill>
              </a:rPr>
              <a:t> </a:t>
            </a:r>
            <a:r>
              <a:rPr lang="fr-FR" b="1" dirty="0" err="1">
                <a:solidFill>
                  <a:schemeClr val="accent1">
                    <a:lumMod val="50000"/>
                  </a:schemeClr>
                </a:solidFill>
              </a:rPr>
              <a:t>level</a:t>
            </a:r>
            <a:endParaRPr lang="fr-FR" b="1" dirty="0">
              <a:solidFill>
                <a:schemeClr val="accent1">
                  <a:lumMod val="50000"/>
                </a:schemeClr>
              </a:solidFill>
            </a:endParaRPr>
          </a:p>
        </p:txBody>
      </p:sp>
      <p:sp>
        <p:nvSpPr>
          <p:cNvPr id="11" name="ZoneTexte 10">
            <a:extLst>
              <a:ext uri="{FF2B5EF4-FFF2-40B4-BE49-F238E27FC236}">
                <a16:creationId xmlns:a16="http://schemas.microsoft.com/office/drawing/2014/main" id="{A6D4B0E9-B02E-4553-B769-125B545FFA88}"/>
              </a:ext>
            </a:extLst>
          </p:cNvPr>
          <p:cNvSpPr txBox="1"/>
          <p:nvPr/>
        </p:nvSpPr>
        <p:spPr>
          <a:xfrm>
            <a:off x="1184452" y="2647357"/>
            <a:ext cx="2140330" cy="646331"/>
          </a:xfrm>
          <a:prstGeom prst="rect">
            <a:avLst/>
          </a:prstGeom>
          <a:noFill/>
        </p:spPr>
        <p:txBody>
          <a:bodyPr wrap="none" rtlCol="0">
            <a:spAutoFit/>
          </a:bodyPr>
          <a:lstStyle/>
          <a:p>
            <a:r>
              <a:rPr lang="fr-FR" b="1" dirty="0">
                <a:solidFill>
                  <a:schemeClr val="accent1">
                    <a:lumMod val="50000"/>
                  </a:schemeClr>
                </a:solidFill>
              </a:rPr>
              <a:t>Surface </a:t>
            </a:r>
            <a:r>
              <a:rPr lang="fr-FR" b="1" dirty="0" err="1">
                <a:solidFill>
                  <a:schemeClr val="accent1">
                    <a:lumMod val="50000"/>
                  </a:schemeClr>
                </a:solidFill>
              </a:rPr>
              <a:t>phonological</a:t>
            </a:r>
            <a:endParaRPr lang="fr-FR" b="1" dirty="0">
              <a:solidFill>
                <a:schemeClr val="accent1">
                  <a:lumMod val="50000"/>
                </a:schemeClr>
              </a:solidFill>
            </a:endParaRPr>
          </a:p>
          <a:p>
            <a:r>
              <a:rPr lang="fr-FR" b="1" dirty="0" err="1">
                <a:solidFill>
                  <a:schemeClr val="accent1">
                    <a:lumMod val="50000"/>
                  </a:schemeClr>
                </a:solidFill>
              </a:rPr>
              <a:t>representation</a:t>
            </a:r>
            <a:endParaRPr lang="fr-FR" b="1" dirty="0">
              <a:solidFill>
                <a:schemeClr val="accent1">
                  <a:lumMod val="50000"/>
                </a:schemeClr>
              </a:solidFill>
            </a:endParaRPr>
          </a:p>
        </p:txBody>
      </p:sp>
      <p:sp>
        <p:nvSpPr>
          <p:cNvPr id="12" name="ZoneTexte 11">
            <a:extLst>
              <a:ext uri="{FF2B5EF4-FFF2-40B4-BE49-F238E27FC236}">
                <a16:creationId xmlns:a16="http://schemas.microsoft.com/office/drawing/2014/main" id="{E40E76F8-3AB4-4E4F-8116-8569E480785D}"/>
              </a:ext>
            </a:extLst>
          </p:cNvPr>
          <p:cNvSpPr txBox="1"/>
          <p:nvPr/>
        </p:nvSpPr>
        <p:spPr>
          <a:xfrm>
            <a:off x="1184452" y="1196271"/>
            <a:ext cx="1572610" cy="923330"/>
          </a:xfrm>
          <a:prstGeom prst="rect">
            <a:avLst/>
          </a:prstGeom>
          <a:noFill/>
        </p:spPr>
        <p:txBody>
          <a:bodyPr wrap="none" rtlCol="0">
            <a:spAutoFit/>
          </a:bodyPr>
          <a:lstStyle/>
          <a:p>
            <a:r>
              <a:rPr lang="fr-FR" b="1" dirty="0" err="1">
                <a:solidFill>
                  <a:schemeClr val="accent1">
                    <a:lumMod val="50000"/>
                  </a:schemeClr>
                </a:solidFill>
              </a:rPr>
              <a:t>Underlying</a:t>
            </a:r>
            <a:r>
              <a:rPr lang="fr-FR" b="1" dirty="0">
                <a:solidFill>
                  <a:schemeClr val="accent1">
                    <a:lumMod val="50000"/>
                  </a:schemeClr>
                </a:solidFill>
              </a:rPr>
              <a:t> </a:t>
            </a:r>
          </a:p>
          <a:p>
            <a:r>
              <a:rPr lang="fr-FR" b="1" dirty="0" err="1">
                <a:solidFill>
                  <a:schemeClr val="accent1">
                    <a:lumMod val="50000"/>
                  </a:schemeClr>
                </a:solidFill>
              </a:rPr>
              <a:t>phonological</a:t>
            </a:r>
            <a:endParaRPr lang="fr-FR" b="1" dirty="0">
              <a:solidFill>
                <a:schemeClr val="accent1">
                  <a:lumMod val="50000"/>
                </a:schemeClr>
              </a:solidFill>
            </a:endParaRPr>
          </a:p>
          <a:p>
            <a:r>
              <a:rPr lang="fr-FR" b="1" dirty="0" err="1">
                <a:solidFill>
                  <a:schemeClr val="accent1">
                    <a:lumMod val="50000"/>
                  </a:schemeClr>
                </a:solidFill>
              </a:rPr>
              <a:t>representation</a:t>
            </a:r>
            <a:endParaRPr lang="fr-FR" b="1" dirty="0">
              <a:solidFill>
                <a:schemeClr val="accent1">
                  <a:lumMod val="50000"/>
                </a:schemeClr>
              </a:solidFill>
            </a:endParaRPr>
          </a:p>
        </p:txBody>
      </p:sp>
      <p:cxnSp>
        <p:nvCxnSpPr>
          <p:cNvPr id="14" name="Connecteur : en angle 13">
            <a:extLst>
              <a:ext uri="{FF2B5EF4-FFF2-40B4-BE49-F238E27FC236}">
                <a16:creationId xmlns:a16="http://schemas.microsoft.com/office/drawing/2014/main" id="{3B026219-8C01-46B5-BFF5-4761997AA565}"/>
              </a:ext>
            </a:extLst>
          </p:cNvPr>
          <p:cNvCxnSpPr>
            <a:stCxn id="6" idx="3"/>
            <a:endCxn id="9" idx="3"/>
          </p:cNvCxnSpPr>
          <p:nvPr/>
        </p:nvCxnSpPr>
        <p:spPr>
          <a:xfrm flipH="1" flipV="1">
            <a:off x="8877319" y="2993267"/>
            <a:ext cx="917048" cy="1210466"/>
          </a:xfrm>
          <a:prstGeom prst="bentConnector3">
            <a:avLst>
              <a:gd name="adj1" fmla="val -24928"/>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76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252AF-192A-4DDD-8FEB-B751EFB75956}"/>
              </a:ext>
            </a:extLst>
          </p:cNvPr>
          <p:cNvSpPr>
            <a:spLocks noGrp="1"/>
          </p:cNvSpPr>
          <p:nvPr>
            <p:ph type="title"/>
          </p:nvPr>
        </p:nvSpPr>
        <p:spPr/>
        <p:txBody>
          <a:bodyPr/>
          <a:lstStyle/>
          <a:p>
            <a:r>
              <a:rPr lang="fr-FR" dirty="0"/>
              <a:t>3. Conversion </a:t>
            </a:r>
            <a:r>
              <a:rPr lang="fr-FR" dirty="0" err="1"/>
              <a:t>proposal</a:t>
            </a:r>
            <a:endParaRPr lang="fr-FR" dirty="0"/>
          </a:p>
        </p:txBody>
      </p:sp>
      <p:sp>
        <p:nvSpPr>
          <p:cNvPr id="3" name="Espace réservé du texte 2">
            <a:extLst>
              <a:ext uri="{FF2B5EF4-FFF2-40B4-BE49-F238E27FC236}">
                <a16:creationId xmlns:a16="http://schemas.microsoft.com/office/drawing/2014/main" id="{678B1D5C-AF9E-48DF-B143-505F6115611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59775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5C2D9-A2B8-48F2-AA0C-B5847585705C}"/>
              </a:ext>
            </a:extLst>
          </p:cNvPr>
          <p:cNvSpPr>
            <a:spLocks noGrp="1"/>
          </p:cNvSpPr>
          <p:nvPr>
            <p:ph type="title"/>
          </p:nvPr>
        </p:nvSpPr>
        <p:spPr/>
        <p:txBody>
          <a:bodyPr/>
          <a:lstStyle/>
          <a:p>
            <a:r>
              <a:rPr lang="en-US" dirty="0"/>
              <a:t>Conversion between prosodic transcription systems</a:t>
            </a:r>
            <a:endParaRPr lang="fr-FR" dirty="0"/>
          </a:p>
        </p:txBody>
      </p:sp>
      <p:sp>
        <p:nvSpPr>
          <p:cNvPr id="3" name="Espace réservé du contenu 2">
            <a:extLst>
              <a:ext uri="{FF2B5EF4-FFF2-40B4-BE49-F238E27FC236}">
                <a16:creationId xmlns:a16="http://schemas.microsoft.com/office/drawing/2014/main" id="{6D54661D-1649-4621-AC00-B15666B7612D}"/>
              </a:ext>
            </a:extLst>
          </p:cNvPr>
          <p:cNvSpPr>
            <a:spLocks noGrp="1"/>
          </p:cNvSpPr>
          <p:nvPr>
            <p:ph idx="1"/>
          </p:nvPr>
        </p:nvSpPr>
        <p:spPr>
          <a:xfrm>
            <a:off x="676656" y="2348880"/>
            <a:ext cx="10753725" cy="3766185"/>
          </a:xfrm>
        </p:spPr>
        <p:txBody>
          <a:bodyPr/>
          <a:lstStyle/>
          <a:p>
            <a:r>
              <a:rPr lang="fr-FR" dirty="0"/>
              <a:t>1. </a:t>
            </a:r>
            <a:r>
              <a:rPr lang="fr-FR" dirty="0" err="1"/>
              <a:t>Context</a:t>
            </a:r>
            <a:endParaRPr lang="fr-FR" dirty="0"/>
          </a:p>
          <a:p>
            <a:r>
              <a:rPr lang="fr-FR" dirty="0"/>
              <a:t>2. </a:t>
            </a:r>
            <a:r>
              <a:rPr lang="fr-FR" dirty="0" err="1"/>
              <a:t>Similarities</a:t>
            </a:r>
            <a:r>
              <a:rPr lang="fr-FR" dirty="0"/>
              <a:t> and </a:t>
            </a:r>
            <a:r>
              <a:rPr lang="fr-FR" dirty="0" err="1"/>
              <a:t>differences</a:t>
            </a:r>
            <a:r>
              <a:rPr lang="fr-FR" dirty="0"/>
              <a:t> </a:t>
            </a:r>
            <a:r>
              <a:rPr lang="fr-FR" dirty="0" err="1"/>
              <a:t>between</a:t>
            </a:r>
            <a:r>
              <a:rPr lang="fr-FR" dirty="0"/>
              <a:t> ToBI and Intsint</a:t>
            </a:r>
          </a:p>
          <a:p>
            <a:r>
              <a:rPr lang="fr-FR" dirty="0"/>
              <a:t>3. Equivalence </a:t>
            </a:r>
            <a:r>
              <a:rPr lang="fr-FR" dirty="0" err="1"/>
              <a:t>proposal</a:t>
            </a:r>
            <a:endParaRPr lang="fr-FR" dirty="0"/>
          </a:p>
          <a:p>
            <a:r>
              <a:rPr lang="fr-FR" dirty="0"/>
              <a:t>4. </a:t>
            </a:r>
            <a:r>
              <a:rPr lang="fr-FR" dirty="0" err="1"/>
              <a:t>Results</a:t>
            </a:r>
            <a:endParaRPr lang="fr-FR" dirty="0"/>
          </a:p>
          <a:p>
            <a:r>
              <a:rPr lang="fr-FR" dirty="0"/>
              <a:t>5. Discussion</a:t>
            </a:r>
          </a:p>
          <a:p>
            <a:r>
              <a:rPr lang="fr-FR" dirty="0"/>
              <a:t>6. Conclusions and future </a:t>
            </a:r>
            <a:r>
              <a:rPr lang="fr-FR" dirty="0" err="1"/>
              <a:t>work</a:t>
            </a:r>
            <a:endParaRPr lang="fr-FR" dirty="0"/>
          </a:p>
        </p:txBody>
      </p:sp>
    </p:spTree>
    <p:extLst>
      <p:ext uri="{BB962C8B-B14F-4D97-AF65-F5344CB8AC3E}">
        <p14:creationId xmlns:p14="http://schemas.microsoft.com/office/powerpoint/2010/main" val="415415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BDEBAC4-F8E3-4AAF-92D3-D96B114DC351}"/>
              </a:ext>
            </a:extLst>
          </p:cNvPr>
          <p:cNvSpPr>
            <a:spLocks noGrp="1"/>
          </p:cNvSpPr>
          <p:nvPr>
            <p:ph idx="1"/>
          </p:nvPr>
        </p:nvSpPr>
        <p:spPr/>
        <p:txBody>
          <a:bodyPr/>
          <a:lstStyle/>
          <a:p>
            <a:r>
              <a:rPr lang="fr-FR" dirty="0"/>
              <a:t>This </a:t>
            </a:r>
            <a:r>
              <a:rPr lang="fr-FR" dirty="0" err="1"/>
              <a:t>is</a:t>
            </a:r>
            <a:r>
              <a:rPr lang="fr-FR" dirty="0"/>
              <a:t> a </a:t>
            </a:r>
            <a:r>
              <a:rPr lang="fr-FR" dirty="0" err="1"/>
              <a:t>theoretical</a:t>
            </a:r>
            <a:r>
              <a:rPr lang="fr-FR" dirty="0"/>
              <a:t> </a:t>
            </a:r>
            <a:r>
              <a:rPr lang="fr-FR" dirty="0" err="1"/>
              <a:t>exercise</a:t>
            </a:r>
            <a:r>
              <a:rPr lang="fr-FR" dirty="0"/>
              <a:t> </a:t>
            </a:r>
            <a:r>
              <a:rPr lang="fr-FR" dirty="0" err="1"/>
              <a:t>based</a:t>
            </a:r>
            <a:r>
              <a:rPr lang="fr-FR" dirty="0"/>
              <a:t> on the description of the ToBI </a:t>
            </a:r>
            <a:r>
              <a:rPr lang="fr-FR" dirty="0" err="1"/>
              <a:t>Tones</a:t>
            </a:r>
            <a:r>
              <a:rPr lang="fr-FR" dirty="0"/>
              <a:t> (Pierrehumbert, 1980).</a:t>
            </a:r>
          </a:p>
          <a:p>
            <a:r>
              <a:rPr lang="fr-FR" dirty="0"/>
              <a:t>It deals </a:t>
            </a:r>
            <a:r>
              <a:rPr lang="fr-FR" dirty="0" err="1"/>
              <a:t>with</a:t>
            </a:r>
            <a:r>
              <a:rPr lang="fr-FR" dirty="0"/>
              <a:t> the pitch accents </a:t>
            </a:r>
            <a:r>
              <a:rPr lang="fr-FR" dirty="0" err="1"/>
              <a:t>used</a:t>
            </a:r>
            <a:r>
              <a:rPr lang="fr-FR" dirty="0"/>
              <a:t> for the </a:t>
            </a:r>
            <a:r>
              <a:rPr lang="fr-FR" dirty="0" err="1"/>
              <a:t>prosodic</a:t>
            </a:r>
            <a:r>
              <a:rPr lang="fr-FR" dirty="0"/>
              <a:t> description of English.</a:t>
            </a:r>
          </a:p>
          <a:p>
            <a:r>
              <a:rPr lang="fr-FR" dirty="0"/>
              <a:t>It proposes </a:t>
            </a:r>
            <a:r>
              <a:rPr lang="fr-FR" dirty="0" err="1"/>
              <a:t>different</a:t>
            </a:r>
            <a:r>
              <a:rPr lang="fr-FR" dirty="0"/>
              <a:t> </a:t>
            </a:r>
            <a:r>
              <a:rPr lang="fr-FR" dirty="0" err="1"/>
              <a:t>theoretically</a:t>
            </a:r>
            <a:r>
              <a:rPr lang="fr-FR" dirty="0"/>
              <a:t> possible </a:t>
            </a:r>
            <a:r>
              <a:rPr lang="fr-FR" dirty="0" err="1"/>
              <a:t>sequences</a:t>
            </a:r>
            <a:r>
              <a:rPr lang="fr-FR" dirty="0"/>
              <a:t> of Intsint </a:t>
            </a:r>
            <a:r>
              <a:rPr lang="fr-FR" dirty="0" err="1"/>
              <a:t>tones</a:t>
            </a:r>
            <a:r>
              <a:rPr lang="fr-FR" dirty="0"/>
              <a:t> for </a:t>
            </a:r>
            <a:r>
              <a:rPr lang="fr-FR" dirty="0" err="1"/>
              <a:t>each</a:t>
            </a:r>
            <a:r>
              <a:rPr lang="fr-FR" dirty="0"/>
              <a:t> ToBI </a:t>
            </a:r>
            <a:r>
              <a:rPr lang="fr-FR" dirty="0" err="1"/>
              <a:t>tone</a:t>
            </a:r>
            <a:r>
              <a:rPr lang="fr-FR" dirty="0"/>
              <a:t>.</a:t>
            </a:r>
          </a:p>
        </p:txBody>
      </p:sp>
    </p:spTree>
    <p:extLst>
      <p:ext uri="{BB962C8B-B14F-4D97-AF65-F5344CB8AC3E}">
        <p14:creationId xmlns:p14="http://schemas.microsoft.com/office/powerpoint/2010/main" val="285662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CFFDC-EF67-4058-965D-6E152989721F}"/>
              </a:ext>
            </a:extLst>
          </p:cNvPr>
          <p:cNvSpPr>
            <a:spLocks noGrp="1"/>
          </p:cNvSpPr>
          <p:nvPr>
            <p:ph type="title"/>
          </p:nvPr>
        </p:nvSpPr>
        <p:spPr/>
        <p:txBody>
          <a:bodyPr/>
          <a:lstStyle/>
          <a:p>
            <a:r>
              <a:rPr lang="en-US" dirty="0"/>
              <a:t>Pitch accents</a:t>
            </a:r>
          </a:p>
        </p:txBody>
      </p:sp>
      <p:pic>
        <p:nvPicPr>
          <p:cNvPr id="5" name="Espace réservé du contenu 4">
            <a:extLst>
              <a:ext uri="{FF2B5EF4-FFF2-40B4-BE49-F238E27FC236}">
                <a16:creationId xmlns:a16="http://schemas.microsoft.com/office/drawing/2014/main" id="{AC06B2E0-6270-432F-97E1-076B82FDED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138" y="1700887"/>
            <a:ext cx="2880000" cy="1800000"/>
          </a:xfrm>
        </p:spPr>
      </p:pic>
      <p:sp>
        <p:nvSpPr>
          <p:cNvPr id="3" name="ZoneTexte 2">
            <a:extLst>
              <a:ext uri="{FF2B5EF4-FFF2-40B4-BE49-F238E27FC236}">
                <a16:creationId xmlns:a16="http://schemas.microsoft.com/office/drawing/2014/main" id="{9ECACE7E-214F-4155-A183-F888B57D6795}"/>
              </a:ext>
            </a:extLst>
          </p:cNvPr>
          <p:cNvSpPr txBox="1"/>
          <p:nvPr/>
        </p:nvSpPr>
        <p:spPr>
          <a:xfrm>
            <a:off x="1817923" y="3500887"/>
            <a:ext cx="605670" cy="492443"/>
          </a:xfrm>
          <a:prstGeom prst="rect">
            <a:avLst/>
          </a:prstGeom>
          <a:noFill/>
        </p:spPr>
        <p:txBody>
          <a:bodyPr wrap="square" rtlCol="0">
            <a:spAutoFit/>
          </a:bodyPr>
          <a:lstStyle/>
          <a:p>
            <a:r>
              <a:rPr lang="fr-FR" sz="2600" b="1" dirty="0"/>
              <a:t>H*</a:t>
            </a:r>
          </a:p>
        </p:txBody>
      </p:sp>
      <p:pic>
        <p:nvPicPr>
          <p:cNvPr id="27" name="Picture 36">
            <a:extLst>
              <a:ext uri="{FF2B5EF4-FFF2-40B4-BE49-F238E27FC236}">
                <a16:creationId xmlns:a16="http://schemas.microsoft.com/office/drawing/2014/main" id="{AE6C705F-8870-498A-B554-D886282CB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21" r="53819"/>
          <a:stretch/>
        </p:blipFill>
        <p:spPr bwMode="auto">
          <a:xfrm>
            <a:off x="4020924" y="542020"/>
            <a:ext cx="3999441" cy="22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37D62897-6966-4BCE-88F9-0158BEAEAE60}"/>
                  </a:ext>
                </a:extLst>
              </p:cNvPr>
              <p:cNvSpPr txBox="1"/>
              <p:nvPr/>
            </p:nvSpPr>
            <p:spPr>
              <a:xfrm>
                <a:off x="1812313" y="4682733"/>
                <a:ext cx="609782" cy="6619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𝑇</m:t>
                              </m:r>
                            </m:e>
                            <m:e>
                              <m:r>
                                <a:rPr lang="es-CL" sz="2600" b="0" i="1" smtClean="0">
                                  <a:latin typeface="Cambria Math" panose="02040503050406030204" pitchFamily="18" charset="0"/>
                                </a:rPr>
                                <m:t>𝐻</m:t>
                              </m:r>
                            </m:e>
                          </m:eqArr>
                        </m:e>
                      </m:d>
                    </m:oMath>
                  </m:oMathPara>
                </a14:m>
                <a:endParaRPr lang="fr-FR" sz="2600" dirty="0"/>
              </a:p>
            </p:txBody>
          </p:sp>
        </mc:Choice>
        <mc:Fallback xmlns="">
          <p:sp>
            <p:nvSpPr>
              <p:cNvPr id="28" name="ZoneTexte 27">
                <a:extLst>
                  <a:ext uri="{FF2B5EF4-FFF2-40B4-BE49-F238E27FC236}">
                    <a16:creationId xmlns:a16="http://schemas.microsoft.com/office/drawing/2014/main" id="{37D62897-6966-4BCE-88F9-0158BEAEAE60}"/>
                  </a:ext>
                </a:extLst>
              </p:cNvPr>
              <p:cNvSpPr txBox="1">
                <a:spLocks noRot="1" noChangeAspect="1" noMove="1" noResize="1" noEditPoints="1" noAdjustHandles="1" noChangeArrowheads="1" noChangeShapeType="1" noTextEdit="1"/>
              </p:cNvSpPr>
              <p:nvPr/>
            </p:nvSpPr>
            <p:spPr>
              <a:xfrm>
                <a:off x="1812313" y="4682733"/>
                <a:ext cx="609782" cy="661976"/>
              </a:xfrm>
              <a:prstGeom prst="rect">
                <a:avLst/>
              </a:prstGeom>
              <a:blipFill>
                <a:blip r:embed="rId4"/>
                <a:stretch>
                  <a:fillRect/>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38CF27AF-86EC-4927-813C-D5A7F47DE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2151" y="1700887"/>
            <a:ext cx="2880000" cy="1800000"/>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B588246D-F530-4D50-9C24-6DA4A4F0E6F8}"/>
                  </a:ext>
                </a:extLst>
              </p:cNvPr>
              <p:cNvSpPr txBox="1"/>
              <p:nvPr/>
            </p:nvSpPr>
            <p:spPr>
              <a:xfrm>
                <a:off x="9454795" y="4682046"/>
                <a:ext cx="586571" cy="6619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𝐵</m:t>
                              </m:r>
                            </m:e>
                            <m:e>
                              <m:r>
                                <a:rPr lang="es-CL" sz="2600" b="0" i="1" smtClean="0">
                                  <a:latin typeface="Cambria Math" panose="02040503050406030204" pitchFamily="18" charset="0"/>
                                </a:rPr>
                                <m:t>𝐿</m:t>
                              </m:r>
                            </m:e>
                          </m:eqArr>
                        </m:e>
                      </m:d>
                    </m:oMath>
                  </m:oMathPara>
                </a14:m>
                <a:endParaRPr lang="fr-FR" sz="2600" dirty="0"/>
              </a:p>
            </p:txBody>
          </p:sp>
        </mc:Choice>
        <mc:Fallback xmlns="">
          <p:sp>
            <p:nvSpPr>
              <p:cNvPr id="9" name="ZoneTexte 8">
                <a:extLst>
                  <a:ext uri="{FF2B5EF4-FFF2-40B4-BE49-F238E27FC236}">
                    <a16:creationId xmlns:a16="http://schemas.microsoft.com/office/drawing/2014/main" id="{B588246D-F530-4D50-9C24-6DA4A4F0E6F8}"/>
                  </a:ext>
                </a:extLst>
              </p:cNvPr>
              <p:cNvSpPr txBox="1">
                <a:spLocks noRot="1" noChangeAspect="1" noMove="1" noResize="1" noEditPoints="1" noAdjustHandles="1" noChangeArrowheads="1" noChangeShapeType="1" noTextEdit="1"/>
              </p:cNvSpPr>
              <p:nvPr/>
            </p:nvSpPr>
            <p:spPr>
              <a:xfrm>
                <a:off x="9454795" y="4682046"/>
                <a:ext cx="586571" cy="661976"/>
              </a:xfrm>
              <a:prstGeom prst="rect">
                <a:avLst/>
              </a:prstGeom>
              <a:blipFill>
                <a:blip r:embed="rId6"/>
                <a:stretch>
                  <a:fillRect/>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AC4415F2-6681-42A8-8990-658678C27053}"/>
              </a:ext>
            </a:extLst>
          </p:cNvPr>
          <p:cNvSpPr txBox="1"/>
          <p:nvPr/>
        </p:nvSpPr>
        <p:spPr>
          <a:xfrm>
            <a:off x="9555336" y="3517340"/>
            <a:ext cx="486030" cy="492443"/>
          </a:xfrm>
          <a:prstGeom prst="rect">
            <a:avLst/>
          </a:prstGeom>
          <a:noFill/>
        </p:spPr>
        <p:txBody>
          <a:bodyPr wrap="none" rtlCol="0">
            <a:spAutoFit/>
          </a:bodyPr>
          <a:lstStyle/>
          <a:p>
            <a:r>
              <a:rPr lang="fr-FR" sz="2600" b="1" dirty="0"/>
              <a:t>L*</a:t>
            </a:r>
          </a:p>
        </p:txBody>
      </p:sp>
    </p:spTree>
    <p:extLst>
      <p:ext uri="{BB962C8B-B14F-4D97-AF65-F5344CB8AC3E}">
        <p14:creationId xmlns:p14="http://schemas.microsoft.com/office/powerpoint/2010/main" val="36353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75E72-430E-4F85-8900-7CBABDBABCFD}"/>
              </a:ext>
            </a:extLst>
          </p:cNvPr>
          <p:cNvSpPr>
            <a:spLocks noGrp="1"/>
          </p:cNvSpPr>
          <p:nvPr>
            <p:ph type="title"/>
          </p:nvPr>
        </p:nvSpPr>
        <p:spPr/>
        <p:txBody>
          <a:bodyPr/>
          <a:lstStyle/>
          <a:p>
            <a:r>
              <a:rPr lang="en-US" dirty="0"/>
              <a:t>Pitch accents</a:t>
            </a:r>
          </a:p>
        </p:txBody>
      </p:sp>
      <p:pic>
        <p:nvPicPr>
          <p:cNvPr id="5" name="Espace réservé du contenu 4">
            <a:extLst>
              <a:ext uri="{FF2B5EF4-FFF2-40B4-BE49-F238E27FC236}">
                <a16:creationId xmlns:a16="http://schemas.microsoft.com/office/drawing/2014/main" id="{855C1888-665F-417B-BC49-8FE2E75F0E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49999" y="1688129"/>
            <a:ext cx="2880000" cy="1800000"/>
          </a:xfrm>
        </p:spPr>
      </p:pic>
      <p:pic>
        <p:nvPicPr>
          <p:cNvPr id="7" name="Image 6">
            <a:extLst>
              <a:ext uri="{FF2B5EF4-FFF2-40B4-BE49-F238E27FC236}">
                <a16:creationId xmlns:a16="http://schemas.microsoft.com/office/drawing/2014/main" id="{6661C79A-E530-4772-8AF1-491627895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24" y="1688129"/>
            <a:ext cx="2880000" cy="1800000"/>
          </a:xfrm>
          <a:prstGeom prst="rect">
            <a:avLst/>
          </a:prstGeom>
        </p:spPr>
      </p:pic>
      <p:sp>
        <p:nvSpPr>
          <p:cNvPr id="6" name="ZoneTexte 5">
            <a:extLst>
              <a:ext uri="{FF2B5EF4-FFF2-40B4-BE49-F238E27FC236}">
                <a16:creationId xmlns:a16="http://schemas.microsoft.com/office/drawing/2014/main" id="{9061366A-7611-4C55-A630-7A4A2D0F0B53}"/>
              </a:ext>
            </a:extLst>
          </p:cNvPr>
          <p:cNvSpPr txBox="1"/>
          <p:nvPr/>
        </p:nvSpPr>
        <p:spPr>
          <a:xfrm>
            <a:off x="1671466" y="3488129"/>
            <a:ext cx="851515" cy="492443"/>
          </a:xfrm>
          <a:prstGeom prst="rect">
            <a:avLst/>
          </a:prstGeom>
          <a:noFill/>
        </p:spPr>
        <p:txBody>
          <a:bodyPr wrap="none" rtlCol="0">
            <a:spAutoFit/>
          </a:bodyPr>
          <a:lstStyle/>
          <a:p>
            <a:r>
              <a:rPr lang="fr-FR" sz="2600" b="1" dirty="0"/>
              <a:t>H+L*</a:t>
            </a:r>
          </a:p>
        </p:txBody>
      </p:sp>
      <p:sp>
        <p:nvSpPr>
          <p:cNvPr id="8" name="ZoneTexte 7">
            <a:extLst>
              <a:ext uri="{FF2B5EF4-FFF2-40B4-BE49-F238E27FC236}">
                <a16:creationId xmlns:a16="http://schemas.microsoft.com/office/drawing/2014/main" id="{53AE3AC4-3334-4EA5-9FAC-7336C5592E2E}"/>
              </a:ext>
            </a:extLst>
          </p:cNvPr>
          <p:cNvSpPr txBox="1"/>
          <p:nvPr/>
        </p:nvSpPr>
        <p:spPr>
          <a:xfrm>
            <a:off x="9564241" y="3488129"/>
            <a:ext cx="851515" cy="492443"/>
          </a:xfrm>
          <a:prstGeom prst="rect">
            <a:avLst/>
          </a:prstGeom>
          <a:noFill/>
        </p:spPr>
        <p:txBody>
          <a:bodyPr wrap="none" rtlCol="0">
            <a:spAutoFit/>
          </a:bodyPr>
          <a:lstStyle/>
          <a:p>
            <a:r>
              <a:rPr lang="fr-FR" sz="2600" b="1" dirty="0"/>
              <a:t>H*+L</a:t>
            </a: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214B4AA1-BA5B-448F-BC26-D300A741D876}"/>
                  </a:ext>
                </a:extLst>
              </p:cNvPr>
              <p:cNvSpPr txBox="1"/>
              <p:nvPr/>
            </p:nvSpPr>
            <p:spPr>
              <a:xfrm>
                <a:off x="1222464" y="4648994"/>
                <a:ext cx="1749518" cy="6619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𝑇</m:t>
                              </m:r>
                            </m:e>
                            <m:e>
                              <m:r>
                                <a:rPr lang="es-CL" sz="2600" b="0" i="1" smtClean="0">
                                  <a:latin typeface="Cambria Math" panose="02040503050406030204" pitchFamily="18" charset="0"/>
                                </a:rPr>
                                <m:t>𝐻</m:t>
                              </m:r>
                            </m:e>
                          </m:eqArr>
                        </m:e>
                      </m:d>
                      <m:d>
                        <m:dPr>
                          <m:ctrlPr>
                            <a:rPr lang="fr-FR" sz="2600" i="1" smtClean="0">
                              <a:latin typeface="Cambria Math" panose="02040503050406030204" pitchFamily="18" charset="0"/>
                            </a:rPr>
                          </m:ctrlPr>
                        </m:dPr>
                        <m:e>
                          <m:r>
                            <a:rPr lang="es-CL" sz="2600" b="0" i="1" smtClean="0">
                              <a:latin typeface="Cambria Math" panose="02040503050406030204" pitchFamily="18" charset="0"/>
                            </a:rPr>
                            <m:t>𝐷</m:t>
                          </m:r>
                        </m:e>
                      </m:d>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𝐵</m:t>
                              </m:r>
                            </m:e>
                            <m:e>
                              <m:r>
                                <a:rPr lang="es-CL" sz="2600" b="0" i="1" smtClean="0">
                                  <a:latin typeface="Cambria Math" panose="02040503050406030204" pitchFamily="18" charset="0"/>
                                </a:rPr>
                                <m:t>𝐿</m:t>
                              </m:r>
                            </m:e>
                          </m:eqArr>
                        </m:e>
                      </m:d>
                    </m:oMath>
                  </m:oMathPara>
                </a14:m>
                <a:endParaRPr lang="es-CL" sz="2600" b="0" dirty="0"/>
              </a:p>
            </p:txBody>
          </p:sp>
        </mc:Choice>
        <mc:Fallback xmlns="">
          <p:sp>
            <p:nvSpPr>
              <p:cNvPr id="4" name="ZoneTexte 3">
                <a:extLst>
                  <a:ext uri="{FF2B5EF4-FFF2-40B4-BE49-F238E27FC236}">
                    <a16:creationId xmlns:a16="http://schemas.microsoft.com/office/drawing/2014/main" id="{214B4AA1-BA5B-448F-BC26-D300A741D876}"/>
                  </a:ext>
                </a:extLst>
              </p:cNvPr>
              <p:cNvSpPr txBox="1">
                <a:spLocks noRot="1" noChangeAspect="1" noMove="1" noResize="1" noEditPoints="1" noAdjustHandles="1" noChangeArrowheads="1" noChangeShapeType="1" noTextEdit="1"/>
              </p:cNvSpPr>
              <p:nvPr/>
            </p:nvSpPr>
            <p:spPr>
              <a:xfrm>
                <a:off x="1222464" y="4648994"/>
                <a:ext cx="1749518" cy="661976"/>
              </a:xfrm>
              <a:prstGeom prst="rect">
                <a:avLst/>
              </a:prstGeom>
              <a:blipFill>
                <a:blip r:embed="rId5"/>
                <a:stretch>
                  <a:fillRect/>
                </a:stretch>
              </a:blipFill>
            </p:spPr>
            <p:txBody>
              <a:bodyPr/>
              <a:lstStyle/>
              <a:p>
                <a:r>
                  <a:rPr lang="fr-FR">
                    <a:noFill/>
                  </a:rPr>
                  <a:t> </a:t>
                </a:r>
              </a:p>
            </p:txBody>
          </p:sp>
        </mc:Fallback>
      </mc:AlternateContent>
      <p:cxnSp>
        <p:nvCxnSpPr>
          <p:cNvPr id="12" name="Connecteur droit 11">
            <a:extLst>
              <a:ext uri="{FF2B5EF4-FFF2-40B4-BE49-F238E27FC236}">
                <a16:creationId xmlns:a16="http://schemas.microsoft.com/office/drawing/2014/main" id="{AD4B5C16-6342-4945-9E86-3437053B5008}"/>
              </a:ext>
            </a:extLst>
          </p:cNvPr>
          <p:cNvCxnSpPr>
            <a:stCxn id="6" idx="2"/>
            <a:endCxn id="4" idx="0"/>
          </p:cNvCxnSpPr>
          <p:nvPr/>
        </p:nvCxnSpPr>
        <p:spPr>
          <a:xfrm flipH="1">
            <a:off x="2097223" y="3980572"/>
            <a:ext cx="1" cy="668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CA3AED2E-E8B8-49B2-B555-FEAF227F2979}"/>
              </a:ext>
            </a:extLst>
          </p:cNvPr>
          <p:cNvCxnSpPr>
            <a:cxnSpLocks/>
            <a:stCxn id="15" idx="0"/>
            <a:endCxn id="8" idx="2"/>
          </p:cNvCxnSpPr>
          <p:nvPr/>
        </p:nvCxnSpPr>
        <p:spPr>
          <a:xfrm flipH="1" flipV="1">
            <a:off x="9989999" y="3980572"/>
            <a:ext cx="5096" cy="69615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D9641140-B542-4AF4-A922-32EF9C685A59}"/>
                  </a:ext>
                </a:extLst>
              </p:cNvPr>
              <p:cNvSpPr txBox="1"/>
              <p:nvPr/>
            </p:nvSpPr>
            <p:spPr>
              <a:xfrm>
                <a:off x="9120336" y="4676725"/>
                <a:ext cx="1749518" cy="6619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𝑇</m:t>
                              </m:r>
                            </m:e>
                            <m:e>
                              <m:r>
                                <a:rPr lang="es-CL" sz="2600" b="0" i="1" smtClean="0">
                                  <a:latin typeface="Cambria Math" panose="02040503050406030204" pitchFamily="18" charset="0"/>
                                </a:rPr>
                                <m:t>𝐻</m:t>
                              </m:r>
                            </m:e>
                          </m:eqArr>
                        </m:e>
                      </m:d>
                      <m:d>
                        <m:dPr>
                          <m:ctrlPr>
                            <a:rPr lang="fr-FR" sz="2600" i="1" smtClean="0">
                              <a:latin typeface="Cambria Math" panose="02040503050406030204" pitchFamily="18" charset="0"/>
                            </a:rPr>
                          </m:ctrlPr>
                        </m:dPr>
                        <m:e>
                          <m:r>
                            <a:rPr lang="es-CL" sz="2600" b="0" i="1" smtClean="0">
                              <a:latin typeface="Cambria Math" panose="02040503050406030204" pitchFamily="18" charset="0"/>
                            </a:rPr>
                            <m:t>𝐷</m:t>
                          </m:r>
                        </m:e>
                      </m:d>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𝐵</m:t>
                              </m:r>
                            </m:e>
                            <m:e>
                              <m:r>
                                <a:rPr lang="es-CL" sz="2600" b="0" i="1" smtClean="0">
                                  <a:latin typeface="Cambria Math" panose="02040503050406030204" pitchFamily="18" charset="0"/>
                                </a:rPr>
                                <m:t>𝐿</m:t>
                              </m:r>
                            </m:e>
                          </m:eqArr>
                        </m:e>
                      </m:d>
                    </m:oMath>
                  </m:oMathPara>
                </a14:m>
                <a:endParaRPr lang="es-CL" sz="2600" b="0" dirty="0"/>
              </a:p>
            </p:txBody>
          </p:sp>
        </mc:Choice>
        <mc:Fallback xmlns="">
          <p:sp>
            <p:nvSpPr>
              <p:cNvPr id="15" name="ZoneTexte 14">
                <a:extLst>
                  <a:ext uri="{FF2B5EF4-FFF2-40B4-BE49-F238E27FC236}">
                    <a16:creationId xmlns:a16="http://schemas.microsoft.com/office/drawing/2014/main" id="{D9641140-B542-4AF4-A922-32EF9C685A59}"/>
                  </a:ext>
                </a:extLst>
              </p:cNvPr>
              <p:cNvSpPr txBox="1">
                <a:spLocks noRot="1" noChangeAspect="1" noMove="1" noResize="1" noEditPoints="1" noAdjustHandles="1" noChangeArrowheads="1" noChangeShapeType="1" noTextEdit="1"/>
              </p:cNvSpPr>
              <p:nvPr/>
            </p:nvSpPr>
            <p:spPr>
              <a:xfrm>
                <a:off x="9120336" y="4676725"/>
                <a:ext cx="1749518" cy="661976"/>
              </a:xfrm>
              <a:prstGeom prst="rect">
                <a:avLst/>
              </a:prstGeom>
              <a:blipFill>
                <a:blip r:embed="rId6"/>
                <a:stretch>
                  <a:fillRect/>
                </a:stretch>
              </a:blipFill>
            </p:spPr>
            <p:txBody>
              <a:bodyPr/>
              <a:lstStyle/>
              <a:p>
                <a:r>
                  <a:rPr lang="fr-FR">
                    <a:noFill/>
                  </a:rPr>
                  <a:t> </a:t>
                </a:r>
              </a:p>
            </p:txBody>
          </p:sp>
        </mc:Fallback>
      </mc:AlternateContent>
      <p:pic>
        <p:nvPicPr>
          <p:cNvPr id="13" name="Picture 36">
            <a:extLst>
              <a:ext uri="{FF2B5EF4-FFF2-40B4-BE49-F238E27FC236}">
                <a16:creationId xmlns:a16="http://schemas.microsoft.com/office/drawing/2014/main" id="{7C024F26-AAA9-42E4-AE30-C462DAAA672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21" r="53819"/>
          <a:stretch/>
        </p:blipFill>
        <p:spPr bwMode="auto">
          <a:xfrm>
            <a:off x="4020924" y="542020"/>
            <a:ext cx="3999441" cy="22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Tableau 15">
            <a:extLst>
              <a:ext uri="{FF2B5EF4-FFF2-40B4-BE49-F238E27FC236}">
                <a16:creationId xmlns:a16="http://schemas.microsoft.com/office/drawing/2014/main" id="{D1EEF390-4391-4EE2-9C81-E9D9F22D7567}"/>
              </a:ext>
            </a:extLst>
          </p:cNvPr>
          <p:cNvGraphicFramePr>
            <a:graphicFrameLocks noGrp="1"/>
          </p:cNvGraphicFramePr>
          <p:nvPr>
            <p:extLst>
              <p:ext uri="{D42A27DB-BD31-4B8C-83A1-F6EECF244321}">
                <p14:modId xmlns:p14="http://schemas.microsoft.com/office/powerpoint/2010/main" val="2832037657"/>
              </p:ext>
            </p:extLst>
          </p:nvPr>
        </p:nvGraphicFramePr>
        <p:xfrm>
          <a:off x="5456599" y="3099385"/>
          <a:ext cx="1461770" cy="3134106"/>
        </p:xfrm>
        <a:graphic>
          <a:graphicData uri="http://schemas.openxmlformats.org/drawingml/2006/table">
            <a:tbl>
              <a:tblPr firstRow="1" firstCol="1" bandRow="1">
                <a:tableStyleId>{C4B1156A-380E-4F78-BDF5-A606A8083BF9}</a:tableStyleId>
              </a:tblPr>
              <a:tblGrid>
                <a:gridCol w="730885">
                  <a:extLst>
                    <a:ext uri="{9D8B030D-6E8A-4147-A177-3AD203B41FA5}">
                      <a16:colId xmlns:a16="http://schemas.microsoft.com/office/drawing/2014/main" val="1931534122"/>
                    </a:ext>
                  </a:extLst>
                </a:gridCol>
                <a:gridCol w="730885">
                  <a:extLst>
                    <a:ext uri="{9D8B030D-6E8A-4147-A177-3AD203B41FA5}">
                      <a16:colId xmlns:a16="http://schemas.microsoft.com/office/drawing/2014/main" val="1586537755"/>
                    </a:ext>
                  </a:extLst>
                </a:gridCol>
              </a:tblGrid>
              <a:tr h="0">
                <a:tc>
                  <a:txBody>
                    <a:bodyPr/>
                    <a:lstStyle/>
                    <a:p>
                      <a:pPr algn="l">
                        <a:lnSpc>
                          <a:spcPct val="115000"/>
                        </a:lnSpc>
                        <a:spcAft>
                          <a:spcPts val="0"/>
                        </a:spcAft>
                      </a:pPr>
                      <a:r>
                        <a:rPr lang="en-US" sz="2000" dirty="0">
                          <a:effectLst/>
                        </a:rPr>
                        <a:t>TB</a:t>
                      </a:r>
                      <a:endParaRPr lang="fr-FR" sz="2000" dirty="0">
                        <a:effectLst/>
                      </a:endParaRPr>
                    </a:p>
                    <a:p>
                      <a:pPr algn="l">
                        <a:lnSpc>
                          <a:spcPct val="115000"/>
                        </a:lnSpc>
                        <a:spcAft>
                          <a:spcPts val="0"/>
                        </a:spcAft>
                      </a:pPr>
                      <a:r>
                        <a:rPr lang="en-US" sz="2000" dirty="0">
                          <a:effectLst/>
                        </a:rPr>
                        <a:t>HB</a:t>
                      </a:r>
                      <a:endParaRPr lang="fr-FR" sz="2000" dirty="0">
                        <a:effectLst/>
                      </a:endParaRPr>
                    </a:p>
                    <a:p>
                      <a:pPr algn="l">
                        <a:lnSpc>
                          <a:spcPct val="115000"/>
                        </a:lnSpc>
                        <a:spcAft>
                          <a:spcPts val="0"/>
                        </a:spcAft>
                      </a:pPr>
                      <a:r>
                        <a:rPr lang="en-US" sz="2000" dirty="0">
                          <a:effectLst/>
                        </a:rPr>
                        <a:t>TL</a:t>
                      </a:r>
                      <a:endParaRPr lang="fr-FR" sz="2000" dirty="0">
                        <a:effectLst/>
                      </a:endParaRPr>
                    </a:p>
                    <a:p>
                      <a:pPr algn="l">
                        <a:lnSpc>
                          <a:spcPct val="115000"/>
                        </a:lnSpc>
                        <a:spcAft>
                          <a:spcPts val="0"/>
                        </a:spcAft>
                      </a:pPr>
                      <a:r>
                        <a:rPr lang="en-US" sz="2000" dirty="0">
                          <a:effectLst/>
                        </a:rPr>
                        <a:t>HL</a:t>
                      </a:r>
                      <a:endParaRPr lang="fr-FR" sz="2000" dirty="0">
                        <a:effectLst/>
                      </a:endParaRPr>
                    </a:p>
                  </a:txBody>
                  <a:tcPr marL="68580" marR="68580" marT="0" marB="0"/>
                </a:tc>
                <a:tc>
                  <a:txBody>
                    <a:bodyPr/>
                    <a:lstStyle/>
                    <a:p>
                      <a:pPr algn="l">
                        <a:lnSpc>
                          <a:spcPct val="115000"/>
                        </a:lnSpc>
                        <a:spcAft>
                          <a:spcPts val="0"/>
                        </a:spcAft>
                      </a:pPr>
                      <a:r>
                        <a:rPr lang="en-US" sz="2000" dirty="0">
                          <a:effectLst/>
                        </a:rPr>
                        <a:t>TDB</a:t>
                      </a:r>
                      <a:endParaRPr lang="fr-FR" sz="2000" dirty="0">
                        <a:effectLst/>
                      </a:endParaRPr>
                    </a:p>
                    <a:p>
                      <a:pPr algn="l">
                        <a:lnSpc>
                          <a:spcPct val="115000"/>
                        </a:lnSpc>
                        <a:spcAft>
                          <a:spcPts val="0"/>
                        </a:spcAft>
                      </a:pPr>
                      <a:r>
                        <a:rPr lang="en-US" sz="2000" dirty="0">
                          <a:effectLst/>
                        </a:rPr>
                        <a:t>HDB</a:t>
                      </a:r>
                      <a:endParaRPr lang="fr-FR" sz="2000" dirty="0">
                        <a:effectLst/>
                      </a:endParaRPr>
                    </a:p>
                    <a:p>
                      <a:pPr algn="l">
                        <a:lnSpc>
                          <a:spcPct val="115000"/>
                        </a:lnSpc>
                        <a:spcAft>
                          <a:spcPts val="0"/>
                        </a:spcAft>
                      </a:pPr>
                      <a:r>
                        <a:rPr lang="en-US" sz="2000" dirty="0">
                          <a:effectLst/>
                        </a:rPr>
                        <a:t>TDL</a:t>
                      </a:r>
                      <a:endParaRPr lang="fr-FR" sz="2000" dirty="0">
                        <a:effectLst/>
                      </a:endParaRPr>
                    </a:p>
                    <a:p>
                      <a:pPr algn="l">
                        <a:lnSpc>
                          <a:spcPct val="115000"/>
                        </a:lnSpc>
                        <a:spcAft>
                          <a:spcPts val="0"/>
                        </a:spcAft>
                      </a:pPr>
                      <a:r>
                        <a:rPr lang="en-US" sz="2000" dirty="0">
                          <a:effectLst/>
                        </a:rPr>
                        <a:t>HDL</a:t>
                      </a:r>
                      <a:endParaRPr lang="fr-FR" sz="2000" dirty="0">
                        <a:effectLst/>
                      </a:endParaRPr>
                    </a:p>
                    <a:p>
                      <a:pPr algn="l">
                        <a:lnSpc>
                          <a:spcPct val="115000"/>
                        </a:lnSpc>
                        <a:spcAft>
                          <a:spcPts val="0"/>
                        </a:spcAft>
                      </a:pPr>
                      <a:r>
                        <a:rPr lang="en-US" sz="2000" dirty="0">
                          <a:effectLst/>
                        </a:rPr>
                        <a:t>DL</a:t>
                      </a:r>
                      <a:endParaRPr lang="fr-FR" sz="2000" dirty="0">
                        <a:effectLst/>
                      </a:endParaRPr>
                    </a:p>
                    <a:p>
                      <a:pPr algn="l">
                        <a:lnSpc>
                          <a:spcPct val="115000"/>
                        </a:lnSpc>
                        <a:spcAft>
                          <a:spcPts val="0"/>
                        </a:spcAft>
                      </a:pPr>
                      <a:r>
                        <a:rPr lang="en-US" sz="2000" dirty="0">
                          <a:effectLst/>
                        </a:rPr>
                        <a:t>DB</a:t>
                      </a:r>
                      <a:endParaRPr lang="fr-FR" sz="2000" dirty="0">
                        <a:effectLst/>
                      </a:endParaRPr>
                    </a:p>
                    <a:p>
                      <a:pPr algn="l">
                        <a:lnSpc>
                          <a:spcPct val="115000"/>
                        </a:lnSpc>
                        <a:spcAft>
                          <a:spcPts val="0"/>
                        </a:spcAft>
                      </a:pPr>
                      <a:r>
                        <a:rPr lang="en-US" sz="2000" dirty="0">
                          <a:effectLst/>
                        </a:rPr>
                        <a:t>TD</a:t>
                      </a:r>
                      <a:endParaRPr lang="fr-FR" sz="2000" dirty="0">
                        <a:effectLst/>
                      </a:endParaRPr>
                    </a:p>
                    <a:p>
                      <a:pPr algn="l">
                        <a:lnSpc>
                          <a:spcPct val="115000"/>
                        </a:lnSpc>
                        <a:spcAft>
                          <a:spcPts val="0"/>
                        </a:spcAft>
                      </a:pPr>
                      <a:r>
                        <a:rPr lang="en-US" sz="2000" dirty="0">
                          <a:effectLst/>
                        </a:rPr>
                        <a:t>HD</a:t>
                      </a:r>
                      <a:endParaRPr lang="fr-FR" sz="2000" dirty="0">
                        <a:effectLst/>
                      </a:endParaRPr>
                    </a:p>
                    <a:p>
                      <a:pPr algn="l">
                        <a:lnSpc>
                          <a:spcPct val="115000"/>
                        </a:lnSpc>
                        <a:spcAft>
                          <a:spcPts val="0"/>
                        </a:spcAft>
                      </a:pPr>
                      <a:r>
                        <a:rPr lang="en-US" sz="2000" dirty="0">
                          <a:effectLst/>
                        </a:rPr>
                        <a:t>D</a:t>
                      </a:r>
                      <a:endParaRPr lang="fr-FR" sz="2000" dirty="0">
                        <a:effectLst/>
                      </a:endParaRPr>
                    </a:p>
                  </a:txBody>
                  <a:tcPr marL="68580" marR="68580" marT="0" marB="0"/>
                </a:tc>
                <a:extLst>
                  <a:ext uri="{0D108BD9-81ED-4DB2-BD59-A6C34878D82A}">
                    <a16:rowId xmlns:a16="http://schemas.microsoft.com/office/drawing/2014/main" val="1738885639"/>
                  </a:ext>
                </a:extLst>
              </a:tr>
            </a:tbl>
          </a:graphicData>
        </a:graphic>
      </p:graphicFrame>
    </p:spTree>
    <p:extLst>
      <p:ext uri="{BB962C8B-B14F-4D97-AF65-F5344CB8AC3E}">
        <p14:creationId xmlns:p14="http://schemas.microsoft.com/office/powerpoint/2010/main" val="42231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13EF9-9D45-411E-B160-03C44047023A}"/>
              </a:ext>
            </a:extLst>
          </p:cNvPr>
          <p:cNvSpPr>
            <a:spLocks noGrp="1"/>
          </p:cNvSpPr>
          <p:nvPr>
            <p:ph type="title"/>
          </p:nvPr>
        </p:nvSpPr>
        <p:spPr/>
        <p:txBody>
          <a:bodyPr/>
          <a:lstStyle/>
          <a:p>
            <a:r>
              <a:rPr lang="en-US" dirty="0"/>
              <a:t>Pitch accents</a:t>
            </a:r>
          </a:p>
        </p:txBody>
      </p:sp>
      <p:pic>
        <p:nvPicPr>
          <p:cNvPr id="5" name="Espace réservé du contenu 4">
            <a:extLst>
              <a:ext uri="{FF2B5EF4-FFF2-40B4-BE49-F238E27FC236}">
                <a16:creationId xmlns:a16="http://schemas.microsoft.com/office/drawing/2014/main" id="{8D5C6AF4-BE98-46DF-9898-BC3BAEAF4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9999" y="1697578"/>
            <a:ext cx="2880000" cy="1800000"/>
          </a:xfrm>
        </p:spPr>
      </p:pic>
      <p:pic>
        <p:nvPicPr>
          <p:cNvPr id="7" name="Image 6">
            <a:extLst>
              <a:ext uri="{FF2B5EF4-FFF2-40B4-BE49-F238E27FC236}">
                <a16:creationId xmlns:a16="http://schemas.microsoft.com/office/drawing/2014/main" id="{98386D77-09DD-4A3D-BEB3-E50C80C8C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4" y="1701008"/>
            <a:ext cx="2880000" cy="1800000"/>
          </a:xfrm>
          <a:prstGeom prst="rect">
            <a:avLst/>
          </a:prstGeom>
        </p:spPr>
      </p:pic>
      <p:sp>
        <p:nvSpPr>
          <p:cNvPr id="8" name="ZoneTexte 7">
            <a:extLst>
              <a:ext uri="{FF2B5EF4-FFF2-40B4-BE49-F238E27FC236}">
                <a16:creationId xmlns:a16="http://schemas.microsoft.com/office/drawing/2014/main" id="{C17D9C26-C0A0-43FC-81EF-42377EA07CB6}"/>
              </a:ext>
            </a:extLst>
          </p:cNvPr>
          <p:cNvSpPr txBox="1"/>
          <p:nvPr/>
        </p:nvSpPr>
        <p:spPr>
          <a:xfrm>
            <a:off x="1671466" y="3497578"/>
            <a:ext cx="851515" cy="492443"/>
          </a:xfrm>
          <a:prstGeom prst="rect">
            <a:avLst/>
          </a:prstGeom>
          <a:noFill/>
        </p:spPr>
        <p:txBody>
          <a:bodyPr wrap="none" rtlCol="0">
            <a:spAutoFit/>
          </a:bodyPr>
          <a:lstStyle/>
          <a:p>
            <a:r>
              <a:rPr lang="fr-FR" sz="2600" b="1" dirty="0"/>
              <a:t>L+H*</a:t>
            </a:r>
          </a:p>
        </p:txBody>
      </p:sp>
      <p:sp>
        <p:nvSpPr>
          <p:cNvPr id="9" name="ZoneTexte 8">
            <a:extLst>
              <a:ext uri="{FF2B5EF4-FFF2-40B4-BE49-F238E27FC236}">
                <a16:creationId xmlns:a16="http://schemas.microsoft.com/office/drawing/2014/main" id="{B01FDFC5-2C8D-42C6-8042-241FCEE6FB0F}"/>
              </a:ext>
            </a:extLst>
          </p:cNvPr>
          <p:cNvSpPr txBox="1"/>
          <p:nvPr/>
        </p:nvSpPr>
        <p:spPr>
          <a:xfrm>
            <a:off x="9564241" y="3497578"/>
            <a:ext cx="851515" cy="492443"/>
          </a:xfrm>
          <a:prstGeom prst="rect">
            <a:avLst/>
          </a:prstGeom>
          <a:noFill/>
        </p:spPr>
        <p:txBody>
          <a:bodyPr wrap="none" rtlCol="0">
            <a:spAutoFit/>
          </a:bodyPr>
          <a:lstStyle/>
          <a:p>
            <a:r>
              <a:rPr lang="fr-FR" sz="2600" b="1" dirty="0"/>
              <a:t>L*+H</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97A95F6E-AF40-4BC2-AEC3-B5A46B9B89CA}"/>
                  </a:ext>
                </a:extLst>
              </p:cNvPr>
              <p:cNvSpPr txBox="1"/>
              <p:nvPr/>
            </p:nvSpPr>
            <p:spPr>
              <a:xfrm>
                <a:off x="-8190" y="4837425"/>
                <a:ext cx="4210826" cy="661976"/>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𝐵</m:t>
                              </m:r>
                            </m:e>
                            <m:e>
                              <m:r>
                                <a:rPr lang="es-CL" sz="2600" b="0" i="1" smtClean="0">
                                  <a:latin typeface="Cambria Math" panose="02040503050406030204" pitchFamily="18" charset="0"/>
                                </a:rPr>
                                <m:t>𝐿</m:t>
                              </m:r>
                            </m:e>
                          </m:eqArr>
                        </m:e>
                      </m:d>
                      <m:d>
                        <m:dPr>
                          <m:ctrlPr>
                            <a:rPr lang="fr-FR" sz="2600" i="1" smtClean="0">
                              <a:latin typeface="Cambria Math" panose="02040503050406030204" pitchFamily="18" charset="0"/>
                            </a:rPr>
                          </m:ctrlPr>
                        </m:dPr>
                        <m:e>
                          <m:r>
                            <a:rPr lang="es-CL" sz="2600" b="0" i="1" smtClean="0">
                              <a:latin typeface="Cambria Math" panose="02040503050406030204" pitchFamily="18" charset="0"/>
                            </a:rPr>
                            <m:t>𝑈</m:t>
                          </m:r>
                        </m:e>
                      </m:d>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𝑇</m:t>
                              </m:r>
                            </m:e>
                            <m:e>
                              <m:r>
                                <a:rPr lang="es-CL" sz="2600" b="0" i="1" smtClean="0">
                                  <a:latin typeface="Cambria Math" panose="02040503050406030204" pitchFamily="18" charset="0"/>
                                </a:rPr>
                                <m:t>𝐻</m:t>
                              </m:r>
                            </m:e>
                          </m:eqArr>
                        </m:e>
                      </m:d>
                    </m:oMath>
                  </m:oMathPara>
                </a14:m>
                <a:endParaRPr lang="fr-FR" sz="2600" dirty="0"/>
              </a:p>
            </p:txBody>
          </p:sp>
        </mc:Choice>
        <mc:Fallback xmlns="">
          <p:sp>
            <p:nvSpPr>
              <p:cNvPr id="10" name="ZoneTexte 9">
                <a:extLst>
                  <a:ext uri="{FF2B5EF4-FFF2-40B4-BE49-F238E27FC236}">
                    <a16:creationId xmlns:a16="http://schemas.microsoft.com/office/drawing/2014/main" id="{97A95F6E-AF40-4BC2-AEC3-B5A46B9B89CA}"/>
                  </a:ext>
                </a:extLst>
              </p:cNvPr>
              <p:cNvSpPr txBox="1">
                <a:spLocks noRot="1" noChangeAspect="1" noMove="1" noResize="1" noEditPoints="1" noAdjustHandles="1" noChangeArrowheads="1" noChangeShapeType="1" noTextEdit="1"/>
              </p:cNvSpPr>
              <p:nvPr/>
            </p:nvSpPr>
            <p:spPr>
              <a:xfrm>
                <a:off x="-8190" y="4837425"/>
                <a:ext cx="4210826" cy="661976"/>
              </a:xfrm>
              <a:prstGeom prst="rect">
                <a:avLst/>
              </a:prstGeom>
              <a:blipFill>
                <a:blip r:embed="rId4"/>
                <a:stretch>
                  <a:fillRect/>
                </a:stretch>
              </a:blipFill>
            </p:spPr>
            <p:txBody>
              <a:bodyPr/>
              <a:lstStyle/>
              <a:p>
                <a:r>
                  <a:rPr lang="fr-FR">
                    <a:noFill/>
                  </a:rPr>
                  <a:t> </a:t>
                </a:r>
              </a:p>
            </p:txBody>
          </p:sp>
        </mc:Fallback>
      </mc:AlternateContent>
      <p:cxnSp>
        <p:nvCxnSpPr>
          <p:cNvPr id="4" name="Connecteur droit 3">
            <a:extLst>
              <a:ext uri="{FF2B5EF4-FFF2-40B4-BE49-F238E27FC236}">
                <a16:creationId xmlns:a16="http://schemas.microsoft.com/office/drawing/2014/main" id="{43A61395-916A-44B5-A3FC-E7340313C50A}"/>
              </a:ext>
            </a:extLst>
          </p:cNvPr>
          <p:cNvCxnSpPr>
            <a:stCxn id="8" idx="2"/>
            <a:endCxn id="10" idx="0"/>
          </p:cNvCxnSpPr>
          <p:nvPr/>
        </p:nvCxnSpPr>
        <p:spPr>
          <a:xfrm flipH="1">
            <a:off x="2097223" y="3990021"/>
            <a:ext cx="1" cy="847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AD955D9-4381-4382-9F7C-F48E99D0E1E9}"/>
              </a:ext>
            </a:extLst>
          </p:cNvPr>
          <p:cNvCxnSpPr>
            <a:cxnSpLocks/>
            <a:stCxn id="17" idx="0"/>
            <a:endCxn id="9" idx="2"/>
          </p:cNvCxnSpPr>
          <p:nvPr/>
        </p:nvCxnSpPr>
        <p:spPr>
          <a:xfrm flipV="1">
            <a:off x="9989998" y="3990021"/>
            <a:ext cx="1" cy="84740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7E0F74BB-3B29-4F74-BBF9-3B1EB6D222A9}"/>
                  </a:ext>
                </a:extLst>
              </p:cNvPr>
              <p:cNvSpPr txBox="1"/>
              <p:nvPr/>
            </p:nvSpPr>
            <p:spPr>
              <a:xfrm>
                <a:off x="7884585" y="4837425"/>
                <a:ext cx="4210826" cy="6619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𝐵</m:t>
                              </m:r>
                            </m:e>
                            <m:e>
                              <m:r>
                                <a:rPr lang="es-CL" sz="2600" b="0" i="1" smtClean="0">
                                  <a:latin typeface="Cambria Math" panose="02040503050406030204" pitchFamily="18" charset="0"/>
                                </a:rPr>
                                <m:t>𝐿</m:t>
                              </m:r>
                            </m:e>
                          </m:eqArr>
                        </m:e>
                      </m:d>
                      <m:d>
                        <m:dPr>
                          <m:ctrlPr>
                            <a:rPr lang="fr-FR" sz="2600" i="1" smtClean="0">
                              <a:latin typeface="Cambria Math" panose="02040503050406030204" pitchFamily="18" charset="0"/>
                            </a:rPr>
                          </m:ctrlPr>
                        </m:dPr>
                        <m:e>
                          <m:r>
                            <a:rPr lang="es-CL" sz="2600" b="0" i="1" smtClean="0">
                              <a:latin typeface="Cambria Math" panose="02040503050406030204" pitchFamily="18" charset="0"/>
                            </a:rPr>
                            <m:t>𝑈</m:t>
                          </m:r>
                        </m:e>
                      </m:d>
                      <m:d>
                        <m:dPr>
                          <m:begChr m:val="{"/>
                          <m:endChr m:val="}"/>
                          <m:ctrlPr>
                            <a:rPr lang="fr-FR" sz="2600" i="1" smtClean="0">
                              <a:latin typeface="Cambria Math" panose="02040503050406030204" pitchFamily="18" charset="0"/>
                            </a:rPr>
                          </m:ctrlPr>
                        </m:dPr>
                        <m:e>
                          <m:eqArr>
                            <m:eqArrPr>
                              <m:ctrlPr>
                                <a:rPr lang="es-CL" sz="2600" b="0" i="1" smtClean="0">
                                  <a:latin typeface="Cambria Math" panose="02040503050406030204" pitchFamily="18" charset="0"/>
                                </a:rPr>
                              </m:ctrlPr>
                            </m:eqArrPr>
                            <m:e>
                              <m:r>
                                <a:rPr lang="es-CL" sz="2600" b="0" i="1" smtClean="0">
                                  <a:latin typeface="Cambria Math" panose="02040503050406030204" pitchFamily="18" charset="0"/>
                                </a:rPr>
                                <m:t>𝑇</m:t>
                              </m:r>
                            </m:e>
                            <m:e>
                              <m:r>
                                <a:rPr lang="es-CL" sz="2600" b="0" i="1" smtClean="0">
                                  <a:latin typeface="Cambria Math" panose="02040503050406030204" pitchFamily="18" charset="0"/>
                                </a:rPr>
                                <m:t>𝐻</m:t>
                              </m:r>
                            </m:e>
                          </m:eqArr>
                        </m:e>
                      </m:d>
                    </m:oMath>
                  </m:oMathPara>
                </a14:m>
                <a:endParaRPr lang="fr-FR" sz="2600" dirty="0"/>
              </a:p>
            </p:txBody>
          </p:sp>
        </mc:Choice>
        <mc:Fallback xmlns="">
          <p:sp>
            <p:nvSpPr>
              <p:cNvPr id="17" name="ZoneTexte 16">
                <a:extLst>
                  <a:ext uri="{FF2B5EF4-FFF2-40B4-BE49-F238E27FC236}">
                    <a16:creationId xmlns:a16="http://schemas.microsoft.com/office/drawing/2014/main" id="{7E0F74BB-3B29-4F74-BBF9-3B1EB6D222A9}"/>
                  </a:ext>
                </a:extLst>
              </p:cNvPr>
              <p:cNvSpPr txBox="1">
                <a:spLocks noRot="1" noChangeAspect="1" noMove="1" noResize="1" noEditPoints="1" noAdjustHandles="1" noChangeArrowheads="1" noChangeShapeType="1" noTextEdit="1"/>
              </p:cNvSpPr>
              <p:nvPr/>
            </p:nvSpPr>
            <p:spPr>
              <a:xfrm>
                <a:off x="7884585" y="4837425"/>
                <a:ext cx="4210826" cy="661976"/>
              </a:xfrm>
              <a:prstGeom prst="rect">
                <a:avLst/>
              </a:prstGeom>
              <a:blipFill>
                <a:blip r:embed="rId5"/>
                <a:stretch>
                  <a:fillRect/>
                </a:stretch>
              </a:blipFill>
            </p:spPr>
            <p:txBody>
              <a:bodyPr/>
              <a:lstStyle/>
              <a:p>
                <a:r>
                  <a:rPr lang="fr-FR">
                    <a:noFill/>
                  </a:rPr>
                  <a:t> </a:t>
                </a:r>
              </a:p>
            </p:txBody>
          </p:sp>
        </mc:Fallback>
      </mc:AlternateContent>
      <p:pic>
        <p:nvPicPr>
          <p:cNvPr id="13" name="Picture 36">
            <a:extLst>
              <a:ext uri="{FF2B5EF4-FFF2-40B4-BE49-F238E27FC236}">
                <a16:creationId xmlns:a16="http://schemas.microsoft.com/office/drawing/2014/main" id="{32F1F165-5955-43A8-BE8A-51E5FD1C10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21" r="53819"/>
          <a:stretch/>
        </p:blipFill>
        <p:spPr bwMode="auto">
          <a:xfrm>
            <a:off x="4020924" y="542020"/>
            <a:ext cx="3999441" cy="22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au 13">
            <a:extLst>
              <a:ext uri="{FF2B5EF4-FFF2-40B4-BE49-F238E27FC236}">
                <a16:creationId xmlns:a16="http://schemas.microsoft.com/office/drawing/2014/main" id="{A28FD2A8-AD25-41A4-9532-604E41A54BF0}"/>
              </a:ext>
            </a:extLst>
          </p:cNvPr>
          <p:cNvGraphicFramePr>
            <a:graphicFrameLocks noGrp="1"/>
          </p:cNvGraphicFramePr>
          <p:nvPr>
            <p:extLst>
              <p:ext uri="{D42A27DB-BD31-4B8C-83A1-F6EECF244321}">
                <p14:modId xmlns:p14="http://schemas.microsoft.com/office/powerpoint/2010/main" val="3301450984"/>
              </p:ext>
            </p:extLst>
          </p:nvPr>
        </p:nvGraphicFramePr>
        <p:xfrm>
          <a:off x="5375943" y="3284984"/>
          <a:ext cx="1461770" cy="3134106"/>
        </p:xfrm>
        <a:graphic>
          <a:graphicData uri="http://schemas.openxmlformats.org/drawingml/2006/table">
            <a:tbl>
              <a:tblPr firstRow="1" firstCol="1" bandRow="1">
                <a:tableStyleId>{C4B1156A-380E-4F78-BDF5-A606A8083BF9}</a:tableStyleId>
              </a:tblPr>
              <a:tblGrid>
                <a:gridCol w="730885">
                  <a:extLst>
                    <a:ext uri="{9D8B030D-6E8A-4147-A177-3AD203B41FA5}">
                      <a16:colId xmlns:a16="http://schemas.microsoft.com/office/drawing/2014/main" val="268864650"/>
                    </a:ext>
                  </a:extLst>
                </a:gridCol>
                <a:gridCol w="730885">
                  <a:extLst>
                    <a:ext uri="{9D8B030D-6E8A-4147-A177-3AD203B41FA5}">
                      <a16:colId xmlns:a16="http://schemas.microsoft.com/office/drawing/2014/main" val="1444778510"/>
                    </a:ext>
                  </a:extLst>
                </a:gridCol>
              </a:tblGrid>
              <a:tr h="0">
                <a:tc>
                  <a:txBody>
                    <a:bodyPr/>
                    <a:lstStyle/>
                    <a:p>
                      <a:pPr algn="l">
                        <a:lnSpc>
                          <a:spcPct val="115000"/>
                        </a:lnSpc>
                        <a:spcAft>
                          <a:spcPts val="0"/>
                        </a:spcAft>
                      </a:pPr>
                      <a:r>
                        <a:rPr lang="en-US" sz="2000" dirty="0">
                          <a:effectLst/>
                        </a:rPr>
                        <a:t>BT</a:t>
                      </a:r>
                      <a:endParaRPr lang="fr-FR" sz="2000" dirty="0">
                        <a:effectLst/>
                      </a:endParaRPr>
                    </a:p>
                    <a:p>
                      <a:pPr algn="l">
                        <a:lnSpc>
                          <a:spcPct val="115000"/>
                        </a:lnSpc>
                        <a:spcAft>
                          <a:spcPts val="0"/>
                        </a:spcAft>
                      </a:pPr>
                      <a:r>
                        <a:rPr lang="en-US" sz="2000" dirty="0">
                          <a:effectLst/>
                        </a:rPr>
                        <a:t>BH</a:t>
                      </a:r>
                      <a:endParaRPr lang="fr-FR" sz="2000" dirty="0">
                        <a:effectLst/>
                      </a:endParaRPr>
                    </a:p>
                    <a:p>
                      <a:pPr algn="l">
                        <a:lnSpc>
                          <a:spcPct val="115000"/>
                        </a:lnSpc>
                        <a:spcAft>
                          <a:spcPts val="0"/>
                        </a:spcAft>
                      </a:pPr>
                      <a:r>
                        <a:rPr lang="en-US" sz="2000" dirty="0">
                          <a:effectLst/>
                        </a:rPr>
                        <a:t>LT</a:t>
                      </a:r>
                      <a:endParaRPr lang="fr-FR" sz="2000" dirty="0">
                        <a:effectLst/>
                      </a:endParaRPr>
                    </a:p>
                    <a:p>
                      <a:pPr algn="l">
                        <a:lnSpc>
                          <a:spcPct val="115000"/>
                        </a:lnSpc>
                        <a:spcAft>
                          <a:spcPts val="0"/>
                        </a:spcAft>
                      </a:pPr>
                      <a:r>
                        <a:rPr lang="en-US" sz="2000" dirty="0">
                          <a:effectLst/>
                        </a:rPr>
                        <a:t>LH</a:t>
                      </a:r>
                      <a:endParaRPr lang="fr-FR" sz="2000" dirty="0">
                        <a:effectLst/>
                      </a:endParaRPr>
                    </a:p>
                  </a:txBody>
                  <a:tcPr marL="68580" marR="68580" marT="0" marB="0"/>
                </a:tc>
                <a:tc>
                  <a:txBody>
                    <a:bodyPr/>
                    <a:lstStyle/>
                    <a:p>
                      <a:pPr algn="l">
                        <a:lnSpc>
                          <a:spcPct val="115000"/>
                        </a:lnSpc>
                        <a:spcAft>
                          <a:spcPts val="0"/>
                        </a:spcAft>
                      </a:pPr>
                      <a:r>
                        <a:rPr lang="en-US" sz="2000" dirty="0">
                          <a:effectLst/>
                        </a:rPr>
                        <a:t>BUT</a:t>
                      </a:r>
                      <a:endParaRPr lang="fr-FR" sz="2000" dirty="0">
                        <a:effectLst/>
                      </a:endParaRPr>
                    </a:p>
                    <a:p>
                      <a:pPr algn="l">
                        <a:lnSpc>
                          <a:spcPct val="115000"/>
                        </a:lnSpc>
                        <a:spcAft>
                          <a:spcPts val="0"/>
                        </a:spcAft>
                      </a:pPr>
                      <a:r>
                        <a:rPr lang="en-US" sz="2000" dirty="0">
                          <a:effectLst/>
                        </a:rPr>
                        <a:t>BUH</a:t>
                      </a:r>
                      <a:endParaRPr lang="fr-FR" sz="2000" dirty="0">
                        <a:effectLst/>
                      </a:endParaRPr>
                    </a:p>
                    <a:p>
                      <a:pPr algn="l">
                        <a:lnSpc>
                          <a:spcPct val="115000"/>
                        </a:lnSpc>
                        <a:spcAft>
                          <a:spcPts val="0"/>
                        </a:spcAft>
                      </a:pPr>
                      <a:r>
                        <a:rPr lang="fr-FR" sz="2000" dirty="0">
                          <a:effectLst/>
                        </a:rPr>
                        <a:t>LUT</a:t>
                      </a:r>
                    </a:p>
                    <a:p>
                      <a:pPr algn="l">
                        <a:lnSpc>
                          <a:spcPct val="115000"/>
                        </a:lnSpc>
                        <a:spcAft>
                          <a:spcPts val="0"/>
                        </a:spcAft>
                      </a:pPr>
                      <a:r>
                        <a:rPr lang="fr-FR" sz="2000" dirty="0">
                          <a:effectLst/>
                        </a:rPr>
                        <a:t>LUH</a:t>
                      </a:r>
                    </a:p>
                    <a:p>
                      <a:pPr algn="l">
                        <a:lnSpc>
                          <a:spcPct val="115000"/>
                        </a:lnSpc>
                        <a:spcAft>
                          <a:spcPts val="0"/>
                        </a:spcAft>
                      </a:pPr>
                      <a:r>
                        <a:rPr lang="fr-FR" sz="2000" dirty="0">
                          <a:effectLst/>
                        </a:rPr>
                        <a:t>UT</a:t>
                      </a:r>
                    </a:p>
                    <a:p>
                      <a:pPr algn="l">
                        <a:lnSpc>
                          <a:spcPct val="115000"/>
                        </a:lnSpc>
                        <a:spcAft>
                          <a:spcPts val="0"/>
                        </a:spcAft>
                      </a:pPr>
                      <a:r>
                        <a:rPr lang="fr-FR" sz="2000" dirty="0">
                          <a:effectLst/>
                        </a:rPr>
                        <a:t>UH</a:t>
                      </a:r>
                    </a:p>
                    <a:p>
                      <a:pPr algn="l">
                        <a:lnSpc>
                          <a:spcPct val="115000"/>
                        </a:lnSpc>
                        <a:spcAft>
                          <a:spcPts val="0"/>
                        </a:spcAft>
                      </a:pPr>
                      <a:r>
                        <a:rPr lang="fr-FR" sz="2000" dirty="0">
                          <a:effectLst/>
                        </a:rPr>
                        <a:t>BU</a:t>
                      </a:r>
                    </a:p>
                    <a:p>
                      <a:pPr algn="l">
                        <a:lnSpc>
                          <a:spcPct val="115000"/>
                        </a:lnSpc>
                        <a:spcAft>
                          <a:spcPts val="0"/>
                        </a:spcAft>
                      </a:pPr>
                      <a:r>
                        <a:rPr lang="fr-FR" sz="2000" dirty="0">
                          <a:effectLst/>
                        </a:rPr>
                        <a:t>LU</a:t>
                      </a:r>
                    </a:p>
                    <a:p>
                      <a:pPr algn="l">
                        <a:lnSpc>
                          <a:spcPct val="115000"/>
                        </a:lnSpc>
                        <a:spcAft>
                          <a:spcPts val="0"/>
                        </a:spcAft>
                      </a:pPr>
                      <a:r>
                        <a:rPr lang="en-US" sz="2000" dirty="0">
                          <a:effectLst/>
                        </a:rPr>
                        <a:t>U</a:t>
                      </a:r>
                      <a:endParaRPr lang="fr-FR" sz="2000" dirty="0">
                        <a:effectLst/>
                      </a:endParaRPr>
                    </a:p>
                  </a:txBody>
                  <a:tcPr marL="68580" marR="68580" marT="0" marB="0"/>
                </a:tc>
                <a:extLst>
                  <a:ext uri="{0D108BD9-81ED-4DB2-BD59-A6C34878D82A}">
                    <a16:rowId xmlns:a16="http://schemas.microsoft.com/office/drawing/2014/main" val="659657216"/>
                  </a:ext>
                </a:extLst>
              </a:tr>
            </a:tbl>
          </a:graphicData>
        </a:graphic>
      </p:graphicFrame>
    </p:spTree>
    <p:extLst>
      <p:ext uri="{BB962C8B-B14F-4D97-AF65-F5344CB8AC3E}">
        <p14:creationId xmlns:p14="http://schemas.microsoft.com/office/powerpoint/2010/main" val="22089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B6B6C-220D-4B71-8224-1DD84C1BD31D}"/>
              </a:ext>
            </a:extLst>
          </p:cNvPr>
          <p:cNvSpPr>
            <a:spLocks noGrp="1"/>
          </p:cNvSpPr>
          <p:nvPr>
            <p:ph type="title"/>
          </p:nvPr>
        </p:nvSpPr>
        <p:spPr/>
        <p:txBody>
          <a:bodyPr/>
          <a:lstStyle/>
          <a:p>
            <a:r>
              <a:rPr lang="en-US" dirty="0"/>
              <a:t>Pitch accents</a:t>
            </a:r>
          </a:p>
        </p:txBody>
      </p:sp>
      <p:pic>
        <p:nvPicPr>
          <p:cNvPr id="5" name="Espace réservé du contenu 4">
            <a:extLst>
              <a:ext uri="{FF2B5EF4-FFF2-40B4-BE49-F238E27FC236}">
                <a16:creationId xmlns:a16="http://schemas.microsoft.com/office/drawing/2014/main" id="{AFD20201-EA89-4713-813C-F62D82B074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273" y="1690688"/>
            <a:ext cx="2880000" cy="1800000"/>
          </a:xfrm>
        </p:spPr>
      </p:pic>
      <p:pic>
        <p:nvPicPr>
          <p:cNvPr id="7" name="Image 6">
            <a:extLst>
              <a:ext uri="{FF2B5EF4-FFF2-40B4-BE49-F238E27FC236}">
                <a16:creationId xmlns:a16="http://schemas.microsoft.com/office/drawing/2014/main" id="{08D470CE-FFF7-4EBF-A060-0A5647D51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999" y="1690688"/>
            <a:ext cx="2880000" cy="1800000"/>
          </a:xfrm>
          <a:prstGeom prst="rect">
            <a:avLst/>
          </a:prstGeom>
        </p:spPr>
      </p:pic>
      <p:sp>
        <p:nvSpPr>
          <p:cNvPr id="6" name="ZoneTexte 5">
            <a:extLst>
              <a:ext uri="{FF2B5EF4-FFF2-40B4-BE49-F238E27FC236}">
                <a16:creationId xmlns:a16="http://schemas.microsoft.com/office/drawing/2014/main" id="{70E00404-4477-42BD-96C6-CCFEBEBB620F}"/>
              </a:ext>
            </a:extLst>
          </p:cNvPr>
          <p:cNvSpPr txBox="1"/>
          <p:nvPr/>
        </p:nvSpPr>
        <p:spPr>
          <a:xfrm>
            <a:off x="1671466" y="3497578"/>
            <a:ext cx="657552" cy="492443"/>
          </a:xfrm>
          <a:prstGeom prst="rect">
            <a:avLst/>
          </a:prstGeom>
          <a:noFill/>
        </p:spPr>
        <p:txBody>
          <a:bodyPr wrap="none" rtlCol="0">
            <a:spAutoFit/>
          </a:bodyPr>
          <a:lstStyle/>
          <a:p>
            <a:r>
              <a:rPr lang="fr-FR" sz="2600" b="1" dirty="0"/>
              <a:t>!H*</a:t>
            </a:r>
          </a:p>
        </p:txBody>
      </p:sp>
      <p:sp>
        <p:nvSpPr>
          <p:cNvPr id="8" name="ZoneTexte 7">
            <a:extLst>
              <a:ext uri="{FF2B5EF4-FFF2-40B4-BE49-F238E27FC236}">
                <a16:creationId xmlns:a16="http://schemas.microsoft.com/office/drawing/2014/main" id="{C19BA9B3-5A15-4375-9295-6C5ADEAB6A80}"/>
              </a:ext>
            </a:extLst>
          </p:cNvPr>
          <p:cNvSpPr txBox="1"/>
          <p:nvPr/>
        </p:nvSpPr>
        <p:spPr>
          <a:xfrm>
            <a:off x="9661223" y="3497578"/>
            <a:ext cx="657552" cy="492443"/>
          </a:xfrm>
          <a:prstGeom prst="rect">
            <a:avLst/>
          </a:prstGeom>
          <a:noFill/>
        </p:spPr>
        <p:txBody>
          <a:bodyPr wrap="none" rtlCol="0">
            <a:spAutoFit/>
          </a:bodyPr>
          <a:lstStyle/>
          <a:p>
            <a:r>
              <a:rPr lang="fr-FR" sz="2600" b="1" dirty="0"/>
              <a:t>!H*</a:t>
            </a:r>
          </a:p>
        </p:txBody>
      </p:sp>
      <p:sp>
        <p:nvSpPr>
          <p:cNvPr id="4" name="ZoneTexte 3">
            <a:extLst>
              <a:ext uri="{FF2B5EF4-FFF2-40B4-BE49-F238E27FC236}">
                <a16:creationId xmlns:a16="http://schemas.microsoft.com/office/drawing/2014/main" id="{7E6C09E4-7EBF-4B3F-A74A-A736FA1D9910}"/>
              </a:ext>
            </a:extLst>
          </p:cNvPr>
          <p:cNvSpPr txBox="1"/>
          <p:nvPr/>
        </p:nvSpPr>
        <p:spPr>
          <a:xfrm>
            <a:off x="1885627" y="4612721"/>
            <a:ext cx="229230" cy="400110"/>
          </a:xfrm>
          <a:prstGeom prst="rect">
            <a:avLst/>
          </a:prstGeom>
          <a:noFill/>
        </p:spPr>
        <p:txBody>
          <a:bodyPr wrap="none" lIns="0" tIns="0" rIns="0" bIns="0" rtlCol="0">
            <a:spAutoFit/>
          </a:bodyPr>
          <a:lstStyle/>
          <a:p>
            <a:r>
              <a:rPr lang="fr-FR" sz="2600" dirty="0">
                <a:latin typeface="Cambria Math" panose="02040503050406030204" pitchFamily="18" charset="0"/>
                <a:ea typeface="Cambria Math" panose="02040503050406030204" pitchFamily="18" charset="0"/>
              </a:rPr>
              <a:t>H</a:t>
            </a:r>
          </a:p>
        </p:txBody>
      </p:sp>
      <p:cxnSp>
        <p:nvCxnSpPr>
          <p:cNvPr id="10" name="Connecteur droit 9">
            <a:extLst>
              <a:ext uri="{FF2B5EF4-FFF2-40B4-BE49-F238E27FC236}">
                <a16:creationId xmlns:a16="http://schemas.microsoft.com/office/drawing/2014/main" id="{89D910B5-C087-4A6C-8AE5-E45814E7C03E}"/>
              </a:ext>
            </a:extLst>
          </p:cNvPr>
          <p:cNvCxnSpPr>
            <a:cxnSpLocks/>
            <a:stCxn id="6" idx="2"/>
            <a:endCxn id="4" idx="0"/>
          </p:cNvCxnSpPr>
          <p:nvPr/>
        </p:nvCxnSpPr>
        <p:spPr>
          <a:xfrm>
            <a:off x="2000242" y="3990021"/>
            <a:ext cx="0" cy="6227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36A852C-ACC9-4FB4-AE2D-15C6527BB52D}"/>
              </a:ext>
            </a:extLst>
          </p:cNvPr>
          <p:cNvSpPr txBox="1"/>
          <p:nvPr/>
        </p:nvSpPr>
        <p:spPr>
          <a:xfrm>
            <a:off x="9879392" y="4681843"/>
            <a:ext cx="221214" cy="400110"/>
          </a:xfrm>
          <a:prstGeom prst="rect">
            <a:avLst/>
          </a:prstGeom>
          <a:noFill/>
        </p:spPr>
        <p:txBody>
          <a:bodyPr wrap="none" lIns="0" tIns="0" rIns="0" bIns="0" rtlCol="0">
            <a:spAutoFit/>
          </a:bodyPr>
          <a:lstStyle/>
          <a:p>
            <a:r>
              <a:rPr lang="fr-FR" sz="2600" dirty="0">
                <a:latin typeface="Cambria Math" panose="02040503050406030204" pitchFamily="18" charset="0"/>
                <a:ea typeface="Cambria Math" panose="02040503050406030204" pitchFamily="18" charset="0"/>
              </a:rPr>
              <a:t>D</a:t>
            </a:r>
          </a:p>
        </p:txBody>
      </p:sp>
      <p:cxnSp>
        <p:nvCxnSpPr>
          <p:cNvPr id="15" name="Connecteur droit 14">
            <a:extLst>
              <a:ext uri="{FF2B5EF4-FFF2-40B4-BE49-F238E27FC236}">
                <a16:creationId xmlns:a16="http://schemas.microsoft.com/office/drawing/2014/main" id="{756B8DE6-A56A-4D58-A9DF-C49CB9FB3A79}"/>
              </a:ext>
            </a:extLst>
          </p:cNvPr>
          <p:cNvCxnSpPr>
            <a:cxnSpLocks/>
            <a:stCxn id="8" idx="2"/>
            <a:endCxn id="12" idx="0"/>
          </p:cNvCxnSpPr>
          <p:nvPr/>
        </p:nvCxnSpPr>
        <p:spPr>
          <a:xfrm>
            <a:off x="9989999" y="3990021"/>
            <a:ext cx="0" cy="691822"/>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36">
            <a:extLst>
              <a:ext uri="{FF2B5EF4-FFF2-40B4-BE49-F238E27FC236}">
                <a16:creationId xmlns:a16="http://schemas.microsoft.com/office/drawing/2014/main" id="{270CC64A-6D85-45BB-B36D-6E03236822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21" r="53819"/>
          <a:stretch/>
        </p:blipFill>
        <p:spPr bwMode="auto">
          <a:xfrm>
            <a:off x="4020924" y="542020"/>
            <a:ext cx="3999441" cy="22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2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B2F00-590E-423E-ADB4-840E8E7CC3B3}"/>
              </a:ext>
            </a:extLst>
          </p:cNvPr>
          <p:cNvSpPr>
            <a:spLocks noGrp="1"/>
          </p:cNvSpPr>
          <p:nvPr>
            <p:ph type="title"/>
          </p:nvPr>
        </p:nvSpPr>
        <p:spPr/>
        <p:txBody>
          <a:bodyPr/>
          <a:lstStyle/>
          <a:p>
            <a:r>
              <a:rPr lang="fr-FR" dirty="0" err="1"/>
              <a:t>Boundary</a:t>
            </a:r>
            <a:r>
              <a:rPr lang="fr-FR" dirty="0"/>
              <a:t> </a:t>
            </a:r>
            <a:r>
              <a:rPr lang="fr-FR" dirty="0" err="1"/>
              <a:t>tones</a:t>
            </a:r>
            <a:endParaRPr lang="fr-FR" dirty="0"/>
          </a:p>
        </p:txBody>
      </p:sp>
      <p:pic>
        <p:nvPicPr>
          <p:cNvPr id="5" name="Image 4">
            <a:extLst>
              <a:ext uri="{FF2B5EF4-FFF2-40B4-BE49-F238E27FC236}">
                <a16:creationId xmlns:a16="http://schemas.microsoft.com/office/drawing/2014/main" id="{0FEA0872-054E-42D5-9119-81F856B6A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4" y="1757754"/>
            <a:ext cx="2880000" cy="1800000"/>
          </a:xfrm>
          <a:prstGeom prst="rect">
            <a:avLst/>
          </a:prstGeom>
        </p:spPr>
      </p:pic>
      <p:pic>
        <p:nvPicPr>
          <p:cNvPr id="7" name="Image 6">
            <a:extLst>
              <a:ext uri="{FF2B5EF4-FFF2-40B4-BE49-F238E27FC236}">
                <a16:creationId xmlns:a16="http://schemas.microsoft.com/office/drawing/2014/main" id="{DF5A9AA5-CFC5-45E4-AFD6-332F21C37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999" y="1757754"/>
            <a:ext cx="2880000" cy="1800000"/>
          </a:xfrm>
          <a:prstGeom prst="rect">
            <a:avLst/>
          </a:prstGeom>
        </p:spPr>
      </p:pic>
      <p:sp>
        <p:nvSpPr>
          <p:cNvPr id="8" name="ZoneTexte 7">
            <a:extLst>
              <a:ext uri="{FF2B5EF4-FFF2-40B4-BE49-F238E27FC236}">
                <a16:creationId xmlns:a16="http://schemas.microsoft.com/office/drawing/2014/main" id="{065EADB5-42A8-490B-BAD7-EE699E9FE69D}"/>
              </a:ext>
            </a:extLst>
          </p:cNvPr>
          <p:cNvSpPr txBox="1"/>
          <p:nvPr/>
        </p:nvSpPr>
        <p:spPr>
          <a:xfrm>
            <a:off x="1671466" y="3497578"/>
            <a:ext cx="920445" cy="492443"/>
          </a:xfrm>
          <a:prstGeom prst="rect">
            <a:avLst/>
          </a:prstGeom>
          <a:noFill/>
        </p:spPr>
        <p:txBody>
          <a:bodyPr wrap="none" rtlCol="0">
            <a:spAutoFit/>
          </a:bodyPr>
          <a:lstStyle/>
          <a:p>
            <a:r>
              <a:rPr lang="fr-FR" sz="2600" b="1" dirty="0"/>
              <a:t>H-H%</a:t>
            </a:r>
          </a:p>
        </p:txBody>
      </p:sp>
      <p:sp>
        <p:nvSpPr>
          <p:cNvPr id="9" name="ZoneTexte 8">
            <a:extLst>
              <a:ext uri="{FF2B5EF4-FFF2-40B4-BE49-F238E27FC236}">
                <a16:creationId xmlns:a16="http://schemas.microsoft.com/office/drawing/2014/main" id="{109A1A4E-17E2-4C4A-B2FF-B9CE3C9D68F1}"/>
              </a:ext>
            </a:extLst>
          </p:cNvPr>
          <p:cNvSpPr txBox="1"/>
          <p:nvPr/>
        </p:nvSpPr>
        <p:spPr>
          <a:xfrm>
            <a:off x="9661223" y="3497578"/>
            <a:ext cx="856325" cy="492443"/>
          </a:xfrm>
          <a:prstGeom prst="rect">
            <a:avLst/>
          </a:prstGeom>
          <a:noFill/>
        </p:spPr>
        <p:txBody>
          <a:bodyPr wrap="none" rtlCol="0">
            <a:spAutoFit/>
          </a:bodyPr>
          <a:lstStyle/>
          <a:p>
            <a:r>
              <a:rPr lang="fr-FR" sz="2600" b="1" dirty="0"/>
              <a:t>H-L%</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A032002C-A68D-45A1-8A4B-9853FDF37CBB}"/>
                  </a:ext>
                </a:extLst>
              </p:cNvPr>
              <p:cNvSpPr txBox="1"/>
              <p:nvPr/>
            </p:nvSpPr>
            <p:spPr>
              <a:xfrm>
                <a:off x="1414729" y="4906110"/>
                <a:ext cx="1364989" cy="1025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𝑇</m:t>
                              </m:r>
                            </m:e>
                            <m:e>
                              <m:r>
                                <a:rPr lang="es-CL" b="0" i="1" smtClean="0">
                                  <a:latin typeface="Cambria Math" panose="02040503050406030204" pitchFamily="18" charset="0"/>
                                </a:rPr>
                                <m:t>𝐻</m:t>
                              </m:r>
                            </m:e>
                            <m:e>
                              <m:r>
                                <a:rPr lang="es-CL" b="0" i="1" smtClean="0">
                                  <a:latin typeface="Cambria Math" panose="02040503050406030204" pitchFamily="18" charset="0"/>
                                </a:rPr>
                                <m:t>𝐵</m:t>
                              </m:r>
                            </m:e>
                            <m:e>
                              <m:r>
                                <a:rPr lang="es-CL" b="0" i="1" smtClean="0">
                                  <a:latin typeface="Cambria Math" panose="02040503050406030204" pitchFamily="18" charset="0"/>
                                </a:rPr>
                                <m:t>𝐿</m:t>
                              </m:r>
                            </m:e>
                          </m:eqArr>
                        </m:e>
                      </m:d>
                      <m:d>
                        <m:dPr>
                          <m:ctrlPr>
                            <a:rPr lang="fr-FR" i="1" smtClean="0">
                              <a:latin typeface="Cambria Math" panose="02040503050406030204" pitchFamily="18" charset="0"/>
                            </a:rPr>
                          </m:ctrlPr>
                        </m:dPr>
                        <m:e>
                          <m:r>
                            <a:rPr lang="es-CL" i="1">
                              <a:latin typeface="Cambria Math" panose="02040503050406030204" pitchFamily="18" charset="0"/>
                            </a:rPr>
                            <m:t>𝑈</m:t>
                          </m:r>
                        </m:e>
                      </m:d>
                      <m:d>
                        <m:dPr>
                          <m:begChr m:val="{"/>
                          <m:endChr m:val="}"/>
                          <m:ctrlPr>
                            <a:rPr lang="es-CL" b="0" i="1" smtClean="0">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𝑇</m:t>
                              </m:r>
                            </m:e>
                            <m:e>
                              <m:r>
                                <a:rPr lang="es-CL" b="0" i="1" smtClean="0">
                                  <a:latin typeface="Cambria Math" panose="02040503050406030204" pitchFamily="18" charset="0"/>
                                </a:rPr>
                                <m:t>𝐻</m:t>
                              </m:r>
                            </m:e>
                          </m:eqArr>
                        </m:e>
                      </m:d>
                    </m:oMath>
                  </m:oMathPara>
                </a14:m>
                <a:endParaRPr lang="fr-FR" dirty="0"/>
              </a:p>
            </p:txBody>
          </p:sp>
        </mc:Choice>
        <mc:Fallback xmlns="">
          <p:sp>
            <p:nvSpPr>
              <p:cNvPr id="10" name="ZoneTexte 9">
                <a:extLst>
                  <a:ext uri="{FF2B5EF4-FFF2-40B4-BE49-F238E27FC236}">
                    <a16:creationId xmlns:a16="http://schemas.microsoft.com/office/drawing/2014/main" id="{A032002C-A68D-45A1-8A4B-9853FDF37CBB}"/>
                  </a:ext>
                </a:extLst>
              </p:cNvPr>
              <p:cNvSpPr txBox="1">
                <a:spLocks noRot="1" noChangeAspect="1" noMove="1" noResize="1" noEditPoints="1" noAdjustHandles="1" noChangeArrowheads="1" noChangeShapeType="1" noTextEdit="1"/>
              </p:cNvSpPr>
              <p:nvPr/>
            </p:nvSpPr>
            <p:spPr>
              <a:xfrm>
                <a:off x="1414729" y="4906110"/>
                <a:ext cx="1364989" cy="1025665"/>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D016543F-5F5C-4507-B5EF-5395164E1CDA}"/>
                  </a:ext>
                </a:extLst>
              </p:cNvPr>
              <p:cNvSpPr txBox="1"/>
              <p:nvPr/>
            </p:nvSpPr>
            <p:spPr>
              <a:xfrm>
                <a:off x="9333537" y="4926500"/>
                <a:ext cx="1511696" cy="10052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eqArr>
                            <m:eqArrPr>
                              <m:ctrlPr>
                                <a:rPr lang="fr-FR" i="1">
                                  <a:latin typeface="Cambria Math" panose="02040503050406030204" pitchFamily="18" charset="0"/>
                                </a:rPr>
                              </m:ctrlPr>
                            </m:eqArrPr>
                            <m:e>
                              <m:d>
                                <m:dPr>
                                  <m:begChr m:val="{"/>
                                  <m:endChr m:val="}"/>
                                  <m:ctrlPr>
                                    <a:rPr lang="fr-FR" i="1">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𝑇</m:t>
                                      </m:r>
                                    </m:e>
                                    <m:e>
                                      <m:r>
                                        <a:rPr lang="es-CL" b="0" i="1" smtClean="0">
                                          <a:latin typeface="Cambria Math" panose="02040503050406030204" pitchFamily="18" charset="0"/>
                                        </a:rPr>
                                        <m:t>𝐻</m:t>
                                      </m:r>
                                    </m:e>
                                  </m:eqArr>
                                </m:e>
                              </m:d>
                              <m:r>
                                <a:rPr lang="es-CL" b="0" i="1" smtClean="0">
                                  <a:latin typeface="Cambria Math" panose="02040503050406030204" pitchFamily="18" charset="0"/>
                                </a:rPr>
                                <m:t> </m:t>
                              </m:r>
                              <m:d>
                                <m:dPr>
                                  <m:ctrlPr>
                                    <a:rPr lang="fr-FR" i="1">
                                      <a:latin typeface="Cambria Math" panose="02040503050406030204" pitchFamily="18" charset="0"/>
                                    </a:rPr>
                                  </m:ctrlPr>
                                </m:dPr>
                                <m:e>
                                  <m:r>
                                    <a:rPr lang="es-CL" b="0" i="1" smtClean="0">
                                      <a:latin typeface="Cambria Math" panose="02040503050406030204" pitchFamily="18" charset="0"/>
                                    </a:rPr>
                                    <m:t>𝐷</m:t>
                                  </m:r>
                                </m:e>
                              </m:d>
                              <m:d>
                                <m:dPr>
                                  <m:begChr m:val="{"/>
                                  <m:endChr m:val="}"/>
                                  <m:ctrlPr>
                                    <a:rPr lang="es-CL" i="1">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𝐵</m:t>
                                      </m:r>
                                    </m:e>
                                    <m:e>
                                      <m:r>
                                        <a:rPr lang="es-CL" b="0" i="1" smtClean="0">
                                          <a:latin typeface="Cambria Math" panose="02040503050406030204" pitchFamily="18" charset="0"/>
                                        </a:rPr>
                                        <m:t>𝐿</m:t>
                                      </m:r>
                                    </m:e>
                                  </m:eqArr>
                                </m:e>
                              </m:d>
                            </m:e>
                            <m:e>
                              <m:d>
                                <m:dPr>
                                  <m:begChr m:val="{"/>
                                  <m:endChr m:val="}"/>
                                  <m:ctrlPr>
                                    <a:rPr lang="es-CL" i="1">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𝐵</m:t>
                                      </m:r>
                                    </m:e>
                                    <m:e>
                                      <m:r>
                                        <a:rPr lang="es-CL" b="0" i="1" smtClean="0">
                                          <a:latin typeface="Cambria Math" panose="02040503050406030204" pitchFamily="18" charset="0"/>
                                        </a:rPr>
                                        <m:t>𝐿</m:t>
                                      </m:r>
                                    </m:e>
                                  </m:eqArr>
                                </m:e>
                              </m:d>
                              <m:r>
                                <a:rPr lang="es-CL" b="0" i="1" smtClean="0">
                                  <a:latin typeface="Cambria Math" panose="02040503050406030204" pitchFamily="18" charset="0"/>
                                </a:rPr>
                                <m:t>𝐻</m:t>
                              </m:r>
                              <m:d>
                                <m:dPr>
                                  <m:begChr m:val="{"/>
                                  <m:endChr m:val="}"/>
                                  <m:ctrlPr>
                                    <a:rPr lang="es-CL" i="1">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𝐵</m:t>
                                      </m:r>
                                    </m:e>
                                    <m:e>
                                      <m:r>
                                        <a:rPr lang="es-CL" b="0" i="1" smtClean="0">
                                          <a:latin typeface="Cambria Math" panose="02040503050406030204" pitchFamily="18" charset="0"/>
                                        </a:rPr>
                                        <m:t>𝐿</m:t>
                                      </m:r>
                                    </m:e>
                                  </m:eqArr>
                                </m:e>
                              </m:d>
                            </m:e>
                          </m:eqArr>
                        </m:e>
                      </m:d>
                    </m:oMath>
                  </m:oMathPara>
                </a14:m>
                <a:endParaRPr lang="fr-FR" dirty="0"/>
              </a:p>
            </p:txBody>
          </p:sp>
        </mc:Choice>
        <mc:Fallback xmlns="">
          <p:sp>
            <p:nvSpPr>
              <p:cNvPr id="12" name="ZoneTexte 11">
                <a:extLst>
                  <a:ext uri="{FF2B5EF4-FFF2-40B4-BE49-F238E27FC236}">
                    <a16:creationId xmlns:a16="http://schemas.microsoft.com/office/drawing/2014/main" id="{D016543F-5F5C-4507-B5EF-5395164E1CDA}"/>
                  </a:ext>
                </a:extLst>
              </p:cNvPr>
              <p:cNvSpPr txBox="1">
                <a:spLocks noRot="1" noChangeAspect="1" noMove="1" noResize="1" noEditPoints="1" noAdjustHandles="1" noChangeArrowheads="1" noChangeShapeType="1" noTextEdit="1"/>
              </p:cNvSpPr>
              <p:nvPr/>
            </p:nvSpPr>
            <p:spPr>
              <a:xfrm>
                <a:off x="9333537" y="4926500"/>
                <a:ext cx="1511696" cy="1005275"/>
              </a:xfrm>
              <a:prstGeom prst="rect">
                <a:avLst/>
              </a:prstGeom>
              <a:blipFill>
                <a:blip r:embed="rId6"/>
                <a:stretch>
                  <a:fillRect/>
                </a:stretch>
              </a:blipFill>
            </p:spPr>
            <p:txBody>
              <a:bodyPr/>
              <a:lstStyle/>
              <a:p>
                <a:r>
                  <a:rPr lang="fr-FR">
                    <a:noFill/>
                  </a:rPr>
                  <a:t> </a:t>
                </a:r>
              </a:p>
            </p:txBody>
          </p:sp>
        </mc:Fallback>
      </mc:AlternateContent>
      <p:pic>
        <p:nvPicPr>
          <p:cNvPr id="11" name="Picture 36">
            <a:extLst>
              <a:ext uri="{FF2B5EF4-FFF2-40B4-BE49-F238E27FC236}">
                <a16:creationId xmlns:a16="http://schemas.microsoft.com/office/drawing/2014/main" id="{E8517F55-2C66-437F-B1B8-0FA30165CE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21" r="53819"/>
          <a:stretch/>
        </p:blipFill>
        <p:spPr bwMode="auto">
          <a:xfrm>
            <a:off x="4020924" y="542020"/>
            <a:ext cx="3999441" cy="22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8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80635-371E-436F-9B1E-57915D0ED464}"/>
              </a:ext>
            </a:extLst>
          </p:cNvPr>
          <p:cNvSpPr>
            <a:spLocks noGrp="1"/>
          </p:cNvSpPr>
          <p:nvPr>
            <p:ph type="title"/>
          </p:nvPr>
        </p:nvSpPr>
        <p:spPr/>
        <p:txBody>
          <a:bodyPr/>
          <a:lstStyle/>
          <a:p>
            <a:r>
              <a:rPr lang="fr-FR" dirty="0" err="1"/>
              <a:t>Boundary</a:t>
            </a:r>
            <a:r>
              <a:rPr lang="fr-FR" dirty="0"/>
              <a:t> </a:t>
            </a:r>
            <a:r>
              <a:rPr lang="fr-FR" dirty="0" err="1"/>
              <a:t>tones</a:t>
            </a:r>
            <a:endParaRPr lang="fr-FR" dirty="0"/>
          </a:p>
        </p:txBody>
      </p:sp>
      <p:pic>
        <p:nvPicPr>
          <p:cNvPr id="5" name="Image 4">
            <a:extLst>
              <a:ext uri="{FF2B5EF4-FFF2-40B4-BE49-F238E27FC236}">
                <a16:creationId xmlns:a16="http://schemas.microsoft.com/office/drawing/2014/main" id="{9A98093D-533C-460C-8E5E-F28BB579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29" y="1796317"/>
            <a:ext cx="2880000" cy="1800000"/>
          </a:xfrm>
          <a:prstGeom prst="rect">
            <a:avLst/>
          </a:prstGeom>
        </p:spPr>
      </p:pic>
      <p:pic>
        <p:nvPicPr>
          <p:cNvPr id="7" name="Image 6">
            <a:extLst>
              <a:ext uri="{FF2B5EF4-FFF2-40B4-BE49-F238E27FC236}">
                <a16:creationId xmlns:a16="http://schemas.microsoft.com/office/drawing/2014/main" id="{1983134C-5286-48F5-B620-B548920DC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592" y="1772816"/>
            <a:ext cx="2880000" cy="1800000"/>
          </a:xfrm>
          <a:prstGeom prst="rect">
            <a:avLst/>
          </a:prstGeom>
        </p:spPr>
      </p:pic>
      <p:sp>
        <p:nvSpPr>
          <p:cNvPr id="8" name="ZoneTexte 7">
            <a:extLst>
              <a:ext uri="{FF2B5EF4-FFF2-40B4-BE49-F238E27FC236}">
                <a16:creationId xmlns:a16="http://schemas.microsoft.com/office/drawing/2014/main" id="{804B8134-8B47-4002-9109-2527593DA9B1}"/>
              </a:ext>
            </a:extLst>
          </p:cNvPr>
          <p:cNvSpPr txBox="1"/>
          <p:nvPr/>
        </p:nvSpPr>
        <p:spPr>
          <a:xfrm>
            <a:off x="1671466" y="3497578"/>
            <a:ext cx="856325" cy="492443"/>
          </a:xfrm>
          <a:prstGeom prst="rect">
            <a:avLst/>
          </a:prstGeom>
          <a:noFill/>
        </p:spPr>
        <p:txBody>
          <a:bodyPr wrap="none" rtlCol="0">
            <a:spAutoFit/>
          </a:bodyPr>
          <a:lstStyle/>
          <a:p>
            <a:r>
              <a:rPr lang="fr-FR" sz="2600" b="1" dirty="0"/>
              <a:t>L-H%</a:t>
            </a:r>
          </a:p>
        </p:txBody>
      </p:sp>
      <p:sp>
        <p:nvSpPr>
          <p:cNvPr id="9" name="ZoneTexte 8">
            <a:extLst>
              <a:ext uri="{FF2B5EF4-FFF2-40B4-BE49-F238E27FC236}">
                <a16:creationId xmlns:a16="http://schemas.microsoft.com/office/drawing/2014/main" id="{1783FE97-5CC5-438D-A3CC-76F46FFF47E6}"/>
              </a:ext>
            </a:extLst>
          </p:cNvPr>
          <p:cNvSpPr txBox="1"/>
          <p:nvPr/>
        </p:nvSpPr>
        <p:spPr>
          <a:xfrm>
            <a:off x="9661223" y="3497578"/>
            <a:ext cx="792205" cy="492443"/>
          </a:xfrm>
          <a:prstGeom prst="rect">
            <a:avLst/>
          </a:prstGeom>
          <a:noFill/>
        </p:spPr>
        <p:txBody>
          <a:bodyPr wrap="none" rtlCol="0">
            <a:spAutoFit/>
          </a:bodyPr>
          <a:lstStyle/>
          <a:p>
            <a:r>
              <a:rPr lang="fr-FR" sz="2600" b="1" dirty="0"/>
              <a:t>L-L%</a:t>
            </a:r>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84EA052-259B-42CE-8074-BE2C876880EE}"/>
                  </a:ext>
                </a:extLst>
              </p:cNvPr>
              <p:cNvSpPr txBox="1"/>
              <p:nvPr/>
            </p:nvSpPr>
            <p:spPr>
              <a:xfrm>
                <a:off x="1295090" y="4653136"/>
                <a:ext cx="1403461" cy="10052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eqArr>
                            <m:eqArrPr>
                              <m:ctrlPr>
                                <a:rPr lang="fr-FR" i="1">
                                  <a:latin typeface="Cambria Math" panose="02040503050406030204" pitchFamily="18" charset="0"/>
                                </a:rPr>
                              </m:ctrlPr>
                            </m:eqArrPr>
                            <m:e>
                              <m:d>
                                <m:dPr>
                                  <m:begChr m:val="{"/>
                                  <m:endChr m:val="}"/>
                                  <m:ctrlPr>
                                    <a:rPr lang="fr-FR"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𝐵</m:t>
                                      </m:r>
                                    </m:e>
                                    <m:e>
                                      <m:r>
                                        <a:rPr lang="es-CL" i="1">
                                          <a:latin typeface="Cambria Math" panose="02040503050406030204" pitchFamily="18" charset="0"/>
                                        </a:rPr>
                                        <m:t>𝐿</m:t>
                                      </m:r>
                                    </m:e>
                                  </m:eqArr>
                                </m:e>
                              </m:d>
                              <m:d>
                                <m:dPr>
                                  <m:ctrlPr>
                                    <a:rPr lang="fr-FR" i="1">
                                      <a:latin typeface="Cambria Math" panose="02040503050406030204" pitchFamily="18" charset="0"/>
                                    </a:rPr>
                                  </m:ctrlPr>
                                </m:dPr>
                                <m:e>
                                  <m:r>
                                    <a:rPr lang="es-CL" i="1">
                                      <a:latin typeface="Cambria Math" panose="02040503050406030204" pitchFamily="18" charset="0"/>
                                    </a:rPr>
                                    <m:t>𝑈</m:t>
                                  </m:r>
                                </m:e>
                              </m:d>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𝑇</m:t>
                                      </m:r>
                                    </m:e>
                                    <m:e>
                                      <m:r>
                                        <a:rPr lang="es-CL" i="1">
                                          <a:latin typeface="Cambria Math" panose="02040503050406030204" pitchFamily="18" charset="0"/>
                                        </a:rPr>
                                        <m:t>𝐻</m:t>
                                      </m:r>
                                    </m:e>
                                  </m:eqArr>
                                </m:e>
                              </m:d>
                            </m:e>
                            <m:e>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𝑇</m:t>
                                      </m:r>
                                    </m:e>
                                    <m:e>
                                      <m:r>
                                        <a:rPr lang="es-CL" i="1">
                                          <a:latin typeface="Cambria Math" panose="02040503050406030204" pitchFamily="18" charset="0"/>
                                        </a:rPr>
                                        <m:t>𝐻</m:t>
                                      </m:r>
                                    </m:e>
                                  </m:eqArr>
                                </m:e>
                              </m:d>
                              <m:r>
                                <a:rPr lang="es-CL" i="1">
                                  <a:latin typeface="Cambria Math" panose="02040503050406030204" pitchFamily="18" charset="0"/>
                                </a:rPr>
                                <m:t>𝐿</m:t>
                              </m:r>
                              <m:r>
                                <a:rPr lang="es-CL" i="1">
                                  <a:latin typeface="Cambria Math" panose="02040503050406030204" pitchFamily="18" charset="0"/>
                                </a:rPr>
                                <m:t> </m:t>
                              </m:r>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𝑇</m:t>
                                      </m:r>
                                    </m:e>
                                    <m:e>
                                      <m:r>
                                        <a:rPr lang="es-CL" i="1">
                                          <a:latin typeface="Cambria Math" panose="02040503050406030204" pitchFamily="18" charset="0"/>
                                        </a:rPr>
                                        <m:t>𝐻</m:t>
                                      </m:r>
                                    </m:e>
                                  </m:eqArr>
                                </m:e>
                              </m:d>
                            </m:e>
                          </m:eqArr>
                        </m:e>
                      </m:d>
                    </m:oMath>
                  </m:oMathPara>
                </a14:m>
                <a:endParaRPr lang="fr-FR" dirty="0"/>
              </a:p>
            </p:txBody>
          </p:sp>
        </mc:Choice>
        <mc:Fallback xmlns="">
          <p:sp>
            <p:nvSpPr>
              <p:cNvPr id="11" name="ZoneTexte 10">
                <a:extLst>
                  <a:ext uri="{FF2B5EF4-FFF2-40B4-BE49-F238E27FC236}">
                    <a16:creationId xmlns:a16="http://schemas.microsoft.com/office/drawing/2014/main" id="{984EA052-259B-42CE-8074-BE2C876880EE}"/>
                  </a:ext>
                </a:extLst>
              </p:cNvPr>
              <p:cNvSpPr txBox="1">
                <a:spLocks noRot="1" noChangeAspect="1" noMove="1" noResize="1" noEditPoints="1" noAdjustHandles="1" noChangeArrowheads="1" noChangeShapeType="1" noTextEdit="1"/>
              </p:cNvSpPr>
              <p:nvPr/>
            </p:nvSpPr>
            <p:spPr>
              <a:xfrm>
                <a:off x="1295090" y="4653136"/>
                <a:ext cx="1403461" cy="100527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8080BE2A-DCFA-44AB-B298-B35271107360}"/>
                  </a:ext>
                </a:extLst>
              </p:cNvPr>
              <p:cNvSpPr txBox="1"/>
              <p:nvPr/>
            </p:nvSpPr>
            <p:spPr>
              <a:xfrm>
                <a:off x="9399452" y="4934245"/>
                <a:ext cx="1315745" cy="1025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𝑇</m:t>
                              </m:r>
                            </m:e>
                            <m:e>
                              <m:r>
                                <a:rPr lang="es-CL" b="0" i="1" smtClean="0">
                                  <a:latin typeface="Cambria Math" panose="02040503050406030204" pitchFamily="18" charset="0"/>
                                </a:rPr>
                                <m:t>𝐻</m:t>
                              </m:r>
                            </m:e>
                            <m:e>
                              <m:r>
                                <a:rPr lang="es-CL" b="0" i="1" smtClean="0">
                                  <a:latin typeface="Cambria Math" panose="02040503050406030204" pitchFamily="18" charset="0"/>
                                </a:rPr>
                                <m:t>𝐵</m:t>
                              </m:r>
                            </m:e>
                            <m:e>
                              <m:r>
                                <a:rPr lang="es-CL" b="0" i="1" smtClean="0">
                                  <a:latin typeface="Cambria Math" panose="02040503050406030204" pitchFamily="18" charset="0"/>
                                </a:rPr>
                                <m:t>𝐿</m:t>
                              </m:r>
                            </m:e>
                          </m:eqArr>
                        </m:e>
                      </m:d>
                      <m:d>
                        <m:dPr>
                          <m:ctrlPr>
                            <a:rPr lang="fr-FR" i="1" smtClean="0">
                              <a:latin typeface="Cambria Math" panose="02040503050406030204" pitchFamily="18" charset="0"/>
                            </a:rPr>
                          </m:ctrlPr>
                        </m:dPr>
                        <m:e>
                          <m:r>
                            <a:rPr lang="es-CL" b="0" i="1" smtClean="0">
                              <a:latin typeface="Cambria Math" panose="02040503050406030204" pitchFamily="18" charset="0"/>
                            </a:rPr>
                            <m:t>𝐷</m:t>
                          </m:r>
                        </m:e>
                      </m:d>
                      <m:d>
                        <m:dPr>
                          <m:begChr m:val="{"/>
                          <m:endChr m:val="}"/>
                          <m:ctrlPr>
                            <a:rPr lang="es-CL" b="0" i="1" smtClean="0">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𝐵</m:t>
                              </m:r>
                            </m:e>
                            <m:e>
                              <m:r>
                                <a:rPr lang="es-CL" b="0" i="1" smtClean="0">
                                  <a:latin typeface="Cambria Math" panose="02040503050406030204" pitchFamily="18" charset="0"/>
                                </a:rPr>
                                <m:t>𝐿</m:t>
                              </m:r>
                            </m:e>
                          </m:eqArr>
                        </m:e>
                      </m:d>
                    </m:oMath>
                  </m:oMathPara>
                </a14:m>
                <a:endParaRPr lang="fr-FR" dirty="0"/>
              </a:p>
            </p:txBody>
          </p:sp>
        </mc:Choice>
        <mc:Fallback xmlns="">
          <p:sp>
            <p:nvSpPr>
              <p:cNvPr id="10" name="ZoneTexte 9">
                <a:extLst>
                  <a:ext uri="{FF2B5EF4-FFF2-40B4-BE49-F238E27FC236}">
                    <a16:creationId xmlns:a16="http://schemas.microsoft.com/office/drawing/2014/main" id="{8080BE2A-DCFA-44AB-B298-B35271107360}"/>
                  </a:ext>
                </a:extLst>
              </p:cNvPr>
              <p:cNvSpPr txBox="1">
                <a:spLocks noRot="1" noChangeAspect="1" noMove="1" noResize="1" noEditPoints="1" noAdjustHandles="1" noChangeArrowheads="1" noChangeShapeType="1" noTextEdit="1"/>
              </p:cNvSpPr>
              <p:nvPr/>
            </p:nvSpPr>
            <p:spPr>
              <a:xfrm>
                <a:off x="9399452" y="4934245"/>
                <a:ext cx="1315745" cy="1025665"/>
              </a:xfrm>
              <a:prstGeom prst="rect">
                <a:avLst/>
              </a:prstGeom>
              <a:blipFill>
                <a:blip r:embed="rId5"/>
                <a:stretch>
                  <a:fillRect/>
                </a:stretch>
              </a:blipFill>
            </p:spPr>
            <p:txBody>
              <a:bodyPr/>
              <a:lstStyle/>
              <a:p>
                <a:r>
                  <a:rPr lang="fr-FR">
                    <a:noFill/>
                  </a:rPr>
                  <a:t> </a:t>
                </a:r>
              </a:p>
            </p:txBody>
          </p:sp>
        </mc:Fallback>
      </mc:AlternateContent>
      <p:pic>
        <p:nvPicPr>
          <p:cNvPr id="12" name="Picture 36">
            <a:extLst>
              <a:ext uri="{FF2B5EF4-FFF2-40B4-BE49-F238E27FC236}">
                <a16:creationId xmlns:a16="http://schemas.microsoft.com/office/drawing/2014/main" id="{DF36CDC5-CBFA-489E-8D8B-CAA0DB8D1E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21" r="53819"/>
          <a:stretch/>
        </p:blipFill>
        <p:spPr bwMode="auto">
          <a:xfrm>
            <a:off x="4020924" y="542020"/>
            <a:ext cx="3999441" cy="22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7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6396AA-6F7A-44A3-B3F1-C288CF24AD8D}"/>
              </a:ext>
            </a:extLst>
          </p:cNvPr>
          <p:cNvSpPr>
            <a:spLocks noGrp="1"/>
          </p:cNvSpPr>
          <p:nvPr>
            <p:ph type="title"/>
          </p:nvPr>
        </p:nvSpPr>
        <p:spPr/>
        <p:txBody>
          <a:bodyPr/>
          <a:lstStyle/>
          <a:p>
            <a:r>
              <a:rPr lang="fr-FR" dirty="0"/>
              <a:t>Guidelines</a:t>
            </a:r>
          </a:p>
        </p:txBody>
      </p:sp>
      <p:sp>
        <p:nvSpPr>
          <p:cNvPr id="3" name="Espace réservé du contenu 2">
            <a:extLst>
              <a:ext uri="{FF2B5EF4-FFF2-40B4-BE49-F238E27FC236}">
                <a16:creationId xmlns:a16="http://schemas.microsoft.com/office/drawing/2014/main" id="{D8132E51-C52B-46C3-A588-1E9C7FA4741A}"/>
              </a:ext>
            </a:extLst>
          </p:cNvPr>
          <p:cNvSpPr>
            <a:spLocks noGrp="1"/>
          </p:cNvSpPr>
          <p:nvPr>
            <p:ph idx="1"/>
          </p:nvPr>
        </p:nvSpPr>
        <p:spPr/>
        <p:txBody>
          <a:bodyPr>
            <a:normAutofit lnSpcReduction="10000"/>
          </a:bodyPr>
          <a:lstStyle/>
          <a:p>
            <a:r>
              <a:rPr lang="fr-FR" dirty="0" err="1"/>
              <a:t>Only</a:t>
            </a:r>
            <a:r>
              <a:rPr lang="fr-FR" dirty="0"/>
              <a:t> one of </a:t>
            </a:r>
            <a:r>
              <a:rPr lang="fr-FR" dirty="0" err="1"/>
              <a:t>each</a:t>
            </a:r>
            <a:r>
              <a:rPr lang="fr-FR" dirty="0"/>
              <a:t> </a:t>
            </a:r>
            <a:r>
              <a:rPr lang="fr-FR" dirty="0" err="1"/>
              <a:t>absolute</a:t>
            </a:r>
            <a:r>
              <a:rPr lang="fr-FR" dirty="0"/>
              <a:t> </a:t>
            </a:r>
            <a:r>
              <a:rPr lang="fr-FR" dirty="0" err="1"/>
              <a:t>tones</a:t>
            </a:r>
            <a:r>
              <a:rPr lang="fr-FR" dirty="0"/>
              <a:t> (T-B) can </a:t>
            </a:r>
            <a:r>
              <a:rPr lang="fr-FR" dirty="0" err="1"/>
              <a:t>be</a:t>
            </a:r>
            <a:r>
              <a:rPr lang="fr-FR" dirty="0"/>
              <a:t> </a:t>
            </a:r>
            <a:r>
              <a:rPr lang="fr-FR" dirty="0" err="1"/>
              <a:t>present</a:t>
            </a:r>
            <a:r>
              <a:rPr lang="fr-FR" dirty="0"/>
              <a:t> </a:t>
            </a:r>
            <a:r>
              <a:rPr lang="fr-FR" dirty="0" err="1"/>
              <a:t>within</a:t>
            </a:r>
            <a:r>
              <a:rPr lang="fr-FR" dirty="0"/>
              <a:t> an IP</a:t>
            </a:r>
          </a:p>
          <a:p>
            <a:r>
              <a:rPr lang="fr-FR" dirty="0">
                <a:sym typeface="Wingdings" panose="05000000000000000000" pitchFamily="2" charset="2"/>
              </a:rPr>
              <a:t> </a:t>
            </a:r>
            <a:r>
              <a:rPr lang="fr-FR" dirty="0"/>
              <a:t>IP </a:t>
            </a:r>
            <a:r>
              <a:rPr lang="fr-FR" dirty="0" err="1"/>
              <a:t>boundaries</a:t>
            </a:r>
            <a:r>
              <a:rPr lang="fr-FR" dirty="0"/>
              <a:t> are </a:t>
            </a:r>
            <a:r>
              <a:rPr lang="fr-FR" dirty="0" err="1"/>
              <a:t>determined</a:t>
            </a:r>
            <a:r>
              <a:rPr lang="fr-FR" dirty="0"/>
              <a:t> by </a:t>
            </a:r>
            <a:r>
              <a:rPr lang="fr-FR" dirty="0" err="1"/>
              <a:t>level</a:t>
            </a:r>
            <a:r>
              <a:rPr lang="fr-FR" dirty="0"/>
              <a:t> 4 breaks and/or </a:t>
            </a:r>
            <a:r>
              <a:rPr lang="fr-FR" dirty="0" err="1"/>
              <a:t>boundary</a:t>
            </a:r>
            <a:r>
              <a:rPr lang="fr-FR" dirty="0"/>
              <a:t> </a:t>
            </a:r>
            <a:r>
              <a:rPr lang="fr-FR" dirty="0" err="1"/>
              <a:t>tones</a:t>
            </a:r>
            <a:r>
              <a:rPr lang="fr-FR" dirty="0"/>
              <a:t>.</a:t>
            </a:r>
          </a:p>
          <a:p>
            <a:r>
              <a:rPr lang="fr-FR" dirty="0"/>
              <a:t>Accent marks (*) can </a:t>
            </a:r>
            <a:r>
              <a:rPr lang="fr-FR" dirty="0" err="1"/>
              <a:t>be</a:t>
            </a:r>
            <a:r>
              <a:rPr lang="fr-FR" dirty="0"/>
              <a:t> </a:t>
            </a:r>
            <a:r>
              <a:rPr lang="fr-FR" dirty="0" err="1"/>
              <a:t>added</a:t>
            </a:r>
            <a:r>
              <a:rPr lang="fr-FR" dirty="0"/>
              <a:t> to the possible Intsint </a:t>
            </a:r>
            <a:r>
              <a:rPr lang="fr-FR" dirty="0" err="1"/>
              <a:t>tone</a:t>
            </a:r>
            <a:r>
              <a:rPr lang="fr-FR" dirty="0"/>
              <a:t> combinations to show the </a:t>
            </a:r>
            <a:r>
              <a:rPr lang="fr-FR" dirty="0" err="1"/>
              <a:t>contrast</a:t>
            </a:r>
            <a:r>
              <a:rPr lang="fr-FR" dirty="0"/>
              <a:t> </a:t>
            </a:r>
            <a:r>
              <a:rPr lang="fr-FR" dirty="0" err="1"/>
              <a:t>between</a:t>
            </a:r>
            <a:r>
              <a:rPr lang="fr-FR" dirty="0"/>
              <a:t> </a:t>
            </a:r>
            <a:r>
              <a:rPr lang="fr-FR" dirty="0" err="1"/>
              <a:t>two</a:t>
            </a:r>
            <a:r>
              <a:rPr lang="fr-FR" dirty="0"/>
              <a:t> ToBI </a:t>
            </a:r>
            <a:r>
              <a:rPr lang="fr-FR" dirty="0" err="1"/>
              <a:t>tones</a:t>
            </a:r>
            <a:r>
              <a:rPr lang="fr-FR" dirty="0"/>
              <a:t>:</a:t>
            </a:r>
          </a:p>
          <a:p>
            <a:r>
              <a:rPr lang="fr-FR" dirty="0"/>
              <a:t>L*+H				L+H*</a:t>
            </a:r>
          </a:p>
          <a:p>
            <a:endParaRPr lang="fr-FR" dirty="0"/>
          </a:p>
          <a:p>
            <a:endParaRPr lang="fr-FR" dirty="0"/>
          </a:p>
          <a:p>
            <a:r>
              <a:rPr lang="fr-FR" dirty="0"/>
              <a:t>Accent marks can </a:t>
            </a:r>
            <a:r>
              <a:rPr lang="fr-FR" dirty="0" err="1"/>
              <a:t>also</a:t>
            </a:r>
            <a:r>
              <a:rPr lang="fr-FR" dirty="0"/>
              <a:t> </a:t>
            </a:r>
            <a:r>
              <a:rPr lang="fr-FR" dirty="0" err="1"/>
              <a:t>be</a:t>
            </a:r>
            <a:r>
              <a:rPr lang="fr-FR" dirty="0"/>
              <a:t> </a:t>
            </a:r>
            <a:r>
              <a:rPr lang="fr-FR" dirty="0" err="1"/>
              <a:t>added</a:t>
            </a:r>
            <a:r>
              <a:rPr lang="fr-FR" dirty="0"/>
              <a:t> to the real Intsint </a:t>
            </a:r>
            <a:r>
              <a:rPr lang="fr-FR" dirty="0" err="1"/>
              <a:t>tone</a:t>
            </a:r>
            <a:r>
              <a:rPr lang="fr-FR" dirty="0"/>
              <a:t> combinations, to compare the real Intsint transcription </a:t>
            </a:r>
            <a:r>
              <a:rPr lang="fr-FR" dirty="0" err="1"/>
              <a:t>with</a:t>
            </a:r>
            <a:r>
              <a:rPr lang="fr-FR" dirty="0"/>
              <a:t> the </a:t>
            </a:r>
            <a:r>
              <a:rPr lang="fr-FR" dirty="0" err="1"/>
              <a:t>theoretical</a:t>
            </a:r>
            <a:r>
              <a:rPr lang="fr-FR" dirty="0"/>
              <a:t> one.</a:t>
            </a:r>
          </a:p>
          <a:p>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3459AC79-2CAE-4787-8CE9-5800FD0828AE}"/>
                  </a:ext>
                </a:extLst>
              </p:cNvPr>
              <p:cNvSpPr txBox="1"/>
              <p:nvPr/>
            </p:nvSpPr>
            <p:spPr>
              <a:xfrm>
                <a:off x="-528736" y="4149080"/>
                <a:ext cx="4210826" cy="50917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eqArr>
                            <m:eqArrPr>
                              <m:ctrlPr>
                                <a:rPr lang="es-CL" sz="2000" b="0" i="1" smtClean="0">
                                  <a:latin typeface="Cambria Math" panose="02040503050406030204" pitchFamily="18" charset="0"/>
                                </a:rPr>
                              </m:ctrlPr>
                            </m:eqArrPr>
                            <m:e>
                              <m:r>
                                <a:rPr lang="es-CL" sz="2000" b="0" i="1" smtClean="0">
                                  <a:latin typeface="Cambria Math" panose="02040503050406030204" pitchFamily="18" charset="0"/>
                                </a:rPr>
                                <m:t>𝐵</m:t>
                              </m:r>
                            </m:e>
                            <m:e>
                              <m:r>
                                <a:rPr lang="es-CL" sz="2000" b="0" i="1" smtClean="0">
                                  <a:latin typeface="Cambria Math" panose="02040503050406030204" pitchFamily="18" charset="0"/>
                                </a:rPr>
                                <m:t>𝐿</m:t>
                              </m:r>
                            </m:e>
                          </m:eqArr>
                        </m:e>
                      </m:d>
                      <m:r>
                        <a:rPr lang="es-CL" sz="2000" b="0" i="1" smtClean="0">
                          <a:latin typeface="Cambria Math" panose="02040503050406030204" pitchFamily="18" charset="0"/>
                        </a:rPr>
                        <m:t>∗</m:t>
                      </m:r>
                      <m:d>
                        <m:dPr>
                          <m:ctrlPr>
                            <a:rPr lang="fr-FR" sz="2000" i="1" smtClean="0">
                              <a:latin typeface="Cambria Math" panose="02040503050406030204" pitchFamily="18" charset="0"/>
                            </a:rPr>
                          </m:ctrlPr>
                        </m:dPr>
                        <m:e>
                          <m:r>
                            <a:rPr lang="es-CL" sz="2000" b="0" i="1" smtClean="0">
                              <a:latin typeface="Cambria Math" panose="02040503050406030204" pitchFamily="18" charset="0"/>
                            </a:rPr>
                            <m:t>𝑈</m:t>
                          </m:r>
                        </m:e>
                      </m:d>
                      <m:d>
                        <m:dPr>
                          <m:begChr m:val="{"/>
                          <m:endChr m:val="}"/>
                          <m:ctrlPr>
                            <a:rPr lang="fr-FR" sz="2000" i="1" smtClean="0">
                              <a:latin typeface="Cambria Math" panose="02040503050406030204" pitchFamily="18" charset="0"/>
                            </a:rPr>
                          </m:ctrlPr>
                        </m:dPr>
                        <m:e>
                          <m:eqArr>
                            <m:eqArrPr>
                              <m:ctrlPr>
                                <a:rPr lang="es-CL" sz="2000" b="0" i="1" smtClean="0">
                                  <a:latin typeface="Cambria Math" panose="02040503050406030204" pitchFamily="18" charset="0"/>
                                </a:rPr>
                              </m:ctrlPr>
                            </m:eqArrPr>
                            <m:e>
                              <m:r>
                                <a:rPr lang="es-CL" sz="2000" b="0" i="1" smtClean="0">
                                  <a:latin typeface="Cambria Math" panose="02040503050406030204" pitchFamily="18" charset="0"/>
                                </a:rPr>
                                <m:t>𝑇</m:t>
                              </m:r>
                            </m:e>
                            <m:e>
                              <m:r>
                                <a:rPr lang="es-CL" sz="2000" b="0" i="1" smtClean="0">
                                  <a:latin typeface="Cambria Math" panose="02040503050406030204" pitchFamily="18" charset="0"/>
                                </a:rPr>
                                <m:t>𝐻</m:t>
                              </m:r>
                            </m:e>
                          </m:eqArr>
                        </m:e>
                      </m:d>
                    </m:oMath>
                  </m:oMathPara>
                </a14:m>
                <a:endParaRPr lang="fr-FR" sz="2000" dirty="0"/>
              </a:p>
            </p:txBody>
          </p:sp>
        </mc:Choice>
        <mc:Fallback xmlns="">
          <p:sp>
            <p:nvSpPr>
              <p:cNvPr id="4" name="ZoneTexte 3">
                <a:extLst>
                  <a:ext uri="{FF2B5EF4-FFF2-40B4-BE49-F238E27FC236}">
                    <a16:creationId xmlns:a16="http://schemas.microsoft.com/office/drawing/2014/main" id="{3459AC79-2CAE-4787-8CE9-5800FD0828AE}"/>
                  </a:ext>
                </a:extLst>
              </p:cNvPr>
              <p:cNvSpPr txBox="1">
                <a:spLocks noRot="1" noChangeAspect="1" noMove="1" noResize="1" noEditPoints="1" noAdjustHandles="1" noChangeArrowheads="1" noChangeShapeType="1" noTextEdit="1"/>
              </p:cNvSpPr>
              <p:nvPr/>
            </p:nvSpPr>
            <p:spPr>
              <a:xfrm>
                <a:off x="-528736" y="4149080"/>
                <a:ext cx="4210826" cy="509178"/>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06DF6A1A-F068-40D1-BC96-A726823E0D44}"/>
                  </a:ext>
                </a:extLst>
              </p:cNvPr>
              <p:cNvSpPr txBox="1"/>
              <p:nvPr/>
            </p:nvSpPr>
            <p:spPr>
              <a:xfrm>
                <a:off x="4439816" y="4149080"/>
                <a:ext cx="1959834" cy="509178"/>
              </a:xfrm>
              <a:prstGeom prst="rect">
                <a:avLst/>
              </a:prstGeom>
              <a:noFill/>
            </p:spPr>
            <p:txBody>
              <a:bodyPr wrap="square" lIns="0" tIns="0" rIns="0" bIns="0" rtlCol="0">
                <a:spAutoFit/>
              </a:bodyPr>
              <a:lstStyle/>
              <a:p>
                <a14:m>
                  <m:oMath xmlns:m="http://schemas.openxmlformats.org/officeDocument/2006/math">
                    <m:d>
                      <m:dPr>
                        <m:begChr m:val="{"/>
                        <m:endChr m:val="}"/>
                        <m:ctrlPr>
                          <a:rPr lang="fr-FR" sz="2000" i="1" smtClean="0">
                            <a:latin typeface="Cambria Math" panose="02040503050406030204" pitchFamily="18" charset="0"/>
                          </a:rPr>
                        </m:ctrlPr>
                      </m:dPr>
                      <m:e>
                        <m:eqArr>
                          <m:eqArrPr>
                            <m:ctrlPr>
                              <a:rPr lang="es-CL" sz="2000" b="0" i="1" smtClean="0">
                                <a:latin typeface="Cambria Math" panose="02040503050406030204" pitchFamily="18" charset="0"/>
                              </a:rPr>
                            </m:ctrlPr>
                          </m:eqArrPr>
                          <m:e>
                            <m:r>
                              <a:rPr lang="es-CL" sz="2000" b="0" i="1" smtClean="0">
                                <a:latin typeface="Cambria Math" panose="02040503050406030204" pitchFamily="18" charset="0"/>
                              </a:rPr>
                              <m:t>𝐵</m:t>
                            </m:r>
                          </m:e>
                          <m:e>
                            <m:r>
                              <a:rPr lang="es-CL" sz="2000" b="0" i="1" smtClean="0">
                                <a:latin typeface="Cambria Math" panose="02040503050406030204" pitchFamily="18" charset="0"/>
                              </a:rPr>
                              <m:t>𝐿</m:t>
                            </m:r>
                          </m:e>
                        </m:eqArr>
                      </m:e>
                    </m:d>
                    <m:d>
                      <m:dPr>
                        <m:ctrlPr>
                          <a:rPr lang="fr-FR" sz="2000" i="1" smtClean="0">
                            <a:latin typeface="Cambria Math" panose="02040503050406030204" pitchFamily="18" charset="0"/>
                          </a:rPr>
                        </m:ctrlPr>
                      </m:dPr>
                      <m:e>
                        <m:r>
                          <a:rPr lang="es-CL" sz="2000" b="0" i="1" smtClean="0">
                            <a:latin typeface="Cambria Math" panose="02040503050406030204" pitchFamily="18" charset="0"/>
                          </a:rPr>
                          <m:t>𝑈</m:t>
                        </m:r>
                      </m:e>
                    </m:d>
                    <m:d>
                      <m:dPr>
                        <m:begChr m:val="{"/>
                        <m:endChr m:val="}"/>
                        <m:ctrlPr>
                          <a:rPr lang="fr-FR" sz="2000" i="1" smtClean="0">
                            <a:latin typeface="Cambria Math" panose="02040503050406030204" pitchFamily="18" charset="0"/>
                          </a:rPr>
                        </m:ctrlPr>
                      </m:dPr>
                      <m:e>
                        <m:eqArr>
                          <m:eqArrPr>
                            <m:ctrlPr>
                              <a:rPr lang="es-CL" sz="2000" b="0" i="1" smtClean="0">
                                <a:latin typeface="Cambria Math" panose="02040503050406030204" pitchFamily="18" charset="0"/>
                              </a:rPr>
                            </m:ctrlPr>
                          </m:eqArrPr>
                          <m:e>
                            <m:r>
                              <a:rPr lang="es-CL" sz="2000" b="0" i="1" smtClean="0">
                                <a:latin typeface="Cambria Math" panose="02040503050406030204" pitchFamily="18" charset="0"/>
                              </a:rPr>
                              <m:t>𝑇</m:t>
                            </m:r>
                          </m:e>
                          <m:e>
                            <m:r>
                              <a:rPr lang="es-CL" sz="2000" b="0" i="1" smtClean="0">
                                <a:latin typeface="Cambria Math" panose="02040503050406030204" pitchFamily="18" charset="0"/>
                              </a:rPr>
                              <m:t>𝐻</m:t>
                            </m:r>
                          </m:e>
                        </m:eqArr>
                      </m:e>
                    </m:d>
                  </m:oMath>
                </a14:m>
                <a:r>
                  <a:rPr lang="fr-FR" sz="2000" dirty="0"/>
                  <a:t>*</a:t>
                </a:r>
              </a:p>
            </p:txBody>
          </p:sp>
        </mc:Choice>
        <mc:Fallback xmlns="">
          <p:sp>
            <p:nvSpPr>
              <p:cNvPr id="5" name="ZoneTexte 4">
                <a:extLst>
                  <a:ext uri="{FF2B5EF4-FFF2-40B4-BE49-F238E27FC236}">
                    <a16:creationId xmlns:a16="http://schemas.microsoft.com/office/drawing/2014/main" id="{06DF6A1A-F068-40D1-BC96-A726823E0D44}"/>
                  </a:ext>
                </a:extLst>
              </p:cNvPr>
              <p:cNvSpPr txBox="1">
                <a:spLocks noRot="1" noChangeAspect="1" noMove="1" noResize="1" noEditPoints="1" noAdjustHandles="1" noChangeArrowheads="1" noChangeShapeType="1" noTextEdit="1"/>
              </p:cNvSpPr>
              <p:nvPr/>
            </p:nvSpPr>
            <p:spPr>
              <a:xfrm>
                <a:off x="4439816" y="4149080"/>
                <a:ext cx="1959834" cy="509178"/>
              </a:xfrm>
              <a:prstGeom prst="rect">
                <a:avLst/>
              </a:prstGeom>
              <a:blipFill>
                <a:blip r:embed="rId3"/>
                <a:stretch>
                  <a:fillRect b="-10843"/>
                </a:stretch>
              </a:blipFill>
            </p:spPr>
            <p:txBody>
              <a:bodyPr/>
              <a:lstStyle/>
              <a:p>
                <a:r>
                  <a:rPr lang="fr-FR">
                    <a:noFill/>
                  </a:rPr>
                  <a:t> </a:t>
                </a:r>
              </a:p>
            </p:txBody>
          </p:sp>
        </mc:Fallback>
      </mc:AlternateContent>
    </p:spTree>
    <p:extLst>
      <p:ext uri="{BB962C8B-B14F-4D97-AF65-F5344CB8AC3E}">
        <p14:creationId xmlns:p14="http://schemas.microsoft.com/office/powerpoint/2010/main" val="2669100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40DA49-20C3-4147-BFAB-30E7D2D234DB}"/>
              </a:ext>
            </a:extLst>
          </p:cNvPr>
          <p:cNvSpPr>
            <a:spLocks noGrp="1"/>
          </p:cNvSpPr>
          <p:nvPr>
            <p:ph type="title"/>
          </p:nvPr>
        </p:nvSpPr>
        <p:spPr/>
        <p:txBody>
          <a:bodyPr/>
          <a:lstStyle/>
          <a:p>
            <a:endParaRPr lang="fr-FR"/>
          </a:p>
        </p:txBody>
      </p:sp>
      <p:sp>
        <p:nvSpPr>
          <p:cNvPr id="9" name="Ellipse 8">
            <a:extLst>
              <a:ext uri="{FF2B5EF4-FFF2-40B4-BE49-F238E27FC236}">
                <a16:creationId xmlns:a16="http://schemas.microsoft.com/office/drawing/2014/main" id="{CDB11F45-6F3C-4903-9D80-DD2CA6F5789E}"/>
              </a:ext>
            </a:extLst>
          </p:cNvPr>
          <p:cNvSpPr/>
          <p:nvPr/>
        </p:nvSpPr>
        <p:spPr>
          <a:xfrm>
            <a:off x="5453321" y="4149080"/>
            <a:ext cx="2160240"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2">
            <a:extLst>
              <a:ext uri="{FF2B5EF4-FFF2-40B4-BE49-F238E27FC236}">
                <a16:creationId xmlns:a16="http://schemas.microsoft.com/office/drawing/2014/main" id="{451C2192-7DD2-4F77-AFA2-6A0FE9B561A4}"/>
              </a:ext>
            </a:extLst>
          </p:cNvPr>
          <p:cNvSpPr>
            <a:spLocks noGrp="1"/>
          </p:cNvSpPr>
          <p:nvPr>
            <p:ph idx="1"/>
          </p:nvPr>
        </p:nvSpPr>
        <p:spPr>
          <a:xfrm>
            <a:off x="838200" y="1825625"/>
            <a:ext cx="10515600" cy="4351338"/>
          </a:xfrm>
        </p:spPr>
        <p:txBody>
          <a:bodyPr/>
          <a:lstStyle/>
          <a:p>
            <a:pPr marL="0" indent="0">
              <a:buNone/>
            </a:pPr>
            <a:endParaRPr lang="fr-FR" dirty="0"/>
          </a:p>
          <a:p>
            <a:pPr marL="0" indent="0">
              <a:buNone/>
            </a:pPr>
            <a:endParaRPr lang="fr-FR" dirty="0"/>
          </a:p>
          <a:p>
            <a:pPr marL="0" indent="0">
              <a:buNone/>
            </a:pPr>
            <a:endParaRPr lang="fr-FR" dirty="0"/>
          </a:p>
        </p:txBody>
      </p:sp>
      <p:cxnSp>
        <p:nvCxnSpPr>
          <p:cNvPr id="11" name="Connecteur droit avec flèche 10">
            <a:extLst>
              <a:ext uri="{FF2B5EF4-FFF2-40B4-BE49-F238E27FC236}">
                <a16:creationId xmlns:a16="http://schemas.microsoft.com/office/drawing/2014/main" id="{E0E1F412-982B-46ED-9059-A0FBA726A159}"/>
              </a:ext>
            </a:extLst>
          </p:cNvPr>
          <p:cNvCxnSpPr/>
          <p:nvPr/>
        </p:nvCxnSpPr>
        <p:spPr>
          <a:xfrm>
            <a:off x="1199456" y="3600415"/>
            <a:ext cx="9937104" cy="0"/>
          </a:xfrm>
          <a:prstGeom prst="straightConnector1">
            <a:avLst/>
          </a:prstGeom>
          <a:ln w="571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2" name="ZoneTexte 11">
            <a:extLst>
              <a:ext uri="{FF2B5EF4-FFF2-40B4-BE49-F238E27FC236}">
                <a16:creationId xmlns:a16="http://schemas.microsoft.com/office/drawing/2014/main" id="{51084D6A-C994-4B39-B400-495FE67CAA31}"/>
              </a:ext>
            </a:extLst>
          </p:cNvPr>
          <p:cNvSpPr txBox="1"/>
          <p:nvPr/>
        </p:nvSpPr>
        <p:spPr>
          <a:xfrm>
            <a:off x="1763551" y="4802962"/>
            <a:ext cx="929998" cy="892552"/>
          </a:xfrm>
          <a:prstGeom prst="rect">
            <a:avLst/>
          </a:prstGeom>
          <a:solidFill>
            <a:schemeClr val="bg1"/>
          </a:solidFill>
          <a:ln>
            <a:solidFill>
              <a:schemeClr val="accent2"/>
            </a:solidFill>
          </a:ln>
        </p:spPr>
        <p:txBody>
          <a:bodyPr wrap="none" rtlCol="0">
            <a:spAutoFit/>
          </a:bodyPr>
          <a:lstStyle/>
          <a:p>
            <a:r>
              <a:rPr lang="fr-FR" sz="2600" dirty="0"/>
              <a:t>ToBI</a:t>
            </a:r>
          </a:p>
          <a:p>
            <a:r>
              <a:rPr lang="fr-FR" sz="2600" dirty="0" err="1"/>
              <a:t>tones</a:t>
            </a:r>
            <a:endParaRPr lang="fr-FR" sz="2600" dirty="0"/>
          </a:p>
        </p:txBody>
      </p:sp>
      <p:sp>
        <p:nvSpPr>
          <p:cNvPr id="13" name="ZoneTexte 12">
            <a:extLst>
              <a:ext uri="{FF2B5EF4-FFF2-40B4-BE49-F238E27FC236}">
                <a16:creationId xmlns:a16="http://schemas.microsoft.com/office/drawing/2014/main" id="{A69BF77A-1FEE-4F02-B520-95C0B0245B5E}"/>
              </a:ext>
            </a:extLst>
          </p:cNvPr>
          <p:cNvSpPr txBox="1"/>
          <p:nvPr/>
        </p:nvSpPr>
        <p:spPr>
          <a:xfrm>
            <a:off x="3484453" y="4602907"/>
            <a:ext cx="2683555" cy="1292662"/>
          </a:xfrm>
          <a:prstGeom prst="rect">
            <a:avLst/>
          </a:prstGeom>
          <a:solidFill>
            <a:schemeClr val="bg1"/>
          </a:solidFill>
          <a:ln>
            <a:solidFill>
              <a:schemeClr val="accent2"/>
            </a:solidFill>
          </a:ln>
        </p:spPr>
        <p:txBody>
          <a:bodyPr wrap="none" rtlCol="0">
            <a:spAutoFit/>
          </a:bodyPr>
          <a:lstStyle/>
          <a:p>
            <a:r>
              <a:rPr lang="fr-FR" sz="2600" dirty="0"/>
              <a:t>Possible Intsint</a:t>
            </a:r>
          </a:p>
          <a:p>
            <a:r>
              <a:rPr lang="fr-FR" sz="2600" dirty="0" err="1"/>
              <a:t>tone</a:t>
            </a:r>
            <a:r>
              <a:rPr lang="fr-FR" sz="2600" dirty="0"/>
              <a:t> combinations</a:t>
            </a:r>
          </a:p>
          <a:p>
            <a:r>
              <a:rPr lang="fr-FR" sz="2600" dirty="0"/>
              <a:t>+ accent</a:t>
            </a:r>
          </a:p>
        </p:txBody>
      </p:sp>
      <p:sp>
        <p:nvSpPr>
          <p:cNvPr id="14" name="ZoneTexte 13">
            <a:extLst>
              <a:ext uri="{FF2B5EF4-FFF2-40B4-BE49-F238E27FC236}">
                <a16:creationId xmlns:a16="http://schemas.microsoft.com/office/drawing/2014/main" id="{8F5835ED-3DE6-44CA-9188-CBDB656E4943}"/>
              </a:ext>
            </a:extLst>
          </p:cNvPr>
          <p:cNvSpPr txBox="1"/>
          <p:nvPr/>
        </p:nvSpPr>
        <p:spPr>
          <a:xfrm>
            <a:off x="6898873" y="4602907"/>
            <a:ext cx="1668790" cy="1292662"/>
          </a:xfrm>
          <a:prstGeom prst="rect">
            <a:avLst/>
          </a:prstGeom>
          <a:solidFill>
            <a:schemeClr val="bg1"/>
          </a:solidFill>
          <a:ln>
            <a:solidFill>
              <a:schemeClr val="accent2"/>
            </a:solidFill>
          </a:ln>
        </p:spPr>
        <p:txBody>
          <a:bodyPr wrap="none" rtlCol="0">
            <a:spAutoFit/>
          </a:bodyPr>
          <a:lstStyle/>
          <a:p>
            <a:r>
              <a:rPr lang="fr-FR" sz="2600" dirty="0"/>
              <a:t>Real Intsint</a:t>
            </a:r>
          </a:p>
          <a:p>
            <a:r>
              <a:rPr lang="fr-FR" sz="2600" dirty="0" err="1"/>
              <a:t>tones</a:t>
            </a:r>
            <a:endParaRPr lang="fr-FR" sz="2600" dirty="0"/>
          </a:p>
          <a:p>
            <a:r>
              <a:rPr lang="fr-FR" sz="2600" dirty="0"/>
              <a:t>+ accent</a:t>
            </a:r>
          </a:p>
        </p:txBody>
      </p:sp>
      <p:sp>
        <p:nvSpPr>
          <p:cNvPr id="15" name="ZoneTexte 14">
            <a:extLst>
              <a:ext uri="{FF2B5EF4-FFF2-40B4-BE49-F238E27FC236}">
                <a16:creationId xmlns:a16="http://schemas.microsoft.com/office/drawing/2014/main" id="{C14E0A5C-B7DE-4717-8071-3AB6CD798261}"/>
              </a:ext>
            </a:extLst>
          </p:cNvPr>
          <p:cNvSpPr txBox="1"/>
          <p:nvPr/>
        </p:nvSpPr>
        <p:spPr>
          <a:xfrm>
            <a:off x="9164627" y="4802962"/>
            <a:ext cx="1668790" cy="892552"/>
          </a:xfrm>
          <a:prstGeom prst="rect">
            <a:avLst/>
          </a:prstGeom>
          <a:solidFill>
            <a:schemeClr val="bg1"/>
          </a:solidFill>
          <a:ln>
            <a:solidFill>
              <a:schemeClr val="accent2"/>
            </a:solidFill>
          </a:ln>
        </p:spPr>
        <p:txBody>
          <a:bodyPr wrap="none" rtlCol="0">
            <a:spAutoFit/>
          </a:bodyPr>
          <a:lstStyle/>
          <a:p>
            <a:r>
              <a:rPr lang="fr-FR" sz="2600" dirty="0"/>
              <a:t>Real Intsint</a:t>
            </a:r>
          </a:p>
          <a:p>
            <a:r>
              <a:rPr lang="fr-FR" sz="2600" dirty="0" err="1"/>
              <a:t>tones</a:t>
            </a:r>
            <a:endParaRPr lang="fr-FR" sz="2600" dirty="0"/>
          </a:p>
        </p:txBody>
      </p:sp>
      <p:cxnSp>
        <p:nvCxnSpPr>
          <p:cNvPr id="16" name="Connecteur droit avec flèche 15">
            <a:extLst>
              <a:ext uri="{FF2B5EF4-FFF2-40B4-BE49-F238E27FC236}">
                <a16:creationId xmlns:a16="http://schemas.microsoft.com/office/drawing/2014/main" id="{CDED82BF-BF62-476A-B6C9-51E7FBC192A2}"/>
              </a:ext>
            </a:extLst>
          </p:cNvPr>
          <p:cNvCxnSpPr>
            <a:stCxn id="12" idx="3"/>
            <a:endCxn id="13" idx="1"/>
          </p:cNvCxnSpPr>
          <p:nvPr/>
        </p:nvCxnSpPr>
        <p:spPr>
          <a:xfrm>
            <a:off x="2693549" y="5249238"/>
            <a:ext cx="7909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84F0F8D-1555-4602-831A-FE0139E053B3}"/>
              </a:ext>
            </a:extLst>
          </p:cNvPr>
          <p:cNvCxnSpPr>
            <a:stCxn id="15" idx="1"/>
            <a:endCxn id="14" idx="3"/>
          </p:cNvCxnSpPr>
          <p:nvPr/>
        </p:nvCxnSpPr>
        <p:spPr>
          <a:xfrm flipH="1">
            <a:off x="8567663" y="5249238"/>
            <a:ext cx="5969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C8049F1B-2C83-4E39-9013-889C9962876B}"/>
              </a:ext>
            </a:extLst>
          </p:cNvPr>
          <p:cNvSpPr txBox="1"/>
          <p:nvPr/>
        </p:nvSpPr>
        <p:spPr>
          <a:xfrm>
            <a:off x="395806" y="2990268"/>
            <a:ext cx="1607299" cy="492443"/>
          </a:xfrm>
          <a:prstGeom prst="rect">
            <a:avLst/>
          </a:prstGeom>
          <a:noFill/>
        </p:spPr>
        <p:txBody>
          <a:bodyPr wrap="none" rtlCol="0">
            <a:spAutoFit/>
          </a:bodyPr>
          <a:lstStyle/>
          <a:p>
            <a:r>
              <a:rPr lang="fr-FR" sz="2600" cap="small" dirty="0" err="1"/>
              <a:t>Phonology</a:t>
            </a:r>
            <a:endParaRPr lang="fr-FR" sz="2600" cap="small" dirty="0"/>
          </a:p>
        </p:txBody>
      </p:sp>
      <p:sp>
        <p:nvSpPr>
          <p:cNvPr id="19" name="ZoneTexte 18">
            <a:extLst>
              <a:ext uri="{FF2B5EF4-FFF2-40B4-BE49-F238E27FC236}">
                <a16:creationId xmlns:a16="http://schemas.microsoft.com/office/drawing/2014/main" id="{1BED036B-0CB3-4178-B3E6-F38A170F5F27}"/>
              </a:ext>
            </a:extLst>
          </p:cNvPr>
          <p:cNvSpPr txBox="1"/>
          <p:nvPr/>
        </p:nvSpPr>
        <p:spPr>
          <a:xfrm>
            <a:off x="10537373" y="2996952"/>
            <a:ext cx="1451038" cy="492443"/>
          </a:xfrm>
          <a:prstGeom prst="rect">
            <a:avLst/>
          </a:prstGeom>
          <a:noFill/>
        </p:spPr>
        <p:txBody>
          <a:bodyPr wrap="none" rtlCol="0">
            <a:spAutoFit/>
          </a:bodyPr>
          <a:lstStyle/>
          <a:p>
            <a:r>
              <a:rPr lang="fr-FR" sz="2600" cap="small" dirty="0" err="1"/>
              <a:t>Phonetics</a:t>
            </a:r>
            <a:endParaRPr lang="fr-FR" sz="2600" cap="small" dirty="0"/>
          </a:p>
        </p:txBody>
      </p:sp>
    </p:spTree>
    <p:extLst>
      <p:ext uri="{BB962C8B-B14F-4D97-AF65-F5344CB8AC3E}">
        <p14:creationId xmlns:p14="http://schemas.microsoft.com/office/powerpoint/2010/main" val="2725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515D6-74B3-4617-8308-41420C955E8A}"/>
              </a:ext>
            </a:extLst>
          </p:cNvPr>
          <p:cNvSpPr>
            <a:spLocks noGrp="1"/>
          </p:cNvSpPr>
          <p:nvPr>
            <p:ph type="title"/>
          </p:nvPr>
        </p:nvSpPr>
        <p:spPr/>
        <p:txBody>
          <a:bodyPr/>
          <a:lstStyle/>
          <a:p>
            <a:r>
              <a:rPr lang="fr-FR" dirty="0"/>
              <a:t>4. </a:t>
            </a:r>
            <a:r>
              <a:rPr lang="fr-FR" dirty="0" err="1"/>
              <a:t>Results</a:t>
            </a:r>
            <a:endParaRPr lang="fr-FR" dirty="0"/>
          </a:p>
        </p:txBody>
      </p:sp>
      <p:sp>
        <p:nvSpPr>
          <p:cNvPr id="3" name="Espace réservé du texte 2">
            <a:extLst>
              <a:ext uri="{FF2B5EF4-FFF2-40B4-BE49-F238E27FC236}">
                <a16:creationId xmlns:a16="http://schemas.microsoft.com/office/drawing/2014/main" id="{1A6328C4-70F7-4D57-9F31-8CB9D73C092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79417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2F711-0B89-408F-939E-B631B7C53EC8}"/>
              </a:ext>
            </a:extLst>
          </p:cNvPr>
          <p:cNvSpPr>
            <a:spLocks noGrp="1"/>
          </p:cNvSpPr>
          <p:nvPr>
            <p:ph type="title"/>
          </p:nvPr>
        </p:nvSpPr>
        <p:spPr/>
        <p:txBody>
          <a:bodyPr/>
          <a:lstStyle/>
          <a:p>
            <a:r>
              <a:rPr lang="fr-FR" dirty="0"/>
              <a:t>1. </a:t>
            </a:r>
            <a:r>
              <a:rPr lang="fr-FR" dirty="0" err="1"/>
              <a:t>Context</a:t>
            </a:r>
            <a:endParaRPr lang="fr-FR" dirty="0"/>
          </a:p>
        </p:txBody>
      </p:sp>
      <p:sp>
        <p:nvSpPr>
          <p:cNvPr id="3" name="Espace réservé du texte 2">
            <a:extLst>
              <a:ext uri="{FF2B5EF4-FFF2-40B4-BE49-F238E27FC236}">
                <a16:creationId xmlns:a16="http://schemas.microsoft.com/office/drawing/2014/main" id="{72E6FDE1-876A-44B8-9A96-79ACE9ECC80A}"/>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507229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E5B1D3-2EF2-40AE-B319-0B035C17F7A7}"/>
              </a:ext>
            </a:extLst>
          </p:cNvPr>
          <p:cNvSpPr>
            <a:spLocks noGrp="1"/>
          </p:cNvSpPr>
          <p:nvPr>
            <p:ph idx="1"/>
          </p:nvPr>
        </p:nvSpPr>
        <p:spPr/>
        <p:txBody>
          <a:bodyPr/>
          <a:lstStyle/>
          <a:p>
            <a:r>
              <a:rPr lang="en-US" dirty="0"/>
              <a:t>In order to confirm these theoretical equivalences, the </a:t>
            </a:r>
            <a:r>
              <a:rPr lang="en-US" dirty="0" err="1"/>
              <a:t>Momel</a:t>
            </a:r>
            <a:r>
              <a:rPr lang="en-US" dirty="0"/>
              <a:t> algorithm and Intsint transcription were applied to a small corpus (n=60 utterances) of ToBI annotated utterances in English (Beckman &amp; Ayers, 1997). </a:t>
            </a:r>
          </a:p>
          <a:p>
            <a:endParaRPr lang="fr-FR" dirty="0"/>
          </a:p>
          <a:p>
            <a:pPr marL="0" indent="0">
              <a:buNone/>
            </a:pPr>
            <a:endParaRPr lang="fr-FR" dirty="0"/>
          </a:p>
        </p:txBody>
      </p:sp>
    </p:spTree>
    <p:extLst>
      <p:ext uri="{BB962C8B-B14F-4D97-AF65-F5344CB8AC3E}">
        <p14:creationId xmlns:p14="http://schemas.microsoft.com/office/powerpoint/2010/main" val="364054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E12BD99F-751B-44F0-965C-332C60F6B98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27648" y="100721"/>
            <a:ext cx="6680369" cy="6107765"/>
          </a:xfrm>
        </p:spPr>
      </p:pic>
      <p:pic>
        <p:nvPicPr>
          <p:cNvPr id="13" name="cream">
            <a:hlinkClick r:id="" action="ppaction://media"/>
            <a:extLst>
              <a:ext uri="{FF2B5EF4-FFF2-40B4-BE49-F238E27FC236}">
                <a16:creationId xmlns:a16="http://schemas.microsoft.com/office/drawing/2014/main" id="{1D995417-B327-4F54-BB53-D2EB973BAD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8408" y="5627036"/>
            <a:ext cx="609600" cy="609600"/>
          </a:xfrm>
          <a:prstGeom prst="rect">
            <a:avLst/>
          </a:prstGeom>
        </p:spPr>
      </p:pic>
    </p:spTree>
    <p:extLst>
      <p:ext uri="{BB962C8B-B14F-4D97-AF65-F5344CB8AC3E}">
        <p14:creationId xmlns:p14="http://schemas.microsoft.com/office/powerpoint/2010/main" val="30695634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4"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8C09D3A-AEB6-40D1-B584-72997D259FD3}"/>
              </a:ext>
            </a:extLst>
          </p:cNvPr>
          <p:cNvPicPr>
            <a:picLocks noChangeAspect="1"/>
          </p:cNvPicPr>
          <p:nvPr/>
        </p:nvPicPr>
        <p:blipFill rotWithShape="1">
          <a:blip r:embed="rId4">
            <a:extLst>
              <a:ext uri="{28A0092B-C50C-407E-A947-70E740481C1C}">
                <a14:useLocalDpi xmlns:a14="http://schemas.microsoft.com/office/drawing/2010/main" val="0"/>
              </a:ext>
            </a:extLst>
          </a:blip>
          <a:srcRect r="5681"/>
          <a:stretch/>
        </p:blipFill>
        <p:spPr>
          <a:xfrm>
            <a:off x="911424" y="0"/>
            <a:ext cx="10081120" cy="5700453"/>
          </a:xfrm>
          <a:prstGeom prst="rect">
            <a:avLst/>
          </a:prstGeom>
        </p:spPr>
      </p:pic>
      <p:pic>
        <p:nvPicPr>
          <p:cNvPr id="12" name="flour1">
            <a:hlinkClick r:id="" action="ppaction://media"/>
            <a:extLst>
              <a:ext uri="{FF2B5EF4-FFF2-40B4-BE49-F238E27FC236}">
                <a16:creationId xmlns:a16="http://schemas.microsoft.com/office/drawing/2014/main" id="{FC8BF22E-D3B9-4715-8ED0-EE0B309102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8408" y="5589240"/>
            <a:ext cx="609600" cy="609600"/>
          </a:xfrm>
          <a:prstGeom prst="rect">
            <a:avLst/>
          </a:prstGeom>
        </p:spPr>
      </p:pic>
    </p:spTree>
    <p:extLst>
      <p:ext uri="{BB962C8B-B14F-4D97-AF65-F5344CB8AC3E}">
        <p14:creationId xmlns:p14="http://schemas.microsoft.com/office/powerpoint/2010/main" val="2992917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5"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87B31-B007-429C-9035-769415CB9A3B}"/>
              </a:ext>
            </a:extLst>
          </p:cNvPr>
          <p:cNvSpPr>
            <a:spLocks noGrp="1"/>
          </p:cNvSpPr>
          <p:nvPr>
            <p:ph type="title"/>
          </p:nvPr>
        </p:nvSpPr>
        <p:spPr/>
        <p:txBody>
          <a:bodyPr/>
          <a:lstStyle/>
          <a:p>
            <a:r>
              <a:rPr lang="fr-FR" dirty="0" err="1"/>
              <a:t>Results</a:t>
            </a:r>
            <a:r>
              <a:rPr lang="fr-FR" dirty="0"/>
              <a:t>: pitch accents</a:t>
            </a:r>
          </a:p>
        </p:txBody>
      </p:sp>
      <p:graphicFrame>
        <p:nvGraphicFramePr>
          <p:cNvPr id="4" name="Espace réservé du contenu 3">
            <a:extLst>
              <a:ext uri="{FF2B5EF4-FFF2-40B4-BE49-F238E27FC236}">
                <a16:creationId xmlns:a16="http://schemas.microsoft.com/office/drawing/2014/main" id="{CC9AF424-3B3A-48FC-84C7-285E6A2D82CE}"/>
              </a:ext>
            </a:extLst>
          </p:cNvPr>
          <p:cNvGraphicFramePr>
            <a:graphicFrameLocks noGrp="1"/>
          </p:cNvGraphicFramePr>
          <p:nvPr>
            <p:ph idx="1"/>
            <p:extLst>
              <p:ext uri="{D42A27DB-BD31-4B8C-83A1-F6EECF244321}">
                <p14:modId xmlns:p14="http://schemas.microsoft.com/office/powerpoint/2010/main" val="3971973297"/>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293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CC3CA-1CFD-4699-8DA9-486F33E0900E}"/>
              </a:ext>
            </a:extLst>
          </p:cNvPr>
          <p:cNvSpPr>
            <a:spLocks noGrp="1"/>
          </p:cNvSpPr>
          <p:nvPr>
            <p:ph type="title"/>
          </p:nvPr>
        </p:nvSpPr>
        <p:spPr/>
        <p:txBody>
          <a:bodyPr/>
          <a:lstStyle/>
          <a:p>
            <a:r>
              <a:rPr lang="fr-FR" dirty="0" err="1"/>
              <a:t>Results</a:t>
            </a:r>
            <a:r>
              <a:rPr lang="fr-FR" dirty="0"/>
              <a:t>: pitch accents</a:t>
            </a:r>
          </a:p>
        </p:txBody>
      </p:sp>
      <p:graphicFrame>
        <p:nvGraphicFramePr>
          <p:cNvPr id="4" name="Espace réservé du contenu 3">
            <a:extLst>
              <a:ext uri="{FF2B5EF4-FFF2-40B4-BE49-F238E27FC236}">
                <a16:creationId xmlns:a16="http://schemas.microsoft.com/office/drawing/2014/main" id="{F3FA8745-660E-4ED5-8A19-004D5A830332}"/>
              </a:ext>
            </a:extLst>
          </p:cNvPr>
          <p:cNvGraphicFramePr>
            <a:graphicFrameLocks noGrp="1"/>
          </p:cNvGraphicFramePr>
          <p:nvPr>
            <p:ph idx="1"/>
            <p:extLst>
              <p:ext uri="{D42A27DB-BD31-4B8C-83A1-F6EECF244321}">
                <p14:modId xmlns:p14="http://schemas.microsoft.com/office/powerpoint/2010/main" val="889996934"/>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218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9F5D0-E93B-4688-B04A-12B319EB6347}"/>
              </a:ext>
            </a:extLst>
          </p:cNvPr>
          <p:cNvSpPr>
            <a:spLocks noGrp="1"/>
          </p:cNvSpPr>
          <p:nvPr>
            <p:ph type="title"/>
          </p:nvPr>
        </p:nvSpPr>
        <p:spPr/>
        <p:txBody>
          <a:bodyPr/>
          <a:lstStyle/>
          <a:p>
            <a:r>
              <a:rPr lang="fr-FR" dirty="0" err="1"/>
              <a:t>Results</a:t>
            </a:r>
            <a:r>
              <a:rPr lang="fr-FR" dirty="0"/>
              <a:t>: pitch accents</a:t>
            </a:r>
          </a:p>
        </p:txBody>
      </p:sp>
      <p:graphicFrame>
        <p:nvGraphicFramePr>
          <p:cNvPr id="4" name="Espace réservé du contenu 3">
            <a:extLst>
              <a:ext uri="{FF2B5EF4-FFF2-40B4-BE49-F238E27FC236}">
                <a16:creationId xmlns:a16="http://schemas.microsoft.com/office/drawing/2014/main" id="{4D0F3802-386A-47CE-AD72-C789DF8CF64A}"/>
              </a:ext>
            </a:extLst>
          </p:cNvPr>
          <p:cNvGraphicFramePr>
            <a:graphicFrameLocks noGrp="1"/>
          </p:cNvGraphicFramePr>
          <p:nvPr>
            <p:ph idx="1"/>
            <p:extLst>
              <p:ext uri="{D42A27DB-BD31-4B8C-83A1-F6EECF244321}">
                <p14:modId xmlns:p14="http://schemas.microsoft.com/office/powerpoint/2010/main" val="4114429088"/>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AE057B22-3955-4E70-A772-3DE748B69930}"/>
                  </a:ext>
                </a:extLst>
              </p:cNvPr>
              <p:cNvSpPr txBox="1"/>
              <p:nvPr/>
            </p:nvSpPr>
            <p:spPr>
              <a:xfrm>
                <a:off x="9517518" y="1000859"/>
                <a:ext cx="1274988" cy="50917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eqArr>
                            <m:eqArrPr>
                              <m:ctrlPr>
                                <a:rPr lang="es-CL" sz="2000" b="0" i="1" smtClean="0">
                                  <a:latin typeface="Cambria Math" panose="02040503050406030204" pitchFamily="18" charset="0"/>
                                </a:rPr>
                              </m:ctrlPr>
                            </m:eqArrPr>
                            <m:e>
                              <m:r>
                                <a:rPr lang="es-CL" sz="2000" b="0" i="1" smtClean="0">
                                  <a:latin typeface="Cambria Math" panose="02040503050406030204" pitchFamily="18" charset="0"/>
                                </a:rPr>
                                <m:t>𝐵</m:t>
                              </m:r>
                            </m:e>
                            <m:e>
                              <m:r>
                                <a:rPr lang="es-CL" sz="2000" b="0" i="1" smtClean="0">
                                  <a:latin typeface="Cambria Math" panose="02040503050406030204" pitchFamily="18" charset="0"/>
                                </a:rPr>
                                <m:t>𝐿</m:t>
                              </m:r>
                            </m:e>
                          </m:eqArr>
                        </m:e>
                      </m:d>
                      <m:d>
                        <m:dPr>
                          <m:ctrlPr>
                            <a:rPr lang="fr-FR" sz="2000" i="1" smtClean="0">
                              <a:latin typeface="Cambria Math" panose="02040503050406030204" pitchFamily="18" charset="0"/>
                            </a:rPr>
                          </m:ctrlPr>
                        </m:dPr>
                        <m:e>
                          <m:r>
                            <a:rPr lang="es-CL" sz="2000" b="0" i="1" smtClean="0">
                              <a:latin typeface="Cambria Math" panose="02040503050406030204" pitchFamily="18" charset="0"/>
                            </a:rPr>
                            <m:t>𝑈</m:t>
                          </m:r>
                        </m:e>
                      </m:d>
                      <m:d>
                        <m:dPr>
                          <m:begChr m:val="{"/>
                          <m:endChr m:val="}"/>
                          <m:ctrlPr>
                            <a:rPr lang="fr-FR" sz="2000" i="1" smtClean="0">
                              <a:latin typeface="Cambria Math" panose="02040503050406030204" pitchFamily="18" charset="0"/>
                            </a:rPr>
                          </m:ctrlPr>
                        </m:dPr>
                        <m:e>
                          <m:eqArr>
                            <m:eqArrPr>
                              <m:ctrlPr>
                                <a:rPr lang="es-CL" sz="2000" b="0" i="1" smtClean="0">
                                  <a:latin typeface="Cambria Math" panose="02040503050406030204" pitchFamily="18" charset="0"/>
                                </a:rPr>
                              </m:ctrlPr>
                            </m:eqArrPr>
                            <m:e>
                              <m:r>
                                <a:rPr lang="es-CL" sz="2000" b="0" i="1" smtClean="0">
                                  <a:latin typeface="Cambria Math" panose="02040503050406030204" pitchFamily="18" charset="0"/>
                                </a:rPr>
                                <m:t>𝑇</m:t>
                              </m:r>
                            </m:e>
                            <m:e>
                              <m:r>
                                <a:rPr lang="es-CL" sz="2000" b="0" i="1" smtClean="0">
                                  <a:latin typeface="Cambria Math" panose="02040503050406030204" pitchFamily="18" charset="0"/>
                                </a:rPr>
                                <m:t>𝐻</m:t>
                              </m:r>
                            </m:e>
                          </m:eqArr>
                        </m:e>
                      </m:d>
                    </m:oMath>
                  </m:oMathPara>
                </a14:m>
                <a:endParaRPr lang="fr-FR" sz="2000" dirty="0"/>
              </a:p>
            </p:txBody>
          </p:sp>
        </mc:Choice>
        <mc:Fallback xmlns="">
          <p:sp>
            <p:nvSpPr>
              <p:cNvPr id="5" name="ZoneTexte 4">
                <a:extLst>
                  <a:ext uri="{FF2B5EF4-FFF2-40B4-BE49-F238E27FC236}">
                    <a16:creationId xmlns:a16="http://schemas.microsoft.com/office/drawing/2014/main" id="{AE057B22-3955-4E70-A772-3DE748B69930}"/>
                  </a:ext>
                </a:extLst>
              </p:cNvPr>
              <p:cNvSpPr txBox="1">
                <a:spLocks noRot="1" noChangeAspect="1" noMove="1" noResize="1" noEditPoints="1" noAdjustHandles="1" noChangeArrowheads="1" noChangeShapeType="1" noTextEdit="1"/>
              </p:cNvSpPr>
              <p:nvPr/>
            </p:nvSpPr>
            <p:spPr>
              <a:xfrm>
                <a:off x="9517518" y="1000859"/>
                <a:ext cx="1274988" cy="509178"/>
              </a:xfrm>
              <a:prstGeom prst="rect">
                <a:avLst/>
              </a:prstGeom>
              <a:blipFill>
                <a:blip r:embed="rId4"/>
                <a:stretch>
                  <a:fillRect l="-1435"/>
                </a:stretch>
              </a:blipFill>
            </p:spPr>
            <p:txBody>
              <a:bodyPr/>
              <a:lstStyle/>
              <a:p>
                <a:r>
                  <a:rPr lang="fr-FR">
                    <a:noFill/>
                  </a:rPr>
                  <a:t> </a:t>
                </a:r>
              </a:p>
            </p:txBody>
          </p:sp>
        </mc:Fallback>
      </mc:AlternateContent>
    </p:spTree>
    <p:extLst>
      <p:ext uri="{BB962C8B-B14F-4D97-AF65-F5344CB8AC3E}">
        <p14:creationId xmlns:p14="http://schemas.microsoft.com/office/powerpoint/2010/main" val="467553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FCC8E2-29F3-4641-8C58-B7CA04CAC1C6}"/>
              </a:ext>
            </a:extLst>
          </p:cNvPr>
          <p:cNvSpPr>
            <a:spLocks noGrp="1"/>
          </p:cNvSpPr>
          <p:nvPr>
            <p:ph type="title"/>
          </p:nvPr>
        </p:nvSpPr>
        <p:spPr/>
        <p:txBody>
          <a:bodyPr/>
          <a:lstStyle/>
          <a:p>
            <a:r>
              <a:rPr lang="fr-FR" dirty="0" err="1"/>
              <a:t>Results</a:t>
            </a:r>
            <a:r>
              <a:rPr lang="fr-FR" dirty="0"/>
              <a:t>: pitch accents</a:t>
            </a:r>
          </a:p>
        </p:txBody>
      </p:sp>
      <p:graphicFrame>
        <p:nvGraphicFramePr>
          <p:cNvPr id="4" name="Espace réservé du contenu 3">
            <a:extLst>
              <a:ext uri="{FF2B5EF4-FFF2-40B4-BE49-F238E27FC236}">
                <a16:creationId xmlns:a16="http://schemas.microsoft.com/office/drawing/2014/main" id="{34F0259F-933D-4895-AD4A-5262FB3307F6}"/>
              </a:ext>
            </a:extLst>
          </p:cNvPr>
          <p:cNvGraphicFramePr>
            <a:graphicFrameLocks noGrp="1"/>
          </p:cNvGraphicFramePr>
          <p:nvPr>
            <p:ph idx="1"/>
            <p:extLst>
              <p:ext uri="{D42A27DB-BD31-4B8C-83A1-F6EECF244321}">
                <p14:modId xmlns:p14="http://schemas.microsoft.com/office/powerpoint/2010/main" val="3752614378"/>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6621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058C3-3FF6-417D-9A9D-931E74F7B28B}"/>
              </a:ext>
            </a:extLst>
          </p:cNvPr>
          <p:cNvSpPr>
            <a:spLocks noGrp="1"/>
          </p:cNvSpPr>
          <p:nvPr>
            <p:ph type="title"/>
          </p:nvPr>
        </p:nvSpPr>
        <p:spPr/>
        <p:txBody>
          <a:bodyPr/>
          <a:lstStyle/>
          <a:p>
            <a:r>
              <a:rPr lang="fr-FR" dirty="0" err="1"/>
              <a:t>Results</a:t>
            </a:r>
            <a:r>
              <a:rPr lang="fr-FR" dirty="0"/>
              <a:t>: </a:t>
            </a:r>
            <a:r>
              <a:rPr lang="fr-FR" dirty="0" err="1"/>
              <a:t>boundary</a:t>
            </a:r>
            <a:r>
              <a:rPr lang="fr-FR" dirty="0"/>
              <a:t> </a:t>
            </a:r>
            <a:r>
              <a:rPr lang="fr-FR" dirty="0" err="1"/>
              <a:t>tones</a:t>
            </a:r>
            <a:endParaRPr lang="fr-FR" dirty="0"/>
          </a:p>
        </p:txBody>
      </p:sp>
      <p:graphicFrame>
        <p:nvGraphicFramePr>
          <p:cNvPr id="4" name="Espace réservé du contenu 3">
            <a:extLst>
              <a:ext uri="{FF2B5EF4-FFF2-40B4-BE49-F238E27FC236}">
                <a16:creationId xmlns:a16="http://schemas.microsoft.com/office/drawing/2014/main" id="{B083F0A0-F41D-4964-8AEC-FA8C0EC6B1F9}"/>
              </a:ext>
            </a:extLst>
          </p:cNvPr>
          <p:cNvGraphicFramePr>
            <a:graphicFrameLocks noGrp="1"/>
          </p:cNvGraphicFramePr>
          <p:nvPr>
            <p:ph idx="1"/>
            <p:extLst>
              <p:ext uri="{D42A27DB-BD31-4B8C-83A1-F6EECF244321}">
                <p14:modId xmlns:p14="http://schemas.microsoft.com/office/powerpoint/2010/main" val="173465773"/>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DCCB7B4-F66F-415E-BF5F-3651BF31C44B}"/>
                  </a:ext>
                </a:extLst>
              </p:cNvPr>
              <p:cNvSpPr txBox="1"/>
              <p:nvPr/>
            </p:nvSpPr>
            <p:spPr>
              <a:xfrm>
                <a:off x="9696400" y="573020"/>
                <a:ext cx="1403461" cy="10052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eqArr>
                            <m:eqArrPr>
                              <m:ctrlPr>
                                <a:rPr lang="fr-FR" i="1">
                                  <a:latin typeface="Cambria Math" panose="02040503050406030204" pitchFamily="18" charset="0"/>
                                </a:rPr>
                              </m:ctrlPr>
                            </m:eqArrPr>
                            <m:e>
                              <m:d>
                                <m:dPr>
                                  <m:begChr m:val="{"/>
                                  <m:endChr m:val="}"/>
                                  <m:ctrlPr>
                                    <a:rPr lang="fr-FR"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𝐵</m:t>
                                      </m:r>
                                    </m:e>
                                    <m:e>
                                      <m:r>
                                        <a:rPr lang="es-CL" i="1">
                                          <a:latin typeface="Cambria Math" panose="02040503050406030204" pitchFamily="18" charset="0"/>
                                        </a:rPr>
                                        <m:t>𝐿</m:t>
                                      </m:r>
                                    </m:e>
                                  </m:eqArr>
                                </m:e>
                              </m:d>
                              <m:d>
                                <m:dPr>
                                  <m:ctrlPr>
                                    <a:rPr lang="fr-FR" i="1">
                                      <a:latin typeface="Cambria Math" panose="02040503050406030204" pitchFamily="18" charset="0"/>
                                    </a:rPr>
                                  </m:ctrlPr>
                                </m:dPr>
                                <m:e>
                                  <m:r>
                                    <a:rPr lang="es-CL" i="1">
                                      <a:latin typeface="Cambria Math" panose="02040503050406030204" pitchFamily="18" charset="0"/>
                                    </a:rPr>
                                    <m:t>𝑈</m:t>
                                  </m:r>
                                </m:e>
                              </m:d>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𝑇</m:t>
                                      </m:r>
                                    </m:e>
                                    <m:e>
                                      <m:r>
                                        <a:rPr lang="es-CL" i="1">
                                          <a:latin typeface="Cambria Math" panose="02040503050406030204" pitchFamily="18" charset="0"/>
                                        </a:rPr>
                                        <m:t>𝐻</m:t>
                                      </m:r>
                                    </m:e>
                                  </m:eqArr>
                                </m:e>
                              </m:d>
                            </m:e>
                            <m:e>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𝑇</m:t>
                                      </m:r>
                                    </m:e>
                                    <m:e>
                                      <m:r>
                                        <a:rPr lang="es-CL" i="1">
                                          <a:latin typeface="Cambria Math" panose="02040503050406030204" pitchFamily="18" charset="0"/>
                                        </a:rPr>
                                        <m:t>𝐻</m:t>
                                      </m:r>
                                    </m:e>
                                  </m:eqArr>
                                </m:e>
                              </m:d>
                              <m:r>
                                <a:rPr lang="es-CL" i="1">
                                  <a:latin typeface="Cambria Math" panose="02040503050406030204" pitchFamily="18" charset="0"/>
                                </a:rPr>
                                <m:t>𝐿</m:t>
                              </m:r>
                              <m:r>
                                <a:rPr lang="es-CL" i="1">
                                  <a:latin typeface="Cambria Math" panose="02040503050406030204" pitchFamily="18" charset="0"/>
                                </a:rPr>
                                <m:t> </m:t>
                              </m:r>
                              <m:d>
                                <m:dPr>
                                  <m:begChr m:val="{"/>
                                  <m:endChr m:val="}"/>
                                  <m:ctrlPr>
                                    <a:rPr lang="es-CL" i="1">
                                      <a:latin typeface="Cambria Math" panose="02040503050406030204" pitchFamily="18" charset="0"/>
                                    </a:rPr>
                                  </m:ctrlPr>
                                </m:dPr>
                                <m:e>
                                  <m:eqArr>
                                    <m:eqArrPr>
                                      <m:ctrlPr>
                                        <a:rPr lang="es-CL" i="1">
                                          <a:latin typeface="Cambria Math" panose="02040503050406030204" pitchFamily="18" charset="0"/>
                                        </a:rPr>
                                      </m:ctrlPr>
                                    </m:eqArrPr>
                                    <m:e>
                                      <m:r>
                                        <a:rPr lang="es-CL" i="1">
                                          <a:latin typeface="Cambria Math" panose="02040503050406030204" pitchFamily="18" charset="0"/>
                                        </a:rPr>
                                        <m:t>𝑇</m:t>
                                      </m:r>
                                    </m:e>
                                    <m:e>
                                      <m:r>
                                        <a:rPr lang="es-CL" i="1">
                                          <a:latin typeface="Cambria Math" panose="02040503050406030204" pitchFamily="18" charset="0"/>
                                        </a:rPr>
                                        <m:t>𝐻</m:t>
                                      </m:r>
                                    </m:e>
                                  </m:eqArr>
                                </m:e>
                              </m:d>
                            </m:e>
                          </m:eqArr>
                        </m:e>
                      </m:d>
                    </m:oMath>
                  </m:oMathPara>
                </a14:m>
                <a:endParaRPr lang="fr-FR" dirty="0"/>
              </a:p>
            </p:txBody>
          </p:sp>
        </mc:Choice>
        <mc:Fallback xmlns="">
          <p:sp>
            <p:nvSpPr>
              <p:cNvPr id="5" name="ZoneTexte 4">
                <a:extLst>
                  <a:ext uri="{FF2B5EF4-FFF2-40B4-BE49-F238E27FC236}">
                    <a16:creationId xmlns:a16="http://schemas.microsoft.com/office/drawing/2014/main" id="{5DCCB7B4-F66F-415E-BF5F-3651BF31C44B}"/>
                  </a:ext>
                </a:extLst>
              </p:cNvPr>
              <p:cNvSpPr txBox="1">
                <a:spLocks noRot="1" noChangeAspect="1" noMove="1" noResize="1" noEditPoints="1" noAdjustHandles="1" noChangeArrowheads="1" noChangeShapeType="1" noTextEdit="1"/>
              </p:cNvSpPr>
              <p:nvPr/>
            </p:nvSpPr>
            <p:spPr>
              <a:xfrm>
                <a:off x="9696400" y="573020"/>
                <a:ext cx="1403461" cy="1005275"/>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142150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506847-0DB0-47EB-AC85-691D6E569037}"/>
              </a:ext>
            </a:extLst>
          </p:cNvPr>
          <p:cNvSpPr>
            <a:spLocks noGrp="1"/>
          </p:cNvSpPr>
          <p:nvPr>
            <p:ph type="title"/>
          </p:nvPr>
        </p:nvSpPr>
        <p:spPr/>
        <p:txBody>
          <a:bodyPr/>
          <a:lstStyle/>
          <a:p>
            <a:r>
              <a:rPr lang="fr-FR" dirty="0" err="1"/>
              <a:t>Results</a:t>
            </a:r>
            <a:r>
              <a:rPr lang="fr-FR" dirty="0"/>
              <a:t>: </a:t>
            </a:r>
            <a:r>
              <a:rPr lang="fr-FR" dirty="0" err="1"/>
              <a:t>boundary</a:t>
            </a:r>
            <a:r>
              <a:rPr lang="fr-FR" dirty="0"/>
              <a:t> </a:t>
            </a:r>
            <a:r>
              <a:rPr lang="fr-FR" dirty="0" err="1"/>
              <a:t>tones</a:t>
            </a:r>
            <a:endParaRPr lang="fr-FR" dirty="0"/>
          </a:p>
        </p:txBody>
      </p:sp>
      <p:graphicFrame>
        <p:nvGraphicFramePr>
          <p:cNvPr id="4" name="Espace réservé du contenu 3">
            <a:extLst>
              <a:ext uri="{FF2B5EF4-FFF2-40B4-BE49-F238E27FC236}">
                <a16:creationId xmlns:a16="http://schemas.microsoft.com/office/drawing/2014/main" id="{C9AA0BB3-B152-4A65-8CCC-87E5BCBD1E69}"/>
              </a:ext>
            </a:extLst>
          </p:cNvPr>
          <p:cNvGraphicFramePr>
            <a:graphicFrameLocks noGrp="1"/>
          </p:cNvGraphicFramePr>
          <p:nvPr>
            <p:ph idx="1"/>
            <p:extLst>
              <p:ext uri="{D42A27DB-BD31-4B8C-83A1-F6EECF244321}">
                <p14:modId xmlns:p14="http://schemas.microsoft.com/office/powerpoint/2010/main" val="485335568"/>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D1F0D67D-820C-45F1-AED8-583429BDDAEF}"/>
                  </a:ext>
                </a:extLst>
              </p:cNvPr>
              <p:cNvSpPr txBox="1"/>
              <p:nvPr/>
            </p:nvSpPr>
            <p:spPr>
              <a:xfrm>
                <a:off x="9676799" y="548680"/>
                <a:ext cx="1315745" cy="1025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𝑇</m:t>
                              </m:r>
                            </m:e>
                            <m:e>
                              <m:r>
                                <a:rPr lang="es-CL" b="0" i="1" smtClean="0">
                                  <a:latin typeface="Cambria Math" panose="02040503050406030204" pitchFamily="18" charset="0"/>
                                </a:rPr>
                                <m:t>𝐻</m:t>
                              </m:r>
                            </m:e>
                            <m:e>
                              <m:r>
                                <a:rPr lang="es-CL" b="0" i="1" smtClean="0">
                                  <a:latin typeface="Cambria Math" panose="02040503050406030204" pitchFamily="18" charset="0"/>
                                </a:rPr>
                                <m:t>𝐵</m:t>
                              </m:r>
                            </m:e>
                            <m:e>
                              <m:r>
                                <a:rPr lang="es-CL" b="0" i="1" smtClean="0">
                                  <a:latin typeface="Cambria Math" panose="02040503050406030204" pitchFamily="18" charset="0"/>
                                </a:rPr>
                                <m:t>𝐿</m:t>
                              </m:r>
                            </m:e>
                          </m:eqArr>
                        </m:e>
                      </m:d>
                      <m:d>
                        <m:dPr>
                          <m:ctrlPr>
                            <a:rPr lang="fr-FR" i="1" smtClean="0">
                              <a:latin typeface="Cambria Math" panose="02040503050406030204" pitchFamily="18" charset="0"/>
                            </a:rPr>
                          </m:ctrlPr>
                        </m:dPr>
                        <m:e>
                          <m:r>
                            <a:rPr lang="es-CL" b="0" i="1" smtClean="0">
                              <a:latin typeface="Cambria Math" panose="02040503050406030204" pitchFamily="18" charset="0"/>
                            </a:rPr>
                            <m:t>𝐷</m:t>
                          </m:r>
                        </m:e>
                      </m:d>
                      <m:d>
                        <m:dPr>
                          <m:begChr m:val="{"/>
                          <m:endChr m:val="}"/>
                          <m:ctrlPr>
                            <a:rPr lang="es-CL" b="0" i="1" smtClean="0">
                              <a:latin typeface="Cambria Math" panose="02040503050406030204" pitchFamily="18" charset="0"/>
                            </a:rPr>
                          </m:ctrlPr>
                        </m:dPr>
                        <m:e>
                          <m:eqArr>
                            <m:eqArrPr>
                              <m:ctrlPr>
                                <a:rPr lang="es-CL" b="0" i="1" smtClean="0">
                                  <a:latin typeface="Cambria Math" panose="02040503050406030204" pitchFamily="18" charset="0"/>
                                </a:rPr>
                              </m:ctrlPr>
                            </m:eqArrPr>
                            <m:e>
                              <m:r>
                                <a:rPr lang="es-CL" b="0" i="1" smtClean="0">
                                  <a:latin typeface="Cambria Math" panose="02040503050406030204" pitchFamily="18" charset="0"/>
                                </a:rPr>
                                <m:t>𝐵</m:t>
                              </m:r>
                            </m:e>
                            <m:e>
                              <m:r>
                                <a:rPr lang="es-CL" b="0" i="1" smtClean="0">
                                  <a:latin typeface="Cambria Math" panose="02040503050406030204" pitchFamily="18" charset="0"/>
                                </a:rPr>
                                <m:t>𝐿</m:t>
                              </m:r>
                            </m:e>
                          </m:eqArr>
                        </m:e>
                      </m:d>
                    </m:oMath>
                  </m:oMathPara>
                </a14:m>
                <a:endParaRPr lang="fr-FR" dirty="0"/>
              </a:p>
            </p:txBody>
          </p:sp>
        </mc:Choice>
        <mc:Fallback xmlns="">
          <p:sp>
            <p:nvSpPr>
              <p:cNvPr id="5" name="ZoneTexte 4">
                <a:extLst>
                  <a:ext uri="{FF2B5EF4-FFF2-40B4-BE49-F238E27FC236}">
                    <a16:creationId xmlns:a16="http://schemas.microsoft.com/office/drawing/2014/main" id="{D1F0D67D-820C-45F1-AED8-583429BDDAEF}"/>
                  </a:ext>
                </a:extLst>
              </p:cNvPr>
              <p:cNvSpPr txBox="1">
                <a:spLocks noRot="1" noChangeAspect="1" noMove="1" noResize="1" noEditPoints="1" noAdjustHandles="1" noChangeArrowheads="1" noChangeShapeType="1" noTextEdit="1"/>
              </p:cNvSpPr>
              <p:nvPr/>
            </p:nvSpPr>
            <p:spPr>
              <a:xfrm>
                <a:off x="9676799" y="548680"/>
                <a:ext cx="1315745" cy="1025665"/>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68930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5B830-E4F8-482F-A838-80E79B0AA543}"/>
              </a:ext>
            </a:extLst>
          </p:cNvPr>
          <p:cNvSpPr>
            <a:spLocks noGrp="1"/>
          </p:cNvSpPr>
          <p:nvPr>
            <p:ph type="title"/>
          </p:nvPr>
        </p:nvSpPr>
        <p:spPr/>
        <p:txBody>
          <a:bodyPr/>
          <a:lstStyle/>
          <a:p>
            <a:r>
              <a:rPr lang="en-US" dirty="0"/>
              <a:t>Discussion</a:t>
            </a:r>
          </a:p>
        </p:txBody>
      </p:sp>
      <p:sp>
        <p:nvSpPr>
          <p:cNvPr id="3" name="Espace réservé du contenu 2">
            <a:extLst>
              <a:ext uri="{FF2B5EF4-FFF2-40B4-BE49-F238E27FC236}">
                <a16:creationId xmlns:a16="http://schemas.microsoft.com/office/drawing/2014/main" id="{4B0529CB-D402-4F47-9289-50AE0CDE4FDB}"/>
              </a:ext>
            </a:extLst>
          </p:cNvPr>
          <p:cNvSpPr>
            <a:spLocks noGrp="1"/>
          </p:cNvSpPr>
          <p:nvPr>
            <p:ph idx="1"/>
          </p:nvPr>
        </p:nvSpPr>
        <p:spPr/>
        <p:txBody>
          <a:bodyPr/>
          <a:lstStyle/>
          <a:p>
            <a:r>
              <a:rPr lang="en-US" dirty="0"/>
              <a:t>The equivalences presented are idealized combinations of tones and do not take into account differences between the interpretation of the ToBI transcriber and the modelling of the </a:t>
            </a:r>
            <a:r>
              <a:rPr lang="en-US" dirty="0" err="1"/>
              <a:t>Momel</a:t>
            </a:r>
            <a:r>
              <a:rPr lang="en-US" dirty="0"/>
              <a:t> algorithm:</a:t>
            </a:r>
          </a:p>
          <a:p>
            <a:r>
              <a:rPr lang="en-US" dirty="0"/>
              <a:t>H* vs. L+H* (Silverman et al., 1992; Wightman, 2002)</a:t>
            </a:r>
          </a:p>
          <a:p>
            <a:r>
              <a:rPr lang="en-US" dirty="0"/>
              <a:t>Intsint will often transcribe more tone sequences than ToBI, especially in long utterances or in cases of spontaneous speech. In these cases, it can be hard to determine what information can be associated to a ToBI tone.</a:t>
            </a:r>
          </a:p>
          <a:p>
            <a:r>
              <a:rPr lang="en-US" dirty="0"/>
              <a:t>Intsint will sometime transcribe impossible tone sequences for the transcribed </a:t>
            </a:r>
            <a:r>
              <a:rPr lang="en-US" dirty="0" err="1"/>
              <a:t>ToBi</a:t>
            </a:r>
            <a:r>
              <a:rPr lang="en-US" dirty="0"/>
              <a:t> tones.</a:t>
            </a:r>
          </a:p>
          <a:p>
            <a:endParaRPr lang="en-US" dirty="0"/>
          </a:p>
        </p:txBody>
      </p:sp>
    </p:spTree>
    <p:extLst>
      <p:ext uri="{BB962C8B-B14F-4D97-AF65-F5344CB8AC3E}">
        <p14:creationId xmlns:p14="http://schemas.microsoft.com/office/powerpoint/2010/main" val="33095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3A79B0-E135-406E-9F3D-E55FA227C620}"/>
              </a:ext>
            </a:extLst>
          </p:cNvPr>
          <p:cNvSpPr>
            <a:spLocks noGrp="1"/>
          </p:cNvSpPr>
          <p:nvPr>
            <p:ph type="title"/>
          </p:nvPr>
        </p:nvSpPr>
        <p:spPr/>
        <p:txBody>
          <a:bodyPr/>
          <a:lstStyle/>
          <a:p>
            <a:r>
              <a:rPr lang="fr-FR" dirty="0" err="1"/>
              <a:t>Context</a:t>
            </a:r>
            <a:endParaRPr lang="fr-FR" dirty="0"/>
          </a:p>
        </p:txBody>
      </p:sp>
      <p:sp>
        <p:nvSpPr>
          <p:cNvPr id="3" name="Espace réservé du contenu 2">
            <a:extLst>
              <a:ext uri="{FF2B5EF4-FFF2-40B4-BE49-F238E27FC236}">
                <a16:creationId xmlns:a16="http://schemas.microsoft.com/office/drawing/2014/main" id="{B7E52245-3959-4D6B-A2EC-2844A2D53A4E}"/>
              </a:ext>
            </a:extLst>
          </p:cNvPr>
          <p:cNvSpPr>
            <a:spLocks noGrp="1"/>
          </p:cNvSpPr>
          <p:nvPr>
            <p:ph idx="1"/>
          </p:nvPr>
        </p:nvSpPr>
        <p:spPr/>
        <p:txBody>
          <a:bodyPr/>
          <a:lstStyle/>
          <a:p>
            <a:pPr marL="0" indent="0">
              <a:buNone/>
            </a:pPr>
            <a:r>
              <a:rPr lang="fr-FR" b="1" dirty="0"/>
              <a:t>PhD </a:t>
            </a:r>
            <a:r>
              <a:rPr lang="fr-FR" b="1" dirty="0" err="1"/>
              <a:t>research</a:t>
            </a:r>
            <a:endParaRPr lang="fr-FR" b="1" dirty="0"/>
          </a:p>
          <a:p>
            <a:pPr marL="0" indent="0">
              <a:buNone/>
            </a:pPr>
            <a:r>
              <a:rPr lang="en-US" dirty="0"/>
              <a:t>Carrying a contrastive analysis of </a:t>
            </a:r>
            <a:r>
              <a:rPr lang="en-US" b="1" dirty="0"/>
              <a:t>interlanguage</a:t>
            </a:r>
            <a:r>
              <a:rPr lang="en-US" dirty="0"/>
              <a:t> prosody with </a:t>
            </a:r>
            <a:r>
              <a:rPr lang="en-US" b="1" dirty="0"/>
              <a:t>native</a:t>
            </a:r>
            <a:r>
              <a:rPr lang="en-US" dirty="0"/>
              <a:t> </a:t>
            </a:r>
            <a:r>
              <a:rPr lang="en-US" b="1" dirty="0"/>
              <a:t>speech</a:t>
            </a:r>
            <a:r>
              <a:rPr lang="en-US" dirty="0"/>
              <a:t> prosody.</a:t>
            </a:r>
          </a:p>
          <a:p>
            <a:r>
              <a:rPr lang="en-US" dirty="0"/>
              <a:t>Interlanguage data </a:t>
            </a:r>
            <a:r>
              <a:rPr lang="en-US" dirty="0">
                <a:sym typeface="Wingdings" panose="05000000000000000000" pitchFamily="2" charset="2"/>
              </a:rPr>
              <a:t> Intsint</a:t>
            </a:r>
          </a:p>
          <a:p>
            <a:r>
              <a:rPr lang="en-US" dirty="0">
                <a:sym typeface="Wingdings" panose="05000000000000000000" pitchFamily="2" charset="2"/>
              </a:rPr>
              <a:t>English native data  Intsint</a:t>
            </a:r>
          </a:p>
          <a:p>
            <a:r>
              <a:rPr lang="en-US" dirty="0">
                <a:sym typeface="Wingdings" panose="05000000000000000000" pitchFamily="2" charset="2"/>
              </a:rPr>
              <a:t>Learners’ L1 Native data  ToBI</a:t>
            </a:r>
          </a:p>
          <a:p>
            <a:pPr marL="0" indent="0">
              <a:buNone/>
            </a:pPr>
            <a:r>
              <a:rPr lang="en-US" dirty="0">
                <a:sym typeface="Wingdings" panose="05000000000000000000" pitchFamily="2" charset="2"/>
              </a:rPr>
              <a:t>Need for a system of equivalences!</a:t>
            </a:r>
            <a:endParaRPr lang="en-US" dirty="0"/>
          </a:p>
          <a:p>
            <a:endParaRPr lang="fr-FR" dirty="0"/>
          </a:p>
        </p:txBody>
      </p:sp>
    </p:spTree>
    <p:extLst>
      <p:ext uri="{BB962C8B-B14F-4D97-AF65-F5344CB8AC3E}">
        <p14:creationId xmlns:p14="http://schemas.microsoft.com/office/powerpoint/2010/main" val="429935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80A86-1EF1-4CDD-838B-E038813690A8}"/>
              </a:ext>
            </a:extLst>
          </p:cNvPr>
          <p:cNvSpPr>
            <a:spLocks noGrp="1"/>
          </p:cNvSpPr>
          <p:nvPr>
            <p:ph type="title"/>
          </p:nvPr>
        </p:nvSpPr>
        <p:spPr/>
        <p:txBody>
          <a:bodyPr/>
          <a:lstStyle/>
          <a:p>
            <a:r>
              <a:rPr lang="fr-FR" dirty="0"/>
              <a:t>Conclusions</a:t>
            </a:r>
          </a:p>
        </p:txBody>
      </p:sp>
      <p:sp>
        <p:nvSpPr>
          <p:cNvPr id="3" name="Espace réservé du contenu 2">
            <a:extLst>
              <a:ext uri="{FF2B5EF4-FFF2-40B4-BE49-F238E27FC236}">
                <a16:creationId xmlns:a16="http://schemas.microsoft.com/office/drawing/2014/main" id="{16D83BB0-8355-4341-B462-44D252204E31}"/>
              </a:ext>
            </a:extLst>
          </p:cNvPr>
          <p:cNvSpPr>
            <a:spLocks noGrp="1"/>
          </p:cNvSpPr>
          <p:nvPr>
            <p:ph idx="1"/>
          </p:nvPr>
        </p:nvSpPr>
        <p:spPr/>
        <p:txBody>
          <a:bodyPr/>
          <a:lstStyle/>
          <a:p>
            <a:pPr marL="0" indent="0">
              <a:buNone/>
            </a:pPr>
            <a:r>
              <a:rPr lang="fr-FR" dirty="0"/>
              <a:t>Due to the </a:t>
            </a:r>
            <a:r>
              <a:rPr lang="fr-FR" dirty="0" err="1"/>
              <a:t>differences</a:t>
            </a:r>
            <a:r>
              <a:rPr lang="fr-FR" dirty="0"/>
              <a:t> </a:t>
            </a:r>
            <a:r>
              <a:rPr lang="fr-FR" dirty="0" err="1"/>
              <a:t>between</a:t>
            </a:r>
            <a:r>
              <a:rPr lang="fr-FR" dirty="0"/>
              <a:t> the </a:t>
            </a:r>
            <a:r>
              <a:rPr lang="fr-FR" dirty="0" err="1"/>
              <a:t>two</a:t>
            </a:r>
            <a:r>
              <a:rPr lang="fr-FR" dirty="0"/>
              <a:t> transcription </a:t>
            </a:r>
            <a:r>
              <a:rPr lang="fr-FR" dirty="0" err="1"/>
              <a:t>systems</a:t>
            </a:r>
            <a:r>
              <a:rPr lang="fr-FR" dirty="0"/>
              <a:t>, </a:t>
            </a:r>
            <a:r>
              <a:rPr lang="fr-FR" dirty="0" err="1"/>
              <a:t>establishing</a:t>
            </a:r>
            <a:r>
              <a:rPr lang="fr-FR" dirty="0"/>
              <a:t> a </a:t>
            </a:r>
            <a:r>
              <a:rPr lang="fr-FR" b="1" dirty="0"/>
              <a:t>conversion system </a:t>
            </a:r>
            <a:r>
              <a:rPr lang="fr-FR" dirty="0"/>
              <a:t>or an </a:t>
            </a:r>
            <a:r>
              <a:rPr lang="fr-FR" b="1" dirty="0" err="1"/>
              <a:t>absolute</a:t>
            </a:r>
            <a:r>
              <a:rPr lang="fr-FR" b="1" dirty="0"/>
              <a:t> system of </a:t>
            </a:r>
            <a:r>
              <a:rPr lang="fr-FR" b="1" dirty="0" err="1"/>
              <a:t>equivalences</a:t>
            </a:r>
            <a:r>
              <a:rPr lang="fr-FR" b="1" dirty="0"/>
              <a:t> </a:t>
            </a:r>
            <a:r>
              <a:rPr lang="fr-FR" dirty="0" err="1"/>
              <a:t>is</a:t>
            </a:r>
            <a:r>
              <a:rPr lang="fr-FR" dirty="0"/>
              <a:t> </a:t>
            </a:r>
            <a:r>
              <a:rPr lang="fr-FR" b="1" dirty="0"/>
              <a:t>not viable</a:t>
            </a:r>
            <a:r>
              <a:rPr lang="fr-FR" dirty="0"/>
              <a:t>.</a:t>
            </a:r>
          </a:p>
          <a:p>
            <a:pPr marL="0" indent="0">
              <a:buNone/>
            </a:pPr>
            <a:r>
              <a:rPr lang="fr-FR" dirty="0" err="1"/>
              <a:t>Creating</a:t>
            </a:r>
            <a:r>
              <a:rPr lang="fr-FR" dirty="0"/>
              <a:t> a </a:t>
            </a:r>
            <a:r>
              <a:rPr lang="fr-FR" dirty="0" err="1"/>
              <a:t>framework</a:t>
            </a:r>
            <a:r>
              <a:rPr lang="fr-FR" dirty="0"/>
              <a:t> or guidelines for the </a:t>
            </a:r>
            <a:r>
              <a:rPr lang="fr-FR" b="1" dirty="0" err="1"/>
              <a:t>comparison</a:t>
            </a:r>
            <a:r>
              <a:rPr lang="fr-FR" dirty="0"/>
              <a:t> of ToBI and Intsint transcription </a:t>
            </a:r>
            <a:r>
              <a:rPr lang="fr-FR" dirty="0" err="1"/>
              <a:t>seems</a:t>
            </a:r>
            <a:r>
              <a:rPr lang="fr-FR" dirty="0"/>
              <a:t> to </a:t>
            </a:r>
            <a:r>
              <a:rPr lang="fr-FR" dirty="0" err="1"/>
              <a:t>be</a:t>
            </a:r>
            <a:r>
              <a:rPr lang="fr-FR" dirty="0"/>
              <a:t> a </a:t>
            </a:r>
            <a:r>
              <a:rPr lang="fr-FR" dirty="0" err="1"/>
              <a:t>better</a:t>
            </a:r>
            <a:r>
              <a:rPr lang="fr-FR" dirty="0"/>
              <a:t> alternative.</a:t>
            </a:r>
          </a:p>
        </p:txBody>
      </p:sp>
    </p:spTree>
    <p:extLst>
      <p:ext uri="{BB962C8B-B14F-4D97-AF65-F5344CB8AC3E}">
        <p14:creationId xmlns:p14="http://schemas.microsoft.com/office/powerpoint/2010/main" val="1188607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85E6C-4FCD-48B0-A4D0-9F556A192591}"/>
              </a:ext>
            </a:extLst>
          </p:cNvPr>
          <p:cNvSpPr>
            <a:spLocks noGrp="1"/>
          </p:cNvSpPr>
          <p:nvPr>
            <p:ph type="title"/>
          </p:nvPr>
        </p:nvSpPr>
        <p:spPr/>
        <p:txBody>
          <a:bodyPr/>
          <a:lstStyle/>
          <a:p>
            <a:r>
              <a:rPr lang="fr-FR" dirty="0"/>
              <a:t>Future </a:t>
            </a:r>
            <a:r>
              <a:rPr lang="fr-FR" dirty="0" err="1"/>
              <a:t>work</a:t>
            </a:r>
            <a:endParaRPr lang="fr-FR" dirty="0"/>
          </a:p>
        </p:txBody>
      </p:sp>
      <p:sp>
        <p:nvSpPr>
          <p:cNvPr id="3" name="Espace réservé du contenu 2">
            <a:extLst>
              <a:ext uri="{FF2B5EF4-FFF2-40B4-BE49-F238E27FC236}">
                <a16:creationId xmlns:a16="http://schemas.microsoft.com/office/drawing/2014/main" id="{A494070F-EB4D-4F7E-8363-D0F7BE66F5BE}"/>
              </a:ext>
            </a:extLst>
          </p:cNvPr>
          <p:cNvSpPr>
            <a:spLocks noGrp="1"/>
          </p:cNvSpPr>
          <p:nvPr>
            <p:ph idx="1"/>
          </p:nvPr>
        </p:nvSpPr>
        <p:spPr/>
        <p:txBody>
          <a:bodyPr/>
          <a:lstStyle/>
          <a:p>
            <a:r>
              <a:rPr lang="fr-FR" dirty="0" err="1"/>
              <a:t>Applying</a:t>
            </a:r>
            <a:r>
              <a:rPr lang="fr-FR" dirty="0"/>
              <a:t> the </a:t>
            </a:r>
            <a:r>
              <a:rPr lang="fr-FR" dirty="0" err="1"/>
              <a:t>equivalence</a:t>
            </a:r>
            <a:r>
              <a:rPr lang="fr-FR" dirty="0"/>
              <a:t> to </a:t>
            </a:r>
            <a:r>
              <a:rPr lang="fr-FR" dirty="0" err="1"/>
              <a:t>larger</a:t>
            </a:r>
            <a:r>
              <a:rPr lang="fr-FR" dirty="0"/>
              <a:t> </a:t>
            </a:r>
            <a:r>
              <a:rPr lang="fr-FR" dirty="0" err="1"/>
              <a:t>corpora</a:t>
            </a:r>
            <a:r>
              <a:rPr lang="fr-FR" dirty="0"/>
              <a:t> to </a:t>
            </a:r>
            <a:r>
              <a:rPr lang="fr-FR" dirty="0" err="1"/>
              <a:t>confirm</a:t>
            </a:r>
            <a:r>
              <a:rPr lang="fr-FR" dirty="0"/>
              <a:t> </a:t>
            </a:r>
            <a:r>
              <a:rPr lang="fr-FR" dirty="0" err="1"/>
              <a:t>which</a:t>
            </a:r>
            <a:r>
              <a:rPr lang="fr-FR" dirty="0"/>
              <a:t> Intsint </a:t>
            </a:r>
            <a:r>
              <a:rPr lang="fr-FR" dirty="0" err="1"/>
              <a:t>sequences</a:t>
            </a:r>
            <a:r>
              <a:rPr lang="fr-FR" dirty="0"/>
              <a:t> are more </a:t>
            </a:r>
            <a:r>
              <a:rPr lang="fr-FR" dirty="0" err="1"/>
              <a:t>likely</a:t>
            </a:r>
            <a:r>
              <a:rPr lang="fr-FR" dirty="0"/>
              <a:t> to </a:t>
            </a:r>
            <a:r>
              <a:rPr lang="fr-FR" dirty="0" err="1"/>
              <a:t>represent</a:t>
            </a:r>
            <a:r>
              <a:rPr lang="fr-FR" dirty="0"/>
              <a:t> one ToBI </a:t>
            </a:r>
            <a:r>
              <a:rPr lang="fr-FR" dirty="0" err="1"/>
              <a:t>tone</a:t>
            </a:r>
            <a:r>
              <a:rPr lang="fr-FR" dirty="0"/>
              <a:t>.</a:t>
            </a:r>
          </a:p>
          <a:p>
            <a:r>
              <a:rPr lang="fr-FR" dirty="0" err="1"/>
              <a:t>Finding</a:t>
            </a:r>
            <a:r>
              <a:rPr lang="fr-FR" dirty="0"/>
              <a:t> the source of </a:t>
            </a:r>
            <a:r>
              <a:rPr lang="fr-FR" dirty="0" err="1"/>
              <a:t>unexpected</a:t>
            </a:r>
            <a:r>
              <a:rPr lang="fr-FR" dirty="0"/>
              <a:t> Intsint combinations.</a:t>
            </a:r>
          </a:p>
        </p:txBody>
      </p:sp>
    </p:spTree>
    <p:extLst>
      <p:ext uri="{BB962C8B-B14F-4D97-AF65-F5344CB8AC3E}">
        <p14:creationId xmlns:p14="http://schemas.microsoft.com/office/powerpoint/2010/main" val="637306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33103-8EFE-4F45-B4CB-7403A7DD2037}"/>
              </a:ext>
            </a:extLst>
          </p:cNvPr>
          <p:cNvSpPr>
            <a:spLocks noGrp="1"/>
          </p:cNvSpPr>
          <p:nvPr>
            <p:ph type="title"/>
          </p:nvPr>
        </p:nvSpPr>
        <p:spPr/>
        <p:txBody>
          <a:bodyPr/>
          <a:lstStyle/>
          <a:p>
            <a:r>
              <a:rPr lang="en-US" dirty="0"/>
              <a:t>Future work</a:t>
            </a:r>
          </a:p>
        </p:txBody>
      </p:sp>
      <p:sp>
        <p:nvSpPr>
          <p:cNvPr id="3" name="Espace réservé du contenu 2">
            <a:extLst>
              <a:ext uri="{FF2B5EF4-FFF2-40B4-BE49-F238E27FC236}">
                <a16:creationId xmlns:a16="http://schemas.microsoft.com/office/drawing/2014/main" id="{2559B11C-3FA6-4943-A1BC-504E7FB6B103}"/>
              </a:ext>
            </a:extLst>
          </p:cNvPr>
          <p:cNvSpPr>
            <a:spLocks noGrp="1"/>
          </p:cNvSpPr>
          <p:nvPr>
            <p:ph idx="1"/>
          </p:nvPr>
        </p:nvSpPr>
        <p:spPr>
          <a:xfrm>
            <a:off x="676656" y="2011680"/>
            <a:ext cx="10753725" cy="4846320"/>
          </a:xfrm>
        </p:spPr>
        <p:txBody>
          <a:bodyPr>
            <a:normAutofit/>
          </a:bodyPr>
          <a:lstStyle/>
          <a:p>
            <a:pPr marL="0" indent="0">
              <a:buNone/>
            </a:pPr>
            <a:r>
              <a:rPr lang="en-US" dirty="0"/>
              <a:t>Analyzing the structures and tones proposed for </a:t>
            </a:r>
            <a:r>
              <a:rPr lang="en-US" dirty="0" err="1"/>
              <a:t>S_ToBI</a:t>
            </a:r>
            <a:r>
              <a:rPr lang="en-US" dirty="0"/>
              <a:t> and </a:t>
            </a:r>
            <a:r>
              <a:rPr lang="en-US" dirty="0" err="1"/>
              <a:t>F_ToBI</a:t>
            </a:r>
            <a:endParaRPr lang="en-US" dirty="0"/>
          </a:p>
          <a:p>
            <a:pPr marL="0" indent="0">
              <a:buNone/>
            </a:pPr>
            <a:r>
              <a:rPr lang="en-US" dirty="0"/>
              <a:t>Finding Intsint equivalences for these tones</a:t>
            </a:r>
          </a:p>
          <a:p>
            <a:pPr marL="0" indent="0">
              <a:buNone/>
            </a:pPr>
            <a:r>
              <a:rPr lang="en-US" dirty="0"/>
              <a:t>Testing them </a:t>
            </a:r>
          </a:p>
          <a:p>
            <a:endParaRPr lang="en-US" dirty="0"/>
          </a:p>
        </p:txBody>
      </p:sp>
      <p:graphicFrame>
        <p:nvGraphicFramePr>
          <p:cNvPr id="4" name="Tableau 3">
            <a:extLst>
              <a:ext uri="{FF2B5EF4-FFF2-40B4-BE49-F238E27FC236}">
                <a16:creationId xmlns:a16="http://schemas.microsoft.com/office/drawing/2014/main" id="{690CBFDA-9696-44C1-AA29-CB2B70394C9B}"/>
              </a:ext>
            </a:extLst>
          </p:cNvPr>
          <p:cNvGraphicFramePr>
            <a:graphicFrameLocks noGrp="1"/>
          </p:cNvGraphicFramePr>
          <p:nvPr>
            <p:extLst>
              <p:ext uri="{D42A27DB-BD31-4B8C-83A1-F6EECF244321}">
                <p14:modId xmlns:p14="http://schemas.microsoft.com/office/powerpoint/2010/main" val="2235524826"/>
              </p:ext>
            </p:extLst>
          </p:nvPr>
        </p:nvGraphicFramePr>
        <p:xfrm>
          <a:off x="2207568" y="3669878"/>
          <a:ext cx="8128000" cy="1463040"/>
        </p:xfrm>
        <a:graphic>
          <a:graphicData uri="http://schemas.openxmlformats.org/drawingml/2006/table">
            <a:tbl>
              <a:tblPr firstRow="1" bandRow="1">
                <a:tableStyleId>{16D9F66E-5EB9-4882-86FB-DCBF35E3C3E4}</a:tableStyleId>
              </a:tblPr>
              <a:tblGrid>
                <a:gridCol w="4064000">
                  <a:extLst>
                    <a:ext uri="{9D8B030D-6E8A-4147-A177-3AD203B41FA5}">
                      <a16:colId xmlns:a16="http://schemas.microsoft.com/office/drawing/2014/main" val="2630635119"/>
                    </a:ext>
                  </a:extLst>
                </a:gridCol>
                <a:gridCol w="4064000">
                  <a:extLst>
                    <a:ext uri="{9D8B030D-6E8A-4147-A177-3AD203B41FA5}">
                      <a16:colId xmlns:a16="http://schemas.microsoft.com/office/drawing/2014/main" val="3278479603"/>
                    </a:ext>
                  </a:extLst>
                </a:gridCol>
              </a:tblGrid>
              <a:tr h="370840">
                <a:tc>
                  <a:txBody>
                    <a:bodyPr/>
                    <a:lstStyle/>
                    <a:p>
                      <a:pPr marL="0" indent="0">
                        <a:buNone/>
                      </a:pPr>
                      <a:r>
                        <a:rPr lang="en-US" dirty="0" err="1"/>
                        <a:t>S_ToBI</a:t>
                      </a:r>
                      <a:endParaRPr lang="en-US" dirty="0"/>
                    </a:p>
                    <a:p>
                      <a:pPr marL="0" indent="0">
                        <a:buNone/>
                      </a:pPr>
                      <a:r>
                        <a:rPr lang="en-US" b="0" dirty="0"/>
                        <a:t>¡H </a:t>
                      </a:r>
                      <a:r>
                        <a:rPr lang="en-US" b="0" dirty="0">
                          <a:sym typeface="Wingdings" panose="05000000000000000000" pitchFamily="2" charset="2"/>
                        </a:rPr>
                        <a:t> </a:t>
                      </a:r>
                      <a:r>
                        <a:rPr lang="en-US" b="0" dirty="0" err="1">
                          <a:sym typeface="Wingdings" panose="05000000000000000000" pitchFamily="2" charset="2"/>
                        </a:rPr>
                        <a:t>Upstep</a:t>
                      </a:r>
                      <a:endParaRPr lang="en-US" b="0" dirty="0"/>
                    </a:p>
                    <a:p>
                      <a:pPr marL="0" indent="0">
                        <a:buNone/>
                      </a:pPr>
                      <a:r>
                        <a:rPr lang="en-US" b="0" dirty="0"/>
                        <a:t>M% </a:t>
                      </a:r>
                      <a:r>
                        <a:rPr lang="en-US" b="0" dirty="0">
                          <a:sym typeface="Wingdings" panose="05000000000000000000" pitchFamily="2" charset="2"/>
                        </a:rPr>
                        <a:t> Mid boundary tone</a:t>
                      </a:r>
                      <a:endParaRPr lang="en-US" b="0" dirty="0"/>
                    </a:p>
                    <a:p>
                      <a:pPr marL="0" indent="0">
                        <a:buNone/>
                      </a:pPr>
                      <a:r>
                        <a:rPr lang="en-US" b="0" dirty="0"/>
                        <a:t>&lt;H* </a:t>
                      </a:r>
                      <a:r>
                        <a:rPr lang="en-US" b="0" dirty="0">
                          <a:sym typeface="Wingdings" panose="05000000000000000000" pitchFamily="2" charset="2"/>
                        </a:rPr>
                        <a:t> Delayed peak</a:t>
                      </a:r>
                    </a:p>
                    <a:p>
                      <a:pPr marL="0" indent="0">
                        <a:buNone/>
                      </a:pPr>
                      <a:r>
                        <a:rPr lang="en-US" b="0" dirty="0"/>
                        <a:t>(Ortiz-Lira &amp; </a:t>
                      </a:r>
                      <a:r>
                        <a:rPr lang="en-US" b="0" dirty="0" err="1"/>
                        <a:t>Frota</a:t>
                      </a:r>
                      <a:r>
                        <a:rPr lang="en-US" b="0" dirty="0"/>
                        <a:t>, 2010)</a:t>
                      </a:r>
                    </a:p>
                  </a:txBody>
                  <a:tcPr/>
                </a:tc>
                <a:tc>
                  <a:txBody>
                    <a:bodyPr/>
                    <a:lstStyle/>
                    <a:p>
                      <a:pPr marL="0" indent="0">
                        <a:buNone/>
                      </a:pPr>
                      <a:r>
                        <a:rPr lang="en-US" dirty="0" err="1"/>
                        <a:t>F_ToBI</a:t>
                      </a:r>
                      <a:endParaRPr lang="en-US" dirty="0"/>
                    </a:p>
                    <a:p>
                      <a:pPr marL="0" indent="0">
                        <a:buNone/>
                      </a:pPr>
                      <a:r>
                        <a:rPr lang="en-US" b="0" dirty="0"/>
                        <a:t>Tonal patterns and phrasing</a:t>
                      </a:r>
                    </a:p>
                    <a:p>
                      <a:pPr marL="0" indent="0">
                        <a:buNone/>
                      </a:pPr>
                      <a:r>
                        <a:rPr lang="en-US" b="0" dirty="0"/>
                        <a:t>(</a:t>
                      </a:r>
                      <a:r>
                        <a:rPr lang="en-US" b="0" dirty="0" err="1"/>
                        <a:t>Delais-Roussarie</a:t>
                      </a:r>
                      <a:r>
                        <a:rPr lang="en-US" b="0" dirty="0"/>
                        <a:t> et al, 2015)</a:t>
                      </a:r>
                    </a:p>
                    <a:p>
                      <a:endParaRPr lang="fr-FR" dirty="0"/>
                    </a:p>
                  </a:txBody>
                  <a:tcPr/>
                </a:tc>
                <a:extLst>
                  <a:ext uri="{0D108BD9-81ED-4DB2-BD59-A6C34878D82A}">
                    <a16:rowId xmlns:a16="http://schemas.microsoft.com/office/drawing/2014/main" val="3277453792"/>
                  </a:ext>
                </a:extLst>
              </a:tr>
            </a:tbl>
          </a:graphicData>
        </a:graphic>
      </p:graphicFrame>
    </p:spTree>
    <p:extLst>
      <p:ext uri="{BB962C8B-B14F-4D97-AF65-F5344CB8AC3E}">
        <p14:creationId xmlns:p14="http://schemas.microsoft.com/office/powerpoint/2010/main" val="2089387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74F667-112E-4A99-A3C7-3BC132BE48DE}"/>
              </a:ext>
            </a:extLst>
          </p:cNvPr>
          <p:cNvSpPr>
            <a:spLocks noGrp="1"/>
          </p:cNvSpPr>
          <p:nvPr>
            <p:ph type="title"/>
          </p:nvPr>
        </p:nvSpPr>
        <p:spPr/>
        <p:txBody>
          <a:bodyPr/>
          <a:lstStyle/>
          <a:p>
            <a:r>
              <a:rPr lang="fr-FR" dirty="0"/>
              <a:t>Future </a:t>
            </a:r>
            <a:r>
              <a:rPr lang="fr-FR" dirty="0" err="1"/>
              <a:t>work</a:t>
            </a:r>
            <a:endParaRPr lang="fr-FR" dirty="0"/>
          </a:p>
        </p:txBody>
      </p:sp>
      <p:sp>
        <p:nvSpPr>
          <p:cNvPr id="3" name="Espace réservé du contenu 2">
            <a:extLst>
              <a:ext uri="{FF2B5EF4-FFF2-40B4-BE49-F238E27FC236}">
                <a16:creationId xmlns:a16="http://schemas.microsoft.com/office/drawing/2014/main" id="{08CAEAE7-F197-42FD-BA0C-6D46F39343D4}"/>
              </a:ext>
            </a:extLst>
          </p:cNvPr>
          <p:cNvSpPr>
            <a:spLocks noGrp="1"/>
          </p:cNvSpPr>
          <p:nvPr>
            <p:ph idx="1"/>
          </p:nvPr>
        </p:nvSpPr>
        <p:spPr/>
        <p:txBody>
          <a:bodyPr/>
          <a:lstStyle/>
          <a:p>
            <a:r>
              <a:rPr lang="fr-FR" dirty="0" err="1"/>
              <a:t>Applying</a:t>
            </a:r>
            <a:r>
              <a:rPr lang="fr-FR" dirty="0"/>
              <a:t> the </a:t>
            </a:r>
            <a:r>
              <a:rPr lang="fr-FR" dirty="0" err="1"/>
              <a:t>comparison</a:t>
            </a:r>
            <a:r>
              <a:rPr lang="fr-FR" dirty="0"/>
              <a:t> </a:t>
            </a:r>
            <a:r>
              <a:rPr lang="fr-FR" dirty="0" err="1"/>
              <a:t>framework</a:t>
            </a:r>
            <a:r>
              <a:rPr lang="fr-FR" dirty="0"/>
              <a:t> to compare Intsint-</a:t>
            </a:r>
            <a:r>
              <a:rPr lang="fr-FR" dirty="0" err="1"/>
              <a:t>coded</a:t>
            </a:r>
            <a:r>
              <a:rPr lang="fr-FR" dirty="0"/>
              <a:t> </a:t>
            </a:r>
            <a:r>
              <a:rPr lang="fr-FR" dirty="0" err="1"/>
              <a:t>interlanguage</a:t>
            </a:r>
            <a:r>
              <a:rPr lang="fr-FR" dirty="0"/>
              <a:t> </a:t>
            </a:r>
            <a:r>
              <a:rPr lang="fr-FR" dirty="0" err="1"/>
              <a:t>prosody</a:t>
            </a:r>
            <a:r>
              <a:rPr lang="fr-FR" dirty="0"/>
              <a:t> </a:t>
            </a:r>
            <a:r>
              <a:rPr lang="fr-FR" dirty="0" err="1"/>
              <a:t>with</a:t>
            </a:r>
            <a:r>
              <a:rPr lang="fr-FR" dirty="0"/>
              <a:t> ToBI-</a:t>
            </a:r>
            <a:r>
              <a:rPr lang="fr-FR" dirty="0" err="1"/>
              <a:t>coded</a:t>
            </a:r>
            <a:r>
              <a:rPr lang="fr-FR" dirty="0"/>
              <a:t> native </a:t>
            </a:r>
            <a:r>
              <a:rPr lang="fr-FR" dirty="0" err="1"/>
              <a:t>language</a:t>
            </a:r>
            <a:r>
              <a:rPr lang="fr-FR" dirty="0"/>
              <a:t> </a:t>
            </a:r>
            <a:r>
              <a:rPr lang="fr-FR" dirty="0" err="1"/>
              <a:t>prosody</a:t>
            </a:r>
            <a:r>
              <a:rPr lang="fr-FR" dirty="0"/>
              <a:t>.</a:t>
            </a:r>
          </a:p>
        </p:txBody>
      </p:sp>
    </p:spTree>
    <p:extLst>
      <p:ext uri="{BB962C8B-B14F-4D97-AF65-F5344CB8AC3E}">
        <p14:creationId xmlns:p14="http://schemas.microsoft.com/office/powerpoint/2010/main" val="642835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D342C-B94F-4595-9C55-18B4700548DA}"/>
              </a:ext>
            </a:extLst>
          </p:cNvPr>
          <p:cNvSpPr>
            <a:spLocks noGrp="1"/>
          </p:cNvSpPr>
          <p:nvPr>
            <p:ph type="title"/>
          </p:nvPr>
        </p:nvSpPr>
        <p:spPr/>
        <p:txBody>
          <a:bodyPr/>
          <a:lstStyle/>
          <a:p>
            <a:r>
              <a:rPr lang="fr-FR" dirty="0" err="1"/>
              <a:t>References</a:t>
            </a:r>
            <a:endParaRPr lang="fr-FR" dirty="0"/>
          </a:p>
        </p:txBody>
      </p:sp>
      <p:sp>
        <p:nvSpPr>
          <p:cNvPr id="3" name="Espace réservé du contenu 2">
            <a:extLst>
              <a:ext uri="{FF2B5EF4-FFF2-40B4-BE49-F238E27FC236}">
                <a16:creationId xmlns:a16="http://schemas.microsoft.com/office/drawing/2014/main" id="{4131EBA4-89E0-460E-8877-2D9F482CD48A}"/>
              </a:ext>
            </a:extLst>
          </p:cNvPr>
          <p:cNvSpPr>
            <a:spLocks noGrp="1"/>
          </p:cNvSpPr>
          <p:nvPr>
            <p:ph idx="1"/>
          </p:nvPr>
        </p:nvSpPr>
        <p:spPr/>
        <p:txBody>
          <a:bodyPr>
            <a:normAutofit fontScale="62500" lnSpcReduction="20000"/>
          </a:bodyPr>
          <a:lstStyle/>
          <a:p>
            <a:r>
              <a:rPr lang="en-US" dirty="0"/>
              <a:t>Beckman, M., &amp; Ayers, G. (1997). Guidelines for ToBI Labeling.</a:t>
            </a:r>
            <a:endParaRPr lang="fr-FR" dirty="0"/>
          </a:p>
          <a:p>
            <a:r>
              <a:rPr lang="fr-FR" dirty="0" err="1"/>
              <a:t>Delais-Roussarie</a:t>
            </a:r>
            <a:r>
              <a:rPr lang="fr-FR" dirty="0"/>
              <a:t>, E., et al.(2015). </a:t>
            </a:r>
            <a:r>
              <a:rPr lang="fr-FR" dirty="0" err="1"/>
              <a:t>Intonational</a:t>
            </a:r>
            <a:r>
              <a:rPr lang="fr-FR" dirty="0"/>
              <a:t> </a:t>
            </a:r>
            <a:r>
              <a:rPr lang="fr-FR" dirty="0" err="1"/>
              <a:t>Phonology</a:t>
            </a:r>
            <a:r>
              <a:rPr lang="fr-FR" dirty="0"/>
              <a:t> of French: </a:t>
            </a:r>
            <a:r>
              <a:rPr lang="fr-FR" dirty="0" err="1"/>
              <a:t>developing</a:t>
            </a:r>
            <a:r>
              <a:rPr lang="fr-FR" dirty="0"/>
              <a:t> a ToBI system for French. In S. </a:t>
            </a:r>
            <a:r>
              <a:rPr lang="fr-FR" dirty="0" err="1"/>
              <a:t>Frota</a:t>
            </a:r>
            <a:r>
              <a:rPr lang="fr-FR" dirty="0"/>
              <a:t> &amp; P. </a:t>
            </a:r>
            <a:r>
              <a:rPr lang="fr-FR" dirty="0" err="1"/>
              <a:t>Prieto</a:t>
            </a:r>
            <a:r>
              <a:rPr lang="fr-FR" dirty="0"/>
              <a:t> (</a:t>
            </a:r>
            <a:r>
              <a:rPr lang="fr-FR" dirty="0" err="1"/>
              <a:t>Eds</a:t>
            </a:r>
            <a:r>
              <a:rPr lang="fr-FR" dirty="0"/>
              <a:t>.), </a:t>
            </a:r>
            <a:r>
              <a:rPr lang="fr-FR" i="1" dirty="0" err="1"/>
              <a:t>Intonational</a:t>
            </a:r>
            <a:r>
              <a:rPr lang="fr-FR" i="1" dirty="0"/>
              <a:t> variation in Romance</a:t>
            </a:r>
            <a:r>
              <a:rPr lang="fr-FR" dirty="0"/>
              <a:t> (pp. 63–100). Oxford: Oxford </a:t>
            </a:r>
            <a:r>
              <a:rPr lang="fr-FR" dirty="0" err="1"/>
              <a:t>University</a:t>
            </a:r>
            <a:r>
              <a:rPr lang="fr-FR" dirty="0"/>
              <a:t> </a:t>
            </a:r>
            <a:r>
              <a:rPr lang="fr-FR" dirty="0" err="1"/>
              <a:t>Press</a:t>
            </a:r>
            <a:r>
              <a:rPr lang="fr-FR" dirty="0"/>
              <a:t>. </a:t>
            </a:r>
          </a:p>
          <a:p>
            <a:r>
              <a:rPr lang="fr-FR" dirty="0"/>
              <a:t>Di Cristo, A. (2013). </a:t>
            </a:r>
            <a:r>
              <a:rPr lang="fr-FR" i="1" dirty="0"/>
              <a:t>La prosodie de la parole</a:t>
            </a:r>
            <a:r>
              <a:rPr lang="fr-FR" dirty="0"/>
              <a:t>. Bruxelles: De Boeck.</a:t>
            </a:r>
          </a:p>
          <a:p>
            <a:r>
              <a:rPr lang="en-US" dirty="0"/>
              <a:t>Ladd, R. (2008). </a:t>
            </a:r>
            <a:r>
              <a:rPr lang="en-US" i="1" dirty="0"/>
              <a:t>Intonational Phonology</a:t>
            </a:r>
            <a:r>
              <a:rPr lang="en-US" dirty="0"/>
              <a:t>. Cambridge: Cambridge University Press. </a:t>
            </a:r>
            <a:endParaRPr lang="fr-FR" dirty="0"/>
          </a:p>
          <a:p>
            <a:r>
              <a:rPr lang="fr-FR" dirty="0"/>
              <a:t>Ortiz Lira, H., Fuentes, M., &amp; Astruc, L. (2010). </a:t>
            </a:r>
            <a:r>
              <a:rPr lang="fr-FR" dirty="0" err="1"/>
              <a:t>Chilean</a:t>
            </a:r>
            <a:r>
              <a:rPr lang="fr-FR" dirty="0"/>
              <a:t> </a:t>
            </a:r>
            <a:r>
              <a:rPr lang="fr-FR" dirty="0" err="1"/>
              <a:t>Spanish</a:t>
            </a:r>
            <a:r>
              <a:rPr lang="fr-FR" dirty="0"/>
              <a:t> Intonation. In P. </a:t>
            </a:r>
            <a:r>
              <a:rPr lang="fr-FR" dirty="0" err="1"/>
              <a:t>Prieto</a:t>
            </a:r>
            <a:r>
              <a:rPr lang="fr-FR" dirty="0"/>
              <a:t> &amp; P. </a:t>
            </a:r>
            <a:r>
              <a:rPr lang="fr-FR" dirty="0" err="1"/>
              <a:t>Roseano</a:t>
            </a:r>
            <a:r>
              <a:rPr lang="fr-FR" dirty="0"/>
              <a:t> (</a:t>
            </a:r>
            <a:r>
              <a:rPr lang="fr-FR" dirty="0" err="1"/>
              <a:t>Eds</a:t>
            </a:r>
            <a:r>
              <a:rPr lang="fr-FR" dirty="0"/>
              <a:t>.), </a:t>
            </a:r>
            <a:r>
              <a:rPr lang="fr-FR" i="1" dirty="0"/>
              <a:t>Transcription of Intonation of the </a:t>
            </a:r>
            <a:r>
              <a:rPr lang="fr-FR" i="1" dirty="0" err="1"/>
              <a:t>Spanish</a:t>
            </a:r>
            <a:r>
              <a:rPr lang="fr-FR" i="1" dirty="0"/>
              <a:t> </a:t>
            </a:r>
            <a:r>
              <a:rPr lang="fr-FR" i="1" dirty="0" err="1"/>
              <a:t>Language</a:t>
            </a:r>
            <a:r>
              <a:rPr lang="fr-FR" dirty="0"/>
              <a:t> (pp. 255–283). Munich: </a:t>
            </a:r>
            <a:r>
              <a:rPr lang="fr-FR" dirty="0" err="1"/>
              <a:t>Lincom</a:t>
            </a:r>
            <a:r>
              <a:rPr lang="fr-FR" dirty="0"/>
              <a:t> Europa.</a:t>
            </a:r>
            <a:r>
              <a:rPr lang="en-US" dirty="0"/>
              <a:t> </a:t>
            </a:r>
          </a:p>
          <a:p>
            <a:r>
              <a:rPr lang="en-US" dirty="0"/>
              <a:t>Pierrehumbert, J. (1980). </a:t>
            </a:r>
            <a:r>
              <a:rPr lang="en-US" i="1" dirty="0"/>
              <a:t>The phonology and phonetics of English intonation</a:t>
            </a:r>
            <a:r>
              <a:rPr lang="en-US" dirty="0"/>
              <a:t>. MIT.</a:t>
            </a:r>
            <a:endParaRPr lang="fr-FR" dirty="0"/>
          </a:p>
          <a:p>
            <a:r>
              <a:rPr lang="en-US" dirty="0"/>
              <a:t>Prieto, P., </a:t>
            </a:r>
            <a:r>
              <a:rPr lang="en-US" dirty="0" err="1"/>
              <a:t>Roseano</a:t>
            </a:r>
            <a:r>
              <a:rPr lang="en-US" dirty="0"/>
              <a:t>, P., &amp; </a:t>
            </a:r>
            <a:r>
              <a:rPr lang="en-US" dirty="0" err="1"/>
              <a:t>Borràs</a:t>
            </a:r>
            <a:r>
              <a:rPr lang="en-US" dirty="0"/>
              <a:t>-Comes, J. (2010-2015). Interactive Atlas of Romance Intonation. Retrieved from </a:t>
            </a:r>
            <a:r>
              <a:rPr lang="en-US" dirty="0">
                <a:hlinkClick r:id="rId2"/>
              </a:rPr>
              <a:t>http://prosodia.upf.edu/iari/</a:t>
            </a:r>
            <a:endParaRPr lang="en-US" dirty="0"/>
          </a:p>
          <a:p>
            <a:r>
              <a:rPr lang="fr-FR" dirty="0" err="1"/>
              <a:t>Silverman</a:t>
            </a:r>
            <a:r>
              <a:rPr lang="fr-FR" dirty="0"/>
              <a:t>, K. et al. (1992). TOBI: A Standard for </a:t>
            </a:r>
            <a:r>
              <a:rPr lang="fr-FR" dirty="0" err="1"/>
              <a:t>Labeling</a:t>
            </a:r>
            <a:r>
              <a:rPr lang="fr-FR" dirty="0"/>
              <a:t> English </a:t>
            </a:r>
            <a:r>
              <a:rPr lang="fr-FR" dirty="0" err="1"/>
              <a:t>Prosody</a:t>
            </a:r>
            <a:r>
              <a:rPr lang="fr-FR" dirty="0"/>
              <a:t>. In </a:t>
            </a:r>
            <a:r>
              <a:rPr lang="fr-FR" i="1" dirty="0"/>
              <a:t>2nd International </a:t>
            </a:r>
            <a:r>
              <a:rPr lang="fr-FR" i="1" dirty="0" err="1"/>
              <a:t>Conference</a:t>
            </a:r>
            <a:r>
              <a:rPr lang="fr-FR" i="1" dirty="0"/>
              <a:t> on </a:t>
            </a:r>
            <a:r>
              <a:rPr lang="fr-FR" i="1" dirty="0" err="1"/>
              <a:t>Spoken</a:t>
            </a:r>
            <a:r>
              <a:rPr lang="fr-FR" i="1" dirty="0"/>
              <a:t> </a:t>
            </a:r>
            <a:r>
              <a:rPr lang="fr-FR" i="1" dirty="0" err="1"/>
              <a:t>Language</a:t>
            </a:r>
            <a:r>
              <a:rPr lang="fr-FR" i="1" dirty="0"/>
              <a:t> </a:t>
            </a:r>
            <a:r>
              <a:rPr lang="fr-FR" i="1" dirty="0" err="1"/>
              <a:t>Processing</a:t>
            </a:r>
            <a:r>
              <a:rPr lang="fr-FR" i="1" dirty="0"/>
              <a:t> (ICSLP 92)</a:t>
            </a:r>
            <a:r>
              <a:rPr lang="fr-FR" dirty="0"/>
              <a:t> (pp. 867–870). Banff, Canada.</a:t>
            </a:r>
          </a:p>
          <a:p>
            <a:r>
              <a:rPr lang="fr-FR" dirty="0" err="1"/>
              <a:t>Wightman</a:t>
            </a:r>
            <a:r>
              <a:rPr lang="fr-FR" dirty="0"/>
              <a:t>, C. (2002). ToBI or not ToBI? In I. Marlien &amp; B. Bel (</a:t>
            </a:r>
            <a:r>
              <a:rPr lang="fr-FR" dirty="0" err="1"/>
              <a:t>Eds</a:t>
            </a:r>
            <a:r>
              <a:rPr lang="fr-FR" dirty="0"/>
              <a:t>.), </a:t>
            </a:r>
            <a:r>
              <a:rPr lang="fr-FR" i="1" dirty="0" err="1"/>
              <a:t>Proceedings</a:t>
            </a:r>
            <a:r>
              <a:rPr lang="fr-FR" i="1" dirty="0"/>
              <a:t> of the 1st international </a:t>
            </a:r>
            <a:r>
              <a:rPr lang="fr-FR" i="1" dirty="0" err="1"/>
              <a:t>conference</a:t>
            </a:r>
            <a:r>
              <a:rPr lang="fr-FR" i="1" dirty="0"/>
              <a:t> on Speech </a:t>
            </a:r>
            <a:r>
              <a:rPr lang="fr-FR" i="1" dirty="0" err="1"/>
              <a:t>Prosody</a:t>
            </a:r>
            <a:r>
              <a:rPr lang="fr-FR" dirty="0"/>
              <a:t> (pp. 25–29). Aix-en-Provence: Laboratoire Parole et Langage. </a:t>
            </a:r>
            <a:endParaRPr lang="en-US" dirty="0"/>
          </a:p>
          <a:p>
            <a:endParaRPr lang="fr-FR" dirty="0"/>
          </a:p>
        </p:txBody>
      </p:sp>
    </p:spTree>
    <p:extLst>
      <p:ext uri="{BB962C8B-B14F-4D97-AF65-F5344CB8AC3E}">
        <p14:creationId xmlns:p14="http://schemas.microsoft.com/office/powerpoint/2010/main" val="242974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7">
            <a:extLst>
              <a:ext uri="{FF2B5EF4-FFF2-40B4-BE49-F238E27FC236}">
                <a16:creationId xmlns:a16="http://schemas.microsoft.com/office/drawing/2014/main" id="{6766736F-E890-4B1A-88E3-7E87A6B4169B}"/>
              </a:ext>
            </a:extLst>
          </p:cNvPr>
          <p:cNvSpPr/>
          <p:nvPr/>
        </p:nvSpPr>
        <p:spPr>
          <a:xfrm>
            <a:off x="3505200" y="692696"/>
            <a:ext cx="6264696" cy="5400600"/>
          </a:xfrm>
          <a:prstGeom prst="roundRect">
            <a:avLst/>
          </a:prstGeom>
          <a:noFill/>
          <a:ln w="57150">
            <a:solidFill>
              <a:schemeClr val="tx2">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solidFill>
                <a:schemeClr val="accent1">
                  <a:lumMod val="50000"/>
                </a:schemeClr>
              </a:solidFill>
            </a:endParaRPr>
          </a:p>
        </p:txBody>
      </p:sp>
      <p:sp>
        <p:nvSpPr>
          <p:cNvPr id="24" name="Rectangle : coins arrondis 23">
            <a:extLst>
              <a:ext uri="{FF2B5EF4-FFF2-40B4-BE49-F238E27FC236}">
                <a16:creationId xmlns:a16="http://schemas.microsoft.com/office/drawing/2014/main" id="{B43F0E87-C991-40FE-84A0-B5CE59E757D0}"/>
              </a:ext>
            </a:extLst>
          </p:cNvPr>
          <p:cNvSpPr/>
          <p:nvPr/>
        </p:nvSpPr>
        <p:spPr>
          <a:xfrm>
            <a:off x="119336" y="692696"/>
            <a:ext cx="2661320" cy="5400600"/>
          </a:xfrm>
          <a:prstGeom prst="roundRect">
            <a:avLst/>
          </a:prstGeom>
          <a:noFill/>
          <a:ln w="571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1">
                  <a:lumMod val="50000"/>
                </a:schemeClr>
              </a:solidFill>
            </a:endParaRPr>
          </a:p>
        </p:txBody>
      </p:sp>
      <p:sp>
        <p:nvSpPr>
          <p:cNvPr id="4" name="Ellipse 3">
            <a:extLst>
              <a:ext uri="{FF2B5EF4-FFF2-40B4-BE49-F238E27FC236}">
                <a16:creationId xmlns:a16="http://schemas.microsoft.com/office/drawing/2014/main" id="{17EBBA12-A102-42C0-973D-1DCBBF4211E8}"/>
              </a:ext>
            </a:extLst>
          </p:cNvPr>
          <p:cNvSpPr/>
          <p:nvPr/>
        </p:nvSpPr>
        <p:spPr>
          <a:xfrm>
            <a:off x="263352" y="908720"/>
            <a:ext cx="2160240" cy="2160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bg1"/>
                </a:solidFill>
              </a:rPr>
              <a:t>L1 French</a:t>
            </a:r>
          </a:p>
          <a:p>
            <a:pPr algn="ctr"/>
            <a:r>
              <a:rPr lang="fr-FR" sz="2200" dirty="0">
                <a:solidFill>
                  <a:schemeClr val="bg1"/>
                </a:solidFill>
              </a:rPr>
              <a:t>(France)</a:t>
            </a:r>
          </a:p>
        </p:txBody>
      </p:sp>
      <p:sp>
        <p:nvSpPr>
          <p:cNvPr id="5" name="Ellipse 4">
            <a:extLst>
              <a:ext uri="{FF2B5EF4-FFF2-40B4-BE49-F238E27FC236}">
                <a16:creationId xmlns:a16="http://schemas.microsoft.com/office/drawing/2014/main" id="{B5D51342-7535-4ECA-A844-DBC6987E5822}"/>
              </a:ext>
            </a:extLst>
          </p:cNvPr>
          <p:cNvSpPr/>
          <p:nvPr/>
        </p:nvSpPr>
        <p:spPr>
          <a:xfrm>
            <a:off x="263352" y="3789040"/>
            <a:ext cx="2160240" cy="2160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bg1"/>
                </a:solidFill>
              </a:rPr>
              <a:t>L1 </a:t>
            </a:r>
            <a:r>
              <a:rPr lang="fr-FR" sz="2200" b="1" dirty="0" err="1">
                <a:solidFill>
                  <a:schemeClr val="bg1"/>
                </a:solidFill>
              </a:rPr>
              <a:t>Spanish</a:t>
            </a:r>
            <a:endParaRPr lang="fr-FR" sz="2200" b="1" dirty="0">
              <a:solidFill>
                <a:schemeClr val="bg1"/>
              </a:solidFill>
            </a:endParaRPr>
          </a:p>
          <a:p>
            <a:pPr algn="ctr"/>
            <a:r>
              <a:rPr lang="fr-FR" sz="2200" dirty="0">
                <a:solidFill>
                  <a:schemeClr val="bg1"/>
                </a:solidFill>
              </a:rPr>
              <a:t>(Chile)</a:t>
            </a:r>
          </a:p>
        </p:txBody>
      </p:sp>
      <p:sp>
        <p:nvSpPr>
          <p:cNvPr id="6" name="Ellipse 5">
            <a:extLst>
              <a:ext uri="{FF2B5EF4-FFF2-40B4-BE49-F238E27FC236}">
                <a16:creationId xmlns:a16="http://schemas.microsoft.com/office/drawing/2014/main" id="{09631161-9B78-4E32-9705-AA00B8FC472A}"/>
              </a:ext>
            </a:extLst>
          </p:cNvPr>
          <p:cNvSpPr/>
          <p:nvPr/>
        </p:nvSpPr>
        <p:spPr>
          <a:xfrm>
            <a:off x="3863752" y="3573016"/>
            <a:ext cx="2160240" cy="2160240"/>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lumMod val="50000"/>
                  </a:schemeClr>
                </a:solidFill>
              </a:rPr>
              <a:t>L2 English</a:t>
            </a:r>
          </a:p>
          <a:p>
            <a:pPr algn="ctr"/>
            <a:r>
              <a:rPr lang="fr-FR" sz="2000" dirty="0">
                <a:solidFill>
                  <a:schemeClr val="accent1">
                    <a:lumMod val="50000"/>
                  </a:schemeClr>
                </a:solidFill>
              </a:rPr>
              <a:t>(L1 </a:t>
            </a:r>
            <a:r>
              <a:rPr lang="fr-FR" sz="2000" dirty="0" err="1">
                <a:solidFill>
                  <a:schemeClr val="accent1">
                    <a:lumMod val="50000"/>
                  </a:schemeClr>
                </a:solidFill>
              </a:rPr>
              <a:t>Spanish</a:t>
            </a:r>
            <a:r>
              <a:rPr lang="fr-FR" sz="2200" dirty="0">
                <a:solidFill>
                  <a:schemeClr val="accent1">
                    <a:lumMod val="50000"/>
                  </a:schemeClr>
                </a:solidFill>
              </a:rPr>
              <a:t>)</a:t>
            </a:r>
          </a:p>
        </p:txBody>
      </p:sp>
      <p:sp>
        <p:nvSpPr>
          <p:cNvPr id="7" name="Ellipse 6">
            <a:extLst>
              <a:ext uri="{FF2B5EF4-FFF2-40B4-BE49-F238E27FC236}">
                <a16:creationId xmlns:a16="http://schemas.microsoft.com/office/drawing/2014/main" id="{DDEE074C-205B-44BA-853C-E5B905B2FB7E}"/>
              </a:ext>
            </a:extLst>
          </p:cNvPr>
          <p:cNvSpPr/>
          <p:nvPr/>
        </p:nvSpPr>
        <p:spPr>
          <a:xfrm>
            <a:off x="3863752" y="1052736"/>
            <a:ext cx="2160240" cy="2160240"/>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accent1">
                    <a:lumMod val="50000"/>
                  </a:schemeClr>
                </a:solidFill>
              </a:rPr>
              <a:t>L2 English</a:t>
            </a:r>
          </a:p>
          <a:p>
            <a:pPr algn="ctr"/>
            <a:r>
              <a:rPr lang="fr-FR" sz="2200" dirty="0">
                <a:solidFill>
                  <a:schemeClr val="accent1">
                    <a:lumMod val="50000"/>
                  </a:schemeClr>
                </a:solidFill>
              </a:rPr>
              <a:t>(L1 French)</a:t>
            </a:r>
          </a:p>
        </p:txBody>
      </p:sp>
      <p:sp>
        <p:nvSpPr>
          <p:cNvPr id="8" name="Ellipse 7">
            <a:extLst>
              <a:ext uri="{FF2B5EF4-FFF2-40B4-BE49-F238E27FC236}">
                <a16:creationId xmlns:a16="http://schemas.microsoft.com/office/drawing/2014/main" id="{03B2BFAF-AD06-436C-98D1-F64106E67EE3}"/>
              </a:ext>
            </a:extLst>
          </p:cNvPr>
          <p:cNvSpPr/>
          <p:nvPr/>
        </p:nvSpPr>
        <p:spPr>
          <a:xfrm>
            <a:off x="7464152" y="2348880"/>
            <a:ext cx="2160240" cy="2160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bg1"/>
                </a:solidFill>
              </a:rPr>
              <a:t>L1 English</a:t>
            </a:r>
          </a:p>
        </p:txBody>
      </p:sp>
      <p:cxnSp>
        <p:nvCxnSpPr>
          <p:cNvPr id="10" name="Connecteur droit 9">
            <a:extLst>
              <a:ext uri="{FF2B5EF4-FFF2-40B4-BE49-F238E27FC236}">
                <a16:creationId xmlns:a16="http://schemas.microsoft.com/office/drawing/2014/main" id="{0B6810E2-908F-4D0B-A38E-8ED586A77460}"/>
              </a:ext>
            </a:extLst>
          </p:cNvPr>
          <p:cNvCxnSpPr>
            <a:stCxn id="4" idx="6"/>
            <a:endCxn id="7" idx="2"/>
          </p:cNvCxnSpPr>
          <p:nvPr/>
        </p:nvCxnSpPr>
        <p:spPr>
          <a:xfrm>
            <a:off x="2423592" y="1988840"/>
            <a:ext cx="1440160" cy="144016"/>
          </a:xfrm>
          <a:prstGeom prst="line">
            <a:avLst/>
          </a:prstGeom>
          <a:ln w="571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28628B7F-4428-4CE6-B3BC-A31782F42618}"/>
              </a:ext>
            </a:extLst>
          </p:cNvPr>
          <p:cNvCxnSpPr>
            <a:stCxn id="5" idx="6"/>
            <a:endCxn id="6" idx="2"/>
          </p:cNvCxnSpPr>
          <p:nvPr/>
        </p:nvCxnSpPr>
        <p:spPr>
          <a:xfrm flipV="1">
            <a:off x="2423592" y="4653136"/>
            <a:ext cx="1440160" cy="216024"/>
          </a:xfrm>
          <a:prstGeom prst="line">
            <a:avLst/>
          </a:prstGeom>
          <a:ln w="571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60B931B-2BF2-4BF2-8BE0-E42697181FCE}"/>
              </a:ext>
            </a:extLst>
          </p:cNvPr>
          <p:cNvCxnSpPr>
            <a:cxnSpLocks/>
            <a:stCxn id="7" idx="4"/>
            <a:endCxn id="6" idx="0"/>
          </p:cNvCxnSpPr>
          <p:nvPr/>
        </p:nvCxnSpPr>
        <p:spPr>
          <a:xfrm>
            <a:off x="4943872" y="3212976"/>
            <a:ext cx="0" cy="360040"/>
          </a:xfrm>
          <a:prstGeom prst="line">
            <a:avLst/>
          </a:prstGeom>
          <a:ln w="571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98BBD180-A663-4910-8052-3FDEAB5B6622}"/>
              </a:ext>
            </a:extLst>
          </p:cNvPr>
          <p:cNvCxnSpPr>
            <a:stCxn id="7" idx="6"/>
            <a:endCxn id="8" idx="2"/>
          </p:cNvCxnSpPr>
          <p:nvPr/>
        </p:nvCxnSpPr>
        <p:spPr>
          <a:xfrm>
            <a:off x="6023992" y="2132856"/>
            <a:ext cx="1440160" cy="1296144"/>
          </a:xfrm>
          <a:prstGeom prst="line">
            <a:avLst/>
          </a:prstGeom>
          <a:ln w="571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780CE43-2B75-477E-A822-5AA2277A1CF9}"/>
              </a:ext>
            </a:extLst>
          </p:cNvPr>
          <p:cNvCxnSpPr>
            <a:stCxn id="6" idx="6"/>
            <a:endCxn id="8" idx="2"/>
          </p:cNvCxnSpPr>
          <p:nvPr/>
        </p:nvCxnSpPr>
        <p:spPr>
          <a:xfrm flipV="1">
            <a:off x="6023992" y="3429000"/>
            <a:ext cx="1440160" cy="1224136"/>
          </a:xfrm>
          <a:prstGeom prst="line">
            <a:avLst/>
          </a:prstGeom>
          <a:ln w="571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799838D0-5AC6-4135-9E1D-93B1CB81A152}"/>
              </a:ext>
            </a:extLst>
          </p:cNvPr>
          <p:cNvSpPr txBox="1"/>
          <p:nvPr/>
        </p:nvSpPr>
        <p:spPr>
          <a:xfrm>
            <a:off x="5901982" y="6043934"/>
            <a:ext cx="1684179" cy="769441"/>
          </a:xfrm>
          <a:prstGeom prst="rect">
            <a:avLst/>
          </a:prstGeom>
          <a:noFill/>
          <a:ln>
            <a:noFill/>
          </a:ln>
        </p:spPr>
        <p:txBody>
          <a:bodyPr wrap="none" rtlCol="0">
            <a:spAutoFit/>
          </a:bodyPr>
          <a:lstStyle/>
          <a:p>
            <a:r>
              <a:rPr lang="fr-FR" sz="4400" b="1" dirty="0">
                <a:solidFill>
                  <a:schemeClr val="accent1">
                    <a:lumMod val="50000"/>
                  </a:schemeClr>
                </a:solidFill>
                <a:latin typeface="Calibri" panose="020F0502020204030204" pitchFamily="34" charset="0"/>
                <a:cs typeface="Calibri" panose="020F0502020204030204" pitchFamily="34" charset="0"/>
              </a:rPr>
              <a:t>Intsint</a:t>
            </a:r>
          </a:p>
        </p:txBody>
      </p:sp>
      <p:sp>
        <p:nvSpPr>
          <p:cNvPr id="29" name="Rectangle 28">
            <a:extLst>
              <a:ext uri="{FF2B5EF4-FFF2-40B4-BE49-F238E27FC236}">
                <a16:creationId xmlns:a16="http://schemas.microsoft.com/office/drawing/2014/main" id="{0BCD7839-D77A-46DD-ABBB-D218BB54DAED}"/>
              </a:ext>
            </a:extLst>
          </p:cNvPr>
          <p:cNvSpPr/>
          <p:nvPr/>
        </p:nvSpPr>
        <p:spPr>
          <a:xfrm>
            <a:off x="857878" y="6093296"/>
            <a:ext cx="1184235" cy="769441"/>
          </a:xfrm>
          <a:prstGeom prst="rect">
            <a:avLst/>
          </a:prstGeom>
          <a:noFill/>
          <a:ln>
            <a:noFill/>
          </a:ln>
        </p:spPr>
        <p:txBody>
          <a:bodyPr wrap="none">
            <a:spAutoFit/>
          </a:bodyPr>
          <a:lstStyle/>
          <a:p>
            <a:r>
              <a:rPr lang="fr-FR" sz="4400" b="1" dirty="0">
                <a:solidFill>
                  <a:schemeClr val="accent1">
                    <a:lumMod val="50000"/>
                  </a:schemeClr>
                </a:solidFill>
                <a:latin typeface="Calibri" panose="020F0502020204030204" pitchFamily="34" charset="0"/>
                <a:cs typeface="Calibri" panose="020F0502020204030204" pitchFamily="34" charset="0"/>
              </a:rPr>
              <a:t>ToBI</a:t>
            </a:r>
            <a:endParaRPr lang="fr-FR" sz="4400" dirty="0">
              <a:solidFill>
                <a:schemeClr val="accent1">
                  <a:lumMod val="50000"/>
                </a:schemeClr>
              </a:solidFill>
            </a:endParaRPr>
          </a:p>
        </p:txBody>
      </p:sp>
    </p:spTree>
    <p:extLst>
      <p:ext uri="{BB962C8B-B14F-4D97-AF65-F5344CB8AC3E}">
        <p14:creationId xmlns:p14="http://schemas.microsoft.com/office/powerpoint/2010/main" val="198044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 coins arrondis 23">
            <a:extLst>
              <a:ext uri="{FF2B5EF4-FFF2-40B4-BE49-F238E27FC236}">
                <a16:creationId xmlns:a16="http://schemas.microsoft.com/office/drawing/2014/main" id="{B43F0E87-C991-40FE-84A0-B5CE59E757D0}"/>
              </a:ext>
            </a:extLst>
          </p:cNvPr>
          <p:cNvSpPr/>
          <p:nvPr/>
        </p:nvSpPr>
        <p:spPr>
          <a:xfrm>
            <a:off x="119336" y="692696"/>
            <a:ext cx="2661320" cy="5400600"/>
          </a:xfrm>
          <a:prstGeom prst="roundRect">
            <a:avLst/>
          </a:prstGeom>
          <a:noFill/>
          <a:ln w="571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1">
                  <a:lumMod val="50000"/>
                </a:schemeClr>
              </a:solidFill>
            </a:endParaRPr>
          </a:p>
        </p:txBody>
      </p:sp>
      <p:sp>
        <p:nvSpPr>
          <p:cNvPr id="4" name="Ellipse 3">
            <a:extLst>
              <a:ext uri="{FF2B5EF4-FFF2-40B4-BE49-F238E27FC236}">
                <a16:creationId xmlns:a16="http://schemas.microsoft.com/office/drawing/2014/main" id="{17EBBA12-A102-42C0-973D-1DCBBF4211E8}"/>
              </a:ext>
            </a:extLst>
          </p:cNvPr>
          <p:cNvSpPr/>
          <p:nvPr/>
        </p:nvSpPr>
        <p:spPr>
          <a:xfrm>
            <a:off x="263352" y="908720"/>
            <a:ext cx="2160240" cy="2160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bg1"/>
                </a:solidFill>
              </a:rPr>
              <a:t>L1 French</a:t>
            </a:r>
          </a:p>
          <a:p>
            <a:pPr algn="ctr"/>
            <a:r>
              <a:rPr lang="fr-FR" sz="2200" dirty="0">
                <a:solidFill>
                  <a:schemeClr val="bg1"/>
                </a:solidFill>
              </a:rPr>
              <a:t>(France)</a:t>
            </a:r>
          </a:p>
        </p:txBody>
      </p:sp>
      <p:sp>
        <p:nvSpPr>
          <p:cNvPr id="5" name="Ellipse 4">
            <a:extLst>
              <a:ext uri="{FF2B5EF4-FFF2-40B4-BE49-F238E27FC236}">
                <a16:creationId xmlns:a16="http://schemas.microsoft.com/office/drawing/2014/main" id="{B5D51342-7535-4ECA-A844-DBC6987E5822}"/>
              </a:ext>
            </a:extLst>
          </p:cNvPr>
          <p:cNvSpPr/>
          <p:nvPr/>
        </p:nvSpPr>
        <p:spPr>
          <a:xfrm>
            <a:off x="263352" y="3789040"/>
            <a:ext cx="2160240" cy="2160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bg1"/>
                </a:solidFill>
              </a:rPr>
              <a:t>L1 </a:t>
            </a:r>
            <a:r>
              <a:rPr lang="fr-FR" sz="2200" b="1" dirty="0" err="1">
                <a:solidFill>
                  <a:schemeClr val="bg1"/>
                </a:solidFill>
              </a:rPr>
              <a:t>Spanish</a:t>
            </a:r>
            <a:endParaRPr lang="fr-FR" sz="2200" b="1" dirty="0">
              <a:solidFill>
                <a:schemeClr val="bg1"/>
              </a:solidFill>
            </a:endParaRPr>
          </a:p>
          <a:p>
            <a:pPr algn="ctr"/>
            <a:r>
              <a:rPr lang="fr-FR" sz="2200" dirty="0">
                <a:solidFill>
                  <a:schemeClr val="bg1"/>
                </a:solidFill>
              </a:rPr>
              <a:t>(Chile)</a:t>
            </a:r>
          </a:p>
        </p:txBody>
      </p:sp>
      <p:sp>
        <p:nvSpPr>
          <p:cNvPr id="29" name="Rectangle 28">
            <a:extLst>
              <a:ext uri="{FF2B5EF4-FFF2-40B4-BE49-F238E27FC236}">
                <a16:creationId xmlns:a16="http://schemas.microsoft.com/office/drawing/2014/main" id="{0BCD7839-D77A-46DD-ABBB-D218BB54DAED}"/>
              </a:ext>
            </a:extLst>
          </p:cNvPr>
          <p:cNvSpPr/>
          <p:nvPr/>
        </p:nvSpPr>
        <p:spPr>
          <a:xfrm>
            <a:off x="857878" y="6093296"/>
            <a:ext cx="1184235" cy="769441"/>
          </a:xfrm>
          <a:prstGeom prst="rect">
            <a:avLst/>
          </a:prstGeom>
          <a:noFill/>
          <a:ln>
            <a:noFill/>
          </a:ln>
        </p:spPr>
        <p:txBody>
          <a:bodyPr wrap="none">
            <a:spAutoFit/>
          </a:bodyPr>
          <a:lstStyle/>
          <a:p>
            <a:r>
              <a:rPr lang="fr-FR" sz="4400" b="1" dirty="0">
                <a:solidFill>
                  <a:schemeClr val="accent1">
                    <a:lumMod val="50000"/>
                  </a:schemeClr>
                </a:solidFill>
                <a:latin typeface="Calibri" panose="020F0502020204030204" pitchFamily="34" charset="0"/>
                <a:cs typeface="Calibri" panose="020F0502020204030204" pitchFamily="34" charset="0"/>
              </a:rPr>
              <a:t>ToBI</a:t>
            </a:r>
            <a:endParaRPr lang="fr-FR" sz="4400" dirty="0">
              <a:solidFill>
                <a:schemeClr val="accent1">
                  <a:lumMod val="50000"/>
                </a:schemeClr>
              </a:solidFill>
            </a:endParaRPr>
          </a:p>
        </p:txBody>
      </p:sp>
      <p:sp>
        <p:nvSpPr>
          <p:cNvPr id="2" name="Accolade fermante 1">
            <a:extLst>
              <a:ext uri="{FF2B5EF4-FFF2-40B4-BE49-F238E27FC236}">
                <a16:creationId xmlns:a16="http://schemas.microsoft.com/office/drawing/2014/main" id="{781AF578-5F58-40D7-829D-28135E04DF23}"/>
              </a:ext>
            </a:extLst>
          </p:cNvPr>
          <p:cNvSpPr/>
          <p:nvPr/>
        </p:nvSpPr>
        <p:spPr>
          <a:xfrm>
            <a:off x="3143672" y="908720"/>
            <a:ext cx="864096" cy="51845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Espace réservé du contenu 2">
            <a:extLst>
              <a:ext uri="{FF2B5EF4-FFF2-40B4-BE49-F238E27FC236}">
                <a16:creationId xmlns:a16="http://schemas.microsoft.com/office/drawing/2014/main" id="{781EE112-B7B2-466B-A718-D9F0341832DE}"/>
              </a:ext>
            </a:extLst>
          </p:cNvPr>
          <p:cNvSpPr>
            <a:spLocks noGrp="1"/>
          </p:cNvSpPr>
          <p:nvPr>
            <p:ph idx="1"/>
          </p:nvPr>
        </p:nvSpPr>
        <p:spPr>
          <a:xfrm>
            <a:off x="4007768" y="3068960"/>
            <a:ext cx="8064896" cy="2708905"/>
          </a:xfrm>
        </p:spPr>
        <p:txBody>
          <a:bodyPr/>
          <a:lstStyle/>
          <a:p>
            <a:r>
              <a:rPr lang="fr-FR" b="1" dirty="0"/>
              <a:t>Reference corpus</a:t>
            </a:r>
            <a:endParaRPr lang="fr-FR" dirty="0"/>
          </a:p>
          <a:p>
            <a:r>
              <a:rPr lang="fr-FR" dirty="0"/>
              <a:t>International Atlas of Romance Intonation (</a:t>
            </a:r>
            <a:r>
              <a:rPr lang="fr-FR" dirty="0" err="1"/>
              <a:t>Prieto</a:t>
            </a:r>
            <a:r>
              <a:rPr lang="fr-FR" dirty="0"/>
              <a:t> et al., 2010)</a:t>
            </a:r>
          </a:p>
          <a:p>
            <a:r>
              <a:rPr lang="fr-FR" dirty="0"/>
              <a:t>Elicitation </a:t>
            </a:r>
            <a:r>
              <a:rPr lang="fr-FR" dirty="0" err="1"/>
              <a:t>task</a:t>
            </a:r>
            <a:endParaRPr lang="fr-FR" dirty="0"/>
          </a:p>
        </p:txBody>
      </p:sp>
    </p:spTree>
    <p:extLst>
      <p:ext uri="{BB962C8B-B14F-4D97-AF65-F5344CB8AC3E}">
        <p14:creationId xmlns:p14="http://schemas.microsoft.com/office/powerpoint/2010/main" val="189627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7">
            <a:extLst>
              <a:ext uri="{FF2B5EF4-FFF2-40B4-BE49-F238E27FC236}">
                <a16:creationId xmlns:a16="http://schemas.microsoft.com/office/drawing/2014/main" id="{6766736F-E890-4B1A-88E3-7E87A6B4169B}"/>
              </a:ext>
            </a:extLst>
          </p:cNvPr>
          <p:cNvSpPr/>
          <p:nvPr/>
        </p:nvSpPr>
        <p:spPr>
          <a:xfrm>
            <a:off x="3505200" y="692696"/>
            <a:ext cx="6264696" cy="5400600"/>
          </a:xfrm>
          <a:prstGeom prst="roundRect">
            <a:avLst/>
          </a:prstGeom>
          <a:noFill/>
          <a:ln w="57150">
            <a:solidFill>
              <a:schemeClr val="tx2">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solidFill>
                <a:schemeClr val="accent1">
                  <a:lumMod val="50000"/>
                </a:schemeClr>
              </a:solidFill>
            </a:endParaRPr>
          </a:p>
        </p:txBody>
      </p:sp>
      <p:sp>
        <p:nvSpPr>
          <p:cNvPr id="6" name="Ellipse 5">
            <a:extLst>
              <a:ext uri="{FF2B5EF4-FFF2-40B4-BE49-F238E27FC236}">
                <a16:creationId xmlns:a16="http://schemas.microsoft.com/office/drawing/2014/main" id="{09631161-9B78-4E32-9705-AA00B8FC472A}"/>
              </a:ext>
            </a:extLst>
          </p:cNvPr>
          <p:cNvSpPr/>
          <p:nvPr/>
        </p:nvSpPr>
        <p:spPr>
          <a:xfrm>
            <a:off x="3863752" y="3573016"/>
            <a:ext cx="2160240" cy="2160240"/>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lumMod val="50000"/>
                  </a:schemeClr>
                </a:solidFill>
              </a:rPr>
              <a:t>L2 English</a:t>
            </a:r>
          </a:p>
          <a:p>
            <a:pPr algn="ctr"/>
            <a:r>
              <a:rPr lang="fr-FR" sz="2000" dirty="0">
                <a:solidFill>
                  <a:schemeClr val="accent1">
                    <a:lumMod val="50000"/>
                  </a:schemeClr>
                </a:solidFill>
              </a:rPr>
              <a:t>(L1 </a:t>
            </a:r>
            <a:r>
              <a:rPr lang="fr-FR" sz="2000" dirty="0" err="1">
                <a:solidFill>
                  <a:schemeClr val="accent1">
                    <a:lumMod val="50000"/>
                  </a:schemeClr>
                </a:solidFill>
              </a:rPr>
              <a:t>Spanish</a:t>
            </a:r>
            <a:r>
              <a:rPr lang="fr-FR" sz="2200" dirty="0">
                <a:solidFill>
                  <a:schemeClr val="accent1">
                    <a:lumMod val="50000"/>
                  </a:schemeClr>
                </a:solidFill>
              </a:rPr>
              <a:t>)</a:t>
            </a:r>
          </a:p>
        </p:txBody>
      </p:sp>
      <p:sp>
        <p:nvSpPr>
          <p:cNvPr id="7" name="Ellipse 6">
            <a:extLst>
              <a:ext uri="{FF2B5EF4-FFF2-40B4-BE49-F238E27FC236}">
                <a16:creationId xmlns:a16="http://schemas.microsoft.com/office/drawing/2014/main" id="{DDEE074C-205B-44BA-853C-E5B905B2FB7E}"/>
              </a:ext>
            </a:extLst>
          </p:cNvPr>
          <p:cNvSpPr/>
          <p:nvPr/>
        </p:nvSpPr>
        <p:spPr>
          <a:xfrm>
            <a:off x="3863752" y="1052736"/>
            <a:ext cx="2160240" cy="2160240"/>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accent1">
                    <a:lumMod val="50000"/>
                  </a:schemeClr>
                </a:solidFill>
              </a:rPr>
              <a:t>L2 English</a:t>
            </a:r>
          </a:p>
          <a:p>
            <a:pPr algn="ctr"/>
            <a:r>
              <a:rPr lang="fr-FR" sz="2200" dirty="0">
                <a:solidFill>
                  <a:schemeClr val="accent1">
                    <a:lumMod val="50000"/>
                  </a:schemeClr>
                </a:solidFill>
              </a:rPr>
              <a:t>(L1 French)</a:t>
            </a:r>
          </a:p>
        </p:txBody>
      </p:sp>
      <p:sp>
        <p:nvSpPr>
          <p:cNvPr id="8" name="Ellipse 7">
            <a:extLst>
              <a:ext uri="{FF2B5EF4-FFF2-40B4-BE49-F238E27FC236}">
                <a16:creationId xmlns:a16="http://schemas.microsoft.com/office/drawing/2014/main" id="{03B2BFAF-AD06-436C-98D1-F64106E67EE3}"/>
              </a:ext>
            </a:extLst>
          </p:cNvPr>
          <p:cNvSpPr/>
          <p:nvPr/>
        </p:nvSpPr>
        <p:spPr>
          <a:xfrm>
            <a:off x="7464152" y="2348880"/>
            <a:ext cx="2160240" cy="2160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bg1"/>
                </a:solidFill>
              </a:rPr>
              <a:t>L1 English</a:t>
            </a:r>
          </a:p>
        </p:txBody>
      </p:sp>
      <p:sp>
        <p:nvSpPr>
          <p:cNvPr id="25" name="ZoneTexte 24">
            <a:extLst>
              <a:ext uri="{FF2B5EF4-FFF2-40B4-BE49-F238E27FC236}">
                <a16:creationId xmlns:a16="http://schemas.microsoft.com/office/drawing/2014/main" id="{799838D0-5AC6-4135-9E1D-93B1CB81A152}"/>
              </a:ext>
            </a:extLst>
          </p:cNvPr>
          <p:cNvSpPr txBox="1"/>
          <p:nvPr/>
        </p:nvSpPr>
        <p:spPr>
          <a:xfrm>
            <a:off x="5901982" y="6043934"/>
            <a:ext cx="1684179" cy="769441"/>
          </a:xfrm>
          <a:prstGeom prst="rect">
            <a:avLst/>
          </a:prstGeom>
          <a:noFill/>
          <a:ln>
            <a:noFill/>
          </a:ln>
        </p:spPr>
        <p:txBody>
          <a:bodyPr wrap="none" rtlCol="0">
            <a:spAutoFit/>
          </a:bodyPr>
          <a:lstStyle/>
          <a:p>
            <a:r>
              <a:rPr lang="fr-FR" sz="4400" b="1" dirty="0">
                <a:solidFill>
                  <a:schemeClr val="accent1">
                    <a:lumMod val="50000"/>
                  </a:schemeClr>
                </a:solidFill>
                <a:latin typeface="Calibri" panose="020F0502020204030204" pitchFamily="34" charset="0"/>
                <a:cs typeface="Calibri" panose="020F0502020204030204" pitchFamily="34" charset="0"/>
              </a:rPr>
              <a:t>Intsint</a:t>
            </a:r>
          </a:p>
        </p:txBody>
      </p:sp>
      <p:sp>
        <p:nvSpPr>
          <p:cNvPr id="17" name="Espace réservé du contenu 2">
            <a:extLst>
              <a:ext uri="{FF2B5EF4-FFF2-40B4-BE49-F238E27FC236}">
                <a16:creationId xmlns:a16="http://schemas.microsoft.com/office/drawing/2014/main" id="{E74E7CF0-CFCE-4D71-B239-442278BCB3C4}"/>
              </a:ext>
            </a:extLst>
          </p:cNvPr>
          <p:cNvSpPr>
            <a:spLocks noGrp="1"/>
          </p:cNvSpPr>
          <p:nvPr>
            <p:ph idx="1"/>
          </p:nvPr>
        </p:nvSpPr>
        <p:spPr>
          <a:xfrm>
            <a:off x="145993" y="2389978"/>
            <a:ext cx="2997679" cy="2708905"/>
          </a:xfrm>
        </p:spPr>
        <p:txBody>
          <a:bodyPr/>
          <a:lstStyle/>
          <a:p>
            <a:r>
              <a:rPr lang="fr-FR" b="1" dirty="0" err="1"/>
              <a:t>My</a:t>
            </a:r>
            <a:r>
              <a:rPr lang="fr-FR" b="1" dirty="0"/>
              <a:t> corpus</a:t>
            </a:r>
          </a:p>
          <a:p>
            <a:r>
              <a:rPr lang="fr-FR" dirty="0"/>
              <a:t>2 parts:</a:t>
            </a:r>
          </a:p>
          <a:p>
            <a:r>
              <a:rPr lang="fr-FR" dirty="0"/>
              <a:t>- </a:t>
            </a:r>
            <a:r>
              <a:rPr lang="fr-FR" dirty="0" err="1"/>
              <a:t>Same</a:t>
            </a:r>
            <a:r>
              <a:rPr lang="fr-FR" dirty="0"/>
              <a:t> </a:t>
            </a:r>
            <a:r>
              <a:rPr lang="fr-FR" dirty="0" err="1"/>
              <a:t>methodology</a:t>
            </a:r>
            <a:r>
              <a:rPr lang="fr-FR" dirty="0"/>
              <a:t> as </a:t>
            </a:r>
            <a:r>
              <a:rPr lang="fr-FR" dirty="0" err="1"/>
              <a:t>Prieto</a:t>
            </a:r>
            <a:r>
              <a:rPr lang="fr-FR" dirty="0"/>
              <a:t> et al. (2010)</a:t>
            </a:r>
          </a:p>
          <a:p>
            <a:r>
              <a:rPr lang="fr-FR" dirty="0"/>
              <a:t>- </a:t>
            </a:r>
            <a:r>
              <a:rPr lang="fr-FR" dirty="0" err="1"/>
              <a:t>Contextualized</a:t>
            </a:r>
            <a:r>
              <a:rPr lang="fr-FR" dirty="0"/>
              <a:t> </a:t>
            </a:r>
            <a:r>
              <a:rPr lang="fr-FR" dirty="0" err="1"/>
              <a:t>reading</a:t>
            </a:r>
            <a:r>
              <a:rPr lang="fr-FR" dirty="0"/>
              <a:t> out </a:t>
            </a:r>
            <a:r>
              <a:rPr lang="fr-FR" dirty="0" err="1"/>
              <a:t>loud</a:t>
            </a:r>
            <a:r>
              <a:rPr lang="fr-FR" dirty="0"/>
              <a:t> </a:t>
            </a:r>
            <a:r>
              <a:rPr lang="fr-FR" dirty="0" err="1"/>
              <a:t>task</a:t>
            </a:r>
            <a:endParaRPr lang="fr-FR" dirty="0"/>
          </a:p>
        </p:txBody>
      </p:sp>
    </p:spTree>
    <p:extLst>
      <p:ext uri="{BB962C8B-B14F-4D97-AF65-F5344CB8AC3E}">
        <p14:creationId xmlns:p14="http://schemas.microsoft.com/office/powerpoint/2010/main" val="256865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42AFE-A6A5-4115-ADF2-887C86F998D5}"/>
              </a:ext>
            </a:extLst>
          </p:cNvPr>
          <p:cNvSpPr>
            <a:spLocks noGrp="1"/>
          </p:cNvSpPr>
          <p:nvPr>
            <p:ph type="title"/>
          </p:nvPr>
        </p:nvSpPr>
        <p:spPr/>
        <p:txBody>
          <a:bodyPr/>
          <a:lstStyle/>
          <a:p>
            <a:r>
              <a:rPr lang="en-US" dirty="0"/>
              <a:t>Questions</a:t>
            </a:r>
          </a:p>
        </p:txBody>
      </p:sp>
      <p:sp>
        <p:nvSpPr>
          <p:cNvPr id="3" name="Espace réservé du contenu 2">
            <a:extLst>
              <a:ext uri="{FF2B5EF4-FFF2-40B4-BE49-F238E27FC236}">
                <a16:creationId xmlns:a16="http://schemas.microsoft.com/office/drawing/2014/main" id="{D048B987-653D-4ECD-BCAF-FB08A9B05994}"/>
              </a:ext>
            </a:extLst>
          </p:cNvPr>
          <p:cNvSpPr>
            <a:spLocks noGrp="1"/>
          </p:cNvSpPr>
          <p:nvPr>
            <p:ph idx="1"/>
          </p:nvPr>
        </p:nvSpPr>
        <p:spPr>
          <a:xfrm>
            <a:off x="838200" y="2276871"/>
            <a:ext cx="10515600" cy="3900091"/>
          </a:xfrm>
        </p:spPr>
        <p:txBody>
          <a:bodyPr>
            <a:normAutofit/>
          </a:bodyPr>
          <a:lstStyle/>
          <a:p>
            <a:pPr marL="0" indent="0">
              <a:buNone/>
            </a:pPr>
            <a:r>
              <a:rPr lang="en-US" dirty="0"/>
              <a:t>What are the differences between ToBI and Intsint? </a:t>
            </a:r>
          </a:p>
          <a:p>
            <a:pPr marL="0" indent="0">
              <a:buNone/>
            </a:pPr>
            <a:r>
              <a:rPr lang="en-US" dirty="0"/>
              <a:t>What do they have in common?</a:t>
            </a:r>
          </a:p>
          <a:p>
            <a:pPr marL="0" indent="0">
              <a:buNone/>
            </a:pPr>
            <a:r>
              <a:rPr lang="en-US" dirty="0"/>
              <a:t>Can we compare data transcribed in different transcription systems?</a:t>
            </a:r>
          </a:p>
          <a:p>
            <a:pPr marL="0" indent="0">
              <a:buNone/>
            </a:pPr>
            <a:r>
              <a:rPr lang="en-US" dirty="0"/>
              <a:t>What is “lost in translation”? </a:t>
            </a:r>
          </a:p>
        </p:txBody>
      </p:sp>
    </p:spTree>
    <p:extLst>
      <p:ext uri="{BB962C8B-B14F-4D97-AF65-F5344CB8AC3E}">
        <p14:creationId xmlns:p14="http://schemas.microsoft.com/office/powerpoint/2010/main" val="293691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67D3B2-CD06-4757-A924-4C959D468B1A}"/>
              </a:ext>
            </a:extLst>
          </p:cNvPr>
          <p:cNvSpPr>
            <a:spLocks noGrp="1"/>
          </p:cNvSpPr>
          <p:nvPr>
            <p:ph type="title"/>
          </p:nvPr>
        </p:nvSpPr>
        <p:spPr/>
        <p:txBody>
          <a:bodyPr/>
          <a:lstStyle/>
          <a:p>
            <a:r>
              <a:rPr lang="en-US" dirty="0"/>
              <a:t>Objectives</a:t>
            </a:r>
          </a:p>
        </p:txBody>
      </p:sp>
      <p:sp>
        <p:nvSpPr>
          <p:cNvPr id="3" name="Espace réservé du contenu 2">
            <a:extLst>
              <a:ext uri="{FF2B5EF4-FFF2-40B4-BE49-F238E27FC236}">
                <a16:creationId xmlns:a16="http://schemas.microsoft.com/office/drawing/2014/main" id="{6B947CC4-8B74-4F0D-9ECB-D21FAF305021}"/>
              </a:ext>
            </a:extLst>
          </p:cNvPr>
          <p:cNvSpPr>
            <a:spLocks noGrp="1"/>
          </p:cNvSpPr>
          <p:nvPr>
            <p:ph idx="1"/>
          </p:nvPr>
        </p:nvSpPr>
        <p:spPr/>
        <p:txBody>
          <a:bodyPr>
            <a:normAutofit lnSpcReduction="10000"/>
          </a:bodyPr>
          <a:lstStyle/>
          <a:p>
            <a:pPr marL="0" indent="0">
              <a:buNone/>
            </a:pPr>
            <a:r>
              <a:rPr lang="en-US" b="1" dirty="0"/>
              <a:t>Main objectives</a:t>
            </a:r>
          </a:p>
          <a:p>
            <a:pPr marL="0" indent="0">
              <a:buNone/>
            </a:pPr>
            <a:r>
              <a:rPr lang="en-US" dirty="0"/>
              <a:t>Comparing </a:t>
            </a:r>
            <a:r>
              <a:rPr lang="en-US" b="1" dirty="0"/>
              <a:t>native intonation contours </a:t>
            </a:r>
            <a:r>
              <a:rPr lang="en-US" dirty="0"/>
              <a:t>transcribed in </a:t>
            </a:r>
            <a:r>
              <a:rPr lang="en-US" b="1" dirty="0"/>
              <a:t>ToBI</a:t>
            </a:r>
            <a:r>
              <a:rPr lang="en-US" dirty="0"/>
              <a:t> with </a:t>
            </a:r>
            <a:r>
              <a:rPr lang="en-US" b="1" dirty="0"/>
              <a:t>interlanguage intonation contours </a:t>
            </a:r>
            <a:r>
              <a:rPr lang="en-US" dirty="0"/>
              <a:t>transcribed in </a:t>
            </a:r>
            <a:r>
              <a:rPr lang="en-US" b="1" dirty="0"/>
              <a:t>Intsint,</a:t>
            </a:r>
            <a:r>
              <a:rPr lang="en-US" dirty="0"/>
              <a:t> at a tone sequence level.</a:t>
            </a:r>
          </a:p>
          <a:p>
            <a:pPr marL="0" indent="0">
              <a:buNone/>
            </a:pPr>
            <a:r>
              <a:rPr lang="en-US" dirty="0"/>
              <a:t>Determining if contours in interlanguage intonation can be associated to the learners’ L1 intonation.</a:t>
            </a:r>
          </a:p>
          <a:p>
            <a:pPr marL="0" indent="0">
              <a:buNone/>
            </a:pPr>
            <a:r>
              <a:rPr lang="en-US" b="1" dirty="0"/>
              <a:t>Specific objectives</a:t>
            </a:r>
          </a:p>
          <a:p>
            <a:pPr marL="0" indent="0">
              <a:buNone/>
            </a:pPr>
            <a:r>
              <a:rPr lang="en-US" dirty="0"/>
              <a:t>Proposing a set of theoretical </a:t>
            </a:r>
            <a:r>
              <a:rPr lang="en-US" b="1" dirty="0"/>
              <a:t>equivalences </a:t>
            </a:r>
            <a:r>
              <a:rPr lang="en-US" dirty="0"/>
              <a:t>between ToBI tones and Intsint tone sequences.</a:t>
            </a:r>
          </a:p>
          <a:p>
            <a:pPr marL="0" indent="0">
              <a:buNone/>
            </a:pPr>
            <a:r>
              <a:rPr lang="en-US" dirty="0"/>
              <a:t>Testing these equivalences by applying the </a:t>
            </a:r>
            <a:r>
              <a:rPr lang="en-US" dirty="0" err="1"/>
              <a:t>Momel</a:t>
            </a:r>
            <a:r>
              <a:rPr lang="en-US" dirty="0"/>
              <a:t> algorithm and Intsint transcription to ToBI transcribed utterances.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7881540"/>
      </p:ext>
    </p:extLst>
  </p:cSld>
  <p:clrMapOvr>
    <a:masterClrMapping/>
  </p:clrMapOvr>
</p:sld>
</file>

<file path=ppt/theme/theme1.xml><?xml version="1.0" encoding="utf-8"?>
<a:theme xmlns:a="http://schemas.openxmlformats.org/drawingml/2006/main" name="Métropolitain">
  <a:themeElements>
    <a:clrScheme name="Métropolitai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TM03457491[[fn=Métropolitain]]</Template>
  <TotalTime>4616</TotalTime>
  <Words>1717</Words>
  <Application>Microsoft Office PowerPoint</Application>
  <PresentationFormat>Grand écran</PresentationFormat>
  <Paragraphs>369</Paragraphs>
  <Slides>44</Slides>
  <Notes>13</Notes>
  <HiddenSlides>2</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44</vt:i4>
      </vt:variant>
    </vt:vector>
  </HeadingPairs>
  <TitlesOfParts>
    <vt:vector size="52" baseType="lpstr">
      <vt:lpstr>Arial</vt:lpstr>
      <vt:lpstr>Calibri</vt:lpstr>
      <vt:lpstr>Calibri Light</vt:lpstr>
      <vt:lpstr>Cambria</vt:lpstr>
      <vt:lpstr>Cambria Math</vt:lpstr>
      <vt:lpstr>Times New Roman</vt:lpstr>
      <vt:lpstr>Wingdings</vt:lpstr>
      <vt:lpstr>Métropolitain</vt:lpstr>
      <vt:lpstr>Conversion between prosodic transcription systems: from ToBI to INTSINT for English learner interlanguage prosody analysis</vt:lpstr>
      <vt:lpstr>Conversion between prosodic transcription systems</vt:lpstr>
      <vt:lpstr>1. Context</vt:lpstr>
      <vt:lpstr>Context</vt:lpstr>
      <vt:lpstr>Présentation PowerPoint</vt:lpstr>
      <vt:lpstr>Présentation PowerPoint</vt:lpstr>
      <vt:lpstr>Présentation PowerPoint</vt:lpstr>
      <vt:lpstr>Questions</vt:lpstr>
      <vt:lpstr>Objectives</vt:lpstr>
      <vt:lpstr>Previously proposed equivalence systems</vt:lpstr>
      <vt:lpstr>Other equivalence systems</vt:lpstr>
      <vt:lpstr>ToBI and Intsint: basic equivalences</vt:lpstr>
      <vt:lpstr>2. ToBI and Intsint: Similarities Differences</vt:lpstr>
      <vt:lpstr>Présentation PowerPoint</vt:lpstr>
      <vt:lpstr>ToBI and Intsint: differences</vt:lpstr>
      <vt:lpstr>ToBI and Intsint: similarities</vt:lpstr>
      <vt:lpstr>&lt;</vt:lpstr>
      <vt:lpstr>&lt;</vt:lpstr>
      <vt:lpstr>3. Conversion proposal</vt:lpstr>
      <vt:lpstr>Présentation PowerPoint</vt:lpstr>
      <vt:lpstr>Pitch accents</vt:lpstr>
      <vt:lpstr>Pitch accents</vt:lpstr>
      <vt:lpstr>Pitch accents</vt:lpstr>
      <vt:lpstr>Pitch accents</vt:lpstr>
      <vt:lpstr>Boundary tones</vt:lpstr>
      <vt:lpstr>Boundary tones</vt:lpstr>
      <vt:lpstr>Guidelines</vt:lpstr>
      <vt:lpstr>Présentation PowerPoint</vt:lpstr>
      <vt:lpstr>4. Results</vt:lpstr>
      <vt:lpstr>Présentation PowerPoint</vt:lpstr>
      <vt:lpstr>Présentation PowerPoint</vt:lpstr>
      <vt:lpstr>Présentation PowerPoint</vt:lpstr>
      <vt:lpstr>Results: pitch accents</vt:lpstr>
      <vt:lpstr>Results: pitch accents</vt:lpstr>
      <vt:lpstr>Results: pitch accents</vt:lpstr>
      <vt:lpstr>Results: pitch accents</vt:lpstr>
      <vt:lpstr>Results: boundary tones</vt:lpstr>
      <vt:lpstr>Results: boundary tones</vt:lpstr>
      <vt:lpstr>Discussion</vt:lpstr>
      <vt:lpstr>Conclusions</vt:lpstr>
      <vt:lpstr>Future work</vt:lpstr>
      <vt:lpstr>Future work</vt:lpstr>
      <vt:lpstr>Future 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Leonardo Contreras</dc:creator>
  <cp:lastModifiedBy>Leonardo Contreras</cp:lastModifiedBy>
  <cp:revision>637</cp:revision>
  <dcterms:created xsi:type="dcterms:W3CDTF">2017-09-24T10:24:20Z</dcterms:created>
  <dcterms:modified xsi:type="dcterms:W3CDTF">2018-07-09T09:13:43Z</dcterms:modified>
</cp:coreProperties>
</file>