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60" r:id="rId2"/>
    <p:sldId id="261" r:id="rId3"/>
    <p:sldId id="262" r:id="rId4"/>
    <p:sldId id="263" r:id="rId5"/>
    <p:sldId id="264" r:id="rId6"/>
    <p:sldId id="265" r:id="rId7"/>
    <p:sldId id="266" r:id="rId8"/>
    <p:sldId id="267" r:id="rId9"/>
    <p:sldId id="258" r:id="rId10"/>
    <p:sldId id="271" r:id="rId11"/>
    <p:sldId id="268" r:id="rId12"/>
    <p:sldId id="256" r:id="rId13"/>
    <p:sldId id="259" r:id="rId14"/>
    <p:sldId id="269" r:id="rId15"/>
    <p:sldId id="257" r:id="rId16"/>
    <p:sldId id="270"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fficeABj7" initials="P" lastIdx="1" clrIdx="0">
    <p:extLst>
      <p:ext uri="{19B8F6BF-5375-455C-9EA6-DF929625EA0E}">
        <p15:presenceInfo xmlns:p15="http://schemas.microsoft.com/office/powerpoint/2012/main" userId="9dc51886-87d4-4919-9fd9-b6203a877f4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8"/>
    <p:restoredTop sz="94586"/>
  </p:normalViewPr>
  <p:slideViewPr>
    <p:cSldViewPr snapToGrid="0" snapToObjects="1">
      <p:cViewPr varScale="1">
        <p:scale>
          <a:sx n="90" d="100"/>
          <a:sy n="90" d="100"/>
        </p:scale>
        <p:origin x="216"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8E4023-747D-F349-B651-C0B8CB614F66}" type="datetimeFigureOut">
              <a:rPr lang="en-GB" smtClean="0"/>
              <a:t>12/02/2018</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254A3F-62B4-D943-8BAD-89C3141577C3}" type="slidenum">
              <a:rPr lang="en-GB" smtClean="0"/>
              <a:t>‹N°›</a:t>
            </a:fld>
            <a:endParaRPr lang="en-GB"/>
          </a:p>
        </p:txBody>
      </p:sp>
    </p:spTree>
    <p:extLst>
      <p:ext uri="{BB962C8B-B14F-4D97-AF65-F5344CB8AC3E}">
        <p14:creationId xmlns:p14="http://schemas.microsoft.com/office/powerpoint/2010/main" val="2729792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err="1"/>
              <a:t>Parler</a:t>
            </a:r>
            <a:r>
              <a:rPr lang="en-GB" dirty="0"/>
              <a:t> </a:t>
            </a:r>
            <a:r>
              <a:rPr lang="en-GB" dirty="0" err="1"/>
              <a:t>d’INTIMIDE</a:t>
            </a:r>
            <a:endParaRPr lang="en-GB" dirty="0"/>
          </a:p>
        </p:txBody>
      </p:sp>
      <p:sp>
        <p:nvSpPr>
          <p:cNvPr id="4" name="Espace réservé du numéro de diapositive 3"/>
          <p:cNvSpPr>
            <a:spLocks noGrp="1"/>
          </p:cNvSpPr>
          <p:nvPr>
            <p:ph type="sldNum" sz="quarter" idx="10"/>
          </p:nvPr>
        </p:nvSpPr>
        <p:spPr/>
        <p:txBody>
          <a:bodyPr/>
          <a:lstStyle/>
          <a:p>
            <a:fld id="{A7254A3F-62B4-D943-8BAD-89C3141577C3}" type="slidenum">
              <a:rPr lang="en-GB" smtClean="0"/>
              <a:t>1</a:t>
            </a:fld>
            <a:endParaRPr lang="en-GB"/>
          </a:p>
        </p:txBody>
      </p:sp>
    </p:spTree>
    <p:extLst>
      <p:ext uri="{BB962C8B-B14F-4D97-AF65-F5344CB8AC3E}">
        <p14:creationId xmlns:p14="http://schemas.microsoft.com/office/powerpoint/2010/main" val="500316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err="1"/>
              <a:t>Déconnexion</a:t>
            </a:r>
            <a:r>
              <a:rPr lang="en-GB" dirty="0"/>
              <a:t> du lieu de vie et du lieu de travail</a:t>
            </a:r>
          </a:p>
        </p:txBody>
      </p:sp>
      <p:sp>
        <p:nvSpPr>
          <p:cNvPr id="4" name="Espace réservé du numéro de diapositive 3"/>
          <p:cNvSpPr>
            <a:spLocks noGrp="1"/>
          </p:cNvSpPr>
          <p:nvPr>
            <p:ph type="sldNum" sz="quarter" idx="10"/>
          </p:nvPr>
        </p:nvSpPr>
        <p:spPr/>
        <p:txBody>
          <a:bodyPr/>
          <a:lstStyle/>
          <a:p>
            <a:fld id="{A7254A3F-62B4-D943-8BAD-89C3141577C3}" type="slidenum">
              <a:rPr lang="en-GB" smtClean="0"/>
              <a:t>2</a:t>
            </a:fld>
            <a:endParaRPr lang="en-GB"/>
          </a:p>
        </p:txBody>
      </p:sp>
    </p:spTree>
    <p:extLst>
      <p:ext uri="{BB962C8B-B14F-4D97-AF65-F5344CB8AC3E}">
        <p14:creationId xmlns:p14="http://schemas.microsoft.com/office/powerpoint/2010/main" val="4109238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err="1"/>
              <a:t>Travaux</a:t>
            </a:r>
            <a:r>
              <a:rPr lang="en-GB" dirty="0"/>
              <a:t> </a:t>
            </a:r>
            <a:r>
              <a:rPr lang="en-GB" dirty="0" err="1"/>
              <a:t>en</a:t>
            </a:r>
            <a:r>
              <a:rPr lang="en-GB" dirty="0"/>
              <a:t> </a:t>
            </a:r>
            <a:r>
              <a:rPr lang="en-GB" dirty="0" err="1"/>
              <a:t>cours</a:t>
            </a:r>
            <a:r>
              <a:rPr lang="en-GB" dirty="0"/>
              <a:t> </a:t>
            </a:r>
          </a:p>
        </p:txBody>
      </p:sp>
      <p:sp>
        <p:nvSpPr>
          <p:cNvPr id="4" name="Espace réservé du numéro de diapositive 3"/>
          <p:cNvSpPr>
            <a:spLocks noGrp="1"/>
          </p:cNvSpPr>
          <p:nvPr>
            <p:ph type="sldNum" sz="quarter" idx="10"/>
          </p:nvPr>
        </p:nvSpPr>
        <p:spPr/>
        <p:txBody>
          <a:bodyPr/>
          <a:lstStyle/>
          <a:p>
            <a:fld id="{A7254A3F-62B4-D943-8BAD-89C3141577C3}" type="slidenum">
              <a:rPr lang="en-GB" smtClean="0"/>
              <a:t>9</a:t>
            </a:fld>
            <a:endParaRPr lang="en-GB"/>
          </a:p>
        </p:txBody>
      </p:sp>
    </p:spTree>
    <p:extLst>
      <p:ext uri="{BB962C8B-B14F-4D97-AF65-F5344CB8AC3E}">
        <p14:creationId xmlns:p14="http://schemas.microsoft.com/office/powerpoint/2010/main" val="2587653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Concept appliqué </a:t>
            </a:r>
            <a:r>
              <a:rPr lang="en-GB" dirty="0" err="1"/>
              <a:t>à</a:t>
            </a:r>
            <a:r>
              <a:rPr lang="en-GB" dirty="0"/>
              <a:t> </a:t>
            </a:r>
            <a:r>
              <a:rPr lang="en-GB" dirty="0" err="1"/>
              <a:t>l’origine</a:t>
            </a:r>
            <a:r>
              <a:rPr lang="en-GB" dirty="0"/>
              <a:t> aux clusters et </a:t>
            </a:r>
            <a:r>
              <a:rPr lang="en-GB" dirty="0" err="1"/>
              <a:t>à</a:t>
            </a:r>
            <a:r>
              <a:rPr lang="en-GB" dirty="0"/>
              <a:t> la creation de </a:t>
            </a:r>
            <a:r>
              <a:rPr lang="en-GB" dirty="0" err="1"/>
              <a:t>connaissances</a:t>
            </a:r>
            <a:r>
              <a:rPr lang="en-GB" dirty="0"/>
              <a:t> </a:t>
            </a:r>
            <a:r>
              <a:rPr lang="en-GB" dirty="0" err="1"/>
              <a:t>tacites</a:t>
            </a:r>
            <a:r>
              <a:rPr lang="en-GB" dirty="0"/>
              <a:t> et </a:t>
            </a:r>
            <a:r>
              <a:rPr lang="en-GB" dirty="0" err="1"/>
              <a:t>explicites</a:t>
            </a:r>
            <a:endParaRPr lang="en-GB" dirty="0"/>
          </a:p>
        </p:txBody>
      </p:sp>
      <p:sp>
        <p:nvSpPr>
          <p:cNvPr id="4" name="Espace réservé du numéro de diapositive 3"/>
          <p:cNvSpPr>
            <a:spLocks noGrp="1"/>
          </p:cNvSpPr>
          <p:nvPr>
            <p:ph type="sldNum" sz="quarter" idx="10"/>
          </p:nvPr>
        </p:nvSpPr>
        <p:spPr/>
        <p:txBody>
          <a:bodyPr/>
          <a:lstStyle/>
          <a:p>
            <a:fld id="{A7254A3F-62B4-D943-8BAD-89C3141577C3}" type="slidenum">
              <a:rPr lang="en-GB" smtClean="0"/>
              <a:t>14</a:t>
            </a:fld>
            <a:endParaRPr lang="en-GB"/>
          </a:p>
        </p:txBody>
      </p:sp>
    </p:spTree>
    <p:extLst>
      <p:ext uri="{BB962C8B-B14F-4D97-AF65-F5344CB8AC3E}">
        <p14:creationId xmlns:p14="http://schemas.microsoft.com/office/powerpoint/2010/main" val="1141488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Soulève plusieurs questions, réflexions à mener</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Plusieurs points à approfondir</a:t>
            </a:r>
          </a:p>
          <a:p>
            <a:endParaRPr lang="en-GB" dirty="0"/>
          </a:p>
        </p:txBody>
      </p:sp>
      <p:sp>
        <p:nvSpPr>
          <p:cNvPr id="4" name="Espace réservé du numéro de diapositive 3"/>
          <p:cNvSpPr>
            <a:spLocks noGrp="1"/>
          </p:cNvSpPr>
          <p:nvPr>
            <p:ph type="sldNum" sz="quarter" idx="10"/>
          </p:nvPr>
        </p:nvSpPr>
        <p:spPr/>
        <p:txBody>
          <a:bodyPr/>
          <a:lstStyle/>
          <a:p>
            <a:fld id="{A7254A3F-62B4-D943-8BAD-89C3141577C3}" type="slidenum">
              <a:rPr lang="en-GB" smtClean="0"/>
              <a:t>15</a:t>
            </a:fld>
            <a:endParaRPr lang="en-GB"/>
          </a:p>
        </p:txBody>
      </p:sp>
    </p:spTree>
    <p:extLst>
      <p:ext uri="{BB962C8B-B14F-4D97-AF65-F5344CB8AC3E}">
        <p14:creationId xmlns:p14="http://schemas.microsoft.com/office/powerpoint/2010/main" val="1904024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Cliquez et modifiez le titre</a:t>
            </a:r>
            <a:endParaRPr lang="en-GB"/>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Cliquez pour modifier le style des sous-titres du masque</a:t>
            </a:r>
            <a:endParaRPr lang="en-GB"/>
          </a:p>
        </p:txBody>
      </p:sp>
      <p:sp>
        <p:nvSpPr>
          <p:cNvPr id="4" name="Espace réservé de la date 3"/>
          <p:cNvSpPr>
            <a:spLocks noGrp="1"/>
          </p:cNvSpPr>
          <p:nvPr>
            <p:ph type="dt" sz="half" idx="10"/>
          </p:nvPr>
        </p:nvSpPr>
        <p:spPr/>
        <p:txBody>
          <a:bodyPr/>
          <a:lstStyle/>
          <a:p>
            <a:fld id="{13225D6C-E529-054F-ABAE-52F5D5F6E341}" type="datetimeFigureOut">
              <a:rPr lang="en-GB" smtClean="0"/>
              <a:t>12/02/2018</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D85B0BE5-B863-3940-AD3C-7F8CDF4C2849}" type="slidenum">
              <a:rPr lang="en-GB" smtClean="0"/>
              <a:t>‹N°›</a:t>
            </a:fld>
            <a:endParaRPr lang="en-GB"/>
          </a:p>
        </p:txBody>
      </p:sp>
    </p:spTree>
    <p:extLst>
      <p:ext uri="{BB962C8B-B14F-4D97-AF65-F5344CB8AC3E}">
        <p14:creationId xmlns:p14="http://schemas.microsoft.com/office/powerpoint/2010/main" val="1349637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en-GB"/>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10"/>
          </p:nvPr>
        </p:nvSpPr>
        <p:spPr/>
        <p:txBody>
          <a:bodyPr/>
          <a:lstStyle/>
          <a:p>
            <a:fld id="{13225D6C-E529-054F-ABAE-52F5D5F6E341}" type="datetimeFigureOut">
              <a:rPr lang="en-GB" smtClean="0"/>
              <a:t>12/02/2018</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D85B0BE5-B863-3940-AD3C-7F8CDF4C2849}" type="slidenum">
              <a:rPr lang="en-GB" smtClean="0"/>
              <a:t>‹N°›</a:t>
            </a:fld>
            <a:endParaRPr lang="en-GB"/>
          </a:p>
        </p:txBody>
      </p:sp>
    </p:spTree>
    <p:extLst>
      <p:ext uri="{BB962C8B-B14F-4D97-AF65-F5344CB8AC3E}">
        <p14:creationId xmlns:p14="http://schemas.microsoft.com/office/powerpoint/2010/main" val="1737704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Cliquez et modifiez le titre</a:t>
            </a:r>
            <a:endParaRPr lang="en-GB"/>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10"/>
          </p:nvPr>
        </p:nvSpPr>
        <p:spPr/>
        <p:txBody>
          <a:bodyPr/>
          <a:lstStyle/>
          <a:p>
            <a:fld id="{13225D6C-E529-054F-ABAE-52F5D5F6E341}" type="datetimeFigureOut">
              <a:rPr lang="en-GB" smtClean="0"/>
              <a:t>12/02/2018</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D85B0BE5-B863-3940-AD3C-7F8CDF4C2849}" type="slidenum">
              <a:rPr lang="en-GB" smtClean="0"/>
              <a:t>‹N°›</a:t>
            </a:fld>
            <a:endParaRPr lang="en-GB"/>
          </a:p>
        </p:txBody>
      </p:sp>
    </p:spTree>
    <p:extLst>
      <p:ext uri="{BB962C8B-B14F-4D97-AF65-F5344CB8AC3E}">
        <p14:creationId xmlns:p14="http://schemas.microsoft.com/office/powerpoint/2010/main" val="1968373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en-GB"/>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10"/>
          </p:nvPr>
        </p:nvSpPr>
        <p:spPr/>
        <p:txBody>
          <a:bodyPr/>
          <a:lstStyle/>
          <a:p>
            <a:fld id="{13225D6C-E529-054F-ABAE-52F5D5F6E341}" type="datetimeFigureOut">
              <a:rPr lang="en-GB" smtClean="0"/>
              <a:t>12/02/2018</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D85B0BE5-B863-3940-AD3C-7F8CDF4C2849}" type="slidenum">
              <a:rPr lang="en-GB" smtClean="0"/>
              <a:t>‹N°›</a:t>
            </a:fld>
            <a:endParaRPr lang="en-GB"/>
          </a:p>
        </p:txBody>
      </p:sp>
    </p:spTree>
    <p:extLst>
      <p:ext uri="{BB962C8B-B14F-4D97-AF65-F5344CB8AC3E}">
        <p14:creationId xmlns:p14="http://schemas.microsoft.com/office/powerpoint/2010/main" val="1638124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Cliquez et modifiez le titre</a:t>
            </a:r>
            <a:endParaRPr lang="en-GB"/>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13225D6C-E529-054F-ABAE-52F5D5F6E341}" type="datetimeFigureOut">
              <a:rPr lang="en-GB" smtClean="0"/>
              <a:t>12/02/2018</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D85B0BE5-B863-3940-AD3C-7F8CDF4C2849}" type="slidenum">
              <a:rPr lang="en-GB" smtClean="0"/>
              <a:t>‹N°›</a:t>
            </a:fld>
            <a:endParaRPr lang="en-GB"/>
          </a:p>
        </p:txBody>
      </p:sp>
    </p:spTree>
    <p:extLst>
      <p:ext uri="{BB962C8B-B14F-4D97-AF65-F5344CB8AC3E}">
        <p14:creationId xmlns:p14="http://schemas.microsoft.com/office/powerpoint/2010/main" val="1211579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en-GB"/>
          </a:p>
        </p:txBody>
      </p:sp>
      <p:sp>
        <p:nvSpPr>
          <p:cNvPr id="3" name="Espace réservé du contenu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e la date 4"/>
          <p:cNvSpPr>
            <a:spLocks noGrp="1"/>
          </p:cNvSpPr>
          <p:nvPr>
            <p:ph type="dt" sz="half" idx="10"/>
          </p:nvPr>
        </p:nvSpPr>
        <p:spPr/>
        <p:txBody>
          <a:bodyPr/>
          <a:lstStyle/>
          <a:p>
            <a:fld id="{13225D6C-E529-054F-ABAE-52F5D5F6E341}" type="datetimeFigureOut">
              <a:rPr lang="en-GB" smtClean="0"/>
              <a:t>12/02/2018</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D85B0BE5-B863-3940-AD3C-7F8CDF4C2849}" type="slidenum">
              <a:rPr lang="en-GB" smtClean="0"/>
              <a:t>‹N°›</a:t>
            </a:fld>
            <a:endParaRPr lang="en-GB"/>
          </a:p>
        </p:txBody>
      </p:sp>
    </p:spTree>
    <p:extLst>
      <p:ext uri="{BB962C8B-B14F-4D97-AF65-F5344CB8AC3E}">
        <p14:creationId xmlns:p14="http://schemas.microsoft.com/office/powerpoint/2010/main" val="568934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Cliquez et modifiez le titre</a:t>
            </a:r>
            <a:endParaRPr lang="en-GB"/>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e la date 6"/>
          <p:cNvSpPr>
            <a:spLocks noGrp="1"/>
          </p:cNvSpPr>
          <p:nvPr>
            <p:ph type="dt" sz="half" idx="10"/>
          </p:nvPr>
        </p:nvSpPr>
        <p:spPr/>
        <p:txBody>
          <a:bodyPr/>
          <a:lstStyle/>
          <a:p>
            <a:fld id="{13225D6C-E529-054F-ABAE-52F5D5F6E341}" type="datetimeFigureOut">
              <a:rPr lang="en-GB" smtClean="0"/>
              <a:t>12/02/2018</a:t>
            </a:fld>
            <a:endParaRPr lang="en-GB"/>
          </a:p>
        </p:txBody>
      </p:sp>
      <p:sp>
        <p:nvSpPr>
          <p:cNvPr id="8" name="Espace réservé du pied de page 7"/>
          <p:cNvSpPr>
            <a:spLocks noGrp="1"/>
          </p:cNvSpPr>
          <p:nvPr>
            <p:ph type="ftr" sz="quarter" idx="11"/>
          </p:nvPr>
        </p:nvSpPr>
        <p:spPr/>
        <p:txBody>
          <a:bodyPr/>
          <a:lstStyle/>
          <a:p>
            <a:endParaRPr lang="en-GB"/>
          </a:p>
        </p:txBody>
      </p:sp>
      <p:sp>
        <p:nvSpPr>
          <p:cNvPr id="9" name="Espace réservé du numéro de diapositive 8"/>
          <p:cNvSpPr>
            <a:spLocks noGrp="1"/>
          </p:cNvSpPr>
          <p:nvPr>
            <p:ph type="sldNum" sz="quarter" idx="12"/>
          </p:nvPr>
        </p:nvSpPr>
        <p:spPr/>
        <p:txBody>
          <a:bodyPr/>
          <a:lstStyle/>
          <a:p>
            <a:fld id="{D85B0BE5-B863-3940-AD3C-7F8CDF4C2849}" type="slidenum">
              <a:rPr lang="en-GB" smtClean="0"/>
              <a:t>‹N°›</a:t>
            </a:fld>
            <a:endParaRPr lang="en-GB"/>
          </a:p>
        </p:txBody>
      </p:sp>
    </p:spTree>
    <p:extLst>
      <p:ext uri="{BB962C8B-B14F-4D97-AF65-F5344CB8AC3E}">
        <p14:creationId xmlns:p14="http://schemas.microsoft.com/office/powerpoint/2010/main" val="1476625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en-GB"/>
          </a:p>
        </p:txBody>
      </p:sp>
      <p:sp>
        <p:nvSpPr>
          <p:cNvPr id="3" name="Espace réservé de la date 2"/>
          <p:cNvSpPr>
            <a:spLocks noGrp="1"/>
          </p:cNvSpPr>
          <p:nvPr>
            <p:ph type="dt" sz="half" idx="10"/>
          </p:nvPr>
        </p:nvSpPr>
        <p:spPr/>
        <p:txBody>
          <a:bodyPr/>
          <a:lstStyle/>
          <a:p>
            <a:fld id="{13225D6C-E529-054F-ABAE-52F5D5F6E341}" type="datetimeFigureOut">
              <a:rPr lang="en-GB" smtClean="0"/>
              <a:t>12/02/2018</a:t>
            </a:fld>
            <a:endParaRPr lang="en-GB"/>
          </a:p>
        </p:txBody>
      </p:sp>
      <p:sp>
        <p:nvSpPr>
          <p:cNvPr id="4" name="Espace réservé du pied de page 3"/>
          <p:cNvSpPr>
            <a:spLocks noGrp="1"/>
          </p:cNvSpPr>
          <p:nvPr>
            <p:ph type="ftr" sz="quarter" idx="11"/>
          </p:nvPr>
        </p:nvSpPr>
        <p:spPr/>
        <p:txBody>
          <a:bodyPr/>
          <a:lstStyle/>
          <a:p>
            <a:endParaRPr lang="en-GB"/>
          </a:p>
        </p:txBody>
      </p:sp>
      <p:sp>
        <p:nvSpPr>
          <p:cNvPr id="5" name="Espace réservé du numéro de diapositive 4"/>
          <p:cNvSpPr>
            <a:spLocks noGrp="1"/>
          </p:cNvSpPr>
          <p:nvPr>
            <p:ph type="sldNum" sz="quarter" idx="12"/>
          </p:nvPr>
        </p:nvSpPr>
        <p:spPr/>
        <p:txBody>
          <a:bodyPr/>
          <a:lstStyle/>
          <a:p>
            <a:fld id="{D85B0BE5-B863-3940-AD3C-7F8CDF4C2849}" type="slidenum">
              <a:rPr lang="en-GB" smtClean="0"/>
              <a:t>‹N°›</a:t>
            </a:fld>
            <a:endParaRPr lang="en-GB"/>
          </a:p>
        </p:txBody>
      </p:sp>
    </p:spTree>
    <p:extLst>
      <p:ext uri="{BB962C8B-B14F-4D97-AF65-F5344CB8AC3E}">
        <p14:creationId xmlns:p14="http://schemas.microsoft.com/office/powerpoint/2010/main" val="1325283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3225D6C-E529-054F-ABAE-52F5D5F6E341}" type="datetimeFigureOut">
              <a:rPr lang="en-GB" smtClean="0"/>
              <a:t>12/02/2018</a:t>
            </a:fld>
            <a:endParaRPr lang="en-GB"/>
          </a:p>
        </p:txBody>
      </p:sp>
      <p:sp>
        <p:nvSpPr>
          <p:cNvPr id="3" name="Espace réservé du pied de page 2"/>
          <p:cNvSpPr>
            <a:spLocks noGrp="1"/>
          </p:cNvSpPr>
          <p:nvPr>
            <p:ph type="ftr" sz="quarter" idx="11"/>
          </p:nvPr>
        </p:nvSpPr>
        <p:spPr/>
        <p:txBody>
          <a:bodyPr/>
          <a:lstStyle/>
          <a:p>
            <a:endParaRPr lang="en-GB"/>
          </a:p>
        </p:txBody>
      </p:sp>
      <p:sp>
        <p:nvSpPr>
          <p:cNvPr id="4" name="Espace réservé du numéro de diapositive 3"/>
          <p:cNvSpPr>
            <a:spLocks noGrp="1"/>
          </p:cNvSpPr>
          <p:nvPr>
            <p:ph type="sldNum" sz="quarter" idx="12"/>
          </p:nvPr>
        </p:nvSpPr>
        <p:spPr/>
        <p:txBody>
          <a:bodyPr/>
          <a:lstStyle/>
          <a:p>
            <a:fld id="{D85B0BE5-B863-3940-AD3C-7F8CDF4C2849}" type="slidenum">
              <a:rPr lang="en-GB" smtClean="0"/>
              <a:t>‹N°›</a:t>
            </a:fld>
            <a:endParaRPr lang="en-GB"/>
          </a:p>
        </p:txBody>
      </p:sp>
    </p:spTree>
    <p:extLst>
      <p:ext uri="{BB962C8B-B14F-4D97-AF65-F5344CB8AC3E}">
        <p14:creationId xmlns:p14="http://schemas.microsoft.com/office/powerpoint/2010/main" val="334439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Cliquez et modifiez le titre</a:t>
            </a:r>
            <a:endParaRPr lang="en-GB"/>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13225D6C-E529-054F-ABAE-52F5D5F6E341}" type="datetimeFigureOut">
              <a:rPr lang="en-GB" smtClean="0"/>
              <a:t>12/02/2018</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D85B0BE5-B863-3940-AD3C-7F8CDF4C2849}" type="slidenum">
              <a:rPr lang="en-GB" smtClean="0"/>
              <a:t>‹N°›</a:t>
            </a:fld>
            <a:endParaRPr lang="en-GB"/>
          </a:p>
        </p:txBody>
      </p:sp>
    </p:spTree>
    <p:extLst>
      <p:ext uri="{BB962C8B-B14F-4D97-AF65-F5344CB8AC3E}">
        <p14:creationId xmlns:p14="http://schemas.microsoft.com/office/powerpoint/2010/main" val="964190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Cliquez et modifiez le titre</a:t>
            </a:r>
            <a:endParaRPr lang="en-GB"/>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13225D6C-E529-054F-ABAE-52F5D5F6E341}" type="datetimeFigureOut">
              <a:rPr lang="en-GB" smtClean="0"/>
              <a:t>12/02/2018</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D85B0BE5-B863-3940-AD3C-7F8CDF4C2849}" type="slidenum">
              <a:rPr lang="en-GB" smtClean="0"/>
              <a:t>‹N°›</a:t>
            </a:fld>
            <a:endParaRPr lang="en-GB"/>
          </a:p>
        </p:txBody>
      </p:sp>
    </p:spTree>
    <p:extLst>
      <p:ext uri="{BB962C8B-B14F-4D97-AF65-F5344CB8AC3E}">
        <p14:creationId xmlns:p14="http://schemas.microsoft.com/office/powerpoint/2010/main" val="24415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Cliquez et modifiez le titre</a:t>
            </a:r>
            <a:endParaRPr lang="en-GB"/>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225D6C-E529-054F-ABAE-52F5D5F6E341}" type="datetimeFigureOut">
              <a:rPr lang="en-GB" smtClean="0"/>
              <a:t>12/02/2018</a:t>
            </a:fld>
            <a:endParaRPr lang="en-GB"/>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B0BE5-B863-3940-AD3C-7F8CDF4C2849}" type="slidenum">
              <a:rPr lang="en-GB" smtClean="0"/>
              <a:t>‹N°›</a:t>
            </a:fld>
            <a:endParaRPr lang="en-GB"/>
          </a:p>
        </p:txBody>
      </p:sp>
    </p:spTree>
    <p:extLst>
      <p:ext uri="{BB962C8B-B14F-4D97-AF65-F5344CB8AC3E}">
        <p14:creationId xmlns:p14="http://schemas.microsoft.com/office/powerpoint/2010/main" val="938190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tiff"/><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hyperlink" Target="https://www.maddyness.com/" TargetMode="External"/><Relationship Id="rId2" Type="http://schemas.openxmlformats.org/officeDocument/2006/relationships/hyperlink" Target="http://www.officeriders.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youtu.be/FFa2amGR9b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09721" y="4021287"/>
            <a:ext cx="9663112" cy="2387600"/>
          </a:xfrm>
        </p:spPr>
        <p:txBody>
          <a:bodyPr>
            <a:noAutofit/>
          </a:bodyPr>
          <a:lstStyle/>
          <a:p>
            <a:pPr algn="l"/>
            <a:br>
              <a:rPr lang="fr-FR" sz="2400" b="1" dirty="0"/>
            </a:br>
            <a:br>
              <a:rPr lang="fr-FR" sz="2400" b="1" dirty="0"/>
            </a:br>
            <a:br>
              <a:rPr lang="fr-FR" sz="2400" b="1" dirty="0"/>
            </a:br>
            <a:r>
              <a:rPr lang="fr-FR" sz="2400" b="1" dirty="0">
                <a:solidFill>
                  <a:srgbClr val="002060"/>
                </a:solidFill>
              </a:rPr>
              <a:t>Séminaire ULCO – RRI – Entreprendre ensemble</a:t>
            </a:r>
            <a:br>
              <a:rPr lang="fr-FR" sz="1400" dirty="0">
                <a:solidFill>
                  <a:srgbClr val="002060"/>
                </a:solidFill>
              </a:rPr>
            </a:br>
            <a:r>
              <a:rPr lang="fr-FR" sz="2400" b="1" dirty="0">
                <a:solidFill>
                  <a:srgbClr val="002060"/>
                </a:solidFill>
              </a:rPr>
              <a:t>Stratégies d’Innovation sociale et Dynamique d’initiatives Entrepreneuriales</a:t>
            </a:r>
            <a:br>
              <a:rPr lang="fr-FR" sz="1400" dirty="0">
                <a:solidFill>
                  <a:srgbClr val="002060"/>
                </a:solidFill>
              </a:rPr>
            </a:br>
            <a:r>
              <a:rPr lang="fr-FR" sz="2400" b="1" i="1" dirty="0">
                <a:solidFill>
                  <a:srgbClr val="002060"/>
                </a:solidFill>
              </a:rPr>
              <a:t>Halle aux sucres (Dunkerque)</a:t>
            </a:r>
            <a:br>
              <a:rPr lang="fr-FR" sz="2400" b="1" i="1" dirty="0"/>
            </a:br>
            <a:br>
              <a:rPr lang="fr-FR" sz="2400" b="1" dirty="0"/>
            </a:br>
            <a:br>
              <a:rPr lang="fr-FR" sz="2400" b="1" dirty="0"/>
            </a:br>
            <a:r>
              <a:rPr lang="fr-FR" sz="2800" b="1" dirty="0"/>
              <a:t>Les lieux de retraite pour entrepreneurs, de nouveaux espaces de </a:t>
            </a:r>
            <a:r>
              <a:rPr lang="fr-FR" sz="2800" b="1" dirty="0" err="1"/>
              <a:t>création</a:t>
            </a:r>
            <a:r>
              <a:rPr lang="fr-FR" sz="2800" b="1" dirty="0"/>
              <a:t> et d'innovation pour les territoires périphériques </a:t>
            </a:r>
            <a:br>
              <a:rPr lang="fr-FR" sz="2800" b="1" dirty="0"/>
            </a:br>
            <a:r>
              <a:rPr lang="fr-FR" sz="2800" b="1" i="1" dirty="0"/>
              <a:t>Le cas de </a:t>
            </a:r>
            <a:r>
              <a:rPr lang="fr-FR" sz="2800" b="1" i="1" dirty="0" err="1"/>
              <a:t>Swenson</a:t>
            </a:r>
            <a:r>
              <a:rPr lang="fr-FR" sz="2800" b="1" i="1" dirty="0"/>
              <a:t> House - Audierne (Bretagne) </a:t>
            </a:r>
            <a:br>
              <a:rPr lang="fr-FR" sz="3600" dirty="0">
                <a:latin typeface="Arial Rounded MT Bold" charset="0"/>
                <a:ea typeface="Arial Rounded MT Bold" charset="0"/>
                <a:cs typeface="Arial Rounded MT Bold" charset="0"/>
              </a:rPr>
            </a:br>
            <a:br>
              <a:rPr lang="fr-FR" sz="3200" dirty="0">
                <a:latin typeface="Arial Rounded MT Bold" charset="0"/>
                <a:ea typeface="Arial Rounded MT Bold" charset="0"/>
                <a:cs typeface="Arial Rounded MT Bold" charset="0"/>
              </a:rPr>
            </a:br>
            <a:br>
              <a:rPr lang="fr-FR" sz="3200" dirty="0">
                <a:latin typeface="Arial Rounded MT Bold" charset="0"/>
                <a:ea typeface="Arial Rounded MT Bold" charset="0"/>
                <a:cs typeface="Arial Rounded MT Bold" charset="0"/>
              </a:rPr>
            </a:br>
            <a:br>
              <a:rPr lang="fr-FR" sz="4000" dirty="0"/>
            </a:br>
            <a:endParaRPr lang="en-GB" sz="4000" dirty="0"/>
          </a:p>
        </p:txBody>
      </p:sp>
      <p:sp>
        <p:nvSpPr>
          <p:cNvPr id="3" name="Sous-titre 2"/>
          <p:cNvSpPr>
            <a:spLocks noGrp="1"/>
          </p:cNvSpPr>
          <p:nvPr>
            <p:ph type="subTitle" idx="1"/>
          </p:nvPr>
        </p:nvSpPr>
        <p:spPr>
          <a:xfrm>
            <a:off x="1595433" y="5759450"/>
            <a:ext cx="9144000" cy="1655762"/>
          </a:xfrm>
        </p:spPr>
        <p:txBody>
          <a:bodyPr/>
          <a:lstStyle/>
          <a:p>
            <a:pPr algn="l"/>
            <a:r>
              <a:rPr lang="fr-FR" b="1" dirty="0" err="1"/>
              <a:t>Clément</a:t>
            </a:r>
            <a:r>
              <a:rPr lang="fr-FR" b="1" dirty="0"/>
              <a:t> Marinos – MCF</a:t>
            </a:r>
          </a:p>
          <a:p>
            <a:pPr algn="l"/>
            <a:r>
              <a:rPr lang="fr-FR" dirty="0" err="1"/>
              <a:t>Universite</a:t>
            </a:r>
            <a:r>
              <a:rPr lang="fr-FR" dirty="0"/>
              <a:t>́ Bretagne Sud</a:t>
            </a:r>
            <a:endParaRPr lang="en-GB" dirty="0"/>
          </a:p>
        </p:txBody>
      </p:sp>
      <p:pic>
        <p:nvPicPr>
          <p:cNvPr id="4" name="Image 3">
            <a:extLst>
              <a:ext uri="{FF2B5EF4-FFF2-40B4-BE49-F238E27FC236}">
                <a16:creationId xmlns:a16="http://schemas.microsoft.com/office/drawing/2014/main" id="{9235CE18-AA66-FC48-838F-96A9B3086A3D}"/>
              </a:ext>
            </a:extLst>
          </p:cNvPr>
          <p:cNvPicPr>
            <a:picLocks noChangeAspect="1"/>
          </p:cNvPicPr>
          <p:nvPr/>
        </p:nvPicPr>
        <p:blipFill>
          <a:blip r:embed="rId3"/>
          <a:stretch>
            <a:fillRect/>
          </a:stretch>
        </p:blipFill>
        <p:spPr>
          <a:xfrm>
            <a:off x="1583467" y="-47972"/>
            <a:ext cx="9367024" cy="1688814"/>
          </a:xfrm>
          <a:prstGeom prst="rect">
            <a:avLst/>
          </a:prstGeom>
        </p:spPr>
      </p:pic>
      <p:pic>
        <p:nvPicPr>
          <p:cNvPr id="5" name="Image 4">
            <a:extLst>
              <a:ext uri="{FF2B5EF4-FFF2-40B4-BE49-F238E27FC236}">
                <a16:creationId xmlns:a16="http://schemas.microsoft.com/office/drawing/2014/main" id="{D8E3B32C-D001-9E45-A273-17897D5245CA}"/>
              </a:ext>
            </a:extLst>
          </p:cNvPr>
          <p:cNvPicPr>
            <a:picLocks noChangeAspect="1"/>
          </p:cNvPicPr>
          <p:nvPr/>
        </p:nvPicPr>
        <p:blipFill>
          <a:blip r:embed="rId4"/>
          <a:stretch>
            <a:fillRect/>
          </a:stretch>
        </p:blipFill>
        <p:spPr>
          <a:xfrm>
            <a:off x="10770429" y="5714846"/>
            <a:ext cx="1132880" cy="609461"/>
          </a:xfrm>
          <a:prstGeom prst="rect">
            <a:avLst/>
          </a:prstGeom>
        </p:spPr>
      </p:pic>
      <p:pic>
        <p:nvPicPr>
          <p:cNvPr id="6" name="Image 5">
            <a:extLst>
              <a:ext uri="{FF2B5EF4-FFF2-40B4-BE49-F238E27FC236}">
                <a16:creationId xmlns:a16="http://schemas.microsoft.com/office/drawing/2014/main" id="{99E8777F-155D-F84E-8519-281778A1093B}"/>
              </a:ext>
            </a:extLst>
          </p:cNvPr>
          <p:cNvPicPr>
            <a:picLocks noChangeAspect="1"/>
          </p:cNvPicPr>
          <p:nvPr/>
        </p:nvPicPr>
        <p:blipFill>
          <a:blip r:embed="rId5"/>
          <a:stretch>
            <a:fillRect/>
          </a:stretch>
        </p:blipFill>
        <p:spPr>
          <a:xfrm>
            <a:off x="9823709" y="5201701"/>
            <a:ext cx="946720" cy="1639229"/>
          </a:xfrm>
          <a:prstGeom prst="rect">
            <a:avLst/>
          </a:prstGeom>
        </p:spPr>
      </p:pic>
    </p:spTree>
    <p:extLst>
      <p:ext uri="{BB962C8B-B14F-4D97-AF65-F5344CB8AC3E}">
        <p14:creationId xmlns:p14="http://schemas.microsoft.com/office/powerpoint/2010/main" val="1473818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680D82-54A5-4C45-B520-8865F644401C}"/>
              </a:ext>
            </a:extLst>
          </p:cNvPr>
          <p:cNvSpPr>
            <a:spLocks noGrp="1"/>
          </p:cNvSpPr>
          <p:nvPr>
            <p:ph type="title"/>
          </p:nvPr>
        </p:nvSpPr>
        <p:spPr>
          <a:xfrm>
            <a:off x="838200" y="-96838"/>
            <a:ext cx="10515600" cy="1325563"/>
          </a:xfrm>
        </p:spPr>
        <p:txBody>
          <a:bodyPr/>
          <a:lstStyle/>
          <a:p>
            <a:r>
              <a:rPr lang="en-GB" dirty="0" err="1"/>
              <a:t>Méthodologie</a:t>
            </a:r>
            <a:endParaRPr lang="en-GB" dirty="0"/>
          </a:p>
        </p:txBody>
      </p:sp>
      <p:sp>
        <p:nvSpPr>
          <p:cNvPr id="3" name="Espace réservé du contenu 2">
            <a:extLst>
              <a:ext uri="{FF2B5EF4-FFF2-40B4-BE49-F238E27FC236}">
                <a16:creationId xmlns:a16="http://schemas.microsoft.com/office/drawing/2014/main" id="{D47C34B8-2ECC-6A4F-AEC9-93BE3DE43BE1}"/>
              </a:ext>
            </a:extLst>
          </p:cNvPr>
          <p:cNvSpPr>
            <a:spLocks noGrp="1"/>
          </p:cNvSpPr>
          <p:nvPr>
            <p:ph idx="1"/>
          </p:nvPr>
        </p:nvSpPr>
        <p:spPr>
          <a:xfrm>
            <a:off x="342900" y="1228725"/>
            <a:ext cx="11010900" cy="5219700"/>
          </a:xfrm>
        </p:spPr>
        <p:txBody>
          <a:bodyPr>
            <a:normAutofit fontScale="92500" lnSpcReduction="20000"/>
          </a:bodyPr>
          <a:lstStyle/>
          <a:p>
            <a:r>
              <a:rPr lang="fr-FR" dirty="0"/>
              <a:t>Données primaires </a:t>
            </a:r>
          </a:p>
          <a:p>
            <a:endParaRPr lang="fr-FR" dirty="0"/>
          </a:p>
          <a:p>
            <a:pPr lvl="1"/>
            <a:r>
              <a:rPr lang="fr-FR" dirty="0"/>
              <a:t>Entretien semi-directif avec les fondateurs </a:t>
            </a:r>
            <a:r>
              <a:rPr lang="fr-FR" sz="2200" dirty="0"/>
              <a:t>(durée : 2h, intégralement retranscrit)</a:t>
            </a:r>
          </a:p>
          <a:p>
            <a:pPr lvl="2"/>
            <a:r>
              <a:rPr lang="fr-FR" dirty="0"/>
              <a:t>caractéristiques sociales, parcours personnel et professionnel, motivations</a:t>
            </a:r>
          </a:p>
          <a:p>
            <a:pPr lvl="2"/>
            <a:r>
              <a:rPr lang="fr-FR" dirty="0"/>
              <a:t>histoire du lieu, choix de localisation et modèle économique</a:t>
            </a:r>
          </a:p>
          <a:p>
            <a:pPr lvl="2"/>
            <a:r>
              <a:rPr lang="fr-FR" dirty="0"/>
              <a:t>écosystème : réseaux interne et externe, nature des liens, ancrage local</a:t>
            </a:r>
          </a:p>
          <a:p>
            <a:pPr lvl="2"/>
            <a:endParaRPr lang="fr-FR" dirty="0"/>
          </a:p>
          <a:p>
            <a:pPr lvl="1"/>
            <a:r>
              <a:rPr lang="fr-FR" dirty="0"/>
              <a:t>Observation et visite guidée du lieu</a:t>
            </a:r>
          </a:p>
          <a:p>
            <a:pPr lvl="2"/>
            <a:r>
              <a:rPr lang="fr-FR" dirty="0"/>
              <a:t>Présentation de l’espace, du bâtiment et de ses spécificités</a:t>
            </a:r>
          </a:p>
          <a:p>
            <a:pPr lvl="2"/>
            <a:endParaRPr lang="fr-FR" dirty="0"/>
          </a:p>
          <a:p>
            <a:pPr lvl="1"/>
            <a:r>
              <a:rPr lang="fr-FR" dirty="0"/>
              <a:t>Echanges informels avec les membres présents</a:t>
            </a:r>
          </a:p>
          <a:p>
            <a:pPr lvl="1"/>
            <a:endParaRPr lang="fr-FR" dirty="0"/>
          </a:p>
          <a:p>
            <a:r>
              <a:rPr lang="fr-FR" dirty="0"/>
              <a:t>Données secondaires et analyse documentaire</a:t>
            </a:r>
          </a:p>
          <a:p>
            <a:endParaRPr lang="fr-FR" dirty="0"/>
          </a:p>
          <a:p>
            <a:pPr lvl="2"/>
            <a:r>
              <a:rPr lang="fr-FR" dirty="0"/>
              <a:t>Témoignages de participants à une retraite (</a:t>
            </a:r>
            <a:r>
              <a:rPr lang="fr-FR" dirty="0">
                <a:hlinkClick r:id="rId2"/>
              </a:rPr>
              <a:t>www.officeriders.com</a:t>
            </a:r>
            <a:r>
              <a:rPr lang="fr-FR" dirty="0"/>
              <a:t>, </a:t>
            </a:r>
            <a:r>
              <a:rPr lang="fr-FR" dirty="0">
                <a:hlinkClick r:id="rId3"/>
              </a:rPr>
              <a:t>https://www.maddyness.com</a:t>
            </a:r>
            <a:r>
              <a:rPr lang="fr-FR" dirty="0"/>
              <a:t>)</a:t>
            </a:r>
          </a:p>
          <a:p>
            <a:pPr lvl="2"/>
            <a:r>
              <a:rPr lang="fr-FR" dirty="0"/>
              <a:t>Articles de presse</a:t>
            </a:r>
          </a:p>
          <a:p>
            <a:pPr lvl="1"/>
            <a:endParaRPr lang="fr-FR" dirty="0"/>
          </a:p>
        </p:txBody>
      </p:sp>
    </p:spTree>
    <p:extLst>
      <p:ext uri="{BB962C8B-B14F-4D97-AF65-F5344CB8AC3E}">
        <p14:creationId xmlns:p14="http://schemas.microsoft.com/office/powerpoint/2010/main" val="2092763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677A6E-EEB0-4B40-89E4-5150C433778A}"/>
              </a:ext>
            </a:extLst>
          </p:cNvPr>
          <p:cNvSpPr>
            <a:spLocks noGrp="1"/>
          </p:cNvSpPr>
          <p:nvPr>
            <p:ph type="title"/>
          </p:nvPr>
        </p:nvSpPr>
        <p:spPr>
          <a:xfrm>
            <a:off x="838200" y="-49215"/>
            <a:ext cx="10515600" cy="1325563"/>
          </a:xfrm>
        </p:spPr>
        <p:txBody>
          <a:bodyPr/>
          <a:lstStyle/>
          <a:p>
            <a:r>
              <a:rPr lang="fr-FR" i="1" dirty="0" err="1"/>
              <a:t>Swenson</a:t>
            </a:r>
            <a:r>
              <a:rPr lang="fr-FR" i="1" dirty="0"/>
              <a:t> House</a:t>
            </a:r>
            <a:r>
              <a:rPr lang="fr-FR" dirty="0"/>
              <a:t>, Audierne (Bretagne)</a:t>
            </a:r>
            <a:br>
              <a:rPr lang="fr-FR" dirty="0"/>
            </a:br>
            <a:r>
              <a:rPr lang="fr-FR" sz="3200" dirty="0"/>
              <a:t>Un espace périphérique</a:t>
            </a:r>
            <a:endParaRPr lang="fr-FR" dirty="0"/>
          </a:p>
        </p:txBody>
      </p:sp>
      <p:sp>
        <p:nvSpPr>
          <p:cNvPr id="3" name="Espace réservé du contenu 2">
            <a:extLst>
              <a:ext uri="{FF2B5EF4-FFF2-40B4-BE49-F238E27FC236}">
                <a16:creationId xmlns:a16="http://schemas.microsoft.com/office/drawing/2014/main" id="{8E76149D-0EA5-594F-ACEE-F4CE9765FD43}"/>
              </a:ext>
            </a:extLst>
          </p:cNvPr>
          <p:cNvSpPr>
            <a:spLocks noGrp="1"/>
          </p:cNvSpPr>
          <p:nvPr>
            <p:ph idx="1"/>
          </p:nvPr>
        </p:nvSpPr>
        <p:spPr>
          <a:xfrm>
            <a:off x="327103" y="1471613"/>
            <a:ext cx="10515600" cy="5386387"/>
          </a:xfrm>
        </p:spPr>
        <p:txBody>
          <a:bodyPr>
            <a:normAutofit/>
          </a:bodyPr>
          <a:lstStyle/>
          <a:p>
            <a:r>
              <a:rPr lang="fr-FR" sz="2400" dirty="0"/>
              <a:t>Espace situé dans une petite station balnéaire reculée du Finistère</a:t>
            </a:r>
          </a:p>
          <a:p>
            <a:pPr lvl="1"/>
            <a:r>
              <a:rPr lang="fr-FR" sz="2000" b="1" dirty="0"/>
              <a:t>Co-working « classique » </a:t>
            </a:r>
            <a:r>
              <a:rPr lang="fr-FR" sz="2000" dirty="0"/>
              <a:t>pour les résidents locaux (café, salles, écrans, …)</a:t>
            </a:r>
          </a:p>
          <a:p>
            <a:pPr lvl="1"/>
            <a:r>
              <a:rPr lang="fr-FR" sz="2000" dirty="0"/>
              <a:t>lieu de retraite pour les </a:t>
            </a:r>
            <a:r>
              <a:rPr lang="fr-FR" sz="2000" b="1" i="1" dirty="0" err="1"/>
              <a:t>startupers</a:t>
            </a:r>
            <a:r>
              <a:rPr lang="fr-FR" sz="2000" i="1" dirty="0"/>
              <a:t>, </a:t>
            </a:r>
            <a:r>
              <a:rPr lang="fr-FR" sz="2000" dirty="0"/>
              <a:t>les </a:t>
            </a:r>
            <a:r>
              <a:rPr lang="fr-FR" sz="2000" b="1" dirty="0"/>
              <a:t>entrepreneurs extérieurs</a:t>
            </a:r>
          </a:p>
          <a:p>
            <a:pPr lvl="1"/>
            <a:endParaRPr lang="fr-FR" sz="2000" dirty="0"/>
          </a:p>
          <a:p>
            <a:r>
              <a:rPr lang="fr-FR" sz="2400" dirty="0"/>
              <a:t>Organisation de séjours à la carte avec alternance entre sessions de </a:t>
            </a:r>
            <a:r>
              <a:rPr lang="fr-FR" sz="2400" b="1" dirty="0"/>
              <a:t>travail</a:t>
            </a:r>
            <a:r>
              <a:rPr lang="fr-FR" sz="2400" dirty="0"/>
              <a:t> et temps de </a:t>
            </a:r>
            <a:r>
              <a:rPr lang="fr-FR" sz="2400" b="1" dirty="0"/>
              <a:t>loisir</a:t>
            </a:r>
          </a:p>
          <a:p>
            <a:pPr lvl="1"/>
            <a:r>
              <a:rPr lang="fr-FR" sz="2000" b="1" dirty="0"/>
              <a:t>support professionnel </a:t>
            </a:r>
            <a:r>
              <a:rPr lang="fr-FR" sz="2000" dirty="0"/>
              <a:t>assuré par des </a:t>
            </a:r>
            <a:r>
              <a:rPr lang="fr-FR" sz="2000" b="1" dirty="0"/>
              <a:t>experts</a:t>
            </a:r>
            <a:r>
              <a:rPr lang="fr-FR" sz="2000" dirty="0"/>
              <a:t> nationaux et internationaux (conseils, </a:t>
            </a:r>
            <a:r>
              <a:rPr lang="fr-FR" sz="2000" i="1" dirty="0"/>
              <a:t>coaching</a:t>
            </a:r>
            <a:r>
              <a:rPr lang="fr-FR" sz="2000" dirty="0"/>
              <a:t>, formations)</a:t>
            </a:r>
          </a:p>
          <a:p>
            <a:pPr lvl="1"/>
            <a:r>
              <a:rPr lang="fr-FR" sz="2000" dirty="0"/>
              <a:t>activités de </a:t>
            </a:r>
            <a:r>
              <a:rPr lang="fr-FR" sz="2000" b="1" dirty="0"/>
              <a:t>loisir</a:t>
            </a:r>
            <a:r>
              <a:rPr lang="fr-FR" sz="2000" dirty="0"/>
              <a:t> dispensées par des </a:t>
            </a:r>
            <a:r>
              <a:rPr lang="fr-FR" sz="2000" b="1" dirty="0"/>
              <a:t>partenaires locaux </a:t>
            </a:r>
            <a:r>
              <a:rPr lang="fr-FR" sz="2000" dirty="0"/>
              <a:t>(surf, voile, randonnée, yoga)</a:t>
            </a:r>
            <a:endParaRPr lang="fr-FR" sz="1600" dirty="0"/>
          </a:p>
          <a:p>
            <a:pPr marL="457200" lvl="1" indent="0">
              <a:buNone/>
            </a:pPr>
            <a:endParaRPr lang="fr-FR" sz="1600" dirty="0"/>
          </a:p>
          <a:p>
            <a:pPr marL="457200" lvl="1" indent="0" algn="ctr">
              <a:buNone/>
            </a:pPr>
            <a:r>
              <a:rPr lang="fr-FR" sz="2000" i="1" dirty="0"/>
              <a:t>« Les PME et startups viennent se mettre au vert pendant quelques jours, de </a:t>
            </a:r>
            <a:r>
              <a:rPr lang="fr-FR" sz="2000" i="1" dirty="0" err="1"/>
              <a:t>manière</a:t>
            </a:r>
            <a:r>
              <a:rPr lang="fr-FR" sz="2000" i="1" dirty="0"/>
              <a:t> autonome ou en </a:t>
            </a:r>
            <a:r>
              <a:rPr lang="fr-FR" sz="2000" i="1" dirty="0" err="1"/>
              <a:t>présence</a:t>
            </a:r>
            <a:r>
              <a:rPr lang="fr-FR" sz="2000" i="1" dirty="0"/>
              <a:t> d’un de nos experts (</a:t>
            </a:r>
            <a:r>
              <a:rPr lang="fr-FR" sz="2000" i="1" dirty="0" err="1"/>
              <a:t>entrepreneurs,consultants</a:t>
            </a:r>
            <a:r>
              <a:rPr lang="fr-FR" sz="2000" i="1" dirty="0"/>
              <a:t>...) qui accompagne l’</a:t>
            </a:r>
            <a:r>
              <a:rPr lang="fr-FR" sz="2000" i="1" dirty="0" err="1"/>
              <a:t>équipe</a:t>
            </a:r>
            <a:r>
              <a:rPr lang="fr-FR" sz="2000" i="1" dirty="0"/>
              <a:t> sur la </a:t>
            </a:r>
            <a:r>
              <a:rPr lang="fr-FR" sz="2000" i="1" dirty="0" err="1"/>
              <a:t>création</a:t>
            </a:r>
            <a:r>
              <a:rPr lang="fr-FR" sz="2000" i="1" dirty="0"/>
              <a:t> d’une solution à leur </a:t>
            </a:r>
            <a:r>
              <a:rPr lang="fr-FR" sz="2000" i="1" dirty="0" err="1"/>
              <a:t>problématique</a:t>
            </a:r>
            <a:r>
              <a:rPr lang="fr-FR" sz="2000" i="1" dirty="0"/>
              <a:t> », </a:t>
            </a:r>
            <a:r>
              <a:rPr lang="fr-FR" sz="2000" dirty="0"/>
              <a:t>Kévin, fondateur</a:t>
            </a:r>
          </a:p>
          <a:p>
            <a:pPr marL="457200" lvl="1" indent="0" algn="ctr">
              <a:buNone/>
            </a:pPr>
            <a:endParaRPr lang="fr-FR" sz="1800" dirty="0"/>
          </a:p>
          <a:p>
            <a:r>
              <a:rPr lang="fr-FR" sz="2400" dirty="0"/>
              <a:t>Mobilisation du </a:t>
            </a:r>
            <a:r>
              <a:rPr lang="fr-FR" sz="2400" b="1" dirty="0"/>
              <a:t>réseau social des fondateurs</a:t>
            </a:r>
            <a:r>
              <a:rPr lang="fr-FR" sz="2400" dirty="0"/>
              <a:t>, anciens </a:t>
            </a:r>
            <a:r>
              <a:rPr lang="fr-FR" sz="2400" i="1" dirty="0" err="1"/>
              <a:t>startupers</a:t>
            </a:r>
            <a:r>
              <a:rPr lang="fr-FR" sz="2400" dirty="0"/>
              <a:t> parisiens</a:t>
            </a:r>
          </a:p>
          <a:p>
            <a:pPr lvl="1"/>
            <a:endParaRPr lang="fr-FR" sz="2000" dirty="0"/>
          </a:p>
          <a:p>
            <a:pPr lvl="1"/>
            <a:endParaRPr lang="fr-FR" sz="2000" dirty="0"/>
          </a:p>
          <a:p>
            <a:pPr lvl="1"/>
            <a:endParaRPr lang="fr-FR" sz="2000" dirty="0"/>
          </a:p>
          <a:p>
            <a:endParaRPr lang="fr-FR" sz="2000" dirty="0"/>
          </a:p>
          <a:p>
            <a:endParaRPr lang="fr-FR" sz="2000" dirty="0"/>
          </a:p>
          <a:p>
            <a:endParaRPr lang="fr-FR" sz="2000" dirty="0"/>
          </a:p>
          <a:p>
            <a:endParaRPr lang="fr-FR" sz="2000" dirty="0"/>
          </a:p>
          <a:p>
            <a:endParaRPr lang="fr-FR" sz="2000" dirty="0"/>
          </a:p>
          <a:p>
            <a:endParaRPr lang="fr-FR" sz="2000" dirty="0"/>
          </a:p>
          <a:p>
            <a:endParaRPr lang="fr-FR" sz="2000" dirty="0"/>
          </a:p>
          <a:p>
            <a:endParaRPr lang="fr-FR" sz="2000" dirty="0"/>
          </a:p>
          <a:p>
            <a:endParaRPr lang="fr-FR" sz="2000" dirty="0"/>
          </a:p>
        </p:txBody>
      </p:sp>
      <p:pic>
        <p:nvPicPr>
          <p:cNvPr id="4" name="Image 3">
            <a:extLst>
              <a:ext uri="{FF2B5EF4-FFF2-40B4-BE49-F238E27FC236}">
                <a16:creationId xmlns:a16="http://schemas.microsoft.com/office/drawing/2014/main" id="{07104646-9954-4848-B02F-A5134254FF58}"/>
              </a:ext>
            </a:extLst>
          </p:cNvPr>
          <p:cNvPicPr>
            <a:picLocks noChangeAspect="1"/>
          </p:cNvPicPr>
          <p:nvPr/>
        </p:nvPicPr>
        <p:blipFill>
          <a:blip r:embed="rId2"/>
          <a:stretch>
            <a:fillRect/>
          </a:stretch>
        </p:blipFill>
        <p:spPr>
          <a:xfrm>
            <a:off x="9375735" y="334188"/>
            <a:ext cx="2482889" cy="2482889"/>
          </a:xfrm>
          <a:prstGeom prst="rect">
            <a:avLst/>
          </a:prstGeom>
        </p:spPr>
      </p:pic>
    </p:spTree>
    <p:extLst>
      <p:ext uri="{BB962C8B-B14F-4D97-AF65-F5344CB8AC3E}">
        <p14:creationId xmlns:p14="http://schemas.microsoft.com/office/powerpoint/2010/main" val="4063062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en-GB"/>
          </a:p>
        </p:txBody>
      </p:sp>
      <p:sp>
        <p:nvSpPr>
          <p:cNvPr id="3" name="Sous-titre 2"/>
          <p:cNvSpPr>
            <a:spLocks noGrp="1"/>
          </p:cNvSpPr>
          <p:nvPr>
            <p:ph type="subTitle" idx="1"/>
          </p:nvPr>
        </p:nvSpPr>
        <p:spPr/>
        <p:txBody>
          <a:bodyPr/>
          <a:lstStyle/>
          <a:p>
            <a:endParaRPr lang="en-GB"/>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74773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GB"/>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83143"/>
          </a:xfrm>
        </p:spPr>
      </p:pic>
    </p:spTree>
    <p:extLst>
      <p:ext uri="{BB962C8B-B14F-4D97-AF65-F5344CB8AC3E}">
        <p14:creationId xmlns:p14="http://schemas.microsoft.com/office/powerpoint/2010/main" val="882851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677A6E-EEB0-4B40-89E4-5150C433778A}"/>
              </a:ext>
            </a:extLst>
          </p:cNvPr>
          <p:cNvSpPr>
            <a:spLocks noGrp="1"/>
          </p:cNvSpPr>
          <p:nvPr>
            <p:ph type="title"/>
          </p:nvPr>
        </p:nvSpPr>
        <p:spPr>
          <a:xfrm>
            <a:off x="838200" y="207965"/>
            <a:ext cx="10515600" cy="1325563"/>
          </a:xfrm>
        </p:spPr>
        <p:txBody>
          <a:bodyPr>
            <a:normAutofit fontScale="90000"/>
          </a:bodyPr>
          <a:lstStyle/>
          <a:p>
            <a:r>
              <a:rPr lang="fr-FR" dirty="0" err="1"/>
              <a:t>Swenson</a:t>
            </a:r>
            <a:r>
              <a:rPr lang="fr-FR" dirty="0"/>
              <a:t> House, Audierne (Bretagne)</a:t>
            </a:r>
            <a:br>
              <a:rPr lang="fr-FR" dirty="0"/>
            </a:br>
            <a:r>
              <a:rPr lang="fr-FR" sz="3600" i="1" dirty="0"/>
              <a:t>Local buzz </a:t>
            </a:r>
            <a:r>
              <a:rPr lang="fr-FR" sz="3600" dirty="0"/>
              <a:t>et </a:t>
            </a:r>
            <a:r>
              <a:rPr lang="fr-FR" sz="3600" i="1" dirty="0"/>
              <a:t>global pipeline </a:t>
            </a:r>
            <a:r>
              <a:rPr lang="fr-FR" sz="2200" dirty="0"/>
              <a:t>(</a:t>
            </a:r>
            <a:r>
              <a:rPr lang="fr-FR" sz="2200" dirty="0" err="1"/>
              <a:t>Bathelt</a:t>
            </a:r>
            <a:r>
              <a:rPr lang="fr-FR" sz="2200" dirty="0"/>
              <a:t> et al., 2004)</a:t>
            </a:r>
            <a:br>
              <a:rPr lang="fr-FR" dirty="0"/>
            </a:br>
            <a:endParaRPr lang="fr-FR" dirty="0"/>
          </a:p>
        </p:txBody>
      </p:sp>
      <p:sp>
        <p:nvSpPr>
          <p:cNvPr id="3" name="Espace réservé du contenu 2">
            <a:extLst>
              <a:ext uri="{FF2B5EF4-FFF2-40B4-BE49-F238E27FC236}">
                <a16:creationId xmlns:a16="http://schemas.microsoft.com/office/drawing/2014/main" id="{8E76149D-0EA5-594F-ACEE-F4CE9765FD43}"/>
              </a:ext>
            </a:extLst>
          </p:cNvPr>
          <p:cNvSpPr>
            <a:spLocks noGrp="1"/>
          </p:cNvSpPr>
          <p:nvPr>
            <p:ph idx="1"/>
          </p:nvPr>
        </p:nvSpPr>
        <p:spPr>
          <a:xfrm>
            <a:off x="185738" y="1142999"/>
            <a:ext cx="12006262" cy="5943599"/>
          </a:xfrm>
        </p:spPr>
        <p:txBody>
          <a:bodyPr>
            <a:normAutofit lnSpcReduction="10000"/>
          </a:bodyPr>
          <a:lstStyle/>
          <a:p>
            <a:r>
              <a:rPr lang="fr-FR" sz="2400" b="1" i="1" dirty="0"/>
              <a:t>Local buzz</a:t>
            </a:r>
          </a:p>
          <a:p>
            <a:pPr lvl="1"/>
            <a:r>
              <a:rPr lang="fr-FR" sz="2000" dirty="0"/>
              <a:t>ancrage local : origines </a:t>
            </a:r>
            <a:r>
              <a:rPr lang="fr-FR" sz="2000" b="1" dirty="0"/>
              <a:t>familiales</a:t>
            </a:r>
            <a:r>
              <a:rPr lang="fr-FR" sz="2000" dirty="0"/>
              <a:t> des fondateurs, prestataires </a:t>
            </a:r>
            <a:r>
              <a:rPr lang="fr-FR" sz="2000" b="1" dirty="0"/>
              <a:t>locaux</a:t>
            </a:r>
            <a:r>
              <a:rPr lang="fr-FR" sz="2000" dirty="0"/>
              <a:t> et offre d’</a:t>
            </a:r>
            <a:r>
              <a:rPr lang="fr-FR" sz="2000" dirty="0" err="1"/>
              <a:t>activités</a:t>
            </a:r>
            <a:r>
              <a:rPr lang="fr-FR" sz="2000" dirty="0"/>
              <a:t> propres au </a:t>
            </a:r>
            <a:r>
              <a:rPr lang="fr-FR" sz="2000" b="1" dirty="0"/>
              <a:t>territoire</a:t>
            </a:r>
          </a:p>
          <a:p>
            <a:r>
              <a:rPr lang="fr-FR" sz="2400" b="1" i="1" dirty="0"/>
              <a:t>Global pipeline</a:t>
            </a:r>
          </a:p>
          <a:p>
            <a:pPr lvl="1"/>
            <a:r>
              <a:rPr lang="fr-FR" sz="2000" b="1" dirty="0" err="1"/>
              <a:t>réseau</a:t>
            </a:r>
            <a:r>
              <a:rPr lang="fr-FR" sz="2000" dirty="0"/>
              <a:t> parisien des fondateurs, </a:t>
            </a:r>
            <a:r>
              <a:rPr lang="fr-FR" sz="2000" b="1" dirty="0"/>
              <a:t>parcours</a:t>
            </a:r>
            <a:r>
              <a:rPr lang="fr-FR" sz="2000" dirty="0"/>
              <a:t> professionnel : mobilisation </a:t>
            </a:r>
            <a:r>
              <a:rPr lang="fr-FR" sz="2000" b="1" dirty="0"/>
              <a:t>de ressources spécifiques </a:t>
            </a:r>
            <a:r>
              <a:rPr lang="fr-FR" sz="2000" dirty="0"/>
              <a:t>(savoir-faire, clients et panel d’experts)</a:t>
            </a:r>
          </a:p>
          <a:p>
            <a:pPr lvl="1"/>
            <a:endParaRPr lang="fr-FR" sz="1800" dirty="0"/>
          </a:p>
          <a:p>
            <a:r>
              <a:rPr lang="fr-FR" sz="2400" b="1" dirty="0" err="1"/>
              <a:t>Ubiquite</a:t>
            </a:r>
            <a:r>
              <a:rPr lang="fr-FR" sz="2400" b="1" dirty="0"/>
              <a:t>́</a:t>
            </a:r>
            <a:r>
              <a:rPr lang="fr-FR" sz="2400" dirty="0"/>
              <a:t> des fondateurs : entre </a:t>
            </a:r>
            <a:r>
              <a:rPr lang="fr-FR" sz="2400" b="1" dirty="0" err="1"/>
              <a:t>communaute</a:t>
            </a:r>
            <a:r>
              <a:rPr lang="fr-FR" sz="2400" b="1" dirty="0"/>
              <a:t>́ locale </a:t>
            </a:r>
            <a:r>
              <a:rPr lang="fr-FR" sz="2400" dirty="0"/>
              <a:t>et </a:t>
            </a:r>
            <a:r>
              <a:rPr lang="fr-FR" sz="2400" b="1" dirty="0"/>
              <a:t>connexions</a:t>
            </a:r>
            <a:r>
              <a:rPr lang="fr-FR" sz="2400" dirty="0"/>
              <a:t> avec des acteurs localisés à l’</a:t>
            </a:r>
            <a:r>
              <a:rPr lang="fr-FR" sz="2400" dirty="0" err="1"/>
              <a:t>extérieur</a:t>
            </a:r>
            <a:r>
              <a:rPr lang="fr-FR" sz="2400" dirty="0"/>
              <a:t> -&gt; interface local / global</a:t>
            </a:r>
          </a:p>
          <a:p>
            <a:endParaRPr lang="fr-FR" sz="2000" dirty="0"/>
          </a:p>
          <a:p>
            <a:r>
              <a:rPr lang="fr-FR" sz="2400" dirty="0"/>
              <a:t>Renforce la </a:t>
            </a:r>
            <a:r>
              <a:rPr lang="fr-FR" sz="2400" b="1" dirty="0"/>
              <a:t>connectivité</a:t>
            </a:r>
            <a:r>
              <a:rPr lang="fr-FR" sz="2400" dirty="0"/>
              <a:t> des </a:t>
            </a:r>
            <a:r>
              <a:rPr lang="fr-FR" sz="2400" b="1" dirty="0"/>
              <a:t>entrepreneurs / travailleurs locaux</a:t>
            </a:r>
            <a:r>
              <a:rPr lang="fr-FR" sz="2400" dirty="0"/>
              <a:t>, permanents de l’espace de </a:t>
            </a:r>
            <a:r>
              <a:rPr lang="fr-FR" sz="2400" i="1" dirty="0"/>
              <a:t>co-working</a:t>
            </a:r>
          </a:p>
          <a:p>
            <a:endParaRPr lang="fr-FR" sz="2400" dirty="0"/>
          </a:p>
          <a:p>
            <a:r>
              <a:rPr lang="fr-FR" sz="2400" dirty="0"/>
              <a:t>Implication pour les </a:t>
            </a:r>
            <a:r>
              <a:rPr lang="fr-FR" sz="2400" b="1" dirty="0"/>
              <a:t>territoires</a:t>
            </a:r>
            <a:r>
              <a:rPr lang="fr-FR" sz="2400" dirty="0"/>
              <a:t> </a:t>
            </a:r>
          </a:p>
          <a:p>
            <a:pPr lvl="1"/>
            <a:r>
              <a:rPr lang="fr-FR" sz="2000" dirty="0"/>
              <a:t>ne plus chercher à </a:t>
            </a:r>
            <a:r>
              <a:rPr lang="fr-FR" sz="2000" b="1" dirty="0"/>
              <a:t>sédentariser</a:t>
            </a:r>
            <a:r>
              <a:rPr lang="fr-FR" sz="2000" dirty="0"/>
              <a:t> les classes </a:t>
            </a:r>
            <a:r>
              <a:rPr lang="fr-FR" sz="2000" dirty="0" err="1"/>
              <a:t>créatives</a:t>
            </a:r>
            <a:r>
              <a:rPr lang="fr-FR" sz="2000" dirty="0"/>
              <a:t> </a:t>
            </a:r>
          </a:p>
          <a:p>
            <a:pPr lvl="1"/>
            <a:r>
              <a:rPr lang="fr-FR" sz="2000" dirty="0"/>
              <a:t>les faire venir </a:t>
            </a:r>
            <a:r>
              <a:rPr lang="fr-FR" sz="2000" b="1" dirty="0"/>
              <a:t>temporairement</a:t>
            </a:r>
            <a:r>
              <a:rPr lang="fr-FR" sz="2000" dirty="0"/>
              <a:t> </a:t>
            </a:r>
          </a:p>
          <a:p>
            <a:pPr lvl="1"/>
            <a:r>
              <a:rPr lang="fr-FR" sz="2000" dirty="0" err="1"/>
              <a:t>générer</a:t>
            </a:r>
            <a:r>
              <a:rPr lang="fr-FR" sz="2000" dirty="0"/>
              <a:t> des </a:t>
            </a:r>
            <a:r>
              <a:rPr lang="fr-FR" sz="2000" b="1" dirty="0" err="1"/>
              <a:t>échanges</a:t>
            </a:r>
            <a:r>
              <a:rPr lang="fr-FR" sz="2000" dirty="0"/>
              <a:t> et des </a:t>
            </a:r>
            <a:r>
              <a:rPr lang="fr-FR" sz="2000" b="1" dirty="0"/>
              <a:t>transferts de connaissance </a:t>
            </a:r>
            <a:r>
              <a:rPr lang="fr-FR" sz="2000" dirty="0"/>
              <a:t>(tacite) avec les acteurs locaux</a:t>
            </a:r>
          </a:p>
          <a:p>
            <a:endParaRPr lang="fr-FR" sz="2400" dirty="0"/>
          </a:p>
          <a:p>
            <a:endParaRPr lang="fr-FR" sz="2400" dirty="0"/>
          </a:p>
          <a:p>
            <a:endParaRPr lang="fr-FR" sz="2400" dirty="0"/>
          </a:p>
          <a:p>
            <a:pPr lvl="1"/>
            <a:endParaRPr lang="fr-FR" sz="2000" dirty="0"/>
          </a:p>
          <a:p>
            <a:pPr lvl="1"/>
            <a:endParaRPr lang="fr-FR" sz="2000" dirty="0"/>
          </a:p>
          <a:p>
            <a:pPr lvl="1"/>
            <a:endParaRPr lang="fr-FR" sz="2000" dirty="0"/>
          </a:p>
          <a:p>
            <a:endParaRPr lang="fr-FR" sz="2000" dirty="0"/>
          </a:p>
          <a:p>
            <a:endParaRPr lang="fr-FR" sz="2000" dirty="0"/>
          </a:p>
          <a:p>
            <a:endParaRPr lang="fr-FR" sz="2000" dirty="0"/>
          </a:p>
          <a:p>
            <a:endParaRPr lang="fr-FR" sz="2000" dirty="0"/>
          </a:p>
          <a:p>
            <a:endParaRPr lang="fr-FR" sz="2000" dirty="0"/>
          </a:p>
          <a:p>
            <a:endParaRPr lang="fr-FR" sz="2000" dirty="0"/>
          </a:p>
          <a:p>
            <a:endParaRPr lang="fr-FR" sz="2000" dirty="0"/>
          </a:p>
          <a:p>
            <a:endParaRPr lang="fr-FR" sz="2000" dirty="0"/>
          </a:p>
          <a:p>
            <a:endParaRPr lang="fr-FR" sz="2000" dirty="0"/>
          </a:p>
        </p:txBody>
      </p:sp>
    </p:spTree>
    <p:extLst>
      <p:ext uri="{BB962C8B-B14F-4D97-AF65-F5344CB8AC3E}">
        <p14:creationId xmlns:p14="http://schemas.microsoft.com/office/powerpoint/2010/main" val="4269576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199" y="-128591"/>
            <a:ext cx="10515600" cy="1325563"/>
          </a:xfrm>
        </p:spPr>
        <p:txBody>
          <a:bodyPr/>
          <a:lstStyle/>
          <a:p>
            <a:r>
              <a:rPr lang="en-GB" dirty="0"/>
              <a:t>Conclusion et discussion</a:t>
            </a:r>
          </a:p>
        </p:txBody>
      </p:sp>
      <p:sp>
        <p:nvSpPr>
          <p:cNvPr id="3" name="Espace réservé du contenu 2"/>
          <p:cNvSpPr>
            <a:spLocks noGrp="1"/>
          </p:cNvSpPr>
          <p:nvPr>
            <p:ph idx="1"/>
          </p:nvPr>
        </p:nvSpPr>
        <p:spPr>
          <a:xfrm>
            <a:off x="345280" y="1028701"/>
            <a:ext cx="11501437" cy="5829300"/>
          </a:xfrm>
        </p:spPr>
        <p:txBody>
          <a:bodyPr>
            <a:normAutofit fontScale="92500" lnSpcReduction="10000"/>
          </a:bodyPr>
          <a:lstStyle/>
          <a:p>
            <a:r>
              <a:rPr lang="fr-FR" sz="2400" dirty="0"/>
              <a:t>Emergence des lieux de retraite comme conséquence du développement </a:t>
            </a:r>
          </a:p>
          <a:p>
            <a:pPr lvl="1"/>
            <a:r>
              <a:rPr lang="fr-FR" sz="2000" dirty="0"/>
              <a:t>de </a:t>
            </a:r>
            <a:r>
              <a:rPr lang="fr-FR" sz="2000" b="1" dirty="0"/>
              <a:t>l’économie numérique </a:t>
            </a:r>
            <a:r>
              <a:rPr lang="fr-FR" sz="2000" dirty="0"/>
              <a:t>et des moyens de communications </a:t>
            </a:r>
          </a:p>
          <a:p>
            <a:pPr lvl="1"/>
            <a:r>
              <a:rPr lang="fr-FR" sz="2000" dirty="0"/>
              <a:t>du </a:t>
            </a:r>
            <a:r>
              <a:rPr lang="fr-FR" sz="2000" b="1" dirty="0"/>
              <a:t>travail indépendant </a:t>
            </a:r>
            <a:r>
              <a:rPr lang="fr-FR" sz="2000" dirty="0"/>
              <a:t>au détriment du travail salarié, « société entrepreneuriale »</a:t>
            </a:r>
          </a:p>
          <a:p>
            <a:pPr lvl="1"/>
            <a:r>
              <a:rPr lang="fr-FR" sz="2000" dirty="0"/>
              <a:t>des </a:t>
            </a:r>
            <a:r>
              <a:rPr lang="fr-FR" sz="2000" b="1" dirty="0"/>
              <a:t>loisirs</a:t>
            </a:r>
            <a:r>
              <a:rPr lang="fr-FR" sz="2000" dirty="0"/>
              <a:t> : société des loisirs et nouveaux temps sociaux (Viard)</a:t>
            </a:r>
          </a:p>
          <a:p>
            <a:pPr marL="457200" lvl="1" indent="0">
              <a:buNone/>
            </a:pPr>
            <a:endParaRPr lang="fr-FR" sz="2000" dirty="0"/>
          </a:p>
          <a:p>
            <a:r>
              <a:rPr lang="fr-FR" sz="2400" dirty="0"/>
              <a:t>Nouvelles </a:t>
            </a:r>
            <a:r>
              <a:rPr lang="fr-FR" sz="2400" b="1" dirty="0"/>
              <a:t>intermédiarités</a:t>
            </a:r>
            <a:r>
              <a:rPr lang="fr-FR" sz="2400" dirty="0"/>
              <a:t> et nouvelles </a:t>
            </a:r>
            <a:r>
              <a:rPr lang="fr-FR" sz="2400" b="1" dirty="0"/>
              <a:t>expressions</a:t>
            </a:r>
            <a:r>
              <a:rPr lang="fr-FR" sz="2400" dirty="0"/>
              <a:t>  </a:t>
            </a:r>
          </a:p>
          <a:p>
            <a:pPr lvl="1"/>
            <a:r>
              <a:rPr lang="fr-FR" sz="2000" dirty="0"/>
              <a:t>« </a:t>
            </a:r>
            <a:r>
              <a:rPr lang="fr-FR" sz="2000" b="1" i="1" dirty="0" err="1"/>
              <a:t>workation</a:t>
            </a:r>
            <a:r>
              <a:rPr lang="fr-FR" sz="2000" i="1" dirty="0"/>
              <a:t> </a:t>
            </a:r>
            <a:r>
              <a:rPr lang="fr-FR" sz="2000" dirty="0"/>
              <a:t>» comme contraction des termes </a:t>
            </a:r>
            <a:r>
              <a:rPr lang="fr-FR" sz="2000" i="1" dirty="0" err="1"/>
              <a:t>working</a:t>
            </a:r>
            <a:r>
              <a:rPr lang="fr-FR" sz="2000" dirty="0"/>
              <a:t> et </a:t>
            </a:r>
            <a:r>
              <a:rPr lang="fr-FR" sz="2000" i="1" dirty="0"/>
              <a:t>vacation</a:t>
            </a:r>
            <a:r>
              <a:rPr lang="fr-FR" sz="2000" dirty="0"/>
              <a:t> </a:t>
            </a:r>
          </a:p>
          <a:p>
            <a:pPr lvl="1"/>
            <a:r>
              <a:rPr lang="fr-FR" sz="2000" dirty="0"/>
              <a:t>« </a:t>
            </a:r>
            <a:r>
              <a:rPr lang="fr-FR" sz="2000" b="1" i="1" dirty="0" err="1"/>
              <a:t>trabaciones</a:t>
            </a:r>
            <a:r>
              <a:rPr lang="fr-FR" sz="2000" i="1" dirty="0"/>
              <a:t> </a:t>
            </a:r>
            <a:r>
              <a:rPr lang="fr-FR" sz="2000" dirty="0"/>
              <a:t>» mêlant les vocables </a:t>
            </a:r>
            <a:r>
              <a:rPr lang="fr-FR" sz="2000" i="1" dirty="0" err="1"/>
              <a:t>trabajo</a:t>
            </a:r>
            <a:r>
              <a:rPr lang="fr-FR" sz="2000" dirty="0"/>
              <a:t> et </a:t>
            </a:r>
            <a:r>
              <a:rPr lang="fr-FR" sz="2000" i="1" dirty="0" err="1"/>
              <a:t>vacaciones</a:t>
            </a:r>
            <a:endParaRPr lang="fr-FR" sz="2000" i="1" dirty="0"/>
          </a:p>
          <a:p>
            <a:pPr lvl="1"/>
            <a:r>
              <a:rPr lang="fr-FR" sz="2000" dirty="0"/>
              <a:t>« </a:t>
            </a:r>
            <a:r>
              <a:rPr lang="fr-FR" sz="2000" dirty="0" err="1"/>
              <a:t>travacances</a:t>
            </a:r>
            <a:r>
              <a:rPr lang="fr-FR" sz="2000" dirty="0"/>
              <a:t> » en français …</a:t>
            </a:r>
          </a:p>
          <a:p>
            <a:pPr lvl="1"/>
            <a:endParaRPr lang="fr-FR" sz="2000" dirty="0"/>
          </a:p>
          <a:p>
            <a:r>
              <a:rPr lang="fr-FR" sz="2400" dirty="0"/>
              <a:t>Suggestion : des quart-lieux comme lieux hybrides entre </a:t>
            </a:r>
            <a:r>
              <a:rPr lang="fr-FR" sz="2400" b="1" dirty="0"/>
              <a:t>travail</a:t>
            </a:r>
            <a:r>
              <a:rPr lang="fr-FR" sz="2400" dirty="0"/>
              <a:t>, </a:t>
            </a:r>
            <a:r>
              <a:rPr lang="fr-FR" sz="2400" b="1" dirty="0"/>
              <a:t>résidence</a:t>
            </a:r>
            <a:r>
              <a:rPr lang="fr-FR" sz="2400" dirty="0"/>
              <a:t> et </a:t>
            </a:r>
            <a:r>
              <a:rPr lang="fr-FR" sz="2400" b="1" dirty="0"/>
              <a:t>vacances</a:t>
            </a:r>
            <a:r>
              <a:rPr lang="fr-FR" sz="2400" dirty="0"/>
              <a:t> (loisir, méditation)</a:t>
            </a:r>
          </a:p>
          <a:p>
            <a:pPr marL="0" indent="0">
              <a:buNone/>
            </a:pPr>
            <a:endParaRPr lang="fr-FR" sz="2400" dirty="0"/>
          </a:p>
          <a:p>
            <a:r>
              <a:rPr lang="fr-FR" sz="2400" b="1" dirty="0"/>
              <a:t>Isomorphisme</a:t>
            </a:r>
            <a:r>
              <a:rPr lang="fr-FR" sz="2400" dirty="0"/>
              <a:t> institutionnel et </a:t>
            </a:r>
            <a:r>
              <a:rPr lang="fr-FR" sz="2400" b="1" dirty="0"/>
              <a:t>homophilie</a:t>
            </a:r>
            <a:r>
              <a:rPr lang="fr-FR" sz="2400" dirty="0"/>
              <a:t> excessive comme frein à la créativité ?</a:t>
            </a:r>
          </a:p>
          <a:p>
            <a:r>
              <a:rPr lang="fr-FR" sz="2400" dirty="0"/>
              <a:t>Tension entre </a:t>
            </a:r>
          </a:p>
          <a:p>
            <a:pPr lvl="1"/>
            <a:r>
              <a:rPr lang="fr-FR" sz="2000" dirty="0"/>
              <a:t>besoin </a:t>
            </a:r>
            <a:r>
              <a:rPr lang="fr-FR" sz="2000" b="1" dirty="0"/>
              <a:t>d’introspection</a:t>
            </a:r>
            <a:r>
              <a:rPr lang="fr-FR" sz="2000" dirty="0"/>
              <a:t>, de calme, de recul et …</a:t>
            </a:r>
          </a:p>
          <a:p>
            <a:pPr lvl="1"/>
            <a:r>
              <a:rPr lang="fr-FR" sz="2000" dirty="0"/>
              <a:t>rassemblement dans un lieu où émerge toutefois des </a:t>
            </a:r>
            <a:r>
              <a:rPr lang="fr-FR" sz="2000" b="1" dirty="0"/>
              <a:t>sociabilités</a:t>
            </a:r>
            <a:r>
              <a:rPr lang="fr-FR" sz="2000" dirty="0"/>
              <a:t>, des </a:t>
            </a:r>
            <a:r>
              <a:rPr lang="fr-FR" sz="2000" b="1" dirty="0"/>
              <a:t>communautés</a:t>
            </a:r>
          </a:p>
        </p:txBody>
      </p:sp>
    </p:spTree>
    <p:extLst>
      <p:ext uri="{BB962C8B-B14F-4D97-AF65-F5344CB8AC3E}">
        <p14:creationId xmlns:p14="http://schemas.microsoft.com/office/powerpoint/2010/main" val="1620768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33F169-919F-DC4D-8BED-006092619D1D}"/>
              </a:ext>
            </a:extLst>
          </p:cNvPr>
          <p:cNvSpPr>
            <a:spLocks noGrp="1"/>
          </p:cNvSpPr>
          <p:nvPr>
            <p:ph type="title"/>
          </p:nvPr>
        </p:nvSpPr>
        <p:spPr>
          <a:xfrm>
            <a:off x="981075" y="2165350"/>
            <a:ext cx="10515600" cy="1325563"/>
          </a:xfrm>
        </p:spPr>
        <p:txBody>
          <a:bodyPr>
            <a:normAutofit fontScale="90000"/>
          </a:bodyPr>
          <a:lstStyle/>
          <a:p>
            <a:pPr algn="ctr"/>
            <a:r>
              <a:rPr lang="en-GB" sz="6700" dirty="0" err="1"/>
              <a:t>Merci</a:t>
            </a:r>
            <a:r>
              <a:rPr lang="en-GB" sz="6700" dirty="0"/>
              <a:t> pour </a:t>
            </a:r>
            <a:r>
              <a:rPr lang="en-GB" sz="6700" dirty="0" err="1"/>
              <a:t>votre</a:t>
            </a:r>
            <a:r>
              <a:rPr lang="en-GB" sz="6700" dirty="0"/>
              <a:t> attention</a:t>
            </a:r>
            <a:br>
              <a:rPr lang="en-GB" dirty="0"/>
            </a:br>
            <a:r>
              <a:rPr lang="en-GB" sz="3600" dirty="0" err="1"/>
              <a:t>clement.marinos@univ-ubs.fr</a:t>
            </a:r>
            <a:br>
              <a:rPr lang="en-GB" sz="3600" dirty="0"/>
            </a:br>
            <a:endParaRPr lang="en-GB" dirty="0"/>
          </a:p>
        </p:txBody>
      </p:sp>
      <p:sp>
        <p:nvSpPr>
          <p:cNvPr id="3" name="Espace réservé du contenu 2">
            <a:extLst>
              <a:ext uri="{FF2B5EF4-FFF2-40B4-BE49-F238E27FC236}">
                <a16:creationId xmlns:a16="http://schemas.microsoft.com/office/drawing/2014/main" id="{EA4D2D6D-77FA-1B4D-B479-AB7A6A125E99}"/>
              </a:ext>
            </a:extLst>
          </p:cNvPr>
          <p:cNvSpPr>
            <a:spLocks noGrp="1"/>
          </p:cNvSpPr>
          <p:nvPr>
            <p:ph idx="1"/>
          </p:nvPr>
        </p:nvSpPr>
        <p:spPr>
          <a:xfrm>
            <a:off x="495300" y="4354513"/>
            <a:ext cx="10515600" cy="4351338"/>
          </a:xfrm>
        </p:spPr>
        <p:txBody>
          <a:bodyPr/>
          <a:lstStyle/>
          <a:p>
            <a:pPr marL="0" indent="0">
              <a:buNone/>
            </a:pPr>
            <a:r>
              <a:rPr lang="en-GB" dirty="0">
                <a:hlinkClick r:id="rId2"/>
              </a:rPr>
              <a:t>https://youtu.be/FFa2amGR9bE</a:t>
            </a:r>
            <a:endParaRPr lang="en-GB" dirty="0"/>
          </a:p>
        </p:txBody>
      </p:sp>
    </p:spTree>
    <p:extLst>
      <p:ext uri="{BB962C8B-B14F-4D97-AF65-F5344CB8AC3E}">
        <p14:creationId xmlns:p14="http://schemas.microsoft.com/office/powerpoint/2010/main" val="3744352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Introduction</a:t>
            </a:r>
          </a:p>
        </p:txBody>
      </p:sp>
      <p:sp>
        <p:nvSpPr>
          <p:cNvPr id="3" name="Espace réservé du contenu 2"/>
          <p:cNvSpPr>
            <a:spLocks noGrp="1"/>
          </p:cNvSpPr>
          <p:nvPr>
            <p:ph idx="1"/>
          </p:nvPr>
        </p:nvSpPr>
        <p:spPr>
          <a:xfrm>
            <a:off x="838200" y="1528764"/>
            <a:ext cx="10515600" cy="4943474"/>
          </a:xfrm>
        </p:spPr>
        <p:txBody>
          <a:bodyPr>
            <a:normAutofit lnSpcReduction="10000"/>
          </a:bodyPr>
          <a:lstStyle/>
          <a:p>
            <a:r>
              <a:rPr lang="fr-FR" sz="2400" b="1" dirty="0"/>
              <a:t>Constat</a:t>
            </a:r>
            <a:r>
              <a:rPr lang="fr-FR" sz="2400" dirty="0"/>
              <a:t> : développement récent des </a:t>
            </a:r>
            <a:r>
              <a:rPr lang="fr-FR" sz="2400" b="1" dirty="0"/>
              <a:t>lieux de retraite </a:t>
            </a:r>
            <a:r>
              <a:rPr lang="fr-FR" sz="2400" dirty="0"/>
              <a:t>pour entrepreneurs et travailleurs indépendants dans les territoires périphériques </a:t>
            </a:r>
          </a:p>
          <a:p>
            <a:endParaRPr lang="fr-FR" sz="2400" dirty="0"/>
          </a:p>
          <a:p>
            <a:r>
              <a:rPr lang="fr-FR" sz="2400" dirty="0"/>
              <a:t>Phénomène qui  interroge la </a:t>
            </a:r>
            <a:r>
              <a:rPr lang="fr-FR" sz="2400" b="1" i="1" dirty="0"/>
              <a:t>place to live </a:t>
            </a:r>
            <a:r>
              <a:rPr lang="fr-FR" sz="2400" dirty="0"/>
              <a:t>et la </a:t>
            </a:r>
            <a:r>
              <a:rPr lang="fr-FR" sz="2400" b="1" i="1" dirty="0"/>
              <a:t>place to </a:t>
            </a:r>
            <a:r>
              <a:rPr lang="fr-FR" sz="2400" b="1" i="1" dirty="0" err="1"/>
              <a:t>work</a:t>
            </a:r>
            <a:r>
              <a:rPr lang="fr-FR" sz="2400" b="1" i="1" dirty="0"/>
              <a:t> </a:t>
            </a:r>
            <a:r>
              <a:rPr lang="fr-FR" sz="2400" dirty="0"/>
              <a:t>pour les populations</a:t>
            </a:r>
            <a:r>
              <a:rPr lang="fr-FR" sz="2400" i="1" dirty="0"/>
              <a:t> </a:t>
            </a:r>
            <a:r>
              <a:rPr lang="fr-FR" sz="2400" b="1" dirty="0"/>
              <a:t>mobiles </a:t>
            </a:r>
            <a:r>
              <a:rPr lang="fr-FR" sz="2400" dirty="0"/>
              <a:t>(</a:t>
            </a:r>
            <a:r>
              <a:rPr lang="fr-FR" sz="2400" dirty="0" err="1"/>
              <a:t>Shearmur</a:t>
            </a:r>
            <a:r>
              <a:rPr lang="fr-FR" sz="2400" dirty="0"/>
              <a:t>, 2016)</a:t>
            </a:r>
          </a:p>
          <a:p>
            <a:endParaRPr lang="fr-FR" sz="2400" dirty="0"/>
          </a:p>
          <a:p>
            <a:pPr marL="0" indent="0" algn="ctr">
              <a:buNone/>
            </a:pPr>
            <a:r>
              <a:rPr lang="fr-FR" sz="2400" i="1" dirty="0"/>
              <a:t>Si les </a:t>
            </a:r>
            <a:r>
              <a:rPr lang="fr-FR" sz="2400" b="1" i="1" dirty="0" err="1"/>
              <a:t>externalités</a:t>
            </a:r>
            <a:r>
              <a:rPr lang="fr-FR" sz="2400" b="1" i="1" dirty="0"/>
              <a:t> d’</a:t>
            </a:r>
            <a:r>
              <a:rPr lang="fr-FR" sz="2400" b="1" i="1" dirty="0" err="1"/>
              <a:t>agglomération</a:t>
            </a:r>
            <a:r>
              <a:rPr lang="fr-FR" sz="2400" b="1" i="1" dirty="0"/>
              <a:t> </a:t>
            </a:r>
            <a:r>
              <a:rPr lang="fr-FR" sz="2400" i="1" dirty="0"/>
              <a:t>et la </a:t>
            </a:r>
            <a:r>
              <a:rPr lang="fr-FR" sz="2400" b="1" i="1" dirty="0" err="1"/>
              <a:t>densite</a:t>
            </a:r>
            <a:r>
              <a:rPr lang="fr-FR" sz="2400" b="1" i="1" dirty="0"/>
              <a:t>́ urbaine </a:t>
            </a:r>
            <a:r>
              <a:rPr lang="fr-FR" sz="2400" i="1" dirty="0"/>
              <a:t>semblent paradigmatiques dans l’</a:t>
            </a:r>
            <a:r>
              <a:rPr lang="fr-FR" sz="2400" i="1" dirty="0" err="1"/>
              <a:t>économie</a:t>
            </a:r>
            <a:r>
              <a:rPr lang="fr-FR" sz="2400" i="1" dirty="0"/>
              <a:t> de la connaissance, que nous enseignent ces lieux de retraite qui se veulent propices à </a:t>
            </a:r>
            <a:r>
              <a:rPr lang="fr-FR" sz="2400" b="1" i="1" dirty="0"/>
              <a:t>l’innovation et à la </a:t>
            </a:r>
            <a:r>
              <a:rPr lang="fr-FR" sz="2400" b="1" i="1" dirty="0" err="1"/>
              <a:t>créativite</a:t>
            </a:r>
            <a:r>
              <a:rPr lang="fr-FR" sz="2400" b="1" i="1" dirty="0"/>
              <a:t>́ </a:t>
            </a:r>
            <a:r>
              <a:rPr lang="fr-FR" sz="2400" i="1" dirty="0"/>
              <a:t>?</a:t>
            </a:r>
          </a:p>
          <a:p>
            <a:endParaRPr lang="fr-FR" sz="2400" dirty="0"/>
          </a:p>
          <a:p>
            <a:r>
              <a:rPr lang="fr-FR" sz="2400" dirty="0"/>
              <a:t>Approche </a:t>
            </a:r>
            <a:r>
              <a:rPr lang="fr-FR" sz="2400" b="1" dirty="0"/>
              <a:t>monographique</a:t>
            </a:r>
          </a:p>
          <a:p>
            <a:pPr lvl="1"/>
            <a:r>
              <a:rPr lang="fr-FR" sz="2000" dirty="0" err="1"/>
              <a:t>Définition</a:t>
            </a:r>
            <a:r>
              <a:rPr lang="fr-FR" sz="2000" dirty="0"/>
              <a:t> d’un </a:t>
            </a:r>
            <a:r>
              <a:rPr lang="fr-FR" sz="2000" b="1" dirty="0"/>
              <a:t>cadre exploratoire </a:t>
            </a:r>
            <a:r>
              <a:rPr lang="fr-FR" sz="2000" dirty="0"/>
              <a:t>pour analyser ces nouveaux objets</a:t>
            </a:r>
          </a:p>
          <a:p>
            <a:pPr lvl="1"/>
            <a:r>
              <a:rPr lang="fr-FR" sz="2000" dirty="0" err="1"/>
              <a:t>Présentation</a:t>
            </a:r>
            <a:r>
              <a:rPr lang="fr-FR" sz="2000" dirty="0"/>
              <a:t> de leurs principales </a:t>
            </a:r>
            <a:r>
              <a:rPr lang="fr-FR" sz="2000" b="1" dirty="0"/>
              <a:t>implications </a:t>
            </a:r>
            <a:r>
              <a:rPr lang="fr-FR" sz="2000" dirty="0"/>
              <a:t>pratiques et </a:t>
            </a:r>
            <a:r>
              <a:rPr lang="fr-FR" sz="2000" dirty="0" err="1"/>
              <a:t>théoriques</a:t>
            </a:r>
            <a:endParaRPr lang="fr-FR" sz="2000" dirty="0"/>
          </a:p>
          <a:p>
            <a:endParaRPr lang="en-GB" sz="2400" dirty="0"/>
          </a:p>
        </p:txBody>
      </p:sp>
    </p:spTree>
    <p:extLst>
      <p:ext uri="{BB962C8B-B14F-4D97-AF65-F5344CB8AC3E}">
        <p14:creationId xmlns:p14="http://schemas.microsoft.com/office/powerpoint/2010/main" val="1798638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D21615-8DEC-9D46-8C28-B837FC22DD2A}"/>
              </a:ext>
            </a:extLst>
          </p:cNvPr>
          <p:cNvSpPr>
            <a:spLocks noGrp="1"/>
          </p:cNvSpPr>
          <p:nvPr>
            <p:ph type="title"/>
          </p:nvPr>
        </p:nvSpPr>
        <p:spPr/>
        <p:txBody>
          <a:bodyPr/>
          <a:lstStyle/>
          <a:p>
            <a:r>
              <a:rPr lang="en-GB" dirty="0" err="1"/>
              <a:t>Contexte</a:t>
            </a:r>
            <a:endParaRPr lang="en-GB" dirty="0"/>
          </a:p>
        </p:txBody>
      </p:sp>
      <p:sp>
        <p:nvSpPr>
          <p:cNvPr id="3" name="Espace réservé du contenu 2">
            <a:extLst>
              <a:ext uri="{FF2B5EF4-FFF2-40B4-BE49-F238E27FC236}">
                <a16:creationId xmlns:a16="http://schemas.microsoft.com/office/drawing/2014/main" id="{3929A135-DC40-9F45-ABFA-81111FBA34A2}"/>
              </a:ext>
            </a:extLst>
          </p:cNvPr>
          <p:cNvSpPr>
            <a:spLocks noGrp="1"/>
          </p:cNvSpPr>
          <p:nvPr>
            <p:ph idx="1"/>
          </p:nvPr>
        </p:nvSpPr>
        <p:spPr/>
        <p:txBody>
          <a:bodyPr>
            <a:normAutofit lnSpcReduction="10000"/>
          </a:bodyPr>
          <a:lstStyle/>
          <a:p>
            <a:r>
              <a:rPr lang="fr-FR" sz="2400" dirty="0"/>
              <a:t>Centralité géographique comme </a:t>
            </a:r>
            <a:r>
              <a:rPr lang="fr-FR" sz="2400" b="1" dirty="0"/>
              <a:t>condition de l’innovation </a:t>
            </a:r>
            <a:r>
              <a:rPr lang="fr-FR" sz="2400" dirty="0"/>
              <a:t>pour la classe </a:t>
            </a:r>
            <a:r>
              <a:rPr lang="fr-FR" sz="2400" b="1" dirty="0"/>
              <a:t>créative</a:t>
            </a:r>
            <a:r>
              <a:rPr lang="fr-FR" sz="2400" dirty="0"/>
              <a:t> (Florida, 2003)</a:t>
            </a:r>
          </a:p>
          <a:p>
            <a:pPr lvl="1"/>
            <a:r>
              <a:rPr lang="fr-FR" sz="2000" b="1" dirty="0"/>
              <a:t>concentration</a:t>
            </a:r>
            <a:r>
              <a:rPr lang="fr-FR" sz="2000" dirty="0"/>
              <a:t> d’acteurs et de réseaux</a:t>
            </a:r>
          </a:p>
          <a:p>
            <a:pPr lvl="1"/>
            <a:r>
              <a:rPr lang="fr-FR" sz="2000" dirty="0"/>
              <a:t>occasions de </a:t>
            </a:r>
            <a:r>
              <a:rPr lang="fr-FR" sz="2000" b="1" dirty="0"/>
              <a:t>rencontres</a:t>
            </a:r>
            <a:r>
              <a:rPr lang="fr-FR" sz="2000" dirty="0"/>
              <a:t> nouvelles et la </a:t>
            </a:r>
            <a:r>
              <a:rPr lang="fr-FR" sz="2000" b="1" dirty="0"/>
              <a:t>sérendipité</a:t>
            </a:r>
            <a:r>
              <a:rPr lang="fr-FR" sz="2000" dirty="0"/>
              <a:t> </a:t>
            </a:r>
          </a:p>
          <a:p>
            <a:pPr lvl="1"/>
            <a:r>
              <a:rPr lang="fr-FR" sz="2000" dirty="0"/>
              <a:t>échanges </a:t>
            </a:r>
            <a:r>
              <a:rPr lang="fr-FR" sz="2000" b="1" dirty="0"/>
              <a:t>d’</a:t>
            </a:r>
            <a:r>
              <a:rPr lang="fr-FR" sz="2000" b="1" dirty="0" err="1"/>
              <a:t>idées</a:t>
            </a:r>
            <a:r>
              <a:rPr lang="fr-FR" sz="2000" dirty="0"/>
              <a:t> et création d’</a:t>
            </a:r>
            <a:r>
              <a:rPr lang="fr-FR" sz="2000" b="1" dirty="0" err="1"/>
              <a:t>opportunités</a:t>
            </a:r>
            <a:r>
              <a:rPr lang="fr-FR" sz="2000" b="1" dirty="0"/>
              <a:t> </a:t>
            </a:r>
            <a:r>
              <a:rPr lang="fr-FR" sz="2000" dirty="0"/>
              <a:t>de</a:t>
            </a:r>
            <a:r>
              <a:rPr lang="fr-FR" sz="2000" b="1" dirty="0"/>
              <a:t> collaboration et d’innovation</a:t>
            </a:r>
          </a:p>
          <a:p>
            <a:pPr lvl="1"/>
            <a:endParaRPr lang="fr-FR" sz="2000" dirty="0"/>
          </a:p>
          <a:p>
            <a:r>
              <a:rPr lang="fr-FR" sz="2400" dirty="0"/>
              <a:t>Traduction </a:t>
            </a:r>
            <a:r>
              <a:rPr lang="fr-FR" sz="2400" b="1" dirty="0"/>
              <a:t>territoriale</a:t>
            </a:r>
            <a:r>
              <a:rPr lang="fr-FR" sz="2400" dirty="0"/>
              <a:t> par le développement d’espaces de travail </a:t>
            </a:r>
            <a:r>
              <a:rPr lang="fr-FR" sz="2400" b="1" dirty="0"/>
              <a:t>collaboratifs</a:t>
            </a:r>
            <a:r>
              <a:rPr lang="fr-FR" sz="2400" dirty="0"/>
              <a:t>, les </a:t>
            </a:r>
            <a:r>
              <a:rPr lang="fr-FR" sz="2400" b="1" dirty="0"/>
              <a:t>espaces de </a:t>
            </a:r>
            <a:r>
              <a:rPr lang="fr-FR" sz="2400" b="1" i="1" dirty="0"/>
              <a:t>co-working </a:t>
            </a:r>
            <a:r>
              <a:rPr lang="fr-FR" sz="2400" dirty="0"/>
              <a:t>(ECW)</a:t>
            </a:r>
          </a:p>
          <a:p>
            <a:pPr lvl="1"/>
            <a:r>
              <a:rPr lang="fr-FR" sz="2000" dirty="0"/>
              <a:t>souvent situés au cœur des </a:t>
            </a:r>
            <a:r>
              <a:rPr lang="fr-FR" sz="2000" b="1" dirty="0"/>
              <a:t>grandes agglomérations </a:t>
            </a:r>
            <a:r>
              <a:rPr lang="fr-FR" sz="2000" dirty="0"/>
              <a:t>(177 en Ile-de-France)</a:t>
            </a:r>
          </a:p>
          <a:p>
            <a:endParaRPr lang="fr-FR" sz="2400" dirty="0"/>
          </a:p>
          <a:p>
            <a:r>
              <a:rPr lang="fr-FR" sz="2400" dirty="0"/>
              <a:t>Relations sociales </a:t>
            </a:r>
            <a:r>
              <a:rPr lang="fr-FR" sz="2400" dirty="0" err="1"/>
              <a:t>nouées</a:t>
            </a:r>
            <a:r>
              <a:rPr lang="fr-FR" sz="2400" dirty="0"/>
              <a:t> dans ces espaces supposées permettre d’</a:t>
            </a:r>
            <a:r>
              <a:rPr lang="fr-FR" sz="2400" dirty="0" err="1"/>
              <a:t>accéder</a:t>
            </a:r>
            <a:r>
              <a:rPr lang="fr-FR" sz="2400" b="1" dirty="0"/>
              <a:t> aux ressources pour innover </a:t>
            </a:r>
            <a:r>
              <a:rPr lang="fr-FR" sz="2400" dirty="0"/>
              <a:t>(Fabbri et al., 2016 ; Suire, 2013)</a:t>
            </a:r>
          </a:p>
          <a:p>
            <a:endParaRPr lang="fr-FR" sz="2400" dirty="0"/>
          </a:p>
          <a:p>
            <a:endParaRPr lang="fr-FR" sz="2400" dirty="0"/>
          </a:p>
        </p:txBody>
      </p:sp>
    </p:spTree>
    <p:extLst>
      <p:ext uri="{BB962C8B-B14F-4D97-AF65-F5344CB8AC3E}">
        <p14:creationId xmlns:p14="http://schemas.microsoft.com/office/powerpoint/2010/main" val="781140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D21615-8DEC-9D46-8C28-B837FC22DD2A}"/>
              </a:ext>
            </a:extLst>
          </p:cNvPr>
          <p:cNvSpPr>
            <a:spLocks noGrp="1"/>
          </p:cNvSpPr>
          <p:nvPr>
            <p:ph type="title"/>
          </p:nvPr>
        </p:nvSpPr>
        <p:spPr/>
        <p:txBody>
          <a:bodyPr/>
          <a:lstStyle/>
          <a:p>
            <a:r>
              <a:rPr lang="en-GB" dirty="0" err="1"/>
              <a:t>Problématique</a:t>
            </a:r>
            <a:endParaRPr lang="en-GB" dirty="0"/>
          </a:p>
        </p:txBody>
      </p:sp>
      <p:sp>
        <p:nvSpPr>
          <p:cNvPr id="3" name="Espace réservé du contenu 2">
            <a:extLst>
              <a:ext uri="{FF2B5EF4-FFF2-40B4-BE49-F238E27FC236}">
                <a16:creationId xmlns:a16="http://schemas.microsoft.com/office/drawing/2014/main" id="{3929A135-DC40-9F45-ABFA-81111FBA34A2}"/>
              </a:ext>
            </a:extLst>
          </p:cNvPr>
          <p:cNvSpPr>
            <a:spLocks noGrp="1"/>
          </p:cNvSpPr>
          <p:nvPr>
            <p:ph idx="1"/>
          </p:nvPr>
        </p:nvSpPr>
        <p:spPr>
          <a:xfrm>
            <a:off x="838200" y="1443038"/>
            <a:ext cx="10515600" cy="4733925"/>
          </a:xfrm>
        </p:spPr>
        <p:txBody>
          <a:bodyPr>
            <a:normAutofit/>
          </a:bodyPr>
          <a:lstStyle/>
          <a:p>
            <a:r>
              <a:rPr lang="fr-FR" sz="2400" dirty="0"/>
              <a:t>Emergence récente d’un </a:t>
            </a:r>
            <a:r>
              <a:rPr lang="fr-FR" sz="2400" b="1" dirty="0"/>
              <a:t>autre type d’infrastructure sociale </a:t>
            </a:r>
            <a:r>
              <a:rPr lang="fr-FR" sz="2400" dirty="0"/>
              <a:t>dédié́ aux entrepreneurs : les lieux de retraite ou </a:t>
            </a:r>
            <a:r>
              <a:rPr lang="fr-FR" sz="2400" b="1" i="1" dirty="0" err="1"/>
              <a:t>offsites</a:t>
            </a:r>
            <a:r>
              <a:rPr lang="fr-FR" sz="2400" b="1" i="1" dirty="0"/>
              <a:t> </a:t>
            </a:r>
            <a:r>
              <a:rPr lang="fr-FR" sz="2400" dirty="0"/>
              <a:t>/</a:t>
            </a:r>
            <a:r>
              <a:rPr lang="fr-FR" sz="2400" b="1" dirty="0"/>
              <a:t> </a:t>
            </a:r>
            <a:r>
              <a:rPr lang="fr-FR" sz="2400" b="1" i="1" dirty="0" err="1"/>
              <a:t>remote</a:t>
            </a:r>
            <a:r>
              <a:rPr lang="fr-FR" sz="2400" b="1" i="1" dirty="0"/>
              <a:t> co-working offices</a:t>
            </a:r>
          </a:p>
          <a:p>
            <a:pPr lvl="1"/>
            <a:r>
              <a:rPr lang="fr-FR" sz="2000" dirty="0"/>
              <a:t>éloignés des grands centres urbains et implantés dans des </a:t>
            </a:r>
            <a:r>
              <a:rPr lang="fr-FR" sz="2000" b="1" dirty="0"/>
              <a:t>territoires ruraux </a:t>
            </a:r>
            <a:r>
              <a:rPr lang="fr-FR" sz="2000" dirty="0"/>
              <a:t>et des villages situés en </a:t>
            </a:r>
            <a:r>
              <a:rPr lang="fr-FR" sz="2000" b="1" dirty="0"/>
              <a:t>périphérie</a:t>
            </a:r>
            <a:endParaRPr lang="fr-FR" sz="1800" b="1" dirty="0"/>
          </a:p>
          <a:p>
            <a:pPr lvl="1"/>
            <a:r>
              <a:rPr lang="fr-FR" sz="2000" dirty="0"/>
              <a:t>environnement favorable à la </a:t>
            </a:r>
            <a:r>
              <a:rPr lang="fr-FR" sz="2000" b="1" dirty="0"/>
              <a:t>détente</a:t>
            </a:r>
            <a:r>
              <a:rPr lang="fr-FR" sz="2000" dirty="0"/>
              <a:t> et au </a:t>
            </a:r>
            <a:r>
              <a:rPr lang="fr-FR" sz="2000" b="1" dirty="0"/>
              <a:t>dépaysement</a:t>
            </a:r>
          </a:p>
          <a:p>
            <a:pPr lvl="1"/>
            <a:r>
              <a:rPr lang="fr-FR" sz="2000" dirty="0"/>
              <a:t>cadre « </a:t>
            </a:r>
            <a:r>
              <a:rPr lang="fr-FR" sz="2000" b="1" dirty="0"/>
              <a:t>inspirant</a:t>
            </a:r>
            <a:r>
              <a:rPr lang="fr-FR" sz="2000" dirty="0"/>
              <a:t> » pour le développement de </a:t>
            </a:r>
            <a:r>
              <a:rPr lang="fr-FR" sz="2000" b="1" dirty="0"/>
              <a:t>projets créatifs </a:t>
            </a:r>
            <a:r>
              <a:rPr lang="fr-FR" sz="2000" dirty="0"/>
              <a:t>et </a:t>
            </a:r>
            <a:r>
              <a:rPr lang="fr-FR" sz="2000" b="1" dirty="0"/>
              <a:t>innovants</a:t>
            </a:r>
          </a:p>
          <a:p>
            <a:pPr lvl="1"/>
            <a:endParaRPr lang="fr-FR" sz="1800" dirty="0"/>
          </a:p>
          <a:p>
            <a:r>
              <a:rPr lang="fr-FR" sz="2400" dirty="0"/>
              <a:t>Services de </a:t>
            </a:r>
            <a:r>
              <a:rPr lang="fr-FR" sz="2400" b="1" i="1" dirty="0"/>
              <a:t>co-working </a:t>
            </a:r>
            <a:r>
              <a:rPr lang="fr-FR" sz="2400" i="1" dirty="0"/>
              <a:t>et</a:t>
            </a:r>
            <a:r>
              <a:rPr lang="fr-FR" sz="2400" b="1" i="1" dirty="0"/>
              <a:t> </a:t>
            </a:r>
            <a:r>
              <a:rPr lang="fr-FR" sz="2400" b="1" i="1" dirty="0" err="1"/>
              <a:t>co</a:t>
            </a:r>
            <a:r>
              <a:rPr lang="fr-FR" sz="2400" b="1" i="1" dirty="0"/>
              <a:t>-living </a:t>
            </a:r>
            <a:r>
              <a:rPr lang="fr-FR" sz="2400" dirty="0"/>
              <a:t>(partage un lieu d’habitation pour des séjours de court ou long terme)</a:t>
            </a:r>
          </a:p>
          <a:p>
            <a:endParaRPr lang="fr-FR" sz="2000" dirty="0"/>
          </a:p>
          <a:p>
            <a:pPr marL="0" indent="0" algn="ctr">
              <a:buNone/>
            </a:pPr>
            <a:r>
              <a:rPr lang="fr-FR" sz="2400" i="1" dirty="0"/>
              <a:t>Une </a:t>
            </a:r>
            <a:r>
              <a:rPr lang="fr-FR" sz="2400" b="1" i="1" dirty="0"/>
              <a:t>autre dimension </a:t>
            </a:r>
            <a:r>
              <a:rPr lang="fr-FR" sz="2400" i="1" dirty="0"/>
              <a:t>du processus d’</a:t>
            </a:r>
            <a:r>
              <a:rPr lang="fr-FR" sz="2400" b="1" i="1" dirty="0"/>
              <a:t>innovation</a:t>
            </a:r>
            <a:r>
              <a:rPr lang="fr-FR" sz="2400" i="1" dirty="0"/>
              <a:t> et de </a:t>
            </a:r>
            <a:r>
              <a:rPr lang="fr-FR" sz="2400" b="1" i="1" dirty="0"/>
              <a:t>création</a:t>
            </a:r>
            <a:r>
              <a:rPr lang="fr-FR" sz="2400" i="1" dirty="0"/>
              <a:t> qui passe par le </a:t>
            </a:r>
            <a:r>
              <a:rPr lang="fr-FR" sz="2400" b="1" i="1" dirty="0"/>
              <a:t>retrait temporaire </a:t>
            </a:r>
            <a:r>
              <a:rPr lang="fr-FR" sz="2400" i="1" dirty="0"/>
              <a:t>des lieux centraux pour une </a:t>
            </a:r>
            <a:r>
              <a:rPr lang="fr-FR" sz="2400" b="1" i="1" dirty="0"/>
              <a:t>localisation en périphérie </a:t>
            </a:r>
            <a:r>
              <a:rPr lang="fr-FR" sz="2400" i="1" dirty="0"/>
              <a:t>?</a:t>
            </a:r>
            <a:endParaRPr lang="fr-FR" sz="1600" i="1" dirty="0"/>
          </a:p>
          <a:p>
            <a:endParaRPr lang="fr-FR" sz="1800" dirty="0"/>
          </a:p>
          <a:p>
            <a:pPr lvl="1"/>
            <a:endParaRPr lang="fr-FR" sz="1800" dirty="0"/>
          </a:p>
          <a:p>
            <a:endParaRPr lang="fr-FR" sz="2000" dirty="0"/>
          </a:p>
          <a:p>
            <a:endParaRPr lang="fr-FR" sz="2000" dirty="0"/>
          </a:p>
          <a:p>
            <a:endParaRPr lang="fr-FR" sz="2000" dirty="0"/>
          </a:p>
        </p:txBody>
      </p:sp>
    </p:spTree>
    <p:extLst>
      <p:ext uri="{BB962C8B-B14F-4D97-AF65-F5344CB8AC3E}">
        <p14:creationId xmlns:p14="http://schemas.microsoft.com/office/powerpoint/2010/main" val="1250481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9D371B-9F5D-6A46-97D1-FE4060234A5A}"/>
              </a:ext>
            </a:extLst>
          </p:cNvPr>
          <p:cNvSpPr>
            <a:spLocks noGrp="1"/>
          </p:cNvSpPr>
          <p:nvPr>
            <p:ph type="title"/>
          </p:nvPr>
        </p:nvSpPr>
        <p:spPr>
          <a:xfrm>
            <a:off x="838200" y="500062"/>
            <a:ext cx="11353800" cy="1325563"/>
          </a:xfrm>
        </p:spPr>
        <p:txBody>
          <a:bodyPr>
            <a:normAutofit fontScale="90000"/>
          </a:bodyPr>
          <a:lstStyle/>
          <a:p>
            <a:r>
              <a:rPr lang="fr-FR" sz="4900" dirty="0"/>
              <a:t>Les lieux de retraite : le « chainon manquant » des lieux de création et d’innovation ?</a:t>
            </a:r>
            <a:br>
              <a:rPr lang="fr-FR" dirty="0"/>
            </a:br>
            <a:endParaRPr lang="en-GB" dirty="0"/>
          </a:p>
        </p:txBody>
      </p:sp>
      <p:sp>
        <p:nvSpPr>
          <p:cNvPr id="3" name="Espace réservé du contenu 2">
            <a:extLst>
              <a:ext uri="{FF2B5EF4-FFF2-40B4-BE49-F238E27FC236}">
                <a16:creationId xmlns:a16="http://schemas.microsoft.com/office/drawing/2014/main" id="{3A7EA017-72EA-7349-9CBF-2C057E3EC6D7}"/>
              </a:ext>
            </a:extLst>
          </p:cNvPr>
          <p:cNvSpPr>
            <a:spLocks noGrp="1"/>
          </p:cNvSpPr>
          <p:nvPr>
            <p:ph idx="1"/>
          </p:nvPr>
        </p:nvSpPr>
        <p:spPr/>
        <p:txBody>
          <a:bodyPr>
            <a:normAutofit/>
          </a:bodyPr>
          <a:lstStyle/>
          <a:p>
            <a:r>
              <a:rPr lang="fr-FR" sz="2400" dirty="0"/>
              <a:t>Fort développement des travaux s’</a:t>
            </a:r>
            <a:r>
              <a:rPr lang="fr-FR" sz="2400" dirty="0" err="1"/>
              <a:t>intéressant</a:t>
            </a:r>
            <a:r>
              <a:rPr lang="fr-FR" sz="2400" dirty="0"/>
              <a:t> aux ECW (Scaillerez et Tremblay, 2017) mais peu sur ces </a:t>
            </a:r>
            <a:r>
              <a:rPr lang="fr-FR" sz="2400" b="1" i="1" dirty="0" err="1"/>
              <a:t>offsites</a:t>
            </a:r>
            <a:endParaRPr lang="fr-FR" sz="2400" b="1" i="1" dirty="0"/>
          </a:p>
          <a:p>
            <a:endParaRPr lang="fr-FR" sz="2400" dirty="0"/>
          </a:p>
          <a:p>
            <a:r>
              <a:rPr lang="fr-FR" sz="2400" dirty="0"/>
              <a:t>Travailleurs créatifs plutôt situés en </a:t>
            </a:r>
            <a:r>
              <a:rPr lang="fr-FR" sz="2400" b="1" dirty="0"/>
              <a:t>métropole</a:t>
            </a:r>
            <a:r>
              <a:rPr lang="fr-FR" sz="2400" dirty="0"/>
              <a:t> … </a:t>
            </a:r>
          </a:p>
          <a:p>
            <a:pPr lvl="1"/>
            <a:r>
              <a:rPr lang="fr-FR" sz="2000" dirty="0"/>
              <a:t>tout le temps ?</a:t>
            </a:r>
          </a:p>
          <a:p>
            <a:pPr lvl="1"/>
            <a:r>
              <a:rPr lang="fr-FR" sz="2000" dirty="0"/>
              <a:t>à chaque étape du processus du développement entrepreneurial ?</a:t>
            </a:r>
          </a:p>
          <a:p>
            <a:pPr lvl="1"/>
            <a:endParaRPr lang="fr-FR" sz="2000" dirty="0"/>
          </a:p>
          <a:p>
            <a:r>
              <a:rPr lang="fr-FR" sz="2400" dirty="0"/>
              <a:t>Pourquoi se rendre dans des territoires </a:t>
            </a:r>
            <a:r>
              <a:rPr lang="fr-FR" sz="2400" b="1" dirty="0"/>
              <a:t>périphériques</a:t>
            </a:r>
            <a:r>
              <a:rPr lang="fr-FR" sz="2400" dirty="0"/>
              <a:t>, a priori moins bien dotés en </a:t>
            </a:r>
            <a:r>
              <a:rPr lang="fr-FR" sz="2400" b="1" dirty="0"/>
              <a:t>ressources</a:t>
            </a:r>
            <a:r>
              <a:rPr lang="fr-FR" sz="2400" dirty="0"/>
              <a:t>, si ces ressources sont disponibles dans les </a:t>
            </a:r>
            <a:r>
              <a:rPr lang="fr-FR" sz="2400" b="1" dirty="0"/>
              <a:t>lieux centraux </a:t>
            </a:r>
            <a:r>
              <a:rPr lang="fr-FR" sz="2400" dirty="0"/>
              <a:t>?</a:t>
            </a:r>
          </a:p>
          <a:p>
            <a:endParaRPr lang="fr-FR" sz="2400" dirty="0"/>
          </a:p>
          <a:p>
            <a:endParaRPr lang="fr-FR" sz="2400" dirty="0"/>
          </a:p>
          <a:p>
            <a:endParaRPr lang="en-GB" sz="2400" dirty="0"/>
          </a:p>
        </p:txBody>
      </p:sp>
    </p:spTree>
    <p:extLst>
      <p:ext uri="{BB962C8B-B14F-4D97-AF65-F5344CB8AC3E}">
        <p14:creationId xmlns:p14="http://schemas.microsoft.com/office/powerpoint/2010/main" val="2551919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677A6E-EEB0-4B40-89E4-5150C433778A}"/>
              </a:ext>
            </a:extLst>
          </p:cNvPr>
          <p:cNvSpPr>
            <a:spLocks noGrp="1"/>
          </p:cNvSpPr>
          <p:nvPr>
            <p:ph type="title"/>
          </p:nvPr>
        </p:nvSpPr>
        <p:spPr>
          <a:xfrm>
            <a:off x="823912" y="-163519"/>
            <a:ext cx="10515600" cy="1325563"/>
          </a:xfrm>
        </p:spPr>
        <p:txBody>
          <a:bodyPr/>
          <a:lstStyle/>
          <a:p>
            <a:r>
              <a:rPr lang="fr-FR" dirty="0"/>
              <a:t>Un lien étroit entre créativité et innovation</a:t>
            </a:r>
          </a:p>
        </p:txBody>
      </p:sp>
      <p:sp>
        <p:nvSpPr>
          <p:cNvPr id="3" name="Espace réservé du contenu 2">
            <a:extLst>
              <a:ext uri="{FF2B5EF4-FFF2-40B4-BE49-F238E27FC236}">
                <a16:creationId xmlns:a16="http://schemas.microsoft.com/office/drawing/2014/main" id="{8E76149D-0EA5-594F-ACEE-F4CE9765FD43}"/>
              </a:ext>
            </a:extLst>
          </p:cNvPr>
          <p:cNvSpPr>
            <a:spLocks noGrp="1"/>
          </p:cNvSpPr>
          <p:nvPr>
            <p:ph idx="1"/>
          </p:nvPr>
        </p:nvSpPr>
        <p:spPr>
          <a:xfrm>
            <a:off x="385763" y="985832"/>
            <a:ext cx="11544299" cy="5872168"/>
          </a:xfrm>
        </p:spPr>
        <p:txBody>
          <a:bodyPr>
            <a:normAutofit fontScale="77500" lnSpcReduction="20000"/>
          </a:bodyPr>
          <a:lstStyle/>
          <a:p>
            <a:r>
              <a:rPr lang="fr-FR" dirty="0"/>
              <a:t>Lieux de retraite intervenant </a:t>
            </a:r>
            <a:r>
              <a:rPr lang="fr-FR" b="1" dirty="0"/>
              <a:t>en amont du processus d’innovation</a:t>
            </a:r>
            <a:r>
              <a:rPr lang="fr-FR" dirty="0"/>
              <a:t>, pendant la phase </a:t>
            </a:r>
            <a:r>
              <a:rPr lang="fr-FR" b="1" dirty="0"/>
              <a:t>d’</a:t>
            </a:r>
            <a:r>
              <a:rPr lang="fr-FR" b="1" dirty="0" err="1"/>
              <a:t>idéation</a:t>
            </a:r>
            <a:r>
              <a:rPr lang="fr-FR" dirty="0"/>
              <a:t>, lorsque la </a:t>
            </a:r>
            <a:r>
              <a:rPr lang="fr-FR" b="1" dirty="0"/>
              <a:t>créativité́</a:t>
            </a:r>
            <a:r>
              <a:rPr lang="fr-FR" dirty="0"/>
              <a:t> joue un rôle déterminant, lors des étapes initiales ou conceptuelles comme le </a:t>
            </a:r>
            <a:r>
              <a:rPr lang="fr-FR" b="1" i="1" dirty="0" err="1"/>
              <a:t>conceptual</a:t>
            </a:r>
            <a:r>
              <a:rPr lang="fr-FR" b="1" i="1" dirty="0"/>
              <a:t> design</a:t>
            </a:r>
          </a:p>
          <a:p>
            <a:endParaRPr lang="fr-FR" dirty="0"/>
          </a:p>
          <a:p>
            <a:r>
              <a:rPr lang="fr-FR" dirty="0"/>
              <a:t>Activités</a:t>
            </a:r>
            <a:r>
              <a:rPr lang="fr-FR" i="1" dirty="0"/>
              <a:t> </a:t>
            </a:r>
            <a:r>
              <a:rPr lang="fr-FR" dirty="0"/>
              <a:t>de </a:t>
            </a:r>
            <a:r>
              <a:rPr lang="fr-FR" b="1" dirty="0"/>
              <a:t>conception</a:t>
            </a:r>
            <a:r>
              <a:rPr lang="fr-FR" dirty="0"/>
              <a:t> qui requièrent « des connaissances techniques et une expertise dans le domaine, mais aussi, ce qui est plus énigmatique, la </a:t>
            </a:r>
            <a:r>
              <a:rPr lang="fr-FR" b="1" dirty="0"/>
              <a:t>créativité́</a:t>
            </a:r>
            <a:r>
              <a:rPr lang="fr-FR" dirty="0"/>
              <a:t> de la personne qui conçoit » (</a:t>
            </a:r>
            <a:r>
              <a:rPr lang="fr-FR" dirty="0" err="1"/>
              <a:t>Borrillo</a:t>
            </a:r>
            <a:r>
              <a:rPr lang="fr-FR" dirty="0"/>
              <a:t>, 2002).</a:t>
            </a:r>
          </a:p>
          <a:p>
            <a:pPr marL="0" indent="0">
              <a:buNone/>
            </a:pPr>
            <a:endParaRPr lang="fr-FR" dirty="0"/>
          </a:p>
          <a:p>
            <a:r>
              <a:rPr lang="fr-FR" dirty="0"/>
              <a:t>Les participants au processus créatif le seraient d’autant plus qu’ils s’</a:t>
            </a:r>
            <a:r>
              <a:rPr lang="fr-FR" b="1" dirty="0" err="1"/>
              <a:t>éloigneraient</a:t>
            </a:r>
            <a:r>
              <a:rPr lang="fr-FR" b="1" dirty="0"/>
              <a:t> des premières sources</a:t>
            </a:r>
            <a:r>
              <a:rPr lang="fr-FR" dirty="0"/>
              <a:t>, celles issues du </a:t>
            </a:r>
            <a:r>
              <a:rPr lang="fr-FR" b="1" dirty="0"/>
              <a:t>même domaine d’</a:t>
            </a:r>
            <a:r>
              <a:rPr lang="fr-FR" b="1" dirty="0" err="1"/>
              <a:t>activite</a:t>
            </a:r>
            <a:r>
              <a:rPr lang="fr-FR" b="1" dirty="0"/>
              <a:t>́</a:t>
            </a:r>
            <a:r>
              <a:rPr lang="fr-FR" dirty="0"/>
              <a:t> (Ward et </a:t>
            </a:r>
            <a:r>
              <a:rPr lang="fr-FR" dirty="0" err="1"/>
              <a:t>alii</a:t>
            </a:r>
            <a:r>
              <a:rPr lang="fr-FR" dirty="0"/>
              <a:t>. , 2002)</a:t>
            </a:r>
          </a:p>
          <a:p>
            <a:endParaRPr lang="fr-FR" dirty="0"/>
          </a:p>
          <a:p>
            <a:r>
              <a:rPr lang="fr-FR" dirty="0"/>
              <a:t>Sources d'</a:t>
            </a:r>
            <a:r>
              <a:rPr lang="fr-FR" b="1" dirty="0"/>
              <a:t>inspiration</a:t>
            </a:r>
            <a:r>
              <a:rPr lang="fr-FR" dirty="0"/>
              <a:t> : rôle central pour la </a:t>
            </a:r>
            <a:r>
              <a:rPr lang="fr-FR" b="1" dirty="0"/>
              <a:t>conception créative </a:t>
            </a:r>
            <a:r>
              <a:rPr lang="fr-FR" dirty="0"/>
              <a:t>(</a:t>
            </a:r>
            <a:r>
              <a:rPr lang="fr-FR" dirty="0" err="1"/>
              <a:t>Moscardini</a:t>
            </a:r>
            <a:r>
              <a:rPr lang="fr-FR" dirty="0"/>
              <a:t>, 2014)</a:t>
            </a:r>
          </a:p>
          <a:p>
            <a:endParaRPr lang="fr-FR" dirty="0"/>
          </a:p>
          <a:p>
            <a:r>
              <a:rPr lang="fr-FR" dirty="0"/>
              <a:t>Processus créatif qui comporte plusieurs phases dont la phase d’</a:t>
            </a:r>
            <a:r>
              <a:rPr lang="fr-FR" b="1" dirty="0"/>
              <a:t>inspiration</a:t>
            </a:r>
            <a:r>
              <a:rPr lang="fr-FR" dirty="0"/>
              <a:t> permettant de </a:t>
            </a:r>
            <a:r>
              <a:rPr lang="fr-FR" b="1" dirty="0"/>
              <a:t>cristalliser les idées </a:t>
            </a:r>
            <a:r>
              <a:rPr lang="fr-FR" dirty="0"/>
              <a:t>et de trouver les </a:t>
            </a:r>
            <a:r>
              <a:rPr lang="fr-FR" b="1" dirty="0"/>
              <a:t>solutions aux problèmes </a:t>
            </a:r>
            <a:r>
              <a:rPr lang="fr-FR" dirty="0"/>
              <a:t>(</a:t>
            </a:r>
            <a:r>
              <a:rPr lang="fr-FR" dirty="0" err="1"/>
              <a:t>Andreasen</a:t>
            </a:r>
            <a:r>
              <a:rPr lang="fr-FR" dirty="0"/>
              <a:t>, 2011)</a:t>
            </a:r>
          </a:p>
          <a:p>
            <a:endParaRPr lang="fr-FR" dirty="0"/>
          </a:p>
          <a:p>
            <a:r>
              <a:rPr lang="fr-FR" dirty="0"/>
              <a:t>« </a:t>
            </a:r>
            <a:r>
              <a:rPr lang="fr-FR" b="1" dirty="0"/>
              <a:t>Innovation </a:t>
            </a:r>
            <a:r>
              <a:rPr lang="fr-FR" b="1" dirty="0" err="1"/>
              <a:t>requires</a:t>
            </a:r>
            <a:r>
              <a:rPr lang="fr-FR" b="1" dirty="0"/>
              <a:t> </a:t>
            </a:r>
            <a:r>
              <a:rPr lang="fr-FR" b="1" dirty="0" err="1"/>
              <a:t>creativity</a:t>
            </a:r>
            <a:r>
              <a:rPr lang="fr-FR" dirty="0"/>
              <a:t> » (au sens de génération d’idées nouvelles avec création de valeur) (</a:t>
            </a:r>
            <a:r>
              <a:rPr lang="fr-FR" dirty="0" err="1"/>
              <a:t>Woodman</a:t>
            </a:r>
            <a:r>
              <a:rPr lang="fr-FR" dirty="0"/>
              <a:t> et al., 1999)</a:t>
            </a:r>
          </a:p>
          <a:p>
            <a:endParaRPr lang="fr-FR" dirty="0"/>
          </a:p>
          <a:p>
            <a:endParaRPr lang="fr-FR" dirty="0"/>
          </a:p>
          <a:p>
            <a:endParaRPr lang="fr-FR" dirty="0"/>
          </a:p>
        </p:txBody>
      </p:sp>
    </p:spTree>
    <p:extLst>
      <p:ext uri="{BB962C8B-B14F-4D97-AF65-F5344CB8AC3E}">
        <p14:creationId xmlns:p14="http://schemas.microsoft.com/office/powerpoint/2010/main" val="1243956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677A6E-EEB0-4B40-89E4-5150C433778A}"/>
              </a:ext>
            </a:extLst>
          </p:cNvPr>
          <p:cNvSpPr>
            <a:spLocks noGrp="1"/>
          </p:cNvSpPr>
          <p:nvPr>
            <p:ph type="title"/>
          </p:nvPr>
        </p:nvSpPr>
        <p:spPr>
          <a:xfrm>
            <a:off x="838200" y="-49215"/>
            <a:ext cx="10515600" cy="1325563"/>
          </a:xfrm>
        </p:spPr>
        <p:txBody>
          <a:bodyPr/>
          <a:lstStyle/>
          <a:p>
            <a:r>
              <a:rPr lang="fr-FR" dirty="0"/>
              <a:t>Des résidences d’entrepreneurs comme des résidences d’artistes</a:t>
            </a:r>
          </a:p>
        </p:txBody>
      </p:sp>
      <p:sp>
        <p:nvSpPr>
          <p:cNvPr id="3" name="Espace réservé du contenu 2">
            <a:extLst>
              <a:ext uri="{FF2B5EF4-FFF2-40B4-BE49-F238E27FC236}">
                <a16:creationId xmlns:a16="http://schemas.microsoft.com/office/drawing/2014/main" id="{8E76149D-0EA5-594F-ACEE-F4CE9765FD43}"/>
              </a:ext>
            </a:extLst>
          </p:cNvPr>
          <p:cNvSpPr>
            <a:spLocks noGrp="1"/>
          </p:cNvSpPr>
          <p:nvPr>
            <p:ph idx="1"/>
          </p:nvPr>
        </p:nvSpPr>
        <p:spPr>
          <a:xfrm>
            <a:off x="838200" y="1471613"/>
            <a:ext cx="10515600" cy="5386387"/>
          </a:xfrm>
        </p:spPr>
        <p:txBody>
          <a:bodyPr>
            <a:normAutofit fontScale="92500" lnSpcReduction="20000"/>
          </a:bodyPr>
          <a:lstStyle/>
          <a:p>
            <a:r>
              <a:rPr lang="fr-FR" sz="2400" dirty="0"/>
              <a:t>Tendance à s’extraire de son milieu d’origine et de son environnement </a:t>
            </a:r>
            <a:r>
              <a:rPr lang="fr-FR" sz="2400" b="1" dirty="0"/>
              <a:t>quotidien</a:t>
            </a:r>
            <a:r>
              <a:rPr lang="fr-FR" sz="2400" dirty="0"/>
              <a:t>, qui s’inspire des </a:t>
            </a:r>
            <a:r>
              <a:rPr lang="fr-FR" sz="2400" b="1" dirty="0"/>
              <a:t>résidences d’artistes </a:t>
            </a:r>
          </a:p>
          <a:p>
            <a:pPr lvl="1"/>
            <a:r>
              <a:rPr lang="fr-FR" sz="2000" dirty="0" err="1"/>
              <a:t>possibilite</a:t>
            </a:r>
            <a:r>
              <a:rPr lang="fr-FR" sz="2000" dirty="0"/>
              <a:t>́ de se consacrer à plein temps sur un projet, une idée, résoudre des problèmes complexes, « </a:t>
            </a:r>
            <a:r>
              <a:rPr lang="fr-FR" sz="2000" i="1" dirty="0" err="1"/>
              <a:t>deep</a:t>
            </a:r>
            <a:r>
              <a:rPr lang="fr-FR" sz="2000" i="1" dirty="0"/>
              <a:t> </a:t>
            </a:r>
            <a:r>
              <a:rPr lang="fr-FR" sz="2000" i="1" dirty="0" err="1"/>
              <a:t>work</a:t>
            </a:r>
            <a:r>
              <a:rPr lang="fr-FR" sz="2000" dirty="0"/>
              <a:t> »</a:t>
            </a:r>
          </a:p>
          <a:p>
            <a:pPr lvl="1"/>
            <a:r>
              <a:rPr lang="fr-FR" sz="2000" dirty="0"/>
              <a:t>perspective de </a:t>
            </a:r>
            <a:r>
              <a:rPr lang="fr-FR" sz="2000" dirty="0" err="1"/>
              <a:t>réaliser</a:t>
            </a:r>
            <a:r>
              <a:rPr lang="fr-FR" sz="2000" dirty="0"/>
              <a:t> une « œuvre »</a:t>
            </a:r>
          </a:p>
          <a:p>
            <a:pPr lvl="1"/>
            <a:endParaRPr lang="fr-FR" sz="2000" dirty="0"/>
          </a:p>
          <a:p>
            <a:r>
              <a:rPr lang="fr-FR" sz="2400" b="1" dirty="0"/>
              <a:t>S’exclure temporairement </a:t>
            </a:r>
            <a:r>
              <a:rPr lang="fr-FR" sz="2400" dirty="0"/>
              <a:t>pour conforter sa </a:t>
            </a:r>
            <a:r>
              <a:rPr lang="fr-FR" sz="2400" dirty="0" err="1"/>
              <a:t>créativite</a:t>
            </a:r>
            <a:r>
              <a:rPr lang="fr-FR" sz="2400" dirty="0"/>
              <a:t>́ et penser en dehors des « lignes dures » (Deleuze)</a:t>
            </a:r>
          </a:p>
          <a:p>
            <a:pPr marL="0" indent="0">
              <a:buNone/>
            </a:pPr>
            <a:endParaRPr lang="fr-FR" sz="2400" dirty="0"/>
          </a:p>
          <a:p>
            <a:pPr marL="0" indent="0" algn="ctr">
              <a:buNone/>
            </a:pPr>
            <a:r>
              <a:rPr lang="fr-FR" sz="2400" i="1" dirty="0"/>
              <a:t>« Les </a:t>
            </a:r>
            <a:r>
              <a:rPr lang="fr-FR" sz="2400" i="1" dirty="0" err="1"/>
              <a:t>idées</a:t>
            </a:r>
            <a:r>
              <a:rPr lang="fr-FR" sz="2400" i="1" dirty="0"/>
              <a:t> me viennent quand je nage dans la mer », Umberto Eco</a:t>
            </a:r>
          </a:p>
          <a:p>
            <a:endParaRPr lang="fr-FR" sz="2400" dirty="0"/>
          </a:p>
          <a:p>
            <a:r>
              <a:rPr lang="fr-FR" sz="2400" dirty="0"/>
              <a:t>Nouveaux </a:t>
            </a:r>
            <a:r>
              <a:rPr lang="fr-FR" sz="2400" b="1" dirty="0"/>
              <a:t>modes de </a:t>
            </a:r>
            <a:r>
              <a:rPr lang="fr-FR" sz="2400" b="1" dirty="0" err="1"/>
              <a:t>sociabilite</a:t>
            </a:r>
            <a:r>
              <a:rPr lang="fr-FR" sz="2400" b="1" dirty="0"/>
              <a:t>́</a:t>
            </a:r>
            <a:r>
              <a:rPr lang="fr-FR" sz="2400" dirty="0"/>
              <a:t> et de </a:t>
            </a:r>
            <a:r>
              <a:rPr lang="fr-FR" sz="2400" b="1" dirty="0"/>
              <a:t>nouvelles pratiques collectives </a:t>
            </a:r>
            <a:r>
              <a:rPr lang="fr-FR" sz="2400" dirty="0"/>
              <a:t>pour soutenir la </a:t>
            </a:r>
            <a:r>
              <a:rPr lang="fr-FR" sz="2400" dirty="0" err="1"/>
              <a:t>création</a:t>
            </a:r>
            <a:r>
              <a:rPr lang="fr-FR" sz="2400" dirty="0"/>
              <a:t> artistique, production de « </a:t>
            </a:r>
            <a:r>
              <a:rPr lang="fr-FR" sz="2400" b="1" dirty="0"/>
              <a:t>comportements autres</a:t>
            </a:r>
            <a:r>
              <a:rPr lang="fr-FR" sz="2400" dirty="0"/>
              <a:t> » (</a:t>
            </a:r>
            <a:r>
              <a:rPr lang="fr-FR" sz="2400" dirty="0" err="1"/>
              <a:t>Magakian</a:t>
            </a:r>
            <a:r>
              <a:rPr lang="fr-FR" sz="2400" dirty="0"/>
              <a:t> et </a:t>
            </a:r>
            <a:r>
              <a:rPr lang="fr-FR" sz="2400" dirty="0" err="1"/>
              <a:t>Vallat</a:t>
            </a:r>
            <a:r>
              <a:rPr lang="fr-FR" sz="2400" dirty="0"/>
              <a:t>, 2016) -&gt;  </a:t>
            </a:r>
            <a:r>
              <a:rPr lang="fr-FR" sz="2400" b="1" i="1" dirty="0"/>
              <a:t>place </a:t>
            </a:r>
            <a:r>
              <a:rPr lang="fr-FR" sz="2400" b="1" i="1" dirty="0" err="1"/>
              <a:t>matters</a:t>
            </a:r>
            <a:endParaRPr lang="fr-FR" sz="2400" b="1" i="1" dirty="0"/>
          </a:p>
          <a:p>
            <a:endParaRPr lang="fr-FR" sz="2400" dirty="0"/>
          </a:p>
          <a:p>
            <a:r>
              <a:rPr lang="fr-FR" sz="2400" dirty="0"/>
              <a:t>Milieux </a:t>
            </a:r>
            <a:r>
              <a:rPr lang="fr-FR" sz="2400" b="1" dirty="0"/>
              <a:t>artistiques</a:t>
            </a:r>
            <a:r>
              <a:rPr lang="fr-FR" sz="2400" dirty="0"/>
              <a:t> et </a:t>
            </a:r>
            <a:r>
              <a:rPr lang="fr-FR" sz="2400" b="1" dirty="0"/>
              <a:t>scientifiques</a:t>
            </a:r>
            <a:r>
              <a:rPr lang="fr-FR" sz="2400" dirty="0"/>
              <a:t> concernés par cette « mise au vert » (</a:t>
            </a:r>
            <a:r>
              <a:rPr lang="fr-FR" sz="2400" dirty="0" err="1"/>
              <a:t>Moncorge</a:t>
            </a:r>
            <a:r>
              <a:rPr lang="fr-FR" sz="2400" dirty="0"/>
              <a:t>́ et Allemand, 2017)</a:t>
            </a:r>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p:txBody>
      </p:sp>
    </p:spTree>
    <p:extLst>
      <p:ext uri="{BB962C8B-B14F-4D97-AF65-F5344CB8AC3E}">
        <p14:creationId xmlns:p14="http://schemas.microsoft.com/office/powerpoint/2010/main" val="1997683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677A6E-EEB0-4B40-89E4-5150C433778A}"/>
              </a:ext>
            </a:extLst>
          </p:cNvPr>
          <p:cNvSpPr>
            <a:spLocks noGrp="1"/>
          </p:cNvSpPr>
          <p:nvPr>
            <p:ph type="title"/>
          </p:nvPr>
        </p:nvSpPr>
        <p:spPr>
          <a:xfrm>
            <a:off x="838200" y="-49215"/>
            <a:ext cx="10515600" cy="1325563"/>
          </a:xfrm>
        </p:spPr>
        <p:txBody>
          <a:bodyPr/>
          <a:lstStyle/>
          <a:p>
            <a:r>
              <a:rPr lang="fr-FR" dirty="0"/>
              <a:t>Nouveaux temps et nouveaux espaces</a:t>
            </a:r>
          </a:p>
        </p:txBody>
      </p:sp>
      <p:sp>
        <p:nvSpPr>
          <p:cNvPr id="3" name="Espace réservé du contenu 2">
            <a:extLst>
              <a:ext uri="{FF2B5EF4-FFF2-40B4-BE49-F238E27FC236}">
                <a16:creationId xmlns:a16="http://schemas.microsoft.com/office/drawing/2014/main" id="{8E76149D-0EA5-594F-ACEE-F4CE9765FD43}"/>
              </a:ext>
            </a:extLst>
          </p:cNvPr>
          <p:cNvSpPr>
            <a:spLocks noGrp="1"/>
          </p:cNvSpPr>
          <p:nvPr>
            <p:ph idx="1"/>
          </p:nvPr>
        </p:nvSpPr>
        <p:spPr>
          <a:xfrm>
            <a:off x="838200" y="1357320"/>
            <a:ext cx="10515600" cy="5386387"/>
          </a:xfrm>
        </p:spPr>
        <p:txBody>
          <a:bodyPr>
            <a:normAutofit lnSpcReduction="10000"/>
          </a:bodyPr>
          <a:lstStyle/>
          <a:p>
            <a:r>
              <a:rPr lang="fr-FR" sz="2400" b="1" dirty="0"/>
              <a:t>Paradoxe</a:t>
            </a:r>
            <a:r>
              <a:rPr lang="fr-FR" sz="2400" dirty="0"/>
              <a:t> apparent</a:t>
            </a:r>
          </a:p>
          <a:p>
            <a:pPr lvl="1"/>
            <a:r>
              <a:rPr lang="fr-FR" sz="2000" dirty="0"/>
              <a:t>d’un côté, une injonction à l’</a:t>
            </a:r>
            <a:r>
              <a:rPr lang="fr-FR" sz="2000" b="1" dirty="0"/>
              <a:t>hyper-connectivité sociale et l’hyper-concentration </a:t>
            </a:r>
            <a:r>
              <a:rPr lang="fr-FR" sz="2000" dirty="0"/>
              <a:t>pour innover : </a:t>
            </a:r>
            <a:r>
              <a:rPr lang="fr-FR" sz="2000" dirty="0" err="1"/>
              <a:t>WeWork</a:t>
            </a:r>
            <a:r>
              <a:rPr lang="fr-FR" sz="2000" dirty="0"/>
              <a:t>, Station F, …</a:t>
            </a:r>
          </a:p>
          <a:p>
            <a:pPr lvl="1"/>
            <a:r>
              <a:rPr lang="fr-FR" sz="2000" dirty="0"/>
              <a:t>de l’autre, une </a:t>
            </a:r>
            <a:r>
              <a:rPr lang="fr-FR" sz="2000" b="1" dirty="0"/>
              <a:t>hyper-mobilité</a:t>
            </a:r>
            <a:r>
              <a:rPr lang="fr-FR" sz="2000" dirty="0"/>
              <a:t> des travailleurs qui s’affranchissent des distances et des lieux</a:t>
            </a:r>
          </a:p>
          <a:p>
            <a:endParaRPr lang="fr-FR" sz="2400" dirty="0"/>
          </a:p>
          <a:p>
            <a:r>
              <a:rPr lang="fr-FR" sz="2400" dirty="0"/>
              <a:t>Plus besoin de </a:t>
            </a:r>
            <a:r>
              <a:rPr lang="fr-FR" sz="2400" dirty="0" err="1"/>
              <a:t>résider</a:t>
            </a:r>
            <a:r>
              <a:rPr lang="fr-FR" sz="2400" dirty="0"/>
              <a:t> de </a:t>
            </a:r>
            <a:r>
              <a:rPr lang="fr-FR" sz="2400" dirty="0" err="1"/>
              <a:t>façon</a:t>
            </a:r>
            <a:r>
              <a:rPr lang="fr-FR" sz="2400" dirty="0"/>
              <a:t> </a:t>
            </a:r>
            <a:r>
              <a:rPr lang="fr-FR" sz="2400" b="1" dirty="0"/>
              <a:t>permanente</a:t>
            </a:r>
            <a:r>
              <a:rPr lang="fr-FR" sz="2400" dirty="0"/>
              <a:t> dans les grands centres urbains</a:t>
            </a:r>
          </a:p>
          <a:p>
            <a:pPr lvl="1"/>
            <a:r>
              <a:rPr lang="fr-FR" sz="2000" dirty="0"/>
              <a:t>localisation qui importe peu -&gt; mobilité </a:t>
            </a:r>
            <a:r>
              <a:rPr lang="fr-FR" sz="2000" b="1" dirty="0"/>
              <a:t>temporaire</a:t>
            </a:r>
          </a:p>
          <a:p>
            <a:pPr lvl="1"/>
            <a:r>
              <a:rPr lang="fr-FR" sz="2000" dirty="0"/>
              <a:t>sous condition d’une connexion internet haut débit</a:t>
            </a:r>
          </a:p>
          <a:p>
            <a:endParaRPr lang="fr-FR" sz="2400" dirty="0"/>
          </a:p>
          <a:p>
            <a:r>
              <a:rPr lang="fr-FR" sz="2400" dirty="0"/>
              <a:t>Implication sur l’articulation temps de </a:t>
            </a:r>
            <a:r>
              <a:rPr lang="fr-FR" sz="2400" b="1" dirty="0"/>
              <a:t>loisir</a:t>
            </a:r>
            <a:r>
              <a:rPr lang="fr-FR" sz="2400" dirty="0"/>
              <a:t> / temps de </a:t>
            </a:r>
            <a:r>
              <a:rPr lang="fr-FR" sz="2400" b="1" dirty="0"/>
              <a:t>travail</a:t>
            </a:r>
          </a:p>
          <a:p>
            <a:pPr lvl="1"/>
            <a:r>
              <a:rPr lang="fr-FR" sz="2000" b="1" dirty="0"/>
              <a:t>dépendance</a:t>
            </a:r>
            <a:r>
              <a:rPr lang="fr-FR" sz="2000" dirty="0"/>
              <a:t> totale à la clientèle et nécessité́ d’assumer seuls toutes les fonctions de l’entreprise</a:t>
            </a:r>
          </a:p>
          <a:p>
            <a:pPr lvl="1"/>
            <a:r>
              <a:rPr lang="fr-FR" sz="2000" dirty="0"/>
              <a:t>besoin d’être très </a:t>
            </a:r>
            <a:r>
              <a:rPr lang="fr-FR" sz="2000" b="1" dirty="0"/>
              <a:t>réactif</a:t>
            </a:r>
          </a:p>
          <a:p>
            <a:pPr lvl="1"/>
            <a:r>
              <a:rPr lang="fr-FR" sz="2000" dirty="0"/>
              <a:t>difficulté à s’arroger des </a:t>
            </a:r>
            <a:r>
              <a:rPr lang="fr-FR" sz="2000" b="1" dirty="0"/>
              <a:t>congés</a:t>
            </a:r>
          </a:p>
          <a:p>
            <a:pPr lvl="1"/>
            <a:r>
              <a:rPr lang="fr-FR" sz="2000" dirty="0"/>
              <a:t>disparition de la </a:t>
            </a:r>
            <a:r>
              <a:rPr lang="fr-FR" sz="2000" b="1" dirty="0"/>
              <a:t>frontière</a:t>
            </a:r>
            <a:r>
              <a:rPr lang="fr-FR" sz="2000" dirty="0"/>
              <a:t> entre vie personnelle et vie professionnelle</a:t>
            </a:r>
            <a:endParaRPr lang="fr-FR" sz="1800" dirty="0"/>
          </a:p>
          <a:p>
            <a:pPr lvl="1"/>
            <a:endParaRPr lang="fr-FR" sz="2000" dirty="0"/>
          </a:p>
          <a:p>
            <a:endParaRPr lang="fr-FR" sz="2000" dirty="0"/>
          </a:p>
          <a:p>
            <a:endParaRPr lang="fr-FR" sz="2000" dirty="0"/>
          </a:p>
          <a:p>
            <a:endParaRPr lang="fr-FR" sz="2000" dirty="0"/>
          </a:p>
          <a:p>
            <a:endParaRPr lang="fr-FR" sz="2000" dirty="0"/>
          </a:p>
          <a:p>
            <a:endParaRPr lang="fr-FR" sz="2000" dirty="0"/>
          </a:p>
          <a:p>
            <a:endParaRPr lang="fr-FR" sz="2000" dirty="0"/>
          </a:p>
          <a:p>
            <a:endParaRPr lang="fr-FR" sz="2000" dirty="0"/>
          </a:p>
          <a:p>
            <a:endParaRPr lang="fr-FR" sz="2000" dirty="0"/>
          </a:p>
          <a:p>
            <a:endParaRPr lang="fr-FR" sz="2000" dirty="0"/>
          </a:p>
        </p:txBody>
      </p:sp>
    </p:spTree>
    <p:extLst>
      <p:ext uri="{BB962C8B-B14F-4D97-AF65-F5344CB8AC3E}">
        <p14:creationId xmlns:p14="http://schemas.microsoft.com/office/powerpoint/2010/main" val="595638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2081212" y="1619255"/>
            <a:ext cx="0" cy="4953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2081212" y="3981455"/>
            <a:ext cx="7772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rot="10800000">
            <a:off x="2081206" y="1813988"/>
            <a:ext cx="7662339" cy="4286779"/>
          </a:xfrm>
          <a:custGeom>
            <a:avLst/>
            <a:gdLst>
              <a:gd name="connsiteX0" fmla="*/ 0 w 7653866"/>
              <a:gd name="connsiteY0" fmla="*/ 0 h 4192461"/>
              <a:gd name="connsiteX1" fmla="*/ 448733 w 7653866"/>
              <a:gd name="connsiteY1" fmla="*/ 8467 h 4192461"/>
              <a:gd name="connsiteX2" fmla="*/ 821266 w 7653866"/>
              <a:gd name="connsiteY2" fmla="*/ 84667 h 4192461"/>
              <a:gd name="connsiteX3" fmla="*/ 1498600 w 7653866"/>
              <a:gd name="connsiteY3" fmla="*/ 592667 h 4192461"/>
              <a:gd name="connsiteX4" fmla="*/ 2125133 w 7653866"/>
              <a:gd name="connsiteY4" fmla="*/ 1617134 h 4192461"/>
              <a:gd name="connsiteX5" fmla="*/ 2514600 w 7653866"/>
              <a:gd name="connsiteY5" fmla="*/ 4080934 h 4192461"/>
              <a:gd name="connsiteX6" fmla="*/ 2810933 w 7653866"/>
              <a:gd name="connsiteY6" fmla="*/ 3564467 h 4192461"/>
              <a:gd name="connsiteX7" fmla="*/ 2971800 w 7653866"/>
              <a:gd name="connsiteY7" fmla="*/ 1727200 h 4192461"/>
              <a:gd name="connsiteX8" fmla="*/ 3225800 w 7653866"/>
              <a:gd name="connsiteY8" fmla="*/ 1032934 h 4192461"/>
              <a:gd name="connsiteX9" fmla="*/ 3953933 w 7653866"/>
              <a:gd name="connsiteY9" fmla="*/ 203200 h 4192461"/>
              <a:gd name="connsiteX10" fmla="*/ 4986866 w 7653866"/>
              <a:gd name="connsiteY10" fmla="*/ 84667 h 4192461"/>
              <a:gd name="connsiteX11" fmla="*/ 5638800 w 7653866"/>
              <a:gd name="connsiteY11" fmla="*/ 220134 h 4192461"/>
              <a:gd name="connsiteX12" fmla="*/ 6121400 w 7653866"/>
              <a:gd name="connsiteY12" fmla="*/ 931334 h 4192461"/>
              <a:gd name="connsiteX13" fmla="*/ 6493933 w 7653866"/>
              <a:gd name="connsiteY13" fmla="*/ 2108200 h 4192461"/>
              <a:gd name="connsiteX14" fmla="*/ 6688666 w 7653866"/>
              <a:gd name="connsiteY14" fmla="*/ 4030134 h 4192461"/>
              <a:gd name="connsiteX15" fmla="*/ 6951133 w 7653866"/>
              <a:gd name="connsiteY15" fmla="*/ 3572934 h 4192461"/>
              <a:gd name="connsiteX16" fmla="*/ 7061200 w 7653866"/>
              <a:gd name="connsiteY16" fmla="*/ 2827867 h 4192461"/>
              <a:gd name="connsiteX17" fmla="*/ 7188200 w 7653866"/>
              <a:gd name="connsiteY17" fmla="*/ 1972734 h 4192461"/>
              <a:gd name="connsiteX18" fmla="*/ 7552266 w 7653866"/>
              <a:gd name="connsiteY18" fmla="*/ 524934 h 4192461"/>
              <a:gd name="connsiteX19" fmla="*/ 7653866 w 7653866"/>
              <a:gd name="connsiteY19" fmla="*/ 330200 h 419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53866" h="4192461">
                <a:moveTo>
                  <a:pt x="0" y="0"/>
                </a:moveTo>
                <a:lnTo>
                  <a:pt x="448733" y="8467"/>
                </a:lnTo>
                <a:cubicBezTo>
                  <a:pt x="585611" y="22578"/>
                  <a:pt x="646288" y="-12700"/>
                  <a:pt x="821266" y="84667"/>
                </a:cubicBezTo>
                <a:cubicBezTo>
                  <a:pt x="996244" y="182034"/>
                  <a:pt x="1281289" y="337256"/>
                  <a:pt x="1498600" y="592667"/>
                </a:cubicBezTo>
                <a:cubicBezTo>
                  <a:pt x="1715911" y="848078"/>
                  <a:pt x="1955800" y="1035756"/>
                  <a:pt x="2125133" y="1617134"/>
                </a:cubicBezTo>
                <a:cubicBezTo>
                  <a:pt x="2294466" y="2198512"/>
                  <a:pt x="2400300" y="3756379"/>
                  <a:pt x="2514600" y="4080934"/>
                </a:cubicBezTo>
                <a:cubicBezTo>
                  <a:pt x="2628900" y="4405489"/>
                  <a:pt x="2734733" y="3956756"/>
                  <a:pt x="2810933" y="3564467"/>
                </a:cubicBezTo>
                <a:cubicBezTo>
                  <a:pt x="2887133" y="3172178"/>
                  <a:pt x="2902656" y="2149122"/>
                  <a:pt x="2971800" y="1727200"/>
                </a:cubicBezTo>
                <a:cubicBezTo>
                  <a:pt x="3040944" y="1305278"/>
                  <a:pt x="3062111" y="1286934"/>
                  <a:pt x="3225800" y="1032934"/>
                </a:cubicBezTo>
                <a:cubicBezTo>
                  <a:pt x="3389489" y="778934"/>
                  <a:pt x="3660422" y="361244"/>
                  <a:pt x="3953933" y="203200"/>
                </a:cubicBezTo>
                <a:cubicBezTo>
                  <a:pt x="4247444" y="45156"/>
                  <a:pt x="4706055" y="81845"/>
                  <a:pt x="4986866" y="84667"/>
                </a:cubicBezTo>
                <a:cubicBezTo>
                  <a:pt x="5267677" y="87489"/>
                  <a:pt x="5449711" y="79023"/>
                  <a:pt x="5638800" y="220134"/>
                </a:cubicBezTo>
                <a:cubicBezTo>
                  <a:pt x="5827889" y="361245"/>
                  <a:pt x="5978878" y="616656"/>
                  <a:pt x="6121400" y="931334"/>
                </a:cubicBezTo>
                <a:cubicBezTo>
                  <a:pt x="6263922" y="1246012"/>
                  <a:pt x="6399389" y="1591733"/>
                  <a:pt x="6493933" y="2108200"/>
                </a:cubicBezTo>
                <a:cubicBezTo>
                  <a:pt x="6588477" y="2624667"/>
                  <a:pt x="6612466" y="3786012"/>
                  <a:pt x="6688666" y="4030134"/>
                </a:cubicBezTo>
                <a:cubicBezTo>
                  <a:pt x="6764866" y="4274256"/>
                  <a:pt x="6889044" y="3773312"/>
                  <a:pt x="6951133" y="3572934"/>
                </a:cubicBezTo>
                <a:cubicBezTo>
                  <a:pt x="7013222" y="3372556"/>
                  <a:pt x="7021689" y="3094567"/>
                  <a:pt x="7061200" y="2827867"/>
                </a:cubicBezTo>
                <a:cubicBezTo>
                  <a:pt x="7100711" y="2561167"/>
                  <a:pt x="7106356" y="2356556"/>
                  <a:pt x="7188200" y="1972734"/>
                </a:cubicBezTo>
                <a:cubicBezTo>
                  <a:pt x="7270044" y="1588912"/>
                  <a:pt x="7474655" y="798690"/>
                  <a:pt x="7552266" y="524934"/>
                </a:cubicBezTo>
                <a:cubicBezTo>
                  <a:pt x="7629877" y="251178"/>
                  <a:pt x="7641871" y="290689"/>
                  <a:pt x="7653866" y="330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26166" y="151420"/>
            <a:ext cx="11743994" cy="1311128"/>
          </a:xfrm>
          <a:prstGeom prst="rect">
            <a:avLst/>
          </a:prstGeom>
          <a:noFill/>
        </p:spPr>
        <p:txBody>
          <a:bodyPr wrap="square" rtlCol="0">
            <a:spAutoFit/>
          </a:bodyPr>
          <a:lstStyle/>
          <a:p>
            <a:pPr>
              <a:lnSpc>
                <a:spcPct val="90000"/>
              </a:lnSpc>
              <a:spcBef>
                <a:spcPct val="0"/>
              </a:spcBef>
            </a:pPr>
            <a:r>
              <a:rPr lang="fr-CA" sz="4400" dirty="0">
                <a:latin typeface="+mj-lt"/>
                <a:ea typeface="+mj-ea"/>
                <a:cs typeface="+mj-cs"/>
              </a:rPr>
              <a:t>Des lieux de retraite comme institutionnalisation de l’innovateur périphérique (</a:t>
            </a:r>
            <a:r>
              <a:rPr lang="fr-CA" sz="4400" dirty="0" err="1">
                <a:latin typeface="+mj-lt"/>
                <a:ea typeface="+mj-ea"/>
                <a:cs typeface="+mj-cs"/>
              </a:rPr>
              <a:t>Shearmur</a:t>
            </a:r>
            <a:r>
              <a:rPr lang="fr-CA" sz="4400" dirty="0">
                <a:latin typeface="+mj-lt"/>
                <a:ea typeface="+mj-ea"/>
                <a:cs typeface="+mj-cs"/>
              </a:rPr>
              <a:t>, 2016) </a:t>
            </a:r>
            <a:endParaRPr lang="en-US" sz="4400" dirty="0">
              <a:latin typeface="+mj-lt"/>
              <a:ea typeface="+mj-ea"/>
              <a:cs typeface="+mj-cs"/>
            </a:endParaRPr>
          </a:p>
        </p:txBody>
      </p:sp>
      <p:cxnSp>
        <p:nvCxnSpPr>
          <p:cNvPr id="12" name="Straight Arrow Connector 11"/>
          <p:cNvCxnSpPr/>
          <p:nvPr/>
        </p:nvCxnSpPr>
        <p:spPr>
          <a:xfrm>
            <a:off x="7593681" y="4108045"/>
            <a:ext cx="2125133" cy="0"/>
          </a:xfrm>
          <a:prstGeom prst="straightConnector1">
            <a:avLst/>
          </a:prstGeom>
          <a:ln w="19050">
            <a:solidFill>
              <a:srgbClr val="00B05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300412" y="4095755"/>
            <a:ext cx="3352800" cy="0"/>
          </a:xfrm>
          <a:prstGeom prst="straightConnector1">
            <a:avLst/>
          </a:prstGeom>
          <a:ln w="1905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089680" y="4108045"/>
            <a:ext cx="448733" cy="0"/>
          </a:xfrm>
          <a:prstGeom prst="straightConnector1">
            <a:avLst/>
          </a:prstGeom>
          <a:ln w="19050">
            <a:solidFill>
              <a:srgbClr val="00B05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226430" y="2566665"/>
            <a:ext cx="1544782" cy="523220"/>
          </a:xfrm>
          <a:prstGeom prst="rect">
            <a:avLst/>
          </a:prstGeom>
          <a:solidFill>
            <a:schemeClr val="bg1">
              <a:alpha val="77000"/>
            </a:schemeClr>
          </a:solidFill>
        </p:spPr>
        <p:txBody>
          <a:bodyPr wrap="none" rtlCol="0">
            <a:spAutoFit/>
          </a:bodyPr>
          <a:lstStyle/>
          <a:p>
            <a:r>
              <a:rPr lang="fr-CA" sz="1400" dirty="0" err="1"/>
              <a:t>Urban</a:t>
            </a:r>
            <a:r>
              <a:rPr lang="fr-CA" sz="1400" dirty="0"/>
              <a:t> interactions</a:t>
            </a:r>
          </a:p>
          <a:p>
            <a:r>
              <a:rPr lang="fr-CA" sz="1400" dirty="0"/>
              <a:t>Divergent </a:t>
            </a:r>
            <a:r>
              <a:rPr lang="fr-CA" sz="1400" dirty="0" err="1"/>
              <a:t>process</a:t>
            </a:r>
            <a:endParaRPr lang="en-US" sz="1400" dirty="0"/>
          </a:p>
        </p:txBody>
      </p:sp>
      <p:sp>
        <p:nvSpPr>
          <p:cNvPr id="18" name="TextBox 17"/>
          <p:cNvSpPr txBox="1"/>
          <p:nvPr/>
        </p:nvSpPr>
        <p:spPr>
          <a:xfrm>
            <a:off x="6389782" y="2305055"/>
            <a:ext cx="1544782" cy="523220"/>
          </a:xfrm>
          <a:prstGeom prst="rect">
            <a:avLst/>
          </a:prstGeom>
          <a:solidFill>
            <a:schemeClr val="bg1">
              <a:alpha val="77000"/>
            </a:schemeClr>
          </a:solidFill>
        </p:spPr>
        <p:txBody>
          <a:bodyPr wrap="none" rtlCol="0">
            <a:spAutoFit/>
          </a:bodyPr>
          <a:lstStyle/>
          <a:p>
            <a:r>
              <a:rPr lang="fr-CA" sz="1400" dirty="0" err="1"/>
              <a:t>Urban</a:t>
            </a:r>
            <a:r>
              <a:rPr lang="fr-CA" sz="1400" dirty="0"/>
              <a:t> interactions</a:t>
            </a:r>
          </a:p>
          <a:p>
            <a:r>
              <a:rPr lang="fr-CA" sz="1400" dirty="0"/>
              <a:t>Divergent </a:t>
            </a:r>
            <a:r>
              <a:rPr lang="fr-CA" sz="1400" dirty="0" err="1"/>
              <a:t>process</a:t>
            </a:r>
            <a:endParaRPr lang="en-US" sz="1400" dirty="0"/>
          </a:p>
        </p:txBody>
      </p:sp>
      <p:cxnSp>
        <p:nvCxnSpPr>
          <p:cNvPr id="20" name="Straight Arrow Connector 19"/>
          <p:cNvCxnSpPr/>
          <p:nvPr/>
        </p:nvCxnSpPr>
        <p:spPr>
          <a:xfrm>
            <a:off x="2614131" y="3719845"/>
            <a:ext cx="609600" cy="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873345" y="4091535"/>
            <a:ext cx="609600" cy="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137280" y="4531985"/>
            <a:ext cx="1779333" cy="523220"/>
          </a:xfrm>
          <a:prstGeom prst="rect">
            <a:avLst/>
          </a:prstGeom>
          <a:noFill/>
        </p:spPr>
        <p:txBody>
          <a:bodyPr wrap="none" rtlCol="0">
            <a:spAutoFit/>
          </a:bodyPr>
          <a:lstStyle/>
          <a:p>
            <a:pPr algn="ctr"/>
            <a:r>
              <a:rPr lang="fr-CA" sz="1400" dirty="0" err="1"/>
              <a:t>Retreat</a:t>
            </a:r>
            <a:r>
              <a:rPr lang="fr-CA" sz="1400" dirty="0"/>
              <a:t>, isolation</a:t>
            </a:r>
          </a:p>
          <a:p>
            <a:pPr algn="ctr"/>
            <a:r>
              <a:rPr lang="fr-CA" sz="1400" dirty="0"/>
              <a:t>Convergent </a:t>
            </a:r>
            <a:r>
              <a:rPr lang="fr-CA" sz="1400" dirty="0" err="1"/>
              <a:t>processes</a:t>
            </a:r>
            <a:endParaRPr lang="en-US" sz="1400" dirty="0"/>
          </a:p>
        </p:txBody>
      </p:sp>
      <p:sp>
        <p:nvSpPr>
          <p:cNvPr id="23" name="TextBox 22"/>
          <p:cNvSpPr txBox="1"/>
          <p:nvPr/>
        </p:nvSpPr>
        <p:spPr>
          <a:xfrm>
            <a:off x="7934564" y="4526188"/>
            <a:ext cx="1779333" cy="523220"/>
          </a:xfrm>
          <a:prstGeom prst="rect">
            <a:avLst/>
          </a:prstGeom>
          <a:noFill/>
        </p:spPr>
        <p:txBody>
          <a:bodyPr wrap="none" rtlCol="0">
            <a:spAutoFit/>
          </a:bodyPr>
          <a:lstStyle/>
          <a:p>
            <a:pPr algn="ctr"/>
            <a:r>
              <a:rPr lang="fr-CA" sz="1400" dirty="0" err="1"/>
              <a:t>Retreat</a:t>
            </a:r>
            <a:r>
              <a:rPr lang="fr-CA" sz="1400" dirty="0"/>
              <a:t>, isolation</a:t>
            </a:r>
          </a:p>
          <a:p>
            <a:pPr algn="ctr"/>
            <a:r>
              <a:rPr lang="fr-CA" sz="1400" dirty="0"/>
              <a:t>Convergent </a:t>
            </a:r>
            <a:r>
              <a:rPr lang="fr-CA" sz="1400" dirty="0" err="1"/>
              <a:t>processes</a:t>
            </a:r>
            <a:endParaRPr lang="en-US" sz="1400" dirty="0"/>
          </a:p>
        </p:txBody>
      </p:sp>
      <p:sp>
        <p:nvSpPr>
          <p:cNvPr id="15" name="TextBox 14"/>
          <p:cNvSpPr txBox="1"/>
          <p:nvPr/>
        </p:nvSpPr>
        <p:spPr>
          <a:xfrm rot="16200000">
            <a:off x="942766" y="3910955"/>
            <a:ext cx="2015295" cy="261610"/>
          </a:xfrm>
          <a:prstGeom prst="rect">
            <a:avLst/>
          </a:prstGeom>
          <a:noFill/>
        </p:spPr>
        <p:txBody>
          <a:bodyPr wrap="none" rtlCol="0">
            <a:spAutoFit/>
          </a:bodyPr>
          <a:lstStyle/>
          <a:p>
            <a:r>
              <a:rPr lang="fr-CA" sz="1100" i="1" dirty="0" err="1"/>
              <a:t>Space</a:t>
            </a:r>
            <a:r>
              <a:rPr lang="fr-CA" sz="1100" i="1" dirty="0"/>
              <a:t>   (mental and </a:t>
            </a:r>
            <a:r>
              <a:rPr lang="fr-CA" sz="1100" i="1" dirty="0" err="1"/>
              <a:t>geographic</a:t>
            </a:r>
            <a:r>
              <a:rPr lang="fr-CA" sz="1100" i="1" dirty="0"/>
              <a:t>)</a:t>
            </a:r>
            <a:endParaRPr lang="en-US" sz="1100" i="1" dirty="0"/>
          </a:p>
        </p:txBody>
      </p:sp>
      <p:sp>
        <p:nvSpPr>
          <p:cNvPr id="19" name="TextBox 18"/>
          <p:cNvSpPr txBox="1"/>
          <p:nvPr/>
        </p:nvSpPr>
        <p:spPr>
          <a:xfrm>
            <a:off x="9272857" y="3719845"/>
            <a:ext cx="445956" cy="261610"/>
          </a:xfrm>
          <a:prstGeom prst="rect">
            <a:avLst/>
          </a:prstGeom>
          <a:noFill/>
        </p:spPr>
        <p:txBody>
          <a:bodyPr wrap="none" rtlCol="0">
            <a:spAutoFit/>
          </a:bodyPr>
          <a:lstStyle/>
          <a:p>
            <a:r>
              <a:rPr lang="fr-CA" sz="1100" i="1" dirty="0"/>
              <a:t>time</a:t>
            </a:r>
            <a:endParaRPr lang="en-US" sz="1100" i="1" dirty="0"/>
          </a:p>
        </p:txBody>
      </p:sp>
    </p:spTree>
    <p:extLst>
      <p:ext uri="{BB962C8B-B14F-4D97-AF65-F5344CB8AC3E}">
        <p14:creationId xmlns:p14="http://schemas.microsoft.com/office/powerpoint/2010/main" val="974195551"/>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8759</TotalTime>
  <Words>970</Words>
  <Application>Microsoft Macintosh PowerPoint</Application>
  <PresentationFormat>Grand écran</PresentationFormat>
  <Paragraphs>203</Paragraphs>
  <Slides>16</Slides>
  <Notes>5</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16</vt:i4>
      </vt:variant>
    </vt:vector>
  </HeadingPairs>
  <TitlesOfParts>
    <vt:vector size="21" baseType="lpstr">
      <vt:lpstr>Arial</vt:lpstr>
      <vt:lpstr>Arial Rounded MT Bold</vt:lpstr>
      <vt:lpstr>Calibri</vt:lpstr>
      <vt:lpstr>Calibri Light</vt:lpstr>
      <vt:lpstr>Thème Office</vt:lpstr>
      <vt:lpstr>   Séminaire ULCO – RRI – Entreprendre ensemble Stratégies d’Innovation sociale et Dynamique d’initiatives Entrepreneuriales Halle aux sucres (Dunkerque)   Les lieux de retraite pour entrepreneurs, de nouveaux espaces de création et d'innovation pour les territoires périphériques  Le cas de Swenson House - Audierne (Bretagne)     </vt:lpstr>
      <vt:lpstr>Introduction</vt:lpstr>
      <vt:lpstr>Contexte</vt:lpstr>
      <vt:lpstr>Problématique</vt:lpstr>
      <vt:lpstr>Les lieux de retraite : le « chainon manquant » des lieux de création et d’innovation ? </vt:lpstr>
      <vt:lpstr>Un lien étroit entre créativité et innovation</vt:lpstr>
      <vt:lpstr>Des résidences d’entrepreneurs comme des résidences d’artistes</vt:lpstr>
      <vt:lpstr>Nouveaux temps et nouveaux espaces</vt:lpstr>
      <vt:lpstr>Présentation PowerPoint</vt:lpstr>
      <vt:lpstr>Méthodologie</vt:lpstr>
      <vt:lpstr>Swenson House, Audierne (Bretagne) Un espace périphérique</vt:lpstr>
      <vt:lpstr>Présentation PowerPoint</vt:lpstr>
      <vt:lpstr>Présentation PowerPoint</vt:lpstr>
      <vt:lpstr>Swenson House, Audierne (Bretagne) Local buzz et global pipeline (Bathelt et al., 2004) </vt:lpstr>
      <vt:lpstr>Conclusion et discussion</vt:lpstr>
      <vt:lpstr>Merci pour votre attention clement.marinos@univ-ubs.fr </vt:lpstr>
    </vt:vector>
  </TitlesOfParts>
  <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PofficeABj7</dc:creator>
  <cp:lastModifiedBy>PofficeABj7</cp:lastModifiedBy>
  <cp:revision>42</cp:revision>
  <dcterms:created xsi:type="dcterms:W3CDTF">2018-02-07T13:23:29Z</dcterms:created>
  <dcterms:modified xsi:type="dcterms:W3CDTF">2018-02-15T13:07:35Z</dcterms:modified>
</cp:coreProperties>
</file>