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1" r:id="rId3"/>
    <p:sldId id="263" r:id="rId4"/>
    <p:sldId id="264" r:id="rId5"/>
    <p:sldId id="265" r:id="rId6"/>
    <p:sldId id="271" r:id="rId7"/>
    <p:sldId id="267" r:id="rId8"/>
    <p:sldId id="272" r:id="rId9"/>
    <p:sldId id="273" r:id="rId10"/>
    <p:sldId id="268" r:id="rId11"/>
    <p:sldId id="266" r:id="rId12"/>
    <p:sldId id="270" r:id="rId13"/>
  </p:sldIdLst>
  <p:sldSz cx="23402925" cy="133223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8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1413816" algn="l" rtl="0" fontAlgn="base">
      <a:spcBef>
        <a:spcPct val="0"/>
      </a:spcBef>
      <a:spcAft>
        <a:spcPct val="0"/>
      </a:spcAft>
      <a:defRPr sz="38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2827628" algn="l" rtl="0" fontAlgn="base">
      <a:spcBef>
        <a:spcPct val="0"/>
      </a:spcBef>
      <a:spcAft>
        <a:spcPct val="0"/>
      </a:spcAft>
      <a:defRPr sz="38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4241444" algn="l" rtl="0" fontAlgn="base">
      <a:spcBef>
        <a:spcPct val="0"/>
      </a:spcBef>
      <a:spcAft>
        <a:spcPct val="0"/>
      </a:spcAft>
      <a:defRPr sz="38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5655256" algn="l" rtl="0" fontAlgn="base">
      <a:spcBef>
        <a:spcPct val="0"/>
      </a:spcBef>
      <a:spcAft>
        <a:spcPct val="0"/>
      </a:spcAft>
      <a:defRPr sz="38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7069073" algn="l" defTabSz="2827628" rtl="0" eaLnBrk="1" latinLnBrk="0" hangingPunct="1">
      <a:defRPr sz="38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8482885" algn="l" defTabSz="2827628" rtl="0" eaLnBrk="1" latinLnBrk="0" hangingPunct="1">
      <a:defRPr sz="38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9896701" algn="l" defTabSz="2827628" rtl="0" eaLnBrk="1" latinLnBrk="0" hangingPunct="1">
      <a:defRPr sz="38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11310513" algn="l" defTabSz="2827628" rtl="0" eaLnBrk="1" latinLnBrk="0" hangingPunct="1">
      <a:defRPr sz="38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065"/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>
        <p:scale>
          <a:sx n="39" d="100"/>
          <a:sy n="39" d="100"/>
        </p:scale>
        <p:origin x="-1350" y="-780"/>
      </p:cViewPr>
      <p:guideLst>
        <p:guide orient="horz" pos="4196"/>
        <p:guide pos="7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C01FB040-1A13-4AD9-99E2-BD3691F3308B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93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175" y="744538"/>
            <a:ext cx="65389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633065A2-36FB-4225-8EDB-51AA536FA08A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32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1413816" algn="l" rtl="0" fontAlgn="base">
      <a:spcBef>
        <a:spcPct val="3000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2827628" algn="l" rtl="0" fontAlgn="base">
      <a:spcBef>
        <a:spcPct val="3000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4241444" algn="l" rtl="0" fontAlgn="base">
      <a:spcBef>
        <a:spcPct val="3000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5655256" algn="l" rtl="0" fontAlgn="base">
      <a:spcBef>
        <a:spcPct val="3000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7069073" algn="l" defTabSz="28276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8482885" algn="l" defTabSz="28276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9896701" algn="l" defTabSz="28276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11310513" algn="l" defTabSz="28276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Farm advisory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:\02. External Communication\02.06 MEDIA_PRESS_DIGITAL-WEB\Graphic stuff\Future of CAP\Materiel CAP Have your say\Backdrop_GASPERI_half_1845x1038px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921"/>
            <a:ext cx="23465746" cy="13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31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12" y="324446"/>
            <a:ext cx="23434032" cy="1299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7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02. External Communication\02.06 MEDIA_PRESS_DIGITAL-WEB\Graphic stuff\Future of CAP\Materiel CAP Have your say\arrows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926" y="11503025"/>
            <a:ext cx="72580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7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9232"/>
            <a:ext cx="23406700" cy="234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U:\02. External Communication\02.06 MEDIA_PRESS_DIGITAL-WEB\Graphic stuff\Future of CAP\Materiel CAP Have your say\arrow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934" y="11625671"/>
            <a:ext cx="6768752" cy="169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0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588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:\02. External Communication\02.06 MEDIA_PRESS_DIGITAL-WEB\Graphic stuff\Future of CAP\Materiel CAP Have your say\arrows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934" y="11625671"/>
            <a:ext cx="6768752" cy="169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4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2" r:id="rId4"/>
    <p:sldLayoutId id="2147483660" r:id="rId5"/>
  </p:sldLayoutIdLst>
  <p:timing>
    <p:tnLst>
      <p:par>
        <p:cTn id="1" dur="indefinite" restart="never" nodeType="tmRoot"/>
      </p:par>
    </p:tnLst>
  </p:timing>
  <p:txStyles>
    <p:titleStyle>
      <a:lvl1pPr marL="9818" indent="0" algn="l" rtl="0" eaLnBrk="1" fontAlgn="base" hangingPunct="1">
        <a:spcBef>
          <a:spcPct val="0"/>
        </a:spcBef>
        <a:spcAft>
          <a:spcPct val="0"/>
        </a:spcAft>
        <a:defRPr sz="9300" b="1" i="1">
          <a:solidFill>
            <a:schemeClr val="bg2">
              <a:lumMod val="75000"/>
            </a:schemeClr>
          </a:solidFill>
          <a:latin typeface="EC Square Sans Pro Medium" panose="020B0500000000020004" pitchFamily="34" charset="0"/>
          <a:ea typeface="+mj-ea"/>
          <a:cs typeface="+mj-cs"/>
        </a:defRPr>
      </a:lvl1pPr>
      <a:lvl2pPr marL="1109452" algn="l" rtl="0" eaLnBrk="1" fontAlgn="base" hangingPunct="1">
        <a:spcBef>
          <a:spcPct val="0"/>
        </a:spcBef>
        <a:spcAft>
          <a:spcPct val="0"/>
        </a:spcAft>
        <a:defRPr sz="9300" b="1">
          <a:solidFill>
            <a:srgbClr val="0F5494"/>
          </a:solidFill>
          <a:latin typeface="Verdana" pitchFamily="34" charset="0"/>
        </a:defRPr>
      </a:lvl2pPr>
      <a:lvl3pPr marL="1109452" algn="l" rtl="0" eaLnBrk="1" fontAlgn="base" hangingPunct="1">
        <a:spcBef>
          <a:spcPct val="0"/>
        </a:spcBef>
        <a:spcAft>
          <a:spcPct val="0"/>
        </a:spcAft>
        <a:defRPr sz="9300" b="1">
          <a:solidFill>
            <a:srgbClr val="0F5494"/>
          </a:solidFill>
          <a:latin typeface="Verdana" pitchFamily="34" charset="0"/>
        </a:defRPr>
      </a:lvl3pPr>
      <a:lvl4pPr marL="1109452" algn="l" rtl="0" eaLnBrk="1" fontAlgn="base" hangingPunct="1">
        <a:spcBef>
          <a:spcPct val="0"/>
        </a:spcBef>
        <a:spcAft>
          <a:spcPct val="0"/>
        </a:spcAft>
        <a:defRPr sz="9300" b="1">
          <a:solidFill>
            <a:srgbClr val="0F5494"/>
          </a:solidFill>
          <a:latin typeface="Verdana" pitchFamily="34" charset="0"/>
        </a:defRPr>
      </a:lvl4pPr>
      <a:lvl5pPr marL="1109452" algn="l" rtl="0" eaLnBrk="1" fontAlgn="base" hangingPunct="1">
        <a:spcBef>
          <a:spcPct val="0"/>
        </a:spcBef>
        <a:spcAft>
          <a:spcPct val="0"/>
        </a:spcAft>
        <a:defRPr sz="9300" b="1">
          <a:solidFill>
            <a:srgbClr val="0F5494"/>
          </a:solidFill>
          <a:latin typeface="Verdana" pitchFamily="34" charset="0"/>
        </a:defRPr>
      </a:lvl5pPr>
      <a:lvl6pPr marL="2523264" algn="l" rtl="0" eaLnBrk="1" fontAlgn="base" hangingPunct="1">
        <a:spcBef>
          <a:spcPct val="0"/>
        </a:spcBef>
        <a:spcAft>
          <a:spcPct val="0"/>
        </a:spcAft>
        <a:defRPr sz="9300" b="1">
          <a:solidFill>
            <a:srgbClr val="0F5494"/>
          </a:solidFill>
          <a:latin typeface="Verdana" pitchFamily="34" charset="0"/>
        </a:defRPr>
      </a:lvl6pPr>
      <a:lvl7pPr marL="3937080" algn="l" rtl="0" eaLnBrk="1" fontAlgn="base" hangingPunct="1">
        <a:spcBef>
          <a:spcPct val="0"/>
        </a:spcBef>
        <a:spcAft>
          <a:spcPct val="0"/>
        </a:spcAft>
        <a:defRPr sz="9300" b="1">
          <a:solidFill>
            <a:srgbClr val="0F5494"/>
          </a:solidFill>
          <a:latin typeface="Verdana" pitchFamily="34" charset="0"/>
        </a:defRPr>
      </a:lvl7pPr>
      <a:lvl8pPr marL="5350896" algn="l" rtl="0" eaLnBrk="1" fontAlgn="base" hangingPunct="1">
        <a:spcBef>
          <a:spcPct val="0"/>
        </a:spcBef>
        <a:spcAft>
          <a:spcPct val="0"/>
        </a:spcAft>
        <a:defRPr sz="9300" b="1">
          <a:solidFill>
            <a:srgbClr val="0F5494"/>
          </a:solidFill>
          <a:latin typeface="Verdana" pitchFamily="34" charset="0"/>
        </a:defRPr>
      </a:lvl8pPr>
      <a:lvl9pPr marL="6764708" algn="l" rtl="0" eaLnBrk="1" fontAlgn="base" hangingPunct="1">
        <a:spcBef>
          <a:spcPct val="0"/>
        </a:spcBef>
        <a:spcAft>
          <a:spcPct val="0"/>
        </a:spcAft>
        <a:defRPr sz="9300" b="1">
          <a:solidFill>
            <a:srgbClr val="0F5494"/>
          </a:solidFill>
          <a:latin typeface="Verdana" pitchFamily="34" charset="0"/>
        </a:defRPr>
      </a:lvl9pPr>
    </p:titleStyle>
    <p:bodyStyle>
      <a:lvl1pPr marL="1060361" indent="-1060361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7600" i="1">
          <a:solidFill>
            <a:srgbClr val="0F5494"/>
          </a:solidFill>
          <a:latin typeface="+mn-lt"/>
          <a:ea typeface="+mn-ea"/>
          <a:cs typeface="+mn-cs"/>
        </a:defRPr>
      </a:lvl1pPr>
      <a:lvl2pPr marL="2297450" indent="-883634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6300" b="1">
          <a:solidFill>
            <a:srgbClr val="0F5494"/>
          </a:solidFill>
          <a:latin typeface="+mn-lt"/>
        </a:defRPr>
      </a:lvl2pPr>
      <a:lvl3pPr marL="3534534" indent="-706906" algn="l" rtl="0" eaLnBrk="1" fontAlgn="base" hangingPunct="1">
        <a:spcBef>
          <a:spcPct val="20000"/>
        </a:spcBef>
        <a:spcAft>
          <a:spcPct val="0"/>
        </a:spcAft>
        <a:defRPr sz="4200">
          <a:solidFill>
            <a:srgbClr val="0F5494"/>
          </a:solidFill>
          <a:latin typeface="+mn-lt"/>
        </a:defRPr>
      </a:lvl3pPr>
      <a:lvl4pPr marL="4948350" indent="-706906" algn="l" rtl="0" eaLnBrk="1" fontAlgn="base" hangingPunct="1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Arial" charset="0"/>
        </a:defRPr>
      </a:lvl4pPr>
      <a:lvl5pPr marL="6362167" indent="-706906" algn="l" rtl="0" eaLnBrk="1" fontAlgn="base" hangingPunct="1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Arial" charset="0"/>
        </a:defRPr>
      </a:lvl5pPr>
      <a:lvl6pPr marL="7775979" indent="-706906" algn="l" rtl="0" eaLnBrk="1" fontAlgn="base" hangingPunct="1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Arial" charset="0"/>
        </a:defRPr>
      </a:lvl6pPr>
      <a:lvl7pPr marL="9189795" indent="-706906" algn="l" rtl="0" eaLnBrk="1" fontAlgn="base" hangingPunct="1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Arial" charset="0"/>
        </a:defRPr>
      </a:lvl7pPr>
      <a:lvl8pPr marL="10603607" indent="-706906" algn="l" rtl="0" eaLnBrk="1" fontAlgn="base" hangingPunct="1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Arial" charset="0"/>
        </a:defRPr>
      </a:lvl8pPr>
      <a:lvl9pPr marL="12017423" indent="-706906" algn="l" rtl="0" eaLnBrk="1" fontAlgn="base" hangingPunct="1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2827628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413816" algn="l" defTabSz="2827628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827628" algn="l" defTabSz="2827628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4241444" algn="l" defTabSz="2827628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55256" algn="l" defTabSz="2827628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7069073" algn="l" defTabSz="2827628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482885" algn="l" defTabSz="2827628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896701" algn="l" defTabSz="2827628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1310513" algn="l" defTabSz="2827628" rtl="0" eaLnBrk="1" latinLnBrk="0" hangingPunct="1"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3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220742" y="540470"/>
            <a:ext cx="141135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35672" y="777592"/>
            <a:ext cx="14257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Key </a:t>
            </a:r>
            <a:r>
              <a:rPr lang="fr-FR" sz="6000" b="1" dirty="0" err="1"/>
              <a:t>take-away</a:t>
            </a:r>
            <a:r>
              <a:rPr lang="fr-FR" sz="6000" b="1" dirty="0"/>
              <a:t> messages</a:t>
            </a:r>
            <a:endParaRPr lang="fr-FR" sz="6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2052390" y="3276773"/>
            <a:ext cx="1983820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/>
              <a:t>(3) The </a:t>
            </a:r>
            <a:r>
              <a:rPr lang="fr-FR" sz="4000" b="1" dirty="0" err="1" smtClean="0"/>
              <a:t>research</a:t>
            </a:r>
            <a:r>
              <a:rPr lang="fr-FR" sz="4000" b="1" dirty="0" smtClean="0"/>
              <a:t>, innovation and </a:t>
            </a:r>
            <a:r>
              <a:rPr lang="fr-FR" sz="4000" b="1" dirty="0" err="1" smtClean="0"/>
              <a:t>advice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complex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is</a:t>
            </a:r>
            <a:r>
              <a:rPr lang="fr-FR" sz="4000" b="1" dirty="0" smtClean="0"/>
              <a:t> at the </a:t>
            </a:r>
            <a:r>
              <a:rPr lang="fr-FR" sz="4000" b="1" dirty="0" err="1" smtClean="0"/>
              <a:t>heart</a:t>
            </a:r>
            <a:r>
              <a:rPr lang="fr-FR" sz="4000" b="1" dirty="0" smtClean="0"/>
              <a:t> of the </a:t>
            </a:r>
            <a:r>
              <a:rPr lang="fr-FR" sz="4000" b="1" dirty="0" err="1" smtClean="0"/>
              <a:t>further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implementation</a:t>
            </a:r>
            <a:r>
              <a:rPr lang="fr-FR" sz="4000" b="1" dirty="0" smtClean="0"/>
              <a:t> of agri-</a:t>
            </a:r>
            <a:r>
              <a:rPr lang="fr-FR" sz="4000" b="1" dirty="0" err="1" smtClean="0"/>
              <a:t>environmental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policy</a:t>
            </a:r>
            <a:r>
              <a:rPr lang="fr-FR" sz="4000" b="1" dirty="0" smtClean="0"/>
              <a:t>   </a:t>
            </a:r>
          </a:p>
          <a:p>
            <a:pPr algn="ctr">
              <a:lnSpc>
                <a:spcPct val="150000"/>
              </a:lnSpc>
            </a:pPr>
            <a:endParaRPr lang="fr-FR" sz="4000" b="1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4000" dirty="0" smtClean="0">
                <a:solidFill>
                  <a:schemeClr val="tx1"/>
                </a:solidFill>
              </a:rPr>
              <a:t>New technologies (</a:t>
            </a:r>
            <a:r>
              <a:rPr lang="fr-FR" sz="4000" dirty="0" err="1" smtClean="0">
                <a:solidFill>
                  <a:schemeClr val="tx1"/>
                </a:solidFill>
              </a:rPr>
              <a:t>remote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sensing</a:t>
            </a:r>
            <a:r>
              <a:rPr lang="fr-FR" sz="4000" dirty="0" smtClean="0">
                <a:solidFill>
                  <a:schemeClr val="tx1"/>
                </a:solidFill>
              </a:rPr>
              <a:t>, </a:t>
            </a:r>
            <a:r>
              <a:rPr lang="fr-FR" sz="4000" dirty="0" err="1" smtClean="0">
                <a:solidFill>
                  <a:schemeClr val="tx1"/>
                </a:solidFill>
              </a:rPr>
              <a:t>precision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farming</a:t>
            </a:r>
            <a:r>
              <a:rPr lang="fr-FR" sz="4000" dirty="0" smtClean="0">
                <a:solidFill>
                  <a:schemeClr val="tx1"/>
                </a:solidFill>
              </a:rPr>
              <a:t>, </a:t>
            </a:r>
            <a:r>
              <a:rPr lang="fr-FR" sz="4000" dirty="0" err="1" smtClean="0">
                <a:solidFill>
                  <a:schemeClr val="tx1"/>
                </a:solidFill>
              </a:rPr>
              <a:t>connected</a:t>
            </a:r>
            <a:r>
              <a:rPr lang="fr-FR" sz="4000" dirty="0" smtClean="0">
                <a:solidFill>
                  <a:schemeClr val="tx1"/>
                </a:solidFill>
              </a:rPr>
              <a:t> agriculture) </a:t>
            </a:r>
            <a:r>
              <a:rPr lang="fr-FR" sz="4000" dirty="0" err="1" smtClean="0">
                <a:solidFill>
                  <a:schemeClr val="tx1"/>
                </a:solidFill>
              </a:rPr>
              <a:t>can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be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very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helpful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with</a:t>
            </a:r>
            <a:r>
              <a:rPr lang="fr-FR" sz="4000" dirty="0" smtClean="0">
                <a:solidFill>
                  <a:schemeClr val="tx1"/>
                </a:solidFill>
              </a:rPr>
              <a:t> monitoring /self </a:t>
            </a:r>
            <a:r>
              <a:rPr lang="fr-FR" sz="4000" dirty="0" err="1" smtClean="0">
                <a:solidFill>
                  <a:schemeClr val="tx1"/>
                </a:solidFill>
              </a:rPr>
              <a:t>assessment</a:t>
            </a:r>
            <a:r>
              <a:rPr lang="fr-FR" sz="4000" dirty="0" smtClean="0">
                <a:solidFill>
                  <a:schemeClr val="tx1"/>
                </a:solidFill>
              </a:rPr>
              <a:t> and control </a:t>
            </a:r>
            <a:r>
              <a:rPr lang="fr-FR" sz="4000" dirty="0" err="1" smtClean="0">
                <a:solidFill>
                  <a:schemeClr val="tx1"/>
                </a:solidFill>
              </a:rPr>
              <a:t>needs</a:t>
            </a:r>
            <a:r>
              <a:rPr lang="fr-FR" sz="4000" dirty="0" smtClean="0">
                <a:solidFill>
                  <a:schemeClr val="tx1"/>
                </a:solidFill>
              </a:rPr>
              <a:t> in the future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4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fr-FR" sz="4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fr-FR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220742" y="540470"/>
            <a:ext cx="141135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50430" y="1285424"/>
            <a:ext cx="14257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err="1" smtClean="0"/>
              <a:t>Pending</a:t>
            </a:r>
            <a:r>
              <a:rPr lang="fr-FR" sz="6000" b="1" dirty="0" smtClean="0"/>
              <a:t> issues</a:t>
            </a:r>
            <a:endParaRPr lang="fr-FR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3708574" y="3844995"/>
            <a:ext cx="1728191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 sz="4000" dirty="0" smtClean="0"/>
              <a:t>What is the most efficient combination of mandatory and voluntary approaches?</a:t>
            </a:r>
          </a:p>
          <a:p>
            <a:pPr marL="571500" indent="-5715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GB" sz="4000" dirty="0"/>
          </a:p>
          <a:p>
            <a:pPr marL="571500" indent="-5715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 sz="4000" dirty="0" smtClean="0"/>
              <a:t>How to resolve simultaneously the need for more flexibility and the simplification requirements?</a:t>
            </a:r>
          </a:p>
          <a:p>
            <a:pPr marL="571500" indent="-5715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GB" sz="4000" dirty="0"/>
          </a:p>
          <a:p>
            <a:pPr marL="571500" indent="-5715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 sz="4000" dirty="0"/>
              <a:t>How to foster the role of </a:t>
            </a:r>
            <a:r>
              <a:rPr lang="en-GB" sz="4000" dirty="0" smtClean="0"/>
              <a:t>independent advisory </a:t>
            </a:r>
            <a:r>
              <a:rPr lang="en-GB" sz="4000" dirty="0"/>
              <a:t>services? </a:t>
            </a:r>
            <a:endParaRPr lang="en-GB" sz="4000" dirty="0" smtClean="0"/>
          </a:p>
          <a:p>
            <a:pPr marL="571500" indent="-5715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GB" sz="4000" dirty="0"/>
          </a:p>
          <a:p>
            <a:pPr marL="571500" indent="-5715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 sz="4000" dirty="0"/>
              <a:t>How to mainstream </a:t>
            </a:r>
            <a:r>
              <a:rPr lang="en-GB" sz="4000" dirty="0" smtClean="0"/>
              <a:t>new technologies and to extend access to smaller farms</a:t>
            </a:r>
            <a:r>
              <a:rPr lang="en-GB" sz="4000" dirty="0"/>
              <a:t>?</a:t>
            </a:r>
            <a:endParaRPr lang="en-GB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220742" y="540470"/>
            <a:ext cx="141135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1525" y="3844995"/>
            <a:ext cx="11699875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6600" dirty="0" smtClean="0"/>
              <a:t>Thanks for your attention</a:t>
            </a:r>
            <a:endParaRPr lang="en-GB" sz="66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13630" y="5437014"/>
            <a:ext cx="979308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baseline="30000" dirty="0">
                <a:solidFill>
                  <a:schemeClr val="bg1"/>
                </a:solidFill>
                <a:latin typeface="EC Square Sans Pro" panose="020B0506040000020004" pitchFamily="34" charset="0"/>
              </a:rPr>
              <a:t>The </a:t>
            </a:r>
            <a:r>
              <a:rPr lang="en-GB" sz="8000" b="1" baseline="30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CAP - </a:t>
            </a:r>
            <a:r>
              <a:rPr lang="en-GB" sz="8000" baseline="30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Have </a:t>
            </a:r>
            <a:r>
              <a:rPr lang="en-GB" sz="8000" baseline="30000" dirty="0">
                <a:solidFill>
                  <a:schemeClr val="bg1"/>
                </a:solidFill>
                <a:latin typeface="EC Square Sans Pro" panose="020B0506040000020004" pitchFamily="34" charset="0"/>
              </a:rPr>
              <a:t>your </a:t>
            </a:r>
            <a:r>
              <a:rPr lang="en-GB" sz="8000" baseline="30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say</a:t>
            </a:r>
            <a:br>
              <a:rPr lang="en-GB" sz="8000" baseline="30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endParaRPr lang="en-GB" sz="8000" baseline="30000" dirty="0" smtClean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r>
              <a:rPr lang="en-GB" sz="8000" i="1" baseline="30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Best practices for environment/climate change</a:t>
            </a:r>
          </a:p>
          <a:p>
            <a:r>
              <a:rPr lang="en-GB" sz="5400" i="1" baseline="30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Sophie </a:t>
            </a:r>
            <a:r>
              <a:rPr lang="en-GB" sz="5400" i="1" baseline="30000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Thoyer</a:t>
            </a:r>
            <a:r>
              <a:rPr lang="en-GB" sz="5400" i="1" baseline="30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, Montpellier University </a:t>
            </a:r>
            <a:r>
              <a:rPr lang="en-GB" sz="5400" i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endParaRPr lang="en-GB" sz="5400" i="1" baseline="30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endParaRPr lang="en-GB" sz="8800" baseline="30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r>
              <a:rPr lang="en-GB" sz="4800" baseline="30000" dirty="0">
                <a:solidFill>
                  <a:schemeClr val="bg1"/>
                </a:solidFill>
                <a:latin typeface="EC Square Sans Pro" panose="020B0506040000020004" pitchFamily="34" charset="0"/>
              </a:rPr>
              <a:t>Brussels, 7 July 2017</a:t>
            </a:r>
            <a:endParaRPr lang="en-GB" sz="48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8276" y="1177371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baseline="30000" smtClean="0">
                <a:solidFill>
                  <a:schemeClr val="bg1"/>
                </a:solidFill>
                <a:latin typeface="EC Square Sans Cond Pro" panose="020B0506040000020004" pitchFamily="34" charset="0"/>
              </a:rPr>
              <a:t>#</a:t>
            </a:r>
            <a:r>
              <a:rPr lang="en-GB" sz="6600" b="1" baseline="30000">
                <a:solidFill>
                  <a:schemeClr val="bg1"/>
                </a:solidFill>
                <a:latin typeface="EC Square Sans Cond Pro" panose="020B0506040000020004" pitchFamily="34" charset="0"/>
              </a:rPr>
              <a:t>Future</a:t>
            </a:r>
            <a:r>
              <a:rPr lang="en-GB" sz="6600" baseline="30000">
                <a:solidFill>
                  <a:schemeClr val="bg1"/>
                </a:solidFill>
                <a:latin typeface="EC Square Sans Cond Pro" panose="020B0506040000020004" pitchFamily="34" charset="0"/>
              </a:rPr>
              <a:t>of</a:t>
            </a:r>
            <a:r>
              <a:rPr lang="en-GB" sz="6600" b="1" baseline="30000">
                <a:solidFill>
                  <a:schemeClr val="bg1"/>
                </a:solidFill>
                <a:latin typeface="EC Square Sans Cond Pro" panose="020B0506040000020004" pitchFamily="34" charset="0"/>
              </a:rPr>
              <a:t>CAP</a:t>
            </a:r>
          </a:p>
        </p:txBody>
      </p:sp>
    </p:spTree>
    <p:extLst>
      <p:ext uri="{BB962C8B-B14F-4D97-AF65-F5344CB8AC3E}">
        <p14:creationId xmlns:p14="http://schemas.microsoft.com/office/powerpoint/2010/main" val="17620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220742" y="540470"/>
            <a:ext cx="141135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08774" y="1260550"/>
            <a:ext cx="14257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/>
              <a:t>Scope of the workshop</a:t>
            </a:r>
            <a:endParaRPr lang="fr-FR" sz="6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060502" y="3708822"/>
            <a:ext cx="1901011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4400" dirty="0" err="1" smtClean="0"/>
              <a:t>Identify</a:t>
            </a:r>
            <a:r>
              <a:rPr lang="fr-FR" sz="4400" dirty="0" smtClean="0"/>
              <a:t> </a:t>
            </a:r>
            <a:r>
              <a:rPr lang="fr-FR" sz="4400" dirty="0" err="1" smtClean="0"/>
              <a:t>environmental</a:t>
            </a:r>
            <a:r>
              <a:rPr lang="fr-FR" sz="4400" dirty="0" smtClean="0"/>
              <a:t> </a:t>
            </a:r>
            <a:r>
              <a:rPr lang="fr-FR" sz="4400" dirty="0" err="1" smtClean="0"/>
              <a:t>needs</a:t>
            </a:r>
            <a:r>
              <a:rPr lang="fr-FR" sz="4400" dirty="0" smtClean="0"/>
              <a:t> to </a:t>
            </a:r>
            <a:r>
              <a:rPr lang="fr-FR" sz="4400" dirty="0" err="1" smtClean="0"/>
              <a:t>better</a:t>
            </a:r>
            <a:r>
              <a:rPr lang="fr-FR" sz="4400" dirty="0" smtClean="0"/>
              <a:t> </a:t>
            </a:r>
            <a:r>
              <a:rPr lang="fr-FR" sz="4400" dirty="0" err="1" smtClean="0"/>
              <a:t>target</a:t>
            </a:r>
            <a:r>
              <a:rPr lang="fr-FR" sz="4400" dirty="0" smtClean="0"/>
              <a:t> </a:t>
            </a:r>
            <a:r>
              <a:rPr lang="fr-FR" sz="4400" dirty="0" err="1" smtClean="0"/>
              <a:t>policy</a:t>
            </a:r>
            <a:r>
              <a:rPr lang="fr-FR" sz="4400" dirty="0" smtClean="0"/>
              <a:t> </a:t>
            </a:r>
            <a:r>
              <a:rPr lang="fr-FR" sz="4400" dirty="0" err="1" smtClean="0"/>
              <a:t>responses</a:t>
            </a:r>
            <a:r>
              <a:rPr lang="fr-FR" sz="4400" dirty="0" smtClean="0"/>
              <a:t>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44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44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4400" dirty="0" err="1" smtClean="0"/>
              <a:t>Identify</a:t>
            </a:r>
            <a:r>
              <a:rPr lang="fr-FR" sz="4400" dirty="0" smtClean="0"/>
              <a:t> best practices and </a:t>
            </a:r>
            <a:r>
              <a:rPr lang="fr-FR" sz="4400" dirty="0" err="1" smtClean="0"/>
              <a:t>their</a:t>
            </a:r>
            <a:r>
              <a:rPr lang="fr-FR" sz="4400" dirty="0" smtClean="0"/>
              <a:t> </a:t>
            </a:r>
            <a:r>
              <a:rPr lang="fr-FR" sz="4400" dirty="0" err="1" smtClean="0"/>
              <a:t>environmental</a:t>
            </a:r>
            <a:r>
              <a:rPr lang="fr-FR" sz="4400" dirty="0" smtClean="0"/>
              <a:t>/</a:t>
            </a:r>
            <a:r>
              <a:rPr lang="fr-FR" sz="4400" dirty="0" err="1" smtClean="0"/>
              <a:t>economic</a:t>
            </a:r>
            <a:r>
              <a:rPr lang="fr-FR" sz="4400" dirty="0" smtClean="0"/>
              <a:t> performance.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44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44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4400" dirty="0" smtClean="0"/>
              <a:t>Propose new </a:t>
            </a:r>
            <a:r>
              <a:rPr lang="fr-FR" sz="4400" dirty="0" err="1" smtClean="0"/>
              <a:t>policy</a:t>
            </a:r>
            <a:r>
              <a:rPr lang="fr-FR" sz="4400" dirty="0" smtClean="0"/>
              <a:t> design for modernisation and simplification.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48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220742" y="540470"/>
            <a:ext cx="141135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29353" y="752718"/>
            <a:ext cx="162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Main questions</a:t>
            </a:r>
            <a:endParaRPr lang="fr-FR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972270" y="2268661"/>
            <a:ext cx="22106456" cy="904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4000" dirty="0" smtClean="0">
                <a:solidFill>
                  <a:srgbClr val="336600"/>
                </a:solidFill>
              </a:rPr>
              <a:t> How to make sure that recommended practices respond to environmental needs?</a:t>
            </a:r>
          </a:p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rgbClr val="336600"/>
                </a:solidFill>
              </a:rPr>
              <a:t>   	  </a:t>
            </a:r>
            <a:r>
              <a:rPr lang="en-GB" sz="3600" i="1" dirty="0" smtClean="0">
                <a:solidFill>
                  <a:schemeClr val="tx1"/>
                </a:solidFill>
              </a:rPr>
              <a:t>Role of data base – models – new technologies – experience of MS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rgbClr val="336600"/>
                </a:solidFill>
              </a:rPr>
              <a:t>	</a:t>
            </a:r>
            <a:r>
              <a:rPr lang="en-GB" sz="4000" dirty="0" smtClean="0">
                <a:solidFill>
                  <a:srgbClr val="3366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rgbClr val="336600"/>
                </a:solidFill>
              </a:rPr>
              <a:t>2. How </a:t>
            </a:r>
            <a:r>
              <a:rPr lang="en-GB" sz="4000" dirty="0">
                <a:solidFill>
                  <a:srgbClr val="336600"/>
                </a:solidFill>
              </a:rPr>
              <a:t>to improve </a:t>
            </a:r>
            <a:r>
              <a:rPr lang="en-GB" sz="4000" dirty="0" smtClean="0">
                <a:solidFill>
                  <a:srgbClr val="336600"/>
                </a:solidFill>
              </a:rPr>
              <a:t>the policy design for more efficiency and better acceptance?</a:t>
            </a:r>
          </a:p>
          <a:p>
            <a:pPr lvl="1">
              <a:lnSpc>
                <a:spcPct val="150000"/>
              </a:lnSpc>
            </a:pPr>
            <a:r>
              <a:rPr lang="en-GB" sz="3600" i="1" dirty="0" smtClean="0">
                <a:solidFill>
                  <a:schemeClr val="tx1"/>
                </a:solidFill>
              </a:rPr>
              <a:t>Synergies – collective approach- spatial analysis –risk management – behaviour</a:t>
            </a:r>
          </a:p>
          <a:p>
            <a:pPr>
              <a:lnSpc>
                <a:spcPct val="150000"/>
              </a:lnSpc>
            </a:pPr>
            <a:endParaRPr lang="en-GB" sz="3600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rgbClr val="336600"/>
                </a:solidFill>
              </a:rPr>
              <a:t>3. How </a:t>
            </a:r>
            <a:r>
              <a:rPr lang="en-GB" sz="4000" dirty="0">
                <a:solidFill>
                  <a:srgbClr val="336600"/>
                </a:solidFill>
              </a:rPr>
              <a:t>to </a:t>
            </a:r>
            <a:r>
              <a:rPr lang="en-GB" sz="4000" dirty="0" smtClean="0">
                <a:solidFill>
                  <a:srgbClr val="336600"/>
                </a:solidFill>
              </a:rPr>
              <a:t>improve monitoring and control?</a:t>
            </a:r>
          </a:p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rgbClr val="336600"/>
                </a:solidFill>
              </a:rPr>
              <a:t>	  </a:t>
            </a:r>
            <a:r>
              <a:rPr lang="en-GB" sz="3600" i="1" dirty="0" smtClean="0">
                <a:solidFill>
                  <a:schemeClr val="tx1"/>
                </a:solidFill>
              </a:rPr>
              <a:t>Information systems – GPS-based precision farming – mapping – self assessment</a:t>
            </a:r>
          </a:p>
          <a:p>
            <a:pPr>
              <a:lnSpc>
                <a:spcPct val="150000"/>
              </a:lnSpc>
            </a:pPr>
            <a:endParaRPr lang="en-GB" sz="3600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rgbClr val="336600"/>
                </a:solidFill>
              </a:rPr>
              <a:t>4. How </a:t>
            </a:r>
            <a:r>
              <a:rPr lang="en-GB" sz="4000" dirty="0">
                <a:solidFill>
                  <a:srgbClr val="336600"/>
                </a:solidFill>
              </a:rPr>
              <a:t>to make the best out of research, innovation and advice?</a:t>
            </a:r>
            <a:endParaRPr lang="en-GB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220742" y="540470"/>
            <a:ext cx="141135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35672" y="612522"/>
            <a:ext cx="14257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Key </a:t>
            </a:r>
            <a:r>
              <a:rPr lang="fr-FR" sz="6000" b="1" dirty="0" err="1"/>
              <a:t>take-away</a:t>
            </a:r>
            <a:r>
              <a:rPr lang="fr-FR" sz="6000" b="1" dirty="0"/>
              <a:t> messages</a:t>
            </a:r>
            <a:endParaRPr lang="fr-FR" sz="6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744460" y="2268661"/>
            <a:ext cx="20643010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/>
              <a:t>(1) One-size </a:t>
            </a:r>
            <a:r>
              <a:rPr lang="fr-FR" sz="4000" b="1" dirty="0" err="1" smtClean="0"/>
              <a:t>fits</a:t>
            </a:r>
            <a:r>
              <a:rPr lang="fr-FR" sz="4000" b="1" dirty="0" smtClean="0"/>
              <a:t> all solutions to agri-</a:t>
            </a:r>
            <a:r>
              <a:rPr lang="fr-FR" sz="4000" b="1" dirty="0" err="1" smtClean="0"/>
              <a:t>environmental</a:t>
            </a:r>
            <a:r>
              <a:rPr lang="fr-FR" sz="4000" b="1" dirty="0" smtClean="0"/>
              <a:t> challenges are </a:t>
            </a:r>
            <a:r>
              <a:rPr lang="fr-FR" sz="4000" b="1" dirty="0" err="1" smtClean="0"/>
              <a:t>rarely</a:t>
            </a:r>
            <a:r>
              <a:rPr lang="fr-FR" sz="4000" b="1" dirty="0" smtClean="0"/>
              <a:t> efficient</a:t>
            </a:r>
          </a:p>
          <a:p>
            <a:pPr algn="ctr">
              <a:lnSpc>
                <a:spcPct val="150000"/>
              </a:lnSpc>
            </a:pPr>
            <a:endParaRPr lang="fr-FR" sz="4000" b="1" dirty="0"/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4000" dirty="0" err="1" smtClean="0">
                <a:solidFill>
                  <a:schemeClr val="tx1"/>
                </a:solidFill>
              </a:rPr>
              <a:t>Recommended</a:t>
            </a:r>
            <a:r>
              <a:rPr lang="fr-FR" sz="4000" dirty="0" smtClean="0">
                <a:solidFill>
                  <a:schemeClr val="tx1"/>
                </a:solidFill>
              </a:rPr>
              <a:t> and </a:t>
            </a:r>
            <a:r>
              <a:rPr lang="fr-FR" sz="4000" dirty="0" err="1" smtClean="0">
                <a:solidFill>
                  <a:schemeClr val="tx1"/>
                </a:solidFill>
              </a:rPr>
              <a:t>implemented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environmentally-friendly</a:t>
            </a:r>
            <a:r>
              <a:rPr lang="fr-FR" sz="4000" dirty="0" smtClean="0">
                <a:solidFill>
                  <a:schemeClr val="tx1"/>
                </a:solidFill>
              </a:rPr>
              <a:t> practices must match </a:t>
            </a:r>
            <a:r>
              <a:rPr lang="fr-FR" sz="4000" b="1" dirty="0" smtClean="0">
                <a:solidFill>
                  <a:schemeClr val="tx1"/>
                </a:solidFill>
              </a:rPr>
              <a:t>local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environmental</a:t>
            </a:r>
            <a:r>
              <a:rPr lang="fr-FR" sz="4000" dirty="0" smtClean="0">
                <a:solidFill>
                  <a:schemeClr val="tx1"/>
                </a:solidFill>
              </a:rPr>
              <a:t> and </a:t>
            </a:r>
            <a:r>
              <a:rPr lang="fr-FR" sz="4000" dirty="0" err="1" smtClean="0">
                <a:solidFill>
                  <a:schemeClr val="tx1"/>
                </a:solidFill>
              </a:rPr>
              <a:t>climate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needs</a:t>
            </a:r>
            <a:r>
              <a:rPr lang="fr-FR" sz="4000" dirty="0" smtClean="0">
                <a:solidFill>
                  <a:schemeClr val="tx1"/>
                </a:solidFill>
              </a:rPr>
              <a:t> and challenges: </a:t>
            </a:r>
            <a:r>
              <a:rPr lang="fr-FR" sz="4000" dirty="0" err="1" smtClean="0">
                <a:solidFill>
                  <a:schemeClr val="tx1"/>
                </a:solidFill>
              </a:rPr>
              <a:t>it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should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be</a:t>
            </a:r>
            <a:r>
              <a:rPr lang="fr-FR" sz="4000" dirty="0" smtClean="0">
                <a:solidFill>
                  <a:schemeClr val="tx1"/>
                </a:solidFill>
              </a:rPr>
              <a:t> the </a:t>
            </a:r>
            <a:r>
              <a:rPr lang="fr-FR" sz="4000" b="1" dirty="0" err="1" smtClean="0">
                <a:solidFill>
                  <a:schemeClr val="tx1"/>
                </a:solidFill>
              </a:rPr>
              <a:t>responsibility</a:t>
            </a:r>
            <a:r>
              <a:rPr lang="fr-FR" sz="4000" dirty="0" smtClean="0">
                <a:solidFill>
                  <a:schemeClr val="tx1"/>
                </a:solidFill>
              </a:rPr>
              <a:t> of </a:t>
            </a:r>
            <a:r>
              <a:rPr lang="fr-FR" sz="4000" dirty="0" err="1" smtClean="0">
                <a:solidFill>
                  <a:schemeClr val="tx1"/>
                </a:solidFill>
              </a:rPr>
              <a:t>member</a:t>
            </a:r>
            <a:r>
              <a:rPr lang="fr-FR" sz="4000" dirty="0" smtClean="0">
                <a:solidFill>
                  <a:schemeClr val="tx1"/>
                </a:solidFill>
              </a:rPr>
              <a:t> states/ </a:t>
            </a:r>
            <a:r>
              <a:rPr lang="fr-FR" sz="4000" dirty="0" err="1" smtClean="0">
                <a:solidFill>
                  <a:schemeClr val="tx1"/>
                </a:solidFill>
              </a:rPr>
              <a:t>region</a:t>
            </a:r>
            <a:r>
              <a:rPr lang="fr-FR" sz="4000" dirty="0" smtClean="0">
                <a:solidFill>
                  <a:schemeClr val="tx1"/>
                </a:solidFill>
              </a:rPr>
              <a:t> to </a:t>
            </a:r>
            <a:r>
              <a:rPr lang="fr-FR" sz="4000" dirty="0" err="1" smtClean="0">
                <a:solidFill>
                  <a:schemeClr val="tx1"/>
                </a:solidFill>
              </a:rPr>
              <a:t>justify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priorities</a:t>
            </a:r>
            <a:r>
              <a:rPr lang="fr-FR" sz="4000" dirty="0" smtClean="0">
                <a:solidFill>
                  <a:schemeClr val="tx1"/>
                </a:solidFill>
              </a:rPr>
              <a:t> to </a:t>
            </a:r>
            <a:r>
              <a:rPr lang="fr-FR" sz="4000" dirty="0" err="1" smtClean="0">
                <a:solidFill>
                  <a:schemeClr val="tx1"/>
                </a:solidFill>
              </a:rPr>
              <a:t>fulfill</a:t>
            </a:r>
            <a:r>
              <a:rPr lang="fr-FR" sz="4000" dirty="0" smtClean="0">
                <a:solidFill>
                  <a:schemeClr val="tx1"/>
                </a:solidFill>
              </a:rPr>
              <a:t> EU </a:t>
            </a:r>
            <a:r>
              <a:rPr lang="fr-FR" sz="4000" dirty="0" err="1" smtClean="0">
                <a:solidFill>
                  <a:schemeClr val="tx1"/>
                </a:solidFill>
              </a:rPr>
              <a:t>environmental</a:t>
            </a:r>
            <a:r>
              <a:rPr lang="fr-FR" sz="4000" dirty="0" smtClean="0">
                <a:solidFill>
                  <a:schemeClr val="tx1"/>
                </a:solidFill>
              </a:rPr>
              <a:t> /</a:t>
            </a:r>
            <a:r>
              <a:rPr lang="fr-FR" sz="4000" dirty="0" err="1" smtClean="0">
                <a:solidFill>
                  <a:schemeClr val="tx1"/>
                </a:solidFill>
              </a:rPr>
              <a:t>climate</a:t>
            </a:r>
            <a:r>
              <a:rPr lang="fr-FR" sz="4000" dirty="0" smtClean="0">
                <a:solidFill>
                  <a:schemeClr val="tx1"/>
                </a:solidFill>
              </a:rPr>
              <a:t> objectives</a:t>
            </a: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4000" dirty="0">
              <a:solidFill>
                <a:schemeClr val="tx1"/>
              </a:solidFill>
            </a:endParaRP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4000" dirty="0" smtClean="0">
                <a:solidFill>
                  <a:schemeClr val="tx1"/>
                </a:solidFill>
              </a:rPr>
              <a:t>Therefore, </a:t>
            </a:r>
            <a:r>
              <a:rPr lang="en-GB" sz="4000" b="1" dirty="0" smtClean="0">
                <a:solidFill>
                  <a:schemeClr val="tx1"/>
                </a:solidFill>
              </a:rPr>
              <a:t>more </a:t>
            </a:r>
            <a:r>
              <a:rPr lang="en-GB" sz="4000" b="1" dirty="0">
                <a:solidFill>
                  <a:schemeClr val="tx1"/>
                </a:solidFill>
              </a:rPr>
              <a:t>flexibility </a:t>
            </a:r>
            <a:r>
              <a:rPr lang="en-GB" sz="4000" dirty="0">
                <a:solidFill>
                  <a:schemeClr val="tx1"/>
                </a:solidFill>
              </a:rPr>
              <a:t>should be brought into the first environmental layer of the </a:t>
            </a:r>
            <a:r>
              <a:rPr lang="en-GB" sz="4000" dirty="0" smtClean="0">
                <a:solidFill>
                  <a:schemeClr val="tx1"/>
                </a:solidFill>
              </a:rPr>
              <a:t>CAP (at local level), </a:t>
            </a:r>
            <a:r>
              <a:rPr lang="en-GB" sz="4000" dirty="0">
                <a:solidFill>
                  <a:schemeClr val="tx1"/>
                </a:solidFill>
              </a:rPr>
              <a:t>above the baseline </a:t>
            </a:r>
            <a:r>
              <a:rPr lang="en-GB" sz="4000" dirty="0" smtClean="0">
                <a:solidFill>
                  <a:schemeClr val="tx1"/>
                </a:solidFill>
              </a:rPr>
              <a:t>of cross-compliance.</a:t>
            </a:r>
            <a:endParaRPr lang="fr-FR" sz="4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40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15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220742" y="540470"/>
            <a:ext cx="141135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35672" y="777592"/>
            <a:ext cx="14257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Key </a:t>
            </a:r>
            <a:r>
              <a:rPr lang="fr-FR" sz="6000" b="1" dirty="0" err="1"/>
              <a:t>take-away</a:t>
            </a:r>
            <a:r>
              <a:rPr lang="fr-FR" sz="6000" b="1" dirty="0"/>
              <a:t> messages</a:t>
            </a:r>
            <a:endParaRPr lang="fr-FR" sz="6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2664458" y="2595997"/>
            <a:ext cx="1922613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/>
              <a:t>(1) One-size </a:t>
            </a:r>
            <a:r>
              <a:rPr lang="fr-FR" sz="4000" b="1" dirty="0" err="1" smtClean="0"/>
              <a:t>fits</a:t>
            </a:r>
            <a:r>
              <a:rPr lang="fr-FR" sz="4000" b="1" dirty="0" smtClean="0"/>
              <a:t> all solutions to agri-</a:t>
            </a:r>
            <a:r>
              <a:rPr lang="fr-FR" sz="4000" b="1" dirty="0" err="1" smtClean="0"/>
              <a:t>environmental</a:t>
            </a:r>
            <a:r>
              <a:rPr lang="fr-FR" sz="4000" b="1" dirty="0" smtClean="0"/>
              <a:t> challenges are </a:t>
            </a:r>
            <a:r>
              <a:rPr lang="fr-FR" sz="4000" b="1" dirty="0" err="1" smtClean="0"/>
              <a:t>rarely</a:t>
            </a:r>
            <a:r>
              <a:rPr lang="fr-FR" sz="4000" b="1" dirty="0" smtClean="0"/>
              <a:t> efficient</a:t>
            </a:r>
          </a:p>
          <a:p>
            <a:pPr algn="ctr">
              <a:lnSpc>
                <a:spcPct val="150000"/>
              </a:lnSpc>
            </a:pPr>
            <a:endParaRPr lang="fr-FR" sz="4000" b="1" dirty="0"/>
          </a:p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4000" dirty="0" err="1">
                <a:solidFill>
                  <a:schemeClr val="tx1"/>
                </a:solidFill>
              </a:rPr>
              <a:t>Recommended</a:t>
            </a:r>
            <a:r>
              <a:rPr lang="fr-FR" sz="4000" dirty="0">
                <a:solidFill>
                  <a:schemeClr val="tx1"/>
                </a:solidFill>
              </a:rPr>
              <a:t> or </a:t>
            </a:r>
            <a:r>
              <a:rPr lang="fr-FR" sz="4000" dirty="0" err="1">
                <a:solidFill>
                  <a:schemeClr val="tx1"/>
                </a:solidFill>
              </a:rPr>
              <a:t>precribed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err="1">
                <a:solidFill>
                  <a:schemeClr val="tx1"/>
                </a:solidFill>
              </a:rPr>
              <a:t>measures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err="1">
                <a:solidFill>
                  <a:schemeClr val="tx1"/>
                </a:solidFill>
              </a:rPr>
              <a:t>should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err="1">
                <a:solidFill>
                  <a:schemeClr val="tx1"/>
                </a:solidFill>
              </a:rPr>
              <a:t>be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err="1">
                <a:solidFill>
                  <a:schemeClr val="tx1"/>
                </a:solidFill>
              </a:rPr>
              <a:t>based</a:t>
            </a:r>
            <a:r>
              <a:rPr lang="fr-FR" sz="4000" dirty="0">
                <a:solidFill>
                  <a:schemeClr val="tx1"/>
                </a:solidFill>
              </a:rPr>
              <a:t> on </a:t>
            </a:r>
            <a:r>
              <a:rPr lang="fr-FR" sz="4000" b="1" dirty="0" err="1">
                <a:solidFill>
                  <a:schemeClr val="tx1"/>
                </a:solidFill>
              </a:rPr>
              <a:t>knowledge</a:t>
            </a:r>
            <a:r>
              <a:rPr lang="fr-FR" sz="4000" b="1" dirty="0">
                <a:solidFill>
                  <a:schemeClr val="tx1"/>
                </a:solidFill>
              </a:rPr>
              <a:t> and </a:t>
            </a:r>
            <a:r>
              <a:rPr lang="fr-FR" sz="4000" b="1" dirty="0" err="1" smtClean="0">
                <a:solidFill>
                  <a:schemeClr val="tx1"/>
                </a:solidFill>
              </a:rPr>
              <a:t>evidence</a:t>
            </a:r>
            <a:r>
              <a:rPr lang="fr-FR" sz="4000" dirty="0" smtClean="0">
                <a:solidFill>
                  <a:schemeClr val="tx1"/>
                </a:solidFill>
              </a:rPr>
              <a:t>. </a:t>
            </a:r>
            <a:endParaRPr lang="fr-FR" sz="4000" dirty="0">
              <a:solidFill>
                <a:schemeClr val="tx1"/>
              </a:solidFill>
            </a:endParaRPr>
          </a:p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4000" dirty="0">
              <a:solidFill>
                <a:schemeClr val="tx1"/>
              </a:solidFill>
            </a:endParaRPr>
          </a:p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4000" dirty="0">
                <a:solidFill>
                  <a:schemeClr val="tx1"/>
                </a:solidFill>
              </a:rPr>
              <a:t>There </a:t>
            </a:r>
            <a:r>
              <a:rPr lang="fr-FR" sz="4000" dirty="0" err="1">
                <a:solidFill>
                  <a:schemeClr val="tx1"/>
                </a:solidFill>
              </a:rPr>
              <a:t>is</a:t>
            </a:r>
            <a:r>
              <a:rPr lang="fr-FR" sz="4000" dirty="0">
                <a:solidFill>
                  <a:schemeClr val="tx1"/>
                </a:solidFill>
              </a:rPr>
              <a:t> a </a:t>
            </a:r>
            <a:r>
              <a:rPr lang="fr-FR" sz="4000" dirty="0" err="1">
                <a:solidFill>
                  <a:schemeClr val="tx1"/>
                </a:solidFill>
              </a:rPr>
              <a:t>need</a:t>
            </a:r>
            <a:r>
              <a:rPr lang="fr-FR" sz="4000" dirty="0">
                <a:solidFill>
                  <a:schemeClr val="tx1"/>
                </a:solidFill>
              </a:rPr>
              <a:t> to </a:t>
            </a:r>
            <a:r>
              <a:rPr lang="fr-FR" sz="4000" dirty="0" err="1">
                <a:solidFill>
                  <a:schemeClr val="tx1"/>
                </a:solidFill>
              </a:rPr>
              <a:t>improve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b="1" dirty="0" err="1" smtClean="0">
                <a:solidFill>
                  <a:schemeClr val="tx1"/>
                </a:solidFill>
              </a:rPr>
              <a:t>databases</a:t>
            </a:r>
            <a:r>
              <a:rPr lang="fr-FR" sz="4000" b="1" dirty="0" smtClean="0">
                <a:solidFill>
                  <a:schemeClr val="tx1"/>
                </a:solidFill>
              </a:rPr>
              <a:t> </a:t>
            </a:r>
            <a:r>
              <a:rPr lang="fr-FR" sz="4000" b="1" dirty="0">
                <a:solidFill>
                  <a:schemeClr val="tx1"/>
                </a:solidFill>
              </a:rPr>
              <a:t>on </a:t>
            </a:r>
            <a:r>
              <a:rPr lang="fr-FR" sz="4000" b="1" dirty="0" err="1">
                <a:solidFill>
                  <a:schemeClr val="tx1"/>
                </a:solidFill>
              </a:rPr>
              <a:t>environment</a:t>
            </a:r>
            <a:r>
              <a:rPr lang="fr-FR" sz="4000" b="1" dirty="0">
                <a:solidFill>
                  <a:schemeClr val="tx1"/>
                </a:solidFill>
              </a:rPr>
              <a:t> </a:t>
            </a:r>
            <a:r>
              <a:rPr lang="fr-FR" sz="4000" dirty="0">
                <a:solidFill>
                  <a:schemeClr val="tx1"/>
                </a:solidFill>
              </a:rPr>
              <a:t>but </a:t>
            </a:r>
            <a:r>
              <a:rPr lang="fr-FR" sz="4000" dirty="0" err="1">
                <a:solidFill>
                  <a:schemeClr val="tx1"/>
                </a:solidFill>
              </a:rPr>
              <a:t>also</a:t>
            </a:r>
            <a:r>
              <a:rPr lang="fr-FR" sz="4000" dirty="0">
                <a:solidFill>
                  <a:schemeClr val="tx1"/>
                </a:solidFill>
              </a:rPr>
              <a:t> to </a:t>
            </a:r>
            <a:r>
              <a:rPr lang="fr-FR" sz="4000" dirty="0" err="1">
                <a:solidFill>
                  <a:schemeClr val="tx1"/>
                </a:solidFill>
              </a:rPr>
              <a:t>mobilize</a:t>
            </a:r>
            <a:r>
              <a:rPr lang="fr-FR" sz="4000" dirty="0">
                <a:solidFill>
                  <a:schemeClr val="tx1"/>
                </a:solidFill>
              </a:rPr>
              <a:t> more </a:t>
            </a:r>
            <a:r>
              <a:rPr lang="fr-FR" sz="4000" dirty="0" err="1">
                <a:solidFill>
                  <a:schemeClr val="tx1"/>
                </a:solidFill>
              </a:rPr>
              <a:t>efficiently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err="1">
                <a:solidFill>
                  <a:schemeClr val="tx1"/>
                </a:solidFill>
              </a:rPr>
              <a:t>existing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ones</a:t>
            </a:r>
            <a:r>
              <a:rPr lang="fr-FR" sz="4000" dirty="0" smtClean="0">
                <a:solidFill>
                  <a:schemeClr val="tx1"/>
                </a:solidFill>
              </a:rPr>
              <a:t> to help </a:t>
            </a:r>
            <a:r>
              <a:rPr lang="fr-FR" sz="4000" dirty="0" err="1" smtClean="0">
                <a:solidFill>
                  <a:schemeClr val="tx1"/>
                </a:solidFill>
              </a:rPr>
              <a:t>identify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needs</a:t>
            </a:r>
            <a:r>
              <a:rPr lang="fr-FR" sz="4000" dirty="0" smtClean="0">
                <a:solidFill>
                  <a:schemeClr val="tx1"/>
                </a:solidFill>
              </a:rPr>
              <a:t> and best </a:t>
            </a:r>
            <a:r>
              <a:rPr lang="fr-FR" sz="4000" dirty="0" err="1" smtClean="0">
                <a:solidFill>
                  <a:schemeClr val="tx1"/>
                </a:solidFill>
              </a:rPr>
              <a:t>responses</a:t>
            </a:r>
            <a:r>
              <a:rPr lang="fr-FR" sz="4000" dirty="0" smtClean="0">
                <a:solidFill>
                  <a:schemeClr val="tx1"/>
                </a:solidFill>
              </a:rPr>
              <a:t>. New technologies </a:t>
            </a:r>
            <a:r>
              <a:rPr lang="fr-FR" sz="4000" dirty="0" err="1" smtClean="0">
                <a:solidFill>
                  <a:schemeClr val="tx1"/>
                </a:solidFill>
              </a:rPr>
              <a:t>can</a:t>
            </a:r>
            <a:r>
              <a:rPr lang="fr-FR" sz="4000" dirty="0" smtClean="0">
                <a:solidFill>
                  <a:schemeClr val="tx1"/>
                </a:solidFill>
              </a:rPr>
              <a:t> help.</a:t>
            </a:r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220742" y="540470"/>
            <a:ext cx="141135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35672" y="777592"/>
            <a:ext cx="14257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Key </a:t>
            </a:r>
            <a:r>
              <a:rPr lang="fr-FR" sz="6000" b="1" dirty="0" err="1"/>
              <a:t>take-away</a:t>
            </a:r>
            <a:r>
              <a:rPr lang="fr-FR" sz="6000" b="1" dirty="0"/>
              <a:t> messages</a:t>
            </a:r>
            <a:endParaRPr lang="fr-FR" sz="6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2648326" y="2268662"/>
            <a:ext cx="19226136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/>
              <a:t>(2) No consensus on the best </a:t>
            </a:r>
            <a:r>
              <a:rPr lang="fr-FR" sz="4000" b="1" dirty="0" err="1" smtClean="0"/>
              <a:t>combination</a:t>
            </a:r>
            <a:r>
              <a:rPr lang="fr-FR" sz="4000" b="1" dirty="0" smtClean="0"/>
              <a:t> of </a:t>
            </a:r>
            <a:r>
              <a:rPr lang="fr-FR" sz="4000" b="1" dirty="0" err="1" smtClean="0"/>
              <a:t>mandatory</a:t>
            </a:r>
            <a:r>
              <a:rPr lang="fr-FR" sz="4000" b="1" dirty="0" smtClean="0"/>
              <a:t> and </a:t>
            </a:r>
            <a:r>
              <a:rPr lang="fr-FR" sz="4000" b="1" dirty="0" err="1" smtClean="0"/>
              <a:t>voluntary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approaches</a:t>
            </a:r>
            <a:r>
              <a:rPr lang="fr-FR" sz="4000" b="1" dirty="0" smtClean="0"/>
              <a:t> for the first </a:t>
            </a:r>
            <a:r>
              <a:rPr lang="fr-FR" sz="4000" b="1" dirty="0" err="1" smtClean="0"/>
              <a:t>environmental</a:t>
            </a:r>
            <a:r>
              <a:rPr lang="fr-FR" sz="4000" b="1" dirty="0" smtClean="0"/>
              <a:t> layer </a:t>
            </a:r>
          </a:p>
          <a:p>
            <a:pPr algn="ctr">
              <a:lnSpc>
                <a:spcPct val="150000"/>
              </a:lnSpc>
            </a:pPr>
            <a:endParaRPr lang="fr-FR" sz="4000" b="1" dirty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4000" dirty="0" smtClean="0">
                <a:solidFill>
                  <a:schemeClr val="tx1"/>
                </a:solidFill>
              </a:rPr>
              <a:t>The first </a:t>
            </a:r>
            <a:r>
              <a:rPr lang="fr-FR" sz="4000" dirty="0" err="1" smtClean="0">
                <a:solidFill>
                  <a:schemeClr val="tx1"/>
                </a:solidFill>
              </a:rPr>
              <a:t>environmental</a:t>
            </a:r>
            <a:r>
              <a:rPr lang="fr-FR" sz="4000" dirty="0" smtClean="0">
                <a:solidFill>
                  <a:schemeClr val="tx1"/>
                </a:solidFill>
              </a:rPr>
              <a:t> layer </a:t>
            </a:r>
            <a:r>
              <a:rPr lang="fr-FR" sz="4000" dirty="0" err="1" smtClean="0">
                <a:solidFill>
                  <a:schemeClr val="tx1"/>
                </a:solidFill>
              </a:rPr>
              <a:t>should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be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established</a:t>
            </a:r>
            <a:r>
              <a:rPr lang="fr-FR" sz="4000" dirty="0" smtClean="0">
                <a:solidFill>
                  <a:schemeClr val="tx1"/>
                </a:solidFill>
              </a:rPr>
              <a:t> for </a:t>
            </a:r>
            <a:r>
              <a:rPr lang="fr-FR" sz="4000" dirty="0" err="1" smtClean="0">
                <a:solidFill>
                  <a:schemeClr val="tx1"/>
                </a:solidFill>
              </a:rPr>
              <a:t>results</a:t>
            </a:r>
            <a:r>
              <a:rPr lang="fr-FR" sz="4000" dirty="0" smtClean="0">
                <a:solidFill>
                  <a:schemeClr val="tx1"/>
                </a:solidFill>
              </a:rPr>
              <a:t> or efforts </a:t>
            </a:r>
            <a:r>
              <a:rPr lang="fr-FR" sz="4000" dirty="0" err="1" smtClean="0">
                <a:solidFill>
                  <a:schemeClr val="tx1"/>
                </a:solidFill>
              </a:rPr>
              <a:t>provided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above</a:t>
            </a:r>
            <a:r>
              <a:rPr lang="fr-FR" sz="4000" dirty="0" smtClean="0">
                <a:solidFill>
                  <a:schemeClr val="tx1"/>
                </a:solidFill>
              </a:rPr>
              <a:t> the cross-compliance </a:t>
            </a:r>
            <a:r>
              <a:rPr lang="fr-FR" sz="4000" dirty="0" err="1" smtClean="0">
                <a:solidFill>
                  <a:schemeClr val="tx1"/>
                </a:solidFill>
              </a:rPr>
              <a:t>reference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level</a:t>
            </a:r>
            <a:r>
              <a:rPr lang="fr-FR" sz="4000" dirty="0" smtClean="0">
                <a:solidFill>
                  <a:schemeClr val="tx1"/>
                </a:solidFill>
              </a:rPr>
              <a:t>: </a:t>
            </a:r>
            <a:r>
              <a:rPr lang="fr-FR" sz="4000" dirty="0" err="1" smtClean="0">
                <a:solidFill>
                  <a:schemeClr val="tx1"/>
                </a:solidFill>
              </a:rPr>
              <a:t>there</a:t>
            </a:r>
            <a:r>
              <a:rPr lang="fr-FR" sz="4000" dirty="0" smtClean="0">
                <a:solidFill>
                  <a:schemeClr val="tx1"/>
                </a:solidFill>
              </a:rPr>
              <a:t> are </a:t>
            </a:r>
            <a:r>
              <a:rPr lang="fr-FR" sz="4000" b="1" dirty="0" smtClean="0">
                <a:solidFill>
                  <a:schemeClr val="tx1"/>
                </a:solidFill>
              </a:rPr>
              <a:t>pros and cons</a:t>
            </a:r>
            <a:r>
              <a:rPr lang="fr-FR" sz="4000" dirty="0" smtClean="0">
                <a:solidFill>
                  <a:schemeClr val="tx1"/>
                </a:solidFill>
              </a:rPr>
              <a:t> to </a:t>
            </a:r>
            <a:r>
              <a:rPr lang="fr-FR" sz="4000" dirty="0" err="1" smtClean="0">
                <a:solidFill>
                  <a:schemeClr val="tx1"/>
                </a:solidFill>
              </a:rPr>
              <a:t>whether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this</a:t>
            </a:r>
            <a:r>
              <a:rPr lang="fr-FR" sz="4000" dirty="0" smtClean="0">
                <a:solidFill>
                  <a:schemeClr val="tx1"/>
                </a:solidFill>
              </a:rPr>
              <a:t> layer </a:t>
            </a:r>
            <a:r>
              <a:rPr lang="fr-FR" sz="4000" dirty="0" err="1" smtClean="0">
                <a:solidFill>
                  <a:schemeClr val="tx1"/>
                </a:solidFill>
              </a:rPr>
              <a:t>should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be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b="1" dirty="0" err="1" smtClean="0">
                <a:solidFill>
                  <a:schemeClr val="tx1"/>
                </a:solidFill>
              </a:rPr>
              <a:t>mandatory</a:t>
            </a:r>
            <a:r>
              <a:rPr lang="fr-FR" sz="4000" dirty="0" smtClean="0">
                <a:solidFill>
                  <a:schemeClr val="tx1"/>
                </a:solidFill>
              </a:rPr>
              <a:t> or </a:t>
            </a:r>
            <a:r>
              <a:rPr lang="fr-FR" sz="4000" dirty="0" err="1" smtClean="0">
                <a:solidFill>
                  <a:schemeClr val="tx1"/>
                </a:solidFill>
              </a:rPr>
              <a:t>established</a:t>
            </a:r>
            <a:r>
              <a:rPr lang="fr-FR" sz="4000" dirty="0" smtClean="0">
                <a:solidFill>
                  <a:schemeClr val="tx1"/>
                </a:solidFill>
              </a:rPr>
              <a:t> as a </a:t>
            </a:r>
            <a:r>
              <a:rPr lang="fr-FR" sz="4000" b="1" dirty="0" err="1" smtClean="0">
                <a:solidFill>
                  <a:schemeClr val="tx1"/>
                </a:solidFill>
              </a:rPr>
              <a:t>simplified</a:t>
            </a:r>
            <a:r>
              <a:rPr lang="fr-FR" sz="4000" b="1" dirty="0" smtClean="0">
                <a:solidFill>
                  <a:schemeClr val="tx1"/>
                </a:solidFill>
              </a:rPr>
              <a:t> </a:t>
            </a:r>
            <a:r>
              <a:rPr lang="fr-FR" sz="4000" b="1" dirty="0" err="1" smtClean="0">
                <a:solidFill>
                  <a:schemeClr val="tx1"/>
                </a:solidFill>
              </a:rPr>
              <a:t>voluntary</a:t>
            </a:r>
            <a:r>
              <a:rPr lang="fr-FR" sz="4000" b="1" dirty="0" smtClean="0">
                <a:solidFill>
                  <a:schemeClr val="tx1"/>
                </a:solidFill>
              </a:rPr>
              <a:t> entry-</a:t>
            </a:r>
            <a:r>
              <a:rPr lang="fr-FR" sz="4000" b="1" dirty="0" err="1" smtClean="0">
                <a:solidFill>
                  <a:schemeClr val="tx1"/>
                </a:solidFill>
              </a:rPr>
              <a:t>scheme</a:t>
            </a:r>
            <a:r>
              <a:rPr lang="fr-FR" sz="4000" b="1" dirty="0" smtClean="0">
                <a:solidFill>
                  <a:schemeClr val="tx1"/>
                </a:solidFill>
              </a:rPr>
              <a:t> </a:t>
            </a:r>
            <a:r>
              <a:rPr lang="fr-FR" sz="4000" b="1" dirty="0" err="1" smtClean="0">
                <a:solidFill>
                  <a:schemeClr val="tx1"/>
                </a:solidFill>
              </a:rPr>
              <a:t>level</a:t>
            </a:r>
            <a:r>
              <a:rPr lang="fr-FR" sz="4000" b="1" dirty="0" smtClean="0">
                <a:solidFill>
                  <a:schemeClr val="tx1"/>
                </a:solidFill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4000" dirty="0" smtClean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4000" dirty="0" smtClean="0">
                <a:solidFill>
                  <a:schemeClr val="tx1"/>
                </a:solidFill>
              </a:rPr>
              <a:t>A second </a:t>
            </a:r>
            <a:r>
              <a:rPr lang="fr-FR" sz="4000" dirty="0" err="1" smtClean="0">
                <a:solidFill>
                  <a:schemeClr val="tx1"/>
                </a:solidFill>
              </a:rPr>
              <a:t>voluntary</a:t>
            </a:r>
            <a:r>
              <a:rPr lang="fr-FR" sz="4000" dirty="0" smtClean="0">
                <a:solidFill>
                  <a:schemeClr val="tx1"/>
                </a:solidFill>
              </a:rPr>
              <a:t> more </a:t>
            </a:r>
            <a:r>
              <a:rPr lang="fr-FR" sz="4000" dirty="0" err="1" smtClean="0">
                <a:solidFill>
                  <a:schemeClr val="tx1"/>
                </a:solidFill>
              </a:rPr>
              <a:t>targeted</a:t>
            </a:r>
            <a:r>
              <a:rPr lang="fr-FR" sz="4000" dirty="0" smtClean="0">
                <a:solidFill>
                  <a:schemeClr val="tx1"/>
                </a:solidFill>
              </a:rPr>
              <a:t> and more </a:t>
            </a:r>
            <a:r>
              <a:rPr lang="fr-FR" sz="4000" dirty="0" err="1" smtClean="0">
                <a:solidFill>
                  <a:schemeClr val="tx1"/>
                </a:solidFill>
              </a:rPr>
              <a:t>ambitious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environmental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tier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should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complete</a:t>
            </a:r>
            <a:r>
              <a:rPr lang="fr-FR" sz="4000" dirty="0" smtClean="0">
                <a:solidFill>
                  <a:schemeClr val="tx1"/>
                </a:solidFill>
              </a:rPr>
              <a:t> the system.</a:t>
            </a:r>
          </a:p>
          <a:p>
            <a:pPr>
              <a:lnSpc>
                <a:spcPct val="150000"/>
              </a:lnSpc>
            </a:pPr>
            <a:endParaRPr lang="fr-FR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220742" y="540470"/>
            <a:ext cx="141135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35672" y="777592"/>
            <a:ext cx="14257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Key </a:t>
            </a:r>
            <a:r>
              <a:rPr lang="fr-FR" sz="6000" b="1" dirty="0" err="1"/>
              <a:t>take-away</a:t>
            </a:r>
            <a:r>
              <a:rPr lang="fr-FR" sz="6000" b="1" dirty="0"/>
              <a:t> messages</a:t>
            </a:r>
            <a:endParaRPr lang="fr-FR" sz="6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692350" y="2268662"/>
            <a:ext cx="20882320" cy="1071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/>
              <a:t>(2) No consensus on the best </a:t>
            </a:r>
            <a:r>
              <a:rPr lang="fr-FR" sz="4000" b="1" dirty="0" err="1" smtClean="0"/>
              <a:t>combination</a:t>
            </a:r>
            <a:r>
              <a:rPr lang="fr-FR" sz="4000" b="1" dirty="0" smtClean="0"/>
              <a:t> of </a:t>
            </a:r>
            <a:r>
              <a:rPr lang="fr-FR" sz="4000" b="1" dirty="0" err="1" smtClean="0"/>
              <a:t>mandatory</a:t>
            </a:r>
            <a:r>
              <a:rPr lang="fr-FR" sz="4000" b="1" dirty="0" smtClean="0"/>
              <a:t> and </a:t>
            </a:r>
            <a:r>
              <a:rPr lang="fr-FR" sz="4000" b="1" dirty="0" err="1" smtClean="0"/>
              <a:t>voluntary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approaches</a:t>
            </a:r>
            <a:r>
              <a:rPr lang="fr-FR" sz="4000" b="1" dirty="0" smtClean="0"/>
              <a:t> for the first </a:t>
            </a:r>
            <a:r>
              <a:rPr lang="fr-FR" sz="4000" b="1" dirty="0" err="1" smtClean="0"/>
              <a:t>environmental</a:t>
            </a:r>
            <a:r>
              <a:rPr lang="fr-FR" sz="4000" b="1" dirty="0" smtClean="0"/>
              <a:t> layer </a:t>
            </a:r>
          </a:p>
          <a:p>
            <a:pPr algn="ctr">
              <a:lnSpc>
                <a:spcPct val="150000"/>
              </a:lnSpc>
            </a:pPr>
            <a:endParaRPr lang="fr-FR" sz="4000" b="1" dirty="0"/>
          </a:p>
          <a:p>
            <a:pPr marL="571500" indent="-57150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4000" dirty="0">
                <a:solidFill>
                  <a:schemeClr val="tx1"/>
                </a:solidFill>
              </a:rPr>
              <a:t>It </a:t>
            </a:r>
            <a:r>
              <a:rPr lang="fr-FR" sz="4000" dirty="0" err="1">
                <a:solidFill>
                  <a:schemeClr val="tx1"/>
                </a:solidFill>
              </a:rPr>
              <a:t>is</a:t>
            </a:r>
            <a:r>
              <a:rPr lang="fr-FR" sz="4000" dirty="0">
                <a:solidFill>
                  <a:schemeClr val="tx1"/>
                </a:solidFill>
              </a:rPr>
              <a:t> essential </a:t>
            </a:r>
            <a:r>
              <a:rPr lang="fr-FR" sz="4000" dirty="0" err="1" smtClean="0">
                <a:solidFill>
                  <a:schemeClr val="tx1"/>
                </a:solidFill>
              </a:rPr>
              <a:t>that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farmers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b="1" dirty="0" err="1">
                <a:solidFill>
                  <a:schemeClr val="tx1"/>
                </a:solidFill>
              </a:rPr>
              <a:t>understand</a:t>
            </a:r>
            <a:r>
              <a:rPr lang="fr-FR" sz="4000" b="1" dirty="0">
                <a:solidFill>
                  <a:schemeClr val="tx1"/>
                </a:solidFill>
              </a:rPr>
              <a:t> and </a:t>
            </a:r>
            <a:r>
              <a:rPr lang="fr-FR" sz="4000" b="1" dirty="0" err="1">
                <a:solidFill>
                  <a:schemeClr val="tx1"/>
                </a:solidFill>
              </a:rPr>
              <a:t>see</a:t>
            </a:r>
            <a:r>
              <a:rPr lang="fr-FR" sz="4000" b="1" dirty="0">
                <a:solidFill>
                  <a:schemeClr val="tx1"/>
                </a:solidFill>
              </a:rPr>
              <a:t> </a:t>
            </a:r>
            <a:r>
              <a:rPr lang="fr-FR" sz="4000" dirty="0">
                <a:solidFill>
                  <a:schemeClr val="tx1"/>
                </a:solidFill>
              </a:rPr>
              <a:t>the </a:t>
            </a:r>
            <a:r>
              <a:rPr lang="fr-FR" sz="4000" dirty="0" err="1">
                <a:solidFill>
                  <a:schemeClr val="tx1"/>
                </a:solidFill>
              </a:rPr>
              <a:t>benefits</a:t>
            </a:r>
            <a:r>
              <a:rPr lang="fr-FR" sz="4000" dirty="0">
                <a:solidFill>
                  <a:schemeClr val="tx1"/>
                </a:solidFill>
              </a:rPr>
              <a:t> of </a:t>
            </a:r>
            <a:r>
              <a:rPr lang="fr-FR" sz="4000" dirty="0" err="1">
                <a:solidFill>
                  <a:schemeClr val="tx1"/>
                </a:solidFill>
              </a:rPr>
              <a:t>their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err="1">
                <a:solidFill>
                  <a:schemeClr val="tx1"/>
                </a:solidFill>
              </a:rPr>
              <a:t>environmental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smtClean="0">
                <a:solidFill>
                  <a:schemeClr val="tx1"/>
                </a:solidFill>
              </a:rPr>
              <a:t>efforts, in </a:t>
            </a:r>
            <a:r>
              <a:rPr lang="fr-FR" sz="4000" dirty="0" err="1" smtClean="0">
                <a:solidFill>
                  <a:schemeClr val="tx1"/>
                </a:solidFill>
              </a:rPr>
              <a:t>order</a:t>
            </a:r>
            <a:r>
              <a:rPr lang="fr-FR" sz="4000" dirty="0" smtClean="0">
                <a:solidFill>
                  <a:schemeClr val="tx1"/>
                </a:solidFill>
              </a:rPr>
              <a:t> to </a:t>
            </a:r>
            <a:r>
              <a:rPr lang="fr-FR" sz="4000" dirty="0" err="1" smtClean="0">
                <a:solidFill>
                  <a:schemeClr val="tx1"/>
                </a:solidFill>
              </a:rPr>
              <a:t>create</a:t>
            </a:r>
            <a:r>
              <a:rPr lang="fr-FR" sz="4000" dirty="0" smtClean="0">
                <a:solidFill>
                  <a:schemeClr val="tx1"/>
                </a:solidFill>
              </a:rPr>
              <a:t> a </a:t>
            </a:r>
            <a:r>
              <a:rPr lang="fr-FR" sz="4000" dirty="0" err="1" smtClean="0">
                <a:solidFill>
                  <a:schemeClr val="tx1"/>
                </a:solidFill>
              </a:rPr>
              <a:t>dynamic</a:t>
            </a:r>
            <a:r>
              <a:rPr lang="fr-FR" sz="4000" dirty="0" smtClean="0">
                <a:solidFill>
                  <a:schemeClr val="tx1"/>
                </a:solidFill>
              </a:rPr>
              <a:t> of change.</a:t>
            </a:r>
          </a:p>
          <a:p>
            <a:pPr marL="571500" indent="-57150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4000" dirty="0" smtClean="0">
                <a:solidFill>
                  <a:schemeClr val="tx1"/>
                </a:solidFill>
              </a:rPr>
              <a:t>The </a:t>
            </a:r>
            <a:r>
              <a:rPr lang="fr-FR" sz="4000" dirty="0">
                <a:solidFill>
                  <a:schemeClr val="tx1"/>
                </a:solidFill>
              </a:rPr>
              <a:t>administrative </a:t>
            </a:r>
            <a:r>
              <a:rPr lang="fr-FR" sz="4000" b="1" dirty="0" err="1">
                <a:solidFill>
                  <a:schemeClr val="tx1"/>
                </a:solidFill>
              </a:rPr>
              <a:t>burden</a:t>
            </a:r>
            <a:r>
              <a:rPr lang="fr-FR" sz="4000" dirty="0">
                <a:solidFill>
                  <a:schemeClr val="tx1"/>
                </a:solidFill>
              </a:rPr>
              <a:t> of monitoring and control </a:t>
            </a:r>
            <a:r>
              <a:rPr lang="fr-FR" sz="4000" dirty="0" err="1">
                <a:solidFill>
                  <a:schemeClr val="tx1"/>
                </a:solidFill>
              </a:rPr>
              <a:t>should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err="1">
                <a:solidFill>
                  <a:schemeClr val="tx1"/>
                </a:solidFill>
              </a:rPr>
              <a:t>be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b="1" dirty="0" err="1">
                <a:solidFill>
                  <a:schemeClr val="tx1"/>
                </a:solidFill>
              </a:rPr>
              <a:t>alleviated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err="1">
                <a:solidFill>
                  <a:schemeClr val="tx1"/>
                </a:solidFill>
              </a:rPr>
              <a:t>both</a:t>
            </a:r>
            <a:r>
              <a:rPr lang="fr-FR" sz="4000" dirty="0">
                <a:solidFill>
                  <a:schemeClr val="tx1"/>
                </a:solidFill>
              </a:rPr>
              <a:t> for </a:t>
            </a:r>
            <a:r>
              <a:rPr lang="fr-FR" sz="4000" dirty="0" err="1">
                <a:solidFill>
                  <a:schemeClr val="tx1"/>
                </a:solidFill>
              </a:rPr>
              <a:t>beneficiaries</a:t>
            </a:r>
            <a:r>
              <a:rPr lang="fr-FR" sz="4000" dirty="0">
                <a:solidFill>
                  <a:schemeClr val="tx1"/>
                </a:solidFill>
              </a:rPr>
              <a:t> and for </a:t>
            </a:r>
            <a:r>
              <a:rPr lang="fr-FR" sz="4000" dirty="0" err="1">
                <a:solidFill>
                  <a:schemeClr val="tx1"/>
                </a:solidFill>
              </a:rPr>
              <a:t>payment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agencies</a:t>
            </a:r>
            <a:r>
              <a:rPr lang="fr-FR" sz="4000" dirty="0" smtClean="0">
                <a:solidFill>
                  <a:schemeClr val="tx1"/>
                </a:solidFill>
              </a:rPr>
              <a:t>, and </a:t>
            </a:r>
            <a:r>
              <a:rPr lang="fr-FR" sz="4000" dirty="0" err="1" smtClean="0">
                <a:solidFill>
                  <a:schemeClr val="tx1"/>
                </a:solidFill>
              </a:rPr>
              <a:t>be</a:t>
            </a:r>
            <a:r>
              <a:rPr lang="fr-FR" sz="4000" dirty="0" smtClean="0">
                <a:solidFill>
                  <a:schemeClr val="tx1"/>
                </a:solidFill>
              </a:rPr>
              <a:t> made </a:t>
            </a:r>
            <a:r>
              <a:rPr lang="fr-FR" sz="4000" b="1" dirty="0" err="1" smtClean="0">
                <a:solidFill>
                  <a:schemeClr val="tx1"/>
                </a:solidFill>
              </a:rPr>
              <a:t>proportionate</a:t>
            </a:r>
            <a:r>
              <a:rPr lang="fr-FR" sz="4000" b="1" dirty="0" smtClean="0">
                <a:solidFill>
                  <a:schemeClr val="tx1"/>
                </a:solidFill>
              </a:rPr>
              <a:t> </a:t>
            </a:r>
            <a:r>
              <a:rPr lang="fr-FR" sz="4000" dirty="0" smtClean="0">
                <a:solidFill>
                  <a:schemeClr val="tx1"/>
                </a:solidFill>
              </a:rPr>
              <a:t>to the objectives </a:t>
            </a:r>
            <a:r>
              <a:rPr lang="fr-FR" sz="4000" dirty="0" err="1" smtClean="0">
                <a:solidFill>
                  <a:schemeClr val="tx1"/>
                </a:solidFill>
              </a:rPr>
              <a:t>pursued</a:t>
            </a:r>
            <a:r>
              <a:rPr lang="fr-FR" sz="4000" dirty="0" smtClean="0">
                <a:solidFill>
                  <a:schemeClr val="tx1"/>
                </a:solidFill>
              </a:rPr>
              <a:t>. New technologies </a:t>
            </a:r>
            <a:r>
              <a:rPr lang="fr-FR" sz="4000" dirty="0" err="1" smtClean="0">
                <a:solidFill>
                  <a:schemeClr val="tx1"/>
                </a:solidFill>
              </a:rPr>
              <a:t>can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be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mobilized</a:t>
            </a:r>
            <a:r>
              <a:rPr lang="fr-FR" sz="4000" smtClean="0">
                <a:solidFill>
                  <a:schemeClr val="tx1"/>
                </a:solidFill>
              </a:rPr>
              <a:t>.</a:t>
            </a:r>
            <a:endParaRPr lang="fr-FR" sz="4000" dirty="0" smtClean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4000" dirty="0" err="1">
                <a:solidFill>
                  <a:schemeClr val="tx1"/>
                </a:solidFill>
              </a:rPr>
              <a:t>Greater</a:t>
            </a:r>
            <a:r>
              <a:rPr lang="fr-FR" sz="4000" dirty="0">
                <a:solidFill>
                  <a:schemeClr val="tx1"/>
                </a:solidFill>
              </a:rPr>
              <a:t> attention </a:t>
            </a:r>
            <a:r>
              <a:rPr lang="fr-FR" sz="4000" dirty="0" err="1">
                <a:solidFill>
                  <a:schemeClr val="tx1"/>
                </a:solidFill>
              </a:rPr>
              <a:t>could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err="1">
                <a:solidFill>
                  <a:schemeClr val="tx1"/>
                </a:solidFill>
              </a:rPr>
              <a:t>be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err="1">
                <a:solidFill>
                  <a:schemeClr val="tx1"/>
                </a:solidFill>
              </a:rPr>
              <a:t>granted</a:t>
            </a:r>
            <a:r>
              <a:rPr lang="fr-FR" sz="4000" dirty="0">
                <a:solidFill>
                  <a:schemeClr val="tx1"/>
                </a:solidFill>
              </a:rPr>
              <a:t> to </a:t>
            </a:r>
            <a:r>
              <a:rPr lang="fr-FR" sz="4000" b="1" dirty="0" err="1">
                <a:solidFill>
                  <a:schemeClr val="tx1"/>
                </a:solidFill>
              </a:rPr>
              <a:t>behavioural</a:t>
            </a:r>
            <a:r>
              <a:rPr lang="fr-FR" sz="4000" b="1" dirty="0">
                <a:solidFill>
                  <a:schemeClr val="tx1"/>
                </a:solidFill>
              </a:rPr>
              <a:t> 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smtClean="0">
                <a:solidFill>
                  <a:schemeClr val="tx1"/>
                </a:solidFill>
              </a:rPr>
              <a:t>dimensions.</a:t>
            </a:r>
            <a:endParaRPr lang="fr-FR" sz="4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fr-FR" sz="4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fr-FR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220742" y="540470"/>
            <a:ext cx="141135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35672" y="777592"/>
            <a:ext cx="14257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Key </a:t>
            </a:r>
            <a:r>
              <a:rPr lang="fr-FR" sz="6000" b="1" dirty="0" err="1"/>
              <a:t>take-away</a:t>
            </a:r>
            <a:r>
              <a:rPr lang="fr-FR" sz="6000" b="1" dirty="0"/>
              <a:t> messages</a:t>
            </a:r>
            <a:endParaRPr lang="fr-FR" sz="6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2052390" y="3276773"/>
            <a:ext cx="198382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/>
              <a:t>(3) The </a:t>
            </a:r>
            <a:r>
              <a:rPr lang="fr-FR" sz="4000" b="1" dirty="0" err="1" smtClean="0"/>
              <a:t>research</a:t>
            </a:r>
            <a:r>
              <a:rPr lang="fr-FR" sz="4000" b="1" dirty="0" smtClean="0"/>
              <a:t>, innovation and </a:t>
            </a:r>
            <a:r>
              <a:rPr lang="fr-FR" sz="4000" b="1" dirty="0" err="1" smtClean="0"/>
              <a:t>advice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complex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is</a:t>
            </a:r>
            <a:r>
              <a:rPr lang="fr-FR" sz="4000" b="1" dirty="0" smtClean="0"/>
              <a:t> at the </a:t>
            </a:r>
            <a:r>
              <a:rPr lang="fr-FR" sz="4000" b="1" dirty="0" err="1" smtClean="0"/>
              <a:t>heart</a:t>
            </a:r>
            <a:r>
              <a:rPr lang="fr-FR" sz="4000" b="1" dirty="0" smtClean="0"/>
              <a:t> of the </a:t>
            </a:r>
            <a:r>
              <a:rPr lang="fr-FR" sz="4000" b="1" dirty="0" err="1" smtClean="0"/>
              <a:t>further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implementation</a:t>
            </a:r>
            <a:r>
              <a:rPr lang="fr-FR" sz="4000" b="1" dirty="0" smtClean="0"/>
              <a:t> of agri-</a:t>
            </a:r>
            <a:r>
              <a:rPr lang="fr-FR" sz="4000" b="1" dirty="0" err="1" smtClean="0"/>
              <a:t>environmental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policy</a:t>
            </a:r>
            <a:r>
              <a:rPr lang="fr-FR" sz="4000" b="1" dirty="0" smtClean="0"/>
              <a:t>   </a:t>
            </a:r>
          </a:p>
          <a:p>
            <a:pPr algn="ctr">
              <a:lnSpc>
                <a:spcPct val="150000"/>
              </a:lnSpc>
            </a:pPr>
            <a:endParaRPr lang="fr-FR" sz="4000" b="1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4000" dirty="0" err="1">
                <a:solidFill>
                  <a:schemeClr val="tx1"/>
                </a:solidFill>
              </a:rPr>
              <a:t>Independant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err="1">
                <a:solidFill>
                  <a:schemeClr val="tx1"/>
                </a:solidFill>
              </a:rPr>
              <a:t>advisory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err="1">
                <a:solidFill>
                  <a:schemeClr val="tx1"/>
                </a:solidFill>
              </a:rPr>
              <a:t>systems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err="1">
                <a:solidFill>
                  <a:schemeClr val="tx1"/>
                </a:solidFill>
              </a:rPr>
              <a:t>should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err="1">
                <a:solidFill>
                  <a:schemeClr val="tx1"/>
                </a:solidFill>
              </a:rPr>
              <a:t>be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4000" dirty="0" err="1">
                <a:solidFill>
                  <a:schemeClr val="tx1"/>
                </a:solidFill>
              </a:rPr>
              <a:t>strenghtened</a:t>
            </a:r>
            <a:r>
              <a:rPr lang="fr-FR" sz="4000" dirty="0">
                <a:solidFill>
                  <a:schemeClr val="tx1"/>
                </a:solidFill>
              </a:rPr>
              <a:t>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4000" dirty="0">
              <a:solidFill>
                <a:schemeClr val="tx1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4000" dirty="0" smtClean="0">
                <a:solidFill>
                  <a:schemeClr val="tx1"/>
                </a:solidFill>
              </a:rPr>
              <a:t>The </a:t>
            </a:r>
            <a:r>
              <a:rPr lang="fr-FR" sz="4000" dirty="0" err="1" smtClean="0">
                <a:solidFill>
                  <a:schemeClr val="tx1"/>
                </a:solidFill>
              </a:rPr>
              <a:t>European</a:t>
            </a:r>
            <a:r>
              <a:rPr lang="fr-FR" sz="4000" dirty="0" smtClean="0">
                <a:solidFill>
                  <a:schemeClr val="tx1"/>
                </a:solidFill>
              </a:rPr>
              <a:t> Innovation </a:t>
            </a:r>
            <a:r>
              <a:rPr lang="fr-FR" sz="4000" dirty="0" err="1" smtClean="0">
                <a:solidFill>
                  <a:schemeClr val="tx1"/>
                </a:solidFill>
              </a:rPr>
              <a:t>Partnership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will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play</a:t>
            </a:r>
            <a:r>
              <a:rPr lang="fr-FR" sz="4000" dirty="0" smtClean="0">
                <a:solidFill>
                  <a:schemeClr val="tx1"/>
                </a:solidFill>
              </a:rPr>
              <a:t> an essential </a:t>
            </a:r>
            <a:r>
              <a:rPr lang="fr-FR" sz="4000" dirty="0" err="1" smtClean="0">
                <a:solidFill>
                  <a:schemeClr val="tx1"/>
                </a:solidFill>
              </a:rPr>
              <a:t>role</a:t>
            </a:r>
            <a:endParaRPr lang="fr-FR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513</Words>
  <Application>Microsoft Office PowerPoint</Application>
  <PresentationFormat>Personnalisé</PresentationFormat>
  <Paragraphs>82</Paragraphs>
  <Slides>12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Blank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2017-06-14T10:28:16Z</dcterms:created>
  <dcterms:modified xsi:type="dcterms:W3CDTF">2017-06-30T15:48:35Z</dcterms:modified>
</cp:coreProperties>
</file>