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4" r:id="rId1"/>
    <p:sldMasterId id="2147484391" r:id="rId2"/>
  </p:sldMasterIdLst>
  <p:notesMasterIdLst>
    <p:notesMasterId r:id="rId31"/>
  </p:notesMasterIdLst>
  <p:handoutMasterIdLst>
    <p:handoutMasterId r:id="rId32"/>
  </p:handoutMasterIdLst>
  <p:sldIdLst>
    <p:sldId id="256" r:id="rId3"/>
    <p:sldId id="402" r:id="rId4"/>
    <p:sldId id="426" r:id="rId5"/>
    <p:sldId id="428" r:id="rId6"/>
    <p:sldId id="429" r:id="rId7"/>
    <p:sldId id="259" r:id="rId8"/>
    <p:sldId id="405" r:id="rId9"/>
    <p:sldId id="283" r:id="rId10"/>
    <p:sldId id="376" r:id="rId11"/>
    <p:sldId id="333" r:id="rId12"/>
    <p:sldId id="334" r:id="rId13"/>
    <p:sldId id="336" r:id="rId14"/>
    <p:sldId id="430" r:id="rId15"/>
    <p:sldId id="431" r:id="rId16"/>
    <p:sldId id="412" r:id="rId17"/>
    <p:sldId id="433" r:id="rId18"/>
    <p:sldId id="434" r:id="rId19"/>
    <p:sldId id="411" r:id="rId20"/>
    <p:sldId id="435" r:id="rId21"/>
    <p:sldId id="438" r:id="rId22"/>
    <p:sldId id="436" r:id="rId23"/>
    <p:sldId id="439" r:id="rId24"/>
    <p:sldId id="417" r:id="rId25"/>
    <p:sldId id="413" r:id="rId26"/>
    <p:sldId id="440" r:id="rId27"/>
    <p:sldId id="414" r:id="rId28"/>
    <p:sldId id="437" r:id="rId29"/>
    <p:sldId id="42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49C1B5C-C6A2-F345-8F29-8CEABFCAF22B}">
          <p14:sldIdLst>
            <p14:sldId id="256"/>
          </p14:sldIdLst>
        </p14:section>
        <p14:section name="intro" id="{B66AEC02-1286-8247-8B60-EBD93611914E}">
          <p14:sldIdLst>
            <p14:sldId id="402"/>
          </p14:sldIdLst>
        </p14:section>
        <p14:section name="thème d'étude" id="{A93052AD-F462-4146-A228-0C023328A9DF}">
          <p14:sldIdLst>
            <p14:sldId id="426"/>
            <p14:sldId id="428"/>
            <p14:sldId id="429"/>
            <p14:sldId id="259"/>
          </p14:sldIdLst>
        </p14:section>
        <p14:section name="questions de recherche " id="{514951C8-6B71-9948-8E43-A482E9A258AA}">
          <p14:sldIdLst>
            <p14:sldId id="405"/>
            <p14:sldId id="283"/>
            <p14:sldId id="376"/>
            <p14:sldId id="333"/>
            <p14:sldId id="334"/>
            <p14:sldId id="336"/>
            <p14:sldId id="430"/>
            <p14:sldId id="431"/>
          </p14:sldIdLst>
        </p14:section>
        <p14:section name="cadre théorique " id="{B8379011-5909-4B45-AEB3-17D9951C1A91}">
          <p14:sldIdLst>
            <p14:sldId id="412"/>
            <p14:sldId id="433"/>
            <p14:sldId id="434"/>
            <p14:sldId id="411"/>
            <p14:sldId id="435"/>
            <p14:sldId id="438"/>
            <p14:sldId id="436"/>
            <p14:sldId id="439"/>
            <p14:sldId id="417"/>
          </p14:sldIdLst>
        </p14:section>
        <p14:section name="conclusions et perspectives" id="{F1CEAC23-47AB-3F44-9FDE-650EAB3C6C24}">
          <p14:sldIdLst>
            <p14:sldId id="413"/>
            <p14:sldId id="440"/>
            <p14:sldId id="414"/>
            <p14:sldId id="437"/>
            <p14:sldId id="425"/>
          </p14:sldIdLst>
        </p14:section>
        <p14:section name="conclusion" id="{B4DE5EA5-B869-614E-9649-C4BB65E4170D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E8AA0D"/>
    <a:srgbClr val="A62FFF"/>
    <a:srgbClr val="AC3E4B"/>
    <a:srgbClr val="B66332"/>
    <a:srgbClr val="8EC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46285" autoAdjust="0"/>
  </p:normalViewPr>
  <p:slideViewPr>
    <p:cSldViewPr snapToGrid="0" snapToObjects="1">
      <p:cViewPr>
        <p:scale>
          <a:sx n="41" d="100"/>
          <a:sy n="41" d="100"/>
        </p:scale>
        <p:origin x="-3952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1B1F0-FC44-FA4A-B199-A6D368D52810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75554-5F14-314C-B767-273F58E0CA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59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F3DCF-7011-1143-9A10-8F87BF5F4CA0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7D3E5-F19D-FD4F-BB1C-E2734E8840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569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noProof="0" dirty="0" smtClean="0"/>
              <a:t>. </a:t>
            </a:r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58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573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573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573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605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888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Let’s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how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designed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personal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praxeologies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889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992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036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582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74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888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588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847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605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422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79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074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046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8553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42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27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09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0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451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922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57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D3E5-F19D-FD4F-BB1C-E2734E88400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57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B864-24E6-F14A-8ED8-206097E73819}" type="datetime4">
              <a:rPr lang="fr-FR" smtClean="0"/>
              <a:t>février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0F7A-3EA8-A24A-A4A9-DFFDA56348E3}" type="datetime4">
              <a:rPr lang="fr-FR" smtClean="0"/>
              <a:t>février 13,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3E6C03-791A-FF4B-AB1A-5F08AA654018}" type="datetime4">
              <a:rPr lang="fr-FR" smtClean="0"/>
              <a:t>février 13,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78FB9A-4355-E84E-BBBD-ACFFD7D8F9C1}" type="datetime4">
              <a:rPr lang="fr-FR" smtClean="0"/>
              <a:t>février 13,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420D1C-62C8-3247-AD12-1ED1DD130CA7}" type="datetime4">
              <a:rPr lang="fr-FR" smtClean="0"/>
              <a:t>février 13,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E3B5-E87C-A040-916F-203AA93C294B}" type="datetime4">
              <a:rPr lang="fr-FR" smtClean="0"/>
              <a:t>février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364A-C002-5847-9928-09B3AB9ED17B}" type="datetime4">
              <a:rPr lang="fr-FR" smtClean="0"/>
              <a:t>février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7853-4BBA-4342-A957-9651BAE406D7}" type="datetime4">
              <a:rPr lang="fr-FR" smtClean="0"/>
              <a:t>février 13,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4F16-5055-E44A-8EF0-6C6C667D3A7E}" type="datetime4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février 13, 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513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5725-FC70-EB4D-A76C-2B1F14BFC19E}" type="datetime4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février 13, 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854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5765-219E-D845-8C5D-C485FAB814C0}" type="datetime4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février 13, 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96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8A70-E6D4-6C4A-BFC6-FC6FFB5FD183}" type="datetime4">
              <a:rPr lang="fr-FR" smtClean="0"/>
              <a:t>février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2D3-9F1C-ED4F-86EA-88CCFAA121B0}" type="datetime4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février 13, 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944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530BE-94F3-7346-8D17-C1488E5E8B73}" type="datetime4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février 13, 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578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E6AD-3E9F-9C49-A82D-8981C8AF8C2C}" type="datetime4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février 13, 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825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FED-D388-D547-BDB4-758185E1E688}" type="datetime4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février 13, 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218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1402-E3C4-6F4D-AA38-12FD36BF9F41}" type="datetime4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février 13, 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090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673D-7730-9741-B921-1A3DE75D9F22}" type="datetime4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février 13, 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1823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57BE-860E-9545-80F7-CD227B862919}" type="datetime4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février 13, 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455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4223B-5FB9-B94A-B9AE-572B3F819706}" type="datetime4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février 13, 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629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6E736B-DC2B-CB40-9D65-FE416BA1A5CA}" type="datetime4">
              <a:rPr lang="fr-FR" smtClean="0"/>
              <a:t>février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F240-EFEC-964A-8E58-02CA1558213B}" type="datetime4">
              <a:rPr lang="fr-FR" smtClean="0"/>
              <a:t>février 13,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00C9-944F-5342-BAF2-2CCA2463B7B0}" type="datetime4">
              <a:rPr lang="fr-FR" smtClean="0"/>
              <a:t>février 13,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2442-C265-8944-81D3-D018378A8FB9}" type="datetime4">
              <a:rPr lang="fr-FR" smtClean="0"/>
              <a:t>février 13,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9B47-3E09-B247-B96A-19382675958A}" type="datetime4">
              <a:rPr lang="fr-FR" smtClean="0"/>
              <a:t>février 13,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622FC-2EF3-C74C-8E4C-8A1BB6FB9FE7}" type="datetime4">
              <a:rPr lang="fr-FR" smtClean="0"/>
              <a:t>février 13,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F6C5-4DF1-E740-94C1-23E530C4D5AD}" type="datetime4">
              <a:rPr lang="fr-FR" smtClean="0"/>
              <a:t>février 13,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defRPr>
            </a:lvl1pPr>
          </a:lstStyle>
          <a:p>
            <a:fld id="{A5C5765F-D937-3E44-892A-77BFBA083F58}" type="datetime4">
              <a:rPr lang="fr-FR" smtClean="0"/>
              <a:t>février 13,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7447E14-B0B6-AA48-8423-BCC24979CB53}" type="datetime4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février 13, 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140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gi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gi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/>
              <a:t>Modélisation de praxéologies personnelles dans une situation de conception expérimentale en biologie</a:t>
            </a:r>
            <a:endParaRPr lang="fr-FR" sz="3200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676399" y="4102754"/>
            <a:ext cx="5181601" cy="1500187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Catherine Bonnat</a:t>
            </a:r>
          </a:p>
          <a:p>
            <a:endParaRPr lang="fr-F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fr-FR" sz="1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VI congrès international de la TAD</a:t>
            </a:r>
          </a:p>
          <a:p>
            <a:pPr algn="ctr"/>
            <a:r>
              <a:rPr lang="fr-FR" sz="1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Autrans</a:t>
            </a:r>
            <a:r>
              <a:rPr lang="fr-FR" sz="1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21-26 janvier 2018</a:t>
            </a:r>
            <a:endParaRPr lang="fr-FR" sz="14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Image 6" descr="U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72" y="108986"/>
            <a:ext cx="1190273" cy="770489"/>
          </a:xfrm>
          <a:prstGeom prst="rect">
            <a:avLst/>
          </a:prstGeom>
        </p:spPr>
      </p:pic>
      <p:pic>
        <p:nvPicPr>
          <p:cNvPr id="8" name="Image 7" descr="l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813" y="5743385"/>
            <a:ext cx="885532" cy="7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8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Titre 9"/>
          <p:cNvSpPr>
            <a:spLocks noGrp="1"/>
          </p:cNvSpPr>
          <p:nvPr>
            <p:ph type="title" idx="4294967295"/>
          </p:nvPr>
        </p:nvSpPr>
        <p:spPr>
          <a:xfrm>
            <a:off x="38100" y="0"/>
            <a:ext cx="8534400" cy="630237"/>
          </a:xfrm>
        </p:spPr>
        <p:txBody>
          <a:bodyPr>
            <a:noAutofit/>
          </a:bodyPr>
          <a:lstStyle/>
          <a:p>
            <a:r>
              <a:rPr lang="fr-FR" sz="3200" dirty="0" smtClean="0"/>
              <a:t>Modélisation des connaissances : T4TEL</a:t>
            </a:r>
            <a:endParaRPr lang="fr-FR" sz="1200" dirty="0"/>
          </a:p>
        </p:txBody>
      </p:sp>
      <p:sp>
        <p:nvSpPr>
          <p:cNvPr id="12" name="Ellipse 11"/>
          <p:cNvSpPr/>
          <p:nvPr/>
        </p:nvSpPr>
        <p:spPr>
          <a:xfrm>
            <a:off x="235205" y="1366986"/>
            <a:ext cx="2137814" cy="1170499"/>
          </a:xfrm>
          <a:prstGeom prst="ellipse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dirty="0" smtClean="0">
                <a:latin typeface="Calibri"/>
              </a:rPr>
              <a:t>Type de tâches </a:t>
            </a:r>
            <a:r>
              <a:rPr lang="fr-FR" dirty="0" err="1" smtClean="0">
                <a:latin typeface="Calibri"/>
              </a:rPr>
              <a:t>T</a:t>
            </a:r>
            <a:endParaRPr lang="fr-FR" dirty="0">
              <a:latin typeface="Calibri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205" y="2663147"/>
            <a:ext cx="2137814" cy="1170499"/>
          </a:xfrm>
          <a:prstGeom prst="ellipse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dirty="0" smtClean="0">
                <a:latin typeface="Calibri"/>
              </a:rPr>
              <a:t>Technique </a:t>
            </a:r>
            <a:r>
              <a:rPr lang="fr-FR" dirty="0" err="1" smtClean="0">
                <a:latin typeface="Calibri"/>
              </a:rPr>
              <a:t>τ</a:t>
            </a:r>
            <a:r>
              <a:rPr lang="fr-FR" dirty="0" smtClean="0">
                <a:latin typeface="Calibri"/>
              </a:rPr>
              <a:t> </a:t>
            </a:r>
            <a:endParaRPr lang="fr-FR" dirty="0">
              <a:latin typeface="Calibri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92784" y="1669055"/>
            <a:ext cx="418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fr-FR" sz="1600" dirty="0" smtClean="0">
                <a:solidFill>
                  <a:srgbClr val="000000"/>
                </a:solidFill>
                <a:latin typeface="Calibri"/>
              </a:rPr>
              <a:t> : </a:t>
            </a:r>
            <a:r>
              <a:rPr lang="fr-FR" sz="1600" dirty="0">
                <a:solidFill>
                  <a:srgbClr val="3366FF"/>
                </a:solidFill>
                <a:latin typeface="Calibri"/>
              </a:rPr>
              <a:t>p</a:t>
            </a:r>
            <a:r>
              <a:rPr lang="fr-FR" sz="1600" dirty="0" smtClean="0">
                <a:solidFill>
                  <a:srgbClr val="3366FF"/>
                </a:solidFill>
                <a:latin typeface="Calibri"/>
              </a:rPr>
              <a:t>lacer</a:t>
            </a:r>
            <a:r>
              <a:rPr lang="fr-FR" sz="1600" dirty="0" smtClean="0">
                <a:solidFill>
                  <a:srgbClr val="000000"/>
                </a:solidFill>
                <a:latin typeface="Calibri"/>
              </a:rPr>
              <a:t> les microorganismes en anaérobie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692784" y="2775115"/>
            <a:ext cx="3972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err="1" smtClean="0">
                <a:latin typeface="Calibri"/>
              </a:rPr>
              <a:t>T</a:t>
            </a:r>
            <a:r>
              <a:rPr lang="fr-FR" sz="1600" dirty="0" smtClean="0">
                <a:latin typeface="Calibri"/>
              </a:rPr>
              <a:t> </a:t>
            </a:r>
            <a:r>
              <a:rPr lang="fr-FR" sz="1600" dirty="0">
                <a:latin typeface="Calibri"/>
              </a:rPr>
              <a:t>: </a:t>
            </a:r>
            <a:r>
              <a:rPr lang="fr-FR" sz="1600" dirty="0">
                <a:solidFill>
                  <a:srgbClr val="3366FF"/>
                </a:solidFill>
                <a:latin typeface="Calibri"/>
              </a:rPr>
              <a:t>prélever</a:t>
            </a:r>
            <a:r>
              <a:rPr lang="fr-FR" sz="1600" dirty="0">
                <a:latin typeface="Calibri"/>
              </a:rPr>
              <a:t> un volume V de suspension de </a:t>
            </a:r>
            <a:r>
              <a:rPr lang="fr-FR" sz="1600" dirty="0" smtClean="0">
                <a:latin typeface="Calibri"/>
              </a:rPr>
              <a:t>microorganismes</a:t>
            </a:r>
            <a:endParaRPr lang="fr-FR" sz="1600" dirty="0">
              <a:latin typeface="Calibri"/>
            </a:endParaRPr>
          </a:p>
          <a:p>
            <a:pPr lvl="0"/>
            <a:r>
              <a:rPr lang="fr-FR" sz="1600" dirty="0" err="1">
                <a:latin typeface="Calibri"/>
              </a:rPr>
              <a:t>T</a:t>
            </a:r>
            <a:r>
              <a:rPr lang="fr-FR" sz="1600" dirty="0" smtClean="0">
                <a:latin typeface="Calibri"/>
              </a:rPr>
              <a:t> </a:t>
            </a:r>
            <a:r>
              <a:rPr lang="fr-FR" sz="1600" dirty="0">
                <a:latin typeface="Calibri"/>
              </a:rPr>
              <a:t>: </a:t>
            </a:r>
            <a:r>
              <a:rPr lang="fr-FR" sz="1600" dirty="0">
                <a:solidFill>
                  <a:srgbClr val="3366FF"/>
                </a:solidFill>
                <a:latin typeface="Calibri"/>
              </a:rPr>
              <a:t>fermer</a:t>
            </a:r>
            <a:r>
              <a:rPr lang="fr-FR" sz="1600" dirty="0">
                <a:latin typeface="Calibri"/>
              </a:rPr>
              <a:t> </a:t>
            </a:r>
            <a:r>
              <a:rPr lang="fr-FR" sz="1600" dirty="0" smtClean="0">
                <a:latin typeface="Calibri"/>
              </a:rPr>
              <a:t>le tube à essai avec un matériel adéquat</a:t>
            </a:r>
            <a:endParaRPr lang="fr-FR" sz="1600" dirty="0">
              <a:latin typeface="Calibri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01752" y="4594207"/>
            <a:ext cx="44041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alibri"/>
              </a:rPr>
              <a:t>Types de tâches ou tâches décrit(e)s :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solidFill>
                  <a:srgbClr val="3366FF"/>
                </a:solidFill>
                <a:latin typeface="Calibri"/>
              </a:rPr>
              <a:t>Verbe d’action</a:t>
            </a:r>
          </a:p>
          <a:p>
            <a:endParaRPr lang="fr-FR"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46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235205" y="2663147"/>
            <a:ext cx="2137814" cy="1170499"/>
          </a:xfrm>
          <a:prstGeom prst="ellipse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dirty="0" smtClean="0">
                <a:latin typeface="Calibri"/>
              </a:rPr>
              <a:t>Technique </a:t>
            </a:r>
            <a:r>
              <a:rPr lang="fr-FR" dirty="0" err="1" smtClean="0">
                <a:latin typeface="Calibri"/>
              </a:rPr>
              <a:t>τ</a:t>
            </a:r>
            <a:r>
              <a:rPr lang="fr-FR" dirty="0" smtClean="0">
                <a:latin typeface="Calibri"/>
              </a:rPr>
              <a:t> </a:t>
            </a:r>
            <a:endParaRPr lang="fr-FR" dirty="0">
              <a:latin typeface="Calibri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92784" y="1680197"/>
            <a:ext cx="4440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fr-FR" sz="16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600" dirty="0" smtClean="0">
                <a:latin typeface="Calibri"/>
              </a:rPr>
              <a:t>: </a:t>
            </a:r>
            <a:r>
              <a:rPr lang="fr-FR" sz="1600" dirty="0">
                <a:solidFill>
                  <a:srgbClr val="3366FF"/>
                </a:solidFill>
                <a:latin typeface="Calibri"/>
              </a:rPr>
              <a:t>p</a:t>
            </a:r>
            <a:r>
              <a:rPr lang="fr-FR" sz="1600" dirty="0" smtClean="0">
                <a:solidFill>
                  <a:srgbClr val="3366FF"/>
                </a:solidFill>
                <a:latin typeface="Calibri"/>
              </a:rPr>
              <a:t>lacer</a:t>
            </a:r>
            <a:r>
              <a:rPr lang="fr-FR" sz="1600" dirty="0" smtClean="0">
                <a:latin typeface="Calibri"/>
              </a:rPr>
              <a:t> </a:t>
            </a:r>
            <a:r>
              <a:rPr lang="fr-FR" sz="1600" dirty="0">
                <a:latin typeface="Calibri"/>
              </a:rPr>
              <a:t>les microorganismes </a:t>
            </a:r>
            <a:r>
              <a:rPr lang="fr-FR" sz="1600" dirty="0">
                <a:solidFill>
                  <a:srgbClr val="008000"/>
                </a:solidFill>
                <a:latin typeface="Calibri"/>
              </a:rPr>
              <a:t>en anaérobie</a:t>
            </a:r>
          </a:p>
          <a:p>
            <a:endParaRPr lang="fr-FR" sz="14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92784" y="2775283"/>
            <a:ext cx="3956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Calibri"/>
              </a:rPr>
              <a:t>T</a:t>
            </a:r>
            <a:r>
              <a:rPr lang="fr-FR" sz="1600" dirty="0" smtClean="0">
                <a:latin typeface="Calibri"/>
              </a:rPr>
              <a:t> </a:t>
            </a:r>
            <a:r>
              <a:rPr lang="fr-FR" sz="1600" dirty="0">
                <a:latin typeface="Calibri"/>
              </a:rPr>
              <a:t>: </a:t>
            </a:r>
            <a:r>
              <a:rPr lang="fr-FR" sz="1600" dirty="0">
                <a:solidFill>
                  <a:srgbClr val="3366FF"/>
                </a:solidFill>
                <a:latin typeface="Calibri"/>
              </a:rPr>
              <a:t>prélever</a:t>
            </a:r>
            <a:r>
              <a:rPr lang="fr-FR" sz="1600" dirty="0">
                <a:latin typeface="Calibri"/>
              </a:rPr>
              <a:t> un volume V </a:t>
            </a:r>
            <a:r>
              <a:rPr lang="fr-FR" sz="1600" dirty="0">
                <a:solidFill>
                  <a:srgbClr val="008000"/>
                </a:solidFill>
                <a:latin typeface="Calibri"/>
              </a:rPr>
              <a:t>de suspension </a:t>
            </a:r>
            <a:r>
              <a:rPr lang="fr-FR" sz="1600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fr-FR" sz="1600" dirty="0" smtClean="0">
                <a:solidFill>
                  <a:srgbClr val="000000"/>
                </a:solidFill>
                <a:latin typeface="Calibri"/>
              </a:rPr>
              <a:t>microorganismes</a:t>
            </a:r>
            <a:endParaRPr lang="fr-FR" sz="1600" dirty="0">
              <a:solidFill>
                <a:srgbClr val="000000"/>
              </a:solidFill>
              <a:latin typeface="Calibri"/>
            </a:endParaRPr>
          </a:p>
          <a:p>
            <a:r>
              <a:rPr lang="fr-FR" sz="1600" dirty="0" err="1">
                <a:latin typeface="Calibri"/>
              </a:rPr>
              <a:t>T</a:t>
            </a:r>
            <a:r>
              <a:rPr lang="fr-FR" sz="1600" dirty="0" smtClean="0">
                <a:latin typeface="Calibri"/>
              </a:rPr>
              <a:t> </a:t>
            </a:r>
            <a:r>
              <a:rPr lang="fr-FR" sz="1600" dirty="0">
                <a:latin typeface="Calibri"/>
              </a:rPr>
              <a:t>: </a:t>
            </a:r>
            <a:r>
              <a:rPr lang="fr-FR" sz="1600" dirty="0">
                <a:solidFill>
                  <a:srgbClr val="3366FF"/>
                </a:solidFill>
                <a:latin typeface="Calibri"/>
              </a:rPr>
              <a:t>fermer </a:t>
            </a:r>
            <a:r>
              <a:rPr lang="fr-FR" sz="1600" dirty="0" smtClean="0">
                <a:solidFill>
                  <a:srgbClr val="008000"/>
                </a:solidFill>
                <a:latin typeface="Calibri"/>
              </a:rPr>
              <a:t>le tube à essai </a:t>
            </a:r>
            <a:r>
              <a:rPr lang="fr-FR" sz="1600" dirty="0" smtClean="0">
                <a:latin typeface="Calibri"/>
              </a:rPr>
              <a:t>avec </a:t>
            </a:r>
            <a:r>
              <a:rPr lang="fr-FR" sz="1600" dirty="0">
                <a:latin typeface="Calibri"/>
              </a:rPr>
              <a:t>un </a:t>
            </a:r>
            <a:r>
              <a:rPr lang="fr-FR" sz="1600" dirty="0" smtClean="0">
                <a:latin typeface="Calibri"/>
              </a:rPr>
              <a:t>matériel adéquat</a:t>
            </a:r>
            <a:endParaRPr lang="fr-FR" sz="1600" dirty="0">
              <a:latin typeface="Calibri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01752" y="4594207"/>
            <a:ext cx="4404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alibri"/>
              </a:rPr>
              <a:t>Types de tâches ou tâches décrit(e)s :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solidFill>
                  <a:srgbClr val="3366FF"/>
                </a:solidFill>
                <a:latin typeface="Calibri"/>
              </a:rPr>
              <a:t>Verbe d’action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solidFill>
                  <a:srgbClr val="008000"/>
                </a:solidFill>
                <a:latin typeface="Calibri"/>
              </a:rPr>
              <a:t>Compléments fixes</a:t>
            </a:r>
          </a:p>
        </p:txBody>
      </p:sp>
      <p:sp>
        <p:nvSpPr>
          <p:cNvPr id="14" name="Titre 9"/>
          <p:cNvSpPr txBox="1">
            <a:spLocks/>
          </p:cNvSpPr>
          <p:nvPr/>
        </p:nvSpPr>
        <p:spPr>
          <a:xfrm>
            <a:off x="38100" y="0"/>
            <a:ext cx="853440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Calibri"/>
              </a:rPr>
              <a:t>Modélisation des connaissances : T4TEL</a:t>
            </a:r>
            <a:endParaRPr lang="fr-FR" sz="1200" dirty="0">
              <a:latin typeface="Calibri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35205" y="1366986"/>
            <a:ext cx="2137814" cy="1170499"/>
          </a:xfrm>
          <a:prstGeom prst="ellipse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dirty="0" smtClean="0">
                <a:latin typeface="Calibri"/>
              </a:rPr>
              <a:t>Type de tâches </a:t>
            </a:r>
            <a:r>
              <a:rPr lang="fr-FR" dirty="0" err="1" smtClean="0">
                <a:latin typeface="Calibri"/>
              </a:rPr>
              <a:t>T</a:t>
            </a:r>
            <a:endParaRPr lang="fr-F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5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39338" y="1976832"/>
            <a:ext cx="2039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Calibri"/>
              </a:rPr>
              <a:t>(Levures, bactéries)</a:t>
            </a:r>
            <a:endParaRPr lang="fr-FR" sz="16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235205" y="2663147"/>
            <a:ext cx="2137814" cy="1170499"/>
          </a:xfrm>
          <a:prstGeom prst="ellipse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dirty="0" smtClean="0">
                <a:latin typeface="Calibri"/>
              </a:rPr>
              <a:t>Technique </a:t>
            </a:r>
            <a:r>
              <a:rPr lang="fr-FR" dirty="0" err="1" smtClean="0">
                <a:latin typeface="Calibri"/>
              </a:rPr>
              <a:t>τ</a:t>
            </a:r>
            <a:r>
              <a:rPr lang="fr-FR" dirty="0" smtClean="0">
                <a:latin typeface="Calibri"/>
              </a:rPr>
              <a:t> </a:t>
            </a:r>
            <a:endParaRPr lang="fr-FR" dirty="0">
              <a:latin typeface="Calibri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92784" y="1669055"/>
            <a:ext cx="445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fr-FR" sz="1600" dirty="0" smtClean="0">
                <a:solidFill>
                  <a:srgbClr val="000000"/>
                </a:solidFill>
                <a:latin typeface="Calibri"/>
              </a:rPr>
              <a:t> :</a:t>
            </a:r>
            <a:r>
              <a:rPr lang="fr-FR" sz="1600" dirty="0" smtClean="0">
                <a:latin typeface="Calibri"/>
              </a:rPr>
              <a:t> </a:t>
            </a:r>
            <a:r>
              <a:rPr lang="fr-FR" sz="1600" dirty="0">
                <a:solidFill>
                  <a:srgbClr val="3366FF"/>
                </a:solidFill>
                <a:latin typeface="Calibri"/>
              </a:rPr>
              <a:t>p</a:t>
            </a:r>
            <a:r>
              <a:rPr lang="fr-FR" sz="1600" dirty="0" smtClean="0">
                <a:solidFill>
                  <a:srgbClr val="3366FF"/>
                </a:solidFill>
                <a:latin typeface="Calibri"/>
              </a:rPr>
              <a:t>lacer</a:t>
            </a:r>
            <a:r>
              <a:rPr lang="fr-FR" sz="1600" dirty="0" smtClean="0">
                <a:latin typeface="Calibri"/>
              </a:rPr>
              <a:t> </a:t>
            </a:r>
            <a:r>
              <a:rPr lang="fr-FR" sz="1600" dirty="0">
                <a:latin typeface="Calibri"/>
              </a:rPr>
              <a:t>les </a:t>
            </a:r>
            <a:r>
              <a:rPr lang="fr-FR" sz="1600" dirty="0">
                <a:solidFill>
                  <a:srgbClr val="FF0000"/>
                </a:solidFill>
                <a:latin typeface="Calibri"/>
              </a:rPr>
              <a:t>microorganismes</a:t>
            </a:r>
            <a:r>
              <a:rPr lang="fr-FR" sz="1600" dirty="0">
                <a:latin typeface="Calibri"/>
              </a:rPr>
              <a:t> </a:t>
            </a:r>
            <a:r>
              <a:rPr lang="fr-FR" sz="1600" dirty="0">
                <a:solidFill>
                  <a:srgbClr val="008000"/>
                </a:solidFill>
                <a:latin typeface="Calibri"/>
              </a:rPr>
              <a:t>en </a:t>
            </a:r>
            <a:r>
              <a:rPr lang="fr-FR" sz="1600" dirty="0" smtClean="0">
                <a:solidFill>
                  <a:srgbClr val="008000"/>
                </a:solidFill>
                <a:latin typeface="Calibri"/>
              </a:rPr>
              <a:t>anaérobie</a:t>
            </a:r>
            <a:endParaRPr lang="fr-FR" sz="1600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92784" y="2775115"/>
            <a:ext cx="4006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rgbClr val="A6A6A6"/>
                </a:solidFill>
                <a:latin typeface="Calibri"/>
              </a:rPr>
              <a:t>τ</a:t>
            </a:r>
            <a:r>
              <a:rPr lang="fr-FR" sz="1600" dirty="0" smtClean="0">
                <a:solidFill>
                  <a:srgbClr val="A6A6A6"/>
                </a:solidFill>
                <a:latin typeface="Calibri"/>
              </a:rPr>
              <a:t> </a:t>
            </a:r>
            <a:r>
              <a:rPr lang="fr-FR" sz="1600" dirty="0">
                <a:solidFill>
                  <a:srgbClr val="A6A6A6"/>
                </a:solidFill>
                <a:latin typeface="Calibri"/>
              </a:rPr>
              <a:t>: suppression des apports en O</a:t>
            </a:r>
            <a:r>
              <a:rPr lang="fr-FR" sz="1600" baseline="-25000" dirty="0">
                <a:solidFill>
                  <a:srgbClr val="A6A6A6"/>
                </a:solidFill>
                <a:latin typeface="Calibri"/>
              </a:rPr>
              <a:t>2</a:t>
            </a:r>
            <a:r>
              <a:rPr lang="fr-FR" sz="1600" dirty="0">
                <a:solidFill>
                  <a:srgbClr val="A6A6A6"/>
                </a:solidFill>
                <a:latin typeface="Calibri"/>
              </a:rPr>
              <a:t> </a:t>
            </a:r>
          </a:p>
          <a:p>
            <a:r>
              <a:rPr lang="fr-FR" sz="1600" dirty="0" err="1">
                <a:latin typeface="Calibri"/>
              </a:rPr>
              <a:t>T</a:t>
            </a:r>
            <a:r>
              <a:rPr lang="fr-FR" sz="1600" dirty="0" smtClean="0">
                <a:latin typeface="Calibri"/>
              </a:rPr>
              <a:t> </a:t>
            </a:r>
            <a:r>
              <a:rPr lang="fr-FR" sz="1600" dirty="0">
                <a:latin typeface="Calibri"/>
              </a:rPr>
              <a:t>: </a:t>
            </a:r>
            <a:r>
              <a:rPr lang="fr-FR" sz="1600" dirty="0">
                <a:solidFill>
                  <a:srgbClr val="3366FF"/>
                </a:solidFill>
                <a:latin typeface="Calibri"/>
              </a:rPr>
              <a:t>prélever</a:t>
            </a:r>
            <a:r>
              <a:rPr lang="fr-FR" sz="1600" dirty="0">
                <a:latin typeface="Calibri"/>
              </a:rPr>
              <a:t> un </a:t>
            </a:r>
            <a:r>
              <a:rPr lang="fr-FR" sz="1600" dirty="0">
                <a:solidFill>
                  <a:srgbClr val="FF0000"/>
                </a:solidFill>
                <a:latin typeface="Calibri"/>
              </a:rPr>
              <a:t>volume V</a:t>
            </a:r>
            <a:r>
              <a:rPr lang="fr-FR" sz="1600" dirty="0">
                <a:latin typeface="Calibri"/>
              </a:rPr>
              <a:t> </a:t>
            </a:r>
            <a:r>
              <a:rPr lang="fr-FR" sz="1600" dirty="0">
                <a:solidFill>
                  <a:srgbClr val="008000"/>
                </a:solidFill>
                <a:latin typeface="Calibri"/>
              </a:rPr>
              <a:t>de suspension </a:t>
            </a:r>
            <a:r>
              <a:rPr lang="fr-FR" sz="1600" dirty="0">
                <a:solidFill>
                  <a:srgbClr val="FF0000"/>
                </a:solidFill>
                <a:latin typeface="Calibri"/>
              </a:rPr>
              <a:t>de </a:t>
            </a:r>
            <a:r>
              <a:rPr lang="fr-FR" sz="1600" dirty="0" smtClean="0">
                <a:solidFill>
                  <a:srgbClr val="FF0000"/>
                </a:solidFill>
                <a:latin typeface="Calibri"/>
              </a:rPr>
              <a:t>microorganismes</a:t>
            </a:r>
            <a:endParaRPr lang="fr-FR" sz="1600" dirty="0">
              <a:solidFill>
                <a:srgbClr val="FF0000"/>
              </a:solidFill>
              <a:latin typeface="Calibri"/>
            </a:endParaRPr>
          </a:p>
          <a:p>
            <a:r>
              <a:rPr lang="fr-FR" sz="1600" dirty="0" err="1">
                <a:latin typeface="Calibri"/>
              </a:rPr>
              <a:t>T</a:t>
            </a:r>
            <a:r>
              <a:rPr lang="fr-FR" sz="1600" dirty="0" smtClean="0">
                <a:latin typeface="Calibri"/>
              </a:rPr>
              <a:t> </a:t>
            </a:r>
            <a:r>
              <a:rPr lang="fr-FR" sz="1600" dirty="0">
                <a:latin typeface="Calibri"/>
              </a:rPr>
              <a:t>: </a:t>
            </a:r>
            <a:r>
              <a:rPr lang="fr-FR" sz="1600" dirty="0">
                <a:solidFill>
                  <a:srgbClr val="3366FF"/>
                </a:solidFill>
                <a:latin typeface="Calibri"/>
              </a:rPr>
              <a:t>fermer </a:t>
            </a:r>
            <a:r>
              <a:rPr lang="fr-FR" sz="1600" dirty="0" smtClean="0">
                <a:solidFill>
                  <a:srgbClr val="008000"/>
                </a:solidFill>
                <a:latin typeface="Calibri"/>
              </a:rPr>
              <a:t>le tube à essai </a:t>
            </a:r>
            <a:r>
              <a:rPr lang="fr-FR" sz="1600" dirty="0" smtClean="0">
                <a:solidFill>
                  <a:srgbClr val="FF0000"/>
                </a:solidFill>
                <a:latin typeface="Calibri"/>
              </a:rPr>
              <a:t>avec un matériel adéquat</a:t>
            </a:r>
            <a:endParaRPr lang="fr-FR" sz="1600" dirty="0">
              <a:solidFill>
                <a:srgbClr val="FF0000"/>
              </a:solidFill>
              <a:latin typeface="Calibri"/>
            </a:endParaRPr>
          </a:p>
          <a:p>
            <a:pPr lvl="0"/>
            <a:endParaRPr lang="fr-FR" sz="1600" dirty="0">
              <a:latin typeface="Calibri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01752" y="4594207"/>
            <a:ext cx="4404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alibri"/>
              </a:rPr>
              <a:t>Types de tâches ou tâches décrit(e)s :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solidFill>
                  <a:srgbClr val="3366FF"/>
                </a:solidFill>
                <a:latin typeface="Calibri"/>
              </a:rPr>
              <a:t>Verbe d’action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solidFill>
                  <a:srgbClr val="008000"/>
                </a:solidFill>
                <a:latin typeface="Calibri"/>
              </a:rPr>
              <a:t>Compléments fixes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smtClean="0">
                <a:solidFill>
                  <a:srgbClr val="FF0000"/>
                </a:solidFill>
                <a:latin typeface="Calibri"/>
              </a:rPr>
              <a:t>Variables :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4639574" y="2042927"/>
            <a:ext cx="707971" cy="286764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631596" y="2007609"/>
            <a:ext cx="707971" cy="343096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560091" y="5332871"/>
            <a:ext cx="2265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solidFill>
                  <a:srgbClr val="FF0000"/>
                </a:solidFill>
                <a:latin typeface="Calibri"/>
              </a:rPr>
              <a:t>Institutionnelle</a:t>
            </a:r>
            <a:endParaRPr lang="fr-FR" sz="16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705930" y="3834559"/>
            <a:ext cx="2990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Calibri"/>
              </a:rPr>
              <a:t>(bouchon, bouchon percé…)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845616" y="5332871"/>
            <a:ext cx="1959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1600" dirty="0">
                <a:solidFill>
                  <a:srgbClr val="FF0000"/>
                </a:solidFill>
                <a:latin typeface="Calibri"/>
              </a:rPr>
              <a:t>et / ou </a:t>
            </a:r>
            <a:r>
              <a:rPr lang="fr-FR" sz="1600" dirty="0" smtClean="0">
                <a:solidFill>
                  <a:srgbClr val="FF0000"/>
                </a:solidFill>
                <a:latin typeface="Calibri"/>
              </a:rPr>
              <a:t>Didactique</a:t>
            </a:r>
            <a:endParaRPr lang="fr-FR" sz="16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" name="Titre 9"/>
          <p:cNvSpPr txBox="1">
            <a:spLocks/>
          </p:cNvSpPr>
          <p:nvPr/>
        </p:nvSpPr>
        <p:spPr>
          <a:xfrm>
            <a:off x="38100" y="0"/>
            <a:ext cx="853440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latin typeface="Calibri"/>
              </a:rPr>
              <a:t>Modélisation des connaissances : T4TEL</a:t>
            </a:r>
            <a:endParaRPr lang="fr-FR" sz="1200" dirty="0">
              <a:latin typeface="Calibri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35205" y="1366986"/>
            <a:ext cx="2137814" cy="1170499"/>
          </a:xfrm>
          <a:prstGeom prst="ellipse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dirty="0" smtClean="0">
                <a:latin typeface="Calibri"/>
              </a:rPr>
              <a:t>Type de tâches </a:t>
            </a:r>
            <a:r>
              <a:rPr lang="fr-FR" dirty="0" err="1" smtClean="0">
                <a:latin typeface="Calibri"/>
              </a:rPr>
              <a:t>T</a:t>
            </a:r>
            <a:endParaRPr lang="fr-F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969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272272" y="6173787"/>
            <a:ext cx="5334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06553" y="-50623"/>
            <a:ext cx="8229600" cy="869489"/>
          </a:xfrm>
        </p:spPr>
        <p:txBody>
          <a:bodyPr>
            <a:normAutofit/>
          </a:bodyPr>
          <a:lstStyle/>
          <a:p>
            <a:r>
              <a:rPr lang="fr-FR" sz="4000" dirty="0" smtClean="0"/>
              <a:t>Contribution didactique</a:t>
            </a:r>
            <a:endParaRPr lang="fr-FR" sz="4000" dirty="0"/>
          </a:p>
        </p:txBody>
      </p:sp>
      <p:sp>
        <p:nvSpPr>
          <p:cNvPr id="8" name="Rectangle 7"/>
          <p:cNvSpPr/>
          <p:nvPr/>
        </p:nvSpPr>
        <p:spPr>
          <a:xfrm>
            <a:off x="301751" y="1355498"/>
            <a:ext cx="3930196" cy="70500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Calibri"/>
              </a:rPr>
              <a:t>Modélisation praxéologique : rapport institutionnel</a:t>
            </a:r>
            <a:endParaRPr lang="fr-FR" sz="2000" dirty="0">
              <a:latin typeface="Calibri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01751" y="2277562"/>
            <a:ext cx="3930195" cy="488483"/>
          </a:xfrm>
          <a:prstGeom prst="roundRect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/>
              </a:rPr>
              <a:t>Praxéologie de référence</a:t>
            </a:r>
            <a:endParaRPr lang="fr-FR" dirty="0">
              <a:latin typeface="Calibri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01751" y="3713800"/>
            <a:ext cx="3930195" cy="855892"/>
          </a:xfrm>
          <a:prstGeom prst="roundRect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/>
              </a:rPr>
              <a:t>Formalisation de variables : </a:t>
            </a:r>
          </a:p>
          <a:p>
            <a:pPr algn="ctr"/>
            <a:r>
              <a:rPr lang="fr-FR" dirty="0" smtClean="0">
                <a:latin typeface="Calibri"/>
              </a:rPr>
              <a:t>valeurs à </a:t>
            </a:r>
            <a:r>
              <a:rPr lang="fr-FR" dirty="0">
                <a:latin typeface="Calibri"/>
              </a:rPr>
              <a:t>disposition </a:t>
            </a:r>
            <a:r>
              <a:rPr lang="fr-FR" dirty="0" smtClean="0">
                <a:latin typeface="Calibri"/>
              </a:rPr>
              <a:t>du chercheur</a:t>
            </a:r>
            <a:endParaRPr lang="fr-FR" dirty="0"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5475" y="1355498"/>
            <a:ext cx="3930196" cy="705001"/>
          </a:xfrm>
          <a:prstGeom prst="rect">
            <a:avLst/>
          </a:prstGeom>
          <a:solidFill>
            <a:schemeClr val="accent3">
              <a:alpha val="22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Calibri"/>
              </a:rPr>
              <a:t>Modélisation praxéologique : rapport personnel</a:t>
            </a:r>
            <a:endParaRPr lang="fr-FR" sz="2000" dirty="0">
              <a:latin typeface="Calibri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01751" y="2985590"/>
            <a:ext cx="3930195" cy="488483"/>
          </a:xfrm>
          <a:prstGeom prst="roundRect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/>
              </a:rPr>
              <a:t>Praxéologie institutionnelle </a:t>
            </a:r>
            <a:endParaRPr lang="fr-F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78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/>
          <p:cNvSpPr txBox="1">
            <a:spLocks/>
          </p:cNvSpPr>
          <p:nvPr/>
        </p:nvSpPr>
        <p:spPr>
          <a:xfrm>
            <a:off x="423333" y="-214589"/>
            <a:ext cx="8042275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atin typeface="News Gothic MT" charset="0"/>
                <a:ea typeface="ＭＳ Ｐゴシック" charset="0"/>
                <a:cs typeface="ＭＳ Ｐゴシック" charset="0"/>
              </a:rPr>
              <a:t>Question de recherche</a:t>
            </a:r>
            <a:endParaRPr lang="fr-FR" sz="3600" dirty="0">
              <a:latin typeface="News Gothic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4279117" y="6490693"/>
            <a:ext cx="5334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" name="Grouper 1"/>
          <p:cNvGrpSpPr/>
          <p:nvPr/>
        </p:nvGrpSpPr>
        <p:grpSpPr>
          <a:xfrm>
            <a:off x="377311" y="1022969"/>
            <a:ext cx="4435206" cy="2916046"/>
            <a:chOff x="708028" y="1283113"/>
            <a:chExt cx="7873473" cy="4411784"/>
          </a:xfrm>
        </p:grpSpPr>
        <p:sp>
          <p:nvSpPr>
            <p:cNvPr id="45" name="ZoneTexte 44"/>
            <p:cNvSpPr txBox="1"/>
            <p:nvPr/>
          </p:nvSpPr>
          <p:spPr>
            <a:xfrm>
              <a:off x="5990817" y="2070126"/>
              <a:ext cx="1359513" cy="92333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fr-FR" dirty="0" smtClean="0"/>
            </a:p>
            <a:p>
              <a:endParaRPr lang="fr-FR" dirty="0"/>
            </a:p>
            <a:p>
              <a:endParaRPr lang="fr-FR" dirty="0"/>
            </a:p>
          </p:txBody>
        </p:sp>
        <p:pic>
          <p:nvPicPr>
            <p:cNvPr id="14" name="Image 13" descr="72883965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465" y="1797974"/>
              <a:ext cx="6363036" cy="38969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Image 17" descr="élève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5" t="13091" b="24326"/>
            <a:stretch/>
          </p:blipFill>
          <p:spPr>
            <a:xfrm flipH="1">
              <a:off x="817503" y="3058193"/>
              <a:ext cx="1285471" cy="1215308"/>
            </a:xfrm>
            <a:prstGeom prst="rect">
              <a:avLst/>
            </a:prstGeom>
          </p:spPr>
        </p:pic>
        <p:grpSp>
          <p:nvGrpSpPr>
            <p:cNvPr id="4" name="Grouper 3"/>
            <p:cNvGrpSpPr/>
            <p:nvPr/>
          </p:nvGrpSpPr>
          <p:grpSpPr>
            <a:xfrm>
              <a:off x="708028" y="1283113"/>
              <a:ext cx="2419424" cy="1468148"/>
              <a:chOff x="98529" y="4324742"/>
              <a:chExt cx="2660271" cy="1686101"/>
            </a:xfrm>
          </p:grpSpPr>
          <p:pic>
            <p:nvPicPr>
              <p:cNvPr id="11" name="Image 10" descr="labo_chimie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54" y="4639952"/>
                <a:ext cx="1872044" cy="989988"/>
              </a:xfrm>
              <a:prstGeom prst="rect">
                <a:avLst/>
              </a:prstGeom>
            </p:spPr>
          </p:pic>
          <p:sp>
            <p:nvSpPr>
              <p:cNvPr id="3" name="Pensées 2"/>
              <p:cNvSpPr/>
              <p:nvPr/>
            </p:nvSpPr>
            <p:spPr>
              <a:xfrm>
                <a:off x="98529" y="4324742"/>
                <a:ext cx="2660271" cy="1686101"/>
              </a:xfrm>
              <a:prstGeom prst="cloudCallout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Calibri"/>
                </a:endParaRPr>
              </a:p>
            </p:txBody>
          </p:sp>
        </p:grpSp>
        <p:sp>
          <p:nvSpPr>
            <p:cNvPr id="5" name="Rectangle à coins arrondis 4"/>
            <p:cNvSpPr/>
            <p:nvPr/>
          </p:nvSpPr>
          <p:spPr>
            <a:xfrm>
              <a:off x="3455012" y="2310109"/>
              <a:ext cx="1357505" cy="50602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latin typeface="Calibri"/>
                </a:rPr>
                <a:t>Activité</a:t>
              </a:r>
              <a:endParaRPr lang="fr-FR" sz="1050" dirty="0">
                <a:latin typeface="Calibri"/>
              </a:endParaRPr>
            </a:p>
          </p:txBody>
        </p:sp>
        <p:sp>
          <p:nvSpPr>
            <p:cNvPr id="15" name="Rectangle à coins arrondis 14"/>
            <p:cNvSpPr/>
            <p:nvPr/>
          </p:nvSpPr>
          <p:spPr>
            <a:xfrm>
              <a:off x="3455012" y="3780158"/>
              <a:ext cx="1357505" cy="669086"/>
            </a:xfrm>
            <a:prstGeom prst="roundRect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latin typeface="Calibri"/>
                </a:rPr>
                <a:t>Rétro-</a:t>
              </a:r>
            </a:p>
            <a:p>
              <a:pPr algn="ctr"/>
              <a:r>
                <a:rPr lang="fr-FR" sz="1050" dirty="0" smtClean="0">
                  <a:latin typeface="Calibri"/>
                </a:rPr>
                <a:t>actions</a:t>
              </a:r>
              <a:endParaRPr lang="fr-FR" sz="1050" dirty="0">
                <a:latin typeface="Calibri"/>
              </a:endParaRPr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4873360" y="2625597"/>
              <a:ext cx="930548" cy="383205"/>
            </a:xfrm>
            <a:custGeom>
              <a:avLst/>
              <a:gdLst>
                <a:gd name="connsiteX0" fmla="*/ 0 w 930548"/>
                <a:gd name="connsiteY0" fmla="*/ 0 h 383205"/>
                <a:gd name="connsiteX1" fmla="*/ 591172 w 930548"/>
                <a:gd name="connsiteY1" fmla="*/ 65692 h 383205"/>
                <a:gd name="connsiteX2" fmla="*/ 930548 w 930548"/>
                <a:gd name="connsiteY2" fmla="*/ 383205 h 38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0548" h="383205">
                  <a:moveTo>
                    <a:pt x="0" y="0"/>
                  </a:moveTo>
                  <a:cubicBezTo>
                    <a:pt x="218040" y="912"/>
                    <a:pt x="436081" y="1825"/>
                    <a:pt x="591172" y="65692"/>
                  </a:cubicBezTo>
                  <a:cubicBezTo>
                    <a:pt x="746263" y="129559"/>
                    <a:pt x="930548" y="383205"/>
                    <a:pt x="930548" y="383205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Calibri"/>
              </a:endParaRPr>
            </a:p>
          </p:txBody>
        </p:sp>
        <p:sp>
          <p:nvSpPr>
            <p:cNvPr id="22" name="Forme libre 21"/>
            <p:cNvSpPr/>
            <p:nvPr/>
          </p:nvSpPr>
          <p:spPr>
            <a:xfrm rot="7643681">
              <a:off x="4995171" y="3670270"/>
              <a:ext cx="714924" cy="660027"/>
            </a:xfrm>
            <a:custGeom>
              <a:avLst/>
              <a:gdLst>
                <a:gd name="connsiteX0" fmla="*/ 0 w 930548"/>
                <a:gd name="connsiteY0" fmla="*/ 0 h 383205"/>
                <a:gd name="connsiteX1" fmla="*/ 591172 w 930548"/>
                <a:gd name="connsiteY1" fmla="*/ 65692 h 383205"/>
                <a:gd name="connsiteX2" fmla="*/ 930548 w 930548"/>
                <a:gd name="connsiteY2" fmla="*/ 383205 h 38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0548" h="383205">
                  <a:moveTo>
                    <a:pt x="0" y="0"/>
                  </a:moveTo>
                  <a:cubicBezTo>
                    <a:pt x="218040" y="912"/>
                    <a:pt x="436081" y="1825"/>
                    <a:pt x="591172" y="65692"/>
                  </a:cubicBezTo>
                  <a:cubicBezTo>
                    <a:pt x="746263" y="129559"/>
                    <a:pt x="930548" y="383205"/>
                    <a:pt x="930548" y="383205"/>
                  </a:cubicBezTo>
                </a:path>
              </a:pathLst>
            </a:custGeom>
            <a:ln>
              <a:solidFill>
                <a:schemeClr val="tx1"/>
              </a:solidFill>
              <a:prstDash val="sys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Calibri"/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V="1">
              <a:off x="2397438" y="2751261"/>
              <a:ext cx="839489" cy="5585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Flèche vers la gauche 30"/>
            <p:cNvSpPr/>
            <p:nvPr/>
          </p:nvSpPr>
          <p:spPr>
            <a:xfrm>
              <a:off x="2397438" y="3820576"/>
              <a:ext cx="795276" cy="263283"/>
            </a:xfrm>
            <a:prstGeom prst="leftArrow">
              <a:avLst/>
            </a:prstGeom>
            <a:solidFill>
              <a:schemeClr val="accent6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Calibri"/>
              </a:endParaRPr>
            </a:p>
          </p:txBody>
        </p:sp>
        <p:pic>
          <p:nvPicPr>
            <p:cNvPr id="42" name="Image 41" descr="labbook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0817" y="2070126"/>
              <a:ext cx="1285375" cy="289662"/>
            </a:xfrm>
            <a:prstGeom prst="rect">
              <a:avLst/>
            </a:prstGeom>
          </p:spPr>
        </p:pic>
        <p:sp>
          <p:nvSpPr>
            <p:cNvPr id="43" name="Rectangle à coins arrondis 42"/>
            <p:cNvSpPr/>
            <p:nvPr/>
          </p:nvSpPr>
          <p:spPr>
            <a:xfrm>
              <a:off x="5164318" y="2625598"/>
              <a:ext cx="2111874" cy="1194979"/>
            </a:xfrm>
            <a:prstGeom prst="round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>
                  <a:latin typeface="Calibri"/>
                </a:rPr>
                <a:t>Diagnostic automatique  des erreurs </a:t>
              </a:r>
              <a:endParaRPr lang="fr-FR" sz="1000" dirty="0">
                <a:latin typeface="Calibri"/>
              </a:endParaRPr>
            </a:p>
          </p:txBody>
        </p:sp>
      </p:grpSp>
      <p:sp>
        <p:nvSpPr>
          <p:cNvPr id="9" name="Ellipse 8"/>
          <p:cNvSpPr/>
          <p:nvPr/>
        </p:nvSpPr>
        <p:spPr>
          <a:xfrm>
            <a:off x="1162751" y="2503183"/>
            <a:ext cx="1776654" cy="894952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098460" y="2709297"/>
            <a:ext cx="176616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rgbClr val="94C600"/>
              </a:buClr>
              <a:buSzPct val="76000"/>
              <a:defRPr/>
            </a:pPr>
            <a:r>
              <a:rPr lang="fr-FR" sz="1000" dirty="0" err="1" smtClean="0">
                <a:solidFill>
                  <a:srgbClr val="000000"/>
                </a:solidFill>
                <a:latin typeface="Calibri"/>
              </a:rPr>
              <a:t>Croset</a:t>
            </a:r>
            <a:r>
              <a:rPr lang="fr-FR" sz="1000" dirty="0" smtClean="0">
                <a:solidFill>
                  <a:srgbClr val="000000"/>
                </a:solidFill>
                <a:latin typeface="Calibri"/>
              </a:rPr>
              <a:t> et </a:t>
            </a:r>
            <a:r>
              <a:rPr lang="fr-FR" sz="1000" dirty="0" err="1" smtClean="0">
                <a:solidFill>
                  <a:srgbClr val="000000"/>
                </a:solidFill>
                <a:latin typeface="Calibri"/>
              </a:rPr>
              <a:t>Chaachoua</a:t>
            </a:r>
            <a:r>
              <a:rPr lang="fr-FR" sz="1000" dirty="0" smtClean="0">
                <a:solidFill>
                  <a:srgbClr val="000000"/>
                </a:solidFill>
                <a:latin typeface="Calibri"/>
              </a:rPr>
              <a:t>, 2016</a:t>
            </a:r>
            <a:endParaRPr lang="fr-FR" sz="1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938730" y="2131712"/>
            <a:ext cx="3809878" cy="461665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alibri"/>
              </a:rPr>
              <a:t> Praxéologies personnelles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1916" y="4362311"/>
            <a:ext cx="7866692" cy="19989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fr-FR" dirty="0" smtClean="0">
                <a:latin typeface="Calibri"/>
                <a:cs typeface="Calibri"/>
              </a:rPr>
              <a:t>Quelles sont les praxéologies personnelles a priori en lien avec la situation proposée ?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Ø"/>
            </a:pPr>
            <a:r>
              <a:rPr lang="fr-FR" dirty="0" smtClean="0">
                <a:latin typeface="Calibri"/>
                <a:cs typeface="Calibri"/>
              </a:rPr>
              <a:t>Peut-on l’enrichir à partir de l’analyse des productions d’élèves ?</a:t>
            </a:r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82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15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7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>
          <a:xfrm>
            <a:off x="632124" y="0"/>
            <a:ext cx="8534400" cy="758825"/>
          </a:xfrm>
        </p:spPr>
        <p:txBody>
          <a:bodyPr>
            <a:noAutofit/>
          </a:bodyPr>
          <a:lstStyle/>
          <a:p>
            <a:r>
              <a:rPr lang="fr-FR" sz="2800" dirty="0" smtClean="0"/>
              <a:t>Élaboration de praxéologies personnelles </a:t>
            </a:r>
            <a:r>
              <a:rPr lang="fr-FR" sz="2800" i="1" dirty="0" smtClean="0"/>
              <a:t>a priori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291857" y="1547331"/>
            <a:ext cx="1535585" cy="271481"/>
          </a:xfrm>
          <a:prstGeom prst="rect">
            <a:avLst/>
          </a:prstGeom>
          <a:solidFill>
            <a:schemeClr val="accent3">
              <a:alpha val="19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𝞽</a:t>
            </a:r>
            <a:r>
              <a:rPr lang="fr-FR" sz="1400" baseline="-25000" dirty="0" smtClean="0">
                <a:solidFill>
                  <a:schemeClr val="tx1"/>
                </a:solidFill>
                <a:latin typeface="Calibri"/>
              </a:rPr>
              <a:t>e</a:t>
            </a:r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 présente</a:t>
            </a:r>
            <a:endParaRPr lang="fr-FR" sz="14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30991" y="2090293"/>
            <a:ext cx="1812463" cy="473006"/>
          </a:xfrm>
          <a:prstGeom prst="rect">
            <a:avLst/>
          </a:prstGeom>
          <a:solidFill>
            <a:schemeClr val="accent3">
              <a:alpha val="19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𝞽</a:t>
            </a:r>
            <a:r>
              <a:rPr lang="fr-FR" sz="1400" baseline="-25000" dirty="0" smtClean="0">
                <a:solidFill>
                  <a:schemeClr val="tx1"/>
                </a:solidFill>
                <a:latin typeface="Calibri"/>
              </a:rPr>
              <a:t>e</a:t>
            </a:r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 correcte et conforme au R</a:t>
            </a:r>
            <a:r>
              <a:rPr lang="fr-FR" sz="1400" baseline="-25000" dirty="0" smtClean="0">
                <a:solidFill>
                  <a:schemeClr val="tx1"/>
                </a:solidFill>
                <a:latin typeface="Calibri"/>
              </a:rPr>
              <a:t>I</a:t>
            </a:r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 </a:t>
            </a:r>
            <a:endParaRPr lang="fr-FR" sz="14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857" y="2896189"/>
            <a:ext cx="1535585" cy="292660"/>
          </a:xfrm>
          <a:prstGeom prst="rect">
            <a:avLst/>
          </a:prstGeom>
          <a:solidFill>
            <a:srgbClr val="AC3E4B">
              <a:alpha val="28000"/>
            </a:srgb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Calibri"/>
              </a:rPr>
              <a:t>𝞽</a:t>
            </a:r>
            <a:r>
              <a:rPr lang="fr-FR" sz="1400" baseline="-25000" dirty="0">
                <a:solidFill>
                  <a:schemeClr val="tx1"/>
                </a:solidFill>
                <a:latin typeface="Calibri"/>
              </a:rPr>
              <a:t>e</a:t>
            </a:r>
            <a:r>
              <a:rPr lang="fr-FR" sz="1400" dirty="0">
                <a:solidFill>
                  <a:schemeClr val="tx1"/>
                </a:solidFill>
                <a:latin typeface="Calibri"/>
              </a:rPr>
              <a:t> </a:t>
            </a:r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incorrecte</a:t>
            </a:r>
            <a:endParaRPr lang="fr-FR" sz="1400" dirty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14" name="Connecteur droit avec flèche 13"/>
          <p:cNvCxnSpPr>
            <a:stCxn id="8" idx="2"/>
            <a:endCxn id="12" idx="1"/>
          </p:cNvCxnSpPr>
          <p:nvPr/>
        </p:nvCxnSpPr>
        <p:spPr>
          <a:xfrm>
            <a:off x="1059650" y="1818812"/>
            <a:ext cx="471341" cy="507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8" idx="2"/>
            <a:endCxn id="13" idx="0"/>
          </p:cNvCxnSpPr>
          <p:nvPr/>
        </p:nvCxnSpPr>
        <p:spPr>
          <a:xfrm>
            <a:off x="1059650" y="1818812"/>
            <a:ext cx="0" cy="1077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38787" y="3321788"/>
            <a:ext cx="2735556" cy="343546"/>
          </a:xfrm>
          <a:prstGeom prst="rect">
            <a:avLst/>
          </a:prstGeom>
          <a:solidFill>
            <a:srgbClr val="AC3E4B">
              <a:alpha val="28000"/>
            </a:srgb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Manque un T</a:t>
            </a:r>
            <a:r>
              <a:rPr lang="fr-FR" sz="1400" baseline="-25000" dirty="0" smtClean="0">
                <a:solidFill>
                  <a:schemeClr val="tx1"/>
                </a:solidFill>
                <a:latin typeface="Calibri"/>
              </a:rPr>
              <a:t>i</a:t>
            </a:r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 de 𝞽</a:t>
            </a:r>
            <a:r>
              <a:rPr lang="fr-FR" sz="1400" baseline="-25000" dirty="0" smtClean="0">
                <a:solidFill>
                  <a:schemeClr val="tx1"/>
                </a:solidFill>
                <a:latin typeface="Calibri"/>
              </a:rPr>
              <a:t>I</a:t>
            </a:r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 dans </a:t>
            </a:r>
            <a:r>
              <a:rPr lang="fr-FR" sz="1400" dirty="0">
                <a:solidFill>
                  <a:schemeClr val="tx1"/>
                </a:solidFill>
                <a:latin typeface="Calibri"/>
              </a:rPr>
              <a:t>𝞽</a:t>
            </a:r>
            <a:r>
              <a:rPr lang="fr-FR" sz="1400" baseline="-25000" dirty="0">
                <a:solidFill>
                  <a:schemeClr val="tx1"/>
                </a:solidFill>
                <a:latin typeface="Calibri"/>
              </a:rPr>
              <a:t>e</a:t>
            </a:r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cxnSp>
        <p:nvCxnSpPr>
          <p:cNvPr id="23" name="Connecteur droit avec flèche 22"/>
          <p:cNvCxnSpPr>
            <a:endCxn id="22" idx="1"/>
          </p:cNvCxnSpPr>
          <p:nvPr/>
        </p:nvCxnSpPr>
        <p:spPr>
          <a:xfrm>
            <a:off x="1068627" y="3493561"/>
            <a:ext cx="470160" cy="0"/>
          </a:xfrm>
          <a:prstGeom prst="straightConnector1">
            <a:avLst/>
          </a:prstGeom>
          <a:ln>
            <a:solidFill>
              <a:srgbClr val="AC3E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3" idx="2"/>
          </p:cNvCxnSpPr>
          <p:nvPr/>
        </p:nvCxnSpPr>
        <p:spPr>
          <a:xfrm>
            <a:off x="1059650" y="3188849"/>
            <a:ext cx="0" cy="1759003"/>
          </a:xfrm>
          <a:prstGeom prst="straightConnector1">
            <a:avLst/>
          </a:prstGeom>
          <a:ln>
            <a:solidFill>
              <a:srgbClr val="AC3E4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551118" y="3732688"/>
            <a:ext cx="2743352" cy="343546"/>
          </a:xfrm>
          <a:prstGeom prst="rect">
            <a:avLst/>
          </a:prstGeom>
          <a:solidFill>
            <a:srgbClr val="AC3E4B">
              <a:alpha val="28000"/>
            </a:srgb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Non respect ordre T</a:t>
            </a:r>
            <a:r>
              <a:rPr lang="fr-FR" sz="1400" baseline="-25000" dirty="0" smtClean="0">
                <a:solidFill>
                  <a:schemeClr val="tx1"/>
                </a:solidFill>
                <a:latin typeface="Calibri"/>
              </a:rPr>
              <a:t>i</a:t>
            </a:r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 dans </a:t>
            </a:r>
            <a:r>
              <a:rPr lang="fr-FR" sz="1400" dirty="0">
                <a:solidFill>
                  <a:schemeClr val="tx1"/>
                </a:solidFill>
                <a:latin typeface="Calibri"/>
              </a:rPr>
              <a:t>𝞽</a:t>
            </a:r>
            <a:r>
              <a:rPr lang="fr-FR" sz="1400" baseline="-25000" dirty="0">
                <a:solidFill>
                  <a:schemeClr val="tx1"/>
                </a:solidFill>
                <a:latin typeface="Calibri"/>
              </a:rPr>
              <a:t>e</a:t>
            </a:r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cxnSp>
        <p:nvCxnSpPr>
          <p:cNvPr id="26" name="Connecteur droit avec flèche 25"/>
          <p:cNvCxnSpPr>
            <a:endCxn id="25" idx="1"/>
          </p:cNvCxnSpPr>
          <p:nvPr/>
        </p:nvCxnSpPr>
        <p:spPr>
          <a:xfrm>
            <a:off x="1080958" y="3904461"/>
            <a:ext cx="470160" cy="0"/>
          </a:xfrm>
          <a:prstGeom prst="straightConnector1">
            <a:avLst/>
          </a:prstGeom>
          <a:ln>
            <a:solidFill>
              <a:srgbClr val="AC3E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58913" y="4161498"/>
            <a:ext cx="2735557" cy="343546"/>
          </a:xfrm>
          <a:prstGeom prst="rect">
            <a:avLst/>
          </a:prstGeom>
          <a:solidFill>
            <a:srgbClr val="AC3E4B">
              <a:alpha val="28000"/>
            </a:srgb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T</a:t>
            </a:r>
            <a:r>
              <a:rPr lang="fr-FR" sz="1400" baseline="-25000" dirty="0" smtClean="0">
                <a:solidFill>
                  <a:schemeClr val="tx1"/>
                </a:solidFill>
                <a:latin typeface="Calibri"/>
              </a:rPr>
              <a:t>i</a:t>
            </a:r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 supplémentaire dans </a:t>
            </a:r>
            <a:r>
              <a:rPr lang="fr-FR" sz="1400" dirty="0">
                <a:solidFill>
                  <a:schemeClr val="tx1"/>
                </a:solidFill>
                <a:latin typeface="Calibri"/>
              </a:rPr>
              <a:t>𝞽</a:t>
            </a:r>
            <a:r>
              <a:rPr lang="fr-FR" sz="1400" baseline="-25000" dirty="0">
                <a:solidFill>
                  <a:schemeClr val="tx1"/>
                </a:solidFill>
                <a:latin typeface="Calibri"/>
              </a:rPr>
              <a:t>e</a:t>
            </a:r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cxnSp>
        <p:nvCxnSpPr>
          <p:cNvPr id="28" name="Connecteur droit avec flèche 27"/>
          <p:cNvCxnSpPr>
            <a:endCxn id="27" idx="1"/>
          </p:cNvCxnSpPr>
          <p:nvPr/>
        </p:nvCxnSpPr>
        <p:spPr>
          <a:xfrm>
            <a:off x="1088754" y="4333271"/>
            <a:ext cx="470159" cy="0"/>
          </a:xfrm>
          <a:prstGeom prst="straightConnector1">
            <a:avLst/>
          </a:prstGeom>
          <a:ln>
            <a:solidFill>
              <a:srgbClr val="AC3E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83141" y="3723863"/>
            <a:ext cx="1529738" cy="1020438"/>
          </a:xfrm>
          <a:prstGeom prst="rect">
            <a:avLst/>
          </a:prstGeom>
          <a:solidFill>
            <a:schemeClr val="accent4">
              <a:alpha val="38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Interprétation au niveau de la technologie de </a:t>
            </a:r>
            <a:r>
              <a:rPr lang="fr-FR" sz="1400" dirty="0">
                <a:solidFill>
                  <a:schemeClr val="tx1"/>
                </a:solidFill>
                <a:latin typeface="Calibri"/>
              </a:rPr>
              <a:t>𝞽</a:t>
            </a:r>
            <a:r>
              <a:rPr lang="fr-FR" sz="1400" baseline="-25000" dirty="0">
                <a:solidFill>
                  <a:schemeClr val="tx1"/>
                </a:solidFill>
                <a:latin typeface="Calibri"/>
              </a:rPr>
              <a:t>e</a:t>
            </a:r>
            <a:r>
              <a:rPr lang="fr-FR" sz="1400" dirty="0">
                <a:solidFill>
                  <a:schemeClr val="tx1"/>
                </a:solidFill>
                <a:latin typeface="Calibri"/>
              </a:rPr>
              <a:t> </a:t>
            </a:r>
            <a:endParaRPr lang="fr-FR" sz="1400" dirty="0" smtClean="0">
              <a:solidFill>
                <a:schemeClr val="tx1"/>
              </a:solidFill>
              <a:latin typeface="Calibri"/>
            </a:endParaRPr>
          </a:p>
          <a:p>
            <a:endParaRPr lang="fr-FR" sz="1400" baseline="-25000" dirty="0" smtClean="0">
              <a:solidFill>
                <a:srgbClr val="0000FF"/>
              </a:solidFill>
              <a:latin typeface="Calibri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080958" y="4938616"/>
            <a:ext cx="470160" cy="0"/>
          </a:xfrm>
          <a:prstGeom prst="straightConnector1">
            <a:avLst/>
          </a:prstGeom>
          <a:ln>
            <a:solidFill>
              <a:srgbClr val="AC3E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571244" y="4708356"/>
            <a:ext cx="2723226" cy="384803"/>
          </a:xfrm>
          <a:prstGeom prst="rect">
            <a:avLst/>
          </a:prstGeom>
          <a:solidFill>
            <a:srgbClr val="AC3E4B">
              <a:alpha val="28000"/>
            </a:srgb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400" dirty="0">
                <a:solidFill>
                  <a:prstClr val="black"/>
                </a:solidFill>
                <a:latin typeface="Calibri"/>
              </a:rPr>
              <a:t>Erreur(s) au niveau d’un T</a:t>
            </a:r>
            <a:r>
              <a:rPr lang="fr-FR" sz="1400" baseline="-25000" dirty="0">
                <a:solidFill>
                  <a:prstClr val="black"/>
                </a:solidFill>
                <a:latin typeface="Calibri"/>
              </a:rPr>
              <a:t>i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Accolade fermante 33"/>
          <p:cNvSpPr/>
          <p:nvPr/>
        </p:nvSpPr>
        <p:spPr>
          <a:xfrm>
            <a:off x="4335450" y="3292197"/>
            <a:ext cx="247691" cy="1895149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Calibri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2895053" y="5093159"/>
            <a:ext cx="471341" cy="449419"/>
          </a:xfrm>
          <a:prstGeom prst="straightConnector1">
            <a:avLst/>
          </a:prstGeom>
          <a:ln>
            <a:solidFill>
              <a:srgbClr val="AC3E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2437223" y="5093159"/>
            <a:ext cx="457830" cy="449419"/>
          </a:xfrm>
          <a:prstGeom prst="straightConnector1">
            <a:avLst/>
          </a:prstGeom>
          <a:ln>
            <a:solidFill>
              <a:srgbClr val="AC3E4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88754" y="5542578"/>
            <a:ext cx="1749723" cy="639152"/>
          </a:xfrm>
          <a:prstGeom prst="rect">
            <a:avLst/>
          </a:prstGeom>
          <a:solidFill>
            <a:srgbClr val="AC3E4B">
              <a:alpha val="28000"/>
            </a:srgb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Calibri"/>
              </a:rPr>
              <a:t>T</a:t>
            </a:r>
            <a:r>
              <a:rPr lang="fr-FR" sz="1400" baseline="-25000" dirty="0">
                <a:solidFill>
                  <a:schemeClr val="tx1"/>
                </a:solidFill>
                <a:latin typeface="Calibri"/>
              </a:rPr>
              <a:t>i</a:t>
            </a:r>
            <a:r>
              <a:rPr lang="fr-FR" sz="1400" dirty="0">
                <a:solidFill>
                  <a:schemeClr val="tx1"/>
                </a:solidFill>
                <a:latin typeface="Calibri"/>
              </a:rPr>
              <a:t> contient une ou plusieurs variables </a:t>
            </a:r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absente(s</a:t>
            </a:r>
            <a:r>
              <a:rPr lang="fr-FR" sz="1400" dirty="0">
                <a:solidFill>
                  <a:schemeClr val="tx1"/>
                </a:solidFill>
                <a:latin typeface="Calibri"/>
              </a:rPr>
              <a:t>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047556" y="5542578"/>
            <a:ext cx="1851768" cy="639152"/>
          </a:xfrm>
          <a:prstGeom prst="rect">
            <a:avLst/>
          </a:prstGeom>
          <a:solidFill>
            <a:srgbClr val="AC3E4B">
              <a:alpha val="28000"/>
            </a:srgb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Calibri"/>
              </a:rPr>
              <a:t>T</a:t>
            </a:r>
            <a:r>
              <a:rPr lang="fr-FR" sz="1400" baseline="-25000" dirty="0">
                <a:solidFill>
                  <a:schemeClr val="tx1"/>
                </a:solidFill>
                <a:latin typeface="Calibri"/>
              </a:rPr>
              <a:t>i</a:t>
            </a:r>
            <a:r>
              <a:rPr lang="fr-FR" sz="1400" dirty="0">
                <a:solidFill>
                  <a:schemeClr val="tx1"/>
                </a:solidFill>
                <a:latin typeface="Calibri"/>
              </a:rPr>
              <a:t> contient une ou plusieurs </a:t>
            </a:r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valeurs de variables erronée(s</a:t>
            </a:r>
            <a:r>
              <a:rPr lang="fr-FR" sz="1400" dirty="0">
                <a:solidFill>
                  <a:schemeClr val="tx1"/>
                </a:solidFill>
                <a:latin typeface="Calibri"/>
              </a:rPr>
              <a:t>)</a:t>
            </a:r>
          </a:p>
        </p:txBody>
      </p:sp>
      <p:cxnSp>
        <p:nvCxnSpPr>
          <p:cNvPr id="42" name="Connecteur droit avec flèche 41"/>
          <p:cNvCxnSpPr>
            <a:endCxn id="41" idx="3"/>
          </p:cNvCxnSpPr>
          <p:nvPr/>
        </p:nvCxnSpPr>
        <p:spPr>
          <a:xfrm flipH="1">
            <a:off x="4899324" y="5862154"/>
            <a:ext cx="448686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endCxn id="30" idx="2"/>
          </p:cNvCxnSpPr>
          <p:nvPr/>
        </p:nvCxnSpPr>
        <p:spPr>
          <a:xfrm flipV="1">
            <a:off x="5348010" y="4744301"/>
            <a:ext cx="0" cy="1117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1827442" y="3904461"/>
            <a:ext cx="2190335" cy="0"/>
          </a:xfrm>
          <a:prstGeom prst="line">
            <a:avLst/>
          </a:prstGeom>
          <a:ln w="127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1827442" y="4333271"/>
            <a:ext cx="2190335" cy="0"/>
          </a:xfrm>
          <a:prstGeom prst="line">
            <a:avLst/>
          </a:prstGeom>
          <a:ln w="127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7254976" y="889630"/>
            <a:ext cx="1911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Croset</a:t>
            </a:r>
            <a:r>
              <a:rPr lang="fr-FR" sz="11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 </a:t>
            </a:r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&amp; </a:t>
            </a:r>
            <a:r>
              <a:rPr lang="fr-FR" sz="1100" dirty="0" err="1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Chaachoua</a:t>
            </a:r>
            <a:r>
              <a:rPr lang="fr-FR" sz="1100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 </a:t>
            </a:r>
            <a:r>
              <a:rPr lang="fr-FR" sz="11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(2016) </a:t>
            </a:r>
            <a:endParaRPr lang="fr-FR" sz="1100" dirty="0">
              <a:solidFill>
                <a:schemeClr val="bg1">
                  <a:lumMod val="65000"/>
                </a:schemeClr>
              </a:solidFill>
              <a:latin typeface="Calibri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462157" y="1700577"/>
            <a:ext cx="5262933" cy="1077218"/>
          </a:xfrm>
          <a:prstGeom prst="rect">
            <a:avLst/>
          </a:prstGeom>
          <a:ln w="127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1"/>
                </a:solidFill>
                <a:latin typeface="Calibri"/>
              </a:rPr>
              <a:t>t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alibri"/>
              </a:rPr>
              <a:t>: p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rélever 36 </a:t>
            </a:r>
            <a:r>
              <a:rPr lang="fr-FR" sz="1600" dirty="0" err="1" smtClean="0">
                <a:solidFill>
                  <a:schemeClr val="tx1"/>
                </a:solidFill>
                <a:latin typeface="Calibri"/>
              </a:rPr>
              <a:t>mL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 de </a:t>
            </a:r>
            <a:r>
              <a:rPr lang="fr-FR" sz="1600" dirty="0">
                <a:solidFill>
                  <a:schemeClr val="tx1"/>
                </a:solidFill>
                <a:latin typeface="Calibri"/>
              </a:rPr>
              <a:t>suspension de 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levures et les verser dans un tube à essai de 40 </a:t>
            </a:r>
            <a:r>
              <a:rPr lang="fr-FR" sz="1600" dirty="0" err="1" smtClean="0">
                <a:solidFill>
                  <a:schemeClr val="tx1"/>
                </a:solidFill>
                <a:latin typeface="Calibri"/>
              </a:rPr>
              <a:t>mL</a:t>
            </a:r>
            <a:endParaRPr lang="fr-FR" sz="1600" dirty="0">
              <a:solidFill>
                <a:schemeClr val="tx1"/>
              </a:solidFill>
              <a:latin typeface="Calibri"/>
            </a:endParaRPr>
          </a:p>
          <a:p>
            <a:r>
              <a:rPr lang="fr-FR" sz="1600" dirty="0" err="1" smtClean="0">
                <a:solidFill>
                  <a:schemeClr val="tx1"/>
                </a:solidFill>
                <a:latin typeface="Calibri"/>
              </a:rPr>
              <a:t>t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alibri"/>
              </a:rPr>
              <a:t>: f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ermer le tube à essai avec </a:t>
            </a:r>
            <a:r>
              <a:rPr lang="fr-FR" sz="1600" dirty="0">
                <a:solidFill>
                  <a:schemeClr val="tx1"/>
                </a:solidFill>
                <a:latin typeface="Calibri"/>
              </a:rPr>
              <a:t>un bouchon 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hermétique</a:t>
            </a:r>
          </a:p>
          <a:p>
            <a:r>
              <a:rPr lang="fr-FR" sz="1600" dirty="0" err="1" smtClean="0">
                <a:solidFill>
                  <a:schemeClr val="tx1"/>
                </a:solidFill>
                <a:latin typeface="Calibri"/>
              </a:rPr>
              <a:t>t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 : placer la suspension de levure à 27°C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5772" y="1141879"/>
            <a:ext cx="693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alibri"/>
              </a:rPr>
              <a:t>T</a:t>
            </a:r>
            <a:r>
              <a:rPr lang="fr-FR" dirty="0">
                <a:latin typeface="Calibri"/>
              </a:rPr>
              <a:t> : placer les microorganismes </a:t>
            </a:r>
            <a:r>
              <a:rPr lang="fr-FR" dirty="0" smtClean="0">
                <a:latin typeface="Calibri"/>
              </a:rPr>
              <a:t>dans les conditions du milieu</a:t>
            </a:r>
            <a:endParaRPr lang="fr-F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59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22" grpId="0" animBg="1"/>
      <p:bldP spid="25" grpId="0" animBg="1"/>
      <p:bldP spid="27" grpId="0" animBg="1"/>
      <p:bldP spid="30" grpId="0" animBg="1"/>
      <p:bldP spid="33" grpId="0" animBg="1"/>
      <p:bldP spid="34" grpId="0" animBg="1"/>
      <p:bldP spid="40" grpId="0" animBg="1"/>
      <p:bldP spid="41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Enrichissement de praxéologies personnelles a priori à partir de productions d’élèves</a:t>
            </a:r>
            <a:endParaRPr lang="fr-FR" sz="3200" i="1" dirty="0"/>
          </a:p>
        </p:txBody>
      </p:sp>
      <p:pic>
        <p:nvPicPr>
          <p:cNvPr id="7" name="Espace réservé pour une image  6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 b="9"/>
          <a:stretch/>
        </p:blipFill>
        <p:spPr>
          <a:xfrm>
            <a:off x="-1" y="2303838"/>
            <a:ext cx="6904623" cy="3819835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93035" y="4019251"/>
            <a:ext cx="7008861" cy="233710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37541" y="2303838"/>
            <a:ext cx="3174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Deux expérimentations : 7 classes de TS spé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110 protocoles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>
                <a:latin typeface="Calibri"/>
                <a:cs typeface="Calibri"/>
              </a:rPr>
              <a:t>Analyse de l’étape 1 (</a:t>
            </a:r>
            <a:r>
              <a:rPr lang="fr-FR" dirty="0" err="1" smtClean="0">
                <a:latin typeface="Calibri"/>
                <a:cs typeface="Calibri"/>
              </a:rPr>
              <a:t>T</a:t>
            </a:r>
            <a:r>
              <a:rPr lang="fr-FR" dirty="0" smtClean="0">
                <a:latin typeface="Calibri"/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9575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18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10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91791"/>
          </a:xfrm>
        </p:spPr>
        <p:txBody>
          <a:bodyPr/>
          <a:lstStyle/>
          <a:p>
            <a:r>
              <a:rPr lang="fr-FR" sz="3600" dirty="0" smtClean="0"/>
              <a:t>Résultats : exemple du concept d’anaérobie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219078" y="3285966"/>
            <a:ext cx="3959066" cy="830997"/>
          </a:xfrm>
          <a:prstGeom prst="rect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1"/>
                </a:solidFill>
                <a:latin typeface="Calibri"/>
              </a:rPr>
              <a:t>t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alibri"/>
              </a:rPr>
              <a:t>: p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rélever 36 </a:t>
            </a:r>
            <a:r>
              <a:rPr lang="fr-FR" sz="1600" dirty="0" err="1" smtClean="0">
                <a:solidFill>
                  <a:schemeClr val="tx1"/>
                </a:solidFill>
                <a:latin typeface="Calibri"/>
              </a:rPr>
              <a:t>mL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 de </a:t>
            </a:r>
            <a:r>
              <a:rPr lang="fr-FR" sz="1600" dirty="0">
                <a:solidFill>
                  <a:schemeClr val="tx1"/>
                </a:solidFill>
                <a:latin typeface="Calibri"/>
              </a:rPr>
              <a:t>suspension de 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levures et les verser dans un tube à essai de 40 </a:t>
            </a:r>
            <a:r>
              <a:rPr lang="fr-FR" sz="1600" dirty="0" err="1" smtClean="0">
                <a:solidFill>
                  <a:schemeClr val="tx1"/>
                </a:solidFill>
                <a:latin typeface="Calibri"/>
              </a:rPr>
              <a:t>mL</a:t>
            </a:r>
            <a:endParaRPr lang="fr-FR" sz="1600" dirty="0">
              <a:solidFill>
                <a:schemeClr val="tx1"/>
              </a:solidFill>
              <a:latin typeface="Calibri"/>
            </a:endParaRPr>
          </a:p>
          <a:p>
            <a:r>
              <a:rPr lang="fr-FR" sz="16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fr-FR" sz="1600" dirty="0" smtClean="0">
                <a:solidFill>
                  <a:srgbClr val="FF0000"/>
                </a:solidFill>
                <a:latin typeface="Calibri"/>
              </a:rPr>
              <a:t> :</a:t>
            </a:r>
          </a:p>
        </p:txBody>
      </p:sp>
      <p:sp>
        <p:nvSpPr>
          <p:cNvPr id="6" name="Espace réservé du contenu 7"/>
          <p:cNvSpPr txBox="1">
            <a:spLocks/>
          </p:cNvSpPr>
          <p:nvPr/>
        </p:nvSpPr>
        <p:spPr>
          <a:xfrm>
            <a:off x="2980928" y="1611581"/>
            <a:ext cx="5945762" cy="53467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spcBef>
                <a:spcPts val="400"/>
              </a:spcBef>
              <a:buNone/>
            </a:pPr>
            <a:r>
              <a:rPr lang="fr-FR" sz="1900" dirty="0" smtClean="0">
                <a:latin typeface="Calibri"/>
              </a:rPr>
              <a:t>Confusion respiration (</a:t>
            </a:r>
            <a:r>
              <a:rPr lang="pt-BR" sz="1700" dirty="0" smtClean="0">
                <a:solidFill>
                  <a:srgbClr val="000000"/>
                </a:solidFill>
                <a:latin typeface="Calibri"/>
              </a:rPr>
              <a:t>Flores </a:t>
            </a:r>
            <a:r>
              <a:rPr lang="pt-BR" sz="1700" dirty="0">
                <a:solidFill>
                  <a:srgbClr val="000000"/>
                </a:solidFill>
                <a:latin typeface="Calibri"/>
              </a:rPr>
              <a:t>&amp; al</a:t>
            </a:r>
            <a:r>
              <a:rPr lang="pt-BR" sz="1700" dirty="0" smtClean="0">
                <a:solidFill>
                  <a:srgbClr val="000000"/>
                </a:solidFill>
                <a:latin typeface="Calibri"/>
              </a:rPr>
              <a:t>., 2003 ; </a:t>
            </a:r>
            <a:r>
              <a:rPr lang="pt-BR" sz="1700" dirty="0" err="1" smtClean="0">
                <a:solidFill>
                  <a:srgbClr val="000000"/>
                </a:solidFill>
                <a:latin typeface="Calibri"/>
              </a:rPr>
              <a:t>Songer</a:t>
            </a:r>
            <a:r>
              <a:rPr lang="pt-BR" sz="17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700" dirty="0">
                <a:solidFill>
                  <a:srgbClr val="000000"/>
                </a:solidFill>
                <a:latin typeface="Calibri"/>
              </a:rPr>
              <a:t>&amp; </a:t>
            </a:r>
            <a:r>
              <a:rPr lang="pt-BR" sz="1700" dirty="0" err="1">
                <a:solidFill>
                  <a:srgbClr val="000000"/>
                </a:solidFill>
                <a:latin typeface="Calibri"/>
              </a:rPr>
              <a:t>Mintzes</a:t>
            </a:r>
            <a:r>
              <a:rPr lang="pt-BR" sz="17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1700" dirty="0" smtClean="0">
                <a:solidFill>
                  <a:srgbClr val="000000"/>
                </a:solidFill>
                <a:latin typeface="Calibri"/>
              </a:rPr>
              <a:t>1994)</a:t>
            </a:r>
            <a:endParaRPr lang="fr-FR" sz="1500" dirty="0" smtClean="0">
              <a:solidFill>
                <a:srgbClr val="000000"/>
              </a:solidFill>
              <a:latin typeface="Calibri"/>
            </a:endParaRPr>
          </a:p>
          <a:p>
            <a:pPr marL="68580" indent="0">
              <a:spcBef>
                <a:spcPts val="400"/>
              </a:spcBef>
              <a:buNone/>
            </a:pPr>
            <a:r>
              <a:rPr lang="fr-FR" sz="1900" dirty="0" smtClean="0">
                <a:solidFill>
                  <a:srgbClr val="000000"/>
                </a:solidFill>
                <a:latin typeface="Calibri"/>
              </a:rPr>
              <a:t>Dissolution des gaz, matérialité  (</a:t>
            </a:r>
            <a:r>
              <a:rPr lang="sk-SK" sz="1700" dirty="0" smtClean="0">
                <a:solidFill>
                  <a:srgbClr val="000000"/>
                </a:solidFill>
                <a:latin typeface="Calibri"/>
              </a:rPr>
              <a:t>Astolfi </a:t>
            </a:r>
            <a:r>
              <a:rPr lang="sk-SK" sz="1700" dirty="0">
                <a:solidFill>
                  <a:srgbClr val="000000"/>
                </a:solidFill>
                <a:latin typeface="Calibri"/>
              </a:rPr>
              <a:t>&amp; </a:t>
            </a:r>
            <a:r>
              <a:rPr lang="sk-SK" sz="1700" dirty="0" smtClean="0">
                <a:solidFill>
                  <a:srgbClr val="000000"/>
                </a:solidFill>
                <a:latin typeface="Calibri"/>
              </a:rPr>
              <a:t>Peterfalvi, 1997 ; Stavy 1988)</a:t>
            </a:r>
            <a:endParaRPr lang="sk-SK" sz="1700" dirty="0">
              <a:solidFill>
                <a:srgbClr val="000000"/>
              </a:solidFill>
              <a:latin typeface="Calibri"/>
            </a:endParaRPr>
          </a:p>
          <a:p>
            <a:pPr marL="68580" indent="0">
              <a:spcBef>
                <a:spcPts val="400"/>
              </a:spcBef>
              <a:buNone/>
            </a:pPr>
            <a:endParaRPr lang="fr-FR" sz="19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Image 6" descr="anaérobi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8" r="23267"/>
          <a:stretch/>
        </p:blipFill>
        <p:spPr>
          <a:xfrm rot="5400000">
            <a:off x="1108997" y="1255821"/>
            <a:ext cx="1846498" cy="1519873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526522" y="1593225"/>
            <a:ext cx="797187" cy="76146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50000"/>
                  <a:shade val="100000"/>
                  <a:satMod val="150000"/>
                  <a:alpha val="0"/>
                </a:schemeClr>
              </a:gs>
              <a:gs pos="40000">
                <a:schemeClr val="accent1">
                  <a:tint val="7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shade val="90000"/>
                  <a:satMod val="110000"/>
                  <a:alpha val="0"/>
                </a:schemeClr>
              </a:gs>
            </a:gsLst>
            <a:lin ang="5400000" scaled="0"/>
            <a:tileRect/>
          </a:gradFill>
          <a:ln w="38100" cmpd="sng">
            <a:solidFill>
              <a:srgbClr val="E8AA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9078" y="4280196"/>
            <a:ext cx="3959066" cy="1077218"/>
          </a:xfrm>
          <a:prstGeom prst="rect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1"/>
                </a:solidFill>
                <a:latin typeface="Calibri"/>
              </a:rPr>
              <a:t>t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alibri"/>
              </a:rPr>
              <a:t>: p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rélever </a:t>
            </a:r>
            <a:r>
              <a:rPr lang="fr-FR" sz="1600" dirty="0" smtClean="0">
                <a:solidFill>
                  <a:srgbClr val="FF0000"/>
                </a:solidFill>
                <a:latin typeface="Calibri"/>
              </a:rPr>
              <a:t>20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latin typeface="Calibri"/>
              </a:rPr>
              <a:t>mL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 de </a:t>
            </a:r>
            <a:r>
              <a:rPr lang="fr-FR" sz="1600" dirty="0">
                <a:solidFill>
                  <a:schemeClr val="tx1"/>
                </a:solidFill>
                <a:latin typeface="Calibri"/>
              </a:rPr>
              <a:t>suspension de 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levures et les verser dans un tube à essai de 40 </a:t>
            </a:r>
            <a:r>
              <a:rPr lang="fr-FR" sz="1600" dirty="0" err="1" smtClean="0">
                <a:solidFill>
                  <a:schemeClr val="tx1"/>
                </a:solidFill>
                <a:latin typeface="Calibri"/>
              </a:rPr>
              <a:t>mL</a:t>
            </a:r>
            <a:endParaRPr lang="fr-FR" sz="1600" dirty="0">
              <a:solidFill>
                <a:schemeClr val="tx1"/>
              </a:solidFill>
              <a:latin typeface="Calibri"/>
            </a:endParaRPr>
          </a:p>
          <a:p>
            <a:r>
              <a:rPr lang="fr-FR" sz="1600" dirty="0" err="1" smtClean="0">
                <a:solidFill>
                  <a:schemeClr val="tx1"/>
                </a:solidFill>
                <a:latin typeface="Calibri"/>
              </a:rPr>
              <a:t>t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alibri"/>
              </a:rPr>
              <a:t>: f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ermer le tube à essai avec </a:t>
            </a:r>
            <a:r>
              <a:rPr lang="fr-FR" sz="1600" dirty="0">
                <a:solidFill>
                  <a:schemeClr val="tx1"/>
                </a:solidFill>
                <a:latin typeface="Calibri"/>
              </a:rPr>
              <a:t>un bouchon 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hermétique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19078" y="5525353"/>
            <a:ext cx="3959066" cy="830997"/>
          </a:xfrm>
          <a:prstGeom prst="rect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1"/>
                </a:solidFill>
                <a:latin typeface="Calibri"/>
              </a:rPr>
              <a:t>t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alibri"/>
              </a:rPr>
              <a:t>: p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rélever </a:t>
            </a:r>
            <a:r>
              <a:rPr lang="fr-FR" sz="1600" dirty="0" smtClean="0">
                <a:solidFill>
                  <a:srgbClr val="FF0000"/>
                </a:solidFill>
                <a:latin typeface="Calibri"/>
              </a:rPr>
              <a:t>20 </a:t>
            </a:r>
            <a:r>
              <a:rPr lang="fr-FR" sz="1600" dirty="0" err="1" smtClean="0">
                <a:solidFill>
                  <a:srgbClr val="FF0000"/>
                </a:solidFill>
                <a:latin typeface="Calibri"/>
              </a:rPr>
              <a:t>mL</a:t>
            </a:r>
            <a:r>
              <a:rPr lang="fr-FR" sz="16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de </a:t>
            </a:r>
            <a:r>
              <a:rPr lang="fr-FR" sz="1600" dirty="0">
                <a:solidFill>
                  <a:schemeClr val="tx1"/>
                </a:solidFill>
                <a:latin typeface="Calibri"/>
              </a:rPr>
              <a:t>suspension de </a:t>
            </a:r>
            <a:r>
              <a:rPr lang="fr-FR" sz="1600" dirty="0" smtClean="0">
                <a:solidFill>
                  <a:schemeClr val="tx1"/>
                </a:solidFill>
                <a:latin typeface="Calibri"/>
              </a:rPr>
              <a:t>levures et les verser dans un tube à essai de 40 </a:t>
            </a:r>
            <a:r>
              <a:rPr lang="fr-FR" sz="1600" dirty="0" err="1" smtClean="0">
                <a:solidFill>
                  <a:schemeClr val="tx1"/>
                </a:solidFill>
                <a:latin typeface="Calibri"/>
              </a:rPr>
              <a:t>mL</a:t>
            </a:r>
            <a:endParaRPr lang="fr-FR" sz="1600" dirty="0">
              <a:solidFill>
                <a:schemeClr val="tx1"/>
              </a:solidFill>
              <a:latin typeface="Calibri"/>
            </a:endParaRPr>
          </a:p>
          <a:p>
            <a:r>
              <a:rPr lang="fr-FR" sz="1600" dirty="0" err="1" smtClean="0">
                <a:solidFill>
                  <a:srgbClr val="FF0000"/>
                </a:solidFill>
                <a:latin typeface="Calibri"/>
              </a:rPr>
              <a:t>t</a:t>
            </a:r>
            <a:r>
              <a:rPr lang="fr-FR" sz="1600" dirty="0" smtClean="0">
                <a:solidFill>
                  <a:srgbClr val="FF0000"/>
                </a:solidFill>
                <a:latin typeface="Calibri"/>
              </a:rPr>
              <a:t> :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98816" y="3444507"/>
            <a:ext cx="3987685" cy="307777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sz="1400" dirty="0" smtClean="0">
                <a:latin typeface="Calibri"/>
              </a:rPr>
              <a:t>La fermentation alcoolique se réalise en aérobie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98816" y="4541806"/>
            <a:ext cx="3987685" cy="523220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sz="1400" dirty="0" smtClean="0">
                <a:latin typeface="Calibri"/>
              </a:rPr>
              <a:t>Les gaz présents dans l’air ne se dissolvent pas dans le milieu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98816" y="5525353"/>
            <a:ext cx="3987685" cy="738664"/>
          </a:xfrm>
          <a:prstGeom prst="rect">
            <a:avLst/>
          </a:prstGeom>
          <a:ln w="1270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sz="1400" dirty="0" smtClean="0">
                <a:latin typeface="Calibri"/>
              </a:rPr>
              <a:t>La fermentation alcoolique se réalise en aérobie</a:t>
            </a:r>
          </a:p>
          <a:p>
            <a:pPr marL="285750" indent="-285750">
              <a:buFont typeface="Wingdings" charset="2"/>
              <a:buChar char="Ø"/>
            </a:pPr>
            <a:r>
              <a:rPr lang="fr-FR" sz="1400" dirty="0" smtClean="0">
                <a:latin typeface="Calibri"/>
              </a:rPr>
              <a:t>Les gaz présents dans l’air ne se dissolvent pas dans le milieu</a:t>
            </a:r>
          </a:p>
        </p:txBody>
      </p:sp>
    </p:spTree>
    <p:extLst>
      <p:ext uri="{BB962C8B-B14F-4D97-AF65-F5344CB8AC3E}">
        <p14:creationId xmlns:p14="http://schemas.microsoft.com/office/powerpoint/2010/main" val="3297023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ZoneTexte 44"/>
          <p:cNvSpPr txBox="1"/>
          <p:nvPr/>
        </p:nvSpPr>
        <p:spPr>
          <a:xfrm>
            <a:off x="5990817" y="2070126"/>
            <a:ext cx="1359513" cy="923330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423333" y="-214589"/>
            <a:ext cx="8042275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atin typeface="News Gothic MT" charset="0"/>
                <a:ea typeface="ＭＳ Ｐゴシック" charset="0"/>
                <a:cs typeface="ＭＳ Ｐゴシック" charset="0"/>
              </a:rPr>
              <a:t>Mon travail dans ce contexte</a:t>
            </a:r>
            <a:endParaRPr lang="fr-FR" sz="3600" dirty="0">
              <a:latin typeface="News Gothic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" name="Image 13" descr="728839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65" y="1797974"/>
            <a:ext cx="6363036" cy="3896923"/>
          </a:xfrm>
          <a:prstGeom prst="rect">
            <a:avLst/>
          </a:prstGeom>
          <a:ln>
            <a:noFill/>
          </a:ln>
        </p:spPr>
      </p:pic>
      <p:pic>
        <p:nvPicPr>
          <p:cNvPr id="18" name="Image 17" descr="élè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3091" b="24326"/>
          <a:stretch/>
        </p:blipFill>
        <p:spPr>
          <a:xfrm flipH="1">
            <a:off x="817503" y="3058193"/>
            <a:ext cx="1285471" cy="1215308"/>
          </a:xfrm>
          <a:prstGeom prst="rect">
            <a:avLst/>
          </a:prstGeom>
        </p:spPr>
      </p:pic>
      <p:grpSp>
        <p:nvGrpSpPr>
          <p:cNvPr id="4" name="Grouper 3"/>
          <p:cNvGrpSpPr/>
          <p:nvPr/>
        </p:nvGrpSpPr>
        <p:grpSpPr>
          <a:xfrm>
            <a:off x="708028" y="1283113"/>
            <a:ext cx="2419424" cy="1468148"/>
            <a:chOff x="98529" y="4324742"/>
            <a:chExt cx="2660271" cy="1686101"/>
          </a:xfrm>
        </p:grpSpPr>
        <p:pic>
          <p:nvPicPr>
            <p:cNvPr id="11" name="Image 10" descr="labo_chimie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54" y="4639952"/>
              <a:ext cx="1872044" cy="989988"/>
            </a:xfrm>
            <a:prstGeom prst="rect">
              <a:avLst/>
            </a:prstGeom>
          </p:spPr>
        </p:pic>
        <p:sp>
          <p:nvSpPr>
            <p:cNvPr id="3" name="Pensées 2"/>
            <p:cNvSpPr/>
            <p:nvPr/>
          </p:nvSpPr>
          <p:spPr>
            <a:xfrm>
              <a:off x="98529" y="4324742"/>
              <a:ext cx="2660271" cy="1686101"/>
            </a:xfrm>
            <a:prstGeom prst="cloudCallou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Calibri"/>
              </a:endParaRPr>
            </a:p>
          </p:txBody>
        </p:sp>
      </p:grpSp>
      <p:sp>
        <p:nvSpPr>
          <p:cNvPr id="5" name="Rectangle à coins arrondis 4"/>
          <p:cNvSpPr/>
          <p:nvPr/>
        </p:nvSpPr>
        <p:spPr>
          <a:xfrm>
            <a:off x="3455012" y="2310109"/>
            <a:ext cx="1357505" cy="50602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Calibri"/>
              </a:rPr>
              <a:t>Protocole expérimental</a:t>
            </a:r>
            <a:endParaRPr lang="fr-FR" sz="1600" dirty="0">
              <a:latin typeface="Calibri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455012" y="3780160"/>
            <a:ext cx="1357505" cy="506028"/>
          </a:xfrm>
          <a:prstGeom prst="roundRect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Calibri"/>
              </a:rPr>
              <a:t>Etayages adaptatifs</a:t>
            </a:r>
            <a:endParaRPr lang="fr-FR" sz="1600" dirty="0">
              <a:latin typeface="Calibri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4873360" y="2625597"/>
            <a:ext cx="930548" cy="383205"/>
          </a:xfrm>
          <a:custGeom>
            <a:avLst/>
            <a:gdLst>
              <a:gd name="connsiteX0" fmla="*/ 0 w 930548"/>
              <a:gd name="connsiteY0" fmla="*/ 0 h 383205"/>
              <a:gd name="connsiteX1" fmla="*/ 591172 w 930548"/>
              <a:gd name="connsiteY1" fmla="*/ 65692 h 383205"/>
              <a:gd name="connsiteX2" fmla="*/ 930548 w 930548"/>
              <a:gd name="connsiteY2" fmla="*/ 383205 h 38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548" h="383205">
                <a:moveTo>
                  <a:pt x="0" y="0"/>
                </a:moveTo>
                <a:cubicBezTo>
                  <a:pt x="218040" y="912"/>
                  <a:pt x="436081" y="1825"/>
                  <a:pt x="591172" y="65692"/>
                </a:cubicBezTo>
                <a:cubicBezTo>
                  <a:pt x="746263" y="129559"/>
                  <a:pt x="930548" y="383205"/>
                  <a:pt x="930548" y="383205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Calibri"/>
            </a:endParaRPr>
          </a:p>
        </p:txBody>
      </p:sp>
      <p:sp>
        <p:nvSpPr>
          <p:cNvPr id="22" name="Forme libre 21"/>
          <p:cNvSpPr/>
          <p:nvPr/>
        </p:nvSpPr>
        <p:spPr>
          <a:xfrm rot="7643681">
            <a:off x="4995171" y="3670270"/>
            <a:ext cx="714924" cy="660027"/>
          </a:xfrm>
          <a:custGeom>
            <a:avLst/>
            <a:gdLst>
              <a:gd name="connsiteX0" fmla="*/ 0 w 930548"/>
              <a:gd name="connsiteY0" fmla="*/ 0 h 383205"/>
              <a:gd name="connsiteX1" fmla="*/ 591172 w 930548"/>
              <a:gd name="connsiteY1" fmla="*/ 65692 h 383205"/>
              <a:gd name="connsiteX2" fmla="*/ 930548 w 930548"/>
              <a:gd name="connsiteY2" fmla="*/ 383205 h 38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548" h="383205">
                <a:moveTo>
                  <a:pt x="0" y="0"/>
                </a:moveTo>
                <a:cubicBezTo>
                  <a:pt x="218040" y="912"/>
                  <a:pt x="436081" y="1825"/>
                  <a:pt x="591172" y="65692"/>
                </a:cubicBezTo>
                <a:cubicBezTo>
                  <a:pt x="746263" y="129559"/>
                  <a:pt x="930548" y="383205"/>
                  <a:pt x="930548" y="383205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Calibri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2397438" y="2751261"/>
            <a:ext cx="839489" cy="558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3455012" y="3157141"/>
            <a:ext cx="1357505" cy="5060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Calibri"/>
              </a:rPr>
              <a:t>Etayages fixes</a:t>
            </a:r>
            <a:endParaRPr lang="fr-FR" sz="1600" dirty="0">
              <a:latin typeface="Calibri"/>
            </a:endParaRPr>
          </a:p>
        </p:txBody>
      </p:sp>
      <p:sp>
        <p:nvSpPr>
          <p:cNvPr id="21" name="Flèche vers la gauche 20"/>
          <p:cNvSpPr/>
          <p:nvPr/>
        </p:nvSpPr>
        <p:spPr>
          <a:xfrm>
            <a:off x="2361118" y="3459512"/>
            <a:ext cx="795276" cy="263283"/>
          </a:xfrm>
          <a:prstGeom prst="leftArrow">
            <a:avLst/>
          </a:prstGeom>
          <a:solidFill>
            <a:srgbClr val="35ACA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alibri"/>
            </a:endParaRPr>
          </a:p>
        </p:txBody>
      </p:sp>
      <p:sp>
        <p:nvSpPr>
          <p:cNvPr id="31" name="Flèche vers la gauche 30"/>
          <p:cNvSpPr/>
          <p:nvPr/>
        </p:nvSpPr>
        <p:spPr>
          <a:xfrm>
            <a:off x="2397438" y="3820576"/>
            <a:ext cx="795276" cy="263283"/>
          </a:xfrm>
          <a:prstGeom prst="leftArrow">
            <a:avLst/>
          </a:prstGeom>
          <a:solidFill>
            <a:schemeClr val="accent6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latin typeface="Calibri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4279117" y="6490693"/>
            <a:ext cx="5334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2" name="Image 41" descr="labboo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17" y="2070126"/>
            <a:ext cx="1285375" cy="289662"/>
          </a:xfrm>
          <a:prstGeom prst="rect">
            <a:avLst/>
          </a:prstGeom>
        </p:spPr>
      </p:pic>
      <p:sp>
        <p:nvSpPr>
          <p:cNvPr id="43" name="Rectangle à coins arrondis 42"/>
          <p:cNvSpPr/>
          <p:nvPr/>
        </p:nvSpPr>
        <p:spPr>
          <a:xfrm>
            <a:off x="5397112" y="3058193"/>
            <a:ext cx="1357505" cy="754259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Calibri"/>
              </a:rPr>
              <a:t>Diagnostic automatique  des erreurs </a:t>
            </a:r>
            <a:endParaRPr lang="fr-FR" sz="1600" dirty="0">
              <a:latin typeface="Calibri"/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108093" y="5670864"/>
            <a:ext cx="8920577" cy="861774"/>
            <a:chOff x="1016319" y="5562661"/>
            <a:chExt cx="8630988" cy="861774"/>
          </a:xfrm>
        </p:grpSpPr>
        <p:sp>
          <p:nvSpPr>
            <p:cNvPr id="8" name="ZoneTexte 7"/>
            <p:cNvSpPr txBox="1"/>
            <p:nvPr/>
          </p:nvSpPr>
          <p:spPr>
            <a:xfrm>
              <a:off x="1016319" y="5562661"/>
              <a:ext cx="8630988" cy="861774"/>
            </a:xfrm>
            <a:prstGeom prst="rect">
              <a:avLst/>
            </a:prstGeom>
            <a:solidFill>
              <a:srgbClr val="E29F1D"/>
            </a:solidFill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600" dirty="0" smtClean="0">
                  <a:solidFill>
                    <a:schemeClr val="bg1"/>
                  </a:solidFill>
                  <a:latin typeface="Calibri"/>
                </a:rPr>
                <a:t>Modélisation des connaissances : modèle praxéologique, T4TEL</a:t>
              </a:r>
            </a:p>
            <a:p>
              <a:pPr algn="ctr"/>
              <a:endParaRPr lang="fr-FR" sz="2400" dirty="0" smtClean="0">
                <a:latin typeface="Calibri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530058" y="6120880"/>
              <a:ext cx="4116214" cy="261610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rPr>
                <a:t>Bosch &amp; </a:t>
              </a:r>
              <a:r>
                <a:rPr lang="fr-FR" sz="1100" dirty="0" err="1" smtClean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rPr>
                <a:t>Chevallard</a:t>
              </a:r>
              <a:r>
                <a:rPr lang="fr-FR" sz="1100" dirty="0" smtClean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rPr>
                <a:t>, 1999 ; </a:t>
              </a:r>
              <a:r>
                <a:rPr lang="fr-FR" sz="1100" dirty="0" err="1" smtClean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rPr>
                <a:t>Chaachoua</a:t>
              </a:r>
              <a:r>
                <a:rPr lang="fr-FR" sz="1100" dirty="0" smtClean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rPr>
                <a:t> &amp; al. 2013 ; </a:t>
              </a:r>
              <a:r>
                <a:rPr lang="fr-FR" sz="1100" dirty="0" err="1" smtClean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rPr>
                <a:t>Chaachoua</a:t>
              </a:r>
              <a:r>
                <a:rPr lang="fr-FR" sz="1100" dirty="0" smtClean="0">
                  <a:solidFill>
                    <a:srgbClr val="FFFFFF"/>
                  </a:solidFill>
                  <a:latin typeface="Calibri"/>
                  <a:ea typeface="ＭＳ Ｐゴシック" charset="0"/>
                  <a:cs typeface="ＭＳ Ｐゴシック" charset="0"/>
                </a:rPr>
                <a:t> 2015</a:t>
              </a:r>
              <a:endParaRPr lang="fr-FR" sz="1100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31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0" grpId="1" animBg="1"/>
      <p:bldP spid="22" grpId="0" animBg="1"/>
      <p:bldP spid="19" grpId="0" animBg="1"/>
      <p:bldP spid="21" grpId="0" animBg="1"/>
      <p:bldP spid="31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28842" y="134421"/>
            <a:ext cx="4148529" cy="519015"/>
          </a:xfrm>
        </p:spPr>
        <p:txBody>
          <a:bodyPr/>
          <a:lstStyle/>
          <a:p>
            <a:r>
              <a:rPr lang="fr-FR" sz="2400" dirty="0" smtClean="0"/>
              <a:t>Résultats sur l’ensemble du </a:t>
            </a:r>
            <a:r>
              <a:rPr lang="fr-FR" sz="2400" dirty="0" err="1" smtClean="0"/>
              <a:t>T</a:t>
            </a:r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ZoneTexte 6"/>
          <p:cNvSpPr txBox="1"/>
          <p:nvPr/>
        </p:nvSpPr>
        <p:spPr>
          <a:xfrm>
            <a:off x="5160381" y="1077759"/>
            <a:ext cx="3840287" cy="1554272"/>
          </a:xfrm>
          <a:prstGeom prst="rect">
            <a:avLst/>
          </a:prstGeom>
          <a:solidFill>
            <a:schemeClr val="accent4">
              <a:alpha val="37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ü"/>
            </a:pPr>
            <a:r>
              <a:rPr lang="fr-FR" dirty="0" smtClean="0">
                <a:solidFill>
                  <a:schemeClr val="tx1"/>
                </a:solidFill>
                <a:latin typeface="Calibri"/>
                <a:cs typeface="Calibri"/>
              </a:rPr>
              <a:t>Identification des erreurs par concept : technique / valeur de variable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ü"/>
            </a:pPr>
            <a:r>
              <a:rPr lang="fr-FR" dirty="0" smtClean="0">
                <a:solidFill>
                  <a:schemeClr val="tx1"/>
                </a:solidFill>
                <a:latin typeface="Calibri"/>
                <a:cs typeface="Calibri"/>
              </a:rPr>
              <a:t>12 </a:t>
            </a:r>
            <a:r>
              <a:rPr lang="fr-FR" dirty="0">
                <a:solidFill>
                  <a:schemeClr val="tx1"/>
                </a:solidFill>
                <a:latin typeface="Calibri"/>
                <a:cs typeface="Calibri"/>
              </a:rPr>
              <a:t>praxéologies personnelles </a:t>
            </a:r>
            <a:r>
              <a:rPr lang="fr-FR" i="1" dirty="0">
                <a:solidFill>
                  <a:schemeClr val="tx1"/>
                </a:solidFill>
                <a:latin typeface="Calibri"/>
                <a:cs typeface="Calibri"/>
              </a:rPr>
              <a:t>a priori </a:t>
            </a:r>
            <a:endParaRPr lang="fr-FR" i="1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0381" y="3269360"/>
            <a:ext cx="3840287" cy="606511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fr-FR" sz="1600" b="1" dirty="0" smtClean="0">
                <a:solidFill>
                  <a:srgbClr val="000000"/>
                </a:solidFill>
                <a:latin typeface="Calibri"/>
                <a:cs typeface="Calibri"/>
              </a:rPr>
              <a:t>Limite </a:t>
            </a:r>
            <a:r>
              <a:rPr lang="fr-FR" sz="1600" b="1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fr-FR" sz="1600" dirty="0" smtClean="0">
                <a:solidFill>
                  <a:srgbClr val="000000"/>
                </a:solidFill>
                <a:latin typeface="Calibri"/>
                <a:cs typeface="Calibri"/>
              </a:rPr>
              <a:t>modélisation d’une seule étape</a:t>
            </a:r>
          </a:p>
        </p:txBody>
      </p:sp>
      <p:grpSp>
        <p:nvGrpSpPr>
          <p:cNvPr id="13" name="Grouper 12"/>
          <p:cNvGrpSpPr/>
          <p:nvPr/>
        </p:nvGrpSpPr>
        <p:grpSpPr>
          <a:xfrm>
            <a:off x="68030" y="258908"/>
            <a:ext cx="4692046" cy="6352512"/>
            <a:chOff x="856311" y="315151"/>
            <a:chExt cx="5023738" cy="6542849"/>
          </a:xfrm>
        </p:grpSpPr>
        <p:pic>
          <p:nvPicPr>
            <p:cNvPr id="11" name="Image 10" descr="profils 2.tif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17"/>
            <a:stretch/>
          </p:blipFill>
          <p:spPr>
            <a:xfrm>
              <a:off x="856311" y="315151"/>
              <a:ext cx="4974297" cy="3141146"/>
            </a:xfrm>
            <a:prstGeom prst="rect">
              <a:avLst/>
            </a:prstGeom>
          </p:spPr>
        </p:pic>
        <p:pic>
          <p:nvPicPr>
            <p:cNvPr id="12" name="Image 11" descr="profils 3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311" y="3353204"/>
              <a:ext cx="5023738" cy="3504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09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Résultats : praxéologies personnelles dans les productions d’élèves </a:t>
            </a:r>
            <a:endParaRPr lang="fr-FR" sz="4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320706"/>
              </p:ext>
            </p:extLst>
          </p:nvPr>
        </p:nvGraphicFramePr>
        <p:xfrm>
          <a:off x="298283" y="2754486"/>
          <a:ext cx="8388517" cy="1592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Document" r:id="rId4" imgW="5753100" imgH="1092200" progId="Word.Document.12">
                  <p:embed/>
                </p:oleObj>
              </mc:Choice>
              <mc:Fallback>
                <p:oleObj name="Document" r:id="rId4" imgW="5753100" imgH="109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8283" y="2754486"/>
                        <a:ext cx="8388517" cy="1592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53473" y="4475423"/>
            <a:ext cx="763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/>
                <a:cs typeface="Calibri"/>
              </a:rPr>
              <a:t>praxéologies personnelles minoritaires : concept pré requis / étayages</a:t>
            </a:r>
          </a:p>
          <a:p>
            <a:r>
              <a:rPr lang="fr-FR" dirty="0" smtClean="0">
                <a:latin typeface="Calibri"/>
                <a:cs typeface="Calibri"/>
              </a:rPr>
              <a:t>praxéologies personnelles majoritaires : concept objectif d’apprentissage</a:t>
            </a:r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35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272272" y="6173787"/>
            <a:ext cx="5334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06553" y="-50623"/>
            <a:ext cx="8229600" cy="869489"/>
          </a:xfrm>
        </p:spPr>
        <p:txBody>
          <a:bodyPr>
            <a:normAutofit/>
          </a:bodyPr>
          <a:lstStyle/>
          <a:p>
            <a:r>
              <a:rPr lang="fr-FR" sz="4000" dirty="0" smtClean="0"/>
              <a:t>Contribution didactique</a:t>
            </a:r>
            <a:endParaRPr lang="fr-FR" sz="4000" dirty="0"/>
          </a:p>
        </p:txBody>
      </p:sp>
      <p:sp>
        <p:nvSpPr>
          <p:cNvPr id="8" name="Rectangle 7"/>
          <p:cNvSpPr/>
          <p:nvPr/>
        </p:nvSpPr>
        <p:spPr>
          <a:xfrm>
            <a:off x="301751" y="1355498"/>
            <a:ext cx="3930196" cy="70500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Calibri"/>
              </a:rPr>
              <a:t>Modélisation praxéologique : rapport institutionnel</a:t>
            </a:r>
            <a:endParaRPr lang="fr-FR" sz="2000" dirty="0">
              <a:latin typeface="Calibri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01751" y="2277562"/>
            <a:ext cx="3930195" cy="488483"/>
          </a:xfrm>
          <a:prstGeom prst="roundRect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/>
              </a:rPr>
              <a:t>Praxéologie de référence</a:t>
            </a:r>
            <a:endParaRPr lang="fr-FR" dirty="0">
              <a:latin typeface="Calibri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01751" y="3713800"/>
            <a:ext cx="3930195" cy="855892"/>
          </a:xfrm>
          <a:prstGeom prst="roundRect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/>
              </a:rPr>
              <a:t>Formalisation de variables : </a:t>
            </a:r>
          </a:p>
          <a:p>
            <a:pPr algn="ctr"/>
            <a:r>
              <a:rPr lang="fr-FR" dirty="0" smtClean="0">
                <a:latin typeface="Calibri"/>
              </a:rPr>
              <a:t>valeurs à </a:t>
            </a:r>
            <a:r>
              <a:rPr lang="fr-FR" dirty="0">
                <a:latin typeface="Calibri"/>
              </a:rPr>
              <a:t>disposition </a:t>
            </a:r>
            <a:r>
              <a:rPr lang="fr-FR" dirty="0" smtClean="0">
                <a:latin typeface="Calibri"/>
              </a:rPr>
              <a:t>du chercheur</a:t>
            </a:r>
            <a:endParaRPr lang="fr-FR" dirty="0"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5475" y="1355498"/>
            <a:ext cx="3930196" cy="705001"/>
          </a:xfrm>
          <a:prstGeom prst="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atin typeface="Calibri"/>
              </a:rPr>
              <a:t>Modélisation praxéologique : rapport personnel</a:t>
            </a:r>
            <a:endParaRPr lang="fr-FR" sz="2000" dirty="0">
              <a:latin typeface="Calibri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01751" y="2985590"/>
            <a:ext cx="3930195" cy="488483"/>
          </a:xfrm>
          <a:prstGeom prst="roundRect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/>
              </a:rPr>
              <a:t>Praxéologie institutionnelle </a:t>
            </a:r>
            <a:endParaRPr lang="fr-FR" dirty="0">
              <a:latin typeface="Calibri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875477" y="2277562"/>
            <a:ext cx="3930195" cy="488483"/>
          </a:xfrm>
          <a:prstGeom prst="roundRect">
            <a:avLst/>
          </a:prstGeom>
          <a:ln w="127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/>
              </a:rPr>
              <a:t>12 praxéologies personnelles a priori</a:t>
            </a:r>
            <a:endParaRPr lang="fr-FR" dirty="0">
              <a:latin typeface="Calibri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875475" y="2985590"/>
            <a:ext cx="3930195" cy="728210"/>
          </a:xfrm>
          <a:prstGeom prst="roundRect">
            <a:avLst/>
          </a:prstGeom>
          <a:ln w="127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Calibri"/>
              </a:rPr>
              <a:t> validation dans les productions d’élève (hétérogénéité)</a:t>
            </a:r>
            <a:endParaRPr lang="fr-FR" dirty="0">
              <a:latin typeface="Calibri"/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6497742" y="3982263"/>
            <a:ext cx="641144" cy="91234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905960" y="5131471"/>
            <a:ext cx="3930193" cy="646331"/>
          </a:xfrm>
          <a:prstGeom prst="rect">
            <a:avLst/>
          </a:prstGeom>
          <a:ln w="12700" cmpd="sng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/>
                <a:cs typeface="Calibri"/>
              </a:rPr>
              <a:t>Rétroactions ? </a:t>
            </a:r>
          </a:p>
          <a:p>
            <a:pPr algn="ctr"/>
            <a:r>
              <a:rPr lang="fr-FR" dirty="0" smtClean="0">
                <a:latin typeface="Calibri"/>
                <a:cs typeface="Calibri"/>
              </a:rPr>
              <a:t>Modélisation ?</a:t>
            </a:r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18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441550" y="6356350"/>
            <a:ext cx="381232" cy="365125"/>
          </a:xfrm>
        </p:spPr>
        <p:txBody>
          <a:bodyPr/>
          <a:lstStyle/>
          <a:p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Image 6" descr="ordi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t="17927" r="12481" b="28757"/>
          <a:stretch/>
        </p:blipFill>
        <p:spPr>
          <a:xfrm>
            <a:off x="175834" y="85923"/>
            <a:ext cx="761503" cy="752451"/>
          </a:xfrm>
          <a:prstGeom prst="rect">
            <a:avLst/>
          </a:prstGeom>
        </p:spPr>
      </p:pic>
      <p:pic>
        <p:nvPicPr>
          <p:cNvPr id="8" name="Image 7" descr="élè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3091" b="24326"/>
          <a:stretch/>
        </p:blipFill>
        <p:spPr>
          <a:xfrm flipH="1">
            <a:off x="8143408" y="48547"/>
            <a:ext cx="556001" cy="525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233089" y="1636600"/>
            <a:ext cx="3022570" cy="8156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AutoNum type="arabicParenBoth"/>
            </a:pPr>
            <a:r>
              <a:rPr lang="fr-FR" b="1" dirty="0" smtClean="0"/>
              <a:t>Poser une question </a:t>
            </a:r>
          </a:p>
          <a:p>
            <a:pPr>
              <a:spcAft>
                <a:spcPts val="600"/>
              </a:spcAft>
            </a:pPr>
            <a:endParaRPr lang="fr-FR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527943" y="2579458"/>
            <a:ext cx="2432862" cy="4052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Diagnostiquer</a:t>
            </a:r>
            <a:endParaRPr lang="fr-FR" dirty="0"/>
          </a:p>
        </p:txBody>
      </p:sp>
      <p:cxnSp>
        <p:nvCxnSpPr>
          <p:cNvPr id="18" name="Connecteur droit avec flèche 17"/>
          <p:cNvCxnSpPr>
            <a:stCxn id="80" idx="2"/>
            <a:endCxn id="9" idx="0"/>
          </p:cNvCxnSpPr>
          <p:nvPr/>
        </p:nvCxnSpPr>
        <p:spPr>
          <a:xfrm>
            <a:off x="3743990" y="1199197"/>
            <a:ext cx="384" cy="43740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3510914" y="188843"/>
            <a:ext cx="466919" cy="3853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D</a:t>
            </a:r>
            <a:endParaRPr lang="fr-FR" sz="1600" dirty="0"/>
          </a:p>
        </p:txBody>
      </p:sp>
      <p:cxnSp>
        <p:nvCxnSpPr>
          <p:cNvPr id="29" name="Connecteur droit avec flèche 28"/>
          <p:cNvCxnSpPr>
            <a:stCxn id="27" idx="4"/>
          </p:cNvCxnSpPr>
          <p:nvPr/>
        </p:nvCxnSpPr>
        <p:spPr>
          <a:xfrm>
            <a:off x="3744374" y="574200"/>
            <a:ext cx="0" cy="17562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3498627" y="6222161"/>
            <a:ext cx="466919" cy="3853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</a:t>
            </a:r>
            <a:endParaRPr lang="fr-FR" dirty="0"/>
          </a:p>
        </p:txBody>
      </p:sp>
      <p:cxnSp>
        <p:nvCxnSpPr>
          <p:cNvPr id="35" name="Connecteur droit avec flèche 34"/>
          <p:cNvCxnSpPr>
            <a:stCxn id="10" idx="2"/>
            <a:endCxn id="101" idx="0"/>
          </p:cNvCxnSpPr>
          <p:nvPr/>
        </p:nvCxnSpPr>
        <p:spPr>
          <a:xfrm>
            <a:off x="3744374" y="2984757"/>
            <a:ext cx="0" cy="3870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9" name="Grouper 58"/>
          <p:cNvGrpSpPr/>
          <p:nvPr/>
        </p:nvGrpSpPr>
        <p:grpSpPr>
          <a:xfrm>
            <a:off x="2813138" y="2032013"/>
            <a:ext cx="2009644" cy="360794"/>
            <a:chOff x="5357204" y="4395650"/>
            <a:chExt cx="2009644" cy="360794"/>
          </a:xfrm>
        </p:grpSpPr>
        <p:sp>
          <p:nvSpPr>
            <p:cNvPr id="58" name="Rectangle 57"/>
            <p:cNvSpPr/>
            <p:nvPr/>
          </p:nvSpPr>
          <p:spPr>
            <a:xfrm>
              <a:off x="5357204" y="4395650"/>
              <a:ext cx="2009644" cy="360794"/>
            </a:xfrm>
            <a:prstGeom prst="rect">
              <a:avLst/>
            </a:prstGeom>
            <a:solidFill>
              <a:srgbClr val="E29F1D"/>
            </a:solidFill>
            <a:ln w="317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r"/>
              <a:r>
                <a:rPr lang="fr-FR" sz="2000" dirty="0" err="1">
                  <a:solidFill>
                    <a:schemeClr val="bg1"/>
                  </a:solidFill>
                </a:rPr>
                <a:t>θ</a:t>
              </a:r>
              <a:r>
                <a:rPr lang="fr-FR" sz="2000" dirty="0">
                  <a:solidFill>
                    <a:schemeClr val="bg1"/>
                  </a:solidFill>
                </a:rPr>
                <a:t> technologie</a:t>
              </a:r>
              <a:endPara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2" name="Grouper 11"/>
            <p:cNvGrpSpPr/>
            <p:nvPr/>
          </p:nvGrpSpPr>
          <p:grpSpPr>
            <a:xfrm>
              <a:off x="5439723" y="4433323"/>
              <a:ext cx="342478" cy="259105"/>
              <a:chOff x="7342515" y="2555585"/>
              <a:chExt cx="1258976" cy="1246694"/>
            </a:xfrm>
          </p:grpSpPr>
          <p:pic>
            <p:nvPicPr>
              <p:cNvPr id="13" name="Image 12" descr="cherhceur.pd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47" t="23468" r="7059" b="31989"/>
              <a:stretch/>
            </p:blipFill>
            <p:spPr>
              <a:xfrm>
                <a:off x="7476402" y="2783728"/>
                <a:ext cx="1084637" cy="792261"/>
              </a:xfrm>
              <a:prstGeom prst="rect">
                <a:avLst/>
              </a:prstGeom>
            </p:spPr>
          </p:pic>
          <p:sp>
            <p:nvSpPr>
              <p:cNvPr id="14" name="Ellipse 13"/>
              <p:cNvSpPr/>
              <p:nvPr/>
            </p:nvSpPr>
            <p:spPr>
              <a:xfrm>
                <a:off x="7342515" y="2555585"/>
                <a:ext cx="1258976" cy="124669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Calibri"/>
                </a:endParaRPr>
              </a:p>
            </p:txBody>
          </p:sp>
        </p:grpSp>
      </p:grpSp>
      <p:sp>
        <p:nvSpPr>
          <p:cNvPr id="80" name="Rectangle 79"/>
          <p:cNvSpPr/>
          <p:nvPr/>
        </p:nvSpPr>
        <p:spPr>
          <a:xfrm>
            <a:off x="2527943" y="793898"/>
            <a:ext cx="2432094" cy="4052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Diagnostiquer</a:t>
            </a:r>
            <a:endParaRPr lang="fr-FR" dirty="0"/>
          </a:p>
        </p:txBody>
      </p:sp>
      <p:sp>
        <p:nvSpPr>
          <p:cNvPr id="81" name="Rectangle 80"/>
          <p:cNvSpPr/>
          <p:nvPr/>
        </p:nvSpPr>
        <p:spPr>
          <a:xfrm>
            <a:off x="2527943" y="4323895"/>
            <a:ext cx="2432094" cy="4052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Diagnostiquer</a:t>
            </a:r>
            <a:endParaRPr lang="fr-FR" dirty="0"/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3760119" y="4743545"/>
            <a:ext cx="0" cy="36933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2233089" y="3371764"/>
            <a:ext cx="3022570" cy="8156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fr-FR" b="1" dirty="0" smtClean="0"/>
              <a:t>(2) Apporter une information</a:t>
            </a:r>
          </a:p>
          <a:p>
            <a:pPr>
              <a:spcAft>
                <a:spcPts val="600"/>
              </a:spcAft>
            </a:pPr>
            <a:endParaRPr lang="fr-FR" b="1" dirty="0" smtClean="0"/>
          </a:p>
        </p:txBody>
      </p:sp>
      <p:grpSp>
        <p:nvGrpSpPr>
          <p:cNvPr id="111" name="Grouper 110"/>
          <p:cNvGrpSpPr/>
          <p:nvPr/>
        </p:nvGrpSpPr>
        <p:grpSpPr>
          <a:xfrm>
            <a:off x="2739168" y="3762631"/>
            <a:ext cx="2009644" cy="360794"/>
            <a:chOff x="5357204" y="4395650"/>
            <a:chExt cx="2009644" cy="360794"/>
          </a:xfrm>
        </p:grpSpPr>
        <p:sp>
          <p:nvSpPr>
            <p:cNvPr id="112" name="Rectangle 111"/>
            <p:cNvSpPr/>
            <p:nvPr/>
          </p:nvSpPr>
          <p:spPr>
            <a:xfrm>
              <a:off x="5357204" y="4395650"/>
              <a:ext cx="2009644" cy="360794"/>
            </a:xfrm>
            <a:prstGeom prst="rect">
              <a:avLst/>
            </a:prstGeom>
            <a:solidFill>
              <a:srgbClr val="E29F1D"/>
            </a:solidFill>
            <a:ln w="317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r"/>
              <a:r>
                <a:rPr lang="fr-FR" sz="2000" dirty="0" err="1">
                  <a:solidFill>
                    <a:schemeClr val="bg1"/>
                  </a:solidFill>
                </a:rPr>
                <a:t>θ</a:t>
              </a:r>
              <a:r>
                <a:rPr lang="fr-FR" sz="2000" dirty="0">
                  <a:solidFill>
                    <a:schemeClr val="bg1"/>
                  </a:solidFill>
                </a:rPr>
                <a:t> technologie</a:t>
              </a:r>
              <a:endPara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13" name="Grouper 112"/>
            <p:cNvGrpSpPr/>
            <p:nvPr/>
          </p:nvGrpSpPr>
          <p:grpSpPr>
            <a:xfrm>
              <a:off x="5439723" y="4433323"/>
              <a:ext cx="342478" cy="259105"/>
              <a:chOff x="7342515" y="2555585"/>
              <a:chExt cx="1258976" cy="1246694"/>
            </a:xfrm>
          </p:grpSpPr>
          <p:pic>
            <p:nvPicPr>
              <p:cNvPr id="114" name="Image 113" descr="cherhceur.pd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47" t="23468" r="7059" b="31989"/>
              <a:stretch/>
            </p:blipFill>
            <p:spPr>
              <a:xfrm>
                <a:off x="7476402" y="2783728"/>
                <a:ext cx="1084637" cy="792261"/>
              </a:xfrm>
              <a:prstGeom prst="rect">
                <a:avLst/>
              </a:prstGeom>
            </p:spPr>
          </p:pic>
          <p:sp>
            <p:nvSpPr>
              <p:cNvPr id="115" name="Ellipse 114"/>
              <p:cNvSpPr/>
              <p:nvPr/>
            </p:nvSpPr>
            <p:spPr>
              <a:xfrm>
                <a:off x="7342515" y="2555585"/>
                <a:ext cx="1258976" cy="124669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Calibri"/>
                </a:endParaRPr>
              </a:p>
            </p:txBody>
          </p:sp>
        </p:grpSp>
      </p:grpSp>
      <p:sp>
        <p:nvSpPr>
          <p:cNvPr id="116" name="Rectangle 115"/>
          <p:cNvSpPr/>
          <p:nvPr/>
        </p:nvSpPr>
        <p:spPr>
          <a:xfrm>
            <a:off x="2264579" y="5132068"/>
            <a:ext cx="2991080" cy="8156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fr-FR" b="1" dirty="0" smtClean="0"/>
              <a:t>(3) Apporter une information</a:t>
            </a:r>
          </a:p>
          <a:p>
            <a:pPr>
              <a:spcAft>
                <a:spcPts val="600"/>
              </a:spcAft>
            </a:pPr>
            <a:endParaRPr lang="fr-FR" b="1" dirty="0" smtClean="0"/>
          </a:p>
        </p:txBody>
      </p:sp>
      <p:grpSp>
        <p:nvGrpSpPr>
          <p:cNvPr id="117" name="Grouper 116"/>
          <p:cNvGrpSpPr/>
          <p:nvPr/>
        </p:nvGrpSpPr>
        <p:grpSpPr>
          <a:xfrm>
            <a:off x="2739552" y="5539907"/>
            <a:ext cx="2009644" cy="360794"/>
            <a:chOff x="5357204" y="4395650"/>
            <a:chExt cx="2009644" cy="360794"/>
          </a:xfrm>
        </p:grpSpPr>
        <p:sp>
          <p:nvSpPr>
            <p:cNvPr id="118" name="Rectangle 117"/>
            <p:cNvSpPr/>
            <p:nvPr/>
          </p:nvSpPr>
          <p:spPr>
            <a:xfrm>
              <a:off x="5357204" y="4395650"/>
              <a:ext cx="2009644" cy="360794"/>
            </a:xfrm>
            <a:prstGeom prst="rect">
              <a:avLst/>
            </a:prstGeom>
            <a:solidFill>
              <a:srgbClr val="E29F1D"/>
            </a:solidFill>
            <a:ln w="317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r"/>
              <a:r>
                <a:rPr lang="fr-FR" sz="2000" dirty="0" err="1" smtClean="0">
                  <a:solidFill>
                    <a:schemeClr val="bg1"/>
                  </a:solidFill>
                </a:rPr>
                <a:t>τ</a:t>
              </a:r>
              <a:r>
                <a:rPr lang="fr-FR" sz="2000" dirty="0" smtClean="0">
                  <a:solidFill>
                    <a:schemeClr val="bg1"/>
                  </a:solidFill>
                </a:rPr>
                <a:t> technique</a:t>
              </a:r>
              <a:endPara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19" name="Grouper 118"/>
            <p:cNvGrpSpPr/>
            <p:nvPr/>
          </p:nvGrpSpPr>
          <p:grpSpPr>
            <a:xfrm>
              <a:off x="5439723" y="4433323"/>
              <a:ext cx="342478" cy="259105"/>
              <a:chOff x="7342515" y="2555585"/>
              <a:chExt cx="1258976" cy="1246694"/>
            </a:xfrm>
          </p:grpSpPr>
          <p:pic>
            <p:nvPicPr>
              <p:cNvPr id="120" name="Image 119" descr="cherhceur.pd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47" t="23468" r="7059" b="31989"/>
              <a:stretch/>
            </p:blipFill>
            <p:spPr>
              <a:xfrm>
                <a:off x="7476402" y="2783728"/>
                <a:ext cx="1084637" cy="792261"/>
              </a:xfrm>
              <a:prstGeom prst="rect">
                <a:avLst/>
              </a:prstGeom>
            </p:spPr>
          </p:pic>
          <p:sp>
            <p:nvSpPr>
              <p:cNvPr id="121" name="Ellipse 120"/>
              <p:cNvSpPr/>
              <p:nvPr/>
            </p:nvSpPr>
            <p:spPr>
              <a:xfrm>
                <a:off x="7342515" y="2555585"/>
                <a:ext cx="1258976" cy="124669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Calibri"/>
                </a:endParaRPr>
              </a:p>
            </p:txBody>
          </p:sp>
        </p:grpSp>
      </p:grpSp>
      <p:cxnSp>
        <p:nvCxnSpPr>
          <p:cNvPr id="128" name="Connecteur droit avec flèche 127"/>
          <p:cNvCxnSpPr>
            <a:endCxn id="32" idx="0"/>
          </p:cNvCxnSpPr>
          <p:nvPr/>
        </p:nvCxnSpPr>
        <p:spPr>
          <a:xfrm>
            <a:off x="3732087" y="6007644"/>
            <a:ext cx="0" cy="21451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en angle 132"/>
          <p:cNvCxnSpPr>
            <a:stCxn id="80" idx="1"/>
            <a:endCxn id="32" idx="2"/>
          </p:cNvCxnSpPr>
          <p:nvPr/>
        </p:nvCxnSpPr>
        <p:spPr>
          <a:xfrm rot="10800000" flipH="1" flipV="1">
            <a:off x="2527943" y="996548"/>
            <a:ext cx="970684" cy="5418292"/>
          </a:xfrm>
          <a:prstGeom prst="bentConnector3">
            <a:avLst>
              <a:gd name="adj1" fmla="val -129426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8" name="Connecteur droit 137"/>
          <p:cNvCxnSpPr>
            <a:stCxn id="10" idx="1"/>
          </p:cNvCxnSpPr>
          <p:nvPr/>
        </p:nvCxnSpPr>
        <p:spPr>
          <a:xfrm flipH="1">
            <a:off x="1271361" y="2782108"/>
            <a:ext cx="1256582" cy="283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3" name="Connecteur droit 142"/>
          <p:cNvCxnSpPr>
            <a:stCxn id="81" idx="1"/>
          </p:cNvCxnSpPr>
          <p:nvPr/>
        </p:nvCxnSpPr>
        <p:spPr>
          <a:xfrm flipH="1">
            <a:off x="1271361" y="4526545"/>
            <a:ext cx="1256582" cy="471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5" name="ZoneTexte 144"/>
          <p:cNvSpPr txBox="1"/>
          <p:nvPr/>
        </p:nvSpPr>
        <p:spPr>
          <a:xfrm>
            <a:off x="1295935" y="1049214"/>
            <a:ext cx="93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Correct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1239871" y="2359427"/>
            <a:ext cx="93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Correct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150" name="ZoneTexte 149"/>
          <p:cNvSpPr txBox="1"/>
          <p:nvPr/>
        </p:nvSpPr>
        <p:spPr>
          <a:xfrm>
            <a:off x="1239871" y="4123425"/>
            <a:ext cx="93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Correct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156" name="ZoneTexte 155"/>
          <p:cNvSpPr txBox="1"/>
          <p:nvPr/>
        </p:nvSpPr>
        <p:spPr>
          <a:xfrm>
            <a:off x="3777991" y="1233880"/>
            <a:ext cx="118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Incorrect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59" name="ZoneTexte 158"/>
          <p:cNvSpPr txBox="1"/>
          <p:nvPr/>
        </p:nvSpPr>
        <p:spPr>
          <a:xfrm>
            <a:off x="3777224" y="2984757"/>
            <a:ext cx="118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Incorrect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3789666" y="4743545"/>
            <a:ext cx="118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Incorrect</a:t>
            </a:r>
            <a:endParaRPr lang="fr-FR" dirty="0">
              <a:solidFill>
                <a:schemeClr val="accent2"/>
              </a:solidFill>
            </a:endParaRPr>
          </a:p>
        </p:txBody>
      </p:sp>
      <p:cxnSp>
        <p:nvCxnSpPr>
          <p:cNvPr id="192" name="Connecteur droit avec flèche 191"/>
          <p:cNvCxnSpPr>
            <a:stCxn id="218" idx="1"/>
            <a:endCxn id="80" idx="3"/>
          </p:cNvCxnSpPr>
          <p:nvPr/>
        </p:nvCxnSpPr>
        <p:spPr>
          <a:xfrm flipH="1">
            <a:off x="4960037" y="996548"/>
            <a:ext cx="2335572" cy="0"/>
          </a:xfrm>
          <a:prstGeom prst="straightConnector1">
            <a:avLst/>
          </a:prstGeom>
          <a:ln w="19050" cmpd="sng">
            <a:prstDash val="sysDash"/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ZoneTexte 192"/>
          <p:cNvSpPr txBox="1"/>
          <p:nvPr/>
        </p:nvSpPr>
        <p:spPr>
          <a:xfrm>
            <a:off x="5064659" y="609232"/>
            <a:ext cx="213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Traces</a:t>
            </a:r>
            <a:endParaRPr lang="fr-FR" dirty="0"/>
          </a:p>
        </p:txBody>
      </p:sp>
      <p:cxnSp>
        <p:nvCxnSpPr>
          <p:cNvPr id="195" name="Connecteur droit avec flèche 194"/>
          <p:cNvCxnSpPr>
            <a:stCxn id="210" idx="1"/>
          </p:cNvCxnSpPr>
          <p:nvPr/>
        </p:nvCxnSpPr>
        <p:spPr>
          <a:xfrm flipH="1">
            <a:off x="4972479" y="2782108"/>
            <a:ext cx="2323130" cy="0"/>
          </a:xfrm>
          <a:prstGeom prst="straightConnector1">
            <a:avLst/>
          </a:prstGeom>
          <a:ln w="19050" cmpd="sng">
            <a:prstDash val="sysDash"/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6" name="ZoneTexte 195"/>
          <p:cNvSpPr txBox="1"/>
          <p:nvPr/>
        </p:nvSpPr>
        <p:spPr>
          <a:xfrm>
            <a:off x="5077102" y="2394792"/>
            <a:ext cx="192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Traces</a:t>
            </a:r>
            <a:endParaRPr lang="fr-FR" dirty="0"/>
          </a:p>
        </p:txBody>
      </p:sp>
      <p:cxnSp>
        <p:nvCxnSpPr>
          <p:cNvPr id="197" name="Connecteur droit avec flèche 196"/>
          <p:cNvCxnSpPr/>
          <p:nvPr/>
        </p:nvCxnSpPr>
        <p:spPr>
          <a:xfrm flipH="1">
            <a:off x="4960037" y="4508561"/>
            <a:ext cx="2335572" cy="17984"/>
          </a:xfrm>
          <a:prstGeom prst="straightConnector1">
            <a:avLst/>
          </a:prstGeom>
          <a:ln w="19050" cmpd="sng">
            <a:prstDash val="sysDash"/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8" name="ZoneTexte 197"/>
          <p:cNvSpPr txBox="1"/>
          <p:nvPr/>
        </p:nvSpPr>
        <p:spPr>
          <a:xfrm>
            <a:off x="5064659" y="4139229"/>
            <a:ext cx="213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Traces</a:t>
            </a:r>
            <a:endParaRPr lang="fr-FR" dirty="0"/>
          </a:p>
        </p:txBody>
      </p:sp>
      <p:cxnSp>
        <p:nvCxnSpPr>
          <p:cNvPr id="199" name="Connecteur droit avec flèche 198"/>
          <p:cNvCxnSpPr/>
          <p:nvPr/>
        </p:nvCxnSpPr>
        <p:spPr>
          <a:xfrm flipH="1">
            <a:off x="5255659" y="2049997"/>
            <a:ext cx="1945474" cy="0"/>
          </a:xfrm>
          <a:prstGeom prst="straightConnector1">
            <a:avLst/>
          </a:prstGeom>
          <a:ln w="19050" cmpd="sng">
            <a:solidFill>
              <a:srgbClr val="A62FFF"/>
            </a:solidFill>
            <a:prstDash val="sysDash"/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0" name="ZoneTexte 199"/>
          <p:cNvSpPr txBox="1"/>
          <p:nvPr/>
        </p:nvSpPr>
        <p:spPr>
          <a:xfrm>
            <a:off x="5333356" y="1662681"/>
            <a:ext cx="13696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62FFF"/>
                </a:solidFill>
              </a:rPr>
              <a:t>Rétroaction</a:t>
            </a:r>
            <a:endParaRPr lang="fr-FR" dirty="0">
              <a:solidFill>
                <a:srgbClr val="A62FFF"/>
              </a:solidFill>
            </a:endParaRPr>
          </a:p>
        </p:txBody>
      </p:sp>
      <p:cxnSp>
        <p:nvCxnSpPr>
          <p:cNvPr id="203" name="Connecteur droit avec flèche 202"/>
          <p:cNvCxnSpPr>
            <a:endCxn id="101" idx="3"/>
          </p:cNvCxnSpPr>
          <p:nvPr/>
        </p:nvCxnSpPr>
        <p:spPr>
          <a:xfrm flipH="1" flipV="1">
            <a:off x="5255659" y="3779603"/>
            <a:ext cx="1945473" cy="2296"/>
          </a:xfrm>
          <a:prstGeom prst="straightConnector1">
            <a:avLst/>
          </a:prstGeom>
          <a:ln w="19050" cmpd="sng">
            <a:solidFill>
              <a:srgbClr val="A62FFF"/>
            </a:solidFill>
            <a:prstDash val="sysDash"/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" name="ZoneTexte 203"/>
          <p:cNvSpPr txBox="1"/>
          <p:nvPr/>
        </p:nvSpPr>
        <p:spPr>
          <a:xfrm>
            <a:off x="5345798" y="3394581"/>
            <a:ext cx="13696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62FFF"/>
                </a:solidFill>
              </a:rPr>
              <a:t>Rétroaction</a:t>
            </a:r>
            <a:endParaRPr lang="fr-FR" dirty="0">
              <a:solidFill>
                <a:srgbClr val="A62FFF"/>
              </a:solidFill>
            </a:endParaRPr>
          </a:p>
        </p:txBody>
      </p:sp>
      <p:cxnSp>
        <p:nvCxnSpPr>
          <p:cNvPr id="205" name="Connecteur droit avec flèche 204"/>
          <p:cNvCxnSpPr/>
          <p:nvPr/>
        </p:nvCxnSpPr>
        <p:spPr>
          <a:xfrm flipH="1">
            <a:off x="5333356" y="5621032"/>
            <a:ext cx="1867776" cy="0"/>
          </a:xfrm>
          <a:prstGeom prst="straightConnector1">
            <a:avLst/>
          </a:prstGeom>
          <a:ln w="19050" cmpd="sng">
            <a:solidFill>
              <a:srgbClr val="A62FFF"/>
            </a:solidFill>
            <a:prstDash val="sysDash"/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6" name="ZoneTexte 205"/>
          <p:cNvSpPr txBox="1"/>
          <p:nvPr/>
        </p:nvSpPr>
        <p:spPr>
          <a:xfrm>
            <a:off x="5345798" y="5233716"/>
            <a:ext cx="13696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62FFF"/>
                </a:solidFill>
              </a:rPr>
              <a:t>Rétroaction</a:t>
            </a:r>
            <a:endParaRPr lang="fr-FR" dirty="0">
              <a:solidFill>
                <a:srgbClr val="A62FFF"/>
              </a:solidFill>
            </a:endParaRPr>
          </a:p>
        </p:txBody>
      </p:sp>
      <p:pic>
        <p:nvPicPr>
          <p:cNvPr id="207" name="Image 206" descr="élè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3091" b="24326"/>
          <a:stretch/>
        </p:blipFill>
        <p:spPr>
          <a:xfrm flipH="1">
            <a:off x="7201132" y="1668198"/>
            <a:ext cx="543559" cy="513890"/>
          </a:xfrm>
          <a:prstGeom prst="rect">
            <a:avLst/>
          </a:prstGeom>
        </p:spPr>
      </p:pic>
      <p:pic>
        <p:nvPicPr>
          <p:cNvPr id="208" name="Image 207" descr="élè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3091" b="24326"/>
          <a:stretch/>
        </p:blipFill>
        <p:spPr>
          <a:xfrm flipH="1">
            <a:off x="7201132" y="3466476"/>
            <a:ext cx="543559" cy="513890"/>
          </a:xfrm>
          <a:prstGeom prst="rect">
            <a:avLst/>
          </a:prstGeom>
        </p:spPr>
      </p:pic>
      <p:pic>
        <p:nvPicPr>
          <p:cNvPr id="209" name="Image 208" descr="élè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3091" b="24326"/>
          <a:stretch/>
        </p:blipFill>
        <p:spPr>
          <a:xfrm flipH="1">
            <a:off x="7213574" y="5275765"/>
            <a:ext cx="543559" cy="513890"/>
          </a:xfrm>
          <a:prstGeom prst="rect">
            <a:avLst/>
          </a:prstGeom>
        </p:spPr>
      </p:pic>
      <p:pic>
        <p:nvPicPr>
          <p:cNvPr id="210" name="Image 209" descr="noun_1057307_cc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5" t="26398" r="31435" b="36951"/>
          <a:stretch/>
        </p:blipFill>
        <p:spPr>
          <a:xfrm>
            <a:off x="7295609" y="2489342"/>
            <a:ext cx="421768" cy="585531"/>
          </a:xfrm>
          <a:prstGeom prst="rect">
            <a:avLst/>
          </a:prstGeom>
        </p:spPr>
      </p:pic>
      <p:pic>
        <p:nvPicPr>
          <p:cNvPr id="211" name="Image 210" descr="noun_1057307_cc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5" t="26398" r="31435" b="36951"/>
          <a:stretch/>
        </p:blipFill>
        <p:spPr>
          <a:xfrm>
            <a:off x="7322923" y="4233779"/>
            <a:ext cx="421768" cy="585531"/>
          </a:xfrm>
          <a:prstGeom prst="rect">
            <a:avLst/>
          </a:prstGeom>
        </p:spPr>
      </p:pic>
      <p:pic>
        <p:nvPicPr>
          <p:cNvPr id="212" name="Image 211" descr="noun_1057307_cc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5" t="26398" r="31435" b="36951"/>
          <a:stretch/>
        </p:blipFill>
        <p:spPr>
          <a:xfrm>
            <a:off x="7322923" y="6070090"/>
            <a:ext cx="421768" cy="585531"/>
          </a:xfrm>
          <a:prstGeom prst="rect">
            <a:avLst/>
          </a:prstGeom>
        </p:spPr>
      </p:pic>
      <p:sp>
        <p:nvSpPr>
          <p:cNvPr id="217" name="ZoneTexte 216"/>
          <p:cNvSpPr txBox="1"/>
          <p:nvPr/>
        </p:nvSpPr>
        <p:spPr>
          <a:xfrm>
            <a:off x="275605" y="188843"/>
            <a:ext cx="653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8000"/>
                </a:solidFill>
              </a:rPr>
              <a:t>COPEX</a:t>
            </a:r>
            <a:endParaRPr lang="fr-FR" sz="1100" b="1" dirty="0">
              <a:solidFill>
                <a:srgbClr val="008000"/>
              </a:solidFill>
            </a:endParaRPr>
          </a:p>
        </p:txBody>
      </p:sp>
      <p:pic>
        <p:nvPicPr>
          <p:cNvPr id="218" name="Image 217" descr="noun_1057307_cc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5" t="26398" r="31435" b="36951"/>
          <a:stretch/>
        </p:blipFill>
        <p:spPr>
          <a:xfrm>
            <a:off x="7295609" y="703782"/>
            <a:ext cx="421768" cy="585531"/>
          </a:xfrm>
          <a:prstGeom prst="rect">
            <a:avLst/>
          </a:prstGeom>
        </p:spPr>
      </p:pic>
      <p:cxnSp>
        <p:nvCxnSpPr>
          <p:cNvPr id="222" name="Connecteur droit avec flèche 221"/>
          <p:cNvCxnSpPr/>
          <p:nvPr/>
        </p:nvCxnSpPr>
        <p:spPr>
          <a:xfrm>
            <a:off x="7538631" y="2216149"/>
            <a:ext cx="0" cy="2107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avec flèche 224"/>
          <p:cNvCxnSpPr/>
          <p:nvPr/>
        </p:nvCxnSpPr>
        <p:spPr>
          <a:xfrm>
            <a:off x="7538631" y="4012379"/>
            <a:ext cx="0" cy="2107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avec flèche 225"/>
          <p:cNvCxnSpPr/>
          <p:nvPr/>
        </p:nvCxnSpPr>
        <p:spPr>
          <a:xfrm>
            <a:off x="7538631" y="5796925"/>
            <a:ext cx="0" cy="2107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3" name="ZoneTexte 252"/>
          <p:cNvSpPr txBox="1"/>
          <p:nvPr/>
        </p:nvSpPr>
        <p:spPr>
          <a:xfrm>
            <a:off x="1058728" y="85923"/>
            <a:ext cx="120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Logiciel</a:t>
            </a:r>
            <a:endParaRPr lang="fr-FR" dirty="0"/>
          </a:p>
        </p:txBody>
      </p:sp>
      <p:sp>
        <p:nvSpPr>
          <p:cNvPr id="254" name="ZoneTexte 253"/>
          <p:cNvSpPr txBox="1"/>
          <p:nvPr/>
        </p:nvSpPr>
        <p:spPr>
          <a:xfrm>
            <a:off x="7269934" y="48547"/>
            <a:ext cx="85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Elève</a:t>
            </a:r>
            <a:endParaRPr lang="fr-FR" dirty="0"/>
          </a:p>
        </p:txBody>
      </p:sp>
      <p:pic>
        <p:nvPicPr>
          <p:cNvPr id="283" name="Image 282" descr="document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4" r="15060" b="17360"/>
          <a:stretch/>
        </p:blipFill>
        <p:spPr>
          <a:xfrm rot="5400000">
            <a:off x="4605802" y="1743536"/>
            <a:ext cx="209236" cy="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7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7" grpId="0" animBg="1"/>
      <p:bldP spid="32" grpId="0" animBg="1"/>
      <p:bldP spid="32" grpId="1" animBg="1"/>
      <p:bldP spid="80" grpId="0" animBg="1"/>
      <p:bldP spid="81" grpId="0" animBg="1"/>
      <p:bldP spid="101" grpId="0" animBg="1"/>
      <p:bldP spid="116" grpId="0" animBg="1"/>
      <p:bldP spid="145" grpId="0"/>
      <p:bldP spid="146" grpId="0"/>
      <p:bldP spid="150" grpId="0"/>
      <p:bldP spid="156" grpId="0"/>
      <p:bldP spid="159" grpId="0"/>
      <p:bldP spid="173" grpId="0"/>
      <p:bldP spid="193" grpId="0"/>
      <p:bldP spid="196" grpId="0"/>
      <p:bldP spid="198" grpId="0"/>
      <p:bldP spid="200" grpId="0"/>
      <p:bldP spid="204" grpId="0"/>
      <p:bldP spid="2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erspectives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24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8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03275" y="5127300"/>
            <a:ext cx="7969867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8D34E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01688">
              <a:spcBef>
                <a:spcPts val="1200"/>
              </a:spcBef>
            </a:pPr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Mise à l’épreuve des étayages adaptatifs en classe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203908" y="62087"/>
            <a:ext cx="5269584" cy="542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Perspectives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503275" y="3110886"/>
            <a:ext cx="7969867" cy="17235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01688">
              <a:spcBef>
                <a:spcPts val="1200"/>
              </a:spcBef>
            </a:pPr>
            <a:r>
              <a:rPr lang="fr-FR" sz="2400" dirty="0" smtClean="0">
                <a:solidFill>
                  <a:schemeClr val="bg1"/>
                </a:solidFill>
                <a:latin typeface="Calibri"/>
              </a:rPr>
              <a:t>Implémentation </a:t>
            </a:r>
            <a:r>
              <a:rPr lang="fr-FR" sz="2400" dirty="0">
                <a:solidFill>
                  <a:schemeClr val="bg1"/>
                </a:solidFill>
                <a:latin typeface="Calibri"/>
              </a:rPr>
              <a:t>des </a:t>
            </a:r>
            <a:r>
              <a:rPr lang="fr-FR" sz="2400" b="1" dirty="0">
                <a:solidFill>
                  <a:schemeClr val="bg1"/>
                </a:solidFill>
                <a:latin typeface="Calibri"/>
              </a:rPr>
              <a:t>rétroactions</a:t>
            </a:r>
            <a:r>
              <a:rPr lang="fr-FR" sz="2400" dirty="0">
                <a:solidFill>
                  <a:schemeClr val="bg1"/>
                </a:solidFill>
                <a:latin typeface="Calibri"/>
              </a:rPr>
              <a:t> à partir du modèle </a:t>
            </a:r>
            <a:r>
              <a:rPr lang="fr-FR" sz="2400" dirty="0" smtClean="0">
                <a:solidFill>
                  <a:schemeClr val="bg1"/>
                </a:solidFill>
                <a:latin typeface="Calibri"/>
              </a:rPr>
              <a:t>praxéologique </a:t>
            </a:r>
            <a:r>
              <a:rPr lang="fr-FR" sz="2400" dirty="0">
                <a:solidFill>
                  <a:schemeClr val="bg1"/>
                </a:solidFill>
                <a:latin typeface="Calibri"/>
              </a:rPr>
              <a:t>et de l’extension T4TEL</a:t>
            </a:r>
            <a:endParaRPr lang="fr-FR" sz="2400" b="1" dirty="0">
              <a:solidFill>
                <a:schemeClr val="bg1"/>
              </a:solidFill>
              <a:latin typeface="Calibri"/>
            </a:endParaRPr>
          </a:p>
          <a:p>
            <a:pPr marL="801688">
              <a:spcBef>
                <a:spcPts val="1200"/>
              </a:spcBef>
            </a:pPr>
            <a:r>
              <a:rPr lang="fr-FR" sz="2400" dirty="0">
                <a:solidFill>
                  <a:schemeClr val="bg1"/>
                </a:solidFill>
                <a:latin typeface="Calibri"/>
              </a:rPr>
              <a:t>Élaboration d’un </a:t>
            </a:r>
            <a:r>
              <a:rPr lang="fr-FR" sz="2400" b="1" dirty="0">
                <a:solidFill>
                  <a:schemeClr val="bg1"/>
                </a:solidFill>
                <a:latin typeface="Calibri"/>
              </a:rPr>
              <a:t>diagnostic automatique </a:t>
            </a:r>
            <a:r>
              <a:rPr lang="fr-FR" sz="2400" dirty="0">
                <a:solidFill>
                  <a:schemeClr val="bg1"/>
                </a:solidFill>
                <a:latin typeface="Calibri"/>
              </a:rPr>
              <a:t>des </a:t>
            </a:r>
            <a:r>
              <a:rPr lang="fr-FR" sz="2400" dirty="0" smtClean="0">
                <a:solidFill>
                  <a:schemeClr val="bg1"/>
                </a:solidFill>
                <a:latin typeface="Calibri"/>
              </a:rPr>
              <a:t>erreurs à partir de l’analyse des traces</a:t>
            </a:r>
            <a:endParaRPr lang="fr-FR" sz="2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275" y="1623317"/>
            <a:ext cx="7969867" cy="12189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801688">
              <a:spcAft>
                <a:spcPts val="1200"/>
              </a:spcAft>
            </a:pPr>
            <a:r>
              <a:rPr lang="fr-FR" sz="2400" dirty="0" smtClean="0">
                <a:solidFill>
                  <a:srgbClr val="FFFFFF"/>
                </a:solidFill>
                <a:latin typeface="Calibri"/>
                <a:cs typeface="Calibri"/>
              </a:rPr>
              <a:t>Modéliser les </a:t>
            </a:r>
            <a:r>
              <a:rPr lang="fr-FR" sz="2400" b="1" dirty="0" smtClean="0">
                <a:solidFill>
                  <a:srgbClr val="FFFFFF"/>
                </a:solidFill>
                <a:latin typeface="Calibri"/>
                <a:cs typeface="Calibri"/>
              </a:rPr>
              <a:t>praxéologies personnelles </a:t>
            </a:r>
            <a:r>
              <a:rPr lang="fr-FR" sz="2400" dirty="0" smtClean="0">
                <a:solidFill>
                  <a:srgbClr val="FFFFFF"/>
                </a:solidFill>
                <a:latin typeface="Calibri"/>
                <a:cs typeface="Calibri"/>
              </a:rPr>
              <a:t>pour l’ensemble de la situation, identifier les combinaisons d’erreurs pertinentes en vue d’une rétroaction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673576" y="2093035"/>
            <a:ext cx="383233" cy="316565"/>
            <a:chOff x="7342515" y="2555585"/>
            <a:chExt cx="1258976" cy="1246694"/>
          </a:xfrm>
        </p:grpSpPr>
        <p:pic>
          <p:nvPicPr>
            <p:cNvPr id="8" name="Image 7" descr="cherhceur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47" t="23468" r="7059" b="31989"/>
            <a:stretch/>
          </p:blipFill>
          <p:spPr>
            <a:xfrm>
              <a:off x="7476402" y="2783728"/>
              <a:ext cx="1084637" cy="792261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>
            <a:xfrm>
              <a:off x="7342515" y="2555585"/>
              <a:ext cx="1258976" cy="124669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Calibri"/>
              </a:endParaRPr>
            </a:p>
          </p:txBody>
        </p:sp>
      </p:grpSp>
      <p:pic>
        <p:nvPicPr>
          <p:cNvPr id="2" name="Image 1" descr="ordi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t="17927" r="12481" b="28757"/>
          <a:stretch/>
        </p:blipFill>
        <p:spPr>
          <a:xfrm>
            <a:off x="632821" y="3662671"/>
            <a:ext cx="471373" cy="465770"/>
          </a:xfrm>
          <a:prstGeom prst="rect">
            <a:avLst/>
          </a:prstGeom>
        </p:spPr>
      </p:pic>
      <p:pic>
        <p:nvPicPr>
          <p:cNvPr id="13" name="Image 12" descr="élève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3091" b="24326"/>
          <a:stretch/>
        </p:blipFill>
        <p:spPr>
          <a:xfrm flipH="1">
            <a:off x="636771" y="5127300"/>
            <a:ext cx="488319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89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400860" y="6190615"/>
            <a:ext cx="5334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073855" y="111202"/>
            <a:ext cx="6942667" cy="439737"/>
          </a:xfrm>
        </p:spPr>
        <p:txBody>
          <a:bodyPr>
            <a:noAutofit/>
          </a:bodyPr>
          <a:lstStyle/>
          <a:p>
            <a:r>
              <a:rPr lang="fr-FR" sz="3600" dirty="0" smtClean="0"/>
              <a:t>Modélisation de rétroactions</a:t>
            </a:r>
            <a:endParaRPr lang="fr-FR" sz="2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584573" y="1048931"/>
            <a:ext cx="2559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Calibri"/>
              </a:rPr>
              <a:t>Type de rétroaction selon </a:t>
            </a:r>
            <a:r>
              <a:rPr lang="fr-FR" sz="1100" dirty="0" err="1" smtClean="0">
                <a:latin typeface="Calibri"/>
              </a:rPr>
              <a:t>Shute</a:t>
            </a:r>
            <a:r>
              <a:rPr lang="fr-FR" sz="1100" dirty="0" smtClean="0">
                <a:latin typeface="Calibri"/>
              </a:rPr>
              <a:t>, 2007.</a:t>
            </a:r>
          </a:p>
          <a:p>
            <a:r>
              <a:rPr lang="fr-FR" sz="1100" dirty="0" smtClean="0">
                <a:latin typeface="Calibri"/>
              </a:rPr>
              <a:t>Types </a:t>
            </a:r>
            <a:r>
              <a:rPr lang="fr-FR" sz="1100" dirty="0">
                <a:latin typeface="Calibri"/>
              </a:rPr>
              <a:t>de « guidages » de  </a:t>
            </a:r>
            <a:r>
              <a:rPr lang="fr-FR" sz="1100" dirty="0" err="1" smtClean="0">
                <a:latin typeface="Calibri"/>
              </a:rPr>
              <a:t>Zacharia</a:t>
            </a:r>
            <a:r>
              <a:rPr lang="fr-FR" sz="1100" dirty="0" smtClean="0">
                <a:latin typeface="Calibri"/>
              </a:rPr>
              <a:t>, </a:t>
            </a:r>
            <a:r>
              <a:rPr lang="fr-FR" sz="1100" dirty="0">
                <a:latin typeface="Calibri"/>
              </a:rPr>
              <a:t>2015 </a:t>
            </a:r>
            <a:endParaRPr lang="fr-FR" sz="1100" dirty="0" smtClean="0">
              <a:latin typeface="Calibri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79651" y="1600093"/>
            <a:ext cx="3265574" cy="351107"/>
          </a:xfrm>
          <a:prstGeom prst="roundRect">
            <a:avLst/>
          </a:prstGeom>
          <a:ln w="12700" cmpd="sng">
            <a:solidFill>
              <a:srgbClr val="AC3E4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Réponse incorrecte</a:t>
            </a:r>
            <a:endParaRPr lang="fr-FR" sz="14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79651" y="2625825"/>
            <a:ext cx="3265575" cy="472829"/>
          </a:xfrm>
          <a:prstGeom prst="roundRect">
            <a:avLst/>
          </a:prstGeom>
          <a:ln w="12700" cmpd="sng">
            <a:solidFill>
              <a:srgbClr val="AC3E4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Soulignage de l’erreur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  <a:latin typeface="Calibri"/>
              </a:rPr>
              <a:t>Erreur ou </a:t>
            </a:r>
            <a:r>
              <a:rPr lang="fr-FR" sz="1400" dirty="0" err="1" smtClean="0">
                <a:solidFill>
                  <a:schemeClr val="tx1"/>
                </a:solidFill>
                <a:latin typeface="Calibri"/>
              </a:rPr>
              <a:t>misconception</a:t>
            </a:r>
            <a:endParaRPr lang="fr-FR" sz="1400" dirty="0" smtClean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10" name="Connecteur droit avec flèche 9"/>
          <p:cNvCxnSpPr>
            <a:stCxn id="5" idx="2"/>
            <a:endCxn id="9" idx="0"/>
          </p:cNvCxnSpPr>
          <p:nvPr/>
        </p:nvCxnSpPr>
        <p:spPr>
          <a:xfrm>
            <a:off x="1912438" y="1951200"/>
            <a:ext cx="0" cy="674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9" idx="2"/>
            <a:endCxn id="13" idx="0"/>
          </p:cNvCxnSpPr>
          <p:nvPr/>
        </p:nvCxnSpPr>
        <p:spPr>
          <a:xfrm>
            <a:off x="1912438" y="3098654"/>
            <a:ext cx="0" cy="435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279651" y="3533852"/>
            <a:ext cx="3265575" cy="582643"/>
          </a:xfrm>
          <a:prstGeom prst="roundRect">
            <a:avLst/>
          </a:prstGeom>
          <a:ln w="127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Calibri"/>
              </a:rPr>
              <a:t>Poser une question </a:t>
            </a:r>
            <a:r>
              <a:rPr lang="fr-FR" sz="1200" dirty="0">
                <a:solidFill>
                  <a:schemeClr val="tx1"/>
                </a:solidFill>
                <a:latin typeface="Calibri"/>
              </a:rPr>
              <a:t>sur le concept en jeu </a:t>
            </a:r>
            <a:r>
              <a:rPr lang="fr-FR" sz="1200" dirty="0" smtClean="0">
                <a:solidFill>
                  <a:schemeClr val="tx1"/>
                </a:solidFill>
                <a:latin typeface="Calibri"/>
              </a:rPr>
              <a:t>(et </a:t>
            </a:r>
            <a:r>
              <a:rPr lang="fr-FR" sz="1200" dirty="0">
                <a:solidFill>
                  <a:schemeClr val="tx1"/>
                </a:solidFill>
                <a:latin typeface="Calibri"/>
              </a:rPr>
              <a:t>renvoyer vers les </a:t>
            </a:r>
            <a:r>
              <a:rPr lang="fr-FR" sz="1200" dirty="0" smtClean="0">
                <a:solidFill>
                  <a:schemeClr val="tx1"/>
                </a:solidFill>
                <a:latin typeface="Calibri"/>
              </a:rPr>
              <a:t>ressources)</a:t>
            </a:r>
            <a:endParaRPr lang="fr-FR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36691" y="2041900"/>
            <a:ext cx="105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Calibri"/>
              </a:rPr>
              <a:t>*Objectif d’apprentissage</a:t>
            </a:r>
            <a:endParaRPr lang="fr-FR" sz="900" dirty="0">
              <a:latin typeface="Calibri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02691" y="5689083"/>
            <a:ext cx="3265574" cy="958687"/>
          </a:xfrm>
          <a:prstGeom prst="roundRect">
            <a:avLst/>
          </a:prstGeom>
          <a:ln w="127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fr-FR" sz="1400" b="1" dirty="0">
                <a:solidFill>
                  <a:prstClr val="black"/>
                </a:solidFill>
                <a:latin typeface="Calibri"/>
              </a:rPr>
              <a:t>Apporter une information : </a:t>
            </a:r>
            <a:endParaRPr lang="fr-FR" sz="1200" b="1" dirty="0" smtClean="0">
              <a:solidFill>
                <a:schemeClr val="tx1"/>
              </a:solidFill>
              <a:latin typeface="Calibri"/>
            </a:endParaRPr>
          </a:p>
          <a:p>
            <a:r>
              <a:rPr lang="fr-FR" sz="1200" dirty="0" smtClean="0">
                <a:solidFill>
                  <a:schemeClr val="tx1"/>
                </a:solidFill>
                <a:latin typeface="Calibri"/>
              </a:rPr>
              <a:t>- Au niveau de la technique de </a:t>
            </a:r>
            <a:r>
              <a:rPr lang="fr-FR" sz="1200" dirty="0" err="1" smtClean="0">
                <a:solidFill>
                  <a:schemeClr val="tx1"/>
                </a:solidFill>
                <a:latin typeface="Calibri"/>
              </a:rPr>
              <a:t>T</a:t>
            </a:r>
            <a:r>
              <a:rPr lang="fr-FR" sz="1200" dirty="0" smtClean="0">
                <a:solidFill>
                  <a:schemeClr val="tx1"/>
                </a:solidFill>
                <a:latin typeface="Calibri"/>
              </a:rPr>
              <a:t> (type de tâches)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alibri"/>
              </a:rPr>
              <a:t>- Au niveau de la technique du choix de la valeur d’une variable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02690" y="4470396"/>
            <a:ext cx="3265575" cy="941588"/>
          </a:xfrm>
          <a:prstGeom prst="roundRect">
            <a:avLst/>
          </a:prstGeom>
          <a:ln w="127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  <a:latin typeface="Calibri"/>
              </a:rPr>
              <a:t>Apporter une </a:t>
            </a:r>
            <a:r>
              <a:rPr lang="fr-FR" sz="1400" b="1" dirty="0" smtClean="0">
                <a:solidFill>
                  <a:schemeClr val="tx1"/>
                </a:solidFill>
                <a:latin typeface="Calibri"/>
              </a:rPr>
              <a:t>information : 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alibri"/>
              </a:rPr>
              <a:t>- Au niveau des technologie(s) relative(s) et spécifique(s) du/des concept(s) en jeu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alibri"/>
              </a:rPr>
              <a:t>- Au niveau de la technologie globale de </a:t>
            </a:r>
            <a:r>
              <a:rPr lang="fr-FR" sz="1200" dirty="0" err="1" smtClean="0">
                <a:solidFill>
                  <a:schemeClr val="tx1"/>
                </a:solidFill>
                <a:latin typeface="Calibri"/>
              </a:rPr>
              <a:t>T</a:t>
            </a:r>
            <a:endParaRPr lang="fr-FR" sz="1200" dirty="0" smtClean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18" name="Connecteur droit avec flèche 17"/>
          <p:cNvCxnSpPr>
            <a:stCxn id="17" idx="2"/>
            <a:endCxn id="16" idx="0"/>
          </p:cNvCxnSpPr>
          <p:nvPr/>
        </p:nvCxnSpPr>
        <p:spPr>
          <a:xfrm>
            <a:off x="1935478" y="5411985"/>
            <a:ext cx="0" cy="277098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3" idx="2"/>
          </p:cNvCxnSpPr>
          <p:nvPr/>
        </p:nvCxnSpPr>
        <p:spPr>
          <a:xfrm>
            <a:off x="1912438" y="4116494"/>
            <a:ext cx="0" cy="352254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3908280" y="2911557"/>
            <a:ext cx="4108242" cy="1200329"/>
          </a:xfrm>
          <a:prstGeom prst="rect">
            <a:avLst/>
          </a:prstGeom>
          <a:ln w="127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>
                <a:latin typeface="Calibri"/>
              </a:rPr>
              <a:t>1</a:t>
            </a:r>
            <a:r>
              <a:rPr lang="fr-FR" sz="1200" b="1" baseline="30000" dirty="0">
                <a:latin typeface="Calibri"/>
              </a:rPr>
              <a:t>er</a:t>
            </a:r>
            <a:r>
              <a:rPr lang="fr-FR" sz="1200" b="1" dirty="0">
                <a:latin typeface="Calibri"/>
              </a:rPr>
              <a:t> niveau : </a:t>
            </a:r>
            <a:endParaRPr lang="fr-FR" sz="1200" b="1" dirty="0" smtClean="0">
              <a:latin typeface="Calibri"/>
            </a:endParaRPr>
          </a:p>
          <a:p>
            <a:r>
              <a:rPr lang="fr-FR" sz="1200" b="1" dirty="0" smtClean="0">
                <a:latin typeface="Calibri"/>
              </a:rPr>
              <a:t>Question : </a:t>
            </a:r>
            <a:r>
              <a:rPr lang="fr-FR" sz="1200" dirty="0" smtClean="0">
                <a:latin typeface="Calibri"/>
              </a:rPr>
              <a:t>Quelle </a:t>
            </a:r>
            <a:r>
              <a:rPr lang="fr-FR" sz="1200" dirty="0">
                <a:latin typeface="Calibri"/>
              </a:rPr>
              <a:t>est la condition requise pour la réalisation de la fermentation alcoolique chez des levures ? </a:t>
            </a:r>
          </a:p>
          <a:p>
            <a:r>
              <a:rPr lang="fr-FR" sz="1200" dirty="0">
                <a:latin typeface="Calibri"/>
              </a:rPr>
              <a:t>D</a:t>
            </a:r>
            <a:r>
              <a:rPr lang="fr-FR" sz="1200" dirty="0" smtClean="0">
                <a:latin typeface="Calibri"/>
              </a:rPr>
              <a:t>ocument ressource</a:t>
            </a:r>
            <a:r>
              <a:rPr lang="fr-FR" sz="1200" dirty="0">
                <a:latin typeface="Calibri"/>
              </a:rPr>
              <a:t> : « Chez les levures, lorsqu’elles sont placées en condition anaérobie, le métabolisme fermentaire va prendre le pas </a:t>
            </a:r>
            <a:r>
              <a:rPr lang="fr-FR" sz="1200" dirty="0" smtClean="0">
                <a:latin typeface="Calibri"/>
              </a:rPr>
              <a:t>sur la respiration …</a:t>
            </a:r>
            <a:r>
              <a:rPr lang="fr-FR" sz="1200" dirty="0">
                <a:latin typeface="Calibri"/>
              </a:rPr>
              <a:t> </a:t>
            </a:r>
            <a:r>
              <a:rPr lang="fr-FR" sz="1200" dirty="0" smtClean="0">
                <a:latin typeface="Calibri"/>
              </a:rPr>
              <a:t> »</a:t>
            </a:r>
            <a:endParaRPr lang="fr-FR" sz="1200" dirty="0">
              <a:latin typeface="Calibri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3919226" y="4580987"/>
            <a:ext cx="4097296" cy="830997"/>
          </a:xfrm>
          <a:prstGeom prst="rect">
            <a:avLst/>
          </a:prstGeom>
          <a:ln w="127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alibri"/>
              </a:rPr>
              <a:t>2</a:t>
            </a:r>
            <a:r>
              <a:rPr lang="fr-FR" sz="1200" b="1" baseline="30000" dirty="0" smtClean="0">
                <a:latin typeface="Calibri"/>
              </a:rPr>
              <a:t>ème</a:t>
            </a:r>
            <a:r>
              <a:rPr lang="fr-FR" sz="1200" b="1" dirty="0" smtClean="0">
                <a:latin typeface="Calibri"/>
              </a:rPr>
              <a:t> </a:t>
            </a:r>
            <a:r>
              <a:rPr lang="fr-FR" sz="1200" b="1" dirty="0">
                <a:latin typeface="Calibri"/>
              </a:rPr>
              <a:t>niveau : </a:t>
            </a:r>
            <a:endParaRPr lang="fr-FR" sz="1200" b="1" dirty="0" smtClean="0">
              <a:latin typeface="Calibri"/>
            </a:endParaRPr>
          </a:p>
          <a:p>
            <a:r>
              <a:rPr lang="fr-FR" sz="1200" b="1" dirty="0" smtClean="0">
                <a:latin typeface="Calibri"/>
              </a:rPr>
              <a:t>Apporter une information : </a:t>
            </a:r>
            <a:r>
              <a:rPr lang="fr-FR" sz="1200" dirty="0" smtClean="0">
                <a:latin typeface="Calibri"/>
              </a:rPr>
              <a:t>(</a:t>
            </a:r>
            <a:r>
              <a:rPr lang="fr-FR" sz="1200" dirty="0">
                <a:latin typeface="Calibri"/>
              </a:rPr>
              <a:t>la technologie relative à </a:t>
            </a:r>
            <a:r>
              <a:rPr lang="fr-FR" sz="1200" dirty="0" err="1">
                <a:latin typeface="Calibri"/>
              </a:rPr>
              <a:t>T</a:t>
            </a:r>
            <a:r>
              <a:rPr lang="fr-FR" sz="1200" dirty="0">
                <a:latin typeface="Calibri"/>
              </a:rPr>
              <a:t> correcte) : </a:t>
            </a:r>
            <a:r>
              <a:rPr lang="fr-FR" sz="1200" dirty="0" smtClean="0">
                <a:latin typeface="Calibri"/>
              </a:rPr>
              <a:t>la fermentation alcoolique se réalise en anaérobie stricte. </a:t>
            </a:r>
            <a:endParaRPr lang="fr-FR" sz="1200" dirty="0">
              <a:latin typeface="Calibri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919226" y="5816773"/>
            <a:ext cx="4097296" cy="830997"/>
          </a:xfrm>
          <a:prstGeom prst="rect">
            <a:avLst/>
          </a:prstGeom>
          <a:ln w="1270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alibri"/>
              </a:rPr>
              <a:t>3</a:t>
            </a:r>
            <a:r>
              <a:rPr lang="fr-FR" sz="1200" b="1" baseline="30000" dirty="0" smtClean="0">
                <a:latin typeface="Calibri"/>
              </a:rPr>
              <a:t>ème</a:t>
            </a:r>
            <a:r>
              <a:rPr lang="fr-FR" sz="1200" b="1" dirty="0" smtClean="0">
                <a:latin typeface="Calibri"/>
              </a:rPr>
              <a:t> </a:t>
            </a:r>
            <a:r>
              <a:rPr lang="fr-FR" sz="1200" b="1" dirty="0">
                <a:latin typeface="Calibri"/>
              </a:rPr>
              <a:t>niveau : </a:t>
            </a:r>
            <a:endParaRPr lang="fr-FR" sz="1200" b="1" dirty="0" smtClean="0">
              <a:latin typeface="Calibri"/>
            </a:endParaRPr>
          </a:p>
          <a:p>
            <a:r>
              <a:rPr lang="fr-FR" sz="1200" b="1" dirty="0" smtClean="0">
                <a:latin typeface="Calibri"/>
              </a:rPr>
              <a:t>Apporter une information : </a:t>
            </a:r>
            <a:r>
              <a:rPr lang="fr-FR" sz="1200" dirty="0" smtClean="0">
                <a:latin typeface="Calibri"/>
              </a:rPr>
              <a:t>technique </a:t>
            </a:r>
            <a:r>
              <a:rPr lang="fr-FR" sz="1200" dirty="0">
                <a:latin typeface="Calibri"/>
              </a:rPr>
              <a:t>de résolution de </a:t>
            </a:r>
            <a:r>
              <a:rPr lang="fr-FR" sz="1200" dirty="0" err="1">
                <a:latin typeface="Calibri"/>
              </a:rPr>
              <a:t>T</a:t>
            </a:r>
            <a:r>
              <a:rPr lang="fr-FR" sz="1200" dirty="0">
                <a:latin typeface="Calibri"/>
              </a:rPr>
              <a:t> «  limiter la présence de dioxygène : fermer le contenant, et prélever un volume de suspension de levure maximal »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9651" y="1048931"/>
            <a:ext cx="328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alibri"/>
              </a:rPr>
              <a:t>Modèle théorique</a:t>
            </a:r>
            <a:endParaRPr lang="fr-FR" b="1" dirty="0">
              <a:latin typeface="Calibri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311191" y="2200411"/>
            <a:ext cx="328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alibri"/>
              </a:rPr>
              <a:t>Propositions de rétroactions</a:t>
            </a:r>
            <a:endParaRPr lang="fr-FR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68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4" grpId="0"/>
      <p:bldP spid="16" grpId="0" animBg="1"/>
      <p:bldP spid="17" grpId="0" animBg="1"/>
      <p:bldP spid="54" grpId="0" animBg="1"/>
      <p:bldP spid="55" grpId="0" animBg="1"/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441550" y="6356350"/>
            <a:ext cx="381232" cy="365125"/>
          </a:xfrm>
        </p:spPr>
        <p:txBody>
          <a:bodyPr/>
          <a:lstStyle/>
          <a:p>
            <a:fld id="{D3F6ACF5-2593-684A-A1EC-408283E102C7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Image 6" descr="ordi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t="17927" r="12481" b="28757"/>
          <a:stretch/>
        </p:blipFill>
        <p:spPr>
          <a:xfrm>
            <a:off x="175834" y="85923"/>
            <a:ext cx="761503" cy="752451"/>
          </a:xfrm>
          <a:prstGeom prst="rect">
            <a:avLst/>
          </a:prstGeom>
        </p:spPr>
      </p:pic>
      <p:pic>
        <p:nvPicPr>
          <p:cNvPr id="8" name="Image 7" descr="élè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3091" b="24326"/>
          <a:stretch/>
        </p:blipFill>
        <p:spPr>
          <a:xfrm flipH="1">
            <a:off x="8143408" y="48547"/>
            <a:ext cx="556001" cy="525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233089" y="1636600"/>
            <a:ext cx="3022570" cy="8156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AutoNum type="arabicParenBoth"/>
            </a:pPr>
            <a:r>
              <a:rPr lang="fr-FR" b="1" dirty="0" smtClean="0"/>
              <a:t>Poser une question </a:t>
            </a:r>
          </a:p>
          <a:p>
            <a:pPr>
              <a:spcAft>
                <a:spcPts val="600"/>
              </a:spcAft>
            </a:pPr>
            <a:endParaRPr lang="fr-FR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527943" y="2579458"/>
            <a:ext cx="2432862" cy="4052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Diagnostiquer</a:t>
            </a:r>
            <a:endParaRPr lang="fr-FR" dirty="0"/>
          </a:p>
        </p:txBody>
      </p:sp>
      <p:cxnSp>
        <p:nvCxnSpPr>
          <p:cNvPr id="18" name="Connecteur droit avec flèche 17"/>
          <p:cNvCxnSpPr>
            <a:stCxn id="80" idx="2"/>
            <a:endCxn id="9" idx="0"/>
          </p:cNvCxnSpPr>
          <p:nvPr/>
        </p:nvCxnSpPr>
        <p:spPr>
          <a:xfrm>
            <a:off x="3743990" y="1199197"/>
            <a:ext cx="384" cy="43740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3510914" y="188843"/>
            <a:ext cx="466919" cy="3853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D</a:t>
            </a:r>
            <a:endParaRPr lang="fr-FR" sz="1600" dirty="0"/>
          </a:p>
        </p:txBody>
      </p:sp>
      <p:cxnSp>
        <p:nvCxnSpPr>
          <p:cNvPr id="29" name="Connecteur droit avec flèche 28"/>
          <p:cNvCxnSpPr>
            <a:stCxn id="27" idx="4"/>
          </p:cNvCxnSpPr>
          <p:nvPr/>
        </p:nvCxnSpPr>
        <p:spPr>
          <a:xfrm>
            <a:off x="3744374" y="574200"/>
            <a:ext cx="0" cy="17562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3498627" y="6222161"/>
            <a:ext cx="466919" cy="3853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</a:t>
            </a:r>
            <a:endParaRPr lang="fr-FR" dirty="0"/>
          </a:p>
        </p:txBody>
      </p:sp>
      <p:cxnSp>
        <p:nvCxnSpPr>
          <p:cNvPr id="35" name="Connecteur droit avec flèche 34"/>
          <p:cNvCxnSpPr>
            <a:stCxn id="10" idx="2"/>
            <a:endCxn id="101" idx="0"/>
          </p:cNvCxnSpPr>
          <p:nvPr/>
        </p:nvCxnSpPr>
        <p:spPr>
          <a:xfrm>
            <a:off x="3744374" y="2984757"/>
            <a:ext cx="0" cy="3870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9" name="Grouper 58"/>
          <p:cNvGrpSpPr/>
          <p:nvPr/>
        </p:nvGrpSpPr>
        <p:grpSpPr>
          <a:xfrm>
            <a:off x="2813138" y="2032013"/>
            <a:ext cx="2009644" cy="360794"/>
            <a:chOff x="5357204" y="4395650"/>
            <a:chExt cx="2009644" cy="360794"/>
          </a:xfrm>
        </p:grpSpPr>
        <p:sp>
          <p:nvSpPr>
            <p:cNvPr id="58" name="Rectangle 57"/>
            <p:cNvSpPr/>
            <p:nvPr/>
          </p:nvSpPr>
          <p:spPr>
            <a:xfrm>
              <a:off x="5357204" y="4395650"/>
              <a:ext cx="2009644" cy="360794"/>
            </a:xfrm>
            <a:prstGeom prst="rect">
              <a:avLst/>
            </a:prstGeom>
            <a:solidFill>
              <a:srgbClr val="E29F1D"/>
            </a:solidFill>
            <a:ln w="317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r"/>
              <a:r>
                <a:rPr lang="fr-FR" sz="2000" dirty="0" err="1">
                  <a:solidFill>
                    <a:schemeClr val="bg1"/>
                  </a:solidFill>
                </a:rPr>
                <a:t>θ</a:t>
              </a:r>
              <a:r>
                <a:rPr lang="fr-FR" sz="2000" dirty="0">
                  <a:solidFill>
                    <a:schemeClr val="bg1"/>
                  </a:solidFill>
                </a:rPr>
                <a:t> technologie</a:t>
              </a:r>
              <a:endPara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2" name="Grouper 11"/>
            <p:cNvGrpSpPr/>
            <p:nvPr/>
          </p:nvGrpSpPr>
          <p:grpSpPr>
            <a:xfrm>
              <a:off x="5439723" y="4433323"/>
              <a:ext cx="342478" cy="259105"/>
              <a:chOff x="7342515" y="2555585"/>
              <a:chExt cx="1258976" cy="1246694"/>
            </a:xfrm>
          </p:grpSpPr>
          <p:pic>
            <p:nvPicPr>
              <p:cNvPr id="13" name="Image 12" descr="cherhceur.pd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47" t="23468" r="7059" b="31989"/>
              <a:stretch/>
            </p:blipFill>
            <p:spPr>
              <a:xfrm>
                <a:off x="7476402" y="2783728"/>
                <a:ext cx="1084637" cy="792261"/>
              </a:xfrm>
              <a:prstGeom prst="rect">
                <a:avLst/>
              </a:prstGeom>
            </p:spPr>
          </p:pic>
          <p:sp>
            <p:nvSpPr>
              <p:cNvPr id="14" name="Ellipse 13"/>
              <p:cNvSpPr/>
              <p:nvPr/>
            </p:nvSpPr>
            <p:spPr>
              <a:xfrm>
                <a:off x="7342515" y="2555585"/>
                <a:ext cx="1258976" cy="124669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Calibri"/>
                </a:endParaRPr>
              </a:p>
            </p:txBody>
          </p:sp>
        </p:grpSp>
      </p:grpSp>
      <p:sp>
        <p:nvSpPr>
          <p:cNvPr id="80" name="Rectangle 79"/>
          <p:cNvSpPr/>
          <p:nvPr/>
        </p:nvSpPr>
        <p:spPr>
          <a:xfrm>
            <a:off x="2527943" y="793898"/>
            <a:ext cx="2432094" cy="4052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Diagnostiquer</a:t>
            </a:r>
            <a:endParaRPr lang="fr-FR" dirty="0"/>
          </a:p>
        </p:txBody>
      </p:sp>
      <p:sp>
        <p:nvSpPr>
          <p:cNvPr id="81" name="Rectangle 80"/>
          <p:cNvSpPr/>
          <p:nvPr/>
        </p:nvSpPr>
        <p:spPr>
          <a:xfrm>
            <a:off x="2527943" y="4323895"/>
            <a:ext cx="2432094" cy="4052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Diagnostiquer</a:t>
            </a:r>
            <a:endParaRPr lang="fr-FR" dirty="0"/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3760119" y="4743545"/>
            <a:ext cx="0" cy="36933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2233089" y="3371764"/>
            <a:ext cx="3022570" cy="8156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fr-FR" b="1" dirty="0" smtClean="0"/>
              <a:t>(2) Apporter une information</a:t>
            </a:r>
          </a:p>
          <a:p>
            <a:pPr>
              <a:spcAft>
                <a:spcPts val="600"/>
              </a:spcAft>
            </a:pPr>
            <a:endParaRPr lang="fr-FR" b="1" dirty="0" smtClean="0"/>
          </a:p>
        </p:txBody>
      </p:sp>
      <p:grpSp>
        <p:nvGrpSpPr>
          <p:cNvPr id="111" name="Grouper 110"/>
          <p:cNvGrpSpPr/>
          <p:nvPr/>
        </p:nvGrpSpPr>
        <p:grpSpPr>
          <a:xfrm>
            <a:off x="2739168" y="3762631"/>
            <a:ext cx="2009644" cy="360794"/>
            <a:chOff x="5357204" y="4395650"/>
            <a:chExt cx="2009644" cy="360794"/>
          </a:xfrm>
        </p:grpSpPr>
        <p:sp>
          <p:nvSpPr>
            <p:cNvPr id="112" name="Rectangle 111"/>
            <p:cNvSpPr/>
            <p:nvPr/>
          </p:nvSpPr>
          <p:spPr>
            <a:xfrm>
              <a:off x="5357204" y="4395650"/>
              <a:ext cx="2009644" cy="360794"/>
            </a:xfrm>
            <a:prstGeom prst="rect">
              <a:avLst/>
            </a:prstGeom>
            <a:solidFill>
              <a:srgbClr val="E29F1D"/>
            </a:solidFill>
            <a:ln w="317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r"/>
              <a:r>
                <a:rPr lang="fr-FR" sz="2000" dirty="0" err="1">
                  <a:solidFill>
                    <a:schemeClr val="bg1"/>
                  </a:solidFill>
                </a:rPr>
                <a:t>θ</a:t>
              </a:r>
              <a:r>
                <a:rPr lang="fr-FR" sz="2000" dirty="0">
                  <a:solidFill>
                    <a:schemeClr val="bg1"/>
                  </a:solidFill>
                </a:rPr>
                <a:t> technologie</a:t>
              </a:r>
              <a:endPara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13" name="Grouper 112"/>
            <p:cNvGrpSpPr/>
            <p:nvPr/>
          </p:nvGrpSpPr>
          <p:grpSpPr>
            <a:xfrm>
              <a:off x="5439723" y="4433323"/>
              <a:ext cx="342478" cy="259105"/>
              <a:chOff x="7342515" y="2555585"/>
              <a:chExt cx="1258976" cy="1246694"/>
            </a:xfrm>
          </p:grpSpPr>
          <p:pic>
            <p:nvPicPr>
              <p:cNvPr id="114" name="Image 113" descr="cherhceur.pd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47" t="23468" r="7059" b="31989"/>
              <a:stretch/>
            </p:blipFill>
            <p:spPr>
              <a:xfrm>
                <a:off x="7476402" y="2783728"/>
                <a:ext cx="1084637" cy="792261"/>
              </a:xfrm>
              <a:prstGeom prst="rect">
                <a:avLst/>
              </a:prstGeom>
            </p:spPr>
          </p:pic>
          <p:sp>
            <p:nvSpPr>
              <p:cNvPr id="115" name="Ellipse 114"/>
              <p:cNvSpPr/>
              <p:nvPr/>
            </p:nvSpPr>
            <p:spPr>
              <a:xfrm>
                <a:off x="7342515" y="2555585"/>
                <a:ext cx="1258976" cy="124669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Calibri"/>
                </a:endParaRPr>
              </a:p>
            </p:txBody>
          </p:sp>
        </p:grpSp>
      </p:grpSp>
      <p:sp>
        <p:nvSpPr>
          <p:cNvPr id="116" name="Rectangle 115"/>
          <p:cNvSpPr/>
          <p:nvPr/>
        </p:nvSpPr>
        <p:spPr>
          <a:xfrm>
            <a:off x="2264579" y="5132068"/>
            <a:ext cx="2991080" cy="8156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fr-FR" b="1" dirty="0" smtClean="0"/>
              <a:t>(3) Apporter une information</a:t>
            </a:r>
          </a:p>
          <a:p>
            <a:pPr>
              <a:spcAft>
                <a:spcPts val="600"/>
              </a:spcAft>
            </a:pPr>
            <a:endParaRPr lang="fr-FR" b="1" dirty="0" smtClean="0"/>
          </a:p>
        </p:txBody>
      </p:sp>
      <p:grpSp>
        <p:nvGrpSpPr>
          <p:cNvPr id="117" name="Grouper 116"/>
          <p:cNvGrpSpPr/>
          <p:nvPr/>
        </p:nvGrpSpPr>
        <p:grpSpPr>
          <a:xfrm>
            <a:off x="2739552" y="5539907"/>
            <a:ext cx="2009644" cy="360794"/>
            <a:chOff x="5357204" y="4395650"/>
            <a:chExt cx="2009644" cy="360794"/>
          </a:xfrm>
        </p:grpSpPr>
        <p:sp>
          <p:nvSpPr>
            <p:cNvPr id="118" name="Rectangle 117"/>
            <p:cNvSpPr/>
            <p:nvPr/>
          </p:nvSpPr>
          <p:spPr>
            <a:xfrm>
              <a:off x="5357204" y="4395650"/>
              <a:ext cx="2009644" cy="360794"/>
            </a:xfrm>
            <a:prstGeom prst="rect">
              <a:avLst/>
            </a:prstGeom>
            <a:solidFill>
              <a:srgbClr val="E29F1D"/>
            </a:solidFill>
            <a:ln w="317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r"/>
              <a:r>
                <a:rPr lang="fr-FR" sz="2000" dirty="0" err="1" smtClean="0">
                  <a:solidFill>
                    <a:schemeClr val="bg1"/>
                  </a:solidFill>
                </a:rPr>
                <a:t>τ</a:t>
              </a:r>
              <a:r>
                <a:rPr lang="fr-FR" sz="2000" dirty="0" smtClean="0">
                  <a:solidFill>
                    <a:schemeClr val="bg1"/>
                  </a:solidFill>
                </a:rPr>
                <a:t> technique</a:t>
              </a:r>
              <a:endPara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19" name="Grouper 118"/>
            <p:cNvGrpSpPr/>
            <p:nvPr/>
          </p:nvGrpSpPr>
          <p:grpSpPr>
            <a:xfrm>
              <a:off x="5439723" y="4433323"/>
              <a:ext cx="342478" cy="259105"/>
              <a:chOff x="7342515" y="2555585"/>
              <a:chExt cx="1258976" cy="1246694"/>
            </a:xfrm>
          </p:grpSpPr>
          <p:pic>
            <p:nvPicPr>
              <p:cNvPr id="120" name="Image 119" descr="cherhceur.pd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47" t="23468" r="7059" b="31989"/>
              <a:stretch/>
            </p:blipFill>
            <p:spPr>
              <a:xfrm>
                <a:off x="7476402" y="2783728"/>
                <a:ext cx="1084637" cy="792261"/>
              </a:xfrm>
              <a:prstGeom prst="rect">
                <a:avLst/>
              </a:prstGeom>
            </p:spPr>
          </p:pic>
          <p:sp>
            <p:nvSpPr>
              <p:cNvPr id="121" name="Ellipse 120"/>
              <p:cNvSpPr/>
              <p:nvPr/>
            </p:nvSpPr>
            <p:spPr>
              <a:xfrm>
                <a:off x="7342515" y="2555585"/>
                <a:ext cx="1258976" cy="124669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Calibri"/>
                </a:endParaRPr>
              </a:p>
            </p:txBody>
          </p:sp>
        </p:grpSp>
      </p:grpSp>
      <p:cxnSp>
        <p:nvCxnSpPr>
          <p:cNvPr id="128" name="Connecteur droit avec flèche 127"/>
          <p:cNvCxnSpPr>
            <a:endCxn id="32" idx="0"/>
          </p:cNvCxnSpPr>
          <p:nvPr/>
        </p:nvCxnSpPr>
        <p:spPr>
          <a:xfrm>
            <a:off x="3732087" y="6007644"/>
            <a:ext cx="0" cy="21451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en angle 132"/>
          <p:cNvCxnSpPr>
            <a:stCxn id="80" idx="1"/>
            <a:endCxn id="32" idx="2"/>
          </p:cNvCxnSpPr>
          <p:nvPr/>
        </p:nvCxnSpPr>
        <p:spPr>
          <a:xfrm rot="10800000" flipH="1" flipV="1">
            <a:off x="2527943" y="996548"/>
            <a:ext cx="970684" cy="5418292"/>
          </a:xfrm>
          <a:prstGeom prst="bentConnector3">
            <a:avLst>
              <a:gd name="adj1" fmla="val -129426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8" name="Connecteur droit 137"/>
          <p:cNvCxnSpPr>
            <a:stCxn id="10" idx="1"/>
          </p:cNvCxnSpPr>
          <p:nvPr/>
        </p:nvCxnSpPr>
        <p:spPr>
          <a:xfrm flipH="1">
            <a:off x="1271361" y="2782108"/>
            <a:ext cx="1256582" cy="283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3" name="Connecteur droit 142"/>
          <p:cNvCxnSpPr>
            <a:stCxn id="81" idx="1"/>
          </p:cNvCxnSpPr>
          <p:nvPr/>
        </p:nvCxnSpPr>
        <p:spPr>
          <a:xfrm flipH="1">
            <a:off x="1271361" y="4526545"/>
            <a:ext cx="1256582" cy="471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5" name="ZoneTexte 144"/>
          <p:cNvSpPr txBox="1"/>
          <p:nvPr/>
        </p:nvSpPr>
        <p:spPr>
          <a:xfrm>
            <a:off x="1295935" y="1049214"/>
            <a:ext cx="93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Correct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1239871" y="2359427"/>
            <a:ext cx="93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Correct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150" name="ZoneTexte 149"/>
          <p:cNvSpPr txBox="1"/>
          <p:nvPr/>
        </p:nvSpPr>
        <p:spPr>
          <a:xfrm>
            <a:off x="1239871" y="4123425"/>
            <a:ext cx="937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3"/>
                </a:solidFill>
              </a:rPr>
              <a:t>Correct</a:t>
            </a:r>
            <a:endParaRPr lang="fr-FR" dirty="0">
              <a:solidFill>
                <a:schemeClr val="accent3"/>
              </a:solidFill>
            </a:endParaRPr>
          </a:p>
        </p:txBody>
      </p:sp>
      <p:sp>
        <p:nvSpPr>
          <p:cNvPr id="156" name="ZoneTexte 155"/>
          <p:cNvSpPr txBox="1"/>
          <p:nvPr/>
        </p:nvSpPr>
        <p:spPr>
          <a:xfrm>
            <a:off x="3777991" y="1233880"/>
            <a:ext cx="118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Incorrect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59" name="ZoneTexte 158"/>
          <p:cNvSpPr txBox="1"/>
          <p:nvPr/>
        </p:nvSpPr>
        <p:spPr>
          <a:xfrm>
            <a:off x="3777224" y="2984757"/>
            <a:ext cx="118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Incorrect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73" name="ZoneTexte 172"/>
          <p:cNvSpPr txBox="1"/>
          <p:nvPr/>
        </p:nvSpPr>
        <p:spPr>
          <a:xfrm>
            <a:off x="3789666" y="4743545"/>
            <a:ext cx="118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Incorrect</a:t>
            </a:r>
            <a:endParaRPr lang="fr-FR" dirty="0">
              <a:solidFill>
                <a:schemeClr val="accent2"/>
              </a:solidFill>
            </a:endParaRPr>
          </a:p>
        </p:txBody>
      </p:sp>
      <p:cxnSp>
        <p:nvCxnSpPr>
          <p:cNvPr id="192" name="Connecteur droit avec flèche 191"/>
          <p:cNvCxnSpPr>
            <a:stCxn id="218" idx="1"/>
            <a:endCxn id="80" idx="3"/>
          </p:cNvCxnSpPr>
          <p:nvPr/>
        </p:nvCxnSpPr>
        <p:spPr>
          <a:xfrm flipH="1">
            <a:off x="4960037" y="996548"/>
            <a:ext cx="2335572" cy="0"/>
          </a:xfrm>
          <a:prstGeom prst="straightConnector1">
            <a:avLst/>
          </a:prstGeom>
          <a:ln w="19050" cmpd="sng">
            <a:prstDash val="sysDash"/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ZoneTexte 192"/>
          <p:cNvSpPr txBox="1"/>
          <p:nvPr/>
        </p:nvSpPr>
        <p:spPr>
          <a:xfrm>
            <a:off x="5064659" y="609232"/>
            <a:ext cx="213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Traces</a:t>
            </a:r>
            <a:endParaRPr lang="fr-FR" dirty="0"/>
          </a:p>
        </p:txBody>
      </p:sp>
      <p:cxnSp>
        <p:nvCxnSpPr>
          <p:cNvPr id="195" name="Connecteur droit avec flèche 194"/>
          <p:cNvCxnSpPr>
            <a:stCxn id="210" idx="1"/>
          </p:cNvCxnSpPr>
          <p:nvPr/>
        </p:nvCxnSpPr>
        <p:spPr>
          <a:xfrm flipH="1">
            <a:off x="4972479" y="2782108"/>
            <a:ext cx="2323130" cy="0"/>
          </a:xfrm>
          <a:prstGeom prst="straightConnector1">
            <a:avLst/>
          </a:prstGeom>
          <a:ln w="19050" cmpd="sng">
            <a:prstDash val="sysDash"/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6" name="ZoneTexte 195"/>
          <p:cNvSpPr txBox="1"/>
          <p:nvPr/>
        </p:nvSpPr>
        <p:spPr>
          <a:xfrm>
            <a:off x="5077102" y="2394792"/>
            <a:ext cx="192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Traces</a:t>
            </a:r>
            <a:endParaRPr lang="fr-FR" dirty="0"/>
          </a:p>
        </p:txBody>
      </p:sp>
      <p:cxnSp>
        <p:nvCxnSpPr>
          <p:cNvPr id="197" name="Connecteur droit avec flèche 196"/>
          <p:cNvCxnSpPr/>
          <p:nvPr/>
        </p:nvCxnSpPr>
        <p:spPr>
          <a:xfrm flipH="1">
            <a:off x="4960037" y="4508561"/>
            <a:ext cx="2335572" cy="17984"/>
          </a:xfrm>
          <a:prstGeom prst="straightConnector1">
            <a:avLst/>
          </a:prstGeom>
          <a:ln w="19050" cmpd="sng">
            <a:prstDash val="sysDash"/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8" name="ZoneTexte 197"/>
          <p:cNvSpPr txBox="1"/>
          <p:nvPr/>
        </p:nvSpPr>
        <p:spPr>
          <a:xfrm>
            <a:off x="5064659" y="4139229"/>
            <a:ext cx="213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Traces</a:t>
            </a:r>
            <a:endParaRPr lang="fr-FR" dirty="0"/>
          </a:p>
        </p:txBody>
      </p:sp>
      <p:cxnSp>
        <p:nvCxnSpPr>
          <p:cNvPr id="199" name="Connecteur droit avec flèche 198"/>
          <p:cNvCxnSpPr/>
          <p:nvPr/>
        </p:nvCxnSpPr>
        <p:spPr>
          <a:xfrm flipH="1">
            <a:off x="5255659" y="2049997"/>
            <a:ext cx="1945474" cy="0"/>
          </a:xfrm>
          <a:prstGeom prst="straightConnector1">
            <a:avLst/>
          </a:prstGeom>
          <a:ln w="19050" cmpd="sng">
            <a:solidFill>
              <a:srgbClr val="A62FFF"/>
            </a:solidFill>
            <a:prstDash val="sysDash"/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0" name="ZoneTexte 199"/>
          <p:cNvSpPr txBox="1"/>
          <p:nvPr/>
        </p:nvSpPr>
        <p:spPr>
          <a:xfrm>
            <a:off x="5333356" y="1662681"/>
            <a:ext cx="13696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62FFF"/>
                </a:solidFill>
              </a:rPr>
              <a:t>Rétroaction</a:t>
            </a:r>
            <a:endParaRPr lang="fr-FR" dirty="0">
              <a:solidFill>
                <a:srgbClr val="A62FFF"/>
              </a:solidFill>
            </a:endParaRPr>
          </a:p>
        </p:txBody>
      </p:sp>
      <p:cxnSp>
        <p:nvCxnSpPr>
          <p:cNvPr id="203" name="Connecteur droit avec flèche 202"/>
          <p:cNvCxnSpPr>
            <a:endCxn id="101" idx="3"/>
          </p:cNvCxnSpPr>
          <p:nvPr/>
        </p:nvCxnSpPr>
        <p:spPr>
          <a:xfrm flipH="1" flipV="1">
            <a:off x="5255659" y="3779603"/>
            <a:ext cx="1945473" cy="2296"/>
          </a:xfrm>
          <a:prstGeom prst="straightConnector1">
            <a:avLst/>
          </a:prstGeom>
          <a:ln w="19050" cmpd="sng">
            <a:solidFill>
              <a:srgbClr val="A62FFF"/>
            </a:solidFill>
            <a:prstDash val="sysDash"/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" name="ZoneTexte 203"/>
          <p:cNvSpPr txBox="1"/>
          <p:nvPr/>
        </p:nvSpPr>
        <p:spPr>
          <a:xfrm>
            <a:off x="5345798" y="3394581"/>
            <a:ext cx="13696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62FFF"/>
                </a:solidFill>
              </a:rPr>
              <a:t>Rétroaction</a:t>
            </a:r>
            <a:endParaRPr lang="fr-FR" dirty="0">
              <a:solidFill>
                <a:srgbClr val="A62FFF"/>
              </a:solidFill>
            </a:endParaRPr>
          </a:p>
        </p:txBody>
      </p:sp>
      <p:cxnSp>
        <p:nvCxnSpPr>
          <p:cNvPr id="205" name="Connecteur droit avec flèche 204"/>
          <p:cNvCxnSpPr/>
          <p:nvPr/>
        </p:nvCxnSpPr>
        <p:spPr>
          <a:xfrm flipH="1">
            <a:off x="5333356" y="5621032"/>
            <a:ext cx="1867776" cy="0"/>
          </a:xfrm>
          <a:prstGeom prst="straightConnector1">
            <a:avLst/>
          </a:prstGeom>
          <a:ln w="19050" cmpd="sng">
            <a:solidFill>
              <a:srgbClr val="A62FFF"/>
            </a:solidFill>
            <a:prstDash val="sysDash"/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6" name="ZoneTexte 205"/>
          <p:cNvSpPr txBox="1"/>
          <p:nvPr/>
        </p:nvSpPr>
        <p:spPr>
          <a:xfrm>
            <a:off x="5345798" y="5233716"/>
            <a:ext cx="13696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A62FFF"/>
                </a:solidFill>
              </a:rPr>
              <a:t>Rétroaction</a:t>
            </a:r>
            <a:endParaRPr lang="fr-FR" dirty="0">
              <a:solidFill>
                <a:srgbClr val="A62FFF"/>
              </a:solidFill>
            </a:endParaRPr>
          </a:p>
        </p:txBody>
      </p:sp>
      <p:pic>
        <p:nvPicPr>
          <p:cNvPr id="207" name="Image 206" descr="élè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3091" b="24326"/>
          <a:stretch/>
        </p:blipFill>
        <p:spPr>
          <a:xfrm flipH="1">
            <a:off x="7201132" y="1668198"/>
            <a:ext cx="543559" cy="513890"/>
          </a:xfrm>
          <a:prstGeom prst="rect">
            <a:avLst/>
          </a:prstGeom>
        </p:spPr>
      </p:pic>
      <p:pic>
        <p:nvPicPr>
          <p:cNvPr id="208" name="Image 207" descr="élè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3091" b="24326"/>
          <a:stretch/>
        </p:blipFill>
        <p:spPr>
          <a:xfrm flipH="1">
            <a:off x="7201132" y="3466476"/>
            <a:ext cx="543559" cy="513890"/>
          </a:xfrm>
          <a:prstGeom prst="rect">
            <a:avLst/>
          </a:prstGeom>
        </p:spPr>
      </p:pic>
      <p:pic>
        <p:nvPicPr>
          <p:cNvPr id="209" name="Image 208" descr="élèv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t="13091" b="24326"/>
          <a:stretch/>
        </p:blipFill>
        <p:spPr>
          <a:xfrm flipH="1">
            <a:off x="7213574" y="5275765"/>
            <a:ext cx="543559" cy="513890"/>
          </a:xfrm>
          <a:prstGeom prst="rect">
            <a:avLst/>
          </a:prstGeom>
        </p:spPr>
      </p:pic>
      <p:pic>
        <p:nvPicPr>
          <p:cNvPr id="210" name="Image 209" descr="noun_1057307_cc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5" t="26398" r="31435" b="36951"/>
          <a:stretch/>
        </p:blipFill>
        <p:spPr>
          <a:xfrm>
            <a:off x="7295609" y="2489342"/>
            <a:ext cx="421768" cy="585531"/>
          </a:xfrm>
          <a:prstGeom prst="rect">
            <a:avLst/>
          </a:prstGeom>
        </p:spPr>
      </p:pic>
      <p:pic>
        <p:nvPicPr>
          <p:cNvPr id="211" name="Image 210" descr="noun_1057307_cc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5" t="26398" r="31435" b="36951"/>
          <a:stretch/>
        </p:blipFill>
        <p:spPr>
          <a:xfrm>
            <a:off x="7322923" y="4233779"/>
            <a:ext cx="421768" cy="585531"/>
          </a:xfrm>
          <a:prstGeom prst="rect">
            <a:avLst/>
          </a:prstGeom>
        </p:spPr>
      </p:pic>
      <p:pic>
        <p:nvPicPr>
          <p:cNvPr id="212" name="Image 211" descr="noun_1057307_cc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5" t="26398" r="31435" b="36951"/>
          <a:stretch/>
        </p:blipFill>
        <p:spPr>
          <a:xfrm>
            <a:off x="7322923" y="6070090"/>
            <a:ext cx="421768" cy="585531"/>
          </a:xfrm>
          <a:prstGeom prst="rect">
            <a:avLst/>
          </a:prstGeom>
        </p:spPr>
      </p:pic>
      <p:sp>
        <p:nvSpPr>
          <p:cNvPr id="217" name="ZoneTexte 216"/>
          <p:cNvSpPr txBox="1"/>
          <p:nvPr/>
        </p:nvSpPr>
        <p:spPr>
          <a:xfrm>
            <a:off x="275605" y="188843"/>
            <a:ext cx="653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8000"/>
                </a:solidFill>
              </a:rPr>
              <a:t>COPEX</a:t>
            </a:r>
            <a:endParaRPr lang="fr-FR" sz="1100" b="1" dirty="0">
              <a:solidFill>
                <a:srgbClr val="008000"/>
              </a:solidFill>
            </a:endParaRPr>
          </a:p>
        </p:txBody>
      </p:sp>
      <p:pic>
        <p:nvPicPr>
          <p:cNvPr id="218" name="Image 217" descr="noun_1057307_cc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5" t="26398" r="31435" b="36951"/>
          <a:stretch/>
        </p:blipFill>
        <p:spPr>
          <a:xfrm>
            <a:off x="7295609" y="703782"/>
            <a:ext cx="421768" cy="585531"/>
          </a:xfrm>
          <a:prstGeom prst="rect">
            <a:avLst/>
          </a:prstGeom>
        </p:spPr>
      </p:pic>
      <p:cxnSp>
        <p:nvCxnSpPr>
          <p:cNvPr id="222" name="Connecteur droit avec flèche 221"/>
          <p:cNvCxnSpPr/>
          <p:nvPr/>
        </p:nvCxnSpPr>
        <p:spPr>
          <a:xfrm>
            <a:off x="7538631" y="2216149"/>
            <a:ext cx="0" cy="2107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Connecteur droit avec flèche 224"/>
          <p:cNvCxnSpPr/>
          <p:nvPr/>
        </p:nvCxnSpPr>
        <p:spPr>
          <a:xfrm>
            <a:off x="7538631" y="4012379"/>
            <a:ext cx="0" cy="2107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avec flèche 225"/>
          <p:cNvCxnSpPr/>
          <p:nvPr/>
        </p:nvCxnSpPr>
        <p:spPr>
          <a:xfrm>
            <a:off x="7538631" y="5796925"/>
            <a:ext cx="0" cy="2107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3" name="ZoneTexte 252"/>
          <p:cNvSpPr txBox="1"/>
          <p:nvPr/>
        </p:nvSpPr>
        <p:spPr>
          <a:xfrm>
            <a:off x="1058728" y="85923"/>
            <a:ext cx="120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Logiciel</a:t>
            </a:r>
            <a:endParaRPr lang="fr-FR" dirty="0"/>
          </a:p>
        </p:txBody>
      </p:sp>
      <p:sp>
        <p:nvSpPr>
          <p:cNvPr id="254" name="ZoneTexte 253"/>
          <p:cNvSpPr txBox="1"/>
          <p:nvPr/>
        </p:nvSpPr>
        <p:spPr>
          <a:xfrm>
            <a:off x="7269934" y="48547"/>
            <a:ext cx="85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Elève</a:t>
            </a:r>
            <a:endParaRPr lang="fr-FR" dirty="0"/>
          </a:p>
        </p:txBody>
      </p:sp>
      <p:grpSp>
        <p:nvGrpSpPr>
          <p:cNvPr id="278" name="Grouper 277"/>
          <p:cNvGrpSpPr/>
          <p:nvPr/>
        </p:nvGrpSpPr>
        <p:grpSpPr>
          <a:xfrm>
            <a:off x="7757133" y="799681"/>
            <a:ext cx="1241617" cy="518929"/>
            <a:chOff x="5357205" y="4395649"/>
            <a:chExt cx="1715850" cy="518929"/>
          </a:xfrm>
        </p:grpSpPr>
        <p:sp>
          <p:nvSpPr>
            <p:cNvPr id="279" name="Rectangle 278"/>
            <p:cNvSpPr/>
            <p:nvPr/>
          </p:nvSpPr>
          <p:spPr>
            <a:xfrm>
              <a:off x="5357205" y="4395649"/>
              <a:ext cx="1715850" cy="518929"/>
            </a:xfrm>
            <a:prstGeom prst="rect">
              <a:avLst/>
            </a:prstGeom>
            <a:solidFill>
              <a:srgbClr val="E29F1D"/>
            </a:solidFill>
            <a:ln w="19050" cap="flat" cmpd="sng" algn="ctr">
              <a:solidFill>
                <a:schemeClr val="tx1"/>
              </a:solidFill>
              <a:prstDash val="sysDash"/>
            </a:ln>
            <a:effectLst/>
          </p:spPr>
          <p:txBody>
            <a:bodyPr rtlCol="0" anchor="ctr"/>
            <a:lstStyle/>
            <a:p>
              <a:pPr lvl="0" algn="r"/>
              <a:r>
                <a:rPr lang="fr-FR" sz="1200" dirty="0" smtClean="0">
                  <a:solidFill>
                    <a:schemeClr val="bg1"/>
                  </a:solidFill>
                </a:rPr>
                <a:t>Praxéologies personnelles ?</a:t>
              </a:r>
              <a:endPara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280" name="Grouper 279"/>
            <p:cNvGrpSpPr/>
            <p:nvPr/>
          </p:nvGrpSpPr>
          <p:grpSpPr>
            <a:xfrm>
              <a:off x="5439723" y="4433323"/>
              <a:ext cx="342478" cy="259105"/>
              <a:chOff x="7342515" y="2555585"/>
              <a:chExt cx="1258976" cy="1246694"/>
            </a:xfrm>
          </p:grpSpPr>
          <p:sp>
            <p:nvSpPr>
              <p:cNvPr id="282" name="Ellipse 281"/>
              <p:cNvSpPr/>
              <p:nvPr/>
            </p:nvSpPr>
            <p:spPr>
              <a:xfrm>
                <a:off x="7342515" y="2555585"/>
                <a:ext cx="1258976" cy="1246694"/>
              </a:xfrm>
              <a:prstGeom prst="ellipse">
                <a:avLst/>
              </a:prstGeom>
              <a:solidFill>
                <a:schemeClr val="lt1">
                  <a:alpha val="0"/>
                </a:schemeClr>
              </a:solidFill>
              <a:ln w="19050" cmpd="sng"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Calibri"/>
                </a:endParaRPr>
              </a:p>
            </p:txBody>
          </p:sp>
          <p:pic>
            <p:nvPicPr>
              <p:cNvPr id="281" name="Image 280" descr="cherhceur.pdf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47" t="23468" r="7059" b="31989"/>
              <a:stretch/>
            </p:blipFill>
            <p:spPr>
              <a:xfrm>
                <a:off x="7476402" y="2783728"/>
                <a:ext cx="1084637" cy="792261"/>
              </a:xfrm>
              <a:prstGeom prst="rect">
                <a:avLst/>
              </a:prstGeom>
              <a:ln w="19050" cmpd="sng">
                <a:noFill/>
                <a:prstDash val="sysDash"/>
              </a:ln>
            </p:spPr>
          </p:pic>
        </p:grpSp>
      </p:grpSp>
      <p:pic>
        <p:nvPicPr>
          <p:cNvPr id="283" name="Image 282" descr="document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4" r="15060" b="17360"/>
          <a:stretch/>
        </p:blipFill>
        <p:spPr>
          <a:xfrm rot="5400000">
            <a:off x="4605802" y="1743536"/>
            <a:ext cx="209236" cy="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3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Thème d’étude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6408" y="3595682"/>
            <a:ext cx="850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mise en évidence de la fermentation alcoolique </a:t>
            </a:r>
          </a:p>
          <a:p>
            <a:pPr algn="ctr"/>
            <a:r>
              <a:rPr lang="fr-FR" sz="2400" dirty="0" smtClean="0">
                <a:solidFill>
                  <a:srgbClr val="FFFFFF"/>
                </a:solidFill>
                <a:latin typeface="Calibri"/>
              </a:rPr>
              <a:t>en terminale scientifique de spécialité SVT (17-18 ans) - France</a:t>
            </a:r>
            <a:endParaRPr lang="fr-FR" sz="2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256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Espace réservé du contenu 10" descr="lev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92" b="-5992"/>
          <a:stretch>
            <a:fillRect/>
          </a:stretch>
        </p:blipFill>
        <p:spPr>
          <a:xfrm>
            <a:off x="262423" y="1768007"/>
            <a:ext cx="1642578" cy="1858304"/>
          </a:xfrm>
          <a:prstGeom prst="rect">
            <a:avLst/>
          </a:prstGeom>
        </p:spPr>
      </p:pic>
      <p:sp>
        <p:nvSpPr>
          <p:cNvPr id="8" name="ZoneTexte 13"/>
          <p:cNvSpPr txBox="1">
            <a:spLocks noChangeArrowheads="1"/>
          </p:cNvSpPr>
          <p:nvPr/>
        </p:nvSpPr>
        <p:spPr bwMode="auto">
          <a:xfrm>
            <a:off x="262422" y="1429452"/>
            <a:ext cx="2014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dirty="0" smtClean="0"/>
              <a:t>Levures</a:t>
            </a:r>
            <a:endParaRPr lang="fr-FR" sz="1200" dirty="0"/>
          </a:p>
        </p:txBody>
      </p:sp>
      <p:grpSp>
        <p:nvGrpSpPr>
          <p:cNvPr id="19" name="Grouper 18"/>
          <p:cNvGrpSpPr/>
          <p:nvPr/>
        </p:nvGrpSpPr>
        <p:grpSpPr>
          <a:xfrm>
            <a:off x="3498054" y="938005"/>
            <a:ext cx="5347873" cy="3254750"/>
            <a:chOff x="2323596" y="1600200"/>
            <a:chExt cx="6664829" cy="4343400"/>
          </a:xfrm>
        </p:grpSpPr>
        <p:pic>
          <p:nvPicPr>
            <p:cNvPr id="6" name="Espace réservé du contenu 11" descr="fermentation alcoolique_bilan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135" b="-48135"/>
            <a:stretch>
              <a:fillRect/>
            </a:stretch>
          </p:blipFill>
          <p:spPr>
            <a:xfrm>
              <a:off x="4775199" y="1600200"/>
              <a:ext cx="3841750" cy="4343400"/>
            </a:xfrm>
            <a:prstGeom prst="rect">
              <a:avLst/>
            </a:prstGeom>
          </p:spPr>
        </p:pic>
        <p:sp>
          <p:nvSpPr>
            <p:cNvPr id="10" name="ZoneTexte 15"/>
            <p:cNvSpPr txBox="1">
              <a:spLocks noChangeArrowheads="1"/>
            </p:cNvSpPr>
            <p:nvPr/>
          </p:nvSpPr>
          <p:spPr bwMode="auto">
            <a:xfrm>
              <a:off x="2323596" y="3225362"/>
              <a:ext cx="2012072" cy="110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dirty="0"/>
                <a:t>Bilan fermentation alcoolique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4622800" y="4484688"/>
              <a:ext cx="1092200" cy="585787"/>
            </a:xfrm>
            <a:prstGeom prst="ellipse">
              <a:avLst/>
            </a:prstGeom>
            <a:noFill/>
            <a:ln w="1905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FFFF"/>
                </a:solidFill>
                <a:latin typeface="Calibri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7897813" y="3779838"/>
              <a:ext cx="1090612" cy="585787"/>
            </a:xfrm>
            <a:prstGeom prst="ellipse">
              <a:avLst/>
            </a:prstGeom>
            <a:noFill/>
            <a:ln w="1905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FFFF"/>
                </a:solidFill>
                <a:latin typeface="Calibri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4622800" y="2971800"/>
              <a:ext cx="1092200" cy="585788"/>
            </a:xfrm>
            <a:prstGeom prst="ellipse">
              <a:avLst/>
            </a:prstGeom>
            <a:noFill/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FFFF"/>
                </a:solidFill>
                <a:latin typeface="Calibri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801852" y="3981089"/>
            <a:ext cx="5383018" cy="1477328"/>
          </a:xfrm>
          <a:prstGeom prst="rect">
            <a:avLst/>
          </a:prstGeom>
          <a:ln w="127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 smtClean="0">
                <a:latin typeface="Calibri"/>
              </a:rPr>
              <a:t>Enjeux (conceptuels) d’apprentissage : </a:t>
            </a:r>
          </a:p>
          <a:p>
            <a:pPr marL="285750" indent="-285750">
              <a:buFont typeface="Wingdings" charset="2"/>
              <a:buChar char="²"/>
            </a:pPr>
            <a:r>
              <a:rPr lang="fr-FR" sz="1600" dirty="0" smtClean="0">
                <a:latin typeface="Calibri"/>
              </a:rPr>
              <a:t>Conditions  du milieu requises : anaérobie, température</a:t>
            </a:r>
          </a:p>
          <a:p>
            <a:pPr marL="285750" indent="-285750">
              <a:buFont typeface="Wingdings" charset="2"/>
              <a:buChar char="²"/>
            </a:pPr>
            <a:r>
              <a:rPr lang="fr-FR" sz="1600" dirty="0" smtClean="0">
                <a:latin typeface="Calibri"/>
              </a:rPr>
              <a:t>Microorganisme : levure </a:t>
            </a:r>
            <a:r>
              <a:rPr lang="fr-FR" sz="1600" i="1" dirty="0" smtClean="0">
                <a:latin typeface="Calibri"/>
              </a:rPr>
              <a:t>Saccharomyces </a:t>
            </a:r>
            <a:r>
              <a:rPr lang="fr-FR" sz="1600" i="1" dirty="0" err="1" smtClean="0">
                <a:latin typeface="Calibri"/>
              </a:rPr>
              <a:t>Cerevisiae</a:t>
            </a:r>
            <a:endParaRPr lang="fr-FR" sz="1600" i="1" dirty="0" smtClean="0">
              <a:latin typeface="Calibri"/>
            </a:endParaRPr>
          </a:p>
          <a:p>
            <a:pPr marL="285750" indent="-285750">
              <a:buFont typeface="Wingdings" charset="2"/>
              <a:buChar char="²"/>
            </a:pPr>
            <a:r>
              <a:rPr lang="fr-FR" sz="1600" dirty="0" smtClean="0">
                <a:latin typeface="Calibri"/>
              </a:rPr>
              <a:t>Bilan de la réaction : </a:t>
            </a:r>
          </a:p>
          <a:p>
            <a:pPr>
              <a:spcBef>
                <a:spcPts val="600"/>
              </a:spcBef>
            </a:pPr>
            <a:r>
              <a:rPr lang="fr-FR" sz="1600" dirty="0" smtClean="0">
                <a:latin typeface="Calibri"/>
              </a:rPr>
              <a:t>C</a:t>
            </a:r>
            <a:r>
              <a:rPr lang="fr-FR" sz="1600" baseline="-25000" dirty="0" smtClean="0">
                <a:latin typeface="Calibri"/>
              </a:rPr>
              <a:t>6</a:t>
            </a:r>
            <a:r>
              <a:rPr lang="fr-FR" sz="1600" dirty="0" smtClean="0">
                <a:latin typeface="Calibri"/>
              </a:rPr>
              <a:t>H</a:t>
            </a:r>
            <a:r>
              <a:rPr lang="fr-FR" sz="1600" baseline="-25000" dirty="0" smtClean="0">
                <a:latin typeface="Calibri"/>
              </a:rPr>
              <a:t>12</a:t>
            </a:r>
            <a:r>
              <a:rPr lang="fr-FR" sz="1600" dirty="0" smtClean="0">
                <a:latin typeface="Calibri"/>
              </a:rPr>
              <a:t>O</a:t>
            </a:r>
            <a:r>
              <a:rPr lang="fr-FR" sz="1600" baseline="-25000" dirty="0" smtClean="0">
                <a:latin typeface="Calibri"/>
              </a:rPr>
              <a:t>6 </a:t>
            </a:r>
            <a:r>
              <a:rPr lang="fr-FR" sz="1600" dirty="0" smtClean="0">
                <a:latin typeface="Calibri"/>
              </a:rPr>
              <a:t>+ 2ADP + 2P</a:t>
            </a:r>
            <a:r>
              <a:rPr lang="fr-FR" sz="1400" dirty="0" smtClean="0">
                <a:latin typeface="Calibri"/>
              </a:rPr>
              <a:t>i</a:t>
            </a:r>
            <a:r>
              <a:rPr lang="fr-FR" sz="1600" dirty="0" smtClean="0">
                <a:latin typeface="Calibri"/>
              </a:rPr>
              <a:t> </a:t>
            </a:r>
            <a:r>
              <a:rPr lang="fr-FR" sz="1600" dirty="0" smtClean="0">
                <a:latin typeface="Calibri"/>
                <a:sym typeface="Wingdings"/>
              </a:rPr>
              <a:t> 2 CH</a:t>
            </a:r>
            <a:r>
              <a:rPr lang="fr-FR" sz="1600" baseline="-25000" dirty="0" smtClean="0">
                <a:latin typeface="Calibri"/>
                <a:sym typeface="Wingdings"/>
              </a:rPr>
              <a:t>3</a:t>
            </a:r>
            <a:r>
              <a:rPr lang="fr-FR" sz="1600" dirty="0" smtClean="0">
                <a:latin typeface="Calibri"/>
                <a:sym typeface="Wingdings"/>
              </a:rPr>
              <a:t>CH</a:t>
            </a:r>
            <a:r>
              <a:rPr lang="fr-FR" sz="1600" baseline="-25000" dirty="0" smtClean="0">
                <a:latin typeface="Calibri"/>
                <a:sym typeface="Wingdings"/>
              </a:rPr>
              <a:t>2</a:t>
            </a:r>
            <a:r>
              <a:rPr lang="fr-FR" sz="1600" dirty="0" smtClean="0">
                <a:latin typeface="Calibri"/>
                <a:sym typeface="Wingdings"/>
              </a:rPr>
              <a:t>OH + 2CO</a:t>
            </a:r>
            <a:r>
              <a:rPr lang="fr-FR" sz="1400" baseline="-25000" dirty="0" smtClean="0">
                <a:latin typeface="Calibri"/>
                <a:sym typeface="Wingdings"/>
              </a:rPr>
              <a:t>2</a:t>
            </a:r>
            <a:r>
              <a:rPr lang="fr-FR" sz="1600" dirty="0" smtClean="0">
                <a:latin typeface="Calibri"/>
                <a:sym typeface="Wingdings"/>
              </a:rPr>
              <a:t> + 2ATP</a:t>
            </a:r>
            <a:endParaRPr lang="fr-FR" sz="1600" dirty="0">
              <a:latin typeface="Calibri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512717" y="-25091"/>
            <a:ext cx="8229600" cy="4733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atin typeface="Calibri"/>
              </a:rPr>
              <a:t>Concepts en jeu dans la situation</a:t>
            </a:r>
            <a:endParaRPr lang="fr-FR" sz="3600" dirty="0">
              <a:latin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05778" y="2808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05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Espace réservé du contenu 10" descr="lev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92" b="-5992"/>
          <a:stretch>
            <a:fillRect/>
          </a:stretch>
        </p:blipFill>
        <p:spPr>
          <a:xfrm>
            <a:off x="257286" y="1758743"/>
            <a:ext cx="1642578" cy="1858304"/>
          </a:xfrm>
          <a:prstGeom prst="rect">
            <a:avLst/>
          </a:prstGeom>
        </p:spPr>
      </p:pic>
      <p:sp>
        <p:nvSpPr>
          <p:cNvPr id="8" name="ZoneTexte 13"/>
          <p:cNvSpPr txBox="1">
            <a:spLocks noChangeArrowheads="1"/>
          </p:cNvSpPr>
          <p:nvPr/>
        </p:nvSpPr>
        <p:spPr bwMode="auto">
          <a:xfrm>
            <a:off x="257285" y="1420188"/>
            <a:ext cx="2014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 dirty="0" smtClean="0"/>
              <a:t>Levures</a:t>
            </a:r>
            <a:endParaRPr lang="fr-FR" sz="1200" dirty="0"/>
          </a:p>
        </p:txBody>
      </p:sp>
      <p:grpSp>
        <p:nvGrpSpPr>
          <p:cNvPr id="19" name="Grouper 18"/>
          <p:cNvGrpSpPr/>
          <p:nvPr/>
        </p:nvGrpSpPr>
        <p:grpSpPr>
          <a:xfrm>
            <a:off x="3492917" y="928741"/>
            <a:ext cx="5347873" cy="3254750"/>
            <a:chOff x="2323596" y="1600200"/>
            <a:chExt cx="6664829" cy="4343400"/>
          </a:xfrm>
        </p:grpSpPr>
        <p:pic>
          <p:nvPicPr>
            <p:cNvPr id="6" name="Espace réservé du contenu 11" descr="fermentation alcoolique_bilan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135" b="-48135"/>
            <a:stretch>
              <a:fillRect/>
            </a:stretch>
          </p:blipFill>
          <p:spPr>
            <a:xfrm>
              <a:off x="4775199" y="1600200"/>
              <a:ext cx="3841750" cy="4343400"/>
            </a:xfrm>
            <a:prstGeom prst="rect">
              <a:avLst/>
            </a:prstGeom>
          </p:spPr>
        </p:pic>
        <p:sp>
          <p:nvSpPr>
            <p:cNvPr id="10" name="ZoneTexte 15"/>
            <p:cNvSpPr txBox="1">
              <a:spLocks noChangeArrowheads="1"/>
            </p:cNvSpPr>
            <p:nvPr/>
          </p:nvSpPr>
          <p:spPr bwMode="auto">
            <a:xfrm>
              <a:off x="2323596" y="3225362"/>
              <a:ext cx="2012072" cy="1108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600" dirty="0"/>
                <a:t>Bilan fermentation alcoolique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4622800" y="4484688"/>
              <a:ext cx="1092200" cy="585787"/>
            </a:xfrm>
            <a:prstGeom prst="ellipse">
              <a:avLst/>
            </a:prstGeom>
            <a:noFill/>
            <a:ln w="1905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FFFF"/>
                </a:solidFill>
                <a:latin typeface="Calibri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7897813" y="3779838"/>
              <a:ext cx="1090612" cy="585787"/>
            </a:xfrm>
            <a:prstGeom prst="ellipse">
              <a:avLst/>
            </a:prstGeom>
            <a:noFill/>
            <a:ln w="1905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FFFF"/>
                </a:solidFill>
                <a:latin typeface="Calibri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4622800" y="2971800"/>
              <a:ext cx="1092200" cy="585788"/>
            </a:xfrm>
            <a:prstGeom prst="ellipse">
              <a:avLst/>
            </a:prstGeom>
            <a:noFill/>
            <a:ln w="190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rgbClr val="FFFFFF"/>
                </a:solidFill>
                <a:latin typeface="Calibri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1796715" y="3971825"/>
            <a:ext cx="5383018" cy="1477328"/>
          </a:xfrm>
          <a:prstGeom prst="rect">
            <a:avLst/>
          </a:prstGeom>
          <a:ln w="1270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 smtClean="0">
                <a:latin typeface="Calibri"/>
              </a:rPr>
              <a:t>Enjeux (conceptuels) d’apprentissage : </a:t>
            </a:r>
          </a:p>
          <a:p>
            <a:pPr marL="285750" indent="-285750">
              <a:buFont typeface="Wingdings" charset="2"/>
              <a:buChar char="²"/>
            </a:pPr>
            <a:r>
              <a:rPr lang="fr-FR" sz="1600" dirty="0" smtClean="0">
                <a:solidFill>
                  <a:srgbClr val="FF0000"/>
                </a:solidFill>
                <a:latin typeface="Calibri"/>
              </a:rPr>
              <a:t>Conditions  du milieu requises : anaérobie, température</a:t>
            </a:r>
          </a:p>
          <a:p>
            <a:pPr marL="285750" indent="-285750">
              <a:buFont typeface="Wingdings" charset="2"/>
              <a:buChar char="²"/>
            </a:pP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Microorganisme : levure </a:t>
            </a:r>
            <a:r>
              <a:rPr lang="fr-FR" sz="1600" i="1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Saccharomyces </a:t>
            </a:r>
            <a:r>
              <a:rPr lang="fr-FR" sz="1600" i="1" dirty="0" err="1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Cerevisiae</a:t>
            </a:r>
            <a:endParaRPr lang="fr-FR" sz="1600" i="1" dirty="0" smtClean="0">
              <a:solidFill>
                <a:schemeClr val="bg1">
                  <a:lumMod val="65000"/>
                </a:schemeClr>
              </a:solidFill>
              <a:latin typeface="Calibri"/>
            </a:endParaRPr>
          </a:p>
          <a:p>
            <a:pPr marL="285750" indent="-285750">
              <a:buFont typeface="Wingdings" charset="2"/>
              <a:buChar char="²"/>
            </a:pP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Bilan de la réaction : </a:t>
            </a:r>
          </a:p>
          <a:p>
            <a:pPr>
              <a:spcBef>
                <a:spcPts val="600"/>
              </a:spcBef>
            </a:pP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C</a:t>
            </a:r>
            <a:r>
              <a:rPr lang="fr-FR" sz="1600" baseline="-250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6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H</a:t>
            </a:r>
            <a:r>
              <a:rPr lang="fr-FR" sz="1600" baseline="-250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12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O</a:t>
            </a:r>
            <a:r>
              <a:rPr lang="fr-FR" sz="1600" baseline="-250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6 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+ 2ADP + 2P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i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 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Calibri"/>
                <a:sym typeface="Wingdings"/>
              </a:rPr>
              <a:t> 2 CH</a:t>
            </a:r>
            <a:r>
              <a:rPr lang="fr-FR" sz="1600" baseline="-25000" dirty="0" smtClean="0">
                <a:solidFill>
                  <a:schemeClr val="bg1">
                    <a:lumMod val="65000"/>
                  </a:schemeClr>
                </a:solidFill>
                <a:latin typeface="Calibri"/>
                <a:sym typeface="Wingdings"/>
              </a:rPr>
              <a:t>3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Calibri"/>
                <a:sym typeface="Wingdings"/>
              </a:rPr>
              <a:t>CH</a:t>
            </a:r>
            <a:r>
              <a:rPr lang="fr-FR" sz="1600" baseline="-25000" dirty="0" smtClean="0">
                <a:solidFill>
                  <a:schemeClr val="bg1">
                    <a:lumMod val="65000"/>
                  </a:schemeClr>
                </a:solidFill>
                <a:latin typeface="Calibri"/>
                <a:sym typeface="Wingdings"/>
              </a:rPr>
              <a:t>2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Calibri"/>
                <a:sym typeface="Wingdings"/>
              </a:rPr>
              <a:t>OH + 2CO</a:t>
            </a:r>
            <a:r>
              <a:rPr lang="fr-FR" sz="1400" baseline="-25000" dirty="0" smtClean="0">
                <a:solidFill>
                  <a:schemeClr val="bg1">
                    <a:lumMod val="65000"/>
                  </a:schemeClr>
                </a:solidFill>
                <a:latin typeface="Calibri"/>
                <a:sym typeface="Wingdings"/>
              </a:rPr>
              <a:t>2</a:t>
            </a: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  <a:latin typeface="Calibri"/>
                <a:sym typeface="Wingdings"/>
              </a:rPr>
              <a:t> + 2ATP</a:t>
            </a:r>
            <a:endParaRPr lang="fr-FR" sz="1600" dirty="0">
              <a:solidFill>
                <a:schemeClr val="bg1">
                  <a:lumMod val="65000"/>
                </a:schemeClr>
              </a:solidFill>
              <a:latin typeface="Calibr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00641" y="28254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latin typeface="Calibri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12717" y="-25091"/>
            <a:ext cx="8229600" cy="4733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atin typeface="Calibri"/>
              </a:rPr>
              <a:t>Concepts en jeu dans la situation</a:t>
            </a:r>
            <a:endParaRPr lang="fr-FR" sz="3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0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179" y="242762"/>
            <a:ext cx="5209427" cy="1979436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L’activité </a:t>
            </a:r>
            <a:br>
              <a:rPr lang="fr-FR" sz="4000" dirty="0" smtClean="0"/>
            </a:br>
            <a:r>
              <a:rPr lang="fr-FR" sz="4000" dirty="0" smtClean="0"/>
              <a:t>de conception </a:t>
            </a:r>
            <a:br>
              <a:rPr lang="fr-FR" sz="4000" dirty="0" smtClean="0"/>
            </a:br>
            <a:r>
              <a:rPr lang="fr-FR" sz="4000" dirty="0" smtClean="0"/>
              <a:t>expérimentale</a:t>
            </a:r>
            <a:endParaRPr lang="fr-FR" sz="6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type="body" sz="half" idx="2"/>
          </p:nvPr>
        </p:nvSpPr>
        <p:spPr>
          <a:xfrm>
            <a:off x="4690839" y="1726004"/>
            <a:ext cx="4156795" cy="199348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008000"/>
                </a:solidFill>
              </a:rPr>
              <a:t>Conception expérimentale </a:t>
            </a:r>
            <a:r>
              <a:rPr lang="fr-FR" dirty="0" smtClean="0">
                <a:solidFill>
                  <a:srgbClr val="008000"/>
                </a:solidFill>
              </a:rPr>
              <a:t>: </a:t>
            </a:r>
            <a:r>
              <a:rPr lang="fr-FR" sz="2000" dirty="0" smtClean="0">
                <a:solidFill>
                  <a:schemeClr val="tx1"/>
                </a:solidFill>
              </a:rPr>
              <a:t>Imaginer, concevoir une expérience qui peut être rédigée sous la forme d’un </a:t>
            </a:r>
            <a:r>
              <a:rPr lang="fr-FR" sz="2000" b="1" dirty="0" smtClean="0">
                <a:solidFill>
                  <a:schemeClr val="tx1"/>
                </a:solidFill>
              </a:rPr>
              <a:t>protocole </a:t>
            </a:r>
            <a:r>
              <a:rPr lang="fr-FR" sz="2000" dirty="0" smtClean="0">
                <a:solidFill>
                  <a:schemeClr val="tx1"/>
                </a:solidFill>
              </a:rPr>
              <a:t>guidé par des </a:t>
            </a:r>
            <a:r>
              <a:rPr lang="fr-FR" dirty="0" smtClean="0">
                <a:solidFill>
                  <a:srgbClr val="000000"/>
                </a:solidFill>
              </a:rPr>
              <a:t>hypothèses </a:t>
            </a:r>
            <a:r>
              <a:rPr lang="fr-FR" sz="1200" dirty="0" err="1">
                <a:solidFill>
                  <a:srgbClr val="000000"/>
                </a:solidFill>
              </a:rPr>
              <a:t>Etkina</a:t>
            </a:r>
            <a:r>
              <a:rPr lang="fr-FR" sz="1200" dirty="0">
                <a:solidFill>
                  <a:srgbClr val="000000"/>
                </a:solidFill>
              </a:rPr>
              <a:t> &amp; al., 2010 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157439" y="6173787"/>
            <a:ext cx="533400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4702322" y="3868879"/>
            <a:ext cx="43247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Calibri"/>
              </a:rPr>
              <a:t>Rédaction d’un protocole : </a:t>
            </a:r>
          </a:p>
          <a:p>
            <a:r>
              <a:rPr lang="fr-FR" sz="2000" dirty="0" smtClean="0">
                <a:latin typeface="Calibri"/>
              </a:rPr>
              <a:t>Description </a:t>
            </a:r>
            <a:r>
              <a:rPr lang="fr-FR" sz="2000" dirty="0">
                <a:latin typeface="Calibri"/>
              </a:rPr>
              <a:t>précise des conditions expérimentales et du déroulement de </a:t>
            </a:r>
            <a:r>
              <a:rPr lang="fr-FR" sz="2000" dirty="0" smtClean="0">
                <a:latin typeface="Calibri"/>
              </a:rPr>
              <a:t>l’expérience. Succession </a:t>
            </a:r>
            <a:r>
              <a:rPr lang="fr-FR" sz="2000" b="1" dirty="0">
                <a:latin typeface="Calibri"/>
              </a:rPr>
              <a:t>d’étapes </a:t>
            </a:r>
            <a:endParaRPr lang="fr-FR" sz="2000" b="1" dirty="0" smtClean="0">
              <a:latin typeface="Calibri"/>
            </a:endParaRPr>
          </a:p>
          <a:p>
            <a:r>
              <a:rPr lang="fr-FR" sz="2000" b="1" dirty="0" smtClean="0">
                <a:latin typeface="Calibri"/>
              </a:rPr>
              <a:t>et </a:t>
            </a:r>
            <a:r>
              <a:rPr lang="fr-FR" sz="2000" b="1" dirty="0">
                <a:latin typeface="Calibri"/>
              </a:rPr>
              <a:t>d’actions p</a:t>
            </a:r>
            <a:r>
              <a:rPr lang="fr-FR" sz="2000" b="1" dirty="0" smtClean="0">
                <a:latin typeface="Calibri"/>
              </a:rPr>
              <a:t>aramétrées </a:t>
            </a:r>
            <a:r>
              <a:rPr lang="fr-FR" sz="1200" dirty="0" err="1" smtClean="0">
                <a:latin typeface="Calibri"/>
              </a:rPr>
              <a:t>Marzin</a:t>
            </a:r>
            <a:r>
              <a:rPr lang="fr-FR" sz="1200" dirty="0">
                <a:latin typeface="Calibri"/>
              </a:rPr>
              <a:t>, 2013 ; Girault &amp; al., 2012 </a:t>
            </a:r>
          </a:p>
          <a:p>
            <a:endParaRPr lang="fr-FR" sz="2000" dirty="0">
              <a:latin typeface="Calibri"/>
            </a:endParaRPr>
          </a:p>
          <a:p>
            <a:endParaRPr lang="fr-FR" dirty="0">
              <a:latin typeface="Calibri"/>
            </a:endParaRPr>
          </a:p>
        </p:txBody>
      </p:sp>
      <p:pic>
        <p:nvPicPr>
          <p:cNvPr id="3" name="Image 2" descr="102_589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5" r="24374" b="10856"/>
          <a:stretch/>
        </p:blipFill>
        <p:spPr>
          <a:xfrm>
            <a:off x="123179" y="2478508"/>
            <a:ext cx="3714576" cy="36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Cadre théorique et questions de recherche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7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2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re 9"/>
          <p:cNvSpPr>
            <a:spLocks noGrp="1"/>
          </p:cNvSpPr>
          <p:nvPr>
            <p:ph type="title" idx="4294967295"/>
          </p:nvPr>
        </p:nvSpPr>
        <p:spPr>
          <a:xfrm>
            <a:off x="0" y="-42333"/>
            <a:ext cx="9144000" cy="758825"/>
          </a:xfrm>
        </p:spPr>
        <p:txBody>
          <a:bodyPr>
            <a:normAutofit/>
          </a:bodyPr>
          <a:lstStyle/>
          <a:p>
            <a:r>
              <a:rPr lang="fr-FR" sz="2700" dirty="0" smtClean="0"/>
              <a:t>Modélisation des connaissances : modèle praxéologique</a:t>
            </a:r>
            <a:endParaRPr lang="fr-FR" sz="2000" dirty="0"/>
          </a:p>
        </p:txBody>
      </p:sp>
      <p:sp>
        <p:nvSpPr>
          <p:cNvPr id="12" name="Ellipse 11"/>
          <p:cNvSpPr/>
          <p:nvPr/>
        </p:nvSpPr>
        <p:spPr>
          <a:xfrm>
            <a:off x="235205" y="1366986"/>
            <a:ext cx="2137814" cy="1170499"/>
          </a:xfrm>
          <a:prstGeom prst="ellipse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dirty="0" smtClean="0">
                <a:latin typeface="Calibri"/>
              </a:rPr>
              <a:t>Type de tâches </a:t>
            </a:r>
            <a:r>
              <a:rPr lang="fr-FR" dirty="0" err="1" smtClean="0">
                <a:latin typeface="Calibri"/>
              </a:rPr>
              <a:t>T</a:t>
            </a:r>
            <a:endParaRPr lang="fr-FR" dirty="0">
              <a:latin typeface="Calibri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205" y="2663147"/>
            <a:ext cx="2137814" cy="1170499"/>
          </a:xfrm>
          <a:prstGeom prst="ellipse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dirty="0" smtClean="0">
                <a:latin typeface="Calibri"/>
              </a:rPr>
              <a:t>Technique </a:t>
            </a:r>
            <a:r>
              <a:rPr lang="fr-FR" dirty="0" err="1" smtClean="0">
                <a:latin typeface="Calibri"/>
              </a:rPr>
              <a:t>τ</a:t>
            </a:r>
            <a:r>
              <a:rPr lang="fr-FR" dirty="0" smtClean="0">
                <a:latin typeface="Calibri"/>
              </a:rPr>
              <a:t> </a:t>
            </a:r>
            <a:endParaRPr lang="fr-FR" dirty="0">
              <a:latin typeface="Calibri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35205" y="4005625"/>
            <a:ext cx="2137814" cy="1170499"/>
          </a:xfrm>
          <a:prstGeom prst="ellipse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dirty="0" smtClean="0">
                <a:latin typeface="Calibri"/>
              </a:rPr>
              <a:t>Technologie </a:t>
            </a:r>
            <a:r>
              <a:rPr lang="fr-FR" dirty="0" err="1" smtClean="0">
                <a:latin typeface="Calibri"/>
              </a:rPr>
              <a:t>ϑ</a:t>
            </a:r>
            <a:r>
              <a:rPr lang="fr-FR" dirty="0" smtClean="0">
                <a:latin typeface="Calibri"/>
              </a:rPr>
              <a:t> </a:t>
            </a:r>
            <a:endParaRPr lang="fr-FR" dirty="0">
              <a:latin typeface="Calibri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35205" y="5316181"/>
            <a:ext cx="2137814" cy="1170499"/>
          </a:xfrm>
          <a:prstGeom prst="ellipse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dirty="0" smtClean="0">
                <a:latin typeface="Calibri"/>
              </a:rPr>
              <a:t>Théorie </a:t>
            </a:r>
            <a:r>
              <a:rPr lang="fr-FR" dirty="0" err="1" smtClean="0">
                <a:latin typeface="Calibri"/>
              </a:rPr>
              <a:t>Θ</a:t>
            </a:r>
            <a:r>
              <a:rPr lang="fr-FR" dirty="0" smtClean="0">
                <a:latin typeface="Calibri"/>
              </a:rPr>
              <a:t> </a:t>
            </a:r>
            <a:endParaRPr lang="fr-FR" dirty="0">
              <a:latin typeface="Calibri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92784" y="1669055"/>
            <a:ext cx="4308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Calibri"/>
              </a:rPr>
              <a:t>T</a:t>
            </a:r>
            <a:r>
              <a:rPr lang="fr-FR" sz="1600" dirty="0" smtClean="0">
                <a:latin typeface="Calibri"/>
              </a:rPr>
              <a:t> : Placer les microorganismes en anaérobie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692784" y="4141284"/>
            <a:ext cx="4308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Calibri"/>
              </a:rPr>
              <a:t>ϑ</a:t>
            </a:r>
            <a:r>
              <a:rPr lang="fr-FR" sz="1600" dirty="0" smtClean="0">
                <a:latin typeface="Calibri"/>
              </a:rPr>
              <a:t> : les levures réalisent la fermentation alcoolique en anaérobie stricte (en absence de dioxygène)</a:t>
            </a:r>
          </a:p>
          <a:p>
            <a:r>
              <a:rPr lang="fr-FR" sz="1600" dirty="0" err="1" smtClean="0">
                <a:latin typeface="Calibri"/>
              </a:rPr>
              <a:t>ϑ</a:t>
            </a:r>
            <a:r>
              <a:rPr lang="fr-FR" sz="1600" dirty="0" smtClean="0">
                <a:latin typeface="Calibri"/>
              </a:rPr>
              <a:t> : les gaz présents dans l’air se dissolvent dans un liquide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692784" y="2620630"/>
            <a:ext cx="4474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err="1" smtClean="0">
                <a:solidFill>
                  <a:prstClr val="black"/>
                </a:solidFill>
                <a:latin typeface="Calibri"/>
              </a:rPr>
              <a:t>T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: prélever un volume V de suspension de 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microorganismes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fr-FR" sz="1600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: fermer le 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tube à essai 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avec un bouchon 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hermétique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92784" y="5891621"/>
            <a:ext cx="4841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err="1" smtClean="0">
                <a:solidFill>
                  <a:prstClr val="black"/>
                </a:solidFill>
                <a:latin typeface="Calibri"/>
              </a:rPr>
              <a:t>Θ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théorie cellulaire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 descr="102_589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9" r="26401" b="11684"/>
          <a:stretch/>
        </p:blipFill>
        <p:spPr>
          <a:xfrm>
            <a:off x="7167235" y="2537485"/>
            <a:ext cx="1781805" cy="18538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300029" y="871448"/>
            <a:ext cx="2229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/>
              </a:rPr>
              <a:t>Bosch </a:t>
            </a:r>
            <a:r>
              <a:rPr lang="fr-FR" sz="1200" dirty="0">
                <a:latin typeface="Calibri"/>
              </a:rPr>
              <a:t>&amp; </a:t>
            </a:r>
            <a:r>
              <a:rPr lang="fr-FR" sz="1200" dirty="0" err="1">
                <a:latin typeface="Calibri"/>
              </a:rPr>
              <a:t>Chevallard</a:t>
            </a:r>
            <a:r>
              <a:rPr lang="fr-FR" sz="1200" dirty="0">
                <a:latin typeface="Calibri"/>
              </a:rPr>
              <a:t>, </a:t>
            </a:r>
            <a:r>
              <a:rPr lang="fr-FR" sz="1200" dirty="0" smtClean="0">
                <a:latin typeface="Calibri"/>
              </a:rPr>
              <a:t>1999</a:t>
            </a:r>
            <a:endParaRPr lang="fr-FR" sz="1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95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itre 9"/>
          <p:cNvSpPr>
            <a:spLocks noGrp="1"/>
          </p:cNvSpPr>
          <p:nvPr>
            <p:ph type="title" idx="4294967295"/>
          </p:nvPr>
        </p:nvSpPr>
        <p:spPr>
          <a:xfrm>
            <a:off x="0" y="-42333"/>
            <a:ext cx="9144000" cy="758825"/>
          </a:xfrm>
        </p:spPr>
        <p:txBody>
          <a:bodyPr>
            <a:normAutofit/>
          </a:bodyPr>
          <a:lstStyle/>
          <a:p>
            <a:r>
              <a:rPr lang="fr-FR" sz="2700" dirty="0" smtClean="0"/>
              <a:t>Modélisation des connaissances : modèle praxéologique</a:t>
            </a:r>
            <a:endParaRPr lang="fr-FR" sz="2000" dirty="0"/>
          </a:p>
        </p:txBody>
      </p:sp>
      <p:sp>
        <p:nvSpPr>
          <p:cNvPr id="12" name="Ellipse 11"/>
          <p:cNvSpPr/>
          <p:nvPr/>
        </p:nvSpPr>
        <p:spPr>
          <a:xfrm>
            <a:off x="235205" y="1370015"/>
            <a:ext cx="2137814" cy="1170499"/>
          </a:xfrm>
          <a:prstGeom prst="ellipse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dirty="0" smtClean="0">
                <a:latin typeface="Calibri"/>
              </a:rPr>
              <a:t>Type de tâches </a:t>
            </a:r>
            <a:r>
              <a:rPr lang="fr-FR" dirty="0" err="1" smtClean="0">
                <a:latin typeface="Calibri"/>
              </a:rPr>
              <a:t>T</a:t>
            </a:r>
            <a:endParaRPr lang="fr-FR" dirty="0">
              <a:latin typeface="Calibri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5205" y="2666176"/>
            <a:ext cx="2137814" cy="1170499"/>
          </a:xfrm>
          <a:prstGeom prst="ellipse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dirty="0" smtClean="0">
                <a:latin typeface="Calibri"/>
              </a:rPr>
              <a:t>Technique </a:t>
            </a:r>
            <a:r>
              <a:rPr lang="fr-FR" dirty="0" err="1" smtClean="0">
                <a:latin typeface="Calibri"/>
              </a:rPr>
              <a:t>τ</a:t>
            </a:r>
            <a:r>
              <a:rPr lang="fr-FR" dirty="0" smtClean="0">
                <a:latin typeface="Calibri"/>
              </a:rPr>
              <a:t> </a:t>
            </a:r>
            <a:endParaRPr lang="fr-FR" dirty="0">
              <a:latin typeface="Calibri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35205" y="4008654"/>
            <a:ext cx="2137814" cy="1170499"/>
          </a:xfrm>
          <a:prstGeom prst="ellipse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dirty="0" smtClean="0">
                <a:latin typeface="Calibri"/>
              </a:rPr>
              <a:t>Technologie </a:t>
            </a:r>
            <a:r>
              <a:rPr lang="fr-FR" dirty="0" err="1" smtClean="0">
                <a:latin typeface="Calibri"/>
              </a:rPr>
              <a:t>ϑ</a:t>
            </a:r>
            <a:r>
              <a:rPr lang="fr-FR" dirty="0" smtClean="0">
                <a:latin typeface="Calibri"/>
              </a:rPr>
              <a:t> </a:t>
            </a:r>
            <a:endParaRPr lang="fr-FR" dirty="0">
              <a:latin typeface="Calibri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35205" y="5306371"/>
            <a:ext cx="2137814" cy="1170499"/>
          </a:xfrm>
          <a:prstGeom prst="ellipse">
            <a:avLst/>
          </a:prstGeom>
          <a:ln w="127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r-FR" dirty="0" smtClean="0">
                <a:latin typeface="Calibri"/>
              </a:rPr>
              <a:t>Théorie </a:t>
            </a:r>
            <a:r>
              <a:rPr lang="fr-FR" dirty="0" err="1" smtClean="0">
                <a:latin typeface="Calibri"/>
              </a:rPr>
              <a:t>Θ</a:t>
            </a:r>
            <a:r>
              <a:rPr lang="fr-FR" dirty="0" smtClean="0">
                <a:latin typeface="Calibri"/>
              </a:rPr>
              <a:t> </a:t>
            </a:r>
            <a:endParaRPr lang="fr-FR" dirty="0">
              <a:latin typeface="Calibri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716302" y="1669055"/>
            <a:ext cx="3578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T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 : Placer les microorganismes en anaérobie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692784" y="4141284"/>
            <a:ext cx="3911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ϑ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 : les levures réalisent la fermentation alcoolique en anaérobie stricte (en absence de dioxygène)</a:t>
            </a:r>
          </a:p>
          <a:p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ϑ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 : les gaz présents dans l’air se dissolvent dans un liquide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692784" y="2620630"/>
            <a:ext cx="39118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T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 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: prélever un volume V de suspension de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microorganismes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Calibri"/>
            </a:endParaRPr>
          </a:p>
          <a:p>
            <a:pPr lvl="0"/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latin typeface="Calibri"/>
              </a:rPr>
              <a:t>T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 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: fermer le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tube à essai 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avec un 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matériel adéquat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Calibr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92784" y="5892358"/>
            <a:ext cx="481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 err="1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Θ</a:t>
            </a:r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 : théorie cellulaire</a:t>
            </a:r>
            <a:endParaRPr lang="fr-FR" sz="1400" dirty="0">
              <a:solidFill>
                <a:schemeClr val="bg1">
                  <a:lumMod val="65000"/>
                </a:schemeClr>
              </a:solidFill>
              <a:latin typeface="Calibri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863317" y="3574737"/>
            <a:ext cx="1913030" cy="1200329"/>
          </a:xfrm>
          <a:prstGeom prst="rect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Calibri"/>
              </a:rPr>
              <a:t>T4TEL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Calibri"/>
              </a:rPr>
              <a:t>Formalisation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Calibri"/>
              </a:rPr>
              <a:t>Introduction de</a:t>
            </a:r>
            <a:endParaRPr lang="fr-FR" dirty="0">
              <a:solidFill>
                <a:schemeClr val="tx1"/>
              </a:solidFill>
              <a:latin typeface="Calibri"/>
            </a:endParaRPr>
          </a:p>
          <a:p>
            <a:pPr algn="ctr"/>
            <a:r>
              <a:rPr lang="fr-FR" dirty="0" smtClean="0">
                <a:solidFill>
                  <a:srgbClr val="D16349"/>
                </a:solidFill>
                <a:latin typeface="Calibri"/>
              </a:rPr>
              <a:t>Variables</a:t>
            </a:r>
            <a:endParaRPr lang="fr-FR" dirty="0">
              <a:solidFill>
                <a:srgbClr val="D16349"/>
              </a:solidFill>
              <a:latin typeface="Calibri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564740" y="744260"/>
            <a:ext cx="176616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buClr>
                <a:srgbClr val="94C600"/>
              </a:buClr>
              <a:buSzPct val="76000"/>
              <a:defRPr/>
            </a:pPr>
            <a:r>
              <a:rPr lang="fr-FR" sz="1000" dirty="0" err="1" smtClean="0">
                <a:solidFill>
                  <a:srgbClr val="000000"/>
                </a:solidFill>
                <a:latin typeface="Calibri"/>
              </a:rPr>
              <a:t>Chaachoua</a:t>
            </a:r>
            <a:r>
              <a:rPr lang="fr-FR" sz="1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&amp; </a:t>
            </a:r>
            <a:r>
              <a:rPr lang="fr-FR" sz="1000" dirty="0" err="1" smtClean="0">
                <a:solidFill>
                  <a:srgbClr val="000000"/>
                </a:solidFill>
                <a:latin typeface="Calibri"/>
              </a:rPr>
              <a:t>Bessot</a:t>
            </a:r>
            <a:r>
              <a:rPr lang="fr-FR" sz="1000" dirty="0" smtClean="0">
                <a:solidFill>
                  <a:srgbClr val="000000"/>
                </a:solidFill>
                <a:latin typeface="Calibri"/>
              </a:rPr>
              <a:t>,</a:t>
            </a:r>
            <a:r>
              <a:rPr lang="x-none" sz="1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000" dirty="0" smtClean="0">
                <a:solidFill>
                  <a:srgbClr val="000000"/>
                </a:solidFill>
                <a:latin typeface="Calibri"/>
              </a:rPr>
              <a:t>2017</a:t>
            </a:r>
          </a:p>
          <a:p>
            <a:pPr lvl="0">
              <a:lnSpc>
                <a:spcPct val="120000"/>
              </a:lnSpc>
              <a:buClr>
                <a:srgbClr val="94C600"/>
              </a:buClr>
              <a:buSzPct val="76000"/>
              <a:defRPr/>
            </a:pPr>
            <a:r>
              <a:rPr lang="fr-FR" sz="1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000" dirty="0" err="1" smtClean="0">
                <a:solidFill>
                  <a:srgbClr val="000000"/>
                </a:solidFill>
                <a:latin typeface="Calibri"/>
              </a:rPr>
              <a:t>Chaachoua</a:t>
            </a:r>
            <a:r>
              <a:rPr lang="fr-FR" sz="1000" dirty="0" smtClean="0">
                <a:solidFill>
                  <a:srgbClr val="000000"/>
                </a:solidFill>
                <a:latin typeface="Calibri"/>
              </a:rPr>
              <a:t>, 2015</a:t>
            </a:r>
            <a:endParaRPr lang="fr-FR" sz="100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6678754" y="1582360"/>
            <a:ext cx="0" cy="4502572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Image 16" descr="728839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317" y="2062157"/>
            <a:ext cx="1823790" cy="111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8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èse">
  <a:themeElements>
    <a:clrScheme name="Genèse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ès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Genèse.thmx</Template>
  <TotalTime>14381</TotalTime>
  <Words>1397</Words>
  <Application>Microsoft Macintosh PowerPoint</Application>
  <PresentationFormat>Présentation à l'écran (4:3)</PresentationFormat>
  <Paragraphs>307</Paragraphs>
  <Slides>28</Slides>
  <Notes>28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Genèse</vt:lpstr>
      <vt:lpstr>Thème Office</vt:lpstr>
      <vt:lpstr>Document</vt:lpstr>
      <vt:lpstr>Modélisation de praxéologies personnelles dans une situation de conception expérimentale en biologie</vt:lpstr>
      <vt:lpstr>Présentation PowerPoint</vt:lpstr>
      <vt:lpstr>Thème d’étude</vt:lpstr>
      <vt:lpstr>Présentation PowerPoint</vt:lpstr>
      <vt:lpstr>Présentation PowerPoint</vt:lpstr>
      <vt:lpstr>L’activité  de conception  expérimentale</vt:lpstr>
      <vt:lpstr>Cadre théorique et questions de recherche</vt:lpstr>
      <vt:lpstr>Modélisation des connaissances : modèle praxéologique</vt:lpstr>
      <vt:lpstr>Modélisation des connaissances : modèle praxéologique</vt:lpstr>
      <vt:lpstr>Modélisation des connaissances : T4TEL</vt:lpstr>
      <vt:lpstr>Présentation PowerPoint</vt:lpstr>
      <vt:lpstr>Présentation PowerPoint</vt:lpstr>
      <vt:lpstr>Contribution didactique</vt:lpstr>
      <vt:lpstr>Présentation PowerPoint</vt:lpstr>
      <vt:lpstr>Méthodologie</vt:lpstr>
      <vt:lpstr>Élaboration de praxéologies personnelles a priori</vt:lpstr>
      <vt:lpstr>Enrichissement de praxéologies personnelles a priori à partir de productions d’élèves</vt:lpstr>
      <vt:lpstr>Résultats</vt:lpstr>
      <vt:lpstr>Résultats : exemple du concept d’anaérobie</vt:lpstr>
      <vt:lpstr>Résultats sur l’ensemble du T</vt:lpstr>
      <vt:lpstr>Résultats : praxéologies personnelles dans les productions d’élèves </vt:lpstr>
      <vt:lpstr>Contribution didactique</vt:lpstr>
      <vt:lpstr>Présentation PowerPoint</vt:lpstr>
      <vt:lpstr>Perspectives</vt:lpstr>
      <vt:lpstr>Présentation PowerPoint</vt:lpstr>
      <vt:lpstr>Présentation PowerPoint</vt:lpstr>
      <vt:lpstr>Modélisation de rétroactions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Etayage de l’activité de conception expérimentale par un EIAH pour apprendre la notion de métabolisme cellulaire en terminale scientifique </dc:title>
  <dc:creator>Catherine</dc:creator>
  <cp:lastModifiedBy>Catherine</cp:lastModifiedBy>
  <cp:revision>677</cp:revision>
  <cp:lastPrinted>2018-01-30T09:20:35Z</cp:lastPrinted>
  <dcterms:created xsi:type="dcterms:W3CDTF">2017-06-08T09:34:59Z</dcterms:created>
  <dcterms:modified xsi:type="dcterms:W3CDTF">2018-02-13T08:45:22Z</dcterms:modified>
</cp:coreProperties>
</file>