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6" r:id="rId2"/>
    <p:sldId id="323" r:id="rId3"/>
    <p:sldId id="360" r:id="rId4"/>
    <p:sldId id="361" r:id="rId5"/>
    <p:sldId id="384" r:id="rId6"/>
    <p:sldId id="354" r:id="rId7"/>
    <p:sldId id="376" r:id="rId8"/>
    <p:sldId id="357" r:id="rId9"/>
    <p:sldId id="380" r:id="rId10"/>
    <p:sldId id="381" r:id="rId11"/>
    <p:sldId id="387" r:id="rId12"/>
    <p:sldId id="390" r:id="rId13"/>
    <p:sldId id="364" r:id="rId14"/>
    <p:sldId id="388" r:id="rId15"/>
    <p:sldId id="389" r:id="rId16"/>
    <p:sldId id="362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B702"/>
    <a:srgbClr val="DCC181"/>
    <a:srgbClr val="8F1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3" autoAdjust="0"/>
    <p:restoredTop sz="85090" autoAdjust="0"/>
  </p:normalViewPr>
  <p:slideViewPr>
    <p:cSldViewPr showGuides="1">
      <p:cViewPr varScale="1">
        <p:scale>
          <a:sx n="85" d="100"/>
          <a:sy n="85" d="100"/>
        </p:scale>
        <p:origin x="-1744" y="-96"/>
      </p:cViewPr>
      <p:guideLst>
        <p:guide orient="horz" pos="2160"/>
        <p:guide orient="horz" pos="22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-35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4FFDC6-434F-4EB5-9F39-273BE9350864}" type="doc">
      <dgm:prSet loTypeId="urn:microsoft.com/office/officeart/2005/8/layout/gear1" loCatId="relationship" qsTypeId="urn:microsoft.com/office/officeart/2005/8/quickstyle/simple1" qsCatId="simple" csTypeId="urn:microsoft.com/office/officeart/2005/8/colors/colorful2" csCatId="colorful" phldr="1"/>
      <dgm:spPr/>
    </dgm:pt>
    <dgm:pt modelId="{BF4A2A4D-EF20-4B8E-8762-FC1CA39955CD}">
      <dgm:prSet phldrT="[Texte]" custT="1"/>
      <dgm:spPr/>
      <dgm:t>
        <a:bodyPr/>
        <a:lstStyle/>
        <a:p>
          <a:r>
            <a:rPr lang="fr-FR" sz="1200" b="1" dirty="0" smtClean="0">
              <a:solidFill>
                <a:schemeClr val="tx1"/>
              </a:solidFill>
            </a:rPr>
            <a:t>Général</a:t>
          </a:r>
          <a:r>
            <a:rPr lang="fr-FR" sz="1200" dirty="0" smtClean="0"/>
            <a:t> </a:t>
          </a:r>
          <a:endParaRPr lang="fr-FR" sz="1200" dirty="0"/>
        </a:p>
      </dgm:t>
    </dgm:pt>
    <dgm:pt modelId="{28F33B2D-7E9D-4DF3-88C5-A28760AD06B2}" type="parTrans" cxnId="{BD40CA5B-71EC-4A32-9DBC-0DB9F8C1E5A8}">
      <dgm:prSet/>
      <dgm:spPr/>
      <dgm:t>
        <a:bodyPr/>
        <a:lstStyle/>
        <a:p>
          <a:endParaRPr lang="fr-FR"/>
        </a:p>
      </dgm:t>
    </dgm:pt>
    <dgm:pt modelId="{A2095B20-3E74-4B44-BD6C-830AAD9FCCED}" type="sibTrans" cxnId="{BD40CA5B-71EC-4A32-9DBC-0DB9F8C1E5A8}">
      <dgm:prSet/>
      <dgm:spPr/>
      <dgm:t>
        <a:bodyPr/>
        <a:lstStyle/>
        <a:p>
          <a:endParaRPr lang="fr-FR"/>
        </a:p>
      </dgm:t>
    </dgm:pt>
    <dgm:pt modelId="{765C55D2-2D53-4355-97B3-E857B47E1889}">
      <dgm:prSet phldrT="[Texte]" custT="1"/>
      <dgm:spPr/>
      <dgm:t>
        <a:bodyPr/>
        <a:lstStyle/>
        <a:p>
          <a:r>
            <a:rPr lang="fr-FR" sz="1200" b="1" dirty="0" smtClean="0">
              <a:solidFill>
                <a:schemeClr val="tx1"/>
              </a:solidFill>
            </a:rPr>
            <a:t>Territorial / Inter-organisationnel</a:t>
          </a:r>
          <a:endParaRPr lang="fr-FR" sz="1200" b="1" dirty="0">
            <a:solidFill>
              <a:schemeClr val="tx1"/>
            </a:solidFill>
          </a:endParaRPr>
        </a:p>
      </dgm:t>
    </dgm:pt>
    <dgm:pt modelId="{AC6FA074-F873-4192-AC19-9E7F44479E2E}" type="parTrans" cxnId="{BD6341D1-28DC-49B4-8EF0-6F3B6723693D}">
      <dgm:prSet/>
      <dgm:spPr/>
      <dgm:t>
        <a:bodyPr/>
        <a:lstStyle/>
        <a:p>
          <a:endParaRPr lang="fr-FR"/>
        </a:p>
      </dgm:t>
    </dgm:pt>
    <dgm:pt modelId="{B7B3D55D-12A1-4C62-91BB-EBA624F41C9A}" type="sibTrans" cxnId="{BD6341D1-28DC-49B4-8EF0-6F3B6723693D}">
      <dgm:prSet/>
      <dgm:spPr/>
      <dgm:t>
        <a:bodyPr/>
        <a:lstStyle/>
        <a:p>
          <a:endParaRPr lang="fr-FR"/>
        </a:p>
      </dgm:t>
    </dgm:pt>
    <dgm:pt modelId="{DFC46B6B-F00C-4156-B645-5E6622FF0506}">
      <dgm:prSet phldrT="[Texte]" custT="1"/>
      <dgm:spPr/>
      <dgm:t>
        <a:bodyPr/>
        <a:lstStyle/>
        <a:p>
          <a:r>
            <a:rPr lang="fr-FR" sz="1200" b="1" dirty="0" smtClean="0">
              <a:solidFill>
                <a:schemeClr val="tx1"/>
              </a:solidFill>
            </a:rPr>
            <a:t>Organisations</a:t>
          </a:r>
          <a:endParaRPr lang="fr-FR" sz="900" b="1" dirty="0">
            <a:solidFill>
              <a:schemeClr val="tx1"/>
            </a:solidFill>
          </a:endParaRPr>
        </a:p>
      </dgm:t>
    </dgm:pt>
    <dgm:pt modelId="{7039F43A-2341-4513-98EA-26AA1FAB3DD1}" type="parTrans" cxnId="{BE2531BA-2730-435E-9496-87459DC823B6}">
      <dgm:prSet/>
      <dgm:spPr/>
      <dgm:t>
        <a:bodyPr/>
        <a:lstStyle/>
        <a:p>
          <a:endParaRPr lang="fr-FR"/>
        </a:p>
      </dgm:t>
    </dgm:pt>
    <dgm:pt modelId="{C41EB1BD-741A-4C97-B0E6-754F0940868E}" type="sibTrans" cxnId="{BE2531BA-2730-435E-9496-87459DC823B6}">
      <dgm:prSet/>
      <dgm:spPr/>
      <dgm:t>
        <a:bodyPr/>
        <a:lstStyle/>
        <a:p>
          <a:endParaRPr lang="fr-FR"/>
        </a:p>
      </dgm:t>
    </dgm:pt>
    <dgm:pt modelId="{09B9CC72-28A2-47FA-8E6A-55E90DDE6F4E}" type="pres">
      <dgm:prSet presAssocID="{9B4FFDC6-434F-4EB5-9F39-273BE935086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C82FA66-7385-4B43-9B64-D68B40F00758}" type="pres">
      <dgm:prSet presAssocID="{BF4A2A4D-EF20-4B8E-8762-FC1CA39955CD}" presName="gear1" presStyleLbl="node1" presStyleIdx="0" presStyleCnt="3" custLinFactNeighborX="5718" custLinFactNeighborY="32929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CFE3B5-54D9-494F-9608-2FE7732F9C84}" type="pres">
      <dgm:prSet presAssocID="{BF4A2A4D-EF20-4B8E-8762-FC1CA39955CD}" presName="gear1srcNode" presStyleLbl="node1" presStyleIdx="0" presStyleCnt="3"/>
      <dgm:spPr/>
      <dgm:t>
        <a:bodyPr/>
        <a:lstStyle/>
        <a:p>
          <a:endParaRPr lang="fr-FR"/>
        </a:p>
      </dgm:t>
    </dgm:pt>
    <dgm:pt modelId="{F41EE677-263C-4EBB-84FD-F88584BD0474}" type="pres">
      <dgm:prSet presAssocID="{BF4A2A4D-EF20-4B8E-8762-FC1CA39955CD}" presName="gear1dstNode" presStyleLbl="node1" presStyleIdx="0" presStyleCnt="3"/>
      <dgm:spPr/>
      <dgm:t>
        <a:bodyPr/>
        <a:lstStyle/>
        <a:p>
          <a:endParaRPr lang="fr-FR"/>
        </a:p>
      </dgm:t>
    </dgm:pt>
    <dgm:pt modelId="{4AEEC646-EFC6-4064-A79D-C92D85B622E9}" type="pres">
      <dgm:prSet presAssocID="{765C55D2-2D53-4355-97B3-E857B47E1889}" presName="gear2" presStyleLbl="node1" presStyleIdx="1" presStyleCnt="3" custScaleX="146499" custScaleY="138893" custLinFactNeighborX="-12238" custLinFactNeighborY="2314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EEB2D0-F320-4AFC-B119-DAEB5785C4F3}" type="pres">
      <dgm:prSet presAssocID="{765C55D2-2D53-4355-97B3-E857B47E1889}" presName="gear2srcNode" presStyleLbl="node1" presStyleIdx="1" presStyleCnt="3"/>
      <dgm:spPr/>
      <dgm:t>
        <a:bodyPr/>
        <a:lstStyle/>
        <a:p>
          <a:endParaRPr lang="fr-FR"/>
        </a:p>
      </dgm:t>
    </dgm:pt>
    <dgm:pt modelId="{7C0CEADE-C530-4687-B102-C10347276808}" type="pres">
      <dgm:prSet presAssocID="{765C55D2-2D53-4355-97B3-E857B47E1889}" presName="gear2dstNode" presStyleLbl="node1" presStyleIdx="1" presStyleCnt="3"/>
      <dgm:spPr/>
      <dgm:t>
        <a:bodyPr/>
        <a:lstStyle/>
        <a:p>
          <a:endParaRPr lang="fr-FR"/>
        </a:p>
      </dgm:t>
    </dgm:pt>
    <dgm:pt modelId="{5CAF0741-A51B-4AB3-8859-581207FDC17D}" type="pres">
      <dgm:prSet presAssocID="{DFC46B6B-F00C-4156-B645-5E6622FF0506}" presName="gear3" presStyleLbl="node1" presStyleIdx="2" presStyleCnt="3" custScaleX="135499" custScaleY="129641"/>
      <dgm:spPr/>
      <dgm:t>
        <a:bodyPr/>
        <a:lstStyle/>
        <a:p>
          <a:endParaRPr lang="fr-FR"/>
        </a:p>
      </dgm:t>
    </dgm:pt>
    <dgm:pt modelId="{446A3445-5EE8-4111-BE03-D9D3BA40C77B}" type="pres">
      <dgm:prSet presAssocID="{DFC46B6B-F00C-4156-B645-5E6622FF050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145C49-EF04-48DE-A273-5073E6BE9FB5}" type="pres">
      <dgm:prSet presAssocID="{DFC46B6B-F00C-4156-B645-5E6622FF0506}" presName="gear3srcNode" presStyleLbl="node1" presStyleIdx="2" presStyleCnt="3"/>
      <dgm:spPr/>
      <dgm:t>
        <a:bodyPr/>
        <a:lstStyle/>
        <a:p>
          <a:endParaRPr lang="fr-FR"/>
        </a:p>
      </dgm:t>
    </dgm:pt>
    <dgm:pt modelId="{44179EBB-03D8-436B-8203-0477995BCEE9}" type="pres">
      <dgm:prSet presAssocID="{DFC46B6B-F00C-4156-B645-5E6622FF0506}" presName="gear3dstNode" presStyleLbl="node1" presStyleIdx="2" presStyleCnt="3"/>
      <dgm:spPr/>
      <dgm:t>
        <a:bodyPr/>
        <a:lstStyle/>
        <a:p>
          <a:endParaRPr lang="fr-FR"/>
        </a:p>
      </dgm:t>
    </dgm:pt>
    <dgm:pt modelId="{53BEB6B8-DB83-428D-A67E-FDA6FD9B7C39}" type="pres">
      <dgm:prSet presAssocID="{A2095B20-3E74-4B44-BD6C-830AAD9FCCED}" presName="connector1" presStyleLbl="sibTrans2D1" presStyleIdx="0" presStyleCnt="3" custLinFactNeighborX="2704" custLinFactNeighborY="16400"/>
      <dgm:spPr/>
      <dgm:t>
        <a:bodyPr/>
        <a:lstStyle/>
        <a:p>
          <a:endParaRPr lang="fr-FR"/>
        </a:p>
      </dgm:t>
    </dgm:pt>
    <dgm:pt modelId="{C446E2F0-7F8A-4CDD-B551-A72A2FA2410D}" type="pres">
      <dgm:prSet presAssocID="{B7B3D55D-12A1-4C62-91BB-EBA624F41C9A}" presName="connector2" presStyleLbl="sibTrans2D1" presStyleIdx="1" presStyleCnt="3" custLinFactNeighborX="-11915" custLinFactNeighborY="9956"/>
      <dgm:spPr/>
      <dgm:t>
        <a:bodyPr/>
        <a:lstStyle/>
        <a:p>
          <a:endParaRPr lang="fr-FR"/>
        </a:p>
      </dgm:t>
    </dgm:pt>
    <dgm:pt modelId="{458E8E81-7DB9-4A05-8335-3C2C3425B6C4}" type="pres">
      <dgm:prSet presAssocID="{C41EB1BD-741A-4C97-B0E6-754F0940868E}" presName="connector3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3262D8E1-6C1E-44FA-9EAD-9F27D5C102A2}" type="presOf" srcId="{B7B3D55D-12A1-4C62-91BB-EBA624F41C9A}" destId="{C446E2F0-7F8A-4CDD-B551-A72A2FA2410D}" srcOrd="0" destOrd="0" presId="urn:microsoft.com/office/officeart/2005/8/layout/gear1"/>
    <dgm:cxn modelId="{BE2531BA-2730-435E-9496-87459DC823B6}" srcId="{9B4FFDC6-434F-4EB5-9F39-273BE9350864}" destId="{DFC46B6B-F00C-4156-B645-5E6622FF0506}" srcOrd="2" destOrd="0" parTransId="{7039F43A-2341-4513-98EA-26AA1FAB3DD1}" sibTransId="{C41EB1BD-741A-4C97-B0E6-754F0940868E}"/>
    <dgm:cxn modelId="{74594C83-FD53-46B9-B9A3-FE16DF113CCC}" type="presOf" srcId="{DFC46B6B-F00C-4156-B645-5E6622FF0506}" destId="{9D145C49-EF04-48DE-A273-5073E6BE9FB5}" srcOrd="2" destOrd="0" presId="urn:microsoft.com/office/officeart/2005/8/layout/gear1"/>
    <dgm:cxn modelId="{9314072C-7ED7-465F-8940-CB0C310A2FAE}" type="presOf" srcId="{765C55D2-2D53-4355-97B3-E857B47E1889}" destId="{4AEEC646-EFC6-4064-A79D-C92D85B622E9}" srcOrd="0" destOrd="0" presId="urn:microsoft.com/office/officeart/2005/8/layout/gear1"/>
    <dgm:cxn modelId="{B10E0605-A7C8-470D-9262-E0D476BFE328}" type="presOf" srcId="{BF4A2A4D-EF20-4B8E-8762-FC1CA39955CD}" destId="{F41EE677-263C-4EBB-84FD-F88584BD0474}" srcOrd="2" destOrd="0" presId="urn:microsoft.com/office/officeart/2005/8/layout/gear1"/>
    <dgm:cxn modelId="{7644D4A0-CEB3-4993-A668-9DB9C37656FD}" type="presOf" srcId="{BF4A2A4D-EF20-4B8E-8762-FC1CA39955CD}" destId="{2C82FA66-7385-4B43-9B64-D68B40F00758}" srcOrd="0" destOrd="0" presId="urn:microsoft.com/office/officeart/2005/8/layout/gear1"/>
    <dgm:cxn modelId="{B71AB6BE-BA8A-4B29-BDFC-35667377D2A7}" type="presOf" srcId="{A2095B20-3E74-4B44-BD6C-830AAD9FCCED}" destId="{53BEB6B8-DB83-428D-A67E-FDA6FD9B7C39}" srcOrd="0" destOrd="0" presId="urn:microsoft.com/office/officeart/2005/8/layout/gear1"/>
    <dgm:cxn modelId="{0798F222-FE41-401F-A3A7-74AD7DFBF297}" type="presOf" srcId="{C41EB1BD-741A-4C97-B0E6-754F0940868E}" destId="{458E8E81-7DB9-4A05-8335-3C2C3425B6C4}" srcOrd="0" destOrd="0" presId="urn:microsoft.com/office/officeart/2005/8/layout/gear1"/>
    <dgm:cxn modelId="{BD40CA5B-71EC-4A32-9DBC-0DB9F8C1E5A8}" srcId="{9B4FFDC6-434F-4EB5-9F39-273BE9350864}" destId="{BF4A2A4D-EF20-4B8E-8762-FC1CA39955CD}" srcOrd="0" destOrd="0" parTransId="{28F33B2D-7E9D-4DF3-88C5-A28760AD06B2}" sibTransId="{A2095B20-3E74-4B44-BD6C-830AAD9FCCED}"/>
    <dgm:cxn modelId="{6CABBA13-3E81-45C9-8C6E-64DEFAC266A9}" type="presOf" srcId="{765C55D2-2D53-4355-97B3-E857B47E1889}" destId="{7C0CEADE-C530-4687-B102-C10347276808}" srcOrd="2" destOrd="0" presId="urn:microsoft.com/office/officeart/2005/8/layout/gear1"/>
    <dgm:cxn modelId="{A64BDB9F-33F7-4252-B72F-7F595EE0BFD6}" type="presOf" srcId="{DFC46B6B-F00C-4156-B645-5E6622FF0506}" destId="{446A3445-5EE8-4111-BE03-D9D3BA40C77B}" srcOrd="1" destOrd="0" presId="urn:microsoft.com/office/officeart/2005/8/layout/gear1"/>
    <dgm:cxn modelId="{846A8DA6-75B3-405F-9948-B550405A9463}" type="presOf" srcId="{DFC46B6B-F00C-4156-B645-5E6622FF0506}" destId="{44179EBB-03D8-436B-8203-0477995BCEE9}" srcOrd="3" destOrd="0" presId="urn:microsoft.com/office/officeart/2005/8/layout/gear1"/>
    <dgm:cxn modelId="{1502D38F-4CB4-42EC-B28B-771FC8AA942B}" type="presOf" srcId="{BF4A2A4D-EF20-4B8E-8762-FC1CA39955CD}" destId="{9BCFE3B5-54D9-494F-9608-2FE7732F9C84}" srcOrd="1" destOrd="0" presId="urn:microsoft.com/office/officeart/2005/8/layout/gear1"/>
    <dgm:cxn modelId="{BD6341D1-28DC-49B4-8EF0-6F3B6723693D}" srcId="{9B4FFDC6-434F-4EB5-9F39-273BE9350864}" destId="{765C55D2-2D53-4355-97B3-E857B47E1889}" srcOrd="1" destOrd="0" parTransId="{AC6FA074-F873-4192-AC19-9E7F44479E2E}" sibTransId="{B7B3D55D-12A1-4C62-91BB-EBA624F41C9A}"/>
    <dgm:cxn modelId="{0D22486C-DAC9-4FF4-B570-B2E4813C65B5}" type="presOf" srcId="{765C55D2-2D53-4355-97B3-E857B47E1889}" destId="{CAEEB2D0-F320-4AFC-B119-DAEB5785C4F3}" srcOrd="1" destOrd="0" presId="urn:microsoft.com/office/officeart/2005/8/layout/gear1"/>
    <dgm:cxn modelId="{A062A73B-5FE5-498D-BB87-5EF0D7FB4986}" type="presOf" srcId="{9B4FFDC6-434F-4EB5-9F39-273BE9350864}" destId="{09B9CC72-28A2-47FA-8E6A-55E90DDE6F4E}" srcOrd="0" destOrd="0" presId="urn:microsoft.com/office/officeart/2005/8/layout/gear1"/>
    <dgm:cxn modelId="{9F0C07A1-6F65-426A-B1EC-50DFFCD6053B}" type="presOf" srcId="{DFC46B6B-F00C-4156-B645-5E6622FF0506}" destId="{5CAF0741-A51B-4AB3-8859-581207FDC17D}" srcOrd="0" destOrd="0" presId="urn:microsoft.com/office/officeart/2005/8/layout/gear1"/>
    <dgm:cxn modelId="{9849810B-28AA-4BDE-B5B1-B49F370CF12E}" type="presParOf" srcId="{09B9CC72-28A2-47FA-8E6A-55E90DDE6F4E}" destId="{2C82FA66-7385-4B43-9B64-D68B40F00758}" srcOrd="0" destOrd="0" presId="urn:microsoft.com/office/officeart/2005/8/layout/gear1"/>
    <dgm:cxn modelId="{4D963B83-43D5-4823-8715-2E9DB06D064F}" type="presParOf" srcId="{09B9CC72-28A2-47FA-8E6A-55E90DDE6F4E}" destId="{9BCFE3B5-54D9-494F-9608-2FE7732F9C84}" srcOrd="1" destOrd="0" presId="urn:microsoft.com/office/officeart/2005/8/layout/gear1"/>
    <dgm:cxn modelId="{0E3E8D27-C8BE-4CA7-AA1D-71F391E205A0}" type="presParOf" srcId="{09B9CC72-28A2-47FA-8E6A-55E90DDE6F4E}" destId="{F41EE677-263C-4EBB-84FD-F88584BD0474}" srcOrd="2" destOrd="0" presId="urn:microsoft.com/office/officeart/2005/8/layout/gear1"/>
    <dgm:cxn modelId="{610BC6D1-ECBD-41B6-8606-D6AB13CBC741}" type="presParOf" srcId="{09B9CC72-28A2-47FA-8E6A-55E90DDE6F4E}" destId="{4AEEC646-EFC6-4064-A79D-C92D85B622E9}" srcOrd="3" destOrd="0" presId="urn:microsoft.com/office/officeart/2005/8/layout/gear1"/>
    <dgm:cxn modelId="{CD81145A-3D08-437B-A169-E47D28A4C45A}" type="presParOf" srcId="{09B9CC72-28A2-47FA-8E6A-55E90DDE6F4E}" destId="{CAEEB2D0-F320-4AFC-B119-DAEB5785C4F3}" srcOrd="4" destOrd="0" presId="urn:microsoft.com/office/officeart/2005/8/layout/gear1"/>
    <dgm:cxn modelId="{BCC096B4-0FA9-4512-A691-4E33184DBC3D}" type="presParOf" srcId="{09B9CC72-28A2-47FA-8E6A-55E90DDE6F4E}" destId="{7C0CEADE-C530-4687-B102-C10347276808}" srcOrd="5" destOrd="0" presId="urn:microsoft.com/office/officeart/2005/8/layout/gear1"/>
    <dgm:cxn modelId="{3F6EF148-7A09-4116-AFAF-9ADDA86E2797}" type="presParOf" srcId="{09B9CC72-28A2-47FA-8E6A-55E90DDE6F4E}" destId="{5CAF0741-A51B-4AB3-8859-581207FDC17D}" srcOrd="6" destOrd="0" presId="urn:microsoft.com/office/officeart/2005/8/layout/gear1"/>
    <dgm:cxn modelId="{7A57B60C-0896-402E-8F89-693FB5CF1F1A}" type="presParOf" srcId="{09B9CC72-28A2-47FA-8E6A-55E90DDE6F4E}" destId="{446A3445-5EE8-4111-BE03-D9D3BA40C77B}" srcOrd="7" destOrd="0" presId="urn:microsoft.com/office/officeart/2005/8/layout/gear1"/>
    <dgm:cxn modelId="{E5AF61C1-E572-4DBC-81CB-07079B8B26AA}" type="presParOf" srcId="{09B9CC72-28A2-47FA-8E6A-55E90DDE6F4E}" destId="{9D145C49-EF04-48DE-A273-5073E6BE9FB5}" srcOrd="8" destOrd="0" presId="urn:microsoft.com/office/officeart/2005/8/layout/gear1"/>
    <dgm:cxn modelId="{CC621E24-346B-43D1-8631-ABA9D7642942}" type="presParOf" srcId="{09B9CC72-28A2-47FA-8E6A-55E90DDE6F4E}" destId="{44179EBB-03D8-436B-8203-0477995BCEE9}" srcOrd="9" destOrd="0" presId="urn:microsoft.com/office/officeart/2005/8/layout/gear1"/>
    <dgm:cxn modelId="{7B39C061-F455-4F98-9DF6-CEE728E6DAD8}" type="presParOf" srcId="{09B9CC72-28A2-47FA-8E6A-55E90DDE6F4E}" destId="{53BEB6B8-DB83-428D-A67E-FDA6FD9B7C39}" srcOrd="10" destOrd="0" presId="urn:microsoft.com/office/officeart/2005/8/layout/gear1"/>
    <dgm:cxn modelId="{DF6E7354-A15B-464B-89EC-9ECA7B8E1CE9}" type="presParOf" srcId="{09B9CC72-28A2-47FA-8E6A-55E90DDE6F4E}" destId="{C446E2F0-7F8A-4CDD-B551-A72A2FA2410D}" srcOrd="11" destOrd="0" presId="urn:microsoft.com/office/officeart/2005/8/layout/gear1"/>
    <dgm:cxn modelId="{A401E281-B810-4419-8803-8EB99E19B772}" type="presParOf" srcId="{09B9CC72-28A2-47FA-8E6A-55E90DDE6F4E}" destId="{458E8E81-7DB9-4A05-8335-3C2C3425B6C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2FA66-7385-4B43-9B64-D68B40F00758}">
      <dsp:nvSpPr>
        <dsp:cNvPr id="0" name=""/>
        <dsp:cNvSpPr/>
      </dsp:nvSpPr>
      <dsp:spPr>
        <a:xfrm>
          <a:off x="1587114" y="3265879"/>
          <a:ext cx="1939806" cy="1939806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tx1"/>
              </a:solidFill>
            </a:rPr>
            <a:t>Général</a:t>
          </a:r>
          <a:r>
            <a:rPr lang="fr-FR" sz="1200" kern="1200" dirty="0" smtClean="0"/>
            <a:t> </a:t>
          </a:r>
          <a:endParaRPr lang="fr-FR" sz="1200" kern="1200" dirty="0"/>
        </a:p>
      </dsp:txBody>
      <dsp:txXfrm>
        <a:off x="1977101" y="3720269"/>
        <a:ext cx="1159832" cy="997101"/>
      </dsp:txXfrm>
    </dsp:sp>
    <dsp:sp modelId="{4AEEC646-EFC6-4064-A79D-C92D85B622E9}">
      <dsp:nvSpPr>
        <dsp:cNvPr id="0" name=""/>
        <dsp:cNvSpPr/>
      </dsp:nvSpPr>
      <dsp:spPr>
        <a:xfrm>
          <a:off x="0" y="2220798"/>
          <a:ext cx="2066761" cy="1959457"/>
        </a:xfrm>
        <a:prstGeom prst="gear6">
          <a:avLst/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tx1"/>
              </a:solidFill>
            </a:rPr>
            <a:t>Territorial / Inter-organisationnel</a:t>
          </a:r>
          <a:endParaRPr lang="fr-FR" sz="1200" b="1" kern="1200" dirty="0">
            <a:solidFill>
              <a:schemeClr val="tx1"/>
            </a:solidFill>
          </a:endParaRPr>
        </a:p>
      </dsp:txBody>
      <dsp:txXfrm>
        <a:off x="508897" y="2717079"/>
        <a:ext cx="1048967" cy="966895"/>
      </dsp:txXfrm>
    </dsp:sp>
    <dsp:sp modelId="{5CAF0741-A51B-4AB3-8859-581207FDC17D}">
      <dsp:nvSpPr>
        <dsp:cNvPr id="0" name=""/>
        <dsp:cNvSpPr/>
      </dsp:nvSpPr>
      <dsp:spPr>
        <a:xfrm rot="20700000">
          <a:off x="988509" y="1005295"/>
          <a:ext cx="1902593" cy="1762343"/>
        </a:xfrm>
        <a:prstGeom prst="gear6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tx1"/>
              </a:solidFill>
            </a:rPr>
            <a:t>Organisations</a:t>
          </a:r>
          <a:endParaRPr lang="fr-FR" sz="900" b="1" kern="1200" dirty="0">
            <a:solidFill>
              <a:schemeClr val="tx1"/>
            </a:solidFill>
          </a:endParaRPr>
        </a:p>
      </dsp:txBody>
      <dsp:txXfrm rot="-20700000">
        <a:off x="1414122" y="1383510"/>
        <a:ext cx="1051367" cy="1005913"/>
      </dsp:txXfrm>
    </dsp:sp>
    <dsp:sp modelId="{53BEB6B8-DB83-428D-A67E-FDA6FD9B7C39}">
      <dsp:nvSpPr>
        <dsp:cNvPr id="0" name=""/>
        <dsp:cNvSpPr/>
      </dsp:nvSpPr>
      <dsp:spPr>
        <a:xfrm>
          <a:off x="1497906" y="2745677"/>
          <a:ext cx="2482951" cy="2482951"/>
        </a:xfrm>
        <a:prstGeom prst="circularArrow">
          <a:avLst>
            <a:gd name="adj1" fmla="val 4687"/>
            <a:gd name="adj2" fmla="val 299029"/>
            <a:gd name="adj3" fmla="val 2497950"/>
            <a:gd name="adj4" fmla="val 15901089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46E2F0-7F8A-4CDD-B551-A72A2FA2410D}">
      <dsp:nvSpPr>
        <dsp:cNvPr id="0" name=""/>
        <dsp:cNvSpPr/>
      </dsp:nvSpPr>
      <dsp:spPr>
        <a:xfrm>
          <a:off x="-6293" y="2038943"/>
          <a:ext cx="1804019" cy="180401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E8E81-7DB9-4A05-8335-3C2C3425B6C4}">
      <dsp:nvSpPr>
        <dsp:cNvPr id="0" name=""/>
        <dsp:cNvSpPr/>
      </dsp:nvSpPr>
      <dsp:spPr>
        <a:xfrm>
          <a:off x="928941" y="895431"/>
          <a:ext cx="1945096" cy="19450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53E4A-80B9-324A-8BFE-45D35316445F}" type="datetimeFigureOut">
              <a:rPr lang="fr-FR" smtClean="0"/>
              <a:pPr/>
              <a:t>14/12/17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8EB06-2188-F641-89FE-C526437CED8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541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EB06-2188-F641-89FE-C526437CED82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725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EB06-2188-F641-89FE-C526437CED82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687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EB06-2188-F641-89FE-C526437CED82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161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EB06-2188-F641-89FE-C526437CED82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161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EB06-2188-F641-89FE-C526437CED82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913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EB06-2188-F641-89FE-C526437CED82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64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forme PSDR JAUNE-01.png"/>
          <p:cNvPicPr>
            <a:picLocks noChangeAspect="1"/>
          </p:cNvPicPr>
          <p:nvPr userDrawn="1"/>
        </p:nvPicPr>
        <p:blipFill>
          <a:blip r:embed="rId2" cstate="print"/>
          <a:srcRect r="70833"/>
          <a:stretch>
            <a:fillRect/>
          </a:stretch>
        </p:blipFill>
        <p:spPr>
          <a:xfrm>
            <a:off x="0" y="0"/>
            <a:ext cx="2829332" cy="6858000"/>
          </a:xfrm>
          <a:prstGeom prst="rect">
            <a:avLst/>
          </a:prstGeom>
          <a:effectLst>
            <a:outerShdw blurRad="228600" dist="25400" dir="2700000" algn="br">
              <a:srgbClr val="000000">
                <a:alpha val="34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81400" y="914400"/>
            <a:ext cx="5334000" cy="2286000"/>
          </a:xfrm>
        </p:spPr>
        <p:txBody>
          <a:bodyPr anchor="t" anchorCtr="0">
            <a:noAutofit/>
          </a:bodyPr>
          <a:lstStyle>
            <a:lvl1pPr algn="l">
              <a:defRPr sz="6600" b="1" i="0" cap="none">
                <a:ln>
                  <a:noFill/>
                </a:ln>
                <a:solidFill>
                  <a:srgbClr val="8F1656"/>
                </a:solidFill>
                <a:latin typeface="+mn-lt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81400" y="3352800"/>
            <a:ext cx="4622736" cy="1295400"/>
          </a:xfrm>
        </p:spPr>
        <p:txBody>
          <a:bodyPr anchor="t"/>
          <a:lstStyle>
            <a:lvl1pPr marL="0" indent="0" algn="l">
              <a:buNone/>
              <a:defRPr>
                <a:solidFill>
                  <a:srgbClr val="F0B70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43062"/>
            <a:ext cx="838200" cy="347096"/>
          </a:xfrm>
          <a:prstGeom prst="rect">
            <a:avLst/>
          </a:prstGeom>
        </p:spPr>
      </p:pic>
      <p:pic>
        <p:nvPicPr>
          <p:cNvPr id="9" name="Image 8" descr="PSDR-NATIONA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086600" y="5181600"/>
            <a:ext cx="1752600" cy="1752600"/>
          </a:xfrm>
          <a:prstGeom prst="rect">
            <a:avLst/>
          </a:prstGeom>
        </p:spPr>
      </p:pic>
      <p:pic>
        <p:nvPicPr>
          <p:cNvPr id="11" name="Image 10" descr="forme PSDR VIOLET-01.png"/>
          <p:cNvPicPr>
            <a:picLocks noChangeAspect="1"/>
          </p:cNvPicPr>
          <p:nvPr userDrawn="1"/>
        </p:nvPicPr>
        <p:blipFill>
          <a:blip r:embed="rId5" cstate="print"/>
          <a:srcRect r="65833"/>
          <a:stretch>
            <a:fillRect/>
          </a:stretch>
        </p:blipFill>
        <p:spPr>
          <a:xfrm rot="2512852">
            <a:off x="-1764196" y="-1861460"/>
            <a:ext cx="3528392" cy="8358138"/>
          </a:xfrm>
          <a:prstGeom prst="rect">
            <a:avLst/>
          </a:prstGeom>
        </p:spPr>
      </p:pic>
      <p:pic>
        <p:nvPicPr>
          <p:cNvPr id="13" name="Image 12" descr="forme PSDR VIOLET-01.png"/>
          <p:cNvPicPr>
            <a:picLocks noChangeAspect="1"/>
          </p:cNvPicPr>
          <p:nvPr userDrawn="1"/>
        </p:nvPicPr>
        <p:blipFill>
          <a:blip r:embed="rId5" cstate="print"/>
          <a:srcRect r="65833"/>
          <a:stretch>
            <a:fillRect/>
          </a:stretch>
        </p:blipFill>
        <p:spPr>
          <a:xfrm rot="17596186">
            <a:off x="8254375" y="-2745760"/>
            <a:ext cx="2794320" cy="656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78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forme PSDR JAUNE-01.png"/>
          <p:cNvPicPr>
            <a:picLocks noChangeAspect="1"/>
          </p:cNvPicPr>
          <p:nvPr userDrawn="1"/>
        </p:nvPicPr>
        <p:blipFill>
          <a:blip r:embed="rId2" cstate="print"/>
          <a:srcRect r="70833"/>
          <a:stretch>
            <a:fillRect/>
          </a:stretch>
        </p:blipFill>
        <p:spPr>
          <a:xfrm rot="16200000">
            <a:off x="2685778" y="2038622"/>
            <a:ext cx="3772445" cy="9144002"/>
          </a:xfrm>
          <a:prstGeom prst="rect">
            <a:avLst/>
          </a:prstGeom>
          <a:effectLst>
            <a:outerShdw blurRad="228600" dist="25400" dir="660000" algn="br">
              <a:srgbClr val="000000">
                <a:alpha val="35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95400" y="914400"/>
            <a:ext cx="6781800" cy="2286000"/>
          </a:xfrm>
        </p:spPr>
        <p:txBody>
          <a:bodyPr anchor="b" anchorCtr="0">
            <a:noAutofit/>
          </a:bodyPr>
          <a:lstStyle>
            <a:lvl1pPr algn="ctr">
              <a:defRPr sz="6000" b="1" i="0" cap="none">
                <a:ln>
                  <a:noFill/>
                </a:ln>
                <a:solidFill>
                  <a:srgbClr val="8F1656"/>
                </a:solidFill>
                <a:latin typeface="+mn-lt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95400" y="3352800"/>
            <a:ext cx="6781800" cy="1295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rgbClr val="F0B70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pic>
        <p:nvPicPr>
          <p:cNvPr id="9" name="Image 8" descr="PSDR-NATIONA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295400" y="4724400"/>
            <a:ext cx="1752600" cy="1752600"/>
          </a:xfrm>
          <a:prstGeom prst="rect">
            <a:avLst/>
          </a:prstGeom>
        </p:spPr>
      </p:pic>
      <p:pic>
        <p:nvPicPr>
          <p:cNvPr id="7" name="Image 6" descr="forme PSDR VIOLET-01.png"/>
          <p:cNvPicPr>
            <a:picLocks noChangeAspect="1"/>
          </p:cNvPicPr>
          <p:nvPr userDrawn="1"/>
        </p:nvPicPr>
        <p:blipFill>
          <a:blip r:embed="rId4" cstate="print"/>
          <a:srcRect r="65833"/>
          <a:stretch>
            <a:fillRect/>
          </a:stretch>
        </p:blipFill>
        <p:spPr>
          <a:xfrm rot="14479658">
            <a:off x="5572985" y="3883432"/>
            <a:ext cx="2794320" cy="6564824"/>
          </a:xfrm>
          <a:prstGeom prst="rect">
            <a:avLst/>
          </a:prstGeom>
        </p:spPr>
      </p:pic>
      <p:pic>
        <p:nvPicPr>
          <p:cNvPr id="8" name="Image 7" descr="forme PSDR VIOLET-01.png"/>
          <p:cNvPicPr>
            <a:picLocks noChangeAspect="1"/>
          </p:cNvPicPr>
          <p:nvPr userDrawn="1"/>
        </p:nvPicPr>
        <p:blipFill>
          <a:blip r:embed="rId4" cstate="print"/>
          <a:srcRect r="65833"/>
          <a:stretch>
            <a:fillRect/>
          </a:stretch>
        </p:blipFill>
        <p:spPr>
          <a:xfrm rot="17596186">
            <a:off x="8254375" y="-2745760"/>
            <a:ext cx="2794320" cy="6564824"/>
          </a:xfrm>
          <a:prstGeom prst="rect">
            <a:avLst/>
          </a:prstGeom>
        </p:spPr>
      </p:pic>
      <p:pic>
        <p:nvPicPr>
          <p:cNvPr id="10" name="Image 9" descr="forme PSDR VIOLET-01.png"/>
          <p:cNvPicPr>
            <a:picLocks noChangeAspect="1"/>
          </p:cNvPicPr>
          <p:nvPr userDrawn="1"/>
        </p:nvPicPr>
        <p:blipFill>
          <a:blip r:embed="rId4" cstate="print"/>
          <a:srcRect r="65833"/>
          <a:stretch>
            <a:fillRect/>
          </a:stretch>
        </p:blipFill>
        <p:spPr>
          <a:xfrm rot="2512852">
            <a:off x="-1764196" y="-1861460"/>
            <a:ext cx="3528392" cy="835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78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477962"/>
          </a:xfrm>
        </p:spPr>
        <p:txBody>
          <a:bodyPr anchor="b"/>
          <a:lstStyle>
            <a:lvl1pPr>
              <a:defRPr b="1">
                <a:solidFill>
                  <a:srgbClr val="8F1656"/>
                </a:solidFill>
                <a:latin typeface="+mj-lt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>
            <a:lvl1pPr>
              <a:defRPr>
                <a:solidFill>
                  <a:srgbClr val="F0B702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09"/>
          <a:stretch/>
        </p:blipFill>
        <p:spPr>
          <a:xfrm>
            <a:off x="0" y="5867400"/>
            <a:ext cx="566125" cy="563391"/>
          </a:xfrm>
          <a:prstGeom prst="rect">
            <a:avLst/>
          </a:prstGeom>
        </p:spPr>
      </p:pic>
      <p:sp>
        <p:nvSpPr>
          <p:cNvPr id="1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800600" y="6553200"/>
            <a:ext cx="3873462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F0B702"/>
                </a:solidFill>
              </a:defRPr>
            </a:lvl1pPr>
          </a:lstStyle>
          <a:p>
            <a:r>
              <a:rPr lang="fr-FR" dirty="0" err="1" smtClean="0"/>
              <a:t>Xxxxxxxxxxxxxx</a:t>
            </a:r>
            <a:r>
              <a:rPr lang="fr-FR" dirty="0" smtClean="0"/>
              <a:t> 2014 - XX et XX </a:t>
            </a:r>
            <a:r>
              <a:rPr lang="fr-FR" dirty="0" err="1" smtClean="0"/>
              <a:t>xxxxxxxxx</a:t>
            </a:r>
            <a:endParaRPr lang="fr-FR" dirty="0"/>
          </a:p>
        </p:txBody>
      </p:sp>
      <p:pic>
        <p:nvPicPr>
          <p:cNvPr id="19" name="Image 18" descr="forme PSDR JAUNE-VIOLET-01.png"/>
          <p:cNvPicPr>
            <a:picLocks noChangeAspect="1"/>
          </p:cNvPicPr>
          <p:nvPr userDrawn="1"/>
        </p:nvPicPr>
        <p:blipFill>
          <a:blip r:embed="rId3" cstate="print"/>
          <a:srcRect r="70747"/>
          <a:stretch>
            <a:fillRect/>
          </a:stretch>
        </p:blipFill>
        <p:spPr>
          <a:xfrm rot="16893989">
            <a:off x="1367223" y="3422892"/>
            <a:ext cx="2193522" cy="6125739"/>
          </a:xfrm>
          <a:prstGeom prst="rect">
            <a:avLst/>
          </a:prstGeom>
        </p:spPr>
      </p:pic>
      <p:pic>
        <p:nvPicPr>
          <p:cNvPr id="21" name="Image 20" descr="forme PSDR VIOLET-01.png"/>
          <p:cNvPicPr>
            <a:picLocks noChangeAspect="1"/>
          </p:cNvPicPr>
          <p:nvPr userDrawn="1"/>
        </p:nvPicPr>
        <p:blipFill>
          <a:blip r:embed="rId4" cstate="print"/>
          <a:srcRect r="65833"/>
          <a:stretch>
            <a:fillRect/>
          </a:stretch>
        </p:blipFill>
        <p:spPr>
          <a:xfrm rot="2257258">
            <a:off x="7809865" y="5598769"/>
            <a:ext cx="2093066" cy="4330924"/>
          </a:xfrm>
          <a:prstGeom prst="rect">
            <a:avLst/>
          </a:prstGeom>
        </p:spPr>
      </p:pic>
      <p:pic>
        <p:nvPicPr>
          <p:cNvPr id="10" name="Image 9" descr="forme PSDR JAUNE-VIOLET-01.png"/>
          <p:cNvPicPr>
            <a:picLocks noChangeAspect="1"/>
          </p:cNvPicPr>
          <p:nvPr userDrawn="1"/>
        </p:nvPicPr>
        <p:blipFill>
          <a:blip r:embed="rId3" cstate="print"/>
          <a:srcRect r="70747"/>
          <a:stretch>
            <a:fillRect/>
          </a:stretch>
        </p:blipFill>
        <p:spPr>
          <a:xfrm rot="6217016">
            <a:off x="7145679" y="-1773481"/>
            <a:ext cx="1498371" cy="4473620"/>
          </a:xfrm>
          <a:prstGeom prst="rect">
            <a:avLst/>
          </a:prstGeom>
        </p:spPr>
      </p:pic>
      <p:pic>
        <p:nvPicPr>
          <p:cNvPr id="13" name="Image 12" descr="forme PSDR VIOLET-01.png"/>
          <p:cNvPicPr>
            <a:picLocks noChangeAspect="1"/>
          </p:cNvPicPr>
          <p:nvPr userDrawn="1"/>
        </p:nvPicPr>
        <p:blipFill>
          <a:blip r:embed="rId4" cstate="print"/>
          <a:srcRect r="65833"/>
          <a:stretch>
            <a:fillRect/>
          </a:stretch>
        </p:blipFill>
        <p:spPr>
          <a:xfrm rot="14897258">
            <a:off x="6681844" y="5145823"/>
            <a:ext cx="1517492" cy="4330924"/>
          </a:xfrm>
          <a:prstGeom prst="rect">
            <a:avLst/>
          </a:prstGeom>
        </p:spPr>
      </p:pic>
      <p:pic>
        <p:nvPicPr>
          <p:cNvPr id="14" name="Image 13" descr="forme PSDR VIOLET-01.png"/>
          <p:cNvPicPr>
            <a:picLocks noChangeAspect="1"/>
          </p:cNvPicPr>
          <p:nvPr userDrawn="1"/>
        </p:nvPicPr>
        <p:blipFill>
          <a:blip r:embed="rId4" cstate="print"/>
          <a:srcRect r="65833"/>
          <a:stretch>
            <a:fillRect/>
          </a:stretch>
        </p:blipFill>
        <p:spPr>
          <a:xfrm rot="20031472">
            <a:off x="-2056258" y="1961245"/>
            <a:ext cx="2794320" cy="5535739"/>
          </a:xfrm>
          <a:prstGeom prst="rect">
            <a:avLst/>
          </a:prstGeom>
        </p:spPr>
      </p:pic>
      <p:pic>
        <p:nvPicPr>
          <p:cNvPr id="15" name="Image 14" descr="forme PSDR VIOLET-01.png"/>
          <p:cNvPicPr>
            <a:picLocks noChangeAspect="1"/>
          </p:cNvPicPr>
          <p:nvPr userDrawn="1"/>
        </p:nvPicPr>
        <p:blipFill>
          <a:blip r:embed="rId4" cstate="print"/>
          <a:srcRect r="65833"/>
          <a:stretch>
            <a:fillRect/>
          </a:stretch>
        </p:blipFill>
        <p:spPr>
          <a:xfrm rot="20432028">
            <a:off x="8850671" y="-834417"/>
            <a:ext cx="1517492" cy="433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88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905000"/>
            <a:ext cx="4038600" cy="4221163"/>
          </a:xfrm>
        </p:spPr>
        <p:txBody>
          <a:bodyPr/>
          <a:lstStyle>
            <a:lvl1pPr>
              <a:defRPr sz="2800" b="0" i="0">
                <a:solidFill>
                  <a:srgbClr val="F0B702"/>
                </a:solidFill>
                <a:latin typeface="+mj-lt"/>
                <a:cs typeface="Arial Bold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</p:spPr>
        <p:txBody>
          <a:bodyPr/>
          <a:lstStyle>
            <a:lvl1pPr>
              <a:defRPr sz="2800" b="0">
                <a:solidFill>
                  <a:srgbClr val="F0B702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800600" y="6553200"/>
            <a:ext cx="3873462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F0B702"/>
                </a:solidFill>
              </a:defRPr>
            </a:lvl1pPr>
          </a:lstStyle>
          <a:p>
            <a:r>
              <a:rPr lang="fr-FR" dirty="0" err="1" smtClean="0"/>
              <a:t>Xxxxxxxxxxxxxx</a:t>
            </a:r>
            <a:r>
              <a:rPr lang="fr-FR" dirty="0" smtClean="0"/>
              <a:t> 2014 - XX et XX </a:t>
            </a:r>
            <a:r>
              <a:rPr lang="fr-FR" dirty="0" err="1" smtClean="0"/>
              <a:t>xxxxxxxxx</a:t>
            </a:r>
            <a:endParaRPr lang="fr-FR" dirty="0"/>
          </a:p>
        </p:txBody>
      </p:sp>
      <p:sp>
        <p:nvSpPr>
          <p:cNvPr id="19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477962"/>
          </a:xfrm>
        </p:spPr>
        <p:txBody>
          <a:bodyPr anchor="b"/>
          <a:lstStyle>
            <a:lvl1pPr>
              <a:defRPr b="1">
                <a:solidFill>
                  <a:srgbClr val="8F1656"/>
                </a:solidFill>
                <a:latin typeface="+mj-lt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16" name="Image 15" descr="forme PSDR JAUNE-VIOLET-01.png"/>
          <p:cNvPicPr>
            <a:picLocks noChangeAspect="1"/>
          </p:cNvPicPr>
          <p:nvPr userDrawn="1"/>
        </p:nvPicPr>
        <p:blipFill>
          <a:blip r:embed="rId2" cstate="print"/>
          <a:srcRect r="70747"/>
          <a:stretch>
            <a:fillRect/>
          </a:stretch>
        </p:blipFill>
        <p:spPr>
          <a:xfrm rot="16893989">
            <a:off x="1367223" y="3422892"/>
            <a:ext cx="2193522" cy="6125739"/>
          </a:xfrm>
          <a:prstGeom prst="rect">
            <a:avLst/>
          </a:prstGeom>
        </p:spPr>
      </p:pic>
      <p:pic>
        <p:nvPicPr>
          <p:cNvPr id="18" name="Image 17" descr="forme PSDR VIOLET-01.png"/>
          <p:cNvPicPr>
            <a:picLocks noChangeAspect="1"/>
          </p:cNvPicPr>
          <p:nvPr userDrawn="1"/>
        </p:nvPicPr>
        <p:blipFill>
          <a:blip r:embed="rId3" cstate="print"/>
          <a:srcRect r="65833"/>
          <a:stretch>
            <a:fillRect/>
          </a:stretch>
        </p:blipFill>
        <p:spPr>
          <a:xfrm rot="2257258">
            <a:off x="7809865" y="5598769"/>
            <a:ext cx="2093066" cy="4330924"/>
          </a:xfrm>
          <a:prstGeom prst="rect">
            <a:avLst/>
          </a:prstGeom>
        </p:spPr>
      </p:pic>
      <p:pic>
        <p:nvPicPr>
          <p:cNvPr id="20" name="Image 19" descr="forme PSDR JAUNE-VIOLET-01.png"/>
          <p:cNvPicPr>
            <a:picLocks noChangeAspect="1"/>
          </p:cNvPicPr>
          <p:nvPr userDrawn="1"/>
        </p:nvPicPr>
        <p:blipFill>
          <a:blip r:embed="rId2" cstate="print"/>
          <a:srcRect r="70747"/>
          <a:stretch>
            <a:fillRect/>
          </a:stretch>
        </p:blipFill>
        <p:spPr>
          <a:xfrm rot="6217016">
            <a:off x="7145679" y="-1773481"/>
            <a:ext cx="1498371" cy="4473620"/>
          </a:xfrm>
          <a:prstGeom prst="rect">
            <a:avLst/>
          </a:prstGeom>
        </p:spPr>
      </p:pic>
      <p:pic>
        <p:nvPicPr>
          <p:cNvPr id="21" name="Image 20" descr="forme PSDR VIOLET-01.png"/>
          <p:cNvPicPr>
            <a:picLocks noChangeAspect="1"/>
          </p:cNvPicPr>
          <p:nvPr userDrawn="1"/>
        </p:nvPicPr>
        <p:blipFill>
          <a:blip r:embed="rId3" cstate="print"/>
          <a:srcRect r="65833"/>
          <a:stretch>
            <a:fillRect/>
          </a:stretch>
        </p:blipFill>
        <p:spPr>
          <a:xfrm rot="14897258">
            <a:off x="6681844" y="5145823"/>
            <a:ext cx="1517492" cy="4330924"/>
          </a:xfrm>
          <a:prstGeom prst="rect">
            <a:avLst/>
          </a:prstGeom>
        </p:spPr>
      </p:pic>
      <p:pic>
        <p:nvPicPr>
          <p:cNvPr id="22" name="Image 21" descr="forme PSDR VIOLET-01.png"/>
          <p:cNvPicPr>
            <a:picLocks noChangeAspect="1"/>
          </p:cNvPicPr>
          <p:nvPr userDrawn="1"/>
        </p:nvPicPr>
        <p:blipFill>
          <a:blip r:embed="rId3" cstate="print"/>
          <a:srcRect r="65833"/>
          <a:stretch>
            <a:fillRect/>
          </a:stretch>
        </p:blipFill>
        <p:spPr>
          <a:xfrm rot="20031472">
            <a:off x="-2056258" y="1961245"/>
            <a:ext cx="2794320" cy="5535739"/>
          </a:xfrm>
          <a:prstGeom prst="rect">
            <a:avLst/>
          </a:prstGeom>
        </p:spPr>
      </p:pic>
      <p:pic>
        <p:nvPicPr>
          <p:cNvPr id="23" name="Image 22" descr="forme PSDR VIOLET-01.png"/>
          <p:cNvPicPr>
            <a:picLocks noChangeAspect="1"/>
          </p:cNvPicPr>
          <p:nvPr userDrawn="1"/>
        </p:nvPicPr>
        <p:blipFill>
          <a:blip r:embed="rId3" cstate="print"/>
          <a:srcRect r="65833"/>
          <a:stretch>
            <a:fillRect/>
          </a:stretch>
        </p:blipFill>
        <p:spPr>
          <a:xfrm rot="20432028">
            <a:off x="8850671" y="-834417"/>
            <a:ext cx="1517492" cy="433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47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13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hyperlink" Target="mailto:severine.saleilles@univ-lyon1.fr" TargetMode="External"/><Relationship Id="rId13" Type="http://schemas.openxmlformats.org/officeDocument/2006/relationships/hyperlink" Target="http://projetfrugal.fr" TargetMode="External"/><Relationship Id="rId14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9" Type="http://schemas.openxmlformats.org/officeDocument/2006/relationships/image" Target="../media/image13.jpeg"/><Relationship Id="rId10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hyperlink" Target="mailto:severine.saleilles@univ-lyon1.fr" TargetMode="External"/><Relationship Id="rId12" Type="http://schemas.openxmlformats.org/officeDocument/2006/relationships/hyperlink" Target="http://projetfrugal.fr" TargetMode="External"/><Relationship Id="rId13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29.jpeg"/><Relationship Id="rId15" Type="http://schemas.openxmlformats.org/officeDocument/2006/relationships/image" Target="../media/image30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wmf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29.jpeg"/><Relationship Id="rId15" Type="http://schemas.openxmlformats.org/officeDocument/2006/relationships/image" Target="../media/image30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238250" y="1394479"/>
            <a:ext cx="7560840" cy="1677760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fr-FR" sz="3200" dirty="0" smtClean="0">
                <a:solidFill>
                  <a:srgbClr val="008000"/>
                </a:solidFill>
              </a:rPr>
              <a:t>Appréhender la justice alimentaire dans les dispositifs d’accès à une alimentation de qualité pour tous</a:t>
            </a:r>
            <a:endParaRPr lang="fr-FR" sz="3200" dirty="0">
              <a:solidFill>
                <a:srgbClr val="008000"/>
              </a:solidFill>
            </a:endParaRPr>
          </a:p>
        </p:txBody>
      </p:sp>
      <p:pic>
        <p:nvPicPr>
          <p:cNvPr id="6" name="Imag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09" y="6301317"/>
            <a:ext cx="467995" cy="43815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" name="Picture 2" descr="C:\Users\Isabelle\Documents\PSDR4\Communication\logo publicite\Pack logos publicité projets PSDR4 FEADER Auvergne Rhone Alpes\Drapeau-Europe-Feader-Quadri (5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4073" y="6381447"/>
            <a:ext cx="653415" cy="575945"/>
          </a:xfrm>
          <a:prstGeom prst="rect">
            <a:avLst/>
          </a:prstGeom>
          <a:noFill/>
        </p:spPr>
      </p:pic>
      <p:pic>
        <p:nvPicPr>
          <p:cNvPr id="8" name="Picture 3" descr="C:\Users\Isabelle\Documents\PSDR4\Communication\logo publicite\Pack logos publicité projets PSDR4 FEADER Auvergne Rhone Alpes\Logo-EEAURA-FEADER-Quadri-png-45-Ko- (1)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0565" y="5157192"/>
            <a:ext cx="813435" cy="488315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4672104" y="210987"/>
            <a:ext cx="314025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200" i="1" dirty="0" smtClean="0">
                <a:latin typeface="Cambria-Bold"/>
              </a:rPr>
              <a:t>Session spéciale PSDR 4</a:t>
            </a:r>
          </a:p>
          <a:p>
            <a:pPr algn="ctr">
              <a:lnSpc>
                <a:spcPct val="120000"/>
              </a:lnSpc>
            </a:pPr>
            <a:r>
              <a:rPr lang="fr-FR" sz="1200" i="1" dirty="0" smtClean="0">
                <a:latin typeface="Cambria-Bold"/>
              </a:rPr>
              <a:t>« Nouveaux </a:t>
            </a:r>
            <a:r>
              <a:rPr lang="fr-FR" sz="1200" i="1" dirty="0">
                <a:latin typeface="Cambria-Bold"/>
              </a:rPr>
              <a:t>E</a:t>
            </a:r>
            <a:r>
              <a:rPr lang="fr-FR" sz="1200" i="1" dirty="0" smtClean="0">
                <a:latin typeface="Cambria-Bold"/>
              </a:rPr>
              <a:t>njeux Alimentaires »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55676" y="3580624"/>
            <a:ext cx="6696744" cy="848236"/>
          </a:xfrm>
        </p:spPr>
        <p:txBody>
          <a:bodyPr>
            <a:normAutofit fontScale="92500"/>
          </a:bodyPr>
          <a:lstStyle/>
          <a:p>
            <a:pPr algn="r"/>
            <a:r>
              <a:rPr lang="fr-FR" sz="2200" b="1" i="1" dirty="0" smtClean="0"/>
              <a:t>Julien Noel, </a:t>
            </a:r>
            <a:r>
              <a:rPr lang="fr-FR" sz="2200" b="1" i="1" dirty="0"/>
              <a:t>Séverine </a:t>
            </a:r>
            <a:r>
              <a:rPr lang="fr-FR" sz="2200" b="1" i="1" dirty="0" err="1" smtClean="0"/>
              <a:t>Saleilles</a:t>
            </a:r>
            <a:r>
              <a:rPr lang="fr-FR" sz="2200" dirty="0" smtClean="0"/>
              <a:t>, </a:t>
            </a:r>
          </a:p>
          <a:p>
            <a:pPr algn="r"/>
            <a:r>
              <a:rPr lang="fr-FR" sz="2200" dirty="0" smtClean="0"/>
              <a:t>Camille Hochedez, Emilie Lanciano, Alexandrine Lapoutte</a:t>
            </a:r>
          </a:p>
        </p:txBody>
      </p:sp>
      <p:pic>
        <p:nvPicPr>
          <p:cNvPr id="1025" name="image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564" y="6333638"/>
            <a:ext cx="1343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image2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651" y="6344751"/>
            <a:ext cx="12128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1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689" y="6393963"/>
            <a:ext cx="13509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2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26" y="6330463"/>
            <a:ext cx="4889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image12.png" descr="F:\4 pages VR1\Logo-Print-CMJN-typo-gris-pastille-bleu-png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4" t="11394" r="4256" b="7594"/>
          <a:stretch>
            <a:fillRect/>
          </a:stretch>
        </p:blipFill>
        <p:spPr bwMode="auto">
          <a:xfrm>
            <a:off x="6119664" y="6257438"/>
            <a:ext cx="115728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 descr="C:\Users\Clara\AppData\Local\Temp\logoFRUGAL-V2.pn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200927"/>
            <a:ext cx="2268252" cy="67634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ZoneTexte 18"/>
          <p:cNvSpPr txBox="1"/>
          <p:nvPr/>
        </p:nvSpPr>
        <p:spPr>
          <a:xfrm>
            <a:off x="2028907" y="5128736"/>
            <a:ext cx="41272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Contacts : Séverine </a:t>
            </a:r>
            <a:r>
              <a:rPr lang="fr-FR" sz="1400" dirty="0" err="1" smtClean="0"/>
              <a:t>Saleilles</a:t>
            </a:r>
            <a:r>
              <a:rPr lang="fr-FR" sz="1400" dirty="0" smtClean="0"/>
              <a:t> (VR2)</a:t>
            </a:r>
            <a:br>
              <a:rPr lang="fr-FR" sz="1400" dirty="0" smtClean="0"/>
            </a:br>
            <a:r>
              <a:rPr lang="fr-FR" sz="1400" dirty="0" smtClean="0">
                <a:hlinkClick r:id="rId12"/>
              </a:rPr>
              <a:t>severine.saleilles</a:t>
            </a:r>
            <a:r>
              <a:rPr lang="fr-FR" sz="1400" i="1" dirty="0" smtClean="0">
                <a:hlinkClick r:id="rId12"/>
              </a:rPr>
              <a:t>@</a:t>
            </a:r>
            <a:r>
              <a:rPr lang="fr-FR" sz="1400" dirty="0" smtClean="0">
                <a:hlinkClick r:id="rId12"/>
              </a:rPr>
              <a:t>univ-lyon1.fr</a:t>
            </a:r>
            <a:r>
              <a:rPr lang="fr-FR" sz="1400" dirty="0" smtClean="0"/>
              <a:t> </a:t>
            </a:r>
          </a:p>
          <a:p>
            <a:endParaRPr lang="fr-FR" sz="1000" dirty="0" smtClean="0"/>
          </a:p>
          <a:p>
            <a:r>
              <a:rPr lang="fr-FR" sz="1400" dirty="0" smtClean="0"/>
              <a:t>Lien URL: </a:t>
            </a:r>
            <a:r>
              <a:rPr lang="fr-FR" sz="1400" dirty="0">
                <a:hlinkClick r:id="rId13"/>
              </a:rPr>
              <a:t>http://</a:t>
            </a:r>
            <a:r>
              <a:rPr lang="fr-FR" sz="1400" dirty="0" smtClean="0">
                <a:hlinkClick r:id="rId13"/>
              </a:rPr>
              <a:t>projetfrugal.fr</a:t>
            </a:r>
            <a:endParaRPr lang="fr-FR" sz="1400" dirty="0"/>
          </a:p>
        </p:txBody>
      </p:sp>
      <p:grpSp>
        <p:nvGrpSpPr>
          <p:cNvPr id="2" name="Groupe 1"/>
          <p:cNvGrpSpPr/>
          <p:nvPr/>
        </p:nvGrpSpPr>
        <p:grpSpPr>
          <a:xfrm>
            <a:off x="1847936" y="78572"/>
            <a:ext cx="2940088" cy="823545"/>
            <a:chOff x="1286723" y="2854703"/>
            <a:chExt cx="3335624" cy="934338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38" b="62058"/>
            <a:stretch/>
          </p:blipFill>
          <p:spPr>
            <a:xfrm>
              <a:off x="1286723" y="2854703"/>
              <a:ext cx="3335624" cy="934338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759" t="37918" b="55915"/>
            <a:stretch/>
          </p:blipFill>
          <p:spPr>
            <a:xfrm>
              <a:off x="1835696" y="3498111"/>
              <a:ext cx="908650" cy="2909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1662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682135"/>
              </p:ext>
            </p:extLst>
          </p:nvPr>
        </p:nvGraphicFramePr>
        <p:xfrm>
          <a:off x="0" y="2092032"/>
          <a:ext cx="9144000" cy="440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283968"/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endParaRPr lang="fr-FR" sz="160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fr-FR" sz="1600" dirty="0" smtClean="0">
                          <a:solidFill>
                            <a:srgbClr val="000000"/>
                          </a:solidFill>
                        </a:rPr>
                        <a:t>Assurer</a:t>
                      </a:r>
                      <a:r>
                        <a:rPr lang="fr-FR" sz="1600" baseline="0" dirty="0" smtClean="0">
                          <a:solidFill>
                            <a:srgbClr val="000000"/>
                          </a:solidFill>
                        </a:rPr>
                        <a:t> une alimentation de qualité</a:t>
                      </a:r>
                      <a:endParaRPr lang="fr-FR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Gustative/nutritionnelle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Produits frais et locaux (fruits &amp;</a:t>
                      </a:r>
                      <a:r>
                        <a:rPr lang="fr-FR" sz="1600" b="0" baseline="0" dirty="0" smtClean="0">
                          <a:solidFill>
                            <a:schemeClr val="tx1"/>
                          </a:solidFill>
                        </a:rPr>
                        <a:t> légumes)</a:t>
                      </a:r>
                      <a:endParaRPr lang="fr-FR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Ecologique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Coordination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logistique par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</a:rPr>
                        <a:t> l’ANDES pour la ramasse et la distribution des denrées</a:t>
                      </a:r>
                      <a:endParaRPr lang="fr-FR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</a:rPr>
                        <a:t>Sociale et économique</a:t>
                      </a:r>
                      <a:endParaRPr lang="fr-FR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Sécurisation des revenus agricoles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</a:rPr>
                        <a:t> par des prix fixes et justes</a:t>
                      </a:r>
                      <a:endParaRPr lang="fr-FR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endParaRPr lang="fr-FR" sz="1600" b="1" dirty="0" smtClean="0"/>
                    </a:p>
                    <a:p>
                      <a:pPr algn="ctr"/>
                      <a:r>
                        <a:rPr lang="fr-FR" sz="1600" b="1" dirty="0" smtClean="0"/>
                        <a:t>Améliorer l’accès</a:t>
                      </a:r>
                      <a:r>
                        <a:rPr lang="fr-FR" sz="1600" b="1" baseline="0" dirty="0" smtClean="0"/>
                        <a:t> à une alimentation de qualité</a:t>
                      </a:r>
                    </a:p>
                    <a:p>
                      <a:pPr algn="ctr"/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Spatiale (physique)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Large implantation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</a:rPr>
                        <a:t> des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 épiceries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</a:rPr>
                        <a:t> dans les quartiers prioritaires / sensibles de la ville</a:t>
                      </a:r>
                      <a:endParaRPr lang="fr-FR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fr-FR" sz="1600" baseline="0" dirty="0" smtClean="0">
                          <a:solidFill>
                            <a:schemeClr val="tx1"/>
                          </a:solidFill>
                        </a:rPr>
                        <a:t>Financière (économique)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Tarification sociale adaptée 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Socio-culturelle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Animation d’ateliers d’échange participatifs (cuisine, budget)</a:t>
                      </a:r>
                      <a:r>
                        <a:rPr lang="fr-FR" sz="1600" dirty="0" smtClean="0">
                          <a:effectLst/>
                        </a:rPr>
                        <a:t> </a:t>
                      </a:r>
                      <a:endParaRPr lang="fr-FR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Lutter</a:t>
                      </a:r>
                      <a:r>
                        <a:rPr lang="fr-FR" sz="1600" b="1" baseline="0" dirty="0" smtClean="0"/>
                        <a:t> contre </a:t>
                      </a:r>
                      <a:r>
                        <a:rPr lang="fr-FR" sz="1600" b="1" dirty="0" smtClean="0"/>
                        <a:t>les inégalités</a:t>
                      </a:r>
                      <a:r>
                        <a:rPr lang="fr-FR" sz="1600" b="1" baseline="0" dirty="0" smtClean="0"/>
                        <a:t> structurelles</a:t>
                      </a:r>
                      <a:endParaRPr lang="fr-FR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Inclusion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Maintien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</a:rPr>
                        <a:t> de petites exploitations maraichères en périphérie de la ville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Education / sensibilisation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Informations sur les produits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</a:rPr>
                        <a:t> locaux</a:t>
                      </a:r>
                      <a:endParaRPr lang="fr-FR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Autonomisation / </a:t>
                      </a:r>
                      <a:r>
                        <a:rPr lang="fr-FR" sz="1600" dirty="0" err="1" smtClean="0">
                          <a:solidFill>
                            <a:schemeClr val="tx1"/>
                          </a:solidFill>
                        </a:rPr>
                        <a:t>empowerment</a:t>
                      </a:r>
                      <a:endParaRPr lang="fr-FR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Participation des adhérent.es aux animations</a:t>
                      </a:r>
                      <a:endParaRPr lang="fr-FR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5796136" y="6525344"/>
            <a:ext cx="2074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D’après : </a:t>
            </a:r>
            <a:r>
              <a:rPr lang="fr-FR" sz="1400" i="1" dirty="0" err="1" smtClean="0"/>
              <a:t>Licari</a:t>
            </a:r>
            <a:r>
              <a:rPr lang="fr-FR" sz="1400" i="1" dirty="0" smtClean="0"/>
              <a:t>, 2017</a:t>
            </a:r>
            <a:endParaRPr lang="fr-FR" sz="1400" i="1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274638"/>
            <a:ext cx="9144000" cy="1477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8F165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500" dirty="0" smtClean="0">
                <a:solidFill>
                  <a:srgbClr val="008000"/>
                </a:solidFill>
              </a:rPr>
              <a:t>Accessibilité et </a:t>
            </a:r>
            <a:br>
              <a:rPr lang="fr-FR" sz="2500" dirty="0" smtClean="0">
                <a:solidFill>
                  <a:srgbClr val="008000"/>
                </a:solidFill>
              </a:rPr>
            </a:br>
            <a:r>
              <a:rPr lang="fr-FR" sz="2500" dirty="0" smtClean="0">
                <a:solidFill>
                  <a:srgbClr val="008000"/>
                </a:solidFill>
              </a:rPr>
              <a:t>justice alimentaire :</a:t>
            </a:r>
            <a:br>
              <a:rPr lang="fr-FR" sz="2500" dirty="0" smtClean="0">
                <a:solidFill>
                  <a:srgbClr val="008000"/>
                </a:solidFill>
              </a:rPr>
            </a:br>
            <a:r>
              <a:rPr lang="fr-FR" sz="1400" dirty="0" smtClean="0">
                <a:solidFill>
                  <a:srgbClr val="008000"/>
                </a:solidFill>
              </a:rPr>
              <a:t> </a:t>
            </a:r>
            <a:r>
              <a:rPr lang="fr-FR" sz="2800" dirty="0" smtClean="0">
                <a:solidFill>
                  <a:srgbClr val="008000"/>
                </a:solidFill>
              </a:rPr>
              <a:t/>
            </a:r>
            <a:br>
              <a:rPr lang="fr-FR" sz="2800" dirty="0" smtClean="0">
                <a:solidFill>
                  <a:srgbClr val="008000"/>
                </a:solidFill>
              </a:rPr>
            </a:br>
            <a:endParaRPr lang="fr-FR" sz="2200" dirty="0">
              <a:solidFill>
                <a:srgbClr val="008000"/>
              </a:solidFill>
            </a:endParaRPr>
          </a:p>
        </p:txBody>
      </p:sp>
      <p:pic>
        <p:nvPicPr>
          <p:cNvPr id="7" name="Image 19" descr="http://epiceries-solidaires.viabloga.com/images/uniterre_QUADR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09" t="11565" r="-2554" b="14197"/>
          <a:stretch/>
        </p:blipFill>
        <p:spPr bwMode="auto">
          <a:xfrm>
            <a:off x="675630" y="1214514"/>
            <a:ext cx="2245460" cy="80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t="40093"/>
          <a:stretch/>
        </p:blipFill>
        <p:spPr>
          <a:xfrm>
            <a:off x="3400284" y="16012"/>
            <a:ext cx="2343432" cy="199521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/>
          <a:srcRect l="-5240" r="-2166" b="9327"/>
          <a:stretch/>
        </p:blipFill>
        <p:spPr>
          <a:xfrm>
            <a:off x="5810944" y="16013"/>
            <a:ext cx="3166786" cy="200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6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77962"/>
          </a:xfrm>
        </p:spPr>
        <p:txBody>
          <a:bodyPr>
            <a:normAutofit/>
          </a:bodyPr>
          <a:lstStyle/>
          <a:p>
            <a:pPr algn="l"/>
            <a:r>
              <a:rPr lang="fr-FR" sz="2500" dirty="0" smtClean="0">
                <a:solidFill>
                  <a:srgbClr val="008000"/>
                </a:solidFill>
              </a:rPr>
              <a:t>Questionnements et perspectives de recherche :</a:t>
            </a:r>
            <a:br>
              <a:rPr lang="fr-FR" sz="2500" dirty="0" smtClean="0">
                <a:solidFill>
                  <a:srgbClr val="008000"/>
                </a:solidFill>
              </a:rPr>
            </a:br>
            <a:r>
              <a:rPr lang="fr-FR" sz="1400" dirty="0" smtClean="0">
                <a:solidFill>
                  <a:srgbClr val="008000"/>
                </a:solidFill>
              </a:rPr>
              <a:t> </a:t>
            </a:r>
            <a:r>
              <a:rPr lang="fr-FR" sz="2800" dirty="0" smtClean="0">
                <a:solidFill>
                  <a:srgbClr val="008000"/>
                </a:solidFill>
              </a:rPr>
              <a:t/>
            </a:r>
            <a:br>
              <a:rPr lang="fr-FR" sz="2800" dirty="0" smtClean="0">
                <a:solidFill>
                  <a:srgbClr val="008000"/>
                </a:solidFill>
              </a:rPr>
            </a:br>
            <a:r>
              <a:rPr lang="fr-FR" sz="2000" dirty="0" smtClean="0">
                <a:solidFill>
                  <a:srgbClr val="008000"/>
                </a:solidFill>
              </a:rPr>
              <a:t>pertinence de la justice alimentaire  : premiers retours d’expérience</a:t>
            </a:r>
            <a:r>
              <a:rPr lang="fr-FR" sz="2200" dirty="0" smtClean="0">
                <a:solidFill>
                  <a:srgbClr val="008000"/>
                </a:solidFill>
              </a:rPr>
              <a:t/>
            </a:r>
            <a:br>
              <a:rPr lang="fr-FR" sz="2200" dirty="0" smtClean="0">
                <a:solidFill>
                  <a:srgbClr val="008000"/>
                </a:solidFill>
              </a:rPr>
            </a:br>
            <a:endParaRPr lang="fr-FR" sz="2200" dirty="0">
              <a:solidFill>
                <a:srgbClr val="008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1752600"/>
            <a:ext cx="8856984" cy="4050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r-FR" i="1" dirty="0" smtClean="0"/>
              <a:t>Forces et avancées de ces dispositifs </a:t>
            </a:r>
            <a:r>
              <a:rPr lang="fr-FR" dirty="0" smtClean="0"/>
              <a:t>: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endParaRPr lang="fr-FR" sz="400" dirty="0" smtClean="0"/>
          </a:p>
          <a:p>
            <a:pPr>
              <a:lnSpc>
                <a:spcPct val="200000"/>
              </a:lnSpc>
            </a:pPr>
            <a:endParaRPr lang="fr-FR" sz="100" dirty="0" smtClean="0"/>
          </a:p>
          <a:p>
            <a:pPr marL="285750" indent="-285750">
              <a:lnSpc>
                <a:spcPct val="120000"/>
              </a:lnSpc>
              <a:buFont typeface="Wingdings 3" panose="05040102010807070707" pitchFamily="18" charset="2"/>
              <a:buChar char="A"/>
            </a:pPr>
            <a:r>
              <a:rPr lang="fr-FR" sz="1600" dirty="0" smtClean="0"/>
              <a:t>Alimentation </a:t>
            </a:r>
            <a:r>
              <a:rPr lang="fr-FR" sz="1600" dirty="0"/>
              <a:t>plus diversifiée et régulière en produits frais/en vrac, locaux/bios (fruits </a:t>
            </a:r>
            <a:r>
              <a:rPr lang="fr-FR" sz="1600" dirty="0" smtClean="0"/>
              <a:t>&amp; légumes</a:t>
            </a:r>
            <a:r>
              <a:rPr lang="fr-FR" sz="1600" dirty="0"/>
              <a:t>, </a:t>
            </a:r>
            <a:r>
              <a:rPr lang="fr-FR" sz="1600" dirty="0" smtClean="0"/>
              <a:t>légumineuses)</a:t>
            </a:r>
          </a:p>
          <a:p>
            <a:pPr marL="285750" indent="-285750">
              <a:lnSpc>
                <a:spcPct val="120000"/>
              </a:lnSpc>
              <a:buFont typeface="Wingdings 3" panose="05040102010807070707" pitchFamily="18" charset="2"/>
              <a:buChar char="A"/>
            </a:pPr>
            <a:endParaRPr lang="fr-FR" sz="800" dirty="0" smtClean="0"/>
          </a:p>
          <a:p>
            <a:pPr marL="285750" indent="-285750">
              <a:lnSpc>
                <a:spcPct val="120000"/>
              </a:lnSpc>
              <a:buFont typeface="Wingdings 3" panose="05040102010807070707" pitchFamily="18" charset="2"/>
              <a:buChar char="A"/>
            </a:pPr>
            <a:r>
              <a:rPr lang="fr-FR" sz="1600" dirty="0" smtClean="0"/>
              <a:t>Préservation des équilibres </a:t>
            </a:r>
            <a:r>
              <a:rPr lang="fr-FR" sz="1600" dirty="0"/>
              <a:t>économique et financier (coûts adaptés), nutritionnel et sanitaire (qualité supérieure), </a:t>
            </a:r>
            <a:r>
              <a:rPr lang="fr-FR" sz="1600" dirty="0" smtClean="0"/>
              <a:t>environnemental (lutte </a:t>
            </a:r>
            <a:r>
              <a:rPr lang="fr-FR" sz="1600" dirty="0"/>
              <a:t>contre le gaspillage </a:t>
            </a:r>
            <a:r>
              <a:rPr lang="fr-FR" sz="1600" dirty="0" smtClean="0"/>
              <a:t>alimentaire)</a:t>
            </a:r>
          </a:p>
          <a:p>
            <a:pPr marL="285750" indent="-285750">
              <a:lnSpc>
                <a:spcPct val="120000"/>
              </a:lnSpc>
              <a:buFont typeface="Wingdings 3" panose="05040102010807070707" pitchFamily="18" charset="2"/>
              <a:buChar char="A"/>
            </a:pPr>
            <a:endParaRPr lang="fr-FR" sz="800" dirty="0" smtClean="0"/>
          </a:p>
          <a:p>
            <a:pPr marL="285750" indent="-285750">
              <a:lnSpc>
                <a:spcPct val="120000"/>
              </a:lnSpc>
              <a:buFont typeface="Wingdings 3" panose="05040102010807070707" pitchFamily="18" charset="2"/>
              <a:buChar char="A"/>
            </a:pPr>
            <a:r>
              <a:rPr lang="fr-FR" sz="1600" dirty="0" smtClean="0"/>
              <a:t>Atténuation de l’isolement</a:t>
            </a:r>
            <a:r>
              <a:rPr lang="fr-FR" sz="1600" dirty="0"/>
              <a:t> des personnes en situation de précarité </a:t>
            </a:r>
            <a:r>
              <a:rPr lang="fr-FR" sz="1600" dirty="0" smtClean="0"/>
              <a:t>: lieux </a:t>
            </a:r>
            <a:r>
              <a:rPr lang="fr-FR" sz="1600" dirty="0"/>
              <a:t>d’accueil et de distribution </a:t>
            </a:r>
            <a:r>
              <a:rPr lang="fr-FR" sz="1600" dirty="0" smtClean="0"/>
              <a:t>vecteurs </a:t>
            </a:r>
            <a:r>
              <a:rPr lang="fr-FR" sz="1600" dirty="0"/>
              <a:t>de partage, de lien social et de </a:t>
            </a:r>
            <a:r>
              <a:rPr lang="fr-FR" sz="1600" dirty="0" smtClean="0"/>
              <a:t>convivialité</a:t>
            </a:r>
          </a:p>
          <a:p>
            <a:pPr marL="285750" indent="-285750">
              <a:lnSpc>
                <a:spcPct val="120000"/>
              </a:lnSpc>
              <a:buFont typeface="Wingdings 3" panose="05040102010807070707" pitchFamily="18" charset="2"/>
              <a:buChar char="A"/>
            </a:pPr>
            <a:endParaRPr lang="fr-FR" sz="800" dirty="0" smtClean="0"/>
          </a:p>
          <a:p>
            <a:pPr marL="285750" indent="-285750">
              <a:lnSpc>
                <a:spcPct val="120000"/>
              </a:lnSpc>
              <a:buFont typeface="Wingdings 3" panose="05040102010807070707" pitchFamily="18" charset="2"/>
              <a:buChar char="A"/>
            </a:pPr>
            <a:r>
              <a:rPr lang="fr-FR" sz="1600" dirty="0" smtClean="0"/>
              <a:t>Construction de logiques </a:t>
            </a:r>
            <a:r>
              <a:rPr lang="fr-FR" sz="1600" dirty="0"/>
              <a:t>partenariales plus </a:t>
            </a:r>
            <a:r>
              <a:rPr lang="fr-FR" sz="1600" dirty="0" smtClean="0"/>
              <a:t>affinitaires entre certains acteurs (agriculteurs-bénévoles ; bénévoles-bénéficiaires) : </a:t>
            </a:r>
            <a:r>
              <a:rPr lang="fr-FR" sz="1600" dirty="0"/>
              <a:t>a</a:t>
            </a:r>
            <a:r>
              <a:rPr lang="fr-FR" sz="1600" dirty="0" smtClean="0"/>
              <a:t>nimations et </a:t>
            </a:r>
            <a:r>
              <a:rPr lang="fr-FR" sz="1600" dirty="0"/>
              <a:t>formations </a:t>
            </a:r>
            <a:r>
              <a:rPr lang="fr-FR" sz="1600" dirty="0" smtClean="0"/>
              <a:t>sur éducation à l’alimentation</a:t>
            </a:r>
          </a:p>
          <a:p>
            <a:pPr marL="285750" indent="-285750">
              <a:lnSpc>
                <a:spcPct val="120000"/>
              </a:lnSpc>
              <a:buFont typeface="Wingdings 3" panose="05040102010807070707" pitchFamily="18" charset="2"/>
              <a:buChar char="A"/>
            </a:pPr>
            <a:endParaRPr lang="fr-FR" sz="800" dirty="0" smtClean="0"/>
          </a:p>
          <a:p>
            <a:pPr marL="285750" indent="-285750">
              <a:lnSpc>
                <a:spcPct val="120000"/>
              </a:lnSpc>
              <a:buFont typeface="Wingdings 3" panose="05040102010807070707" pitchFamily="18" charset="2"/>
              <a:buChar char="A"/>
            </a:pPr>
            <a:r>
              <a:rPr lang="fr-FR" sz="1600" dirty="0"/>
              <a:t>Inclusion de divers acteurs, autre que la seule action </a:t>
            </a:r>
            <a:r>
              <a:rPr lang="fr-FR" sz="1600" dirty="0" smtClean="0"/>
              <a:t>sociale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340219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77962"/>
          </a:xfrm>
        </p:spPr>
        <p:txBody>
          <a:bodyPr>
            <a:normAutofit/>
          </a:bodyPr>
          <a:lstStyle/>
          <a:p>
            <a:pPr algn="l"/>
            <a:r>
              <a:rPr lang="fr-FR" sz="2500" dirty="0" smtClean="0">
                <a:solidFill>
                  <a:srgbClr val="008000"/>
                </a:solidFill>
              </a:rPr>
              <a:t>Questionnements et perspectives de recherche :</a:t>
            </a:r>
            <a:br>
              <a:rPr lang="fr-FR" sz="2500" dirty="0" smtClean="0">
                <a:solidFill>
                  <a:srgbClr val="008000"/>
                </a:solidFill>
              </a:rPr>
            </a:br>
            <a:r>
              <a:rPr lang="fr-FR" sz="1400" dirty="0" smtClean="0">
                <a:solidFill>
                  <a:srgbClr val="008000"/>
                </a:solidFill>
              </a:rPr>
              <a:t> </a:t>
            </a:r>
            <a:r>
              <a:rPr lang="fr-FR" sz="2800" dirty="0" smtClean="0">
                <a:solidFill>
                  <a:srgbClr val="008000"/>
                </a:solidFill>
              </a:rPr>
              <a:t/>
            </a:r>
            <a:br>
              <a:rPr lang="fr-FR" sz="2800" dirty="0" smtClean="0">
                <a:solidFill>
                  <a:srgbClr val="008000"/>
                </a:solidFill>
              </a:rPr>
            </a:br>
            <a:r>
              <a:rPr lang="fr-FR" sz="2000" dirty="0" smtClean="0">
                <a:solidFill>
                  <a:srgbClr val="008000"/>
                </a:solidFill>
              </a:rPr>
              <a:t>pertinence de la justice alimentaire  : premiers retours d’expérience</a:t>
            </a:r>
            <a:r>
              <a:rPr lang="fr-FR" sz="2200" dirty="0" smtClean="0">
                <a:solidFill>
                  <a:srgbClr val="008000"/>
                </a:solidFill>
              </a:rPr>
              <a:t/>
            </a:r>
            <a:br>
              <a:rPr lang="fr-FR" sz="2200" dirty="0" smtClean="0">
                <a:solidFill>
                  <a:srgbClr val="008000"/>
                </a:solidFill>
              </a:rPr>
            </a:br>
            <a:endParaRPr lang="fr-FR" sz="2200" dirty="0">
              <a:solidFill>
                <a:srgbClr val="008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1752600"/>
            <a:ext cx="8856984" cy="329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r-FR" i="1" dirty="0" smtClean="0"/>
              <a:t>Faiblesses et insuffisances de ces dispositifs :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endParaRPr lang="fr-FR" sz="400" i="1" dirty="0" smtClean="0"/>
          </a:p>
          <a:p>
            <a:pPr marL="285750" indent="-285750">
              <a:lnSpc>
                <a:spcPct val="120000"/>
              </a:lnSpc>
              <a:buFont typeface="Wingdings 3" panose="05040102010807070707" pitchFamily="18" charset="2"/>
              <a:buChar char="A"/>
            </a:pPr>
            <a:r>
              <a:rPr lang="fr-FR" sz="1600" dirty="0"/>
              <a:t>O</a:t>
            </a:r>
            <a:r>
              <a:rPr lang="fr-FR" sz="1600" dirty="0" smtClean="0"/>
              <a:t>bservation d’initiatives en émergence et en </a:t>
            </a:r>
            <a:r>
              <a:rPr lang="fr-FR" sz="1600" dirty="0"/>
              <a:t>train de se réaliser en </a:t>
            </a:r>
            <a:r>
              <a:rPr lang="fr-FR" sz="1600" dirty="0" smtClean="0"/>
              <a:t>France : manque de recul sur la portée &amp; l’évaluation </a:t>
            </a:r>
            <a:r>
              <a:rPr lang="fr-FR" sz="1600" dirty="0"/>
              <a:t>des </a:t>
            </a:r>
            <a:r>
              <a:rPr lang="fr-FR" sz="1600" dirty="0" smtClean="0"/>
              <a:t>initiatives</a:t>
            </a:r>
          </a:p>
          <a:p>
            <a:pPr>
              <a:lnSpc>
                <a:spcPct val="120000"/>
              </a:lnSpc>
            </a:pPr>
            <a:endParaRPr lang="fr-FR" sz="800" dirty="0" smtClean="0"/>
          </a:p>
          <a:p>
            <a:pPr marL="285750" indent="-285750">
              <a:lnSpc>
                <a:spcPct val="120000"/>
              </a:lnSpc>
              <a:buFont typeface="Wingdings 3" panose="05040102010807070707" pitchFamily="18" charset="2"/>
              <a:buChar char="A"/>
            </a:pPr>
            <a:endParaRPr lang="fr-FR" sz="100" dirty="0"/>
          </a:p>
          <a:p>
            <a:pPr marL="285750" indent="-285750">
              <a:lnSpc>
                <a:spcPct val="120000"/>
              </a:lnSpc>
              <a:buFont typeface="Wingdings 3" panose="05040102010807070707" pitchFamily="18" charset="2"/>
              <a:buChar char="A"/>
            </a:pPr>
            <a:r>
              <a:rPr lang="fr-FR" sz="1600" dirty="0"/>
              <a:t>Qualité mitigée des produits (fraicheur, redondance, </a:t>
            </a:r>
            <a:r>
              <a:rPr lang="fr-FR" sz="1600" dirty="0" smtClean="0"/>
              <a:t>origine locale…)</a:t>
            </a:r>
            <a:endParaRPr lang="fr-FR" sz="1600" dirty="0"/>
          </a:p>
          <a:p>
            <a:pPr>
              <a:lnSpc>
                <a:spcPct val="120000"/>
              </a:lnSpc>
            </a:pPr>
            <a:endParaRPr lang="fr-FR" sz="800" dirty="0" smtClean="0"/>
          </a:p>
          <a:p>
            <a:pPr marL="285750" indent="-285750">
              <a:lnSpc>
                <a:spcPct val="120000"/>
              </a:lnSpc>
              <a:buFont typeface="Wingdings 3" panose="05040102010807070707" pitchFamily="18" charset="2"/>
              <a:buChar char="A"/>
            </a:pPr>
            <a:r>
              <a:rPr lang="fr-FR" sz="1600" dirty="0" smtClean="0"/>
              <a:t>Peu de mixité des publics finalement, peu de reconnexions relationnelles entre amont et aval</a:t>
            </a:r>
          </a:p>
          <a:p>
            <a:pPr marL="285750" indent="-285750">
              <a:lnSpc>
                <a:spcPct val="120000"/>
              </a:lnSpc>
              <a:buFont typeface="Wingdings 3" panose="05040102010807070707" pitchFamily="18" charset="2"/>
              <a:buChar char="A"/>
            </a:pPr>
            <a:r>
              <a:rPr lang="fr-FR" sz="1600" dirty="0" smtClean="0"/>
              <a:t>Dispositifs (trop) centrés souvent sur consommateurs urbains défavorisés </a:t>
            </a:r>
          </a:p>
          <a:p>
            <a:pPr marL="285750" indent="-285750">
              <a:lnSpc>
                <a:spcPct val="120000"/>
              </a:lnSpc>
              <a:buFont typeface="Wingdings 3" panose="05040102010807070707" pitchFamily="18" charset="2"/>
              <a:buChar char="A"/>
            </a:pPr>
            <a:endParaRPr lang="fr-FR" sz="800" dirty="0"/>
          </a:p>
          <a:p>
            <a:pPr marL="285750" indent="-285750">
              <a:lnSpc>
                <a:spcPct val="120000"/>
              </a:lnSpc>
              <a:buFont typeface="Wingdings 3" panose="05040102010807070707" pitchFamily="18" charset="2"/>
              <a:buChar char="A"/>
            </a:pPr>
            <a:r>
              <a:rPr lang="fr-FR" sz="1600" dirty="0"/>
              <a:t>Mise en tension des 3 composantes de la justice alimentaire : difficulté à les intégrer conjointement, notamment à infléchir les inégalités structurelles </a:t>
            </a:r>
            <a:r>
              <a:rPr lang="fr-FR" sz="1600" dirty="0">
                <a:latin typeface="Wingdings 3" panose="05040102010807070707" pitchFamily="18" charset="2"/>
              </a:rPr>
              <a:t>n</a:t>
            </a:r>
            <a:r>
              <a:rPr lang="fr-FR" sz="1600" dirty="0"/>
              <a:t> initiatives </a:t>
            </a:r>
            <a:r>
              <a:rPr lang="fr-FR" sz="1600" dirty="0" smtClean="0"/>
              <a:t>récentes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962247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77962"/>
          </a:xfrm>
        </p:spPr>
        <p:txBody>
          <a:bodyPr>
            <a:normAutofit/>
          </a:bodyPr>
          <a:lstStyle/>
          <a:p>
            <a:pPr algn="l"/>
            <a:r>
              <a:rPr lang="fr-FR" sz="2500" dirty="0" smtClean="0">
                <a:solidFill>
                  <a:srgbClr val="008000"/>
                </a:solidFill>
              </a:rPr>
              <a:t>Questionnements et perspectives de recherche :</a:t>
            </a:r>
            <a:br>
              <a:rPr lang="fr-FR" sz="2500" dirty="0" smtClean="0">
                <a:solidFill>
                  <a:srgbClr val="008000"/>
                </a:solidFill>
              </a:rPr>
            </a:br>
            <a:r>
              <a:rPr lang="fr-FR" sz="1400" dirty="0" smtClean="0">
                <a:solidFill>
                  <a:srgbClr val="008000"/>
                </a:solidFill>
              </a:rPr>
              <a:t> </a:t>
            </a:r>
            <a:r>
              <a:rPr lang="fr-FR" sz="2800" dirty="0" smtClean="0">
                <a:solidFill>
                  <a:srgbClr val="008000"/>
                </a:solidFill>
              </a:rPr>
              <a:t/>
            </a:r>
            <a:br>
              <a:rPr lang="fr-FR" sz="2800" dirty="0" smtClean="0">
                <a:solidFill>
                  <a:srgbClr val="008000"/>
                </a:solidFill>
              </a:rPr>
            </a:br>
            <a:r>
              <a:rPr lang="fr-FR" sz="2000" dirty="0" smtClean="0">
                <a:solidFill>
                  <a:srgbClr val="008000"/>
                </a:solidFill>
              </a:rPr>
              <a:t>pertinence de la justice alimentaire : premiers retours d’expériences</a:t>
            </a:r>
            <a:r>
              <a:rPr lang="fr-FR" sz="2200" dirty="0" smtClean="0">
                <a:solidFill>
                  <a:srgbClr val="008000"/>
                </a:solidFill>
              </a:rPr>
              <a:t/>
            </a:r>
            <a:br>
              <a:rPr lang="fr-FR" sz="2200" dirty="0" smtClean="0">
                <a:solidFill>
                  <a:srgbClr val="008000"/>
                </a:solidFill>
              </a:rPr>
            </a:br>
            <a:endParaRPr lang="fr-FR" sz="2200" dirty="0">
              <a:solidFill>
                <a:srgbClr val="008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1752600"/>
            <a:ext cx="8496944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r-FR" i="1" dirty="0" smtClean="0"/>
              <a:t>Au plan théorique </a:t>
            </a:r>
            <a:r>
              <a:rPr lang="fr-FR" dirty="0" smtClean="0"/>
              <a:t>: un dépassement ?</a:t>
            </a:r>
          </a:p>
          <a:p>
            <a:pPr>
              <a:lnSpc>
                <a:spcPct val="200000"/>
              </a:lnSpc>
            </a:pPr>
            <a:endParaRPr lang="fr-FR" sz="100" dirty="0" smtClean="0"/>
          </a:p>
          <a:p>
            <a:pPr>
              <a:lnSpc>
                <a:spcPct val="120000"/>
              </a:lnSpc>
            </a:pPr>
            <a:r>
              <a:rPr lang="fr-FR" sz="1600" dirty="0" smtClean="0">
                <a:latin typeface="Wingdings 3" panose="05040102010807070707" pitchFamily="18" charset="2"/>
              </a:rPr>
              <a:t>a</a:t>
            </a:r>
            <a:r>
              <a:rPr lang="fr-FR" sz="1600" dirty="0" smtClean="0"/>
              <a:t> « </a:t>
            </a:r>
            <a:r>
              <a:rPr lang="fr-FR" sz="1600" b="1" i="1" dirty="0" smtClean="0"/>
              <a:t>Justice agri-alimentaire </a:t>
            </a:r>
            <a:r>
              <a:rPr lang="fr-FR" sz="1600" dirty="0" smtClean="0"/>
              <a:t>»</a:t>
            </a:r>
            <a:r>
              <a:rPr lang="fr-FR" sz="1600" b="1" i="1" dirty="0" smtClean="0"/>
              <a:t> </a:t>
            </a:r>
            <a:r>
              <a:rPr lang="fr-FR" sz="1600" dirty="0" smtClean="0"/>
              <a:t>(Hochedez &amp; Le Gall, 2016) // «</a:t>
            </a:r>
            <a:r>
              <a:rPr lang="fr-FR" sz="1600" dirty="0"/>
              <a:t> </a:t>
            </a:r>
            <a:r>
              <a:rPr lang="fr-FR" sz="1600" b="1" i="1" dirty="0" smtClean="0"/>
              <a:t>Démocratie alimentaire</a:t>
            </a:r>
            <a:r>
              <a:rPr lang="fr-FR" sz="1600" b="1" i="1" dirty="0"/>
              <a:t> </a:t>
            </a:r>
            <a:r>
              <a:rPr lang="fr-FR" sz="1600" dirty="0"/>
              <a:t>»</a:t>
            </a:r>
            <a:r>
              <a:rPr lang="fr-FR" sz="1600" b="1" i="1" dirty="0"/>
              <a:t> </a:t>
            </a:r>
            <a:r>
              <a:rPr lang="fr-FR" sz="1600" dirty="0" smtClean="0"/>
              <a:t>(</a:t>
            </a:r>
            <a:r>
              <a:rPr lang="fr-FR" sz="1600" dirty="0"/>
              <a:t>P</a:t>
            </a:r>
            <a:r>
              <a:rPr lang="fr-FR" sz="1600" dirty="0" smtClean="0"/>
              <a:t>aturel &amp; Carimentrand, </a:t>
            </a:r>
            <a:r>
              <a:rPr lang="fr-FR" sz="1600" dirty="0"/>
              <a:t>2016) </a:t>
            </a:r>
            <a:endParaRPr lang="fr-FR" sz="1600" dirty="0" smtClean="0"/>
          </a:p>
          <a:p>
            <a:pPr marL="285750" indent="-285750">
              <a:lnSpc>
                <a:spcPct val="120000"/>
              </a:lnSpc>
              <a:buFont typeface="Wingdings 3" panose="05040102010807070707" pitchFamily="18" charset="2"/>
              <a:buChar char="A"/>
            </a:pPr>
            <a:endParaRPr lang="fr-FR" sz="800" dirty="0" smtClean="0"/>
          </a:p>
          <a:p>
            <a:pPr marL="285750" indent="-285750">
              <a:lnSpc>
                <a:spcPct val="120000"/>
              </a:lnSpc>
              <a:buFont typeface="Wingdings 3" panose="05040102010807070707" pitchFamily="18" charset="2"/>
              <a:buChar char="A"/>
            </a:pPr>
            <a:r>
              <a:rPr lang="fr-FR" sz="1600" dirty="0" smtClean="0"/>
              <a:t>Champ d’analyse critique des </a:t>
            </a:r>
            <a:r>
              <a:rPr lang="fr-FR" sz="1600" i="1" dirty="0" err="1" smtClean="0"/>
              <a:t>food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movements</a:t>
            </a:r>
            <a:r>
              <a:rPr lang="fr-FR" sz="1600" i="1" dirty="0" smtClean="0"/>
              <a:t> </a:t>
            </a:r>
            <a:r>
              <a:rPr lang="fr-FR" sz="1600" dirty="0" smtClean="0"/>
              <a:t>anglo-saxons, de </a:t>
            </a:r>
            <a:r>
              <a:rPr lang="fr-FR" sz="1600" i="1" dirty="0"/>
              <a:t>l’aide alimentaire </a:t>
            </a:r>
            <a:r>
              <a:rPr lang="fr-FR" sz="1600" dirty="0"/>
              <a:t>en </a:t>
            </a:r>
            <a:r>
              <a:rPr lang="fr-FR" sz="1600" dirty="0" smtClean="0"/>
              <a:t>France, de </a:t>
            </a:r>
            <a:r>
              <a:rPr lang="fr-FR" sz="1600" dirty="0"/>
              <a:t>la </a:t>
            </a:r>
            <a:r>
              <a:rPr lang="fr-FR" sz="1600" i="1" dirty="0"/>
              <a:t>souveraineté alimentaire </a:t>
            </a:r>
            <a:r>
              <a:rPr lang="fr-FR" sz="1600" dirty="0"/>
              <a:t>internationale</a:t>
            </a:r>
            <a:r>
              <a:rPr lang="fr-FR" sz="1600" dirty="0" smtClean="0"/>
              <a:t>…</a:t>
            </a:r>
          </a:p>
          <a:p>
            <a:pPr marL="285750" indent="-285750">
              <a:lnSpc>
                <a:spcPct val="120000"/>
              </a:lnSpc>
              <a:buFont typeface="Wingdings 3" panose="05040102010807070707" pitchFamily="18" charset="2"/>
              <a:buChar char="A"/>
            </a:pPr>
            <a:endParaRPr lang="fr-FR" sz="800" dirty="0"/>
          </a:p>
          <a:p>
            <a:pPr marL="285750" indent="-285750" algn="just">
              <a:lnSpc>
                <a:spcPct val="120000"/>
              </a:lnSpc>
              <a:buFont typeface="Wingdings 3" panose="05040102010807070707" pitchFamily="18" charset="2"/>
              <a:buChar char="A"/>
            </a:pPr>
            <a:r>
              <a:rPr lang="fr-FR" sz="1600" dirty="0" smtClean="0"/>
              <a:t>Inclusion des producteurs </a:t>
            </a:r>
            <a:r>
              <a:rPr lang="fr-FR" sz="1600" dirty="0"/>
              <a:t>et des ressources </a:t>
            </a:r>
            <a:r>
              <a:rPr lang="fr-FR" sz="1600" dirty="0" smtClean="0"/>
              <a:t>agricoles</a:t>
            </a:r>
          </a:p>
          <a:p>
            <a:pPr marL="285750" indent="-285750" algn="just">
              <a:lnSpc>
                <a:spcPct val="120000"/>
              </a:lnSpc>
              <a:buFont typeface="Wingdings 3" panose="05040102010807070707" pitchFamily="18" charset="2"/>
              <a:buChar char="A"/>
            </a:pPr>
            <a:r>
              <a:rPr lang="fr-FR" sz="1600" dirty="0" smtClean="0"/>
              <a:t>Capacités (capabilités) politiques des </a:t>
            </a:r>
            <a:r>
              <a:rPr lang="fr-FR" sz="1600" dirty="0"/>
              <a:t>citoyens à se saisir de </a:t>
            </a:r>
            <a:r>
              <a:rPr lang="fr-FR" sz="1600" dirty="0" smtClean="0"/>
              <a:t>l’alimentation</a:t>
            </a:r>
            <a:endParaRPr lang="fr-FR" sz="1600" dirty="0"/>
          </a:p>
          <a:p>
            <a:endParaRPr lang="fr-FR" sz="2000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r-FR" i="1" dirty="0"/>
              <a:t>Au plan pratique </a:t>
            </a:r>
            <a:r>
              <a:rPr lang="fr-FR" i="1" dirty="0" smtClean="0"/>
              <a:t>: </a:t>
            </a:r>
            <a:r>
              <a:rPr lang="fr-FR" dirty="0" smtClean="0"/>
              <a:t>un approfondissement</a:t>
            </a:r>
          </a:p>
          <a:p>
            <a:pPr>
              <a:lnSpc>
                <a:spcPct val="200000"/>
              </a:lnSpc>
            </a:pPr>
            <a:endParaRPr lang="fr-FR" sz="200" dirty="0"/>
          </a:p>
          <a:p>
            <a:pPr marL="285750" indent="-285750">
              <a:lnSpc>
                <a:spcPct val="120000"/>
              </a:lnSpc>
              <a:buFont typeface="Wingdings 3" panose="05040102010807070707" pitchFamily="18" charset="2"/>
              <a:buChar char="A"/>
            </a:pPr>
            <a:r>
              <a:rPr lang="fr-FR" sz="1600" dirty="0" smtClean="0"/>
              <a:t>Autres initiatives de terrain : dispositif « carte sortir » à Rennes, l’ADDA à Nantes…</a:t>
            </a:r>
          </a:p>
          <a:p>
            <a:pPr marL="285750" indent="-285750">
              <a:lnSpc>
                <a:spcPct val="120000"/>
              </a:lnSpc>
              <a:buFont typeface="Wingdings 3" panose="05040102010807070707" pitchFamily="18" charset="2"/>
              <a:buChar char="A"/>
            </a:pPr>
            <a:endParaRPr lang="fr-FR" sz="800" dirty="0" smtClean="0"/>
          </a:p>
          <a:p>
            <a:pPr marL="285750" indent="-285750">
              <a:lnSpc>
                <a:spcPct val="120000"/>
              </a:lnSpc>
              <a:buFont typeface="Wingdings 3" panose="05040102010807070707" pitchFamily="18" charset="2"/>
              <a:buChar char="A"/>
            </a:pPr>
            <a:r>
              <a:rPr lang="fr-FR" sz="1600" dirty="0" smtClean="0"/>
              <a:t>Diffusion de </a:t>
            </a:r>
            <a:r>
              <a:rPr lang="fr-FR" sz="1600" b="1" i="1" dirty="0" smtClean="0"/>
              <a:t>l’outil d’autodiagnostic des pratiques de justice alimentaire </a:t>
            </a:r>
            <a:r>
              <a:rPr lang="fr-FR" sz="1600" dirty="0" smtClean="0"/>
              <a:t>au sein des acteurs partenaires et initiatives repérées dans Frugal</a:t>
            </a:r>
          </a:p>
          <a:p>
            <a:pPr marL="285750" indent="-285750" algn="just">
              <a:lnSpc>
                <a:spcPct val="150000"/>
              </a:lnSpc>
              <a:buFont typeface="Wingdings 3" panose="05040102010807070707" pitchFamily="18" charset="2"/>
              <a:buChar char="A"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043530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77962"/>
          </a:xfrm>
        </p:spPr>
        <p:txBody>
          <a:bodyPr>
            <a:normAutofit/>
          </a:bodyPr>
          <a:lstStyle/>
          <a:p>
            <a:pPr algn="l"/>
            <a:r>
              <a:rPr lang="fr-FR" sz="2500" dirty="0" smtClean="0">
                <a:solidFill>
                  <a:srgbClr val="008000"/>
                </a:solidFill>
              </a:rPr>
              <a:t>Questionnements et perspectives de recherche :</a:t>
            </a:r>
            <a:br>
              <a:rPr lang="fr-FR" sz="2500" dirty="0" smtClean="0">
                <a:solidFill>
                  <a:srgbClr val="008000"/>
                </a:solidFill>
              </a:rPr>
            </a:br>
            <a:r>
              <a:rPr lang="fr-FR" sz="1400" dirty="0" smtClean="0">
                <a:solidFill>
                  <a:srgbClr val="008000"/>
                </a:solidFill>
              </a:rPr>
              <a:t> </a:t>
            </a:r>
            <a:r>
              <a:rPr lang="fr-FR" sz="2800" dirty="0" smtClean="0">
                <a:solidFill>
                  <a:srgbClr val="008000"/>
                </a:solidFill>
              </a:rPr>
              <a:t/>
            </a:r>
            <a:br>
              <a:rPr lang="fr-FR" sz="2800" dirty="0" smtClean="0">
                <a:solidFill>
                  <a:srgbClr val="008000"/>
                </a:solidFill>
              </a:rPr>
            </a:br>
            <a:r>
              <a:rPr lang="fr-FR" sz="2000" dirty="0" smtClean="0">
                <a:solidFill>
                  <a:srgbClr val="008000"/>
                </a:solidFill>
              </a:rPr>
              <a:t>pertinence de la justice alimentaire : premiers retours d’expérience</a:t>
            </a:r>
            <a:r>
              <a:rPr lang="fr-FR" sz="2200" dirty="0" smtClean="0">
                <a:solidFill>
                  <a:srgbClr val="008000"/>
                </a:solidFill>
              </a:rPr>
              <a:t/>
            </a:r>
            <a:br>
              <a:rPr lang="fr-FR" sz="2200" dirty="0" smtClean="0">
                <a:solidFill>
                  <a:srgbClr val="008000"/>
                </a:solidFill>
              </a:rPr>
            </a:br>
            <a:endParaRPr lang="fr-FR" sz="2200" dirty="0">
              <a:solidFill>
                <a:srgbClr val="008000"/>
              </a:solidFill>
            </a:endParaRPr>
          </a:p>
        </p:txBody>
      </p:sp>
      <p:sp>
        <p:nvSpPr>
          <p:cNvPr id="4" name="Espace réservé du contenu 5"/>
          <p:cNvSpPr>
            <a:spLocks noGrp="1"/>
          </p:cNvSpPr>
          <p:nvPr>
            <p:ph sz="half" idx="1"/>
          </p:nvPr>
        </p:nvSpPr>
        <p:spPr>
          <a:xfrm>
            <a:off x="3526921" y="4725144"/>
            <a:ext cx="5797608" cy="2155477"/>
          </a:xfrm>
        </p:spPr>
        <p:txBody>
          <a:bodyPr/>
          <a:lstStyle/>
          <a:p>
            <a:pPr marL="97967" indent="0" algn="ctr">
              <a:buNone/>
            </a:pPr>
            <a:r>
              <a:rPr lang="fr-FR" sz="1633" dirty="0">
                <a:solidFill>
                  <a:schemeClr val="accent2"/>
                </a:solidFill>
              </a:rPr>
              <a:t>Des objectifs scientifiques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270" dirty="0"/>
              <a:t>Disposer de données quantitatives sur les pratiques de justice alimentaire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270" dirty="0"/>
              <a:t>Opérationnaliser le concept de justice alimentaire,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270" dirty="0"/>
              <a:t>Mieux appréhender les modèles économiques hybrides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270" dirty="0"/>
              <a:t>Faire émerger des modèles de gouvernance locale de justice alimentaire</a:t>
            </a:r>
            <a:endParaRPr lang="fr-FR" sz="1451" dirty="0"/>
          </a:p>
        </p:txBody>
      </p:sp>
      <p:graphicFrame>
        <p:nvGraphicFramePr>
          <p:cNvPr id="5" name="Espace réservé du contenu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989568"/>
              </p:ext>
            </p:extLst>
          </p:nvPr>
        </p:nvGraphicFramePr>
        <p:xfrm>
          <a:off x="1" y="1523981"/>
          <a:ext cx="3526920" cy="5356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space réservé du contenu 5"/>
          <p:cNvSpPr txBox="1">
            <a:spLocks/>
          </p:cNvSpPr>
          <p:nvPr/>
        </p:nvSpPr>
        <p:spPr>
          <a:xfrm>
            <a:off x="1619672" y="1654616"/>
            <a:ext cx="7538332" cy="169825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tabLst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1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1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1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1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1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1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marL="97967" indent="0" algn="ctr">
              <a:buNone/>
            </a:pPr>
            <a:r>
              <a:rPr lang="fr-FR" sz="1633" dirty="0" smtClean="0">
                <a:solidFill>
                  <a:srgbClr val="92D050"/>
                </a:solidFill>
              </a:rPr>
              <a:t>Des objectifs pour les organisations 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270" dirty="0" smtClean="0"/>
              <a:t>Permettre </a:t>
            </a:r>
            <a:r>
              <a:rPr lang="fr-FR" sz="1270" dirty="0"/>
              <a:t>un retour réflexif sur ses pratiques, sa stratégie et sa conception de l’accessibilité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270" dirty="0">
                <a:solidFill>
                  <a:sysClr val="windowText" lastClr="000000"/>
                </a:solidFill>
              </a:rPr>
              <a:t>Qu’est ce que « favoriser l’accès de tous à une alimentation de qualité » veut dire?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270" dirty="0">
                <a:solidFill>
                  <a:sysClr val="windowText" lastClr="000000"/>
                </a:solidFill>
              </a:rPr>
              <a:t>Quelles pratiques mettez-vous en place dans vos structures pour favoriser cet accès ?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270" dirty="0">
                <a:solidFill>
                  <a:sysClr val="windowText" lastClr="000000"/>
                </a:solidFill>
              </a:rPr>
              <a:t>Repérer les freins, les marges de progrès possibles</a:t>
            </a:r>
          </a:p>
          <a:p>
            <a:pPr>
              <a:buFont typeface="Symbol" panose="05050102010706020507" pitchFamily="18" charset="2"/>
              <a:buChar char="Þ"/>
            </a:pPr>
            <a:endParaRPr lang="fr-FR" sz="1633" dirty="0">
              <a:solidFill>
                <a:sysClr val="windowText" lastClr="000000"/>
              </a:solidFill>
            </a:endParaRPr>
          </a:p>
        </p:txBody>
      </p:sp>
      <p:sp>
        <p:nvSpPr>
          <p:cNvPr id="8" name="Espace réservé du contenu 5"/>
          <p:cNvSpPr txBox="1">
            <a:spLocks/>
          </p:cNvSpPr>
          <p:nvPr/>
        </p:nvSpPr>
        <p:spPr>
          <a:xfrm>
            <a:off x="3131840" y="3284984"/>
            <a:ext cx="5987244" cy="15676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tabLst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1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1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1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1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1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1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marL="97967" indent="0" algn="ctr">
              <a:buNone/>
            </a:pPr>
            <a:r>
              <a:rPr lang="fr-FR" sz="1633" dirty="0">
                <a:solidFill>
                  <a:schemeClr val="accent6">
                    <a:lumMod val="50000"/>
                  </a:schemeClr>
                </a:solidFill>
              </a:rPr>
              <a:t>Des objectifs pour les territoires et les dynamiques collectives 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270" dirty="0">
                <a:solidFill>
                  <a:sysClr val="windowText" lastClr="000000"/>
                </a:solidFill>
              </a:rPr>
              <a:t>Permettre d’identifier les complémentarités (possibles collaborations/ alliances), les initiatives </a:t>
            </a:r>
            <a:r>
              <a:rPr lang="fr-FR" sz="1270" dirty="0"/>
              <a:t>« </a:t>
            </a:r>
            <a:r>
              <a:rPr lang="fr-FR" sz="1270" dirty="0">
                <a:solidFill>
                  <a:sysClr val="windowText" lastClr="000000"/>
                </a:solidFill>
              </a:rPr>
              <a:t>exemplaires » sur certaines dimensions (</a:t>
            </a:r>
            <a:r>
              <a:rPr lang="fr-FR" sz="1270" dirty="0"/>
              <a:t>organisation de visites apprenantes, échanges de pratiques, etc.)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270" dirty="0"/>
              <a:t>Cartographie la justice alimentaire sur un territoire</a:t>
            </a:r>
          </a:p>
        </p:txBody>
      </p:sp>
      <p:sp>
        <p:nvSpPr>
          <p:cNvPr id="3" name="Rectangle 2"/>
          <p:cNvSpPr/>
          <p:nvPr/>
        </p:nvSpPr>
        <p:spPr>
          <a:xfrm>
            <a:off x="-225799" y="1719943"/>
            <a:ext cx="2550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i="1" dirty="0" smtClean="0"/>
              <a:t>conception d’un outil d’autodiagnostic </a:t>
            </a:r>
            <a:endParaRPr lang="fr-FR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5076056" y="6525344"/>
            <a:ext cx="367240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i="1" dirty="0" err="1" smtClean="0"/>
              <a:t>Lanciano</a:t>
            </a:r>
            <a:r>
              <a:rPr lang="fr-FR" sz="1300" i="1" dirty="0" smtClean="0"/>
              <a:t>, </a:t>
            </a:r>
            <a:r>
              <a:rPr lang="fr-FR" sz="1300" i="1" dirty="0" err="1"/>
              <a:t>Lohier</a:t>
            </a:r>
            <a:r>
              <a:rPr lang="fr-FR" sz="1300" i="1" dirty="0"/>
              <a:t>-Fanchini et Saleilles, 2017</a:t>
            </a:r>
          </a:p>
        </p:txBody>
      </p:sp>
    </p:spTree>
    <p:extLst>
      <p:ext uri="{BB962C8B-B14F-4D97-AF65-F5344CB8AC3E}">
        <p14:creationId xmlns:p14="http://schemas.microsoft.com/office/powerpoint/2010/main" val="293975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77962"/>
          </a:xfrm>
        </p:spPr>
        <p:txBody>
          <a:bodyPr>
            <a:normAutofit/>
          </a:bodyPr>
          <a:lstStyle/>
          <a:p>
            <a:pPr algn="l"/>
            <a:r>
              <a:rPr lang="fr-FR" sz="2500" dirty="0" smtClean="0">
                <a:solidFill>
                  <a:srgbClr val="008000"/>
                </a:solidFill>
              </a:rPr>
              <a:t>Questionnements et perspectives de recherche :</a:t>
            </a:r>
            <a:br>
              <a:rPr lang="fr-FR" sz="2500" dirty="0" smtClean="0">
                <a:solidFill>
                  <a:srgbClr val="008000"/>
                </a:solidFill>
              </a:rPr>
            </a:br>
            <a:r>
              <a:rPr lang="fr-FR" sz="1400" dirty="0" smtClean="0">
                <a:solidFill>
                  <a:srgbClr val="008000"/>
                </a:solidFill>
              </a:rPr>
              <a:t> </a:t>
            </a:r>
            <a:r>
              <a:rPr lang="fr-FR" sz="2800" dirty="0" smtClean="0">
                <a:solidFill>
                  <a:srgbClr val="008000"/>
                </a:solidFill>
              </a:rPr>
              <a:t/>
            </a:r>
            <a:br>
              <a:rPr lang="fr-FR" sz="2800" dirty="0" smtClean="0">
                <a:solidFill>
                  <a:srgbClr val="008000"/>
                </a:solidFill>
              </a:rPr>
            </a:br>
            <a:r>
              <a:rPr lang="fr-FR" sz="2000" dirty="0" smtClean="0">
                <a:solidFill>
                  <a:srgbClr val="008000"/>
                </a:solidFill>
              </a:rPr>
              <a:t>pertinence de la justice alimentaire : premiers retours d’expériences</a:t>
            </a:r>
            <a:r>
              <a:rPr lang="fr-FR" sz="2200" dirty="0" smtClean="0">
                <a:solidFill>
                  <a:srgbClr val="008000"/>
                </a:solidFill>
              </a:rPr>
              <a:t/>
            </a:r>
            <a:br>
              <a:rPr lang="fr-FR" sz="2200" dirty="0" smtClean="0">
                <a:solidFill>
                  <a:srgbClr val="008000"/>
                </a:solidFill>
              </a:rPr>
            </a:br>
            <a:endParaRPr lang="fr-FR" sz="2200" dirty="0">
              <a:solidFill>
                <a:srgbClr val="008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1752600"/>
            <a:ext cx="8496944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r-FR" i="1" dirty="0" smtClean="0"/>
              <a:t>Les qualités de l’alimentation </a:t>
            </a:r>
            <a:r>
              <a:rPr lang="fr-FR" dirty="0" smtClean="0"/>
              <a:t>: </a:t>
            </a:r>
          </a:p>
          <a:p>
            <a:pPr>
              <a:lnSpc>
                <a:spcPct val="200000"/>
              </a:lnSpc>
            </a:pPr>
            <a:endParaRPr lang="fr-FR" sz="100" dirty="0" smtClean="0"/>
          </a:p>
          <a:p>
            <a:pPr marL="285750" indent="-285750">
              <a:lnSpc>
                <a:spcPct val="120000"/>
              </a:lnSpc>
              <a:buFont typeface="Wingdings 3" panose="05040102010807070707" pitchFamily="18" charset="2"/>
              <a:buChar char="A"/>
            </a:pPr>
            <a:r>
              <a:rPr lang="fr-FR" sz="1600" dirty="0" smtClean="0"/>
              <a:t>Relocalisation / diversification de l’approvisionnement </a:t>
            </a:r>
            <a:r>
              <a:rPr lang="fr-FR" sz="1600" dirty="0" smtClean="0">
                <a:latin typeface="Wingdings 3" panose="05040102010807070707" pitchFamily="18" charset="2"/>
              </a:rPr>
              <a:t>a</a:t>
            </a:r>
            <a:r>
              <a:rPr lang="fr-FR" sz="1600" dirty="0" smtClean="0"/>
              <a:t> nombreux </a:t>
            </a:r>
            <a:r>
              <a:rPr lang="fr-FR" sz="1600" u="sng" dirty="0" smtClean="0"/>
              <a:t>changements </a:t>
            </a:r>
            <a:r>
              <a:rPr lang="fr-FR" sz="1600" dirty="0" smtClean="0"/>
              <a:t>dans </a:t>
            </a:r>
            <a:r>
              <a:rPr lang="fr-FR" sz="1600" u="sng" dirty="0" smtClean="0"/>
              <a:t>les représentations &amp; les pratiques </a:t>
            </a:r>
            <a:r>
              <a:rPr lang="fr-FR" sz="1600" dirty="0" smtClean="0"/>
              <a:t>des </a:t>
            </a:r>
            <a:r>
              <a:rPr lang="fr-FR" sz="1600" dirty="0"/>
              <a:t>acteurs (agriculteurs, porteurs de projets, bénévoles, </a:t>
            </a:r>
            <a:r>
              <a:rPr lang="fr-FR" sz="1600" dirty="0" smtClean="0"/>
              <a:t>bénéficiaires, pouvoirs publics…)</a:t>
            </a:r>
            <a:endParaRPr lang="fr-FR" sz="1600" dirty="0"/>
          </a:p>
          <a:p>
            <a:endParaRPr lang="fr-FR" sz="2000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r-FR" i="1" dirty="0" smtClean="0"/>
              <a:t>Le degré de participation des acteurs : </a:t>
            </a:r>
            <a:endParaRPr lang="fr-FR" i="1" dirty="0"/>
          </a:p>
          <a:p>
            <a:pPr marL="285750" indent="-285750" algn="just">
              <a:lnSpc>
                <a:spcPct val="120000"/>
              </a:lnSpc>
              <a:buFont typeface="Wingdings 3" panose="05040102010807070707" pitchFamily="18" charset="2"/>
              <a:buChar char="A"/>
            </a:pPr>
            <a:r>
              <a:rPr lang="fr-FR" sz="1600" dirty="0" smtClean="0"/>
              <a:t>Dispositifs </a:t>
            </a:r>
            <a:r>
              <a:rPr lang="fr-FR" sz="1600" dirty="0"/>
              <a:t>de </a:t>
            </a:r>
            <a:r>
              <a:rPr lang="fr-FR" sz="1600" u="sng" dirty="0"/>
              <a:t>sensibilisation / </a:t>
            </a:r>
            <a:r>
              <a:rPr lang="fr-FR" sz="1600" u="sng" dirty="0" smtClean="0"/>
              <a:t>éducation,</a:t>
            </a:r>
            <a:r>
              <a:rPr lang="fr-FR" sz="1600" dirty="0" smtClean="0"/>
              <a:t> et sur les </a:t>
            </a:r>
            <a:r>
              <a:rPr lang="fr-FR" sz="1600" i="1" dirty="0"/>
              <a:t>apprentissages</a:t>
            </a:r>
            <a:r>
              <a:rPr lang="fr-FR" sz="1600" dirty="0"/>
              <a:t> qu’elle permet entre acteurs au sein des </a:t>
            </a:r>
            <a:r>
              <a:rPr lang="fr-FR" sz="1600" dirty="0" smtClean="0"/>
              <a:t>filières</a:t>
            </a:r>
          </a:p>
          <a:p>
            <a:pPr marL="285750" indent="-285750" algn="just">
              <a:lnSpc>
                <a:spcPct val="120000"/>
              </a:lnSpc>
              <a:buFont typeface="Wingdings 3" panose="05040102010807070707" pitchFamily="18" charset="2"/>
              <a:buChar char="A"/>
            </a:pPr>
            <a:r>
              <a:rPr lang="fr-FR" sz="1600" dirty="0" smtClean="0"/>
              <a:t>Dispositifs </a:t>
            </a:r>
            <a:r>
              <a:rPr lang="fr-FR" sz="1600" u="sng" dirty="0" smtClean="0"/>
              <a:t>d’autonomisation / </a:t>
            </a:r>
            <a:r>
              <a:rPr lang="fr-FR" sz="1600" u="sng" dirty="0" err="1" smtClean="0"/>
              <a:t>empowerment</a:t>
            </a:r>
            <a:r>
              <a:rPr lang="fr-FR" sz="1600" dirty="0" smtClean="0"/>
              <a:t> : </a:t>
            </a:r>
            <a:r>
              <a:rPr lang="fr-FR" sz="1600" i="1" dirty="0" smtClean="0"/>
              <a:t>droit </a:t>
            </a:r>
            <a:r>
              <a:rPr lang="fr-FR" sz="1600" i="1" dirty="0"/>
              <a:t>d’accès &amp; capacité </a:t>
            </a:r>
            <a:r>
              <a:rPr lang="fr-FR" sz="1600" i="1" dirty="0" smtClean="0"/>
              <a:t>d’avoir accès </a:t>
            </a:r>
          </a:p>
          <a:p>
            <a:pPr algn="just"/>
            <a:endParaRPr lang="fr-FR" sz="2000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r-FR" i="1" dirty="0" smtClean="0"/>
              <a:t>Le fonctionnement de l’aide alimentaire : </a:t>
            </a:r>
            <a:endParaRPr lang="fr-FR" i="1" dirty="0"/>
          </a:p>
          <a:p>
            <a:pPr marL="285750" indent="-285750" algn="just">
              <a:lnSpc>
                <a:spcPct val="120000"/>
              </a:lnSpc>
              <a:buFont typeface="Wingdings 3" panose="05040102010807070707" pitchFamily="18" charset="2"/>
              <a:buChar char="A"/>
            </a:pPr>
            <a:r>
              <a:rPr lang="fr-FR" sz="1600" u="sng" dirty="0" smtClean="0"/>
              <a:t>Complémentarités</a:t>
            </a:r>
            <a:r>
              <a:rPr lang="fr-FR" sz="1600" dirty="0" smtClean="0"/>
              <a:t> </a:t>
            </a:r>
            <a:r>
              <a:rPr lang="fr-FR" sz="1600" dirty="0"/>
              <a:t>entre politiques institutionnelles et initiatives « citoyennes »</a:t>
            </a:r>
          </a:p>
          <a:p>
            <a:pPr marL="285750" indent="-285750" algn="just">
              <a:lnSpc>
                <a:spcPct val="120000"/>
              </a:lnSpc>
              <a:buFont typeface="Wingdings 3" panose="05040102010807070707" pitchFamily="18" charset="2"/>
              <a:buChar char="A"/>
            </a:pP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3966104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238250" y="1916831"/>
            <a:ext cx="7560840" cy="1155407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fr-FR" sz="3200" dirty="0" smtClean="0">
                <a:solidFill>
                  <a:srgbClr val="008000"/>
                </a:solidFill>
              </a:rPr>
              <a:t>Merci de votre attention...</a:t>
            </a:r>
            <a:endParaRPr lang="fr-FR" sz="3200" dirty="0">
              <a:solidFill>
                <a:srgbClr val="008000"/>
              </a:solidFill>
            </a:endParaRPr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09" y="6301317"/>
            <a:ext cx="467995" cy="43815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" name="Picture 2" descr="C:\Users\Isabelle\Documents\PSDR4\Communication\logo publicite\Pack logos publicité projets PSDR4 FEADER Auvergne Rhone Alpes\Drapeau-Europe-Feader-Quadri (5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4073" y="6381447"/>
            <a:ext cx="653415" cy="575945"/>
          </a:xfrm>
          <a:prstGeom prst="rect">
            <a:avLst/>
          </a:prstGeom>
          <a:noFill/>
        </p:spPr>
      </p:pic>
      <p:pic>
        <p:nvPicPr>
          <p:cNvPr id="8" name="Picture 3" descr="C:\Users\Isabelle\Documents\PSDR4\Communication\logo publicite\Pack logos publicité projets PSDR4 FEADER Auvergne Rhone Alpes\Logo-EEAURA-FEADER-Quadri-png-45-Ko- (1)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0565" y="5157192"/>
            <a:ext cx="813435" cy="488315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4672104" y="210987"/>
            <a:ext cx="314025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200" i="1" dirty="0" smtClean="0">
                <a:latin typeface="Cambria-Bold"/>
              </a:rPr>
              <a:t>Session spéciale PSDR 4</a:t>
            </a:r>
          </a:p>
          <a:p>
            <a:pPr algn="ctr">
              <a:lnSpc>
                <a:spcPct val="120000"/>
              </a:lnSpc>
            </a:pPr>
            <a:r>
              <a:rPr lang="fr-FR" sz="1200" i="1" dirty="0" smtClean="0">
                <a:latin typeface="Cambria-Bold"/>
              </a:rPr>
              <a:t>« Nouveaux </a:t>
            </a:r>
            <a:r>
              <a:rPr lang="fr-FR" sz="1200" i="1" dirty="0">
                <a:latin typeface="Cambria-Bold"/>
              </a:rPr>
              <a:t>E</a:t>
            </a:r>
            <a:r>
              <a:rPr lang="fr-FR" sz="1200" i="1" dirty="0" smtClean="0">
                <a:latin typeface="Cambria-Bold"/>
              </a:rPr>
              <a:t>njeux Alimentaires »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55676" y="3580624"/>
            <a:ext cx="6696744" cy="848236"/>
          </a:xfrm>
        </p:spPr>
        <p:txBody>
          <a:bodyPr>
            <a:normAutofit fontScale="92500"/>
          </a:bodyPr>
          <a:lstStyle/>
          <a:p>
            <a:pPr algn="r"/>
            <a:r>
              <a:rPr lang="fr-FR" sz="2200" b="1" i="1" dirty="0" smtClean="0"/>
              <a:t>Julien Noel, </a:t>
            </a:r>
            <a:r>
              <a:rPr lang="fr-FR" sz="2200" b="1" i="1" dirty="0"/>
              <a:t>Séverine </a:t>
            </a:r>
            <a:r>
              <a:rPr lang="fr-FR" sz="2200" b="1" i="1" dirty="0" err="1" smtClean="0"/>
              <a:t>Saleilles</a:t>
            </a:r>
            <a:r>
              <a:rPr lang="fr-FR" sz="2200" dirty="0" smtClean="0"/>
              <a:t>, </a:t>
            </a:r>
          </a:p>
          <a:p>
            <a:pPr algn="r"/>
            <a:r>
              <a:rPr lang="fr-FR" sz="2200" dirty="0" smtClean="0"/>
              <a:t>Camille Hochedez, Emilie Lanciano, Alexandrine Lapoutte</a:t>
            </a:r>
          </a:p>
        </p:txBody>
      </p:sp>
      <p:pic>
        <p:nvPicPr>
          <p:cNvPr id="1025" name="image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564" y="6333638"/>
            <a:ext cx="1343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image2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651" y="6344751"/>
            <a:ext cx="12128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1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689" y="6393963"/>
            <a:ext cx="13509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2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26" y="6330463"/>
            <a:ext cx="4889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image12.png" descr="F:\4 pages VR1\Logo-Print-CMJN-typo-gris-pastille-bleu-pn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4" t="11394" r="4256" b="7594"/>
          <a:stretch>
            <a:fillRect/>
          </a:stretch>
        </p:blipFill>
        <p:spPr bwMode="auto">
          <a:xfrm>
            <a:off x="6119664" y="6257438"/>
            <a:ext cx="115728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 descr="C:\Users\Clara\AppData\Local\Temp\logoFRUGAL-V2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200927"/>
            <a:ext cx="2268252" cy="67634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ZoneTexte 18"/>
          <p:cNvSpPr txBox="1"/>
          <p:nvPr/>
        </p:nvSpPr>
        <p:spPr>
          <a:xfrm>
            <a:off x="2028907" y="5128736"/>
            <a:ext cx="41272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Contacts : Séverine </a:t>
            </a:r>
            <a:r>
              <a:rPr lang="fr-FR" sz="1400" dirty="0" err="1" smtClean="0"/>
              <a:t>Saleilles</a:t>
            </a:r>
            <a:r>
              <a:rPr lang="fr-FR" sz="1400" dirty="0" smtClean="0"/>
              <a:t> (VR2)</a:t>
            </a:r>
            <a:br>
              <a:rPr lang="fr-FR" sz="1400" dirty="0" smtClean="0"/>
            </a:br>
            <a:r>
              <a:rPr lang="fr-FR" sz="1400" dirty="0" smtClean="0">
                <a:hlinkClick r:id="rId11"/>
              </a:rPr>
              <a:t>severine.saleilles</a:t>
            </a:r>
            <a:r>
              <a:rPr lang="fr-FR" sz="1400" i="1" dirty="0" smtClean="0">
                <a:hlinkClick r:id="rId11"/>
              </a:rPr>
              <a:t>@</a:t>
            </a:r>
            <a:r>
              <a:rPr lang="fr-FR" sz="1400" dirty="0" smtClean="0">
                <a:hlinkClick r:id="rId11"/>
              </a:rPr>
              <a:t>univ-lyon1.fr</a:t>
            </a:r>
            <a:r>
              <a:rPr lang="fr-FR" sz="1400" dirty="0" smtClean="0"/>
              <a:t> </a:t>
            </a:r>
          </a:p>
          <a:p>
            <a:endParaRPr lang="fr-FR" sz="1000" dirty="0" smtClean="0"/>
          </a:p>
          <a:p>
            <a:r>
              <a:rPr lang="fr-FR" sz="1400" dirty="0" smtClean="0"/>
              <a:t>Lien URL: </a:t>
            </a:r>
            <a:r>
              <a:rPr lang="fr-FR" sz="1400" dirty="0">
                <a:hlinkClick r:id="rId12"/>
              </a:rPr>
              <a:t>http://</a:t>
            </a:r>
            <a:r>
              <a:rPr lang="fr-FR" sz="1400" dirty="0" smtClean="0">
                <a:hlinkClick r:id="rId12"/>
              </a:rPr>
              <a:t>projetfrugal.fr</a:t>
            </a:r>
            <a:endParaRPr lang="fr-FR" sz="1400" dirty="0"/>
          </a:p>
        </p:txBody>
      </p:sp>
      <p:grpSp>
        <p:nvGrpSpPr>
          <p:cNvPr id="2" name="Groupe 1"/>
          <p:cNvGrpSpPr/>
          <p:nvPr/>
        </p:nvGrpSpPr>
        <p:grpSpPr>
          <a:xfrm>
            <a:off x="1847936" y="78572"/>
            <a:ext cx="2940088" cy="823545"/>
            <a:chOff x="1286723" y="2854703"/>
            <a:chExt cx="3335624" cy="934338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38" b="62058"/>
            <a:stretch/>
          </p:blipFill>
          <p:spPr>
            <a:xfrm>
              <a:off x="1286723" y="2854703"/>
              <a:ext cx="3335624" cy="934338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759" t="37918" b="55915"/>
            <a:stretch/>
          </p:blipFill>
          <p:spPr>
            <a:xfrm>
              <a:off x="1835696" y="3498111"/>
              <a:ext cx="908650" cy="2909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5454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4" y="4545890"/>
            <a:ext cx="1576670" cy="116790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46931">
            <a:off x="1164406" y="5598882"/>
            <a:ext cx="1672514" cy="111298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77962"/>
          </a:xfrm>
        </p:spPr>
        <p:txBody>
          <a:bodyPr>
            <a:normAutofit/>
          </a:bodyPr>
          <a:lstStyle/>
          <a:p>
            <a:pPr algn="l"/>
            <a:r>
              <a:rPr lang="fr-FR" sz="2800" dirty="0" smtClean="0">
                <a:solidFill>
                  <a:srgbClr val="008000"/>
                </a:solidFill>
              </a:rPr>
              <a:t>Favoriser l’accès à une alimentation de qualité pour tous :</a:t>
            </a:r>
            <a:br>
              <a:rPr lang="fr-FR" sz="2800" dirty="0" smtClean="0">
                <a:solidFill>
                  <a:srgbClr val="008000"/>
                </a:solidFill>
              </a:rPr>
            </a:br>
            <a:r>
              <a:rPr lang="fr-FR" sz="1400" dirty="0" smtClean="0">
                <a:solidFill>
                  <a:srgbClr val="008000"/>
                </a:solidFill>
              </a:rPr>
              <a:t> </a:t>
            </a:r>
            <a:r>
              <a:rPr lang="fr-FR" sz="2800" dirty="0" smtClean="0">
                <a:solidFill>
                  <a:srgbClr val="008000"/>
                </a:solidFill>
              </a:rPr>
              <a:t/>
            </a:r>
            <a:br>
              <a:rPr lang="fr-FR" sz="2800" dirty="0" smtClean="0">
                <a:solidFill>
                  <a:srgbClr val="008000"/>
                </a:solidFill>
              </a:rPr>
            </a:br>
            <a:r>
              <a:rPr lang="fr-FR" sz="2200" dirty="0" smtClean="0">
                <a:solidFill>
                  <a:srgbClr val="008000"/>
                </a:solidFill>
              </a:rPr>
              <a:t>une diversité </a:t>
            </a:r>
            <a:r>
              <a:rPr lang="fr-FR" sz="2200" dirty="0">
                <a:solidFill>
                  <a:srgbClr val="008000"/>
                </a:solidFill>
              </a:rPr>
              <a:t>de dispositifs citoyens, associatifs, </a:t>
            </a:r>
            <a:r>
              <a:rPr lang="fr-FR" sz="2200" dirty="0" smtClean="0">
                <a:solidFill>
                  <a:srgbClr val="008000"/>
                </a:solidFill>
              </a:rPr>
              <a:t>éducatifs, publics, entrepreneuriaux… </a:t>
            </a:r>
            <a:endParaRPr lang="fr-FR" sz="2200" dirty="0">
              <a:solidFill>
                <a:srgbClr val="00800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892" y="3449578"/>
            <a:ext cx="1395030" cy="77889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6" y="2846393"/>
            <a:ext cx="1795140" cy="179514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8674" y="3489882"/>
            <a:ext cx="1350392" cy="135039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6428" y="4691799"/>
            <a:ext cx="1217129" cy="216620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96176">
            <a:off x="7220809" y="4075695"/>
            <a:ext cx="1726677" cy="234888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1819" y="1935090"/>
            <a:ext cx="2283121" cy="1282824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10"/>
          <a:srcRect r="57777"/>
          <a:stretch/>
        </p:blipFill>
        <p:spPr>
          <a:xfrm>
            <a:off x="12646" y="1855157"/>
            <a:ext cx="1621239" cy="1021203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80170" y="5317545"/>
            <a:ext cx="1464323" cy="1317891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41677" y="3686342"/>
            <a:ext cx="2067794" cy="1087259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937433">
            <a:off x="4622218" y="1882699"/>
            <a:ext cx="1053417" cy="1159644"/>
          </a:xfrm>
          <a:prstGeom prst="rect">
            <a:avLst/>
          </a:prstGeom>
        </p:spPr>
      </p:pic>
      <p:pic>
        <p:nvPicPr>
          <p:cNvPr id="23" name="Picture 2" descr="Résultat de recherche d'images pour &quot;SOLALTER&quot;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333" y="2314786"/>
            <a:ext cx="1466895" cy="146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23108" y="2052933"/>
            <a:ext cx="2466496" cy="93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93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77962"/>
          </a:xfrm>
        </p:spPr>
        <p:txBody>
          <a:bodyPr>
            <a:normAutofit/>
          </a:bodyPr>
          <a:lstStyle/>
          <a:p>
            <a:pPr algn="l"/>
            <a:r>
              <a:rPr lang="fr-FR" sz="2800" dirty="0" smtClean="0">
                <a:solidFill>
                  <a:srgbClr val="008000"/>
                </a:solidFill>
              </a:rPr>
              <a:t>Favoriser l’accès à une alimentation de qualité pour tous :</a:t>
            </a:r>
            <a:br>
              <a:rPr lang="fr-FR" sz="2800" dirty="0" smtClean="0">
                <a:solidFill>
                  <a:srgbClr val="008000"/>
                </a:solidFill>
              </a:rPr>
            </a:br>
            <a:r>
              <a:rPr lang="fr-FR" sz="1400" dirty="0" smtClean="0">
                <a:solidFill>
                  <a:srgbClr val="008000"/>
                </a:solidFill>
              </a:rPr>
              <a:t> </a:t>
            </a:r>
            <a:r>
              <a:rPr lang="fr-FR" sz="2800" dirty="0" smtClean="0">
                <a:solidFill>
                  <a:srgbClr val="008000"/>
                </a:solidFill>
              </a:rPr>
              <a:t/>
            </a:r>
            <a:br>
              <a:rPr lang="fr-FR" sz="2800" dirty="0" smtClean="0">
                <a:solidFill>
                  <a:srgbClr val="008000"/>
                </a:solidFill>
              </a:rPr>
            </a:br>
            <a:r>
              <a:rPr lang="fr-FR" sz="2200" dirty="0" smtClean="0">
                <a:solidFill>
                  <a:srgbClr val="008000"/>
                </a:solidFill>
              </a:rPr>
              <a:t>une </a:t>
            </a:r>
            <a:r>
              <a:rPr lang="fr-FR" sz="2200" dirty="0">
                <a:solidFill>
                  <a:srgbClr val="008000"/>
                </a:solidFill>
              </a:rPr>
              <a:t>opinion sociétale partagée, une mise à l’agenda </a:t>
            </a:r>
            <a:r>
              <a:rPr lang="fr-FR" sz="2200" dirty="0" smtClean="0">
                <a:solidFill>
                  <a:srgbClr val="008000"/>
                </a:solidFill>
              </a:rPr>
              <a:t>politique</a:t>
            </a:r>
            <a:br>
              <a:rPr lang="fr-FR" sz="2200" dirty="0" smtClean="0">
                <a:solidFill>
                  <a:srgbClr val="008000"/>
                </a:solidFill>
              </a:rPr>
            </a:br>
            <a:endParaRPr lang="fr-FR" sz="2200" dirty="0">
              <a:solidFill>
                <a:srgbClr val="008000"/>
              </a:solidFill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116189" y="3256719"/>
            <a:ext cx="9064323" cy="3052601"/>
            <a:chOff x="44181" y="3472743"/>
            <a:chExt cx="9064323" cy="3052601"/>
          </a:xfrm>
        </p:grpSpPr>
        <p:grpSp>
          <p:nvGrpSpPr>
            <p:cNvPr id="24" name="Groupe 23"/>
            <p:cNvGrpSpPr/>
            <p:nvPr/>
          </p:nvGrpSpPr>
          <p:grpSpPr>
            <a:xfrm>
              <a:off x="44181" y="3472743"/>
              <a:ext cx="9064323" cy="3052601"/>
              <a:chOff x="44181" y="3328727"/>
              <a:chExt cx="9064323" cy="3052601"/>
            </a:xfrm>
          </p:grpSpPr>
          <p:pic>
            <p:nvPicPr>
              <p:cNvPr id="26" name="Picture 4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lum bright="-20000" contrast="40000"/>
              </a:blip>
              <a:srcRect l="444" t="2727" r="1334" b="50009"/>
              <a:stretch/>
            </p:blipFill>
            <p:spPr bwMode="auto">
              <a:xfrm>
                <a:off x="195371" y="3328727"/>
                <a:ext cx="8913133" cy="27974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4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79703" t="93093" r="2225" b="1364"/>
              <a:stretch/>
            </p:blipFill>
            <p:spPr bwMode="auto">
              <a:xfrm>
                <a:off x="44181" y="4221088"/>
                <a:ext cx="1247825" cy="250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4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lum bright="-20000" contrast="40000"/>
              </a:blip>
              <a:srcRect l="34009" t="88221" r="1334" b="6817"/>
              <a:stretch/>
            </p:blipFill>
            <p:spPr bwMode="auto">
              <a:xfrm>
                <a:off x="4275584" y="6139432"/>
                <a:ext cx="4832920" cy="2418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>
              <a:off x="7462936" y="3933056"/>
              <a:ext cx="1357536" cy="2068690"/>
            </a:xfrm>
            <a:prstGeom prst="ellips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971600" y="1740225"/>
            <a:ext cx="6912768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i="1" dirty="0" smtClean="0"/>
              <a:t>Programme National Alimentation</a:t>
            </a:r>
          </a:p>
          <a:p>
            <a:pPr algn="just">
              <a:lnSpc>
                <a:spcPct val="120000"/>
              </a:lnSpc>
            </a:pPr>
            <a:r>
              <a:rPr lang="fr-FR" altLang="fr-FR" sz="1600" dirty="0" smtClean="0">
                <a:latin typeface="Wingdings 3" panose="05040102010807070707" pitchFamily="18" charset="2"/>
              </a:rPr>
              <a:t>A</a:t>
            </a:r>
            <a:r>
              <a:rPr lang="fr-FR" altLang="fr-FR" sz="1600" dirty="0" smtClean="0"/>
              <a:t> </a:t>
            </a:r>
            <a:r>
              <a:rPr lang="fr-FR" altLang="fr-FR" sz="1600" dirty="0"/>
              <a:t>Justice </a:t>
            </a:r>
            <a:r>
              <a:rPr lang="fr-FR" altLang="fr-FR" sz="1600" dirty="0" smtClean="0"/>
              <a:t>sociale</a:t>
            </a:r>
            <a:endParaRPr lang="fr-FR" altLang="fr-FR" sz="1600" dirty="0"/>
          </a:p>
          <a:p>
            <a:pPr algn="just">
              <a:lnSpc>
                <a:spcPct val="120000"/>
              </a:lnSpc>
            </a:pPr>
            <a:r>
              <a:rPr lang="fr-FR" altLang="fr-FR" sz="1600" dirty="0">
                <a:latin typeface="Wingdings 3" panose="05040102010807070707" pitchFamily="18" charset="2"/>
              </a:rPr>
              <a:t>A</a:t>
            </a:r>
            <a:r>
              <a:rPr lang="fr-FR" altLang="fr-FR" sz="1600" dirty="0"/>
              <a:t> Ancrage </a:t>
            </a:r>
            <a:r>
              <a:rPr lang="fr-FR" altLang="fr-FR" sz="1600" dirty="0" smtClean="0"/>
              <a:t>territorial</a:t>
            </a:r>
            <a:endParaRPr lang="fr-FR" altLang="fr-FR" sz="1600" dirty="0"/>
          </a:p>
        </p:txBody>
      </p:sp>
      <p:grpSp>
        <p:nvGrpSpPr>
          <p:cNvPr id="5" name="Groupe 4"/>
          <p:cNvGrpSpPr/>
          <p:nvPr/>
        </p:nvGrpSpPr>
        <p:grpSpPr>
          <a:xfrm>
            <a:off x="4572000" y="1578775"/>
            <a:ext cx="2785161" cy="1275445"/>
            <a:chOff x="4799640" y="1786866"/>
            <a:chExt cx="2785161" cy="1275445"/>
          </a:xfrm>
        </p:grpSpPr>
        <p:pic>
          <p:nvPicPr>
            <p:cNvPr id="30" name="Picture 2" descr="Labelliser un projet « Bien manger, c'est l'affaire de tous »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0" t="5984" r="6487" b="34901"/>
            <a:stretch/>
          </p:blipFill>
          <p:spPr bwMode="auto">
            <a:xfrm>
              <a:off x="4799640" y="1786866"/>
              <a:ext cx="1415850" cy="1275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Labelliser un projet « Bien manger, c'est l'affaire de tous »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0" t="64710" r="6487" b="3132"/>
            <a:stretch/>
          </p:blipFill>
          <p:spPr bwMode="auto">
            <a:xfrm>
              <a:off x="6168951" y="2004980"/>
              <a:ext cx="1415850" cy="693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4477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4" y="4545890"/>
            <a:ext cx="1576670" cy="116790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46931">
            <a:off x="1164406" y="5598882"/>
            <a:ext cx="1672514" cy="111298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77962"/>
          </a:xfrm>
        </p:spPr>
        <p:txBody>
          <a:bodyPr>
            <a:normAutofit/>
          </a:bodyPr>
          <a:lstStyle/>
          <a:p>
            <a:pPr algn="l"/>
            <a:r>
              <a:rPr lang="fr-FR" sz="2800" dirty="0" smtClean="0">
                <a:solidFill>
                  <a:srgbClr val="008000"/>
                </a:solidFill>
              </a:rPr>
              <a:t>Favoriser l’accès à une alimentation de qualité pour tous :</a:t>
            </a:r>
            <a:br>
              <a:rPr lang="fr-FR" sz="2800" dirty="0" smtClean="0">
                <a:solidFill>
                  <a:srgbClr val="008000"/>
                </a:solidFill>
              </a:rPr>
            </a:br>
            <a:r>
              <a:rPr lang="fr-FR" sz="1400" dirty="0" smtClean="0">
                <a:solidFill>
                  <a:srgbClr val="008000"/>
                </a:solidFill>
              </a:rPr>
              <a:t> </a:t>
            </a:r>
            <a:r>
              <a:rPr lang="fr-FR" sz="2800" dirty="0" smtClean="0">
                <a:solidFill>
                  <a:srgbClr val="008000"/>
                </a:solidFill>
              </a:rPr>
              <a:t/>
            </a:r>
            <a:br>
              <a:rPr lang="fr-FR" sz="2800" dirty="0" smtClean="0">
                <a:solidFill>
                  <a:srgbClr val="008000"/>
                </a:solidFill>
              </a:rPr>
            </a:br>
            <a:r>
              <a:rPr lang="fr-FR" sz="2200" dirty="0" smtClean="0">
                <a:solidFill>
                  <a:srgbClr val="008000"/>
                </a:solidFill>
              </a:rPr>
              <a:t>une diversité </a:t>
            </a:r>
            <a:r>
              <a:rPr lang="fr-FR" sz="2200" dirty="0">
                <a:solidFill>
                  <a:srgbClr val="008000"/>
                </a:solidFill>
              </a:rPr>
              <a:t>de dispositifs citoyens, associatifs, </a:t>
            </a:r>
            <a:r>
              <a:rPr lang="fr-FR" sz="2200" dirty="0" smtClean="0">
                <a:solidFill>
                  <a:srgbClr val="008000"/>
                </a:solidFill>
              </a:rPr>
              <a:t>éducatifs, publics, entrepreneuriaux… </a:t>
            </a:r>
            <a:endParaRPr lang="fr-FR" sz="2200" dirty="0">
              <a:solidFill>
                <a:srgbClr val="00800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892" y="3449578"/>
            <a:ext cx="1395030" cy="77889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6" y="2846393"/>
            <a:ext cx="1795140" cy="179514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8674" y="3489882"/>
            <a:ext cx="1350392" cy="135039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6428" y="4691799"/>
            <a:ext cx="1217129" cy="216620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96176">
            <a:off x="7220809" y="4075695"/>
            <a:ext cx="1726677" cy="234888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1819" y="1935090"/>
            <a:ext cx="2283121" cy="1282824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10"/>
          <a:srcRect r="57777"/>
          <a:stretch/>
        </p:blipFill>
        <p:spPr>
          <a:xfrm>
            <a:off x="12646" y="1855157"/>
            <a:ext cx="1621239" cy="1021203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80170" y="5317545"/>
            <a:ext cx="1464323" cy="1317891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41677" y="3686342"/>
            <a:ext cx="2067794" cy="1087259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937433">
            <a:off x="4622218" y="1882699"/>
            <a:ext cx="1053417" cy="1159644"/>
          </a:xfrm>
          <a:prstGeom prst="rect">
            <a:avLst/>
          </a:prstGeom>
        </p:spPr>
      </p:pic>
      <p:pic>
        <p:nvPicPr>
          <p:cNvPr id="23" name="Picture 2" descr="Résultat de recherche d'images pour &quot;SOLALTER&quot;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333" y="2314786"/>
            <a:ext cx="1466895" cy="146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23108" y="2052933"/>
            <a:ext cx="2466496" cy="9333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855157"/>
            <a:ext cx="9144000" cy="5002843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489077" y="3082519"/>
            <a:ext cx="7992888" cy="205850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fr-FR" sz="2400" dirty="0" smtClean="0">
                <a:solidFill>
                  <a:srgbClr val="000000"/>
                </a:solidFill>
              </a:rPr>
              <a:t>Comment appréhender ces dispositifs d’accès à une alimentation de qualité pour tous ?  </a:t>
            </a:r>
          </a:p>
          <a:p>
            <a:pPr algn="ctr">
              <a:lnSpc>
                <a:spcPct val="120000"/>
              </a:lnSpc>
            </a:pPr>
            <a:endParaRPr lang="fr-FR" dirty="0" smtClean="0">
              <a:solidFill>
                <a:srgbClr val="0000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fr-FR" sz="2400" b="1" dirty="0" smtClean="0">
                <a:solidFill>
                  <a:srgbClr val="000000"/>
                </a:solidFill>
              </a:rPr>
              <a:t>Opérationnaliser le concept de justice alimentaire</a:t>
            </a:r>
            <a:endParaRPr lang="fr-FR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082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77962"/>
          </a:xfrm>
        </p:spPr>
        <p:txBody>
          <a:bodyPr>
            <a:normAutofit/>
          </a:bodyPr>
          <a:lstStyle/>
          <a:p>
            <a:pPr algn="l"/>
            <a:r>
              <a:rPr lang="fr-FR" sz="2500" dirty="0" smtClean="0">
                <a:solidFill>
                  <a:srgbClr val="008000"/>
                </a:solidFill>
              </a:rPr>
              <a:t>Accessibilité et justice alimentaire :</a:t>
            </a:r>
            <a:br>
              <a:rPr lang="fr-FR" sz="2500" dirty="0" smtClean="0">
                <a:solidFill>
                  <a:srgbClr val="008000"/>
                </a:solidFill>
              </a:rPr>
            </a:br>
            <a:r>
              <a:rPr lang="fr-FR" sz="1400" dirty="0" smtClean="0">
                <a:solidFill>
                  <a:srgbClr val="008000"/>
                </a:solidFill>
              </a:rPr>
              <a:t> </a:t>
            </a:r>
            <a:r>
              <a:rPr lang="fr-FR" sz="2800" dirty="0" smtClean="0">
                <a:solidFill>
                  <a:srgbClr val="008000"/>
                </a:solidFill>
              </a:rPr>
              <a:t/>
            </a:r>
            <a:br>
              <a:rPr lang="fr-FR" sz="2800" dirty="0" smtClean="0">
                <a:solidFill>
                  <a:srgbClr val="008000"/>
                </a:solidFill>
              </a:rPr>
            </a:br>
            <a:r>
              <a:rPr lang="fr-FR" sz="2000" dirty="0">
                <a:solidFill>
                  <a:srgbClr val="008000"/>
                </a:solidFill>
              </a:rPr>
              <a:t>un cadre </a:t>
            </a:r>
            <a:r>
              <a:rPr lang="fr-FR" sz="2000" dirty="0" smtClean="0">
                <a:solidFill>
                  <a:srgbClr val="008000"/>
                </a:solidFill>
              </a:rPr>
              <a:t>théorique et opérationnel d’analyse </a:t>
            </a:r>
            <a:r>
              <a:rPr lang="fr-FR" sz="2200" dirty="0" smtClean="0">
                <a:solidFill>
                  <a:srgbClr val="008000"/>
                </a:solidFill>
              </a:rPr>
              <a:t/>
            </a:r>
            <a:br>
              <a:rPr lang="fr-FR" sz="2200" dirty="0" smtClean="0">
                <a:solidFill>
                  <a:srgbClr val="008000"/>
                </a:solidFill>
              </a:rPr>
            </a:br>
            <a:endParaRPr lang="fr-FR" sz="2200" dirty="0">
              <a:solidFill>
                <a:srgbClr val="008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1752600"/>
            <a:ext cx="8496944" cy="577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r-FR" b="1" dirty="0" smtClean="0"/>
              <a:t>Justice alimentaire </a:t>
            </a:r>
            <a:r>
              <a:rPr lang="fr-FR" dirty="0" smtClean="0"/>
              <a:t>: (</a:t>
            </a:r>
            <a:r>
              <a:rPr lang="fr-FR" sz="1400" dirty="0" smtClean="0"/>
              <a:t>cf. Gottlieb </a:t>
            </a:r>
            <a:r>
              <a:rPr lang="fr-FR" sz="1400" dirty="0"/>
              <a:t>et Joshi, 2010</a:t>
            </a:r>
            <a:r>
              <a:rPr lang="fr-FR" sz="1400" dirty="0" smtClean="0"/>
              <a:t>)</a:t>
            </a:r>
            <a:endParaRPr lang="is-IS" sz="1400" dirty="0" smtClean="0"/>
          </a:p>
          <a:p>
            <a:pPr marL="285750" indent="-285750">
              <a:lnSpc>
                <a:spcPct val="120000"/>
              </a:lnSpc>
              <a:buFont typeface="Wingdings 3" panose="05040102010807070707" pitchFamily="18" charset="2"/>
              <a:buChar char="A"/>
            </a:pPr>
            <a:r>
              <a:rPr lang="fr-FR" sz="1600" dirty="0" smtClean="0"/>
              <a:t>« </a:t>
            </a:r>
            <a:r>
              <a:rPr lang="fr-FR" sz="1600" i="1" dirty="0" smtClean="0"/>
              <a:t>ensemble </a:t>
            </a:r>
            <a:r>
              <a:rPr lang="fr-FR" sz="1600" i="1" dirty="0"/>
              <a:t>des actions qui cherchent à assurer </a:t>
            </a:r>
            <a:r>
              <a:rPr lang="fr-FR" sz="1600" i="1" u="sng" dirty="0"/>
              <a:t>un partage équitable des bénéfices et des risques</a:t>
            </a:r>
            <a:r>
              <a:rPr lang="fr-FR" sz="1600" i="1" dirty="0"/>
              <a:t> concernant les lieux, les produits et l’organisation de la filière </a:t>
            </a:r>
            <a:r>
              <a:rPr lang="fr-FR" sz="1600" i="1" dirty="0" smtClean="0"/>
              <a:t>alimentaire</a:t>
            </a:r>
            <a:r>
              <a:rPr lang="fr-FR" sz="1600" dirty="0" smtClean="0"/>
              <a:t> »</a:t>
            </a:r>
            <a:endParaRPr lang="fr-FR" sz="1600" dirty="0"/>
          </a:p>
          <a:p>
            <a:pPr>
              <a:lnSpc>
                <a:spcPct val="150000"/>
              </a:lnSpc>
            </a:pPr>
            <a:endParaRPr lang="is-IS" sz="2000" dirty="0" smtClean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r-FR" dirty="0"/>
              <a:t>Concept à la croisée</a:t>
            </a:r>
            <a:r>
              <a:rPr lang="is-IS" dirty="0"/>
              <a:t>…</a:t>
            </a:r>
          </a:p>
          <a:p>
            <a:pPr>
              <a:lnSpc>
                <a:spcPct val="120000"/>
              </a:lnSpc>
            </a:pPr>
            <a:endParaRPr lang="is-IS" sz="800" dirty="0"/>
          </a:p>
          <a:p>
            <a:pPr marL="285750" indent="-285750">
              <a:lnSpc>
                <a:spcPct val="120000"/>
              </a:lnSpc>
              <a:buFont typeface="Wingdings 3" panose="05040102010807070707" pitchFamily="18" charset="2"/>
              <a:buChar char="A"/>
            </a:pPr>
            <a:r>
              <a:rPr lang="fr-FR" sz="1600" dirty="0"/>
              <a:t>De la justice sociale / environnementale</a:t>
            </a:r>
          </a:p>
          <a:p>
            <a:pPr marL="285750" indent="-285750">
              <a:lnSpc>
                <a:spcPct val="120000"/>
              </a:lnSpc>
              <a:buFont typeface="Wingdings 3" panose="05040102010807070707" pitchFamily="18" charset="2"/>
              <a:buChar char="A"/>
            </a:pPr>
            <a:r>
              <a:rPr lang="fr-FR" sz="1600" dirty="0"/>
              <a:t>Du droit à l’alimentation et des </a:t>
            </a:r>
            <a:r>
              <a:rPr lang="fr-FR" sz="1600" i="1" dirty="0" err="1"/>
              <a:t>food</a:t>
            </a:r>
            <a:r>
              <a:rPr lang="fr-FR" sz="1600" i="1" dirty="0"/>
              <a:t> </a:t>
            </a:r>
            <a:r>
              <a:rPr lang="fr-FR" sz="1600" i="1" dirty="0" err="1"/>
              <a:t>movements</a:t>
            </a:r>
            <a:r>
              <a:rPr lang="fr-FR" sz="1600" i="1" dirty="0"/>
              <a:t> </a:t>
            </a:r>
            <a:r>
              <a:rPr lang="fr-FR" sz="1600" dirty="0"/>
              <a:t>anglo-saxons</a:t>
            </a:r>
          </a:p>
          <a:p>
            <a:pPr marL="285750" indent="-285750">
              <a:lnSpc>
                <a:spcPct val="120000"/>
              </a:lnSpc>
              <a:buFont typeface="Wingdings 3" panose="05040102010807070707" pitchFamily="18" charset="2"/>
              <a:buChar char="A"/>
            </a:pPr>
            <a:r>
              <a:rPr lang="fr-FR" sz="1600" dirty="0"/>
              <a:t>Des objectifs de durabilité des systèmes alimentaires</a:t>
            </a:r>
          </a:p>
          <a:p>
            <a:pPr marL="285750" indent="-285750">
              <a:lnSpc>
                <a:spcPct val="120000"/>
              </a:lnSpc>
              <a:buFont typeface="Wingdings 3" panose="05040102010807070707" pitchFamily="18" charset="2"/>
              <a:buChar char="A"/>
            </a:pPr>
            <a:r>
              <a:rPr lang="fr-FR" sz="1600" dirty="0"/>
              <a:t>Des risques d’insécurité alimentaire dans des situations de pauvreté et de précarité</a:t>
            </a:r>
          </a:p>
          <a:p>
            <a:pPr>
              <a:lnSpc>
                <a:spcPct val="150000"/>
              </a:lnSpc>
            </a:pPr>
            <a:endParaRPr lang="is-IS" sz="2000" dirty="0" smtClean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r-FR" dirty="0" smtClean="0"/>
              <a:t>Notion différente pour </a:t>
            </a:r>
            <a:r>
              <a:rPr lang="fr-FR" dirty="0"/>
              <a:t>trouver un système alimentaire équitable et durable </a:t>
            </a:r>
            <a:r>
              <a:rPr lang="fr-FR" dirty="0" smtClean="0"/>
              <a:t>:</a:t>
            </a:r>
          </a:p>
          <a:p>
            <a:pPr>
              <a:lnSpc>
                <a:spcPct val="120000"/>
              </a:lnSpc>
            </a:pPr>
            <a:endParaRPr lang="fr-FR" sz="500" dirty="0"/>
          </a:p>
          <a:p>
            <a:pPr marL="285750" indent="-285750" algn="just">
              <a:lnSpc>
                <a:spcPct val="120000"/>
              </a:lnSpc>
              <a:buFont typeface="Wingdings 3" panose="05040102010807070707" pitchFamily="18" charset="2"/>
              <a:buChar char="A"/>
            </a:pPr>
            <a:r>
              <a:rPr lang="fr-FR" sz="1600" dirty="0" smtClean="0">
                <a:solidFill>
                  <a:srgbClr val="000000"/>
                </a:solidFill>
              </a:rPr>
              <a:t>Introduction </a:t>
            </a:r>
            <a:r>
              <a:rPr lang="fr-FR" sz="1600" dirty="0">
                <a:solidFill>
                  <a:srgbClr val="000000"/>
                </a:solidFill>
              </a:rPr>
              <a:t>des enjeux de </a:t>
            </a:r>
            <a:r>
              <a:rPr lang="fr-FR" sz="1600" b="1" i="1" dirty="0">
                <a:solidFill>
                  <a:srgbClr val="000000"/>
                </a:solidFill>
              </a:rPr>
              <a:t>justice sociale</a:t>
            </a:r>
            <a:r>
              <a:rPr lang="fr-FR" sz="1600" dirty="0">
                <a:solidFill>
                  <a:srgbClr val="000000"/>
                </a:solidFill>
              </a:rPr>
              <a:t> dans la relocalisation </a:t>
            </a:r>
            <a:r>
              <a:rPr lang="fr-FR" sz="1600" dirty="0" smtClean="0">
                <a:solidFill>
                  <a:srgbClr val="000000"/>
                </a:solidFill>
              </a:rPr>
              <a:t>alimentaire</a:t>
            </a:r>
          </a:p>
          <a:p>
            <a:pPr marL="285750" indent="-285750" algn="just">
              <a:lnSpc>
                <a:spcPct val="120000"/>
              </a:lnSpc>
              <a:buFont typeface="Wingdings 3" panose="05040102010807070707" pitchFamily="18" charset="2"/>
              <a:buChar char="A"/>
            </a:pPr>
            <a:r>
              <a:rPr lang="fr-FR" sz="1600" dirty="0" smtClean="0">
                <a:solidFill>
                  <a:srgbClr val="000000"/>
                </a:solidFill>
              </a:rPr>
              <a:t>Introduction </a:t>
            </a:r>
            <a:r>
              <a:rPr lang="fr-FR" sz="1600" dirty="0">
                <a:solidFill>
                  <a:srgbClr val="000000"/>
                </a:solidFill>
              </a:rPr>
              <a:t>des enjeux de </a:t>
            </a:r>
            <a:r>
              <a:rPr lang="fr-FR" sz="1600" b="1" i="1" dirty="0">
                <a:solidFill>
                  <a:srgbClr val="000000"/>
                </a:solidFill>
              </a:rPr>
              <a:t>qualité</a:t>
            </a:r>
            <a:r>
              <a:rPr lang="fr-FR" sz="1600" dirty="0">
                <a:solidFill>
                  <a:srgbClr val="000000"/>
                </a:solidFill>
              </a:rPr>
              <a:t> dans l’accessibilité </a:t>
            </a:r>
            <a:r>
              <a:rPr lang="fr-FR" sz="1600" dirty="0" smtClean="0">
                <a:solidFill>
                  <a:srgbClr val="000000"/>
                </a:solidFill>
              </a:rPr>
              <a:t>alimentaire</a:t>
            </a:r>
          </a:p>
          <a:p>
            <a:pPr marL="285750" indent="-285750" algn="just">
              <a:lnSpc>
                <a:spcPct val="120000"/>
              </a:lnSpc>
              <a:buFont typeface="Wingdings 3" panose="05040102010807070707" pitchFamily="18" charset="2"/>
              <a:buChar char="A"/>
            </a:pPr>
            <a:r>
              <a:rPr lang="fr-FR" sz="1600" dirty="0" smtClean="0">
                <a:solidFill>
                  <a:srgbClr val="000000"/>
                </a:solidFill>
              </a:rPr>
              <a:t>Postulat : </a:t>
            </a:r>
            <a:r>
              <a:rPr lang="fr-FR" sz="1600" dirty="0">
                <a:solidFill>
                  <a:srgbClr val="000000"/>
                </a:solidFill>
              </a:rPr>
              <a:t>inégalités distributionnelles résultent d’inégalités </a:t>
            </a:r>
            <a:r>
              <a:rPr lang="fr-FR" sz="1600" dirty="0" smtClean="0">
                <a:solidFill>
                  <a:srgbClr val="000000"/>
                </a:solidFill>
              </a:rPr>
              <a:t>participatives</a:t>
            </a:r>
          </a:p>
          <a:p>
            <a:pPr algn="just">
              <a:lnSpc>
                <a:spcPct val="130000"/>
              </a:lnSpc>
            </a:pPr>
            <a:endParaRPr lang="fr-FR" sz="2000" b="1" dirty="0"/>
          </a:p>
          <a:p>
            <a:pPr>
              <a:lnSpc>
                <a:spcPct val="150000"/>
              </a:lnSpc>
            </a:pPr>
            <a:endParaRPr lang="is-IS" sz="2000" dirty="0" smtClean="0"/>
          </a:p>
        </p:txBody>
      </p:sp>
    </p:spTree>
    <p:extLst>
      <p:ext uri="{BB962C8B-B14F-4D97-AF65-F5344CB8AC3E}">
        <p14:creationId xmlns:p14="http://schemas.microsoft.com/office/powerpoint/2010/main" val="19948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ccolade ouvrante 12"/>
          <p:cNvSpPr/>
          <p:nvPr/>
        </p:nvSpPr>
        <p:spPr>
          <a:xfrm>
            <a:off x="1475656" y="2880018"/>
            <a:ext cx="288032" cy="324036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5" rIns="91430" bIns="45715"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0" y="4201354"/>
            <a:ext cx="1619672" cy="707876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fr-FR" sz="2000" b="1" i="1" dirty="0" smtClean="0"/>
              <a:t>Justice alimentaire</a:t>
            </a:r>
            <a:endParaRPr lang="fr-FR" sz="2000" b="1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4499992" y="6289586"/>
            <a:ext cx="4355976" cy="307766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fr-FR" sz="1400" i="1" dirty="0"/>
              <a:t>Adapté </a:t>
            </a:r>
            <a:r>
              <a:rPr lang="fr-FR" sz="1400" i="1" dirty="0" smtClean="0"/>
              <a:t>de </a:t>
            </a:r>
            <a:r>
              <a:rPr lang="fr-FR" sz="1400" i="1" dirty="0" err="1"/>
              <a:t>Thirion</a:t>
            </a:r>
            <a:r>
              <a:rPr lang="fr-FR" sz="1400" i="1" dirty="0"/>
              <a:t>, 2014 ; </a:t>
            </a:r>
            <a:r>
              <a:rPr lang="fr-FR" sz="1400" i="1" dirty="0" err="1" smtClean="0"/>
              <a:t>Hochedez</a:t>
            </a:r>
            <a:r>
              <a:rPr lang="fr-FR" sz="1400" i="1" dirty="0" smtClean="0"/>
              <a:t> </a:t>
            </a:r>
            <a:r>
              <a:rPr lang="fr-FR" sz="1400" i="1" dirty="0"/>
              <a:t>et Le Gall, 2016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863229"/>
              </p:ext>
            </p:extLst>
          </p:nvPr>
        </p:nvGraphicFramePr>
        <p:xfrm>
          <a:off x="1979712" y="2843758"/>
          <a:ext cx="6984776" cy="331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19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028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8032">
                <a:tc rowSpan="3">
                  <a:txBody>
                    <a:bodyPr/>
                    <a:lstStyle/>
                    <a:p>
                      <a:pPr algn="ctr"/>
                      <a:endParaRPr lang="fr-FR" sz="180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fr-FR" sz="1800" dirty="0" smtClean="0">
                          <a:solidFill>
                            <a:srgbClr val="000000"/>
                          </a:solidFill>
                        </a:rPr>
                        <a:t>Assurer</a:t>
                      </a:r>
                      <a:r>
                        <a:rPr lang="fr-FR" sz="1800" baseline="0" dirty="0" smtClean="0">
                          <a:solidFill>
                            <a:srgbClr val="000000"/>
                          </a:solidFill>
                        </a:rPr>
                        <a:t> une </a:t>
                      </a:r>
                    </a:p>
                    <a:p>
                      <a:pPr algn="ctr"/>
                      <a:r>
                        <a:rPr lang="fr-FR" sz="1800" baseline="0" dirty="0" smtClean="0">
                          <a:solidFill>
                            <a:srgbClr val="000000"/>
                          </a:solidFill>
                        </a:rPr>
                        <a:t>alimentation de qualité</a:t>
                      </a:r>
                      <a:endParaRPr lang="fr-FR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/>
                      <a:r>
                        <a:rPr lang="fr-FR" sz="1800" b="0" dirty="0" smtClean="0">
                          <a:solidFill>
                            <a:schemeClr val="tx1"/>
                          </a:solidFill>
                        </a:rPr>
                        <a:t>Gustative</a:t>
                      </a:r>
                      <a:r>
                        <a:rPr lang="fr-FR" sz="1800" b="0" baseline="0" dirty="0" smtClean="0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</a:rPr>
                        <a:t>nutritionnelle</a:t>
                      </a:r>
                      <a:endParaRPr lang="fr-FR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0304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Ecologique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86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aseline="0" dirty="0" smtClean="0">
                          <a:solidFill>
                            <a:schemeClr val="tx1"/>
                          </a:solidFill>
                        </a:rPr>
                        <a:t>Sociale et économique</a:t>
                      </a:r>
                      <a:endParaRPr lang="fr-FR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0872">
                <a:tc rowSpan="3">
                  <a:txBody>
                    <a:bodyPr/>
                    <a:lstStyle/>
                    <a:p>
                      <a:pPr algn="ctr"/>
                      <a:endParaRPr lang="fr-FR" sz="1800" b="1" dirty="0" smtClean="0"/>
                    </a:p>
                    <a:p>
                      <a:pPr algn="ctr"/>
                      <a:r>
                        <a:rPr lang="fr-FR" sz="1800" b="1" dirty="0" smtClean="0"/>
                        <a:t>Améliorer l’accès</a:t>
                      </a:r>
                      <a:r>
                        <a:rPr lang="fr-FR" sz="1800" b="1" baseline="0" dirty="0" smtClean="0"/>
                        <a:t> à une alimentation de qualité</a:t>
                      </a:r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/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Spatiale /</a:t>
                      </a:r>
                      <a:r>
                        <a:rPr lang="fr-FR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physique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716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/>
                      <a:r>
                        <a:rPr lang="fr-FR" sz="1800" baseline="0" dirty="0" smtClean="0">
                          <a:solidFill>
                            <a:schemeClr val="tx1"/>
                          </a:solidFill>
                        </a:rPr>
                        <a:t>Financière / économique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14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Socio-culturelle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5720">
                <a:tc rowSpan="3">
                  <a:txBody>
                    <a:bodyPr/>
                    <a:lstStyle/>
                    <a:p>
                      <a:pPr algn="ctr"/>
                      <a:endParaRPr lang="fr-FR" sz="1800" b="1" dirty="0" smtClean="0"/>
                    </a:p>
                    <a:p>
                      <a:pPr algn="ctr"/>
                      <a:r>
                        <a:rPr lang="fr-FR" sz="1800" b="1" dirty="0" smtClean="0"/>
                        <a:t>Lutter</a:t>
                      </a:r>
                      <a:r>
                        <a:rPr lang="fr-FR" sz="1800" b="1" baseline="0" dirty="0" smtClean="0"/>
                        <a:t> contre </a:t>
                      </a:r>
                      <a:r>
                        <a:rPr lang="fr-FR" sz="1800" b="1" dirty="0" smtClean="0"/>
                        <a:t>les </a:t>
                      </a:r>
                    </a:p>
                    <a:p>
                      <a:pPr algn="ctr"/>
                      <a:r>
                        <a:rPr lang="fr-FR" sz="1800" b="1" dirty="0" smtClean="0"/>
                        <a:t>inégalités</a:t>
                      </a:r>
                      <a:r>
                        <a:rPr lang="fr-FR" sz="1800" b="1" baseline="0" dirty="0" smtClean="0"/>
                        <a:t> structurelles</a:t>
                      </a:r>
                      <a:endParaRPr lang="fr-FR" sz="1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/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Inclusion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00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Education / sensibilisation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68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Autonomisation / </a:t>
                      </a:r>
                      <a:r>
                        <a:rPr lang="fr-FR" sz="1800" dirty="0" err="1" smtClean="0">
                          <a:solidFill>
                            <a:schemeClr val="tx1"/>
                          </a:solidFill>
                        </a:rPr>
                        <a:t>empowerment</a:t>
                      </a:r>
                      <a:endParaRPr lang="fr-FR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itre 1"/>
          <p:cNvSpPr txBox="1">
            <a:spLocks/>
          </p:cNvSpPr>
          <p:nvPr/>
        </p:nvSpPr>
        <p:spPr>
          <a:xfrm>
            <a:off x="0" y="274638"/>
            <a:ext cx="9144000" cy="1477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8F165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500" dirty="0" smtClean="0">
                <a:solidFill>
                  <a:srgbClr val="008000"/>
                </a:solidFill>
              </a:rPr>
              <a:t>Accessibilité et justice alimentaire :</a:t>
            </a:r>
            <a:br>
              <a:rPr lang="fr-FR" sz="2500" dirty="0" smtClean="0">
                <a:solidFill>
                  <a:srgbClr val="008000"/>
                </a:solidFill>
              </a:rPr>
            </a:br>
            <a:r>
              <a:rPr lang="fr-FR" sz="1400" dirty="0" smtClean="0">
                <a:solidFill>
                  <a:srgbClr val="008000"/>
                </a:solidFill>
              </a:rPr>
              <a:t> </a:t>
            </a:r>
            <a:r>
              <a:rPr lang="fr-FR" sz="2800" dirty="0" smtClean="0">
                <a:solidFill>
                  <a:srgbClr val="008000"/>
                </a:solidFill>
              </a:rPr>
              <a:t/>
            </a:r>
            <a:br>
              <a:rPr lang="fr-FR" sz="2800" dirty="0" smtClean="0">
                <a:solidFill>
                  <a:srgbClr val="008000"/>
                </a:solidFill>
              </a:rPr>
            </a:br>
            <a:r>
              <a:rPr lang="fr-FR" sz="2000" dirty="0">
                <a:solidFill>
                  <a:srgbClr val="008000"/>
                </a:solidFill>
              </a:rPr>
              <a:t>u</a:t>
            </a:r>
            <a:r>
              <a:rPr lang="fr-FR" sz="2000" dirty="0" smtClean="0">
                <a:solidFill>
                  <a:srgbClr val="008000"/>
                </a:solidFill>
              </a:rPr>
              <a:t>n </a:t>
            </a:r>
            <a:r>
              <a:rPr lang="fr-FR" sz="2000" dirty="0">
                <a:solidFill>
                  <a:srgbClr val="008000"/>
                </a:solidFill>
              </a:rPr>
              <a:t>cadre théorique et opérationnel d’analyse</a:t>
            </a:r>
            <a:br>
              <a:rPr lang="fr-FR" sz="2000" dirty="0">
                <a:solidFill>
                  <a:srgbClr val="008000"/>
                </a:solidFill>
              </a:rPr>
            </a:br>
            <a:endParaRPr lang="fr-FR" sz="2000" dirty="0">
              <a:solidFill>
                <a:srgbClr val="008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396" y="1772816"/>
            <a:ext cx="894809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dirty="0">
                <a:solidFill>
                  <a:srgbClr val="000000"/>
                </a:solidFill>
                <a:latin typeface="Wingdings 3" panose="05040102010807070707" pitchFamily="18" charset="2"/>
              </a:rPr>
              <a:t>A </a:t>
            </a:r>
            <a:r>
              <a:rPr lang="fr-FR" dirty="0">
                <a:solidFill>
                  <a:srgbClr val="000000"/>
                </a:solidFill>
              </a:rPr>
              <a:t>Nécessité de mieux expliciter ce que signifie </a:t>
            </a:r>
            <a:r>
              <a:rPr lang="fr-FR" b="1" i="1" dirty="0">
                <a:solidFill>
                  <a:srgbClr val="000000"/>
                </a:solidFill>
              </a:rPr>
              <a:t>faire</a:t>
            </a:r>
            <a:r>
              <a:rPr lang="fr-FR" b="1" dirty="0">
                <a:solidFill>
                  <a:srgbClr val="000000"/>
                </a:solidFill>
              </a:rPr>
              <a:t> </a:t>
            </a:r>
            <a:r>
              <a:rPr lang="fr-FR" dirty="0">
                <a:solidFill>
                  <a:srgbClr val="000000"/>
                </a:solidFill>
              </a:rPr>
              <a:t>la justice alimentaire, au sens de </a:t>
            </a:r>
            <a:r>
              <a:rPr lang="fr-FR" i="1" dirty="0">
                <a:solidFill>
                  <a:srgbClr val="000000"/>
                </a:solidFill>
              </a:rPr>
              <a:t>praxis</a:t>
            </a:r>
            <a:r>
              <a:rPr lang="fr-FR" dirty="0">
                <a:solidFill>
                  <a:srgbClr val="000000"/>
                </a:solidFill>
              </a:rPr>
              <a:t> (Cadieux et </a:t>
            </a:r>
            <a:r>
              <a:rPr lang="fr-FR" dirty="0" err="1">
                <a:solidFill>
                  <a:srgbClr val="000000"/>
                </a:solidFill>
              </a:rPr>
              <a:t>Slocum</a:t>
            </a:r>
            <a:r>
              <a:rPr lang="fr-FR" dirty="0">
                <a:solidFill>
                  <a:srgbClr val="000000"/>
                </a:solidFill>
              </a:rPr>
              <a:t>, 2015 ; </a:t>
            </a:r>
            <a:r>
              <a:rPr lang="fr-FR" dirty="0" err="1">
                <a:solidFill>
                  <a:srgbClr val="000000"/>
                </a:solidFill>
              </a:rPr>
              <a:t>Hochedez</a:t>
            </a:r>
            <a:r>
              <a:rPr lang="fr-FR" dirty="0">
                <a:solidFill>
                  <a:srgbClr val="000000"/>
                </a:solidFill>
              </a:rPr>
              <a:t> et Le Gall, 2016)</a:t>
            </a:r>
          </a:p>
        </p:txBody>
      </p:sp>
    </p:spTree>
    <p:extLst>
      <p:ext uri="{BB962C8B-B14F-4D97-AF65-F5344CB8AC3E}">
        <p14:creationId xmlns:p14="http://schemas.microsoft.com/office/powerpoint/2010/main" val="426927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Image 19" descr="http://epiceries-solidaires.viabloga.com/images/uniterre_QUADR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" t="14162" r="15253" b="14944"/>
          <a:stretch>
            <a:fillRect/>
          </a:stretch>
        </p:blipFill>
        <p:spPr bwMode="auto">
          <a:xfrm>
            <a:off x="6981795" y="5538741"/>
            <a:ext cx="2126709" cy="91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77962"/>
          </a:xfrm>
        </p:spPr>
        <p:txBody>
          <a:bodyPr>
            <a:normAutofit/>
          </a:bodyPr>
          <a:lstStyle/>
          <a:p>
            <a:pPr algn="l"/>
            <a:r>
              <a:rPr lang="fr-FR" sz="2500" dirty="0" smtClean="0">
                <a:solidFill>
                  <a:srgbClr val="008000"/>
                </a:solidFill>
              </a:rPr>
              <a:t>Accessibilité et justice alimentaire :</a:t>
            </a:r>
            <a:br>
              <a:rPr lang="fr-FR" sz="2500" dirty="0" smtClean="0">
                <a:solidFill>
                  <a:srgbClr val="008000"/>
                </a:solidFill>
              </a:rPr>
            </a:br>
            <a:r>
              <a:rPr lang="fr-FR" sz="1400" dirty="0" smtClean="0">
                <a:solidFill>
                  <a:srgbClr val="008000"/>
                </a:solidFill>
              </a:rPr>
              <a:t> </a:t>
            </a:r>
            <a:r>
              <a:rPr lang="fr-FR" sz="2800" dirty="0" smtClean="0">
                <a:solidFill>
                  <a:srgbClr val="008000"/>
                </a:solidFill>
              </a:rPr>
              <a:t/>
            </a:r>
            <a:br>
              <a:rPr lang="fr-FR" sz="2800" dirty="0" smtClean="0">
                <a:solidFill>
                  <a:srgbClr val="008000"/>
                </a:solidFill>
              </a:rPr>
            </a:br>
            <a:r>
              <a:rPr lang="fr-FR" sz="2000" dirty="0" smtClean="0">
                <a:solidFill>
                  <a:srgbClr val="008000"/>
                </a:solidFill>
              </a:rPr>
              <a:t>une première application à 3 dispositifs « solidaires » métropolitains</a:t>
            </a:r>
            <a:r>
              <a:rPr lang="fr-FR" sz="2200" dirty="0" smtClean="0">
                <a:solidFill>
                  <a:srgbClr val="008000"/>
                </a:solidFill>
              </a:rPr>
              <a:t/>
            </a:r>
            <a:br>
              <a:rPr lang="fr-FR" sz="2200" dirty="0" smtClean="0">
                <a:solidFill>
                  <a:srgbClr val="008000"/>
                </a:solidFill>
              </a:rPr>
            </a:br>
            <a:endParaRPr lang="fr-FR" sz="2200" dirty="0">
              <a:solidFill>
                <a:srgbClr val="008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1752600"/>
            <a:ext cx="7385978" cy="4875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r-FR" b="1" i="1" dirty="0" err="1" smtClean="0"/>
              <a:t>Biovrac</a:t>
            </a:r>
            <a:r>
              <a:rPr lang="fr-FR" b="1" i="1" dirty="0" smtClean="0"/>
              <a:t> pour tous </a:t>
            </a:r>
            <a:r>
              <a:rPr lang="fr-FR" dirty="0" smtClean="0"/>
              <a:t>(Lyon) : </a:t>
            </a:r>
            <a:r>
              <a:rPr lang="fr-FR" sz="1400" dirty="0" smtClean="0"/>
              <a:t>cf</a:t>
            </a:r>
            <a:r>
              <a:rPr lang="fr-FR" sz="1400" dirty="0"/>
              <a:t>. </a:t>
            </a:r>
            <a:r>
              <a:rPr lang="fr-FR" sz="1400" dirty="0" err="1"/>
              <a:t>Lohier</a:t>
            </a:r>
            <a:r>
              <a:rPr lang="fr-FR" sz="1400" dirty="0"/>
              <a:t>-Fanchini, </a:t>
            </a:r>
            <a:r>
              <a:rPr lang="fr-FR" sz="1400" dirty="0" smtClean="0"/>
              <a:t>2017</a:t>
            </a:r>
          </a:p>
          <a:p>
            <a:pPr marL="285750" indent="-285750">
              <a:lnSpc>
                <a:spcPct val="120000"/>
              </a:lnSpc>
              <a:buFont typeface="Wingdings 3" panose="05040102010807070707" pitchFamily="18" charset="2"/>
              <a:buChar char="A"/>
            </a:pPr>
            <a:r>
              <a:rPr lang="fr-FR" sz="1600" dirty="0" smtClean="0"/>
              <a:t>Partenariat GESRA et </a:t>
            </a:r>
            <a:r>
              <a:rPr lang="fr-FR" sz="1600" dirty="0" err="1" smtClean="0"/>
              <a:t>Biocoop</a:t>
            </a:r>
            <a:r>
              <a:rPr lang="fr-FR" sz="1600" dirty="0" smtClean="0"/>
              <a:t> depuis 2015</a:t>
            </a:r>
          </a:p>
          <a:p>
            <a:pPr marL="285750" indent="-285750">
              <a:lnSpc>
                <a:spcPct val="120000"/>
              </a:lnSpc>
              <a:buFont typeface="Wingdings 3" panose="05040102010807070707" pitchFamily="18" charset="2"/>
              <a:buChar char="A"/>
            </a:pPr>
            <a:r>
              <a:rPr lang="fr-FR" sz="1600" dirty="0" smtClean="0"/>
              <a:t>Fourniture de </a:t>
            </a:r>
            <a:r>
              <a:rPr lang="fr-FR" sz="1600" dirty="0"/>
              <a:t>produits bios bruts en vrac (légumineuses) </a:t>
            </a:r>
            <a:r>
              <a:rPr lang="fr-FR" sz="1600" dirty="0" smtClean="0"/>
              <a:t>pour les </a:t>
            </a:r>
            <a:r>
              <a:rPr lang="fr-FR" sz="1600" dirty="0"/>
              <a:t>bénéficiaires </a:t>
            </a:r>
            <a:r>
              <a:rPr lang="fr-FR" sz="1600" dirty="0" smtClean="0"/>
              <a:t>des épiceries</a:t>
            </a:r>
            <a:endParaRPr lang="fr-FR" sz="1600" i="1" dirty="0"/>
          </a:p>
          <a:p>
            <a:pPr>
              <a:lnSpc>
                <a:spcPct val="150000"/>
              </a:lnSpc>
            </a:pPr>
            <a:endParaRPr lang="fr-FR" sz="1000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r-FR" b="1" i="1" dirty="0" smtClean="0"/>
              <a:t>Filets solidaires </a:t>
            </a:r>
            <a:r>
              <a:rPr lang="fr-FR" dirty="0" smtClean="0"/>
              <a:t>(Angers) : </a:t>
            </a:r>
            <a:r>
              <a:rPr lang="fr-FR" sz="1400" dirty="0"/>
              <a:t>cf. </a:t>
            </a:r>
            <a:r>
              <a:rPr lang="fr-FR" sz="1400" dirty="0" err="1"/>
              <a:t>Hérail</a:t>
            </a:r>
            <a:r>
              <a:rPr lang="fr-FR" sz="1400" dirty="0"/>
              <a:t>, </a:t>
            </a:r>
            <a:r>
              <a:rPr lang="fr-FR" sz="1400" dirty="0" smtClean="0"/>
              <a:t>2017</a:t>
            </a:r>
            <a:endParaRPr lang="fr-FR" dirty="0"/>
          </a:p>
          <a:p>
            <a:pPr marL="285750" indent="-285750">
              <a:lnSpc>
                <a:spcPct val="120000"/>
              </a:lnSpc>
              <a:buFont typeface="Wingdings 3" panose="05040102010807070707" pitchFamily="18" charset="2"/>
              <a:buChar char="A"/>
            </a:pPr>
            <a:r>
              <a:rPr lang="fr-FR" sz="1600" dirty="0" smtClean="0"/>
              <a:t>Partenariat CCAS Angers et Jardins de Cocagne depuis 2011</a:t>
            </a:r>
          </a:p>
          <a:p>
            <a:pPr marL="285750" indent="-285750">
              <a:lnSpc>
                <a:spcPct val="120000"/>
              </a:lnSpc>
              <a:buFont typeface="Wingdings 3" panose="05040102010807070707" pitchFamily="18" charset="2"/>
              <a:buChar char="A"/>
            </a:pPr>
            <a:r>
              <a:rPr lang="fr-FR" sz="1600" dirty="0" smtClean="0"/>
              <a:t>Fourniture de filets </a:t>
            </a:r>
            <a:r>
              <a:rPr lang="fr-FR" sz="1600" dirty="0"/>
              <a:t>hebdomadaires </a:t>
            </a:r>
            <a:r>
              <a:rPr lang="fr-FR" sz="1600" dirty="0" smtClean="0"/>
              <a:t>de fruits </a:t>
            </a:r>
            <a:r>
              <a:rPr lang="fr-FR" sz="1600" dirty="0"/>
              <a:t>et légumes « abimés </a:t>
            </a:r>
            <a:r>
              <a:rPr lang="fr-FR" sz="1600" dirty="0" smtClean="0"/>
              <a:t>» achetés/récupérés au MIN pour un public en </a:t>
            </a:r>
            <a:r>
              <a:rPr lang="fr-FR" sz="1600" dirty="0"/>
              <a:t>situation de précarité</a:t>
            </a:r>
            <a:endParaRPr lang="fr-FR" sz="1600" dirty="0" smtClean="0"/>
          </a:p>
          <a:p>
            <a:pPr>
              <a:lnSpc>
                <a:spcPct val="150000"/>
              </a:lnSpc>
            </a:pPr>
            <a:endParaRPr lang="fr-FR" sz="1000" dirty="0" smtClean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r-FR" b="1" i="1" dirty="0" err="1" smtClean="0"/>
              <a:t>Uniterres</a:t>
            </a:r>
            <a:r>
              <a:rPr lang="fr-FR" b="1" i="1" dirty="0" smtClean="0"/>
              <a:t> </a:t>
            </a:r>
            <a:r>
              <a:rPr lang="fr-FR" dirty="0" smtClean="0"/>
              <a:t>(Poitiers) : </a:t>
            </a:r>
            <a:r>
              <a:rPr lang="fr-FR" sz="1400" dirty="0"/>
              <a:t>cf. </a:t>
            </a:r>
            <a:r>
              <a:rPr lang="fr-FR" sz="1400" dirty="0" err="1"/>
              <a:t>Licari</a:t>
            </a:r>
            <a:r>
              <a:rPr lang="fr-FR" sz="1400" dirty="0"/>
              <a:t>, </a:t>
            </a:r>
            <a:r>
              <a:rPr lang="fr-FR" sz="1400" dirty="0" smtClean="0"/>
              <a:t>2017</a:t>
            </a:r>
            <a:endParaRPr lang="fr-FR" dirty="0" smtClean="0"/>
          </a:p>
          <a:p>
            <a:pPr marL="285750" indent="-285750">
              <a:lnSpc>
                <a:spcPct val="120000"/>
              </a:lnSpc>
              <a:buFont typeface="Wingdings 3" panose="05040102010807070707" pitchFamily="18" charset="2"/>
              <a:buChar char="A"/>
            </a:pPr>
            <a:r>
              <a:rPr lang="fr-FR" sz="1600" dirty="0" smtClean="0"/>
              <a:t>Dispositif de l’antenne alimentaire ANDES depuis 2012</a:t>
            </a:r>
          </a:p>
          <a:p>
            <a:pPr marL="285750" indent="-285750">
              <a:lnSpc>
                <a:spcPct val="120000"/>
              </a:lnSpc>
              <a:buFont typeface="Wingdings 3" panose="05040102010807070707" pitchFamily="18" charset="2"/>
              <a:buChar char="A"/>
            </a:pPr>
            <a:r>
              <a:rPr lang="fr-FR" sz="1600" dirty="0" smtClean="0"/>
              <a:t>Fourniture de fruits &amp;</a:t>
            </a:r>
            <a:r>
              <a:rPr lang="fr-FR" sz="1600" dirty="0"/>
              <a:t> </a:t>
            </a:r>
            <a:r>
              <a:rPr lang="fr-FR" sz="1600" dirty="0" smtClean="0"/>
              <a:t>légumes frais et locaux pour les adhérents des épiceries ET soutien de prix fixes et justes pour des agriculteurs en difficulté</a:t>
            </a:r>
            <a:endParaRPr lang="fr-FR" sz="1600" dirty="0"/>
          </a:p>
        </p:txBody>
      </p:sp>
      <p:pic>
        <p:nvPicPr>
          <p:cNvPr id="1026" name="Image 7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889" y="3514043"/>
            <a:ext cx="1792599" cy="17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e 18"/>
          <p:cNvGrpSpPr>
            <a:grpSpLocks/>
          </p:cNvGrpSpPr>
          <p:nvPr/>
        </p:nvGrpSpPr>
        <p:grpSpPr bwMode="auto">
          <a:xfrm>
            <a:off x="6786449" y="1820611"/>
            <a:ext cx="2339959" cy="1199628"/>
            <a:chOff x="0" y="0"/>
            <a:chExt cx="1828165" cy="937457"/>
          </a:xfrm>
        </p:grpSpPr>
        <p:pic>
          <p:nvPicPr>
            <p:cNvPr id="17" name="Image 17" descr="Résultat de recherche d'images pour &quot;biovrac pour tous&quot;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2" r="62366"/>
            <a:stretch>
              <a:fillRect/>
            </a:stretch>
          </p:blipFill>
          <p:spPr bwMode="auto">
            <a:xfrm>
              <a:off x="0" y="0"/>
              <a:ext cx="1828165" cy="927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 9" descr="Résultat de recherche d'images pour &quot;biovrac pour tous&quot;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60" t="15346" r="30038" b="52376"/>
            <a:stretch>
              <a:fillRect/>
            </a:stretch>
          </p:blipFill>
          <p:spPr bwMode="auto">
            <a:xfrm>
              <a:off x="438902" y="706317"/>
              <a:ext cx="944880" cy="23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2470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290091"/>
              </p:ext>
            </p:extLst>
          </p:nvPr>
        </p:nvGraphicFramePr>
        <p:xfrm>
          <a:off x="0" y="2092032"/>
          <a:ext cx="91440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283968"/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0000"/>
                          </a:solidFill>
                        </a:rPr>
                        <a:t>Assurer</a:t>
                      </a:r>
                      <a:r>
                        <a:rPr lang="fr-FR" sz="1600" baseline="0" dirty="0" smtClean="0">
                          <a:solidFill>
                            <a:srgbClr val="000000"/>
                          </a:solidFill>
                        </a:rPr>
                        <a:t> une alimentation de qualité</a:t>
                      </a:r>
                      <a:endParaRPr lang="fr-FR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Gustative / nutritionnelle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Valorisation</a:t>
                      </a:r>
                      <a:r>
                        <a:rPr lang="fr-FR" sz="1600" b="0" baseline="0" dirty="0" smtClean="0">
                          <a:solidFill>
                            <a:schemeClr val="tx1"/>
                          </a:solidFill>
                        </a:rPr>
                        <a:t> des légumineuses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Ecologique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Produits bios (mais pas locaux),</a:t>
                      </a:r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 vrac</a:t>
                      </a:r>
                      <a:endParaRPr lang="fr-FR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</a:rPr>
                        <a:t>Sociale et économique</a:t>
                      </a:r>
                      <a:endParaRPr lang="fr-FR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Collecte solidaire</a:t>
                      </a:r>
                      <a:endParaRPr lang="fr-FR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Améliorer l’accès</a:t>
                      </a:r>
                      <a:r>
                        <a:rPr lang="fr-FR" sz="1600" b="1" baseline="0" dirty="0" smtClean="0"/>
                        <a:t> à une alimentation de qualité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Spatiale / physique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Diffusion dans 8 épiceries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</a:rPr>
                        <a:t> de l’agglomération</a:t>
                      </a:r>
                      <a:endParaRPr lang="fr-FR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fr-FR" sz="1600" baseline="0" dirty="0" smtClean="0">
                          <a:solidFill>
                            <a:schemeClr val="tx1"/>
                          </a:solidFill>
                        </a:rPr>
                        <a:t>Financière / économique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Tarif sociaux pour</a:t>
                      </a:r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bénéficiaires</a:t>
                      </a:r>
                      <a:endParaRPr lang="fr-FR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Prix équivalents aux produits conventionnels</a:t>
                      </a:r>
                      <a:r>
                        <a:rPr lang="fr-FR" sz="1600" dirty="0" smtClean="0">
                          <a:effectLst/>
                        </a:rPr>
                        <a:t> 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Socio-culturelle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Animation d’ateliers participatifs (culinaire)</a:t>
                      </a:r>
                      <a:r>
                        <a:rPr lang="fr-FR" sz="1600" dirty="0" smtClean="0">
                          <a:effectLst/>
                        </a:rPr>
                        <a:t> </a:t>
                      </a:r>
                      <a:endParaRPr lang="fr-FR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endParaRPr lang="fr-FR" sz="1600" b="1" dirty="0" smtClean="0"/>
                    </a:p>
                    <a:p>
                      <a:pPr algn="ctr"/>
                      <a:endParaRPr lang="fr-FR" sz="1600" b="1" dirty="0" smtClean="0"/>
                    </a:p>
                    <a:p>
                      <a:pPr algn="ctr"/>
                      <a:r>
                        <a:rPr lang="fr-FR" sz="1600" b="1" dirty="0" smtClean="0"/>
                        <a:t>Lutter</a:t>
                      </a:r>
                      <a:r>
                        <a:rPr lang="fr-FR" sz="1600" b="1" baseline="0" dirty="0" smtClean="0"/>
                        <a:t> contre </a:t>
                      </a:r>
                      <a:r>
                        <a:rPr lang="fr-FR" sz="1600" b="1" dirty="0" smtClean="0"/>
                        <a:t>les inégalités</a:t>
                      </a:r>
                      <a:r>
                        <a:rPr lang="fr-FR" sz="1600" b="1" baseline="0" dirty="0" smtClean="0"/>
                        <a:t> structurelles</a:t>
                      </a:r>
                      <a:endParaRPr lang="fr-FR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endParaRPr lang="fr-FR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Inclusion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Définition de </a:t>
                      </a:r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l’offre</a:t>
                      </a: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avec les adhérents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 de séparation entre </a:t>
                      </a: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rayons pour les bénéficiaires et les solidaires</a:t>
                      </a:r>
                      <a:r>
                        <a:rPr lang="fr-FR" sz="1600" dirty="0" smtClean="0">
                          <a:effectLst/>
                        </a:rPr>
                        <a:t> </a:t>
                      </a:r>
                      <a:endParaRPr lang="fr-FR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Education / sensibilisation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Information sur les qualités du bio et du vrac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Autonomisation / </a:t>
                      </a:r>
                      <a:r>
                        <a:rPr lang="fr-FR" sz="1600" dirty="0" err="1" smtClean="0">
                          <a:solidFill>
                            <a:schemeClr val="tx1"/>
                          </a:solidFill>
                        </a:rPr>
                        <a:t>empowerment</a:t>
                      </a:r>
                      <a:endParaRPr lang="fr-FR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Participation des </a:t>
                      </a:r>
                      <a:r>
                        <a:rPr lang="fr-FR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adhérent.es</a:t>
                      </a: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au livre de recettes</a:t>
                      </a:r>
                      <a:r>
                        <a:rPr lang="fr-FR" sz="1600" dirty="0" smtClean="0">
                          <a:effectLst/>
                        </a:rPr>
                        <a:t> </a:t>
                      </a:r>
                      <a:endParaRPr lang="fr-FR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Titre 1"/>
          <p:cNvSpPr txBox="1">
            <a:spLocks/>
          </p:cNvSpPr>
          <p:nvPr/>
        </p:nvSpPr>
        <p:spPr>
          <a:xfrm>
            <a:off x="0" y="274638"/>
            <a:ext cx="9144000" cy="1477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8F165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500" dirty="0" smtClean="0">
                <a:solidFill>
                  <a:srgbClr val="008000"/>
                </a:solidFill>
              </a:rPr>
              <a:t>Accessibilité et </a:t>
            </a:r>
          </a:p>
          <a:p>
            <a:pPr algn="l"/>
            <a:r>
              <a:rPr lang="fr-FR" sz="2500" dirty="0" smtClean="0">
                <a:solidFill>
                  <a:srgbClr val="008000"/>
                </a:solidFill>
              </a:rPr>
              <a:t>justice alimentaire :</a:t>
            </a:r>
            <a:br>
              <a:rPr lang="fr-FR" sz="2500" dirty="0" smtClean="0">
                <a:solidFill>
                  <a:srgbClr val="008000"/>
                </a:solidFill>
              </a:rPr>
            </a:br>
            <a:r>
              <a:rPr lang="fr-FR" sz="1400" dirty="0" smtClean="0">
                <a:solidFill>
                  <a:srgbClr val="008000"/>
                </a:solidFill>
              </a:rPr>
              <a:t> </a:t>
            </a:r>
            <a:r>
              <a:rPr lang="fr-FR" sz="2800" dirty="0" smtClean="0">
                <a:solidFill>
                  <a:srgbClr val="008000"/>
                </a:solidFill>
              </a:rPr>
              <a:t/>
            </a:r>
            <a:br>
              <a:rPr lang="fr-FR" sz="2800" dirty="0" smtClean="0">
                <a:solidFill>
                  <a:srgbClr val="008000"/>
                </a:solidFill>
              </a:rPr>
            </a:br>
            <a:endParaRPr lang="fr-FR" sz="2200" dirty="0">
              <a:solidFill>
                <a:srgbClr val="008000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0" t="1349" r="25905" b="-2998"/>
          <a:stretch/>
        </p:blipFill>
        <p:spPr>
          <a:xfrm>
            <a:off x="3682125" y="44624"/>
            <a:ext cx="1969995" cy="206075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" b="54834"/>
          <a:stretch/>
        </p:blipFill>
        <p:spPr>
          <a:xfrm>
            <a:off x="5960856" y="509540"/>
            <a:ext cx="2499576" cy="141277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0" y="1556792"/>
            <a:ext cx="4283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err="1"/>
              <a:t>Lapoutte</a:t>
            </a:r>
            <a:r>
              <a:rPr lang="fr-FR" sz="1400" i="1" dirty="0"/>
              <a:t>, </a:t>
            </a:r>
            <a:r>
              <a:rPr lang="fr-FR" sz="1400" i="1" dirty="0" err="1"/>
              <a:t>Lohier</a:t>
            </a:r>
            <a:r>
              <a:rPr lang="fr-FR" sz="1400" i="1" dirty="0"/>
              <a:t>-Fanchini et Saleilles, 2017</a:t>
            </a:r>
          </a:p>
        </p:txBody>
      </p:sp>
    </p:spTree>
    <p:extLst>
      <p:ext uri="{BB962C8B-B14F-4D97-AF65-F5344CB8AC3E}">
        <p14:creationId xmlns:p14="http://schemas.microsoft.com/office/powerpoint/2010/main" val="304376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678714"/>
              </p:ext>
            </p:extLst>
          </p:nvPr>
        </p:nvGraphicFramePr>
        <p:xfrm>
          <a:off x="0" y="1774016"/>
          <a:ext cx="9144000" cy="503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6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72000"/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endParaRPr lang="fr-FR" sz="160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fr-FR" sz="1600" dirty="0" smtClean="0">
                          <a:solidFill>
                            <a:srgbClr val="000000"/>
                          </a:solidFill>
                        </a:rPr>
                        <a:t>Assurer</a:t>
                      </a:r>
                      <a:r>
                        <a:rPr lang="fr-FR" sz="1600" baseline="0" dirty="0" smtClean="0">
                          <a:solidFill>
                            <a:srgbClr val="000000"/>
                          </a:solidFill>
                        </a:rPr>
                        <a:t> une alimentation de qualité</a:t>
                      </a:r>
                      <a:endParaRPr lang="fr-FR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Gustative / nutritionnelle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Produits frais et locaux 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Ecologique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Tri et</a:t>
                      </a:r>
                      <a:r>
                        <a:rPr lang="fr-FR" sz="1600" b="0" baseline="0" dirty="0" smtClean="0">
                          <a:solidFill>
                            <a:schemeClr val="tx1"/>
                          </a:solidFill>
                        </a:rPr>
                        <a:t> v</a:t>
                      </a:r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alorisation de</a:t>
                      </a:r>
                      <a:r>
                        <a:rPr lang="fr-FR" sz="1600" b="0" baseline="0" dirty="0" smtClean="0">
                          <a:solidFill>
                            <a:schemeClr val="tx1"/>
                          </a:solidFill>
                        </a:rPr>
                        <a:t> fruits &amp; légumes abimés</a:t>
                      </a:r>
                      <a:endParaRPr lang="fr-FR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(lutte vs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</a:rPr>
                        <a:t> gaspillage)</a:t>
                      </a:r>
                      <a:endParaRPr lang="fr-FR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</a:rPr>
                        <a:t>Sociale et économique</a:t>
                      </a:r>
                      <a:endParaRPr lang="fr-FR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Rachat / récupération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</a:rPr>
                        <a:t> des invendus maraichers au MIN (2/3 des approvisionnements)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endParaRPr lang="fr-FR" sz="1600" b="1" dirty="0" smtClean="0"/>
                    </a:p>
                    <a:p>
                      <a:pPr algn="ctr"/>
                      <a:r>
                        <a:rPr lang="fr-FR" sz="1600" b="1" dirty="0" smtClean="0"/>
                        <a:t>Améliorer l’accès</a:t>
                      </a:r>
                      <a:r>
                        <a:rPr lang="fr-FR" sz="1600" b="1" baseline="0" dirty="0" smtClean="0"/>
                        <a:t> à une alimentation de qualité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Spatiale / physique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Maillage équilibré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de la distribution hebdo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</a:rPr>
                        <a:t> dans 12 maisons de quartier angevines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fr-FR" sz="1600" baseline="0" dirty="0" smtClean="0">
                          <a:solidFill>
                            <a:schemeClr val="tx1"/>
                          </a:solidFill>
                        </a:rPr>
                        <a:t>Financière / économique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Tarification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</a:rPr>
                        <a:t> sociale adaptée à un public non éligible aux minimas sociaux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Socio-culturelle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Animation d’ateliers d’échange participatifs (cuisine, budget)</a:t>
                      </a:r>
                      <a:r>
                        <a:rPr lang="fr-FR" sz="1600" dirty="0" smtClean="0">
                          <a:effectLst/>
                        </a:rPr>
                        <a:t> </a:t>
                      </a:r>
                      <a:endParaRPr lang="fr-FR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endParaRPr lang="fr-FR" sz="1600" b="1" dirty="0" smtClean="0"/>
                    </a:p>
                    <a:p>
                      <a:pPr algn="ctr"/>
                      <a:endParaRPr lang="fr-FR" sz="1600" b="1" dirty="0" smtClean="0"/>
                    </a:p>
                    <a:p>
                      <a:pPr algn="ctr"/>
                      <a:r>
                        <a:rPr lang="fr-FR" sz="1600" b="1" dirty="0" smtClean="0"/>
                        <a:t>Lutter</a:t>
                      </a:r>
                      <a:r>
                        <a:rPr lang="fr-FR" sz="1600" b="1" baseline="0" dirty="0" smtClean="0"/>
                        <a:t> contre </a:t>
                      </a:r>
                      <a:r>
                        <a:rPr lang="fr-FR" sz="1600" b="1" dirty="0" smtClean="0"/>
                        <a:t>les inégalités</a:t>
                      </a:r>
                      <a:r>
                        <a:rPr lang="fr-FR" sz="1600" b="1" baseline="0" dirty="0" smtClean="0"/>
                        <a:t> structurelles</a:t>
                      </a:r>
                      <a:endParaRPr lang="fr-FR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endParaRPr lang="fr-FR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Inclusion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Participation de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</a:rPr>
                        <a:t> certain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s (anciens)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bénéficiaires en tant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</a:rPr>
                        <a:t> que 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bénévoles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</a:rPr>
                        <a:t> lors des distributions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</a:rPr>
                        <a:t>Soutien aux activités du Jardin de Cocagne</a:t>
                      </a:r>
                      <a:endParaRPr lang="fr-FR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Education / sensibilisation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Formation des bénévoles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</a:rPr>
                        <a:t> : nutrition, psychologie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Autonomisation /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dirty="0" err="1" smtClean="0">
                          <a:solidFill>
                            <a:schemeClr val="tx1"/>
                          </a:solidFill>
                        </a:rPr>
                        <a:t>empowerment</a:t>
                      </a:r>
                      <a:endParaRPr lang="fr-FR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Implication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</a:rPr>
                        <a:t> des bénéficiaires des filets dans la vie de quartier</a:t>
                      </a:r>
                      <a:endParaRPr lang="fr-FR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395536" y="1340768"/>
            <a:ext cx="2119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/>
              <a:t>D’après </a:t>
            </a:r>
            <a:r>
              <a:rPr lang="fr-FR" sz="1400" i="1" dirty="0" err="1" smtClean="0"/>
              <a:t>Hérail</a:t>
            </a:r>
            <a:r>
              <a:rPr lang="fr-FR" sz="1400" i="1" dirty="0" smtClean="0"/>
              <a:t>, 2017</a:t>
            </a:r>
            <a:endParaRPr lang="fr-FR" sz="1400" i="1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274638"/>
            <a:ext cx="9144000" cy="1477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8F165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500" dirty="0" smtClean="0">
                <a:solidFill>
                  <a:srgbClr val="008000"/>
                </a:solidFill>
              </a:rPr>
              <a:t>Accessibilité et </a:t>
            </a:r>
            <a:br>
              <a:rPr lang="fr-FR" sz="2500" dirty="0" smtClean="0">
                <a:solidFill>
                  <a:srgbClr val="008000"/>
                </a:solidFill>
              </a:rPr>
            </a:br>
            <a:r>
              <a:rPr lang="fr-FR" sz="2500" dirty="0" smtClean="0">
                <a:solidFill>
                  <a:srgbClr val="008000"/>
                </a:solidFill>
              </a:rPr>
              <a:t>justice alimentaire :</a:t>
            </a:r>
            <a:br>
              <a:rPr lang="fr-FR" sz="2500" dirty="0" smtClean="0">
                <a:solidFill>
                  <a:srgbClr val="008000"/>
                </a:solidFill>
              </a:rPr>
            </a:br>
            <a:r>
              <a:rPr lang="fr-FR" sz="1400" dirty="0" smtClean="0">
                <a:solidFill>
                  <a:srgbClr val="008000"/>
                </a:solidFill>
              </a:rPr>
              <a:t> </a:t>
            </a:r>
            <a:r>
              <a:rPr lang="fr-FR" sz="2800" dirty="0" smtClean="0">
                <a:solidFill>
                  <a:srgbClr val="008000"/>
                </a:solidFill>
              </a:rPr>
              <a:t/>
            </a:r>
            <a:br>
              <a:rPr lang="fr-FR" sz="2800" dirty="0" smtClean="0">
                <a:solidFill>
                  <a:srgbClr val="008000"/>
                </a:solidFill>
              </a:rPr>
            </a:br>
            <a:endParaRPr lang="fr-FR" sz="2200" dirty="0">
              <a:solidFill>
                <a:srgbClr val="008000"/>
              </a:solidFill>
            </a:endParaRPr>
          </a:p>
        </p:txBody>
      </p:sp>
      <p:pic>
        <p:nvPicPr>
          <p:cNvPr id="8" name="Image 7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4624"/>
            <a:ext cx="1809991" cy="172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6" descr="http://www.jardin-cocagne-angers.org/userfiles/les%20filets%20solidair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264" y="0"/>
            <a:ext cx="3024336" cy="169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77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SD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B702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étal">
      <a:majorFont>
        <a:latin typeface="Eurostile"/>
        <a:ea typeface=""/>
        <a:cs typeface=""/>
        <a:font script="Jpan" typeface="メイリオ"/>
      </a:majorFont>
      <a:minorFont>
        <a:latin typeface="Eurostile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11531</TotalTime>
  <Words>1120</Words>
  <Application>Microsoft Macintosh PowerPoint</Application>
  <PresentationFormat>Présentation à l'écran (4:3)</PresentationFormat>
  <Paragraphs>234</Paragraphs>
  <Slides>16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Appréhender la justice alimentaire dans les dispositifs d’accès à une alimentation de qualité pour tous</vt:lpstr>
      <vt:lpstr>Favoriser l’accès à une alimentation de qualité pour tous :   une diversité de dispositifs citoyens, associatifs, éducatifs, publics, entrepreneuriaux… </vt:lpstr>
      <vt:lpstr>Favoriser l’accès à une alimentation de qualité pour tous :   une opinion sociétale partagée, une mise à l’agenda politique </vt:lpstr>
      <vt:lpstr>Favoriser l’accès à une alimentation de qualité pour tous :   une diversité de dispositifs citoyens, associatifs, éducatifs, publics, entrepreneuriaux… </vt:lpstr>
      <vt:lpstr>Accessibilité et justice alimentaire :   un cadre théorique et opérationnel d’analyse  </vt:lpstr>
      <vt:lpstr>Présentation PowerPoint</vt:lpstr>
      <vt:lpstr>Accessibilité et justice alimentaire :   une première application à 3 dispositifs « solidaires » métropolitains </vt:lpstr>
      <vt:lpstr>Présentation PowerPoint</vt:lpstr>
      <vt:lpstr>Présentation PowerPoint</vt:lpstr>
      <vt:lpstr>Présentation PowerPoint</vt:lpstr>
      <vt:lpstr>Questionnements et perspectives de recherche :   pertinence de la justice alimentaire  : premiers retours d’expérience </vt:lpstr>
      <vt:lpstr>Questionnements et perspectives de recherche :   pertinence de la justice alimentaire  : premiers retours d’expérience </vt:lpstr>
      <vt:lpstr>Questionnements et perspectives de recherche :   pertinence de la justice alimentaire : premiers retours d’expériences </vt:lpstr>
      <vt:lpstr>Questionnements et perspectives de recherche :   pertinence de la justice alimentaire : premiers retours d’expérience </vt:lpstr>
      <vt:lpstr>Questionnements et perspectives de recherche :   pertinence de la justice alimentaire : premiers retours d’expériences </vt:lpstr>
      <vt:lpstr>Merci de votre attention...</vt:lpstr>
    </vt:vector>
  </TitlesOfParts>
  <Company>INRA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mmartignon</dc:creator>
  <cp:lastModifiedBy>séverine saleilles</cp:lastModifiedBy>
  <cp:revision>393</cp:revision>
  <dcterms:created xsi:type="dcterms:W3CDTF">2014-09-28T14:29:26Z</dcterms:created>
  <dcterms:modified xsi:type="dcterms:W3CDTF">2017-12-14T16:49:08Z</dcterms:modified>
</cp:coreProperties>
</file>