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94" r:id="rId4"/>
    <p:sldId id="295" r:id="rId5"/>
    <p:sldId id="296" r:id="rId6"/>
    <p:sldId id="297" r:id="rId7"/>
    <p:sldId id="298" r:id="rId8"/>
    <p:sldId id="290" r:id="rId9"/>
    <p:sldId id="291" r:id="rId10"/>
    <p:sldId id="292" r:id="rId11"/>
    <p:sldId id="308" r:id="rId12"/>
  </p:sldIdLst>
  <p:sldSz cx="9144000" cy="5143500" type="screen16x9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le" initials="" lastIdx="4" clrIdx="0"/>
  <p:cmAuthor id="1" name="Joëll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733" autoAdjust="0"/>
    <p:restoredTop sz="96796" autoAdjust="0"/>
  </p:normalViewPr>
  <p:slideViewPr>
    <p:cSldViewPr>
      <p:cViewPr varScale="1">
        <p:scale>
          <a:sx n="169" d="100"/>
          <a:sy n="169" d="100"/>
        </p:scale>
        <p:origin x="6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3593D-7B29-4060-868A-2D90F3EF0FE8}" type="datetimeFigureOut">
              <a:rPr lang="fr-FR"/>
              <a:pPr>
                <a:defRPr/>
              </a:pPr>
              <a:t>19/12/2017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50309-0EE9-4869-9D13-771C942804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6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51844B-2EEC-4C51-872A-1648EEFEE508}" type="datetimeFigureOut">
              <a:rPr lang="fr-FR"/>
              <a:pPr>
                <a:defRPr/>
              </a:pPr>
              <a:t>19/12/2017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24B253-F63E-447D-A313-24754E3C35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3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CEBF1-891D-43A0-8620-7B708DB466B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81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4B253-F63E-447D-A313-24754E3C358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2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9984A-42D9-410D-B5D5-AD784CD0A57F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5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-80963"/>
            <a:ext cx="1304925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6413" y="1377950"/>
            <a:ext cx="2160587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084638"/>
            <a:ext cx="1260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"/>
          <p:cNvGrpSpPr>
            <a:grpSpLocks/>
          </p:cNvGrpSpPr>
          <p:nvPr userDrawn="1"/>
        </p:nvGrpSpPr>
        <p:grpSpPr bwMode="auto">
          <a:xfrm>
            <a:off x="0" y="4405313"/>
            <a:ext cx="9144000" cy="738187"/>
            <a:chOff x="0" y="6120399"/>
            <a:chExt cx="9144000" cy="737601"/>
          </a:xfrm>
        </p:grpSpPr>
        <p:sp>
          <p:nvSpPr>
            <p:cNvPr id="3" name="Rectangle 12"/>
            <p:cNvSpPr/>
            <p:nvPr/>
          </p:nvSpPr>
          <p:spPr>
            <a:xfrm>
              <a:off x="0" y="6164814"/>
              <a:ext cx="9144000" cy="69318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4" name="Imag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504" y="6309320"/>
              <a:ext cx="1080000" cy="44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4"/>
            <p:cNvSpPr/>
            <p:nvPr/>
          </p:nvSpPr>
          <p:spPr>
            <a:xfrm>
              <a:off x="0" y="6120399"/>
              <a:ext cx="1403350" cy="4600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6" name="Imag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-20638"/>
            <a:ext cx="1304925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3"/>
          <p:cNvSpPr txBox="1">
            <a:spLocks/>
          </p:cNvSpPr>
          <p:nvPr userDrawn="1"/>
        </p:nvSpPr>
        <p:spPr>
          <a:xfrm>
            <a:off x="7885113" y="4516438"/>
            <a:ext cx="1122362" cy="24923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D5644E94-A646-4282-B5A1-BD1E056D59D5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logoAO_blanc-filaire-fdtransp_800px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564063"/>
            <a:ext cx="7921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-20638"/>
            <a:ext cx="1304925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594225"/>
            <a:ext cx="1079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 txBox="1">
            <a:spLocks/>
          </p:cNvSpPr>
          <p:nvPr userDrawn="1"/>
        </p:nvSpPr>
        <p:spPr>
          <a:xfrm>
            <a:off x="7885113" y="4516438"/>
            <a:ext cx="1122362" cy="24923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9038ED08-155B-46F6-8F23-E7735862B1B4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5113" y="4516438"/>
            <a:ext cx="1122362" cy="24923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/>
              <a:t>.0</a:t>
            </a:r>
            <a:fld id="{DEF55B36-ACCB-4793-BF6C-38BAD178DFA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png"/><Relationship Id="rId11" Type="http://schemas.openxmlformats.org/officeDocument/2006/relationships/image" Target="../media/image37.emf"/><Relationship Id="rId5" Type="http://schemas.openxmlformats.org/officeDocument/2006/relationships/image" Target="../media/image63.emf"/><Relationship Id="rId10" Type="http://schemas.openxmlformats.org/officeDocument/2006/relationships/image" Target="../media/image6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pn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ylvie.lortal@inra.fr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3.png"/><Relationship Id="rId21" Type="http://schemas.openxmlformats.org/officeDocument/2006/relationships/image" Target="../media/image57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gif"/><Relationship Id="rId15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5"/>
          <p:cNvSpPr txBox="1">
            <a:spLocks noChangeArrowheads="1"/>
          </p:cNvSpPr>
          <p:nvPr/>
        </p:nvSpPr>
        <p:spPr bwMode="auto">
          <a:xfrm>
            <a:off x="2699792" y="752966"/>
            <a:ext cx="6769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Sélectionner des bactéries « 2-en-1 » pour les aliments fermentés probiotiques de </a:t>
            </a:r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demain</a:t>
            </a:r>
            <a:endParaRPr lang="fr-FR" sz="3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71" name="ZoneTexte 2"/>
          <p:cNvSpPr txBox="1">
            <a:spLocks noChangeArrowheads="1"/>
          </p:cNvSpPr>
          <p:nvPr/>
        </p:nvSpPr>
        <p:spPr bwMode="auto">
          <a:xfrm>
            <a:off x="539750" y="2793754"/>
            <a:ext cx="8288338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fr-FR" b="1" dirty="0" smtClean="0">
                <a:solidFill>
                  <a:srgbClr val="C5DD01"/>
                </a:solidFill>
                <a:latin typeface="Calibri" pitchFamily="34" charset="0"/>
              </a:rPr>
              <a:t>Gwénaël JAN</a:t>
            </a:r>
            <a:r>
              <a:rPr lang="fr-FR" b="1" baseline="30000" dirty="0" smtClean="0">
                <a:solidFill>
                  <a:srgbClr val="C5DD01"/>
                </a:solidFill>
                <a:latin typeface="Calibri" pitchFamily="34" charset="0"/>
              </a:rPr>
              <a:t>1,2</a:t>
            </a:r>
            <a:endParaRPr lang="fr-FR" b="1" baseline="30000" dirty="0">
              <a:solidFill>
                <a:srgbClr val="C5DD01"/>
              </a:solidFill>
              <a:latin typeface="Calibri" pitchFamily="34" charset="0"/>
            </a:endParaRPr>
          </a:p>
          <a:p>
            <a:r>
              <a:rPr lang="fr-FR" sz="1200" b="1" baseline="30000" dirty="0">
                <a:solidFill>
                  <a:srgbClr val="C5DD01"/>
                </a:solidFill>
                <a:latin typeface="Calibri" pitchFamily="34" charset="0"/>
              </a:rPr>
              <a:t>1</a:t>
            </a:r>
            <a:r>
              <a:rPr lang="fr-FR" sz="1200" b="1" dirty="0">
                <a:solidFill>
                  <a:srgbClr val="C5DD01"/>
                </a:solidFill>
                <a:latin typeface="Calibri" pitchFamily="34" charset="0"/>
              </a:rPr>
              <a:t>INRA, UMR </a:t>
            </a:r>
            <a:r>
              <a:rPr lang="fr-FR" sz="1200" b="1" dirty="0" smtClean="0">
                <a:solidFill>
                  <a:srgbClr val="C5DD01"/>
                </a:solidFill>
                <a:latin typeface="Calibri" pitchFamily="34" charset="0"/>
              </a:rPr>
              <a:t>1253 Science et Technologie du Lait et de l’Œuf, Rennes</a:t>
            </a:r>
            <a:endParaRPr lang="fr-FR" sz="1200" b="1" dirty="0">
              <a:solidFill>
                <a:srgbClr val="C5DD01"/>
              </a:solidFill>
              <a:latin typeface="Calibri" pitchFamily="34" charset="0"/>
            </a:endParaRPr>
          </a:p>
          <a:p>
            <a:r>
              <a:rPr lang="fr-FR" sz="1200" b="1" baseline="30000" dirty="0">
                <a:solidFill>
                  <a:srgbClr val="C5DD01"/>
                </a:solidFill>
                <a:latin typeface="Calibri" pitchFamily="34" charset="0"/>
              </a:rPr>
              <a:t>2</a:t>
            </a:r>
            <a:r>
              <a:rPr lang="fr-FR" sz="1200" b="1" dirty="0">
                <a:solidFill>
                  <a:srgbClr val="C5DD01"/>
                </a:solidFill>
                <a:latin typeface="Calibri" pitchFamily="34" charset="0"/>
              </a:rPr>
              <a:t>Agrocampus Ouest, UMR </a:t>
            </a:r>
            <a:r>
              <a:rPr lang="fr-FR" sz="1200" b="1" dirty="0" smtClean="0">
                <a:solidFill>
                  <a:srgbClr val="C5DD01"/>
                </a:solidFill>
                <a:latin typeface="Calibri" pitchFamily="34" charset="0"/>
              </a:rPr>
              <a:t>1253 </a:t>
            </a:r>
            <a:r>
              <a:rPr lang="fr-FR" sz="1200" b="1" dirty="0">
                <a:solidFill>
                  <a:srgbClr val="C5DD01"/>
                </a:solidFill>
                <a:latin typeface="Calibri" pitchFamily="34" charset="0"/>
              </a:rPr>
              <a:t>Science et Technologie du Lait et de l’Œuf, </a:t>
            </a:r>
            <a:r>
              <a:rPr lang="fr-FR" sz="1200" b="1" dirty="0" smtClean="0">
                <a:solidFill>
                  <a:srgbClr val="C5DD01"/>
                </a:solidFill>
                <a:latin typeface="Calibri" pitchFamily="34" charset="0"/>
              </a:rPr>
              <a:t>Rennes</a:t>
            </a:r>
            <a:endParaRPr lang="fr-FR" sz="1200" b="1" baseline="30000" dirty="0">
              <a:solidFill>
                <a:srgbClr val="C5DD01"/>
              </a:solidFill>
              <a:latin typeface="Calibri" pitchFamily="34" charset="0"/>
            </a:endParaRPr>
          </a:p>
          <a:p>
            <a:endParaRPr lang="fr-FR" sz="1200" baseline="30000" dirty="0">
              <a:solidFill>
                <a:srgbClr val="C5DD01"/>
              </a:solidFill>
              <a:latin typeface="Calibri" pitchFamily="34" charset="0"/>
            </a:endParaRPr>
          </a:p>
        </p:txBody>
      </p:sp>
      <p:pic>
        <p:nvPicPr>
          <p:cNvPr id="7174" name="Picture 8" descr="logoAO_blanc-filaire-fdtransp_800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5625"/>
            <a:ext cx="12239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226" y="4083918"/>
            <a:ext cx="1317238" cy="72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020" y="25396"/>
            <a:ext cx="746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De nouvelles opportunités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04586"/>
              </p:ext>
            </p:extLst>
          </p:nvPr>
        </p:nvGraphicFramePr>
        <p:xfrm>
          <a:off x="6372200" y="411510"/>
          <a:ext cx="2376264" cy="25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ism 7" r:id="rId4" imgW="4459561" imgH="4720179" progId="Prism7.Document">
                  <p:embed/>
                </p:oleObj>
              </mc:Choice>
              <mc:Fallback>
                <p:oleObj name="Prism 7" r:id="rId4" imgW="4459561" imgH="4720179" progId="Prism7.Document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1510"/>
                        <a:ext cx="2376264" cy="251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Résultat de recherche d'images pour &quot;emmental&quot;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95" b="87692" l="0" r="93822"/>
                    </a14:imgEffect>
                  </a14:imgLayer>
                </a14:imgProps>
              </a:ext>
            </a:extLst>
          </a:blip>
          <a:srcRect t="4056" b="13706"/>
          <a:stretch/>
        </p:blipFill>
        <p:spPr bwMode="auto">
          <a:xfrm>
            <a:off x="7320473" y="1834711"/>
            <a:ext cx="262200" cy="162346"/>
          </a:xfrm>
          <a:prstGeom prst="rect">
            <a:avLst/>
          </a:prstGeom>
          <a:noFill/>
        </p:spPr>
      </p:pic>
      <p:pic>
        <p:nvPicPr>
          <p:cNvPr id="10" name="Picture 6" descr="Résultat de recherche d'images pour &quot;emmental&quot;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7A3C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95" b="87692" l="0" r="93822"/>
                    </a14:imgEffect>
                  </a14:imgLayer>
                </a14:imgProps>
              </a:ext>
            </a:extLst>
          </a:blip>
          <a:srcRect t="4056" b="13706"/>
          <a:stretch/>
        </p:blipFill>
        <p:spPr bwMode="auto">
          <a:xfrm>
            <a:off x="7752521" y="1819682"/>
            <a:ext cx="262200" cy="162346"/>
          </a:xfrm>
          <a:prstGeom prst="rect">
            <a:avLst/>
          </a:prstGeom>
          <a:noFill/>
        </p:spPr>
      </p:pic>
      <p:pic>
        <p:nvPicPr>
          <p:cNvPr id="11" name="Picture 6" descr="Résultat de recherche d'images pour &quot;emmental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95" b="87692" l="0" r="93822"/>
                    </a14:imgEffect>
                  </a14:imgLayer>
                </a14:imgProps>
              </a:ext>
            </a:extLst>
          </a:blip>
          <a:srcRect t="4056" b="13706"/>
          <a:stretch/>
        </p:blipFill>
        <p:spPr bwMode="auto">
          <a:xfrm>
            <a:off x="8230745" y="1847513"/>
            <a:ext cx="262200" cy="162346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699542"/>
            <a:ext cx="1683271" cy="112014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7480"/>
            <a:ext cx="984299" cy="6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4032" r="1623" b="16272"/>
          <a:stretch/>
        </p:blipFill>
        <p:spPr bwMode="auto">
          <a:xfrm>
            <a:off x="3110732" y="730511"/>
            <a:ext cx="3025495" cy="712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1"/>
          <a:srcRect l="33057" r="53720"/>
          <a:stretch/>
        </p:blipFill>
        <p:spPr>
          <a:xfrm>
            <a:off x="8450019" y="425243"/>
            <a:ext cx="576064" cy="61053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618" y="1369413"/>
            <a:ext cx="1049090" cy="5464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332" y="2044391"/>
            <a:ext cx="1637142" cy="54711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-36512" y="2987089"/>
            <a:ext cx="460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une première étude clinique pilote …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4"/>
          <a:srcRect l="18910" t="6588" b="73081"/>
          <a:stretch/>
        </p:blipFill>
        <p:spPr>
          <a:xfrm>
            <a:off x="1840636" y="3312624"/>
            <a:ext cx="6912526" cy="9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 txBox="1">
            <a:spLocks noChangeArrowheads="1"/>
          </p:cNvSpPr>
          <p:nvPr/>
        </p:nvSpPr>
        <p:spPr bwMode="auto">
          <a:xfrm>
            <a:off x="174614" y="3208616"/>
            <a:ext cx="885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685783" eaLnBrk="0" hangingPunct="0"/>
            <a:r>
              <a:rPr lang="fr-FR" altLang="fr-FR" sz="4000" dirty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fr-FR" altLang="fr-FR" sz="4000" b="1" i="1" dirty="0">
                <a:solidFill>
                  <a:srgbClr val="006699"/>
                </a:solidFill>
                <a:latin typeface="Calibri" pitchFamily="34" charset="0"/>
              </a:rPr>
              <a:t>MERCI</a:t>
            </a:r>
            <a:r>
              <a:rPr lang="fr-FR" altLang="fr-FR" sz="4000" b="1" dirty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fr-FR" altLang="fr-FR" sz="4000" b="1" i="1" dirty="0">
                <a:solidFill>
                  <a:srgbClr val="006699"/>
                </a:solidFill>
                <a:latin typeface="Calibri" pitchFamily="34" charset="0"/>
              </a:rPr>
              <a:t>POUR VOTRE ATTENTION</a:t>
            </a:r>
          </a:p>
        </p:txBody>
      </p:sp>
      <p:pic>
        <p:nvPicPr>
          <p:cNvPr id="10243" name="Picture 2" descr="C:\Users\Gwenole\Documents\Pictures\Logo STLO\LogoSTLO-Coul-Buro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11163"/>
            <a:ext cx="14525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2300289" y="4587875"/>
            <a:ext cx="5982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Pour visiter notre site http://www6.rennes.inra.fr/stlo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3599"/>
            <a:ext cx="2818953" cy="16857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64" y="979408"/>
            <a:ext cx="1122080" cy="1122080"/>
          </a:xfrm>
          <a:prstGeom prst="rect">
            <a:avLst/>
          </a:prstGeom>
        </p:spPr>
      </p:pic>
      <p:pic>
        <p:nvPicPr>
          <p:cNvPr id="9" name="Picture 18" descr="souches"/>
          <p:cNvPicPr>
            <a:picLocks noChangeAspect="1" noChangeArrowheads="1"/>
          </p:cNvPicPr>
          <p:nvPr/>
        </p:nvPicPr>
        <p:blipFill>
          <a:blip r:embed="rId6"/>
          <a:srcRect r="1692"/>
          <a:stretch>
            <a:fillRect/>
          </a:stretch>
        </p:blipFill>
        <p:spPr bwMode="auto">
          <a:xfrm>
            <a:off x="1387975" y="1623405"/>
            <a:ext cx="1152128" cy="8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508" y="2086537"/>
            <a:ext cx="1215382" cy="6806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5702" y="2889332"/>
            <a:ext cx="1400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Cette biodiversité : un sac d’or?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55166" y="2889332"/>
            <a:ext cx="25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hlinkClick r:id="rId8"/>
              </a:rPr>
              <a:t>Gwenael.jan@inra.fr </a:t>
            </a:r>
          </a:p>
        </p:txBody>
      </p:sp>
    </p:spTree>
    <p:extLst>
      <p:ext uri="{BB962C8B-B14F-4D97-AF65-F5344CB8AC3E}">
        <p14:creationId xmlns:p14="http://schemas.microsoft.com/office/powerpoint/2010/main" val="26476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2484438" y="4587875"/>
            <a:ext cx="5982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Pour visiter notre site 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http://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www6.rennes.inra.fr/stlo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70200" y="125413"/>
            <a:ext cx="5910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Une approche 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pluridisciplinaire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et multi-échelle,</a:t>
            </a:r>
          </a:p>
          <a:p>
            <a:pPr algn="ctr"/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 renforcée par deux installations d’envergure </a:t>
            </a:r>
            <a:r>
              <a:rPr lang="fr-FR" sz="1400" b="1" dirty="0">
                <a:solidFill>
                  <a:srgbClr val="002060"/>
                </a:solidFill>
                <a:latin typeface="Calibri" pitchFamily="34" charset="0"/>
              </a:rPr>
              <a:t>: </a:t>
            </a:r>
          </a:p>
        </p:txBody>
      </p:sp>
      <p:grpSp>
        <p:nvGrpSpPr>
          <p:cNvPr id="8195" name="Groupe 1"/>
          <p:cNvGrpSpPr>
            <a:grpSpLocks/>
          </p:cNvGrpSpPr>
          <p:nvPr/>
        </p:nvGrpSpPr>
        <p:grpSpPr bwMode="auto">
          <a:xfrm>
            <a:off x="-50800" y="2643188"/>
            <a:ext cx="2474913" cy="1817687"/>
            <a:chOff x="-1085453" y="673730"/>
            <a:chExt cx="2474516" cy="1817400"/>
          </a:xfrm>
        </p:grpSpPr>
        <p:pic>
          <p:nvPicPr>
            <p:cNvPr id="821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045766" y="1652930"/>
              <a:ext cx="125888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725" y="1583874"/>
              <a:ext cx="1176338" cy="90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3" y="673730"/>
              <a:ext cx="1231900" cy="95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085453" y="673730"/>
              <a:ext cx="13477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37369" y="1236790"/>
              <a:ext cx="780353" cy="78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2" descr="C:\Users\Gwenole\Documents\Pictures\Logo STLO\LogoSTLO-Coul-Buro20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18692" y="1545600"/>
              <a:ext cx="421082" cy="1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Groupe 3"/>
          <p:cNvGrpSpPr>
            <a:grpSpLocks/>
          </p:cNvGrpSpPr>
          <p:nvPr/>
        </p:nvGrpSpPr>
        <p:grpSpPr bwMode="auto">
          <a:xfrm>
            <a:off x="-11113" y="0"/>
            <a:ext cx="2473326" cy="1865313"/>
            <a:chOff x="-121260" y="562374"/>
            <a:chExt cx="2472948" cy="186536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9">
              <a:duotone>
                <a:srgbClr val="EEECE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-112709" y="562374"/>
              <a:ext cx="2464397" cy="1210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8EE"/>
                </a:clrFrom>
                <a:clrTo>
                  <a:srgbClr val="FDF8EE">
                    <a:alpha val="0"/>
                  </a:srgbClr>
                </a:clrTo>
              </a:clrChange>
              <a:duotone>
                <a:srgbClr val="EEECE1">
                  <a:shade val="45000"/>
                  <a:satMod val="135000"/>
                </a:srgbClr>
                <a:prstClr val="white"/>
              </a:duotone>
            </a:blip>
            <a:srcRect b="-5843"/>
            <a:stretch>
              <a:fillRect/>
            </a:stretch>
          </p:blipFill>
          <p:spPr bwMode="auto">
            <a:xfrm>
              <a:off x="-121260" y="1776791"/>
              <a:ext cx="2471850" cy="650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7" name="Groupe 2"/>
          <p:cNvGrpSpPr>
            <a:grpSpLocks/>
          </p:cNvGrpSpPr>
          <p:nvPr/>
        </p:nvGrpSpPr>
        <p:grpSpPr bwMode="auto">
          <a:xfrm>
            <a:off x="444500" y="387350"/>
            <a:ext cx="1631256" cy="754939"/>
            <a:chOff x="2483768" y="447929"/>
            <a:chExt cx="3339927" cy="1739145"/>
          </a:xfrm>
        </p:grpSpPr>
        <p:pic>
          <p:nvPicPr>
            <p:cNvPr id="8209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48014" y="447929"/>
              <a:ext cx="2616074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0" name="Text Box 5"/>
            <p:cNvSpPr txBox="1">
              <a:spLocks noChangeArrowheads="1"/>
            </p:cNvSpPr>
            <p:nvPr/>
          </p:nvSpPr>
          <p:spPr bwMode="auto">
            <a:xfrm>
              <a:off x="2483768" y="1203599"/>
              <a:ext cx="3339927" cy="98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fr-FR" sz="1200" b="1" dirty="0">
                  <a:solidFill>
                    <a:srgbClr val="002060"/>
                  </a:solidFill>
                  <a:latin typeface="Calibri" pitchFamily="34" charset="0"/>
                </a:rPr>
                <a:t>Science </a:t>
              </a:r>
              <a:r>
                <a:rPr lang="en-GB" altLang="fr-FR" sz="1200" b="1" dirty="0" smtClean="0">
                  <a:solidFill>
                    <a:srgbClr val="002060"/>
                  </a:solidFill>
                  <a:latin typeface="Calibri" pitchFamily="34" charset="0"/>
                </a:rPr>
                <a:t>et </a:t>
              </a:r>
              <a:r>
                <a:rPr lang="en-GB" altLang="fr-FR" sz="1200" b="1" dirty="0" err="1" smtClean="0">
                  <a:solidFill>
                    <a:srgbClr val="002060"/>
                  </a:solidFill>
                  <a:latin typeface="Calibri" pitchFamily="34" charset="0"/>
                </a:rPr>
                <a:t>Technologie</a:t>
              </a:r>
              <a:r>
                <a:rPr lang="en-GB" altLang="fr-FR" sz="1200" b="1" dirty="0" smtClean="0">
                  <a:solidFill>
                    <a:srgbClr val="002060"/>
                  </a:solidFill>
                  <a:latin typeface="Calibri" pitchFamily="34" charset="0"/>
                </a:rPr>
                <a:t> du </a:t>
              </a:r>
              <a:r>
                <a:rPr lang="en-GB" altLang="fr-FR" sz="1200" b="1" dirty="0" err="1" smtClean="0">
                  <a:solidFill>
                    <a:srgbClr val="002060"/>
                  </a:solidFill>
                  <a:latin typeface="Calibri" pitchFamily="34" charset="0"/>
                </a:rPr>
                <a:t>Lait</a:t>
              </a:r>
              <a:r>
                <a:rPr lang="en-GB" altLang="fr-FR" sz="1200" b="1" dirty="0" smtClean="0">
                  <a:solidFill>
                    <a:srgbClr val="002060"/>
                  </a:solidFill>
                  <a:latin typeface="Calibri" pitchFamily="34" charset="0"/>
                </a:rPr>
                <a:t> et de </a:t>
              </a:r>
              <a:r>
                <a:rPr lang="en-GB" altLang="fr-FR" sz="1200" b="1" dirty="0" err="1" smtClean="0">
                  <a:solidFill>
                    <a:srgbClr val="002060"/>
                  </a:solidFill>
                  <a:latin typeface="Calibri" pitchFamily="34" charset="0"/>
                </a:rPr>
                <a:t>l’Oeuf</a:t>
              </a:r>
              <a:endParaRPr lang="en-GB" altLang="fr-FR" sz="12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41300" y="1419225"/>
            <a:ext cx="1954213" cy="404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Font typeface="Wingdings" charset="2"/>
              <a:buNone/>
              <a:defRPr/>
            </a:pPr>
            <a:r>
              <a:rPr lang="en-GB" altLang="fr-FR" sz="1100" b="1" dirty="0">
                <a:solidFill>
                  <a:srgbClr val="002060"/>
                </a:solidFill>
                <a:latin typeface="+mn-lt"/>
              </a:rPr>
              <a:t>78 </a:t>
            </a:r>
            <a:r>
              <a:rPr lang="en-GB" altLang="fr-FR" sz="1100" b="1" dirty="0" smtClean="0">
                <a:solidFill>
                  <a:srgbClr val="002060"/>
                </a:solidFill>
                <a:latin typeface="+mn-lt"/>
              </a:rPr>
              <a:t>permanents</a:t>
            </a:r>
          </a:p>
          <a:p>
            <a:pPr algn="ctr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Font typeface="Wingdings" charset="2"/>
              <a:buNone/>
              <a:defRPr/>
            </a:pPr>
            <a:r>
              <a:rPr lang="en-GB" altLang="fr-FR" sz="1100" b="1" dirty="0" smtClean="0">
                <a:solidFill>
                  <a:srgbClr val="002060"/>
                </a:solidFill>
                <a:latin typeface="+mn-lt"/>
              </a:rPr>
              <a:t>25 </a:t>
            </a:r>
            <a:r>
              <a:rPr lang="en-GB" altLang="fr-FR" sz="1100" b="1" dirty="0" err="1" smtClean="0">
                <a:solidFill>
                  <a:srgbClr val="002060"/>
                </a:solidFill>
                <a:latin typeface="+mn-lt"/>
              </a:rPr>
              <a:t>doctorants</a:t>
            </a:r>
            <a:endParaRPr lang="en-GB" altLang="fr-FR" sz="11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9" name="Picture 2" descr="C:\Users\Gwenole\Documents\Pictures\Logo STLO\LogoSTLO-Coul-Buro2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8738" y="1844675"/>
            <a:ext cx="2568576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0" name="Group 31"/>
          <p:cNvGrpSpPr>
            <a:grpSpLocks/>
          </p:cNvGrpSpPr>
          <p:nvPr/>
        </p:nvGrpSpPr>
        <p:grpSpPr bwMode="auto">
          <a:xfrm>
            <a:off x="3163888" y="1094678"/>
            <a:ext cx="2016125" cy="812800"/>
            <a:chOff x="2267" y="2150"/>
            <a:chExt cx="2904" cy="1090"/>
          </a:xfrm>
        </p:grpSpPr>
        <p:pic>
          <p:nvPicPr>
            <p:cNvPr id="8207" name="Picture 29" descr="IMG_012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67" y="2150"/>
              <a:ext cx="1453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30" descr="IMG_012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18" y="2150"/>
              <a:ext cx="1453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1" name="Picture 22" descr="P918084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2838" y="1088328"/>
            <a:ext cx="10699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souches"/>
          <p:cNvPicPr>
            <a:picLocks noChangeAspect="1" noChangeArrowheads="1"/>
          </p:cNvPicPr>
          <p:nvPr/>
        </p:nvPicPr>
        <p:blipFill>
          <a:blip r:embed="rId15"/>
          <a:srcRect r="1692"/>
          <a:stretch>
            <a:fillRect/>
          </a:stretch>
        </p:blipFill>
        <p:spPr bwMode="auto">
          <a:xfrm>
            <a:off x="7275513" y="1088328"/>
            <a:ext cx="10937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ZoneTexte 5"/>
          <p:cNvSpPr txBox="1">
            <a:spLocks noChangeArrowheads="1"/>
          </p:cNvSpPr>
          <p:nvPr/>
        </p:nvSpPr>
        <p:spPr bwMode="auto">
          <a:xfrm>
            <a:off x="909638" y="3408363"/>
            <a:ext cx="463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" b="1">
                <a:solidFill>
                  <a:srgbClr val="0070C0"/>
                </a:solidFill>
              </a:rPr>
              <a:t>Rennes</a:t>
            </a: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3403616" y="699542"/>
            <a:ext cx="1539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La plateforme Lait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5004048" y="699542"/>
            <a:ext cx="3860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Un centre de ressources biologiques </a:t>
            </a:r>
            <a:endParaRPr lang="fr-FR" sz="1400" dirty="0"/>
          </a:p>
        </p:txBody>
      </p:sp>
      <p:sp>
        <p:nvSpPr>
          <p:cNvPr id="32" name="Rectangle à coins arrondis 31"/>
          <p:cNvSpPr>
            <a:spLocks noChangeArrowheads="1"/>
          </p:cNvSpPr>
          <p:nvPr/>
        </p:nvSpPr>
        <p:spPr bwMode="auto">
          <a:xfrm>
            <a:off x="2792214" y="2216149"/>
            <a:ext cx="6244281" cy="2111375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4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sz="1400" b="1" dirty="0">
                <a:solidFill>
                  <a:srgbClr val="002060"/>
                </a:solidFill>
                <a:latin typeface="+mj-lt"/>
              </a:rPr>
              <a:t>Structuration et mécanismes de déstructuration des matrices alimentaires </a:t>
            </a: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fr-FR" sz="1400" b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400"/>
              </a:spcAft>
              <a:buSzPct val="80000"/>
              <a:defRPr/>
            </a:pPr>
            <a:r>
              <a:rPr lang="fr-FR" sz="1400" b="1" i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4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400" i="1" dirty="0" smtClean="0">
                <a:solidFill>
                  <a:srgbClr val="002060"/>
                </a:solidFill>
                <a:latin typeface="+mj-lt"/>
              </a:rPr>
              <a:t>de </a:t>
            </a:r>
            <a:r>
              <a:rPr lang="fr-FR" sz="1400" i="1" dirty="0">
                <a:solidFill>
                  <a:srgbClr val="002060"/>
                </a:solidFill>
                <a:latin typeface="+mj-lt"/>
              </a:rPr>
              <a:t>la caractérisation structurale à la </a:t>
            </a:r>
            <a:r>
              <a:rPr lang="fr-FR" sz="1400" i="1" dirty="0" smtClean="0">
                <a:solidFill>
                  <a:srgbClr val="002060"/>
                </a:solidFill>
                <a:latin typeface="+mj-lt"/>
              </a:rPr>
              <a:t>digestion</a:t>
            </a:r>
          </a:p>
          <a:p>
            <a:pPr marL="285750" indent="-285750" fontAlgn="auto">
              <a:spcBef>
                <a:spcPts val="600"/>
              </a:spcBef>
              <a:spcAft>
                <a:spcPts val="4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Procédés de l’industrie laitière et fabrication fromagère : </a:t>
            </a:r>
          </a:p>
          <a:p>
            <a:pPr fontAlgn="auto">
              <a:spcBef>
                <a:spcPts val="0"/>
              </a:spcBef>
              <a:spcAft>
                <a:spcPts val="400"/>
              </a:spcAft>
              <a:buSzPct val="80000"/>
              <a:defRPr/>
            </a:pPr>
            <a:r>
              <a:rPr lang="fr-FR" sz="14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400" i="1" dirty="0" smtClean="0">
                <a:solidFill>
                  <a:srgbClr val="002060"/>
                </a:solidFill>
                <a:latin typeface="+mj-lt"/>
              </a:rPr>
              <a:t>vers </a:t>
            </a:r>
            <a:r>
              <a:rPr lang="fr-FR" sz="1400" i="1" dirty="0">
                <a:solidFill>
                  <a:srgbClr val="002060"/>
                </a:solidFill>
                <a:latin typeface="+mj-lt"/>
              </a:rPr>
              <a:t>de systèmes durables</a:t>
            </a:r>
          </a:p>
          <a:p>
            <a:pPr marL="285750" indent="-285750" fontAlgn="auto">
              <a:spcBef>
                <a:spcPts val="600"/>
              </a:spcBef>
              <a:spcAft>
                <a:spcPts val="40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Interactions </a:t>
            </a:r>
            <a:r>
              <a:rPr lang="fr-FR" sz="1400" b="1" dirty="0">
                <a:solidFill>
                  <a:srgbClr val="002060"/>
                </a:solidFill>
                <a:latin typeface="+mj-lt"/>
              </a:rPr>
              <a:t>microbiennes : </a:t>
            </a:r>
          </a:p>
          <a:p>
            <a:pPr fontAlgn="auto">
              <a:spcBef>
                <a:spcPts val="0"/>
              </a:spcBef>
              <a:spcAft>
                <a:spcPts val="400"/>
              </a:spcAft>
              <a:buSzPct val="80000"/>
              <a:defRPr/>
            </a:pPr>
            <a:r>
              <a:rPr lang="fr-FR" sz="14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1400" i="1" dirty="0" smtClean="0">
                <a:solidFill>
                  <a:srgbClr val="002060"/>
                </a:solidFill>
                <a:latin typeface="+mj-lt"/>
              </a:rPr>
              <a:t>matrice </a:t>
            </a:r>
            <a:r>
              <a:rPr lang="fr-FR" sz="1400" i="1" dirty="0">
                <a:solidFill>
                  <a:srgbClr val="002060"/>
                </a:solidFill>
                <a:latin typeface="+mj-lt"/>
              </a:rPr>
              <a:t>alimentaire et cellules de l’hôte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Ver imagem origin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0"/>
          <a:stretch/>
        </p:blipFill>
        <p:spPr bwMode="auto">
          <a:xfrm>
            <a:off x="1037536" y="1564297"/>
            <a:ext cx="1870061" cy="1553967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7786" y="446930"/>
            <a:ext cx="3038475" cy="37909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887" y="1851671"/>
            <a:ext cx="2246939" cy="12115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71922" y="125132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sensibilité viscérale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31654" y="245597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tolérance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515" y="173264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perméabilité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25311" y="215661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Inflammation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7908" y="200584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immunité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99170" y="154797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motilité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70722" y="25965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digestion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80604" y="3106886"/>
            <a:ext cx="30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différenciation / prolifération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0590" y="843559"/>
            <a:ext cx="259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Bactéries, ingérées ou commensales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0273" y="972583"/>
            <a:ext cx="200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IBS, IBD, atopie, intolérance 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9021" y="25397"/>
            <a:ext cx="746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Ce que les bactéries peuvent faire</a:t>
            </a:r>
          </a:p>
        </p:txBody>
      </p:sp>
      <p:cxnSp>
        <p:nvCxnSpPr>
          <p:cNvPr id="17" name="Connecteur droit avec flèche 16"/>
          <p:cNvCxnSpPr>
            <a:stCxn id="3" idx="0"/>
            <a:endCxn id="8" idx="1"/>
          </p:cNvCxnSpPr>
          <p:nvPr/>
        </p:nvCxnSpPr>
        <p:spPr>
          <a:xfrm>
            <a:off x="2907597" y="2341280"/>
            <a:ext cx="617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886494" y="2341279"/>
            <a:ext cx="106177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972969" y="3152182"/>
            <a:ext cx="2005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Santé,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nutriments,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biodisponibilité</a:t>
            </a:r>
          </a:p>
        </p:txBody>
      </p:sp>
    </p:spTree>
    <p:extLst>
      <p:ext uri="{BB962C8B-B14F-4D97-AF65-F5344CB8AC3E}">
        <p14:creationId xmlns:p14="http://schemas.microsoft.com/office/powerpoint/2010/main" val="5373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097" y="1148227"/>
            <a:ext cx="2171700" cy="461665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Matière première riche en substrats fermentescibles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84877" y="3417935"/>
            <a:ext cx="2171700" cy="276999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Ecosystème microbien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3097" y="3417935"/>
            <a:ext cx="2171700" cy="276999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Aliment fermenté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3097" y="2287804"/>
            <a:ext cx="2171700" cy="461665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Processus de fermentation</a:t>
            </a:r>
          </a:p>
          <a:p>
            <a:pPr algn="ctr"/>
            <a:r>
              <a:rPr lang="fr-FR" sz="1200" dirty="0">
                <a:solidFill>
                  <a:srgbClr val="255255"/>
                </a:solidFill>
              </a:rPr>
              <a:t>(boite noire)</a:t>
            </a:r>
          </a:p>
        </p:txBody>
      </p:sp>
      <p:cxnSp>
        <p:nvCxnSpPr>
          <p:cNvPr id="6" name="Connecteur droit avec flèche 5"/>
          <p:cNvCxnSpPr>
            <a:stCxn id="2" idx="2"/>
            <a:endCxn id="5" idx="0"/>
          </p:cNvCxnSpPr>
          <p:nvPr/>
        </p:nvCxnSpPr>
        <p:spPr>
          <a:xfrm>
            <a:off x="1588947" y="1609891"/>
            <a:ext cx="0" cy="67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5" idx="2"/>
            <a:endCxn id="4" idx="0"/>
          </p:cNvCxnSpPr>
          <p:nvPr/>
        </p:nvCxnSpPr>
        <p:spPr>
          <a:xfrm>
            <a:off x="1588947" y="2749468"/>
            <a:ext cx="0" cy="66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4" idx="3"/>
            <a:endCxn id="3" idx="1"/>
          </p:cNvCxnSpPr>
          <p:nvPr/>
        </p:nvCxnSpPr>
        <p:spPr>
          <a:xfrm>
            <a:off x="2674797" y="3556434"/>
            <a:ext cx="61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3" idx="0"/>
          </p:cNvCxnSpPr>
          <p:nvPr/>
        </p:nvCxnSpPr>
        <p:spPr>
          <a:xfrm flipV="1">
            <a:off x="4370727" y="2845722"/>
            <a:ext cx="0" cy="57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3" idx="0"/>
          </p:cNvCxnSpPr>
          <p:nvPr/>
        </p:nvCxnSpPr>
        <p:spPr>
          <a:xfrm flipV="1">
            <a:off x="4370727" y="2968287"/>
            <a:ext cx="476250" cy="44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3" idx="0"/>
          </p:cNvCxnSpPr>
          <p:nvPr/>
        </p:nvCxnSpPr>
        <p:spPr>
          <a:xfrm flipH="1" flipV="1">
            <a:off x="3942103" y="2968287"/>
            <a:ext cx="428624" cy="44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362325" y="2460457"/>
            <a:ext cx="2171700" cy="276999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Microbes levains (starters)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62325" y="1872306"/>
            <a:ext cx="2171700" cy="276999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Ensemencement</a:t>
            </a: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>
          <a:xfrm flipH="1" flipV="1">
            <a:off x="1574901" y="2010805"/>
            <a:ext cx="17874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2" idx="0"/>
            <a:endCxn id="13" idx="2"/>
          </p:cNvCxnSpPr>
          <p:nvPr/>
        </p:nvCxnSpPr>
        <p:spPr>
          <a:xfrm flipV="1">
            <a:off x="4448175" y="2149305"/>
            <a:ext cx="0" cy="31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17304" y="3325601"/>
            <a:ext cx="2171700" cy="461665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Microbes bioactifs (probiotiques)</a:t>
            </a:r>
          </a:p>
        </p:txBody>
      </p:sp>
      <p:cxnSp>
        <p:nvCxnSpPr>
          <p:cNvPr id="17" name="Connecteur droit avec flèche 16"/>
          <p:cNvCxnSpPr>
            <a:stCxn id="3" idx="3"/>
            <a:endCxn id="16" idx="1"/>
          </p:cNvCxnSpPr>
          <p:nvPr/>
        </p:nvCxnSpPr>
        <p:spPr>
          <a:xfrm flipV="1">
            <a:off x="5456578" y="3556434"/>
            <a:ext cx="5607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HA3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857170"/>
            <a:ext cx="930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fro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68" y="501779"/>
            <a:ext cx="1742031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yaourt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63" y="905212"/>
            <a:ext cx="1056402" cy="79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idr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70" y="1207917"/>
            <a:ext cx="776220" cy="10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verre-vin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6" y="905211"/>
            <a:ext cx="668128" cy="8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ain-au-levain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60" y="1841481"/>
            <a:ext cx="1245956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DSCN0037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41" y="1540380"/>
            <a:ext cx="790653" cy="60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lait_ribo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54" y="3085516"/>
            <a:ext cx="621268" cy="9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827585" y="3885886"/>
            <a:ext cx="460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255255"/>
                </a:solidFill>
                <a:latin typeface="Arial" charset="0"/>
              </a:rPr>
              <a:t>Un point commun : la fermentation lactique qui permet la conservation </a:t>
            </a:r>
            <a:r>
              <a:rPr lang="fr-FR" altLang="fr-FR" sz="1200" dirty="0">
                <a:solidFill>
                  <a:srgbClr val="255255"/>
                </a:solidFill>
                <a:latin typeface="Arial" charset="0"/>
              </a:rPr>
              <a:t>… mais pas que!</a:t>
            </a:r>
            <a:endParaRPr lang="fr-FR" altLang="fr-FR" sz="1200" dirty="0">
              <a:solidFill>
                <a:srgbClr val="255255"/>
              </a:solidFill>
              <a:latin typeface="Arial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929042" y="2402482"/>
            <a:ext cx="195813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255255"/>
                </a:solidFill>
                <a:latin typeface="Arial" charset="0"/>
              </a:rPr>
              <a:t>Une grande diversité gastronomique : 3500 recensés dans le monde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89020" y="25397"/>
            <a:ext cx="79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Un aliment fermenté comment ça marche ?</a:t>
            </a:r>
          </a:p>
        </p:txBody>
      </p:sp>
    </p:spTree>
    <p:extLst>
      <p:ext uri="{BB962C8B-B14F-4D97-AF65-F5344CB8AC3E}">
        <p14:creationId xmlns:p14="http://schemas.microsoft.com/office/powerpoint/2010/main" val="2076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7" y="1116543"/>
            <a:ext cx="834911" cy="834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649" y="1116544"/>
            <a:ext cx="834911" cy="8349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811016" y="1836623"/>
            <a:ext cx="1905000" cy="190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4395192" y="1849771"/>
            <a:ext cx="1905000" cy="1905000"/>
          </a:xfrm>
          <a:prstGeom prst="rect">
            <a:avLst/>
          </a:prstGeom>
        </p:spPr>
      </p:pic>
      <p:pic>
        <p:nvPicPr>
          <p:cNvPr id="7" name="Picture 18" descr="souches"/>
          <p:cNvPicPr>
            <a:picLocks noChangeAspect="1" noChangeArrowheads="1"/>
          </p:cNvPicPr>
          <p:nvPr/>
        </p:nvPicPr>
        <p:blipFill>
          <a:blip r:embed="rId4"/>
          <a:srcRect r="1692"/>
          <a:stretch>
            <a:fillRect/>
          </a:stretch>
        </p:blipFill>
        <p:spPr bwMode="auto">
          <a:xfrm>
            <a:off x="5940153" y="3741854"/>
            <a:ext cx="1152128" cy="8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irage 7"/>
          <p:cNvSpPr/>
          <p:nvPr/>
        </p:nvSpPr>
        <p:spPr>
          <a:xfrm flipH="1" flipV="1">
            <a:off x="3284509" y="3791200"/>
            <a:ext cx="720080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Virage 8"/>
          <p:cNvSpPr/>
          <p:nvPr/>
        </p:nvSpPr>
        <p:spPr>
          <a:xfrm flipV="1">
            <a:off x="5076057" y="3808950"/>
            <a:ext cx="720080" cy="504056"/>
          </a:xfrm>
          <a:prstGeom prst="bentArrow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Picture 13" descr="Ver imagem origin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0"/>
          <a:stretch/>
        </p:blipFill>
        <p:spPr bwMode="auto">
          <a:xfrm>
            <a:off x="1788424" y="3738230"/>
            <a:ext cx="1022593" cy="849745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460" y="80672"/>
            <a:ext cx="1849769" cy="1035871"/>
          </a:xfrm>
          <a:prstGeom prst="rect">
            <a:avLst/>
          </a:prstGeom>
        </p:spPr>
      </p:pic>
      <p:sp>
        <p:nvSpPr>
          <p:cNvPr id="12" name="Flèche vers le bas 11"/>
          <p:cNvSpPr/>
          <p:nvPr/>
        </p:nvSpPr>
        <p:spPr>
          <a:xfrm>
            <a:off x="3858739" y="84355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5055653" y="846656"/>
            <a:ext cx="216024" cy="360040"/>
          </a:xfrm>
          <a:prstGeom prst="downArrow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123568" y="3435847"/>
            <a:ext cx="2171700" cy="276999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Probiotiques reconnus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68144" y="3435847"/>
            <a:ext cx="2171700" cy="276999"/>
          </a:xfrm>
          <a:prstGeom prst="rect">
            <a:avLst/>
          </a:prstGeom>
          <a:noFill/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55255"/>
                </a:solidFill>
              </a:rPr>
              <a:t>Levains reconnus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42662" y="1882668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>
                <a:solidFill>
                  <a:srgbClr val="255255"/>
                </a:solidFill>
              </a:rPr>
              <a:t>Immunomodulation</a:t>
            </a:r>
            <a:endParaRPr lang="fr-FR" sz="1200" dirty="0">
              <a:solidFill>
                <a:srgbClr val="255255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92812" y="2382258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255255"/>
                </a:solidFill>
              </a:rPr>
              <a:t>Sensibilité viscérale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16064" y="2881657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255255"/>
                </a:solidFill>
              </a:rPr>
              <a:t>Différenciation</a:t>
            </a:r>
            <a:endParaRPr lang="fr-FR" sz="1200" dirty="0">
              <a:solidFill>
                <a:srgbClr val="255255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08177" y="1949414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55255"/>
                </a:solidFill>
              </a:rPr>
              <a:t>Texture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819036" y="2446135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55255"/>
                </a:solidFill>
              </a:rPr>
              <a:t>Arôme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46696" y="2902624"/>
            <a:ext cx="21717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255255"/>
                </a:solidFill>
              </a:rPr>
              <a:t>Conservation …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90" y="15471"/>
            <a:ext cx="3858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Des bactéries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sélectionnées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6588225" y="699542"/>
            <a:ext cx="360040" cy="25922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Virage 23"/>
          <p:cNvSpPr/>
          <p:nvPr/>
        </p:nvSpPr>
        <p:spPr>
          <a:xfrm flipH="1">
            <a:off x="4004589" y="210534"/>
            <a:ext cx="2857792" cy="69287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Virage 24"/>
          <p:cNvSpPr/>
          <p:nvPr/>
        </p:nvSpPr>
        <p:spPr>
          <a:xfrm rot="16200000" flipH="1">
            <a:off x="3672764" y="493326"/>
            <a:ext cx="844684" cy="491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12809" y="3851537"/>
            <a:ext cx="2171700" cy="276999"/>
          </a:xfrm>
          <a:prstGeom prst="rect">
            <a:avLst/>
          </a:prstGeom>
          <a:solidFill>
            <a:schemeClr val="bg1"/>
          </a:solidFill>
          <a:ln>
            <a:solidFill>
              <a:srgbClr val="316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Bactéries 2-en-1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66075" y="964634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Une deuxième sélection possible</a:t>
            </a:r>
          </a:p>
        </p:txBody>
      </p:sp>
      <p:sp>
        <p:nvSpPr>
          <p:cNvPr id="28" name="Virage 27"/>
          <p:cNvSpPr/>
          <p:nvPr/>
        </p:nvSpPr>
        <p:spPr>
          <a:xfrm flipH="1" flipV="1">
            <a:off x="3286699" y="3789870"/>
            <a:ext cx="720080" cy="50405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021" y="25396"/>
            <a:ext cx="746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E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xemple des bactéries propioniques de l’Emmental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9020" y="10595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In vitro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9020" y="264375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In vivo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12536"/>
            <a:ext cx="3197388" cy="8087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86" y="436091"/>
            <a:ext cx="3504844" cy="20502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3" y="2461597"/>
            <a:ext cx="4356580" cy="6105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2486348"/>
            <a:ext cx="2625108" cy="1785774"/>
          </a:xfrm>
          <a:prstGeom prst="rect">
            <a:avLst/>
          </a:prstGeom>
        </p:spPr>
      </p:pic>
      <p:pic>
        <p:nvPicPr>
          <p:cNvPr id="13" name="Picture 5" descr="Logo SURFING+tex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8919" y="4637278"/>
            <a:ext cx="793619" cy="4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 descr="logo AN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5172" y="4694757"/>
            <a:ext cx="730075" cy="39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495" y="4755992"/>
            <a:ext cx="1318430" cy="2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25396"/>
            <a:ext cx="91085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Un fromage avec deux bactéries « 2-en-1 »…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76" y="1628078"/>
            <a:ext cx="504000" cy="3679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9992" b="15998"/>
          <a:stretch/>
        </p:blipFill>
        <p:spPr>
          <a:xfrm>
            <a:off x="1718154" y="1126026"/>
            <a:ext cx="526045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86" y="586971"/>
            <a:ext cx="540983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544" y="2292045"/>
            <a:ext cx="576000" cy="3768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pbsel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1176" y="2300609"/>
            <a:ext cx="540000" cy="359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7" t="6718" r="4858"/>
          <a:stretch/>
        </p:blipFill>
        <p:spPr>
          <a:xfrm>
            <a:off x="3668761" y="3759923"/>
            <a:ext cx="607733" cy="5960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693" y="1486026"/>
            <a:ext cx="540983" cy="3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ZoneTexte 10"/>
          <p:cNvSpPr txBox="1"/>
          <p:nvPr/>
        </p:nvSpPr>
        <p:spPr>
          <a:xfrm>
            <a:off x="6660233" y="3291831"/>
            <a:ext cx="301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…comme outil de recherche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86459" y="604605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Lait </a:t>
            </a:r>
            <a:r>
              <a:rPr lang="fr-FR" sz="1200" dirty="0" err="1">
                <a:solidFill>
                  <a:srgbClr val="0070C0"/>
                </a:solidFill>
              </a:rPr>
              <a:t>microfiltré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39971" y="964762"/>
            <a:ext cx="1233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Poudre 100 g/L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27149" y="1297078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Crème 150 g/L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38557" y="1650569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Stérilisation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51720" y="1984763"/>
            <a:ext cx="1809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Culture </a:t>
            </a:r>
            <a:r>
              <a:rPr lang="fr-FR" sz="1200" i="1" dirty="0">
                <a:solidFill>
                  <a:srgbClr val="0070C0"/>
                </a:solidFill>
              </a:rPr>
              <a:t>P. freudenreichii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30°C, 72 h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75605" y="2440931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0070C0"/>
                </a:solidFill>
              </a:rPr>
              <a:t>préfromage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95279" y="1490999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Lait écrémé UHT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55817" y="1866932"/>
            <a:ext cx="162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Culture L. </a:t>
            </a:r>
            <a:r>
              <a:rPr lang="fr-FR" sz="1200" dirty="0" err="1">
                <a:solidFill>
                  <a:srgbClr val="0070C0"/>
                </a:solidFill>
              </a:rPr>
              <a:t>delbrueckii</a:t>
            </a:r>
            <a:endParaRPr lang="fr-FR" sz="1200" i="1" dirty="0">
              <a:solidFill>
                <a:srgbClr val="0070C0"/>
              </a:solidFill>
            </a:endParaRP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42°C, 4 h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527527" y="242753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Lait fermenté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87825" y="2803113"/>
            <a:ext cx="203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Coagulation, </a:t>
            </a:r>
            <a:r>
              <a:rPr lang="fr-FR" sz="1200" dirty="0" err="1">
                <a:solidFill>
                  <a:srgbClr val="0070C0"/>
                </a:solidFill>
              </a:rPr>
              <a:t>décaillage</a:t>
            </a:r>
            <a:r>
              <a:rPr lang="fr-FR" sz="1200" dirty="0">
                <a:solidFill>
                  <a:srgbClr val="0070C0"/>
                </a:solidFill>
              </a:rPr>
              <a:t>, brassage, cuisson, moulage, pressage, emballage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925771" y="855157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921237" y="1206991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919721" y="1527736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919721" y="1866931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2915187" y="2374469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972626" y="3579878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052802" y="2302469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052802" y="1740048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Logo SURFING+tex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8919" y="4637278"/>
            <a:ext cx="793619" cy="4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1" descr="logo AN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5172" y="4694757"/>
            <a:ext cx="730075" cy="39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7389" y="3146760"/>
            <a:ext cx="321019" cy="312343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>
            <a:off x="3476250" y="2672831"/>
            <a:ext cx="7200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4438244" y="2668933"/>
            <a:ext cx="72000" cy="14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7619" y="2158424"/>
            <a:ext cx="810284" cy="60389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1087" y="784215"/>
            <a:ext cx="1759750" cy="566777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 cstate="print"/>
          <a:srcRect r="60426"/>
          <a:stretch>
            <a:fillRect/>
          </a:stretch>
        </p:blipFill>
        <p:spPr bwMode="auto">
          <a:xfrm>
            <a:off x="7691115" y="1427093"/>
            <a:ext cx="799694" cy="30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06524" y="1786957"/>
            <a:ext cx="646046" cy="28122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96" y="3189430"/>
            <a:ext cx="2328747" cy="55328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17"/>
          <a:srcRect r="23647"/>
          <a:stretch/>
        </p:blipFill>
        <p:spPr>
          <a:xfrm>
            <a:off x="111913" y="586972"/>
            <a:ext cx="420629" cy="1503635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8046" y="743103"/>
            <a:ext cx="498599" cy="2769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3733" y="1180578"/>
            <a:ext cx="659953" cy="1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91495" y="4755992"/>
            <a:ext cx="1318430" cy="27167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6353" y="1582591"/>
            <a:ext cx="759551" cy="2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020" y="25396"/>
            <a:ext cx="746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Une preuve de concept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9020" y="141962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In </a:t>
            </a:r>
            <a:r>
              <a:rPr lang="fr-FR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caseum</a:t>
            </a:r>
            <a:endParaRPr lang="fr-FR" sz="2400" i="1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461597"/>
            <a:ext cx="4356580" cy="61053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57" y="267494"/>
            <a:ext cx="3725629" cy="39091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5" descr="Logo SURFING+tex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278" y="4526018"/>
            <a:ext cx="977260" cy="5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1" descr="logo AN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587974"/>
            <a:ext cx="730075" cy="39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1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020" y="25396"/>
            <a:ext cx="79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Compréhension des mécanismes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183225" y="2733312"/>
            <a:ext cx="563281" cy="391852"/>
          </a:xfrm>
          <a:prstGeom prst="ellips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124868" y="3121589"/>
            <a:ext cx="6799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EC4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IL-10 </a:t>
            </a:r>
            <a:r>
              <a:rPr lang="fr-FR" sz="1200" b="1" dirty="0" smtClean="0">
                <a:solidFill>
                  <a:srgbClr val="EC494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endParaRPr lang="fr-FR" sz="1200" b="1" dirty="0">
              <a:solidFill>
                <a:srgbClr val="EC4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63" y="699534"/>
            <a:ext cx="942512" cy="720000"/>
          </a:xfrm>
          <a:prstGeom prst="rect">
            <a:avLst/>
          </a:prstGeom>
        </p:spPr>
      </p:pic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7289156" y="627534"/>
            <a:ext cx="844213" cy="792000"/>
            <a:chOff x="2598941" y="7528670"/>
            <a:chExt cx="625949" cy="587244"/>
          </a:xfrm>
        </p:grpSpPr>
        <p:grpSp>
          <p:nvGrpSpPr>
            <p:cNvPr id="7" name="Groupe 6"/>
            <p:cNvGrpSpPr/>
            <p:nvPr/>
          </p:nvGrpSpPr>
          <p:grpSpPr>
            <a:xfrm>
              <a:off x="2598941" y="7880964"/>
              <a:ext cx="47663" cy="234950"/>
              <a:chOff x="2538135" y="7880964"/>
              <a:chExt cx="47663" cy="234950"/>
            </a:xfrm>
          </p:grpSpPr>
          <p:sp>
            <p:nvSpPr>
              <p:cNvPr id="202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2651512" y="7880964"/>
              <a:ext cx="47663" cy="234950"/>
              <a:chOff x="2538135" y="7880964"/>
              <a:chExt cx="47663" cy="234950"/>
            </a:xfrm>
          </p:grpSpPr>
          <p:sp>
            <p:nvSpPr>
              <p:cNvPr id="190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704083" y="7880964"/>
              <a:ext cx="47663" cy="234950"/>
              <a:chOff x="2538135" y="7880964"/>
              <a:chExt cx="47663" cy="234950"/>
            </a:xfrm>
          </p:grpSpPr>
          <p:sp>
            <p:nvSpPr>
              <p:cNvPr id="178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2756654" y="7880964"/>
              <a:ext cx="47663" cy="234950"/>
              <a:chOff x="2538135" y="7880964"/>
              <a:chExt cx="47663" cy="234950"/>
            </a:xfrm>
          </p:grpSpPr>
          <p:sp>
            <p:nvSpPr>
              <p:cNvPr id="166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2809225" y="7880964"/>
              <a:ext cx="47663" cy="234950"/>
              <a:chOff x="2538135" y="7880964"/>
              <a:chExt cx="47663" cy="234950"/>
            </a:xfrm>
          </p:grpSpPr>
          <p:sp>
            <p:nvSpPr>
              <p:cNvPr id="154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2861796" y="7880964"/>
              <a:ext cx="47663" cy="234950"/>
              <a:chOff x="2538135" y="7880964"/>
              <a:chExt cx="47663" cy="234950"/>
            </a:xfrm>
          </p:grpSpPr>
          <p:sp>
            <p:nvSpPr>
              <p:cNvPr id="142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2914367" y="7880964"/>
              <a:ext cx="47663" cy="234950"/>
              <a:chOff x="2538135" y="7880964"/>
              <a:chExt cx="47663" cy="234950"/>
            </a:xfrm>
          </p:grpSpPr>
          <p:sp>
            <p:nvSpPr>
              <p:cNvPr id="130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2966938" y="7880964"/>
              <a:ext cx="47663" cy="234950"/>
              <a:chOff x="2538135" y="7880964"/>
              <a:chExt cx="47663" cy="234950"/>
            </a:xfrm>
          </p:grpSpPr>
          <p:sp>
            <p:nvSpPr>
              <p:cNvPr id="118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3019509" y="7880964"/>
              <a:ext cx="47663" cy="234950"/>
              <a:chOff x="2538135" y="7880964"/>
              <a:chExt cx="47663" cy="234950"/>
            </a:xfrm>
          </p:grpSpPr>
          <p:sp>
            <p:nvSpPr>
              <p:cNvPr id="106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3072080" y="7880964"/>
              <a:ext cx="47663" cy="234950"/>
              <a:chOff x="2538135" y="7880964"/>
              <a:chExt cx="47663" cy="234950"/>
            </a:xfrm>
          </p:grpSpPr>
          <p:sp>
            <p:nvSpPr>
              <p:cNvPr id="94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3124651" y="7880964"/>
              <a:ext cx="47663" cy="234950"/>
              <a:chOff x="2538135" y="7880964"/>
              <a:chExt cx="47663" cy="234950"/>
            </a:xfrm>
          </p:grpSpPr>
          <p:sp>
            <p:nvSpPr>
              <p:cNvPr id="82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3177227" y="7880964"/>
              <a:ext cx="47663" cy="234950"/>
              <a:chOff x="2538135" y="7880964"/>
              <a:chExt cx="47663" cy="234950"/>
            </a:xfrm>
          </p:grpSpPr>
          <p:sp>
            <p:nvSpPr>
              <p:cNvPr id="70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603578" y="7617765"/>
              <a:ext cx="612000" cy="252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740374" y="7528670"/>
              <a:ext cx="88520" cy="174540"/>
              <a:chOff x="2474400" y="7037372"/>
              <a:chExt cx="88520" cy="174540"/>
            </a:xfrm>
          </p:grpSpPr>
          <p:sp>
            <p:nvSpPr>
              <p:cNvPr id="61" name="Oval 9191"/>
              <p:cNvSpPr>
                <a:spLocks noChangeArrowheads="1"/>
              </p:cNvSpPr>
              <p:nvPr/>
            </p:nvSpPr>
            <p:spPr bwMode="auto">
              <a:xfrm>
                <a:off x="2474400" y="7037372"/>
                <a:ext cx="88520" cy="88520"/>
              </a:xfrm>
              <a:prstGeom prst="ellipse">
                <a:avLst/>
              </a:prstGeom>
              <a:solidFill>
                <a:srgbClr val="E62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9192"/>
              <p:cNvSpPr>
                <a:spLocks noChangeArrowheads="1"/>
              </p:cNvSpPr>
              <p:nvPr/>
            </p:nvSpPr>
            <p:spPr bwMode="auto">
              <a:xfrm>
                <a:off x="2483036" y="7046008"/>
                <a:ext cx="71248" cy="73406"/>
              </a:xfrm>
              <a:prstGeom prst="ellipse">
                <a:avLst/>
              </a:prstGeom>
              <a:solidFill>
                <a:srgbClr val="EC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Oval 9194"/>
              <p:cNvSpPr>
                <a:spLocks noChangeArrowheads="1"/>
              </p:cNvSpPr>
              <p:nvPr/>
            </p:nvSpPr>
            <p:spPr bwMode="auto">
              <a:xfrm>
                <a:off x="2500308" y="7067598"/>
                <a:ext cx="36704" cy="34544"/>
              </a:xfrm>
              <a:prstGeom prst="ellipse">
                <a:avLst/>
              </a:prstGeom>
              <a:solidFill>
                <a:srgbClr val="F89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Oval 9195"/>
              <p:cNvSpPr>
                <a:spLocks noChangeArrowheads="1"/>
              </p:cNvSpPr>
              <p:nvPr/>
            </p:nvSpPr>
            <p:spPr bwMode="auto">
              <a:xfrm>
                <a:off x="2508944" y="7076234"/>
                <a:ext cx="15114" cy="17272"/>
              </a:xfrm>
              <a:prstGeom prst="ellipse">
                <a:avLst/>
              </a:prstGeom>
              <a:solidFill>
                <a:srgbClr val="FE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9196"/>
              <p:cNvSpPr>
                <a:spLocks/>
              </p:cNvSpPr>
              <p:nvPr/>
            </p:nvSpPr>
            <p:spPr bwMode="auto">
              <a:xfrm>
                <a:off x="2478718" y="7046008"/>
                <a:ext cx="75566" cy="75566"/>
              </a:xfrm>
              <a:custGeom>
                <a:avLst/>
                <a:gdLst>
                  <a:gd name="T0" fmla="*/ 0 w 35"/>
                  <a:gd name="T1" fmla="*/ 18 h 35"/>
                  <a:gd name="T2" fmla="*/ 2 w 35"/>
                  <a:gd name="T3" fmla="*/ 10 h 35"/>
                  <a:gd name="T4" fmla="*/ 6 w 35"/>
                  <a:gd name="T5" fmla="*/ 4 h 35"/>
                  <a:gd name="T6" fmla="*/ 18 w 35"/>
                  <a:gd name="T7" fmla="*/ 0 h 35"/>
                  <a:gd name="T8" fmla="*/ 25 w 35"/>
                  <a:gd name="T9" fmla="*/ 0 h 35"/>
                  <a:gd name="T10" fmla="*/ 31 w 35"/>
                  <a:gd name="T11" fmla="*/ 4 h 35"/>
                  <a:gd name="T12" fmla="*/ 35 w 35"/>
                  <a:gd name="T13" fmla="*/ 18 h 35"/>
                  <a:gd name="T14" fmla="*/ 35 w 35"/>
                  <a:gd name="T15" fmla="*/ 24 h 35"/>
                  <a:gd name="T16" fmla="*/ 31 w 35"/>
                  <a:gd name="T17" fmla="*/ 30 h 35"/>
                  <a:gd name="T18" fmla="*/ 18 w 35"/>
                  <a:gd name="T19" fmla="*/ 35 h 35"/>
                  <a:gd name="T20" fmla="*/ 12 w 35"/>
                  <a:gd name="T21" fmla="*/ 34 h 35"/>
                  <a:gd name="T22" fmla="*/ 6 w 35"/>
                  <a:gd name="T23" fmla="*/ 30 h 35"/>
                  <a:gd name="T24" fmla="*/ 0 w 35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0" y="18"/>
                    </a:moveTo>
                    <a:lnTo>
                      <a:pt x="2" y="10"/>
                    </a:lnTo>
                    <a:lnTo>
                      <a:pt x="6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31" y="30"/>
                    </a:lnTo>
                    <a:lnTo>
                      <a:pt x="18" y="35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3175">
                <a:solidFill>
                  <a:srgbClr val="762F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66" name="Groupe 65"/>
              <p:cNvGrpSpPr>
                <a:grpSpLocks noChangeAspect="1"/>
              </p:cNvGrpSpPr>
              <p:nvPr/>
            </p:nvGrpSpPr>
            <p:grpSpPr>
              <a:xfrm>
                <a:off x="2511847" y="7123233"/>
                <a:ext cx="15476" cy="88679"/>
                <a:chOff x="2495551" y="7185819"/>
                <a:chExt cx="31584" cy="180976"/>
              </a:xfrm>
            </p:grpSpPr>
            <p:cxnSp>
              <p:nvCxnSpPr>
                <p:cNvPr id="67" name="Connecteur droit 66"/>
                <p:cNvCxnSpPr/>
                <p:nvPr/>
              </p:nvCxnSpPr>
              <p:spPr>
                <a:xfrm>
                  <a:off x="2505397" y="7185819"/>
                  <a:ext cx="21738" cy="6508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flipH="1">
                  <a:off x="2495551" y="7248526"/>
                  <a:ext cx="31584" cy="5873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2495551" y="7304883"/>
                  <a:ext cx="31584" cy="61912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e 20"/>
            <p:cNvGrpSpPr/>
            <p:nvPr/>
          </p:nvGrpSpPr>
          <p:grpSpPr>
            <a:xfrm>
              <a:off x="2864360" y="7528670"/>
              <a:ext cx="88520" cy="174540"/>
              <a:chOff x="2474400" y="7037372"/>
              <a:chExt cx="88520" cy="174540"/>
            </a:xfrm>
          </p:grpSpPr>
          <p:sp>
            <p:nvSpPr>
              <p:cNvPr id="52" name="Oval 9191"/>
              <p:cNvSpPr>
                <a:spLocks noChangeArrowheads="1"/>
              </p:cNvSpPr>
              <p:nvPr/>
            </p:nvSpPr>
            <p:spPr bwMode="auto">
              <a:xfrm>
                <a:off x="2474400" y="7037372"/>
                <a:ext cx="88520" cy="88520"/>
              </a:xfrm>
              <a:prstGeom prst="ellipse">
                <a:avLst/>
              </a:prstGeom>
              <a:solidFill>
                <a:srgbClr val="E62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Oval 9192"/>
              <p:cNvSpPr>
                <a:spLocks noChangeArrowheads="1"/>
              </p:cNvSpPr>
              <p:nvPr/>
            </p:nvSpPr>
            <p:spPr bwMode="auto">
              <a:xfrm>
                <a:off x="2483036" y="7046008"/>
                <a:ext cx="71248" cy="73406"/>
              </a:xfrm>
              <a:prstGeom prst="ellipse">
                <a:avLst/>
              </a:prstGeom>
              <a:solidFill>
                <a:srgbClr val="EC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Oval 9194"/>
              <p:cNvSpPr>
                <a:spLocks noChangeArrowheads="1"/>
              </p:cNvSpPr>
              <p:nvPr/>
            </p:nvSpPr>
            <p:spPr bwMode="auto">
              <a:xfrm>
                <a:off x="2500308" y="7067598"/>
                <a:ext cx="36704" cy="34544"/>
              </a:xfrm>
              <a:prstGeom prst="ellipse">
                <a:avLst/>
              </a:prstGeom>
              <a:solidFill>
                <a:srgbClr val="F89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Oval 9195"/>
              <p:cNvSpPr>
                <a:spLocks noChangeArrowheads="1"/>
              </p:cNvSpPr>
              <p:nvPr/>
            </p:nvSpPr>
            <p:spPr bwMode="auto">
              <a:xfrm>
                <a:off x="2508944" y="7076234"/>
                <a:ext cx="15114" cy="17272"/>
              </a:xfrm>
              <a:prstGeom prst="ellipse">
                <a:avLst/>
              </a:prstGeom>
              <a:solidFill>
                <a:srgbClr val="FE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9196"/>
              <p:cNvSpPr>
                <a:spLocks/>
              </p:cNvSpPr>
              <p:nvPr/>
            </p:nvSpPr>
            <p:spPr bwMode="auto">
              <a:xfrm>
                <a:off x="2478718" y="7046008"/>
                <a:ext cx="75566" cy="75566"/>
              </a:xfrm>
              <a:custGeom>
                <a:avLst/>
                <a:gdLst>
                  <a:gd name="T0" fmla="*/ 0 w 35"/>
                  <a:gd name="T1" fmla="*/ 18 h 35"/>
                  <a:gd name="T2" fmla="*/ 2 w 35"/>
                  <a:gd name="T3" fmla="*/ 10 h 35"/>
                  <a:gd name="T4" fmla="*/ 6 w 35"/>
                  <a:gd name="T5" fmla="*/ 4 h 35"/>
                  <a:gd name="T6" fmla="*/ 18 w 35"/>
                  <a:gd name="T7" fmla="*/ 0 h 35"/>
                  <a:gd name="T8" fmla="*/ 25 w 35"/>
                  <a:gd name="T9" fmla="*/ 0 h 35"/>
                  <a:gd name="T10" fmla="*/ 31 w 35"/>
                  <a:gd name="T11" fmla="*/ 4 h 35"/>
                  <a:gd name="T12" fmla="*/ 35 w 35"/>
                  <a:gd name="T13" fmla="*/ 18 h 35"/>
                  <a:gd name="T14" fmla="*/ 35 w 35"/>
                  <a:gd name="T15" fmla="*/ 24 h 35"/>
                  <a:gd name="T16" fmla="*/ 31 w 35"/>
                  <a:gd name="T17" fmla="*/ 30 h 35"/>
                  <a:gd name="T18" fmla="*/ 18 w 35"/>
                  <a:gd name="T19" fmla="*/ 35 h 35"/>
                  <a:gd name="T20" fmla="*/ 12 w 35"/>
                  <a:gd name="T21" fmla="*/ 34 h 35"/>
                  <a:gd name="T22" fmla="*/ 6 w 35"/>
                  <a:gd name="T23" fmla="*/ 30 h 35"/>
                  <a:gd name="T24" fmla="*/ 0 w 35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0" y="18"/>
                    </a:moveTo>
                    <a:lnTo>
                      <a:pt x="2" y="10"/>
                    </a:lnTo>
                    <a:lnTo>
                      <a:pt x="6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31" y="30"/>
                    </a:lnTo>
                    <a:lnTo>
                      <a:pt x="18" y="35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3175">
                <a:solidFill>
                  <a:srgbClr val="762F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7" name="Groupe 56"/>
              <p:cNvGrpSpPr>
                <a:grpSpLocks noChangeAspect="1"/>
              </p:cNvGrpSpPr>
              <p:nvPr/>
            </p:nvGrpSpPr>
            <p:grpSpPr>
              <a:xfrm>
                <a:off x="2511847" y="7123233"/>
                <a:ext cx="15476" cy="88679"/>
                <a:chOff x="2495551" y="7185819"/>
                <a:chExt cx="31584" cy="180976"/>
              </a:xfrm>
            </p:grpSpPr>
            <p:cxnSp>
              <p:nvCxnSpPr>
                <p:cNvPr id="58" name="Connecteur droit 57"/>
                <p:cNvCxnSpPr/>
                <p:nvPr/>
              </p:nvCxnSpPr>
              <p:spPr>
                <a:xfrm>
                  <a:off x="2505397" y="7185819"/>
                  <a:ext cx="21738" cy="6508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 flipH="1">
                  <a:off x="2495551" y="7248526"/>
                  <a:ext cx="31584" cy="5873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>
                  <a:off x="2495551" y="7304883"/>
                  <a:ext cx="31584" cy="61912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e 21"/>
            <p:cNvGrpSpPr/>
            <p:nvPr/>
          </p:nvGrpSpPr>
          <p:grpSpPr>
            <a:xfrm>
              <a:off x="2988346" y="7528670"/>
              <a:ext cx="88520" cy="174540"/>
              <a:chOff x="2474400" y="7037372"/>
              <a:chExt cx="88520" cy="174540"/>
            </a:xfrm>
          </p:grpSpPr>
          <p:sp>
            <p:nvSpPr>
              <p:cNvPr id="43" name="Oval 9191"/>
              <p:cNvSpPr>
                <a:spLocks noChangeArrowheads="1"/>
              </p:cNvSpPr>
              <p:nvPr/>
            </p:nvSpPr>
            <p:spPr bwMode="auto">
              <a:xfrm>
                <a:off x="2474400" y="7037372"/>
                <a:ext cx="88520" cy="88520"/>
              </a:xfrm>
              <a:prstGeom prst="ellipse">
                <a:avLst/>
              </a:prstGeom>
              <a:solidFill>
                <a:srgbClr val="E62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Oval 9192"/>
              <p:cNvSpPr>
                <a:spLocks noChangeArrowheads="1"/>
              </p:cNvSpPr>
              <p:nvPr/>
            </p:nvSpPr>
            <p:spPr bwMode="auto">
              <a:xfrm>
                <a:off x="2483036" y="7046008"/>
                <a:ext cx="71248" cy="73406"/>
              </a:xfrm>
              <a:prstGeom prst="ellipse">
                <a:avLst/>
              </a:prstGeom>
              <a:solidFill>
                <a:srgbClr val="EC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Oval 9194"/>
              <p:cNvSpPr>
                <a:spLocks noChangeArrowheads="1"/>
              </p:cNvSpPr>
              <p:nvPr/>
            </p:nvSpPr>
            <p:spPr bwMode="auto">
              <a:xfrm>
                <a:off x="2500308" y="7067598"/>
                <a:ext cx="36704" cy="34544"/>
              </a:xfrm>
              <a:prstGeom prst="ellipse">
                <a:avLst/>
              </a:prstGeom>
              <a:solidFill>
                <a:srgbClr val="F89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Oval 9195"/>
              <p:cNvSpPr>
                <a:spLocks noChangeArrowheads="1"/>
              </p:cNvSpPr>
              <p:nvPr/>
            </p:nvSpPr>
            <p:spPr bwMode="auto">
              <a:xfrm>
                <a:off x="2508944" y="7076234"/>
                <a:ext cx="15114" cy="17272"/>
              </a:xfrm>
              <a:prstGeom prst="ellipse">
                <a:avLst/>
              </a:prstGeom>
              <a:solidFill>
                <a:srgbClr val="FE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9196"/>
              <p:cNvSpPr>
                <a:spLocks/>
              </p:cNvSpPr>
              <p:nvPr/>
            </p:nvSpPr>
            <p:spPr bwMode="auto">
              <a:xfrm>
                <a:off x="2478718" y="7046008"/>
                <a:ext cx="75566" cy="75566"/>
              </a:xfrm>
              <a:custGeom>
                <a:avLst/>
                <a:gdLst>
                  <a:gd name="T0" fmla="*/ 0 w 35"/>
                  <a:gd name="T1" fmla="*/ 18 h 35"/>
                  <a:gd name="T2" fmla="*/ 2 w 35"/>
                  <a:gd name="T3" fmla="*/ 10 h 35"/>
                  <a:gd name="T4" fmla="*/ 6 w 35"/>
                  <a:gd name="T5" fmla="*/ 4 h 35"/>
                  <a:gd name="T6" fmla="*/ 18 w 35"/>
                  <a:gd name="T7" fmla="*/ 0 h 35"/>
                  <a:gd name="T8" fmla="*/ 25 w 35"/>
                  <a:gd name="T9" fmla="*/ 0 h 35"/>
                  <a:gd name="T10" fmla="*/ 31 w 35"/>
                  <a:gd name="T11" fmla="*/ 4 h 35"/>
                  <a:gd name="T12" fmla="*/ 35 w 35"/>
                  <a:gd name="T13" fmla="*/ 18 h 35"/>
                  <a:gd name="T14" fmla="*/ 35 w 35"/>
                  <a:gd name="T15" fmla="*/ 24 h 35"/>
                  <a:gd name="T16" fmla="*/ 31 w 35"/>
                  <a:gd name="T17" fmla="*/ 30 h 35"/>
                  <a:gd name="T18" fmla="*/ 18 w 35"/>
                  <a:gd name="T19" fmla="*/ 35 h 35"/>
                  <a:gd name="T20" fmla="*/ 12 w 35"/>
                  <a:gd name="T21" fmla="*/ 34 h 35"/>
                  <a:gd name="T22" fmla="*/ 6 w 35"/>
                  <a:gd name="T23" fmla="*/ 30 h 35"/>
                  <a:gd name="T24" fmla="*/ 0 w 35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0" y="18"/>
                    </a:moveTo>
                    <a:lnTo>
                      <a:pt x="2" y="10"/>
                    </a:lnTo>
                    <a:lnTo>
                      <a:pt x="6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31" y="30"/>
                    </a:lnTo>
                    <a:lnTo>
                      <a:pt x="18" y="35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3175">
                <a:solidFill>
                  <a:srgbClr val="762F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8" name="Groupe 47"/>
              <p:cNvGrpSpPr>
                <a:grpSpLocks noChangeAspect="1"/>
              </p:cNvGrpSpPr>
              <p:nvPr/>
            </p:nvGrpSpPr>
            <p:grpSpPr>
              <a:xfrm>
                <a:off x="2511847" y="7123233"/>
                <a:ext cx="15476" cy="88679"/>
                <a:chOff x="2495551" y="7185819"/>
                <a:chExt cx="31584" cy="180976"/>
              </a:xfrm>
            </p:grpSpPr>
            <p:cxnSp>
              <p:nvCxnSpPr>
                <p:cNvPr id="49" name="Connecteur droit 48"/>
                <p:cNvCxnSpPr/>
                <p:nvPr/>
              </p:nvCxnSpPr>
              <p:spPr>
                <a:xfrm>
                  <a:off x="2505397" y="7185819"/>
                  <a:ext cx="21738" cy="6508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 flipH="1">
                  <a:off x="2495551" y="7248526"/>
                  <a:ext cx="31584" cy="5873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>
                  <a:off x="2495551" y="7304883"/>
                  <a:ext cx="31584" cy="61912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e 22"/>
            <p:cNvGrpSpPr/>
            <p:nvPr/>
          </p:nvGrpSpPr>
          <p:grpSpPr>
            <a:xfrm>
              <a:off x="2616388" y="7528670"/>
              <a:ext cx="88520" cy="174540"/>
              <a:chOff x="2474400" y="7037372"/>
              <a:chExt cx="88520" cy="174540"/>
            </a:xfrm>
          </p:grpSpPr>
          <p:sp>
            <p:nvSpPr>
              <p:cNvPr id="34" name="Oval 9191"/>
              <p:cNvSpPr>
                <a:spLocks noChangeArrowheads="1"/>
              </p:cNvSpPr>
              <p:nvPr/>
            </p:nvSpPr>
            <p:spPr bwMode="auto">
              <a:xfrm>
                <a:off x="2474400" y="7037372"/>
                <a:ext cx="88520" cy="88520"/>
              </a:xfrm>
              <a:prstGeom prst="ellipse">
                <a:avLst/>
              </a:prstGeom>
              <a:solidFill>
                <a:srgbClr val="E62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Oval 9192"/>
              <p:cNvSpPr>
                <a:spLocks noChangeArrowheads="1"/>
              </p:cNvSpPr>
              <p:nvPr/>
            </p:nvSpPr>
            <p:spPr bwMode="auto">
              <a:xfrm>
                <a:off x="2483036" y="7046008"/>
                <a:ext cx="71248" cy="73406"/>
              </a:xfrm>
              <a:prstGeom prst="ellipse">
                <a:avLst/>
              </a:prstGeom>
              <a:solidFill>
                <a:srgbClr val="EC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Oval 9194"/>
              <p:cNvSpPr>
                <a:spLocks noChangeArrowheads="1"/>
              </p:cNvSpPr>
              <p:nvPr/>
            </p:nvSpPr>
            <p:spPr bwMode="auto">
              <a:xfrm>
                <a:off x="2500308" y="7067598"/>
                <a:ext cx="36704" cy="34544"/>
              </a:xfrm>
              <a:prstGeom prst="ellipse">
                <a:avLst/>
              </a:prstGeom>
              <a:solidFill>
                <a:srgbClr val="F89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Oval 9195"/>
              <p:cNvSpPr>
                <a:spLocks noChangeArrowheads="1"/>
              </p:cNvSpPr>
              <p:nvPr/>
            </p:nvSpPr>
            <p:spPr bwMode="auto">
              <a:xfrm>
                <a:off x="2508944" y="7076234"/>
                <a:ext cx="15114" cy="17272"/>
              </a:xfrm>
              <a:prstGeom prst="ellipse">
                <a:avLst/>
              </a:prstGeom>
              <a:solidFill>
                <a:srgbClr val="FE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9196"/>
              <p:cNvSpPr>
                <a:spLocks/>
              </p:cNvSpPr>
              <p:nvPr/>
            </p:nvSpPr>
            <p:spPr bwMode="auto">
              <a:xfrm>
                <a:off x="2478718" y="7046008"/>
                <a:ext cx="75566" cy="75566"/>
              </a:xfrm>
              <a:custGeom>
                <a:avLst/>
                <a:gdLst>
                  <a:gd name="T0" fmla="*/ 0 w 35"/>
                  <a:gd name="T1" fmla="*/ 18 h 35"/>
                  <a:gd name="T2" fmla="*/ 2 w 35"/>
                  <a:gd name="T3" fmla="*/ 10 h 35"/>
                  <a:gd name="T4" fmla="*/ 6 w 35"/>
                  <a:gd name="T5" fmla="*/ 4 h 35"/>
                  <a:gd name="T6" fmla="*/ 18 w 35"/>
                  <a:gd name="T7" fmla="*/ 0 h 35"/>
                  <a:gd name="T8" fmla="*/ 25 w 35"/>
                  <a:gd name="T9" fmla="*/ 0 h 35"/>
                  <a:gd name="T10" fmla="*/ 31 w 35"/>
                  <a:gd name="T11" fmla="*/ 4 h 35"/>
                  <a:gd name="T12" fmla="*/ 35 w 35"/>
                  <a:gd name="T13" fmla="*/ 18 h 35"/>
                  <a:gd name="T14" fmla="*/ 35 w 35"/>
                  <a:gd name="T15" fmla="*/ 24 h 35"/>
                  <a:gd name="T16" fmla="*/ 31 w 35"/>
                  <a:gd name="T17" fmla="*/ 30 h 35"/>
                  <a:gd name="T18" fmla="*/ 18 w 35"/>
                  <a:gd name="T19" fmla="*/ 35 h 35"/>
                  <a:gd name="T20" fmla="*/ 12 w 35"/>
                  <a:gd name="T21" fmla="*/ 34 h 35"/>
                  <a:gd name="T22" fmla="*/ 6 w 35"/>
                  <a:gd name="T23" fmla="*/ 30 h 35"/>
                  <a:gd name="T24" fmla="*/ 0 w 35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0" y="18"/>
                    </a:moveTo>
                    <a:lnTo>
                      <a:pt x="2" y="10"/>
                    </a:lnTo>
                    <a:lnTo>
                      <a:pt x="6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31" y="30"/>
                    </a:lnTo>
                    <a:lnTo>
                      <a:pt x="18" y="35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3175">
                <a:solidFill>
                  <a:srgbClr val="762F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9" name="Groupe 38"/>
              <p:cNvGrpSpPr>
                <a:grpSpLocks noChangeAspect="1"/>
              </p:cNvGrpSpPr>
              <p:nvPr/>
            </p:nvGrpSpPr>
            <p:grpSpPr>
              <a:xfrm>
                <a:off x="2511847" y="7123233"/>
                <a:ext cx="15476" cy="88679"/>
                <a:chOff x="2495551" y="7185819"/>
                <a:chExt cx="31584" cy="180976"/>
              </a:xfrm>
            </p:grpSpPr>
            <p:cxnSp>
              <p:nvCxnSpPr>
                <p:cNvPr id="40" name="Connecteur droit 39"/>
                <p:cNvCxnSpPr/>
                <p:nvPr/>
              </p:nvCxnSpPr>
              <p:spPr>
                <a:xfrm>
                  <a:off x="2505397" y="7185819"/>
                  <a:ext cx="21738" cy="6508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 flipH="1">
                  <a:off x="2495551" y="7248526"/>
                  <a:ext cx="31584" cy="5873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2495551" y="7304883"/>
                  <a:ext cx="31584" cy="61912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e 23"/>
            <p:cNvGrpSpPr/>
            <p:nvPr/>
          </p:nvGrpSpPr>
          <p:grpSpPr>
            <a:xfrm>
              <a:off x="3112333" y="7528670"/>
              <a:ext cx="88520" cy="174540"/>
              <a:chOff x="2474400" y="7037372"/>
              <a:chExt cx="88520" cy="174540"/>
            </a:xfrm>
          </p:grpSpPr>
          <p:sp>
            <p:nvSpPr>
              <p:cNvPr id="25" name="Oval 9191"/>
              <p:cNvSpPr>
                <a:spLocks noChangeArrowheads="1"/>
              </p:cNvSpPr>
              <p:nvPr/>
            </p:nvSpPr>
            <p:spPr bwMode="auto">
              <a:xfrm>
                <a:off x="2474400" y="7037372"/>
                <a:ext cx="88520" cy="88520"/>
              </a:xfrm>
              <a:prstGeom prst="ellipse">
                <a:avLst/>
              </a:prstGeom>
              <a:solidFill>
                <a:srgbClr val="E623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Oval 9192"/>
              <p:cNvSpPr>
                <a:spLocks noChangeArrowheads="1"/>
              </p:cNvSpPr>
              <p:nvPr/>
            </p:nvSpPr>
            <p:spPr bwMode="auto">
              <a:xfrm>
                <a:off x="2483036" y="7046008"/>
                <a:ext cx="71248" cy="73406"/>
              </a:xfrm>
              <a:prstGeom prst="ellipse">
                <a:avLst/>
              </a:prstGeom>
              <a:solidFill>
                <a:srgbClr val="EC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Oval 9194"/>
              <p:cNvSpPr>
                <a:spLocks noChangeArrowheads="1"/>
              </p:cNvSpPr>
              <p:nvPr/>
            </p:nvSpPr>
            <p:spPr bwMode="auto">
              <a:xfrm>
                <a:off x="2500308" y="7067598"/>
                <a:ext cx="36704" cy="34544"/>
              </a:xfrm>
              <a:prstGeom prst="ellipse">
                <a:avLst/>
              </a:prstGeom>
              <a:solidFill>
                <a:srgbClr val="F89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Oval 9195"/>
              <p:cNvSpPr>
                <a:spLocks noChangeArrowheads="1"/>
              </p:cNvSpPr>
              <p:nvPr/>
            </p:nvSpPr>
            <p:spPr bwMode="auto">
              <a:xfrm>
                <a:off x="2508944" y="7076234"/>
                <a:ext cx="15114" cy="17272"/>
              </a:xfrm>
              <a:prstGeom prst="ellipse">
                <a:avLst/>
              </a:prstGeom>
              <a:solidFill>
                <a:srgbClr val="FE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9196"/>
              <p:cNvSpPr>
                <a:spLocks/>
              </p:cNvSpPr>
              <p:nvPr/>
            </p:nvSpPr>
            <p:spPr bwMode="auto">
              <a:xfrm>
                <a:off x="2478718" y="7046008"/>
                <a:ext cx="75566" cy="75566"/>
              </a:xfrm>
              <a:custGeom>
                <a:avLst/>
                <a:gdLst>
                  <a:gd name="T0" fmla="*/ 0 w 35"/>
                  <a:gd name="T1" fmla="*/ 18 h 35"/>
                  <a:gd name="T2" fmla="*/ 2 w 35"/>
                  <a:gd name="T3" fmla="*/ 10 h 35"/>
                  <a:gd name="T4" fmla="*/ 6 w 35"/>
                  <a:gd name="T5" fmla="*/ 4 h 35"/>
                  <a:gd name="T6" fmla="*/ 18 w 35"/>
                  <a:gd name="T7" fmla="*/ 0 h 35"/>
                  <a:gd name="T8" fmla="*/ 25 w 35"/>
                  <a:gd name="T9" fmla="*/ 0 h 35"/>
                  <a:gd name="T10" fmla="*/ 31 w 35"/>
                  <a:gd name="T11" fmla="*/ 4 h 35"/>
                  <a:gd name="T12" fmla="*/ 35 w 35"/>
                  <a:gd name="T13" fmla="*/ 18 h 35"/>
                  <a:gd name="T14" fmla="*/ 35 w 35"/>
                  <a:gd name="T15" fmla="*/ 24 h 35"/>
                  <a:gd name="T16" fmla="*/ 31 w 35"/>
                  <a:gd name="T17" fmla="*/ 30 h 35"/>
                  <a:gd name="T18" fmla="*/ 18 w 35"/>
                  <a:gd name="T19" fmla="*/ 35 h 35"/>
                  <a:gd name="T20" fmla="*/ 12 w 35"/>
                  <a:gd name="T21" fmla="*/ 34 h 35"/>
                  <a:gd name="T22" fmla="*/ 6 w 35"/>
                  <a:gd name="T23" fmla="*/ 30 h 35"/>
                  <a:gd name="T24" fmla="*/ 0 w 35"/>
                  <a:gd name="T25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0" y="18"/>
                    </a:moveTo>
                    <a:lnTo>
                      <a:pt x="2" y="10"/>
                    </a:lnTo>
                    <a:lnTo>
                      <a:pt x="6" y="4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5" y="18"/>
                    </a:lnTo>
                    <a:lnTo>
                      <a:pt x="35" y="24"/>
                    </a:lnTo>
                    <a:lnTo>
                      <a:pt x="31" y="30"/>
                    </a:lnTo>
                    <a:lnTo>
                      <a:pt x="18" y="35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3175">
                <a:solidFill>
                  <a:srgbClr val="762F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" name="Groupe 29"/>
              <p:cNvGrpSpPr>
                <a:grpSpLocks noChangeAspect="1"/>
              </p:cNvGrpSpPr>
              <p:nvPr/>
            </p:nvGrpSpPr>
            <p:grpSpPr>
              <a:xfrm>
                <a:off x="2511847" y="7123233"/>
                <a:ext cx="15476" cy="88679"/>
                <a:chOff x="2495551" y="7185819"/>
                <a:chExt cx="31584" cy="180976"/>
              </a:xfrm>
            </p:grpSpPr>
            <p:cxnSp>
              <p:nvCxnSpPr>
                <p:cNvPr id="31" name="Connecteur droit 30"/>
                <p:cNvCxnSpPr/>
                <p:nvPr/>
              </p:nvCxnSpPr>
              <p:spPr>
                <a:xfrm>
                  <a:off x="2505397" y="7185819"/>
                  <a:ext cx="21738" cy="6508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 flipH="1">
                  <a:off x="2495551" y="7248526"/>
                  <a:ext cx="31584" cy="58738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2495551" y="7304883"/>
                  <a:ext cx="31584" cy="61912"/>
                </a:xfrm>
                <a:prstGeom prst="line">
                  <a:avLst/>
                </a:prstGeom>
                <a:ln>
                  <a:solidFill>
                    <a:srgbClr val="EC494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14" name="Picture 4" descr="EMMEN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882" y="699534"/>
            <a:ext cx="1152000" cy="7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" name="Line 27"/>
          <p:cNvSpPr>
            <a:spLocks noChangeShapeType="1"/>
          </p:cNvSpPr>
          <p:nvPr/>
        </p:nvSpPr>
        <p:spPr bwMode="auto">
          <a:xfrm>
            <a:off x="5813796" y="1125770"/>
            <a:ext cx="324000" cy="0"/>
          </a:xfrm>
          <a:prstGeom prst="line">
            <a:avLst/>
          </a:prstGeom>
          <a:noFill/>
          <a:ln w="38100">
            <a:solidFill>
              <a:srgbClr val="EC4945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27"/>
          <p:cNvSpPr>
            <a:spLocks noChangeShapeType="1"/>
          </p:cNvSpPr>
          <p:nvPr/>
        </p:nvSpPr>
        <p:spPr bwMode="auto">
          <a:xfrm>
            <a:off x="6958726" y="1020341"/>
            <a:ext cx="324000" cy="0"/>
          </a:xfrm>
          <a:prstGeom prst="line">
            <a:avLst/>
          </a:prstGeom>
          <a:noFill/>
          <a:ln w="38100">
            <a:solidFill>
              <a:srgbClr val="EC4945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7" name="Groupe 216"/>
          <p:cNvGrpSpPr/>
          <p:nvPr/>
        </p:nvGrpSpPr>
        <p:grpSpPr>
          <a:xfrm>
            <a:off x="6470382" y="1738150"/>
            <a:ext cx="844213" cy="671840"/>
            <a:chOff x="5131221" y="5916296"/>
            <a:chExt cx="844213" cy="671840"/>
          </a:xfrm>
        </p:grpSpPr>
        <p:grpSp>
          <p:nvGrpSpPr>
            <p:cNvPr id="218" name="Groupe 217"/>
            <p:cNvGrpSpPr/>
            <p:nvPr/>
          </p:nvGrpSpPr>
          <p:grpSpPr>
            <a:xfrm>
              <a:off x="5131221" y="6271265"/>
              <a:ext cx="64283" cy="316871"/>
              <a:chOff x="2538135" y="7880964"/>
              <a:chExt cx="47663" cy="234950"/>
            </a:xfrm>
          </p:grpSpPr>
          <p:sp>
            <p:nvSpPr>
              <p:cNvPr id="363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9" name="Groupe 218"/>
            <p:cNvGrpSpPr/>
            <p:nvPr/>
          </p:nvGrpSpPr>
          <p:grpSpPr>
            <a:xfrm>
              <a:off x="5202123" y="6271265"/>
              <a:ext cx="64283" cy="316871"/>
              <a:chOff x="2538135" y="7880964"/>
              <a:chExt cx="47663" cy="234950"/>
            </a:xfrm>
          </p:grpSpPr>
          <p:sp>
            <p:nvSpPr>
              <p:cNvPr id="351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0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0" name="Groupe 219"/>
            <p:cNvGrpSpPr/>
            <p:nvPr/>
          </p:nvGrpSpPr>
          <p:grpSpPr>
            <a:xfrm>
              <a:off x="5273025" y="6271265"/>
              <a:ext cx="64283" cy="316871"/>
              <a:chOff x="2538135" y="7880964"/>
              <a:chExt cx="47663" cy="234950"/>
            </a:xfrm>
          </p:grpSpPr>
          <p:sp>
            <p:nvSpPr>
              <p:cNvPr id="339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1" name="Groupe 220"/>
            <p:cNvGrpSpPr/>
            <p:nvPr/>
          </p:nvGrpSpPr>
          <p:grpSpPr>
            <a:xfrm>
              <a:off x="5343927" y="6271265"/>
              <a:ext cx="64283" cy="316871"/>
              <a:chOff x="2538135" y="7880964"/>
              <a:chExt cx="47663" cy="234950"/>
            </a:xfrm>
          </p:grpSpPr>
          <p:sp>
            <p:nvSpPr>
              <p:cNvPr id="327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2" name="Groupe 221"/>
            <p:cNvGrpSpPr/>
            <p:nvPr/>
          </p:nvGrpSpPr>
          <p:grpSpPr>
            <a:xfrm>
              <a:off x="5414830" y="6271265"/>
              <a:ext cx="64283" cy="316871"/>
              <a:chOff x="2538135" y="7880964"/>
              <a:chExt cx="47663" cy="234950"/>
            </a:xfrm>
          </p:grpSpPr>
          <p:sp>
            <p:nvSpPr>
              <p:cNvPr id="315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3" name="Groupe 222"/>
            <p:cNvGrpSpPr/>
            <p:nvPr/>
          </p:nvGrpSpPr>
          <p:grpSpPr>
            <a:xfrm>
              <a:off x="5485732" y="6271265"/>
              <a:ext cx="64283" cy="316871"/>
              <a:chOff x="2538135" y="7880964"/>
              <a:chExt cx="47663" cy="234950"/>
            </a:xfrm>
          </p:grpSpPr>
          <p:sp>
            <p:nvSpPr>
              <p:cNvPr id="303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4" name="Groupe 223"/>
            <p:cNvGrpSpPr/>
            <p:nvPr/>
          </p:nvGrpSpPr>
          <p:grpSpPr>
            <a:xfrm>
              <a:off x="5556634" y="6271265"/>
              <a:ext cx="64283" cy="316871"/>
              <a:chOff x="2538135" y="7880964"/>
              <a:chExt cx="47663" cy="234950"/>
            </a:xfrm>
          </p:grpSpPr>
          <p:sp>
            <p:nvSpPr>
              <p:cNvPr id="291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5" name="Groupe 224"/>
            <p:cNvGrpSpPr/>
            <p:nvPr/>
          </p:nvGrpSpPr>
          <p:grpSpPr>
            <a:xfrm>
              <a:off x="5627536" y="6271265"/>
              <a:ext cx="64283" cy="316871"/>
              <a:chOff x="2538135" y="7880964"/>
              <a:chExt cx="47663" cy="234950"/>
            </a:xfrm>
          </p:grpSpPr>
          <p:sp>
            <p:nvSpPr>
              <p:cNvPr id="279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6" name="Groupe 225"/>
            <p:cNvGrpSpPr/>
            <p:nvPr/>
          </p:nvGrpSpPr>
          <p:grpSpPr>
            <a:xfrm>
              <a:off x="5698438" y="6271265"/>
              <a:ext cx="64283" cy="316871"/>
              <a:chOff x="2538135" y="7880964"/>
              <a:chExt cx="47663" cy="234950"/>
            </a:xfrm>
          </p:grpSpPr>
          <p:sp>
            <p:nvSpPr>
              <p:cNvPr id="267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7" name="Groupe 226"/>
            <p:cNvGrpSpPr/>
            <p:nvPr/>
          </p:nvGrpSpPr>
          <p:grpSpPr>
            <a:xfrm>
              <a:off x="5769340" y="6271265"/>
              <a:ext cx="64283" cy="316871"/>
              <a:chOff x="2538135" y="7880964"/>
              <a:chExt cx="47663" cy="234950"/>
            </a:xfrm>
          </p:grpSpPr>
          <p:sp>
            <p:nvSpPr>
              <p:cNvPr id="255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8" name="Groupe 227"/>
            <p:cNvGrpSpPr/>
            <p:nvPr/>
          </p:nvGrpSpPr>
          <p:grpSpPr>
            <a:xfrm>
              <a:off x="5840242" y="6271265"/>
              <a:ext cx="64283" cy="316871"/>
              <a:chOff x="2538135" y="7880964"/>
              <a:chExt cx="47663" cy="234950"/>
            </a:xfrm>
          </p:grpSpPr>
          <p:sp>
            <p:nvSpPr>
              <p:cNvPr id="243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9" name="Groupe 228"/>
            <p:cNvGrpSpPr/>
            <p:nvPr/>
          </p:nvGrpSpPr>
          <p:grpSpPr>
            <a:xfrm>
              <a:off x="5911151" y="6271265"/>
              <a:ext cx="64283" cy="316871"/>
              <a:chOff x="2538135" y="7880964"/>
              <a:chExt cx="47663" cy="234950"/>
            </a:xfrm>
          </p:grpSpPr>
          <p:sp>
            <p:nvSpPr>
              <p:cNvPr id="231" name="Freeform 7465"/>
              <p:cNvSpPr>
                <a:spLocks/>
              </p:cNvSpPr>
              <p:nvPr/>
            </p:nvSpPr>
            <p:spPr bwMode="auto">
              <a:xfrm>
                <a:off x="2554010" y="8004789"/>
                <a:ext cx="14288" cy="76200"/>
              </a:xfrm>
              <a:custGeom>
                <a:avLst/>
                <a:gdLst>
                  <a:gd name="T0" fmla="*/ 0 w 9"/>
                  <a:gd name="T1" fmla="*/ 0 h 48"/>
                  <a:gd name="T2" fmla="*/ 1 w 9"/>
                  <a:gd name="T3" fmla="*/ 31 h 48"/>
                  <a:gd name="T4" fmla="*/ 1 w 9"/>
                  <a:gd name="T5" fmla="*/ 39 h 48"/>
                  <a:gd name="T6" fmla="*/ 3 w 9"/>
                  <a:gd name="T7" fmla="*/ 46 h 48"/>
                  <a:gd name="T8" fmla="*/ 7 w 9"/>
                  <a:gd name="T9" fmla="*/ 48 h 48"/>
                  <a:gd name="T10" fmla="*/ 7 w 9"/>
                  <a:gd name="T11" fmla="*/ 40 h 48"/>
                  <a:gd name="T12" fmla="*/ 9 w 9"/>
                  <a:gd name="T13" fmla="*/ 23 h 48"/>
                  <a:gd name="T14" fmla="*/ 9 w 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8">
                    <a:moveTo>
                      <a:pt x="0" y="0"/>
                    </a:moveTo>
                    <a:lnTo>
                      <a:pt x="1" y="31"/>
                    </a:lnTo>
                    <a:lnTo>
                      <a:pt x="1" y="39"/>
                    </a:lnTo>
                    <a:lnTo>
                      <a:pt x="3" y="46"/>
                    </a:lnTo>
                    <a:lnTo>
                      <a:pt x="7" y="48"/>
                    </a:lnTo>
                    <a:lnTo>
                      <a:pt x="7" y="40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Oval 7466"/>
              <p:cNvSpPr>
                <a:spLocks noChangeArrowheads="1"/>
              </p:cNvSpPr>
              <p:nvPr/>
            </p:nvSpPr>
            <p:spPr bwMode="auto">
              <a:xfrm>
                <a:off x="2538135" y="8068289"/>
                <a:ext cx="42863" cy="47625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Oval 7467"/>
              <p:cNvSpPr>
                <a:spLocks noChangeArrowheads="1"/>
              </p:cNvSpPr>
              <p:nvPr/>
            </p:nvSpPr>
            <p:spPr bwMode="auto">
              <a:xfrm>
                <a:off x="2541310" y="8074639"/>
                <a:ext cx="36513" cy="34925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Oval 7468"/>
              <p:cNvSpPr>
                <a:spLocks noChangeArrowheads="1"/>
              </p:cNvSpPr>
              <p:nvPr/>
            </p:nvSpPr>
            <p:spPr bwMode="auto">
              <a:xfrm>
                <a:off x="2547660" y="8080989"/>
                <a:ext cx="23813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Oval 7469"/>
              <p:cNvSpPr>
                <a:spLocks noChangeArrowheads="1"/>
              </p:cNvSpPr>
              <p:nvPr/>
            </p:nvSpPr>
            <p:spPr bwMode="auto">
              <a:xfrm>
                <a:off x="2554010" y="8084164"/>
                <a:ext cx="11113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7470"/>
              <p:cNvSpPr>
                <a:spLocks/>
              </p:cNvSpPr>
              <p:nvPr/>
            </p:nvSpPr>
            <p:spPr bwMode="auto">
              <a:xfrm>
                <a:off x="2541310" y="8071464"/>
                <a:ext cx="39688" cy="41275"/>
              </a:xfrm>
              <a:custGeom>
                <a:avLst/>
                <a:gdLst>
                  <a:gd name="T0" fmla="*/ 0 w 25"/>
                  <a:gd name="T1" fmla="*/ 12 h 26"/>
                  <a:gd name="T2" fmla="*/ 2 w 25"/>
                  <a:gd name="T3" fmla="*/ 4 h 26"/>
                  <a:gd name="T4" fmla="*/ 11 w 25"/>
                  <a:gd name="T5" fmla="*/ 0 h 26"/>
                  <a:gd name="T6" fmla="*/ 21 w 25"/>
                  <a:gd name="T7" fmla="*/ 4 h 26"/>
                  <a:gd name="T8" fmla="*/ 25 w 25"/>
                  <a:gd name="T9" fmla="*/ 12 h 26"/>
                  <a:gd name="T10" fmla="*/ 21 w 25"/>
                  <a:gd name="T11" fmla="*/ 22 h 26"/>
                  <a:gd name="T12" fmla="*/ 11 w 25"/>
                  <a:gd name="T13" fmla="*/ 26 h 26"/>
                  <a:gd name="T14" fmla="*/ 2 w 25"/>
                  <a:gd name="T15" fmla="*/ 22 h 26"/>
                  <a:gd name="T16" fmla="*/ 0 w 25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lnTo>
                      <a:pt x="2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1" y="22"/>
                    </a:lnTo>
                    <a:lnTo>
                      <a:pt x="11" y="26"/>
                    </a:lnTo>
                    <a:lnTo>
                      <a:pt x="2" y="2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7527"/>
              <p:cNvSpPr>
                <a:spLocks/>
              </p:cNvSpPr>
              <p:nvPr/>
            </p:nvSpPr>
            <p:spPr bwMode="auto">
              <a:xfrm>
                <a:off x="2554047" y="7914302"/>
                <a:ext cx="15875" cy="77788"/>
              </a:xfrm>
              <a:custGeom>
                <a:avLst/>
                <a:gdLst>
                  <a:gd name="T0" fmla="*/ 10 w 10"/>
                  <a:gd name="T1" fmla="*/ 49 h 49"/>
                  <a:gd name="T2" fmla="*/ 8 w 10"/>
                  <a:gd name="T3" fmla="*/ 18 h 49"/>
                  <a:gd name="T4" fmla="*/ 8 w 10"/>
                  <a:gd name="T5" fmla="*/ 10 h 49"/>
                  <a:gd name="T6" fmla="*/ 6 w 10"/>
                  <a:gd name="T7" fmla="*/ 2 h 49"/>
                  <a:gd name="T8" fmla="*/ 2 w 10"/>
                  <a:gd name="T9" fmla="*/ 0 h 49"/>
                  <a:gd name="T10" fmla="*/ 0 w 10"/>
                  <a:gd name="T11" fmla="*/ 8 h 49"/>
                  <a:gd name="T12" fmla="*/ 0 w 10"/>
                  <a:gd name="T13" fmla="*/ 25 h 49"/>
                  <a:gd name="T14" fmla="*/ 0 w 1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9">
                    <a:moveTo>
                      <a:pt x="10" y="49"/>
                    </a:moveTo>
                    <a:lnTo>
                      <a:pt x="8" y="18"/>
                    </a:lnTo>
                    <a:lnTo>
                      <a:pt x="8" y="1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5F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Oval 7528"/>
              <p:cNvSpPr>
                <a:spLocks noChangeArrowheads="1"/>
              </p:cNvSpPr>
              <p:nvPr/>
            </p:nvSpPr>
            <p:spPr bwMode="auto">
              <a:xfrm>
                <a:off x="2539760" y="7880964"/>
                <a:ext cx="46038" cy="46038"/>
              </a:xfrm>
              <a:prstGeom prst="ellipse">
                <a:avLst/>
              </a:prstGeom>
              <a:solidFill>
                <a:srgbClr val="008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Oval 7529"/>
              <p:cNvSpPr>
                <a:spLocks noChangeArrowheads="1"/>
              </p:cNvSpPr>
              <p:nvPr/>
            </p:nvSpPr>
            <p:spPr bwMode="auto">
              <a:xfrm>
                <a:off x="2544522" y="7887314"/>
                <a:ext cx="34925" cy="33338"/>
              </a:xfrm>
              <a:prstGeom prst="ellipse">
                <a:avLst/>
              </a:prstGeom>
              <a:solidFill>
                <a:srgbClr val="249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Oval 7530"/>
              <p:cNvSpPr>
                <a:spLocks noChangeArrowheads="1"/>
              </p:cNvSpPr>
              <p:nvPr/>
            </p:nvSpPr>
            <p:spPr bwMode="auto">
              <a:xfrm>
                <a:off x="2550872" y="7892077"/>
                <a:ext cx="22225" cy="22225"/>
              </a:xfrm>
              <a:prstGeom prst="ellipse">
                <a:avLst/>
              </a:prstGeom>
              <a:solidFill>
                <a:srgbClr val="48AB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Oval 7531"/>
              <p:cNvSpPr>
                <a:spLocks noChangeArrowheads="1"/>
              </p:cNvSpPr>
              <p:nvPr/>
            </p:nvSpPr>
            <p:spPr bwMode="auto">
              <a:xfrm>
                <a:off x="2557222" y="7898427"/>
                <a:ext cx="9525" cy="12700"/>
              </a:xfrm>
              <a:prstGeom prst="ellipse">
                <a:avLst/>
              </a:prstGeom>
              <a:solidFill>
                <a:srgbClr val="6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7532"/>
              <p:cNvSpPr>
                <a:spLocks/>
              </p:cNvSpPr>
              <p:nvPr/>
            </p:nvSpPr>
            <p:spPr bwMode="auto">
              <a:xfrm>
                <a:off x="2541347" y="7884139"/>
                <a:ext cx="41275" cy="39688"/>
              </a:xfrm>
              <a:custGeom>
                <a:avLst/>
                <a:gdLst>
                  <a:gd name="T0" fmla="*/ 0 w 26"/>
                  <a:gd name="T1" fmla="*/ 13 h 25"/>
                  <a:gd name="T2" fmla="*/ 4 w 26"/>
                  <a:gd name="T3" fmla="*/ 3 h 25"/>
                  <a:gd name="T4" fmla="*/ 14 w 26"/>
                  <a:gd name="T5" fmla="*/ 0 h 25"/>
                  <a:gd name="T6" fmla="*/ 22 w 26"/>
                  <a:gd name="T7" fmla="*/ 3 h 25"/>
                  <a:gd name="T8" fmla="*/ 26 w 26"/>
                  <a:gd name="T9" fmla="*/ 13 h 25"/>
                  <a:gd name="T10" fmla="*/ 22 w 26"/>
                  <a:gd name="T11" fmla="*/ 21 h 25"/>
                  <a:gd name="T12" fmla="*/ 14 w 26"/>
                  <a:gd name="T13" fmla="*/ 25 h 25"/>
                  <a:gd name="T14" fmla="*/ 4 w 26"/>
                  <a:gd name="T15" fmla="*/ 21 h 25"/>
                  <a:gd name="T16" fmla="*/ 0 w 26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lnTo>
                      <a:pt x="4" y="3"/>
                    </a:lnTo>
                    <a:lnTo>
                      <a:pt x="14" y="0"/>
                    </a:lnTo>
                    <a:lnTo>
                      <a:pt x="22" y="3"/>
                    </a:lnTo>
                    <a:lnTo>
                      <a:pt x="26" y="13"/>
                    </a:lnTo>
                    <a:lnTo>
                      <a:pt x="22" y="21"/>
                    </a:lnTo>
                    <a:lnTo>
                      <a:pt x="14" y="25"/>
                    </a:lnTo>
                    <a:lnTo>
                      <a:pt x="4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7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30" name="Rectangle 229"/>
            <p:cNvSpPr/>
            <p:nvPr/>
          </p:nvSpPr>
          <p:spPr>
            <a:xfrm>
              <a:off x="5137475" y="5916296"/>
              <a:ext cx="825400" cy="33986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5" name="Groupe 374"/>
          <p:cNvGrpSpPr/>
          <p:nvPr/>
        </p:nvGrpSpPr>
        <p:grpSpPr>
          <a:xfrm rot="5400000">
            <a:off x="8212940" y="2195978"/>
            <a:ext cx="119386" cy="235397"/>
            <a:chOff x="2474400" y="7037372"/>
            <a:chExt cx="88520" cy="174540"/>
          </a:xfrm>
        </p:grpSpPr>
        <p:sp>
          <p:nvSpPr>
            <p:cNvPr id="376" name="Oval 9191"/>
            <p:cNvSpPr>
              <a:spLocks noChangeArrowheads="1"/>
            </p:cNvSpPr>
            <p:nvPr/>
          </p:nvSpPr>
          <p:spPr bwMode="auto">
            <a:xfrm>
              <a:off x="2474400" y="7037372"/>
              <a:ext cx="88520" cy="88520"/>
            </a:xfrm>
            <a:prstGeom prst="ellipse">
              <a:avLst/>
            </a:prstGeom>
            <a:solidFill>
              <a:srgbClr val="E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Oval 9192"/>
            <p:cNvSpPr>
              <a:spLocks noChangeArrowheads="1"/>
            </p:cNvSpPr>
            <p:nvPr/>
          </p:nvSpPr>
          <p:spPr bwMode="auto">
            <a:xfrm>
              <a:off x="2483036" y="7046008"/>
              <a:ext cx="71248" cy="73406"/>
            </a:xfrm>
            <a:prstGeom prst="ellipse">
              <a:avLst/>
            </a:prstGeom>
            <a:solidFill>
              <a:srgbClr val="EC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Oval 9194"/>
            <p:cNvSpPr>
              <a:spLocks noChangeArrowheads="1"/>
            </p:cNvSpPr>
            <p:nvPr/>
          </p:nvSpPr>
          <p:spPr bwMode="auto">
            <a:xfrm>
              <a:off x="2500308" y="7067598"/>
              <a:ext cx="36704" cy="34544"/>
            </a:xfrm>
            <a:prstGeom prst="ellipse">
              <a:avLst/>
            </a:prstGeom>
            <a:solidFill>
              <a:srgbClr val="F8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Oval 9195"/>
            <p:cNvSpPr>
              <a:spLocks noChangeArrowheads="1"/>
            </p:cNvSpPr>
            <p:nvPr/>
          </p:nvSpPr>
          <p:spPr bwMode="auto">
            <a:xfrm>
              <a:off x="2508944" y="7076234"/>
              <a:ext cx="15114" cy="17272"/>
            </a:xfrm>
            <a:prstGeom prst="ellipse">
              <a:avLst/>
            </a:prstGeom>
            <a:solidFill>
              <a:srgbClr val="FE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9196"/>
            <p:cNvSpPr>
              <a:spLocks/>
            </p:cNvSpPr>
            <p:nvPr/>
          </p:nvSpPr>
          <p:spPr bwMode="auto">
            <a:xfrm>
              <a:off x="2478718" y="7046008"/>
              <a:ext cx="75566" cy="75566"/>
            </a:xfrm>
            <a:custGeom>
              <a:avLst/>
              <a:gdLst>
                <a:gd name="T0" fmla="*/ 0 w 35"/>
                <a:gd name="T1" fmla="*/ 18 h 35"/>
                <a:gd name="T2" fmla="*/ 2 w 35"/>
                <a:gd name="T3" fmla="*/ 10 h 35"/>
                <a:gd name="T4" fmla="*/ 6 w 35"/>
                <a:gd name="T5" fmla="*/ 4 h 35"/>
                <a:gd name="T6" fmla="*/ 18 w 35"/>
                <a:gd name="T7" fmla="*/ 0 h 35"/>
                <a:gd name="T8" fmla="*/ 25 w 35"/>
                <a:gd name="T9" fmla="*/ 0 h 35"/>
                <a:gd name="T10" fmla="*/ 31 w 35"/>
                <a:gd name="T11" fmla="*/ 4 h 35"/>
                <a:gd name="T12" fmla="*/ 35 w 35"/>
                <a:gd name="T13" fmla="*/ 18 h 35"/>
                <a:gd name="T14" fmla="*/ 35 w 35"/>
                <a:gd name="T15" fmla="*/ 24 h 35"/>
                <a:gd name="T16" fmla="*/ 31 w 35"/>
                <a:gd name="T17" fmla="*/ 30 h 35"/>
                <a:gd name="T18" fmla="*/ 18 w 35"/>
                <a:gd name="T19" fmla="*/ 35 h 35"/>
                <a:gd name="T20" fmla="*/ 12 w 35"/>
                <a:gd name="T21" fmla="*/ 34 h 35"/>
                <a:gd name="T22" fmla="*/ 6 w 35"/>
                <a:gd name="T23" fmla="*/ 30 h 35"/>
                <a:gd name="T24" fmla="*/ 0 w 35"/>
                <a:gd name="T2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2" y="10"/>
                  </a:lnTo>
                  <a:lnTo>
                    <a:pt x="6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18" y="35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3175">
              <a:solidFill>
                <a:srgbClr val="762F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1" name="Groupe 380"/>
            <p:cNvGrpSpPr>
              <a:grpSpLocks noChangeAspect="1"/>
            </p:cNvGrpSpPr>
            <p:nvPr/>
          </p:nvGrpSpPr>
          <p:grpSpPr>
            <a:xfrm>
              <a:off x="2511847" y="7123233"/>
              <a:ext cx="15476" cy="88679"/>
              <a:chOff x="2495551" y="7185819"/>
              <a:chExt cx="31584" cy="180976"/>
            </a:xfrm>
          </p:grpSpPr>
          <p:cxnSp>
            <p:nvCxnSpPr>
              <p:cNvPr id="382" name="Connecteur droit 381"/>
              <p:cNvCxnSpPr/>
              <p:nvPr/>
            </p:nvCxnSpPr>
            <p:spPr>
              <a:xfrm>
                <a:off x="2505397" y="7185819"/>
                <a:ext cx="21738" cy="6508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Connecteur droit 382"/>
              <p:cNvCxnSpPr/>
              <p:nvPr/>
            </p:nvCxnSpPr>
            <p:spPr>
              <a:xfrm flipH="1">
                <a:off x="2495551" y="7248526"/>
                <a:ext cx="31584" cy="5873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Connecteur droit 383"/>
              <p:cNvCxnSpPr/>
              <p:nvPr/>
            </p:nvCxnSpPr>
            <p:spPr>
              <a:xfrm>
                <a:off x="2495551" y="7304883"/>
                <a:ext cx="31584" cy="61912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5" name="Groupe 384"/>
          <p:cNvGrpSpPr/>
          <p:nvPr/>
        </p:nvGrpSpPr>
        <p:grpSpPr>
          <a:xfrm flipV="1">
            <a:off x="8515932" y="2187123"/>
            <a:ext cx="119386" cy="235397"/>
            <a:chOff x="2474400" y="7037372"/>
            <a:chExt cx="88520" cy="174540"/>
          </a:xfrm>
        </p:grpSpPr>
        <p:sp>
          <p:nvSpPr>
            <p:cNvPr id="386" name="Oval 9191"/>
            <p:cNvSpPr>
              <a:spLocks noChangeArrowheads="1"/>
            </p:cNvSpPr>
            <p:nvPr/>
          </p:nvSpPr>
          <p:spPr bwMode="auto">
            <a:xfrm>
              <a:off x="2474400" y="7037372"/>
              <a:ext cx="88520" cy="88520"/>
            </a:xfrm>
            <a:prstGeom prst="ellipse">
              <a:avLst/>
            </a:prstGeom>
            <a:solidFill>
              <a:srgbClr val="E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Oval 9192"/>
            <p:cNvSpPr>
              <a:spLocks noChangeArrowheads="1"/>
            </p:cNvSpPr>
            <p:nvPr/>
          </p:nvSpPr>
          <p:spPr bwMode="auto">
            <a:xfrm>
              <a:off x="2483036" y="7046008"/>
              <a:ext cx="71248" cy="73406"/>
            </a:xfrm>
            <a:prstGeom prst="ellipse">
              <a:avLst/>
            </a:prstGeom>
            <a:solidFill>
              <a:srgbClr val="EC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Oval 9194"/>
            <p:cNvSpPr>
              <a:spLocks noChangeArrowheads="1"/>
            </p:cNvSpPr>
            <p:nvPr/>
          </p:nvSpPr>
          <p:spPr bwMode="auto">
            <a:xfrm>
              <a:off x="2500308" y="7067598"/>
              <a:ext cx="36704" cy="34544"/>
            </a:xfrm>
            <a:prstGeom prst="ellipse">
              <a:avLst/>
            </a:prstGeom>
            <a:solidFill>
              <a:srgbClr val="F8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Oval 9195"/>
            <p:cNvSpPr>
              <a:spLocks noChangeArrowheads="1"/>
            </p:cNvSpPr>
            <p:nvPr/>
          </p:nvSpPr>
          <p:spPr bwMode="auto">
            <a:xfrm>
              <a:off x="2508944" y="7076234"/>
              <a:ext cx="15114" cy="17272"/>
            </a:xfrm>
            <a:prstGeom prst="ellipse">
              <a:avLst/>
            </a:prstGeom>
            <a:solidFill>
              <a:srgbClr val="FE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9196"/>
            <p:cNvSpPr>
              <a:spLocks/>
            </p:cNvSpPr>
            <p:nvPr/>
          </p:nvSpPr>
          <p:spPr bwMode="auto">
            <a:xfrm>
              <a:off x="2478718" y="7046008"/>
              <a:ext cx="75566" cy="75566"/>
            </a:xfrm>
            <a:custGeom>
              <a:avLst/>
              <a:gdLst>
                <a:gd name="T0" fmla="*/ 0 w 35"/>
                <a:gd name="T1" fmla="*/ 18 h 35"/>
                <a:gd name="T2" fmla="*/ 2 w 35"/>
                <a:gd name="T3" fmla="*/ 10 h 35"/>
                <a:gd name="T4" fmla="*/ 6 w 35"/>
                <a:gd name="T5" fmla="*/ 4 h 35"/>
                <a:gd name="T6" fmla="*/ 18 w 35"/>
                <a:gd name="T7" fmla="*/ 0 h 35"/>
                <a:gd name="T8" fmla="*/ 25 w 35"/>
                <a:gd name="T9" fmla="*/ 0 h 35"/>
                <a:gd name="T10" fmla="*/ 31 w 35"/>
                <a:gd name="T11" fmla="*/ 4 h 35"/>
                <a:gd name="T12" fmla="*/ 35 w 35"/>
                <a:gd name="T13" fmla="*/ 18 h 35"/>
                <a:gd name="T14" fmla="*/ 35 w 35"/>
                <a:gd name="T15" fmla="*/ 24 h 35"/>
                <a:gd name="T16" fmla="*/ 31 w 35"/>
                <a:gd name="T17" fmla="*/ 30 h 35"/>
                <a:gd name="T18" fmla="*/ 18 w 35"/>
                <a:gd name="T19" fmla="*/ 35 h 35"/>
                <a:gd name="T20" fmla="*/ 12 w 35"/>
                <a:gd name="T21" fmla="*/ 34 h 35"/>
                <a:gd name="T22" fmla="*/ 6 w 35"/>
                <a:gd name="T23" fmla="*/ 30 h 35"/>
                <a:gd name="T24" fmla="*/ 0 w 35"/>
                <a:gd name="T2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2" y="10"/>
                  </a:lnTo>
                  <a:lnTo>
                    <a:pt x="6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18" y="35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3175">
              <a:solidFill>
                <a:srgbClr val="762F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91" name="Groupe 390"/>
            <p:cNvGrpSpPr>
              <a:grpSpLocks noChangeAspect="1"/>
            </p:cNvGrpSpPr>
            <p:nvPr/>
          </p:nvGrpSpPr>
          <p:grpSpPr>
            <a:xfrm>
              <a:off x="2511847" y="7123233"/>
              <a:ext cx="15476" cy="88679"/>
              <a:chOff x="2495551" y="7185819"/>
              <a:chExt cx="31584" cy="180976"/>
            </a:xfrm>
          </p:grpSpPr>
          <p:cxnSp>
            <p:nvCxnSpPr>
              <p:cNvPr id="392" name="Connecteur droit 391"/>
              <p:cNvCxnSpPr/>
              <p:nvPr/>
            </p:nvCxnSpPr>
            <p:spPr>
              <a:xfrm>
                <a:off x="2505397" y="7185819"/>
                <a:ext cx="21738" cy="6508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Connecteur droit 392"/>
              <p:cNvCxnSpPr/>
              <p:nvPr/>
            </p:nvCxnSpPr>
            <p:spPr>
              <a:xfrm flipH="1">
                <a:off x="2495551" y="7248526"/>
                <a:ext cx="31584" cy="5873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cteur droit 393"/>
              <p:cNvCxnSpPr/>
              <p:nvPr/>
            </p:nvCxnSpPr>
            <p:spPr>
              <a:xfrm>
                <a:off x="2495551" y="7304883"/>
                <a:ext cx="31584" cy="61912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5" name="Groupe 394"/>
          <p:cNvGrpSpPr/>
          <p:nvPr/>
        </p:nvGrpSpPr>
        <p:grpSpPr>
          <a:xfrm flipH="1">
            <a:off x="8620784" y="1960317"/>
            <a:ext cx="119386" cy="235397"/>
            <a:chOff x="2474400" y="7037372"/>
            <a:chExt cx="88520" cy="174540"/>
          </a:xfrm>
        </p:grpSpPr>
        <p:sp>
          <p:nvSpPr>
            <p:cNvPr id="396" name="Oval 9191"/>
            <p:cNvSpPr>
              <a:spLocks noChangeArrowheads="1"/>
            </p:cNvSpPr>
            <p:nvPr/>
          </p:nvSpPr>
          <p:spPr bwMode="auto">
            <a:xfrm>
              <a:off x="2474400" y="7037372"/>
              <a:ext cx="88520" cy="88520"/>
            </a:xfrm>
            <a:prstGeom prst="ellipse">
              <a:avLst/>
            </a:prstGeom>
            <a:solidFill>
              <a:srgbClr val="E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Oval 9192"/>
            <p:cNvSpPr>
              <a:spLocks noChangeArrowheads="1"/>
            </p:cNvSpPr>
            <p:nvPr/>
          </p:nvSpPr>
          <p:spPr bwMode="auto">
            <a:xfrm>
              <a:off x="2483036" y="7046008"/>
              <a:ext cx="71248" cy="73406"/>
            </a:xfrm>
            <a:prstGeom prst="ellipse">
              <a:avLst/>
            </a:prstGeom>
            <a:solidFill>
              <a:srgbClr val="EC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Oval 9194"/>
            <p:cNvSpPr>
              <a:spLocks noChangeArrowheads="1"/>
            </p:cNvSpPr>
            <p:nvPr/>
          </p:nvSpPr>
          <p:spPr bwMode="auto">
            <a:xfrm>
              <a:off x="2500308" y="7067598"/>
              <a:ext cx="36704" cy="34544"/>
            </a:xfrm>
            <a:prstGeom prst="ellipse">
              <a:avLst/>
            </a:prstGeom>
            <a:solidFill>
              <a:srgbClr val="F8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Oval 9195"/>
            <p:cNvSpPr>
              <a:spLocks noChangeArrowheads="1"/>
            </p:cNvSpPr>
            <p:nvPr/>
          </p:nvSpPr>
          <p:spPr bwMode="auto">
            <a:xfrm>
              <a:off x="2508944" y="7076234"/>
              <a:ext cx="15114" cy="17272"/>
            </a:xfrm>
            <a:prstGeom prst="ellipse">
              <a:avLst/>
            </a:prstGeom>
            <a:solidFill>
              <a:srgbClr val="FE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9196"/>
            <p:cNvSpPr>
              <a:spLocks/>
            </p:cNvSpPr>
            <p:nvPr/>
          </p:nvSpPr>
          <p:spPr bwMode="auto">
            <a:xfrm>
              <a:off x="2478718" y="7046008"/>
              <a:ext cx="75566" cy="75566"/>
            </a:xfrm>
            <a:custGeom>
              <a:avLst/>
              <a:gdLst>
                <a:gd name="T0" fmla="*/ 0 w 35"/>
                <a:gd name="T1" fmla="*/ 18 h 35"/>
                <a:gd name="T2" fmla="*/ 2 w 35"/>
                <a:gd name="T3" fmla="*/ 10 h 35"/>
                <a:gd name="T4" fmla="*/ 6 w 35"/>
                <a:gd name="T5" fmla="*/ 4 h 35"/>
                <a:gd name="T6" fmla="*/ 18 w 35"/>
                <a:gd name="T7" fmla="*/ 0 h 35"/>
                <a:gd name="T8" fmla="*/ 25 w 35"/>
                <a:gd name="T9" fmla="*/ 0 h 35"/>
                <a:gd name="T10" fmla="*/ 31 w 35"/>
                <a:gd name="T11" fmla="*/ 4 h 35"/>
                <a:gd name="T12" fmla="*/ 35 w 35"/>
                <a:gd name="T13" fmla="*/ 18 h 35"/>
                <a:gd name="T14" fmla="*/ 35 w 35"/>
                <a:gd name="T15" fmla="*/ 24 h 35"/>
                <a:gd name="T16" fmla="*/ 31 w 35"/>
                <a:gd name="T17" fmla="*/ 30 h 35"/>
                <a:gd name="T18" fmla="*/ 18 w 35"/>
                <a:gd name="T19" fmla="*/ 35 h 35"/>
                <a:gd name="T20" fmla="*/ 12 w 35"/>
                <a:gd name="T21" fmla="*/ 34 h 35"/>
                <a:gd name="T22" fmla="*/ 6 w 35"/>
                <a:gd name="T23" fmla="*/ 30 h 35"/>
                <a:gd name="T24" fmla="*/ 0 w 35"/>
                <a:gd name="T2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2" y="10"/>
                  </a:lnTo>
                  <a:lnTo>
                    <a:pt x="6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18" y="35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3175">
              <a:solidFill>
                <a:srgbClr val="762F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01" name="Groupe 400"/>
            <p:cNvGrpSpPr>
              <a:grpSpLocks noChangeAspect="1"/>
            </p:cNvGrpSpPr>
            <p:nvPr/>
          </p:nvGrpSpPr>
          <p:grpSpPr>
            <a:xfrm>
              <a:off x="2511847" y="7123233"/>
              <a:ext cx="15476" cy="88679"/>
              <a:chOff x="2495551" y="7185819"/>
              <a:chExt cx="31584" cy="180976"/>
            </a:xfrm>
          </p:grpSpPr>
          <p:cxnSp>
            <p:nvCxnSpPr>
              <p:cNvPr id="402" name="Connecteur droit 401"/>
              <p:cNvCxnSpPr/>
              <p:nvPr/>
            </p:nvCxnSpPr>
            <p:spPr>
              <a:xfrm>
                <a:off x="2505397" y="7185819"/>
                <a:ext cx="21738" cy="6508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Connecteur droit 402"/>
              <p:cNvCxnSpPr/>
              <p:nvPr/>
            </p:nvCxnSpPr>
            <p:spPr>
              <a:xfrm flipH="1">
                <a:off x="2495551" y="7248526"/>
                <a:ext cx="31584" cy="5873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Connecteur droit 403"/>
              <p:cNvCxnSpPr/>
              <p:nvPr/>
            </p:nvCxnSpPr>
            <p:spPr>
              <a:xfrm>
                <a:off x="2495551" y="7304883"/>
                <a:ext cx="31584" cy="61912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5" name="Groupe 404"/>
          <p:cNvGrpSpPr/>
          <p:nvPr/>
        </p:nvGrpSpPr>
        <p:grpSpPr>
          <a:xfrm>
            <a:off x="8344153" y="1973369"/>
            <a:ext cx="119386" cy="235397"/>
            <a:chOff x="2474400" y="7037372"/>
            <a:chExt cx="88520" cy="174540"/>
          </a:xfrm>
        </p:grpSpPr>
        <p:sp>
          <p:nvSpPr>
            <p:cNvPr id="406" name="Oval 9191"/>
            <p:cNvSpPr>
              <a:spLocks noChangeArrowheads="1"/>
            </p:cNvSpPr>
            <p:nvPr/>
          </p:nvSpPr>
          <p:spPr bwMode="auto">
            <a:xfrm>
              <a:off x="2474400" y="7037372"/>
              <a:ext cx="88520" cy="88520"/>
            </a:xfrm>
            <a:prstGeom prst="ellipse">
              <a:avLst/>
            </a:prstGeom>
            <a:solidFill>
              <a:srgbClr val="E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Oval 9192"/>
            <p:cNvSpPr>
              <a:spLocks noChangeArrowheads="1"/>
            </p:cNvSpPr>
            <p:nvPr/>
          </p:nvSpPr>
          <p:spPr bwMode="auto">
            <a:xfrm>
              <a:off x="2483036" y="7046008"/>
              <a:ext cx="71248" cy="73406"/>
            </a:xfrm>
            <a:prstGeom prst="ellipse">
              <a:avLst/>
            </a:prstGeom>
            <a:solidFill>
              <a:srgbClr val="EC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Oval 9194"/>
            <p:cNvSpPr>
              <a:spLocks noChangeArrowheads="1"/>
            </p:cNvSpPr>
            <p:nvPr/>
          </p:nvSpPr>
          <p:spPr bwMode="auto">
            <a:xfrm>
              <a:off x="2500308" y="7067598"/>
              <a:ext cx="36704" cy="34544"/>
            </a:xfrm>
            <a:prstGeom prst="ellipse">
              <a:avLst/>
            </a:prstGeom>
            <a:solidFill>
              <a:srgbClr val="F8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Oval 9195"/>
            <p:cNvSpPr>
              <a:spLocks noChangeArrowheads="1"/>
            </p:cNvSpPr>
            <p:nvPr/>
          </p:nvSpPr>
          <p:spPr bwMode="auto">
            <a:xfrm>
              <a:off x="2508944" y="7076234"/>
              <a:ext cx="15114" cy="17272"/>
            </a:xfrm>
            <a:prstGeom prst="ellipse">
              <a:avLst/>
            </a:prstGeom>
            <a:solidFill>
              <a:srgbClr val="FE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9196"/>
            <p:cNvSpPr>
              <a:spLocks/>
            </p:cNvSpPr>
            <p:nvPr/>
          </p:nvSpPr>
          <p:spPr bwMode="auto">
            <a:xfrm>
              <a:off x="2478718" y="7046008"/>
              <a:ext cx="75566" cy="75566"/>
            </a:xfrm>
            <a:custGeom>
              <a:avLst/>
              <a:gdLst>
                <a:gd name="T0" fmla="*/ 0 w 35"/>
                <a:gd name="T1" fmla="*/ 18 h 35"/>
                <a:gd name="T2" fmla="*/ 2 w 35"/>
                <a:gd name="T3" fmla="*/ 10 h 35"/>
                <a:gd name="T4" fmla="*/ 6 w 35"/>
                <a:gd name="T5" fmla="*/ 4 h 35"/>
                <a:gd name="T6" fmla="*/ 18 w 35"/>
                <a:gd name="T7" fmla="*/ 0 h 35"/>
                <a:gd name="T8" fmla="*/ 25 w 35"/>
                <a:gd name="T9" fmla="*/ 0 h 35"/>
                <a:gd name="T10" fmla="*/ 31 w 35"/>
                <a:gd name="T11" fmla="*/ 4 h 35"/>
                <a:gd name="T12" fmla="*/ 35 w 35"/>
                <a:gd name="T13" fmla="*/ 18 h 35"/>
                <a:gd name="T14" fmla="*/ 35 w 35"/>
                <a:gd name="T15" fmla="*/ 24 h 35"/>
                <a:gd name="T16" fmla="*/ 31 w 35"/>
                <a:gd name="T17" fmla="*/ 30 h 35"/>
                <a:gd name="T18" fmla="*/ 18 w 35"/>
                <a:gd name="T19" fmla="*/ 35 h 35"/>
                <a:gd name="T20" fmla="*/ 12 w 35"/>
                <a:gd name="T21" fmla="*/ 34 h 35"/>
                <a:gd name="T22" fmla="*/ 6 w 35"/>
                <a:gd name="T23" fmla="*/ 30 h 35"/>
                <a:gd name="T24" fmla="*/ 0 w 35"/>
                <a:gd name="T2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2" y="10"/>
                  </a:lnTo>
                  <a:lnTo>
                    <a:pt x="6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18" y="35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3175">
              <a:solidFill>
                <a:srgbClr val="762F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11" name="Groupe 410"/>
            <p:cNvGrpSpPr>
              <a:grpSpLocks noChangeAspect="1"/>
            </p:cNvGrpSpPr>
            <p:nvPr/>
          </p:nvGrpSpPr>
          <p:grpSpPr>
            <a:xfrm>
              <a:off x="2511847" y="7123233"/>
              <a:ext cx="15476" cy="88679"/>
              <a:chOff x="2495551" y="7185819"/>
              <a:chExt cx="31584" cy="180976"/>
            </a:xfrm>
          </p:grpSpPr>
          <p:cxnSp>
            <p:nvCxnSpPr>
              <p:cNvPr id="412" name="Connecteur droit 411"/>
              <p:cNvCxnSpPr/>
              <p:nvPr/>
            </p:nvCxnSpPr>
            <p:spPr>
              <a:xfrm>
                <a:off x="2505397" y="7185819"/>
                <a:ext cx="21738" cy="6508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Connecteur droit 412"/>
              <p:cNvCxnSpPr/>
              <p:nvPr/>
            </p:nvCxnSpPr>
            <p:spPr>
              <a:xfrm flipH="1">
                <a:off x="2495551" y="7248526"/>
                <a:ext cx="31584" cy="5873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Connecteur droit 413"/>
              <p:cNvCxnSpPr/>
              <p:nvPr/>
            </p:nvCxnSpPr>
            <p:spPr>
              <a:xfrm>
                <a:off x="2495551" y="7304883"/>
                <a:ext cx="31584" cy="61912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5" name="Groupe 414"/>
          <p:cNvGrpSpPr/>
          <p:nvPr/>
        </p:nvGrpSpPr>
        <p:grpSpPr>
          <a:xfrm>
            <a:off x="8143788" y="1778272"/>
            <a:ext cx="119386" cy="235397"/>
            <a:chOff x="2474400" y="7037372"/>
            <a:chExt cx="88520" cy="174540"/>
          </a:xfrm>
        </p:grpSpPr>
        <p:sp>
          <p:nvSpPr>
            <p:cNvPr id="416" name="Oval 9191"/>
            <p:cNvSpPr>
              <a:spLocks noChangeArrowheads="1"/>
            </p:cNvSpPr>
            <p:nvPr/>
          </p:nvSpPr>
          <p:spPr bwMode="auto">
            <a:xfrm>
              <a:off x="2474400" y="7037372"/>
              <a:ext cx="88520" cy="88520"/>
            </a:xfrm>
            <a:prstGeom prst="ellipse">
              <a:avLst/>
            </a:prstGeom>
            <a:solidFill>
              <a:srgbClr val="E6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Oval 9192"/>
            <p:cNvSpPr>
              <a:spLocks noChangeArrowheads="1"/>
            </p:cNvSpPr>
            <p:nvPr/>
          </p:nvSpPr>
          <p:spPr bwMode="auto">
            <a:xfrm>
              <a:off x="2483036" y="7046008"/>
              <a:ext cx="71248" cy="73406"/>
            </a:xfrm>
            <a:prstGeom prst="ellipse">
              <a:avLst/>
            </a:prstGeom>
            <a:solidFill>
              <a:srgbClr val="EC4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Oval 9194"/>
            <p:cNvSpPr>
              <a:spLocks noChangeArrowheads="1"/>
            </p:cNvSpPr>
            <p:nvPr/>
          </p:nvSpPr>
          <p:spPr bwMode="auto">
            <a:xfrm>
              <a:off x="2500308" y="7067598"/>
              <a:ext cx="36704" cy="34544"/>
            </a:xfrm>
            <a:prstGeom prst="ellipse">
              <a:avLst/>
            </a:prstGeom>
            <a:solidFill>
              <a:srgbClr val="F8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Oval 9195"/>
            <p:cNvSpPr>
              <a:spLocks noChangeArrowheads="1"/>
            </p:cNvSpPr>
            <p:nvPr/>
          </p:nvSpPr>
          <p:spPr bwMode="auto">
            <a:xfrm>
              <a:off x="2508944" y="7076234"/>
              <a:ext cx="15114" cy="17272"/>
            </a:xfrm>
            <a:prstGeom prst="ellipse">
              <a:avLst/>
            </a:prstGeom>
            <a:solidFill>
              <a:srgbClr val="FE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9196"/>
            <p:cNvSpPr>
              <a:spLocks/>
            </p:cNvSpPr>
            <p:nvPr/>
          </p:nvSpPr>
          <p:spPr bwMode="auto">
            <a:xfrm>
              <a:off x="2478718" y="7046008"/>
              <a:ext cx="75566" cy="75566"/>
            </a:xfrm>
            <a:custGeom>
              <a:avLst/>
              <a:gdLst>
                <a:gd name="T0" fmla="*/ 0 w 35"/>
                <a:gd name="T1" fmla="*/ 18 h 35"/>
                <a:gd name="T2" fmla="*/ 2 w 35"/>
                <a:gd name="T3" fmla="*/ 10 h 35"/>
                <a:gd name="T4" fmla="*/ 6 w 35"/>
                <a:gd name="T5" fmla="*/ 4 h 35"/>
                <a:gd name="T6" fmla="*/ 18 w 35"/>
                <a:gd name="T7" fmla="*/ 0 h 35"/>
                <a:gd name="T8" fmla="*/ 25 w 35"/>
                <a:gd name="T9" fmla="*/ 0 h 35"/>
                <a:gd name="T10" fmla="*/ 31 w 35"/>
                <a:gd name="T11" fmla="*/ 4 h 35"/>
                <a:gd name="T12" fmla="*/ 35 w 35"/>
                <a:gd name="T13" fmla="*/ 18 h 35"/>
                <a:gd name="T14" fmla="*/ 35 w 35"/>
                <a:gd name="T15" fmla="*/ 24 h 35"/>
                <a:gd name="T16" fmla="*/ 31 w 35"/>
                <a:gd name="T17" fmla="*/ 30 h 35"/>
                <a:gd name="T18" fmla="*/ 18 w 35"/>
                <a:gd name="T19" fmla="*/ 35 h 35"/>
                <a:gd name="T20" fmla="*/ 12 w 35"/>
                <a:gd name="T21" fmla="*/ 34 h 35"/>
                <a:gd name="T22" fmla="*/ 6 w 35"/>
                <a:gd name="T23" fmla="*/ 30 h 35"/>
                <a:gd name="T24" fmla="*/ 0 w 35"/>
                <a:gd name="T2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0" y="18"/>
                  </a:moveTo>
                  <a:lnTo>
                    <a:pt x="2" y="10"/>
                  </a:lnTo>
                  <a:lnTo>
                    <a:pt x="6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1" y="30"/>
                  </a:lnTo>
                  <a:lnTo>
                    <a:pt x="18" y="35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3175">
              <a:solidFill>
                <a:srgbClr val="762F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21" name="Groupe 420"/>
            <p:cNvGrpSpPr>
              <a:grpSpLocks noChangeAspect="1"/>
            </p:cNvGrpSpPr>
            <p:nvPr/>
          </p:nvGrpSpPr>
          <p:grpSpPr>
            <a:xfrm>
              <a:off x="2511847" y="7123233"/>
              <a:ext cx="15476" cy="88679"/>
              <a:chOff x="2495551" y="7185819"/>
              <a:chExt cx="31584" cy="180976"/>
            </a:xfrm>
          </p:grpSpPr>
          <p:cxnSp>
            <p:nvCxnSpPr>
              <p:cNvPr id="422" name="Connecteur droit 421"/>
              <p:cNvCxnSpPr/>
              <p:nvPr/>
            </p:nvCxnSpPr>
            <p:spPr>
              <a:xfrm>
                <a:off x="2505397" y="7185819"/>
                <a:ext cx="21738" cy="6508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Connecteur droit 422"/>
              <p:cNvCxnSpPr/>
              <p:nvPr/>
            </p:nvCxnSpPr>
            <p:spPr>
              <a:xfrm flipH="1">
                <a:off x="2495551" y="7248526"/>
                <a:ext cx="31584" cy="58738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Connecteur droit 423"/>
              <p:cNvCxnSpPr/>
              <p:nvPr/>
            </p:nvCxnSpPr>
            <p:spPr>
              <a:xfrm>
                <a:off x="2495551" y="7304883"/>
                <a:ext cx="31584" cy="61912"/>
              </a:xfrm>
              <a:prstGeom prst="line">
                <a:avLst/>
              </a:prstGeom>
              <a:ln>
                <a:solidFill>
                  <a:srgbClr val="EC49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5" name="Connecteur droit 424"/>
          <p:cNvCxnSpPr/>
          <p:nvPr/>
        </p:nvCxnSpPr>
        <p:spPr>
          <a:xfrm>
            <a:off x="8464865" y="3465209"/>
            <a:ext cx="0" cy="435259"/>
          </a:xfrm>
          <a:prstGeom prst="line">
            <a:avLst/>
          </a:prstGeom>
          <a:ln w="28575">
            <a:solidFill>
              <a:srgbClr val="EC4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necteur droit 425"/>
          <p:cNvCxnSpPr/>
          <p:nvPr/>
        </p:nvCxnSpPr>
        <p:spPr>
          <a:xfrm rot="5400000">
            <a:off x="8464865" y="3774468"/>
            <a:ext cx="0" cy="252000"/>
          </a:xfrm>
          <a:prstGeom prst="line">
            <a:avLst/>
          </a:prstGeom>
          <a:ln w="28575">
            <a:solidFill>
              <a:srgbClr val="EC4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ZoneTexte 426"/>
          <p:cNvSpPr txBox="1"/>
          <p:nvPr/>
        </p:nvSpPr>
        <p:spPr>
          <a:xfrm>
            <a:off x="7893234" y="3942430"/>
            <a:ext cx="11432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Line 27"/>
          <p:cNvSpPr>
            <a:spLocks noChangeShapeType="1"/>
          </p:cNvSpPr>
          <p:nvPr/>
        </p:nvSpPr>
        <p:spPr bwMode="auto">
          <a:xfrm rot="5400000">
            <a:off x="7386475" y="1485440"/>
            <a:ext cx="214818" cy="234008"/>
          </a:xfrm>
          <a:prstGeom prst="line">
            <a:avLst/>
          </a:prstGeom>
          <a:noFill/>
          <a:ln w="38100">
            <a:solidFill>
              <a:srgbClr val="EC4945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9" name="Line 27"/>
          <p:cNvSpPr>
            <a:spLocks noChangeShapeType="1"/>
          </p:cNvSpPr>
          <p:nvPr/>
        </p:nvSpPr>
        <p:spPr bwMode="auto">
          <a:xfrm rot="5400000">
            <a:off x="8302865" y="2532108"/>
            <a:ext cx="324000" cy="0"/>
          </a:xfrm>
          <a:prstGeom prst="line">
            <a:avLst/>
          </a:prstGeom>
          <a:noFill/>
          <a:ln w="28575">
            <a:solidFill>
              <a:srgbClr val="EC4945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" name="Line 27"/>
          <p:cNvSpPr>
            <a:spLocks noChangeShapeType="1"/>
          </p:cNvSpPr>
          <p:nvPr/>
        </p:nvSpPr>
        <p:spPr bwMode="auto">
          <a:xfrm>
            <a:off x="7879866" y="1495035"/>
            <a:ext cx="214818" cy="234008"/>
          </a:xfrm>
          <a:prstGeom prst="line">
            <a:avLst/>
          </a:prstGeom>
          <a:noFill/>
          <a:ln w="38100">
            <a:solidFill>
              <a:srgbClr val="EC4945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1" name="Ellipse 430"/>
          <p:cNvSpPr/>
          <p:nvPr/>
        </p:nvSpPr>
        <p:spPr>
          <a:xfrm>
            <a:off x="8320849" y="2837132"/>
            <a:ext cx="288032" cy="216024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2" name="Ellipse 431"/>
          <p:cNvSpPr>
            <a:spLocks noChangeAspect="1"/>
          </p:cNvSpPr>
          <p:nvPr/>
        </p:nvSpPr>
        <p:spPr>
          <a:xfrm>
            <a:off x="5679205" y="1051491"/>
            <a:ext cx="144000" cy="144016"/>
          </a:xfrm>
          <a:prstGeom prst="ellipse">
            <a:avLst/>
          </a:prstGeom>
          <a:noFill/>
          <a:ln>
            <a:solidFill>
              <a:srgbClr val="EC4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3" name="Ellipse 432"/>
          <p:cNvSpPr>
            <a:spLocks noChangeAspect="1"/>
          </p:cNvSpPr>
          <p:nvPr/>
        </p:nvSpPr>
        <p:spPr>
          <a:xfrm>
            <a:off x="6813130" y="953096"/>
            <a:ext cx="144000" cy="144016"/>
          </a:xfrm>
          <a:prstGeom prst="ellipse">
            <a:avLst/>
          </a:prstGeom>
          <a:noFill/>
          <a:ln>
            <a:solidFill>
              <a:srgbClr val="EC4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4" name="Image 4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82" y="953096"/>
            <a:ext cx="3443905" cy="31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319</Words>
  <Application>Microsoft Office PowerPoint</Application>
  <PresentationFormat>Affichage à l'écran (16:9)</PresentationFormat>
  <Paragraphs>84</Paragraphs>
  <Slides>11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 BLANCA</vt:lpstr>
      <vt:lpstr>Arial</vt:lpstr>
      <vt:lpstr>Calibri</vt:lpstr>
      <vt:lpstr>Symbol</vt:lpstr>
      <vt:lpstr>Wingdings</vt:lpstr>
      <vt:lpstr>Thème Office</vt:lpstr>
      <vt:lpstr>Prism 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Gwenael Jan</cp:lastModifiedBy>
  <cp:revision>195</cp:revision>
  <cp:lastPrinted>2017-12-18T14:47:37Z</cp:lastPrinted>
  <dcterms:created xsi:type="dcterms:W3CDTF">2013-02-12T09:22:20Z</dcterms:created>
  <dcterms:modified xsi:type="dcterms:W3CDTF">2017-12-19T10:15:46Z</dcterms:modified>
</cp:coreProperties>
</file>