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8"/>
  </p:notesMasterIdLst>
  <p:sldIdLst>
    <p:sldId id="256" r:id="rId3"/>
    <p:sldId id="264" r:id="rId4"/>
    <p:sldId id="267" r:id="rId5"/>
    <p:sldId id="268" r:id="rId6"/>
    <p:sldId id="269" r:id="rId7"/>
    <p:sldId id="294" r:id="rId8"/>
    <p:sldId id="295" r:id="rId9"/>
    <p:sldId id="273" r:id="rId10"/>
    <p:sldId id="274" r:id="rId11"/>
    <p:sldId id="276" r:id="rId12"/>
    <p:sldId id="293" r:id="rId13"/>
    <p:sldId id="283" r:id="rId14"/>
    <p:sldId id="300" r:id="rId15"/>
    <p:sldId id="302" r:id="rId16"/>
    <p:sldId id="304" r:id="rId17"/>
    <p:sldId id="303" r:id="rId18"/>
    <p:sldId id="301" r:id="rId19"/>
    <p:sldId id="296" r:id="rId20"/>
    <p:sldId id="297" r:id="rId21"/>
    <p:sldId id="298" r:id="rId22"/>
    <p:sldId id="292" r:id="rId23"/>
    <p:sldId id="279" r:id="rId24"/>
    <p:sldId id="280" r:id="rId25"/>
    <p:sldId id="281" r:id="rId26"/>
    <p:sldId id="299"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702"/>
    <a:srgbClr val="DCC181"/>
    <a:srgbClr val="8F1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6" autoAdjust="0"/>
    <p:restoredTop sz="94585" autoAdjust="0"/>
  </p:normalViewPr>
  <p:slideViewPr>
    <p:cSldViewPr showGuides="1">
      <p:cViewPr varScale="1">
        <p:scale>
          <a:sx n="85" d="100"/>
          <a:sy n="85" d="100"/>
        </p:scale>
        <p:origin x="516" y="-30"/>
      </p:cViewPr>
      <p:guideLst>
        <p:guide orient="horz" pos="2160"/>
        <p:guide pos="2880"/>
        <p:guide orient="horz" pos="22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7" d="100"/>
          <a:sy n="67" d="100"/>
        </p:scale>
        <p:origin x="-3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6341B-F3B0-47EE-941B-D581036BB3C5}" type="doc">
      <dgm:prSet loTypeId="urn:microsoft.com/office/officeart/2005/8/layout/hProcess9" loCatId="process" qsTypeId="urn:microsoft.com/office/officeart/2005/8/quickstyle/simple1" qsCatId="simple" csTypeId="urn:microsoft.com/office/officeart/2005/8/colors/accent1_2" csCatId="accent1" phldr="1"/>
      <dgm:spPr/>
    </dgm:pt>
    <dgm:pt modelId="{41009345-DC2D-4E5B-9AC2-EF916E36A477}">
      <dgm:prSet phldrT="[Texte]" custT="1"/>
      <dgm:spPr/>
      <dgm:t>
        <a:bodyPr/>
        <a:lstStyle/>
        <a:p>
          <a:r>
            <a:rPr lang="fr-FR" sz="1800" dirty="0" smtClean="0">
              <a:solidFill>
                <a:schemeClr val="tx1"/>
              </a:solidFill>
            </a:rPr>
            <a:t>Amorce locale et informelle</a:t>
          </a:r>
          <a:endParaRPr lang="fr-FR" sz="1800" dirty="0"/>
        </a:p>
      </dgm:t>
    </dgm:pt>
    <dgm:pt modelId="{8F7228F4-BB1E-44C0-BA6A-B43A044388E7}" type="parTrans" cxnId="{2053D0F1-58CC-4F19-9B16-9AE828CE26BC}">
      <dgm:prSet/>
      <dgm:spPr/>
      <dgm:t>
        <a:bodyPr/>
        <a:lstStyle/>
        <a:p>
          <a:endParaRPr lang="fr-FR"/>
        </a:p>
      </dgm:t>
    </dgm:pt>
    <dgm:pt modelId="{2B8C97C7-8288-42B1-9E10-52075D5C304B}" type="sibTrans" cxnId="{2053D0F1-58CC-4F19-9B16-9AE828CE26BC}">
      <dgm:prSet/>
      <dgm:spPr/>
      <dgm:t>
        <a:bodyPr/>
        <a:lstStyle/>
        <a:p>
          <a:endParaRPr lang="fr-FR"/>
        </a:p>
      </dgm:t>
    </dgm:pt>
    <dgm:pt modelId="{3FCBC0E3-5DDC-4A81-85B3-BECC914F6F7A}">
      <dgm:prSet custT="1"/>
      <dgm:spPr>
        <a:solidFill>
          <a:schemeClr val="accent2"/>
        </a:solidFill>
      </dgm:spPr>
      <dgm:t>
        <a:bodyPr/>
        <a:lstStyle/>
        <a:p>
          <a:r>
            <a:rPr lang="fr-FR" sz="1600" dirty="0" smtClean="0">
              <a:solidFill>
                <a:schemeClr val="tx1"/>
              </a:solidFill>
            </a:rPr>
            <a:t>Formalisation du collectif porteur</a:t>
          </a:r>
        </a:p>
      </dgm:t>
    </dgm:pt>
    <dgm:pt modelId="{78BDDE46-2448-4E8B-B33B-29C06CFFA08E}" type="parTrans" cxnId="{323A5A60-985D-4A7C-BEE7-37D33447D430}">
      <dgm:prSet/>
      <dgm:spPr/>
      <dgm:t>
        <a:bodyPr/>
        <a:lstStyle/>
        <a:p>
          <a:endParaRPr lang="fr-FR"/>
        </a:p>
      </dgm:t>
    </dgm:pt>
    <dgm:pt modelId="{96755F70-0EFB-42BC-8E7E-FD4898E0B168}" type="sibTrans" cxnId="{323A5A60-985D-4A7C-BEE7-37D33447D430}">
      <dgm:prSet/>
      <dgm:spPr/>
      <dgm:t>
        <a:bodyPr/>
        <a:lstStyle/>
        <a:p>
          <a:endParaRPr lang="fr-FR"/>
        </a:p>
      </dgm:t>
    </dgm:pt>
    <dgm:pt modelId="{68599D53-FDFE-41E1-84DA-C135661E0AC9}">
      <dgm:prSet custT="1"/>
      <dgm:spPr>
        <a:solidFill>
          <a:schemeClr val="accent3"/>
        </a:solidFill>
      </dgm:spPr>
      <dgm:t>
        <a:bodyPr/>
        <a:lstStyle/>
        <a:p>
          <a:r>
            <a:rPr lang="fr-FR" sz="1600" dirty="0" smtClean="0">
              <a:solidFill>
                <a:schemeClr val="tx1"/>
              </a:solidFill>
            </a:rPr>
            <a:t>Enrôlement simultané d’acteurs « experts » </a:t>
          </a:r>
          <a:r>
            <a:rPr lang="fr-FR" sz="1600" dirty="0" err="1" smtClean="0">
              <a:solidFill>
                <a:schemeClr val="tx1"/>
              </a:solidFill>
            </a:rPr>
            <a:t>extra-territoriaux</a:t>
          </a:r>
          <a:r>
            <a:rPr lang="fr-FR" sz="1600" dirty="0" smtClean="0">
              <a:solidFill>
                <a:schemeClr val="tx1"/>
              </a:solidFill>
            </a:rPr>
            <a:t> et de soutiens matériels, financiers, moraux et de gestion</a:t>
          </a:r>
        </a:p>
      </dgm:t>
    </dgm:pt>
    <dgm:pt modelId="{09785F34-BBB6-4A88-9B16-77AFB4A78937}" type="parTrans" cxnId="{5D473EF6-5D58-4483-9E1B-60D41C44C37B}">
      <dgm:prSet/>
      <dgm:spPr/>
      <dgm:t>
        <a:bodyPr/>
        <a:lstStyle/>
        <a:p>
          <a:endParaRPr lang="fr-FR"/>
        </a:p>
      </dgm:t>
    </dgm:pt>
    <dgm:pt modelId="{542DFC75-A733-467C-9566-8D5644C0470B}" type="sibTrans" cxnId="{5D473EF6-5D58-4483-9E1B-60D41C44C37B}">
      <dgm:prSet/>
      <dgm:spPr/>
      <dgm:t>
        <a:bodyPr/>
        <a:lstStyle/>
        <a:p>
          <a:endParaRPr lang="fr-FR"/>
        </a:p>
      </dgm:t>
    </dgm:pt>
    <dgm:pt modelId="{D7456AF7-E83F-4F9F-A7A8-1F0D51F824EE}">
      <dgm:prSet custT="1"/>
      <dgm:spPr>
        <a:solidFill>
          <a:schemeClr val="accent5"/>
        </a:solidFill>
      </dgm:spPr>
      <dgm:t>
        <a:bodyPr/>
        <a:lstStyle/>
        <a:p>
          <a:r>
            <a:rPr lang="fr-FR" sz="1600" dirty="0" smtClean="0">
              <a:solidFill>
                <a:schemeClr val="tx1"/>
              </a:solidFill>
            </a:rPr>
            <a:t>Stabilisation d’une architecture fonctionnelle de l’initiative articulant acteurs locaux et soutiens méta-territoriaux</a:t>
          </a:r>
        </a:p>
      </dgm:t>
    </dgm:pt>
    <dgm:pt modelId="{AAE1DBDE-C00D-4A34-9EB0-C8E14A0315A2}" type="parTrans" cxnId="{6FD160CB-D63D-4F27-B607-65CD527DE286}">
      <dgm:prSet/>
      <dgm:spPr/>
      <dgm:t>
        <a:bodyPr/>
        <a:lstStyle/>
        <a:p>
          <a:endParaRPr lang="fr-FR"/>
        </a:p>
      </dgm:t>
    </dgm:pt>
    <dgm:pt modelId="{ACB9D4A6-2260-48EE-8940-E31E0EC65661}" type="sibTrans" cxnId="{6FD160CB-D63D-4F27-B607-65CD527DE286}">
      <dgm:prSet/>
      <dgm:spPr/>
      <dgm:t>
        <a:bodyPr/>
        <a:lstStyle/>
        <a:p>
          <a:endParaRPr lang="fr-FR"/>
        </a:p>
      </dgm:t>
    </dgm:pt>
    <dgm:pt modelId="{F93F951E-D6FC-40FB-9DCE-22447D8708C9}">
      <dgm:prSet custT="1"/>
      <dgm:spPr>
        <a:solidFill>
          <a:schemeClr val="accent6"/>
        </a:solidFill>
      </dgm:spPr>
      <dgm:t>
        <a:bodyPr/>
        <a:lstStyle/>
        <a:p>
          <a:r>
            <a:rPr lang="fr-FR" sz="1800" dirty="0" smtClean="0">
              <a:solidFill>
                <a:schemeClr val="tx1"/>
              </a:solidFill>
            </a:rPr>
            <a:t>L’initiative locale s’encastre plus formellement dans un programme national</a:t>
          </a:r>
        </a:p>
      </dgm:t>
    </dgm:pt>
    <dgm:pt modelId="{2962862A-E1A3-49D1-81BB-3AD38458D6C2}" type="parTrans" cxnId="{EE961289-2A0F-4664-A659-F0EE1B7F07FD}">
      <dgm:prSet/>
      <dgm:spPr/>
      <dgm:t>
        <a:bodyPr/>
        <a:lstStyle/>
        <a:p>
          <a:endParaRPr lang="fr-FR"/>
        </a:p>
      </dgm:t>
    </dgm:pt>
    <dgm:pt modelId="{E81372B5-11D9-4CAF-83FC-B74C459174B3}" type="sibTrans" cxnId="{EE961289-2A0F-4664-A659-F0EE1B7F07FD}">
      <dgm:prSet/>
      <dgm:spPr/>
      <dgm:t>
        <a:bodyPr/>
        <a:lstStyle/>
        <a:p>
          <a:endParaRPr lang="fr-FR"/>
        </a:p>
      </dgm:t>
    </dgm:pt>
    <dgm:pt modelId="{38B2F367-1E1C-4572-A2A6-EB4E963B9156}" type="pres">
      <dgm:prSet presAssocID="{82E6341B-F3B0-47EE-941B-D581036BB3C5}" presName="CompostProcess" presStyleCnt="0">
        <dgm:presLayoutVars>
          <dgm:dir/>
          <dgm:resizeHandles val="exact"/>
        </dgm:presLayoutVars>
      </dgm:prSet>
      <dgm:spPr/>
    </dgm:pt>
    <dgm:pt modelId="{4DC6F726-AAA5-4C59-8A9F-A27C665B8F53}" type="pres">
      <dgm:prSet presAssocID="{82E6341B-F3B0-47EE-941B-D581036BB3C5}" presName="arrow" presStyleLbl="bgShp" presStyleIdx="0" presStyleCnt="1"/>
      <dgm:spPr/>
    </dgm:pt>
    <dgm:pt modelId="{76A43589-1434-49E6-AFE0-A07C78B55AC2}" type="pres">
      <dgm:prSet presAssocID="{82E6341B-F3B0-47EE-941B-D581036BB3C5}" presName="linearProcess" presStyleCnt="0"/>
      <dgm:spPr/>
    </dgm:pt>
    <dgm:pt modelId="{6CA1C815-8DF8-4B9E-9666-4EF929F35F58}" type="pres">
      <dgm:prSet presAssocID="{41009345-DC2D-4E5B-9AC2-EF916E36A477}" presName="textNode" presStyleLbl="node1" presStyleIdx="0" presStyleCnt="5">
        <dgm:presLayoutVars>
          <dgm:bulletEnabled val="1"/>
        </dgm:presLayoutVars>
      </dgm:prSet>
      <dgm:spPr/>
      <dgm:t>
        <a:bodyPr/>
        <a:lstStyle/>
        <a:p>
          <a:endParaRPr lang="fr-FR"/>
        </a:p>
      </dgm:t>
    </dgm:pt>
    <dgm:pt modelId="{18E35032-1019-4C27-8DB4-FEEAA185D66F}" type="pres">
      <dgm:prSet presAssocID="{2B8C97C7-8288-42B1-9E10-52075D5C304B}" presName="sibTrans" presStyleCnt="0"/>
      <dgm:spPr/>
    </dgm:pt>
    <dgm:pt modelId="{A61A8709-D649-4EFB-8C97-2509EAB8FB22}" type="pres">
      <dgm:prSet presAssocID="{3FCBC0E3-5DDC-4A81-85B3-BECC914F6F7A}" presName="textNode" presStyleLbl="node1" presStyleIdx="1" presStyleCnt="5">
        <dgm:presLayoutVars>
          <dgm:bulletEnabled val="1"/>
        </dgm:presLayoutVars>
      </dgm:prSet>
      <dgm:spPr/>
      <dgm:t>
        <a:bodyPr/>
        <a:lstStyle/>
        <a:p>
          <a:endParaRPr lang="fr-FR"/>
        </a:p>
      </dgm:t>
    </dgm:pt>
    <dgm:pt modelId="{193B027A-ADF3-4654-A0C5-85470A07ED45}" type="pres">
      <dgm:prSet presAssocID="{96755F70-0EFB-42BC-8E7E-FD4898E0B168}" presName="sibTrans" presStyleCnt="0"/>
      <dgm:spPr/>
    </dgm:pt>
    <dgm:pt modelId="{C70E6F98-7BB6-4803-9AB5-1F006D74E2B0}" type="pres">
      <dgm:prSet presAssocID="{68599D53-FDFE-41E1-84DA-C135661E0AC9}" presName="textNode" presStyleLbl="node1" presStyleIdx="2" presStyleCnt="5" custScaleY="143754">
        <dgm:presLayoutVars>
          <dgm:bulletEnabled val="1"/>
        </dgm:presLayoutVars>
      </dgm:prSet>
      <dgm:spPr/>
      <dgm:t>
        <a:bodyPr/>
        <a:lstStyle/>
        <a:p>
          <a:endParaRPr lang="fr-FR"/>
        </a:p>
      </dgm:t>
    </dgm:pt>
    <dgm:pt modelId="{2DAAAB18-A009-475D-A6AF-55AC2401C6C0}" type="pres">
      <dgm:prSet presAssocID="{542DFC75-A733-467C-9566-8D5644C0470B}" presName="sibTrans" presStyleCnt="0"/>
      <dgm:spPr/>
    </dgm:pt>
    <dgm:pt modelId="{50AEE4FF-B6BC-4155-B1F0-8E02778A2496}" type="pres">
      <dgm:prSet presAssocID="{D7456AF7-E83F-4F9F-A7A8-1F0D51F824EE}" presName="textNode" presStyleLbl="node1" presStyleIdx="3" presStyleCnt="5" custScaleY="160813">
        <dgm:presLayoutVars>
          <dgm:bulletEnabled val="1"/>
        </dgm:presLayoutVars>
      </dgm:prSet>
      <dgm:spPr/>
      <dgm:t>
        <a:bodyPr/>
        <a:lstStyle/>
        <a:p>
          <a:endParaRPr lang="fr-FR"/>
        </a:p>
      </dgm:t>
    </dgm:pt>
    <dgm:pt modelId="{F33931E5-7A78-4F6F-B94F-D71C333FD434}" type="pres">
      <dgm:prSet presAssocID="{ACB9D4A6-2260-48EE-8940-E31E0EC65661}" presName="sibTrans" presStyleCnt="0"/>
      <dgm:spPr/>
    </dgm:pt>
    <dgm:pt modelId="{B3265B3B-D907-4187-9FDB-ACEEE2D7F7AD}" type="pres">
      <dgm:prSet presAssocID="{F93F951E-D6FC-40FB-9DCE-22447D8708C9}" presName="textNode" presStyleLbl="node1" presStyleIdx="4" presStyleCnt="5" custScaleY="143754">
        <dgm:presLayoutVars>
          <dgm:bulletEnabled val="1"/>
        </dgm:presLayoutVars>
      </dgm:prSet>
      <dgm:spPr/>
      <dgm:t>
        <a:bodyPr/>
        <a:lstStyle/>
        <a:p>
          <a:endParaRPr lang="fr-FR"/>
        </a:p>
      </dgm:t>
    </dgm:pt>
  </dgm:ptLst>
  <dgm:cxnLst>
    <dgm:cxn modelId="{1D5F3DA3-4CEB-4476-9C59-9FF545DE71E5}" type="presOf" srcId="{3FCBC0E3-5DDC-4A81-85B3-BECC914F6F7A}" destId="{A61A8709-D649-4EFB-8C97-2509EAB8FB22}" srcOrd="0" destOrd="0" presId="urn:microsoft.com/office/officeart/2005/8/layout/hProcess9"/>
    <dgm:cxn modelId="{EE961289-2A0F-4664-A659-F0EE1B7F07FD}" srcId="{82E6341B-F3B0-47EE-941B-D581036BB3C5}" destId="{F93F951E-D6FC-40FB-9DCE-22447D8708C9}" srcOrd="4" destOrd="0" parTransId="{2962862A-E1A3-49D1-81BB-3AD38458D6C2}" sibTransId="{E81372B5-11D9-4CAF-83FC-B74C459174B3}"/>
    <dgm:cxn modelId="{86AD1A10-01E7-4ADD-92FB-3FC0626660D7}" type="presOf" srcId="{82E6341B-F3B0-47EE-941B-D581036BB3C5}" destId="{38B2F367-1E1C-4572-A2A6-EB4E963B9156}" srcOrd="0" destOrd="0" presId="urn:microsoft.com/office/officeart/2005/8/layout/hProcess9"/>
    <dgm:cxn modelId="{6FD160CB-D63D-4F27-B607-65CD527DE286}" srcId="{82E6341B-F3B0-47EE-941B-D581036BB3C5}" destId="{D7456AF7-E83F-4F9F-A7A8-1F0D51F824EE}" srcOrd="3" destOrd="0" parTransId="{AAE1DBDE-C00D-4A34-9EB0-C8E14A0315A2}" sibTransId="{ACB9D4A6-2260-48EE-8940-E31E0EC65661}"/>
    <dgm:cxn modelId="{7B7CC2EC-2FC2-4988-8B25-4121866CBA81}" type="presOf" srcId="{F93F951E-D6FC-40FB-9DCE-22447D8708C9}" destId="{B3265B3B-D907-4187-9FDB-ACEEE2D7F7AD}" srcOrd="0" destOrd="0" presId="urn:microsoft.com/office/officeart/2005/8/layout/hProcess9"/>
    <dgm:cxn modelId="{DEA6ECA7-4281-46C6-BAFC-CD1750EA587F}" type="presOf" srcId="{68599D53-FDFE-41E1-84DA-C135661E0AC9}" destId="{C70E6F98-7BB6-4803-9AB5-1F006D74E2B0}" srcOrd="0" destOrd="0" presId="urn:microsoft.com/office/officeart/2005/8/layout/hProcess9"/>
    <dgm:cxn modelId="{2EE7AFFD-791B-4FF7-BD65-0DE580AE64BF}" type="presOf" srcId="{D7456AF7-E83F-4F9F-A7A8-1F0D51F824EE}" destId="{50AEE4FF-B6BC-4155-B1F0-8E02778A2496}" srcOrd="0" destOrd="0" presId="urn:microsoft.com/office/officeart/2005/8/layout/hProcess9"/>
    <dgm:cxn modelId="{5D473EF6-5D58-4483-9E1B-60D41C44C37B}" srcId="{82E6341B-F3B0-47EE-941B-D581036BB3C5}" destId="{68599D53-FDFE-41E1-84DA-C135661E0AC9}" srcOrd="2" destOrd="0" parTransId="{09785F34-BBB6-4A88-9B16-77AFB4A78937}" sibTransId="{542DFC75-A733-467C-9566-8D5644C0470B}"/>
    <dgm:cxn modelId="{323A5A60-985D-4A7C-BEE7-37D33447D430}" srcId="{82E6341B-F3B0-47EE-941B-D581036BB3C5}" destId="{3FCBC0E3-5DDC-4A81-85B3-BECC914F6F7A}" srcOrd="1" destOrd="0" parTransId="{78BDDE46-2448-4E8B-B33B-29C06CFFA08E}" sibTransId="{96755F70-0EFB-42BC-8E7E-FD4898E0B168}"/>
    <dgm:cxn modelId="{919D2AE3-A536-4F34-A64B-306680235964}" type="presOf" srcId="{41009345-DC2D-4E5B-9AC2-EF916E36A477}" destId="{6CA1C815-8DF8-4B9E-9666-4EF929F35F58}" srcOrd="0" destOrd="0" presId="urn:microsoft.com/office/officeart/2005/8/layout/hProcess9"/>
    <dgm:cxn modelId="{2053D0F1-58CC-4F19-9B16-9AE828CE26BC}" srcId="{82E6341B-F3B0-47EE-941B-D581036BB3C5}" destId="{41009345-DC2D-4E5B-9AC2-EF916E36A477}" srcOrd="0" destOrd="0" parTransId="{8F7228F4-BB1E-44C0-BA6A-B43A044388E7}" sibTransId="{2B8C97C7-8288-42B1-9E10-52075D5C304B}"/>
    <dgm:cxn modelId="{2217AB67-98E8-4C19-83F0-9EBFBDC41002}" type="presParOf" srcId="{38B2F367-1E1C-4572-A2A6-EB4E963B9156}" destId="{4DC6F726-AAA5-4C59-8A9F-A27C665B8F53}" srcOrd="0" destOrd="0" presId="urn:microsoft.com/office/officeart/2005/8/layout/hProcess9"/>
    <dgm:cxn modelId="{70934A2F-1844-48F8-8C55-58DD75AE179C}" type="presParOf" srcId="{38B2F367-1E1C-4572-A2A6-EB4E963B9156}" destId="{76A43589-1434-49E6-AFE0-A07C78B55AC2}" srcOrd="1" destOrd="0" presId="urn:microsoft.com/office/officeart/2005/8/layout/hProcess9"/>
    <dgm:cxn modelId="{C0D2F9D1-B4D7-41D8-B080-348DD0E64304}" type="presParOf" srcId="{76A43589-1434-49E6-AFE0-A07C78B55AC2}" destId="{6CA1C815-8DF8-4B9E-9666-4EF929F35F58}" srcOrd="0" destOrd="0" presId="urn:microsoft.com/office/officeart/2005/8/layout/hProcess9"/>
    <dgm:cxn modelId="{C2C55E02-B173-4CE1-8A42-D0655985FDD0}" type="presParOf" srcId="{76A43589-1434-49E6-AFE0-A07C78B55AC2}" destId="{18E35032-1019-4C27-8DB4-FEEAA185D66F}" srcOrd="1" destOrd="0" presId="urn:microsoft.com/office/officeart/2005/8/layout/hProcess9"/>
    <dgm:cxn modelId="{3D2A8106-B1D1-4D52-8BC6-EC8097488770}" type="presParOf" srcId="{76A43589-1434-49E6-AFE0-A07C78B55AC2}" destId="{A61A8709-D649-4EFB-8C97-2509EAB8FB22}" srcOrd="2" destOrd="0" presId="urn:microsoft.com/office/officeart/2005/8/layout/hProcess9"/>
    <dgm:cxn modelId="{C04C0579-F4D3-4F52-90E9-01CA4C223B74}" type="presParOf" srcId="{76A43589-1434-49E6-AFE0-A07C78B55AC2}" destId="{193B027A-ADF3-4654-A0C5-85470A07ED45}" srcOrd="3" destOrd="0" presId="urn:microsoft.com/office/officeart/2005/8/layout/hProcess9"/>
    <dgm:cxn modelId="{145A53B8-FD35-4B97-BCCA-0CD52838DF7A}" type="presParOf" srcId="{76A43589-1434-49E6-AFE0-A07C78B55AC2}" destId="{C70E6F98-7BB6-4803-9AB5-1F006D74E2B0}" srcOrd="4" destOrd="0" presId="urn:microsoft.com/office/officeart/2005/8/layout/hProcess9"/>
    <dgm:cxn modelId="{A08861F0-792D-463C-BF7A-5F2DE27A2CFC}" type="presParOf" srcId="{76A43589-1434-49E6-AFE0-A07C78B55AC2}" destId="{2DAAAB18-A009-475D-A6AF-55AC2401C6C0}" srcOrd="5" destOrd="0" presId="urn:microsoft.com/office/officeart/2005/8/layout/hProcess9"/>
    <dgm:cxn modelId="{73672769-899A-42AE-AC8A-AEDDACD7825A}" type="presParOf" srcId="{76A43589-1434-49E6-AFE0-A07C78B55AC2}" destId="{50AEE4FF-B6BC-4155-B1F0-8E02778A2496}" srcOrd="6" destOrd="0" presId="urn:microsoft.com/office/officeart/2005/8/layout/hProcess9"/>
    <dgm:cxn modelId="{E12847B8-01C9-4E27-8C15-C9B21B7FB4D4}" type="presParOf" srcId="{76A43589-1434-49E6-AFE0-A07C78B55AC2}" destId="{F33931E5-7A78-4F6F-B94F-D71C333FD434}" srcOrd="7" destOrd="0" presId="urn:microsoft.com/office/officeart/2005/8/layout/hProcess9"/>
    <dgm:cxn modelId="{FD75DF8C-3A91-4813-95DE-377214AB7F80}" type="presParOf" srcId="{76A43589-1434-49E6-AFE0-A07C78B55AC2}" destId="{B3265B3B-D907-4187-9FDB-ACEEE2D7F7A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53E4A-80B9-324A-8BFE-45D35316445F}" type="datetimeFigureOut">
              <a:rPr lang="fr-FR" smtClean="0"/>
              <a:pPr/>
              <a:t>12/01/2018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8EB06-2188-F641-89FE-C526437CED82}" type="slidenum">
              <a:rPr lang="fr-FR" smtClean="0"/>
              <a:pPr/>
              <a:t>‹N°›</a:t>
            </a:fld>
            <a:endParaRPr lang="fr-FR"/>
          </a:p>
        </p:txBody>
      </p:sp>
    </p:spTree>
    <p:extLst>
      <p:ext uri="{BB962C8B-B14F-4D97-AF65-F5344CB8AC3E}">
        <p14:creationId xmlns:p14="http://schemas.microsoft.com/office/powerpoint/2010/main" val="4247541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5190FCB-31C9-45DE-82BE-8A63FE7B125E}" type="slidenum">
              <a:rPr lang="en-GB" altLang="fr-FR">
                <a:solidFill>
                  <a:srgbClr val="000000"/>
                </a:solidFill>
                <a:latin typeface="Times New Roman" panose="02020603050405020304" pitchFamily="18" charset="0"/>
              </a:rPr>
              <a:pPr eaLnBrk="1"/>
              <a:t>12</a:t>
            </a:fld>
            <a:endParaRPr lang="en-GB" altLang="fr-FR">
              <a:solidFill>
                <a:srgbClr val="000000"/>
              </a:solidFill>
              <a:latin typeface="Times New Roman" panose="02020603050405020304" pitchFamily="18" charset="0"/>
            </a:endParaRPr>
          </a:p>
        </p:txBody>
      </p:sp>
      <p:sp>
        <p:nvSpPr>
          <p:cNvPr id="931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fr-FR" altLang="fr-FR" smtClean="0"/>
          </a:p>
        </p:txBody>
      </p:sp>
    </p:spTree>
    <p:extLst>
      <p:ext uri="{BB962C8B-B14F-4D97-AF65-F5344CB8AC3E}">
        <p14:creationId xmlns:p14="http://schemas.microsoft.com/office/powerpoint/2010/main" val="382188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1">
        <a:schemeClr val="bg1"/>
      </p:bgRef>
    </p:bg>
    <p:spTree>
      <p:nvGrpSpPr>
        <p:cNvPr id="1" name=""/>
        <p:cNvGrpSpPr/>
        <p:nvPr/>
      </p:nvGrpSpPr>
      <p:grpSpPr>
        <a:xfrm>
          <a:off x="0" y="0"/>
          <a:ext cx="0" cy="0"/>
          <a:chOff x="0" y="0"/>
          <a:chExt cx="0" cy="0"/>
        </a:xfrm>
      </p:grpSpPr>
      <p:pic>
        <p:nvPicPr>
          <p:cNvPr id="12" name="Image 11" descr="forme PSDR JAUNE-01.png"/>
          <p:cNvPicPr>
            <a:picLocks noChangeAspect="1"/>
          </p:cNvPicPr>
          <p:nvPr userDrawn="1"/>
        </p:nvPicPr>
        <p:blipFill>
          <a:blip r:embed="rId2"/>
          <a:srcRect r="70833"/>
          <a:stretch>
            <a:fillRect/>
          </a:stretch>
        </p:blipFill>
        <p:spPr>
          <a:xfrm>
            <a:off x="0" y="0"/>
            <a:ext cx="2829332" cy="6858000"/>
          </a:xfrm>
          <a:prstGeom prst="rect">
            <a:avLst/>
          </a:prstGeom>
          <a:effectLst>
            <a:outerShdw blurRad="228600" dist="25400" dir="2700000" algn="br">
              <a:srgbClr val="000000">
                <a:alpha val="34000"/>
              </a:srgbClr>
            </a:outerShdw>
          </a:effectLst>
        </p:spPr>
      </p:pic>
      <p:sp>
        <p:nvSpPr>
          <p:cNvPr id="2" name="Titre 1"/>
          <p:cNvSpPr>
            <a:spLocks noGrp="1"/>
          </p:cNvSpPr>
          <p:nvPr>
            <p:ph type="ctrTitle"/>
          </p:nvPr>
        </p:nvSpPr>
        <p:spPr>
          <a:xfrm>
            <a:off x="3581400" y="914400"/>
            <a:ext cx="5334000" cy="2286000"/>
          </a:xfrm>
        </p:spPr>
        <p:txBody>
          <a:bodyPr anchor="t" anchorCtr="0">
            <a:noAutofit/>
          </a:bodyPr>
          <a:lstStyle>
            <a:lvl1pPr algn="l">
              <a:defRPr sz="6600" b="1" i="0" cap="none">
                <a:ln>
                  <a:noFill/>
                </a:ln>
                <a:solidFill>
                  <a:srgbClr val="8F1656"/>
                </a:solidFill>
                <a:latin typeface="+mn-lt"/>
              </a:defRPr>
            </a:lvl1pPr>
          </a:lstStyle>
          <a:p>
            <a:r>
              <a:rPr lang="fr-FR" dirty="0" smtClean="0"/>
              <a:t>Modifiez le style du titre</a:t>
            </a:r>
            <a:endParaRPr lang="fr-FR" dirty="0"/>
          </a:p>
        </p:txBody>
      </p:sp>
      <p:sp>
        <p:nvSpPr>
          <p:cNvPr id="3" name="Sous-titre 2"/>
          <p:cNvSpPr>
            <a:spLocks noGrp="1"/>
          </p:cNvSpPr>
          <p:nvPr>
            <p:ph type="subTitle" idx="1"/>
          </p:nvPr>
        </p:nvSpPr>
        <p:spPr>
          <a:xfrm>
            <a:off x="3581400" y="3352800"/>
            <a:ext cx="4622736" cy="1295400"/>
          </a:xfrm>
        </p:spPr>
        <p:txBody>
          <a:bodyPr anchor="t"/>
          <a:lstStyle>
            <a:lvl1pPr marL="0" indent="0" algn="l">
              <a:buNone/>
              <a:defRPr>
                <a:solidFill>
                  <a:srgbClr val="F0B7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343062"/>
            <a:ext cx="838200" cy="347096"/>
          </a:xfrm>
          <a:prstGeom prst="rect">
            <a:avLst/>
          </a:prstGeom>
        </p:spPr>
      </p:pic>
      <p:pic>
        <p:nvPicPr>
          <p:cNvPr id="9" name="Image 8" descr="PSDR-NATIONAL.png"/>
          <p:cNvPicPr>
            <a:picLocks noChangeAspect="1"/>
          </p:cNvPicPr>
          <p:nvPr userDrawn="1"/>
        </p:nvPicPr>
        <p:blipFill>
          <a:blip r:embed="rId4"/>
          <a:stretch>
            <a:fillRect/>
          </a:stretch>
        </p:blipFill>
        <p:spPr>
          <a:xfrm>
            <a:off x="7086600" y="5181600"/>
            <a:ext cx="1752600" cy="1752600"/>
          </a:xfrm>
          <a:prstGeom prst="rect">
            <a:avLst/>
          </a:prstGeom>
        </p:spPr>
      </p:pic>
      <p:pic>
        <p:nvPicPr>
          <p:cNvPr id="11" name="Image 10" descr="forme PSDR VIOLET-01.png"/>
          <p:cNvPicPr>
            <a:picLocks noChangeAspect="1"/>
          </p:cNvPicPr>
          <p:nvPr userDrawn="1"/>
        </p:nvPicPr>
        <p:blipFill>
          <a:blip r:embed="rId5"/>
          <a:srcRect r="65833"/>
          <a:stretch>
            <a:fillRect/>
          </a:stretch>
        </p:blipFill>
        <p:spPr>
          <a:xfrm rot="2512852">
            <a:off x="-1764196" y="-1861460"/>
            <a:ext cx="3528392" cy="8358138"/>
          </a:xfrm>
          <a:prstGeom prst="rect">
            <a:avLst/>
          </a:prstGeom>
        </p:spPr>
      </p:pic>
      <p:pic>
        <p:nvPicPr>
          <p:cNvPr id="13" name="Image 12" descr="forme PSDR VIOLET-01.png"/>
          <p:cNvPicPr>
            <a:picLocks noChangeAspect="1"/>
          </p:cNvPicPr>
          <p:nvPr userDrawn="1"/>
        </p:nvPicPr>
        <p:blipFill>
          <a:blip r:embed="rId5"/>
          <a:srcRect r="65833"/>
          <a:stretch>
            <a:fillRect/>
          </a:stretch>
        </p:blipFill>
        <p:spPr>
          <a:xfrm rot="17596186">
            <a:off x="8254375" y="-2745760"/>
            <a:ext cx="2794320" cy="6564824"/>
          </a:xfrm>
          <a:prstGeom prst="rect">
            <a:avLst/>
          </a:prstGeom>
        </p:spPr>
      </p:pic>
    </p:spTree>
    <p:extLst>
      <p:ext uri="{BB962C8B-B14F-4D97-AF65-F5344CB8AC3E}">
        <p14:creationId xmlns:p14="http://schemas.microsoft.com/office/powerpoint/2010/main" val="1469478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FC26461-22F2-43A3-B203-84D0D362DB90}" type="datetime1">
              <a:rPr lang="fr-FR" smtClean="0"/>
              <a:pPr/>
              <a:t>12/01/2018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Tree>
    <p:extLst>
      <p:ext uri="{BB962C8B-B14F-4D97-AF65-F5344CB8AC3E}">
        <p14:creationId xmlns:p14="http://schemas.microsoft.com/office/powerpoint/2010/main" val="16457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Espace réservé de la date 1"/>
          <p:cNvSpPr>
            <a:spLocks noGrp="1"/>
          </p:cNvSpPr>
          <p:nvPr>
            <p:ph type="dt" sz="half" idx="10"/>
          </p:nvPr>
        </p:nvSpPr>
        <p:spPr/>
        <p:txBody>
          <a:bodyPr/>
          <a:lstStyle/>
          <a:p>
            <a:fld id="{55CF845C-20A5-4D75-8CE4-8524CFB4160D}" type="datetime1">
              <a:rPr lang="fr-FR" smtClean="0"/>
              <a:pPr/>
              <a:t>12/01/2018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D984999-CB88-46FE-B4B7-D5A6BB3E9AC6}" type="slidenum">
              <a:rPr lang="fr-FR" smtClean="0"/>
              <a:pPr/>
              <a:t>‹N°›</a:t>
            </a:fld>
            <a:endParaRPr lang="fr-FR"/>
          </a:p>
        </p:txBody>
      </p:sp>
    </p:spTree>
    <p:extLst>
      <p:ext uri="{BB962C8B-B14F-4D97-AF65-F5344CB8AC3E}">
        <p14:creationId xmlns:p14="http://schemas.microsoft.com/office/powerpoint/2010/main" val="65342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Espace réservé de la date 4"/>
          <p:cNvSpPr>
            <a:spLocks noGrp="1"/>
          </p:cNvSpPr>
          <p:nvPr>
            <p:ph type="dt" sz="half" idx="10"/>
          </p:nvPr>
        </p:nvSpPr>
        <p:spPr/>
        <p:txBody>
          <a:bodyPr/>
          <a:lstStyle/>
          <a:p>
            <a:fld id="{02562F3E-44F6-4A6A-966A-F7DA4C1B8E7D}" type="datetime1">
              <a:rPr lang="fr-FR" smtClean="0"/>
              <a:pPr/>
              <a:t>12/01/2018</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extLst>
      <p:ext uri="{BB962C8B-B14F-4D97-AF65-F5344CB8AC3E}">
        <p14:creationId xmlns:p14="http://schemas.microsoft.com/office/powerpoint/2010/main" val="7436850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Espace réservé du numéro de diapositive 6"/>
          <p:cNvSpPr>
            <a:spLocks noGrp="1"/>
          </p:cNvSpPr>
          <p:nvPr>
            <p:ph type="sldNum" sz="quarter" idx="12"/>
          </p:nvPr>
        </p:nvSpPr>
        <p:spPr>
          <a:xfrm>
            <a:off x="1371600" y="312738"/>
            <a:ext cx="457200" cy="441325"/>
          </a:xfrm>
        </p:spPr>
        <p:txBody>
          <a:body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Espace réservé de la date 4"/>
          <p:cNvSpPr>
            <a:spLocks noGrp="1"/>
          </p:cNvSpPr>
          <p:nvPr>
            <p:ph type="dt" sz="half" idx="10"/>
          </p:nvPr>
        </p:nvSpPr>
        <p:spPr>
          <a:xfrm>
            <a:off x="5788152" y="6404984"/>
            <a:ext cx="3044952" cy="365760"/>
          </a:xfrm>
        </p:spPr>
        <p:txBody>
          <a:bodyPr/>
          <a:lstStyle/>
          <a:p>
            <a:fld id="{35F5BBE3-9688-4C5A-AF00-954BF59617C9}" type="datetime1">
              <a:rPr lang="fr-FR" smtClean="0"/>
              <a:pPr/>
              <a:t>12/01/2018</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extLst>
      <p:ext uri="{BB962C8B-B14F-4D97-AF65-F5344CB8AC3E}">
        <p14:creationId xmlns:p14="http://schemas.microsoft.com/office/powerpoint/2010/main" val="47975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E048E63-3065-4F08-BC1F-252A5E023829}" type="datetime1">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Tree>
    <p:extLst>
      <p:ext uri="{BB962C8B-B14F-4D97-AF65-F5344CB8AC3E}">
        <p14:creationId xmlns:p14="http://schemas.microsoft.com/office/powerpoint/2010/main" val="405653899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Espace réservé du numéro de diapositive 5"/>
          <p:cNvSpPr>
            <a:spLocks noGrp="1"/>
          </p:cNvSpPr>
          <p:nvPr>
            <p:ph type="sldNum" sz="quarter" idx="12"/>
          </p:nvPr>
        </p:nvSpPr>
        <p:spPr>
          <a:xfrm>
            <a:off x="6915912" y="3009901"/>
            <a:ext cx="457200" cy="441325"/>
          </a:xfrm>
        </p:spPr>
        <p:txBody>
          <a:body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D4F22F2-209E-4341-B450-FBB2DBB05BB1}" type="datetime1">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extLst>
      <p:ext uri="{BB962C8B-B14F-4D97-AF65-F5344CB8AC3E}">
        <p14:creationId xmlns:p14="http://schemas.microsoft.com/office/powerpoint/2010/main" val="32360529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bg>
      <p:bgRef idx="1001">
        <a:schemeClr val="bg1"/>
      </p:bgRef>
    </p:bg>
    <p:spTree>
      <p:nvGrpSpPr>
        <p:cNvPr id="1" name=""/>
        <p:cNvGrpSpPr/>
        <p:nvPr/>
      </p:nvGrpSpPr>
      <p:grpSpPr>
        <a:xfrm>
          <a:off x="0" y="0"/>
          <a:ext cx="0" cy="0"/>
          <a:chOff x="0" y="0"/>
          <a:chExt cx="0" cy="0"/>
        </a:xfrm>
      </p:grpSpPr>
      <p:pic>
        <p:nvPicPr>
          <p:cNvPr id="12" name="Image 11" descr="forme PSDR JAUNE-01.png"/>
          <p:cNvPicPr>
            <a:picLocks noChangeAspect="1"/>
          </p:cNvPicPr>
          <p:nvPr userDrawn="1"/>
        </p:nvPicPr>
        <p:blipFill>
          <a:blip r:embed="rId2"/>
          <a:srcRect r="70833"/>
          <a:stretch>
            <a:fillRect/>
          </a:stretch>
        </p:blipFill>
        <p:spPr>
          <a:xfrm rot="16200000">
            <a:off x="2685778" y="2038622"/>
            <a:ext cx="3772445" cy="9144002"/>
          </a:xfrm>
          <a:prstGeom prst="rect">
            <a:avLst/>
          </a:prstGeom>
          <a:effectLst>
            <a:outerShdw blurRad="228600" dist="25400" dir="660000" algn="br">
              <a:srgbClr val="000000">
                <a:alpha val="35000"/>
              </a:srgbClr>
            </a:outerShdw>
          </a:effectLst>
        </p:spPr>
      </p:pic>
      <p:sp>
        <p:nvSpPr>
          <p:cNvPr id="2" name="Titre 1"/>
          <p:cNvSpPr>
            <a:spLocks noGrp="1"/>
          </p:cNvSpPr>
          <p:nvPr>
            <p:ph type="ctrTitle"/>
          </p:nvPr>
        </p:nvSpPr>
        <p:spPr>
          <a:xfrm>
            <a:off x="1295400" y="914400"/>
            <a:ext cx="6781800" cy="2286000"/>
          </a:xfrm>
        </p:spPr>
        <p:txBody>
          <a:bodyPr anchor="b" anchorCtr="0">
            <a:noAutofit/>
          </a:bodyPr>
          <a:lstStyle>
            <a:lvl1pPr algn="ctr">
              <a:defRPr sz="6000" b="1" i="0" cap="none">
                <a:ln>
                  <a:noFill/>
                </a:ln>
                <a:solidFill>
                  <a:srgbClr val="8F1656"/>
                </a:solidFill>
                <a:latin typeface="+mn-lt"/>
              </a:defRPr>
            </a:lvl1pPr>
          </a:lstStyle>
          <a:p>
            <a:r>
              <a:rPr lang="fr-FR" dirty="0" smtClean="0"/>
              <a:t>Modifiez le style du titre</a:t>
            </a:r>
            <a:endParaRPr lang="fr-FR" dirty="0"/>
          </a:p>
        </p:txBody>
      </p:sp>
      <p:sp>
        <p:nvSpPr>
          <p:cNvPr id="3" name="Sous-titre 2"/>
          <p:cNvSpPr>
            <a:spLocks noGrp="1"/>
          </p:cNvSpPr>
          <p:nvPr>
            <p:ph type="subTitle" idx="1"/>
          </p:nvPr>
        </p:nvSpPr>
        <p:spPr>
          <a:xfrm>
            <a:off x="1295400" y="3352800"/>
            <a:ext cx="6781800" cy="1295400"/>
          </a:xfrm>
        </p:spPr>
        <p:txBody>
          <a:bodyPr anchor="t">
            <a:normAutofit/>
          </a:bodyPr>
          <a:lstStyle>
            <a:lvl1pPr marL="0" indent="0" algn="ctr">
              <a:buNone/>
              <a:defRPr sz="2800">
                <a:solidFill>
                  <a:srgbClr val="F0B7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9" name="Image 8" descr="PSDR-NATIONAL.png"/>
          <p:cNvPicPr>
            <a:picLocks noChangeAspect="1"/>
          </p:cNvPicPr>
          <p:nvPr userDrawn="1"/>
        </p:nvPicPr>
        <p:blipFill>
          <a:blip r:embed="rId3"/>
          <a:stretch>
            <a:fillRect/>
          </a:stretch>
        </p:blipFill>
        <p:spPr>
          <a:xfrm>
            <a:off x="1295400" y="4724400"/>
            <a:ext cx="1752600" cy="1752600"/>
          </a:xfrm>
          <a:prstGeom prst="rect">
            <a:avLst/>
          </a:prstGeom>
        </p:spPr>
      </p:pic>
      <p:pic>
        <p:nvPicPr>
          <p:cNvPr id="7" name="Image 6" descr="forme PSDR VIOLET-01.png"/>
          <p:cNvPicPr>
            <a:picLocks noChangeAspect="1"/>
          </p:cNvPicPr>
          <p:nvPr userDrawn="1"/>
        </p:nvPicPr>
        <p:blipFill>
          <a:blip r:embed="rId4"/>
          <a:srcRect r="65833"/>
          <a:stretch>
            <a:fillRect/>
          </a:stretch>
        </p:blipFill>
        <p:spPr>
          <a:xfrm rot="14479658">
            <a:off x="5572985" y="3883432"/>
            <a:ext cx="2794320" cy="6564824"/>
          </a:xfrm>
          <a:prstGeom prst="rect">
            <a:avLst/>
          </a:prstGeom>
        </p:spPr>
      </p:pic>
      <p:pic>
        <p:nvPicPr>
          <p:cNvPr id="8" name="Image 7" descr="forme PSDR VIOLET-01.png"/>
          <p:cNvPicPr>
            <a:picLocks noChangeAspect="1"/>
          </p:cNvPicPr>
          <p:nvPr userDrawn="1"/>
        </p:nvPicPr>
        <p:blipFill>
          <a:blip r:embed="rId4"/>
          <a:srcRect r="65833"/>
          <a:stretch>
            <a:fillRect/>
          </a:stretch>
        </p:blipFill>
        <p:spPr>
          <a:xfrm rot="17596186">
            <a:off x="8254375" y="-2745760"/>
            <a:ext cx="2794320" cy="6564824"/>
          </a:xfrm>
          <a:prstGeom prst="rect">
            <a:avLst/>
          </a:prstGeom>
        </p:spPr>
      </p:pic>
      <p:pic>
        <p:nvPicPr>
          <p:cNvPr id="10" name="Image 9" descr="forme PSDR VIOLET-01.png"/>
          <p:cNvPicPr>
            <a:picLocks noChangeAspect="1"/>
          </p:cNvPicPr>
          <p:nvPr userDrawn="1"/>
        </p:nvPicPr>
        <p:blipFill>
          <a:blip r:embed="rId4"/>
          <a:srcRect r="65833"/>
          <a:stretch>
            <a:fillRect/>
          </a:stretch>
        </p:blipFill>
        <p:spPr>
          <a:xfrm rot="2512852">
            <a:off x="-1764196" y="-1861460"/>
            <a:ext cx="3528392" cy="8358138"/>
          </a:xfrm>
          <a:prstGeom prst="rect">
            <a:avLst/>
          </a:prstGeom>
        </p:spPr>
      </p:pic>
    </p:spTree>
    <p:extLst>
      <p:ext uri="{BB962C8B-B14F-4D97-AF65-F5344CB8AC3E}">
        <p14:creationId xmlns:p14="http://schemas.microsoft.com/office/powerpoint/2010/main" val="1469478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477962"/>
          </a:xfrm>
        </p:spPr>
        <p:txBody>
          <a:bodyPr anchor="b"/>
          <a:lstStyle>
            <a:lvl1pPr>
              <a:defRPr b="1">
                <a:solidFill>
                  <a:srgbClr val="8F1656"/>
                </a:solidFill>
                <a:latin typeface="+mj-lt"/>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905000"/>
            <a:ext cx="8229600" cy="4221163"/>
          </a:xfrm>
        </p:spPr>
        <p:txBody>
          <a:bodyPr/>
          <a:lstStyle>
            <a:lvl1pPr>
              <a:defRPr>
                <a:solidFill>
                  <a:srgbClr val="F0B702"/>
                </a:solidFill>
                <a:latin typeface="+mj-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809"/>
          <a:stretch/>
        </p:blipFill>
        <p:spPr>
          <a:xfrm>
            <a:off x="0" y="5867400"/>
            <a:ext cx="566125" cy="563391"/>
          </a:xfrm>
          <a:prstGeom prst="rect">
            <a:avLst/>
          </a:prstGeom>
        </p:spPr>
      </p:pic>
      <p:sp>
        <p:nvSpPr>
          <p:cNvPr id="16" name="Espace réservé de la date 3"/>
          <p:cNvSpPr>
            <a:spLocks noGrp="1"/>
          </p:cNvSpPr>
          <p:nvPr>
            <p:ph type="dt" sz="half" idx="10"/>
          </p:nvPr>
        </p:nvSpPr>
        <p:spPr>
          <a:xfrm>
            <a:off x="4800600" y="6553200"/>
            <a:ext cx="3873462" cy="365125"/>
          </a:xfrm>
          <a:prstGeom prst="rect">
            <a:avLst/>
          </a:prstGeom>
        </p:spPr>
        <p:txBody>
          <a:bodyPr/>
          <a:lstStyle>
            <a:lvl1pPr algn="r">
              <a:defRPr sz="1200">
                <a:solidFill>
                  <a:srgbClr val="F0B702"/>
                </a:solidFill>
              </a:defRPr>
            </a:lvl1pPr>
          </a:lstStyle>
          <a:p>
            <a:r>
              <a:rPr lang="fr-FR" dirty="0" err="1" smtClean="0"/>
              <a:t>Xxxxxxxxxxxxxx</a:t>
            </a:r>
            <a:r>
              <a:rPr lang="fr-FR" dirty="0" smtClean="0"/>
              <a:t> 2014 - XX et XX </a:t>
            </a:r>
            <a:r>
              <a:rPr lang="fr-FR" dirty="0" err="1" smtClean="0"/>
              <a:t>xxxxxxxxx</a:t>
            </a:r>
            <a:endParaRPr lang="fr-FR" dirty="0"/>
          </a:p>
        </p:txBody>
      </p:sp>
      <p:pic>
        <p:nvPicPr>
          <p:cNvPr id="19" name="Image 18" descr="forme PSDR JAUNE-VIOLET-01.png"/>
          <p:cNvPicPr>
            <a:picLocks noChangeAspect="1"/>
          </p:cNvPicPr>
          <p:nvPr userDrawn="1"/>
        </p:nvPicPr>
        <p:blipFill>
          <a:blip r:embed="rId3"/>
          <a:srcRect r="70747"/>
          <a:stretch>
            <a:fillRect/>
          </a:stretch>
        </p:blipFill>
        <p:spPr>
          <a:xfrm rot="16893989">
            <a:off x="1367223" y="3422892"/>
            <a:ext cx="2193522" cy="6125739"/>
          </a:xfrm>
          <a:prstGeom prst="rect">
            <a:avLst/>
          </a:prstGeom>
        </p:spPr>
      </p:pic>
      <p:pic>
        <p:nvPicPr>
          <p:cNvPr id="21" name="Image 20" descr="forme PSDR VIOLET-01.png"/>
          <p:cNvPicPr>
            <a:picLocks noChangeAspect="1"/>
          </p:cNvPicPr>
          <p:nvPr userDrawn="1"/>
        </p:nvPicPr>
        <p:blipFill>
          <a:blip r:embed="rId4"/>
          <a:srcRect r="65833"/>
          <a:stretch>
            <a:fillRect/>
          </a:stretch>
        </p:blipFill>
        <p:spPr>
          <a:xfrm rot="2257258">
            <a:off x="7809865" y="5598769"/>
            <a:ext cx="2093066" cy="4330924"/>
          </a:xfrm>
          <a:prstGeom prst="rect">
            <a:avLst/>
          </a:prstGeom>
        </p:spPr>
      </p:pic>
      <p:pic>
        <p:nvPicPr>
          <p:cNvPr id="10" name="Image 9" descr="forme PSDR JAUNE-VIOLET-01.png"/>
          <p:cNvPicPr>
            <a:picLocks noChangeAspect="1"/>
          </p:cNvPicPr>
          <p:nvPr userDrawn="1"/>
        </p:nvPicPr>
        <p:blipFill>
          <a:blip r:embed="rId3"/>
          <a:srcRect r="70747"/>
          <a:stretch>
            <a:fillRect/>
          </a:stretch>
        </p:blipFill>
        <p:spPr>
          <a:xfrm rot="6217016">
            <a:off x="7145679" y="-1773481"/>
            <a:ext cx="1498371" cy="4473620"/>
          </a:xfrm>
          <a:prstGeom prst="rect">
            <a:avLst/>
          </a:prstGeom>
        </p:spPr>
      </p:pic>
      <p:pic>
        <p:nvPicPr>
          <p:cNvPr id="13" name="Image 12" descr="forme PSDR VIOLET-01.png"/>
          <p:cNvPicPr>
            <a:picLocks noChangeAspect="1"/>
          </p:cNvPicPr>
          <p:nvPr userDrawn="1"/>
        </p:nvPicPr>
        <p:blipFill>
          <a:blip r:embed="rId4"/>
          <a:srcRect r="65833"/>
          <a:stretch>
            <a:fillRect/>
          </a:stretch>
        </p:blipFill>
        <p:spPr>
          <a:xfrm rot="14897258">
            <a:off x="6681844" y="5145823"/>
            <a:ext cx="1517492" cy="4330924"/>
          </a:xfrm>
          <a:prstGeom prst="rect">
            <a:avLst/>
          </a:prstGeom>
        </p:spPr>
      </p:pic>
      <p:pic>
        <p:nvPicPr>
          <p:cNvPr id="14" name="Image 13" descr="forme PSDR VIOLET-01.png"/>
          <p:cNvPicPr>
            <a:picLocks noChangeAspect="1"/>
          </p:cNvPicPr>
          <p:nvPr userDrawn="1"/>
        </p:nvPicPr>
        <p:blipFill>
          <a:blip r:embed="rId4"/>
          <a:srcRect r="65833"/>
          <a:stretch>
            <a:fillRect/>
          </a:stretch>
        </p:blipFill>
        <p:spPr>
          <a:xfrm rot="20031472">
            <a:off x="-2056258" y="1961245"/>
            <a:ext cx="2794320" cy="5535739"/>
          </a:xfrm>
          <a:prstGeom prst="rect">
            <a:avLst/>
          </a:prstGeom>
        </p:spPr>
      </p:pic>
      <p:pic>
        <p:nvPicPr>
          <p:cNvPr id="15" name="Image 14" descr="forme PSDR VIOLET-01.png"/>
          <p:cNvPicPr>
            <a:picLocks noChangeAspect="1"/>
          </p:cNvPicPr>
          <p:nvPr userDrawn="1"/>
        </p:nvPicPr>
        <p:blipFill>
          <a:blip r:embed="rId4"/>
          <a:srcRect r="65833"/>
          <a:stretch>
            <a:fillRect/>
          </a:stretch>
        </p:blipFill>
        <p:spPr>
          <a:xfrm rot="20432028">
            <a:off x="8850671" y="-834417"/>
            <a:ext cx="1517492" cy="4330924"/>
          </a:xfrm>
          <a:prstGeom prst="rect">
            <a:avLst/>
          </a:prstGeom>
        </p:spPr>
      </p:pic>
    </p:spTree>
    <p:extLst>
      <p:ext uri="{BB962C8B-B14F-4D97-AF65-F5344CB8AC3E}">
        <p14:creationId xmlns:p14="http://schemas.microsoft.com/office/powerpoint/2010/main" val="955488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457200" y="1905000"/>
            <a:ext cx="4038600" cy="4221163"/>
          </a:xfrm>
        </p:spPr>
        <p:txBody>
          <a:bodyPr/>
          <a:lstStyle>
            <a:lvl1pPr>
              <a:defRPr sz="2800" b="0" i="0">
                <a:solidFill>
                  <a:srgbClr val="F0B702"/>
                </a:solidFill>
                <a:latin typeface="+mj-lt"/>
                <a:cs typeface="Arial Bold"/>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905000"/>
            <a:ext cx="4038600" cy="4221163"/>
          </a:xfrm>
        </p:spPr>
        <p:txBody>
          <a:bodyPr/>
          <a:lstStyle>
            <a:lvl1pPr>
              <a:defRPr sz="2800" b="0">
                <a:solidFill>
                  <a:srgbClr val="F0B70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e la date 3"/>
          <p:cNvSpPr>
            <a:spLocks noGrp="1"/>
          </p:cNvSpPr>
          <p:nvPr>
            <p:ph type="dt" sz="half" idx="10"/>
          </p:nvPr>
        </p:nvSpPr>
        <p:spPr>
          <a:xfrm>
            <a:off x="4800600" y="6553200"/>
            <a:ext cx="3873462" cy="365125"/>
          </a:xfrm>
          <a:prstGeom prst="rect">
            <a:avLst/>
          </a:prstGeom>
        </p:spPr>
        <p:txBody>
          <a:bodyPr/>
          <a:lstStyle>
            <a:lvl1pPr algn="r">
              <a:defRPr sz="1200">
                <a:solidFill>
                  <a:srgbClr val="F0B702"/>
                </a:solidFill>
              </a:defRPr>
            </a:lvl1pPr>
          </a:lstStyle>
          <a:p>
            <a:r>
              <a:rPr lang="fr-FR" dirty="0" err="1" smtClean="0"/>
              <a:t>Xxxxxxxxxxxxxx</a:t>
            </a:r>
            <a:r>
              <a:rPr lang="fr-FR" dirty="0" smtClean="0"/>
              <a:t> 2014 - XX et XX </a:t>
            </a:r>
            <a:r>
              <a:rPr lang="fr-FR" dirty="0" err="1" smtClean="0"/>
              <a:t>xxxxxxxxx</a:t>
            </a:r>
            <a:endParaRPr lang="fr-FR" dirty="0"/>
          </a:p>
        </p:txBody>
      </p:sp>
      <p:sp>
        <p:nvSpPr>
          <p:cNvPr id="19" name="Titre 1"/>
          <p:cNvSpPr>
            <a:spLocks noGrp="1"/>
          </p:cNvSpPr>
          <p:nvPr>
            <p:ph type="title" hasCustomPrompt="1"/>
          </p:nvPr>
        </p:nvSpPr>
        <p:spPr>
          <a:xfrm>
            <a:off x="457200" y="274638"/>
            <a:ext cx="8229600" cy="1477962"/>
          </a:xfrm>
        </p:spPr>
        <p:txBody>
          <a:bodyPr anchor="b"/>
          <a:lstStyle>
            <a:lvl1pPr>
              <a:defRPr b="1">
                <a:solidFill>
                  <a:srgbClr val="8F1656"/>
                </a:solidFill>
                <a:latin typeface="+mj-lt"/>
              </a:defRPr>
            </a:lvl1pPr>
          </a:lstStyle>
          <a:p>
            <a:r>
              <a:rPr lang="fr-FR" dirty="0" smtClean="0"/>
              <a:t>Modifiez le style du titre</a:t>
            </a:r>
            <a:endParaRPr lang="fr-FR" dirty="0"/>
          </a:p>
        </p:txBody>
      </p:sp>
      <p:pic>
        <p:nvPicPr>
          <p:cNvPr id="16" name="Image 15" descr="forme PSDR JAUNE-VIOLET-01.png"/>
          <p:cNvPicPr>
            <a:picLocks noChangeAspect="1"/>
          </p:cNvPicPr>
          <p:nvPr userDrawn="1"/>
        </p:nvPicPr>
        <p:blipFill>
          <a:blip r:embed="rId2"/>
          <a:srcRect r="70747"/>
          <a:stretch>
            <a:fillRect/>
          </a:stretch>
        </p:blipFill>
        <p:spPr>
          <a:xfrm rot="16893989">
            <a:off x="1367223" y="3422892"/>
            <a:ext cx="2193522" cy="6125739"/>
          </a:xfrm>
          <a:prstGeom prst="rect">
            <a:avLst/>
          </a:prstGeom>
        </p:spPr>
      </p:pic>
      <p:pic>
        <p:nvPicPr>
          <p:cNvPr id="18" name="Image 17" descr="forme PSDR VIOLET-01.png"/>
          <p:cNvPicPr>
            <a:picLocks noChangeAspect="1"/>
          </p:cNvPicPr>
          <p:nvPr userDrawn="1"/>
        </p:nvPicPr>
        <p:blipFill>
          <a:blip r:embed="rId3"/>
          <a:srcRect r="65833"/>
          <a:stretch>
            <a:fillRect/>
          </a:stretch>
        </p:blipFill>
        <p:spPr>
          <a:xfrm rot="2257258">
            <a:off x="7809865" y="5598769"/>
            <a:ext cx="2093066" cy="4330924"/>
          </a:xfrm>
          <a:prstGeom prst="rect">
            <a:avLst/>
          </a:prstGeom>
        </p:spPr>
      </p:pic>
      <p:pic>
        <p:nvPicPr>
          <p:cNvPr id="20" name="Image 19" descr="forme PSDR JAUNE-VIOLET-01.png"/>
          <p:cNvPicPr>
            <a:picLocks noChangeAspect="1"/>
          </p:cNvPicPr>
          <p:nvPr userDrawn="1"/>
        </p:nvPicPr>
        <p:blipFill>
          <a:blip r:embed="rId2"/>
          <a:srcRect r="70747"/>
          <a:stretch>
            <a:fillRect/>
          </a:stretch>
        </p:blipFill>
        <p:spPr>
          <a:xfrm rot="6217016">
            <a:off x="7145679" y="-1773481"/>
            <a:ext cx="1498371" cy="4473620"/>
          </a:xfrm>
          <a:prstGeom prst="rect">
            <a:avLst/>
          </a:prstGeom>
        </p:spPr>
      </p:pic>
      <p:pic>
        <p:nvPicPr>
          <p:cNvPr id="21" name="Image 20" descr="forme PSDR VIOLET-01.png"/>
          <p:cNvPicPr>
            <a:picLocks noChangeAspect="1"/>
          </p:cNvPicPr>
          <p:nvPr userDrawn="1"/>
        </p:nvPicPr>
        <p:blipFill>
          <a:blip r:embed="rId3"/>
          <a:srcRect r="65833"/>
          <a:stretch>
            <a:fillRect/>
          </a:stretch>
        </p:blipFill>
        <p:spPr>
          <a:xfrm rot="14897258">
            <a:off x="6681844" y="5145823"/>
            <a:ext cx="1517492" cy="4330924"/>
          </a:xfrm>
          <a:prstGeom prst="rect">
            <a:avLst/>
          </a:prstGeom>
        </p:spPr>
      </p:pic>
      <p:pic>
        <p:nvPicPr>
          <p:cNvPr id="22" name="Image 21" descr="forme PSDR VIOLET-01.png"/>
          <p:cNvPicPr>
            <a:picLocks noChangeAspect="1"/>
          </p:cNvPicPr>
          <p:nvPr userDrawn="1"/>
        </p:nvPicPr>
        <p:blipFill>
          <a:blip r:embed="rId3"/>
          <a:srcRect r="65833"/>
          <a:stretch>
            <a:fillRect/>
          </a:stretch>
        </p:blipFill>
        <p:spPr>
          <a:xfrm rot="20031472">
            <a:off x="-2056258" y="1961245"/>
            <a:ext cx="2794320" cy="5535739"/>
          </a:xfrm>
          <a:prstGeom prst="rect">
            <a:avLst/>
          </a:prstGeom>
        </p:spPr>
      </p:pic>
      <p:pic>
        <p:nvPicPr>
          <p:cNvPr id="23" name="Image 22" descr="forme PSDR VIOLET-01.png"/>
          <p:cNvPicPr>
            <a:picLocks noChangeAspect="1"/>
          </p:cNvPicPr>
          <p:nvPr userDrawn="1"/>
        </p:nvPicPr>
        <p:blipFill>
          <a:blip r:embed="rId3"/>
          <a:srcRect r="65833"/>
          <a:stretch>
            <a:fillRect/>
          </a:stretch>
        </p:blipFill>
        <p:spPr>
          <a:xfrm rot="20432028">
            <a:off x="8850671" y="-834417"/>
            <a:ext cx="1517492" cy="4330924"/>
          </a:xfrm>
          <a:prstGeom prst="rect">
            <a:avLst/>
          </a:prstGeom>
        </p:spPr>
      </p:pic>
    </p:spTree>
    <p:extLst>
      <p:ext uri="{BB962C8B-B14F-4D97-AF65-F5344CB8AC3E}">
        <p14:creationId xmlns:p14="http://schemas.microsoft.com/office/powerpoint/2010/main" val="2778047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267F9FD6-9968-4559-BA30-38C2C6B470E4}" type="datetime1">
              <a:rPr lang="fr-FR" smtClean="0"/>
              <a:pPr/>
              <a:t>12/01/2018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extLst>
      <p:ext uri="{BB962C8B-B14F-4D97-AF65-F5344CB8AC3E}">
        <p14:creationId xmlns:p14="http://schemas.microsoft.com/office/powerpoint/2010/main" val="1272989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89A32268-DFAD-4A2F-9788-7ED50A980ED6}" type="datetime1">
              <a:rPr lang="fr-FR" smtClean="0"/>
              <a:pPr/>
              <a:t>12/01/2018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02942449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02484A44-C3AE-4CB5-A21B-9F4BA5380796}" type="datetime1">
              <a:rPr lang="fr-FR" smtClean="0"/>
              <a:pPr/>
              <a:t>12/01/2018</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extLst>
      <p:ext uri="{BB962C8B-B14F-4D97-AF65-F5344CB8AC3E}">
        <p14:creationId xmlns:p14="http://schemas.microsoft.com/office/powerpoint/2010/main" val="41375914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6093CAA8-FE08-4585-8BC9-0E6C21CAA6CC}" type="datetime1">
              <a:rPr lang="fr-FR" smtClean="0"/>
              <a:pPr/>
              <a:t>12/01/2018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0076578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F8C8E4B9-B062-489F-AC81-54E9236EB20C}" type="datetime1">
              <a:rPr lang="fr-FR" smtClean="0"/>
              <a:pPr/>
              <a:t>12/01/2018</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extLst>
      <p:ext uri="{BB962C8B-B14F-4D97-AF65-F5344CB8AC3E}">
        <p14:creationId xmlns:p14="http://schemas.microsoft.com/office/powerpoint/2010/main" val="38662590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chemeClr val="bg1">
                <a:lumMod val="95000"/>
              </a:schemeClr>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1113728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BADE1C4-428C-4E26-AD75-19D835BE634C}" type="datetime1">
              <a:rPr lang="fr-FR" smtClean="0"/>
              <a:pPr/>
              <a:t>12/01/2018</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D984999-CB88-46FE-B4B7-D5A6BB3E9AC6}" type="slidenum">
              <a:rPr lang="fr-FR" smtClean="0">
                <a:solidFill>
                  <a:srgbClr val="8CADAE">
                    <a:shade val="75000"/>
                  </a:srgbClr>
                </a:solidFill>
              </a:rPr>
              <a:pPr/>
              <a:t>‹N°›</a:t>
            </a:fld>
            <a:endParaRPr lang="fr-FR">
              <a:solidFill>
                <a:srgbClr val="8CADAE">
                  <a:shade val="75000"/>
                </a:srgbClr>
              </a:solidFill>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extLst>
      <p:ext uri="{BB962C8B-B14F-4D97-AF65-F5344CB8AC3E}">
        <p14:creationId xmlns:p14="http://schemas.microsoft.com/office/powerpoint/2010/main" val="16901586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907704" y="1412776"/>
            <a:ext cx="7416824" cy="3744416"/>
          </a:xfrm>
        </p:spPr>
        <p:txBody>
          <a:bodyPr/>
          <a:lstStyle/>
          <a:p>
            <a:r>
              <a:rPr lang="fr-FR" sz="4000" dirty="0" smtClean="0"/>
              <a:t>La gouvernance </a:t>
            </a:r>
            <a:r>
              <a:rPr lang="fr-FR" sz="4000" dirty="0"/>
              <a:t>alimentaire à l’échelle d’une agglomération : enjeux et première </a:t>
            </a:r>
            <a:r>
              <a:rPr lang="fr-FR" sz="4000" dirty="0" smtClean="0"/>
              <a:t>méthode d’approche. </a:t>
            </a:r>
            <a:br>
              <a:rPr lang="fr-FR" sz="4000" dirty="0" smtClean="0"/>
            </a:br>
            <a:r>
              <a:rPr lang="fr-FR" sz="1000" dirty="0" smtClean="0"/>
              <a:t/>
            </a:r>
            <a:br>
              <a:rPr lang="fr-FR" sz="1000" dirty="0" smtClean="0"/>
            </a:br>
            <a:r>
              <a:rPr lang="fr-FR" sz="3200" dirty="0" smtClean="0"/>
              <a:t>L’apport </a:t>
            </a:r>
            <a:r>
              <a:rPr lang="fr-FR" sz="3200" dirty="0"/>
              <a:t>du projet </a:t>
            </a:r>
            <a:r>
              <a:rPr lang="fr-FR" sz="3200" dirty="0" smtClean="0"/>
              <a:t>FRUGAL (</a:t>
            </a:r>
            <a:r>
              <a:rPr lang="fr-FR" sz="3200" dirty="0"/>
              <a:t>Formes </a:t>
            </a:r>
            <a:r>
              <a:rPr lang="fr-FR" sz="3200" dirty="0" smtClean="0"/>
              <a:t>urbaines &amp; gouvernance alimentaire)</a:t>
            </a:r>
            <a:r>
              <a:rPr lang="fr-FR" sz="3200" dirty="0"/>
              <a:t/>
            </a:r>
            <a:br>
              <a:rPr lang="fr-FR" sz="3200" dirty="0"/>
            </a:br>
            <a:endParaRPr lang="fr-FR" sz="3200" dirty="0"/>
          </a:p>
        </p:txBody>
      </p:sp>
      <p:sp>
        <p:nvSpPr>
          <p:cNvPr id="8" name="Sous-titre 7"/>
          <p:cNvSpPr>
            <a:spLocks noGrp="1"/>
          </p:cNvSpPr>
          <p:nvPr>
            <p:ph type="subTitle" idx="1"/>
          </p:nvPr>
        </p:nvSpPr>
        <p:spPr>
          <a:xfrm>
            <a:off x="2195736" y="5373216"/>
            <a:ext cx="5149855" cy="405680"/>
          </a:xfrm>
        </p:spPr>
        <p:txBody>
          <a:bodyPr>
            <a:noAutofit/>
          </a:bodyPr>
          <a:lstStyle/>
          <a:p>
            <a:r>
              <a:rPr lang="fr-FR" sz="2000" dirty="0" smtClean="0">
                <a:solidFill>
                  <a:schemeClr val="tx1">
                    <a:lumMod val="75000"/>
                    <a:lumOff val="25000"/>
                  </a:schemeClr>
                </a:solidFill>
              </a:rPr>
              <a:t>Interrégional Rhône-Alpes / Grand </a:t>
            </a:r>
            <a:r>
              <a:rPr lang="fr-FR" sz="2000" dirty="0" smtClean="0">
                <a:solidFill>
                  <a:schemeClr val="tx1">
                    <a:lumMod val="75000"/>
                    <a:lumOff val="25000"/>
                  </a:schemeClr>
                </a:solidFill>
              </a:rPr>
              <a:t>Ouest</a:t>
            </a:r>
            <a:endParaRPr lang="fr-FR" sz="2000" dirty="0">
              <a:solidFill>
                <a:schemeClr val="tx1">
                  <a:lumMod val="75000"/>
                  <a:lumOff val="25000"/>
                </a:schemeClr>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441" y="0"/>
            <a:ext cx="7057559" cy="1509937"/>
          </a:xfrm>
          <a:prstGeom prst="rect">
            <a:avLst/>
          </a:prstGeom>
        </p:spPr>
      </p:pic>
      <p:sp>
        <p:nvSpPr>
          <p:cNvPr id="5" name="Sous-titre 7"/>
          <p:cNvSpPr txBox="1">
            <a:spLocks/>
          </p:cNvSpPr>
          <p:nvPr/>
        </p:nvSpPr>
        <p:spPr>
          <a:xfrm>
            <a:off x="2121356" y="6093296"/>
            <a:ext cx="4680520" cy="57606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3200" kern="1200">
                <a:solidFill>
                  <a:srgbClr val="F0B702"/>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500" dirty="0" smtClean="0">
                <a:solidFill>
                  <a:schemeClr val="tx1">
                    <a:lumMod val="75000"/>
                    <a:lumOff val="25000"/>
                  </a:schemeClr>
                </a:solidFill>
              </a:rPr>
              <a:t>C. Darrot / L. </a:t>
            </a:r>
            <a:r>
              <a:rPr lang="fr-FR" sz="2500" dirty="0" err="1" smtClean="0">
                <a:solidFill>
                  <a:schemeClr val="tx1">
                    <a:lumMod val="75000"/>
                    <a:lumOff val="25000"/>
                  </a:schemeClr>
                </a:solidFill>
              </a:rPr>
              <a:t>Bodiguel</a:t>
            </a:r>
            <a:r>
              <a:rPr lang="fr-FR" sz="2500" dirty="0" smtClean="0">
                <a:solidFill>
                  <a:schemeClr val="tx1">
                    <a:lumMod val="75000"/>
                    <a:lumOff val="25000"/>
                  </a:schemeClr>
                </a:solidFill>
              </a:rPr>
              <a:t> / J. Noel </a:t>
            </a:r>
            <a:endParaRPr lang="fr-FR" sz="2500" dirty="0">
              <a:solidFill>
                <a:schemeClr val="tx1">
                  <a:lumMod val="75000"/>
                  <a:lumOff val="25000"/>
                </a:schemeClr>
              </a:solidFill>
            </a:endParaRPr>
          </a:p>
        </p:txBody>
      </p:sp>
    </p:spTree>
    <p:extLst>
      <p:ext uri="{BB962C8B-B14F-4D97-AF65-F5344CB8AC3E}">
        <p14:creationId xmlns:p14="http://schemas.microsoft.com/office/powerpoint/2010/main" val="34385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b="1" dirty="0" smtClean="0">
                <a:solidFill>
                  <a:schemeClr val="accent2"/>
                </a:solidFill>
              </a:rPr>
              <a:t>Etudes de cas	 = modalité de circuit alimentaire localisés</a:t>
            </a:r>
          </a:p>
          <a:p>
            <a:endParaRPr lang="fr-FR" dirty="0"/>
          </a:p>
          <a:p>
            <a:r>
              <a:rPr lang="fr-FR" dirty="0" smtClean="0">
                <a:sym typeface="Wingdings" panose="05000000000000000000" pitchFamily="2" charset="2"/>
              </a:rPr>
              <a:t> Identifier des processus</a:t>
            </a:r>
          </a:p>
          <a:p>
            <a:r>
              <a:rPr lang="fr-FR" dirty="0" smtClean="0">
                <a:sym typeface="Wingdings" panose="05000000000000000000" pitchFamily="2" charset="2"/>
              </a:rPr>
              <a:t> Par comparaison, chercher des régularités</a:t>
            </a:r>
            <a:endParaRPr lang="fr-FR" dirty="0"/>
          </a:p>
        </p:txBody>
      </p:sp>
      <p:sp>
        <p:nvSpPr>
          <p:cNvPr id="3" name="Espace réservé du contenu 2"/>
          <p:cNvSpPr>
            <a:spLocks noGrp="1"/>
          </p:cNvSpPr>
          <p:nvPr>
            <p:ph sz="half" idx="2"/>
          </p:nvPr>
        </p:nvSpPr>
        <p:spPr/>
        <p:txBody>
          <a:bodyPr/>
          <a:lstStyle/>
          <a:p>
            <a:r>
              <a:rPr lang="fr-FR" b="1" dirty="0" smtClean="0">
                <a:solidFill>
                  <a:schemeClr val="accent2"/>
                </a:solidFill>
              </a:rPr>
              <a:t>A l’échelle d’une agglomération</a:t>
            </a:r>
          </a:p>
          <a:p>
            <a:endParaRPr lang="fr-FR" dirty="0"/>
          </a:p>
          <a:p>
            <a:r>
              <a:rPr lang="fr-FR" dirty="0" smtClean="0">
                <a:sym typeface="Wingdings" panose="05000000000000000000" pitchFamily="2" charset="2"/>
              </a:rPr>
              <a:t> Identifier les acteurs</a:t>
            </a:r>
          </a:p>
          <a:p>
            <a:r>
              <a:rPr lang="fr-FR" dirty="0" smtClean="0">
                <a:sym typeface="Wingdings" panose="05000000000000000000" pitchFamily="2" charset="2"/>
              </a:rPr>
              <a:t> Identifier les dispositifs publics, leur émergence, leur trajectoire</a:t>
            </a:r>
            <a:endParaRPr lang="fr-FR" dirty="0"/>
          </a:p>
        </p:txBody>
      </p:sp>
      <p:sp>
        <p:nvSpPr>
          <p:cNvPr id="4" name="Titre 3"/>
          <p:cNvSpPr>
            <a:spLocks noGrp="1"/>
          </p:cNvSpPr>
          <p:nvPr>
            <p:ph type="title"/>
          </p:nvPr>
        </p:nvSpPr>
        <p:spPr/>
        <p:txBody>
          <a:bodyPr>
            <a:normAutofit/>
          </a:bodyPr>
          <a:lstStyle/>
          <a:p>
            <a:r>
              <a:rPr lang="fr-FR" sz="3600" dirty="0" smtClean="0"/>
              <a:t>Deux approches complémentaires</a:t>
            </a:r>
            <a:br>
              <a:rPr lang="fr-FR" sz="3600" dirty="0" smtClean="0"/>
            </a:br>
            <a:r>
              <a:rPr lang="fr-FR" sz="3600" dirty="0" smtClean="0"/>
              <a:t>dans le projet FRUGAL</a:t>
            </a:r>
            <a:endParaRPr lang="fr-FR" sz="3600" dirty="0"/>
          </a:p>
        </p:txBody>
      </p:sp>
    </p:spTree>
    <p:extLst>
      <p:ext uri="{BB962C8B-B14F-4D97-AF65-F5344CB8AC3E}">
        <p14:creationId xmlns:p14="http://schemas.microsoft.com/office/powerpoint/2010/main" val="187214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b="1" dirty="0" smtClean="0">
                <a:solidFill>
                  <a:schemeClr val="accent2"/>
                </a:solidFill>
              </a:rPr>
              <a:t>Etudes de cas	 = modalité de circuit alimentaire localisés</a:t>
            </a:r>
          </a:p>
          <a:p>
            <a:endParaRPr lang="fr-FR" dirty="0"/>
          </a:p>
          <a:p>
            <a:r>
              <a:rPr lang="fr-FR" dirty="0" smtClean="0">
                <a:sym typeface="Wingdings" panose="05000000000000000000" pitchFamily="2" charset="2"/>
              </a:rPr>
              <a:t> Identifier des processus</a:t>
            </a:r>
          </a:p>
          <a:p>
            <a:r>
              <a:rPr lang="fr-FR" dirty="0" smtClean="0">
                <a:sym typeface="Wingdings" panose="05000000000000000000" pitchFamily="2" charset="2"/>
              </a:rPr>
              <a:t> Par comparaison, chercher des régularités</a:t>
            </a:r>
            <a:endParaRPr lang="fr-FR" dirty="0"/>
          </a:p>
        </p:txBody>
      </p:sp>
      <p:sp>
        <p:nvSpPr>
          <p:cNvPr id="3" name="Espace réservé du contenu 2"/>
          <p:cNvSpPr>
            <a:spLocks noGrp="1"/>
          </p:cNvSpPr>
          <p:nvPr>
            <p:ph sz="half" idx="2"/>
          </p:nvPr>
        </p:nvSpPr>
        <p:spPr/>
        <p:txBody>
          <a:bodyPr/>
          <a:lstStyle/>
          <a:p>
            <a:r>
              <a:rPr lang="fr-FR" b="1" dirty="0" smtClean="0">
                <a:solidFill>
                  <a:schemeClr val="accent2"/>
                </a:solidFill>
              </a:rPr>
              <a:t>A l’échelle d’une agglomération</a:t>
            </a:r>
          </a:p>
          <a:p>
            <a:endParaRPr lang="fr-FR" dirty="0"/>
          </a:p>
          <a:p>
            <a:r>
              <a:rPr lang="fr-FR" dirty="0" smtClean="0">
                <a:sym typeface="Wingdings" panose="05000000000000000000" pitchFamily="2" charset="2"/>
              </a:rPr>
              <a:t> Identifier les acteurs</a:t>
            </a:r>
          </a:p>
          <a:p>
            <a:r>
              <a:rPr lang="fr-FR" dirty="0" smtClean="0">
                <a:sym typeface="Wingdings" panose="05000000000000000000" pitchFamily="2" charset="2"/>
              </a:rPr>
              <a:t> Identifier les dispositifs publics, leur émergence, leur trajectoire</a:t>
            </a:r>
            <a:endParaRPr lang="fr-FR" dirty="0"/>
          </a:p>
        </p:txBody>
      </p:sp>
      <p:sp>
        <p:nvSpPr>
          <p:cNvPr id="4" name="Titre 3"/>
          <p:cNvSpPr>
            <a:spLocks noGrp="1"/>
          </p:cNvSpPr>
          <p:nvPr>
            <p:ph type="title"/>
          </p:nvPr>
        </p:nvSpPr>
        <p:spPr/>
        <p:txBody>
          <a:bodyPr>
            <a:normAutofit/>
          </a:bodyPr>
          <a:lstStyle/>
          <a:p>
            <a:r>
              <a:rPr lang="fr-FR" sz="3600" dirty="0" smtClean="0"/>
              <a:t>Deux approches complémentaires</a:t>
            </a:r>
            <a:br>
              <a:rPr lang="fr-FR" sz="3600" dirty="0" smtClean="0"/>
            </a:br>
            <a:r>
              <a:rPr lang="fr-FR" sz="3600" dirty="0" smtClean="0"/>
              <a:t>dans le projet FRUGAL</a:t>
            </a:r>
            <a:endParaRPr lang="fr-FR" sz="3600" dirty="0"/>
          </a:p>
        </p:txBody>
      </p:sp>
      <p:sp>
        <p:nvSpPr>
          <p:cNvPr id="5" name="Rectangle à coins arrondis 4"/>
          <p:cNvSpPr/>
          <p:nvPr/>
        </p:nvSpPr>
        <p:spPr>
          <a:xfrm>
            <a:off x="251520" y="1752600"/>
            <a:ext cx="4244280" cy="4373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5184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4294967295"/>
          </p:nvPr>
        </p:nvSpPr>
        <p:spPr>
          <a:noFill/>
        </p:spPr>
        <p:txBody>
          <a:bodyPr/>
          <a:lstStyle>
            <a:lvl1pPr defTabSz="914414" eaLnBrk="0">
              <a:spcBef>
                <a:spcPct val="20000"/>
              </a:spcBef>
              <a:buClr>
                <a:schemeClr val="tx2"/>
              </a:buClr>
              <a:buSzPct val="70000"/>
              <a:buFont typeface="Wingdings" panose="05000000000000000000" pitchFamily="2" charset="2"/>
              <a:buChar char="l"/>
              <a:defRPr sz="2993">
                <a:solidFill>
                  <a:schemeClr val="tx1"/>
                </a:solidFill>
                <a:latin typeface="Arial" panose="020B0604020202020204" pitchFamily="34" charset="0"/>
              </a:defRPr>
            </a:lvl1pPr>
            <a:lvl2pPr marL="692651" indent="-348485" defTabSz="914414" eaLnBrk="0">
              <a:spcBef>
                <a:spcPct val="20000"/>
              </a:spcBef>
              <a:buClr>
                <a:schemeClr val="accent2"/>
              </a:buClr>
              <a:buSzPct val="70000"/>
              <a:buFont typeface="Wingdings" panose="05000000000000000000" pitchFamily="2" charset="2"/>
              <a:buChar char="l"/>
              <a:defRPr sz="2631">
                <a:solidFill>
                  <a:schemeClr val="tx1"/>
                </a:solidFill>
                <a:latin typeface="Arial" panose="020B0604020202020204" pitchFamily="34" charset="0"/>
              </a:defRPr>
            </a:lvl2pPr>
            <a:lvl3pPr marL="987855" indent="-293764" defTabSz="914414" eaLnBrk="0">
              <a:spcBef>
                <a:spcPct val="20000"/>
              </a:spcBef>
              <a:buClr>
                <a:schemeClr val="accent1"/>
              </a:buClr>
              <a:buSzPct val="70000"/>
              <a:buFont typeface="Wingdings" panose="05000000000000000000" pitchFamily="2" charset="2"/>
              <a:buChar char="l"/>
              <a:defRPr sz="2268">
                <a:solidFill>
                  <a:schemeClr val="tx1"/>
                </a:solidFill>
                <a:latin typeface="Arial" panose="020B0604020202020204" pitchFamily="34" charset="0"/>
              </a:defRPr>
            </a:lvl3pPr>
            <a:lvl4pPr marL="1281619" indent="-292325" defTabSz="914414" eaLnBrk="0">
              <a:spcBef>
                <a:spcPct val="20000"/>
              </a:spcBef>
              <a:buClr>
                <a:schemeClr val="tx2"/>
              </a:buClr>
              <a:buSzPct val="75000"/>
              <a:buFont typeface="Wingdings" panose="05000000000000000000" pitchFamily="2" charset="2"/>
              <a:buChar char="§"/>
              <a:defRPr sz="1996">
                <a:solidFill>
                  <a:schemeClr val="tx1"/>
                </a:solidFill>
                <a:latin typeface="Arial" panose="020B0604020202020204" pitchFamily="34" charset="0"/>
              </a:defRPr>
            </a:lvl4pPr>
            <a:lvl5pPr marL="1598424" indent="-315365" defTabSz="914414" eaLnBrk="0">
              <a:spcBef>
                <a:spcPct val="20000"/>
              </a:spcBef>
              <a:buClr>
                <a:schemeClr val="folHlink"/>
              </a:buClr>
              <a:buSzPct val="80000"/>
              <a:buFont typeface="Wingdings" panose="05000000000000000000" pitchFamily="2" charset="2"/>
              <a:buChar char="§"/>
              <a:defRPr sz="1996">
                <a:solidFill>
                  <a:schemeClr val="tx1"/>
                </a:solidFill>
                <a:latin typeface="Arial" panose="020B0604020202020204" pitchFamily="34" charset="0"/>
              </a:defRPr>
            </a:lvl5pPr>
            <a:lvl6pPr marL="2013150" indent="-315365" defTabSz="914414" eaLnBrk="0" fontAlgn="base" hangingPunct="0">
              <a:spcBef>
                <a:spcPct val="20000"/>
              </a:spcBef>
              <a:spcAft>
                <a:spcPct val="0"/>
              </a:spcAft>
              <a:buClr>
                <a:schemeClr val="folHlink"/>
              </a:buClr>
              <a:buSzPct val="80000"/>
              <a:buFont typeface="Wingdings" panose="05000000000000000000" pitchFamily="2" charset="2"/>
              <a:buChar char="§"/>
              <a:defRPr sz="1996">
                <a:solidFill>
                  <a:schemeClr val="tx1"/>
                </a:solidFill>
                <a:latin typeface="Arial" panose="020B0604020202020204" pitchFamily="34" charset="0"/>
              </a:defRPr>
            </a:lvl6pPr>
            <a:lvl7pPr marL="2427876" indent="-315365" defTabSz="914414" eaLnBrk="0" fontAlgn="base" hangingPunct="0">
              <a:spcBef>
                <a:spcPct val="20000"/>
              </a:spcBef>
              <a:spcAft>
                <a:spcPct val="0"/>
              </a:spcAft>
              <a:buClr>
                <a:schemeClr val="folHlink"/>
              </a:buClr>
              <a:buSzPct val="80000"/>
              <a:buFont typeface="Wingdings" panose="05000000000000000000" pitchFamily="2" charset="2"/>
              <a:buChar char="§"/>
              <a:defRPr sz="1996">
                <a:solidFill>
                  <a:schemeClr val="tx1"/>
                </a:solidFill>
                <a:latin typeface="Arial" panose="020B0604020202020204" pitchFamily="34" charset="0"/>
              </a:defRPr>
            </a:lvl7pPr>
            <a:lvl8pPr marL="2842602" indent="-315365" defTabSz="914414" eaLnBrk="0" fontAlgn="base" hangingPunct="0">
              <a:spcBef>
                <a:spcPct val="20000"/>
              </a:spcBef>
              <a:spcAft>
                <a:spcPct val="0"/>
              </a:spcAft>
              <a:buClr>
                <a:schemeClr val="folHlink"/>
              </a:buClr>
              <a:buSzPct val="80000"/>
              <a:buFont typeface="Wingdings" panose="05000000000000000000" pitchFamily="2" charset="2"/>
              <a:buChar char="§"/>
              <a:defRPr sz="1996">
                <a:solidFill>
                  <a:schemeClr val="tx1"/>
                </a:solidFill>
                <a:latin typeface="Arial" panose="020B0604020202020204" pitchFamily="34" charset="0"/>
              </a:defRPr>
            </a:lvl8pPr>
            <a:lvl9pPr marL="3257328" indent="-315365" defTabSz="914414" eaLnBrk="0" fontAlgn="base" hangingPunct="0">
              <a:spcBef>
                <a:spcPct val="20000"/>
              </a:spcBef>
              <a:spcAft>
                <a:spcPct val="0"/>
              </a:spcAft>
              <a:buClr>
                <a:schemeClr val="folHlink"/>
              </a:buClr>
              <a:buSzPct val="80000"/>
              <a:buFont typeface="Wingdings" panose="05000000000000000000" pitchFamily="2" charset="2"/>
              <a:buChar char="§"/>
              <a:defRPr sz="1996">
                <a:solidFill>
                  <a:schemeClr val="tx1"/>
                </a:solidFill>
                <a:latin typeface="Arial" panose="020B0604020202020204" pitchFamily="34" charset="0"/>
              </a:defRPr>
            </a:lvl9pPr>
          </a:lstStyle>
          <a:p>
            <a:pPr eaLnBrk="1">
              <a:spcBef>
                <a:spcPct val="0"/>
              </a:spcBef>
              <a:buClrTx/>
              <a:buSzTx/>
              <a:buFontTx/>
              <a:buNone/>
            </a:pPr>
            <a:fld id="{D05BDE94-DD34-4EC9-AC46-F1D5E85A30A5}" type="slidenum">
              <a:rPr lang="fr-FR" altLang="en-US" sz="998"/>
              <a:pPr eaLnBrk="1">
                <a:spcBef>
                  <a:spcPct val="0"/>
                </a:spcBef>
                <a:buClrTx/>
                <a:buSzTx/>
                <a:buFontTx/>
                <a:buNone/>
              </a:pPr>
              <a:t>12</a:t>
            </a:fld>
            <a:endParaRPr lang="fr-FR" altLang="en-US" sz="998"/>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816" y="5096904"/>
            <a:ext cx="2551680" cy="1788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Oval 6"/>
          <p:cNvSpPr>
            <a:spLocks noChangeArrowheads="1"/>
          </p:cNvSpPr>
          <p:nvPr/>
        </p:nvSpPr>
        <p:spPr bwMode="auto">
          <a:xfrm>
            <a:off x="2718721" y="2798281"/>
            <a:ext cx="648000" cy="360000"/>
          </a:xfrm>
          <a:prstGeom prst="ellipse">
            <a:avLst/>
          </a:prstGeom>
          <a:noFill/>
          <a:ln w="38160">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z="1633"/>
          </a:p>
        </p:txBody>
      </p:sp>
      <p:pic>
        <p:nvPicPr>
          <p:cNvPr id="153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481" y="3224521"/>
            <a:ext cx="2351520" cy="1764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 Box 10"/>
          <p:cNvSpPr txBox="1">
            <a:spLocks noChangeArrowheads="1"/>
          </p:cNvSpPr>
          <p:nvPr/>
        </p:nvSpPr>
        <p:spPr bwMode="auto">
          <a:xfrm>
            <a:off x="539552" y="4380200"/>
            <a:ext cx="5945264" cy="17851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000" dirty="0" smtClean="0">
                <a:solidFill>
                  <a:schemeClr val="hlink"/>
                </a:solidFill>
              </a:rPr>
              <a:t>Epicerie sociale de Liffré (35)</a:t>
            </a:r>
          </a:p>
          <a:p>
            <a:pPr>
              <a:spcBef>
                <a:spcPct val="50000"/>
              </a:spcBef>
            </a:pPr>
            <a:r>
              <a:rPr lang="fr-FR" altLang="fr-FR" sz="2000" i="1" dirty="0" smtClean="0">
                <a:solidFill>
                  <a:schemeClr val="hlink"/>
                </a:solidFill>
              </a:rPr>
              <a:t>D’après le mémoire de Thomas </a:t>
            </a:r>
            <a:r>
              <a:rPr lang="fr-FR" altLang="fr-FR" sz="2000" i="1" dirty="0" err="1" smtClean="0">
                <a:solidFill>
                  <a:schemeClr val="hlink"/>
                </a:solidFill>
              </a:rPr>
              <a:t>Coutolleau</a:t>
            </a:r>
            <a:endParaRPr lang="fr-FR" altLang="fr-FR" sz="2000" i="1" dirty="0" smtClean="0">
              <a:solidFill>
                <a:schemeClr val="hlink"/>
              </a:solidFill>
            </a:endParaRPr>
          </a:p>
          <a:p>
            <a:pPr>
              <a:spcBef>
                <a:spcPct val="50000"/>
              </a:spcBef>
            </a:pPr>
            <a:r>
              <a:rPr lang="fr-FR" altLang="fr-FR" sz="2000" i="1" dirty="0" err="1" smtClean="0">
                <a:solidFill>
                  <a:schemeClr val="hlink"/>
                </a:solidFill>
              </a:rPr>
              <a:t>Agrocampus</a:t>
            </a:r>
            <a:r>
              <a:rPr lang="fr-FR" altLang="fr-FR" sz="2000" i="1" dirty="0" smtClean="0">
                <a:solidFill>
                  <a:schemeClr val="hlink"/>
                </a:solidFill>
              </a:rPr>
              <a:t> Ouest</a:t>
            </a:r>
          </a:p>
          <a:p>
            <a:pPr>
              <a:spcBef>
                <a:spcPct val="50000"/>
              </a:spcBef>
            </a:pPr>
            <a:r>
              <a:rPr lang="fr-FR" altLang="fr-FR" sz="2000" i="1" dirty="0" smtClean="0">
                <a:solidFill>
                  <a:schemeClr val="hlink"/>
                </a:solidFill>
              </a:rPr>
              <a:t>Septembre 2016</a:t>
            </a:r>
            <a:endParaRPr lang="fr-FR" altLang="fr-FR" sz="1270" i="1" dirty="0">
              <a:solidFill>
                <a:schemeClr val="hlink"/>
              </a:solidFill>
            </a:endParaRPr>
          </a:p>
        </p:txBody>
      </p:sp>
      <p:pic>
        <p:nvPicPr>
          <p:cNvPr id="153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080" y="361"/>
            <a:ext cx="2257920" cy="3180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0" name="Rectangle 1"/>
          <p:cNvSpPr>
            <a:spLocks noGrp="1" noChangeArrowheads="1"/>
          </p:cNvSpPr>
          <p:nvPr>
            <p:ph type="title"/>
          </p:nvPr>
        </p:nvSpPr>
        <p:spPr>
          <a:xfrm>
            <a:off x="576304" y="-243408"/>
            <a:ext cx="6732000" cy="1764000"/>
          </a:xfrm>
          <a:extLst>
            <a:ext uri="{91240B29-F687-4F45-9708-019B960494DF}">
              <a14:hiddenLine xmlns:a14="http://schemas.microsoft.com/office/drawing/2010/main" w="9525">
                <a:solidFill>
                  <a:srgbClr val="000000"/>
                </a:solidFill>
                <a:round/>
                <a:headEnd/>
                <a:tailEnd/>
              </a14:hiddenLine>
            </a:ext>
          </a:extLst>
        </p:spPr>
        <p:txBody>
          <a:bodyPr vert="horz" lIns="81630" tIns="42447" rIns="81630" bIns="42447" rtlCol="0" anchor="ctr">
            <a:normAutofit/>
          </a:bodyPr>
          <a:lstStyle/>
          <a:p>
            <a:pPr algn="l">
              <a:buSzPct val="45000"/>
              <a:tabLst>
                <a:tab pos="656650" algn="l"/>
                <a:tab pos="1313299" algn="l"/>
                <a:tab pos="1969949" algn="l"/>
                <a:tab pos="2626599" algn="l"/>
                <a:tab pos="3283248" algn="l"/>
                <a:tab pos="3939898" algn="l"/>
                <a:tab pos="4595108" algn="l"/>
                <a:tab pos="5253198" algn="l"/>
                <a:tab pos="5909847" algn="l"/>
              </a:tabLst>
            </a:pPr>
            <a:r>
              <a:rPr lang="en-GB" altLang="fr-FR" sz="3538" i="1" dirty="0" err="1" smtClean="0">
                <a:solidFill>
                  <a:schemeClr val="accent2"/>
                </a:solidFill>
              </a:rPr>
              <a:t>Une</a:t>
            </a:r>
            <a:r>
              <a:rPr lang="en-GB" altLang="fr-FR" sz="3538" i="1" dirty="0" smtClean="0">
                <a:solidFill>
                  <a:schemeClr val="accent2"/>
                </a:solidFill>
              </a:rPr>
              <a:t> </a:t>
            </a:r>
            <a:r>
              <a:rPr lang="en-GB" altLang="fr-FR" sz="3538" i="1" dirty="0" err="1" smtClean="0">
                <a:solidFill>
                  <a:schemeClr val="accent2"/>
                </a:solidFill>
              </a:rPr>
              <a:t>étude</a:t>
            </a:r>
            <a:r>
              <a:rPr lang="en-GB" altLang="fr-FR" sz="3538" i="1" dirty="0" smtClean="0">
                <a:solidFill>
                  <a:schemeClr val="accent2"/>
                </a:solidFill>
              </a:rPr>
              <a:t> de </a:t>
            </a:r>
            <a:r>
              <a:rPr lang="en-GB" altLang="fr-FR" sz="3538" i="1" dirty="0" err="1" smtClean="0">
                <a:solidFill>
                  <a:schemeClr val="accent2"/>
                </a:solidFill>
              </a:rPr>
              <a:t>cas</a:t>
            </a:r>
            <a:r>
              <a:rPr lang="en-GB" altLang="fr-FR" sz="3538" i="1" dirty="0" smtClean="0">
                <a:solidFill>
                  <a:schemeClr val="accent2"/>
                </a:solidFill>
              </a:rPr>
              <a:t> </a:t>
            </a:r>
            <a:br>
              <a:rPr lang="en-GB" altLang="fr-FR" sz="3538" i="1" dirty="0" smtClean="0">
                <a:solidFill>
                  <a:schemeClr val="accent2"/>
                </a:solidFill>
              </a:rPr>
            </a:br>
            <a:r>
              <a:rPr lang="en-GB" altLang="fr-FR" sz="3538" i="1" dirty="0" err="1" smtClean="0">
                <a:solidFill>
                  <a:schemeClr val="accent2"/>
                </a:solidFill>
              </a:rPr>
              <a:t>dans</a:t>
            </a:r>
            <a:r>
              <a:rPr lang="en-GB" altLang="fr-FR" sz="3538" i="1" dirty="0" smtClean="0">
                <a:solidFill>
                  <a:schemeClr val="accent2"/>
                </a:solidFill>
              </a:rPr>
              <a:t> le Pays de Rennes</a:t>
            </a:r>
            <a:endParaRPr lang="fr-FR" altLang="fr-FR" sz="2903" b="0" i="1" dirty="0"/>
          </a:p>
        </p:txBody>
      </p:sp>
      <p:sp>
        <p:nvSpPr>
          <p:cNvPr id="15375" name="AutoShape 19" descr="data:image/jpeg;base64,/9j/4AAQSkZJRgABAQAAAQABAAD/2wCEAAkGBxQREhQUEhQVFBUXFhkaGBcWGB8YFhsXGhwYHBkeGBceJSggHCAlGx4ZITEhJSotLi4uHSAzODMsNygtLisBCgoKDg0OGhAQGzYkHyQ3LDIsNy0sLzQ3MCwsLC03LzUwLDcvLCwxLCwsLCwsLCwsLCwsLCwsLCw0LDQsKywrLf/AABEIAOEA4AMBIgACEQEDEQH/xAAcAAACAgMBAQAAAAAAAAAAAAAABgQFAQIDBwj/xABOEAACAQMCAwMGCwUGAwUJAAABAgMABBESIQUTMQZBURQiVGFxkQcWFyMyUlOBkqPSNUKT0dMVM3OhsbJDcrMkJUSitGJkdHWCg4Th8f/EABsBAQACAwEBAAAAAAAAAAAAAAABAwIFBgQH/8QALxEBAAIAAwUFCAMBAAAAAAAAAAECAxFRBBIUITETMlJxkQYWIjM0QaHBBRViYf/aAAwDAQACEQMRAD8A9xooooCiiofE+JxWycyZ1jQEDU2wyelIjMzyTKKXfj1w/wBLi/FR8eeH+lxfiqzsr6T6MN+upiopd+PPD/S4vxUfHnh/pcX4qdlfwz6HaV1MVFLvx54f6XF+Kj488P8AS4vxU7K/hn0O0rqYqKXfjzw/0uL8VHx54f6VF+KnZX0n0O0rqYqKXfjzw/0qL8VXtvcCRQy7g9Nsf5GsZrNesMotE9HWiiisUiiiqXiHam1gflzTLG2M4bY48R4iomYjqypS15yrGa6opcHbqw9Jj99Hx6sPSY/fUb9dV3C4/gn0kx0UufHqw9Jj99Hx6sPSY/fTfrqjhcfwT6SY6KXPj1Yekx++j49WHpMfvpv11TwuP4J9JMdFUlh2ts53EcU6O7dFB3NXWamJieiq+Hak5WjLzZoooqWAooooCkf4YP2c/wDiR/608UkfDB+zn/xI/wDWrtn+bXzhXi9yXg9FFFdG1QooooCiiigKKKvexPBBe3kUJOE+m/iUXBIHt2H31je0VibT9kxGc5HX4JeyRz5ZOm3/AAFYe98f6e/wr1sCtYUAAAAAGwHqHSulc5jYtsW29La4eHFIyFFFFVs2rt4V418LN/I8sSSW/K0Bir51awcZw2BsMbj1jp3+z0sdv1YWUzxhSyKWyy6sL0cj1hSaqxq71JbD+Lx4wdprbLP7dembwIiig1itS+kwzmjNYoonJnNYzRRQyMvwc/tGD2t/tNe/V4D8HH7Rg9rf7TXv1bLZO44b2l+qjy/csis0UV6XPCiiigKSPhg/Zz/4kf8ArTvSR8MH7Of/ABI/9au2f5tfOFeL3JeD0UUV0bVCiiigKK621u0jKkas7scKqjJJ9QFXHE+zDwDS0iPcbE28QaSRQfrFRgHG+Krti0rOUymKzPNRUzfBtfcniVue52MZ/wDrGB/5tNUM/D5UOHilQ+DRsv8AqBWtnM0ciOv0kdWH/MpBH+YqMSIvSax901mazEvqda2qr7O8ajvIEmiIIPUd6sPpKR3EGrSucmJjlLbROcCiiioS1d8Dv+4Zqmv+JKfmXjfEisu+noQc5AOQMVdEVU23BgkryFi2tceduR4+d7O6kpicpzfOcqYJGc4JGfEA4rWmHtx2eayuWXcxuS0beIO5B9YO3sxS9WnvGVph9S2bGrjYVb1nOJgUUUVivFFFFAy/Bx+0YPa3+0179XgPwcftGD2t/tNe/VsNl7kuG9pfqo8v22ooor1OeFFFFAUkfDB+zn/xI/8AWnekj4YP2c/+JH/rVuB82vnCvF7kvB6KKK6RqpFSeG2MlxKkUS6nc4UdP8+4VGqwseJciN+VkSyAqZOhWPvCHqC3e3UAYHU1jbPL4SMs+Z14ff2vCUkigYT37gIZP+FG5ONKsdsL1J78b+AuZ+yt9Zxg2TRz5XMytqWSSQlizB1ZSwxgaSe7OMmkHsp2eNy3NkcQ20bDmTMdI8cIT1b/AEyK9gtO31k7cqJ5JXGyqqOzNgdxPXGCST7a1ePnW3w/Fq9mHlMfFy0Kll8IklowjvLHldxZAVb3PnP4queIX/BJtF1KYGYLkDfX7GhX6RHgQcGqvtT8JUDa4PIzMQSrCfToyPUNRP8AlVF2V+Dma6YS3Cm2hLBghHnsM50gE5UY2y2/qrHs6xXfv8PlPVO9Oe7HN612XeGSATQQiFZiXxpClhkhWYDxUA+w1cVVcHvYn1R24+biwmpRiLUOqoR109+Ngduuasw1a+3V646NqKKwTUJZrk9bcweNaStgE+A60MpeI/CVx2Se5eBjGY4X8zR35AO7d53wem9J1TeM3BlnlkOMtIxOkYXrjYfdULFajEtvWmX0/YcKMLZ6UiMuUCijFGKwesUUYooGX4OP2jB7W/2mvfq8B+Dn9owe1v8Aaa9+rYbL3JcN7S/VR5fttRQKK9TnhRRRQFJ3wp2ck1g6RI8j8xDpRSzYB32G9ONRL+8SGN5JGCogyzHoFHUn1DrWVLTW0Wj7MbV3omHzl8Vr30S5/hP/ACo+K176Hc/wn/lX0ZHfxsiyawEbGknzQc7L18T09tZtb+ORpERstEwVx4EjIB+6vf8A2N9IebhK6vnL4rXvodz/AAn/AJUfFa99Duf4T/yr6XoNP7G+kJ4Sur554b2M4hc4i5MkaJkjnBo0UnrpyNyfUKxxnsNcwuESKW4+sUgcID4BiMN7RtX0AlyhcxhgXUBiufOCnIBI8CQa7Baw4/Ez6Rknha6vHOzfwbyxiO4nkaFlOoRpEZXB9YXP+QppvWVkIm/tO6GN4+Q0aN6iFRcg9CGJBHWnHiF6kEbSysERBlmPQDxPqqBwLjQuXkGVGnBRRq1cs5Cu2QB5xBxjPSqL7Ra852WVworHIiNccSvpRbQwScPtcYLGMowQdcMcbnoFXxPtr0PgnCI7WFIos6V72OWJ7yT4k71Y6RUWa+jSRImYB5NWhe86RlsewVhfE3uURlH/ABlWm7zS6ruP3jwwSSRxtK4XzUUFiWOw2G/WpcFwrqGRgy+KkEbddxWPKEL8vUNYXVpz52knAOPDO2arWVnKYmXgF7wniE0hlkguWkJJ1ct9s9y7eaPUK6+ScUKlCl6UPUESEH1eP3V9AAVwvrpII3kkYKiDUzHoFHUn1CvNw3+pb+P5+0REdlXk+eD2bvPRbj+E38qx8Wrz0W4/hN/Kvf8AhvGIbgkRPqIUMdiPNbODuBkHB3FWFY8HXVb7zY/gj8vnD4tXnotx/Cb+VHxavPRbj+E38q+j8UYpwddT3mx/BH5fOHxavPRbj+E38qz8W7z0W4/hN/Kvo7FckmViwVgSpwwByQcZwR3HGDTg66nvPj+CPy8W7BcCuY76F5LeZFBbLNGyqPNPUkV7aK5TXKKVVmAZyQoJwWIGSFHftvXYVfh4cYcZQ0+37dfbMSL2jLllyArNFFWPEKKKKApV+Ee4Asnj3JmZIiACx0O6iQkDfATVmmqo1zKUGVR5DnohUH2+cVH+dAs8R4rHO1nHAQ0ZugrFo9UZWKNn80sOoYIAwxv7Kp+D8Ql580sTMwa4uZZ4gmQIYVMcQzjUJH0RkDPQNt307eXyeiz/AIof6tam+k9Gn98P9WgUIeK3slqZhMNcr20cYVAwV3cc05040hWxjcgoctvgSru4mhusNPLN5NaSylAgUSu7nQCAMHSildt+/vpm8uk9Gn/FD/Vo8vk9Fn/FD/VoKnsNzHWWaRkbmlD5qgHWFGslgBkdABvgL1JziReWl8eIRSRyxiyEZEkRHnl8Ngg48dHf3Gp4v5PRZ/xQ/wBWs/2hJ6LP+KH+rQUfwmXC+QvESRz2SI4BJCO6iRsAHZULMT6qruKdohb27SJcGTXcxxiTlhSIsKZBHsFbSus6j5oJPhTX5fJ6LP8Aih/q1X8RgaaSOTk3cckYcKyNb50vp1Ah3YfurvjO3XrQLs/H54oIw85YvFPccyNVkZgDiGGLSNJOCCzAH6LY65Eg37GWN3cu9vwxpNar9OWULlkGMHaM7d2oUw8NJt41jjtJwq5/ehzkklifnOpJJ++pPl0nos/4of6tAo2lzIr2ihziGxe4kjiQIksh2AAAx3SbDxH32nYZ5ZRLPIYyZeXnQN9YXzvO0jzQNKhcsRpOTkkC68vk9Fn/ABQ/1ayOISeiz++H+rQV9/aXxvoHiljWzCnmxkeezb4wcezv8a4fCLPiwljGdU2mEYGTpkYK5xvsELE93jVx/aEnos/4of6taC9k9Fn98P8AVoKTicNxCbeOK4YtNcKoflrlYEiJYdMdVJz4uPCq2+47Oswh57K0c9tAcRf3gIRp5XOCFVgdCgYGoHdtsN3l0nos/wCKH+rR5fJ6NP8Aih/q0CjccXmia9mDsSbuK2QNjRFEFXMnTxaTcnHQmpUL3jyWsHlDIWgmmkcRgjTrQRKdSjz8PvsM6W2FMnl0nos/4of6tHl0nos/vh/q0CxBxS4N0g5zcp72WNUMYHzUSENlsZPz2ADtt41EF480cYEjxG44k6s6IFblwliA5C76hGuGPUMB6qc/L5PRZ/xQ/wBWseXyeiz/AIof6tAvdnbuW6vZJW0qsRmj0lPP0hwq74yhJUufO3BGBgZpzqFa3TswDQSoPrMY8f8Aldj/AJVNoCiiigKKKKAqm7WcUe0tJ7iNVdokLlXJAKruRkd+OlXNLfwhqzcNu0RJJHeF0VY0Z2LMMABVBP30FTwntpO1xZxXEESreQmSN4nZiuF1EOrKO7G4qSna0SXWlDIsMcnIkHIYnyhmUKGfoijI3Gc6u4DdQ7JWE1hcWdwYLiWG4t0hk1xSNNayqACApBZIic92N9tgKncBd47u6ZouIKW4iXjVbeRYZEZUjDOxUAKDlskjZQaBrm7cWqSPG/NTlypE7NE2hZH+gC3ge49N6mWnaWKRrlFWTVbf3oKEYONWF+sSuDt3Glbh3A1vL3iAnS5WLymKRVZHjim5ajB1Mo1hXXOAcH1iuqyvaXfEw8E7+UlHgaKJpFf5lI9OpQQhDD97G2/Sgu37YwDybCzMbpGeELESWVQCcjuOCDg+IrX4623KhmUyMk0nKTTG2rmgkaWU4KnIxuO6lnjFg8T8GjkjuSIYJFme2jkbQeXEoGqMHGSGH3euq9LSeGwsVe3nPL4hzFCQO83IDMRJMqA4c5JOcEk9M0HovGOPx2rQrIHzM+hNKasvjOD4bAn7jXC+7UQxSSRhZZWiAMohjaTlgjI1Ed+N9Iycd1LnafiDXL8PdLa7Cx34JJt5NQjEbqXZdOVXUwHnAZwT0rXgl23C5eIJdQzmOS4kuY5oomlRlcDKsUB0sunHnYyPZQMUva+2CW0iM0iXLaImjUsC2+x+qdj18DXe67RxRyTxlZCYIhLJpTICNqwQe8nS+w+qa884Vw51srS6jUyoOJNdvHBiV0ikLAAKmdRXYlVzgk+FMcuuU8TuVimEclpHFGGicSuyC4zpixrxmRQNt9+7egv+CdpYrsqI1lAePmIZIygZMjdSevUVVdo+0l1DfW9pbxQObhJGRpXdAOUMsG0q3XuwKg/BwWRYUZL4N5Mius8TxwxlO5CyjJJONs7CuPbCy5/GOH64J5IUjnErrFIYwZF8zMijHUb77d9BdxdqjEkPlcRWWaV40WD51GK5xpfb6SgsM4+6rPg3aCG6haaJjoRnV9SlWRk+mGU7gjwpQ7ZcFMa8LtrUXCrFPtJFE0piQRuqsxClRhmXr3Z8M1C4Ys62BsDbTRXElyYp5RDJJE4dsyzlwMMrpkdRjONsUDsnai3ay8uQl4NBfUqktpBw3m9diDkddjQnaeBoreaMtLHcMqxtGpbdumofu94OemKQraGe1t+L2HIndAHe3eO2kEbmVV1JHs3RzjGT3noCROPZ2a1vLZrRWNjcTrJLEUYGCUKx1BdiitnBBGx9tA2XfaqFHlRVlmMP97yYy4TbOCR1bG+kZO423qTe8fghFuXfAuHVIturMpYZ8BgdT6vGlDgXEDwp7u3uYZiZbqWaB4omkEwk87QNIPzi4Iwe4A9BUXtlw2fiRuCFlh8mgXlBoJGZpiVlJhYYBZSiJqUN+8OhGQeOIcfihuILdw/Mn1cvCEqdGNeW6DAIJz4iuFp2phlkVEEjBmkRH5Z5byRBi6q3iNLeokHBpXN7Lc3fBp3t7hCI7gThreUCOR1iADkrhQWVsE92D6617PRyQXy+SJdJbStK11BNC4SF8MdUMhAzqkC+aurOcj1AycK7ZQXBTlrNiSRo1domCa11agW7vot7qYwa8y7AM8ZjDxcQRzPceY8MiW4SRywdmZQOmMb5ySMV6YtBtRRRQac5frD30c5frD30rfJvw77D8x/1UfJvw77D8x/1UDTzl+sPfRzl+sPfSt8m/DvsPzH/AFUfJvw77D8x/wBVA0c1frD30c1frD30r/Jvw77D8x/1UfJvw77D8x/1UDTzl+sPfWOav1h76V/k34d9h+Y/6qx8nHDvsPzH/VQNPOX6w99Z5y/WHvpV+Tjh32H5j/qo+Tjh32H5j/qoGrnL9Ye+sGVfrD30rfJxw77D8x/1UfJxw77D8x/1UFtFwW0SQyrFCshOosoAJbuJx1Pr61ZiVfrD30rfJxw77D8x/wBVYHwc8O+w/Mf9VA185frD30c5frD30qD4OeHfYfmP+qsn4OeHfYfmP+qgaucv1h76xzV+sPfSRH2M4YZ3t/J2Dqivu0gVlJIyh1edg7HwyPGp3yccO+w/Mf8AVQNXOX6w99HOX6w99KvyccO+w/Mf9VHyccO+wP8AEf8AVQX13ZQyvG8gVmibXHk7K2MZxnBOOmelTOcv1h76Vfk44d9h+Y/6qz8m/DvsPzH/AFUDTzl+sPfWOav1h76V/k34d9h+Y/6qPk34d9h+Y/6qBp5y/WHvo5y/WHvpW+Tfh32H5j/qo+Tfh32H5j/qoGnnL9Ye+jnL9Ye+lb5N+HfYfmP+qj5N+HfYfmP+qgbKKKKAooooCiiigKwxrNYNB53wji81txaaCWRmtp5DHBrJblzRojlNR+uHJGeuMDpW/FuLTS8Ys4kkZbXXNGyqccyWOF5GJP1VbQvtD1I4t2ZnuobtSohmNwtxbSag2mVFQITjocr6xg10uuzs6XXDnijDx2vNMjFwrO0sbKxAxudTFjnFBpwRGm4jxOB5ZuXGIOWBIw0cxCzaTnxqF2E7RTaYrPiL5kmhEltNuOcjLkrn7RM/eMGrbg/DrmG/v7loQUuBDywJF1ZiQr53cMk7YJrB7KG54bBbXC8qeFE5citqMc0YGmRGGO8dNsigq+NSSR2XD3WaYNJcwo7cxssr6tQPtwPZ3Vv2i4stvfFb9p4rVo4xbSo7rErjVzOaybhj5uC2Rge3PbiXALtrLh8ARJJYJIZJm1hVJjB1adtyScjYD2Vc30dwzSrJbR3FvIq4jLrqB0+erqw0lc94JPXag0tuEs8UJe5lkCRyedHIV5pZgVd2TGfNGwG3nN6qqPg8tpLmytLmW4nZ25vNBkYq65ljA05wuPNIK46eurfspwSSxsFgwHdQ5CK3mjWxYIrt1Cg6cnw6Vp2C4XPZcPjgmjHNi17I4Ktqd3GknGPpY3oFns9fxSWmZ7mfyhppIUdZHLgtNy49h5ux0k52ON6seP3ixcTjSe5eG3Nm7vmUxpzFdVDZz1wTtn7q69m7G9tbTkNaxSMHkcZnGjLOXTIK52OPdXS54FcS30Uk8STQC0a3lJYAs0jKXIj6acDGOtBr2UubiawuDO8pUNL5PK40TPCMmNjjH3HAyKgdmL+Oa0sddzObmYR5IdzlwNbZX6GCqkY9dWnCeGXlrDNa6RPCAy20hkxIEYHCShh0QkgMCdgNq5cCsr+3sYLbyaEyRRqiyGYFFYbawunJwMnH3d9A70VhRt4+us0BRRRQFFFFAUUUUBRRRQFV/EuOW9sVE80cRb6Otgur2Z6n1VYUo9vB85w7/wCPi/0agvuH8bt5yRDNFIR1COrMB61ByPvqM/aqzDMhuoAynDKZBqU+sdR99LXwloIpOH3MXm3PlsUQYDznikyJFI7xgA79MVjhMky8V4tyY0c6LPIeQpvpmxuFbrQO9neRzIJInV0PRlOVOOuCKjWfHLeZ2jimjkkX6SKwLLj6wHT76OBg8iPUoRyoZ1G2JG859u7c1R9kQPLOLH/3qP8A9PD/APugYTxSHncjmJztGvl6hr0Zxq09cZ766zXSIUDMFLtpUE41NgnA9eATUVuHI06znd0RkGAP3uuSBk7YGDsN/GkX4QZGuHdoTJzLEo8GlHZHuFIeUMyqV/usJuRgsc9KD0kvjrtiqhe1VmQD5TDg9G1jS3qRujH1KTSj2942LmwsHQ4t7y5t0mPT5lwxZGPdlgFP3jvq/wC3V2lvZsXhEsWVQoG0EZIVCmxwVOCDtjFBZ3faS1icxy3EKSAZKM4VseOD3eupH9rQ8rnCWMw4zzAwMePHWNseukjjl9JDxdJVhMzrwyUtEjDO00ZOkn6Xs/8A5UnsHYqnDZpBIrrcmafSmdEfMyTGoO/m9DkDfNA2W3GIJIjMksbRDOZA40DG5y3Tp31xh7SWrkBZ4iW+iNQBbP1Afpe0ZFebWsmq17O27/3EpUyeDNGmqNG8QXxt34r1G/sUlCawPMdXQ96sp2x4eHsJoOfD+OW9wzLDNHIyZDhGDFSOoYDofUa5N2ltAHY3EIEZw5LjCHwc/u9R1qi+D8fP8W/+YP8A9OKonaQf938c/wCab/08FA4JxaExGcSpyQCTJqGgKOpLdMY76gt2wsQSPK7fYZPzq7DxO+wrtw+FHs4VcAqYYwQemNIpfsBnj10D0NhDt3f3j0DHFx+2aQRLPE0hAIQOC5B6EL1x663l43AkhjaWNZAuooWGoL44649dK9tAsfHdCDCrwuMKPACebApg/wDHf/jD/qUGLTtVZylVjurdmY4UCVcsfBRnc+oVI4hx23t2CzTxRM30Q7hSfYD1768ltnM9hZWLosST3L6LlzlQySs2lQBkSH93OB132xTz2zLC74VoAZhcy4DHSD/2eXqwBx7qBj4dxmC4LLDNHKVALBGDFQc4zjpnB9xqfVRwdpWlmaeNI2BVUKtq1RhdWdRAzhmYYxtVvQFFFFAZozVB2o7Qmz5HzJl50yQrhguJJDhc57s99aydpxFPFBcxPAZjpikJVonfGdOobqf+YDNAw1Scf4ALtoiZZI+TIJE0afpjOCcg569OlRoe0Ur3NxbJb5aARsxaUKpWXXoK7E/unNW/C7tpY9TxmJtTKUJB+ixGQRsQcZHqNBAj7OIZknmeSeWPPLMhGiPPUoigKG/9rGcd9R7fsyY5550uJlkn0azhCMRhgmAVOMam99b8H7QtcXNxBySnk7BXfWCCWUOukdTsRnpUm54syXUcBhbRIjETAjTqXcrp+l078Y3FBJ4VYCBCut3JYszvgszMdycADwAAGMAVU2/ZZo5J5Y7udGncPJgRkFgoUYDIcYUAbeFSu0HaKKzNuJTjnzLGPUT+8fUDpH31N4xxWK0headtEaDJPU5JwAANyScAAdSRQa8O4fyYuWGdj5xLvguzMSSx7s5Phj7q04RwryeJoxI8mWdtT4LZclmzgYO5PX2VXXXHp44Wna0YIF1FBIpmA65ZOgx34YkVtfdonjvI7VYC7SRvIrB1C6UIDZz0OSPfQcrLsVAlrJaSFprdyTokxhSSWJQgAjztx4HpRddlOdEsE1zPJCGU6W0ajoOVDSBdRwQN+pxvUngnamG5hmlIaHkO6TrJgGNk+kGIyDtvkE1GTtNI0HlS2sht9OvOoc4x9dYh8NPnac6sd2dqCXJ2fDXi3nNfmLGYwuF0cskMVxjPUA5znauFv2WWI3AhlkijnLFo10lFZxhmjBHmZ64G2TVxZcQjliWaNg0brrD92nGc1B7Mcfjv4TNFnAkdCD1BRiN/aMH76CEvY2A2cdo5dkiKmJs6ZIymNBR1A3B76m2vBnGnnXEs4UggOEUah0LaFGojrvtkA9QDXHg/aB57m4gMBTycqHcuCDrBK6R1Ow3zitu0nHzZmAcky86VYhhwuHYEjOe7AO9Bo/ZvTPLPBPJA02OaqBWRmUYD6XU4bG2RjO2c4GNrrsyj2slsXkCy6ua+QZH1/TLEjqRtt0GwxgVwHatVv1sZYjG7x60fUCjY/d7iGwCceqt+1XalLE26FGkknlEaIpA3OBqJPQAkb+ug2i7OMBGjXU7xxlfmzywpCfRDFVDEbDbO+N66Qdngt493zH5joI2XzdBjUkqOmdiTv1qNN2kkF55GtvqkMJmzzQF0BlQ74znLDu6Vz4v2qktYJJ5LR8ROFcK4J0nThk6axv067GgncU7PrNPHcK7wzxqUEiYOY2OSjqwIYZGemx6V1suEGMyOZZHlkABlbTkKudIVQAoAydsb53rjd9oF8lW6gAnjYKRpYLsxAH+Z3FV/He1slpHPM9qxihZFLCRRqZwmdAI3AZ9OTjoaDeDsVCtm1mzSSREllLEa0cktqRgMghtwe6ut12XMrW7Pczlrdi0beZnUVKkt5vneaSN/Gp/DuJSO8qTQGHQqMG1h0YPrzgjGNOjfI7xXLst2ii4hE0sOcLI8ZB65U7H2Mulh6mFB2seFFJjK80kraNCh9IVVJBbSqgDJIXJOfoirSlux7RyTXN1bLb4e2CaiZBpYyLqTTtnp1z0qtsvhBVrWG7kt5Et5nCa9SsU1HSDIoOcFtts0DtRS/wAc7Qtb3FvAIeYbgsqNrCjUilzq2yNgd96ncOvpHkdJYeUVVCCHDq2rV0IA3Gnf2igWfhMcL/Z2SB/3la9T4SDNcPhFnW68ks4CJJ2uopcIc8uOM6mdiPojGwz1Jp3ubKOTBkjR8dNShsezNbW1pHHnloiZ66VC59uKBHtUEnFuIjyl4CIbQHQ0YLHE/XWrdNumMavZTL2YZRAsaSc7lfNGTqHZQNRB799ifEEd1TW4TASSYYiT1JjXJ9u1SIYFQBUVVUdAoAHuFAldlbtF4jxcM6KedD1YDbkRimmwuop8yx4bBZNYxvpO+G7xnP3it24RbncwQn/7a/yqQkCKugKoXGNIAC4Pq6eNAh8b4ZLxQXZi5LRMpghZnbUrxNqaRNIIzzgB1H92PGqfjfEZL/hFrOql5LS6ie7jTdj5OWWXCjrvhwPD2V6lBaRoCERFB6hVAB9oFYtrKKPPLjRM9dKhc+3FAq9uOOFeGvdWdwFzoKOnLdWDEDBDqwOx6YzVX2jt5X4naRw3BinNhcaZSqMdWY8EqRpwSD0XuOKdl4JbB+YLeAPnOvlrqz46sZzXdrCItrMUZf6xQavfjNB5laWnP4Rf2kSMl9iTylGbVI8+xZsnqsg3GABggU4cP4/AOHJcFgsawDUP3gyrgpp66sjTpxnO2KYPJY9fM0Jr+vpGr8XWuB4RbmTmmCHmZzzOWuvPjqxnNB5/wGymg4RZWBCpcXGvKOSNMJd5ZA2MkfN4j26Fh4VK4PI9hxV4puVHHfpzEWNiVE8WFbGoKcuuD7Vp8ktI2YOyIXHRioLDv2PUViewichnjjYjoWUE+8igUezN7GvEOKgugIkgyCwH/DOa4ds+KRTf2e6OCg4iihsjSxQSK2k94DZX2g+qm88Jtz/wIf4a/wAq3fhkJCgwxEL9EFFwPYMbUCP2z4Y1xLdtAQLm2jtbiHB31obnYjvDLqXB65qq43di6itL9xo597aCFWO6wqwPsyzl2z4aPDFeoR2UStqWONW+sFAb39axNYRPgPHG2nZdSg4HqyNqBJ4qgbjqjntBjhznUhQH+/i2OtWGD16Z29tSOIyIlnJFzucY7mLXISOslwrhWI80sFIyB4jpmmt+FQE5MMRPiUXP+lZ/s2DTp5UWnOdOhcZ8cYxmg867SWEnDGcQqWsbqWPKD/w9w0i+cvhG5wCO4n11d/DA4HCrjJx50X/VSmHivEra3CLcPHGsjBEVujHbAA6eHq6VMuLSOTAkRHx01KGx7M0FJ2tmLRLbRFebcnljLYHLxmU5G4GgEZA6kUu8Mkfh/FdEwijiv08wRsSizwqBuWAI1pt7QB30+Gwiyp5ceV+idIyuDkadtt99qzPYxSEM8aOR0LKCR7CRQKHZiQf2vxcZGwtM79Pmj1pD4BEV4bw2a5dpuHK/z8S4URuJPm5WKjU8at9JSdtjg9K9oHC4ASRDFk9fMXf27VvFYRKpVY0VW+koUAEdNxjB2oEnttIsl9wnTNoDSzESIy5A5L7qSCuD06d9X/AtMc0sXlDXDtiXLFWZFwqAMVAUZIONu5vCrL+yLf7CH+Gv8q7W1lHHnlxomeulQucdM460HeiiigKKKKDBFJ3aziE0N7YRJcNFFcNMJPNj20IGUqzocEknOc/dTiTSV2xt5JL7h8iQSTRwNM0ukAjz0VVwGI1bigsLcTS85be95gV40LlI2eNxpeUDSgRsxsmMg4JqpsJL2a64hbreODbcoRExQ7mSJZPnPM3Go42xtV9wWT52TRavbxt847OFUvKQqeaqseiIuT7PXVd2ZgkXiPEZXikSOdoTGzDZhHEqN37ecO/FBL7e3sttYXE8MhSSJC64CsCR3MGB29mD66reOXV7aWgvI5/KBHGsk0MsaANHjMnLeNVKkDJGdQ2qy+ES1km4dcwxI0kksZVVUd5x1PQD1mq3jXlV1ZeSQW8kTSxCKSWbSqRqQFcgBizNjOAB94oNbvjbyXdkI7lore6tnl+jFkYVCmlnQ9Q24Ofupg4C7MZT5SblAwVSQgZWA89SUVQ2+N8eNLN3ww293YCO2lmgtrZ4SyhT1VAmzEatl3Ipi4DIS8oW2e2i2bzwoZ5G+kQqsQFAA69ST4bhW3N5P/a8dsJ3ELWrzldMedSyKgUMUyFw3t9dNmaTOJCVOLpcrbTSRLaPCWQL9NpFcYDMCRheo8RUriXFLmWKYR208eorEmQvMGr+8lwGI0qp2Gckg7dKDh2d7UPNfzQyACKROZaH66ISkhz62AYeog99XfaqZ47SeSJzG6Rs6sAp3UEgEMCMf5+ulbtR2caAWc9ks8sttKmiPVkcggLKnnYC5TxPUCmPtMzSWM4SKRnkiZVjAw+WUgA52G/icUFXwO+eVbNjfF5JIVmliKxaSmlOZjQgZMM4Iye7G+9a9mLyficJuhPJbxu7iBIlTPLUlQ0pdWLMx3wMADHU71YdluGKLa1MkPLmjtlifIww81A4yOo1KN6rex9tNwy3a0kilmWJn5MkYDa4mJZVbcaHGSDnAxg5oKrifa25HDr59Yju7GQxuUVTHIQRpbS4OAVIOARg9/dVrDxeeLiUFqJvKo5YXeTKoJISuNJLRhRhjkYIztVJxns1cf2dxH5ovdX0pk5UeCEGpQqlzgbIMk+OQM99rDw6SyuluLS3dre5AFzAoVXjlUALKiEgYI2YA74BGTQc2laXiV3bzXOmKOCIqSkGSJcl1LPGcrsNuviTV1w62uJY4Sl4eUVZhIkcep0Ygw7FNIAj64G5qngideJ3dw9pNJFJDCiEIpyU1atmYEDcdaY+ByskB/7O8KJ5sUOAZOWgAXIUkZJBwM7DGaCi7CXN3d29vcyXJbUz8yMxxhSoLKNJVQwOQp607ClT4M7SS3sI4Zo2jkQvlWHixIwRsdjTZQFFFFAUUUUBRRRQFFFFAVjFZooMYoxWaKDBFAFZooMaaMVmigxijFZooMYoxWaKDGKMVmigxpoxWaKDGKMVmigxis0UUBRRRQFFFFAUUUUBRRRQFFFFAUUUUBRRRQFFFFAUUUUBRRRQFFFFAUUUUBRRRQFFFFAUUUUBRRRQf//Z"/>
          <p:cNvSpPr>
            <a:spLocks noChangeAspect="1" noChangeArrowheads="1"/>
          </p:cNvSpPr>
          <p:nvPr/>
        </p:nvSpPr>
        <p:spPr bwMode="auto">
          <a:xfrm>
            <a:off x="141120" y="-866519"/>
            <a:ext cx="193536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1633"/>
          </a:p>
        </p:txBody>
      </p:sp>
      <p:pic>
        <p:nvPicPr>
          <p:cNvPr id="1026"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321284"/>
            <a:ext cx="5283219" cy="29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188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afterEffect">
                                  <p:stCondLst>
                                    <p:cond delay="0"/>
                                  </p:stCondLst>
                                  <p:childTnLst>
                                    <p:set>
                                      <p:cBhvr additive="repl">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ppt_x</p:attrName>
                                        </p:attrNameLst>
                                      </p:cBhvr>
                                      <p:tavLst>
                                        <p:tav tm="100000">
                                          <p:val>
                                            <p:strVal val="1+#ppt_w/2"/>
                                          </p:val>
                                        </p:tav>
                                        <p:tav>
                                          <p:val>
                                            <p:strVal val="#ppt_x"/>
                                          </p:val>
                                        </p:tav>
                                      </p:tavLst>
                                    </p:anim>
                                    <p:anim calcmode="lin" valueType="num">
                                      <p:cBhvr>
                                        <p:cTn id="8" dur="1000" fill="hold"/>
                                        <p:tgtEl>
                                          <p:spTgt spid="7174"/>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179512" y="218422"/>
            <a:ext cx="7067128" cy="6521584"/>
          </a:xfrm>
          <a:prstGeom prst="rect">
            <a:avLst/>
          </a:prstGeom>
        </p:spPr>
      </p:pic>
      <p:sp>
        <p:nvSpPr>
          <p:cNvPr id="8" name="ZoneTexte 7"/>
          <p:cNvSpPr txBox="1"/>
          <p:nvPr/>
        </p:nvSpPr>
        <p:spPr>
          <a:xfrm>
            <a:off x="7246640" y="2420888"/>
            <a:ext cx="1645840" cy="2308324"/>
          </a:xfrm>
          <a:prstGeom prst="rect">
            <a:avLst/>
          </a:prstGeom>
          <a:noFill/>
        </p:spPr>
        <p:txBody>
          <a:bodyPr wrap="square" rtlCol="0">
            <a:spAutoFit/>
          </a:bodyPr>
          <a:lstStyle/>
          <a:p>
            <a:r>
              <a:rPr lang="fr-FR" b="1" dirty="0" smtClean="0">
                <a:solidFill>
                  <a:schemeClr val="accent2"/>
                </a:solidFill>
              </a:rPr>
              <a:t>Cadre d’analyse de la gouvernance dans le mémoire de Thomas </a:t>
            </a:r>
            <a:r>
              <a:rPr lang="fr-FR" b="1" dirty="0" err="1" smtClean="0">
                <a:solidFill>
                  <a:schemeClr val="accent2"/>
                </a:solidFill>
              </a:rPr>
              <a:t>Coutolleau</a:t>
            </a:r>
            <a:endParaRPr lang="fr-FR" b="1" dirty="0">
              <a:solidFill>
                <a:schemeClr val="accent2"/>
              </a:solidFill>
            </a:endParaRPr>
          </a:p>
        </p:txBody>
      </p:sp>
      <p:sp>
        <p:nvSpPr>
          <p:cNvPr id="9" name="Rectangle à coins arrondis 8"/>
          <p:cNvSpPr/>
          <p:nvPr/>
        </p:nvSpPr>
        <p:spPr>
          <a:xfrm>
            <a:off x="7092280" y="2276872"/>
            <a:ext cx="1800200"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9226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179512" y="218422"/>
            <a:ext cx="7067128" cy="6521584"/>
          </a:xfrm>
          <a:prstGeom prst="rect">
            <a:avLst/>
          </a:prstGeom>
        </p:spPr>
      </p:pic>
      <p:sp>
        <p:nvSpPr>
          <p:cNvPr id="8" name="ZoneTexte 7"/>
          <p:cNvSpPr txBox="1"/>
          <p:nvPr/>
        </p:nvSpPr>
        <p:spPr>
          <a:xfrm>
            <a:off x="7246640" y="2420888"/>
            <a:ext cx="1645840" cy="2308324"/>
          </a:xfrm>
          <a:prstGeom prst="rect">
            <a:avLst/>
          </a:prstGeom>
          <a:noFill/>
        </p:spPr>
        <p:txBody>
          <a:bodyPr wrap="square" rtlCol="0">
            <a:spAutoFit/>
          </a:bodyPr>
          <a:lstStyle/>
          <a:p>
            <a:r>
              <a:rPr lang="fr-FR" b="1" dirty="0" smtClean="0">
                <a:solidFill>
                  <a:schemeClr val="accent2"/>
                </a:solidFill>
              </a:rPr>
              <a:t>Cadre d’analyse de la gouvernance dans le mémoire de Thomas </a:t>
            </a:r>
            <a:r>
              <a:rPr lang="fr-FR" b="1" dirty="0" err="1" smtClean="0">
                <a:solidFill>
                  <a:schemeClr val="accent2"/>
                </a:solidFill>
              </a:rPr>
              <a:t>Coutolleau</a:t>
            </a:r>
            <a:endParaRPr lang="fr-FR" b="1" dirty="0">
              <a:solidFill>
                <a:schemeClr val="accent2"/>
              </a:solidFill>
            </a:endParaRPr>
          </a:p>
        </p:txBody>
      </p:sp>
      <p:sp>
        <p:nvSpPr>
          <p:cNvPr id="9" name="Rectangle à coins arrondis 8"/>
          <p:cNvSpPr/>
          <p:nvPr/>
        </p:nvSpPr>
        <p:spPr>
          <a:xfrm>
            <a:off x="7092280" y="2276872"/>
            <a:ext cx="1800200"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1115616" y="1340768"/>
            <a:ext cx="684076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0938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dirty="0" smtClean="0"/>
              <a:t>Le cas de </a:t>
            </a:r>
            <a:r>
              <a:rPr lang="es-ES_tradnl" dirty="0" err="1" smtClean="0"/>
              <a:t>Liffré</a:t>
            </a:r>
            <a:r>
              <a:rPr lang="es-ES_tradnl" dirty="0" smtClean="0"/>
              <a:t> : </a:t>
            </a:r>
            <a:r>
              <a:rPr lang="es-ES_tradnl" dirty="0" err="1" smtClean="0"/>
              <a:t>acteurs</a:t>
            </a:r>
            <a:endParaRPr lang="es-ES_tradnl" dirty="0"/>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7128792" cy="4733546"/>
          </a:xfrm>
          <a:prstGeom prst="rect">
            <a:avLst/>
          </a:prstGeom>
          <a:noFill/>
        </p:spPr>
      </p:pic>
      <p:sp>
        <p:nvSpPr>
          <p:cNvPr id="6" name="Espace réservé du numéro de diapositive 5"/>
          <p:cNvSpPr>
            <a:spLocks noGrp="1"/>
          </p:cNvSpPr>
          <p:nvPr>
            <p:ph type="sldNum" sz="quarter" idx="4294967295"/>
          </p:nvPr>
        </p:nvSpPr>
        <p:spPr/>
        <p:txBody>
          <a:bodyPr/>
          <a:lstStyle/>
          <a:p>
            <a:fld id="{7D984999-CB88-46FE-B4B7-D5A6BB3E9AC6}" type="slidenum">
              <a:rPr lang="fr-FR" smtClean="0">
                <a:solidFill>
                  <a:srgbClr val="8CADAE">
                    <a:shade val="75000"/>
                  </a:srgbClr>
                </a:solidFill>
              </a:rPr>
              <a:pPr/>
              <a:t>15</a:t>
            </a:fld>
            <a:endParaRPr lang="fr-FR">
              <a:solidFill>
                <a:srgbClr val="8CADAE">
                  <a:shade val="75000"/>
                </a:srgbClr>
              </a:solidFill>
            </a:endParaRPr>
          </a:p>
        </p:txBody>
      </p:sp>
      <p:sp>
        <p:nvSpPr>
          <p:cNvPr id="7" name="Espace réservé du contenu 6"/>
          <p:cNvSpPr>
            <a:spLocks noGrp="1"/>
          </p:cNvSpPr>
          <p:nvPr>
            <p:ph sz="quarter" idx="1"/>
          </p:nvPr>
        </p:nvSpPr>
        <p:spPr>
          <a:xfrm>
            <a:off x="5652120" y="1916832"/>
            <a:ext cx="3225560" cy="2880320"/>
          </a:xfrm>
        </p:spPr>
        <p:txBody>
          <a:bodyPr>
            <a:normAutofit/>
          </a:bodyPr>
          <a:lstStyle/>
          <a:p>
            <a:r>
              <a:rPr lang="fr-FR" sz="2400" dirty="0" smtClean="0"/>
              <a:t>Présentation et classement des acteurs : </a:t>
            </a:r>
          </a:p>
          <a:p>
            <a:pPr>
              <a:buFontTx/>
              <a:buChar char="-"/>
            </a:pPr>
            <a:r>
              <a:rPr lang="fr-FR" sz="2400" dirty="0" smtClean="0"/>
              <a:t>échelle d’action</a:t>
            </a:r>
          </a:p>
          <a:p>
            <a:pPr>
              <a:buFontTx/>
              <a:buChar char="-"/>
            </a:pPr>
            <a:r>
              <a:rPr lang="fr-FR" sz="2400" dirty="0" smtClean="0"/>
              <a:t>secteur d’activité</a:t>
            </a:r>
          </a:p>
          <a:p>
            <a:pPr>
              <a:buFontTx/>
              <a:buChar char="-"/>
            </a:pPr>
            <a:r>
              <a:rPr lang="fr-FR" sz="2400" dirty="0" smtClean="0"/>
              <a:t>hiérarchisation</a:t>
            </a:r>
            <a:endParaRPr lang="fr-FR" sz="2400" dirty="0"/>
          </a:p>
        </p:txBody>
      </p:sp>
    </p:spTree>
    <p:extLst>
      <p:ext uri="{BB962C8B-B14F-4D97-AF65-F5344CB8AC3E}">
        <p14:creationId xmlns:p14="http://schemas.microsoft.com/office/powerpoint/2010/main" val="415782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Focale sur </a:t>
            </a:r>
            <a:br>
              <a:rPr lang="fr-FR" dirty="0" smtClean="0"/>
            </a:br>
            <a:r>
              <a:rPr lang="fr-FR" dirty="0" smtClean="0"/>
              <a:t>les « point nodaux »</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lgn="ctr">
              <a:buNone/>
            </a:pPr>
            <a:r>
              <a:rPr lang="fr-FR" dirty="0" smtClean="0">
                <a:solidFill>
                  <a:schemeClr val="tx1"/>
                </a:solidFill>
              </a:rPr>
              <a:t>POINT NODAL </a:t>
            </a:r>
          </a:p>
          <a:p>
            <a:pPr marL="0" indent="0" algn="ctr">
              <a:buNone/>
            </a:pPr>
            <a:r>
              <a:rPr lang="fr-FR" dirty="0" smtClean="0">
                <a:solidFill>
                  <a:schemeClr val="tx1"/>
                </a:solidFill>
              </a:rPr>
              <a:t>= </a:t>
            </a:r>
          </a:p>
          <a:p>
            <a:pPr marL="0" indent="0" algn="just">
              <a:buNone/>
            </a:pPr>
            <a:r>
              <a:rPr lang="fr-FR" dirty="0" smtClean="0">
                <a:solidFill>
                  <a:schemeClr val="tx1"/>
                </a:solidFill>
              </a:rPr>
              <a:t>« espaces </a:t>
            </a:r>
            <a:r>
              <a:rPr lang="fr-FR" dirty="0">
                <a:solidFill>
                  <a:schemeClr val="tx1"/>
                </a:solidFill>
              </a:rPr>
              <a:t>physiques (par exemple une table de négociation, le conseil communal, etc.) ou virtuels (par exemple une conférence par internet), où convergent divers problèmes, trajectoires d’acteurs, processus (temps et espace), et où des décisions sont prises, des accords sont conclus et des normes sociales sont élaborées » (HUFTY, 2007)</a:t>
            </a:r>
          </a:p>
        </p:txBody>
      </p:sp>
    </p:spTree>
    <p:extLst>
      <p:ext uri="{BB962C8B-B14F-4D97-AF65-F5344CB8AC3E}">
        <p14:creationId xmlns:p14="http://schemas.microsoft.com/office/powerpoint/2010/main" val="310588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Focale sur les </a:t>
            </a:r>
            <a:br>
              <a:rPr lang="fr-FR" dirty="0" smtClean="0"/>
            </a:br>
            <a:r>
              <a:rPr lang="fr-FR" dirty="0" smtClean="0"/>
              <a:t>« points nodaux »</a:t>
            </a:r>
            <a:endParaRPr lang="fr-FR" dirty="0"/>
          </a:p>
        </p:txBody>
      </p:sp>
      <p:sp>
        <p:nvSpPr>
          <p:cNvPr id="5" name="Espace réservé du contenu 4"/>
          <p:cNvSpPr>
            <a:spLocks noGrp="1"/>
          </p:cNvSpPr>
          <p:nvPr>
            <p:ph idx="1"/>
          </p:nvPr>
        </p:nvSpPr>
        <p:spPr/>
        <p:txBody>
          <a:bodyPr>
            <a:normAutofit fontScale="70000" lnSpcReduction="20000"/>
          </a:bodyPr>
          <a:lstStyle/>
          <a:p>
            <a:r>
              <a:rPr lang="fr-FR" dirty="0" smtClean="0"/>
              <a:t>1 - Identifier </a:t>
            </a:r>
            <a:r>
              <a:rPr lang="fr-FR" dirty="0"/>
              <a:t>la succession des « points nodaux », étapes-clés de cristallisation d’accords jalonnant la progression du projet. </a:t>
            </a:r>
            <a:endParaRPr lang="fr-FR" dirty="0" smtClean="0"/>
          </a:p>
          <a:p>
            <a:endParaRPr lang="fr-FR" dirty="0" smtClean="0"/>
          </a:p>
          <a:p>
            <a:r>
              <a:rPr lang="fr-FR" dirty="0" smtClean="0"/>
              <a:t>2 - Détailler les </a:t>
            </a:r>
            <a:r>
              <a:rPr lang="fr-FR" dirty="0"/>
              <a:t>composantes de chaque point nodal  : </a:t>
            </a:r>
            <a:endParaRPr lang="fr-FR" dirty="0" smtClean="0"/>
          </a:p>
          <a:p>
            <a:pPr lvl="1"/>
            <a:r>
              <a:rPr lang="fr-FR" dirty="0" smtClean="0"/>
              <a:t>Acteurs</a:t>
            </a:r>
          </a:p>
          <a:p>
            <a:pPr lvl="1"/>
            <a:r>
              <a:rPr lang="fr-FR" dirty="0" smtClean="0"/>
              <a:t>Structuration </a:t>
            </a:r>
            <a:r>
              <a:rPr lang="fr-FR" dirty="0"/>
              <a:t>du </a:t>
            </a:r>
            <a:r>
              <a:rPr lang="fr-FR" dirty="0" smtClean="0"/>
              <a:t>réseau</a:t>
            </a:r>
          </a:p>
          <a:p>
            <a:pPr lvl="1"/>
            <a:r>
              <a:rPr lang="fr-FR" dirty="0" smtClean="0"/>
              <a:t>Valeurs</a:t>
            </a:r>
            <a:r>
              <a:rPr lang="fr-FR" dirty="0"/>
              <a:t>, missions, et stratégies justifiant l’engagement de chacun dans le point </a:t>
            </a:r>
            <a:r>
              <a:rPr lang="fr-FR" dirty="0" smtClean="0"/>
              <a:t>nodal</a:t>
            </a:r>
          </a:p>
          <a:p>
            <a:pPr lvl="1"/>
            <a:r>
              <a:rPr lang="fr-FR" dirty="0" smtClean="0"/>
              <a:t>Supports </a:t>
            </a:r>
            <a:r>
              <a:rPr lang="fr-FR" dirty="0"/>
              <a:t>de construction de l’accord (leviers, actions, formes</a:t>
            </a:r>
            <a:r>
              <a:rPr lang="fr-FR" dirty="0" smtClean="0"/>
              <a:t>) </a:t>
            </a:r>
          </a:p>
          <a:p>
            <a:pPr lvl="1"/>
            <a:r>
              <a:rPr lang="fr-FR" dirty="0" smtClean="0"/>
              <a:t>Modalités </a:t>
            </a:r>
            <a:r>
              <a:rPr lang="fr-FR" dirty="0"/>
              <a:t>de mise en œuvre de cet accord. </a:t>
            </a:r>
            <a:endParaRPr lang="fr-FR" dirty="0" smtClean="0"/>
          </a:p>
          <a:p>
            <a:pPr lvl="1"/>
            <a:endParaRPr lang="fr-FR" dirty="0" smtClean="0"/>
          </a:p>
          <a:p>
            <a:r>
              <a:rPr lang="fr-FR" dirty="0" smtClean="0"/>
              <a:t>= Caractériser </a:t>
            </a:r>
            <a:r>
              <a:rPr lang="fr-FR" dirty="0"/>
              <a:t>les étapes de progression d’un projet.</a:t>
            </a:r>
          </a:p>
          <a:p>
            <a:endParaRPr lang="fr-FR" dirty="0"/>
          </a:p>
        </p:txBody>
      </p:sp>
    </p:spTree>
    <p:extLst>
      <p:ext uri="{BB962C8B-B14F-4D97-AF65-F5344CB8AC3E}">
        <p14:creationId xmlns:p14="http://schemas.microsoft.com/office/powerpoint/2010/main" val="106859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dirty="0" smtClean="0"/>
              <a:t>Le cas de </a:t>
            </a:r>
            <a:r>
              <a:rPr lang="es-ES_tradnl" dirty="0" err="1" smtClean="0"/>
              <a:t>Liffré</a:t>
            </a:r>
            <a:r>
              <a:rPr lang="es-ES_tradnl" dirty="0" smtClean="0"/>
              <a:t> : </a:t>
            </a:r>
            <a:r>
              <a:rPr lang="es-ES_tradnl" dirty="0" err="1" smtClean="0"/>
              <a:t>dispositif</a:t>
            </a:r>
            <a:r>
              <a:rPr lang="es-ES_tradnl" dirty="0" smtClean="0"/>
              <a:t> – </a:t>
            </a:r>
            <a:r>
              <a:rPr lang="es-ES_tradnl" dirty="0" err="1" smtClean="0"/>
              <a:t>points</a:t>
            </a:r>
            <a:r>
              <a:rPr lang="es-ES_tradnl" dirty="0" smtClean="0"/>
              <a:t> </a:t>
            </a:r>
            <a:r>
              <a:rPr lang="es-ES_tradnl" dirty="0" err="1" smtClean="0"/>
              <a:t>nodaux</a:t>
            </a:r>
            <a:endParaRPr lang="es-ES_tradnl" dirty="0"/>
          </a:p>
        </p:txBody>
      </p:sp>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984999-CB88-46FE-B4B7-D5A6BB3E9AC6}" type="slidenum">
              <a:rPr kumimoji="0" lang="fr-FR"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7" name="Espace réservé du contenu 6"/>
          <p:cNvSpPr>
            <a:spLocks noGrp="1"/>
          </p:cNvSpPr>
          <p:nvPr>
            <p:ph sz="quarter" idx="1"/>
          </p:nvPr>
        </p:nvSpPr>
        <p:spPr>
          <a:xfrm>
            <a:off x="5292080" y="1412776"/>
            <a:ext cx="3441584" cy="1973960"/>
          </a:xfrm>
        </p:spPr>
        <p:txBody>
          <a:bodyPr>
            <a:normAutofit/>
          </a:bodyPr>
          <a:lstStyle/>
          <a:p>
            <a:r>
              <a:rPr lang="fr-FR" dirty="0" smtClean="0"/>
              <a:t>Point nodal = point </a:t>
            </a:r>
            <a:r>
              <a:rPr lang="fr-FR" dirty="0"/>
              <a:t>de convergence</a:t>
            </a:r>
          </a:p>
          <a:p>
            <a:r>
              <a:rPr lang="fr-FR" dirty="0"/>
              <a:t>P</a:t>
            </a:r>
            <a:r>
              <a:rPr lang="fr-FR" dirty="0" smtClean="0"/>
              <a:t>lusieurs points nodaux ?</a:t>
            </a:r>
          </a:p>
        </p:txBody>
      </p:sp>
      <p:pic>
        <p:nvPicPr>
          <p:cNvPr id="6146" name="Picture 2"/>
          <p:cNvPicPr>
            <a:picLocks noChangeAspect="1" noChangeArrowheads="1"/>
          </p:cNvPicPr>
          <p:nvPr/>
        </p:nvPicPr>
        <p:blipFill>
          <a:blip r:embed="rId2" cstate="print"/>
          <a:srcRect/>
          <a:stretch>
            <a:fillRect/>
          </a:stretch>
        </p:blipFill>
        <p:spPr bwMode="auto">
          <a:xfrm>
            <a:off x="323528" y="1412776"/>
            <a:ext cx="4359274" cy="309403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788024" y="3573016"/>
            <a:ext cx="3986522" cy="2955305"/>
          </a:xfrm>
          <a:prstGeom prst="rect">
            <a:avLst/>
          </a:prstGeom>
          <a:noFill/>
          <a:ln w="9525">
            <a:noFill/>
            <a:miter lim="800000"/>
            <a:headEnd/>
            <a:tailEnd/>
          </a:ln>
          <a:effectLst/>
        </p:spPr>
      </p:pic>
      <p:pic>
        <p:nvPicPr>
          <p:cNvPr id="72" name="Image 71" descr="C:\Users\er\Documents\Stage Fin Etude\C - Etudes de cas\Analyse\A - Acteurs réseaux rationalités\code couleur actif relocalisatio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5301208"/>
            <a:ext cx="904875" cy="679244"/>
          </a:xfrm>
          <a:prstGeom prst="rect">
            <a:avLst/>
          </a:prstGeom>
          <a:noFill/>
          <a:ln>
            <a:noFill/>
          </a:ln>
        </p:spPr>
      </p:pic>
      <p:sp>
        <p:nvSpPr>
          <p:cNvPr id="73" name="Espace réservé du contenu 6"/>
          <p:cNvSpPr txBox="1">
            <a:spLocks/>
          </p:cNvSpPr>
          <p:nvPr/>
        </p:nvSpPr>
        <p:spPr>
          <a:xfrm>
            <a:off x="2051720" y="4869160"/>
            <a:ext cx="2952328" cy="1656184"/>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fr-FR" sz="2700" b="0" i="0" u="none" strike="noStrike" kern="1200" cap="none" spc="0" normalizeH="0" baseline="0" noProof="0" dirty="0" smtClean="0">
                <a:ln>
                  <a:noFill/>
                </a:ln>
                <a:solidFill>
                  <a:prstClr val="black"/>
                </a:solidFill>
                <a:effectLst/>
                <a:uLnTx/>
                <a:uFillTx/>
                <a:latin typeface="Georgia"/>
                <a:ea typeface="+mn-ea"/>
                <a:cs typeface="+mn-cs"/>
              </a:rPr>
              <a:t>Acteurs impliqués dans l’enjeu de relocalisation alimentaire</a:t>
            </a:r>
            <a:endParaRPr kumimoji="0" lang="fr-FR" sz="27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363284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dirty="0" smtClean="0"/>
              <a:t>Le cas de </a:t>
            </a:r>
            <a:r>
              <a:rPr lang="es-ES_tradnl" dirty="0" err="1" smtClean="0"/>
              <a:t>Liffré</a:t>
            </a:r>
            <a:r>
              <a:rPr lang="es-ES_tradnl" dirty="0" smtClean="0"/>
              <a:t> : </a:t>
            </a:r>
            <a:r>
              <a:rPr lang="es-ES_tradnl" dirty="0" err="1" smtClean="0"/>
              <a:t>raisons</a:t>
            </a:r>
            <a:r>
              <a:rPr lang="es-ES_tradnl" dirty="0" smtClean="0"/>
              <a:t> et mise en </a:t>
            </a:r>
            <a:r>
              <a:rPr lang="es-ES_tradnl" dirty="0" err="1" smtClean="0"/>
              <a:t>oeuvre</a:t>
            </a:r>
            <a:endParaRPr lang="fr-FR" dirty="0"/>
          </a:p>
        </p:txBody>
      </p:sp>
      <p:sp>
        <p:nvSpPr>
          <p:cNvPr id="3" name="Espace réservé du numéro de diapositive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984999-CB88-46FE-B4B7-D5A6BB3E9AC6}" type="slidenum">
              <a:rPr kumimoji="0" lang="fr-FR"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4" name="Espace réservé du contenu 3"/>
          <p:cNvSpPr>
            <a:spLocks noGrp="1"/>
          </p:cNvSpPr>
          <p:nvPr>
            <p:ph sz="quarter" idx="1"/>
          </p:nvPr>
        </p:nvSpPr>
        <p:spPr>
          <a:xfrm>
            <a:off x="539552" y="1484784"/>
            <a:ext cx="8086672" cy="720080"/>
          </a:xfrm>
        </p:spPr>
        <p:txBody>
          <a:bodyPr>
            <a:noAutofit/>
          </a:bodyPr>
          <a:lstStyle/>
          <a:p>
            <a:r>
              <a:rPr lang="fr-FR" sz="2400" dirty="0" smtClean="0"/>
              <a:t>Raisons : mise en relation des missions, valeurs, actions, contexte...</a:t>
            </a:r>
          </a:p>
          <a:p>
            <a:pPr>
              <a:buFontTx/>
              <a:buChar char="-"/>
            </a:pPr>
            <a:endParaRPr lang="fr-FR" sz="2400" dirty="0"/>
          </a:p>
        </p:txBody>
      </p:sp>
      <p:pic>
        <p:nvPicPr>
          <p:cNvPr id="5" name="Image 4"/>
          <p:cNvPicPr/>
          <p:nvPr/>
        </p:nvPicPr>
        <p:blipFill>
          <a:blip r:embed="rId2" cstate="print">
            <a:extLst>
              <a:ext uri="{28A0092B-C50C-407E-A947-70E740481C1C}">
                <a14:useLocalDpi xmlns:a14="http://schemas.microsoft.com/office/drawing/2010/main" val="0"/>
              </a:ext>
            </a:extLst>
          </a:blip>
          <a:srcRect r="19835" b="62190"/>
          <a:stretch>
            <a:fillRect/>
          </a:stretch>
        </p:blipFill>
        <p:spPr bwMode="auto">
          <a:xfrm>
            <a:off x="179512" y="2276872"/>
            <a:ext cx="8640960" cy="3312368"/>
          </a:xfrm>
          <a:prstGeom prst="rect">
            <a:avLst/>
          </a:prstGeom>
          <a:noFill/>
          <a:ln>
            <a:noFill/>
          </a:ln>
        </p:spPr>
      </p:pic>
      <p:sp>
        <p:nvSpPr>
          <p:cNvPr id="6" name="Espace réservé du contenu 3"/>
          <p:cNvSpPr txBox="1">
            <a:spLocks/>
          </p:cNvSpPr>
          <p:nvPr/>
        </p:nvSpPr>
        <p:spPr>
          <a:xfrm>
            <a:off x="539552" y="5733256"/>
            <a:ext cx="8086672" cy="72008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fr-FR" sz="2400" b="0" i="0" u="none" strike="noStrike" kern="1200" cap="none" spc="0" normalizeH="0" baseline="0" noProof="0" dirty="0" smtClean="0">
                <a:ln>
                  <a:noFill/>
                </a:ln>
                <a:solidFill>
                  <a:prstClr val="black"/>
                </a:solidFill>
                <a:effectLst/>
                <a:uLnTx/>
                <a:uFillTx/>
                <a:latin typeface="Georgia"/>
                <a:ea typeface="+mn-ea"/>
                <a:cs typeface="+mn-cs"/>
              </a:rPr>
              <a:t>Mise en œuvre : se décrit tout au long de l’analyse</a:t>
            </a:r>
          </a:p>
          <a:p>
            <a:pPr marL="274320" marR="0" lvl="0" indent="-274320" algn="l" defTabSz="914400" rtl="0" eaLnBrk="1" fontAlgn="auto" latinLnBrk="0" hangingPunct="1">
              <a:lnSpc>
                <a:spcPct val="100000"/>
              </a:lnSpc>
              <a:spcBef>
                <a:spcPct val="20000"/>
              </a:spcBef>
              <a:spcAft>
                <a:spcPts val="0"/>
              </a:spcAft>
              <a:buClr>
                <a:srgbClr val="D16349"/>
              </a:buClr>
              <a:buSzPct val="85000"/>
              <a:buFontTx/>
              <a:buChar char="-"/>
              <a:tabLst/>
              <a:defRPr/>
            </a:pPr>
            <a:endParaRPr kumimoji="0" lang="fr-FR" sz="24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47855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Objectifs du projet</a:t>
            </a:r>
            <a:endParaRPr lang="fr-FR" dirty="0"/>
          </a:p>
        </p:txBody>
      </p:sp>
      <p:sp>
        <p:nvSpPr>
          <p:cNvPr id="5" name="Espace réservé du contenu 4"/>
          <p:cNvSpPr>
            <a:spLocks noGrp="1"/>
          </p:cNvSpPr>
          <p:nvPr>
            <p:ph idx="1"/>
          </p:nvPr>
        </p:nvSpPr>
        <p:spPr/>
        <p:txBody>
          <a:bodyPr>
            <a:normAutofit fontScale="77500" lnSpcReduction="20000"/>
          </a:bodyPr>
          <a:lstStyle/>
          <a:p>
            <a:pPr marL="0" indent="0" algn="ctr">
              <a:buNone/>
            </a:pPr>
            <a:r>
              <a:rPr lang="fr-FR" b="1" dirty="0">
                <a:solidFill>
                  <a:schemeClr val="accent2"/>
                </a:solidFill>
              </a:rPr>
              <a:t>FRUGAL </a:t>
            </a:r>
            <a:r>
              <a:rPr lang="fr-FR" b="1" dirty="0" smtClean="0">
                <a:solidFill>
                  <a:schemeClr val="accent2"/>
                </a:solidFill>
                <a:sym typeface="Wingdings" panose="05000000000000000000" pitchFamily="2" charset="2"/>
              </a:rPr>
              <a:t> A</a:t>
            </a:r>
            <a:r>
              <a:rPr lang="fr-FR" b="1" dirty="0" smtClean="0">
                <a:solidFill>
                  <a:schemeClr val="accent2"/>
                </a:solidFill>
              </a:rPr>
              <a:t>limentation </a:t>
            </a:r>
            <a:r>
              <a:rPr lang="fr-FR" b="1" dirty="0">
                <a:solidFill>
                  <a:schemeClr val="accent2"/>
                </a:solidFill>
              </a:rPr>
              <a:t>territoriale de métropoles </a:t>
            </a:r>
            <a:endParaRPr lang="fr-FR" b="1" dirty="0" smtClean="0">
              <a:solidFill>
                <a:schemeClr val="accent2"/>
              </a:solidFill>
            </a:endParaRPr>
          </a:p>
          <a:p>
            <a:pPr algn="just"/>
            <a:endParaRPr lang="fr-FR" dirty="0">
              <a:solidFill>
                <a:schemeClr val="accent2"/>
              </a:solidFill>
            </a:endParaRPr>
          </a:p>
          <a:p>
            <a:pPr algn="just"/>
            <a:r>
              <a:rPr lang="fr-FR" dirty="0" smtClean="0">
                <a:solidFill>
                  <a:schemeClr val="tx1"/>
                </a:solidFill>
              </a:rPr>
              <a:t>3 </a:t>
            </a:r>
            <a:r>
              <a:rPr lang="fr-FR" dirty="0">
                <a:solidFill>
                  <a:schemeClr val="tx1"/>
                </a:solidFill>
              </a:rPr>
              <a:t>volets de recherche (VR)</a:t>
            </a:r>
          </a:p>
          <a:p>
            <a:endParaRPr lang="fr-FR" b="1" dirty="0">
              <a:solidFill>
                <a:schemeClr val="tx1"/>
              </a:solidFill>
            </a:endParaRPr>
          </a:p>
          <a:p>
            <a:pPr lvl="1"/>
            <a:r>
              <a:rPr lang="fr-FR" b="1" dirty="0">
                <a:solidFill>
                  <a:schemeClr val="tx1"/>
                </a:solidFill>
              </a:rPr>
              <a:t>VR1 « Flux » </a:t>
            </a:r>
            <a:r>
              <a:rPr lang="fr-FR" dirty="0">
                <a:solidFill>
                  <a:schemeClr val="tx1"/>
                </a:solidFill>
              </a:rPr>
              <a:t>alimentaires métropolitains</a:t>
            </a:r>
          </a:p>
          <a:p>
            <a:pPr lvl="1"/>
            <a:r>
              <a:rPr lang="fr-FR" b="1" dirty="0">
                <a:solidFill>
                  <a:srgbClr val="FF0000"/>
                </a:solidFill>
              </a:rPr>
              <a:t>VR2 « Acteurs et gouvernance » </a:t>
            </a:r>
            <a:r>
              <a:rPr lang="fr-FR" dirty="0">
                <a:solidFill>
                  <a:srgbClr val="FF0000"/>
                </a:solidFill>
              </a:rPr>
              <a:t>des processus alimentaires de la métropole</a:t>
            </a:r>
          </a:p>
          <a:p>
            <a:pPr lvl="1"/>
            <a:r>
              <a:rPr lang="fr-FR" b="1" dirty="0">
                <a:solidFill>
                  <a:schemeClr val="tx1"/>
                </a:solidFill>
              </a:rPr>
              <a:t>VR3 « Formes » </a:t>
            </a:r>
            <a:r>
              <a:rPr lang="fr-FR" dirty="0">
                <a:solidFill>
                  <a:schemeClr val="tx1"/>
                </a:solidFill>
              </a:rPr>
              <a:t>urbaines et gouvernance alimentaire</a:t>
            </a:r>
          </a:p>
          <a:p>
            <a:pPr lvl="1"/>
            <a:r>
              <a:rPr lang="fr-FR" b="1" dirty="0">
                <a:solidFill>
                  <a:schemeClr val="tx1"/>
                </a:solidFill>
              </a:rPr>
              <a:t>VR4 « Systèmes » </a:t>
            </a:r>
            <a:r>
              <a:rPr lang="fr-FR" dirty="0">
                <a:solidFill>
                  <a:schemeClr val="tx1"/>
                </a:solidFill>
              </a:rPr>
              <a:t>agricoles et alimentaires de la métropole</a:t>
            </a:r>
          </a:p>
          <a:p>
            <a:pPr algn="just"/>
            <a:endParaRPr lang="fr-FR" dirty="0" smtClean="0">
              <a:solidFill>
                <a:schemeClr val="accent2"/>
              </a:solidFill>
            </a:endParaRPr>
          </a:p>
          <a:p>
            <a:endParaRPr lang="fr-FR" dirty="0" smtClean="0"/>
          </a:p>
          <a:p>
            <a:endParaRPr lang="fr-FR" dirty="0"/>
          </a:p>
        </p:txBody>
      </p:sp>
    </p:spTree>
    <p:extLst>
      <p:ext uri="{BB962C8B-B14F-4D97-AF65-F5344CB8AC3E}">
        <p14:creationId xmlns:p14="http://schemas.microsoft.com/office/powerpoint/2010/main" val="12648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496944" cy="635496"/>
          </a:xfrm>
        </p:spPr>
        <p:txBody>
          <a:bodyPr>
            <a:normAutofit/>
          </a:bodyPr>
          <a:lstStyle/>
          <a:p>
            <a:r>
              <a:rPr lang="es-ES_tradnl" sz="2800" dirty="0" smtClean="0"/>
              <a:t>Le cas de </a:t>
            </a:r>
            <a:r>
              <a:rPr lang="es-ES_tradnl" sz="2800" dirty="0" err="1" smtClean="0"/>
              <a:t>Liffré</a:t>
            </a:r>
            <a:r>
              <a:rPr lang="es-ES_tradnl" sz="2800" dirty="0" smtClean="0"/>
              <a:t> : </a:t>
            </a:r>
            <a:r>
              <a:rPr lang="es-ES_tradnl" sz="2800" dirty="0" err="1" smtClean="0"/>
              <a:t>bilan</a:t>
            </a:r>
            <a:r>
              <a:rPr lang="es-ES_tradnl" sz="2800" dirty="0" smtClean="0"/>
              <a:t> du </a:t>
            </a:r>
            <a:r>
              <a:rPr lang="es-ES_tradnl" sz="2800" dirty="0" err="1" smtClean="0"/>
              <a:t>processus</a:t>
            </a:r>
            <a:r>
              <a:rPr lang="es-ES_tradnl" sz="2800" dirty="0" smtClean="0"/>
              <a:t> de </a:t>
            </a:r>
            <a:r>
              <a:rPr lang="es-ES_tradnl" sz="2800" dirty="0" err="1" smtClean="0"/>
              <a:t>gouvernance</a:t>
            </a:r>
            <a:endParaRPr lang="es-ES_tradnl" sz="2800" dirty="0"/>
          </a:p>
        </p:txBody>
      </p:sp>
      <p:sp>
        <p:nvSpPr>
          <p:cNvPr id="5" name="Espace réservé du numéro de diapositive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984999-CB88-46FE-B4B7-D5A6BB3E9AC6}" type="slidenum">
              <a:rPr kumimoji="0" lang="fr-FR"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pic>
        <p:nvPicPr>
          <p:cNvPr id="4100" name="Picture 4"/>
          <p:cNvPicPr>
            <a:picLocks noChangeAspect="1" noChangeArrowheads="1"/>
          </p:cNvPicPr>
          <p:nvPr/>
        </p:nvPicPr>
        <p:blipFill>
          <a:blip r:embed="rId2" cstate="print"/>
          <a:srcRect/>
          <a:stretch>
            <a:fillRect/>
          </a:stretch>
        </p:blipFill>
        <p:spPr bwMode="auto">
          <a:xfrm>
            <a:off x="251520" y="1340769"/>
            <a:ext cx="7378278" cy="5040560"/>
          </a:xfrm>
          <a:prstGeom prst="rect">
            <a:avLst/>
          </a:prstGeom>
          <a:noFill/>
          <a:ln w="9525">
            <a:noFill/>
            <a:miter lim="800000"/>
            <a:headEnd/>
            <a:tailEnd/>
          </a:ln>
          <a:effectLst/>
        </p:spPr>
      </p:pic>
      <p:sp>
        <p:nvSpPr>
          <p:cNvPr id="28" name="Espace réservé du contenu 6"/>
          <p:cNvSpPr txBox="1">
            <a:spLocks/>
          </p:cNvSpPr>
          <p:nvPr/>
        </p:nvSpPr>
        <p:spPr>
          <a:xfrm>
            <a:off x="7055768" y="1772816"/>
            <a:ext cx="2088232" cy="3528392"/>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r>
              <a:rPr kumimoji="0" lang="fr-FR" sz="2000" b="0" i="0" u="none" strike="noStrike" kern="1200" cap="none" spc="0" normalizeH="0" baseline="0" noProof="0" dirty="0" smtClean="0">
                <a:ln>
                  <a:noFill/>
                </a:ln>
                <a:solidFill>
                  <a:prstClr val="black"/>
                </a:solidFill>
                <a:effectLst/>
                <a:uLnTx/>
                <a:uFillTx/>
                <a:latin typeface="Georgia"/>
                <a:ea typeface="+mn-ea"/>
                <a:cs typeface="+mn-cs"/>
              </a:rPr>
              <a:t>Bilan: </a:t>
            </a:r>
          </a:p>
          <a:p>
            <a:pPr marL="274320" marR="0" lvl="0" indent="-274320" algn="l" defTabSz="914400" rtl="0" eaLnBrk="1" fontAlgn="auto" latinLnBrk="0" hangingPunct="1">
              <a:lnSpc>
                <a:spcPct val="100000"/>
              </a:lnSpc>
              <a:spcBef>
                <a:spcPct val="20000"/>
              </a:spcBef>
              <a:spcAft>
                <a:spcPts val="0"/>
              </a:spcAft>
              <a:buClr>
                <a:srgbClr val="D16349"/>
              </a:buClr>
              <a:buSzPct val="85000"/>
              <a:buFont typeface="Wingdings 2"/>
              <a:buChar char=""/>
              <a:tabLst/>
              <a:defRPr/>
            </a:pPr>
            <a:endParaRPr kumimoji="0" lang="fr-FR" sz="2000" b="0" i="0" u="none" strike="noStrike" kern="1200" cap="none" spc="0" normalizeH="0" baseline="0" noProof="0" dirty="0" smtClean="0">
              <a:ln>
                <a:noFill/>
              </a:ln>
              <a:solidFill>
                <a:prstClr val="black"/>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16349"/>
              </a:buClr>
              <a:buSzPct val="85000"/>
              <a:buFontTx/>
              <a:buChar char="-"/>
              <a:tabLst/>
              <a:defRPr/>
            </a:pPr>
            <a:r>
              <a:rPr kumimoji="0" lang="fr-FR" sz="2000" b="0" i="0" u="none" strike="noStrike" kern="1200" cap="none" spc="0" normalizeH="0" baseline="0" noProof="0" dirty="0" smtClean="0">
                <a:ln>
                  <a:noFill/>
                </a:ln>
                <a:solidFill>
                  <a:prstClr val="black"/>
                </a:solidFill>
                <a:effectLst/>
                <a:uLnTx/>
                <a:uFillTx/>
                <a:latin typeface="Georgia"/>
                <a:ea typeface="+mn-ea"/>
                <a:cs typeface="+mn-cs"/>
              </a:rPr>
              <a:t>Points clés</a:t>
            </a:r>
          </a:p>
          <a:p>
            <a:pPr marL="274320" marR="0" lvl="0" indent="-274320" algn="l" defTabSz="914400" rtl="0" eaLnBrk="1" fontAlgn="auto" latinLnBrk="0" hangingPunct="1">
              <a:lnSpc>
                <a:spcPct val="100000"/>
              </a:lnSpc>
              <a:spcBef>
                <a:spcPct val="20000"/>
              </a:spcBef>
              <a:spcAft>
                <a:spcPts val="0"/>
              </a:spcAft>
              <a:buClr>
                <a:srgbClr val="D16349"/>
              </a:buClr>
              <a:buSzPct val="85000"/>
              <a:buFontTx/>
              <a:buChar char="-"/>
              <a:tabLst/>
              <a:defRPr/>
            </a:pPr>
            <a:endParaRPr kumimoji="0" lang="fr-FR" sz="2000" b="0" i="0" u="none" strike="noStrike" kern="1200" cap="none" spc="0" normalizeH="0" baseline="0" noProof="0" dirty="0" smtClean="0">
              <a:ln>
                <a:noFill/>
              </a:ln>
              <a:solidFill>
                <a:prstClr val="black"/>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16349"/>
              </a:buClr>
              <a:buSzPct val="85000"/>
              <a:buFontTx/>
              <a:buChar char="-"/>
              <a:tabLst/>
              <a:defRPr/>
            </a:pPr>
            <a:r>
              <a:rPr kumimoji="0" lang="fr-FR" sz="2000" b="0" i="0" u="none" strike="noStrike" kern="1200" cap="none" spc="0" normalizeH="0" baseline="0" noProof="0" dirty="0" smtClean="0">
                <a:ln>
                  <a:noFill/>
                </a:ln>
                <a:solidFill>
                  <a:prstClr val="black"/>
                </a:solidFill>
                <a:effectLst/>
                <a:uLnTx/>
                <a:uFillTx/>
                <a:latin typeface="Georgia"/>
                <a:ea typeface="+mn-ea"/>
                <a:cs typeface="+mn-cs"/>
              </a:rPr>
              <a:t>Acteurs associés</a:t>
            </a:r>
          </a:p>
          <a:p>
            <a:pPr marL="274320" marR="0" lvl="0" indent="-274320" algn="l" defTabSz="914400" rtl="0" eaLnBrk="1" fontAlgn="auto" latinLnBrk="0" hangingPunct="1">
              <a:lnSpc>
                <a:spcPct val="100000"/>
              </a:lnSpc>
              <a:spcBef>
                <a:spcPct val="20000"/>
              </a:spcBef>
              <a:spcAft>
                <a:spcPts val="0"/>
              </a:spcAft>
              <a:buClr>
                <a:srgbClr val="D16349"/>
              </a:buClr>
              <a:buSzPct val="85000"/>
              <a:buFontTx/>
              <a:buChar char="-"/>
              <a:tabLst/>
              <a:defRPr/>
            </a:pPr>
            <a:endParaRPr kumimoji="0" lang="fr-FR" sz="2000" b="0" i="0" u="none" strike="noStrike" kern="1200" cap="none" spc="0" normalizeH="0" baseline="0" noProof="0" dirty="0" smtClean="0">
              <a:ln>
                <a:noFill/>
              </a:ln>
              <a:solidFill>
                <a:prstClr val="black"/>
              </a:solidFill>
              <a:effectLst/>
              <a:uLnTx/>
              <a:uFillTx/>
              <a:latin typeface="Georg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16349"/>
              </a:buClr>
              <a:buSzPct val="85000"/>
              <a:buFontTx/>
              <a:buChar char="-"/>
              <a:tabLst/>
              <a:defRPr/>
            </a:pPr>
            <a:r>
              <a:rPr kumimoji="0" lang="fr-FR" sz="2000" b="0" i="0" u="none" strike="noStrike" kern="1200" cap="none" spc="0" normalizeH="0" baseline="0" noProof="0" dirty="0" smtClean="0">
                <a:ln>
                  <a:noFill/>
                </a:ln>
                <a:solidFill>
                  <a:prstClr val="black"/>
                </a:solidFill>
                <a:effectLst/>
                <a:uLnTx/>
                <a:uFillTx/>
                <a:latin typeface="Georgia"/>
                <a:ea typeface="+mn-ea"/>
                <a:cs typeface="+mn-cs"/>
              </a:rPr>
              <a:t>Freins et leviers associés</a:t>
            </a:r>
            <a:endParaRPr kumimoji="0" lang="fr-FR" sz="20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384123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de structuration </a:t>
            </a:r>
            <a:br>
              <a:rPr lang="fr-FR" dirty="0" smtClean="0"/>
            </a:br>
            <a:r>
              <a:rPr lang="fr-FR" dirty="0" smtClean="0"/>
              <a:t>de l’épicerie sociale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502810393"/>
              </p:ext>
            </p:extLst>
          </p:nvPr>
        </p:nvGraphicFramePr>
        <p:xfrm>
          <a:off x="457200" y="1905000"/>
          <a:ext cx="8435280" cy="476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277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77500" lnSpcReduction="20000"/>
          </a:bodyPr>
          <a:lstStyle/>
          <a:p>
            <a:r>
              <a:rPr lang="fr-FR" dirty="0" smtClean="0"/>
              <a:t>1 - Fixer </a:t>
            </a:r>
            <a:r>
              <a:rPr lang="fr-FR" dirty="0"/>
              <a:t>le territoire comme invariant (ici le Pays de Rennes par exemple) en faisant varier les modalités </a:t>
            </a:r>
            <a:endParaRPr lang="fr-FR" dirty="0" smtClean="0"/>
          </a:p>
          <a:p>
            <a:endParaRPr lang="fr-FR" dirty="0"/>
          </a:p>
          <a:p>
            <a:pPr lvl="1"/>
            <a:r>
              <a:rPr lang="fr-FR" dirty="0" smtClean="0">
                <a:sym typeface="Wingdings" panose="05000000000000000000" pitchFamily="2" charset="2"/>
              </a:rPr>
              <a:t> </a:t>
            </a:r>
            <a:r>
              <a:rPr lang="fr-FR" dirty="0" smtClean="0"/>
              <a:t>Caractéristiques </a:t>
            </a:r>
            <a:r>
              <a:rPr lang="fr-FR" dirty="0"/>
              <a:t>du territoire contribuant à toutes les formes de relocalisation </a:t>
            </a:r>
            <a:r>
              <a:rPr lang="fr-FR" dirty="0" smtClean="0"/>
              <a:t>alimentaire</a:t>
            </a:r>
          </a:p>
          <a:p>
            <a:pPr lvl="1"/>
            <a:r>
              <a:rPr lang="fr-FR" dirty="0" smtClean="0"/>
              <a:t>Effets </a:t>
            </a:r>
            <a:r>
              <a:rPr lang="fr-FR" dirty="0"/>
              <a:t>de synergie </a:t>
            </a:r>
            <a:r>
              <a:rPr lang="fr-FR" dirty="0" err="1" smtClean="0"/>
              <a:t>interréseau</a:t>
            </a:r>
            <a:endParaRPr lang="fr-FR" dirty="0" smtClean="0"/>
          </a:p>
          <a:p>
            <a:pPr lvl="1"/>
            <a:r>
              <a:rPr lang="fr-FR" dirty="0" smtClean="0"/>
              <a:t>Connaissance </a:t>
            </a:r>
            <a:r>
              <a:rPr lang="fr-FR" dirty="0"/>
              <a:t>plus fine des caractéristiques de la gouvernance territoriale</a:t>
            </a:r>
          </a:p>
        </p:txBody>
      </p:sp>
      <p:sp>
        <p:nvSpPr>
          <p:cNvPr id="4" name="Espace réservé du contenu 3"/>
          <p:cNvSpPr>
            <a:spLocks noGrp="1"/>
          </p:cNvSpPr>
          <p:nvPr>
            <p:ph sz="half" idx="2"/>
          </p:nvPr>
        </p:nvSpPr>
        <p:spPr>
          <a:xfrm>
            <a:off x="4648200" y="1905000"/>
            <a:ext cx="4038600" cy="4953000"/>
          </a:xfrm>
        </p:spPr>
        <p:txBody>
          <a:bodyPr>
            <a:normAutofit fontScale="62500" lnSpcReduction="20000"/>
          </a:bodyPr>
          <a:lstStyle/>
          <a:p>
            <a:r>
              <a:rPr lang="fr-FR" dirty="0" smtClean="0">
                <a:solidFill>
                  <a:schemeClr val="accent2"/>
                </a:solidFill>
                <a:sym typeface="Wingdings" panose="05000000000000000000" pitchFamily="2" charset="2"/>
              </a:rPr>
              <a:t> Comparaison avec </a:t>
            </a:r>
            <a:r>
              <a:rPr lang="fr-FR" dirty="0" smtClean="0">
                <a:solidFill>
                  <a:schemeClr val="accent2"/>
                </a:solidFill>
              </a:rPr>
              <a:t>un </a:t>
            </a:r>
            <a:r>
              <a:rPr lang="fr-FR" dirty="0">
                <a:solidFill>
                  <a:schemeClr val="accent2"/>
                </a:solidFill>
              </a:rPr>
              <a:t>projet de plate-forme d’approvisionnement bio pour la restauration collective situé, comme Liffré, dans le Pays de Rennes (35)</a:t>
            </a:r>
            <a:endParaRPr lang="fr-FR" dirty="0" smtClean="0">
              <a:solidFill>
                <a:schemeClr val="accent2"/>
              </a:solidFill>
            </a:endParaRPr>
          </a:p>
          <a:p>
            <a:endParaRPr lang="fr-FR" dirty="0"/>
          </a:p>
          <a:p>
            <a:r>
              <a:rPr lang="fr-FR" dirty="0"/>
              <a:t>R</a:t>
            </a:r>
            <a:r>
              <a:rPr lang="fr-FR" dirty="0" smtClean="0"/>
              <a:t>évèle </a:t>
            </a:r>
            <a:r>
              <a:rPr lang="fr-FR" dirty="0"/>
              <a:t>des valeurs motrices différentes dans les collectifs fondateurs des deux projets</a:t>
            </a:r>
            <a:r>
              <a:rPr lang="fr-FR" dirty="0" smtClean="0"/>
              <a:t>.</a:t>
            </a:r>
          </a:p>
          <a:p>
            <a:r>
              <a:rPr lang="fr-FR" dirty="0" smtClean="0"/>
              <a:t>Cependant dans les </a:t>
            </a:r>
            <a:r>
              <a:rPr lang="fr-FR" dirty="0"/>
              <a:t>deux </a:t>
            </a:r>
            <a:r>
              <a:rPr lang="fr-FR" dirty="0" smtClean="0"/>
              <a:t>projets</a:t>
            </a:r>
          </a:p>
          <a:p>
            <a:pPr lvl="1"/>
            <a:r>
              <a:rPr lang="fr-FR" dirty="0" smtClean="0"/>
              <a:t>Amorce</a:t>
            </a:r>
            <a:r>
              <a:rPr lang="fr-FR" b="1" dirty="0" smtClean="0"/>
              <a:t> </a:t>
            </a:r>
            <a:r>
              <a:rPr lang="fr-FR" b="1" dirty="0"/>
              <a:t>par des groupes de réflexion informels très liés aux acteurs publics</a:t>
            </a:r>
            <a:r>
              <a:rPr lang="fr-FR" dirty="0"/>
              <a:t> avec une forte présence de la municipalité. </a:t>
            </a:r>
            <a:endParaRPr lang="fr-FR" dirty="0" smtClean="0"/>
          </a:p>
          <a:p>
            <a:pPr lvl="1"/>
            <a:r>
              <a:rPr lang="fr-FR" dirty="0" smtClean="0"/>
              <a:t>C</a:t>
            </a:r>
            <a:r>
              <a:rPr lang="fr-FR" b="1" dirty="0" smtClean="0"/>
              <a:t>oordination </a:t>
            </a:r>
            <a:r>
              <a:rPr lang="fr-FR" b="1" dirty="0"/>
              <a:t>à travers la création d’un collectif fédérant des acteurs </a:t>
            </a:r>
            <a:r>
              <a:rPr lang="fr-FR" b="1" dirty="0" smtClean="0"/>
              <a:t>hybride</a:t>
            </a:r>
            <a:endParaRPr lang="fr-FR" dirty="0" smtClean="0"/>
          </a:p>
          <a:p>
            <a:pPr lvl="1"/>
            <a:r>
              <a:rPr lang="fr-FR" dirty="0" smtClean="0"/>
              <a:t>Les </a:t>
            </a:r>
            <a:r>
              <a:rPr lang="fr-FR" b="1" dirty="0"/>
              <a:t>acteurs privés jouent dans les deux cas un rôle important pour l’approvisionnement</a:t>
            </a:r>
            <a:r>
              <a:rPr lang="fr-FR" dirty="0"/>
              <a:t> alimentaire.</a:t>
            </a:r>
          </a:p>
        </p:txBody>
      </p:sp>
      <p:sp>
        <p:nvSpPr>
          <p:cNvPr id="2" name="Titre 1"/>
          <p:cNvSpPr>
            <a:spLocks noGrp="1"/>
          </p:cNvSpPr>
          <p:nvPr>
            <p:ph type="title"/>
          </p:nvPr>
        </p:nvSpPr>
        <p:spPr/>
        <p:txBody>
          <a:bodyPr>
            <a:noAutofit/>
          </a:bodyPr>
          <a:lstStyle/>
          <a:p>
            <a:r>
              <a:rPr lang="fr-FR" sz="3200" dirty="0"/>
              <a:t>Deux types de comparaisons </a:t>
            </a:r>
            <a:r>
              <a:rPr lang="fr-FR" sz="3200" dirty="0" smtClean="0"/>
              <a:t>possibles </a:t>
            </a:r>
            <a:r>
              <a:rPr lang="fr-FR" sz="3200" dirty="0"/>
              <a:t>à partir d’une telle étude de cas</a:t>
            </a:r>
          </a:p>
        </p:txBody>
      </p:sp>
      <p:sp>
        <p:nvSpPr>
          <p:cNvPr id="5" name="Rectangle à coins arrondis 4"/>
          <p:cNvSpPr/>
          <p:nvPr/>
        </p:nvSpPr>
        <p:spPr>
          <a:xfrm>
            <a:off x="4495800" y="3212976"/>
            <a:ext cx="4396680" cy="3168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3481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92500" lnSpcReduction="10000"/>
          </a:bodyPr>
          <a:lstStyle/>
          <a:p>
            <a:r>
              <a:rPr lang="fr-FR" dirty="0"/>
              <a:t>2</a:t>
            </a:r>
            <a:r>
              <a:rPr lang="fr-FR" dirty="0" smtClean="0"/>
              <a:t> - Fixer </a:t>
            </a:r>
            <a:r>
              <a:rPr lang="fr-FR" dirty="0"/>
              <a:t>la modalité comme invariant (ici </a:t>
            </a:r>
            <a:r>
              <a:rPr lang="fr-FR" dirty="0" smtClean="0"/>
              <a:t>les </a:t>
            </a:r>
            <a:r>
              <a:rPr lang="fr-FR" dirty="0"/>
              <a:t>initiatives de solidarité alimentaire </a:t>
            </a:r>
            <a:r>
              <a:rPr lang="fr-FR" dirty="0" smtClean="0"/>
              <a:t>territorialisées) </a:t>
            </a:r>
          </a:p>
          <a:p>
            <a:pPr lvl="1"/>
            <a:r>
              <a:rPr lang="fr-FR" dirty="0" smtClean="0">
                <a:sym typeface="Wingdings" panose="05000000000000000000" pitchFamily="2" charset="2"/>
              </a:rPr>
              <a:t> Quelle </a:t>
            </a:r>
            <a:r>
              <a:rPr lang="fr-FR" dirty="0" smtClean="0"/>
              <a:t>contribution </a:t>
            </a:r>
            <a:r>
              <a:rPr lang="fr-FR" dirty="0"/>
              <a:t>des réseaux territoriaux (forme, histoire, structuration, partenariats, valeurs…) à la réussite de ces </a:t>
            </a:r>
            <a:r>
              <a:rPr lang="fr-FR" dirty="0" smtClean="0"/>
              <a:t>projets ?</a:t>
            </a:r>
            <a:endParaRPr lang="fr-FR" dirty="0"/>
          </a:p>
        </p:txBody>
      </p:sp>
      <p:sp>
        <p:nvSpPr>
          <p:cNvPr id="4" name="Espace réservé du contenu 3"/>
          <p:cNvSpPr>
            <a:spLocks noGrp="1"/>
          </p:cNvSpPr>
          <p:nvPr>
            <p:ph sz="half" idx="2"/>
          </p:nvPr>
        </p:nvSpPr>
        <p:spPr/>
        <p:txBody>
          <a:bodyPr>
            <a:normAutofit/>
          </a:bodyPr>
          <a:lstStyle/>
          <a:p>
            <a:pPr algn="just"/>
            <a:r>
              <a:rPr lang="fr-FR" sz="1800" i="1" dirty="0" smtClean="0">
                <a:solidFill>
                  <a:schemeClr val="accent2"/>
                </a:solidFill>
                <a:sym typeface="Wingdings" panose="05000000000000000000" pitchFamily="2" charset="2"/>
              </a:rPr>
              <a:t> </a:t>
            </a:r>
            <a:r>
              <a:rPr lang="fr-FR" sz="1800" i="1" dirty="0" smtClean="0">
                <a:solidFill>
                  <a:schemeClr val="accent2"/>
                </a:solidFill>
              </a:rPr>
              <a:t>la </a:t>
            </a:r>
            <a:r>
              <a:rPr lang="fr-FR" sz="1800" i="1" dirty="0">
                <a:solidFill>
                  <a:schemeClr val="accent2"/>
                </a:solidFill>
              </a:rPr>
              <a:t>trajectoire de cette épicerie sociale de Liffré (35) a été comparée </a:t>
            </a:r>
            <a:r>
              <a:rPr lang="fr-FR" sz="1800" i="1" dirty="0" smtClean="0">
                <a:solidFill>
                  <a:schemeClr val="accent2"/>
                </a:solidFill>
              </a:rPr>
              <a:t>avec </a:t>
            </a:r>
            <a:r>
              <a:rPr lang="fr-FR" sz="1800" i="1" dirty="0">
                <a:solidFill>
                  <a:schemeClr val="accent2"/>
                </a:solidFill>
              </a:rPr>
              <a:t>celle d’une de ses homologues à Bouguenais (44</a:t>
            </a:r>
            <a:r>
              <a:rPr lang="fr-FR" sz="1800" i="1" dirty="0" smtClean="0">
                <a:solidFill>
                  <a:schemeClr val="accent2"/>
                </a:solidFill>
              </a:rPr>
              <a:t>)</a:t>
            </a:r>
          </a:p>
          <a:p>
            <a:pPr algn="just"/>
            <a:endParaRPr lang="fr-FR" sz="1800" i="1" dirty="0">
              <a:solidFill>
                <a:schemeClr val="accent2"/>
              </a:solidFill>
            </a:endParaRPr>
          </a:p>
          <a:p>
            <a:pPr algn="just"/>
            <a:endParaRPr lang="fr-FR" sz="2000" dirty="0" smtClean="0">
              <a:solidFill>
                <a:schemeClr val="tx1"/>
              </a:solidFill>
            </a:endParaRPr>
          </a:p>
          <a:p>
            <a:pPr algn="just"/>
            <a:r>
              <a:rPr lang="fr-FR" sz="2000" dirty="0" smtClean="0">
                <a:solidFill>
                  <a:schemeClr val="tx1"/>
                </a:solidFill>
              </a:rPr>
              <a:t>= Montre </a:t>
            </a:r>
            <a:r>
              <a:rPr lang="fr-FR" sz="2000" dirty="0">
                <a:solidFill>
                  <a:schemeClr val="tx1"/>
                </a:solidFill>
              </a:rPr>
              <a:t>des étapes très semblables de mise en place des deux initiatives, renforçant le caractère général des premières observations</a:t>
            </a:r>
            <a:endParaRPr lang="fr-FR" sz="1400" i="1" dirty="0">
              <a:solidFill>
                <a:schemeClr val="tx1"/>
              </a:solidFill>
            </a:endParaRPr>
          </a:p>
        </p:txBody>
      </p:sp>
      <p:sp>
        <p:nvSpPr>
          <p:cNvPr id="2" name="Titre 1"/>
          <p:cNvSpPr>
            <a:spLocks noGrp="1"/>
          </p:cNvSpPr>
          <p:nvPr>
            <p:ph type="title"/>
          </p:nvPr>
        </p:nvSpPr>
        <p:spPr/>
        <p:txBody>
          <a:bodyPr>
            <a:noAutofit/>
          </a:bodyPr>
          <a:lstStyle/>
          <a:p>
            <a:r>
              <a:rPr lang="fr-FR" sz="3200" dirty="0"/>
              <a:t>Deux types de comparaisons </a:t>
            </a:r>
            <a:r>
              <a:rPr lang="fr-FR" sz="3200" dirty="0" smtClean="0"/>
              <a:t>possibles </a:t>
            </a:r>
            <a:r>
              <a:rPr lang="fr-FR" sz="3200" dirty="0"/>
              <a:t>à partir d’une telle étude de cas</a:t>
            </a:r>
          </a:p>
        </p:txBody>
      </p:sp>
      <p:sp>
        <p:nvSpPr>
          <p:cNvPr id="5" name="Rectangle à coins arrondis 4"/>
          <p:cNvSpPr/>
          <p:nvPr/>
        </p:nvSpPr>
        <p:spPr>
          <a:xfrm>
            <a:off x="4495800" y="3717032"/>
            <a:ext cx="4468688" cy="1944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2171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 approfondir</a:t>
            </a:r>
            <a:endParaRPr lang="fr-FR" dirty="0"/>
          </a:p>
        </p:txBody>
      </p:sp>
      <p:sp>
        <p:nvSpPr>
          <p:cNvPr id="5" name="Espace réservé du contenu 4"/>
          <p:cNvSpPr>
            <a:spLocks noGrp="1"/>
          </p:cNvSpPr>
          <p:nvPr>
            <p:ph idx="1"/>
          </p:nvPr>
        </p:nvSpPr>
        <p:spPr/>
        <p:txBody>
          <a:bodyPr>
            <a:normAutofit/>
          </a:bodyPr>
          <a:lstStyle/>
          <a:p>
            <a:r>
              <a:rPr lang="fr-FR" dirty="0" smtClean="0"/>
              <a:t>Etapes de recomposition des valeurs</a:t>
            </a:r>
          </a:p>
          <a:p>
            <a:r>
              <a:rPr lang="fr-FR" dirty="0" smtClean="0"/>
              <a:t>Régulation </a:t>
            </a:r>
            <a:r>
              <a:rPr lang="fr-FR" dirty="0"/>
              <a:t>des éléments de </a:t>
            </a:r>
            <a:r>
              <a:rPr lang="fr-FR" dirty="0" smtClean="0"/>
              <a:t>conflit</a:t>
            </a:r>
          </a:p>
          <a:p>
            <a:r>
              <a:rPr lang="fr-FR" dirty="0" smtClean="0"/>
              <a:t>La </a:t>
            </a:r>
            <a:r>
              <a:rPr lang="fr-FR" dirty="0"/>
              <a:t>forme et les conditions d’émergence d’outils de </a:t>
            </a:r>
            <a:r>
              <a:rPr lang="fr-FR" dirty="0" smtClean="0"/>
              <a:t>gestion</a:t>
            </a:r>
          </a:p>
          <a:p>
            <a:r>
              <a:rPr lang="fr-FR" dirty="0" smtClean="0"/>
              <a:t>Les </a:t>
            </a:r>
            <a:r>
              <a:rPr lang="fr-FR" dirty="0"/>
              <a:t>enjeux </a:t>
            </a:r>
            <a:r>
              <a:rPr lang="fr-FR" dirty="0" err="1"/>
              <a:t>multiscalaires</a:t>
            </a:r>
            <a:r>
              <a:rPr lang="fr-FR" dirty="0"/>
              <a:t> autour de la gouvernance alimentaire </a:t>
            </a:r>
            <a:r>
              <a:rPr lang="fr-FR" dirty="0" smtClean="0"/>
              <a:t>locale</a:t>
            </a:r>
          </a:p>
          <a:p>
            <a:endParaRPr lang="fr-FR" dirty="0"/>
          </a:p>
        </p:txBody>
      </p:sp>
    </p:spTree>
    <p:extLst>
      <p:ext uri="{BB962C8B-B14F-4D97-AF65-F5344CB8AC3E}">
        <p14:creationId xmlns:p14="http://schemas.microsoft.com/office/powerpoint/2010/main" val="231464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b="1" dirty="0" smtClean="0">
                <a:solidFill>
                  <a:schemeClr val="accent2"/>
                </a:solidFill>
              </a:rPr>
              <a:t>Etudes de cas	 = modalité de circuit alimentaire localisés</a:t>
            </a:r>
          </a:p>
          <a:p>
            <a:endParaRPr lang="fr-FR" dirty="0"/>
          </a:p>
          <a:p>
            <a:r>
              <a:rPr lang="fr-FR" dirty="0" smtClean="0">
                <a:sym typeface="Wingdings" panose="05000000000000000000" pitchFamily="2" charset="2"/>
              </a:rPr>
              <a:t> Identifier des processus</a:t>
            </a:r>
          </a:p>
          <a:p>
            <a:r>
              <a:rPr lang="fr-FR" dirty="0" smtClean="0">
                <a:sym typeface="Wingdings" panose="05000000000000000000" pitchFamily="2" charset="2"/>
              </a:rPr>
              <a:t> Par comparaison, chercher des régularités</a:t>
            </a:r>
            <a:endParaRPr lang="fr-FR" dirty="0"/>
          </a:p>
        </p:txBody>
      </p:sp>
      <p:sp>
        <p:nvSpPr>
          <p:cNvPr id="3" name="Espace réservé du contenu 2"/>
          <p:cNvSpPr>
            <a:spLocks noGrp="1"/>
          </p:cNvSpPr>
          <p:nvPr>
            <p:ph sz="half" idx="2"/>
          </p:nvPr>
        </p:nvSpPr>
        <p:spPr/>
        <p:txBody>
          <a:bodyPr/>
          <a:lstStyle/>
          <a:p>
            <a:r>
              <a:rPr lang="fr-FR" b="1" dirty="0" smtClean="0">
                <a:solidFill>
                  <a:schemeClr val="accent2"/>
                </a:solidFill>
              </a:rPr>
              <a:t>A l’échelle d’une agglomération</a:t>
            </a:r>
          </a:p>
          <a:p>
            <a:endParaRPr lang="fr-FR" dirty="0"/>
          </a:p>
          <a:p>
            <a:r>
              <a:rPr lang="fr-FR" dirty="0" smtClean="0">
                <a:sym typeface="Wingdings" panose="05000000000000000000" pitchFamily="2" charset="2"/>
              </a:rPr>
              <a:t> Identifier les acteurs</a:t>
            </a:r>
          </a:p>
          <a:p>
            <a:r>
              <a:rPr lang="fr-FR" dirty="0" smtClean="0">
                <a:sym typeface="Wingdings" panose="05000000000000000000" pitchFamily="2" charset="2"/>
              </a:rPr>
              <a:t> Identifier les dispositifs publics, leur émergence, leur trajectoire</a:t>
            </a:r>
            <a:endParaRPr lang="fr-FR" dirty="0"/>
          </a:p>
        </p:txBody>
      </p:sp>
      <p:sp>
        <p:nvSpPr>
          <p:cNvPr id="4" name="Titre 3"/>
          <p:cNvSpPr>
            <a:spLocks noGrp="1"/>
          </p:cNvSpPr>
          <p:nvPr>
            <p:ph type="title"/>
          </p:nvPr>
        </p:nvSpPr>
        <p:spPr>
          <a:xfrm>
            <a:off x="457200" y="274638"/>
            <a:ext cx="8229600" cy="994122"/>
          </a:xfrm>
        </p:spPr>
        <p:txBody>
          <a:bodyPr>
            <a:normAutofit/>
          </a:bodyPr>
          <a:lstStyle/>
          <a:p>
            <a:r>
              <a:rPr lang="fr-FR" sz="3600" dirty="0" smtClean="0"/>
              <a:t>A POURSUIVRE</a:t>
            </a:r>
            <a:endParaRPr lang="fr-FR" sz="3600" dirty="0"/>
          </a:p>
        </p:txBody>
      </p:sp>
      <p:sp>
        <p:nvSpPr>
          <p:cNvPr id="5" name="Rectangle à coins arrondis 4"/>
          <p:cNvSpPr/>
          <p:nvPr/>
        </p:nvSpPr>
        <p:spPr>
          <a:xfrm>
            <a:off x="4499992" y="1752600"/>
            <a:ext cx="4244280" cy="4373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2379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half" idx="2"/>
          </p:nvPr>
        </p:nvSpPr>
        <p:spPr/>
        <p:txBody>
          <a:bodyPr>
            <a:normAutofit fontScale="55000" lnSpcReduction="20000"/>
          </a:bodyPr>
          <a:lstStyle/>
          <a:p>
            <a:r>
              <a:rPr lang="fr-FR" dirty="0" smtClean="0"/>
              <a:t>Evolution récente de la classification des terrains (octobre 2016)</a:t>
            </a:r>
          </a:p>
          <a:p>
            <a:endParaRPr lang="fr-FR" dirty="0"/>
          </a:p>
          <a:p>
            <a:pPr lvl="0" algn="just"/>
            <a:r>
              <a:rPr lang="fr-FR" b="1" dirty="0">
                <a:solidFill>
                  <a:schemeClr val="accent2"/>
                </a:solidFill>
              </a:rPr>
              <a:t>Aires urbaines laboratoire : </a:t>
            </a:r>
            <a:r>
              <a:rPr lang="fr-FR" dirty="0">
                <a:solidFill>
                  <a:schemeClr val="accent2"/>
                </a:solidFill>
              </a:rPr>
              <a:t>Grenoble, Lyon et </a:t>
            </a:r>
            <a:r>
              <a:rPr lang="fr-FR" dirty="0" smtClean="0">
                <a:solidFill>
                  <a:schemeClr val="accent2"/>
                </a:solidFill>
              </a:rPr>
              <a:t>Roanne, Rennes</a:t>
            </a:r>
            <a:r>
              <a:rPr lang="fr-FR" dirty="0">
                <a:solidFill>
                  <a:schemeClr val="accent2"/>
                </a:solidFill>
              </a:rPr>
              <a:t>, Caen et </a:t>
            </a:r>
            <a:r>
              <a:rPr lang="fr-FR" dirty="0" smtClean="0">
                <a:solidFill>
                  <a:schemeClr val="accent2"/>
                </a:solidFill>
              </a:rPr>
              <a:t>Nantes </a:t>
            </a:r>
            <a:r>
              <a:rPr lang="fr-FR" dirty="0" smtClean="0">
                <a:solidFill>
                  <a:schemeClr val="tx1"/>
                </a:solidFill>
                <a:sym typeface="Wingdings" panose="05000000000000000000" pitchFamily="2" charset="2"/>
              </a:rPr>
              <a:t> Existence de données préalables, « laboratoire » méthodologique, collecte de données exhaustives</a:t>
            </a:r>
            <a:endParaRPr lang="fr-FR" dirty="0" smtClean="0">
              <a:solidFill>
                <a:schemeClr val="tx1"/>
              </a:solidFill>
            </a:endParaRPr>
          </a:p>
          <a:p>
            <a:pPr lvl="0" algn="just"/>
            <a:endParaRPr lang="fr-FR" dirty="0">
              <a:solidFill>
                <a:schemeClr val="tx1"/>
              </a:solidFill>
            </a:endParaRPr>
          </a:p>
          <a:p>
            <a:pPr algn="just"/>
            <a:r>
              <a:rPr lang="fr-FR" b="1" dirty="0">
                <a:solidFill>
                  <a:schemeClr val="accent2"/>
                </a:solidFill>
              </a:rPr>
              <a:t>Aires urbaines d’application : </a:t>
            </a:r>
            <a:r>
              <a:rPr lang="fr-FR" dirty="0">
                <a:solidFill>
                  <a:schemeClr val="accent2"/>
                </a:solidFill>
              </a:rPr>
              <a:t>Lorient, Angers et </a:t>
            </a:r>
            <a:r>
              <a:rPr lang="fr-FR" dirty="0" smtClean="0">
                <a:solidFill>
                  <a:schemeClr val="accent2"/>
                </a:solidFill>
              </a:rPr>
              <a:t>Poitiers, </a:t>
            </a:r>
            <a:r>
              <a:rPr lang="fr-FR" dirty="0">
                <a:solidFill>
                  <a:schemeClr val="accent2"/>
                </a:solidFill>
              </a:rPr>
              <a:t>Grand </a:t>
            </a:r>
            <a:r>
              <a:rPr lang="fr-FR" dirty="0" smtClean="0">
                <a:solidFill>
                  <a:schemeClr val="accent2"/>
                </a:solidFill>
              </a:rPr>
              <a:t>Genève </a:t>
            </a:r>
            <a:r>
              <a:rPr lang="fr-FR" dirty="0">
                <a:solidFill>
                  <a:schemeClr val="tx1"/>
                </a:solidFill>
                <a:sym typeface="Wingdings" panose="05000000000000000000" pitchFamily="2" charset="2"/>
              </a:rPr>
              <a:t> </a:t>
            </a:r>
            <a:r>
              <a:rPr lang="fr-FR" dirty="0" smtClean="0">
                <a:solidFill>
                  <a:schemeClr val="tx1"/>
                </a:solidFill>
                <a:sym typeface="Wingdings" panose="05000000000000000000" pitchFamily="2" charset="2"/>
              </a:rPr>
              <a:t>objectif comparatif, transfert méthodologique, </a:t>
            </a:r>
            <a:r>
              <a:rPr lang="fr-FR" dirty="0">
                <a:solidFill>
                  <a:schemeClr val="tx1"/>
                </a:solidFill>
                <a:sym typeface="Wingdings" panose="05000000000000000000" pitchFamily="2" charset="2"/>
              </a:rPr>
              <a:t>collecte de données </a:t>
            </a:r>
            <a:r>
              <a:rPr lang="fr-FR" dirty="0" smtClean="0">
                <a:solidFill>
                  <a:schemeClr val="tx1"/>
                </a:solidFill>
                <a:sym typeface="Wingdings" panose="05000000000000000000" pitchFamily="2" charset="2"/>
              </a:rPr>
              <a:t>aussi complètes que possibles</a:t>
            </a:r>
            <a:endParaRPr lang="fr-FR" dirty="0" smtClean="0">
              <a:solidFill>
                <a:schemeClr val="tx1"/>
              </a:solidFill>
            </a:endParaRPr>
          </a:p>
          <a:p>
            <a:pPr lvl="0" algn="just"/>
            <a:endParaRPr lang="fr-FR" dirty="0">
              <a:solidFill>
                <a:schemeClr val="tx1"/>
              </a:solidFill>
            </a:endParaRPr>
          </a:p>
          <a:p>
            <a:pPr lvl="0" algn="just"/>
            <a:r>
              <a:rPr lang="fr-FR" b="1" dirty="0" smtClean="0">
                <a:solidFill>
                  <a:schemeClr val="accent2"/>
                </a:solidFill>
              </a:rPr>
              <a:t>Aires urbaines</a:t>
            </a:r>
            <a:r>
              <a:rPr lang="fr-FR" b="1" dirty="0">
                <a:solidFill>
                  <a:schemeClr val="accent2"/>
                </a:solidFill>
              </a:rPr>
              <a:t> </a:t>
            </a:r>
            <a:r>
              <a:rPr lang="fr-FR" b="1" dirty="0" smtClean="0">
                <a:solidFill>
                  <a:schemeClr val="accent2"/>
                </a:solidFill>
              </a:rPr>
              <a:t>complémentaires </a:t>
            </a:r>
            <a:r>
              <a:rPr lang="fr-FR" b="1" dirty="0">
                <a:solidFill>
                  <a:schemeClr val="accent2"/>
                </a:solidFill>
              </a:rPr>
              <a:t>: </a:t>
            </a:r>
            <a:r>
              <a:rPr lang="fr-FR" dirty="0">
                <a:solidFill>
                  <a:schemeClr val="accent2"/>
                </a:solidFill>
              </a:rPr>
              <a:t>Alençon et La </a:t>
            </a:r>
            <a:r>
              <a:rPr lang="fr-FR" dirty="0" smtClean="0">
                <a:solidFill>
                  <a:schemeClr val="accent2"/>
                </a:solidFill>
              </a:rPr>
              <a:t>Rochelle </a:t>
            </a:r>
            <a:r>
              <a:rPr lang="fr-FR" dirty="0" smtClean="0">
                <a:solidFill>
                  <a:schemeClr val="tx1"/>
                </a:solidFill>
                <a:sym typeface="Wingdings" panose="05000000000000000000" pitchFamily="2" charset="2"/>
              </a:rPr>
              <a:t> Objectif comparatif partiel, études thématiques ciblées</a:t>
            </a:r>
            <a:endParaRPr lang="fr-FR" dirty="0">
              <a:solidFill>
                <a:schemeClr val="tx1"/>
              </a:solidFill>
            </a:endParaRPr>
          </a:p>
        </p:txBody>
      </p:sp>
      <p:sp>
        <p:nvSpPr>
          <p:cNvPr id="5" name="Titre 4"/>
          <p:cNvSpPr>
            <a:spLocks noGrp="1"/>
          </p:cNvSpPr>
          <p:nvPr>
            <p:ph type="title"/>
          </p:nvPr>
        </p:nvSpPr>
        <p:spPr/>
        <p:txBody>
          <a:bodyPr/>
          <a:lstStyle/>
          <a:p>
            <a:r>
              <a:rPr lang="fr-FR" dirty="0" smtClean="0"/>
              <a:t>Terrains FRUGAL</a:t>
            </a:r>
            <a:endParaRPr lang="fr-FR" dirty="0"/>
          </a:p>
        </p:txBody>
      </p:sp>
      <p:pic>
        <p:nvPicPr>
          <p:cNvPr id="9" name="Espace réservé du contenu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2483854"/>
            <a:ext cx="4320480" cy="3270482"/>
          </a:xfrm>
          <a:prstGeom prst="rect">
            <a:avLst/>
          </a:prstGeom>
        </p:spPr>
      </p:pic>
      <p:sp>
        <p:nvSpPr>
          <p:cNvPr id="2" name="Ellipse 1"/>
          <p:cNvSpPr/>
          <p:nvPr/>
        </p:nvSpPr>
        <p:spPr>
          <a:xfrm>
            <a:off x="683568" y="3429000"/>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216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922114"/>
          </a:xfrm>
        </p:spPr>
        <p:txBody>
          <a:bodyPr>
            <a:normAutofit/>
          </a:bodyPr>
          <a:lstStyle/>
          <a:p>
            <a:r>
              <a:rPr lang="fr-FR" sz="3600" dirty="0" smtClean="0"/>
              <a:t>Organisation du projet</a:t>
            </a:r>
            <a:endParaRPr lang="fr-FR" sz="3600" dirty="0"/>
          </a:p>
        </p:txBody>
      </p:sp>
      <p:pic>
        <p:nvPicPr>
          <p:cNvPr id="1027" name="Picture 3" descr="F:\Circuits courts\FRUGAL PSDR4\Documents administratifs\Détail dossier scientifique\Paragraphes scientofiques et docs préparatoires\Schéma du projet C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06" y="1392922"/>
            <a:ext cx="5292588" cy="4916398"/>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3779912" y="4005064"/>
            <a:ext cx="720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4078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827584" y="914400"/>
            <a:ext cx="7704856" cy="2286000"/>
          </a:xfrm>
        </p:spPr>
        <p:txBody>
          <a:bodyPr/>
          <a:lstStyle/>
          <a:p>
            <a:r>
              <a:rPr lang="fr-FR" sz="2800" dirty="0"/>
              <a:t>Gouvernance alimentaire </a:t>
            </a:r>
            <a:r>
              <a:rPr lang="fr-FR" sz="2800" dirty="0" smtClean="0"/>
              <a:t/>
            </a:r>
            <a:br>
              <a:rPr lang="fr-FR" sz="2800" dirty="0" smtClean="0"/>
            </a:br>
            <a:r>
              <a:rPr lang="fr-FR" sz="2800" dirty="0" smtClean="0"/>
              <a:t>à </a:t>
            </a:r>
            <a:r>
              <a:rPr lang="fr-FR" sz="2800" dirty="0"/>
              <a:t>l’échelle d’une agglomération </a:t>
            </a:r>
            <a:r>
              <a:rPr lang="fr-FR" sz="2800" dirty="0" smtClean="0"/>
              <a:t>:</a:t>
            </a:r>
            <a:br>
              <a:rPr lang="fr-FR" sz="2800" dirty="0" smtClean="0"/>
            </a:br>
            <a:r>
              <a:rPr lang="fr-FR" sz="2800" dirty="0" smtClean="0"/>
              <a:t> </a:t>
            </a:r>
            <a:r>
              <a:rPr lang="fr-FR" sz="2800" dirty="0"/>
              <a:t>enjeux et première méthode </a:t>
            </a:r>
            <a:r>
              <a:rPr lang="fr-FR" sz="2800" dirty="0" smtClean="0"/>
              <a:t>d’approche </a:t>
            </a:r>
            <a:endParaRPr lang="fr-FR" sz="2800" dirty="0"/>
          </a:p>
        </p:txBody>
      </p:sp>
      <p:sp>
        <p:nvSpPr>
          <p:cNvPr id="5" name="Sous-titre 4"/>
          <p:cNvSpPr>
            <a:spLocks noGrp="1"/>
          </p:cNvSpPr>
          <p:nvPr>
            <p:ph type="subTitle" idx="1"/>
          </p:nvPr>
        </p:nvSpPr>
        <p:spPr/>
        <p:txBody>
          <a:bodyPr>
            <a:normAutofit fontScale="85000" lnSpcReduction="10000"/>
          </a:bodyPr>
          <a:lstStyle/>
          <a:p>
            <a:endParaRPr lang="fr-FR" dirty="0" smtClean="0"/>
          </a:p>
          <a:p>
            <a:r>
              <a:rPr lang="fr-FR" dirty="0" smtClean="0"/>
              <a:t>1ere exploration méthodologique </a:t>
            </a:r>
          </a:p>
          <a:p>
            <a:r>
              <a:rPr lang="fr-FR" dirty="0" smtClean="0"/>
              <a:t>du VR2 « Acteurs et gouvernance alimentaire »</a:t>
            </a:r>
            <a:endParaRPr lang="fr-FR" dirty="0"/>
          </a:p>
        </p:txBody>
      </p:sp>
    </p:spTree>
    <p:extLst>
      <p:ext uri="{BB962C8B-B14F-4D97-AF65-F5344CB8AC3E}">
        <p14:creationId xmlns:p14="http://schemas.microsoft.com/office/powerpoint/2010/main" val="624881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4624"/>
            <a:ext cx="8229600" cy="1477962"/>
          </a:xfrm>
        </p:spPr>
        <p:txBody>
          <a:bodyPr/>
          <a:lstStyle/>
          <a:p>
            <a:r>
              <a:rPr lang="fr-FR" dirty="0" smtClean="0"/>
              <a:t>Définir la gouvernance</a:t>
            </a:r>
            <a:br>
              <a:rPr lang="fr-FR" dirty="0" smtClean="0"/>
            </a:br>
            <a:r>
              <a:rPr lang="fr-FR" dirty="0" smtClean="0"/>
              <a:t>(Theys 2002)</a:t>
            </a:r>
            <a:endParaRPr lang="fr-FR" dirty="0"/>
          </a:p>
        </p:txBody>
      </p:sp>
      <p:sp>
        <p:nvSpPr>
          <p:cNvPr id="6" name="Espace réservé du contenu 5"/>
          <p:cNvSpPr>
            <a:spLocks noGrp="1"/>
          </p:cNvSpPr>
          <p:nvPr>
            <p:ph idx="1"/>
          </p:nvPr>
        </p:nvSpPr>
        <p:spPr>
          <a:xfrm>
            <a:off x="457200" y="1556792"/>
            <a:ext cx="8229600" cy="4221163"/>
          </a:xfrm>
        </p:spPr>
        <p:txBody>
          <a:bodyPr>
            <a:normAutofit fontScale="85000" lnSpcReduction="10000"/>
          </a:bodyPr>
          <a:lstStyle/>
          <a:p>
            <a:pPr algn="just"/>
            <a:r>
              <a:rPr lang="fr-FR" dirty="0">
                <a:solidFill>
                  <a:schemeClr val="tx1"/>
                </a:solidFill>
              </a:rPr>
              <a:t>E</a:t>
            </a:r>
            <a:r>
              <a:rPr lang="fr-FR" dirty="0" smtClean="0">
                <a:solidFill>
                  <a:schemeClr val="tx1"/>
                </a:solidFill>
              </a:rPr>
              <a:t>nsemble </a:t>
            </a:r>
            <a:r>
              <a:rPr lang="fr-FR" b="1" dirty="0">
                <a:solidFill>
                  <a:schemeClr val="accent1"/>
                </a:solidFill>
              </a:rPr>
              <a:t>des règles et des processus collectifs</a:t>
            </a:r>
            <a:r>
              <a:rPr lang="fr-FR" dirty="0">
                <a:solidFill>
                  <a:schemeClr val="tx1"/>
                </a:solidFill>
              </a:rPr>
              <a:t>, formalisés ou non, par lequel les acteurs concernés participent à </a:t>
            </a:r>
            <a:r>
              <a:rPr lang="fr-FR" dirty="0" smtClean="0">
                <a:solidFill>
                  <a:schemeClr val="tx1"/>
                </a:solidFill>
              </a:rPr>
              <a:t>l’</a:t>
            </a:r>
            <a:r>
              <a:rPr lang="fr-FR" b="1" dirty="0" smtClean="0">
                <a:solidFill>
                  <a:srgbClr val="FF0000"/>
                </a:solidFill>
              </a:rPr>
              <a:t>action publique</a:t>
            </a:r>
            <a:r>
              <a:rPr lang="fr-FR" dirty="0" smtClean="0">
                <a:solidFill>
                  <a:schemeClr val="tx1"/>
                </a:solidFill>
              </a:rPr>
              <a:t> </a:t>
            </a:r>
          </a:p>
          <a:p>
            <a:pPr algn="just"/>
            <a:endParaRPr lang="fr-FR" dirty="0" smtClean="0">
              <a:solidFill>
                <a:schemeClr val="tx1"/>
              </a:solidFill>
            </a:endParaRPr>
          </a:p>
          <a:p>
            <a:pPr algn="just"/>
            <a:r>
              <a:rPr lang="fr-FR" dirty="0" smtClean="0">
                <a:solidFill>
                  <a:schemeClr val="tx1"/>
                </a:solidFill>
              </a:rPr>
              <a:t>Résultat </a:t>
            </a:r>
            <a:r>
              <a:rPr lang="fr-FR" dirty="0">
                <a:solidFill>
                  <a:schemeClr val="tx1"/>
                </a:solidFill>
              </a:rPr>
              <a:t>d’une </a:t>
            </a:r>
            <a:r>
              <a:rPr lang="fr-FR" b="1" dirty="0">
                <a:solidFill>
                  <a:schemeClr val="accent1"/>
                </a:solidFill>
              </a:rPr>
              <a:t>négociation </a:t>
            </a:r>
            <a:r>
              <a:rPr lang="fr-FR" dirty="0">
                <a:solidFill>
                  <a:schemeClr val="tx1"/>
                </a:solidFill>
              </a:rPr>
              <a:t>constante entre les </a:t>
            </a:r>
            <a:r>
              <a:rPr lang="fr-FR" b="1" dirty="0">
                <a:solidFill>
                  <a:schemeClr val="accent1"/>
                </a:solidFill>
              </a:rPr>
              <a:t>multiples acteurs</a:t>
            </a:r>
            <a:r>
              <a:rPr lang="fr-FR" dirty="0">
                <a:solidFill>
                  <a:schemeClr val="tx1"/>
                </a:solidFill>
              </a:rPr>
              <a:t> impliqués. </a:t>
            </a:r>
            <a:endParaRPr lang="fr-FR" dirty="0" smtClean="0">
              <a:solidFill>
                <a:schemeClr val="tx1"/>
              </a:solidFill>
            </a:endParaRPr>
          </a:p>
          <a:p>
            <a:pPr algn="just"/>
            <a:endParaRPr lang="fr-FR" dirty="0" smtClean="0">
              <a:solidFill>
                <a:schemeClr val="tx1"/>
              </a:solidFill>
            </a:endParaRPr>
          </a:p>
          <a:p>
            <a:pPr algn="just"/>
            <a:r>
              <a:rPr lang="fr-FR" dirty="0" smtClean="0">
                <a:solidFill>
                  <a:schemeClr val="tx1"/>
                </a:solidFill>
              </a:rPr>
              <a:t>Facilite </a:t>
            </a:r>
            <a:r>
              <a:rPr lang="fr-FR" dirty="0">
                <a:solidFill>
                  <a:schemeClr val="tx1"/>
                </a:solidFill>
              </a:rPr>
              <a:t>le </a:t>
            </a:r>
            <a:r>
              <a:rPr lang="fr-FR" b="1" dirty="0">
                <a:solidFill>
                  <a:schemeClr val="accent1"/>
                </a:solidFill>
              </a:rPr>
              <a:t>partage de la responsabilité </a:t>
            </a:r>
            <a:r>
              <a:rPr lang="fr-FR" dirty="0">
                <a:solidFill>
                  <a:schemeClr val="tx1"/>
                </a:solidFill>
              </a:rPr>
              <a:t>entre l’ensemble des acteurs impliqués, possédant chacun une certaine forme de </a:t>
            </a:r>
            <a:r>
              <a:rPr lang="fr-FR" dirty="0" smtClean="0">
                <a:solidFill>
                  <a:schemeClr val="tx1"/>
                </a:solidFill>
              </a:rPr>
              <a:t>pouvoir</a:t>
            </a:r>
            <a:endParaRPr lang="fr-FR" dirty="0">
              <a:solidFill>
                <a:schemeClr val="tx1"/>
              </a:solidFill>
            </a:endParaRPr>
          </a:p>
        </p:txBody>
      </p:sp>
    </p:spTree>
    <p:extLst>
      <p:ext uri="{BB962C8B-B14F-4D97-AF65-F5344CB8AC3E}">
        <p14:creationId xmlns:p14="http://schemas.microsoft.com/office/powerpoint/2010/main" val="408959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4624"/>
            <a:ext cx="8229600" cy="1477962"/>
          </a:xfrm>
        </p:spPr>
        <p:txBody>
          <a:bodyPr/>
          <a:lstStyle/>
          <a:p>
            <a:r>
              <a:rPr lang="fr-FR" dirty="0" smtClean="0"/>
              <a:t>Définir la gouvernance</a:t>
            </a:r>
            <a:br>
              <a:rPr lang="fr-FR" dirty="0" smtClean="0"/>
            </a:br>
            <a:endParaRPr lang="fr-FR" dirty="0"/>
          </a:p>
        </p:txBody>
      </p:sp>
      <p:sp>
        <p:nvSpPr>
          <p:cNvPr id="6" name="Espace réservé du contenu 5"/>
          <p:cNvSpPr>
            <a:spLocks noGrp="1"/>
          </p:cNvSpPr>
          <p:nvPr>
            <p:ph idx="1"/>
          </p:nvPr>
        </p:nvSpPr>
        <p:spPr>
          <a:xfrm>
            <a:off x="457200" y="1556792"/>
            <a:ext cx="8229600" cy="4221163"/>
          </a:xfrm>
        </p:spPr>
        <p:txBody>
          <a:bodyPr>
            <a:normAutofit fontScale="85000" lnSpcReduction="10000"/>
          </a:bodyPr>
          <a:lstStyle/>
          <a:p>
            <a:pPr algn="just"/>
            <a:r>
              <a:rPr lang="fr-FR" dirty="0">
                <a:solidFill>
                  <a:schemeClr val="tx1"/>
                </a:solidFill>
              </a:rPr>
              <a:t>E</a:t>
            </a:r>
            <a:r>
              <a:rPr lang="fr-FR" dirty="0" smtClean="0">
                <a:solidFill>
                  <a:schemeClr val="tx1"/>
                </a:solidFill>
              </a:rPr>
              <a:t>nsemble </a:t>
            </a:r>
            <a:r>
              <a:rPr lang="fr-FR" b="1" dirty="0">
                <a:solidFill>
                  <a:schemeClr val="accent1"/>
                </a:solidFill>
              </a:rPr>
              <a:t>des règles et des processus collectifs</a:t>
            </a:r>
            <a:r>
              <a:rPr lang="fr-FR" dirty="0">
                <a:solidFill>
                  <a:schemeClr val="tx1"/>
                </a:solidFill>
              </a:rPr>
              <a:t>, formalisés ou non, par lequel les acteurs concernés participent à </a:t>
            </a:r>
            <a:r>
              <a:rPr lang="fr-FR" dirty="0" smtClean="0">
                <a:solidFill>
                  <a:schemeClr val="tx1"/>
                </a:solidFill>
              </a:rPr>
              <a:t>l’</a:t>
            </a:r>
            <a:r>
              <a:rPr lang="fr-FR" b="1" dirty="0" smtClean="0">
                <a:solidFill>
                  <a:srgbClr val="FF0000"/>
                </a:solidFill>
              </a:rPr>
              <a:t>action publique</a:t>
            </a:r>
            <a:r>
              <a:rPr lang="fr-FR" dirty="0" smtClean="0">
                <a:solidFill>
                  <a:schemeClr val="tx1"/>
                </a:solidFill>
              </a:rPr>
              <a:t> </a:t>
            </a:r>
          </a:p>
          <a:p>
            <a:pPr algn="just"/>
            <a:endParaRPr lang="fr-FR" dirty="0" smtClean="0">
              <a:solidFill>
                <a:schemeClr val="tx1"/>
              </a:solidFill>
            </a:endParaRPr>
          </a:p>
          <a:p>
            <a:pPr algn="just"/>
            <a:r>
              <a:rPr lang="fr-FR" dirty="0" smtClean="0">
                <a:solidFill>
                  <a:schemeClr val="tx1"/>
                </a:solidFill>
              </a:rPr>
              <a:t>Résultat </a:t>
            </a:r>
            <a:r>
              <a:rPr lang="fr-FR" dirty="0">
                <a:solidFill>
                  <a:schemeClr val="tx1"/>
                </a:solidFill>
              </a:rPr>
              <a:t>d’une </a:t>
            </a:r>
            <a:r>
              <a:rPr lang="fr-FR" b="1" dirty="0">
                <a:solidFill>
                  <a:schemeClr val="accent1"/>
                </a:solidFill>
              </a:rPr>
              <a:t>négociation </a:t>
            </a:r>
            <a:r>
              <a:rPr lang="fr-FR" dirty="0">
                <a:solidFill>
                  <a:schemeClr val="tx1"/>
                </a:solidFill>
              </a:rPr>
              <a:t>constante entre les </a:t>
            </a:r>
            <a:r>
              <a:rPr lang="fr-FR" b="1" dirty="0">
                <a:solidFill>
                  <a:srgbClr val="FF0000"/>
                </a:solidFill>
              </a:rPr>
              <a:t>multiples</a:t>
            </a:r>
            <a:r>
              <a:rPr lang="fr-FR" b="1" dirty="0">
                <a:solidFill>
                  <a:schemeClr val="accent1"/>
                </a:solidFill>
              </a:rPr>
              <a:t> acteurs</a:t>
            </a:r>
            <a:r>
              <a:rPr lang="fr-FR" dirty="0">
                <a:solidFill>
                  <a:schemeClr val="tx1"/>
                </a:solidFill>
              </a:rPr>
              <a:t> impliqués. </a:t>
            </a:r>
            <a:endParaRPr lang="fr-FR" dirty="0" smtClean="0">
              <a:solidFill>
                <a:schemeClr val="tx1"/>
              </a:solidFill>
            </a:endParaRPr>
          </a:p>
          <a:p>
            <a:pPr algn="just"/>
            <a:endParaRPr lang="fr-FR" dirty="0" smtClean="0">
              <a:solidFill>
                <a:schemeClr val="tx1"/>
              </a:solidFill>
            </a:endParaRPr>
          </a:p>
          <a:p>
            <a:pPr algn="just"/>
            <a:r>
              <a:rPr lang="fr-FR" dirty="0" smtClean="0">
                <a:solidFill>
                  <a:schemeClr val="tx1"/>
                </a:solidFill>
              </a:rPr>
              <a:t>Facilite </a:t>
            </a:r>
            <a:r>
              <a:rPr lang="fr-FR" dirty="0">
                <a:solidFill>
                  <a:schemeClr val="tx1"/>
                </a:solidFill>
              </a:rPr>
              <a:t>le </a:t>
            </a:r>
            <a:r>
              <a:rPr lang="fr-FR" b="1" dirty="0">
                <a:solidFill>
                  <a:srgbClr val="FF0000"/>
                </a:solidFill>
              </a:rPr>
              <a:t>partage de la responsabilité</a:t>
            </a:r>
            <a:r>
              <a:rPr lang="fr-FR" b="1" dirty="0">
                <a:solidFill>
                  <a:schemeClr val="accent1"/>
                </a:solidFill>
              </a:rPr>
              <a:t> </a:t>
            </a:r>
            <a:r>
              <a:rPr lang="fr-FR" dirty="0">
                <a:solidFill>
                  <a:schemeClr val="tx1"/>
                </a:solidFill>
              </a:rPr>
              <a:t>entre l’ensemble des acteurs impliqués, possédant chacun une certaine forme de </a:t>
            </a:r>
            <a:r>
              <a:rPr lang="fr-FR" dirty="0" smtClean="0">
                <a:solidFill>
                  <a:schemeClr val="tx1"/>
                </a:solidFill>
              </a:rPr>
              <a:t>pouvoir</a:t>
            </a:r>
            <a:endParaRPr lang="fr-FR" dirty="0">
              <a:solidFill>
                <a:schemeClr val="tx1"/>
              </a:solidFill>
            </a:endParaRPr>
          </a:p>
        </p:txBody>
      </p:sp>
      <p:sp>
        <p:nvSpPr>
          <p:cNvPr id="2" name="ZoneTexte 1"/>
          <p:cNvSpPr txBox="1"/>
          <p:nvPr/>
        </p:nvSpPr>
        <p:spPr>
          <a:xfrm>
            <a:off x="2905472" y="5733256"/>
            <a:ext cx="8363272" cy="923330"/>
          </a:xfrm>
          <a:prstGeom prst="rect">
            <a:avLst/>
          </a:prstGeom>
          <a:solidFill>
            <a:schemeClr val="bg1"/>
          </a:solidFill>
        </p:spPr>
        <p:txBody>
          <a:bodyPr wrap="square" rtlCol="0">
            <a:spAutoFit/>
          </a:bodyPr>
          <a:lstStyle/>
          <a:p>
            <a:r>
              <a:rPr lang="fr-FR" b="1" dirty="0" smtClean="0">
                <a:solidFill>
                  <a:schemeClr val="accent2"/>
                </a:solidFill>
                <a:sym typeface="Wingdings" panose="05000000000000000000" pitchFamily="2" charset="2"/>
              </a:rPr>
              <a:t> </a:t>
            </a:r>
            <a:r>
              <a:rPr lang="fr-FR" b="1" dirty="0" smtClean="0">
                <a:solidFill>
                  <a:schemeClr val="accent2"/>
                </a:solidFill>
              </a:rPr>
              <a:t>OPPOSITION </a:t>
            </a:r>
          </a:p>
          <a:p>
            <a:r>
              <a:rPr lang="fr-FR" b="1" dirty="0">
                <a:solidFill>
                  <a:schemeClr val="accent2"/>
                </a:solidFill>
              </a:rPr>
              <a:t>	</a:t>
            </a:r>
            <a:r>
              <a:rPr lang="fr-FR" b="1" dirty="0" smtClean="0">
                <a:solidFill>
                  <a:schemeClr val="accent2"/>
                </a:solidFill>
              </a:rPr>
              <a:t>AVEC LA NOTION DE GOUVERNEMENT</a:t>
            </a:r>
          </a:p>
          <a:p>
            <a:r>
              <a:rPr lang="fr-FR" b="1" dirty="0">
                <a:solidFill>
                  <a:schemeClr val="accent2"/>
                </a:solidFill>
              </a:rPr>
              <a:t>	</a:t>
            </a:r>
            <a:r>
              <a:rPr lang="fr-FR" b="1" dirty="0" smtClean="0">
                <a:solidFill>
                  <a:schemeClr val="accent2"/>
                </a:solidFill>
              </a:rPr>
              <a:t>AVEC LES APPROCHES TOP-DOWN</a:t>
            </a:r>
            <a:endParaRPr lang="fr-FR" b="1" dirty="0">
              <a:solidFill>
                <a:schemeClr val="accent2"/>
              </a:solidFill>
            </a:endParaRPr>
          </a:p>
        </p:txBody>
      </p:sp>
      <p:sp>
        <p:nvSpPr>
          <p:cNvPr id="3" name="Rectangle à coins arrondis 2"/>
          <p:cNvSpPr/>
          <p:nvPr/>
        </p:nvSpPr>
        <p:spPr>
          <a:xfrm>
            <a:off x="2699792" y="5589240"/>
            <a:ext cx="5616624"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057872" y="921494"/>
            <a:ext cx="8363272"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è"/>
            </a:pPr>
            <a:r>
              <a:rPr lang="fr-FR" b="1" dirty="0" smtClean="0">
                <a:solidFill>
                  <a:schemeClr val="accent2"/>
                </a:solidFill>
              </a:rPr>
              <a:t>INTERROGE IMPLICITEMENT LA NOTION DE</a:t>
            </a:r>
          </a:p>
          <a:p>
            <a:r>
              <a:rPr lang="fr-FR" b="1" dirty="0" smtClean="0">
                <a:solidFill>
                  <a:schemeClr val="accent2"/>
                </a:solidFill>
              </a:rPr>
              <a:t>     « BONNE GOUVERNANCE »</a:t>
            </a:r>
            <a:endParaRPr lang="fr-FR" b="1" dirty="0">
              <a:solidFill>
                <a:schemeClr val="accent2"/>
              </a:solidFill>
            </a:endParaRPr>
          </a:p>
        </p:txBody>
      </p:sp>
      <p:sp>
        <p:nvSpPr>
          <p:cNvPr id="8" name="Rectangle à coins arrondis 7"/>
          <p:cNvSpPr/>
          <p:nvPr/>
        </p:nvSpPr>
        <p:spPr>
          <a:xfrm>
            <a:off x="2915816" y="836712"/>
            <a:ext cx="5616624"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6307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 </a:t>
            </a:r>
            <a:br>
              <a:rPr lang="fr-FR" dirty="0" smtClean="0"/>
            </a:br>
            <a:r>
              <a:rPr lang="fr-FR" dirty="0" smtClean="0"/>
              <a:t>de la gouvernance alimentaire</a:t>
            </a:r>
            <a:endParaRPr lang="fr-FR" dirty="0"/>
          </a:p>
        </p:txBody>
      </p:sp>
      <p:sp>
        <p:nvSpPr>
          <p:cNvPr id="3" name="Espace réservé du contenu 2"/>
          <p:cNvSpPr>
            <a:spLocks noGrp="1"/>
          </p:cNvSpPr>
          <p:nvPr>
            <p:ph idx="1"/>
          </p:nvPr>
        </p:nvSpPr>
        <p:spPr>
          <a:xfrm>
            <a:off x="1403648" y="1905000"/>
            <a:ext cx="7283152" cy="4221163"/>
          </a:xfrm>
        </p:spPr>
        <p:txBody>
          <a:bodyPr>
            <a:normAutofit fontScale="92500" lnSpcReduction="20000"/>
          </a:bodyPr>
          <a:lstStyle/>
          <a:p>
            <a:r>
              <a:rPr lang="fr-FR" dirty="0" smtClean="0"/>
              <a:t>Communes</a:t>
            </a:r>
          </a:p>
          <a:p>
            <a:r>
              <a:rPr lang="fr-FR" dirty="0" smtClean="0"/>
              <a:t>Intercommunalités</a:t>
            </a:r>
          </a:p>
          <a:p>
            <a:r>
              <a:rPr lang="fr-FR" dirty="0" smtClean="0"/>
              <a:t>Chambres consulaires</a:t>
            </a:r>
          </a:p>
          <a:p>
            <a:r>
              <a:rPr lang="fr-FR" dirty="0" smtClean="0"/>
              <a:t>Agriculteurs</a:t>
            </a:r>
          </a:p>
          <a:p>
            <a:r>
              <a:rPr lang="fr-FR" dirty="0"/>
              <a:t>T</a:t>
            </a:r>
            <a:r>
              <a:rPr lang="fr-FR" dirty="0" smtClean="0"/>
              <a:t>ransformateurs </a:t>
            </a:r>
            <a:r>
              <a:rPr lang="fr-FR" dirty="0"/>
              <a:t>et </a:t>
            </a:r>
            <a:r>
              <a:rPr lang="fr-FR" dirty="0" smtClean="0"/>
              <a:t>artisans</a:t>
            </a:r>
          </a:p>
          <a:p>
            <a:r>
              <a:rPr lang="fr-FR" dirty="0"/>
              <a:t>S</a:t>
            </a:r>
            <a:r>
              <a:rPr lang="fr-FR" dirty="0" smtClean="0"/>
              <a:t>ociété </a:t>
            </a:r>
            <a:r>
              <a:rPr lang="fr-FR" dirty="0"/>
              <a:t>civile et les </a:t>
            </a:r>
            <a:r>
              <a:rPr lang="fr-FR" dirty="0" smtClean="0"/>
              <a:t>associations</a:t>
            </a:r>
          </a:p>
          <a:p>
            <a:r>
              <a:rPr lang="fr-FR" dirty="0" smtClean="0"/>
              <a:t>Consommateurs</a:t>
            </a:r>
          </a:p>
          <a:p>
            <a:r>
              <a:rPr lang="fr-FR" dirty="0" smtClean="0"/>
              <a:t>Tourisme</a:t>
            </a:r>
          </a:p>
          <a:p>
            <a:r>
              <a:rPr lang="fr-FR" dirty="0" smtClean="0"/>
              <a:t>Secteur </a:t>
            </a:r>
            <a:r>
              <a:rPr lang="fr-FR" dirty="0"/>
              <a:t>social.</a:t>
            </a:r>
          </a:p>
        </p:txBody>
      </p:sp>
    </p:spTree>
    <p:extLst>
      <p:ext uri="{BB962C8B-B14F-4D97-AF65-F5344CB8AC3E}">
        <p14:creationId xmlns:p14="http://schemas.microsoft.com/office/powerpoint/2010/main" val="322272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lstStyle/>
          <a:p>
            <a:r>
              <a:rPr lang="fr-FR" dirty="0" smtClean="0"/>
              <a:t>Local</a:t>
            </a:r>
          </a:p>
          <a:p>
            <a:r>
              <a:rPr lang="fr-FR" dirty="0" smtClean="0"/>
              <a:t>Intercommunalités</a:t>
            </a:r>
            <a:endParaRPr lang="fr-FR" dirty="0"/>
          </a:p>
        </p:txBody>
      </p:sp>
      <p:sp>
        <p:nvSpPr>
          <p:cNvPr id="4" name="Espace réservé du contenu 3"/>
          <p:cNvSpPr>
            <a:spLocks noGrp="1"/>
          </p:cNvSpPr>
          <p:nvPr>
            <p:ph sz="half" idx="2"/>
          </p:nvPr>
        </p:nvSpPr>
        <p:spPr/>
        <p:txBody>
          <a:bodyPr/>
          <a:lstStyle/>
          <a:p>
            <a:r>
              <a:rPr lang="fr-FR" dirty="0" smtClean="0"/>
              <a:t>« Concertation</a:t>
            </a:r>
            <a:endParaRPr lang="fr-FR" dirty="0"/>
          </a:p>
          <a:p>
            <a:r>
              <a:rPr lang="fr-FR" dirty="0" smtClean="0"/>
              <a:t>Implication</a:t>
            </a:r>
          </a:p>
          <a:p>
            <a:r>
              <a:rPr lang="fr-FR" dirty="0" smtClean="0"/>
              <a:t>Mutualisation</a:t>
            </a:r>
          </a:p>
          <a:p>
            <a:r>
              <a:rPr lang="fr-FR" dirty="0" err="1" smtClean="0"/>
              <a:t>co</a:t>
            </a:r>
            <a:r>
              <a:rPr lang="fr-FR" dirty="0" smtClean="0"/>
              <a:t>-construction</a:t>
            </a:r>
          </a:p>
          <a:p>
            <a:r>
              <a:rPr lang="fr-FR" dirty="0" smtClean="0"/>
              <a:t>Expérimentation</a:t>
            </a:r>
          </a:p>
          <a:p>
            <a:r>
              <a:rPr lang="fr-FR" dirty="0" smtClean="0"/>
              <a:t>Pérennisation »</a:t>
            </a:r>
            <a:endParaRPr lang="fr-FR" dirty="0"/>
          </a:p>
        </p:txBody>
      </p:sp>
      <p:sp>
        <p:nvSpPr>
          <p:cNvPr id="2" name="Titre 1"/>
          <p:cNvSpPr>
            <a:spLocks noGrp="1"/>
          </p:cNvSpPr>
          <p:nvPr>
            <p:ph type="title"/>
          </p:nvPr>
        </p:nvSpPr>
        <p:spPr/>
        <p:txBody>
          <a:bodyPr/>
          <a:lstStyle/>
          <a:p>
            <a:r>
              <a:rPr lang="fr-FR" dirty="0" smtClean="0"/>
              <a:t>Vocabulaire associé</a:t>
            </a:r>
            <a:endParaRPr lang="fr-FR" dirty="0"/>
          </a:p>
        </p:txBody>
      </p:sp>
    </p:spTree>
    <p:extLst>
      <p:ext uri="{BB962C8B-B14F-4D97-AF65-F5344CB8AC3E}">
        <p14:creationId xmlns:p14="http://schemas.microsoft.com/office/powerpoint/2010/main" val="11733152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Thème Office">
  <a:themeElements>
    <a:clrScheme name="PSDR">
      <a:dk1>
        <a:sysClr val="windowText" lastClr="000000"/>
      </a:dk1>
      <a:lt1>
        <a:sysClr val="window" lastClr="FFFFFF"/>
      </a:lt1>
      <a:dk2>
        <a:srgbClr val="1F497D"/>
      </a:dk2>
      <a:lt2>
        <a:srgbClr val="EEECE1"/>
      </a:lt2>
      <a:accent1>
        <a:srgbClr val="F0B70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étal">
      <a:majorFont>
        <a:latin typeface="Eurostile"/>
        <a:ea typeface=""/>
        <a:cs typeface=""/>
        <a:font script="Jpan" typeface="メイリオ"/>
      </a:majorFont>
      <a:minorFont>
        <a:latin typeface="Eurostile"/>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9721</TotalTime>
  <Words>764</Words>
  <Application>Microsoft Office PowerPoint</Application>
  <PresentationFormat>Affichage à l'écran (4:3)</PresentationFormat>
  <Paragraphs>168</Paragraphs>
  <Slides>25</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25</vt:i4>
      </vt:variant>
    </vt:vector>
  </HeadingPairs>
  <TitlesOfParts>
    <vt:vector size="35" baseType="lpstr">
      <vt:lpstr>Arial</vt:lpstr>
      <vt:lpstr>Arial Bold</vt:lpstr>
      <vt:lpstr>Calibri</vt:lpstr>
      <vt:lpstr>Eurostile</vt:lpstr>
      <vt:lpstr>Georgia</vt:lpstr>
      <vt:lpstr>Times New Roman</vt:lpstr>
      <vt:lpstr>Wingdings</vt:lpstr>
      <vt:lpstr>Wingdings 2</vt:lpstr>
      <vt:lpstr>Thème Office</vt:lpstr>
      <vt:lpstr>Civil</vt:lpstr>
      <vt:lpstr>La gouvernance alimentaire à l’échelle d’une agglomération : enjeux et première méthode d’approche.   L’apport du projet FRUGAL (Formes urbaines &amp; gouvernance alimentaire) </vt:lpstr>
      <vt:lpstr>Objectifs du projet</vt:lpstr>
      <vt:lpstr>Terrains FRUGAL</vt:lpstr>
      <vt:lpstr>Organisation du projet</vt:lpstr>
      <vt:lpstr>Gouvernance alimentaire  à l’échelle d’une agglomération :  enjeux et première méthode d’approche </vt:lpstr>
      <vt:lpstr>Définir la gouvernance (Theys 2002)</vt:lpstr>
      <vt:lpstr>Définir la gouvernance </vt:lpstr>
      <vt:lpstr>Acteurs  de la gouvernance alimentaire</vt:lpstr>
      <vt:lpstr>Vocabulaire associé</vt:lpstr>
      <vt:lpstr>Deux approches complémentaires dans le projet FRUGAL</vt:lpstr>
      <vt:lpstr>Deux approches complémentaires dans le projet FRUGAL</vt:lpstr>
      <vt:lpstr>Une étude de cas  dans le Pays de Rennes</vt:lpstr>
      <vt:lpstr>Présentation PowerPoint</vt:lpstr>
      <vt:lpstr>Présentation PowerPoint</vt:lpstr>
      <vt:lpstr>Le cas de Liffré : acteurs</vt:lpstr>
      <vt:lpstr>Focale sur  les « point nodaux »</vt:lpstr>
      <vt:lpstr>Focale sur les  « points nodaux »</vt:lpstr>
      <vt:lpstr>Le cas de Liffré : dispositif – points nodaux</vt:lpstr>
      <vt:lpstr>Le cas de Liffré : raisons et mise en oeuvre</vt:lpstr>
      <vt:lpstr>Le cas de Liffré : bilan du processus de gouvernance</vt:lpstr>
      <vt:lpstr>Etape de structuration  de l’épicerie sociale</vt:lpstr>
      <vt:lpstr>Deux types de comparaisons possibles à partir d’une telle étude de cas</vt:lpstr>
      <vt:lpstr>Deux types de comparaisons possibles à partir d’une telle étude de cas</vt:lpstr>
      <vt:lpstr>A approfondir</vt:lpstr>
      <vt:lpstr>A POURSUIVRE</vt:lpstr>
    </vt:vector>
  </TitlesOfParts>
  <Company>INRA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mmartignon</dc:creator>
  <cp:lastModifiedBy>Les Jus</cp:lastModifiedBy>
  <cp:revision>138</cp:revision>
  <dcterms:created xsi:type="dcterms:W3CDTF">2014-09-28T14:29:26Z</dcterms:created>
  <dcterms:modified xsi:type="dcterms:W3CDTF">2018-01-12T17:12:59Z</dcterms:modified>
</cp:coreProperties>
</file>