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6" r:id="rId3"/>
    <p:sldId id="264" r:id="rId4"/>
    <p:sldId id="267" r:id="rId5"/>
    <p:sldId id="258" r:id="rId6"/>
    <p:sldId id="259" r:id="rId7"/>
    <p:sldId id="265" r:id="rId8"/>
    <p:sldId id="260" r:id="rId9"/>
    <p:sldId id="278" r:id="rId10"/>
    <p:sldId id="261" r:id="rId11"/>
    <p:sldId id="268" r:id="rId12"/>
    <p:sldId id="266" r:id="rId13"/>
    <p:sldId id="269" r:id="rId14"/>
    <p:sldId id="270" r:id="rId15"/>
    <p:sldId id="271" r:id="rId16"/>
    <p:sldId id="273" r:id="rId17"/>
    <p:sldId id="274" r:id="rId18"/>
    <p:sldId id="276" r:id="rId19"/>
    <p:sldId id="277" r:id="rId20"/>
    <p:sldId id="280" r:id="rId21"/>
    <p:sldId id="279" r:id="rId22"/>
    <p:sldId id="281" r:id="rId23"/>
    <p:sldId id="282" r:id="rId24"/>
    <p:sldId id="27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6F077B-A50F-4D64-8574-E2D6A98A5553}" type="datetimeFigureOut">
              <a:rPr lang="en-US" dirty="0"/>
              <a:t>3/13/2015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3/13/2015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3/13/2015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3/13/2015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3/13/2015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3/13/2015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5B747F8-9654-4282-85D2-65F41AAE7A75}" type="datetimeFigureOut">
              <a:rPr lang="en-US" dirty="0"/>
              <a:t>3/13/2015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3/13/2015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3" Type="http://schemas.openxmlformats.org/officeDocument/2006/relationships/image" Target="../media/image15.png"/><Relationship Id="rId7" Type="http://schemas.openxmlformats.org/officeDocument/2006/relationships/image" Target="../media/image19.jpeg"/><Relationship Id="rId12"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4.jpeg"/><Relationship Id="rId5" Type="http://schemas.openxmlformats.org/officeDocument/2006/relationships/image" Target="../media/image17.png"/><Relationship Id="rId15" Type="http://schemas.openxmlformats.org/officeDocument/2006/relationships/image" Target="../media/image28.jpeg"/><Relationship Id="rId10" Type="http://schemas.openxmlformats.org/officeDocument/2006/relationships/image" Target="../media/image23.jpeg"/><Relationship Id="rId4" Type="http://schemas.openxmlformats.org/officeDocument/2006/relationships/image" Target="../media/image16.png"/><Relationship Id="rId9" Type="http://schemas.openxmlformats.org/officeDocument/2006/relationships/image" Target="../media/image22.pn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9.jpe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4.jpe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8.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28.jpeg"/><Relationship Id="rId11" Type="http://schemas.openxmlformats.org/officeDocument/2006/relationships/image" Target="../media/image30.jpeg"/><Relationship Id="rId5" Type="http://schemas.openxmlformats.org/officeDocument/2006/relationships/image" Target="../media/image25.png"/><Relationship Id="rId10" Type="http://schemas.openxmlformats.org/officeDocument/2006/relationships/image" Target="../media/image21.jpeg"/><Relationship Id="rId4" Type="http://schemas.openxmlformats.org/officeDocument/2006/relationships/image" Target="../media/image27.png"/><Relationship Id="rId9" Type="http://schemas.openxmlformats.org/officeDocument/2006/relationships/image" Target="../media/image23.jpe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28.jpeg"/><Relationship Id="rId11" Type="http://schemas.openxmlformats.org/officeDocument/2006/relationships/image" Target="../media/image30.jpeg"/><Relationship Id="rId5" Type="http://schemas.openxmlformats.org/officeDocument/2006/relationships/image" Target="../media/image25.png"/><Relationship Id="rId10" Type="http://schemas.openxmlformats.org/officeDocument/2006/relationships/image" Target="../media/image21.jpeg"/><Relationship Id="rId4" Type="http://schemas.openxmlformats.org/officeDocument/2006/relationships/image" Target="../media/image27.png"/><Relationship Id="rId9" Type="http://schemas.openxmlformats.org/officeDocument/2006/relationships/image" Target="../media/image23.jpe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jpeg"/><Relationship Id="rId3" Type="http://schemas.openxmlformats.org/officeDocument/2006/relationships/image" Target="../media/image29.jpeg"/><Relationship Id="rId7" Type="http://schemas.openxmlformats.org/officeDocument/2006/relationships/image" Target="../media/image28.jpeg"/><Relationship Id="rId12"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1.jpeg"/><Relationship Id="rId5" Type="http://schemas.openxmlformats.org/officeDocument/2006/relationships/image" Target="../media/image27.png"/><Relationship Id="rId10" Type="http://schemas.openxmlformats.org/officeDocument/2006/relationships/image" Target="../media/image14.png"/><Relationship Id="rId4" Type="http://schemas.openxmlformats.org/officeDocument/2006/relationships/image" Target="../media/image24.jpe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4.png"/><Relationship Id="rId3" Type="http://schemas.openxmlformats.org/officeDocument/2006/relationships/image" Target="../media/image29.jpeg"/><Relationship Id="rId7" Type="http://schemas.openxmlformats.org/officeDocument/2006/relationships/image" Target="../media/image28.jpeg"/><Relationship Id="rId12" Type="http://schemas.openxmlformats.org/officeDocument/2006/relationships/image" Target="../media/image30.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2.jpeg"/><Relationship Id="rId5" Type="http://schemas.openxmlformats.org/officeDocument/2006/relationships/image" Target="../media/image27.png"/><Relationship Id="rId10" Type="http://schemas.openxmlformats.org/officeDocument/2006/relationships/image" Target="../media/image23.jpeg"/><Relationship Id="rId4" Type="http://schemas.openxmlformats.org/officeDocument/2006/relationships/image" Target="../media/image24.jpe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00051" y="1319716"/>
            <a:ext cx="10058400" cy="3566160"/>
          </a:xfrm>
        </p:spPr>
        <p:txBody>
          <a:bodyPr>
            <a:normAutofit fontScale="90000"/>
          </a:bodyPr>
          <a:lstStyle/>
          <a:p>
            <a:r>
              <a:rPr lang="fr-FR" sz="3600" b="1" dirty="0">
                <a:latin typeface="Arial" panose="020B0604020202020204" pitchFamily="34" charset="0"/>
                <a:cs typeface="Arial" panose="020B0604020202020204" pitchFamily="34" charset="0"/>
              </a:rPr>
              <a:t>LE VERT N’EST PAS TOUJOURS ROSE. </a:t>
            </a: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C</a:t>
            </a:r>
            <a:r>
              <a:rPr lang="fr-FR" sz="3600" b="1" dirty="0" smtClean="0">
                <a:latin typeface="Arial" panose="020B0604020202020204" pitchFamily="34" charset="0"/>
                <a:cs typeface="Arial" panose="020B0604020202020204" pitchFamily="34" charset="0"/>
              </a:rPr>
              <a:t>ONSENSUS </a:t>
            </a:r>
            <a:r>
              <a:rPr lang="fr-FR" sz="3600" b="1" dirty="0">
                <a:latin typeface="Arial" panose="020B0604020202020204" pitchFamily="34" charset="0"/>
                <a:cs typeface="Arial" panose="020B0604020202020204" pitchFamily="34" charset="0"/>
              </a:rPr>
              <a:t>ET CONFLITS AUTOUR DE L’AGROECOLOGIE EN SARTHE</a:t>
            </a:r>
            <a:r>
              <a:rPr lang="fr-FR" sz="3600" b="1" dirty="0" smtClean="0">
                <a:latin typeface="Arial" panose="020B0604020202020204" pitchFamily="34" charset="0"/>
                <a:cs typeface="Arial" panose="020B0604020202020204" pitchFamily="34" charset="0"/>
              </a:rPr>
              <a:t>.</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r>
              <a:rPr lang="en-US" sz="3600" b="1" i="1" dirty="0"/>
              <a:t>GREEN IS NOT ALWAYS SEEN AS </a:t>
            </a:r>
            <a:r>
              <a:rPr lang="en-US" sz="3600" b="1" i="1" dirty="0" smtClean="0"/>
              <a:t>ROSY :</a:t>
            </a:r>
            <a:r>
              <a:rPr lang="en-US" sz="3600" b="1" i="1" dirty="0"/>
              <a:t>  CONFLICTS AND COMPROMISES ABOUT AGROECOLOGY IN SARTHE.</a:t>
            </a:r>
            <a:r>
              <a:rPr lang="fr-FR" sz="3600" i="1" dirty="0"/>
              <a:t/>
            </a:r>
            <a:br>
              <a:rPr lang="fr-FR" sz="3600" i="1" dirty="0"/>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dirty="0">
                <a:latin typeface="Arial" panose="020B0604020202020204" pitchFamily="34" charset="0"/>
                <a:cs typeface="Arial" panose="020B0604020202020204" pitchFamily="34" charset="0"/>
              </a:rPr>
              <a:t/>
            </a:r>
            <a:br>
              <a:rPr lang="fr-FR" sz="3600"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p:txBody>
          <a:bodyPr>
            <a:normAutofit fontScale="85000" lnSpcReduction="20000"/>
          </a:bodyPr>
          <a:lstStyle/>
          <a:p>
            <a:r>
              <a:rPr lang="fr-FR" sz="2000" cap="none" dirty="0" smtClean="0"/>
              <a:t>Frédéric</a:t>
            </a:r>
            <a:r>
              <a:rPr lang="fr-FR" dirty="0" smtClean="0"/>
              <a:t> FORTUNEL              &amp; J</a:t>
            </a:r>
            <a:r>
              <a:rPr lang="fr-FR" sz="2000" cap="none" dirty="0"/>
              <a:t>ulien</a:t>
            </a:r>
            <a:r>
              <a:rPr lang="fr-FR" dirty="0" smtClean="0"/>
              <a:t> NOEL</a:t>
            </a:r>
          </a:p>
          <a:p>
            <a:r>
              <a:rPr lang="fr-FR" cap="none" dirty="0" smtClean="0"/>
              <a:t>Maître de conférences</a:t>
            </a:r>
          </a:p>
          <a:p>
            <a:r>
              <a:rPr lang="fr-FR" i="1" cap="none" dirty="0" err="1" smtClean="0"/>
              <a:t>Lecturer</a:t>
            </a:r>
            <a:r>
              <a:rPr lang="fr-FR" i="1" cap="none" dirty="0" smtClean="0"/>
              <a:t> in </a:t>
            </a:r>
            <a:r>
              <a:rPr lang="fr-FR" i="1" cap="none" dirty="0" err="1" smtClean="0"/>
              <a:t>geography</a:t>
            </a:r>
            <a:endParaRPr lang="fr-FR" i="1" cap="none"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0346" y="4173131"/>
            <a:ext cx="2642763" cy="1425490"/>
          </a:xfrm>
          <a:prstGeom prst="rect">
            <a:avLst/>
          </a:prstGeom>
        </p:spPr>
      </p:pic>
    </p:spTree>
    <p:extLst>
      <p:ext uri="{BB962C8B-B14F-4D97-AF65-F5344CB8AC3E}">
        <p14:creationId xmlns:p14="http://schemas.microsoft.com/office/powerpoint/2010/main" val="2851450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36822" y="2803727"/>
            <a:ext cx="10058400" cy="3566160"/>
          </a:xfrm>
        </p:spPr>
        <p:txBody>
          <a:bodyPr>
            <a:normAutofit/>
          </a:bodyPr>
          <a:lstStyle/>
          <a:p>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sp>
        <p:nvSpPr>
          <p:cNvPr id="8" name="ZoneTexte 7"/>
          <p:cNvSpPr txBox="1"/>
          <p:nvPr/>
        </p:nvSpPr>
        <p:spPr>
          <a:xfrm>
            <a:off x="758320" y="5851651"/>
            <a:ext cx="2576154" cy="461665"/>
          </a:xfrm>
          <a:prstGeom prst="rect">
            <a:avLst/>
          </a:prstGeom>
          <a:noFill/>
        </p:spPr>
        <p:txBody>
          <a:bodyPr wrap="none" rtlCol="0">
            <a:spAutoFit/>
          </a:bodyPr>
          <a:lstStyle/>
          <a:p>
            <a:r>
              <a:rPr lang="fr-FR" sz="1200" dirty="0" smtClean="0">
                <a:latin typeface="Arial" panose="020B0604020202020204" pitchFamily="34" charset="0"/>
                <a:cs typeface="Arial" panose="020B0604020202020204" pitchFamily="34" charset="0"/>
              </a:rPr>
              <a:t>Conseil général de la Sarthe, 2011.</a:t>
            </a:r>
          </a:p>
          <a:p>
            <a:r>
              <a:rPr lang="fr-FR" sz="1200" i="1" dirty="0" err="1" smtClean="0">
                <a:latin typeface="Arial" panose="020B0604020202020204" pitchFamily="34" charset="0"/>
                <a:cs typeface="Arial" panose="020B0604020202020204" pitchFamily="34" charset="0"/>
              </a:rPr>
              <a:t>Department</a:t>
            </a:r>
            <a:r>
              <a:rPr lang="fr-FR" sz="1200" i="1" dirty="0" smtClean="0">
                <a:latin typeface="Arial" panose="020B0604020202020204" pitchFamily="34" charset="0"/>
                <a:cs typeface="Arial" panose="020B0604020202020204" pitchFamily="34" charset="0"/>
              </a:rPr>
              <a:t> </a:t>
            </a:r>
            <a:r>
              <a:rPr lang="fr-FR" sz="1200" i="1" dirty="0" err="1" smtClean="0">
                <a:latin typeface="Arial" panose="020B0604020202020204" pitchFamily="34" charset="0"/>
                <a:cs typeface="Arial" panose="020B0604020202020204" pitchFamily="34" charset="0"/>
              </a:rPr>
              <a:t>council</a:t>
            </a:r>
            <a:r>
              <a:rPr lang="fr-FR" sz="1200" i="1" dirty="0" smtClean="0">
                <a:latin typeface="Arial" panose="020B0604020202020204" pitchFamily="34" charset="0"/>
                <a:cs typeface="Arial" panose="020B0604020202020204" pitchFamily="34" charset="0"/>
              </a:rPr>
              <a:t>.</a:t>
            </a:r>
            <a:endParaRPr lang="fr-FR" sz="1200" i="1" dirty="0">
              <a:latin typeface="Arial" panose="020B0604020202020204" pitchFamily="34" charset="0"/>
              <a:cs typeface="Arial" panose="020B0604020202020204" pitchFamily="34" charset="0"/>
            </a:endParaRPr>
          </a:p>
        </p:txBody>
      </p:sp>
      <p:pic>
        <p:nvPicPr>
          <p:cNvPr id="9" name="Image 8"/>
          <p:cNvPicPr>
            <a:picLocks noChangeAspect="1"/>
          </p:cNvPicPr>
          <p:nvPr/>
        </p:nvPicPr>
        <p:blipFill rotWithShape="1">
          <a:blip r:embed="rId2"/>
          <a:srcRect l="29006" t="34718" r="52921" b="35027"/>
          <a:stretch/>
        </p:blipFill>
        <p:spPr>
          <a:xfrm>
            <a:off x="4499327" y="1161535"/>
            <a:ext cx="2289595" cy="21559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ZoneTexte 9"/>
          <p:cNvSpPr txBox="1"/>
          <p:nvPr/>
        </p:nvSpPr>
        <p:spPr>
          <a:xfrm>
            <a:off x="4983757" y="5826347"/>
            <a:ext cx="1627369" cy="461665"/>
          </a:xfrm>
          <a:prstGeom prst="rect">
            <a:avLst/>
          </a:prstGeom>
          <a:noFill/>
        </p:spPr>
        <p:txBody>
          <a:bodyPr wrap="none" rtlCol="0">
            <a:spAutoFit/>
          </a:bodyPr>
          <a:lstStyle/>
          <a:p>
            <a:r>
              <a:rPr lang="fr-FR" sz="1200" dirty="0" smtClean="0">
                <a:latin typeface="Arial" panose="020B0604020202020204" pitchFamily="34" charset="0"/>
                <a:cs typeface="Arial" panose="020B0604020202020204" pitchFamily="34" charset="0"/>
              </a:rPr>
              <a:t>Pays du Mans, 2013.</a:t>
            </a:r>
          </a:p>
          <a:p>
            <a:endParaRPr lang="fr-FR" sz="1200" dirty="0">
              <a:latin typeface="Arial" panose="020B0604020202020204" pitchFamily="34" charset="0"/>
              <a:cs typeface="Arial" panose="020B0604020202020204" pitchFamily="34" charset="0"/>
            </a:endParaRPr>
          </a:p>
        </p:txBody>
      </p:sp>
      <p:sp>
        <p:nvSpPr>
          <p:cNvPr id="11" name="ZoneTexte 10"/>
          <p:cNvSpPr txBox="1"/>
          <p:nvPr/>
        </p:nvSpPr>
        <p:spPr>
          <a:xfrm>
            <a:off x="4065339" y="3805220"/>
            <a:ext cx="3660925" cy="1815882"/>
          </a:xfrm>
          <a:prstGeom prst="rect">
            <a:avLst/>
          </a:prstGeom>
          <a:noFill/>
        </p:spPr>
        <p:txBody>
          <a:bodyPr wrap="square" rtlCol="0">
            <a:spAutoFit/>
          </a:bodyPr>
          <a:lstStyle/>
          <a:p>
            <a:r>
              <a:rPr lang="fr-FR" sz="1600" spc="-50" dirty="0">
                <a:solidFill>
                  <a:schemeClr val="tx1">
                    <a:lumMod val="85000"/>
                    <a:lumOff val="15000"/>
                  </a:schemeClr>
                </a:solidFill>
                <a:latin typeface="Arial" panose="020B0604020202020204" pitchFamily="34" charset="0"/>
                <a:ea typeface="+mj-ea"/>
                <a:cs typeface="Arial" panose="020B0604020202020204" pitchFamily="34" charset="0"/>
              </a:rPr>
              <a:t>Une charte en faveur des circuits courts de </a:t>
            </a:r>
            <a:r>
              <a:rPr lang="fr-FR" sz="1600" spc="-50" dirty="0" smtClean="0">
                <a:solidFill>
                  <a:schemeClr val="tx1">
                    <a:lumMod val="85000"/>
                    <a:lumOff val="15000"/>
                  </a:schemeClr>
                </a:solidFill>
                <a:latin typeface="Arial" panose="020B0604020202020204" pitchFamily="34" charset="0"/>
                <a:ea typeface="+mj-ea"/>
                <a:cs typeface="Arial" panose="020B0604020202020204" pitchFamily="34" charset="0"/>
              </a:rPr>
              <a:t>proximité sur </a:t>
            </a:r>
            <a:r>
              <a:rPr lang="fr-FR" sz="1600" spc="-50" dirty="0">
                <a:solidFill>
                  <a:schemeClr val="tx1">
                    <a:lumMod val="85000"/>
                    <a:lumOff val="15000"/>
                  </a:schemeClr>
                </a:solidFill>
                <a:latin typeface="Arial" panose="020B0604020202020204" pitchFamily="34" charset="0"/>
                <a:ea typeface="+mj-ea"/>
                <a:cs typeface="Arial" panose="020B0604020202020204" pitchFamily="34" charset="0"/>
              </a:rPr>
              <a:t>le territoire du Pays du </a:t>
            </a:r>
            <a:r>
              <a:rPr lang="fr-FR" sz="1600" spc="-50" dirty="0" smtClean="0">
                <a:solidFill>
                  <a:schemeClr val="tx1">
                    <a:lumMod val="85000"/>
                    <a:lumOff val="15000"/>
                  </a:schemeClr>
                </a:solidFill>
                <a:latin typeface="Arial" panose="020B0604020202020204" pitchFamily="34" charset="0"/>
                <a:ea typeface="+mj-ea"/>
                <a:cs typeface="Arial" panose="020B0604020202020204" pitchFamily="34" charset="0"/>
              </a:rPr>
              <a:t>Mans</a:t>
            </a:r>
          </a:p>
          <a:p>
            <a:endParaRPr lang="en-US" sz="1600" i="1" spc="-50" dirty="0" smtClean="0">
              <a:solidFill>
                <a:schemeClr val="tx1">
                  <a:lumMod val="85000"/>
                  <a:lumOff val="15000"/>
                </a:schemeClr>
              </a:solidFill>
              <a:latin typeface="Arial" panose="020B0604020202020204" pitchFamily="34" charset="0"/>
              <a:ea typeface="+mj-ea"/>
              <a:cs typeface="Arial" panose="020B0604020202020204" pitchFamily="34" charset="0"/>
            </a:endParaRPr>
          </a:p>
          <a:p>
            <a:r>
              <a:rPr lang="en-US" sz="1600" i="1" spc="-50" dirty="0" smtClean="0">
                <a:solidFill>
                  <a:schemeClr val="tx1">
                    <a:lumMod val="85000"/>
                    <a:lumOff val="15000"/>
                  </a:schemeClr>
                </a:solidFill>
                <a:latin typeface="Arial" panose="020B0604020202020204" pitchFamily="34" charset="0"/>
                <a:ea typeface="+mj-ea"/>
                <a:cs typeface="Arial" panose="020B0604020202020204" pitchFamily="34" charset="0"/>
              </a:rPr>
              <a:t>A </a:t>
            </a:r>
            <a:r>
              <a:rPr lang="en-US" sz="1600" i="1" spc="-50" dirty="0">
                <a:solidFill>
                  <a:schemeClr val="tx1">
                    <a:lumMod val="85000"/>
                    <a:lumOff val="15000"/>
                  </a:schemeClr>
                </a:solidFill>
                <a:latin typeface="Arial" panose="020B0604020202020204" pitchFamily="34" charset="0"/>
                <a:ea typeface="+mj-ea"/>
                <a:cs typeface="Arial" panose="020B0604020202020204" pitchFamily="34" charset="0"/>
              </a:rPr>
              <a:t>commitment </a:t>
            </a:r>
            <a:r>
              <a:rPr lang="en-US" sz="1600" i="1" spc="-50" dirty="0" smtClean="0">
                <a:solidFill>
                  <a:schemeClr val="tx1">
                    <a:lumMod val="85000"/>
                    <a:lumOff val="15000"/>
                  </a:schemeClr>
                </a:solidFill>
                <a:latin typeface="Arial" panose="020B0604020202020204" pitchFamily="34" charset="0"/>
                <a:ea typeface="+mj-ea"/>
                <a:cs typeface="Arial" panose="020B0604020202020204" pitchFamily="34" charset="0"/>
              </a:rPr>
              <a:t>to promote the food local supply within </a:t>
            </a:r>
            <a:r>
              <a:rPr lang="en-US" sz="1600" i="1" spc="-50" dirty="0">
                <a:solidFill>
                  <a:schemeClr val="tx1">
                    <a:lumMod val="85000"/>
                    <a:lumOff val="15000"/>
                  </a:schemeClr>
                </a:solidFill>
                <a:latin typeface="Arial" panose="020B0604020202020204" pitchFamily="34" charset="0"/>
                <a:ea typeface="+mj-ea"/>
                <a:cs typeface="Arial" panose="020B0604020202020204" pitchFamily="34" charset="0"/>
              </a:rPr>
              <a:t>the territory of Le Mans </a:t>
            </a:r>
            <a:r>
              <a:rPr lang="en-US" sz="1600" i="1" spc="-50" dirty="0" smtClean="0">
                <a:solidFill>
                  <a:schemeClr val="tx1">
                    <a:lumMod val="85000"/>
                    <a:lumOff val="15000"/>
                  </a:schemeClr>
                </a:solidFill>
                <a:latin typeface="Arial" panose="020B0604020202020204" pitchFamily="34" charset="0"/>
                <a:ea typeface="+mj-ea"/>
                <a:cs typeface="Arial" panose="020B0604020202020204" pitchFamily="34" charset="0"/>
              </a:rPr>
              <a:t>county</a:t>
            </a:r>
            <a:endParaRPr lang="fr-FR" sz="1600" i="1" spc="-50" dirty="0">
              <a:solidFill>
                <a:schemeClr val="tx1">
                  <a:lumMod val="85000"/>
                  <a:lumOff val="15000"/>
                </a:schemeClr>
              </a:solidFill>
              <a:latin typeface="Arial" panose="020B0604020202020204" pitchFamily="34" charset="0"/>
              <a:ea typeface="+mj-ea"/>
              <a:cs typeface="Arial" panose="020B0604020202020204" pitchFamily="34" charset="0"/>
            </a:endParaRPr>
          </a:p>
        </p:txBody>
      </p:sp>
      <p:grpSp>
        <p:nvGrpSpPr>
          <p:cNvPr id="3" name="Groupe 2"/>
          <p:cNvGrpSpPr/>
          <p:nvPr/>
        </p:nvGrpSpPr>
        <p:grpSpPr>
          <a:xfrm>
            <a:off x="435884" y="381490"/>
            <a:ext cx="2980677" cy="3234922"/>
            <a:chOff x="435884" y="381490"/>
            <a:chExt cx="2980677" cy="3234922"/>
          </a:xfrm>
        </p:grpSpPr>
        <p:pic>
          <p:nvPicPr>
            <p:cNvPr id="7" name="Image 6"/>
            <p:cNvPicPr>
              <a:picLocks noChangeAspect="1"/>
            </p:cNvPicPr>
            <p:nvPr/>
          </p:nvPicPr>
          <p:blipFill rotWithShape="1">
            <a:blip r:embed="rId3"/>
            <a:srcRect l="61763" t="14057" r="13925" b="7084"/>
            <a:stretch/>
          </p:blipFill>
          <p:spPr>
            <a:xfrm>
              <a:off x="1261160" y="381490"/>
              <a:ext cx="1773018" cy="32349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Image 12"/>
            <p:cNvPicPr>
              <a:picLocks noChangeAspect="1"/>
            </p:cNvPicPr>
            <p:nvPr/>
          </p:nvPicPr>
          <p:blipFill>
            <a:blip r:embed="rId4">
              <a:clrChange>
                <a:clrFrom>
                  <a:srgbClr val="EAEBEC"/>
                </a:clrFrom>
                <a:clrTo>
                  <a:srgbClr val="EAEBEC">
                    <a:alpha val="0"/>
                  </a:srgbClr>
                </a:clrTo>
              </a:clrChange>
            </a:blip>
            <a:stretch>
              <a:fillRect/>
            </a:stretch>
          </p:blipFill>
          <p:spPr>
            <a:xfrm>
              <a:off x="435884" y="2077542"/>
              <a:ext cx="1694106" cy="336021"/>
            </a:xfrm>
            <a:prstGeom prst="rect">
              <a:avLst/>
            </a:prstGeom>
          </p:spPr>
        </p:pic>
        <p:pic>
          <p:nvPicPr>
            <p:cNvPr id="14" name="Image 13"/>
            <p:cNvPicPr>
              <a:picLocks noChangeAspect="1"/>
            </p:cNvPicPr>
            <p:nvPr/>
          </p:nvPicPr>
          <p:blipFill>
            <a:blip r:embed="rId5">
              <a:clrChange>
                <a:clrFrom>
                  <a:srgbClr val="FFFFFF"/>
                </a:clrFrom>
                <a:clrTo>
                  <a:srgbClr val="FFFFFF">
                    <a:alpha val="0"/>
                  </a:srgbClr>
                </a:clrTo>
              </a:clrChange>
            </a:blip>
            <a:stretch>
              <a:fillRect/>
            </a:stretch>
          </p:blipFill>
          <p:spPr>
            <a:xfrm>
              <a:off x="1490251" y="2339047"/>
              <a:ext cx="1926310" cy="464680"/>
            </a:xfrm>
            <a:prstGeom prst="rect">
              <a:avLst/>
            </a:prstGeom>
          </p:spPr>
        </p:pic>
        <p:pic>
          <p:nvPicPr>
            <p:cNvPr id="15" name="Image 14"/>
            <p:cNvPicPr>
              <a:picLocks noChangeAspect="1"/>
            </p:cNvPicPr>
            <p:nvPr/>
          </p:nvPicPr>
          <p:blipFill>
            <a:blip r:embed="rId6">
              <a:clrChange>
                <a:clrFrom>
                  <a:srgbClr val="FFFFFF"/>
                </a:clrFrom>
                <a:clrTo>
                  <a:srgbClr val="FFFFFF">
                    <a:alpha val="0"/>
                  </a:srgbClr>
                </a:clrTo>
              </a:clrChange>
            </a:blip>
            <a:stretch>
              <a:fillRect/>
            </a:stretch>
          </p:blipFill>
          <p:spPr>
            <a:xfrm>
              <a:off x="556087" y="2719686"/>
              <a:ext cx="1680955" cy="381016"/>
            </a:xfrm>
            <a:prstGeom prst="rect">
              <a:avLst/>
            </a:prstGeom>
          </p:spPr>
        </p:pic>
      </p:grpSp>
      <p:pic>
        <p:nvPicPr>
          <p:cNvPr id="1026" name="Picture 2" descr="http://www.agri72.com/bibliotheque_image/Infos%20conseils/notre-agriculture/approvisionnement/20121018_APPROXIMITE_logo_RV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0322" y="1373585"/>
            <a:ext cx="3081809" cy="17318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8234504" y="3756243"/>
            <a:ext cx="3393446" cy="1815882"/>
          </a:xfrm>
          <a:prstGeom prst="rect">
            <a:avLst/>
          </a:prstGeom>
          <a:noFill/>
        </p:spPr>
        <p:txBody>
          <a:bodyPr wrap="square" rtlCol="0">
            <a:spAutoFit/>
          </a:bodyPr>
          <a:lstStyle/>
          <a:p>
            <a:r>
              <a:rPr lang="fr-FR" sz="1600" spc="-50" dirty="0" smtClean="0">
                <a:solidFill>
                  <a:schemeClr val="tx1">
                    <a:lumMod val="85000"/>
                    <a:lumOff val="15000"/>
                  </a:schemeClr>
                </a:solidFill>
                <a:latin typeface="Arial" panose="020B0604020202020204" pitchFamily="34" charset="0"/>
                <a:ea typeface="+mj-ea"/>
                <a:cs typeface="Arial" panose="020B0604020202020204" pitchFamily="34" charset="0"/>
              </a:rPr>
              <a:t>Un site internet de localisation des exploitations inscrites (payant en Sarthe)</a:t>
            </a:r>
          </a:p>
          <a:p>
            <a:endParaRPr lang="en-US" sz="1600" i="1" spc="-50" dirty="0" smtClean="0">
              <a:solidFill>
                <a:schemeClr val="tx1">
                  <a:lumMod val="85000"/>
                  <a:lumOff val="15000"/>
                </a:schemeClr>
              </a:solidFill>
              <a:latin typeface="Arial" panose="020B0604020202020204" pitchFamily="34" charset="0"/>
              <a:ea typeface="+mj-ea"/>
              <a:cs typeface="Arial" panose="020B0604020202020204" pitchFamily="34" charset="0"/>
            </a:endParaRPr>
          </a:p>
          <a:p>
            <a:r>
              <a:rPr lang="en-US" sz="1600" i="1" spc="-50" dirty="0" smtClean="0">
                <a:solidFill>
                  <a:schemeClr val="tx1">
                    <a:lumMod val="85000"/>
                    <a:lumOff val="15000"/>
                  </a:schemeClr>
                </a:solidFill>
                <a:latin typeface="Arial" panose="020B0604020202020204" pitchFamily="34" charset="0"/>
                <a:ea typeface="+mj-ea"/>
                <a:cs typeface="Arial" panose="020B0604020202020204" pitchFamily="34" charset="0"/>
              </a:rPr>
              <a:t>A website to connect local producers  and local buyers (intuitional or individual)</a:t>
            </a:r>
            <a:endParaRPr lang="fr-FR" sz="1600" i="1" spc="-50" dirty="0">
              <a:solidFill>
                <a:schemeClr val="tx1">
                  <a:lumMod val="85000"/>
                  <a:lumOff val="15000"/>
                </a:schemeClr>
              </a:solidFill>
              <a:latin typeface="Arial" panose="020B0604020202020204" pitchFamily="34" charset="0"/>
              <a:ea typeface="+mj-ea"/>
              <a:cs typeface="Arial" panose="020B0604020202020204" pitchFamily="34" charset="0"/>
            </a:endParaRPr>
          </a:p>
        </p:txBody>
      </p:sp>
      <p:sp>
        <p:nvSpPr>
          <p:cNvPr id="18" name="ZoneTexte 17"/>
          <p:cNvSpPr txBox="1"/>
          <p:nvPr/>
        </p:nvSpPr>
        <p:spPr>
          <a:xfrm>
            <a:off x="8555557" y="5797246"/>
            <a:ext cx="2553904" cy="461665"/>
          </a:xfrm>
          <a:prstGeom prst="rect">
            <a:avLst/>
          </a:prstGeom>
          <a:noFill/>
        </p:spPr>
        <p:txBody>
          <a:bodyPr wrap="none" rtlCol="0">
            <a:spAutoFit/>
          </a:bodyPr>
          <a:lstStyle/>
          <a:p>
            <a:r>
              <a:rPr lang="fr-FR" sz="1200" dirty="0" smtClean="0">
                <a:latin typeface="Arial" panose="020B0604020202020204" pitchFamily="34" charset="0"/>
                <a:cs typeface="Arial" panose="020B0604020202020204" pitchFamily="34" charset="0"/>
              </a:rPr>
              <a:t>Chambres d’agriculture </a:t>
            </a:r>
            <a:r>
              <a:rPr lang="fr-FR" sz="1200" dirty="0" err="1" smtClean="0">
                <a:latin typeface="Arial" panose="020B0604020202020204" pitchFamily="34" charset="0"/>
                <a:cs typeface="Arial" panose="020B0604020202020204" pitchFamily="34" charset="0"/>
              </a:rPr>
              <a:t>PdL</a:t>
            </a:r>
            <a:r>
              <a:rPr lang="fr-FR" sz="1200" dirty="0" smtClean="0">
                <a:latin typeface="Arial" panose="020B0604020202020204" pitchFamily="34" charset="0"/>
                <a:cs typeface="Arial" panose="020B0604020202020204" pitchFamily="34" charset="0"/>
              </a:rPr>
              <a:t>, 2012.</a:t>
            </a:r>
          </a:p>
          <a:p>
            <a:r>
              <a:rPr lang="fr-FR" sz="1200" i="1" dirty="0" smtClean="0">
                <a:latin typeface="Arial" panose="020B0604020202020204" pitchFamily="34" charset="0"/>
                <a:cs typeface="Arial" panose="020B0604020202020204" pitchFamily="34" charset="0"/>
              </a:rPr>
              <a:t>Local agriculture </a:t>
            </a:r>
            <a:r>
              <a:rPr lang="fr-FR" sz="1200" i="1" dirty="0" err="1" smtClean="0">
                <a:latin typeface="Arial" panose="020B0604020202020204" pitchFamily="34" charset="0"/>
                <a:cs typeface="Arial" panose="020B0604020202020204" pitchFamily="34" charset="0"/>
              </a:rPr>
              <a:t>council</a:t>
            </a:r>
            <a:r>
              <a:rPr lang="fr-FR" sz="1200" i="1" dirty="0" smtClean="0">
                <a:latin typeface="Arial" panose="020B0604020202020204" pitchFamily="34" charset="0"/>
                <a:cs typeface="Arial" panose="020B0604020202020204" pitchFamily="34" charset="0"/>
              </a:rPr>
              <a:t>.</a:t>
            </a:r>
            <a:endParaRPr lang="fr-FR" sz="1200" i="1" dirty="0">
              <a:latin typeface="Arial" panose="020B0604020202020204" pitchFamily="34" charset="0"/>
              <a:cs typeface="Arial" panose="020B0604020202020204" pitchFamily="34" charset="0"/>
            </a:endParaRPr>
          </a:p>
        </p:txBody>
      </p:sp>
      <p:sp>
        <p:nvSpPr>
          <p:cNvPr id="19" name="ZoneTexte 18"/>
          <p:cNvSpPr txBox="1"/>
          <p:nvPr/>
        </p:nvSpPr>
        <p:spPr>
          <a:xfrm>
            <a:off x="591958" y="3801977"/>
            <a:ext cx="3022849" cy="1323439"/>
          </a:xfrm>
          <a:prstGeom prst="rect">
            <a:avLst/>
          </a:prstGeom>
          <a:noFill/>
        </p:spPr>
        <p:txBody>
          <a:bodyPr wrap="square" rtlCol="0">
            <a:spAutoFit/>
          </a:bodyPr>
          <a:lstStyle/>
          <a:p>
            <a:r>
              <a:rPr lang="fr-FR" sz="1600" spc="-50" dirty="0" smtClean="0">
                <a:solidFill>
                  <a:schemeClr val="tx1">
                    <a:lumMod val="85000"/>
                    <a:lumOff val="15000"/>
                  </a:schemeClr>
                </a:solidFill>
                <a:latin typeface="Arial" panose="020B0604020202020204" pitchFamily="34" charset="0"/>
                <a:ea typeface="+mj-ea"/>
                <a:cs typeface="Arial" panose="020B0604020202020204" pitchFamily="34" charset="0"/>
              </a:rPr>
              <a:t>Une ambition sur la restauration</a:t>
            </a:r>
          </a:p>
          <a:p>
            <a:r>
              <a:rPr lang="fr-FR" sz="1600" spc="-50" dirty="0" smtClean="0">
                <a:solidFill>
                  <a:schemeClr val="tx1">
                    <a:lumMod val="85000"/>
                    <a:lumOff val="15000"/>
                  </a:schemeClr>
                </a:solidFill>
                <a:latin typeface="Arial" panose="020B0604020202020204" pitchFamily="34" charset="0"/>
                <a:ea typeface="+mj-ea"/>
                <a:cs typeface="Arial" panose="020B0604020202020204" pitchFamily="34" charset="0"/>
              </a:rPr>
              <a:t>collective limitée à 9 collègues.</a:t>
            </a:r>
          </a:p>
          <a:p>
            <a:endParaRPr lang="en-US" sz="1600" i="1" spc="-50" dirty="0" smtClean="0">
              <a:solidFill>
                <a:schemeClr val="tx1">
                  <a:lumMod val="85000"/>
                  <a:lumOff val="15000"/>
                </a:schemeClr>
              </a:solidFill>
              <a:latin typeface="Arial" panose="020B0604020202020204" pitchFamily="34" charset="0"/>
              <a:ea typeface="+mj-ea"/>
              <a:cs typeface="Arial" panose="020B0604020202020204" pitchFamily="34" charset="0"/>
            </a:endParaRPr>
          </a:p>
          <a:p>
            <a:r>
              <a:rPr lang="en-US" sz="1600" i="1" spc="-50" dirty="0" smtClean="0">
                <a:solidFill>
                  <a:schemeClr val="tx1">
                    <a:lumMod val="85000"/>
                    <a:lumOff val="15000"/>
                  </a:schemeClr>
                </a:solidFill>
                <a:latin typeface="Arial" panose="020B0604020202020204" pitchFamily="34" charset="0"/>
                <a:ea typeface="+mj-ea"/>
                <a:cs typeface="Arial" panose="020B0604020202020204" pitchFamily="34" charset="0"/>
              </a:rPr>
              <a:t>Ambition </a:t>
            </a:r>
            <a:r>
              <a:rPr lang="en-US" sz="1600" i="1" spc="-50" dirty="0">
                <a:solidFill>
                  <a:schemeClr val="tx1">
                    <a:lumMod val="85000"/>
                    <a:lumOff val="15000"/>
                  </a:schemeClr>
                </a:solidFill>
                <a:latin typeface="Arial" panose="020B0604020202020204" pitchFamily="34" charset="0"/>
                <a:ea typeface="+mj-ea"/>
                <a:cs typeface="Arial" panose="020B0604020202020204" pitchFamily="34" charset="0"/>
              </a:rPr>
              <a:t>on the </a:t>
            </a:r>
            <a:r>
              <a:rPr lang="en-US" sz="1600" i="1" spc="-50" dirty="0" smtClean="0">
                <a:solidFill>
                  <a:schemeClr val="tx1">
                    <a:lumMod val="85000"/>
                    <a:lumOff val="15000"/>
                  </a:schemeClr>
                </a:solidFill>
                <a:latin typeface="Arial" panose="020B0604020202020204" pitchFamily="34" charset="0"/>
                <a:ea typeface="+mj-ea"/>
                <a:cs typeface="Arial" panose="020B0604020202020204" pitchFamily="34" charset="0"/>
              </a:rPr>
              <a:t>school </a:t>
            </a:r>
            <a:r>
              <a:rPr lang="en-US" sz="1600" i="1" spc="-50" dirty="0">
                <a:solidFill>
                  <a:schemeClr val="tx1">
                    <a:lumMod val="85000"/>
                    <a:lumOff val="15000"/>
                  </a:schemeClr>
                </a:solidFill>
                <a:latin typeface="Arial" panose="020B0604020202020204" pitchFamily="34" charset="0"/>
                <a:ea typeface="+mj-ea"/>
                <a:cs typeface="Arial" panose="020B0604020202020204" pitchFamily="34" charset="0"/>
              </a:rPr>
              <a:t>catering limited </a:t>
            </a:r>
            <a:r>
              <a:rPr lang="en-US" sz="1600" i="1" spc="-50" dirty="0" smtClean="0">
                <a:solidFill>
                  <a:schemeClr val="tx1">
                    <a:lumMod val="85000"/>
                    <a:lumOff val="15000"/>
                  </a:schemeClr>
                </a:solidFill>
                <a:latin typeface="Arial" panose="020B0604020202020204" pitchFamily="34" charset="0"/>
                <a:ea typeface="+mj-ea"/>
                <a:cs typeface="Arial" panose="020B0604020202020204" pitchFamily="34" charset="0"/>
              </a:rPr>
              <a:t>at </a:t>
            </a:r>
            <a:r>
              <a:rPr lang="en-US" sz="1600" i="1" spc="-50" dirty="0">
                <a:solidFill>
                  <a:schemeClr val="tx1">
                    <a:lumMod val="85000"/>
                    <a:lumOff val="15000"/>
                  </a:schemeClr>
                </a:solidFill>
                <a:latin typeface="Arial" panose="020B0604020202020204" pitchFamily="34" charset="0"/>
                <a:ea typeface="+mj-ea"/>
                <a:cs typeface="Arial" panose="020B0604020202020204" pitchFamily="34" charset="0"/>
              </a:rPr>
              <a:t>9 sites.</a:t>
            </a:r>
            <a:endParaRPr lang="fr-FR" sz="1600" i="1" spc="-50" dirty="0">
              <a:solidFill>
                <a:schemeClr val="tx1">
                  <a:lumMod val="85000"/>
                  <a:lumOff val="15000"/>
                </a:schemeClr>
              </a:solidFill>
              <a:latin typeface="Arial" panose="020B0604020202020204" pitchFamily="34" charset="0"/>
              <a:ea typeface="+mj-ea"/>
              <a:cs typeface="Arial" panose="020B0604020202020204" pitchFamily="34" charset="0"/>
            </a:endParaRPr>
          </a:p>
        </p:txBody>
      </p:sp>
      <p:sp>
        <p:nvSpPr>
          <p:cNvPr id="4" name="Rectangle 3"/>
          <p:cNvSpPr/>
          <p:nvPr/>
        </p:nvSpPr>
        <p:spPr>
          <a:xfrm>
            <a:off x="0" y="131077"/>
            <a:ext cx="12192000" cy="6182239"/>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758320" y="206149"/>
            <a:ext cx="10336484" cy="584775"/>
          </a:xfrm>
          <a:prstGeom prst="rect">
            <a:avLst/>
          </a:prstGeom>
          <a:noFill/>
        </p:spPr>
        <p:txBody>
          <a:bodyPr wrap="none" rtlCol="0">
            <a:spAutoFit/>
          </a:bodyPr>
          <a:lstStyle/>
          <a:p>
            <a:r>
              <a:rPr lang="fr-FR" sz="3200" b="1" dirty="0" smtClean="0">
                <a:latin typeface="Arial" panose="020B0604020202020204" pitchFamily="34" charset="0"/>
                <a:cs typeface="Arial" panose="020B0604020202020204" pitchFamily="34" charset="0"/>
              </a:rPr>
              <a:t>Un projet de territoire autour du bio local sarthois ?</a:t>
            </a:r>
            <a:endParaRPr lang="fr-FR" sz="3200" b="1" dirty="0">
              <a:latin typeface="Arial" panose="020B0604020202020204" pitchFamily="34" charset="0"/>
              <a:cs typeface="Arial" panose="020B0604020202020204" pitchFamily="34" charset="0"/>
            </a:endParaRPr>
          </a:p>
        </p:txBody>
      </p:sp>
      <p:pic>
        <p:nvPicPr>
          <p:cNvPr id="20" name="Image 19"/>
          <p:cNvPicPr>
            <a:picLocks noChangeAspect="1"/>
          </p:cNvPicPr>
          <p:nvPr/>
        </p:nvPicPr>
        <p:blipFill>
          <a:blip r:embed="rId8"/>
          <a:stretch>
            <a:fillRect/>
          </a:stretch>
        </p:blipFill>
        <p:spPr>
          <a:xfrm>
            <a:off x="6959714" y="903485"/>
            <a:ext cx="4846802" cy="4394434"/>
          </a:xfrm>
          <a:prstGeom prst="rect">
            <a:avLst/>
          </a:prstGeom>
        </p:spPr>
      </p:pic>
    </p:spTree>
    <p:extLst>
      <p:ext uri="{BB962C8B-B14F-4D97-AF65-F5344CB8AC3E}">
        <p14:creationId xmlns:p14="http://schemas.microsoft.com/office/powerpoint/2010/main" val="368282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25E-6 -3.33333E-6 L 0.4362 -3.33333E-6 " pathEditMode="relative" rAng="0" ptsTypes="AA">
                                      <p:cBhvr>
                                        <p:cTn id="6" dur="2000" fill="hold"/>
                                        <p:tgtEl>
                                          <p:spTgt spid="20"/>
                                        </p:tgtEl>
                                        <p:attrNameLst>
                                          <p:attrName>ppt_x</p:attrName>
                                          <p:attrName>ppt_y</p:attrName>
                                        </p:attrNameLst>
                                      </p:cBhvr>
                                      <p:rCtr x="21810" y="0"/>
                                    </p:animMotion>
                                  </p:childTnLst>
                                </p:cTn>
                              </p:par>
                              <p:par>
                                <p:cTn id="7" presetID="10" presetClass="exit" presetSubtype="0" fill="hold" grpId="0" nodeType="withEffect">
                                  <p:stCondLst>
                                    <p:cond delay="700"/>
                                  </p:stCondLst>
                                  <p:childTnLst>
                                    <p:animEffect transition="out" filter="fade">
                                      <p:cBhvr>
                                        <p:cTn id="8" dur="1200"/>
                                        <p:tgtEl>
                                          <p:spTgt spid="4"/>
                                        </p:tgtEl>
                                      </p:cBhvr>
                                    </p:animEffect>
                                    <p:set>
                                      <p:cBhvr>
                                        <p:cTn id="9" dur="1" fill="hold">
                                          <p:stCondLst>
                                            <p:cond delay="11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36822" y="2803727"/>
            <a:ext cx="10058400" cy="3566160"/>
          </a:xfrm>
        </p:spPr>
        <p:txBody>
          <a:bodyPr>
            <a:normAutofit/>
          </a:bodyPr>
          <a:lstStyle/>
          <a:p>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pic>
        <p:nvPicPr>
          <p:cNvPr id="9" name="Image 8"/>
          <p:cNvPicPr>
            <a:picLocks noChangeAspect="1"/>
          </p:cNvPicPr>
          <p:nvPr/>
        </p:nvPicPr>
        <p:blipFill rotWithShape="1">
          <a:blip r:embed="rId2"/>
          <a:srcRect l="29006" t="34718" r="52921" b="35027"/>
          <a:stretch/>
        </p:blipFill>
        <p:spPr>
          <a:xfrm>
            <a:off x="2333351" y="1081982"/>
            <a:ext cx="1505481" cy="14175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3" name="Groupe 2"/>
          <p:cNvGrpSpPr/>
          <p:nvPr/>
        </p:nvGrpSpPr>
        <p:grpSpPr>
          <a:xfrm>
            <a:off x="121371" y="1039925"/>
            <a:ext cx="1982011" cy="1395346"/>
            <a:chOff x="435884" y="381490"/>
            <a:chExt cx="2980677" cy="3234922"/>
          </a:xfrm>
        </p:grpSpPr>
        <p:pic>
          <p:nvPicPr>
            <p:cNvPr id="7" name="Image 6"/>
            <p:cNvPicPr>
              <a:picLocks noChangeAspect="1"/>
            </p:cNvPicPr>
            <p:nvPr/>
          </p:nvPicPr>
          <p:blipFill rotWithShape="1">
            <a:blip r:embed="rId3"/>
            <a:srcRect l="61763" t="14057" r="13925" b="7084"/>
            <a:stretch/>
          </p:blipFill>
          <p:spPr>
            <a:xfrm>
              <a:off x="1261160" y="381490"/>
              <a:ext cx="1773018" cy="32349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Image 12"/>
            <p:cNvPicPr>
              <a:picLocks noChangeAspect="1"/>
            </p:cNvPicPr>
            <p:nvPr/>
          </p:nvPicPr>
          <p:blipFill>
            <a:blip r:embed="rId4">
              <a:clrChange>
                <a:clrFrom>
                  <a:srgbClr val="EAEBEC"/>
                </a:clrFrom>
                <a:clrTo>
                  <a:srgbClr val="EAEBEC">
                    <a:alpha val="0"/>
                  </a:srgbClr>
                </a:clrTo>
              </a:clrChange>
            </a:blip>
            <a:stretch>
              <a:fillRect/>
            </a:stretch>
          </p:blipFill>
          <p:spPr>
            <a:xfrm>
              <a:off x="435884" y="2077542"/>
              <a:ext cx="1694106" cy="336021"/>
            </a:xfrm>
            <a:prstGeom prst="rect">
              <a:avLst/>
            </a:prstGeom>
          </p:spPr>
        </p:pic>
        <p:pic>
          <p:nvPicPr>
            <p:cNvPr id="14" name="Image 13"/>
            <p:cNvPicPr>
              <a:picLocks noChangeAspect="1"/>
            </p:cNvPicPr>
            <p:nvPr/>
          </p:nvPicPr>
          <p:blipFill>
            <a:blip r:embed="rId5">
              <a:clrChange>
                <a:clrFrom>
                  <a:srgbClr val="FFFFFF"/>
                </a:clrFrom>
                <a:clrTo>
                  <a:srgbClr val="FFFFFF">
                    <a:alpha val="0"/>
                  </a:srgbClr>
                </a:clrTo>
              </a:clrChange>
            </a:blip>
            <a:stretch>
              <a:fillRect/>
            </a:stretch>
          </p:blipFill>
          <p:spPr>
            <a:xfrm>
              <a:off x="1490251" y="2339047"/>
              <a:ext cx="1926310" cy="464680"/>
            </a:xfrm>
            <a:prstGeom prst="rect">
              <a:avLst/>
            </a:prstGeom>
          </p:spPr>
        </p:pic>
        <p:pic>
          <p:nvPicPr>
            <p:cNvPr id="15" name="Image 14"/>
            <p:cNvPicPr>
              <a:picLocks noChangeAspect="1"/>
            </p:cNvPicPr>
            <p:nvPr/>
          </p:nvPicPr>
          <p:blipFill>
            <a:blip r:embed="rId6">
              <a:clrChange>
                <a:clrFrom>
                  <a:srgbClr val="FFFFFF"/>
                </a:clrFrom>
                <a:clrTo>
                  <a:srgbClr val="FFFFFF">
                    <a:alpha val="0"/>
                  </a:srgbClr>
                </a:clrTo>
              </a:clrChange>
            </a:blip>
            <a:stretch>
              <a:fillRect/>
            </a:stretch>
          </p:blipFill>
          <p:spPr>
            <a:xfrm>
              <a:off x="556087" y="2719686"/>
              <a:ext cx="1680955" cy="381016"/>
            </a:xfrm>
            <a:prstGeom prst="rect">
              <a:avLst/>
            </a:prstGeom>
          </p:spPr>
        </p:pic>
      </p:grpSp>
      <p:pic>
        <p:nvPicPr>
          <p:cNvPr id="1026" name="Picture 2" descr="http://www.agri72.com/bibliotheque_image/Infos%20conseils/notre-agriculture/approvisionnement/20121018_APPROXIMITE_logo_RV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2905" y="1076606"/>
            <a:ext cx="1372542" cy="14183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249419" y="166698"/>
            <a:ext cx="9485417" cy="707886"/>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A territory project </a:t>
            </a:r>
            <a:r>
              <a:rPr lang="en-US" sz="2000" b="1" dirty="0" smtClean="0">
                <a:latin typeface="Arial" panose="020B0604020202020204" pitchFamily="34" charset="0"/>
                <a:cs typeface="Arial" panose="020B0604020202020204" pitchFamily="34" charset="0"/>
              </a:rPr>
              <a:t>on </a:t>
            </a:r>
            <a:r>
              <a:rPr lang="en-US" sz="2000" b="1" dirty="0">
                <a:latin typeface="Arial" panose="020B0604020202020204" pitchFamily="34" charset="0"/>
                <a:cs typeface="Arial" panose="020B0604020202020204" pitchFamily="34" charset="0"/>
              </a:rPr>
              <a:t>the local </a:t>
            </a:r>
            <a:r>
              <a:rPr lang="en-US" sz="2000" b="1" dirty="0" smtClean="0">
                <a:latin typeface="Arial" panose="020B0604020202020204" pitchFamily="34" charset="0"/>
                <a:cs typeface="Arial" panose="020B0604020202020204" pitchFamily="34" charset="0"/>
              </a:rPr>
              <a:t>organic food products in Sarthe department ?</a:t>
            </a:r>
          </a:p>
          <a:p>
            <a:r>
              <a:rPr lang="fr-FR" sz="2000" i="1" dirty="0" smtClean="0">
                <a:latin typeface="Arial" panose="020B0604020202020204" pitchFamily="34" charset="0"/>
                <a:cs typeface="Arial" panose="020B0604020202020204" pitchFamily="34" charset="0"/>
              </a:rPr>
              <a:t>Un projet de territoire autour du bio local sarthois?</a:t>
            </a:r>
            <a:endParaRPr lang="fr-FR" sz="2000" i="1" dirty="0">
              <a:latin typeface="Arial" panose="020B0604020202020204" pitchFamily="34" charset="0"/>
              <a:cs typeface="Arial" panose="020B0604020202020204" pitchFamily="34" charset="0"/>
            </a:endParaRPr>
          </a:p>
        </p:txBody>
      </p:sp>
      <p:grpSp>
        <p:nvGrpSpPr>
          <p:cNvPr id="21" name="Groupe 20"/>
          <p:cNvGrpSpPr/>
          <p:nvPr/>
        </p:nvGrpSpPr>
        <p:grpSpPr>
          <a:xfrm>
            <a:off x="4137565" y="1040265"/>
            <a:ext cx="1947969" cy="2249866"/>
            <a:chOff x="4137565" y="1040265"/>
            <a:chExt cx="1947969" cy="2249866"/>
          </a:xfrm>
        </p:grpSpPr>
        <p:sp>
          <p:nvSpPr>
            <p:cNvPr id="18" name="ZoneTexte 17"/>
            <p:cNvSpPr txBox="1"/>
            <p:nvPr/>
          </p:nvSpPr>
          <p:spPr>
            <a:xfrm>
              <a:off x="4137565" y="2828466"/>
              <a:ext cx="1947969" cy="461665"/>
            </a:xfrm>
            <a:prstGeom prst="rect">
              <a:avLst/>
            </a:prstGeom>
            <a:noFill/>
          </p:spPr>
          <p:txBody>
            <a:bodyPr wrap="none" rtlCol="0">
              <a:spAutoFit/>
            </a:bodyPr>
            <a:lstStyle/>
            <a:p>
              <a:r>
                <a:rPr lang="fr-FR" sz="1200" i="1" dirty="0">
                  <a:latin typeface="Arial" panose="020B0604020202020204" pitchFamily="34" charset="0"/>
                  <a:cs typeface="Arial" panose="020B0604020202020204" pitchFamily="34" charset="0"/>
                </a:rPr>
                <a:t>Local agriculture </a:t>
              </a:r>
              <a:r>
                <a:rPr lang="fr-FR" sz="1200" i="1" dirty="0" err="1">
                  <a:latin typeface="Arial" panose="020B0604020202020204" pitchFamily="34" charset="0"/>
                  <a:cs typeface="Arial" panose="020B0604020202020204" pitchFamily="34" charset="0"/>
                </a:rPr>
                <a:t>council</a:t>
              </a:r>
              <a:r>
                <a:rPr lang="fr-FR" sz="1200" i="1" dirty="0">
                  <a:latin typeface="Arial" panose="020B0604020202020204" pitchFamily="34" charset="0"/>
                  <a:cs typeface="Arial" panose="020B0604020202020204" pitchFamily="34" charset="0"/>
                </a:rPr>
                <a:t>.</a:t>
              </a:r>
            </a:p>
            <a:p>
              <a:r>
                <a:rPr lang="fr-FR" sz="1200" dirty="0" smtClean="0">
                  <a:latin typeface="Arial" panose="020B0604020202020204" pitchFamily="34" charset="0"/>
                  <a:cs typeface="Arial" panose="020B0604020202020204" pitchFamily="34" charset="0"/>
                </a:rPr>
                <a:t>Chambre d’agriculture 72.</a:t>
              </a:r>
            </a:p>
          </p:txBody>
        </p:sp>
        <p:pic>
          <p:nvPicPr>
            <p:cNvPr id="5" name="Picture 2" descr="http://www.bioenergie-promotion.fr/wp-content/uploads/2013/02/CA72.jpg"/>
            <p:cNvPicPr>
              <a:picLocks noChangeAspect="1" noChangeArrowheads="1"/>
            </p:cNvPicPr>
            <p:nvPr/>
          </p:nvPicPr>
          <p:blipFill rotWithShape="1">
            <a:blip r:embed="rId8">
              <a:extLst>
                <a:ext uri="{28A0092B-C50C-407E-A947-70E740481C1C}">
                  <a14:useLocalDpi xmlns:a14="http://schemas.microsoft.com/office/drawing/2010/main" val="0"/>
                </a:ext>
              </a:extLst>
            </a:blip>
            <a:srcRect t="1" b="4239"/>
            <a:stretch/>
          </p:blipFill>
          <p:spPr bwMode="auto">
            <a:xfrm>
              <a:off x="4387219" y="1040265"/>
              <a:ext cx="1665104" cy="14910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grpSp>
        <p:nvGrpSpPr>
          <p:cNvPr id="12" name="Groupe 11"/>
          <p:cNvGrpSpPr/>
          <p:nvPr/>
        </p:nvGrpSpPr>
        <p:grpSpPr>
          <a:xfrm>
            <a:off x="2211463" y="1338017"/>
            <a:ext cx="1853876" cy="1964637"/>
            <a:chOff x="2211463" y="1338017"/>
            <a:chExt cx="1853876" cy="1964637"/>
          </a:xfrm>
        </p:grpSpPr>
        <p:sp>
          <p:nvSpPr>
            <p:cNvPr id="10" name="ZoneTexte 9"/>
            <p:cNvSpPr txBox="1"/>
            <p:nvPr/>
          </p:nvSpPr>
          <p:spPr>
            <a:xfrm>
              <a:off x="2211463" y="2840989"/>
              <a:ext cx="1200970" cy="461665"/>
            </a:xfrm>
            <a:prstGeom prst="rect">
              <a:avLst/>
            </a:prstGeom>
            <a:noFill/>
          </p:spPr>
          <p:txBody>
            <a:bodyPr wrap="none" rtlCol="0">
              <a:spAutoFit/>
            </a:bodyPr>
            <a:lstStyle/>
            <a:p>
              <a:r>
                <a:rPr lang="fr-FR" sz="1200" dirty="0" smtClean="0">
                  <a:latin typeface="Arial" panose="020B0604020202020204" pitchFamily="34" charset="0"/>
                  <a:cs typeface="Arial" panose="020B0604020202020204" pitchFamily="34" charset="0"/>
                </a:rPr>
                <a:t>Pays du Mans.</a:t>
              </a:r>
            </a:p>
            <a:p>
              <a:endParaRPr lang="fr-FR" sz="1200" dirty="0">
                <a:latin typeface="Arial" panose="020B0604020202020204" pitchFamily="34" charset="0"/>
                <a:cs typeface="Arial" panose="020B0604020202020204" pitchFamily="34" charset="0"/>
              </a:endParaRPr>
            </a:p>
          </p:txBody>
        </p:sp>
        <p:pic>
          <p:nvPicPr>
            <p:cNvPr id="1028" name="Picture 4" descr="http://upload.wikimedia.org/wikipedia/fr/a/a7/Pays_du_Man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2152" y="1338017"/>
              <a:ext cx="1783187" cy="10148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grpSp>
        <p:nvGrpSpPr>
          <p:cNvPr id="6" name="Groupe 5"/>
          <p:cNvGrpSpPr/>
          <p:nvPr/>
        </p:nvGrpSpPr>
        <p:grpSpPr>
          <a:xfrm>
            <a:off x="201300" y="1040265"/>
            <a:ext cx="1711430" cy="2300893"/>
            <a:chOff x="201300" y="1040265"/>
            <a:chExt cx="1711430" cy="2300893"/>
          </a:xfrm>
        </p:grpSpPr>
        <p:sp>
          <p:nvSpPr>
            <p:cNvPr id="8" name="ZoneTexte 7"/>
            <p:cNvSpPr txBox="1"/>
            <p:nvPr/>
          </p:nvSpPr>
          <p:spPr>
            <a:xfrm>
              <a:off x="201300" y="2694827"/>
              <a:ext cx="1711430" cy="646331"/>
            </a:xfrm>
            <a:prstGeom prst="rect">
              <a:avLst/>
            </a:prstGeom>
            <a:noFill/>
          </p:spPr>
          <p:txBody>
            <a:bodyPr wrap="square" rtlCol="0">
              <a:spAutoFit/>
            </a:bodyPr>
            <a:lstStyle/>
            <a:p>
              <a:r>
                <a:rPr lang="fr-FR" sz="1200" dirty="0" err="1" smtClean="0">
                  <a:latin typeface="Arial" panose="020B0604020202020204" pitchFamily="34" charset="0"/>
                  <a:cs typeface="Arial" panose="020B0604020202020204" pitchFamily="34" charset="0"/>
                </a:rPr>
                <a:t>Departmental</a:t>
              </a:r>
              <a:r>
                <a:rPr lang="fr-FR" sz="1200" dirty="0" smtClean="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council</a:t>
              </a:r>
              <a:r>
                <a:rPr lang="fr-FR" sz="1200" i="1" dirty="0">
                  <a:latin typeface="Arial" panose="020B0604020202020204" pitchFamily="34" charset="0"/>
                  <a:cs typeface="Arial" panose="020B0604020202020204" pitchFamily="34" charset="0"/>
                </a:rPr>
                <a:t>.</a:t>
              </a:r>
            </a:p>
            <a:p>
              <a:r>
                <a:rPr lang="fr-FR" sz="1200" i="1" dirty="0" smtClean="0">
                  <a:latin typeface="Arial" panose="020B0604020202020204" pitchFamily="34" charset="0"/>
                  <a:cs typeface="Arial" panose="020B0604020202020204" pitchFamily="34" charset="0"/>
                </a:rPr>
                <a:t>Conseil général de la Sarthe (CG72).</a:t>
              </a:r>
            </a:p>
          </p:txBody>
        </p:sp>
        <p:pic>
          <p:nvPicPr>
            <p:cNvPr id="1030" name="Picture 6" descr="http://www.esrifrance.fr/sig2006/iso_album/cg72_institutionnel.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246" y="1040265"/>
              <a:ext cx="1561484" cy="14912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grpSp>
        <p:nvGrpSpPr>
          <p:cNvPr id="22" name="Groupe 21"/>
          <p:cNvGrpSpPr/>
          <p:nvPr/>
        </p:nvGrpSpPr>
        <p:grpSpPr>
          <a:xfrm>
            <a:off x="6466318" y="1021340"/>
            <a:ext cx="2180405" cy="2618468"/>
            <a:chOff x="6466318" y="1021340"/>
            <a:chExt cx="2180405" cy="2618468"/>
          </a:xfrm>
        </p:grpSpPr>
        <p:pic>
          <p:nvPicPr>
            <p:cNvPr id="1032" name="Picture 8" descr="http://www.respirelavie.fr/images/partenaires2/gab7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0710" y="1021340"/>
              <a:ext cx="1805563" cy="14914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4" name="ZoneTexte 23"/>
            <p:cNvSpPr txBox="1"/>
            <p:nvPr/>
          </p:nvSpPr>
          <p:spPr>
            <a:xfrm>
              <a:off x="6466318" y="2808811"/>
              <a:ext cx="2180405" cy="830997"/>
            </a:xfrm>
            <a:prstGeom prst="rect">
              <a:avLst/>
            </a:prstGeom>
            <a:noFill/>
          </p:spPr>
          <p:txBody>
            <a:bodyPr wrap="none" rtlCol="0">
              <a:spAutoFit/>
            </a:bodyPr>
            <a:lstStyle/>
            <a:p>
              <a:r>
                <a:rPr lang="fr-FR" sz="1200" dirty="0" err="1" smtClean="0">
                  <a:latin typeface="Arial" panose="020B0604020202020204" pitchFamily="34" charset="0"/>
                  <a:cs typeface="Arial" panose="020B0604020202020204" pitchFamily="34" charset="0"/>
                </a:rPr>
                <a:t>Organic</a:t>
              </a:r>
              <a:r>
                <a:rPr lang="fr-FR" sz="1200" dirty="0" smtClean="0">
                  <a:latin typeface="Arial" panose="020B0604020202020204" pitchFamily="34" charset="0"/>
                  <a:cs typeface="Arial" panose="020B0604020202020204" pitchFamily="34" charset="0"/>
                </a:rPr>
                <a:t> </a:t>
              </a:r>
              <a:r>
                <a:rPr lang="fr-FR" sz="1200" dirty="0" err="1" smtClean="0">
                  <a:latin typeface="Arial" panose="020B0604020202020204" pitchFamily="34" charset="0"/>
                  <a:cs typeface="Arial" panose="020B0604020202020204" pitchFamily="34" charset="0"/>
                </a:rPr>
                <a:t>producers</a:t>
              </a:r>
              <a:r>
                <a:rPr lang="fr-FR" sz="1200" dirty="0" smtClean="0">
                  <a:latin typeface="Arial" panose="020B0604020202020204" pitchFamily="34" charset="0"/>
                  <a:cs typeface="Arial" panose="020B0604020202020204" pitchFamily="34" charset="0"/>
                </a:rPr>
                <a:t> group 72.</a:t>
              </a:r>
              <a:r>
                <a:rPr lang="fr-FR" sz="1200" i="1" dirty="0" smtClean="0">
                  <a:latin typeface="Arial" panose="020B0604020202020204" pitchFamily="34" charset="0"/>
                  <a:cs typeface="Arial" panose="020B0604020202020204" pitchFamily="34" charset="0"/>
                </a:rPr>
                <a:t> </a:t>
              </a:r>
            </a:p>
            <a:p>
              <a:r>
                <a:rPr lang="fr-FR" sz="1200" i="1" dirty="0" smtClean="0">
                  <a:latin typeface="Arial" panose="020B0604020202020204" pitchFamily="34" charset="0"/>
                  <a:cs typeface="Arial" panose="020B0604020202020204" pitchFamily="34" charset="0"/>
                </a:rPr>
                <a:t>Groupement </a:t>
              </a:r>
              <a:r>
                <a:rPr lang="fr-FR" sz="1200" i="1" dirty="0">
                  <a:latin typeface="Arial" panose="020B0604020202020204" pitchFamily="34" charset="0"/>
                  <a:cs typeface="Arial" panose="020B0604020202020204" pitchFamily="34" charset="0"/>
                </a:rPr>
                <a:t>des </a:t>
              </a:r>
            </a:p>
            <a:p>
              <a:r>
                <a:rPr lang="fr-FR" sz="1200" i="1" dirty="0">
                  <a:latin typeface="Arial" panose="020B0604020202020204" pitchFamily="34" charset="0"/>
                  <a:cs typeface="Arial" panose="020B0604020202020204" pitchFamily="34" charset="0"/>
                </a:rPr>
                <a:t>Agriculteurs biologiques.</a:t>
              </a:r>
            </a:p>
            <a:p>
              <a:endParaRPr lang="fr-FR" sz="1200" dirty="0">
                <a:latin typeface="Arial" panose="020B0604020202020204" pitchFamily="34" charset="0"/>
                <a:cs typeface="Arial" panose="020B0604020202020204" pitchFamily="34" charset="0"/>
              </a:endParaRPr>
            </a:p>
          </p:txBody>
        </p:sp>
      </p:grpSp>
      <p:grpSp>
        <p:nvGrpSpPr>
          <p:cNvPr id="28" name="Groupe 27"/>
          <p:cNvGrpSpPr/>
          <p:nvPr/>
        </p:nvGrpSpPr>
        <p:grpSpPr>
          <a:xfrm>
            <a:off x="8817547" y="1021340"/>
            <a:ext cx="2968986" cy="3001299"/>
            <a:chOff x="8817547" y="1021340"/>
            <a:chExt cx="2968986" cy="3001299"/>
          </a:xfrm>
        </p:grpSpPr>
        <p:pic>
          <p:nvPicPr>
            <p:cNvPr id="23" name="Image 22"/>
            <p:cNvPicPr>
              <a:picLocks noChangeAspect="1"/>
            </p:cNvPicPr>
            <p:nvPr/>
          </p:nvPicPr>
          <p:blipFill rotWithShape="1">
            <a:blip r:embed="rId12"/>
            <a:srcRect l="14824" t="12097" r="66700" b="69153"/>
            <a:stretch/>
          </p:blipFill>
          <p:spPr>
            <a:xfrm>
              <a:off x="8954660" y="1021340"/>
              <a:ext cx="1869768" cy="14914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5" name="ZoneTexte 24"/>
            <p:cNvSpPr txBox="1"/>
            <p:nvPr/>
          </p:nvSpPr>
          <p:spPr>
            <a:xfrm>
              <a:off x="8817547" y="2822310"/>
              <a:ext cx="2968986" cy="120032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Departmental association of parents and friends of people with mental </a:t>
              </a:r>
              <a:r>
                <a:rPr lang="en-US" sz="1200" dirty="0" smtClean="0">
                  <a:latin typeface="Arial" panose="020B0604020202020204" pitchFamily="34" charset="0"/>
                  <a:cs typeface="Arial" panose="020B0604020202020204" pitchFamily="34" charset="0"/>
                </a:rPr>
                <a:t>disabilities </a:t>
              </a:r>
              <a:r>
                <a:rPr lang="fr-FR" sz="1200" i="1" dirty="0" smtClean="0">
                  <a:latin typeface="Arial" panose="020B0604020202020204" pitchFamily="34" charset="0"/>
                  <a:cs typeface="Arial" panose="020B0604020202020204" pitchFamily="34" charset="0"/>
                </a:rPr>
                <a:t>Association </a:t>
              </a:r>
              <a:r>
                <a:rPr lang="fr-FR" sz="1200" i="1" dirty="0">
                  <a:latin typeface="Arial" panose="020B0604020202020204" pitchFamily="34" charset="0"/>
                  <a:cs typeface="Arial" panose="020B0604020202020204" pitchFamily="34" charset="0"/>
                </a:rPr>
                <a:t>départementale de parents et amis de personnes handicapées </a:t>
              </a:r>
              <a:r>
                <a:rPr lang="fr-FR" sz="1200" i="1" dirty="0" smtClean="0">
                  <a:latin typeface="Arial" panose="020B0604020202020204" pitchFamily="34" charset="0"/>
                  <a:cs typeface="Arial" panose="020B0604020202020204" pitchFamily="34" charset="0"/>
                </a:rPr>
                <a:t>mentales</a:t>
              </a:r>
              <a:endParaRPr lang="fr-FR" sz="1200" dirty="0" smtClean="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p:txBody>
        </p:sp>
      </p:grpSp>
      <p:grpSp>
        <p:nvGrpSpPr>
          <p:cNvPr id="30" name="Groupe 29"/>
          <p:cNvGrpSpPr/>
          <p:nvPr/>
        </p:nvGrpSpPr>
        <p:grpSpPr>
          <a:xfrm>
            <a:off x="162262" y="4158305"/>
            <a:ext cx="2968986" cy="2073706"/>
            <a:chOff x="162262" y="4158305"/>
            <a:chExt cx="2968986" cy="2073706"/>
          </a:xfrm>
        </p:grpSpPr>
        <p:pic>
          <p:nvPicPr>
            <p:cNvPr id="26" name="Image 25"/>
            <p:cNvPicPr>
              <a:picLocks noChangeAspect="1"/>
            </p:cNvPicPr>
            <p:nvPr/>
          </p:nvPicPr>
          <p:blipFill>
            <a:blip r:embed="rId13"/>
            <a:stretch>
              <a:fillRect/>
            </a:stretch>
          </p:blipFill>
          <p:spPr>
            <a:xfrm>
              <a:off x="408144" y="4158305"/>
              <a:ext cx="2109570" cy="1047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7" name="ZoneTexte 26"/>
            <p:cNvSpPr txBox="1"/>
            <p:nvPr/>
          </p:nvSpPr>
          <p:spPr>
            <a:xfrm>
              <a:off x="162262" y="5401014"/>
              <a:ext cx="2968986"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Association for Disabled Children and </a:t>
              </a:r>
              <a:r>
                <a:rPr lang="en-US" sz="1200" dirty="0" smtClean="0">
                  <a:latin typeface="Arial" panose="020B0604020202020204" pitchFamily="34" charset="0"/>
                  <a:cs typeface="Arial" panose="020B0604020202020204" pitchFamily="34" charset="0"/>
                </a:rPr>
                <a:t>Adults</a:t>
              </a:r>
            </a:p>
            <a:p>
              <a:r>
                <a:rPr lang="fr-FR" sz="1200" i="1" dirty="0" smtClean="0">
                  <a:latin typeface="Arial" panose="020B0604020202020204" pitchFamily="34" charset="0"/>
                  <a:cs typeface="Arial" panose="020B0604020202020204" pitchFamily="34" charset="0"/>
                </a:rPr>
                <a:t>Association </a:t>
              </a:r>
              <a:r>
                <a:rPr lang="fr-FR" sz="1200" i="1" dirty="0">
                  <a:latin typeface="Arial" panose="020B0604020202020204" pitchFamily="34" charset="0"/>
                  <a:cs typeface="Arial" panose="020B0604020202020204" pitchFamily="34" charset="0"/>
                </a:rPr>
                <a:t>pour Adultes et Jeunes Handicapés</a:t>
              </a:r>
            </a:p>
          </p:txBody>
        </p:sp>
      </p:grpSp>
      <p:grpSp>
        <p:nvGrpSpPr>
          <p:cNvPr id="32" name="Groupe 31"/>
          <p:cNvGrpSpPr/>
          <p:nvPr/>
        </p:nvGrpSpPr>
        <p:grpSpPr>
          <a:xfrm>
            <a:off x="3267812" y="4158305"/>
            <a:ext cx="2238814" cy="1781329"/>
            <a:chOff x="3267812" y="4158305"/>
            <a:chExt cx="2238814" cy="1781329"/>
          </a:xfrm>
        </p:grpSpPr>
        <p:pic>
          <p:nvPicPr>
            <p:cNvPr id="1034" name="Picture 10" descr="http://img.annuaire-mairie.fr/img/logo/allonnes-72.png"/>
            <p:cNvPicPr>
              <a:picLocks noChangeAspect="1" noChangeArrowheads="1"/>
            </p:cNvPicPr>
            <p:nvPr/>
          </p:nvPicPr>
          <p:blipFill rotWithShape="1">
            <a:blip r:embed="rId14">
              <a:extLst>
                <a:ext uri="{28A0092B-C50C-407E-A947-70E740481C1C}">
                  <a14:useLocalDpi xmlns:a14="http://schemas.microsoft.com/office/drawing/2010/main" val="0"/>
                </a:ext>
              </a:extLst>
            </a:blip>
            <a:srcRect l="2089" t="26484" r="2970" b="27433"/>
            <a:stretch/>
          </p:blipFill>
          <p:spPr bwMode="auto">
            <a:xfrm>
              <a:off x="3267812" y="4158305"/>
              <a:ext cx="2238814" cy="1047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9" name="ZoneTexte 28"/>
            <p:cNvSpPr txBox="1"/>
            <p:nvPr/>
          </p:nvSpPr>
          <p:spPr>
            <a:xfrm>
              <a:off x="3627056" y="5477969"/>
              <a:ext cx="1505117"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Town of </a:t>
              </a:r>
              <a:r>
                <a:rPr lang="en-US" sz="1200" dirty="0" err="1" smtClean="0">
                  <a:latin typeface="Arial" panose="020B0604020202020204" pitchFamily="34" charset="0"/>
                  <a:cs typeface="Arial" panose="020B0604020202020204" pitchFamily="34" charset="0"/>
                </a:rPr>
                <a:t>Allonnes</a:t>
              </a:r>
              <a:endParaRPr lang="en-US" sz="1200" dirty="0" smtClean="0">
                <a:latin typeface="Arial" panose="020B0604020202020204" pitchFamily="34" charset="0"/>
                <a:cs typeface="Arial" panose="020B0604020202020204" pitchFamily="34" charset="0"/>
              </a:endParaRPr>
            </a:p>
            <a:p>
              <a:r>
                <a:rPr lang="fr-FR" sz="1200" i="1" dirty="0" smtClean="0">
                  <a:latin typeface="Arial" panose="020B0604020202020204" pitchFamily="34" charset="0"/>
                  <a:cs typeface="Arial" panose="020B0604020202020204" pitchFamily="34" charset="0"/>
                </a:rPr>
                <a:t>Ville d’Allonnes</a:t>
              </a:r>
              <a:endParaRPr lang="fr-FR" sz="1200" i="1" dirty="0">
                <a:latin typeface="Arial" panose="020B0604020202020204" pitchFamily="34" charset="0"/>
                <a:cs typeface="Arial" panose="020B0604020202020204" pitchFamily="34" charset="0"/>
              </a:endParaRPr>
            </a:p>
          </p:txBody>
        </p:sp>
      </p:grpSp>
      <p:grpSp>
        <p:nvGrpSpPr>
          <p:cNvPr id="33" name="Groupe 32"/>
          <p:cNvGrpSpPr/>
          <p:nvPr/>
        </p:nvGrpSpPr>
        <p:grpSpPr>
          <a:xfrm>
            <a:off x="6166022" y="4289242"/>
            <a:ext cx="2574324" cy="1668754"/>
            <a:chOff x="6166022" y="4289242"/>
            <a:chExt cx="2574324" cy="1668754"/>
          </a:xfrm>
        </p:grpSpPr>
        <p:pic>
          <p:nvPicPr>
            <p:cNvPr id="1036" name="Picture 12" descr="Echo Tri"/>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77516" y="4289242"/>
              <a:ext cx="2073407" cy="7561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1" name="ZoneTexte 30"/>
            <p:cNvSpPr txBox="1"/>
            <p:nvPr/>
          </p:nvSpPr>
          <p:spPr>
            <a:xfrm>
              <a:off x="6166022" y="5496331"/>
              <a:ext cx="2574324" cy="461665"/>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A</a:t>
              </a:r>
              <a:r>
                <a:rPr lang="fr-FR" sz="1200" dirty="0" smtClean="0">
                  <a:latin typeface="Arial" panose="020B0604020202020204" pitchFamily="34" charset="0"/>
                  <a:cs typeface="Arial" panose="020B0604020202020204" pitchFamily="34" charset="0"/>
                </a:rPr>
                <a:t>ssociation </a:t>
              </a:r>
              <a:r>
                <a:rPr lang="fr-FR" sz="1200" dirty="0" err="1">
                  <a:latin typeface="Arial" panose="020B0604020202020204" pitchFamily="34" charset="0"/>
                  <a:cs typeface="Arial" panose="020B0604020202020204" pitchFamily="34" charset="0"/>
                </a:rPr>
                <a:t>collecting</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waste</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paper</a:t>
              </a:r>
              <a:endParaRPr lang="fr-FR" sz="1200" dirty="0">
                <a:latin typeface="Arial" panose="020B0604020202020204" pitchFamily="34" charset="0"/>
                <a:cs typeface="Arial" panose="020B0604020202020204" pitchFamily="34" charset="0"/>
              </a:endParaRPr>
            </a:p>
            <a:p>
              <a:r>
                <a:rPr lang="fr-FR" sz="1200" i="1" dirty="0" smtClean="0">
                  <a:latin typeface="Arial" panose="020B0604020202020204" pitchFamily="34" charset="0"/>
                  <a:cs typeface="Arial" panose="020B0604020202020204" pitchFamily="34" charset="0"/>
                </a:rPr>
                <a:t>Association de collecte de papier</a:t>
              </a:r>
              <a:endParaRPr lang="fr-FR" sz="1200" i="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5449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36822" y="2803727"/>
            <a:ext cx="10058400" cy="3566160"/>
          </a:xfrm>
        </p:spPr>
        <p:txBody>
          <a:bodyPr>
            <a:normAutofit/>
          </a:bodyPr>
          <a:lstStyle/>
          <a:p>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sp>
        <p:nvSpPr>
          <p:cNvPr id="19" name="ZoneTexte 18"/>
          <p:cNvSpPr txBox="1"/>
          <p:nvPr/>
        </p:nvSpPr>
        <p:spPr>
          <a:xfrm>
            <a:off x="1304366" y="2641969"/>
            <a:ext cx="10152528" cy="2246769"/>
          </a:xfrm>
          <a:prstGeom prst="rect">
            <a:avLst/>
          </a:prstGeom>
          <a:noFill/>
        </p:spPr>
        <p:txBody>
          <a:bodyPr wrap="square" rtlCol="0">
            <a:spAutoFit/>
          </a:bodyPr>
          <a:lstStyle/>
          <a:p>
            <a:endParaRPr lang="fr-FR" sz="2800" spc="-50" dirty="0" smtClean="0">
              <a:solidFill>
                <a:schemeClr val="tx1">
                  <a:lumMod val="85000"/>
                  <a:lumOff val="15000"/>
                </a:schemeClr>
              </a:solidFill>
              <a:latin typeface="Arial" panose="020B0604020202020204" pitchFamily="34" charset="0"/>
              <a:ea typeface="+mj-ea"/>
              <a:cs typeface="Arial" panose="020B0604020202020204" pitchFamily="34" charset="0"/>
            </a:endParaRPr>
          </a:p>
          <a:p>
            <a:r>
              <a:rPr lang="fr-FR" sz="2800" b="1" dirty="0" err="1" smtClean="0">
                <a:latin typeface="Arial" panose="020B0604020202020204" pitchFamily="34" charset="0"/>
                <a:cs typeface="Arial" panose="020B0604020202020204" pitchFamily="34" charset="0"/>
              </a:rPr>
              <a:t>Cooperative</a:t>
            </a:r>
            <a:r>
              <a:rPr lang="fr-FR" sz="2800" b="1" dirty="0" smtClean="0">
                <a:latin typeface="Arial" panose="020B0604020202020204" pitchFamily="34" charset="0"/>
                <a:cs typeface="Arial" panose="020B0604020202020204" pitchFamily="34" charset="0"/>
              </a:rPr>
              <a:t> </a:t>
            </a:r>
            <a:r>
              <a:rPr lang="fr-FR" sz="2800" b="1" dirty="0" err="1">
                <a:latin typeface="Arial" panose="020B0604020202020204" pitchFamily="34" charset="0"/>
                <a:cs typeface="Arial" panose="020B0604020202020204" pitchFamily="34" charset="0"/>
              </a:rPr>
              <a:t>community-oriented</a:t>
            </a:r>
            <a:r>
              <a:rPr lang="fr-FR" sz="2800" b="1" dirty="0">
                <a:latin typeface="Arial" panose="020B0604020202020204" pitchFamily="34" charset="0"/>
                <a:cs typeface="Arial" panose="020B0604020202020204" pitchFamily="34" charset="0"/>
              </a:rPr>
              <a:t> </a:t>
            </a:r>
            <a:r>
              <a:rPr lang="fr-FR" sz="2800" b="1" dirty="0" err="1" smtClean="0">
                <a:latin typeface="Arial" panose="020B0604020202020204" pitchFamily="34" charset="0"/>
                <a:cs typeface="Arial" panose="020B0604020202020204" pitchFamily="34" charset="0"/>
              </a:rPr>
              <a:t>enterprise</a:t>
            </a:r>
            <a:r>
              <a:rPr lang="fr-FR" sz="2800" b="1" dirty="0" smtClean="0">
                <a:latin typeface="Arial" panose="020B0604020202020204" pitchFamily="34" charset="0"/>
                <a:cs typeface="Arial" panose="020B0604020202020204" pitchFamily="34" charset="0"/>
              </a:rPr>
              <a:t> </a:t>
            </a:r>
            <a:r>
              <a:rPr lang="fr-FR" sz="2800" dirty="0" smtClean="0">
                <a:latin typeface="Arial" panose="020B0604020202020204" pitchFamily="34" charset="0"/>
                <a:cs typeface="Arial" panose="020B0604020202020204" pitchFamily="34" charset="0"/>
              </a:rPr>
              <a:t>(</a:t>
            </a:r>
            <a:r>
              <a:rPr lang="fr-FR" sz="2800" dirty="0">
                <a:latin typeface="Arial" panose="020B0604020202020204" pitchFamily="34" charset="0"/>
                <a:cs typeface="Arial" panose="020B0604020202020204" pitchFamily="34" charset="0"/>
              </a:rPr>
              <a:t>joint </a:t>
            </a:r>
            <a:r>
              <a:rPr lang="fr-FR" sz="2800" dirty="0" err="1">
                <a:latin typeface="Arial" panose="020B0604020202020204" pitchFamily="34" charset="0"/>
                <a:cs typeface="Arial" panose="020B0604020202020204" pitchFamily="34" charset="0"/>
              </a:rPr>
              <a:t>interest</a:t>
            </a:r>
            <a:r>
              <a:rPr lang="fr-FR" sz="2800" dirty="0">
                <a:latin typeface="Arial" panose="020B0604020202020204" pitchFamily="34" charset="0"/>
                <a:cs typeface="Arial" panose="020B0604020202020204" pitchFamily="34" charset="0"/>
              </a:rPr>
              <a:t> </a:t>
            </a:r>
            <a:r>
              <a:rPr lang="fr-FR" sz="2800" dirty="0" err="1">
                <a:latin typeface="Arial" panose="020B0604020202020204" pitchFamily="34" charset="0"/>
                <a:cs typeface="Arial" panose="020B0604020202020204" pitchFamily="34" charset="0"/>
              </a:rPr>
              <a:t>cooperative</a:t>
            </a:r>
            <a:r>
              <a:rPr lang="fr-FR" sz="2800" dirty="0">
                <a:latin typeface="Arial" panose="020B0604020202020204" pitchFamily="34" charset="0"/>
                <a:cs typeface="Arial" panose="020B0604020202020204" pitchFamily="34" charset="0"/>
              </a:rPr>
              <a:t> </a:t>
            </a:r>
            <a:r>
              <a:rPr lang="fr-FR" sz="2800" dirty="0" err="1">
                <a:latin typeface="Arial" panose="020B0604020202020204" pitchFamily="34" charset="0"/>
                <a:cs typeface="Arial" panose="020B0604020202020204" pitchFamily="34" charset="0"/>
              </a:rPr>
              <a:t>company</a:t>
            </a:r>
            <a:r>
              <a:rPr lang="fr-FR" sz="2800" dirty="0" smtClean="0"/>
              <a:t>)</a:t>
            </a:r>
            <a:r>
              <a:rPr lang="fr-FR" sz="2800" dirty="0" smtClean="0">
                <a:latin typeface="Arial" panose="020B0604020202020204" pitchFamily="34" charset="0"/>
                <a:cs typeface="Arial" panose="020B0604020202020204" pitchFamily="34" charset="0"/>
              </a:rPr>
              <a:t> </a:t>
            </a:r>
            <a:r>
              <a:rPr lang="fr-FR" sz="2800" b="1" dirty="0" smtClean="0">
                <a:latin typeface="Arial" panose="020B0604020202020204" pitchFamily="34" charset="0"/>
                <a:cs typeface="Arial" panose="020B0604020202020204" pitchFamily="34" charset="0"/>
              </a:rPr>
              <a:t>« The </a:t>
            </a:r>
            <a:r>
              <a:rPr lang="fr-FR" sz="2800" b="1" dirty="0" err="1" smtClean="0">
                <a:latin typeface="Arial" panose="020B0604020202020204" pitchFamily="34" charset="0"/>
                <a:cs typeface="Arial" panose="020B0604020202020204" pitchFamily="34" charset="0"/>
              </a:rPr>
              <a:t>organic</a:t>
            </a:r>
            <a:r>
              <a:rPr lang="fr-FR" sz="2800" b="1" dirty="0" smtClean="0">
                <a:latin typeface="Arial" panose="020B0604020202020204" pitchFamily="34" charset="0"/>
                <a:cs typeface="Arial" panose="020B0604020202020204" pitchFamily="34" charset="0"/>
              </a:rPr>
              <a:t> </a:t>
            </a:r>
            <a:r>
              <a:rPr lang="fr-FR" sz="2800" b="1" dirty="0" err="1" smtClean="0">
                <a:latin typeface="Arial" panose="020B0604020202020204" pitchFamily="34" charset="0"/>
                <a:cs typeface="Arial" panose="020B0604020202020204" pitchFamily="34" charset="0"/>
              </a:rPr>
              <a:t>product</a:t>
            </a:r>
            <a:r>
              <a:rPr lang="fr-FR" sz="2800" b="1" dirty="0">
                <a:latin typeface="Arial" panose="020B0604020202020204" pitchFamily="34" charset="0"/>
                <a:cs typeface="Arial" panose="020B0604020202020204" pitchFamily="34" charset="0"/>
              </a:rPr>
              <a:t> </a:t>
            </a:r>
            <a:r>
              <a:rPr lang="fr-FR" sz="2800" b="1" dirty="0" err="1" smtClean="0">
                <a:latin typeface="Arial" panose="020B0604020202020204" pitchFamily="34" charset="0"/>
                <a:cs typeface="Arial" panose="020B0604020202020204" pitchFamily="34" charset="0"/>
              </a:rPr>
              <a:t>from</a:t>
            </a:r>
            <a:r>
              <a:rPr lang="fr-FR" sz="2800" b="1" dirty="0" smtClean="0">
                <a:latin typeface="Arial" panose="020B0604020202020204" pitchFamily="34" charset="0"/>
                <a:cs typeface="Arial" panose="020B0604020202020204" pitchFamily="34" charset="0"/>
              </a:rPr>
              <a:t> </a:t>
            </a:r>
            <a:r>
              <a:rPr lang="fr-FR" sz="2800" b="1" dirty="0" err="1" smtClean="0">
                <a:latin typeface="Arial" panose="020B0604020202020204" pitchFamily="34" charset="0"/>
                <a:cs typeface="Arial" panose="020B0604020202020204" pitchFamily="34" charset="0"/>
              </a:rPr>
              <a:t>here</a:t>
            </a:r>
            <a:r>
              <a:rPr lang="fr-FR" sz="2800" b="1" dirty="0" smtClean="0">
                <a:latin typeface="Arial" panose="020B0604020202020204" pitchFamily="34" charset="0"/>
                <a:cs typeface="Arial" panose="020B0604020202020204" pitchFamily="34" charset="0"/>
              </a:rPr>
              <a:t> »</a:t>
            </a:r>
          </a:p>
          <a:p>
            <a:r>
              <a:rPr lang="fr-FR" sz="2800" i="1" spc="-50" dirty="0" smtClean="0">
                <a:solidFill>
                  <a:schemeClr val="tx1">
                    <a:lumMod val="85000"/>
                    <a:lumOff val="15000"/>
                  </a:schemeClr>
                </a:solidFill>
                <a:latin typeface="Arial" panose="020B0604020202020204" pitchFamily="34" charset="0"/>
                <a:ea typeface="+mj-ea"/>
                <a:cs typeface="Arial" panose="020B0604020202020204" pitchFamily="34" charset="0"/>
              </a:rPr>
              <a:t>SCIC « le bio d’ici »</a:t>
            </a:r>
          </a:p>
          <a:p>
            <a:endParaRPr lang="en-US" sz="2800" i="1" spc="-50" dirty="0" smtClean="0">
              <a:solidFill>
                <a:schemeClr val="tx1">
                  <a:lumMod val="85000"/>
                  <a:lumOff val="15000"/>
                </a:schemeClr>
              </a:solidFill>
              <a:latin typeface="Arial" panose="020B0604020202020204" pitchFamily="34" charset="0"/>
              <a:ea typeface="+mj-ea"/>
              <a:cs typeface="Arial" panose="020B0604020202020204" pitchFamily="34" charset="0"/>
            </a:endParaRPr>
          </a:p>
        </p:txBody>
      </p:sp>
      <p:pic>
        <p:nvPicPr>
          <p:cNvPr id="2050" name="Picture 2" descr="https://encrypted-tbn1.gstatic.com/images?q=tbn:ANd9GcS6ySdZ9c2BlILI4d1x-DtrnFUm7EYvG6ds09SLZUpii_mOk8x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0109" y="1203694"/>
            <a:ext cx="3171825" cy="14382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304366" y="5050496"/>
            <a:ext cx="3368230"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353 SCIC en activité en France en 2014</a:t>
            </a:r>
            <a:endParaRPr lang="fr-FR" sz="1400" dirty="0">
              <a:latin typeface="Arial" panose="020B0604020202020204" pitchFamily="34" charset="0"/>
              <a:cs typeface="Arial" panose="020B0604020202020204" pitchFamily="34" charset="0"/>
            </a:endParaRPr>
          </a:p>
        </p:txBody>
      </p:sp>
      <p:sp>
        <p:nvSpPr>
          <p:cNvPr id="7" name="ZoneTexte 6"/>
          <p:cNvSpPr txBox="1"/>
          <p:nvPr/>
        </p:nvSpPr>
        <p:spPr>
          <a:xfrm>
            <a:off x="249419" y="166698"/>
            <a:ext cx="9328323" cy="707886"/>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A territory project </a:t>
            </a:r>
            <a:r>
              <a:rPr lang="en-US" sz="2000" b="1" dirty="0" smtClean="0">
                <a:latin typeface="Arial" panose="020B0604020202020204" pitchFamily="34" charset="0"/>
                <a:cs typeface="Arial" panose="020B0604020202020204" pitchFamily="34" charset="0"/>
              </a:rPr>
              <a:t>on </a:t>
            </a:r>
            <a:r>
              <a:rPr lang="en-US" sz="2000" b="1" dirty="0">
                <a:latin typeface="Arial" panose="020B0604020202020204" pitchFamily="34" charset="0"/>
                <a:cs typeface="Arial" panose="020B0604020202020204" pitchFamily="34" charset="0"/>
              </a:rPr>
              <a:t>the local </a:t>
            </a:r>
            <a:r>
              <a:rPr lang="en-US" sz="2000" b="1" dirty="0" smtClean="0">
                <a:latin typeface="Arial" panose="020B0604020202020204" pitchFamily="34" charset="0"/>
                <a:cs typeface="Arial" panose="020B0604020202020204" pitchFamily="34" charset="0"/>
              </a:rPr>
              <a:t>organic food products in Sarthe department.</a:t>
            </a:r>
          </a:p>
          <a:p>
            <a:r>
              <a:rPr lang="fr-FR" sz="2000" i="1" dirty="0" smtClean="0">
                <a:latin typeface="Arial" panose="020B0604020202020204" pitchFamily="34" charset="0"/>
                <a:cs typeface="Arial" panose="020B0604020202020204" pitchFamily="34" charset="0"/>
              </a:rPr>
              <a:t>Un projet de territoire autour du bio local sarthois.</a:t>
            </a:r>
            <a:endParaRPr lang="fr-FR"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457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3" name="Groupe 32"/>
          <p:cNvGrpSpPr/>
          <p:nvPr/>
        </p:nvGrpSpPr>
        <p:grpSpPr>
          <a:xfrm>
            <a:off x="7319569" y="3062010"/>
            <a:ext cx="2574324" cy="1484088"/>
            <a:chOff x="6166022" y="4289242"/>
            <a:chExt cx="2574324" cy="1484088"/>
          </a:xfrm>
        </p:grpSpPr>
        <p:pic>
          <p:nvPicPr>
            <p:cNvPr id="1036" name="Picture 12" descr="Echo T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516" y="4289242"/>
              <a:ext cx="2073407" cy="7561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1" name="ZoneTexte 30"/>
            <p:cNvSpPr txBox="1"/>
            <p:nvPr/>
          </p:nvSpPr>
          <p:spPr>
            <a:xfrm>
              <a:off x="6166022" y="5496331"/>
              <a:ext cx="2574324" cy="276999"/>
            </a:xfrm>
            <a:prstGeom prst="rect">
              <a:avLst/>
            </a:prstGeom>
            <a:noFill/>
          </p:spPr>
          <p:txBody>
            <a:bodyPr wrap="square" rtlCol="0">
              <a:spAutoFit/>
            </a:bodyPr>
            <a:lstStyle/>
            <a:p>
              <a:endParaRPr lang="fr-FR" sz="1200" i="1" dirty="0">
                <a:latin typeface="Arial" panose="020B0604020202020204" pitchFamily="34" charset="0"/>
                <a:cs typeface="Arial" panose="020B0604020202020204" pitchFamily="34" charset="0"/>
              </a:endParaRPr>
            </a:p>
          </p:txBody>
        </p:sp>
      </p:grpSp>
      <p:sp>
        <p:nvSpPr>
          <p:cNvPr id="2" name="Titre 1"/>
          <p:cNvSpPr>
            <a:spLocks noGrp="1"/>
          </p:cNvSpPr>
          <p:nvPr>
            <p:ph type="ctrTitle"/>
          </p:nvPr>
        </p:nvSpPr>
        <p:spPr>
          <a:xfrm>
            <a:off x="1152436" y="2828714"/>
            <a:ext cx="10058400" cy="3566160"/>
          </a:xfrm>
        </p:spPr>
        <p:txBody>
          <a:bodyPr>
            <a:normAutofit/>
          </a:bodyPr>
          <a:lstStyle/>
          <a:p>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sp>
        <p:nvSpPr>
          <p:cNvPr id="16" name="ZoneTexte 15"/>
          <p:cNvSpPr txBox="1"/>
          <p:nvPr/>
        </p:nvSpPr>
        <p:spPr>
          <a:xfrm>
            <a:off x="4487493" y="937907"/>
            <a:ext cx="2093843" cy="400110"/>
          </a:xfrm>
          <a:prstGeom prst="rect">
            <a:avLst/>
          </a:prstGeom>
          <a:noFill/>
        </p:spPr>
        <p:txBody>
          <a:bodyPr wrap="none" rtlCol="0">
            <a:spAutoFit/>
          </a:bodyPr>
          <a:lstStyle/>
          <a:p>
            <a:r>
              <a:rPr lang="fr-FR" sz="2000" b="1" dirty="0" smtClean="0">
                <a:latin typeface="Arial" panose="020B0604020202020204" pitchFamily="34" charset="0"/>
                <a:cs typeface="Arial" panose="020B0604020202020204" pitchFamily="34" charset="0"/>
              </a:rPr>
              <a:t>Local </a:t>
            </a:r>
            <a:r>
              <a:rPr lang="fr-FR" sz="2000" b="1" dirty="0" err="1" smtClean="0">
                <a:latin typeface="Arial" panose="020B0604020202020204" pitchFamily="34" charset="0"/>
                <a:cs typeface="Arial" panose="020B0604020202020204" pitchFamily="34" charset="0"/>
              </a:rPr>
              <a:t>products</a:t>
            </a:r>
            <a:endParaRPr lang="fr-FR" sz="2000" i="1" dirty="0">
              <a:latin typeface="Arial" panose="020B0604020202020204" pitchFamily="34" charset="0"/>
              <a:cs typeface="Arial" panose="020B0604020202020204" pitchFamily="34" charset="0"/>
            </a:endParaRPr>
          </a:p>
        </p:txBody>
      </p:sp>
      <p:grpSp>
        <p:nvGrpSpPr>
          <p:cNvPr id="21" name="Groupe 20"/>
          <p:cNvGrpSpPr/>
          <p:nvPr/>
        </p:nvGrpSpPr>
        <p:grpSpPr>
          <a:xfrm>
            <a:off x="996038" y="1064392"/>
            <a:ext cx="1376037" cy="1346768"/>
            <a:chOff x="4137565" y="1040265"/>
            <a:chExt cx="1914758" cy="2065200"/>
          </a:xfrm>
        </p:grpSpPr>
        <p:sp>
          <p:nvSpPr>
            <p:cNvPr id="18" name="ZoneTexte 17"/>
            <p:cNvSpPr txBox="1"/>
            <p:nvPr/>
          </p:nvSpPr>
          <p:spPr>
            <a:xfrm>
              <a:off x="4137565" y="2828466"/>
              <a:ext cx="184731" cy="276999"/>
            </a:xfrm>
            <a:prstGeom prst="rect">
              <a:avLst/>
            </a:prstGeom>
            <a:noFill/>
          </p:spPr>
          <p:txBody>
            <a:bodyPr wrap="none" rtlCol="0">
              <a:spAutoFit/>
            </a:bodyPr>
            <a:lstStyle/>
            <a:p>
              <a:endParaRPr lang="fr-FR" sz="1200" dirty="0" smtClean="0">
                <a:latin typeface="Arial" panose="020B0604020202020204" pitchFamily="34" charset="0"/>
                <a:cs typeface="Arial" panose="020B0604020202020204" pitchFamily="34" charset="0"/>
              </a:endParaRPr>
            </a:p>
          </p:txBody>
        </p:sp>
        <p:pic>
          <p:nvPicPr>
            <p:cNvPr id="5" name="Picture 2" descr="http://www.bioenergie-promotion.fr/wp-content/uploads/2013/02/CA72.jpg"/>
            <p:cNvPicPr>
              <a:picLocks noChangeAspect="1" noChangeArrowheads="1"/>
            </p:cNvPicPr>
            <p:nvPr/>
          </p:nvPicPr>
          <p:blipFill rotWithShape="1">
            <a:blip r:embed="rId3">
              <a:extLst>
                <a:ext uri="{28A0092B-C50C-407E-A947-70E740481C1C}">
                  <a14:useLocalDpi xmlns:a14="http://schemas.microsoft.com/office/drawing/2010/main" val="0"/>
                </a:ext>
              </a:extLst>
            </a:blip>
            <a:srcRect t="1" b="4239"/>
            <a:stretch/>
          </p:blipFill>
          <p:spPr bwMode="auto">
            <a:xfrm>
              <a:off x="4387219" y="1040265"/>
              <a:ext cx="1665104" cy="14910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grpSp>
        <p:nvGrpSpPr>
          <p:cNvPr id="12" name="Groupe 11"/>
          <p:cNvGrpSpPr/>
          <p:nvPr/>
        </p:nvGrpSpPr>
        <p:grpSpPr>
          <a:xfrm>
            <a:off x="975394" y="2073676"/>
            <a:ext cx="1794156" cy="1682772"/>
            <a:chOff x="2211463" y="1357434"/>
            <a:chExt cx="1998998" cy="1760554"/>
          </a:xfrm>
        </p:grpSpPr>
        <p:sp>
          <p:nvSpPr>
            <p:cNvPr id="10" name="ZoneTexte 9"/>
            <p:cNvSpPr txBox="1"/>
            <p:nvPr/>
          </p:nvSpPr>
          <p:spPr>
            <a:xfrm>
              <a:off x="2211463" y="2840989"/>
              <a:ext cx="184731" cy="276999"/>
            </a:xfrm>
            <a:prstGeom prst="rect">
              <a:avLst/>
            </a:prstGeom>
            <a:noFill/>
          </p:spPr>
          <p:txBody>
            <a:bodyPr wrap="none" rtlCol="0">
              <a:spAutoFit/>
            </a:bodyPr>
            <a:lstStyle/>
            <a:p>
              <a:endParaRPr lang="fr-FR" sz="1200" dirty="0">
                <a:latin typeface="Arial" panose="020B0604020202020204" pitchFamily="34" charset="0"/>
                <a:cs typeface="Arial" panose="020B0604020202020204" pitchFamily="34" charset="0"/>
              </a:endParaRPr>
            </a:p>
          </p:txBody>
        </p:sp>
        <p:pic>
          <p:nvPicPr>
            <p:cNvPr id="1028" name="Picture 4" descr="http://upload.wikimedia.org/wikipedia/fr/a/a7/Pays_du_Ma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274" y="1357434"/>
              <a:ext cx="1783187" cy="10148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grpSp>
        <p:nvGrpSpPr>
          <p:cNvPr id="6" name="Groupe 5"/>
          <p:cNvGrpSpPr/>
          <p:nvPr/>
        </p:nvGrpSpPr>
        <p:grpSpPr>
          <a:xfrm>
            <a:off x="1070478" y="3037595"/>
            <a:ext cx="1188370" cy="1214749"/>
            <a:chOff x="201300" y="1040265"/>
            <a:chExt cx="1711430" cy="1931561"/>
          </a:xfrm>
        </p:grpSpPr>
        <p:sp>
          <p:nvSpPr>
            <p:cNvPr id="8" name="ZoneTexte 7"/>
            <p:cNvSpPr txBox="1"/>
            <p:nvPr/>
          </p:nvSpPr>
          <p:spPr>
            <a:xfrm>
              <a:off x="201300" y="2694827"/>
              <a:ext cx="1711430" cy="276999"/>
            </a:xfrm>
            <a:prstGeom prst="rect">
              <a:avLst/>
            </a:prstGeom>
            <a:noFill/>
          </p:spPr>
          <p:txBody>
            <a:bodyPr wrap="square" rtlCol="0">
              <a:spAutoFit/>
            </a:bodyPr>
            <a:lstStyle/>
            <a:p>
              <a:endParaRPr lang="fr-FR" sz="1200" i="1" dirty="0" smtClean="0">
                <a:latin typeface="Arial" panose="020B0604020202020204" pitchFamily="34" charset="0"/>
                <a:cs typeface="Arial" panose="020B0604020202020204" pitchFamily="34" charset="0"/>
              </a:endParaRPr>
            </a:p>
          </p:txBody>
        </p:sp>
        <p:pic>
          <p:nvPicPr>
            <p:cNvPr id="1030" name="Picture 6" descr="http://www.esrifrance.fr/sig2006/iso_album/cg72_institutionn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246" y="1040265"/>
              <a:ext cx="1561484" cy="14912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grpSp>
        <p:nvGrpSpPr>
          <p:cNvPr id="22" name="Groupe 21"/>
          <p:cNvGrpSpPr/>
          <p:nvPr/>
        </p:nvGrpSpPr>
        <p:grpSpPr>
          <a:xfrm>
            <a:off x="6481360" y="4578407"/>
            <a:ext cx="1259089" cy="1442532"/>
            <a:chOff x="6466318" y="1021340"/>
            <a:chExt cx="1939955" cy="2064470"/>
          </a:xfrm>
        </p:grpSpPr>
        <p:pic>
          <p:nvPicPr>
            <p:cNvPr id="1032" name="Picture 8" descr="http://www.respirelavie.fr/images/partenaires2/gab7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0710" y="1021340"/>
              <a:ext cx="1805563" cy="14914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4" name="ZoneTexte 23"/>
            <p:cNvSpPr txBox="1"/>
            <p:nvPr/>
          </p:nvSpPr>
          <p:spPr>
            <a:xfrm>
              <a:off x="6466318" y="2808811"/>
              <a:ext cx="184731" cy="276999"/>
            </a:xfrm>
            <a:prstGeom prst="rect">
              <a:avLst/>
            </a:prstGeom>
            <a:noFill/>
          </p:spPr>
          <p:txBody>
            <a:bodyPr wrap="none" rtlCol="0">
              <a:spAutoFit/>
            </a:bodyPr>
            <a:lstStyle/>
            <a:p>
              <a:endParaRPr lang="fr-FR" sz="1200" dirty="0">
                <a:latin typeface="Arial" panose="020B0604020202020204" pitchFamily="34" charset="0"/>
                <a:cs typeface="Arial" panose="020B0604020202020204" pitchFamily="34" charset="0"/>
              </a:endParaRPr>
            </a:p>
          </p:txBody>
        </p:sp>
      </p:grpSp>
      <p:grpSp>
        <p:nvGrpSpPr>
          <p:cNvPr id="28" name="Groupe 27"/>
          <p:cNvGrpSpPr/>
          <p:nvPr/>
        </p:nvGrpSpPr>
        <p:grpSpPr>
          <a:xfrm>
            <a:off x="2977521" y="4995345"/>
            <a:ext cx="1795352" cy="1293174"/>
            <a:chOff x="8817547" y="1021340"/>
            <a:chExt cx="2968986" cy="2077969"/>
          </a:xfrm>
        </p:grpSpPr>
        <p:pic>
          <p:nvPicPr>
            <p:cNvPr id="23" name="Image 22"/>
            <p:cNvPicPr>
              <a:picLocks noChangeAspect="1"/>
            </p:cNvPicPr>
            <p:nvPr/>
          </p:nvPicPr>
          <p:blipFill rotWithShape="1">
            <a:blip r:embed="rId7"/>
            <a:srcRect l="14824" t="12097" r="66700" b="69153"/>
            <a:stretch/>
          </p:blipFill>
          <p:spPr>
            <a:xfrm>
              <a:off x="8954660" y="1021340"/>
              <a:ext cx="1869768" cy="14914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5" name="ZoneTexte 24"/>
            <p:cNvSpPr txBox="1"/>
            <p:nvPr/>
          </p:nvSpPr>
          <p:spPr>
            <a:xfrm>
              <a:off x="8817547" y="2822310"/>
              <a:ext cx="2968986" cy="276999"/>
            </a:xfrm>
            <a:prstGeom prst="rect">
              <a:avLst/>
            </a:prstGeom>
            <a:noFill/>
          </p:spPr>
          <p:txBody>
            <a:bodyPr wrap="square" rtlCol="0">
              <a:spAutoFit/>
            </a:bodyPr>
            <a:lstStyle/>
            <a:p>
              <a:endParaRPr lang="fr-FR" sz="1200" dirty="0">
                <a:latin typeface="Arial" panose="020B0604020202020204" pitchFamily="34" charset="0"/>
                <a:cs typeface="Arial" panose="020B0604020202020204" pitchFamily="34" charset="0"/>
              </a:endParaRPr>
            </a:p>
          </p:txBody>
        </p:sp>
      </p:grpSp>
      <p:grpSp>
        <p:nvGrpSpPr>
          <p:cNvPr id="30" name="Groupe 29"/>
          <p:cNvGrpSpPr/>
          <p:nvPr/>
        </p:nvGrpSpPr>
        <p:grpSpPr>
          <a:xfrm>
            <a:off x="2092720" y="4232600"/>
            <a:ext cx="2088669" cy="1304144"/>
            <a:chOff x="162262" y="4158305"/>
            <a:chExt cx="2968986" cy="1519708"/>
          </a:xfrm>
        </p:grpSpPr>
        <p:pic>
          <p:nvPicPr>
            <p:cNvPr id="26" name="Image 25"/>
            <p:cNvPicPr>
              <a:picLocks noChangeAspect="1"/>
            </p:cNvPicPr>
            <p:nvPr/>
          </p:nvPicPr>
          <p:blipFill>
            <a:blip r:embed="rId8"/>
            <a:stretch>
              <a:fillRect/>
            </a:stretch>
          </p:blipFill>
          <p:spPr>
            <a:xfrm>
              <a:off x="408144" y="4158305"/>
              <a:ext cx="2109570" cy="1047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7" name="ZoneTexte 26"/>
            <p:cNvSpPr txBox="1"/>
            <p:nvPr/>
          </p:nvSpPr>
          <p:spPr>
            <a:xfrm>
              <a:off x="162262" y="5401014"/>
              <a:ext cx="2968986" cy="276999"/>
            </a:xfrm>
            <a:prstGeom prst="rect">
              <a:avLst/>
            </a:prstGeom>
            <a:noFill/>
          </p:spPr>
          <p:txBody>
            <a:bodyPr wrap="square" rtlCol="0">
              <a:spAutoFit/>
            </a:bodyPr>
            <a:lstStyle/>
            <a:p>
              <a:endParaRPr lang="fr-FR" sz="1200" i="1" dirty="0">
                <a:latin typeface="Arial" panose="020B0604020202020204" pitchFamily="34" charset="0"/>
                <a:cs typeface="Arial" panose="020B0604020202020204" pitchFamily="34" charset="0"/>
              </a:endParaRPr>
            </a:p>
          </p:txBody>
        </p:sp>
      </p:grpSp>
      <p:grpSp>
        <p:nvGrpSpPr>
          <p:cNvPr id="32" name="Groupe 31"/>
          <p:cNvGrpSpPr/>
          <p:nvPr/>
        </p:nvGrpSpPr>
        <p:grpSpPr>
          <a:xfrm>
            <a:off x="4905155" y="3124209"/>
            <a:ext cx="1820939" cy="1377565"/>
            <a:chOff x="3267812" y="4158305"/>
            <a:chExt cx="2238814" cy="1596663"/>
          </a:xfrm>
        </p:grpSpPr>
        <p:pic>
          <p:nvPicPr>
            <p:cNvPr id="1034" name="Picture 10" descr="http://img.annuaire-mairie.fr/img/logo/allonnes-72.png"/>
            <p:cNvPicPr>
              <a:picLocks noChangeAspect="1" noChangeArrowheads="1"/>
            </p:cNvPicPr>
            <p:nvPr/>
          </p:nvPicPr>
          <p:blipFill rotWithShape="1">
            <a:blip r:embed="rId9">
              <a:extLst>
                <a:ext uri="{28A0092B-C50C-407E-A947-70E740481C1C}">
                  <a14:useLocalDpi xmlns:a14="http://schemas.microsoft.com/office/drawing/2010/main" val="0"/>
                </a:ext>
              </a:extLst>
            </a:blip>
            <a:srcRect l="2089" t="26484" r="2970" b="27433"/>
            <a:stretch/>
          </p:blipFill>
          <p:spPr bwMode="auto">
            <a:xfrm>
              <a:off x="3267812" y="4158305"/>
              <a:ext cx="2238814" cy="1047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9" name="ZoneTexte 28"/>
            <p:cNvSpPr txBox="1"/>
            <p:nvPr/>
          </p:nvSpPr>
          <p:spPr>
            <a:xfrm>
              <a:off x="3627056" y="5477969"/>
              <a:ext cx="1505117" cy="276999"/>
            </a:xfrm>
            <a:prstGeom prst="rect">
              <a:avLst/>
            </a:prstGeom>
            <a:noFill/>
          </p:spPr>
          <p:txBody>
            <a:bodyPr wrap="square" rtlCol="0">
              <a:spAutoFit/>
            </a:bodyPr>
            <a:lstStyle/>
            <a:p>
              <a:endParaRPr lang="fr-FR" sz="1200" i="1" dirty="0">
                <a:latin typeface="Arial" panose="020B0604020202020204" pitchFamily="34" charset="0"/>
                <a:cs typeface="Arial" panose="020B0604020202020204" pitchFamily="34" charset="0"/>
              </a:endParaRPr>
            </a:p>
          </p:txBody>
        </p:sp>
      </p:grpSp>
      <p:cxnSp>
        <p:nvCxnSpPr>
          <p:cNvPr id="19" name="Connecteur droit avec flèche 18"/>
          <p:cNvCxnSpPr/>
          <p:nvPr/>
        </p:nvCxnSpPr>
        <p:spPr>
          <a:xfrm>
            <a:off x="5423647" y="1338017"/>
            <a:ext cx="0" cy="447849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1308847" y="3474280"/>
            <a:ext cx="8066554" cy="2366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401819" y="319098"/>
            <a:ext cx="9328323" cy="707886"/>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A territory project </a:t>
            </a:r>
            <a:r>
              <a:rPr lang="en-US" sz="2000" b="1" dirty="0" smtClean="0">
                <a:latin typeface="Arial" panose="020B0604020202020204" pitchFamily="34" charset="0"/>
                <a:cs typeface="Arial" panose="020B0604020202020204" pitchFamily="34" charset="0"/>
              </a:rPr>
              <a:t>on </a:t>
            </a:r>
            <a:r>
              <a:rPr lang="en-US" sz="2000" b="1" dirty="0">
                <a:latin typeface="Arial" panose="020B0604020202020204" pitchFamily="34" charset="0"/>
                <a:cs typeface="Arial" panose="020B0604020202020204" pitchFamily="34" charset="0"/>
              </a:rPr>
              <a:t>the local </a:t>
            </a:r>
            <a:r>
              <a:rPr lang="en-US" sz="2000" b="1" dirty="0" smtClean="0">
                <a:latin typeface="Arial" panose="020B0604020202020204" pitchFamily="34" charset="0"/>
                <a:cs typeface="Arial" panose="020B0604020202020204" pitchFamily="34" charset="0"/>
              </a:rPr>
              <a:t>organic food products in Sarthe department.</a:t>
            </a:r>
          </a:p>
          <a:p>
            <a:r>
              <a:rPr lang="fr-FR" sz="2000" i="1" dirty="0" smtClean="0">
                <a:latin typeface="Arial" panose="020B0604020202020204" pitchFamily="34" charset="0"/>
                <a:cs typeface="Arial" panose="020B0604020202020204" pitchFamily="34" charset="0"/>
              </a:rPr>
              <a:t>Un projet de territoire autour du bio local sarthois.</a:t>
            </a:r>
            <a:endParaRPr lang="fr-FR" sz="2000" i="1" dirty="0">
              <a:latin typeface="Arial" panose="020B0604020202020204" pitchFamily="34" charset="0"/>
              <a:cs typeface="Arial" panose="020B0604020202020204" pitchFamily="34" charset="0"/>
            </a:endParaRPr>
          </a:p>
        </p:txBody>
      </p:sp>
      <p:sp>
        <p:nvSpPr>
          <p:cNvPr id="47" name="ZoneTexte 46"/>
          <p:cNvSpPr txBox="1"/>
          <p:nvPr/>
        </p:nvSpPr>
        <p:spPr>
          <a:xfrm>
            <a:off x="4181389" y="5779753"/>
            <a:ext cx="2321469" cy="400110"/>
          </a:xfrm>
          <a:prstGeom prst="rect">
            <a:avLst/>
          </a:prstGeom>
          <a:noFill/>
        </p:spPr>
        <p:txBody>
          <a:bodyPr wrap="none" rtlCol="0">
            <a:spAutoFit/>
          </a:bodyPr>
          <a:lstStyle/>
          <a:p>
            <a:r>
              <a:rPr lang="fr-FR" sz="2000" b="1" dirty="0" err="1" smtClean="0">
                <a:latin typeface="Arial" panose="020B0604020202020204" pitchFamily="34" charset="0"/>
                <a:cs typeface="Arial" panose="020B0604020202020204" pitchFamily="34" charset="0"/>
              </a:rPr>
              <a:t>Organic</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products</a:t>
            </a:r>
            <a:endParaRPr lang="fr-FR" sz="2000" i="1" dirty="0">
              <a:latin typeface="Arial" panose="020B0604020202020204" pitchFamily="34" charset="0"/>
              <a:cs typeface="Arial" panose="020B0604020202020204" pitchFamily="34" charset="0"/>
            </a:endParaRPr>
          </a:p>
        </p:txBody>
      </p:sp>
      <p:sp>
        <p:nvSpPr>
          <p:cNvPr id="49" name="ZoneTexte 48"/>
          <p:cNvSpPr txBox="1"/>
          <p:nvPr/>
        </p:nvSpPr>
        <p:spPr>
          <a:xfrm>
            <a:off x="10059426" y="3089617"/>
            <a:ext cx="699230" cy="400110"/>
          </a:xfrm>
          <a:prstGeom prst="rect">
            <a:avLst/>
          </a:prstGeom>
          <a:noFill/>
        </p:spPr>
        <p:txBody>
          <a:bodyPr wrap="none" rtlCol="0">
            <a:spAutoFit/>
          </a:bodyPr>
          <a:lstStyle/>
          <a:p>
            <a:pPr algn="ctr"/>
            <a:r>
              <a:rPr lang="fr-FR" sz="2000" b="1" dirty="0" smtClean="0">
                <a:latin typeface="Arial" panose="020B0604020202020204" pitchFamily="34" charset="0"/>
                <a:cs typeface="Arial" panose="020B0604020202020204" pitchFamily="34" charset="0"/>
              </a:rPr>
              <a:t>ESS</a:t>
            </a:r>
            <a:endParaRPr lang="fr-FR" sz="2000" i="1" dirty="0">
              <a:latin typeface="Arial" panose="020B0604020202020204" pitchFamily="34" charset="0"/>
              <a:cs typeface="Arial" panose="020B0604020202020204" pitchFamily="34" charset="0"/>
            </a:endParaRPr>
          </a:p>
        </p:txBody>
      </p:sp>
      <p:sp>
        <p:nvSpPr>
          <p:cNvPr id="50" name="ZoneTexte 49"/>
          <p:cNvSpPr txBox="1"/>
          <p:nvPr/>
        </p:nvSpPr>
        <p:spPr>
          <a:xfrm>
            <a:off x="130612" y="3171814"/>
            <a:ext cx="542136" cy="400110"/>
          </a:xfrm>
          <a:prstGeom prst="rect">
            <a:avLst/>
          </a:prstGeom>
          <a:noFill/>
        </p:spPr>
        <p:txBody>
          <a:bodyPr wrap="none" rtlCol="0">
            <a:spAutoFit/>
          </a:bodyPr>
          <a:lstStyle/>
          <a:p>
            <a:r>
              <a:rPr lang="fr-FR" sz="2000" b="1" dirty="0" smtClean="0">
                <a:latin typeface="Arial" panose="020B0604020202020204" pitchFamily="34" charset="0"/>
                <a:cs typeface="Arial" panose="020B0604020202020204" pitchFamily="34" charset="0"/>
              </a:rPr>
              <a:t>EC</a:t>
            </a:r>
            <a:endParaRPr lang="fr-FR" sz="2000" i="1" dirty="0">
              <a:latin typeface="Arial" panose="020B0604020202020204" pitchFamily="34" charset="0"/>
              <a:cs typeface="Arial" panose="020B0604020202020204" pitchFamily="34" charset="0"/>
            </a:endParaRPr>
          </a:p>
        </p:txBody>
      </p:sp>
      <p:pic>
        <p:nvPicPr>
          <p:cNvPr id="51" name="Picture 2" descr="https://encrypted-tbn1.gstatic.com/images?q=tbn:ANd9GcS6ySdZ9c2BlILI4d1x-DtrnFUm7EYvG6ds09SLZUpii_mOk8xU"/>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0878" y="2997400"/>
            <a:ext cx="1505528" cy="6826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391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36822" y="2803727"/>
            <a:ext cx="10058400" cy="3566160"/>
          </a:xfrm>
        </p:spPr>
        <p:txBody>
          <a:bodyPr>
            <a:normAutofit/>
          </a:bodyPr>
          <a:lstStyle/>
          <a:p>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sp>
        <p:nvSpPr>
          <p:cNvPr id="3" name="ZoneTexte 2"/>
          <p:cNvSpPr txBox="1"/>
          <p:nvPr/>
        </p:nvSpPr>
        <p:spPr>
          <a:xfrm>
            <a:off x="1136822" y="4586807"/>
            <a:ext cx="582211"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2010</a:t>
            </a:r>
            <a:endParaRPr lang="fr-FR" sz="1400" dirty="0">
              <a:latin typeface="Arial" panose="020B0604020202020204" pitchFamily="34" charset="0"/>
              <a:cs typeface="Arial" panose="020B0604020202020204" pitchFamily="34" charset="0"/>
            </a:endParaRPr>
          </a:p>
        </p:txBody>
      </p:sp>
      <p:sp>
        <p:nvSpPr>
          <p:cNvPr id="7" name="Rectangle 6"/>
          <p:cNvSpPr/>
          <p:nvPr/>
        </p:nvSpPr>
        <p:spPr>
          <a:xfrm>
            <a:off x="418896" y="370969"/>
            <a:ext cx="3972885" cy="3210793"/>
          </a:xfrm>
          <a:prstGeom prst="wedgeRect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smtClean="0">
              <a:solidFill>
                <a:sysClr val="windowText" lastClr="000000"/>
              </a:solidFill>
              <a:latin typeface="Arial" panose="020B0604020202020204" pitchFamily="34" charset="0"/>
              <a:cs typeface="Arial" panose="020B0604020202020204" pitchFamily="34" charset="0"/>
            </a:endParaRPr>
          </a:p>
          <a:p>
            <a:pPr algn="ctr"/>
            <a:r>
              <a:rPr lang="fr-FR" sz="1600" b="1" dirty="0" smtClean="0">
                <a:solidFill>
                  <a:schemeClr val="tx1"/>
                </a:solidFill>
                <a:latin typeface="Arial" panose="020B0604020202020204" pitchFamily="34" charset="0"/>
                <a:cs typeface="Arial" panose="020B0604020202020204" pitchFamily="34" charset="0"/>
              </a:rPr>
              <a:t>L’ambition</a:t>
            </a:r>
          </a:p>
          <a:p>
            <a:pPr algn="ctr"/>
            <a:endParaRPr lang="fr-FR" sz="1600" b="1" dirty="0" smtClean="0">
              <a:solidFill>
                <a:schemeClr val="tx1"/>
              </a:solidFill>
              <a:latin typeface="Arial" panose="020B0604020202020204" pitchFamily="34" charset="0"/>
              <a:cs typeface="Arial" panose="020B0604020202020204" pitchFamily="34" charset="0"/>
            </a:endParaRPr>
          </a:p>
          <a:p>
            <a:pPr algn="just"/>
            <a:r>
              <a:rPr lang="en-US" sz="1600" dirty="0">
                <a:solidFill>
                  <a:schemeClr val="tx1"/>
                </a:solidFill>
                <a:latin typeface="Arial" panose="020B0604020202020204" pitchFamily="34" charset="0"/>
                <a:cs typeface="Arial" panose="020B0604020202020204" pitchFamily="34" charset="0"/>
              </a:rPr>
              <a:t>Cooperative which integrates </a:t>
            </a:r>
            <a:r>
              <a:rPr lang="en-US" sz="1600" dirty="0" smtClean="0">
                <a:solidFill>
                  <a:schemeClr val="tx1"/>
                </a:solidFill>
                <a:latin typeface="Arial" panose="020B0604020202020204" pitchFamily="34" charset="0"/>
                <a:cs typeface="Arial" panose="020B0604020202020204" pitchFamily="34" charset="0"/>
              </a:rPr>
              <a:t>communities, </a:t>
            </a:r>
            <a:r>
              <a:rPr lang="en-US" sz="1600" dirty="0">
                <a:solidFill>
                  <a:schemeClr val="tx1"/>
                </a:solidFill>
                <a:latin typeface="Arial" panose="020B0604020202020204" pitchFamily="34" charset="0"/>
                <a:cs typeface="Arial" panose="020B0604020202020204" pitchFamily="34" charset="0"/>
              </a:rPr>
              <a:t>technical partners, employees and customers of the production structure. </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Establishment of a production structure in organic </a:t>
            </a:r>
            <a:r>
              <a:rPr lang="en-US" sz="1600" dirty="0" smtClean="0">
                <a:solidFill>
                  <a:schemeClr val="tx1"/>
                </a:solidFill>
                <a:latin typeface="Arial" panose="020B0604020202020204" pitchFamily="34" charset="0"/>
                <a:cs typeface="Arial" panose="020B0604020202020204" pitchFamily="34" charset="0"/>
              </a:rPr>
              <a:t>vegetables </a:t>
            </a:r>
            <a:r>
              <a:rPr lang="en-US" sz="1600" dirty="0">
                <a:solidFill>
                  <a:schemeClr val="tx1"/>
                </a:solidFill>
                <a:latin typeface="Arial" panose="020B0604020202020204" pitchFamily="34" charset="0"/>
                <a:cs typeface="Arial" panose="020B0604020202020204" pitchFamily="34" charset="0"/>
              </a:rPr>
              <a:t>on </a:t>
            </a:r>
            <a:r>
              <a:rPr lang="en-US" sz="1600" dirty="0" err="1" smtClean="0">
                <a:solidFill>
                  <a:schemeClr val="tx1"/>
                </a:solidFill>
                <a:latin typeface="Arial" panose="020B0604020202020204" pitchFamily="34" charset="0"/>
                <a:cs typeface="Arial" panose="020B0604020202020204" pitchFamily="34" charset="0"/>
              </a:rPr>
              <a:t>Allonnes’s</a:t>
            </a:r>
            <a:r>
              <a:rPr lang="en-US" sz="1600" dirty="0" smtClean="0">
                <a:solidFill>
                  <a:schemeClr val="tx1"/>
                </a:solidFill>
                <a:latin typeface="Arial" panose="020B0604020202020204" pitchFamily="34" charset="0"/>
                <a:cs typeface="Arial" panose="020B0604020202020204" pitchFamily="34" charset="0"/>
              </a:rPr>
              <a:t> land </a:t>
            </a:r>
            <a:r>
              <a:rPr lang="en-US" sz="1600" dirty="0">
                <a:solidFill>
                  <a:schemeClr val="tx1"/>
                </a:solidFill>
                <a:latin typeface="Arial" panose="020B0604020202020204" pitchFamily="34" charset="0"/>
                <a:cs typeface="Arial" panose="020B0604020202020204" pitchFamily="34" charset="0"/>
              </a:rPr>
              <a:t>to supply its </a:t>
            </a:r>
            <a:r>
              <a:rPr lang="en-US" sz="1600" dirty="0" smtClean="0">
                <a:solidFill>
                  <a:schemeClr val="tx1"/>
                </a:solidFill>
                <a:latin typeface="Arial" panose="020B0604020202020204" pitchFamily="34" charset="0"/>
                <a:cs typeface="Arial" panose="020B0604020202020204" pitchFamily="34" charset="0"/>
              </a:rPr>
              <a:t>school catering with local and </a:t>
            </a:r>
            <a:r>
              <a:rPr lang="en-US" sz="1600" dirty="0">
                <a:solidFill>
                  <a:schemeClr val="tx1"/>
                </a:solidFill>
                <a:latin typeface="Arial" panose="020B0604020202020204" pitchFamily="34" charset="0"/>
                <a:cs typeface="Arial" panose="020B0604020202020204" pitchFamily="34" charset="0"/>
              </a:rPr>
              <a:t>organic </a:t>
            </a:r>
            <a:r>
              <a:rPr lang="en-US" sz="1600" dirty="0" smtClean="0">
                <a:solidFill>
                  <a:schemeClr val="tx1"/>
                </a:solidFill>
                <a:latin typeface="Arial" panose="020B0604020202020204" pitchFamily="34" charset="0"/>
                <a:cs typeface="Arial" panose="020B0604020202020204" pitchFamily="34" charset="0"/>
              </a:rPr>
              <a:t>vegetables !</a:t>
            </a:r>
            <a:endParaRPr lang="fr-FR" sz="1600" dirty="0" smtClean="0">
              <a:solidFill>
                <a:schemeClr val="tx1"/>
              </a:solidFill>
              <a:latin typeface="Arial" panose="020B0604020202020204" pitchFamily="34" charset="0"/>
              <a:cs typeface="Arial" panose="020B0604020202020204" pitchFamily="34" charset="0"/>
            </a:endParaRPr>
          </a:p>
          <a:p>
            <a:pPr algn="ctr"/>
            <a:endParaRPr lang="fr-FR" sz="1600" dirty="0">
              <a:solidFill>
                <a:schemeClr val="tx1"/>
              </a:solidFill>
              <a:latin typeface="Arial" panose="020B0604020202020204" pitchFamily="34" charset="0"/>
              <a:cs typeface="Arial" panose="020B0604020202020204" pitchFamily="34" charset="0"/>
            </a:endParaRPr>
          </a:p>
          <a:p>
            <a:pPr algn="ctr"/>
            <a:endParaRPr lang="fr-FR" sz="1600" dirty="0">
              <a:solidFill>
                <a:schemeClr val="tx1"/>
              </a:solidFill>
              <a:latin typeface="Arial" panose="020B0604020202020204" pitchFamily="34" charset="0"/>
              <a:cs typeface="Arial" panose="020B0604020202020204" pitchFamily="34" charset="0"/>
            </a:endParaRPr>
          </a:p>
        </p:txBody>
      </p:sp>
      <p:grpSp>
        <p:nvGrpSpPr>
          <p:cNvPr id="11" name="Groupe 10"/>
          <p:cNvGrpSpPr/>
          <p:nvPr/>
        </p:nvGrpSpPr>
        <p:grpSpPr>
          <a:xfrm>
            <a:off x="5848723" y="1322086"/>
            <a:ext cx="2088669" cy="1304144"/>
            <a:chOff x="162262" y="4158305"/>
            <a:chExt cx="2968986" cy="1519708"/>
          </a:xfrm>
        </p:grpSpPr>
        <p:pic>
          <p:nvPicPr>
            <p:cNvPr id="12" name="Image 11"/>
            <p:cNvPicPr>
              <a:picLocks noChangeAspect="1"/>
            </p:cNvPicPr>
            <p:nvPr/>
          </p:nvPicPr>
          <p:blipFill>
            <a:blip r:embed="rId2"/>
            <a:stretch>
              <a:fillRect/>
            </a:stretch>
          </p:blipFill>
          <p:spPr>
            <a:xfrm>
              <a:off x="408144" y="4158305"/>
              <a:ext cx="2109570" cy="1047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ZoneTexte 12"/>
            <p:cNvSpPr txBox="1"/>
            <p:nvPr/>
          </p:nvSpPr>
          <p:spPr>
            <a:xfrm>
              <a:off x="162262" y="5401014"/>
              <a:ext cx="2968986" cy="276999"/>
            </a:xfrm>
            <a:prstGeom prst="rect">
              <a:avLst/>
            </a:prstGeom>
            <a:noFill/>
          </p:spPr>
          <p:txBody>
            <a:bodyPr wrap="square" rtlCol="0">
              <a:spAutoFit/>
            </a:bodyPr>
            <a:lstStyle/>
            <a:p>
              <a:endParaRPr lang="fr-FR" sz="1200" i="1" dirty="0">
                <a:latin typeface="Arial" panose="020B0604020202020204" pitchFamily="34" charset="0"/>
                <a:cs typeface="Arial" panose="020B0604020202020204" pitchFamily="34" charset="0"/>
              </a:endParaRPr>
            </a:p>
          </p:txBody>
        </p:sp>
      </p:grpSp>
      <p:grpSp>
        <p:nvGrpSpPr>
          <p:cNvPr id="14" name="Groupe 13"/>
          <p:cNvGrpSpPr/>
          <p:nvPr/>
        </p:nvGrpSpPr>
        <p:grpSpPr>
          <a:xfrm>
            <a:off x="9787701" y="2917562"/>
            <a:ext cx="1820939" cy="1377565"/>
            <a:chOff x="3267812" y="4158305"/>
            <a:chExt cx="2238814" cy="1596663"/>
          </a:xfrm>
        </p:grpSpPr>
        <p:pic>
          <p:nvPicPr>
            <p:cNvPr id="15" name="Picture 10" descr="http://img.annuaire-mairie.fr/img/logo/allonnes-72.png"/>
            <p:cNvPicPr>
              <a:picLocks noChangeAspect="1" noChangeArrowheads="1"/>
            </p:cNvPicPr>
            <p:nvPr/>
          </p:nvPicPr>
          <p:blipFill rotWithShape="1">
            <a:blip r:embed="rId3">
              <a:extLst>
                <a:ext uri="{28A0092B-C50C-407E-A947-70E740481C1C}">
                  <a14:useLocalDpi xmlns:a14="http://schemas.microsoft.com/office/drawing/2010/main" val="0"/>
                </a:ext>
              </a:extLst>
            </a:blip>
            <a:srcRect l="2089" t="26484" r="2970" b="27433"/>
            <a:stretch/>
          </p:blipFill>
          <p:spPr bwMode="auto">
            <a:xfrm>
              <a:off x="3267812" y="4158305"/>
              <a:ext cx="2238814" cy="1047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3627056" y="5477969"/>
              <a:ext cx="1505117" cy="276999"/>
            </a:xfrm>
            <a:prstGeom prst="rect">
              <a:avLst/>
            </a:prstGeom>
            <a:noFill/>
          </p:spPr>
          <p:txBody>
            <a:bodyPr wrap="square" rtlCol="0">
              <a:spAutoFit/>
            </a:bodyPr>
            <a:lstStyle/>
            <a:p>
              <a:endParaRPr lang="fr-FR" sz="1200" i="1" dirty="0">
                <a:latin typeface="Arial" panose="020B0604020202020204" pitchFamily="34" charset="0"/>
                <a:cs typeface="Arial" panose="020B0604020202020204" pitchFamily="34" charset="0"/>
              </a:endParaRPr>
            </a:p>
          </p:txBody>
        </p:sp>
      </p:grpSp>
      <p:grpSp>
        <p:nvGrpSpPr>
          <p:cNvPr id="18" name="Groupe 17"/>
          <p:cNvGrpSpPr/>
          <p:nvPr/>
        </p:nvGrpSpPr>
        <p:grpSpPr>
          <a:xfrm>
            <a:off x="4635157" y="294174"/>
            <a:ext cx="1795352" cy="1293174"/>
            <a:chOff x="8817547" y="1021340"/>
            <a:chExt cx="2968986" cy="2077969"/>
          </a:xfrm>
        </p:grpSpPr>
        <p:pic>
          <p:nvPicPr>
            <p:cNvPr id="20" name="Image 19"/>
            <p:cNvPicPr>
              <a:picLocks noChangeAspect="1"/>
            </p:cNvPicPr>
            <p:nvPr/>
          </p:nvPicPr>
          <p:blipFill rotWithShape="1">
            <a:blip r:embed="rId4"/>
            <a:srcRect l="14824" t="12097" r="66700" b="69153"/>
            <a:stretch/>
          </p:blipFill>
          <p:spPr>
            <a:xfrm>
              <a:off x="8954660" y="1021340"/>
              <a:ext cx="1869768" cy="14914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ZoneTexte 20"/>
            <p:cNvSpPr txBox="1"/>
            <p:nvPr/>
          </p:nvSpPr>
          <p:spPr>
            <a:xfrm>
              <a:off x="8817547" y="2822310"/>
              <a:ext cx="2968986" cy="276999"/>
            </a:xfrm>
            <a:prstGeom prst="rect">
              <a:avLst/>
            </a:prstGeom>
            <a:noFill/>
          </p:spPr>
          <p:txBody>
            <a:bodyPr wrap="square" rtlCol="0">
              <a:spAutoFit/>
            </a:bodyPr>
            <a:lstStyle/>
            <a:p>
              <a:endParaRPr lang="fr-FR" sz="1200" dirty="0">
                <a:latin typeface="Arial" panose="020B0604020202020204" pitchFamily="34" charset="0"/>
                <a:cs typeface="Arial" panose="020B0604020202020204" pitchFamily="34" charset="0"/>
              </a:endParaRPr>
            </a:p>
          </p:txBody>
        </p:sp>
      </p:grpSp>
      <p:grpSp>
        <p:nvGrpSpPr>
          <p:cNvPr id="22" name="Groupe 21"/>
          <p:cNvGrpSpPr/>
          <p:nvPr/>
        </p:nvGrpSpPr>
        <p:grpSpPr>
          <a:xfrm>
            <a:off x="7626794" y="1983880"/>
            <a:ext cx="2574324" cy="1484088"/>
            <a:chOff x="6166022" y="4289242"/>
            <a:chExt cx="2574324" cy="1484088"/>
          </a:xfrm>
        </p:grpSpPr>
        <p:pic>
          <p:nvPicPr>
            <p:cNvPr id="23" name="Picture 12" descr="Echo T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7516" y="4289242"/>
              <a:ext cx="2073407" cy="7561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4" name="ZoneTexte 23"/>
            <p:cNvSpPr txBox="1"/>
            <p:nvPr/>
          </p:nvSpPr>
          <p:spPr>
            <a:xfrm>
              <a:off x="6166022" y="5496331"/>
              <a:ext cx="2574324" cy="276999"/>
            </a:xfrm>
            <a:prstGeom prst="rect">
              <a:avLst/>
            </a:prstGeom>
            <a:noFill/>
          </p:spPr>
          <p:txBody>
            <a:bodyPr wrap="square" rtlCol="0">
              <a:spAutoFit/>
            </a:bodyPr>
            <a:lstStyle/>
            <a:p>
              <a:endParaRPr lang="fr-FR" sz="1200" i="1" dirty="0">
                <a:latin typeface="Arial" panose="020B0604020202020204" pitchFamily="34" charset="0"/>
                <a:cs typeface="Arial" panose="020B0604020202020204" pitchFamily="34" charset="0"/>
              </a:endParaRPr>
            </a:p>
          </p:txBody>
        </p:sp>
      </p:grpSp>
      <p:sp>
        <p:nvSpPr>
          <p:cNvPr id="25" name="ZoneTexte 24"/>
          <p:cNvSpPr txBox="1"/>
          <p:nvPr/>
        </p:nvSpPr>
        <p:spPr>
          <a:xfrm>
            <a:off x="4577196" y="1463733"/>
            <a:ext cx="851515" cy="307777"/>
          </a:xfrm>
          <a:prstGeom prst="rect">
            <a:avLst/>
          </a:prstGeom>
          <a:noFill/>
        </p:spPr>
        <p:txBody>
          <a:bodyPr wrap="none" rtlCol="0">
            <a:spAutoFit/>
          </a:bodyPr>
          <a:lstStyle/>
          <a:p>
            <a:r>
              <a:rPr lang="fr-FR" sz="1400" dirty="0" err="1" smtClean="0">
                <a:latin typeface="Arial" panose="020B0604020202020204" pitchFamily="34" charset="0"/>
                <a:cs typeface="Arial" panose="020B0604020202020204" pitchFamily="34" charset="0"/>
              </a:rPr>
              <a:t>seedling</a:t>
            </a:r>
            <a:endParaRPr lang="fr-FR" sz="1400" dirty="0">
              <a:latin typeface="Arial" panose="020B0604020202020204" pitchFamily="34" charset="0"/>
              <a:cs typeface="Arial" panose="020B0604020202020204" pitchFamily="34" charset="0"/>
            </a:endParaRPr>
          </a:p>
        </p:txBody>
      </p:sp>
      <p:sp>
        <p:nvSpPr>
          <p:cNvPr id="26" name="ZoneTexte 25"/>
          <p:cNvSpPr txBox="1"/>
          <p:nvPr/>
        </p:nvSpPr>
        <p:spPr>
          <a:xfrm>
            <a:off x="5912222" y="2407201"/>
            <a:ext cx="970137" cy="307777"/>
          </a:xfrm>
          <a:prstGeom prst="rect">
            <a:avLst/>
          </a:prstGeom>
          <a:noFill/>
        </p:spPr>
        <p:txBody>
          <a:bodyPr wrap="none" rtlCol="0">
            <a:spAutoFit/>
          </a:bodyPr>
          <a:lstStyle/>
          <a:p>
            <a:r>
              <a:rPr lang="fr-FR" sz="1400" dirty="0" err="1" smtClean="0">
                <a:latin typeface="Arial" panose="020B0604020202020204" pitchFamily="34" charset="0"/>
                <a:cs typeface="Arial" panose="020B0604020202020204" pitchFamily="34" charset="0"/>
              </a:rPr>
              <a:t>producing</a:t>
            </a:r>
            <a:endParaRPr lang="fr-FR" sz="1400" dirty="0">
              <a:latin typeface="Arial" panose="020B0604020202020204" pitchFamily="34" charset="0"/>
              <a:cs typeface="Arial" panose="020B0604020202020204" pitchFamily="34" charset="0"/>
            </a:endParaRPr>
          </a:p>
        </p:txBody>
      </p:sp>
      <p:sp>
        <p:nvSpPr>
          <p:cNvPr id="27" name="ZoneTexte 26"/>
          <p:cNvSpPr txBox="1"/>
          <p:nvPr/>
        </p:nvSpPr>
        <p:spPr>
          <a:xfrm>
            <a:off x="7624580" y="3053339"/>
            <a:ext cx="732893" cy="307777"/>
          </a:xfrm>
          <a:prstGeom prst="rect">
            <a:avLst/>
          </a:prstGeom>
          <a:noFill/>
        </p:spPr>
        <p:txBody>
          <a:bodyPr wrap="none" rtlCol="0">
            <a:spAutoFit/>
          </a:bodyPr>
          <a:lstStyle/>
          <a:p>
            <a:r>
              <a:rPr lang="fr-FR" sz="1400" dirty="0" err="1" smtClean="0">
                <a:latin typeface="Arial" panose="020B0604020202020204" pitchFamily="34" charset="0"/>
                <a:cs typeface="Arial" panose="020B0604020202020204" pitchFamily="34" charset="0"/>
              </a:rPr>
              <a:t>logistic</a:t>
            </a:r>
            <a:endParaRPr lang="fr-FR" sz="1400" dirty="0">
              <a:latin typeface="Arial" panose="020B0604020202020204" pitchFamily="34" charset="0"/>
              <a:cs typeface="Arial" panose="020B0604020202020204" pitchFamily="34" charset="0"/>
            </a:endParaRPr>
          </a:p>
        </p:txBody>
      </p:sp>
      <p:sp>
        <p:nvSpPr>
          <p:cNvPr id="28" name="ZoneTexte 27"/>
          <p:cNvSpPr txBox="1"/>
          <p:nvPr/>
        </p:nvSpPr>
        <p:spPr>
          <a:xfrm>
            <a:off x="9709517" y="4037136"/>
            <a:ext cx="1407758"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Final consumer</a:t>
            </a:r>
            <a:endParaRPr lang="fr-FR" sz="1400" dirty="0">
              <a:latin typeface="Arial" panose="020B0604020202020204" pitchFamily="34" charset="0"/>
              <a:cs typeface="Arial" panose="020B0604020202020204" pitchFamily="34" charset="0"/>
            </a:endParaRPr>
          </a:p>
        </p:txBody>
      </p:sp>
      <p:cxnSp>
        <p:nvCxnSpPr>
          <p:cNvPr id="5" name="Connecteur en angle 4"/>
          <p:cNvCxnSpPr>
            <a:endCxn id="12" idx="3"/>
          </p:cNvCxnSpPr>
          <p:nvPr/>
        </p:nvCxnSpPr>
        <p:spPr>
          <a:xfrm>
            <a:off x="6021700" y="758247"/>
            <a:ext cx="742037" cy="563839"/>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Connecteur en angle 28"/>
          <p:cNvCxnSpPr>
            <a:endCxn id="23" idx="3"/>
          </p:cNvCxnSpPr>
          <p:nvPr/>
        </p:nvCxnSpPr>
        <p:spPr>
          <a:xfrm>
            <a:off x="7633024" y="1654675"/>
            <a:ext cx="1141968" cy="32920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Connecteur en angle 30"/>
          <p:cNvCxnSpPr/>
          <p:nvPr/>
        </p:nvCxnSpPr>
        <p:spPr>
          <a:xfrm>
            <a:off x="9784709" y="2401337"/>
            <a:ext cx="1141968" cy="32920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38" name="Groupe 37"/>
          <p:cNvGrpSpPr/>
          <p:nvPr/>
        </p:nvGrpSpPr>
        <p:grpSpPr>
          <a:xfrm>
            <a:off x="7283259" y="254649"/>
            <a:ext cx="3764473" cy="2549078"/>
            <a:chOff x="7283259" y="254649"/>
            <a:chExt cx="3764473" cy="2549078"/>
          </a:xfrm>
        </p:grpSpPr>
        <p:grpSp>
          <p:nvGrpSpPr>
            <p:cNvPr id="32" name="Groupe 31"/>
            <p:cNvGrpSpPr/>
            <p:nvPr/>
          </p:nvGrpSpPr>
          <p:grpSpPr>
            <a:xfrm>
              <a:off x="7937392" y="254649"/>
              <a:ext cx="1795352" cy="1293174"/>
              <a:chOff x="8817547" y="1021340"/>
              <a:chExt cx="2968986" cy="2077969"/>
            </a:xfrm>
          </p:grpSpPr>
          <p:pic>
            <p:nvPicPr>
              <p:cNvPr id="33" name="Image 32"/>
              <p:cNvPicPr>
                <a:picLocks noChangeAspect="1"/>
              </p:cNvPicPr>
              <p:nvPr/>
            </p:nvPicPr>
            <p:blipFill rotWithShape="1">
              <a:blip r:embed="rId4"/>
              <a:srcRect l="14824" t="12097" r="66700" b="69153"/>
              <a:stretch/>
            </p:blipFill>
            <p:spPr>
              <a:xfrm>
                <a:off x="8954660" y="1021340"/>
                <a:ext cx="1869768" cy="14914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4" name="ZoneTexte 33"/>
              <p:cNvSpPr txBox="1"/>
              <p:nvPr/>
            </p:nvSpPr>
            <p:spPr>
              <a:xfrm>
                <a:off x="8817547" y="2822310"/>
                <a:ext cx="2968986" cy="276999"/>
              </a:xfrm>
              <a:prstGeom prst="rect">
                <a:avLst/>
              </a:prstGeom>
              <a:noFill/>
            </p:spPr>
            <p:txBody>
              <a:bodyPr wrap="square" rtlCol="0">
                <a:spAutoFit/>
              </a:bodyPr>
              <a:lstStyle/>
              <a:p>
                <a:endParaRPr lang="fr-FR" sz="1200" dirty="0">
                  <a:latin typeface="Arial" panose="020B0604020202020204" pitchFamily="34" charset="0"/>
                  <a:cs typeface="Arial" panose="020B0604020202020204" pitchFamily="34" charset="0"/>
                </a:endParaRPr>
              </a:p>
            </p:txBody>
          </p:sp>
        </p:grpSp>
        <p:cxnSp>
          <p:nvCxnSpPr>
            <p:cNvPr id="35" name="Connecteur en angle 34"/>
            <p:cNvCxnSpPr>
              <a:endCxn id="33" idx="2"/>
            </p:cNvCxnSpPr>
            <p:nvPr/>
          </p:nvCxnSpPr>
          <p:spPr>
            <a:xfrm flipV="1">
              <a:off x="7283259" y="718723"/>
              <a:ext cx="737046" cy="47003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Connecteur en angle 36"/>
            <p:cNvCxnSpPr>
              <a:stCxn id="33" idx="0"/>
            </p:cNvCxnSpPr>
            <p:nvPr/>
          </p:nvCxnSpPr>
          <p:spPr>
            <a:xfrm>
              <a:off x="9150958" y="718723"/>
              <a:ext cx="1896774" cy="2085004"/>
            </a:xfrm>
            <a:prstGeom prst="bentConnector2">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pic>
        <p:nvPicPr>
          <p:cNvPr id="43" name="Picture 2" descr="https://encrypted-tbn1.gstatic.com/images?q=tbn:ANd9GcS6ySdZ9c2BlILI4d1x-DtrnFUm7EYvG6ds09SLZUpii_mOk8x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3694" y="3265924"/>
            <a:ext cx="1566287" cy="710238"/>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e 43"/>
          <p:cNvGrpSpPr/>
          <p:nvPr/>
        </p:nvGrpSpPr>
        <p:grpSpPr>
          <a:xfrm>
            <a:off x="4550571" y="2714978"/>
            <a:ext cx="801357" cy="797930"/>
            <a:chOff x="6466318" y="1021340"/>
            <a:chExt cx="1939955" cy="2064470"/>
          </a:xfrm>
        </p:grpSpPr>
        <p:pic>
          <p:nvPicPr>
            <p:cNvPr id="45" name="Picture 8" descr="http://www.respirelavie.fr/images/partenaires2/gab7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0710" y="1021340"/>
              <a:ext cx="1805563" cy="14914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6" name="ZoneTexte 45"/>
            <p:cNvSpPr txBox="1"/>
            <p:nvPr/>
          </p:nvSpPr>
          <p:spPr>
            <a:xfrm>
              <a:off x="6466318" y="2808811"/>
              <a:ext cx="184731" cy="276999"/>
            </a:xfrm>
            <a:prstGeom prst="rect">
              <a:avLst/>
            </a:prstGeom>
            <a:noFill/>
          </p:spPr>
          <p:txBody>
            <a:bodyPr wrap="none" rtlCol="0">
              <a:spAutoFit/>
            </a:bodyPr>
            <a:lstStyle/>
            <a:p>
              <a:endParaRPr lang="fr-FR"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6369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36822" y="2803727"/>
            <a:ext cx="10058400" cy="3566160"/>
          </a:xfrm>
        </p:spPr>
        <p:txBody>
          <a:bodyPr>
            <a:normAutofit/>
          </a:bodyPr>
          <a:lstStyle/>
          <a:p>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sp>
        <p:nvSpPr>
          <p:cNvPr id="3" name="ZoneTexte 2"/>
          <p:cNvSpPr txBox="1"/>
          <p:nvPr/>
        </p:nvSpPr>
        <p:spPr>
          <a:xfrm>
            <a:off x="1136822" y="4586807"/>
            <a:ext cx="582211"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2010</a:t>
            </a:r>
            <a:endParaRPr lang="fr-FR" sz="1400" dirty="0">
              <a:latin typeface="Arial" panose="020B0604020202020204" pitchFamily="34" charset="0"/>
              <a:cs typeface="Arial" panose="020B0604020202020204" pitchFamily="34" charset="0"/>
            </a:endParaRPr>
          </a:p>
        </p:txBody>
      </p:sp>
      <p:sp>
        <p:nvSpPr>
          <p:cNvPr id="7" name="Rectangle 6"/>
          <p:cNvSpPr/>
          <p:nvPr/>
        </p:nvSpPr>
        <p:spPr>
          <a:xfrm>
            <a:off x="418896" y="370969"/>
            <a:ext cx="3972885" cy="3210793"/>
          </a:xfrm>
          <a:prstGeom prst="wedgeRectCallout">
            <a:avLst>
              <a:gd name="adj1" fmla="val -21172"/>
              <a:gd name="adj2" fmla="val 68921"/>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smtClean="0">
              <a:solidFill>
                <a:sysClr val="windowText" lastClr="000000"/>
              </a:solidFill>
              <a:latin typeface="Arial" panose="020B0604020202020204" pitchFamily="34" charset="0"/>
              <a:cs typeface="Arial" panose="020B0604020202020204" pitchFamily="34" charset="0"/>
            </a:endParaRPr>
          </a:p>
          <a:p>
            <a:pPr algn="ctr"/>
            <a:r>
              <a:rPr lang="fr-FR" sz="1600" b="1" dirty="0" smtClean="0">
                <a:solidFill>
                  <a:schemeClr val="tx1"/>
                </a:solidFill>
                <a:latin typeface="Arial" panose="020B0604020202020204" pitchFamily="34" charset="0"/>
                <a:cs typeface="Arial" panose="020B0604020202020204" pitchFamily="34" charset="0"/>
              </a:rPr>
              <a:t>Le coup de bambou</a:t>
            </a:r>
          </a:p>
          <a:p>
            <a:pPr algn="ctr"/>
            <a:endParaRPr lang="fr-FR" sz="1600" b="1" dirty="0" smtClean="0">
              <a:solidFill>
                <a:schemeClr val="tx1"/>
              </a:solidFill>
              <a:latin typeface="Arial" panose="020B0604020202020204" pitchFamily="34" charset="0"/>
              <a:cs typeface="Arial" panose="020B0604020202020204" pitchFamily="34" charset="0"/>
            </a:endParaRPr>
          </a:p>
          <a:p>
            <a:pPr algn="just"/>
            <a:r>
              <a:rPr lang="en-US" sz="1600" dirty="0">
                <a:solidFill>
                  <a:schemeClr val="tx1"/>
                </a:solidFill>
                <a:latin typeface="Arial" panose="020B0604020202020204" pitchFamily="34" charset="0"/>
                <a:cs typeface="Arial" panose="020B0604020202020204" pitchFamily="34" charset="0"/>
              </a:rPr>
              <a:t>The project plans to obtain </a:t>
            </a:r>
            <a:r>
              <a:rPr lang="en-US" sz="1600" dirty="0" smtClean="0">
                <a:solidFill>
                  <a:schemeClr val="tx1"/>
                </a:solidFill>
                <a:latin typeface="Arial" panose="020B0604020202020204" pitchFamily="34" charset="0"/>
                <a:cs typeface="Arial" panose="020B0604020202020204" pitchFamily="34" charset="0"/>
              </a:rPr>
              <a:t>land </a:t>
            </a:r>
            <a:r>
              <a:rPr lang="en-US" sz="1600" dirty="0">
                <a:solidFill>
                  <a:schemeClr val="tx1"/>
                </a:solidFill>
                <a:latin typeface="Arial" panose="020B0604020202020204" pitchFamily="34" charset="0"/>
                <a:cs typeface="Arial" panose="020B0604020202020204" pitchFamily="34" charset="0"/>
              </a:rPr>
              <a:t>on the </a:t>
            </a:r>
            <a:r>
              <a:rPr lang="en-US" sz="1600" dirty="0" err="1" smtClean="0">
                <a:solidFill>
                  <a:schemeClr val="tx1"/>
                </a:solidFill>
                <a:latin typeface="Arial" panose="020B0604020202020204" pitchFamily="34" charset="0"/>
                <a:cs typeface="Arial" panose="020B0604020202020204" pitchFamily="34" charset="0"/>
              </a:rPr>
              <a:t>Allonnes’s</a:t>
            </a:r>
            <a:r>
              <a:rPr lang="en-US" sz="1600" dirty="0" smtClean="0">
                <a:solidFill>
                  <a:schemeClr val="tx1"/>
                </a:solidFill>
                <a:latin typeface="Arial" panose="020B0604020202020204" pitchFamily="34" charset="0"/>
                <a:cs typeface="Arial" panose="020B0604020202020204" pitchFamily="34" charset="0"/>
              </a:rPr>
              <a:t> territory. </a:t>
            </a:r>
            <a:r>
              <a:rPr lang="en-US" sz="1600" dirty="0">
                <a:solidFill>
                  <a:schemeClr val="tx1"/>
                </a:solidFill>
                <a:latin typeface="Arial" panose="020B0604020202020204" pitchFamily="34" charset="0"/>
                <a:cs typeface="Arial" panose="020B0604020202020204" pitchFamily="34" charset="0"/>
              </a:rPr>
              <a:t>The </a:t>
            </a:r>
            <a:r>
              <a:rPr lang="en-US" sz="1600" dirty="0" smtClean="0">
                <a:solidFill>
                  <a:schemeClr val="tx1"/>
                </a:solidFill>
                <a:latin typeface="Arial" panose="020B0604020202020204" pitchFamily="34" charset="0"/>
                <a:cs typeface="Arial" panose="020B0604020202020204" pitchFamily="34" charset="0"/>
              </a:rPr>
              <a:t>CDCEA </a:t>
            </a:r>
            <a:r>
              <a:rPr lang="en-US" sz="1600" dirty="0">
                <a:solidFill>
                  <a:schemeClr val="tx1"/>
                </a:solidFill>
                <a:latin typeface="Arial" panose="020B0604020202020204" pitchFamily="34" charset="0"/>
                <a:cs typeface="Arial" panose="020B0604020202020204" pitchFamily="34" charset="0"/>
              </a:rPr>
              <a:t>is opposed to this project. </a:t>
            </a:r>
            <a:r>
              <a:rPr lang="en-US" sz="1600" dirty="0" smtClean="0">
                <a:solidFill>
                  <a:schemeClr val="tx1"/>
                </a:solidFill>
                <a:latin typeface="Arial" panose="020B0604020202020204" pitchFamily="34" charset="0"/>
                <a:cs typeface="Arial" panose="020B0604020202020204" pitchFamily="34" charset="0"/>
              </a:rPr>
              <a:t>The producing area could not be possible there.</a:t>
            </a:r>
            <a:endParaRPr lang="fr-FR" sz="1600" dirty="0">
              <a:solidFill>
                <a:schemeClr val="tx1"/>
              </a:solidFill>
              <a:latin typeface="Arial" panose="020B0604020202020204" pitchFamily="34" charset="0"/>
              <a:cs typeface="Arial" panose="020B0604020202020204" pitchFamily="34" charset="0"/>
            </a:endParaRPr>
          </a:p>
          <a:p>
            <a:pPr algn="ctr"/>
            <a:endParaRPr lang="fr-FR" sz="1600" dirty="0">
              <a:solidFill>
                <a:schemeClr val="tx1"/>
              </a:solidFill>
              <a:latin typeface="Arial" panose="020B0604020202020204" pitchFamily="34" charset="0"/>
              <a:cs typeface="Arial" panose="020B0604020202020204" pitchFamily="34" charset="0"/>
            </a:endParaRPr>
          </a:p>
        </p:txBody>
      </p:sp>
      <p:grpSp>
        <p:nvGrpSpPr>
          <p:cNvPr id="11" name="Groupe 10"/>
          <p:cNvGrpSpPr/>
          <p:nvPr/>
        </p:nvGrpSpPr>
        <p:grpSpPr>
          <a:xfrm>
            <a:off x="5931636" y="4922755"/>
            <a:ext cx="2088669" cy="1304144"/>
            <a:chOff x="162262" y="4158305"/>
            <a:chExt cx="2968986" cy="1519708"/>
          </a:xfrm>
        </p:grpSpPr>
        <p:pic>
          <p:nvPicPr>
            <p:cNvPr id="12" name="Image 11"/>
            <p:cNvPicPr>
              <a:picLocks noChangeAspect="1"/>
            </p:cNvPicPr>
            <p:nvPr/>
          </p:nvPicPr>
          <p:blipFill>
            <a:blip r:embed="rId2"/>
            <a:stretch>
              <a:fillRect/>
            </a:stretch>
          </p:blipFill>
          <p:spPr>
            <a:xfrm>
              <a:off x="408144" y="4158305"/>
              <a:ext cx="2109570" cy="1047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ZoneTexte 12"/>
            <p:cNvSpPr txBox="1"/>
            <p:nvPr/>
          </p:nvSpPr>
          <p:spPr>
            <a:xfrm>
              <a:off x="162262" y="5401014"/>
              <a:ext cx="2968986" cy="276999"/>
            </a:xfrm>
            <a:prstGeom prst="rect">
              <a:avLst/>
            </a:prstGeom>
            <a:noFill/>
          </p:spPr>
          <p:txBody>
            <a:bodyPr wrap="square" rtlCol="0">
              <a:spAutoFit/>
            </a:bodyPr>
            <a:lstStyle/>
            <a:p>
              <a:endParaRPr lang="fr-FR" sz="1200" i="1" dirty="0">
                <a:latin typeface="Arial" panose="020B0604020202020204" pitchFamily="34" charset="0"/>
                <a:cs typeface="Arial" panose="020B0604020202020204" pitchFamily="34" charset="0"/>
              </a:endParaRPr>
            </a:p>
          </p:txBody>
        </p:sp>
      </p:grpSp>
      <p:grpSp>
        <p:nvGrpSpPr>
          <p:cNvPr id="14" name="Groupe 13"/>
          <p:cNvGrpSpPr/>
          <p:nvPr/>
        </p:nvGrpSpPr>
        <p:grpSpPr>
          <a:xfrm>
            <a:off x="9787701" y="2917562"/>
            <a:ext cx="1820939" cy="1377565"/>
            <a:chOff x="3267812" y="4158305"/>
            <a:chExt cx="2238814" cy="1596663"/>
          </a:xfrm>
        </p:grpSpPr>
        <p:pic>
          <p:nvPicPr>
            <p:cNvPr id="15" name="Picture 10" descr="http://img.annuaire-mairie.fr/img/logo/allonnes-72.png"/>
            <p:cNvPicPr>
              <a:picLocks noChangeAspect="1" noChangeArrowheads="1"/>
            </p:cNvPicPr>
            <p:nvPr/>
          </p:nvPicPr>
          <p:blipFill rotWithShape="1">
            <a:blip r:embed="rId3">
              <a:extLst>
                <a:ext uri="{28A0092B-C50C-407E-A947-70E740481C1C}">
                  <a14:useLocalDpi xmlns:a14="http://schemas.microsoft.com/office/drawing/2010/main" val="0"/>
                </a:ext>
              </a:extLst>
            </a:blip>
            <a:srcRect l="2089" t="26484" r="2970" b="27433"/>
            <a:stretch/>
          </p:blipFill>
          <p:spPr bwMode="auto">
            <a:xfrm>
              <a:off x="3267812" y="4158305"/>
              <a:ext cx="2238814" cy="1047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3627056" y="5477969"/>
              <a:ext cx="1505117" cy="276999"/>
            </a:xfrm>
            <a:prstGeom prst="rect">
              <a:avLst/>
            </a:prstGeom>
            <a:noFill/>
          </p:spPr>
          <p:txBody>
            <a:bodyPr wrap="square" rtlCol="0">
              <a:spAutoFit/>
            </a:bodyPr>
            <a:lstStyle/>
            <a:p>
              <a:endParaRPr lang="fr-FR" sz="1200" i="1" dirty="0">
                <a:latin typeface="Arial" panose="020B0604020202020204" pitchFamily="34" charset="0"/>
                <a:cs typeface="Arial" panose="020B0604020202020204" pitchFamily="34" charset="0"/>
              </a:endParaRPr>
            </a:p>
          </p:txBody>
        </p:sp>
      </p:grpSp>
      <p:grpSp>
        <p:nvGrpSpPr>
          <p:cNvPr id="18" name="Groupe 17"/>
          <p:cNvGrpSpPr/>
          <p:nvPr/>
        </p:nvGrpSpPr>
        <p:grpSpPr>
          <a:xfrm>
            <a:off x="4635157" y="294174"/>
            <a:ext cx="1795352" cy="1293174"/>
            <a:chOff x="8817547" y="1021340"/>
            <a:chExt cx="2968986" cy="2077969"/>
          </a:xfrm>
        </p:grpSpPr>
        <p:pic>
          <p:nvPicPr>
            <p:cNvPr id="20" name="Image 19"/>
            <p:cNvPicPr>
              <a:picLocks noChangeAspect="1"/>
            </p:cNvPicPr>
            <p:nvPr/>
          </p:nvPicPr>
          <p:blipFill rotWithShape="1">
            <a:blip r:embed="rId4"/>
            <a:srcRect l="14824" t="12097" r="66700" b="69153"/>
            <a:stretch/>
          </p:blipFill>
          <p:spPr>
            <a:xfrm>
              <a:off x="8954660" y="1021340"/>
              <a:ext cx="1869768" cy="14914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ZoneTexte 20"/>
            <p:cNvSpPr txBox="1"/>
            <p:nvPr/>
          </p:nvSpPr>
          <p:spPr>
            <a:xfrm>
              <a:off x="8817547" y="2822310"/>
              <a:ext cx="2968986" cy="276999"/>
            </a:xfrm>
            <a:prstGeom prst="rect">
              <a:avLst/>
            </a:prstGeom>
            <a:noFill/>
          </p:spPr>
          <p:txBody>
            <a:bodyPr wrap="square" rtlCol="0">
              <a:spAutoFit/>
            </a:bodyPr>
            <a:lstStyle/>
            <a:p>
              <a:endParaRPr lang="fr-FR" sz="1200" dirty="0">
                <a:latin typeface="Arial" panose="020B0604020202020204" pitchFamily="34" charset="0"/>
                <a:cs typeface="Arial" panose="020B0604020202020204" pitchFamily="34" charset="0"/>
              </a:endParaRPr>
            </a:p>
          </p:txBody>
        </p:sp>
      </p:grpSp>
      <p:grpSp>
        <p:nvGrpSpPr>
          <p:cNvPr id="22" name="Groupe 21"/>
          <p:cNvGrpSpPr/>
          <p:nvPr/>
        </p:nvGrpSpPr>
        <p:grpSpPr>
          <a:xfrm>
            <a:off x="7626794" y="1983880"/>
            <a:ext cx="2574324" cy="1484088"/>
            <a:chOff x="6166022" y="4289242"/>
            <a:chExt cx="2574324" cy="1484088"/>
          </a:xfrm>
        </p:grpSpPr>
        <p:pic>
          <p:nvPicPr>
            <p:cNvPr id="23" name="Picture 12" descr="Echo T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7516" y="4289242"/>
              <a:ext cx="2073407" cy="7561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4" name="ZoneTexte 23"/>
            <p:cNvSpPr txBox="1"/>
            <p:nvPr/>
          </p:nvSpPr>
          <p:spPr>
            <a:xfrm>
              <a:off x="6166022" y="5496331"/>
              <a:ext cx="2574324" cy="276999"/>
            </a:xfrm>
            <a:prstGeom prst="rect">
              <a:avLst/>
            </a:prstGeom>
            <a:noFill/>
          </p:spPr>
          <p:txBody>
            <a:bodyPr wrap="square" rtlCol="0">
              <a:spAutoFit/>
            </a:bodyPr>
            <a:lstStyle/>
            <a:p>
              <a:endParaRPr lang="fr-FR" sz="1200" i="1" dirty="0">
                <a:latin typeface="Arial" panose="020B0604020202020204" pitchFamily="34" charset="0"/>
                <a:cs typeface="Arial" panose="020B0604020202020204" pitchFamily="34" charset="0"/>
              </a:endParaRPr>
            </a:p>
          </p:txBody>
        </p:sp>
      </p:grpSp>
      <p:sp>
        <p:nvSpPr>
          <p:cNvPr id="25" name="ZoneTexte 24"/>
          <p:cNvSpPr txBox="1"/>
          <p:nvPr/>
        </p:nvSpPr>
        <p:spPr>
          <a:xfrm>
            <a:off x="4577196" y="1463733"/>
            <a:ext cx="851515" cy="307777"/>
          </a:xfrm>
          <a:prstGeom prst="rect">
            <a:avLst/>
          </a:prstGeom>
          <a:noFill/>
        </p:spPr>
        <p:txBody>
          <a:bodyPr wrap="none" rtlCol="0">
            <a:spAutoFit/>
          </a:bodyPr>
          <a:lstStyle/>
          <a:p>
            <a:r>
              <a:rPr lang="fr-FR" sz="1400" dirty="0" err="1" smtClean="0">
                <a:latin typeface="Arial" panose="020B0604020202020204" pitchFamily="34" charset="0"/>
                <a:cs typeface="Arial" panose="020B0604020202020204" pitchFamily="34" charset="0"/>
              </a:rPr>
              <a:t>seedling</a:t>
            </a:r>
            <a:endParaRPr lang="fr-FR" sz="1400" dirty="0">
              <a:latin typeface="Arial" panose="020B0604020202020204" pitchFamily="34" charset="0"/>
              <a:cs typeface="Arial" panose="020B0604020202020204" pitchFamily="34" charset="0"/>
            </a:endParaRPr>
          </a:p>
        </p:txBody>
      </p:sp>
      <p:sp>
        <p:nvSpPr>
          <p:cNvPr id="26" name="ZoneTexte 25"/>
          <p:cNvSpPr txBox="1"/>
          <p:nvPr/>
        </p:nvSpPr>
        <p:spPr>
          <a:xfrm>
            <a:off x="5912222" y="2407201"/>
            <a:ext cx="970137" cy="307777"/>
          </a:xfrm>
          <a:prstGeom prst="rect">
            <a:avLst/>
          </a:prstGeom>
          <a:noFill/>
        </p:spPr>
        <p:txBody>
          <a:bodyPr wrap="none" rtlCol="0">
            <a:spAutoFit/>
          </a:bodyPr>
          <a:lstStyle/>
          <a:p>
            <a:r>
              <a:rPr lang="fr-FR" sz="1400" dirty="0" err="1" smtClean="0">
                <a:latin typeface="Arial" panose="020B0604020202020204" pitchFamily="34" charset="0"/>
                <a:cs typeface="Arial" panose="020B0604020202020204" pitchFamily="34" charset="0"/>
              </a:rPr>
              <a:t>producing</a:t>
            </a:r>
            <a:endParaRPr lang="fr-FR" sz="1400" dirty="0">
              <a:latin typeface="Arial" panose="020B0604020202020204" pitchFamily="34" charset="0"/>
              <a:cs typeface="Arial" panose="020B0604020202020204" pitchFamily="34" charset="0"/>
            </a:endParaRPr>
          </a:p>
        </p:txBody>
      </p:sp>
      <p:sp>
        <p:nvSpPr>
          <p:cNvPr id="27" name="ZoneTexte 26"/>
          <p:cNvSpPr txBox="1"/>
          <p:nvPr/>
        </p:nvSpPr>
        <p:spPr>
          <a:xfrm>
            <a:off x="7624580" y="3053339"/>
            <a:ext cx="732893" cy="307777"/>
          </a:xfrm>
          <a:prstGeom prst="rect">
            <a:avLst/>
          </a:prstGeom>
          <a:noFill/>
        </p:spPr>
        <p:txBody>
          <a:bodyPr wrap="none" rtlCol="0">
            <a:spAutoFit/>
          </a:bodyPr>
          <a:lstStyle/>
          <a:p>
            <a:r>
              <a:rPr lang="fr-FR" sz="1400" dirty="0" err="1" smtClean="0">
                <a:latin typeface="Arial" panose="020B0604020202020204" pitchFamily="34" charset="0"/>
                <a:cs typeface="Arial" panose="020B0604020202020204" pitchFamily="34" charset="0"/>
              </a:rPr>
              <a:t>logistic</a:t>
            </a:r>
            <a:endParaRPr lang="fr-FR" sz="1400" dirty="0">
              <a:latin typeface="Arial" panose="020B0604020202020204" pitchFamily="34" charset="0"/>
              <a:cs typeface="Arial" panose="020B0604020202020204" pitchFamily="34" charset="0"/>
            </a:endParaRPr>
          </a:p>
        </p:txBody>
      </p:sp>
      <p:sp>
        <p:nvSpPr>
          <p:cNvPr id="28" name="ZoneTexte 27"/>
          <p:cNvSpPr txBox="1"/>
          <p:nvPr/>
        </p:nvSpPr>
        <p:spPr>
          <a:xfrm>
            <a:off x="9709517" y="4037136"/>
            <a:ext cx="1407758"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Final consumer</a:t>
            </a:r>
            <a:endParaRPr lang="fr-FR" sz="1400" dirty="0">
              <a:latin typeface="Arial" panose="020B0604020202020204" pitchFamily="34" charset="0"/>
              <a:cs typeface="Arial" panose="020B0604020202020204" pitchFamily="34" charset="0"/>
            </a:endParaRPr>
          </a:p>
        </p:txBody>
      </p:sp>
      <p:cxnSp>
        <p:nvCxnSpPr>
          <p:cNvPr id="29" name="Connecteur en angle 28"/>
          <p:cNvCxnSpPr>
            <a:endCxn id="23" idx="3"/>
          </p:cNvCxnSpPr>
          <p:nvPr/>
        </p:nvCxnSpPr>
        <p:spPr>
          <a:xfrm>
            <a:off x="7633024" y="1654675"/>
            <a:ext cx="1141968" cy="32920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Connecteur en angle 30"/>
          <p:cNvCxnSpPr/>
          <p:nvPr/>
        </p:nvCxnSpPr>
        <p:spPr>
          <a:xfrm>
            <a:off x="9784709" y="2401337"/>
            <a:ext cx="1141968" cy="32920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36" name="Groupe 35"/>
          <p:cNvGrpSpPr/>
          <p:nvPr/>
        </p:nvGrpSpPr>
        <p:grpSpPr>
          <a:xfrm>
            <a:off x="3639671" y="3790238"/>
            <a:ext cx="937525" cy="898303"/>
            <a:chOff x="4137565" y="1040265"/>
            <a:chExt cx="1914758" cy="2065200"/>
          </a:xfrm>
        </p:grpSpPr>
        <p:sp>
          <p:nvSpPr>
            <p:cNvPr id="39" name="ZoneTexte 38"/>
            <p:cNvSpPr txBox="1"/>
            <p:nvPr/>
          </p:nvSpPr>
          <p:spPr>
            <a:xfrm>
              <a:off x="4137565" y="2828466"/>
              <a:ext cx="184731" cy="276999"/>
            </a:xfrm>
            <a:prstGeom prst="rect">
              <a:avLst/>
            </a:prstGeom>
            <a:noFill/>
          </p:spPr>
          <p:txBody>
            <a:bodyPr wrap="none" rtlCol="0">
              <a:spAutoFit/>
            </a:bodyPr>
            <a:lstStyle/>
            <a:p>
              <a:endParaRPr lang="fr-FR" sz="1200" dirty="0" smtClean="0">
                <a:latin typeface="Arial" panose="020B0604020202020204" pitchFamily="34" charset="0"/>
                <a:cs typeface="Arial" panose="020B0604020202020204" pitchFamily="34" charset="0"/>
              </a:endParaRPr>
            </a:p>
          </p:txBody>
        </p:sp>
        <p:pic>
          <p:nvPicPr>
            <p:cNvPr id="40" name="Picture 2" descr="http://www.bioenergie-promotion.fr/wp-content/uploads/2013/02/CA72.jpg"/>
            <p:cNvPicPr>
              <a:picLocks noChangeAspect="1" noChangeArrowheads="1"/>
            </p:cNvPicPr>
            <p:nvPr/>
          </p:nvPicPr>
          <p:blipFill rotWithShape="1">
            <a:blip r:embed="rId6">
              <a:extLst>
                <a:ext uri="{28A0092B-C50C-407E-A947-70E740481C1C}">
                  <a14:useLocalDpi xmlns:a14="http://schemas.microsoft.com/office/drawing/2010/main" val="0"/>
                </a:ext>
              </a:extLst>
            </a:blip>
            <a:srcRect t="1" b="4239"/>
            <a:stretch/>
          </p:blipFill>
          <p:spPr bwMode="auto">
            <a:xfrm>
              <a:off x="4387219" y="1040265"/>
              <a:ext cx="1665104" cy="14910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41" name="Rectangle 40"/>
          <p:cNvSpPr/>
          <p:nvPr/>
        </p:nvSpPr>
        <p:spPr>
          <a:xfrm rot="10800000" flipV="1">
            <a:off x="571295" y="5135133"/>
            <a:ext cx="3972885" cy="1091765"/>
          </a:xfrm>
          <a:prstGeom prst="wedgeRectCallout">
            <a:avLst>
              <a:gd name="adj1" fmla="val 23394"/>
              <a:gd name="adj2" fmla="val -7431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smtClean="0">
              <a:solidFill>
                <a:sysClr val="windowText" lastClr="000000"/>
              </a:solidFill>
              <a:latin typeface="Arial" panose="020B0604020202020204" pitchFamily="34" charset="0"/>
              <a:cs typeface="Arial" panose="020B0604020202020204" pitchFamily="34" charset="0"/>
            </a:endParaRPr>
          </a:p>
          <a:p>
            <a:pPr algn="ctr"/>
            <a:r>
              <a:rPr lang="fr-FR" sz="1600" b="1" dirty="0" smtClean="0">
                <a:solidFill>
                  <a:schemeClr val="tx1"/>
                </a:solidFill>
                <a:latin typeface="Arial" panose="020B0604020202020204" pitchFamily="34" charset="0"/>
                <a:cs typeface="Arial" panose="020B0604020202020204" pitchFamily="34" charset="0"/>
              </a:rPr>
              <a:t>Le projet alternatif</a:t>
            </a:r>
            <a:r>
              <a:rPr lang="en-US" sz="1600" dirty="0" smtClean="0">
                <a:solidFill>
                  <a:schemeClr val="tx1"/>
                </a:solidFill>
                <a:latin typeface="Arial" panose="020B0604020202020204" pitchFamily="34" charset="0"/>
                <a:cs typeface="Arial" panose="020B0604020202020204" pitchFamily="34" charset="0"/>
              </a:rPr>
              <a:t> </a:t>
            </a:r>
          </a:p>
          <a:p>
            <a:pPr algn="ctr"/>
            <a:r>
              <a:rPr lang="en-US" sz="1600" dirty="0">
                <a:solidFill>
                  <a:schemeClr val="tx1"/>
                </a:solidFill>
                <a:latin typeface="Arial" panose="020B0604020202020204" pitchFamily="34" charset="0"/>
                <a:cs typeface="Arial" panose="020B0604020202020204" pitchFamily="34" charset="0"/>
              </a:rPr>
              <a:t>One partner decides to conduct another </a:t>
            </a:r>
            <a:r>
              <a:rPr lang="en-US" sz="1600" dirty="0" smtClean="0">
                <a:solidFill>
                  <a:schemeClr val="tx1"/>
                </a:solidFill>
                <a:latin typeface="Arial" panose="020B0604020202020204" pitchFamily="34" charset="0"/>
                <a:cs typeface="Arial" panose="020B0604020202020204" pitchFamily="34" charset="0"/>
              </a:rPr>
              <a:t>direct </a:t>
            </a:r>
            <a:r>
              <a:rPr lang="en-US" sz="1600" dirty="0">
                <a:solidFill>
                  <a:schemeClr val="tx1"/>
                </a:solidFill>
                <a:latin typeface="Arial" panose="020B0604020202020204" pitchFamily="34" charset="0"/>
                <a:cs typeface="Arial" panose="020B0604020202020204" pitchFamily="34" charset="0"/>
              </a:rPr>
              <a:t>sales </a:t>
            </a:r>
            <a:r>
              <a:rPr lang="en-US" sz="1600" dirty="0" smtClean="0">
                <a:solidFill>
                  <a:schemeClr val="tx1"/>
                </a:solidFill>
                <a:latin typeface="Arial" panose="020B0604020202020204" pitchFamily="34" charset="0"/>
                <a:cs typeface="Arial" panose="020B0604020202020204" pitchFamily="34" charset="0"/>
              </a:rPr>
              <a:t>project (</a:t>
            </a:r>
            <a:r>
              <a:rPr lang="en-US" sz="1600" dirty="0" err="1" smtClean="0">
                <a:solidFill>
                  <a:schemeClr val="tx1"/>
                </a:solidFill>
                <a:latin typeface="Arial" panose="020B0604020202020204" pitchFamily="34" charset="0"/>
                <a:cs typeface="Arial" panose="020B0604020202020204" pitchFamily="34" charset="0"/>
              </a:rPr>
              <a:t>paniers</a:t>
            </a:r>
            <a:r>
              <a:rPr lang="en-US" sz="1600" dirty="0" smtClean="0">
                <a:solidFill>
                  <a:schemeClr val="tx1"/>
                </a:solidFill>
                <a:latin typeface="Arial" panose="020B0604020202020204" pitchFamily="34" charset="0"/>
                <a:cs typeface="Arial" panose="020B0604020202020204" pitchFamily="34" charset="0"/>
              </a:rPr>
              <a:t>) in </a:t>
            </a:r>
            <a:r>
              <a:rPr lang="en-US" sz="1600" dirty="0" err="1" smtClean="0">
                <a:solidFill>
                  <a:schemeClr val="tx1"/>
                </a:solidFill>
                <a:latin typeface="Arial" panose="020B0604020202020204" pitchFamily="34" charset="0"/>
                <a:cs typeface="Arial" panose="020B0604020202020204" pitchFamily="34" charset="0"/>
              </a:rPr>
              <a:t>Allonnes</a:t>
            </a:r>
            <a:r>
              <a:rPr lang="en-US" sz="1600" dirty="0" smtClean="0">
                <a:solidFill>
                  <a:schemeClr val="tx1"/>
                </a:solidFill>
                <a:latin typeface="Arial" panose="020B0604020202020204" pitchFamily="34" charset="0"/>
                <a:cs typeface="Arial" panose="020B0604020202020204" pitchFamily="34" charset="0"/>
              </a:rPr>
              <a:t>.</a:t>
            </a:r>
            <a:endParaRPr lang="fr-FR" sz="1600" dirty="0">
              <a:solidFill>
                <a:schemeClr val="tx1"/>
              </a:solidFill>
              <a:latin typeface="Arial" panose="020B0604020202020204" pitchFamily="34" charset="0"/>
              <a:cs typeface="Arial" panose="020B0604020202020204" pitchFamily="34" charset="0"/>
            </a:endParaRPr>
          </a:p>
        </p:txBody>
      </p:sp>
      <p:cxnSp>
        <p:nvCxnSpPr>
          <p:cNvPr id="6" name="Connecteur en angle 5"/>
          <p:cNvCxnSpPr>
            <a:endCxn id="28" idx="2"/>
          </p:cNvCxnSpPr>
          <p:nvPr/>
        </p:nvCxnSpPr>
        <p:spPr>
          <a:xfrm flipV="1">
            <a:off x="8104094" y="4344913"/>
            <a:ext cx="2309302" cy="122991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45" name="Groupe 44"/>
          <p:cNvGrpSpPr/>
          <p:nvPr/>
        </p:nvGrpSpPr>
        <p:grpSpPr>
          <a:xfrm>
            <a:off x="5848723" y="1322086"/>
            <a:ext cx="2088669" cy="1304144"/>
            <a:chOff x="162262" y="4158305"/>
            <a:chExt cx="2968986" cy="1519708"/>
          </a:xfrm>
        </p:grpSpPr>
        <p:pic>
          <p:nvPicPr>
            <p:cNvPr id="46" name="Image 45"/>
            <p:cNvPicPr>
              <a:picLocks noChangeAspect="1"/>
            </p:cNvPicPr>
            <p:nvPr/>
          </p:nvPicPr>
          <p:blipFill>
            <a:blip r:embed="rId2"/>
            <a:stretch>
              <a:fillRect/>
            </a:stretch>
          </p:blipFill>
          <p:spPr>
            <a:xfrm>
              <a:off x="408144" y="4158305"/>
              <a:ext cx="2109570" cy="1047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7" name="ZoneTexte 46"/>
            <p:cNvSpPr txBox="1"/>
            <p:nvPr/>
          </p:nvSpPr>
          <p:spPr>
            <a:xfrm>
              <a:off x="162262" y="5401014"/>
              <a:ext cx="2968986" cy="276999"/>
            </a:xfrm>
            <a:prstGeom prst="rect">
              <a:avLst/>
            </a:prstGeom>
            <a:noFill/>
          </p:spPr>
          <p:txBody>
            <a:bodyPr wrap="square" rtlCol="0">
              <a:spAutoFit/>
            </a:bodyPr>
            <a:lstStyle/>
            <a:p>
              <a:endParaRPr lang="fr-FR" sz="1200" i="1" dirty="0">
                <a:latin typeface="Arial" panose="020B0604020202020204" pitchFamily="34" charset="0"/>
                <a:cs typeface="Arial" panose="020B0604020202020204" pitchFamily="34" charset="0"/>
              </a:endParaRPr>
            </a:p>
          </p:txBody>
        </p:sp>
      </p:grpSp>
      <p:cxnSp>
        <p:nvCxnSpPr>
          <p:cNvPr id="48" name="Connecteur en angle 47"/>
          <p:cNvCxnSpPr>
            <a:endCxn id="46" idx="3"/>
          </p:cNvCxnSpPr>
          <p:nvPr/>
        </p:nvCxnSpPr>
        <p:spPr>
          <a:xfrm>
            <a:off x="6021700" y="758247"/>
            <a:ext cx="742037" cy="563839"/>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Éclair 15"/>
          <p:cNvSpPr/>
          <p:nvPr/>
        </p:nvSpPr>
        <p:spPr>
          <a:xfrm rot="14059143">
            <a:off x="4605235" y="2916958"/>
            <a:ext cx="484094" cy="749410"/>
          </a:xfrm>
          <a:prstGeom prst="lightningBol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Éclair 49"/>
          <p:cNvSpPr/>
          <p:nvPr/>
        </p:nvSpPr>
        <p:spPr>
          <a:xfrm rot="15357414">
            <a:off x="4743567" y="3093264"/>
            <a:ext cx="484094" cy="749410"/>
          </a:xfrm>
          <a:prstGeom prst="lightningBol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 name="Picture 2" descr="http://www.produits-bio.fr/annuaire/DATA/R4qeNSfpQp.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0215" y="4680614"/>
            <a:ext cx="527047" cy="41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78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8"/>
                                        </p:tgtEl>
                                      </p:cBhvr>
                                    </p:animEffect>
                                    <p:set>
                                      <p:cBhvr>
                                        <p:cTn id="10" dur="1" fill="hold">
                                          <p:stCondLst>
                                            <p:cond delay="499"/>
                                          </p:stCondLst>
                                        </p:cTn>
                                        <p:tgtEl>
                                          <p:spTgt spid="4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9"/>
                                        </p:tgtEl>
                                      </p:cBhvr>
                                    </p:animEffect>
                                    <p:set>
                                      <p:cBhvr>
                                        <p:cTn id="16" dur="1" fill="hold">
                                          <p:stCondLst>
                                            <p:cond delay="499"/>
                                          </p:stCondLst>
                                        </p:cTn>
                                        <p:tgtEl>
                                          <p:spTgt spid="2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36822" y="2803727"/>
            <a:ext cx="10058400" cy="3566160"/>
          </a:xfrm>
        </p:spPr>
        <p:txBody>
          <a:bodyPr>
            <a:normAutofit/>
          </a:bodyPr>
          <a:lstStyle/>
          <a:p>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pic>
        <p:nvPicPr>
          <p:cNvPr id="2050" name="Picture 2" descr="https://encrypted-tbn1.gstatic.com/images?q=tbn:ANd9GcS6ySdZ9c2BlILI4d1x-DtrnFUm7EYvG6ds09SLZUpii_mOk8x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694" y="3265924"/>
            <a:ext cx="1566287" cy="71023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213641" y="4613979"/>
            <a:ext cx="568874"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2011</a:t>
            </a:r>
            <a:endParaRPr lang="fr-FR" sz="1400" dirty="0">
              <a:latin typeface="Arial" panose="020B0604020202020204" pitchFamily="34" charset="0"/>
              <a:cs typeface="Arial" panose="020B0604020202020204" pitchFamily="34" charset="0"/>
            </a:endParaRPr>
          </a:p>
        </p:txBody>
      </p:sp>
      <p:sp>
        <p:nvSpPr>
          <p:cNvPr id="7" name="Rectangle 6"/>
          <p:cNvSpPr/>
          <p:nvPr/>
        </p:nvSpPr>
        <p:spPr>
          <a:xfrm>
            <a:off x="418896" y="370969"/>
            <a:ext cx="3972885" cy="3210793"/>
          </a:xfrm>
          <a:prstGeom prst="wedgeRectCallout">
            <a:avLst>
              <a:gd name="adj1" fmla="val 2183"/>
              <a:gd name="adj2" fmla="val 68363"/>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smtClean="0">
              <a:solidFill>
                <a:sysClr val="windowText" lastClr="000000"/>
              </a:solidFill>
              <a:latin typeface="Arial" panose="020B0604020202020204" pitchFamily="34" charset="0"/>
              <a:cs typeface="Arial" panose="020B0604020202020204" pitchFamily="34" charset="0"/>
            </a:endParaRPr>
          </a:p>
          <a:p>
            <a:pPr algn="ctr"/>
            <a:r>
              <a:rPr lang="fr-FR" sz="1600" b="1" dirty="0" smtClean="0">
                <a:solidFill>
                  <a:schemeClr val="tx1"/>
                </a:solidFill>
                <a:latin typeface="Arial" panose="020B0604020202020204" pitchFamily="34" charset="0"/>
                <a:cs typeface="Arial" panose="020B0604020202020204" pitchFamily="34" charset="0"/>
              </a:rPr>
              <a:t>Le changement </a:t>
            </a:r>
          </a:p>
          <a:p>
            <a:pPr algn="ctr"/>
            <a:endParaRPr lang="fr-FR" sz="1600" b="1" dirty="0">
              <a:solidFill>
                <a:schemeClr val="tx1"/>
              </a:solidFill>
              <a:latin typeface="Arial" panose="020B0604020202020204" pitchFamily="34" charset="0"/>
              <a:cs typeface="Arial" panose="020B0604020202020204" pitchFamily="34" charset="0"/>
            </a:endParaRPr>
          </a:p>
          <a:p>
            <a:pPr algn="ctr"/>
            <a:r>
              <a:rPr lang="en-US" sz="1600" dirty="0">
                <a:solidFill>
                  <a:schemeClr val="tx1"/>
                </a:solidFill>
              </a:rPr>
              <a:t>Substitution of APAJH by members of the </a:t>
            </a:r>
            <a:r>
              <a:rPr lang="en-US" sz="1600" dirty="0" smtClean="0">
                <a:solidFill>
                  <a:schemeClr val="tx1"/>
                </a:solidFill>
              </a:rPr>
              <a:t>GAB72</a:t>
            </a:r>
            <a:r>
              <a:rPr lang="en-US" sz="1600" dirty="0">
                <a:solidFill>
                  <a:schemeClr val="tx1"/>
                </a:solidFill>
                <a:latin typeface="Arial" panose="020B0604020202020204" pitchFamily="34" charset="0"/>
                <a:cs typeface="Arial" panose="020B0604020202020204" pitchFamily="34" charset="0"/>
              </a:rPr>
              <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
            </a:r>
            <a:br>
              <a:rPr lang="en-US" sz="1600" dirty="0">
                <a:solidFill>
                  <a:schemeClr val="tx1"/>
                </a:solidFill>
                <a:latin typeface="Arial" panose="020B0604020202020204" pitchFamily="34" charset="0"/>
                <a:cs typeface="Arial" panose="020B0604020202020204" pitchFamily="34" charset="0"/>
              </a:rPr>
            </a:br>
            <a:r>
              <a:rPr lang="en-US" sz="1600" dirty="0" smtClean="0">
                <a:solidFill>
                  <a:schemeClr val="tx1"/>
                </a:solidFill>
              </a:rPr>
              <a:t>The </a:t>
            </a:r>
            <a:r>
              <a:rPr lang="en-US" sz="1600" dirty="0">
                <a:solidFill>
                  <a:schemeClr val="tx1"/>
                </a:solidFill>
              </a:rPr>
              <a:t>cooperative is not a production tool </a:t>
            </a:r>
            <a:r>
              <a:rPr lang="en-US" sz="1600" dirty="0" smtClean="0">
                <a:solidFill>
                  <a:schemeClr val="tx1"/>
                </a:solidFill>
              </a:rPr>
              <a:t>anymore but </a:t>
            </a:r>
            <a:r>
              <a:rPr lang="en-US" sz="1600" dirty="0">
                <a:solidFill>
                  <a:schemeClr val="tx1"/>
                </a:solidFill>
              </a:rPr>
              <a:t>a distribution platform.</a:t>
            </a:r>
            <a:endParaRPr lang="fr-FR" sz="1600" dirty="0">
              <a:solidFill>
                <a:schemeClr val="tx1"/>
              </a:solidFill>
              <a:latin typeface="Arial" panose="020B0604020202020204" pitchFamily="34" charset="0"/>
              <a:cs typeface="Arial" panose="020B0604020202020204" pitchFamily="34" charset="0"/>
            </a:endParaRPr>
          </a:p>
        </p:txBody>
      </p:sp>
      <p:grpSp>
        <p:nvGrpSpPr>
          <p:cNvPr id="8" name="Groupe 7"/>
          <p:cNvGrpSpPr/>
          <p:nvPr/>
        </p:nvGrpSpPr>
        <p:grpSpPr>
          <a:xfrm>
            <a:off x="4525942" y="2531538"/>
            <a:ext cx="801357" cy="797930"/>
            <a:chOff x="6466318" y="1021340"/>
            <a:chExt cx="1939955" cy="2064470"/>
          </a:xfrm>
        </p:grpSpPr>
        <p:pic>
          <p:nvPicPr>
            <p:cNvPr id="9" name="Picture 8" descr="http://www.respirelavie.fr/images/partenaires2/gab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710" y="1021340"/>
              <a:ext cx="1805563" cy="14914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6466318" y="2808811"/>
              <a:ext cx="184731" cy="276999"/>
            </a:xfrm>
            <a:prstGeom prst="rect">
              <a:avLst/>
            </a:prstGeom>
            <a:noFill/>
          </p:spPr>
          <p:txBody>
            <a:bodyPr wrap="none" rtlCol="0">
              <a:spAutoFit/>
            </a:bodyPr>
            <a:lstStyle/>
            <a:p>
              <a:endParaRPr lang="fr-FR" sz="1200" dirty="0">
                <a:latin typeface="Arial" panose="020B0604020202020204" pitchFamily="34" charset="0"/>
                <a:cs typeface="Arial" panose="020B0604020202020204" pitchFamily="34" charset="0"/>
              </a:endParaRPr>
            </a:p>
          </p:txBody>
        </p:sp>
      </p:grpSp>
      <p:grpSp>
        <p:nvGrpSpPr>
          <p:cNvPr id="14" name="Groupe 13"/>
          <p:cNvGrpSpPr/>
          <p:nvPr/>
        </p:nvGrpSpPr>
        <p:grpSpPr>
          <a:xfrm>
            <a:off x="9787701" y="2917562"/>
            <a:ext cx="1820939" cy="1377565"/>
            <a:chOff x="3267812" y="4158305"/>
            <a:chExt cx="2238814" cy="1596663"/>
          </a:xfrm>
        </p:grpSpPr>
        <p:pic>
          <p:nvPicPr>
            <p:cNvPr id="15" name="Picture 10" descr="http://img.annuaire-mairie.fr/img/logo/allonnes-72.png"/>
            <p:cNvPicPr>
              <a:picLocks noChangeAspect="1" noChangeArrowheads="1"/>
            </p:cNvPicPr>
            <p:nvPr/>
          </p:nvPicPr>
          <p:blipFill rotWithShape="1">
            <a:blip r:embed="rId4">
              <a:extLst>
                <a:ext uri="{28A0092B-C50C-407E-A947-70E740481C1C}">
                  <a14:useLocalDpi xmlns:a14="http://schemas.microsoft.com/office/drawing/2010/main" val="0"/>
                </a:ext>
              </a:extLst>
            </a:blip>
            <a:srcRect l="2089" t="26484" r="2970" b="27433"/>
            <a:stretch/>
          </p:blipFill>
          <p:spPr bwMode="auto">
            <a:xfrm>
              <a:off x="3267812" y="4158305"/>
              <a:ext cx="2238814" cy="1047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3627056" y="5477969"/>
              <a:ext cx="1505117" cy="276999"/>
            </a:xfrm>
            <a:prstGeom prst="rect">
              <a:avLst/>
            </a:prstGeom>
            <a:noFill/>
          </p:spPr>
          <p:txBody>
            <a:bodyPr wrap="square" rtlCol="0">
              <a:spAutoFit/>
            </a:bodyPr>
            <a:lstStyle/>
            <a:p>
              <a:endParaRPr lang="fr-FR" sz="1200" i="1" dirty="0">
                <a:latin typeface="Arial" panose="020B0604020202020204" pitchFamily="34" charset="0"/>
                <a:cs typeface="Arial" panose="020B0604020202020204" pitchFamily="34" charset="0"/>
              </a:endParaRPr>
            </a:p>
          </p:txBody>
        </p:sp>
      </p:grpSp>
      <p:grpSp>
        <p:nvGrpSpPr>
          <p:cNvPr id="18" name="Groupe 17"/>
          <p:cNvGrpSpPr/>
          <p:nvPr/>
        </p:nvGrpSpPr>
        <p:grpSpPr>
          <a:xfrm>
            <a:off x="4635157" y="294174"/>
            <a:ext cx="1795352" cy="1293174"/>
            <a:chOff x="8817547" y="1021340"/>
            <a:chExt cx="2968986" cy="2077969"/>
          </a:xfrm>
        </p:grpSpPr>
        <p:pic>
          <p:nvPicPr>
            <p:cNvPr id="20" name="Image 19"/>
            <p:cNvPicPr>
              <a:picLocks noChangeAspect="1"/>
            </p:cNvPicPr>
            <p:nvPr/>
          </p:nvPicPr>
          <p:blipFill rotWithShape="1">
            <a:blip r:embed="rId5"/>
            <a:srcRect l="14824" t="12097" r="66700" b="69153"/>
            <a:stretch/>
          </p:blipFill>
          <p:spPr>
            <a:xfrm>
              <a:off x="8954660" y="1021340"/>
              <a:ext cx="1869768" cy="14914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ZoneTexte 20"/>
            <p:cNvSpPr txBox="1"/>
            <p:nvPr/>
          </p:nvSpPr>
          <p:spPr>
            <a:xfrm>
              <a:off x="8817547" y="2822310"/>
              <a:ext cx="2968986" cy="276999"/>
            </a:xfrm>
            <a:prstGeom prst="rect">
              <a:avLst/>
            </a:prstGeom>
            <a:noFill/>
          </p:spPr>
          <p:txBody>
            <a:bodyPr wrap="square" rtlCol="0">
              <a:spAutoFit/>
            </a:bodyPr>
            <a:lstStyle/>
            <a:p>
              <a:endParaRPr lang="fr-FR" sz="1200" dirty="0">
                <a:latin typeface="Arial" panose="020B0604020202020204" pitchFamily="34" charset="0"/>
                <a:cs typeface="Arial" panose="020B0604020202020204" pitchFamily="34" charset="0"/>
              </a:endParaRPr>
            </a:p>
          </p:txBody>
        </p:sp>
      </p:grpSp>
      <p:grpSp>
        <p:nvGrpSpPr>
          <p:cNvPr id="22" name="Groupe 21"/>
          <p:cNvGrpSpPr/>
          <p:nvPr/>
        </p:nvGrpSpPr>
        <p:grpSpPr>
          <a:xfrm>
            <a:off x="7626794" y="1983880"/>
            <a:ext cx="2574324" cy="1484088"/>
            <a:chOff x="6166022" y="4289242"/>
            <a:chExt cx="2574324" cy="1484088"/>
          </a:xfrm>
        </p:grpSpPr>
        <p:pic>
          <p:nvPicPr>
            <p:cNvPr id="23" name="Picture 12" descr="Echo Tr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7516" y="4289242"/>
              <a:ext cx="2073407" cy="7561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4" name="ZoneTexte 23"/>
            <p:cNvSpPr txBox="1"/>
            <p:nvPr/>
          </p:nvSpPr>
          <p:spPr>
            <a:xfrm>
              <a:off x="6166022" y="5496331"/>
              <a:ext cx="2574324" cy="276999"/>
            </a:xfrm>
            <a:prstGeom prst="rect">
              <a:avLst/>
            </a:prstGeom>
            <a:noFill/>
          </p:spPr>
          <p:txBody>
            <a:bodyPr wrap="square" rtlCol="0">
              <a:spAutoFit/>
            </a:bodyPr>
            <a:lstStyle/>
            <a:p>
              <a:endParaRPr lang="fr-FR" sz="1200" i="1" dirty="0">
                <a:latin typeface="Arial" panose="020B0604020202020204" pitchFamily="34" charset="0"/>
                <a:cs typeface="Arial" panose="020B0604020202020204" pitchFamily="34" charset="0"/>
              </a:endParaRPr>
            </a:p>
          </p:txBody>
        </p:sp>
      </p:grpSp>
      <p:sp>
        <p:nvSpPr>
          <p:cNvPr id="25" name="ZoneTexte 24"/>
          <p:cNvSpPr txBox="1"/>
          <p:nvPr/>
        </p:nvSpPr>
        <p:spPr>
          <a:xfrm>
            <a:off x="4577196" y="1463733"/>
            <a:ext cx="851515" cy="307777"/>
          </a:xfrm>
          <a:prstGeom prst="rect">
            <a:avLst/>
          </a:prstGeom>
          <a:noFill/>
        </p:spPr>
        <p:txBody>
          <a:bodyPr wrap="none" rtlCol="0">
            <a:spAutoFit/>
          </a:bodyPr>
          <a:lstStyle/>
          <a:p>
            <a:r>
              <a:rPr lang="fr-FR" sz="1400" dirty="0" err="1" smtClean="0">
                <a:latin typeface="Arial" panose="020B0604020202020204" pitchFamily="34" charset="0"/>
                <a:cs typeface="Arial" panose="020B0604020202020204" pitchFamily="34" charset="0"/>
              </a:rPr>
              <a:t>seedling</a:t>
            </a:r>
            <a:endParaRPr lang="fr-FR" sz="1400" dirty="0">
              <a:latin typeface="Arial" panose="020B0604020202020204" pitchFamily="34" charset="0"/>
              <a:cs typeface="Arial" panose="020B0604020202020204" pitchFamily="34" charset="0"/>
            </a:endParaRPr>
          </a:p>
        </p:txBody>
      </p:sp>
      <p:sp>
        <p:nvSpPr>
          <p:cNvPr id="26" name="ZoneTexte 25"/>
          <p:cNvSpPr txBox="1"/>
          <p:nvPr/>
        </p:nvSpPr>
        <p:spPr>
          <a:xfrm>
            <a:off x="5912222" y="2407201"/>
            <a:ext cx="970137" cy="307777"/>
          </a:xfrm>
          <a:prstGeom prst="rect">
            <a:avLst/>
          </a:prstGeom>
          <a:noFill/>
        </p:spPr>
        <p:txBody>
          <a:bodyPr wrap="none" rtlCol="0">
            <a:spAutoFit/>
          </a:bodyPr>
          <a:lstStyle/>
          <a:p>
            <a:r>
              <a:rPr lang="fr-FR" sz="1400" dirty="0" err="1" smtClean="0">
                <a:latin typeface="Arial" panose="020B0604020202020204" pitchFamily="34" charset="0"/>
                <a:cs typeface="Arial" panose="020B0604020202020204" pitchFamily="34" charset="0"/>
              </a:rPr>
              <a:t>producing</a:t>
            </a:r>
            <a:endParaRPr lang="fr-FR" sz="1400" dirty="0">
              <a:latin typeface="Arial" panose="020B0604020202020204" pitchFamily="34" charset="0"/>
              <a:cs typeface="Arial" panose="020B0604020202020204" pitchFamily="34" charset="0"/>
            </a:endParaRPr>
          </a:p>
        </p:txBody>
      </p:sp>
      <p:sp>
        <p:nvSpPr>
          <p:cNvPr id="27" name="ZoneTexte 26"/>
          <p:cNvSpPr txBox="1"/>
          <p:nvPr/>
        </p:nvSpPr>
        <p:spPr>
          <a:xfrm>
            <a:off x="7624580" y="3053339"/>
            <a:ext cx="732893" cy="307777"/>
          </a:xfrm>
          <a:prstGeom prst="rect">
            <a:avLst/>
          </a:prstGeom>
          <a:noFill/>
        </p:spPr>
        <p:txBody>
          <a:bodyPr wrap="none" rtlCol="0">
            <a:spAutoFit/>
          </a:bodyPr>
          <a:lstStyle/>
          <a:p>
            <a:r>
              <a:rPr lang="fr-FR" sz="1400" dirty="0" err="1" smtClean="0">
                <a:latin typeface="Arial" panose="020B0604020202020204" pitchFamily="34" charset="0"/>
                <a:cs typeface="Arial" panose="020B0604020202020204" pitchFamily="34" charset="0"/>
              </a:rPr>
              <a:t>logistic</a:t>
            </a:r>
            <a:endParaRPr lang="fr-FR" sz="1400" dirty="0">
              <a:latin typeface="Arial" panose="020B0604020202020204" pitchFamily="34" charset="0"/>
              <a:cs typeface="Arial" panose="020B0604020202020204" pitchFamily="34" charset="0"/>
            </a:endParaRPr>
          </a:p>
        </p:txBody>
      </p:sp>
      <p:sp>
        <p:nvSpPr>
          <p:cNvPr id="28" name="ZoneTexte 27"/>
          <p:cNvSpPr txBox="1"/>
          <p:nvPr/>
        </p:nvSpPr>
        <p:spPr>
          <a:xfrm>
            <a:off x="9709517" y="4037136"/>
            <a:ext cx="1407758"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Final consumer</a:t>
            </a:r>
            <a:endParaRPr lang="fr-FR" sz="1400" dirty="0">
              <a:latin typeface="Arial" panose="020B0604020202020204" pitchFamily="34" charset="0"/>
              <a:cs typeface="Arial" panose="020B0604020202020204" pitchFamily="34" charset="0"/>
            </a:endParaRPr>
          </a:p>
        </p:txBody>
      </p:sp>
      <p:cxnSp>
        <p:nvCxnSpPr>
          <p:cNvPr id="29" name="Connecteur en angle 28"/>
          <p:cNvCxnSpPr>
            <a:endCxn id="23" idx="3"/>
          </p:cNvCxnSpPr>
          <p:nvPr/>
        </p:nvCxnSpPr>
        <p:spPr>
          <a:xfrm>
            <a:off x="7633024" y="1654675"/>
            <a:ext cx="1141968" cy="32920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Connecteur en angle 30"/>
          <p:cNvCxnSpPr/>
          <p:nvPr/>
        </p:nvCxnSpPr>
        <p:spPr>
          <a:xfrm>
            <a:off x="9784709" y="2401337"/>
            <a:ext cx="1141968" cy="32920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36" name="Groupe 35"/>
          <p:cNvGrpSpPr/>
          <p:nvPr/>
        </p:nvGrpSpPr>
        <p:grpSpPr>
          <a:xfrm>
            <a:off x="5931636" y="4922755"/>
            <a:ext cx="2088669" cy="1304144"/>
            <a:chOff x="162262" y="4158305"/>
            <a:chExt cx="2968986" cy="1519708"/>
          </a:xfrm>
        </p:grpSpPr>
        <p:pic>
          <p:nvPicPr>
            <p:cNvPr id="39" name="Image 38"/>
            <p:cNvPicPr>
              <a:picLocks noChangeAspect="1"/>
            </p:cNvPicPr>
            <p:nvPr/>
          </p:nvPicPr>
          <p:blipFill>
            <a:blip r:embed="rId7"/>
            <a:stretch>
              <a:fillRect/>
            </a:stretch>
          </p:blipFill>
          <p:spPr>
            <a:xfrm>
              <a:off x="408144" y="4158305"/>
              <a:ext cx="2109570" cy="1047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0" name="ZoneTexte 39"/>
            <p:cNvSpPr txBox="1"/>
            <p:nvPr/>
          </p:nvSpPr>
          <p:spPr>
            <a:xfrm>
              <a:off x="162262" y="5401014"/>
              <a:ext cx="2968986" cy="276999"/>
            </a:xfrm>
            <a:prstGeom prst="rect">
              <a:avLst/>
            </a:prstGeom>
            <a:noFill/>
          </p:spPr>
          <p:txBody>
            <a:bodyPr wrap="square" rtlCol="0">
              <a:spAutoFit/>
            </a:bodyPr>
            <a:lstStyle/>
            <a:p>
              <a:endParaRPr lang="fr-FR" sz="1200" i="1" dirty="0">
                <a:latin typeface="Arial" panose="020B0604020202020204" pitchFamily="34" charset="0"/>
                <a:cs typeface="Arial" panose="020B0604020202020204" pitchFamily="34" charset="0"/>
              </a:endParaRPr>
            </a:p>
          </p:txBody>
        </p:sp>
      </p:grpSp>
      <p:cxnSp>
        <p:nvCxnSpPr>
          <p:cNvPr id="41" name="Connecteur en angle 40"/>
          <p:cNvCxnSpPr/>
          <p:nvPr/>
        </p:nvCxnSpPr>
        <p:spPr>
          <a:xfrm flipV="1">
            <a:off x="8104094" y="4344913"/>
            <a:ext cx="2309302" cy="122991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45" name="Image 44"/>
          <p:cNvPicPr>
            <a:picLocks noChangeAspect="1"/>
          </p:cNvPicPr>
          <p:nvPr/>
        </p:nvPicPr>
        <p:blipFill>
          <a:blip r:embed="rId8"/>
          <a:stretch>
            <a:fillRect/>
          </a:stretch>
        </p:blipFill>
        <p:spPr>
          <a:xfrm>
            <a:off x="6011909" y="1144712"/>
            <a:ext cx="1456942" cy="1066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46" name="Connecteur en angle 45"/>
          <p:cNvCxnSpPr/>
          <p:nvPr/>
        </p:nvCxnSpPr>
        <p:spPr>
          <a:xfrm>
            <a:off x="5619814" y="697015"/>
            <a:ext cx="1141968" cy="32920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flipH="1">
            <a:off x="5247711" y="2121249"/>
            <a:ext cx="683925" cy="4481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Éclair 18"/>
          <p:cNvSpPr/>
          <p:nvPr/>
        </p:nvSpPr>
        <p:spPr>
          <a:xfrm rot="17279967">
            <a:off x="4447819" y="3949771"/>
            <a:ext cx="737311" cy="535212"/>
          </a:xfrm>
          <a:prstGeom prst="lightningBol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7" name="Groupe 46"/>
          <p:cNvGrpSpPr/>
          <p:nvPr/>
        </p:nvGrpSpPr>
        <p:grpSpPr>
          <a:xfrm>
            <a:off x="3337572" y="4967452"/>
            <a:ext cx="1188370" cy="1214749"/>
            <a:chOff x="201300" y="1040265"/>
            <a:chExt cx="1711430" cy="1931561"/>
          </a:xfrm>
        </p:grpSpPr>
        <p:sp>
          <p:nvSpPr>
            <p:cNvPr id="48" name="ZoneTexte 47"/>
            <p:cNvSpPr txBox="1"/>
            <p:nvPr/>
          </p:nvSpPr>
          <p:spPr>
            <a:xfrm>
              <a:off x="201300" y="2694827"/>
              <a:ext cx="1711430" cy="276999"/>
            </a:xfrm>
            <a:prstGeom prst="rect">
              <a:avLst/>
            </a:prstGeom>
            <a:noFill/>
          </p:spPr>
          <p:txBody>
            <a:bodyPr wrap="square" rtlCol="0">
              <a:spAutoFit/>
            </a:bodyPr>
            <a:lstStyle/>
            <a:p>
              <a:endParaRPr lang="fr-FR" sz="1200" i="1" dirty="0" smtClean="0">
                <a:latin typeface="Arial" panose="020B0604020202020204" pitchFamily="34" charset="0"/>
                <a:cs typeface="Arial" panose="020B0604020202020204" pitchFamily="34" charset="0"/>
              </a:endParaRPr>
            </a:p>
          </p:txBody>
        </p:sp>
        <p:pic>
          <p:nvPicPr>
            <p:cNvPr id="49" name="Picture 6" descr="http://www.esrifrance.fr/sig2006/iso_album/cg72_institutionne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246" y="1040265"/>
              <a:ext cx="1561484" cy="14912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cxnSp>
        <p:nvCxnSpPr>
          <p:cNvPr id="50" name="Connecteur droit avec flèche 49"/>
          <p:cNvCxnSpPr/>
          <p:nvPr/>
        </p:nvCxnSpPr>
        <p:spPr>
          <a:xfrm>
            <a:off x="4803694" y="5459506"/>
            <a:ext cx="1019085" cy="8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5017963" y="5218290"/>
            <a:ext cx="284052"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a:t>
            </a:r>
            <a:endParaRPr lang="fr-FR" sz="1400" dirty="0">
              <a:latin typeface="Arial" panose="020B0604020202020204" pitchFamily="34" charset="0"/>
              <a:cs typeface="Arial" panose="020B0604020202020204" pitchFamily="34" charset="0"/>
            </a:endParaRPr>
          </a:p>
        </p:txBody>
      </p:sp>
      <p:grpSp>
        <p:nvGrpSpPr>
          <p:cNvPr id="53" name="Groupe 52"/>
          <p:cNvGrpSpPr/>
          <p:nvPr/>
        </p:nvGrpSpPr>
        <p:grpSpPr>
          <a:xfrm>
            <a:off x="3639671" y="3781273"/>
            <a:ext cx="937525" cy="898303"/>
            <a:chOff x="4137565" y="1040265"/>
            <a:chExt cx="1914758" cy="2065200"/>
          </a:xfrm>
        </p:grpSpPr>
        <p:sp>
          <p:nvSpPr>
            <p:cNvPr id="54" name="ZoneTexte 53"/>
            <p:cNvSpPr txBox="1"/>
            <p:nvPr/>
          </p:nvSpPr>
          <p:spPr>
            <a:xfrm>
              <a:off x="4137565" y="2828466"/>
              <a:ext cx="184731" cy="276999"/>
            </a:xfrm>
            <a:prstGeom prst="rect">
              <a:avLst/>
            </a:prstGeom>
            <a:noFill/>
          </p:spPr>
          <p:txBody>
            <a:bodyPr wrap="none" rtlCol="0">
              <a:spAutoFit/>
            </a:bodyPr>
            <a:lstStyle/>
            <a:p>
              <a:endParaRPr lang="fr-FR" sz="1200" dirty="0" smtClean="0">
                <a:latin typeface="Arial" panose="020B0604020202020204" pitchFamily="34" charset="0"/>
                <a:cs typeface="Arial" panose="020B0604020202020204" pitchFamily="34" charset="0"/>
              </a:endParaRPr>
            </a:p>
          </p:txBody>
        </p:sp>
        <p:pic>
          <p:nvPicPr>
            <p:cNvPr id="55" name="Picture 2" descr="http://www.bioenergie-promotion.fr/wp-content/uploads/2013/02/CA72.jpg"/>
            <p:cNvPicPr>
              <a:picLocks noChangeAspect="1" noChangeArrowheads="1"/>
            </p:cNvPicPr>
            <p:nvPr/>
          </p:nvPicPr>
          <p:blipFill rotWithShape="1">
            <a:blip r:embed="rId10">
              <a:extLst>
                <a:ext uri="{28A0092B-C50C-407E-A947-70E740481C1C}">
                  <a14:useLocalDpi xmlns:a14="http://schemas.microsoft.com/office/drawing/2010/main" val="0"/>
                </a:ext>
              </a:extLst>
            </a:blip>
            <a:srcRect t="1" b="4239"/>
            <a:stretch/>
          </p:blipFill>
          <p:spPr bwMode="auto">
            <a:xfrm>
              <a:off x="4387219" y="1040265"/>
              <a:ext cx="1665104" cy="14910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56" name="Éclair 55"/>
          <p:cNvSpPr/>
          <p:nvPr/>
        </p:nvSpPr>
        <p:spPr>
          <a:xfrm>
            <a:off x="5581111" y="4260972"/>
            <a:ext cx="737311" cy="535212"/>
          </a:xfrm>
          <a:prstGeom prst="lightningBol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8" name="Picture 2" descr="http://www.produits-bio.fr/annuaire/DATA/R4qeNSfpQp.jpg"/>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1241" y="885139"/>
            <a:ext cx="527047" cy="41109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ttp://www.produits-bio.fr/annuaire/DATA/R4qeNSfpQp.jpg"/>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0120" y="4663058"/>
            <a:ext cx="527047" cy="41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256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36822" y="2803727"/>
            <a:ext cx="10058400" cy="3566160"/>
          </a:xfrm>
        </p:spPr>
        <p:txBody>
          <a:bodyPr>
            <a:normAutofit/>
          </a:bodyPr>
          <a:lstStyle/>
          <a:p>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pic>
        <p:nvPicPr>
          <p:cNvPr id="2050" name="Picture 2" descr="https://encrypted-tbn1.gstatic.com/images?q=tbn:ANd9GcS6ySdZ9c2BlILI4d1x-DtrnFUm7EYvG6ds09SLZUpii_mOk8x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694" y="3265924"/>
            <a:ext cx="1566287" cy="71023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213641" y="4613979"/>
            <a:ext cx="568874"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2011</a:t>
            </a:r>
            <a:endParaRPr lang="fr-FR" sz="1400" dirty="0">
              <a:latin typeface="Arial" panose="020B0604020202020204" pitchFamily="34" charset="0"/>
              <a:cs typeface="Arial" panose="020B0604020202020204" pitchFamily="34" charset="0"/>
            </a:endParaRPr>
          </a:p>
        </p:txBody>
      </p:sp>
      <p:sp>
        <p:nvSpPr>
          <p:cNvPr id="7" name="Rectangle 6"/>
          <p:cNvSpPr/>
          <p:nvPr/>
        </p:nvSpPr>
        <p:spPr>
          <a:xfrm>
            <a:off x="418896" y="370969"/>
            <a:ext cx="3972885" cy="3210793"/>
          </a:xfrm>
          <a:prstGeom prst="wedgeRectCallout">
            <a:avLst>
              <a:gd name="adj1" fmla="val 2183"/>
              <a:gd name="adj2" fmla="val 68363"/>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smtClean="0">
              <a:solidFill>
                <a:sysClr val="windowText" lastClr="000000"/>
              </a:solidFill>
              <a:latin typeface="Arial" panose="020B0604020202020204" pitchFamily="34" charset="0"/>
              <a:cs typeface="Arial" panose="020B0604020202020204" pitchFamily="34" charset="0"/>
            </a:endParaRPr>
          </a:p>
          <a:p>
            <a:pPr algn="ctr"/>
            <a:r>
              <a:rPr lang="fr-FR" sz="1600" b="1" dirty="0" smtClean="0">
                <a:solidFill>
                  <a:schemeClr val="tx1"/>
                </a:solidFill>
                <a:latin typeface="Arial" panose="020B0604020202020204" pitchFamily="34" charset="0"/>
                <a:cs typeface="Arial" panose="020B0604020202020204" pitchFamily="34" charset="0"/>
              </a:rPr>
              <a:t>Le dépit 1</a:t>
            </a:r>
          </a:p>
          <a:p>
            <a:pPr algn="ctr"/>
            <a:endParaRPr lang="fr-FR" sz="1600" b="1" dirty="0">
              <a:solidFill>
                <a:schemeClr val="tx1"/>
              </a:solidFill>
              <a:latin typeface="Arial" panose="020B0604020202020204" pitchFamily="34" charset="0"/>
              <a:cs typeface="Arial" panose="020B0604020202020204" pitchFamily="34" charset="0"/>
            </a:endParaRPr>
          </a:p>
          <a:p>
            <a:pPr algn="ctr"/>
            <a:r>
              <a:rPr lang="en-US" sz="1600" dirty="0" smtClean="0">
                <a:solidFill>
                  <a:schemeClr val="tx1"/>
                </a:solidFill>
              </a:rPr>
              <a:t>Members </a:t>
            </a:r>
            <a:r>
              <a:rPr lang="en-US" sz="1600" dirty="0">
                <a:solidFill>
                  <a:schemeClr val="tx1"/>
                </a:solidFill>
              </a:rPr>
              <a:t>of the </a:t>
            </a:r>
            <a:r>
              <a:rPr lang="en-US" sz="1600" dirty="0" smtClean="0">
                <a:solidFill>
                  <a:schemeClr val="tx1"/>
                </a:solidFill>
              </a:rPr>
              <a:t>GAB72 </a:t>
            </a:r>
            <a:r>
              <a:rPr lang="en-US" sz="1600" dirty="0">
                <a:solidFill>
                  <a:schemeClr val="tx1"/>
                </a:solidFill>
              </a:rPr>
              <a:t>do not follow the project. </a:t>
            </a:r>
            <a:endParaRPr lang="en-US" sz="1600" dirty="0" smtClean="0">
              <a:solidFill>
                <a:schemeClr val="tx1"/>
              </a:solidFill>
            </a:endParaRPr>
          </a:p>
          <a:p>
            <a:pPr algn="ctr"/>
            <a:r>
              <a:rPr lang="en-US" sz="1600" dirty="0" smtClean="0">
                <a:solidFill>
                  <a:schemeClr val="tx1"/>
                </a:solidFill>
              </a:rPr>
              <a:t>Technically </a:t>
            </a:r>
            <a:r>
              <a:rPr lang="en-US" sz="1600" dirty="0">
                <a:solidFill>
                  <a:schemeClr val="tx1"/>
                </a:solidFill>
              </a:rPr>
              <a:t>requirements too </a:t>
            </a:r>
            <a:r>
              <a:rPr lang="en-US" sz="1600" dirty="0" smtClean="0">
                <a:solidFill>
                  <a:schemeClr val="tx1"/>
                </a:solidFill>
              </a:rPr>
              <a:t>distant, </a:t>
            </a:r>
            <a:r>
              <a:rPr lang="en-US" sz="1600" dirty="0">
                <a:solidFill>
                  <a:schemeClr val="tx1"/>
                </a:solidFill>
              </a:rPr>
              <a:t>prefer short </a:t>
            </a:r>
            <a:r>
              <a:rPr lang="en-US" sz="1600" dirty="0" smtClean="0">
                <a:solidFill>
                  <a:schemeClr val="tx1"/>
                </a:solidFill>
              </a:rPr>
              <a:t>networks.</a:t>
            </a:r>
            <a:endParaRPr lang="fr-FR" sz="1600" dirty="0">
              <a:solidFill>
                <a:schemeClr val="tx1"/>
              </a:solidFill>
              <a:latin typeface="Arial" panose="020B0604020202020204" pitchFamily="34" charset="0"/>
              <a:cs typeface="Arial" panose="020B0604020202020204" pitchFamily="34" charset="0"/>
            </a:endParaRPr>
          </a:p>
        </p:txBody>
      </p:sp>
      <p:grpSp>
        <p:nvGrpSpPr>
          <p:cNvPr id="8" name="Groupe 7"/>
          <p:cNvGrpSpPr/>
          <p:nvPr/>
        </p:nvGrpSpPr>
        <p:grpSpPr>
          <a:xfrm>
            <a:off x="4525942" y="2531538"/>
            <a:ext cx="801357" cy="797930"/>
            <a:chOff x="6466318" y="1021340"/>
            <a:chExt cx="1939955" cy="2064470"/>
          </a:xfrm>
        </p:grpSpPr>
        <p:pic>
          <p:nvPicPr>
            <p:cNvPr id="9" name="Picture 8" descr="http://www.respirelavie.fr/images/partenaires2/gab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710" y="1021340"/>
              <a:ext cx="1805563" cy="14914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6466318" y="2808811"/>
              <a:ext cx="184731" cy="276999"/>
            </a:xfrm>
            <a:prstGeom prst="rect">
              <a:avLst/>
            </a:prstGeom>
            <a:noFill/>
          </p:spPr>
          <p:txBody>
            <a:bodyPr wrap="none" rtlCol="0">
              <a:spAutoFit/>
            </a:bodyPr>
            <a:lstStyle/>
            <a:p>
              <a:endParaRPr lang="fr-FR" sz="1200" dirty="0">
                <a:latin typeface="Arial" panose="020B0604020202020204" pitchFamily="34" charset="0"/>
                <a:cs typeface="Arial" panose="020B0604020202020204" pitchFamily="34" charset="0"/>
              </a:endParaRPr>
            </a:p>
          </p:txBody>
        </p:sp>
      </p:grpSp>
      <p:grpSp>
        <p:nvGrpSpPr>
          <p:cNvPr id="14" name="Groupe 13"/>
          <p:cNvGrpSpPr/>
          <p:nvPr/>
        </p:nvGrpSpPr>
        <p:grpSpPr>
          <a:xfrm>
            <a:off x="9787701" y="2917562"/>
            <a:ext cx="1820939" cy="1377565"/>
            <a:chOff x="3267812" y="4158305"/>
            <a:chExt cx="2238814" cy="1596663"/>
          </a:xfrm>
        </p:grpSpPr>
        <p:pic>
          <p:nvPicPr>
            <p:cNvPr id="15" name="Picture 10" descr="http://img.annuaire-mairie.fr/img/logo/allonnes-72.png"/>
            <p:cNvPicPr>
              <a:picLocks noChangeAspect="1" noChangeArrowheads="1"/>
            </p:cNvPicPr>
            <p:nvPr/>
          </p:nvPicPr>
          <p:blipFill rotWithShape="1">
            <a:blip r:embed="rId4">
              <a:extLst>
                <a:ext uri="{28A0092B-C50C-407E-A947-70E740481C1C}">
                  <a14:useLocalDpi xmlns:a14="http://schemas.microsoft.com/office/drawing/2010/main" val="0"/>
                </a:ext>
              </a:extLst>
            </a:blip>
            <a:srcRect l="2089" t="26484" r="2970" b="27433"/>
            <a:stretch/>
          </p:blipFill>
          <p:spPr bwMode="auto">
            <a:xfrm>
              <a:off x="3267812" y="4158305"/>
              <a:ext cx="2238814" cy="1047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3627056" y="5477969"/>
              <a:ext cx="1505117" cy="276999"/>
            </a:xfrm>
            <a:prstGeom prst="rect">
              <a:avLst/>
            </a:prstGeom>
            <a:noFill/>
          </p:spPr>
          <p:txBody>
            <a:bodyPr wrap="square" rtlCol="0">
              <a:spAutoFit/>
            </a:bodyPr>
            <a:lstStyle/>
            <a:p>
              <a:endParaRPr lang="fr-FR" sz="1200" i="1" dirty="0">
                <a:latin typeface="Arial" panose="020B0604020202020204" pitchFamily="34" charset="0"/>
                <a:cs typeface="Arial" panose="020B0604020202020204" pitchFamily="34" charset="0"/>
              </a:endParaRPr>
            </a:p>
          </p:txBody>
        </p:sp>
      </p:grpSp>
      <p:grpSp>
        <p:nvGrpSpPr>
          <p:cNvPr id="18" name="Groupe 17"/>
          <p:cNvGrpSpPr/>
          <p:nvPr/>
        </p:nvGrpSpPr>
        <p:grpSpPr>
          <a:xfrm>
            <a:off x="4635157" y="294174"/>
            <a:ext cx="1795352" cy="1293174"/>
            <a:chOff x="8817547" y="1021340"/>
            <a:chExt cx="2968986" cy="2077969"/>
          </a:xfrm>
        </p:grpSpPr>
        <p:pic>
          <p:nvPicPr>
            <p:cNvPr id="20" name="Image 19"/>
            <p:cNvPicPr>
              <a:picLocks noChangeAspect="1"/>
            </p:cNvPicPr>
            <p:nvPr/>
          </p:nvPicPr>
          <p:blipFill rotWithShape="1">
            <a:blip r:embed="rId5"/>
            <a:srcRect l="14824" t="12097" r="66700" b="69153"/>
            <a:stretch/>
          </p:blipFill>
          <p:spPr>
            <a:xfrm>
              <a:off x="8954660" y="1021340"/>
              <a:ext cx="1869768" cy="14914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ZoneTexte 20"/>
            <p:cNvSpPr txBox="1"/>
            <p:nvPr/>
          </p:nvSpPr>
          <p:spPr>
            <a:xfrm>
              <a:off x="8817547" y="2822310"/>
              <a:ext cx="2968986" cy="276999"/>
            </a:xfrm>
            <a:prstGeom prst="rect">
              <a:avLst/>
            </a:prstGeom>
            <a:noFill/>
          </p:spPr>
          <p:txBody>
            <a:bodyPr wrap="square" rtlCol="0">
              <a:spAutoFit/>
            </a:bodyPr>
            <a:lstStyle/>
            <a:p>
              <a:endParaRPr lang="fr-FR" sz="1200" dirty="0">
                <a:latin typeface="Arial" panose="020B0604020202020204" pitchFamily="34" charset="0"/>
                <a:cs typeface="Arial" panose="020B0604020202020204" pitchFamily="34" charset="0"/>
              </a:endParaRPr>
            </a:p>
          </p:txBody>
        </p:sp>
      </p:grpSp>
      <p:grpSp>
        <p:nvGrpSpPr>
          <p:cNvPr id="22" name="Groupe 21"/>
          <p:cNvGrpSpPr/>
          <p:nvPr/>
        </p:nvGrpSpPr>
        <p:grpSpPr>
          <a:xfrm>
            <a:off x="7626794" y="1983880"/>
            <a:ext cx="2574324" cy="1484088"/>
            <a:chOff x="6166022" y="4289242"/>
            <a:chExt cx="2574324" cy="1484088"/>
          </a:xfrm>
        </p:grpSpPr>
        <p:pic>
          <p:nvPicPr>
            <p:cNvPr id="23" name="Picture 12" descr="Echo Tr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7516" y="4289242"/>
              <a:ext cx="2073407" cy="7561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4" name="ZoneTexte 23"/>
            <p:cNvSpPr txBox="1"/>
            <p:nvPr/>
          </p:nvSpPr>
          <p:spPr>
            <a:xfrm>
              <a:off x="6166022" y="5496331"/>
              <a:ext cx="2574324" cy="276999"/>
            </a:xfrm>
            <a:prstGeom prst="rect">
              <a:avLst/>
            </a:prstGeom>
            <a:noFill/>
          </p:spPr>
          <p:txBody>
            <a:bodyPr wrap="square" rtlCol="0">
              <a:spAutoFit/>
            </a:bodyPr>
            <a:lstStyle/>
            <a:p>
              <a:endParaRPr lang="fr-FR" sz="1200" i="1" dirty="0">
                <a:latin typeface="Arial" panose="020B0604020202020204" pitchFamily="34" charset="0"/>
                <a:cs typeface="Arial" panose="020B0604020202020204" pitchFamily="34" charset="0"/>
              </a:endParaRPr>
            </a:p>
          </p:txBody>
        </p:sp>
      </p:grpSp>
      <p:sp>
        <p:nvSpPr>
          <p:cNvPr id="25" name="ZoneTexte 24"/>
          <p:cNvSpPr txBox="1"/>
          <p:nvPr/>
        </p:nvSpPr>
        <p:spPr>
          <a:xfrm>
            <a:off x="4577196" y="1463733"/>
            <a:ext cx="851515" cy="307777"/>
          </a:xfrm>
          <a:prstGeom prst="rect">
            <a:avLst/>
          </a:prstGeom>
          <a:noFill/>
        </p:spPr>
        <p:txBody>
          <a:bodyPr wrap="none" rtlCol="0">
            <a:spAutoFit/>
          </a:bodyPr>
          <a:lstStyle/>
          <a:p>
            <a:r>
              <a:rPr lang="fr-FR" sz="1400" dirty="0" err="1" smtClean="0">
                <a:latin typeface="Arial" panose="020B0604020202020204" pitchFamily="34" charset="0"/>
                <a:cs typeface="Arial" panose="020B0604020202020204" pitchFamily="34" charset="0"/>
              </a:rPr>
              <a:t>seedling</a:t>
            </a:r>
            <a:endParaRPr lang="fr-FR" sz="1400" dirty="0">
              <a:latin typeface="Arial" panose="020B0604020202020204" pitchFamily="34" charset="0"/>
              <a:cs typeface="Arial" panose="020B0604020202020204" pitchFamily="34" charset="0"/>
            </a:endParaRPr>
          </a:p>
        </p:txBody>
      </p:sp>
      <p:sp>
        <p:nvSpPr>
          <p:cNvPr id="26" name="ZoneTexte 25"/>
          <p:cNvSpPr txBox="1"/>
          <p:nvPr/>
        </p:nvSpPr>
        <p:spPr>
          <a:xfrm>
            <a:off x="5912222" y="2407201"/>
            <a:ext cx="970137" cy="307777"/>
          </a:xfrm>
          <a:prstGeom prst="rect">
            <a:avLst/>
          </a:prstGeom>
          <a:noFill/>
        </p:spPr>
        <p:txBody>
          <a:bodyPr wrap="none" rtlCol="0">
            <a:spAutoFit/>
          </a:bodyPr>
          <a:lstStyle/>
          <a:p>
            <a:r>
              <a:rPr lang="fr-FR" sz="1400" dirty="0" err="1" smtClean="0">
                <a:latin typeface="Arial" panose="020B0604020202020204" pitchFamily="34" charset="0"/>
                <a:cs typeface="Arial" panose="020B0604020202020204" pitchFamily="34" charset="0"/>
              </a:rPr>
              <a:t>producing</a:t>
            </a:r>
            <a:endParaRPr lang="fr-FR" sz="1400" dirty="0">
              <a:latin typeface="Arial" panose="020B0604020202020204" pitchFamily="34" charset="0"/>
              <a:cs typeface="Arial" panose="020B0604020202020204" pitchFamily="34" charset="0"/>
            </a:endParaRPr>
          </a:p>
        </p:txBody>
      </p:sp>
      <p:sp>
        <p:nvSpPr>
          <p:cNvPr id="27" name="ZoneTexte 26"/>
          <p:cNvSpPr txBox="1"/>
          <p:nvPr/>
        </p:nvSpPr>
        <p:spPr>
          <a:xfrm>
            <a:off x="7624580" y="3053339"/>
            <a:ext cx="732893" cy="307777"/>
          </a:xfrm>
          <a:prstGeom prst="rect">
            <a:avLst/>
          </a:prstGeom>
          <a:noFill/>
        </p:spPr>
        <p:txBody>
          <a:bodyPr wrap="none" rtlCol="0">
            <a:spAutoFit/>
          </a:bodyPr>
          <a:lstStyle/>
          <a:p>
            <a:r>
              <a:rPr lang="fr-FR" sz="1400" dirty="0" err="1" smtClean="0">
                <a:latin typeface="Arial" panose="020B0604020202020204" pitchFamily="34" charset="0"/>
                <a:cs typeface="Arial" panose="020B0604020202020204" pitchFamily="34" charset="0"/>
              </a:rPr>
              <a:t>logistic</a:t>
            </a:r>
            <a:endParaRPr lang="fr-FR" sz="1400" dirty="0">
              <a:latin typeface="Arial" panose="020B0604020202020204" pitchFamily="34" charset="0"/>
              <a:cs typeface="Arial" panose="020B0604020202020204" pitchFamily="34" charset="0"/>
            </a:endParaRPr>
          </a:p>
        </p:txBody>
      </p:sp>
      <p:sp>
        <p:nvSpPr>
          <p:cNvPr id="28" name="ZoneTexte 27"/>
          <p:cNvSpPr txBox="1"/>
          <p:nvPr/>
        </p:nvSpPr>
        <p:spPr>
          <a:xfrm>
            <a:off x="9709517" y="4037136"/>
            <a:ext cx="1407758"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Final consumer</a:t>
            </a:r>
            <a:endParaRPr lang="fr-FR" sz="1400" dirty="0">
              <a:latin typeface="Arial" panose="020B0604020202020204" pitchFamily="34" charset="0"/>
              <a:cs typeface="Arial" panose="020B0604020202020204" pitchFamily="34" charset="0"/>
            </a:endParaRPr>
          </a:p>
        </p:txBody>
      </p:sp>
      <p:cxnSp>
        <p:nvCxnSpPr>
          <p:cNvPr id="29" name="Connecteur en angle 28"/>
          <p:cNvCxnSpPr>
            <a:endCxn id="23" idx="3"/>
          </p:cNvCxnSpPr>
          <p:nvPr/>
        </p:nvCxnSpPr>
        <p:spPr>
          <a:xfrm>
            <a:off x="7633024" y="1654675"/>
            <a:ext cx="1141968" cy="32920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Connecteur en angle 30"/>
          <p:cNvCxnSpPr/>
          <p:nvPr/>
        </p:nvCxnSpPr>
        <p:spPr>
          <a:xfrm>
            <a:off x="9784709" y="2401337"/>
            <a:ext cx="1141968" cy="32920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36" name="Groupe 35"/>
          <p:cNvGrpSpPr/>
          <p:nvPr/>
        </p:nvGrpSpPr>
        <p:grpSpPr>
          <a:xfrm>
            <a:off x="5931636" y="4922755"/>
            <a:ext cx="2088669" cy="1304144"/>
            <a:chOff x="162262" y="4158305"/>
            <a:chExt cx="2968986" cy="1519708"/>
          </a:xfrm>
        </p:grpSpPr>
        <p:pic>
          <p:nvPicPr>
            <p:cNvPr id="39" name="Image 38"/>
            <p:cNvPicPr>
              <a:picLocks noChangeAspect="1"/>
            </p:cNvPicPr>
            <p:nvPr/>
          </p:nvPicPr>
          <p:blipFill>
            <a:blip r:embed="rId7"/>
            <a:stretch>
              <a:fillRect/>
            </a:stretch>
          </p:blipFill>
          <p:spPr>
            <a:xfrm>
              <a:off x="408144" y="4158305"/>
              <a:ext cx="2109570" cy="1047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0" name="ZoneTexte 39"/>
            <p:cNvSpPr txBox="1"/>
            <p:nvPr/>
          </p:nvSpPr>
          <p:spPr>
            <a:xfrm>
              <a:off x="162262" y="5401014"/>
              <a:ext cx="2968986" cy="276999"/>
            </a:xfrm>
            <a:prstGeom prst="rect">
              <a:avLst/>
            </a:prstGeom>
            <a:noFill/>
          </p:spPr>
          <p:txBody>
            <a:bodyPr wrap="square" rtlCol="0">
              <a:spAutoFit/>
            </a:bodyPr>
            <a:lstStyle/>
            <a:p>
              <a:endParaRPr lang="fr-FR" sz="1200" i="1" dirty="0">
                <a:latin typeface="Arial" panose="020B0604020202020204" pitchFamily="34" charset="0"/>
                <a:cs typeface="Arial" panose="020B0604020202020204" pitchFamily="34" charset="0"/>
              </a:endParaRPr>
            </a:p>
          </p:txBody>
        </p:sp>
      </p:grpSp>
      <p:cxnSp>
        <p:nvCxnSpPr>
          <p:cNvPr id="41" name="Connecteur en angle 40"/>
          <p:cNvCxnSpPr/>
          <p:nvPr/>
        </p:nvCxnSpPr>
        <p:spPr>
          <a:xfrm flipV="1">
            <a:off x="8104094" y="4344913"/>
            <a:ext cx="2309302" cy="122991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45" name="Image 44"/>
          <p:cNvPicPr>
            <a:picLocks noChangeAspect="1"/>
          </p:cNvPicPr>
          <p:nvPr/>
        </p:nvPicPr>
        <p:blipFill>
          <a:blip r:embed="rId8"/>
          <a:stretch>
            <a:fillRect/>
          </a:stretch>
        </p:blipFill>
        <p:spPr>
          <a:xfrm>
            <a:off x="6011909" y="1144712"/>
            <a:ext cx="1456942" cy="1066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46" name="Connecteur en angle 45"/>
          <p:cNvCxnSpPr/>
          <p:nvPr/>
        </p:nvCxnSpPr>
        <p:spPr>
          <a:xfrm>
            <a:off x="5619814" y="697015"/>
            <a:ext cx="1141968" cy="32920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flipH="1">
            <a:off x="5247711" y="2121249"/>
            <a:ext cx="683925" cy="4481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Éclair 18"/>
          <p:cNvSpPr/>
          <p:nvPr/>
        </p:nvSpPr>
        <p:spPr>
          <a:xfrm>
            <a:off x="5586837" y="4252277"/>
            <a:ext cx="737311" cy="535212"/>
          </a:xfrm>
          <a:prstGeom prst="lightningBol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7" name="Groupe 46"/>
          <p:cNvGrpSpPr/>
          <p:nvPr/>
        </p:nvGrpSpPr>
        <p:grpSpPr>
          <a:xfrm>
            <a:off x="3337572" y="4967452"/>
            <a:ext cx="1188370" cy="1214749"/>
            <a:chOff x="201300" y="1040265"/>
            <a:chExt cx="1711430" cy="1931561"/>
          </a:xfrm>
        </p:grpSpPr>
        <p:sp>
          <p:nvSpPr>
            <p:cNvPr id="48" name="ZoneTexte 47"/>
            <p:cNvSpPr txBox="1"/>
            <p:nvPr/>
          </p:nvSpPr>
          <p:spPr>
            <a:xfrm>
              <a:off x="201300" y="2694827"/>
              <a:ext cx="1711430" cy="276999"/>
            </a:xfrm>
            <a:prstGeom prst="rect">
              <a:avLst/>
            </a:prstGeom>
            <a:noFill/>
          </p:spPr>
          <p:txBody>
            <a:bodyPr wrap="square" rtlCol="0">
              <a:spAutoFit/>
            </a:bodyPr>
            <a:lstStyle/>
            <a:p>
              <a:endParaRPr lang="fr-FR" sz="1200" i="1" dirty="0" smtClean="0">
                <a:latin typeface="Arial" panose="020B0604020202020204" pitchFamily="34" charset="0"/>
                <a:cs typeface="Arial" panose="020B0604020202020204" pitchFamily="34" charset="0"/>
              </a:endParaRPr>
            </a:p>
          </p:txBody>
        </p:sp>
        <p:pic>
          <p:nvPicPr>
            <p:cNvPr id="49" name="Picture 6" descr="http://www.esrifrance.fr/sig2006/iso_album/cg72_institutionne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246" y="1040265"/>
              <a:ext cx="1561484" cy="14912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cxnSp>
        <p:nvCxnSpPr>
          <p:cNvPr id="50" name="Connecteur droit avec flèche 49"/>
          <p:cNvCxnSpPr/>
          <p:nvPr/>
        </p:nvCxnSpPr>
        <p:spPr>
          <a:xfrm>
            <a:off x="4803694" y="5459506"/>
            <a:ext cx="1019085" cy="8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5017963" y="5218290"/>
            <a:ext cx="284052"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a:t>
            </a:r>
            <a:endParaRPr lang="fr-FR" sz="1400" dirty="0">
              <a:latin typeface="Arial" panose="020B0604020202020204" pitchFamily="34" charset="0"/>
              <a:cs typeface="Arial" panose="020B0604020202020204" pitchFamily="34" charset="0"/>
            </a:endParaRPr>
          </a:p>
        </p:txBody>
      </p:sp>
      <p:sp>
        <p:nvSpPr>
          <p:cNvPr id="37" name="Éclair 36"/>
          <p:cNvSpPr/>
          <p:nvPr/>
        </p:nvSpPr>
        <p:spPr>
          <a:xfrm rot="17279967">
            <a:off x="4447819" y="3949771"/>
            <a:ext cx="737311" cy="535212"/>
          </a:xfrm>
          <a:prstGeom prst="lightningBol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8" name="Groupe 37"/>
          <p:cNvGrpSpPr/>
          <p:nvPr/>
        </p:nvGrpSpPr>
        <p:grpSpPr>
          <a:xfrm>
            <a:off x="3639671" y="3781273"/>
            <a:ext cx="937525" cy="898303"/>
            <a:chOff x="4137565" y="1040265"/>
            <a:chExt cx="1914758" cy="2065200"/>
          </a:xfrm>
        </p:grpSpPr>
        <p:sp>
          <p:nvSpPr>
            <p:cNvPr id="42" name="ZoneTexte 41"/>
            <p:cNvSpPr txBox="1"/>
            <p:nvPr/>
          </p:nvSpPr>
          <p:spPr>
            <a:xfrm>
              <a:off x="4137565" y="2828466"/>
              <a:ext cx="184731" cy="276999"/>
            </a:xfrm>
            <a:prstGeom prst="rect">
              <a:avLst/>
            </a:prstGeom>
            <a:noFill/>
          </p:spPr>
          <p:txBody>
            <a:bodyPr wrap="none" rtlCol="0">
              <a:spAutoFit/>
            </a:bodyPr>
            <a:lstStyle/>
            <a:p>
              <a:endParaRPr lang="fr-FR" sz="1200" dirty="0" smtClean="0">
                <a:latin typeface="Arial" panose="020B0604020202020204" pitchFamily="34" charset="0"/>
                <a:cs typeface="Arial" panose="020B0604020202020204" pitchFamily="34" charset="0"/>
              </a:endParaRPr>
            </a:p>
          </p:txBody>
        </p:sp>
        <p:pic>
          <p:nvPicPr>
            <p:cNvPr id="43" name="Picture 2" descr="http://www.bioenergie-promotion.fr/wp-content/uploads/2013/02/CA72.jpg"/>
            <p:cNvPicPr>
              <a:picLocks noChangeAspect="1" noChangeArrowheads="1"/>
            </p:cNvPicPr>
            <p:nvPr/>
          </p:nvPicPr>
          <p:blipFill rotWithShape="1">
            <a:blip r:embed="rId10">
              <a:extLst>
                <a:ext uri="{28A0092B-C50C-407E-A947-70E740481C1C}">
                  <a14:useLocalDpi xmlns:a14="http://schemas.microsoft.com/office/drawing/2010/main" val="0"/>
                </a:ext>
              </a:extLst>
            </a:blip>
            <a:srcRect t="1" b="4239"/>
            <a:stretch/>
          </p:blipFill>
          <p:spPr bwMode="auto">
            <a:xfrm>
              <a:off x="4387219" y="1040265"/>
              <a:ext cx="1665104" cy="14910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44" name="Rectangle à coins arrondis 43"/>
          <p:cNvSpPr/>
          <p:nvPr/>
        </p:nvSpPr>
        <p:spPr>
          <a:xfrm>
            <a:off x="7468851" y="107576"/>
            <a:ext cx="3894268" cy="918644"/>
          </a:xfrm>
          <a:prstGeom prst="wedgeRoundRectCallout">
            <a:avLst>
              <a:gd name="adj1" fmla="val -47373"/>
              <a:gd name="adj2" fmla="val 767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I have </a:t>
            </a:r>
            <a:r>
              <a:rPr lang="fr-FR" sz="1400" dirty="0" err="1" smtClean="0"/>
              <a:t>my</a:t>
            </a:r>
            <a:r>
              <a:rPr lang="fr-FR" sz="1400" dirty="0" smtClean="0"/>
              <a:t> </a:t>
            </a:r>
            <a:r>
              <a:rPr lang="fr-FR" sz="1400" dirty="0" err="1" smtClean="0"/>
              <a:t>own</a:t>
            </a:r>
            <a:r>
              <a:rPr lang="fr-FR" sz="1400" dirty="0" smtClean="0"/>
              <a:t> </a:t>
            </a:r>
            <a:r>
              <a:rPr lang="fr-FR" sz="1400" dirty="0" err="1" smtClean="0"/>
              <a:t>selling</a:t>
            </a:r>
            <a:r>
              <a:rPr lang="fr-FR" sz="1400" dirty="0" smtClean="0"/>
              <a:t> network (AMAP)</a:t>
            </a:r>
          </a:p>
          <a:p>
            <a:pPr algn="ctr"/>
            <a:r>
              <a:rPr lang="fr-FR" sz="1400" dirty="0" smtClean="0"/>
              <a:t>I </a:t>
            </a:r>
            <a:r>
              <a:rPr lang="fr-FR" sz="1400" dirty="0" err="1" smtClean="0"/>
              <a:t>don’t</a:t>
            </a:r>
            <a:r>
              <a:rPr lang="fr-FR" sz="1400" dirty="0" smtClean="0"/>
              <a:t> </a:t>
            </a:r>
            <a:r>
              <a:rPr lang="fr-FR" sz="1400" dirty="0" err="1" smtClean="0"/>
              <a:t>want</a:t>
            </a:r>
            <a:r>
              <a:rPr lang="fr-FR" sz="1400" dirty="0" smtClean="0"/>
              <a:t> to </a:t>
            </a:r>
            <a:r>
              <a:rPr lang="fr-FR" sz="1400" dirty="0" err="1" smtClean="0"/>
              <a:t>be</a:t>
            </a:r>
            <a:r>
              <a:rPr lang="fr-FR" sz="1400" dirty="0" smtClean="0"/>
              <a:t> a </a:t>
            </a:r>
            <a:r>
              <a:rPr lang="fr-FR" sz="1400" dirty="0" err="1" smtClean="0"/>
              <a:t>monospecific</a:t>
            </a:r>
            <a:r>
              <a:rPr lang="fr-FR" sz="1400" dirty="0" smtClean="0"/>
              <a:t> </a:t>
            </a:r>
            <a:r>
              <a:rPr lang="fr-FR" sz="1400" dirty="0" err="1" smtClean="0"/>
              <a:t>producer</a:t>
            </a:r>
            <a:endParaRPr lang="fr-FR" sz="1400" dirty="0" smtClean="0"/>
          </a:p>
          <a:p>
            <a:pPr algn="ctr"/>
            <a:r>
              <a:rPr lang="fr-FR" sz="1400" dirty="0" smtClean="0"/>
              <a:t>The </a:t>
            </a:r>
            <a:r>
              <a:rPr lang="fr-FR" sz="1400" dirty="0" err="1" smtClean="0"/>
              <a:t>amount</a:t>
            </a:r>
            <a:r>
              <a:rPr lang="fr-FR" sz="1400" dirty="0" smtClean="0"/>
              <a:t> </a:t>
            </a:r>
            <a:r>
              <a:rPr lang="fr-FR" sz="1400" dirty="0" err="1" smtClean="0"/>
              <a:t>required</a:t>
            </a:r>
            <a:r>
              <a:rPr lang="fr-FR" sz="1400" dirty="0" smtClean="0"/>
              <a:t> </a:t>
            </a:r>
            <a:r>
              <a:rPr lang="fr-FR" sz="1400" dirty="0" err="1" smtClean="0"/>
              <a:t>is</a:t>
            </a:r>
            <a:r>
              <a:rPr lang="fr-FR" sz="1400" dirty="0" smtClean="0"/>
              <a:t> </a:t>
            </a:r>
            <a:r>
              <a:rPr lang="fr-FR" sz="1400" dirty="0" err="1" smtClean="0"/>
              <a:t>too</a:t>
            </a:r>
            <a:r>
              <a:rPr lang="fr-FR" sz="1400" dirty="0" smtClean="0"/>
              <a:t> </a:t>
            </a:r>
            <a:r>
              <a:rPr lang="fr-FR" sz="1400" dirty="0" err="1" smtClean="0"/>
              <a:t>much</a:t>
            </a:r>
            <a:endParaRPr lang="fr-FR" sz="1400" dirty="0" smtClean="0"/>
          </a:p>
          <a:p>
            <a:pPr algn="ctr"/>
            <a:r>
              <a:rPr lang="fr-FR" sz="1400" dirty="0" smtClean="0"/>
              <a:t>This </a:t>
            </a:r>
            <a:r>
              <a:rPr lang="en-US" sz="1400" dirty="0" smtClean="0"/>
              <a:t>cooperative </a:t>
            </a:r>
            <a:r>
              <a:rPr lang="en-US" sz="1400" dirty="0"/>
              <a:t>is my rival</a:t>
            </a:r>
            <a:endParaRPr lang="fr-FR" sz="1400" dirty="0"/>
          </a:p>
        </p:txBody>
      </p:sp>
      <p:pic>
        <p:nvPicPr>
          <p:cNvPr id="51" name="Picture 2" descr="http://www.produits-bio.fr/annuaire/DATA/R4qeNSfpQp.jpg"/>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1241" y="885139"/>
            <a:ext cx="527047" cy="41109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www.produits-bio.fr/annuaire/DATA/R4qeNSfpQp.jpg"/>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73794" y="4650683"/>
            <a:ext cx="527047" cy="41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57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44"/>
                                        </p:tgtEl>
                                        <p:attrNameLst>
                                          <p:attrName>style.color</p:attrName>
                                        </p:attrNameLst>
                                      </p:cBhvr>
                                      <p:by>
                                        <p:hsl h="0" s="-12549" l="-25098"/>
                                      </p:by>
                                    </p:animClr>
                                    <p:animClr clrSpc="hsl" dir="cw">
                                      <p:cBhvr>
                                        <p:cTn id="7" dur="500" fill="hold"/>
                                        <p:tgtEl>
                                          <p:spTgt spid="44"/>
                                        </p:tgtEl>
                                        <p:attrNameLst>
                                          <p:attrName>fillcolor</p:attrName>
                                        </p:attrNameLst>
                                      </p:cBhvr>
                                      <p:by>
                                        <p:hsl h="0" s="-12549" l="-25098"/>
                                      </p:by>
                                    </p:animClr>
                                    <p:animClr clrSpc="hsl" dir="cw">
                                      <p:cBhvr>
                                        <p:cTn id="8" dur="500" fill="hold"/>
                                        <p:tgtEl>
                                          <p:spTgt spid="44"/>
                                        </p:tgtEl>
                                        <p:attrNameLst>
                                          <p:attrName>stroke.color</p:attrName>
                                        </p:attrNameLst>
                                      </p:cBhvr>
                                      <p:by>
                                        <p:hsl h="0" s="-12549" l="-25098"/>
                                      </p:by>
                                    </p:animClr>
                                    <p:set>
                                      <p:cBhvr>
                                        <p:cTn id="9" dur="500" fill="hold"/>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e 43"/>
          <p:cNvGrpSpPr/>
          <p:nvPr/>
        </p:nvGrpSpPr>
        <p:grpSpPr>
          <a:xfrm>
            <a:off x="3661893" y="3853676"/>
            <a:ext cx="937525" cy="898303"/>
            <a:chOff x="4137565" y="1040265"/>
            <a:chExt cx="1914758" cy="2065200"/>
          </a:xfrm>
        </p:grpSpPr>
        <p:sp>
          <p:nvSpPr>
            <p:cNvPr id="51" name="ZoneTexte 50"/>
            <p:cNvSpPr txBox="1"/>
            <p:nvPr/>
          </p:nvSpPr>
          <p:spPr>
            <a:xfrm>
              <a:off x="4137565" y="2828466"/>
              <a:ext cx="184731" cy="276999"/>
            </a:xfrm>
            <a:prstGeom prst="rect">
              <a:avLst/>
            </a:prstGeom>
            <a:noFill/>
          </p:spPr>
          <p:txBody>
            <a:bodyPr wrap="none" rtlCol="0">
              <a:spAutoFit/>
            </a:bodyPr>
            <a:lstStyle/>
            <a:p>
              <a:endParaRPr lang="fr-FR" sz="1200" dirty="0" smtClean="0">
                <a:latin typeface="Arial" panose="020B0604020202020204" pitchFamily="34" charset="0"/>
                <a:cs typeface="Arial" panose="020B0604020202020204" pitchFamily="34" charset="0"/>
              </a:endParaRPr>
            </a:p>
          </p:txBody>
        </p:sp>
        <p:pic>
          <p:nvPicPr>
            <p:cNvPr id="53" name="Picture 2" descr="http://www.bioenergie-promotion.fr/wp-content/uploads/2013/02/CA72.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4239"/>
            <a:stretch/>
          </p:blipFill>
          <p:spPr bwMode="auto">
            <a:xfrm>
              <a:off x="4387219" y="1040265"/>
              <a:ext cx="1665104" cy="14910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2" name="Titre 1"/>
          <p:cNvSpPr>
            <a:spLocks noGrp="1"/>
          </p:cNvSpPr>
          <p:nvPr>
            <p:ph type="ctrTitle"/>
          </p:nvPr>
        </p:nvSpPr>
        <p:spPr>
          <a:xfrm>
            <a:off x="1136822" y="2803727"/>
            <a:ext cx="10058400" cy="3566160"/>
          </a:xfrm>
        </p:spPr>
        <p:txBody>
          <a:bodyPr>
            <a:normAutofit/>
          </a:bodyPr>
          <a:lstStyle/>
          <a:p>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pic>
        <p:nvPicPr>
          <p:cNvPr id="2050" name="Picture 2" descr="https://encrypted-tbn1.gstatic.com/images?q=tbn:ANd9GcS6ySdZ9c2BlILI4d1x-DtrnFUm7EYvG6ds09SLZUpii_mOk8x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694" y="3265924"/>
            <a:ext cx="1566287" cy="71023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3699379" y="4631697"/>
            <a:ext cx="840295"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2013-14</a:t>
            </a:r>
            <a:endParaRPr lang="fr-FR" sz="1400" dirty="0">
              <a:latin typeface="Arial" panose="020B0604020202020204" pitchFamily="34" charset="0"/>
              <a:cs typeface="Arial" panose="020B0604020202020204" pitchFamily="34" charset="0"/>
            </a:endParaRPr>
          </a:p>
        </p:txBody>
      </p:sp>
      <p:sp>
        <p:nvSpPr>
          <p:cNvPr id="7" name="Rectangle 6"/>
          <p:cNvSpPr/>
          <p:nvPr/>
        </p:nvSpPr>
        <p:spPr>
          <a:xfrm>
            <a:off x="418896" y="370969"/>
            <a:ext cx="3972885" cy="3210793"/>
          </a:xfrm>
          <a:prstGeom prst="wedgeRectCallout">
            <a:avLst>
              <a:gd name="adj1" fmla="val 38738"/>
              <a:gd name="adj2" fmla="val 68642"/>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smtClean="0">
              <a:solidFill>
                <a:sysClr val="windowText" lastClr="000000"/>
              </a:solidFill>
              <a:latin typeface="Arial" panose="020B0604020202020204" pitchFamily="34" charset="0"/>
              <a:cs typeface="Arial" panose="020B0604020202020204" pitchFamily="34" charset="0"/>
            </a:endParaRPr>
          </a:p>
          <a:p>
            <a:pPr algn="ctr"/>
            <a:r>
              <a:rPr lang="fr-FR" sz="1600" b="1" dirty="0" smtClean="0">
                <a:solidFill>
                  <a:schemeClr val="tx1"/>
                </a:solidFill>
                <a:latin typeface="Arial" panose="020B0604020202020204" pitchFamily="34" charset="0"/>
                <a:cs typeface="Arial" panose="020B0604020202020204" pitchFamily="34" charset="0"/>
              </a:rPr>
              <a:t>Le dépit, le retour</a:t>
            </a:r>
            <a:endParaRPr lang="fr-FR" sz="1600" b="1" dirty="0">
              <a:solidFill>
                <a:schemeClr val="tx1"/>
              </a:solidFill>
              <a:latin typeface="Arial" panose="020B0604020202020204" pitchFamily="34" charset="0"/>
              <a:cs typeface="Arial" panose="020B0604020202020204" pitchFamily="34" charset="0"/>
            </a:endParaRPr>
          </a:p>
          <a:p>
            <a:pPr algn="ctr"/>
            <a:endParaRPr lang="fr-FR" sz="1600" dirty="0">
              <a:solidFill>
                <a:schemeClr val="tx1"/>
              </a:solidFill>
              <a:latin typeface="Arial" panose="020B0604020202020204" pitchFamily="34" charset="0"/>
              <a:cs typeface="Arial" panose="020B0604020202020204" pitchFamily="34" charset="0"/>
            </a:endParaRPr>
          </a:p>
          <a:p>
            <a:pPr algn="ctr"/>
            <a:r>
              <a:rPr lang="en-US" sz="1600" dirty="0" smtClean="0">
                <a:solidFill>
                  <a:schemeClr val="tx1"/>
                </a:solidFill>
              </a:rPr>
              <a:t>Products </a:t>
            </a:r>
            <a:r>
              <a:rPr lang="en-US" sz="1600" dirty="0">
                <a:solidFill>
                  <a:schemeClr val="tx1"/>
                </a:solidFill>
              </a:rPr>
              <a:t>provided </a:t>
            </a:r>
            <a:r>
              <a:rPr lang="en-US" sz="1600" dirty="0" smtClean="0">
                <a:solidFill>
                  <a:schemeClr val="tx1"/>
                </a:solidFill>
              </a:rPr>
              <a:t>by </a:t>
            </a:r>
            <a:r>
              <a:rPr lang="en-US" sz="1600" dirty="0">
                <a:solidFill>
                  <a:schemeClr val="tx1"/>
                </a:solidFill>
              </a:rPr>
              <a:t>Bio Loire Ocean. Perceived as a failure</a:t>
            </a:r>
            <a:endParaRPr lang="en-US" sz="1600" dirty="0" smtClean="0">
              <a:solidFill>
                <a:schemeClr val="tx1"/>
              </a:solidFill>
            </a:endParaRPr>
          </a:p>
        </p:txBody>
      </p:sp>
      <p:grpSp>
        <p:nvGrpSpPr>
          <p:cNvPr id="8" name="Groupe 7"/>
          <p:cNvGrpSpPr/>
          <p:nvPr/>
        </p:nvGrpSpPr>
        <p:grpSpPr>
          <a:xfrm>
            <a:off x="4525942" y="2531538"/>
            <a:ext cx="801357" cy="797930"/>
            <a:chOff x="6466318" y="1021340"/>
            <a:chExt cx="1939955" cy="2064470"/>
          </a:xfrm>
        </p:grpSpPr>
        <p:pic>
          <p:nvPicPr>
            <p:cNvPr id="9" name="Picture 8" descr="http://www.respirelavie.fr/images/partenaires2/gab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710" y="1021340"/>
              <a:ext cx="1805563" cy="14914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6466318" y="2808811"/>
              <a:ext cx="184731" cy="276999"/>
            </a:xfrm>
            <a:prstGeom prst="rect">
              <a:avLst/>
            </a:prstGeom>
            <a:noFill/>
          </p:spPr>
          <p:txBody>
            <a:bodyPr wrap="none" rtlCol="0">
              <a:spAutoFit/>
            </a:bodyPr>
            <a:lstStyle/>
            <a:p>
              <a:endParaRPr lang="fr-FR" sz="1200" dirty="0">
                <a:latin typeface="Arial" panose="020B0604020202020204" pitchFamily="34" charset="0"/>
                <a:cs typeface="Arial" panose="020B0604020202020204" pitchFamily="34" charset="0"/>
              </a:endParaRPr>
            </a:p>
          </p:txBody>
        </p:sp>
      </p:grpSp>
      <p:grpSp>
        <p:nvGrpSpPr>
          <p:cNvPr id="14" name="Groupe 13"/>
          <p:cNvGrpSpPr/>
          <p:nvPr/>
        </p:nvGrpSpPr>
        <p:grpSpPr>
          <a:xfrm>
            <a:off x="9787701" y="2917562"/>
            <a:ext cx="1820939" cy="1377565"/>
            <a:chOff x="3267812" y="4158305"/>
            <a:chExt cx="2238814" cy="1596663"/>
          </a:xfrm>
        </p:grpSpPr>
        <p:pic>
          <p:nvPicPr>
            <p:cNvPr id="15" name="Picture 10" descr="http://img.annuaire-mairie.fr/img/logo/allonnes-72.png"/>
            <p:cNvPicPr>
              <a:picLocks noChangeAspect="1" noChangeArrowheads="1"/>
            </p:cNvPicPr>
            <p:nvPr/>
          </p:nvPicPr>
          <p:blipFill rotWithShape="1">
            <a:blip r:embed="rId5">
              <a:extLst>
                <a:ext uri="{28A0092B-C50C-407E-A947-70E740481C1C}">
                  <a14:useLocalDpi xmlns:a14="http://schemas.microsoft.com/office/drawing/2010/main" val="0"/>
                </a:ext>
              </a:extLst>
            </a:blip>
            <a:srcRect l="2089" t="26484" r="2970" b="27433"/>
            <a:stretch/>
          </p:blipFill>
          <p:spPr bwMode="auto">
            <a:xfrm>
              <a:off x="3267812" y="4158305"/>
              <a:ext cx="2238814" cy="1047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3627056" y="5477969"/>
              <a:ext cx="1505117" cy="276999"/>
            </a:xfrm>
            <a:prstGeom prst="rect">
              <a:avLst/>
            </a:prstGeom>
            <a:noFill/>
          </p:spPr>
          <p:txBody>
            <a:bodyPr wrap="square" rtlCol="0">
              <a:spAutoFit/>
            </a:bodyPr>
            <a:lstStyle/>
            <a:p>
              <a:endParaRPr lang="fr-FR" sz="1200" i="1" dirty="0">
                <a:latin typeface="Arial" panose="020B0604020202020204" pitchFamily="34" charset="0"/>
                <a:cs typeface="Arial" panose="020B0604020202020204" pitchFamily="34" charset="0"/>
              </a:endParaRPr>
            </a:p>
          </p:txBody>
        </p:sp>
      </p:grpSp>
      <p:grpSp>
        <p:nvGrpSpPr>
          <p:cNvPr id="18" name="Groupe 17"/>
          <p:cNvGrpSpPr/>
          <p:nvPr/>
        </p:nvGrpSpPr>
        <p:grpSpPr>
          <a:xfrm>
            <a:off x="4635157" y="294174"/>
            <a:ext cx="1795352" cy="1293174"/>
            <a:chOff x="8817547" y="1021340"/>
            <a:chExt cx="2968986" cy="2077969"/>
          </a:xfrm>
        </p:grpSpPr>
        <p:pic>
          <p:nvPicPr>
            <p:cNvPr id="20" name="Image 19"/>
            <p:cNvPicPr>
              <a:picLocks noChangeAspect="1"/>
            </p:cNvPicPr>
            <p:nvPr/>
          </p:nvPicPr>
          <p:blipFill rotWithShape="1">
            <a:blip r:embed="rId6"/>
            <a:srcRect l="14824" t="12097" r="66700" b="69153"/>
            <a:stretch/>
          </p:blipFill>
          <p:spPr>
            <a:xfrm>
              <a:off x="8954660" y="1021340"/>
              <a:ext cx="1869768" cy="14914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ZoneTexte 20"/>
            <p:cNvSpPr txBox="1"/>
            <p:nvPr/>
          </p:nvSpPr>
          <p:spPr>
            <a:xfrm>
              <a:off x="8817547" y="2822310"/>
              <a:ext cx="2968986" cy="276999"/>
            </a:xfrm>
            <a:prstGeom prst="rect">
              <a:avLst/>
            </a:prstGeom>
            <a:noFill/>
          </p:spPr>
          <p:txBody>
            <a:bodyPr wrap="square" rtlCol="0">
              <a:spAutoFit/>
            </a:bodyPr>
            <a:lstStyle/>
            <a:p>
              <a:endParaRPr lang="fr-FR" sz="1200" dirty="0">
                <a:latin typeface="Arial" panose="020B0604020202020204" pitchFamily="34" charset="0"/>
                <a:cs typeface="Arial" panose="020B0604020202020204" pitchFamily="34" charset="0"/>
              </a:endParaRPr>
            </a:p>
          </p:txBody>
        </p:sp>
      </p:grpSp>
      <p:grpSp>
        <p:nvGrpSpPr>
          <p:cNvPr id="22" name="Groupe 21"/>
          <p:cNvGrpSpPr/>
          <p:nvPr/>
        </p:nvGrpSpPr>
        <p:grpSpPr>
          <a:xfrm>
            <a:off x="7626794" y="1983880"/>
            <a:ext cx="2574324" cy="1484088"/>
            <a:chOff x="6166022" y="4289242"/>
            <a:chExt cx="2574324" cy="1484088"/>
          </a:xfrm>
        </p:grpSpPr>
        <p:pic>
          <p:nvPicPr>
            <p:cNvPr id="23" name="Picture 12" descr="Echo Tr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7516" y="4289242"/>
              <a:ext cx="2073407" cy="7561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4" name="ZoneTexte 23"/>
            <p:cNvSpPr txBox="1"/>
            <p:nvPr/>
          </p:nvSpPr>
          <p:spPr>
            <a:xfrm>
              <a:off x="6166022" y="5496331"/>
              <a:ext cx="2574324" cy="276999"/>
            </a:xfrm>
            <a:prstGeom prst="rect">
              <a:avLst/>
            </a:prstGeom>
            <a:noFill/>
          </p:spPr>
          <p:txBody>
            <a:bodyPr wrap="square" rtlCol="0">
              <a:spAutoFit/>
            </a:bodyPr>
            <a:lstStyle/>
            <a:p>
              <a:endParaRPr lang="fr-FR" sz="1200" i="1" dirty="0">
                <a:latin typeface="Arial" panose="020B0604020202020204" pitchFamily="34" charset="0"/>
                <a:cs typeface="Arial" panose="020B0604020202020204" pitchFamily="34" charset="0"/>
              </a:endParaRPr>
            </a:p>
          </p:txBody>
        </p:sp>
      </p:grpSp>
      <p:sp>
        <p:nvSpPr>
          <p:cNvPr id="25" name="ZoneTexte 24"/>
          <p:cNvSpPr txBox="1"/>
          <p:nvPr/>
        </p:nvSpPr>
        <p:spPr>
          <a:xfrm>
            <a:off x="4577196" y="1463733"/>
            <a:ext cx="851515" cy="307777"/>
          </a:xfrm>
          <a:prstGeom prst="rect">
            <a:avLst/>
          </a:prstGeom>
          <a:noFill/>
        </p:spPr>
        <p:txBody>
          <a:bodyPr wrap="none" rtlCol="0">
            <a:spAutoFit/>
          </a:bodyPr>
          <a:lstStyle/>
          <a:p>
            <a:r>
              <a:rPr lang="fr-FR" sz="1400" dirty="0" err="1" smtClean="0">
                <a:latin typeface="Arial" panose="020B0604020202020204" pitchFamily="34" charset="0"/>
                <a:cs typeface="Arial" panose="020B0604020202020204" pitchFamily="34" charset="0"/>
              </a:rPr>
              <a:t>seedling</a:t>
            </a:r>
            <a:endParaRPr lang="fr-FR" sz="1400" dirty="0">
              <a:latin typeface="Arial" panose="020B0604020202020204" pitchFamily="34" charset="0"/>
              <a:cs typeface="Arial" panose="020B0604020202020204" pitchFamily="34" charset="0"/>
            </a:endParaRPr>
          </a:p>
        </p:txBody>
      </p:sp>
      <p:sp>
        <p:nvSpPr>
          <p:cNvPr id="26" name="ZoneTexte 25"/>
          <p:cNvSpPr txBox="1"/>
          <p:nvPr/>
        </p:nvSpPr>
        <p:spPr>
          <a:xfrm>
            <a:off x="5912222" y="2407201"/>
            <a:ext cx="970137" cy="307777"/>
          </a:xfrm>
          <a:prstGeom prst="rect">
            <a:avLst/>
          </a:prstGeom>
          <a:noFill/>
        </p:spPr>
        <p:txBody>
          <a:bodyPr wrap="none" rtlCol="0">
            <a:spAutoFit/>
          </a:bodyPr>
          <a:lstStyle/>
          <a:p>
            <a:r>
              <a:rPr lang="fr-FR" sz="1400" dirty="0" err="1" smtClean="0">
                <a:latin typeface="Arial" panose="020B0604020202020204" pitchFamily="34" charset="0"/>
                <a:cs typeface="Arial" panose="020B0604020202020204" pitchFamily="34" charset="0"/>
              </a:rPr>
              <a:t>producing</a:t>
            </a:r>
            <a:endParaRPr lang="fr-FR" sz="1400" dirty="0">
              <a:latin typeface="Arial" panose="020B0604020202020204" pitchFamily="34" charset="0"/>
              <a:cs typeface="Arial" panose="020B0604020202020204" pitchFamily="34" charset="0"/>
            </a:endParaRPr>
          </a:p>
        </p:txBody>
      </p:sp>
      <p:sp>
        <p:nvSpPr>
          <p:cNvPr id="27" name="ZoneTexte 26"/>
          <p:cNvSpPr txBox="1"/>
          <p:nvPr/>
        </p:nvSpPr>
        <p:spPr>
          <a:xfrm>
            <a:off x="7624580" y="3053339"/>
            <a:ext cx="732893" cy="307777"/>
          </a:xfrm>
          <a:prstGeom prst="rect">
            <a:avLst/>
          </a:prstGeom>
          <a:noFill/>
        </p:spPr>
        <p:txBody>
          <a:bodyPr wrap="none" rtlCol="0">
            <a:spAutoFit/>
          </a:bodyPr>
          <a:lstStyle/>
          <a:p>
            <a:r>
              <a:rPr lang="fr-FR" sz="1400" dirty="0" err="1" smtClean="0">
                <a:latin typeface="Arial" panose="020B0604020202020204" pitchFamily="34" charset="0"/>
                <a:cs typeface="Arial" panose="020B0604020202020204" pitchFamily="34" charset="0"/>
              </a:rPr>
              <a:t>logistic</a:t>
            </a:r>
            <a:endParaRPr lang="fr-FR" sz="1400" dirty="0">
              <a:latin typeface="Arial" panose="020B0604020202020204" pitchFamily="34" charset="0"/>
              <a:cs typeface="Arial" panose="020B0604020202020204" pitchFamily="34" charset="0"/>
            </a:endParaRPr>
          </a:p>
        </p:txBody>
      </p:sp>
      <p:sp>
        <p:nvSpPr>
          <p:cNvPr id="28" name="ZoneTexte 27"/>
          <p:cNvSpPr txBox="1"/>
          <p:nvPr/>
        </p:nvSpPr>
        <p:spPr>
          <a:xfrm>
            <a:off x="9709517" y="4037136"/>
            <a:ext cx="1407758"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Final consumer</a:t>
            </a:r>
            <a:endParaRPr lang="fr-FR" sz="1400" dirty="0">
              <a:latin typeface="Arial" panose="020B0604020202020204" pitchFamily="34" charset="0"/>
              <a:cs typeface="Arial" panose="020B0604020202020204" pitchFamily="34" charset="0"/>
            </a:endParaRPr>
          </a:p>
        </p:txBody>
      </p:sp>
      <p:cxnSp>
        <p:nvCxnSpPr>
          <p:cNvPr id="29" name="Connecteur en angle 28"/>
          <p:cNvCxnSpPr>
            <a:endCxn id="23" idx="3"/>
          </p:cNvCxnSpPr>
          <p:nvPr/>
        </p:nvCxnSpPr>
        <p:spPr>
          <a:xfrm>
            <a:off x="7633024" y="1654675"/>
            <a:ext cx="1141968" cy="32920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Connecteur en angle 30"/>
          <p:cNvCxnSpPr/>
          <p:nvPr/>
        </p:nvCxnSpPr>
        <p:spPr>
          <a:xfrm>
            <a:off x="9784709" y="2401337"/>
            <a:ext cx="1141968" cy="32920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36" name="Groupe 35"/>
          <p:cNvGrpSpPr/>
          <p:nvPr/>
        </p:nvGrpSpPr>
        <p:grpSpPr>
          <a:xfrm>
            <a:off x="5902357" y="4568864"/>
            <a:ext cx="2088669" cy="1304144"/>
            <a:chOff x="162262" y="4158305"/>
            <a:chExt cx="2968986" cy="1519708"/>
          </a:xfrm>
        </p:grpSpPr>
        <p:pic>
          <p:nvPicPr>
            <p:cNvPr id="39" name="Image 38"/>
            <p:cNvPicPr>
              <a:picLocks noChangeAspect="1"/>
            </p:cNvPicPr>
            <p:nvPr/>
          </p:nvPicPr>
          <p:blipFill>
            <a:blip r:embed="rId8"/>
            <a:stretch>
              <a:fillRect/>
            </a:stretch>
          </p:blipFill>
          <p:spPr>
            <a:xfrm>
              <a:off x="408144" y="4158305"/>
              <a:ext cx="2109570" cy="1047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0" name="ZoneTexte 39"/>
            <p:cNvSpPr txBox="1"/>
            <p:nvPr/>
          </p:nvSpPr>
          <p:spPr>
            <a:xfrm>
              <a:off x="162262" y="5401014"/>
              <a:ext cx="2968986" cy="276999"/>
            </a:xfrm>
            <a:prstGeom prst="rect">
              <a:avLst/>
            </a:prstGeom>
            <a:noFill/>
          </p:spPr>
          <p:txBody>
            <a:bodyPr wrap="square" rtlCol="0">
              <a:spAutoFit/>
            </a:bodyPr>
            <a:lstStyle/>
            <a:p>
              <a:endParaRPr lang="fr-FR" sz="1200" i="1" dirty="0">
                <a:latin typeface="Arial" panose="020B0604020202020204" pitchFamily="34" charset="0"/>
                <a:cs typeface="Arial" panose="020B0604020202020204" pitchFamily="34" charset="0"/>
              </a:endParaRPr>
            </a:p>
          </p:txBody>
        </p:sp>
      </p:grpSp>
      <p:cxnSp>
        <p:nvCxnSpPr>
          <p:cNvPr id="41" name="Connecteur en angle 40"/>
          <p:cNvCxnSpPr/>
          <p:nvPr/>
        </p:nvCxnSpPr>
        <p:spPr>
          <a:xfrm flipV="1">
            <a:off x="7738288" y="4344913"/>
            <a:ext cx="2675108" cy="592702"/>
          </a:xfrm>
          <a:prstGeom prst="bentConnector3">
            <a:avLst>
              <a:gd name="adj1" fmla="val 100267"/>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45" name="Image 44"/>
          <p:cNvPicPr>
            <a:picLocks noChangeAspect="1"/>
          </p:cNvPicPr>
          <p:nvPr/>
        </p:nvPicPr>
        <p:blipFill>
          <a:blip r:embed="rId9"/>
          <a:stretch>
            <a:fillRect/>
          </a:stretch>
        </p:blipFill>
        <p:spPr>
          <a:xfrm>
            <a:off x="6011909" y="1144712"/>
            <a:ext cx="1456942" cy="1066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46" name="Connecteur en angle 45"/>
          <p:cNvCxnSpPr/>
          <p:nvPr/>
        </p:nvCxnSpPr>
        <p:spPr>
          <a:xfrm>
            <a:off x="5619814" y="697015"/>
            <a:ext cx="1141968" cy="32920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flipH="1">
            <a:off x="5247711" y="2121249"/>
            <a:ext cx="683925" cy="4481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Éclair 18"/>
          <p:cNvSpPr/>
          <p:nvPr/>
        </p:nvSpPr>
        <p:spPr>
          <a:xfrm>
            <a:off x="5274598" y="4045694"/>
            <a:ext cx="737311" cy="535212"/>
          </a:xfrm>
          <a:prstGeom prst="lightningBol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Image 36"/>
          <p:cNvPicPr>
            <a:picLocks noChangeAspect="1"/>
          </p:cNvPicPr>
          <p:nvPr/>
        </p:nvPicPr>
        <p:blipFill rotWithShape="1">
          <a:blip r:embed="rId10"/>
          <a:srcRect l="29006" t="34718" r="52921" b="35027"/>
          <a:stretch/>
        </p:blipFill>
        <p:spPr>
          <a:xfrm>
            <a:off x="4703264" y="5059377"/>
            <a:ext cx="950397" cy="8949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2" name="Éclair 41"/>
          <p:cNvSpPr/>
          <p:nvPr/>
        </p:nvSpPr>
        <p:spPr>
          <a:xfrm rot="3472377">
            <a:off x="4862327" y="4151052"/>
            <a:ext cx="737311" cy="535212"/>
          </a:xfrm>
          <a:prstGeom prst="lightningBol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Éclair 42"/>
          <p:cNvSpPr/>
          <p:nvPr/>
        </p:nvSpPr>
        <p:spPr>
          <a:xfrm rot="6647894">
            <a:off x="4557779" y="4003988"/>
            <a:ext cx="737311" cy="535212"/>
          </a:xfrm>
          <a:prstGeom prst="lightningBol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descr="http://www.lespaniersbiosolidaires.fr/Upload/image/Logos/Logo%20BL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13956" y="249960"/>
            <a:ext cx="867909" cy="8679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12" name="Connecteur en angle 11"/>
          <p:cNvCxnSpPr>
            <a:stCxn id="3074" idx="1"/>
            <a:endCxn id="23" idx="3"/>
          </p:cNvCxnSpPr>
          <p:nvPr/>
        </p:nvCxnSpPr>
        <p:spPr>
          <a:xfrm rot="5400000">
            <a:off x="8628447" y="1264415"/>
            <a:ext cx="866011" cy="572919"/>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47" name="Groupe 46"/>
          <p:cNvGrpSpPr/>
          <p:nvPr/>
        </p:nvGrpSpPr>
        <p:grpSpPr>
          <a:xfrm>
            <a:off x="2951235" y="5115165"/>
            <a:ext cx="1017057" cy="1040270"/>
            <a:chOff x="201300" y="1040265"/>
            <a:chExt cx="1711430" cy="1931561"/>
          </a:xfrm>
        </p:grpSpPr>
        <p:sp>
          <p:nvSpPr>
            <p:cNvPr id="48" name="ZoneTexte 47"/>
            <p:cNvSpPr txBox="1"/>
            <p:nvPr/>
          </p:nvSpPr>
          <p:spPr>
            <a:xfrm>
              <a:off x="201300" y="2694827"/>
              <a:ext cx="1711430" cy="276999"/>
            </a:xfrm>
            <a:prstGeom prst="rect">
              <a:avLst/>
            </a:prstGeom>
            <a:noFill/>
          </p:spPr>
          <p:txBody>
            <a:bodyPr wrap="square" rtlCol="0">
              <a:spAutoFit/>
            </a:bodyPr>
            <a:lstStyle/>
            <a:p>
              <a:endParaRPr lang="fr-FR" sz="1200" i="1" dirty="0" smtClean="0">
                <a:latin typeface="Arial" panose="020B0604020202020204" pitchFamily="34" charset="0"/>
                <a:cs typeface="Arial" panose="020B0604020202020204" pitchFamily="34" charset="0"/>
              </a:endParaRPr>
            </a:p>
          </p:txBody>
        </p:sp>
        <p:pic>
          <p:nvPicPr>
            <p:cNvPr id="49" name="Picture 6" descr="http://www.esrifrance.fr/sig2006/iso_album/cg72_institutionnel.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1246" y="1040265"/>
              <a:ext cx="1561484" cy="14912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50" name="Éclair 49"/>
          <p:cNvSpPr/>
          <p:nvPr/>
        </p:nvSpPr>
        <p:spPr>
          <a:xfrm rot="3472377">
            <a:off x="4543073" y="3828497"/>
            <a:ext cx="279957" cy="1736813"/>
          </a:xfrm>
          <a:prstGeom prst="lightningBol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266" name="Picture 2" descr="http://www.produits-bio.fr/annuaire/DATA/R4qeNSfpQp.jpg"/>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57304" y="121028"/>
            <a:ext cx="527047" cy="41109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www.produits-bio.fr/annuaire/DATA/R4qeNSfpQp.jpg"/>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1241" y="885139"/>
            <a:ext cx="527047" cy="41109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http://www.produits-bio.fr/annuaire/DATA/R4qeNSfpQp.jpg"/>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45408" y="4326723"/>
            <a:ext cx="527047" cy="41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0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5"/>
                                        </p:tgtEl>
                                      </p:cBhvr>
                                    </p:animEffect>
                                    <p:set>
                                      <p:cBhvr>
                                        <p:cTn id="13" dur="1" fill="hold">
                                          <p:stCondLst>
                                            <p:cond delay="499"/>
                                          </p:stCondLst>
                                        </p:cTn>
                                        <p:tgtEl>
                                          <p:spTgt spid="4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9"/>
                                        </p:tgtEl>
                                      </p:cBhvr>
                                    </p:animEffect>
                                    <p:set>
                                      <p:cBhvr>
                                        <p:cTn id="16" dur="1" fill="hold">
                                          <p:stCondLst>
                                            <p:cond delay="499"/>
                                          </p:stCondLst>
                                        </p:cTn>
                                        <p:tgtEl>
                                          <p:spTgt spid="29"/>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500"/>
                                        <p:tgtEl>
                                          <p:spTgt spid="3074"/>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xit" presetSubtype="0" fill="hold" nodeType="withEffect">
                                  <p:stCondLst>
                                    <p:cond delay="0"/>
                                  </p:stCondLst>
                                  <p:childTnLst>
                                    <p:animEffect transition="out" filter="fade">
                                      <p:cBhvr>
                                        <p:cTn id="24" dur="500"/>
                                        <p:tgtEl>
                                          <p:spTgt spid="52"/>
                                        </p:tgtEl>
                                      </p:cBhvr>
                                    </p:animEffect>
                                    <p:set>
                                      <p:cBhvr>
                                        <p:cTn id="25"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e 43"/>
          <p:cNvGrpSpPr/>
          <p:nvPr/>
        </p:nvGrpSpPr>
        <p:grpSpPr>
          <a:xfrm>
            <a:off x="3661893" y="3853676"/>
            <a:ext cx="937525" cy="898303"/>
            <a:chOff x="4137565" y="1040265"/>
            <a:chExt cx="1914758" cy="2065200"/>
          </a:xfrm>
        </p:grpSpPr>
        <p:sp>
          <p:nvSpPr>
            <p:cNvPr id="51" name="ZoneTexte 50"/>
            <p:cNvSpPr txBox="1"/>
            <p:nvPr/>
          </p:nvSpPr>
          <p:spPr>
            <a:xfrm>
              <a:off x="4137565" y="2828466"/>
              <a:ext cx="184731" cy="276999"/>
            </a:xfrm>
            <a:prstGeom prst="rect">
              <a:avLst/>
            </a:prstGeom>
            <a:noFill/>
          </p:spPr>
          <p:txBody>
            <a:bodyPr wrap="none" rtlCol="0">
              <a:spAutoFit/>
            </a:bodyPr>
            <a:lstStyle/>
            <a:p>
              <a:endParaRPr lang="fr-FR" sz="1200" dirty="0" smtClean="0">
                <a:latin typeface="Arial" panose="020B0604020202020204" pitchFamily="34" charset="0"/>
                <a:cs typeface="Arial" panose="020B0604020202020204" pitchFamily="34" charset="0"/>
              </a:endParaRPr>
            </a:p>
          </p:txBody>
        </p:sp>
        <p:pic>
          <p:nvPicPr>
            <p:cNvPr id="53" name="Picture 2" descr="http://www.bioenergie-promotion.fr/wp-content/uploads/2013/02/CA72.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4239"/>
            <a:stretch/>
          </p:blipFill>
          <p:spPr bwMode="auto">
            <a:xfrm>
              <a:off x="4387219" y="1040265"/>
              <a:ext cx="1665104" cy="14910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2" name="Titre 1"/>
          <p:cNvSpPr>
            <a:spLocks noGrp="1"/>
          </p:cNvSpPr>
          <p:nvPr>
            <p:ph type="ctrTitle"/>
          </p:nvPr>
        </p:nvSpPr>
        <p:spPr>
          <a:xfrm>
            <a:off x="1136822" y="2803727"/>
            <a:ext cx="10058400" cy="3566160"/>
          </a:xfrm>
        </p:spPr>
        <p:txBody>
          <a:bodyPr>
            <a:normAutofit/>
          </a:bodyPr>
          <a:lstStyle/>
          <a:p>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pic>
        <p:nvPicPr>
          <p:cNvPr id="2050" name="Picture 2" descr="https://encrypted-tbn1.gstatic.com/images?q=tbn:ANd9GcS6ySdZ9c2BlILI4d1x-DtrnFUm7EYvG6ds09SLZUpii_mOk8x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694" y="3265924"/>
            <a:ext cx="1566287" cy="71023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3699379" y="4631697"/>
            <a:ext cx="840295"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2013-14</a:t>
            </a:r>
            <a:endParaRPr lang="fr-FR" sz="1400" dirty="0">
              <a:latin typeface="Arial" panose="020B0604020202020204" pitchFamily="34" charset="0"/>
              <a:cs typeface="Arial" panose="020B0604020202020204" pitchFamily="34" charset="0"/>
            </a:endParaRPr>
          </a:p>
        </p:txBody>
      </p:sp>
      <p:sp>
        <p:nvSpPr>
          <p:cNvPr id="7" name="Rectangle 6"/>
          <p:cNvSpPr/>
          <p:nvPr/>
        </p:nvSpPr>
        <p:spPr>
          <a:xfrm>
            <a:off x="418896" y="370969"/>
            <a:ext cx="3972885" cy="3210793"/>
          </a:xfrm>
          <a:prstGeom prst="wedgeRectCallout">
            <a:avLst>
              <a:gd name="adj1" fmla="val 38738"/>
              <a:gd name="adj2" fmla="val 68642"/>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smtClean="0">
              <a:solidFill>
                <a:sysClr val="windowText" lastClr="000000"/>
              </a:solidFill>
              <a:latin typeface="Arial" panose="020B0604020202020204" pitchFamily="34" charset="0"/>
              <a:cs typeface="Arial" panose="020B0604020202020204" pitchFamily="34" charset="0"/>
            </a:endParaRPr>
          </a:p>
          <a:p>
            <a:pPr algn="ctr"/>
            <a:r>
              <a:rPr lang="fr-FR" sz="1600" b="1" dirty="0" smtClean="0">
                <a:solidFill>
                  <a:schemeClr val="tx1"/>
                </a:solidFill>
                <a:latin typeface="Arial" panose="020B0604020202020204" pitchFamily="34" charset="0"/>
                <a:cs typeface="Arial" panose="020B0604020202020204" pitchFamily="34" charset="0"/>
              </a:rPr>
              <a:t>Reconquête</a:t>
            </a:r>
          </a:p>
          <a:p>
            <a:pPr algn="ctr"/>
            <a:endParaRPr lang="fr-FR" sz="1600" b="1" dirty="0">
              <a:solidFill>
                <a:schemeClr val="tx1"/>
              </a:solidFill>
              <a:latin typeface="Arial" panose="020B0604020202020204" pitchFamily="34" charset="0"/>
              <a:cs typeface="Arial" panose="020B0604020202020204" pitchFamily="34" charset="0"/>
            </a:endParaRPr>
          </a:p>
          <a:p>
            <a:pPr algn="ctr"/>
            <a:r>
              <a:rPr lang="en-US" sz="1600" dirty="0">
                <a:solidFill>
                  <a:schemeClr val="tx1"/>
                </a:solidFill>
              </a:rPr>
              <a:t>Currently providing </a:t>
            </a:r>
            <a:r>
              <a:rPr lang="en-US" sz="1600" dirty="0" smtClean="0">
                <a:solidFill>
                  <a:schemeClr val="tx1"/>
                </a:solidFill>
              </a:rPr>
              <a:t>by Tarmac (social action oriented association)who </a:t>
            </a:r>
            <a:r>
              <a:rPr lang="en-US" sz="1600" dirty="0">
                <a:solidFill>
                  <a:schemeClr val="tx1"/>
                </a:solidFill>
              </a:rPr>
              <a:t>develops a project in the south of the department.</a:t>
            </a:r>
            <a:endParaRPr lang="en-US" sz="1600" dirty="0" smtClean="0">
              <a:solidFill>
                <a:schemeClr val="tx1"/>
              </a:solidFill>
            </a:endParaRPr>
          </a:p>
        </p:txBody>
      </p:sp>
      <p:grpSp>
        <p:nvGrpSpPr>
          <p:cNvPr id="8" name="Groupe 7"/>
          <p:cNvGrpSpPr/>
          <p:nvPr/>
        </p:nvGrpSpPr>
        <p:grpSpPr>
          <a:xfrm>
            <a:off x="4497045" y="2670082"/>
            <a:ext cx="801357" cy="797930"/>
            <a:chOff x="6466318" y="1021340"/>
            <a:chExt cx="1939955" cy="2064470"/>
          </a:xfrm>
        </p:grpSpPr>
        <p:pic>
          <p:nvPicPr>
            <p:cNvPr id="9" name="Picture 8" descr="http://www.respirelavie.fr/images/partenaires2/gab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710" y="1021340"/>
              <a:ext cx="1805563" cy="14914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6466318" y="2808811"/>
              <a:ext cx="184731" cy="276999"/>
            </a:xfrm>
            <a:prstGeom prst="rect">
              <a:avLst/>
            </a:prstGeom>
            <a:noFill/>
          </p:spPr>
          <p:txBody>
            <a:bodyPr wrap="none" rtlCol="0">
              <a:spAutoFit/>
            </a:bodyPr>
            <a:lstStyle/>
            <a:p>
              <a:endParaRPr lang="fr-FR" sz="1200" dirty="0">
                <a:latin typeface="Arial" panose="020B0604020202020204" pitchFamily="34" charset="0"/>
                <a:cs typeface="Arial" panose="020B0604020202020204" pitchFamily="34" charset="0"/>
              </a:endParaRPr>
            </a:p>
          </p:txBody>
        </p:sp>
      </p:grpSp>
      <p:grpSp>
        <p:nvGrpSpPr>
          <p:cNvPr id="14" name="Groupe 13"/>
          <p:cNvGrpSpPr/>
          <p:nvPr/>
        </p:nvGrpSpPr>
        <p:grpSpPr>
          <a:xfrm>
            <a:off x="9787701" y="2917562"/>
            <a:ext cx="1820939" cy="1377565"/>
            <a:chOff x="3267812" y="4158305"/>
            <a:chExt cx="2238814" cy="1596663"/>
          </a:xfrm>
        </p:grpSpPr>
        <p:pic>
          <p:nvPicPr>
            <p:cNvPr id="15" name="Picture 10" descr="http://img.annuaire-mairie.fr/img/logo/allonnes-72.png"/>
            <p:cNvPicPr>
              <a:picLocks noChangeAspect="1" noChangeArrowheads="1"/>
            </p:cNvPicPr>
            <p:nvPr/>
          </p:nvPicPr>
          <p:blipFill rotWithShape="1">
            <a:blip r:embed="rId5">
              <a:extLst>
                <a:ext uri="{28A0092B-C50C-407E-A947-70E740481C1C}">
                  <a14:useLocalDpi xmlns:a14="http://schemas.microsoft.com/office/drawing/2010/main" val="0"/>
                </a:ext>
              </a:extLst>
            </a:blip>
            <a:srcRect l="2089" t="26484" r="2970" b="27433"/>
            <a:stretch/>
          </p:blipFill>
          <p:spPr bwMode="auto">
            <a:xfrm>
              <a:off x="3267812" y="4158305"/>
              <a:ext cx="2238814" cy="1047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3627056" y="5477969"/>
              <a:ext cx="1505117" cy="276999"/>
            </a:xfrm>
            <a:prstGeom prst="rect">
              <a:avLst/>
            </a:prstGeom>
            <a:noFill/>
          </p:spPr>
          <p:txBody>
            <a:bodyPr wrap="square" rtlCol="0">
              <a:spAutoFit/>
            </a:bodyPr>
            <a:lstStyle/>
            <a:p>
              <a:endParaRPr lang="fr-FR" sz="1200" i="1" dirty="0">
                <a:latin typeface="Arial" panose="020B0604020202020204" pitchFamily="34" charset="0"/>
                <a:cs typeface="Arial" panose="020B0604020202020204" pitchFamily="34" charset="0"/>
              </a:endParaRPr>
            </a:p>
          </p:txBody>
        </p:sp>
      </p:grpSp>
      <p:grpSp>
        <p:nvGrpSpPr>
          <p:cNvPr id="18" name="Groupe 17"/>
          <p:cNvGrpSpPr/>
          <p:nvPr/>
        </p:nvGrpSpPr>
        <p:grpSpPr>
          <a:xfrm>
            <a:off x="4635157" y="294174"/>
            <a:ext cx="1795352" cy="1293174"/>
            <a:chOff x="8817547" y="1021340"/>
            <a:chExt cx="2968986" cy="2077969"/>
          </a:xfrm>
        </p:grpSpPr>
        <p:pic>
          <p:nvPicPr>
            <p:cNvPr id="20" name="Image 19"/>
            <p:cNvPicPr>
              <a:picLocks noChangeAspect="1"/>
            </p:cNvPicPr>
            <p:nvPr/>
          </p:nvPicPr>
          <p:blipFill rotWithShape="1">
            <a:blip r:embed="rId6"/>
            <a:srcRect l="14824" t="12097" r="66700" b="69153"/>
            <a:stretch/>
          </p:blipFill>
          <p:spPr>
            <a:xfrm>
              <a:off x="8954660" y="1021340"/>
              <a:ext cx="1869768" cy="14914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ZoneTexte 20"/>
            <p:cNvSpPr txBox="1"/>
            <p:nvPr/>
          </p:nvSpPr>
          <p:spPr>
            <a:xfrm>
              <a:off x="8817547" y="2822310"/>
              <a:ext cx="2968986" cy="276999"/>
            </a:xfrm>
            <a:prstGeom prst="rect">
              <a:avLst/>
            </a:prstGeom>
            <a:noFill/>
          </p:spPr>
          <p:txBody>
            <a:bodyPr wrap="square" rtlCol="0">
              <a:spAutoFit/>
            </a:bodyPr>
            <a:lstStyle/>
            <a:p>
              <a:endParaRPr lang="fr-FR" sz="1200" dirty="0">
                <a:latin typeface="Arial" panose="020B0604020202020204" pitchFamily="34" charset="0"/>
                <a:cs typeface="Arial" panose="020B0604020202020204" pitchFamily="34" charset="0"/>
              </a:endParaRPr>
            </a:p>
          </p:txBody>
        </p:sp>
      </p:grpSp>
      <p:grpSp>
        <p:nvGrpSpPr>
          <p:cNvPr id="22" name="Groupe 21"/>
          <p:cNvGrpSpPr/>
          <p:nvPr/>
        </p:nvGrpSpPr>
        <p:grpSpPr>
          <a:xfrm>
            <a:off x="7626794" y="1983880"/>
            <a:ext cx="2574324" cy="1484088"/>
            <a:chOff x="6166022" y="4289242"/>
            <a:chExt cx="2574324" cy="1484088"/>
          </a:xfrm>
        </p:grpSpPr>
        <p:pic>
          <p:nvPicPr>
            <p:cNvPr id="23" name="Picture 12" descr="Echo Tr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7516" y="4289242"/>
              <a:ext cx="2073407" cy="7561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4" name="ZoneTexte 23"/>
            <p:cNvSpPr txBox="1"/>
            <p:nvPr/>
          </p:nvSpPr>
          <p:spPr>
            <a:xfrm>
              <a:off x="6166022" y="5496331"/>
              <a:ext cx="2574324" cy="276999"/>
            </a:xfrm>
            <a:prstGeom prst="rect">
              <a:avLst/>
            </a:prstGeom>
            <a:noFill/>
          </p:spPr>
          <p:txBody>
            <a:bodyPr wrap="square" rtlCol="0">
              <a:spAutoFit/>
            </a:bodyPr>
            <a:lstStyle/>
            <a:p>
              <a:endParaRPr lang="fr-FR" sz="1200" i="1" dirty="0">
                <a:latin typeface="Arial" panose="020B0604020202020204" pitchFamily="34" charset="0"/>
                <a:cs typeface="Arial" panose="020B0604020202020204" pitchFamily="34" charset="0"/>
              </a:endParaRPr>
            </a:p>
          </p:txBody>
        </p:sp>
      </p:grpSp>
      <p:sp>
        <p:nvSpPr>
          <p:cNvPr id="25" name="ZoneTexte 24"/>
          <p:cNvSpPr txBox="1"/>
          <p:nvPr/>
        </p:nvSpPr>
        <p:spPr>
          <a:xfrm>
            <a:off x="4577196" y="1463733"/>
            <a:ext cx="851515" cy="307777"/>
          </a:xfrm>
          <a:prstGeom prst="rect">
            <a:avLst/>
          </a:prstGeom>
          <a:noFill/>
        </p:spPr>
        <p:txBody>
          <a:bodyPr wrap="none" rtlCol="0">
            <a:spAutoFit/>
          </a:bodyPr>
          <a:lstStyle/>
          <a:p>
            <a:r>
              <a:rPr lang="fr-FR" sz="1400" dirty="0" err="1" smtClean="0">
                <a:latin typeface="Arial" panose="020B0604020202020204" pitchFamily="34" charset="0"/>
                <a:cs typeface="Arial" panose="020B0604020202020204" pitchFamily="34" charset="0"/>
              </a:rPr>
              <a:t>seedling</a:t>
            </a:r>
            <a:endParaRPr lang="fr-FR" sz="1400" dirty="0">
              <a:latin typeface="Arial" panose="020B0604020202020204" pitchFamily="34" charset="0"/>
              <a:cs typeface="Arial" panose="020B0604020202020204" pitchFamily="34" charset="0"/>
            </a:endParaRPr>
          </a:p>
        </p:txBody>
      </p:sp>
      <p:sp>
        <p:nvSpPr>
          <p:cNvPr id="26" name="ZoneTexte 25"/>
          <p:cNvSpPr txBox="1"/>
          <p:nvPr/>
        </p:nvSpPr>
        <p:spPr>
          <a:xfrm>
            <a:off x="5945440" y="2192907"/>
            <a:ext cx="970137" cy="307777"/>
          </a:xfrm>
          <a:prstGeom prst="rect">
            <a:avLst/>
          </a:prstGeom>
          <a:noFill/>
        </p:spPr>
        <p:txBody>
          <a:bodyPr wrap="none" rtlCol="0">
            <a:spAutoFit/>
          </a:bodyPr>
          <a:lstStyle/>
          <a:p>
            <a:r>
              <a:rPr lang="fr-FR" sz="1400" dirty="0" err="1" smtClean="0">
                <a:latin typeface="Arial" panose="020B0604020202020204" pitchFamily="34" charset="0"/>
                <a:cs typeface="Arial" panose="020B0604020202020204" pitchFamily="34" charset="0"/>
              </a:rPr>
              <a:t>producing</a:t>
            </a:r>
            <a:endParaRPr lang="fr-FR" sz="1400" dirty="0">
              <a:latin typeface="Arial" panose="020B0604020202020204" pitchFamily="34" charset="0"/>
              <a:cs typeface="Arial" panose="020B0604020202020204" pitchFamily="34" charset="0"/>
            </a:endParaRPr>
          </a:p>
        </p:txBody>
      </p:sp>
      <p:sp>
        <p:nvSpPr>
          <p:cNvPr id="27" name="ZoneTexte 26"/>
          <p:cNvSpPr txBox="1"/>
          <p:nvPr/>
        </p:nvSpPr>
        <p:spPr>
          <a:xfrm>
            <a:off x="7624580" y="3053339"/>
            <a:ext cx="732893" cy="307777"/>
          </a:xfrm>
          <a:prstGeom prst="rect">
            <a:avLst/>
          </a:prstGeom>
          <a:noFill/>
        </p:spPr>
        <p:txBody>
          <a:bodyPr wrap="none" rtlCol="0">
            <a:spAutoFit/>
          </a:bodyPr>
          <a:lstStyle/>
          <a:p>
            <a:r>
              <a:rPr lang="fr-FR" sz="1400" dirty="0" err="1" smtClean="0">
                <a:latin typeface="Arial" panose="020B0604020202020204" pitchFamily="34" charset="0"/>
                <a:cs typeface="Arial" panose="020B0604020202020204" pitchFamily="34" charset="0"/>
              </a:rPr>
              <a:t>logistic</a:t>
            </a:r>
            <a:endParaRPr lang="fr-FR" sz="1400" dirty="0">
              <a:latin typeface="Arial" panose="020B0604020202020204" pitchFamily="34" charset="0"/>
              <a:cs typeface="Arial" panose="020B0604020202020204" pitchFamily="34" charset="0"/>
            </a:endParaRPr>
          </a:p>
        </p:txBody>
      </p:sp>
      <p:sp>
        <p:nvSpPr>
          <p:cNvPr id="28" name="ZoneTexte 27"/>
          <p:cNvSpPr txBox="1"/>
          <p:nvPr/>
        </p:nvSpPr>
        <p:spPr>
          <a:xfrm>
            <a:off x="9709517" y="4037136"/>
            <a:ext cx="1407758"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Final consumer</a:t>
            </a:r>
            <a:endParaRPr lang="fr-FR" sz="1400" dirty="0">
              <a:latin typeface="Arial" panose="020B0604020202020204" pitchFamily="34" charset="0"/>
              <a:cs typeface="Arial" panose="020B0604020202020204" pitchFamily="34" charset="0"/>
            </a:endParaRPr>
          </a:p>
        </p:txBody>
      </p:sp>
      <p:cxnSp>
        <p:nvCxnSpPr>
          <p:cNvPr id="29" name="Connecteur en angle 28"/>
          <p:cNvCxnSpPr/>
          <p:nvPr/>
        </p:nvCxnSpPr>
        <p:spPr>
          <a:xfrm>
            <a:off x="7624580" y="1572980"/>
            <a:ext cx="1141968" cy="32920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Connecteur en angle 30"/>
          <p:cNvCxnSpPr/>
          <p:nvPr/>
        </p:nvCxnSpPr>
        <p:spPr>
          <a:xfrm>
            <a:off x="9784709" y="2401337"/>
            <a:ext cx="1141968" cy="32920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36" name="Groupe 35"/>
          <p:cNvGrpSpPr/>
          <p:nvPr/>
        </p:nvGrpSpPr>
        <p:grpSpPr>
          <a:xfrm>
            <a:off x="5902357" y="4568864"/>
            <a:ext cx="2088669" cy="1304144"/>
            <a:chOff x="162262" y="4158305"/>
            <a:chExt cx="2968986" cy="1519708"/>
          </a:xfrm>
        </p:grpSpPr>
        <p:pic>
          <p:nvPicPr>
            <p:cNvPr id="39" name="Image 38"/>
            <p:cNvPicPr>
              <a:picLocks noChangeAspect="1"/>
            </p:cNvPicPr>
            <p:nvPr/>
          </p:nvPicPr>
          <p:blipFill>
            <a:blip r:embed="rId8"/>
            <a:stretch>
              <a:fillRect/>
            </a:stretch>
          </p:blipFill>
          <p:spPr>
            <a:xfrm>
              <a:off x="408144" y="4158305"/>
              <a:ext cx="2109570" cy="1047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0" name="ZoneTexte 39"/>
            <p:cNvSpPr txBox="1"/>
            <p:nvPr/>
          </p:nvSpPr>
          <p:spPr>
            <a:xfrm>
              <a:off x="162262" y="5401014"/>
              <a:ext cx="2968986" cy="276999"/>
            </a:xfrm>
            <a:prstGeom prst="rect">
              <a:avLst/>
            </a:prstGeom>
            <a:noFill/>
          </p:spPr>
          <p:txBody>
            <a:bodyPr wrap="square" rtlCol="0">
              <a:spAutoFit/>
            </a:bodyPr>
            <a:lstStyle/>
            <a:p>
              <a:endParaRPr lang="fr-FR" sz="1200" i="1" dirty="0">
                <a:latin typeface="Arial" panose="020B0604020202020204" pitchFamily="34" charset="0"/>
                <a:cs typeface="Arial" panose="020B0604020202020204" pitchFamily="34" charset="0"/>
              </a:endParaRPr>
            </a:p>
          </p:txBody>
        </p:sp>
      </p:grpSp>
      <p:cxnSp>
        <p:nvCxnSpPr>
          <p:cNvPr id="41" name="Connecteur en angle 40"/>
          <p:cNvCxnSpPr/>
          <p:nvPr/>
        </p:nvCxnSpPr>
        <p:spPr>
          <a:xfrm flipV="1">
            <a:off x="7738288" y="4344913"/>
            <a:ext cx="2675108" cy="592702"/>
          </a:xfrm>
          <a:prstGeom prst="bentConnector3">
            <a:avLst>
              <a:gd name="adj1" fmla="val 10026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6" name="Connecteur en angle 45"/>
          <p:cNvCxnSpPr/>
          <p:nvPr/>
        </p:nvCxnSpPr>
        <p:spPr>
          <a:xfrm>
            <a:off x="5912222" y="618565"/>
            <a:ext cx="849560" cy="407655"/>
          </a:xfrm>
          <a:prstGeom prst="bentConnector3">
            <a:avLst>
              <a:gd name="adj1" fmla="val 100650"/>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Éclair 18"/>
          <p:cNvSpPr/>
          <p:nvPr/>
        </p:nvSpPr>
        <p:spPr>
          <a:xfrm>
            <a:off x="5274598" y="4045694"/>
            <a:ext cx="737311" cy="535212"/>
          </a:xfrm>
          <a:prstGeom prst="lightningBol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Image 36"/>
          <p:cNvPicPr>
            <a:picLocks noChangeAspect="1"/>
          </p:cNvPicPr>
          <p:nvPr/>
        </p:nvPicPr>
        <p:blipFill rotWithShape="1">
          <a:blip r:embed="rId9"/>
          <a:srcRect l="29006" t="34718" r="52921" b="35027"/>
          <a:stretch/>
        </p:blipFill>
        <p:spPr>
          <a:xfrm>
            <a:off x="4703264" y="5059377"/>
            <a:ext cx="950397" cy="8949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2" name="Éclair 41"/>
          <p:cNvSpPr/>
          <p:nvPr/>
        </p:nvSpPr>
        <p:spPr>
          <a:xfrm rot="3472377">
            <a:off x="4862327" y="4151052"/>
            <a:ext cx="737311" cy="535212"/>
          </a:xfrm>
          <a:prstGeom prst="lightningBol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7" name="Groupe 46"/>
          <p:cNvGrpSpPr/>
          <p:nvPr/>
        </p:nvGrpSpPr>
        <p:grpSpPr>
          <a:xfrm>
            <a:off x="2951235" y="5115165"/>
            <a:ext cx="1017057" cy="1040270"/>
            <a:chOff x="201300" y="1040265"/>
            <a:chExt cx="1711430" cy="1931561"/>
          </a:xfrm>
        </p:grpSpPr>
        <p:sp>
          <p:nvSpPr>
            <p:cNvPr id="48" name="ZoneTexte 47"/>
            <p:cNvSpPr txBox="1"/>
            <p:nvPr/>
          </p:nvSpPr>
          <p:spPr>
            <a:xfrm>
              <a:off x="201300" y="2694827"/>
              <a:ext cx="1711430" cy="276999"/>
            </a:xfrm>
            <a:prstGeom prst="rect">
              <a:avLst/>
            </a:prstGeom>
            <a:noFill/>
          </p:spPr>
          <p:txBody>
            <a:bodyPr wrap="square" rtlCol="0">
              <a:spAutoFit/>
            </a:bodyPr>
            <a:lstStyle/>
            <a:p>
              <a:endParaRPr lang="fr-FR" sz="1200" i="1" dirty="0" smtClean="0">
                <a:latin typeface="Arial" panose="020B0604020202020204" pitchFamily="34" charset="0"/>
                <a:cs typeface="Arial" panose="020B0604020202020204" pitchFamily="34" charset="0"/>
              </a:endParaRPr>
            </a:p>
          </p:txBody>
        </p:sp>
        <p:pic>
          <p:nvPicPr>
            <p:cNvPr id="49" name="Picture 6" descr="http://www.esrifrance.fr/sig2006/iso_album/cg72_institutionnel.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246" y="1040265"/>
              <a:ext cx="1561484" cy="14912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50" name="Éclair 49"/>
          <p:cNvSpPr/>
          <p:nvPr/>
        </p:nvSpPr>
        <p:spPr>
          <a:xfrm rot="3472377">
            <a:off x="4543073" y="3828497"/>
            <a:ext cx="279957" cy="1736813"/>
          </a:xfrm>
          <a:prstGeom prst="lightningBol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529907" y="77110"/>
            <a:ext cx="1489382" cy="1237469"/>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42" name="Picture 2" descr="http://photos.infolocale.fr/infolocale/228/228835/logo/228835_hpx_75_.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52808" y="1124793"/>
            <a:ext cx="1445235" cy="7527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2" name="Picture 2" descr="http://www.produits-bio.fr/annuaire/DATA/R4qeNSfpQp.jpg"/>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1241" y="885139"/>
            <a:ext cx="527047" cy="41109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http://www.produits-bio.fr/annuaire/DATA/R4qeNSfpQp.jpg"/>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4300" y="4326723"/>
            <a:ext cx="527047" cy="41109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http://www.produits-bio.fr/annuaire/DATA/R4qeNSfpQp.jpg"/>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4526" y="4364"/>
            <a:ext cx="527047" cy="411097"/>
          </a:xfrm>
          <a:prstGeom prst="rect">
            <a:avLst/>
          </a:prstGeom>
          <a:noFill/>
          <a:extLst>
            <a:ext uri="{909E8E84-426E-40DD-AFC4-6F175D3DCCD1}">
              <a14:hiddenFill xmlns:a14="http://schemas.microsoft.com/office/drawing/2010/main">
                <a:solidFill>
                  <a:srgbClr val="FFFFFF"/>
                </a:solidFill>
              </a14:hiddenFill>
            </a:ext>
          </a:extLst>
        </p:spPr>
      </p:pic>
      <p:pic>
        <p:nvPicPr>
          <p:cNvPr id="45" name="Image 44"/>
          <p:cNvPicPr>
            <a:picLocks noChangeAspect="1"/>
          </p:cNvPicPr>
          <p:nvPr/>
        </p:nvPicPr>
        <p:blipFill>
          <a:blip r:embed="rId13"/>
          <a:stretch>
            <a:fillRect/>
          </a:stretch>
        </p:blipFill>
        <p:spPr>
          <a:xfrm>
            <a:off x="4532640" y="2075531"/>
            <a:ext cx="753283" cy="5513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56" name="Connecteur droit avec flèche 55"/>
          <p:cNvCxnSpPr/>
          <p:nvPr/>
        </p:nvCxnSpPr>
        <p:spPr>
          <a:xfrm>
            <a:off x="5340350" y="2418559"/>
            <a:ext cx="1" cy="5162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Éclair 56"/>
          <p:cNvSpPr/>
          <p:nvPr/>
        </p:nvSpPr>
        <p:spPr>
          <a:xfrm rot="6647894">
            <a:off x="4710179" y="4156388"/>
            <a:ext cx="737311" cy="535212"/>
          </a:xfrm>
          <a:prstGeom prst="lightningBol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Éclair 57"/>
          <p:cNvSpPr/>
          <p:nvPr/>
        </p:nvSpPr>
        <p:spPr>
          <a:xfrm rot="6647894">
            <a:off x="4557779" y="4003988"/>
            <a:ext cx="737311" cy="535212"/>
          </a:xfrm>
          <a:prstGeom prst="lightningBol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03965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00051" y="898998"/>
            <a:ext cx="10778911" cy="3566160"/>
          </a:xfrm>
        </p:spPr>
        <p:txBody>
          <a:bodyPr>
            <a:normAutofit fontScale="90000"/>
          </a:bodyPr>
          <a:lstStyle/>
          <a:p>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Context of </a:t>
            </a:r>
            <a:r>
              <a:rPr lang="en-US" sz="3200" b="1" dirty="0" smtClean="0">
                <a:latin typeface="Arial" panose="020B0604020202020204" pitchFamily="34" charset="0"/>
                <a:cs typeface="Arial" panose="020B0604020202020204" pitchFamily="34" charset="0"/>
              </a:rPr>
              <a:t>changing perceptions </a:t>
            </a:r>
            <a:r>
              <a:rPr lang="en-US" sz="3200" b="1" dirty="0">
                <a:latin typeface="Arial" panose="020B0604020202020204" pitchFamily="34" charset="0"/>
                <a:cs typeface="Arial" panose="020B0604020202020204" pitchFamily="34" charset="0"/>
              </a:rPr>
              <a:t>on food-territorialized </a:t>
            </a:r>
            <a:r>
              <a:rPr lang="en-US" sz="3200" b="1" dirty="0" smtClean="0">
                <a:latin typeface="Arial" panose="020B0604020202020204" pitchFamily="34" charset="0"/>
                <a:cs typeface="Arial" panose="020B0604020202020204" pitchFamily="34" charset="0"/>
              </a:rPr>
              <a:t>systems </a:t>
            </a:r>
            <a:r>
              <a:rPr lang="en-US" sz="1600" i="1" dirty="0">
                <a:latin typeface="Arial" panose="020B0604020202020204" pitchFamily="34" charset="0"/>
                <a:cs typeface="Arial" panose="020B0604020202020204" pitchFamily="34" charset="0"/>
              </a:rPr>
              <a:t>(transformation of representations associated </a:t>
            </a:r>
            <a:r>
              <a:rPr lang="en-US" sz="1600" i="1" dirty="0" smtClean="0">
                <a:latin typeface="Arial" panose="020B0604020202020204" pitchFamily="34" charset="0"/>
                <a:cs typeface="Arial" panose="020B0604020202020204" pitchFamily="34" charset="0"/>
              </a:rPr>
              <a:t>with </a:t>
            </a:r>
            <a:r>
              <a:rPr lang="en-US" sz="1600" i="1" dirty="0">
                <a:latin typeface="Arial" panose="020B0604020202020204" pitchFamily="34" charset="0"/>
                <a:cs typeface="Arial" panose="020B0604020202020204" pitchFamily="34" charset="0"/>
              </a:rPr>
              <a:t>farmer and relationship with </a:t>
            </a:r>
            <a:r>
              <a:rPr lang="en-US" sz="1600" i="1" dirty="0" smtClean="0">
                <a:latin typeface="Arial" panose="020B0604020202020204" pitchFamily="34" charset="0"/>
                <a:cs typeface="Arial" panose="020B0604020202020204" pitchFamily="34" charset="0"/>
              </a:rPr>
              <a:t>food)</a:t>
            </a:r>
            <a:r>
              <a:rPr lang="en-US" sz="1600" i="1" dirty="0">
                <a:latin typeface="Arial" panose="020B0604020202020204" pitchFamily="34" charset="0"/>
                <a:cs typeface="Arial" panose="020B0604020202020204" pitchFamily="34" charset="0"/>
              </a:rPr>
              <a:t/>
            </a:r>
            <a:br>
              <a:rPr lang="en-US" sz="1600" i="1" dirty="0">
                <a:latin typeface="Arial" panose="020B0604020202020204" pitchFamily="34" charset="0"/>
                <a:cs typeface="Arial" panose="020B0604020202020204" pitchFamily="34" charset="0"/>
              </a:rPr>
            </a:br>
            <a:r>
              <a:rPr lang="fr-FR" sz="3100" i="1" dirty="0">
                <a:latin typeface="Arial" panose="020B0604020202020204" pitchFamily="34" charset="0"/>
                <a:cs typeface="Arial" panose="020B0604020202020204" pitchFamily="34" charset="0"/>
              </a:rPr>
              <a:t>Contexte de </a:t>
            </a:r>
            <a:r>
              <a:rPr lang="fr-FR" sz="3100" i="1" dirty="0" smtClean="0">
                <a:latin typeface="Arial" panose="020B0604020202020204" pitchFamily="34" charset="0"/>
                <a:cs typeface="Arial" panose="020B0604020202020204" pitchFamily="34" charset="0"/>
              </a:rPr>
              <a:t>changements de perceptions </a:t>
            </a:r>
            <a:r>
              <a:rPr lang="fr-FR" sz="3100" i="1" dirty="0">
                <a:latin typeface="Arial" panose="020B0604020202020204" pitchFamily="34" charset="0"/>
                <a:cs typeface="Arial" panose="020B0604020202020204" pitchFamily="34" charset="0"/>
              </a:rPr>
              <a:t>sur les systèmes alimentaires –territorialisés </a:t>
            </a:r>
            <a:r>
              <a:rPr lang="fr-FR" sz="1600" i="1" dirty="0" smtClean="0">
                <a:latin typeface="Arial" panose="020B0604020202020204" pitchFamily="34" charset="0"/>
                <a:cs typeface="Arial" panose="020B0604020202020204" pitchFamily="34" charset="0"/>
              </a:rPr>
              <a:t>(transformation des représentations associés aux métiers de l’agriculteur et du rapport à l’alimentation : SYAL)</a:t>
            </a:r>
            <a:r>
              <a:rPr lang="fr-FR" sz="3100" i="1" dirty="0">
                <a:latin typeface="Arial" panose="020B0604020202020204" pitchFamily="34" charset="0"/>
                <a:cs typeface="Arial" panose="020B0604020202020204" pitchFamily="34" charset="0"/>
              </a:rPr>
              <a:t/>
            </a:r>
            <a:br>
              <a:rPr lang="fr-FR" sz="3100" i="1" dirty="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r>
              <a:rPr lang="fr-FR" sz="3200" b="1" dirty="0" err="1">
                <a:latin typeface="Arial" panose="020B0604020202020204" pitchFamily="34" charset="0"/>
                <a:cs typeface="Arial" panose="020B0604020202020204" pitchFamily="34" charset="0"/>
              </a:rPr>
              <a:t>Enthusiasm</a:t>
            </a:r>
            <a:r>
              <a:rPr lang="fr-FR" sz="3200" b="1" dirty="0">
                <a:latin typeface="Arial" panose="020B0604020202020204" pitchFamily="34" charset="0"/>
                <a:cs typeface="Arial" panose="020B0604020202020204" pitchFamily="34" charset="0"/>
              </a:rPr>
              <a:t> of </a:t>
            </a:r>
            <a:r>
              <a:rPr lang="fr-FR" sz="3200" b="1" dirty="0" err="1">
                <a:latin typeface="Arial" panose="020B0604020202020204" pitchFamily="34" charset="0"/>
                <a:cs typeface="Arial" panose="020B0604020202020204" pitchFamily="34" charset="0"/>
              </a:rPr>
              <a:t>institutional</a:t>
            </a:r>
            <a:r>
              <a:rPr lang="fr-FR" sz="3200" b="1" dirty="0">
                <a:latin typeface="Arial" panose="020B0604020202020204" pitchFamily="34" charset="0"/>
                <a:cs typeface="Arial" panose="020B0604020202020204" pitchFamily="34" charset="0"/>
              </a:rPr>
              <a:t> </a:t>
            </a:r>
            <a:r>
              <a:rPr lang="fr-FR" sz="3200" b="1" dirty="0" err="1">
                <a:latin typeface="Arial" panose="020B0604020202020204" pitchFamily="34" charset="0"/>
                <a:cs typeface="Arial" panose="020B0604020202020204" pitchFamily="34" charset="0"/>
              </a:rPr>
              <a:t>actors</a:t>
            </a:r>
            <a:r>
              <a:rPr lang="fr-FR" sz="3200" b="1" dirty="0">
                <a:latin typeface="Arial" panose="020B0604020202020204" pitchFamily="34" charset="0"/>
                <a:cs typeface="Arial" panose="020B0604020202020204" pitchFamily="34" charset="0"/>
              </a:rPr>
              <a:t> </a:t>
            </a:r>
            <a:r>
              <a:rPr lang="fr-FR" sz="2800" dirty="0" smtClean="0"/>
              <a:t/>
            </a:r>
            <a:br>
              <a:rPr lang="fr-FR" sz="2800" dirty="0" smtClean="0"/>
            </a:br>
            <a:r>
              <a:rPr lang="fr-FR" sz="3100" i="1" dirty="0" smtClean="0">
                <a:latin typeface="Arial" panose="020B0604020202020204" pitchFamily="34" charset="0"/>
                <a:cs typeface="Arial" panose="020B0604020202020204" pitchFamily="34" charset="0"/>
              </a:rPr>
              <a:t>Engouement </a:t>
            </a:r>
            <a:r>
              <a:rPr lang="fr-FR" sz="3100" i="1" dirty="0">
                <a:latin typeface="Arial" panose="020B0604020202020204" pitchFamily="34" charset="0"/>
                <a:cs typeface="Arial" panose="020B0604020202020204" pitchFamily="34" charset="0"/>
              </a:rPr>
              <a:t>des acteurs institutionnels </a:t>
            </a:r>
            <a:r>
              <a:rPr lang="fr-FR" sz="1600" i="1" dirty="0">
                <a:latin typeface="Arial" panose="020B0604020202020204" pitchFamily="34" charset="0"/>
                <a:cs typeface="Arial" panose="020B0604020202020204" pitchFamily="34" charset="0"/>
              </a:rPr>
              <a:t>(Le </a:t>
            </a:r>
            <a:r>
              <a:rPr lang="fr-FR" sz="1600" i="1" dirty="0" err="1">
                <a:latin typeface="Arial" panose="020B0604020202020204" pitchFamily="34" charset="0"/>
                <a:cs typeface="Arial" panose="020B0604020202020204" pitchFamily="34" charset="0"/>
              </a:rPr>
              <a:t>Velly</a:t>
            </a:r>
            <a:r>
              <a:rPr lang="fr-FR" sz="1600" i="1" dirty="0">
                <a:latin typeface="Arial" panose="020B0604020202020204" pitchFamily="34" charset="0"/>
                <a:cs typeface="Arial" panose="020B0604020202020204" pitchFamily="34" charset="0"/>
              </a:rPr>
              <a:t>, 2012; </a:t>
            </a:r>
            <a:r>
              <a:rPr lang="fr-FR" sz="1600" i="1" dirty="0" err="1">
                <a:latin typeface="Arial" panose="020B0604020202020204" pitchFamily="34" charset="0"/>
                <a:cs typeface="Arial" panose="020B0604020202020204" pitchFamily="34" charset="0"/>
              </a:rPr>
              <a:t>Praly</a:t>
            </a:r>
            <a:r>
              <a:rPr lang="fr-FR" sz="1600" i="1" dirty="0">
                <a:latin typeface="Arial" panose="020B0604020202020204" pitchFamily="34" charset="0"/>
                <a:cs typeface="Arial" panose="020B0604020202020204" pitchFamily="34" charset="0"/>
              </a:rPr>
              <a:t>, 2012)</a:t>
            </a:r>
            <a:br>
              <a:rPr lang="fr-FR" sz="1600" i="1" dirty="0">
                <a:latin typeface="Arial" panose="020B0604020202020204" pitchFamily="34" charset="0"/>
                <a:cs typeface="Arial" panose="020B0604020202020204" pitchFamily="34" charset="0"/>
              </a:rPr>
            </a:br>
            <a:r>
              <a:rPr lang="fr-FR" sz="3200" b="1" dirty="0">
                <a:latin typeface="Arial" panose="020B0604020202020204" pitchFamily="34" charset="0"/>
                <a:cs typeface="Arial" panose="020B0604020202020204" pitchFamily="34" charset="0"/>
              </a:rPr>
              <a:t/>
            </a:r>
            <a:br>
              <a:rPr lang="fr-FR" sz="3200" b="1" dirty="0">
                <a:latin typeface="Arial" panose="020B0604020202020204" pitchFamily="34" charset="0"/>
                <a:cs typeface="Arial" panose="020B0604020202020204" pitchFamily="34" charset="0"/>
              </a:rPr>
            </a:br>
            <a:r>
              <a:rPr lang="fr-FR" sz="3200" b="1" dirty="0" err="1" smtClean="0">
                <a:latin typeface="Arial" panose="020B0604020202020204" pitchFamily="34" charset="0"/>
                <a:cs typeface="Arial" panose="020B0604020202020204" pitchFamily="34" charset="0"/>
              </a:rPr>
              <a:t>Debates</a:t>
            </a:r>
            <a:r>
              <a:rPr lang="fr-FR" sz="3200" b="1" dirty="0" smtClean="0">
                <a:latin typeface="Arial" panose="020B0604020202020204" pitchFamily="34" charset="0"/>
                <a:cs typeface="Arial" panose="020B0604020202020204" pitchFamily="34" charset="0"/>
              </a:rPr>
              <a:t> about </a:t>
            </a:r>
            <a:r>
              <a:rPr lang="fr-FR" sz="3200" b="1" dirty="0" err="1" smtClean="0">
                <a:latin typeface="Arial" panose="020B0604020202020204" pitchFamily="34" charset="0"/>
                <a:cs typeface="Arial" panose="020B0604020202020204" pitchFamily="34" charset="0"/>
              </a:rPr>
              <a:t>agroecology</a:t>
            </a:r>
            <a:r>
              <a:rPr lang="fr-FR" sz="3200" b="1" dirty="0" smtClean="0">
                <a:latin typeface="Arial" panose="020B0604020202020204" pitchFamily="34" charset="0"/>
                <a:cs typeface="Arial" panose="020B0604020202020204" pitchFamily="34" charset="0"/>
              </a:rPr>
              <a:t/>
            </a:r>
            <a:br>
              <a:rPr lang="fr-FR" sz="3200" b="1" dirty="0" smtClean="0">
                <a:latin typeface="Arial" panose="020B0604020202020204" pitchFamily="34" charset="0"/>
                <a:cs typeface="Arial" panose="020B0604020202020204" pitchFamily="34" charset="0"/>
              </a:rPr>
            </a:br>
            <a:r>
              <a:rPr lang="fr-FR" sz="3200" i="1" dirty="0" smtClean="0">
                <a:latin typeface="Arial" panose="020B0604020202020204" pitchFamily="34" charset="0"/>
                <a:cs typeface="Arial" panose="020B0604020202020204" pitchFamily="34" charset="0"/>
              </a:rPr>
              <a:t>L’</a:t>
            </a:r>
            <a:r>
              <a:rPr lang="fr-FR" sz="3100" i="1" dirty="0" err="1" smtClean="0">
                <a:latin typeface="Arial" panose="020B0604020202020204" pitchFamily="34" charset="0"/>
                <a:cs typeface="Arial" panose="020B0604020202020204" pitchFamily="34" charset="0"/>
              </a:rPr>
              <a:t>Agroécologie</a:t>
            </a:r>
            <a:r>
              <a:rPr lang="fr-FR" sz="3100" i="1" dirty="0" smtClean="0">
                <a:latin typeface="Arial" panose="020B0604020202020204" pitchFamily="34" charset="0"/>
                <a:cs typeface="Arial" panose="020B0604020202020204" pitchFamily="34" charset="0"/>
              </a:rPr>
              <a:t> </a:t>
            </a:r>
            <a:r>
              <a:rPr lang="fr-FR" sz="3100" i="1" dirty="0">
                <a:latin typeface="Arial" panose="020B0604020202020204" pitchFamily="34" charset="0"/>
                <a:cs typeface="Arial" panose="020B0604020202020204" pitchFamily="34" charset="0"/>
              </a:rPr>
              <a:t>au centre des débats </a:t>
            </a:r>
            <a:r>
              <a:rPr lang="fr-FR" sz="1600" i="1" dirty="0" smtClean="0">
                <a:latin typeface="Arial" panose="020B0604020202020204" pitchFamily="34" charset="0"/>
                <a:cs typeface="Arial" panose="020B0604020202020204" pitchFamily="34" charset="0"/>
              </a:rPr>
              <a:t>(</a:t>
            </a:r>
            <a:r>
              <a:rPr lang="fr-FR" sz="1600" dirty="0">
                <a:latin typeface="Arial" panose="020B0604020202020204" pitchFamily="34" charset="0"/>
                <a:cs typeface="Arial" panose="020B0604020202020204" pitchFamily="34" charset="0"/>
              </a:rPr>
              <a:t>(</a:t>
            </a:r>
            <a:r>
              <a:rPr lang="fr-FR" sz="1600" i="1" dirty="0">
                <a:latin typeface="Arial" panose="020B0604020202020204" pitchFamily="34" charset="0"/>
                <a:cs typeface="Arial" panose="020B0604020202020204" pitchFamily="34" charset="0"/>
              </a:rPr>
              <a:t>Ernesto </a:t>
            </a:r>
            <a:r>
              <a:rPr lang="fr-FR" sz="1600" i="1" dirty="0" err="1">
                <a:latin typeface="Arial" panose="020B0604020202020204" pitchFamily="34" charset="0"/>
                <a:cs typeface="Arial" panose="020B0604020202020204" pitchFamily="34" charset="0"/>
              </a:rPr>
              <a:t>Méndez</a:t>
            </a:r>
            <a:r>
              <a:rPr lang="fr-FR" sz="1600" i="1" dirty="0">
                <a:latin typeface="Arial" panose="020B0604020202020204" pitchFamily="34" charset="0"/>
                <a:cs typeface="Arial" panose="020B0604020202020204" pitchFamily="34" charset="0"/>
              </a:rPr>
              <a:t> et al., 2013 ; </a:t>
            </a:r>
            <a:r>
              <a:rPr lang="fr-FR" sz="1600" i="1" dirty="0" err="1">
                <a:latin typeface="Arial" panose="020B0604020202020204" pitchFamily="34" charset="0"/>
                <a:cs typeface="Arial" panose="020B0604020202020204" pitchFamily="34" charset="0"/>
              </a:rPr>
              <a:t>Stassart</a:t>
            </a:r>
            <a:r>
              <a:rPr lang="fr-FR" sz="1600" i="1" dirty="0">
                <a:latin typeface="Arial" panose="020B0604020202020204" pitchFamily="34" charset="0"/>
                <a:cs typeface="Arial" panose="020B0604020202020204" pitchFamily="34" charset="0"/>
              </a:rPr>
              <a:t>, 2012</a:t>
            </a:r>
            <a:r>
              <a:rPr lang="fr-FR" sz="1600" dirty="0">
                <a:latin typeface="Arial" panose="020B0604020202020204" pitchFamily="34" charset="0"/>
                <a:cs typeface="Arial" panose="020B0604020202020204" pitchFamily="34" charset="0"/>
              </a:rPr>
              <a:t>)</a:t>
            </a:r>
            <a:r>
              <a:rPr lang="fr-FR" sz="2800" b="1" dirty="0">
                <a:latin typeface="Arial" panose="020B0604020202020204" pitchFamily="34" charset="0"/>
                <a:cs typeface="Arial" panose="020B0604020202020204" pitchFamily="34" charset="0"/>
              </a:rPr>
              <a:t/>
            </a:r>
            <a:br>
              <a:rPr lang="fr-FR" sz="2800" b="1" dirty="0">
                <a:latin typeface="Arial" panose="020B0604020202020204" pitchFamily="34" charset="0"/>
                <a:cs typeface="Arial" panose="020B0604020202020204" pitchFamily="34" charset="0"/>
              </a:rPr>
            </a:br>
            <a:r>
              <a:rPr lang="fr-FR" sz="1600" b="1" dirty="0" smtClean="0">
                <a:latin typeface="Arial" panose="020B0604020202020204" pitchFamily="34" charset="0"/>
                <a:cs typeface="Arial" panose="020B0604020202020204" pitchFamily="34" charset="0"/>
              </a:rPr>
              <a:t>(</a:t>
            </a:r>
            <a:r>
              <a:rPr lang="fr-FR" sz="1600" i="1" dirty="0" smtClean="0">
                <a:latin typeface="Arial" panose="020B0604020202020204" pitchFamily="34" charset="0"/>
                <a:cs typeface="Arial" panose="020B0604020202020204" pitchFamily="34" charset="0"/>
              </a:rPr>
              <a:t>controverse </a:t>
            </a:r>
            <a:r>
              <a:rPr lang="fr-FR" sz="1600" i="1" dirty="0">
                <a:latin typeface="Arial" panose="020B0604020202020204" pitchFamily="34" charset="0"/>
                <a:cs typeface="Arial" panose="020B0604020202020204" pitchFamily="34" charset="0"/>
              </a:rPr>
              <a:t>INRA)</a:t>
            </a:r>
            <a:br>
              <a:rPr lang="fr-FR" sz="1600" i="1" dirty="0">
                <a:latin typeface="Arial" panose="020B0604020202020204" pitchFamily="34" charset="0"/>
                <a:cs typeface="Arial" panose="020B0604020202020204" pitchFamily="34" charset="0"/>
              </a:rPr>
            </a:br>
            <a:endParaRPr lang="fr-FR" sz="1600" i="1" dirty="0">
              <a:latin typeface="Arial" panose="020B0604020202020204" pitchFamily="34" charset="0"/>
              <a:cs typeface="Arial" panose="020B0604020202020204" pitchFamily="34" charset="0"/>
            </a:endParaRPr>
          </a:p>
        </p:txBody>
      </p:sp>
      <p:sp>
        <p:nvSpPr>
          <p:cNvPr id="4" name="Sous-titre 3"/>
          <p:cNvSpPr>
            <a:spLocks noGrp="1"/>
          </p:cNvSpPr>
          <p:nvPr>
            <p:ph type="subTitle" idx="1"/>
          </p:nvPr>
        </p:nvSpPr>
        <p:spPr/>
        <p:txBody>
          <a:bodyPr/>
          <a:lstStyle/>
          <a:p>
            <a:endParaRPr lang="fr-FR" dirty="0"/>
          </a:p>
        </p:txBody>
      </p:sp>
      <p:pic>
        <p:nvPicPr>
          <p:cNvPr id="3" name="Image 2"/>
          <p:cNvPicPr>
            <a:picLocks noChangeAspect="1"/>
          </p:cNvPicPr>
          <p:nvPr/>
        </p:nvPicPr>
        <p:blipFill>
          <a:blip r:embed="rId2"/>
          <a:stretch>
            <a:fillRect/>
          </a:stretch>
        </p:blipFill>
        <p:spPr>
          <a:xfrm>
            <a:off x="1201608" y="4465158"/>
            <a:ext cx="1893758" cy="12752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294" y="4465158"/>
            <a:ext cx="2185539" cy="12752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Image 5"/>
          <p:cNvPicPr>
            <a:picLocks noChangeAspect="1"/>
          </p:cNvPicPr>
          <p:nvPr/>
        </p:nvPicPr>
        <p:blipFill>
          <a:blip r:embed="rId4"/>
          <a:stretch>
            <a:fillRect/>
          </a:stretch>
        </p:blipFill>
        <p:spPr>
          <a:xfrm>
            <a:off x="8793206" y="4465159"/>
            <a:ext cx="1742396" cy="12752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ZoneTexte 6"/>
          <p:cNvSpPr txBox="1"/>
          <p:nvPr/>
        </p:nvSpPr>
        <p:spPr>
          <a:xfrm>
            <a:off x="1330710" y="5878558"/>
            <a:ext cx="4995949" cy="276999"/>
          </a:xfrm>
          <a:prstGeom prst="rect">
            <a:avLst/>
          </a:prstGeom>
          <a:noFill/>
        </p:spPr>
        <p:txBody>
          <a:bodyPr wrap="square" rtlCol="0">
            <a:spAutoFit/>
          </a:bodyPr>
          <a:lstStyle/>
          <a:p>
            <a:r>
              <a:rPr lang="fr-FR" sz="1200" dirty="0" err="1" smtClean="0">
                <a:latin typeface="Arial" panose="020B0604020202020204" pitchFamily="34" charset="0"/>
                <a:cs typeface="Arial" panose="020B0604020202020204" pitchFamily="34" charset="0"/>
              </a:rPr>
              <a:t>Junkfood’s</a:t>
            </a:r>
            <a:r>
              <a:rPr lang="fr-FR" sz="1200" dirty="0" smtClean="0">
                <a:latin typeface="Arial" panose="020B0604020202020204" pitchFamily="34" charset="0"/>
                <a:cs typeface="Arial" panose="020B0604020202020204" pitchFamily="34" charset="0"/>
              </a:rPr>
              <a:t> </a:t>
            </a:r>
            <a:r>
              <a:rPr lang="fr-FR" sz="1200" dirty="0" err="1" smtClean="0">
                <a:latin typeface="Arial" panose="020B0604020202020204" pitchFamily="34" charset="0"/>
                <a:cs typeface="Arial" panose="020B0604020202020204" pitchFamily="34" charset="0"/>
              </a:rPr>
              <a:t>symbols</a:t>
            </a:r>
            <a:endParaRPr lang="fr-FR" sz="1200" dirty="0">
              <a:latin typeface="Arial" panose="020B0604020202020204" pitchFamily="34" charset="0"/>
              <a:cs typeface="Arial" panose="020B0604020202020204" pitchFamily="34" charset="0"/>
            </a:endParaRPr>
          </a:p>
        </p:txBody>
      </p:sp>
      <p:sp>
        <p:nvSpPr>
          <p:cNvPr id="8" name="Rectangle 7"/>
          <p:cNvSpPr/>
          <p:nvPr/>
        </p:nvSpPr>
        <p:spPr>
          <a:xfrm>
            <a:off x="4010500" y="5832395"/>
            <a:ext cx="3641125" cy="461665"/>
          </a:xfrm>
          <a:prstGeom prst="rect">
            <a:avLst/>
          </a:prstGeom>
        </p:spPr>
        <p:txBody>
          <a:bodyPr wrap="square">
            <a:spAutoFit/>
          </a:bodyPr>
          <a:lstStyle/>
          <a:p>
            <a:pPr algn="ctr"/>
            <a:r>
              <a:rPr lang="fr-FR" sz="1200" dirty="0" err="1">
                <a:latin typeface="Arial" panose="020B0604020202020204" pitchFamily="34" charset="0"/>
                <a:cs typeface="Arial" panose="020B0604020202020204" pitchFamily="34" charset="0"/>
              </a:rPr>
              <a:t>Organic</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is</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it</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expensive</a:t>
            </a:r>
            <a:r>
              <a:rPr lang="fr-FR" sz="1200" dirty="0">
                <a:latin typeface="Arial" panose="020B0604020202020204" pitchFamily="34" charset="0"/>
                <a:cs typeface="Arial" panose="020B0604020202020204" pitchFamily="34" charset="0"/>
              </a:rPr>
              <a:t> ? </a:t>
            </a:r>
            <a:endParaRPr lang="fr-FR" sz="1200" dirty="0" smtClean="0">
              <a:latin typeface="Arial" panose="020B0604020202020204" pitchFamily="34" charset="0"/>
              <a:cs typeface="Arial" panose="020B0604020202020204" pitchFamily="34" charset="0"/>
            </a:endParaRPr>
          </a:p>
          <a:p>
            <a:pPr algn="ctr"/>
            <a:r>
              <a:rPr lang="fr-FR" sz="1200" dirty="0" err="1" smtClean="0">
                <a:latin typeface="Arial" panose="020B0604020202020204" pitchFamily="34" charset="0"/>
                <a:cs typeface="Arial" panose="020B0604020202020204" pitchFamily="34" charset="0"/>
              </a:rPr>
              <a:t>what</a:t>
            </a:r>
            <a:r>
              <a:rPr lang="fr-FR" sz="1200" dirty="0" smtClean="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is</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your</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priority</a:t>
            </a:r>
            <a:r>
              <a:rPr lang="fr-FR" sz="1200" dirty="0">
                <a:latin typeface="Arial" panose="020B0604020202020204" pitchFamily="34" charset="0"/>
                <a:cs typeface="Arial" panose="020B0604020202020204" pitchFamily="34" charset="0"/>
              </a:rPr>
              <a:t> ? </a:t>
            </a:r>
            <a:r>
              <a:rPr lang="fr-FR" sz="1200" dirty="0" err="1">
                <a:latin typeface="Arial" panose="020B0604020202020204" pitchFamily="34" charset="0"/>
                <a:cs typeface="Arial" panose="020B0604020202020204" pitchFamily="34" charset="0"/>
              </a:rPr>
              <a:t>health</a:t>
            </a:r>
            <a:r>
              <a:rPr lang="fr-FR" sz="1200" dirty="0">
                <a:latin typeface="Arial" panose="020B0604020202020204" pitchFamily="34" charset="0"/>
                <a:cs typeface="Arial" panose="020B0604020202020204" pitchFamily="34" charset="0"/>
              </a:rPr>
              <a:t> or digital </a:t>
            </a:r>
            <a:r>
              <a:rPr lang="fr-FR" sz="1200" dirty="0" err="1">
                <a:latin typeface="Arial" panose="020B0604020202020204" pitchFamily="34" charset="0"/>
                <a:cs typeface="Arial" panose="020B0604020202020204" pitchFamily="34" charset="0"/>
              </a:rPr>
              <a:t>products</a:t>
            </a:r>
            <a:r>
              <a:rPr lang="fr-FR" sz="1200" dirty="0">
                <a:latin typeface="Arial" panose="020B0604020202020204" pitchFamily="34" charset="0"/>
                <a:cs typeface="Arial" panose="020B0604020202020204" pitchFamily="34" charset="0"/>
              </a:rPr>
              <a:t> ?</a:t>
            </a:r>
          </a:p>
        </p:txBody>
      </p:sp>
      <p:sp>
        <p:nvSpPr>
          <p:cNvPr id="9" name="Rectangle 8"/>
          <p:cNvSpPr/>
          <p:nvPr/>
        </p:nvSpPr>
        <p:spPr>
          <a:xfrm>
            <a:off x="8115804" y="5832392"/>
            <a:ext cx="3520383" cy="461665"/>
          </a:xfrm>
          <a:prstGeom prst="rect">
            <a:avLst/>
          </a:prstGeom>
        </p:spPr>
        <p:txBody>
          <a:bodyPr wrap="square">
            <a:spAutoFit/>
          </a:bodyPr>
          <a:lstStyle/>
          <a:p>
            <a:pPr algn="ctr"/>
            <a:r>
              <a:rPr lang="fr-FR" sz="1200" dirty="0" err="1" smtClean="0">
                <a:latin typeface="Arial" panose="020B0604020202020204" pitchFamily="34" charset="0"/>
                <a:cs typeface="Arial" panose="020B0604020202020204" pitchFamily="34" charset="0"/>
              </a:rPr>
              <a:t>Fresh</a:t>
            </a:r>
            <a:r>
              <a:rPr lang="fr-FR" sz="1200" dirty="0" smtClean="0">
                <a:latin typeface="Arial" panose="020B0604020202020204" pitchFamily="34" charset="0"/>
                <a:cs typeface="Arial" panose="020B0604020202020204" pitchFamily="34" charset="0"/>
              </a:rPr>
              <a:t> people </a:t>
            </a:r>
            <a:r>
              <a:rPr lang="fr-FR" sz="1200" dirty="0" err="1" smtClean="0">
                <a:latin typeface="Arial" panose="020B0604020202020204" pitchFamily="34" charset="0"/>
                <a:cs typeface="Arial" panose="020B0604020202020204" pitchFamily="34" charset="0"/>
              </a:rPr>
              <a:t>involving</a:t>
            </a:r>
            <a:r>
              <a:rPr lang="fr-FR" sz="1200" dirty="0" smtClean="0">
                <a:latin typeface="Arial" panose="020B0604020202020204" pitchFamily="34" charset="0"/>
                <a:cs typeface="Arial" panose="020B0604020202020204" pitchFamily="34" charset="0"/>
              </a:rPr>
              <a:t> in agriculture</a:t>
            </a:r>
          </a:p>
          <a:p>
            <a:pPr algn="ctr"/>
            <a:r>
              <a:rPr lang="fr-FR" sz="1200" dirty="0" smtClean="0">
                <a:latin typeface="Arial" panose="020B0604020202020204" pitchFamily="34" charset="0"/>
                <a:cs typeface="Arial" panose="020B0604020202020204" pitchFamily="34" charset="0"/>
              </a:rPr>
              <a:t>for alternative </a:t>
            </a:r>
            <a:r>
              <a:rPr lang="fr-FR" sz="1200" dirty="0" err="1" smtClean="0">
                <a:latin typeface="Arial" panose="020B0604020202020204" pitchFamily="34" charset="0"/>
                <a:cs typeface="Arial" panose="020B0604020202020204" pitchFamily="34" charset="0"/>
              </a:rPr>
              <a:t>projects</a:t>
            </a:r>
            <a:r>
              <a:rPr lang="fr-FR" sz="1200" dirty="0" smtClean="0">
                <a:latin typeface="Arial" panose="020B0604020202020204" pitchFamily="34" charset="0"/>
                <a:cs typeface="Arial" panose="020B0604020202020204" pitchFamily="34" charset="0"/>
              </a:rPr>
              <a:t>… living and/or </a:t>
            </a:r>
            <a:r>
              <a:rPr lang="fr-FR" sz="1200" dirty="0" err="1" smtClean="0">
                <a:latin typeface="Arial" panose="020B0604020202020204" pitchFamily="34" charset="0"/>
                <a:cs typeface="Arial" panose="020B0604020202020204" pitchFamily="34" charset="0"/>
              </a:rPr>
              <a:t>producing</a:t>
            </a:r>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763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36822" y="2803727"/>
            <a:ext cx="10058400" cy="3566160"/>
          </a:xfrm>
        </p:spPr>
        <p:txBody>
          <a:bodyPr>
            <a:normAutofit/>
          </a:bodyPr>
          <a:lstStyle/>
          <a:p>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sp>
        <p:nvSpPr>
          <p:cNvPr id="7" name="Rectangle 6"/>
          <p:cNvSpPr/>
          <p:nvPr/>
        </p:nvSpPr>
        <p:spPr>
          <a:xfrm>
            <a:off x="418896" y="370969"/>
            <a:ext cx="3972885" cy="3210793"/>
          </a:xfrm>
          <a:prstGeom prst="wedgeRectCallout">
            <a:avLst>
              <a:gd name="adj1" fmla="val 38738"/>
              <a:gd name="adj2" fmla="val 68642"/>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smtClean="0">
              <a:solidFill>
                <a:sysClr val="windowText" lastClr="000000"/>
              </a:solidFill>
              <a:latin typeface="Arial" panose="020B0604020202020204" pitchFamily="34" charset="0"/>
              <a:cs typeface="Arial" panose="020B0604020202020204" pitchFamily="34" charset="0"/>
            </a:endParaRPr>
          </a:p>
          <a:p>
            <a:pPr algn="ctr"/>
            <a:r>
              <a:rPr lang="fr-FR" sz="1600" b="1" dirty="0" smtClean="0">
                <a:solidFill>
                  <a:schemeClr val="tx1"/>
                </a:solidFill>
                <a:latin typeface="Arial" panose="020B0604020202020204" pitchFamily="34" charset="0"/>
                <a:cs typeface="Arial" panose="020B0604020202020204" pitchFamily="34" charset="0"/>
              </a:rPr>
              <a:t>Fragmentation territoriale plus forte que jamais. </a:t>
            </a:r>
            <a:endParaRPr lang="fr-FR" sz="1600" b="1" dirty="0">
              <a:solidFill>
                <a:schemeClr val="tx1"/>
              </a:solidFill>
              <a:latin typeface="Arial" panose="020B0604020202020204" pitchFamily="34" charset="0"/>
              <a:cs typeface="Arial" panose="020B0604020202020204" pitchFamily="34" charset="0"/>
            </a:endParaRPr>
          </a:p>
          <a:p>
            <a:pPr algn="ctr"/>
            <a:r>
              <a:rPr lang="fr-FR" sz="1600" b="1" dirty="0" smtClean="0">
                <a:solidFill>
                  <a:schemeClr val="tx1"/>
                </a:solidFill>
                <a:latin typeface="Arial" panose="020B0604020202020204" pitchFamily="34" charset="0"/>
                <a:cs typeface="Arial" panose="020B0604020202020204" pitchFamily="34" charset="0"/>
              </a:rPr>
              <a:t>Le projet « collectif » a réactivé les clivages. </a:t>
            </a:r>
          </a:p>
          <a:p>
            <a:pPr algn="ctr"/>
            <a:endParaRPr lang="fr-FR" sz="1600" b="1"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2992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36822" y="2803727"/>
            <a:ext cx="10058400" cy="3566160"/>
          </a:xfrm>
        </p:spPr>
        <p:txBody>
          <a:bodyPr>
            <a:normAutofit/>
          </a:bodyPr>
          <a:lstStyle/>
          <a:p>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sp>
        <p:nvSpPr>
          <p:cNvPr id="7" name="Rectangle 6"/>
          <p:cNvSpPr/>
          <p:nvPr/>
        </p:nvSpPr>
        <p:spPr>
          <a:xfrm>
            <a:off x="418896" y="370969"/>
            <a:ext cx="3972885" cy="3210793"/>
          </a:xfrm>
          <a:prstGeom prst="wedgeRectCallout">
            <a:avLst>
              <a:gd name="adj1" fmla="val 38738"/>
              <a:gd name="adj2" fmla="val 68642"/>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smtClean="0">
              <a:solidFill>
                <a:sysClr val="windowText" lastClr="000000"/>
              </a:solidFill>
              <a:latin typeface="Arial" panose="020B0604020202020204" pitchFamily="34" charset="0"/>
              <a:cs typeface="Arial" panose="020B0604020202020204" pitchFamily="34" charset="0"/>
            </a:endParaRPr>
          </a:p>
          <a:p>
            <a:pPr algn="ctr"/>
            <a:r>
              <a:rPr lang="fr-FR" sz="1600" b="1" dirty="0" smtClean="0">
                <a:solidFill>
                  <a:schemeClr val="tx1"/>
                </a:solidFill>
                <a:latin typeface="Arial" panose="020B0604020202020204" pitchFamily="34" charset="0"/>
                <a:cs typeface="Arial" panose="020B0604020202020204" pitchFamily="34" charset="0"/>
              </a:rPr>
              <a:t>Le bio n’est fédérateur qu’à minima. relève de différentes logiques </a:t>
            </a:r>
            <a:r>
              <a:rPr lang="fr-FR" sz="1600" b="1" smtClean="0">
                <a:solidFill>
                  <a:schemeClr val="tx1"/>
                </a:solidFill>
                <a:latin typeface="Arial" panose="020B0604020202020204" pitchFamily="34" charset="0"/>
                <a:cs typeface="Arial" panose="020B0604020202020204" pitchFamily="34" charset="0"/>
              </a:rPr>
              <a:t>! </a:t>
            </a:r>
            <a:endParaRPr lang="fr-FR" sz="1600" b="1" dirty="0" smtClean="0">
              <a:solidFill>
                <a:schemeClr val="tx1"/>
              </a:solidFill>
              <a:latin typeface="Arial" panose="020B0604020202020204" pitchFamily="34" charset="0"/>
              <a:cs typeface="Arial" panose="020B0604020202020204" pitchFamily="34" charset="0"/>
            </a:endParaRPr>
          </a:p>
          <a:p>
            <a:pPr algn="ctr"/>
            <a:r>
              <a:rPr lang="fr-FR" sz="1600" dirty="0" smtClean="0">
                <a:solidFill>
                  <a:schemeClr val="tx1"/>
                </a:solidFill>
                <a:latin typeface="Arial" panose="020B0604020202020204" pitchFamily="34" charset="0"/>
                <a:cs typeface="Arial" panose="020B0604020202020204" pitchFamily="34" charset="0"/>
              </a:rPr>
              <a:t>(cf. différentes définitions de l’</a:t>
            </a:r>
            <a:r>
              <a:rPr lang="fr-FR" sz="1600" dirty="0" err="1" smtClean="0">
                <a:solidFill>
                  <a:schemeClr val="tx1"/>
                </a:solidFill>
                <a:latin typeface="Arial" panose="020B0604020202020204" pitchFamily="34" charset="0"/>
                <a:cs typeface="Arial" panose="020B0604020202020204" pitchFamily="34" charset="0"/>
              </a:rPr>
              <a:t>agroécologie</a:t>
            </a:r>
            <a:r>
              <a:rPr lang="fr-FR" sz="1600" dirty="0" smtClean="0">
                <a:solidFill>
                  <a:schemeClr val="tx1"/>
                </a:solidFill>
                <a:latin typeface="Arial" panose="020B0604020202020204" pitchFamily="34" charset="0"/>
                <a:cs typeface="Arial" panose="020B0604020202020204" pitchFamily="34" charset="0"/>
              </a:rPr>
              <a:t> )</a:t>
            </a:r>
            <a:endParaRPr lang="en-US" sz="1600" dirty="0" smtClean="0">
              <a:solidFill>
                <a:schemeClr val="tx1"/>
              </a:solidFill>
            </a:endParaRPr>
          </a:p>
        </p:txBody>
      </p:sp>
      <p:sp>
        <p:nvSpPr>
          <p:cNvPr id="59" name="Rectangle 58"/>
          <p:cNvSpPr/>
          <p:nvPr/>
        </p:nvSpPr>
        <p:spPr>
          <a:xfrm flipH="1">
            <a:off x="4503840" y="370968"/>
            <a:ext cx="4357772" cy="3210793"/>
          </a:xfrm>
          <a:prstGeom prst="wedgeRectCallout">
            <a:avLst>
              <a:gd name="adj1" fmla="val 38738"/>
              <a:gd name="adj2" fmla="val 68642"/>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smtClean="0">
              <a:solidFill>
                <a:sysClr val="windowText" lastClr="000000"/>
              </a:solidFill>
              <a:latin typeface="Arial" panose="020B0604020202020204" pitchFamily="34" charset="0"/>
              <a:cs typeface="Arial" panose="020B0604020202020204" pitchFamily="34" charset="0"/>
            </a:endParaRPr>
          </a:p>
          <a:p>
            <a:pPr algn="ctr"/>
            <a:r>
              <a:rPr lang="fr-FR" sz="1600" b="1" dirty="0" smtClean="0">
                <a:solidFill>
                  <a:schemeClr val="tx1"/>
                </a:solidFill>
                <a:latin typeface="Arial" panose="020B0604020202020204" pitchFamily="34" charset="0"/>
                <a:cs typeface="Arial" panose="020B0604020202020204" pitchFamily="34" charset="0"/>
              </a:rPr>
              <a:t>La valorisation du local, problématique a priori partagée par tous et pour autant qui ne profite guère !</a:t>
            </a:r>
            <a:endParaRPr lang="fr-FR" sz="1600" b="1" dirty="0">
              <a:solidFill>
                <a:schemeClr val="tx1"/>
              </a:solidFill>
              <a:latin typeface="Arial" panose="020B0604020202020204" pitchFamily="34" charset="0"/>
              <a:cs typeface="Arial" panose="020B0604020202020204" pitchFamily="34" charset="0"/>
            </a:endParaRPr>
          </a:p>
          <a:p>
            <a:pPr algn="ctr"/>
            <a:r>
              <a:rPr lang="en-US" sz="1600" dirty="0">
                <a:solidFill>
                  <a:schemeClr val="tx1"/>
                </a:solidFill>
              </a:rPr>
              <a:t>Enhancement of local, </a:t>
            </a:r>
            <a:r>
              <a:rPr lang="en-US" sz="1600" dirty="0" smtClean="0">
                <a:solidFill>
                  <a:schemeClr val="tx1"/>
                </a:solidFill>
              </a:rPr>
              <a:t>a problem </a:t>
            </a:r>
            <a:r>
              <a:rPr lang="en-US" sz="1600" dirty="0">
                <a:solidFill>
                  <a:schemeClr val="tx1"/>
                </a:solidFill>
              </a:rPr>
              <a:t>shared by all </a:t>
            </a:r>
            <a:r>
              <a:rPr lang="en-US" sz="1600" dirty="0" smtClean="0">
                <a:solidFill>
                  <a:schemeClr val="tx1"/>
                </a:solidFill>
              </a:rPr>
              <a:t>but not provide much benefits !</a:t>
            </a:r>
          </a:p>
        </p:txBody>
      </p:sp>
    </p:spTree>
    <p:extLst>
      <p:ext uri="{BB962C8B-B14F-4D97-AF65-F5344CB8AC3E}">
        <p14:creationId xmlns:p14="http://schemas.microsoft.com/office/powerpoint/2010/main" val="2493404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36822" y="2803727"/>
            <a:ext cx="10058400" cy="3566160"/>
          </a:xfrm>
        </p:spPr>
        <p:txBody>
          <a:bodyPr>
            <a:normAutofit/>
          </a:bodyPr>
          <a:lstStyle/>
          <a:p>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sp>
        <p:nvSpPr>
          <p:cNvPr id="7" name="Rectangle 6"/>
          <p:cNvSpPr/>
          <p:nvPr/>
        </p:nvSpPr>
        <p:spPr>
          <a:xfrm>
            <a:off x="1136822" y="384417"/>
            <a:ext cx="6143269" cy="3210793"/>
          </a:xfrm>
          <a:prstGeom prst="wedgeRectCallout">
            <a:avLst>
              <a:gd name="adj1" fmla="val 33266"/>
              <a:gd name="adj2" fmla="val 70317"/>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panose="020B0604020202020204" pitchFamily="34" charset="0"/>
                <a:cs typeface="Arial" panose="020B0604020202020204" pitchFamily="34" charset="0"/>
              </a:rPr>
              <a:t>What </a:t>
            </a:r>
            <a:r>
              <a:rPr lang="en-US" sz="2400" b="1" dirty="0">
                <a:solidFill>
                  <a:schemeClr val="tx1"/>
                </a:solidFill>
                <a:latin typeface="Arial" panose="020B0604020202020204" pitchFamily="34" charset="0"/>
                <a:cs typeface="Arial" panose="020B0604020202020204" pitchFamily="34" charset="0"/>
              </a:rPr>
              <a:t>future for </a:t>
            </a:r>
            <a:r>
              <a:rPr lang="en-US" sz="2400" b="1" dirty="0" err="1">
                <a:solidFill>
                  <a:schemeClr val="tx1"/>
                </a:solidFill>
                <a:latin typeface="Arial" panose="020B0604020202020204" pitchFamily="34" charset="0"/>
                <a:cs typeface="Arial" panose="020B0604020202020204" pitchFamily="34" charset="0"/>
              </a:rPr>
              <a:t>agroecology</a:t>
            </a:r>
            <a:r>
              <a:rPr lang="en-US" sz="2400" b="1" dirty="0">
                <a:solidFill>
                  <a:schemeClr val="tx1"/>
                </a:solidFill>
                <a:latin typeface="Arial" panose="020B0604020202020204" pitchFamily="34" charset="0"/>
                <a:cs typeface="Arial" panose="020B0604020202020204" pitchFamily="34" charset="0"/>
              </a:rPr>
              <a:t> in collective </a:t>
            </a:r>
            <a:r>
              <a:rPr lang="en-US" sz="2400" b="1" dirty="0" smtClean="0">
                <a:solidFill>
                  <a:schemeClr val="tx1"/>
                </a:solidFill>
                <a:latin typeface="Arial" panose="020B0604020202020204" pitchFamily="34" charset="0"/>
                <a:cs typeface="Arial" panose="020B0604020202020204" pitchFamily="34" charset="0"/>
              </a:rPr>
              <a:t>project for Sarthe department ?</a:t>
            </a:r>
            <a:endParaRPr lang="fr-FR" sz="2400" b="1" dirty="0">
              <a:solidFill>
                <a:schemeClr val="tx1"/>
              </a:solidFill>
              <a:latin typeface="Arial" panose="020B0604020202020204" pitchFamily="34" charset="0"/>
              <a:cs typeface="Arial" panose="020B0604020202020204" pitchFamily="34" charset="0"/>
            </a:endParaRPr>
          </a:p>
          <a:p>
            <a:pPr algn="ctr"/>
            <a:r>
              <a:rPr lang="fr-FR" sz="2400" dirty="0">
                <a:solidFill>
                  <a:sysClr val="windowText" lastClr="000000"/>
                </a:solidFill>
                <a:latin typeface="Arial" panose="020B0604020202020204" pitchFamily="34" charset="0"/>
                <a:cs typeface="Arial" panose="020B0604020202020204" pitchFamily="34" charset="0"/>
              </a:rPr>
              <a:t>Quelle place pour l’</a:t>
            </a:r>
            <a:r>
              <a:rPr lang="fr-FR" sz="2400" dirty="0" err="1">
                <a:solidFill>
                  <a:sysClr val="windowText" lastClr="000000"/>
                </a:solidFill>
                <a:latin typeface="Arial" panose="020B0604020202020204" pitchFamily="34" charset="0"/>
                <a:cs typeface="Arial" panose="020B0604020202020204" pitchFamily="34" charset="0"/>
              </a:rPr>
              <a:t>agroécologie</a:t>
            </a:r>
            <a:r>
              <a:rPr lang="fr-FR" sz="2400" dirty="0">
                <a:solidFill>
                  <a:sysClr val="windowText" lastClr="000000"/>
                </a:solidFill>
                <a:latin typeface="Arial" panose="020B0604020202020204" pitchFamily="34" charset="0"/>
                <a:cs typeface="Arial" panose="020B0604020202020204" pitchFamily="34" charset="0"/>
              </a:rPr>
              <a:t> en projet </a:t>
            </a:r>
            <a:r>
              <a:rPr lang="fr-FR" sz="2400" dirty="0" smtClean="0">
                <a:solidFill>
                  <a:sysClr val="windowText" lastClr="000000"/>
                </a:solidFill>
                <a:latin typeface="Arial" panose="020B0604020202020204" pitchFamily="34" charset="0"/>
                <a:cs typeface="Arial" panose="020B0604020202020204" pitchFamily="34" charset="0"/>
              </a:rPr>
              <a:t>collectif en </a:t>
            </a:r>
            <a:r>
              <a:rPr lang="fr-FR" sz="2400" dirty="0">
                <a:solidFill>
                  <a:sysClr val="windowText" lastClr="000000"/>
                </a:solidFill>
                <a:latin typeface="Arial" panose="020B0604020202020204" pitchFamily="34" charset="0"/>
                <a:cs typeface="Arial" panose="020B0604020202020204" pitchFamily="34" charset="0"/>
              </a:rPr>
              <a:t>Sarthe ?</a:t>
            </a:r>
          </a:p>
          <a:p>
            <a:pPr algn="ctr"/>
            <a:endParaRPr lang="fr-FR" sz="2400" b="1"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flipH="1">
            <a:off x="7611034" y="384417"/>
            <a:ext cx="3469341" cy="3210793"/>
          </a:xfrm>
          <a:prstGeom prst="wedgeRectCallout">
            <a:avLst>
              <a:gd name="adj1" fmla="val 33266"/>
              <a:gd name="adj2" fmla="val 70317"/>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Arial" panose="020B0604020202020204" pitchFamily="34" charset="0"/>
                <a:cs typeface="Arial" panose="020B0604020202020204" pitchFamily="34" charset="0"/>
              </a:rPr>
              <a:t>Many small projects at the municipal level before the elections…</a:t>
            </a:r>
            <a:endParaRPr lang="fr-FR" sz="24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5525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00051" y="1319716"/>
            <a:ext cx="10058400" cy="3566160"/>
          </a:xfrm>
        </p:spPr>
        <p:txBody>
          <a:bodyPr>
            <a:normAutofit fontScale="90000"/>
          </a:bodyPr>
          <a:lstStyle/>
          <a:p>
            <a:r>
              <a:rPr lang="fr-FR" sz="3600" b="1" dirty="0">
                <a:latin typeface="Arial" panose="020B0604020202020204" pitchFamily="34" charset="0"/>
                <a:cs typeface="Arial" panose="020B0604020202020204" pitchFamily="34" charset="0"/>
              </a:rPr>
              <a:t>LE VERT N’EST PAS TOUJOURS ROSE. </a:t>
            </a: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C</a:t>
            </a:r>
            <a:r>
              <a:rPr lang="fr-FR" sz="3600" b="1" dirty="0" smtClean="0">
                <a:latin typeface="Arial" panose="020B0604020202020204" pitchFamily="34" charset="0"/>
                <a:cs typeface="Arial" panose="020B0604020202020204" pitchFamily="34" charset="0"/>
              </a:rPr>
              <a:t>ONSENSUS </a:t>
            </a:r>
            <a:r>
              <a:rPr lang="fr-FR" sz="3600" b="1" dirty="0">
                <a:latin typeface="Arial" panose="020B0604020202020204" pitchFamily="34" charset="0"/>
                <a:cs typeface="Arial" panose="020B0604020202020204" pitchFamily="34" charset="0"/>
              </a:rPr>
              <a:t>ET CONFLITS AUTOUR DE L’AGROECOLOGIE EN SARTHE</a:t>
            </a:r>
            <a:r>
              <a:rPr lang="fr-FR" sz="3600" b="1" dirty="0" smtClean="0">
                <a:latin typeface="Arial" panose="020B0604020202020204" pitchFamily="34" charset="0"/>
                <a:cs typeface="Arial" panose="020B0604020202020204" pitchFamily="34" charset="0"/>
              </a:rPr>
              <a:t>.</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r>
              <a:rPr lang="en-US" sz="3600" b="1" i="1" dirty="0"/>
              <a:t>GREEN IS NOT ALWAYS SEEN AS </a:t>
            </a:r>
            <a:r>
              <a:rPr lang="en-US" sz="3600" b="1" i="1" dirty="0" smtClean="0"/>
              <a:t>ROSY :</a:t>
            </a:r>
            <a:r>
              <a:rPr lang="en-US" sz="3600" b="1" i="1" dirty="0"/>
              <a:t>  CONFLICTS AND COMPROMISES ABOUT AGROECOLOGY IN SARTHE.</a:t>
            </a:r>
            <a:r>
              <a:rPr lang="fr-FR" sz="3600" i="1" dirty="0"/>
              <a:t/>
            </a:r>
            <a:br>
              <a:rPr lang="fr-FR" sz="3600" i="1" dirty="0"/>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dirty="0">
                <a:latin typeface="Arial" panose="020B0604020202020204" pitchFamily="34" charset="0"/>
                <a:cs typeface="Arial" panose="020B0604020202020204" pitchFamily="34" charset="0"/>
              </a:rPr>
              <a:t/>
            </a:r>
            <a:br>
              <a:rPr lang="fr-FR" sz="3600"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0346" y="4173131"/>
            <a:ext cx="2642763" cy="1425490"/>
          </a:xfrm>
          <a:prstGeom prst="rect">
            <a:avLst/>
          </a:prstGeom>
        </p:spPr>
      </p:pic>
      <p:sp>
        <p:nvSpPr>
          <p:cNvPr id="5" name="Sous-titre 4"/>
          <p:cNvSpPr>
            <a:spLocks noGrp="1"/>
          </p:cNvSpPr>
          <p:nvPr>
            <p:ph type="subTitle" idx="1"/>
          </p:nvPr>
        </p:nvSpPr>
        <p:spPr/>
        <p:txBody>
          <a:bodyPr/>
          <a:lstStyle/>
          <a:p>
            <a:endParaRPr lang="x-none"/>
          </a:p>
        </p:txBody>
      </p:sp>
    </p:spTree>
    <p:extLst>
      <p:ext uri="{BB962C8B-B14F-4D97-AF65-F5344CB8AC3E}">
        <p14:creationId xmlns:p14="http://schemas.microsoft.com/office/powerpoint/2010/main" val="2430722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36822" y="2803727"/>
            <a:ext cx="10058400" cy="3566160"/>
          </a:xfrm>
        </p:spPr>
        <p:txBody>
          <a:bodyPr>
            <a:normAutofit/>
          </a:bodyPr>
          <a:lstStyle/>
          <a:p>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417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ctrTitle"/>
          </p:nvPr>
        </p:nvSpPr>
        <p:spPr>
          <a:xfrm>
            <a:off x="1137784" y="1095129"/>
            <a:ext cx="10058400" cy="3566160"/>
          </a:xfrm>
        </p:spPr>
        <p:txBody>
          <a:bodyPr>
            <a:normAutofit fontScale="90000"/>
          </a:bodyPr>
          <a:lstStyle/>
          <a:p>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Questions </a:t>
            </a:r>
            <a:r>
              <a:rPr lang="en-US" sz="3600" b="1" dirty="0" smtClean="0">
                <a:latin typeface="Arial" panose="020B0604020202020204" pitchFamily="34" charset="0"/>
                <a:cs typeface="Arial" panose="020B0604020202020204" pitchFamily="34" charset="0"/>
              </a:rPr>
              <a:t>about territory </a:t>
            </a:r>
            <a:br>
              <a:rPr lang="en-US" sz="3600" b="1" dirty="0" smtClean="0">
                <a:latin typeface="Arial" panose="020B0604020202020204" pitchFamily="34" charset="0"/>
                <a:cs typeface="Arial" panose="020B0604020202020204" pitchFamily="34" charset="0"/>
              </a:rPr>
            </a:br>
            <a:r>
              <a:rPr lang="fr-FR" sz="3600" dirty="0" smtClean="0">
                <a:latin typeface="Arial" panose="020B0604020202020204" pitchFamily="34" charset="0"/>
                <a:cs typeface="Arial" panose="020B0604020202020204" pitchFamily="34" charset="0"/>
              </a:rPr>
              <a:t>Questions autour de l’</a:t>
            </a:r>
            <a:r>
              <a:rPr lang="fr-FR" sz="3600" dirty="0" err="1" smtClean="0">
                <a:latin typeface="Arial" panose="020B0604020202020204" pitchFamily="34" charset="0"/>
                <a:cs typeface="Arial" panose="020B0604020202020204" pitchFamily="34" charset="0"/>
              </a:rPr>
              <a:t>agroécologie</a:t>
            </a:r>
            <a:r>
              <a:rPr lang="fr-FR" sz="3600" dirty="0" smtClean="0">
                <a:latin typeface="Arial" panose="020B0604020202020204" pitchFamily="34" charset="0"/>
                <a:cs typeface="Arial" panose="020B0604020202020204" pitchFamily="34" charset="0"/>
              </a:rPr>
              <a:t> dans un territoire </a:t>
            </a:r>
            <a:br>
              <a:rPr lang="fr-FR" sz="3600" dirty="0" smtClean="0">
                <a:latin typeface="Arial" panose="020B0604020202020204" pitchFamily="34" charset="0"/>
                <a:cs typeface="Arial" panose="020B0604020202020204" pitchFamily="34" charset="0"/>
              </a:rPr>
            </a:br>
            <a:r>
              <a:rPr lang="fr-FR" sz="3600" dirty="0">
                <a:latin typeface="Arial" panose="020B0604020202020204" pitchFamily="34" charset="0"/>
                <a:cs typeface="Arial" panose="020B0604020202020204" pitchFamily="34" charset="0"/>
              </a:rPr>
              <a:t/>
            </a:r>
            <a:br>
              <a:rPr lang="fr-FR" sz="3600" dirty="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dirty="0" smtClean="0">
                <a:latin typeface="Arial" panose="020B0604020202020204" pitchFamily="34" charset="0"/>
                <a:cs typeface="Arial" panose="020B0604020202020204" pitchFamily="34" charset="0"/>
              </a:rPr>
              <a:t>Questions autour de la problématique de l’</a:t>
            </a:r>
            <a:r>
              <a:rPr lang="fr-FR" sz="3600" dirty="0" err="1" smtClean="0">
                <a:latin typeface="Arial" panose="020B0604020202020204" pitchFamily="34" charset="0"/>
                <a:cs typeface="Arial" panose="020B0604020202020204" pitchFamily="34" charset="0"/>
              </a:rPr>
              <a:t>agroécologie</a:t>
            </a:r>
            <a:r>
              <a:rPr lang="fr-FR" sz="3600" dirty="0" smtClean="0">
                <a:latin typeface="Arial" panose="020B0604020202020204" pitchFamily="34" charset="0"/>
                <a:cs typeface="Arial" panose="020B0604020202020204" pitchFamily="34" charset="0"/>
              </a:rPr>
              <a:t> </a:t>
            </a:r>
            <a:br>
              <a:rPr lang="fr-FR" sz="3600" dirty="0" smtClean="0">
                <a:latin typeface="Arial" panose="020B0604020202020204" pitchFamily="34" charset="0"/>
                <a:cs typeface="Arial" panose="020B0604020202020204" pitchFamily="34" charset="0"/>
              </a:rPr>
            </a:br>
            <a:r>
              <a:rPr lang="fr-FR" sz="2000" dirty="0" smtClean="0">
                <a:latin typeface="Arial" panose="020B0604020202020204" pitchFamily="34" charset="0"/>
                <a:cs typeface="Arial" panose="020B0604020202020204" pitchFamily="34" charset="0"/>
              </a:rPr>
              <a:t>(</a:t>
            </a:r>
            <a:r>
              <a:rPr lang="fr-FR" sz="2000" i="1" dirty="0" smtClean="0">
                <a:latin typeface="Arial" panose="020B0604020202020204" pitchFamily="34" charset="0"/>
                <a:cs typeface="Arial" panose="020B0604020202020204" pitchFamily="34" charset="0"/>
              </a:rPr>
              <a:t>Ernesto </a:t>
            </a:r>
            <a:r>
              <a:rPr lang="fr-FR" sz="2000" i="1" dirty="0" err="1" smtClean="0">
                <a:latin typeface="Arial" panose="020B0604020202020204" pitchFamily="34" charset="0"/>
                <a:cs typeface="Arial" panose="020B0604020202020204" pitchFamily="34" charset="0"/>
              </a:rPr>
              <a:t>Méndez</a:t>
            </a:r>
            <a:r>
              <a:rPr lang="fr-FR" sz="2000" i="1" dirty="0" smtClean="0">
                <a:latin typeface="Arial" panose="020B0604020202020204" pitchFamily="34" charset="0"/>
                <a:cs typeface="Arial" panose="020B0604020202020204" pitchFamily="34" charset="0"/>
              </a:rPr>
              <a:t> et al., 2013 ; </a:t>
            </a:r>
            <a:r>
              <a:rPr lang="fr-FR" sz="2000" i="1" dirty="0" err="1" smtClean="0">
                <a:latin typeface="Arial" panose="020B0604020202020204" pitchFamily="34" charset="0"/>
                <a:cs typeface="Arial" panose="020B0604020202020204" pitchFamily="34" charset="0"/>
              </a:rPr>
              <a:t>Stassart</a:t>
            </a:r>
            <a:r>
              <a:rPr lang="fr-FR" sz="2000" i="1" dirty="0" smtClean="0">
                <a:latin typeface="Arial" panose="020B0604020202020204" pitchFamily="34" charset="0"/>
                <a:cs typeface="Arial" panose="020B0604020202020204" pitchFamily="34" charset="0"/>
              </a:rPr>
              <a:t>, 2012</a:t>
            </a:r>
            <a:r>
              <a:rPr lang="fr-FR" sz="2000" dirty="0" smtClean="0">
                <a:latin typeface="Arial" panose="020B0604020202020204" pitchFamily="34" charset="0"/>
                <a:cs typeface="Arial" panose="020B0604020202020204" pitchFamily="34" charset="0"/>
              </a:rPr>
              <a:t>)</a:t>
            </a: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sp>
        <p:nvSpPr>
          <p:cNvPr id="4" name="Sous-titre 3"/>
          <p:cNvSpPr>
            <a:spLocks noGrp="1"/>
          </p:cNvSpPr>
          <p:nvPr>
            <p:ph type="subTitle" idx="1"/>
          </p:nvPr>
        </p:nvSpPr>
        <p:spPr/>
        <p:txBody>
          <a:bodyPr/>
          <a:lstStyle/>
          <a:p>
            <a:endParaRPr lang="fr-FR"/>
          </a:p>
        </p:txBody>
      </p:sp>
    </p:spTree>
    <p:extLst>
      <p:ext uri="{BB962C8B-B14F-4D97-AF65-F5344CB8AC3E}">
        <p14:creationId xmlns:p14="http://schemas.microsoft.com/office/powerpoint/2010/main" val="1482364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r>
              <a:rPr lang="fr-FR" sz="3600" b="1" dirty="0" err="1" smtClean="0">
                <a:latin typeface="Arial" panose="020B0604020202020204" pitchFamily="34" charset="0"/>
                <a:cs typeface="Arial" panose="020B0604020202020204" pitchFamily="34" charset="0"/>
              </a:rPr>
              <a:t>Research</a:t>
            </a:r>
            <a:r>
              <a:rPr lang="fr-FR" sz="3600" b="1" dirty="0" smtClean="0">
                <a:latin typeface="Arial" panose="020B0604020202020204" pitchFamily="34" charset="0"/>
                <a:cs typeface="Arial" panose="020B0604020202020204" pitchFamily="34" charset="0"/>
              </a:rPr>
              <a:t> </a:t>
            </a:r>
            <a:r>
              <a:rPr lang="fr-FR" sz="3600" b="1" dirty="0" err="1" smtClean="0">
                <a:latin typeface="Arial" panose="020B0604020202020204" pitchFamily="34" charset="0"/>
                <a:cs typeface="Arial" panose="020B0604020202020204" pitchFamily="34" charset="0"/>
              </a:rPr>
              <a:t>project</a:t>
            </a: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2700" i="1" dirty="0">
                <a:latin typeface="Arial" panose="020B0604020202020204" pitchFamily="34" charset="0"/>
                <a:cs typeface="Arial" panose="020B0604020202020204" pitchFamily="34" charset="0"/>
              </a:rPr>
              <a:t>P</a:t>
            </a:r>
            <a:r>
              <a:rPr lang="fr-FR" sz="2700" i="1" dirty="0" smtClean="0">
                <a:latin typeface="Arial" panose="020B0604020202020204" pitchFamily="34" charset="0"/>
                <a:cs typeface="Arial" panose="020B0604020202020204" pitchFamily="34" charset="0"/>
              </a:rPr>
              <a:t>rojet de recherche</a:t>
            </a:r>
            <a:r>
              <a:rPr lang="fr-FR" sz="3600" b="1" i="1" dirty="0" smtClean="0">
                <a:latin typeface="Arial" panose="020B0604020202020204" pitchFamily="34" charset="0"/>
                <a:cs typeface="Arial" panose="020B0604020202020204" pitchFamily="34" charset="0"/>
              </a:rPr>
              <a:t/>
            </a:r>
            <a:br>
              <a:rPr lang="fr-FR" sz="3600" b="1" i="1" dirty="0" smtClean="0">
                <a:latin typeface="Arial" panose="020B0604020202020204" pitchFamily="34" charset="0"/>
                <a:cs typeface="Arial" panose="020B0604020202020204" pitchFamily="34" charset="0"/>
              </a:rPr>
            </a:br>
            <a:r>
              <a:rPr lang="fr-FR" sz="2700" i="1" dirty="0" smtClean="0">
                <a:latin typeface="Arial" panose="020B0604020202020204" pitchFamily="34" charset="0"/>
                <a:cs typeface="Arial" panose="020B0604020202020204" pitchFamily="34" charset="0"/>
              </a:rPr>
              <a:t>pôle </a:t>
            </a:r>
            <a:r>
              <a:rPr lang="fr-FR" sz="2700" i="1" dirty="0">
                <a:latin typeface="Arial" panose="020B0604020202020204" pitchFamily="34" charset="0"/>
                <a:cs typeface="Arial" panose="020B0604020202020204" pitchFamily="34" charset="0"/>
              </a:rPr>
              <a:t>alimentation et nutrition (PONAN</a:t>
            </a:r>
            <a:r>
              <a:rPr lang="fr-FR" sz="2700" i="1" dirty="0" smtClean="0">
                <a:latin typeface="Arial" panose="020B0604020202020204" pitchFamily="34" charset="0"/>
                <a:cs typeface="Arial" panose="020B0604020202020204" pitchFamily="34" charset="0"/>
              </a:rPr>
              <a:t>) 2012-2014 </a:t>
            </a:r>
            <a:r>
              <a:rPr lang="fr-FR" sz="2700" i="1" dirty="0" err="1" smtClean="0">
                <a:latin typeface="Arial" panose="020B0604020202020204" pitchFamily="34" charset="0"/>
                <a:cs typeface="Arial" panose="020B0604020202020204" pitchFamily="34" charset="0"/>
              </a:rPr>
              <a:t>with</a:t>
            </a:r>
            <a:r>
              <a:rPr lang="fr-FR" sz="2700" i="1" dirty="0" smtClean="0">
                <a:latin typeface="Arial" panose="020B0604020202020204" pitchFamily="34" charset="0"/>
                <a:cs typeface="Arial" panose="020B0604020202020204" pitchFamily="34" charset="0"/>
              </a:rPr>
              <a:t> Julien Noël</a:t>
            </a:r>
            <a:r>
              <a:rPr lang="fr-FR" sz="2700" i="1" dirty="0">
                <a:latin typeface="Arial" panose="020B0604020202020204" pitchFamily="34" charset="0"/>
                <a:cs typeface="Arial" panose="020B0604020202020204" pitchFamily="34" charset="0"/>
              </a:rPr>
              <a:t/>
            </a:r>
            <a:br>
              <a:rPr lang="fr-FR" sz="2700" i="1" dirty="0">
                <a:latin typeface="Arial" panose="020B0604020202020204" pitchFamily="34" charset="0"/>
                <a:cs typeface="Arial" panose="020B0604020202020204" pitchFamily="34" charset="0"/>
              </a:rPr>
            </a:br>
            <a:r>
              <a:rPr lang="fr-FR" sz="2700" i="1" dirty="0" smtClean="0">
                <a:latin typeface="Arial" panose="020B0604020202020204" pitchFamily="34" charset="0"/>
                <a:cs typeface="Arial" panose="020B0604020202020204" pitchFamily="34" charset="0"/>
              </a:rPr>
              <a:t/>
            </a:r>
            <a:br>
              <a:rPr lang="fr-FR" sz="2700" i="1" dirty="0" smtClean="0">
                <a:latin typeface="Arial" panose="020B0604020202020204" pitchFamily="34" charset="0"/>
                <a:cs typeface="Arial" panose="020B0604020202020204" pitchFamily="34" charset="0"/>
              </a:rPr>
            </a:br>
            <a:r>
              <a:rPr lang="fr-FR" sz="3600" b="1" dirty="0" err="1" smtClean="0">
                <a:latin typeface="Arial" panose="020B0604020202020204" pitchFamily="34" charset="0"/>
                <a:cs typeface="Arial" panose="020B0604020202020204" pitchFamily="34" charset="0"/>
              </a:rPr>
              <a:t>Upgrading</a:t>
            </a:r>
            <a:r>
              <a:rPr lang="fr-FR" sz="3600" b="1" dirty="0" smtClean="0">
                <a:latin typeface="Arial" panose="020B0604020202020204" pitchFamily="34" charset="0"/>
                <a:cs typeface="Arial" panose="020B0604020202020204" pitchFamily="34" charset="0"/>
              </a:rPr>
              <a:t> </a:t>
            </a:r>
            <a:r>
              <a:rPr lang="en-US" sz="3600" b="1" dirty="0" smtClean="0">
                <a:latin typeface="Arial" panose="020B0604020202020204" pitchFamily="34" charset="0"/>
                <a:cs typeface="Arial" panose="020B0604020202020204" pitchFamily="34" charset="0"/>
              </a:rPr>
              <a:t>the </a:t>
            </a:r>
            <a:r>
              <a:rPr lang="en-US" sz="3600" b="1" dirty="0">
                <a:latin typeface="Arial" panose="020B0604020202020204" pitchFamily="34" charset="0"/>
                <a:cs typeface="Arial" panose="020B0604020202020204" pitchFamily="34" charset="0"/>
              </a:rPr>
              <a:t>Loire’s food production and </a:t>
            </a:r>
            <a:r>
              <a:rPr lang="fr-FR" sz="3600" b="1" dirty="0" err="1">
                <a:latin typeface="Arial" panose="020B0604020202020204" pitchFamily="34" charset="0"/>
                <a:cs typeface="Arial" panose="020B0604020202020204" pitchFamily="34" charset="0"/>
              </a:rPr>
              <a:t>stakeholder</a:t>
            </a:r>
            <a:r>
              <a:rPr lang="fr-FR" sz="3600" b="1" dirty="0">
                <a:latin typeface="Arial" panose="020B0604020202020204" pitchFamily="34" charset="0"/>
                <a:cs typeface="Arial" panose="020B0604020202020204" pitchFamily="34" charset="0"/>
              </a:rPr>
              <a:t> networks</a:t>
            </a:r>
            <a:br>
              <a:rPr lang="fr-FR" sz="3600" b="1" dirty="0">
                <a:latin typeface="Arial" panose="020B0604020202020204" pitchFamily="34" charset="0"/>
                <a:cs typeface="Arial" panose="020B0604020202020204" pitchFamily="34" charset="0"/>
              </a:rPr>
            </a:br>
            <a:r>
              <a:rPr lang="fr-FR" sz="2700" i="1" dirty="0" smtClean="0">
                <a:latin typeface="Arial" panose="020B0604020202020204" pitchFamily="34" charset="0"/>
                <a:cs typeface="Arial" panose="020B0604020202020204" pitchFamily="34" charset="0"/>
              </a:rPr>
              <a:t>Valorisation </a:t>
            </a:r>
            <a:r>
              <a:rPr lang="fr-FR" sz="2700" i="1" dirty="0">
                <a:latin typeface="Arial" panose="020B0604020202020204" pitchFamily="34" charset="0"/>
                <a:cs typeface="Arial" panose="020B0604020202020204" pitchFamily="34" charset="0"/>
              </a:rPr>
              <a:t>des productions alimentaires ligériennes et réseaux </a:t>
            </a:r>
            <a:r>
              <a:rPr lang="fr-FR" sz="2700" i="1" dirty="0" smtClean="0">
                <a:latin typeface="Arial" panose="020B0604020202020204" pitchFamily="34" charset="0"/>
                <a:cs typeface="Arial" panose="020B0604020202020204" pitchFamily="34" charset="0"/>
              </a:rPr>
              <a:t>d’acteurs</a:t>
            </a:r>
            <a:endParaRPr lang="fr-FR" sz="2700" i="1" dirty="0">
              <a:latin typeface="Arial" panose="020B0604020202020204" pitchFamily="34" charset="0"/>
              <a:cs typeface="Arial" panose="020B0604020202020204" pitchFamily="34" charset="0"/>
            </a:endParaRPr>
          </a:p>
        </p:txBody>
      </p:sp>
      <p:sp>
        <p:nvSpPr>
          <p:cNvPr id="4" name="Sous-titre 3"/>
          <p:cNvSpPr>
            <a:spLocks noGrp="1"/>
          </p:cNvSpPr>
          <p:nvPr>
            <p:ph type="subTitle" idx="1"/>
          </p:nvPr>
        </p:nvSpPr>
        <p:spPr/>
        <p:txBody>
          <a:bodyPr/>
          <a:lstStyle/>
          <a:p>
            <a:r>
              <a:rPr lang="fr-FR" dirty="0" smtClean="0"/>
              <a:t>FOCT, formes collectives territorialisées</a:t>
            </a:r>
            <a:endParaRPr lang="fr-FR" dirty="0"/>
          </a:p>
        </p:txBody>
      </p:sp>
      <p:pic>
        <p:nvPicPr>
          <p:cNvPr id="3" name="Image 2"/>
          <p:cNvPicPr>
            <a:picLocks noChangeAspect="1"/>
          </p:cNvPicPr>
          <p:nvPr/>
        </p:nvPicPr>
        <p:blipFill rotWithShape="1">
          <a:blip r:embed="rId2"/>
          <a:srcRect l="33731" t="14858" r="41361" b="73091"/>
          <a:stretch/>
        </p:blipFill>
        <p:spPr>
          <a:xfrm>
            <a:off x="4588476" y="1552592"/>
            <a:ext cx="2800866" cy="762242"/>
          </a:xfrm>
          <a:prstGeom prst="rect">
            <a:avLst/>
          </a:prstGeom>
        </p:spPr>
      </p:pic>
    </p:spTree>
    <p:extLst>
      <p:ext uri="{BB962C8B-B14F-4D97-AF65-F5344CB8AC3E}">
        <p14:creationId xmlns:p14="http://schemas.microsoft.com/office/powerpoint/2010/main" val="1700074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65654" y="3291840"/>
            <a:ext cx="10334368" cy="3566160"/>
          </a:xfrm>
        </p:spPr>
        <p:txBody>
          <a:bodyPr>
            <a:normAutofit fontScale="90000"/>
          </a:bodyPr>
          <a:lstStyle/>
          <a:p>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r>
              <a:rPr lang="fr-FR" sz="3100" i="1" dirty="0" smtClean="0">
                <a:latin typeface="Arial" panose="020B0604020202020204" pitchFamily="34" charset="0"/>
                <a:cs typeface="Arial" panose="020B0604020202020204" pitchFamily="34" charset="0"/>
              </a:rPr>
              <a:t/>
            </a:r>
            <a:br>
              <a:rPr lang="fr-FR" sz="3100" i="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2700" b="1" dirty="0" smtClean="0">
                <a:latin typeface="Arial" panose="020B0604020202020204" pitchFamily="34" charset="0"/>
                <a:cs typeface="Arial" panose="020B0604020202020204" pitchFamily="34" charset="0"/>
              </a:rPr>
              <a:t>-</a:t>
            </a:r>
            <a:r>
              <a:rPr lang="fr-FR" sz="2700" dirty="0" smtClean="0">
                <a:latin typeface="Arial" panose="020B0604020202020204" pitchFamily="34" charset="0"/>
                <a:cs typeface="Arial" panose="020B0604020202020204" pitchFamily="34" charset="0"/>
              </a:rPr>
              <a:t>plan Barnier sur les circuits courts (2007) </a:t>
            </a:r>
            <a:br>
              <a:rPr lang="fr-FR" sz="2700" dirty="0" smtClean="0">
                <a:latin typeface="Arial" panose="020B0604020202020204" pitchFamily="34" charset="0"/>
                <a:cs typeface="Arial" panose="020B0604020202020204" pitchFamily="34" charset="0"/>
              </a:rPr>
            </a:br>
            <a:r>
              <a:rPr lang="fr-FR" sz="1800" i="1" dirty="0" err="1">
                <a:latin typeface="Arial" panose="020B0604020202020204" pitchFamily="34" charset="0"/>
                <a:cs typeface="Arial" panose="020B0604020202020204" pitchFamily="34" charset="0"/>
              </a:rPr>
              <a:t>Min</a:t>
            </a:r>
            <a:r>
              <a:rPr lang="fr-FR" sz="1800" i="1" dirty="0" err="1" smtClean="0">
                <a:latin typeface="Arial" panose="020B0604020202020204" pitchFamily="34" charset="0"/>
                <a:cs typeface="Arial" panose="020B0604020202020204" pitchFamily="34" charset="0"/>
              </a:rPr>
              <a:t>istery</a:t>
            </a:r>
            <a:r>
              <a:rPr lang="fr-FR" sz="1800" i="1" dirty="0" smtClean="0">
                <a:latin typeface="Arial" panose="020B0604020202020204" pitchFamily="34" charset="0"/>
                <a:cs typeface="Arial" panose="020B0604020202020204" pitchFamily="34" charset="0"/>
              </a:rPr>
              <a:t> of agriculture plan on local </a:t>
            </a:r>
            <a:r>
              <a:rPr lang="fr-FR" sz="1800" i="1" dirty="0" err="1" smtClean="0">
                <a:latin typeface="Arial" panose="020B0604020202020204" pitchFamily="34" charset="0"/>
                <a:cs typeface="Arial" panose="020B0604020202020204" pitchFamily="34" charset="0"/>
              </a:rPr>
              <a:t>products</a:t>
            </a:r>
            <a:r>
              <a:rPr lang="fr-FR" sz="1800" i="1" dirty="0" smtClean="0">
                <a:latin typeface="Arial" panose="020B0604020202020204" pitchFamily="34" charset="0"/>
                <a:cs typeface="Arial" panose="020B0604020202020204" pitchFamily="34" charset="0"/>
              </a:rPr>
              <a:t> networks</a:t>
            </a:r>
            <a:br>
              <a:rPr lang="fr-FR" sz="1800" i="1" dirty="0" smtClean="0">
                <a:latin typeface="Arial" panose="020B0604020202020204" pitchFamily="34" charset="0"/>
                <a:cs typeface="Arial" panose="020B0604020202020204" pitchFamily="34" charset="0"/>
              </a:rPr>
            </a:br>
            <a:r>
              <a:rPr lang="fr-FR" sz="2700" dirty="0" smtClean="0">
                <a:latin typeface="Arial" panose="020B0604020202020204" pitchFamily="34" charset="0"/>
                <a:cs typeface="Arial" panose="020B0604020202020204" pitchFamily="34" charset="0"/>
              </a:rPr>
              <a:t>- Grenelle 1 sur le bio (6% SAU en bio en 2012, 20 % en 2020)</a:t>
            </a:r>
            <a:br>
              <a:rPr lang="fr-FR" sz="2700" dirty="0" smtClean="0">
                <a:latin typeface="Arial" panose="020B0604020202020204" pitchFamily="34" charset="0"/>
                <a:cs typeface="Arial" panose="020B0604020202020204" pitchFamily="34" charset="0"/>
              </a:rPr>
            </a:br>
            <a:r>
              <a:rPr lang="fr-FR" sz="1800" i="1" dirty="0">
                <a:latin typeface="Arial" panose="020B0604020202020204" pitchFamily="34" charset="0"/>
                <a:cs typeface="Arial" panose="020B0604020202020204" pitchFamily="34" charset="0"/>
              </a:rPr>
              <a:t>Law </a:t>
            </a:r>
            <a:r>
              <a:rPr lang="fr-FR" sz="1800" i="1" dirty="0" smtClean="0">
                <a:latin typeface="Arial" panose="020B0604020202020204" pitchFamily="34" charset="0"/>
                <a:cs typeface="Arial" panose="020B0604020202020204" pitchFamily="34" charset="0"/>
              </a:rPr>
              <a:t>« grenelle » on environnemental issues. About </a:t>
            </a:r>
            <a:r>
              <a:rPr lang="fr-FR" sz="1800" i="1" dirty="0" err="1" smtClean="0">
                <a:latin typeface="Arial" panose="020B0604020202020204" pitchFamily="34" charset="0"/>
                <a:cs typeface="Arial" panose="020B0604020202020204" pitchFamily="34" charset="0"/>
              </a:rPr>
              <a:t>organic</a:t>
            </a:r>
            <a:r>
              <a:rPr lang="fr-FR" sz="1800" i="1" dirty="0" smtClean="0">
                <a:latin typeface="Arial" panose="020B0604020202020204" pitchFamily="34" charset="0"/>
                <a:cs typeface="Arial" panose="020B0604020202020204" pitchFamily="34" charset="0"/>
              </a:rPr>
              <a:t> </a:t>
            </a:r>
            <a:r>
              <a:rPr lang="fr-FR" sz="1800" i="1" dirty="0" err="1" smtClean="0">
                <a:latin typeface="Arial" panose="020B0604020202020204" pitchFamily="34" charset="0"/>
                <a:cs typeface="Arial" panose="020B0604020202020204" pitchFamily="34" charset="0"/>
              </a:rPr>
              <a:t>products</a:t>
            </a:r>
            <a:r>
              <a:rPr lang="fr-FR" sz="1800" i="1" dirty="0" smtClean="0">
                <a:latin typeface="Arial" panose="020B0604020202020204" pitchFamily="34" charset="0"/>
                <a:cs typeface="Arial" panose="020B0604020202020204" pitchFamily="34" charset="0"/>
              </a:rPr>
              <a:t> in </a:t>
            </a:r>
            <a:r>
              <a:rPr lang="fr-FR" sz="1800" i="1" dirty="0" err="1" smtClean="0">
                <a:latin typeface="Arial" panose="020B0604020202020204" pitchFamily="34" charset="0"/>
                <a:cs typeface="Arial" panose="020B0604020202020204" pitchFamily="34" charset="0"/>
              </a:rPr>
              <a:t>school</a:t>
            </a:r>
            <a:r>
              <a:rPr lang="fr-FR" sz="1800" i="1" dirty="0" smtClean="0">
                <a:latin typeface="Arial" panose="020B0604020202020204" pitchFamily="34" charset="0"/>
                <a:cs typeface="Arial" panose="020B0604020202020204" pitchFamily="34" charset="0"/>
              </a:rPr>
              <a:t> </a:t>
            </a:r>
            <a:r>
              <a:rPr lang="fr-FR" sz="1800" i="1" dirty="0" err="1" smtClean="0">
                <a:latin typeface="Arial" panose="020B0604020202020204" pitchFamily="34" charset="0"/>
                <a:cs typeface="Arial" panose="020B0604020202020204" pitchFamily="34" charset="0"/>
              </a:rPr>
              <a:t>catering</a:t>
            </a:r>
            <a:r>
              <a:rPr lang="fr-FR" sz="1800" i="1" dirty="0" smtClean="0">
                <a:latin typeface="Arial" panose="020B0604020202020204" pitchFamily="34" charset="0"/>
                <a:cs typeface="Arial" panose="020B0604020202020204" pitchFamily="34" charset="0"/>
              </a:rPr>
              <a:t> : 20% in 2020 </a:t>
            </a:r>
            <a:r>
              <a:rPr lang="fr-FR" sz="1800" i="1" dirty="0" err="1" smtClean="0">
                <a:latin typeface="Arial" panose="020B0604020202020204" pitchFamily="34" charset="0"/>
                <a:cs typeface="Arial" panose="020B0604020202020204" pitchFamily="34" charset="0"/>
              </a:rPr>
              <a:t>targeted</a:t>
            </a:r>
            <a:r>
              <a:rPr lang="fr-FR" sz="2700" dirty="0" smtClean="0">
                <a:latin typeface="Arial" panose="020B0604020202020204" pitchFamily="34" charset="0"/>
                <a:cs typeface="Arial" panose="020B0604020202020204" pitchFamily="34" charset="0"/>
              </a:rPr>
              <a:t/>
            </a:r>
            <a:br>
              <a:rPr lang="fr-FR" sz="2700" dirty="0" smtClean="0">
                <a:latin typeface="Arial" panose="020B0604020202020204" pitchFamily="34" charset="0"/>
                <a:cs typeface="Arial" panose="020B0604020202020204" pitchFamily="34" charset="0"/>
              </a:rPr>
            </a:br>
            <a:r>
              <a:rPr lang="fr-FR" sz="2700" dirty="0" smtClean="0">
                <a:latin typeface="Arial" panose="020B0604020202020204" pitchFamily="34" charset="0"/>
                <a:cs typeface="Arial" panose="020B0604020202020204" pitchFamily="34" charset="0"/>
              </a:rPr>
              <a:t>-circulaire sur l’exemplarité de l’Etat en bio (JORF </a:t>
            </a:r>
            <a:r>
              <a:rPr lang="fr-FR" sz="2700" dirty="0">
                <a:latin typeface="Arial" panose="020B0604020202020204" pitchFamily="34" charset="0"/>
                <a:cs typeface="Arial" panose="020B0604020202020204" pitchFamily="34" charset="0"/>
              </a:rPr>
              <a:t>n°0116 du 20 mai 2008</a:t>
            </a:r>
            <a:r>
              <a:rPr lang="fr-FR" sz="2700" dirty="0" smtClean="0">
                <a:latin typeface="Arial" panose="020B0604020202020204" pitchFamily="34" charset="0"/>
                <a:cs typeface="Arial" panose="020B0604020202020204" pitchFamily="34" charset="0"/>
              </a:rPr>
              <a:t>)</a:t>
            </a:r>
            <a:br>
              <a:rPr lang="fr-FR" sz="2700" dirty="0" smtClean="0">
                <a:latin typeface="Arial" panose="020B0604020202020204" pitchFamily="34" charset="0"/>
                <a:cs typeface="Arial" panose="020B0604020202020204" pitchFamily="34" charset="0"/>
              </a:rPr>
            </a:br>
            <a:r>
              <a:rPr lang="fr-FR" sz="1600" i="1" dirty="0" err="1" smtClean="0">
                <a:latin typeface="Arial" panose="020B0604020202020204" pitchFamily="34" charset="0"/>
                <a:cs typeface="Arial" panose="020B0604020202020204" pitchFamily="34" charset="0"/>
              </a:rPr>
              <a:t>Leading</a:t>
            </a:r>
            <a:r>
              <a:rPr lang="fr-FR" sz="1600" i="1" dirty="0" smtClean="0">
                <a:latin typeface="Arial" panose="020B0604020202020204" pitchFamily="34" charset="0"/>
                <a:cs typeface="Arial" panose="020B0604020202020204" pitchFamily="34" charset="0"/>
              </a:rPr>
              <a:t> state </a:t>
            </a:r>
            <a:r>
              <a:rPr lang="fr-FR" sz="2700" dirty="0" smtClean="0">
                <a:latin typeface="Arial" panose="020B0604020202020204" pitchFamily="34" charset="0"/>
                <a:cs typeface="Arial" panose="020B0604020202020204" pitchFamily="34" charset="0"/>
              </a:rPr>
              <a:t/>
            </a:r>
            <a:br>
              <a:rPr lang="fr-FR" sz="2700"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9399" y="270239"/>
            <a:ext cx="3152514" cy="3447535"/>
          </a:xfrm>
          <a:prstGeom prst="rect">
            <a:avLst/>
          </a:prstGeom>
        </p:spPr>
      </p:pic>
      <p:sp>
        <p:nvSpPr>
          <p:cNvPr id="4" name="Rectangle 3"/>
          <p:cNvSpPr/>
          <p:nvPr/>
        </p:nvSpPr>
        <p:spPr>
          <a:xfrm>
            <a:off x="815545" y="270239"/>
            <a:ext cx="7768281" cy="3416320"/>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The context of rising political ambitions </a:t>
            </a:r>
            <a:r>
              <a:rPr lang="en-US" sz="2400" b="1" dirty="0" smtClean="0">
                <a:latin typeface="Arial" panose="020B0604020202020204" pitchFamily="34" charset="0"/>
                <a:cs typeface="Arial" panose="020B0604020202020204" pitchFamily="34" charset="0"/>
              </a:rPr>
              <a:t>about </a:t>
            </a:r>
            <a:r>
              <a:rPr lang="en-US" sz="2400" b="1" dirty="0">
                <a:latin typeface="Arial" panose="020B0604020202020204" pitchFamily="34" charset="0"/>
                <a:cs typeface="Arial" panose="020B0604020202020204" pitchFamily="34" charset="0"/>
              </a:rPr>
              <a:t>the “20% organic food in school catering” targeted by the </a:t>
            </a:r>
            <a:r>
              <a:rPr lang="en-US" sz="2400" b="1" dirty="0" smtClean="0">
                <a:latin typeface="Arial" panose="020B0604020202020204" pitchFamily="34" charset="0"/>
                <a:cs typeface="Arial" panose="020B0604020202020204" pitchFamily="34" charset="0"/>
              </a:rPr>
              <a:t>State in 2007. </a:t>
            </a: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Objectives echoed by many communities ...</a:t>
            </a:r>
            <a:br>
              <a:rPr lang="en-US" sz="2400" b="1" dirty="0">
                <a:latin typeface="Arial" panose="020B0604020202020204" pitchFamily="34" charset="0"/>
                <a:cs typeface="Arial" panose="020B0604020202020204" pitchFamily="34" charset="0"/>
              </a:rPr>
            </a:br>
            <a:endParaRPr lang="en-US" sz="2400" b="1" dirty="0" smtClean="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fr-FR" sz="2400" i="1" dirty="0">
                <a:latin typeface="Arial" panose="020B0604020202020204" pitchFamily="34" charset="0"/>
                <a:cs typeface="Arial" panose="020B0604020202020204" pitchFamily="34" charset="0"/>
              </a:rPr>
              <a:t>Le contexte de la montée des ambitions politiques</a:t>
            </a:r>
            <a:br>
              <a:rPr lang="fr-FR" sz="2400" i="1" dirty="0">
                <a:latin typeface="Arial" panose="020B0604020202020204" pitchFamily="34" charset="0"/>
                <a:cs typeface="Arial" panose="020B0604020202020204" pitchFamily="34" charset="0"/>
              </a:rPr>
            </a:br>
            <a:r>
              <a:rPr lang="fr-FR" sz="2400" i="1" dirty="0">
                <a:latin typeface="Arial" panose="020B0604020202020204" pitchFamily="34" charset="0"/>
                <a:cs typeface="Arial" panose="020B0604020202020204" pitchFamily="34" charset="0"/>
              </a:rPr>
              <a:t>sur le « </a:t>
            </a:r>
            <a:r>
              <a:rPr lang="fr-FR" sz="2400" i="1" dirty="0" smtClean="0">
                <a:latin typeface="Arial" panose="020B0604020202020204" pitchFamily="34" charset="0"/>
                <a:cs typeface="Arial" panose="020B0604020202020204" pitchFamily="34" charset="0"/>
              </a:rPr>
              <a:t>20 %</a:t>
            </a:r>
            <a:r>
              <a:rPr lang="fr-FR" sz="2400" i="1" dirty="0">
                <a:latin typeface="Arial" panose="020B0604020202020204" pitchFamily="34" charset="0"/>
                <a:cs typeface="Arial" panose="020B0604020202020204" pitchFamily="34" charset="0"/>
              </a:rPr>
              <a:t> » de bio dans la restauration collective</a:t>
            </a:r>
            <a:br>
              <a:rPr lang="fr-FR" sz="2400" i="1" dirty="0">
                <a:latin typeface="Arial" panose="020B0604020202020204" pitchFamily="34" charset="0"/>
                <a:cs typeface="Arial" panose="020B0604020202020204" pitchFamily="34" charset="0"/>
              </a:rPr>
            </a:br>
            <a:r>
              <a:rPr lang="fr-FR" sz="2400" i="1" dirty="0">
                <a:latin typeface="Arial" panose="020B0604020202020204" pitchFamily="34" charset="0"/>
                <a:cs typeface="Arial" panose="020B0604020202020204" pitchFamily="34" charset="0"/>
              </a:rPr>
              <a:t>Objectifs repris par de nombreuses collectivités...</a:t>
            </a:r>
            <a:endParaRPr lang="fr-FR" sz="2400" dirty="0"/>
          </a:p>
        </p:txBody>
      </p:sp>
    </p:spTree>
    <p:extLst>
      <p:ext uri="{BB962C8B-B14F-4D97-AF65-F5344CB8AC3E}">
        <p14:creationId xmlns:p14="http://schemas.microsoft.com/office/powerpoint/2010/main" val="2783405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43914" y="1627385"/>
            <a:ext cx="10058400" cy="3566160"/>
          </a:xfrm>
        </p:spPr>
        <p:txBody>
          <a:bodyPr>
            <a:normAutofit fontScale="90000"/>
          </a:bodyPr>
          <a:lstStyle/>
          <a:p>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State has the following objectives</a:t>
            </a:r>
            <a:r>
              <a:rPr lang="en-US" sz="2800" dirty="0" smtClean="0">
                <a:latin typeface="Arial" panose="020B0604020202020204" pitchFamily="34" charset="0"/>
                <a:cs typeface="Arial" panose="020B0604020202020204" pitchFamily="34" charset="0"/>
              </a:rPr>
              <a:t>:</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to </a:t>
            </a:r>
            <a:r>
              <a:rPr lang="en-US" sz="2800" dirty="0">
                <a:latin typeface="Arial" panose="020B0604020202020204" pitchFamily="34" charset="0"/>
                <a:cs typeface="Arial" panose="020B0604020202020204" pitchFamily="34" charset="0"/>
              </a:rPr>
              <a:t>supply its </a:t>
            </a:r>
            <a:r>
              <a:rPr lang="en-US" sz="2800" dirty="0" smtClean="0">
                <a:latin typeface="Arial" panose="020B0604020202020204" pitchFamily="34" charset="0"/>
                <a:cs typeface="Arial" panose="020B0604020202020204" pitchFamily="34" charset="0"/>
              </a:rPr>
              <a:t>mass catering </a:t>
            </a:r>
            <a:r>
              <a:rPr lang="en-US" sz="2800" dirty="0">
                <a:latin typeface="Arial" panose="020B0604020202020204" pitchFamily="34" charset="0"/>
                <a:cs typeface="Arial" panose="020B0604020202020204" pitchFamily="34" charset="0"/>
              </a:rPr>
              <a:t>services, </a:t>
            </a:r>
            <a:r>
              <a:rPr lang="en-US" sz="2800" dirty="0" smtClean="0">
                <a:latin typeface="Arial" panose="020B0604020202020204" pitchFamily="34" charset="0"/>
                <a:cs typeface="Arial" panose="020B0604020202020204" pitchFamily="34" charset="0"/>
              </a:rPr>
              <a:t>using organic </a:t>
            </a:r>
            <a:r>
              <a:rPr lang="en-US" sz="2800" dirty="0">
                <a:latin typeface="Arial" panose="020B0604020202020204" pitchFamily="34" charset="0"/>
                <a:cs typeface="Arial" panose="020B0604020202020204" pitchFamily="34" charset="0"/>
              </a:rPr>
              <a:t>products for a share of 15% </a:t>
            </a:r>
            <a:r>
              <a:rPr lang="en-US" sz="2800" dirty="0" smtClean="0">
                <a:latin typeface="Arial" panose="020B0604020202020204" pitchFamily="34" charset="0"/>
                <a:cs typeface="Arial" panose="020B0604020202020204" pitchFamily="34" charset="0"/>
              </a:rPr>
              <a:t>in </a:t>
            </a:r>
            <a:r>
              <a:rPr lang="en-US" sz="2800" dirty="0">
                <a:latin typeface="Arial" panose="020B0604020202020204" pitchFamily="34" charset="0"/>
                <a:cs typeface="Arial" panose="020B0604020202020204" pitchFamily="34" charset="0"/>
              </a:rPr>
              <a:t>2010 and 20% in 2012 and, </a:t>
            </a:r>
            <a:r>
              <a:rPr lang="en-US" sz="2800" dirty="0" smtClean="0">
                <a:latin typeface="Arial" panose="020B0604020202020204" pitchFamily="34" charset="0"/>
                <a:cs typeface="Arial" panose="020B0604020202020204" pitchFamily="34" charset="0"/>
              </a:rPr>
              <a:t>at an equal share ,seasonal </a:t>
            </a:r>
            <a:r>
              <a:rPr lang="en-US" sz="2800" dirty="0">
                <a:latin typeface="Arial" panose="020B0604020202020204" pitchFamily="34" charset="0"/>
                <a:cs typeface="Arial" panose="020B0604020202020204" pitchFamily="34" charset="0"/>
              </a:rPr>
              <a:t>products, products with low environmental impact </a:t>
            </a:r>
            <a:r>
              <a:rPr lang="en-US" sz="2800" dirty="0" smtClean="0">
                <a:latin typeface="Arial" panose="020B0604020202020204" pitchFamily="34" charset="0"/>
                <a:cs typeface="Arial" panose="020B0604020202020204" pitchFamily="34" charset="0"/>
              </a:rPr>
              <a:t>(conditions </a:t>
            </a:r>
            <a:r>
              <a:rPr lang="en-US" sz="2800" dirty="0">
                <a:latin typeface="Arial" panose="020B0604020202020204" pitchFamily="34" charset="0"/>
                <a:cs typeface="Arial" panose="020B0604020202020204" pitchFamily="34" charset="0"/>
              </a:rPr>
              <a:t>of production and </a:t>
            </a:r>
            <a:r>
              <a:rPr lang="en-US" sz="2800" dirty="0" smtClean="0">
                <a:latin typeface="Arial" panose="020B0604020202020204" pitchFamily="34" charset="0"/>
                <a:cs typeface="Arial" panose="020B0604020202020204" pitchFamily="34" charset="0"/>
              </a:rPr>
              <a:t>distribution), products with </a:t>
            </a:r>
            <a:r>
              <a:rPr lang="en-US" sz="2800" dirty="0">
                <a:latin typeface="Arial" panose="020B0604020202020204" pitchFamily="34" charset="0"/>
                <a:cs typeface="Arial" panose="020B0604020202020204" pitchFamily="34" charset="0"/>
              </a:rPr>
              <a:t>sign </a:t>
            </a:r>
            <a:r>
              <a:rPr lang="en-US" sz="2800" dirty="0" smtClean="0">
                <a:latin typeface="Arial" panose="020B0604020202020204" pitchFamily="34" charset="0"/>
                <a:cs typeface="Arial" panose="020B0604020202020204" pitchFamily="34" charset="0"/>
              </a:rPr>
              <a:t>of </a:t>
            </a:r>
            <a:r>
              <a:rPr lang="en-US" sz="2800" dirty="0">
                <a:latin typeface="Arial" panose="020B0604020202020204" pitchFamily="34" charset="0"/>
                <a:cs typeface="Arial" panose="020B0604020202020204" pitchFamily="34" charset="0"/>
              </a:rPr>
              <a:t>the quality and </a:t>
            </a:r>
            <a:r>
              <a:rPr lang="en-US" sz="2800" dirty="0" smtClean="0">
                <a:latin typeface="Arial" panose="020B0604020202020204" pitchFamily="34" charset="0"/>
                <a:cs typeface="Arial" panose="020B0604020202020204" pitchFamily="34" charset="0"/>
              </a:rPr>
              <a:t>origin, products or </a:t>
            </a:r>
            <a:r>
              <a:rPr lang="en-US" sz="2800" dirty="0">
                <a:latin typeface="Arial" panose="020B0604020202020204" pitchFamily="34" charset="0"/>
                <a:cs typeface="Arial" panose="020B0604020202020204" pitchFamily="34" charset="0"/>
              </a:rPr>
              <a:t>farms engaged in a process of </a:t>
            </a:r>
            <a:r>
              <a:rPr lang="en-US" sz="2800" dirty="0" smtClean="0">
                <a:latin typeface="Arial" panose="020B0604020202020204" pitchFamily="34" charset="0"/>
                <a:cs typeface="Arial" panose="020B0604020202020204" pitchFamily="34" charset="0"/>
              </a:rPr>
              <a:t>environmental certification.</a:t>
            </a: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cxnSp>
        <p:nvCxnSpPr>
          <p:cNvPr id="5" name="Connecteur droit 4"/>
          <p:cNvCxnSpPr/>
          <p:nvPr/>
        </p:nvCxnSpPr>
        <p:spPr>
          <a:xfrm flipV="1">
            <a:off x="5531708" y="2907957"/>
            <a:ext cx="2961503" cy="823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095633" y="4744994"/>
            <a:ext cx="10555197" cy="369332"/>
          </a:xfrm>
          <a:prstGeom prst="rect">
            <a:avLst/>
          </a:prstGeom>
          <a:noFill/>
        </p:spPr>
        <p:txBody>
          <a:bodyPr wrap="none" rtlCol="0">
            <a:spAutoFit/>
          </a:bodyPr>
          <a:lstStyle/>
          <a:p>
            <a:r>
              <a:rPr lang="fr-FR" b="1" dirty="0" err="1" smtClean="0"/>
              <a:t>Programing</a:t>
            </a:r>
            <a:r>
              <a:rPr lang="fr-FR" b="1" dirty="0" smtClean="0"/>
              <a:t> Law </a:t>
            </a:r>
            <a:r>
              <a:rPr lang="fr-FR" b="1" dirty="0"/>
              <a:t>n° 2009-967 </a:t>
            </a:r>
            <a:r>
              <a:rPr lang="fr-FR" b="1" dirty="0" smtClean="0"/>
              <a:t>3 </a:t>
            </a:r>
            <a:r>
              <a:rPr lang="fr-FR" b="1" dirty="0" err="1" smtClean="0"/>
              <a:t>august</a:t>
            </a:r>
            <a:r>
              <a:rPr lang="fr-FR" b="1" dirty="0" smtClean="0"/>
              <a:t> </a:t>
            </a:r>
            <a:r>
              <a:rPr lang="fr-FR" b="1" dirty="0"/>
              <a:t>2009 </a:t>
            </a:r>
            <a:r>
              <a:rPr lang="fr-FR" b="1" dirty="0" smtClean="0"/>
              <a:t>for the « grenelle »’s </a:t>
            </a:r>
            <a:r>
              <a:rPr lang="fr-FR" b="1" dirty="0" err="1" smtClean="0"/>
              <a:t>implementation</a:t>
            </a:r>
            <a:r>
              <a:rPr lang="fr-FR" b="1" dirty="0" smtClean="0"/>
              <a:t>, Titre IV, Article 48, point e).</a:t>
            </a:r>
            <a:endParaRPr lang="fr-FR" dirty="0"/>
          </a:p>
        </p:txBody>
      </p:sp>
      <p:sp>
        <p:nvSpPr>
          <p:cNvPr id="6" name="ZoneTexte 5"/>
          <p:cNvSpPr txBox="1"/>
          <p:nvPr/>
        </p:nvSpPr>
        <p:spPr>
          <a:xfrm>
            <a:off x="715477" y="1165647"/>
            <a:ext cx="655949" cy="1107996"/>
          </a:xfrm>
          <a:prstGeom prst="rect">
            <a:avLst/>
          </a:prstGeom>
          <a:noFill/>
        </p:spPr>
        <p:txBody>
          <a:bodyPr wrap="none" rtlCol="0">
            <a:spAutoFit/>
          </a:bodyPr>
          <a:lstStyle/>
          <a:p>
            <a:r>
              <a:rPr lang="fr-FR" sz="6600" b="1" dirty="0">
                <a:latin typeface="Arial" panose="020B0604020202020204" pitchFamily="34" charset="0"/>
                <a:cs typeface="Arial" panose="020B0604020202020204" pitchFamily="34" charset="0"/>
              </a:rPr>
              <a:t>«</a:t>
            </a:r>
            <a:endParaRPr lang="fr-FR" sz="6600" dirty="0"/>
          </a:p>
        </p:txBody>
      </p:sp>
      <p:sp>
        <p:nvSpPr>
          <p:cNvPr id="8" name="ZoneTexte 7"/>
          <p:cNvSpPr txBox="1"/>
          <p:nvPr/>
        </p:nvSpPr>
        <p:spPr>
          <a:xfrm rot="10800000">
            <a:off x="10794646" y="3276597"/>
            <a:ext cx="655949" cy="1107996"/>
          </a:xfrm>
          <a:prstGeom prst="rect">
            <a:avLst/>
          </a:prstGeom>
          <a:noFill/>
        </p:spPr>
        <p:txBody>
          <a:bodyPr wrap="none" rtlCol="0">
            <a:spAutoFit/>
          </a:bodyPr>
          <a:lstStyle/>
          <a:p>
            <a:r>
              <a:rPr lang="fr-FR" sz="6600" b="1" dirty="0">
                <a:latin typeface="Arial" panose="020B0604020202020204" pitchFamily="34" charset="0"/>
                <a:cs typeface="Arial" panose="020B0604020202020204" pitchFamily="34" charset="0"/>
              </a:rPr>
              <a:t>«</a:t>
            </a:r>
            <a:endParaRPr lang="fr-FR" sz="6600" dirty="0"/>
          </a:p>
        </p:txBody>
      </p:sp>
    </p:spTree>
    <p:extLst>
      <p:ext uri="{BB962C8B-B14F-4D97-AF65-F5344CB8AC3E}">
        <p14:creationId xmlns:p14="http://schemas.microsoft.com/office/powerpoint/2010/main" val="3974683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5633" y="1312678"/>
            <a:ext cx="10058400" cy="3566160"/>
          </a:xfrm>
        </p:spPr>
        <p:txBody>
          <a:bodyPr>
            <a:noAutofit/>
          </a:bodyPr>
          <a:lstStyle/>
          <a:p>
            <a:r>
              <a:rPr lang="fr-FR" sz="2400" b="1" dirty="0" smtClean="0">
                <a:latin typeface="Arial" panose="020B0604020202020204" pitchFamily="34" charset="0"/>
                <a:cs typeface="Arial" panose="020B0604020202020204" pitchFamily="34" charset="0"/>
              </a:rPr>
              <a:t/>
            </a:r>
            <a:br>
              <a:rPr lang="fr-FR" sz="2400" b="1" dirty="0" smtClean="0">
                <a:latin typeface="Arial" panose="020B0604020202020204" pitchFamily="34" charset="0"/>
                <a:cs typeface="Arial" panose="020B0604020202020204" pitchFamily="34" charset="0"/>
              </a:rPr>
            </a:br>
            <a:r>
              <a:rPr lang="fr-FR" sz="2400" b="1" dirty="0">
                <a:latin typeface="Arial" panose="020B0604020202020204" pitchFamily="34" charset="0"/>
                <a:cs typeface="Arial" panose="020B0604020202020204" pitchFamily="34" charset="0"/>
              </a:rPr>
              <a:t/>
            </a:r>
            <a:br>
              <a:rPr lang="fr-FR" sz="2400" b="1" dirty="0">
                <a:latin typeface="Arial" panose="020B0604020202020204" pitchFamily="34" charset="0"/>
                <a:cs typeface="Arial" panose="020B0604020202020204" pitchFamily="34" charset="0"/>
              </a:rPr>
            </a:br>
            <a:r>
              <a:rPr lang="fr-FR" sz="2400" b="1" dirty="0" smtClean="0">
                <a:latin typeface="Arial" panose="020B0604020202020204" pitchFamily="34" charset="0"/>
                <a:cs typeface="Arial" panose="020B0604020202020204" pitchFamily="34" charset="0"/>
              </a:rPr>
              <a:t/>
            </a:r>
            <a:br>
              <a:rPr lang="fr-FR" sz="2400" b="1" dirty="0" smtClean="0">
                <a:latin typeface="Arial" panose="020B0604020202020204" pitchFamily="34" charset="0"/>
                <a:cs typeface="Arial" panose="020B0604020202020204" pitchFamily="34" charset="0"/>
              </a:rPr>
            </a:br>
            <a:r>
              <a:rPr lang="fr-FR" sz="2400" b="1" dirty="0">
                <a:latin typeface="Arial" panose="020B0604020202020204" pitchFamily="34" charset="0"/>
                <a:cs typeface="Arial" panose="020B0604020202020204" pitchFamily="34" charset="0"/>
              </a:rPr>
              <a:t/>
            </a:r>
            <a:br>
              <a:rPr lang="fr-FR" sz="2400" b="1" dirty="0">
                <a:latin typeface="Arial" panose="020B0604020202020204" pitchFamily="34" charset="0"/>
                <a:cs typeface="Arial" panose="020B0604020202020204" pitchFamily="34" charset="0"/>
              </a:rPr>
            </a:br>
            <a:r>
              <a:rPr lang="fr-FR" sz="2400" b="1" dirty="0" smtClean="0">
                <a:latin typeface="Arial" panose="020B0604020202020204" pitchFamily="34" charset="0"/>
                <a:cs typeface="Arial" panose="020B0604020202020204" pitchFamily="34" charset="0"/>
              </a:rPr>
              <a:t/>
            </a:r>
            <a:br>
              <a:rPr lang="fr-FR" sz="2400" b="1" dirty="0" smtClean="0">
                <a:latin typeface="Arial" panose="020B0604020202020204" pitchFamily="34" charset="0"/>
                <a:cs typeface="Arial" panose="020B0604020202020204" pitchFamily="34" charset="0"/>
              </a:rPr>
            </a:br>
            <a:r>
              <a:rPr lang="fr-FR" sz="2400" b="1" dirty="0">
                <a:latin typeface="Arial" panose="020B0604020202020204" pitchFamily="34" charset="0"/>
                <a:cs typeface="Arial" panose="020B0604020202020204" pitchFamily="34" charset="0"/>
              </a:rPr>
              <a:t/>
            </a:r>
            <a:br>
              <a:rPr lang="fr-FR" sz="2400" b="1" dirty="0">
                <a:latin typeface="Arial" panose="020B0604020202020204" pitchFamily="34" charset="0"/>
                <a:cs typeface="Arial" panose="020B0604020202020204" pitchFamily="34" charset="0"/>
              </a:rPr>
            </a:br>
            <a:r>
              <a:rPr lang="fr-FR" sz="2400" b="1" dirty="0" smtClean="0">
                <a:latin typeface="Arial" panose="020B0604020202020204" pitchFamily="34" charset="0"/>
                <a:cs typeface="Arial" panose="020B0604020202020204" pitchFamily="34" charset="0"/>
              </a:rPr>
              <a:t/>
            </a:r>
            <a:br>
              <a:rPr lang="fr-FR" sz="2400" b="1" dirty="0" smtClean="0">
                <a:latin typeface="Arial" panose="020B0604020202020204" pitchFamily="34" charset="0"/>
                <a:cs typeface="Arial" panose="020B0604020202020204" pitchFamily="34" charset="0"/>
              </a:rPr>
            </a:br>
            <a:r>
              <a:rPr lang="fr-FR" sz="2400" i="1" dirty="0">
                <a:latin typeface="Arial" panose="020B0604020202020204" pitchFamily="34" charset="0"/>
                <a:cs typeface="Arial" panose="020B0604020202020204" pitchFamily="34" charset="0"/>
              </a:rPr>
              <a:t>L'Etat se donne pour objectifs </a:t>
            </a:r>
            <a:r>
              <a:rPr lang="fr-FR" sz="2400" i="1" dirty="0" smtClean="0">
                <a:latin typeface="Arial" panose="020B0604020202020204" pitchFamily="34" charset="0"/>
                <a:cs typeface="Arial" panose="020B0604020202020204" pitchFamily="34" charset="0"/>
              </a:rPr>
              <a:t>:</a:t>
            </a:r>
            <a:r>
              <a:rPr lang="fr-FR" sz="2400" dirty="0" smtClean="0">
                <a:latin typeface="Arial" panose="020B0604020202020204" pitchFamily="34" charset="0"/>
                <a:cs typeface="Arial" panose="020B0604020202020204" pitchFamily="34" charset="0"/>
              </a:rPr>
              <a:t/>
            </a:r>
            <a:br>
              <a:rPr lang="fr-FR" sz="2400" dirty="0" smtClean="0">
                <a:latin typeface="Arial" panose="020B0604020202020204" pitchFamily="34" charset="0"/>
                <a:cs typeface="Arial" panose="020B0604020202020204" pitchFamily="34" charset="0"/>
              </a:rPr>
            </a:br>
            <a:r>
              <a:rPr lang="fr-FR" sz="2400" b="1" dirty="0" smtClean="0">
                <a:latin typeface="Arial" panose="020B0604020202020204" pitchFamily="34" charset="0"/>
                <a:cs typeface="Arial" panose="020B0604020202020204" pitchFamily="34" charset="0"/>
              </a:rPr>
              <a:t/>
            </a:r>
            <a:br>
              <a:rPr lang="fr-FR" sz="2400" b="1" dirty="0" smtClean="0">
                <a:latin typeface="Arial" panose="020B0604020202020204" pitchFamily="34" charset="0"/>
                <a:cs typeface="Arial" panose="020B0604020202020204" pitchFamily="34" charset="0"/>
              </a:rPr>
            </a:br>
            <a:r>
              <a:rPr lang="fr-FR" sz="2400" b="1" i="1" dirty="0">
                <a:latin typeface="Arial" panose="020B0604020202020204" pitchFamily="34" charset="0"/>
                <a:cs typeface="Arial" panose="020B0604020202020204" pitchFamily="34" charset="0"/>
              </a:rPr>
              <a:t>D</a:t>
            </a:r>
            <a:r>
              <a:rPr lang="fr-FR" sz="2400" i="1" dirty="0" smtClean="0">
                <a:latin typeface="Arial" panose="020B0604020202020204" pitchFamily="34" charset="0"/>
                <a:cs typeface="Arial" panose="020B0604020202020204" pitchFamily="34" charset="0"/>
              </a:rPr>
              <a:t>e recourir</a:t>
            </a:r>
            <a:r>
              <a:rPr lang="fr-FR" sz="2400" i="1" dirty="0">
                <a:latin typeface="Arial" panose="020B0604020202020204" pitchFamily="34" charset="0"/>
                <a:cs typeface="Arial" panose="020B0604020202020204" pitchFamily="34" charset="0"/>
              </a:rPr>
              <a:t>, pour l'approvisionnement de ses services de restauration collective, à des produits biologiques pour une part représentant 15 % des commandes en 2010 et 20 % en 2012 ainsi que, </a:t>
            </a:r>
            <a:r>
              <a:rPr lang="fr-FR" sz="2400" i="1" dirty="0">
                <a:solidFill>
                  <a:schemeClr val="tx1"/>
                </a:solidFill>
                <a:latin typeface="Arial" panose="020B0604020202020204" pitchFamily="34" charset="0"/>
                <a:cs typeface="Arial" panose="020B0604020202020204" pitchFamily="34" charset="0"/>
              </a:rPr>
              <a:t>pour une part identique</a:t>
            </a:r>
            <a:r>
              <a:rPr lang="fr-FR" sz="2400" i="1" dirty="0">
                <a:latin typeface="Arial" panose="020B0604020202020204" pitchFamily="34" charset="0"/>
                <a:cs typeface="Arial" panose="020B0604020202020204" pitchFamily="34" charset="0"/>
              </a:rPr>
              <a:t>, à des produits saisonniers, des produits à faible impact environnemental eu égard à leurs conditions de production et de distribution, des produits sous signe d'identification de la qualité et de l'origine ou des produits issus d'exploitations engagées dans une démarche de certification </a:t>
            </a:r>
            <a:r>
              <a:rPr lang="fr-FR" sz="2400" i="1" dirty="0" smtClean="0">
                <a:latin typeface="Arial" panose="020B0604020202020204" pitchFamily="34" charset="0"/>
                <a:cs typeface="Arial" panose="020B0604020202020204" pitchFamily="34" charset="0"/>
              </a:rPr>
              <a:t>environnementale</a:t>
            </a:r>
            <a:r>
              <a:rPr lang="fr-FR" sz="2400" b="1" dirty="0" smtClean="0">
                <a:latin typeface="Arial" panose="020B0604020202020204" pitchFamily="34" charset="0"/>
                <a:cs typeface="Arial" panose="020B0604020202020204" pitchFamily="34" charset="0"/>
              </a:rPr>
              <a:t/>
            </a:r>
            <a:br>
              <a:rPr lang="fr-FR" sz="2400" b="1" dirty="0" smtClean="0">
                <a:latin typeface="Arial" panose="020B0604020202020204" pitchFamily="34" charset="0"/>
                <a:cs typeface="Arial" panose="020B0604020202020204" pitchFamily="34" charset="0"/>
              </a:rPr>
            </a:br>
            <a:r>
              <a:rPr lang="fr-FR" sz="2400" b="1" dirty="0" smtClean="0">
                <a:latin typeface="Arial" panose="020B0604020202020204" pitchFamily="34" charset="0"/>
                <a:cs typeface="Arial" panose="020B0604020202020204" pitchFamily="34" charset="0"/>
              </a:rPr>
              <a:t/>
            </a:r>
            <a:br>
              <a:rPr lang="fr-FR" sz="2400" b="1" dirty="0" smtClean="0">
                <a:latin typeface="Arial" panose="020B0604020202020204" pitchFamily="34" charset="0"/>
                <a:cs typeface="Arial" panose="020B0604020202020204" pitchFamily="34" charset="0"/>
              </a:rPr>
            </a:br>
            <a:r>
              <a:rPr lang="fr-FR" sz="2400" b="1" dirty="0">
                <a:latin typeface="Arial" panose="020B0604020202020204" pitchFamily="34" charset="0"/>
                <a:cs typeface="Arial" panose="020B0604020202020204" pitchFamily="34" charset="0"/>
              </a:rPr>
              <a:t/>
            </a:r>
            <a:br>
              <a:rPr lang="fr-FR" sz="2400" b="1" dirty="0">
                <a:latin typeface="Arial" panose="020B0604020202020204" pitchFamily="34" charset="0"/>
                <a:cs typeface="Arial" panose="020B0604020202020204" pitchFamily="34" charset="0"/>
              </a:rPr>
            </a:br>
            <a:endParaRPr lang="fr-FR" sz="2400" dirty="0">
              <a:latin typeface="Arial" panose="020B0604020202020204" pitchFamily="34" charset="0"/>
              <a:cs typeface="Arial" panose="020B0604020202020204" pitchFamily="34" charset="0"/>
            </a:endParaRPr>
          </a:p>
        </p:txBody>
      </p:sp>
      <p:cxnSp>
        <p:nvCxnSpPr>
          <p:cNvPr id="4" name="Connecteur droit 3"/>
          <p:cNvCxnSpPr/>
          <p:nvPr/>
        </p:nvCxnSpPr>
        <p:spPr>
          <a:xfrm flipV="1">
            <a:off x="7537622" y="2323070"/>
            <a:ext cx="3044489" cy="1647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095633" y="4744994"/>
            <a:ext cx="10735118" cy="646331"/>
          </a:xfrm>
          <a:prstGeom prst="rect">
            <a:avLst/>
          </a:prstGeom>
          <a:noFill/>
        </p:spPr>
        <p:txBody>
          <a:bodyPr wrap="none" rtlCol="0">
            <a:spAutoFit/>
          </a:bodyPr>
          <a:lstStyle/>
          <a:p>
            <a:r>
              <a:rPr lang="fr-FR" b="1" dirty="0"/>
              <a:t>LOI n° 2009-967 du 3 août 2009 de programmation relative à la mise en œuvre du Grenelle de </a:t>
            </a:r>
            <a:r>
              <a:rPr lang="fr-FR" b="1" dirty="0" smtClean="0"/>
              <a:t>l'environnement</a:t>
            </a:r>
          </a:p>
          <a:p>
            <a:r>
              <a:rPr lang="fr-FR" b="1" dirty="0" smtClean="0"/>
              <a:t>Titre IV, Article 48, point e).</a:t>
            </a:r>
            <a:endParaRPr lang="fr-FR" dirty="0"/>
          </a:p>
        </p:txBody>
      </p:sp>
      <p:sp>
        <p:nvSpPr>
          <p:cNvPr id="6" name="ZoneTexte 5"/>
          <p:cNvSpPr txBox="1"/>
          <p:nvPr/>
        </p:nvSpPr>
        <p:spPr>
          <a:xfrm>
            <a:off x="641336" y="246193"/>
            <a:ext cx="655949" cy="1107996"/>
          </a:xfrm>
          <a:prstGeom prst="rect">
            <a:avLst/>
          </a:prstGeom>
          <a:noFill/>
        </p:spPr>
        <p:txBody>
          <a:bodyPr wrap="none" rtlCol="0">
            <a:spAutoFit/>
          </a:bodyPr>
          <a:lstStyle/>
          <a:p>
            <a:r>
              <a:rPr lang="fr-FR" sz="6600" b="1" dirty="0">
                <a:latin typeface="Arial" panose="020B0604020202020204" pitchFamily="34" charset="0"/>
                <a:cs typeface="Arial" panose="020B0604020202020204" pitchFamily="34" charset="0"/>
              </a:rPr>
              <a:t>«</a:t>
            </a:r>
            <a:endParaRPr lang="fr-FR" sz="6600" dirty="0"/>
          </a:p>
        </p:txBody>
      </p:sp>
      <p:sp>
        <p:nvSpPr>
          <p:cNvPr id="8" name="ZoneTexte 7"/>
          <p:cNvSpPr txBox="1"/>
          <p:nvPr/>
        </p:nvSpPr>
        <p:spPr>
          <a:xfrm rot="10800000">
            <a:off x="3388655" y="3312724"/>
            <a:ext cx="655949" cy="1107996"/>
          </a:xfrm>
          <a:prstGeom prst="rect">
            <a:avLst/>
          </a:prstGeom>
          <a:noFill/>
        </p:spPr>
        <p:txBody>
          <a:bodyPr wrap="none" rtlCol="0">
            <a:spAutoFit/>
          </a:bodyPr>
          <a:lstStyle/>
          <a:p>
            <a:r>
              <a:rPr lang="fr-FR" sz="6600" b="1" dirty="0">
                <a:latin typeface="Arial" panose="020B0604020202020204" pitchFamily="34" charset="0"/>
                <a:cs typeface="Arial" panose="020B0604020202020204" pitchFamily="34" charset="0"/>
              </a:rPr>
              <a:t>«</a:t>
            </a:r>
            <a:endParaRPr lang="fr-FR" sz="6600" dirty="0"/>
          </a:p>
        </p:txBody>
      </p:sp>
    </p:spTree>
    <p:extLst>
      <p:ext uri="{BB962C8B-B14F-4D97-AF65-F5344CB8AC3E}">
        <p14:creationId xmlns:p14="http://schemas.microsoft.com/office/powerpoint/2010/main" val="831675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36822" y="2803727"/>
            <a:ext cx="10058400" cy="3566160"/>
          </a:xfrm>
        </p:spPr>
        <p:txBody>
          <a:bodyPr>
            <a:normAutofit/>
          </a:bodyPr>
          <a:lstStyle/>
          <a:p>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pic>
        <p:nvPicPr>
          <p:cNvPr id="3" name="Image 2"/>
          <p:cNvPicPr>
            <a:picLocks noChangeAspect="1"/>
          </p:cNvPicPr>
          <p:nvPr/>
        </p:nvPicPr>
        <p:blipFill rotWithShape="1">
          <a:blip r:embed="rId2"/>
          <a:srcRect l="22538" t="13731" r="26590" b="25351"/>
          <a:stretch/>
        </p:blipFill>
        <p:spPr>
          <a:xfrm>
            <a:off x="732143" y="1250843"/>
            <a:ext cx="3764691" cy="25358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Image 3"/>
          <p:cNvPicPr>
            <a:picLocks noChangeAspect="1"/>
          </p:cNvPicPr>
          <p:nvPr/>
        </p:nvPicPr>
        <p:blipFill rotWithShape="1">
          <a:blip r:embed="rId3"/>
          <a:srcRect l="25612" t="13405" r="25122" b="70031"/>
          <a:stretch/>
        </p:blipFill>
        <p:spPr>
          <a:xfrm>
            <a:off x="6166022" y="4281369"/>
            <a:ext cx="5413423" cy="10237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 4"/>
          <p:cNvPicPr>
            <a:picLocks noChangeAspect="1"/>
          </p:cNvPicPr>
          <p:nvPr/>
        </p:nvPicPr>
        <p:blipFill rotWithShape="1">
          <a:blip r:embed="rId4"/>
          <a:srcRect l="29953" t="16340" r="30735" b="61968"/>
          <a:stretch/>
        </p:blipFill>
        <p:spPr>
          <a:xfrm>
            <a:off x="4843848" y="1701930"/>
            <a:ext cx="4818571" cy="18406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Image 5"/>
          <p:cNvPicPr>
            <a:picLocks noChangeAspect="1"/>
          </p:cNvPicPr>
          <p:nvPr/>
        </p:nvPicPr>
        <p:blipFill rotWithShape="1">
          <a:blip r:embed="rId5"/>
          <a:srcRect l="25107" t="11253" r="62645" b="69090"/>
          <a:stretch/>
        </p:blipFill>
        <p:spPr>
          <a:xfrm>
            <a:off x="3579148" y="3575744"/>
            <a:ext cx="2239860" cy="20221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itre 1"/>
          <p:cNvSpPr txBox="1">
            <a:spLocks/>
          </p:cNvSpPr>
          <p:nvPr/>
        </p:nvSpPr>
        <p:spPr>
          <a:xfrm>
            <a:off x="614361" y="-338016"/>
            <a:ext cx="10058400" cy="1567228"/>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en-US" sz="12800" b="1" dirty="0" smtClean="0">
                <a:latin typeface="Arial" panose="020B0604020202020204" pitchFamily="34" charset="0"/>
                <a:cs typeface="Arial" panose="020B0604020202020204" pitchFamily="34" charset="0"/>
              </a:rPr>
              <a:t>On the topic of local, organic and mass catering</a:t>
            </a:r>
          </a:p>
          <a:p>
            <a:r>
              <a:rPr lang="en-US" sz="12800" dirty="0">
                <a:latin typeface="Arial" panose="020B0604020202020204" pitchFamily="34" charset="0"/>
                <a:cs typeface="Arial" panose="020B0604020202020204" pitchFamily="34" charset="0"/>
              </a:rPr>
              <a:t>V</a:t>
            </a:r>
            <a:r>
              <a:rPr lang="fr-FR" sz="12800" dirty="0" err="1" smtClean="0">
                <a:latin typeface="Arial" panose="020B0604020202020204" pitchFamily="34" charset="0"/>
                <a:cs typeface="Arial" panose="020B0604020202020204" pitchFamily="34" charset="0"/>
              </a:rPr>
              <a:t>ariations</a:t>
            </a:r>
            <a:r>
              <a:rPr lang="fr-FR" sz="12800" dirty="0" smtClean="0">
                <a:latin typeface="Arial" panose="020B0604020202020204" pitchFamily="34" charset="0"/>
                <a:cs typeface="Arial" panose="020B0604020202020204" pitchFamily="34" charset="0"/>
              </a:rPr>
              <a:t> sur le thème local, bio et « resto </a:t>
            </a:r>
            <a:r>
              <a:rPr lang="fr-FR" sz="12800" dirty="0" err="1" smtClean="0">
                <a:latin typeface="Arial" panose="020B0604020202020204" pitchFamily="34" charset="0"/>
                <a:cs typeface="Arial" panose="020B0604020202020204" pitchFamily="34" charset="0"/>
              </a:rPr>
              <a:t>co</a:t>
            </a:r>
            <a:r>
              <a:rPr lang="fr-FR" sz="12800" dirty="0" smtClean="0">
                <a:latin typeface="Arial" panose="020B0604020202020204" pitchFamily="34" charset="0"/>
                <a:cs typeface="Arial" panose="020B0604020202020204" pitchFamily="34" charset="0"/>
              </a:rPr>
              <a:t> » </a:t>
            </a: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sp>
        <p:nvSpPr>
          <p:cNvPr id="9" name="Titre 1"/>
          <p:cNvSpPr txBox="1">
            <a:spLocks/>
          </p:cNvSpPr>
          <p:nvPr/>
        </p:nvSpPr>
        <p:spPr>
          <a:xfrm>
            <a:off x="6166022" y="5386156"/>
            <a:ext cx="5891271" cy="86961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fr-FR" sz="2800" b="1" dirty="0" smtClean="0">
                <a:latin typeface="Arial" panose="020B0604020202020204" pitchFamily="34" charset="0"/>
                <a:cs typeface="Arial" panose="020B0604020202020204" pitchFamily="34" charset="0"/>
              </a:rPr>
              <a:t/>
            </a:r>
            <a:br>
              <a:rPr lang="fr-FR" sz="2800" b="1" dirty="0" smtClean="0">
                <a:latin typeface="Arial" panose="020B0604020202020204" pitchFamily="34" charset="0"/>
                <a:cs typeface="Arial" panose="020B0604020202020204" pitchFamily="34" charset="0"/>
              </a:rPr>
            </a:br>
            <a:r>
              <a:rPr lang="fr-FR" sz="2800" b="1" dirty="0" smtClean="0">
                <a:latin typeface="Arial" panose="020B0604020202020204" pitchFamily="34" charset="0"/>
                <a:cs typeface="Arial" panose="020B0604020202020204" pitchFamily="34" charset="0"/>
              </a:rPr>
              <a:t/>
            </a:r>
            <a:br>
              <a:rPr lang="fr-FR" sz="2800" b="1" dirty="0" smtClean="0">
                <a:latin typeface="Arial" panose="020B0604020202020204" pitchFamily="34" charset="0"/>
                <a:cs typeface="Arial" panose="020B0604020202020204" pitchFamily="34" charset="0"/>
              </a:rPr>
            </a:br>
            <a:r>
              <a:rPr lang="fr-FR" sz="2800" b="1" dirty="0" smtClean="0">
                <a:latin typeface="Arial" panose="020B0604020202020204" pitchFamily="34" charset="0"/>
                <a:cs typeface="Arial" panose="020B0604020202020204" pitchFamily="34" charset="0"/>
              </a:rPr>
              <a:t/>
            </a:r>
            <a:br>
              <a:rPr lang="fr-FR" sz="2800" b="1" dirty="0" smtClean="0">
                <a:latin typeface="Arial" panose="020B0604020202020204" pitchFamily="34" charset="0"/>
                <a:cs typeface="Arial" panose="020B0604020202020204" pitchFamily="34" charset="0"/>
              </a:rPr>
            </a:br>
            <a:r>
              <a:rPr lang="fr-FR" sz="2800" b="1" dirty="0" smtClean="0">
                <a:latin typeface="Arial" panose="020B0604020202020204" pitchFamily="34" charset="0"/>
                <a:cs typeface="Arial" panose="020B0604020202020204" pitchFamily="34" charset="0"/>
              </a:rPr>
              <a:t/>
            </a:r>
            <a:br>
              <a:rPr lang="fr-FR" sz="2800" b="1" dirty="0" smtClean="0">
                <a:latin typeface="Arial" panose="020B0604020202020204" pitchFamily="34" charset="0"/>
                <a:cs typeface="Arial" panose="020B0604020202020204" pitchFamily="34" charset="0"/>
              </a:rPr>
            </a:br>
            <a:r>
              <a:rPr lang="fr-FR" sz="2800" b="1" dirty="0" smtClean="0">
                <a:latin typeface="Arial" panose="020B0604020202020204" pitchFamily="34" charset="0"/>
                <a:cs typeface="Arial" panose="020B0604020202020204" pitchFamily="34" charset="0"/>
              </a:rPr>
              <a:t/>
            </a:r>
            <a:br>
              <a:rPr lang="fr-FR" sz="2800" b="1" dirty="0" smtClean="0">
                <a:latin typeface="Arial" panose="020B0604020202020204" pitchFamily="34" charset="0"/>
                <a:cs typeface="Arial" panose="020B0604020202020204" pitchFamily="34" charset="0"/>
              </a:rPr>
            </a:br>
            <a:r>
              <a:rPr lang="fr-FR" sz="2800" b="1" dirty="0" smtClean="0">
                <a:latin typeface="Arial" panose="020B0604020202020204" pitchFamily="34" charset="0"/>
                <a:cs typeface="Arial" panose="020B0604020202020204" pitchFamily="34" charset="0"/>
              </a:rPr>
              <a:t/>
            </a:r>
            <a:br>
              <a:rPr lang="fr-FR" sz="2800" b="1" dirty="0" smtClean="0">
                <a:latin typeface="Arial" panose="020B0604020202020204" pitchFamily="34" charset="0"/>
                <a:cs typeface="Arial" panose="020B0604020202020204" pitchFamily="34" charset="0"/>
              </a:rPr>
            </a:br>
            <a:r>
              <a:rPr lang="fr-FR" sz="2800" b="1" dirty="0" smtClean="0">
                <a:latin typeface="Arial" panose="020B0604020202020204" pitchFamily="34" charset="0"/>
                <a:cs typeface="Arial" panose="020B0604020202020204" pitchFamily="34" charset="0"/>
              </a:rPr>
              <a:t/>
            </a:r>
            <a:br>
              <a:rPr lang="fr-FR" sz="2800" b="1" dirty="0" smtClean="0">
                <a:latin typeface="Arial" panose="020B0604020202020204" pitchFamily="34" charset="0"/>
                <a:cs typeface="Arial" panose="020B0604020202020204" pitchFamily="34" charset="0"/>
              </a:rPr>
            </a:br>
            <a:endParaRPr lang="fr-FR" sz="2800" b="1" dirty="0" smtClean="0">
              <a:latin typeface="Arial" panose="020B0604020202020204" pitchFamily="34" charset="0"/>
              <a:cs typeface="Arial" panose="020B0604020202020204" pitchFamily="34" charset="0"/>
            </a:endParaRPr>
          </a:p>
          <a:p>
            <a:endParaRPr lang="fr-FR" sz="2800" b="1" i="1" dirty="0">
              <a:latin typeface="Arial" panose="020B0604020202020204" pitchFamily="34" charset="0"/>
              <a:cs typeface="Arial" panose="020B0604020202020204" pitchFamily="34" charset="0"/>
            </a:endParaRPr>
          </a:p>
          <a:p>
            <a:endParaRPr lang="fr-FR" sz="2800" b="1" i="1" dirty="0" smtClean="0">
              <a:latin typeface="Arial" panose="020B0604020202020204" pitchFamily="34" charset="0"/>
              <a:cs typeface="Arial" panose="020B0604020202020204" pitchFamily="34" charset="0"/>
            </a:endParaRPr>
          </a:p>
          <a:p>
            <a:endParaRPr lang="fr-FR" sz="2800" b="1" i="1" dirty="0">
              <a:latin typeface="Arial" panose="020B0604020202020204" pitchFamily="34" charset="0"/>
              <a:cs typeface="Arial" panose="020B0604020202020204" pitchFamily="34" charset="0"/>
            </a:endParaRPr>
          </a:p>
          <a:p>
            <a:endParaRPr lang="fr-FR" sz="2800" b="1" i="1" dirty="0" smtClean="0">
              <a:latin typeface="Arial" panose="020B0604020202020204" pitchFamily="34" charset="0"/>
              <a:cs typeface="Arial" panose="020B0604020202020204" pitchFamily="34" charset="0"/>
            </a:endParaRPr>
          </a:p>
          <a:p>
            <a:r>
              <a:rPr lang="fr-FR" sz="2800" b="1" i="1" dirty="0" smtClean="0">
                <a:cs typeface="Arial" panose="020B0604020202020204" pitchFamily="34" charset="0"/>
              </a:rPr>
              <a:t>La proximité du bio…</a:t>
            </a:r>
          </a:p>
          <a:p>
            <a:r>
              <a:rPr lang="fr-FR" sz="2800" b="1" i="1" dirty="0" smtClean="0">
                <a:cs typeface="Arial" panose="020B0604020202020204" pitchFamily="34" charset="0"/>
              </a:rPr>
              <a:t>La qualité de la proximité…</a:t>
            </a:r>
            <a:endParaRPr lang="fr-FR" sz="2800" dirty="0">
              <a:latin typeface="Arial" panose="020B0604020202020204" pitchFamily="34" charset="0"/>
              <a:cs typeface="Arial" panose="020B0604020202020204" pitchFamily="34" charset="0"/>
            </a:endParaRPr>
          </a:p>
        </p:txBody>
      </p:sp>
      <p:pic>
        <p:nvPicPr>
          <p:cNvPr id="11" name="Image 10"/>
          <p:cNvPicPr>
            <a:picLocks noChangeAspect="1"/>
          </p:cNvPicPr>
          <p:nvPr/>
        </p:nvPicPr>
        <p:blipFill rotWithShape="1">
          <a:blip r:embed="rId6"/>
          <a:srcRect l="38364" t="39249" r="32003" b="12311"/>
          <a:stretch/>
        </p:blipFill>
        <p:spPr>
          <a:xfrm>
            <a:off x="8933010" y="1064985"/>
            <a:ext cx="2808500" cy="25824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Image 11"/>
          <p:cNvPicPr>
            <a:picLocks noChangeAspect="1"/>
          </p:cNvPicPr>
          <p:nvPr/>
        </p:nvPicPr>
        <p:blipFill rotWithShape="1">
          <a:blip r:embed="rId7"/>
          <a:srcRect l="35980" t="16259" r="36543" b="13935"/>
          <a:stretch/>
        </p:blipFill>
        <p:spPr>
          <a:xfrm>
            <a:off x="719631" y="2964257"/>
            <a:ext cx="2512503" cy="35904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ZoneTexte 12"/>
          <p:cNvSpPr txBox="1"/>
          <p:nvPr/>
        </p:nvSpPr>
        <p:spPr>
          <a:xfrm>
            <a:off x="1076856" y="6499831"/>
            <a:ext cx="1250663" cy="215444"/>
          </a:xfrm>
          <a:prstGeom prst="rect">
            <a:avLst/>
          </a:prstGeom>
          <a:noFill/>
        </p:spPr>
        <p:txBody>
          <a:bodyPr wrap="none" rtlCol="0">
            <a:spAutoFit/>
          </a:bodyPr>
          <a:lstStyle/>
          <a:p>
            <a:r>
              <a:rPr lang="fr-FR" sz="800" dirty="0"/>
              <a:t>http://www.agriproxi.net</a:t>
            </a:r>
          </a:p>
        </p:txBody>
      </p:sp>
    </p:spTree>
    <p:extLst>
      <p:ext uri="{BB962C8B-B14F-4D97-AF65-F5344CB8AC3E}">
        <p14:creationId xmlns:p14="http://schemas.microsoft.com/office/powerpoint/2010/main" val="2826005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36822" y="2803727"/>
            <a:ext cx="10058400" cy="3566160"/>
          </a:xfrm>
        </p:spPr>
        <p:txBody>
          <a:bodyPr>
            <a:normAutofit/>
          </a:bodyPr>
          <a:lstStyle/>
          <a:p>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
            </a:r>
            <a:br>
              <a:rPr lang="fr-FR" sz="3600" b="1" dirty="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pic>
        <p:nvPicPr>
          <p:cNvPr id="3" name="Image 2"/>
          <p:cNvPicPr>
            <a:picLocks noChangeAspect="1"/>
          </p:cNvPicPr>
          <p:nvPr/>
        </p:nvPicPr>
        <p:blipFill rotWithShape="1">
          <a:blip r:embed="rId2"/>
          <a:srcRect l="22538" t="13731" r="26590" b="25351"/>
          <a:stretch/>
        </p:blipFill>
        <p:spPr>
          <a:xfrm>
            <a:off x="732143" y="1250843"/>
            <a:ext cx="3764691" cy="25358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Image 3"/>
          <p:cNvPicPr>
            <a:picLocks noChangeAspect="1"/>
          </p:cNvPicPr>
          <p:nvPr/>
        </p:nvPicPr>
        <p:blipFill rotWithShape="1">
          <a:blip r:embed="rId3"/>
          <a:srcRect l="25612" t="13405" r="25122" b="70031"/>
          <a:stretch/>
        </p:blipFill>
        <p:spPr>
          <a:xfrm>
            <a:off x="6166022" y="4281369"/>
            <a:ext cx="5413423" cy="10237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Image 4"/>
          <p:cNvPicPr>
            <a:picLocks noChangeAspect="1"/>
          </p:cNvPicPr>
          <p:nvPr/>
        </p:nvPicPr>
        <p:blipFill rotWithShape="1">
          <a:blip r:embed="rId4"/>
          <a:srcRect l="29953" t="16340" r="30735" b="61968"/>
          <a:stretch/>
        </p:blipFill>
        <p:spPr>
          <a:xfrm>
            <a:off x="4843848" y="1701930"/>
            <a:ext cx="4818571" cy="18406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Image 5"/>
          <p:cNvPicPr>
            <a:picLocks noChangeAspect="1"/>
          </p:cNvPicPr>
          <p:nvPr/>
        </p:nvPicPr>
        <p:blipFill rotWithShape="1">
          <a:blip r:embed="rId5"/>
          <a:srcRect l="25107" t="11253" r="62645" b="69090"/>
          <a:stretch/>
        </p:blipFill>
        <p:spPr>
          <a:xfrm>
            <a:off x="3579148" y="3575744"/>
            <a:ext cx="2239860" cy="20221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itre 1"/>
          <p:cNvSpPr txBox="1">
            <a:spLocks/>
          </p:cNvSpPr>
          <p:nvPr/>
        </p:nvSpPr>
        <p:spPr>
          <a:xfrm>
            <a:off x="6166022" y="5386156"/>
            <a:ext cx="5891271" cy="86961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fr-FR" sz="2800" b="1" dirty="0" smtClean="0">
                <a:latin typeface="Arial" panose="020B0604020202020204" pitchFamily="34" charset="0"/>
                <a:cs typeface="Arial" panose="020B0604020202020204" pitchFamily="34" charset="0"/>
              </a:rPr>
              <a:t/>
            </a:r>
            <a:br>
              <a:rPr lang="fr-FR" sz="2800" b="1" dirty="0" smtClean="0">
                <a:latin typeface="Arial" panose="020B0604020202020204" pitchFamily="34" charset="0"/>
                <a:cs typeface="Arial" panose="020B0604020202020204" pitchFamily="34" charset="0"/>
              </a:rPr>
            </a:br>
            <a:r>
              <a:rPr lang="fr-FR" sz="2800" b="1" dirty="0" smtClean="0">
                <a:latin typeface="Arial" panose="020B0604020202020204" pitchFamily="34" charset="0"/>
                <a:cs typeface="Arial" panose="020B0604020202020204" pitchFamily="34" charset="0"/>
              </a:rPr>
              <a:t/>
            </a:r>
            <a:br>
              <a:rPr lang="fr-FR" sz="2800" b="1" dirty="0" smtClean="0">
                <a:latin typeface="Arial" panose="020B0604020202020204" pitchFamily="34" charset="0"/>
                <a:cs typeface="Arial" panose="020B0604020202020204" pitchFamily="34" charset="0"/>
              </a:rPr>
            </a:br>
            <a:r>
              <a:rPr lang="fr-FR" sz="2800" b="1" dirty="0" smtClean="0">
                <a:latin typeface="Arial" panose="020B0604020202020204" pitchFamily="34" charset="0"/>
                <a:cs typeface="Arial" panose="020B0604020202020204" pitchFamily="34" charset="0"/>
              </a:rPr>
              <a:t/>
            </a:r>
            <a:br>
              <a:rPr lang="fr-FR" sz="2800" b="1" dirty="0" smtClean="0">
                <a:latin typeface="Arial" panose="020B0604020202020204" pitchFamily="34" charset="0"/>
                <a:cs typeface="Arial" panose="020B0604020202020204" pitchFamily="34" charset="0"/>
              </a:rPr>
            </a:br>
            <a:r>
              <a:rPr lang="fr-FR" sz="2800" b="1" dirty="0" smtClean="0">
                <a:latin typeface="Arial" panose="020B0604020202020204" pitchFamily="34" charset="0"/>
                <a:cs typeface="Arial" panose="020B0604020202020204" pitchFamily="34" charset="0"/>
              </a:rPr>
              <a:t/>
            </a:r>
            <a:br>
              <a:rPr lang="fr-FR" sz="2800" b="1" dirty="0" smtClean="0">
                <a:latin typeface="Arial" panose="020B0604020202020204" pitchFamily="34" charset="0"/>
                <a:cs typeface="Arial" panose="020B0604020202020204" pitchFamily="34" charset="0"/>
              </a:rPr>
            </a:br>
            <a:r>
              <a:rPr lang="fr-FR" sz="2800" b="1" dirty="0" smtClean="0">
                <a:latin typeface="Arial" panose="020B0604020202020204" pitchFamily="34" charset="0"/>
                <a:cs typeface="Arial" panose="020B0604020202020204" pitchFamily="34" charset="0"/>
              </a:rPr>
              <a:t/>
            </a:r>
            <a:br>
              <a:rPr lang="fr-FR" sz="2800" b="1" dirty="0" smtClean="0">
                <a:latin typeface="Arial" panose="020B0604020202020204" pitchFamily="34" charset="0"/>
                <a:cs typeface="Arial" panose="020B0604020202020204" pitchFamily="34" charset="0"/>
              </a:rPr>
            </a:br>
            <a:r>
              <a:rPr lang="fr-FR" sz="2800" b="1" dirty="0" smtClean="0">
                <a:latin typeface="Arial" panose="020B0604020202020204" pitchFamily="34" charset="0"/>
                <a:cs typeface="Arial" panose="020B0604020202020204" pitchFamily="34" charset="0"/>
              </a:rPr>
              <a:t/>
            </a:r>
            <a:br>
              <a:rPr lang="fr-FR" sz="2800" b="1" dirty="0" smtClean="0">
                <a:latin typeface="Arial" panose="020B0604020202020204" pitchFamily="34" charset="0"/>
                <a:cs typeface="Arial" panose="020B0604020202020204" pitchFamily="34" charset="0"/>
              </a:rPr>
            </a:br>
            <a:r>
              <a:rPr lang="fr-FR" sz="2800" b="1" dirty="0" smtClean="0">
                <a:latin typeface="Arial" panose="020B0604020202020204" pitchFamily="34" charset="0"/>
                <a:cs typeface="Arial" panose="020B0604020202020204" pitchFamily="34" charset="0"/>
              </a:rPr>
              <a:t/>
            </a:r>
            <a:br>
              <a:rPr lang="fr-FR" sz="2800" b="1" dirty="0" smtClean="0">
                <a:latin typeface="Arial" panose="020B0604020202020204" pitchFamily="34" charset="0"/>
                <a:cs typeface="Arial" panose="020B0604020202020204" pitchFamily="34" charset="0"/>
              </a:rPr>
            </a:br>
            <a:endParaRPr lang="fr-FR" sz="2800" b="1" dirty="0" smtClean="0">
              <a:latin typeface="Arial" panose="020B0604020202020204" pitchFamily="34" charset="0"/>
              <a:cs typeface="Arial" panose="020B0604020202020204" pitchFamily="34" charset="0"/>
            </a:endParaRPr>
          </a:p>
          <a:p>
            <a:endParaRPr lang="fr-FR" sz="2800" b="1" i="1" dirty="0">
              <a:latin typeface="Arial" panose="020B0604020202020204" pitchFamily="34" charset="0"/>
              <a:cs typeface="Arial" panose="020B0604020202020204" pitchFamily="34" charset="0"/>
            </a:endParaRPr>
          </a:p>
          <a:p>
            <a:endParaRPr lang="fr-FR" sz="2800" b="1" i="1" dirty="0" smtClean="0">
              <a:latin typeface="Arial" panose="020B0604020202020204" pitchFamily="34" charset="0"/>
              <a:cs typeface="Arial" panose="020B0604020202020204" pitchFamily="34" charset="0"/>
            </a:endParaRPr>
          </a:p>
          <a:p>
            <a:endParaRPr lang="fr-FR" sz="2800" b="1" i="1" dirty="0">
              <a:latin typeface="Arial" panose="020B0604020202020204" pitchFamily="34" charset="0"/>
              <a:cs typeface="Arial" panose="020B0604020202020204" pitchFamily="34" charset="0"/>
            </a:endParaRPr>
          </a:p>
          <a:p>
            <a:endParaRPr lang="fr-FR" sz="2800" b="1" i="1" dirty="0" smtClean="0">
              <a:latin typeface="Arial" panose="020B0604020202020204" pitchFamily="34" charset="0"/>
              <a:cs typeface="Arial" panose="020B0604020202020204" pitchFamily="34" charset="0"/>
            </a:endParaRPr>
          </a:p>
          <a:p>
            <a:r>
              <a:rPr lang="fr-FR" sz="2800" b="1" i="1" dirty="0" smtClean="0">
                <a:cs typeface="Arial" panose="020B0604020202020204" pitchFamily="34" charset="0"/>
              </a:rPr>
              <a:t>La proximité du bio…</a:t>
            </a:r>
          </a:p>
          <a:p>
            <a:r>
              <a:rPr lang="fr-FR" sz="2800" b="1" i="1" dirty="0" smtClean="0">
                <a:cs typeface="Arial" panose="020B0604020202020204" pitchFamily="34" charset="0"/>
              </a:rPr>
              <a:t>La qualité de la proximité…</a:t>
            </a:r>
            <a:endParaRPr lang="fr-FR" sz="2800" dirty="0">
              <a:latin typeface="Arial" panose="020B0604020202020204" pitchFamily="34" charset="0"/>
              <a:cs typeface="Arial" panose="020B0604020202020204" pitchFamily="34" charset="0"/>
            </a:endParaRPr>
          </a:p>
        </p:txBody>
      </p:sp>
      <p:pic>
        <p:nvPicPr>
          <p:cNvPr id="11" name="Image 10"/>
          <p:cNvPicPr>
            <a:picLocks noChangeAspect="1"/>
          </p:cNvPicPr>
          <p:nvPr/>
        </p:nvPicPr>
        <p:blipFill rotWithShape="1">
          <a:blip r:embed="rId6"/>
          <a:srcRect l="38364" t="39249" r="32003" b="12311"/>
          <a:stretch/>
        </p:blipFill>
        <p:spPr>
          <a:xfrm>
            <a:off x="8933010" y="1064985"/>
            <a:ext cx="2808500" cy="25824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Image 11"/>
          <p:cNvPicPr>
            <a:picLocks noChangeAspect="1"/>
          </p:cNvPicPr>
          <p:nvPr/>
        </p:nvPicPr>
        <p:blipFill rotWithShape="1">
          <a:blip r:embed="rId7"/>
          <a:srcRect l="35980" t="16259" r="36543" b="13935"/>
          <a:stretch/>
        </p:blipFill>
        <p:spPr>
          <a:xfrm>
            <a:off x="719631" y="2623606"/>
            <a:ext cx="2512503" cy="35904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6"/>
          <p:cNvSpPr/>
          <p:nvPr/>
        </p:nvSpPr>
        <p:spPr>
          <a:xfrm>
            <a:off x="415303" y="1011460"/>
            <a:ext cx="13675659" cy="535842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8" name="Titre 1"/>
          <p:cNvSpPr txBox="1">
            <a:spLocks/>
          </p:cNvSpPr>
          <p:nvPr/>
        </p:nvSpPr>
        <p:spPr>
          <a:xfrm>
            <a:off x="614361" y="-338016"/>
            <a:ext cx="10058400" cy="1567228"/>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r>
              <a:rPr lang="en-US" sz="12800" b="1" dirty="0" smtClean="0">
                <a:latin typeface="Arial" panose="020B0604020202020204" pitchFamily="34" charset="0"/>
                <a:cs typeface="Arial" panose="020B0604020202020204" pitchFamily="34" charset="0"/>
              </a:rPr>
              <a:t>On the topic of local, organic and mass catering</a:t>
            </a:r>
          </a:p>
          <a:p>
            <a:r>
              <a:rPr lang="en-US" sz="12800" dirty="0">
                <a:latin typeface="Arial" panose="020B0604020202020204" pitchFamily="34" charset="0"/>
                <a:cs typeface="Arial" panose="020B0604020202020204" pitchFamily="34" charset="0"/>
              </a:rPr>
              <a:t>V</a:t>
            </a:r>
            <a:r>
              <a:rPr lang="fr-FR" sz="12800" dirty="0" err="1" smtClean="0">
                <a:latin typeface="Arial" panose="020B0604020202020204" pitchFamily="34" charset="0"/>
                <a:cs typeface="Arial" panose="020B0604020202020204" pitchFamily="34" charset="0"/>
              </a:rPr>
              <a:t>ariations</a:t>
            </a:r>
            <a:r>
              <a:rPr lang="fr-FR" sz="12800" dirty="0" smtClean="0">
                <a:latin typeface="Arial" panose="020B0604020202020204" pitchFamily="34" charset="0"/>
                <a:cs typeface="Arial" panose="020B0604020202020204" pitchFamily="34" charset="0"/>
              </a:rPr>
              <a:t> sur le thème local, bio et « resto </a:t>
            </a:r>
            <a:r>
              <a:rPr lang="fr-FR" sz="12800" dirty="0" err="1" smtClean="0">
                <a:latin typeface="Arial" panose="020B0604020202020204" pitchFamily="34" charset="0"/>
                <a:cs typeface="Arial" panose="020B0604020202020204" pitchFamily="34" charset="0"/>
              </a:rPr>
              <a:t>co</a:t>
            </a:r>
            <a:r>
              <a:rPr lang="fr-FR" sz="12800" dirty="0" smtClean="0">
                <a:latin typeface="Arial" panose="020B0604020202020204" pitchFamily="34" charset="0"/>
                <a:cs typeface="Arial" panose="020B0604020202020204" pitchFamily="34" charset="0"/>
              </a:rPr>
              <a:t> » </a:t>
            </a:r>
            <a:r>
              <a:rPr lang="fr-FR" sz="3600" b="1" dirty="0" smtClean="0">
                <a:latin typeface="Arial" panose="020B0604020202020204" pitchFamily="34" charset="0"/>
                <a:cs typeface="Arial" panose="020B0604020202020204" pitchFamily="34" charset="0"/>
              </a:rPr>
              <a:t/>
            </a:r>
            <a:br>
              <a:rPr lang="fr-FR" sz="3600" b="1" dirty="0" smtClean="0">
                <a:latin typeface="Arial" panose="020B0604020202020204" pitchFamily="34" charset="0"/>
                <a:cs typeface="Arial" panose="020B0604020202020204" pitchFamily="34" charset="0"/>
              </a:rPr>
            </a:br>
            <a:endParaRPr lang="fr-FR" sz="3600" dirty="0">
              <a:latin typeface="Arial" panose="020B0604020202020204" pitchFamily="34" charset="0"/>
              <a:cs typeface="Arial" panose="020B0604020202020204" pitchFamily="34" charset="0"/>
            </a:endParaRPr>
          </a:p>
        </p:txBody>
      </p:sp>
      <p:sp>
        <p:nvSpPr>
          <p:cNvPr id="10" name="ZoneTexte 9"/>
          <p:cNvSpPr txBox="1"/>
          <p:nvPr/>
        </p:nvSpPr>
        <p:spPr>
          <a:xfrm>
            <a:off x="917461" y="1968033"/>
            <a:ext cx="4625210" cy="2677656"/>
          </a:xfrm>
          <a:prstGeom prst="rect">
            <a:avLst/>
          </a:prstGeom>
          <a:noFill/>
        </p:spPr>
        <p:txBody>
          <a:bodyPr wrap="square" rtlCol="0">
            <a:spAutoFit/>
          </a:bodyPr>
          <a:lstStyle/>
          <a:p>
            <a:r>
              <a:rPr lang="x-none" sz="2800" dirty="0" smtClean="0">
                <a:latin typeface="Arial" panose="020B0604020202020204" pitchFamily="34" charset="0"/>
                <a:cs typeface="Arial" panose="020B0604020202020204" pitchFamily="34" charset="0"/>
              </a:rPr>
              <a:t>PRINGENT-SIMONIN </a:t>
            </a:r>
            <a:r>
              <a:rPr lang="x-none" sz="2800" dirty="0" err="1" smtClean="0">
                <a:latin typeface="Arial" panose="020B0604020202020204" pitchFamily="34" charset="0"/>
                <a:cs typeface="Arial" panose="020B0604020202020204" pitchFamily="34" charset="0"/>
              </a:rPr>
              <a:t>Anne</a:t>
            </a:r>
            <a:r>
              <a:rPr lang="x-none" sz="2800" dirty="0" smtClean="0">
                <a:latin typeface="Arial" panose="020B0604020202020204" pitchFamily="34" charset="0"/>
                <a:cs typeface="Arial" panose="020B0604020202020204" pitchFamily="34" charset="0"/>
              </a:rPr>
              <a:t> </a:t>
            </a:r>
            <a:r>
              <a:rPr lang="x-none" sz="2800" dirty="0" err="1" smtClean="0">
                <a:latin typeface="Arial" panose="020B0604020202020204" pitchFamily="34" charset="0"/>
                <a:cs typeface="Arial" panose="020B0604020202020204" pitchFamily="34" charset="0"/>
              </a:rPr>
              <a:t>Hélène</a:t>
            </a:r>
            <a:r>
              <a:rPr lang="x-none" sz="2800" dirty="0" smtClean="0">
                <a:latin typeface="Arial" panose="020B0604020202020204" pitchFamily="34" charset="0"/>
                <a:cs typeface="Arial" panose="020B0604020202020204" pitchFamily="34" charset="0"/>
              </a:rPr>
              <a:t>, </a:t>
            </a:r>
          </a:p>
          <a:p>
            <a:r>
              <a:rPr lang="x-none" sz="2800" dirty="0" smtClean="0">
                <a:latin typeface="Arial" panose="020B0604020202020204" pitchFamily="34" charset="0"/>
                <a:cs typeface="Arial" panose="020B0604020202020204" pitchFamily="34" charset="0"/>
              </a:rPr>
              <a:t>HERALUT-FOURNIER Catherine (Dir.), </a:t>
            </a:r>
            <a:r>
              <a:rPr lang="x-none" sz="2800" i="1" dirty="0" smtClean="0">
                <a:latin typeface="Arial" panose="020B0604020202020204" pitchFamily="34" charset="0"/>
                <a:cs typeface="Arial" panose="020B0604020202020204" pitchFamily="34" charset="0"/>
              </a:rPr>
              <a:t>Au plus </a:t>
            </a:r>
            <a:r>
              <a:rPr lang="x-none" sz="2800" i="1" dirty="0" err="1" smtClean="0">
                <a:latin typeface="Arial" panose="020B0604020202020204" pitchFamily="34" charset="0"/>
                <a:cs typeface="Arial" panose="020B0604020202020204" pitchFamily="34" charset="0"/>
              </a:rPr>
              <a:t>près</a:t>
            </a:r>
            <a:r>
              <a:rPr lang="x-none" sz="2800" i="1" dirty="0" smtClean="0">
                <a:latin typeface="Arial" panose="020B0604020202020204" pitchFamily="34" charset="0"/>
                <a:cs typeface="Arial" panose="020B0604020202020204" pitchFamily="34" charset="0"/>
              </a:rPr>
              <a:t> de </a:t>
            </a:r>
            <a:r>
              <a:rPr lang="x-none" sz="2800" i="1" dirty="0" err="1" smtClean="0">
                <a:latin typeface="Arial" panose="020B0604020202020204" pitchFamily="34" charset="0"/>
                <a:cs typeface="Arial" panose="020B0604020202020204" pitchFamily="34" charset="0"/>
              </a:rPr>
              <a:t>l’assiette</a:t>
            </a:r>
            <a:r>
              <a:rPr lang="x-none" sz="2800" dirty="0" smtClean="0">
                <a:latin typeface="Arial" panose="020B0604020202020204" pitchFamily="34" charset="0"/>
                <a:cs typeface="Arial" panose="020B0604020202020204" pitchFamily="34" charset="0"/>
              </a:rPr>
              <a:t>, </a:t>
            </a:r>
          </a:p>
          <a:p>
            <a:r>
              <a:rPr lang="x-none" sz="2800" dirty="0" err="1" smtClean="0">
                <a:latin typeface="Arial" panose="020B0604020202020204" pitchFamily="34" charset="0"/>
                <a:cs typeface="Arial" panose="020B0604020202020204" pitchFamily="34" charset="0"/>
              </a:rPr>
              <a:t>Quae</a:t>
            </a:r>
            <a:r>
              <a:rPr lang="x-none" sz="2800" dirty="0" smtClean="0">
                <a:latin typeface="Arial" panose="020B0604020202020204" pitchFamily="34" charset="0"/>
                <a:cs typeface="Arial" panose="020B0604020202020204" pitchFamily="34" charset="0"/>
              </a:rPr>
              <a:t>, </a:t>
            </a:r>
            <a:r>
              <a:rPr lang="x-none" sz="2800" dirty="0" err="1" smtClean="0">
                <a:latin typeface="Arial" panose="020B0604020202020204" pitchFamily="34" charset="0"/>
                <a:cs typeface="Arial" panose="020B0604020202020204" pitchFamily="34" charset="0"/>
              </a:rPr>
              <a:t>Versailles</a:t>
            </a:r>
            <a:r>
              <a:rPr lang="x-none" sz="2800" dirty="0" smtClean="0">
                <a:latin typeface="Arial" panose="020B0604020202020204" pitchFamily="34" charset="0"/>
                <a:cs typeface="Arial" panose="020B0604020202020204" pitchFamily="34" charset="0"/>
              </a:rPr>
              <a:t>, 2012.</a:t>
            </a:r>
            <a:endParaRPr lang="x-none" sz="2800" dirty="0">
              <a:latin typeface="Arial" panose="020B0604020202020204" pitchFamily="34" charset="0"/>
              <a:cs typeface="Arial" panose="020B0604020202020204" pitchFamily="34" charset="0"/>
            </a:endParaRPr>
          </a:p>
        </p:txBody>
      </p:sp>
      <p:pic>
        <p:nvPicPr>
          <p:cNvPr id="1026" name="Picture 2" descr="http://editions.educagri.fr/4642-1571-thickbox/au-plus-pres-de-l-assiette-perenniser-les-circuits-courts-alimentaires.jpg"/>
          <p:cNvPicPr>
            <a:picLocks noChangeAspect="1" noChangeArrowheads="1"/>
          </p:cNvPicPr>
          <p:nvPr/>
        </p:nvPicPr>
        <p:blipFill rotWithShape="1">
          <a:blip r:embed="rId8">
            <a:extLst>
              <a:ext uri="{28A0092B-C50C-407E-A947-70E740481C1C}">
                <a14:useLocalDpi xmlns:a14="http://schemas.microsoft.com/office/drawing/2010/main" val="0"/>
              </a:ext>
            </a:extLst>
          </a:blip>
          <a:srcRect l="24407" t="1967" r="19245" b="6546"/>
          <a:stretch/>
        </p:blipFill>
        <p:spPr bwMode="auto">
          <a:xfrm>
            <a:off x="7060188" y="1045947"/>
            <a:ext cx="4009293" cy="5289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486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1337</TotalTime>
  <Words>737</Words>
  <Application>Microsoft Office PowerPoint</Application>
  <PresentationFormat>Personnalisé</PresentationFormat>
  <Paragraphs>185</Paragraphs>
  <Slides>24</Slides>
  <Notes>0</Notes>
  <HiddenSlides>2</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Rétrospective</vt:lpstr>
      <vt:lpstr>LE VERT N’EST PAS TOUJOURS ROSE.  CONSENSUS ET CONFLITS AUTOUR DE L’AGROECOLOGIE EN SARTHE.  GREEN IS NOT ALWAYS SEEN AS ROSY :  CONFLICTS AND COMPROMISES ABOUT AGROECOLOGY IN SARTHE.   </vt:lpstr>
      <vt:lpstr>   Context of changing perceptions on food-territorialized systems (transformation of representations associated with farmer and relationship with food) Contexte de changements de perceptions sur les systèmes alimentaires –territorialisés (transformation des représentations associés aux métiers de l’agriculteur et du rapport à l’alimentation : SYAL)  Enthusiasm of institutional actors  Engouement des acteurs institutionnels (Le Velly, 2012; Praly, 2012)  Debates about agroecology L’Agroécologie au centre des débats ((Ernesto Méndez et al., 2013 ; Stassart, 2012) (controverse INRA) </vt:lpstr>
      <vt:lpstr>  Questions about territory  Questions autour de l’agroécologie dans un territoire    Questions autour de la problématique de l’agroécologie  (Ernesto Méndez et al., 2013 ; Stassart, 2012)  </vt:lpstr>
      <vt:lpstr>  Research project Projet de recherche pôle alimentation et nutrition (PONAN) 2012-2014 with Julien Noël  Upgrading the Loire’s food production and stakeholder networks Valorisation des productions alimentaires ligériennes et réseaux d’acteurs</vt:lpstr>
      <vt:lpstr>     -plan Barnier sur les circuits courts (2007)  Ministery of agriculture plan on local products networks - Grenelle 1 sur le bio (6% SAU en bio en 2012, 20 % en 2020) Law « grenelle » on environnemental issues. About organic products in school catering : 20% in 2020 targeted -circulaire sur l’exemplarité de l’Etat en bio (JORF n°0116 du 20 mai 2008) Leading state   </vt:lpstr>
      <vt:lpstr>       The State has the following objectives:  to supply its mass catering services, using organic products for a share of 15% in 2010 and 20% in 2012 and, at an equal share ,seasonal products, products with low environmental impact (conditions of production and distribution), products with sign of the quality and origin, products or farms engaged in a process of environmental certification.   </vt:lpstr>
      <vt:lpstr>       L'Etat se donne pour objectifs :  De recourir, pour l'approvisionnement de ses services de restauration collective, à des produits biologiques pour une part représentant 15 % des commandes en 2010 et 20 % en 2012 ainsi que, pour une part identique, à des produits saisonniers, des produits à faible impact environnemental eu égard à leurs conditions de production et de distribution, des produits sous signe d'identification de la qualité et de l'origine ou des produits issus d'exploitations engagées dans une démarche de certification environnementale   </vt:lpstr>
      <vt:lpstr>  </vt:lpstr>
      <vt:lpstr>  </vt:lpstr>
      <vt:lpstr>  </vt:lpstr>
      <vt:lpstr>  </vt:lpstr>
      <vt:lpstr>  </vt:lpstr>
      <vt:lpstr>  </vt:lpstr>
      <vt:lpstr>  </vt:lpstr>
      <vt:lpstr>  </vt:lpstr>
      <vt:lpstr>  </vt:lpstr>
      <vt:lpstr>  </vt:lpstr>
      <vt:lpstr>  </vt:lpstr>
      <vt:lpstr>  </vt:lpstr>
      <vt:lpstr>  </vt:lpstr>
      <vt:lpstr>  </vt:lpstr>
      <vt:lpstr>  </vt:lpstr>
      <vt:lpstr>LE VERT N’EST PAS TOUJOURS ROSE.  CONSENSUS ET CONFLITS AUTOUR DE L’AGROECOLOGIE EN SARTHE.  GREEN IS NOT ALWAYS SEEN AS ROSY :  CONFLICTS AND COMPROMISES ABOUT AGROECOLOGY IN SARTHE.   </vt:lpstr>
      <vt:lpstr>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Frederic</dc:creator>
  <cp:lastModifiedBy>Julien Noel</cp:lastModifiedBy>
  <cp:revision>86</cp:revision>
  <dcterms:created xsi:type="dcterms:W3CDTF">2014-05-29T07:41:15Z</dcterms:created>
  <dcterms:modified xsi:type="dcterms:W3CDTF">2015-03-13T13:18:31Z</dcterms:modified>
</cp:coreProperties>
</file>