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2"/>
  </p:notesMasterIdLst>
  <p:sldIdLst>
    <p:sldId id="359" r:id="rId2"/>
    <p:sldId id="324" r:id="rId3"/>
    <p:sldId id="341" r:id="rId4"/>
    <p:sldId id="327" r:id="rId5"/>
    <p:sldId id="328" r:id="rId6"/>
    <p:sldId id="263" r:id="rId7"/>
    <p:sldId id="360" r:id="rId8"/>
    <p:sldId id="362" r:id="rId9"/>
    <p:sldId id="365" r:id="rId10"/>
    <p:sldId id="367" r:id="rId11"/>
    <p:sldId id="368" r:id="rId12"/>
    <p:sldId id="350" r:id="rId13"/>
    <p:sldId id="352" r:id="rId14"/>
    <p:sldId id="351" r:id="rId15"/>
    <p:sldId id="353" r:id="rId16"/>
    <p:sldId id="355" r:id="rId17"/>
    <p:sldId id="356" r:id="rId18"/>
    <p:sldId id="357" r:id="rId19"/>
    <p:sldId id="358" r:id="rId20"/>
    <p:sldId id="354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260" autoAdjust="0"/>
  </p:normalViewPr>
  <p:slideViewPr>
    <p:cSldViewPr snapToGrid="0">
      <p:cViewPr varScale="1">
        <p:scale>
          <a:sx n="82" d="100"/>
          <a:sy n="82" d="100"/>
        </p:scale>
        <p:origin x="118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55033-D460-460B-89F3-6623A80302A5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D2727-0173-40CC-90C7-EC79405A89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09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0218D-1F35-4B87-A909-2C9BC41CB35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111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622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54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280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56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759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788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2342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06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419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0218D-1F35-4B87-A909-2C9BC41CB35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85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2727-0173-40CC-90C7-EC79405A891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13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38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63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063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D2727-0173-40CC-90C7-EC79405A891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13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315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915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925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1DC2-732B-4774-9832-E74B6083D8E5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49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E96B-2F7A-47FE-9E31-841B44188E62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90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B71-9788-42A7-935F-8BA589263362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780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A5E-25F4-4260-83BF-7305B80B3129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00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2F57-B0C2-460E-A39A-A8A11968B7A8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530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3581-4315-416F-9FF0-C9598E432BE7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429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175E-1AE9-479E-B6B2-F64F59FACC35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34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0A3CD-2899-4C16-89CE-25C9CABFA145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53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9986-2406-4F62-843B-7B61E878B627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7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A9DF-CFA7-4E98-B989-71FB5570BC1C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81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34E2-F5D5-4E1D-98C4-DE11DE91AADE}" type="datetime1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87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AF5D6-5EEF-4A24-9087-9C8D742CAFB6}" type="datetime1">
              <a:rPr lang="fr-FR" smtClean="0"/>
              <a:t>05/07/2016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76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620D-E8D7-4941-8B8D-561B865DF68E}" type="datetime1">
              <a:rPr lang="fr-FR" smtClean="0"/>
              <a:t>05/07/2016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14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DE2D-FA0E-41ED-AFF2-2F6D18C6D30E}" type="datetime1">
              <a:rPr lang="fr-FR" smtClean="0"/>
              <a:t>05/07/2016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56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73A-7710-4CFB-AD8C-90710D13C111}" type="datetime1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22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4C81-E52C-4421-899E-31E7F5CE8400}" type="datetime1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86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5E2C-536A-4EE6-BA04-5166FD717ED6}" type="datetime1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B6E153-1803-4F70-B827-825F7BB8C0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5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wmf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wmf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14.jpeg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microsoft.com/office/2007/relationships/hdphoto" Target="../media/hdphoto11.wdp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13.jpeg"/><Relationship Id="rId4" Type="http://schemas.openxmlformats.org/officeDocument/2006/relationships/image" Target="../media/image32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image" Target="../media/image14.jpeg"/><Relationship Id="rId5" Type="http://schemas.openxmlformats.org/officeDocument/2006/relationships/image" Target="../media/image7.wmf"/><Relationship Id="rId10" Type="http://schemas.openxmlformats.org/officeDocument/2006/relationships/image" Target="../media/image13.jpe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500" y="1005523"/>
            <a:ext cx="6899565" cy="204964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/>
              <a:t>Des systèmes alimentaires relocalisés plus durables : </a:t>
            </a:r>
            <a:r>
              <a:rPr lang="fr-FR" sz="3200" b="1" dirty="0" smtClean="0"/>
              <a:t>vers </a:t>
            </a:r>
            <a:r>
              <a:rPr lang="fr-FR" sz="3200" b="1" dirty="0"/>
              <a:t>un accès à une alimentation de qualité pour </a:t>
            </a:r>
            <a:r>
              <a:rPr lang="fr-FR" sz="3200" b="1" dirty="0" smtClean="0"/>
              <a:t>tous…</a:t>
            </a:r>
            <a:br>
              <a:rPr lang="fr-FR" sz="3200" b="1" dirty="0" smtClean="0"/>
            </a:br>
            <a:r>
              <a:rPr lang="fr-FR" sz="1800" i="1" dirty="0" smtClean="0"/>
              <a:t> </a:t>
            </a:r>
            <a:r>
              <a:rPr lang="fr-FR" sz="2175" i="1" dirty="0" smtClean="0"/>
              <a:t/>
            </a:r>
            <a:br>
              <a:rPr lang="fr-FR" sz="2175" i="1" dirty="0" smtClean="0"/>
            </a:br>
            <a:r>
              <a:rPr lang="fr-FR" sz="1650" b="1" dirty="0" smtClean="0"/>
              <a:t>Éléments de réflexion autour des solidarités alimentaires territorialisées en Bretagne (projet SOLALTER, 2013-2015)</a:t>
            </a:r>
            <a:endParaRPr lang="fr-FR" sz="1650" b="1" dirty="0"/>
          </a:p>
        </p:txBody>
      </p:sp>
      <p:pic>
        <p:nvPicPr>
          <p:cNvPr id="4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43" y="6031254"/>
            <a:ext cx="1160423" cy="7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Jeanne\Desktop\projet SOLALTER 56\Photo enqu+¬te terrain\P1060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3299866"/>
            <a:ext cx="1932709" cy="144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4499" t="6795" r="13976" b="15372"/>
          <a:stretch/>
        </p:blipFill>
        <p:spPr>
          <a:xfrm>
            <a:off x="2085606" y="3303102"/>
            <a:ext cx="2385985" cy="141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G:\Photos\2014\à trier\DSC066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1" r="10734"/>
          <a:stretch/>
        </p:blipFill>
        <p:spPr bwMode="auto">
          <a:xfrm>
            <a:off x="6908002" y="3348374"/>
            <a:ext cx="2222014" cy="1380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" name="Image 28" descr="C:\Users\ABI\Pictures\logo\réseau rural bretagne\Logo réseau rural bretagne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7" t="26053" r="12674" b="29969"/>
          <a:stretch/>
        </p:blipFill>
        <p:spPr bwMode="auto">
          <a:xfrm>
            <a:off x="56621" y="5257655"/>
            <a:ext cx="1365959" cy="627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 2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7374" y="5343291"/>
            <a:ext cx="886721" cy="5645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95" y="6050962"/>
            <a:ext cx="690832" cy="68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56621" y="5955720"/>
            <a:ext cx="1035577" cy="871924"/>
            <a:chOff x="0" y="120650"/>
            <a:chExt cx="1225550" cy="1031875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38" y="120650"/>
              <a:ext cx="80962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0" t="-13959" r="19478" b="62605"/>
            <a:stretch>
              <a:fillRect/>
            </a:stretch>
          </p:blipFill>
          <p:spPr bwMode="auto">
            <a:xfrm>
              <a:off x="0" y="947738"/>
              <a:ext cx="1225550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Sous-titre 5"/>
          <p:cNvSpPr txBox="1">
            <a:spLocks/>
          </p:cNvSpPr>
          <p:nvPr/>
        </p:nvSpPr>
        <p:spPr>
          <a:xfrm>
            <a:off x="3551701" y="5717269"/>
            <a:ext cx="3494253" cy="101513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 smtClean="0">
                <a:solidFill>
                  <a:srgbClr val="0070C0"/>
                </a:solidFill>
              </a:rPr>
              <a:t>Julien </a:t>
            </a:r>
            <a:r>
              <a:rPr lang="fr-FR" sz="1600" dirty="0">
                <a:solidFill>
                  <a:srgbClr val="0070C0"/>
                </a:solidFill>
              </a:rPr>
              <a:t>NOEL</a:t>
            </a:r>
            <a:r>
              <a:rPr lang="fr-FR" sz="1600" dirty="0">
                <a:solidFill>
                  <a:schemeClr val="tx1"/>
                </a:solidFill>
              </a:rPr>
              <a:t> (Géographe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fr-FR" sz="1600" dirty="0">
                <a:solidFill>
                  <a:schemeClr val="tx1"/>
                </a:solidFill>
              </a:rPr>
              <a:t>Catherine DARROT (Sociologue) </a:t>
            </a:r>
          </a:p>
          <a:p>
            <a:pPr algn="l"/>
            <a:r>
              <a:rPr lang="fr-FR" sz="1600" dirty="0" smtClean="0">
                <a:solidFill>
                  <a:schemeClr val="tx1"/>
                </a:solidFill>
              </a:rPr>
              <a:t>Blaise BERGER (Chargé de mission)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16" y="4974591"/>
            <a:ext cx="825089" cy="950948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80" y="5768710"/>
            <a:ext cx="908105" cy="10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3" descr="G:\Solalter\photos\DSC0664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5"/>
          <a:stretch/>
        </p:blipFill>
        <p:spPr bwMode="auto">
          <a:xfrm>
            <a:off x="4592782" y="3345846"/>
            <a:ext cx="2222015" cy="138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" name="Image 25" descr="http://riodd2016.sciencesconf.org/conference/riodd2016/header/bandeau_riodd_1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52" y="0"/>
            <a:ext cx="1427496" cy="14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Méthodologie inductive - terrain</a:t>
            </a:r>
            <a:endParaRPr lang="fr-FR" sz="2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2060" y="1896430"/>
            <a:ext cx="7098986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 descr="http://riodd2016.sciencesconf.org/conference/riodd2016/header/bandeau_riodd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lum bright="-20000" contrast="40000"/>
          </a:blip>
          <a:srcRect l="2370" t="-884" r="754"/>
          <a:stretch/>
        </p:blipFill>
        <p:spPr bwMode="auto">
          <a:xfrm>
            <a:off x="3616023" y="5001344"/>
            <a:ext cx="3736856" cy="185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421" y="1339282"/>
            <a:ext cx="2670908" cy="403338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7398796" y="5531732"/>
            <a:ext cx="1841675" cy="1196833"/>
            <a:chOff x="4768775" y="4871674"/>
            <a:chExt cx="2286091" cy="1485644"/>
          </a:xfrm>
        </p:grpSpPr>
        <p:sp>
          <p:nvSpPr>
            <p:cNvPr id="12" name="Rectangle 11"/>
            <p:cNvSpPr/>
            <p:nvPr/>
          </p:nvSpPr>
          <p:spPr>
            <a:xfrm>
              <a:off x="4828593" y="4910770"/>
              <a:ext cx="2028454" cy="14465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6" descr="http://www.reseaururalpdl.eu/images/entete_rr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391" y="5229180"/>
              <a:ext cx="1920280" cy="72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4783328" y="4871674"/>
              <a:ext cx="2166964" cy="36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/>
                <a:t>Comité </a:t>
              </a:r>
              <a:r>
                <a:rPr lang="fr-FR" sz="1300" dirty="0" smtClean="0"/>
                <a:t>opérationnel</a:t>
              </a:r>
              <a:endParaRPr lang="fr-FR" sz="13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768775" y="5960757"/>
              <a:ext cx="2286091" cy="36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 smtClean="0"/>
                <a:t>29 </a:t>
              </a:r>
              <a:r>
                <a:rPr lang="fr-FR" sz="1300" dirty="0"/>
                <a:t>avril 2015 (Durtal)</a:t>
              </a:r>
            </a:p>
          </p:txBody>
        </p:sp>
      </p:grp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/>
          <a:stretch/>
        </p:blipFill>
        <p:spPr bwMode="auto">
          <a:xfrm>
            <a:off x="82062" y="1788588"/>
            <a:ext cx="3439398" cy="50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651192" y="1749376"/>
            <a:ext cx="2620827" cy="3167754"/>
            <a:chOff x="558172" y="1788588"/>
            <a:chExt cx="2923582" cy="353368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9"/>
            <a:srcRect l="17160" t="1588" r="21187" b="6072"/>
            <a:stretch/>
          </p:blipFill>
          <p:spPr>
            <a:xfrm>
              <a:off x="574431" y="1793631"/>
              <a:ext cx="2907323" cy="352864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9"/>
            <a:srcRect l="85773" t="-1173" r="57" b="80926"/>
            <a:stretch/>
          </p:blipFill>
          <p:spPr>
            <a:xfrm>
              <a:off x="558172" y="1788588"/>
              <a:ext cx="668215" cy="77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5019" y="4343400"/>
            <a:ext cx="3823854" cy="1435794"/>
          </a:xfrm>
        </p:spPr>
        <p:txBody>
          <a:bodyPr>
            <a:noAutofit/>
          </a:bodyPr>
          <a:lstStyle/>
          <a:p>
            <a:pPr algn="ctr"/>
            <a:r>
              <a:rPr lang="fr-FR" dirty="0" smtClean="0"/>
              <a:t>Enseignements et perspectives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" b="6675"/>
          <a:stretch/>
        </p:blipFill>
        <p:spPr bwMode="auto">
          <a:xfrm>
            <a:off x="4716016" y="3012398"/>
            <a:ext cx="4295007" cy="302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"/>
          <a:stretch/>
        </p:blipFill>
        <p:spPr bwMode="auto">
          <a:xfrm>
            <a:off x="179512" y="1029579"/>
            <a:ext cx="4346221" cy="2659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Identification de dynamiques territoriales</a:t>
            </a:r>
            <a:endParaRPr lang="fr-FR" sz="28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" t="1257" r="3256" b="7433"/>
          <a:stretch/>
        </p:blipFill>
        <p:spPr bwMode="auto">
          <a:xfrm>
            <a:off x="3343961" y="1762531"/>
            <a:ext cx="5802923" cy="50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193502" y="6371366"/>
            <a:ext cx="1867325" cy="432089"/>
            <a:chOff x="442121" y="1962616"/>
            <a:chExt cx="1867325" cy="43208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90" t="94623" r="1736" b="1938"/>
            <a:stretch/>
          </p:blipFill>
          <p:spPr bwMode="auto">
            <a:xfrm>
              <a:off x="621324" y="2203939"/>
              <a:ext cx="1553075" cy="19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9" t="93835" r="26384" b="1579"/>
            <a:stretch/>
          </p:blipFill>
          <p:spPr bwMode="auto">
            <a:xfrm>
              <a:off x="442121" y="1962616"/>
              <a:ext cx="1867325" cy="25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 descr="http://riodd2016.sciencesconf.org/conference/riodd2016/header/bandeau_riodd_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251386" y="1896430"/>
            <a:ext cx="7192769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Thématique </a:t>
            </a:r>
            <a:r>
              <a:rPr lang="fr-FR" sz="2000" dirty="0">
                <a:solidFill>
                  <a:schemeClr val="accent4"/>
                </a:solidFill>
              </a:rPr>
              <a:t>en </a:t>
            </a:r>
            <a:r>
              <a:rPr lang="fr-FR" sz="2000" dirty="0" smtClean="0">
                <a:solidFill>
                  <a:schemeClr val="accent4"/>
                </a:solidFill>
              </a:rPr>
              <a:t>émergence</a:t>
            </a:r>
            <a:endParaRPr lang="fr-FR" sz="2000" dirty="0">
              <a:solidFill>
                <a:schemeClr val="accent4"/>
              </a:solidFill>
            </a:endParaRPr>
          </a:p>
          <a:p>
            <a:pPr lvl="1">
              <a:spcBef>
                <a:spcPts val="1200"/>
              </a:spcBef>
            </a:pPr>
            <a:endParaRPr lang="fr-FR" sz="1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=&gt; Foisonnement de 43 initiatives recensées</a:t>
            </a:r>
            <a:endParaRPr lang="fr-FR" sz="1600" dirty="0">
              <a:solidFill>
                <a:schemeClr val="tx1"/>
              </a:solidFill>
              <a:latin typeface="Wingdings 3" panose="05040102010807070707" pitchFamily="18" charset="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FR" sz="100" dirty="0" smtClean="0">
                <a:solidFill>
                  <a:schemeClr val="tx1"/>
                </a:solidFill>
              </a:rPr>
              <a:t>-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Pluralité </a:t>
            </a:r>
            <a:r>
              <a:rPr lang="fr-FR" sz="1600" dirty="0">
                <a:solidFill>
                  <a:schemeClr val="tx1"/>
                </a:solidFill>
              </a:rPr>
              <a:t>des </a:t>
            </a:r>
            <a:r>
              <a:rPr lang="fr-FR" sz="1600" dirty="0" smtClean="0">
                <a:solidFill>
                  <a:schemeClr val="tx1"/>
                </a:solidFill>
              </a:rPr>
              <a:t>lieux : </a:t>
            </a:r>
            <a:r>
              <a:rPr lang="fr-FR" sz="1400" dirty="0">
                <a:solidFill>
                  <a:schemeClr val="tx1"/>
                </a:solidFill>
              </a:rPr>
              <a:t>grandes </a:t>
            </a:r>
            <a:r>
              <a:rPr lang="fr-FR" sz="1400" dirty="0" smtClean="0">
                <a:solidFill>
                  <a:schemeClr val="tx1"/>
                </a:solidFill>
              </a:rPr>
              <a:t>agglomérations, 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villes moyennes, milieu rural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Pluralité </a:t>
            </a:r>
            <a:r>
              <a:rPr lang="fr-FR" sz="1600" dirty="0">
                <a:solidFill>
                  <a:schemeClr val="tx1"/>
                </a:solidFill>
              </a:rPr>
              <a:t>d’acteurs : </a:t>
            </a:r>
            <a:r>
              <a:rPr lang="fr-FR" sz="1400" dirty="0" smtClean="0">
                <a:solidFill>
                  <a:schemeClr val="tx1"/>
                </a:solidFill>
              </a:rPr>
              <a:t>individus,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associatifs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smtClean="0">
                <a:solidFill>
                  <a:schemeClr val="tx1"/>
                </a:solidFill>
              </a:rPr>
              <a:t>collectivités locales, 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entreprises…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Pluralité </a:t>
            </a:r>
            <a:r>
              <a:rPr lang="fr-FR" sz="1600" dirty="0">
                <a:solidFill>
                  <a:schemeClr val="tx1"/>
                </a:solidFill>
              </a:rPr>
              <a:t>d’initiatives </a:t>
            </a:r>
            <a:r>
              <a:rPr lang="fr-FR" sz="1600" dirty="0" smtClean="0">
                <a:solidFill>
                  <a:schemeClr val="tx1"/>
                </a:solidFill>
              </a:rPr>
              <a:t>:</a:t>
            </a:r>
            <a:br>
              <a:rPr lang="fr-FR" sz="16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+ épiceries </a:t>
            </a:r>
            <a:r>
              <a:rPr lang="fr-FR" sz="1400" dirty="0">
                <a:solidFill>
                  <a:schemeClr val="tx1"/>
                </a:solidFill>
              </a:rPr>
              <a:t>(sociales, </a:t>
            </a:r>
            <a:r>
              <a:rPr lang="fr-FR" sz="1400" dirty="0" smtClean="0">
                <a:solidFill>
                  <a:schemeClr val="tx1"/>
                </a:solidFill>
              </a:rPr>
              <a:t>solidaires) ;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+ jardins </a:t>
            </a:r>
            <a:r>
              <a:rPr lang="fr-FR" sz="1400" dirty="0">
                <a:solidFill>
                  <a:schemeClr val="tx1"/>
                </a:solidFill>
              </a:rPr>
              <a:t>collectifs </a:t>
            </a:r>
            <a:r>
              <a:rPr lang="fr-FR" sz="1400" dirty="0" smtClean="0">
                <a:solidFill>
                  <a:schemeClr val="tx1"/>
                </a:solidFill>
              </a:rPr>
              <a:t>urbains 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(partagés</a:t>
            </a:r>
            <a:r>
              <a:rPr lang="fr-FR" sz="1400" dirty="0">
                <a:solidFill>
                  <a:schemeClr val="tx1"/>
                </a:solidFill>
              </a:rPr>
              <a:t>, insertion</a:t>
            </a:r>
            <a:r>
              <a:rPr lang="fr-FR" sz="1400" dirty="0" smtClean="0">
                <a:solidFill>
                  <a:schemeClr val="tx1"/>
                </a:solidFill>
              </a:rPr>
              <a:t>...) ; 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+ groupements </a:t>
            </a:r>
            <a:r>
              <a:rPr lang="fr-FR" sz="1400" dirty="0">
                <a:solidFill>
                  <a:schemeClr val="tx1"/>
                </a:solidFill>
              </a:rPr>
              <a:t>d’achat solidaires </a:t>
            </a:r>
            <a:r>
              <a:rPr lang="fr-FR" sz="1400" dirty="0" smtClean="0">
                <a:solidFill>
                  <a:schemeClr val="tx1"/>
                </a:solidFill>
              </a:rPr>
              <a:t/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(</a:t>
            </a:r>
            <a:r>
              <a:rPr lang="fr-FR" sz="1400" dirty="0">
                <a:solidFill>
                  <a:schemeClr val="tx1"/>
                </a:solidFill>
              </a:rPr>
              <a:t>AMAP, marchés…)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33426" y="4098327"/>
            <a:ext cx="5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14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45011" y="3651175"/>
            <a:ext cx="5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23552" y="4512705"/>
            <a:ext cx="5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700739" y="4927763"/>
            <a:ext cx="5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11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2" y="1896430"/>
            <a:ext cx="7274830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Grille </a:t>
            </a:r>
            <a:r>
              <a:rPr lang="fr-FR" sz="2000" dirty="0">
                <a:solidFill>
                  <a:schemeClr val="accent4"/>
                </a:solidFill>
              </a:rPr>
              <a:t>d’analyse « intuitive » </a:t>
            </a:r>
            <a:r>
              <a:rPr lang="fr-FR" sz="2000" dirty="0" smtClean="0">
                <a:solidFill>
                  <a:schemeClr val="accent4"/>
                </a:solidFill>
              </a:rPr>
              <a:t>fondée sur 6 </a:t>
            </a:r>
            <a:r>
              <a:rPr lang="fr-FR" sz="2000" dirty="0">
                <a:solidFill>
                  <a:schemeClr val="accent4"/>
                </a:solidFill>
              </a:rPr>
              <a:t>indicateurs</a:t>
            </a:r>
          </a:p>
          <a:p>
            <a:pPr>
              <a:spcBef>
                <a:spcPts val="1200"/>
              </a:spcBef>
            </a:pPr>
            <a:endParaRPr lang="fr-FR" sz="2000" dirty="0">
              <a:solidFill>
                <a:schemeClr val="accent4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1211" r="2277" b="1892"/>
          <a:stretch/>
        </p:blipFill>
        <p:spPr bwMode="auto">
          <a:xfrm>
            <a:off x="350278" y="2304850"/>
            <a:ext cx="8137230" cy="451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http://riodd2016.sciencesconf.org/conference/riodd2016/header/bandeau_riodd_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Identification de dynamiques territoriales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656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6533378" cy="627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700" dirty="0" smtClean="0"/>
              <a:t>Focus sur 8 initiatives SOLALTER</a:t>
            </a:r>
            <a:endParaRPr lang="fr-FR" sz="27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2" y="1896430"/>
            <a:ext cx="7380338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3 types d’initiatives de solidarités alimentaires territorialisées en Bretagne</a:t>
            </a:r>
          </a:p>
          <a:p>
            <a:pPr lvl="1"/>
            <a:endParaRPr lang="fr-FR" sz="500" dirty="0" smtClean="0"/>
          </a:p>
          <a:p>
            <a:pPr lvl="1">
              <a:spcBef>
                <a:spcPts val="1200"/>
              </a:spcBef>
            </a:pPr>
            <a:r>
              <a:rPr lang="fr-FR" i="1" dirty="0">
                <a:solidFill>
                  <a:schemeClr val="tx1"/>
                </a:solidFill>
              </a:rPr>
              <a:t>3 groupements d’achats </a:t>
            </a:r>
            <a:r>
              <a:rPr lang="fr-FR" i="1" dirty="0" smtClean="0">
                <a:solidFill>
                  <a:schemeClr val="tx1"/>
                </a:solidFill>
              </a:rPr>
              <a:t>solidaires</a:t>
            </a:r>
            <a:r>
              <a:rPr lang="fr-FR" dirty="0">
                <a:solidFill>
                  <a:schemeClr val="tx1"/>
                </a:solidFill>
              </a:rPr>
              <a:t> :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AMAP Monde du </a:t>
            </a:r>
            <a:r>
              <a:rPr lang="fr-FR" dirty="0" err="1">
                <a:solidFill>
                  <a:schemeClr val="tx1"/>
                </a:solidFill>
              </a:rPr>
              <a:t>Blosne</a:t>
            </a:r>
            <a:r>
              <a:rPr lang="fr-FR" dirty="0">
                <a:solidFill>
                  <a:schemeClr val="tx1"/>
                </a:solidFill>
              </a:rPr>
              <a:t> à Rennes (dép. 35)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le Cabas des champs à Brest (dép. 29)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le Marché ô p’tits légumes à St-Brieuc (dép. 22)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fr-FR" i="1" dirty="0" smtClean="0">
                <a:solidFill>
                  <a:schemeClr val="tx1"/>
                </a:solidFill>
              </a:rPr>
              <a:t>3 jardins collectifs urbains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le Jardin de la </a:t>
            </a:r>
            <a:r>
              <a:rPr lang="fr-FR" dirty="0" smtClean="0">
                <a:solidFill>
                  <a:schemeClr val="tx1"/>
                </a:solidFill>
              </a:rPr>
              <a:t>Rencontre </a:t>
            </a:r>
            <a:r>
              <a:rPr lang="fr-FR" dirty="0">
                <a:solidFill>
                  <a:schemeClr val="tx1"/>
                </a:solidFill>
              </a:rPr>
              <a:t>à St Brieuc (dép. 22)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Optim’ </a:t>
            </a:r>
            <a:r>
              <a:rPr lang="fr-FR" dirty="0" smtClean="0">
                <a:solidFill>
                  <a:schemeClr val="tx1"/>
                </a:solidFill>
              </a:rPr>
              <a:t>Services, affilié aux Jardins </a:t>
            </a:r>
            <a:r>
              <a:rPr lang="fr-FR" dirty="0">
                <a:solidFill>
                  <a:schemeClr val="tx1"/>
                </a:solidFill>
              </a:rPr>
              <a:t>de Cocagne à Riantec (dép. 56)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Jardin partagé de Bruz, en périphérie rennaise (dép. 35) </a:t>
            </a:r>
          </a:p>
          <a:p>
            <a:pPr lvl="1">
              <a:spcBef>
                <a:spcPts val="1200"/>
              </a:spcBef>
            </a:pPr>
            <a:endParaRPr lang="fr-FR" sz="5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fr-FR" i="1" dirty="0">
                <a:solidFill>
                  <a:schemeClr val="tx1"/>
                </a:solidFill>
              </a:rPr>
              <a:t>2 dispositifs de dispositifs de relocalisation d’antennes alimentaires</a:t>
            </a:r>
            <a:r>
              <a:rPr lang="fr-FR" dirty="0">
                <a:solidFill>
                  <a:schemeClr val="tx1"/>
                </a:solidFill>
              </a:rPr>
              <a:t> :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Amicale laïque de St </a:t>
            </a:r>
            <a:r>
              <a:rPr lang="fr-FR" dirty="0" err="1">
                <a:solidFill>
                  <a:schemeClr val="tx1"/>
                </a:solidFill>
              </a:rPr>
              <a:t>Yvi</a:t>
            </a:r>
            <a:r>
              <a:rPr lang="fr-FR" dirty="0">
                <a:solidFill>
                  <a:schemeClr val="tx1"/>
                </a:solidFill>
              </a:rPr>
              <a:t> (dép. 29)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- Epicerie solidaire de Lorient (dép. 56) </a:t>
            </a:r>
            <a:endParaRPr lang="fr-FR" sz="2000" dirty="0">
              <a:solidFill>
                <a:schemeClr val="accent4"/>
              </a:solidFill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" name="Image 8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5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6533378" cy="627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700" dirty="0" smtClean="0"/>
              <a:t>Focus sur 8 initiatives SOLALTER</a:t>
            </a:r>
            <a:endParaRPr lang="fr-FR" sz="27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2" y="1896430"/>
            <a:ext cx="7274830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Grille </a:t>
            </a:r>
            <a:r>
              <a:rPr lang="fr-FR" sz="2000" dirty="0">
                <a:solidFill>
                  <a:schemeClr val="accent4"/>
                </a:solidFill>
              </a:rPr>
              <a:t>d’analyse « </a:t>
            </a:r>
            <a:r>
              <a:rPr lang="fr-FR" sz="2000" dirty="0" smtClean="0">
                <a:solidFill>
                  <a:schemeClr val="accent4"/>
                </a:solidFill>
              </a:rPr>
              <a:t>intuitive » : </a:t>
            </a:r>
            <a:r>
              <a:rPr lang="fr-FR" sz="2000" dirty="0">
                <a:solidFill>
                  <a:schemeClr val="accent4"/>
                </a:solidFill>
              </a:rPr>
              <a:t>des radars</a:t>
            </a:r>
          </a:p>
          <a:p>
            <a:pPr>
              <a:spcBef>
                <a:spcPts val="1200"/>
              </a:spcBef>
            </a:pPr>
            <a:endParaRPr lang="fr-FR" sz="2000" dirty="0">
              <a:solidFill>
                <a:schemeClr val="accent4"/>
              </a:solidFill>
            </a:endParaRPr>
          </a:p>
          <a:p>
            <a:pPr>
              <a:spcBef>
                <a:spcPts val="1200"/>
              </a:spcBef>
            </a:pPr>
            <a:endParaRPr lang="fr-FR" sz="2000" dirty="0">
              <a:solidFill>
                <a:schemeClr val="accent4"/>
              </a:solidFill>
            </a:endParaRPr>
          </a:p>
        </p:txBody>
      </p:sp>
      <p:pic>
        <p:nvPicPr>
          <p:cNvPr id="9" name="Graphiqu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4589" r="13964" b="2943"/>
          <a:stretch/>
        </p:blipFill>
        <p:spPr bwMode="auto">
          <a:xfrm>
            <a:off x="4523100" y="2347706"/>
            <a:ext cx="2280012" cy="178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qu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4876" r="14441" b="956"/>
          <a:stretch/>
        </p:blipFill>
        <p:spPr bwMode="auto">
          <a:xfrm>
            <a:off x="2248929" y="4724327"/>
            <a:ext cx="2286430" cy="181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qu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5248" r="14953" b="3382"/>
          <a:stretch/>
        </p:blipFill>
        <p:spPr bwMode="auto">
          <a:xfrm>
            <a:off x="4521251" y="4593143"/>
            <a:ext cx="2263037" cy="17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que 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4590" r="14304" b="2848"/>
          <a:stretch/>
        </p:blipFill>
        <p:spPr bwMode="auto">
          <a:xfrm>
            <a:off x="2227337" y="2724680"/>
            <a:ext cx="2277028" cy="17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phique 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3808" r="12942" b="3630"/>
          <a:stretch/>
        </p:blipFill>
        <p:spPr bwMode="auto">
          <a:xfrm>
            <a:off x="6803112" y="5020953"/>
            <a:ext cx="2316305" cy="17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que 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4715" r="13668" b="1572"/>
          <a:stretch/>
        </p:blipFill>
        <p:spPr bwMode="auto">
          <a:xfrm>
            <a:off x="74954" y="3001466"/>
            <a:ext cx="2275368" cy="180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que 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5817" r="14663" b="3225"/>
          <a:stretch/>
        </p:blipFill>
        <p:spPr bwMode="auto">
          <a:xfrm>
            <a:off x="6849719" y="3054630"/>
            <a:ext cx="2275367" cy="17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phique 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604" r="13773" b="2733"/>
          <a:stretch/>
        </p:blipFill>
        <p:spPr bwMode="auto">
          <a:xfrm>
            <a:off x="0" y="5012187"/>
            <a:ext cx="2314220" cy="180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http://riodd2016.sciencesconf.org/conference/riodd2016/header/bandeau_riodd_1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1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6533378" cy="627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Freins </a:t>
            </a:r>
            <a:r>
              <a:rPr lang="fr-FR" sz="2800" dirty="0"/>
              <a:t>et leviers, un jeu de </a:t>
            </a:r>
            <a:r>
              <a:rPr lang="fr-FR" sz="2800" dirty="0" smtClean="0"/>
              <a:t>constantes</a:t>
            </a:r>
            <a:endParaRPr lang="fr-FR" sz="27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2" y="1896430"/>
            <a:ext cx="7274830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Développer </a:t>
            </a:r>
            <a:r>
              <a:rPr lang="fr-FR" sz="2000" dirty="0">
                <a:solidFill>
                  <a:schemeClr val="accent4"/>
                </a:solidFill>
              </a:rPr>
              <a:t>les partenariats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Échanges entre structures (logistique, formation,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réglementation…)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Appui du réseau à plusieurs échelles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Visibilité et communication</a:t>
            </a:r>
          </a:p>
          <a:p>
            <a:pPr lvl="1"/>
            <a:endParaRPr lang="fr-FR" sz="1000" dirty="0"/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Implication des collectivités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Moyens humains : élus, travailleurs sociaux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Moyens financiers : soutien de l’initiative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Moyens logistiques : mise à disposition de terrains / locaux</a:t>
            </a:r>
          </a:p>
          <a:p>
            <a:pPr lvl="1"/>
            <a:endParaRPr lang="fr-FR" sz="1000" dirty="0"/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Sensibilisation / éducation à l’alimentation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Par la pratique : jardinage, achats, cuisine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Offre diversifiée de produits de proximité et de qualité</a:t>
            </a:r>
          </a:p>
          <a:p>
            <a:pPr>
              <a:spcBef>
                <a:spcPts val="1200"/>
              </a:spcBef>
            </a:pPr>
            <a:endParaRPr lang="fr-FR" sz="2000" dirty="0" smtClean="0">
              <a:solidFill>
                <a:schemeClr val="accent4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659626" y="2675493"/>
            <a:ext cx="2376264" cy="688985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fr-FR" sz="1000" b="1" dirty="0"/>
              <a:t>Cabas des Champs : </a:t>
            </a:r>
            <a:r>
              <a:rPr lang="fr-FR" sz="1000" dirty="0"/>
              <a:t>communication par l’affichage, e-mail, enquêtes de satisfaction et réunions régulières entre bénévoles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6659821" y="6102449"/>
            <a:ext cx="2484179" cy="576064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fr-FR" sz="1000" b="1" dirty="0" err="1"/>
              <a:t>Optim</a:t>
            </a:r>
            <a:r>
              <a:rPr lang="fr-FR" sz="1000" b="1" dirty="0"/>
              <a:t> Services : </a:t>
            </a:r>
            <a:r>
              <a:rPr lang="fr-FR" sz="1000" dirty="0"/>
              <a:t>chaque jeudi, les jardiniers préparent et déjeunent ensemble à partir des légumes récoltés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659626" y="3808248"/>
            <a:ext cx="2456071" cy="550863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000" b="1" dirty="0"/>
              <a:t>Epicerie Lanester : </a:t>
            </a:r>
            <a:r>
              <a:rPr lang="fr-FR" sz="1000" dirty="0"/>
              <a:t>difficulté initiale de convaincre les travailleurs sociaux (a priori sur ce genre d’initiative)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654434" y="1743460"/>
            <a:ext cx="2461263" cy="792088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fr-FR" sz="1000" dirty="0"/>
              <a:t>Projet d’atelier de conserverie entre </a:t>
            </a:r>
            <a:r>
              <a:rPr lang="fr-FR" sz="1000" b="1" dirty="0"/>
              <a:t>Vert le Jardin </a:t>
            </a:r>
            <a:r>
              <a:rPr lang="fr-FR" sz="1000" dirty="0"/>
              <a:t>et </a:t>
            </a:r>
            <a:r>
              <a:rPr lang="fr-FR" sz="1000" b="1" dirty="0"/>
              <a:t>Court-Circuit</a:t>
            </a:r>
          </a:p>
          <a:p>
            <a:pPr algn="just">
              <a:defRPr/>
            </a:pPr>
            <a:r>
              <a:rPr lang="fr-FR" sz="1000" b="1" dirty="0"/>
              <a:t>Epicerie </a:t>
            </a:r>
            <a:r>
              <a:rPr lang="fr-FR" sz="1000" b="1" dirty="0" err="1"/>
              <a:t>Agoraé</a:t>
            </a:r>
            <a:r>
              <a:rPr lang="fr-FR" sz="1000" b="1" dirty="0"/>
              <a:t> : </a:t>
            </a:r>
            <a:r>
              <a:rPr lang="fr-FR" sz="1000" dirty="0"/>
              <a:t>camion mis à disposition par Peugeot Citroën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812025" y="4503125"/>
            <a:ext cx="2232248" cy="550863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000" b="1" dirty="0"/>
              <a:t>Jardin de la rencontre / </a:t>
            </a:r>
            <a:r>
              <a:rPr lang="fr-FR" sz="1000" b="1" dirty="0" err="1"/>
              <a:t>Optim</a:t>
            </a:r>
            <a:r>
              <a:rPr lang="fr-FR" sz="1000" b="1" dirty="0"/>
              <a:t> service : </a:t>
            </a:r>
            <a:r>
              <a:rPr lang="fr-FR" sz="1000" dirty="0"/>
              <a:t>prêt de terrains par les municipalités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654434" y="5454377"/>
            <a:ext cx="1944216" cy="504056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000" b="1" dirty="0"/>
              <a:t>Epicerie Landerneau : </a:t>
            </a:r>
            <a:r>
              <a:rPr lang="fr-FR" sz="1000" dirty="0"/>
              <a:t>mise en place d’ateliers nutrition et dégustation </a:t>
            </a:r>
          </a:p>
        </p:txBody>
      </p:sp>
      <p:pic>
        <p:nvPicPr>
          <p:cNvPr id="17" name="Image 16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5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6533378" cy="627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Freins </a:t>
            </a:r>
            <a:r>
              <a:rPr lang="fr-FR" sz="2800" dirty="0"/>
              <a:t>et leviers, un jeu de </a:t>
            </a:r>
            <a:r>
              <a:rPr lang="fr-FR" sz="2800" dirty="0" smtClean="0"/>
              <a:t>constantes</a:t>
            </a:r>
            <a:endParaRPr lang="fr-FR" sz="27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1" y="1896430"/>
            <a:ext cx="7649969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Accessibilité</a:t>
            </a:r>
            <a:endParaRPr lang="fr-FR" sz="2000" dirty="0">
              <a:solidFill>
                <a:schemeClr val="accent4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Prix : groupement d’achat, paniers solidaires, tarification préférentielle…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Souplesse dans l’engagement, dans le fonctionnement</a:t>
            </a:r>
          </a:p>
          <a:p>
            <a:pPr>
              <a:spcBef>
                <a:spcPts val="600"/>
              </a:spcBef>
            </a:pPr>
            <a:endParaRPr lang="fr-FR" sz="1200" dirty="0"/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Présence de référent(s)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Leadership, personne-ressource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Accompagnement (technique, psychologique…)</a:t>
            </a:r>
          </a:p>
          <a:p>
            <a:pPr lvl="1">
              <a:spcBef>
                <a:spcPts val="600"/>
              </a:spcBef>
            </a:pPr>
            <a:endParaRPr lang="fr-FR" sz="1000" dirty="0"/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Bénévolat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Formation, recrutement 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Double statut bénéficiaire-bénévole</a:t>
            </a:r>
          </a:p>
          <a:p>
            <a:pPr lvl="1">
              <a:spcBef>
                <a:spcPts val="600"/>
              </a:spcBef>
            </a:pPr>
            <a:endParaRPr lang="fr-FR" sz="1000" dirty="0"/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Considération du public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Convivialité : qualité des locaux, de l’accueil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 smtClean="0">
                <a:solidFill>
                  <a:schemeClr val="tx1"/>
                </a:solidFill>
              </a:rPr>
              <a:t>Implication-participation </a:t>
            </a:r>
            <a:r>
              <a:rPr lang="fr-FR" dirty="0">
                <a:solidFill>
                  <a:schemeClr val="tx1"/>
                </a:solidFill>
              </a:rPr>
              <a:t>active vectrice </a:t>
            </a:r>
            <a:r>
              <a:rPr lang="fr-FR" dirty="0" smtClean="0">
                <a:solidFill>
                  <a:schemeClr val="tx1"/>
                </a:solidFill>
              </a:rPr>
              <a:t>d’intégration</a:t>
            </a:r>
          </a:p>
          <a:p>
            <a:pPr lvl="1">
              <a:spcBef>
                <a:spcPts val="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Activités annexes : loisir, bien-être, accompagnement administratif</a:t>
            </a:r>
            <a:r>
              <a:rPr lang="fr-FR" dirty="0" smtClean="0">
                <a:solidFill>
                  <a:schemeClr val="tx1"/>
                </a:solidFill>
              </a:rPr>
              <a:t>…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797327" y="4655240"/>
            <a:ext cx="1944216" cy="504056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000" b="1" dirty="0"/>
              <a:t>Epicerie Landerneau : </a:t>
            </a:r>
            <a:r>
              <a:rPr lang="fr-FR" sz="1000" dirty="0"/>
              <a:t>mise en place d’un plan de recrutement et de formation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797327" y="5717828"/>
            <a:ext cx="2298944" cy="526601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1000" b="1" dirty="0"/>
              <a:t>Epicerie Lorient : </a:t>
            </a:r>
            <a:r>
              <a:rPr lang="fr-FR" sz="1000" dirty="0"/>
              <a:t>locaux et mobiliers neufs, mutualisés au sein d’une « Maison de la solidarité »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797327" y="2235457"/>
            <a:ext cx="2298944" cy="720080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fr-FR" sz="1000" b="1" dirty="0"/>
              <a:t>Court-Circuit : </a:t>
            </a:r>
            <a:r>
              <a:rPr lang="fr-FR" sz="1000" dirty="0"/>
              <a:t>intermittents du paniers, paniers changeables</a:t>
            </a:r>
          </a:p>
          <a:p>
            <a:pPr algn="just">
              <a:defRPr/>
            </a:pPr>
            <a:r>
              <a:rPr lang="fr-FR" sz="1000" b="1" dirty="0" err="1"/>
              <a:t>Optim</a:t>
            </a:r>
            <a:r>
              <a:rPr lang="fr-FR" sz="1000" b="1" dirty="0"/>
              <a:t> services </a:t>
            </a:r>
            <a:r>
              <a:rPr lang="fr-FR" sz="1000" dirty="0"/>
              <a:t>: tarification préférentielle pour les jardiniers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6797327" y="3605279"/>
            <a:ext cx="2160240" cy="504056"/>
          </a:xfrm>
          <a:prstGeom prst="roundRect">
            <a:avLst/>
          </a:prstGeom>
          <a:solidFill>
            <a:srgbClr val="FFDC9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fr-FR" sz="1000" b="1" dirty="0"/>
              <a:t>Vert le Jardin : </a:t>
            </a:r>
            <a:r>
              <a:rPr lang="fr-FR" sz="1000" dirty="0"/>
              <a:t>Présence d’un animateur hebdomadaire en soutien de l’activité de jardinage</a:t>
            </a:r>
          </a:p>
        </p:txBody>
      </p:sp>
      <p:pic>
        <p:nvPicPr>
          <p:cNvPr id="14" name="Image 13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3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805077"/>
            <a:ext cx="6966864" cy="91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L’accès à l’alimentation pour tous : vers une démocratie / justice alimentaire...</a:t>
            </a:r>
            <a:endParaRPr lang="fr-FR" sz="2700" dirty="0"/>
          </a:p>
        </p:txBody>
      </p: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2062" y="1896430"/>
            <a:ext cx="7192770" cy="496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Pas </a:t>
            </a:r>
            <a:r>
              <a:rPr lang="fr-FR" sz="2000" dirty="0">
                <a:solidFill>
                  <a:schemeClr val="accent4"/>
                </a:solidFill>
              </a:rPr>
              <a:t>une fin en soi, </a:t>
            </a:r>
            <a:r>
              <a:rPr lang="fr-FR" sz="2000" dirty="0" smtClean="0">
                <a:solidFill>
                  <a:schemeClr val="accent4"/>
                </a:solidFill>
              </a:rPr>
              <a:t>un </a:t>
            </a:r>
            <a:r>
              <a:rPr lang="fr-FR" sz="2000" dirty="0">
                <a:solidFill>
                  <a:schemeClr val="accent4"/>
                </a:solidFill>
              </a:rPr>
              <a:t>moyen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prétexte </a:t>
            </a:r>
            <a:r>
              <a:rPr lang="fr-FR" dirty="0">
                <a:solidFill>
                  <a:schemeClr val="tx1"/>
                </a:solidFill>
              </a:rPr>
              <a:t>pour retrouver du lien et du mieux-être </a:t>
            </a:r>
            <a:r>
              <a:rPr lang="fr-FR" dirty="0" smtClean="0">
                <a:solidFill>
                  <a:schemeClr val="tx1"/>
                </a:solidFill>
              </a:rPr>
              <a:t>social : </a:t>
            </a:r>
            <a:r>
              <a:rPr lang="fr-FR" sz="1400" dirty="0" smtClean="0">
                <a:solidFill>
                  <a:schemeClr val="tx1"/>
                </a:solidFill>
              </a:rPr>
              <a:t>espaces </a:t>
            </a:r>
            <a:r>
              <a:rPr lang="fr-FR" sz="1400" dirty="0">
                <a:solidFill>
                  <a:schemeClr val="tx1"/>
                </a:solidFill>
              </a:rPr>
              <a:t>de </a:t>
            </a:r>
            <a:r>
              <a:rPr lang="fr-FR" sz="1400" dirty="0" smtClean="0">
                <a:solidFill>
                  <a:schemeClr val="tx1"/>
                </a:solidFill>
              </a:rPr>
              <a:t>rencontres dans un jardin, </a:t>
            </a:r>
            <a:r>
              <a:rPr lang="fr-FR" sz="1400" dirty="0">
                <a:solidFill>
                  <a:schemeClr val="tx1"/>
                </a:solidFill>
              </a:rPr>
              <a:t>autour d’un café, </a:t>
            </a:r>
            <a:r>
              <a:rPr lang="fr-FR" sz="1400" dirty="0" smtClean="0">
                <a:solidFill>
                  <a:schemeClr val="tx1"/>
                </a:solidFill>
              </a:rPr>
              <a:t>de </a:t>
            </a:r>
            <a:r>
              <a:rPr lang="fr-FR" sz="1400" dirty="0">
                <a:solidFill>
                  <a:schemeClr val="tx1"/>
                </a:solidFill>
              </a:rPr>
              <a:t>repas cuisinés et partagés…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révélateur </a:t>
            </a:r>
            <a:r>
              <a:rPr lang="fr-FR" dirty="0">
                <a:solidFill>
                  <a:schemeClr val="tx1"/>
                </a:solidFill>
              </a:rPr>
              <a:t>d’une multitude de bonnes </a:t>
            </a:r>
            <a:r>
              <a:rPr lang="fr-FR" dirty="0" smtClean="0">
                <a:solidFill>
                  <a:schemeClr val="tx1"/>
                </a:solidFill>
              </a:rPr>
              <a:t>pratiques : </a:t>
            </a:r>
            <a:r>
              <a:rPr lang="fr-FR" sz="1400" dirty="0" smtClean="0">
                <a:solidFill>
                  <a:schemeClr val="tx1"/>
                </a:solidFill>
              </a:rPr>
              <a:t>permet </a:t>
            </a:r>
            <a:r>
              <a:rPr lang="fr-FR" sz="1400" dirty="0">
                <a:solidFill>
                  <a:schemeClr val="tx1"/>
                </a:solidFill>
              </a:rPr>
              <a:t>de lever certains biais des circuits courts (prix, bio…)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sz="2000" dirty="0" smtClean="0">
                <a:solidFill>
                  <a:schemeClr val="accent4"/>
                </a:solidFill>
              </a:rPr>
              <a:t>Dynamiques et évolutions</a:t>
            </a:r>
            <a:endParaRPr lang="fr-FR" sz="2000" dirty="0">
              <a:solidFill>
                <a:schemeClr val="accent4"/>
              </a:solidFill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Recenser encore un certain nombre d'initiatives</a:t>
            </a:r>
            <a:r>
              <a:rPr lang="fr-FR" dirty="0">
                <a:solidFill>
                  <a:schemeClr val="tx1"/>
                </a:solidFill>
              </a:rPr>
              <a:t> </a:t>
            </a:r>
            <a:r>
              <a:rPr lang="fr-FR" sz="1400" dirty="0">
                <a:solidFill>
                  <a:schemeClr val="tx1"/>
                </a:solidFill>
              </a:rPr>
              <a:t>: lutte contre le gaspillage alimentaire, développement des épiceries ANDES</a:t>
            </a:r>
            <a:r>
              <a:rPr lang="fr-FR" sz="1400" dirty="0" smtClean="0">
                <a:solidFill>
                  <a:schemeClr val="tx1"/>
                </a:solidFill>
              </a:rPr>
              <a:t>...</a:t>
            </a:r>
          </a:p>
          <a:p>
            <a:pPr lvl="1">
              <a:spcBef>
                <a:spcPts val="600"/>
              </a:spcBef>
            </a:pPr>
            <a:endParaRPr lang="fr-FR" sz="100" dirty="0" smtClean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fr-FR" dirty="0" smtClean="0">
                <a:solidFill>
                  <a:schemeClr val="tx1"/>
                </a:solidFill>
              </a:rPr>
              <a:t>Diversifier </a:t>
            </a:r>
            <a:r>
              <a:rPr lang="fr-FR" dirty="0">
                <a:solidFill>
                  <a:schemeClr val="tx1"/>
                </a:solidFill>
              </a:rPr>
              <a:t>et approfondir les enquêtes auprès d’acteurs « oubliés </a:t>
            </a:r>
            <a:r>
              <a:rPr lang="fr-FR" dirty="0" smtClean="0">
                <a:solidFill>
                  <a:schemeClr val="tx1"/>
                </a:solidFill>
              </a:rPr>
              <a:t>» :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>
                <a:solidFill>
                  <a:schemeClr val="tx1"/>
                </a:solidFill>
              </a:rPr>
              <a:t>les producteurs ; les mangeurs à petit budget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Croiser avec d’autres expériences / expérimentations :</a:t>
            </a:r>
            <a:endParaRPr lang="fr-FR" dirty="0">
              <a:solidFill>
                <a:schemeClr val="tx1"/>
              </a:solidFill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- </a:t>
            </a:r>
            <a:r>
              <a:rPr lang="fr-FR" sz="1400" dirty="0" err="1" smtClean="0">
                <a:solidFill>
                  <a:schemeClr val="tx1"/>
                </a:solidFill>
              </a:rPr>
              <a:t>Ecoales</a:t>
            </a:r>
            <a:r>
              <a:rPr lang="fr-FR" sz="1400" dirty="0" smtClean="0">
                <a:solidFill>
                  <a:schemeClr val="tx1"/>
                </a:solidFill>
              </a:rPr>
              <a:t>-Uniterres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err="1">
                <a:solidFill>
                  <a:schemeClr val="tx1"/>
                </a:solidFill>
              </a:rPr>
              <a:t>Solid’arles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err="1">
                <a:solidFill>
                  <a:schemeClr val="tx1"/>
                </a:solidFill>
              </a:rPr>
              <a:t>Biocabas</a:t>
            </a:r>
            <a:r>
              <a:rPr lang="fr-FR" sz="1400" dirty="0">
                <a:solidFill>
                  <a:schemeClr val="tx1"/>
                </a:solidFill>
              </a:rPr>
              <a:t>, 30000 paniers solidaires…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- Réseau </a:t>
            </a:r>
            <a:r>
              <a:rPr lang="fr-FR" sz="1400" dirty="0">
                <a:solidFill>
                  <a:schemeClr val="tx1"/>
                </a:solidFill>
              </a:rPr>
              <a:t>mixte technologique « Chaînes alimentaires courtes de proximité »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- PSDR </a:t>
            </a:r>
            <a:r>
              <a:rPr lang="fr-FR" sz="1400" dirty="0">
                <a:solidFill>
                  <a:schemeClr val="tx1"/>
                </a:solidFill>
              </a:rPr>
              <a:t>4 FRUGAL interrégional Grand Ouest &amp; Rhône-Alpes</a:t>
            </a:r>
          </a:p>
          <a:p>
            <a:pPr lvl="1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9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4"/>
          <p:cNvSpPr txBox="1">
            <a:spLocks/>
          </p:cNvSpPr>
          <p:nvPr/>
        </p:nvSpPr>
        <p:spPr>
          <a:xfrm>
            <a:off x="20090" y="805077"/>
            <a:ext cx="6966864" cy="91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L’accès à l’alimentation pour tous : vers une démocratie / justice alimentaire...</a:t>
            </a:r>
            <a:endParaRPr lang="fr-FR" sz="2700" dirty="0"/>
          </a:p>
        </p:txBody>
      </p:sp>
      <p:pic>
        <p:nvPicPr>
          <p:cNvPr id="8" name="Image 7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2061" y="1896430"/>
            <a:ext cx="7626523" cy="496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Un « embrayeur » de questionnements</a:t>
            </a:r>
            <a:endParaRPr lang="fr-FR" sz="2000" dirty="0">
              <a:solidFill>
                <a:schemeClr val="accent4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</a:rPr>
              <a:t>O</a:t>
            </a:r>
            <a:r>
              <a:rPr lang="fr-FR" dirty="0" smtClean="0">
                <a:solidFill>
                  <a:schemeClr val="tx1"/>
                </a:solidFill>
              </a:rPr>
              <a:t>bservation </a:t>
            </a:r>
            <a:r>
              <a:rPr lang="fr-FR" dirty="0">
                <a:solidFill>
                  <a:schemeClr val="tx1"/>
                </a:solidFill>
              </a:rPr>
              <a:t>d'un mouvement effervescent en train de se </a:t>
            </a:r>
            <a:r>
              <a:rPr lang="fr-FR" dirty="0" smtClean="0">
                <a:solidFill>
                  <a:schemeClr val="tx1"/>
                </a:solidFill>
              </a:rPr>
              <a:t>réaliser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 smtClean="0">
                <a:solidFill>
                  <a:schemeClr val="tx1"/>
                </a:solidFill>
              </a:rPr>
              <a:t> incite </a:t>
            </a:r>
            <a:r>
              <a:rPr lang="fr-FR" sz="1400" dirty="0">
                <a:solidFill>
                  <a:schemeClr val="tx1"/>
                </a:solidFill>
              </a:rPr>
              <a:t>à une certaine </a:t>
            </a:r>
            <a:r>
              <a:rPr lang="fr-FR" sz="1400" dirty="0" smtClean="0">
                <a:solidFill>
                  <a:schemeClr val="tx1"/>
                </a:solidFill>
              </a:rPr>
              <a:t>prudence (catégorisation </a:t>
            </a:r>
            <a:r>
              <a:rPr lang="fr-FR" sz="1400" dirty="0">
                <a:solidFill>
                  <a:schemeClr val="tx1"/>
                </a:solidFill>
              </a:rPr>
              <a:t>définitive des </a:t>
            </a:r>
            <a:r>
              <a:rPr lang="fr-FR" sz="1400" dirty="0" smtClean="0">
                <a:solidFill>
                  <a:schemeClr val="tx1"/>
                </a:solidFill>
              </a:rPr>
              <a:t>initiatives)</a:t>
            </a:r>
            <a:endParaRPr lang="fr-FR" dirty="0" smtClean="0">
              <a:solidFill>
                <a:schemeClr val="tx1"/>
              </a:solidFill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Bouleversement avec arrivées de produits </a:t>
            </a:r>
            <a:r>
              <a:rPr lang="fr-FR" dirty="0">
                <a:solidFill>
                  <a:schemeClr val="tx1"/>
                </a:solidFill>
              </a:rPr>
              <a:t>frais et </a:t>
            </a:r>
            <a:r>
              <a:rPr lang="fr-FR" dirty="0" smtClean="0">
                <a:solidFill>
                  <a:schemeClr val="tx1"/>
                </a:solidFill>
              </a:rPr>
              <a:t>locaux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 smtClean="0">
                <a:solidFill>
                  <a:schemeClr val="tx1"/>
                </a:solidFill>
              </a:rPr>
              <a:t> représentations et pratiques </a:t>
            </a:r>
            <a:r>
              <a:rPr lang="fr-FR" sz="1400" dirty="0">
                <a:solidFill>
                  <a:schemeClr val="tx1"/>
                </a:solidFill>
              </a:rPr>
              <a:t>des bénéficiaires, des bénévoles, des porteurs de </a:t>
            </a:r>
            <a:r>
              <a:rPr lang="fr-FR" sz="1400" dirty="0" smtClean="0">
                <a:solidFill>
                  <a:schemeClr val="tx1"/>
                </a:solidFill>
              </a:rPr>
              <a:t>projets</a:t>
            </a:r>
            <a:endParaRPr lang="fr-FR" sz="1400" dirty="0">
              <a:solidFill>
                <a:schemeClr val="tx1"/>
              </a:solidFill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Questionnement du fonctionnement </a:t>
            </a:r>
            <a:r>
              <a:rPr lang="fr-FR" dirty="0">
                <a:solidFill>
                  <a:schemeClr val="tx1"/>
                </a:solidFill>
              </a:rPr>
              <a:t>actuel de l’aide </a:t>
            </a:r>
            <a:r>
              <a:rPr lang="fr-FR" dirty="0" smtClean="0">
                <a:solidFill>
                  <a:schemeClr val="tx1"/>
                </a:solidFill>
              </a:rPr>
              <a:t>alimentaire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 smtClean="0">
                <a:solidFill>
                  <a:schemeClr val="tx1"/>
                </a:solidFill>
              </a:rPr>
              <a:t> complémentarités </a:t>
            </a:r>
            <a:r>
              <a:rPr lang="fr-FR" sz="1400" dirty="0">
                <a:solidFill>
                  <a:schemeClr val="tx1"/>
                </a:solidFill>
              </a:rPr>
              <a:t>à envisager avec les initiatives </a:t>
            </a:r>
            <a:r>
              <a:rPr lang="fr-FR" sz="1400" dirty="0" smtClean="0">
                <a:solidFill>
                  <a:schemeClr val="tx1"/>
                </a:solidFill>
              </a:rPr>
              <a:t>plus «</a:t>
            </a:r>
            <a:r>
              <a:rPr lang="fr-FR" sz="1400" dirty="0">
                <a:solidFill>
                  <a:schemeClr val="tx1"/>
                </a:solidFill>
              </a:rPr>
              <a:t> citoyennes </a:t>
            </a:r>
            <a:r>
              <a:rPr lang="fr-FR" sz="1400" dirty="0" smtClean="0">
                <a:solidFill>
                  <a:schemeClr val="tx1"/>
                </a:solidFill>
              </a:rPr>
              <a:t>» ? </a:t>
            </a:r>
          </a:p>
          <a:p>
            <a:pPr marL="457200" lvl="1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Des solidarités vers plus de justice / démocratie alimentaire ? </a:t>
            </a:r>
            <a:endParaRPr lang="fr-FR" sz="2000" dirty="0">
              <a:solidFill>
                <a:schemeClr val="accent4"/>
              </a:solidFill>
            </a:endParaRP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Accès </a:t>
            </a:r>
            <a:r>
              <a:rPr lang="fr-FR" sz="1600" dirty="0">
                <a:solidFill>
                  <a:schemeClr val="tx1"/>
                </a:solidFill>
              </a:rPr>
              <a:t>à une alimentation pour tous </a:t>
            </a:r>
            <a:r>
              <a:rPr lang="fr-FR" sz="1600" dirty="0" smtClean="0">
                <a:solidFill>
                  <a:schemeClr val="tx1"/>
                </a:solidFill>
              </a:rPr>
              <a:t>: réflexion à </a:t>
            </a:r>
            <a:r>
              <a:rPr lang="fr-FR" sz="1600" dirty="0">
                <a:solidFill>
                  <a:schemeClr val="tx1"/>
                </a:solidFill>
              </a:rPr>
              <a:t>la </a:t>
            </a:r>
            <a:r>
              <a:rPr lang="fr-FR" sz="1600" u="sng" dirty="0">
                <a:solidFill>
                  <a:schemeClr val="tx1"/>
                </a:solidFill>
              </a:rPr>
              <a:t>qualité de </a:t>
            </a:r>
            <a:r>
              <a:rPr lang="fr-FR" sz="1600" u="sng" dirty="0" smtClean="0">
                <a:solidFill>
                  <a:schemeClr val="tx1"/>
                </a:solidFill>
              </a:rPr>
              <a:t/>
            </a:r>
            <a:br>
              <a:rPr lang="fr-FR" sz="1600" u="sng" dirty="0" smtClean="0">
                <a:solidFill>
                  <a:schemeClr val="tx1"/>
                </a:solidFill>
              </a:rPr>
            </a:br>
            <a:r>
              <a:rPr lang="fr-FR" sz="1600" u="sng" dirty="0" smtClean="0">
                <a:solidFill>
                  <a:schemeClr val="tx1"/>
                </a:solidFill>
              </a:rPr>
              <a:t>cette </a:t>
            </a:r>
            <a:r>
              <a:rPr lang="fr-FR" sz="1600" u="sng" dirty="0">
                <a:solidFill>
                  <a:schemeClr val="tx1"/>
                </a:solidFill>
              </a:rPr>
              <a:t>alimentation </a:t>
            </a:r>
            <a:r>
              <a:rPr lang="fr-FR" sz="1600" dirty="0">
                <a:solidFill>
                  <a:schemeClr val="tx1"/>
                </a:solidFill>
              </a:rPr>
              <a:t>et à la </a:t>
            </a:r>
            <a:r>
              <a:rPr lang="fr-FR" sz="1600" u="sng" dirty="0">
                <a:solidFill>
                  <a:schemeClr val="tx1"/>
                </a:solidFill>
              </a:rPr>
              <a:t>participation des populations</a:t>
            </a:r>
            <a:r>
              <a:rPr lang="fr-FR" sz="1600" dirty="0">
                <a:solidFill>
                  <a:schemeClr val="tx1"/>
                </a:solidFill>
              </a:rPr>
              <a:t> aux </a:t>
            </a:r>
            <a:r>
              <a:rPr lang="fr-FR" sz="1600" dirty="0" smtClean="0">
                <a:solidFill>
                  <a:schemeClr val="tx1"/>
                </a:solidFill>
              </a:rPr>
              <a:t/>
            </a:r>
            <a:br>
              <a:rPr lang="fr-FR" sz="1600" dirty="0" smtClean="0">
                <a:solidFill>
                  <a:schemeClr val="tx1"/>
                </a:solidFill>
              </a:rPr>
            </a:br>
            <a:r>
              <a:rPr lang="fr-FR" sz="1600" dirty="0" smtClean="0">
                <a:solidFill>
                  <a:schemeClr val="tx1"/>
                </a:solidFill>
              </a:rPr>
              <a:t>initiatives </a:t>
            </a:r>
            <a:r>
              <a:rPr lang="fr-FR" sz="1600" dirty="0">
                <a:solidFill>
                  <a:schemeClr val="tx1"/>
                </a:solidFill>
              </a:rPr>
              <a:t>alimentaires (</a:t>
            </a:r>
            <a:r>
              <a:rPr lang="fr-FR" sz="1600" dirty="0" smtClean="0">
                <a:solidFill>
                  <a:schemeClr val="tx1"/>
                </a:solidFill>
              </a:rPr>
              <a:t>capacité d’</a:t>
            </a:r>
            <a:r>
              <a:rPr lang="fr-FR" sz="1600" i="1" dirty="0" err="1" smtClean="0">
                <a:solidFill>
                  <a:schemeClr val="tx1"/>
                </a:solidFill>
              </a:rPr>
              <a:t>empowerment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Inégalités &amp; </a:t>
            </a:r>
            <a:r>
              <a:rPr lang="fr-FR" dirty="0">
                <a:solidFill>
                  <a:schemeClr val="tx1"/>
                </a:solidFill>
              </a:rPr>
              <a:t>discriminations </a:t>
            </a:r>
            <a:r>
              <a:rPr lang="fr-FR" dirty="0" smtClean="0">
                <a:solidFill>
                  <a:schemeClr val="tx1"/>
                </a:solidFill>
              </a:rPr>
              <a:t>// </a:t>
            </a:r>
            <a:r>
              <a:rPr lang="fr-FR" dirty="0">
                <a:solidFill>
                  <a:schemeClr val="tx1"/>
                </a:solidFill>
              </a:rPr>
              <a:t>solidarités sociales &amp; spatiales </a:t>
            </a: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dirty="0" smtClean="0">
                <a:solidFill>
                  <a:schemeClr val="tx1"/>
                </a:solidFill>
              </a:rPr>
              <a:t> enjeux actuels de (r</a:t>
            </a:r>
            <a:r>
              <a:rPr lang="fr-FR" sz="1600" dirty="0" smtClean="0">
                <a:solidFill>
                  <a:schemeClr val="tx1"/>
                </a:solidFill>
              </a:rPr>
              <a:t>é)appropriation </a:t>
            </a:r>
            <a:r>
              <a:rPr lang="fr-FR" sz="1600" dirty="0">
                <a:solidFill>
                  <a:schemeClr val="tx1"/>
                </a:solidFill>
              </a:rPr>
              <a:t>socio-spatiale </a:t>
            </a:r>
            <a:r>
              <a:rPr lang="fr-FR" sz="1600" dirty="0" smtClean="0">
                <a:solidFill>
                  <a:schemeClr val="tx1"/>
                </a:solidFill>
              </a:rPr>
              <a:t>&amp; (</a:t>
            </a:r>
            <a:r>
              <a:rPr lang="fr-FR" sz="1600" dirty="0" err="1" smtClean="0">
                <a:solidFill>
                  <a:schemeClr val="tx1"/>
                </a:solidFill>
              </a:rPr>
              <a:t>re</a:t>
            </a:r>
            <a:r>
              <a:rPr lang="fr-FR" sz="1600" dirty="0" smtClean="0">
                <a:solidFill>
                  <a:schemeClr val="tx1"/>
                </a:solidFill>
              </a:rPr>
              <a:t>)territorialisation de l’alimentation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649320" y="4457701"/>
            <a:ext cx="2954291" cy="123836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Éléments de contexte</a:t>
            </a:r>
            <a:endParaRPr lang="fr-FR" dirty="0"/>
          </a:p>
        </p:txBody>
      </p:sp>
      <p:pic>
        <p:nvPicPr>
          <p:cNvPr id="11" name="Picture 3" descr="G:\Solalter\photos\DSC06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5"/>
          <a:stretch/>
        </p:blipFill>
        <p:spPr bwMode="auto">
          <a:xfrm>
            <a:off x="4499992" y="3382592"/>
            <a:ext cx="4464496" cy="278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G:\Photos\2014\à trier\DSC066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5771" r="20421" b="10212"/>
          <a:stretch/>
        </p:blipFill>
        <p:spPr bwMode="auto">
          <a:xfrm>
            <a:off x="126287" y="260651"/>
            <a:ext cx="4436776" cy="278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065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43" y="6031254"/>
            <a:ext cx="1160423" cy="7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Jeanne\Desktop\projet SOLALTER 56\Photo enqu+¬te terrain\P1060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3088852"/>
            <a:ext cx="1932709" cy="144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4499" t="6795" r="13976" b="15372"/>
          <a:stretch/>
        </p:blipFill>
        <p:spPr>
          <a:xfrm>
            <a:off x="2085606" y="3092088"/>
            <a:ext cx="2385985" cy="141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G:\Photos\2014\à trier\DSC066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1" r="10734"/>
          <a:stretch/>
        </p:blipFill>
        <p:spPr bwMode="auto">
          <a:xfrm>
            <a:off x="6908002" y="3137360"/>
            <a:ext cx="2222014" cy="1380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Sous-titre 5"/>
          <p:cNvSpPr txBox="1">
            <a:spLocks/>
          </p:cNvSpPr>
          <p:nvPr/>
        </p:nvSpPr>
        <p:spPr>
          <a:xfrm>
            <a:off x="706424" y="5750333"/>
            <a:ext cx="4340544" cy="105706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Julien NOEL (Géographe, </a:t>
            </a:r>
            <a:r>
              <a:rPr lang="fr-FR" sz="15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Univ</a:t>
            </a:r>
            <a:r>
              <a:rPr lang="fr-FR" sz="1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Angers)</a:t>
            </a:r>
          </a:p>
          <a:p>
            <a:pPr algn="l"/>
            <a:r>
              <a:rPr lang="fr-FR" sz="1500" dirty="0" smtClean="0">
                <a:solidFill>
                  <a:schemeClr val="tx1"/>
                </a:solidFill>
              </a:rPr>
              <a:t>Catherine </a:t>
            </a:r>
            <a:r>
              <a:rPr lang="fr-FR" sz="1500" dirty="0">
                <a:solidFill>
                  <a:schemeClr val="tx1"/>
                </a:solidFill>
              </a:rPr>
              <a:t>DARROT (</a:t>
            </a:r>
            <a:r>
              <a:rPr lang="fr-FR" sz="1500" dirty="0" smtClean="0">
                <a:solidFill>
                  <a:schemeClr val="tx1"/>
                </a:solidFill>
              </a:rPr>
              <a:t>Sociologue, </a:t>
            </a:r>
            <a:r>
              <a:rPr lang="fr-FR" sz="1500" dirty="0" err="1" smtClean="0">
                <a:solidFill>
                  <a:schemeClr val="tx1"/>
                </a:solidFill>
              </a:rPr>
              <a:t>Agrocampus</a:t>
            </a:r>
            <a:r>
              <a:rPr lang="fr-FR" sz="1500" dirty="0" smtClean="0">
                <a:solidFill>
                  <a:schemeClr val="tx1"/>
                </a:solidFill>
              </a:rPr>
              <a:t>) </a:t>
            </a:r>
            <a:endParaRPr lang="fr-FR" sz="1500" dirty="0">
              <a:solidFill>
                <a:schemeClr val="tx1"/>
              </a:solidFill>
            </a:endParaRPr>
          </a:p>
          <a:p>
            <a:pPr algn="l"/>
            <a:r>
              <a:rPr lang="fr-FR" sz="1500" dirty="0" smtClean="0">
                <a:solidFill>
                  <a:schemeClr val="tx1"/>
                </a:solidFill>
              </a:rPr>
              <a:t>Blaise </a:t>
            </a:r>
            <a:r>
              <a:rPr lang="fr-FR" sz="1500" dirty="0">
                <a:solidFill>
                  <a:schemeClr val="tx1"/>
                </a:solidFill>
              </a:rPr>
              <a:t>Berger </a:t>
            </a:r>
            <a:r>
              <a:rPr lang="fr-FR" sz="1500" dirty="0" smtClean="0">
                <a:solidFill>
                  <a:schemeClr val="tx1"/>
                </a:solidFill>
              </a:rPr>
              <a:t>(Chargé de Mission FRCIVAM Bretagne) </a:t>
            </a:r>
            <a:endParaRPr lang="fr-FR" sz="15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16" y="4974591"/>
            <a:ext cx="825089" cy="950948"/>
          </a:xfrm>
          <a:prstGeom prst="rect">
            <a:avLst/>
          </a:prstGeom>
        </p:spPr>
      </p:pic>
      <p:pic>
        <p:nvPicPr>
          <p:cNvPr id="25" name="Picture 3" descr="G:\Solalter\photos\DSC066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5"/>
          <a:stretch/>
        </p:blipFill>
        <p:spPr bwMode="auto">
          <a:xfrm>
            <a:off x="4592782" y="3134832"/>
            <a:ext cx="2222015" cy="138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re 3"/>
          <p:cNvSpPr txBox="1">
            <a:spLocks/>
          </p:cNvSpPr>
          <p:nvPr/>
        </p:nvSpPr>
        <p:spPr>
          <a:xfrm>
            <a:off x="940884" y="1397638"/>
            <a:ext cx="6347715" cy="813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4000" dirty="0" smtClean="0"/>
              <a:t>Merci de votre attention </a:t>
            </a:r>
            <a:endParaRPr lang="fr-FR" sz="4000" dirty="0"/>
          </a:p>
        </p:txBody>
      </p:sp>
      <p:sp>
        <p:nvSpPr>
          <p:cNvPr id="28" name="Espace réservé du texte 4"/>
          <p:cNvSpPr txBox="1">
            <a:spLocks/>
          </p:cNvSpPr>
          <p:nvPr/>
        </p:nvSpPr>
        <p:spPr>
          <a:xfrm>
            <a:off x="643465" y="2218901"/>
            <a:ext cx="6347715" cy="8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http://www.projet-solalter.org/</a:t>
            </a:r>
            <a:endParaRPr lang="fr-FR" sz="2400" dirty="0"/>
          </a:p>
        </p:txBody>
      </p:sp>
      <p:pic>
        <p:nvPicPr>
          <p:cNvPr id="14" name="Image 13" descr="http://riodd2016.sciencesconf.org/conference/riodd2016/header/bandeau_riodd_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6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090" y="1230086"/>
            <a:ext cx="7018663" cy="577448"/>
          </a:xfrm>
        </p:spPr>
        <p:txBody>
          <a:bodyPr>
            <a:normAutofit/>
          </a:bodyPr>
          <a:lstStyle/>
          <a:p>
            <a:r>
              <a:rPr lang="fr-FR" sz="2700" dirty="0" smtClean="0"/>
              <a:t>Contexte scientifique émergent</a:t>
            </a:r>
            <a:endParaRPr lang="fr-FR" sz="27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04972" y="1842001"/>
            <a:ext cx="7209520" cy="4750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>
                <a:solidFill>
                  <a:schemeClr val="accent4"/>
                </a:solidFill>
              </a:rPr>
              <a:t>Circuits alimentaires courts </a:t>
            </a:r>
            <a:r>
              <a:rPr lang="fr-FR" sz="2000" dirty="0" smtClean="0">
                <a:solidFill>
                  <a:schemeClr val="accent4"/>
                </a:solidFill>
              </a:rPr>
              <a:t>/ proximité</a:t>
            </a:r>
          </a:p>
          <a:p>
            <a:pPr marL="0" indent="0" algn="just">
              <a:buNone/>
            </a:pPr>
            <a:r>
              <a:rPr lang="fr-FR" sz="1600" dirty="0">
                <a:solidFill>
                  <a:schemeClr val="tx1"/>
                </a:solidFill>
              </a:rPr>
              <a:t>=&gt; Prigent-Simonin et Hérault-Fournier, 2012 ; Praly et al., </a:t>
            </a:r>
            <a:r>
              <a:rPr lang="fr-FR" sz="1600" dirty="0" smtClean="0">
                <a:solidFill>
                  <a:schemeClr val="tx1"/>
                </a:solidFill>
              </a:rPr>
              <a:t>2014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1000" dirty="0" smtClean="0">
              <a:solidFill>
                <a:schemeClr val="accent4"/>
              </a:solidFill>
            </a:endParaRPr>
          </a:p>
          <a:p>
            <a:pPr algn="just"/>
            <a:r>
              <a:rPr lang="fr-FR" sz="2000" dirty="0" smtClean="0">
                <a:solidFill>
                  <a:schemeClr val="accent4"/>
                </a:solidFill>
              </a:rPr>
              <a:t>Systèmes alimentaires (agricole</a:t>
            </a:r>
            <a:r>
              <a:rPr lang="fr-FR" sz="2000" dirty="0">
                <a:solidFill>
                  <a:schemeClr val="accent4"/>
                </a:solidFill>
              </a:rPr>
              <a:t>) </a:t>
            </a:r>
            <a:r>
              <a:rPr lang="fr-FR" sz="2000" dirty="0" smtClean="0">
                <a:solidFill>
                  <a:schemeClr val="accent4"/>
                </a:solidFill>
              </a:rPr>
              <a:t>territorialisés </a:t>
            </a:r>
            <a:r>
              <a:rPr lang="fr-FR" sz="2000" dirty="0">
                <a:solidFill>
                  <a:schemeClr val="accent4"/>
                </a:solidFill>
              </a:rPr>
              <a:t>(SAT/SAAT) 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1600" dirty="0">
                <a:solidFill>
                  <a:schemeClr val="tx1"/>
                </a:solidFill>
              </a:rPr>
              <a:t>=&gt; </a:t>
            </a:r>
            <a:r>
              <a:rPr lang="fr-FR" sz="1600" dirty="0" err="1" smtClean="0">
                <a:solidFill>
                  <a:schemeClr val="tx1"/>
                </a:solidFill>
              </a:rPr>
              <a:t>Rastoin</a:t>
            </a:r>
            <a:r>
              <a:rPr lang="fr-FR" sz="1600" dirty="0" smtClean="0">
                <a:solidFill>
                  <a:schemeClr val="tx1"/>
                </a:solidFill>
              </a:rPr>
              <a:t>, 2014 ; FN CIVAM, 2015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algn="just"/>
            <a:endParaRPr lang="fr-FR" sz="2000" dirty="0" smtClean="0">
              <a:solidFill>
                <a:schemeClr val="accent4"/>
              </a:solidFill>
            </a:endParaRPr>
          </a:p>
          <a:p>
            <a:pPr algn="just"/>
            <a:r>
              <a:rPr lang="fr-FR" sz="2000" dirty="0" smtClean="0">
                <a:solidFill>
                  <a:schemeClr val="accent4"/>
                </a:solidFill>
              </a:rPr>
              <a:t>Démocratie / Justice alimentaire </a:t>
            </a:r>
            <a:endParaRPr lang="fr-FR" sz="20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=&gt; </a:t>
            </a:r>
            <a:r>
              <a:rPr lang="fr-FR" sz="1600" dirty="0" err="1" smtClean="0">
                <a:solidFill>
                  <a:schemeClr val="tx1"/>
                </a:solidFill>
              </a:rPr>
              <a:t>Renting</a:t>
            </a:r>
            <a:r>
              <a:rPr lang="fr-FR" sz="1600" dirty="0" smtClean="0">
                <a:solidFill>
                  <a:schemeClr val="tx1"/>
                </a:solidFill>
              </a:rPr>
              <a:t> et al., 2012; Paturel</a:t>
            </a:r>
            <a:r>
              <a:rPr lang="fr-FR" sz="1600" dirty="0">
                <a:solidFill>
                  <a:schemeClr val="tx1"/>
                </a:solidFill>
              </a:rPr>
              <a:t>, 2013 </a:t>
            </a:r>
            <a:r>
              <a:rPr lang="fr-FR" sz="1600" dirty="0" smtClean="0">
                <a:solidFill>
                  <a:schemeClr val="tx1"/>
                </a:solidFill>
              </a:rPr>
              <a:t>; Programme </a:t>
            </a:r>
            <a:r>
              <a:rPr lang="fr-FR" sz="1600" dirty="0">
                <a:solidFill>
                  <a:schemeClr val="tx1"/>
                </a:solidFill>
              </a:rPr>
              <a:t>LASCAUX, </a:t>
            </a:r>
            <a:r>
              <a:rPr lang="fr-FR" sz="1600" dirty="0" smtClean="0">
                <a:solidFill>
                  <a:schemeClr val="tx1"/>
                </a:solidFill>
              </a:rPr>
              <a:t>2014</a:t>
            </a:r>
          </a:p>
          <a:p>
            <a:pPr marL="0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=&gt; Gottlieb and Joshi, 2010 ; </a:t>
            </a:r>
            <a:r>
              <a:rPr lang="fr-FR" sz="1600" dirty="0" err="1" smtClean="0">
                <a:solidFill>
                  <a:schemeClr val="tx1"/>
                </a:solidFill>
              </a:rPr>
              <a:t>Paddeu</a:t>
            </a:r>
            <a:r>
              <a:rPr lang="fr-FR" sz="1600" dirty="0" smtClean="0">
                <a:solidFill>
                  <a:schemeClr val="tx1"/>
                </a:solidFill>
              </a:rPr>
              <a:t>, 2015 ; Hochedez </a:t>
            </a:r>
            <a:r>
              <a:rPr lang="fr-FR" sz="1600" dirty="0">
                <a:solidFill>
                  <a:schemeClr val="tx1"/>
                </a:solidFill>
              </a:rPr>
              <a:t>et Le Gall, </a:t>
            </a:r>
            <a:r>
              <a:rPr lang="fr-FR" sz="1600" dirty="0" smtClean="0">
                <a:solidFill>
                  <a:schemeClr val="tx1"/>
                </a:solidFill>
              </a:rPr>
              <a:t>2016</a:t>
            </a:r>
          </a:p>
          <a:p>
            <a:pPr marL="0" indent="0">
              <a:buNone/>
            </a:pPr>
            <a:r>
              <a:rPr lang="fr-FR" sz="16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600" dirty="0" smtClean="0">
                <a:solidFill>
                  <a:schemeClr val="tx1"/>
                </a:solidFill>
              </a:rPr>
              <a:t> UMR ESO = </a:t>
            </a:r>
            <a:r>
              <a:rPr lang="fr-FR" sz="1600" u="sng" dirty="0" smtClean="0">
                <a:solidFill>
                  <a:schemeClr val="tx1"/>
                </a:solidFill>
              </a:rPr>
              <a:t>solidarités</a:t>
            </a:r>
            <a:r>
              <a:rPr lang="fr-FR" sz="1600" dirty="0" smtClean="0">
                <a:solidFill>
                  <a:schemeClr val="tx1"/>
                </a:solidFill>
              </a:rPr>
              <a:t> (alimentaires) </a:t>
            </a:r>
            <a:r>
              <a:rPr lang="fr-FR" sz="16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n</a:t>
            </a:r>
            <a:r>
              <a:rPr lang="fr-FR" sz="1600" dirty="0" smtClean="0">
                <a:solidFill>
                  <a:schemeClr val="tx1"/>
                </a:solidFill>
              </a:rPr>
              <a:t> secteur de l’ESS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6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http://riodd2016.sciencesconf.org/conference/riodd2016/header/bandeau_riodd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4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l="444" t="2727" r="1334" b="6818"/>
          <a:stretch>
            <a:fillRect/>
          </a:stretch>
        </p:blipFill>
        <p:spPr bwMode="auto">
          <a:xfrm>
            <a:off x="326571" y="1804845"/>
            <a:ext cx="8413388" cy="50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6920001" y="2290535"/>
            <a:ext cx="1631950" cy="1655763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75424" t="93144" r="2225" b="1364"/>
          <a:stretch>
            <a:fillRect/>
          </a:stretch>
        </p:blipFill>
        <p:spPr bwMode="auto">
          <a:xfrm>
            <a:off x="517013" y="6503198"/>
            <a:ext cx="1768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/>
              <a:t>Contexte sociétal : </a:t>
            </a:r>
            <a:r>
              <a:rPr lang="fr-FR" sz="2800" dirty="0" smtClean="0"/>
              <a:t>une opinion </a:t>
            </a:r>
            <a:r>
              <a:rPr lang="fr-FR" sz="2800" dirty="0"/>
              <a:t>partagée</a:t>
            </a:r>
          </a:p>
        </p:txBody>
      </p:sp>
      <p:pic>
        <p:nvPicPr>
          <p:cNvPr id="11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http://riodd2016.sciencesconf.org/conference/riodd2016/header/bandeau_riodd_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6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/>
              <a:t>Contexte </a:t>
            </a:r>
            <a:r>
              <a:rPr lang="fr-FR" sz="2800" dirty="0" smtClean="0"/>
              <a:t>politique : une mise en agenda</a:t>
            </a:r>
            <a:endParaRPr lang="fr-FR" sz="28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04975" y="1947508"/>
            <a:ext cx="6928164" cy="486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altLang="fr-FR" sz="1600" b="1" dirty="0">
                <a:solidFill>
                  <a:schemeClr val="tx1"/>
                </a:solidFill>
              </a:rPr>
              <a:t>FACILITER L’ACCÈS À TOUS À UNE ALIMENTATION DE QUALITÉ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400" dirty="0">
                <a:solidFill>
                  <a:schemeClr val="tx1"/>
                </a:solidFill>
              </a:rPr>
              <a:t>Les actions du PNA </a:t>
            </a:r>
            <a:r>
              <a:rPr lang="fr-FR" altLang="fr-FR" sz="1400" dirty="0" smtClean="0">
                <a:solidFill>
                  <a:schemeClr val="tx1"/>
                </a:solidFill>
              </a:rPr>
              <a:t>visent </a:t>
            </a:r>
            <a:r>
              <a:rPr lang="fr-FR" altLang="fr-FR" sz="1400" dirty="0">
                <a:solidFill>
                  <a:schemeClr val="tx1"/>
                </a:solidFill>
              </a:rPr>
              <a:t>ceux qui ne sont plus maîtres du contenu de </a:t>
            </a:r>
            <a:r>
              <a:rPr lang="fr-FR" altLang="fr-FR" sz="1400" dirty="0" smtClean="0">
                <a:solidFill>
                  <a:schemeClr val="tx1"/>
                </a:solidFill>
              </a:rPr>
              <a:t>leur </a:t>
            </a:r>
            <a:r>
              <a:rPr lang="fr-FR" altLang="fr-FR" sz="1400" dirty="0">
                <a:solidFill>
                  <a:schemeClr val="tx1"/>
                </a:solidFill>
              </a:rPr>
              <a:t>assiette : les plus </a:t>
            </a:r>
            <a:r>
              <a:rPr lang="fr-FR" altLang="fr-FR" sz="1400" dirty="0" smtClean="0">
                <a:solidFill>
                  <a:schemeClr val="tx1"/>
                </a:solidFill>
              </a:rPr>
              <a:t>démunis</a:t>
            </a:r>
            <a:r>
              <a:rPr lang="fr-FR" altLang="fr-FR" sz="1400" dirty="0">
                <a:solidFill>
                  <a:schemeClr val="tx1"/>
                </a:solidFill>
              </a:rPr>
              <a:t>, les plus jeunes, les personnes âgées</a:t>
            </a:r>
            <a:r>
              <a:rPr lang="fr-FR" altLang="fr-FR" sz="1400" dirty="0" smtClean="0">
                <a:solidFill>
                  <a:schemeClr val="tx1"/>
                </a:solidFill>
              </a:rPr>
              <a:t>, les personnes </a:t>
            </a:r>
            <a:r>
              <a:rPr lang="fr-FR" altLang="fr-FR" sz="1400" dirty="0">
                <a:solidFill>
                  <a:schemeClr val="tx1"/>
                </a:solidFill>
              </a:rPr>
              <a:t>hospitalisées, </a:t>
            </a:r>
            <a:r>
              <a:rPr lang="fr-FR" altLang="fr-FR" sz="1400" dirty="0" smtClean="0">
                <a:solidFill>
                  <a:schemeClr val="tx1"/>
                </a:solidFill>
              </a:rPr>
              <a:t>les </a:t>
            </a:r>
            <a:r>
              <a:rPr lang="fr-FR" altLang="fr-FR" sz="1400" dirty="0">
                <a:solidFill>
                  <a:schemeClr val="tx1"/>
                </a:solidFill>
              </a:rPr>
              <a:t>personnes en </a:t>
            </a:r>
            <a:r>
              <a:rPr lang="fr-FR" altLang="fr-FR" sz="1400" dirty="0" smtClean="0">
                <a:solidFill>
                  <a:schemeClr val="tx1"/>
                </a:solidFill>
              </a:rPr>
              <a:t>détention. 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400" dirty="0" smtClean="0">
                <a:solidFill>
                  <a:schemeClr val="tx1"/>
                </a:solidFill>
              </a:rPr>
              <a:t>Les </a:t>
            </a:r>
            <a:r>
              <a:rPr lang="fr-FR" altLang="fr-FR" sz="1400" dirty="0">
                <a:solidFill>
                  <a:schemeClr val="tx1"/>
                </a:solidFill>
              </a:rPr>
              <a:t>actions </a:t>
            </a:r>
            <a:r>
              <a:rPr lang="fr-FR" altLang="fr-FR" sz="1400" dirty="0" smtClean="0">
                <a:solidFill>
                  <a:schemeClr val="tx1"/>
                </a:solidFill>
              </a:rPr>
              <a:t>engagées</a:t>
            </a:r>
            <a:r>
              <a:rPr lang="fr-FR" altLang="fr-FR" sz="1400" dirty="0">
                <a:solidFill>
                  <a:schemeClr val="tx1"/>
                </a:solidFill>
              </a:rPr>
              <a:t> </a:t>
            </a:r>
            <a:r>
              <a:rPr lang="fr-FR" altLang="fr-FR" sz="1400" dirty="0" smtClean="0">
                <a:solidFill>
                  <a:schemeClr val="tx1"/>
                </a:solidFill>
              </a:rPr>
              <a:t>: améliorer l’organisation </a:t>
            </a:r>
            <a:r>
              <a:rPr lang="fr-FR" altLang="fr-FR" sz="1400" dirty="0">
                <a:solidFill>
                  <a:schemeClr val="tx1"/>
                </a:solidFill>
              </a:rPr>
              <a:t>de l’aide alimentaire </a:t>
            </a:r>
            <a:r>
              <a:rPr lang="fr-FR" altLang="fr-FR" sz="1400" dirty="0" smtClean="0">
                <a:solidFill>
                  <a:schemeClr val="tx1"/>
                </a:solidFill>
              </a:rPr>
              <a:t>/ créer une</a:t>
            </a:r>
            <a:r>
              <a:rPr lang="fr-FR" altLang="fr-FR" sz="1400" dirty="0">
                <a:solidFill>
                  <a:schemeClr val="tx1"/>
                </a:solidFill>
              </a:rPr>
              <a:t> Bourse aux </a:t>
            </a:r>
            <a:r>
              <a:rPr lang="fr-FR" altLang="fr-FR" sz="1400" dirty="0" smtClean="0">
                <a:solidFill>
                  <a:schemeClr val="tx1"/>
                </a:solidFill>
              </a:rPr>
              <a:t>dons / développer des </a:t>
            </a:r>
            <a:r>
              <a:rPr lang="fr-FR" altLang="fr-FR" sz="1400" dirty="0">
                <a:solidFill>
                  <a:schemeClr val="tx1"/>
                </a:solidFill>
              </a:rPr>
              <a:t>ateliers </a:t>
            </a:r>
            <a:r>
              <a:rPr lang="fr-FR" altLang="fr-FR" sz="1400" dirty="0" smtClean="0">
                <a:solidFill>
                  <a:schemeClr val="tx1"/>
                </a:solidFill>
              </a:rPr>
              <a:t>d’insertion</a:t>
            </a:r>
            <a:endParaRPr lang="fr-FR" sz="14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400" b="1" dirty="0" smtClean="0">
              <a:solidFill>
                <a:schemeClr val="tx1"/>
              </a:solidFill>
            </a:endParaRPr>
          </a:p>
          <a:p>
            <a:pPr algn="just"/>
            <a:r>
              <a:rPr lang="fr-FR" altLang="fr-FR" sz="1600" b="1" dirty="0" smtClean="0">
                <a:solidFill>
                  <a:schemeClr val="tx1"/>
                </a:solidFill>
              </a:rPr>
              <a:t>JUSTICE SOCIALE</a:t>
            </a:r>
            <a:endParaRPr lang="fr-FR" altLang="fr-FR" sz="1600" b="1" dirty="0">
              <a:solidFill>
                <a:schemeClr val="tx1"/>
              </a:solidFill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Au-delà </a:t>
            </a:r>
            <a:r>
              <a:rPr lang="fr-FR" sz="1400" dirty="0">
                <a:solidFill>
                  <a:schemeClr val="tx1"/>
                </a:solidFill>
              </a:rPr>
              <a:t>de l’accès de </a:t>
            </a:r>
            <a:r>
              <a:rPr lang="fr-FR" sz="1400" dirty="0" smtClean="0">
                <a:solidFill>
                  <a:schemeClr val="tx1"/>
                </a:solidFill>
              </a:rPr>
              <a:t>tous </a:t>
            </a:r>
            <a:r>
              <a:rPr lang="fr-FR" sz="1400" dirty="0">
                <a:solidFill>
                  <a:schemeClr val="tx1"/>
                </a:solidFill>
              </a:rPr>
              <a:t>à une alimentation de </a:t>
            </a:r>
            <a:r>
              <a:rPr lang="fr-FR" sz="1400" dirty="0" smtClean="0">
                <a:solidFill>
                  <a:schemeClr val="tx1"/>
                </a:solidFill>
              </a:rPr>
              <a:t>qualité sur </a:t>
            </a:r>
            <a:r>
              <a:rPr lang="fr-FR" sz="1400" dirty="0">
                <a:solidFill>
                  <a:schemeClr val="tx1"/>
                </a:solidFill>
              </a:rPr>
              <a:t>les plans sanitaire et nutritionnel, il s’agit de préserver et de promouvoir </a:t>
            </a:r>
            <a:r>
              <a:rPr lang="fr-FR" sz="1400" dirty="0" smtClean="0">
                <a:solidFill>
                  <a:schemeClr val="tx1"/>
                </a:solidFill>
              </a:rPr>
              <a:t>le modèle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alimentaire</a:t>
            </a:r>
            <a:r>
              <a:rPr lang="fr-FR" sz="1400" dirty="0">
                <a:solidFill>
                  <a:schemeClr val="tx1"/>
                </a:solidFill>
              </a:rPr>
              <a:t> français comme facteur essentiel de </a:t>
            </a:r>
            <a:r>
              <a:rPr lang="fr-FR" sz="1400" u="sng" dirty="0">
                <a:solidFill>
                  <a:schemeClr val="tx1"/>
                </a:solidFill>
              </a:rPr>
              <a:t>lien social </a:t>
            </a:r>
            <a:r>
              <a:rPr lang="fr-FR" sz="1400" dirty="0">
                <a:solidFill>
                  <a:schemeClr val="tx1"/>
                </a:solidFill>
              </a:rPr>
              <a:t>et de réaffirmer la nécessité du temps du repas. Cette solidarité s’incarne également dans le plan d’action de lutte contre le </a:t>
            </a:r>
            <a:r>
              <a:rPr lang="fr-FR" sz="1400" u="sng" dirty="0">
                <a:solidFill>
                  <a:schemeClr val="tx1"/>
                </a:solidFill>
              </a:rPr>
              <a:t>gaspillage alimentaire</a:t>
            </a:r>
          </a:p>
          <a:p>
            <a:pPr algn="just"/>
            <a:endParaRPr lang="fr-FR" sz="400" b="1" dirty="0" smtClean="0">
              <a:solidFill>
                <a:schemeClr val="tx1"/>
              </a:solidFill>
            </a:endParaRPr>
          </a:p>
          <a:p>
            <a:pPr algn="just"/>
            <a:r>
              <a:rPr lang="fr-FR" altLang="fr-FR" sz="1600" b="1" dirty="0" smtClean="0">
                <a:solidFill>
                  <a:schemeClr val="tx1"/>
                </a:solidFill>
              </a:rPr>
              <a:t>ANCRAGE TERRITORIAL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Il s’agit de remettre les </a:t>
            </a:r>
            <a:r>
              <a:rPr lang="fr-FR" sz="1400" u="sng" dirty="0" smtClean="0">
                <a:solidFill>
                  <a:schemeClr val="tx1"/>
                </a:solidFill>
              </a:rPr>
              <a:t>produits locaux au cœur des territoires </a:t>
            </a:r>
            <a:r>
              <a:rPr lang="fr-FR" sz="1400" dirty="0" smtClean="0">
                <a:solidFill>
                  <a:schemeClr val="tx1"/>
                </a:solidFill>
              </a:rPr>
              <a:t>- notamment en restauration collective - et de </a:t>
            </a:r>
            <a:r>
              <a:rPr lang="fr-FR" sz="1400" u="sng" dirty="0" smtClean="0">
                <a:solidFill>
                  <a:schemeClr val="tx1"/>
                </a:solidFill>
              </a:rPr>
              <a:t>favoriser les circuits de production et de distribution rénovés</a:t>
            </a:r>
            <a:endParaRPr lang="fr-FR" sz="1400" dirty="0" smtClean="0">
              <a:solidFill>
                <a:schemeClr val="tx1"/>
              </a:solidFill>
            </a:endParaRPr>
          </a:p>
        </p:txBody>
      </p:sp>
      <p:pic>
        <p:nvPicPr>
          <p:cNvPr id="14" name="Picture 2" descr="Labelliser un projet « Bien manger, c'est l'affaire de tous 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0" t="5984" r="6487" b="3132"/>
          <a:stretch/>
        </p:blipFill>
        <p:spPr bwMode="auto">
          <a:xfrm>
            <a:off x="7432158" y="2893140"/>
            <a:ext cx="1658678" cy="229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53424" y="5164049"/>
            <a:ext cx="164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http</a:t>
            </a:r>
            <a:r>
              <a:rPr lang="fr-FR" sz="1200" dirty="0"/>
              <a:t>://alimentation.gouv.fr/pna </a:t>
            </a:r>
          </a:p>
        </p:txBody>
      </p:sp>
      <p:pic>
        <p:nvPicPr>
          <p:cNvPr id="8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http://riodd2016.sciencesconf.org/conference/riodd2016/header/bandeau_riodd_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1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649320" y="4457701"/>
            <a:ext cx="2954291" cy="123836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Démarche de projet</a:t>
            </a:r>
            <a:endParaRPr lang="fr-FR" dirty="0"/>
          </a:p>
        </p:txBody>
      </p:sp>
      <p:pic>
        <p:nvPicPr>
          <p:cNvPr id="6" name="Picture 3" descr="E:\JULIEN janv 2015\RECHERCHE\ALIMENTAIRE\projet SOLALTER, Agrocampus Rennes\Valorisation guide-conference-siteInternet\Conférences SOLALTER\Conference 20 janv 2015\etat des lieux solalter\P1060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81" y="2586373"/>
            <a:ext cx="4291856" cy="321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E:\JULIEN janv 2015\RECHERCHE\ALIMENTAIRE\projet SOLALTER, Agrocampus Rennes\Valorisation guide-conference-siteInternet\Conférences SOLALTER\Conference 20 janv 2015\etat des lieux solalter\P106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260649"/>
            <a:ext cx="4330327" cy="324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310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Les solidarités alimentaires territorialisées</a:t>
            </a:r>
            <a:endParaRPr lang="fr-FR" sz="2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2060" y="1896430"/>
            <a:ext cx="7309603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Acteurs</a:t>
            </a:r>
            <a:endParaRPr lang="fr-FR" sz="2000" dirty="0">
              <a:solidFill>
                <a:schemeClr val="accent4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Projet piloté </a:t>
            </a:r>
            <a:r>
              <a:rPr lang="fr-FR" sz="1600" dirty="0">
                <a:solidFill>
                  <a:schemeClr val="tx1"/>
                </a:solidFill>
              </a:rPr>
              <a:t>par l’unité « Sciences Humaines et Territoire » d’Agrocampus Ouest Rennes et la FRCIVAM </a:t>
            </a:r>
            <a:r>
              <a:rPr lang="fr-FR" sz="1600" dirty="0" smtClean="0">
                <a:solidFill>
                  <a:schemeClr val="tx1"/>
                </a:solidFill>
              </a:rPr>
              <a:t>Bretagne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400" dirty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altLang="fr-FR" sz="1400" dirty="0" smtClean="0">
                <a:solidFill>
                  <a:schemeClr val="tx1"/>
                </a:solidFill>
              </a:rPr>
              <a:t>10 </a:t>
            </a:r>
            <a:r>
              <a:rPr lang="fr-FR" altLang="fr-FR" sz="1400" dirty="0">
                <a:solidFill>
                  <a:schemeClr val="tx1"/>
                </a:solidFill>
              </a:rPr>
              <a:t>ans d’expériences communes sur les circuits-courts (SALT, FAAN, LIPROCO</a:t>
            </a:r>
            <a:r>
              <a:rPr lang="fr-FR" altLang="fr-FR" sz="1400" dirty="0" smtClean="0">
                <a:solidFill>
                  <a:schemeClr val="tx1"/>
                </a:solidFill>
              </a:rPr>
              <a:t>,…)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800" dirty="0"/>
          </a:p>
          <a:p>
            <a:pPr algn="just"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Objectifs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Recensement </a:t>
            </a:r>
            <a:r>
              <a:rPr lang="fr-FR" sz="1600" dirty="0">
                <a:solidFill>
                  <a:schemeClr val="tx1"/>
                </a:solidFill>
              </a:rPr>
              <a:t>des initiatives de solidarités alimentaires en </a:t>
            </a:r>
            <a:r>
              <a:rPr lang="fr-FR" sz="1600" dirty="0" smtClean="0">
                <a:solidFill>
                  <a:schemeClr val="tx1"/>
                </a:solidFill>
              </a:rPr>
              <a:t>Bretagne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complémentarité d’accès à une alimentation de qualité / aide alimentaire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</a:rPr>
              <a:t>- Mise en réseau en région, mutualisation et accompagnement des initiatives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</a:rPr>
              <a:t>- Mise en lisibilité des initiatives, notamment pour l’action politique</a:t>
            </a:r>
          </a:p>
          <a:p>
            <a:pPr>
              <a:spcBef>
                <a:spcPts val="600"/>
              </a:spcBef>
            </a:pPr>
            <a:endParaRPr lang="fr-FR" sz="800" dirty="0">
              <a:solidFill>
                <a:schemeClr val="tx1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fr-FR" sz="2000" dirty="0">
                <a:solidFill>
                  <a:schemeClr val="accent4"/>
                </a:solidFill>
              </a:rPr>
              <a:t>Cadre d’action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</a:rPr>
              <a:t>- Soutiens : Région Bretagne (ASOSC), FEADER, Fondation de France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</a:rPr>
              <a:t>- Assises Vente directe 2012, Etude Agrocampus 2012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600" dirty="0">
                <a:solidFill>
                  <a:schemeClr val="tx1"/>
                </a:solidFill>
              </a:rPr>
              <a:t>- Durée : mars 2013 – mars 2015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600" dirty="0" smtClean="0">
              <a:solidFill>
                <a:schemeClr val="accent4"/>
              </a:solidFill>
            </a:endParaRPr>
          </a:p>
        </p:txBody>
      </p:sp>
      <p:pic>
        <p:nvPicPr>
          <p:cNvPr id="13" name="Image 12" descr="C:\Users\ABI\Pictures\logo\réseau rural bretagne\Logo réseau rural bretagn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35677" r="19923" b="34841"/>
          <a:stretch/>
        </p:blipFill>
        <p:spPr bwMode="auto">
          <a:xfrm>
            <a:off x="5451231" y="6271846"/>
            <a:ext cx="1359878" cy="515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3452" y="4771722"/>
            <a:ext cx="1086696" cy="6918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10" y="6057498"/>
            <a:ext cx="730655" cy="7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868858" y="4997253"/>
            <a:ext cx="1095272" cy="922185"/>
            <a:chOff x="0" y="120650"/>
            <a:chExt cx="1225550" cy="1031875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38" y="120650"/>
              <a:ext cx="80962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0" t="-13959" r="19478" b="62605"/>
            <a:stretch>
              <a:fillRect/>
            </a:stretch>
          </p:blipFill>
          <p:spPr bwMode="auto">
            <a:xfrm>
              <a:off x="0" y="947738"/>
              <a:ext cx="1225550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41" y="5597850"/>
            <a:ext cx="975022" cy="116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Image 20" descr="http://riodd2016.sciencesconf.org/conference/riodd2016/header/bandeau_riodd_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Questionnements de recherche </a:t>
            </a:r>
            <a:endParaRPr lang="fr-FR" sz="2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2060" y="1896430"/>
            <a:ext cx="6993477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Comment </a:t>
            </a:r>
            <a:r>
              <a:rPr lang="fr-FR" sz="2000" dirty="0">
                <a:solidFill>
                  <a:schemeClr val="accent4"/>
                </a:solidFill>
              </a:rPr>
              <a:t>les initiatives de solidarités alimentaires permettent un accès à l’alimentation de qualité pour tous sur le territoire breton </a:t>
            </a:r>
            <a:r>
              <a:rPr lang="fr-FR" sz="2000" dirty="0" smtClean="0">
                <a:solidFill>
                  <a:schemeClr val="accent4"/>
                </a:solidFill>
              </a:rPr>
              <a:t>?</a:t>
            </a:r>
          </a:p>
          <a:p>
            <a:pPr marL="457200" lvl="1" indent="0" algn="just">
              <a:spcBef>
                <a:spcPts val="600"/>
              </a:spcBef>
              <a:buNone/>
            </a:pPr>
            <a:endParaRPr lang="fr-FR" sz="800" dirty="0" smtClean="0">
              <a:solidFill>
                <a:schemeClr val="tx1"/>
              </a:solidFill>
            </a:endParaRPr>
          </a:p>
          <a:p>
            <a:pPr lvl="1" algn="just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</a:rPr>
              <a:t>Re-localisation</a:t>
            </a:r>
            <a:r>
              <a:rPr lang="fr-FR" sz="1800" dirty="0" smtClean="0">
                <a:solidFill>
                  <a:schemeClr val="tx1"/>
                </a:solidFill>
              </a:rPr>
              <a:t> dans </a:t>
            </a:r>
            <a:r>
              <a:rPr lang="fr-FR" sz="1800" dirty="0">
                <a:solidFill>
                  <a:schemeClr val="tx1"/>
                </a:solidFill>
              </a:rPr>
              <a:t>la distribution de l’aide </a:t>
            </a:r>
            <a:r>
              <a:rPr lang="fr-FR" sz="1800" dirty="0" smtClean="0">
                <a:solidFill>
                  <a:schemeClr val="tx1"/>
                </a:solidFill>
              </a:rPr>
              <a:t>alimentaire</a:t>
            </a:r>
          </a:p>
          <a:p>
            <a:pPr lvl="1" algn="just"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</a:rPr>
              <a:t>« Démocratisation</a:t>
            </a:r>
            <a:r>
              <a:rPr lang="fr-FR" sz="1800" dirty="0">
                <a:solidFill>
                  <a:schemeClr val="tx1"/>
                </a:solidFill>
              </a:rPr>
              <a:t> » des circuits courts </a:t>
            </a:r>
            <a:r>
              <a:rPr lang="fr-FR" sz="1800" dirty="0" smtClean="0">
                <a:solidFill>
                  <a:schemeClr val="tx1"/>
                </a:solidFill>
              </a:rPr>
              <a:t>alimentaires</a:t>
            </a:r>
          </a:p>
          <a:p>
            <a:pPr lvl="1" algn="just">
              <a:spcBef>
                <a:spcPts val="600"/>
              </a:spcBef>
            </a:pPr>
            <a:endParaRPr lang="fr-FR" dirty="0">
              <a:solidFill>
                <a:schemeClr val="tx1"/>
              </a:solidFill>
            </a:endParaRPr>
          </a:p>
          <a:p>
            <a:pPr lvl="1" algn="just">
              <a:spcBef>
                <a:spcPts val="600"/>
              </a:spcBef>
            </a:pPr>
            <a:r>
              <a:rPr lang="fr-FR" sz="1600" dirty="0" smtClean="0">
                <a:solidFill>
                  <a:schemeClr val="tx1"/>
                </a:solidFill>
              </a:rPr>
              <a:t>Articulations / interactions entre : </a:t>
            </a:r>
          </a:p>
          <a:p>
            <a:pPr marL="0" indent="0" algn="just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- les actions </a:t>
            </a:r>
            <a:r>
              <a:rPr lang="fr-FR" sz="1600" dirty="0">
                <a:solidFill>
                  <a:schemeClr val="tx1"/>
                </a:solidFill>
              </a:rPr>
              <a:t>des grandes antennes de l’aide alimentaire et les initiatives solidaires de « terrain » ? </a:t>
            </a:r>
            <a:endParaRPr lang="fr-FR" sz="1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1600" dirty="0">
                <a:solidFill>
                  <a:schemeClr val="tx1"/>
                </a:solidFill>
              </a:rPr>
              <a:t>- le </a:t>
            </a:r>
            <a:r>
              <a:rPr lang="fr-FR" sz="1600" dirty="0" smtClean="0">
                <a:solidFill>
                  <a:schemeClr val="tx1"/>
                </a:solidFill>
              </a:rPr>
              <a:t>secteur/monde </a:t>
            </a:r>
            <a:r>
              <a:rPr lang="fr-FR" sz="1600" dirty="0">
                <a:solidFill>
                  <a:schemeClr val="tx1"/>
                </a:solidFill>
              </a:rPr>
              <a:t>agricole et secteur </a:t>
            </a:r>
            <a:r>
              <a:rPr lang="fr-FR" sz="1600" dirty="0" smtClean="0">
                <a:solidFill>
                  <a:schemeClr val="tx1"/>
                </a:solidFill>
              </a:rPr>
              <a:t>social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altLang="fr-FR" sz="1600" dirty="0" smtClean="0">
                <a:solidFill>
                  <a:schemeClr val="tx1"/>
                </a:solidFill>
              </a:rPr>
              <a:t>- les </a:t>
            </a:r>
            <a:r>
              <a:rPr lang="fr-FR" altLang="fr-FR" sz="1600" dirty="0">
                <a:solidFill>
                  <a:schemeClr val="tx1"/>
                </a:solidFill>
              </a:rPr>
              <a:t>produits locaux, le territoire et la solidarité </a:t>
            </a:r>
            <a:r>
              <a:rPr lang="fr-FR" altLang="fr-FR" sz="1600" dirty="0" smtClean="0">
                <a:solidFill>
                  <a:schemeClr val="tx1"/>
                </a:solidFill>
              </a:rPr>
              <a:t>alimentaire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3" name="Image 12" descr="http://riodd2016.sciencesconf.org/conference/riodd2016/header/bandeau_riodd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0384" y="1724891"/>
            <a:ext cx="5434452" cy="3"/>
          </a:xfrm>
          <a:prstGeom prst="lin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4"/>
          <p:cNvSpPr txBox="1">
            <a:spLocks/>
          </p:cNvSpPr>
          <p:nvPr/>
        </p:nvSpPr>
        <p:spPr>
          <a:xfrm>
            <a:off x="20090" y="1180214"/>
            <a:ext cx="7018663" cy="62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Méthodologie inductive - terrain</a:t>
            </a:r>
            <a:endParaRPr lang="fr-FR" sz="2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2060" y="1896430"/>
            <a:ext cx="7298278" cy="478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sz="2000" dirty="0" smtClean="0">
                <a:solidFill>
                  <a:schemeClr val="accent4"/>
                </a:solidFill>
              </a:rPr>
              <a:t>Démarche </a:t>
            </a:r>
            <a:r>
              <a:rPr lang="fr-FR" sz="2000" dirty="0">
                <a:solidFill>
                  <a:schemeClr val="accent4"/>
                </a:solidFill>
              </a:rPr>
              <a:t>exploratoire de recherche-action</a:t>
            </a:r>
          </a:p>
          <a:p>
            <a:pPr marL="514350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- Diagnostics territoriaux départementaux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	</a:t>
            </a:r>
            <a:r>
              <a:rPr lang="fr-FR" sz="1400" dirty="0">
                <a:solidFill>
                  <a:schemeClr val="tx1"/>
                </a:solidFill>
              </a:rPr>
              <a:t>+ </a:t>
            </a:r>
            <a:r>
              <a:rPr lang="fr-FR" sz="1400" dirty="0" smtClean="0">
                <a:solidFill>
                  <a:schemeClr val="tx1"/>
                </a:solidFill>
              </a:rPr>
              <a:t>dép. 35 (M. Chrétien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smtClean="0">
                <a:solidFill>
                  <a:schemeClr val="tx1"/>
                </a:solidFill>
              </a:rPr>
              <a:t>2012)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	+ dép. 22 (M-P. Le </a:t>
            </a:r>
            <a:r>
              <a:rPr lang="fr-FR" sz="1400" dirty="0">
                <a:solidFill>
                  <a:schemeClr val="tx1"/>
                </a:solidFill>
              </a:rPr>
              <a:t>Coq, </a:t>
            </a:r>
            <a:r>
              <a:rPr lang="fr-FR" sz="1400" dirty="0" smtClean="0">
                <a:solidFill>
                  <a:schemeClr val="tx1"/>
                </a:solidFill>
              </a:rPr>
              <a:t>2013)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	+ dép. 56 </a:t>
            </a:r>
            <a:r>
              <a:rPr lang="fr-FR" sz="1400" dirty="0">
                <a:solidFill>
                  <a:schemeClr val="tx1"/>
                </a:solidFill>
              </a:rPr>
              <a:t>(8 </a:t>
            </a:r>
            <a:r>
              <a:rPr lang="fr-FR" sz="1400" dirty="0" smtClean="0">
                <a:solidFill>
                  <a:schemeClr val="tx1"/>
                </a:solidFill>
              </a:rPr>
              <a:t>étudiants M1 </a:t>
            </a:r>
            <a:r>
              <a:rPr lang="fr-FR" sz="1400" dirty="0">
                <a:solidFill>
                  <a:schemeClr val="tx1"/>
                </a:solidFill>
              </a:rPr>
              <a:t>Agrocampus, </a:t>
            </a:r>
            <a:r>
              <a:rPr lang="fr-FR" sz="1400" dirty="0" smtClean="0">
                <a:solidFill>
                  <a:schemeClr val="tx1"/>
                </a:solidFill>
              </a:rPr>
              <a:t>2014)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	+ dép. 29 (J. Gautier</a:t>
            </a:r>
            <a:r>
              <a:rPr lang="fr-FR" sz="1400" dirty="0">
                <a:solidFill>
                  <a:schemeClr val="tx1"/>
                </a:solidFill>
              </a:rPr>
              <a:t>, 2014)</a:t>
            </a:r>
          </a:p>
          <a:p>
            <a:pPr marL="514350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- Enquêtes qualitatives diverses : entretiens semi-directifs, focus-group, observations participantes,…</a:t>
            </a:r>
          </a:p>
          <a:p>
            <a:pPr marL="514350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- </a:t>
            </a:r>
            <a:r>
              <a:rPr lang="fr-FR" dirty="0">
                <a:solidFill>
                  <a:schemeClr val="tx1"/>
                </a:solidFill>
              </a:rPr>
              <a:t>Aide à la structuration d’expériences de </a:t>
            </a:r>
            <a:r>
              <a:rPr lang="fr-FR" dirty="0" smtClean="0">
                <a:solidFill>
                  <a:schemeClr val="tx1"/>
                </a:solidFill>
              </a:rPr>
              <a:t>terrain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>
                <a:solidFill>
                  <a:schemeClr val="tx1"/>
                </a:solidFill>
              </a:rPr>
              <a:t>trajectoire des initiatives, </a:t>
            </a:r>
            <a:r>
              <a:rPr lang="fr-FR" sz="1400" dirty="0" smtClean="0">
                <a:solidFill>
                  <a:schemeClr val="tx1"/>
                </a:solidFill>
              </a:rPr>
              <a:t>implications des individus, facteurs </a:t>
            </a:r>
            <a:r>
              <a:rPr lang="fr-FR" sz="1400" dirty="0">
                <a:solidFill>
                  <a:schemeClr val="tx1"/>
                </a:solidFill>
              </a:rPr>
              <a:t>de </a:t>
            </a:r>
            <a:r>
              <a:rPr lang="fr-FR" sz="1400" dirty="0" smtClean="0">
                <a:solidFill>
                  <a:schemeClr val="tx1"/>
                </a:solidFill>
              </a:rPr>
              <a:t>réussite et/ou d’échec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smtClean="0">
                <a:solidFill>
                  <a:schemeClr val="tx1"/>
                </a:solidFill>
              </a:rPr>
              <a:t>potentialités et marges </a:t>
            </a:r>
            <a:r>
              <a:rPr lang="fr-FR" sz="1400" dirty="0">
                <a:solidFill>
                  <a:schemeClr val="tx1"/>
                </a:solidFill>
              </a:rPr>
              <a:t>de </a:t>
            </a:r>
            <a:r>
              <a:rPr lang="fr-FR" sz="1400" dirty="0" smtClean="0">
                <a:solidFill>
                  <a:schemeClr val="tx1"/>
                </a:solidFill>
              </a:rPr>
              <a:t>progression...</a:t>
            </a:r>
            <a:endParaRPr lang="fr-FR" sz="14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fr-FR" sz="1000" dirty="0"/>
          </a:p>
          <a:p>
            <a:r>
              <a:rPr lang="fr-FR" sz="2000" dirty="0">
                <a:solidFill>
                  <a:schemeClr val="accent4"/>
                </a:solidFill>
              </a:rPr>
              <a:t>Capitalisation </a:t>
            </a:r>
            <a:r>
              <a:rPr lang="fr-FR" sz="2000" dirty="0" smtClean="0">
                <a:solidFill>
                  <a:schemeClr val="accent4"/>
                </a:solidFill>
              </a:rPr>
              <a:t>d’outils, méthodes </a:t>
            </a:r>
            <a:r>
              <a:rPr lang="fr-FR" sz="2000" dirty="0">
                <a:solidFill>
                  <a:schemeClr val="accent4"/>
                </a:solidFill>
              </a:rPr>
              <a:t>et transfert d’expertise</a:t>
            </a:r>
          </a:p>
          <a:p>
            <a:pPr marL="514350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- Fiches </a:t>
            </a:r>
            <a:r>
              <a:rPr lang="fr-FR" dirty="0">
                <a:solidFill>
                  <a:schemeClr val="tx1"/>
                </a:solidFill>
              </a:rPr>
              <a:t>expériences + </a:t>
            </a:r>
            <a:r>
              <a:rPr lang="fr-FR" dirty="0" smtClean="0">
                <a:solidFill>
                  <a:schemeClr val="tx1"/>
                </a:solidFill>
              </a:rPr>
              <a:t>monographies + 5 COPIL</a:t>
            </a:r>
            <a:endParaRPr lang="fr-FR" dirty="0">
              <a:solidFill>
                <a:schemeClr val="tx1"/>
              </a:solidFill>
            </a:endParaRPr>
          </a:p>
          <a:p>
            <a:pPr marL="514350" lvl="1" indent="0">
              <a:buNone/>
            </a:pPr>
            <a:r>
              <a:rPr lang="fr-FR" dirty="0">
                <a:solidFill>
                  <a:schemeClr val="tx1"/>
                </a:solidFill>
              </a:rPr>
              <a:t>- </a:t>
            </a:r>
            <a:r>
              <a:rPr lang="fr-FR" dirty="0" smtClean="0">
                <a:solidFill>
                  <a:schemeClr val="tx1"/>
                </a:solidFill>
              </a:rPr>
              <a:t>Journées </a:t>
            </a:r>
            <a:r>
              <a:rPr lang="fr-FR" dirty="0">
                <a:solidFill>
                  <a:schemeClr val="tx1"/>
                </a:solidFill>
              </a:rPr>
              <a:t>d’échanges </a:t>
            </a:r>
            <a:r>
              <a:rPr lang="fr-FR" dirty="0" smtClean="0">
                <a:solidFill>
                  <a:schemeClr val="tx1"/>
                </a:solidFill>
              </a:rPr>
              <a:t>: SOLALTER (2013; 2015) + Acteurs des territoires</a:t>
            </a:r>
          </a:p>
          <a:p>
            <a:pPr marL="514350" lvl="1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- Site Internet ; Guide méthodologique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 descr="http://riodd2016.sciencesconf.org/conference/riodd2016/header/bandeau_riodd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4" y="2997"/>
            <a:ext cx="5760720" cy="7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Résultat de recherche d'images pour &quot;SOLALT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18" y="5052"/>
            <a:ext cx="1262668" cy="1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1737</TotalTime>
  <Words>668</Words>
  <Application>Microsoft Office PowerPoint</Application>
  <PresentationFormat>Affichage à l'écran (4:3)</PresentationFormat>
  <Paragraphs>168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1_Facette</vt:lpstr>
      <vt:lpstr>Des systèmes alimentaires relocalisés plus durables : vers un accès à une alimentation de qualité pour tous…   Éléments de réflexion autour des solidarités alimentaires territorialisées en Bretagne (projet SOLALTER, 2013-2015)</vt:lpstr>
      <vt:lpstr>Éléments de contexte</vt:lpstr>
      <vt:lpstr>Contexte scientifique émergent</vt:lpstr>
      <vt:lpstr>Présentation PowerPoint</vt:lpstr>
      <vt:lpstr>Présentation PowerPoint</vt:lpstr>
      <vt:lpstr>Démarche de projet</vt:lpstr>
      <vt:lpstr>Présentation PowerPoint</vt:lpstr>
      <vt:lpstr>Présentation PowerPoint</vt:lpstr>
      <vt:lpstr>Présentation PowerPoint</vt:lpstr>
      <vt:lpstr>Présentation PowerPoint</vt:lpstr>
      <vt:lpstr>Enseignements et 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 Jus</dc:creator>
  <cp:lastModifiedBy>Les Jus</cp:lastModifiedBy>
  <cp:revision>123</cp:revision>
  <dcterms:created xsi:type="dcterms:W3CDTF">2015-04-28T07:45:27Z</dcterms:created>
  <dcterms:modified xsi:type="dcterms:W3CDTF">2016-07-05T15:42:11Z</dcterms:modified>
</cp:coreProperties>
</file>