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3"/>
  </p:notesMasterIdLst>
  <p:sldIdLst>
    <p:sldId id="256" r:id="rId2"/>
    <p:sldId id="291" r:id="rId3"/>
    <p:sldId id="257" r:id="rId4"/>
    <p:sldId id="296" r:id="rId5"/>
    <p:sldId id="297" r:id="rId6"/>
    <p:sldId id="298" r:id="rId7"/>
    <p:sldId id="268" r:id="rId8"/>
    <p:sldId id="270" r:id="rId9"/>
    <p:sldId id="294" r:id="rId10"/>
    <p:sldId id="292" r:id="rId11"/>
    <p:sldId id="289" r:id="rId12"/>
  </p:sldIdLst>
  <p:sldSz cx="9144000" cy="6858000" type="screen4x3"/>
  <p:notesSz cx="6888163" cy="100187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5" autoAdjust="0"/>
    <p:restoredTop sz="94660"/>
  </p:normalViewPr>
  <p:slideViewPr>
    <p:cSldViewPr>
      <p:cViewPr varScale="1">
        <p:scale>
          <a:sx n="87" d="100"/>
          <a:sy n="87" d="100"/>
        </p:scale>
        <p:origin x="120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6" tIns="48303" rIns="96606" bIns="48303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6" tIns="48303" rIns="96606" bIns="48303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10150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59325"/>
            <a:ext cx="5510213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6" tIns="48303" rIns="96606" bIns="483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5475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6" tIns="48303" rIns="96606" bIns="48303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075" y="9515475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6" tIns="48303" rIns="96606" bIns="48303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DE3BABB6-612D-4F61-BC89-83DCF321971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594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00A2EB-BA6B-48A9-8B89-2FB5E3CAA6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20B83-B396-4D4C-A784-03EE27854C0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C4E47-D0F6-4823-9DA0-03D15BE1D9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3065F-70FC-4B27-9D20-DFAA70A4F82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F7201-FF31-4AC3-B011-6FC95C0E9B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B2EE6-8225-474B-94B9-937D6B7ED8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FE14A-B66D-4B2A-82A7-01B38EFB2D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5C844-315B-4729-AAB8-D6A7048FC8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6C572-C047-42F1-AF9B-A98FF27F970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B94A1-5534-41F8-AE34-C14D8C7AD21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D36D3-801F-4DA6-AA18-40D39C82EA7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7039E-AB36-49BB-B6A8-315C9548B7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+mn-lt"/>
              </a:defRPr>
            </a:lvl1pPr>
          </a:lstStyle>
          <a:p>
            <a:pPr>
              <a:defRPr/>
            </a:pPr>
            <a:fld id="{9C197722-7EBB-48A0-8023-BF318523A7E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 sz="2400">
              <a:latin typeface="Times New Roman" pitchFamily="18" charset="0"/>
            </a:endParaRPr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 sz="2400">
              <a:latin typeface="Times New Roman" pitchFamily="18" charset="0"/>
            </a:endParaRP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r-FR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r-FR" sz="4000" b="1" smtClean="0">
                <a:latin typeface="Calibri" pitchFamily="34" charset="0"/>
              </a:rPr>
              <a:t>Le Département comme référence pour des formes d'organisation collective territorialisées</a:t>
            </a:r>
            <a:endParaRPr lang="fr-FR" sz="4000" smtClean="0">
              <a:latin typeface="Calibri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571875"/>
            <a:ext cx="5145087" cy="1050925"/>
          </a:xfrm>
        </p:spPr>
        <p:txBody>
          <a:bodyPr/>
          <a:lstStyle/>
          <a:p>
            <a:pPr eaLnBrk="1" hangingPunct="1"/>
            <a:r>
              <a:rPr lang="fr-FR" sz="1800" smtClean="0">
                <a:latin typeface="Calibri" pitchFamily="34" charset="0"/>
              </a:rPr>
              <a:t>Christine MARGETIC, UMR CNRS ESO- Nantes</a:t>
            </a:r>
          </a:p>
          <a:p>
            <a:pPr eaLnBrk="1" hangingPunct="1"/>
            <a:r>
              <a:rPr lang="fr-FR" sz="1800" smtClean="0">
                <a:latin typeface="Calibri" pitchFamily="34" charset="0"/>
              </a:rPr>
              <a:t>Julien NOEL, UMR ESO- Angers</a:t>
            </a:r>
          </a:p>
          <a:p>
            <a:pPr eaLnBrk="1" hangingPunct="1"/>
            <a:r>
              <a:rPr lang="fr-FR" sz="1800" smtClean="0">
                <a:latin typeface="Calibri" pitchFamily="34" charset="0"/>
              </a:rPr>
              <a:t>Yvan DUFEU,  LEMNA-LARGECIA</a:t>
            </a:r>
          </a:p>
          <a:p>
            <a:pPr eaLnBrk="1" hangingPunct="1"/>
            <a:r>
              <a:rPr lang="fr-FR" sz="1800" smtClean="0">
                <a:latin typeface="Calibri" pitchFamily="34" charset="0"/>
              </a:rPr>
              <a:t>Laurent LE GRELL, Fish Pas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0" y="6345238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latin typeface="Garamond" pitchFamily="18" charset="0"/>
              </a:rPr>
              <a:t>Journées de la Proximités, Tours – 20-22 mai 2015</a:t>
            </a:r>
          </a:p>
        </p:txBody>
      </p:sp>
      <p:pic>
        <p:nvPicPr>
          <p:cNvPr id="3077" name="Imag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3733800"/>
            <a:ext cx="10668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468313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fr-FR" sz="2400" dirty="0" smtClean="0">
                <a:solidFill>
                  <a:schemeClr val="tx2"/>
                </a:solidFill>
                <a:latin typeface="Calibri" pitchFamily="34" charset="0"/>
              </a:rPr>
              <a:t>Conclusion </a:t>
            </a:r>
            <a:endParaRPr lang="fr-FR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034" y="1428736"/>
            <a:ext cx="80724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Calibri" pitchFamily="34" charset="0"/>
              </a:rPr>
              <a:t>L’instrumentalisation du nom du département ?</a:t>
            </a:r>
          </a:p>
          <a:p>
            <a:pPr>
              <a:buFont typeface="Wingdings" pitchFamily="2" charset="2"/>
              <a:buChar char="q"/>
            </a:pPr>
            <a:r>
              <a:rPr lang="fr-FR" sz="2000" dirty="0" smtClean="0">
                <a:latin typeface="Calibri" pitchFamily="34" charset="0"/>
              </a:rPr>
              <a:t> Pour les FOCT, référence à un territoire à connotation positive </a:t>
            </a:r>
          </a:p>
          <a:p>
            <a:pPr>
              <a:buFont typeface="Wingdings" pitchFamily="2" charset="2"/>
              <a:buChar char="q"/>
            </a:pPr>
            <a:r>
              <a:rPr lang="fr-FR" sz="2000" dirty="0" smtClean="0">
                <a:latin typeface="Calibri" pitchFamily="34" charset="0"/>
              </a:rPr>
              <a:t> Pour les structures représentatives (CG voire CR, Chambre d’agriculture, etc.), forme implication pour « </a:t>
            </a:r>
            <a:r>
              <a:rPr lang="fr-FR" sz="2000" i="1" dirty="0" smtClean="0">
                <a:latin typeface="Calibri" pitchFamily="34" charset="0"/>
              </a:rPr>
              <a:t>faire reconnaitre leur légitimité à exister et à agir </a:t>
            </a:r>
            <a:r>
              <a:rPr lang="fr-FR" sz="2000" dirty="0" smtClean="0">
                <a:latin typeface="Calibri" pitchFamily="34" charset="0"/>
              </a:rPr>
              <a:t>» </a:t>
            </a:r>
          </a:p>
          <a:p>
            <a:endParaRPr lang="fr-FR" sz="2000" dirty="0" smtClean="0">
              <a:latin typeface="Calibri" pitchFamily="34" charset="0"/>
            </a:endParaRPr>
          </a:p>
          <a:p>
            <a:r>
              <a:rPr lang="fr-FR" sz="2000" dirty="0" smtClean="0">
                <a:latin typeface="Calibri" pitchFamily="34" charset="0"/>
              </a:rPr>
              <a:t>Contexte particulier : un foisonnement d’initiatives avec pour conséquence une perte de lisibilité, à la base d’une réorientation progressive des acteurs agricoles vers une mise en cohérence des territoires </a:t>
            </a:r>
          </a:p>
          <a:p>
            <a:endParaRPr lang="fr-FR" sz="2000" dirty="0" smtClean="0">
              <a:latin typeface="Calibri" pitchFamily="34" charset="0"/>
            </a:endParaRPr>
          </a:p>
          <a:p>
            <a:r>
              <a:rPr lang="fr-FR" sz="2000" dirty="0" smtClean="0">
                <a:latin typeface="Calibri" pitchFamily="34" charset="0"/>
              </a:rPr>
              <a:t>Une proximité fragile ? Politique évidemment, financière sans aucun doute, mais aussi technique : la ressource est identifiée, l’espace borné, les acteurs impliqués, le tout porté par des proximités revendiquées, mais l’injonction économique peut remettre en question la pérennité même de la FOCT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400" smtClean="0">
                <a:latin typeface="Calibri" pitchFamily="34" charset="0"/>
              </a:rPr>
              <a:t>Merci de votre attention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fr-FR" sz="14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2400" dirty="0" smtClean="0">
                <a:latin typeface="Calibri" pitchFamily="34" charset="0"/>
              </a:rPr>
              <a:t>De la référence au nom du département dans le nom d’une FOCT (Forme d’Organisation Collective Territorialisée)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fr-FR" sz="2000" b="1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2000" b="1" dirty="0" smtClean="0">
                <a:latin typeface="Calibri" pitchFamily="34" charset="0"/>
              </a:rPr>
              <a:t>Projet </a:t>
            </a:r>
            <a:r>
              <a:rPr lang="fr-FR" sz="2000" b="1" dirty="0" err="1" smtClean="0">
                <a:latin typeface="Calibri" pitchFamily="34" charset="0"/>
              </a:rPr>
              <a:t>Valpareso</a:t>
            </a:r>
            <a:r>
              <a:rPr lang="fr-FR" sz="2000" b="1" dirty="0" smtClean="0">
                <a:latin typeface="Calibri" pitchFamily="34" charset="0"/>
              </a:rPr>
              <a:t> (</a:t>
            </a:r>
            <a:r>
              <a:rPr lang="fr-FR" sz="2000" i="1" dirty="0" smtClean="0">
                <a:solidFill>
                  <a:schemeClr val="tx1"/>
                </a:solidFill>
                <a:latin typeface="Calibri" pitchFamily="34" charset="0"/>
              </a:rPr>
              <a:t>Valorisation des productions alimentaires ligériennes et réseaux d’acteurs)</a:t>
            </a: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 (2012-2014) financé par la Région Pays de la Loire dans le cadre de l’appel à projets Expertise au profit des territoires 2011</a:t>
            </a:r>
          </a:p>
          <a:p>
            <a:pPr eaLnBrk="1" hangingPunct="1">
              <a:lnSpc>
                <a:spcPct val="80000"/>
              </a:lnSpc>
            </a:pPr>
            <a:endParaRPr lang="fr-FR" sz="2000" b="1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2000" dirty="0" smtClean="0">
                <a:latin typeface="Calibri" pitchFamily="34" charset="0"/>
              </a:rPr>
              <a:t>FOCT (Forme d’Organisation Collective Territorialisée)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collectifs au sens où ils mobilisent (et émergent de) différents types d'acteurs des filières (professionnels, collectivités...) et espaces (ruraux, littoraux, périurbains) ;</a:t>
            </a:r>
          </a:p>
          <a:p>
            <a:pPr lvl="1" eaLnBrk="1" hangingPunct="1">
              <a:lnSpc>
                <a:spcPct val="80000"/>
              </a:lnSpc>
            </a:pP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territorialisés car</a:t>
            </a:r>
            <a:r>
              <a:rPr lang="fr-FR" sz="2000" u="sng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ils</a:t>
            </a:r>
            <a:r>
              <a:rPr lang="fr-FR" sz="2000" u="sng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s'inscrivent dans une double proximité, géographique et organisée (</a:t>
            </a:r>
            <a:r>
              <a:rPr lang="fr-FR" sz="2000" dirty="0" err="1" smtClean="0">
                <a:solidFill>
                  <a:schemeClr val="tx1"/>
                </a:solidFill>
                <a:latin typeface="Calibri" pitchFamily="34" charset="0"/>
              </a:rPr>
              <a:t>Praly</a:t>
            </a:r>
            <a:r>
              <a:rPr lang="fr-FR" sz="2000" u="sng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fr-FR" sz="2000" i="1" dirty="0" smtClean="0">
                <a:solidFill>
                  <a:schemeClr val="tx1"/>
                </a:solidFill>
                <a:latin typeface="Calibri" pitchFamily="34" charset="0"/>
              </a:rPr>
              <a:t>et al.</a:t>
            </a: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, 2014 ; Torre et </a:t>
            </a:r>
            <a:r>
              <a:rPr lang="fr-FR" sz="2000" dirty="0" err="1" smtClean="0">
                <a:solidFill>
                  <a:schemeClr val="tx1"/>
                </a:solidFill>
                <a:latin typeface="Calibri" pitchFamily="34" charset="0"/>
              </a:rPr>
              <a:t>Beuret</a:t>
            </a:r>
            <a:r>
              <a:rPr lang="fr-FR" sz="2000" dirty="0" smtClean="0">
                <a:solidFill>
                  <a:schemeClr val="tx1"/>
                </a:solidFill>
                <a:latin typeface="Calibri" pitchFamily="34" charset="0"/>
              </a:rPr>
              <a:t>, 2012</a:t>
            </a:r>
            <a:r>
              <a:rPr lang="fr-FR" sz="2000" dirty="0" smtClean="0">
                <a:latin typeface="Calibri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fr-FR" sz="2000" b="1" dirty="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fr-FR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Méthodologie : entretiens semi-directifs auprès de 4 à 5 acteurs représentatifs de chaque structure. R</a:t>
            </a:r>
            <a:r>
              <a:rPr lang="fr-FR" sz="2000" dirty="0" smtClean="0">
                <a:latin typeface="Calibri" pitchFamily="34" charset="0"/>
              </a:rPr>
              <a:t>etranscription intégrale exploitée en trois phases : une pré-analyse, la ventilation des résultats et leur exploitation (réalisation d’une fiche-expérience par FOCT). La recherche approfondie des occurrences a été menée avec le logiciel </a:t>
            </a:r>
            <a:r>
              <a:rPr lang="fr-FR" sz="2000" i="1" dirty="0" err="1" smtClean="0">
                <a:latin typeface="Calibri" pitchFamily="34" charset="0"/>
              </a:rPr>
              <a:t>Wordle</a:t>
            </a:r>
            <a:r>
              <a:rPr lang="fr-FR" sz="2000" dirty="0" smtClean="0">
                <a:latin typeface="Calibri" pitchFamily="34" charset="0"/>
              </a:rPr>
              <a:t> (nuage de mots)</a:t>
            </a:r>
            <a:endParaRPr lang="fr-FR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fr-FR" sz="2000" b="1" dirty="0" smtClean="0">
              <a:latin typeface="Calibri" pitchFamily="34" charset="0"/>
            </a:endParaRPr>
          </a:p>
          <a:p>
            <a:pPr lvl="1" eaLnBrk="1" hangingPunct="1">
              <a:lnSpc>
                <a:spcPct val="80000"/>
              </a:lnSpc>
            </a:pPr>
            <a:endParaRPr lang="fr-FR" sz="20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468313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fr-FR" sz="2400" dirty="0" smtClean="0">
                <a:solidFill>
                  <a:schemeClr val="tx2"/>
                </a:solidFill>
                <a:latin typeface="Calibri" pitchFamily="34" charset="0"/>
              </a:rPr>
              <a:t>Questionnement et hypothèse </a:t>
            </a:r>
            <a:endParaRPr lang="fr-FR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71473" y="1643050"/>
            <a:ext cx="80010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Calibri" pitchFamily="34" charset="0"/>
              </a:rPr>
              <a:t>Questionnement sur les liens qu’entretiennent </a:t>
            </a:r>
            <a:r>
              <a:rPr lang="fr-FR" sz="2000" dirty="0">
                <a:latin typeface="Calibri" pitchFamily="34" charset="0"/>
              </a:rPr>
              <a:t>ces collectifs avec leur territoire. </a:t>
            </a:r>
            <a:r>
              <a:rPr lang="fr-FR" sz="2000" dirty="0" smtClean="0">
                <a:latin typeface="Calibri" pitchFamily="34" charset="0"/>
              </a:rPr>
              <a:t>Et </a:t>
            </a:r>
            <a:r>
              <a:rPr lang="fr-FR" sz="2000" dirty="0">
                <a:latin typeface="Calibri" pitchFamily="34" charset="0"/>
              </a:rPr>
              <a:t>le choix du nom retenu pour désigner </a:t>
            </a:r>
            <a:r>
              <a:rPr lang="fr-FR" sz="2000" dirty="0" smtClean="0">
                <a:latin typeface="Calibri" pitchFamily="34" charset="0"/>
              </a:rPr>
              <a:t>une FOCT </a:t>
            </a:r>
            <a:r>
              <a:rPr lang="fr-FR" sz="2000" dirty="0">
                <a:latin typeface="Calibri" pitchFamily="34" charset="0"/>
              </a:rPr>
              <a:t>est un indicateur pertinent pour introduire cette </a:t>
            </a:r>
            <a:r>
              <a:rPr lang="fr-FR" sz="2000" dirty="0" smtClean="0">
                <a:latin typeface="Calibri" pitchFamily="34" charset="0"/>
              </a:rPr>
              <a:t>question</a:t>
            </a:r>
          </a:p>
          <a:p>
            <a:endParaRPr lang="fr-FR" sz="2000" dirty="0">
              <a:latin typeface="Calibri" pitchFamily="34" charset="0"/>
            </a:endParaRPr>
          </a:p>
          <a:p>
            <a:pPr>
              <a:buFont typeface="Symbol" pitchFamily="18" charset="2"/>
              <a:buChar char="Þ"/>
            </a:pPr>
            <a:r>
              <a:rPr lang="fr-FR" sz="2000" dirty="0" smtClean="0">
                <a:latin typeface="Calibri" pitchFamily="34" charset="0"/>
              </a:rPr>
              <a:t> S’agit-il </a:t>
            </a:r>
            <a:r>
              <a:rPr lang="fr-FR" sz="2000" dirty="0">
                <a:latin typeface="Calibri" pitchFamily="34" charset="0"/>
              </a:rPr>
              <a:t>d’un effet d’aubaine, à la suite de multiples acteurs qui s’appuient sur ce découpage administratif ? Ou </a:t>
            </a:r>
            <a:r>
              <a:rPr lang="fr-FR" sz="2000" dirty="0" smtClean="0">
                <a:latin typeface="Calibri" pitchFamily="34" charset="0"/>
              </a:rPr>
              <a:t>la référence </a:t>
            </a:r>
            <a:r>
              <a:rPr lang="fr-FR" sz="2000" dirty="0">
                <a:latin typeface="Calibri" pitchFamily="34" charset="0"/>
              </a:rPr>
              <a:t>géographique reflète-elle des valeurs revendiquées au-delà d’une simplicité organisationnelle </a:t>
            </a:r>
            <a:r>
              <a:rPr lang="fr-FR" sz="2000" dirty="0" smtClean="0">
                <a:latin typeface="Calibri" pitchFamily="34" charset="0"/>
              </a:rPr>
              <a:t>?</a:t>
            </a:r>
          </a:p>
          <a:p>
            <a:pPr>
              <a:buFont typeface="Symbol" pitchFamily="18" charset="2"/>
              <a:buChar char="Þ"/>
            </a:pPr>
            <a:endParaRPr lang="fr-FR" sz="2000" dirty="0">
              <a:latin typeface="Calibri" pitchFamily="34" charset="0"/>
            </a:endParaRPr>
          </a:p>
          <a:p>
            <a:pPr>
              <a:buFont typeface="Symbol" pitchFamily="18" charset="2"/>
              <a:buChar char="Þ"/>
            </a:pPr>
            <a:r>
              <a:rPr lang="fr-FR" sz="2000" dirty="0" smtClean="0">
                <a:latin typeface="Calibri" pitchFamily="34" charset="0"/>
              </a:rPr>
              <a:t> Hypothèse : Le renvoi </a:t>
            </a:r>
            <a:r>
              <a:rPr lang="fr-FR" sz="2000" dirty="0">
                <a:latin typeface="Calibri" pitchFamily="34" charset="0"/>
              </a:rPr>
              <a:t>à un territoire reflétant des valeurs </a:t>
            </a:r>
            <a:r>
              <a:rPr lang="fr-FR" sz="2000" dirty="0" err="1">
                <a:latin typeface="Calibri" pitchFamily="34" charset="0"/>
              </a:rPr>
              <a:t>légitimantes</a:t>
            </a:r>
            <a:r>
              <a:rPr lang="fr-FR" sz="2000" dirty="0">
                <a:latin typeface="Calibri" pitchFamily="34" charset="0"/>
              </a:rPr>
              <a:t> au produit commercialisé, valeurs partagées par une communauté d'acteurs (horizontalement) et par une filière de production (verticalement) (Di Méo, 2010), </a:t>
            </a:r>
            <a:r>
              <a:rPr lang="fr-FR" sz="2000" dirty="0" smtClean="0">
                <a:latin typeface="Calibri" pitchFamily="34" charset="0"/>
              </a:rPr>
              <a:t>la </a:t>
            </a:r>
            <a:r>
              <a:rPr lang="fr-FR" sz="2000" dirty="0">
                <a:latin typeface="Calibri" pitchFamily="34" charset="0"/>
              </a:rPr>
              <a:t>proximité institutionnelle liée à l'appartenance à un département fait l'objet d'instrumentalisations différentes selon les FOCT étudiées. </a:t>
            </a:r>
            <a:endParaRPr lang="fr-FR" sz="2000" dirty="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468313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fr-FR" sz="2400" dirty="0" smtClean="0">
                <a:solidFill>
                  <a:schemeClr val="tx2"/>
                </a:solidFill>
                <a:latin typeface="Calibri" pitchFamily="34" charset="0"/>
              </a:rPr>
              <a:t>Cadre théorique : FOCT et proximités  </a:t>
            </a:r>
            <a:endParaRPr lang="fr-FR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506888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A la suite de </a:t>
            </a:r>
            <a:r>
              <a:rPr kumimoji="0" lang="fr-F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Beuret</a:t>
            </a: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et Torre (2012)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fr-FR" sz="2000" dirty="0" smtClean="0">
                <a:latin typeface="Calibri" pitchFamily="34" charset="0"/>
              </a:rPr>
              <a:t>P</a:t>
            </a:r>
            <a:r>
              <a:rPr lang="fr-FR" sz="2000" i="1" dirty="0" smtClean="0">
                <a:latin typeface="Calibri" pitchFamily="34" charset="0"/>
              </a:rPr>
              <a:t>roximité </a:t>
            </a:r>
            <a:r>
              <a:rPr lang="fr-FR" sz="2000" i="1" dirty="0">
                <a:latin typeface="Calibri" pitchFamily="34" charset="0"/>
              </a:rPr>
              <a:t>géographique </a:t>
            </a:r>
            <a:r>
              <a:rPr lang="fr-FR" sz="2000" i="1" dirty="0" smtClean="0">
                <a:latin typeface="Calibri" pitchFamily="34" charset="0"/>
              </a:rPr>
              <a:t>: p</a:t>
            </a:r>
            <a:r>
              <a:rPr lang="fr-FR" sz="2000" dirty="0" smtClean="0">
                <a:latin typeface="Calibri" pitchFamily="34" charset="0"/>
              </a:rPr>
              <a:t>roximité recherchée et proximité subie</a:t>
            </a:r>
            <a:endParaRPr lang="fr-FR" sz="2000" kern="0" dirty="0">
              <a:latin typeface="Calibri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fr-FR" sz="2000" i="1" dirty="0" smtClean="0">
                <a:latin typeface="Calibri" pitchFamily="34" charset="0"/>
              </a:rPr>
              <a:t>Proximité </a:t>
            </a:r>
            <a:r>
              <a:rPr lang="fr-FR" sz="2000" i="1" dirty="0">
                <a:latin typeface="Calibri" pitchFamily="34" charset="0"/>
              </a:rPr>
              <a:t>organisée </a:t>
            </a:r>
            <a:r>
              <a:rPr lang="fr-FR" sz="2000" i="1" dirty="0" smtClean="0">
                <a:latin typeface="Calibri" pitchFamily="34" charset="0"/>
              </a:rPr>
              <a:t>: l</a:t>
            </a:r>
            <a:r>
              <a:rPr lang="fr-FR" sz="2000" dirty="0" smtClean="0">
                <a:latin typeface="Calibri" pitchFamily="34" charset="0"/>
              </a:rPr>
              <a:t>ogiques d'appartenance et logiques de </a:t>
            </a:r>
            <a:r>
              <a:rPr lang="fr-FR" sz="2000" dirty="0">
                <a:latin typeface="Calibri" pitchFamily="34" charset="0"/>
              </a:rPr>
              <a:t>similitude</a:t>
            </a:r>
            <a:r>
              <a:rPr lang="fr-FR" sz="2000" i="1" dirty="0">
                <a:latin typeface="Calibri" pitchFamily="34" charset="0"/>
              </a:rPr>
              <a:t> 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/>
            </a:pPr>
            <a:r>
              <a:rPr lang="fr-FR" sz="2000" i="1" dirty="0">
                <a:latin typeface="Calibri" pitchFamily="34" charset="0"/>
              </a:rPr>
              <a:t>Proximité instrumentalisée</a:t>
            </a:r>
            <a:r>
              <a:rPr lang="fr-FR" sz="2000" dirty="0">
                <a:latin typeface="Calibri" pitchFamily="34" charset="0"/>
              </a:rPr>
              <a:t> consubstantielle des deux autres</a:t>
            </a:r>
            <a:r>
              <a:rPr lang="fr-FR" sz="2000" b="1" kern="0" dirty="0">
                <a:latin typeface="Calibri" pitchFamily="34" charset="0"/>
              </a:rPr>
              <a:t> :</a:t>
            </a:r>
            <a:endParaRPr lang="fr-FR" sz="2000" kern="0" dirty="0">
              <a:latin typeface="Calibri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fr-FR" sz="2000" kern="0" dirty="0" smtClean="0">
                <a:latin typeface="Calibri" pitchFamily="34" charset="0"/>
              </a:rPr>
              <a:t>Postulat : </a:t>
            </a:r>
            <a:r>
              <a:rPr lang="fr-FR" sz="2000" dirty="0" smtClean="0">
                <a:latin typeface="Calibri" pitchFamily="34" charset="0"/>
              </a:rPr>
              <a:t>le projet collectif faisant le territoire, le processus de territorialisation est vu comme une forme d’ancrage de politiques et de la société dans la proximité (</a:t>
            </a:r>
            <a:r>
              <a:rPr lang="fr-FR" sz="2000" dirty="0" err="1" smtClean="0">
                <a:latin typeface="Calibri" pitchFamily="34" charset="0"/>
              </a:rPr>
              <a:t>Melé</a:t>
            </a:r>
            <a:r>
              <a:rPr lang="fr-FR" sz="2000" dirty="0" smtClean="0">
                <a:latin typeface="Calibri" pitchFamily="34" charset="0"/>
              </a:rPr>
              <a:t>, 2009) ; des réseaux vont s’instituer dans une relation particulière avec un lieu, qui va faire sens et être le sens de l’action</a:t>
            </a:r>
            <a:endParaRPr lang="fr-FR" sz="2000" kern="0" dirty="0" smtClean="0">
              <a:latin typeface="Calibri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fr-FR" sz="2000" dirty="0" smtClean="0">
                <a:latin typeface="Calibri" pitchFamily="34" charset="0"/>
              </a:rPr>
              <a:t>Concrètement, mobilisée par un collectif (« engagé »), une ressource (« spécifique ») va servir d’objet-support pour un (« bon ») projet qui appuie l’émergence d’un territoire (« idéal »), ce qui interpelle quant aux systèmes d’intentionnalité sous-jacents et aux modalités d’action requises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</a:pPr>
            <a:r>
              <a:rPr lang="fr-FR" sz="2000" dirty="0" smtClean="0">
                <a:latin typeface="Calibri" pitchFamily="34" charset="0"/>
              </a:rPr>
              <a:t>la proximité instrumentalisée exprime un « lieu » approprié et revendiqué par les acteurs qui lui attribue une valeur normative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468313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fr-FR" sz="2400" dirty="0" smtClean="0">
                <a:solidFill>
                  <a:schemeClr val="tx2"/>
                </a:solidFill>
                <a:latin typeface="Calibri" pitchFamily="34" charset="0"/>
              </a:rPr>
              <a:t>Cadre théorique : le département pour une « offre de site »  </a:t>
            </a:r>
            <a:endParaRPr lang="fr-FR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506888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fr-FR" sz="2000" dirty="0" smtClean="0">
                <a:latin typeface="Calibri" pitchFamily="34" charset="0"/>
              </a:rPr>
              <a:t>Département : dispositif </a:t>
            </a:r>
            <a:r>
              <a:rPr lang="fr-FR" sz="2000" dirty="0">
                <a:latin typeface="Calibri" pitchFamily="34" charset="0"/>
              </a:rPr>
              <a:t>territorial, qui relie espaces, pratiques et politiques publiques dans une optique de développement. </a:t>
            </a:r>
            <a:r>
              <a:rPr lang="fr-FR" sz="2000" dirty="0" err="1" smtClean="0">
                <a:latin typeface="Calibri" pitchFamily="34" charset="0"/>
              </a:rPr>
              <a:t>Lieu‐moment</a:t>
            </a:r>
            <a:r>
              <a:rPr lang="fr-FR" sz="2000" dirty="0" smtClean="0">
                <a:latin typeface="Calibri" pitchFamily="34" charset="0"/>
              </a:rPr>
              <a:t> </a:t>
            </a:r>
            <a:r>
              <a:rPr lang="fr-FR" sz="2000" dirty="0">
                <a:latin typeface="Calibri" pitchFamily="34" charset="0"/>
              </a:rPr>
              <a:t>où s’élaborent des dialogues secteur/territoire au sein d’arènes de discussions, dans une logique de binôme </a:t>
            </a:r>
            <a:r>
              <a:rPr lang="fr-FR" sz="2000" dirty="0" smtClean="0">
                <a:latin typeface="Calibri" pitchFamily="34" charset="0"/>
              </a:rPr>
              <a:t>politique/économique</a:t>
            </a:r>
            <a:r>
              <a:rPr lang="fr-FR" sz="2000" dirty="0">
                <a:latin typeface="Calibri" pitchFamily="34" charset="0"/>
              </a:rPr>
              <a:t> </a:t>
            </a:r>
            <a:r>
              <a:rPr lang="fr-FR" sz="2000" dirty="0" smtClean="0">
                <a:latin typeface="Calibri" pitchFamily="34" charset="0"/>
              </a:rPr>
              <a:t>= définition argumentative d’un territoire départemental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/>
            </a:pPr>
            <a:r>
              <a:rPr lang="fr-FR" sz="2000" dirty="0" smtClean="0">
                <a:latin typeface="Calibri" pitchFamily="34" charset="0"/>
              </a:rPr>
              <a:t>Compétitivité </a:t>
            </a:r>
            <a:r>
              <a:rPr lang="fr-FR" sz="2000" dirty="0">
                <a:latin typeface="Calibri" pitchFamily="34" charset="0"/>
              </a:rPr>
              <a:t>ou performance du </a:t>
            </a:r>
            <a:r>
              <a:rPr lang="fr-FR" sz="2000" dirty="0" smtClean="0">
                <a:latin typeface="Calibri" pitchFamily="34" charset="0"/>
              </a:rPr>
              <a:t>territoire départemental = </a:t>
            </a:r>
            <a:r>
              <a:rPr lang="fr-FR" sz="2000" dirty="0">
                <a:latin typeface="Calibri" pitchFamily="34" charset="0"/>
              </a:rPr>
              <a:t>capacité de l’entité complexe </a:t>
            </a:r>
            <a:r>
              <a:rPr lang="fr-FR" sz="2000" dirty="0" smtClean="0">
                <a:latin typeface="Calibri" pitchFamily="34" charset="0"/>
              </a:rPr>
              <a:t>(une </a:t>
            </a:r>
            <a:r>
              <a:rPr lang="fr-FR" sz="2000" dirty="0">
                <a:latin typeface="Calibri" pitchFamily="34" charset="0"/>
              </a:rPr>
              <a:t>organisation insérée dans un paysage – décor, mais aussi histoire et culture du lieu – et dans un tissu de relations de réseaux) à générer une offre de </a:t>
            </a:r>
            <a:r>
              <a:rPr lang="fr-FR" sz="2000" dirty="0" smtClean="0">
                <a:latin typeface="Calibri" pitchFamily="34" charset="0"/>
              </a:rPr>
              <a:t>site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/>
            </a:pPr>
            <a:endParaRPr lang="fr-FR" sz="2000" dirty="0" smtClean="0"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/>
            </a:pPr>
            <a:endParaRPr lang="fr-FR" sz="2000" dirty="0" smtClean="0"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/>
            </a:pPr>
            <a:r>
              <a:rPr lang="fr-FR" sz="2000" dirty="0">
                <a:latin typeface="Calibri" pitchFamily="34" charset="0"/>
              </a:rPr>
              <a:t>« offre de site </a:t>
            </a:r>
            <a:r>
              <a:rPr lang="fr-FR" sz="2000" dirty="0" smtClean="0">
                <a:latin typeface="Calibri" pitchFamily="34" charset="0"/>
              </a:rPr>
              <a:t>» : </a:t>
            </a:r>
            <a:r>
              <a:rPr lang="fr-FR" sz="2000" dirty="0">
                <a:latin typeface="Calibri" pitchFamily="34" charset="0"/>
              </a:rPr>
              <a:t>offre référée à un territoire qui dépasse la somme des offres des entreprises implantées dans le </a:t>
            </a:r>
            <a:r>
              <a:rPr lang="fr-FR" sz="2000" dirty="0" smtClean="0">
                <a:latin typeface="Calibri" pitchFamily="34" charset="0"/>
              </a:rPr>
              <a:t>territoire. Dans </a:t>
            </a:r>
            <a:r>
              <a:rPr lang="fr-FR" sz="2000" dirty="0">
                <a:latin typeface="Calibri" pitchFamily="34" charset="0"/>
              </a:rPr>
              <a:t>ce contexte, </a:t>
            </a:r>
            <a:r>
              <a:rPr lang="fr-FR" sz="2000" dirty="0" smtClean="0">
                <a:latin typeface="Calibri" pitchFamily="34" charset="0"/>
              </a:rPr>
              <a:t>le territoire est plus </a:t>
            </a:r>
            <a:r>
              <a:rPr lang="fr-FR" sz="2000" dirty="0">
                <a:latin typeface="Calibri" pitchFamily="34" charset="0"/>
              </a:rPr>
              <a:t>qu’un réseau, c’est la constitution d’un espace abstrait de coopération entre différents acteurs avec un ancrage géographique pour engendrer des ressources particulières et des solutions </a:t>
            </a:r>
            <a:r>
              <a:rPr lang="fr-FR" sz="2000" dirty="0" smtClean="0">
                <a:latin typeface="Calibri" pitchFamily="34" charset="0"/>
              </a:rPr>
              <a:t>inédites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468313" y="2698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fr-FR" sz="2400" dirty="0" smtClean="0">
                <a:solidFill>
                  <a:schemeClr val="tx2"/>
                </a:solidFill>
                <a:latin typeface="Calibri" pitchFamily="34" charset="0"/>
              </a:rPr>
              <a:t>Cadre théorique : le département pour une « offre de site »  </a:t>
            </a:r>
            <a:endParaRPr lang="fr-FR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00034" y="1600200"/>
            <a:ext cx="8072494" cy="506888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/>
            </a:pPr>
            <a:r>
              <a:rPr lang="fr-FR" sz="2000" kern="0" dirty="0" smtClean="0">
                <a:latin typeface="Calibri" pitchFamily="34" charset="0"/>
              </a:rPr>
              <a:t>Une offre de site identifiée par </a:t>
            </a:r>
            <a:r>
              <a:rPr lang="fr-FR" sz="2000" dirty="0" smtClean="0">
                <a:latin typeface="Calibri" pitchFamily="34" charset="0"/>
              </a:rPr>
              <a:t>auto-désignation au nom d’un territoire = « p</a:t>
            </a:r>
            <a:r>
              <a:rPr lang="fr-FR" sz="2000" i="1" dirty="0" smtClean="0">
                <a:latin typeface="Calibri" pitchFamily="34" charset="0"/>
              </a:rPr>
              <a:t>ar cette emprise sur l'espace, médiateur entre un groupe social et le territoire qu'il occupe, le nom tend à conférer à l'un comme à l'autre consistance et surcroît d'identité </a:t>
            </a:r>
            <a:r>
              <a:rPr lang="fr-FR" sz="2000" dirty="0" smtClean="0">
                <a:latin typeface="Calibri" pitchFamily="34" charset="0"/>
              </a:rPr>
              <a:t>» (de la Soudière, 2004)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/>
            </a:pPr>
            <a:endParaRPr lang="fr-FR" sz="2000" kern="0" dirty="0" smtClean="0"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/>
            </a:pPr>
            <a:r>
              <a:rPr lang="fr-FR" sz="2000" kern="0" dirty="0" smtClean="0">
                <a:latin typeface="Calibri" pitchFamily="34" charset="0"/>
              </a:rPr>
              <a:t>Le </a:t>
            </a:r>
            <a:r>
              <a:rPr lang="fr-FR" sz="2000" kern="0" dirty="0" err="1" smtClean="0">
                <a:latin typeface="Calibri" pitchFamily="34" charset="0"/>
              </a:rPr>
              <a:t>géonyme</a:t>
            </a:r>
            <a:r>
              <a:rPr lang="fr-FR" sz="2000" kern="0" dirty="0" smtClean="0">
                <a:latin typeface="Calibri" pitchFamily="34" charset="0"/>
              </a:rPr>
              <a:t> retenu </a:t>
            </a:r>
            <a:r>
              <a:rPr lang="fr-FR" sz="2000" dirty="0" smtClean="0">
                <a:latin typeface="Calibri" pitchFamily="34" charset="0"/>
              </a:rPr>
              <a:t>renvoie autant à l'identité de l'autre qu'à la sienne : « </a:t>
            </a:r>
            <a:r>
              <a:rPr lang="fr-FR" sz="2000" i="1" dirty="0" smtClean="0">
                <a:latin typeface="Calibri" pitchFamily="34" charset="0"/>
              </a:rPr>
              <a:t>quand une association fait référence, dans son nom ou dans son objet, de façon explicite, à une aire spatiale, c'est que les fondateurs se sont projetés, au moment de la création, sur cet espace »</a:t>
            </a:r>
            <a:r>
              <a:rPr lang="fr-FR" sz="2000" dirty="0" smtClean="0">
                <a:latin typeface="Calibri" pitchFamily="34" charset="0"/>
              </a:rPr>
              <a:t> (</a:t>
            </a:r>
            <a:r>
              <a:rPr lang="fr-FR" sz="2000" dirty="0" err="1" smtClean="0">
                <a:latin typeface="Calibri" pitchFamily="34" charset="0"/>
              </a:rPr>
              <a:t>Loredo</a:t>
            </a:r>
            <a:r>
              <a:rPr lang="fr-FR" sz="2000" dirty="0" smtClean="0">
                <a:latin typeface="Calibri" pitchFamily="34" charset="0"/>
              </a:rPr>
              <a:t>, 2012). 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/>
            </a:pPr>
            <a:endParaRPr lang="fr-FR" sz="2000" dirty="0" smtClean="0"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/>
            </a:pPr>
            <a:endParaRPr lang="fr-FR" sz="2000" dirty="0" smtClean="0"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Symbol"/>
              <a:buChar char="Þ"/>
              <a:defRPr/>
            </a:pPr>
            <a:r>
              <a:rPr lang="fr-FR" sz="2000" dirty="0" smtClean="0">
                <a:latin typeface="Calibri" pitchFamily="34" charset="0"/>
              </a:rPr>
              <a:t>L’aire participe de la territorialité et va définir la zone d'action, parfois même la légitimité d'intervention (même si elle peut évoluer dans le temps). 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Symbol"/>
              <a:buChar char="Þ"/>
              <a:defRPr/>
            </a:pPr>
            <a:endParaRPr lang="fr-FR" sz="2000" dirty="0" smtClean="0"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Symbol"/>
              <a:buChar char="Þ"/>
              <a:defRPr/>
            </a:pPr>
            <a:r>
              <a:rPr lang="fr-FR" sz="2000" dirty="0" smtClean="0">
                <a:latin typeface="Calibri" pitchFamily="34" charset="0"/>
              </a:rPr>
              <a:t>Quand l’espace abstrait est clairement dénommé et revendiqué dans le nom même de l’organisation, et qu’il est la base même du processus de développement, la proximité acteurs/espace/ressource devient alors instrumentalisée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ChangeArrowheads="1"/>
          </p:cNvSpPr>
          <p:nvPr/>
        </p:nvSpPr>
        <p:spPr bwMode="auto">
          <a:xfrm>
            <a:off x="468313" y="714364"/>
            <a:ext cx="8229600" cy="71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fr-FR" sz="2400" b="1" dirty="0" err="1">
                <a:solidFill>
                  <a:schemeClr val="accent6"/>
                </a:solidFill>
                <a:latin typeface="Calibri" pitchFamily="34" charset="0"/>
              </a:rPr>
              <a:t>MBeV</a:t>
            </a:r>
            <a:r>
              <a:rPr lang="fr-FR" sz="2400" b="1" dirty="0">
                <a:solidFill>
                  <a:schemeClr val="accent6"/>
                </a:solidFill>
                <a:latin typeface="Calibri" pitchFamily="34" charset="0"/>
              </a:rPr>
              <a:t> et ARIA85 : la visée territoriale d’une FOCT vendéenne</a:t>
            </a:r>
            <a:endParaRPr lang="fr-FR" sz="2400" dirty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6147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pSp>
        <p:nvGrpSpPr>
          <p:cNvPr id="6148" name="Groupe 4"/>
          <p:cNvGrpSpPr>
            <a:grpSpLocks/>
          </p:cNvGrpSpPr>
          <p:nvPr/>
        </p:nvGrpSpPr>
        <p:grpSpPr bwMode="auto">
          <a:xfrm>
            <a:off x="1454150" y="1500188"/>
            <a:ext cx="6403975" cy="5326062"/>
            <a:chOff x="3238" y="1158"/>
            <a:chExt cx="97062" cy="67421"/>
          </a:xfrm>
        </p:grpSpPr>
        <p:pic>
          <p:nvPicPr>
            <p:cNvPr id="6149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399" y="8366"/>
              <a:ext cx="19130" cy="9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0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399" y="29257"/>
              <a:ext cx="18590" cy="9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1" name="AutoShape 6"/>
            <p:cNvSpPr>
              <a:spLocks noChangeArrowheads="1"/>
            </p:cNvSpPr>
            <p:nvPr/>
          </p:nvSpPr>
          <p:spPr bwMode="auto">
            <a:xfrm>
              <a:off x="21955" y="6207"/>
              <a:ext cx="21590" cy="35290"/>
            </a:xfrm>
            <a:prstGeom prst="roundRect">
              <a:avLst>
                <a:gd name="adj" fmla="val 16667"/>
              </a:avLst>
            </a:prstGeom>
            <a:noFill/>
            <a:ln w="317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52" name="AutoShape 7"/>
            <p:cNvSpPr>
              <a:spLocks noChangeArrowheads="1"/>
            </p:cNvSpPr>
            <p:nvPr/>
          </p:nvSpPr>
          <p:spPr bwMode="auto">
            <a:xfrm>
              <a:off x="29860" y="19891"/>
              <a:ext cx="2159" cy="8636"/>
            </a:xfrm>
            <a:prstGeom prst="upArrow">
              <a:avLst>
                <a:gd name="adj1" fmla="val 50000"/>
                <a:gd name="adj2" fmla="val 100000"/>
              </a:avLst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53" name="AutoShape 8"/>
            <p:cNvSpPr>
              <a:spLocks noChangeArrowheads="1"/>
            </p:cNvSpPr>
            <p:nvPr/>
          </p:nvSpPr>
          <p:spPr bwMode="auto">
            <a:xfrm>
              <a:off x="33480" y="19891"/>
              <a:ext cx="2175" cy="8636"/>
            </a:xfrm>
            <a:prstGeom prst="downArrow">
              <a:avLst>
                <a:gd name="adj1" fmla="val 50000"/>
                <a:gd name="adj2" fmla="val 99264"/>
              </a:avLst>
            </a:prstGeom>
            <a:solidFill>
              <a:srgbClr val="FF66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54" name="AutoShape 14"/>
            <p:cNvSpPr>
              <a:spLocks noChangeArrowheads="1"/>
            </p:cNvSpPr>
            <p:nvPr/>
          </p:nvSpPr>
          <p:spPr bwMode="auto">
            <a:xfrm>
              <a:off x="29876" y="41497"/>
              <a:ext cx="2159" cy="10811"/>
            </a:xfrm>
            <a:prstGeom prst="upArrow">
              <a:avLst>
                <a:gd name="adj1" fmla="val 50000"/>
                <a:gd name="adj2" fmla="val 125185"/>
              </a:avLst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55" name="AutoShape 15"/>
            <p:cNvSpPr>
              <a:spLocks noChangeArrowheads="1"/>
            </p:cNvSpPr>
            <p:nvPr/>
          </p:nvSpPr>
          <p:spPr bwMode="auto">
            <a:xfrm>
              <a:off x="33480" y="41497"/>
              <a:ext cx="2159" cy="10795"/>
            </a:xfrm>
            <a:prstGeom prst="downArrow">
              <a:avLst>
                <a:gd name="adj1" fmla="val 50000"/>
                <a:gd name="adj2" fmla="val 125000"/>
              </a:avLst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56" name="Text Box 16"/>
            <p:cNvSpPr txBox="1">
              <a:spLocks noChangeArrowheads="1"/>
            </p:cNvSpPr>
            <p:nvPr/>
          </p:nvSpPr>
          <p:spPr bwMode="auto">
            <a:xfrm>
              <a:off x="23969" y="45825"/>
              <a:ext cx="9990" cy="3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80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Commande</a:t>
              </a:r>
              <a:endParaRPr lang="fr-FR"/>
            </a:p>
          </p:txBody>
        </p:sp>
        <p:sp>
          <p:nvSpPr>
            <p:cNvPr id="6157" name="AutoShape 17"/>
            <p:cNvSpPr>
              <a:spLocks noChangeArrowheads="1"/>
            </p:cNvSpPr>
            <p:nvPr/>
          </p:nvSpPr>
          <p:spPr bwMode="auto">
            <a:xfrm>
              <a:off x="22685" y="7651"/>
              <a:ext cx="41751" cy="11526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58" name="AutoShape 18"/>
            <p:cNvSpPr>
              <a:spLocks noChangeArrowheads="1"/>
            </p:cNvSpPr>
            <p:nvPr/>
          </p:nvSpPr>
          <p:spPr bwMode="auto">
            <a:xfrm>
              <a:off x="22685" y="28527"/>
              <a:ext cx="41751" cy="1152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6159" name="Picture 1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" y="29972"/>
              <a:ext cx="15906" cy="8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0" name="Picture 2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021" y="8318"/>
              <a:ext cx="14827" cy="10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1" name="Text Box 21"/>
            <p:cNvSpPr txBox="1">
              <a:spLocks noChangeArrowheads="1"/>
            </p:cNvSpPr>
            <p:nvPr/>
          </p:nvSpPr>
          <p:spPr bwMode="auto">
            <a:xfrm>
              <a:off x="34922" y="45797"/>
              <a:ext cx="8325" cy="3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80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Livraison</a:t>
              </a:r>
              <a:endParaRPr lang="fr-FR"/>
            </a:p>
          </p:txBody>
        </p:sp>
        <p:pic>
          <p:nvPicPr>
            <p:cNvPr id="6162" name="Picture 2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715" y="43386"/>
              <a:ext cx="10033" cy="8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163" name="AutoShape 31"/>
            <p:cNvCxnSpPr>
              <a:cxnSpLocks noChangeShapeType="1"/>
            </p:cNvCxnSpPr>
            <p:nvPr/>
          </p:nvCxnSpPr>
          <p:spPr bwMode="auto">
            <a:xfrm rot="5400000">
              <a:off x="10080" y="31051"/>
              <a:ext cx="16573" cy="7208"/>
            </a:xfrm>
            <a:prstGeom prst="bentConnector3">
              <a:avLst>
                <a:gd name="adj1" fmla="val -97"/>
              </a:avLst>
            </a:prstGeom>
            <a:noFill/>
            <a:ln w="15875">
              <a:solidFill>
                <a:srgbClr val="800000"/>
              </a:solidFill>
              <a:miter lim="800000"/>
              <a:headEnd/>
              <a:tailEnd/>
            </a:ln>
          </p:spPr>
        </p:cxnSp>
        <p:cxnSp>
          <p:nvCxnSpPr>
            <p:cNvPr id="6164" name="AutoShape 32"/>
            <p:cNvCxnSpPr>
              <a:cxnSpLocks noChangeShapeType="1"/>
            </p:cNvCxnSpPr>
            <p:nvPr/>
          </p:nvCxnSpPr>
          <p:spPr bwMode="auto">
            <a:xfrm rot="10800000">
              <a:off x="14763" y="52292"/>
              <a:ext cx="10081" cy="4318"/>
            </a:xfrm>
            <a:prstGeom prst="bentConnector3">
              <a:avLst>
                <a:gd name="adj1" fmla="val 100630"/>
              </a:avLst>
            </a:prstGeom>
            <a:noFill/>
            <a:ln w="15875">
              <a:solidFill>
                <a:srgbClr val="800000"/>
              </a:solidFill>
              <a:miter lim="800000"/>
              <a:headEnd/>
              <a:tailEnd/>
            </a:ln>
          </p:spPr>
        </p:cxnSp>
        <p:sp>
          <p:nvSpPr>
            <p:cNvPr id="6165" name="Text Box 33"/>
            <p:cNvSpPr txBox="1">
              <a:spLocks noChangeArrowheads="1"/>
            </p:cNvSpPr>
            <p:nvPr/>
          </p:nvSpPr>
          <p:spPr bwMode="auto">
            <a:xfrm>
              <a:off x="27617" y="55895"/>
              <a:ext cx="12492" cy="37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Collectivités</a:t>
              </a:r>
              <a:endParaRPr lang="fr-FR"/>
            </a:p>
          </p:txBody>
        </p:sp>
        <p:sp>
          <p:nvSpPr>
            <p:cNvPr id="6166" name="AutoShape 34"/>
            <p:cNvSpPr>
              <a:spLocks noChangeArrowheads="1"/>
            </p:cNvSpPr>
            <p:nvPr/>
          </p:nvSpPr>
          <p:spPr bwMode="auto">
            <a:xfrm>
              <a:off x="24844" y="52292"/>
              <a:ext cx="37433" cy="1152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99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67" name="Line 35"/>
            <p:cNvSpPr>
              <a:spLocks noChangeShapeType="1"/>
            </p:cNvSpPr>
            <p:nvPr/>
          </p:nvSpPr>
          <p:spPr bwMode="auto">
            <a:xfrm>
              <a:off x="42846" y="58007"/>
              <a:ext cx="792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68" name="Line 36"/>
            <p:cNvSpPr>
              <a:spLocks noChangeShapeType="1"/>
            </p:cNvSpPr>
            <p:nvPr/>
          </p:nvSpPr>
          <p:spPr bwMode="auto">
            <a:xfrm flipV="1">
              <a:off x="42846" y="55832"/>
              <a:ext cx="6477" cy="2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69" name="Line 37"/>
            <p:cNvSpPr>
              <a:spLocks noChangeShapeType="1"/>
            </p:cNvSpPr>
            <p:nvPr/>
          </p:nvSpPr>
          <p:spPr bwMode="auto">
            <a:xfrm>
              <a:off x="42846" y="58007"/>
              <a:ext cx="6477" cy="21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70" name="Text Box 38"/>
            <p:cNvSpPr txBox="1">
              <a:spLocks noChangeArrowheads="1"/>
            </p:cNvSpPr>
            <p:nvPr/>
          </p:nvSpPr>
          <p:spPr bwMode="auto">
            <a:xfrm>
              <a:off x="70195" y="65357"/>
              <a:ext cx="27988" cy="3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80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Réalisation : Christine MARGETIC - 2013</a:t>
              </a:r>
              <a:endParaRPr lang="fr-FR"/>
            </a:p>
          </p:txBody>
        </p:sp>
        <p:cxnSp>
          <p:nvCxnSpPr>
            <p:cNvPr id="6171" name="AutoShape 39"/>
            <p:cNvCxnSpPr>
              <a:cxnSpLocks noChangeShapeType="1"/>
            </p:cNvCxnSpPr>
            <p:nvPr/>
          </p:nvCxnSpPr>
          <p:spPr bwMode="auto">
            <a:xfrm rot="10800000" flipV="1">
              <a:off x="8286" y="13414"/>
              <a:ext cx="14399" cy="28813"/>
            </a:xfrm>
            <a:prstGeom prst="bentConnector2">
              <a:avLst/>
            </a:prstGeom>
            <a:noFill/>
            <a:ln w="15875">
              <a:solidFill>
                <a:srgbClr val="FF9900"/>
              </a:solidFill>
              <a:miter lim="800000"/>
              <a:headEnd/>
              <a:tailEnd/>
            </a:ln>
          </p:spPr>
        </p:cxnSp>
        <p:cxnSp>
          <p:nvCxnSpPr>
            <p:cNvPr id="6172" name="AutoShape 40"/>
            <p:cNvCxnSpPr>
              <a:cxnSpLocks noChangeShapeType="1"/>
            </p:cNvCxnSpPr>
            <p:nvPr/>
          </p:nvCxnSpPr>
          <p:spPr bwMode="auto">
            <a:xfrm rot="10800000">
              <a:off x="8270" y="42211"/>
              <a:ext cx="16542" cy="15129"/>
            </a:xfrm>
            <a:prstGeom prst="bentConnector3">
              <a:avLst>
                <a:gd name="adj1" fmla="val 99708"/>
              </a:avLst>
            </a:prstGeom>
            <a:noFill/>
            <a:ln w="15875">
              <a:solidFill>
                <a:srgbClr val="FF9900"/>
              </a:solidFill>
              <a:miter lim="800000"/>
              <a:headEnd/>
              <a:tailEnd/>
            </a:ln>
          </p:spPr>
        </p:cxnSp>
        <p:pic>
          <p:nvPicPr>
            <p:cNvPr id="6173" name="Picture 4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4506" y="32274"/>
              <a:ext cx="25794" cy="4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74" name="AutoShape 42"/>
            <p:cNvSpPr>
              <a:spLocks noChangeArrowheads="1"/>
            </p:cNvSpPr>
            <p:nvPr/>
          </p:nvSpPr>
          <p:spPr bwMode="auto">
            <a:xfrm>
              <a:off x="64436" y="33575"/>
              <a:ext cx="10081" cy="2159"/>
            </a:xfrm>
            <a:prstGeom prst="leftArrow">
              <a:avLst>
                <a:gd name="adj1" fmla="val 50000"/>
                <a:gd name="adj2" fmla="val 116732"/>
              </a:avLst>
            </a:prstGeom>
            <a:solidFill>
              <a:srgbClr val="FFCC00">
                <a:alpha val="5098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75" name="Text Box 43"/>
            <p:cNvSpPr txBox="1">
              <a:spLocks noChangeArrowheads="1"/>
            </p:cNvSpPr>
            <p:nvPr/>
          </p:nvSpPr>
          <p:spPr bwMode="auto">
            <a:xfrm>
              <a:off x="66624" y="35245"/>
              <a:ext cx="14899" cy="5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80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Approvisionnement</a:t>
              </a:r>
              <a:endParaRPr lang="fr-FR" sz="1200">
                <a:cs typeface="Times New Roman" pitchFamily="18" charset="0"/>
              </a:endParaRPr>
            </a:p>
            <a:p>
              <a:pPr eaLnBrk="0" hangingPunct="0"/>
              <a:r>
                <a:rPr lang="fr-FR" sz="80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ponctuel</a:t>
              </a:r>
              <a:endParaRPr lang="fr-FR"/>
            </a:p>
          </p:txBody>
        </p:sp>
        <p:sp>
          <p:nvSpPr>
            <p:cNvPr id="6176" name="AutoShape 44"/>
            <p:cNvSpPr>
              <a:spLocks noChangeArrowheads="1"/>
            </p:cNvSpPr>
            <p:nvPr/>
          </p:nvSpPr>
          <p:spPr bwMode="auto">
            <a:xfrm>
              <a:off x="3238" y="1158"/>
              <a:ext cx="63357" cy="66263"/>
            </a:xfrm>
            <a:prstGeom prst="roundRect">
              <a:avLst>
                <a:gd name="adj" fmla="val 16667"/>
              </a:avLst>
            </a:prstGeom>
            <a:noFill/>
            <a:ln w="31750">
              <a:solidFill>
                <a:srgbClr val="EEECE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77" name="Text Box 45"/>
            <p:cNvSpPr txBox="1">
              <a:spLocks noChangeArrowheads="1"/>
            </p:cNvSpPr>
            <p:nvPr/>
          </p:nvSpPr>
          <p:spPr bwMode="auto">
            <a:xfrm>
              <a:off x="51475" y="53397"/>
              <a:ext cx="9317" cy="8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 i="1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Collèges</a:t>
              </a:r>
              <a:endParaRPr lang="fr-FR" sz="1200">
                <a:cs typeface="Times New Roman" pitchFamily="18" charset="0"/>
              </a:endParaRPr>
            </a:p>
            <a:p>
              <a:pPr eaLnBrk="0" hangingPunct="0"/>
              <a:r>
                <a:rPr lang="fr-FR" sz="100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Lycées</a:t>
              </a:r>
              <a:endParaRPr lang="fr-FR" sz="1200">
                <a:cs typeface="Times New Roman" pitchFamily="18" charset="0"/>
              </a:endParaRPr>
            </a:p>
            <a:p>
              <a:pPr eaLnBrk="0" hangingPunct="0"/>
              <a:r>
                <a:rPr lang="fr-FR" sz="100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autres</a:t>
              </a:r>
              <a:endParaRPr lang="fr-FR"/>
            </a:p>
          </p:txBody>
        </p:sp>
        <p:pic>
          <p:nvPicPr>
            <p:cNvPr id="6178" name="Picture 4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2451" y="45085"/>
              <a:ext cx="9112" cy="3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79" name="AutoShape 47"/>
            <p:cNvSpPr>
              <a:spLocks noChangeArrowheads="1"/>
            </p:cNvSpPr>
            <p:nvPr/>
          </p:nvSpPr>
          <p:spPr bwMode="auto">
            <a:xfrm>
              <a:off x="70199" y="57324"/>
              <a:ext cx="3603" cy="1429"/>
            </a:xfrm>
            <a:prstGeom prst="rightArrow">
              <a:avLst>
                <a:gd name="adj1" fmla="val 50000"/>
                <a:gd name="adj2" fmla="val 63034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80" name="AutoShape 48"/>
            <p:cNvSpPr>
              <a:spLocks noChangeArrowheads="1"/>
            </p:cNvSpPr>
            <p:nvPr/>
          </p:nvSpPr>
          <p:spPr bwMode="auto">
            <a:xfrm>
              <a:off x="70913" y="47942"/>
              <a:ext cx="2159" cy="2175"/>
            </a:xfrm>
            <a:prstGeom prst="roundRect">
              <a:avLst>
                <a:gd name="adj" fmla="val 16667"/>
              </a:avLst>
            </a:prstGeom>
            <a:noFill/>
            <a:ln w="31750">
              <a:solidFill>
                <a:srgbClr val="EEECE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81" name="AutoShape 49"/>
            <p:cNvSpPr>
              <a:spLocks noChangeArrowheads="1"/>
            </p:cNvSpPr>
            <p:nvPr/>
          </p:nvSpPr>
          <p:spPr bwMode="auto">
            <a:xfrm>
              <a:off x="70929" y="50831"/>
              <a:ext cx="2143" cy="2159"/>
            </a:xfrm>
            <a:prstGeom prst="roundRect">
              <a:avLst>
                <a:gd name="adj" fmla="val 16667"/>
              </a:avLst>
            </a:prstGeom>
            <a:noFill/>
            <a:ln w="317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82" name="AutoShape 50"/>
            <p:cNvSpPr>
              <a:spLocks noChangeArrowheads="1"/>
            </p:cNvSpPr>
            <p:nvPr/>
          </p:nvSpPr>
          <p:spPr bwMode="auto">
            <a:xfrm>
              <a:off x="69484" y="53721"/>
              <a:ext cx="5017" cy="2159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183" name="Text Box 51"/>
            <p:cNvSpPr txBox="1">
              <a:spLocks noChangeArrowheads="1"/>
            </p:cNvSpPr>
            <p:nvPr/>
          </p:nvSpPr>
          <p:spPr bwMode="auto">
            <a:xfrm>
              <a:off x="74516" y="47735"/>
              <a:ext cx="24908" cy="12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0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Vendée</a:t>
              </a:r>
              <a:endParaRPr lang="fr-FR" sz="1200">
                <a:cs typeface="Times New Roman" pitchFamily="18" charset="0"/>
              </a:endParaRPr>
            </a:p>
            <a:p>
              <a:pPr eaLnBrk="0" hangingPunct="0"/>
              <a:r>
                <a:rPr lang="fr-FR" sz="100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FOCT</a:t>
              </a:r>
              <a:endParaRPr lang="fr-FR" sz="1200">
                <a:cs typeface="Times New Roman" pitchFamily="18" charset="0"/>
              </a:endParaRPr>
            </a:p>
            <a:p>
              <a:pPr eaLnBrk="0" hangingPunct="0"/>
              <a:r>
                <a:rPr lang="fr-FR" sz="100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Trois maillons de la filière</a:t>
              </a:r>
              <a:endParaRPr lang="fr-FR" sz="1200">
                <a:cs typeface="Times New Roman" pitchFamily="18" charset="0"/>
              </a:endParaRPr>
            </a:p>
            <a:p>
              <a:pPr eaLnBrk="0" hangingPunct="0"/>
              <a:r>
                <a:rPr lang="fr-FR" sz="100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Interrelations entre acteurs</a:t>
              </a:r>
              <a:endParaRPr lang="fr-FR" sz="1200">
                <a:cs typeface="Times New Roman" pitchFamily="18" charset="0"/>
              </a:endParaRPr>
            </a:p>
            <a:p>
              <a:pPr eaLnBrk="0" hangingPunct="0"/>
              <a:r>
                <a:rPr lang="fr-FR" sz="100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« Partenaires » </a:t>
              </a:r>
              <a:endParaRPr lang="fr-FR"/>
            </a:p>
          </p:txBody>
        </p:sp>
        <p:cxnSp>
          <p:nvCxnSpPr>
            <p:cNvPr id="6184" name="AutoShape 52"/>
            <p:cNvCxnSpPr>
              <a:cxnSpLocks noChangeShapeType="1"/>
            </p:cNvCxnSpPr>
            <p:nvPr/>
          </p:nvCxnSpPr>
          <p:spPr bwMode="auto">
            <a:xfrm rot="10800000">
              <a:off x="70929" y="60198"/>
              <a:ext cx="2873" cy="1444"/>
            </a:xfrm>
            <a:prstGeom prst="bentConnector3">
              <a:avLst>
                <a:gd name="adj1" fmla="val 99444"/>
              </a:avLst>
            </a:prstGeom>
            <a:noFill/>
            <a:ln w="15875">
              <a:solidFill>
                <a:srgbClr val="800000"/>
              </a:solidFill>
              <a:miter lim="800000"/>
              <a:headEnd/>
              <a:tailEnd/>
            </a:ln>
          </p:spPr>
        </p:cxnSp>
        <p:sp>
          <p:nvSpPr>
            <p:cNvPr id="6185" name="Text Box 54"/>
            <p:cNvSpPr txBox="1">
              <a:spLocks noChangeArrowheads="1"/>
            </p:cNvSpPr>
            <p:nvPr/>
          </p:nvSpPr>
          <p:spPr bwMode="auto">
            <a:xfrm>
              <a:off x="23969" y="22792"/>
              <a:ext cx="9990" cy="3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80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Commande</a:t>
              </a:r>
              <a:endParaRPr lang="fr-FR"/>
            </a:p>
          </p:txBody>
        </p:sp>
        <p:sp>
          <p:nvSpPr>
            <p:cNvPr id="6186" name="Text Box 55"/>
            <p:cNvSpPr txBox="1">
              <a:spLocks noChangeArrowheads="1"/>
            </p:cNvSpPr>
            <p:nvPr/>
          </p:nvSpPr>
          <p:spPr bwMode="auto">
            <a:xfrm>
              <a:off x="34922" y="22764"/>
              <a:ext cx="8325" cy="3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80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Livraison</a:t>
              </a:r>
              <a:endParaRPr lang="fr-FR"/>
            </a:p>
          </p:txBody>
        </p:sp>
        <p:sp>
          <p:nvSpPr>
            <p:cNvPr id="6187" name="Text Box 56"/>
            <p:cNvSpPr txBox="1">
              <a:spLocks noChangeArrowheads="1"/>
            </p:cNvSpPr>
            <p:nvPr/>
          </p:nvSpPr>
          <p:spPr bwMode="auto">
            <a:xfrm>
              <a:off x="14037" y="32129"/>
              <a:ext cx="4793" cy="12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fr-FR" sz="80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Accompagnement</a:t>
              </a:r>
              <a:endParaRPr lang="fr-FR"/>
            </a:p>
          </p:txBody>
        </p:sp>
        <p:sp>
          <p:nvSpPr>
            <p:cNvPr id="6188" name="Text Box 57"/>
            <p:cNvSpPr txBox="1">
              <a:spLocks noChangeArrowheads="1"/>
            </p:cNvSpPr>
            <p:nvPr/>
          </p:nvSpPr>
          <p:spPr bwMode="auto">
            <a:xfrm>
              <a:off x="14489" y="54448"/>
              <a:ext cx="15620" cy="3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80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Diffusion AB Vendée</a:t>
              </a:r>
              <a:endParaRPr lang="fr-FR"/>
            </a:p>
          </p:txBody>
        </p:sp>
        <p:sp>
          <p:nvSpPr>
            <p:cNvPr id="6189" name="Text Box 58"/>
            <p:cNvSpPr txBox="1">
              <a:spLocks noChangeArrowheads="1"/>
            </p:cNvSpPr>
            <p:nvPr/>
          </p:nvSpPr>
          <p:spPr bwMode="auto">
            <a:xfrm>
              <a:off x="7559" y="25889"/>
              <a:ext cx="4793" cy="24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r>
                <a:rPr lang="fr-FR" sz="80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Apprentissage de l’interconnaissance</a:t>
              </a:r>
              <a:endParaRPr lang="fr-FR"/>
            </a:p>
          </p:txBody>
        </p:sp>
        <p:sp>
          <p:nvSpPr>
            <p:cNvPr id="6190" name="Line 59"/>
            <p:cNvSpPr>
              <a:spLocks noChangeShapeType="1"/>
            </p:cNvSpPr>
            <p:nvPr/>
          </p:nvSpPr>
          <p:spPr bwMode="auto">
            <a:xfrm flipV="1">
              <a:off x="55800" y="40052"/>
              <a:ext cx="0" cy="4318"/>
            </a:xfrm>
            <a:prstGeom prst="line">
              <a:avLst/>
            </a:prstGeom>
            <a:noFill/>
            <a:ln w="9525">
              <a:solidFill>
                <a:srgbClr val="99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91" name="Line 60"/>
            <p:cNvSpPr>
              <a:spLocks noChangeShapeType="1"/>
            </p:cNvSpPr>
            <p:nvPr/>
          </p:nvSpPr>
          <p:spPr bwMode="auto">
            <a:xfrm>
              <a:off x="55800" y="48688"/>
              <a:ext cx="0" cy="5048"/>
            </a:xfrm>
            <a:prstGeom prst="line">
              <a:avLst/>
            </a:prstGeom>
            <a:noFill/>
            <a:ln w="9525">
              <a:solidFill>
                <a:srgbClr val="99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192" name="Text Box 61"/>
            <p:cNvSpPr txBox="1">
              <a:spLocks noChangeArrowheads="1"/>
            </p:cNvSpPr>
            <p:nvPr/>
          </p:nvSpPr>
          <p:spPr bwMode="auto">
            <a:xfrm>
              <a:off x="55316" y="41495"/>
              <a:ext cx="11818" cy="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80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Marché public</a:t>
              </a:r>
              <a:endParaRPr lang="fr-FR"/>
            </a:p>
          </p:txBody>
        </p:sp>
        <p:sp>
          <p:nvSpPr>
            <p:cNvPr id="6193" name="Text Box 62"/>
            <p:cNvSpPr txBox="1">
              <a:spLocks noChangeArrowheads="1"/>
            </p:cNvSpPr>
            <p:nvPr/>
          </p:nvSpPr>
          <p:spPr bwMode="auto">
            <a:xfrm>
              <a:off x="55229" y="48690"/>
              <a:ext cx="7488" cy="3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800">
                  <a:solidFill>
                    <a:srgbClr val="000000"/>
                  </a:solidFill>
                  <a:latin typeface="Calibri" pitchFamily="34" charset="0"/>
                  <a:cs typeface="Times New Roman" pitchFamily="18" charset="0"/>
                </a:rPr>
                <a:t>Gestion </a:t>
              </a:r>
              <a:endParaRPr lang="fr-FR"/>
            </a:p>
          </p:txBody>
        </p:sp>
      </p:grpSp>
      <p:sp>
        <p:nvSpPr>
          <p:cNvPr id="50" name="ZoneTexte 49"/>
          <p:cNvSpPr txBox="1"/>
          <p:nvPr/>
        </p:nvSpPr>
        <p:spPr>
          <a:xfrm>
            <a:off x="5857884" y="2228671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Calibri" pitchFamily="34" charset="0"/>
              </a:rPr>
              <a:t>Une filière d’approvisionnement en produits biologiques de la restauration collective publique en Vendée </a:t>
            </a:r>
            <a:endParaRPr lang="fr-FR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68313" y="714356"/>
            <a:ext cx="82296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400" b="1" dirty="0" smtClean="0">
                <a:solidFill>
                  <a:schemeClr val="accent6"/>
                </a:solidFill>
                <a:latin typeface="Calibri" pitchFamily="34" charset="0"/>
              </a:rPr>
              <a:t>Sens et contresens du département </a:t>
            </a:r>
          </a:p>
          <a:p>
            <a:r>
              <a:rPr lang="fr-FR" sz="2400" b="1" dirty="0" smtClean="0">
                <a:solidFill>
                  <a:schemeClr val="accent6"/>
                </a:solidFill>
                <a:latin typeface="Calibri" pitchFamily="34" charset="0"/>
              </a:rPr>
              <a:t>dans l’organisation de </a:t>
            </a:r>
            <a:r>
              <a:rPr lang="fr-FR" sz="2400" b="1" dirty="0" err="1" smtClean="0">
                <a:solidFill>
                  <a:schemeClr val="accent6"/>
                </a:solidFill>
                <a:latin typeface="Calibri" pitchFamily="34" charset="0"/>
              </a:rPr>
              <a:t>MBeV</a:t>
            </a:r>
            <a:endParaRPr lang="fr-FR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7171" name="Image 7"/>
          <p:cNvPicPr>
            <a:picLocks noChangeAspect="1" noChangeArrowheads="1"/>
          </p:cNvPicPr>
          <p:nvPr/>
        </p:nvPicPr>
        <p:blipFill>
          <a:blip r:embed="rId2"/>
          <a:srcRect t="7826" b="10622"/>
          <a:stretch>
            <a:fillRect/>
          </a:stretch>
        </p:blipFill>
        <p:spPr bwMode="auto">
          <a:xfrm>
            <a:off x="1571604" y="1806580"/>
            <a:ext cx="575945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00034" y="4314844"/>
            <a:ext cx="8072494" cy="118585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/>
            </a:pPr>
            <a:r>
              <a:rPr lang="fr-FR" sz="2000" dirty="0" err="1" smtClean="0">
                <a:latin typeface="Calibri" pitchFamily="34" charset="0"/>
              </a:rPr>
              <a:t>Géonyme</a:t>
            </a:r>
            <a:r>
              <a:rPr lang="fr-FR" sz="2000" dirty="0" smtClean="0">
                <a:latin typeface="Calibri" pitchFamily="34" charset="0"/>
              </a:rPr>
              <a:t> </a:t>
            </a:r>
            <a:r>
              <a:rPr lang="fr-FR" sz="2000" i="1" dirty="0" smtClean="0">
                <a:latin typeface="Calibri" pitchFamily="34" charset="0"/>
              </a:rPr>
              <a:t>Manger Bio en Vendée </a:t>
            </a:r>
            <a:r>
              <a:rPr lang="fr-FR" sz="2000" dirty="0" smtClean="0">
                <a:latin typeface="Calibri" pitchFamily="34" charset="0"/>
              </a:rPr>
              <a:t>= du sens pour les structures fondatrices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/>
            </a:pPr>
            <a:r>
              <a:rPr kumimoji="0" lang="fr-FR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Conseil général de Vendée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/>
            </a:pPr>
            <a:r>
              <a:rPr lang="fr-FR" kern="0" dirty="0" smtClean="0">
                <a:latin typeface="Calibri" pitchFamily="34" charset="0"/>
              </a:rPr>
              <a:t>GAB 85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/>
            </a:pPr>
            <a:r>
              <a:rPr lang="fr-FR" sz="2000" kern="0" dirty="0" smtClean="0">
                <a:latin typeface="Calibri" pitchFamily="34" charset="0"/>
              </a:rPr>
              <a:t>Mais une définition pragmatique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/>
            </a:pPr>
            <a:endParaRPr kumimoji="0" lang="fr-FR" sz="20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fr-FR" sz="2000" kern="0" dirty="0" smtClean="0">
                <a:latin typeface="Calibri" pitchFamily="34" charset="0"/>
              </a:rPr>
              <a:t>=&gt; Un département-lieu renforcé de cette structuration multi-niveaux</a:t>
            </a:r>
            <a:endParaRPr kumimoji="0" lang="fr-FR" sz="20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/>
            </a:pPr>
            <a:endParaRPr kumimoji="0" lang="fr-FR" sz="20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Image 8"/>
          <p:cNvPicPr>
            <a:picLocks noChangeAspect="1" noChangeArrowheads="1"/>
          </p:cNvPicPr>
          <p:nvPr/>
        </p:nvPicPr>
        <p:blipFill>
          <a:blip r:embed="rId2"/>
          <a:srcRect t="8156" b="8182"/>
          <a:stretch>
            <a:fillRect/>
          </a:stretch>
        </p:blipFill>
        <p:spPr bwMode="auto">
          <a:xfrm>
            <a:off x="500034" y="1785926"/>
            <a:ext cx="5759450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68313" y="714356"/>
            <a:ext cx="82296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400" b="1" dirty="0" smtClean="0">
                <a:solidFill>
                  <a:schemeClr val="accent6"/>
                </a:solidFill>
                <a:latin typeface="Calibri" pitchFamily="34" charset="0"/>
              </a:rPr>
              <a:t>Sens et contresens du département </a:t>
            </a:r>
          </a:p>
          <a:p>
            <a:r>
              <a:rPr lang="fr-FR" sz="2400" b="1" dirty="0" smtClean="0">
                <a:solidFill>
                  <a:schemeClr val="accent6"/>
                </a:solidFill>
                <a:latin typeface="Calibri" pitchFamily="34" charset="0"/>
              </a:rPr>
              <a:t>dans l’organisation de Terroirs 44</a:t>
            </a:r>
            <a:endParaRPr lang="fr-FR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00034" y="3929066"/>
            <a:ext cx="8072494" cy="118585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/>
            </a:pPr>
            <a:r>
              <a:rPr lang="fr-FR" kern="0" dirty="0" smtClean="0">
                <a:latin typeface="Calibri" pitchFamily="34" charset="0"/>
              </a:rPr>
              <a:t>Un territoire plus flou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/>
            </a:pPr>
            <a:r>
              <a:rPr lang="fr-FR" sz="1600" kern="0" dirty="0" smtClean="0">
                <a:latin typeface="Calibri" pitchFamily="34" charset="0"/>
              </a:rPr>
              <a:t>Des associations à base territoriale (</a:t>
            </a:r>
            <a:r>
              <a:rPr lang="fr-FR" sz="1600" dirty="0" smtClean="0">
                <a:latin typeface="Calibri" pitchFamily="34" charset="0"/>
              </a:rPr>
              <a:t>Presqu’île guérandaise, pays de Retz …)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/>
            </a:pPr>
            <a:r>
              <a:rPr lang="fr-FR" sz="1600" kern="0" dirty="0" smtClean="0">
                <a:latin typeface="Calibri" pitchFamily="34" charset="0"/>
              </a:rPr>
              <a:t>Fermier/paysan : la Confédération paysanne à la Chambre d’agriculture de Loire-Atlantique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/>
            </a:pPr>
            <a:r>
              <a:rPr lang="fr-FR" sz="1600" kern="0" dirty="0" smtClean="0">
                <a:latin typeface="Calibri" pitchFamily="34" charset="0"/>
              </a:rPr>
              <a:t>Changer d’échelle d’action dans un département où coexistent de nombreuses formes de vente directe et de circuits courts de proximité</a:t>
            </a:r>
          </a:p>
          <a:p>
            <a:pPr marL="1257300" lvl="2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/>
            </a:pPr>
            <a:endParaRPr lang="fr-FR" sz="800" kern="0" dirty="0" smtClean="0">
              <a:latin typeface="Calibri" pitchFamily="34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Symbol"/>
              <a:buChar char="Þ"/>
              <a:defRPr/>
            </a:pPr>
            <a:r>
              <a:rPr lang="fr-FR" kern="0" dirty="0" smtClean="0">
                <a:latin typeface="Calibri" pitchFamily="34" charset="0"/>
              </a:rPr>
              <a:t>En s’appuyant sur </a:t>
            </a:r>
            <a:r>
              <a:rPr lang="fr-FR" dirty="0" smtClean="0">
                <a:latin typeface="Calibri" pitchFamily="34" charset="0"/>
              </a:rPr>
              <a:t>les ressources patrimoniales, matérielles et immatérielles de petites fermes = FOCT « marque territoriale » légitime l’identité du territoire vers l’extérieur + renforce le sentiment d’appartenance pour les adhérents. 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Symbol"/>
              <a:buChar char="Þ"/>
              <a:defRPr/>
            </a:pPr>
            <a:r>
              <a:rPr lang="fr-FR" dirty="0" smtClean="0">
                <a:latin typeface="Calibri" pitchFamily="34" charset="0"/>
              </a:rPr>
              <a:t>Place du département le fruit d'une instrumentalisation pour fonder un sentiment d'appartenance inter-filières et inter-terroirs</a:t>
            </a:r>
            <a:endParaRPr kumimoji="0" lang="fr-FR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00826" y="1826303"/>
            <a:ext cx="26431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latin typeface="Calibri" pitchFamily="34" charset="0"/>
              </a:rPr>
              <a:t>Association d’associations = un réseau pour engager des projets</a:t>
            </a:r>
          </a:p>
          <a:p>
            <a:r>
              <a:rPr lang="fr-FR" dirty="0" smtClean="0">
                <a:latin typeface="Calibri" pitchFamily="34" charset="0"/>
              </a:rPr>
              <a:t>Objectif : la promotion de la production fermière de proximité par la vente directe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veau">
  <a:themeElements>
    <a:clrScheme name="Niveau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Niveau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iveau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au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au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au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au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au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veau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veau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8735</TotalTime>
  <Words>707</Words>
  <Application>Microsoft Office PowerPoint</Application>
  <PresentationFormat>Affichage à l'écran (4:3)</PresentationFormat>
  <Paragraphs>98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Calibri</vt:lpstr>
      <vt:lpstr>Garamond</vt:lpstr>
      <vt:lpstr>Symbol</vt:lpstr>
      <vt:lpstr>Times New Roman</vt:lpstr>
      <vt:lpstr>Verdana</vt:lpstr>
      <vt:lpstr>Wingdings</vt:lpstr>
      <vt:lpstr>Niveau</vt:lpstr>
      <vt:lpstr>Le Département comme référence pour des formes d'organisation collective territorialisées</vt:lpstr>
      <vt:lpstr>De la référence au nom du département dans le nom d’une FOCT (Forme d’Organisation Collective Territorialisée)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</vt:lpstr>
    </vt:vector>
  </TitlesOfParts>
  <Company>Universite de Nantes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 et durabilité :  une douce utopie ?</dc:title>
  <dc:creator>adminmarg</dc:creator>
  <cp:lastModifiedBy>Les Jus</cp:lastModifiedBy>
  <cp:revision>137</cp:revision>
  <dcterms:created xsi:type="dcterms:W3CDTF">2010-06-16T15:00:07Z</dcterms:created>
  <dcterms:modified xsi:type="dcterms:W3CDTF">2015-05-19T17:24:39Z</dcterms:modified>
</cp:coreProperties>
</file>