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6" r:id="rId3"/>
    <p:sldId id="267" r:id="rId4"/>
    <p:sldId id="268" r:id="rId5"/>
    <p:sldId id="269" r:id="rId6"/>
    <p:sldId id="265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2A2AC15-45E9-4FEA-BC1B-2458FBE55FFF}">
          <p14:sldIdLst>
            <p14:sldId id="256"/>
            <p14:sldId id="266"/>
            <p14:sldId id="267"/>
            <p14:sldId id="268"/>
            <p14:sldId id="269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9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73" autoAdjust="0"/>
  </p:normalViewPr>
  <p:slideViewPr>
    <p:cSldViewPr>
      <p:cViewPr varScale="1">
        <p:scale>
          <a:sx n="109" d="100"/>
          <a:sy n="109" d="100"/>
        </p:scale>
        <p:origin x="44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tls-gps-dfs\home\mjaquot\Documents\mgunia\PECTOUL\sante_1777\sante_meres\comapraison_perf_femelles_maux_patte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tls-gps-dfs\home\mjaquot\Documents\mgunia\PECTOUL\sante_1777\sante_meres\comapraison_perf_femelles_maux_patte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tls-gps-dfs\home\mjaquot\Documents\mgunia\PECTOUL\sante_1777\sante_meres\comapraison_perf_femelles_maux_patte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tls-gps-dfs\home\mjaquot\Documents\mgunia\PECTOUL\sante_1777\sante_meres\comapraison_perf_femelles_maux_pattes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tls-gps-dfs\home\mjaquot\Documents\mgunia\PECTOUL\sante_1777\sante_meres\comapraison_perf_femelles_maux_pattes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4387313031654"/>
          <c:y val="0.11933984837765191"/>
          <c:w val="0.83108901748727182"/>
          <c:h val="0.679492672111638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stat_base!$H$7</c:f>
              <c:strCache>
                <c:ptCount val="1"/>
                <c:pt idx="0">
                  <c:v>sans Maux de pattes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stat_base!$I$6:$N$6</c:f>
              <c:strCache>
                <c:ptCount val="6"/>
                <c:pt idx="0">
                  <c:v>Palp 1</c:v>
                </c:pt>
                <c:pt idx="1">
                  <c:v>Palp 2</c:v>
                </c:pt>
                <c:pt idx="2">
                  <c:v>Palp 3</c:v>
                </c:pt>
                <c:pt idx="3">
                  <c:v>Palp 4</c:v>
                </c:pt>
                <c:pt idx="4">
                  <c:v>Palp 5</c:v>
                </c:pt>
                <c:pt idx="5">
                  <c:v>Palp 6</c:v>
                </c:pt>
              </c:strCache>
            </c:strRef>
          </c:cat>
          <c:val>
            <c:numRef>
              <c:f>stat_base!$I$7:$N$7</c:f>
              <c:numCache>
                <c:formatCode>General</c:formatCode>
                <c:ptCount val="6"/>
                <c:pt idx="0">
                  <c:v>1921</c:v>
                </c:pt>
                <c:pt idx="1">
                  <c:v>1692</c:v>
                </c:pt>
                <c:pt idx="2">
                  <c:v>1474</c:v>
                </c:pt>
                <c:pt idx="3">
                  <c:v>1281</c:v>
                </c:pt>
                <c:pt idx="4">
                  <c:v>925</c:v>
                </c:pt>
                <c:pt idx="5">
                  <c:v>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E2-4C3D-9E72-1A3E5D67295B}"/>
            </c:ext>
          </c:extLst>
        </c:ser>
        <c:ser>
          <c:idx val="1"/>
          <c:order val="1"/>
          <c:tx>
            <c:strRef>
              <c:f>stat_base!$H$8</c:f>
              <c:strCache>
                <c:ptCount val="1"/>
                <c:pt idx="0">
                  <c:v>avec Maux de pattes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stat_base!$I$6:$N$6</c:f>
              <c:strCache>
                <c:ptCount val="6"/>
                <c:pt idx="0">
                  <c:v>Palp 1</c:v>
                </c:pt>
                <c:pt idx="1">
                  <c:v>Palp 2</c:v>
                </c:pt>
                <c:pt idx="2">
                  <c:v>Palp 3</c:v>
                </c:pt>
                <c:pt idx="3">
                  <c:v>Palp 4</c:v>
                </c:pt>
                <c:pt idx="4">
                  <c:v>Palp 5</c:v>
                </c:pt>
                <c:pt idx="5">
                  <c:v>Palp 6</c:v>
                </c:pt>
              </c:strCache>
            </c:strRef>
          </c:cat>
          <c:val>
            <c:numRef>
              <c:f>stat_base!$I$8:$N$8</c:f>
              <c:numCache>
                <c:formatCode>General</c:formatCode>
                <c:ptCount val="6"/>
                <c:pt idx="0">
                  <c:v>2</c:v>
                </c:pt>
                <c:pt idx="1">
                  <c:v>33</c:v>
                </c:pt>
                <c:pt idx="2">
                  <c:v>94</c:v>
                </c:pt>
                <c:pt idx="3">
                  <c:v>138</c:v>
                </c:pt>
                <c:pt idx="4">
                  <c:v>172</c:v>
                </c:pt>
                <c:pt idx="5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E2-4C3D-9E72-1A3E5D6729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9229440"/>
        <c:axId val="119521280"/>
      </c:barChart>
      <c:catAx>
        <c:axId val="119229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9521280"/>
        <c:crosses val="autoZero"/>
        <c:auto val="1"/>
        <c:lblAlgn val="ctr"/>
        <c:lblOffset val="100"/>
        <c:noMultiLvlLbl val="0"/>
      </c:catAx>
      <c:valAx>
        <c:axId val="11952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9229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899964106552256E-2"/>
          <c:y val="0.9248291161782648"/>
          <c:w val="0.91139552870193896"/>
          <c:h val="7.48774881400694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778020570395207"/>
          <c:y val="0.11933984837765191"/>
          <c:w val="0.67365934521342719"/>
          <c:h val="0.691914876891314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stat_base!$A$150</c:f>
              <c:strCache>
                <c:ptCount val="1"/>
                <c:pt idx="0">
                  <c:v>sans Maux de pattes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stat_base!$C$149:$G$149</c:f>
              <c:strCache>
                <c:ptCount val="5"/>
                <c:pt idx="0">
                  <c:v>Palp 2</c:v>
                </c:pt>
                <c:pt idx="1">
                  <c:v>Palp 3</c:v>
                </c:pt>
                <c:pt idx="2">
                  <c:v>Palp 4</c:v>
                </c:pt>
                <c:pt idx="3">
                  <c:v>Palp 5</c:v>
                </c:pt>
                <c:pt idx="4">
                  <c:v>Palp 6</c:v>
                </c:pt>
              </c:strCache>
            </c:strRef>
          </c:cat>
          <c:val>
            <c:numRef>
              <c:f>stat_base!$C$150:$G$150</c:f>
              <c:numCache>
                <c:formatCode>General</c:formatCode>
                <c:ptCount val="5"/>
                <c:pt idx="0">
                  <c:v>4485.3139700000002</c:v>
                </c:pt>
                <c:pt idx="1">
                  <c:v>4716.2979800000003</c:v>
                </c:pt>
                <c:pt idx="2">
                  <c:v>4889.5603099999998</c:v>
                </c:pt>
                <c:pt idx="3">
                  <c:v>4995.8675400000002</c:v>
                </c:pt>
                <c:pt idx="4">
                  <c:v>4953.2009600000001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72-4E65-AFC5-A2ECCD1EDBE2}"/>
            </c:ext>
          </c:extLst>
        </c:ser>
        <c:ser>
          <c:idx val="1"/>
          <c:order val="1"/>
          <c:tx>
            <c:strRef>
              <c:f>stat_base!$A$151</c:f>
              <c:strCache>
                <c:ptCount val="1"/>
                <c:pt idx="0">
                  <c:v>avec Maux de pattes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stat_base!$C$149:$G$149</c:f>
              <c:strCache>
                <c:ptCount val="5"/>
                <c:pt idx="0">
                  <c:v>Palp 2</c:v>
                </c:pt>
                <c:pt idx="1">
                  <c:v>Palp 3</c:v>
                </c:pt>
                <c:pt idx="2">
                  <c:v>Palp 4</c:v>
                </c:pt>
                <c:pt idx="3">
                  <c:v>Palp 5</c:v>
                </c:pt>
                <c:pt idx="4">
                  <c:v>Palp 6</c:v>
                </c:pt>
              </c:strCache>
            </c:strRef>
          </c:cat>
          <c:val>
            <c:numRef>
              <c:f>stat_base!$C$151:$G$151</c:f>
              <c:numCache>
                <c:formatCode>General</c:formatCode>
                <c:ptCount val="5"/>
                <c:pt idx="0">
                  <c:v>4277.6662699999997</c:v>
                </c:pt>
                <c:pt idx="1">
                  <c:v>4451.2993299999998</c:v>
                </c:pt>
                <c:pt idx="2">
                  <c:v>4670.3765299999995</c:v>
                </c:pt>
                <c:pt idx="3">
                  <c:v>4825.2763400000003</c:v>
                </c:pt>
                <c:pt idx="4">
                  <c:v>4622.85322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72-4E65-AFC5-A2ECCD1EDB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298560"/>
        <c:axId val="119525888"/>
      </c:barChart>
      <c:catAx>
        <c:axId val="119298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119525888"/>
        <c:crosses val="autoZero"/>
        <c:auto val="1"/>
        <c:lblAlgn val="ctr"/>
        <c:lblOffset val="100"/>
        <c:noMultiLvlLbl val="0"/>
      </c:catAx>
      <c:valAx>
        <c:axId val="119525888"/>
        <c:scaling>
          <c:orientation val="minMax"/>
          <c:max val="5200"/>
          <c:min val="3800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119298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987262357286748E-2"/>
          <c:y val="0.1963417936731166"/>
          <c:w val="0.79937178123004893"/>
          <c:h val="0.665663955939933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stat_base!$I$87</c:f>
              <c:strCache>
                <c:ptCount val="1"/>
                <c:pt idx="0">
                  <c:v>sans Maux de pattes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stat_base!$C$143:$G$143</c:f>
              <c:strCache>
                <c:ptCount val="5"/>
                <c:pt idx="0">
                  <c:v>1-2</c:v>
                </c:pt>
                <c:pt idx="1">
                  <c:v>2-3</c:v>
                </c:pt>
                <c:pt idx="2">
                  <c:v>3-4</c:v>
                </c:pt>
                <c:pt idx="3">
                  <c:v>4-5</c:v>
                </c:pt>
                <c:pt idx="4">
                  <c:v>5-6</c:v>
                </c:pt>
              </c:strCache>
            </c:strRef>
          </c:cat>
          <c:val>
            <c:numRef>
              <c:f>stat_base!$C$144:$G$144</c:f>
              <c:numCache>
                <c:formatCode>General</c:formatCode>
                <c:ptCount val="5"/>
                <c:pt idx="0">
                  <c:v>7.3122715400000002</c:v>
                </c:pt>
                <c:pt idx="1">
                  <c:v>5.7820773900000004</c:v>
                </c:pt>
                <c:pt idx="2">
                  <c:v>3.2888002699999999</c:v>
                </c:pt>
                <c:pt idx="3">
                  <c:v>2.3221350100000002</c:v>
                </c:pt>
                <c:pt idx="4">
                  <c:v>-0.36783642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23-4116-92D8-DF2FE1C920F3}"/>
            </c:ext>
          </c:extLst>
        </c:ser>
        <c:ser>
          <c:idx val="1"/>
          <c:order val="1"/>
          <c:tx>
            <c:strRef>
              <c:f>stat_base!$I$88</c:f>
              <c:strCache>
                <c:ptCount val="1"/>
                <c:pt idx="0">
                  <c:v>avec Maux de pattes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stat_base!$C$143:$G$143</c:f>
              <c:strCache>
                <c:ptCount val="5"/>
                <c:pt idx="0">
                  <c:v>1-2</c:v>
                </c:pt>
                <c:pt idx="1">
                  <c:v>2-3</c:v>
                </c:pt>
                <c:pt idx="2">
                  <c:v>3-4</c:v>
                </c:pt>
                <c:pt idx="3">
                  <c:v>4-5</c:v>
                </c:pt>
                <c:pt idx="4">
                  <c:v>5-6</c:v>
                </c:pt>
              </c:strCache>
            </c:strRef>
          </c:cat>
          <c:val>
            <c:numRef>
              <c:f>stat_base!$C$145:$G$145</c:f>
              <c:numCache>
                <c:formatCode>General</c:formatCode>
                <c:ptCount val="5"/>
                <c:pt idx="0">
                  <c:v>-0.50296112000000004</c:v>
                </c:pt>
                <c:pt idx="1">
                  <c:v>0.36419329</c:v>
                </c:pt>
                <c:pt idx="2">
                  <c:v>-0.89716249999999997</c:v>
                </c:pt>
                <c:pt idx="3">
                  <c:v>-0.61670343999999999</c:v>
                </c:pt>
                <c:pt idx="4">
                  <c:v>-6.3005995500000003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23-4116-92D8-DF2FE1C920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647232"/>
        <c:axId val="119528192"/>
      </c:barChart>
      <c:catAx>
        <c:axId val="119647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119528192"/>
        <c:crosses val="autoZero"/>
        <c:auto val="1"/>
        <c:lblAlgn val="ctr"/>
        <c:lblOffset val="100"/>
        <c:noMultiLvlLbl val="0"/>
      </c:catAx>
      <c:valAx>
        <c:axId val="119528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119647232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551848521696499"/>
          <c:y val="0.15526581360970845"/>
          <c:w val="0.67365934521342719"/>
          <c:h val="0.70753048648346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stat_base!$I$33</c:f>
              <c:strCache>
                <c:ptCount val="1"/>
                <c:pt idx="0">
                  <c:v>sans Maux de pattes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stat_base!$J$32:$N$32</c:f>
              <c:strCache>
                <c:ptCount val="5"/>
                <c:pt idx="0">
                  <c:v>Cycle 2</c:v>
                </c:pt>
                <c:pt idx="1">
                  <c:v>Cycle 3</c:v>
                </c:pt>
                <c:pt idx="2">
                  <c:v>Cycle 4</c:v>
                </c:pt>
                <c:pt idx="3">
                  <c:v>Cycle 5</c:v>
                </c:pt>
                <c:pt idx="4">
                  <c:v>Cycle 6</c:v>
                </c:pt>
              </c:strCache>
            </c:strRef>
          </c:cat>
          <c:val>
            <c:numRef>
              <c:f>stat_base!$J$33:$N$33</c:f>
              <c:numCache>
                <c:formatCode>0%</c:formatCode>
                <c:ptCount val="5"/>
                <c:pt idx="0">
                  <c:v>0.72509999999999997</c:v>
                </c:pt>
                <c:pt idx="1">
                  <c:v>0.75280000000000002</c:v>
                </c:pt>
                <c:pt idx="2">
                  <c:v>0.81799999999999995</c:v>
                </c:pt>
                <c:pt idx="3">
                  <c:v>0.83479999999999999</c:v>
                </c:pt>
                <c:pt idx="4">
                  <c:v>0.80679999999999996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A5-47D1-9776-B32E509A6C7C}"/>
            </c:ext>
          </c:extLst>
        </c:ser>
        <c:ser>
          <c:idx val="1"/>
          <c:order val="1"/>
          <c:tx>
            <c:strRef>
              <c:f>stat_base!$I$34</c:f>
              <c:strCache>
                <c:ptCount val="1"/>
                <c:pt idx="0">
                  <c:v>avec Maux de pattes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stat_base!$J$32:$N$32</c:f>
              <c:strCache>
                <c:ptCount val="5"/>
                <c:pt idx="0">
                  <c:v>Cycle 2</c:v>
                </c:pt>
                <c:pt idx="1">
                  <c:v>Cycle 3</c:v>
                </c:pt>
                <c:pt idx="2">
                  <c:v>Cycle 4</c:v>
                </c:pt>
                <c:pt idx="3">
                  <c:v>Cycle 5</c:v>
                </c:pt>
                <c:pt idx="4">
                  <c:v>Cycle 6</c:v>
                </c:pt>
              </c:strCache>
            </c:strRef>
          </c:cat>
          <c:val>
            <c:numRef>
              <c:f>stat_base!$J$34:$N$34</c:f>
              <c:numCache>
                <c:formatCode>0%</c:formatCode>
                <c:ptCount val="5"/>
                <c:pt idx="0">
                  <c:v>0.33329999999999999</c:v>
                </c:pt>
                <c:pt idx="1">
                  <c:v>0.46</c:v>
                </c:pt>
                <c:pt idx="2">
                  <c:v>0.67149999999999999</c:v>
                </c:pt>
                <c:pt idx="3">
                  <c:v>0.72089999999999999</c:v>
                </c:pt>
                <c:pt idx="4">
                  <c:v>0.58620000000000005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A5-47D1-9776-B32E509A6C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32576"/>
        <c:axId val="113457920"/>
      </c:barChart>
      <c:catAx>
        <c:axId val="115032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3457920"/>
        <c:crosses val="autoZero"/>
        <c:auto val="1"/>
        <c:lblAlgn val="ctr"/>
        <c:lblOffset val="100"/>
        <c:noMultiLvlLbl val="0"/>
      </c:catAx>
      <c:valAx>
        <c:axId val="113457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5032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fr-FR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443728086937737"/>
          <c:y val="0.17478349233768731"/>
          <c:w val="0.81153232193992564"/>
          <c:h val="0.668998677060518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stat_base!$A$157</c:f>
              <c:strCache>
                <c:ptCount val="1"/>
                <c:pt idx="0">
                  <c:v>sans Maux de pattes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stat_base!$C$156:$G$156</c:f>
              <c:strCache>
                <c:ptCount val="5"/>
                <c:pt idx="0">
                  <c:v>Cycle 2</c:v>
                </c:pt>
                <c:pt idx="1">
                  <c:v>Cycle 3</c:v>
                </c:pt>
                <c:pt idx="2">
                  <c:v>Cycle 4</c:v>
                </c:pt>
                <c:pt idx="3">
                  <c:v>Cycle 5</c:v>
                </c:pt>
                <c:pt idx="4">
                  <c:v>Cycle 6</c:v>
                </c:pt>
              </c:strCache>
            </c:strRef>
          </c:cat>
          <c:val>
            <c:numRef>
              <c:f>stat_base!$C$157:$G$157</c:f>
              <c:numCache>
                <c:formatCode>0%</c:formatCode>
                <c:ptCount val="5"/>
                <c:pt idx="0">
                  <c:v>0.73769815000000005</c:v>
                </c:pt>
                <c:pt idx="1">
                  <c:v>0.73675577000000003</c:v>
                </c:pt>
                <c:pt idx="2">
                  <c:v>0.81827335999999995</c:v>
                </c:pt>
                <c:pt idx="3">
                  <c:v>0.83885818000000001</c:v>
                </c:pt>
                <c:pt idx="4">
                  <c:v>0.82277038000000002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3B-4262-99EC-943AB59C6A4D}"/>
            </c:ext>
          </c:extLst>
        </c:ser>
        <c:ser>
          <c:idx val="1"/>
          <c:order val="1"/>
          <c:tx>
            <c:strRef>
              <c:f>stat_base!$A$158</c:f>
              <c:strCache>
                <c:ptCount val="1"/>
                <c:pt idx="0">
                  <c:v>avec Maux de pattes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stat_base!$C$156:$G$156</c:f>
              <c:strCache>
                <c:ptCount val="5"/>
                <c:pt idx="0">
                  <c:v>Cycle 2</c:v>
                </c:pt>
                <c:pt idx="1">
                  <c:v>Cycle 3</c:v>
                </c:pt>
                <c:pt idx="2">
                  <c:v>Cycle 4</c:v>
                </c:pt>
                <c:pt idx="3">
                  <c:v>Cycle 5</c:v>
                </c:pt>
                <c:pt idx="4">
                  <c:v>Cycle 6</c:v>
                </c:pt>
              </c:strCache>
            </c:strRef>
          </c:cat>
          <c:val>
            <c:numRef>
              <c:f>stat_base!$C$158:$G$158</c:f>
              <c:numCache>
                <c:formatCode>0%</c:formatCode>
                <c:ptCount val="5"/>
                <c:pt idx="0">
                  <c:v>0.65252014999999997</c:v>
                </c:pt>
                <c:pt idx="1">
                  <c:v>0.76928962999999995</c:v>
                </c:pt>
                <c:pt idx="2">
                  <c:v>0.68058901999999999</c:v>
                </c:pt>
                <c:pt idx="3">
                  <c:v>0.77288321000000004</c:v>
                </c:pt>
                <c:pt idx="4">
                  <c:v>0.60601464999999999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3B-4262-99EC-943AB59C6A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736832"/>
        <c:axId val="119669312"/>
      </c:barChart>
      <c:catAx>
        <c:axId val="119736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9669312"/>
        <c:crosses val="autoZero"/>
        <c:auto val="1"/>
        <c:lblAlgn val="ctr"/>
        <c:lblOffset val="100"/>
        <c:noMultiLvlLbl val="0"/>
      </c:catAx>
      <c:valAx>
        <c:axId val="11966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9736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>
          <a:latin typeface="+mn-lt"/>
        </a:defRPr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0.01675</cdr:x>
      <cdr:y>0.00164</cdr:y>
    </cdr:from>
    <cdr:to>
      <cdr:x>0.7381</cdr:x>
      <cdr:y>0.06383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01314" y="5551"/>
          <a:ext cx="4363181" cy="2104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l"/>
          <a:r>
            <a:rPr lang="fr-FR" sz="1800" baseline="0" dirty="0"/>
            <a:t>Effectifs </a:t>
          </a:r>
          <a:r>
            <a:rPr lang="fr-FR" sz="1800" baseline="0" dirty="0" smtClean="0"/>
            <a:t>de femelles à </a:t>
          </a:r>
          <a:r>
            <a:rPr lang="fr-FR" sz="1800" baseline="0" dirty="0"/>
            <a:t>la palpation</a:t>
          </a:r>
          <a:endParaRPr lang="fr-FR" sz="1800" dirty="0"/>
        </a:p>
      </cdr:txBody>
    </cdr:sp>
  </cdr:relSizeAnchor>
  <cdr:relSizeAnchor xmlns:cdr="http://schemas.openxmlformats.org/drawingml/2006/chartDrawing">
    <cdr:from>
      <cdr:x>0.01675</cdr:x>
      <cdr:y>0.00164</cdr:y>
    </cdr:from>
    <cdr:to>
      <cdr:x>0.47368</cdr:x>
      <cdr:y>0.07061</cdr:y>
    </cdr:to>
    <cdr:sp macro="" textlink="">
      <cdr:nvSpPr>
        <cdr:cNvPr id="8" name="ZoneTexte 1"/>
        <cdr:cNvSpPr txBox="1"/>
      </cdr:nvSpPr>
      <cdr:spPr>
        <a:xfrm xmlns:a="http://schemas.openxmlformats.org/drawingml/2006/main">
          <a:off x="66674" y="4763"/>
          <a:ext cx="1819276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l"/>
          <a:endParaRPr lang="fr-FR" sz="1100"/>
        </a:p>
      </cdr:txBody>
    </cdr:sp>
  </cdr:relSizeAnchor>
  <cdr:relSizeAnchor xmlns:cdr="http://schemas.openxmlformats.org/drawingml/2006/chartDrawing">
    <cdr:from>
      <cdr:x>0.19518</cdr:x>
      <cdr:y>0.2795</cdr:y>
    </cdr:from>
    <cdr:to>
      <cdr:x>0.42651</cdr:x>
      <cdr:y>0.57764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771525" y="8572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/>
        </a:p>
      </cdr:txBody>
    </cdr:sp>
  </cdr:relSizeAnchor>
  <cdr:relSizeAnchor xmlns:cdr="http://schemas.openxmlformats.org/drawingml/2006/chartDrawing">
    <cdr:from>
      <cdr:x>0.13253</cdr:x>
      <cdr:y>0.17081</cdr:y>
    </cdr:from>
    <cdr:to>
      <cdr:x>0.28675</cdr:x>
      <cdr:y>0.24534</cdr:y>
    </cdr:to>
    <cdr:sp macro="" textlink="">
      <cdr:nvSpPr>
        <cdr:cNvPr id="5" name="ZoneTexte 4"/>
        <cdr:cNvSpPr txBox="1"/>
      </cdr:nvSpPr>
      <cdr:spPr>
        <a:xfrm xmlns:a="http://schemas.openxmlformats.org/drawingml/2006/main">
          <a:off x="523875" y="523875"/>
          <a:ext cx="609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800" dirty="0"/>
            <a:t>0,1%</a:t>
          </a:r>
        </a:p>
      </cdr:txBody>
    </cdr:sp>
  </cdr:relSizeAnchor>
  <cdr:relSizeAnchor xmlns:cdr="http://schemas.openxmlformats.org/drawingml/2006/chartDrawing">
    <cdr:from>
      <cdr:x>0.27309</cdr:x>
      <cdr:y>0.24017</cdr:y>
    </cdr:from>
    <cdr:to>
      <cdr:x>0.42731</cdr:x>
      <cdr:y>0.3147</cdr:y>
    </cdr:to>
    <cdr:sp macro="" textlink="">
      <cdr:nvSpPr>
        <cdr:cNvPr id="12" name="ZoneTexte 1"/>
        <cdr:cNvSpPr txBox="1"/>
      </cdr:nvSpPr>
      <cdr:spPr>
        <a:xfrm xmlns:a="http://schemas.openxmlformats.org/drawingml/2006/main">
          <a:off x="1079500" y="736600"/>
          <a:ext cx="609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800" dirty="0"/>
            <a:t>1,9%</a:t>
          </a:r>
        </a:p>
      </cdr:txBody>
    </cdr:sp>
  </cdr:relSizeAnchor>
  <cdr:relSizeAnchor xmlns:cdr="http://schemas.openxmlformats.org/drawingml/2006/chartDrawing">
    <cdr:from>
      <cdr:x>0.40562</cdr:x>
      <cdr:y>0.27122</cdr:y>
    </cdr:from>
    <cdr:to>
      <cdr:x>0.55984</cdr:x>
      <cdr:y>0.34576</cdr:y>
    </cdr:to>
    <cdr:sp macro="" textlink="">
      <cdr:nvSpPr>
        <cdr:cNvPr id="13" name="ZoneTexte 1"/>
        <cdr:cNvSpPr txBox="1"/>
      </cdr:nvSpPr>
      <cdr:spPr>
        <a:xfrm xmlns:a="http://schemas.openxmlformats.org/drawingml/2006/main">
          <a:off x="1603375" y="831850"/>
          <a:ext cx="609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800" dirty="0"/>
            <a:t>6,0%</a:t>
          </a:r>
        </a:p>
      </cdr:txBody>
    </cdr:sp>
  </cdr:relSizeAnchor>
  <cdr:relSizeAnchor xmlns:cdr="http://schemas.openxmlformats.org/drawingml/2006/chartDrawing">
    <cdr:from>
      <cdr:x>0.54779</cdr:x>
      <cdr:y>0.31781</cdr:y>
    </cdr:from>
    <cdr:to>
      <cdr:x>0.70201</cdr:x>
      <cdr:y>0.39234</cdr:y>
    </cdr:to>
    <cdr:sp macro="" textlink="">
      <cdr:nvSpPr>
        <cdr:cNvPr id="14" name="ZoneTexte 1"/>
        <cdr:cNvSpPr txBox="1"/>
      </cdr:nvSpPr>
      <cdr:spPr>
        <a:xfrm xmlns:a="http://schemas.openxmlformats.org/drawingml/2006/main">
          <a:off x="2165350" y="974725"/>
          <a:ext cx="609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800" dirty="0"/>
            <a:t>9,7%</a:t>
          </a:r>
        </a:p>
      </cdr:txBody>
    </cdr:sp>
  </cdr:relSizeAnchor>
  <cdr:relSizeAnchor xmlns:cdr="http://schemas.openxmlformats.org/drawingml/2006/chartDrawing">
    <cdr:from>
      <cdr:x>0.68996</cdr:x>
      <cdr:y>0.4234</cdr:y>
    </cdr:from>
    <cdr:to>
      <cdr:x>0.84418</cdr:x>
      <cdr:y>0.49793</cdr:y>
    </cdr:to>
    <cdr:sp macro="" textlink="">
      <cdr:nvSpPr>
        <cdr:cNvPr id="15" name="ZoneTexte 1"/>
        <cdr:cNvSpPr txBox="1"/>
      </cdr:nvSpPr>
      <cdr:spPr>
        <a:xfrm xmlns:a="http://schemas.openxmlformats.org/drawingml/2006/main">
          <a:off x="2727325" y="1298575"/>
          <a:ext cx="609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800" dirty="0"/>
            <a:t>15,7%</a:t>
          </a:r>
        </a:p>
      </cdr:txBody>
    </cdr:sp>
  </cdr:relSizeAnchor>
  <cdr:relSizeAnchor xmlns:cdr="http://schemas.openxmlformats.org/drawingml/2006/chartDrawing">
    <cdr:from>
      <cdr:x>0.82955</cdr:x>
      <cdr:y>0.5</cdr:y>
    </cdr:from>
    <cdr:to>
      <cdr:x>0.98377</cdr:x>
      <cdr:y>0.57453</cdr:y>
    </cdr:to>
    <cdr:sp macro="" textlink="">
      <cdr:nvSpPr>
        <cdr:cNvPr id="16" name="ZoneTexte 1"/>
        <cdr:cNvSpPr txBox="1"/>
      </cdr:nvSpPr>
      <cdr:spPr>
        <a:xfrm xmlns:a="http://schemas.openxmlformats.org/drawingml/2006/main">
          <a:off x="5256584" y="1944216"/>
          <a:ext cx="977247" cy="289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800" dirty="0"/>
            <a:t>11,7%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0.01675</cdr:x>
      <cdr:y>0.00164</cdr:y>
    </cdr:from>
    <cdr:to>
      <cdr:x>0.92823</cdr:x>
      <cdr:y>0.08867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66688" y="4757"/>
          <a:ext cx="3629011" cy="252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l"/>
          <a:r>
            <a:rPr lang="fr-FR" sz="1800" dirty="0">
              <a:cs typeface="Times New Roman" panose="02020603050405020304" pitchFamily="18" charset="0"/>
            </a:rPr>
            <a:t>Moyenne ajustée des poids</a:t>
          </a:r>
          <a:r>
            <a:rPr lang="fr-FR" sz="1800" baseline="0" dirty="0">
              <a:cs typeface="Times New Roman" panose="02020603050405020304" pitchFamily="18" charset="0"/>
            </a:rPr>
            <a:t> vif à la palpation</a:t>
          </a:r>
          <a:endParaRPr lang="fr-FR" sz="1800" dirty="0"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0.30463</cdr:x>
      <cdr:y>0.1226</cdr:y>
    </cdr:from>
    <cdr:to>
      <cdr:x>0.41946</cdr:x>
      <cdr:y>0.18172</cdr:y>
    </cdr:to>
    <cdr:sp macro="" textlink="">
      <cdr:nvSpPr>
        <cdr:cNvPr id="7" name="ZoneTexte 1"/>
        <cdr:cNvSpPr txBox="1"/>
      </cdr:nvSpPr>
      <cdr:spPr>
        <a:xfrm xmlns:a="http://schemas.openxmlformats.org/drawingml/2006/main">
          <a:off x="1212860" y="355586"/>
          <a:ext cx="457190" cy="1714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/>
            <a:t>***</a:t>
          </a:r>
        </a:p>
      </cdr:txBody>
    </cdr:sp>
  </cdr:relSizeAnchor>
  <cdr:relSizeAnchor xmlns:cdr="http://schemas.openxmlformats.org/drawingml/2006/chartDrawing">
    <cdr:from>
      <cdr:x>0.01675</cdr:x>
      <cdr:y>0.00164</cdr:y>
    </cdr:from>
    <cdr:to>
      <cdr:x>0.47368</cdr:x>
      <cdr:y>0.07061</cdr:y>
    </cdr:to>
    <cdr:sp macro="" textlink="">
      <cdr:nvSpPr>
        <cdr:cNvPr id="8" name="ZoneTexte 1"/>
        <cdr:cNvSpPr txBox="1"/>
      </cdr:nvSpPr>
      <cdr:spPr>
        <a:xfrm xmlns:a="http://schemas.openxmlformats.org/drawingml/2006/main">
          <a:off x="66674" y="4763"/>
          <a:ext cx="1819276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l"/>
          <a:endParaRPr lang="fr-FR" sz="1100"/>
        </a:p>
      </cdr:txBody>
    </cdr:sp>
  </cdr:relSizeAnchor>
  <cdr:relSizeAnchor xmlns:cdr="http://schemas.openxmlformats.org/drawingml/2006/chartDrawing">
    <cdr:from>
      <cdr:x>0.189</cdr:x>
      <cdr:y>0.12316</cdr:y>
    </cdr:from>
    <cdr:to>
      <cdr:x>0.30383</cdr:x>
      <cdr:y>0.18227</cdr:y>
    </cdr:to>
    <cdr:sp macro="" textlink="">
      <cdr:nvSpPr>
        <cdr:cNvPr id="9" name="ZoneTexte 2"/>
        <cdr:cNvSpPr txBox="1"/>
      </cdr:nvSpPr>
      <cdr:spPr>
        <a:xfrm xmlns:a="http://schemas.openxmlformats.org/drawingml/2006/main">
          <a:off x="752485" y="357198"/>
          <a:ext cx="457190" cy="1714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100"/>
            <a:t>***</a:t>
          </a:r>
        </a:p>
      </cdr:txBody>
    </cdr:sp>
  </cdr:relSizeAnchor>
  <cdr:relSizeAnchor xmlns:cdr="http://schemas.openxmlformats.org/drawingml/2006/chartDrawing">
    <cdr:from>
      <cdr:x>0.72089</cdr:x>
      <cdr:y>0.11604</cdr:y>
    </cdr:from>
    <cdr:to>
      <cdr:x>0.83573</cdr:x>
      <cdr:y>0.17515</cdr:y>
    </cdr:to>
    <cdr:sp macro="" textlink="">
      <cdr:nvSpPr>
        <cdr:cNvPr id="11" name="ZoneTexte 1"/>
        <cdr:cNvSpPr txBox="1"/>
      </cdr:nvSpPr>
      <cdr:spPr>
        <a:xfrm xmlns:a="http://schemas.openxmlformats.org/drawingml/2006/main">
          <a:off x="2870187" y="336547"/>
          <a:ext cx="457230" cy="1714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/>
            <a:t>***</a:t>
          </a:r>
        </a:p>
      </cdr:txBody>
    </cdr:sp>
  </cdr:relSizeAnchor>
  <cdr:relSizeAnchor xmlns:cdr="http://schemas.openxmlformats.org/drawingml/2006/chartDrawing">
    <cdr:from>
      <cdr:x>0.41467</cdr:x>
      <cdr:y>0.12261</cdr:y>
    </cdr:from>
    <cdr:to>
      <cdr:x>0.5295</cdr:x>
      <cdr:y>0.18173</cdr:y>
    </cdr:to>
    <cdr:sp macro="" textlink="">
      <cdr:nvSpPr>
        <cdr:cNvPr id="10" name="ZoneTexte 1"/>
        <cdr:cNvSpPr txBox="1"/>
      </cdr:nvSpPr>
      <cdr:spPr>
        <a:xfrm xmlns:a="http://schemas.openxmlformats.org/drawingml/2006/main">
          <a:off x="1651000" y="355600"/>
          <a:ext cx="457190" cy="1714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/>
            <a:t>***</a:t>
          </a:r>
        </a:p>
      </cdr:txBody>
    </cdr:sp>
  </cdr:relSizeAnchor>
  <cdr:relSizeAnchor xmlns:cdr="http://schemas.openxmlformats.org/drawingml/2006/chartDrawing">
    <cdr:from>
      <cdr:x>0.58453</cdr:x>
      <cdr:y>0.11932</cdr:y>
    </cdr:from>
    <cdr:to>
      <cdr:x>0.69936</cdr:x>
      <cdr:y>0.17844</cdr:y>
    </cdr:to>
    <cdr:sp macro="" textlink="">
      <cdr:nvSpPr>
        <cdr:cNvPr id="12" name="ZoneTexte 1"/>
        <cdr:cNvSpPr txBox="1"/>
      </cdr:nvSpPr>
      <cdr:spPr>
        <a:xfrm xmlns:a="http://schemas.openxmlformats.org/drawingml/2006/main">
          <a:off x="2327275" y="346075"/>
          <a:ext cx="457190" cy="1714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/>
            <a:t>***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2.22223E-7</cdr:x>
      <cdr:y>0</cdr:y>
    </cdr:from>
    <cdr:to>
      <cdr:x>1</cdr:x>
      <cdr:y>0.09508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" y="0"/>
          <a:ext cx="4499991" cy="36739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l"/>
          <a:endParaRPr lang="fr-FR" sz="1800" dirty="0">
            <a:latin typeface="+mj-lt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0.76143</cdr:x>
      <cdr:y>0.11274</cdr:y>
    </cdr:from>
    <cdr:to>
      <cdr:x>0.87627</cdr:x>
      <cdr:y>0.17185</cdr:y>
    </cdr:to>
    <cdr:sp macro="" textlink="">
      <cdr:nvSpPr>
        <cdr:cNvPr id="5" name="ZoneTexte 1"/>
        <cdr:cNvSpPr txBox="1"/>
      </cdr:nvSpPr>
      <cdr:spPr>
        <a:xfrm xmlns:a="http://schemas.openxmlformats.org/drawingml/2006/main">
          <a:off x="2683472" y="327519"/>
          <a:ext cx="404724" cy="1717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/>
            <a:t>***</a:t>
          </a:r>
        </a:p>
      </cdr:txBody>
    </cdr:sp>
  </cdr:relSizeAnchor>
  <cdr:relSizeAnchor xmlns:cdr="http://schemas.openxmlformats.org/drawingml/2006/chartDrawing">
    <cdr:from>
      <cdr:x>0.40972</cdr:x>
      <cdr:y>0.10618</cdr:y>
    </cdr:from>
    <cdr:to>
      <cdr:x>0.52455</cdr:x>
      <cdr:y>0.19345</cdr:y>
    </cdr:to>
    <cdr:sp macro="" textlink="">
      <cdr:nvSpPr>
        <cdr:cNvPr id="7" name="ZoneTexte 1"/>
        <cdr:cNvSpPr txBox="1"/>
      </cdr:nvSpPr>
      <cdr:spPr>
        <a:xfrm xmlns:a="http://schemas.openxmlformats.org/drawingml/2006/main">
          <a:off x="1443964" y="308454"/>
          <a:ext cx="404690" cy="253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/>
            <a:t>***</a:t>
          </a:r>
        </a:p>
      </cdr:txBody>
    </cdr:sp>
  </cdr:relSizeAnchor>
  <cdr:relSizeAnchor xmlns:cdr="http://schemas.openxmlformats.org/drawingml/2006/chartDrawing">
    <cdr:from>
      <cdr:x>0.5982</cdr:x>
      <cdr:y>0.10273</cdr:y>
    </cdr:from>
    <cdr:to>
      <cdr:x>0.71303</cdr:x>
      <cdr:y>0.19</cdr:y>
    </cdr:to>
    <cdr:sp macro="" textlink="">
      <cdr:nvSpPr>
        <cdr:cNvPr id="9" name="ZoneTexte 1"/>
        <cdr:cNvSpPr txBox="1"/>
      </cdr:nvSpPr>
      <cdr:spPr>
        <a:xfrm xmlns:a="http://schemas.openxmlformats.org/drawingml/2006/main">
          <a:off x="2108200" y="298450"/>
          <a:ext cx="404690" cy="253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/>
            <a:t>***</a:t>
          </a:r>
        </a:p>
      </cdr:txBody>
    </cdr:sp>
  </cdr:relSizeAnchor>
  <cdr:relSizeAnchor xmlns:cdr="http://schemas.openxmlformats.org/drawingml/2006/chartDrawing">
    <cdr:from>
      <cdr:x>0.1036</cdr:x>
      <cdr:y>0.10601</cdr:y>
    </cdr:from>
    <cdr:to>
      <cdr:x>0.21843</cdr:x>
      <cdr:y>0.19328</cdr:y>
    </cdr:to>
    <cdr:sp macro="" textlink="">
      <cdr:nvSpPr>
        <cdr:cNvPr id="10" name="ZoneTexte 1"/>
        <cdr:cNvSpPr txBox="1"/>
      </cdr:nvSpPr>
      <cdr:spPr>
        <a:xfrm xmlns:a="http://schemas.openxmlformats.org/drawingml/2006/main">
          <a:off x="365125" y="307975"/>
          <a:ext cx="404690" cy="253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 dirty="0"/>
            <a:t>***</a:t>
          </a:r>
        </a:p>
      </cdr:txBody>
    </cdr:sp>
  </cdr:relSizeAnchor>
  <cdr:relSizeAnchor xmlns:cdr="http://schemas.openxmlformats.org/drawingml/2006/chartDrawing">
    <cdr:from>
      <cdr:x>0.26306</cdr:x>
      <cdr:y>0.10601</cdr:y>
    </cdr:from>
    <cdr:to>
      <cdr:x>0.37789</cdr:x>
      <cdr:y>0.19328</cdr:y>
    </cdr:to>
    <cdr:sp macro="" textlink="">
      <cdr:nvSpPr>
        <cdr:cNvPr id="11" name="ZoneTexte 1"/>
        <cdr:cNvSpPr txBox="1"/>
      </cdr:nvSpPr>
      <cdr:spPr>
        <a:xfrm xmlns:a="http://schemas.openxmlformats.org/drawingml/2006/main">
          <a:off x="927100" y="307975"/>
          <a:ext cx="404690" cy="253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/>
            <a:t>***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0.19139</cdr:x>
      <cdr:y>0.11002</cdr:y>
    </cdr:from>
    <cdr:to>
      <cdr:x>0.30622</cdr:x>
      <cdr:y>0.16913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761998" y="319090"/>
          <a:ext cx="457201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100"/>
            <a:t>***</a:t>
          </a:r>
        </a:p>
      </cdr:txBody>
    </cdr:sp>
  </cdr:relSizeAnchor>
  <cdr:relSizeAnchor xmlns:cdr="http://schemas.openxmlformats.org/drawingml/2006/chartDrawing">
    <cdr:from>
      <cdr:x>0.57496</cdr:x>
      <cdr:y>0.10618</cdr:y>
    </cdr:from>
    <cdr:to>
      <cdr:x>0.68979</cdr:x>
      <cdr:y>0.1653</cdr:y>
    </cdr:to>
    <cdr:sp macro="" textlink="">
      <cdr:nvSpPr>
        <cdr:cNvPr id="4" name="ZoneTexte 1"/>
        <cdr:cNvSpPr txBox="1"/>
      </cdr:nvSpPr>
      <cdr:spPr>
        <a:xfrm xmlns:a="http://schemas.openxmlformats.org/drawingml/2006/main">
          <a:off x="2289175" y="307975"/>
          <a:ext cx="457201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/>
            <a:t>***</a:t>
          </a:r>
        </a:p>
      </cdr:txBody>
    </cdr:sp>
  </cdr:relSizeAnchor>
  <cdr:relSizeAnchor xmlns:cdr="http://schemas.openxmlformats.org/drawingml/2006/chartDrawing">
    <cdr:from>
      <cdr:x>0.72089</cdr:x>
      <cdr:y>0.1029</cdr:y>
    </cdr:from>
    <cdr:to>
      <cdr:x>0.83573</cdr:x>
      <cdr:y>0.16201</cdr:y>
    </cdr:to>
    <cdr:sp macro="" textlink="">
      <cdr:nvSpPr>
        <cdr:cNvPr id="5" name="ZoneTexte 1"/>
        <cdr:cNvSpPr txBox="1"/>
      </cdr:nvSpPr>
      <cdr:spPr>
        <a:xfrm xmlns:a="http://schemas.openxmlformats.org/drawingml/2006/main">
          <a:off x="2870200" y="298450"/>
          <a:ext cx="457201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/>
            <a:t>***</a:t>
          </a:r>
        </a:p>
      </cdr:txBody>
    </cdr:sp>
  </cdr:relSizeAnchor>
  <cdr:relSizeAnchor xmlns:cdr="http://schemas.openxmlformats.org/drawingml/2006/chartDrawing">
    <cdr:from>
      <cdr:x>0.44577</cdr:x>
      <cdr:y>0.10618</cdr:y>
    </cdr:from>
    <cdr:to>
      <cdr:x>0.56061</cdr:x>
      <cdr:y>0.1653</cdr:y>
    </cdr:to>
    <cdr:sp macro="" textlink="">
      <cdr:nvSpPr>
        <cdr:cNvPr id="6" name="ZoneTexte 1"/>
        <cdr:cNvSpPr txBox="1"/>
      </cdr:nvSpPr>
      <cdr:spPr>
        <a:xfrm xmlns:a="http://schemas.openxmlformats.org/drawingml/2006/main">
          <a:off x="1774825" y="307975"/>
          <a:ext cx="457201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/>
            <a:t>***</a:t>
          </a:r>
        </a:p>
      </cdr:txBody>
    </cdr:sp>
  </cdr:relSizeAnchor>
  <cdr:relSizeAnchor xmlns:cdr="http://schemas.openxmlformats.org/drawingml/2006/chartDrawing">
    <cdr:from>
      <cdr:x>0.30702</cdr:x>
      <cdr:y>0.10618</cdr:y>
    </cdr:from>
    <cdr:to>
      <cdr:x>0.42185</cdr:x>
      <cdr:y>0.1653</cdr:y>
    </cdr:to>
    <cdr:sp macro="" textlink="">
      <cdr:nvSpPr>
        <cdr:cNvPr id="7" name="ZoneTexte 1"/>
        <cdr:cNvSpPr txBox="1"/>
      </cdr:nvSpPr>
      <cdr:spPr>
        <a:xfrm xmlns:a="http://schemas.openxmlformats.org/drawingml/2006/main">
          <a:off x="1222375" y="307975"/>
          <a:ext cx="457201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/>
            <a:t>***</a:t>
          </a:r>
        </a:p>
      </cdr:txBody>
    </cdr:sp>
  </cdr:relSizeAnchor>
  <cdr:relSizeAnchor xmlns:cdr="http://schemas.openxmlformats.org/drawingml/2006/chartDrawing">
    <cdr:from>
      <cdr:x>0.00357</cdr:x>
      <cdr:y>0</cdr:y>
    </cdr:from>
    <cdr:to>
      <cdr:x>0.4605</cdr:x>
      <cdr:y>0.06897</cdr:y>
    </cdr:to>
    <cdr:sp macro="" textlink="">
      <cdr:nvSpPr>
        <cdr:cNvPr id="8" name="ZoneTexte 1"/>
        <cdr:cNvSpPr txBox="1"/>
      </cdr:nvSpPr>
      <cdr:spPr>
        <a:xfrm xmlns:a="http://schemas.openxmlformats.org/drawingml/2006/main">
          <a:off x="19027" y="-980728"/>
          <a:ext cx="2434793" cy="2135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l"/>
          <a:r>
            <a:rPr lang="fr-FR" sz="1800" dirty="0"/>
            <a:t>Taux de Mise-bas</a:t>
          </a:r>
        </a:p>
      </cdr:txBody>
    </cdr:sp>
  </cdr:relSizeAnchor>
  <cdr:relSizeAnchor xmlns:cdr="http://schemas.openxmlformats.org/drawingml/2006/chartDrawing">
    <cdr:from>
      <cdr:x>0.19139</cdr:x>
      <cdr:y>0.11002</cdr:y>
    </cdr:from>
    <cdr:to>
      <cdr:x>0.30622</cdr:x>
      <cdr:y>0.16913</cdr:y>
    </cdr:to>
    <cdr:sp macro="" textlink="">
      <cdr:nvSpPr>
        <cdr:cNvPr id="9" name="ZoneTexte 2"/>
        <cdr:cNvSpPr txBox="1"/>
      </cdr:nvSpPr>
      <cdr:spPr>
        <a:xfrm xmlns:a="http://schemas.openxmlformats.org/drawingml/2006/main">
          <a:off x="761998" y="319090"/>
          <a:ext cx="457201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100"/>
            <a:t>***</a:t>
          </a:r>
        </a:p>
      </cdr:txBody>
    </cdr:sp>
  </cdr:relSizeAnchor>
  <cdr:relSizeAnchor xmlns:cdr="http://schemas.openxmlformats.org/drawingml/2006/chartDrawing">
    <cdr:from>
      <cdr:x>0.57496</cdr:x>
      <cdr:y>0.10618</cdr:y>
    </cdr:from>
    <cdr:to>
      <cdr:x>0.68979</cdr:x>
      <cdr:y>0.1653</cdr:y>
    </cdr:to>
    <cdr:sp macro="" textlink="">
      <cdr:nvSpPr>
        <cdr:cNvPr id="10" name="ZoneTexte 1"/>
        <cdr:cNvSpPr txBox="1"/>
      </cdr:nvSpPr>
      <cdr:spPr>
        <a:xfrm xmlns:a="http://schemas.openxmlformats.org/drawingml/2006/main">
          <a:off x="2289175" y="307975"/>
          <a:ext cx="457201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/>
            <a:t>***</a:t>
          </a:r>
        </a:p>
      </cdr:txBody>
    </cdr:sp>
  </cdr:relSizeAnchor>
  <cdr:relSizeAnchor xmlns:cdr="http://schemas.openxmlformats.org/drawingml/2006/chartDrawing">
    <cdr:from>
      <cdr:x>0.72089</cdr:x>
      <cdr:y>0.1029</cdr:y>
    </cdr:from>
    <cdr:to>
      <cdr:x>0.83573</cdr:x>
      <cdr:y>0.16201</cdr:y>
    </cdr:to>
    <cdr:sp macro="" textlink="">
      <cdr:nvSpPr>
        <cdr:cNvPr id="11" name="ZoneTexte 1"/>
        <cdr:cNvSpPr txBox="1"/>
      </cdr:nvSpPr>
      <cdr:spPr>
        <a:xfrm xmlns:a="http://schemas.openxmlformats.org/drawingml/2006/main">
          <a:off x="2870200" y="298450"/>
          <a:ext cx="457201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/>
            <a:t>***</a:t>
          </a:r>
        </a:p>
      </cdr:txBody>
    </cdr:sp>
  </cdr:relSizeAnchor>
  <cdr:relSizeAnchor xmlns:cdr="http://schemas.openxmlformats.org/drawingml/2006/chartDrawing">
    <cdr:from>
      <cdr:x>0.44577</cdr:x>
      <cdr:y>0.10618</cdr:y>
    </cdr:from>
    <cdr:to>
      <cdr:x>0.56061</cdr:x>
      <cdr:y>0.1653</cdr:y>
    </cdr:to>
    <cdr:sp macro="" textlink="">
      <cdr:nvSpPr>
        <cdr:cNvPr id="12" name="ZoneTexte 1"/>
        <cdr:cNvSpPr txBox="1"/>
      </cdr:nvSpPr>
      <cdr:spPr>
        <a:xfrm xmlns:a="http://schemas.openxmlformats.org/drawingml/2006/main">
          <a:off x="1774825" y="307975"/>
          <a:ext cx="457201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/>
            <a:t>***</a:t>
          </a:r>
        </a:p>
      </cdr:txBody>
    </cdr:sp>
  </cdr:relSizeAnchor>
  <cdr:relSizeAnchor xmlns:cdr="http://schemas.openxmlformats.org/drawingml/2006/chartDrawing">
    <cdr:from>
      <cdr:x>0.30702</cdr:x>
      <cdr:y>0.10618</cdr:y>
    </cdr:from>
    <cdr:to>
      <cdr:x>0.42185</cdr:x>
      <cdr:y>0.1653</cdr:y>
    </cdr:to>
    <cdr:sp macro="" textlink="">
      <cdr:nvSpPr>
        <cdr:cNvPr id="13" name="ZoneTexte 1"/>
        <cdr:cNvSpPr txBox="1"/>
      </cdr:nvSpPr>
      <cdr:spPr>
        <a:xfrm xmlns:a="http://schemas.openxmlformats.org/drawingml/2006/main">
          <a:off x="1222375" y="307975"/>
          <a:ext cx="457201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/>
            <a:t>***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0.01381</cdr:x>
      <cdr:y>0</cdr:y>
    </cdr:from>
    <cdr:to>
      <cdr:x>0.98619</cdr:x>
      <cdr:y>0.08883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62340" y="-908720"/>
          <a:ext cx="4388894" cy="2953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l"/>
          <a:r>
            <a:rPr lang="fr-FR" sz="1800" dirty="0">
              <a:cs typeface="Times New Roman" panose="02020603050405020304" pitchFamily="18" charset="0"/>
            </a:rPr>
            <a:t>Moyenne ajustée du Taux de Mise-bas</a:t>
          </a:r>
        </a:p>
      </cdr:txBody>
    </cdr:sp>
  </cdr:relSizeAnchor>
  <cdr:relSizeAnchor xmlns:cdr="http://schemas.openxmlformats.org/drawingml/2006/chartDrawing">
    <cdr:from>
      <cdr:x>0.52948</cdr:x>
      <cdr:y>0.10828</cdr:y>
    </cdr:from>
    <cdr:to>
      <cdr:x>0.64431</cdr:x>
      <cdr:y>0.16739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2389847" y="360040"/>
          <a:ext cx="518294" cy="196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100" dirty="0"/>
            <a:t>***</a:t>
          </a:r>
        </a:p>
      </cdr:txBody>
    </cdr:sp>
  </cdr:relSizeAnchor>
  <cdr:relSizeAnchor xmlns:cdr="http://schemas.openxmlformats.org/drawingml/2006/chartDrawing">
    <cdr:from>
      <cdr:x>0.67306</cdr:x>
      <cdr:y>0.10828</cdr:y>
    </cdr:from>
    <cdr:to>
      <cdr:x>0.78789</cdr:x>
      <cdr:y>0.1674</cdr:y>
    </cdr:to>
    <cdr:sp macro="" textlink="">
      <cdr:nvSpPr>
        <cdr:cNvPr id="4" name="ZoneTexte 1"/>
        <cdr:cNvSpPr txBox="1"/>
      </cdr:nvSpPr>
      <cdr:spPr>
        <a:xfrm xmlns:a="http://schemas.openxmlformats.org/drawingml/2006/main">
          <a:off x="3037919" y="360040"/>
          <a:ext cx="518294" cy="1965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 dirty="0"/>
            <a:t>***</a:t>
          </a:r>
        </a:p>
      </cdr:txBody>
    </cdr:sp>
  </cdr:relSizeAnchor>
  <cdr:relSizeAnchor xmlns:cdr="http://schemas.openxmlformats.org/drawingml/2006/chartDrawing">
    <cdr:from>
      <cdr:x>0.84283</cdr:x>
      <cdr:y>0.10828</cdr:y>
    </cdr:from>
    <cdr:to>
      <cdr:x>0.95767</cdr:x>
      <cdr:y>0.16739</cdr:y>
    </cdr:to>
    <cdr:sp macro="" textlink="">
      <cdr:nvSpPr>
        <cdr:cNvPr id="5" name="ZoneTexte 1"/>
        <cdr:cNvSpPr txBox="1"/>
      </cdr:nvSpPr>
      <cdr:spPr>
        <a:xfrm xmlns:a="http://schemas.openxmlformats.org/drawingml/2006/main">
          <a:off x="3804156" y="360040"/>
          <a:ext cx="518339" cy="196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 dirty="0"/>
            <a:t>***</a:t>
          </a:r>
        </a:p>
      </cdr:txBody>
    </cdr:sp>
  </cdr:relSizeAnchor>
  <cdr:relSizeAnchor xmlns:cdr="http://schemas.openxmlformats.org/drawingml/2006/chartDrawing">
    <cdr:from>
      <cdr:x>0.35483</cdr:x>
      <cdr:y>0.10828</cdr:y>
    </cdr:from>
    <cdr:to>
      <cdr:x>0.46966</cdr:x>
      <cdr:y>0.1674</cdr:y>
    </cdr:to>
    <cdr:sp macro="" textlink="">
      <cdr:nvSpPr>
        <cdr:cNvPr id="7" name="ZoneTexte 1"/>
        <cdr:cNvSpPr txBox="1"/>
      </cdr:nvSpPr>
      <cdr:spPr>
        <a:xfrm xmlns:a="http://schemas.openxmlformats.org/drawingml/2006/main">
          <a:off x="1601554" y="360040"/>
          <a:ext cx="518294" cy="1965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n,s</a:t>
          </a:r>
          <a:r>
            <a:rPr lang="fr-FR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endParaRPr lang="fr-FR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0.4051</cdr:x>
      <cdr:y>0.13574</cdr:y>
    </cdr:from>
    <cdr:to>
      <cdr:x>0.51994</cdr:x>
      <cdr:y>0.19486</cdr:y>
    </cdr:to>
    <cdr:sp macro="" textlink="">
      <cdr:nvSpPr>
        <cdr:cNvPr id="12" name="ZoneTexte 1"/>
        <cdr:cNvSpPr txBox="1"/>
      </cdr:nvSpPr>
      <cdr:spPr>
        <a:xfrm xmlns:a="http://schemas.openxmlformats.org/drawingml/2006/main">
          <a:off x="1612886" y="393686"/>
          <a:ext cx="457230" cy="1714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r-FR" sz="1100"/>
        </a:p>
      </cdr:txBody>
    </cdr:sp>
  </cdr:relSizeAnchor>
  <cdr:relSizeAnchor xmlns:cdr="http://schemas.openxmlformats.org/drawingml/2006/chartDrawing">
    <cdr:from>
      <cdr:x>0.17783</cdr:x>
      <cdr:y>0.10618</cdr:y>
    </cdr:from>
    <cdr:to>
      <cdr:x>0.29266</cdr:x>
      <cdr:y>0.1653</cdr:y>
    </cdr:to>
    <cdr:sp macro="" textlink="">
      <cdr:nvSpPr>
        <cdr:cNvPr id="14" name="ZoneTexte 1"/>
        <cdr:cNvSpPr txBox="1"/>
      </cdr:nvSpPr>
      <cdr:spPr>
        <a:xfrm xmlns:a="http://schemas.openxmlformats.org/drawingml/2006/main">
          <a:off x="708025" y="307975"/>
          <a:ext cx="457190" cy="1714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1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n,s</a:t>
          </a:r>
          <a:r>
            <a:rPr lang="fr-FR" sz="1100" dirty="0" smtClean="0"/>
            <a:t>,</a:t>
          </a:r>
          <a:endParaRPr lang="fr-F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3C7B3-5B01-41AF-BD4F-EFC3B4936CA6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27775-4587-450A-A8E3-5F007B0A98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955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">
    <p:bg>
      <p:bgPr>
        <a:solidFill>
          <a:srgbClr val="6F9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4624"/>
            <a:ext cx="1304925" cy="207645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08" y="2852936"/>
            <a:ext cx="2160000" cy="89444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733256"/>
            <a:ext cx="1260000" cy="63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08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ur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 userDrawn="1"/>
        </p:nvGrpSpPr>
        <p:grpSpPr>
          <a:xfrm>
            <a:off x="0" y="6120399"/>
            <a:ext cx="9144000" cy="737601"/>
            <a:chOff x="0" y="6120399"/>
            <a:chExt cx="9144000" cy="737601"/>
          </a:xfrm>
        </p:grpSpPr>
        <p:sp>
          <p:nvSpPr>
            <p:cNvPr id="8" name="Rectangle 7"/>
            <p:cNvSpPr/>
            <p:nvPr/>
          </p:nvSpPr>
          <p:spPr>
            <a:xfrm>
              <a:off x="0" y="6165304"/>
              <a:ext cx="9144000" cy="692696"/>
            </a:xfrm>
            <a:prstGeom prst="rect">
              <a:avLst/>
            </a:prstGeom>
            <a:solidFill>
              <a:srgbClr val="6F9D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6309320"/>
              <a:ext cx="1080000" cy="447225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0" y="6120399"/>
              <a:ext cx="1403648" cy="45719"/>
            </a:xfrm>
            <a:prstGeom prst="rect">
              <a:avLst/>
            </a:prstGeom>
            <a:solidFill>
              <a:srgbClr val="C5DD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4624"/>
            <a:ext cx="1304925" cy="2076450"/>
          </a:xfrm>
          <a:prstGeom prst="rect">
            <a:avLst/>
          </a:prstGeom>
        </p:spPr>
      </p:pic>
      <p:sp>
        <p:nvSpPr>
          <p:cNvPr id="22" name="Espace réservé du numéro de diapositive 3"/>
          <p:cNvSpPr txBox="1">
            <a:spLocks/>
          </p:cNvSpPr>
          <p:nvPr userDrawn="1"/>
        </p:nvSpPr>
        <p:spPr>
          <a:xfrm>
            <a:off x="7884368" y="6246000"/>
            <a:ext cx="1123727" cy="24938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BE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,0</a:t>
            </a:r>
            <a:fld id="{CF4668DC-857F-487D-BFFA-8C0CA5037977}" type="slidenum">
              <a:rPr lang="fr-BE" sz="1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‹N°›</a:t>
            </a:fld>
            <a:endParaRPr lang="fr-BE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6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bg>
      <p:bgPr>
        <a:solidFill>
          <a:srgbClr val="6F9D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4624"/>
            <a:ext cx="1304925" cy="207645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309320"/>
            <a:ext cx="1080000" cy="44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16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7884367" y="6246000"/>
            <a:ext cx="1123727" cy="24938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BE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,0</a:t>
            </a:r>
            <a:fld id="{CF4668DC-857F-487D-BFFA-8C0CA5037977}" type="slidenum">
              <a:rPr lang="fr-BE" sz="1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/>
              <a:t>‹N°›</a:t>
            </a:fld>
            <a:endParaRPr lang="fr-BE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35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67030" y="3789040"/>
            <a:ext cx="79854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HERITABILITE </a:t>
            </a:r>
            <a:r>
              <a:rPr lang="fr-F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DES MAUX DE PATTES ET RELATIONS AVEC LES PERFORMANCES DE REPRODUCTION DE LA LIGNEE INRA 1777</a:t>
            </a:r>
            <a:endParaRPr lang="fr-FR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267030" y="6391523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5DD01"/>
                </a:solidFill>
                <a:latin typeface="Arial" pitchFamily="34" charset="0"/>
                <a:cs typeface="Arial" pitchFamily="34" charset="0"/>
              </a:rPr>
              <a:t>JRC 2017</a:t>
            </a:r>
            <a:endParaRPr lang="fr-FR" b="1" dirty="0">
              <a:solidFill>
                <a:srgbClr val="C5DD0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67030" y="515923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Mélanie Gunia, </a:t>
            </a:r>
            <a:r>
              <a:rPr lang="fr-F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Elodie </a:t>
            </a:r>
            <a:r>
              <a:rPr lang="fr-FR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Balmisse</a:t>
            </a:r>
            <a:r>
              <a:rPr lang="fr-F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Virginie Helies, Sébastien Pujol, Julien Ruesche, Hélène </a:t>
            </a:r>
            <a:r>
              <a:rPr lang="fr-F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Gilbert, Hervé Garreau</a:t>
            </a:r>
            <a:endParaRPr lang="fr-FR" sz="1600" b="1" dirty="0">
              <a:solidFill>
                <a:srgbClr val="C5DD0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115622" y="6468467"/>
            <a:ext cx="19046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22 / 11 / 2017</a:t>
            </a:r>
            <a:endParaRPr lang="fr-FR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02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0229339"/>
              </p:ext>
            </p:extLst>
          </p:nvPr>
        </p:nvGraphicFramePr>
        <p:xfrm>
          <a:off x="3131840" y="2731706"/>
          <a:ext cx="5616624" cy="338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319573" y="1360431"/>
            <a:ext cx="47900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Mesure « santé » à la « palpation 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2933 reproducteurs entre 2004 et 2015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2200 ♀ + 733 ♂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Femelles: 96,5% des animaux atteints</a:t>
            </a:r>
            <a:endParaRPr lang="fr-FR" sz="2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7511" y="3801041"/>
            <a:ext cx="2688296" cy="151216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1408267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Lignée INRA 1777, unité </a:t>
            </a:r>
            <a:r>
              <a:rPr lang="fr-FR" sz="2000" dirty="0" err="1" smtClean="0"/>
              <a:t>Pectoul</a:t>
            </a: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Cage grillagée avec repose-pattes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Elevage en générations séparées</a:t>
            </a:r>
            <a:endParaRPr lang="fr-FR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827584" y="169475"/>
            <a:ext cx="813690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6F9D20"/>
                </a:solidFill>
                <a:latin typeface="Arial" pitchFamily="34" charset="0"/>
                <a:cs typeface="Arial" pitchFamily="34" charset="0"/>
              </a:rPr>
              <a:t>Matériel et méthodes</a:t>
            </a:r>
            <a:endParaRPr lang="fr-FR" sz="2800" b="1" dirty="0">
              <a:solidFill>
                <a:srgbClr val="6F9D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960321"/>
            <a:ext cx="9325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Maux de pattes = 1</a:t>
            </a:r>
            <a:r>
              <a:rPr lang="fr-FR" sz="2000" baseline="30000" dirty="0" smtClean="0"/>
              <a:t>ère</a:t>
            </a:r>
            <a:r>
              <a:rPr lang="fr-FR" sz="2000" dirty="0" smtClean="0"/>
              <a:t> cause réforme pour raison sanitaire (Lopez et al., 2013)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92015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4215066"/>
              </p:ext>
            </p:extLst>
          </p:nvPr>
        </p:nvGraphicFramePr>
        <p:xfrm>
          <a:off x="-20479" y="1523728"/>
          <a:ext cx="5168543" cy="3627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012089"/>
              </p:ext>
            </p:extLst>
          </p:nvPr>
        </p:nvGraphicFramePr>
        <p:xfrm>
          <a:off x="4716015" y="1488559"/>
          <a:ext cx="4466211" cy="3447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07608" y="980728"/>
            <a:ext cx="33843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Sans maux de pattes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90369" y="1169114"/>
            <a:ext cx="43204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220072" y="1154238"/>
            <a:ext cx="432048" cy="2160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441113" y="1523728"/>
            <a:ext cx="4760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cs typeface="Times New Roman" panose="02020603050405020304" pitchFamily="18" charset="0"/>
              </a:rPr>
              <a:t>Moyenne ajustée du GMQ (g/j ) entre </a:t>
            </a:r>
            <a:r>
              <a:rPr lang="fr-FR" dirty="0" smtClean="0">
                <a:cs typeface="Times New Roman" panose="02020603050405020304" pitchFamily="18" charset="0"/>
              </a:rPr>
              <a:t>palpations </a:t>
            </a:r>
            <a:endParaRPr lang="fr-FR" dirty="0"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827584" y="169475"/>
            <a:ext cx="813690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6F9D20"/>
                </a:solidFill>
                <a:latin typeface="Arial" pitchFamily="34" charset="0"/>
                <a:cs typeface="Arial" pitchFamily="34" charset="0"/>
              </a:rPr>
              <a:t>Maux de pattes et croissance des femelles</a:t>
            </a:r>
            <a:endParaRPr lang="fr-FR" sz="2800" b="1" dirty="0">
              <a:solidFill>
                <a:srgbClr val="6F9D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759624" y="1023688"/>
            <a:ext cx="3384376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Avec maux de pattes</a:t>
            </a:r>
            <a:endParaRPr lang="fr-FR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922013"/>
              </p:ext>
            </p:extLst>
          </p:nvPr>
        </p:nvGraphicFramePr>
        <p:xfrm>
          <a:off x="1763688" y="5426951"/>
          <a:ext cx="4929703" cy="1107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59407">
                  <a:extLst>
                    <a:ext uri="{9D8B030D-6E8A-4147-A177-3AD203B41FA5}">
                      <a16:colId xmlns:a16="http://schemas.microsoft.com/office/drawing/2014/main" val="3659071683"/>
                    </a:ext>
                  </a:extLst>
                </a:gridCol>
                <a:gridCol w="1570296">
                  <a:extLst>
                    <a:ext uri="{9D8B030D-6E8A-4147-A177-3AD203B41FA5}">
                      <a16:colId xmlns:a16="http://schemas.microsoft.com/office/drawing/2014/main" val="406526193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FR" b="0" dirty="0" smtClean="0"/>
                        <a:t>Réforme/mortalité pour maigreur, mauvais</a:t>
                      </a:r>
                      <a:r>
                        <a:rPr lang="fr-FR" b="0" baseline="0" dirty="0" smtClean="0"/>
                        <a:t> état</a:t>
                      </a:r>
                      <a:endParaRPr lang="fr-FR" b="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998982"/>
                  </a:ext>
                </a:extLst>
              </a:tr>
              <a:tr h="149277">
                <a:tc>
                  <a:txBody>
                    <a:bodyPr/>
                    <a:lstStyle/>
                    <a:p>
                      <a:r>
                        <a:rPr lang="fr-FR" dirty="0" smtClean="0"/>
                        <a:t>Sans</a:t>
                      </a:r>
                      <a:r>
                        <a:rPr lang="fr-FR" baseline="0" dirty="0" smtClean="0"/>
                        <a:t> maux de pattes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3,6 %</a:t>
                      </a:r>
                      <a:endParaRPr lang="fr-FR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978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Avec maux</a:t>
                      </a:r>
                      <a:r>
                        <a:rPr lang="fr-FR" baseline="0" dirty="0" smtClean="0"/>
                        <a:t> de pattes</a:t>
                      </a:r>
                      <a:endParaRPr lang="fr-F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20,4%</a:t>
                      </a:r>
                      <a:endParaRPr lang="fr-F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51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01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5144148"/>
              </p:ext>
            </p:extLst>
          </p:nvPr>
        </p:nvGraphicFramePr>
        <p:xfrm>
          <a:off x="8457" y="1111940"/>
          <a:ext cx="4923583" cy="325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phiqu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815509"/>
              </p:ext>
            </p:extLst>
          </p:nvPr>
        </p:nvGraphicFramePr>
        <p:xfrm>
          <a:off x="4630425" y="1039933"/>
          <a:ext cx="4513575" cy="3325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827584" y="169475"/>
            <a:ext cx="813690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6F9D20"/>
                </a:solidFill>
                <a:latin typeface="Arial" pitchFamily="34" charset="0"/>
                <a:cs typeface="Arial" pitchFamily="34" charset="0"/>
              </a:rPr>
              <a:t>Maux de pattes et reproduction des femelles</a:t>
            </a:r>
            <a:endParaRPr lang="fr-FR" sz="2800" b="1" dirty="0">
              <a:solidFill>
                <a:srgbClr val="6F9D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5" y="4861609"/>
            <a:ext cx="31683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solidFill>
                  <a:schemeClr val="dk1"/>
                </a:solidFill>
              </a:rPr>
              <a:t>N</a:t>
            </a:r>
            <a:r>
              <a:rPr lang="fr-FR" sz="2000" dirty="0" smtClean="0">
                <a:solidFill>
                  <a:schemeClr val="dk1"/>
                </a:solidFill>
              </a:rPr>
              <a:t>és vivants</a:t>
            </a:r>
          </a:p>
          <a:p>
            <a:pPr algn="just"/>
            <a:r>
              <a:rPr lang="fr-FR" sz="2000" dirty="0" smtClean="0">
                <a:solidFill>
                  <a:schemeClr val="dk1"/>
                </a:solidFill>
              </a:rPr>
              <a:t>Mortinatalité</a:t>
            </a:r>
          </a:p>
          <a:p>
            <a:pPr algn="just"/>
            <a:r>
              <a:rPr lang="fr-FR" sz="2000" dirty="0">
                <a:solidFill>
                  <a:schemeClr val="dk1"/>
                </a:solidFill>
              </a:rPr>
              <a:t>M</a:t>
            </a:r>
            <a:r>
              <a:rPr lang="fr-FR" sz="2000" dirty="0" smtClean="0">
                <a:solidFill>
                  <a:schemeClr val="dk1"/>
                </a:solidFill>
              </a:rPr>
              <a:t>ortalité naissance-sevrage</a:t>
            </a:r>
            <a:endParaRPr lang="fr-FR" sz="2000" dirty="0" smtClean="0">
              <a:solidFill>
                <a:schemeClr val="dk1"/>
              </a:solidFill>
            </a:endParaRPr>
          </a:p>
        </p:txBody>
      </p:sp>
      <p:sp>
        <p:nvSpPr>
          <p:cNvPr id="6" name="Accolade fermante 5"/>
          <p:cNvSpPr/>
          <p:nvPr/>
        </p:nvSpPr>
        <p:spPr>
          <a:xfrm>
            <a:off x="3131841" y="4943795"/>
            <a:ext cx="288032" cy="851292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563888" y="5169385"/>
            <a:ext cx="50405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olidFill>
                  <a:schemeClr val="dk1"/>
                </a:solidFill>
              </a:rPr>
              <a:t>Effet des maux de pattes non-significatif </a:t>
            </a:r>
            <a:endParaRPr lang="fr-FR" sz="2000" dirty="0" smtClean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12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924909"/>
              </p:ext>
            </p:extLst>
          </p:nvPr>
        </p:nvGraphicFramePr>
        <p:xfrm>
          <a:off x="462644" y="1556792"/>
          <a:ext cx="8136905" cy="378944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27381">
                  <a:extLst>
                    <a:ext uri="{9D8B030D-6E8A-4147-A177-3AD203B41FA5}">
                      <a16:colId xmlns:a16="http://schemas.microsoft.com/office/drawing/2014/main" val="3267029102"/>
                    </a:ext>
                  </a:extLst>
                </a:gridCol>
                <a:gridCol w="1627381">
                  <a:extLst>
                    <a:ext uri="{9D8B030D-6E8A-4147-A177-3AD203B41FA5}">
                      <a16:colId xmlns:a16="http://schemas.microsoft.com/office/drawing/2014/main" val="3181660667"/>
                    </a:ext>
                  </a:extLst>
                </a:gridCol>
                <a:gridCol w="1627381">
                  <a:extLst>
                    <a:ext uri="{9D8B030D-6E8A-4147-A177-3AD203B41FA5}">
                      <a16:colId xmlns:a16="http://schemas.microsoft.com/office/drawing/2014/main" val="1272774228"/>
                    </a:ext>
                  </a:extLst>
                </a:gridCol>
                <a:gridCol w="1627381">
                  <a:extLst>
                    <a:ext uri="{9D8B030D-6E8A-4147-A177-3AD203B41FA5}">
                      <a16:colId xmlns:a16="http://schemas.microsoft.com/office/drawing/2014/main" val="4164309073"/>
                    </a:ext>
                  </a:extLst>
                </a:gridCol>
                <a:gridCol w="1627381">
                  <a:extLst>
                    <a:ext uri="{9D8B030D-6E8A-4147-A177-3AD203B41FA5}">
                      <a16:colId xmlns:a16="http://schemas.microsoft.com/office/drawing/2014/main" val="3129957964"/>
                    </a:ext>
                  </a:extLst>
                </a:gridCol>
              </a:tblGrid>
              <a:tr h="656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Effectif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Proportion atteints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h² (linéaire)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h² (seuil)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4707046"/>
                  </a:ext>
                </a:extLst>
              </a:tr>
              <a:tr h="617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Palpation 3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2075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4,70%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0,16 </a:t>
                      </a:r>
                      <a:r>
                        <a:rPr lang="fr-FR" sz="2000" dirty="0">
                          <a:effectLst/>
                        </a:rPr>
                        <a:t>± </a:t>
                      </a:r>
                      <a:r>
                        <a:rPr lang="fr-FR" sz="2000" dirty="0" smtClean="0">
                          <a:effectLst/>
                        </a:rPr>
                        <a:t>0,05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0,15 </a:t>
                      </a:r>
                      <a:r>
                        <a:rPr lang="fr-FR" sz="2000" dirty="0">
                          <a:effectLst/>
                        </a:rPr>
                        <a:t>± </a:t>
                      </a:r>
                      <a:r>
                        <a:rPr lang="fr-FR" sz="2000" dirty="0" smtClean="0">
                          <a:effectLst/>
                        </a:rPr>
                        <a:t>0,09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6509270"/>
                  </a:ext>
                </a:extLst>
              </a:tr>
              <a:tr h="617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Palpation 4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1903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7,40%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0,09 </a:t>
                      </a:r>
                      <a:r>
                        <a:rPr lang="fr-FR" sz="2000" dirty="0">
                          <a:effectLst/>
                        </a:rPr>
                        <a:t>± </a:t>
                      </a:r>
                      <a:r>
                        <a:rPr lang="fr-FR" sz="2000" dirty="0" smtClean="0">
                          <a:effectLst/>
                        </a:rPr>
                        <a:t>0,04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0,17 </a:t>
                      </a:r>
                      <a:r>
                        <a:rPr lang="fr-FR" sz="2000" dirty="0">
                          <a:effectLst/>
                        </a:rPr>
                        <a:t>± </a:t>
                      </a:r>
                      <a:r>
                        <a:rPr lang="fr-FR" sz="2000" dirty="0" smtClean="0">
                          <a:effectLst/>
                        </a:rPr>
                        <a:t>0,07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9191530"/>
                  </a:ext>
                </a:extLst>
              </a:tr>
              <a:tr h="617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Palpation 5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1498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6,90%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0,03 </a:t>
                      </a:r>
                      <a:r>
                        <a:rPr lang="fr-FR" sz="2000" dirty="0">
                          <a:effectLst/>
                        </a:rPr>
                        <a:t>± </a:t>
                      </a:r>
                      <a:r>
                        <a:rPr lang="fr-FR" sz="2000" dirty="0" smtClean="0">
                          <a:effectLst/>
                        </a:rPr>
                        <a:t>0,03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0,10 </a:t>
                      </a:r>
                      <a:r>
                        <a:rPr lang="fr-FR" sz="2000" dirty="0">
                          <a:effectLst/>
                        </a:rPr>
                        <a:t>± </a:t>
                      </a:r>
                      <a:r>
                        <a:rPr lang="fr-FR" sz="2000" dirty="0" smtClean="0">
                          <a:effectLst/>
                        </a:rPr>
                        <a:t>0,06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0463650"/>
                  </a:ext>
                </a:extLst>
              </a:tr>
              <a:tr h="617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Palpation 6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1045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8,00%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0,06 </a:t>
                      </a:r>
                      <a:r>
                        <a:rPr lang="fr-FR" sz="2000" dirty="0">
                          <a:effectLst/>
                        </a:rPr>
                        <a:t>± </a:t>
                      </a:r>
                      <a:r>
                        <a:rPr lang="fr-FR" sz="2000" dirty="0" smtClean="0">
                          <a:effectLst/>
                        </a:rPr>
                        <a:t>0,05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0,13 </a:t>
                      </a:r>
                      <a:r>
                        <a:rPr lang="fr-FR" sz="2000" dirty="0">
                          <a:effectLst/>
                        </a:rPr>
                        <a:t>± </a:t>
                      </a:r>
                      <a:r>
                        <a:rPr lang="fr-FR" sz="2000" dirty="0" smtClean="0">
                          <a:effectLst/>
                        </a:rPr>
                        <a:t>0,09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2897058"/>
                  </a:ext>
                </a:extLst>
              </a:tr>
              <a:tr h="617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Global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2867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11,90%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0,07 </a:t>
                      </a:r>
                      <a:r>
                        <a:rPr lang="fr-FR" sz="2000" dirty="0">
                          <a:effectLst/>
                        </a:rPr>
                        <a:t>± </a:t>
                      </a:r>
                      <a:r>
                        <a:rPr lang="fr-FR" sz="2000" dirty="0" smtClean="0">
                          <a:effectLst/>
                        </a:rPr>
                        <a:t>0,03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0,13 </a:t>
                      </a:r>
                      <a:r>
                        <a:rPr lang="fr-FR" sz="2000" dirty="0">
                          <a:effectLst/>
                        </a:rPr>
                        <a:t>± </a:t>
                      </a:r>
                      <a:r>
                        <a:rPr lang="fr-FR" sz="2000" dirty="0" smtClean="0">
                          <a:effectLst/>
                        </a:rPr>
                        <a:t>0,05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1133061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827584" y="169475"/>
            <a:ext cx="813690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6F9D20"/>
                </a:solidFill>
                <a:latin typeface="Arial" pitchFamily="34" charset="0"/>
                <a:cs typeface="Arial" pitchFamily="34" charset="0"/>
              </a:rPr>
              <a:t>Héritabilité des maux de pattes</a:t>
            </a:r>
            <a:endParaRPr lang="fr-FR" sz="2800" b="1" dirty="0">
              <a:solidFill>
                <a:srgbClr val="6F9D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566124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AsReml</a:t>
            </a:r>
            <a:r>
              <a:rPr lang="fr-FR" dirty="0" smtClean="0"/>
              <a:t>, </a:t>
            </a:r>
            <a:r>
              <a:rPr lang="fr-FR" dirty="0" err="1" smtClean="0"/>
              <a:t>unicaractère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134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812569" y="169475"/>
            <a:ext cx="640871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6F9D20"/>
                </a:solidFill>
                <a:latin typeface="Arial" pitchFamily="34" charset="0"/>
                <a:cs typeface="Arial" pitchFamily="34" charset="0"/>
              </a:rPr>
              <a:t>Conclusion</a:t>
            </a:r>
            <a:endParaRPr lang="fr-FR" sz="2800" b="1" dirty="0">
              <a:solidFill>
                <a:srgbClr val="6F9D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503" y="1340768"/>
            <a:ext cx="885698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dk1"/>
                </a:solidFill>
              </a:rPr>
              <a:t>Lapines affectées par les maux de pattes: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dk1"/>
                </a:solidFill>
              </a:rPr>
              <a:t>plus légères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dk1"/>
                </a:solidFill>
              </a:rPr>
              <a:t>ne réussissent pas à reprendre du poids entre les palpations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dk1"/>
                </a:solidFill>
              </a:rPr>
              <a:t>m</a:t>
            </a:r>
            <a:r>
              <a:rPr lang="fr-FR" sz="2400" dirty="0" smtClean="0">
                <a:solidFill>
                  <a:schemeClr val="dk1"/>
                </a:solidFill>
              </a:rPr>
              <a:t>oindre fertilité</a:t>
            </a:r>
            <a:endParaRPr lang="fr-FR" sz="2400" dirty="0" smtClean="0">
              <a:solidFill>
                <a:schemeClr val="dk1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dk1"/>
                </a:solidFill>
              </a:rPr>
              <a:t>é</a:t>
            </a:r>
            <a:r>
              <a:rPr lang="fr-FR" sz="2400" dirty="0" smtClean="0">
                <a:solidFill>
                  <a:schemeClr val="dk1"/>
                </a:solidFill>
              </a:rPr>
              <a:t>tat corporel dégradé?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dk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dk1"/>
                </a:solidFill>
              </a:rPr>
              <a:t>Quels liens poids &lt;=&gt; maux </a:t>
            </a:r>
            <a:r>
              <a:rPr lang="fr-FR" sz="2400" dirty="0">
                <a:solidFill>
                  <a:schemeClr val="dk1"/>
                </a:solidFill>
              </a:rPr>
              <a:t>de pattes </a:t>
            </a:r>
            <a:r>
              <a:rPr lang="fr-FR" sz="2400" dirty="0" smtClean="0">
                <a:solidFill>
                  <a:schemeClr val="dk1"/>
                </a:solidFill>
              </a:rPr>
              <a:t>&lt;=&gt; </a:t>
            </a:r>
            <a:r>
              <a:rPr lang="fr-FR" sz="2400" dirty="0">
                <a:solidFill>
                  <a:schemeClr val="dk1"/>
                </a:solidFill>
              </a:rPr>
              <a:t>fertilité</a:t>
            </a:r>
            <a:r>
              <a:rPr lang="fr-FR" sz="2400" dirty="0" smtClean="0">
                <a:solidFill>
                  <a:schemeClr val="dk1"/>
                </a:solidFill>
              </a:rPr>
              <a:t>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dk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dk1"/>
                </a:solidFill>
              </a:rPr>
              <a:t>Maux de pattes = marqueur d’état de la femelle?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2400" dirty="0">
              <a:solidFill>
                <a:schemeClr val="dk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dk1"/>
                </a:solidFill>
              </a:rPr>
              <a:t>Déterminisme génétique de sensibilité aux maux de pattes </a:t>
            </a:r>
          </a:p>
          <a:p>
            <a:pPr algn="just"/>
            <a:r>
              <a:rPr lang="fr-FR" sz="2400" dirty="0">
                <a:solidFill>
                  <a:schemeClr val="dk1"/>
                </a:solidFill>
              </a:rPr>
              <a:t> </a:t>
            </a:r>
            <a:r>
              <a:rPr lang="fr-FR" sz="2400" dirty="0" smtClean="0">
                <a:solidFill>
                  <a:schemeClr val="dk1"/>
                </a:solidFill>
              </a:rPr>
              <a:t>       </a:t>
            </a:r>
            <a:r>
              <a:rPr lang="fr-FR" sz="2400" dirty="0" smtClean="0">
                <a:solidFill>
                  <a:schemeClr val="dk1"/>
                </a:solidFill>
              </a:rPr>
              <a:t>=&gt; sélection possible</a:t>
            </a:r>
            <a:endParaRPr lang="fr-FR" sz="2400" dirty="0" smtClean="0">
              <a:solidFill>
                <a:schemeClr val="dk1"/>
              </a:solidFill>
            </a:endParaRPr>
          </a:p>
          <a:p>
            <a:pPr algn="just"/>
            <a:endParaRPr lang="fr-FR" sz="2400" dirty="0" smtClean="0">
              <a:solidFill>
                <a:schemeClr val="dk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88723" y="552952"/>
            <a:ext cx="1753037" cy="98608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543089" y="553733"/>
            <a:ext cx="1752040" cy="98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5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334</Words>
  <Application>Microsoft Office PowerPoint</Application>
  <PresentationFormat>Affichage à l'écran (4:3)</PresentationFormat>
  <Paragraphs>107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Maison</dc:creator>
  <cp:lastModifiedBy>Melanie Gunia</cp:lastModifiedBy>
  <cp:revision>40</cp:revision>
  <dcterms:created xsi:type="dcterms:W3CDTF">2013-02-12T09:22:20Z</dcterms:created>
  <dcterms:modified xsi:type="dcterms:W3CDTF">2017-11-15T16:20:42Z</dcterms:modified>
</cp:coreProperties>
</file>