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6" r:id="rId3"/>
    <p:sldId id="264" r:id="rId4"/>
    <p:sldId id="268" r:id="rId5"/>
    <p:sldId id="263" r:id="rId6"/>
    <p:sldId id="262" r:id="rId7"/>
    <p:sldId id="265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A2AC15-45E9-4FEA-BC1B-2458FBE55FFF}">
          <p14:sldIdLst>
            <p14:sldId id="256"/>
            <p14:sldId id="266"/>
            <p14:sldId id="264"/>
            <p14:sldId id="268"/>
            <p14:sldId id="263"/>
            <p14:sldId id="262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 varScale="1">
        <p:scale>
          <a:sx n="109" d="100"/>
          <a:sy n="109" d="100"/>
        </p:scale>
        <p:origin x="12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C7B3-5B01-41AF-BD4F-EFC3B4936CA6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7775-4587-450A-A8E3-5F007B0A9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" y="2852936"/>
            <a:ext cx="2160000" cy="8944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733256"/>
            <a:ext cx="1260000" cy="6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8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8" name="Rectangle 7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22" name="Espace réservé du numéro de diapositive 3"/>
          <p:cNvSpPr txBox="1">
            <a:spLocks/>
          </p:cNvSpPr>
          <p:nvPr userDrawn="1"/>
        </p:nvSpPr>
        <p:spPr>
          <a:xfrm>
            <a:off x="7884368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1080000" cy="44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6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67030" y="3789040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UTILISATION </a:t>
            </a:r>
            <a:r>
              <a:rPr lang="fr-F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D’UN DISPOSITIF CHALLENGE POUR LA SELECTION SUR LA RESISTANCE AUX MALADIES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67030" y="6391523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JRC 2017</a:t>
            </a:r>
            <a:endParaRPr lang="fr-FR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67030" y="5273617"/>
            <a:ext cx="7985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Mélanie Gunia, Jacques </a:t>
            </a:r>
            <a:r>
              <a:rPr lang="fr-FR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Hurtaud</a:t>
            </a:r>
            <a:r>
              <a:rPr lang="fr-F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Mickaël </a:t>
            </a:r>
            <a:r>
              <a:rPr lang="fr-FR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Maupin</a:t>
            </a:r>
            <a:r>
              <a:rPr lang="fr-F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Hélène Gilbert, Hervé Garreau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 / 11 / 2017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62715"/>
            <a:ext cx="2232248" cy="98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827584" y="188640"/>
            <a:ext cx="81369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Matériel et 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méthodes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449" y="1014337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dk1"/>
                </a:solidFill>
              </a:rPr>
              <a:t>AGP77 </a:t>
            </a:r>
            <a:r>
              <a:rPr lang="fr-FR" sz="2400" dirty="0" err="1" smtClean="0">
                <a:solidFill>
                  <a:schemeClr val="dk1"/>
                </a:solidFill>
              </a:rPr>
              <a:t>Hypharm</a:t>
            </a:r>
            <a:endParaRPr lang="fr-FR" sz="2400" dirty="0" smtClean="0">
              <a:solidFill>
                <a:schemeClr val="dk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900" dirty="0" smtClean="0">
              <a:solidFill>
                <a:schemeClr val="dk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dk1"/>
                </a:solidFill>
              </a:rPr>
              <a:t>23 800 animaux nés entre 2012-2016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900" dirty="0">
              <a:solidFill>
                <a:schemeClr val="dk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dk1"/>
                </a:solidFill>
              </a:rPr>
              <a:t>Taille de portée, poids sevrage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900" dirty="0">
              <a:solidFill>
                <a:schemeClr val="dk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dk1"/>
                </a:solidFill>
              </a:rPr>
              <a:t>Troubles infectieux: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dk1"/>
                </a:solidFill>
              </a:rPr>
              <a:t>Enregistrement </a:t>
            </a:r>
            <a:r>
              <a:rPr lang="fr-FR" sz="2200" dirty="0">
                <a:solidFill>
                  <a:schemeClr val="dk1"/>
                </a:solidFill>
              </a:rPr>
              <a:t>du moindre signe clinique en fin </a:t>
            </a:r>
            <a:r>
              <a:rPr lang="fr-FR" sz="2200" dirty="0" smtClean="0">
                <a:solidFill>
                  <a:schemeClr val="dk1"/>
                </a:solidFill>
              </a:rPr>
              <a:t>d’engraissement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dk1"/>
                </a:solidFill>
              </a:rPr>
              <a:t>Enregistrement </a:t>
            </a:r>
            <a:r>
              <a:rPr lang="fr-FR" sz="2200" dirty="0">
                <a:solidFill>
                  <a:schemeClr val="dk1"/>
                </a:solidFill>
              </a:rPr>
              <a:t>des causes de mortalité en </a:t>
            </a:r>
            <a:r>
              <a:rPr lang="fr-FR" sz="2200" dirty="0" smtClean="0">
                <a:solidFill>
                  <a:schemeClr val="dk1"/>
                </a:solidFill>
              </a:rPr>
              <a:t>engraissement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dk1"/>
                </a:solidFill>
              </a:rPr>
              <a:t>Binaire = 0 </a:t>
            </a:r>
            <a:r>
              <a:rPr lang="fr-FR" sz="2200" dirty="0">
                <a:solidFill>
                  <a:schemeClr val="dk1"/>
                </a:solidFill>
              </a:rPr>
              <a:t>sain et vivant, 1 malade ou </a:t>
            </a:r>
            <a:r>
              <a:rPr lang="fr-FR" sz="2200" dirty="0" smtClean="0">
                <a:solidFill>
                  <a:schemeClr val="dk1"/>
                </a:solidFill>
              </a:rPr>
              <a:t>mort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fr-FR" sz="800" dirty="0" smtClean="0">
              <a:solidFill>
                <a:schemeClr val="dk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dk1"/>
                </a:solidFill>
              </a:rPr>
              <a:t>Enregistrement des troubles infectieux dans 2 environnements: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dk1"/>
                </a:solidFill>
              </a:rPr>
              <a:t>75 </a:t>
            </a:r>
            <a:r>
              <a:rPr lang="fr-FR" sz="2200" dirty="0">
                <a:solidFill>
                  <a:schemeClr val="dk1"/>
                </a:solidFill>
              </a:rPr>
              <a:t>% </a:t>
            </a:r>
            <a:r>
              <a:rPr lang="fr-FR" sz="2200" dirty="0" smtClean="0">
                <a:solidFill>
                  <a:schemeClr val="dk1"/>
                </a:solidFill>
              </a:rPr>
              <a:t>des effectifs en </a:t>
            </a:r>
            <a:r>
              <a:rPr lang="fr-FR" sz="2200" dirty="0">
                <a:solidFill>
                  <a:schemeClr val="dk1"/>
                </a:solidFill>
              </a:rPr>
              <a:t>bâtiments de sélection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dk1"/>
                </a:solidFill>
              </a:rPr>
              <a:t>2</a:t>
            </a:r>
            <a:r>
              <a:rPr lang="fr-FR" sz="2200" dirty="0" smtClean="0">
                <a:solidFill>
                  <a:schemeClr val="dk1"/>
                </a:solidFill>
              </a:rPr>
              <a:t>5 </a:t>
            </a:r>
            <a:r>
              <a:rPr lang="fr-FR" sz="2200" dirty="0">
                <a:solidFill>
                  <a:schemeClr val="dk1"/>
                </a:solidFill>
              </a:rPr>
              <a:t>% </a:t>
            </a:r>
            <a:r>
              <a:rPr lang="fr-FR" sz="2200" dirty="0" smtClean="0">
                <a:solidFill>
                  <a:schemeClr val="dk1"/>
                </a:solidFill>
              </a:rPr>
              <a:t>des effectifs en </a:t>
            </a:r>
            <a:r>
              <a:rPr lang="fr-FR" sz="2200" dirty="0">
                <a:solidFill>
                  <a:schemeClr val="dk1"/>
                </a:solidFill>
              </a:rPr>
              <a:t>bâtiments challenge</a:t>
            </a:r>
          </a:p>
          <a:p>
            <a:pPr algn="just"/>
            <a:endParaRPr lang="fr-FR" sz="900" dirty="0">
              <a:solidFill>
                <a:schemeClr val="dk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dk1"/>
                </a:solidFill>
              </a:rPr>
              <a:t>Analyses génétiques: </a:t>
            </a:r>
            <a:r>
              <a:rPr lang="fr-FR" sz="2200" dirty="0" err="1">
                <a:solidFill>
                  <a:schemeClr val="dk1"/>
                </a:solidFill>
              </a:rPr>
              <a:t>AsReml</a:t>
            </a:r>
            <a:r>
              <a:rPr lang="fr-FR" sz="2200" dirty="0">
                <a:solidFill>
                  <a:schemeClr val="dk1"/>
                </a:solidFill>
              </a:rPr>
              <a:t> modèle linéaire animal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dk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dk1"/>
              </a:solidFill>
            </a:endParaRPr>
          </a:p>
        </p:txBody>
      </p:sp>
      <p:pic>
        <p:nvPicPr>
          <p:cNvPr id="4" name="Picture 2" descr="C:\mickael.maupin\Docs\Photothèque\Mélanie\GD14-détour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00350"/>
            <a:ext cx="2376264" cy="178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07506" y="329000"/>
            <a:ext cx="88046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Enregistrements santé dans deux types d’élevage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mickael.maupin\Docs\Photothèque\Mélanie\2009-01-01 00.08.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995" y="1755506"/>
            <a:ext cx="2772308" cy="20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mickael.maupin\Docs\Photothèque\Mélanie\S60049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05" y="1755616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306819" y="1104701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Bâtiments de sélection</a:t>
            </a:r>
            <a:endParaRPr lang="fr-FR" sz="2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743791" y="1124744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Bâtiments challenge</a:t>
            </a:r>
            <a:endParaRPr lang="fr-FR" sz="2200" dirty="0"/>
          </a:p>
        </p:txBody>
      </p:sp>
      <p:pic>
        <p:nvPicPr>
          <p:cNvPr id="15" name="Picture 2" descr="C:\Documents and Settings\jacques.hurtaud\Bureau\Exposé\Anthony\20130521_1805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5" y="1772816"/>
            <a:ext cx="2744607" cy="2058456"/>
          </a:xfrm>
          <a:prstGeom prst="rect">
            <a:avLst/>
          </a:prstGeom>
          <a:noFill/>
        </p:spPr>
      </p:pic>
      <p:pic>
        <p:nvPicPr>
          <p:cNvPr id="16" name="Picture 7" descr="DSC001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9656" y="3776001"/>
            <a:ext cx="2890995" cy="2168882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7" name="Picture 8" descr="DSC001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890994" y="3831273"/>
            <a:ext cx="2782507" cy="208688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8" name="Picture 2" descr="C:\mickael.maupin\Docs\Photothèque\Mélanie\S60049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04" y="3883050"/>
            <a:ext cx="2784309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0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827584" y="188640"/>
            <a:ext cx="81369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Matériel et 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méthodes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mickael.maupin\Docs\Photothèque\Mélanie\GD14-détour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2952328" cy="22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220007"/>
              </p:ext>
            </p:extLst>
          </p:nvPr>
        </p:nvGraphicFramePr>
        <p:xfrm>
          <a:off x="323528" y="1722662"/>
          <a:ext cx="5112568" cy="13356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53452">
                  <a:extLst>
                    <a:ext uri="{9D8B030D-6E8A-4147-A177-3AD203B41FA5}">
                      <a16:colId xmlns:a16="http://schemas.microsoft.com/office/drawing/2014/main" val="1609842403"/>
                    </a:ext>
                  </a:extLst>
                </a:gridCol>
                <a:gridCol w="1859116">
                  <a:extLst>
                    <a:ext uri="{9D8B030D-6E8A-4147-A177-3AD203B41FA5}">
                      <a16:colId xmlns:a16="http://schemas.microsoft.com/office/drawing/2014/main" val="1098062536"/>
                    </a:ext>
                  </a:extLst>
                </a:gridCol>
              </a:tblGrid>
              <a:tr h="482202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Caractères de production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Moyenne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207232"/>
                  </a:ext>
                </a:extLst>
              </a:tr>
              <a:tr h="419191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Nés vivants (nombre)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9,9 </a:t>
                      </a:r>
                      <a:r>
                        <a:rPr lang="fr-FR" sz="2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± 3,3</a:t>
                      </a:r>
                      <a:endParaRPr lang="fr-FR" sz="2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123864"/>
                  </a:ext>
                </a:extLst>
              </a:tr>
              <a:tr h="419191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Poids sevrage 31 j (g)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664 </a:t>
                      </a:r>
                      <a:r>
                        <a:rPr lang="fr-FR" sz="2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± 102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701496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081693"/>
              </p:ext>
            </p:extLst>
          </p:nvPr>
        </p:nvGraphicFramePr>
        <p:xfrm>
          <a:off x="1187624" y="4077072"/>
          <a:ext cx="6840760" cy="1706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2444">
                  <a:extLst>
                    <a:ext uri="{9D8B030D-6E8A-4147-A177-3AD203B41FA5}">
                      <a16:colId xmlns:a16="http://schemas.microsoft.com/office/drawing/2014/main" val="1609842403"/>
                    </a:ext>
                  </a:extLst>
                </a:gridCol>
                <a:gridCol w="2428316">
                  <a:extLst>
                    <a:ext uri="{9D8B030D-6E8A-4147-A177-3AD203B41FA5}">
                      <a16:colId xmlns:a16="http://schemas.microsoft.com/office/drawing/2014/main" val="1098062536"/>
                    </a:ext>
                  </a:extLst>
                </a:gridCol>
              </a:tblGrid>
              <a:tr h="40449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Caractères de santé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% animaux atteints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207232"/>
                  </a:ext>
                </a:extLst>
              </a:tr>
              <a:tr h="40449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Troubles infectieux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30 %</a:t>
                      </a:r>
                      <a:endParaRPr lang="fr-FR" sz="2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123864"/>
                  </a:ext>
                </a:extLst>
              </a:tr>
              <a:tr h="40449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Troubles infectieux Sélection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26 %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701496"/>
                  </a:ext>
                </a:extLst>
              </a:tr>
              <a:tr h="4044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Troubles infectieux Challenge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40 %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035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9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827584" y="169475"/>
            <a:ext cx="81369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Quelle différence entre les environnements?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939" y="4221868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Troubles infectieux</a:t>
            </a:r>
          </a:p>
          <a:p>
            <a:pPr algn="ctr"/>
            <a:r>
              <a:rPr lang="fr-FR" sz="2200" dirty="0" smtClean="0"/>
              <a:t>Sélection</a:t>
            </a:r>
            <a:br>
              <a:rPr lang="fr-FR" sz="2200" dirty="0" smtClean="0"/>
            </a:br>
            <a:r>
              <a:rPr lang="fr-FR" sz="2200" dirty="0" smtClean="0"/>
              <a:t>h² = 0,05 </a:t>
            </a:r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± 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0,01</a:t>
            </a:r>
            <a:endParaRPr lang="fr-FR" sz="2200" dirty="0"/>
          </a:p>
        </p:txBody>
      </p:sp>
      <p:sp>
        <p:nvSpPr>
          <p:cNvPr id="8" name="ZoneTexte 7"/>
          <p:cNvSpPr txBox="1"/>
          <p:nvPr/>
        </p:nvSpPr>
        <p:spPr>
          <a:xfrm>
            <a:off x="5530924" y="4221088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Troubles infectieux</a:t>
            </a:r>
          </a:p>
          <a:p>
            <a:pPr algn="ctr"/>
            <a:r>
              <a:rPr lang="fr-FR" sz="2200" dirty="0" smtClean="0"/>
              <a:t>Challenge</a:t>
            </a:r>
            <a:br>
              <a:rPr lang="fr-FR" sz="2200" dirty="0" smtClean="0"/>
            </a:br>
            <a:r>
              <a:rPr lang="fr-FR" sz="2200" dirty="0"/>
              <a:t>h² = </a:t>
            </a:r>
            <a:r>
              <a:rPr lang="fr-FR" sz="2200" dirty="0" smtClean="0"/>
              <a:t>0,10 </a:t>
            </a:r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± 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0,02</a:t>
            </a:r>
            <a:endParaRPr lang="fr-FR" sz="2200" dirty="0"/>
          </a:p>
        </p:txBody>
      </p:sp>
      <p:sp>
        <p:nvSpPr>
          <p:cNvPr id="6" name="Double flèche horizontale 5"/>
          <p:cNvSpPr/>
          <p:nvPr/>
        </p:nvSpPr>
        <p:spPr>
          <a:xfrm>
            <a:off x="3200291" y="4653136"/>
            <a:ext cx="2595845" cy="36004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987824" y="3836367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Corrélation génétique</a:t>
            </a:r>
            <a:br>
              <a:rPr lang="fr-FR" sz="2200" dirty="0" smtClean="0"/>
            </a:br>
            <a:r>
              <a:rPr lang="fr-FR" sz="2200" dirty="0" smtClean="0"/>
              <a:t>0,70 </a:t>
            </a:r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± 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0,13</a:t>
            </a:r>
            <a:endParaRPr lang="fr-FR" sz="2200" dirty="0"/>
          </a:p>
        </p:txBody>
      </p:sp>
      <p:pic>
        <p:nvPicPr>
          <p:cNvPr id="11" name="Picture 2" descr="C:\mickael.maupin\Docs\Photothèque\Mélanie\2009-01-01 00.08.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3" y="1403775"/>
            <a:ext cx="2772308" cy="20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mickael.maupin\Docs\Photothèque\Mélanie\S60049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58269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95536" y="5605286"/>
            <a:ext cx="8748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Présence </a:t>
            </a:r>
            <a:r>
              <a:rPr lang="fr-FR" sz="2200" dirty="0" smtClean="0"/>
              <a:t>d’une </a:t>
            </a:r>
            <a:r>
              <a:rPr lang="fr-FR" sz="2200" dirty="0" smtClean="0"/>
              <a:t>interaction Génotype x Milieu 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42441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242874"/>
              </p:ext>
            </p:extLst>
          </p:nvPr>
        </p:nvGraphicFramePr>
        <p:xfrm>
          <a:off x="323526" y="1988838"/>
          <a:ext cx="8696750" cy="39765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9350">
                  <a:extLst>
                    <a:ext uri="{9D8B030D-6E8A-4147-A177-3AD203B41FA5}">
                      <a16:colId xmlns:a16="http://schemas.microsoft.com/office/drawing/2014/main" val="3496908275"/>
                    </a:ext>
                  </a:extLst>
                </a:gridCol>
                <a:gridCol w="1739350">
                  <a:extLst>
                    <a:ext uri="{9D8B030D-6E8A-4147-A177-3AD203B41FA5}">
                      <a16:colId xmlns:a16="http://schemas.microsoft.com/office/drawing/2014/main" val="2894610316"/>
                    </a:ext>
                  </a:extLst>
                </a:gridCol>
                <a:gridCol w="1739350">
                  <a:extLst>
                    <a:ext uri="{9D8B030D-6E8A-4147-A177-3AD203B41FA5}">
                      <a16:colId xmlns:a16="http://schemas.microsoft.com/office/drawing/2014/main" val="1140759344"/>
                    </a:ext>
                  </a:extLst>
                </a:gridCol>
                <a:gridCol w="1739350">
                  <a:extLst>
                    <a:ext uri="{9D8B030D-6E8A-4147-A177-3AD203B41FA5}">
                      <a16:colId xmlns:a16="http://schemas.microsoft.com/office/drawing/2014/main" val="1811815005"/>
                    </a:ext>
                  </a:extLst>
                </a:gridCol>
                <a:gridCol w="1739350">
                  <a:extLst>
                    <a:ext uri="{9D8B030D-6E8A-4147-A177-3AD203B41FA5}">
                      <a16:colId xmlns:a16="http://schemas.microsoft.com/office/drawing/2014/main" val="1161586963"/>
                    </a:ext>
                  </a:extLst>
                </a:gridCol>
              </a:tblGrid>
              <a:tr h="793061"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Troubles</a:t>
                      </a:r>
                      <a:r>
                        <a:rPr lang="fr-FR" sz="2000" baseline="0" dirty="0" smtClean="0"/>
                        <a:t> infectieux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Nés vivants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Poids sevrage (direct)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Poids sevrage (maternel)</a:t>
                      </a:r>
                      <a:endParaRPr lang="fr-F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7335056"/>
                  </a:ext>
                </a:extLst>
              </a:tr>
              <a:tr h="793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Troubles</a:t>
                      </a:r>
                      <a:r>
                        <a:rPr lang="fr-FR" sz="2000" baseline="0" dirty="0" smtClean="0"/>
                        <a:t> infectieux</a:t>
                      </a:r>
                      <a:endParaRPr lang="fr-FR" sz="20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0,05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± 0,01</a:t>
                      </a:r>
                      <a:endParaRPr lang="fr-FR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-0,10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± 0,16</a:t>
                      </a:r>
                      <a:endParaRPr lang="fr-FR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-0,29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± 0,11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-0,05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± 0,19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081776"/>
                  </a:ext>
                </a:extLst>
              </a:tr>
              <a:tr h="8043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Nés vivants</a:t>
                      </a:r>
                      <a:endParaRPr lang="fr-FR" sz="20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-0,39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± 0,03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0,16 ± 0,03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-0,22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± 0,11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0,51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± 0,16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380047"/>
                  </a:ext>
                </a:extLst>
              </a:tr>
              <a:tr h="793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Poids sevrage (direct)</a:t>
                      </a:r>
                      <a:endParaRPr lang="fr-FR" sz="20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-0,12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± 0,01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0,03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± 0,03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0,29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± 0,04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-0,70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± 0,13</a:t>
                      </a:r>
                      <a:endParaRPr lang="fr-FR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520977"/>
                  </a:ext>
                </a:extLst>
              </a:tr>
              <a:tr h="793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Poids sevrage (maternel)</a:t>
                      </a:r>
                      <a:endParaRPr lang="fr-FR" sz="20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0,05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± 0,02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48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51520" y="1268760"/>
            <a:ext cx="712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chemeClr val="dk1"/>
                </a:solidFill>
              </a:rPr>
              <a:t>Corrélations génétiques (au-dessus) Héritabilités (diagonales) </a:t>
            </a:r>
          </a:p>
          <a:p>
            <a:pPr algn="just"/>
            <a:r>
              <a:rPr lang="fr-FR" sz="2000" dirty="0">
                <a:solidFill>
                  <a:schemeClr val="dk1"/>
                </a:solidFill>
              </a:rPr>
              <a:t>Corrélations phénotypiques (en-dessous)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23528" y="116632"/>
            <a:ext cx="835292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Paramètres génétiques entre caractère de santé et production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827584" y="169475"/>
            <a:ext cx="81369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3" y="1340768"/>
            <a:ext cx="88569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dk1"/>
                </a:solidFill>
              </a:rPr>
              <a:t>Ce dispositif permet une meilleure prise de la santé dans différentes conditions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dk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dk1"/>
                </a:solidFill>
              </a:rPr>
              <a:t>Héritabilité faibles et significatives des troubles infectieux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dk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dk1"/>
                </a:solidFill>
              </a:rPr>
              <a:t>Corrélations nulles ou favorables avec les caractères de production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dk1"/>
              </a:solidFill>
            </a:endParaRPr>
          </a:p>
          <a:p>
            <a:pPr algn="just"/>
            <a:r>
              <a:rPr lang="fr-FR" sz="2400" dirty="0" smtClean="0">
                <a:solidFill>
                  <a:schemeClr val="dk1"/>
                </a:solidFill>
              </a:rPr>
              <a:t>=&gt; Amélioration possible de la santé des animaux grâce à la sélection </a:t>
            </a:r>
          </a:p>
          <a:p>
            <a:pPr algn="just"/>
            <a:endParaRPr lang="fr-FR" sz="2400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322</Words>
  <Application>Microsoft Office PowerPoint</Application>
  <PresentationFormat>Affichage à l'écran (4:3)</PresentationFormat>
  <Paragraphs>78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Melanie Gunia</cp:lastModifiedBy>
  <cp:revision>27</cp:revision>
  <dcterms:created xsi:type="dcterms:W3CDTF">2013-02-12T09:22:20Z</dcterms:created>
  <dcterms:modified xsi:type="dcterms:W3CDTF">2017-11-14T13:33:53Z</dcterms:modified>
</cp:coreProperties>
</file>