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1" r:id="rId2"/>
    <p:sldMasterId id="2147483682" r:id="rId3"/>
    <p:sldMasterId id="2147483716" r:id="rId4"/>
  </p:sldMasterIdLst>
  <p:notesMasterIdLst>
    <p:notesMasterId r:id="rId24"/>
  </p:notesMasterIdLst>
  <p:sldIdLst>
    <p:sldId id="293" r:id="rId5"/>
    <p:sldId id="256" r:id="rId6"/>
    <p:sldId id="262" r:id="rId7"/>
    <p:sldId id="258" r:id="rId8"/>
    <p:sldId id="281" r:id="rId9"/>
    <p:sldId id="259" r:id="rId10"/>
    <p:sldId id="264" r:id="rId11"/>
    <p:sldId id="263" r:id="rId12"/>
    <p:sldId id="265" r:id="rId13"/>
    <p:sldId id="266" r:id="rId14"/>
    <p:sldId id="298" r:id="rId15"/>
    <p:sldId id="282" r:id="rId16"/>
    <p:sldId id="269" r:id="rId17"/>
    <p:sldId id="297" r:id="rId18"/>
    <p:sldId id="271" r:id="rId19"/>
    <p:sldId id="272" r:id="rId20"/>
    <p:sldId id="299" r:id="rId21"/>
    <p:sldId id="277" r:id="rId22"/>
    <p:sldId id="294" r:id="rId23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31"/>
    <a:srgbClr val="000000"/>
    <a:srgbClr val="71AD43"/>
    <a:srgbClr val="6BA5D9"/>
    <a:srgbClr val="00B050"/>
    <a:srgbClr val="ED9391"/>
    <a:srgbClr val="AFE9B5"/>
    <a:srgbClr val="CEB5B0"/>
    <a:srgbClr val="066DA4"/>
    <a:srgbClr val="497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54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ijoux\Desktop\These_DCNS\publie_SFT\Images\figure_technique_ari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dijoux\Desktop\These_DCNS\publie_SFT\Images\figure_technique_ar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739384026272076E-2"/>
          <c:y val="0.14791659375911345"/>
          <c:w val="0.92417259436773302"/>
          <c:h val="0.559713619130941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'Critere_technique (2)'!$C$1:$C$2</c:f>
              <c:strCache>
                <c:ptCount val="2"/>
                <c:pt idx="0">
                  <c:v>Haute pression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'Critere_technique (2)'!$A$4:$A$32</c:f>
              <c:strCache>
                <c:ptCount val="29"/>
                <c:pt idx="0">
                  <c:v>R1234yf</c:v>
                </c:pt>
                <c:pt idx="1">
                  <c:v>R143m</c:v>
                </c:pt>
                <c:pt idx="2">
                  <c:v>SO2</c:v>
                </c:pt>
                <c:pt idx="3">
                  <c:v>R717</c:v>
                </c:pt>
                <c:pt idx="4">
                  <c:v>R142b</c:v>
                </c:pt>
                <c:pt idx="5">
                  <c:v>R600</c:v>
                </c:pt>
                <c:pt idx="6">
                  <c:v>R236ea</c:v>
                </c:pt>
                <c:pt idx="7">
                  <c:v>R152a</c:v>
                </c:pt>
                <c:pt idx="8">
                  <c:v>R236fa</c:v>
                </c:pt>
                <c:pt idx="9">
                  <c:v>R600a</c:v>
                </c:pt>
                <c:pt idx="10">
                  <c:v>R114</c:v>
                </c:pt>
                <c:pt idx="11">
                  <c:v>H2S</c:v>
                </c:pt>
                <c:pt idx="12">
                  <c:v>R22</c:v>
                </c:pt>
                <c:pt idx="13">
                  <c:v>R134a</c:v>
                </c:pt>
                <c:pt idx="14">
                  <c:v>R12</c:v>
                </c:pt>
                <c:pt idx="15">
                  <c:v>R32</c:v>
                </c:pt>
                <c:pt idx="16">
                  <c:v>R290</c:v>
                </c:pt>
                <c:pt idx="17">
                  <c:v>RC318</c:v>
                </c:pt>
                <c:pt idx="18">
                  <c:v>R125</c:v>
                </c:pt>
                <c:pt idx="19">
                  <c:v>R218</c:v>
                </c:pt>
                <c:pt idx="20">
                  <c:v>R41</c:v>
                </c:pt>
                <c:pt idx="22">
                  <c:v>R500</c:v>
                </c:pt>
                <c:pt idx="23">
                  <c:v>R502</c:v>
                </c:pt>
                <c:pt idx="25">
                  <c:v>R507a</c:v>
                </c:pt>
                <c:pt idx="26">
                  <c:v>R410a</c:v>
                </c:pt>
                <c:pt idx="27">
                  <c:v>R404a</c:v>
                </c:pt>
                <c:pt idx="28">
                  <c:v>R407c</c:v>
                </c:pt>
              </c:strCache>
            </c:strRef>
          </c:cat>
          <c:val>
            <c:numRef>
              <c:f>'Critere_technique (2)'!$C$4:$C$32</c:f>
              <c:numCache>
                <c:formatCode>General</c:formatCode>
                <c:ptCount val="29"/>
                <c:pt idx="0">
                  <c:v>6.6449999999999996</c:v>
                </c:pt>
                <c:pt idx="1">
                  <c:v>5.3470000000000004</c:v>
                </c:pt>
                <c:pt idx="2">
                  <c:v>3.58</c:v>
                </c:pt>
                <c:pt idx="3">
                  <c:v>9.2219999999999995</c:v>
                </c:pt>
                <c:pt idx="4">
                  <c:v>3.121</c:v>
                </c:pt>
                <c:pt idx="5">
                  <c:v>2.2519999999999998</c:v>
                </c:pt>
                <c:pt idx="6">
                  <c:v>1.8859999999999999</c:v>
                </c:pt>
                <c:pt idx="7">
                  <c:v>5.5339999999999998</c:v>
                </c:pt>
                <c:pt idx="8">
                  <c:v>2.5099999999999998</c:v>
                </c:pt>
                <c:pt idx="9">
                  <c:v>3.2589999999999999</c:v>
                </c:pt>
                <c:pt idx="10">
                  <c:v>1.9630000000000001</c:v>
                </c:pt>
                <c:pt idx="11">
                  <c:v>18.89</c:v>
                </c:pt>
                <c:pt idx="12">
                  <c:v>9.7469999999999999</c:v>
                </c:pt>
                <c:pt idx="13">
                  <c:v>6.1840000000000002</c:v>
                </c:pt>
                <c:pt idx="14">
                  <c:v>6.0289999999999999</c:v>
                </c:pt>
                <c:pt idx="15">
                  <c:v>15.78</c:v>
                </c:pt>
                <c:pt idx="16">
                  <c:v>8.9450000000000003</c:v>
                </c:pt>
                <c:pt idx="17">
                  <c:v>2.9089999999999998</c:v>
                </c:pt>
                <c:pt idx="18">
                  <c:v>13.01</c:v>
                </c:pt>
                <c:pt idx="19">
                  <c:v>8.2360000000000007</c:v>
                </c:pt>
                <c:pt idx="20">
                  <c:v>36.28</c:v>
                </c:pt>
                <c:pt idx="22">
                  <c:v>7.1040000000000001</c:v>
                </c:pt>
                <c:pt idx="23">
                  <c:v>10.77</c:v>
                </c:pt>
                <c:pt idx="25">
                  <c:v>12.06</c:v>
                </c:pt>
                <c:pt idx="26">
                  <c:v>15.5</c:v>
                </c:pt>
                <c:pt idx="27">
                  <c:v>11.75</c:v>
                </c:pt>
                <c:pt idx="28">
                  <c:v>10.41</c:v>
                </c:pt>
              </c:numCache>
            </c:numRef>
          </c:val>
        </c:ser>
        <c:ser>
          <c:idx val="2"/>
          <c:order val="1"/>
          <c:tx>
            <c:strRef>
              <c:f>'Critere_technique (2)'!$D$1:$D$2</c:f>
              <c:strCache>
                <c:ptCount val="2"/>
                <c:pt idx="0">
                  <c:v>Basse Pression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'Critere_technique (2)'!$A$4:$A$32</c:f>
              <c:strCache>
                <c:ptCount val="29"/>
                <c:pt idx="0">
                  <c:v>R1234yf</c:v>
                </c:pt>
                <c:pt idx="1">
                  <c:v>R143m</c:v>
                </c:pt>
                <c:pt idx="2">
                  <c:v>SO2</c:v>
                </c:pt>
                <c:pt idx="3">
                  <c:v>R717</c:v>
                </c:pt>
                <c:pt idx="4">
                  <c:v>R142b</c:v>
                </c:pt>
                <c:pt idx="5">
                  <c:v>R600</c:v>
                </c:pt>
                <c:pt idx="6">
                  <c:v>R236ea</c:v>
                </c:pt>
                <c:pt idx="7">
                  <c:v>R152a</c:v>
                </c:pt>
                <c:pt idx="8">
                  <c:v>R236fa</c:v>
                </c:pt>
                <c:pt idx="9">
                  <c:v>R600a</c:v>
                </c:pt>
                <c:pt idx="10">
                  <c:v>R114</c:v>
                </c:pt>
                <c:pt idx="11">
                  <c:v>H2S</c:v>
                </c:pt>
                <c:pt idx="12">
                  <c:v>R22</c:v>
                </c:pt>
                <c:pt idx="13">
                  <c:v>R134a</c:v>
                </c:pt>
                <c:pt idx="14">
                  <c:v>R12</c:v>
                </c:pt>
                <c:pt idx="15">
                  <c:v>R32</c:v>
                </c:pt>
                <c:pt idx="16">
                  <c:v>R290</c:v>
                </c:pt>
                <c:pt idx="17">
                  <c:v>RC318</c:v>
                </c:pt>
                <c:pt idx="18">
                  <c:v>R125</c:v>
                </c:pt>
                <c:pt idx="19">
                  <c:v>R218</c:v>
                </c:pt>
                <c:pt idx="20">
                  <c:v>R41</c:v>
                </c:pt>
                <c:pt idx="22">
                  <c:v>R500</c:v>
                </c:pt>
                <c:pt idx="23">
                  <c:v>R502</c:v>
                </c:pt>
                <c:pt idx="25">
                  <c:v>R507a</c:v>
                </c:pt>
                <c:pt idx="26">
                  <c:v>R410a</c:v>
                </c:pt>
                <c:pt idx="27">
                  <c:v>R404a</c:v>
                </c:pt>
                <c:pt idx="28">
                  <c:v>R407c</c:v>
                </c:pt>
              </c:strCache>
            </c:strRef>
          </c:cat>
          <c:val>
            <c:numRef>
              <c:f>'Critere_technique (2)'!$D$4:$D$32</c:f>
              <c:numCache>
                <c:formatCode>General</c:formatCode>
                <c:ptCount val="29"/>
                <c:pt idx="0">
                  <c:v>4.609</c:v>
                </c:pt>
                <c:pt idx="1">
                  <c:v>3.6320000000000001</c:v>
                </c:pt>
                <c:pt idx="2">
                  <c:v>2.3039999999999998</c:v>
                </c:pt>
                <c:pt idx="3">
                  <c:v>6.1660000000000004</c:v>
                </c:pt>
                <c:pt idx="4">
                  <c:v>2.0720000000000001</c:v>
                </c:pt>
                <c:pt idx="5">
                  <c:v>1.4870000000000001</c:v>
                </c:pt>
                <c:pt idx="6">
                  <c:v>1.18</c:v>
                </c:pt>
                <c:pt idx="7">
                  <c:v>3.7320000000000002</c:v>
                </c:pt>
                <c:pt idx="8">
                  <c:v>1.5980000000000001</c:v>
                </c:pt>
                <c:pt idx="9">
                  <c:v>2.202</c:v>
                </c:pt>
                <c:pt idx="10">
                  <c:v>1.274</c:v>
                </c:pt>
                <c:pt idx="11">
                  <c:v>13.69</c:v>
                </c:pt>
                <c:pt idx="12">
                  <c:v>6.8120000000000003</c:v>
                </c:pt>
                <c:pt idx="13">
                  <c:v>4.1459999999999999</c:v>
                </c:pt>
                <c:pt idx="14">
                  <c:v>4.2290000000000001</c:v>
                </c:pt>
                <c:pt idx="15">
                  <c:v>11.07</c:v>
                </c:pt>
                <c:pt idx="16">
                  <c:v>6.3680000000000003</c:v>
                </c:pt>
                <c:pt idx="17">
                  <c:v>1.871</c:v>
                </c:pt>
                <c:pt idx="18">
                  <c:v>9.09</c:v>
                </c:pt>
                <c:pt idx="19">
                  <c:v>5.6479999999999997</c:v>
                </c:pt>
                <c:pt idx="20">
                  <c:v>26.53</c:v>
                </c:pt>
                <c:pt idx="22">
                  <c:v>4.9770000000000003</c:v>
                </c:pt>
                <c:pt idx="23">
                  <c:v>7.7279999999999998</c:v>
                </c:pt>
                <c:pt idx="25">
                  <c:v>8.5440000000000005</c:v>
                </c:pt>
                <c:pt idx="26">
                  <c:v>10.86</c:v>
                </c:pt>
                <c:pt idx="27">
                  <c:v>8.2550000000000008</c:v>
                </c:pt>
                <c:pt idx="28">
                  <c:v>7.1059999999999999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9671568"/>
        <c:axId val="149672128"/>
      </c:barChart>
      <c:lineChart>
        <c:grouping val="standard"/>
        <c:varyColors val="0"/>
        <c:ser>
          <c:idx val="0"/>
          <c:order val="2"/>
          <c:tx>
            <c:v>Pression atmosphérique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'Critere_technique (2)'!$E$4:$E$32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71568"/>
        <c:axId val="149672128"/>
      </c:lineChart>
      <c:catAx>
        <c:axId val="14967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49672128"/>
        <c:crosses val="autoZero"/>
        <c:auto val="1"/>
        <c:lblAlgn val="ctr"/>
        <c:lblOffset val="100"/>
        <c:noMultiLvlLbl val="0"/>
      </c:catAx>
      <c:valAx>
        <c:axId val="149672128"/>
        <c:scaling>
          <c:orientation val="minMax"/>
          <c:max val="42.5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rgbClr val="04276E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49671568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18166401495999"/>
          <c:y val="0.19180860579037823"/>
          <c:w val="0.25275954032316011"/>
          <c:h val="0.256610174030063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228255824336713E-2"/>
          <c:y val="8.268526104836027E-2"/>
          <c:w val="0.91189799420550222"/>
          <c:h val="0.50085279400657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'Critere_technique (2)'!$F$1</c:f>
              <c:strCache>
                <c:ptCount val="1"/>
                <c:pt idx="0">
                  <c:v>Titre en liquide au refoulement de la turbine [%]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'Critere_technique (2)'!$A$4:$A$32</c:f>
              <c:strCache>
                <c:ptCount val="29"/>
                <c:pt idx="0">
                  <c:v>R1234yf</c:v>
                </c:pt>
                <c:pt idx="1">
                  <c:v>R143m</c:v>
                </c:pt>
                <c:pt idx="2">
                  <c:v>SO2</c:v>
                </c:pt>
                <c:pt idx="3">
                  <c:v>R717</c:v>
                </c:pt>
                <c:pt idx="4">
                  <c:v>R142b</c:v>
                </c:pt>
                <c:pt idx="5">
                  <c:v>R600</c:v>
                </c:pt>
                <c:pt idx="6">
                  <c:v>R236ea</c:v>
                </c:pt>
                <c:pt idx="7">
                  <c:v>R152a</c:v>
                </c:pt>
                <c:pt idx="8">
                  <c:v>R236fa</c:v>
                </c:pt>
                <c:pt idx="9">
                  <c:v>R600a</c:v>
                </c:pt>
                <c:pt idx="10">
                  <c:v>R114</c:v>
                </c:pt>
                <c:pt idx="11">
                  <c:v>H2S</c:v>
                </c:pt>
                <c:pt idx="12">
                  <c:v>R22</c:v>
                </c:pt>
                <c:pt idx="13">
                  <c:v>R134a</c:v>
                </c:pt>
                <c:pt idx="14">
                  <c:v>R12</c:v>
                </c:pt>
                <c:pt idx="15">
                  <c:v>R32</c:v>
                </c:pt>
                <c:pt idx="16">
                  <c:v>R290</c:v>
                </c:pt>
                <c:pt idx="17">
                  <c:v>RC318</c:v>
                </c:pt>
                <c:pt idx="18">
                  <c:v>R125</c:v>
                </c:pt>
                <c:pt idx="19">
                  <c:v>R218</c:v>
                </c:pt>
                <c:pt idx="20">
                  <c:v>R41</c:v>
                </c:pt>
                <c:pt idx="22">
                  <c:v>R500</c:v>
                </c:pt>
                <c:pt idx="23">
                  <c:v>R502</c:v>
                </c:pt>
                <c:pt idx="25">
                  <c:v>R507a</c:v>
                </c:pt>
                <c:pt idx="26">
                  <c:v>R410a</c:v>
                </c:pt>
                <c:pt idx="27">
                  <c:v>R404a</c:v>
                </c:pt>
                <c:pt idx="28">
                  <c:v>R407c</c:v>
                </c:pt>
              </c:strCache>
            </c:strRef>
          </c:cat>
          <c:val>
            <c:numRef>
              <c:f>'Critere_technique (2)'!$F$4:$F$32</c:f>
              <c:numCache>
                <c:formatCode>0.00%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2.0499999999999963E-2</c:v>
                </c:pt>
                <c:pt idx="3">
                  <c:v>2.5399999999999978E-2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8.600000000000052E-3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2.6900000000000035E-2</c:v>
                </c:pt>
                <c:pt idx="12">
                  <c:v>1.5399999999999969E-2</c:v>
                </c:pt>
                <c:pt idx="13">
                  <c:v>6.0000000000004494E-4</c:v>
                </c:pt>
                <c:pt idx="14">
                  <c:v>1.7000000000000348E-3</c:v>
                </c:pt>
                <c:pt idx="15">
                  <c:v>3.3000000000000029E-2</c:v>
                </c:pt>
                <c:pt idx="16">
                  <c:v>6.0000000000004494E-4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7.6400000000000023E-2</c:v>
                </c:pt>
                <c:pt idx="22">
                  <c:v>4.6000000000000485E-3</c:v>
                </c:pt>
                <c:pt idx="23">
                  <c:v>3.1999999999999806E-3</c:v>
                </c:pt>
                <c:pt idx="25">
                  <c:v>2.7000000000000357E-3</c:v>
                </c:pt>
                <c:pt idx="26">
                  <c:v>2.4399999999999977E-2</c:v>
                </c:pt>
                <c:pt idx="27">
                  <c:v>3.2999999999999696E-3</c:v>
                </c:pt>
                <c:pt idx="28">
                  <c:v>8.700000000000041E-3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9674368"/>
        <c:axId val="150328272"/>
      </c:barChart>
      <c:catAx>
        <c:axId val="14967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50328272"/>
        <c:crosses val="autoZero"/>
        <c:auto val="1"/>
        <c:lblAlgn val="ctr"/>
        <c:lblOffset val="100"/>
        <c:noMultiLvlLbl val="0"/>
      </c:catAx>
      <c:valAx>
        <c:axId val="150328272"/>
        <c:scaling>
          <c:orientation val="minMax"/>
          <c:max val="8.7000000000000022E-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noFill/>
          <a:ln>
            <a:solidFill>
              <a:srgbClr val="04276E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496743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1915925968187"/>
          <c:y val="0.13374742471884576"/>
          <c:w val="0.19243097028330391"/>
          <c:h val="0.2649046284688534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E7FFD6-EF48-4F3F-9EED-85D4C41561E0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7B9CB9-3C42-47F6-B986-B15F44A152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24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9516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599247-E72E-4279-816C-A2440EFA960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4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80EB59-2526-441A-91BC-F40346C40BC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11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1D521-AAE9-484D-867F-26D6776A4C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30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1D521-AAE9-484D-867F-26D6776A4C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9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26525" y="0"/>
            <a:ext cx="2932113" cy="6176963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0188" y="0"/>
            <a:ext cx="8643937" cy="6176963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188" y="1825625"/>
            <a:ext cx="578802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78802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26525" y="0"/>
            <a:ext cx="2932113" cy="6176963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0188" y="0"/>
            <a:ext cx="8643937" cy="6176963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188" y="1825625"/>
            <a:ext cx="578802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78802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26525" y="0"/>
            <a:ext cx="2932113" cy="6176963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0188" y="0"/>
            <a:ext cx="8643937" cy="6176963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5C0C-8996-4EBB-AFC5-0645BF994D45}" type="datetime1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E42C-C493-498E-AB3D-D83CD6E8BB7F}" type="slidenum">
              <a:rPr lang="fr-FR"/>
              <a:pPr>
                <a:defRPr/>
              </a:pPr>
              <a:t>‹N°›</a:t>
            </a:fld>
            <a:r>
              <a:rPr lang="fr-FR" dirty="0"/>
              <a:t>/28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188" y="1825625"/>
            <a:ext cx="578802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78802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0"/>
            <a:ext cx="11728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825625"/>
            <a:ext cx="117284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1" name="ZoneTexte 37"/>
          <p:cNvSpPr txBox="1">
            <a:spLocks noChangeArrowheads="1"/>
          </p:cNvSpPr>
          <p:nvPr/>
        </p:nvSpPr>
        <p:spPr bwMode="auto">
          <a:xfrm rot="16200000">
            <a:off x="-2910681" y="3672681"/>
            <a:ext cx="6040437" cy="241301"/>
          </a:xfrm>
          <a:prstGeom prst="rect">
            <a:avLst/>
          </a:prstGeom>
          <a:noFill/>
          <a:ln>
            <a:noFill/>
          </a:ln>
          <a:extLst/>
        </p:spPr>
        <p:txBody>
          <a:bodyPr lIns="87276" tIns="43638" rIns="87276" bIns="43638">
            <a:spAutoFit/>
          </a:bodyPr>
          <a:lstStyle>
            <a:lvl1pPr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© DCNS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June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2015 – all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rights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reserved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/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todos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los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derechos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reservados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/ tous droits réservés – Crédits photos : DCNS, Marine nationale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93763"/>
            <a:ext cx="12192000" cy="36512"/>
          </a:xfrm>
          <a:prstGeom prst="rect">
            <a:avLst/>
          </a:prstGeom>
          <a:solidFill>
            <a:srgbClr val="066D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76" tIns="43638" rIns="87276" bIns="43638" anchor="ctr"/>
          <a:lstStyle/>
          <a:p>
            <a:pPr algn="ctr" defTabSz="436381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249238" y="6537325"/>
            <a:ext cx="368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34975"/>
            <a:r>
              <a:rPr lang="fr-FR" altLang="fr-FR" sz="1400" dirty="0" smtClean="0">
                <a:solidFill>
                  <a:srgbClr val="0E3D67"/>
                </a:solidFill>
                <a:ea typeface="ＭＳ Ｐゴシック"/>
                <a:cs typeface="Arial" charset="0"/>
              </a:rPr>
              <a:t>Page </a:t>
            </a:r>
            <a:fld id="{8BF87F97-097A-4E77-993D-804502993262}" type="slidenum">
              <a:rPr lang="fr-FR" altLang="fr-FR" sz="1400" smtClean="0">
                <a:ea typeface="ＭＳ Ｐゴシック"/>
                <a:cs typeface="Arial" charset="0"/>
              </a:rPr>
              <a:pPr defTabSz="434975"/>
              <a:t>‹N°›</a:t>
            </a:fld>
            <a:r>
              <a:rPr lang="fr-FR" altLang="fr-FR" sz="1400" dirty="0">
                <a:ea typeface="ＭＳ Ｐゴシック"/>
                <a:cs typeface="Arial" charset="0"/>
              </a:rPr>
              <a:t>/</a:t>
            </a:r>
            <a:r>
              <a:rPr lang="fr-FR" altLang="fr-FR" sz="1400" dirty="0" smtClean="0">
                <a:ea typeface="ＭＳ Ｐゴシック"/>
                <a:cs typeface="Arial" charset="0"/>
              </a:rPr>
              <a:t>17</a:t>
            </a:r>
            <a:endParaRPr lang="fr-FR" altLang="fr-FR" sz="1400" dirty="0">
              <a:ea typeface="ＭＳ Ｐゴシック"/>
              <a:cs typeface="Arial" charset="0"/>
            </a:endParaRPr>
          </a:p>
        </p:txBody>
      </p:sp>
      <p:pic>
        <p:nvPicPr>
          <p:cNvPr id="60426" name="Image 8" descr="LogoDCNS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942469" y="6394939"/>
            <a:ext cx="1187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 descr="piment_logo_last - Copi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110089" y="6194914"/>
            <a:ext cx="650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 descr="logo_region_reunio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280885" y="6194914"/>
            <a:ext cx="647700" cy="647700"/>
          </a:xfrm>
          <a:prstGeom prst="rect">
            <a:avLst/>
          </a:prstGeom>
          <a:noFill/>
        </p:spPr>
      </p:pic>
      <p:pic>
        <p:nvPicPr>
          <p:cNvPr id="10" name="Picture 454" descr="logo-sft"/>
          <p:cNvPicPr>
            <a:picLocks noChangeAspect="1" noChangeArrowheads="1"/>
          </p:cNvPicPr>
          <p:nvPr userDrawn="1"/>
        </p:nvPicPr>
        <p:blipFill>
          <a:blip r:embed="rId16">
            <a:lum contrast="18000"/>
          </a:blip>
          <a:srcRect/>
          <a:stretch>
            <a:fillRect/>
          </a:stretch>
        </p:blipFill>
        <p:spPr bwMode="auto">
          <a:xfrm>
            <a:off x="8462248" y="6194764"/>
            <a:ext cx="637133" cy="64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ZoneTexte 1"/>
          <p:cNvSpPr txBox="1"/>
          <p:nvPr userDrawn="1"/>
        </p:nvSpPr>
        <p:spPr>
          <a:xfrm>
            <a:off x="6577263" y="6275715"/>
            <a:ext cx="18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chemeClr val="tx1"/>
                </a:solidFill>
              </a:rPr>
              <a:t>Congrès SFT du 30 Mai au 3 Juin 2016</a:t>
            </a:r>
            <a:endParaRPr lang="fr-FR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b="1">
          <a:solidFill>
            <a:srgbClr val="009EE0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cs typeface="+mn-cs"/>
        </a:defRPr>
      </a:lvl2pPr>
      <a:lvl3pPr marL="11430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0"/>
            <a:ext cx="11728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1024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825625"/>
            <a:ext cx="117284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1" name="ZoneTexte 37"/>
          <p:cNvSpPr txBox="1">
            <a:spLocks noChangeArrowheads="1"/>
          </p:cNvSpPr>
          <p:nvPr/>
        </p:nvSpPr>
        <p:spPr bwMode="auto">
          <a:xfrm rot="16200000">
            <a:off x="-2910681" y="3672681"/>
            <a:ext cx="6040437" cy="241301"/>
          </a:xfrm>
          <a:prstGeom prst="rect">
            <a:avLst/>
          </a:prstGeom>
          <a:noFill/>
          <a:ln>
            <a:noFill/>
          </a:ln>
          <a:extLst/>
        </p:spPr>
        <p:txBody>
          <a:bodyPr lIns="87276" tIns="43638" rIns="87276" bIns="43638">
            <a:spAutoFit/>
          </a:bodyPr>
          <a:lstStyle>
            <a:lvl1pPr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© DCNS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June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2015 – all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rights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reserved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/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todos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los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derechos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reservados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/ tous droits réservés – Crédits photos : DCNS, Marine nationale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93763"/>
            <a:ext cx="12192000" cy="36512"/>
          </a:xfrm>
          <a:prstGeom prst="rect">
            <a:avLst/>
          </a:prstGeom>
          <a:solidFill>
            <a:srgbClr val="339966"/>
          </a:solidFill>
          <a:ln w="6350" algn="ctr">
            <a:noFill/>
            <a:miter lim="800000"/>
            <a:headEnd/>
            <a:tailEnd/>
          </a:ln>
        </p:spPr>
        <p:txBody>
          <a:bodyPr lIns="87276" tIns="43638" rIns="87276" bIns="43638" anchor="ctr"/>
          <a:lstStyle/>
          <a:p>
            <a:pPr algn="ctr" defTabSz="436381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49238" y="6537325"/>
            <a:ext cx="368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34975"/>
            <a:r>
              <a:rPr lang="fr-FR" altLang="fr-FR" sz="1400" dirty="0" smtClean="0">
                <a:solidFill>
                  <a:srgbClr val="00B050"/>
                </a:solidFill>
                <a:ea typeface="ＭＳ Ｐゴシック"/>
                <a:cs typeface="Arial" charset="0"/>
              </a:rPr>
              <a:t>Page </a:t>
            </a:r>
            <a:fld id="{8BF87F97-097A-4E77-993D-804502993262}" type="slidenum">
              <a:rPr lang="fr-FR" altLang="fr-FR" sz="1400" smtClean="0">
                <a:solidFill>
                  <a:srgbClr val="00B050"/>
                </a:solidFill>
                <a:ea typeface="ＭＳ Ｐゴシック"/>
                <a:cs typeface="Arial" charset="0"/>
              </a:rPr>
              <a:pPr defTabSz="434975"/>
              <a:t>‹N°›</a:t>
            </a:fld>
            <a:r>
              <a:rPr lang="fr-FR" altLang="fr-FR" sz="1400" dirty="0">
                <a:solidFill>
                  <a:srgbClr val="00B050"/>
                </a:solidFill>
                <a:ea typeface="ＭＳ Ｐゴシック"/>
                <a:cs typeface="Arial" charset="0"/>
              </a:rPr>
              <a:t>/</a:t>
            </a:r>
            <a:r>
              <a:rPr lang="fr-FR" altLang="fr-FR" sz="1400" dirty="0" smtClean="0">
                <a:solidFill>
                  <a:srgbClr val="00B050"/>
                </a:solidFill>
                <a:ea typeface="ＭＳ Ｐゴシック"/>
                <a:cs typeface="Arial" charset="0"/>
              </a:rPr>
              <a:t>17</a:t>
            </a:r>
            <a:endParaRPr lang="fr-FR" altLang="fr-FR" sz="1400" dirty="0">
              <a:solidFill>
                <a:srgbClr val="00B050"/>
              </a:solidFill>
              <a:ea typeface="ＭＳ Ｐゴシック"/>
              <a:cs typeface="Arial" charset="0"/>
            </a:endParaRPr>
          </a:p>
        </p:txBody>
      </p:sp>
      <p:pic>
        <p:nvPicPr>
          <p:cNvPr id="13" name="Image 8" descr="LogoDCNS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942469" y="6394939"/>
            <a:ext cx="1187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ment_logo_last - Copi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110089" y="6194914"/>
            <a:ext cx="650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logo_region_reunio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280885" y="6194914"/>
            <a:ext cx="647700" cy="647700"/>
          </a:xfrm>
          <a:prstGeom prst="rect">
            <a:avLst/>
          </a:prstGeom>
          <a:noFill/>
        </p:spPr>
      </p:pic>
      <p:pic>
        <p:nvPicPr>
          <p:cNvPr id="16" name="Picture 454" descr="logo-sft"/>
          <p:cNvPicPr>
            <a:picLocks noChangeAspect="1" noChangeArrowheads="1"/>
          </p:cNvPicPr>
          <p:nvPr userDrawn="1"/>
        </p:nvPicPr>
        <p:blipFill>
          <a:blip r:embed="rId16">
            <a:lum contrast="18000"/>
          </a:blip>
          <a:srcRect/>
          <a:stretch>
            <a:fillRect/>
          </a:stretch>
        </p:blipFill>
        <p:spPr bwMode="auto">
          <a:xfrm>
            <a:off x="8462248" y="6194764"/>
            <a:ext cx="637133" cy="64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6577263" y="6275715"/>
            <a:ext cx="18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rgbClr val="00B050"/>
                </a:solidFill>
              </a:rPr>
              <a:t>Congrès SFT du 30 Mai au 3 Juin 2016</a:t>
            </a:r>
            <a:endParaRPr lang="fr-FR" sz="1200" b="0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B05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b="1">
          <a:solidFill>
            <a:srgbClr val="00B050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cs typeface="+mn-cs"/>
        </a:defRPr>
      </a:lvl2pPr>
      <a:lvl3pPr marL="11430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0"/>
            <a:ext cx="11728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825625"/>
            <a:ext cx="117284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1" name="ZoneTexte 37"/>
          <p:cNvSpPr txBox="1">
            <a:spLocks noChangeArrowheads="1"/>
          </p:cNvSpPr>
          <p:nvPr/>
        </p:nvSpPr>
        <p:spPr bwMode="auto">
          <a:xfrm rot="16200000">
            <a:off x="-2910681" y="3672681"/>
            <a:ext cx="6040437" cy="241301"/>
          </a:xfrm>
          <a:prstGeom prst="rect">
            <a:avLst/>
          </a:prstGeom>
          <a:noFill/>
          <a:ln>
            <a:noFill/>
          </a:ln>
          <a:extLst/>
        </p:spPr>
        <p:txBody>
          <a:bodyPr lIns="87276" tIns="43638" rIns="87276" bIns="43638">
            <a:spAutoFit/>
          </a:bodyPr>
          <a:lstStyle>
            <a:lvl1pPr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4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© DCNS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June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2015 – all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rights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reserved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/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todos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los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derechos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600" dirty="0" err="1" smtClean="0">
                <a:solidFill>
                  <a:srgbClr val="7F7F7F"/>
                </a:solidFill>
                <a:latin typeface="Arial Narrow" panose="020B0606020202030204" pitchFamily="34" charset="0"/>
              </a:rPr>
              <a:t>reservados</a:t>
            </a:r>
            <a:r>
              <a:rPr lang="fr-FR" altLang="fr-FR" sz="6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 / tous droits réservés – Crédits photos : DCNS, Marine nationale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93763"/>
            <a:ext cx="12192000" cy="36512"/>
          </a:xfrm>
          <a:prstGeom prst="rect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miter lim="800000"/>
            <a:headEnd/>
            <a:tailEnd/>
          </a:ln>
        </p:spPr>
        <p:txBody>
          <a:bodyPr lIns="87276" tIns="43638" rIns="87276" bIns="43638" anchor="ctr"/>
          <a:lstStyle/>
          <a:p>
            <a:pPr algn="ctr" defTabSz="436381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49238" y="6537325"/>
            <a:ext cx="368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34975"/>
            <a:r>
              <a:rPr lang="fr-FR" altLang="fr-FR" sz="1400" dirty="0" smtClean="0">
                <a:solidFill>
                  <a:srgbClr val="C00000"/>
                </a:solidFill>
                <a:ea typeface="ＭＳ Ｐゴシック"/>
                <a:cs typeface="Arial" charset="0"/>
              </a:rPr>
              <a:t>Page </a:t>
            </a:r>
            <a:fld id="{8BF87F97-097A-4E77-993D-804502993262}" type="slidenum">
              <a:rPr lang="fr-FR" altLang="fr-FR" sz="1400" smtClean="0">
                <a:solidFill>
                  <a:srgbClr val="C00000"/>
                </a:solidFill>
                <a:ea typeface="ＭＳ Ｐゴシック"/>
                <a:cs typeface="Arial" charset="0"/>
              </a:rPr>
              <a:pPr defTabSz="434975"/>
              <a:t>‹N°›</a:t>
            </a:fld>
            <a:r>
              <a:rPr lang="fr-FR" altLang="fr-FR" sz="1400" dirty="0">
                <a:solidFill>
                  <a:srgbClr val="C00000"/>
                </a:solidFill>
                <a:ea typeface="ＭＳ Ｐゴシック"/>
                <a:cs typeface="Arial" charset="0"/>
              </a:rPr>
              <a:t>/</a:t>
            </a:r>
            <a:r>
              <a:rPr lang="fr-FR" altLang="fr-FR" sz="1400" dirty="0" smtClean="0">
                <a:solidFill>
                  <a:srgbClr val="C00000"/>
                </a:solidFill>
                <a:ea typeface="ＭＳ Ｐゴシック"/>
                <a:cs typeface="Arial" charset="0"/>
              </a:rPr>
              <a:t>17</a:t>
            </a:r>
            <a:endParaRPr lang="fr-FR" altLang="fr-FR" sz="1400" dirty="0">
              <a:solidFill>
                <a:srgbClr val="C00000"/>
              </a:solidFill>
              <a:ea typeface="ＭＳ Ｐゴシック"/>
              <a:cs typeface="Arial" charset="0"/>
            </a:endParaRPr>
          </a:p>
        </p:txBody>
      </p:sp>
      <p:pic>
        <p:nvPicPr>
          <p:cNvPr id="13" name="Image 8" descr="LogoDCNS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942469" y="6394939"/>
            <a:ext cx="1187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ment_logo_last - Copi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110089" y="6194914"/>
            <a:ext cx="650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logo_region_reunio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280885" y="6194914"/>
            <a:ext cx="647700" cy="647700"/>
          </a:xfrm>
          <a:prstGeom prst="rect">
            <a:avLst/>
          </a:prstGeom>
          <a:noFill/>
        </p:spPr>
      </p:pic>
      <p:pic>
        <p:nvPicPr>
          <p:cNvPr id="16" name="Picture 454" descr="logo-sft"/>
          <p:cNvPicPr>
            <a:picLocks noChangeAspect="1" noChangeArrowheads="1"/>
          </p:cNvPicPr>
          <p:nvPr userDrawn="1"/>
        </p:nvPicPr>
        <p:blipFill>
          <a:blip r:embed="rId16">
            <a:lum contrast="18000"/>
          </a:blip>
          <a:srcRect/>
          <a:stretch>
            <a:fillRect/>
          </a:stretch>
        </p:blipFill>
        <p:spPr bwMode="auto">
          <a:xfrm>
            <a:off x="8462248" y="6194764"/>
            <a:ext cx="637133" cy="64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6577263" y="6275715"/>
            <a:ext cx="18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smtClean="0">
                <a:solidFill>
                  <a:srgbClr val="C00000"/>
                </a:solidFill>
              </a:rPr>
              <a:t>Congrès SFT du 30 Mai au 3 Juin 2016</a:t>
            </a:r>
            <a:endParaRPr lang="fr-FR" sz="1200" b="0" dirty="0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9EE0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b="1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cs typeface="+mn-cs"/>
        </a:defRPr>
      </a:lvl2pPr>
      <a:lvl3pPr marL="11430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542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B91E36-0A44-4635-AEB5-010BDB253839}" type="datetime1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C9120-F95C-44B5-9E31-173676333858}" type="slidenum">
              <a:rPr lang="fr-FR"/>
              <a:pPr>
                <a:defRPr/>
              </a:pPr>
              <a:t>‹N°›</a:t>
            </a:fld>
            <a:r>
              <a:rPr lang="fr-FR" dirty="0"/>
              <a:t>/28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2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5.png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7372"/>
            <a:ext cx="121983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ZoneTexte 37"/>
          <p:cNvSpPr txBox="1">
            <a:spLocks noChangeArrowheads="1"/>
          </p:cNvSpPr>
          <p:nvPr/>
        </p:nvSpPr>
        <p:spPr bwMode="auto">
          <a:xfrm rot="-5400000">
            <a:off x="-2910681" y="3672681"/>
            <a:ext cx="6040437" cy="2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6" tIns="43638" rIns="87276" bIns="43638">
            <a:spAutoFit/>
          </a:bodyPr>
          <a:lstStyle/>
          <a:p>
            <a:pPr defTabSz="434975"/>
            <a:r>
              <a:rPr lang="fr-FR" altLang="fr-FR" sz="60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© DCNS June 2015 – all rights  reserved / todos los derechos reservados / tous droits réservés – Crédits photos : DCNS, Marine nationale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50906" y="964886"/>
            <a:ext cx="4827494" cy="2544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36000" bIns="0">
            <a:spAutoFit/>
          </a:bodyPr>
          <a:lstStyle/>
          <a:p>
            <a:r>
              <a:rPr lang="fr-FR" altLang="fr-FR" sz="2300" b="1" dirty="0">
                <a:solidFill>
                  <a:srgbClr val="009EE0"/>
                </a:solidFill>
                <a:ea typeface="ＭＳ Ｐゴシック"/>
                <a:cs typeface="Arial" charset="0"/>
              </a:rPr>
              <a:t>Influence du choix du fluide de travail sur les performances d’un cycle organique de Rankine appliqué à l’énergie thermique des </a:t>
            </a:r>
            <a:r>
              <a:rPr lang="fr-FR" altLang="fr-FR" sz="2300" b="1" dirty="0" smtClean="0">
                <a:solidFill>
                  <a:srgbClr val="009EE0"/>
                </a:solidFill>
                <a:ea typeface="ＭＳ Ｐゴシック"/>
                <a:cs typeface="Arial" charset="0"/>
              </a:rPr>
              <a:t>mers</a:t>
            </a:r>
            <a:endParaRPr lang="fr-FR" altLang="fr-FR" sz="2300" b="1" dirty="0">
              <a:solidFill>
                <a:srgbClr val="066DA4"/>
              </a:solidFill>
              <a:ea typeface="ＭＳ Ｐゴシック"/>
              <a:cs typeface="Arial" charset="0"/>
            </a:endParaRPr>
          </a:p>
          <a:p>
            <a:r>
              <a:rPr lang="fr-FR" altLang="fr-FR" b="1" dirty="0">
                <a:solidFill>
                  <a:srgbClr val="0E3D67"/>
                </a:solidFill>
                <a:ea typeface="ＭＳ Ｐゴシック"/>
                <a:cs typeface="Arial" charset="0"/>
              </a:rPr>
              <a:t>Alexandre </a:t>
            </a:r>
            <a:r>
              <a:rPr lang="fr-FR" altLang="fr-FR" b="1" dirty="0" smtClean="0">
                <a:solidFill>
                  <a:srgbClr val="0E3D67"/>
                </a:solidFill>
                <a:ea typeface="ＭＳ Ｐゴシック"/>
                <a:cs typeface="Arial" charset="0"/>
              </a:rPr>
              <a:t>Dijoux</a:t>
            </a:r>
            <a:r>
              <a:rPr lang="fr-FR" altLang="fr-FR" sz="1500" dirty="0" smtClean="0">
                <a:solidFill>
                  <a:srgbClr val="0E3D67"/>
                </a:solidFill>
                <a:ea typeface="ＭＳ Ｐゴシック"/>
                <a:cs typeface="Arial" charset="0"/>
              </a:rPr>
              <a:t>, Frantz Sinama, Audrey </a:t>
            </a:r>
            <a:r>
              <a:rPr lang="fr-FR" altLang="fr-FR" sz="1500" dirty="0" err="1" smtClean="0">
                <a:solidFill>
                  <a:srgbClr val="0E3D67"/>
                </a:solidFill>
                <a:ea typeface="ＭＳ Ｐゴシック"/>
                <a:cs typeface="Arial" charset="0"/>
              </a:rPr>
              <a:t>Journoud</a:t>
            </a:r>
            <a:r>
              <a:rPr lang="fr-FR" altLang="fr-FR" sz="1500" dirty="0" smtClean="0">
                <a:solidFill>
                  <a:srgbClr val="0E3D67"/>
                </a:solidFill>
                <a:ea typeface="ＭＳ Ｐゴシック"/>
                <a:cs typeface="Arial" charset="0"/>
              </a:rPr>
              <a:t>, Bertrand </a:t>
            </a:r>
            <a:r>
              <a:rPr lang="fr-FR" altLang="fr-FR" sz="1500" dirty="0" err="1" smtClean="0">
                <a:solidFill>
                  <a:srgbClr val="0E3D67"/>
                </a:solidFill>
                <a:ea typeface="ＭＳ Ｐゴシック"/>
                <a:cs typeface="Arial" charset="0"/>
              </a:rPr>
              <a:t>Clauzade</a:t>
            </a:r>
            <a:r>
              <a:rPr lang="fr-FR" altLang="fr-FR" sz="1500" dirty="0" smtClean="0">
                <a:solidFill>
                  <a:srgbClr val="0E3D67"/>
                </a:solidFill>
                <a:ea typeface="ＭＳ Ｐゴシック"/>
                <a:cs typeface="Arial" charset="0"/>
              </a:rPr>
              <a:t>, Olivier Marc, Jean Castaing-Lasvignottes</a:t>
            </a:r>
          </a:p>
        </p:txBody>
      </p:sp>
      <p:pic>
        <p:nvPicPr>
          <p:cNvPr id="56326" name="Image 8" descr="LogoDC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8518" y="222450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Signature_Light_Q_GB_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212725"/>
            <a:ext cx="1103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11113" y="895669"/>
            <a:ext cx="12203113" cy="45719"/>
          </a:xfrm>
          <a:prstGeom prst="rect">
            <a:avLst/>
          </a:prstGeom>
          <a:solidFill>
            <a:srgbClr val="066D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76" tIns="43638" rIns="87276" bIns="43638" anchor="ctr"/>
          <a:lstStyle/>
          <a:p>
            <a:pPr algn="ctr" defTabSz="436381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56329" name="Picture 9" descr="piment_logo_last - Cop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9084" y="994"/>
            <a:ext cx="866775" cy="862013"/>
          </a:xfrm>
          <a:prstGeom prst="rect">
            <a:avLst/>
          </a:prstGeom>
          <a:noFill/>
        </p:spPr>
      </p:pic>
      <p:pic>
        <p:nvPicPr>
          <p:cNvPr id="56330" name="Picture 10" descr="logo_region_re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2825" y="200"/>
            <a:ext cx="863600" cy="863600"/>
          </a:xfrm>
          <a:prstGeom prst="rect">
            <a:avLst/>
          </a:prstGeom>
          <a:noFill/>
        </p:spPr>
      </p:pic>
      <p:pic>
        <p:nvPicPr>
          <p:cNvPr id="10" name="Picture 454" descr="logo-sft"/>
          <p:cNvPicPr>
            <a:picLocks noChangeAspect="1" noChangeArrowheads="1"/>
          </p:cNvPicPr>
          <p:nvPr/>
        </p:nvPicPr>
        <p:blipFill>
          <a:blip r:embed="rId8">
            <a:lum contrast="18000"/>
          </a:blip>
          <a:srcRect/>
          <a:stretch>
            <a:fillRect/>
          </a:stretch>
        </p:blipFill>
        <p:spPr bwMode="auto">
          <a:xfrm>
            <a:off x="6220656" y="0"/>
            <a:ext cx="849510" cy="864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473827" y="126782"/>
            <a:ext cx="262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16EA5"/>
                </a:solidFill>
              </a:rPr>
              <a:t>Présentation congrès SFT 2016</a:t>
            </a:r>
            <a:endParaRPr lang="fr-FR" b="1" dirty="0">
              <a:solidFill>
                <a:srgbClr val="016EA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222883" y="1450910"/>
            <a:ext cx="5657850" cy="13160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Nécessité de modéliser le fonctionnement du cycle thermodynamique</a:t>
            </a:r>
          </a:p>
        </p:txBody>
      </p:sp>
      <p:pic>
        <p:nvPicPr>
          <p:cNvPr id="28676" name="Picture 27" descr="https://d30y9cdsu7xlg0.cloudfront.net/png/81330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288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0" y="1074821"/>
            <a:ext cx="535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Estimation des critères de performances thermodynamiques 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85482"/>
              </p:ext>
            </p:extLst>
          </p:nvPr>
        </p:nvGraphicFramePr>
        <p:xfrm>
          <a:off x="169468" y="2088333"/>
          <a:ext cx="2464103" cy="45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4" imgW="1841400" imgH="342720" progId="Equation.DSMT4">
                  <p:embed/>
                </p:oleObj>
              </mc:Choice>
              <mc:Fallback>
                <p:oleObj name="Equation" r:id="rId4" imgW="1841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468" y="2088333"/>
                        <a:ext cx="2464103" cy="458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45708"/>
              </p:ext>
            </p:extLst>
          </p:nvPr>
        </p:nvGraphicFramePr>
        <p:xfrm>
          <a:off x="3240838" y="1428764"/>
          <a:ext cx="2109788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6" imgW="1206360" imgH="914400" progId="Equation.DSMT4">
                  <p:embed/>
                </p:oleObj>
              </mc:Choice>
              <mc:Fallback>
                <p:oleObj name="Equation" r:id="rId6" imgW="1206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0838" y="1428764"/>
                        <a:ext cx="2109788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169468" y="3026375"/>
            <a:ext cx="12022531" cy="3764152"/>
            <a:chOff x="169468" y="3026375"/>
            <a:chExt cx="12022531" cy="3764152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081508" y="5775357"/>
              <a:ext cx="1707096" cy="10151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6302573"/>
                </p:ext>
              </p:extLst>
            </p:nvPr>
          </p:nvGraphicFramePr>
          <p:xfrm>
            <a:off x="3240838" y="5805598"/>
            <a:ext cx="1262595" cy="984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Equation" r:id="rId8" imgW="520560" imgH="406080" progId="Equation.DSMT4">
                    <p:embed/>
                  </p:oleObj>
                </mc:Choice>
                <mc:Fallback>
                  <p:oleObj name="Equation" r:id="rId8" imgW="5205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40838" y="5805598"/>
                          <a:ext cx="1262595" cy="9849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68" y="3026375"/>
              <a:ext cx="12022531" cy="27924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7" descr="https://d30y9cdsu7xlg0.cloudfront.net/png/81330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288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0958"/>
              </p:ext>
            </p:extLst>
          </p:nvPr>
        </p:nvGraphicFramePr>
        <p:xfrm>
          <a:off x="360363" y="3934030"/>
          <a:ext cx="11756641" cy="204804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B050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0B050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0B050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881659"/>
                <a:gridCol w="1167079"/>
                <a:gridCol w="182217"/>
                <a:gridCol w="4369147"/>
                <a:gridCol w="1156539"/>
              </a:tblGrid>
              <a:tr h="462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Température de l’eau chaude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°C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280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Sous-refroidissement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 °C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Température de l’eau froide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°C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2800" i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°C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Surchauffe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 °C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fr-FR" sz="24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°C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fr-FR" sz="24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0,85</a:t>
                      </a:r>
                      <a:endParaRPr lang="fr-FR" sz="28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4450" marR="4445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54" y="-17797"/>
            <a:ext cx="5741146" cy="38197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057196" y="993055"/>
            <a:ext cx="3393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rgbClr val="00B050"/>
                </a:solidFill>
              </a:rPr>
              <a:t>Le PAT ETM à La Réunion</a:t>
            </a:r>
            <a:endParaRPr lang="fr-FR" b="1" dirty="0">
              <a:solidFill>
                <a:srgbClr val="00B050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60941"/>
              </p:ext>
            </p:extLst>
          </p:nvPr>
        </p:nvGraphicFramePr>
        <p:xfrm>
          <a:off x="6632482" y="4411640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3403440" imgH="545760" progId="Equation.DSMT4">
                  <p:embed/>
                </p:oleObj>
              </mc:Choice>
              <mc:Fallback>
                <p:oleObj name="Equation" r:id="rId5" imgW="34034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2482" y="4411640"/>
                        <a:ext cx="3403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06701"/>
              </p:ext>
            </p:extLst>
          </p:nvPr>
        </p:nvGraphicFramePr>
        <p:xfrm>
          <a:off x="412397" y="5395913"/>
          <a:ext cx="3594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7" imgW="3593880" imgH="545760" progId="Equation.DSMT4">
                  <p:embed/>
                </p:oleObj>
              </mc:Choice>
              <mc:Fallback>
                <p:oleObj name="Equation" r:id="rId7" imgW="3593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397" y="5395913"/>
                        <a:ext cx="3594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31971"/>
              </p:ext>
            </p:extLst>
          </p:nvPr>
        </p:nvGraphicFramePr>
        <p:xfrm>
          <a:off x="6632482" y="4926013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9" imgW="876240" imgH="469800" progId="Equation.DSMT4">
                  <p:embed/>
                </p:oleObj>
              </mc:Choice>
              <mc:Fallback>
                <p:oleObj name="Equation" r:id="rId9" imgW="876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32482" y="4926013"/>
                        <a:ext cx="876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14327"/>
              </p:ext>
            </p:extLst>
          </p:nvPr>
        </p:nvGraphicFramePr>
        <p:xfrm>
          <a:off x="6632575" y="5414963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1" imgW="876240" imgH="431640" progId="Equation.DSMT4">
                  <p:embed/>
                </p:oleObj>
              </mc:Choice>
              <mc:Fallback>
                <p:oleObj name="Equation" r:id="rId11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32575" y="5414963"/>
                        <a:ext cx="876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5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838200" y="2546350"/>
            <a:ext cx="10515600" cy="1325563"/>
          </a:xfrm>
        </p:spPr>
        <p:txBody>
          <a:bodyPr/>
          <a:lstStyle/>
          <a:p>
            <a:pPr algn="ctr"/>
            <a:r>
              <a:rPr lang="fr-FR" smtClean="0">
                <a:latin typeface="Times New Roman" pitchFamily="18" charset="0"/>
              </a:rPr>
              <a:t>Résultats de la comparaison de différents fluides de travail</a:t>
            </a:r>
          </a:p>
        </p:txBody>
      </p:sp>
      <p:sp>
        <p:nvSpPr>
          <p:cNvPr id="5" name="Triangle rectangle 4"/>
          <p:cNvSpPr/>
          <p:nvPr/>
        </p:nvSpPr>
        <p:spPr>
          <a:xfrm>
            <a:off x="0" y="5000625"/>
            <a:ext cx="1857375" cy="185737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https://d30y9cdsu7xlg0.cloudfront.net/png/137871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952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9591"/>
              </p:ext>
            </p:extLst>
          </p:nvPr>
        </p:nvGraphicFramePr>
        <p:xfrm>
          <a:off x="933150" y="3025588"/>
          <a:ext cx="112588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75325"/>
              </p:ext>
            </p:extLst>
          </p:nvPr>
        </p:nvGraphicFramePr>
        <p:xfrm>
          <a:off x="933151" y="928688"/>
          <a:ext cx="11310730" cy="30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-116114" y="1386593"/>
            <a:ext cx="122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000000"/>
                </a:solidFill>
              </a:rPr>
              <a:t>Fraction massique de liquide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8617" y="4042814"/>
            <a:ext cx="12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000000"/>
                </a:solidFill>
              </a:rPr>
              <a:t>Pression [bar]</a:t>
            </a:r>
            <a:endParaRPr lang="fr-FR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3" descr="https://d30y9cdsu7xlg0.cloudfront.net/png/24114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285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figure_environnement_ar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1690688"/>
            <a:ext cx="11987212" cy="377825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12738" y="1869139"/>
            <a:ext cx="2403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6BA5D9"/>
                </a:solidFill>
              </a:rPr>
              <a:t>GWP [.]</a:t>
            </a:r>
            <a:r>
              <a:rPr lang="fr-FR" sz="1400" dirty="0" smtClean="0">
                <a:solidFill>
                  <a:srgbClr val="000000"/>
                </a:solidFill>
              </a:rPr>
              <a:t>,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71AD43"/>
                </a:solidFill>
              </a:rPr>
              <a:t>ALT [ans]</a:t>
            </a:r>
            <a:r>
              <a:rPr lang="fr-FR" sz="1400" dirty="0" smtClean="0">
                <a:solidFill>
                  <a:srgbClr val="000000"/>
                </a:solidFill>
              </a:rPr>
              <a:t>,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EE7D31"/>
                </a:solidFill>
              </a:rPr>
              <a:t>ODP [.]</a:t>
            </a:r>
            <a:endParaRPr lang="fr-FR" sz="1400" dirty="0">
              <a:solidFill>
                <a:srgbClr val="EE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7" descr="https://d30y9cdsu7xlg0.cloudfront.net/png/81330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21" y="936956"/>
            <a:ext cx="10129635" cy="52412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778" y="936956"/>
            <a:ext cx="186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Rendement thermique </a:t>
            </a:r>
            <a:r>
              <a:rPr lang="el-GR" sz="2400" b="1" dirty="0" smtClean="0">
                <a:solidFill>
                  <a:srgbClr val="000000"/>
                </a:solidFill>
              </a:rPr>
              <a:t>η</a:t>
            </a:r>
            <a:r>
              <a:rPr lang="fr-FR" sz="2400" b="1" baseline="-25000" dirty="0" smtClean="0">
                <a:solidFill>
                  <a:srgbClr val="000000"/>
                </a:solidFill>
              </a:rPr>
              <a:t>th</a:t>
            </a:r>
            <a:endParaRPr lang="fr-FR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39267" y="5222893"/>
            <a:ext cx="60739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Travail net volumique |</a:t>
            </a:r>
            <a:r>
              <a:rPr lang="fr-FR" sz="2400" b="1" dirty="0" err="1" smtClean="0">
                <a:solidFill>
                  <a:srgbClr val="000000"/>
                </a:solidFill>
              </a:rPr>
              <a:t>w</a:t>
            </a:r>
            <a:r>
              <a:rPr lang="fr-FR" sz="2400" b="1" baseline="-25000" dirty="0" err="1" smtClean="0">
                <a:solidFill>
                  <a:srgbClr val="000000"/>
                </a:solidFill>
              </a:rPr>
              <a:t>net</a:t>
            </a:r>
            <a:r>
              <a:rPr lang="fr-FR" sz="2400" b="1" baseline="-25000" dirty="0" smtClean="0">
                <a:solidFill>
                  <a:srgbClr val="000000"/>
                </a:solidFill>
              </a:rPr>
              <a:t>, vol</a:t>
            </a:r>
            <a:r>
              <a:rPr lang="fr-FR" sz="2400" b="1" dirty="0" smtClean="0">
                <a:solidFill>
                  <a:srgbClr val="000000"/>
                </a:solidFill>
              </a:rPr>
              <a:t>|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</a:rPr>
              <a:t>[kJ/m</a:t>
            </a:r>
            <a:r>
              <a:rPr lang="fr-FR" sz="2400" b="1" baseline="30000" dirty="0" smtClean="0">
                <a:solidFill>
                  <a:srgbClr val="000000"/>
                </a:solidFill>
              </a:rPr>
              <a:t>3</a:t>
            </a:r>
            <a:r>
              <a:rPr lang="fr-FR" sz="2400" b="1" dirty="0" smtClean="0">
                <a:solidFill>
                  <a:srgbClr val="000000"/>
                </a:solidFill>
              </a:rPr>
              <a:t>]</a:t>
            </a:r>
            <a:endParaRPr lang="fr-FR" sz="24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51836"/>
              </p:ext>
            </p:extLst>
          </p:nvPr>
        </p:nvGraphicFramePr>
        <p:xfrm>
          <a:off x="-2" y="2552700"/>
          <a:ext cx="12192001" cy="2924910"/>
        </p:xfrm>
        <a:graphic>
          <a:graphicData uri="http://schemas.openxmlformats.org/drawingml/2006/table">
            <a:tbl>
              <a:tblPr/>
              <a:tblGrid>
                <a:gridCol w="3022549"/>
                <a:gridCol w="1326307"/>
                <a:gridCol w="1587811"/>
                <a:gridCol w="3127667"/>
                <a:gridCol w="3127667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R41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R507a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R134a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R1234yf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R1234yf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R236fa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R404a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Ammoniac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Ammoniac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R32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R218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R12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R600a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R507a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R114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R410a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R600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fr-F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fr-FR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R500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RC318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R290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R22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R125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R502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R407c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EE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17" name="Picture 23" descr="https://d30y9cdsu7xlg0.cloudfront.net/png/24114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1138" y="1269479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8" name="Picture 27" descr="https://d30y9cdsu7xlg0.cloudfront.net/png/81330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9615" y="12688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9" name="Picture 2" descr="https://d30y9cdsu7xlg0.cloudfront.net/png/123221-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2661" y="12688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https://d30y9cdsu7xlg0.cloudfront.net/png/137871-2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885" y="1268613"/>
            <a:ext cx="107809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>
          <a:xfrm>
            <a:off x="1201001" y="2661313"/>
            <a:ext cx="627797" cy="3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201001" y="2661313"/>
            <a:ext cx="627797" cy="327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203273" y="3086669"/>
            <a:ext cx="627797" cy="3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203273" y="3086669"/>
            <a:ext cx="627797" cy="327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205546" y="3498374"/>
            <a:ext cx="627797" cy="32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1205546" y="3498374"/>
            <a:ext cx="627797" cy="327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44450" y="-1588"/>
            <a:ext cx="12041188" cy="8540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66DA4"/>
                </a:solidFill>
                <a:latin typeface="+mn-lt"/>
                <a:cs typeface="Times New Roman" panose="02020603050405020304" pitchFamily="18" charset="0"/>
              </a:rPr>
              <a:t>Conclusion et perspectives</a:t>
            </a:r>
            <a:endParaRPr lang="fr-FR" sz="3600" dirty="0">
              <a:solidFill>
                <a:srgbClr val="066DA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867" y="5038000"/>
            <a:ext cx="10138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4472C4"/>
                </a:solidFill>
                <a:latin typeface="+mn-lt"/>
                <a:cs typeface="Times New Roman" pitchFamily="18" charset="0"/>
              </a:rPr>
              <a:t>Suites à donner :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rgbClr val="4472C4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4472C4"/>
                </a:solidFill>
                <a:latin typeface="+mn-lt"/>
                <a:cs typeface="Times New Roman" pitchFamily="18" charset="0"/>
              </a:rPr>
              <a:t>Analyse de sensibilité du modèle.</a:t>
            </a:r>
            <a:endParaRPr lang="fr-FR" sz="2400" dirty="0">
              <a:solidFill>
                <a:srgbClr val="4472C4"/>
              </a:solidFill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rgbClr val="4472C4"/>
                </a:solidFill>
                <a:latin typeface="+mn-lt"/>
                <a:cs typeface="Times New Roman" pitchFamily="18" charset="0"/>
              </a:rPr>
              <a:t> Application à d’autres types de </a:t>
            </a:r>
            <a:r>
              <a:rPr lang="fr-FR" sz="2400" dirty="0" smtClean="0">
                <a:solidFill>
                  <a:srgbClr val="4472C4"/>
                </a:solidFill>
                <a:latin typeface="+mn-lt"/>
                <a:cs typeface="Times New Roman" pitchFamily="18" charset="0"/>
              </a:rPr>
              <a:t>cycle</a:t>
            </a:r>
            <a:r>
              <a:rPr lang="fr-FR" dirty="0">
                <a:solidFill>
                  <a:srgbClr val="4472C4"/>
                </a:solidFill>
                <a:latin typeface="+mn-lt"/>
                <a:ea typeface="SimSun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4472C4"/>
                </a:solidFill>
                <a:latin typeface="+mn-lt"/>
                <a:ea typeface="SimSun"/>
                <a:cs typeface="Times New Roman" pitchFamily="18" charset="0"/>
              </a:rPr>
              <a:t>(avec échangeur interne, </a:t>
            </a:r>
            <a:r>
              <a:rPr lang="fr-FR" dirty="0" err="1" smtClean="0">
                <a:solidFill>
                  <a:srgbClr val="4472C4"/>
                </a:solidFill>
                <a:latin typeface="+mn-lt"/>
                <a:ea typeface="SimSun"/>
                <a:cs typeface="Times New Roman" pitchFamily="18" charset="0"/>
              </a:rPr>
              <a:t>Kalina</a:t>
            </a:r>
            <a:r>
              <a:rPr lang="fr-FR" dirty="0" smtClean="0">
                <a:solidFill>
                  <a:srgbClr val="4472C4"/>
                </a:solidFill>
                <a:latin typeface="+mn-lt"/>
                <a:ea typeface="SimSun"/>
                <a:cs typeface="Times New Roman" pitchFamily="18" charset="0"/>
              </a:rPr>
              <a:t>, </a:t>
            </a:r>
            <a:r>
              <a:rPr lang="fr-FR" dirty="0" err="1" smtClean="0">
                <a:solidFill>
                  <a:srgbClr val="4472C4"/>
                </a:solidFill>
                <a:latin typeface="+mn-lt"/>
                <a:ea typeface="SimSun"/>
                <a:cs typeface="Times New Roman" pitchFamily="18" charset="0"/>
              </a:rPr>
              <a:t>Uehara</a:t>
            </a:r>
            <a:r>
              <a:rPr lang="fr-FR" dirty="0" smtClean="0">
                <a:solidFill>
                  <a:srgbClr val="4472C4"/>
                </a:solidFill>
                <a:latin typeface="+mn-lt"/>
                <a:ea typeface="SimSun"/>
                <a:cs typeface="Times New Roman" pitchFamily="18" charset="0"/>
              </a:rPr>
              <a:t>, …)</a:t>
            </a:r>
            <a:endParaRPr lang="fr-FR" sz="2400" b="1" dirty="0">
              <a:solidFill>
                <a:srgbClr val="4472C4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11483" y="1219905"/>
            <a:ext cx="3927751" cy="3582735"/>
            <a:chOff x="415649" y="964412"/>
            <a:chExt cx="4515740" cy="4119075"/>
          </a:xfrm>
        </p:grpSpPr>
        <p:sp>
          <p:nvSpPr>
            <p:cNvPr id="13" name="Secteurs 12"/>
            <p:cNvSpPr/>
            <p:nvPr/>
          </p:nvSpPr>
          <p:spPr>
            <a:xfrm flipV="1">
              <a:off x="431569" y="1239644"/>
              <a:ext cx="4129052" cy="38415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Secteurs 13"/>
            <p:cNvSpPr/>
            <p:nvPr/>
          </p:nvSpPr>
          <p:spPr>
            <a:xfrm flipH="1" flipV="1">
              <a:off x="802337" y="1241916"/>
              <a:ext cx="4129052" cy="38415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ED9391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Secteurs 4"/>
            <p:cNvSpPr/>
            <p:nvPr/>
          </p:nvSpPr>
          <p:spPr>
            <a:xfrm>
              <a:off x="415649" y="964412"/>
              <a:ext cx="4129052" cy="3841571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https://d30y9cdsu7xlg0.cloudfront.net/png/123221-20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9551" y="3297601"/>
              <a:ext cx="10795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1" descr="https://d30y9cdsu7xlg0.cloudfront.net/png/137871-20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0953" y="1609805"/>
              <a:ext cx="107809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ecteurs 11"/>
            <p:cNvSpPr/>
            <p:nvPr/>
          </p:nvSpPr>
          <p:spPr>
            <a:xfrm flipH="1">
              <a:off x="786417" y="966684"/>
              <a:ext cx="4129052" cy="38415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AFE9B5"/>
            </a:solidFill>
            <a:ln>
              <a:solidFill>
                <a:srgbClr val="92D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8" name="Picture 27" descr="https://d30y9cdsu7xlg0.cloudfront.net/png/81330-20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4487" y="3297101"/>
              <a:ext cx="10795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https://d30y9cdsu7xlg0.cloudfront.net/png/24114-20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4487" y="1609805"/>
              <a:ext cx="10795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2"/>
          <p:cNvGrpSpPr/>
          <p:nvPr/>
        </p:nvGrpSpPr>
        <p:grpSpPr>
          <a:xfrm>
            <a:off x="5418161" y="1242673"/>
            <a:ext cx="6741992" cy="3120846"/>
            <a:chOff x="5418161" y="1242673"/>
            <a:chExt cx="6741992" cy="3120846"/>
          </a:xfrm>
        </p:grpSpPr>
        <p:sp>
          <p:nvSpPr>
            <p:cNvPr id="6" name="Flèche droite 5"/>
            <p:cNvSpPr/>
            <p:nvPr/>
          </p:nvSpPr>
          <p:spPr>
            <a:xfrm>
              <a:off x="5418161" y="2689305"/>
              <a:ext cx="2156346" cy="5952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847460" y="1665025"/>
              <a:ext cx="177420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Ammoniac</a:t>
              </a:r>
            </a:p>
            <a:p>
              <a:endParaRPr lang="fr-FR" sz="2400" b="1" dirty="0" smtClean="0"/>
            </a:p>
            <a:p>
              <a:endParaRPr lang="fr-FR" sz="2400" b="1" dirty="0" smtClean="0"/>
            </a:p>
            <a:p>
              <a:r>
                <a:rPr lang="fr-FR" sz="2400" b="1" dirty="0" smtClean="0"/>
                <a:t>R1234yf</a:t>
              </a:r>
            </a:p>
            <a:p>
              <a:endParaRPr lang="fr-FR" sz="2400" b="1" dirty="0" smtClean="0"/>
            </a:p>
            <a:p>
              <a:endParaRPr lang="fr-FR" sz="2400" b="1" dirty="0" smtClean="0"/>
            </a:p>
            <a:p>
              <a:r>
                <a:rPr lang="fr-FR" sz="2400" b="1" dirty="0" smtClean="0"/>
                <a:t>R507a</a:t>
              </a:r>
              <a:endParaRPr lang="fr-FR" sz="2400" b="1" dirty="0"/>
            </a:p>
          </p:txBody>
        </p:sp>
        <p:cxnSp>
          <p:nvCxnSpPr>
            <p:cNvPr id="17" name="Connecteur droit avec flèche 16"/>
            <p:cNvCxnSpPr>
              <a:endCxn id="18" idx="1"/>
            </p:cNvCxnSpPr>
            <p:nvPr/>
          </p:nvCxnSpPr>
          <p:spPr>
            <a:xfrm flipV="1">
              <a:off x="9621669" y="1427339"/>
              <a:ext cx="818868" cy="47219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10440537" y="1242673"/>
              <a:ext cx="777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</a:rPr>
                <a:t>B2L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9623941" y="2922898"/>
              <a:ext cx="818868" cy="1364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endCxn id="26" idx="1"/>
            </p:cNvCxnSpPr>
            <p:nvPr/>
          </p:nvCxnSpPr>
          <p:spPr>
            <a:xfrm flipV="1">
              <a:off x="9623941" y="2466841"/>
              <a:ext cx="818868" cy="47219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10442809" y="2282175"/>
              <a:ext cx="777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</a:rPr>
                <a:t>A</a:t>
              </a:r>
              <a:r>
                <a:rPr lang="fr-FR" dirty="0" smtClean="0">
                  <a:solidFill>
                    <a:schemeClr val="accent2"/>
                  </a:solidFill>
                </a:rPr>
                <a:t>2L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cxnSp>
          <p:nvCxnSpPr>
            <p:cNvPr id="27" name="Connecteur droit avec flèche 26"/>
            <p:cNvCxnSpPr>
              <a:endCxn id="28" idx="1"/>
            </p:cNvCxnSpPr>
            <p:nvPr/>
          </p:nvCxnSpPr>
          <p:spPr>
            <a:xfrm flipV="1">
              <a:off x="9626213" y="3642820"/>
              <a:ext cx="818868" cy="47219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10445081" y="3458154"/>
              <a:ext cx="777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</a:rPr>
                <a:t>A1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V="1">
              <a:off x="9653509" y="1887944"/>
              <a:ext cx="818868" cy="1364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9642133" y="4087510"/>
              <a:ext cx="818868" cy="1364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10467831" y="1613437"/>
              <a:ext cx="1692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B050"/>
                  </a:solidFill>
                </a:rPr>
                <a:t>GWP = 0</a:t>
              </a:r>
            </a:p>
            <a:p>
              <a:r>
                <a:rPr lang="fr-FR" sz="1400" dirty="0" smtClean="0">
                  <a:solidFill>
                    <a:srgbClr val="00B050"/>
                  </a:solidFill>
                </a:rPr>
                <a:t>ALT = 0,01 année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415511" y="2666593"/>
              <a:ext cx="1692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B050"/>
                  </a:solidFill>
                </a:rPr>
                <a:t>GWP = 4</a:t>
              </a:r>
            </a:p>
            <a:p>
              <a:r>
                <a:rPr lang="fr-FR" sz="1400" dirty="0" smtClean="0">
                  <a:solidFill>
                    <a:srgbClr val="00B050"/>
                  </a:solidFill>
                </a:rPr>
                <a:t>ALT = 0,03 année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0456455" y="3840299"/>
              <a:ext cx="1692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B050"/>
                  </a:solidFill>
                </a:rPr>
                <a:t>GWP = 3985</a:t>
              </a:r>
            </a:p>
            <a:p>
              <a:r>
                <a:rPr lang="fr-FR" sz="1400" dirty="0" smtClean="0">
                  <a:solidFill>
                    <a:srgbClr val="00B050"/>
                  </a:solidFill>
                </a:rPr>
                <a:t>ALT = 53,5 années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2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388" r="16710" b="6525"/>
          <a:stretch/>
        </p:blipFill>
        <p:spPr>
          <a:xfrm>
            <a:off x="3446" y="2022010"/>
            <a:ext cx="8419748" cy="4835990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1760842" y="0"/>
            <a:ext cx="5586413" cy="804863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066DA4"/>
                </a:solidFill>
                <a:latin typeface="+mn-lt"/>
                <a:cs typeface="Times New Roman" panose="02020603050405020304" pitchFamily="18" charset="0"/>
              </a:rPr>
              <a:t>Merci pour votre attention</a:t>
            </a:r>
            <a:endParaRPr lang="fr-FR" sz="3600" b="1" dirty="0">
              <a:solidFill>
                <a:srgbClr val="066DA4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3250" name="Picture 4" descr="http://pulse.edf.com/bundles/fo/image/media/nemo_16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032" y="-13648"/>
            <a:ext cx="4738968" cy="20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Image 8" descr="LogoDC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1684338"/>
            <a:ext cx="76009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4175125"/>
            <a:ext cx="487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oneTexte 23"/>
          <p:cNvSpPr txBox="1">
            <a:spLocks noChangeArrowheads="1"/>
          </p:cNvSpPr>
          <p:nvPr/>
        </p:nvSpPr>
        <p:spPr bwMode="auto">
          <a:xfrm>
            <a:off x="485775" y="158165"/>
            <a:ext cx="11706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66DA4"/>
                </a:solidFill>
                <a:latin typeface="+mn-lt"/>
                <a:cs typeface="Times New Roman" pitchFamily="18" charset="0"/>
              </a:rPr>
              <a:t>L’Energie Thermique des Mers (ETM)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021247"/>
            <a:ext cx="11755186" cy="369557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251283" y="4784256"/>
            <a:ext cx="7154780" cy="20961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>
            <a:grpSpLocks/>
          </p:cNvGrpSpPr>
          <p:nvPr/>
        </p:nvGrpSpPr>
        <p:grpSpPr bwMode="auto">
          <a:xfrm>
            <a:off x="1497339" y="4858457"/>
            <a:ext cx="4472958" cy="1989878"/>
            <a:chOff x="8007332" y="5238436"/>
            <a:chExt cx="4606979" cy="1547669"/>
          </a:xfrm>
        </p:grpSpPr>
        <p:pic>
          <p:nvPicPr>
            <p:cNvPr id="48164" name="Image 3"/>
            <p:cNvPicPr>
              <a:picLocks noChangeAspect="1" noChangeArrowheads="1"/>
            </p:cNvPicPr>
            <p:nvPr/>
          </p:nvPicPr>
          <p:blipFill>
            <a:blip r:embed="rId4"/>
            <a:srcRect l="4124" t="6857" r="3079" b="4234"/>
            <a:stretch>
              <a:fillRect/>
            </a:stretch>
          </p:blipFill>
          <p:spPr bwMode="auto">
            <a:xfrm>
              <a:off x="8007332" y="5238436"/>
              <a:ext cx="324036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65" name="ZoneTexte 4"/>
            <p:cNvSpPr txBox="1">
              <a:spLocks noChangeArrowheads="1"/>
            </p:cNvSpPr>
            <p:nvPr/>
          </p:nvSpPr>
          <p:spPr bwMode="auto">
            <a:xfrm>
              <a:off x="11176746" y="6461881"/>
              <a:ext cx="1134274" cy="32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>
                  <a:latin typeface="+mn-lt"/>
                  <a:cs typeface="Times New Roman" pitchFamily="18" charset="0"/>
                </a:rPr>
                <a:t>16°C</a:t>
              </a:r>
            </a:p>
          </p:txBody>
        </p:sp>
        <p:sp>
          <p:nvSpPr>
            <p:cNvPr id="48166" name="ZoneTexte 5"/>
            <p:cNvSpPr txBox="1">
              <a:spLocks noChangeArrowheads="1"/>
            </p:cNvSpPr>
            <p:nvPr/>
          </p:nvSpPr>
          <p:spPr bwMode="auto">
            <a:xfrm>
              <a:off x="11176742" y="6156021"/>
              <a:ext cx="1297017" cy="32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>
                  <a:latin typeface="+mn-lt"/>
                  <a:cs typeface="Times New Roman" pitchFamily="18" charset="0"/>
                </a:rPr>
                <a:t>18°C</a:t>
              </a:r>
            </a:p>
          </p:txBody>
        </p:sp>
        <p:sp>
          <p:nvSpPr>
            <p:cNvPr id="48167" name="ZoneTexte 6"/>
            <p:cNvSpPr txBox="1">
              <a:spLocks noChangeArrowheads="1"/>
            </p:cNvSpPr>
            <p:nvPr/>
          </p:nvSpPr>
          <p:spPr bwMode="auto">
            <a:xfrm>
              <a:off x="11176741" y="5850160"/>
              <a:ext cx="1134274" cy="32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+mn-lt"/>
                  <a:cs typeface="Times New Roman" pitchFamily="18" charset="0"/>
                </a:rPr>
                <a:t>20°C</a:t>
              </a:r>
            </a:p>
          </p:txBody>
        </p:sp>
        <p:sp>
          <p:nvSpPr>
            <p:cNvPr id="48168" name="ZoneTexte 7"/>
            <p:cNvSpPr txBox="1">
              <a:spLocks noChangeArrowheads="1"/>
            </p:cNvSpPr>
            <p:nvPr/>
          </p:nvSpPr>
          <p:spPr bwMode="auto">
            <a:xfrm>
              <a:off x="11176740" y="5544297"/>
              <a:ext cx="1437570" cy="32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04276E"/>
                  </a:solidFill>
                  <a:latin typeface="+mn-lt"/>
                  <a:cs typeface="Times New Roman" pitchFamily="18" charset="0"/>
                </a:rPr>
                <a:t>22°C</a:t>
              </a:r>
            </a:p>
          </p:txBody>
        </p:sp>
        <p:sp>
          <p:nvSpPr>
            <p:cNvPr id="48169" name="ZoneTexte 8"/>
            <p:cNvSpPr txBox="1">
              <a:spLocks noChangeArrowheads="1"/>
            </p:cNvSpPr>
            <p:nvPr/>
          </p:nvSpPr>
          <p:spPr bwMode="auto">
            <a:xfrm>
              <a:off x="11176741" y="5238437"/>
              <a:ext cx="1437570" cy="32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+mn-lt"/>
                  <a:cs typeface="Times New Roman" pitchFamily="18" charset="0"/>
                </a:rPr>
                <a:t>24°C</a:t>
              </a:r>
            </a:p>
          </p:txBody>
        </p:sp>
      </p:grp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30045"/>
              </p:ext>
            </p:extLst>
          </p:nvPr>
        </p:nvGraphicFramePr>
        <p:xfrm>
          <a:off x="5301837" y="5495104"/>
          <a:ext cx="2795794" cy="48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3314520" imgH="571320" progId="Equation.DSMT4">
                  <p:embed/>
                </p:oleObj>
              </mc:Choice>
              <mc:Fallback>
                <p:oleObj name="Equation" r:id="rId5" imgW="3314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1837" y="5495104"/>
                        <a:ext cx="2795794" cy="48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80" y="956197"/>
            <a:ext cx="5952970" cy="27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6" y="975229"/>
            <a:ext cx="5069165" cy="31233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066DA4"/>
                </a:solidFill>
                <a:latin typeface="+mn-lt"/>
              </a:rPr>
              <a:t>Le cycle organique de Rankine</a:t>
            </a:r>
            <a:endParaRPr lang="fr-FR" sz="3200" dirty="0">
              <a:solidFill>
                <a:srgbClr val="066DA4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024501" y="3200234"/>
            <a:ext cx="272716" cy="27271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554169" y="2622188"/>
            <a:ext cx="272716" cy="27271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647196" y="2078490"/>
            <a:ext cx="272716" cy="27271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30188" y="3996806"/>
            <a:ext cx="7930312" cy="2584383"/>
            <a:chOff x="230188" y="3996806"/>
            <a:chExt cx="7930312" cy="2584383"/>
          </a:xfrm>
        </p:grpSpPr>
        <p:sp>
          <p:nvSpPr>
            <p:cNvPr id="19" name="ZoneTexte 18"/>
            <p:cNvSpPr txBox="1"/>
            <p:nvPr/>
          </p:nvSpPr>
          <p:spPr>
            <a:xfrm>
              <a:off x="230188" y="4587967"/>
              <a:ext cx="37811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>
                  <a:solidFill>
                    <a:srgbClr val="066DA4"/>
                  </a:solidFill>
                  <a:latin typeface="+mn-lt"/>
                  <a:cs typeface="Times New Roman" panose="02020603050405020304" pitchFamily="18" charset="0"/>
                </a:rPr>
                <a:t>Les pe</a:t>
              </a:r>
              <a:r>
                <a:rPr lang="fr-FR" sz="3200" dirty="0">
                  <a:solidFill>
                    <a:srgbClr val="497C98"/>
                  </a:solidFill>
                  <a:latin typeface="+mn-lt"/>
                  <a:cs typeface="Times New Roman" panose="02020603050405020304" pitchFamily="18" charset="0"/>
                </a:rPr>
                <a:t>rforman</a:t>
              </a:r>
              <a:r>
                <a:rPr lang="fr-FR" sz="3200" dirty="0">
                  <a:solidFill>
                    <a:srgbClr val="066DA4"/>
                  </a:solidFill>
                  <a:latin typeface="+mn-lt"/>
                  <a:cs typeface="Times New Roman" panose="02020603050405020304" pitchFamily="18" charset="0"/>
                </a:rPr>
                <a:t>ces :</a:t>
              </a:r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112659"/>
                </p:ext>
              </p:extLst>
            </p:nvPr>
          </p:nvGraphicFramePr>
          <p:xfrm>
            <a:off x="4223500" y="4613275"/>
            <a:ext cx="3937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name="Equation" r:id="rId6" imgW="3936960" imgH="507960" progId="Equation.DSMT4">
                    <p:embed/>
                  </p:oleObj>
                </mc:Choice>
                <mc:Fallback>
                  <p:oleObj name="Equation" r:id="rId6" imgW="393696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23500" y="4613275"/>
                          <a:ext cx="39370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2031467"/>
                </p:ext>
              </p:extLst>
            </p:nvPr>
          </p:nvGraphicFramePr>
          <p:xfrm>
            <a:off x="4239922" y="5204826"/>
            <a:ext cx="1976437" cy="1376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" name="Equation" r:id="rId8" imgW="876240" imgH="609480" progId="Equation.DSMT4">
                    <p:embed/>
                  </p:oleObj>
                </mc:Choice>
                <mc:Fallback>
                  <p:oleObj name="Equation" r:id="rId8" imgW="87624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39922" y="5204826"/>
                          <a:ext cx="1976437" cy="1376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6822118"/>
                </p:ext>
              </p:extLst>
            </p:nvPr>
          </p:nvGraphicFramePr>
          <p:xfrm>
            <a:off x="4239922" y="3996806"/>
            <a:ext cx="36322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Equation" r:id="rId10" imgW="3632040" imgH="533160" progId="Equation.DSMT4">
                    <p:embed/>
                  </p:oleObj>
                </mc:Choice>
                <mc:Fallback>
                  <p:oleObj name="Equation" r:id="rId10" imgW="363204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39922" y="3996806"/>
                          <a:ext cx="36322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Accolade ouvrante 9"/>
            <p:cNvSpPr/>
            <p:nvPr/>
          </p:nvSpPr>
          <p:spPr>
            <a:xfrm>
              <a:off x="3850105" y="3996806"/>
              <a:ext cx="389817" cy="2584383"/>
            </a:xfrm>
            <a:prstGeom prst="leftBrace">
              <a:avLst>
                <a:gd name="adj1" fmla="val 44637"/>
                <a:gd name="adj2" fmla="val 36965"/>
              </a:avLst>
            </a:prstGeom>
            <a:ln>
              <a:solidFill>
                <a:srgbClr val="06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261939" y="4028741"/>
            <a:ext cx="3991497" cy="2000522"/>
            <a:chOff x="8261939" y="4028741"/>
            <a:chExt cx="3991497" cy="2000522"/>
          </a:xfrm>
        </p:grpSpPr>
        <p:graphicFrame>
          <p:nvGraphicFramePr>
            <p:cNvPr id="31" name="Obje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2363599"/>
                </p:ext>
              </p:extLst>
            </p:nvPr>
          </p:nvGraphicFramePr>
          <p:xfrm>
            <a:off x="9183743" y="5054538"/>
            <a:ext cx="2147888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Equation" r:id="rId12" imgW="952200" imgH="431640" progId="Equation.DSMT4">
                    <p:embed/>
                  </p:oleObj>
                </mc:Choice>
                <mc:Fallback>
                  <p:oleObj name="Equation" r:id="rId12" imgW="9522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183743" y="5054538"/>
                          <a:ext cx="2147888" cy="974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ZoneTexte 31"/>
            <p:cNvSpPr txBox="1"/>
            <p:nvPr/>
          </p:nvSpPr>
          <p:spPr>
            <a:xfrm>
              <a:off x="8261939" y="4028741"/>
              <a:ext cx="399149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200" dirty="0" smtClean="0">
                  <a:solidFill>
                    <a:srgbClr val="066DA4"/>
                  </a:solidFill>
                  <a:latin typeface="+mn-lt"/>
                  <a:cs typeface="Times New Roman" panose="02020603050405020304" pitchFamily="18" charset="0"/>
                </a:rPr>
                <a:t>Rendement d’un cycle idéal :</a:t>
              </a:r>
              <a:endParaRPr lang="fr-FR" sz="3200" dirty="0">
                <a:solidFill>
                  <a:srgbClr val="066DA4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3 -0.08959 0.00039 -0.17917 0.00065 -0.26875 L 0.10625 -0.26875 L 0.1069 -0.22824 L 0.12331 -0.22593 C 0.12305 -0.14445 0.12279 -0.06297 0.12253 0.01852 L 0.06914 0.02106 L 0.06849 0.00116 L 0 0 Z " pathEditMode="relative" ptsTypes="AAAAAAAAA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3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1 -0.08102 L 0.12317 -0.08218 L 0.13242 -0.09259 L 0.13099 0.02083 L 0.01692 0.02083 L 0.00065 0.03032 L 0 0 Z " pathEditMode="relative" ptsTypes="AAAAAAAA">
                                      <p:cBhvr>
                                        <p:cTn id="8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099 0 L 0.11718 0.09745 L -0.00586 0.09606 L 0 0 Z " pathEditMode="relative" ptsTypes="AAAAA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èche droite 32"/>
          <p:cNvSpPr/>
          <p:nvPr/>
        </p:nvSpPr>
        <p:spPr>
          <a:xfrm>
            <a:off x="206375" y="2662741"/>
            <a:ext cx="10209213" cy="3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Times New Roman" panose="0202060305040502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415588" y="2418266"/>
            <a:ext cx="186848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Times New Roman" panose="02020603050405020304" pitchFamily="18" charset="0"/>
              </a:rPr>
              <a:t>Température de source chaude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546105" y="958192"/>
            <a:ext cx="2911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Times New Roman" panose="02020603050405020304" pitchFamily="18" charset="0"/>
              </a:rPr>
              <a:t>Cycles organiques de Rankine (ORC)</a:t>
            </a:r>
          </a:p>
        </p:txBody>
      </p:sp>
      <p:pic>
        <p:nvPicPr>
          <p:cNvPr id="2066" name="Picture 18" descr="https://d30y9cdsu7xlg0.cloudfront.net/png/21851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68863" y="3194280"/>
            <a:ext cx="1051276" cy="1051276"/>
          </a:xfrm>
          <a:prstGeom prst="rect">
            <a:avLst/>
          </a:prstGeom>
          <a:noFill/>
          <a:extLst/>
        </p:spPr>
      </p:pic>
      <p:pic>
        <p:nvPicPr>
          <p:cNvPr id="2072" name="Picture 24" descr="http://icons.iconarchive.com/icons/icons8/ios7/256/Industry-Biomas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075507" y="3236084"/>
            <a:ext cx="967669" cy="967669"/>
          </a:xfrm>
          <a:prstGeom prst="rect">
            <a:avLst/>
          </a:prstGeom>
          <a:noFill/>
          <a:extLst/>
        </p:spPr>
      </p:pic>
      <p:sp>
        <p:nvSpPr>
          <p:cNvPr id="76" name="ZoneTexte 75"/>
          <p:cNvSpPr txBox="1"/>
          <p:nvPr/>
        </p:nvSpPr>
        <p:spPr>
          <a:xfrm>
            <a:off x="7788577" y="958192"/>
            <a:ext cx="2908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Times New Roman" panose="02020603050405020304" pitchFamily="18" charset="0"/>
              </a:rPr>
              <a:t>Cycles de Rankine à vapeur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075507" y="1946778"/>
            <a:ext cx="1814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Times New Roman" panose="02020603050405020304" pitchFamily="18" charset="0"/>
              </a:rPr>
              <a:t>Moyennes températures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863850" y="1946778"/>
            <a:ext cx="170338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Times New Roman" panose="02020603050405020304" pitchFamily="18" charset="0"/>
              </a:rPr>
              <a:t>Basses Températures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06375" y="1946778"/>
            <a:ext cx="1763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Times New Roman" panose="02020603050405020304" pitchFamily="18" charset="0"/>
              </a:rPr>
              <a:t>Très Basses Températures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8301038" y="1946778"/>
            <a:ext cx="1641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Times New Roman" panose="02020603050405020304" pitchFamily="18" charset="0"/>
              </a:rPr>
              <a:t>Hautes températures</a:t>
            </a:r>
          </a:p>
        </p:txBody>
      </p:sp>
      <p:pic>
        <p:nvPicPr>
          <p:cNvPr id="2080" name="Picture 32" descr="https://d30y9cdsu7xlg0.cloudfront.net/png/7358-20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788577" y="3165404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2082" name="Picture 34" descr="https://d30y9cdsu7xlg0.cloudfront.net/png/22099-200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083600" y="4381140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2084" name="Picture 36" descr="https://d30y9cdsu7xlg0.cloudfront.net/png/42915-200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485780" y="3151042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2086" name="Picture 38" descr="https://d30y9cdsu7xlg0.cloudfront.net/png/10948-200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260126" y="4568853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2092" name="Picture 44" descr="https://d30y9cdsu7xlg0.cloudfront.net/png/275581-200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846244" y="4568853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2094" name="Picture 46" descr="https://d30y9cdsu7xlg0.cloudfront.net/png/31493-200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464" y="2781706"/>
            <a:ext cx="1905000" cy="1905000"/>
          </a:xfrm>
          <a:prstGeom prst="rect">
            <a:avLst/>
          </a:prstGeom>
          <a:noFill/>
          <a:extLst/>
        </p:spPr>
      </p:pic>
      <p:sp>
        <p:nvSpPr>
          <p:cNvPr id="16401" name="ZoneTexte 63"/>
          <p:cNvSpPr txBox="1">
            <a:spLocks noChangeArrowheads="1"/>
          </p:cNvSpPr>
          <p:nvPr/>
        </p:nvSpPr>
        <p:spPr bwMode="auto">
          <a:xfrm>
            <a:off x="2209800" y="4202616"/>
            <a:ext cx="157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Géothermie</a:t>
            </a:r>
          </a:p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70 </a:t>
            </a:r>
            <a:r>
              <a:rPr lang="fr-FR" b="1" dirty="0">
                <a:latin typeface="+mn-lt"/>
                <a:cs typeface="Times New Roman" pitchFamily="18" charset="0"/>
              </a:rPr>
              <a:t>– 150 °C</a:t>
            </a:r>
          </a:p>
        </p:txBody>
      </p:sp>
      <p:sp>
        <p:nvSpPr>
          <p:cNvPr id="16402" name="ZoneTexte 90"/>
          <p:cNvSpPr txBox="1">
            <a:spLocks noChangeArrowheads="1"/>
          </p:cNvSpPr>
          <p:nvPr/>
        </p:nvSpPr>
        <p:spPr bwMode="auto">
          <a:xfrm>
            <a:off x="161344" y="4271207"/>
            <a:ext cx="18035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ETM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25 </a:t>
            </a:r>
            <a:r>
              <a:rPr lang="fr-FR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– 28 °C</a:t>
            </a:r>
          </a:p>
        </p:txBody>
      </p:sp>
      <p:sp>
        <p:nvSpPr>
          <p:cNvPr id="16403" name="ZoneTexte 91"/>
          <p:cNvSpPr txBox="1">
            <a:spLocks noChangeArrowheads="1"/>
          </p:cNvSpPr>
          <p:nvPr/>
        </p:nvSpPr>
        <p:spPr bwMode="auto">
          <a:xfrm>
            <a:off x="4805363" y="4202616"/>
            <a:ext cx="157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Biomasse</a:t>
            </a:r>
          </a:p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180 </a:t>
            </a:r>
            <a:r>
              <a:rPr lang="fr-FR" b="1" dirty="0">
                <a:latin typeface="+mn-lt"/>
                <a:cs typeface="Times New Roman" pitchFamily="18" charset="0"/>
              </a:rPr>
              <a:t>– 240 °C</a:t>
            </a:r>
          </a:p>
        </p:txBody>
      </p:sp>
      <p:sp>
        <p:nvSpPr>
          <p:cNvPr id="16404" name="ZoneTexte 92"/>
          <p:cNvSpPr txBox="1">
            <a:spLocks noChangeArrowheads="1"/>
          </p:cNvSpPr>
          <p:nvPr/>
        </p:nvSpPr>
        <p:spPr bwMode="auto">
          <a:xfrm>
            <a:off x="3539876" y="5642478"/>
            <a:ext cx="1568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Solaire</a:t>
            </a:r>
          </a:p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50 </a:t>
            </a:r>
            <a:r>
              <a:rPr lang="fr-FR" b="1" dirty="0">
                <a:latin typeface="+mn-lt"/>
                <a:cs typeface="Times New Roman" pitchFamily="18" charset="0"/>
              </a:rPr>
              <a:t>– 280 °C</a:t>
            </a:r>
          </a:p>
        </p:txBody>
      </p:sp>
      <p:sp>
        <p:nvSpPr>
          <p:cNvPr id="16405" name="ZoneTexte 93"/>
          <p:cNvSpPr txBox="1">
            <a:spLocks noChangeArrowheads="1"/>
          </p:cNvSpPr>
          <p:nvPr/>
        </p:nvSpPr>
        <p:spPr bwMode="auto">
          <a:xfrm>
            <a:off x="6015038" y="5642478"/>
            <a:ext cx="157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WHR</a:t>
            </a:r>
          </a:p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80 </a:t>
            </a:r>
            <a:r>
              <a:rPr lang="fr-FR" b="1" dirty="0">
                <a:latin typeface="+mn-lt"/>
                <a:cs typeface="Times New Roman" pitchFamily="18" charset="0"/>
              </a:rPr>
              <a:t>–300 °C</a:t>
            </a:r>
          </a:p>
        </p:txBody>
      </p:sp>
      <p:sp>
        <p:nvSpPr>
          <p:cNvPr id="16406" name="ZoneTexte 94"/>
          <p:cNvSpPr txBox="1">
            <a:spLocks noChangeArrowheads="1"/>
          </p:cNvSpPr>
          <p:nvPr/>
        </p:nvSpPr>
        <p:spPr bwMode="auto">
          <a:xfrm>
            <a:off x="8944801" y="3944769"/>
            <a:ext cx="157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+mn-lt"/>
                <a:cs typeface="Times New Roman" pitchFamily="18" charset="0"/>
              </a:rPr>
              <a:t>300 – 600 °C</a:t>
            </a:r>
          </a:p>
        </p:txBody>
      </p:sp>
      <p:sp>
        <p:nvSpPr>
          <p:cNvPr id="24" name="ZoneTexte 91"/>
          <p:cNvSpPr txBox="1">
            <a:spLocks noChangeArrowheads="1"/>
          </p:cNvSpPr>
          <p:nvPr/>
        </p:nvSpPr>
        <p:spPr bwMode="auto">
          <a:xfrm>
            <a:off x="7516512" y="4188102"/>
            <a:ext cx="157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Nucléaire</a:t>
            </a:r>
            <a:endParaRPr lang="fr-FR" b="1" dirty="0">
              <a:latin typeface="+mn-lt"/>
              <a:cs typeface="Times New Roman" pitchFamily="18" charset="0"/>
            </a:endParaRPr>
          </a:p>
        </p:txBody>
      </p:sp>
      <p:sp>
        <p:nvSpPr>
          <p:cNvPr id="25" name="ZoneTexte 91"/>
          <p:cNvSpPr txBox="1">
            <a:spLocks noChangeArrowheads="1"/>
          </p:cNvSpPr>
          <p:nvPr/>
        </p:nvSpPr>
        <p:spPr bwMode="auto">
          <a:xfrm>
            <a:off x="8825661" y="5468181"/>
            <a:ext cx="157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Fioul</a:t>
            </a:r>
            <a:endParaRPr lang="fr-FR" b="1" dirty="0">
              <a:latin typeface="+mn-lt"/>
              <a:cs typeface="Times New Roman" pitchFamily="18" charset="0"/>
            </a:endParaRPr>
          </a:p>
        </p:txBody>
      </p:sp>
      <p:sp>
        <p:nvSpPr>
          <p:cNvPr id="26" name="ZoneTexte 91"/>
          <p:cNvSpPr txBox="1">
            <a:spLocks noChangeArrowheads="1"/>
          </p:cNvSpPr>
          <p:nvPr/>
        </p:nvSpPr>
        <p:spPr bwMode="auto">
          <a:xfrm>
            <a:off x="10179162" y="4193234"/>
            <a:ext cx="157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+mn-lt"/>
                <a:cs typeface="Times New Roman" pitchFamily="18" charset="0"/>
              </a:rPr>
              <a:t>Charbon</a:t>
            </a:r>
            <a:endParaRPr lang="fr-FR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28630" y="5102204"/>
            <a:ext cx="2176462" cy="1031219"/>
            <a:chOff x="528630" y="5102204"/>
            <a:chExt cx="2176462" cy="1031219"/>
          </a:xfrm>
        </p:grpSpPr>
        <p:cxnSp>
          <p:nvCxnSpPr>
            <p:cNvPr id="3" name="Connecteur droit avec flèche 2"/>
            <p:cNvCxnSpPr>
              <a:stCxn id="16402" idx="2"/>
            </p:cNvCxnSpPr>
            <p:nvPr/>
          </p:nvCxnSpPr>
          <p:spPr>
            <a:xfrm>
              <a:off x="1063098" y="5102204"/>
              <a:ext cx="284439" cy="36597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972760"/>
                </p:ext>
              </p:extLst>
            </p:nvPr>
          </p:nvGraphicFramePr>
          <p:xfrm>
            <a:off x="528630" y="5503185"/>
            <a:ext cx="2176462" cy="630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12" imgW="965160" imgH="279360" progId="Equation.DSMT4">
                    <p:embed/>
                  </p:oleObj>
                </mc:Choice>
                <mc:Fallback>
                  <p:oleObj name="Equation" r:id="rId12" imgW="96516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28630" y="5503185"/>
                          <a:ext cx="2176462" cy="630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838200" y="2546350"/>
            <a:ext cx="10515600" cy="1325563"/>
          </a:xfrm>
        </p:spPr>
        <p:txBody>
          <a:bodyPr/>
          <a:lstStyle/>
          <a:p>
            <a:pPr algn="ctr"/>
            <a:r>
              <a:rPr lang="fr-FR" smtClean="0">
                <a:latin typeface="Times New Roman" pitchFamily="18" charset="0"/>
              </a:rPr>
              <a:t>Méthodologie de la comparaison de différents fluides de travail</a:t>
            </a:r>
          </a:p>
        </p:txBody>
      </p:sp>
      <p:sp>
        <p:nvSpPr>
          <p:cNvPr id="5" name="Triangle rectangle 4"/>
          <p:cNvSpPr/>
          <p:nvPr/>
        </p:nvSpPr>
        <p:spPr>
          <a:xfrm>
            <a:off x="0" y="5000625"/>
            <a:ext cx="1857375" cy="185737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44450" y="4763"/>
            <a:ext cx="12147550" cy="8524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de la comparaison de différents fluides de travail</a:t>
            </a:r>
            <a:endParaRPr lang="fr-FR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102100" y="1150938"/>
            <a:ext cx="3598863" cy="5699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Plusieurs critères</a:t>
            </a:r>
          </a:p>
        </p:txBody>
      </p:sp>
      <p:cxnSp>
        <p:nvCxnSpPr>
          <p:cNvPr id="37" name="Connecteur droit avec flèche 36"/>
          <p:cNvCxnSpPr>
            <a:stCxn id="30" idx="4"/>
          </p:cNvCxnSpPr>
          <p:nvPr/>
        </p:nvCxnSpPr>
        <p:spPr>
          <a:xfrm flipH="1">
            <a:off x="1657350" y="1720850"/>
            <a:ext cx="4244975" cy="1755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0" idx="4"/>
            <a:endCxn id="0" idx="0"/>
          </p:cNvCxnSpPr>
          <p:nvPr/>
        </p:nvCxnSpPr>
        <p:spPr>
          <a:xfrm>
            <a:off x="5902325" y="1720850"/>
            <a:ext cx="4921250" cy="18764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30" idx="4"/>
          </p:cNvCxnSpPr>
          <p:nvPr/>
        </p:nvCxnSpPr>
        <p:spPr>
          <a:xfrm flipH="1">
            <a:off x="4438650" y="1720850"/>
            <a:ext cx="1463675" cy="1755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30" idx="4"/>
          </p:cNvCxnSpPr>
          <p:nvPr/>
        </p:nvCxnSpPr>
        <p:spPr>
          <a:xfrm>
            <a:off x="5902325" y="1720850"/>
            <a:ext cx="1562100" cy="1755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1" descr="https://d30y9cdsu7xlg0.cloudfront.net/png/137871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4686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3" descr="https://d30y9cdsu7xlg0.cloudfront.net/png/24114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1893" y="34686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7" descr="https://d30y9cdsu7xlg0.cloudfront.net/png/81330-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3825" y="35972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ZoneTexte 6"/>
          <p:cNvSpPr txBox="1">
            <a:spLocks noChangeArrowheads="1"/>
          </p:cNvSpPr>
          <p:nvPr/>
        </p:nvSpPr>
        <p:spPr bwMode="auto">
          <a:xfrm>
            <a:off x="619125" y="4548188"/>
            <a:ext cx="2354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Pression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Titre en vapeur</a:t>
            </a:r>
          </a:p>
        </p:txBody>
      </p:sp>
      <p:sp>
        <p:nvSpPr>
          <p:cNvPr id="24588" name="ZoneTexte 14"/>
          <p:cNvSpPr txBox="1">
            <a:spLocks noChangeArrowheads="1"/>
          </p:cNvSpPr>
          <p:nvPr/>
        </p:nvSpPr>
        <p:spPr bwMode="auto">
          <a:xfrm>
            <a:off x="6333580" y="4548188"/>
            <a:ext cx="2352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Réchauffement climatique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Destruction de la couche d’ozone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Pollution atmosphérique</a:t>
            </a:r>
          </a:p>
        </p:txBody>
      </p:sp>
      <p:sp>
        <p:nvSpPr>
          <p:cNvPr id="24589" name="ZoneTexte 15"/>
          <p:cNvSpPr txBox="1">
            <a:spLocks noChangeArrowheads="1"/>
          </p:cNvSpPr>
          <p:nvPr/>
        </p:nvSpPr>
        <p:spPr bwMode="auto">
          <a:xfrm>
            <a:off x="3496469" y="4548188"/>
            <a:ext cx="2354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Toxicité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Inflammabilité</a:t>
            </a:r>
          </a:p>
        </p:txBody>
      </p:sp>
      <p:sp>
        <p:nvSpPr>
          <p:cNvPr id="24590" name="ZoneTexte 16"/>
          <p:cNvSpPr txBox="1">
            <a:spLocks noChangeArrowheads="1"/>
          </p:cNvSpPr>
          <p:nvPr/>
        </p:nvSpPr>
        <p:spPr bwMode="auto">
          <a:xfrm>
            <a:off x="9837738" y="4691063"/>
            <a:ext cx="2354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Rendement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Travail net volumique</a:t>
            </a:r>
          </a:p>
        </p:txBody>
      </p:sp>
      <p:pic>
        <p:nvPicPr>
          <p:cNvPr id="24591" name="Picture 2" descr="https://d30y9cdsu7xlg0.cloudfront.net/png/123221-2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5569" y="34686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contenu 5"/>
          <p:cNvSpPr txBox="1">
            <a:spLocks/>
          </p:cNvSpPr>
          <p:nvPr/>
        </p:nvSpPr>
        <p:spPr>
          <a:xfrm>
            <a:off x="0" y="1141413"/>
            <a:ext cx="12192000" cy="1092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rgbClr val="0BD0D9"/>
              </a:buClr>
              <a:buFont typeface="Arial" charset="0"/>
              <a:buNone/>
            </a:pPr>
            <a:r>
              <a:rPr lang="fr-FR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200" b="1" dirty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Pressions opératoires </a:t>
            </a:r>
            <a:r>
              <a:rPr lang="fr-FR" sz="2200" b="1" dirty="0" smtClean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2200" dirty="0" smtClean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 pas trop élevées mais &gt; 1 bar</a:t>
            </a:r>
            <a:endParaRPr lang="fr-FR" sz="2200" dirty="0">
              <a:solidFill>
                <a:srgbClr val="00B050"/>
              </a:solidFill>
              <a:latin typeface="DINPro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0BD0D9"/>
              </a:buClr>
              <a:buFont typeface="Arial" charset="0"/>
              <a:buNone/>
            </a:pPr>
            <a:r>
              <a:rPr lang="fr-FR" sz="2200" dirty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200" b="1" dirty="0" smtClean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Formation de </a:t>
            </a:r>
            <a:r>
              <a:rPr lang="fr-FR" sz="2200" b="1" dirty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gouttelettes dans la </a:t>
            </a:r>
            <a:r>
              <a:rPr lang="fr-FR" sz="2200" b="1" dirty="0" smtClean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turbine : </a:t>
            </a:r>
            <a:r>
              <a:rPr lang="fr-FR" sz="2200" dirty="0" smtClean="0">
                <a:solidFill>
                  <a:srgbClr val="00B050"/>
                </a:solidFill>
                <a:latin typeface="DINPro"/>
                <a:cs typeface="Times New Roman" pitchFamily="18" charset="0"/>
                <a:sym typeface="Wingdings" pitchFamily="2" charset="2"/>
              </a:rPr>
              <a:t>titre en liquide en sortie de turbine suffisamment faible</a:t>
            </a:r>
            <a:endParaRPr lang="fr-FR" sz="2200" b="1" dirty="0">
              <a:solidFill>
                <a:srgbClr val="00B050"/>
              </a:solidFill>
              <a:latin typeface="DINPro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5605" name="Picture 21" descr="https://d30y9cdsu7xlg0.cloudfront.net/png/137871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952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2" y="2120696"/>
            <a:ext cx="5315308" cy="39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72" y="2126793"/>
            <a:ext cx="5289911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5"/>
          <p:cNvSpPr txBox="1">
            <a:spLocks/>
          </p:cNvSpPr>
          <p:nvPr/>
        </p:nvSpPr>
        <p:spPr bwMode="auto">
          <a:xfrm>
            <a:off x="4172049" y="881630"/>
            <a:ext cx="46180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BD0D9"/>
              </a:buClr>
              <a:buFont typeface="Arial" charset="0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ASHRAE safety group</a:t>
            </a:r>
            <a:endParaRPr lang="fr-FR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2767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62810"/>
              </p:ext>
            </p:extLst>
          </p:nvPr>
        </p:nvGraphicFramePr>
        <p:xfrm>
          <a:off x="4048125" y="2652238"/>
          <a:ext cx="4095750" cy="2963864"/>
        </p:xfrm>
        <a:graphic>
          <a:graphicData uri="http://schemas.openxmlformats.org/drawingml/2006/table">
            <a:tbl>
              <a:tblPr/>
              <a:tblGrid>
                <a:gridCol w="2047875"/>
                <a:gridCol w="2047875"/>
              </a:tblGrid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A3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B3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B2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A2L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B2L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0" name="Picture 2" descr="https://d30y9cdsu7xlg0.cloudfront.net/png/123221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43" y="17630"/>
            <a:ext cx="864001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4343249" y="5415843"/>
            <a:ext cx="3825875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343249" y="2652238"/>
            <a:ext cx="0" cy="2747564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5" descr="https://d30y9cdsu7xlg0.cloudfront.net/png/149345-200.png"/>
          <p:cNvPicPr>
            <a:picLocks noChangeAspect="1" noChangeArrowheads="1"/>
          </p:cNvPicPr>
          <p:nvPr/>
        </p:nvPicPr>
        <p:blipFill>
          <a:blip r:embed="rId3">
            <a:duotone>
              <a:srgbClr val="00B050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250086" y="4875843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16" name="Picture 2" descr="https://d30y9cdsu7xlg0.cloudfront.net/png/379847-200.png"/>
          <p:cNvPicPr>
            <a:picLocks noChangeAspect="1" noChangeArrowheads="1"/>
          </p:cNvPicPr>
          <p:nvPr/>
        </p:nvPicPr>
        <p:blipFill>
          <a:blip r:embed="rId4">
            <a:duotone>
              <a:srgbClr val="00B050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803249" y="1556197"/>
            <a:ext cx="1080000" cy="108000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contenu 5"/>
          <p:cNvSpPr txBox="1">
            <a:spLocks/>
          </p:cNvSpPr>
          <p:nvPr/>
        </p:nvSpPr>
        <p:spPr bwMode="auto">
          <a:xfrm>
            <a:off x="1866899" y="1341688"/>
            <a:ext cx="83899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BD0D9"/>
              </a:buClr>
              <a:buFont typeface="Arial" charset="0"/>
              <a:buNone/>
            </a:pPr>
            <a:r>
              <a:rPr lang="fr-FR" sz="2600" dirty="0">
                <a:solidFill>
                  <a:srgbClr val="00B050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00B050"/>
                </a:solidFill>
                <a:latin typeface="+mn-lt"/>
                <a:cs typeface="Times New Roman" pitchFamily="18" charset="0"/>
                <a:sym typeface="Wingdings" pitchFamily="2" charset="2"/>
              </a:rPr>
              <a:t>GWP (Global Warming Potential)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BD0D9"/>
              </a:buClr>
              <a:buFont typeface="Arial" charset="0"/>
              <a:buNone/>
            </a:pPr>
            <a:r>
              <a:rPr lang="en-US" sz="2600" dirty="0">
                <a:solidFill>
                  <a:srgbClr val="00B050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ODP (Ozone Depletion potential)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BD0D9"/>
              </a:buClr>
              <a:buFont typeface="Arial" charset="0"/>
              <a:buNone/>
            </a:pPr>
            <a:r>
              <a:rPr lang="en-US" sz="2600" dirty="0">
                <a:solidFill>
                  <a:srgbClr val="00B050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ALT (Atmospheric Lifetime)</a:t>
            </a:r>
            <a:endParaRPr lang="fr-FR" sz="2600" dirty="0">
              <a:solidFill>
                <a:srgbClr val="00B050"/>
              </a:solidFill>
              <a:latin typeface="+mn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628" name="ZoneTexte 23"/>
          <p:cNvSpPr txBox="1">
            <a:spLocks noChangeArrowheads="1"/>
          </p:cNvSpPr>
          <p:nvPr/>
        </p:nvSpPr>
        <p:spPr bwMode="auto">
          <a:xfrm>
            <a:off x="1404143" y="5129395"/>
            <a:ext cx="9383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= Temps au bout duquel la libération d’une certaine quantité de fluide n’influence plus la concentration atmosphérique moyenne</a:t>
            </a:r>
          </a:p>
        </p:txBody>
      </p:sp>
      <p:pic>
        <p:nvPicPr>
          <p:cNvPr id="26630" name="Picture 23" descr="https://d30y9cdsu7xlg0.cloudfront.net/png/24114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00" y="0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946569"/>
              </p:ext>
            </p:extLst>
          </p:nvPr>
        </p:nvGraphicFramePr>
        <p:xfrm>
          <a:off x="2520949" y="3280099"/>
          <a:ext cx="7150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7149960" imgH="812520" progId="Equation.DSMT4">
                  <p:embed/>
                </p:oleObj>
              </mc:Choice>
              <mc:Fallback>
                <p:oleObj name="Equation" r:id="rId4" imgW="71499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0949" y="3280099"/>
                        <a:ext cx="7150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67113"/>
              </p:ext>
            </p:extLst>
          </p:nvPr>
        </p:nvGraphicFramePr>
        <p:xfrm>
          <a:off x="1866899" y="4217447"/>
          <a:ext cx="845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8458200" imgH="787320" progId="Equation.DSMT4">
                  <p:embed/>
                </p:oleObj>
              </mc:Choice>
              <mc:Fallback>
                <p:oleObj name="Equation" r:id="rId6" imgW="84582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6899" y="4217447"/>
                        <a:ext cx="8458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DCNS_pj1_1436458323187">
  <a:themeElements>
    <a:clrScheme name="Modele_DCNS_pj1_1436458323187 1">
      <a:dk1>
        <a:srgbClr val="04276E"/>
      </a:dk1>
      <a:lt1>
        <a:srgbClr val="FFFFFF"/>
      </a:lt1>
      <a:dk2>
        <a:srgbClr val="4B575F"/>
      </a:dk2>
      <a:lt2>
        <a:srgbClr val="FFFFFF"/>
      </a:lt2>
      <a:accent1>
        <a:srgbClr val="009EE0"/>
      </a:accent1>
      <a:accent2>
        <a:srgbClr val="FFC000"/>
      </a:accent2>
      <a:accent3>
        <a:srgbClr val="FFFFFF"/>
      </a:accent3>
      <a:accent4>
        <a:srgbClr val="03205D"/>
      </a:accent4>
      <a:accent5>
        <a:srgbClr val="AACCED"/>
      </a:accent5>
      <a:accent6>
        <a:srgbClr val="E7AE00"/>
      </a:accent6>
      <a:hlink>
        <a:srgbClr val="066DA4"/>
      </a:hlink>
      <a:folHlink>
        <a:srgbClr val="7F7F7F"/>
      </a:folHlink>
    </a:clrScheme>
    <a:fontScheme name="Modele_DCNS_pj1_143645832318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DCNS_pj1_1436458323187 1">
        <a:dk1>
          <a:srgbClr val="04276E"/>
        </a:dk1>
        <a:lt1>
          <a:srgbClr val="FFFFFF"/>
        </a:lt1>
        <a:dk2>
          <a:srgbClr val="4B575F"/>
        </a:dk2>
        <a:lt2>
          <a:srgbClr val="FFFFFF"/>
        </a:lt2>
        <a:accent1>
          <a:srgbClr val="009EE0"/>
        </a:accent1>
        <a:accent2>
          <a:srgbClr val="FFC000"/>
        </a:accent2>
        <a:accent3>
          <a:srgbClr val="FFFFFF"/>
        </a:accent3>
        <a:accent4>
          <a:srgbClr val="03205D"/>
        </a:accent4>
        <a:accent5>
          <a:srgbClr val="AACCED"/>
        </a:accent5>
        <a:accent6>
          <a:srgbClr val="E7AE00"/>
        </a:accent6>
        <a:hlink>
          <a:srgbClr val="066DA4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e_DCNS_pj1_1436458323188">
  <a:themeElements>
    <a:clrScheme name="1_Modele_DCNS_pj1_1436458323188 1">
      <a:dk1>
        <a:srgbClr val="04276E"/>
      </a:dk1>
      <a:lt1>
        <a:srgbClr val="FFFFFF"/>
      </a:lt1>
      <a:dk2>
        <a:srgbClr val="4B575F"/>
      </a:dk2>
      <a:lt2>
        <a:srgbClr val="FFFFFF"/>
      </a:lt2>
      <a:accent1>
        <a:srgbClr val="009EE0"/>
      </a:accent1>
      <a:accent2>
        <a:srgbClr val="FFC000"/>
      </a:accent2>
      <a:accent3>
        <a:srgbClr val="FFFFFF"/>
      </a:accent3>
      <a:accent4>
        <a:srgbClr val="03205D"/>
      </a:accent4>
      <a:accent5>
        <a:srgbClr val="AACCED"/>
      </a:accent5>
      <a:accent6>
        <a:srgbClr val="E7AE00"/>
      </a:accent6>
      <a:hlink>
        <a:srgbClr val="066DA4"/>
      </a:hlink>
      <a:folHlink>
        <a:srgbClr val="7F7F7F"/>
      </a:folHlink>
    </a:clrScheme>
    <a:fontScheme name="1_Modele_DCNS_pj1_143645832318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e_DCNS_pj1_1436458323188 1">
        <a:dk1>
          <a:srgbClr val="04276E"/>
        </a:dk1>
        <a:lt1>
          <a:srgbClr val="FFFFFF"/>
        </a:lt1>
        <a:dk2>
          <a:srgbClr val="4B575F"/>
        </a:dk2>
        <a:lt2>
          <a:srgbClr val="FFFFFF"/>
        </a:lt2>
        <a:accent1>
          <a:srgbClr val="009EE0"/>
        </a:accent1>
        <a:accent2>
          <a:srgbClr val="FFC000"/>
        </a:accent2>
        <a:accent3>
          <a:srgbClr val="FFFFFF"/>
        </a:accent3>
        <a:accent4>
          <a:srgbClr val="03205D"/>
        </a:accent4>
        <a:accent5>
          <a:srgbClr val="AACCED"/>
        </a:accent5>
        <a:accent6>
          <a:srgbClr val="E7AE00"/>
        </a:accent6>
        <a:hlink>
          <a:srgbClr val="066DA4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e_DCNS_pj1_1436458323188">
  <a:themeElements>
    <a:clrScheme name="2_Modele_DCNS_pj1_1436458323188 1">
      <a:dk1>
        <a:srgbClr val="04276E"/>
      </a:dk1>
      <a:lt1>
        <a:srgbClr val="FFFFFF"/>
      </a:lt1>
      <a:dk2>
        <a:srgbClr val="4B575F"/>
      </a:dk2>
      <a:lt2>
        <a:srgbClr val="FFFFFF"/>
      </a:lt2>
      <a:accent1>
        <a:srgbClr val="009EE0"/>
      </a:accent1>
      <a:accent2>
        <a:srgbClr val="FFC000"/>
      </a:accent2>
      <a:accent3>
        <a:srgbClr val="FFFFFF"/>
      </a:accent3>
      <a:accent4>
        <a:srgbClr val="03205D"/>
      </a:accent4>
      <a:accent5>
        <a:srgbClr val="AACCED"/>
      </a:accent5>
      <a:accent6>
        <a:srgbClr val="E7AE00"/>
      </a:accent6>
      <a:hlink>
        <a:srgbClr val="066DA4"/>
      </a:hlink>
      <a:folHlink>
        <a:srgbClr val="7F7F7F"/>
      </a:folHlink>
    </a:clrScheme>
    <a:fontScheme name="2_Modele_DCNS_pj1_143645832318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dele_DCNS_pj1_1436458323188 1">
        <a:dk1>
          <a:srgbClr val="04276E"/>
        </a:dk1>
        <a:lt1>
          <a:srgbClr val="FFFFFF"/>
        </a:lt1>
        <a:dk2>
          <a:srgbClr val="4B575F"/>
        </a:dk2>
        <a:lt2>
          <a:srgbClr val="FFFFFF"/>
        </a:lt2>
        <a:accent1>
          <a:srgbClr val="009EE0"/>
        </a:accent1>
        <a:accent2>
          <a:srgbClr val="FFC000"/>
        </a:accent2>
        <a:accent3>
          <a:srgbClr val="FFFFFF"/>
        </a:accent3>
        <a:accent4>
          <a:srgbClr val="03205D"/>
        </a:accent4>
        <a:accent5>
          <a:srgbClr val="AACCED"/>
        </a:accent5>
        <a:accent6>
          <a:srgbClr val="E7AE00"/>
        </a:accent6>
        <a:hlink>
          <a:srgbClr val="066DA4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15118</TotalTime>
  <Words>464</Words>
  <Application>Microsoft Office PowerPoint</Application>
  <PresentationFormat>Grand écran</PresentationFormat>
  <Paragraphs>137</Paragraphs>
  <Slides>19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ＭＳ Ｐゴシック</vt:lpstr>
      <vt:lpstr>SimSun</vt:lpstr>
      <vt:lpstr>Arial</vt:lpstr>
      <vt:lpstr>Arial Narrow</vt:lpstr>
      <vt:lpstr>Calibri</vt:lpstr>
      <vt:lpstr>DINPro</vt:lpstr>
      <vt:lpstr>Times New Roman</vt:lpstr>
      <vt:lpstr>Wingdings</vt:lpstr>
      <vt:lpstr>Modele_DCNS_pj1_1436458323187</vt:lpstr>
      <vt:lpstr>1_Modele_DCNS_pj1_1436458323188</vt:lpstr>
      <vt:lpstr>2_Modele_DCNS_pj1_1436458323188</vt:lpstr>
      <vt:lpstr>Thème Office</vt:lpstr>
      <vt:lpstr>Equation</vt:lpstr>
      <vt:lpstr>Présentation PowerPoint</vt:lpstr>
      <vt:lpstr>Présentation PowerPoint</vt:lpstr>
      <vt:lpstr>Le cycle organique de Rankine</vt:lpstr>
      <vt:lpstr>Présentation PowerPoint</vt:lpstr>
      <vt:lpstr>Méthodologie de la comparaison de différents fluides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de la comparaison de différents fluides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Rankine Organique appliqué à l’énergie thermique des mers : Etude expérimentale et simulation</dc:title>
  <dc:creator>Alexandre Dijoux</dc:creator>
  <cp:lastModifiedBy>Alexandre Dijoux</cp:lastModifiedBy>
  <cp:revision>177</cp:revision>
  <dcterms:created xsi:type="dcterms:W3CDTF">2016-03-23T12:09:37Z</dcterms:created>
  <dcterms:modified xsi:type="dcterms:W3CDTF">2016-06-02T06:41:10Z</dcterms:modified>
</cp:coreProperties>
</file>