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5999738" cy="51206400"/>
  <p:notesSz cx="7099300" cy="10234613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ufour" initials="cd" lastIdx="6" clrIdx="0"/>
  <p:cmAuthor id="1" name="Oana" initials="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C9E"/>
    <a:srgbClr val="D8E888"/>
    <a:srgbClr val="1F4966"/>
    <a:srgbClr val="AEC979"/>
    <a:srgbClr val="F79F57"/>
    <a:srgbClr val="D0E36F"/>
    <a:srgbClr val="C8DE58"/>
    <a:srgbClr val="BCD631"/>
    <a:srgbClr val="667E18"/>
    <a:srgbClr val="97B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7" autoAdjust="0"/>
    <p:restoredTop sz="94660"/>
  </p:normalViewPr>
  <p:slideViewPr>
    <p:cSldViewPr>
      <p:cViewPr>
        <p:scale>
          <a:sx n="30" d="100"/>
          <a:sy n="30" d="100"/>
        </p:scale>
        <p:origin x="-797" y="2640"/>
      </p:cViewPr>
      <p:guideLst>
        <p:guide orient="horz" pos="16128"/>
        <p:guide pos="113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torat\doctorat2013-2014_INRA_FICPM_07%2004%202015\UPLC%20Waters_integration-quantification\quantification\airelle%202013%202014%20quantification%20graphes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torat\doctorat2013-2014_INRA_FICPM_07%2004%202015\UPLC%20Waters_integration-quantification\quantification\airelle%202013%202014%20quantification%20graphes%202016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torat\doctorat2013-2014_INRA_FICPM_07%2004%202015\Oxidation%20lipidique\Protocoles%20et%20resultats%20oxydation%20emulsion%20BSA\Oxidation%20BSA_2013_pH%203_Fe_13%2011%202015_4h_CD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torat\doctorat2013-2014_INRA_FICPM_07%2004%202015\Oxidation%20lipidique\Protocoles%20et%20resultats%20oxydation%20emulsion%20BSA\Oxidation%20BSA_2013_pH%203_Fe_13%2011%202015_4h_CD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76641726617674"/>
          <c:y val="5.0925925925925923E-2"/>
          <c:w val="0.33416739670804402"/>
          <c:h val="0.76894231985246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graphes!$E$31</c:f>
              <c:strCache>
                <c:ptCount val="1"/>
                <c:pt idx="0">
                  <c:v>Caffeic acid deriv.</c:v>
                </c:pt>
              </c:strCache>
            </c:strRef>
          </c:tx>
          <c:spPr>
            <a:solidFill>
              <a:srgbClr val="AEC979"/>
            </a:solidFill>
          </c:spPr>
          <c:invertIfNegative val="0"/>
          <c:cat>
            <c:strRef>
              <c:f>graphes!$C$32:$C$33</c:f>
              <c:strCache>
                <c:ptCount val="2"/>
                <c:pt idx="0">
                  <c:v>Leaves</c:v>
                </c:pt>
                <c:pt idx="1">
                  <c:v>Stems</c:v>
                </c:pt>
              </c:strCache>
            </c:strRef>
          </c:cat>
          <c:val>
            <c:numRef>
              <c:f>graphes!$E$32:$E$33</c:f>
              <c:numCache>
                <c:formatCode>General</c:formatCode>
                <c:ptCount val="2"/>
                <c:pt idx="0">
                  <c:v>8.0299999999999994</c:v>
                </c:pt>
                <c:pt idx="1">
                  <c:v>4.66</c:v>
                </c:pt>
              </c:numCache>
            </c:numRef>
          </c:val>
        </c:ser>
        <c:ser>
          <c:idx val="1"/>
          <c:order val="1"/>
          <c:tx>
            <c:strRef>
              <c:f>graphes!$F$31</c:f>
              <c:strCache>
                <c:ptCount val="1"/>
                <c:pt idx="0">
                  <c:v>Coumaric acid deriv.</c:v>
                </c:pt>
              </c:strCache>
            </c:strRef>
          </c:tx>
          <c:spPr>
            <a:solidFill>
              <a:srgbClr val="FFFF00">
                <a:alpha val="61000"/>
              </a:srgbClr>
            </a:solidFill>
          </c:spPr>
          <c:invertIfNegative val="0"/>
          <c:cat>
            <c:strRef>
              <c:f>graphes!$C$32:$C$33</c:f>
              <c:strCache>
                <c:ptCount val="2"/>
                <c:pt idx="0">
                  <c:v>Leaves</c:v>
                </c:pt>
                <c:pt idx="1">
                  <c:v>Stems</c:v>
                </c:pt>
              </c:strCache>
            </c:strRef>
          </c:cat>
          <c:val>
            <c:numRef>
              <c:f>graphes!$F$32:$F$33</c:f>
              <c:numCache>
                <c:formatCode>General</c:formatCode>
                <c:ptCount val="2"/>
                <c:pt idx="0">
                  <c:v>1.32</c:v>
                </c:pt>
                <c:pt idx="1">
                  <c:v>1.49</c:v>
                </c:pt>
              </c:numCache>
            </c:numRef>
          </c:val>
        </c:ser>
        <c:ser>
          <c:idx val="2"/>
          <c:order val="2"/>
          <c:tx>
            <c:strRef>
              <c:f>graphes!$G$31</c:f>
              <c:strCache>
                <c:ptCount val="1"/>
                <c:pt idx="0">
                  <c:v>Flavonol glycosides </c:v>
                </c:pt>
              </c:strCache>
            </c:strRef>
          </c:tx>
          <c:spPr>
            <a:solidFill>
              <a:srgbClr val="996633">
                <a:alpha val="81000"/>
              </a:srgbClr>
            </a:solidFill>
          </c:spPr>
          <c:invertIfNegative val="0"/>
          <c:cat>
            <c:strRef>
              <c:f>graphes!$C$32:$C$33</c:f>
              <c:strCache>
                <c:ptCount val="2"/>
                <c:pt idx="0">
                  <c:v>Leaves</c:v>
                </c:pt>
                <c:pt idx="1">
                  <c:v>Stems</c:v>
                </c:pt>
              </c:strCache>
            </c:strRef>
          </c:cat>
          <c:val>
            <c:numRef>
              <c:f>graphes!$G$32:$G$33</c:f>
              <c:numCache>
                <c:formatCode>General</c:formatCode>
                <c:ptCount val="2"/>
                <c:pt idx="0">
                  <c:v>14.5</c:v>
                </c:pt>
                <c:pt idx="1">
                  <c:v>19.600000000000001</c:v>
                </c:pt>
              </c:numCache>
            </c:numRef>
          </c:val>
        </c:ser>
        <c:ser>
          <c:idx val="3"/>
          <c:order val="3"/>
          <c:tx>
            <c:strRef>
              <c:f>graphes!$H$31</c:f>
              <c:strCache>
                <c:ptCount val="1"/>
                <c:pt idx="0">
                  <c:v>Flavanol monomers </c:v>
                </c:pt>
              </c:strCache>
            </c:strRef>
          </c:tx>
          <c:spPr>
            <a:solidFill>
              <a:srgbClr val="996600"/>
            </a:solidFill>
          </c:spPr>
          <c:invertIfNegative val="0"/>
          <c:cat>
            <c:strRef>
              <c:f>graphes!$C$32:$C$33</c:f>
              <c:strCache>
                <c:ptCount val="2"/>
                <c:pt idx="0">
                  <c:v>Leaves</c:v>
                </c:pt>
                <c:pt idx="1">
                  <c:v>Stems</c:v>
                </c:pt>
              </c:strCache>
            </c:strRef>
          </c:cat>
          <c:val>
            <c:numRef>
              <c:f>graphes!$H$32:$H$33</c:f>
              <c:numCache>
                <c:formatCode>General</c:formatCode>
                <c:ptCount val="2"/>
                <c:pt idx="0">
                  <c:v>9.35</c:v>
                </c:pt>
                <c:pt idx="1">
                  <c:v>20.8</c:v>
                </c:pt>
              </c:numCache>
            </c:numRef>
          </c:val>
        </c:ser>
        <c:ser>
          <c:idx val="4"/>
          <c:order val="4"/>
          <c:tx>
            <c:strRef>
              <c:f>graphes!$I$31</c:f>
              <c:strCache>
                <c:ptCount val="1"/>
                <c:pt idx="0">
                  <c:v>Flavanol oligomers</c:v>
                </c:pt>
              </c:strCache>
            </c:strRef>
          </c:tx>
          <c:spPr>
            <a:solidFill>
              <a:srgbClr val="663300"/>
            </a:solidFill>
          </c:spPr>
          <c:invertIfNegative val="0"/>
          <c:cat>
            <c:strRef>
              <c:f>graphes!$C$32:$C$33</c:f>
              <c:strCache>
                <c:ptCount val="2"/>
                <c:pt idx="0">
                  <c:v>Leaves</c:v>
                </c:pt>
                <c:pt idx="1">
                  <c:v>Stems</c:v>
                </c:pt>
              </c:strCache>
            </c:strRef>
          </c:cat>
          <c:val>
            <c:numRef>
              <c:f>graphes!$I$32:$I$33</c:f>
              <c:numCache>
                <c:formatCode>General</c:formatCode>
                <c:ptCount val="2"/>
                <c:pt idx="0">
                  <c:v>31.3</c:v>
                </c:pt>
                <c:pt idx="1">
                  <c:v>47.3</c:v>
                </c:pt>
              </c:numCache>
            </c:numRef>
          </c:val>
        </c:ser>
        <c:ser>
          <c:idx val="7"/>
          <c:order val="5"/>
          <c:tx>
            <c:strRef>
              <c:f>graphes!$D$31</c:f>
              <c:strCache>
                <c:ptCount val="1"/>
                <c:pt idx="0">
                  <c:v>Benzoic acid deriv.</c:v>
                </c:pt>
              </c:strCache>
            </c:strRef>
          </c:tx>
          <c:invertIfNegative val="0"/>
          <c:cat>
            <c:strRef>
              <c:f>graphes!$C$32:$C$33</c:f>
              <c:strCache>
                <c:ptCount val="2"/>
                <c:pt idx="0">
                  <c:v>Leaves</c:v>
                </c:pt>
                <c:pt idx="1">
                  <c:v>Stems</c:v>
                </c:pt>
              </c:strCache>
            </c:strRef>
          </c:cat>
          <c:val>
            <c:numRef>
              <c:f>graphes!$D$32:$D$33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5"/>
          <c:order val="6"/>
          <c:tx>
            <c:strRef>
              <c:f>graphes!$J$31</c:f>
              <c:strCache>
                <c:ptCount val="1"/>
                <c:pt idx="0">
                  <c:v>Anthocyanins</c:v>
                </c:pt>
              </c:strCache>
            </c:strRef>
          </c:tx>
          <c:spPr>
            <a:solidFill>
              <a:srgbClr val="FF9966">
                <a:alpha val="70000"/>
              </a:srgbClr>
            </a:solidFill>
          </c:spPr>
          <c:invertIfNegative val="0"/>
          <c:cat>
            <c:strRef>
              <c:f>graphes!$C$32:$C$33</c:f>
              <c:strCache>
                <c:ptCount val="2"/>
                <c:pt idx="0">
                  <c:v>Leaves</c:v>
                </c:pt>
                <c:pt idx="1">
                  <c:v>Stems</c:v>
                </c:pt>
              </c:strCache>
            </c:strRef>
          </c:cat>
          <c:val>
            <c:numRef>
              <c:f>graphes!$J$32:$J$33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5814784"/>
        <c:axId val="115816320"/>
      </c:barChart>
      <c:catAx>
        <c:axId val="11581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115816320"/>
        <c:crosses val="autoZero"/>
        <c:auto val="1"/>
        <c:lblAlgn val="ctr"/>
        <c:lblOffset val="100"/>
        <c:noMultiLvlLbl val="1"/>
      </c:catAx>
      <c:valAx>
        <c:axId val="11581632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Phenolic contents (mg/g DE)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9775972080846898E-2"/>
              <c:y val="0.118161530429304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81478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57387351527762454"/>
          <c:y val="0.11556212796103439"/>
          <c:w val="0.42612652111667859"/>
          <c:h val="0.6979228124653431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800">
          <a:latin typeface="Myriad Pro Cond"/>
          <a:cs typeface="Arial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19026766039276"/>
          <c:y val="5.0925925925925923E-2"/>
          <c:w val="0.5109512154709358"/>
          <c:h val="0.726121832824570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graphes!$E$22</c:f>
              <c:strCache>
                <c:ptCount val="1"/>
                <c:pt idx="0">
                  <c:v>Caffeic ac. deriv.</c:v>
                </c:pt>
              </c:strCache>
            </c:strRef>
          </c:tx>
          <c:spPr>
            <a:solidFill>
              <a:srgbClr val="AEC979"/>
            </a:solidFill>
          </c:spPr>
          <c:invertIfNegative val="0"/>
          <c:cat>
            <c:strRef>
              <c:f>graphes!$C$34:$C$35</c:f>
              <c:strCache>
                <c:ptCount val="2"/>
                <c:pt idx="0">
                  <c:v>Fruits/water</c:v>
                </c:pt>
                <c:pt idx="1">
                  <c:v>Fruits/EtOH 55%</c:v>
                </c:pt>
              </c:strCache>
            </c:strRef>
          </c:cat>
          <c:val>
            <c:numRef>
              <c:f>graphes!$E$34:$E$35</c:f>
              <c:numCache>
                <c:formatCode>General</c:formatCode>
                <c:ptCount val="2"/>
                <c:pt idx="0">
                  <c:v>0.23</c:v>
                </c:pt>
                <c:pt idx="1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graphes!$F$22</c:f>
              <c:strCache>
                <c:ptCount val="1"/>
                <c:pt idx="0">
                  <c:v>Coumaric ac. deriv.</c:v>
                </c:pt>
              </c:strCache>
            </c:strRef>
          </c:tx>
          <c:spPr>
            <a:solidFill>
              <a:srgbClr val="FFFF00">
                <a:alpha val="61000"/>
              </a:srgbClr>
            </a:solidFill>
          </c:spPr>
          <c:invertIfNegative val="0"/>
          <c:cat>
            <c:strRef>
              <c:f>graphes!$C$34:$C$35</c:f>
              <c:strCache>
                <c:ptCount val="2"/>
                <c:pt idx="0">
                  <c:v>Fruits/water</c:v>
                </c:pt>
                <c:pt idx="1">
                  <c:v>Fruits/EtOH 55%</c:v>
                </c:pt>
              </c:strCache>
            </c:strRef>
          </c:cat>
          <c:val>
            <c:numRef>
              <c:f>graphes!$F$34:$F$35</c:f>
              <c:numCache>
                <c:formatCode>General</c:formatCode>
                <c:ptCount val="2"/>
                <c:pt idx="0">
                  <c:v>0.12</c:v>
                </c:pt>
                <c:pt idx="1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graphes!$G$31</c:f>
              <c:strCache>
                <c:ptCount val="1"/>
                <c:pt idx="0">
                  <c:v>Flavonol glycosides </c:v>
                </c:pt>
              </c:strCache>
            </c:strRef>
          </c:tx>
          <c:spPr>
            <a:solidFill>
              <a:srgbClr val="996633">
                <a:alpha val="81000"/>
              </a:srgbClr>
            </a:solidFill>
          </c:spPr>
          <c:invertIfNegative val="0"/>
          <c:cat>
            <c:strRef>
              <c:f>graphes!$C$34:$C$35</c:f>
              <c:strCache>
                <c:ptCount val="2"/>
                <c:pt idx="0">
                  <c:v>Fruits/water</c:v>
                </c:pt>
                <c:pt idx="1">
                  <c:v>Fruits/EtOH 55%</c:v>
                </c:pt>
              </c:strCache>
            </c:strRef>
          </c:cat>
          <c:val>
            <c:numRef>
              <c:f>graphes!$G$34:$G$35</c:f>
              <c:numCache>
                <c:formatCode>General</c:formatCode>
                <c:ptCount val="2"/>
                <c:pt idx="0">
                  <c:v>1.01</c:v>
                </c:pt>
                <c:pt idx="1">
                  <c:v>1.24</c:v>
                </c:pt>
              </c:numCache>
            </c:numRef>
          </c:val>
        </c:ser>
        <c:ser>
          <c:idx val="3"/>
          <c:order val="3"/>
          <c:tx>
            <c:strRef>
              <c:f>graphes!$H$22</c:f>
              <c:strCache>
                <c:ptCount val="1"/>
                <c:pt idx="0">
                  <c:v>Flavanol monomers </c:v>
                </c:pt>
              </c:strCache>
            </c:strRef>
          </c:tx>
          <c:spPr>
            <a:solidFill>
              <a:srgbClr val="996600"/>
            </a:solidFill>
          </c:spPr>
          <c:invertIfNegative val="0"/>
          <c:cat>
            <c:strRef>
              <c:f>graphes!$C$34:$C$35</c:f>
              <c:strCache>
                <c:ptCount val="2"/>
                <c:pt idx="0">
                  <c:v>Fruits/water</c:v>
                </c:pt>
                <c:pt idx="1">
                  <c:v>Fruits/EtOH 55%</c:v>
                </c:pt>
              </c:strCache>
            </c:strRef>
          </c:cat>
          <c:val>
            <c:numRef>
              <c:f>graphes!$H$34:$H$35</c:f>
              <c:numCache>
                <c:formatCode>General</c:formatCode>
                <c:ptCount val="2"/>
                <c:pt idx="0">
                  <c:v>1.72</c:v>
                </c:pt>
                <c:pt idx="1">
                  <c:v>1.68</c:v>
                </c:pt>
              </c:numCache>
            </c:numRef>
          </c:val>
        </c:ser>
        <c:ser>
          <c:idx val="4"/>
          <c:order val="4"/>
          <c:tx>
            <c:strRef>
              <c:f>graphes!$I$22</c:f>
              <c:strCache>
                <c:ptCount val="1"/>
                <c:pt idx="0">
                  <c:v>Flavanol oligomers</c:v>
                </c:pt>
              </c:strCache>
            </c:strRef>
          </c:tx>
          <c:spPr>
            <a:solidFill>
              <a:srgbClr val="663300"/>
            </a:solidFill>
          </c:spPr>
          <c:invertIfNegative val="0"/>
          <c:cat>
            <c:strRef>
              <c:f>graphes!$C$34:$C$35</c:f>
              <c:strCache>
                <c:ptCount val="2"/>
                <c:pt idx="0">
                  <c:v>Fruits/water</c:v>
                </c:pt>
                <c:pt idx="1">
                  <c:v>Fruits/EtOH 55%</c:v>
                </c:pt>
              </c:strCache>
            </c:strRef>
          </c:cat>
          <c:val>
            <c:numRef>
              <c:f>graphes!$I$34:$I$35</c:f>
              <c:numCache>
                <c:formatCode>General</c:formatCode>
                <c:ptCount val="2"/>
                <c:pt idx="0">
                  <c:v>2.83</c:v>
                </c:pt>
                <c:pt idx="1">
                  <c:v>2.93</c:v>
                </c:pt>
              </c:numCache>
            </c:numRef>
          </c:val>
        </c:ser>
        <c:ser>
          <c:idx val="7"/>
          <c:order val="5"/>
          <c:tx>
            <c:strRef>
              <c:f>graphes!$D$22</c:f>
              <c:strCache>
                <c:ptCount val="1"/>
                <c:pt idx="0">
                  <c:v>Benzoic acid deriv.</c:v>
                </c:pt>
              </c:strCache>
            </c:strRef>
          </c:tx>
          <c:invertIfNegative val="0"/>
          <c:cat>
            <c:strRef>
              <c:f>graphes!$C$34:$C$35</c:f>
              <c:strCache>
                <c:ptCount val="2"/>
                <c:pt idx="0">
                  <c:v>Fruits/water</c:v>
                </c:pt>
                <c:pt idx="1">
                  <c:v>Fruits/EtOH 55%</c:v>
                </c:pt>
              </c:strCache>
            </c:strRef>
          </c:cat>
          <c:val>
            <c:numRef>
              <c:f>graphes!$D$34:$D$35</c:f>
              <c:numCache>
                <c:formatCode>General</c:formatCode>
                <c:ptCount val="2"/>
                <c:pt idx="0">
                  <c:v>2</c:v>
                </c:pt>
                <c:pt idx="1">
                  <c:v>2.09</c:v>
                </c:pt>
              </c:numCache>
            </c:numRef>
          </c:val>
        </c:ser>
        <c:ser>
          <c:idx val="5"/>
          <c:order val="6"/>
          <c:tx>
            <c:strRef>
              <c:f>graphes!$J$22</c:f>
              <c:strCache>
                <c:ptCount val="1"/>
                <c:pt idx="0">
                  <c:v>Anthocyanins</c:v>
                </c:pt>
              </c:strCache>
            </c:strRef>
          </c:tx>
          <c:spPr>
            <a:solidFill>
              <a:srgbClr val="FF9966">
                <a:alpha val="70000"/>
              </a:srgbClr>
            </a:solidFill>
          </c:spPr>
          <c:invertIfNegative val="0"/>
          <c:cat>
            <c:strRef>
              <c:f>graphes!$C$34:$C$35</c:f>
              <c:strCache>
                <c:ptCount val="2"/>
                <c:pt idx="0">
                  <c:v>Fruits/water</c:v>
                </c:pt>
                <c:pt idx="1">
                  <c:v>Fruits/EtOH 55%</c:v>
                </c:pt>
              </c:strCache>
            </c:strRef>
          </c:cat>
          <c:val>
            <c:numRef>
              <c:f>graphes!$J$34:$J$35</c:f>
              <c:numCache>
                <c:formatCode>General</c:formatCode>
                <c:ptCount val="2"/>
                <c:pt idx="0">
                  <c:v>2.97</c:v>
                </c:pt>
                <c:pt idx="1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6382336"/>
        <c:axId val="116429184"/>
      </c:barChart>
      <c:catAx>
        <c:axId val="116382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6429184"/>
        <c:crosses val="autoZero"/>
        <c:auto val="1"/>
        <c:lblAlgn val="ctr"/>
        <c:lblOffset val="100"/>
        <c:noMultiLvlLbl val="1"/>
      </c:catAx>
      <c:valAx>
        <c:axId val="116429184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Phenolic contents (mg/g DE)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2048934261728E-2"/>
              <c:y val="7.619285687833626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6382336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>
          <a:latin typeface="Myriad Pro Cond"/>
          <a:cs typeface="Arial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30787175161329"/>
          <c:y val="5.4290220459461337E-2"/>
          <c:w val="0.4177898977334738"/>
          <c:h val="0.79356568364611257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'E:\Doctorat\doctorat2013-2014_INRA_FICPM_07 04 2015\Oxidation lipidique\Protocoles et resultats oxydation emulsion BSA\[Oxidation BSA_2013_pH 3_Fe_10 11 2015_4 heures.xlsx]Resultat AUC'!$A$23</c:f>
              <c:strCache>
                <c:ptCount val="1"/>
                <c:pt idx="0">
                  <c:v>Leaf </c:v>
                </c:pt>
              </c:strCache>
            </c:strRef>
          </c:tx>
          <c:spPr>
            <a:solidFill>
              <a:srgbClr val="AEC979"/>
            </a:solidFill>
          </c:spPr>
          <c:invertIfNegative val="0"/>
          <c:dLbls>
            <c:dLbl>
              <c:idx val="0"/>
              <c:layout>
                <c:manualLayout>
                  <c:x val="-2.3530351160987823E-3"/>
                  <c:y val="-2.425812788868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'E:\Doctorat\doctorat2013-2014_INRA_FICPM_07 04 2015\Oxidation lipidique\Protocoles et resultats oxydation emulsion BSA\[Oxidation BSA_2013_pH 3_Fe_10 11 2015_4 heures.xlsx]Resultat AUC'!$C$23</c:f>
                <c:numCache>
                  <c:formatCode>General</c:formatCode>
                  <c:ptCount val="1"/>
                  <c:pt idx="0">
                    <c:v>3.4</c:v>
                  </c:pt>
                </c:numCache>
              </c:numRef>
            </c:plus>
            <c:minus>
              <c:numRef>
                <c:f>'E:\Doctorat\doctorat2013-2014_INRA_FICPM_07 04 2015\Oxidation lipidique\Protocoles et resultats oxydation emulsion BSA\[Oxidation BSA_2013_pH 3_Fe_10 11 2015_4 heures.xlsx]Resultat AUC'!$C$23</c:f>
                <c:numCache>
                  <c:formatCode>General</c:formatCode>
                  <c:ptCount val="1"/>
                  <c:pt idx="0">
                    <c:v>3.4</c:v>
                  </c:pt>
                </c:numCache>
              </c:numRef>
            </c:minus>
          </c:errBars>
          <c:val>
            <c:numRef>
              <c:f>'E:\Doctorat\doctorat2013-2014_INRA_FICPM_07 04 2015\Oxidation lipidique\Protocoles et resultats oxydation emulsion BSA\[Oxidation BSA_2013_pH 3_Fe_10 11 2015_4 heures.xlsx]Resultat AUC'!$B$23</c:f>
              <c:numCache>
                <c:formatCode>General</c:formatCode>
                <c:ptCount val="1"/>
                <c:pt idx="0">
                  <c:v>56.2</c:v>
                </c:pt>
              </c:numCache>
            </c:numRef>
          </c:val>
        </c:ser>
        <c:ser>
          <c:idx val="6"/>
          <c:order val="1"/>
          <c:tx>
            <c:strRef>
              <c:f>'E:\Doctorat\doctorat2013-2014_INRA_FICPM_07 04 2015\Oxidation lipidique\Protocoles et resultats oxydation emulsion BSA\[Oxidation BSA_2013_pH 3_Fe_10 11 2015_4 heures.xlsx]Resultat AUC'!$A$24</c:f>
              <c:strCache>
                <c:ptCount val="1"/>
                <c:pt idx="0">
                  <c:v>Stem </c:v>
                </c:pt>
              </c:strCache>
            </c:strRef>
          </c:tx>
          <c:spPr>
            <a:solidFill>
              <a:srgbClr val="CC9B00">
                <a:alpha val="80784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6081208388419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'E:\Doctorat\doctorat2013-2014_INRA_FICPM_07 04 2015\Oxidation lipidique\Protocoles et resultats oxydation emulsion BSA\[Oxidation BSA_2013_pH 3_Fe_10 11 2015_4 heures.xlsx]Resultat AUC'!$C$24</c:f>
                <c:numCache>
                  <c:formatCode>General</c:formatCode>
                  <c:ptCount val="1"/>
                  <c:pt idx="0">
                    <c:v>0.6</c:v>
                  </c:pt>
                </c:numCache>
              </c:numRef>
            </c:plus>
            <c:minus>
              <c:numRef>
                <c:f>'E:\Doctorat\doctorat2013-2014_INRA_FICPM_07 04 2015\Oxidation lipidique\Protocoles et resultats oxydation emulsion BSA\[Oxidation BSA_2013_pH 3_Fe_10 11 2015_4 heures.xlsx]Resultat AUC'!$C$24</c:f>
                <c:numCache>
                  <c:formatCode>General</c:formatCode>
                  <c:ptCount val="1"/>
                  <c:pt idx="0">
                    <c:v>0.6</c:v>
                  </c:pt>
                </c:numCache>
              </c:numRef>
            </c:minus>
          </c:errBars>
          <c:val>
            <c:numRef>
              <c:f>'E:\Doctorat\doctorat2013-2014_INRA_FICPM_07 04 2015\Oxidation lipidique\Protocoles et resultats oxydation emulsion BSA\[Oxidation BSA_2013_pH 3_Fe_10 11 2015_4 heures.xlsx]Resultat AUC'!$B$24</c:f>
              <c:numCache>
                <c:formatCode>General</c:formatCode>
                <c:ptCount val="1"/>
                <c:pt idx="0">
                  <c:v>58.4</c:v>
                </c:pt>
              </c:numCache>
            </c:numRef>
          </c:val>
        </c:ser>
        <c:ser>
          <c:idx val="7"/>
          <c:order val="2"/>
          <c:tx>
            <c:strRef>
              <c:f>'E:\Doctorat\doctorat2013-2014_INRA_FICPM_07 04 2015\Oxidation lipidique\Protocoles et resultats oxydation emulsion BSA\[Oxidation BSA_2013_pH 3_Fe_10 11 2015_4 heures.xlsx]Resultat AUC'!$A$25</c:f>
              <c:strCache>
                <c:ptCount val="1"/>
                <c:pt idx="0">
                  <c:v>Fruits/water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748326639892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'E:\Doctorat\doctorat2013-2014_INRA_FICPM_07 04 2015\Oxidation lipidique\Protocoles et resultats oxydation emulsion BSA\[Oxidation BSA_2013_pH 3_Fe_10 11 2015_4 heures.xlsx]Resultat AUC'!$C$25</c:f>
                <c:numCache>
                  <c:formatCode>General</c:formatCode>
                  <c:ptCount val="1"/>
                  <c:pt idx="0">
                    <c:v>5.1100000000000003</c:v>
                  </c:pt>
                </c:numCache>
              </c:numRef>
            </c:plus>
            <c:minus>
              <c:numRef>
                <c:f>'E:\Doctorat\doctorat2013-2014_INRA_FICPM_07 04 2015\Oxidation lipidique\Protocoles et resultats oxydation emulsion BSA\[Oxidation BSA_2013_pH 3_Fe_10 11 2015_4 heures.xlsx]Resultat AUC'!$C$25</c:f>
                <c:numCache>
                  <c:formatCode>General</c:formatCode>
                  <c:ptCount val="1"/>
                  <c:pt idx="0">
                    <c:v>5.1100000000000003</c:v>
                  </c:pt>
                </c:numCache>
              </c:numRef>
            </c:minus>
          </c:errBars>
          <c:val>
            <c:numRef>
              <c:f>'E:\Doctorat\doctorat2013-2014_INRA_FICPM_07 04 2015\Oxidation lipidique\Protocoles et resultats oxydation emulsion BSA\[Oxidation BSA_2013_pH 3_Fe_10 11 2015_4 heures.xlsx]Resultat AUC'!$B$25</c:f>
              <c:numCache>
                <c:formatCode>General</c:formatCode>
                <c:ptCount val="1"/>
                <c:pt idx="0">
                  <c:v>8.0500000000000007</c:v>
                </c:pt>
              </c:numCache>
            </c:numRef>
          </c:val>
        </c:ser>
        <c:ser>
          <c:idx val="1"/>
          <c:order val="3"/>
          <c:tx>
            <c:strRef>
              <c:f>'E:\Doctorat\doctorat2013-2014_INRA_FICPM_07 04 2015\Oxidation lipidique\Protocoles et resultats oxydation emulsion BSA\[Oxidation BSA_2013_pH 3_Fe_10 11 2015_4 heures.xlsx]Resultat AUC'!$A$26</c:f>
              <c:strCache>
                <c:ptCount val="1"/>
                <c:pt idx="0">
                  <c:v>Fruits/EtOH55%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178953365031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'E:\Doctorat\doctorat2013-2014_INRA_FICPM_07 04 2015\Oxidation lipidique\Protocoles et resultats oxydation emulsion BSA\[Oxidation BSA_2013_pH 3_Fe_10 11 2015_4 heures.xlsx]Resultat AUC'!$C$26</c:f>
                <c:numCache>
                  <c:formatCode>General</c:formatCode>
                  <c:ptCount val="1"/>
                  <c:pt idx="0">
                    <c:v>7.1</c:v>
                  </c:pt>
                </c:numCache>
              </c:numRef>
            </c:plus>
            <c:minus>
              <c:numRef>
                <c:f>'E:\Doctorat\doctorat2013-2014_INRA_FICPM_07 04 2015\Oxidation lipidique\Protocoles et resultats oxydation emulsion BSA\[Oxidation BSA_2013_pH 3_Fe_10 11 2015_4 heures.xlsx]Resultat AUC'!$C$26</c:f>
                <c:numCache>
                  <c:formatCode>General</c:formatCode>
                  <c:ptCount val="1"/>
                  <c:pt idx="0">
                    <c:v>7.1</c:v>
                  </c:pt>
                </c:numCache>
              </c:numRef>
            </c:minus>
          </c:errBars>
          <c:val>
            <c:numRef>
              <c:f>'E:\Doctorat\doctorat2013-2014_INRA_FICPM_07 04 2015\Oxidation lipidique\Protocoles et resultats oxydation emulsion BSA\[Oxidation BSA_2013_pH 3_Fe_10 11 2015_4 heures.xlsx]Resultat AUC'!$B$26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7"/>
        <c:axId val="138404608"/>
        <c:axId val="138406144"/>
      </c:barChart>
      <c:catAx>
        <c:axId val="1384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38406144"/>
        <c:crosses val="autoZero"/>
        <c:auto val="1"/>
        <c:lblAlgn val="ctr"/>
        <c:lblOffset val="100"/>
        <c:noMultiLvlLbl val="0"/>
      </c:catAx>
      <c:valAx>
        <c:axId val="13840614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Inhibition (%), 4h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3840460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57399328363262236"/>
          <c:y val="0.19685957312549424"/>
          <c:w val="0.33189267662334021"/>
          <c:h val="0.5662297857929048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2800" b="0" i="0" u="none" strike="noStrike" baseline="0">
          <a:solidFill>
            <a:srgbClr val="000000"/>
          </a:solidFill>
          <a:latin typeface="Myriad Pro Cond"/>
          <a:ea typeface="Calibri"/>
          <a:cs typeface="Arial" pitchFamily="34" charset="0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979085604261438"/>
          <c:y val="3.7533512064343161E-2"/>
          <c:w val="0.73608014679199507"/>
          <c:h val="0.77047494993987076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'E:\Doctorat\doctorat2013-2014_INRA_FICPM_07 04 2015\Oxidation lipidique\Protocoles et resultats oxydation emulsion BSA\[Oxidation BSA_2013_pH 3_Fe_10 11 2015_4 heures.xlsx]Resultat AUC'!$A$23</c:f>
              <c:strCache>
                <c:ptCount val="1"/>
                <c:pt idx="0">
                  <c:v>leaf </c:v>
                </c:pt>
              </c:strCache>
            </c:strRef>
          </c:tx>
          <c:spPr>
            <a:solidFill>
              <a:srgbClr val="AEC979"/>
            </a:solidFill>
          </c:spPr>
          <c:invertIfNegative val="0"/>
          <c:dLbls>
            <c:dLbl>
              <c:idx val="0"/>
              <c:layout>
                <c:manualLayout>
                  <c:x val="5.9043869718353595E-17"/>
                  <c:y val="-1.0709504685408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'E:\Doctorat\doctorat2013-2014_INRA_FICPM_07 04 2015\Oxidation lipidique\Protocoles et resultats oxydation emulsion BSA\[Oxidation BSA_2013_pH 3_Fe_10 11 2015_4 heures.xlsx]Resultat AUC'!$E$23</c:f>
                <c:numCache>
                  <c:formatCode>General</c:formatCode>
                  <c:ptCount val="1"/>
                  <c:pt idx="0">
                    <c:v>2.2000000000000002</c:v>
                  </c:pt>
                </c:numCache>
              </c:numRef>
            </c:plus>
            <c:minus>
              <c:numRef>
                <c:f>'E:\Doctorat\doctorat2013-2014_INRA_FICPM_07 04 2015\Oxidation lipidique\Protocoles et resultats oxydation emulsion BSA\[Oxidation BSA_2013_pH 3_Fe_10 11 2015_4 heures.xlsx]Resultat AUC'!$E$23</c:f>
                <c:numCache>
                  <c:formatCode>General</c:formatCode>
                  <c:ptCount val="1"/>
                  <c:pt idx="0">
                    <c:v>2.2000000000000002</c:v>
                  </c:pt>
                </c:numCache>
              </c:numRef>
            </c:minus>
          </c:errBars>
          <c:val>
            <c:numRef>
              <c:f>'E:\Doctorat\doctorat2013-2014_INRA_FICPM_07 04 2015\Oxidation lipidique\Protocoles et resultats oxydation emulsion BSA\[Oxidation BSA_2013_pH 3_Fe_10 11 2015_4 heures.xlsx]Resultat AUC'!$D$23</c:f>
              <c:numCache>
                <c:formatCode>General</c:formatCode>
                <c:ptCount val="1"/>
                <c:pt idx="0">
                  <c:v>59.3</c:v>
                </c:pt>
              </c:numCache>
            </c:numRef>
          </c:val>
        </c:ser>
        <c:ser>
          <c:idx val="6"/>
          <c:order val="1"/>
          <c:tx>
            <c:strRef>
              <c:f>'E:\Doctorat\doctorat2013-2014_INRA_FICPM_07 04 2015\Oxidation lipidique\Protocoles et resultats oxydation emulsion BSA\[Oxidation BSA_2013_pH 3_Fe_10 11 2015_4 heures.xlsx]Resultat AUC'!$A$24</c:f>
              <c:strCache>
                <c:ptCount val="1"/>
                <c:pt idx="0">
                  <c:v>stem </c:v>
                </c:pt>
              </c:strCache>
            </c:strRef>
          </c:tx>
          <c:spPr>
            <a:solidFill>
              <a:srgbClr val="CC9B00">
                <a:alpha val="80784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283801874163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'E:\Doctorat\doctorat2013-2014_INRA_FICPM_07 04 2015\Oxidation lipidique\Protocoles et resultats oxydation emulsion BSA\[Oxidation BSA_2013_pH 3_Fe_10 11 2015_4 heures.xlsx]Resultat AUC'!$E$24</c:f>
                <c:numCache>
                  <c:formatCode>General</c:formatCode>
                  <c:ptCount val="1"/>
                  <c:pt idx="0">
                    <c:v>5.3</c:v>
                  </c:pt>
                </c:numCache>
              </c:numRef>
            </c:plus>
            <c:minus>
              <c:numRef>
                <c:f>'E:\Doctorat\doctorat2013-2014_INRA_FICPM_07 04 2015\Oxidation lipidique\Protocoles et resultats oxydation emulsion BSA\[Oxidation BSA_2013_pH 3_Fe_10 11 2015_4 heures.xlsx]Resultat AUC'!$E$24</c:f>
                <c:numCache>
                  <c:formatCode>General</c:formatCode>
                  <c:ptCount val="1"/>
                  <c:pt idx="0">
                    <c:v>5.3</c:v>
                  </c:pt>
                </c:numCache>
              </c:numRef>
            </c:minus>
          </c:errBars>
          <c:val>
            <c:numRef>
              <c:f>'E:\Doctorat\doctorat2013-2014_INRA_FICPM_07 04 2015\Oxidation lipidique\Protocoles et resultats oxydation emulsion BSA\[Oxidation BSA_2013_pH 3_Fe_10 11 2015_4 heures.xlsx]Resultat AUC'!$D$24</c:f>
              <c:numCache>
                <c:formatCode>General</c:formatCode>
                <c:ptCount val="1"/>
                <c:pt idx="0">
                  <c:v>41.8</c:v>
                </c:pt>
              </c:numCache>
            </c:numRef>
          </c:val>
        </c:ser>
        <c:ser>
          <c:idx val="7"/>
          <c:order val="2"/>
          <c:tx>
            <c:strRef>
              <c:f>'E:\Doctorat\doctorat2013-2014_INRA_FICPM_07 04 2015\Oxidation lipidique\Protocoles et resultats oxydation emulsion BSA\[Oxidation BSA_2013_pH 3_Fe_10 11 2015_4 heures.xlsx]Resultat AUC'!$A$25</c:f>
              <c:strCache>
                <c:ptCount val="1"/>
                <c:pt idx="0">
                  <c:v>fruit with H2O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748326639892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'E:\Doctorat\doctorat2013-2014_INRA_FICPM_07 04 2015\Oxidation lipidique\Protocoles et resultats oxydation emulsion BSA\[Oxidation BSA_2013_pH 3_Fe_10 11 2015_4 heures.xlsx]Resultat AUC'!$E$25</c:f>
                <c:numCache>
                  <c:formatCode>General</c:formatCode>
                  <c:ptCount val="1"/>
                  <c:pt idx="0">
                    <c:v>3.9</c:v>
                  </c:pt>
                </c:numCache>
              </c:numRef>
            </c:plus>
            <c:minus>
              <c:numRef>
                <c:f>'E:\Doctorat\doctorat2013-2014_INRA_FICPM_07 04 2015\Oxidation lipidique\Protocoles et resultats oxydation emulsion BSA\[Oxidation BSA_2013_pH 3_Fe_10 11 2015_4 heures.xlsx]Resultat AUC'!$E$25</c:f>
                <c:numCache>
                  <c:formatCode>General</c:formatCode>
                  <c:ptCount val="1"/>
                  <c:pt idx="0">
                    <c:v>3.9</c:v>
                  </c:pt>
                </c:numCache>
              </c:numRef>
            </c:minus>
          </c:errBars>
          <c:val>
            <c:numRef>
              <c:f>'E:\Doctorat\doctorat2013-2014_INRA_FICPM_07 04 2015\Oxidation lipidique\Protocoles et resultats oxydation emulsion BSA\[Oxidation BSA_2013_pH 3_Fe_10 11 2015_4 heures.xlsx]Resultat AUC'!$D$25</c:f>
              <c:numCache>
                <c:formatCode>General</c:formatCode>
                <c:ptCount val="1"/>
                <c:pt idx="0">
                  <c:v>20.6</c:v>
                </c:pt>
              </c:numCache>
            </c:numRef>
          </c:val>
        </c:ser>
        <c:ser>
          <c:idx val="1"/>
          <c:order val="3"/>
          <c:tx>
            <c:strRef>
              <c:f>'E:\Doctorat\doctorat2013-2014_INRA_FICPM_07 04 2015\Oxidation lipidique\Protocoles et resultats oxydation emulsion BSA\[Oxidation BSA_2013_pH 3_Fe_10 11 2015_4 heures.xlsx]Resultat AUC'!$A$26</c:f>
              <c:strCache>
                <c:ptCount val="1"/>
                <c:pt idx="0">
                  <c:v>fruit with EtOH55%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9988381328574614E-3"/>
                  <c:y val="-7.41030555895314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'E:\Doctorat\doctorat2013-2014_INRA_FICPM_07 04 2015\Oxidation lipidique\Protocoles et resultats oxydation emulsion BSA\[Oxidation BSA_2013_pH 3_Fe_10 11 2015_4 heures.xlsx]Resultat AUC'!$E$26</c:f>
                <c:numCache>
                  <c:formatCode>General</c:formatCode>
                  <c:ptCount val="1"/>
                  <c:pt idx="0">
                    <c:v>9.3000000000000007</c:v>
                  </c:pt>
                </c:numCache>
              </c:numRef>
            </c:plus>
            <c:minus>
              <c:numRef>
                <c:f>'E:\Doctorat\doctorat2013-2014_INRA_FICPM_07 04 2015\Oxidation lipidique\Protocoles et resultats oxydation emulsion BSA\[Oxidation BSA_2013_pH 3_Fe_10 11 2015_4 heures.xlsx]Resultat AUC'!$E$26</c:f>
                <c:numCache>
                  <c:formatCode>General</c:formatCode>
                  <c:ptCount val="1"/>
                  <c:pt idx="0">
                    <c:v>9.3000000000000007</c:v>
                  </c:pt>
                </c:numCache>
              </c:numRef>
            </c:minus>
          </c:errBars>
          <c:val>
            <c:numRef>
              <c:f>'E:\Doctorat\doctorat2013-2014_INRA_FICPM_07 04 2015\Oxidation lipidique\Protocoles et resultats oxydation emulsion BSA\[Oxidation BSA_2013_pH 3_Fe_10 11 2015_4 heures.xlsx]Resultat AUC'!$D$26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7"/>
        <c:axId val="138547584"/>
        <c:axId val="138549120"/>
      </c:barChart>
      <c:catAx>
        <c:axId val="1385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38549120"/>
        <c:crosses val="autoZero"/>
        <c:auto val="1"/>
        <c:lblAlgn val="ctr"/>
        <c:lblOffset val="100"/>
        <c:noMultiLvlLbl val="0"/>
      </c:catAx>
      <c:valAx>
        <c:axId val="13854912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Inhibition (%), 4h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38547584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2800" b="0" i="0" u="none" strike="noStrike" baseline="0">
          <a:solidFill>
            <a:srgbClr val="000000"/>
          </a:solidFill>
          <a:latin typeface="Myriad Pro Cond"/>
          <a:ea typeface="Calibri"/>
          <a:cs typeface="Arial" pitchFamily="34" charset="0"/>
        </a:defRPr>
      </a:pPr>
      <a:endParaRPr lang="fr-F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981" y="15907177"/>
            <a:ext cx="30599777" cy="109761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9961" y="29016960"/>
            <a:ext cx="25199817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6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2218157" y="12920137"/>
            <a:ext cx="25512314" cy="27525810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668711" y="12920137"/>
            <a:ext cx="75949447" cy="275258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1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1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731" y="32904858"/>
            <a:ext cx="30599777" cy="10170161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43731" y="21703461"/>
            <a:ext cx="30599777" cy="1120139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43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68713" y="75268670"/>
            <a:ext cx="50730879" cy="212909574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999586" y="75268670"/>
            <a:ext cx="50730883" cy="212909574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2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9987" y="2050630"/>
            <a:ext cx="32399764" cy="85344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9987" y="11462178"/>
            <a:ext cx="15906136" cy="477689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9987" y="16239067"/>
            <a:ext cx="15906136" cy="29502950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8287370" y="11462178"/>
            <a:ext cx="15912384" cy="477689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8287370" y="16239067"/>
            <a:ext cx="15912384" cy="29502950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4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9989" y="2038774"/>
            <a:ext cx="11843666" cy="867664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74899" y="2038777"/>
            <a:ext cx="20124854" cy="43703244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9989" y="10715417"/>
            <a:ext cx="11843666" cy="35026604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56200" y="35844482"/>
            <a:ext cx="21599843" cy="4231643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056200" y="4575387"/>
            <a:ext cx="21599843" cy="307238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56200" y="40076125"/>
            <a:ext cx="21599843" cy="600963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99987" y="2050630"/>
            <a:ext cx="32399764" cy="85344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9987" y="11948165"/>
            <a:ext cx="32399764" cy="3379385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9987" y="47460751"/>
            <a:ext cx="8399939" cy="2726267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AD11-11C6-4323-980C-215B176DAB10}" type="datetimeFigureOut">
              <a:rPr lang="fr-FR" smtClean="0"/>
              <a:t>09/06/2016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299911" y="47460751"/>
            <a:ext cx="11399917" cy="2726267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5799812" y="47460751"/>
            <a:ext cx="8399939" cy="2726267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24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chart" Target="../charts/char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0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chart" Target="../charts/chart4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chart" Target="../charts/chart3.xml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198" y="46194456"/>
            <a:ext cx="8028277" cy="7701940"/>
          </a:xfrm>
          <a:prstGeom prst="rect">
            <a:avLst/>
          </a:prstGeom>
        </p:spPr>
      </p:pic>
      <p:grpSp>
        <p:nvGrpSpPr>
          <p:cNvPr id="53" name="Group 383"/>
          <p:cNvGrpSpPr>
            <a:grpSpLocks/>
          </p:cNvGrpSpPr>
          <p:nvPr/>
        </p:nvGrpSpPr>
        <p:grpSpPr bwMode="auto">
          <a:xfrm>
            <a:off x="-449741" y="12950388"/>
            <a:ext cx="14271337" cy="5503739"/>
            <a:chOff x="-1538707" y="2636838"/>
            <a:chExt cx="9668408" cy="2930160"/>
          </a:xfrm>
        </p:grpSpPr>
        <p:grpSp>
          <p:nvGrpSpPr>
            <p:cNvPr id="54" name="Groupe 5"/>
            <p:cNvGrpSpPr>
              <a:grpSpLocks/>
            </p:cNvGrpSpPr>
            <p:nvPr/>
          </p:nvGrpSpPr>
          <p:grpSpPr bwMode="auto">
            <a:xfrm>
              <a:off x="-1538707" y="2896214"/>
              <a:ext cx="4574235" cy="1885823"/>
              <a:chOff x="-1572094" y="2492747"/>
              <a:chExt cx="4574278" cy="1886417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-1572094" y="2492747"/>
                <a:ext cx="4574278" cy="752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altLang="fr-FR" sz="2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Polyunsaturated</a:t>
                </a:r>
                <a:r>
                  <a:rPr lang="fr-FR" altLang="fr-FR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 </a:t>
                </a:r>
                <a:r>
                  <a:rPr lang="fr-FR" altLang="fr-FR" sz="2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Fatty</a:t>
                </a:r>
                <a:r>
                  <a:rPr lang="fr-FR" altLang="fr-FR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 </a:t>
                </a:r>
                <a:r>
                  <a:rPr lang="fr-FR" altLang="fr-FR" sz="2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Acids</a:t>
                </a:r>
                <a:endParaRPr lang="fr-FR" altLang="fr-FR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fr-FR" altLang="fr-FR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(TG, PL, </a:t>
                </a:r>
                <a:r>
                  <a:rPr lang="fr-FR" altLang="fr-FR" sz="2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chlolesterol</a:t>
                </a:r>
                <a:r>
                  <a:rPr lang="fr-FR" altLang="fr-FR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 esters)</a:t>
                </a:r>
              </a:p>
              <a:p>
                <a:pPr algn="ctr">
                  <a:lnSpc>
                    <a:spcPct val="130000"/>
                  </a:lnSpc>
                  <a:defRPr/>
                </a:pPr>
                <a:r>
                  <a:rPr lang="fr-FR" altLang="fr-FR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65" name="Text Box 9"/>
              <p:cNvSpPr txBox="1">
                <a:spLocks noChangeArrowheads="1"/>
              </p:cNvSpPr>
              <p:nvPr/>
            </p:nvSpPr>
            <p:spPr bwMode="auto">
              <a:xfrm>
                <a:off x="95314" y="3434161"/>
                <a:ext cx="1381606" cy="475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altLang="fr-FR" sz="2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Dietary</a:t>
                </a:r>
                <a:r>
                  <a:rPr lang="fr-FR" altLang="fr-FR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 </a:t>
                </a:r>
                <a:r>
                  <a:rPr lang="fr-FR" altLang="fr-FR" sz="2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iron</a:t>
                </a:r>
                <a:endParaRPr lang="fr-FR" altLang="fr-FR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fr-FR" altLang="fr-FR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66" name="Rectangle 16"/>
              <p:cNvSpPr>
                <a:spLocks noChangeArrowheads="1"/>
              </p:cNvSpPr>
              <p:nvPr/>
            </p:nvSpPr>
            <p:spPr bwMode="auto">
              <a:xfrm>
                <a:off x="257000" y="4116908"/>
                <a:ext cx="1118711" cy="26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sz="2600">
                    <a:latin typeface="Myriad Pro"/>
                    <a:cs typeface="Arial" pitchFamily="34" charset="0"/>
                  </a:rPr>
                  <a:t>O</a:t>
                </a:r>
                <a:r>
                  <a:rPr lang="fr-FR" altLang="fr-FR" sz="2600" baseline="-25000">
                    <a:latin typeface="Myriad Pro"/>
                    <a:cs typeface="Arial" pitchFamily="34" charset="0"/>
                  </a:rPr>
                  <a:t>2</a:t>
                </a:r>
                <a:r>
                  <a:rPr lang="fr-FR" altLang="fr-FR" sz="2600">
                    <a:latin typeface="Myriad Pro"/>
                    <a:cs typeface="Arial" pitchFamily="34" charset="0"/>
                  </a:rPr>
                  <a:t>, H</a:t>
                </a:r>
                <a:r>
                  <a:rPr lang="fr-FR" altLang="fr-FR" sz="2600" baseline="30000">
                    <a:latin typeface="Myriad Pro"/>
                    <a:cs typeface="Arial" pitchFamily="34" charset="0"/>
                  </a:rPr>
                  <a:t>+</a:t>
                </a:r>
                <a:endParaRPr lang="fr-FR" altLang="fr-FR" sz="2600">
                  <a:latin typeface="Myriad Pro"/>
                  <a:cs typeface="Arial" pitchFamily="34" charset="0"/>
                </a:endParaRPr>
              </a:p>
            </p:txBody>
          </p:sp>
          <p:sp>
            <p:nvSpPr>
              <p:cNvPr id="67" name="AutoShape 22"/>
              <p:cNvSpPr>
                <a:spLocks/>
              </p:cNvSpPr>
              <p:nvPr/>
            </p:nvSpPr>
            <p:spPr bwMode="auto">
              <a:xfrm rot="10800000">
                <a:off x="2573974" y="2551894"/>
                <a:ext cx="144465" cy="1807012"/>
              </a:xfrm>
              <a:prstGeom prst="leftBrace">
                <a:avLst>
                  <a:gd name="adj1" fmla="val 174425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 altLang="fr-FR" sz="1800">
                  <a:latin typeface="Myriad Pro"/>
                  <a:cs typeface="Arial" pitchFamily="34" charset="0"/>
                </a:endParaRPr>
              </a:p>
            </p:txBody>
          </p:sp>
        </p:grpSp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236" y="2636838"/>
              <a:ext cx="2412649" cy="293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lèche courbée vers la gauche 24"/>
            <p:cNvSpPr/>
            <p:nvPr/>
          </p:nvSpPr>
          <p:spPr bwMode="auto">
            <a:xfrm>
              <a:off x="2851208" y="3155792"/>
              <a:ext cx="1182648" cy="2307108"/>
            </a:xfrm>
            <a:prstGeom prst="curvedLeftArrow">
              <a:avLst/>
            </a:prstGeom>
            <a:solidFill>
              <a:srgbClr val="CC6600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>
                <a:solidFill>
                  <a:schemeClr val="tx1"/>
                </a:solidFill>
                <a:latin typeface="Myriad Pro"/>
                <a:cs typeface="Arial" pitchFamily="34" charset="0"/>
              </a:endParaRPr>
            </a:p>
          </p:txBody>
        </p:sp>
        <p:grpSp>
          <p:nvGrpSpPr>
            <p:cNvPr id="57" name="Groupe 26"/>
            <p:cNvGrpSpPr>
              <a:grpSpLocks/>
            </p:cNvGrpSpPr>
            <p:nvPr/>
          </p:nvGrpSpPr>
          <p:grpSpPr bwMode="auto">
            <a:xfrm>
              <a:off x="3704802" y="2746554"/>
              <a:ext cx="4424899" cy="1968676"/>
              <a:chOff x="3796334" y="2890969"/>
              <a:chExt cx="4425333" cy="2046288"/>
            </a:xfrm>
          </p:grpSpPr>
          <p:grpSp>
            <p:nvGrpSpPr>
              <p:cNvPr id="59" name="Group 34"/>
              <p:cNvGrpSpPr>
                <a:grpSpLocks/>
              </p:cNvGrpSpPr>
              <p:nvPr/>
            </p:nvGrpSpPr>
            <p:grpSpPr bwMode="auto">
              <a:xfrm>
                <a:off x="4405315" y="2890969"/>
                <a:ext cx="3816352" cy="2046288"/>
                <a:chOff x="2775" y="1095"/>
                <a:chExt cx="2404" cy="1289"/>
              </a:xfrm>
              <a:solidFill>
                <a:srgbClr val="00B050"/>
              </a:solidFill>
            </p:grpSpPr>
            <p:sp>
              <p:nvSpPr>
                <p:cNvPr id="6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75" y="2017"/>
                  <a:ext cx="585" cy="367"/>
                </a:xfrm>
                <a:prstGeom prst="line">
                  <a:avLst/>
                </a:prstGeom>
                <a:grpFill/>
                <a:ln w="381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Myriad Pro"/>
                    <a:cs typeface="Arial" pitchFamily="34" charset="0"/>
                  </a:endParaRPr>
                </a:p>
              </p:txBody>
            </p:sp>
            <p:sp>
              <p:nvSpPr>
                <p:cNvPr id="6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198" y="1095"/>
                  <a:ext cx="1712" cy="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fr-FR" sz="2600" b="1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Polyphenol</a:t>
                  </a:r>
                  <a:endParaRPr lang="fr-FR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endParaRPr>
                </a:p>
                <a:p>
                  <a:pPr>
                    <a:defRPr/>
                  </a:pPr>
                  <a:r>
                    <a:rPr lang="fr-FR" sz="26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consumption</a:t>
                  </a:r>
                  <a:r>
                    <a:rPr lang="fr-FR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/</a:t>
                  </a:r>
                  <a:r>
                    <a:rPr lang="fr-FR" sz="26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day</a:t>
                  </a:r>
                  <a:endParaRPr lang="fr-FR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endParaRPr>
                </a:p>
                <a:p>
                  <a:pPr>
                    <a:defRPr/>
                  </a:pPr>
                  <a:r>
                    <a:rPr lang="fr-FR" sz="2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0,8-1,3 g </a:t>
                  </a:r>
                  <a:r>
                    <a:rPr lang="fr-FR" altLang="fr-FR" sz="2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[1]</a:t>
                  </a:r>
                </a:p>
                <a:p>
                  <a:pPr>
                    <a:lnSpc>
                      <a:spcPct val="115000"/>
                    </a:lnSpc>
                    <a:buFont typeface="Wingdings" pitchFamily="2" charset="2"/>
                    <a:buNone/>
                    <a:defRPr/>
                  </a:pPr>
                  <a:endParaRPr lang="en-GB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endParaRPr>
                </a:p>
              </p:txBody>
            </p:sp>
            <p:sp>
              <p:nvSpPr>
                <p:cNvPr id="6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335" y="1873"/>
                  <a:ext cx="1844" cy="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26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Polyphenols</a:t>
                  </a:r>
                  <a:r>
                    <a:rPr lang="fr-FR" sz="2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 </a:t>
                  </a:r>
                  <a:endParaRPr lang="fr-FR" sz="2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endParaRPr>
                </a:p>
                <a:p>
                  <a:pPr>
                    <a:defRPr/>
                  </a:pPr>
                  <a:r>
                    <a:rPr lang="fr-FR" sz="26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bioaccessibility</a:t>
                  </a:r>
                  <a:endParaRPr lang="fr-FR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endParaRPr>
                </a:p>
                <a:p>
                  <a:pPr>
                    <a:defRPr/>
                  </a:pPr>
                  <a:r>
                    <a:rPr lang="fr-FR" sz="2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[PP]</a:t>
                  </a:r>
                  <a:r>
                    <a:rPr lang="fr-FR" sz="2400" baseline="-25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 </a:t>
                  </a:r>
                  <a:r>
                    <a:rPr lang="fr-FR" sz="2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natifs</a:t>
                  </a:r>
                  <a:r>
                    <a:rPr lang="fr-FR" sz="2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 ≈</a:t>
                  </a:r>
                  <a:r>
                    <a:rPr lang="fr-FR" sz="2400" baseline="-25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  </a:t>
                  </a:r>
                  <a:r>
                    <a:rPr lang="fr-FR" sz="2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0,5 - 1 </a:t>
                  </a:r>
                  <a:r>
                    <a:rPr lang="fr-FR" sz="24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mM</a:t>
                  </a:r>
                  <a:r>
                    <a:rPr lang="fr-FR" sz="2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yriad Pro"/>
                      <a:cs typeface="Arial" pitchFamily="34" charset="0"/>
                    </a:rPr>
                    <a:t>   </a:t>
                  </a:r>
                  <a:endParaRPr lang="fr-FR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"/>
                    <a:cs typeface="Arial" pitchFamily="34" charset="0"/>
                  </a:endParaRPr>
                </a:p>
              </p:txBody>
            </p:sp>
          </p:grpSp>
          <p:sp>
            <p:nvSpPr>
              <p:cNvPr id="60" name="Line 20"/>
              <p:cNvSpPr>
                <a:spLocks noChangeShapeType="1"/>
              </p:cNvSpPr>
              <p:nvPr/>
            </p:nvSpPr>
            <p:spPr bwMode="auto">
              <a:xfrm flipH="1">
                <a:off x="3796334" y="3085573"/>
                <a:ext cx="1308012" cy="277995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Myriad Pro"/>
                  <a:cs typeface="Arial" pitchFamily="34" charset="0"/>
                </a:endParaRPr>
              </a:p>
            </p:txBody>
          </p:sp>
        </p:grpSp>
        <p:cxnSp>
          <p:nvCxnSpPr>
            <p:cNvPr id="58" name="Connecteur droit avec flèche 35"/>
            <p:cNvCxnSpPr/>
            <p:nvPr/>
          </p:nvCxnSpPr>
          <p:spPr>
            <a:xfrm>
              <a:off x="2766020" y="3891408"/>
              <a:ext cx="1548492" cy="1081825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AutoShape 32"/>
          <p:cNvSpPr>
            <a:spLocks noChangeArrowheads="1"/>
          </p:cNvSpPr>
          <p:nvPr/>
        </p:nvSpPr>
        <p:spPr bwMode="auto">
          <a:xfrm rot="2443977">
            <a:off x="6873197" y="15160066"/>
            <a:ext cx="1628957" cy="1715911"/>
          </a:xfrm>
          <a:prstGeom prst="star4">
            <a:avLst>
              <a:gd name="adj" fmla="val 12500"/>
            </a:avLst>
          </a:prstGeom>
          <a:solidFill>
            <a:srgbClr val="99CC00"/>
          </a:solidFill>
          <a:ln w="9525" algn="ctr">
            <a:solidFill>
              <a:srgbClr val="669900">
                <a:alpha val="49019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fr-FR" sz="1800">
              <a:latin typeface="Myriad Pro Cond"/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-146147" y="17541543"/>
            <a:ext cx="6992711" cy="215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600"/>
              </a:spcBef>
            </a:pPr>
            <a:r>
              <a:rPr lang="fr-FR" altLang="fr-FR" sz="2600" b="1" i="1" dirty="0" err="1">
                <a:solidFill>
                  <a:srgbClr val="C46200"/>
                </a:solidFill>
                <a:latin typeface="Myriad Pro"/>
                <a:cs typeface="Arial" pitchFamily="34" charset="0"/>
                <a:sym typeface="Symbol" pitchFamily="18" charset="2"/>
              </a:rPr>
              <a:t>Lipid</a:t>
            </a:r>
            <a:r>
              <a:rPr lang="fr-FR" altLang="fr-FR" sz="2600" b="1" i="1" dirty="0">
                <a:solidFill>
                  <a:srgbClr val="C46200"/>
                </a:solidFill>
                <a:latin typeface="Myriad Pro"/>
                <a:cs typeface="Arial" pitchFamily="34" charset="0"/>
                <a:sym typeface="Symbol" pitchFamily="18" charset="2"/>
              </a:rPr>
              <a:t> </a:t>
            </a:r>
            <a:r>
              <a:rPr lang="fr-FR" altLang="fr-FR" sz="2600" b="1" i="1" dirty="0" err="1">
                <a:solidFill>
                  <a:srgbClr val="C46200"/>
                </a:solidFill>
                <a:latin typeface="Myriad Pro"/>
                <a:cs typeface="Arial" pitchFamily="34" charset="0"/>
                <a:sym typeface="Symbol" pitchFamily="18" charset="2"/>
              </a:rPr>
              <a:t>oxidation</a:t>
            </a:r>
            <a:r>
              <a:rPr lang="fr-FR" altLang="fr-FR" sz="2600" b="1" i="1" dirty="0">
                <a:solidFill>
                  <a:srgbClr val="C46200"/>
                </a:solidFill>
                <a:latin typeface="Myriad Pro"/>
                <a:cs typeface="Arial" pitchFamily="34" charset="0"/>
                <a:sym typeface="Symbol" pitchFamily="18" charset="2"/>
              </a:rPr>
              <a:t> </a:t>
            </a:r>
            <a:r>
              <a:rPr lang="fr-FR" altLang="fr-FR" sz="2600" b="1" i="1" dirty="0" err="1">
                <a:solidFill>
                  <a:srgbClr val="C46200"/>
                </a:solidFill>
                <a:latin typeface="Myriad Pro"/>
                <a:cs typeface="Arial" pitchFamily="34" charset="0"/>
                <a:sym typeface="Symbol" pitchFamily="18" charset="2"/>
              </a:rPr>
              <a:t>products</a:t>
            </a:r>
            <a:r>
              <a:rPr lang="fr-FR" altLang="fr-FR" sz="2600" b="1" i="1" dirty="0">
                <a:solidFill>
                  <a:srgbClr val="C46200"/>
                </a:solidFill>
                <a:latin typeface="Myriad Pro"/>
                <a:cs typeface="Arial" pitchFamily="34" charset="0"/>
                <a:sym typeface="Symbol" pitchFamily="18" charset="2"/>
              </a:rPr>
              <a:t> </a:t>
            </a:r>
          </a:p>
          <a:p>
            <a:pPr algn="ctr" eaLnBrk="1" hangingPunct="1">
              <a:lnSpc>
                <a:spcPts val="2500"/>
              </a:lnSpc>
              <a:spcBef>
                <a:spcPts val="600"/>
              </a:spcBef>
            </a:pPr>
            <a:r>
              <a:rPr lang="fr-FR" altLang="fr-FR" sz="2600" b="1" i="1" dirty="0">
                <a:solidFill>
                  <a:srgbClr val="C46200"/>
                </a:solidFill>
                <a:latin typeface="Myriad Pro"/>
                <a:cs typeface="Arial" pitchFamily="34" charset="0"/>
                <a:sym typeface="Symbol" pitchFamily="18" charset="2"/>
              </a:rPr>
              <a:t>(LOOH, L=O, LOH</a:t>
            </a:r>
            <a:r>
              <a:rPr lang="fr-FR" altLang="fr-FR" sz="2600" b="1" i="1" dirty="0" smtClean="0">
                <a:solidFill>
                  <a:srgbClr val="C46200"/>
                </a:solidFill>
                <a:latin typeface="Myriad Pro"/>
                <a:cs typeface="Arial" pitchFamily="34" charset="0"/>
                <a:sym typeface="Symbol" pitchFamily="18" charset="2"/>
              </a:rPr>
              <a:t>…). </a:t>
            </a:r>
            <a:r>
              <a:rPr lang="fr-FR" altLang="fr-FR" sz="2600" b="1" dirty="0" smtClean="0">
                <a:solidFill>
                  <a:srgbClr val="C46200"/>
                </a:solidFill>
                <a:latin typeface="Myriad Pro"/>
                <a:cs typeface="Arial" pitchFamily="34" charset="0"/>
              </a:rPr>
              <a:t> [2]</a:t>
            </a:r>
          </a:p>
          <a:p>
            <a:pPr algn="ctr" eaLnBrk="1" hangingPunct="1">
              <a:lnSpc>
                <a:spcPts val="2500"/>
              </a:lnSpc>
              <a:spcBef>
                <a:spcPts val="1200"/>
              </a:spcBef>
            </a:pPr>
            <a:r>
              <a:rPr lang="fr-FR" altLang="fr-FR" sz="2600" b="1" dirty="0" smtClean="0">
                <a:solidFill>
                  <a:srgbClr val="C46200"/>
                </a:solidFill>
                <a:latin typeface="Myriad Pro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600" b="1" dirty="0" err="1" smtClean="0">
                <a:solidFill>
                  <a:srgbClr val="C46200"/>
                </a:solidFill>
                <a:latin typeface="Myriad Pro"/>
                <a:cs typeface="Arial" pitchFamily="34" charset="0"/>
                <a:sym typeface="Wingdings" panose="05000000000000000000" pitchFamily="2" charset="2"/>
              </a:rPr>
              <a:t>Absorbed</a:t>
            </a:r>
            <a:r>
              <a:rPr lang="fr-FR" altLang="fr-FR" sz="2600" b="1" dirty="0" smtClean="0">
                <a:solidFill>
                  <a:srgbClr val="C46200"/>
                </a:solidFill>
                <a:latin typeface="Myriad Pro"/>
                <a:cs typeface="Arial" pitchFamily="34" charset="0"/>
                <a:sym typeface="Wingdings" panose="05000000000000000000" pitchFamily="2" charset="2"/>
              </a:rPr>
              <a:t> in LDL  </a:t>
            </a:r>
            <a:r>
              <a:rPr lang="fr-FR" altLang="fr-FR" sz="2600" b="1" dirty="0" err="1" smtClean="0">
                <a:solidFill>
                  <a:srgbClr val="C46200"/>
                </a:solidFill>
                <a:latin typeface="Myriad Pro"/>
                <a:cs typeface="Arial" pitchFamily="34" charset="0"/>
                <a:sym typeface="Wingdings" panose="05000000000000000000" pitchFamily="2" charset="2"/>
              </a:rPr>
              <a:t>Atherogenicity</a:t>
            </a:r>
            <a:r>
              <a:rPr lang="fr-FR" altLang="fr-FR" sz="2600" b="1" dirty="0" smtClean="0">
                <a:solidFill>
                  <a:srgbClr val="C46200"/>
                </a:solidFill>
                <a:latin typeface="Myriad Pro"/>
                <a:cs typeface="Arial" pitchFamily="34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lnSpc>
                <a:spcPts val="2500"/>
              </a:lnSpc>
              <a:spcBef>
                <a:spcPts val="1200"/>
              </a:spcBef>
            </a:pPr>
            <a:r>
              <a:rPr lang="fr-FR" altLang="fr-FR" sz="2600" b="1" dirty="0" smtClean="0">
                <a:solidFill>
                  <a:srgbClr val="C46200"/>
                </a:solidFill>
                <a:latin typeface="Myriad Pro"/>
                <a:cs typeface="Arial" pitchFamily="34" charset="0"/>
                <a:sym typeface="Wingdings" panose="05000000000000000000" pitchFamily="2" charset="2"/>
              </a:rPr>
              <a:t>of </a:t>
            </a:r>
            <a:r>
              <a:rPr lang="fr-FR" altLang="fr-FR" sz="2600" b="1" dirty="0" err="1" smtClean="0">
                <a:solidFill>
                  <a:srgbClr val="C46200"/>
                </a:solidFill>
                <a:latin typeface="Myriad Pro"/>
                <a:cs typeface="Arial" pitchFamily="34" charset="0"/>
                <a:sym typeface="Wingdings" panose="05000000000000000000" pitchFamily="2" charset="2"/>
              </a:rPr>
              <a:t>modified</a:t>
            </a:r>
            <a:r>
              <a:rPr lang="fr-FR" altLang="fr-FR" sz="2600" b="1" dirty="0" smtClean="0">
                <a:solidFill>
                  <a:srgbClr val="C46200"/>
                </a:solidFill>
                <a:latin typeface="Myriad Pro"/>
                <a:cs typeface="Arial" pitchFamily="34" charset="0"/>
                <a:sym typeface="Wingdings" panose="05000000000000000000" pitchFamily="2" charset="2"/>
              </a:rPr>
              <a:t>  LDL</a:t>
            </a:r>
            <a:endParaRPr lang="fr-FR" altLang="fr-FR" sz="2600" b="1" dirty="0" smtClean="0">
              <a:solidFill>
                <a:srgbClr val="C46200"/>
              </a:solidFill>
              <a:latin typeface="Myriad Pro"/>
              <a:cs typeface="Arial" pitchFamily="34" charset="0"/>
            </a:endParaRPr>
          </a:p>
          <a:p>
            <a:pPr algn="ctr" eaLnBrk="1" hangingPunct="1">
              <a:lnSpc>
                <a:spcPts val="2500"/>
              </a:lnSpc>
              <a:spcBef>
                <a:spcPts val="600"/>
              </a:spcBef>
            </a:pPr>
            <a:endParaRPr lang="fr-FR" altLang="fr-FR" sz="2800" dirty="0">
              <a:solidFill>
                <a:srgbClr val="C46200"/>
              </a:solidFill>
              <a:latin typeface="Myriad Pro"/>
              <a:cs typeface="Arial" pitchFamily="34" charset="0"/>
            </a:endParaRPr>
          </a:p>
        </p:txBody>
      </p:sp>
      <p:sp>
        <p:nvSpPr>
          <p:cNvPr id="79" name="Rectangle 18"/>
          <p:cNvSpPr>
            <a:spLocks noChangeArrowheads="1"/>
          </p:cNvSpPr>
          <p:nvPr/>
        </p:nvSpPr>
        <p:spPr bwMode="auto">
          <a:xfrm>
            <a:off x="384853" y="11705656"/>
            <a:ext cx="35112960" cy="7586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91440" anchor="ctr" anchorCtr="1"/>
          <a:lstStyle/>
          <a:p>
            <a:pPr algn="ctr" defTabSz="4114800"/>
            <a:r>
              <a:rPr lang="en-US" sz="4000" b="1" dirty="0" smtClean="0">
                <a:solidFill>
                  <a:schemeClr val="bg1"/>
                </a:solidFill>
                <a:latin typeface="Myriad Pro"/>
              </a:rPr>
              <a:t>BACKGROUND</a:t>
            </a:r>
            <a:endParaRPr lang="en-US" sz="4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24624605" y="12771012"/>
            <a:ext cx="10672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sz="2800" b="1" u="sng" dirty="0" smtClean="0">
                <a:solidFill>
                  <a:srgbClr val="000066"/>
                </a:solidFill>
                <a:latin typeface="Myriad Pro"/>
                <a:cs typeface="Arial" pitchFamily="34" charset="0"/>
              </a:rPr>
              <a:t>Lingonberry (LB) </a:t>
            </a:r>
            <a:r>
              <a:rPr lang="en-US" sz="2800" b="1" i="1" u="sng" dirty="0" smtClean="0">
                <a:solidFill>
                  <a:srgbClr val="000066"/>
                </a:solidFill>
                <a:latin typeface="Myriad Pro"/>
                <a:cs typeface="Arial" pitchFamily="34" charset="0"/>
              </a:rPr>
              <a:t>(</a:t>
            </a:r>
            <a:r>
              <a:rPr lang="en-GB" sz="2800" b="1" i="1" u="sng" dirty="0" smtClean="0">
                <a:solidFill>
                  <a:srgbClr val="000066"/>
                </a:solidFill>
                <a:latin typeface="Myriad Pro"/>
              </a:rPr>
              <a:t>Vaccinium </a:t>
            </a:r>
            <a:r>
              <a:rPr lang="en-US" sz="2800" b="1" i="1" u="sng" dirty="0" err="1" smtClean="0">
                <a:solidFill>
                  <a:srgbClr val="000066"/>
                </a:solidFill>
                <a:latin typeface="Myriad Pro"/>
              </a:rPr>
              <a:t>vitis</a:t>
            </a:r>
            <a:r>
              <a:rPr lang="en-US" sz="2800" b="1" i="1" u="sng" dirty="0" err="1">
                <a:solidFill>
                  <a:srgbClr val="000066"/>
                </a:solidFill>
                <a:latin typeface="Myriad Pro"/>
              </a:rPr>
              <a:t>-</a:t>
            </a:r>
            <a:r>
              <a:rPr lang="en-US" sz="2800" b="1" i="1" u="sng" dirty="0" err="1" smtClean="0">
                <a:solidFill>
                  <a:srgbClr val="000066"/>
                </a:solidFill>
                <a:latin typeface="Myriad Pro"/>
              </a:rPr>
              <a:t>idaea</a:t>
            </a:r>
            <a:r>
              <a:rPr lang="en-US" sz="2800" b="1" i="1" u="sng" dirty="0" smtClean="0">
                <a:solidFill>
                  <a:srgbClr val="000066"/>
                </a:solidFill>
                <a:latin typeface="Myriad Pro"/>
              </a:rPr>
              <a:t> </a:t>
            </a:r>
            <a:r>
              <a:rPr lang="en-US" sz="2800" b="1" u="sng" dirty="0">
                <a:solidFill>
                  <a:srgbClr val="000066"/>
                </a:solidFill>
                <a:latin typeface="Myriad Pro"/>
              </a:rPr>
              <a:t>L</a:t>
            </a:r>
            <a:r>
              <a:rPr lang="en-US" sz="2800" b="1" u="sng" dirty="0" smtClean="0">
                <a:solidFill>
                  <a:srgbClr val="000066"/>
                </a:solidFill>
                <a:latin typeface="Myriad Pro"/>
              </a:rPr>
              <a:t>.) polyphenols</a:t>
            </a:r>
            <a:r>
              <a:rPr lang="en-US" sz="2800" b="1" dirty="0" smtClean="0">
                <a:solidFill>
                  <a:srgbClr val="000066"/>
                </a:solidFill>
                <a:latin typeface="Myriad Pro"/>
              </a:rPr>
              <a:t>: 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66"/>
                </a:solidFill>
                <a:latin typeface="Myriad Pro"/>
              </a:rPr>
              <a:t>content and main contributors [3]</a:t>
            </a:r>
            <a:r>
              <a:rPr lang="en-US" altLang="fr-FR" sz="2800" b="1" dirty="0" smtClean="0">
                <a:solidFill>
                  <a:srgbClr val="000066"/>
                </a:solidFill>
                <a:latin typeface="Myriad Pro"/>
                <a:cs typeface="Arial" pitchFamily="34" charset="0"/>
              </a:rPr>
              <a:t> </a:t>
            </a:r>
            <a:endParaRPr lang="en-US" altLang="fr-FR" sz="2800" b="1" dirty="0">
              <a:solidFill>
                <a:srgbClr val="000066"/>
              </a:solidFill>
              <a:latin typeface="Myriad Pro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998" y="15769656"/>
            <a:ext cx="4383194" cy="3448728"/>
          </a:xfrm>
          <a:prstGeom prst="rect">
            <a:avLst/>
          </a:prstGeom>
        </p:spPr>
      </p:pic>
      <p:sp>
        <p:nvSpPr>
          <p:cNvPr id="74" name="Footer Placeholder 4"/>
          <p:cNvSpPr txBox="1">
            <a:spLocks/>
          </p:cNvSpPr>
          <p:nvPr/>
        </p:nvSpPr>
        <p:spPr bwMode="auto">
          <a:xfrm>
            <a:off x="21456253" y="13365079"/>
            <a:ext cx="6664907" cy="20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u="sng" dirty="0" smtClean="0">
                <a:solidFill>
                  <a:srgbClr val="000066"/>
                </a:solidFill>
                <a:latin typeface="Myriad Pro"/>
              </a:rPr>
              <a:t>Stems </a:t>
            </a:r>
          </a:p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rgbClr val="000066"/>
                </a:solidFill>
                <a:latin typeface="Myriad Pro"/>
              </a:rPr>
              <a:t>94 mg/g DE</a:t>
            </a:r>
          </a:p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rgbClr val="000066"/>
                </a:solidFill>
                <a:latin typeface="Myriad Pro"/>
              </a:rPr>
              <a:t> </a:t>
            </a:r>
            <a:r>
              <a:rPr lang="fr-FR" altLang="en-US" sz="2400" dirty="0">
                <a:solidFill>
                  <a:srgbClr val="000066"/>
                </a:solidFill>
                <a:latin typeface="Myriad Pro"/>
              </a:rPr>
              <a:t>Catechin</a:t>
            </a: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rgbClr val="000066"/>
                </a:solidFill>
                <a:latin typeface="Myriad Pro Cond"/>
              </a:rPr>
              <a:t>Quercetin-3-</a:t>
            </a:r>
            <a:r>
              <a:rPr lang="en-US" sz="2400" i="1" dirty="0" smtClean="0">
                <a:solidFill>
                  <a:srgbClr val="000066"/>
                </a:solidFill>
                <a:latin typeface="Myriad Pro Cond"/>
              </a:rPr>
              <a:t>O</a:t>
            </a:r>
            <a:r>
              <a:rPr lang="en-US" sz="2400" dirty="0" smtClean="0">
                <a:solidFill>
                  <a:srgbClr val="000066"/>
                </a:solidFill>
                <a:latin typeface="Myriad Pro Cond"/>
              </a:rPr>
              <a:t>-Gal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60020" y="14881116"/>
            <a:ext cx="35413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66"/>
                </a:solidFill>
                <a:latin typeface="Myriad Pro"/>
              </a:rPr>
              <a:t>Fruits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Myriad Pro"/>
              </a:rPr>
              <a:t>11 (H</a:t>
            </a:r>
            <a:r>
              <a:rPr lang="en-US" sz="2400" b="1" baseline="-25000" dirty="0" smtClean="0">
                <a:solidFill>
                  <a:srgbClr val="000066"/>
                </a:solidFill>
                <a:latin typeface="Myriad Pro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Myriad Pro"/>
              </a:rPr>
              <a:t>O)</a:t>
            </a:r>
            <a:r>
              <a:rPr lang="en-US" sz="2400" b="1" dirty="0">
                <a:solidFill>
                  <a:srgbClr val="000066"/>
                </a:solidFill>
                <a:latin typeface="Myriad Pro"/>
              </a:rPr>
              <a:t> mg/g DE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Myriad Pro"/>
              </a:rPr>
              <a:t>12 (aq. </a:t>
            </a:r>
            <a:r>
              <a:rPr lang="en-US" sz="2400" b="1" dirty="0" err="1" smtClean="0">
                <a:solidFill>
                  <a:srgbClr val="000066"/>
                </a:solidFill>
                <a:latin typeface="Myriad Pro"/>
              </a:rPr>
              <a:t>EtOH</a:t>
            </a:r>
            <a:r>
              <a:rPr lang="en-US" sz="2400" b="1" dirty="0" smtClean="0">
                <a:solidFill>
                  <a:srgbClr val="000066"/>
                </a:solidFill>
                <a:latin typeface="Myriad Pro"/>
              </a:rPr>
              <a:t>) mg/g DE</a:t>
            </a:r>
          </a:p>
          <a:p>
            <a:pPr algn="ctr"/>
            <a:r>
              <a:rPr lang="en-US" sz="2400" dirty="0" smtClean="0">
                <a:solidFill>
                  <a:srgbClr val="000066"/>
                </a:solidFill>
                <a:latin typeface="Myriad Pro"/>
              </a:rPr>
              <a:t>Cyanidin-3-</a:t>
            </a:r>
            <a:r>
              <a:rPr lang="en-US" sz="2400" i="1" dirty="0" smtClean="0">
                <a:solidFill>
                  <a:srgbClr val="000066"/>
                </a:solidFill>
                <a:latin typeface="Myriad Pro"/>
              </a:rPr>
              <a:t>O</a:t>
            </a:r>
            <a:r>
              <a:rPr lang="en-US" sz="2400" dirty="0" smtClean="0">
                <a:solidFill>
                  <a:srgbClr val="000066"/>
                </a:solidFill>
                <a:latin typeface="Myriad Pro"/>
              </a:rPr>
              <a:t>-Gal </a:t>
            </a:r>
            <a:endParaRPr lang="en-US" sz="2400" dirty="0">
              <a:solidFill>
                <a:srgbClr val="000066"/>
              </a:solidFill>
              <a:latin typeface="Myriad Pro"/>
            </a:endParaRPr>
          </a:p>
        </p:txBody>
      </p:sp>
      <p:sp>
        <p:nvSpPr>
          <p:cNvPr id="76" name="Footer Placeholder 4"/>
          <p:cNvSpPr txBox="1">
            <a:spLocks/>
          </p:cNvSpPr>
          <p:nvPr/>
        </p:nvSpPr>
        <p:spPr bwMode="auto">
          <a:xfrm>
            <a:off x="27000869" y="14157167"/>
            <a:ext cx="4375593" cy="157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u="sng" dirty="0" smtClean="0">
                <a:solidFill>
                  <a:srgbClr val="000066"/>
                </a:solidFill>
                <a:latin typeface="Myriad Pro"/>
              </a:rPr>
              <a:t>Leaves</a:t>
            </a:r>
          </a:p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rgbClr val="000066"/>
                </a:solidFill>
                <a:latin typeface="Myriad Pro"/>
              </a:rPr>
              <a:t>65 mg/g DE</a:t>
            </a:r>
          </a:p>
          <a:p>
            <a:pPr algn="ctr" eaLnBrk="1" hangingPunct="1">
              <a:defRPr/>
            </a:pPr>
            <a:r>
              <a:rPr lang="fr-FR" altLang="en-US" sz="2400" dirty="0" smtClean="0">
                <a:solidFill>
                  <a:srgbClr val="000066"/>
                </a:solidFill>
                <a:latin typeface="Myriad Pro"/>
              </a:rPr>
              <a:t>Catechin</a:t>
            </a:r>
          </a:p>
          <a:p>
            <a:pPr algn="ctr" eaLnBrk="1" hangingPunct="1">
              <a:defRPr/>
            </a:pPr>
            <a:r>
              <a:rPr lang="fr-FR" altLang="fr-FR" sz="2400" dirty="0">
                <a:solidFill>
                  <a:srgbClr val="000066"/>
                </a:solidFill>
                <a:latin typeface="Myriad Pro"/>
              </a:rPr>
              <a:t>A-type </a:t>
            </a:r>
            <a:r>
              <a:rPr lang="fr-FR" altLang="fr-FR" sz="2400" dirty="0" smtClean="0">
                <a:solidFill>
                  <a:srgbClr val="000066"/>
                </a:solidFill>
                <a:latin typeface="Myriad Pro"/>
              </a:rPr>
              <a:t>trimer</a:t>
            </a:r>
            <a:endParaRPr lang="fr-FR" altLang="en-US" sz="2400" dirty="0" smtClean="0">
              <a:solidFill>
                <a:srgbClr val="000066"/>
              </a:solidFill>
              <a:latin typeface="Myriad Pro"/>
            </a:endParaRP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417997" y="19698544"/>
            <a:ext cx="35112960" cy="758613"/>
          </a:xfrm>
          <a:prstGeom prst="rect">
            <a:avLst/>
          </a:prstGeom>
          <a:solidFill>
            <a:srgbClr val="8BAC21"/>
          </a:solidFill>
          <a:ln>
            <a:noFill/>
          </a:ln>
        </p:spPr>
        <p:txBody>
          <a:bodyPr tIns="0" bIns="91440" anchor="ctr" anchorCtr="1"/>
          <a:lstStyle/>
          <a:p>
            <a:pPr algn="ctr" defTabSz="4114800"/>
            <a:r>
              <a:rPr lang="en-US" sz="4000" b="1" dirty="0" smtClean="0">
                <a:solidFill>
                  <a:schemeClr val="bg1"/>
                </a:solidFill>
                <a:latin typeface="Myriad Pro"/>
              </a:rPr>
              <a:t>MATERIALS AND METHODS</a:t>
            </a:r>
            <a:endParaRPr lang="en-US" sz="4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357909" y="29563640"/>
            <a:ext cx="35112960" cy="758613"/>
          </a:xfrm>
          <a:prstGeom prst="rect">
            <a:avLst/>
          </a:prstGeom>
          <a:solidFill>
            <a:srgbClr val="C46200"/>
          </a:solidFill>
          <a:ln>
            <a:noFill/>
          </a:ln>
        </p:spPr>
        <p:txBody>
          <a:bodyPr tIns="0" bIns="91440" anchor="ctr" anchorCtr="1"/>
          <a:lstStyle/>
          <a:p>
            <a:pPr algn="ctr" defTabSz="4114800"/>
            <a:r>
              <a:rPr lang="en-US" sz="4000" b="1" dirty="0" smtClean="0">
                <a:solidFill>
                  <a:schemeClr val="bg1"/>
                </a:solidFill>
                <a:latin typeface="Myriad Pro"/>
              </a:rPr>
              <a:t>RESULTATS AND DISCUSSIONS</a:t>
            </a:r>
            <a:endParaRPr lang="en-US" sz="4000" b="1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45941" y="42525080"/>
            <a:ext cx="22283959" cy="2662267"/>
            <a:chOff x="9575474" y="35893326"/>
            <a:chExt cx="17829525" cy="2246287"/>
          </a:xfrm>
        </p:grpSpPr>
        <p:grpSp>
          <p:nvGrpSpPr>
            <p:cNvPr id="27" name="Group 26"/>
            <p:cNvGrpSpPr/>
            <p:nvPr/>
          </p:nvGrpSpPr>
          <p:grpSpPr>
            <a:xfrm>
              <a:off x="9575474" y="36076308"/>
              <a:ext cx="690943" cy="1577251"/>
              <a:chOff x="10964436" y="36508356"/>
              <a:chExt cx="946725" cy="1577251"/>
            </a:xfrm>
          </p:grpSpPr>
          <p:sp>
            <p:nvSpPr>
              <p:cNvPr id="164" name="Curved Right Arrow 163"/>
              <p:cNvSpPr/>
              <p:nvPr/>
            </p:nvSpPr>
            <p:spPr bwMode="auto">
              <a:xfrm>
                <a:off x="10964436" y="36508356"/>
                <a:ext cx="946725" cy="1577251"/>
              </a:xfrm>
              <a:prstGeom prst="curvedRightArrow">
                <a:avLst/>
              </a:prstGeom>
              <a:solidFill>
                <a:srgbClr val="CC6600"/>
              </a:soli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411480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5" name="Curved Right Arrow 164"/>
              <p:cNvSpPr/>
              <p:nvPr/>
            </p:nvSpPr>
            <p:spPr bwMode="auto">
              <a:xfrm>
                <a:off x="10964438" y="36579795"/>
                <a:ext cx="919978" cy="828662"/>
              </a:xfrm>
              <a:prstGeom prst="curvedRightArrow">
                <a:avLst/>
              </a:prstGeom>
              <a:solidFill>
                <a:srgbClr val="CC6600"/>
              </a:soli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4114800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0236021" y="35893326"/>
              <a:ext cx="17168978" cy="224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1F4966"/>
                  </a:solidFill>
                  <a:latin typeface="Myriad Pro"/>
                </a:rPr>
                <a:t>CONCLUSIONS</a:t>
              </a:r>
            </a:p>
            <a:p>
              <a:pPr>
                <a:spcBef>
                  <a:spcPts val="600"/>
                </a:spcBef>
              </a:pPr>
              <a:r>
                <a:rPr 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Different 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morphological parts of </a:t>
              </a:r>
              <a:r>
                <a:rPr 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lingonberry 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represent a potential source of phenolic </a:t>
              </a:r>
              <a:r>
                <a:rPr 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compounds. </a:t>
              </a:r>
            </a:p>
            <a:p>
              <a:pPr>
                <a:spcBef>
                  <a:spcPts val="600"/>
                </a:spcBef>
              </a:pPr>
              <a:endParaRPr lang="en-US" sz="12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3200" b="1" spc="-30" dirty="0" smtClean="0">
                  <a:latin typeface="Myriad Pro"/>
                </a:rPr>
                <a:t>Leaf</a:t>
              </a:r>
              <a:r>
                <a:rPr lang="en-US" sz="3200" b="1" spc="-30" dirty="0">
                  <a:latin typeface="Myriad Pro"/>
                </a:rPr>
                <a:t>, stem and fruit extracts of </a:t>
              </a:r>
              <a:r>
                <a:rPr lang="en-US" sz="3200" b="1" spc="-30" dirty="0" smtClean="0">
                  <a:latin typeface="Myriad Pro"/>
                </a:rPr>
                <a:t>lingonberry </a:t>
              </a:r>
              <a:r>
                <a:rPr lang="en-US" sz="3200" b="1" spc="-30" dirty="0">
                  <a:latin typeface="Myriad Pro"/>
                </a:rPr>
                <a:t>can play a protective role towards oxidation of </a:t>
              </a:r>
              <a:r>
                <a:rPr lang="en-US" sz="3200" b="1" spc="-30" dirty="0" smtClean="0">
                  <a:latin typeface="Myriad Pro"/>
                </a:rPr>
                <a:t>polyunsaturated </a:t>
              </a:r>
              <a:r>
                <a:rPr lang="en-US" sz="3200" b="1" spc="-30" dirty="0">
                  <a:latin typeface="Myriad Pro"/>
                </a:rPr>
                <a:t>dietary </a:t>
              </a:r>
              <a:r>
                <a:rPr lang="en-US" sz="3200" b="1" spc="-30" dirty="0" smtClean="0">
                  <a:latin typeface="Myriad Pro"/>
                </a:rPr>
                <a:t>lipids during gastric </a:t>
              </a:r>
              <a:r>
                <a:rPr lang="en-US" sz="3200" b="1" spc="-30" dirty="0">
                  <a:latin typeface="Myriad Pro"/>
                </a:rPr>
                <a:t>digestion of a simulated Western diet. </a:t>
              </a:r>
              <a:endParaRPr lang="en-US" sz="3200" b="1" spc="-30" dirty="0" smtClean="0">
                <a:latin typeface="Myriad Pro"/>
              </a:endParaRPr>
            </a:p>
          </p:txBody>
        </p:sp>
      </p:grpSp>
      <p:sp>
        <p:nvSpPr>
          <p:cNvPr id="29" name="Notched Right Arrow 28"/>
          <p:cNvSpPr/>
          <p:nvPr/>
        </p:nvSpPr>
        <p:spPr>
          <a:xfrm>
            <a:off x="17755873" y="36347105"/>
            <a:ext cx="782469" cy="932876"/>
          </a:xfrm>
          <a:prstGeom prst="notchedRightArrow">
            <a:avLst/>
          </a:prstGeom>
          <a:solidFill>
            <a:srgbClr val="F79F5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Notched Right Arrow 165"/>
          <p:cNvSpPr/>
          <p:nvPr/>
        </p:nvSpPr>
        <p:spPr>
          <a:xfrm>
            <a:off x="17700897" y="24167114"/>
            <a:ext cx="782469" cy="932876"/>
          </a:xfrm>
          <a:prstGeom prst="notchedRightArrow">
            <a:avLst/>
          </a:prstGeom>
          <a:solidFill>
            <a:srgbClr val="8BAC21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97"/>
          <p:cNvSpPr>
            <a:spLocks noChangeArrowheads="1"/>
          </p:cNvSpPr>
          <p:nvPr/>
        </p:nvSpPr>
        <p:spPr bwMode="auto">
          <a:xfrm>
            <a:off x="18575934" y="30830664"/>
            <a:ext cx="16955023" cy="11193766"/>
          </a:xfrm>
          <a:prstGeom prst="rect">
            <a:avLst/>
          </a:prstGeom>
          <a:noFill/>
          <a:ln w="50800" algn="ctr">
            <a:solidFill>
              <a:srgbClr val="C46200"/>
            </a:solidFill>
            <a:round/>
            <a:headEnd/>
            <a:tailEnd/>
          </a:ln>
        </p:spPr>
        <p:txBody>
          <a:bodyPr/>
          <a:lstStyle/>
          <a:p>
            <a:pPr defTabSz="4114800"/>
            <a:endParaRPr lang="en-US" altLang="fr-FR"/>
          </a:p>
        </p:txBody>
      </p:sp>
      <p:sp>
        <p:nvSpPr>
          <p:cNvPr id="168" name="Rectangle 97"/>
          <p:cNvSpPr>
            <a:spLocks noChangeArrowheads="1"/>
          </p:cNvSpPr>
          <p:nvPr/>
        </p:nvSpPr>
        <p:spPr bwMode="auto">
          <a:xfrm>
            <a:off x="342929" y="30772534"/>
            <a:ext cx="17357967" cy="11251896"/>
          </a:xfrm>
          <a:prstGeom prst="rect">
            <a:avLst/>
          </a:prstGeom>
          <a:noFill/>
          <a:ln w="50800" algn="ctr">
            <a:solidFill>
              <a:srgbClr val="C46200"/>
            </a:solidFill>
            <a:round/>
            <a:headEnd/>
            <a:tailEnd/>
          </a:ln>
        </p:spPr>
        <p:txBody>
          <a:bodyPr/>
          <a:lstStyle/>
          <a:p>
            <a:pPr defTabSz="4114800"/>
            <a:endParaRPr lang="en-US" altLang="fr-FR"/>
          </a:p>
        </p:txBody>
      </p:sp>
      <p:sp>
        <p:nvSpPr>
          <p:cNvPr id="169" name="Rectangle 161"/>
          <p:cNvSpPr>
            <a:spLocks noChangeArrowheads="1"/>
          </p:cNvSpPr>
          <p:nvPr/>
        </p:nvSpPr>
        <p:spPr bwMode="auto">
          <a:xfrm>
            <a:off x="21782185" y="30484133"/>
            <a:ext cx="1047526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C46200"/>
                </a:solidFill>
                <a:latin typeface="Myriad Pro"/>
              </a:rPr>
              <a:t>Gastric digestion: Inhibition </a:t>
            </a:r>
            <a:r>
              <a:rPr lang="en-GB" sz="3600" b="1" dirty="0">
                <a:solidFill>
                  <a:srgbClr val="C46200"/>
                </a:solidFill>
                <a:latin typeface="Myriad Pro"/>
              </a:rPr>
              <a:t>of lipid </a:t>
            </a:r>
            <a:r>
              <a:rPr lang="en-GB" sz="3600" b="1" dirty="0" smtClean="0">
                <a:solidFill>
                  <a:srgbClr val="C46200"/>
                </a:solidFill>
                <a:latin typeface="Myriad Pro"/>
              </a:rPr>
              <a:t>oxidation</a:t>
            </a:r>
            <a:endParaRPr lang="en-US" altLang="fr-FR" sz="3600" b="1" dirty="0">
              <a:solidFill>
                <a:srgbClr val="C46200"/>
              </a:solidFill>
              <a:latin typeface="Myriad Pro"/>
              <a:cs typeface="Arial" pitchFamily="34" charset="0"/>
            </a:endParaRPr>
          </a:p>
        </p:txBody>
      </p:sp>
      <p:pic>
        <p:nvPicPr>
          <p:cNvPr id="121" name="Picture 24" descr="Picture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866" y="688432"/>
            <a:ext cx="3013931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2" y="7027335"/>
            <a:ext cx="1200389" cy="5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4" y="7207957"/>
            <a:ext cx="1200387" cy="5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0" descr="logo sqpov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32" y="7682089"/>
            <a:ext cx="4094087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4" descr="BandeauHautPosterScientifiq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059290" cy="682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Text Box 6"/>
          <p:cNvSpPr txBox="1">
            <a:spLocks noChangeArrowheads="1"/>
          </p:cNvSpPr>
          <p:nvPr/>
        </p:nvSpPr>
        <p:spPr bwMode="auto">
          <a:xfrm>
            <a:off x="6208289" y="616424"/>
            <a:ext cx="26354966" cy="42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734" tIns="55367" rIns="110734" bIns="55367">
            <a:spAutoFit/>
          </a:bodyPr>
          <a:lstStyle>
            <a:lvl1pPr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sz="9000" b="1" dirty="0" smtClean="0">
                <a:solidFill>
                  <a:schemeClr val="bg1"/>
                </a:solidFill>
                <a:latin typeface="Myriad Pro Cond"/>
                <a:cs typeface="Arial" pitchFamily="34" charset="0"/>
              </a:rPr>
              <a:t>Dietary lipid protection from oxidation </a:t>
            </a:r>
          </a:p>
          <a:p>
            <a:pPr algn="ctr" eaLnBrk="1" hangingPunct="1"/>
            <a:r>
              <a:rPr lang="en-US" altLang="fr-FR" sz="9000" b="1" dirty="0" smtClean="0">
                <a:solidFill>
                  <a:schemeClr val="bg1"/>
                </a:solidFill>
                <a:latin typeface="Myriad Pro Cond"/>
                <a:cs typeface="Arial" pitchFamily="34" charset="0"/>
              </a:rPr>
              <a:t>by lingonberry </a:t>
            </a:r>
            <a:r>
              <a:rPr lang="en-US" altLang="fr-FR" sz="9000" b="1" dirty="0">
                <a:solidFill>
                  <a:schemeClr val="bg1"/>
                </a:solidFill>
                <a:latin typeface="Myriad Pro Cond"/>
                <a:cs typeface="Arial" pitchFamily="34" charset="0"/>
              </a:rPr>
              <a:t>phenolic extracts </a:t>
            </a:r>
            <a:r>
              <a:rPr lang="en-US" altLang="fr-FR" sz="9000" b="1" dirty="0" smtClean="0">
                <a:solidFill>
                  <a:schemeClr val="bg1"/>
                </a:solidFill>
                <a:latin typeface="Myriad Pro Cond"/>
                <a:cs typeface="Arial" pitchFamily="34" charset="0"/>
              </a:rPr>
              <a:t>in </a:t>
            </a:r>
          </a:p>
          <a:p>
            <a:pPr algn="ctr" eaLnBrk="1" hangingPunct="1"/>
            <a:r>
              <a:rPr lang="en-US" altLang="fr-FR" sz="9000" b="1" i="1" dirty="0" smtClean="0">
                <a:solidFill>
                  <a:schemeClr val="bg1"/>
                </a:solidFill>
                <a:latin typeface="Myriad Pro Cond"/>
                <a:cs typeface="Arial" pitchFamily="34" charset="0"/>
              </a:rPr>
              <a:t>in </a:t>
            </a:r>
            <a:r>
              <a:rPr lang="en-US" altLang="fr-FR" sz="9000" b="1" i="1" dirty="0">
                <a:solidFill>
                  <a:schemeClr val="bg1"/>
                </a:solidFill>
                <a:latin typeface="Myriad Pro Cond"/>
                <a:cs typeface="Arial" pitchFamily="34" charset="0"/>
              </a:rPr>
              <a:t>vitro </a:t>
            </a:r>
            <a:r>
              <a:rPr lang="en-US" altLang="fr-FR" sz="9000" b="1" dirty="0">
                <a:solidFill>
                  <a:schemeClr val="bg1"/>
                </a:solidFill>
                <a:latin typeface="Myriad Pro Cond"/>
                <a:cs typeface="Arial" pitchFamily="34" charset="0"/>
              </a:rPr>
              <a:t>digestion </a:t>
            </a:r>
            <a:r>
              <a:rPr lang="en-US" altLang="fr-FR" sz="9000" b="1" dirty="0" smtClean="0">
                <a:solidFill>
                  <a:schemeClr val="bg1"/>
                </a:solidFill>
                <a:latin typeface="Myriad Pro Cond"/>
                <a:cs typeface="Arial" pitchFamily="34" charset="0"/>
              </a:rPr>
              <a:t>conditions</a:t>
            </a:r>
            <a:endParaRPr lang="fr-FR" altLang="fr-FR" sz="9000" dirty="0">
              <a:solidFill>
                <a:schemeClr val="bg1"/>
              </a:solidFill>
              <a:latin typeface="Myriad Pro Cond"/>
              <a:cs typeface="Arial" pitchFamily="34" charset="0"/>
            </a:endParaRPr>
          </a:p>
        </p:txBody>
      </p:sp>
      <p:pic>
        <p:nvPicPr>
          <p:cNvPr id="172" name="Imag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9" y="6925734"/>
            <a:ext cx="3059502" cy="38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" name="ZoneTexte 7"/>
          <p:cNvSpPr txBox="1"/>
          <p:nvPr/>
        </p:nvSpPr>
        <p:spPr>
          <a:xfrm>
            <a:off x="8220157" y="5801000"/>
            <a:ext cx="24541352" cy="387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pc="-30" dirty="0">
                <a:solidFill>
                  <a:srgbClr val="667E18"/>
                </a:solidFill>
                <a:latin typeface="Myriad Pro Cond"/>
              </a:rPr>
              <a:t>Oana-Crina </a:t>
            </a:r>
            <a:r>
              <a:rPr lang="en-GB" sz="6600" b="1" spc="-30" dirty="0" err="1" smtClean="0">
                <a:solidFill>
                  <a:srgbClr val="667E18"/>
                </a:solidFill>
                <a:latin typeface="Myriad Pro Cond"/>
              </a:rPr>
              <a:t>Bujor</a:t>
            </a:r>
            <a:r>
              <a:rPr lang="en-GB" sz="6600" b="1" spc="-30" baseline="30000" dirty="0" err="1" smtClean="0">
                <a:solidFill>
                  <a:srgbClr val="667E18"/>
                </a:solidFill>
                <a:latin typeface="Myriad Pro Cond"/>
              </a:rPr>
              <a:t>a,b</a:t>
            </a:r>
            <a:r>
              <a:rPr lang="en-GB" sz="6600" b="1" spc="-30" dirty="0" smtClean="0">
                <a:solidFill>
                  <a:srgbClr val="667E18"/>
                </a:solidFill>
                <a:latin typeface="Myriad Pro Cond"/>
              </a:rPr>
              <a:t>,</a:t>
            </a:r>
            <a:r>
              <a:rPr lang="en-US" sz="6600" b="1" spc="-30" dirty="0" smtClean="0">
                <a:solidFill>
                  <a:srgbClr val="667E18"/>
                </a:solidFill>
                <a:latin typeface="Myriad Pro Cond"/>
              </a:rPr>
              <a:t> </a:t>
            </a:r>
            <a:r>
              <a:rPr lang="en-GB" sz="6600" b="1" spc="-30" dirty="0" err="1">
                <a:solidFill>
                  <a:srgbClr val="667E18"/>
                </a:solidFill>
                <a:latin typeface="Myriad Pro Cond"/>
              </a:rPr>
              <a:t>Valentin</a:t>
            </a:r>
            <a:r>
              <a:rPr lang="en-GB" sz="6600" b="1" spc="-30" dirty="0">
                <a:solidFill>
                  <a:srgbClr val="667E18"/>
                </a:solidFill>
                <a:latin typeface="Myriad Pro Cond"/>
              </a:rPr>
              <a:t> I. </a:t>
            </a:r>
            <a:r>
              <a:rPr lang="en-GB" sz="6600" b="1" spc="-30" dirty="0" err="1" smtClean="0">
                <a:solidFill>
                  <a:srgbClr val="667E18"/>
                </a:solidFill>
                <a:latin typeface="Myriad Pro Cond"/>
              </a:rPr>
              <a:t>Popa</a:t>
            </a:r>
            <a:r>
              <a:rPr lang="en-GB" sz="6600" b="1" spc="-30" baseline="30000" dirty="0" err="1" smtClean="0">
                <a:solidFill>
                  <a:srgbClr val="667E18"/>
                </a:solidFill>
                <a:latin typeface="Myriad Pro Cond"/>
              </a:rPr>
              <a:t>b</a:t>
            </a:r>
            <a:r>
              <a:rPr lang="en-GB" sz="6600" b="1" spc="-30" dirty="0" smtClean="0">
                <a:solidFill>
                  <a:srgbClr val="667E18"/>
                </a:solidFill>
                <a:latin typeface="Myriad Pro Cond"/>
              </a:rPr>
              <a:t>, </a:t>
            </a:r>
            <a:r>
              <a:rPr lang="en-GB" sz="6600" b="1" spc="-30" dirty="0">
                <a:solidFill>
                  <a:srgbClr val="667E18"/>
                </a:solidFill>
                <a:latin typeface="Myriad Pro Cond"/>
              </a:rPr>
              <a:t>Claire </a:t>
            </a:r>
            <a:r>
              <a:rPr lang="en-GB" sz="6600" b="1" spc="-30" dirty="0" err="1" smtClean="0">
                <a:solidFill>
                  <a:srgbClr val="667E18"/>
                </a:solidFill>
                <a:latin typeface="Myriad Pro Cond"/>
              </a:rPr>
              <a:t>Dufour</a:t>
            </a:r>
            <a:r>
              <a:rPr lang="en-GB" sz="6600" b="1" spc="-30" baseline="30000" dirty="0" err="1" smtClean="0">
                <a:solidFill>
                  <a:srgbClr val="667E18"/>
                </a:solidFill>
                <a:latin typeface="Myriad Pro Cond"/>
              </a:rPr>
              <a:t>a</a:t>
            </a:r>
            <a:endParaRPr lang="en-US" sz="6600" b="1" spc="-30" baseline="30000" dirty="0">
              <a:solidFill>
                <a:srgbClr val="667E18"/>
              </a:solidFill>
              <a:latin typeface="Myriad Pro Cond"/>
            </a:endParaRPr>
          </a:p>
          <a:p>
            <a:endParaRPr lang="en-GB" sz="4000" b="1" baseline="30000" dirty="0" smtClean="0">
              <a:solidFill>
                <a:srgbClr val="667E18"/>
              </a:solidFill>
              <a:latin typeface="Myriad Pro Cond"/>
            </a:endParaRPr>
          </a:p>
          <a:p>
            <a:r>
              <a:rPr lang="en-GB" sz="4000" b="1" baseline="30000" dirty="0" smtClean="0">
                <a:solidFill>
                  <a:srgbClr val="667E18"/>
                </a:solidFill>
                <a:latin typeface="Myriad Pro Cond"/>
              </a:rPr>
              <a:t>a</a:t>
            </a:r>
            <a:r>
              <a:rPr lang="fr-FR" sz="4000" b="1" cap="all" spc="-150" dirty="0" smtClean="0">
                <a:solidFill>
                  <a:srgbClr val="667E18"/>
                </a:solidFill>
                <a:latin typeface="Myriad Pro Cond"/>
              </a:rPr>
              <a:t>UMR408 SQPOV </a:t>
            </a:r>
            <a:r>
              <a:rPr lang="fr-FR" altLang="fr-FR" sz="4000" b="1" dirty="0">
                <a:solidFill>
                  <a:srgbClr val="667E18"/>
                </a:solidFill>
                <a:latin typeface="Myriad Pro Cond"/>
              </a:rPr>
              <a:t>"</a:t>
            </a:r>
            <a:r>
              <a:rPr lang="fr-FR" altLang="fr-FR" sz="4000" b="1" dirty="0" err="1" smtClean="0">
                <a:solidFill>
                  <a:srgbClr val="667E18"/>
                </a:solidFill>
                <a:latin typeface="Myriad Pro Cond"/>
              </a:rPr>
              <a:t>Safety</a:t>
            </a:r>
            <a:r>
              <a:rPr lang="fr-FR" altLang="fr-FR" sz="4000" b="1" dirty="0" smtClean="0">
                <a:solidFill>
                  <a:srgbClr val="667E18"/>
                </a:solidFill>
                <a:latin typeface="Myriad Pro Cond"/>
              </a:rPr>
              <a:t> and </a:t>
            </a:r>
            <a:r>
              <a:rPr lang="fr-FR" altLang="fr-FR" sz="4000" b="1" dirty="0" err="1" smtClean="0">
                <a:solidFill>
                  <a:srgbClr val="667E18"/>
                </a:solidFill>
                <a:latin typeface="Myriad Pro Cond"/>
              </a:rPr>
              <a:t>Quality</a:t>
            </a:r>
            <a:r>
              <a:rPr lang="fr-FR" altLang="fr-FR" sz="4000" b="1" dirty="0" smtClean="0">
                <a:solidFill>
                  <a:srgbClr val="667E18"/>
                </a:solidFill>
                <a:latin typeface="Myriad Pro Cond"/>
              </a:rPr>
              <a:t> of Plant </a:t>
            </a:r>
            <a:r>
              <a:rPr lang="fr-FR" altLang="fr-FR" sz="4000" b="1" dirty="0" err="1" smtClean="0">
                <a:solidFill>
                  <a:srgbClr val="667E18"/>
                </a:solidFill>
                <a:latin typeface="Myriad Pro Cond"/>
              </a:rPr>
              <a:t>Products</a:t>
            </a:r>
            <a:r>
              <a:rPr lang="fr-FR" altLang="fr-FR" sz="4000" b="1" dirty="0" smtClean="0">
                <a:solidFill>
                  <a:srgbClr val="667E18"/>
                </a:solidFill>
                <a:latin typeface="Myriad Pro Cond"/>
              </a:rPr>
              <a:t>",  INRA</a:t>
            </a:r>
            <a:r>
              <a:rPr lang="fr-FR" altLang="fr-FR" sz="4000" b="1" dirty="0">
                <a:solidFill>
                  <a:srgbClr val="667E18"/>
                </a:solidFill>
                <a:latin typeface="Myriad Pro Cond"/>
              </a:rPr>
              <a:t>, </a:t>
            </a:r>
            <a:r>
              <a:rPr lang="fr-FR" altLang="fr-FR" sz="4000" b="1" dirty="0" smtClean="0">
                <a:solidFill>
                  <a:srgbClr val="667E18"/>
                </a:solidFill>
                <a:latin typeface="Myriad Pro Cond"/>
              </a:rPr>
              <a:t>Université </a:t>
            </a:r>
            <a:r>
              <a:rPr lang="fr-FR" altLang="fr-FR" sz="4000" b="1" dirty="0">
                <a:solidFill>
                  <a:srgbClr val="667E18"/>
                </a:solidFill>
                <a:latin typeface="Myriad Pro Cond"/>
              </a:rPr>
              <a:t>d'Avignon, </a:t>
            </a:r>
            <a:endParaRPr lang="fr-FR" altLang="fr-FR" sz="4000" b="1" dirty="0" smtClean="0">
              <a:solidFill>
                <a:srgbClr val="667E18"/>
              </a:solidFill>
              <a:latin typeface="Myriad Pro Cond"/>
            </a:endParaRPr>
          </a:p>
          <a:p>
            <a:r>
              <a:rPr lang="fr-FR" altLang="fr-FR" sz="4000" b="1" dirty="0" smtClean="0">
                <a:solidFill>
                  <a:srgbClr val="667E18"/>
                </a:solidFill>
                <a:latin typeface="Myriad Pro Cond"/>
              </a:rPr>
              <a:t>F-84000 </a:t>
            </a:r>
            <a:r>
              <a:rPr lang="fr-FR" altLang="fr-FR" sz="4000" b="1" dirty="0">
                <a:solidFill>
                  <a:srgbClr val="667E18"/>
                </a:solidFill>
                <a:latin typeface="Myriad Pro Cond"/>
              </a:rPr>
              <a:t>Avignon, </a:t>
            </a:r>
            <a:r>
              <a:rPr lang="fr-FR" altLang="fr-FR" sz="4000" b="1" dirty="0" smtClean="0">
                <a:solidFill>
                  <a:srgbClr val="667E18"/>
                </a:solidFill>
                <a:latin typeface="Myriad Pro Cond"/>
              </a:rPr>
              <a:t>France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GB" sz="4000" b="1" baseline="30000" dirty="0" err="1" smtClean="0">
                <a:solidFill>
                  <a:srgbClr val="667E18"/>
                </a:solidFill>
                <a:latin typeface="Myriad Pro Cond"/>
              </a:rPr>
              <a:t>b</a:t>
            </a:r>
            <a:r>
              <a:rPr lang="en-GB" sz="4000" b="1" dirty="0" err="1" smtClean="0">
                <a:solidFill>
                  <a:srgbClr val="667E18"/>
                </a:solidFill>
                <a:latin typeface="Myriad Pro Cond"/>
              </a:rPr>
              <a:t>“Gheorghe</a:t>
            </a:r>
            <a:r>
              <a:rPr lang="en-GB" sz="4000" b="1" dirty="0" smtClean="0">
                <a:solidFill>
                  <a:srgbClr val="667E18"/>
                </a:solidFill>
                <a:latin typeface="Myriad Pro Cond"/>
              </a:rPr>
              <a:t> </a:t>
            </a:r>
            <a:r>
              <a:rPr lang="en-GB" sz="4000" b="1" dirty="0" err="1">
                <a:solidFill>
                  <a:srgbClr val="667E18"/>
                </a:solidFill>
                <a:latin typeface="Myriad Pro Cond"/>
              </a:rPr>
              <a:t>Asachi</a:t>
            </a:r>
            <a:r>
              <a:rPr lang="en-GB" sz="4000" b="1" dirty="0">
                <a:solidFill>
                  <a:srgbClr val="667E18"/>
                </a:solidFill>
                <a:latin typeface="Myriad Pro Cond"/>
              </a:rPr>
              <a:t>” Technical University of Iasi, Faculty of </a:t>
            </a:r>
            <a:r>
              <a:rPr lang="en-GB" sz="4000" b="1" dirty="0" smtClean="0">
                <a:solidFill>
                  <a:srgbClr val="667E18"/>
                </a:solidFill>
                <a:latin typeface="Myriad Pro Cond"/>
              </a:rPr>
              <a:t>Chemical Engineering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GB" sz="4000" b="1" dirty="0" smtClean="0">
                <a:solidFill>
                  <a:srgbClr val="667E18"/>
                </a:solidFill>
                <a:latin typeface="Myriad Pro Cond"/>
              </a:rPr>
              <a:t>and Environmental </a:t>
            </a:r>
            <a:r>
              <a:rPr lang="en-GB" sz="4000" b="1" dirty="0">
                <a:solidFill>
                  <a:srgbClr val="667E18"/>
                </a:solidFill>
                <a:latin typeface="Myriad Pro Cond"/>
              </a:rPr>
              <a:t>Protection, 700050 Iasi, </a:t>
            </a:r>
            <a:r>
              <a:rPr lang="en-GB" sz="4000" b="1" dirty="0" smtClean="0">
                <a:solidFill>
                  <a:srgbClr val="667E18"/>
                </a:solidFill>
                <a:latin typeface="Myriad Pro Cond"/>
              </a:rPr>
              <a:t>Romania</a:t>
            </a:r>
            <a:endParaRPr lang="en-US" sz="4000" b="1" dirty="0">
              <a:solidFill>
                <a:srgbClr val="667E18"/>
              </a:solidFill>
              <a:latin typeface="Myriad Pro Cond"/>
            </a:endParaRPr>
          </a:p>
        </p:txBody>
      </p:sp>
      <p:pic>
        <p:nvPicPr>
          <p:cNvPr id="175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489" y="12674311"/>
            <a:ext cx="3513540" cy="58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ZoneTexte 205"/>
          <p:cNvSpPr txBox="1">
            <a:spLocks noChangeArrowheads="1"/>
          </p:cNvSpPr>
          <p:nvPr/>
        </p:nvSpPr>
        <p:spPr bwMode="auto">
          <a:xfrm>
            <a:off x="10689694" y="17489567"/>
            <a:ext cx="1278278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 u="sng" dirty="0">
                <a:solidFill>
                  <a:srgbClr val="C00000"/>
                </a:solidFill>
                <a:latin typeface="Myriad Pro"/>
              </a:rPr>
              <a:t> </a:t>
            </a:r>
            <a:r>
              <a:rPr lang="en-US" sz="3600" b="1" u="sng" dirty="0" smtClean="0">
                <a:solidFill>
                  <a:srgbClr val="C00000"/>
                </a:solidFill>
                <a:latin typeface="Myriad Pro"/>
              </a:rPr>
              <a:t>Extracts of lingonberry  stems</a:t>
            </a:r>
            <a:r>
              <a:rPr lang="en-US" sz="3600" b="1" u="sng" dirty="0">
                <a:solidFill>
                  <a:srgbClr val="C00000"/>
                </a:solidFill>
                <a:latin typeface="Myriad Pro"/>
              </a:rPr>
              <a:t>, leaves and </a:t>
            </a:r>
            <a:r>
              <a:rPr lang="en-US" sz="3600" b="1" u="sng" dirty="0" smtClean="0">
                <a:solidFill>
                  <a:srgbClr val="C00000"/>
                </a:solidFill>
                <a:latin typeface="Myriad Pro"/>
              </a:rPr>
              <a:t>fruits</a:t>
            </a:r>
            <a:r>
              <a:rPr lang="en-US" altLang="fr-FR" sz="3600" b="1" dirty="0" smtClean="0">
                <a:solidFill>
                  <a:srgbClr val="C00000"/>
                </a:solidFill>
                <a:latin typeface="Myriad Pro"/>
              </a:rPr>
              <a:t>:</a:t>
            </a:r>
            <a:endParaRPr lang="en-US" altLang="fr-FR" sz="3600" b="1" dirty="0">
              <a:solidFill>
                <a:srgbClr val="C00000"/>
              </a:solidFill>
              <a:latin typeface="Myriad Pro"/>
            </a:endParaRPr>
          </a:p>
          <a:p>
            <a:pPr algn="ctr" eaLnBrk="1" hangingPunct="1">
              <a:spcBef>
                <a:spcPts val="1800"/>
              </a:spcBef>
            </a:pPr>
            <a:r>
              <a:rPr lang="en-US" altLang="fr-FR" sz="3200" b="1" dirty="0" smtClean="0">
                <a:solidFill>
                  <a:srgbClr val="C00000"/>
                </a:solidFill>
                <a:latin typeface="Myriad Pro"/>
              </a:rPr>
              <a:t>Can </a:t>
            </a:r>
            <a:r>
              <a:rPr lang="en-US" altLang="fr-FR" sz="3200" b="1" dirty="0">
                <a:solidFill>
                  <a:srgbClr val="C00000"/>
                </a:solidFill>
                <a:latin typeface="Myriad Pro"/>
              </a:rPr>
              <a:t>they protect </a:t>
            </a:r>
            <a:r>
              <a:rPr lang="fr-FR" altLang="fr-FR" sz="3200" b="1" dirty="0" err="1">
                <a:solidFill>
                  <a:srgbClr val="C00000"/>
                </a:solidFill>
                <a:latin typeface="Myriad Pro"/>
              </a:rPr>
              <a:t>dietary</a:t>
            </a:r>
            <a:r>
              <a:rPr lang="fr-FR" altLang="fr-FR" sz="3200" b="1" dirty="0">
                <a:solidFill>
                  <a:srgbClr val="C00000"/>
                </a:solidFill>
                <a:latin typeface="Myriad Pro"/>
              </a:rPr>
              <a:t> </a:t>
            </a:r>
            <a:r>
              <a:rPr lang="fr-FR" altLang="fr-FR" sz="3200" b="1" dirty="0" err="1">
                <a:solidFill>
                  <a:srgbClr val="C00000"/>
                </a:solidFill>
                <a:latin typeface="Myriad Pro"/>
              </a:rPr>
              <a:t>lipids</a:t>
            </a:r>
            <a:r>
              <a:rPr lang="fr-FR" altLang="fr-FR" sz="3200" b="1" dirty="0">
                <a:solidFill>
                  <a:srgbClr val="C00000"/>
                </a:solidFill>
                <a:latin typeface="Myriad Pro"/>
              </a:rPr>
              <a:t> </a:t>
            </a:r>
            <a:r>
              <a:rPr lang="fr-FR" altLang="fr-FR" sz="3200" b="1" dirty="0" err="1" smtClean="0">
                <a:solidFill>
                  <a:srgbClr val="C00000"/>
                </a:solidFill>
                <a:latin typeface="Myriad Pro"/>
              </a:rPr>
              <a:t>from</a:t>
            </a:r>
            <a:r>
              <a:rPr lang="fr-FR" altLang="fr-FR" sz="3200" b="1" dirty="0" smtClean="0">
                <a:solidFill>
                  <a:srgbClr val="C00000"/>
                </a:solidFill>
                <a:latin typeface="Myriad Pro"/>
              </a:rPr>
              <a:t> </a:t>
            </a:r>
            <a:r>
              <a:rPr lang="fr-FR" altLang="fr-FR" sz="3200" b="1" dirty="0" err="1">
                <a:solidFill>
                  <a:srgbClr val="C00000"/>
                </a:solidFill>
                <a:latin typeface="Myriad Pro"/>
              </a:rPr>
              <a:t>oxidation</a:t>
            </a:r>
            <a:r>
              <a:rPr lang="fr-FR" altLang="fr-FR" sz="3200" b="1" dirty="0">
                <a:solidFill>
                  <a:srgbClr val="C00000"/>
                </a:solidFill>
                <a:latin typeface="Myriad Pro"/>
              </a:rPr>
              <a:t> </a:t>
            </a:r>
            <a:r>
              <a:rPr lang="fr-FR" altLang="fr-FR" sz="3200" b="1" dirty="0" err="1" smtClean="0">
                <a:solidFill>
                  <a:srgbClr val="C00000"/>
                </a:solidFill>
                <a:latin typeface="Myriad Pro"/>
              </a:rPr>
              <a:t>during</a:t>
            </a:r>
            <a:r>
              <a:rPr lang="fr-FR" altLang="fr-FR" sz="3200" b="1" dirty="0" smtClean="0">
                <a:solidFill>
                  <a:srgbClr val="C00000"/>
                </a:solidFill>
                <a:latin typeface="Myriad Pro"/>
              </a:rPr>
              <a:t> digestion in </a:t>
            </a:r>
            <a:r>
              <a:rPr lang="fr-FR" altLang="fr-FR" sz="3200" b="1" i="1" dirty="0" err="1" smtClean="0">
                <a:solidFill>
                  <a:srgbClr val="C00000"/>
                </a:solidFill>
                <a:latin typeface="Myriad Pro"/>
              </a:rPr>
              <a:t>in</a:t>
            </a:r>
            <a:r>
              <a:rPr lang="fr-FR" altLang="fr-FR" sz="3200" b="1" i="1" dirty="0" smtClean="0">
                <a:solidFill>
                  <a:srgbClr val="C00000"/>
                </a:solidFill>
                <a:latin typeface="Myriad Pro"/>
              </a:rPr>
              <a:t> vitro</a:t>
            </a:r>
            <a:r>
              <a:rPr lang="en-US" altLang="fr-FR" sz="3200" i="1" dirty="0">
                <a:latin typeface="Myriad Pro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Myriad Pro"/>
              </a:rPr>
              <a:t>conditions</a:t>
            </a:r>
            <a:r>
              <a:rPr lang="fr-FR" altLang="fr-FR" sz="3200" b="1" dirty="0" smtClean="0">
                <a:solidFill>
                  <a:srgbClr val="C00000"/>
                </a:solidFill>
                <a:latin typeface="Myriad Pro"/>
              </a:rPr>
              <a:t>?</a:t>
            </a:r>
            <a:endParaRPr lang="fr-FR" altLang="fr-FR" sz="3200" b="1" dirty="0">
              <a:solidFill>
                <a:srgbClr val="C00000"/>
              </a:solidFill>
              <a:latin typeface="Myriad Pro"/>
            </a:endParaRPr>
          </a:p>
        </p:txBody>
      </p:sp>
      <p:pic>
        <p:nvPicPr>
          <p:cNvPr id="185" name="Image 2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2" y="49669231"/>
            <a:ext cx="2801567" cy="12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5" descr="BandeauBasPosterScientifiqu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42906"/>
            <a:ext cx="36114817" cy="43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11249919" y="47535630"/>
            <a:ext cx="7559469" cy="31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734" tIns="55367" rIns="110734" bIns="55367">
            <a:spAutoFit/>
          </a:bodyPr>
          <a:lstStyle>
            <a:lvl1pPr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r-FR" altLang="fr-FR" sz="3900" b="1" dirty="0">
                <a:solidFill>
                  <a:schemeClr val="bg1"/>
                </a:solidFill>
                <a:latin typeface="Myriad Pro Cond"/>
              </a:rPr>
              <a:t>Centre Inra Provence-Alpes-Côte d’Azur</a:t>
            </a:r>
          </a:p>
          <a:p>
            <a:pPr eaLnBrk="1" hangingPunct="1">
              <a:lnSpc>
                <a:spcPct val="85000"/>
              </a:lnSpc>
            </a:pPr>
            <a:r>
              <a:rPr lang="fr-FR" altLang="fr-FR" sz="3900" dirty="0">
                <a:solidFill>
                  <a:schemeClr val="bg1"/>
                </a:solidFill>
                <a:latin typeface="Myriad Pro Cond"/>
              </a:rPr>
              <a:t>Domaine Saint-Paul</a:t>
            </a:r>
          </a:p>
          <a:p>
            <a:pPr eaLnBrk="1" hangingPunct="1">
              <a:lnSpc>
                <a:spcPct val="85000"/>
              </a:lnSpc>
            </a:pPr>
            <a:r>
              <a:rPr lang="fr-FR" altLang="fr-FR" sz="3900" dirty="0">
                <a:solidFill>
                  <a:schemeClr val="bg1"/>
                </a:solidFill>
                <a:latin typeface="Myriad Pro Cond"/>
              </a:rPr>
              <a:t>Site </a:t>
            </a:r>
            <a:r>
              <a:rPr lang="fr-FR" altLang="fr-FR" sz="3900" dirty="0" err="1">
                <a:solidFill>
                  <a:schemeClr val="bg1"/>
                </a:solidFill>
                <a:latin typeface="Myriad Pro Cond"/>
              </a:rPr>
              <a:t>Agroparc</a:t>
            </a:r>
            <a:endParaRPr lang="fr-FR" altLang="fr-FR" sz="3900" dirty="0">
              <a:solidFill>
                <a:schemeClr val="bg1"/>
              </a:solidFill>
              <a:latin typeface="Myriad Pro Cond"/>
            </a:endParaRPr>
          </a:p>
          <a:p>
            <a:pPr eaLnBrk="1" hangingPunct="1">
              <a:lnSpc>
                <a:spcPct val="85000"/>
              </a:lnSpc>
            </a:pPr>
            <a:r>
              <a:rPr lang="fr-FR" altLang="fr-FR" sz="3900" dirty="0">
                <a:solidFill>
                  <a:schemeClr val="bg1"/>
                </a:solidFill>
                <a:latin typeface="Myriad Pro Cond"/>
              </a:rPr>
              <a:t>CS 40509</a:t>
            </a:r>
          </a:p>
          <a:p>
            <a:pPr eaLnBrk="1" hangingPunct="1">
              <a:lnSpc>
                <a:spcPct val="85000"/>
              </a:lnSpc>
            </a:pPr>
            <a:r>
              <a:rPr lang="fr-FR" altLang="fr-FR" sz="3900" dirty="0">
                <a:solidFill>
                  <a:schemeClr val="bg1"/>
                </a:solidFill>
                <a:latin typeface="Myriad Pro Cond"/>
              </a:rPr>
              <a:t>84914 Avignon Cedex 9</a:t>
            </a:r>
          </a:p>
        </p:txBody>
      </p:sp>
      <p:pic>
        <p:nvPicPr>
          <p:cNvPr id="188" name="Picture 14" descr="Chemical structure of (+)-Catechi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816" y="15669335"/>
            <a:ext cx="3077493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Idaein chloride ≥90% (HPLC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477" y="16605439"/>
            <a:ext cx="30175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" name="Groupe 4"/>
          <p:cNvGrpSpPr>
            <a:grpSpLocks/>
          </p:cNvGrpSpPr>
          <p:nvPr/>
        </p:nvGrpSpPr>
        <p:grpSpPr bwMode="auto">
          <a:xfrm>
            <a:off x="18874922" y="21744250"/>
            <a:ext cx="16082231" cy="5447220"/>
            <a:chOff x="16630939" y="17219267"/>
            <a:chExt cx="14473763" cy="4596551"/>
          </a:xfrm>
        </p:grpSpPr>
        <p:grpSp>
          <p:nvGrpSpPr>
            <p:cNvPr id="200" name="Groupe 42"/>
            <p:cNvGrpSpPr>
              <a:grpSpLocks/>
            </p:cNvGrpSpPr>
            <p:nvPr/>
          </p:nvGrpSpPr>
          <p:grpSpPr bwMode="auto">
            <a:xfrm>
              <a:off x="16630939" y="17219267"/>
              <a:ext cx="11519310" cy="4596551"/>
              <a:chOff x="-151857" y="2433577"/>
              <a:chExt cx="6083396" cy="2036018"/>
            </a:xfrm>
          </p:grpSpPr>
          <p:pic>
            <p:nvPicPr>
              <p:cNvPr id="211" name="Picture 1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5050" y="2789185"/>
                <a:ext cx="1388621" cy="1680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3" name="AutoShape 16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1851731" y="1841077"/>
                <a:ext cx="327807" cy="1512807"/>
              </a:xfrm>
              <a:prstGeom prst="curvedRightArrow">
                <a:avLst>
                  <a:gd name="adj1" fmla="val 33098"/>
                  <a:gd name="adj2" fmla="val 66161"/>
                  <a:gd name="adj3" fmla="val 34810"/>
                </a:avLst>
              </a:prstGeom>
              <a:solidFill>
                <a:srgbClr val="CC6600">
                  <a:alpha val="74901"/>
                </a:srgbClr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fr-FR" sz="3400">
                  <a:latin typeface="Myriad Pro Cond"/>
                  <a:cs typeface="Arial" pitchFamily="34" charset="0"/>
                </a:endParaRPr>
              </a:p>
            </p:txBody>
          </p:sp>
          <p:sp>
            <p:nvSpPr>
              <p:cNvPr id="206" name="ZoneTexte 47"/>
              <p:cNvSpPr txBox="1"/>
              <p:nvPr/>
            </p:nvSpPr>
            <p:spPr>
              <a:xfrm>
                <a:off x="-151857" y="2742191"/>
                <a:ext cx="2527396" cy="199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pPr algn="ctr">
                  <a:defRPr/>
                </a:pPr>
                <a:r>
                  <a:rPr lang="en-US" sz="3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Lingonberry </a:t>
                </a:r>
                <a:r>
                  <a:rPr lang="en-US" sz="3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extracts</a:t>
                </a:r>
                <a:r>
                  <a:rPr lang="fr-FR" sz="3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07" name="AutoShape 16"/>
              <p:cNvSpPr>
                <a:spLocks noChangeArrowheads="1"/>
              </p:cNvSpPr>
              <p:nvPr/>
            </p:nvSpPr>
            <p:spPr bwMode="auto">
              <a:xfrm rot="5400000">
                <a:off x="3782537" y="1849853"/>
                <a:ext cx="328106" cy="1512412"/>
              </a:xfrm>
              <a:prstGeom prst="curvedRightArrow">
                <a:avLst>
                  <a:gd name="adj1" fmla="val 33070"/>
                  <a:gd name="adj2" fmla="val 66169"/>
                  <a:gd name="adj3" fmla="val 33333"/>
                </a:avLst>
              </a:prstGeom>
              <a:solidFill>
                <a:srgbClr val="CC6600">
                  <a:alpha val="74901"/>
                </a:srgbClr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fr-FR" sz="3400">
                  <a:latin typeface="Myriad Pro Cond"/>
                  <a:cs typeface="Arial" pitchFamily="34" charset="0"/>
                </a:endParaRPr>
              </a:p>
            </p:txBody>
          </p:sp>
          <p:sp>
            <p:nvSpPr>
              <p:cNvPr id="208" name="ZoneTexte 49"/>
              <p:cNvSpPr txBox="1"/>
              <p:nvPr/>
            </p:nvSpPr>
            <p:spPr>
              <a:xfrm>
                <a:off x="3990361" y="2761178"/>
                <a:ext cx="1274903" cy="349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pPr algn="ctr">
                  <a:defRPr/>
                </a:pPr>
                <a:r>
                  <a:rPr lang="fr-FR" sz="3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Metmyoglobin</a:t>
                </a:r>
                <a:endParaRPr lang="fr-FR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fr-FR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[20 µM]</a:t>
                </a:r>
                <a:r>
                  <a:rPr lang="fr-FR" sz="26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final</a:t>
                </a:r>
                <a:endParaRPr lang="fr-FR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  <a:cs typeface="Arial" panose="020B0604020202020204" pitchFamily="34" charset="0"/>
                </a:endParaRPr>
              </a:p>
            </p:txBody>
          </p:sp>
          <p:sp>
            <p:nvSpPr>
              <p:cNvPr id="209" name="Rectangle 50"/>
              <p:cNvSpPr>
                <a:spLocks noChangeArrowheads="1"/>
              </p:cNvSpPr>
              <p:nvPr/>
            </p:nvSpPr>
            <p:spPr bwMode="auto">
              <a:xfrm>
                <a:off x="3495720" y="3730953"/>
                <a:ext cx="2435819" cy="517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altLang="fr-FR" sz="3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pH 5 </a:t>
                </a:r>
                <a:r>
                  <a:rPr lang="fr-FR" altLang="fr-FR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fr-FR" altLang="fr-FR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(</a:t>
                </a: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initial stage </a:t>
                </a:r>
                <a:endParaRPr lang="en-US" sz="2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en-US" sz="2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of </a:t>
                </a: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digestion</a:t>
                </a:r>
                <a:r>
                  <a:rPr lang="fr-FR" altLang="fr-FR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10" name="Rectangle 51"/>
              <p:cNvSpPr>
                <a:spLocks noChangeArrowheads="1"/>
              </p:cNvSpPr>
              <p:nvPr/>
            </p:nvSpPr>
            <p:spPr bwMode="auto">
              <a:xfrm>
                <a:off x="4266167" y="3425745"/>
                <a:ext cx="861844" cy="207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altLang="fr-FR" sz="3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37 °</a:t>
                </a:r>
                <a:r>
                  <a:rPr lang="fr-FR" altLang="fr-FR" sz="3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C, 4h</a:t>
                </a:r>
                <a:endParaRPr lang="fr-FR" altLang="fr-FR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27897340" y="19409670"/>
              <a:ext cx="3207362" cy="17985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C46200"/>
                  </a:solidFill>
                  <a:latin typeface="Myriad Pro Cond"/>
                </a:rPr>
                <a:t>Lipid-derived </a:t>
              </a:r>
            </a:p>
            <a:p>
              <a:pPr algn="ctr">
                <a:defRPr/>
              </a:pPr>
              <a:r>
                <a:rPr lang="en-US" sz="3000" b="1" dirty="0">
                  <a:solidFill>
                    <a:srgbClr val="C46200"/>
                  </a:solidFill>
                  <a:latin typeface="Myriad Pro Cond"/>
                </a:rPr>
                <a:t>conjugated </a:t>
              </a:r>
              <a:r>
                <a:rPr lang="en-US" sz="3000" b="1" dirty="0" err="1">
                  <a:solidFill>
                    <a:srgbClr val="C46200"/>
                  </a:solidFill>
                  <a:latin typeface="Myriad Pro Cond"/>
                </a:rPr>
                <a:t>dienes</a:t>
              </a:r>
              <a:endParaRPr lang="en-US" sz="3000" b="1" dirty="0">
                <a:solidFill>
                  <a:srgbClr val="C46200"/>
                </a:solidFill>
                <a:latin typeface="Myriad Pro Cond"/>
              </a:endParaRPr>
            </a:p>
            <a:p>
              <a:pPr algn="ctr">
                <a:defRPr/>
              </a:pPr>
              <a:r>
                <a:rPr lang="en-US" sz="3000" b="1" dirty="0">
                  <a:solidFill>
                    <a:srgbClr val="C46200"/>
                  </a:solidFill>
                  <a:latin typeface="Myriad Pro Cond"/>
                </a:rPr>
                <a:t> </a:t>
              </a:r>
              <a:r>
                <a:rPr lang="en-US" sz="3000" b="1" dirty="0" smtClean="0">
                  <a:solidFill>
                    <a:srgbClr val="C46200"/>
                  </a:solidFill>
                  <a:latin typeface="Myriad Pro Cond"/>
                </a:rPr>
                <a:t>(CDs)</a:t>
              </a:r>
              <a:endParaRPr lang="en-US" sz="3000" b="1" dirty="0">
                <a:solidFill>
                  <a:srgbClr val="C46200"/>
                </a:solidFill>
                <a:latin typeface="Myriad Pro Cond"/>
              </a:endParaRPr>
            </a:p>
            <a:p>
              <a:pPr algn="ctr">
                <a:spcBef>
                  <a:spcPts val="1453"/>
                </a:spcBef>
                <a:defRPr/>
              </a:pPr>
              <a:r>
                <a:rPr 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</a:rPr>
                <a:t>Abs. at 234 </a:t>
              </a:r>
              <a:r>
                <a:rPr lang="en-US" sz="3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</a:rPr>
                <a:t>nm</a:t>
              </a:r>
              <a:endPara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endParaRPr>
            </a:p>
          </p:txBody>
        </p:sp>
        <p:sp>
          <p:nvSpPr>
            <p:cNvPr id="199" name="Right Arrow 198"/>
            <p:cNvSpPr/>
            <p:nvPr/>
          </p:nvSpPr>
          <p:spPr bwMode="auto">
            <a:xfrm>
              <a:off x="24305701" y="19959316"/>
              <a:ext cx="3362418" cy="18258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endParaRPr>
            </a:p>
          </p:txBody>
        </p:sp>
      </p:grpSp>
      <p:sp>
        <p:nvSpPr>
          <p:cNvPr id="213" name="Rectangle 212"/>
          <p:cNvSpPr/>
          <p:nvPr/>
        </p:nvSpPr>
        <p:spPr>
          <a:xfrm>
            <a:off x="10223006" y="23897397"/>
            <a:ext cx="7460254" cy="3558913"/>
          </a:xfrm>
          <a:prstGeom prst="rect">
            <a:avLst/>
          </a:prstGeom>
        </p:spPr>
        <p:txBody>
          <a:bodyPr wrap="square" lIns="110734" tIns="55367" rIns="110734" bIns="55367">
            <a:spAutoFit/>
          </a:bodyPr>
          <a:lstStyle/>
          <a:p>
            <a:pPr marL="553669" indent="-553669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UPLC/MS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 Identification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and quantification 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 of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polyphenols.</a:t>
            </a:r>
          </a:p>
          <a:p>
            <a:pPr>
              <a:defRPr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  <a:cs typeface="Arial" panose="020B0604020202020204" pitchFamily="34" charset="0"/>
            </a:endParaRPr>
          </a:p>
          <a:p>
            <a:pPr marL="553669" indent="-553669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Inhibition of lipid oxidation 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 in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an 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in vitro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 model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of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gastric digestion.</a:t>
            </a:r>
          </a:p>
          <a:p>
            <a:pPr>
              <a:defRPr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  <a:cs typeface="Arial" panose="020B0604020202020204" pitchFamily="34" charset="0"/>
            </a:endParaRPr>
          </a:p>
        </p:txBody>
      </p:sp>
      <p:grpSp>
        <p:nvGrpSpPr>
          <p:cNvPr id="214" name="Group 7"/>
          <p:cNvGrpSpPr>
            <a:grpSpLocks/>
          </p:cNvGrpSpPr>
          <p:nvPr/>
        </p:nvGrpSpPr>
        <p:grpSpPr bwMode="auto">
          <a:xfrm>
            <a:off x="501927" y="21083892"/>
            <a:ext cx="9796963" cy="7620000"/>
            <a:chOff x="401594" y="16816388"/>
            <a:chExt cx="7838607" cy="6429375"/>
          </a:xfrm>
        </p:grpSpPr>
        <p:grpSp>
          <p:nvGrpSpPr>
            <p:cNvPr id="215" name="Group 62"/>
            <p:cNvGrpSpPr>
              <a:grpSpLocks/>
            </p:cNvGrpSpPr>
            <p:nvPr/>
          </p:nvGrpSpPr>
          <p:grpSpPr bwMode="auto">
            <a:xfrm>
              <a:off x="647700" y="16816388"/>
              <a:ext cx="7037388" cy="6429375"/>
              <a:chOff x="1456181" y="17427524"/>
              <a:chExt cx="7914837" cy="6429426"/>
            </a:xfrm>
          </p:grpSpPr>
          <p:grpSp>
            <p:nvGrpSpPr>
              <p:cNvPr id="239" name="Group 105"/>
              <p:cNvGrpSpPr>
                <a:grpSpLocks/>
              </p:cNvGrpSpPr>
              <p:nvPr/>
            </p:nvGrpSpPr>
            <p:grpSpPr bwMode="auto">
              <a:xfrm>
                <a:off x="1456181" y="17816511"/>
                <a:ext cx="7914837" cy="6040439"/>
                <a:chOff x="1456039" y="18316514"/>
                <a:chExt cx="7914601" cy="6039862"/>
              </a:xfrm>
            </p:grpSpPr>
            <p:cxnSp>
              <p:nvCxnSpPr>
                <p:cNvPr id="241" name="Straight Connector 240"/>
                <p:cNvCxnSpPr/>
                <p:nvPr/>
              </p:nvCxnSpPr>
              <p:spPr bwMode="auto">
                <a:xfrm rot="19860000">
                  <a:off x="1456039" y="22521387"/>
                  <a:ext cx="2010341" cy="4762"/>
                </a:xfrm>
                <a:prstGeom prst="line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 rot="15480000" flipH="1">
                  <a:off x="2114642" y="18823324"/>
                  <a:ext cx="1828640" cy="821276"/>
                </a:xfrm>
                <a:prstGeom prst="line">
                  <a:avLst/>
                </a:prstGeom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3" name="Group 97"/>
                <p:cNvGrpSpPr>
                  <a:grpSpLocks/>
                </p:cNvGrpSpPr>
                <p:nvPr/>
              </p:nvGrpSpPr>
              <p:grpSpPr bwMode="auto">
                <a:xfrm>
                  <a:off x="1729476" y="18316514"/>
                  <a:ext cx="7641164" cy="6039862"/>
                  <a:chOff x="5658566" y="22570388"/>
                  <a:chExt cx="7641164" cy="6039862"/>
                </a:xfrm>
              </p:grpSpPr>
              <p:sp>
                <p:nvSpPr>
                  <p:cNvPr id="244" name="Oval 243"/>
                  <p:cNvSpPr/>
                  <p:nvPr/>
                </p:nvSpPr>
                <p:spPr bwMode="auto">
                  <a:xfrm>
                    <a:off x="5658293" y="22681456"/>
                    <a:ext cx="5486480" cy="5487507"/>
                  </a:xfrm>
                  <a:prstGeom prst="ellipse">
                    <a:avLst/>
                  </a:prstGeom>
                  <a:noFill/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 bwMode="auto">
                  <a:xfrm>
                    <a:off x="6840216" y="22570341"/>
                    <a:ext cx="6459514" cy="603990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240" name="TextBox 17"/>
              <p:cNvSpPr txBox="1">
                <a:spLocks noChangeArrowheads="1"/>
              </p:cNvSpPr>
              <p:nvPr/>
            </p:nvSpPr>
            <p:spPr bwMode="auto">
              <a:xfrm>
                <a:off x="2943449" y="17427524"/>
                <a:ext cx="1785436" cy="492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fr-FR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Leaves</a:t>
                </a:r>
              </a:p>
            </p:txBody>
          </p:sp>
        </p:grpSp>
        <p:grpSp>
          <p:nvGrpSpPr>
            <p:cNvPr id="216" name="Group 6"/>
            <p:cNvGrpSpPr>
              <a:grpSpLocks/>
            </p:cNvGrpSpPr>
            <p:nvPr/>
          </p:nvGrpSpPr>
          <p:grpSpPr bwMode="auto">
            <a:xfrm>
              <a:off x="401594" y="17522608"/>
              <a:ext cx="7838607" cy="5375492"/>
              <a:chOff x="401594" y="17522608"/>
              <a:chExt cx="7838607" cy="5375492"/>
            </a:xfrm>
          </p:grpSpPr>
          <p:sp>
            <p:nvSpPr>
              <p:cNvPr id="218" name="TextBox 17"/>
              <p:cNvSpPr txBox="1">
                <a:spLocks noChangeArrowheads="1"/>
              </p:cNvSpPr>
              <p:nvPr/>
            </p:nvSpPr>
            <p:spPr bwMode="auto">
              <a:xfrm>
                <a:off x="1000125" y="22405975"/>
                <a:ext cx="1398588" cy="49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fr-FR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 Fruits</a:t>
                </a:r>
              </a:p>
            </p:txBody>
          </p:sp>
          <p:sp>
            <p:nvSpPr>
              <p:cNvPr id="219" name="TextBox 17"/>
              <p:cNvSpPr txBox="1">
                <a:spLocks noChangeArrowheads="1"/>
              </p:cNvSpPr>
              <p:nvPr/>
            </p:nvSpPr>
            <p:spPr bwMode="auto">
              <a:xfrm rot="16200000">
                <a:off x="-70109" y="19447091"/>
                <a:ext cx="1411287" cy="467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fr-FR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Stems</a:t>
                </a:r>
              </a:p>
            </p:txBody>
          </p:sp>
          <p:pic>
            <p:nvPicPr>
              <p:cNvPr id="237" name="Picture 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355587" y="17750736"/>
                <a:ext cx="1484313" cy="1028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Rectangle 172"/>
              <p:cNvSpPr>
                <a:spLocks noChangeArrowheads="1"/>
              </p:cNvSpPr>
              <p:nvPr/>
            </p:nvSpPr>
            <p:spPr bwMode="auto">
              <a:xfrm>
                <a:off x="3287713" y="21994813"/>
                <a:ext cx="78263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fr-FR" sz="2400" b="1">
                    <a:solidFill>
                      <a:schemeClr val="bg1"/>
                    </a:solidFill>
                    <a:cs typeface="Arial" pitchFamily="34" charset="0"/>
                  </a:rPr>
                  <a:t>LB</a:t>
                </a:r>
              </a:p>
            </p:txBody>
          </p:sp>
          <p:sp>
            <p:nvSpPr>
              <p:cNvPr id="224" name="Rectangle 173"/>
              <p:cNvSpPr>
                <a:spLocks noChangeArrowheads="1"/>
              </p:cNvSpPr>
              <p:nvPr/>
            </p:nvSpPr>
            <p:spPr bwMode="auto">
              <a:xfrm>
                <a:off x="2462213" y="21994813"/>
                <a:ext cx="6667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fr-FR" sz="2400" b="1">
                    <a:solidFill>
                      <a:schemeClr val="bg1"/>
                    </a:solidFill>
                    <a:cs typeface="Arial" pitchFamily="34" charset="0"/>
                  </a:rPr>
                  <a:t>BB</a:t>
                </a:r>
              </a:p>
            </p:txBody>
          </p:sp>
          <p:sp>
            <p:nvSpPr>
              <p:cNvPr id="234" name="Rectangle 178"/>
              <p:cNvSpPr>
                <a:spLocks noChangeArrowheads="1"/>
              </p:cNvSpPr>
              <p:nvPr/>
            </p:nvSpPr>
            <p:spPr bwMode="auto">
              <a:xfrm>
                <a:off x="1081088" y="19202393"/>
                <a:ext cx="6873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fr-FR" sz="2400" b="1">
                    <a:solidFill>
                      <a:schemeClr val="bg1"/>
                    </a:solidFill>
                    <a:cs typeface="Arial" pitchFamily="34" charset="0"/>
                  </a:rPr>
                  <a:t>BB</a:t>
                </a:r>
              </a:p>
            </p:txBody>
          </p:sp>
          <p:pic>
            <p:nvPicPr>
              <p:cNvPr id="231" name="Picture 98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983316" y="19436868"/>
                <a:ext cx="1481328" cy="1031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7" name="Right Arrow 226"/>
              <p:cNvSpPr/>
              <p:nvPr/>
            </p:nvSpPr>
            <p:spPr bwMode="auto">
              <a:xfrm>
                <a:off x="3168650" y="20366635"/>
                <a:ext cx="4640263" cy="20320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sz="3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2239770" y="19187415"/>
                <a:ext cx="5896169" cy="120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1 - drying/ </a:t>
                </a:r>
                <a:r>
                  <a:rPr lang="fr-FR" altLang="fr-FR" sz="2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Microwave-assisted</a:t>
                </a:r>
                <a:r>
                  <a:rPr lang="en-US" sz="2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 extraction (</a:t>
                </a:r>
                <a:r>
                  <a:rPr lang="fr-FR" altLang="fr-FR" sz="2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1% </a:t>
                </a:r>
                <a:r>
                  <a:rPr lang="fr-FR" altLang="fr-FR" sz="2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citric</a:t>
                </a:r>
                <a:r>
                  <a:rPr lang="fr-FR" altLang="fr-FR" sz="2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 </a:t>
                </a:r>
                <a:r>
                  <a:rPr lang="fr-FR" altLang="fr-FR" sz="2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acid</a:t>
                </a:r>
                <a:r>
                  <a:rPr lang="fr-FR" altLang="fr-FR" sz="2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 in water </a:t>
                </a:r>
                <a:endParaRPr lang="fr-FR" altLang="fr-FR" sz="2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</a:endParaRPr>
              </a:p>
              <a:p>
                <a:pPr algn="ctr">
                  <a:defRPr/>
                </a:pPr>
                <a:r>
                  <a:rPr lang="fr-FR" altLang="fr-FR" sz="2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or </a:t>
                </a:r>
                <a:r>
                  <a:rPr lang="fr-FR" altLang="fr-FR" sz="2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55% </a:t>
                </a:r>
                <a:r>
                  <a:rPr lang="fr-FR" altLang="fr-FR" sz="2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aq</a:t>
                </a:r>
                <a:r>
                  <a:rPr lang="fr-FR" altLang="fr-FR" sz="2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. </a:t>
                </a:r>
                <a:r>
                  <a:rPr lang="fr-FR" altLang="fr-FR" sz="2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EtOH</a:t>
                </a:r>
                <a:r>
                  <a:rPr lang="fr-FR" altLang="fr-FR" sz="2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 (fruits </a:t>
                </a:r>
                <a:r>
                  <a:rPr lang="fr-FR" altLang="fr-FR" sz="2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only</a:t>
                </a:r>
                <a:r>
                  <a:rPr lang="fr-FR" altLang="fr-FR" sz="2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</a:rPr>
                  <a:t>)</a:t>
                </a:r>
              </a:p>
            </p:txBody>
          </p:sp>
          <p:sp>
            <p:nvSpPr>
              <p:cNvPr id="229" name="Left Brace 228"/>
              <p:cNvSpPr/>
              <p:nvPr/>
            </p:nvSpPr>
            <p:spPr bwMode="auto">
              <a:xfrm>
                <a:off x="7833801" y="18331420"/>
                <a:ext cx="406400" cy="4243388"/>
              </a:xfrm>
              <a:prstGeom prst="leftBrac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4983023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3808374" y="20601438"/>
                <a:ext cx="30459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2 -  </a:t>
                </a:r>
                <a:r>
                  <a:rPr lang="en-US" sz="2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yriad Pro Cond"/>
                    <a:cs typeface="Arial" panose="020B0604020202020204" pitchFamily="34" charset="0"/>
                  </a:rPr>
                  <a:t>Dried extracts (DE)</a:t>
                </a:r>
                <a:endParaRPr lang="en-US" sz="2900" dirty="0">
                  <a:latin typeface="Myriad Pro Cond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6" name="Groupe 13"/>
          <p:cNvGrpSpPr>
            <a:grpSpLocks/>
          </p:cNvGrpSpPr>
          <p:nvPr/>
        </p:nvGrpSpPr>
        <p:grpSpPr bwMode="auto">
          <a:xfrm>
            <a:off x="18897662" y="23060886"/>
            <a:ext cx="6191834" cy="2169449"/>
            <a:chOff x="17201494" y="18682576"/>
            <a:chExt cx="4782641" cy="1804405"/>
          </a:xfrm>
        </p:grpSpPr>
        <p:grpSp>
          <p:nvGrpSpPr>
            <p:cNvPr id="247" name="Groupe 12"/>
            <p:cNvGrpSpPr>
              <a:grpSpLocks/>
            </p:cNvGrpSpPr>
            <p:nvPr/>
          </p:nvGrpSpPr>
          <p:grpSpPr bwMode="auto">
            <a:xfrm>
              <a:off x="17201494" y="19011288"/>
              <a:ext cx="3523755" cy="1475693"/>
              <a:chOff x="17201494" y="19011288"/>
              <a:chExt cx="3523755" cy="1475693"/>
            </a:xfrm>
          </p:grpSpPr>
          <p:sp>
            <p:nvSpPr>
              <p:cNvPr id="262" name="Rectangle 141"/>
              <p:cNvSpPr>
                <a:spLocks noChangeArrowheads="1"/>
              </p:cNvSpPr>
              <p:nvPr/>
            </p:nvSpPr>
            <p:spPr bwMode="auto">
              <a:xfrm>
                <a:off x="17981993" y="19082981"/>
                <a:ext cx="1028056" cy="140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983023"/>
                <a:endParaRPr lang="en-US" altLang="fr-FR">
                  <a:cs typeface="Arial" pitchFamily="34" charset="0"/>
                </a:endParaRPr>
              </a:p>
            </p:txBody>
          </p:sp>
          <p:grpSp>
            <p:nvGrpSpPr>
              <p:cNvPr id="251" name="Group 70"/>
              <p:cNvGrpSpPr>
                <a:grpSpLocks/>
              </p:cNvGrpSpPr>
              <p:nvPr/>
            </p:nvGrpSpPr>
            <p:grpSpPr bwMode="auto">
              <a:xfrm>
                <a:off x="17201494" y="19011288"/>
                <a:ext cx="3523755" cy="1367281"/>
                <a:chOff x="402333" y="4394917"/>
                <a:chExt cx="1585180" cy="647938"/>
              </a:xfrm>
            </p:grpSpPr>
            <p:grpSp>
              <p:nvGrpSpPr>
                <p:cNvPr id="252" name="Group 69"/>
                <p:cNvGrpSpPr>
                  <a:grpSpLocks/>
                </p:cNvGrpSpPr>
                <p:nvPr/>
              </p:nvGrpSpPr>
              <p:grpSpPr bwMode="auto">
                <a:xfrm>
                  <a:off x="874090" y="4394917"/>
                  <a:ext cx="442306" cy="647938"/>
                  <a:chOff x="874090" y="4394917"/>
                  <a:chExt cx="442306" cy="647938"/>
                </a:xfrm>
              </p:grpSpPr>
              <p:pic>
                <p:nvPicPr>
                  <p:cNvPr id="259" name="Picture 31"/>
                  <p:cNvPicPr>
                    <a:picLocks noChangeAspect="1" noChangeArrowheads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4090" y="4431327"/>
                    <a:ext cx="442306" cy="611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0" name="Text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6526" y="4394917"/>
                    <a:ext cx="403380" cy="1819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altLang="fr-FR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Myriad Pro Cond"/>
                        <a:cs typeface="Arial" panose="020B0604020202020204" pitchFamily="34" charset="0"/>
                      </a:rPr>
                      <a:t>stems </a:t>
                    </a:r>
                    <a:endParaRPr lang="en-US" altLang="fr-FR" sz="2400" b="1" dirty="0">
                      <a:solidFill>
                        <a:schemeClr val="bg1">
                          <a:lumMod val="95000"/>
                        </a:schemeClr>
                      </a:solidFill>
                      <a:latin typeface="Myriad Pro Cond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3" name="Group 64"/>
                <p:cNvGrpSpPr>
                  <a:grpSpLocks/>
                </p:cNvGrpSpPr>
                <p:nvPr/>
              </p:nvGrpSpPr>
              <p:grpSpPr bwMode="auto">
                <a:xfrm>
                  <a:off x="402333" y="4394917"/>
                  <a:ext cx="451751" cy="645748"/>
                  <a:chOff x="314351" y="4394917"/>
                  <a:chExt cx="451751" cy="645748"/>
                </a:xfrm>
              </p:grpSpPr>
              <p:pic>
                <p:nvPicPr>
                  <p:cNvPr id="25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4351" y="4429137"/>
                    <a:ext cx="435440" cy="611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58" name="Text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377" y="4394917"/>
                    <a:ext cx="450725" cy="1819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altLang="fr-FR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 Cond"/>
                        <a:cs typeface="Arial" panose="020B0604020202020204" pitchFamily="34" charset="0"/>
                      </a:rPr>
                      <a:t> </a:t>
                    </a:r>
                    <a:r>
                      <a:rPr lang="pt-BR" altLang="fr-FR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Myriad Pro Cond"/>
                        <a:cs typeface="Arial" panose="020B0604020202020204" pitchFamily="34" charset="0"/>
                      </a:rPr>
                      <a:t>leaves </a:t>
                    </a:r>
                    <a:endParaRPr lang="en-US" altLang="fr-FR" sz="2400" b="1" dirty="0">
                      <a:solidFill>
                        <a:schemeClr val="bg1">
                          <a:lumMod val="95000"/>
                        </a:schemeClr>
                      </a:solidFill>
                      <a:latin typeface="Myriad Pro Cond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4" name="Group 68"/>
                <p:cNvGrpSpPr>
                  <a:grpSpLocks/>
                </p:cNvGrpSpPr>
                <p:nvPr/>
              </p:nvGrpSpPr>
              <p:grpSpPr bwMode="auto">
                <a:xfrm>
                  <a:off x="1541582" y="4394917"/>
                  <a:ext cx="445931" cy="642505"/>
                  <a:chOff x="1541582" y="4394917"/>
                  <a:chExt cx="445931" cy="642505"/>
                </a:xfrm>
              </p:grpSpPr>
              <p:pic>
                <p:nvPicPr>
                  <p:cNvPr id="255" name="Picture 32"/>
                  <p:cNvPicPr>
                    <a:picLocks noChangeAspect="1" noChangeArrowheads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41582" y="4425894"/>
                    <a:ext cx="445931" cy="611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56" name="Text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0485" y="4394917"/>
                    <a:ext cx="361048" cy="1819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altLang="fr-FR" sz="2400" b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Myriad Pro Cond"/>
                        <a:cs typeface="Arial" panose="020B0604020202020204" pitchFamily="34" charset="0"/>
                      </a:rPr>
                      <a:t>fruits </a:t>
                    </a:r>
                    <a:endParaRPr lang="en-US" altLang="fr-FR" sz="2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Myriad Pro Cond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48" name="ZoneTexte 47"/>
            <p:cNvSpPr txBox="1"/>
            <p:nvPr/>
          </p:nvSpPr>
          <p:spPr bwMode="auto">
            <a:xfrm>
              <a:off x="17361965" y="18684291"/>
              <a:ext cx="2038292" cy="393255"/>
            </a:xfrm>
            <a:prstGeom prst="rect">
              <a:avLst/>
            </a:prstGeom>
            <a:noFill/>
            <a:ln>
              <a:noFill/>
            </a:ln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fr-FR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  <a:cs typeface="Arial" panose="020B0604020202020204" pitchFamily="34" charset="0"/>
                </a:rPr>
                <a:t>[</a:t>
              </a:r>
              <a:r>
                <a:rPr lang="pt-BR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  <a:cs typeface="Arial" panose="020B0604020202020204" pitchFamily="34" charset="0"/>
                </a:rPr>
                <a:t>0.1</a:t>
              </a:r>
              <a:r>
                <a:rPr lang="pt-BR" altLang="fr-FR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  <a:cs typeface="Arial" panose="020B0604020202020204" pitchFamily="34" charset="0"/>
                </a:rPr>
                <a:t> mg DE/mL] </a:t>
              </a:r>
            </a:p>
          </p:txBody>
        </p:sp>
        <p:sp>
          <p:nvSpPr>
            <p:cNvPr id="249" name="ZoneTexte 47"/>
            <p:cNvSpPr txBox="1"/>
            <p:nvPr/>
          </p:nvSpPr>
          <p:spPr bwMode="auto">
            <a:xfrm>
              <a:off x="19400255" y="18682576"/>
              <a:ext cx="2583880" cy="393255"/>
            </a:xfrm>
            <a:prstGeom prst="rect">
              <a:avLst/>
            </a:prstGeom>
            <a:noFill/>
            <a:ln>
              <a:noFill/>
            </a:ln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fr-FR" sz="2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  <a:cs typeface="Arial" panose="020B0604020202020204" pitchFamily="34" charset="0"/>
                </a:rPr>
                <a:t>[</a:t>
              </a:r>
              <a:r>
                <a:rPr lang="pt-BR" altLang="fr-FR" sz="2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  <a:cs typeface="Arial" panose="020B0604020202020204" pitchFamily="34" charset="0"/>
                </a:rPr>
                <a:t>0.4 </a:t>
              </a:r>
              <a:r>
                <a:rPr lang="pt-BR" altLang="fr-FR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 Cond"/>
                  <a:cs typeface="Arial" panose="020B0604020202020204" pitchFamily="34" charset="0"/>
                </a:rPr>
                <a:t>mg DE/mL] </a:t>
              </a:r>
            </a:p>
          </p:txBody>
        </p:sp>
      </p:grpSp>
      <p:pic>
        <p:nvPicPr>
          <p:cNvPr id="1029" name="Picture 5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9907">
            <a:off x="2368941" y="26103878"/>
            <a:ext cx="1755648" cy="16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" name="ZoneTexte 54"/>
          <p:cNvSpPr txBox="1">
            <a:spLocks noChangeArrowheads="1"/>
          </p:cNvSpPr>
          <p:nvPr/>
        </p:nvSpPr>
        <p:spPr bwMode="auto">
          <a:xfrm>
            <a:off x="20772021" y="27239412"/>
            <a:ext cx="92531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 panose="020B0604020202020204" pitchFamily="34" charset="0"/>
              </a:rPr>
              <a:t> Oil-in-water </a:t>
            </a:r>
            <a:r>
              <a:rPr lang="fr-F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 panose="020B0604020202020204" pitchFamily="34" charset="0"/>
              </a:rPr>
              <a:t>Emulsion</a:t>
            </a:r>
            <a:r>
              <a:rPr lang="fr-F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 panose="020B0604020202020204" pitchFamily="34" charset="0"/>
              </a:rPr>
              <a:t> </a:t>
            </a:r>
            <a:r>
              <a:rPr lang="fr-FR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 panose="020B0604020202020204" pitchFamily="34" charset="0"/>
              </a:rPr>
              <a:t>stabilized</a:t>
            </a:r>
            <a:r>
              <a:rPr lang="fr-F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 panose="020B0604020202020204" pitchFamily="34" charset="0"/>
              </a:rPr>
              <a:t> by:</a:t>
            </a:r>
          </a:p>
          <a:p>
            <a:pPr marL="342900" indent="-342900" algn="ctr">
              <a:buFontTx/>
              <a:buChar char="-"/>
              <a:defRPr/>
            </a:pPr>
            <a:r>
              <a:rPr lang="fr-F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 panose="020B0604020202020204" pitchFamily="34" charset="0"/>
              </a:rPr>
              <a:t>BSA </a:t>
            </a:r>
            <a:r>
              <a:rPr lang="fr-F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 panose="020B0604020202020204" pitchFamily="34" charset="0"/>
              </a:rPr>
              <a:t>(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 panose="020B0604020202020204" pitchFamily="34" charset="0"/>
              </a:rPr>
              <a:t>Bovine Serum Albumin</a:t>
            </a:r>
            <a:r>
              <a:rPr lang="fr-F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 panose="020B0604020202020204" pitchFamily="34" charset="0"/>
              </a:rPr>
              <a:t>) </a:t>
            </a:r>
            <a:endParaRPr lang="fr-FR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  <a:defRPr/>
            </a:pP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</a:rPr>
              <a:t>PL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</a:rPr>
              <a:t>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</a:rPr>
              <a:t>(egg yolk phospholipids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</a:rPr>
              <a:t>)</a:t>
            </a:r>
            <a:endParaRPr lang="fr-FR" sz="3000" dirty="0">
              <a:solidFill>
                <a:schemeClr val="tx1">
                  <a:lumMod val="85000"/>
                  <a:lumOff val="15000"/>
                </a:schemeClr>
              </a:solidFill>
              <a:latin typeface="Myriad Pro"/>
              <a:cs typeface="Arial" panose="020B0604020202020204" pitchFamily="34" charset="0"/>
            </a:endParaRPr>
          </a:p>
        </p:txBody>
      </p:sp>
      <p:sp>
        <p:nvSpPr>
          <p:cNvPr id="266" name="Text Box 7"/>
          <p:cNvSpPr txBox="1">
            <a:spLocks noChangeArrowheads="1"/>
          </p:cNvSpPr>
          <p:nvPr/>
        </p:nvSpPr>
        <p:spPr bwMode="auto">
          <a:xfrm>
            <a:off x="20665536" y="48895289"/>
            <a:ext cx="7559469" cy="183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734" tIns="55367" rIns="110734" bIns="55367">
            <a:spAutoFit/>
          </a:bodyPr>
          <a:lstStyle>
            <a:lvl1pPr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14800" eaLnBrk="0" hangingPunct="0">
              <a:defRPr sz="8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r-FR" altLang="fr-FR" sz="4400" b="1" u="sng" dirty="0" smtClean="0">
                <a:solidFill>
                  <a:srgbClr val="DFEC9E"/>
                </a:solidFill>
                <a:latin typeface="Myriad Pro Cond"/>
              </a:rPr>
              <a:t>Contact</a:t>
            </a:r>
            <a:r>
              <a:rPr lang="fr-FR" altLang="fr-FR" sz="4400" b="1" dirty="0" smtClean="0">
                <a:solidFill>
                  <a:srgbClr val="DFEC9E"/>
                </a:solidFill>
                <a:latin typeface="Myriad Pro Cond"/>
              </a:rPr>
              <a:t> :</a:t>
            </a:r>
          </a:p>
          <a:p>
            <a:pPr eaLnBrk="1" hangingPunct="1">
              <a:lnSpc>
                <a:spcPct val="85000"/>
              </a:lnSpc>
            </a:pPr>
            <a:r>
              <a:rPr lang="fr-FR" altLang="fr-FR" sz="4400" dirty="0" smtClean="0">
                <a:solidFill>
                  <a:srgbClr val="DFEC9E"/>
                </a:solidFill>
                <a:latin typeface="Myriad Pro Cond"/>
              </a:rPr>
              <a:t>Oana-Crina </a:t>
            </a:r>
            <a:r>
              <a:rPr lang="fr-FR" altLang="fr-FR" sz="4400" dirty="0" err="1" smtClean="0">
                <a:solidFill>
                  <a:srgbClr val="DFEC9E"/>
                </a:solidFill>
                <a:latin typeface="Myriad Pro Cond"/>
              </a:rPr>
              <a:t>Bujor</a:t>
            </a:r>
            <a:endParaRPr lang="fr-FR" altLang="fr-FR" sz="4400" dirty="0" smtClean="0">
              <a:solidFill>
                <a:srgbClr val="DFEC9E"/>
              </a:solidFill>
              <a:latin typeface="Myriad Pro Cond"/>
            </a:endParaRPr>
          </a:p>
          <a:p>
            <a:pPr eaLnBrk="1" hangingPunct="1">
              <a:lnSpc>
                <a:spcPct val="85000"/>
              </a:lnSpc>
            </a:pPr>
            <a:r>
              <a:rPr lang="fr-FR" altLang="fr-FR" sz="4400" dirty="0">
                <a:solidFill>
                  <a:srgbClr val="DFEC9E"/>
                </a:solidFill>
                <a:latin typeface="Myriad Pro Cond"/>
              </a:rPr>
              <a:t>o</a:t>
            </a:r>
            <a:r>
              <a:rPr lang="fr-FR" altLang="fr-FR" sz="4400" dirty="0" smtClean="0">
                <a:solidFill>
                  <a:srgbClr val="DFEC9E"/>
                </a:solidFill>
                <a:latin typeface="Myriad Pro Cond"/>
              </a:rPr>
              <a:t>ana_crin@yahoo.com</a:t>
            </a:r>
            <a:endParaRPr lang="fr-FR" altLang="fr-FR" sz="4400" dirty="0">
              <a:solidFill>
                <a:srgbClr val="DFEC9E"/>
              </a:solidFill>
              <a:latin typeface="Myriad Pro Cond"/>
            </a:endParaRPr>
          </a:p>
        </p:txBody>
      </p:sp>
      <p:sp>
        <p:nvSpPr>
          <p:cNvPr id="116" name="Rectangle 97"/>
          <p:cNvSpPr>
            <a:spLocks noChangeArrowheads="1"/>
          </p:cNvSpPr>
          <p:nvPr/>
        </p:nvSpPr>
        <p:spPr bwMode="auto">
          <a:xfrm>
            <a:off x="18575934" y="20930012"/>
            <a:ext cx="16882812" cy="8018526"/>
          </a:xfrm>
          <a:prstGeom prst="rect">
            <a:avLst/>
          </a:prstGeom>
          <a:noFill/>
          <a:ln w="50800" algn="ctr">
            <a:solidFill>
              <a:srgbClr val="5B7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114800"/>
            <a:endParaRPr lang="en-US" altLang="fr-FR"/>
          </a:p>
        </p:txBody>
      </p:sp>
      <p:sp>
        <p:nvSpPr>
          <p:cNvPr id="117" name="Rectangle 161"/>
          <p:cNvSpPr>
            <a:spLocks noChangeArrowheads="1"/>
          </p:cNvSpPr>
          <p:nvPr/>
        </p:nvSpPr>
        <p:spPr bwMode="auto">
          <a:xfrm>
            <a:off x="22959892" y="20606848"/>
            <a:ext cx="8289449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3600" b="1" i="1" dirty="0">
                <a:solidFill>
                  <a:srgbClr val="336600"/>
                </a:solidFill>
                <a:latin typeface="Myriad Pro"/>
                <a:cs typeface="Arial" pitchFamily="34" charset="0"/>
              </a:rPr>
              <a:t>In vitro </a:t>
            </a:r>
            <a:r>
              <a:rPr lang="en-US" altLang="fr-FR" sz="3600" b="1" dirty="0">
                <a:solidFill>
                  <a:srgbClr val="336600"/>
                </a:solidFill>
                <a:latin typeface="Myriad Pro"/>
                <a:cs typeface="Arial" pitchFamily="34" charset="0"/>
              </a:rPr>
              <a:t>model of gastric digestion [4]</a:t>
            </a:r>
          </a:p>
        </p:txBody>
      </p:sp>
      <p:sp>
        <p:nvSpPr>
          <p:cNvPr id="119" name="Rectangle 97"/>
          <p:cNvSpPr>
            <a:spLocks noChangeArrowheads="1"/>
          </p:cNvSpPr>
          <p:nvPr/>
        </p:nvSpPr>
        <p:spPr bwMode="auto">
          <a:xfrm>
            <a:off x="444801" y="20955650"/>
            <a:ext cx="17174638" cy="8018526"/>
          </a:xfrm>
          <a:prstGeom prst="rect">
            <a:avLst/>
          </a:prstGeom>
          <a:noFill/>
          <a:ln w="50800" algn="ctr">
            <a:solidFill>
              <a:srgbClr val="5B7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114800"/>
            <a:endParaRPr lang="en-US" altLang="fr-FR"/>
          </a:p>
        </p:txBody>
      </p:sp>
      <p:sp>
        <p:nvSpPr>
          <p:cNvPr id="120" name="Rectangle 161"/>
          <p:cNvSpPr>
            <a:spLocks noChangeArrowheads="1"/>
          </p:cNvSpPr>
          <p:nvPr/>
        </p:nvSpPr>
        <p:spPr bwMode="auto">
          <a:xfrm>
            <a:off x="4102326" y="20595610"/>
            <a:ext cx="1092732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fr-FR" sz="3600" b="1" dirty="0" smtClean="0">
                <a:solidFill>
                  <a:srgbClr val="336600"/>
                </a:solidFill>
                <a:latin typeface="Myriad Pro"/>
                <a:cs typeface="Arial" pitchFamily="34" charset="0"/>
              </a:rPr>
              <a:t>Extraction and analyses of phenolic compounds </a:t>
            </a:r>
            <a:endParaRPr lang="en-US" altLang="fr-FR" sz="3600" b="1" dirty="0">
              <a:solidFill>
                <a:srgbClr val="336600"/>
              </a:solidFill>
              <a:latin typeface="Myriad Pro"/>
              <a:cs typeface="Arial" pitchFamily="34" charset="0"/>
            </a:endParaRPr>
          </a:p>
        </p:txBody>
      </p:sp>
      <p:sp>
        <p:nvSpPr>
          <p:cNvPr id="122" name="Rectangle 161"/>
          <p:cNvSpPr>
            <a:spLocks noChangeArrowheads="1"/>
          </p:cNvSpPr>
          <p:nvPr/>
        </p:nvSpPr>
        <p:spPr bwMode="auto">
          <a:xfrm>
            <a:off x="4209633" y="30484133"/>
            <a:ext cx="874967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C46200"/>
                </a:solidFill>
                <a:latin typeface="Myriad Pro"/>
              </a:rPr>
              <a:t>Quantification of polyphenols by UPLC</a:t>
            </a:r>
            <a:endParaRPr lang="en-US" altLang="fr-FR" sz="3600" b="1" dirty="0">
              <a:solidFill>
                <a:srgbClr val="C46200"/>
              </a:solidFill>
              <a:latin typeface="Myriad Pro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2913" y="31003800"/>
            <a:ext cx="16923560" cy="7704856"/>
            <a:chOff x="622913" y="30571752"/>
            <a:chExt cx="16923560" cy="7704856"/>
          </a:xfrm>
        </p:grpSpPr>
        <p:graphicFrame>
          <p:nvGraphicFramePr>
            <p:cNvPr id="114" name="Chart 1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1878900"/>
                </p:ext>
              </p:extLst>
            </p:nvPr>
          </p:nvGraphicFramePr>
          <p:xfrm>
            <a:off x="622913" y="30571752"/>
            <a:ext cx="10066781" cy="73147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grpSp>
          <p:nvGrpSpPr>
            <p:cNvPr id="4" name="Group 3"/>
            <p:cNvGrpSpPr/>
            <p:nvPr/>
          </p:nvGrpSpPr>
          <p:grpSpPr>
            <a:xfrm>
              <a:off x="11155082" y="30715767"/>
              <a:ext cx="6391391" cy="7560841"/>
              <a:chOff x="11155082" y="30715767"/>
              <a:chExt cx="6391391" cy="7560841"/>
            </a:xfrm>
          </p:grpSpPr>
          <p:graphicFrame>
            <p:nvGraphicFramePr>
              <p:cNvPr id="115" name="Chart 11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45229468"/>
                  </p:ext>
                </p:extLst>
              </p:nvPr>
            </p:nvGraphicFramePr>
            <p:xfrm>
              <a:off x="11155082" y="30715767"/>
              <a:ext cx="6391391" cy="756084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2"/>
              </a:graphicData>
            </a:graphic>
          </p:graphicFrame>
          <p:sp>
            <p:nvSpPr>
              <p:cNvPr id="2" name="TextBox 1"/>
              <p:cNvSpPr txBox="1"/>
              <p:nvPr/>
            </p:nvSpPr>
            <p:spPr>
              <a:xfrm>
                <a:off x="12383245" y="36764440"/>
                <a:ext cx="2088231" cy="13849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Myriad Pro Cond"/>
                  </a:rPr>
                  <a:t>     Fruits</a:t>
                </a:r>
              </a:p>
              <a:p>
                <a:r>
                  <a:rPr lang="en-US" sz="2800" b="1" dirty="0" smtClean="0">
                    <a:latin typeface="Myriad Pro Cond"/>
                  </a:rPr>
                  <a:t>     Water</a:t>
                </a:r>
              </a:p>
              <a:p>
                <a:endParaRPr lang="en-US" sz="2800" b="1" dirty="0">
                  <a:latin typeface="Myriad Pro Cond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4471477" y="36764440"/>
                <a:ext cx="1901483" cy="13849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Myriad Pro Cond"/>
                  </a:rPr>
                  <a:t>Fruits</a:t>
                </a:r>
              </a:p>
              <a:p>
                <a:r>
                  <a:rPr lang="en-US" sz="2800" b="1" dirty="0" err="1" smtClean="0">
                    <a:latin typeface="Myriad Pro Cond"/>
                  </a:rPr>
                  <a:t>EtOH</a:t>
                </a:r>
                <a:r>
                  <a:rPr lang="en-US" sz="2800" b="1" dirty="0" smtClean="0">
                    <a:latin typeface="Myriad Pro Cond"/>
                  </a:rPr>
                  <a:t> 55%</a:t>
                </a:r>
              </a:p>
              <a:p>
                <a:endParaRPr lang="en-US" sz="2800" b="1" dirty="0">
                  <a:latin typeface="Myriad Pro Cond"/>
                </a:endParaRPr>
              </a:p>
            </p:txBody>
          </p:sp>
        </p:grpSp>
      </p:grpSp>
      <p:sp>
        <p:nvSpPr>
          <p:cNvPr id="125" name="Rectangle 2"/>
          <p:cNvSpPr>
            <a:spLocks noChangeArrowheads="1"/>
          </p:cNvSpPr>
          <p:nvPr/>
        </p:nvSpPr>
        <p:spPr bwMode="auto">
          <a:xfrm>
            <a:off x="717949" y="38132592"/>
            <a:ext cx="16825125" cy="38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Lingonberry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extracts from leaves and stems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:	</a:t>
            </a:r>
          </a:p>
          <a:p>
            <a:pPr>
              <a:spcBef>
                <a:spcPts val="200"/>
              </a:spcBef>
            </a:pPr>
            <a:r>
              <a:rPr lang="fr-FR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sym typeface="Wingdings" pitchFamily="2" charset="2"/>
              </a:rPr>
              <a:t>     </a:t>
            </a:r>
            <a:r>
              <a:rPr lang="en-US" alt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sym typeface="Wingdings" pitchFamily="2" charset="2"/>
              </a:rPr>
              <a:t>F</a:t>
            </a:r>
            <a:r>
              <a:rPr lang="en-US" alt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lavanol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 oligomers and </a:t>
            </a:r>
            <a:r>
              <a:rPr lang="en-US" alt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flavonol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 </a:t>
            </a:r>
            <a:r>
              <a:rPr lang="en-US" alt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glycosides 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were the </a:t>
            </a:r>
            <a:r>
              <a:rPr lang="en-US" alt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most 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representative </a:t>
            </a:r>
          </a:p>
          <a:p>
            <a:pPr>
              <a:spcBef>
                <a:spcPts val="200"/>
              </a:spcBef>
            </a:pPr>
            <a:r>
              <a:rPr lang="en-US" alt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 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        classes </a:t>
            </a:r>
            <a:r>
              <a:rPr lang="en-US" alt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of 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phenolic compounds.</a:t>
            </a:r>
            <a:endParaRPr lang="en-US" altLang="fr-FR" sz="2800" dirty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</a:endParaRPr>
          </a:p>
          <a:p>
            <a:pPr>
              <a:spcBef>
                <a:spcPts val="200"/>
              </a:spcBef>
            </a:pPr>
            <a:r>
              <a:rPr lang="fr-FR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sym typeface="Wingdings" pitchFamily="2" charset="2"/>
              </a:rPr>
              <a:t>     C</a:t>
            </a:r>
            <a:r>
              <a:rPr lang="en-US" alt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affeic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 </a:t>
            </a:r>
            <a:r>
              <a:rPr lang="en-US" alt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acid 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derivatives </a:t>
            </a:r>
            <a:r>
              <a:rPr lang="en-US" alt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were present in significant concentrations in leaves 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and </a:t>
            </a:r>
          </a:p>
          <a:p>
            <a:pPr>
              <a:spcBef>
                <a:spcPts val="300"/>
              </a:spcBef>
            </a:pPr>
            <a:r>
              <a:rPr lang="en-US" alt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 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        in </a:t>
            </a:r>
            <a:r>
              <a:rPr lang="en-US" alt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lower contents in </a:t>
            </a:r>
            <a:r>
              <a:rPr lang="en-US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stems. </a:t>
            </a:r>
            <a:endParaRPr lang="en-US" altLang="fr-FR" sz="2800" dirty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  <a:sym typeface="Wingdings" pitchFamily="2" charset="2"/>
            </a:endParaRP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Fruit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extracts of 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lingonberry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anose="020B0604020202020204" pitchFamily="34" charset="0"/>
              </a:rPr>
              <a:t>: </a:t>
            </a:r>
            <a:endParaRPr lang="en-GB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fr-FR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sym typeface="Wingdings" pitchFamily="2" charset="2"/>
              </a:rPr>
              <a:t>     </a:t>
            </a:r>
            <a:r>
              <a:rPr lang="en-US" altLang="fr-FR" sz="2800" dirty="0" smtClean="0">
                <a:latin typeface="Myriad Pro Cond"/>
                <a:sym typeface="Wingdings" pitchFamily="2" charset="2"/>
              </a:rPr>
              <a:t>In </a:t>
            </a:r>
            <a:r>
              <a:rPr lang="en-US" altLang="fr-FR" sz="2800" dirty="0" smtClean="0">
                <a:latin typeface="Myriad Pro Cond"/>
              </a:rPr>
              <a:t>both </a:t>
            </a:r>
            <a:r>
              <a:rPr lang="en-US" altLang="fr-FR" sz="2800" dirty="0">
                <a:latin typeface="Myriad Pro Cond"/>
              </a:rPr>
              <a:t>fruit extracts monomeric and </a:t>
            </a:r>
            <a:r>
              <a:rPr lang="en-US" altLang="fr-FR" sz="2800" dirty="0" err="1">
                <a:latin typeface="Myriad Pro Cond"/>
              </a:rPr>
              <a:t>oligomeric</a:t>
            </a:r>
            <a:r>
              <a:rPr lang="en-US" altLang="fr-FR" sz="2800" dirty="0">
                <a:latin typeface="Myriad Pro Cond"/>
              </a:rPr>
              <a:t> </a:t>
            </a:r>
            <a:r>
              <a:rPr lang="en-US" altLang="fr-FR" sz="2800" dirty="0" err="1">
                <a:latin typeface="Myriad Pro Cond"/>
              </a:rPr>
              <a:t>flavanols</a:t>
            </a:r>
            <a:r>
              <a:rPr lang="en-US" altLang="fr-FR" sz="2800" dirty="0">
                <a:latin typeface="Myriad Pro Cond"/>
              </a:rPr>
              <a:t> and benzoic acid </a:t>
            </a:r>
            <a:r>
              <a:rPr lang="en-US" altLang="fr-FR" sz="2800" dirty="0" smtClean="0">
                <a:latin typeface="Myriad Pro Cond"/>
              </a:rPr>
              <a:t>derivatives</a:t>
            </a:r>
          </a:p>
          <a:p>
            <a:r>
              <a:rPr lang="en-US" altLang="fr-FR" sz="2800" dirty="0">
                <a:latin typeface="Myriad Pro Cond"/>
              </a:rPr>
              <a:t> </a:t>
            </a:r>
            <a:r>
              <a:rPr lang="en-US" altLang="fr-FR" sz="2800" dirty="0" smtClean="0">
                <a:latin typeface="Myriad Pro Cond"/>
              </a:rPr>
              <a:t>        </a:t>
            </a:r>
            <a:r>
              <a:rPr lang="en-US" altLang="fr-FR" sz="2800" dirty="0">
                <a:latin typeface="Myriad Pro Cond"/>
              </a:rPr>
              <a:t>were present as the major </a:t>
            </a:r>
            <a:r>
              <a:rPr lang="en-US" altLang="fr-FR" sz="2800" dirty="0" smtClean="0">
                <a:latin typeface="Myriad Pro Cond"/>
              </a:rPr>
              <a:t>phenolic compounds. </a:t>
            </a:r>
            <a:r>
              <a:rPr lang="fr-FR" alt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sym typeface="Wingdings" pitchFamily="2" charset="2"/>
              </a:rPr>
              <a:t>	</a:t>
            </a:r>
            <a:endParaRPr lang="en-US" altLang="fr-FR" sz="2800" dirty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</a:endParaRPr>
          </a:p>
        </p:txBody>
      </p:sp>
      <p:sp>
        <p:nvSpPr>
          <p:cNvPr id="127" name="TextBox 17"/>
          <p:cNvSpPr txBox="1">
            <a:spLocks noChangeArrowheads="1"/>
          </p:cNvSpPr>
          <p:nvPr/>
        </p:nvSpPr>
        <p:spPr bwMode="auto">
          <a:xfrm>
            <a:off x="27924049" y="33700006"/>
            <a:ext cx="2791858" cy="10330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fr-FR" sz="2800" b="1">
              <a:solidFill>
                <a:srgbClr val="262626"/>
              </a:solidFill>
              <a:latin typeface="Myriad Pro Cond"/>
            </a:endParaRPr>
          </a:p>
        </p:txBody>
      </p:sp>
      <p:grpSp>
        <p:nvGrpSpPr>
          <p:cNvPr id="129" name="Group 3"/>
          <p:cNvGrpSpPr>
            <a:grpSpLocks/>
          </p:cNvGrpSpPr>
          <p:nvPr/>
        </p:nvGrpSpPr>
        <p:grpSpPr bwMode="auto">
          <a:xfrm>
            <a:off x="19165348" y="31690405"/>
            <a:ext cx="10795419" cy="7380534"/>
            <a:chOff x="776287" y="2529895"/>
            <a:chExt cx="3076578" cy="2145456"/>
          </a:xfrm>
        </p:grpSpPr>
        <p:graphicFrame>
          <p:nvGraphicFramePr>
            <p:cNvPr id="130" name="Graphique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59794370"/>
                </p:ext>
              </p:extLst>
            </p:nvPr>
          </p:nvGraphicFramePr>
          <p:xfrm>
            <a:off x="776287" y="2529895"/>
            <a:ext cx="3076578" cy="1979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sp>
          <p:nvSpPr>
            <p:cNvPr id="131" name="TextBox 17"/>
            <p:cNvSpPr txBox="1">
              <a:spLocks noChangeArrowheads="1"/>
            </p:cNvSpPr>
            <p:nvPr/>
          </p:nvSpPr>
          <p:spPr bwMode="auto">
            <a:xfrm>
              <a:off x="1306028" y="4241045"/>
              <a:ext cx="1825812" cy="434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fr-FR" sz="2800" b="1">
                <a:solidFill>
                  <a:srgbClr val="262626"/>
                </a:solidFill>
                <a:latin typeface="Myriad Pro Cond"/>
              </a:endParaRPr>
            </a:p>
          </p:txBody>
        </p:sp>
      </p:grpSp>
      <p:grpSp>
        <p:nvGrpSpPr>
          <p:cNvPr id="132" name="Group 2"/>
          <p:cNvGrpSpPr>
            <a:grpSpLocks/>
          </p:cNvGrpSpPr>
          <p:nvPr/>
        </p:nvGrpSpPr>
        <p:grpSpPr bwMode="auto">
          <a:xfrm>
            <a:off x="28945086" y="31834422"/>
            <a:ext cx="6351845" cy="7308114"/>
            <a:chOff x="5172188" y="2529895"/>
            <a:chExt cx="3126660" cy="2065877"/>
          </a:xfrm>
        </p:grpSpPr>
        <p:graphicFrame>
          <p:nvGraphicFramePr>
            <p:cNvPr id="133" name="Graphique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399296"/>
                </p:ext>
              </p:extLst>
            </p:nvPr>
          </p:nvGraphicFramePr>
          <p:xfrm>
            <a:off x="5172188" y="2529895"/>
            <a:ext cx="3126660" cy="1979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  <p:sp>
          <p:nvSpPr>
            <p:cNvPr id="134" name="TextBox 17"/>
            <p:cNvSpPr txBox="1">
              <a:spLocks noChangeArrowheads="1"/>
            </p:cNvSpPr>
            <p:nvPr/>
          </p:nvSpPr>
          <p:spPr bwMode="auto">
            <a:xfrm>
              <a:off x="5794083" y="4178683"/>
              <a:ext cx="1825812" cy="417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fr-FR" sz="2800" b="1">
                <a:solidFill>
                  <a:srgbClr val="262626"/>
                </a:solidFill>
                <a:latin typeface="Myriad Pro Cond"/>
              </a:endParaRPr>
            </a:p>
          </p:txBody>
        </p:sp>
      </p:grpSp>
      <p:sp>
        <p:nvSpPr>
          <p:cNvPr id="139" name="TextBox 17"/>
          <p:cNvSpPr txBox="1">
            <a:spLocks noChangeArrowheads="1"/>
          </p:cNvSpPr>
          <p:nvPr/>
        </p:nvSpPr>
        <p:spPr bwMode="auto">
          <a:xfrm>
            <a:off x="21272117" y="31803794"/>
            <a:ext cx="317315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  <a:defRPr/>
            </a:pPr>
            <a:r>
              <a:rPr lang="en-US" altLang="fr-FR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BSA model</a:t>
            </a:r>
            <a:endParaRPr lang="en-US" altLang="fr-FR" sz="2800" b="1" u="sng" dirty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  <a:cs typeface="Arial" pitchFamily="34" charset="0"/>
            </a:endParaRPr>
          </a:p>
        </p:txBody>
      </p:sp>
      <p:sp>
        <p:nvSpPr>
          <p:cNvPr id="140" name="TextBox 17"/>
          <p:cNvSpPr txBox="1">
            <a:spLocks noChangeArrowheads="1"/>
          </p:cNvSpPr>
          <p:nvPr/>
        </p:nvSpPr>
        <p:spPr bwMode="auto">
          <a:xfrm>
            <a:off x="31244540" y="31887265"/>
            <a:ext cx="317315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  <a:defRPr/>
            </a:pPr>
            <a:r>
              <a:rPr lang="en-US" altLang="fr-FR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PL model</a:t>
            </a:r>
            <a:endParaRPr lang="en-US" altLang="fr-FR" sz="2800" b="1" u="sng" dirty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8791957" y="38420624"/>
            <a:ext cx="16593172" cy="344709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Leaf and stem lingonberry extracts were the most effective antioxidants toward the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metmyoglobin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-initiated lipid oxidation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in </a:t>
            </a:r>
            <a:r>
              <a:rPr lang="fr-FR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both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BSA- and PL-stabilized emulsions at pH 5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42-59% inhibition).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  <a:cs typeface="Arial" pitchFamily="34" charset="0"/>
            </a:endParaRP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Extracts from fruit were added at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4-fold higher concentrations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compared to stem and leaf.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sym typeface="Wingdings"/>
              </a:rPr>
              <a:t>     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The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weaker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inhibition effect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of fruit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extracts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appears to be due to the high content of sugar in fruit.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sym typeface="Wingdings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sym typeface="Wingdings"/>
              </a:rPr>
              <a:t>    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sym typeface="Wingdings"/>
              </a:rPr>
              <a:t>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he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two aqueous and ethanolic fruit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extract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were the least effective with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inhibition rates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of 8%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         and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12% in the BSA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model, but were more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active in the PL model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</a:rPr>
              <a:t>(21% inhibition).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  <a:sym typeface="Wingdings"/>
            </a:endParaRPr>
          </a:p>
          <a:p>
            <a:pPr>
              <a:spcBef>
                <a:spcPts val="300"/>
              </a:spcBef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  <a:sym typeface="Wingdings" pitchFamily="2" charset="2"/>
              </a:rPr>
              <a:t>                  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  <a:sym typeface="Wingdings" pitchFamily="2" charset="2"/>
              </a:rPr>
              <a:t>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 anthocyanins and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procyanidin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trimers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 proved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to be highly inhibitory in the PL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Arial" pitchFamily="34" charset="0"/>
              </a:rPr>
              <a:t>model </a:t>
            </a:r>
            <a:r>
              <a:rPr lang="fr-FR" altLang="fr-F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</a:rPr>
              <a:t>[5</a:t>
            </a:r>
            <a:r>
              <a:rPr lang="fr-FR" alt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</a:rPr>
              <a:t>]. </a:t>
            </a:r>
            <a:endParaRPr lang="en-US" altLang="fr-FR" sz="2800" dirty="0">
              <a:solidFill>
                <a:schemeClr val="tx1">
                  <a:lumMod val="85000"/>
                  <a:lumOff val="15000"/>
                </a:schemeClr>
              </a:solidFill>
              <a:latin typeface="Myriad Pro Cond"/>
              <a:cs typeface="Arial" pitchFamily="34" charset="0"/>
            </a:endParaRPr>
          </a:p>
        </p:txBody>
      </p:sp>
      <p:pic>
        <p:nvPicPr>
          <p:cNvPr id="147" name="Picture 8" descr="sigla%202006%20an7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934" y="6128908"/>
            <a:ext cx="3047303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3317" y="44469296"/>
            <a:ext cx="4569276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4937" y="45909456"/>
            <a:ext cx="325625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600" dirty="0">
                <a:solidFill>
                  <a:schemeClr val="accent4">
                    <a:lumMod val="75000"/>
                  </a:schemeClr>
                </a:solidFill>
                <a:latin typeface="Harlow Solid Italic" pitchFamily="82" charset="0"/>
              </a:rPr>
              <a:t>International </a:t>
            </a:r>
            <a:r>
              <a:rPr lang="en-US" sz="5600" dirty="0" smtClean="0">
                <a:solidFill>
                  <a:schemeClr val="accent4">
                    <a:lumMod val="75000"/>
                  </a:schemeClr>
                </a:solidFill>
                <a:latin typeface="Harlow Solid Italic" pitchFamily="82" charset="0"/>
              </a:rPr>
              <a:t>Conference Aromatic </a:t>
            </a:r>
            <a:r>
              <a:rPr lang="en-US" sz="5600" dirty="0">
                <a:solidFill>
                  <a:schemeClr val="accent4">
                    <a:lumMod val="75000"/>
                  </a:schemeClr>
                </a:solidFill>
                <a:latin typeface="Harlow Solid Italic" pitchFamily="82" charset="0"/>
              </a:rPr>
              <a:t>and Medicinal Herbs in </a:t>
            </a:r>
            <a:r>
              <a:rPr lang="en-US" sz="5600" dirty="0" smtClean="0">
                <a:solidFill>
                  <a:schemeClr val="accent4">
                    <a:lumMod val="75000"/>
                  </a:schemeClr>
                </a:solidFill>
                <a:latin typeface="Harlow Solid Italic" pitchFamily="82" charset="0"/>
              </a:rPr>
              <a:t>Food, </a:t>
            </a:r>
            <a:r>
              <a:rPr lang="it-IT" sz="5600" dirty="0">
                <a:solidFill>
                  <a:schemeClr val="accent4">
                    <a:lumMod val="75000"/>
                  </a:schemeClr>
                </a:solidFill>
                <a:latin typeface="Harlow Solid Italic" pitchFamily="82" charset="0"/>
              </a:rPr>
              <a:t>15 – 16</a:t>
            </a:r>
            <a:r>
              <a:rPr lang="it-IT" sz="5600" baseline="30000" dirty="0">
                <a:solidFill>
                  <a:schemeClr val="accent4">
                    <a:lumMod val="75000"/>
                  </a:schemeClr>
                </a:solidFill>
                <a:latin typeface="Harlow Solid Italic" pitchFamily="82" charset="0"/>
              </a:rPr>
              <a:t>th</a:t>
            </a:r>
            <a:r>
              <a:rPr lang="it-IT" sz="5600" dirty="0">
                <a:solidFill>
                  <a:schemeClr val="accent4">
                    <a:lumMod val="75000"/>
                  </a:schemeClr>
                </a:solidFill>
                <a:latin typeface="Harlow Solid Italic" pitchFamily="82" charset="0"/>
              </a:rPr>
              <a:t> June </a:t>
            </a:r>
            <a:r>
              <a:rPr lang="it-IT" sz="5600" dirty="0" smtClean="0">
                <a:solidFill>
                  <a:schemeClr val="accent4">
                    <a:lumMod val="75000"/>
                  </a:schemeClr>
                </a:solidFill>
                <a:latin typeface="Harlow Solid Italic" pitchFamily="82" charset="0"/>
              </a:rPr>
              <a:t>2016, Bucharest</a:t>
            </a:r>
            <a:endParaRPr lang="en-US" sz="5600" dirty="0">
              <a:solidFill>
                <a:schemeClr val="accent4">
                  <a:lumMod val="75000"/>
                </a:schemeClr>
              </a:solidFill>
              <a:latin typeface="Harlow Solid Italic" pitchFamily="82" charset="0"/>
            </a:endParaRPr>
          </a:p>
        </p:txBody>
      </p:sp>
      <p:sp>
        <p:nvSpPr>
          <p:cNvPr id="135" name="TextBox 81"/>
          <p:cNvSpPr txBox="1">
            <a:spLocks noChangeArrowheads="1"/>
          </p:cNvSpPr>
          <p:nvPr/>
        </p:nvSpPr>
        <p:spPr bwMode="auto">
          <a:xfrm>
            <a:off x="22896413" y="42525080"/>
            <a:ext cx="10006296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References: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[1] 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  <a:cs typeface="Arial" pitchFamily="34" charset="0"/>
              </a:rPr>
              <a:t>Pérez-Jiménez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  <a:cs typeface="Arial" pitchFamily="34" charset="0"/>
              </a:rPr>
              <a:t>J. et al., Am. J. Clin.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  <a:cs typeface="Arial" pitchFamily="34" charset="0"/>
              </a:rPr>
              <a:t>Nutr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  <a:cs typeface="Arial" pitchFamily="34" charset="0"/>
              </a:rPr>
              <a:t>., 2011, 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93, 1220–8.</a:t>
            </a:r>
            <a:r>
              <a:rPr lang="en-US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[</a:t>
            </a:r>
            <a:r>
              <a:rPr lang="fr-FR" alt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2]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Ursini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F. and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Sevanian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 A., Biol. Chem., 2002, 383, 599–605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[</a:t>
            </a:r>
            <a:r>
              <a:rPr lang="fr-FR" alt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3</a:t>
            </a:r>
            <a:r>
              <a:rPr lang="fr-FR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] </a:t>
            </a:r>
            <a:r>
              <a:rPr lang="fr-FR" alt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Bujor</a:t>
            </a:r>
            <a:r>
              <a:rPr lang="fr-FR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 O-C, PhD </a:t>
            </a:r>
            <a:r>
              <a:rPr lang="fr-FR" alt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Thesis</a:t>
            </a:r>
            <a:r>
              <a:rPr lang="fr-FR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, TUIASI, INRA-</a:t>
            </a:r>
            <a:r>
              <a:rPr lang="fr-FR" alt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Univ</a:t>
            </a:r>
            <a:r>
              <a:rPr lang="fr-FR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. of  Avignon, 2016.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[4] Lorrain B. et al., J </a:t>
            </a:r>
            <a:r>
              <a:rPr lang="fr-FR" alt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Agric</a:t>
            </a:r>
            <a:r>
              <a:rPr lang="fr-FR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 Food </a:t>
            </a:r>
            <a:r>
              <a:rPr lang="fr-FR" alt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Chem</a:t>
            </a:r>
            <a:r>
              <a:rPr lang="fr-FR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., 2012, 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60, 9074−9081.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[5]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Asprogenidi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, K. PhD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thesis,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Université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d’Avignon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 Cond"/>
              </a:rPr>
              <a:t>, 2015.</a:t>
            </a:r>
            <a:endParaRPr lang="fr-F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3340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693</Words>
  <Application>Microsoft Office PowerPoint</Application>
  <PresentationFormat>Personnalisé</PresentationFormat>
  <Paragraphs>134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cdufour</cp:lastModifiedBy>
  <cp:revision>228</cp:revision>
  <cp:lastPrinted>2016-03-29T12:09:07Z</cp:lastPrinted>
  <dcterms:created xsi:type="dcterms:W3CDTF">2013-02-20T09:06:48Z</dcterms:created>
  <dcterms:modified xsi:type="dcterms:W3CDTF">2016-06-09T15:45:56Z</dcterms:modified>
</cp:coreProperties>
</file>