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58" r:id="rId5"/>
    <p:sldId id="259" r:id="rId6"/>
    <p:sldId id="260" r:id="rId7"/>
    <p:sldId id="265" r:id="rId8"/>
    <p:sldId id="261" r:id="rId9"/>
    <p:sldId id="262" r:id="rId10"/>
    <p:sldId id="263" r:id="rId11"/>
    <p:sldId id="264" r:id="rId12"/>
    <p:sldId id="267" r:id="rId13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5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14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219456" y="146304"/>
            <a:ext cx="11753088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Titre 7"/>
          <p:cNvSpPr>
            <a:spLocks noGrp="1"/>
          </p:cNvSpPr>
          <p:nvPr>
            <p:ph type="ctrTitle"/>
          </p:nvPr>
        </p:nvSpPr>
        <p:spPr>
          <a:xfrm>
            <a:off x="618979" y="381001"/>
            <a:ext cx="109728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9" name="Sous-titre 8"/>
          <p:cNvSpPr>
            <a:spLocks noGrp="1"/>
          </p:cNvSpPr>
          <p:nvPr>
            <p:ph type="subTitle" idx="1"/>
          </p:nvPr>
        </p:nvSpPr>
        <p:spPr>
          <a:xfrm>
            <a:off x="2844800" y="2819400"/>
            <a:ext cx="8746979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 smtClean="0"/>
              <a:t>Modifier le style des sous-titres du masque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fr-FR"/>
          </a:p>
        </p:txBody>
      </p:sp>
      <p:sp>
        <p:nvSpPr>
          <p:cNvPr id="13" name="ZoneTexte 12"/>
          <p:cNvSpPr txBox="1"/>
          <p:nvPr/>
        </p:nvSpPr>
        <p:spPr>
          <a:xfrm>
            <a:off x="476211" y="5429264"/>
            <a:ext cx="7048549" cy="102155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800" dirty="0" smtClean="0">
                <a:latin typeface="Calibri" pitchFamily="34" charset="0"/>
              </a:rPr>
              <a:t>UMR1201 Dynafor INRA/INP ENSAT/ INP </a:t>
            </a:r>
            <a:r>
              <a:rPr lang="fr-FR" sz="1800" dirty="0" err="1" smtClean="0">
                <a:latin typeface="Calibri" pitchFamily="34" charset="0"/>
              </a:rPr>
              <a:t>EIPurpan</a:t>
            </a:r>
            <a:endParaRPr lang="fr-FR" sz="1800" dirty="0" smtClean="0">
              <a:latin typeface="Calibri" pitchFamily="34" charset="0"/>
            </a:endParaRPr>
          </a:p>
          <a:p>
            <a:r>
              <a:rPr lang="fr-FR" sz="1800" dirty="0" smtClean="0">
                <a:latin typeface="Calibri" pitchFamily="34" charset="0"/>
              </a:rPr>
              <a:t>Dynamiques</a:t>
            </a:r>
            <a:r>
              <a:rPr lang="fr-FR" sz="1800" baseline="0" dirty="0" smtClean="0">
                <a:latin typeface="Calibri" pitchFamily="34" charset="0"/>
              </a:rPr>
              <a:t> et écologie des paysages </a:t>
            </a:r>
            <a:r>
              <a:rPr lang="fr-FR" sz="1800" baseline="0" dirty="0" err="1" smtClean="0">
                <a:latin typeface="Calibri" pitchFamily="34" charset="0"/>
              </a:rPr>
              <a:t>agriforestiers</a:t>
            </a:r>
            <a:endParaRPr lang="fr-FR" sz="1800" baseline="0" dirty="0" smtClean="0">
              <a:latin typeface="Calibri" pitchFamily="34" charset="0"/>
            </a:endParaRPr>
          </a:p>
          <a:p>
            <a:r>
              <a:rPr lang="fr-FR" sz="1800" baseline="0" dirty="0" smtClean="0">
                <a:latin typeface="Calibri" pitchFamily="34" charset="0"/>
              </a:rPr>
              <a:t>dynafor.toulouse.inra.fr</a:t>
            </a:r>
            <a:endParaRPr lang="fr-FR" sz="18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7630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1046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04688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45148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333504" y="3267456"/>
            <a:ext cx="98755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63168" y="498230"/>
            <a:ext cx="103632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963084" y="3287713"/>
            <a:ext cx="103632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97482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97600" y="1645920"/>
            <a:ext cx="53848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Rectangle 9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2598184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22325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ectangle 10"/>
          <p:cNvSpPr/>
          <p:nvPr/>
        </p:nvSpPr>
        <p:spPr>
          <a:xfrm>
            <a:off x="6400800" y="216521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51948"/>
            <a:ext cx="109728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6193368" y="1535113"/>
            <a:ext cx="5389033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609600" y="2362201"/>
            <a:ext cx="5386917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93368" y="2362201"/>
            <a:ext cx="5389033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>
          <a:xfrm>
            <a:off x="11521440" y="6514568"/>
            <a:ext cx="619051" cy="274320"/>
          </a:xfrm>
        </p:spPr>
        <p:txBody>
          <a:bodyPr/>
          <a:lstStyle/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9042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253218"/>
            <a:ext cx="10972800" cy="1143000"/>
          </a:xfrm>
        </p:spPr>
        <p:txBody>
          <a:bodyPr/>
          <a:lstStyle/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  <p:sp>
        <p:nvSpPr>
          <p:cNvPr id="7" name="Rectangle 6"/>
          <p:cNvSpPr/>
          <p:nvPr/>
        </p:nvSpPr>
        <p:spPr>
          <a:xfrm>
            <a:off x="784523" y="1424588"/>
            <a:ext cx="10668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</p:spTree>
    <p:extLst>
      <p:ext uri="{BB962C8B-B14F-4D97-AF65-F5344CB8AC3E}">
        <p14:creationId xmlns:p14="http://schemas.microsoft.com/office/powerpoint/2010/main" val="32905374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2370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6743403" y="1057656"/>
            <a:ext cx="499872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17515" y="304800"/>
            <a:ext cx="524256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617515" y="1107560"/>
            <a:ext cx="524256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04800" y="2209800"/>
            <a:ext cx="11555275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fr-FR" smtClean="0"/>
              <a:t>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9" name="Espace réservé de la date 8"/>
          <p:cNvSpPr>
            <a:spLocks noGrp="1"/>
          </p:cNvSpPr>
          <p:nvPr>
            <p:ph type="dt" sz="half" idx="10"/>
          </p:nvPr>
        </p:nvSpPr>
        <p:spPr>
          <a:xfrm>
            <a:off x="7416800" y="6513670"/>
            <a:ext cx="4003040" cy="274320"/>
          </a:xfrm>
        </p:spPr>
        <p:txBody>
          <a:bodyPr vert="horz" rtlCol="0"/>
          <a:lstStyle/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1"/>
          </p:nvPr>
        </p:nvSpPr>
        <p:spPr>
          <a:xfrm>
            <a:off x="11518603" y="6513670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2"/>
          </p:nvPr>
        </p:nvSpPr>
        <p:spPr>
          <a:xfrm>
            <a:off x="2133600" y="6513670"/>
            <a:ext cx="5209952" cy="274320"/>
          </a:xfrm>
        </p:spPr>
        <p:txBody>
          <a:bodyPr vert="horz"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563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053924" y="4724400"/>
            <a:ext cx="73152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fr-FR" smtClean="0"/>
              <a:t>Modifiez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053924" y="5388937"/>
            <a:ext cx="73152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 smtClean="0"/>
              <a:t>Modifier les styles du texte du masque</a:t>
            </a:r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idx="1"/>
          </p:nvPr>
        </p:nvSpPr>
        <p:spPr>
          <a:xfrm>
            <a:off x="406400" y="249864"/>
            <a:ext cx="113792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marL="0" indent="0" algn="l" rtl="0" eaLnBrk="1" latinLnBrk="0" hangingPunct="1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fr-FR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Cliquez sur l'icône pour ajouter une image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Espace réservé de la date 7"/>
          <p:cNvSpPr>
            <a:spLocks noGrp="1"/>
          </p:cNvSpPr>
          <p:nvPr>
            <p:ph type="dt" sz="half" idx="10"/>
          </p:nvPr>
        </p:nvSpPr>
        <p:spPr>
          <a:xfrm>
            <a:off x="7416800" y="6509004"/>
            <a:ext cx="4003040" cy="274320"/>
          </a:xfrm>
        </p:spPr>
        <p:txBody>
          <a:bodyPr vert="horz" rtlCol="0"/>
          <a:lstStyle/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1"/>
          </p:nvPr>
        </p:nvSpPr>
        <p:spPr>
          <a:xfrm>
            <a:off x="11518603" y="6509004"/>
            <a:ext cx="619051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2"/>
          </p:nvPr>
        </p:nvSpPr>
        <p:spPr>
          <a:xfrm>
            <a:off x="2133600" y="6509004"/>
            <a:ext cx="5209952" cy="274320"/>
          </a:xfrm>
        </p:spPr>
        <p:txBody>
          <a:bodyPr vert="horz" rtlCol="0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606153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inra.fr/toulouse_dynafor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40000"/>
            <a:lumOff val="60000"/>
            <a:alpha val="4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ndir un rectangle avec un coin diagonal 6"/>
          <p:cNvSpPr/>
          <p:nvPr/>
        </p:nvSpPr>
        <p:spPr>
          <a:xfrm>
            <a:off x="190459" y="147086"/>
            <a:ext cx="11747795" cy="6353749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1">
              <a:alpha val="65000"/>
            </a:schemeClr>
          </a:solidFill>
          <a:ln w="11000" cap="rnd" cmpd="sng" algn="ctr">
            <a:solidFill>
              <a:srgbClr val="00B050">
                <a:alpha val="88000"/>
              </a:srgb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3"/>
          </p:nvPr>
        </p:nvSpPr>
        <p:spPr>
          <a:xfrm>
            <a:off x="1727200" y="6400800"/>
            <a:ext cx="5616352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fr-FR"/>
          </a:p>
        </p:txBody>
      </p:sp>
      <p:sp>
        <p:nvSpPr>
          <p:cNvPr id="14" name="Espace réservé de la date 13"/>
          <p:cNvSpPr>
            <a:spLocks noGrp="1"/>
          </p:cNvSpPr>
          <p:nvPr>
            <p:ph type="dt" sz="half" idx="2"/>
          </p:nvPr>
        </p:nvSpPr>
        <p:spPr>
          <a:xfrm>
            <a:off x="7416800" y="6400800"/>
            <a:ext cx="400304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F0F66154-2070-488D-9DFD-4A66B1F2F15B}" type="datetimeFigureOut">
              <a:rPr lang="fr-FR" smtClean="0"/>
              <a:t>19/05/2017</a:t>
            </a:fld>
            <a:endParaRPr lang="fr-FR"/>
          </a:p>
        </p:txBody>
      </p:sp>
      <p:sp>
        <p:nvSpPr>
          <p:cNvPr id="23" name="Espace réservé du numéro de diapositive 22"/>
          <p:cNvSpPr>
            <a:spLocks noGrp="1"/>
          </p:cNvSpPr>
          <p:nvPr>
            <p:ph type="sldNum" sz="quarter" idx="4"/>
          </p:nvPr>
        </p:nvSpPr>
        <p:spPr>
          <a:xfrm>
            <a:off x="11518603" y="6514568"/>
            <a:ext cx="619051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141F688-350C-49F2-ACA2-2D3D6D085DC4}" type="slidenum">
              <a:rPr lang="fr-FR" smtClean="0"/>
              <a:t>‹N°›</a:t>
            </a:fld>
            <a:endParaRPr lang="fr-FR"/>
          </a:p>
        </p:txBody>
      </p:sp>
      <p:sp>
        <p:nvSpPr>
          <p:cNvPr id="22" name="Espace réservé du titre 21"/>
          <p:cNvSpPr>
            <a:spLocks noGrp="1"/>
          </p:cNvSpPr>
          <p:nvPr>
            <p:ph type="title"/>
          </p:nvPr>
        </p:nvSpPr>
        <p:spPr>
          <a:xfrm>
            <a:off x="1028741" y="214298"/>
            <a:ext cx="10972800" cy="1143000"/>
          </a:xfrm>
          <a:prstGeom prst="rect">
            <a:avLst/>
          </a:prstGeom>
        </p:spPr>
        <p:txBody>
          <a:bodyPr rIns="91440" anchor="b">
            <a:no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3" name="Espace réservé du texte 12"/>
          <p:cNvSpPr>
            <a:spLocks noGrp="1"/>
          </p:cNvSpPr>
          <p:nvPr>
            <p:ph type="body" idx="1"/>
          </p:nvPr>
        </p:nvSpPr>
        <p:spPr>
          <a:xfrm>
            <a:off x="609600" y="1428736"/>
            <a:ext cx="11201440" cy="5072098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pic>
        <p:nvPicPr>
          <p:cNvPr id="8" name="Picture 11" descr="Bienvenu sur le site INRA">
            <a:hlinkClick r:id="rId13"/>
          </p:cNvPr>
          <p:cNvPicPr>
            <a:picLocks noChangeAspect="1" noChangeArrowheads="1"/>
          </p:cNvPicPr>
          <p:nvPr/>
        </p:nvPicPr>
        <p:blipFill>
          <a:blip r:embed="rId1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62491" y="6500834"/>
            <a:ext cx="1703839" cy="428628"/>
          </a:xfrm>
          <a:prstGeom prst="rect">
            <a:avLst/>
          </a:prstGeom>
          <a:noFill/>
        </p:spPr>
      </p:pic>
      <p:pic>
        <p:nvPicPr>
          <p:cNvPr id="10" name="Picture 32" descr="Ensat">
            <a:hlinkClick r:id="rId13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525025" y="6559534"/>
            <a:ext cx="2364327" cy="298467"/>
          </a:xfrm>
          <a:prstGeom prst="rect">
            <a:avLst/>
          </a:prstGeom>
          <a:noFill/>
        </p:spPr>
      </p:pic>
      <p:pic>
        <p:nvPicPr>
          <p:cNvPr id="11" name="Image 10" descr="logo_complet.jpg"/>
          <p:cNvPicPr>
            <a:picLocks noChangeAspect="1"/>
          </p:cNvPicPr>
          <p:nvPr/>
        </p:nvPicPr>
        <p:blipFill>
          <a:blip r:embed="rId1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63019" y="6572248"/>
            <a:ext cx="885835" cy="285752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80" y="6525344"/>
            <a:ext cx="1065387" cy="327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44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54864" algn="l" rtl="0" eaLnBrk="1" latinLnBrk="0" hangingPunct="1">
        <a:spcBef>
          <a:spcPct val="0"/>
        </a:spcBef>
        <a:buNone/>
        <a:defRPr kumimoji="0" sz="40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/>
          <a:latin typeface="Arial" pitchFamily="34" charset="0"/>
          <a:ea typeface="+mj-ea"/>
          <a:cs typeface="Arial" pitchFamily="34" charset="0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Calibri" pitchFamily="34" charset="0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Calibri" pitchFamily="34" charset="0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Calibri" pitchFamily="34" charset="0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Calibri" pitchFamily="34" charset="0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90575" y="-38100"/>
            <a:ext cx="10972800" cy="2209800"/>
          </a:xfrm>
        </p:spPr>
        <p:txBody>
          <a:bodyPr>
            <a:normAutofit fontScale="90000"/>
          </a:bodyPr>
          <a:lstStyle/>
          <a:p>
            <a:r>
              <a:rPr lang="fr-FR" altLang="fr-FR" dirty="0">
                <a:solidFill>
                  <a:srgbClr val="000000"/>
                </a:solidFill>
                <a:ea typeface="Calibri" panose="020F0502020204030204" pitchFamily="34" charset="0"/>
              </a:rPr>
              <a:t>Les forêts dans des territoires agricoles : nouveaux atouts d’une relation bénéfique</a:t>
            </a:r>
            <a:endParaRPr lang="fr-FR" dirty="0"/>
          </a:p>
        </p:txBody>
      </p:sp>
      <p:sp>
        <p:nvSpPr>
          <p:cNvPr id="4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896225" y="3019425"/>
            <a:ext cx="4105129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l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</a:pPr>
            <a:r>
              <a:rPr lang="FR-FR" altLang="fr-FR" sz="18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Deconchat, Marc</a:t>
            </a:r>
            <a: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alt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Blanco, Julien </a:t>
            </a:r>
            <a: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alt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Sourdril, Anne</a:t>
            </a:r>
            <a: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alt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Andrieu, Emilie</a:t>
            </a:r>
            <a: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altLang="fr-FR" sz="1800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Nangwa</a:t>
            </a:r>
            <a:r>
              <a:rPr lang="FR-FR" altLang="fr-FR" sz="1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Kwetchou, </a:t>
            </a:r>
            <a:r>
              <a:rPr lang="FR-FR" alt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Angel’s</a:t>
            </a:r>
            <a: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alt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Vigan, Martin</a:t>
            </a:r>
            <a: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alt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Corcher, Corinne</a:t>
            </a:r>
            <a: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alt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Vialatte, Aude</a:t>
            </a:r>
            <a: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  <a:t/>
            </a:r>
            <a:br>
              <a:rPr lang="fr-FR" altLang="fr-FR" sz="1800">
                <a:latin typeface="Arial" panose="020B0604020202020204" pitchFamily="34" charset="0"/>
                <a:ea typeface="Calibri" panose="020F0502020204030204" pitchFamily="34" charset="0"/>
              </a:rPr>
            </a:br>
            <a:r>
              <a:rPr lang="FR-FR" altLang="fr-FR" sz="18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Bounab, Mehdi (Chambre agriculture </a:t>
            </a:r>
            <a:r>
              <a:rPr lang="FR-FR" altLang="fr-FR" sz="180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Ariège</a:t>
            </a:r>
            <a:r>
              <a:rPr lang="FR-FR" altLang="fr-FR" sz="180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)</a:t>
            </a:r>
            <a:endParaRPr lang="FR-FR" altLang="fr-FR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979" y="2788335"/>
            <a:ext cx="55849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Janvier 2017, </a:t>
            </a: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Paris</a:t>
            </a:r>
            <a:b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r-FR" altLang="fr-FR" sz="24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Séminaire </a:t>
            </a:r>
            <a:r>
              <a:rPr lang="fr-FR" sz="2400" dirty="0">
                <a:latin typeface="Arial" panose="020B0604020202020204" pitchFamily="34" charset="0"/>
                <a:cs typeface="Arial" panose="020B0604020202020204" pitchFamily="34" charset="0"/>
              </a:rPr>
              <a:t>« Approches territorialisées des usages de la forêt »,  </a:t>
            </a:r>
            <a:r>
              <a:rPr lang="fr-F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GIP Ecofor</a:t>
            </a:r>
            <a:endParaRPr lang="fr-FR" altLang="fr-F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471" y="4110217"/>
            <a:ext cx="6858000" cy="11993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0490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Intégration territoriale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28736"/>
            <a:ext cx="10966450" cy="5072098"/>
          </a:xfrm>
        </p:spPr>
        <p:txBody>
          <a:bodyPr/>
          <a:lstStyle/>
          <a:p>
            <a:r>
              <a:rPr lang="fr-FR" dirty="0" smtClean="0"/>
              <a:t>Des ressources et services mobilisables localement</a:t>
            </a:r>
          </a:p>
          <a:p>
            <a:r>
              <a:rPr lang="fr-FR" dirty="0" smtClean="0"/>
              <a:t>En fonction des caractéristiques du territoire</a:t>
            </a:r>
          </a:p>
          <a:p>
            <a:r>
              <a:rPr lang="fr-FR" dirty="0" smtClean="0"/>
              <a:t>Des innovations d’usages et de techniques qui peuvent dynamiser les intérêts et la gestion pour les bois</a:t>
            </a:r>
          </a:p>
          <a:p>
            <a:endParaRPr lang="fr-FR" dirty="0" smtClean="0"/>
          </a:p>
        </p:txBody>
      </p:sp>
      <p:pic>
        <p:nvPicPr>
          <p:cNvPr id="4" name="Image 3" descr="had some thoughts on Google Places and Google+ Local this morning ...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12350" y="901686"/>
            <a:ext cx="1803578" cy="1527658"/>
          </a:xfrm>
          <a:prstGeom prst="rect">
            <a:avLst/>
          </a:prstGeom>
        </p:spPr>
      </p:pic>
      <p:pic>
        <p:nvPicPr>
          <p:cNvPr id="1030" name="Picture 6" descr="http://www.cedef35.fr/wp-content/uploads/PNFB-2016-20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399" y="3487804"/>
            <a:ext cx="2130425" cy="3013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2740024" y="3964785"/>
            <a:ext cx="723582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Quelle place dans les dynamiques territoriales </a:t>
            </a:r>
            <a:r>
              <a:rPr lang="fr-FR" sz="3200" u="sng" dirty="0">
                <a:latin typeface="Calibri" panose="020F0502020204030204" pitchFamily="34" charset="0"/>
                <a:cs typeface="Calibri" panose="020F0502020204030204" pitchFamily="34" charset="0"/>
              </a:rPr>
              <a:t>sylvicoles</a:t>
            </a:r>
            <a:r>
              <a:rPr lang="fr-FR" sz="3200" dirty="0">
                <a:latin typeface="Calibri" panose="020F0502020204030204" pitchFamily="34" charset="0"/>
                <a:cs typeface="Calibri" panose="020F0502020204030204" pitchFamily="34" charset="0"/>
              </a:rPr>
              <a:t> pour les forêts prévues dans la Stratégie Nationale Bois &amp; Forêts ?</a:t>
            </a:r>
          </a:p>
        </p:txBody>
      </p:sp>
    </p:spTree>
    <p:extLst>
      <p:ext uri="{BB962C8B-B14F-4D97-AF65-F5344CB8AC3E}">
        <p14:creationId xmlns:p14="http://schemas.microsoft.com/office/powerpoint/2010/main" val="2461956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Intégration sociale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28736"/>
            <a:ext cx="8380818" cy="507209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Interactions sociales autour des bois</a:t>
            </a:r>
          </a:p>
          <a:p>
            <a:pPr lvl="1"/>
            <a:r>
              <a:rPr lang="fr-FR" dirty="0" smtClean="0"/>
              <a:t>Multiples propriétaires et gestionnaires</a:t>
            </a:r>
          </a:p>
          <a:p>
            <a:pPr lvl="1"/>
            <a:r>
              <a:rPr lang="fr-FR" dirty="0" smtClean="0"/>
              <a:t>Voisinages</a:t>
            </a:r>
          </a:p>
          <a:p>
            <a:r>
              <a:rPr lang="fr-FR" dirty="0" smtClean="0"/>
              <a:t>Valeurs culturelles fortes</a:t>
            </a:r>
          </a:p>
          <a:p>
            <a:pPr lvl="1"/>
            <a:r>
              <a:rPr lang="fr-FR" dirty="0" smtClean="0"/>
              <a:t>Les bois comme marqueur de la place de la famille-maison dans les sociétés villageoises traditionnelles du sud-ouest</a:t>
            </a:r>
          </a:p>
          <a:p>
            <a:pPr lvl="1"/>
            <a:r>
              <a:rPr lang="fr-FR" dirty="0" smtClean="0"/>
              <a:t>Une organisation spatiale reflet de règles sociales et culturelles </a:t>
            </a:r>
          </a:p>
          <a:p>
            <a:pPr lvl="1"/>
            <a:r>
              <a:rPr lang="fr-FR" dirty="0" smtClean="0"/>
              <a:t>Des préférences individuelles </a:t>
            </a:r>
          </a:p>
          <a:p>
            <a:r>
              <a:rPr lang="fr-FR" dirty="0" smtClean="0"/>
              <a:t>Développer des approches participatives pour prendre en compte, préserver ou faire évoluer les valeurs culturelles</a:t>
            </a:r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 rot="19808326">
            <a:off x="5637668" y="2186489"/>
            <a:ext cx="31833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fr-FR" sz="2800" dirty="0">
                <a:latin typeface="Arial" panose="020B0604020202020204" pitchFamily="34" charset="0"/>
                <a:cs typeface="Arial" panose="020B0604020202020204" pitchFamily="34" charset="0"/>
              </a:rPr>
              <a:t>Projet </a:t>
            </a:r>
            <a:r>
              <a:rPr lang="fr-FR" sz="2800" dirty="0" err="1">
                <a:latin typeface="Arial" panose="020B0604020202020204" pitchFamily="34" charset="0"/>
                <a:cs typeface="Arial" panose="020B0604020202020204" pitchFamily="34" charset="0"/>
              </a:rPr>
              <a:t>Actaforse</a:t>
            </a:r>
            <a:endParaRPr lang="fr-F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06721" y="3862897"/>
            <a:ext cx="2861233" cy="214479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2" descr="C:\anne-sourdril-sauvegarde-juillet 2007\Mes images\Observations forêts\Coupe Raymond Chassot le 12 février 2004\Coupe Raymond Chassot le 12 février 2004 08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59856" y="857484"/>
            <a:ext cx="2866236" cy="215040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6769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3656" r="911" b="9914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28736"/>
            <a:ext cx="11582400" cy="5072098"/>
          </a:xfrm>
          <a:solidFill>
            <a:srgbClr val="D9D9D9">
              <a:alpha val="38039"/>
            </a:srgbClr>
          </a:solidFill>
        </p:spPr>
        <p:txBody>
          <a:bodyPr>
            <a:noAutofit/>
          </a:bodyPr>
          <a:lstStyle/>
          <a:p>
            <a:r>
              <a:rPr lang="fr-FR" sz="3600" b="1" dirty="0" smtClean="0"/>
              <a:t>Des bois au cœur des territoires ruraux</a:t>
            </a:r>
          </a:p>
          <a:p>
            <a:endParaRPr lang="fr-FR" sz="3600" b="1" dirty="0"/>
          </a:p>
          <a:p>
            <a:r>
              <a:rPr lang="fr-FR" sz="3600" b="1" dirty="0" smtClean="0"/>
              <a:t>De nouvelles opportunités d’usages</a:t>
            </a:r>
          </a:p>
          <a:p>
            <a:endParaRPr lang="fr-FR" sz="3600" b="1" dirty="0"/>
          </a:p>
          <a:p>
            <a:r>
              <a:rPr lang="fr-FR" sz="3600" b="1" dirty="0" smtClean="0"/>
              <a:t>Des modalités de valorisation qui se définissent peu à peu</a:t>
            </a:r>
          </a:p>
          <a:p>
            <a:endParaRPr lang="fr-FR" sz="3600" b="1" dirty="0"/>
          </a:p>
          <a:p>
            <a:r>
              <a:rPr lang="fr-FR" sz="3600" b="1" dirty="0" smtClean="0"/>
              <a:t>En accord avec les aspirations des habitants</a:t>
            </a:r>
          </a:p>
          <a:p>
            <a:endParaRPr lang="fr-FR" sz="3600" b="1" dirty="0"/>
          </a:p>
          <a:p>
            <a:pPr marL="630936" lvl="2" indent="0" algn="r">
              <a:buNone/>
            </a:pPr>
            <a:r>
              <a:rPr lang="fr-FR" sz="4000" b="1" i="1" dirty="0" smtClean="0"/>
              <a:t>Merci de votre attention</a:t>
            </a:r>
            <a:endParaRPr lang="fr-FR" sz="4000" b="1" i="1" dirty="0"/>
          </a:p>
        </p:txBody>
      </p:sp>
    </p:spTree>
    <p:extLst>
      <p:ext uri="{BB962C8B-B14F-4D97-AF65-F5344CB8AC3E}">
        <p14:creationId xmlns:p14="http://schemas.microsoft.com/office/powerpoint/2010/main" val="267210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Nombreux et pourtant mal connus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28736"/>
            <a:ext cx="6083300" cy="5072098"/>
          </a:xfrm>
        </p:spPr>
        <p:txBody>
          <a:bodyPr anchor="t">
            <a:normAutofit/>
          </a:bodyPr>
          <a:lstStyle/>
          <a:p>
            <a:r>
              <a:rPr lang="FR-FR" dirty="0"/>
              <a:t>Bois dans des </a:t>
            </a:r>
            <a:r>
              <a:rPr lang="FR-FR"/>
              <a:t>contextes </a:t>
            </a:r>
            <a:r>
              <a:rPr lang="FR-FR" smtClean="0"/>
              <a:t>agricoles</a:t>
            </a:r>
            <a:endParaRPr lang="FR-FR" dirty="0"/>
          </a:p>
          <a:p>
            <a:r>
              <a:rPr lang="FR-FR"/>
              <a:t>Configuration </a:t>
            </a:r>
            <a:r>
              <a:rPr lang="FR-FR" smtClean="0"/>
              <a:t>spatiale</a:t>
            </a:r>
            <a:r>
              <a:rPr lang="FR-FR"/>
              <a:t>, gestion et </a:t>
            </a:r>
            <a:r>
              <a:rPr lang="FR-FR" smtClean="0"/>
              <a:t>usages</a:t>
            </a:r>
            <a:endParaRPr lang="FR-FR" dirty="0"/>
          </a:p>
          <a:p>
            <a:r>
              <a:rPr lang="FR-FR"/>
              <a:t>Bois et autres espaces </a:t>
            </a:r>
            <a:r>
              <a:rPr lang="FR-FR" smtClean="0"/>
              <a:t>arborés</a:t>
            </a:r>
            <a:endParaRPr lang="FR-FR" dirty="0"/>
          </a:p>
          <a:p>
            <a:r>
              <a:rPr lang="FR-FR"/>
              <a:t>Forte dynamique </a:t>
            </a:r>
            <a:endParaRPr lang="FR-FR" dirty="0"/>
          </a:p>
        </p:txBody>
      </p:sp>
      <p:pic>
        <p:nvPicPr>
          <p:cNvPr id="4" name="Carte IGN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21450" y="1478053"/>
            <a:ext cx="5387453" cy="387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6550" y="3872274"/>
            <a:ext cx="3976364" cy="262856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0556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Conclusion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Des bois au cœur des territoires ruraux</a:t>
            </a:r>
          </a:p>
          <a:p>
            <a:endParaRPr lang="fr-FR" dirty="0"/>
          </a:p>
          <a:p>
            <a:r>
              <a:rPr lang="fr-FR" dirty="0" smtClean="0"/>
              <a:t>De nouvelles opportunités d’usages</a:t>
            </a:r>
          </a:p>
          <a:p>
            <a:endParaRPr lang="fr-FR" dirty="0"/>
          </a:p>
          <a:p>
            <a:r>
              <a:rPr lang="fr-FR" dirty="0" smtClean="0"/>
              <a:t>Des modalités de valorisation qui se définissent peu à peu</a:t>
            </a:r>
          </a:p>
          <a:p>
            <a:endParaRPr lang="fr-FR" dirty="0"/>
          </a:p>
          <a:p>
            <a:r>
              <a:rPr lang="fr-FR" dirty="0" smtClean="0"/>
              <a:t>En accord avec les aspirations des habitants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111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Infrastructures </a:t>
            </a:r>
            <a:r>
              <a:rPr lang="fr-FR" dirty="0" err="1" smtClean="0"/>
              <a:t>agroécologiques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96900" y="1428736"/>
            <a:ext cx="4711700" cy="5072098"/>
          </a:xfrm>
        </p:spPr>
        <p:txBody>
          <a:bodyPr/>
          <a:lstStyle/>
          <a:p>
            <a:r>
              <a:rPr lang="fr-FR" dirty="0" smtClean="0"/>
              <a:t>Eléments plus stables que les milieux agricoles</a:t>
            </a:r>
          </a:p>
          <a:p>
            <a:r>
              <a:rPr lang="fr-FR" dirty="0" smtClean="0"/>
              <a:t>Réservoirs de biodiversité</a:t>
            </a:r>
          </a:p>
          <a:p>
            <a:r>
              <a:rPr lang="fr-FR" dirty="0" smtClean="0"/>
              <a:t>Rôles clés dans les trames vertes</a:t>
            </a:r>
            <a:endParaRPr lang="fr-FR" dirty="0"/>
          </a:p>
        </p:txBody>
      </p:sp>
      <p:pic>
        <p:nvPicPr>
          <p:cNvPr id="6" name="Picture 5" descr="connectivité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2137" y="1492868"/>
            <a:ext cx="6575833" cy="465393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479" y="3964785"/>
            <a:ext cx="3883778" cy="259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08339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En interactions écologiques avec agriculture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28736"/>
            <a:ext cx="7242608" cy="5072098"/>
          </a:xfrm>
        </p:spPr>
        <p:txBody>
          <a:bodyPr/>
          <a:lstStyle/>
          <a:p>
            <a:r>
              <a:rPr lang="fr-FR" dirty="0" smtClean="0"/>
              <a:t>Lisières comme interfaces</a:t>
            </a:r>
          </a:p>
          <a:p>
            <a:r>
              <a:rPr lang="fr-FR" dirty="0" smtClean="0"/>
              <a:t>Auxiliaires</a:t>
            </a:r>
            <a:r>
              <a:rPr lang="fr-FR" dirty="0"/>
              <a:t> </a:t>
            </a:r>
            <a:r>
              <a:rPr lang="fr-FR" dirty="0" smtClean="0"/>
              <a:t>et pollinisateurs (mais aussi quelques ravageurs) viennent des bois</a:t>
            </a:r>
          </a:p>
          <a:p>
            <a:r>
              <a:rPr lang="fr-FR" dirty="0" smtClean="0"/>
              <a:t>Facteur de résilience écologique</a:t>
            </a:r>
          </a:p>
          <a:p>
            <a:pPr lvl="1"/>
            <a:r>
              <a:rPr lang="fr-FR" dirty="0" smtClean="0"/>
              <a:t>Rôle crucial dans des situations extrêmes</a:t>
            </a:r>
          </a:p>
          <a:p>
            <a:pPr lvl="1"/>
            <a:r>
              <a:rPr lang="fr-FR" dirty="0" smtClean="0"/>
              <a:t>Réservoir pour reconstituer les populations dans les champs après perturbations</a:t>
            </a:r>
          </a:p>
        </p:txBody>
      </p:sp>
      <p:grpSp>
        <p:nvGrpSpPr>
          <p:cNvPr id="5" name="Groupe 4"/>
          <p:cNvGrpSpPr/>
          <p:nvPr/>
        </p:nvGrpSpPr>
        <p:grpSpPr>
          <a:xfrm>
            <a:off x="7852208" y="1701708"/>
            <a:ext cx="3473042" cy="3375999"/>
            <a:chOff x="1633812" y="2349103"/>
            <a:chExt cx="2808325" cy="3304358"/>
          </a:xfrm>
        </p:grpSpPr>
        <p:pic>
          <p:nvPicPr>
            <p:cNvPr id="6" name="Picture 10"/>
            <p:cNvPicPr>
              <a:picLocks noChangeAspect="1" noChangeArrowheads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0000" r="13929"/>
            <a:stretch>
              <a:fillRect/>
            </a:stretch>
          </p:blipFill>
          <p:spPr bwMode="auto">
            <a:xfrm>
              <a:off x="3801381" y="2349103"/>
              <a:ext cx="619381" cy="6452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8048" b="6103"/>
            <a:stretch/>
          </p:blipFill>
          <p:spPr bwMode="auto">
            <a:xfrm>
              <a:off x="1929653" y="2731692"/>
              <a:ext cx="2512484" cy="27311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8" name="Picture 2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3539" r="7019"/>
            <a:stretch>
              <a:fillRect/>
            </a:stretch>
          </p:blipFill>
          <p:spPr bwMode="auto">
            <a:xfrm>
              <a:off x="2244585" y="2435922"/>
              <a:ext cx="1556797" cy="5498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9" name="Picture 10"/>
            <p:cNvPicPr>
              <a:picLocks noChangeAspect="1" noChangeArrowheads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3671" y="2991607"/>
              <a:ext cx="2074761" cy="18172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0" name="ZoneTexte 9"/>
            <p:cNvSpPr txBox="1"/>
            <p:nvPr/>
          </p:nvSpPr>
          <p:spPr>
            <a:xfrm rot="16200000">
              <a:off x="331407" y="3676903"/>
              <a:ext cx="2894036" cy="28922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13" dirty="0" err="1">
                  <a:latin typeface="Arial" panose="020B0604020202020204" pitchFamily="34" charset="0"/>
                  <a:cs typeface="Arial" panose="020B0604020202020204" pitchFamily="34" charset="0"/>
                </a:rPr>
                <a:t>Number</a:t>
              </a:r>
              <a:r>
                <a:rPr lang="fr-FR" sz="1013" dirty="0">
                  <a:latin typeface="Arial" panose="020B0604020202020204" pitchFamily="34" charset="0"/>
                  <a:cs typeface="Arial" panose="020B0604020202020204" pitchFamily="34" charset="0"/>
                </a:rPr>
                <a:t> of </a:t>
              </a:r>
              <a:r>
                <a:rPr lang="fr-FR" sz="1013" dirty="0" err="1">
                  <a:latin typeface="Arial" panose="020B0604020202020204" pitchFamily="34" charset="0"/>
                  <a:cs typeface="Arial" panose="020B0604020202020204" pitchFamily="34" charset="0"/>
                </a:rPr>
                <a:t>individuals</a:t>
              </a:r>
              <a:r>
                <a:rPr lang="fr-FR" sz="1013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fr-FR" sz="1013" dirty="0" err="1">
                  <a:latin typeface="Arial" panose="020B0604020202020204" pitchFamily="34" charset="0"/>
                  <a:cs typeface="Arial" panose="020B0604020202020204" pitchFamily="34" charset="0"/>
                </a:rPr>
                <a:t>trap</a:t>
              </a:r>
              <a:r>
                <a:rPr lang="fr-FR" sz="1013" dirty="0"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fr-FR" sz="1013" dirty="0" err="1">
                  <a:latin typeface="Arial" panose="020B0604020202020204" pitchFamily="34" charset="0"/>
                  <a:cs typeface="Arial" panose="020B0604020202020204" pitchFamily="34" charset="0"/>
                </a:rPr>
                <a:t>week</a:t>
              </a:r>
              <a:endParaRPr lang="fr-FR" sz="1013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ZoneTexte 10"/>
            <p:cNvSpPr txBox="1"/>
            <p:nvPr/>
          </p:nvSpPr>
          <p:spPr>
            <a:xfrm>
              <a:off x="2144808" y="5301503"/>
              <a:ext cx="2159662" cy="35195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1013" dirty="0">
                  <a:latin typeface="Arial" panose="020B0604020202020204" pitchFamily="34" charset="0"/>
                  <a:cs typeface="Arial" panose="020B0604020202020204" pitchFamily="34" charset="0"/>
                </a:rPr>
                <a:t>Distance (m) </a:t>
              </a:r>
              <a:r>
                <a:rPr lang="fr-FR" sz="1013" dirty="0" err="1">
                  <a:latin typeface="Arial" panose="020B0604020202020204" pitchFamily="34" charset="0"/>
                  <a:cs typeface="Arial" panose="020B0604020202020204" pitchFamily="34" charset="0"/>
                </a:rPr>
                <a:t>from</a:t>
              </a:r>
              <a:r>
                <a:rPr lang="fr-FR" sz="1013" dirty="0">
                  <a:latin typeface="Arial" panose="020B0604020202020204" pitchFamily="34" charset="0"/>
                  <a:cs typeface="Arial" panose="020B0604020202020204" pitchFamily="34" charset="0"/>
                </a:rPr>
                <a:t> the border</a:t>
              </a:r>
            </a:p>
          </p:txBody>
        </p:sp>
      </p:grpSp>
      <p:pic>
        <p:nvPicPr>
          <p:cNvPr id="12" name="Image 8" descr="Campagne 198.jp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1001" y="3260170"/>
            <a:ext cx="1045465" cy="107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47912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Sources de services écosystémiques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28736"/>
            <a:ext cx="7886700" cy="5072098"/>
          </a:xfrm>
        </p:spPr>
        <p:txBody>
          <a:bodyPr/>
          <a:lstStyle/>
          <a:p>
            <a:r>
              <a:rPr lang="fr-FR" dirty="0" smtClean="0"/>
              <a:t>Les bénéfices pour les activités humaines tirés du fonctionnement écologique</a:t>
            </a:r>
          </a:p>
          <a:p>
            <a:r>
              <a:rPr lang="fr-FR" dirty="0" smtClean="0"/>
              <a:t>Vaste bouquet de services</a:t>
            </a:r>
          </a:p>
          <a:p>
            <a:r>
              <a:rPr lang="fr-FR" dirty="0" err="1" smtClean="0"/>
              <a:t>Terafor</a:t>
            </a:r>
            <a:r>
              <a:rPr lang="fr-FR" dirty="0" smtClean="0"/>
              <a:t>: une tentative d’évaluation </a:t>
            </a:r>
            <a:r>
              <a:rPr lang="fr-FR" dirty="0" err="1" smtClean="0"/>
              <a:t>multi-critères</a:t>
            </a:r>
            <a:r>
              <a:rPr lang="fr-FR" dirty="0" smtClean="0"/>
              <a:t> pour &gt;70 services</a:t>
            </a:r>
          </a:p>
          <a:p>
            <a:endParaRPr lang="fr-FR" dirty="0"/>
          </a:p>
          <a:p>
            <a:endParaRPr lang="fr-FR" dirty="0" smtClean="0"/>
          </a:p>
          <a:p>
            <a:r>
              <a:rPr lang="fr-FR" dirty="0" smtClean="0"/>
              <a:t>Des bois qui bénéficient aussi de services venant de l’agriculture</a:t>
            </a:r>
          </a:p>
          <a:p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67750" y="1428736"/>
            <a:ext cx="2884487" cy="4803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492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Des services cartographiables? </a:t>
            </a:r>
            <a:endParaRPr lang="fr-FR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73" y="1722079"/>
            <a:ext cx="7074195" cy="2174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2697286" y="4342789"/>
            <a:ext cx="146065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de soutien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796665" y="4299217"/>
            <a:ext cx="166584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Dis(SE) </a:t>
            </a:r>
            <a:r>
              <a:rPr 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culturel 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21465" y="4299217"/>
            <a:ext cx="123303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Dis(SE) de </a:t>
            </a:r>
            <a:endParaRPr lang="fr-FR" sz="1600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régulation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064" y="4920592"/>
            <a:ext cx="1584325" cy="95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9801" y="4920592"/>
            <a:ext cx="1116125" cy="99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6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02604" y="4923088"/>
            <a:ext cx="1172116" cy="989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7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2427" y="4920591"/>
            <a:ext cx="1248317" cy="9924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Forme libre 11"/>
          <p:cNvSpPr/>
          <p:nvPr/>
        </p:nvSpPr>
        <p:spPr>
          <a:xfrm>
            <a:off x="741046" y="2478277"/>
            <a:ext cx="3110318" cy="597976"/>
          </a:xfrm>
          <a:custGeom>
            <a:avLst/>
            <a:gdLst>
              <a:gd name="connsiteX0" fmla="*/ 0 w 3110318"/>
              <a:gd name="connsiteY0" fmla="*/ 264631 h 597976"/>
              <a:gd name="connsiteX1" fmla="*/ 875654 w 3110318"/>
              <a:gd name="connsiteY1" fmla="*/ 125146 h 597976"/>
              <a:gd name="connsiteX2" fmla="*/ 1557579 w 3110318"/>
              <a:gd name="connsiteY2" fmla="*/ 171641 h 597976"/>
              <a:gd name="connsiteX3" fmla="*/ 2185261 w 3110318"/>
              <a:gd name="connsiteY3" fmla="*/ 86400 h 597976"/>
              <a:gd name="connsiteX4" fmla="*/ 2991173 w 3110318"/>
              <a:gd name="connsiteY4" fmla="*/ 8909 h 597976"/>
              <a:gd name="connsiteX5" fmla="*/ 3076413 w 3110318"/>
              <a:gd name="connsiteY5" fmla="*/ 32156 h 597976"/>
              <a:gd name="connsiteX6" fmla="*/ 3084162 w 3110318"/>
              <a:gd name="connsiteY6" fmla="*/ 280129 h 597976"/>
              <a:gd name="connsiteX7" fmla="*/ 2743200 w 3110318"/>
              <a:gd name="connsiteY7" fmla="*/ 295628 h 597976"/>
              <a:gd name="connsiteX8" fmla="*/ 2456481 w 3110318"/>
              <a:gd name="connsiteY8" fmla="*/ 411865 h 597976"/>
              <a:gd name="connsiteX9" fmla="*/ 2355742 w 3110318"/>
              <a:gd name="connsiteY9" fmla="*/ 473858 h 597976"/>
              <a:gd name="connsiteX10" fmla="*/ 2316996 w 3110318"/>
              <a:gd name="connsiteY10" fmla="*/ 597845 h 597976"/>
              <a:gd name="connsiteX11" fmla="*/ 1704813 w 3110318"/>
              <a:gd name="connsiteY11" fmla="*/ 497106 h 597976"/>
              <a:gd name="connsiteX12" fmla="*/ 1270861 w 3110318"/>
              <a:gd name="connsiteY12" fmla="*/ 466109 h 597976"/>
              <a:gd name="connsiteX13" fmla="*/ 720671 w 3110318"/>
              <a:gd name="connsiteY13" fmla="*/ 349872 h 597976"/>
              <a:gd name="connsiteX14" fmla="*/ 278969 w 3110318"/>
              <a:gd name="connsiteY14" fmla="*/ 295628 h 597976"/>
              <a:gd name="connsiteX15" fmla="*/ 0 w 3110318"/>
              <a:gd name="connsiteY15" fmla="*/ 264631 h 597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110318" h="597976">
                <a:moveTo>
                  <a:pt x="0" y="264631"/>
                </a:moveTo>
                <a:cubicBezTo>
                  <a:pt x="308029" y="202637"/>
                  <a:pt x="616058" y="140644"/>
                  <a:pt x="875654" y="125146"/>
                </a:cubicBezTo>
                <a:cubicBezTo>
                  <a:pt x="1135251" y="109648"/>
                  <a:pt x="1339311" y="178099"/>
                  <a:pt x="1557579" y="171641"/>
                </a:cubicBezTo>
                <a:cubicBezTo>
                  <a:pt x="1775847" y="165183"/>
                  <a:pt x="1946329" y="113522"/>
                  <a:pt x="2185261" y="86400"/>
                </a:cubicBezTo>
                <a:cubicBezTo>
                  <a:pt x="2424193" y="59278"/>
                  <a:pt x="2842648" y="17950"/>
                  <a:pt x="2991173" y="8909"/>
                </a:cubicBezTo>
                <a:cubicBezTo>
                  <a:pt x="3139698" y="-132"/>
                  <a:pt x="3060915" y="-13047"/>
                  <a:pt x="3076413" y="32156"/>
                </a:cubicBezTo>
                <a:cubicBezTo>
                  <a:pt x="3091911" y="77359"/>
                  <a:pt x="3139698" y="236217"/>
                  <a:pt x="3084162" y="280129"/>
                </a:cubicBezTo>
                <a:cubicBezTo>
                  <a:pt x="3028626" y="324041"/>
                  <a:pt x="2847814" y="273672"/>
                  <a:pt x="2743200" y="295628"/>
                </a:cubicBezTo>
                <a:cubicBezTo>
                  <a:pt x="2638587" y="317584"/>
                  <a:pt x="2521057" y="382160"/>
                  <a:pt x="2456481" y="411865"/>
                </a:cubicBezTo>
                <a:cubicBezTo>
                  <a:pt x="2391905" y="441570"/>
                  <a:pt x="2378989" y="442861"/>
                  <a:pt x="2355742" y="473858"/>
                </a:cubicBezTo>
                <a:cubicBezTo>
                  <a:pt x="2332495" y="504855"/>
                  <a:pt x="2425484" y="593970"/>
                  <a:pt x="2316996" y="597845"/>
                </a:cubicBezTo>
                <a:cubicBezTo>
                  <a:pt x="2208508" y="601720"/>
                  <a:pt x="1879169" y="519062"/>
                  <a:pt x="1704813" y="497106"/>
                </a:cubicBezTo>
                <a:cubicBezTo>
                  <a:pt x="1530457" y="475150"/>
                  <a:pt x="1434885" y="490648"/>
                  <a:pt x="1270861" y="466109"/>
                </a:cubicBezTo>
                <a:cubicBezTo>
                  <a:pt x="1106837" y="441570"/>
                  <a:pt x="885986" y="378285"/>
                  <a:pt x="720671" y="349872"/>
                </a:cubicBezTo>
                <a:cubicBezTo>
                  <a:pt x="555356" y="321459"/>
                  <a:pt x="278969" y="295628"/>
                  <a:pt x="278969" y="295628"/>
                </a:cubicBezTo>
                <a:lnTo>
                  <a:pt x="0" y="264631"/>
                </a:lnTo>
                <a:close/>
              </a:path>
            </a:pathLst>
          </a:custGeom>
          <a:noFill/>
          <a:ln w="381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1365388" y="2888685"/>
            <a:ext cx="1224136" cy="1410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>
            <a:off x="2589524" y="2888685"/>
            <a:ext cx="728339" cy="1410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2589524" y="2888685"/>
            <a:ext cx="2199029" cy="1410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>
            <a:off x="2589524" y="2888685"/>
            <a:ext cx="3711197" cy="141053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141252" y="4325091"/>
            <a:ext cx="24482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 d’approvisionnement</a:t>
            </a:r>
            <a:endParaRPr lang="fr-F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e 17"/>
          <p:cNvGrpSpPr/>
          <p:nvPr/>
        </p:nvGrpSpPr>
        <p:grpSpPr>
          <a:xfrm>
            <a:off x="6012689" y="1752574"/>
            <a:ext cx="2674111" cy="2113664"/>
            <a:chOff x="102332" y="1102786"/>
            <a:chExt cx="4524135" cy="3613467"/>
          </a:xfrm>
        </p:grpSpPr>
        <p:pic>
          <p:nvPicPr>
            <p:cNvPr id="19" name="Picture 2" descr="C:\Users\Ensat\Desktop\bois.jpg"/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332" y="1102786"/>
              <a:ext cx="4524135" cy="36134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Organigramme : Connecteur 19"/>
            <p:cNvSpPr/>
            <p:nvPr/>
          </p:nvSpPr>
          <p:spPr>
            <a:xfrm>
              <a:off x="755576" y="3333890"/>
              <a:ext cx="504056" cy="576064"/>
            </a:xfrm>
            <a:prstGeom prst="flowChartConnector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1" name="Organigramme : Connecteur 20"/>
            <p:cNvSpPr/>
            <p:nvPr/>
          </p:nvSpPr>
          <p:spPr>
            <a:xfrm>
              <a:off x="1637089" y="3524113"/>
              <a:ext cx="504056" cy="576064"/>
            </a:xfrm>
            <a:prstGeom prst="flowChartConnector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2" name="Organigramme : Connecteur 21"/>
            <p:cNvSpPr/>
            <p:nvPr/>
          </p:nvSpPr>
          <p:spPr>
            <a:xfrm>
              <a:off x="2305655" y="2805464"/>
              <a:ext cx="504056" cy="576064"/>
            </a:xfrm>
            <a:prstGeom prst="flowChartConnector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23" name="Organigramme : Connecteur 22"/>
            <p:cNvSpPr/>
            <p:nvPr/>
          </p:nvSpPr>
          <p:spPr>
            <a:xfrm>
              <a:off x="2623392" y="1986148"/>
              <a:ext cx="504056" cy="576064"/>
            </a:xfrm>
            <a:prstGeom prst="flowChartConnector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5" name="Image 24"/>
          <p:cNvPicPr>
            <a:picLocks noChangeAspect="1"/>
          </p:cNvPicPr>
          <p:nvPr/>
        </p:nvPicPr>
        <p:blipFill rotWithShape="1">
          <a:blip r:embed="rId8" cstate="screen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675" y="1890214"/>
            <a:ext cx="4128599" cy="4408473"/>
          </a:xfrm>
          <a:prstGeom prst="rect">
            <a:avLst/>
          </a:prstGeom>
        </p:spPr>
      </p:pic>
      <p:pic>
        <p:nvPicPr>
          <p:cNvPr id="24" name="Image 23" descr="File:Transiting Exoplanet Survey Satellite artist concept (transparent ...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92862" y="747214"/>
            <a:ext cx="2443854" cy="1731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141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source de biomasse dispersée mais accessible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09600" y="1428736"/>
            <a:ext cx="7791450" cy="5072098"/>
          </a:xfrm>
        </p:spPr>
        <p:txBody>
          <a:bodyPr>
            <a:normAutofit fontScale="92500" lnSpcReduction="10000"/>
          </a:bodyPr>
          <a:lstStyle/>
          <a:p>
            <a:r>
              <a:rPr lang="fr-FR" dirty="0" smtClean="0"/>
              <a:t>Objectif: bois=1/3 énergie renouvelable</a:t>
            </a:r>
          </a:p>
          <a:p>
            <a:r>
              <a:rPr lang="fr-FR" dirty="0" smtClean="0"/>
              <a:t>Nouvelles formes pour nouvelles technologies</a:t>
            </a:r>
          </a:p>
          <a:p>
            <a:endParaRPr lang="fr-FR" dirty="0" smtClean="0"/>
          </a:p>
          <a:p>
            <a:r>
              <a:rPr lang="fr-FR" dirty="0" smtClean="0"/>
              <a:t>Ressource proche d’utilisateurs potentiels</a:t>
            </a:r>
          </a:p>
          <a:p>
            <a:r>
              <a:rPr lang="fr-FR" dirty="0" smtClean="0"/>
              <a:t>Nouvelles opportunités de valorisation</a:t>
            </a:r>
          </a:p>
          <a:p>
            <a:pPr lvl="1"/>
            <a:r>
              <a:rPr lang="fr-FR" dirty="0" smtClean="0"/>
              <a:t>Circuits courts, labellisation </a:t>
            </a:r>
          </a:p>
          <a:p>
            <a:r>
              <a:rPr lang="fr-FR" dirty="0" smtClean="0"/>
              <a:t>Place d’un « atelier bois » dans les systèmes agricoles</a:t>
            </a:r>
          </a:p>
          <a:p>
            <a:endParaRPr lang="fr-FR" dirty="0" smtClean="0"/>
          </a:p>
          <a:p>
            <a:r>
              <a:rPr lang="fr-FR" dirty="0" smtClean="0"/>
              <a:t>Autres valorisations (bois œuvre) qui restent marginales mais pourraient se développer</a:t>
            </a:r>
          </a:p>
          <a:p>
            <a:pPr marL="0" indent="0">
              <a:buNone/>
            </a:pPr>
            <a:endParaRPr lang="fr-FR" dirty="0" smtClean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8650" y="3761316"/>
            <a:ext cx="3302000" cy="2201333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70900" y="1591707"/>
            <a:ext cx="2717799" cy="1816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19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Une source de produits pour l’agriculture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Paillage pour plantation</a:t>
            </a:r>
          </a:p>
          <a:p>
            <a:r>
              <a:rPr lang="fr-FR" dirty="0" smtClean="0"/>
              <a:t>Bois Raméal Fragmenté (BRF) et </a:t>
            </a:r>
            <a:r>
              <a:rPr lang="fr-FR" dirty="0" err="1" smtClean="0"/>
              <a:t>Biochar</a:t>
            </a:r>
            <a:endParaRPr lang="fr-FR" dirty="0" smtClean="0"/>
          </a:p>
          <a:p>
            <a:r>
              <a:rPr lang="fr-FR" dirty="0" smtClean="0"/>
              <a:t>Litière pour les animaux</a:t>
            </a:r>
          </a:p>
          <a:p>
            <a:r>
              <a:rPr lang="fr-FR" dirty="0" smtClean="0"/>
              <a:t>Piquets et poteaux</a:t>
            </a:r>
          </a:p>
          <a:p>
            <a:r>
              <a:rPr lang="fr-FR" dirty="0" smtClean="0"/>
              <a:t>…</a:t>
            </a:r>
          </a:p>
          <a:p>
            <a:r>
              <a:rPr lang="fr-FR" dirty="0" smtClean="0"/>
              <a:t>Projet GIEE APIL de Bois Paysan</a:t>
            </a:r>
          </a:p>
          <a:p>
            <a:pPr lvl="1"/>
            <a:r>
              <a:rPr lang="fr-FR" dirty="0" smtClean="0"/>
              <a:t>Complémentarités territoriales</a:t>
            </a:r>
          </a:p>
          <a:p>
            <a:pPr lvl="1"/>
            <a:r>
              <a:rPr lang="fr-FR" dirty="0" smtClean="0"/>
              <a:t>Usages multiples</a:t>
            </a:r>
          </a:p>
          <a:p>
            <a:pPr lvl="1"/>
            <a:r>
              <a:rPr lang="fr-FR" dirty="0" smtClean="0"/>
              <a:t>Le bois de ceux qui en ont trop</a:t>
            </a:r>
          </a:p>
          <a:p>
            <a:pPr marL="411480" lvl="1" indent="0">
              <a:buNone/>
            </a:pPr>
            <a:r>
              <a:rPr lang="fr-FR" dirty="0" smtClean="0"/>
              <a:t>Pour ceux qui n’en ont pas assez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0024081">
            <a:off x="9686042" y="1506574"/>
            <a:ext cx="2181225" cy="218122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15141" y="3314721"/>
            <a:ext cx="4248150" cy="318611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13189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me dynafor gris clair 2014">
  <a:themeElements>
    <a:clrScheme name="Capitaux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gin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 dynafor gris clair 2014" id="{CBDE4DDD-AFEE-4B07-82B3-EFA45F0000AA}" vid="{32CD5305-0FF8-4C3C-971E-FD205175C3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 dynafor gris clair 2014</Template>
  <TotalTime>1575</TotalTime>
  <Words>415</Words>
  <Application>Microsoft Office PowerPoint</Application>
  <PresentationFormat>Grand écran</PresentationFormat>
  <Paragraphs>87</Paragraphs>
  <Slides>12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Calibri</vt:lpstr>
      <vt:lpstr>Rockwell</vt:lpstr>
      <vt:lpstr>Wingdings 2</vt:lpstr>
      <vt:lpstr>theme dynafor gris clair 2014</vt:lpstr>
      <vt:lpstr>Les forêts dans des territoires agricoles : nouveaux atouts d’une relation bénéfique</vt:lpstr>
      <vt:lpstr>Nombreux et pourtant mal connus</vt:lpstr>
      <vt:lpstr>Conclusion</vt:lpstr>
      <vt:lpstr>Infrastructures agroécologiques</vt:lpstr>
      <vt:lpstr>En interactions écologiques avec agriculture</vt:lpstr>
      <vt:lpstr>Sources de services écosystémiques</vt:lpstr>
      <vt:lpstr>Des services cartographiables? </vt:lpstr>
      <vt:lpstr>Une source de biomasse dispersée mais accessible</vt:lpstr>
      <vt:lpstr>Une source de produits pour l’agriculture</vt:lpstr>
      <vt:lpstr>Intégration territoriale</vt:lpstr>
      <vt:lpstr>Intégration sociale</vt:lpstr>
      <vt:lpstr>Conclusion</vt:lpstr>
    </vt:vector>
  </TitlesOfParts>
  <Company>INRA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forêts dans des territoires agricoles : nouveaux atouts d’une relation bénéfique</dc:title>
  <dc:creator>Marc Deconchat</dc:creator>
  <cp:lastModifiedBy>Christelle RAYNAUD</cp:lastModifiedBy>
  <cp:revision>29</cp:revision>
  <dcterms:created xsi:type="dcterms:W3CDTF">2017-01-09T07:30:19Z</dcterms:created>
  <dcterms:modified xsi:type="dcterms:W3CDTF">2017-05-19T09:30:20Z</dcterms:modified>
</cp:coreProperties>
</file>