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handoutMasterIdLst>
    <p:handoutMasterId r:id="rId28"/>
  </p:handoutMasterIdLst>
  <p:sldIdLst>
    <p:sldId id="257" r:id="rId3"/>
    <p:sldId id="330" r:id="rId4"/>
    <p:sldId id="360" r:id="rId5"/>
    <p:sldId id="365" r:id="rId6"/>
    <p:sldId id="382" r:id="rId7"/>
    <p:sldId id="383" r:id="rId8"/>
    <p:sldId id="385" r:id="rId9"/>
    <p:sldId id="366" r:id="rId10"/>
    <p:sldId id="378" r:id="rId11"/>
    <p:sldId id="379" r:id="rId12"/>
    <p:sldId id="394" r:id="rId13"/>
    <p:sldId id="393" r:id="rId14"/>
    <p:sldId id="381" r:id="rId15"/>
    <p:sldId id="388" r:id="rId16"/>
    <p:sldId id="331" r:id="rId17"/>
    <p:sldId id="305" r:id="rId18"/>
    <p:sldId id="338" r:id="rId19"/>
    <p:sldId id="339" r:id="rId20"/>
    <p:sldId id="348" r:id="rId21"/>
    <p:sldId id="354" r:id="rId22"/>
    <p:sldId id="389" r:id="rId23"/>
    <p:sldId id="391" r:id="rId24"/>
    <p:sldId id="392" r:id="rId25"/>
    <p:sldId id="328" r:id="rId26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CCFF"/>
    <a:srgbClr val="FF7C80"/>
    <a:srgbClr val="33CCFF"/>
    <a:srgbClr val="669900"/>
    <a:srgbClr val="CC6600"/>
    <a:srgbClr val="FF9900"/>
    <a:srgbClr val="AB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 autoAdjust="0"/>
    <p:restoredTop sz="94660"/>
  </p:normalViewPr>
  <p:slideViewPr>
    <p:cSldViewPr>
      <p:cViewPr>
        <p:scale>
          <a:sx n="80" d="100"/>
          <a:sy n="80" d="100"/>
        </p:scale>
        <p:origin x="-181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407E9D52-E41D-4016-BCDD-E1459F8ED964}" type="datetimeFigureOut">
              <a:rPr lang="fr-FR" smtClean="0"/>
              <a:t>06/09/2017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1F7464CE-ECE9-4279-8EAC-162DAA4B2A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8511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C3E84898-2A67-42F5-B422-87D104974BB6}" type="datetimeFigureOut">
              <a:rPr lang="fr-FR" smtClean="0"/>
              <a:t>06/09/2017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BE1B7633-43B8-4C9D-A060-863CFF13C9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0858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743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8196" name="Espace réservé du numéro de diapositive 3"/>
          <p:cNvSpPr txBox="1">
            <a:spLocks noGrp="1"/>
          </p:cNvSpPr>
          <p:nvPr/>
        </p:nvSpPr>
        <p:spPr bwMode="auto">
          <a:xfrm>
            <a:off x="4021139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19" rIns="99040" bIns="4951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3F82FD-8445-463A-8CFE-3D430D4BE6C7}" type="slidenum">
              <a:rPr lang="fr-FR" altLang="fr-FR">
                <a:latin typeface="Arial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8196" name="Espace réservé du numéro de diapositive 3"/>
          <p:cNvSpPr txBox="1">
            <a:spLocks noGrp="1"/>
          </p:cNvSpPr>
          <p:nvPr/>
        </p:nvSpPr>
        <p:spPr bwMode="auto">
          <a:xfrm>
            <a:off x="4021139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19" rIns="99040" bIns="4951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3F82FD-8445-463A-8CFE-3D430D4BE6C7}" type="slidenum">
              <a:rPr lang="fr-FR" altLang="fr-FR">
                <a:latin typeface="Arial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9220" name="Espace réservé du numéro de diapositive 3"/>
          <p:cNvSpPr txBox="1">
            <a:spLocks noGrp="1"/>
          </p:cNvSpPr>
          <p:nvPr/>
        </p:nvSpPr>
        <p:spPr bwMode="auto">
          <a:xfrm>
            <a:off x="4021139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19" rIns="99040" bIns="4951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C88D73-9BBA-482F-BA9E-00E600DF5D25}" type="slidenum">
              <a:rPr lang="fr-FR" altLang="fr-FR">
                <a:latin typeface="Arial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9220" name="Espace réservé du numéro de diapositive 3"/>
          <p:cNvSpPr txBox="1">
            <a:spLocks noGrp="1"/>
          </p:cNvSpPr>
          <p:nvPr/>
        </p:nvSpPr>
        <p:spPr bwMode="auto">
          <a:xfrm>
            <a:off x="4021139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19" rIns="99040" bIns="4951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C88D73-9BBA-482F-BA9E-00E600DF5D25}" type="slidenum">
              <a:rPr lang="fr-FR" altLang="fr-FR">
                <a:latin typeface="Arial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9220" name="Espace réservé du numéro de diapositive 3"/>
          <p:cNvSpPr txBox="1">
            <a:spLocks noGrp="1"/>
          </p:cNvSpPr>
          <p:nvPr/>
        </p:nvSpPr>
        <p:spPr bwMode="auto">
          <a:xfrm>
            <a:off x="4021139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19" rIns="99040" bIns="4951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C88D73-9BBA-482F-BA9E-00E600DF5D25}" type="slidenum">
              <a:rPr lang="fr-FR" altLang="fr-FR">
                <a:latin typeface="Arial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0982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6CDE6-A96D-4A7A-91FC-924F91AA097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4547-C7B2-41BA-A0BF-8A1B27EC77A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7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0BE65-EFC5-450E-A125-EC4DA73AA71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4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00CA3-EFDC-4FB3-ADA0-B66F381098B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DEDBF-14EC-4BC3-A6C1-93247E4FD7B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10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41F90-CB78-4F62-8436-03095210D7A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8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04DBA-A3C6-403C-9CF4-41D07B85981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44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8D3F-ADD3-4464-A65C-977B7AC9E2D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36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7D19D-6726-46AC-943E-799CDFB3565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8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0E633-1252-4D9B-823D-4C58C0F57D2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80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16622-7C0D-406F-B33A-98E689E0E5B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6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4131-D6AC-4BD9-A723-280DDB7D6E5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90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53BC0-AD70-44DB-A01D-84C7C820E10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54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4CE30-8AE2-4167-B788-EB9DB863FE4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45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5A391-70F3-4616-A566-2C1167236B5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9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AA5FE-106D-48E3-B6B0-F5C19B13DDD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6F3E0-3524-49C8-AF9B-A2F8FB3CBFF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6A44C-B07C-4D3F-B7A6-64301B8F8B0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5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4CEF1-9562-4EAE-B661-E01CC528F53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5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569FE-6954-4E1E-9702-6701EF43A1E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6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29801-D2AC-4778-B415-D8BFAFD10FC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92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4E3B-BD0C-49D3-89B4-92FBB242FAB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5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E75ADC-6467-4B90-86F4-A433F0FF53D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2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E6A437-F016-430A-8114-BC0C6EEEB45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06/09/2017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santi\Desktop\Arrière-plan-agroforester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984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95636" y="404664"/>
            <a:ext cx="8244916" cy="165618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4000" b="1" dirty="0">
                <a:latin typeface="Calibri" pitchFamily="34" charset="0"/>
                <a:cs typeface="Arial" pitchFamily="34" charset="0"/>
              </a:rPr>
              <a:t>Améliorer la qualité des arbres en agroforesterie, où en est-on?</a:t>
            </a:r>
            <a:r>
              <a:rPr lang="fr-FR" sz="4000" b="1" dirty="0" smtClean="0">
                <a:latin typeface="Calibri" pitchFamily="34" charset="0"/>
                <a:cs typeface="Arial" pitchFamily="34" charset="0"/>
              </a:rPr>
              <a:t/>
            </a:r>
            <a:br>
              <a:rPr lang="fr-FR" sz="4000" b="1" dirty="0" smtClean="0">
                <a:latin typeface="Calibri" pitchFamily="34" charset="0"/>
                <a:cs typeface="Arial" pitchFamily="34" charset="0"/>
              </a:rPr>
            </a:br>
            <a:endParaRPr lang="fr-FR" sz="4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39" name="Rectangle 53"/>
          <p:cNvSpPr>
            <a:spLocks noChangeArrowheads="1"/>
          </p:cNvSpPr>
          <p:nvPr/>
        </p:nvSpPr>
        <p:spPr bwMode="auto">
          <a:xfrm>
            <a:off x="0" y="6065838"/>
            <a:ext cx="9144000" cy="8191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07504" y="6165304"/>
            <a:ext cx="51845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RMT Agroforesteries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Paris 2017-09-07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111424"/>
            <a:ext cx="1727952" cy="715539"/>
          </a:xfrm>
          <a:prstGeom prst="rect">
            <a:avLst/>
          </a:prstGeom>
        </p:spPr>
      </p:pic>
      <p:pic>
        <p:nvPicPr>
          <p:cNvPr id="11" name="Image 17" descr="E:\Frederique\Doc-INRA\Travail\Projets\SPEAL\logo-rcvl-vertical-coul-700x39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4221088"/>
            <a:ext cx="27781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8" descr="E:\Frederique\Doc-INRA\Travail\Projets\SPEAL\logo speal 3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21088"/>
            <a:ext cx="3739636" cy="12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ogo AGPF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51396" y="6108526"/>
            <a:ext cx="952500" cy="704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672" y="5432236"/>
            <a:ext cx="47279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Santi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Courcier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E Moulin, A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Dowkiw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J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ufour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UR 0588 Centre INRA Val de Loire</a:t>
            </a: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DD68F-AE6A-4E35-8FAF-3D85AB0A6A1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4338" y="307975"/>
            <a:ext cx="8478837" cy="630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800" i="1" dirty="0" smtClean="0">
                <a:solidFill>
                  <a:srgbClr val="00B050"/>
                </a:solidFill>
                <a:latin typeface="+mn-lt"/>
              </a:rPr>
              <a:t>1</a:t>
            </a:r>
            <a:r>
              <a:rPr lang="fr-FR" altLang="fr-FR" sz="2800" i="1" baseline="30000" dirty="0" smtClean="0">
                <a:solidFill>
                  <a:srgbClr val="00B050"/>
                </a:solidFill>
                <a:latin typeface="+mn-lt"/>
              </a:rPr>
              <a:t>ère</a:t>
            </a:r>
            <a:r>
              <a:rPr lang="fr-FR" altLang="fr-FR" sz="2800" i="1" dirty="0" smtClean="0">
                <a:solidFill>
                  <a:srgbClr val="00B050"/>
                </a:solidFill>
                <a:latin typeface="+mn-lt"/>
              </a:rPr>
              <a:t> phase : </a:t>
            </a:r>
            <a:r>
              <a:rPr lang="fr-FR" altLang="fr-FR" sz="2800" i="1" dirty="0" smtClean="0">
                <a:solidFill>
                  <a:srgbClr val="00B050"/>
                </a:solidFill>
                <a:latin typeface="+mn-lt"/>
                <a:sym typeface="Wingdings" pitchFamily="2" charset="2"/>
              </a:rPr>
              <a:t>1 </a:t>
            </a:r>
            <a:r>
              <a:rPr lang="fr-FR" altLang="fr-FR" sz="2800" i="1" dirty="0">
                <a:solidFill>
                  <a:srgbClr val="00B050"/>
                </a:solidFill>
                <a:latin typeface="+mn-lt"/>
                <a:sym typeface="Wingdings" pitchFamily="2" charset="2"/>
              </a:rPr>
              <a:t>plant </a:t>
            </a:r>
            <a:r>
              <a:rPr lang="fr-FR" altLang="fr-FR" sz="2800" i="1" dirty="0" smtClean="0">
                <a:solidFill>
                  <a:srgbClr val="00B050"/>
                </a:solidFill>
                <a:latin typeface="+mn-lt"/>
                <a:sym typeface="Wingdings" pitchFamily="2" charset="2"/>
              </a:rPr>
              <a:t>choisi sur </a:t>
            </a:r>
            <a:r>
              <a:rPr lang="fr-FR" altLang="fr-FR" sz="2800" i="1" dirty="0">
                <a:solidFill>
                  <a:srgbClr val="00B050"/>
                </a:solidFill>
                <a:latin typeface="+mn-lt"/>
                <a:sym typeface="Wingdings" pitchFamily="2" charset="2"/>
              </a:rPr>
              <a:t>50 </a:t>
            </a:r>
            <a:r>
              <a:rPr lang="fr-FR" altLang="fr-FR" sz="2800" i="1" dirty="0" smtClean="0">
                <a:solidFill>
                  <a:srgbClr val="00B050"/>
                </a:solidFill>
                <a:latin typeface="+mn-lt"/>
                <a:sym typeface="Wingdings" pitchFamily="2" charset="2"/>
              </a:rPr>
              <a:t>- 10 000 en pépinières</a:t>
            </a:r>
            <a:endParaRPr lang="fr-FR" altLang="fr-FR" sz="2800" i="1" dirty="0">
              <a:solidFill>
                <a:srgbClr val="00B050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800" dirty="0" smtClean="0">
                <a:latin typeface="+mn-lt"/>
              </a:rPr>
              <a:t>… plantés en </a:t>
            </a:r>
            <a:r>
              <a:rPr lang="fr-FR" altLang="fr-FR" sz="2800" dirty="0" err="1" smtClean="0">
                <a:latin typeface="+mn-lt"/>
              </a:rPr>
              <a:t>placeaux</a:t>
            </a:r>
            <a:r>
              <a:rPr lang="fr-FR" altLang="fr-FR" sz="2800" dirty="0" smtClean="0">
                <a:latin typeface="+mn-lt"/>
              </a:rPr>
              <a:t> </a:t>
            </a:r>
            <a:r>
              <a:rPr lang="fr-FR" altLang="fr-FR" sz="2800" dirty="0">
                <a:latin typeface="+mn-lt"/>
              </a:rPr>
              <a:t>=</a:t>
            </a:r>
            <a:r>
              <a:rPr lang="fr-FR" altLang="fr-FR" sz="2800" dirty="0" smtClean="0">
                <a:latin typeface="+mn-lt"/>
              </a:rPr>
              <a:t> 3 à 8 choisis + 3 à 8 témoins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fr-FR" altLang="fr-FR" sz="28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endParaRPr lang="fr-FR" altLang="fr-FR" sz="28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endParaRPr lang="fr-FR" altLang="fr-FR" sz="28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800" dirty="0">
                <a:latin typeface="+mn-lt"/>
              </a:rPr>
              <a:t> </a:t>
            </a:r>
            <a:endParaRPr lang="fr-FR" altLang="fr-FR" sz="2800" dirty="0" smtClean="0"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fr-FR" altLang="fr-FR" sz="2800" dirty="0">
              <a:latin typeface="+mn-lt"/>
            </a:endParaRP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/>
          <a:stretch/>
        </p:blipFill>
        <p:spPr bwMode="auto">
          <a:xfrm>
            <a:off x="-36512" y="1196752"/>
            <a:ext cx="1113493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22C18-F399-4700-9EF1-99183992D84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96" y="3800"/>
            <a:ext cx="18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Créer des variétés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8195" name="Picture 3" descr="E:\Frederique\Doc-INRA\Travail\Photos\pépinière Wadel 2016\P1110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622" y="4005064"/>
            <a:ext cx="4324890" cy="28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Frederique\Doc-INRA\Travail\Photos\Pépinière Naudet 2016 automne\P1100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95" y="4048497"/>
            <a:ext cx="4262245" cy="284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1520" y="6309320"/>
            <a:ext cx="261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Erables, pépinière </a:t>
            </a:r>
            <a:r>
              <a:rPr lang="fr-FR" dirty="0" err="1" smtClean="0">
                <a:solidFill>
                  <a:schemeClr val="bg1"/>
                </a:solidFill>
              </a:rPr>
              <a:t>Naudet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24892" y="6381328"/>
            <a:ext cx="392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Chataîgniers</a:t>
            </a:r>
            <a:r>
              <a:rPr lang="fr-FR" dirty="0" smtClean="0">
                <a:solidFill>
                  <a:schemeClr val="bg1"/>
                </a:solidFill>
              </a:rPr>
              <a:t>, pépinière </a:t>
            </a:r>
            <a:r>
              <a:rPr lang="fr-FR" dirty="0" err="1" smtClean="0">
                <a:solidFill>
                  <a:schemeClr val="bg1"/>
                </a:solidFill>
              </a:rPr>
              <a:t>Wadel-Wininger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4338" y="307975"/>
            <a:ext cx="8478837" cy="630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800" i="1" dirty="0" smtClean="0">
                <a:solidFill>
                  <a:srgbClr val="00B050"/>
                </a:solidFill>
                <a:latin typeface="+mn-lt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800" dirty="0" smtClean="0">
                <a:latin typeface="+mn-lt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fr-FR" altLang="fr-FR" sz="28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endParaRPr lang="fr-FR" altLang="fr-FR" sz="28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endParaRPr lang="fr-FR" altLang="fr-FR" sz="28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800" dirty="0">
                <a:latin typeface="+mn-lt"/>
              </a:rPr>
              <a:t> </a:t>
            </a:r>
            <a:endParaRPr lang="fr-FR" altLang="fr-FR" sz="2800" dirty="0" smtClean="0"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fr-FR" altLang="fr-FR" sz="28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800" i="1" dirty="0" smtClean="0">
                <a:solidFill>
                  <a:srgbClr val="00B050"/>
                </a:solidFill>
                <a:latin typeface="+mn-lt"/>
              </a:rPr>
              <a:t>2</a:t>
            </a:r>
            <a:r>
              <a:rPr lang="fr-FR" altLang="fr-FR" sz="2800" i="1" baseline="30000" dirty="0" smtClean="0">
                <a:solidFill>
                  <a:srgbClr val="00B050"/>
                </a:solidFill>
                <a:latin typeface="+mn-lt"/>
              </a:rPr>
              <a:t>ème</a:t>
            </a:r>
            <a:r>
              <a:rPr lang="fr-FR" altLang="fr-FR" sz="2800" i="1" dirty="0" smtClean="0">
                <a:solidFill>
                  <a:srgbClr val="00B050"/>
                </a:solidFill>
                <a:latin typeface="+mn-lt"/>
              </a:rPr>
              <a:t> phase : sélection d’1 des choisis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800" i="1" dirty="0" smtClean="0">
                <a:solidFill>
                  <a:srgbClr val="00B050"/>
                </a:solidFill>
                <a:latin typeface="+mn-lt"/>
              </a:rPr>
              <a:t> (les autres choisis + les témoins éliminés)</a:t>
            </a:r>
            <a:endParaRPr lang="fr-FR" altLang="fr-FR" sz="2800" i="1" dirty="0">
              <a:solidFill>
                <a:srgbClr val="00B050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fr-FR" altLang="fr-FR" sz="2800" dirty="0" smtClean="0">
                <a:latin typeface="+mn-lt"/>
                <a:sym typeface="Wingdings" panose="05000000000000000000" pitchFamily="2" charset="2"/>
              </a:rPr>
              <a:t>L</a:t>
            </a:r>
            <a:r>
              <a:rPr lang="fr-FR" altLang="fr-FR" sz="2800" dirty="0" smtClean="0">
                <a:latin typeface="+mn-lt"/>
              </a:rPr>
              <a:t>a plantation devient une variété homologuée dite « verger à graines » </a:t>
            </a:r>
            <a:r>
              <a:rPr lang="fr-FR" altLang="fr-FR" sz="2800" dirty="0">
                <a:latin typeface="+mn-lt"/>
              </a:rPr>
              <a:t>d’environ 50 </a:t>
            </a:r>
            <a:r>
              <a:rPr lang="fr-FR" altLang="fr-FR" sz="2800" dirty="0" smtClean="0">
                <a:latin typeface="+mn-lt"/>
              </a:rPr>
              <a:t>composants si on montre que les composants sont &gt; autres</a:t>
            </a:r>
          </a:p>
          <a:p>
            <a:pPr eaLnBrk="1" hangingPunct="1">
              <a:lnSpc>
                <a:spcPct val="90000"/>
              </a:lnSpc>
              <a:buFont typeface="Wingdings"/>
              <a:buChar char="à"/>
              <a:defRPr/>
            </a:pPr>
            <a:r>
              <a:rPr lang="fr-FR" altLang="fr-FR" sz="2800" dirty="0" smtClean="0">
                <a:latin typeface="+mn-lt"/>
              </a:rPr>
              <a:t>Sinon devient un simple conservatoire… qui produit du bois!</a:t>
            </a: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/>
          <a:stretch/>
        </p:blipFill>
        <p:spPr bwMode="auto">
          <a:xfrm>
            <a:off x="-36512" y="1196752"/>
            <a:ext cx="1113493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22C18-F399-4700-9EF1-99183992D84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96" y="3800"/>
            <a:ext cx="18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Créer des variétés</a:t>
            </a:r>
            <a:endParaRPr lang="fr-FR" dirty="0">
              <a:solidFill>
                <a:srgbClr val="00B050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1907704" y="476672"/>
            <a:ext cx="72000" cy="72008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779912" y="479390"/>
            <a:ext cx="72000" cy="72008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39552" y="479390"/>
            <a:ext cx="72000" cy="72008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884368" y="531573"/>
            <a:ext cx="72000" cy="72008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868144" y="531573"/>
            <a:ext cx="72000" cy="72008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9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 txBox="1">
            <a:spLocks noChangeArrowheads="1"/>
          </p:cNvSpPr>
          <p:nvPr/>
        </p:nvSpPr>
        <p:spPr bwMode="auto">
          <a:xfrm>
            <a:off x="463550" y="260350"/>
            <a:ext cx="8860978" cy="13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800" i="1" dirty="0" smtClean="0">
                <a:solidFill>
                  <a:srgbClr val="00B050"/>
                </a:solidFill>
                <a:latin typeface="+mn-lt"/>
              </a:rPr>
              <a:t>Exemple de l’aulne glutineux : la 2</a:t>
            </a:r>
            <a:r>
              <a:rPr lang="fr-FR" altLang="fr-FR" sz="2800" i="1" baseline="30000" dirty="0" smtClean="0">
                <a:solidFill>
                  <a:srgbClr val="00B050"/>
                </a:solidFill>
                <a:latin typeface="+mn-lt"/>
              </a:rPr>
              <a:t>ème</a:t>
            </a:r>
            <a:r>
              <a:rPr lang="fr-FR" altLang="fr-FR" sz="2800" i="1" dirty="0" smtClean="0">
                <a:solidFill>
                  <a:srgbClr val="00B050"/>
                </a:solidFill>
                <a:latin typeface="+mn-lt"/>
              </a:rPr>
              <a:t> phase est encore loin</a:t>
            </a:r>
            <a:endParaRPr lang="fr-FR" altLang="fr-FR" sz="2800" i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22C18-F399-4700-9EF1-99183992D84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96" y="3800"/>
            <a:ext cx="18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Créer des variétés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5"/>
            <a:ext cx="6693521" cy="332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E:\Frederique\Doc-INRA\Travail\Photos\Pépinière Naudet 2016 automne\P1110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14662" r="2738" b="18479"/>
          <a:stretch/>
        </p:blipFill>
        <p:spPr bwMode="auto">
          <a:xfrm>
            <a:off x="2278152" y="4509120"/>
            <a:ext cx="501899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4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 txBox="1">
            <a:spLocks noChangeArrowheads="1"/>
          </p:cNvSpPr>
          <p:nvPr/>
        </p:nvSpPr>
        <p:spPr bwMode="auto">
          <a:xfrm>
            <a:off x="463550" y="260350"/>
            <a:ext cx="8860978" cy="13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800" i="1" dirty="0" smtClean="0">
                <a:solidFill>
                  <a:srgbClr val="00B050"/>
                </a:solidFill>
                <a:latin typeface="+mn-lt"/>
              </a:rPr>
              <a:t>18 vergers en cours, à compléter puis évaluer</a:t>
            </a:r>
            <a:endParaRPr lang="fr-FR" altLang="fr-FR" sz="2800" i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/>
          <a:stretch/>
        </p:blipFill>
        <p:spPr bwMode="auto">
          <a:xfrm>
            <a:off x="35496" y="980728"/>
            <a:ext cx="909554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22C18-F399-4700-9EF1-99183992D84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96" y="3800"/>
            <a:ext cx="18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Créer des variétés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22C18-F399-4700-9EF1-99183992D84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96" y="3800"/>
            <a:ext cx="18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Créer des variétés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36512" y="476672"/>
            <a:ext cx="8280400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fr-FR" altLang="fr-FR" sz="3200" b="1" i="1" dirty="0" smtClean="0">
                <a:solidFill>
                  <a:srgbClr val="00B050"/>
                </a:solidFill>
                <a:latin typeface="+mn-lt"/>
              </a:rPr>
              <a:t>Cas particulier des frênes</a:t>
            </a:r>
          </a:p>
          <a:p>
            <a:pPr>
              <a:spcBef>
                <a:spcPct val="20000"/>
              </a:spcBef>
              <a:defRPr/>
            </a:pPr>
            <a:r>
              <a:rPr lang="fr-FR" altLang="fr-FR" sz="3200" b="1" i="1" dirty="0" smtClean="0">
                <a:solidFill>
                  <a:srgbClr val="00B050"/>
                </a:solidFill>
                <a:latin typeface="+mn-lt"/>
              </a:rPr>
              <a:t>A </a:t>
            </a:r>
            <a:r>
              <a:rPr lang="fr-FR" altLang="fr-FR" sz="3200" b="1" i="1" dirty="0" err="1" smtClean="0">
                <a:solidFill>
                  <a:srgbClr val="00B050"/>
                </a:solidFill>
                <a:latin typeface="+mn-lt"/>
              </a:rPr>
              <a:t>Dowkiw</a:t>
            </a:r>
            <a:r>
              <a:rPr lang="fr-FR" altLang="fr-FR" sz="3200" b="1" i="1" dirty="0" smtClean="0">
                <a:solidFill>
                  <a:srgbClr val="00B050"/>
                </a:solidFill>
                <a:latin typeface="+mn-lt"/>
              </a:rPr>
              <a:t> et al</a:t>
            </a:r>
            <a:endParaRPr lang="fr-FR" altLang="fr-FR" sz="3200" b="1" i="1" dirty="0">
              <a:solidFill>
                <a:srgbClr val="00B050"/>
              </a:solidFill>
              <a:latin typeface="+mn-lt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fr-FR" altLang="fr-FR" sz="2800" dirty="0" smtClean="0">
                <a:latin typeface="+mn-lt"/>
              </a:rPr>
              <a:t>Des études grâce aux expérimentations classiques</a:t>
            </a:r>
            <a:endParaRPr lang="fr-FR" altLang="fr-FR" sz="2800" dirty="0">
              <a:latin typeface="+mn-lt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fr-FR" altLang="fr-FR" sz="2800" dirty="0" smtClean="0">
                <a:latin typeface="+mn-lt"/>
              </a:rPr>
              <a:t> Contributions possibles des pépiniéristes et du public pour détecter des frênes résistants      www.fraxinus.fr</a:t>
            </a:r>
            <a:endParaRPr lang="fr-FR" alt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27384"/>
            <a:ext cx="2262677" cy="16970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06" y="3195024"/>
            <a:ext cx="4586630" cy="302057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676293" y="6372036"/>
            <a:ext cx="527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Transmissibilité de la résistance = 42%</a:t>
            </a:r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4601737" y="3195024"/>
            <a:ext cx="3481558" cy="3026665"/>
            <a:chOff x="4601737" y="2197725"/>
            <a:chExt cx="3481558" cy="3026665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296" y="2197725"/>
              <a:ext cx="2269999" cy="3026665"/>
            </a:xfrm>
            <a:prstGeom prst="rect">
              <a:avLst/>
            </a:prstGeom>
          </p:spPr>
        </p:pic>
        <p:sp>
          <p:nvSpPr>
            <p:cNvPr id="13" name="Ellipse 12"/>
            <p:cNvSpPr/>
            <p:nvPr/>
          </p:nvSpPr>
          <p:spPr>
            <a:xfrm>
              <a:off x="4601737" y="4148253"/>
              <a:ext cx="639336" cy="18585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avec flèche 13"/>
            <p:cNvCxnSpPr>
              <a:stCxn id="13" idx="6"/>
            </p:cNvCxnSpPr>
            <p:nvPr/>
          </p:nvCxnSpPr>
          <p:spPr>
            <a:xfrm flipV="1">
              <a:off x="5241073" y="4185424"/>
              <a:ext cx="572223" cy="557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/>
          <p:cNvGrpSpPr/>
          <p:nvPr/>
        </p:nvGrpSpPr>
        <p:grpSpPr>
          <a:xfrm>
            <a:off x="6706761" y="3800"/>
            <a:ext cx="2437239" cy="1710775"/>
            <a:chOff x="821682" y="1961324"/>
            <a:chExt cx="2437239" cy="1710775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42" y="1961324"/>
              <a:ext cx="2281033" cy="1710775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821682" y="1966642"/>
              <a:ext cx="2437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effectLst>
                    <a:outerShdw blurRad="139700" dir="2700000" sx="99000" sy="99000" algn="tl" rotWithShape="0">
                      <a:schemeClr val="bg1"/>
                    </a:outerShdw>
                  </a:effectLst>
                </a:defRPr>
              </a:lvl1pPr>
            </a:lstStyle>
            <a:p>
              <a:r>
                <a:rPr lang="fr-FR" dirty="0"/>
                <a:t>Sélection massale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3096" y="251356"/>
            <a:ext cx="184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Trouver les bons !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0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-27384"/>
            <a:ext cx="9108504" cy="5472608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rgbClr val="00B050"/>
                </a:solidFill>
              </a:rPr>
              <a:t>Pourquoi densifier les plantations AF </a:t>
            </a:r>
            <a:r>
              <a:rPr lang="fr-FR" sz="3500" b="1" i="1" dirty="0" smtClean="0">
                <a:solidFill>
                  <a:srgbClr val="00B050"/>
                </a:solidFill>
              </a:rPr>
              <a:t>?</a:t>
            </a:r>
          </a:p>
          <a:p>
            <a:pPr marL="0" indent="0" algn="ctr">
              <a:buNone/>
              <a:defRPr/>
            </a:pPr>
            <a:endParaRPr lang="fr-FR" sz="1200" b="1" i="1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srgbClr val="FF0000"/>
                </a:solidFill>
              </a:rPr>
              <a:t>Densifier </a:t>
            </a:r>
            <a:r>
              <a:rPr lang="fr-FR" dirty="0" smtClean="0">
                <a:solidFill>
                  <a:prstClr val="black"/>
                </a:solidFill>
              </a:rPr>
              <a:t>permet une </a:t>
            </a:r>
            <a:r>
              <a:rPr lang="fr-FR" dirty="0" smtClean="0">
                <a:solidFill>
                  <a:srgbClr val="FF0000"/>
                </a:solidFill>
              </a:rPr>
              <a:t>éclaircie</a:t>
            </a:r>
            <a:r>
              <a:rPr lang="fr-FR" dirty="0" smtClean="0"/>
              <a:t> = la suppression d’arbres avec défaut accidentel ou </a:t>
            </a:r>
            <a:r>
              <a:rPr lang="fr-FR" dirty="0" smtClean="0">
                <a:solidFill>
                  <a:prstClr val="black"/>
                </a:solidFill>
              </a:rPr>
              <a:t>génétique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prstClr val="black"/>
                </a:solidFill>
              </a:rPr>
              <a:t>… donc un </a:t>
            </a:r>
            <a:r>
              <a:rPr lang="fr-FR" dirty="0" smtClean="0">
                <a:solidFill>
                  <a:srgbClr val="FF0000"/>
                </a:solidFill>
              </a:rPr>
              <a:t>gain économique </a:t>
            </a:r>
            <a:r>
              <a:rPr lang="fr-FR" dirty="0" smtClean="0">
                <a:solidFill>
                  <a:prstClr val="black"/>
                </a:solidFill>
              </a:rPr>
              <a:t>au moment d’une évaluation patrimoniale puis à la récolte, par rapport à une plantation à écartements définitifs</a:t>
            </a: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899592" y="3427437"/>
            <a:ext cx="7416800" cy="2809875"/>
            <a:chOff x="385" y="210"/>
            <a:chExt cx="4672" cy="1770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385" y="844"/>
              <a:ext cx="1996" cy="182"/>
              <a:chOff x="385" y="572"/>
              <a:chExt cx="1996" cy="182"/>
            </a:xfrm>
          </p:grpSpPr>
          <p:sp>
            <p:nvSpPr>
              <p:cNvPr id="41" name="Line 6"/>
              <p:cNvSpPr>
                <a:spLocks noChangeShapeType="1"/>
              </p:cNvSpPr>
              <p:nvPr/>
            </p:nvSpPr>
            <p:spPr bwMode="auto">
              <a:xfrm>
                <a:off x="385" y="754"/>
                <a:ext cx="19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V="1">
                <a:off x="657" y="57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 flipV="1">
                <a:off x="2200" y="57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V="1">
                <a:off x="1428" y="57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85" y="1796"/>
              <a:ext cx="1996" cy="183"/>
              <a:chOff x="385" y="1252"/>
              <a:chExt cx="1996" cy="183"/>
            </a:xfrm>
          </p:grpSpPr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>
                <a:off x="385" y="1434"/>
                <a:ext cx="19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 flipV="1">
                <a:off x="657" y="125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 flipV="1">
                <a:off x="2200" y="125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V="1">
                <a:off x="1428" y="125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Line 15"/>
              <p:cNvSpPr>
                <a:spLocks noChangeShapeType="1"/>
              </p:cNvSpPr>
              <p:nvPr/>
            </p:nvSpPr>
            <p:spPr bwMode="auto">
              <a:xfrm flipV="1">
                <a:off x="612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Line 16"/>
              <p:cNvSpPr>
                <a:spLocks noChangeShapeType="1"/>
              </p:cNvSpPr>
              <p:nvPr/>
            </p:nvSpPr>
            <p:spPr bwMode="auto">
              <a:xfrm flipV="1">
                <a:off x="2155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Line 17"/>
              <p:cNvSpPr>
                <a:spLocks noChangeShapeType="1"/>
              </p:cNvSpPr>
              <p:nvPr/>
            </p:nvSpPr>
            <p:spPr bwMode="auto">
              <a:xfrm flipV="1">
                <a:off x="1383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18"/>
              <p:cNvSpPr>
                <a:spLocks noChangeShapeType="1"/>
              </p:cNvSpPr>
              <p:nvPr/>
            </p:nvSpPr>
            <p:spPr bwMode="auto">
              <a:xfrm flipV="1">
                <a:off x="703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19"/>
              <p:cNvSpPr>
                <a:spLocks noChangeShapeType="1"/>
              </p:cNvSpPr>
              <p:nvPr/>
            </p:nvSpPr>
            <p:spPr bwMode="auto">
              <a:xfrm flipV="1">
                <a:off x="2246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Line 20"/>
              <p:cNvSpPr>
                <a:spLocks noChangeShapeType="1"/>
              </p:cNvSpPr>
              <p:nvPr/>
            </p:nvSpPr>
            <p:spPr bwMode="auto">
              <a:xfrm flipV="1">
                <a:off x="1474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2925" y="210"/>
              <a:ext cx="1996" cy="817"/>
              <a:chOff x="2925" y="210"/>
              <a:chExt cx="1996" cy="817"/>
            </a:xfrm>
          </p:grpSpPr>
          <p:grpSp>
            <p:nvGrpSpPr>
              <p:cNvPr id="23" name="Group 22"/>
              <p:cNvGrpSpPr>
                <a:grpSpLocks/>
              </p:cNvGrpSpPr>
              <p:nvPr/>
            </p:nvGrpSpPr>
            <p:grpSpPr bwMode="auto">
              <a:xfrm>
                <a:off x="2925" y="845"/>
                <a:ext cx="1996" cy="182"/>
                <a:chOff x="385" y="572"/>
                <a:chExt cx="1996" cy="182"/>
              </a:xfrm>
            </p:grpSpPr>
            <p:sp>
              <p:nvSpPr>
                <p:cNvPr id="27" name="Line 23"/>
                <p:cNvSpPr>
                  <a:spLocks noChangeShapeType="1"/>
                </p:cNvSpPr>
                <p:nvPr/>
              </p:nvSpPr>
              <p:spPr bwMode="auto">
                <a:xfrm>
                  <a:off x="385" y="754"/>
                  <a:ext cx="19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657" y="57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200" y="57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428" y="57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pic>
            <p:nvPicPr>
              <p:cNvPr id="24" name="Picture 27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4604" y="527"/>
                <a:ext cx="312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8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3016" y="391"/>
                <a:ext cx="397" cy="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9" descr="ANd9GcRamxjkl-WIVkv3qxC1t1rBFA9AjHfhnkJHc_Sb0owzOX9-JlGxEw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55" r="22740" b="-815"/>
              <a:stretch>
                <a:fillRect/>
              </a:stretch>
            </p:blipFill>
            <p:spPr bwMode="auto">
              <a:xfrm>
                <a:off x="3651" y="210"/>
                <a:ext cx="435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2925" y="1071"/>
              <a:ext cx="2132" cy="909"/>
              <a:chOff x="2925" y="1071"/>
              <a:chExt cx="2132" cy="909"/>
            </a:xfrm>
          </p:grpSpPr>
          <p:grpSp>
            <p:nvGrpSpPr>
              <p:cNvPr id="9" name="Group 31"/>
              <p:cNvGrpSpPr>
                <a:grpSpLocks/>
              </p:cNvGrpSpPr>
              <p:nvPr/>
            </p:nvGrpSpPr>
            <p:grpSpPr bwMode="auto">
              <a:xfrm>
                <a:off x="2925" y="1797"/>
                <a:ext cx="1996" cy="183"/>
                <a:chOff x="385" y="1252"/>
                <a:chExt cx="1996" cy="183"/>
              </a:xfrm>
            </p:grpSpPr>
            <p:sp>
              <p:nvSpPr>
                <p:cNvPr id="13" name="Line 32"/>
                <p:cNvSpPr>
                  <a:spLocks noChangeShapeType="1"/>
                </p:cNvSpPr>
                <p:nvPr/>
              </p:nvSpPr>
              <p:spPr bwMode="auto">
                <a:xfrm>
                  <a:off x="385" y="1434"/>
                  <a:ext cx="19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657" y="125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200" y="125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1428" y="125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612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155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383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703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2246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1474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pic>
            <p:nvPicPr>
              <p:cNvPr id="10" name="Picture 42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3016" y="1344"/>
                <a:ext cx="397" cy="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43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3651" y="1071"/>
                <a:ext cx="570" cy="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44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4487" y="1071"/>
                <a:ext cx="570" cy="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5" name="AutoShape 45"/>
          <p:cNvSpPr>
            <a:spLocks noChangeArrowheads="1"/>
          </p:cNvSpPr>
          <p:nvPr/>
        </p:nvSpPr>
        <p:spPr bwMode="auto">
          <a:xfrm>
            <a:off x="2699817" y="5013176"/>
            <a:ext cx="2232025" cy="1152525"/>
          </a:xfrm>
          <a:prstGeom prst="rightArrow">
            <a:avLst>
              <a:gd name="adj1" fmla="val 50000"/>
              <a:gd name="adj2" fmla="val 48416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fr-FR" dirty="0" err="1" smtClean="0"/>
              <a:t>Eclaircie</a:t>
            </a:r>
            <a:r>
              <a:rPr lang="en-US" altLang="fr-FR" dirty="0" smtClean="0"/>
              <a:t> possible</a:t>
            </a:r>
          </a:p>
        </p:txBody>
      </p:sp>
      <p:sp>
        <p:nvSpPr>
          <p:cNvPr id="130" name="AutoShape 45"/>
          <p:cNvSpPr>
            <a:spLocks noChangeArrowheads="1"/>
          </p:cNvSpPr>
          <p:nvPr/>
        </p:nvSpPr>
        <p:spPr bwMode="auto">
          <a:xfrm>
            <a:off x="2628007" y="3501008"/>
            <a:ext cx="2232025" cy="1152525"/>
          </a:xfrm>
          <a:prstGeom prst="rightArrow">
            <a:avLst>
              <a:gd name="adj1" fmla="val 50000"/>
              <a:gd name="adj2" fmla="val 48416"/>
            </a:avLst>
          </a:prstGeom>
          <a:solidFill>
            <a:srgbClr val="ABFFD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fr-FR" dirty="0" smtClean="0"/>
              <a:t>Pas </a:t>
            </a:r>
            <a:r>
              <a:rPr lang="en-US" altLang="fr-FR" dirty="0" err="1" smtClean="0"/>
              <a:t>d’éclaircie</a:t>
            </a:r>
            <a:endParaRPr lang="en-US" altLang="fr-FR" dirty="0" smtClean="0"/>
          </a:p>
        </p:txBody>
      </p:sp>
      <p:sp>
        <p:nvSpPr>
          <p:cNvPr id="46" name="ZoneTexte 45"/>
          <p:cNvSpPr txBox="1"/>
          <p:nvPr/>
        </p:nvSpPr>
        <p:spPr>
          <a:xfrm>
            <a:off x="3096" y="3800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Densifier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260648"/>
            <a:ext cx="8784976" cy="3168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i="1" dirty="0" smtClean="0">
                <a:solidFill>
                  <a:srgbClr val="00B050"/>
                </a:solidFill>
              </a:rPr>
              <a:t>Comment densifier</a:t>
            </a:r>
            <a:endParaRPr lang="fr-FR" sz="1200" i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2 ou 3 plants espacés d’un mètre</a:t>
            </a:r>
            <a:r>
              <a:rPr lang="fr-FR" dirty="0" smtClean="0"/>
              <a:t> environ à chaque point de plantation bénéficient de la même attention sylvicole au début ; </a:t>
            </a:r>
            <a:r>
              <a:rPr lang="fr-FR" dirty="0" smtClean="0">
                <a:solidFill>
                  <a:srgbClr val="FF0000"/>
                </a:solidFill>
              </a:rPr>
              <a:t>la conduite sylvicole est plus facile </a:t>
            </a:r>
            <a:endParaRPr lang="fr-FR" sz="11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On est obligés de </a:t>
            </a:r>
            <a:r>
              <a:rPr lang="fr-FR" dirty="0" smtClean="0">
                <a:solidFill>
                  <a:srgbClr val="FF0000"/>
                </a:solidFill>
              </a:rPr>
              <a:t>choisir rapidement </a:t>
            </a:r>
            <a:r>
              <a:rPr lang="fr-FR" dirty="0" smtClean="0"/>
              <a:t>et la </a:t>
            </a:r>
            <a:r>
              <a:rPr lang="fr-FR" dirty="0" smtClean="0">
                <a:solidFill>
                  <a:srgbClr val="FF0000"/>
                </a:solidFill>
              </a:rPr>
              <a:t>répartition</a:t>
            </a:r>
            <a:r>
              <a:rPr lang="fr-FR" dirty="0" smtClean="0"/>
              <a:t> finale des arbres est correcte</a:t>
            </a:r>
            <a:endParaRPr lang="fr-FR" dirty="0"/>
          </a:p>
        </p:txBody>
      </p:sp>
      <p:pic>
        <p:nvPicPr>
          <p:cNvPr id="3" name="Picture 3" descr="E:\Jonathan\Mes Documents\Plantation Gascuel\P1010006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1" r="210" b="40560"/>
          <a:stretch/>
        </p:blipFill>
        <p:spPr bwMode="auto">
          <a:xfrm>
            <a:off x="0" y="3284984"/>
            <a:ext cx="9212514" cy="3600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96" y="3800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Densifier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1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-27384"/>
            <a:ext cx="8784976" cy="25202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i="1" dirty="0" smtClean="0">
                <a:solidFill>
                  <a:srgbClr val="00B050"/>
                </a:solidFill>
              </a:rPr>
              <a:t>Comment quantifier le gain 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Etablir des lignes densifiées ou non…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FF0000"/>
                </a:solidFill>
              </a:rPr>
              <a:t>Comparer </a:t>
            </a:r>
            <a:r>
              <a:rPr lang="fr-FR" dirty="0"/>
              <a:t>les arbres </a:t>
            </a:r>
            <a:r>
              <a:rPr lang="fr-FR" dirty="0" smtClean="0"/>
              <a:t>choisis / éclaircis quand 5-6 m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Comparer </a:t>
            </a:r>
            <a:r>
              <a:rPr lang="fr-FR" dirty="0" smtClean="0"/>
              <a:t>croissance </a:t>
            </a:r>
            <a:r>
              <a:rPr lang="fr-FR" dirty="0"/>
              <a:t>et la forme </a:t>
            </a:r>
            <a:r>
              <a:rPr lang="fr-FR" dirty="0" smtClean="0"/>
              <a:t>des arbres ou </a:t>
            </a:r>
            <a:r>
              <a:rPr lang="fr-FR" dirty="0"/>
              <a:t>lignes </a:t>
            </a:r>
            <a:r>
              <a:rPr lang="fr-FR" dirty="0" smtClean="0"/>
              <a:t>densifiées </a:t>
            </a:r>
            <a:r>
              <a:rPr lang="fr-FR" dirty="0"/>
              <a:t>ou </a:t>
            </a:r>
            <a:r>
              <a:rPr lang="fr-FR" dirty="0" smtClean="0"/>
              <a:t>non</a:t>
            </a:r>
            <a:endParaRPr lang="fr-F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Pas encore de résultats observables…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fr-FR" dirty="0"/>
          </a:p>
        </p:txBody>
      </p:sp>
      <p:pic>
        <p:nvPicPr>
          <p:cNvPr id="1026" name="Picture 2" descr="E:\Frederique\Doc-INRA\Travail\Photos\Agroforesterie\P1010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8" r="13811" b="25935"/>
          <a:stretch/>
        </p:blipFill>
        <p:spPr bwMode="auto">
          <a:xfrm>
            <a:off x="-36512" y="2420888"/>
            <a:ext cx="9180423" cy="44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96" y="3800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Densifier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67544" y="-27384"/>
            <a:ext cx="8784976" cy="2520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b="1" i="1" dirty="0">
                <a:solidFill>
                  <a:srgbClr val="00B050"/>
                </a:solidFill>
              </a:rPr>
              <a:t>S</a:t>
            </a:r>
            <a:r>
              <a:rPr lang="fr-FR" sz="2800" b="1" i="1" dirty="0" smtClean="0">
                <a:solidFill>
                  <a:srgbClr val="00B050"/>
                </a:solidFill>
              </a:rPr>
              <a:t>imulations à partir de </a:t>
            </a:r>
            <a:r>
              <a:rPr lang="fr-FR" sz="2800" b="1" i="1" dirty="0">
                <a:solidFill>
                  <a:srgbClr val="00B050"/>
                </a:solidFill>
              </a:rPr>
              <a:t>dispositifs anciens </a:t>
            </a:r>
          </a:p>
          <a:p>
            <a:pPr marL="0" indent="0" algn="ctr">
              <a:buNone/>
            </a:pPr>
            <a:endParaRPr lang="fr-FR" sz="1200" i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Nombreux dispositifs de comparaisons génétiques établis pour le programme d’amélioration du merisier</a:t>
            </a:r>
            <a:endParaRPr lang="fr-FR" sz="11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M</a:t>
            </a:r>
            <a:r>
              <a:rPr lang="fr-FR" dirty="0" smtClean="0"/>
              <a:t>esures de croissance régulières de 0 à +-15 ans</a:t>
            </a:r>
            <a:endParaRPr lang="fr-FR" dirty="0"/>
          </a:p>
        </p:txBody>
      </p:sp>
      <p:pic>
        <p:nvPicPr>
          <p:cNvPr id="4" name="Picture 29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9843" r="2977" b="11535"/>
          <a:stretch/>
        </p:blipFill>
        <p:spPr bwMode="auto">
          <a:xfrm>
            <a:off x="2339752" y="2204864"/>
            <a:ext cx="5184576" cy="458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3" descr="E:\Frederique\Doc-INRA\Travail\Photos\StMartin-2015 juin\P1080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3235"/>
            <a:ext cx="2483768" cy="165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Frederique\Doc-INRA\Travail\Photos\Bergerac\Merisier2003Bergerac Aspect général Emi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9" b="20698"/>
          <a:stretch/>
        </p:blipFill>
        <p:spPr bwMode="auto">
          <a:xfrm>
            <a:off x="-36511" y="4489850"/>
            <a:ext cx="2509367" cy="181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096" y="3800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Densifier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1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/>
          <p:cNvSpPr txBox="1">
            <a:spLocks/>
          </p:cNvSpPr>
          <p:nvPr/>
        </p:nvSpPr>
        <p:spPr>
          <a:xfrm>
            <a:off x="251520" y="188640"/>
            <a:ext cx="8784976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b="1" i="1" dirty="0" smtClean="0">
                <a:solidFill>
                  <a:srgbClr val="00B050"/>
                </a:solidFill>
              </a:rPr>
              <a:t>Les </a:t>
            </a:r>
            <a:r>
              <a:rPr lang="fr-FR" b="1" i="1" dirty="0">
                <a:solidFill>
                  <a:srgbClr val="00B050"/>
                </a:solidFill>
              </a:rPr>
              <a:t>élagages pour 5 m de bille terminés plus tôt</a:t>
            </a:r>
          </a:p>
          <a:p>
            <a:pPr marL="0" indent="0" algn="ctr">
              <a:buFont typeface="Arial" charset="0"/>
              <a:buNone/>
            </a:pPr>
            <a:endParaRPr lang="fr-FR" sz="4000" b="1" i="1" dirty="0" smtClean="0">
              <a:solidFill>
                <a:srgbClr val="00B05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fr-FR" sz="4000" i="1" dirty="0" smtClean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243096" y="5085184"/>
            <a:ext cx="8784976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fr-FR" sz="2800" b="1" i="1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fr-FR" i="1" dirty="0" smtClean="0">
                <a:sym typeface="Wingdings" panose="05000000000000000000" pitchFamily="2" charset="2"/>
              </a:rPr>
              <a:t>……… = 8,5 m pour hauteur à 10 ans  Bergerac</a:t>
            </a:r>
          </a:p>
          <a:p>
            <a:pPr marL="457200" lvl="1" indent="0">
              <a:buNone/>
            </a:pPr>
            <a:r>
              <a:rPr lang="fr-FR" i="1" dirty="0" smtClean="0">
                <a:solidFill>
                  <a:srgbClr val="33CCCC"/>
                </a:solidFill>
                <a:sym typeface="Wingdings" panose="05000000000000000000" pitchFamily="2" charset="2"/>
              </a:rPr>
              <a:t>Un tirage non densifié   </a:t>
            </a:r>
            <a:r>
              <a:rPr lang="fr-FR" i="1" dirty="0" smtClean="0">
                <a:solidFill>
                  <a:srgbClr val="FF7C80"/>
                </a:solidFill>
                <a:sym typeface="Wingdings" panose="05000000000000000000" pitchFamily="2" charset="2"/>
              </a:rPr>
              <a:t>Densifié-éclairci vers 7 ans</a:t>
            </a:r>
            <a:endParaRPr lang="fr-FR" i="1" dirty="0">
              <a:solidFill>
                <a:srgbClr val="FF7C8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22C18-F399-4700-9EF1-99183992D84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96" y="3800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Densifier</a:t>
            </a:r>
            <a:endParaRPr lang="fr-FR" dirty="0">
              <a:solidFill>
                <a:srgbClr val="00B050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555776" y="980728"/>
            <a:ext cx="5133548" cy="4436037"/>
            <a:chOff x="-6464" y="1311619"/>
            <a:chExt cx="5133548" cy="4436037"/>
          </a:xfrm>
        </p:grpSpPr>
        <p:pic>
          <p:nvPicPr>
            <p:cNvPr id="5" name="Image 4" descr="Histogramme Hauteur à 10 ans.png"/>
            <p:cNvPicPr/>
            <p:nvPr/>
          </p:nvPicPr>
          <p:blipFill rotWithShape="1">
            <a:blip r:embed="rId2" cstate="print"/>
            <a:srcRect r="61719" b="-1987"/>
            <a:stretch/>
          </p:blipFill>
          <p:spPr>
            <a:xfrm>
              <a:off x="-6464" y="1311619"/>
              <a:ext cx="3930392" cy="443603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923928" y="2780928"/>
              <a:ext cx="1203156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741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332656"/>
            <a:ext cx="9108504" cy="5472608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rgbClr val="00B050"/>
                </a:solidFill>
              </a:rPr>
              <a:t>Paramètres de la qualité des arbres</a:t>
            </a:r>
            <a:endParaRPr lang="fr-FR" sz="3500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  <a:defRPr/>
            </a:pPr>
            <a:endParaRPr lang="fr-FR" sz="1200" b="1" i="1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srgbClr val="FF0000"/>
                </a:solidFill>
              </a:rPr>
              <a:t>Adéquation </a:t>
            </a:r>
            <a:r>
              <a:rPr lang="fr-FR" dirty="0" smtClean="0"/>
              <a:t>de l’espèce au terrain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>
                <a:solidFill>
                  <a:srgbClr val="FF0000"/>
                </a:solidFill>
              </a:rPr>
              <a:t>Très bien les soigner </a:t>
            </a:r>
            <a:r>
              <a:rPr lang="fr-FR" dirty="0">
                <a:solidFill>
                  <a:prstClr val="black"/>
                </a:solidFill>
              </a:rPr>
              <a:t>! Un excellent plant ne peut rien </a:t>
            </a:r>
            <a:r>
              <a:rPr lang="fr-FR" dirty="0" smtClean="0">
                <a:solidFill>
                  <a:prstClr val="black"/>
                </a:solidFill>
              </a:rPr>
              <a:t>contre une mauvaise protection, contre </a:t>
            </a:r>
            <a:r>
              <a:rPr lang="fr-FR" dirty="0">
                <a:solidFill>
                  <a:prstClr val="black"/>
                </a:solidFill>
              </a:rPr>
              <a:t>les accidents…</a:t>
            </a:r>
          </a:p>
          <a:p>
            <a:pPr lvl="4">
              <a:defRPr/>
            </a:pPr>
            <a:endParaRPr lang="fr-FR" sz="1300" dirty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096" y="3800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introduction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11" name="Image 10" descr="IMG_1495.JPG"/>
          <p:cNvPicPr/>
          <p:nvPr/>
        </p:nvPicPr>
        <p:blipFill rotWithShape="1">
          <a:blip r:embed="rId2" cstate="print"/>
          <a:srcRect t="9540"/>
          <a:stretch/>
        </p:blipFill>
        <p:spPr>
          <a:xfrm>
            <a:off x="2653311" y="2640369"/>
            <a:ext cx="3286841" cy="446104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/>
          <p:cNvSpPr txBox="1">
            <a:spLocks/>
          </p:cNvSpPr>
          <p:nvPr/>
        </p:nvSpPr>
        <p:spPr>
          <a:xfrm>
            <a:off x="215516" y="5373216"/>
            <a:ext cx="5220580" cy="8640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dirty="0" smtClean="0"/>
              <a:t>… quel </a:t>
            </a:r>
            <a:r>
              <a:rPr lang="fr-FR" dirty="0"/>
              <a:t>que soit </a:t>
            </a:r>
            <a:r>
              <a:rPr lang="fr-FR" dirty="0" smtClean="0"/>
              <a:t>le dispositif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22C18-F399-4700-9EF1-99183992D84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512406" y="1876589"/>
            <a:ext cx="5842551" cy="3496627"/>
            <a:chOff x="1512406" y="652453"/>
            <a:chExt cx="5842551" cy="3496627"/>
          </a:xfrm>
        </p:grpSpPr>
        <p:pic>
          <p:nvPicPr>
            <p:cNvPr id="13" name="Image 12" descr="Histogramme tirages Horiz1.png"/>
            <p:cNvPicPr/>
            <p:nvPr/>
          </p:nvPicPr>
          <p:blipFill rotWithShape="1">
            <a:blip r:embed="rId2" cstate="print"/>
            <a:srcRect l="634" t="15699" r="6149" b="-1772"/>
            <a:stretch/>
          </p:blipFill>
          <p:spPr>
            <a:xfrm>
              <a:off x="1512406" y="652453"/>
              <a:ext cx="5842551" cy="3496627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5724128" y="2144091"/>
              <a:ext cx="764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Douzy</a:t>
              </a:r>
              <a:endParaRPr lang="fr-FR" dirty="0" smtClean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3096" y="3800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Densifier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1" name="Espace réservé du contenu 4"/>
          <p:cNvSpPr txBox="1">
            <a:spLocks/>
          </p:cNvSpPr>
          <p:nvPr/>
        </p:nvSpPr>
        <p:spPr>
          <a:xfrm>
            <a:off x="2200455" y="2391371"/>
            <a:ext cx="2232248" cy="7041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minimum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4" name="Espace réservé du contenu 4"/>
          <p:cNvSpPr txBox="1">
            <a:spLocks/>
          </p:cNvSpPr>
          <p:nvPr/>
        </p:nvSpPr>
        <p:spPr>
          <a:xfrm>
            <a:off x="3707904" y="1628800"/>
            <a:ext cx="2160240" cy="7041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moyenne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5" name="Espace réservé du contenu 4"/>
          <p:cNvSpPr txBox="1">
            <a:spLocks/>
          </p:cNvSpPr>
          <p:nvPr/>
        </p:nvSpPr>
        <p:spPr>
          <a:xfrm>
            <a:off x="5436096" y="1812964"/>
            <a:ext cx="3060340" cy="7041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densifié-éclairci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6" name="Espace réservé du contenu 4"/>
          <p:cNvSpPr txBox="1">
            <a:spLocks/>
          </p:cNvSpPr>
          <p:nvPr/>
        </p:nvSpPr>
        <p:spPr>
          <a:xfrm>
            <a:off x="251520" y="404664"/>
            <a:ext cx="8784976" cy="1408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3200" b="1" i="1" dirty="0" smtClean="0">
                <a:solidFill>
                  <a:srgbClr val="00B050"/>
                </a:solidFill>
              </a:rPr>
              <a:t>Le </a:t>
            </a:r>
            <a:r>
              <a:rPr lang="fr-FR" sz="3200" b="1" i="1" dirty="0">
                <a:solidFill>
                  <a:srgbClr val="00B050"/>
                </a:solidFill>
              </a:rPr>
              <a:t>volume de bois total à 15 ans est bien plus élevé </a:t>
            </a:r>
            <a:endParaRPr lang="fr-FR" sz="3200" b="1" i="1" dirty="0" smtClean="0">
              <a:solidFill>
                <a:srgbClr val="00B050"/>
              </a:solidFill>
            </a:endParaRPr>
          </a:p>
          <a:p>
            <a:pPr marL="0" lvl="1" indent="0" algn="ctr">
              <a:buNone/>
            </a:pPr>
            <a:r>
              <a:rPr lang="fr-FR" sz="3200" b="1" i="1" dirty="0">
                <a:solidFill>
                  <a:srgbClr val="00B050"/>
                </a:solidFill>
              </a:rPr>
              <a:t>s</a:t>
            </a:r>
            <a:r>
              <a:rPr lang="fr-FR" sz="3200" b="1" i="1" dirty="0" smtClean="0">
                <a:solidFill>
                  <a:srgbClr val="00B050"/>
                </a:solidFill>
              </a:rPr>
              <a:t>i densifié puis éclairci vers 7 ans</a:t>
            </a:r>
            <a:endParaRPr lang="fr-FR" sz="3200" b="1" i="1" dirty="0">
              <a:solidFill>
                <a:srgbClr val="00B050"/>
              </a:solidFill>
            </a:endParaRPr>
          </a:p>
          <a:p>
            <a:pPr marL="0" lvl="1" indent="0" algn="ctr">
              <a:buNone/>
            </a:pPr>
            <a:endParaRPr lang="fr-FR" sz="3200" b="1" i="1" dirty="0" smtClean="0">
              <a:solidFill>
                <a:srgbClr val="00B05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fr-FR" i="1" dirty="0" smtClean="0"/>
          </a:p>
        </p:txBody>
      </p:sp>
    </p:spTree>
    <p:extLst>
      <p:ext uri="{BB962C8B-B14F-4D97-AF65-F5344CB8AC3E}">
        <p14:creationId xmlns:p14="http://schemas.microsoft.com/office/powerpoint/2010/main" val="21563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22C18-F399-4700-9EF1-99183992D84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440910" y="1787786"/>
            <a:ext cx="6263904" cy="3441414"/>
            <a:chOff x="1440910" y="707666"/>
            <a:chExt cx="6263904" cy="3441414"/>
          </a:xfrm>
        </p:grpSpPr>
        <p:pic>
          <p:nvPicPr>
            <p:cNvPr id="10" name="Image 9" descr="Histogramme tirages Horiz1.png"/>
            <p:cNvPicPr/>
            <p:nvPr/>
          </p:nvPicPr>
          <p:blipFill rotWithShape="1">
            <a:blip r:embed="rId2" cstate="print"/>
            <a:srcRect t="16980" r="1688"/>
            <a:stretch/>
          </p:blipFill>
          <p:spPr>
            <a:xfrm>
              <a:off x="1440910" y="707666"/>
              <a:ext cx="6263904" cy="3441414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5652120" y="1844824"/>
              <a:ext cx="1059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St Martin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3096" y="3800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Densifier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5" name="Espace réservé du contenu 4"/>
          <p:cNvSpPr txBox="1">
            <a:spLocks/>
          </p:cNvSpPr>
          <p:nvPr/>
        </p:nvSpPr>
        <p:spPr>
          <a:xfrm>
            <a:off x="2200455" y="2391371"/>
            <a:ext cx="2232248" cy="7041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minimum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6" name="Espace réservé du contenu 4"/>
          <p:cNvSpPr txBox="1">
            <a:spLocks/>
          </p:cNvSpPr>
          <p:nvPr/>
        </p:nvSpPr>
        <p:spPr>
          <a:xfrm>
            <a:off x="3707904" y="1628800"/>
            <a:ext cx="2160240" cy="7041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moyenne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7" name="Espace réservé du contenu 4"/>
          <p:cNvSpPr txBox="1">
            <a:spLocks/>
          </p:cNvSpPr>
          <p:nvPr/>
        </p:nvSpPr>
        <p:spPr>
          <a:xfrm>
            <a:off x="5436096" y="1812964"/>
            <a:ext cx="3060340" cy="7041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densifié-éclairci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8" name="Espace réservé du contenu 4"/>
          <p:cNvSpPr txBox="1">
            <a:spLocks/>
          </p:cNvSpPr>
          <p:nvPr/>
        </p:nvSpPr>
        <p:spPr>
          <a:xfrm>
            <a:off x="215516" y="5373216"/>
            <a:ext cx="5220580" cy="8640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dirty="0" smtClean="0"/>
              <a:t>… quel </a:t>
            </a:r>
            <a:r>
              <a:rPr lang="fr-FR" dirty="0"/>
              <a:t>que soit </a:t>
            </a:r>
            <a:r>
              <a:rPr lang="fr-FR" dirty="0" smtClean="0"/>
              <a:t>le dispositif</a:t>
            </a:r>
            <a:endParaRPr lang="fr-FR" dirty="0"/>
          </a:p>
        </p:txBody>
      </p:sp>
      <p:sp>
        <p:nvSpPr>
          <p:cNvPr id="19" name="Espace réservé du contenu 4"/>
          <p:cNvSpPr txBox="1">
            <a:spLocks/>
          </p:cNvSpPr>
          <p:nvPr/>
        </p:nvSpPr>
        <p:spPr>
          <a:xfrm>
            <a:off x="251520" y="404664"/>
            <a:ext cx="8784976" cy="1408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3200" b="1" i="1" dirty="0" smtClean="0">
                <a:solidFill>
                  <a:srgbClr val="00B050"/>
                </a:solidFill>
              </a:rPr>
              <a:t>Le </a:t>
            </a:r>
            <a:r>
              <a:rPr lang="fr-FR" sz="3200" b="1" i="1" dirty="0">
                <a:solidFill>
                  <a:srgbClr val="00B050"/>
                </a:solidFill>
              </a:rPr>
              <a:t>volume de bois total à 15 ans est bien plus élevé </a:t>
            </a:r>
            <a:endParaRPr lang="fr-FR" sz="3200" b="1" i="1" dirty="0" smtClean="0">
              <a:solidFill>
                <a:srgbClr val="00B050"/>
              </a:solidFill>
            </a:endParaRPr>
          </a:p>
          <a:p>
            <a:pPr marL="0" lvl="1" indent="0" algn="ctr">
              <a:buNone/>
            </a:pPr>
            <a:r>
              <a:rPr lang="fr-FR" sz="3200" b="1" i="1" dirty="0">
                <a:solidFill>
                  <a:srgbClr val="00B050"/>
                </a:solidFill>
              </a:rPr>
              <a:t>s</a:t>
            </a:r>
            <a:r>
              <a:rPr lang="fr-FR" sz="3200" b="1" i="1" dirty="0" smtClean="0">
                <a:solidFill>
                  <a:srgbClr val="00B050"/>
                </a:solidFill>
              </a:rPr>
              <a:t>i densifié puis éclairci vers 7 ans</a:t>
            </a:r>
            <a:endParaRPr lang="fr-FR" sz="3200" b="1" i="1" dirty="0">
              <a:solidFill>
                <a:srgbClr val="00B050"/>
              </a:solidFill>
            </a:endParaRPr>
          </a:p>
          <a:p>
            <a:pPr marL="0" lvl="1" indent="0" algn="ctr">
              <a:buNone/>
            </a:pPr>
            <a:endParaRPr lang="fr-FR" sz="3200" b="1" i="1" dirty="0" smtClean="0">
              <a:solidFill>
                <a:srgbClr val="00B05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fr-FR" i="1" dirty="0" smtClean="0"/>
          </a:p>
        </p:txBody>
      </p:sp>
    </p:spTree>
    <p:extLst>
      <p:ext uri="{BB962C8B-B14F-4D97-AF65-F5344CB8AC3E}">
        <p14:creationId xmlns:p14="http://schemas.microsoft.com/office/powerpoint/2010/main" val="190564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/>
          <p:cNvSpPr txBox="1">
            <a:spLocks/>
          </p:cNvSpPr>
          <p:nvPr/>
        </p:nvSpPr>
        <p:spPr>
          <a:xfrm>
            <a:off x="243096" y="6237312"/>
            <a:ext cx="8793400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dirty="0" smtClean="0"/>
              <a:t>… impact important sur </a:t>
            </a:r>
            <a:r>
              <a:rPr lang="fr-FR" dirty="0" smtClean="0">
                <a:solidFill>
                  <a:srgbClr val="0070C0"/>
                </a:solidFill>
              </a:rPr>
              <a:t>la meilleure classe de bois A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22C18-F399-4700-9EF1-99183992D84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contenu 4"/>
          <p:cNvSpPr txBox="1">
            <a:spLocks/>
          </p:cNvSpPr>
          <p:nvPr/>
        </p:nvSpPr>
        <p:spPr>
          <a:xfrm>
            <a:off x="251520" y="188640"/>
            <a:ext cx="8784976" cy="10081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3200" b="1" i="1" dirty="0" smtClean="0">
                <a:solidFill>
                  <a:srgbClr val="00B050"/>
                </a:solidFill>
              </a:rPr>
              <a:t>Les volumes projetés à 40 ans quand on densifie puis éclaircit (=max) ou non</a:t>
            </a:r>
            <a:endParaRPr lang="fr-FR" sz="3200" b="1" i="1" dirty="0">
              <a:solidFill>
                <a:srgbClr val="00B050"/>
              </a:solidFill>
            </a:endParaRPr>
          </a:p>
          <a:p>
            <a:pPr marL="0" lvl="1" indent="0" algn="ctr">
              <a:buNone/>
            </a:pPr>
            <a:endParaRPr lang="fr-FR" sz="3200" b="1" i="1" dirty="0" smtClean="0">
              <a:solidFill>
                <a:srgbClr val="00B05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fr-FR" i="1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3096" y="3800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Densifier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/>
          <a:stretch/>
        </p:blipFill>
        <p:spPr bwMode="auto">
          <a:xfrm>
            <a:off x="-73441" y="1124744"/>
            <a:ext cx="896592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4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/>
          <p:cNvSpPr txBox="1">
            <a:spLocks/>
          </p:cNvSpPr>
          <p:nvPr/>
        </p:nvSpPr>
        <p:spPr>
          <a:xfrm>
            <a:off x="-415033" y="5805156"/>
            <a:ext cx="9540552" cy="7200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sz="2400" dirty="0" smtClean="0"/>
              <a:t>+ pas de regarnis, temps d’élagage réduit, récolte plus précoce… </a:t>
            </a:r>
          </a:p>
          <a:p>
            <a:pPr marL="457200" lvl="1" indent="0">
              <a:buNone/>
            </a:pPr>
            <a:r>
              <a:rPr lang="fr-FR" sz="2400" dirty="0" smtClean="0"/>
              <a:t>- 600 € de frais de plantation pour passer de 50 à 100 plants / ha  </a:t>
            </a:r>
            <a:endParaRPr lang="fr-FR" sz="24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22C18-F399-4700-9EF1-99183992D84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contenu 4"/>
          <p:cNvSpPr txBox="1">
            <a:spLocks/>
          </p:cNvSpPr>
          <p:nvPr/>
        </p:nvSpPr>
        <p:spPr>
          <a:xfrm>
            <a:off x="251520" y="188640"/>
            <a:ext cx="8784976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3200" b="1" i="1" dirty="0" smtClean="0">
                <a:solidFill>
                  <a:srgbClr val="00B050"/>
                </a:solidFill>
              </a:rPr>
              <a:t>Le revenu s’améliore si densification-éclaircie</a:t>
            </a:r>
          </a:p>
          <a:p>
            <a:pPr marL="0" indent="0" algn="ctr">
              <a:buFont typeface="Arial" charset="0"/>
              <a:buNone/>
            </a:pPr>
            <a:endParaRPr lang="fr-FR" i="1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3096" y="3800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Densifier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"/>
          <a:stretch/>
        </p:blipFill>
        <p:spPr bwMode="auto">
          <a:xfrm>
            <a:off x="-36512" y="764704"/>
            <a:ext cx="8424936" cy="504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1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Frederique\Doc-INRA\Travail\Vulgarisation\Plantations hiver 2015-2016\Adrien-Pelletier-2015\reportage tailles 2016 juillet 27\P1100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536" y="4149080"/>
            <a:ext cx="90730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Volontaire pour mettre des témoins ? </a:t>
            </a:r>
          </a:p>
          <a:p>
            <a:r>
              <a:rPr lang="fr-FR" sz="3200" dirty="0" smtClean="0">
                <a:solidFill>
                  <a:schemeClr val="bg1"/>
                </a:solidFill>
              </a:rPr>
              <a:t>tester la densification ? </a:t>
            </a:r>
          </a:p>
          <a:p>
            <a:r>
              <a:rPr lang="fr-FR" sz="3200" dirty="0" err="1" smtClean="0">
                <a:solidFill>
                  <a:schemeClr val="bg1"/>
                </a:solidFill>
              </a:rPr>
              <a:t>Frederique.santi</a:t>
            </a:r>
            <a:r>
              <a:rPr lang="fr-FR" sz="3200" dirty="0" smtClean="0">
                <a:solidFill>
                  <a:schemeClr val="bg1"/>
                </a:solidFill>
              </a:rPr>
              <a:t> (at) </a:t>
            </a:r>
            <a:r>
              <a:rPr lang="fr-FR" sz="3200" dirty="0" smtClean="0">
                <a:solidFill>
                  <a:schemeClr val="bg1"/>
                </a:solidFill>
              </a:rPr>
              <a:t>inra.fr</a:t>
            </a:r>
          </a:p>
          <a:p>
            <a:endParaRPr lang="fr-FR" sz="3200" dirty="0">
              <a:solidFill>
                <a:schemeClr val="bg1"/>
              </a:solidFill>
            </a:endParaRPr>
          </a:p>
          <a:p>
            <a:r>
              <a:rPr lang="fr-FR" sz="3200" dirty="0" smtClean="0">
                <a:solidFill>
                  <a:schemeClr val="bg1"/>
                </a:solidFill>
              </a:rPr>
              <a:t>					    			Merci !</a:t>
            </a:r>
            <a:endParaRPr lang="fr-FR" sz="3200" dirty="0" smtClean="0">
              <a:solidFill>
                <a:schemeClr val="bg1"/>
              </a:solidFill>
            </a:endParaRPr>
          </a:p>
          <a:p>
            <a:endParaRPr lang="fr-FR" sz="3200" dirty="0" smtClean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332655"/>
            <a:ext cx="9108504" cy="6511477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rgbClr val="00B050"/>
                </a:solidFill>
              </a:rPr>
              <a:t>Paramètres de la qualité des arbres : génétique</a:t>
            </a:r>
            <a:endParaRPr lang="fr-FR" sz="3500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  <a:defRPr/>
            </a:pPr>
            <a:endParaRPr lang="fr-FR" sz="1200" b="1" i="1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>
                <a:solidFill>
                  <a:prstClr val="black"/>
                </a:solidFill>
              </a:rPr>
              <a:t>Choisir </a:t>
            </a:r>
            <a:r>
              <a:rPr lang="fr-FR" dirty="0">
                <a:solidFill>
                  <a:srgbClr val="FF0000"/>
                </a:solidFill>
              </a:rPr>
              <a:t>les meilleurs plants</a:t>
            </a:r>
            <a:r>
              <a:rPr lang="fr-FR" dirty="0">
                <a:solidFill>
                  <a:prstClr val="black"/>
                </a:solidFill>
              </a:rPr>
              <a:t>, pour cela, ne pas hésiter à payer plus cher : </a:t>
            </a:r>
            <a:r>
              <a:rPr lang="fr-FR" dirty="0">
                <a:solidFill>
                  <a:srgbClr val="FF0000"/>
                </a:solidFill>
              </a:rPr>
              <a:t>les plus grands à âge </a:t>
            </a:r>
            <a:r>
              <a:rPr lang="fr-FR" dirty="0" smtClean="0">
                <a:solidFill>
                  <a:srgbClr val="FF0000"/>
                </a:solidFill>
              </a:rPr>
              <a:t>égal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</a:p>
          <a:p>
            <a:pPr lvl="1">
              <a:buFont typeface="Wingdings" pitchFamily="2" charset="2"/>
              <a:buChar char="ü"/>
              <a:defRPr/>
            </a:pPr>
            <a:endParaRPr lang="fr-FR" dirty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endParaRPr lang="fr-FR" dirty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endParaRPr lang="fr-FR" dirty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prstClr val="black"/>
                </a:solidFill>
              </a:rPr>
              <a:t>Choisir la </a:t>
            </a:r>
            <a:r>
              <a:rPr lang="fr-FR" dirty="0" smtClean="0">
                <a:solidFill>
                  <a:srgbClr val="FF0000"/>
                </a:solidFill>
              </a:rPr>
              <a:t>meilleure variété possible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srgbClr val="FF0000"/>
                </a:solidFill>
              </a:rPr>
              <a:t>Densifier </a:t>
            </a:r>
            <a:r>
              <a:rPr lang="fr-FR" dirty="0" smtClean="0"/>
              <a:t>pour ensuite pouvoir choisir</a:t>
            </a:r>
            <a:endParaRPr lang="fr-FR" dirty="0"/>
          </a:p>
          <a:p>
            <a:pPr lvl="1">
              <a:buFont typeface="Wingdings" pitchFamily="2" charset="2"/>
              <a:buChar char="ü"/>
              <a:defRPr/>
            </a:pPr>
            <a:endParaRPr lang="fr-FR" dirty="0">
              <a:solidFill>
                <a:prstClr val="black"/>
              </a:solidFill>
            </a:endParaRPr>
          </a:p>
          <a:p>
            <a:pPr lvl="4">
              <a:defRPr/>
            </a:pPr>
            <a:endParaRPr lang="fr-FR" sz="1300" dirty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096" y="3800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introduction</a:t>
            </a:r>
            <a:endParaRPr lang="fr-FR" dirty="0">
              <a:solidFill>
                <a:srgbClr val="00B050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847206" y="2060848"/>
            <a:ext cx="5485084" cy="3550418"/>
            <a:chOff x="2511044" y="3267692"/>
            <a:chExt cx="4559887" cy="3689699"/>
          </a:xfrm>
        </p:grpSpPr>
        <p:pic>
          <p:nvPicPr>
            <p:cNvPr id="5" name="Picture 2" descr="E:\Frederique\Doc-INRA\Travail\Photos\Pépinière Claireau 2015\choisis-2015-APS200\P108086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4" b="-1286"/>
            <a:stretch>
              <a:fillRect/>
            </a:stretch>
          </p:blipFill>
          <p:spPr bwMode="auto">
            <a:xfrm>
              <a:off x="2511044" y="3267692"/>
              <a:ext cx="4559887" cy="3689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2"/>
            <p:cNvSpPr txBox="1">
              <a:spLocks noChangeArrowheads="1"/>
            </p:cNvSpPr>
            <p:nvPr/>
          </p:nvSpPr>
          <p:spPr bwMode="auto">
            <a:xfrm>
              <a:off x="2915816" y="6033482"/>
              <a:ext cx="2825188" cy="29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 smtClean="0">
                  <a:solidFill>
                    <a:schemeClr val="bg1"/>
                  </a:solidFill>
                </a:rPr>
                <a:t>Erables sycomore, pépinière </a:t>
              </a:r>
              <a:r>
                <a:rPr lang="fr-FR" altLang="fr-FR" sz="2000" dirty="0">
                  <a:solidFill>
                    <a:schemeClr val="bg1"/>
                  </a:solidFill>
                </a:rPr>
                <a:t>de </a:t>
              </a:r>
              <a:r>
                <a:rPr lang="fr-FR" altLang="fr-FR" sz="2000" dirty="0" err="1" smtClean="0">
                  <a:solidFill>
                    <a:schemeClr val="bg1"/>
                  </a:solidFill>
                </a:rPr>
                <a:t>Claireau</a:t>
              </a:r>
              <a:endParaRPr lang="fr-FR" altLang="fr-FR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4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332656"/>
            <a:ext cx="9108504" cy="6408712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rgbClr val="00B050"/>
                </a:solidFill>
              </a:rPr>
              <a:t>Détecter de bons individus dans des plantations</a:t>
            </a:r>
            <a:endParaRPr lang="fr-FR" sz="3500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  <a:defRPr/>
            </a:pPr>
            <a:endParaRPr lang="fr-FR" sz="1200" b="1" i="1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/>
              <a:t>Cadre = </a:t>
            </a:r>
            <a:r>
              <a:rPr lang="fr-FR" dirty="0"/>
              <a:t>réseau d’agriculteurs, forestiers, instituts, lycées agricoles, … </a:t>
            </a:r>
            <a:endParaRPr lang="fr-FR" dirty="0" smtClean="0"/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>
                <a:solidFill>
                  <a:srgbClr val="FF0000"/>
                </a:solidFill>
              </a:rPr>
              <a:t>Objectifs de moyen terme </a:t>
            </a:r>
            <a:r>
              <a:rPr lang="fr-FR" dirty="0" smtClean="0">
                <a:solidFill>
                  <a:srgbClr val="FF0000"/>
                </a:solidFill>
              </a:rPr>
              <a:t>:</a:t>
            </a:r>
            <a:endParaRPr lang="fr-FR" dirty="0" smtClean="0">
              <a:solidFill>
                <a:prstClr val="black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Exemple : trouver </a:t>
            </a:r>
            <a:r>
              <a:rPr lang="fr-FR" dirty="0">
                <a:solidFill>
                  <a:srgbClr val="FF0000"/>
                </a:solidFill>
              </a:rPr>
              <a:t>quel est le meilleur </a:t>
            </a:r>
            <a:r>
              <a:rPr lang="fr-FR" dirty="0"/>
              <a:t>érable sycomore dans une parcelle et le faire </a:t>
            </a:r>
            <a:r>
              <a:rPr lang="fr-FR" dirty="0">
                <a:solidFill>
                  <a:srgbClr val="FF0000"/>
                </a:solidFill>
              </a:rPr>
              <a:t>multiplier par bouturage </a:t>
            </a:r>
            <a:r>
              <a:rPr lang="fr-FR" dirty="0"/>
              <a:t>pour en planter à nouveau chez soi ou chez des voisins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Rassembler des </a:t>
            </a:r>
            <a:r>
              <a:rPr lang="fr-FR" dirty="0">
                <a:solidFill>
                  <a:srgbClr val="FF0000"/>
                </a:solidFill>
              </a:rPr>
              <a:t>individus remarquables</a:t>
            </a:r>
            <a:r>
              <a:rPr lang="fr-FR" dirty="0"/>
              <a:t> venant de plusieurs parcelles </a:t>
            </a:r>
            <a:r>
              <a:rPr lang="fr-FR" dirty="0">
                <a:solidFill>
                  <a:srgbClr val="FF0000"/>
                </a:solidFill>
              </a:rPr>
              <a:t>par greffage </a:t>
            </a:r>
            <a:r>
              <a:rPr lang="fr-FR" dirty="0"/>
              <a:t>conduirait à créer une nouvelle variété « verger à graines » d’érable</a:t>
            </a:r>
            <a:endParaRPr lang="fr-FR" sz="11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FF0000"/>
                </a:solidFill>
              </a:rPr>
              <a:t>Recommandations</a:t>
            </a:r>
            <a:r>
              <a:rPr lang="fr-FR" dirty="0"/>
              <a:t> : cette provenance d’érable est-elle plus ou moins performante dans telle ou telle zone? </a:t>
            </a:r>
            <a:endParaRPr lang="fr-FR" sz="1100" dirty="0"/>
          </a:p>
          <a:p>
            <a:pPr lvl="4">
              <a:defRPr/>
            </a:pPr>
            <a:endParaRPr lang="fr-FR" sz="1300" dirty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096" y="3800"/>
            <a:ext cx="184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Trouver les bons !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23528" y="260648"/>
            <a:ext cx="8712968" cy="4320480"/>
          </a:xfrm>
        </p:spPr>
        <p:txBody>
          <a:bodyPr>
            <a:normAutofit fontScale="92500" lnSpcReduction="10000"/>
          </a:bodyPr>
          <a:lstStyle/>
          <a:p>
            <a:pPr marL="0" lvl="1" indent="0" algn="ctr">
              <a:buNone/>
            </a:pPr>
            <a:r>
              <a:rPr lang="fr-FR" sz="3200" b="1" i="1" dirty="0">
                <a:solidFill>
                  <a:srgbClr val="00B050"/>
                </a:solidFill>
              </a:rPr>
              <a:t>Méthode : mise en place de témoins récurrents dans les </a:t>
            </a:r>
            <a:r>
              <a:rPr lang="fr-FR" sz="3200" b="1" i="1" dirty="0" smtClean="0">
                <a:solidFill>
                  <a:srgbClr val="00B050"/>
                </a:solidFill>
              </a:rPr>
              <a:t>plantations</a:t>
            </a:r>
            <a:endParaRPr lang="fr-FR" i="1" dirty="0" smtClean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Le témoin récurrent sert de référence pour évaluer </a:t>
            </a:r>
            <a:r>
              <a:rPr lang="fr-FR" dirty="0" smtClean="0">
                <a:solidFill>
                  <a:srgbClr val="FF0000"/>
                </a:solidFill>
              </a:rPr>
              <a:t>par comparaison </a:t>
            </a:r>
            <a:r>
              <a:rPr lang="fr-FR" dirty="0" smtClean="0"/>
              <a:t>les performances des arbres que l’on place à proximité</a:t>
            </a:r>
            <a:endParaRPr lang="fr-FR" sz="1100" dirty="0" smtClean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Stable </a:t>
            </a:r>
            <a:r>
              <a:rPr lang="fr-FR" dirty="0"/>
              <a:t>génétiquement, donc multiplié par voie végétative, pour  </a:t>
            </a:r>
            <a:r>
              <a:rPr lang="fr-FR" dirty="0">
                <a:solidFill>
                  <a:srgbClr val="FF0000"/>
                </a:solidFill>
              </a:rPr>
              <a:t>contrôler  les  variations  spatiales  </a:t>
            </a:r>
            <a:r>
              <a:rPr lang="fr-FR" dirty="0"/>
              <a:t>des  conditions  </a:t>
            </a:r>
            <a:r>
              <a:rPr lang="fr-FR" dirty="0" smtClean="0"/>
              <a:t>pédoclimatiques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La récurrence permet de faire les comparaisons </a:t>
            </a:r>
            <a:r>
              <a:rPr lang="fr-FR" dirty="0" smtClean="0">
                <a:solidFill>
                  <a:srgbClr val="FF0000"/>
                </a:solidFill>
              </a:rPr>
              <a:t>sur le site et entre les sites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AutoShape 2" descr="data:image/png;base64,iVBORw0KGgoAAAANSUhEUgAAAKAAAADTCAIAAACJG48VAAAgAElEQVR4nCTR93/cB2E4fD/Pq4uS5aVx0ul0e++99973ub33Xro7ne5Oe+9lLUuWLct2vO3YcZzY2TGZhAZCAgFamkAKBCjwpQXKt7T4+eF5/wvvIxQHhOLoIdvBZEcP0dZFsIKIti6irYtoO871dpryTJoJTDWCyJYTTF+nNI+TF8l0Ty8V6KW54PwYwjpEkeXAjqbg8NUzA6cawQm3b1Ztn+LoWixj3WzrSxTGphf3LmUm++ZuluOLAooVRNJRyQY62QhjWKAUKwRn65JnOaaaUhAl0729DF8PzQWl2hE0G4JugzOcMF2RHJzmmRtoSRIkS6ENJaYyjVYW0PICku3pSE/p0tNaQwWrbSGAETLL1eWumPZu76icAqWTHKpKFR6MJoi2pzGhsq6yGPOO6CZujN75/s29u1vf/vhf6qMtd9noqOm8E4Znv7N77r2D/Vcva+JWf8Xz6vt3B5cGVD5lcjxc20gFhk2eAfvMwbKqKE3tOJoXcraqPlDzLJ1Z+e2f/uOvjx//z+PHv3/8+0dfPlh+2Nr71uzwrdLo1ZY0JGfreEBBP3QhU9pykczHVUFsqE9OlB+TZzDABFeVo+jSYqwMw9LRDVGR2IdUxNGRKbW/rJSpcTDakzgdSN8v0NaYNBeIYT6JEnzNHJWYowqirJeg7MHIOlk2BNnUTbND8DaQOE8VJCgg4VFH1ZydTnWzwEfIQDvd1UV3ddOcXXRXF93ZRXOCaM4umrOdbDnGAiAiL4Ggaada2/kRmLJI4sbQRBOIaoFQ7L1Ee5s012scwCky+NpGYf/FZ9dvnJm5MirNUngxrDjKtuStjz5594+P/zi4VWvuJScupSPjZkVUTNCjsJoOtPY4Un3UO6hSJ7loJZhogFGtEBrQTbdBaFYY04Gk2xGCACm1AERnFLJ0DzfYpsxigAFubF5pqBMFKbBnmGfJ09w1XnXHJsx3cSI9HDd+4cLc6es7QguluexZv5qwFzGqUEdqhDm370+01MoILbsSSs7Fnn//wV8fP147XAk2bcFhu6Eki0z7gZozPl4Y250tTlbS9dTAbP/s2fGBUwV5lGksiKYuNpevTdn7dJqUCCjrbDmDp8+ZaCWWzi9/8dsvX//ua1cf7dX3gqM3/KVDrXGEKErCfAMyW4KXGbPM3ygFJmX6Mjkza442dBwrRBJFCpMInhPFNqHIaiiUd5xmgilT9MaFxPKrg/uvLAi1GIzwJEZ5EqU/6RyUmktspgXENHVjJSCCvJeqhZM1UKK6m2mBMa29LAdM4EGJvVg+gKHIIDQxksJFucOWIwx3J8XeRnd1Uh1tFHsb1dFOcbRRHW1UoI1saiNoQQIXke/CcD0wbrBXksZL0xSmFUYzQclWCBFop/qOC1M9ogTa3tTIAurydPPFj+809tL+Ma2zro40Ha//073/+/hXc4cVY1ZUXszMXR5u7CVs/QJgQCSIImmOtr5lp9RHxUp7aXocD8AzLRCqoYNm7CQY25hepLWqrG2nkvNWdR4bmOBKkpDEoqb/nFvTj1NWUb4JQWBQpAijNBkML9ZJdZ+URsnhIZcqIBTb8eEBcWNd39zSpKe4g5vqsR1xqES2xdgD67HkZOwbP/jux19+9/53r9/5zqX0bMDZZ02NpPfvnp89u7J2Ze+dzz6+cOv22sH64oVxd1U7fKa2dnPuuQ8P+1a8prDEEbaeuXG6udw/tNVobNbMBUNsOlrZKCfHA7IoKTAriqwKHaN0T4uXaCrVdpQvxwoP8ZRZuHWQOXAm1L8e1idZkiCa74WydRiBESnzQPUpHMHYQffjpBWuc0Vz7ZNdkZPEsiCYll686oRvQCkPEVg2KNeJohqhNCNU6CagpCco+h51mC5wYal6sCSAH9qPm3NsoQPJMfTak4LxjfQRKtAhDCE4vl6Gs5tsbSOYjpMsbRRbO8PezXUgaEZ4uAX4BvSiEJbjh3JCKBLQS9H10owwqgVCAjqpnnZOrEeeJ2rL/PRCaOna6MBONLdmDU7KgZq4tBg5fGn3ze++OLmfDDeBz/79X1/97P7k1cTQRe/eWxPFHYd3nGstUaR+osTDUgaFQg9Zm6ICFZYhR8is6yILGs+I1t3UG4oceRKhKcO50aOOEVpwViYrIyVlqHeSW1w2O8scFtAhjPTIMh2+UbI2jRE4oeoASQBAJV6YxNsLlGjRYa6n0F5oUKvDxtZitLXZ+NbPv3Ppnc0bn+6+9cv7my/MXn318if/+s//8rOfVCdrkVr2R7/+9+/880+BmNOYFPWvJWcP58+/dHPv7p4mxpTZ2Gs7az/93ReDa/033r6Ung1rs3JtXtW/Xb/z/j2gpDeWOZPXkrVtx9BmaGDa4w6yJpZd6TGuPAWyjdIr+4HCiq+84I8OaqJDBr6Zacnwed6najvK/CkbWNUB1nVgA53+BS3dhaquRVwlCVnRJgKQnbS/JWi7qDZYr/QJshkkDREImnaU9ChF08UHMEIb1l7hRRaksiRMlcIrIwRHSaIM0Y6QjWCapZeo78JpOhCyY3htB8MGU8ZoYh+BaYILHBRHSeesqhUJsjiGpTp6EMo2vBJM0fVQLN1EazvFBRIksKIkQZQkB6a0S/f6Guf9wDDTMkT3TAidQ9LQmK20HG3u+B0F7dTuyuW3DqIzEksDXz/wh+aVpgEcMEAOjipdA9rhs2XviKawaavtA/UDYPud0uz9eHhOE5rUWyos7wjLPIDgp54UZzukGYyhSTGPkZzjjJkryfiI2lZgSSMI3zjJ3oLocmBpAKyN4Gm6TqoRxLR1SQIIngMaLLH2n409e6t/48JodNDXOpsqbZuia6btt+fufnrxe199//Hjx6+++0a6ER1enXrjo+/fevCqxCoJ1EzRIV9ldvzGa98YXV8X20VMFeXcnbMPP75nysrtVVV2Lujqs4gcgtRg+hs/fD056bKU6aEx7thZT2ZEVh83RNOcmy8OT+/btYXe6Krc3OKJgoRww+gqiqh6sCKuTC17yL6/7TsrffD5niYrhEiO401HkcYnEYaT6jQTyPHFNiRX1wPnPYFRtxNtEJT+aXWOxHZDGLZujq2XYYBQFCC+EWWKka0pjCVCFOoQVB6CI2TpTLYjZB0Mr+7BKbtxym6UtJNqQPjqRkefhmFEYoTtRCXMklOt3BxRJEiSOIZs6UIp27ByEFnfRQO6Kc4uugdG86B4ESLDB+OEEdIcVdfP11RZ1lFW33nTwoPE6XcGkmsaQ46sCHC4Ni7LTqA62jCmf6B52o01iiTTI05CSPY2mgvKDWNMDbZjgiXKg9UDmMQZ/s43i4XTRs+IIDolGThjap7XJ9c5knQ3w91jbjGBKXr8lHTrQdWQJk2cS46fT1qqdEORIA52Czxd8iCaZuwQ+nqsVYy5gmfbcKXRyPOvzZ29UXrpm5fVCb57lOMd42irnOCC4cK7K1feuP75b35z8fnDxXOtL37/5eV7b25duDC/N58eCdtzznPPP/8/jx+/8+nnU5tb9rTT228PjzqcDbmzKQ20jIEKkG9kW1NDzrw5N+Pyt4T+Fjs1LssOqUJZvkjRoXf2AjlscV3jmxIKoyhFmCp1ETCSZzCqY1gbmhFDo91/E1hkVfecfC+GpAJRFM+QjUeFMQzZ3CEP4FV+PEPXBRc9AZF+XZwk2gY4wgiMYjkuDsD5LrjYjY0O6FReMlnabYsoLT5lNOujMsksLvfeSy8fIWt6SWoIUQUha3rJGihe0S3x0Hw1o8RFhrGOwjhtBHWvuShSpIixGS3VBsaqOvDqLqKhg+roYAWhdC+GaEPTHGgq0E1zQ1hBkijOUReEgWl1/6HNPoHJ7Eh2321NXOwT+8lEQxfVCmU6kCwXDK170tZgxufUDHs3ywVjOuEMN1jbR9AP4OVFlLSIrVwznPtevf+CXRAFW6vE2AwvOsdPr6vtLYG5wJem0boWzr/ABZoUivkZZz9v7fkBS5+YAcCVMbw2STBnmSxbjz6Ldw5hgSZeGuC6craJU7mFg2xi0myti1KL5uycb+x8/7PfWt18eejCo0ubz13OTkUOX5v61f/8sja6Or+1evGFZ/um68nB0luffOff/+u/fvq7P77y/ofZoYLATg0Pm1tnI9PXs43Tkfx08K1vv/m7//7PzasrxRm/q08QHVK21sIjq2lbQMiXI9ROvMQH1WRxniGhLknVBGgcQy+Y+480JwhlbiO5QDj7M8oShmA7RjG3U7XtIiuMrj/JdoI4jm6s6imeCybwIvGGE1DlP7hGxLoigWB8Eqd9UhpE6JNkS5aVHDXpIzS5n3vmwbOtzYmly6vasErsYuZmg0fIWjBJ3U1Sd5G13RQtmGmGs61IHoBG8o/2UJ5ECTsxchBY9ATN2alIYWg2EFpxEqvpxBvbyI6TZFeHviqz1IxUK4Zi7mI6Oxjubo4bKw4xhEF8dEZZ2bHpitS5m8Ov/fPr1c3Q4KFbFieQDHi2g0IDuoTBHm2CwjVh5F6GJso25xmVDUtgXCiOoXUlrnOJ23fVHFmRcQKdtipZnYabazT3mNLR0CRG7bY6V1qCaQaQ6hKCYT/B9YCFMZShzNZlydo0WhmFW7JstgUt9BFUWaw0gSotJmfPD45u1nfvLwWmZeF5zcKVmasP7xw+3F+5U/WMC8+8debRz74bngGKp3SbV9cevPVRY3Zo99rB97786eK5nc9+9S8Hdw8S9eT9Nx9eunXR7FP4yipbH6O8bUku6/u3k0uXF7/71Se33z49sGprbVkS47zGOjC2FZUDaFeC7ynK/C2twIfUJIhSB1JsQmL4T8si2PiSNjDEk/ihfA+S60PRnCCk5mvyKFbkwVG17WzzSbEPKvDBKTaQrsTQlmjKPDY4JRb4u/ieLmkIHhlRZKYMgYZMFSHL/Lj+1VD/WpRnwzJ0SIGFzNTioOz2IyT9UZK+jaTrwmo6OC6kNIyVBOB8N0TmRwvsMLath6Rvo5hAWPUJirFL6MFgVScR6mM0F5jjh1DtncYiz1nTahNCrgNHN8E4VgzDgmDbUUI/RhzDGCp0dZm69nD4g9+/WDlnW3mxf2Avw/dRFRHhzIVqdhqQuzmWmNqe01mKQv8YP7ch2XojF19QjT9bKp620/zHeFGwtoyTJMG6PqylxgxOWFKz4cJMvLAUSS46rU0RJ9hLd3UyfR0MfzvbDZFHMbIEWJOGqEIorhklcVNkcSrZ2bV1f+bSwytKjy09E06sqfM7gRc+efUPj/905b2d8RvpyZeyZz6aPf/BVmIiHBmIKD3Wiw+vD2zmr37jyvtffHju1a3t+3Mjuy1TzLZ8sPLOp6+Zwwp1kKnNYDQlqDKDmTqshZuWwoIzsWRqrFsevD0+NCvzlwi+GlNk6VpajcXKGpYDKQ2SdWEpTYGgKNrImhPaAm7itsszRI6Mi6wVBtfXw/KCkJqv8X1QgqadbgDxzF1UfbckRJWnSAT7MaDJef6jg4mz9dSMobXrGDnvLq0ZrGW6IkLwDMjsFbbCD6crj9PlRxmKE1wtGMs9QRRAjlBNbURdGwPolSVw6WWdtoAWBsF8F0wewkuDCH0Gp06imTYQ1QAh66B8B04eJokTBEEEzfPBRX6EwNlLM3XpEjxrQan0qyPV/NqlU7nZGNOB5fjw7BDWMiysXvDOPsi659nTzw2+9uXzU9dSoWFteNAweaZ2cO9gcKPP31IbqjjXFC6wTGxcMY5c8zfPB6OTCmGg295kqQpIWRFsbGBUBbQ6w3LXTfERX2YqUl3LJaa9LA+G6gDT3J0Mb4fIT5BFyeYqOTTG81V5Gi9V5CAKIyTHuGjkMD2xs3n3jXfPvbwaWZT3ncu1DkfOv3Nq8/X+yKameNPl2WEG5wXn7p1985s/MEYDyixHniXaGrrgtL11OShM9/Zt5+589JJ/0O1v6FRhlrkgdra4tT2Tb0gaqFuAtFgcggV39CtXE48ejp475fYmcboMRQLgrpydm5qpuCoGS1ostDAx4i59msSwg1jenvACnxvrsDSoiRWlpoiRJhAcF5hm7iLruwQOBFndhhC1Y9Q9FEeXf0qwfr965a2D5UunJs8X+7fNzkGisYL2j0hjkzauB55d0ElDUJYFrAqhFaFeoafDkEJzgc4jFC1G5KVaKpzQNCcwQ1TmQJIwyl0BgLyJboWyHV2GPF4UgDCsYLq5l6QFcxxIU5VPsnWQzG1k40mKoZ2iB3GdWGNWKvNLp8+s/PwPX73zk0dAVY8zQChOBC+Cc46qjA25tEAdOJ/77C+v3/hk5Mxr/boUUR3hHL50/upb29sP8vP3TLE1XGZLqq2RjXWqvoo2lnHWGt1Uo5gGiLo6zDKE1PTBxVG4IkJ29imiI2Z/U62MU+n2XoYDzvFg5DGmuSAxlXnBKYWnKTCnuDqfQOJkOprq3XfHJ6/nH3z81v88fnz9w+3QsjC24chsJjOnnCPXvb4VvmgAbp4jp05pnv/mlUefvF+ez2iLZIYXyvAQBy+Vq4dOzzzHNMgv7cbUZaqxRHT3CzwNRWMvvnavNXQuNXauzAOYKEVv33nzzgvhey8WXn8wcONWNTOgqU7E3v7Waz//Pz/dvr5mCAlJ8pNCByQ2qjYXed3iowwvTl9jeickDF8XPwRVJPFCP0boxkn9NLEXS7eAUIp2/4iFF0Fxwp3BKenm/fmr37hmLQsbp12ldcPwQaC85qVaesnGTv+gkBdppwWfco7REkuSoUPn3LWIMg4+wjIyOQBZGkPbWkhzEwS00JIwYWBl5JOvfpSdjtIsYKBKM5fwLGcn2dhJNUJoVqgmz1SmyXjdMZLuBFnfQTOCaWaoMs7RZSXCILO5V1i8Nbj/5qy9yaV5OpLLenkGT3Fi2CG8IkcrnTZXzsjmb4eLy0Zjhi/18oGi5NS95Mar7vgKtbBptvRLZCmcPNujzmM0ebIwBtfXCMAIwTwI94xTHHWaIoJVxajyMJ5h7SBqn6aYTnJdCHWcay2pgZpMkcMZ+2meQakywGJpKTQdauxy4fDjqeC8fO/h7pd//Ull32WfI4W3dI2rOW2N2LhkiayLaPF235J06HJy8rBmSEpkEQxQJ/HcUIYd4Z/Qqiro6JoosCiOn9LqmzjvGEOfQ4tDiOxCyFhU+MdUQxcixqJu/vDUznO18qJs/LTl2p38m/eHtuY8Y/PBw/fPLt4cj1dtYhOFJD2mCpKiQw5nXcENImQZFsHeDlH/faf4/2F6uzjeXqqlm+/C8Ox4WZhAd3RyPKjmfkaVozD97YIYVJFlVjYLuSVXes7Q3AlGRrQIyVEw9wmM8pg8hg4t8jIHgvHn3WM3g7O3soP7QW+Df4RmwNHNKIYDwva188LH5WmoNETum69+/LMfXHr1ojEvdA1w9AU0w3ESrztB0IHIpp76bmT+RpUBgAmak2R9F1kPoph7hEGyJseXJliWmiYwZiuu+f1jCq6/d+Fmv3/YgDW3sYI9vnGJuU6TZ2Ao3VNcP9Rc4mzcmc7NhPhuZP+WMz2n9w0plQkG149gebo4fhgvhBMliKYBtnWY5p2mNw8BWz+Vae9m2GAsey/X0a0IwcW+HlUMA/QJvC2NY4hjHSbax6jRWZUyxCDLEWwbunUxsPFOUVJExOZdmy9NZ3Z1nlP08K6ycOj0TDMd4xT3FI/qA4lT5NSyz9Qn5voQgnCXrYL3ldliJ1gTR6nSCPsg3VAj5rdMkQW5poimu57S5slAxUQ0YKPzqpk73qlr/RcfPbd2Z3LlYuGFh+NvPBx+42Fr/bTLV6VN3cy5m1xziEmRQBVeXH7Gk56KlDYcpibMPcEWp+F0b5umhDdVyRxfF8l4HKc+hlUel8dx/AhUk6cxnFCo4h9Ruq/Lsrjcpuf8Bxu1HT/V0u6tq20FOZR3HC44jlOfkMewrWcdlWcVmdPK4raztBrLjEfKE6kjLFsP1dRDMkBJZjjR3EO2dNOtMIGTakoZHX0ubUagK5DtDQbP34PVnaBYeqQRsq7AlEawVBMIozhB1HWSdCCSsUsYIshT7Mp2Yf3e5uSlmeJKimjuYTpgsXHPhdfOaooY9yg9NCU8++b0zOVGl/AJ/5h+8Hxk6CBeXcnzbDyuhXfuxd3RvTLPg6Cau5l2BA2AcXx4bogoTOCzW+bSGePEjTDQYFAdoOC40Tek0qaIuhTO3kfVZ9HGIlaZg0sLHcAUyrdM8UyxrGWuyI5j2sCZTcXsy0HrGLu2HwrOKfyr3Prz1sotW2xHVjit0FTQxjrbO6xxVI3+YZcwTvRNiuRphCaGDuTIhWG+M4/xVFnlFXtu0WjtY0hCeFkCq8whtTm6NMhjAsTwhHDgQFHcsCjzMkmNM7sXfuVK7fmzyYPL8ci0SFeiVOYc4ZKUb8YFq+bYmDQ8IfQMi/rPGnLb7OKOunbOMXjJW9jS25pkaaKHYnuaYj7q7ucbShRLk0VzgnqEf8+wdnE9vWR7ByPYWz7rHzjrUScJRA24m3YUyQOR1RCWDUqzgkxVoiwHIlieJuohg6eG3/3kO+ev3zhCNhwnG3tIeixBTyAZcQQDlGlHCtw4RVggC0kVMbY4jOJ4e6i2Lpyug2IBs10wsrmdAXQzrRC0/DhR00nUgkgmsCCEF8XxujJ7/uboO1++ae9XUB0n+SEQx4ewlBSRKbkmi5WnoGvPN/u3CgwXOj4PzN/NZ9aU/qbelNRghNjhU0Orz07SjD0cO4JqglAs3TRbD8XRS/f3BhbklUNb5cASXVJqqqTha9HYolaTI3JdXUN7vsy8Qt8HVxQ7tM1u7wrBNotwzZBi03JHSSDywWIrwsJ5jbJM1PQRAvNczyK9fN2QuaS2TeL9UxRDP8nWFD7/7XPD23Whn2NqcAr7Ou+oWB2kupO4w3vpxYsec4aUmjQvXs/rswSRjyCO4exDfEEIZ6+oNTG2NIRKzShd/TyuD6EuY5Th9oPLkRdeqo3MalNNudCGzjZ9ZCmaC9CyC05tuVeSfxIYhQXnqcEpnjiGMA5QkqtK2yDFUMHYGxRNFiHyd8kjSJYHJM2imS6QyINQB8k8AIFQPi1MYxqX/aNXPNY+KlLUhuSAKTKk3EOV+gniEN47KJWG4Sj5Uaoe9cIHL/z348cf/PC7RwhqEFELI+jwFAuF7aayXBiBD29Mi3RJGcdFUyRYwiCWYu0mmSAUC5Rs6SJZTlAtbVRzJ80Exinb8cpOoq6LBkCZPiQr0EO1t7Fd2PxyXJtn0D1Pc8NHueEerp9MNWEZZhLH28UPg9k+dHrVXN33hZdkmU1ebIZfXtHNHiZ9fUq2Di+wUtlWlCaBj41LJEEowXLMMyHqv2ivXzWn9qQzLyXKF/XV6wrXLMk9yhb6YY4Kz1Kl6SoI4yDcOokzT2O1Yz2KWmdsWmLOMAVeuHuS45zhcqMoaaYXGMV5lmjmWYJ9meqeJYcnqb4JoWOQP3UuY0spmA6cY5ptmYa7hoXWlDo1Il+/7V265Wvth4rrHmCQHF3gOJo8RqArOKeSJel3/+lg5XJTZKMWRjOZ4aDEiXTmaLIIrH/fMX85vLEfPH8mo9PBREaswE0LT5ucoyxK4BjG9TfAJCq2rIpOAp5BlbaPoshjMdavc0Mg7whfFoOTjM/gVE9L4hhhEs52d9N17TQ5iGdEM21QU53Rd95S3BXxfCcR/JN8PYOtxMudFFWExnKhWA4EywplWuGBluH1f76z8+JCc69whGunSfwCaUgkDnDMJZkmw5FFGI6yQZ+SsewYhh3GcsNpDhjFBqcCMLKti2g5TjAcJxvaaWYw3QyhmSEEfRdG34mzdpOAbmGAIA5wSQYiw47nB9GCCFqW5Drq/uWL59yFBN+NlkThVKBj9nb4k7/cPPd+K7rAC44yGruK0/dTO8+17GmDJigPNHS+Jqe6oddkkeI45PSjZnRNxMsd1Q0j0me0jVtA666ydllpGsCKozB5HCuOQvmJDv0gyjbJ9CzzfatMXRNprZMMGTLb0StNoSVZhCiJMvTjFUWwd54dWBVGNoSFbdHac77sisZQolkyTJ4FIwjilXWocx7tHhJGBr2GAquwpcxtyUauJOaerzsnmJYWUlmE8+KduhrFPah5+XtXhrdzu9e2bj68F+sPhwf0hgjHUZfHV8yhSenIun1tI8QTPSU19TgrbN8UwzaM40QggiQ8t6Wp7wWCI6bapsdaZ6EMT2CMT1r7Wf5RCdF0lO/tZdq7eSEYLwbhebsZhg6Guosg7aCaumHav6eHjrrHqCj136JEz9CUMLmTTtdBYcKnSbpulPwkXtflbiibZ2LV0974oja7aTgSnvCqkhJpgCf2cGQ+vi6u1CZV8rhM4mNLnUSRB8dywmjOHqoLQrZ30RxgGtBNtnYy3RCWG8J09bC8MLSh7Rj77+BqEMEMoQMQpgPFcREUUYEyJhX7xaXF2nuff/v7v/zi7tu3gaxME+YwzfCRM55r7w3d/qeNw5fPXHppPz9j6T8VvP3erUAjYsiJKmvuU3eGogsqSR6eXjVE55RY49fwwNfJnhNkL5gehjknOKVdk6oIUxV6fRM0XQ2mqHbLamBBFhpcFPgW2MYGTdWHAAbx0ihCFSGKwiBDAxZZFfqmBZ4JoblGiU3zJs/rz9z3JscE2gQLKjzOdePtTeHAgSOzpk7PWwb3ijQPkhnp4aa7R64nhp7NswIYbYHuH+arskhjhRmbsvtaZnGQtn57rLYes/XJHBWFJcv3jckc0zznuMDdJ3ZGZDITlWfBuysKdx9fFUYDRUZ4UCz2g6MjstSUztHHFnigVHO7JIAqLgHaDAlvetpUJesrOIb/hK6MF0R6Mfqn6UA32dQhDqK53m6+v1caZLMsSLrxOFb19/1bnvSCk6DpIkna0NJndBXO8gvNZz9Yrm55sotmS5V5RBxjsp0kgYOn9KjNYacrHbWnQuakN9Kf9BVd6qCI7yHSnb0URyfN3UW1d7JcELqzh+mGMFxgmmaZkuEAACAASURBVLOLAnQyPL1IXRvO1EMFoEQjCG8A0QGUNi22FPTysHxgo3X+lcPSvGfyXCzYkmhjNIETN3AqOXG2uX3r0s//9Kc/PP7q1J1abtE+sF1z1t2qJEcawmzfnfSMiM0NqmuQj9H8Iws4KfCBGY4uphtFdyGZAYg8g9IW0bFZfnJZYBtCW0cw1gkCMElyzSOcc0jHDM03T0ud4qgyWJEXK49DnNO48DovuCR1TfBtLbpvhJZbYtU22KkJrjyIFQfwwVGdsUbffKU/u2YxlSXOupHpg2CBr8vL0MUHxebFJNOHFYbxzTPByJRp4lLrzCub2qxYk+OEJtSGItPer3RWdM6MPDSoya3b/UMKU0jg8mulGhaa04MVYlBsPJaPw4nROCkSyu8iqFEcO50D0Hh2PFnTRVS3Sf1IurmzV/S38ghSnyOx7V1UYydc9JTUSxI5CWwzSh1kMPQQmraHYcRKPXRtiOYo8kprjvWXWva6CC85qghjW8+GvJPi+lnP+KWIo8Gi2o8foVlhAjdd5dfZwqHK0Oz43O7gxNqV5x689+lnH/7oe6PbY7aSWhIlSOJISz+LG4CSzB1kWzfNCaHaQQx3N8sLZnshFKCbaodQrD0kExiv7yIYwAIfJT7pdfVbbGXD+MGgoyqhm6F0M0oSICiThPySf/uFrW/9/Ptf/vfPL7y51rdhS8zrHHWdNq2g2ZBkI2jqoC8xo5MkoPoC3pDD2cs0TQxLN3VybAhzTqgtsKQJDC8A0uTg3jGqf5oGjOLMQ2j3Aia5j0rsY3xrxNgWPbPD0ZaITACuzqDzZxVj93x9F4H8WUtiS+2bY3unSO4xpK9F5to7omOq9IIpMC11jPD0NbYwxgyP+0YO8roiQ19laivs5sWKtWFiB2iF9WjjXFpTEhiKOqDq8g8FgKrOO6Qxldm6FNOV0GYHfeEBs8RKNNqFZrMUT+rlSEkMFdqSluSm3b4BhTpFMPVRFRmUoUqOzCriU2qRv4fv7Rjccw3u+pjmHooGjuJD4exOLL8NxT4pNlEoYjhbhZMYqRRhL0MGk7iImgBP45LqwzK8vtPWYh+8M27M0Lg+cG5XXzuwtS64U4sKtq+N5jp+hGKE8QCGLmDdv3rzn3/y61/8+s+//Pf/evz48ePHj3/91/9YenbBVpbrC3RjieIblrDcULyxi2ju5gXQHB+c7gIJQlCGE4Q3HCNZ2olmEMHUTbZC2B60Mslq7uV0OSFKBWK5sBw3gueiCTw8T0uRXJQ5GqLIuL+yVR45aOTmE9kFX37FZygp2G6aOim0FkSWHK95LqQqo0ef9Tz36ezUsyFpCMpzQawFDlAWRids0UmDrcbQ5OGBaYZvmuqdpmpqvaoGKH2OEN/HRnYY4U1ybo9j6qdgNW2WfmrtquXSjybmXs+svVu99uOl3DmDeZRgHkJrM2hlGFNZd5gqlPiKUlpAhhd1tz49GD4/UF+tx0ZjhoLePey79u07tz65d+mDG9nVQn4jqsgztUXxmz97YO1XWKqiyIRF6Kc5SqblszP1mYLOK1TaWI6giszq1TtE42v1+KC1vGyfuhBne49JUh3WIZSu0SOrnGTGngKaUnWeYalTfVOM8BzLXMPmFo3mDBsrbkNyjuIEbWwtUh/gk8U9TAWcLoUKDVhtlBLos8xtLGLYeI4LX9gx7r7dHxiTog1PYZ1PRJdl07eS1joNovh/qY62IywLQemXanympd29//zLX///2h/88Dsbh4vV1UJy0uNvKYEKy5inSCI4qhWG0/fgzN10Zy/bC6PbQfwglOHoJOiP4rXHKJZuhhPO8aHlCaoqzaA7oWQrmGqH4E2dRFOX0MtTxdXBcXXfac3EtejZR6v5U778UvTl77x/4eWb/lZQmZBrkkpTRmNKi0VeZHbDOvJc+PQHxfU3Y5c/HV28n2+cC1R3nf27vvHDUmzK4BpiW5s4bbXHNoT0z5D9M3RlBeFfoRYvStQtuG0Kmd3lekZ4ZGOnb1Rgn6X3XbEuPMqtvleefDkZ2pQCk8zUhlYaIaoitMyi2TPOS24o3TM8eRmTWDXYGrL6cuPjrz47+/Bi69xIfrPQenbg/ue3l1+aLu96+84AthZv6U7dVGZHJ4zFxXB+Ov/tf/v04sNzzqzRkdCbAiKOFsU0wIe3czfe3vXUNMoYQxLBEy0nuOFuc4uS2tIoaghJAZFc8yZOOX1LItciKbbLqF2WLb4UHLpgM5dI3n6pxI9mmLvyMzZrlm3LciQujNiJ1Kcpr377ue99/kO2SpCe9UcWpfxUu2dEQLSdBKv/DqL6ur0hIBhPkswdJBPoiMTN0cVUpoTFkQm8+P5rf/zrn/7n8R+v39t35dWaDMdSEgJ9wsS4yd9UC70EX8vCcOCJNgjZDqY5ekjmdqajm27tpBg7uHa4LEyUpkicAIps76I4wSSgk+YG09xgkg3EcqLtFYsurfSNqIobusKGYf52rXmQmjwY+/l//PnDH37uysetOcvk2TE+IOCYaTI/nhmA2CaYhfPSyBal71nN6N3o8K1E7JTi9KNGbNqQWjb0nTEaB+HC/FPAODy8TI0ssar7bkUF6ZymBpck8VOC4ALNWKaJvQTPoNAwQnUucicexuq3nJUrwODNoGWQmV6xCINUYZAydT1z/ltDqR1544o7vKxghNplGYwlJ1y7NXX41m561Wce5PrmhcWz5vxpU2ZTnN4QhqZlw2dzvgGzv26fPDOycfnU1vUde82si8qCBUDlZFF03ZYat7ztis/ptVk61nCC7gab+pmyHAoY5gRmJK5xvjSLEmRg5lGaYRzr22SY5hBD9+yNK0B0SVrasjT3/dI4nGp7Rp/HWfsoQh/YlKOK/DCC8eTkfv3g9l5hNEXUdUO1f0fxPq0rETl+ON0Nb+P8I8+D4diRyjCDbkYeoRuwIjfTkFLrEprJs1Mf/OSb//fxn689uGJKaVQZvj4ri434Fy9NX339wD9gsZYVXB+O6oSRgB4yACaa2gn6NoEXTTWAuTaMJEgUxtHcMILuBVNdIJK9neIEUVwguqdbk6Zk5kxAlR+fMGcXvcWVUGwikJ6pP//22//7+PEf/vLXKy/cqszlbFmzyK5VeY1SN5NuQ9DdnfYxTGyLXrqgnX+5L3rKkNxSrr6SSy3rIouSseec+fNC6ywke44zcFWd2RbEl1WRRT4/dSK6LK8fGjNrQl2KxjUTuU5kZE1buugYvx8NrPNjpyTxFZV/VB4a1Fkrssmb5TMfNFfeiOqGYJ5ZnrHOVBeowUmZKATiBXtECbw4jbNPsAcu26vngciSxjkoMZb54TFz33IwMKDPTfjuv/vc4c3rgULOP+SJNr2uqInE7eHZEeY63TxIk2YQTF83JwzVlimxBY2pn6YpUrR5mjxBEgSxdDuEH0EJ02hqrIsSbx+9Gxu/HfNPCjQ5At8Ho1k7XQMcZQxB0D2pSeCNabo0iKM4YFwPdu3yYP9SkKA9SXN1EYDjDGcH349kOdEoRRtQlBtiXKmH7Copj/CdRFmQJgkzzWWts98eHU3devvBj37965HTc6qkVh0zRpq5j3762Z8f/2X6YJRoAFMBMNOLJNt7qQ4I1daDUZ0QuLB0PQwt7MQo28iONmagm+xoIznaqO5OqruTFeihu3tGzzTnLw47K8pQy2Mv2Ux5uT4r0SZcN15++Pjx/z5+/Pir3385v98K9Xtby0v+YtFb9gApgybMCE+w06e44WWhZ1rhn1EPXwlGF/i2Icrs/UhsmzX7hmP+kWPioWn6IdC4bgjOsytnJelNBid61DtJjkwxuQBa41FwbITh69mBa8HkjkrbROrraGOZWFn2+srapTvN1TcqxUN57pCrHYSsvFzbfnXu1rcOF6/3W2p4QRjK9KHlOXb/+URu2zt8qXrlm9cWry8BRZstD4ztjGWH46evrf7nX3/3f/70p0+/+PHarZVIxafRSSQKqj5MV+Ux7km2OA5h+U8W9gyTtyPsyElOqF1fxHsHhXwvTB7CK/xwc46mydBz6yFZVjD/3PT7X71958NruZkwSnqcYYJ4qhKRG4mRPq2NUFl6GF4Gwhh7FWna5Lmw2NNJt7YTzd0I1VGy+YQ4gELJT5J1YKEDR1GBeGaY0kc4wgDwXC9GGsVGJ7WqJIPrpvqGwl8+/u3LP3o1MOrLTvWnR4aWLp07fOXa3IX58mQZiNqFbqbYzxB5GSwLTuohFafcLD0MwTrZTv07uObrZEcbHjhGdrVRXO0MXzfb38NwQgbW+zZvrNtyRktGL/XxRF6iwI1XBCW+Ptc3Pr33q//62d7105devPD+jz782Z9/9+Dbr7/2g5e3bq2ovBwRAM8v6NRVdGBdPPJcMDTF5XqOhaaE1787e/Ct4eC6OLojn3wYXPqGf+RFVekaK7JHrF2RVs6LWMF/MBYIdD02Ugm70+bQoE1eZerqxOiCcPrFrGNYkBw3mfsVD37y2t6j9fAK1z2Hyu1oH/3iwRufv56Z90tiKEuTFprXGPu5xjo3MKMZu1zsO5UrztetORtdR5reW/jpH347u7++e3f/q//96vu//eyTr773nX/5tDZYEUjojcl0YtAkj2EUGSwv2Osa5k3dTp57b0xXJThHWP4xnqlCoNqf1uRQ4TFBZctsrTP6dhJrd7fOP7z75X/84Vd/+q+zd89qYgKpn1dcSOqz/MCIMjgsY1l6VCGmuSj3NNSDp0MCbzdW96QiiddlKeIAlOcGc529fBeMa4fxAITQjpZ5CUeYdqLQS4qOGOcv9vvrZkWIa8hLl54faR7GDX2CyHD4w3/7/ud/+MXOw21fw/3oo/c+/7dfzR/OMK0kmoGEk/fasuLitBMrOt5DebKb+QTV1k2xd5IcbWRXO8XTyfBCWG4Y0QjmADhTSunvdzqKBnWEzXNgeA48z04LtID6diI26jLE1SsXV37916/e/vGDvVenp25kt14cufbGDleNV/po1bPA7V+M3f3luHeKxHW3N84ETz3s33nUaF33S2uo7Hnd/ifl0YeqsW/Ik1cZhUuyqfuW3CaLYj6Ok8BCFX9tIq0LCHY/WFh+UIrNiRq3feYRtrnAktXoBx9e+tlff37pw2X3GDMyp9p8MJdZCPtG9OVtFzvRYxpi53fs5V377lvN1kHIVpEzLdTUSHTm7Pj5Fy9u3Tw7sjs5++zU6u251Rfm5p6drg02HF67xi4+d3e5OOvRJqiSME4SJ0pThOSyZffNydCMOr1iKm7YDGWyNo8XhnuZvh5pFqMukSx1+Qe/+KfP/+N3n/7bF7//yx/vvXvZVZOK/HRrn0YYwUdmFcEJoXtAkBy3i51EsrabDUAp1k648h8kUbijny0NwWQRuClPFgfhSPmTdHOPKcNjWmBHhC6SMsDxlYCL9y49+vjd1HBKFaEHx9jhBVZkSd7cT6zfmX74w+sT10veEc2pKwt/fPzH7XsrZAuKoEOSDfDB02lzlkPStKNF7ShJO8XSgzO1EYB2orOd7Oqie+BsN47rJKpCApmXz7UynCXjzGFdESWz7HB9RpyeDYqCdJ6bKvKwZAFubs5bWrflt+XeWWx8mXv+lRm1Q8RS4oor+jMfxa5+kU/vCWbuFlrn07YhZv2SaePtRHSLXbig2vu4NvWar/ICP32NWbqiGbxhLp2WmotUghIxuFE59eyEyI7bfrdZPW+Zuhkcugu0rthlEYSkDxlaUT347MoHv3xkrqqdQzJLgxJfko9dzr/8kxveGZEkj44vGxNLhomrCWEUYq6wJw/78ovx5755u7paU0QUvhaQX/ZpsnSgX2zMiu1RK11M9OfNtrRE4sGpohR5mCSPUplepH1Ynly1lLYdhQ2rPIXWZ6neAYUiTGM50DhjJ9bYIYrQVm4t/ubxb3dub9aX0vEhlS4O99Z4gUGFqY9uKBN9IwJJEMO2oslKMF5yAi19BqV4Cmc4CgxwlWk83d6hyRLsdSbX293N/xtllGIri7DKE0fYNgTHilP5ZW999/3Hjx+/9f1H3qbCM4x1TiFC69yJG6HMsmb5ft45weRGweIAJTcRd9S1giiVG6DgjD1Av1gURJKNHQwzgmqE4nVtBNMJgu0owX6U4uqg2iEMO1bq54ocDKaBQFAgSRp4esadX3b274RL6xFRiKOIyyURqTwmEwXZdCdcVyHWDrXuWWRygxObUJqDcr6KEuqXvvvrjfVveAbv227/bGvp1YHAIn/ijv3mj1r9l7SzL4ZX3843n7dnb9BTVxiJfVliS5I+JYtOajl24ubzU0PbKYIClNtRRVfF/ecB7zK2fEYmCsGCS/zAIqWy7Vi5tVzbbNmbKs8kJb7GTizrV18cL5126mvM6BygK/EZbrB7UDB7I9vYC6rznMa58vbDZc+QQZbAc30gnrdLl6Z5a1qOkUhTIh05hS0r0sbo6iiNa0cT1N2CMMk+LG9cjL7yb+cO3x229JGlQYwmypF6WfaSmu8mGPMifVasiotWb830r6dNOW64JYzUmaYkhucEsZxtLFebOoPzNRSaGIsqBzNU3SwThGXvFYXRygyR5Yfww0hpAmWqEDn+bqT6icCQWhmlErUdR9gehDJNi00DNz+6ePujax/95r33fvHCmW80XPMUyxTWNUEJTLFiSyJuop3sPSmNUcU+Ji9CYAZQvAiZ5kbgLCdJwAmKpYOo7yYbu1kOENN9ghM6Lsv3iFM9/BBUEiLLAhyujUjWIPBKGE4FlkfIpVOe/Kpr7GJfYNxh6lM7mubRi42zb20o8rSRa7HFB6nYOtcySNbkSNGm3hoScjXw1Uu12eeSF348dPkXo4vvxk69myyelm0+LJVPWc6/PzF5P1y+Lq+/JKzdUxQvGYOrwuKuJjilYDhRrYPY4Nkw3QhTF5D5PYt7VugYR3nHyGjDcWMDbxtB5db0viEr1UYBBlTpdW1+R+WfEYVmdcZ+rmdUbx8wOhtmVYaTW7ZrsyRVmhhZUG8/Gr71vW37kEAU69VkMGwABGSlprgcJwfZClJnn9xVlYUH9f66ylNTS7xkcZRYPx9ae6U2cGBzDBLHL/iKixa6sZes6RV40CIfRp/iW4tqmgmXX4h99odvTV6sCZ3IUxdr7hJf7IUZsmShv5cBdOQXbK4+EU3WydVDGYZunOY43nCc7u7BWdsYXqh1gONoMfghMFb7FN8NJ2k7yTrQEZoPGlrSrL/Zd/F7E40bgeE72Re/uHT6nZnIloaROkpyfc1cIzqHuJYmT5ajKjMcWYxJ88MYQTgvRmQHMURHO9lxkmRtIxp7SAYQy3HSUELkN8STt4DRq7bIjFCbppizQmWUQTVBUfJOkr7HUhao0mRLn2DyUmPj/lj1tCW+KJ+9k3nz1xfqF+yv/fr06XeLoWUmJwqztYSRCaG3j2sOSChiQnTcdfXz2b0vkuufOG99ObB4J2ZJc2b2ag++f7F+wTr8knb6HX3jBf3w84HSeX1+T5ZaV7OCvelTmto+oE+LGUDPxputlVfq1n68Jo2iuLtNAzT3GDe1olfmSboy1z9uVOdZjpbYMyZwj/IEEXxs2rt4Y84/6FQleZY+Yf92dP+VxUvfmtp8lEutq0QxGMsJUoRx9qw4kAcIAiRQlFqLAkdFEhnR69NMbZJeXPQAJZG9X1jddVsGqLYGMbsiT0yL1EkUVvk02dDOdrbz3JD6euKVT+8ZU2qhh+Vr2Scvjo7uNEbW+qRusr0oIOpOUkztRP1xkQ+ijWNYWhBTDWJbwGI/QhRGYU3H8JY2WZKsyODYvjaK7Rmq6QRF38EyQvhW5BGaF07ytxUONW/9eXv/0/7aDVflis82KTKNM/n5bqavTZchazNsZVYgjLOkSQYvgGIGocwQgh3C0r0wItBGdbTR7CCCAYyQHiPqn7JUcWNXrJUzQmO9SxQ7KQkh+G60JIqRJvCWqthUEohCGHOJ6+xXqmOSxJR1+IIhvsQMLdD3v9m38Sj18s9XHv1mIzhHFSeRwTlZcJ5uLKGcGaXSqmAbyTc+W3jlvyfXv2e++uPSvU/mGjOBiaW+K69sDl7wXvphtX5PHj3Ly53Xh04xMnus7K40t2NqXXf2HegiYyaCqqOwD7RuB2JjSqLmBD8BNVTpnCCc6u+Mr6oGL4VGLuXGLtQ9TaMgAFelUJoM3dInj4w7RUGKLsOMTBpu/dP+h189iszKjQPw6KxKnaSLPWRzTByvOUU6NldFVYbp4gCO7YCP7KeTUyZhACkOo4QBBFDjSSJouq1DlcabSjSS8WlZDKlK4uj2NrrzOM8Lj496v/jDjw8fHvAApsDDS8/klq+uhBpOkh4cGlVpUmRJEMdzQPlOkDYC00cIPAvEVeEN7gVrOx5xDCkMI4bPxU1FKsN+jGY+xrJ2kdXtAjPaGOIcYThRBHsbLw0qnNe2brvSu+qhmx7PLMU8hnNOs4NjYn2SKXDT6HY6P8xhB5D8IJgVgFC9vRQ3jOaG0l0gurOdagVBhM90Mr5O1HTIorDgJJUf/3th8uuKTLc4iGTbkMYaNbokj87r3EMyd0uWnLaGWpahjeb0uaHoqCIypeg7bf/+Hx8++Nfd+/+ytfdm09GkNs9Zgwv04DqjdmiW+jGxik0C4K391Pu/nd76gf/0N8Pf+NfVK3dGMgV9Zcwze6Ww8nph+CVH+YaxdgMYuKWsXWOVLgjrVx3ZA5VjHpee11FUXbIaxLSI8FWlZEWbbgDJcIEUaYZ+iBNbV8dWlKFp1ezVuiLCNqYF+iRdnSIok8TmXmThZqG6DdR23NEJa3O3P7tks1RJ0VGLs2A5fOGgf6qocfAJLLDFL5F4iKoYTRmlJCbN2hxVGEE4B/nWAbouSxO6cKowUxlicx14vhfnHVLUz/itA/TksslWU2viurd/8K0f/PuP7HmL0M2zFZ0bz59yDSqo7pPOEXrjnMda5XPtCHUIa8+RTUki09qhSWIVSZQw0iuJwXQ5YmkZkEcQQm+3MoTiWnv4JoQ9JqaJwUcYNiTd2Ut2nuClugxDhPCqIHqKE14jhleZznGuf1gO5GXjO0PzFxdYbhrFAWb62qmeNpqni+qAkGy9WGMHVn+CaOqgW6FkA5jrhGmzWEkKRPc/wfQ/I4xAeO5eWQibWlOVz9gECWx83r7x4nhiFoiM2G6/d+3bX31QWPF7hpTaIvvWx/uv/eRmeN64eLf/3g93H/50bei6oXRRuv9hPbuga644a7MGmOBIaU/74h+mtr/puvVR7coLA0ur2UK/ff5iX9+ZUOKMPLUvi22o0qcFY3fljev81g1t45Y+sE4IjHMhnKeUVUhslweUhXj108ZBqCIL94yKHZMCS4udW3P4R7VUK5TrQksDeH2WairT9EVyfFbpHWU7RiiVM6bIjHLkIL14PX/2leaZ+9PVmezmhfVENYZi9BD4Xc6k2BTnpUadzrLaUhTx/DBhGGKqEANjAltZ4KkYFw7H9+5uSb0CsY9tLIgG9iP9+77pm32jB60bj+7/9D9/c+O164EBS99a7MZHlwrrEXOdKYx3B6b5kVkF0dzBAmDWPEMdQUh9GBbQI4sgme52trddEu7lOjsVIbjUD1FEEOYM1Ril22ICX1bDEPceIVt6KbZuInBcnO6xjeI9ixTXIsG7RoptioAhnqnM//8IggvoSAhDUaB7zv//PCuFtbjbZDLu7u7u7u4+k8lMZibustkka1l3hWWBBRb3luI8ihQr1KC0lFdK+/LvdZQ0hy8vn3hoi2nDESyAEdU+qPZnCM2+EcnBEVHHsKB7gN0KVXSy/WC6q1+agCrzMH58mB4AOSY1kigDJNiniIOyxxSOWZGlpslsp5745MHAktbSEDYu5lYfGbcvM6zzJFUZGViWhA9p5aOEG79Ze+Efp0+9M2qcA0vKbakjvGc/Pz59xuItY2xxXD/532u3DOc/Do9fV6cXpZduLJ+7uDF/Kn78hVnHGs53CBc5pPLOCgs7gsxJpGOlw7cFiR4lumfIA6wm/Sg2vCIj24Foy890NZC+jtCVoYYiWhJG63NCtpNAtSCsVU72iMK7SDdNMGUZtDqP5sYGxaURZqpTNTZYOs6+8GL81JOxwop88nCwPBeHUEFYEdpbNUZnjY6cWGyjsk0UkYfK84AlYaA0AGQbBzgWiGdcMbmTLa6F+U6SrSiXR2nuCakqT+JH4PWd4kfffv7T7u47X7wydSoycys8cSc683DSUefyg3C6AySNkphumDSOlcahHN+AvSSvHo3TbP1ES7soDOa4hkmaDqahCy3bRzR2sG3DDB0Qw+sF4pvg1O49UGULRNGEMXX4VgSeFaZxFmVchFnWoJZFNMndRbT0s+xIrAyIUwAJ+mGouoXk6aG4u5HagwwPCK7sGha0YvUAUYRItg1LYtjMYYuqQJDnCP5F88PvPRhfjGhT/MisUl8hzFxP/+q7F6x1vSBGVhZJmeNm17yEE4fpJ2mGCaqihGYEh9hRwORD7tl7juWXHA9/VWvcVEuKPdrK4PR13dpDIV0CH6gKaDoAVgfyLqsDa9LNO8mztyZfefPRrSulyml57DTGuT1SuiopntMH13nedaR6cr9iosWxCI8tCSD8XmkETjT2gCXtoRW2ZRJtrOMVKRzTDgIK92H0bf5FYeaodvyS4+r7Szuv1s/+anL8vK2wqWC6WiVZADPaLs72LT1o27htyS4y5C7E2EKMwAd3ov5L6MFNnslPni6oIziCogch7hF4sLIYRpVAmzJ0e1Yi9eEMWbK1xKYYhnHKwdCUKXfIr0qyvJPqqYuJFz59+NffvPnVX35Tmo/iVf0UT394RzF+053eVCc2VNY6QxAF60YJ+jJBEBsmWFslfrwxwxIGRvD6ZpSqGSFrBbL2IgUtKGkTVPIAStZMVPRi+F0sNQTD6dkDUewHKQ7oyszIIb2sgNPUcaEjbNcGmplsgerugyj3ImRtcFEHTNyOULQRbF3sCIDuhv9AjAAAIABJREFUBaJ1nYYyM7amE8ewDA9EFCWSLCC6HSaNkaRxkmdKq8nJrr96PTGf9I07yluRwo790BNj4xeSWMswxtKLs7VrKhhDnSDNoVVlBtUHIrkHSa5uZqRHNw0dvSk6/1Hi3Hsh5wKGFmi3z0KTRwn6MoJsAijiWFuJhhCAaVZG9phj59nR4qrxubdvvPL+o9MnzdEdomrpQPk2oXhRLkrjTJME42yPeaHXMgENTggQ3EGRG0kzAQiaEX2BSPd0YI0ddDsGpRiBqZpD66zQJtG6BN14Mf74n05deG9l9KJOEu9SR3rZpr3OKlYYH9RXccFFvqeKtKcQxgCXr2EN4ptFXrAwCFCmaeee2w5OCqjmLqqlXxbDMt3DFMuQyEu69tz5yWMlpgmmTwpCDXuw4c6upK88f6WwVkouxL0N1Y1XD117YS1S1WOEw0jpkDxLyZzT+DZYnMiAd5FlnSJkjsu8y3RRaliWg5Ps3SwTGC1qg4ruA4n+nesF4TT9IF4bmNdG1PXhte0YRStZ1aPwYN0ZAVXWtwesPADXdhIsYKINYa4ptBVW7pTRNIPBew8gjPshyv1DvAeg4jaopB0ibaZ5AYIEfEh4ACbvQKhbuEEQzdWP0LQQzACGE83x4lguON4AIBjBSPkIUYdFS+HqiCTQMAeXVfZZHsbSjTJ3Ym0dCNM+dqzXNIkRZ8FYaw/O1o+399ED/e4VmnUJZV9Frr/gix3hIPQ/R5sP8pNdvFSzZgyiKWMVBZi9htJEUBB+J93TH1yRuibZ9WOuNz565ebdC7kta/QkNnsBOnZeaygo1FmKZaIvvA4MzGD1EfwAulnmIiKFbSOcDp4XJk2A9AUa04V3T+p9S1LvKi22QwvtkIo3leuvZGqPeHQTI/5ZZHgcPrbIrmzIOe5+mnOIbAMY4ziNEyE3k3qg+3RhVn7DoEzBiNYBugvBdoJIxh5rlc0PQWQpnCpDE/qpkzv1SM2pDbFlPmp0xvbyl49deeX4i58+unK5YcpIuQ5oZkVR2lASlM0UDZhtIwcW9Jo6gpvu5UWBvPigd5k+cd1C87dyogMMP0CZpebmvSIblmEaEAZANPsAVN6G1w1yHBB1Ao9Ttw/R/wNI/y+6us+epOsCuD1QdSdU2YvRweQJqSQu5EfozACCFR7GWNqG5XtBimaQpBXAbQIKWkYkrRBVO9LQAxA2A0WtEEUzWH4/VHk/UtuM0feRzFCWByVN4JVJGtuF5rpwJO1IO/Y/ULIBngtHcQ0pSmiytxthPIB3tGPtbVRfp3kSJ8kB0KYDREcvXN/KjgHcKzTPGllTQzgXeJFlK97Qi9A8wAoOEuwd2ips64VA/qy0cUVXOSpURmH8AJAbwlK8HYpcy9qFyhvvfjizPV09rp++KJ066fGVbAI73JRrmzxN9pSh+iARxxmG0Ntxsk57UVw/FSoeV2MM7VT3yNgFT/akMbWjCR0RWlcIniOUuWcdhZuS4AZ+9Ahr8bQyVSdyTC1s+yBOPQARdEusVI2VMYy9Hy/ucJdFujSd44ZR7EMYbS9WDmFZsZoMQxBG2Or80WNBVZzLtpGqa6Mf/u6DX33+WmzWt3ytNnU+IwygOU4Y3wFjmwfTC0JfHc+wtEH4LZ6aMbxsMNTR/hUOJwjF27q9ixzdGJri7oSoD4AUzYXt0Jk7Rzl6vDJMZjqG+AEwVt+pTuP9U1yBd5hhAiCFTVhxC0vXpw/hFB7EHqRuECDqJJhRlqqRYiciNCC4ZgCh60bqO2GatmHJwRFpC1DUAhS1AMTNQ6ImkLwdruwBy9qgyhaY6iBC00Qw97C8cEmMoiuyNAWqNsOShSmyMFGTwDOtAyPcB8DCFpShzTxJ1o6jsfYDGGsrwdGHMrULkmB5AYI178NZO/H2fsUoVjOBlI2OoG1teCvEUjRTjJAR8X9R7AC8CaAdRb/03eGJWxbbFE2VBTNtPQwLkGJBkL2tnPS/p9b4tx6/unRoXmpCqz1QrY9ijUgMEUSoNji6honWyKm6Fs8fagH9myKIsJYY6gyBE2l1TjMmbno8h+jedV7gsMy5IgwflY3fNqUvs9UzPbZpmDrdHZ7EqEP9ZH0TQdtLUAApMoRIzR5B9ZDF/dYMWeyDohW9WBWAZgVzndhQNX78zgn/hF6fZ7LccLYTH5ny+Cq2xeNrH/729w8+98TS+ZUHX7+SP+z31pWBmkoTItlShNA4XeztJRmaTQWGuyGzVFmuGbosDR/g3uecEOW2zdoCURCGiiNolKZLFqWdffR4cSnGc8Ip5m6qtZvh6Kfbu+m2Fqqpw5hic0wgpRdjDJEkVhhR0rUHaxyGqXtGZB0EywjGCADK2kGydqCoBaJogWmboeomkGL/iGI/WNmEs/SSncNY8wBG3wtXtoNlLQDhPoK5n+mBiKI4S1XgnZGbxviWksw7ruM54BRdu32MTLf2olSdSGMLI9ztXaEqy1CstRNjAujGRJIMiRUA0N294gRh9HRUXaH4DrM8qzR6YJjuxqtiIrx6GCJqwqh64PJOSQwzfsYTWlJR3RC4sZNq6aNphxjWIYKzDetqYgY716/kL95cVRkpRO6gxkNz5hjW/JC/MRisw105oiVCw/H7ulH36dNIQXBAGBsJb2PLF9SZ0wr/EXrpqqF6wxk8LBm7YoufEDlWsJJSjyo37KihddkRR50kjENVGbp/VK82coZA7WwpUeVmq4IkeRhNMvSQdEOOkkYbUkfGihuXNvVJvnVUUDwciUyGb7/y2GOvPXnm1vl4Kab2icOT5siC1jRGC89KknOq8ooxMEqSuwddJZZ/UhScF4njQEUGRnP04PXtwgAkuaLTZSnGApPrgdAs/XRbH8cNDDUMhgyHbOogmpqh0vuw6hamtZ9j68HLW6VuAk0NUHnwUitKZEZak4I9OPMgWNEEUTcp8ji4rhkg+jlQvB8oagJK9kI0e7nREUawnx0FCFNQrK0da+mAaVqgymaoshWm7KA7ofwglmIHwpStREu/bpQhT9HFAaZnzExQDMiD4OyarLBh4HrgcG0zM9xtncWoxiCMwAjVjZm8Mm5tqChOINeH5PhITB+ZHoRqGqjwFkuQhLC8GLYTgpB0IiX9cEkLUnFQHqE6x6zmvBqpA8DtfXhzB13XRTH8HG/pwVpoWBNQGhkJFjkyAwZK6daEaJ4G3j015J+DRmbZo6u2nVt1th4MoO4zleDGUej6Y5GZx4Rzd835y6bGo67N11Lps+LaLfOFt2tTN12mBs6/wrHX8NL4oCQ+pKvg9eMs27jCHlOSiSA0oaexluXq6QjBMEHby/cNKKIYa1I3f2Tz159/8cTrj5kzQm2SWdnKnX7k0sd//P1Pu7tvf/z+4vZMasqviTMtY1yCqY+o7V+7PJas66LjDGeWxDFDJUEcSruP5NwvjPbzvSC2A0DUt0CEP0dKmxVRvCZBEAVALEcH3doMlz6AUR/A6O7jhXpkcQjHOULVDlKUvRBmkzrINkZ4Igvamxe7s9JYw7oHbewRxNBk+yDdDcSZeqCylmHefgBnP1LVLkujVHk8OwQkO/twlq4R6d5hyQMj0n0Q2UGo/ABMdYBg7eBHQChDG0jejND0kj0gfY3PC3DEHhnPjAtV2fMnTSdvl/LzLqGPTLD2KYtw+zSJFwUxfHCCbQRl6iC7gPqikhdiMr1EjAmANHTirV1UJ1CRoNGsA2hFC1rRhVJ0YpS90iBdnxLz3SiipRfn7Cc6enDGDoRqL8k0KHRTWXq4LkDSRrECz4g8hFQnsJ4aPTDBtGZIUgd6/czYxSdWMIpOvL7DUYKUlwgvf9i49lZ84nHbufeOPvblrbXnijNP+p/67tT0wzFVFassgy3TSOcUUZ4YMuXgbEM/T4sVa7lsER2BARhCHJ4bIYtQBX4S045gWhESN1thU62fOPbmx29PbTfy8zF7Sp2bjUxt14/dOvrWV29+89OfPv/m43N311yjXFuJGZ1VWwoMUw5vymBrm5HsgtU1xlbGkPIIxlzgyiJYYwYvj4AcY2RZFEgw7tfmkNIEjB8Y5vt7mY6DBM19LFuLIjKoT8M0cYTQCaEoBrG8HrIKIHDTE5MZuZshsALsaZYlzt7D9EMMFQ7O0AeStsCVXShlN1LWhZL3UC0jghBam2MwnGCg8CBI3DosaIZIOyDSDrCkFSxpAkv2gmQPSBIIor1vWHoQIG4BqdrZERw/IJJ4lLowPzMriDeImUmhKyXh2IkMF4Tq6jA3sJI0hOwapHqBIM39xhpn9mpDGGXYxpXSOI3hRGC1ALYLKw5RKQYQUtKFlg3ChMDyRuX8U5eteQvdgKVZoFhdH8U2wvIg5XF6esmzfmFCqKNSBRhnQVw+Yqket9lLdFeJExiVad1UImdQrCczlXgwq0sZwZTXxTs3LbeeC7vqUHZ28OI7R448s1q5nHz2Tw8+9aervkNKVgwkTIFkWYQqS5EEEUIbCEZs5ovIeoMGjBzypfTuMbkshuP5Yco02VjiOyu6J96+s31pS2aT6SJmR9aXmy5PHlo4fevCnVfuxiZT7rJ36uiUNaH1lxW2HEPgAJU33MkFg8gHrB4zp+ccMycjlSMqUw5mK7AFDhLLgjTlSULfoMg3xPV28IMd3GCPqUJSp9F0e7suA9bFwUJ7D9vYxrP2csw9eOlBoR0Un9D4agJllLFybt1X1LjyJIq8gyYH7KG5AADx/WB5E1TWCpG0QqUdaGUf1QQm6IBkE4zlxJCMUKikFyTsHuJ0DLLaR/jdUGk3UtmLVPbC5F0sD5xkBwxL98K0zWhDjyjEcpfdhpjWEKObkkBFoEnlH2RqgUQdgGTvIzubBYk+bmyA4umneAZ5cbAggUCoe9HaAX4Aa6tI1Sk2x4ljO4gEDVzgpqhjQrQEoY9bjz548ZO/fvPu7z+/cO/Gw7+8sXg+NbbleuiNY29+c+/Dv73+1T8/GV3NQ+igYeJBY5iSamidSW52wuSM8k0eLl+OFatJtrAIz21LjPMTU4ylq87sYU1m3ZPdSNXOuyVZwOyN7JF7C6mjlviWxDFD5vkHqWYg0YiiGpEkBVhu4XoiLiwFL9YKq0sZS1oi9OB0WaalwnM1RKYS+8Rj86sX61IfIzRl3bm79cRbT3zxtz/8sLv7z93dU4+c57v5Mq9YZGHqwmxdhIaV9omc1NlTFWdJNbrunT8RdeUJvgqqdEiUnFPQDeC1KzVfQ4RW7GeYO7ieTmUa6GxQnHWmJoVhWNutebTcAxLbhlG8B4jKluiUiGPrsRZw3jqd5WwOTwqtCaXGi1d6B0nizmBetwcs3w9VHgBJ9kOkTWBxK1LZS7PByEawPMaUhtlYDYhiRuF1MIR8GKUAkY1okhGF1Q6h1QNYzTDFimB7METrgLKI0Y2jJDGEws8PlF2OrMKaxWdXCKefds6d03OsAwhlC87axol0ywvDuipSNYriJ0GcOJARGCKYu5luIMncLw7jtCk210m0ZLVSv0CdYJ979lB1Mz97auaj7z5674/vvPrpCw+9fvXDv734l90Xj99NHb2Xeuw3h1/447kLr8/HN3W+eTmS2w7G7JdqMcG4slz1eAIynYnD4WNtXrHaAffGkL94dyEzT3XMMjxr9uc/e+Pj335V34rYKtTaiVxsPjp2LOebVFFN/QRlH0k9wnLCc4fc0Ql7vBKgCZi+RGpp+2hhaqKyOm7LGdQxni7H9UxL1Tmipcx0jAkcVX75lCmzaRg/nn7/m/e/+P7rh199NLMUl0dZE8ezrpzaX1Y58xJHTu4btdx+7dbsyZnJ7bGjl8dzUzJdaNiYgGijaF2C7hgTc70gpq1Xl0Rp0xB1GsR2dZGMbbIQTODsFTq6aMomlqZDYBmQe6GBOo9hbpdFBonG+xm2+8wpJFUKzs/ovAWcNUwKZTV7MPpOmKIZIm2CSFtQ6m6UqpdoBCJUvXB5D0Y1CBV1QURdMHEPSjHIcmCtJZUmyUdrejHaXrx+GKUZwOj7KM6+wBrHt0qQRIBECYilQymD2OJhYekIvnAMlVonigJ9nMCgdgynq6LUY1DPEkXfQCEse7lJEMnVSbS2BheF0gQCq+si6gGOUfW1Fy6kFmLRBXNh03voxtzWzZXFM2XvuFgRh0tiIEkckN8Wnnst51sn1G6r5p+zZK6xA6cJ8QsMa5bGFkBg6BY6Y1irogt5WJGAKBCQGRwUgthSrkje+/WhtUta5ThUUCGHVlxnb64/8dqlqZ38Cx8/4a+5zFkjXoHkWXGZWVNpzSTwAoITsviUgyjCGrzWP/zth0/+9Nevv//H46++UlqpLZ6b902aLRVhasNcOOrg+WCyOFaRQ/JCCFtR/9Q7r8wc3balIxKPMruanD9bkntxbCMo2tD96rdPrJxvaCMK/1hg7fz6/OGxiw8t6Xx4rmmQax3iOkBEfZdvmheeF1pLREV8WJUeJpsPclz9oSkB19bJtTThJP/PmACZUkipb0TsAbLtvco4xFBEuKuo5ITIEZWn6kpTFBgb48VKsj0IRTtK2QWWtKLU3XjDAM7Qj1R3j0iah/kHYOJWqLgVLGwGC1sQ0k6sqp/rQvPcaISyjeEaIZuHwLImiHw/ztosSPV6lrGSKJCmHmGbIGI/SF8cTm9iY+tQ9zTYNo7EW5uxtha8o40W6LTPE/QTELjlP3Hudqy9lexupfu6TFWSPI1iOkf8k7qbv7z4+u9eyW6E9Vnlq5/+4uZzN0hyEN85zPF2Up0HCbYWjLmNlwSqJ9HJi5LqY9qxxxTBC8TAWUJgis+RQ0msfhy+m4wfUEqodrPUZpGLxDQ4um+0ojt/PTp3SuVdpkePaSx1ujmBdKYMTJ2IosURVHCUBLly8fCRm1ulZWdiWqoKUHJzIaVbPoIHxcaSX/3w9ZUnb16791B5ZX7n9rVPfvji2JObjfMZbhBNsg7TrGBpmKApUhgupDqivvurV7y5ki0e8xSjl569VD8SFzmhLAPIGOeYU9ylc6OBmvnYra1v//HnSw+fLU5Hztxeqax5maZBhrWPbu9S5xCBOa44PCSM9AjCXRT7QW0O5W2w1BGgPNgl8O6VhlokgV5jBst1DLGs/ZFZga2M1ScAKhfUGVNp/Wj/GDJQJrkzxD1Y1QBG0c/3YhgOKFTeBlW2guUHgdL9YPFBhLSdZgZilD0A9j6YuB0t74UJOwboewfYD4BETVhtF0bXjtI1Iw37wZqfUX3tFGuP1EvAq/uQqhaseb+yCKhfUtfOq211HNbSirN3YSxdWHsLJ9WpbgCIwX0YdzMl0EP2tVADbfICNL6lUBUIqcPWifOZE0+tOera1Erywz9/9emff59o+Ejqbqajm+7uJTuHeBEsMwRlx6GCAlxaRTrXWN5NDivZ18X4vyRljylI5YhGTCam3SyQSchiEYnBRIxA9xcayrkTpvg0117kCVwkpKQPyH4AxASN0LHmvDG1GpKGhOGp2LUXr/3yt0+PrgTioyFrwMNX6PypTDAfufT4udWzs6aYrrIxfeHZ25devlY9VYgdshkrPJ4fhZb1c51o+wRXX2Sll0LBasgYMj/71jOjyymRiyLzEqRuHFuPFljJ8UmrsyiS+slHH1x79t2n83NhW1r24Cs7tSMBT43L9fYbSlhpAiKIAHRlpKEGdy8QbNM4ZRYiiQC0qRFzfthRB4kjrRx3O9PWQzF0C1xD1jxCHe/1j0P5xq5QUWdN4szZ/qMP+rNz/D1kPZztwAm8eLxuECJvgylbwMr9QOUDI6J9SEkXXNRJ1ADxKgBRPcKx46h66Ai3A8jtGOa3QyQtcFUTSteC1Lch9J1wbSfRNCwNUsQhiihGZYcwvDhSVyHbGgx5Gkn3D7NCMGYATvEN0KMtxvkR/RwE4z6I93bQI53kQCst3KGpoiR5mCyHJjmHssdcviVxbtPzyQ8ff/b9ZyduLsr9EKajg2jppnuATE8v3d0tiANVJZSxSlZlcXBpE1zcrM7hXZNsiQdq9JLCMZnTLtRrmBoNQyAgonFDQ9h9fdSfdaLu6xg4wOEx8tPJwrHozLWx8y8dHz2WCC6aXNNSa503diK8dm0uXPXbfLpQPPbr33z15R++u/rInSMXj3/67Rc7Vy+evnsttV6YvzG9/dRsYtNga3A0aRrLDGdbMNIYNTrvCDXcuqC2MJPbunhIZufI3UymFunJ69UeKUfPrG/mxG6MyIvJr8TCEz5znu6oMMimLtMoZfy01VzBWsdJ6hyeHRjkJ/v1DYhxGuJfo+grSGsVaypCtJl+XWlYEO5TJBFUYw/T3Cty9Xqr0MQ8ONToMcQGeIaRYJ1iKnYGGthYg7FHl2KoEmSMrntEehCiaIbID4Kl+0GSvSOCphFWO5TfTVADGWaYxE+QBqnSIJNpwVMMSJRsCCxsGxEegMkPIlXtMEU3RgNGSEF0A5bvIUoSJFmOJs3RBHESxwunWAbxll6iY4jsBJLd/cxQtyTfZ5pCMiM9/OQwNdTFiHay4p2i7BAvPkR19yB0LUDpA0hdS3bb+sY3jz/zydXcpjmxosxvG3lBOEbfS7H0M9293FCnJNWvK8Jpjh6uDxBflRVPGoi2NqFzJD6qiiZUoYDS51F4PHKXSyWTcBDEwQFCayf8QAegmcoh2SJ6Q0KSWgwcurpmTjv949GZ05OZlXBuKTlzdN0ZS1I4tNxY5fd/+dvu7u6X3/11cnXt7Y8+/8fubmVtShBkJNYdx56texd40gREHIDFZwy6KJdtpwvdQraBq/OZbWEnX83nq1hyE0/u4Ch8IqFFmJ0uzJ6Y0QbFqqBA7hJJXXxbmRlbFpIsLWRb69iO0VYjc3yD9nFWclPpWCDLSkBBdkCSHzY1CI4psrkGF0Tb1aNoxyRdFALy3RCBH4HRPWBrgHIbRH8dUNxgG1Iosa9LHmnXJcAi+8AeYwlLdXZAVffDDU1QzUGYshkmaYEJWsDcJgj7IE7Wi1N000y9qRV5YFok9OMIGgjNCGFbkUwLgqwfxijbEbJmrKoPr4YFqn6JQ8S2w9mhIW58WJhCU5wwlKIXrehAqNsRujaUvo1g7Wa4+1nefravb+ayR5XF4kwDvChMmoYpshhZjMBxoWGSbhCvBanoY3lB7gVa46YucoytHEOG1hS+OYksQSBYACR7F83dwg30CCMgwzjNf5gXO8NxL1LwumZDGJ8oqXMFazyqdzvFDqfAYuMH/Dqbg5+rmbxloS7PsFbk5dU0X04jMrFj0/XV7ZPzh0489Ngz1x56pDA+6Q5kOGIzU2R0RLIzm0fe+s3H73752dzW5q8++OTH3d2lnXV32WjOS0KzGnuVJw3jhG6c1M2wJXXmpI5jYspdErVTyVWyxDoeT0FNFjzhspPv4mze2Hz1k9eDlYQ55nr8taePXz2p9ipJWrC7JnJU6Wj1vsSyQpchsZxDvinOzHV3/apVnAFFD6sCqwpTg6EqY9yLNG0NyUnCVQW4Kj6kjGDECbKgBJOPD4piPRTjAZ6vXR4fdNdIiXlebIqtCQH2EK1tYPnPENoDSH0rUtcOkTUjZO0oaSfD2M21t6ljYHeVXD2hDs6RPFNEvLF1WLAfImpBSLswqgG8th+n60SpWlDKLo6TcOz2dmWjxHEhya5uWrCX5B2Earpg8k6ErBWhbkNoW2GqJpJtgOkeodoHLaPswmELStmNVo3gDcP+WeX8tby9qhzh94BEvVBJF0y1H2ffj7T+h2q8L3eeaZ4F+FaJ5nGce5JjGiPyAj1MRzvHOSQOoFQZAj/eLym1B5ap4iBQH8HGi/LKuDMaVns94mBI6g/pgiG/2S51J9ljx9Sr9/yLj4dSG/poQxOtaB56dufXX7373T/+51+7u7u7u8+99Fo4lr9+64mN4xeleqdIbw2Xy6mJWmg0P7WxMrOxqvc7WXoRTcviO/iaqIppZGNFVJpUrHW65A6NxCbTeDVik1Ck54n0vNJkfuPEmtQqUQU1F564cO7x8/XtCalLfuTasbu/eHLm+Hx2JRCaVec3jcIgsHzUZi2zUcqW0KyoccEWXufSvJ3Zo8bSjovlB1tqLFUBoyqibXNMcXKY5+405tHmOsm2SDJOQWTJNrZrH8fTJosOOCpobw1rzAwGJ6B7FBkUXH0Ab+7GGHvQ+h6cvh8u68Sp+0sbyuXLKl8DUdjgXXmtkN9mWaoQhOa+Af5/Dgv2AgUHgaIWsKQJoW4iWrrI1iG2B+8sW57678dcdRXB3k0L9mOcXSBVC1TZDle2ITVtCE0rWtfJ9sBZLoTAhzcXJCQdBCHthssOEgxNbF+nPAWSJqA4cytcu1eSBkpywxh7M9HVJ0yBK5dVhTOMyCGKLodj2zB8J0WXpGlTKGMO5qziDXm4NgfSFoZddRLH1ieygf1JYWPCV6v40mmj2yOwO8S5XNIXMuHYXYYMrnhOkzorDG/RoiuExBxhYktz/d76H77//OMvf/PxZ5/Nzi8/fOeJf+3unr704NTy1ta5q8+9/f6xG9cvPPFQeW2cIMPxjQKags01CRh6NtciZOlFIrNB7w5fuHHXm8qIjRq93yKyiPgGrsQsuXHv9uqJI3KbWeu1miLWytqoZ9RuiKsLK3l9zDx7arm8lbKUeKYi1TfFP/3MTHBaBREdcFRZ23ez1jqGF+yPrSh901J1mpJas0TmtekNU+Sw0DnNkEXBgRmiexbmWcByQy3GYoerMWitwNwNnLOKt5Vxmw/GHUXsHmEUyvQOE8x9RAuA4YTBZV0QUStG1euuUX11CNVwH0l/vyTca68iXRNEjL65h/VvINkBhLqTYh/h+CHKDNo0Rqbah6gWKFGLMGblFAsYb+ulBweYkSGsrRuiaoar2kHSAyhthyRG4PuxeO3I9u3FjZtLCBEEKQJgFB0Y1X6i4QDJ3ERzdpPtHSDlv/tWqNkzfHEOSHIN0byDthl49RIje4zMdHazrDDXmNCQIciCI44SQZdAqsKDN/4MAAAgAElEQVQobYzCtUAR/BYkrxnD6VCbyIvL+XLJF/SrHXaxxcRzWMRep4rDw3dBD3I9xOCaLHOck9yAVrYx6xe1a6cjT7x8497zT8aSqVg8+823f/3X/+6+/etPPvztH37Y3b33xtvxyVpsKj+50whPOWJTDlNcnJ4P2PIatoXKt3D5RlFsNPvKW28/9epbUyuHdB6LxqfVBXSWuHPuxJYnN9pY3Txx+WqgEHOmbUq/0JxRrV1Z9lVDND2H4yAZcix7hR1fUnnqwtiCSRLC4bSdgsBQYI4eXxZ7GjxPXTR21D91Nn3kkamTT81aJ4imKl2ewDjqCO8s0Do2okkCIrOQsePEzDZLGu8TBQHWPLO2HfUUtHsQhma6Zwij7yIYAVjtAJDfBBE1I5UdVEsHVPh/YcKfw4T7wfz7EdJ9JEMnzw2RRfA4Yw/RMkCyDhlG6b5ZniQKBgv3jnBb4OI+sKALLu+GqloI9i5eHEj392HMnQP8B+CKVkkUR7ODMcp+jAKQWQ5dee4cTU8mKJEoSTdC3ITTtOC0zRhtG8naTXd3JTZ54W2UeQYoSAwx/O3i9L7QRm/08LCtActvq33TDIqxGyPvYRgRKFEvhHVQ7kEqvXCeAc7VYpgypN0n3z4ym8360wlPLuVNhh2pgN1v1OikAihyqBW8XxKgusc58WnG6TvupZPq6qL1+IXlcCrIk4qfev6lP/z5hz/+5X/+ubv73uefrZ46OXnk8IufvJtZKcki4ukzxelTaXmAvHJ53F5SG5JKZ8GRmEhPrM/408nS5HxmvKb1Woxhizlht6YDlfW1UGXq02+//+Pff4qOFuUORawROHv3RHw6JvEqq5sTshCbaQdRLT08H1ARx0XnDaoE1ZBnKBIIeWIksiBwVFmSMHLidCQ4rd14qHb49pi1SiLbB6iOYUV6QBrZr4v1ZGfZ5UM03xSQ5TuA1v6M6+nTJPCyAJGkGN5DcHZR3AM0xzBW3QsWtoAFTVBJE1rbBpXthUoPwCVdSHE/Vj7AtIzwHCMiD1QdJeINvSPipiHePoy63ZAnMG09YO79UE47XNANl3Yi5N0IZQfO2O5bYKuLiNi6yjOt0OYYJPMQSNCMUfYjZf1Y+Yg6KrRkNM6SkaKDk3VAvLqXYgBIwyRNimavstKbstgmTT8O5ocHeP4+fqhFXeoQZ9rI7oN0bx/Z3ofVdRFNAIp1SJXESENgcxqvDeLULjpViBiEteTLwUObU4VCKBlzhXymiMcRtgXDFrtRzjJbGFwtdJB4gCKDepOa8QWTN0UyeGhGtxSMG1Y7VFfv3jr70K0//v3Hv/7vj9efvpObryZnStdfuh2YDEkC/EDDZslJxT6qKatUhGWmjO3M49c+/fMf3/7is2yjZgi4xlenl06uW1NuhdfgLaWzs/OJybkTN+5sX7oRLBbMUc8jrz3+7tfve0o+bzlcXh/nOHGumkCRQAgCwPJRR3HL7RqX+CelDOeAPA3nh4DiGFQUhamyeNeEYOJCeOZSxFjE60sk76JQUwTJAi1Th4WJCtpXHHZWwILoAEj6b1RrC8l4gGFrMWbBe/DOdqy1g2QdQMjaAex9MFGLOIzEm9uhqn0QZStSNUjQQlkWpMgD847RQjW6wN6NkDWDhC0QQcsQ/WcUfSfPPgBi/AzB6oBx2jHKLpioHaPoJurb1h7yV06qreOU1LqF6YJBRK0IWSdC2oWUdmPkA0hxL0k9QtEi8CoYz0UkaEZQ0kGSFkbSgoiaPp5riGbrgsru43r6lXGYNAxmuQexlh6EucU0TRi/pvSskcqXtdo6WF7qt9dxmihJ5eaJ9RQYvoMlRmbLrrF6sFB0e1wym1mgEDHZNLZBJVUrCP4ot7hgdI8KIfRWOLmLIxnR28laGwuE6yQIwFNHS6Pr2fLh8V9+9v47X3546tHzueVCcDKQWIonl+KN4+NjGyVFmKOIMyVhjjAgNBacU6dWt2+ceeGD1xdPrruLrp2HTzz06h1b1uctJrOzU6FqJVyrxSem7OlManIqUqmsnNk5/9gtW9wdqSS3r23l171HHisvXA1MnnPNX46E59T2MZ48hjZXGLZJDlx7AGdts07S7dP0iasuXQXjmKKVtrXhFYZrGSPP9WUXyNOrtEJjJFgatOTA9gYNo9tPsbZTra0Y1X8ZcyN7iN4OrLUNpjwAEe6Diw4KvBBDkYQ1N+NsnShDF8EMoNngTBtYHYNPndDUDgsx4v8DFvwcJGjCyLtVEZwxgfOV2FhBK5zeDuM0o2VtOHnvMGOvIU0+9VQhusjAaPZhNZ10Kwin6UdIO9GKXrx6kKgZwin7sIpurgdsb9Bi63zvDMlcwdrHaZZRoquOqp/mJVbYzhrBMY6URbslkf7UIVluR8lKdhSv8NPn8LJaj24a41xletfJlskRVx0dGOeKjWiaYERrpzqC3HLd5QtIHXZ+wCMNeNUKNVcqp0oUeL4S7ioIdWmCIY0xJ7AGJ4UrxAwj2kkC+NSRXGHNIwlSbBVDeC4an0uGJ0OrV+Yj8x5dXnb2qROvfPqSu+gU+cnaAlmWJJNtCFVG5p/0WvKm6FSotJ5LLwX9dad7zGuIOWZ3thZO7sTr9crqamlpubS0cunJp+qHtldPXXj6jTdCpUyskn72vWeqxyNXX1u++ebiuZfqp5+bmL+cji/p5y7FQktyTZkUPqSwTtEVRXjyqGz7+YxtDj/zoCN3WKwd61fVO/TjA96xkcocvDwzrPHtU0QGNEU0w9VL0HdIAnChGyrxIvZgvG04ZxtG+0CoQRpdZUem8YoUAKzdi9UBGAawJADAqveiFU3RWaE5B1aG+pj6NrzmIFLbIs+gs5tiXwl35faC1EQF8Vsg0p/jpF0cI1Ibo5++u5VecoFF92FUnRhNE07dJQ6iuX6ouSLUFkU4Exgsb0dq2mm+oeJFU2SL7F2CVy4YnbMKihdqrKNGTxPSR0ljZ9TlHb02C42ukOuX2MULRMc6wDDbJyu2yCt9+ECL67DAtAxXN1r1o0CqBsrUkKwJscaLN/uJsbS6kPON5eJj6VAx4U9G/EG/1u6U0LkIqRWZWWLMn1d7RhkGF2cQ1AZEAUh8KklKZJnw9pJcm2ArI4z4ktUzoZbFaJ4JnbEg9k+aQjM2oZ8sS9AiqwbjKJvrQTjL0syCO1C1hif82eWkp250jltMeWtoKrd88dRbX361ffHmpYfvvfTWB/de+tVv/vDd+OLh8ZWtI1dvRGplQ8LjrgTLx+KXf3no5IuT9Uv+hVs5XYGbXLasXM06Jxji7NDGk/HMEfnt99dv//fmxDWfeRq//JSncIbnXaayoj32ebh9ts9S6Q1NEGW+EYq5E29rJ5naxG6AK0Nlq/q4auAeWniQ6ukTBAa3bwcvPZuKzBJYrk64pp1sQDK0ELTsPzNrguC0EK9u1sSHQnWCM08UBUC88IgoC1FkAJFx2vSqz5mSMDzDdG8P3wGT+oieikzqZZC1EKyyDysH4pSDBG0nzd5lm0CXL4lKFyWBdbF3XsP0YBmhEdMiLrGtjK5oxEmMe0UQ2Obb54nqIrByQTrzkDa8RvTMoZKbtIU7hsYtWegYRjc96FumGBskeQXLKQ5Kqj2eFTTXN9iFvl9oZZliYlucaQ/SEindbKNYzWZKiVA+4ksGvR6nXKmg8fgkZ0i4dSW0cMrKN6B6QT19oC6GDKn2M3lWIlaCUAYkbAPaEGc46xJ9geMcVySWXYa8WBHnKBJsXY5vGecnNkz6PMdaUCj9fP+odXyrMHGiFJy0euuW2FwoNpdML1XXL5/77Y//eOntD3/x7ie7u7vf/7T73C/eufnkC0/+4o03Pv18/tQxkcvgb8QXr9UOPz4+cz1qqtNdM2J5kjR21BOelujzWGkKZK3iHOOUc09PHX5wLDArO/nyePI4f/4R09wdh3kKb5xE6idGFKUeVXZEFcFRTACSvZ9i7tRGYWJzF0V0P5F//x5JAskLQngBkCqN8M0wnA0KWtWCVQGoWgyE3cxytPunaZ4az5DBTZ1ST52QKIP9TPsQOwjgJwD8ACA2IdcFcOPbzuxRg3tOYilxuG6IMkpk2gZxqjaiapiuI7AMXLIWhlMDgvOqlced6dOk0lnN2qOjjkmafLRPUQFZx6W59Xj9XKx4SZq9TNPUQKoccfmuu3yN6t3oDm4OW6YhgTWBe5nLyrRT4/u043heHCsu4BS1Ycscku0H9lDuY5sHzXGBNSwl8/rMDlqtGhzLhnORQCHmz0Y8saDNaZOY9AIui6TSsDZPFkU6eC+wGYQdrixm3DkZVt7BtA5Ycmy6Fo5iQxgqIseJ06T4+rREm5SObedmztbOPnV0/cZMYs1kqbL1WZElY546unD9uYfSc7HwtNFRkYQbrkgjHG7Ecwu168/e+9NP/3z57f/++Le//9fu7pfffr995vqtey98++M/Hnv5lZntzfLq3JtffPDpT+89//XN48/U00f01XO+2pmAs8YTB0AcJ8BbE9aOObRxjDKMLR1yHrlTufDyxNxNV/m8InuGqakPeZa41kkWK9iqzPUHJyWGHJ/mGuZ6ARxbp9DaGhhFa4Lde9jOPqq1h+zox9o7iO4OdmhIkyIZ4wJjTKYMkyThQXF4QJMmRGZF8QWSrzpsSg0yHUOsQB831JNYMgXrdqYRGl1QeGZV0TXf0vWyqcTUZhj+WbKtgjCkqKceXXnlg18l54KZ5dwjbz5ZOxcWpockcabAK5NGiPoynuyEEo1ATZxcO+uqXbfkLypI/hZNER3cIkZOQjyb3f7tYXGhQ13FelfEnnW2pDzMSQG5SZi4ANZPgA1VbBfpPr4Na0xiKfJ+ugSCoXQkEtpy1pMJOUuJcDERDLiNDqvKbBApRAyZgCWX0KUyLBCyH4bqDRZVR26NKUMUdZysiCGoxjaBHcZQkpVOLdNMImsxZC1BGVKce+Ls8x8+c+Hp0/6a01qSeRtaR9moDmvjU5nFs8vRSV901pxctDU2ytXVariSqKzOvP/1l3/f3f3j33745m8/fP3n7598+fWzNx+5/vjTy8dPzR85/siLLz7/9ls/7u4++uadM88cvvvR+bufnH74gxM7T8/bxviyCMqUZ1qL/PHj7uN3x66+uvTkh6ee+s2pQ48mapd0oUMUebmDl24xNqiWhpAXA3JD3eYSjetFUBwDTGc/XrVX7u+LTVJ8FdQehq2ZamvF29vJoV5uZliUASmTaEuKK3FQWWaowN8jDvfzvEBhYHjyrHL9pjY4geG4Bzi+LlFgID7tClQjixennHWVb8qT3xirny7EVuzOcWVoCV86Thvf0Vx/ZebWi5dr21Nv/f63115+IrCk9q2yokuhk3eeXL2w46sF168fXTxXtJdxvhm6bZpL9AHVFXztsiZ6FOdch5jmwbppkKI2pJ4AFc6q0jtqUQEqG4OEj1BiRyiWBp5iHgJxWqQ+LNsMYBqGVW4yiT1gtfBzMdfkaKpRTBaSwaDXGvQ5ogG3XiHkUlE0AhAKOgiC3J8uqsqrWkcFp8vAWY6B2IKFbSUq/UKGGqMNCpbOze/cPpGeyQarEa5Z4Mi5ktNJbVidX84//9Hz8ZmwIiTQJkTqON9WVOuS0tlTjdc+ePnmvVtHr5xaPX30q+//+sU33/7++7/+/V//+9tv/vLJ77756i8//OFv/3PlkbvX7z7x3U///PCr3525eSNcTQfrgRuvn334vXPpw57Igk0VZ2pTDFddRrAO1C/7nvr6RP2qc/1e9pHPD6/cC0aOUCJbRGMDoq+hDBMknLNLWaBIEnhxFM709NKc3SRjG1J2P93YIfYA2JbuPTTbA0TbfqztIDPWx0n1CTOD4viIOobjm/AqL12fhqpSAEFwSJWFzV7T++fQ8tgAw9Eq9vfqwhiyFDV7avmd796ZODd29aXrb3793+eeOzV1rjZ7sZ7flo6dZoyeZC7eMG8+WMsvj5585Pabf/zo+DOTvkV6aMF6+PrJ2VNT61eXD13cef03zx65VZ69GIxvGkJb+tHz1o2nQ84lhHwMxIyBGFGgY4VinAU6l1HuBXbhlM21QghuwlNbNHWc2E/ej1V08D1AjgPBsA2vXs6kq1Y6HRr1mWMeYzbijAccLpvRabU4zTa7XqsWUejEoaGB+2Vq2PSG/vrLxZkLWledQDD0sh208ETi2O1jte2ENsLYvrp55+XHbr9499RDF33FsNAslbsV09tTsfHs8Vvnww1/ZMYYmFVYyjxvwxieDJoStgefuvX5n7986vUXV04e3blx7djly9fv3v3T//ywu7v74+7u9//637/v7j7/+htHzp5//vU3Lzz4SHlmKVap+ssxY1ZjG1OF5h26nMRV1W7dnhrbCenG6cWLpvAO37ZOmH8m0HjUXr2tm3hEM3VLzYv1KYpI9wrZOo+TZAjaokgYg0rTg8LwEEHfjFO3chwgvgMxwmraQ3Dso/s76f5eSQaiGoVKMkPixLAkApXYKTILtXpYffbZVHyV65wiuuexouSAc4KzesNjjCB4ShhHifeOWbhBmjLPd1XUoxvR0uFMaWP8tU9f33lisXBcUj7Drp/Xn39x9twLk5Yx7sqt2tTFjLOhCkwFIpOx9auNh149c/v5x974+I0PfvdWbtmbPWat3/KULxtPvFyQFSCjZ51X3tkMbeh0DQI/3SdMDM5djY/uOANr7My2XBZEg6gdLD3cnCPL43CSGaAp4/WjBEucZ7SKBUycWclxm2QhtyWTCOfTiXK6lPD63UaxUkSEQnoonGFHBrF8RTm6JdSlyBQjWh4Tp9ZCuY2wZ9zsLjsefP7OT7u7H33z5bmHr5UXGxceu+bJ+49fP673m3gGkdDF1qbY2hxNk2NIwnR9Sq0KqO0RaygfjoylZ48czs/O5KemL96584fvv3/vo09+/fEXf/vxnz/t7n74+Rdnrt34+Hd/eOGNd59744Nnf/X2ypnN8e1i5Xjy2BOLc5dHV29UDz84nt9y2KY59iWqaQmx9rJ/6/WkYREtHO2dvWtdeNgrSYPVFahjGWVdxGjHKYo8nezukqQAXO8gRtWClLXDJV1IyQBC1L+H4GllhIZ4EagwAjaMohVZEMvfy49CpC623MDMzvBP3wvtPBOPbXA0FZBrgSvLUOfOW8N5wTCweQTZBBc2CeJIVZGoy0CMWYg5K3/41ec+/uPvFs4dym05SqekpR27c0KcWJOnN5WpTYOtphD4+VdfujV3ejE07lnYmXn3N7/e3d196MkHdRGZscrXThKX7gU3n43FNrSrj45uPVsKHBIpSkTTuCg4a/KMK8nmLqS2Ga/EMRQioZ7lSHP8dZ5xlCbLYRU1iHmGaMnxlSa2xSAuJV3FhCsfD6ZioXQiGPOEE95AwKE26yRMJhfHQAmcAJm/35DEGTJUb0NOMo3wAkT3hHX8RC0xl587tvrSu68/+9arh8/vnL9z/bO/fG2PO+kKRrjsdWb1igCfaSVIwmzftFUe5cjCTF/VbAkb5VZlol6I1cvaYCBQGl06vnPpkUeffuGVP3/71x9//Oe33/3ll++8c/XOo/de/uXrH35x4eGn/vTjT6/8+hflw8nJ0/GtR2s33zjSOB2yl1mGHEUaR/pX2VMPG9df8C086S5dVCvHgIoSUBBByPMQ/cSAtNKlrMFUFTTB3caLATUFAsc9gtf14rUDIGEHSNjZT9u/B2PrRdvbiN5OsrubExmU5wBMX4s4AtJHBCqrVOVhGLPo2DpdnBwku/tUJao6T9aFkBYfrRf0nxRFrzQOkRWQ+grJUsHqkujktP+R1x5LTJa2r9585r3nkysWd0MZX/AunF57/dPX6iej0gjeVdEvnl06eevC4vahyGhk5dzyx3/6XWWhnlvypQ6pDOPY8nnD+GXT0buzkyfTNFc3I9CNMrXzQiSmC6fPcdIrRk2MjREgNi4crayNUbQgU54WWzSk1v3lC77sCXPtcNxslzYqqYmx2Fg+ODM+Ol7IFDOh0Uy6mEpGPBaHXimXiHAMmCZM8VeUdC2E74HZK1xTSWgu6W+/cfelz96YOb7yzofvvvHe6/eef/Ldj9//4tvfv/LB69MnGsas6MjD9dnTiep2wl402gpmf81jyeqMcbnUydV61SqXRus3WxIea8YbrKUzi7X588c//8t3u7u7//zf3b/9/R8vvP7mtSefWjl17syNR1745Tu/+uDXX//wp0OXl6dO566/sVG/5AmuCauXbY0Lnomz3sopY/aYtHBG6V9lJY/KHHNkur9DP0bTV7HMSAs30acaw8hHITjXXk0VrSlREPJOtLqPYAAgFd0MO4TnQe6Ba/txrjZqvI0c6WLEBvQ1iDzVObap9ZdUMpt069LR5csFRW5AnByhOMCiBFqZhdojLCS1BS1p4gT/Pwl3+V13gSiMuh/uWveuc9d7ZGZgqKdJGnffO9nu7u7u9tvukmxPdtw9jVRST9vUXaCFltICpTh0hoMMjCCD5X64zx/y7MfYSqm+eqKzQRhFD6z39C50T5/KJ8YTm/fuf/vLz1OnRjh2dHwi+OijdzfvnYtNWgfXo/GJcKS/972/fLW1tXXnyVVXwe7KJWga1uC6JzrHk0Tg8m4cL9Iq9WPVfvaRW9OWAh9lqGAH2gQRqDiM18dFndQ6OK+MboKwrDRlTNS77vYMq+98+PrdF7fMOZE3rk+EHfmEP5f0O20qq1ZuUkhYRASPSVTKhF6byaaR8RhIBL4Gzq2nGyDKAFXqJ+PUbdIwMzTlnTk9986XnyydWn/x5edbW7/9/Os/Hjy63zcybPBapR62c4RryBGiMzp1lEPT49kmCpTV0kKoJojQtrhl5dwBd8ptjTiscbshrhs+MTB/bUWTc6+/dunxZ+9998M/f/z1t6H5pb6V1Vc//fTJx59+87fvnn7wwbO/fHL/g0cXn5y5+unhqdv+6dd9A7cdI9c93atKYQRkHaZmjxtCyxJBAoS0FCt64QRHOVxXQnW2M72djEAbO9LICNVKsl313Fda2CUgQUWnuLKJsQvMK+4Slm6DKWqwtmK8Zw8GKEHZSoEpnC7dmplXad1sjoowfzo7vgFoMiBhtIkfbmX76kmWMiSrvAH5Z6a1RZFGCFMgSqAWba3QD9Bf//rSk69uuQYl2pggOZt//cUjR17Fd+NUYZE6qMDLoPIgw9Cj4FllUodj9czpz7/7aPnclMgt5jvEPAdVGcEL3CiWjTi8kcqfMqhS8Nic+fYnV5dvzfCCXbKeVlkMjFO0t5MbySoQTlGJUdXG5tyZg6HV233Zg55n374XPxCWBOihbtvUSG9vIuR3GXQqnlEpMirEajFbJmSx6CQenawRcbVyJpXTiRO10/RokYfOc+H7j0ZDM4aB45GR4z19S9G77116+6snH3733tErhyK5mNHtsPidXC2NrGyHCWpKYTta6fUoaactJ7dkBfIQSeQhqcLCwJD38qOrd5+9kZ4qCGzi1GJq8PiIOmnpWewtHBhcOr586spmsC8jD3nPP3n4762t37a2vvn+Xx9++ddP//HFl7//5czTpYOPcpmzBv0UxbcsYQXaGb5m6yhDP0BU9+G0BZwgDsZaytrFL0liMJKlFaaqahHu7FTukvR0CbuhNaw/dwjKWjnFbbziDmFpG7uojvTyNoq1Dmd9Be34T7RtO0T7Z3G8lmzYnplRyU0soQYTGib5xwjhGW7yoCC6TCTbdhF1ZUUd/w+EV8r1gWVZuH2OJsyDsa4KcRrum5N5JyWqJFIQgOqSvMC4SRElT26m/aMOa8qWXkiwbBieC8+0UPFymiZkiY1E2RaCKEDnOlgzZ8bPPV6LTBroFpRvytxzyJ48bAov6EwDEtuQHK2taWG91ErfgRO1YUUgsq6lnb2dYGgU+AnBWaMkipGFqdefXU+tJeYvjM4sDY3393V7vVGfPR6y++w6l0nt0CttRo1eI5fw2CIGWcwh0FhdBD5Y6mfGFp1IdaNtSLRyr//Ia6NjJxOaIKNnyj14os8/4cHK0XyLwJcJ5KbzKo9Q5adqIwKeg0PUYJJLPkuBZx9mZY9agrNaihUp8vFe/ej1lfPH508d8fdF1SF1eCJg77N7hz22jMVX8AUGIuqoXd3jvfnh0//9+fu//OObr374x9c//euzf3x554PbNz/d2Hg25VsUBVYUvefcsixe3UcCpvlgxZ5q5v9Bm8qEUTDBXK5Lo7nu9lLUfwoDOLK1BaLcR3c1dsmLceYmoqWlmb2nnPAntLoBIavp4BRvIxn3sHwvawZLaIFXCI7t3mmEvQ/EMzSgyWCZDj27wU8u0JCy0uQaP3kYTzHvJGlqiuH/Lx1ot44xCZ5KnK+MlWxkJ1vo0SZmqJnqrWUF69jBekEExPS2SyKY3vWw0Me09Rrzq93BcQfTShW4RKPHpiZPT3hHzK5RPtlZw/dTrrxz5d5HV9bu9Hmn+DQA5Bw3rT9cePzD5f5NF8ZUJfChGCYEUtgCY1cKHXBllMh2wim2Ln4Qbx0UU+1d1l719fevb76zcenNk+PThUJPMh0Kx3zOgMfoMMtdRrVTr9ErpWqFWCMTqwRsIQNPIoOhhAZ5BGEbx3LDTYObzvwx99zFoSPXDwPxgMSiJmkQNBOaaSEOH+198csH1z/YCM3qpTEUQtZo6FEQdRBND8MxyjYOEjxzgrX74+I4Dxiy59cGj948f+r2NW3AQtdSNBEp0GtQxyXBSbdnxGXMWrUpuyxmiszkRk/Mz59dOXzp+Eff/fXhp28/+fKtmx+fG96MzN5Ozt5K26dE0jzRMSOSZXFYWw3d10p1NRKs1dI4RBGD4jVVbawihhWC09XjjTUMV2sZ8T/B0hKCtaGFv6eRtYdmhSCkdRBBxTaC7k/Jw8jVR6LkCZw8U5U7QZ8+rzJGUO1d9ToLYeEcw5RugYhKGa5iUWwP310L45Yi1GX2CZY0C4VZdhqnccJ8O/WRjmMAACAASURBVCNWTw7U0IJVVH8FK1zPCtXxovWSbogyQe1e8ili3IHjsbFT2YEjA4mpwtkHt599+/G9z66s3Ev3n9NpBuDZ49a5K/3pA0FpCKfvxbmnuAfuDeZPB85+eGDuWl98ycYG4BRdO1Ze38ku1vdQnUMya0F18vHB7kNOlLGB6UIvXp09evfIxEYhOx3qTvpz0Vg6EAq77S67GrAqQk5zwGbx2MyAzaRTyXQSvoRFIhE627sq+Q4c2dFO84AZPkgV7RWwoIqkRig8Uk/aNnUkKXUQPQXtlfePrT0Y8q/Ikme0tkW6qBvFskNlUSLLDWL6WmRp+MiF8Jn3jki7peqkZvXG+hsv3j16/UxmLsMw4CVemtBN0cQFvjGrMiWXptT2UZ8kolHFjeYcEJvtGVkfOXBx7didUy9+/mzm8mBoUT97Kzl/JyvoRpF97ZIszjzGJroboboS1zRfnIBSXfXt3D8xrM14bVMbu7hDsJfr70DpSilAE8pQCVYUNfF31NJ3YDQtOHUrVFCzjessT6/jtf1F2qFazzxa19fkm8THx1UwLEhtguWX242ZJkkUph9oto+1iDytddj/YgUalP0QZrSG5C0WphtFmVayrxxi2IVzFVH9ZaxgqyDeqc5ChcGu0RPZzbdOyoNMRUB8+sHZd794/8lf3737wZ3QGBCdM01cCAWX5YpeVPqUPH/SaM5LQpMOeZygSEG4oabosuLgvfFr71xz5QEQez9GU0Q0F+ON1cokWZogpg7HN94+qsyRqL4WaTfNNWzlOIjaHpYhxE2lvSGbPWSxx30ut0NrM0l9Nl0UAIwqpUYlE/PZIhZVzqEJmARQZ92+1n3lmKoqUhlE0QyWV4hjqLGzgZMPR9RBDElQydaA5T5S/wm/eZTGTDTyMq1woJQV6vBPy7qXjcZeBsFaz/S29ayaR06nJBG+Y8D1/g+fnH/zcmDQZ4hL6EZIl6CKaoLzAZLQS9cX9Lohq3kYMGTMypBcHpWH5kKxBb9z2BaZj558fAwY13BCcEkSEzygsU3y7VO8zEnr6qO8NIuUZpCSFIwT68DayhHqIpiseB/iP8oJ/yOIQAXRNoKthOFvoHrqO9V7IOr9DcxdLexSpLS5nrB3G0pW7ByFwfT/F8W3R5rpECWavGNMgY0IJ3SlBjknX+cMbXANg/DUBqqwySRoyvGqYu0gWJCtYcb2s6L7MY7t7Ei1KNUq7Gmnh8rxziIKAIodMPadsIp86ORs4t2vn248WAkMJlYvbN599+HJm0cDAwZrhu0dE/qnZdIUgRkBhdb4hQ230MchqBGyBEoYa2R6GnDqBpYR50gBZAXZlpVKo52MQAUjWseKNaNMVWgDhAjAWbFm7TAssKDSpwWyCN45yO2ZMCYSVq9RHwOcEbfDaVO7AbXLpHIoNTqZXKWQ8tg0DgXPJeHoOCQU2lwJ3YE3NPMDSHagS5pEa/JkSRTLsENImgapp53nAJEMHQhNHdJYTvXWdkh3N7P3UWzt3mlp/8mwLs1lOiGCAASvr+S6wcooTd9jOnj12PCRwcJaXJ+g2/MsZZzCcGC1MbEiKNQVjK7FcGwt1beWsyR1zkHb2hvLllG5LM31zbt9C4BtQj56PZI/Bwxc8JpGmdYxRuEc4Jhi64fJsSNquKmkTbNDkoOahkhUoIlsb2F4QYosQpBoIHmLGJEKlHUvwlSMMJS3CYvLsH9upu7HyUDbQJw9WM1unGk72VVpm2TNvxofPuNnGchYOnRkWb58ix5eQSSO0/OXsLbJdohoBzCE5SUrGPESVmw/M7yfF6/lxRoZgTpBAiTPt8uybURbi2dCnTsCcAEs18ztncsMrsZDg+HXnr/z49bWscvnDm4un7g7E19QWAax5hGSso+kH2Tf/PTa+UdXuQBFEGwVxVpEQRxWghKYeKF+29rlsTf+91JwTq4ZRMqGm4nhXVRPIydI4ETQ4ny7aQo+uOk4+/Z0cJbjHqZOHPb7vPK4y97t8YTdNsCqMqoFRoXQIle6LGa1UqKUC6RcuoBKoGLgGBS4FV3STN8pDMAorgZRdyfFXafpJUaXjauv9WXWlRR7HcHSgjO1onTVKHUZF4C7+/QcF8o2JPCO66lmuCxEzq3ZzTmyKo4wZ9iZpQzXynXmzQOHIrEZ9fl3psc2Y1gjWOpjKfwi85BD2W92TvmuP7vYM+MLTtqjqz51geuY1EpTArqPOHC+u7DpS582mSboWHuNdZwRXpMq8rDEMQU70YIC9gtyncJ8F9ld1yHbLe7G6AdoJHeVKN2Ec+5E2l6Bm3ZhbBWNgleqGa/UUfd0CarrSbu34c1VBG05D2jFmyt8B4Uj97yOCTHfTGVK0PkF49xd5+Bd7dJT7+CmCq3ZqUpB7DNYWrSE1VPFiNXRgo2MYLsggWSHIJIUlt/dTnDvQVuKkdoKrLrJ3W84eftofDASynsH5gbe+8tH//uvv4+uzE0cmVq+NDlzIZ46KJbGkaaCYfXm4sEbi9eenreldHwbES1rIGpa1WFlbCg7f7r/2N2hvuPu8buA6xBZPd4pztSZ8kxpHKvvp0jScGF3lyIN0+Y7bUNgVbTVHCSFQ+qBnlguHPHZrUa1xKAQyjh0Ho0g4lCYFLSET+XSMDwahk1BYuAtoI4aGL4FJwfDNFXmcWL4EHv6jufAo/zkvbSwp7NLtZtgbuB6YChldRN7O93ZGj6gpDqacbq6LmEJwwZm2Loi04bgpN4zrApPmu198syKb2ajd2oje/jO2KNvL6QOW5kBsDCAEngIpkFDcCWxcOeAZ8RqzSqMGTnXSzfmFLE579qdpf7j2TNP1gdOxWMHDbnTZt0wRZiGu5eYoTWmd4kiSrXZ5+mC3g52pokRaGrmb2f4uwiORpByJ8NfR7KXN7P/2CnZR3G2wzTVbeJikHR/q3Bvp7JkG9uPZNracap9CN1/kyLbTYtoYEpGV9AUJvn0iUL/2dDM67HoUbFjhEyzlg9t6nnpalp8H6N7Py/TgPeUt8p2dKnLcNZWbZ9AmmS0SUqg6gqYqhylqqPoYZGRUGI4f//Zsy9/+Nfm3WsXXr3x1mfv9R4o9MyH3vjyYt8xG9cHv/z+2UN35ow9Am2MI3ZTZD4a2w6VBBG+EcPAynhyvGf9xmJ4wWpbxAgH6npOa3QD2MCMghvoFMahmgKF4eky5OnaJMpWQCtDnTILsi/vHU4nk/6gSaVUiDl6GV8t5OoVIqtOoRKzVWI2AQlmkOBCFp6AbAe1VHUh6psJ5VBVtWEEz4nVpU7IB6+6o8cMOKASotmD0pbBZWV4bV0bf5cyjRGnoHhzHd0CAvNLQPxirgsiCWGI+iY20BWcVquT1Ni8ITihHN+IHH99bPVuX/6Ew7sglychXH8dNwY3T2iBCUDTre2eyuSWJrPLU4qIWJUQjp8tpA6G4ssu/7zeN68wj9D1I0T9BD56RJY4rMZYGpDGBm4Chg2UiIea2KFmWQKrSJHYoS6svQLvKMWai7Ha8k7JPlWGqM3RcMaGFkFRDXMXUt+yje1HweSlWP0ezyzSPAMqXNbljvq0Xp2vJxIfj8eWfPN3+9V9xAbWfykSYOcMnhkr4eeqhb213FQl1rmrTfGnNukemKaJ7iQ5R90sgMF0YoRhJFxVgtPV4ZSdAocsMtT/yT++vfPeIyDj9xR8S5fnjj5Yzh0Kh+bMJAtIHMBxnQiKroNl6aKZ2hUxHMfbTrbX8Lxga49p896NgQNT1n6Dc5kiGW7mdUORxhq4dj/aVI4yVaiytJnLA6cfHTp2d86UYMrcaKkR15cLxd1ep9ZkUMiCbmsy7M7HQ7lELOJ1R7xOr81kN6glXDoVB8MjQBBwVReqgmvFNnB242zVOGspwrCTGWngpzuY4QastZRsr0Uq9gt9UJyhCm+pkmURkjhGEadhNI3t/GKeD2rpZ9KAJhrQyPa2Md3tTHeLuQ+fOCAuHNcPbNiyx22qHJVgrub6m7WDTM2gVJVRAv1eT1/kwqP7s+eOAkM2c78ycyToGJeZBjndR0yOKUFuA7BNcRPH9LN3E+5ZOdOPQRnbkZZGST9s+K6F5mxo4+xFa+vQ5mp+ogPvLCYB+7U5LFpfxvG305ytUEVZm2B/K7eiEl+0jRNupXsbseYKcQ9clsZy/EiCtkvhFBgjWnVcYcwpNFkuwwWuo/8PyVpB9ZbRw/vp4RqyvxLvKSK4i9oU/9Mm3d4pr0LroBw3U5eS6jNcU4HO9DYzPS36PMM2oGA6qM6Cb/PNS4m5aHDKbh+ShxZM9hGVc9LgntCY8yyRF41TNCEl1TwXWBjqZPia9QNE3yxX6qNMrc989vevH339+vrzoWvfzdpnOBhLDVRfRPbUKLJY76TG2W8Jj4Rf/OuzwxcWLXGx3slLRDw+o32wJzeUzQwX0gOZeLffHfV4vFZ71OtxW0wOg85u0KjFfBysEwKuBCH2cS3wTll5s2CXuZ9KAaq48QZ2ok7Q08IJN9Gd9URzDVK9n+luZXiawardSH0Z1lBNd7XSnM2d0r0wVSnN2SyJI4z9lIHzDts4yTwEDy6S1LlWxxgRmOIJ4jieD61Ps1V5njwvDMwHTBlb/8rIqfsX5y+tjp0fOvLmQvwgoO6lyrM4yxjTtyiPHzakjnoX745O3eh2zrDpwcZObRHUXIHzNNjneGx3pyyMj8zr1TkiL97GitSyI41UdwNcXQpVFIMle1G6apSmrlNU7exXb5Nn4MIklBnqxFpapVF2ZNKn8ErYWibXScRZm9kuqDpBRStroPIShq8ZZy+Hm4txjmais5XibaQH66D6He2yV2CaKvuwSp8RcD1oSZiiTHCEQVpo3rb86vDaw35dgUp1ortXguFFs3GQIUzACEADOwi3jMq6DwI9S2ZVhAFi1Yi9RGsvi+FqVqQxA+f94WUxz9tmSQrO3D/08O+3H/x4+fQnk54DDKq/muiuFnaDxd0IJgCH8kCmiOVvv/39yIVDKg+/u+B2Wg1TvcOTvUODmfToQDYZ9gRsFp/NEXa5E75AwOHwWC2AUW9SKZQCLryrFkOuoWnbcIY6qLKU7ergelq54Tpedy0zXEdyVqL1JUhNSZdsL9ZQqc7gKe5mZrARayvihJskSUiXqgiuraC5wWhDI1Jf61rgGEfRwp5ay1gnN7xfngEL4jCqF6rNcMQhLDuMkBfY45dHj7565sW//7F+69Lwibn1R4f8CzZFmilM4E1DHFagS5khe2aU1z87GzvgwVpqDSNoab6d4CmjBhqJnnqYYX+neL82yeg97pu8FpVlYaxwPcpYjFBXEPTNOE2DKIjm+CG8MIwKtI5vhrZhzC0kXysj0Ub21UXndafvrmndOgybSbYg6dFaSQTKMXe2UvagNbUocy3R1UgAmpl+LNOHoXnAGHM1yVkH1ezHmhoV3XSaA4bUtAHD9tdevCUJWaILuckr47mTXn68i+EFEx2tNG8L1loGN+xBmUuQpjKotgwkK0Zp6vhucmjMrU8IjVk6wVKpSGMLZ0O5kxZpvIlhqZUEkLEV49mPDx16Z8g2jVT1gkXJLpqnHqoogomrRE7m7InpK48uiR1coZUWyTr6cz2rk7P5SCLsBkJeq9emcxn1EbfHZ7NbNVq7XmdWq2w6jUWjVIsFbCqWQGvlmDqIpiqEqrSR9jJKth+j24s0bqf5a4lAFclWhVQVw+TFXF8nMCZUZMnyLMwwDOs5JuVG2+C6UlagC2VoxBg6mgTFMGuJdYZknkAbhqHcaH2XehfaVMON4gR+qjTIlKSorDhWEGMff23j3W8+yS0P2QuOobN9wJhZm5Pp83JDXsrzEb3jxrU7E8CInBOA4G01NH8TMwKi+Nvt0xxgjkLx788ds62+Nmgc4ChyBAJQjTQUU+xNyhhD5KZQdRChD4fS1ap6CYoc0jpG2YYyNXgPim2rBHp8v6obNrwcYYgoCDqZ4kLTE3UCDwRKqYIx6ulWGD0IZ8eQNC8Ea2lFGZvAygqEtoHhRUIUDVgdmGbDCMI0XoSsSsvyR/qtAx55j4YToKLNTWhLJdZSiTTuR5pK4fpilKkEoS9C6Uswpv0o436EvorlJixdmfUOGzRJrHeK7hxnMb0QaQqq7wNhVeX2Xq4qi4qtGw6+nTePIZjeJoRuP8fXilaVwEVlFHUX04CjahFkA1gI4F1R9fLCWCYYBLQawKQO++xxn6vH7+sO+EMup99h00rFKhFfKeSqJXylkCPisPHkzi5mEQOoZnuaiNr6dvpujHI/y1sP0xeBlbsg8t1YbTnN2qxOkjGGJk2eww6Bhd1gXqyD4mlAW6pE3WhFlszywwhAKz3eap2lS3NwpHk/zdtKtDcR7G3MICqzms6tFMTdXFYMx4/Sp85N5pay+h5Zz4ozfTAcWwxb8tbkYtY9GAiOBlKLcaBXKw2RGG5Qp7KU4GjF2tsh+kY80MyM1IuSda/+/Uh+w9Mg3Nku2wtW7IGqSlyDykNXDkSHfQIrAadqbReXkH2tvlVp7px1GyNSKhlpVM+DdJNISQARzhhFagqS204PIaQDBKGLJFAxzH6NpkfMjuEofgjFDcIDNSR3Pc7axPRg2R6qOCh0DDisOTs/SMO7moieZpixDGUpwwOVcFMRzLAbZdmHNJagTeUoQwVSW47WV2JNVVhjGc5YirWWwoylbD8OpegS+QiqHphtCBFd5PedcM7d8R141SX1UQwJkXua4V1huQ5QHRNU16iGG4CSzTUUYzVFW4+R1DryYm0Ple5o0kapiYI96DVphfx02J+KeCN+RxCwB+02n93qs1scBq1drzGrZUaVWC5giNkUIYtPYxLaSDuQ6u18fxNZW4+W1BK0dWxvK9K4H22qQOvKCPpqgq5GHMZija3uaT0rgNYP8hQ5qiJPNgyzxm9EQqty4wiZ7K8Ln1AP3ggo+sicMJLmghJsYIi6DmtrsxbUnmEjylIrK+DVvfzgePjCw5sLF5bDM77Jc4Pv/u2d/kPjCr99/NjBI9fOnLx70j9od2QN0hCfZOtCW+oapTvaVMUocwPaXCeMw4OrCseskN+DEnSjgEmha1Q2sp49dvlkKB+YOpLFyFvIDrAggw+uG5VDzG2CVCU7VYQN/FHeC5JHSEQxiq4gUjUwc79EW5Bok1JTj9KaV9K9iFZ1Ubu+qMtcgjTtJ7vquGGwII6Qp0nSbgoFgBPMMLy1neqvQ1hfBun+b6jxv2CGHXBDEdywA23djrGWoi3VKGM1zlSPMdYTLI1Eay3BUkGxN3snjLNXR3R5sXVEJIxBKI6avsPAZz89uvPx8vw1Z/aYLbIKSJPk0IJamcaIuvH2YbMiwiBqazHycpS4lu9E+Ma40SW+Oo0whpndKbtBK+hP9xSSybAbCLntAcBqVsvtBrXLorfq1A6D1qJVKoUcEZsiYBIZBByVBGNLmgWWeijvzyRVDUHdjJDXNrH24MwtcE0pUrOX6apHqSshklqKBW7Iixjedv+SNHfKq8wzyZ4WRR/cOIbjxyEYSz093madZdmn+JIEnmTp4PkwrlGlOEoQRjCiBIria6aHwK5pXXAmsHBpzV7wWfIOoODsmc/GJvPJudF/bm1NHF0iqSlSnwDIWYVODs2Kwpua2iS78LYaeZqI0tVx/UhFhuKb1ybXPen1QGLVHZizrN2Z4rrJlqTkyOUhvLJZFCCL4kzDgAoYN2/jxhuVhUaC+38Ijl3qJF3o4kncEp6NRNKBMTpQl7K+XVYGNVR06vaBdLs6LTvb9H+GG0qJthq4fl+neidYvQOm34s0lcINZURHA9Pf1KX7Q6f2/0C02+HaCoS2Dm2swFqLiUAjxQkiWFtItlaMqR5jqiXY6vDWKlMf7fpHR8++s3z4zdk3v7+bPRYx9YqP3p1cvzL66tOL46eSgVVN3+VkYME/eyE3eMKa2zCqe6kUPRgmqBF7sZNn454RviGHm7zkTB2SCtRdNrM4EXWNDvbF/MGQy+O1WV0WvcustupkTpM27vfYdBqNWMShEDlUPJ2A4NFwGFiDQNAWSTLwvJ0cQx2EUwQTVcIkdU2MYoKhhgFUMF3VQj/ckBLm1yLSANHUTxTE2zgRiDiF69DuAutfEqdALD/UNCARpGDMaCtcX0Y0N9Es7ZIANjylV3fTuSGEJI2Tpsm8KJ4fofDDDGDMynIzpFFZ+kCe6xDzXdKxUzMPPnq4cm2NZqFhlEhlWJZe6KboMH1HYuZegTZDFUTgcE052lAj6ybxg4T80ejJtw7DVWCMEaIrCKDaKp6/i+cCwWXl9YzdOCNo8kr/pY9ObevU7GDHKpWFBnmmTRxB2/u0JA0cxC5t5exo4r/SLNzRIdvTJt3ZqdkLNxWDNDuaZX/CWStw5spO+V64ugyuLsNbarDmSqypjBvsYAfBcF0ZyliDtzajjc1YUxveAiLZIHQrjmMnshxokqWDH4IpMnhxD8I+wYkflJ99v3/2djhz0nHt81PHHh/YfOfI6NHE6dvz3/369cDh3PDFnoOPl8Y2x7rnHIfvJkc37coUimVv57uI+h6OrZ9o68cz7e14Xa0xi8wMGWxm8WChu5BL9oQjPptDL5cZlWKLSmxSS2x6pVmtUIuFOplEzudxaUQCspOIhOFRYDisyOaCB3pQwwsSox9KEZeTpPU4RRPX0a7vhnOBOnuOceTm6J0PTgZGlLI4Dm2p43dDzFMUcqiaFmng98AYfijV08WNQfhxONpYy3bD+B4Ux4nkeNCybro4QSA4W/2LOtuoHGfp4vgpBDOaaCaoezSSgFQd16hiMkte6xu3haaddCu+jV1PNlCxChpeQw5MuKURBlRZjTHVinuQwgScCDShTQ3WEVlkydnIqRKFmfq8ZD/+JYiiguFt1fUTYcYSYQ5hmmKap1nbwKq9ZHeFIt9O85SrUrjMmpth64JJisGSP3dpdnTIX+lS70IZSxneFpKjAW+txRqqac5GkrUBIq3AatoEPqIkRLINcC0FCi/YxotAZT0sWUJoG9IMno0Z+wXiGNeUs/cvjaydW5vZGM2vBdbu9a8+6B2/Hl54kFl8PRlbF03cBhZeDwxfsS/cTr7x5dXbT68/+/y9Z18/CExJVu6n5m8OJxfyPRPp608uuLIuZVBhSLNUCWJ6zSqNIKVhpMgLQ8oqRG7Eynp/XzZYyMd7U4mgC7DrdRa1Qs5jcCgYg1KolvCw0E4stEvMZioEPCGLImKTmSQiAQUDte1Wa1qOb9iPnta/8bhvbkErlNfDWcVIQZE9jXPlSGR5eaBPEB2SA0nWxOnM8qsTydO67g2hqNBGCbUIk3heDMWJQNhBqLSbKI4QND1sgZfAcePpLjTDgxYlyDQvlBlAMbxIuhvNDVAFIbYuo1F3q6UhRWDCbytoHUMqc5+YASBRqnaBlyEJy2oobW1cMFQGZrqw0m4K3tbYJNouzaBkORTZ20L3Q1h+dAO7DCprQSna+W4STFkv7Mawo2CQfqd0AKKZQEn6Idvo3jaCo5rqrQEpXkYbylCaik7J3k7pdpD0j53qV8DKVzCmMn6ok+PrlCUI/ceD+gxbn6UrEhRJiKGKyVRRuatgdvTJ1XEix9eu6SVbBtSalNo8oDr3wWL+pFsU5S5dPfb/x40/b/305Mu7i1fz3QcNjim+vI/kPSj0rBEGruqOPe898Wzi1qdn3vnbW3/5/st/b/16652rI6ejc5d6Vq/MXX/yxtDS4uOP3z109kywN+vqN/euA/osneHAsex474jMkmGvbE7fu395IBeNh5wmtcykkls1KrNSjgK1NFbsM6pEmXiwq6WRgkHZdBoejUxAQugEpJDN5FKpna3FVNK+eAI+NIweGsDYDFWADUTi7hUa6siiPSqgRWis4+pqEsPiSEE4tzkwdW3Qt8oHVrDE0H60s54RQqv6aII4BKmvZbrgogBRHefyPOT4otfcr6Z5cFQ3munDMH1oshPKDRJkPdzADOAdBy6+e+no/dOJhZ7UauzK+ycXrg1GFx1UK0YVl0niwgZ+BULX3iGpEkUJzgk50dHWqSrH2RuJvjo0UEV0t3SqqlDaVhaAVcf5Ig+FbITXs0q5IYxvXmodp5tGyIJ417Y2yZ5G/svNopfruP/dwP1DE+9PTfw/NPL/q4H3X03CP7ZJtkPVpSRbE8cH9c/qYkt2ng8rihI4Plxg2rV+bz05n7LlrOMn+8/cX5252M30g9gBnGfKElo0bzyfHLkYsA4rb35y9/vftn7+ZWtra+vJ5w8KhyK9Rz1YSx0wKz7+Ud/gTenkPWD0SnTx9sy7373/7tcfvv2X977+97czJ46nZgeS49Gnn77789bWZ//824UHG29/9uDxh2+8+fmjiZP9NAtaEmHRbOj4vHvwSO6NT+5fuHTCa9eZNRKTSmZWycNOR9zjFFAIdBwcMKlUYm5bXTURCTcq5Tad2qSW8hkEAgKCg3aSkO0w0E6paF84WM/j/E/U3zI1ytUYKrTmWom6wuRuz01wxZZqobnOGEQpIzS6D8VNtEsL7YxYkyRH5MUJ7BBElkYT7a38EE6T5HBdeO+oZfBEJjjrZnjIRDua5sLhLRAqAOcG8PwAieuhuEesU+cmJ88uTJ1fMOfNPC9LEuEpuyVsN5NoIOGsndRgk7afJImjhCEkxwOn2LsgqoZOZS0l0CLKIEjulhbR3ibePoy2TRFjIiSNLYzqDnYTVtHFtqHpxi6qvpNhgm6rZf+hjvOnGuYf6jh/auC91MD7Yz3/D42Cl0Hy3XhbNdFeB9eVoYyVKFN1l6a0Tbq3S70frCzH29oZHox9UJ9ajrkGre/9863P/v388vNjDC8Eqa/lRxDBA4rgklydp4SXzA++ufXT7//+/fetn3//5Zufvnrw6a27LzapTrCgG37ty8W1xz3xI6re087FW4PplXB2KTVwYHhx4/CNdx5eeXgxPej8/Iv3vvrXPz/45sWNp5eef/Hmr1vf/771+hehCwAAIABJREFU69HLZxy99uy6h+GFDJ8aeO+7D7/b+nLj7JrLonVatE6Tpq8nMjWQz4T9BglfSCMohSy9Quy2GAOA3e+wOU0Gq07JICIJ8FYitI0I7YS2lUWD9NExSrav7dhJxbWrnt4cxOOuT2UJk4uysWWxrxcOYf0fbQhh72NIEgjXtMAyztIPMTwLStMQTxRD6nrJnDBc389Tpdm2flVgzDZwNOObcHG9LLaXyfRQ6C483Y3mB/F8PzF3OOYcNMmjUoyakD7Y550It/E7URqsKCyJLkYjC5Hgsil1Rhc9qCBZGkG8fRBBFURU1yVrQeg6qF6QMIHAWhqqGS818nYjNPVUB4TmgJFNULIe2UarYRuIcGZbC662DV+7rYH/pybB9jrOK/Xc7U2C7a3i7SDFXpS5lukDMb0tcH1Ju/yVTu1OqGk3zLobZtsFc+yBmErAmn0IUwXF3Uq0tUUXrY++uWlMKYZP9V14foId7FL3IoTdYF4EYegXTlxNPfju3N9+eLG19fuPv/3w49ZPL378/K2vXjv11vzRJ4O3/7Z248vVgXPOyJL8yifLMxdSlox06Ej+0tvnr3949NzruVMXArfvLh06udw9lps5tfDkk2c//frbL1s//+W7F2ffOHr1kyOZE86pK30Pv7pz/YOzg2PJkMumlwstaolDJ9eJOAYpP2gzJDxA2GPtiXi7gz6P1Rx0OmI+j1EpkfHpEjaSgW5jYXCQ5noMYp8n0OEIliQKHZPzpJUF3OgA0uVsDCVg04dEkVEkVvlnmqU+vMARxRq5fijBCtX3iTbemdUXiCxXG9Xeyo3DWBEoy4+0FBS2vCa/0p1fTQ8dH1D3qCh2Ei9AE4TILDeS68UAQ9rsWjw6G0SoOglmXGguxnGLm1hgaUzhHLPyw5TUcW/ooBGuqUVIGwQOPMOABLFqQYIGmLIVrW/CmhpR+jqWHyqKY0QJrHVUwA0jENrKTsk+mKTWlJANHshJbMJ2YtO2JvGfWsU7WoR7mgW7O6R7IZpSgrWZ5USSzK0Qze5OzQ6ocWeX6c9g05+gjpchzpegrpdRrr2dxu1g3Z/JnprxK0F9ninwE4gGWGE9+/Tvb6qzjOiycvF2eupifvHa1PLtiftfnvvm1w//9fvfftj697e//PjiX3899/Do8+9vvfvzxXPPhx98tzJ1MyrpJvhGNeooo/docPhs/Myj2Tvvzx6+YDl3GTi5kXjj6dX5Y0uLpw/9/Zeffvzl96++/+qDvz9cvz9x56uzy28MFjadKw8KsTmXSicI2K1SNkPCoklYFECncmjlgEbhMeqCTmsmFo753MlwcCCTinhcTrPeadZaNByNiCams2gYTHvb7niOZghWcu07uke6Th4ijfeDu5NgINzcM4YLDSPZtmJDD3T2glYVrea5OpQ9fJafJM+Q/XNifZpENjcqB0jKfrIsRTL1SaRBVmDUdfP59emN6ch0XJ5QaNJyhgMDlTX1LPvDU87ApGPqfL86xQ/NuSMLschsyjceZwFcFkDm+nC+ebO2ICFaEGg5eOJEn6lbBuLUkE0QjKEDZ2pC6+vwpnq4utwyyOEG4eIEiWTrhGnKMLYSiHIPTFrRtxLXhrQIDm5bo/yPTeKX28S72qRFIGUxVFfJc6HFBgpB0QzSbYead0KtOzqML4HNL4Otr8Bcu9G+YjjwEsT0R6y9mGivzR11Dp6K4owdznH16muTgVlzYsV15una2p2ppSvjN96/MHt27Po7Z9/8/sKNFxtvffX8q19++tfWP17/fHPinH/pbmbhenL4tE8xwJXnWMuXswNH7PZJQfcR59VHa198sfHoUf70pnXtmPPC9aXHbz/869ff/vrb1rc/fnfh6amTT5f6zgfyV9wT92Phw5rIAb1nSG2yyN0mSxAAom5XKhjwWUw+i8ll0HnNpgjg9NtsDp0+7vXlE90ei0UlFslFAoNaqZfLRXQWh4yHdJVyFI0CVwM/3pI6wDg0h19ewI2vkt297WzjnmgBmx3Bnr6sX98Q+pMNQAbiGGGKUgRmFN1zxK7pwQt9IMMwwzTGlSTxthGJsU+qTSsNafPwienlWyciC6nxc6OFo5nAuH/81MzBG0ecQyZDjmvplaeWY64hz+CxqTsfPc4eGOLa+EKAQ7ViWEECP0hnOgjyMA8ha4fJm7DmVkmKIIwhqI5mKtCI1OzHamvw2na0vIthYkAE7fWc7Yo0FK3fCxGUh4cSF197a1uj7KUW6XawshikLALrS/CuRq4bLjTiRW6UuBfSZdoNMe8BGXdCbXuhtt0Qx24IsBNsfxli3wG3lVC8rSSg3TEpl6Yps3fzlmkOyVfJ72njxNqYoWZxEl446zz57sSB+5nDz7svfjF/9ePNj3/85Mutj+9+dmzttaxlmGMdkTrHdX1n0yfeXrvz4uSbX59evZ09cmvw9ptrn3wye+e27thJ+rnz9hs3pl98/ubW1r9/+/3nH3/7/vLTE8t3RpMnHJY59tBNLz8OqST8dxe73GKVA3pTfzKZCgVDgN1rMUcAh8ug9ZoNYQCIulxBh73b78vGIkGnQyOXaBVSLo3MJhG5VCqPTsbjWiHYPSRZEQfYP3iIM7dImljCzZ3hRca6VM5iM1Amlf0hmWqePYBZOc04dd8RWqBbJln2WbGmjyqPwkResNiPFXgxmiTDPaFxTRuVWbFh0DB2ZerY4zMrt9amL47PX5lavLwE9IVMKY8sJKNZ0XwflQ3QmFYu0yzWxpyxiV6pW0PT0PFaFEzdTrFiJQE+Vg7rYDcwHDh+mEh2dJIsnUQTCKtvYrm7CPompg1G1sOQYjDfLuJYxHBBK0xQDabV98+Of/vz1rYm2XaQsqhDtrdNuQtsLoI5yiiuViGAZdjae06oDKMkdqwzcFBJ8NbDbEVd1u1w165OYA8EKIXZK4jeVte8jJdA0ELtwBLfucIQ9NbTu8u4mRpxf4uov42Ta/QcYc++5c/eEK5/2L325tDVT07f/fRMeF6ZWjf4D6h8K+ZDb688+PbW69/ePPzW1N2/Hrr1ZPza3cK9RzNz8+oja5wLG5Kbm9Hrp6evbx54//3rN++d+/zrT5//7dHKjXHTIF+cQgZXZbmj1pmz8cykTaFgBRyO8UJfPh4NOKxxrzvitIcBSybkDwN2v82SDgczkZBZrXAYNFq5WCbkyrk0ARnLIuEpeCyBCEPiKijcXTL99rnDjGBfK0n1H/6RtqGDhPnD9OFhWDRSm0y2HjxFX71I6T2E5oaK6eE614LQOMigWOr0caLYTuBb8T3z7tCM3TSoNI1qwuuhhUdLxx6fHD0xOnNh0j3s7D04cODy0dnNQ0yrQBlV6DNKcUAg8iiYRqnYabb1RA6cP5ZdGBB7xZoeBd1MhQkgQoDHMFKggvZOUQPVhsSooCBeQyu7gu/GdnBKUIoGog4MZlfb08DM0XVXyu3JWAqz+XM3b37612+2gbQlcGNls3B7m3I7yLqr1bwDbiln2rpw2jqMtQKiLaF628UpXJN0B8JeinEXQawvQ+3FMHsFDqhHGqsiy2plDq3qR5ID+6nBcka4Busq7jT+mZ1sEvdD6Kkm2Shq7A1v6Axr4I55/Ha090wgd9qdPmkqXHBM3UskzjnXns9e/GD1zX9dPPbJ+PID3+Pn+dfuBN96NnDxQurgguLSSeOzuzNfP3/1+Zsbr7429fj5xv/+86NP/v587dqMLsPNHHOOX4xMnYvfeLJ+/bWjgE0zkE5PDhRGsuluvycXC0ZddrdR67cYAJ3KqJBYNXKHTsUkYRgEtJBDoxPRfCJSSELyqAQug06l4qGwSsABO3VMmkxWGkLltmzL0iXl7ElG73jrwhp+fB7vS7YOrqBHjsECUy2iRIWqD5Y4rFdnaEwHxJLic6w4c1rmGTEZetWmAd3Q5sDszbkD91ZOPTi3fv1M91QmOBaVhTS5taGxjVlgwNd7qKDuVtEtTKFTmZkdD/YXUlMTa5fOjB1dGDoybkmZzT3mwnK/LqrnWNid7I5majVKBgbxmsgmlD4p5jlxMHE9UtqqjYltWZ0yKO1dSg+sJUePpkfXB2wJ38MPP9wGt1R0aUsa+S9DjHvR/v0QVxHMXM6wQjguOMpUhTLVQDT7uzQlXboikPYVnKsIbn0F6yhnBdrw5hpBoJPnbpXHwPKeZnZgnyheo0p1SuLteGuxYRir6INRQrXCfJfnEH/4Va/nqMJzUFO4FFx7OjB5N7L0OFm4CmRu2iefhKdves59Mjj6uq1wkXXroeHha4b7j+xvP0s+fTN0/aLu2cORf35545d/v/b0g4UPvj7/6nsXbz69euLVQ/0nuxduD05cTA8djq9sjK+uT4X9wMzIYDYWSfjcuXgo6nEEbaYwYNaKeXatIuyyAga1z2aMB1wRrwOw6DQyoYiCk1DRKHAzGY9hMWhYZKsXIF48rZ8cBTlCVYVFRmwCI7C/FOyvnj1Fcg80ka27JZGS2FzXyBlh9ABLm8d6p5SqHh4PoLJsJEVK4JgwBZcCtlHnyJmp+399/Piv7z598fyD//3im5+3Nu7e8Q+luE6xNCrzTXk2Hp+cuzgbnokakw6RQ3Pi+tXR5dXz91+7+PBVS9Jn6QFUfrXSp5o+NecfDOBkOI6VxTJRkCIQmFuJUbWg5E0iH5msR/AdDHVIGR2N8RyMDkF5eN44fTWTXQ+lDybOvnNuW5tqZ4dyJ85eyUm0EsOV/BxYniaInCS6AY4xNGJN9RDNvnbFyxj7PrK3jOQtxTmLBNE2aayTYqzkOZvoxnJtApxeZeuyDaJwianQbBsEabIN7lk0P1GJd+2Q5pvCR9j9N/yWA7LUBdfyO32F6+7Tn00eepbvvWJNXVInr4rT58SR4+zYOdb6u8a7z83X7og2LzEvXWNev624c8//yedrH3564tMvr3/8zcOPvnnv2ZfP3vzifu96PLYKmIaFoQOWW++dffzpvVsPLjvtRrNa6dCrMxF/JhqwaeQ2tdRv1Su5jGTA25/s7k3ECsnEQCaZigSDbodKKhTTyRwcnIRsx0DaSBgUjYji0JsOLMqOHGHOLpGd8SaGcTfbtYcfeMU/1+aag8gHofxYPdG4nR+odY+zjL0MbZpLs+BFLqE17wgsB+NHU7bJYHS5/+TDG1/99usPv2399PPWTz9vff/L1hf//OnRi4+DU3FdXinvEcTmAwPHBkY2ZnIro4evbE6uHeqbnnv9g/df++DJzMZSbLLHnrJjxRiqjoqUIMHsdlev7dCVA1BuC9UIwmoaOnnlNCO8lVYN4YCgbEglpKYCVY42dLmnjd45feFc4N4/T8y/kdzWqnqlU7uTHW7SDaPg9t3UYIOlT6D3S9h6ElYH6pSV4iylUN0fhKkqYbIGC+yl+qvJrjKMaS/dUc33NvNc9dJQk7KniRvYZxpsMg3WKzLlslQZL14iTlezY/s58fL8piJ9wZK/5ph9K5y8pO7eVMY3VMF1+dm/TB98p8e1gpt85AUOscZuWZbvm44/NAwdQDx56vv8RezOq7G3np365qc33/j89Kc/vH/trccff/f3t795UjgR6jlqjR83uZbFjnkxMKI4duvA2ul5wKY3KqU9IU8+EXaZNIBBaVNLNCKmnE0T0WgKHs9tMoadgMdqDrkAj91sNWjNSqVVLeVRYQx8Jx7aiYdD8fhGhrAo1tt28ZY62A+hApVEXyUpsFuYLTFOglk9zRRPA95UTrHXisNwoQ8pDpDZdop/yJde7M2vjy/ePLVwa9M/PZZdW7vxzgdf/PPfv2xt/fLr1k+//vbvra13v3mxeHPFO2N3TVpNeUvvwYmZi4f7Ds48/+ardz97ce/xk3tPH4+vz0Um4paURe6VwAVQhBQOl8EgIhAHoNnSWqoOBRPXQYU1MGE9lN+AELaxTWSJkye2czuYjY30ckmEFV1y5E6585vWoevmbXB7kTDVLki0iNPtnEQz3Fhmzoh8CYClpJvzaqa7k2AvQlv/hxnZRQ8V0f0VRGcF2lGEcexFm/Yw3DW8QBPTW830lbHCpexoKdW/R9HXrBkEE9xFjHA12lEM1u10zDP9R7n+EzT/KdLIA93EQyB32RQ8rIwdMw5sWuPrgoHXQ8EzxsHzjt7j8qmbppGT0vc/HP3mq+kzZ/P337r/5Jt707eCN784fe/zh1ObQ0fu50MrUtUgStjfaVwgEiN1yiwxu+rz5oxKJddjNfR2R+w6pVLAUvAZZqXIpOQbZUKjTB51udPhSMTlCgBAzOtLBAM9kYhZo9fJRBYV26xg8Mk4MgaNxLbQVfXZBcrQGsI7CqcEWtk5lHIS6TmIk+cbPfMsdhDEDUJ4gS6kqkISRAvcWEWQVziUcxeC+fnF8288Pff43duffZFZOzZ99uKDj//y3l+/+un3n3/f+uWrH7/bfHh18sJUdNlv6NMV1qevP3/mGcnkl2c2X3v1219++3Vr66sf/rVy/pC736UKy7k2ptjL9094yVYCRNYBk7ZhlWC0tAMh6oDy21ASMErS7uzVDR7upmghDD2MbYFI/ajojNGSF7bz97H8YKy1chsrVcdJNYnSIGawJbZmyq/HcvMpdyzA0wpFbjbZ0gFW7EBad/LidSRXCdqwg+WuIVuauL4WfV8b0vifrdL/oPpq6KEGZryK1V1FDVYRvGWSPEQ5gBJkO6UFBDcJSm3qI5ts/wbDskwt3ADW3sslN7XhE8r8FY9nVeReYRTuAX33nAO37L7D7MkH3v6L5rVbkUv3Z+8/uXns+qmH39yefzU2fM0+fjU2dCaRPuhfe3UuMGOyjbEN4zRqBGSbo6TXxSIApdOLcomw12aw6eSASWVWi40qARXbpZPxrDolYNR3+/0xrz/i9Ma9waDD5bXYLDq9WiZW8jkWudShVPLpJBiyniHvyizqnKMYUxarjQqcg2Zgjjt0W6cdhXlmyQx/rSKHEsQhcE0l24MxZXX6bod/pHfg4MErrz9+6/Mv77z/6fs//nLjw09Xr9/54pdfn33xzec//PDZT9/fev704M2N1ZtHh06M+Ueih6+fWzx7Wuo2Z+dmLtx/6/zdt/7xy2+f/ePbAxsHhw6MOJI2VUgq8QqYVhpSCqGbCQhpGw/ASrzUwbUhfUSPlULxyk6yHirw4EUBpLmX5CjQ0NKKTk4JTFDTQitGy9s62NXb+JkWUrASA5TVcl7qklYbe1Qjq2PBZFxoFFO1aLK5A2EohRn3ULy13FCTPg8JTzGP35tWJXDqXJMqX00E9qIt5Rh7Jcm3X5JvpgYqcK4SkrdSXoDJB+D6Sfz/RzJdNkZhIIyi5uuR95yz0hYnBCIkxGUyk8lIJuPu7u7u7p5JJu5CEgguwd2lQIG2UIGWbrtbl6Xd7ds17of7/IfHvkQ3zGEdx9GmA9j4Of2B52Ola07bXvLwPWvplm3gpjO+phi+ZZ9/Nzxy3zlwy2qYJU/eDk3eiN9+eeXtz+4MH0uX1vzTt6Lp45ryBde5T/aPnMlOnM2FZ/XxFbm2TMZ7e6iRFscUlm/B+/32XCykkXKNKqHdoDBrxGwKSi1huawqu0VtN2r9dptNq3NojW6jxa7VeU0mr91i0MhlXJ6QTNfwhCoxh0gC9+FbQmVDbJ85MqWIlaxKF9M/T7cs91LjzdIs2DlDZkU6WGEgxQOmOjGhubg67o1NL7z85R+/vn796j//ef+bH9YePD56752Zs1dufvTy8uMPD9y4O3v54viZ46Mn9+6/c8o3Et935agtG1AGLMWlsdVL58++/ejZX7678f4HD148O3r5tDcT1vi1Ei+fpidpIorcYpKoRhFUMJYFqQjRxS4xkt+HlvRgZEAQu76H3yAKYVC6WnEYjlN0tBG29rDru6h1u+BbaqDb1iEttT3qbZ3iDQ2sP3YLq7HybktUFyvG6FKyPMAsHLQV1nRw42aA4o+cSKsmD3EM4y2DAqobxPA3qApgqqu5R1oFkVdiLdvUAwBptpUfb2JHmmjBBlGh27ZAYWfaZaM9juNo70mK+zBn6Vl6/G2nZRkVP8vRLfRFT0inboTzp8y50+bcGdPy41zptPPo0/Gpy8nH39848XjOPcvUDiFtMyzLhCi2avHvEaePyMVJkCwFVhaAuhEc3gMGqbcrskh7wpyIRzwWncusMSiFJrXYrBEbVQK/XWszyDRygUYm1khEFrXGrFSFnY6Ez+236M1aqdtutGnVcjabRyKJ2FQ+l4ghdEUHbcs3R91l9uqFrDmD1ww26+cBvGy3eZxROGnUDuFJ7naKq4fpxQdmwv6xzKHbN299/NlHX3z39OVXH37388mHHxy8++TCB5/GZlbOv/fR3hu3Ji+cHjy+N7V3NDCd1KSNziGPKWdbvXHk+asvHnzx4V9+++W9rz+dPDb/+Mt37358Pz6a10eN2pjiwrtnxo4MB4e9BCUSKQZL/YyhQ0mulcqxkOCCVoSorU/SBWQ0wUXtSGVbn6wZxm2A85o6yVUtuMpW3M52Qs06mKIOrqqFa2u6pRUwaQ3N0FOYCUVzXgIHoY9yzEXK0fdz3j2UHv1bWPtOlr8hsSqU5vHd6p0QzVaMpZbqBNAd3TRbM9dX6xwHx/bipOnGwCIJYdiEMG81TGHZ6VZxucu02uc5QY2dkZRvWCbfdiRP83yHiYnzXO9B+p6H8QPPCsNXXXvfzWZO6Pc+Kpx6MX343eHxK5HYYRklsks10qsZpjim1doSRzuIVQ3ABHGwIAKSpgH6EbxjQSosdHtnSb6CzmnXBxxmm15h0Up9dr3XplEI6UQUmIKDsah4CY8l43O5VAoNg1by2QG7Puo2uq0qhZht06nsGrVeIuZQiFwWkUJF0AR95oJAFYcEx+iFfRLDUGvwIMEwSfHtFXv3CEYuBtUlpiTJco3bveNRz1Dm8N3bb7/8/Mvvf/7ul39++evrk/efX/74q7e//uvw2sXBoyfnLl8+9OhOfHksNJ9LruSHT40kVxLKpDKznMnvHbz+8b1v/v3j/hurU6eH3/vh3plHp23ZgDFhmVobyi7EGSYqUYVLzkQdRQvfSbcXtBQtlqTu6+E0EjUQigHVK+ruFXVBBI0AenUPqxEt6UJLutoIO+v7Nu1Gbl5Hs0DpTjDVA8BadvfIKkCs7cPLsWDKhqVD0LwOjLzONo7zLJHkA2B+GkB21zECjaxkF0i7GeWoofrbiNaWPmWVpYQ09XcYSo2pAzjXFMw1jWFHWtixNk6inRyuZ6VbEP5KhG+nYx9z9kFg+JrVsUQtXFT5jzBcB8iJc0LfUUb6gix3SWWYwwQOc/MXdAtPIsN3zMJyl7Tc516WB1Z00iyJ6u3WDBBVJTwvhtAP0gQxgHOWpRtn588qxy4qVF6cz2twmXQBpzHoMtkNcrmARsZAmKQ+fF83CdvHY1LVYqHDoOOQCSQkVC/jsAgwEYegkXOVQpZawNOKhDIOU8CmUgjIPmw7xdAYX6ZIIx26DEaR7GYH241jtPiaMH/GmFh1j54vRpciMxeXS4fmvEMDx+698/FPv/7yn9c//+f1veffr1x8dOTtF6Mnbw4ePz+0di68MBffM9l/dL5weOTIO8evfH6pcDjL8jIcw/bc3v4rH9346OcPFi6ODx6ORGYskWl/cCxVXB7URKUEJRrOhcj9smc/PH3vuyfBMTfdQIRy4N0MIITTDhO0g9nNAFo9Wg7AqluQ0iYApRZAqcXJu1lmJJhZ306sXEc3QUUhNMHeijRXw7XbMerG8ko0mLGT2Gg8D8oydmP0O3jJNt04khJs7lFv7lFvbJP8H7B+PdJaiTTuQBl2IHVbjQPdlqEO+0SHslAviO+ieWphmq1N3N+hrDUwYwVQvR5o3N6m2dQi+0PksDSwV+Kc4+dOmwev2lMXxOajvZajyMhFpmq+GxvbppgGm/ehdUtw8XgLOVlvmhaljoTUJY6sgLHPsKwTAnYELs5A2OFOtGmboojmJAn8FMQ8gJRayC6H0WFQj/SnfXa9Qsg0KAVyAU3CJZPQECQMRMGjjUp5LhaNuJ0+q8GmlegkTKWIyaHiuFS8TioyyqVaiVDIprApRDwJGJ5jxg/iFPlughEgDRKMGa57UhI6QowdFY+eL0xdGYvuSe2/e2bk+MHEzPyZd549++GXq+8///TVb4//8mrf1Wc3Xv74znc/7731cGTtdHJpYebC2vCJPcGZhHXQqkorRGEBP8DN7s1e/eDmvZcPbj6/efbdo7m9XsegXOznkHRMz2AgORthWxjJmWRiOjl7ajY5G3MPWHl2JlnDImnodBOxTwJESrooOghB08Fxd1KN7VB2cxNmG03fK/aQEPzWdtL2ddIgQZOjKIsYVqID797N9UODZVNiICxRSfAMtDbExut3oyw7cJ76bu22Pkst1l6HsW5nh5spnnqcpYrq3kV0VsgLbYYRoHEMICk1kAM7acEmhGFXj6oabW3C2htR1rpufTXG14L11qHt1bYpdum0P3bQmF4zRU6LbGsoxRJIOg3QzMNkEyDNPFw1DxNPAQmJHeYFknlSoCnxyc4uQQLsW+K7ZkXSAkbW300PNEoyQJytRZThCFM4eQytdSkNWk0uHiwkQxIulYyBaaQcGh5OQoFpeDiTglNKhHa91m+zu00ml0FvkImNcqHPYnSbDQaFzCCXasQCpZAj5dKFDAqZCuX6OpjJ7bxsK9EKSs95po8MBkYN1hmEqgwdu5QxDikNJePI2rxnuGDNF4/eeXD75Rdzl64defj0o7//49Znr66++OGb16+f/vjz2IkTJx7ce/7T9wdvn0/M5awlu8AvNBctPI9w6dLqF6++efr18zsfPzj7zhlTRqkIsxUhoWfQd+TO8aEDQ54B78C+8p7zy1Nr0w++uDdyqJ/nYML4CKKWhJSCMAogzdhLNUD6JPUU425znsowITpIO4C0GiC9pp1Y2YDetE6XpNtGOaoyGuurwXrr4erdmoh1xTDxAAAgAElEQVQkXIypDVa2gG+JqXr4VUDZZqSjHuVsBGurkOZ6QaiL6+nA6msR6gqys4rk3c5O1CMdFYxkPTq4EeXdzsvCJEUSK4JUluicCJzmB0FNuzjZbscegmIAzAwCRAmse14hzqGKVwz+U2xuGSDo76aEWwi+3YI8WDbSZ5gnCfuh4gKEEWrqUWxAG3aijbsg6u1oexXBu7tbtYvh71XmccxQH0zbTXQBeN4OvZsX8NrHBnIGpUjAJNIJffi+blxvl0JIV0mYFqPC57QEHHa3yRzzBGJuv0Ont2s0Lp3BZ7U5jQaLRinjs5hEtIBGENGIZDJcEiWqJkCmJQTN3y71YIcWsrakITgvlBa6XXMCy5iIF6SbSnZTwV/YO7fn4oWxEycmrl0unDp96sMvzj796tCtj599/9uHP/58+8Xz+3/69JMff7zy9OHiuf2ewQDHJiysDOaXh5Iz/QcvnLh0/86jT1+8+P7Pubmc1MsXuTmWrHlwdUgV1Cn8GrlfVVgujR+buPjeuZHDRUWIj5JB8HqYKIiHSxqggoY2UiVS3MJzQsReJELYjBA2d5C3A6g7G7GbGtFb1uWPODwLTPMcwnuITIw1sBPQ6KIjOOjT2ew0Ls+eNpDMQIq3DWWv65RvgRrrgIpKAG89gLOeZG1CG6pJzjqco6pbuRFrbyYF2mH2SlygEWKs6TN30nxEUZxLdiL4MZSwgKYl2uRDIO9esnoQhbO18uJ9ogxcOYQUD/QqhjFgTWWPqpLuBxLd7bJ+NCXUiTTXgeSbOsX/1SH4nwDB7wGijR3C9b2mClqwgxMhsHwolgezcG3FNOTq1dUokm3OBHeonI4HPRw6UasQKiUcrVwgFdAtOpnTrPbZDemwP+73ZkLh/ngmH00XY+lcOO4z2xx6g1mlMqkUOplYxmeqRBwOEUPG9wntdMNkHya6iZNqE3t6+if8CrvQOcE1T2F5yW5WDKzsZ2oLSmPOcebxnQvvP0ouzaYOHBi/eHXh2sOlq4/PPfn88Z9/evjZn29//PGV955cePTw5kdPLr13Kz2XZppo6qhy7tyex988O3DxcHI0V1oYXzl90Bw3+wad/StpdUSqiWmzi/3pmezYgZn5Y/vd+YAxpWZZCXQLie0gUoxQTZLOcyLxcpDQSRa6iDBeXRetohm3uYu+k6gBtuC3NmI27kZtWDd9d7B4Xh04gFCMdBJjTalzxsHzAW/ZpvcamUoaUd8D02137SGqBsEQzfou1fpu4zaQehtAtonqbyN72/oMdep+Mj+E8k/pjz5aYoZQeFcrztmIMgBEEZkyaZInJewgEu9rJ4Za2Nk2ywIudkQcWBGxIkCYrkKShdommb5FEd0P7FFV9Zl2w/Q1IOUWiKYCpt3ep68BSra18dZ3STZ0Sd7qkmyEq3f16Zop7jayrRYuaT/75GFsqYyztpqKKGtIXB4qcBgUnUqWS8fcDrPZoHbZjQGvw20zhhyWuMflt5pjHrffanPoTCGnz29z+6x2k1Kpl0t1MolaLFCJ+GI2XciiUPEYjgjvm6G5DpKcSwxNAp4d0gbzetsIybfEcszw8L5GbgYmz3Lcg8FAuTh58sjE2cOz587e+/PX02cuH7j16LPf/n39488uPHn60bfffvOvf5x5ePvK03vH7q4pQgJ5jM50IRlOfP+RwvCh4f1XDyycWdKEDOnp3OyJuYNX9+vCKke/694XDy8+OX/n/Uf7jl7av3by5kdnOW4iVIykGEhcO5Fnx3LNKASrTennOEsqlhMOEdUC6Dth/AaktK0e9RaAuh0hql+nzhgd42JlrofsbnLMSS59dWjuymh0IGtyOQRGyuzF+PBlHdG3AW39Hc6+HuveCrdv6lJugetrUNY6nKOR5G5nhiAEe5cwTjCPiOD6eqK3npvs5MUQLD+FYiPT3Wh5HtelrKDF2zm5NnygCuepgRt2QLWV3aqNUO1WrKVekcPIs1iQtLJTvA0g3tot39qt2AJRb4NpdgDFFQDhFoB4fbd8A0JfBVPXtXK2d/C3gwVVWE3X2NkCI9ArTPTai8JIzmsyaDQKcT4TLxXSIb8rHHAHvA6P02LWqTxGfSboz4SC2XA4HQrnool8LB3xhd1mm5zPE7OZJpXCqlVrJEKFgMNnkChYlEBEFvp6hAUINwlSRrs4yuZYyWjKsjyTYl2JyoyD+Nle56Q6t1yQ+8wrN9bOPL8xvLan/9D8mQ/fufTi2eXnHx6+ffuzv/3yxc+vPn31/dE752ZO7xlfG7YNKoz9HH4IrUjRRWHOwz8/u/7syd2PP7AnU6tnz/3555/3HD3qjIWTE/1XP7j+/etv//v165mlo+5YqLgY5rpIfVIMTARBKkC9kmYgqwohbQULGkUx4vCloHdeilW3dbN3gjlVLaRN9ag/EDVt67BKKsMOZ7maqa5mkqtDlsNlV3ypwaLLF+UpGIVl9/L9iCzX0qf/nSLXIcoAoKatQMVWoGIbVLsdaa3BOOthxiqitx3nbmPFIFhnHdpRQY/UE91NOCsQrQfC1bs5UZC4iMQHGru0b4B0fwCq3gSrt/Zot4I1G7pkb7Rz34DItyO19d3iSrBkR7e4sltcAVNUQtUV3fKtANHWTuFmmKYSY6khuZrxtvZa0vpG2g6oEACVNKgHermpeoa/kyRH2D02uViYS0ZT0WAi7A/7XC6r0WU1+lzWdDRUSsZzkVDC5416vCGXJ+YNpqPJYrpYSGTCLqdBIVOJBFqp2KSSy/lsAZPEJuOp5F5NgI4ztxtGyOVjYoGpfnQx7M07AiNWbZZmGqcL0r2hPaaR42VL3ilPaoyj5viBZOnk0OjF+eNPL598/9bc2WN3X3z09d//fvfjZ/uvnYhMRVguIjeAJttBqizFMSrh+YiL51ZvfPDk6I3LQ0tL5+68/e3Pv566eO3khcvvv3x+4+nNh88fnr9xbWZlf2604CnoJR4WjAuHCSE0C5JkAhFMHcocpUdZry4zZt9JqQfxQM7mDsZ6tLIexN7aQnqjnbx+HTfIYPlA5pFeywSSEW/k59vYPkCs7AvGw0IVlWvrURW6rJOA4gnKyHmhc64P6djUIf1Dj3oTwryVHKqjxhrYuQ56up2e6SSEWhxzTNMUFuOsFKbBshye4uppYr7Zq9vJinVDTTsgxs1g/QagZiNItRWo2NSj20h07xLFoSw/sEuwFSTc3sHaDOBugcmqeiQVQPGGTtFbANHWbtl2lKmG7G6guFuw5hb7hEyWZEnCLKYLzoq2kgM7xCmIyEbRG9Ruq2WoPxfyOn1Oa8Btj4d8YZ8rFvSmI0GnQWdWKWw6TdDpDLg8LrM95A7FArGw2x/zeT0Wk1osFLMZWqlILebLBCw+nYhHgg6ensvtDdC9HYs3DY482JcSJfvz+oBWGiKYhuiidC/dA+W6SI6yxTyqE2aZ4f3uxJFI+EDUvxSNLffPnDu099y5L37426MXnyRny+qERp7kUF293BBWX+QrEnR5lHn41sHhAyOBcviTHz//4qevf3v9r9/+889Xf//rP1//49Lbl8cWJ5ePHHjy4tmZ22trt/dpQxKmnk6QYTgmfHhCk99vjSxr6T4ILQApX/F7FoUwyXZxGMJydcCllSwHAKduWAfWNjMiAGmx27pAoWZadQsI5WBfYNgRyaTkejHX2ieIdURX8ZFllG0Mqih2M+PNzFg9ObCDGtpJT1QTI5WURC0uXKWeRooH4MwIUDeKY8cA6gGsINnXp2vCmFrg2rpefR3GvhvrrEFYKmGmKpCmEuNqYCXb0Y6d7DCA5u3oEm4B8Le2MTeC+RVQUSWIv6lLtB4g2QAQboGpq/H23URnPdJY06dvMA3xuH4kXLKbYATJs7TwqoYfActc6KDfND5QTAS8DoM2FfKXc+l0OOC1mlwmvcdichh0frs1G4mOlAYmhkYnyhOTw1OFTCns9nutFqtWbdWqdTKJSsRXCrkSLp2G7cX1ds0sDt98cYrmbpRk6pevG+R2uD8cFGn50hA+vqpRD2AZnm6qqZdhxYiTNGWZpSxxjRMKw6TGs+xzTAfnLx3+4Ouvf/j1X9/9+s/xQ3u1SZ04SjMPSXwzttze2MK5scJSdPTIyMFrh1PT+evv3r33/qPHHz999d+/vPvsyRfffPbzr788/vDDhUMrEptQ4eNffXqmvJK/+ezqo4/vn7qxOro/pAhhCqs2Uz8XrW3Dmdpdk4LgvMQ0QEJrdjKdrTRbSxdr4zqIoU05SCmdCwjzTNOicuhe0LOsdA8GotkhiVpjz+ncM3xJpo0f3S1KdMoLfcJCr3sZJy420iKV5PB2cngn3l+FdlXrJ4jcJBjnbKQGOhDGarhupyAJF8R7QZIdLezNEFUtVFsN0+9ghruoQRDS1kLwtUsGewUFEDXQ1KPeApBs6hJt7ZFW9oi3g7ibQLxNnYI3O0UbgJIKmLoaptmO0Ff2KLbCNfVAURVcvgupbIaK2+1jptKZGMcPERigyZilnE2GnPaYzz1azGejIYdB6zYbPBZjwGF1mQwBuyPodgfdPr/TE/KGM/FcNBCP+UMOvc6sVprVSoNCqhYLNFKhjM9kk9H4PqBATCuv+r2LJPVwh24AwDLsxpN7yPw+eQw7dd0vSINEsV6yAZxb8ReOeIUpDM2HILigzATBtmi0zjoXrq9++c+/Pfvi64Nnr/UvTJmzamOJd/3zY+efnrj6/uVXr7/PTsfMKe/KhZO3Pnz/5Q8/LB07ef7W/V/++e9Xv/3zp7+9+uTzz15++e3k6ryrZBg9lr7/xa0bH13/7j9f/eP137/99WViQs93gjHKOvuggONEYJWtlgH26Bl/Yq+GHwRJYz1MZ2sXZ8M6XhoRWVWVTydITtrQ5bH8uaBzWhkdSUayeYlJyHUjJm+ayldY/efIicMEaniHYRahm+xhJ3dRQjspgWqSt54TAwsSGE4IC9fWYZ111EAbyroL56gjeeqpvkawogJn6egztHUIKyCaaqSp0TwhGr+WRTnb+hy1xHAD1lvba97erd4ClG0BiDa1st8AcN/q4q+HqSpYIRDR0QbX1IAVW6DqrXBtJVS1C2fukMeI42tDsYUwI9iLdjay3AiTT9Kf9kfdNpdBl4+G89Fw1O10G/Uhhy3qdsY8rojHm4pEsvFkNp4e6h9emF4cKU8EvNF4MPL/39VKJSaVQiMRCplUhZAjFzAISCCRCh0+aI4cwtlWUNoxqDrW3tL5v0GYSlkKOXjBwEu2K9NIXYJO00P1OZYsjdP20/RDLM9eVfFKePzeYHBvMLGQv/jOnZdffXvixklHUWwoEjwT4v598dXzK0vHpnUu8fyJve9++dmZe7e++u3Xq48fX3n08C+//PTq9T9e/ePnX3799fkX35lirtU7U5dfHr752fXrH9167y/vPP3q8dVnJ405mmeS2SPbjDc3O4fFQh9KEScPrgW0BaowAsXoqpCq7T3Czev4iTb9ALqNtrWT3Z49mJy4GOP5oZEBTyybk1kVwgDOu0K2LHQmT2FVw03EcAUj24jxbEM7t6LtFWhbVa9ul2GQf/ajw7G5EFrfTo82eZfZrFg7N9FG9FYhzdvo/rZeTQ1QXNPOrwRIK/EugDBNtEzJ6FFor70aH6qjp5oZyXZOEoi21nXLt3YI32rj/AGh2cHwtzMCAKShHiDe0qPcBtNuQ+h2Eh0ATrBXlWLefP7O1U+uC/MgTrpBHmUFE6FyNpHyuxI+TykZH8lns+FgOujPx8IxrysdDJTSmVImO1ToHy4OTo9Oz03OT45OxyPpdCSeDPj9dovLZDAopFIuS8ZnS3gMEYfCpWF64A0CR3v2NMW0jEydEV/6JD02ryIKG6RJuCDdoRmBGIfxFAOgm1pNNgAR6rpO3kZBHDr7TnLqUfzQy2n1sIAfZO85v+f4peO58TBB0ajJQNTpPvegct/Z+YOnFkqTsZH95RsvbmYXconp1LWn16++f+XWixtPv3v82Y/PX/366+ff/3L2nasXXx4688m+u1/dvfni7sn7xy9/eObcx/uX3k7vfz+VO6Uhe1rHLoSH1nzpfXZhhIjWteBNzWhtDUq9AyapWOeZ1A6dyMUW/P4poyyN8k7TMbJ6b8YVzw2qLBaZl+2YYuhnoMx8LdK/Ce7aCHdu6rNshZs2Il0VhHATzgsQJunT50ZcBbNrQkLPtMgG+qR5MMKyAWreDFJtRxhqYMq3OvmbwPI6uK4R42onhFoI0XqkpwLrr6JG6xG2TVjXLrK3A6beCVFtA8s3dAn+iDHUEG27OwVvAgRv9sg298g2E6z1aGMt2w9m+rtZIQjZBQ/vs+pH6LEl/fn7hwcG0oPJ2FAmM9Y/MJjOFuLJbDyWCPgLqUQmHstEI0PZbH8iHvf6ivHE1GA5GQjEff6o22OQyTUSiV4mcxj1VoNWq5DKxTwumyrissUUJgrShmU1jp11Kse74mdRR993Xbq3xxaW8sxwYQBmXyLbD5JZoS6iokOWIkjGUJQEQFpGL7ybOfbZaGbNrC3T2BFEaMkweiI2vOqPjGkdJa4hi6cam/qXPR99/9Gf/vrj+IHpI7cOW7JG/6jzq9ef3/vTzUd/efDxNx+8+/n7T7/99ML7165+enHl7fGFG+VrLy988NOHa2+f3Htzcfx8KntMt/AgNHM7hLO1modZ1iEq3twMFFYjlI0IeR3dCuwV7UJKG9ct3h5avD25dG/Gv6TBuaolmS6crs2Rd8UGSjq3hWHAOia53BwA5d+BCuxE+3bivJV95k2qYYhxHus9wgkeFwvzfXhL54Fr46sP8rIxCD+JyB8z504qeDkQxt2BsTT3abfAlRVoUxPG1g431yPcOyGON2GON+DWjSD177uU/w8gXd8m2NTG2wCUbELqK5HaHRh9Lc3VDBS+0SPbBJZsROmrCbYGQRwMkm7skr1J9tdz0u04325ODOYZVa1dW87lQgPxzOLI9OzIRCGeCrk8A5lsMhzOJROlfK4/m+1P5QqJTNjtj/tDxWQm4vaFXd6w2+vUGyQsloBGVQp5chFPq5To1FIOm8KiEKVUNp9GQOCbncN8xXhb9Cxk4AzfkZDaw2qRDqN04WWFXtEIUFtEczTdOHUDJd1WvuNZfpqbvhMeueiSpRG2UaaxTLGOs2PLsvi8aunS6MD+TGTKKA316nNkz7C5vDqamggvnBlTx4T+SeuJJwcvfXDh7vMH73/64vLDuxef3bjxp+tH3lk5//zgyacrB+8t3vvT7YPXDp5/tnbkyeT0df/YNUf5vN07L9b2E3zTdJR+B1RVBVdW4/WNfdLqBuzvQKxt6xYfhHlpKMRQj3I10eJtaHc1I9ybOZjzDLnVESbTCVIPIEjBarSnghSqooYqGKGtrGRV8rQgelJo3Yf3HMHKx5oJngpDiSzPw5ixZpYb6xszGYfI8sGe2HGVIIUACjehDDt71NuAiu0Iy+5O1QaA7o+9ji1Qw2aIdmO36o0O0Zvtgs0tnPWNzN9BldsIlka0voHubEKptqI11Qx3F87UjDE3WKdo1GADOVCDsG6kxGrpqd20SJMgDFd7WclkZKI4dXzlcDGeTAfD4/0D+XgiFgzmEolsPBYPR5Ox3GBpbKQ8MTk2OzU+Nze9Z3pifnRoqpTKRF0Ov8VslEvFLBoRBWNTsRo5n08ncIhYOhEH7muSJxGOVahscpd+FCbzYiRmgs7OlBvxbDuQ5m9EiyuFim5zDGccQ1lmKY5ZhmeWpUhA7UMUfRZbPGBQJlGaPFoU7fNNWEePjU6cHPKMqwz9ZE2OoE5SjCnG2PGgJk11jMn23pl5/vcXT79++cVPP7/z8pODN45d++Tyw+9u/vnfT4+9u1g8GJs5M37uyenzT4+v3htevJtYfTe950F87IrXM8u2DWONwyhJHtaj2NhA+V/CEJDj6azH/9e64D4GWL0ZrKsCaCrgtqou7cZeSwM3RqXYMHQbjGDpRBoaUOZmcRonTvbxw22i+O7SNc7ih67oaaFwpMN3Ah482YP1v4U018F1VShDncAp9g9G3eMyzTjUNIemBlqJ9maMtRKq24Qw1SpKRF4GRvA1YJy1vaZqqK6iW7mhS7K5nbe5U7ilgfm7bukWpL6RYu/pk1USdbsohnaCHgSTtRAd3WR/m2UOz023k33NOG8txr8T561S57GLawOFYu7E3rOLo7Mxj3s4l415PH6bLer1hX3edDSSS6ZHy5OzU3umJxamxuYWZlb2Lh1amN07PjwzUSrnI6FcOOjSq9VCDouA6gW2MAl9NCyETemjEEgQFEAS7vEchPPLu6nBZoqphW0Gaz10hY6g8eHc44we2ptOP3HPCVdkheKYpzpm6LYxUmRB4JtgC/yg9IpKkUaJkrDSSZcmLzAN6EPzHqoDwgn1KLIYz6TI0k91j7KEUahvQfr456tPXz3+9JcvP//rqx//8dt7f3l28uHxk08OHH+0Z+F6eexU3lrQOEvWubPjk6cKkxcSMzdjgWWRcZTknGbaR4l0fwM31QFWvtVI/1/SRI84AgbwNq5rY/2xnbOhhbOxibO+kfv7VtEfmzh/bOVsBfJrYJLdCFUTWt9pH1Pf+friuQ+XL76YmLyoLt6gTzxRTz60iYc7UxdoxsWODvV/ARQ1KHOnfURx+b2H3//n31dfHjPN9lLi21VDEEagGaJ7kxLYTQ0A2RGkJIsnuFoJrmaMraHPtAtprO2WVrICUKylCaLahjLVok0tFCccp2rCyHZ30av7JN00G4EbIpE8QJS7Bu9pxhh69MM8/14Z0lojCMGnD+dKg9k948txd2AwlQjYLB6TMe739ieTpVR6IJsbGxwayvUP50tj/eW4LxzxBHORTH+yOJIf6o8ns6FA2GH1mvRWldQkF6r4DHJfD7Szrg/WTCGSkDiIJo70raIZ2QaoYQfN3SiMg1RhgtJI1HoJiT1Sia9LYuqITZCNY0DTLF45hOIlu3VlnLqIFiZgmWNG1QDBOMGQ9+OleQJEXacoEAUJhHGYoymKcPpeaRibXFFPXPHH9iunbyTnr5evfHjx3NtXPv7y5U//fnX/03sHri/mV0NDa+nJ8yXfmKW4mjn75OzcmenEon/59nDhuMM4TDGUSaYymR8HKwdRzGAnSldLs3fQbQCeH7qujVLRSt3aSH2riflGE/v3XZKNMMUOmHgnzdzLsVGlAZ4upTxy//BXr7/84JeHn//77vFnWceBHmaxgp6oxnsrZYPd1HBDn73ev2qyzsojS84bz9/9/Ocfzn+wKh3soidrGZF6XqxZUujSjuK1ZXZg0aLIMgVxNMULoHgBZHcnVFEDkVXjLa2doo3tgt8hTTtpPmBkycKwQvEqAEWPgIvBKDWCbEcTnN14TxM3iorMxKcvTgQWzYIYRhrGyR20fDE63l/uj8U8Rm3Ibgk7bAmfdzifGykUS6lsPhZPeNxxtzvl8yXc3owvPFksj+cHJ4vDEac7FfT7LGa3UW9VKawquUEqVHAYVAysvbmqt6eHykDL3AhRBgAxb0Y6ahDGbQj7Fm0Br7VT+NpeprPLOUrzDVIvf1IMHMIKy2B6uhNs2EoNtTkXOPpxMt7XykxBFcNk/6oiekTOz3Tqx5HR/bLBk7EbL+/4xxOBcaN7QjR+ObDvSS55VJc/5jz+zspnP7/4/tcff339r2/+/u3q5eVjD/YtXZ+wltXxPT5DTrNyfvX+y0fn3jt/408XAvMazQBBGIeRre1UVxdItq1bsgOv75AE8UNHwjRTz7oufh1QtLNHtQ1l28GKtEkzfYUjzpETkei43x732RLOcw8uZBcKxX2lfTcXkvvMnGhbn3c9xPZ/ey2/R5m34syN7lnF+I3U/hcDI3edtjnB/JWpsbWB5KrevkBXlHF4RwvL3ybr7xXkcKIkU5OT6woybgDNDkIZwW6Eto5oBqJ1bU30N/mJbmWph+ipJXlabJNijq+P7UDwfXiiEUq2wgnWbk6ol+xtE8Vw86emBR4mRttDtcOxMoDEQA4FLROFfMrrdOoUUZct4rKFnfZiPD6YyZWzxeFccbxYHM3nJ/sHR3Ol8cLQ6szy4ujc8vieQiITcnucJpPHarXrdAapRCXgSVh0KYfJoZGBbQ1IZAeG2QribYfoK1TDcMcsmRCusg6TA2G5VE3mu5D+aYkiiiifUstH29G+an6hmxFvlxZ6DaOkwF4xNQyQlvHCIlozSiye1+dOySduuMcuRfwztuGj4/uuHb79p5PlNff8ndjhj/snbvoTB0yH3p5//uqDX/7z679ev/7y1dfHbx2bOjUWmvGYSurcgURsMXLs1tr3/3n1/rcf5leTqiyFEwUw/M0cPxBraOzgbmqjb0WIm2k6uCMvRwha14lLxOiawn2IFDhONC+ic2csuaPB3IHUwJ5hfyyqtCiNIU1iMugdMQsiOEkBhvVX9rmqUe6tBM9GnGm7b1T93l8fnPnTnuQFau42ybSEFGbhsVVl/LBEXMSSfQS8BUWxgcyTHMOElBVgiYJia8moTDBobhDCUAOWVXK9aIy2E67cxQg2i7KtnEQDyVuPsjTBVfXt7E1AwTawtKJHVgFRVMBU2/G23RDJdoSgHsKtBnGqwNw6AKGar8DlEt6xdDpiNYSsWr9Zmwv7y5lUOZ3pT6aHcsWBbGGsPDo1OjUxPD0zNj8/sTwzulzOT5UyE/Fw2u/1uWxOt81h0mh1UrlBKjfIZTqxXCdT0wkwMHBnL7a9k7KLFmi3zPbpRvrQ3gq+t8trUziMapWbZSkKEKL6HvEmdrqREqjXDSH9C6zYijB7SCVNw9QlrG9JbJqkgfVbJP29w5e8pz9ZXrkzPXG6fOT+8sz5/tHT/uV7if3vpxcehWbvR868XD78YN+1j+48ePbsy29++ubVT6dvn117sFY+0q/NqbQFzeK1+WvvX77+9PrRW0dsAyplFp0+wgvtpagKMJh8G0pdi1U1og8Rx4gAACAASURBVKStIMquLmINlFG/Du3dRYrt1s/3xc/yRKPd3kOSuduDwycGywsToUTB4HbYos6FtYVPf/4otminBQC4UC0xUk8N7aL7axiupoXr+Ts/nBm65gitoU0rbexCEyW8Wz+Ghhu3wfS7KR4S1UVlevDUEAzvhiDUMLwOT7eSWTYM24Wk2nsA/N1N9DqUvg1tqcHaKhnBZmkaIU6gkZqmZsbGVtaGDs76DtYbAM5bHZy3OgVvgmRvEizVTGsr1dwBl9TQzF1kKUiuYk+UBwdSibDTErAZ0iFPOZscKeQKsehAKjWYzmQj0bGBocnB4VwkOZIbmCiODKYGypnBXCQ3kCsmI2GLTu8wmg0qlV6h1EilWrnMrNLoJVKVgErGdsH6WhC8jjbueusMwT5Dcc4x08vKoUmb2yOXG/gcJaETXaFNkeSFPqK9Ul3okaTAU1fdxVNaeT9UnOuxTFGyJ1SGUVSPZpNhlLp0f/jM8xP3v7tz5ePTK1dHjr43uvB2aOKGdfCifvZ2fOpSaebMzLlH1/781+/vvffOlcfXgyPB8GwgtTfontAWDnn33R468WB68dxIai4+eaqcWtVljrCLa3xtCSGMQWDymm3A/9eJr+oibukTVQM5Fesgui0Ed51znu5cZlHTXeppumdBPX0mN7w4GEoXjAHf+P492fGBD754dvXZKX60jxprxvi3Er1VvCDQMEC+/O3ilb/NH/sylz0rFBe7gOpN3ZpNQOVbXfINvfoagh1IsMKpbizZ3w3TNbQw6uBiKFaGIKr7oLwOlBTMcXPME3ZGDKYdhYkzAKK5je8mUXR9MG5jA3lTE21TM+WtTvrmdsq2dvo2kHAbSPEWyVXN84BAwupG+hu90m3GAC3gdx3ZdzyXS/vdtkTYn4mFMpFgJhrqT8YzoUDAZom5nRGnPef3ZT2evMdT9Pn6g4G4wx512tMBXzrgMysVbpPRYzHJ+Bwpn8Nj0GR8llbMlLKIMi4FhmxgG6HiBKJDshFjqUuuGh3jTGW6S+XHypUiNoOKINQZM1TXtCC+yhYlO6j+1uAB2cA1m+cgk18EcDKd+eNq2zARY64MrQqWHg08+OX20x+fXn12/fJ751cfTJXO2mduOaevOffcyJ96fGho/1B2PnPuycmB/dnglCcw45KneJIENTyvmj7vW7zsnbrg9oxqg2PJ8+9eLx0Jm8oY2xhOnScqCwRmoLsZXdXWu70J+T86mf+TFW5fBzftovhbVWW4oADkFGFL745E9ltTy5axlVI4mTUHgvGh8qW37//tt/8+du0A14fipsGWRUpoVeyeEppH2Ic/GDr3/UTiFF9dBnETzWh3FUj7JsywAaLf0K3e2KPa3qttQho6+wwNEEUTVAxFSQlMI5ttpbVTa3levGvC4F+yE33tlmks2rwDyK+iGlE4BbidvKWFurGZvgnEq4AJa5DSVlNBYBsRQlXbcbZalKamW1rdo94BFr2hcCH7S6kza5dK/f0Bn7OYjqejwbDbkYkEC/FoIR4pJWJD2UwxkRrtHxgtlAYSmeFMoRBNZMKxXDyZCUfy0YjParFoVQ6D1qJR6uVihYAr4zO5VDSXhOVQsAQKEMauMY9RrbMkUQ5ItLW1sdZjdTtNMaZSLcZjEURWizmPM43gvHNE5zSFFe6WFtGaUYJ2HCvMg4UZqCiBFCdQvBiU6O4snY5eeXn+u9ffvfj243c/eXD8wf6ZS9nBNevoOWf/Ucfi1eHlm9PJZZ93yuAa1ZSPZ6LTXk1cltkT2n97cuJsPHPAZB6ia7NCsoHFdgmT+xzqfrgg3qofIBRP6bSDXUR1FYy2panvf9AsdQxfwzpSuA5taxAmcfpxru+IeOC2JXBQ1n8kMr06kS0M6BwuSzB+49EHn3717fFrayPH04EV+ZFPh/vPOffdH5q4GD/+fCJ4WIL31GKNO1VFuHIEblskiPLt9OguxQAEot7aq69jBuAkOxAm7iCoaUgBnWtSCF0ChLxTniayAlB6CCLMQDolf6gl/u/dhC10MwYhaumgboAIq2HSuhbKW3htm61fevTtPZo8B2ttA0o2AcWbodpdYO02lGmzKUUYmypOji3EoolI0Bt02kMue8znTof8pURsMJUoxiKZSDiXyEwOT0wPT04MjE4OjIbcwVgw5rV7VSKpx2yJuN1ui9Gh11jVCrWQLaATpFwqn0XhkIlcGpFA7YZxamj+ZlGp0zANSxyUcoLdjeT/wghb8BREN6gViNhKM+7ixxot4yjjMME2yVOXKNIcWjeE15eJLF+3OIEXJAjOWZk4TTaUFJeeXfr763/89vq3f/3nvz/48tngarZ/v9dYpHmmRYocKbCsyZ90RVaN6iI3ucd398X1yw/OX3p0dvx4yT6q0g9xVSWcOEGkOon6kixzTGuaAttnweYxmCC1yzrVEJ0DSx11Uke31A/m+GvXGReA3ASSH5JNX58duu10negtXFZOXhibWNlT7C/rnW6uWr//9JXvfv3n868/e/nr04HTvviayrPMn7+ZXryTL13w4HxtPapaW7945WaJlwUrynBhroPg3UEO7MI56qjeLmYA0atsBnM6+nhElk4nd9vZFq4iwWL6u3tU21iRToh6SzPr9020jVBRG9WEBHNrOmhvtZI3YVVtQHYFTLSL58V7J8xUex/K0N6t2A7XVSEsu1GuWnqgRhPpK4+lAt5YKBhx2y1GpcxnM2fDwVIiNphOZkOBkN0ac7uGcvmxYv90eXgwmSlG4/2JVCmZLmeycZ8vYHeEnA6jQu426nQSvkrAknPJQgZByGMqhHwulYQjgShqQH5NM3BV4TmAYcfq1f1Q5ziFqu3EkEEMBr4P3wJlbQXw/0vRD4nsk7tnpJIUnhOAuKY41mGGOkM2DXM8i7LYQX1krzl/IPX4z8/++tu//vP69evXr289eTCyd/Tco6PWfrFliBPaqxi46IyfUPv3atMHYo4B67m7p1+/fr16eslftkhTdGk/VZikyNJC16RbGGVJMyhNuSe3xtOWYMLE7vJZTH6105NvMwTh6gjUMwFeJxlodUxJ1x6dzh7IZk+bU5cEw7ece24tTu9bLg0MaR1Wjc956vaNT77/+szdc0++uTtyMSYq9sQPSw3DRP0QmRntAWl3IXTdh28evvzRaVYShvM0UION9HADwVuLsdUJk2hJmgKXtyJEkD4uRWixagJudURlH5LJ0micrQ6i2tIpXN/G2ggW1JEMcKyqG8zZsRv3f+pRb+GVXSQDAK/r7BY2wBUdJDscZ+kkulrogU5yAMjPwTiRFmuKnO0Pu2wev8+jlYvsek02HMxHw/lIKB30ByymiNXq0WqiVlPCYXVrlBGryamSG4S8lNsxHI8UouGAzRp1OXwWk1khlXPoEiZZLWBJOBQem8KlUsRMOoOOYOugoxccV1+N7f3Q41hAWMZ7/XM07zDb4GEq1Tw2j+JKy2m2FoqvUVXE4iwdvcoGgrlVlUUrshhuqFddwgqyXZohtG9eWtyfOH330l9++tv5K/c/fPHnj7/6/Pj1k1fevzx5qlQ84s0cM3mXRaGDiqPv7/v4b18cvrH24KOHL778cGghGxg1akss1RAledg9cCptHdNkDrmc01TDCEg70GYa6pElG9J7YYMHwO7cbrxoY2KGGVvqXYeyNLHcUH2azXGhdWWBYpBTOptae3po8dieUnlU7TZoooboZDy/kB06UIgtuhL7La45dvaIevCk1ThMBut2gHR1eCtqZm3xxmdXnYsyor+VEWkmB2opwTpaoJUTgWMtQIy+m+Wgiz0aQ8RrSbhVIWlwQucY5mMN9WDJFgBvK4Bd1SdrR8k7dRkOXtPWiP9jF6kGLwWj5K2WQQHDjcBbwRhzJyMA4kQB7GgXytYqzGFMg6SRFV8iGbDqzQGP2WFURlxOn8UUdTkyQb9To/bqdR6dVkDASwg4r0oeNulL0YBXp7JKhQ6pyC2TqNh0AQmrZNPderVNLTfJxQo+S85lKkVsAZvEJRNFVCqXgaGIgM4xlm2OQApX0ULV4WX20GlLco+Eq+/iCtFEElZsYDKtILByM1Szo1NQAZZUoQ11rFCnNNcryiIkhZ7gPpJpHGEaIs1e6H/63dM//fLD5Yf3H7/86PrTm4duHNt/4/D5D04XDoVZfrhrVh7dZx9dG3/ns4+//derm09vFmYS3qJel+YG57SyLCmyYjGWhdEVfWyvLHWQPXdTWTpBjy5jNemG4YPEzAxg+RTLVQTaShBJYte6LkEVXFyLENTgFO1cH0UcF8vTivmr0/vPHSqWx9U+LVGPAgsaEeIWpg3B8iJlOXLpmC++aHSPifhRCNS8A2Ktxdp7xo+NTJ4ps+JQRrSdFqmjhHdQwjuYkUZWBIi1tVFcCLKFABcgKSqmxCHu43SJPQSsvL2Dtg3I3wER7Qbzm5CyDrioQRYh9kp2A+jbeyhtcGYXw4RQpKhkB5jgALLDPexoO9G1gx/vGjwXya+F9DlmrGS2mQwWlcZrl8Z85rjX47eYQ3arXiQkQSFyJsMgEsbttqFovBAMF2OxcjabjYRz4chgLBGz2T1KqUXEMovYShbFLBd6TDqNVCQX8dl0AhEL4hMxEjKVT8PhGZ3mPE2YAoPUbzIDndaywFjicpztRHElTwzB4/uAyMZe0U6srRZjbUDoduMtLUhjtawf4t7HsK4w1MOI5H6Wawqb2Cc29rPdI8bi/vy1l5fW3j3kmbD7p4Kjx6fSS9np80OJJad/wnr781t7Tq/uO3no/P3z5X35xKxL5CPJIoy7f7587unxgSMFrocmjdI0aYJ3gpZbFYyd1MTn2L4R+KHrktI8dP4Y3l6swhn/KIyB1kHFO+DCXTQ1hKKE8V0Uqo1gH3IcvH3s6KULxaFxdUANl7d3S6tAoopuYWWnYDtAVA1g1gEotRhlO9bUBDFXkuKtwQOqu385WzzsExZgtFgjNbaTEt1CjW6lR6qInjqkqY7sgsFkoFpEbTO6Dc7u6eN3cCx9zZhNLYTNbbTtIE59j6ARwNxF0ANIxtZm0sYOahWY0tbcV9PDaYDKdvcZmrG2Fqy9Hu+uogWqpfke7RDLPacV+4m+hFErV9g0ar9THPMbox5nxO0wKaQCClnKpHuNhmIkPJLJZkPxdCg6mCvMjE9Mj40vTs1Ol0fTvkjMbIiaVEG9PGzRug1qs0pm1mm0SoVIwJTw8Fx8n47DkdCJaHwbUwcWRqBYez3O2IHT9jKcWHUa4xnAGT0EOhuJILWQVQ1YczXW1kh2dzADQJS5ihlrMS3g4+cUieMK3wwjtsI1DqJtY2x9ia8ucGIHzOFVjbpfGJgPfPbvr84/vZxdSfXvS8YmQneeP/zsx6+K48Uzd48OHkyyXRiuD892kdIL0elT4/ayVpagTF+MlI5qpi/oA9NIUx5gK8KzC/jJwwRzdMfwPphrdCfFtRFlaFiHU7WxrHBFkCYP0OU+Dl1Dtaf8n/3ww+2HzwZGpwwhA0TY3CWpAMq3gOQVIMmObmFtN7emm1PTI6rvEleDlDu5KWj+tCmyTywfgGrnkYRELTlRzczWsDNVvOxuWrCVaO/keKFoOQCvxOPkFJKWqIjTWS5Qr2IHTF4FkdR3S3a2899qolZTbBCqvaqLuhlM3t1N2wGgb0VIm+jOHrRpd49mq3wQwc/30OMd5nk8J9fBirRLfMhIyuI2mn0Wm8umtuiFFo1IxCJatJKwzxEN+jKJ+HB/KZvIjA4MT5aHpkql0XRqNJWczBcKoehwsjCYSKWD/oDVHLBZ3Ca9WaM0KmUqCV8h5HHJJDYJI+WRTSouhQgi0AFYWSva0tyrrUOoGtX9DHEWp+6n6ZIsHBtIIAFJtHaOHYA2VCP02317eKYyRRiCOSd5mVOW0EGjZ48ydIAvzLerh1DqAYZpVJQ5ZiicNqgLIs+4a//d1eSepHfYbcmaQqOBGx9eP3v/0vj+GUvSNH1iRBWTTZ2ZspQMvcpWnKWZ4Gyi+tqDS5zgMsU1CzOPdpjLYG0WLvMDlZ4OmbfFMQAxDnYaR0FU3851UEEjTNCAU3XynTiejSSxC40h+8jSntXjZwfGpw0ha68E0iGoAUh3AKSVIMlOsLgGzKsD8+u6xbvA8nqwshZlaYodUHEjoMnbnsINDS5aS0k0MtIN9OguvLMGZ2rTZUUiH1ESoKriUowSJY0IvJNamgvQq93Wo9wE+v9YeM8uyQ7C0Ha+vA/3Xj/7GqEwuXs656qurpxzDqfiqXBOVZ1TOZ3KOefQOffkPJpRHqEssIQEwhiE5CuMJMBYQhhhsNAFDChNvw9+a+0/sdfaayPDdPQ0yX50yTrK9Uxz0YekyBxVOUkznKEYTgmQeWuJr8kuGBoz+UfV3rNseJ3u3GYpymOswINKH67WjpaTqWIiBVu0qFkVchh8kL4UDzXz6eVGfbM32F/f2lpZ39vYGdSaO93eWrVy0O1cWF7daHQG5dZqs9sul6rZdDGZiPm9ETca8aKYH3FDZhQ0G9VipYypU3FNAF8sWzSGWercUvYqGt12YDuQe6Bzd42uslEBspUygVzC4ZmnrFWWvkzaeClRuOT0tjSpA+TgtfZTP7sePmtL39K5d6m2HjV71eVdNfo2FJXbtubD0exZNLAqj2xLY9sqTZzkahhXHu6bk+bMerRyNn75pU1b1oBW3c6KnWabJkPHJdFJBnqSZLsvsMZJnuNnLgiU2Bmq+diS+uQ4+2sk3elF/VFlEo/tq5WZ6SNM6xzLOkcxjPFgnMzN1AYUtjgEJzxYuYgVyp580pR0Cv1impNIdc7SHeNUaJRmXaDZFpjoLA0d8WwoKg+77S2xt6ttPRnc+afk4B/CtmU2Hxvh+kZY9klNULJ8dX1wc82UAQrng+UrIU8fLF+JARk6y3eM4buP5n6Q5R1huCcoyLHsFdBW5VFNw1T9GMUwTtaPilwEjmtSEh+FBrOZ2xzfObyxO8UIn6AHHuCHT2nDpHwlWE6mXDaIRcOjRkXO68h6kU4muVIsrFWrg0JlrdK6snNwee/C2bWdxy5fv75/cG1n7/bFyzcuXOk3uuV0rpCIV7KpcjqRwUKpcCAe8ARdsN9pCzqtiAXQqgRKEUer4BtBbm0X9W7wAruayo0w2pYog9PpNaCz64HdErVKKBKxiYpRd1/t6ItlKTxUF/UfzaiSLOy84/mPbvWfjXt2OKnrUv+OIHHeZizxwQoLbjOgBl0UHg7vsD3rBGtrluZ8QBGnlq7kLn5r++wLje5tDG2ojHGJt4E4i5Alo9LH2dLAAs81KQ3MWQoUR41Su2KS+ScWFA/MKY4OCf5m3nBMmSGZ6gxrhymKjx8h6SZIunGqcZJlneXCizwbGc6AWCdsDMK2SNgQ8JmTEVsxrE1ZWSiNaB6jQaN0+yLNiaego6oiLnPDUHvECRZZZMNY/6lk8mFj7UmPOk8h2Ybo1kkorXvuey+9+fN/++Avf9x7fn/5bjJ2AFjqQu+KVV/kMgNHqd7/yQl9ne0fY6BzYGO+cEsrClHIthEadIYMjpAMo5aC1FYVLj8TaN81xa+ywhepwuQxbviMpjSvzS9oA+RE1lWIJ7QyuUTEiPvgUtjrtxpLkdBqtXpuZfXsYPXsYPXK9tm15sre8tb59d295fVOuTFodDYGG/32ciVXbJWK3Wo5H49msFA6EiylYvGQxwUbUasGtWpBncKsUWulYgBgBCvS0A6n+xzSveu2lCeyO9TzT5kv3nGgfpLeSBXJyWIbSZtgBXd0+ipdEJrVZ1nWhsSxqoxdsgb3lKYmPn9Tnb2mF4SmA+v62k2vuUJFOixnm833jtubUkNBuAiOAnmhra1p3I6lz9rMRR7dOmWISS6/uC9HebaEyl83qIMUKC9xFOVgih1f14cHSijHU3npi8BpIEfF9o2J8yZ0RagrLRrLhCMk7eSSepSsm6DoxlnmOV1Y4CwYfA0HlIZMYdQQ8pqimC2TCnVL3mYgte0X+0kE8xTLtwC2mK5tZuGOuvIIiHQFpjRPEScyg0ME+0maY5JimTIm5M1z9ZvfePKxF15761e/vvODx5CeOHZege3rnV0tMgD40SG6/3/xwg8wXWO2GlC+rXMuk5nogiAyT3KcYHsm7Q0Z17MQ27U98/7+hTfy2FmJPDUpDE941+WawgIdOa71UsMYXE6mYKMxEnJGg0g2GkhFfJ1qcdCornfaF7d3Lmxur9Y7+8tb+8tb+ys7ty7cuHXp5sH22XO751Z6K8V0tl+rtsvF/55nZaPhDBZMhr0Rr90L6yGTEoFAswbQisRCHl5mm1TEh1TlcaAyaW2cKZwndC5QVs6LEkUmYFrgyeaUEFXhX6IiJ+XZOXFsylJlwG2erkqB+jxBZMzaJjn6VLBGlGKzqgQJqgl8A4W7I6dDk1wnJbOfMeRAghkniTOMTS6QY6ri/NiGv3Quq8dUSMEMp9SRhtUYYqt9FJWP4SwALPOcDmOCKaa9IHIW1Dw7sXwpvvJ4dfBIwZIWextapKQ4QlSOE5WjRNUoVTvBMMzybAR1gKfHJJGuV+0BTJjTnoo50ml7KuYuhPrXmhef28icC259s5a4bNI358pPaBtPWRWpWbDAEYUWaK4hEnyG4VxQY7zUhv/pf3qstT9YvnC+eWnvxus3Hv3RjmddGD3Q+9f0pjKXEzzNCx3j+YeBBDM4cIY3FfzAKXWaaqoxKK7jS/AD9Ue8d39y0dFWsD0TotCMJDzHcEwoolSwzOL4hhXROZ2P4fGaC7FkIZ6Ix9xY1FPIJZq1Qq2UK+XSK932xb29c9s7B+ubt89dvnlw8cLmwcOXbj396NMX9s5f2j+3t7rRzBfL6VQ9n61m04mgH/O64gFPGvP7nZYgaoVAjVmvQS1WWKuVi6kc9ajEP8QODnEiE8LIKX16OLXOWLli6e0iFoSvAJgCFT5Y18Z2ddLklCwxpYzP6vKLwT2Fvc+VJ+bVmXlDgaBOzmlTBHlkQR0nqTCyr2uBKwDbieN6cMIQnheYIUDHlFk82gNYdjpcdN55/fEnXn/MGgfWbhRaZ0NqF8mRlyXXXDIXCy0bcztutCaRB/Bk47C9pBrcKq8/0jj/9ApdM63zcJ1J1RGKbIQkHSFKzxBlIwTpCFk5wdDN8W1EkZ3Kh6gqj8IaRdAUBkeCSNwfbyauPH3u3EsbZ1/pF2660tfNyy+Hyo/B8vQ8HRlhuSeojmGafUroJZoLstiG48a39y88d3Dx2avrj2x+94NXXv/lM/nzqDJG0Odo4tCMGJvi+ycBjOMoAnIvU+qhcJ1jqtSMIjMtTE7NgH8jiIyXbnr4gXm8+SjB/CDZcoLtmDLnRUCSqssSoTIbcNFQl7GayhUSiUI+nMthlUK216zWirnNQX+11b6wtX397LnNTufi+sbFrZ391c2zG/s3L17f6q70S7Wddmer1ytn0hkslAj6Y35vMuQPexDM5wyiMGI2oRBoMwEOk8Gh18mFNIF6Tuad5wbmmP4FTmiGGxwXh6ejK4Z422Zzyw0miVhKkZmJiU2zOo0HK1SoyuKgw2T4IU12yb+q7j2G6bNUkX+KYT8h9Ix7O0pjiisPUYV+vCgwKwpNaNILzg7HWKCYCkxjhquLixKrMbVPG6z7vBUQSgoBH4VnnpW7idFlR+NixpSUc+xz1hIrf9ECpBbBItNW5Cl8uNIuIkcWF4T3u4uyI0T+SZJwmCIdo8omiOJRomSMqpqmqKe5VpzQuSi20zWowh5BWxvL33/n7d//9U+ffPb7V95/8err+7sv99ZeLA+eT++8XpFniQzfJMk+BKRoQJIl9pGBBFseIfLcczw3UYAypC6mKaEIddC9bwxkAYIkOKmIzQoDU46q+uJzZxvncnI3VWDh8uy48A7Ls8XpPBvU1Ymc4MgSdJLqHCrdsKM9FgH8W0ed7e3I/QNtfNeoii4iSXky5WvmS9VsJoYh2USwmc93S8VusbDb62/W2xdXN873V7vZXCefXWs21pqdg/Wd/dWtbqGyVWus5HLdQqFVKpbTyQwWjnjRDBbKxcIBF+SyglatwWkzYwHUDZlQgw4yKCQAWWgn0JAxsmeYFZtixCd5yTlBeN4UZ1m8TL2JIRWy6QKc2s/wDTTaJCW+AZozLE9PwfdOK7AlR0Mh9uHloQW+a0QZmoss6z1NlTaLN+TJujQrsx90lI2Jdd/555fddUDinpZ4p/kwgQLglR6+qwwYMLrCTTaEBUCEida0SNVUu5zSxGlwk+1Z5SQuqPpPR/qPZyR+YnrbvXe3076cia8iR4jKIbp+nGmc5FpnBPYFmYsiQWhShCVwUNQBrsGr0cHGcDL1i1//+vDw8PDw3l++/NPHf/ndfx1+/t6ff7zxYjV2CY7sowI/neWY0ecolVsuz5pKkaSIwvgl6+l541EqMslAZqnG8UXVMMUwyXHM6dJkSWSCbH+Qhp6UxUjYprtyPoOkLZ2tlcZ2bfvJPBMd5kVHxbkJiu8YGTmuK1JzV63mKtlcXXJ2GUAG5+gIDTmSwDEVzMHpdLScSZbSWCYe6pTyjVRiUC61c7mNRrNXKO90BufXttbr7X6ltNqo7wxWL2zun9/YO7e2c3l9d7lY6xQK3XKxlkmlQ8F0JJSNYRGf2+2Awl53wI2CerVVr4n5XH6HVQcIpDqq1EGhIafJngfoviGKe4juG+eH55QYyRCgizVzSjldA0g1kLh+ISIJLAApDlLXZ7cRIniKik4w3dNMdFIaXZBEJviBIVVqxrMicvbEoghOFCbCVdDbDF578eFrz16/9vQB4GHpItxw2xHvu/ObXm2QKkHmeNYZknrIkmElty0C93x4DUyfgwObalUeX7ptz19z77+08tK7T3/7vRc+/NNPX/+Xb1qSuiPNR0Ppi1b/pjy6r7I1aJokToERxD6CNEBW+Nj2CJQpVIOR/JWHn/r+//nJX7748q+fSN3rYQAAIABJREFUffHO+z9//+Nf3fz2jdQFR+QsaCroXGWfBVPd/Ha/+42wKkcUhOeJ8NAkcD8RHmb5Jgm2E2zHJEF3fE79v4WBUUHoDMX5AMNzgowcW3I8xA1OkoyTDDU1lI1ceuTS1WfPEk2nCY6vLXm/tuT5Ot13Qlsi0dGTktg03GHK0xNUz4Ps8BmW+5jQNpsqRqvlSiETbpXjjVyhlkqVY6FOIVvPZmqZdKdU2eyv7m/sLre6W73Bpe29nf7q2bWdK7vnt3sb59YPNjsb/Wqjlc82spmEz1uIx2J+bzTgD/s8fg/qckEBD2LVAXaj3ofarLBSrCUn2g4gTeWHJy1FoRAl2MpKc1UGFiVAiKeB6R6vEtRpqHSi0cd1tkSKFHvjiUHrAqbAFoSpeXZoXJFZFMVmeeEJPjbODQ/rq2RXD7RUZBzPJMMxw3dyH/7m3fc++uXv/vDp9uU9NOP97ruvNQ6yXHBe4lxkmSbCLcPek5Xigb1/O6SO4VVxfHhb03jU23zC138Ou/7DlR99+g8ffvXj19979oc/f6W9n4fT2iPb36q41xSuVZG1TRVGhgXhYY5viO0+w0Ym+PZFb8ZRadbi2RISSWKl9pPP/eOVmy/4s2Ek5wJiakmUpEgxBF4pnAw9/drTv/3iZ/UbMYGfyETm8YZhvPE0zzfLdI2Q7cdJ1qMs9JRnmR/dk1Hs91GRB3m+kQXDA6LgwtqTaZZtkqg+s3ar2LueWnks6exwqe6vUzwP8mIjovi4LDkpwkZorgcorvsN9UVOdIjofYiCfF1kn8tVEp16s5rD6rlQM5ctRML5iL+WTnSKhVY+3y1X11q9K/sXbpy/cmFz99z69sHq5oXNvb3lzbXW8tW9S+c2DpZr7VaxlItG0+FwPhZLBgOYx5UKBQIuuxM2uB02D2yzaQGtXAxBgM2lLq9GJR4G0jKZ08Du3bXalWzirN9YlJkSskDOHA6ZzQDA5TBo0glvV+VeMWUOIoYYO3sAOns8WXxOkcQbSkwgxxBjSwzPjLkqxVag7SdLrrqcDk6vXV+99cw37tx98ftv/uTTzz4PFhIiUKpGFDIHz5EzQBlNpGsf3CxcfmnlG29fTm9DsuC8sUDq3XW3HocSFyWV29D1H6wldp0rt4v/8O6TrQsZmZd1BO7Yw7sBSYzNDxM5/jmGe4rummR75rRJWWYlO9hfjWVT5V5z89pZRzpijyXdiRySR1UBtcAtEoUZmpwkuppfvXz1udde2bwxsOTUUi+LCREI2gmyaZJqnWDAY6LArK3J9K4Lkhc04R2xOHyGjQ7z0Bm5j37x2ZW7bxxM8v5G6B4zFBYtLdLgORfT/xAZ+TovNJq6ZNKXF3mhE94Nlio/Lkmf0TZwpMBDxMBDwuiwLkwtNdIbg5XVVqmeDbby6Uo8Xk5g+WhoUClvtjvLtUYjW1iut89t7O4O1pZr7W6ptt7qb3VXB9XOdm9jp7/RrjR6jXY2mshisXIqVU7EQ4g9FfSkQh6/ywaDeptei5hAnVzG49IMZmVrvQgnTZmtGJQ2X/3W5d6dpjwpMJXUgQ5aXEnm0mGb1sSm0QArL7uNatIcJjrPgEZz2+7lm7X+reLG3Vr94Whs3xo9AAPbWlWaqAlSu5exwo6La1lMduNv/PhHG+cvHly9dfmRO+WVlhYxSazy6l4l1PIaogowrQy04cHN8uNvXEqu27UYJbAs6z6GtB+zbr/sNlZwxjLT2ZQXDjzBttkUl9LN80cqtxrZSzldUcMNkDU5bvQATpy1py+hnVvt/oXz62fPYdmkHgFMmNaWB/URozFsgfN2pBLCVsvpg1zjRm3j9sGHv/+0tdK3BAC5m0FQjhFUk1OC08PMh0Y4x+blo7aiOnHOYm0z5clpZXKOhQzTzWPGqBRrhx7/5q1g2sTSn1EnpwWpo9b1eesafgn9O45/CMgTDRUK3vK38uSYc0DRV2c40WO0yAPE0EP8/LgkNa4JkNe2+6vtQaeYrqb9pXiklk4l/b5KMt4pFFbq9XI82coUOvny/srGhc3dre7qf7PTX9/urW11V1fqnWq+Wi3WWtVGMZXOx2KFKJYKeDAU8sMmH2INog5Yr4P1BpveoJCIAa0iV0p4C1ZLWubI6dCqGUhLlTkxWDE2r3R+/u8/f/ThOwGn16o3ak1Se0qtSTBNZY40jAu3vNefefzTwz/88Dffie85I7u69GW9b4srws4wrGORgTXQBkUIFQhKfTVX72qvd6UvsUlXL682d5vXn732zPefzm0mPXUosxNo38gEWpYf/uql7SeqQISR2ACfeGur/2igcsXmH0j1Saoly02uwIYQn66dZRpxR65/70r/idb2C4PMef/KU4WHf7D5yFvbr3x46/K3dkubjWA2BJjlShvfFFNCRWP1XNUYsYgdCiMW8tVajYubB0+fW7m89f5Hv1zdWXFiWo2PSZCPzArPTPNHJ7njOBmOBJBpII0ETdHRcRJ0kmw7QdAdxSuHhTY2GILQuAuAeKYIh+0+xU8dtW0vmpYXONHTqtyiND7D8J7Cmf+eCN2nyc2BTaJ/XyjOn6FgR7mZUUVmxhLl1+uVjc7GoFYqpf35ZCSPYelAoBSLl2KxXqm00Wxd3ti6tLaxUW/v9Nf3V7dXG72t7morX61nSqVYppEtdmvtQae/1hskQpGAw5GNhHKRQMzjCDltIZc9iNjdVovLYgbVaq1SZtSplQox37igCMwp/QQmNElFpoQJFlg2v/zOdw4PD//jN7/vN/tRX1CtltlCWkdFjnREaFvROl8MFoOrN7vrT9bMVb6lwTJVqfoiUYLNcbzzYFneeaTg7Vsjm/bcRa84TOT5F6GCOt71RFru+tkilDRBaX16M2DNSbafLqe37N/5t8duvbae33NZc+LoKpTddUMFmcJHEsOzfPM0zzANBoQM5QwLWDhy4fkb1165/f2P3nzntz959I1H3/r4h+/859u//vyj1376oqdqMHokwaTdgZkGVzvmpG3vsauP/cPLYMguhxAIq9184Zvffe/N7/3Lm3/64vNPPv3dC68/AifVfDN5Sb5A01FYIFtgF/HsIjbMo9gWWQiODo+zHKMC17TcS8VLp0gyChtgEuVjeNVxnPE+XuyUY5uG7LJE2Qk2NsKLDbfvuvxbCmlsgR+Y1hXIwT25pjLJjB5jRoaAzEKkam5U69vd/VahWMyGy6VsFsNiLlchGm3nct18bqVSWatWd1vt5WJ1q7O+0ugv1zpn13Z2BxvtQmWj3R9Um+VUpp4vllNpzOONuNBkwF/LpnLRkMtq9kK2EOJEQKPHZrbq1EZArpYIRFy60cdWYwtM65A8QhBGCb4dePuFnX/+9599cXj4hz9/2e30Ai4XZLb642hsYIUrTE2EwjBO23PS/Dmne0Xi2ZBkrtryV1BZiCZwk7jhOUGUYCrLVEkOyz2ZugCmLpqE0TmwxA90QKpxhmejUgA8BcDxbESRg+CuKmTB2cSOIbqpB+IUSYCgTXClAZoywjEl+ErXIlFxgmucENtwLO00Rz975Ge/+/jcoze+9+47v/vir386vPf2L3726g9/8OlfP/+nX/zg/DMbzc3yYKMbzce8+eDm7YPHX332/Y8/uPva455kCgk2b9199aNPPvnpR7/+w3998auPfnvp1kWjX28OW8SQlG8RiRwSiVsiC4hkISHHQWXYcI66AqpyFOFZRRAndZO5ZgrDhKfbRoimY3jD1+jOo8b6omOdqW3jWMkTlPDf29cZjmVReMuWPReAmwpdiSxNnWaFH5Rk5rQpXKIGX7t0a62+X4hncrlYMpvOJ9LFaLxTKDbTmU4u18pkVgqlzVJlrVzfaq+vNZbPbxzcPH91tdmvpnLbvZWt3qBTKq23mv1qOe7zRlxoKhLKxjA/6rSDRqfR6DKDDoPOC4E2gxIyKvUKgVxAZ6nmpX6KzE815PjaiqD0aPzuvzz5waf//ttP/vTOz3/Z7LVjIT8M2qksChecsuSWwCSXDxMMSaalSjfU8fAa1X8gDu2ooKLIVVOpinN070kgzVTHmGps6fKrlcg6YC6IyJYxrnteFeUu32mb4gZf1Z1fT0jsFJpulIMO63KL4S2FPk+UYXMybF6bJmmSS0qMYErRjSmG0DszD9yP0x6dkt135O2P3ly7utI/t/z0t5//870vfvT+O9/83it//uqvv/nL7+5+58X66kqp1XNhMV8+tXpt/4lXn3nlh68+8+3H3v/wX7/x0g/yjdVcoxZOZyLJitnm4cgkdCWfByqUbh0PFnCdNFWCq8kwdAWuLskXoARHVWJKk8XuUWVwXoTMy1x0RZBKc57k+Ua53lFxZEpXxqsrU5rmBL9wVN48qe/PsYIT4W33o2/eMhZl8gRekRllhx+SpucBjNzdKty8fHu9sZuPZTLZeDqXziWSlUSqkkjWEsluNrtcLHWzuW46u1yqtfLNQbV3YXP//Pp2t1gpx1PrrfbZ9Y1+tdarVgbVai2VriQTUa8n7HH7XYhZp4V1uoAdtgJq2KBBrFqzRmzTSXUKrkhLUwfFGkzM9ZANZUX5ZvaR793+5acf/eKXH7/02vdf+c63G+WiC0JFIr7JzXfkeAovSYRSVRibE5yWl+e853jWPl6eHFHHp1SJCe8OVZWbMRf5Cj/JEKPqY+ToqgVMihUhiiHHVkf4a4+sZDfyGzc3f/q7nzz60lWRjcL3jwd3pIVrFmVqluk6znafFAaGBYFT08D/IDseUmVw8uS8CJuWJ+cl2PQRa1ULZvVgzIqmwysXDjLt8uOvPPGT//jn77/3T/W1VVc66kiHLQnMmSl5ss1rT7z8+z9/8eFHv/vjf3327LdehgMwT8uiyMhEKZ2s4FMVnCUxaYaHo4H0zAV/4WEbskWTFceFiQlJZFIenOZAI0zjCFk1PMV5cIjy92OcY1OiB6ek/y/BcJwID/OiU64DfupRObJPNgymwc1h9BwJ7AktLRPUNouiRFODpsrPMCPHhOkpe86ysb17sL7dyOVSoWgunmiV0o1cppJMVROJ5UK+m0o2E4nlUqVXrHXKrdXe+kqzt96o7zarnQRWiYTykUgzXypny+VsebneaaZy5VAkardjiDMV8v/3r8NrtzlAg0kjh4xqjx10mgGjWgzoOZaQWB1myjBWaBD83vs/ev+Df/vy8KvPvvyvw8PDX/z8g16n43NBeqW002w98twta16kS1IkwSVpgei9pCk/jpgrJCAxzY+cVjen7FsEaWJeFqRRzWfkMZwqTdVmWEAUhxQpsY5m81rt6W8/WRzkkYQVq7luPHsxUHHJEjhZZgrIEySRKYl/ShHBEQwPMeBhivOoPDemK5GsVWF0HQRiBFuRckQa4ipDYo1fDced1rBd6VAmetiVF/fKW7VAtogk4t5i1pUpwJF8rrOzenD5N//39//n/Z9219eMTpNAy+FomGwti63jsvQinlHKVnOpSuaCfCG26yredgiSQ6LkBC8yxfacoZgfFDgn2OCE2LZIVU2Osx4aYT4wwvrapOBrE6Kvz2qPWrrs0CVR43kTdk1QeAxoPaccPA/2nw4HNiyRPWv5jhPqk5TFMXb8QUbwGJQ0Pf7E03tr6/GgJxWJtYrVUjxUyyTLiWQjlVotFVcK+XIoXInFN5r9neWt3Y39izsHa7VqP5Nox0MZDxqE4Ua+tNJdHrQGy7VWv1D06LR+0FDCQpmQz2u3+RxwEHV4YCtk0Jq1SqdFb9JILTq5Ss2Q2UgSL9HdNzvLztfeevP9f/31n//y+eHh54eHhx/860flUlWt4AEyAagFty9tI00lEF+UBwnhc+DOG5XNb2UlwQmhd9i+wkLPcoHGlDpNJeun6JZRYWCS6R6nO0btVTLW4K/vxzcOapV+xpO2hZtWc5oHl+Sulp4fmZQmZ4AcgeM+o4kuglkm1zU5o7qP65uxNCTZ89HWtcYjr99CiwZbRnQk0YsUNzPJPubJO5xpi9ojgbP62sW0JWnXuH1oKmP1RTgSY7m+9fF//uHZV15urFcf/9YjN565ZvAY6AoaQ8ng6wVik1RuU+tRcyAdCZcSag9AMy+JwyQxRuD58GTbDMU6yoBHZF4CH57X+tkc4/ys4MS04MQU99iC5My8YnhScb+tzY5fkbj3SP4DduFh4+AueP5b3uZNm7vPQ5fZ/j2WbXVe2x7XNIeF2AmdR7i6uhoL+NKxYLtWL6fztXS8mU1VU6lKPNbN5VqpVAWLVmKJSiJTTuRblfag1m5nc7vNej+Xzgf97Vx+vdPbXt2sFUoxjycC2zCbCYNMHhMA6ZReuzWAOBALCBt1LpvZpJFZ9SqtTIBYdCarWOmkCVyLwhDDkARzve7bP/7ZXz/76qt7X/3ut5/85c9frCyvuRCTHdRIRBJ3HNWmaLLglCZIApI0S41vbwqolgctRXLhpjV8Rela55hy/HH2MZZlQptaVCRwmiQRLi9me6q19czeuXYwbcVqYLCjcrZ5AmyaHZhg+UfU2UVZdI6NDsmC01L/rDZNRTsyW1Wa2A2Fl7GHX3/8+jdvhLtofM1x5Ifvvv3rP37889++1z1bRbKgEZMb4ypjEtAlzLZc0JEMy7Qgk6W5dvnpw8PDzw+/uvvKHaQAxpcDJkyrcMolVqnQJJKZZQqLvNSt/u5Pf/zi8N7q5Y1FBY4KLtGsSyQjnmoms+0kFoxnWfF8mCxFmEwDnm1aomjmFsTjM4LRWckZHHCKYj9qbeOUhdP+XY5rjRda4TurS/rMlLkxb2hNq1sjprUZoD+paQ0rseNWv9BmMSXDgUY11641Nrtrg0qpHI8UolgpipUwLB8KNZKpRirTyhWykUQlV1ludmvJ9KBYXK9VW+lUwuvLReLL7V4lm/VazSk33Iz5g2YgYgedRg1qMfrscMiFIBaTAzSgVtCgkuiVYr1SbIHlMohMh6aXrLOeVqC2ufHcS9/55JM/ffDhh888+8JTT7/07AvPZ/MB1KEVC3lw0GIpclXYrMQ+w7VMwXlRatMs9U1aymRtiSBOTyuSc0CYPcsfNkSZhgzBVKKCBaq7SQzXuO2NcLQEQhEhxzjuKAjDywaeG8fx4AWheSBLZiKniab7BegZgWdcHJi1N0UMZLxxPdZ7uBRoOcwpGRAlO5qsIy99840/fvbF54f3Pvnqt0+/8Wi0Fwj3Avq4XuKXAHEN4FMb7CaD0Xnj6jOHh4effXXvX371Tu9WEWkYDAkFGAdULhkUtaJxRGaS+GLhd3/6wT/989to3M0ysNgWNsvKYVk5HIjHt/NYII0HsXkQiw8zRU6O2M4WQkyOhTovn5qXj+M0wzj9fbL4sGuV4tlgoat8RXSO5xliB49CG0upxxXa5WlJc1TRnZbkjmJdcq3j86LOdq1cLWfXVtaapUYlHi/FsHIilgkG4l5PK1+opTKNdLZfrnTL1V692621kv5Q2OnMh8P1dMoPwYVY4mBzs9+oR1G726CIwVq3VuIxqW0apRXQsEgkEYvlsllsesCokuuVUrtJb1BJtQae0k5nwnMMlABXHO5c/Knnv/XaP37v+VeevfONR596+YUXX38+XUQRp1IhE9KFRFVoSR6cpOlOUZXDsYZl/8myPDhtrVPMTZo8s0B3nmKYZgjiCT40rUvj5Ik5RXTemp9Lb8t8HSlO9TUuNMaHFmwJTajicac9e3f2An2zLIKjmI8rgjPq8KwsOMNwDBsLLCBL9S+rPW2ts6RcezTVuA7bW4Qjv/7oD1/dOzw8PPzX3/2ye65njBjFDiHXxuHYqRwYJ4BIWkTm8Ltavc2PfvPp4eHhv33yQfN61tUz2soqQ0Kk9LDtSZMnjUBBG0MgcqBRZzCgRbT6gE7mUip8GplXwYXYKlThTNv5Ng7XxhC62Bw7lW5eZFiWiIYZknmW56JSzLNkyzDLdcK1Qof7ZEF8hBkYA6pL2s6s5zLDtIWT1sdokfs5sePm8vj2VQsMC7PRxEqv22pVer1BOpqpxOPVOFaKRTLhUDocahaKg1pzrdnebLU7hVKv3snG017YmfSHEn5/u1hsF0vL9Ua/1sjFYkmf062XBwwyr04atOjDdtim1cMGI2K2hF0uCYdFxS+oxQKTWgEZtGoNV2VjcqB5Joqr36gF67GtK3vtrWp1I5XsRx997fHOuYo/pfF4FAoJj0SfF1imlJEpdRhHVZwR6nChKuBu86TxUWF0XJsjONtclmUOLxoTOmYYzuPGCt1YZDqqVH1+xtymqLILNGg43EM2b+7sXr30zrvvvffhz5Nrbokfp4uR7CWmvyuKrqskwVljkQVkaLoMe/e5TnQFCQ/AxKYOqlCOfPHZvcPDw48+/s3KuR1zEFKiCrGdL3aw+TaS0LYkhJakTqbWq7EEHbs3Lr35k7e+8eqTroa1dDXauh0PrujNGb7USRVbuDrUCLlD/ZWLT730fLQesSZMUrdsUUOCSpbIMhKre+J17zT3lMzDcHWM1pqCgcyQbWPzhuOLtlM8P5GDkqnWaRY6hiyz1aUpUfYMOXQU3qGFH2b6rhHNazOy7LC5NANEjnfOihI5qkJI6Jba7Vqz22ttbe/nkoVCOFRLhPKRQCkRq2aznVqjli82coVmJlNNpAbNTrfR7jc6y41Os1CqZwuDWqNfrXXLtXo2l/SiAVAdNMpdahEGmSN2BNZaMLevXSp3K9WwyzU7ekbKZVu0akAqBlR8qZYsgHFMdC624/c13UjG6ika1EGqwEvx9hCs70BTAo9foleJ6XQCRTJEtx+FmxyhZWGa9IA5xIrtqNjBh0j2+9w9fu0WrAxR5kXDcEEgCI1JEnhxlGSrcTVpnCAyKQrPKDGaIQoMLu/Yo/58PwfHdd6GMdgzitBpKM/0NLmWPMnVETKR0Vn9/boCxzOwOKsGIMLWhJcsOeqRw8PDN996s9xuwGE3GITUbpXSxZPYiSIzUWyiCawkvp0kcnE0QY0Zs5j9eoNLKvGy3X1zdMusTS8563xzSqj2Sg0+S32w85P3/+M//vjJpbvn4ysRb8Mt80vFfqY5Jwzk9Hxg/jTpfzDhcUlknh0YZQbOhPY0+Ych24AjjVMI4CzBOCPwL6rzi/LiuKo+rhtMBW5QE4+TfVdmjK0hqDx16a5r/UBUqMxA8JjHBqzW1/ut5cHqcq5YifiwajxWjPiyYV+vUi6m0uloopItNPPFfqm02x/srG62q61evTNodsupXD1XqmayqUCgGEvnsUTAZk6hliwCpp1gzA659Va71uowWYrJdDWTzUXjQiadsbTIJhGVQp5eKQCMTKlziemclmFMdVjIg4kS97zQN2bvK9U5gSpGA8NL3qAIMqrkYh5fMUO0fJ3iPuFIy7QQi6MbN+Rx/j22s0ezVSjV2zZ3W+muGiw5FtRmgU2BIs0VBHFSP16ALBT2vRdeWO9d6znzfpaZY0zxldEZkWtR6CQk1sHGJScNvF8ZnvINpCx0jBeaNNbJuiLN2ZJqogR1ZAbM4o98+MtfNTotd8TnCDntGGQOaHQugRymyK0UCUjmmeY4lmkejBchdKGdJoCIIvsi2zHHQmYF3gWxbw4u8eGc3BTRgn6ks7z/7k8++u8u4L1f/9urP37dktDQjXM8K03t4BH4Q+PMrwnQOZ5vEihR+MlpXYe++nLm4nc6uUtI+qJdllyaA+8XJyck2WHryoJ5eVZVOxa6gM/eoEW3cJ7KWHmV0d3keEIPulzj1WRspbS+21vt1yp+pz0b9jdTqVI4nHChpSjWzGa7pcpWf1DLZKvJVKtQruUbrXJ3ub2ysbxWTmV3l5cvbm3kI4FSPFZLpfJ+b86L+MzauN+B+Zyo2aji86waIOryOAyGCIKiJqOCx6ERcBT8glLMUKpIEpDoqulVMR6QEqqiDFOaJvKOO3pyaZzCgEcdBb4vozTbxGolT8BfEphxpoLAgLFVKJFvm/R0JZmLhvi+XBEbr9wIFs9j5bNIblPbumRDq9T4OqiN0IEwU4fJQh13aiPua3oz2wlf28p1TjDtpxQBEpjl33lzpXHH6ewyOchJXZRkinKY0IQyTbDUWa4+FywsaJMT/h73SLU+iKXyjX4vVc64ok572GTyKtQOvtRCF5mXxLYFITTLs85xLItsC45hmebAkwxojGadYNlmuPA8D57jQ0syp8ToQ7/x8mtffXH45VeHX9w7/NlHv8m2y0ITUwrzbXEbTb1IVkwwjTNU04hvRbP+YsaxJt56rVi45X/27etPvr2bvqSXZ6bJnhPS7JShPqetjWkrk5rihKU2HVwnZ/dYxugxT2EGSU5FSjOVNr+cSXdyg2YqnXAhmN0cc4EJrzsXCi9Xyu1ctpnNNHPZtXZ7rd1ZbrbrhUopU26UGu1au1muFRKpZj7fLZfyUayWSxewcAJBy6FwOuAL+ZB0PBx0QiHYalGrdGKxjMHQ8HgWhVLKYqklQrlEqJSwlQqqzEDhmOdZyGxg0yQOLTChEbp5mOWZZnunOeikOkyCk2ItxDQYBTI+Q6JhgnGZxLUo9cwyLUMajIRt6CJbUqTPuPKdrY0nu6bEQn0fKK0rEm3q+aeSlihbH+dAJb3QRVFFeGI3099w9m/UVH7mkmZIhCxpYgx9gRa7oNt4OapOLdoyonQHVaIsomm8csUbWlVAZWLrujW9qT6yuX75mWdeefdnH776xhs7l/eznazJr1MjUinEF1roHBDHNs9xbXiejcSxLdHBaRo4wrRMMsAZtnWBb1+UuJZ40KIQ5kEpX//c3vbFG1vnv9HduokmoypEJ4O0CkTPBukk9SRFN042nCGDJ9VJvH9TGj2r2X0tXb7h9rVMhiyT6TmlyM5Cy2ygStBV5/ixo6zASU1+0bculITPZPZVDPPX5O5hNM/AWoxMW5QrZDu1lVQkUE7GirFgzAdlsVC7VKzlMtVstpbP1QuFRqlcLZRqpWoSi8b8nl61UkgmmuVyp9FqVFuQrs9kAAAgAElEQVS1SiubLkUjkUwCi7s9KbcHQ11+pzMVDFexVMEbMiuVOonYIBYbxGL2Ip69RNDJpQhkUUtFQj5FpCZwLRNc9xjZcUIYnAkO9LIAiYKcYXjGoKZQGV7kmsYNTiYMS1UCGkuwOMs/RdePKXx4LjwqD+C0KaIxj/OucxwdmdhHEqLHrckpMDKZGDBcRSbXOqGNMwwZjjg4Kg6e4SEL3cv9j/78n9WDIts617qYGdwqMR0zDNcY0peG1o1wXhms2g0hOZhS3P7ufnYTqZ/ztC94bDHakf/7yWeH9w6//Orwi8PDzw/vff8n30/3U4awVu6SiB1cjnWJbpqmGacZ4ALdNE8zjdPBEaZxgmmYZRjnaPoJmmlM6CKogsLS2Xq4lzRhXpHZLzK7+RYV08hnG5Uso5JtYTEteKJ+jGQaWTKdYDlPdx/z9p/06Qp4BjxMAM7gdA/R0JOGGtnW5ygLOIr7QWH8lKaI05XIUIdDsj3AdJ5gI6dp1uO6BGn1ttuX47YHvVZjkEuG8rFQGLUX4p5mNpXFsFIyWc5kkuFIOZNrVmqdWqtdbTVLlW4hW0lghTi21u/t7uxu7x8Um23YF7R4YU/UWSjEK/kkCpvNRl08GMIgV8TiiKBIwA5p+Dw5k6HmciRMOotEMGqUkFEv5jNBu9SVBSRePNFyigafcbXVuhSbj80aG0xbm6eOLyo8OFdMaoeFWjGNRJ7A8Ud5lgUmOEIxnuAiExx0RJOcRns0aXSOjcxI/KeU/iFjdI5vv48I3E/WDStCS0L/hCBwlOd9gAKelrvkmdXaE288AWVUaq8AjCrEbhJUlelzHJZ9lmXDWxIAUjBrg+LKbur937599and3l7BHlQc+b+f/vnLz+/du3d47/Dw868+f/Wtf2icrdjSBiAiE7uZHHhBgMwr/BS2dZ5unGaax7VhohzBk5XDROUwVT8iQmdJppMiP8nXR4NrPk1SzXNKOVYlyyRlGPgkgEnUsmkmIQNikM04gmGcBI5Ig3h/X0kxH5tT/R0BOEbUniEYj1GR4/LMLD82zQgMAyWctjKrr81JU6PC2JA8NYEucx09lrlO1WRwcJnkivHb3V6tVC+nQ4VwIB/wp9xQxoMmvb5SLFGOJQtYvBxPr9Tae4ONerpYjqZXy/VWrlDP50uFTDIXi1cS9iiq85q1YR0QVPqy9lTF74narC6DL+y0g1qHHoh4kLDLCarkWiFfw+XI2Qzy/LSEw1CLOTIhE3Karjx+5fYrdwJdr7WoEvoX5NF5W5ez81p+8CzmXpaqQnhnTOByS2GdgM1aWOROcI3zSv8S1XyaajlNsZ6UBEf5vpOi0Oyk/AG++7TYM8oAT05L/59gV1+5EFVFCdLINN8zKvbPsOyTch+NblpQ+wViB31ROiKwEbC+RRpYIhhPSwMkrgPPtRFEdipTP28JAf39zs2n7ly9c2v/wtkjv/jggz//9a/37n15794Xn/zpN2/96z9uPtyzpJS6uFAdZWuiVLFnTuCYYxrnmPo5MYRHsiIxNMs1TXLBOYpuxNuSSwIzTOc4C8EzXIvc4DzLPSXzC4GAlQMKqSCObiGRDHwKyGbZmXQbkWScWgSGFjUnFlXHiMAJvOoESX9m0fAACb5fkpzUlInWHtu1wVPlxzjRrymKp2zLeENj1r5MLt8xXflBHu5RBO7j8aKx0+y3K7VCzFWLR8qhSNbrTCJQ0uXKBYKVaLwQDBdDkZwv3E7lG9F0NZLZbK1tL2+UcjmPzwF5TTqXXGBh0A0EMojju2hGTGrwCY0+iTtrg8M6LcizQyq3w+xHbKBK6jbpLQqpgs3gkglMIk7MXtLIOXq9fu/SjY/+9JcfffTT9s2KDFtQJCc5gWHPhtRYp8bOGsEcEwwwXD6pTc8T8pdoonlzUGhOsFm2MwLPHMs5znKeFniGxKEFIjiuSRAY0Jkp6QMk07Hsvg9bc/O9k2CRIQ+wCcCsIcV31pjaxKzCT2CBBLzstBRdVAcpQIRqL0mUAcq87DgQ5oIRkRplcAAiS868dOfhuy+90lrZOfKXr7748vDwq8N7X375+Vf3Pvv9Zx+3DwqOghaIcb1dbeNaAC4IWcZpGcTSueRiAwNw8sQ2vAnjyxA6GBe76iq2Y0LsX7IU1Nq0mO2ZkkcW4bwODFvx4lmFn2QuiEQ+IdPG4sBMuoWI14zhNUMUwwhJO0TVj5B0w0v6Ewv6/w1WCY5lhr6xpCnjNaVZxyrJd5ZuXV0w9/H2VVr0glKZnYI7NH1xHiqSszXX7u6F1X4viVkzEW/c6/fZTWHUEvMiUQ+aCHgiLiQbDBYxrBKNd7P5dr64vb5ZLhdsdqPZqVVY+XTVAl5yZl58ak4+tKQco8rHl/inqfIJjh7PBnBqC8PpUsEWwOMwe2HQqddoBRyDmA8qJWoRV8QkMkkLYqHw7JWrb/783TuvPFa+lEAHEkHotDo1z/GfkSZnDRW6PkNXIAQDxJJLlmQS6hJzVGUnKzx4HPDAgu4YCRwSemeQOo9qH6LAU1JsngqPkizjmjSZ45rneZbYrjF1nJrawsh6kgAlcJwP8Vz3q4J4MUJjWaaZ5rFZ6YO9G8nCro8PLeKlw4aw+MnvXvHnjSTxFF1JYqg49qhX7bAc+fYPfvjvn3z6h//67KsvDw8PD99+94exug9Oa7VRPhBlqIIknnUOcAl9SQ/sdYnlcqfPibXc2qDEEtfZUnqln7uoGdHFJc3LVV/Huf5Y/coLFw1eHUUyr/dydGGawD0lj+IYVjzFgKeb5ymGURo4wrCMUExDFP3pJe3xRe39wsBI+pIqd0MHrzKluanyoyZ0k6SuT0HrdFOHamjQbG0BWOUAabK5xDSlaM6oKVVsuPwojEhjcW/A54dgvR3Vw3YdioKhEOr32eOYv5xLFtLxUioR8Dohr0EJCjgKskhP5+mIIgtV5WLr/EI4qjY6+AYTA3IIbS6xSE8Um8gaCwN2SL1uC2wBIL3SDWoRg9oo5cNahdOk0UqkXBKdzSIaYFG8DafWIUddBFZYosg03zUEJBaMZYowOiOPkXjWBRJ3BABYcjmVyh5jq0d5tjGC/iGKdWRSfv8Z/t8yrcN05wmWe5LifIjpHmF5pqmu43TXGYZnjOk6w3EuSP0MiY+G0xynW09Z8nR1iMIAZ8XeJQGCUwQY2rBQ4xNK7Sy9T87SkpV2Pke75C3YNB6BLiwlAnNz8okjV+8+ef7mk+/8//56+Pw3X/AmPHq/Su7miJ0Urm3BmpQVVuLBdMSGBgAj+o9v/cu5Jy7QdUwawFqSkxblOLx8dl48wzCwnAVo5/H1dL/GUPDEVhrbOI5TPTil+l9jmiNT8r8jGUZFniWOfY7rmGXaxqngENl0nGI+vmj4urmytPIcmrmu5EdPKrLTivSUvrIoTZHYIQLZPk2yTnNRijoiooG4Rc0Iw7TANXLochlLxVc7REaXQQYCAoNYCIplVrnOoQWsaiQA5UqxSi2dzoaDIQR1G8wOkQURezFjpurP1kLlTirbTMZKkUwlnM55oyFLNGSOx2F/CPT6DSiithjFXsQc9SN+uxlUiLVCtlUtNSmEToPaabDopWoKaUppwoXaQrRN0RVmKY4TS+AJgXuS5x6TRGetbTaQp0g8ONDDj8Ygs0nC4k3j2UeJquNseJwOTbDgWSGyqPAvkaCvM1yn8Za/oyOnma4JlvcUxXGM6nyI75uOb7i3n64H+3qi/hTXPidBiUI7gWOdn1WdYMCzSFVvS+lZAANwaKsrFZ1dxVaQ6DL82TurT7x2Ob/td9d1THj6yFPfffncrRd++fFffvufv3/zre8PVldcoYjELOIbqFwdRRPkx1Ycld2YP+uGfF6JEe6eveJMxUhSLkUpJEhZC0LKgoi0KCUviAkL4gWemcPUc2YEcwvKyVntsXnwPrz9PmbolLZAKFy2q2JUEjjJcRBptnmicXRRfwynfZBmHzKWiELspCx+MndZk9jV0czjeM3kgnIJpyLTDHQOyKEpGSQpkyijk1RkqpZB1wlYRgnHLKUbBCyLROAEpD5QFYbkQRsQdqgR0OG3x1OBfC6STvn8QVs4ZK2lvAUMLcZ8pTjWr9bX2itr3e16sRdOYJDf7AlCfp8l6DJ7IX0INkdgyAOaPFbQB5kdRq1dr3GaNCo+06wRw3qFVizUiEUCNpkjmUaqbHgZL8ocY3qOcd2TdNckwXZSkyOqCrOSzJilTnUk+LGoFbEAQj5xiT5Cko7hZKeACFvuIwMhpsy9xHKdZruHZtR/z3ZOs+AphvWMxD8lDY5IfYu+OlI+SMZXXCInUemjUnXjAmhRF+ZRbdM8Lz60bOFbaUoIWN07uP3EI52VQjBu5qtIwYz91R892zlbuPLsFlrUHQmWMpX++YOLz7714/euPnwODSJWn0PuFLL081T1zBIw6ihrlq/XPElErFEKAR1dIacoBHSNaFHMJCk4SzLmkoK5KKfhZCSCjIgXL84L8WwzL7Ts8a8a/dvyzrOe/C2LucSzFsSLuhM06wjNMkY2Ti4CUwTN3KJmdskwZSlKNQkK3z1uzrFIutFpwShBQaJomQwjk6Ena31KoUlAFNNpaj5Tz2WDfI5ZzjX/fyTa9YMch2EwbH0vtIljxxbenY55mXEWZ2l2eGZ3ZmeZmeGY+U4n3YmZZVlGybZMsR3bMcVO7FCTpsGG3EDTt22gSSFv/f7wPX/HgyFJBs8H8UKIrsbZsYynkSQqEa6Z9BcikUyo0Sg0KtlcKjQxVl5ZmNqcmTsyt7CzvHJibePE+uZcc3xhbHJ9bmF6fmpmbabcyI018/PjpfFCspmKR3EyhOG5SDDOeUMePEChyYAnyhIBys3hTtoN4g4bBlmUhr7EIli6ZHNOHnbVh8zJQVW43Vkdxcb4UKsfmRly1YaIjCIUhQoJP+E26418wM3XUaMyvFeMHJbAh9V0L1FXUC21Ptin8fWCMb45NKTxdcYXbSeeWcQysC0MOGI6smjG8jqNt19B9qg9/UKi3VWQIQUVlNCnxhNPvPT0+UdPLx6teGMmwC0yorJEg7v49PGNy9PNrcSecL7Smj/2ylsfffrpp7fvX2azRKTpD05hzpQ0tUzas3KoAFx49iSX9LkQmPJ5TIgVwC16wqrBjCoU0BBmBQqoCJMCN8rcaoVbrYB1SJrYuL1YPM5WLuBHX8l4FmS95n09+v2jjn16f6/K06mmhzWUSkfZ1QSoojT2hFWO80bADoGjtx/oHrUIZS496LepMYnBIyVSdocfNNN2kMOgGIWlWTjhc0W8aCpA5qNMNeVrZulKgipF2UY03IpFK5FMJVkqZiqF/OL0zPHtY7tbO7urJ05tnTp95OTZ7eNbCwvNXGa8mJquZmZnxmfm5+bnp6v51FgxM1FIt9LJfCAQJIh6Np2LhEIePOwlfLibI9wRBudwFw3bSMjuthutbmls1h7aUptrbbrkIQVzyBTvBDM9YLqTmhEg00PWUg/g60N9ukzc60VBGygVazqxuCG3zLrTSgG0X033mAIj7qwMLcrNkUFnWqDz9WrZATSvf+q9m1QOUyACNckLT6HeplVKdUrowyquT8l0myM8/7idKFjUmFRHqDWICE9qHQGJw68O10inXz+3W/eXUH8J3hNM1u++/ObH3/+bX/7up9dfPJldDgRnMGociCzbxi+EcrvewrEImUXclCubSwVDHgukUTnlOhzQ4YAS1qgJQIUDErdahuo1pEGD6TW4UQartKycaAL+JQCfEugSh9SeYbNPCScNACsEWLGR1ehIgxK2Sl2AHFGoCOWodUDoGOKDgyI7X2STqGCdlTVTaZe34LAHtVDMhScZMhujcwkqF/cUEkwpxVXzTCVHF1N4LuopJ/zNTHI2E6j67LS53Mqury9trq4eWdlcmFzaWj66Ore5vXrs6NqxndUj2wtLJ1dXjs1Pb0w2N5eW6pXa8uzM6sxkLuivJ2PFSLgUj2dCwWw42Mxna5lU3OchIdBPIsmAt5gIcqSbJWCOxiFUiyRk9nKfpXrYlOmW0W22uLCwSXMtA9GQOuqD6mSbxt9FJHXBgIvDbFajSCjrUNuHw02YrZtFyF45flBPDmJptT024mko4aLIFOOBMaU7ZX3izUfnjk+yRYzK23TeUbSko8fMEm+nyt+P5nS+uis2RZs5jQIVj1j6RK4+k1/gjCntYbW/Bu/cWhw/UsjPBIsz4T2J/NSte09OHastXqo2TyYqJ4OlU96J66HqGap5wbf1fGvuRlWHyxrT1aX5qcmJAheGxMCQxCI04YAO1aoRjQrTSiGl0CnTUICeNKgxgxzRKEiZLSm3pIfVkQ5Dstca4mvxYShqhmOwgQZVGCCDlVJYKoEFRr9K55WIXAM8e++IpZtv65e6RhWwUInK7EEDljW7EnqigKIpD5aMkOmMt5Dl6tnIWJkt58lsiswmqFws1MoFmyk6T1kYvdQi8MXoRqu8tbG2vbE9N7G4uXxkbWV5enx8ZmxystqYq4/PlJu1SGYmV9mcXdyYX5yp1uYb9blquZFOVJLxXCTSyOfDjIcj8USACzN0NhbIxUMs4Q558ViA8pGwF0FICrQxAkdhyF7rt5WGLXFBdjn693/67t0v38DLem28RxrcZ80M4RkZwxpol8lt06i1w0OSgxpoQE/2aD2H5OjntXC3mRp0xUat0V5tsJNqAkTJZg9bAlWWikOJMR+SNOq8o3TNQjUsAuxwZJ6orMa3Li+defIUU/ByVRbwqgFWTpachfWoO2koroXLa9GZ3dL1509efHxnT7Yy+8J79wobROWkd+xyPLAC+leBqZv+6WuR3A4xeT2hDY1CEeP6sfml+cnxVp7lnCqTQKAZsFGGaCUA+W0Kp0SDqqSQVI0rtaRaiWo0JKAiVWqvQMMNGaN8fYgndB7q1X5eBgkByiJ1ATJEKyMlKoZniYlMESFRseoYEc/eK3INyeBRMTQog4fkuFBGjhoiArwOUC0IzWPOCIUnwp5cnC7FmGqGzifJTNJbSHsLCbYUgROEEpVLHQIjpgMJM8Gi2UJ6amqiWW9OT06tLM2sLMxsrSwvTczM1SZny5Mr9fljM1vbM4uLzUaUwBMU3khGIySeCQZahdJkvVHNZrLRcMhLE5AjQBPJoN9HwDTi8OC2mJ8O0TRNOpGg1pEdddZHTNl+bXA4NhfavbMdn/Sbw1IJ02YpDrrKfGu4nwkAST8RYhEENkpVfVqw384MwbH+QFVsxTrsnt7CkgMr8DVchysnrxyNszXCFTLBQeD2y2eefvsykTHJ3L1KbLi2nXn9Oy9Ul7KxaiTVzDtYuLXRCjYYKGbZeWzr4v3TtpAmMe1hS87khHdsM/fl776+B/PHFy5UW5cQekHKrlnPvzMf2dIXT8HJdXdgzuYqy6R0p4WVFGrhVqMQ9FNu2Gi1q0w2JcU5E0Wf2iYU6Pv1mFwBiZSwUE3KVbhGgeo1pF5Ny5W0UEELRx2DfbqOfn2nFBLIUbGSkgIhpSEmdZbUmtAQVNBUj6fQklvj0WhowOK3KlCZ1iPXBiXmvIRbM6VPuvKnKLJlI8u4PeDAk7Q9QuLZMJlLoIkongx7siEsSWkwlQDkK91yAwlgYRjhXC7K5gvRiVQonYrVi+XNhZWbF67ce/TJm2ev3Dh9+eapK5e2z86VK9UI24wHmrFAPeYfyyRz4TBHeRLhWC6e8FFkLMhFOIZCIRJxUSjkwSEv5eRIOECQNAbBPp2G7dLG23XJXnNKAIRGDT6egRkFuCFVqNNe5llSQ+6kiAuDER+KwxaKcABGoRMVQ57B8Q335JbdE+qJlaRkZtgc7jJF+qRUhyEgAHwiNGmgEsZEC2+sRUCvVOUa8eWwd7795hc/epVJITKTKNMo2CmIjmNjW4WNSzOxZsBAqOWuEVdIB4V0aMyYnw1Gap49SpsjOOUontNJk38dOGY798Fs7TKc33VHF2C4qNGG+sTkQSKtm1rIzUzVAgEGcoMwbHK6dGZQrtANy/SDcvOw0NjNAzpHzB1iZEiBy5W4RoVrVYRSTSlkiHTQNMIHJaMWvs4jo2oWW1ZUOePL7HjcdUATFlgSakvcYI44LEHUFvGY/ZglAFvDruLp+Mr9YvUGmjwLNB8luCWTOSIGA0pbwOiK0644gyQCSDxEpMJ0xo8lMZNXp8HVOgoweox2zq5xq0yo3o6Z7KjBy+LZSG6xuXhh5/zO8lYuFKvEk9lAMMn5EhRSDRDrjVwr7vM5TUmGLMSiIcaXjCQiPs6k1epVcobCM/FwLOjz4LCHgEkUJCALaXd6UNhJaMJTLnJcKeXagPigMdUO5QcciQEd164MHJIHDmkCPSq8B3Dw/SzC0G4Kd7icWpN12I72hIvC0qRsYd0SLQxH6mK6LND4OtRcr9LTOwzuzS7QR6+2assBKmFQO4eYpHt5Z256bdbkNsOcOZhjjG6Ly+tONYJWShwuw1gQFBgGlRAfZFVQWKdBRzXIaLhO71EY5Y2d6M5bueR1bfkJR/C4Cp3iO8p8vGRyRNUiaq8p0z1zPnL00lxzrJzJJEgaslu1YmHvwEibSDMssfC6VW0d6gfE+AFVsEvMdYo9B/ThHk1gQEIPiQienpVnl/zEmIFdtK7frRV2abKpwyqAISgxB1UmTmtkDSbWZvVhUJR1RRgwQDhCjD3koxq+ievZxaeypUtuzzKfmlEuPJqduxrTeURomGaSQW/cj8cYNOXDcqwrjllYi8VrsvpAwGdVsVYg6DIHHFavBWKt3gDWKFcmK/WpUpEyAaCEH8NhGgQ5BPOD2gxiWCzF0yzpNhoT/kA+GvNCrno6Nd9sQiYTDFqMWiWJuRgKZkl3iMWDjBt1aBkEZHGXh3IubDWonAWM8VVcm8TziD7UZYz06sNd6mCHyt+u9rXJiP0qaMBNmGMRb8RHIiBg1o86cR6dkeC5vkCpLVPknzrNTK2Z1PR+IX1IGzjsyxryEwSdUVWXQ5WltC/PFGZy9aUG7CN3Lp6tL9THllsGyGjD7UvH5ha2x+e26ia3UmIdFqFDaMHiSGmFaLcI77MmdXsUWl6wAS3cixXumLO3dIFj0tgRkBjTgRGVBh3RhzrXn00cvVsNV8lyo5DOJWkvApp1KsVI7+i+Lsm+w6p9Wk5SOxu+972jN/9mmVhWquP7gPh+a64fLIqteRVSNNePRpJHkVvf2M7s0nyi0xJTmzgNQGv1uN5IGq2sHQrRRDJKJCOuCI0kPFDUg2XCVMWT2cZbVwKZE7aJ20T2OL3z/FxkCdKQMjRAtubGivUcm2TRJO2IoVrSqEcBI6Y3kgad16pkbSrOaQi4TLTFgmiTad9YvdzIp1vpcNlPlTlysZRL+7gA7o0htrEgNpOJEBaDAwDquUI5mcJBq0uj9jrsiNmkFQvjQQ40aUGjGrYZEJshyuJRFgtQLhaDvAQyNdOaXK8GJhxArEflO6zwdmoD/TJftzUtBEIDSuqQFH1ETwx4Y1C5EmdxNwTojGq+1tQDRYVi7DORlmBs3H18PVSsKNGkXB+RRmahzd3xraPTizuVq0+dXzu56c9HLjxx+ejFY3Oby7NrS5ESwyTdBliB+p1rJ1aeeumZZ155vjk33VhthKfo0BTONB06/wiYEImJw3uk8lG7T1G74EmcM0w+Q9YuoZbUIBAZNfsko8B+pqWpnycDs2BizJetZmLpBO2jAb1aoRwelO8j8wa8pl+7W/3Kn+/e++n2+a/VMxds5lxPeNlSP8+Wz3tcTbklqVDgQsCvcaStao9STqhMnNXCOZCYBwrRriDmCLjdYZZMpfBk1BWloTjsb/m5lm/sfLx1FfKvSutX3RO3aLlvWIjx5aRUR5j92cDM8kQkzvoTXipGADigtMssCAASZpAGjbRNR9kBr0uHWhQmOUm5Kvl4M5dppGOzheRMNjaZjq20GjurG1vLm7OV4mQqeGS8WuRowgLQDjDuYyMsR0Nu9chQ3/69I13tUc5DQHaDSuanMMgMQEZDkKIZBPHCMIkiN+9cf/nDZ+1puTbaqYscVvk7lVy/M68tbocNAYE1xMczci3SHcxD1VbcR2EMjCB2wGgdQiI8LDOCh6U4BmA2uRsSlmbSvma4sJS9cuvase1TU3Oz1x993EVQOxdOnrp64rF7j37y619+/0c/nt1oZcfDk+t1JGC3ec0qp+LMnXM3X7g9e2zu8Vdu33rh8pGLc0evTodrLqtnZI9EOAJzwPy1VP0KFdkyyJn9fNc+wMfXIiMAPIDlZWB6SEp0gKwuVkzE8zmM9Wp0GrFyUIv0l4/iz/ztsaXnE5e/OX3lbyem7qP0+ojMf0Du7bakR5PHbeiU1FnQ6mhAg4JqFNSRTgPlNntwG+dBogFngHMEKGcIcwZZO+cHOa8jDIMRAC1aKjvhJ7+5ee6d+MzjaOmCPbQBgGmjNeKWwzotZnd47SQLebxOjABxxmEnTApAIFUMipU8jU0HwGaFVTuqEir0ylCIq2STk8V8ORRsRIOr9dJStbBQLS5PTuxsHTtz5uLi5Ew9EZ/JJ2dz8WrQm/Hi44V8MVtAXYjXbrXIhEreoFkjA/XqAEUWopEU53MZLB6IoF0w7nBADhsb8RJpSBsa1qd79LE2qCwgmgZuCoXzVqbmsvkF3pzayg6aaV6+5k/HQpQLRu1mg3EY8Y/k5sBEhYLdNr1SqlWLZtfnzty5+u2f//B3v/+3R2/eY3yRsel5jRWoz5dby/lInt3ePXLj1hNXH3ts9+KZx56/Y2dAqxcgs67ErM9bc526ffwr3/rOb37/+x/9w89effuV+68/MzFX3iPlj6gtPGtYpA50SqiDcuyw2SfS0Xw9wrORAkdECISGJGi3wsWPl+LRXMbtoZV6rRQYVSGdIvKzsaP6W99ZaDyBV+5Ajaec1NJQv/MzQ+CBEWgvWOpLHXdyM4gaN5txwoThBgy10qSRQEHGYztGkEQAACAASURBVPd7bBxt9WEWxm3y4iYPZWJhHaP1jUMbT9TmbyQ37iZrl02uZldgTR1cMUF5p5Y26SmjDrMCsMZsV8IuPQoBRpPUBCoAg0gq6h0Y6uob6T3c1yGQ8hwuMJ2IjZUrpViiFktMZdLjyfjmeHNrcnyp1VidmT22tbO7c2ZzeWtpYiof4DIetOgjxpKhaiYZDccigUgAtsc9KKiRAnIRbDVhDluCY8uxuBdC7XoDBTn8FIK4rU7SbPTKgeiwOt4ORNvU3CFjdBiMK6gKOH+u5AgKVa79juCwzS8IZmCSdNoBoxd1Q5DKDHVnx+wbJ8YicQ9o0coVglCSuXnv2j/8868//fTTt959x+lxKG1SNSx2htVwXOvgtLNHZk9dujK+ODG5OgaSplCZLS1kWtv1hfPzpY3Szo3TjbnZm3effvLFF9lo5PyN60dOHt8jF4xK1ANyd58Y7zD6+SAnt3jkcvewlZbZaAkYkrPjbr1PokUkyUo0nImhXq8S0EiNIyq0W0w+JGIfmH48MP6YTxJ/0LMikAc/P2x/WOjo5kNtYma/uy63xXU63ALSuJXEjJjbSEBWLwqymIVFTB7IxEAA7QRoGKAhg8+c2wxffWvjw3965ulv7L73qzvn3il7F6RwS2RMDxlDeiksU8BCANNbcIMZVKIOPYvbCMSMICaHTWvQiNRKkdGkcdiNnAefbtYmq5VmtjBZrM2U6vOV6nShMJnLzZYrE8XSbK21PLOwNLN0ZHX7yOLqbLU+mUsnaSzLeRN+XyGbI1HMppbTDivuNOsVQqNaYTcCNOzyoUicZTC7GbMDPtLhYyAmBLN5yBAc0Ud7yIoSycqF8EEBdCg2h9374Lw9IBCYHpS6Dlg4gcOr9gXQfDKWCvp9XqfO0Jsuu2vT/lgecmMalxsIROwvvH7jva+8eerM2Wwj4a8iRlampoa4CXv1WMBbcx2/ffLOy88VJ/OZZmTz3NLb33r97GOn5k8u1Tdmg7VCabERrjO+Ihlrhok47uScFg+4Ry4c4Um7ZM4BnZevpQRaRKRHJHxrr9w1bPWqtB6ZlBJqfQo4Yk1XQtF0xI3jKqNKYhySu7pk6EEpdcgzaWKmjArffgHx0LDzYamrU2DuGDUfGnW1j7i6BPYRHaI3kjaAtGtQqxoxGyiHmXGbvW6jBzJ63XraAXgcKlJHVaET96evfGn+whuzT33z9Fu/uvPUd1eZBVV6BwezIhUll8MyDcK3kAYLone59AwKcpiDo9weDwzDVgJxBBjC50GzUS4T9I4XMuOF3GSxsjY1vzQxO9eaGC9Vx0qVucbY6tTMxszCUmtyY3phbXL+9NbOiY0jC2OTY6XyeKVSy2XS0YgXQxjYhYImEFAb9SqtRua0mSx6tUWvclkNHtQGW9WQRUnBtmwu+s7XXvXk7QaGnxoPVhbTa5cmyxvB1evV5BwOx5REUi+0d2gpnhGXVseSU+OlUjpKI6BRJ9RohhaO5IN5AxuxErRtcjp8+86RL7//Vr3Z9ESxUI0MN73Ll6fjcx44o+PqyNX7l87dubZ74eobX/7g3K1rd154/MT13Wv3ri0cX3rq9Wdvv3RjZrdQXAziKauZVUIJszMO7FHLBcOiDi0mMvmVIvuQ0i7QwRKxY1Dm4ilc4mFwFEy5nv7gyYtP7obTZCIVhGC30igTAb1iy2GhrX3AsH/I3CF19+jobgnU2a0+MKzZOyh/oF342cOKgwOm4WHDqNwm1uB6DWXRkBYdadWRNgMNGWnUSKJGGtPTkIY0aVkV1TBiDaE53QFmh8GcHB9XcKtCRXivb8E8fjGhpjQKt1JmG1WCMhAzMh4oRECMy4Y6LDjuojyY10twNBph8EYm0kyFWsnQVCEzU6stTc0uzCye2D29ub69PLd8dvf0ma3daiw1X6wem5xZqbXmKo1TWzund88uLayXi9VmpZyP+rNBbyYU9FGEEzRZLIDLbYURENDLVXK+QSvXK0VuiwYDDaTDhbrQ23fuTK+P5ybSb3348ZP379++f2tsO5+cpZ0xtTMCzJ4YX7k0J4V57qCp2AhNTuYapVjYS6CgTS7kuwgllVBgnMlqM7CM6caV9T/967/dfeal9WNHbjxzpzE/c/mpR59/94U7r94szSVP3jj6D//yq3PX7lx69KknX7j/pY/e+94nP/jgOx+fvHLx+de/+Mk//faX//zJ3/zkb9746I35E/OhFsc18T1KNb+Pd0BuH1a6Rw2EfETb06/uFNh5Jp9a6OoTwsNo2X322d2ti/P+FOHCrFa3WWWVSUyjI+rOg6MPPjLwWYFxUAPzTdSow69TupQy67AA6OQb+ga0Q8MGPs/Ak1pGAVpn5kAtaVJjZj3lAkhYTyBaHNFRLh1jVnnVQEimYA+LPZ+TMA+ogm1KrlMe2K+MPWjKd3tn9ey0TYZKZA65lTZbMStKOUMBmkacuMvOMZSPpbw0FvZ7U0FPMcqWYv5CmCtGQ61CYaxcmWq0lmbm11Y211Y215c2V6aX16eXp0u1qWy+GYvlA8FUIDzdmt7dObO4sBEKxtOxRDWTauVT44VcIRrCHBanVQ85jLDbROA2h02DQFbQqIHMGo/LSthtmNM9MT3RWKxunF//5B9/d/el1xGOVkJiCdRrCUigqOX0Y2dPP3GRqzIAIc5P+FqT8WyMY2EMt7l1SoUd1eSnGS6LqY1SmaLbbBR8+P5HTz772u1nnnvi7ksnzt/82ne/d/zyqdntyepcOtuMrp1cqS22ZreXvvTxB3//y1/88Kc//d4Pf3z2wo033/7q7//4X7/7w7///3Hjw299c2JjLtaI7uGp+jpHHxGoujXgqMw01C1t61R26lnr2ZeOL9zKrt0pHnm8nl/xB6oeOSgT6ngSI19oFIpMEr5e0C3qEZtEXJ5RQxIjKXMFTVbGInPKRw0CnlHEN4skdqkGVRkoLRy2O1gr6AVB1mll3QbaoacdAAsZgxZtUKgNCaRMr5hul3oPSjz7ZOxeuW+vzL9XHW0DUt1gYVgb6ldTI2pEZiXAZCGZzyUw1IURsIfz4iTiY4hE0JsLM2kWybB4mCaCLJeMZ0uF2tzEzGS50srnp2qN+fGpjdmVyfJ4K1+fqjSnKrWZWr1WKKRi8Wa5Wi9V48FokPEHPf4YG66lco1osOincxydDXhYxEbD1hCL0rgNR+04YoMsKsqpo5wGGrfZYI09oHHG9cXJzPzm6vTWGhyBI1OYnukzeiS+TAjzM7np1Paj09V1X7JElTOZAOYnnG5AL5EbeEjAgkfNWmhYaexV60ea082t8xeefuW1SDIdSqb+/pc/+/A7b2cmODbvMnvUwbqfKXvf+Oa7P/vNb3/zmz/+9Ee//vH3f/T2W29+8snP/+sv//HHP/3+D3/8/X/+119+9JOfvfrGW7efeHyPGhQe6n9QpBnUgtJBafewpr9P2zd+fPytn7xy4fXlL/7kdmaN0NI8nmVoSDM8rBwYUQ7wdIJhNV9glModGjUMmBm7CtVpSYPBo9OhIhUkkDuEMofE4DFZONDqt9lCdgMO9Ml7ZXYxmULQuIPIuO1BE+BR6xiRNjCgZLtl3sNi6pCEbhN72gX0IRnXoQ4flHKf18YOWfP91vSINSy2MkobaQwlfAhiF0t4EOxkOS/twaNBNh1mk34qhNmjlDvKeHKpdC6dr+QrrWK5kojlglwxHpuuNc9tn9hd3S4nS+VUcaY1cXxre2l8YrZSXWo0Z0uViUyhmUhP50pJ0htBiSiFsZAtTKIpv7cQC+Ri/ihH+SiYgB0UYvcTNhYymuUCp1lDMU53yCyFhhC/89nXX3z32x97cp7oNAGwfXyw3USaX3rnC2vnFjZujM+cTJJBcyWXDlN+zGYz6IQy7ZDcPGIhpTJzF+7VOF2KaIrbvXT2D//5n+cuXJmanb/86JWVE9MXnlpHEjp/HQuP+dwR54XHr/z7X/77O9/6xebSuWfuvPzJz/7P3/3dL/70b//15z/++Vc//8d//+Nf/vu/Pv3tr3/3xdfe3SMz8A71PixS80Zkw/3iPpFRIAZ5N167+IW/e/rMKyuTl5IaZkCJjwwbBoa1I0Pq4VH10IhGwDdIRVaZ0CERQCKNDwBCZpXPwLP1D6s/LwDaBKYuFSJ2hK1mv0lJqwbB4YO8toe6P3eQ96ASGrR4+RaG7wzIRg0HZVCnkm5XejpkVJsm0GeK89ShAWWg35wVusoj+ughrCFgZ7RYRaGmBqweBea3m+yaQ22PDA71wG5HMMCGA0w8xHowh5+GojSc8XuLyeh0q9UsV2ebrZlqZTKbmMmnmpl0I5PbWd48v3P26MrRjcWt5bnVtcX1jamZ1VptqVQej8Wnk+mqj6swvjoXKPm4KOsNekgGg1GbhXTaWRROBny5WDjoISkI9EKmIAoSoNGqVVtB/eLRKU8aYTL03Tef27y4gyXdWs+wyT8ohbsUsOi5L91dOj0+fjz16t/cjpWJSJAOkBThtDlBlVI96sD0eoeQiYBLKwWXQ6HRCGbXZj746ldfffmN115745vf/fqdFy4Fqy62aglNosX1xPhGffXY5o9+/MlPf/Cbyyef/vDt737rG5989eOf/ed/fPrpXz79y5/++y9//vSffvWHf/vdf/78p7/aMyg63N6/v18w0D3aL9BIeDqe3Qc8+aXLN7940jfuFGMdYuQwH+weNgyPaPl8vZCv54v0CoVdK3EIzRGVMSlxNbS+FQisKAwBnhg4xNMeULmGDbRUgfK0rNRdMIuwwUcGP7e377MHhv6nDu7DYwrQw5OD3YOKAxKwR+Ju47sO0DWjf8rmLMj0sUEp1yENdADRPu+YJrJot8b5VMkotvcI9H0Kg6hvuGvvgYf4giG30+r3EPEgkwwxHOUOeOEoS2TD/mTQX8/nCrF4KR6fyGWWa8XZfKqZSo7ni5uzK2ePnrly+trO5qnFuY352bXTm1tzhVwrHmtEw1PpRDMaShNokaFTHjLMMQxNkAhk1mlwl4NBENrlZFE0FeCSnIdDbRQI+GE3bncCes2T92+vn10QWnhoFDF5zOm5cHgSBqOjtqhITY2SGYedU0Um0dp2lIxakklfORULezEMMhh0Cq1eHsv6b945xzIui16q10iP7Gy8/e67RzeP/+Lnv/zK179cmow4g1KqpPE2zMfvrn7jxx99/M1vvfvOx9/79i/Gq0svv/Dm7skL0WztxVff/Pkvfv7pp5/+4d9+/6X3vnT10ctHT23sGZX27ut8qGe0m68SSo1ypU2idPLMtEju7hsw7eM7DgptbQJLr9gilllUEqNcapSJtPIh5ZDZJ6fHdZEjev+miFnjGcoPu8t8ha1/RNumco8AlIhvP9w8Hr/0+trEubiD0/SJ9x3mf0YGdpoJntzS2y3e3y/r6RAe6AcOqohRMCID42I5c1hAPaIIHdInO30TJqpiVlJDQ5a2UXM3T98/KhvgiYaH+YNdfR1yhdBtN8V9VJwlYj4y4iMCDIq7bHGOzcUixUS8kc8VopHpUmG1VatGQ9VE8sjC8rmjp89un7t16fHL526vreyure5sLK408tlWMV/PpjNBLsaQGb83QiMhGo2GOS+Nux0ggUAhL025nG6jkQBthMPmhR1hjztIuFCzCXc43ZCTCRIur1HqGtm4tuiOgxqCR+QNgUk7EBjSckPhFgwF1WpqtAfYr4aEwSjRKCbLyRCDO5wmi1KuQAjs1JnT1VLRbjCadHoURZeWVsr5+plT5+vjldJUNDNLQEkRXtY5k9rprcm1I9u12tSZk1c4NuAPMW6P3U7b106vPffGM69/5aWv/eC949fX/EU0PxfYI1HyHm574PDwQT2kkoPCUW1Xv3y/QN8hMnVJ7b0qqE8LDyrto2qbSmsDpIBcbVHL1IrOkUNIXJ1cN+fP6AvnFKULytoVPVId7VI/2Kd7ZMh00B5W2UJyCycgcqpQy8pl7Qpj37DiQCf/wW7xXhk4MqTrkTvFver2PuDgsKV9yHJA4D6U3sBC8xZ7YdhRHDaHBFpSKLD1DRu6hzS9g/I+kUogFguEIv4gv1+pEpFuS8ZPRUgoQsMsbsdhK+oAw4xnolquZjLVTC4XiU6UK/PNxmS5Ml6szTenT2wcP3vswvmT148fubCxsru6tL04vzIxNj47Pb04NzdWryXCgbDPw9FYIuwLcwxLYKjDlo2GC7FoiKI8LicJgl43hLtsBGQK0m4KsuOQk2EIBwIYYLE5IDNwYinSN2jay7PvF0CH0LIWrautQb4GHjT45HDGhcbcBONolBPVTDTowXGH06gDtAbT9u7JWzfuKARytUyllKusZvuNa4998smvn3353rFLS2eemOMaJltUpMCHrF4THfbiHjqaiNNexI5oLLiCTrk3L6/dfPHa7s2tlfNTxZVwbTPSOBbbo9BIukfaDw48ILH0AhgP8qlkpj6+qkug7lLbBjMtyp+x89VdUp1IZwHUBhVg1anU6gH+YTKlz6xZ2dmR9FElUu4Row8M2j9jLwhcBemIc++gae+w8eCo7pDM1K2y9o/KDvYMf76Ht/+Rngf4hkETo9RQI7aERO8fVHv65USXlhkQIW22uMg3bnVmJBKiTYH1ie3dYlufwNzXI2kTakYMVpVQMCiW8qVaqQ6Q+XBHlsXDKBjEHfEg6efwAEuloqFSJh32+TKxxFitOT02Pdmamp9amG7Nzo0tHt86e3L7wu6RC6d2Lh1ZO76xfGRhbm1yYnFudnVxfnVibKpWqtbL5UalnEvGs5FgIRrmMMSHISGKiDGeNOdLMl4v4sYgO2TTu+06t8NEk7AbtZicUrtXxrRAU4QnxztUZM8ouJ/vbJMzvdYcTwTvE1s64LTz3kcvJMZTFkhXyAaz0YAPR90WvRFQSLXysdnp73//R6VsQS6SCIU8zu//9T/+y49/9smLX3zx2MUlOq2HYmINOWhgJSZOIYeE3gQ1sdgEYX28zEar3PqFjS9/9+O7r92/89ITx28cvf/e47u3FpfONfaoAblINXyg76/ktp7aiv/WS7velGNQ2jEg2j8ofZgOAYGkXWvm68wqwKwHjBqTRafRqEeEvRZSyNRU9nS3IdQ+ZH1A7OyCcuLAhto7qzTFhhRYHw84PCBtH5F0C6X9Uk0/T941KOk+zG9XQBIjJ/WO6ZHGkMz3gMbfZk+P6AN9WrZXyw6ZA+Je/SP9xv2j5kNydy/P0tGj3K91S3C/02xXiYV9Gp1UZ9VZbfoIg6Y9SBSzJ1m0mA5msuF0IhzmmEw8mkskKrnCWH18anJ+fHx+dXl7fWlrdXZ9ff7I8tTG+tyRjbmt7aWttbnlU0fPbq2cnJ9cnZ9Ynm7OjFfGY1yYo5hsJDZRys3WSmO5dC7gi3tIymZhXXaPA2QwmEBdDpsWcupdDgMIAgar3OAUOnwypmlypIWWyBDTNDmSCktUYs/JwJLAnhAiUf3Eqfri1RVvgY3lQhTuLMQicZbxIEYAEPDlQ2Kt+O7zTz//3NMobBcIBpyQ8/2vfGPr2PGVo6ubZ+a8Gau/YvOXnXxrpxTrluODcgdfbZPpbIr8WDrTyq+fO/VPf/r3L7794ZVbt9/+6L0/f/qHj/7u/TsvXt/DU/aoDcLDnft8Ufr8s2euvXu5eDwlRQeIsl7Ndg2oHhoRt4mkQzqjUmNSGyxao1mr1Ev6+H1Kq5DIKkXYZ4fcf+2syvTZAVtlQBdrD0xbwmPYoObwYf7+IWUPX983oDwgsLaJ7d1Sx6jIJlDjivCUx5WVGeLtxliHJdzvSvK03k4Fdohnf3jQ9JDQ1S50dyngUR7Y06PfJ3T2paejoXygf6RHJuGZjSoHZEbcIEu4vW5HiMLifiaXjiUS4XCQDTF0Nhqs5VLNYq6YTjfrraXlzaMbRzfGWpOp5HgiNh6LtiLhqXi06vNOxqLn14/uLh+brUzNlMbnKxNzlfFqLJtmQlGayURDCY6JeeiUhy4FfFmGSlAo47S4rTocsRKIDXWBsNOKoU6n22h2KbGAhclb5WgnXFZZigJHS0ItA+nTGLsMcLPo+JnK4p3sza+sXnx159UP3zp96vJEsRYl3FHKgdgMYilfqOLhARsTc7hJQCLjCfmK82duHT+5myoFqtMpkNS7WEugSJhosTOiNPskelyCBG2BrI/gyEs3bnzj2z/47W//9OGXv/2jH/70+z/43k9+8uMf/PAHZ86d3zOsOaQ2Cjo7DgXiwfMvXL3y1es3vn5h6+7YxLXgzKNRpmQVq/t5gl6+dFBrURosGrNJp9AJRmTDg4ouc7DfXe3TJdstJaEm320qdOu4HndKJbb3HRj53Ii6S4dK5O6hbu3ne7QPjJoPSZ3DI6ZBoXVET0oVSK8rIVRT7VLkkDkwqPN2aajDMvSgiuq2hAV6dlhD8ro0DwEcb/5SFcs6NC6FVCPQqIWQE3A6DA7Q4LYbPagr5mfDPm8yFkkkImGfp5CIZiL+dJBtZJPJYCAejsxOL6wtrk8Xi5VIeDqfW6lVm7FonmVqoVDVH5zIVZanlsZLrWqm1CxUSslcLhovp7JBLxsN+kNeKkySuMnEQU7WAeYDTNbvyURZzgMTkM2LIZjLjkJ2xoe6cavRLddjQxKoXUod1icHXS2Jb8NEL2mYZW12x1c+FVm6G21eRzbv1pYvLB09fnysUgkgNtKqAbUKrVohUfMHZIdCJXh+q6LQCMUipdnsIDg3Gbcmpnx4xo2mIB0hAuhhMyPWEyItIo5W/Su7y8li9lvf/u7Pf/qbN17/6smTl99+9931reXzV87/8+/+ePTE2T0j5oMAJOnqPWSELKeePbf24tr6FybX7uUuvDN55ouTXB20YwrALOkdOaQAhBar1mrWqzSCAX7XsOEwXOXhs/2mcpcxx7OXhPFVyMDyBgwP7+f/jyH9XhUyqED6Je7uYfDggHbvYdEDQ9q2PvmBbvHedt6Dg6r9MrBbhfQLoTa1p0dFHZYTh6ToITl+WEn0gmHJqHV/t/5/IQVJbZf1lC0AKlUbeSiqd9nVLruewhx+L54K+8IMHfUzsRBXLeXTkWApEQt7SC9kz4f8tUy6litUC9VCplwrtaZb80uza9tru8vTa5P1mfmxhYXxxfmpxbGx6Ymx6bmZ+Vq1Ho/FSYIIBoLhUIDCUB9FshjGIjDtdLhNAGTUk05bgMYq2XgqwNKQk3TZMZeNQO0YbrOhKrHjkIbqNbAjyQUiNA2RTT3aVHjmNJ5ZTXTTGljXKuL78qfw7CoN+4BcLkA4TGY5z6ySaBRigWRApO23YJLGbFJjEg3zBgTSUdCjoarg7K36B7/9Uu10FslptFSPGuE5ONPZx05cfuLi6++9MTW/sL557Mb1Jz/++vcee+re0ZM7waSfiXF3X/vC4s6JPfXjESRk2H/4ISNsevTdO0/84LEn//7Mpa+MX/5gPLMDK9EuKyoWKLra+z+nNPAAg0yrlEhE/YOCw2pi1DMvpTeHsEWRtSAFkyIwJOnVHDgs/yxAD1oDw5bgoJxoG3bs7bc+Mmg40KfZO6jfJ7C0icFOsaVzSHWgX3pAZO0VuzukWKfAvU+I7BUi+xVElwzt1hBDPZrPqOkOe2IIL0nhlFJhH9SaeCRuguxqGnfQhDMZ9SVDLEchEb83FQs2K4VCIhakCB8CxT1k1s/GvXSS81dS+cWZ5anp9enp9SNHzq0snTh+7OqJnSsrSzszE6ub68eWF1fHW5Mz07OlYjGXzaZTqXA4GIuGPTgWZBi/x0NBEOlyMTiGQy6nxWzVaxDQHCCwIImjVjMCmhCn2QHqnajeFpYZvDw0bMyNhciog8449D6BLjLKzmu9cxJ8SgHkh6CWyF0eQZPSQBwO+9kwhdKQzWpQ84V9OGMbVR6GGB3iM4nk/cO8wxZKcf2dM1/45bMf/uHN06+ucS2rmRnWolKNW/X4i3def++LF69dvf34U7Nzq++//7U33/zg/guvJTMpJszUZyeuPX23tbK1xz8LqeCRjsF9EqPoxtvX3/yXl77+6StTT9LWUqcm0K3Geo1ufnv/X3fxHhJpesXSAa1SrFEKBviHebZOaGyEOcLzrCjNCZmaGOqSPtgjPyiyd+k8vQrygMp7QEbu4yP7RqGDKnpIhHSOOvZL8XYwytfQ/f3A3h7N/iFT+wh4YAB8uN/2YK/tswpvlyMhGwXbhoCDfEubmuiTIAck6MHCMudiASOoQiALbAMAlcAKyGjEloyw2Xgw4MUZAs4nolEfwyBwkMDCOJz0EvkAF2eYSiI905hs1ic31o7tbJ9dnts+tXP56Pqp1YXNserE/MTc8vTCRLW5ODkzNza5ODldLxRIt9tHkmGGZXGCo2kSQRCXE3Y6EbfL7XLCTrvTBDgNeodex2EI7bajDrPLCkCoyRUFjB7F7NbEV7/xlXOXL1SnKq31uiMOjp2LVk7jkXVs/vF68aw3umFgG2pfCsvnS+VEPMaSLrNWoxIoNXyZbgjmDJkpxmQTSUX9Et1gZSv92k/vf+NP73z5ly+uXihDrMJEG3SIIdcqbh47xvqCiwtr9+69eOXao7cfffrC6eunjp95/8vv/59//dd//fP/vXDr3h5DQh4ZZzqGHumXdBx7avXNf7l/7O0J99SoKdWrZ4dMhECi6+4cfqBX8ojcPKg2CPV6uUw60jPU0aM8GFgwxrY1gSWzkhzpkT/cK/u8EOwRubpkWLucPCBAHhTAD8vpDmtMZI1Lh537hHib0tdpSY5Ive1iumMYPthjebhd/dl23WeG4IfVwV563Owbc42YDvOAXoFpcNTcJXC0D5gesXJKE6IBnSbYbtNKhEpBv0o0QLotqZgvxJFBLx70YGGGDHipsM/LEQjjtnGIPUQguXBwslKerFQmKpW51vji2Mza1MrO4vbK2FwjlW+ls6VwvJkqjmUKE/nKeLY0U6oVQhHGBQVQrBSNkU6HzQBgbpfZnlWGMQAAFCNJREFUoLdaTA476HI5YJcTdToIl8OqUVrUcgqyuayA02q02rR0GobDzkwj98z9F174whuT80sXbt2YPrK8cX2ueTKKVu3Ni+XyuWB0w2pP8PCoK1coR32MD3d5ENBmUIpE/Q7EILcOQHGFi1SoRKN9A+2xiv/MU0fe+dH98/dWK3MBJuoKVcJcPvKFd9744Ktfv//8F95/96vPPfdCtdE4f/7qrUt3vvnxN7//ve/ef+GFt9/76Onn39hTO1vNzcf7BQf7hHuXrzWf/+mjmQuMLj1AVY3hMqoyDwmVnV38B2W2Pn8R0YBimkFxAnaiLq1TFWhYg5NaDdXbKX6kW/R5LKplijZrSMKD9ovwtmHXw4Pggwqi0xYRiaDDfGe7FOsWoR3D7n0ST5sq1C3xHxJ7280hoSYwQE0b3A0V1jSKkN4hfbcFNyJ+lIgiaowfnSCxBGhwadLZeMDrjbJMIkDlogwJm/0MUinEs/FAyIMTDitL40HO6/fgfgqhXRYWccQ5z3i5WM+mChGuGo0sN8Y3xuZX69PrralWMlEJcikPU4mkWql8M5HLcaEIQSW93ozPl/R48n7WD0OEwxr2e92Q3WG3WswGswmwmEyQw+G2WyHQCOqVJrXEbTM5LEaH02gl9W6/jctwaJDWO2xLW0ev3Xnq5Pmrv/rDL9cuTYenGf884aopqUlNdNYdrnq8Qbqaz2TDnJ9wYg6jTDQKoaCD1cBZabKFC/mD7e37y83st370bnaSqq8EWyvpVDO2eeXY8+984f9++uknv/zHH37vJ0889vT5Cxfe//DdWCK+srI6NdviwniqEI7nElsnd/fMXl/JzKaGRW1tff+jcoS7/tHOwt26dwY6+9T2i6892ZrMdg88/FDH/6eGR9GESeMU33vpyfOXz88vrZy/dklp7QOQro7R/93FP5CsMrs3JhdP5jYfbYFJ+WHTgwe1f3VI+b9Erjae5eFO8We6xA91yx7ulD9MZq0aZlBMH5T594m9e+NzsG/GbCsJdKlBQ0IoxUekdjEV9t578fl7r9yz+XWzJ8ubF2eiBfbNt14Jsp4P3nvrzO7607cuTLcKOGJ+64svtCoZFDRwCMR6SNpDMB4s4EXTIW8+6ksGPJP1cjrIBVBHNRZZa05OZetxwp+ifDnGm/USCcZbiCRL8XTUywZJKhsKpQP+QiyKmIxulcznsARwd4glvDRCkQiGulwOq9lkMhhNVovRARoRl9lmVhv1CoNeY7UZAKfE5tEaSJWO0s6dXJpYn8+Uah9++VuvvP76e3/71vVXT11+c6NwiqImdFTFGKwg6VpgfWkuRKNusxIFdXqFzGI30CmHOTaQW/KozfJB/oBcI3jy+QtrpwtGenDmZP3SC1fvvf/SP/7H715+441vffNvv/LeR/lM8cyZUxeunGEidLgQQAJWnZsHB4HibDzeCO05+eyJJ15/TKQe2t/3v6miZfvZqenrxasvnTl980hjIr2+MY/Rzs92/E+6YIES6mF15+axtUQ24YAgoZCv0Azx1ftH9Yf61Ae3Ly9EJ1Ap3mEI8mR4f7BJtNbKcMgg0HeOL2XiZTrbDPRL28VG3pc+fvX83aMadkjJdcxfTDe301uPzqA5s4wcknt5YoInQ2SDmpHKYrm+URiwtLE1949+9U1vAJmdmTi0/5E7t67CIDDVKFy9dAqFrE/dubm+PIfYzTGOCXhxHw1nYpyfhpNBT9zv8SJQzM+mo8F8PDxRKZWi0QDk9lnMCbczDIFxGs+GQjEf5ycpCAQxpyvmD6TD0YQ/bFOrIOlwyKHnXAbErKTcliBLemmUwNwUgSFuyGICbBbAZTeBFp3FpDUZdHq9zOgUjGjasbjr3FMXbzz75MTi4o07jz/29BPBAjtzsjx7Pn3i/kT1pG/2Ymn53MT80Vp1IpHLJiuZVMJPM7DDbTEoFTw7qdHg/SYvDw1aRyQDg8O9rN9dmWD5xr0qcjS9nNh9bOf0Yydnt2cmFsa/8Y2v3X/uOQgGozk2nCe9IVu66o0UcCejDlYxfwPbc/TG3JWnTsuNks+1/5UzpL/w0ta559bPPb49t1YLRYipqbFYNnxI8IArI3UkxDx11+7xnXv3nnn6yce6Og7yRb0iU7cU6xHhXRoPf/3q1M71uaO3p21B5cLx+lPPPvrKl56xuLVnLx07c2urtVaMV4Md/PZbz91MT0dNfplvyj53rnj31cetqNFF2lQORY++M7oYru824AS8em5q6WLdEpfGZ9mLt44fP7517tRp3sjIq6+99PLLL7zw/DM05t5aXrxz/erjj94o5rLpZCIZZPyEMxnwMLjbR+EsSXAeD0vTnNeTS8ViAZ9dqzTxegqIYcLn8hhkTp3KC7tZFM3F4wHWZ9Tp07HE0vRCq9gKIKhHx5tP0DNpBgPEWkE/DYPRAMt5KcRp8xEo7rLbzHqTQWMA1Faz3mrSW8wqxKPBw5ZA0Te7tZrIVl5+9c3zty5oCUlpM3z08ZnCJlvfid//8OkPv//Vf//Lf33hrVe/8PqLx47uTI9PFJNJFoMxu0EjH9YbBZjPKjN32yiRXDUqGOUrZWJ/CLJRQndC40xos3PeQN1J5C02Vju5WJ2dbzoQ/cR6YfFk9dTN1TPXjzVna1MrzSPn53Mzvj3PvX975kjD5NQ+0vHXFo967cokkQJ1TunMfPPmrSuLSzP9/DaLTxCes9hiI2JD74WL57gAq9bIBwe7BfJeJTyoYvv5RBtRNRtDolHXgeqR0I1Xji+fq/uLyP13btu9mvmjNSxpzM4FxjcrD3T91eqJeShonjldZpogV3M8ff+6AzJo9dJhSU+/+nBkkjv11O615y4//6VHVy802KZj6VxjYr5YKqVfev45sYh37dr5TDpy/fI5hxl44d4zTz9+56MP39/d3goGONZLExjsoUgCx2mK/n8FwQtw24ZhAFDflvXSrrEt62NJFCXK/JMgAIIEQIIASAIgQQAkCBL8k+JHEsWvPpQlWZIt27KT2K7t2o1/dezU+TpOmrqx06zxurnJrkt7WbPmlttua7Nu7V2aNEt6u7XZJbet2XsJJVmeqtZnW5VSMS1xcZYSCJdKIksK25FolXIHUESNRlNxJZ1MxmXZi3ump8r7u4s8zTKIq8xi62XlSKtYibEs6sDsJg8CimFGjYlhigh4UZYmYgIXoDy4G6IJjPC6eJmKFVkqidNJ38mLD9c6uVI3lugQxbV461gr3VVPXD35tz97+4NPPv3jF1/86oOPP/zkkzsv391cXdvo9YrJeIyjKC+AEZZMLcqpSFC2o16rw27VaUdm59KzywlfCoi26HO3lmpbfn7WxhQc4ZSH5hBKcGW60dmj5bt/970bd5+fW1m6e//7R05vCFlix+HHVk9dPhpVmD1DDxIhpLVeHbMOGqzjQiScy+aMlgk91Nc8JhaPenIHvCCle+7mM9effAJ2Q2O6vSZEk14Myz3veORBYcH99ecPXHzm0OErzdAMfOhS88y1za3LrdKKcOX2w8tnykevzJ+8tjnm3MOlfZee/Vr9YKa5nbnzN0+89bN7T9w4e+nKyXiG0dgfckctLsE63Svcf/P2X7/1wub5xrkbW0/fvAjZjd3GbC6n3H3ldkqNfvPSuRPHDt975eXNld5T37p29fIFSeQVVZUTyXgiGVeUmBSNx+RioVQtT+dTaoIlRB+a4Zl2Rj5YzU5HAjkhVCmU69PNbnu+2WxPz8xks9lkPJ5NJOz79OCEdjpCz4j+xbzSzioJhgyiTh8C+dxOiQvGeU5iAyGKYEivFGZ8HheKODDMiVOoMwhEpv10DmazTq9gnF4VSwcYYY6ub81tnF7/8Ts/uf/6m9/9zg/e/Mk7b7379jeunz+2fXRj/9pqp9sqlySOJrwAgppKDbXUjUXzGMVAMGgDLCYYMeXmRHfMEqkTxVVvtGXwV7Rc2RpIOHw8CFB6a2i8upL7xXs/f/3+m7deuHv77l9sPrqlzMo79tr2bJ1aCXDo6OjOcf1ePTBhd5pp2qsZGevb2T80+lWbr19esKcPgVLHAVKTTidsBW1mh2nCqEE5O5o2asJfAosDeFnjr+qDFRNbs5AlPRDtx3MTgDzoSmvM4m6jtMso7NYH+6wBjZEYMeEjQdX54v2r+09U8+3QtZsnF1aLrqAOkcYhWWPmhmzBUV/M7JX1bA7YOtsy2fZa9WMoaCUpp5d0UJSbIlyxCCNxft7vE0PBXErJ51KxeCyVTqVUJS6F4xFGlcKpmJAQ+GxcKipiOiaV05lqMrlULs2XS0U1U651atOdytR0uVwrlcuVSqVaLpfSKTHo98NgksSiOFzkgwLuZN1OD2DDASBE+iIMrYhhjvQqYU4K+ikU4fw+JuDDMafHh7o5MLMseNJGIDTMF7FQBoVDBm8SWTmzeO/Hd9/793/67Qcfvv3WO3Pt5vFzm49e2nzt3qsnth9e7XYbpYLE0ghstALjBIcwCdQfA0rVKAyZUMRhNGndfhuuAGTeESha1SU8fzAYqkG4ZESChkDK5SsAmbb82qt/+ct/+c3vPvr880//eP6xx5qLszseGP2z3eNfMdtG9ukGJnTDsAsKhVknaNdpJoaHNEOaByGmP3UAyh/HI20YIvUURQCwfZ9lcswwQsVRZTlgzezBZkbrZ/jYAiy2HP6KwRbtc6aGsaIWTg8DyQGb0mdWdtvj/ZZwP8hrweC4Du7Twf0IZ7AzGkI1t7eyeMRgYwbdOS2UGwRSg0BsAIoMQfwQLo97ReM+wx4ctGCQzWYfRz1mmnaxAVzgKI7COBpPK9FKKVcqpBU5kkvFSilJZvAY7cyEfakwlRGC9alsu17vLa4sLx2Ybyxsr24+vLG12Nnf6K43W72lbm++s9hutuozs+ViKZdMqKIgUmTIDbMuiMfdFAhgditiMeuGBp1Wsw9DFDEsh1gGRxkMZXAUBe1ihE0mojSFekOO1AJHlx2F/dLUYo5PCme/eSGUklwsOrdYv/O9l//w+//+zfsf33j2ObWqbJ7s3fur1y6cP7+1tjaVSrIE5gJNVtsEjFnSNdEvQZ2loge3A1aDyTzp8JhhwejL2w9d7s0dn2qcLMqdYCCNLG9PyzWqeSIjNbhktfTiy99/442//8+Pfv/TN3505sjGjmS3WO1NBcLOce1OrWYwzPNJNemC7ZNj2qGBwQHNn1KpyeJRsnSCDTdxxG+jKa/dYdabJrSGYX8SrxyVrel+sjUp74ft0k6LuHuU/BNQGQzMmNHcWLBudWU0DmXAruyxxwag6KjZPzQCfHnA+KVRYJfZO271axMd7tp3z3aPljBF78ppoMKAPbMbVPvhxBCkDOGpCZgdG598yGUzumxmF2L00aCfdtM+xO9DBMYncbQqRwrZZCGvlrLxdIzJSJTKuRN+OMWiIulM8oGl9tx8Z6HV7q2uHDmwfPBwb3Wz3V2qNxc7vfl6Z629eHh1c33/6vLCYnuu0ajWZgpFNSIkwqFUJMJ6PUEP5oFB0GzUj42YJrSg3ez3onk5WlWTvNdDwZDbbnE5HXwoIHIkyQJCjYAVw8rXF269+uKFq9dv3/nBM8+/cmj7tKRki7W5Tu/g6W986/GnX3r8uZskHwzFhJnGbG+hW8tls1FJDgdJD2yzTTIiQUZc2ZIQCCBWo84OWCYdWpDXkUWL2GDwLAIpBk/aHq8FuutTlYV4ZjEUKRGN+eozzz51+uTZE8ceeenWU197dGPHj3797m//98NL1x8ZG/vzCe0whnvTmTTlcxp1mr1DffusuxItPH84gE9braIeZSCScIOg2WTSjU0OyhWufCRuSw95piccct8k/QCoDHuLOn/N6C1M+or62rZUOSwiyhgk70USGoAfHgQe2Dm5Y6/tq+POIQs56RbBCzfP/fKjf/7dZ+9f+85ZqY1Rs/pAXU9PTYQ7drKhj3SRUAE2WPoRq4GAISaAMxzm80E0CdOEU+LIhMjJEVaWOCESrJbSGSUs+l1RGor7EZFCQhQWFXhFjpfyhXZzfr7V61RnO5nUQlJqxPk5Va6rqfliZbOz0K3ONiszrZn6TKlayRRLai6vpvOqGuN5IRQKBQOkByUwxAU5QLsZtpkoBM7wfEWOBxAnDgE4CkOAJULhvIAhvIGteJVW7Pj5R8SYfPnS9X/8h3/71198WJiezjemlo5vXnzu6Tv3f3j5xpPr21tnrl48cOTg3Nzs2tJCJaUWlFiU87sAU5AjODkIOHUkCSGQDQQdGtMwrpiiXae3YBlndoEpDarqYmUCwicY0dXbritVv481o6RdSUUb3dr+rdbcSn7HxuNnbv3w2y+9eh1Bxu02g8uNq+kkghiN+4ZHhnchXm1sFkELk46sEYw7UBahSRSBLSaTTmcY9goQNQVNSg9NCl+2C7uhaH9g1qyuEYGaxVc0MjUgu8IGSgAcHUNVHZkzgbxG79ljo7Rg0AhxFizm/PbrL3z06cef/d/nX3zxP//xh189/sqJ9BpdPx5hSnpvbSy4ZE5uEGTKbIc0KGANYBgXIAJBN8fikTARDnoEhpA4OqNItXI2KnFKQkwoQoTxSAE0QruEICEKoWgilc2X6lOllfmlQ/vXF0pTRT/eYN1dHmsJxDQfqoqx+UJpSk5W1Ox8vTlXq+eVXE7JqoqaVBKSIAp8RBQiEZ4lfRjpw0MsLXIB1oMFYFjw4CLpo1EEdYEe1Ol3QhHe44kCRMYVnY2UmgUmRCcSYkKKPvvUk8uHWrbgRLQTPvX8qYXji1eevvDuz3/68Wf/9d77v15dX91YXe5Uy3P5XFoIe0Crj8SOnDri88M+nwMBrW63a8w8Yg4MyotQZhN3pPugbB+R10bLWCrPYl4bHcFg0QKkDXw7TGZoSvHCtN5Jav8fQGmmy02I008AAAAASUVORK5CYI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4211960" y="3851348"/>
            <a:ext cx="2464044" cy="3285391"/>
            <a:chOff x="4211960" y="3851348"/>
            <a:chExt cx="2464044" cy="3285391"/>
          </a:xfrm>
        </p:grpSpPr>
        <p:pic>
          <p:nvPicPr>
            <p:cNvPr id="1030" name="Picture 6" descr="E:\Frederique\Doc-INRA\Travail\Jonathan\Site internet selection participative\Images pour site internet\orme Lutèc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3851348"/>
              <a:ext cx="2464044" cy="3285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5220072" y="3869744"/>
              <a:ext cx="1392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Orme Lutèce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6835792" y="3851348"/>
            <a:ext cx="1498429" cy="3285391"/>
            <a:chOff x="7645571" y="3851348"/>
            <a:chExt cx="1498429" cy="3285391"/>
          </a:xfrm>
        </p:grpSpPr>
        <p:pic>
          <p:nvPicPr>
            <p:cNvPr id="1029" name="Picture 5" descr="E:\Frederique\Doc-INRA\Travail\Vulgarisation\monteil+ameline+gardeline + photos\photos des plaquettes\gardeline 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3851348"/>
              <a:ext cx="1475656" cy="3285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7645571" y="3869744"/>
              <a:ext cx="10984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Merisier</a:t>
              </a:r>
            </a:p>
            <a:p>
              <a:r>
                <a:rPr lang="fr-FR" dirty="0" smtClean="0">
                  <a:solidFill>
                    <a:schemeClr val="bg1"/>
                  </a:solidFill>
                </a:rPr>
                <a:t>Gardeline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96" y="3800"/>
            <a:ext cx="184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Trouver les bons !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2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4"/>
          <p:cNvSpPr>
            <a:spLocks noGrp="1"/>
          </p:cNvSpPr>
          <p:nvPr>
            <p:ph idx="1"/>
          </p:nvPr>
        </p:nvSpPr>
        <p:spPr>
          <a:xfrm>
            <a:off x="1108866" y="116632"/>
            <a:ext cx="9007750" cy="13681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500" b="1" i="1" dirty="0">
                <a:solidFill>
                  <a:srgbClr val="00B050"/>
                </a:solidFill>
              </a:rPr>
              <a:t>Comment placer les témoins ?</a:t>
            </a:r>
          </a:p>
          <a:p>
            <a:pPr marL="0" indent="0" algn="ctr">
              <a:buNone/>
            </a:pPr>
            <a:r>
              <a:rPr lang="fr-FR" sz="2800" dirty="0"/>
              <a:t>Exemple des </a:t>
            </a:r>
            <a:r>
              <a:rPr lang="fr-FR" sz="2800" dirty="0" smtClean="0"/>
              <a:t>parcelles AF </a:t>
            </a:r>
            <a:r>
              <a:rPr lang="fr-FR" sz="2800" dirty="0"/>
              <a:t>de l’INRA de </a:t>
            </a:r>
            <a:r>
              <a:rPr lang="fr-FR" sz="2800" dirty="0" smtClean="0"/>
              <a:t>TOURS</a:t>
            </a:r>
            <a:endParaRPr lang="fr-FR" sz="2800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fr-FR" sz="3500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fr-FR" sz="3500" b="1" i="1" dirty="0" smtClean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5" r="48619"/>
          <a:stretch/>
        </p:blipFill>
        <p:spPr bwMode="auto">
          <a:xfrm>
            <a:off x="559700" y="1772816"/>
            <a:ext cx="3148204" cy="20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96" y="3800"/>
            <a:ext cx="184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Trouver les bons !</a:t>
            </a:r>
            <a:endParaRPr lang="fr-FR" dirty="0">
              <a:solidFill>
                <a:srgbClr val="00B050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3165106" y="3284984"/>
            <a:ext cx="5953889" cy="2880320"/>
            <a:chOff x="3165106" y="3284984"/>
            <a:chExt cx="5953889" cy="288032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"/>
            <a:stretch/>
          </p:blipFill>
          <p:spPr bwMode="auto">
            <a:xfrm>
              <a:off x="3165106" y="3284984"/>
              <a:ext cx="5953889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419872" y="3284984"/>
              <a:ext cx="115212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146" name="Picture 2" descr="E:\Frederique\Doc-INRA\Travail\SPEAL\Agroforesterie à PAO\photos 2016 juillet 18\IMG_20160718_1612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4" r="12082"/>
          <a:stretch/>
        </p:blipFill>
        <p:spPr bwMode="auto">
          <a:xfrm>
            <a:off x="0" y="3927535"/>
            <a:ext cx="4067944" cy="293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8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95536" y="-27384"/>
            <a:ext cx="8784976" cy="44644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i="1" dirty="0" smtClean="0">
                <a:solidFill>
                  <a:srgbClr val="00B050"/>
                </a:solidFill>
              </a:rPr>
              <a:t>Thèmes méthodologiques associés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Parcelles </a:t>
            </a:r>
            <a:r>
              <a:rPr lang="fr-FR" dirty="0"/>
              <a:t>AF plantées avec témoins trop jeunes, donc études sur plantations forestières anciennes </a:t>
            </a:r>
            <a:r>
              <a:rPr lang="fr-FR" dirty="0" smtClean="0"/>
              <a:t>pour efficacité de la sélection des meilleurs arbres </a:t>
            </a:r>
            <a:endParaRPr lang="fr-FR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/>
              <a:t>A</a:t>
            </a:r>
            <a:r>
              <a:rPr lang="fr-FR" dirty="0" smtClean="0"/>
              <a:t>ge d’évaluation : 10 ans et non 7 ans</a:t>
            </a: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Eloignement/témoin, densité et types de témoins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Evaluations simples et rapides par les participants, comparaison avec une méthode classique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fr-FR" sz="1100" dirty="0"/>
          </a:p>
          <a:p>
            <a:pPr marL="457200" lvl="1" indent="0" algn="just">
              <a:buNone/>
            </a:pPr>
            <a:endParaRPr lang="fr-FR" sz="11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23527" y="3853041"/>
            <a:ext cx="2536100" cy="3104351"/>
            <a:chOff x="467544" y="1717482"/>
            <a:chExt cx="4037614" cy="494230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98"/>
            <a:stretch/>
          </p:blipFill>
          <p:spPr bwMode="auto">
            <a:xfrm>
              <a:off x="467544" y="1717482"/>
              <a:ext cx="4037614" cy="4942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1" y="5517232"/>
              <a:ext cx="1634550" cy="807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 descr="E:\Frederique\Doc-INRA\Travail\Photos\Liancourt-2010-2015-2016\Liancourt-2016nov4\P11102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34069"/>
            <a:ext cx="4896544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096" y="3800"/>
            <a:ext cx="184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Trouver les bons !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-396552" y="332656"/>
            <a:ext cx="9108504" cy="5472608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rgbClr val="00B050"/>
                </a:solidFill>
              </a:rPr>
              <a:t>Création très rapide de vergers à graines</a:t>
            </a:r>
          </a:p>
          <a:p>
            <a:pPr marL="0" indent="0" algn="ctr">
              <a:buNone/>
              <a:defRPr/>
            </a:pPr>
            <a:r>
              <a:rPr lang="fr-FR" sz="3500" b="1" dirty="0">
                <a:solidFill>
                  <a:srgbClr val="00B050"/>
                </a:solidFill>
              </a:rPr>
              <a:t>p</a:t>
            </a:r>
            <a:r>
              <a:rPr lang="fr-FR" sz="3500" b="1" dirty="0" smtClean="0">
                <a:solidFill>
                  <a:srgbClr val="00B050"/>
                </a:solidFill>
              </a:rPr>
              <a:t>our les espèces sans variétés</a:t>
            </a:r>
            <a:endParaRPr lang="fr-FR" sz="1300" b="1" dirty="0">
              <a:solidFill>
                <a:prstClr val="black"/>
              </a:solidFill>
            </a:endParaRPr>
          </a:p>
          <a:p>
            <a:pPr lvl="1">
              <a:buFont typeface="Wingdings" panose="05000000000000000000" pitchFamily="2" charset="2"/>
              <a:buChar char=""/>
              <a:defRPr/>
            </a:pPr>
            <a:r>
              <a:rPr lang="fr-FR" dirty="0" smtClean="0"/>
              <a:t>Collaboration </a:t>
            </a:r>
            <a:r>
              <a:rPr lang="fr-FR" dirty="0"/>
              <a:t>étroite avec le Syndicat National des Pépiniéristes Forestiers et la pépinière de l’ONF</a:t>
            </a:r>
          </a:p>
          <a:p>
            <a:pPr lvl="1">
              <a:buFont typeface="Wingdings" panose="05000000000000000000" pitchFamily="2" charset="2"/>
              <a:buChar char=""/>
              <a:defRPr/>
            </a:pPr>
            <a:r>
              <a:rPr lang="fr-FR" dirty="0">
                <a:sym typeface="Wingdings" panose="05000000000000000000" pitchFamily="2" charset="2"/>
              </a:rPr>
              <a:t>Décisions sur les espèces, les provenances à sélectionner, de la composition des vergers à graines, avec l’aide de l’INRA et du CTPS « arbres forestiers », qui représente l’ensemble des professionnels de la filière</a:t>
            </a:r>
          </a:p>
          <a:p>
            <a:pPr lvl="1">
              <a:buFont typeface="Wingdings" panose="05000000000000000000" pitchFamily="2" charset="2"/>
              <a:buChar char=""/>
              <a:defRPr/>
            </a:pPr>
            <a:r>
              <a:rPr lang="fr-FR" dirty="0">
                <a:sym typeface="Wingdings" panose="05000000000000000000" pitchFamily="2" charset="2"/>
              </a:rPr>
              <a:t>Répartition des efforts et des vergers à graines entre pépiniéristes volontaires</a:t>
            </a:r>
          </a:p>
          <a:p>
            <a:pPr marL="457200" lvl="1" indent="0">
              <a:buNone/>
              <a:defRPr/>
            </a:pPr>
            <a:endParaRPr lang="fr-FR" sz="1800" dirty="0"/>
          </a:p>
          <a:p>
            <a:pPr marL="0" indent="0" algn="ctr">
              <a:buNone/>
              <a:defRPr/>
            </a:pPr>
            <a:endParaRPr lang="fr-FR" sz="3500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  <a:defRPr/>
            </a:pPr>
            <a:endParaRPr lang="fr-FR" sz="1200" b="1" i="1" dirty="0" smtClean="0">
              <a:solidFill>
                <a:srgbClr val="00B050"/>
              </a:solidFill>
            </a:endParaRPr>
          </a:p>
          <a:p>
            <a:pPr marL="457200" lvl="1" indent="0">
              <a:buNone/>
              <a:defRPr/>
            </a:pPr>
            <a:endParaRPr lang="fr-FR" dirty="0">
              <a:solidFill>
                <a:prstClr val="black"/>
              </a:solidFill>
            </a:endParaRPr>
          </a:p>
          <a:p>
            <a:pPr lvl="4">
              <a:defRPr/>
            </a:pPr>
            <a:endParaRPr lang="fr-FR" sz="1300" dirty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096" y="3800"/>
            <a:ext cx="18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Créer des variétés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93A5-2B13-4B6D-A442-AA311CFA60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 16" descr="E:\Frederique\Doc-INRA\Travail\Sélection participative\Sélections dans pépinière\LOGO-Snp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83" y="847080"/>
            <a:ext cx="1656184" cy="214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http://www.pepinieres-naudet.com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86" y="5306767"/>
            <a:ext cx="13827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Nd9GcS83zAIzTNzelV3TAgbnr_hJPBW-LR6NrTGikD0aKevi8V7eGZ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02189"/>
            <a:ext cx="15271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860876"/>
            <a:ext cx="8175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229" y="5301208"/>
            <a:ext cx="158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/>
          <a:stretch>
            <a:fillRect/>
          </a:stretch>
        </p:blipFill>
        <p:spPr bwMode="auto">
          <a:xfrm>
            <a:off x="1835696" y="6014863"/>
            <a:ext cx="141287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ogo-Lemonni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599" y="5978921"/>
            <a:ext cx="90963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886276"/>
            <a:ext cx="92868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1" descr="Office national des forêt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54551"/>
            <a:ext cx="170656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E:\Frederique\Doc-INRA\Travail\Sélection participative\Sélections dans pépinière\logo millon-site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404" y="4941168"/>
            <a:ext cx="2588724" cy="103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 descr="E:\Frederique\Doc-INRA\Travail\Sélection participative\Sélections dans pépinière\logo-vilmorin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20883"/>
            <a:ext cx="1887855" cy="700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34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828104" y="289796"/>
            <a:ext cx="8280400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fr-FR" altLang="fr-FR" sz="2800" b="1" i="1" dirty="0">
                <a:solidFill>
                  <a:srgbClr val="00B050"/>
                </a:solidFill>
                <a:latin typeface="+mn-lt"/>
              </a:rPr>
              <a:t>Méthode </a:t>
            </a:r>
            <a:r>
              <a:rPr lang="fr-FR" altLang="fr-FR" sz="2800" b="1" i="1" dirty="0" smtClean="0">
                <a:solidFill>
                  <a:srgbClr val="00B050"/>
                </a:solidFill>
                <a:latin typeface="+mn-lt"/>
              </a:rPr>
              <a:t>: sélection </a:t>
            </a:r>
            <a:r>
              <a:rPr lang="fr-FR" altLang="fr-FR" sz="2800" b="1" i="1" dirty="0">
                <a:solidFill>
                  <a:srgbClr val="00B050"/>
                </a:solidFill>
                <a:latin typeface="+mn-lt"/>
              </a:rPr>
              <a:t>intensive en pépinières commerciales + verger de semis de provenances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fr-FR" altLang="fr-FR" sz="2800" dirty="0">
                <a:latin typeface="+mn-lt"/>
              </a:rPr>
              <a:t>Pression de sélection forte possible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fr-FR" altLang="fr-FR" sz="2800" dirty="0" smtClean="0">
                <a:latin typeface="+mn-lt"/>
              </a:rPr>
              <a:t> De nombreuses expériences ont montré l’efficacité de la sélection en pépinière</a:t>
            </a:r>
            <a:endParaRPr lang="fr-FR" altLang="fr-FR" dirty="0" smtClean="0"/>
          </a:p>
        </p:txBody>
      </p:sp>
      <p:sp>
        <p:nvSpPr>
          <p:cNvPr id="4100" name="ZoneTexte 4"/>
          <p:cNvSpPr txBox="1">
            <a:spLocks noChangeArrowheads="1"/>
          </p:cNvSpPr>
          <p:nvPr/>
        </p:nvSpPr>
        <p:spPr bwMode="auto">
          <a:xfrm>
            <a:off x="2135188" y="6134100"/>
            <a:ext cx="445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Alisiers chez Lemonnier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Choisis               Témoins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22C18-F399-4700-9EF1-99183992D84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016224" y="2691247"/>
            <a:ext cx="5796136" cy="4166753"/>
            <a:chOff x="800720" y="3267693"/>
            <a:chExt cx="5427464" cy="3617691"/>
          </a:xfrm>
        </p:grpSpPr>
        <p:pic>
          <p:nvPicPr>
            <p:cNvPr id="8" name="Picture 3" descr="E:\Frederique\Doc-INRA\Travail\Photos\Pépinière Claireau 2015\choisis-2015-SDO900\P108083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20" y="3267693"/>
              <a:ext cx="5427464" cy="361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4"/>
            <p:cNvSpPr txBox="1">
              <a:spLocks noChangeArrowheads="1"/>
            </p:cNvSpPr>
            <p:nvPr/>
          </p:nvSpPr>
          <p:spPr bwMode="auto">
            <a:xfrm>
              <a:off x="1017390" y="5991671"/>
              <a:ext cx="38058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 smtClean="0">
                  <a:solidFill>
                    <a:schemeClr val="bg1"/>
                  </a:solidFill>
                </a:rPr>
                <a:t>Cormiers, pépinière </a:t>
              </a:r>
              <a:r>
                <a:rPr lang="fr-FR" altLang="fr-FR" sz="2000" dirty="0">
                  <a:solidFill>
                    <a:schemeClr val="bg1"/>
                  </a:solidFill>
                </a:rPr>
                <a:t>de </a:t>
              </a:r>
              <a:r>
                <a:rPr lang="fr-FR" altLang="fr-FR" sz="2000" dirty="0" err="1" smtClean="0">
                  <a:solidFill>
                    <a:schemeClr val="bg1"/>
                  </a:solidFill>
                </a:rPr>
                <a:t>Claireau</a:t>
              </a:r>
              <a:endParaRPr lang="fr-FR" altLang="fr-FR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096" y="3800"/>
            <a:ext cx="18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Créer des variétés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2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5380</TotalTime>
  <Words>904</Words>
  <Application>Microsoft Office PowerPoint</Application>
  <PresentationFormat>Affichage à l'écran (4:3)</PresentationFormat>
  <Paragraphs>189</Paragraphs>
  <Slides>24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26" baseType="lpstr">
      <vt:lpstr>1_Thème Office</vt:lpstr>
      <vt:lpstr>2_Thème Office</vt:lpstr>
      <vt:lpstr>Améliorer la qualité des arbres en agroforesterie, où en est-on?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sélection participative sur feuillus précieux</dc:title>
  <dc:creator>Jonathan</dc:creator>
  <cp:lastModifiedBy>Frederique</cp:lastModifiedBy>
  <cp:revision>337</cp:revision>
  <cp:lastPrinted>2014-01-17T12:57:06Z</cp:lastPrinted>
  <dcterms:created xsi:type="dcterms:W3CDTF">2013-09-05T12:42:55Z</dcterms:created>
  <dcterms:modified xsi:type="dcterms:W3CDTF">2017-09-06T20:56:36Z</dcterms:modified>
</cp:coreProperties>
</file>