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9"/>
  </p:notesMasterIdLst>
  <p:handoutMasterIdLst>
    <p:handoutMasterId r:id="rId20"/>
  </p:handoutMasterIdLst>
  <p:sldIdLst>
    <p:sldId id="256" r:id="rId2"/>
    <p:sldId id="327" r:id="rId3"/>
    <p:sldId id="299" r:id="rId4"/>
    <p:sldId id="300" r:id="rId5"/>
    <p:sldId id="304" r:id="rId6"/>
    <p:sldId id="288" r:id="rId7"/>
    <p:sldId id="303" r:id="rId8"/>
    <p:sldId id="328" r:id="rId9"/>
    <p:sldId id="319" r:id="rId10"/>
    <p:sldId id="316" r:id="rId11"/>
    <p:sldId id="329" r:id="rId12"/>
    <p:sldId id="331" r:id="rId13"/>
    <p:sldId id="313" r:id="rId14"/>
    <p:sldId id="315" r:id="rId15"/>
    <p:sldId id="332" r:id="rId16"/>
    <p:sldId id="333" r:id="rId17"/>
    <p:sldId id="326"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96" autoAdjust="0"/>
  </p:normalViewPr>
  <p:slideViewPr>
    <p:cSldViewPr snapToGrid="0" snapToObjects="1">
      <p:cViewPr varScale="1">
        <p:scale>
          <a:sx n="103" d="100"/>
          <a:sy n="103" d="100"/>
        </p:scale>
        <p:origin x="117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5203530-7D32-407C-A6B1-49D20BBA8967}" type="datetimeFigureOut">
              <a:rPr lang="fr-FR"/>
              <a:pPr>
                <a:defRPr/>
              </a:pPr>
              <a:t>07/09/2017</a:t>
            </a:fld>
            <a:endParaRPr lang="fr-FR"/>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2EEE9B3-31D7-4A3C-A24B-17D4F593E65A}" type="slidenum">
              <a:rPr lang="fr-FR"/>
              <a:pPr>
                <a:defRPr/>
              </a:pPr>
              <a:t>‹N°›</a:t>
            </a:fld>
            <a:endParaRPr lang="fr-FR"/>
          </a:p>
        </p:txBody>
      </p:sp>
    </p:spTree>
    <p:extLst>
      <p:ext uri="{BB962C8B-B14F-4D97-AF65-F5344CB8AC3E}">
        <p14:creationId xmlns:p14="http://schemas.microsoft.com/office/powerpoint/2010/main" val="2687898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6867" name="Rectangle 3"/>
          <p:cNvSpPr>
            <a:spLocks noGrp="1" noChangeArrowheads="1"/>
          </p:cNvSpPr>
          <p:nvPr>
            <p:ph type="dt" idx="1"/>
          </p:nvPr>
        </p:nvSpPr>
        <p:spPr bwMode="auto">
          <a:xfrm>
            <a:off x="3962400" y="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BE8F5960-C05C-4FF7-8D3B-FE056E7EBA03}" type="datetimeFigureOut">
              <a:rPr lang="fr-FR"/>
              <a:pPr/>
              <a:t>07/09/2017</a:t>
            </a:fld>
            <a:endParaRPr lang="fr-FR"/>
          </a:p>
        </p:txBody>
      </p:sp>
      <p:sp>
        <p:nvSpPr>
          <p:cNvPr id="36868" name="Placeholder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6870" name="Rectangle 6"/>
          <p:cNvSpPr>
            <a:spLocks noGrp="1" noChangeArrowheads="1"/>
          </p:cNvSpPr>
          <p:nvPr>
            <p:ph type="ftr" sz="quarter" idx="4"/>
          </p:nvPr>
        </p:nvSpPr>
        <p:spPr bwMode="auto">
          <a:xfrm>
            <a:off x="0" y="8839200"/>
            <a:ext cx="3048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36871" name="Rectangle 7"/>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086C0623-2228-4250-AD32-5CFEB626A8FD}" type="slidenum">
              <a:rPr lang="fr-FR"/>
              <a:pPr/>
              <a:t>‹N°›</a:t>
            </a:fld>
            <a:endParaRPr lang="fr-FR"/>
          </a:p>
        </p:txBody>
      </p:sp>
    </p:spTree>
    <p:extLst>
      <p:ext uri="{BB962C8B-B14F-4D97-AF65-F5344CB8AC3E}">
        <p14:creationId xmlns:p14="http://schemas.microsoft.com/office/powerpoint/2010/main" val="81546138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ＭＳ Ｐゴシック" pitchFamily="84" charset="-128"/>
      </a:defRPr>
    </a:lvl1pPr>
    <a:lvl2pPr marL="4572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2pPr>
    <a:lvl3pPr marL="9144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3pPr>
    <a:lvl4pPr marL="13716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4pPr>
    <a:lvl5pPr marL="18288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le titre on parle de mammifères, là de mauvaises herbes, pas logique. </a:t>
            </a:r>
            <a:endParaRPr lang="fr-FR" dirty="0"/>
          </a:p>
        </p:txBody>
      </p:sp>
      <p:sp>
        <p:nvSpPr>
          <p:cNvPr id="4" name="Espace réservé du numéro de diapositive 3"/>
          <p:cNvSpPr>
            <a:spLocks noGrp="1"/>
          </p:cNvSpPr>
          <p:nvPr>
            <p:ph type="sldNum" sz="quarter" idx="10"/>
          </p:nvPr>
        </p:nvSpPr>
        <p:spPr/>
        <p:txBody>
          <a:bodyPr/>
          <a:lstStyle/>
          <a:p>
            <a:fld id="{086C0623-2228-4250-AD32-5CFEB626A8FD}" type="slidenum">
              <a:rPr lang="fr-FR" smtClean="0"/>
              <a:pPr/>
              <a:t>3</a:t>
            </a:fld>
            <a:endParaRPr lang="fr-FR"/>
          </a:p>
        </p:txBody>
      </p:sp>
    </p:spTree>
    <p:extLst>
      <p:ext uri="{BB962C8B-B14F-4D97-AF65-F5344CB8AC3E}">
        <p14:creationId xmlns:p14="http://schemas.microsoft.com/office/powerpoint/2010/main" val="208092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smtClean="0">
                <a:solidFill>
                  <a:schemeClr val="tx1"/>
                </a:solidFill>
                <a:latin typeface="Century Gothics (corps)"/>
                <a:cs typeface="Century Gothics (corps)"/>
              </a:rPr>
              <a:t>Les </a:t>
            </a:r>
            <a:r>
              <a:rPr lang="en-US" sz="1200" dirty="0" err="1" smtClean="0">
                <a:solidFill>
                  <a:schemeClr val="tx1"/>
                </a:solidFill>
                <a:latin typeface="Century Gothics (corps)"/>
                <a:cs typeface="Century Gothics (corps)"/>
              </a:rPr>
              <a:t>effets</a:t>
            </a:r>
            <a:r>
              <a:rPr lang="en-US" sz="1200" dirty="0" smtClean="0">
                <a:solidFill>
                  <a:schemeClr val="tx1"/>
                </a:solidFill>
                <a:latin typeface="Century Gothics (corps)"/>
                <a:cs typeface="Century Gothics (corps)"/>
              </a:rPr>
              <a:t> des </a:t>
            </a:r>
            <a:r>
              <a:rPr lang="en-US" sz="1200" dirty="0" err="1" smtClean="0">
                <a:solidFill>
                  <a:schemeClr val="tx1"/>
                </a:solidFill>
                <a:latin typeface="Century Gothics (corps)"/>
                <a:cs typeface="Century Gothics (corps)"/>
              </a:rPr>
              <a:t>changements</a:t>
            </a:r>
            <a:r>
              <a:rPr lang="en-US" sz="1200" dirty="0" smtClean="0">
                <a:solidFill>
                  <a:schemeClr val="tx1"/>
                </a:solidFill>
                <a:latin typeface="Century Gothics (corps)"/>
                <a:cs typeface="Century Gothics (corps)"/>
              </a:rPr>
              <a:t> </a:t>
            </a:r>
            <a:r>
              <a:rPr lang="en-US" sz="1200" dirty="0" err="1" smtClean="0">
                <a:solidFill>
                  <a:schemeClr val="tx1"/>
                </a:solidFill>
                <a:latin typeface="Century Gothics (corps)"/>
                <a:cs typeface="Century Gothics (corps)"/>
              </a:rPr>
              <a:t>environnementaux</a:t>
            </a:r>
            <a:r>
              <a:rPr lang="en-US" sz="1200" dirty="0" smtClean="0">
                <a:solidFill>
                  <a:schemeClr val="tx1"/>
                </a:solidFill>
                <a:latin typeface="Century Gothics (corps)"/>
                <a:cs typeface="Century Gothics (corps)"/>
              </a:rPr>
              <a:t> </a:t>
            </a:r>
            <a:r>
              <a:rPr lang="en-US" sz="1200" dirty="0" err="1" smtClean="0">
                <a:solidFill>
                  <a:schemeClr val="tx1"/>
                </a:solidFill>
                <a:latin typeface="Century Gothics (corps)"/>
                <a:cs typeface="Century Gothics (corps)"/>
              </a:rPr>
              <a:t>varient</a:t>
            </a:r>
            <a:r>
              <a:rPr lang="en-US" sz="1200" dirty="0" smtClean="0">
                <a:solidFill>
                  <a:schemeClr val="tx1"/>
                </a:solidFill>
                <a:latin typeface="Century Gothics (corps)"/>
                <a:cs typeface="Century Gothics (corps)"/>
              </a:rPr>
              <a:t> </a:t>
            </a:r>
            <a:r>
              <a:rPr lang="en-US" sz="1200" dirty="0" err="1" smtClean="0">
                <a:solidFill>
                  <a:schemeClr val="tx1"/>
                </a:solidFill>
                <a:latin typeface="Century Gothics (corps)"/>
                <a:cs typeface="Century Gothics (corps)"/>
              </a:rPr>
              <a:t>d’une</a:t>
            </a:r>
            <a:r>
              <a:rPr lang="en-US" sz="1200" dirty="0" smtClean="0">
                <a:solidFill>
                  <a:schemeClr val="tx1"/>
                </a:solidFill>
                <a:latin typeface="Century Gothics (corps)"/>
                <a:cs typeface="Century Gothics (corps)"/>
              </a:rPr>
              <a:t> </a:t>
            </a:r>
            <a:r>
              <a:rPr lang="en-US" sz="1200" dirty="0" err="1" smtClean="0">
                <a:solidFill>
                  <a:schemeClr val="tx1"/>
                </a:solidFill>
                <a:latin typeface="Century Gothics (corps)"/>
                <a:cs typeface="Century Gothics (corps)"/>
              </a:rPr>
              <a:t>région</a:t>
            </a:r>
            <a:r>
              <a:rPr lang="en-US" sz="1200" dirty="0" smtClean="0">
                <a:solidFill>
                  <a:schemeClr val="tx1"/>
                </a:solidFill>
                <a:latin typeface="Century Gothics (corps)"/>
                <a:cs typeface="Century Gothics (corps)"/>
              </a:rPr>
              <a:t> </a:t>
            </a:r>
            <a:r>
              <a:rPr lang="en-US" sz="1200" dirty="0" err="1" smtClean="0">
                <a:solidFill>
                  <a:schemeClr val="tx1"/>
                </a:solidFill>
                <a:latin typeface="Century Gothics (corps)"/>
                <a:cs typeface="Century Gothics (corps)"/>
              </a:rPr>
              <a:t>à</a:t>
            </a:r>
            <a:r>
              <a:rPr lang="en-US" sz="1200" dirty="0" smtClean="0">
                <a:solidFill>
                  <a:schemeClr val="tx1"/>
                </a:solidFill>
                <a:latin typeface="Century Gothics (corps)"/>
                <a:cs typeface="Century Gothics (corps)"/>
              </a:rPr>
              <a:t> </a:t>
            </a:r>
            <a:r>
              <a:rPr lang="en-US" sz="1200" dirty="0" err="1" smtClean="0">
                <a:solidFill>
                  <a:schemeClr val="tx1"/>
                </a:solidFill>
                <a:latin typeface="Century Gothics (corps)"/>
                <a:cs typeface="Century Gothics (corps)"/>
              </a:rPr>
              <a:t>l’autre</a:t>
            </a:r>
            <a:r>
              <a:rPr lang="en-US" sz="1200" dirty="0" smtClean="0">
                <a:solidFill>
                  <a:schemeClr val="tx1"/>
                </a:solidFill>
                <a:latin typeface="Century Gothics (corps)"/>
                <a:cs typeface="Century Gothics (corps)"/>
              </a:rPr>
              <a:t> et </a:t>
            </a:r>
            <a:r>
              <a:rPr lang="en-US" sz="1200" dirty="0" err="1" smtClean="0">
                <a:solidFill>
                  <a:schemeClr val="tx1"/>
                </a:solidFill>
                <a:latin typeface="Century Gothics (corps)"/>
                <a:cs typeface="Century Gothics (corps)"/>
              </a:rPr>
              <a:t>requièrent</a:t>
            </a:r>
            <a:r>
              <a:rPr lang="en-US" sz="1200" dirty="0" smtClean="0">
                <a:solidFill>
                  <a:schemeClr val="tx1"/>
                </a:solidFill>
                <a:latin typeface="Century Gothics (corps)"/>
                <a:cs typeface="Century Gothics (corps)"/>
              </a:rPr>
              <a:t> </a:t>
            </a:r>
            <a:r>
              <a:rPr lang="en-US" sz="1200" dirty="0" err="1" smtClean="0">
                <a:solidFill>
                  <a:schemeClr val="tx1"/>
                </a:solidFill>
                <a:latin typeface="Century Gothics (corps)"/>
                <a:cs typeface="Century Gothics (corps)"/>
              </a:rPr>
              <a:t>une</a:t>
            </a:r>
            <a:r>
              <a:rPr lang="en-US" sz="1200" dirty="0" smtClean="0">
                <a:solidFill>
                  <a:schemeClr val="tx1"/>
                </a:solidFill>
                <a:latin typeface="Century Gothics (corps)"/>
                <a:cs typeface="Century Gothics (corps)"/>
              </a:rPr>
              <a:t> </a:t>
            </a:r>
            <a:r>
              <a:rPr lang="en-US" sz="1200" dirty="0" err="1" smtClean="0">
                <a:solidFill>
                  <a:schemeClr val="tx1"/>
                </a:solidFill>
                <a:latin typeface="Century Gothics (corps)"/>
                <a:cs typeface="Century Gothics (corps)"/>
              </a:rPr>
              <a:t>approche</a:t>
            </a:r>
            <a:r>
              <a:rPr lang="en-US" sz="1200" dirty="0" smtClean="0">
                <a:solidFill>
                  <a:schemeClr val="tx1"/>
                </a:solidFill>
                <a:latin typeface="Century Gothics (corps)"/>
                <a:cs typeface="Century Gothics (corps)"/>
              </a:rPr>
              <a:t> multi-sites et </a:t>
            </a:r>
            <a:r>
              <a:rPr lang="en-US" sz="1200" dirty="0" err="1" smtClean="0">
                <a:solidFill>
                  <a:schemeClr val="tx1"/>
                </a:solidFill>
                <a:latin typeface="Century Gothics (corps)"/>
                <a:cs typeface="Century Gothics (corps)"/>
              </a:rPr>
              <a:t>comparée</a:t>
            </a:r>
            <a:endParaRPr lang="fr-FR" dirty="0"/>
          </a:p>
        </p:txBody>
      </p:sp>
      <p:sp>
        <p:nvSpPr>
          <p:cNvPr id="4" name="Espace réservé du numéro de diapositive 3"/>
          <p:cNvSpPr>
            <a:spLocks noGrp="1"/>
          </p:cNvSpPr>
          <p:nvPr>
            <p:ph type="sldNum" sz="quarter" idx="10"/>
          </p:nvPr>
        </p:nvSpPr>
        <p:spPr/>
        <p:txBody>
          <a:bodyPr/>
          <a:lstStyle/>
          <a:p>
            <a:fld id="{086C0623-2228-4250-AD32-5CFEB626A8FD}" type="slidenum">
              <a:rPr lang="fr-FR" smtClean="0"/>
              <a:pPr/>
              <a:t>5</a:t>
            </a:fld>
            <a:endParaRPr lang="fr-FR"/>
          </a:p>
        </p:txBody>
      </p:sp>
    </p:spTree>
    <p:extLst>
      <p:ext uri="{BB962C8B-B14F-4D97-AF65-F5344CB8AC3E}">
        <p14:creationId xmlns:p14="http://schemas.microsoft.com/office/powerpoint/2010/main" val="267024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territoires très</a:t>
            </a:r>
            <a:r>
              <a:rPr lang="fr-FR" baseline="0" dirty="0" smtClean="0"/>
              <a:t> (trop) différents : comment les comparer?</a:t>
            </a:r>
          </a:p>
          <a:p>
            <a:r>
              <a:rPr lang="fr-FR" baseline="0" dirty="0" smtClean="0"/>
              <a:t>Des changements similaires, mais des catégories de l’urbain, du rural et du protégé qui ne se correspondent pas toujours</a:t>
            </a:r>
          </a:p>
          <a:p>
            <a:endParaRPr lang="fr-FR" baseline="0" dirty="0" smtClean="0"/>
          </a:p>
          <a:p>
            <a:r>
              <a:rPr lang="fr-FR" baseline="0" dirty="0" smtClean="0"/>
              <a:t>Email Marc : « </a:t>
            </a:r>
            <a:r>
              <a:rPr lang="fr-FR" sz="1200" kern="1200" dirty="0" smtClean="0">
                <a:solidFill>
                  <a:schemeClr val="tx1"/>
                </a:solidFill>
                <a:latin typeface="Calibri" pitchFamily="84" charset="0"/>
                <a:ea typeface="ＭＳ Ｐゴシック" pitchFamily="84" charset="-128"/>
                <a:cs typeface="ＭＳ Ｐゴシック" pitchFamily="84" charset="-128"/>
              </a:rPr>
              <a:t>quand on veut faire ce type de comparaison on doit d’abord définir les lignes (unités) (ce qui n’est pas si évident : individus, village, site…), et ensuite que les variables descriptives ne sont pas toutes équivalentes et donc n’ont pas le même rôle dans les analyses/comparaisons. </a:t>
            </a:r>
          </a:p>
          <a:p>
            <a:r>
              <a:rPr lang="fr-FR" sz="1200" kern="1200" dirty="0" smtClean="0">
                <a:solidFill>
                  <a:schemeClr val="tx1"/>
                </a:solidFill>
                <a:latin typeface="Calibri" pitchFamily="84" charset="0"/>
                <a:ea typeface="ＭＳ Ｐゴシック" pitchFamily="84" charset="-128"/>
                <a:cs typeface="ＭＳ Ｐゴシック" pitchFamily="84" charset="-128"/>
              </a:rPr>
              <a:t>Il y a aussi la question de la variabilité des variables : si elles sont peu variables, elles n’apportent rien ; si elles sont trop variables (en catégories notamment), on ne peut rien en faire (ex : si chaque site est en soi un type différent des autres), et si des variables sont corrélées entre elles, elle n’apportent pas d’information (tout au moins statistique, après, on peut s’en servir pour des discours). Lorsque l’on croise toutes ces contraintes (+ avoir des données standardisées), il s’avère qu’il ne reste pas toujours beaucoup de variables utiles pour des comparaisons (ou plutôt que cela limite fortement les comparaisons possibles avec ces méthodes).</a:t>
            </a:r>
          </a:p>
          <a:p>
            <a:r>
              <a:rPr lang="fr-FR" sz="1200" kern="1200" dirty="0" smtClean="0">
                <a:solidFill>
                  <a:schemeClr val="tx1"/>
                </a:solidFill>
                <a:latin typeface="Calibri" pitchFamily="84" charset="0"/>
                <a:ea typeface="ＭＳ Ｐゴシック" pitchFamily="84" charset="-128"/>
                <a:cs typeface="ＭＳ Ｐゴシック" pitchFamily="84" charset="-128"/>
              </a:rPr>
              <a:t>Tu peux aussi utiliser le diagramme de l’ACP qui montrait les différences entre les sites/région sur </a:t>
            </a:r>
            <a:r>
              <a:rPr lang="fr-FR" sz="1200" kern="1200" dirty="0" err="1" smtClean="0">
                <a:solidFill>
                  <a:schemeClr val="tx1"/>
                </a:solidFill>
                <a:latin typeface="Calibri" pitchFamily="84" charset="0"/>
                <a:ea typeface="ＭＳ Ｐゴシック" pitchFamily="84" charset="-128"/>
                <a:cs typeface="ＭＳ Ｐゴシック" pitchFamily="84" charset="-128"/>
              </a:rPr>
              <a:t>qq</a:t>
            </a:r>
            <a:r>
              <a:rPr lang="fr-FR" sz="1200" kern="1200" dirty="0" smtClean="0">
                <a:solidFill>
                  <a:schemeClr val="tx1"/>
                </a:solidFill>
                <a:latin typeface="Calibri" pitchFamily="84" charset="0"/>
                <a:ea typeface="ＭＳ Ｐゴシック" pitchFamily="84" charset="-128"/>
                <a:cs typeface="ＭＳ Ｐゴシック" pitchFamily="84" charset="-128"/>
              </a:rPr>
              <a:t> variables simples. Je n’ai pas avancé là-dessus, mais ça reste assez valable je crois, et illustratif.</a:t>
            </a:r>
            <a:endParaRPr lang="fr-FR" dirty="0"/>
          </a:p>
        </p:txBody>
      </p:sp>
      <p:sp>
        <p:nvSpPr>
          <p:cNvPr id="4" name="Espace réservé du numéro de diapositive 3"/>
          <p:cNvSpPr>
            <a:spLocks noGrp="1"/>
          </p:cNvSpPr>
          <p:nvPr>
            <p:ph type="sldNum" sz="quarter" idx="10"/>
          </p:nvPr>
        </p:nvSpPr>
        <p:spPr/>
        <p:txBody>
          <a:bodyPr/>
          <a:lstStyle/>
          <a:p>
            <a:fld id="{086C0623-2228-4250-AD32-5CFEB626A8FD}" type="slidenum">
              <a:rPr lang="fr-FR" smtClean="0"/>
              <a:pPr/>
              <a:t>8</a:t>
            </a:fld>
            <a:endParaRPr lang="fr-FR"/>
          </a:p>
        </p:txBody>
      </p:sp>
    </p:spTree>
    <p:extLst>
      <p:ext uri="{BB962C8B-B14F-4D97-AF65-F5344CB8AC3E}">
        <p14:creationId xmlns:p14="http://schemas.microsoft.com/office/powerpoint/2010/main" val="107868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Faire une légende qui</a:t>
            </a:r>
            <a:r>
              <a:rPr lang="fr-FR" baseline="0" dirty="0" smtClean="0"/>
              <a:t> explique ce qu’on doit lire dans le tableau et l’ACP, les ethnologues </a:t>
            </a:r>
            <a:r>
              <a:rPr lang="fr-FR" baseline="0" dirty="0" err="1" smtClean="0"/>
              <a:t>cont</a:t>
            </a:r>
            <a:r>
              <a:rPr lang="fr-FR" baseline="0" dirty="0" smtClean="0"/>
              <a:t> s’arracher les cheveux…</a:t>
            </a:r>
            <a:endParaRPr lang="fr-FR" dirty="0"/>
          </a:p>
        </p:txBody>
      </p:sp>
      <p:sp>
        <p:nvSpPr>
          <p:cNvPr id="4" name="Espace réservé du numéro de diapositive 3"/>
          <p:cNvSpPr>
            <a:spLocks noGrp="1"/>
          </p:cNvSpPr>
          <p:nvPr>
            <p:ph type="sldNum" sz="quarter" idx="10"/>
          </p:nvPr>
        </p:nvSpPr>
        <p:spPr/>
        <p:txBody>
          <a:bodyPr/>
          <a:lstStyle/>
          <a:p>
            <a:fld id="{086C0623-2228-4250-AD32-5CFEB626A8FD}" type="slidenum">
              <a:rPr lang="fr-FR" smtClean="0"/>
              <a:pPr/>
              <a:t>9</a:t>
            </a:fld>
            <a:endParaRPr lang="fr-FR"/>
          </a:p>
        </p:txBody>
      </p:sp>
    </p:spTree>
    <p:extLst>
      <p:ext uri="{BB962C8B-B14F-4D97-AF65-F5344CB8AC3E}">
        <p14:creationId xmlns:p14="http://schemas.microsoft.com/office/powerpoint/2010/main" val="204398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fr-FR" sz="1200" dirty="0" smtClean="0"/>
              <a:t>Des questions sur les catégories à comparer, les échelles, les territoires… d’une comparaison envisagée pays par pays , site par site à une comparaison concernant l’influence du gradient. </a:t>
            </a:r>
          </a:p>
          <a:p>
            <a:pPr marL="0" marR="0" indent="0" algn="l" defTabSz="457200" rtl="0" eaLnBrk="1" fontAlgn="base" latinLnBrk="0" hangingPunct="1">
              <a:lnSpc>
                <a:spcPct val="100000"/>
              </a:lnSpc>
              <a:spcBef>
                <a:spcPct val="30000"/>
              </a:spcBef>
              <a:spcAft>
                <a:spcPct val="0"/>
              </a:spcAft>
              <a:buClrTx/>
              <a:buSzTx/>
              <a:buFontTx/>
              <a:buNone/>
              <a:tabLst/>
              <a:defRPr/>
            </a:pPr>
            <a:endParaRPr lang="fr-FR" sz="120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fr-FR" sz="1200" dirty="0" smtClean="0"/>
              <a:t>Améliorer</a:t>
            </a:r>
            <a:r>
              <a:rPr lang="fr-FR" sz="1200" baseline="0" dirty="0" smtClean="0"/>
              <a:t> les schémas</a:t>
            </a:r>
            <a:r>
              <a:rPr lang="fr-FR" sz="1200" dirty="0" smtClean="0"/>
              <a:t> </a:t>
            </a:r>
          </a:p>
          <a:p>
            <a:endParaRPr lang="fr-FR" dirty="0"/>
          </a:p>
        </p:txBody>
      </p:sp>
      <p:sp>
        <p:nvSpPr>
          <p:cNvPr id="4" name="Espace réservé du numéro de diapositive 3"/>
          <p:cNvSpPr>
            <a:spLocks noGrp="1"/>
          </p:cNvSpPr>
          <p:nvPr>
            <p:ph type="sldNum" sz="quarter" idx="10"/>
          </p:nvPr>
        </p:nvSpPr>
        <p:spPr/>
        <p:txBody>
          <a:bodyPr/>
          <a:lstStyle/>
          <a:p>
            <a:fld id="{086C0623-2228-4250-AD32-5CFEB626A8FD}" type="slidenum">
              <a:rPr lang="fr-FR" smtClean="0"/>
              <a:pPr/>
              <a:t>10</a:t>
            </a:fld>
            <a:endParaRPr lang="fr-FR"/>
          </a:p>
        </p:txBody>
      </p:sp>
    </p:spTree>
    <p:extLst>
      <p:ext uri="{BB962C8B-B14F-4D97-AF65-F5344CB8AC3E}">
        <p14:creationId xmlns:p14="http://schemas.microsoft.com/office/powerpoint/2010/main" val="57940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fr-FR" sz="1200" dirty="0" smtClean="0"/>
              <a:t>Un indicateur commun à tous les pays : la faune sauvage indicatrice de changements (ouverture / fermeture des milieux ; urbanisation et pertes d’habitats pour la faune…), un accroissement des interactions hommes / faunes génératrices de problèmes et une gestion de ces interactions sources de conflits.</a:t>
            </a:r>
          </a:p>
          <a:p>
            <a:endParaRPr lang="fr-FR" dirty="0"/>
          </a:p>
        </p:txBody>
      </p:sp>
      <p:sp>
        <p:nvSpPr>
          <p:cNvPr id="4" name="Espace réservé du numéro de diapositive 3"/>
          <p:cNvSpPr>
            <a:spLocks noGrp="1"/>
          </p:cNvSpPr>
          <p:nvPr>
            <p:ph type="sldNum" sz="quarter" idx="10"/>
          </p:nvPr>
        </p:nvSpPr>
        <p:spPr/>
        <p:txBody>
          <a:bodyPr/>
          <a:lstStyle/>
          <a:p>
            <a:fld id="{086C0623-2228-4250-AD32-5CFEB626A8FD}" type="slidenum">
              <a:rPr lang="fr-FR" smtClean="0"/>
              <a:pPr/>
              <a:t>13</a:t>
            </a:fld>
            <a:endParaRPr lang="fr-FR"/>
          </a:p>
        </p:txBody>
      </p:sp>
    </p:spTree>
    <p:extLst>
      <p:ext uri="{BB962C8B-B14F-4D97-AF65-F5344CB8AC3E}">
        <p14:creationId xmlns:p14="http://schemas.microsoft.com/office/powerpoint/2010/main" val="110574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oui mais indicatrice de quoi, de quels changements / types de changements? Avec quelles conséquences? Dans quels territoires? Pour qui / quels acteurs / quels types d’acteurs? </a:t>
            </a:r>
          </a:p>
          <a:p>
            <a:r>
              <a:rPr lang="fr-FR" sz="1200" dirty="0" smtClean="0"/>
              <a:t>Comparer des couples </a:t>
            </a:r>
            <a:br>
              <a:rPr lang="fr-FR" sz="1200" dirty="0" smtClean="0"/>
            </a:br>
            <a:r>
              <a:rPr lang="fr-FR" sz="1200" dirty="0" smtClean="0"/>
              <a:t>indicateurs / changements?</a:t>
            </a:r>
            <a:endParaRPr lang="fr-FR" dirty="0"/>
          </a:p>
        </p:txBody>
      </p:sp>
      <p:sp>
        <p:nvSpPr>
          <p:cNvPr id="4" name="Espace réservé du numéro de diapositive 3"/>
          <p:cNvSpPr>
            <a:spLocks noGrp="1"/>
          </p:cNvSpPr>
          <p:nvPr>
            <p:ph type="sldNum" sz="quarter" idx="10"/>
          </p:nvPr>
        </p:nvSpPr>
        <p:spPr/>
        <p:txBody>
          <a:bodyPr/>
          <a:lstStyle/>
          <a:p>
            <a:fld id="{086C0623-2228-4250-AD32-5CFEB626A8FD}" type="slidenum">
              <a:rPr lang="fr-FR" smtClean="0"/>
              <a:pPr/>
              <a:t>14</a:t>
            </a:fld>
            <a:endParaRPr lang="fr-FR"/>
          </a:p>
        </p:txBody>
      </p:sp>
    </p:spTree>
    <p:extLst>
      <p:ext uri="{BB962C8B-B14F-4D97-AF65-F5344CB8AC3E}">
        <p14:creationId xmlns:p14="http://schemas.microsoft.com/office/powerpoint/2010/main" val="255760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Cliquez et modifiez le titre</a:t>
            </a:r>
            <a:endParaRPr lang="en-US" dirty="0"/>
          </a:p>
        </p:txBody>
      </p:sp>
      <p:sp>
        <p:nvSpPr>
          <p:cNvPr id="12" name="Date Placeholder 3"/>
          <p:cNvSpPr>
            <a:spLocks noGrp="1"/>
          </p:cNvSpPr>
          <p:nvPr>
            <p:ph type="dt" sz="half" idx="10"/>
          </p:nvPr>
        </p:nvSpPr>
        <p:spPr/>
        <p:txBody>
          <a:bodyPr/>
          <a:lstStyle>
            <a:lvl1pPr>
              <a:defRPr/>
            </a:lvl1pPr>
          </a:lstStyle>
          <a:p>
            <a:pPr>
              <a:defRPr/>
            </a:pPr>
            <a:fld id="{70137BDE-8D25-41E4-9A1F-C81E6F9A907A}" type="datetime1">
              <a:rPr lang="en-US"/>
              <a:pPr>
                <a:defRPr/>
              </a:pPr>
              <a:t>9/7/2017</a:t>
            </a:fld>
            <a:endParaRPr lang="en-US" dirty="0"/>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chemeClr val="accent1">
                    <a:lumMod val="50000"/>
                  </a:schemeClr>
                </a:solidFill>
              </a:defRPr>
            </a:lvl1pPr>
          </a:lstStyle>
          <a:p>
            <a:pPr>
              <a:defRPr/>
            </a:pPr>
            <a:fld id="{05224F31-FA08-40BD-8BB6-0868392B629E}" type="slidenum">
              <a:rPr lang="en-US"/>
              <a:pPr>
                <a:defRPr/>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BA45359F-E543-45C7-B80F-691B2E80813F}" type="datetime1">
              <a:rPr lang="en-US"/>
              <a:pPr>
                <a:defRPr/>
              </a:pPr>
              <a:t>9/7/2017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EB51D6-5D1A-44EE-BCD5-876F1B606D82}"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fld id="{6662EF26-6BD7-4400-AA83-0F08A6238AED}" type="datetime1">
              <a:rPr lang="en-US"/>
              <a:pPr>
                <a:defRPr/>
              </a:pPr>
              <a:t>9/7/2017</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45B11BF-1693-431F-BCE6-705317AF34E0}"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5497BD35-A8A3-42BB-B0A1-2186312A4B29}" type="datetime1">
              <a:rPr lang="en-US"/>
              <a:pPr>
                <a:defRPr/>
              </a:pPr>
              <a:t>9/7/2017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C7F85-03E6-4986-8773-2776A573025C}"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Cliquez et modifiez le titre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10" name="Date Placeholder 3"/>
          <p:cNvSpPr>
            <a:spLocks noGrp="1"/>
          </p:cNvSpPr>
          <p:nvPr>
            <p:ph type="dt" sz="half" idx="10"/>
          </p:nvPr>
        </p:nvSpPr>
        <p:spPr/>
        <p:txBody>
          <a:bodyPr/>
          <a:lstStyle>
            <a:lvl1pPr>
              <a:defRPr/>
            </a:lvl1pPr>
          </a:lstStyle>
          <a:p>
            <a:pPr>
              <a:defRPr/>
            </a:pPr>
            <a:fld id="{529890F4-51FB-4B29-97E0-22A1ECF7E657}" type="datetime1">
              <a:rPr lang="en-US"/>
              <a:pPr>
                <a:defRPr/>
              </a:pPr>
              <a:t>9/7/2017</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625EB732-D479-40D2-B95A-2F775B251556}" type="slidenum">
              <a:rPr lang="en-US"/>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Cliquez et modifiez le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3DC8B5AE-9841-43E2-BAD1-BA026FD41604}" type="datetime1">
              <a:rPr lang="en-US"/>
              <a:pPr>
                <a:defRPr/>
              </a:pPr>
              <a:t>9/7/2017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DCB372-C4D0-45B3-8937-DC5556D32531}" type="slidenum">
              <a:rPr lang="en-US"/>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3AD07BC1-2B06-48AB-8794-0B0F323C269D}" type="datetime1">
              <a:rPr lang="en-US"/>
              <a:pPr>
                <a:defRPr/>
              </a:pPr>
              <a:t>9/7/2017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2284F8-51CE-4163-B9BA-AC25DCD0A345}" type="slidenum">
              <a:rPr lang="en-US"/>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3"/>
          <p:cNvSpPr>
            <a:spLocks noGrp="1"/>
          </p:cNvSpPr>
          <p:nvPr>
            <p:ph type="dt" sz="half" idx="10"/>
          </p:nvPr>
        </p:nvSpPr>
        <p:spPr/>
        <p:txBody>
          <a:bodyPr/>
          <a:lstStyle>
            <a:lvl1pPr>
              <a:defRPr/>
            </a:lvl1pPr>
          </a:lstStyle>
          <a:p>
            <a:pPr>
              <a:defRPr/>
            </a:pPr>
            <a:fld id="{29798D83-1C07-4832-AAD8-19D7590D8071}" type="datetime1">
              <a:rPr lang="en-US"/>
              <a:pPr>
                <a:defRPr/>
              </a:pPr>
              <a:t>9/7/2017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A26D2A-9CD5-466E-999A-99157BF30CBE}"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FF7FD212-64F6-4229-8E03-8AB08680077D}" type="datetime1">
              <a:rPr lang="en-US"/>
              <a:pPr>
                <a:defRPr/>
              </a:pPr>
              <a:t>9/7/2017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5457F39D-8DCB-44AF-8015-B89BF993F2BE}"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fr-FR" smtClean="0"/>
              <a:t>Cliquez et modifiez le titre</a:t>
            </a:r>
            <a:endParaRPr lang="en-US" dirty="0"/>
          </a:p>
        </p:txBody>
      </p:sp>
      <p:sp>
        <p:nvSpPr>
          <p:cNvPr id="9" name="Date Placeholder 4"/>
          <p:cNvSpPr>
            <a:spLocks noGrp="1"/>
          </p:cNvSpPr>
          <p:nvPr>
            <p:ph type="dt" sz="half" idx="10"/>
          </p:nvPr>
        </p:nvSpPr>
        <p:spPr/>
        <p:txBody>
          <a:bodyPr/>
          <a:lstStyle>
            <a:lvl1pPr>
              <a:defRPr/>
            </a:lvl1pPr>
          </a:lstStyle>
          <a:p>
            <a:pPr>
              <a:defRPr/>
            </a:pPr>
            <a:fld id="{4481CF89-B456-4DB4-A2F2-F45E0225FA50}" type="datetime1">
              <a:rPr lang="en-US"/>
              <a:pPr>
                <a:defRPr/>
              </a:pPr>
              <a:t>9/7/2017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0596AE4E-4E8D-40F8-B58A-AB058F8FD15D}"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fr-FR" smtClean="0"/>
              <a:t>Cliquez et modifiez le titre</a:t>
            </a:r>
            <a:endParaRPr lang="en-US" dirty="0"/>
          </a:p>
        </p:txBody>
      </p:sp>
      <p:sp>
        <p:nvSpPr>
          <p:cNvPr id="11" name="Date Placeholder 4"/>
          <p:cNvSpPr>
            <a:spLocks noGrp="1"/>
          </p:cNvSpPr>
          <p:nvPr>
            <p:ph type="dt" sz="half" idx="10"/>
          </p:nvPr>
        </p:nvSpPr>
        <p:spPr/>
        <p:txBody>
          <a:bodyPr/>
          <a:lstStyle>
            <a:lvl1pPr>
              <a:defRPr/>
            </a:lvl1pPr>
          </a:lstStyle>
          <a:p>
            <a:pPr>
              <a:defRPr/>
            </a:pPr>
            <a:fld id="{BEB509D0-51E9-4489-B480-9B3AAE5A357A}" type="datetime1">
              <a:rPr lang="en-US"/>
              <a:pPr>
                <a:defRPr/>
              </a:pPr>
              <a:t>9/7/2017</a:t>
            </a:fld>
            <a:endParaRPr lang="en-US"/>
          </a:p>
        </p:txBody>
      </p:sp>
      <p:sp>
        <p:nvSpPr>
          <p:cNvPr id="12" name="Slide Number Placeholder 6"/>
          <p:cNvSpPr>
            <a:spLocks noGrp="1"/>
          </p:cNvSpPr>
          <p:nvPr>
            <p:ph type="sldNum" sz="quarter" idx="11"/>
          </p:nvPr>
        </p:nvSpPr>
        <p:spPr/>
        <p:txBody>
          <a:bodyPr/>
          <a:lstStyle>
            <a:lvl1pPr>
              <a:defRPr/>
            </a:lvl1pPr>
          </a:lstStyle>
          <a:p>
            <a:pPr>
              <a:defRPr/>
            </a:pPr>
            <a:fld id="{54BE3926-3BDE-4027-BE40-D23CF2201281}" type="slidenum">
              <a:rPr lang="en-US"/>
              <a:pPr>
                <a:defRPr/>
              </a:pPr>
              <a:t>‹N°›</a:t>
            </a:fld>
            <a:endParaRPr 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ea typeface="+mn-ea"/>
                <a:cs typeface="+mn-cs"/>
              </a:defRPr>
            </a:lvl1pPr>
          </a:lstStyle>
          <a:p>
            <a:pPr>
              <a:defRPr/>
            </a:pPr>
            <a:fld id="{29C43C02-2EDB-4561-AC42-E1234A078F65}" type="datetime1">
              <a:rPr lang="en-US"/>
              <a:pPr>
                <a:defRPr/>
              </a:pPr>
              <a:t>9/7/2017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2"/>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ea typeface="+mn-ea"/>
                <a:cs typeface="+mn-cs"/>
              </a:defRPr>
            </a:lvl1pPr>
          </a:lstStyle>
          <a:p>
            <a:pPr>
              <a:defRPr/>
            </a:pPr>
            <a:fld id="{6486D4F5-F58B-4F4C-ACFF-08C75D18510D}" type="slidenum">
              <a:rPr lang="en-US"/>
              <a:pPr>
                <a:defRPr/>
              </a:pPr>
              <a:t>‹N°›</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fr-FR" smtClean="0"/>
              <a:t>Cliquez et modifiez le titre</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0" r:id="rId2"/>
    <p:sldLayoutId id="2147483842" r:id="rId3"/>
    <p:sldLayoutId id="2147483839" r:id="rId4"/>
    <p:sldLayoutId id="2147483838" r:id="rId5"/>
    <p:sldLayoutId id="2147483837" r:id="rId6"/>
    <p:sldLayoutId id="2147483843" r:id="rId7"/>
    <p:sldLayoutId id="2147483844" r:id="rId8"/>
    <p:sldLayoutId id="2147483845" r:id="rId9"/>
    <p:sldLayoutId id="2147483836" r:id="rId10"/>
    <p:sldLayoutId id="2147483846" r:id="rId11"/>
  </p:sldLayoutIdLst>
  <p:hf sldNum="0" hdr="0" ftr="0" dt="0"/>
  <p:txStyles>
    <p:titleStyle>
      <a:lvl1pPr algn="ctr" rtl="0" fontAlgn="base">
        <a:spcBef>
          <a:spcPct val="0"/>
        </a:spcBef>
        <a:spcAft>
          <a:spcPct val="0"/>
        </a:spcAft>
        <a:defRPr sz="3500" kern="1200" cap="all">
          <a:solidFill>
            <a:srgbClr val="6B7D72"/>
          </a:solidFill>
          <a:latin typeface="+mj-lt"/>
          <a:ea typeface="ＭＳ Ｐゴシック" pitchFamily="84" charset="-128"/>
          <a:cs typeface="ＭＳ Ｐゴシック" pitchFamily="84" charset="-128"/>
        </a:defRPr>
      </a:lvl1pPr>
      <a:lvl2pPr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2pPr>
      <a:lvl3pPr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3pPr>
      <a:lvl4pPr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4pPr>
      <a:lvl5pPr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5pPr>
      <a:lvl6pPr marL="457200"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6pPr>
      <a:lvl7pPr marL="914400"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7pPr>
      <a:lvl8pPr marL="1371600"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8pPr>
      <a:lvl9pPr marL="1828800"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9pPr>
    </p:titleStyle>
    <p:bodyStyle>
      <a:lvl1pPr marL="342900" indent="-228600" algn="l" rtl="0" fontAlgn="base">
        <a:spcBef>
          <a:spcPct val="20000"/>
        </a:spcBef>
        <a:spcAft>
          <a:spcPct val="0"/>
        </a:spcAft>
        <a:buClr>
          <a:schemeClr val="accent1"/>
        </a:buClr>
        <a:buFont typeface="Arial" pitchFamily="84" charset="0"/>
        <a:buChar char="•"/>
        <a:defRPr sz="2400" kern="1200">
          <a:solidFill>
            <a:schemeClr val="tx2"/>
          </a:solidFill>
          <a:latin typeface="+mn-lt"/>
          <a:ea typeface="ＭＳ Ｐゴシック" pitchFamily="84" charset="-128"/>
          <a:cs typeface="ＭＳ Ｐゴシック" pitchFamily="84" charset="-128"/>
        </a:defRPr>
      </a:lvl1pPr>
      <a:lvl2pPr marL="639763" indent="-228600" algn="l" rtl="0" fontAlgn="base">
        <a:spcBef>
          <a:spcPct val="20000"/>
        </a:spcBef>
        <a:spcAft>
          <a:spcPct val="0"/>
        </a:spcAft>
        <a:buClr>
          <a:schemeClr val="accent2"/>
        </a:buClr>
        <a:buFont typeface="Arial" pitchFamily="84" charset="0"/>
        <a:buChar char="•"/>
        <a:defRPr sz="2000" kern="1200">
          <a:solidFill>
            <a:schemeClr val="tx2"/>
          </a:solidFill>
          <a:latin typeface="+mn-lt"/>
          <a:ea typeface="ＭＳ Ｐゴシック" pitchFamily="84" charset="-128"/>
          <a:cs typeface="+mn-cs"/>
        </a:defRPr>
      </a:lvl2pPr>
      <a:lvl3pPr marL="914400" indent="-228600" algn="l" rtl="0" fontAlgn="base">
        <a:spcBef>
          <a:spcPct val="20000"/>
        </a:spcBef>
        <a:spcAft>
          <a:spcPct val="0"/>
        </a:spcAft>
        <a:buClr>
          <a:srgbClr val="B5AE53"/>
        </a:buClr>
        <a:buFont typeface="Arial" pitchFamily="84" charset="0"/>
        <a:buChar char="•"/>
        <a:defRPr kern="1200">
          <a:solidFill>
            <a:schemeClr val="tx2"/>
          </a:solidFill>
          <a:latin typeface="+mn-lt"/>
          <a:ea typeface="ＭＳ Ｐゴシック" pitchFamily="84" charset="-128"/>
          <a:cs typeface="+mn-cs"/>
        </a:defRPr>
      </a:lvl3pPr>
      <a:lvl4pPr marL="1279525" indent="-228600" algn="l" rtl="0" fontAlgn="base">
        <a:spcBef>
          <a:spcPct val="20000"/>
        </a:spcBef>
        <a:spcAft>
          <a:spcPct val="0"/>
        </a:spcAft>
        <a:buClr>
          <a:srgbClr val="848058"/>
        </a:buClr>
        <a:buFont typeface="Arial" pitchFamily="84" charset="0"/>
        <a:buChar char="•"/>
        <a:defRPr sz="1600" kern="1200">
          <a:solidFill>
            <a:schemeClr val="tx2"/>
          </a:solidFill>
          <a:latin typeface="+mn-lt"/>
          <a:ea typeface="ＭＳ Ｐゴシック" pitchFamily="84" charset="-128"/>
          <a:cs typeface="+mn-cs"/>
        </a:defRPr>
      </a:lvl4pPr>
      <a:lvl5pPr marL="1554163" indent="-228600" algn="l" rtl="0" fontAlgn="base">
        <a:spcBef>
          <a:spcPct val="20000"/>
        </a:spcBef>
        <a:spcAft>
          <a:spcPct val="0"/>
        </a:spcAft>
        <a:buClr>
          <a:srgbClr val="E8B54D"/>
        </a:buClr>
        <a:buFont typeface="Arial" pitchFamily="84" charset="0"/>
        <a:buChar char="•"/>
        <a:defRPr sz="1600" kern="1200">
          <a:solidFill>
            <a:schemeClr val="tx2"/>
          </a:solidFill>
          <a:latin typeface="+mn-lt"/>
          <a:ea typeface="ＭＳ Ｐゴシック" pitchFamily="8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ous-titre 1"/>
          <p:cNvSpPr txBox="1">
            <a:spLocks/>
          </p:cNvSpPr>
          <p:nvPr/>
        </p:nvSpPr>
        <p:spPr bwMode="auto">
          <a:xfrm>
            <a:off x="642938" y="4648200"/>
            <a:ext cx="6553200" cy="457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fontAlgn="base">
              <a:spcBef>
                <a:spcPct val="20000"/>
              </a:spcBef>
              <a:spcAft>
                <a:spcPct val="0"/>
              </a:spcAft>
              <a:buClr>
                <a:schemeClr val="accent1"/>
              </a:buClr>
              <a:buFont typeface="Arial" pitchFamily="84" charset="0"/>
              <a:buNone/>
              <a:defRPr sz="1800" kern="1200" cap="all" spc="300" baseline="0">
                <a:solidFill>
                  <a:srgbClr val="FFFFFF"/>
                </a:solidFill>
                <a:latin typeface="+mn-lt"/>
                <a:ea typeface="ＭＳ Ｐゴシック" pitchFamily="84" charset="-128"/>
                <a:cs typeface="ＭＳ Ｐゴシック" pitchFamily="84" charset="-128"/>
              </a:defRPr>
            </a:lvl1pPr>
            <a:lvl2pPr marL="457200" indent="0" algn="ctr" rtl="0" fontAlgn="base">
              <a:spcBef>
                <a:spcPct val="20000"/>
              </a:spcBef>
              <a:spcAft>
                <a:spcPct val="0"/>
              </a:spcAft>
              <a:buClr>
                <a:schemeClr val="accent2"/>
              </a:buClr>
              <a:buFont typeface="Arial" pitchFamily="84" charset="0"/>
              <a:buNone/>
              <a:defRPr sz="2000" kern="1200">
                <a:solidFill>
                  <a:schemeClr val="tx1">
                    <a:tint val="75000"/>
                  </a:schemeClr>
                </a:solidFill>
                <a:latin typeface="+mn-lt"/>
                <a:ea typeface="ＭＳ Ｐゴシック" pitchFamily="84" charset="-128"/>
                <a:cs typeface="+mn-cs"/>
              </a:defRPr>
            </a:lvl2pPr>
            <a:lvl3pPr marL="914400" indent="0" algn="ctr" rtl="0" fontAlgn="base">
              <a:spcBef>
                <a:spcPct val="20000"/>
              </a:spcBef>
              <a:spcAft>
                <a:spcPct val="0"/>
              </a:spcAft>
              <a:buClr>
                <a:srgbClr val="B5AE53"/>
              </a:buClr>
              <a:buFont typeface="Arial" pitchFamily="84" charset="0"/>
              <a:buNone/>
              <a:defRPr kern="1200">
                <a:solidFill>
                  <a:schemeClr val="tx1">
                    <a:tint val="75000"/>
                  </a:schemeClr>
                </a:solidFill>
                <a:latin typeface="+mn-lt"/>
                <a:ea typeface="ＭＳ Ｐゴシック" pitchFamily="84" charset="-128"/>
                <a:cs typeface="+mn-cs"/>
              </a:defRPr>
            </a:lvl3pPr>
            <a:lvl4pPr marL="1371600" indent="0" algn="ctr" rtl="0" fontAlgn="base">
              <a:spcBef>
                <a:spcPct val="20000"/>
              </a:spcBef>
              <a:spcAft>
                <a:spcPct val="0"/>
              </a:spcAft>
              <a:buClr>
                <a:srgbClr val="848058"/>
              </a:buClr>
              <a:buFont typeface="Arial" pitchFamily="84" charset="0"/>
              <a:buNone/>
              <a:defRPr sz="1600" kern="1200">
                <a:solidFill>
                  <a:schemeClr val="tx1">
                    <a:tint val="75000"/>
                  </a:schemeClr>
                </a:solidFill>
                <a:latin typeface="+mn-lt"/>
                <a:ea typeface="ＭＳ Ｐゴシック" pitchFamily="84" charset="-128"/>
                <a:cs typeface="+mn-cs"/>
              </a:defRPr>
            </a:lvl4pPr>
            <a:lvl5pPr marL="1828800" indent="0" algn="ctr" rtl="0" fontAlgn="base">
              <a:spcBef>
                <a:spcPct val="20000"/>
              </a:spcBef>
              <a:spcAft>
                <a:spcPct val="0"/>
              </a:spcAft>
              <a:buClr>
                <a:srgbClr val="E8B54D"/>
              </a:buClr>
              <a:buFont typeface="Arial" pitchFamily="84" charset="0"/>
              <a:buNone/>
              <a:defRPr sz="1600" kern="1200">
                <a:solidFill>
                  <a:schemeClr val="tx1">
                    <a:tint val="75000"/>
                  </a:schemeClr>
                </a:solidFill>
                <a:latin typeface="+mn-lt"/>
                <a:ea typeface="ＭＳ Ｐゴシック" pitchFamily="84" charset="-128"/>
                <a:cs typeface="+mn-cs"/>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fr-FR" b="1" dirty="0" smtClean="0">
                <a:ea typeface="+mn-ea"/>
                <a:cs typeface="+mn-cs"/>
              </a:rPr>
              <a:t>Anne Sourdril &amp; </a:t>
            </a:r>
            <a:r>
              <a:rPr lang="fr-FR" b="1" dirty="0" err="1" smtClean="0">
                <a:ea typeface="+mn-ea"/>
                <a:cs typeface="+mn-cs"/>
              </a:rPr>
              <a:t>co</a:t>
            </a:r>
            <a:endParaRPr lang="fr-FR" b="1" dirty="0">
              <a:ea typeface="+mn-ea"/>
              <a:cs typeface="+mn-cs"/>
            </a:endParaRPr>
          </a:p>
        </p:txBody>
      </p:sp>
      <p:sp>
        <p:nvSpPr>
          <p:cNvPr id="19" name="Titre 2"/>
          <p:cNvSpPr txBox="1">
            <a:spLocks/>
          </p:cNvSpPr>
          <p:nvPr/>
        </p:nvSpPr>
        <p:spPr>
          <a:xfrm>
            <a:off x="604838" y="3251351"/>
            <a:ext cx="6629400" cy="1219200"/>
          </a:xfrm>
          <a:prstGeom prst="rect">
            <a:avLst/>
          </a:prstGeom>
        </p:spPr>
        <p:txBody>
          <a:bodyPr vert="horz" lIns="91440" tIns="45720" rIns="91440" bIns="45720" rtlCol="0" anchor="b" anchorCtr="0">
            <a:noAutofit/>
          </a:bodyPr>
          <a:lstStyle>
            <a:lvl1pPr algn="ctr" rtl="0" fontAlgn="base">
              <a:spcBef>
                <a:spcPct val="0"/>
              </a:spcBef>
              <a:spcAft>
                <a:spcPct val="0"/>
              </a:spcAft>
              <a:defRPr sz="4000" kern="1200" cap="all">
                <a:solidFill>
                  <a:schemeClr val="accent1">
                    <a:lumMod val="50000"/>
                  </a:schemeClr>
                </a:solidFill>
                <a:latin typeface="+mj-lt"/>
                <a:ea typeface="ＭＳ Ｐゴシック" pitchFamily="84" charset="-128"/>
                <a:cs typeface="ＭＳ Ｐゴシック" pitchFamily="84" charset="-128"/>
              </a:defRPr>
            </a:lvl1pPr>
            <a:lvl2pPr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2pPr>
            <a:lvl3pPr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3pPr>
            <a:lvl4pPr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4pPr>
            <a:lvl5pPr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5pPr>
            <a:lvl6pPr marL="457200"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6pPr>
            <a:lvl7pPr marL="914400"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7pPr>
            <a:lvl8pPr marL="1371600"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8pPr>
            <a:lvl9pPr marL="1828800" algn="ctr" rtl="0" fontAlgn="base">
              <a:spcBef>
                <a:spcPct val="0"/>
              </a:spcBef>
              <a:spcAft>
                <a:spcPct val="0"/>
              </a:spcAft>
              <a:defRPr sz="3500">
                <a:solidFill>
                  <a:srgbClr val="6B7D72"/>
                </a:solidFill>
                <a:latin typeface="Book Antiqua" pitchFamily="84" charset="0"/>
                <a:ea typeface="ＭＳ Ｐゴシック" pitchFamily="84" charset="-128"/>
                <a:cs typeface="ＭＳ Ｐゴシック" pitchFamily="84" charset="-128"/>
              </a:defRPr>
            </a:lvl9pPr>
          </a:lstStyle>
          <a:p>
            <a:pPr fontAlgn="auto">
              <a:spcAft>
                <a:spcPts val="0"/>
              </a:spcAft>
              <a:defRPr/>
            </a:pPr>
            <a:r>
              <a:rPr lang="fr-FR" sz="1800" b="1" dirty="0"/>
              <a:t>Des ours dans mon jardin, des éléphants dans mon champ : comparaison des indicateurs locaux des changements environnementaux aux </a:t>
            </a:r>
            <a:r>
              <a:rPr lang="fr-FR" sz="1800" b="1" dirty="0" err="1"/>
              <a:t>Nords</a:t>
            </a:r>
            <a:r>
              <a:rPr lang="fr-FR" sz="1800" b="1" dirty="0"/>
              <a:t> et aux </a:t>
            </a:r>
            <a:r>
              <a:rPr lang="fr-FR" sz="1800" b="1" dirty="0" err="1" smtClean="0"/>
              <a:t>Suds</a:t>
            </a:r>
            <a:endParaRPr lang="fr-FR" sz="1800" dirty="0"/>
          </a:p>
        </p:txBody>
      </p:sp>
      <p:pic>
        <p:nvPicPr>
          <p:cNvPr id="20" name="Picture 2" descr="C:\Users\ANNESO~1\AppData\Local\Temp\ladyss4.jpg"/>
          <p:cNvPicPr>
            <a:picLocks noChangeAspect="1" noChangeArrowheads="1"/>
          </p:cNvPicPr>
          <p:nvPr/>
        </p:nvPicPr>
        <p:blipFill>
          <a:blip r:embed="rId2"/>
          <a:srcRect/>
          <a:stretch>
            <a:fillRect/>
          </a:stretch>
        </p:blipFill>
        <p:spPr bwMode="auto">
          <a:xfrm>
            <a:off x="6642698" y="1245429"/>
            <a:ext cx="833894" cy="1060092"/>
          </a:xfrm>
          <a:prstGeom prst="rect">
            <a:avLst/>
          </a:prstGeom>
          <a:noFill/>
          <a:ln w="9525">
            <a:noFill/>
            <a:miter lim="800000"/>
            <a:headEnd/>
            <a:tailEnd/>
          </a:ln>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95784" y="5771445"/>
            <a:ext cx="917481" cy="902338"/>
          </a:xfrm>
          <a:prstGeom prst="rect">
            <a:avLst/>
          </a:prstGeom>
          <a:noFill/>
          <a:ln w="9525">
            <a:noFill/>
            <a:miter lim="800000"/>
            <a:headEnd/>
            <a:tailEnd/>
          </a:ln>
        </p:spPr>
      </p:pic>
      <p:pic>
        <p:nvPicPr>
          <p:cNvPr id="22" name="Image 21"/>
          <p:cNvPicPr>
            <a:picLocks noChangeAspect="1"/>
          </p:cNvPicPr>
          <p:nvPr/>
        </p:nvPicPr>
        <p:blipFill>
          <a:blip r:embed="rId4"/>
          <a:stretch>
            <a:fillRect/>
          </a:stretch>
        </p:blipFill>
        <p:spPr>
          <a:xfrm>
            <a:off x="7599802" y="1182904"/>
            <a:ext cx="1249014" cy="512416"/>
          </a:xfrm>
          <a:prstGeom prst="rect">
            <a:avLst/>
          </a:prstGeom>
        </p:spPr>
      </p:pic>
      <p:pic>
        <p:nvPicPr>
          <p:cNvPr id="23" name="Image 2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4838" y="6116741"/>
            <a:ext cx="507683" cy="617408"/>
          </a:xfrm>
          <a:prstGeom prst="rect">
            <a:avLst/>
          </a:prstGeom>
        </p:spPr>
      </p:pic>
      <p:pic>
        <p:nvPicPr>
          <p:cNvPr id="24" name="Image 2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33394" y="6277408"/>
            <a:ext cx="1306405" cy="412181"/>
          </a:xfrm>
          <a:prstGeom prst="rect">
            <a:avLst/>
          </a:prstGeom>
        </p:spPr>
      </p:pic>
      <p:pic>
        <p:nvPicPr>
          <p:cNvPr id="26" name="Image 2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8795" y="5630873"/>
            <a:ext cx="1120377" cy="441266"/>
          </a:xfrm>
          <a:prstGeom prst="rect">
            <a:avLst/>
          </a:prstGeom>
        </p:spPr>
      </p:pic>
      <p:pic>
        <p:nvPicPr>
          <p:cNvPr id="28" name="Image 27"/>
          <p:cNvPicPr>
            <a:picLocks noChangeAspect="1"/>
          </p:cNvPicPr>
          <p:nvPr/>
        </p:nvPicPr>
        <p:blipFill>
          <a:blip r:embed="rId8"/>
          <a:stretch>
            <a:fillRect/>
          </a:stretch>
        </p:blipFill>
        <p:spPr>
          <a:xfrm>
            <a:off x="2539658" y="5660685"/>
            <a:ext cx="651509" cy="456056"/>
          </a:xfrm>
          <a:prstGeom prst="rect">
            <a:avLst/>
          </a:prstGeom>
        </p:spPr>
      </p:pic>
      <p:pic>
        <p:nvPicPr>
          <p:cNvPr id="29" name="Image 2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59597" y="5750401"/>
            <a:ext cx="1008014" cy="504007"/>
          </a:xfrm>
          <a:prstGeom prst="rect">
            <a:avLst/>
          </a:prstGeom>
        </p:spPr>
      </p:pic>
      <p:pic>
        <p:nvPicPr>
          <p:cNvPr id="30" name="Image 2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356638" y="5750401"/>
            <a:ext cx="1283161" cy="457661"/>
          </a:xfrm>
          <a:prstGeom prst="rect">
            <a:avLst/>
          </a:prstGeom>
        </p:spPr>
      </p:pic>
      <p:pic>
        <p:nvPicPr>
          <p:cNvPr id="31" name="Image 30"/>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435071" y="6208325"/>
            <a:ext cx="898323" cy="542005"/>
          </a:xfrm>
          <a:prstGeom prst="rect">
            <a:avLst/>
          </a:prstGeom>
        </p:spPr>
      </p:pic>
      <p:pic>
        <p:nvPicPr>
          <p:cNvPr id="32" name="Image 31" descr="logoPIAF_final.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833441" y="165567"/>
            <a:ext cx="1350552" cy="9568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Comparer des territoires?</a:t>
            </a:r>
            <a:endParaRPr lang="fr-FR" sz="2600" dirty="0"/>
          </a:p>
        </p:txBody>
      </p:sp>
      <p:grpSp>
        <p:nvGrpSpPr>
          <p:cNvPr id="8" name="Grouper 7"/>
          <p:cNvGrpSpPr/>
          <p:nvPr/>
        </p:nvGrpSpPr>
        <p:grpSpPr>
          <a:xfrm>
            <a:off x="284344" y="1370594"/>
            <a:ext cx="8564848" cy="5530596"/>
            <a:chOff x="20155" y="20154"/>
            <a:chExt cx="9123845" cy="6837846"/>
          </a:xfrm>
        </p:grpSpPr>
        <p:sp>
          <p:nvSpPr>
            <p:cNvPr id="9" name="Rectangle 8"/>
            <p:cNvSpPr/>
            <p:nvPr/>
          </p:nvSpPr>
          <p:spPr>
            <a:xfrm>
              <a:off x="20155" y="20154"/>
              <a:ext cx="9123845" cy="683784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0" name="Groupe 87"/>
            <p:cNvGrpSpPr>
              <a:grpSpLocks noChangeAspect="1"/>
            </p:cNvGrpSpPr>
            <p:nvPr/>
          </p:nvGrpSpPr>
          <p:grpSpPr>
            <a:xfrm>
              <a:off x="4957294" y="4145985"/>
              <a:ext cx="3693795" cy="2319325"/>
              <a:chOff x="598595" y="1700808"/>
              <a:chExt cx="6156324" cy="3865543"/>
            </a:xfrm>
          </p:grpSpPr>
          <p:sp>
            <p:nvSpPr>
              <p:cNvPr id="176" name="Rectangle 175"/>
              <p:cNvSpPr>
                <a:spLocks noChangeAspect="1"/>
              </p:cNvSpPr>
              <p:nvPr/>
            </p:nvSpPr>
            <p:spPr>
              <a:xfrm>
                <a:off x="3995936" y="3012896"/>
                <a:ext cx="1112930" cy="345638"/>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Rectangle 176"/>
              <p:cNvSpPr>
                <a:spLocks noChangeAspect="1"/>
              </p:cNvSpPr>
              <p:nvPr/>
            </p:nvSpPr>
            <p:spPr>
              <a:xfrm>
                <a:off x="2022359" y="3380080"/>
                <a:ext cx="3170093" cy="2186271"/>
              </a:xfrm>
              <a:prstGeom prst="rect">
                <a:avLst/>
              </a:prstGeom>
              <a:solidFill>
                <a:srgbClr val="708B3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78" name="Connecteur droit 177"/>
              <p:cNvCxnSpPr/>
              <p:nvPr/>
            </p:nvCxnSpPr>
            <p:spPr>
              <a:xfrm flipV="1">
                <a:off x="3635896" y="1700808"/>
                <a:ext cx="0" cy="129821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a:off x="1840849" y="2996952"/>
                <a:ext cx="49140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Ellipse 179"/>
              <p:cNvSpPr/>
              <p:nvPr/>
            </p:nvSpPr>
            <p:spPr>
              <a:xfrm>
                <a:off x="3672830" y="1800034"/>
                <a:ext cx="98371" cy="100614"/>
              </a:xfrm>
              <a:prstGeom prst="ellipse">
                <a:avLst/>
              </a:prstGeom>
              <a:solidFill>
                <a:srgbClr val="FF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1" name="Ellipse 180"/>
              <p:cNvSpPr/>
              <p:nvPr/>
            </p:nvSpPr>
            <p:spPr>
              <a:xfrm>
                <a:off x="3203848" y="2860365"/>
                <a:ext cx="98371" cy="100614"/>
              </a:xfrm>
              <a:prstGeom prst="ellipse">
                <a:avLst/>
              </a:prstGeom>
              <a:solidFill>
                <a:srgbClr val="FF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2" name="Ellipse 181"/>
              <p:cNvSpPr/>
              <p:nvPr/>
            </p:nvSpPr>
            <p:spPr>
              <a:xfrm>
                <a:off x="3851920" y="3186624"/>
                <a:ext cx="98371" cy="100614"/>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3" name="ZoneTexte 182"/>
              <p:cNvSpPr txBox="1"/>
              <p:nvPr/>
            </p:nvSpPr>
            <p:spPr>
              <a:xfrm>
                <a:off x="1214043" y="2386522"/>
                <a:ext cx="1209173" cy="436017"/>
              </a:xfrm>
              <a:prstGeom prst="rect">
                <a:avLst/>
              </a:prstGeom>
              <a:noFill/>
            </p:spPr>
            <p:txBody>
              <a:bodyPr wrap="none" rtlCol="0">
                <a:spAutoFit/>
              </a:bodyPr>
              <a:lstStyle/>
              <a:p>
                <a:r>
                  <a:rPr lang="fr-FR" sz="1100" b="1" dirty="0" smtClean="0"/>
                  <a:t>Hwange</a:t>
                </a:r>
                <a:endParaRPr lang="fr-FR" sz="1100" b="1" dirty="0"/>
              </a:p>
            </p:txBody>
          </p:sp>
          <p:sp>
            <p:nvSpPr>
              <p:cNvPr id="184" name="ZoneTexte 183"/>
              <p:cNvSpPr txBox="1"/>
              <p:nvPr/>
            </p:nvSpPr>
            <p:spPr>
              <a:xfrm>
                <a:off x="4747438" y="1745098"/>
                <a:ext cx="799363" cy="333425"/>
              </a:xfrm>
              <a:prstGeom prst="rect">
                <a:avLst/>
              </a:prstGeom>
              <a:noFill/>
            </p:spPr>
            <p:txBody>
              <a:bodyPr wrap="none" rtlCol="0">
                <a:spAutoFit/>
              </a:bodyPr>
              <a:lstStyle/>
              <a:p>
                <a:r>
                  <a:rPr lang="fr-FR" sz="700" b="1" dirty="0">
                    <a:solidFill>
                      <a:srgbClr val="7030A0"/>
                    </a:solidFill>
                  </a:rPr>
                  <a:t>M </a:t>
                </a:r>
                <a:r>
                  <a:rPr lang="fr-FR" sz="700" b="1" dirty="0" smtClean="0">
                    <a:solidFill>
                      <a:srgbClr val="FF0000"/>
                    </a:solidFill>
                  </a:rPr>
                  <a:t>FL V</a:t>
                </a:r>
                <a:endParaRPr lang="fr-FR" sz="700" b="1" dirty="0">
                  <a:solidFill>
                    <a:srgbClr val="FF0000"/>
                  </a:solidFill>
                </a:endParaRPr>
              </a:p>
            </p:txBody>
          </p:sp>
          <p:sp>
            <p:nvSpPr>
              <p:cNvPr id="185" name="ZoneTexte 184"/>
              <p:cNvSpPr txBox="1"/>
              <p:nvPr/>
            </p:nvSpPr>
            <p:spPr>
              <a:xfrm>
                <a:off x="3588076" y="2628350"/>
                <a:ext cx="1604376" cy="333425"/>
              </a:xfrm>
              <a:prstGeom prst="rect">
                <a:avLst/>
              </a:prstGeom>
              <a:noFill/>
            </p:spPr>
            <p:txBody>
              <a:bodyPr wrap="square" rtlCol="0">
                <a:spAutoFit/>
              </a:bodyPr>
              <a:lstStyle/>
              <a:p>
                <a:r>
                  <a:rPr lang="fr-FR" sz="700" b="1" dirty="0" smtClean="0">
                    <a:solidFill>
                      <a:srgbClr val="7030A0"/>
                    </a:solidFill>
                  </a:rPr>
                  <a:t>M </a:t>
                </a:r>
                <a:r>
                  <a:rPr lang="fr-FR" sz="700" b="1" dirty="0" smtClean="0">
                    <a:solidFill>
                      <a:srgbClr val="FF0000"/>
                    </a:solidFill>
                  </a:rPr>
                  <a:t>FL AAO </a:t>
                </a:r>
                <a:r>
                  <a:rPr lang="fr-FR" sz="700" b="1" dirty="0" smtClean="0">
                    <a:solidFill>
                      <a:srgbClr val="0070C0"/>
                    </a:solidFill>
                  </a:rPr>
                  <a:t>C</a:t>
                </a:r>
                <a:endParaRPr lang="fr-FR" sz="700" b="1" dirty="0">
                  <a:solidFill>
                    <a:srgbClr val="0070C0"/>
                  </a:solidFill>
                </a:endParaRPr>
              </a:p>
            </p:txBody>
          </p:sp>
          <p:sp>
            <p:nvSpPr>
              <p:cNvPr id="186" name="ZoneTexte 185"/>
              <p:cNvSpPr txBox="1"/>
              <p:nvPr/>
            </p:nvSpPr>
            <p:spPr>
              <a:xfrm>
                <a:off x="3890514" y="3019040"/>
                <a:ext cx="1650941" cy="333425"/>
              </a:xfrm>
              <a:prstGeom prst="rect">
                <a:avLst/>
              </a:prstGeom>
              <a:noFill/>
            </p:spPr>
            <p:txBody>
              <a:bodyPr wrap="square" rtlCol="0">
                <a:spAutoFit/>
              </a:bodyPr>
              <a:lstStyle/>
              <a:p>
                <a:r>
                  <a:rPr lang="fr-FR" sz="700" b="1" dirty="0" smtClean="0">
                    <a:solidFill>
                      <a:srgbClr val="7030A0"/>
                    </a:solidFill>
                  </a:rPr>
                  <a:t>M </a:t>
                </a:r>
                <a:r>
                  <a:rPr lang="fr-FR" sz="700" b="1" dirty="0" smtClean="0">
                    <a:solidFill>
                      <a:srgbClr val="FF0000"/>
                    </a:solidFill>
                  </a:rPr>
                  <a:t>FL AAOV </a:t>
                </a:r>
                <a:r>
                  <a:rPr lang="fr-FR" sz="700" b="1" dirty="0" smtClean="0">
                    <a:solidFill>
                      <a:srgbClr val="0070C0"/>
                    </a:solidFill>
                  </a:rPr>
                  <a:t>C</a:t>
                </a:r>
                <a:endParaRPr lang="fr-FR" sz="700" b="1" dirty="0">
                  <a:solidFill>
                    <a:srgbClr val="0070C0"/>
                  </a:solidFill>
                </a:endParaRPr>
              </a:p>
            </p:txBody>
          </p:sp>
          <p:cxnSp>
            <p:nvCxnSpPr>
              <p:cNvPr id="187" name="Connecteur droit 186"/>
              <p:cNvCxnSpPr>
                <a:endCxn id="199" idx="2"/>
              </p:cNvCxnSpPr>
              <p:nvPr/>
            </p:nvCxnSpPr>
            <p:spPr>
              <a:xfrm flipV="1">
                <a:off x="2910663" y="3086951"/>
                <a:ext cx="5153" cy="2931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Connecteur droit 187"/>
              <p:cNvCxnSpPr/>
              <p:nvPr/>
            </p:nvCxnSpPr>
            <p:spPr>
              <a:xfrm>
                <a:off x="2915816" y="3366942"/>
                <a:ext cx="38391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a:off x="2838807" y="3245735"/>
                <a:ext cx="132914" cy="0"/>
              </a:xfrm>
              <a:prstGeom prst="line">
                <a:avLst/>
              </a:prstGeom>
              <a:ln w="28575">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nvGrpSpPr>
              <p:cNvPr id="190" name="Groupe 65"/>
              <p:cNvGrpSpPr/>
              <p:nvPr/>
            </p:nvGrpSpPr>
            <p:grpSpPr>
              <a:xfrm rot="5400000">
                <a:off x="6312890" y="3139371"/>
                <a:ext cx="132914" cy="446343"/>
                <a:chOff x="6660232" y="4062912"/>
                <a:chExt cx="166139" cy="446343"/>
              </a:xfrm>
              <a:scene3d>
                <a:camera prst="orthographicFront">
                  <a:rot lat="0" lon="10800000" rev="0"/>
                </a:camera>
                <a:lightRig rig="threePt" dir="t"/>
              </a:scene3d>
            </p:grpSpPr>
            <p:cxnSp>
              <p:nvCxnSpPr>
                <p:cNvPr id="232" name="Connecteur droit 231"/>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Connecteur droit 232"/>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Connecteur droit 233"/>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Connecteur droit 234"/>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e 70"/>
              <p:cNvGrpSpPr/>
              <p:nvPr/>
            </p:nvGrpSpPr>
            <p:grpSpPr>
              <a:xfrm rot="5400000">
                <a:off x="5710530" y="3139371"/>
                <a:ext cx="132914" cy="446343"/>
                <a:chOff x="6660232" y="4062912"/>
                <a:chExt cx="166139" cy="446343"/>
              </a:xfrm>
              <a:scene3d>
                <a:camera prst="orthographicFront">
                  <a:rot lat="0" lon="10800000" rev="0"/>
                </a:camera>
                <a:lightRig rig="threePt" dir="t"/>
              </a:scene3d>
            </p:grpSpPr>
            <p:cxnSp>
              <p:nvCxnSpPr>
                <p:cNvPr id="228" name="Connecteur droit 227"/>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Connecteur droit 229"/>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Connecteur droit 230"/>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2" name="Groupe 75"/>
              <p:cNvGrpSpPr/>
              <p:nvPr/>
            </p:nvGrpSpPr>
            <p:grpSpPr>
              <a:xfrm rot="5400000">
                <a:off x="5084631" y="3139371"/>
                <a:ext cx="132914" cy="446343"/>
                <a:chOff x="6660232" y="4062912"/>
                <a:chExt cx="166139" cy="446343"/>
              </a:xfrm>
              <a:scene3d>
                <a:camera prst="orthographicFront">
                  <a:rot lat="0" lon="10800000" rev="0"/>
                </a:camera>
                <a:lightRig rig="threePt" dir="t"/>
              </a:scene3d>
            </p:grpSpPr>
            <p:cxnSp>
              <p:nvCxnSpPr>
                <p:cNvPr id="224" name="Connecteur droit 223"/>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Connecteur droit 224"/>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 name="Groupe 80"/>
              <p:cNvGrpSpPr/>
              <p:nvPr/>
            </p:nvGrpSpPr>
            <p:grpSpPr>
              <a:xfrm rot="5400000">
                <a:off x="4473303" y="3139371"/>
                <a:ext cx="132914" cy="446343"/>
                <a:chOff x="6660232" y="4062912"/>
                <a:chExt cx="166139" cy="446343"/>
              </a:xfrm>
              <a:scene3d>
                <a:camera prst="orthographicFront">
                  <a:rot lat="0" lon="10800000" rev="0"/>
                </a:camera>
                <a:lightRig rig="threePt" dir="t"/>
              </a:scene3d>
            </p:grpSpPr>
            <p:cxnSp>
              <p:nvCxnSpPr>
                <p:cNvPr id="220" name="Connecteur droit 219"/>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Connecteur droit 220"/>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Connecteur droit 221"/>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Connecteur droit 222"/>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e 85"/>
              <p:cNvGrpSpPr/>
              <p:nvPr/>
            </p:nvGrpSpPr>
            <p:grpSpPr>
              <a:xfrm rot="5400000">
                <a:off x="3847405" y="3139370"/>
                <a:ext cx="132913" cy="446343"/>
                <a:chOff x="6660232" y="4062912"/>
                <a:chExt cx="166139" cy="446343"/>
              </a:xfrm>
              <a:scene3d>
                <a:camera prst="orthographicFront">
                  <a:rot lat="0" lon="10800000" rev="0"/>
                </a:camera>
                <a:lightRig rig="threePt" dir="t"/>
              </a:scene3d>
            </p:grpSpPr>
            <p:cxnSp>
              <p:nvCxnSpPr>
                <p:cNvPr id="216" name="Connecteur droit 215"/>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Connecteur droit 216"/>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Connecteur droit 217"/>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Connecteur droit 218"/>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 name="Groupe 90"/>
              <p:cNvGrpSpPr/>
              <p:nvPr/>
            </p:nvGrpSpPr>
            <p:grpSpPr>
              <a:xfrm rot="5400000">
                <a:off x="3245045" y="3139371"/>
                <a:ext cx="132914" cy="446343"/>
                <a:chOff x="6660232" y="4062912"/>
                <a:chExt cx="166139" cy="446343"/>
              </a:xfrm>
              <a:scene3d>
                <a:camera prst="orthographicFront">
                  <a:rot lat="0" lon="10800000" rev="0"/>
                </a:camera>
                <a:lightRig rig="threePt" dir="t"/>
              </a:scene3d>
            </p:grpSpPr>
            <p:cxnSp>
              <p:nvCxnSpPr>
                <p:cNvPr id="212" name="Connecteur droit 211"/>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Connecteur droit 212"/>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Connecteur droit 213"/>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Connecteur droit 214"/>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6" name="Groupe 106"/>
              <p:cNvGrpSpPr/>
              <p:nvPr/>
            </p:nvGrpSpPr>
            <p:grpSpPr>
              <a:xfrm>
                <a:off x="1840849" y="2996952"/>
                <a:ext cx="1002959" cy="132911"/>
                <a:chOff x="1763688" y="3139911"/>
                <a:chExt cx="1002959" cy="132911"/>
              </a:xfrm>
            </p:grpSpPr>
            <p:cxnSp>
              <p:nvCxnSpPr>
                <p:cNvPr id="204" name="Connecteur droit 203"/>
                <p:cNvCxnSpPr/>
                <p:nvPr/>
              </p:nvCxnSpPr>
              <p:spPr>
                <a:xfrm flipH="1">
                  <a:off x="1763688" y="3206367"/>
                  <a:ext cx="10029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 name="Groupe 95"/>
                <p:cNvGrpSpPr/>
                <p:nvPr/>
              </p:nvGrpSpPr>
              <p:grpSpPr>
                <a:xfrm rot="5400000">
                  <a:off x="2319363" y="2983195"/>
                  <a:ext cx="132911" cy="446343"/>
                  <a:chOff x="6660232" y="4062912"/>
                  <a:chExt cx="166139" cy="446343"/>
                </a:xfrm>
                <a:scene3d>
                  <a:camera prst="orthographicFront">
                    <a:rot lat="0" lon="10800000" rev="0"/>
                  </a:camera>
                  <a:lightRig rig="threePt" dir="t"/>
                </a:scene3d>
              </p:grpSpPr>
              <p:cxnSp>
                <p:nvCxnSpPr>
                  <p:cNvPr id="208" name="Connecteur droit 207"/>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Connecteur droit 208"/>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Connecteur droit 209"/>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Connecteur droit 210"/>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6" name="Connecteur droit 205"/>
                <p:cNvCxnSpPr/>
                <p:nvPr/>
              </p:nvCxnSpPr>
              <p:spPr>
                <a:xfrm rot="5400000">
                  <a:off x="1955904" y="3206367"/>
                  <a:ext cx="132911" cy="0"/>
                </a:xfrm>
                <a:prstGeom prst="line">
                  <a:avLst/>
                </a:prstGeom>
                <a:ln w="28575">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7" name="Connecteur droit 206"/>
                <p:cNvCxnSpPr/>
                <p:nvPr/>
              </p:nvCxnSpPr>
              <p:spPr>
                <a:xfrm rot="5400000">
                  <a:off x="1803504" y="3206367"/>
                  <a:ext cx="132911" cy="0"/>
                </a:xfrm>
                <a:prstGeom prst="line">
                  <a:avLst/>
                </a:prstGeom>
                <a:ln w="28575">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197" name="Ellipse 196"/>
              <p:cNvSpPr/>
              <p:nvPr/>
            </p:nvSpPr>
            <p:spPr>
              <a:xfrm>
                <a:off x="4370618" y="3645024"/>
                <a:ext cx="98371" cy="100614"/>
              </a:xfrm>
              <a:prstGeom prst="ellipse">
                <a:avLst/>
              </a:prstGeom>
              <a:solidFill>
                <a:srgbClr val="00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8" name="ZoneTexte 197"/>
              <p:cNvSpPr txBox="1"/>
              <p:nvPr/>
            </p:nvSpPr>
            <p:spPr>
              <a:xfrm>
                <a:off x="598595" y="2813858"/>
                <a:ext cx="1452838" cy="359073"/>
              </a:xfrm>
              <a:prstGeom prst="rect">
                <a:avLst/>
              </a:prstGeom>
              <a:noFill/>
            </p:spPr>
            <p:txBody>
              <a:bodyPr wrap="square" rtlCol="0">
                <a:spAutoFit/>
              </a:bodyPr>
              <a:lstStyle/>
              <a:p>
                <a:r>
                  <a:rPr lang="fr-FR" sz="800" b="1" dirty="0" smtClean="0">
                    <a:solidFill>
                      <a:srgbClr val="FF66FF"/>
                    </a:solidFill>
                  </a:rPr>
                  <a:t>EV</a:t>
                </a:r>
                <a:r>
                  <a:rPr lang="fr-FR" sz="800" b="1" dirty="0" smtClean="0">
                    <a:solidFill>
                      <a:srgbClr val="FF0000"/>
                    </a:solidFill>
                  </a:rPr>
                  <a:t> FL AAO </a:t>
                </a:r>
                <a:r>
                  <a:rPr lang="fr-FR" sz="800" b="1" dirty="0" smtClean="0">
                    <a:solidFill>
                      <a:srgbClr val="0070C0"/>
                    </a:solidFill>
                  </a:rPr>
                  <a:t>C</a:t>
                </a:r>
                <a:endParaRPr lang="fr-FR" sz="800" b="1" dirty="0">
                  <a:solidFill>
                    <a:srgbClr val="0070C0"/>
                  </a:solidFill>
                </a:endParaRPr>
              </a:p>
            </p:txBody>
          </p:sp>
          <p:sp>
            <p:nvSpPr>
              <p:cNvPr id="199" name="Rectangle 198"/>
              <p:cNvSpPr/>
              <p:nvPr/>
            </p:nvSpPr>
            <p:spPr>
              <a:xfrm>
                <a:off x="2843723" y="2906952"/>
                <a:ext cx="144186" cy="179999"/>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0" name="ZoneTexte 199"/>
              <p:cNvSpPr txBox="1"/>
              <p:nvPr/>
            </p:nvSpPr>
            <p:spPr>
              <a:xfrm>
                <a:off x="3802818" y="1719451"/>
                <a:ext cx="1571443" cy="333425"/>
              </a:xfrm>
              <a:prstGeom prst="rect">
                <a:avLst/>
              </a:prstGeom>
              <a:noFill/>
            </p:spPr>
            <p:txBody>
              <a:bodyPr wrap="square" rtlCol="0">
                <a:spAutoFit/>
              </a:bodyPr>
              <a:lstStyle/>
              <a:p>
                <a:r>
                  <a:rPr lang="fr-FR" sz="700" b="1" dirty="0" err="1" smtClean="0"/>
                  <a:t>Kamativi</a:t>
                </a:r>
                <a:endParaRPr lang="fr-FR" sz="700" b="1" dirty="0"/>
              </a:p>
            </p:txBody>
          </p:sp>
          <p:sp>
            <p:nvSpPr>
              <p:cNvPr id="201" name="ZoneTexte 200"/>
              <p:cNvSpPr txBox="1"/>
              <p:nvPr/>
            </p:nvSpPr>
            <p:spPr>
              <a:xfrm>
                <a:off x="2913240" y="2993395"/>
                <a:ext cx="1080120" cy="333425"/>
              </a:xfrm>
              <a:prstGeom prst="rect">
                <a:avLst/>
              </a:prstGeom>
              <a:noFill/>
            </p:spPr>
            <p:txBody>
              <a:bodyPr wrap="square" rtlCol="0">
                <a:spAutoFit/>
              </a:bodyPr>
              <a:lstStyle/>
              <a:p>
                <a:r>
                  <a:rPr lang="fr-FR" sz="700" b="1" dirty="0" err="1" smtClean="0"/>
                  <a:t>Magoli</a:t>
                </a:r>
                <a:endParaRPr lang="fr-FR" sz="700" b="1" dirty="0"/>
              </a:p>
            </p:txBody>
          </p:sp>
          <p:sp>
            <p:nvSpPr>
              <p:cNvPr id="202" name="ZoneTexte 201"/>
              <p:cNvSpPr txBox="1"/>
              <p:nvPr/>
            </p:nvSpPr>
            <p:spPr>
              <a:xfrm>
                <a:off x="2572153" y="2500303"/>
                <a:ext cx="1382243" cy="333425"/>
              </a:xfrm>
              <a:prstGeom prst="rect">
                <a:avLst/>
              </a:prstGeom>
              <a:noFill/>
            </p:spPr>
            <p:txBody>
              <a:bodyPr wrap="square" rtlCol="0">
                <a:spAutoFit/>
              </a:bodyPr>
              <a:lstStyle/>
              <a:p>
                <a:r>
                  <a:rPr lang="fr-FR" sz="700" b="1" dirty="0" err="1" smtClean="0"/>
                  <a:t>Nengasha</a:t>
                </a:r>
                <a:endParaRPr lang="fr-FR" sz="700" b="1" dirty="0"/>
              </a:p>
            </p:txBody>
          </p:sp>
          <p:sp>
            <p:nvSpPr>
              <p:cNvPr id="203" name="ZoneTexte 202"/>
              <p:cNvSpPr txBox="1"/>
              <p:nvPr/>
            </p:nvSpPr>
            <p:spPr>
              <a:xfrm>
                <a:off x="4333203" y="3572220"/>
                <a:ext cx="1572175" cy="307777"/>
              </a:xfrm>
              <a:prstGeom prst="rect">
                <a:avLst/>
              </a:prstGeom>
              <a:noFill/>
            </p:spPr>
            <p:txBody>
              <a:bodyPr wrap="square" rtlCol="0">
                <a:spAutoFit/>
              </a:bodyPr>
              <a:lstStyle/>
              <a:p>
                <a:r>
                  <a:rPr lang="fr-FR" sz="600" b="1" dirty="0" smtClean="0"/>
                  <a:t>Main Camp</a:t>
                </a:r>
                <a:endParaRPr lang="fr-FR" sz="600" b="1" dirty="0"/>
              </a:p>
            </p:txBody>
          </p:sp>
        </p:grpSp>
        <p:grpSp>
          <p:nvGrpSpPr>
            <p:cNvPr id="11" name="Groupe 149"/>
            <p:cNvGrpSpPr>
              <a:grpSpLocks noChangeAspect="1"/>
            </p:cNvGrpSpPr>
            <p:nvPr/>
          </p:nvGrpSpPr>
          <p:grpSpPr>
            <a:xfrm>
              <a:off x="5340336" y="401898"/>
              <a:ext cx="2592364" cy="3046389"/>
              <a:chOff x="1619545" y="1412776"/>
              <a:chExt cx="4320607" cy="5077315"/>
            </a:xfrm>
          </p:grpSpPr>
          <p:sp>
            <p:nvSpPr>
              <p:cNvPr id="149" name="Rectangle 148"/>
              <p:cNvSpPr>
                <a:spLocks noChangeAspect="1"/>
              </p:cNvSpPr>
              <p:nvPr/>
            </p:nvSpPr>
            <p:spPr>
              <a:xfrm>
                <a:off x="3275856" y="2651314"/>
                <a:ext cx="2664296" cy="2073830"/>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0" name="Connecteur droit 149"/>
              <p:cNvCxnSpPr/>
              <p:nvPr/>
            </p:nvCxnSpPr>
            <p:spPr>
              <a:xfrm>
                <a:off x="3995936" y="1412776"/>
                <a:ext cx="0" cy="48245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p:cNvSpPr>
                <a:spLocks noChangeAspect="1"/>
              </p:cNvSpPr>
              <p:nvPr/>
            </p:nvSpPr>
            <p:spPr>
              <a:xfrm>
                <a:off x="4067945" y="3155371"/>
                <a:ext cx="792088" cy="1138627"/>
              </a:xfrm>
              <a:prstGeom prst="rect">
                <a:avLst/>
              </a:prstGeom>
              <a:solidFill>
                <a:srgbClr val="708B3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2" name="Connecteur droit 151"/>
              <p:cNvCxnSpPr/>
              <p:nvPr/>
            </p:nvCxnSpPr>
            <p:spPr>
              <a:xfrm flipH="1">
                <a:off x="2267744" y="2492896"/>
                <a:ext cx="1728192"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3" name="Connecteur droit 152"/>
              <p:cNvCxnSpPr/>
              <p:nvPr/>
            </p:nvCxnSpPr>
            <p:spPr>
              <a:xfrm>
                <a:off x="3995936" y="5517232"/>
                <a:ext cx="19442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 name="Groupe 28"/>
              <p:cNvGrpSpPr>
                <a:grpSpLocks noChangeAspect="1"/>
              </p:cNvGrpSpPr>
              <p:nvPr/>
            </p:nvGrpSpPr>
            <p:grpSpPr>
              <a:xfrm>
                <a:off x="3995936" y="6029240"/>
                <a:ext cx="166139" cy="460851"/>
                <a:chOff x="3995936" y="6029239"/>
                <a:chExt cx="166139" cy="576064"/>
              </a:xfrm>
            </p:grpSpPr>
            <p:cxnSp>
              <p:nvCxnSpPr>
                <p:cNvPr id="171" name="Connecteur droit 170"/>
                <p:cNvCxnSpPr/>
                <p:nvPr/>
              </p:nvCxnSpPr>
              <p:spPr>
                <a:xfrm>
                  <a:off x="4067944" y="6029239"/>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Connecteur droit 171"/>
                <p:cNvCxnSpPr/>
                <p:nvPr/>
              </p:nvCxnSpPr>
              <p:spPr>
                <a:xfrm>
                  <a:off x="3995936" y="6411811"/>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Connecteur droit 172"/>
                <p:cNvCxnSpPr/>
                <p:nvPr/>
              </p:nvCxnSpPr>
              <p:spPr>
                <a:xfrm>
                  <a:off x="3995936" y="6564211"/>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cteur droit 173"/>
                <p:cNvCxnSpPr/>
                <p:nvPr/>
              </p:nvCxnSpPr>
              <p:spPr>
                <a:xfrm>
                  <a:off x="3995936" y="6117868"/>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a:off x="3995936" y="6270268"/>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5" name="Ellipse 154"/>
              <p:cNvSpPr/>
              <p:nvPr/>
            </p:nvSpPr>
            <p:spPr>
              <a:xfrm>
                <a:off x="2673429" y="2357613"/>
                <a:ext cx="98371" cy="100614"/>
              </a:xfrm>
              <a:prstGeom prst="ellipse">
                <a:avLst/>
              </a:prstGeom>
              <a:solidFill>
                <a:srgbClr val="FF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6" name="Ellipse 155"/>
              <p:cNvSpPr/>
              <p:nvPr/>
            </p:nvSpPr>
            <p:spPr>
              <a:xfrm>
                <a:off x="2495028" y="2357613"/>
                <a:ext cx="98371" cy="100614"/>
              </a:xfrm>
              <a:prstGeom prst="ellipse">
                <a:avLst/>
              </a:prstGeom>
              <a:solidFill>
                <a:srgbClr val="FF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7" name="Ellipse 156"/>
              <p:cNvSpPr/>
              <p:nvPr/>
            </p:nvSpPr>
            <p:spPr>
              <a:xfrm>
                <a:off x="3851920" y="3429000"/>
                <a:ext cx="98371" cy="100614"/>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8" name="Ellipse 157"/>
              <p:cNvSpPr/>
              <p:nvPr/>
            </p:nvSpPr>
            <p:spPr>
              <a:xfrm>
                <a:off x="3851919" y="3587615"/>
                <a:ext cx="98371" cy="100614"/>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9" name="ZoneTexte 158"/>
              <p:cNvSpPr txBox="1"/>
              <p:nvPr/>
            </p:nvSpPr>
            <p:spPr>
              <a:xfrm>
                <a:off x="4211960" y="1516143"/>
                <a:ext cx="1130882" cy="436017"/>
              </a:xfrm>
              <a:prstGeom prst="rect">
                <a:avLst/>
              </a:prstGeom>
              <a:noFill/>
            </p:spPr>
            <p:txBody>
              <a:bodyPr wrap="none" rtlCol="0">
                <a:spAutoFit/>
              </a:bodyPr>
              <a:lstStyle/>
              <a:p>
                <a:r>
                  <a:rPr lang="fr-FR" sz="1100" b="1" dirty="0" smtClean="0"/>
                  <a:t>Garoua</a:t>
                </a:r>
                <a:endParaRPr lang="fr-FR" sz="1100" b="1" dirty="0"/>
              </a:p>
            </p:txBody>
          </p:sp>
          <p:sp>
            <p:nvSpPr>
              <p:cNvPr id="160" name="ZoneTexte 159"/>
              <p:cNvSpPr txBox="1"/>
              <p:nvPr/>
            </p:nvSpPr>
            <p:spPr>
              <a:xfrm>
                <a:off x="4162075" y="5733256"/>
                <a:ext cx="1679388" cy="436017"/>
              </a:xfrm>
              <a:prstGeom prst="rect">
                <a:avLst/>
              </a:prstGeom>
              <a:noFill/>
            </p:spPr>
            <p:txBody>
              <a:bodyPr wrap="none" rtlCol="0">
                <a:spAutoFit/>
              </a:bodyPr>
              <a:lstStyle/>
              <a:p>
                <a:r>
                  <a:rPr lang="fr-FR" sz="1100" b="1" dirty="0" err="1" smtClean="0"/>
                  <a:t>Ngaoundéré</a:t>
                </a:r>
                <a:endParaRPr lang="fr-FR" sz="1100" b="1" dirty="0"/>
              </a:p>
            </p:txBody>
          </p:sp>
          <p:sp>
            <p:nvSpPr>
              <p:cNvPr id="161" name="ZoneTexte 160"/>
              <p:cNvSpPr txBox="1"/>
              <p:nvPr/>
            </p:nvSpPr>
            <p:spPr>
              <a:xfrm>
                <a:off x="2663077" y="1903388"/>
                <a:ext cx="1280192" cy="512962"/>
              </a:xfrm>
              <a:prstGeom prst="rect">
                <a:avLst/>
              </a:prstGeom>
              <a:noFill/>
            </p:spPr>
            <p:txBody>
              <a:bodyPr wrap="none" rtlCol="0">
                <a:spAutoFit/>
              </a:bodyPr>
              <a:lstStyle/>
              <a:p>
                <a:r>
                  <a:rPr lang="fr-FR" sz="700" b="1" dirty="0" smtClean="0">
                    <a:solidFill>
                      <a:srgbClr val="7030A0"/>
                    </a:solidFill>
                  </a:rPr>
                  <a:t>M</a:t>
                </a:r>
                <a:r>
                  <a:rPr lang="fr-FR" sz="700" b="1" dirty="0" smtClean="0">
                    <a:solidFill>
                      <a:srgbClr val="FF0000"/>
                    </a:solidFill>
                  </a:rPr>
                  <a:t> FL AHAO </a:t>
                </a:r>
                <a:r>
                  <a:rPr lang="fr-FR" sz="700" b="1" dirty="0">
                    <a:solidFill>
                      <a:srgbClr val="0070C0"/>
                    </a:solidFill>
                  </a:rPr>
                  <a:t>C</a:t>
                </a:r>
              </a:p>
              <a:p>
                <a:endParaRPr lang="fr-FR" sz="700" b="1" dirty="0">
                  <a:solidFill>
                    <a:srgbClr val="FF0000"/>
                  </a:solidFill>
                </a:endParaRPr>
              </a:p>
            </p:txBody>
          </p:sp>
          <p:sp>
            <p:nvSpPr>
              <p:cNvPr id="162" name="ZoneTexte 161"/>
              <p:cNvSpPr txBox="1"/>
              <p:nvPr/>
            </p:nvSpPr>
            <p:spPr>
              <a:xfrm>
                <a:off x="1930237" y="3211819"/>
                <a:ext cx="1424030" cy="512962"/>
              </a:xfrm>
              <a:prstGeom prst="rect">
                <a:avLst/>
              </a:prstGeom>
              <a:noFill/>
            </p:spPr>
            <p:txBody>
              <a:bodyPr wrap="square" rtlCol="0">
                <a:spAutoFit/>
              </a:bodyPr>
              <a:lstStyle/>
              <a:p>
                <a:r>
                  <a:rPr lang="fr-FR" sz="700" b="1" dirty="0">
                    <a:solidFill>
                      <a:srgbClr val="7030A0"/>
                    </a:solidFill>
                  </a:rPr>
                  <a:t>M </a:t>
                </a:r>
                <a:r>
                  <a:rPr lang="fr-FR" sz="700" b="1" dirty="0" smtClean="0">
                    <a:solidFill>
                      <a:srgbClr val="FF0000"/>
                    </a:solidFill>
                  </a:rPr>
                  <a:t>FL AHAO </a:t>
                </a:r>
                <a:r>
                  <a:rPr lang="fr-FR" sz="700" b="1" dirty="0">
                    <a:solidFill>
                      <a:srgbClr val="0070C0"/>
                    </a:solidFill>
                  </a:rPr>
                  <a:t>C</a:t>
                </a:r>
              </a:p>
              <a:p>
                <a:endParaRPr lang="fr-FR" sz="700" b="1" dirty="0">
                  <a:solidFill>
                    <a:srgbClr val="FF0000"/>
                  </a:solidFill>
                </a:endParaRPr>
              </a:p>
            </p:txBody>
          </p:sp>
          <p:sp>
            <p:nvSpPr>
              <p:cNvPr id="163" name="ZoneTexte 162"/>
              <p:cNvSpPr txBox="1"/>
              <p:nvPr/>
            </p:nvSpPr>
            <p:spPr>
              <a:xfrm>
                <a:off x="2407440" y="5782478"/>
                <a:ext cx="1665797" cy="512962"/>
              </a:xfrm>
              <a:prstGeom prst="rect">
                <a:avLst/>
              </a:prstGeom>
              <a:noFill/>
            </p:spPr>
            <p:txBody>
              <a:bodyPr wrap="square" rtlCol="0">
                <a:spAutoFit/>
              </a:bodyPr>
              <a:lstStyle/>
              <a:p>
                <a:r>
                  <a:rPr lang="fr-FR" sz="700" b="1" dirty="0">
                    <a:solidFill>
                      <a:srgbClr val="7030A0"/>
                    </a:solidFill>
                  </a:rPr>
                  <a:t>M </a:t>
                </a:r>
                <a:r>
                  <a:rPr lang="fr-FR" sz="700" b="1" dirty="0" smtClean="0">
                    <a:solidFill>
                      <a:srgbClr val="FF0000"/>
                    </a:solidFill>
                  </a:rPr>
                  <a:t>FL AHAO </a:t>
                </a:r>
                <a:r>
                  <a:rPr lang="fr-FR" sz="700" b="1" dirty="0">
                    <a:solidFill>
                      <a:srgbClr val="0070C0"/>
                    </a:solidFill>
                  </a:rPr>
                  <a:t>C</a:t>
                </a:r>
              </a:p>
              <a:p>
                <a:endParaRPr lang="fr-FR" sz="700" b="1" dirty="0">
                  <a:solidFill>
                    <a:srgbClr val="FF0000"/>
                  </a:solidFill>
                </a:endParaRPr>
              </a:p>
            </p:txBody>
          </p:sp>
          <p:sp>
            <p:nvSpPr>
              <p:cNvPr id="164" name="Ellipse 163"/>
              <p:cNvSpPr/>
              <p:nvPr/>
            </p:nvSpPr>
            <p:spPr>
              <a:xfrm>
                <a:off x="4647881" y="3988580"/>
                <a:ext cx="98371" cy="100614"/>
              </a:xfrm>
              <a:prstGeom prst="ellipse">
                <a:avLst/>
              </a:prstGeom>
              <a:solidFill>
                <a:srgbClr val="00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5" name="Rectangle 164"/>
              <p:cNvSpPr/>
              <p:nvPr/>
            </p:nvSpPr>
            <p:spPr>
              <a:xfrm>
                <a:off x="3932227" y="1610808"/>
                <a:ext cx="144186" cy="179999"/>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6" name="Rectangle 165"/>
              <p:cNvSpPr/>
              <p:nvPr/>
            </p:nvSpPr>
            <p:spPr>
              <a:xfrm>
                <a:off x="3943269" y="5849241"/>
                <a:ext cx="144186" cy="179999"/>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7" name="ZoneTexte 166"/>
              <p:cNvSpPr txBox="1"/>
              <p:nvPr/>
            </p:nvSpPr>
            <p:spPr>
              <a:xfrm>
                <a:off x="2721645" y="2117734"/>
                <a:ext cx="1210582" cy="410368"/>
              </a:xfrm>
              <a:prstGeom prst="rect">
                <a:avLst/>
              </a:prstGeom>
              <a:noFill/>
            </p:spPr>
            <p:txBody>
              <a:bodyPr wrap="square" rtlCol="0">
                <a:spAutoFit/>
              </a:bodyPr>
              <a:lstStyle/>
              <a:p>
                <a:r>
                  <a:rPr lang="fr-FR" sz="1000" b="1" dirty="0" err="1" smtClean="0"/>
                  <a:t>Boumba</a:t>
                </a:r>
                <a:endParaRPr lang="fr-FR" sz="1000" b="1" dirty="0"/>
              </a:p>
            </p:txBody>
          </p:sp>
          <p:sp>
            <p:nvSpPr>
              <p:cNvPr id="168" name="ZoneTexte 167"/>
              <p:cNvSpPr txBox="1"/>
              <p:nvPr/>
            </p:nvSpPr>
            <p:spPr>
              <a:xfrm>
                <a:off x="1619545" y="2097911"/>
                <a:ext cx="1088073" cy="410368"/>
              </a:xfrm>
              <a:prstGeom prst="rect">
                <a:avLst/>
              </a:prstGeom>
              <a:noFill/>
            </p:spPr>
            <p:txBody>
              <a:bodyPr wrap="square" rtlCol="0">
                <a:spAutoFit/>
              </a:bodyPr>
              <a:lstStyle/>
              <a:p>
                <a:r>
                  <a:rPr lang="fr-FR" sz="1000" b="1" dirty="0" err="1" smtClean="0"/>
                  <a:t>Wanté</a:t>
                </a:r>
                <a:endParaRPr lang="fr-FR" sz="1000" b="1" dirty="0"/>
              </a:p>
            </p:txBody>
          </p:sp>
          <p:sp>
            <p:nvSpPr>
              <p:cNvPr id="169" name="ZoneTexte 168"/>
              <p:cNvSpPr txBox="1"/>
              <p:nvPr/>
            </p:nvSpPr>
            <p:spPr>
              <a:xfrm>
                <a:off x="3158630" y="3185986"/>
                <a:ext cx="996268" cy="410368"/>
              </a:xfrm>
              <a:prstGeom prst="rect">
                <a:avLst/>
              </a:prstGeom>
              <a:noFill/>
            </p:spPr>
            <p:txBody>
              <a:bodyPr wrap="square" rtlCol="0">
                <a:spAutoFit/>
              </a:bodyPr>
              <a:lstStyle/>
              <a:p>
                <a:r>
                  <a:rPr lang="fr-FR" sz="1000" b="1" dirty="0" err="1" smtClean="0"/>
                  <a:t>Djaba</a:t>
                </a:r>
                <a:endParaRPr lang="fr-FR" sz="1000" b="1" dirty="0"/>
              </a:p>
            </p:txBody>
          </p:sp>
          <p:sp>
            <p:nvSpPr>
              <p:cNvPr id="170" name="ZoneTexte 169"/>
              <p:cNvSpPr txBox="1"/>
              <p:nvPr/>
            </p:nvSpPr>
            <p:spPr>
              <a:xfrm>
                <a:off x="3168400" y="3436019"/>
                <a:ext cx="1140788" cy="410368"/>
              </a:xfrm>
              <a:prstGeom prst="rect">
                <a:avLst/>
              </a:prstGeom>
              <a:noFill/>
            </p:spPr>
            <p:txBody>
              <a:bodyPr wrap="square" rtlCol="0">
                <a:spAutoFit/>
              </a:bodyPr>
              <a:lstStyle/>
              <a:p>
                <a:r>
                  <a:rPr lang="fr-FR" sz="1000" b="1" dirty="0" err="1" smtClean="0"/>
                  <a:t>Sakje</a:t>
                </a:r>
                <a:endParaRPr lang="fr-FR" sz="1000" b="1" dirty="0"/>
              </a:p>
            </p:txBody>
          </p:sp>
        </p:grpSp>
        <p:sp>
          <p:nvSpPr>
            <p:cNvPr id="12" name="ZoneTexte 15"/>
            <p:cNvSpPr txBox="1"/>
            <p:nvPr/>
          </p:nvSpPr>
          <p:spPr>
            <a:xfrm>
              <a:off x="478473" y="326932"/>
              <a:ext cx="1250842" cy="4566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France</a:t>
              </a:r>
              <a:endParaRPr lang="fr-FR" b="1" dirty="0"/>
            </a:p>
          </p:txBody>
        </p:sp>
        <p:sp>
          <p:nvSpPr>
            <p:cNvPr id="13" name="ZoneTexte 28"/>
            <p:cNvSpPr txBox="1"/>
            <p:nvPr/>
          </p:nvSpPr>
          <p:spPr>
            <a:xfrm>
              <a:off x="478473" y="3769712"/>
              <a:ext cx="97283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USA</a:t>
              </a:r>
              <a:endParaRPr lang="fr-FR" b="1" dirty="0"/>
            </a:p>
          </p:txBody>
        </p:sp>
        <p:sp>
          <p:nvSpPr>
            <p:cNvPr id="14" name="ZoneTexte 47"/>
            <p:cNvSpPr txBox="1"/>
            <p:nvPr/>
          </p:nvSpPr>
          <p:spPr>
            <a:xfrm>
              <a:off x="4763165" y="342097"/>
              <a:ext cx="1627718" cy="4566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Cameroun</a:t>
              </a:r>
              <a:endParaRPr lang="fr-FR" b="1" dirty="0"/>
            </a:p>
          </p:txBody>
        </p:sp>
        <p:sp>
          <p:nvSpPr>
            <p:cNvPr id="15" name="ZoneTexte 48"/>
            <p:cNvSpPr txBox="1"/>
            <p:nvPr/>
          </p:nvSpPr>
          <p:spPr>
            <a:xfrm>
              <a:off x="4798649" y="3776235"/>
              <a:ext cx="1465138" cy="4566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smtClean="0"/>
                <a:t>Zimbabwe</a:t>
              </a:r>
              <a:endParaRPr lang="fr-FR" b="1" dirty="0"/>
            </a:p>
          </p:txBody>
        </p:sp>
        <p:sp>
          <p:nvSpPr>
            <p:cNvPr id="16" name="Rectangle 15"/>
            <p:cNvSpPr/>
            <p:nvPr/>
          </p:nvSpPr>
          <p:spPr>
            <a:xfrm>
              <a:off x="478473" y="326933"/>
              <a:ext cx="8389302" cy="6392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78473" y="326933"/>
              <a:ext cx="8389302" cy="3331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78473" y="326933"/>
              <a:ext cx="4194651" cy="6392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6094974" y="6050174"/>
              <a:ext cx="1133644" cy="200055"/>
            </a:xfrm>
            <a:prstGeom prst="rect">
              <a:avLst/>
            </a:prstGeom>
            <a:noFill/>
          </p:spPr>
          <p:txBody>
            <a:bodyPr wrap="none" rtlCol="0">
              <a:spAutoFit/>
            </a:bodyPr>
            <a:lstStyle/>
            <a:p>
              <a:r>
                <a:rPr lang="fr-FR" sz="700" b="1" dirty="0" smtClean="0"/>
                <a:t>Hwange National Park</a:t>
              </a:r>
              <a:endParaRPr lang="fr-FR" sz="700" b="1" dirty="0"/>
            </a:p>
          </p:txBody>
        </p:sp>
        <p:sp>
          <p:nvSpPr>
            <p:cNvPr id="20" name="ZoneTexte 19"/>
            <p:cNvSpPr txBox="1"/>
            <p:nvPr/>
          </p:nvSpPr>
          <p:spPr>
            <a:xfrm>
              <a:off x="6794690" y="1425289"/>
              <a:ext cx="589374" cy="461665"/>
            </a:xfrm>
            <a:prstGeom prst="rect">
              <a:avLst/>
            </a:prstGeom>
            <a:noFill/>
          </p:spPr>
          <p:txBody>
            <a:bodyPr wrap="none" rtlCol="0">
              <a:spAutoFit/>
            </a:bodyPr>
            <a:lstStyle/>
            <a:p>
              <a:pPr algn="ctr"/>
              <a:r>
                <a:rPr lang="fr-FR" sz="800" b="1" dirty="0" err="1" smtClean="0"/>
                <a:t>Benoue</a:t>
              </a:r>
              <a:r>
                <a:rPr lang="fr-FR" sz="800" b="1" dirty="0" smtClean="0"/>
                <a:t> </a:t>
              </a:r>
            </a:p>
            <a:p>
              <a:pPr algn="ctr"/>
              <a:r>
                <a:rPr lang="fr-FR" sz="800" b="1" dirty="0" smtClean="0"/>
                <a:t>National </a:t>
              </a:r>
            </a:p>
            <a:p>
              <a:pPr algn="ctr"/>
              <a:r>
                <a:rPr lang="fr-FR" sz="800" b="1" dirty="0" smtClean="0"/>
                <a:t>Park</a:t>
              </a:r>
              <a:endParaRPr lang="fr-FR" sz="800" b="1" dirty="0"/>
            </a:p>
          </p:txBody>
        </p:sp>
        <p:grpSp>
          <p:nvGrpSpPr>
            <p:cNvPr id="21" name="Grouper 20"/>
            <p:cNvGrpSpPr/>
            <p:nvPr/>
          </p:nvGrpSpPr>
          <p:grpSpPr>
            <a:xfrm>
              <a:off x="605148" y="1443514"/>
              <a:ext cx="4093742" cy="1580205"/>
              <a:chOff x="0" y="2982245"/>
              <a:chExt cx="8431561" cy="3786640"/>
            </a:xfrm>
          </p:grpSpPr>
          <p:sp>
            <p:nvSpPr>
              <p:cNvPr id="46" name="Rectangle 45"/>
              <p:cNvSpPr>
                <a:spLocks noChangeAspect="1"/>
              </p:cNvSpPr>
              <p:nvPr/>
            </p:nvSpPr>
            <p:spPr>
              <a:xfrm rot="5400000">
                <a:off x="2622497" y="5177361"/>
                <a:ext cx="762104" cy="691577"/>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47" name="Rectangle 46"/>
              <p:cNvSpPr>
                <a:spLocks noChangeAspect="1"/>
              </p:cNvSpPr>
              <p:nvPr/>
            </p:nvSpPr>
            <p:spPr>
              <a:xfrm>
                <a:off x="2327568" y="5094725"/>
                <a:ext cx="762104" cy="525589"/>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cxnSp>
            <p:nvCxnSpPr>
              <p:cNvPr id="48" name="Connecteur droit 47"/>
              <p:cNvCxnSpPr/>
              <p:nvPr/>
            </p:nvCxnSpPr>
            <p:spPr>
              <a:xfrm>
                <a:off x="0" y="4302934"/>
                <a:ext cx="80646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Ellipse 48"/>
              <p:cNvSpPr/>
              <p:nvPr/>
            </p:nvSpPr>
            <p:spPr>
              <a:xfrm>
                <a:off x="4222707" y="3525959"/>
                <a:ext cx="98371" cy="100614"/>
              </a:xfrm>
              <a:prstGeom prst="ellipse">
                <a:avLst/>
              </a:prstGeom>
              <a:solidFill>
                <a:srgbClr val="FF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50" name="Ellipse 49"/>
              <p:cNvSpPr/>
              <p:nvPr/>
            </p:nvSpPr>
            <p:spPr>
              <a:xfrm>
                <a:off x="4222708" y="3726870"/>
                <a:ext cx="98371" cy="100614"/>
              </a:xfrm>
              <a:prstGeom prst="ellipse">
                <a:avLst/>
              </a:prstGeom>
              <a:solidFill>
                <a:srgbClr val="FF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51" name="Ellipse 50"/>
              <p:cNvSpPr/>
              <p:nvPr/>
            </p:nvSpPr>
            <p:spPr>
              <a:xfrm>
                <a:off x="2679116" y="4974266"/>
                <a:ext cx="98371" cy="100614"/>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grpSp>
            <p:nvGrpSpPr>
              <p:cNvPr id="52" name="Groupe 3"/>
              <p:cNvGrpSpPr/>
              <p:nvPr/>
            </p:nvGrpSpPr>
            <p:grpSpPr>
              <a:xfrm>
                <a:off x="4225525" y="4371649"/>
                <a:ext cx="3839103" cy="132915"/>
                <a:chOff x="2915816" y="3296085"/>
                <a:chExt cx="3839103" cy="132915"/>
              </a:xfrm>
            </p:grpSpPr>
            <p:cxnSp>
              <p:nvCxnSpPr>
                <p:cNvPr id="118" name="Connecteur droit 117"/>
                <p:cNvCxnSpPr/>
                <p:nvPr/>
              </p:nvCxnSpPr>
              <p:spPr>
                <a:xfrm>
                  <a:off x="2915816" y="3366942"/>
                  <a:ext cx="38391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e 65"/>
                <p:cNvGrpSpPr/>
                <p:nvPr/>
              </p:nvGrpSpPr>
              <p:grpSpPr>
                <a:xfrm rot="5400000">
                  <a:off x="6312890" y="3139371"/>
                  <a:ext cx="132914" cy="446343"/>
                  <a:chOff x="6660232" y="4062912"/>
                  <a:chExt cx="166139" cy="446343"/>
                </a:xfrm>
                <a:scene3d>
                  <a:camera prst="orthographicFront">
                    <a:rot lat="0" lon="10800000" rev="0"/>
                  </a:camera>
                  <a:lightRig rig="threePt" dir="t"/>
                </a:scene3d>
              </p:grpSpPr>
              <p:cxnSp>
                <p:nvCxnSpPr>
                  <p:cNvPr id="145" name="Connecteur droit 144"/>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necteur droit 145"/>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Connecteur droit 146"/>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necteur droit 147"/>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e 70"/>
                <p:cNvGrpSpPr/>
                <p:nvPr/>
              </p:nvGrpSpPr>
              <p:grpSpPr>
                <a:xfrm rot="5400000">
                  <a:off x="5710530" y="3139371"/>
                  <a:ext cx="132914" cy="446343"/>
                  <a:chOff x="6660232" y="4062912"/>
                  <a:chExt cx="166139" cy="446343"/>
                </a:xfrm>
                <a:scene3d>
                  <a:camera prst="orthographicFront">
                    <a:rot lat="0" lon="10800000" rev="0"/>
                  </a:camera>
                  <a:lightRig rig="threePt" dir="t"/>
                </a:scene3d>
              </p:grpSpPr>
              <p:cxnSp>
                <p:nvCxnSpPr>
                  <p:cNvPr id="141" name="Connecteur droit 140"/>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Connecteur droit 142"/>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Connecteur droit 143"/>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e 75"/>
                <p:cNvGrpSpPr/>
                <p:nvPr/>
              </p:nvGrpSpPr>
              <p:grpSpPr>
                <a:xfrm rot="5400000">
                  <a:off x="5084631" y="3139371"/>
                  <a:ext cx="132914" cy="446343"/>
                  <a:chOff x="6660232" y="4062912"/>
                  <a:chExt cx="166139" cy="446343"/>
                </a:xfrm>
                <a:scene3d>
                  <a:camera prst="orthographicFront">
                    <a:rot lat="0" lon="10800000" rev="0"/>
                  </a:camera>
                  <a:lightRig rig="threePt" dir="t"/>
                </a:scene3d>
              </p:grpSpPr>
              <p:cxnSp>
                <p:nvCxnSpPr>
                  <p:cNvPr id="137" name="Connecteur droit 136"/>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onnecteur droit 138"/>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Connecteur droit 139"/>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e 80"/>
                <p:cNvGrpSpPr/>
                <p:nvPr/>
              </p:nvGrpSpPr>
              <p:grpSpPr>
                <a:xfrm rot="5400000">
                  <a:off x="4473303" y="3139371"/>
                  <a:ext cx="132914" cy="446343"/>
                  <a:chOff x="6660232" y="4062912"/>
                  <a:chExt cx="166139" cy="446343"/>
                </a:xfrm>
                <a:scene3d>
                  <a:camera prst="orthographicFront">
                    <a:rot lat="0" lon="10800000" rev="0"/>
                  </a:camera>
                  <a:lightRig rig="threePt" dir="t"/>
                </a:scene3d>
              </p:grpSpPr>
              <p:cxnSp>
                <p:nvCxnSpPr>
                  <p:cNvPr id="133" name="Connecteur droit 132"/>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necteur droit 135"/>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e 85"/>
                <p:cNvGrpSpPr/>
                <p:nvPr/>
              </p:nvGrpSpPr>
              <p:grpSpPr>
                <a:xfrm rot="5400000">
                  <a:off x="3847405" y="3139370"/>
                  <a:ext cx="132913" cy="446343"/>
                  <a:chOff x="6660232" y="4062912"/>
                  <a:chExt cx="166139" cy="446343"/>
                </a:xfrm>
                <a:scene3d>
                  <a:camera prst="orthographicFront">
                    <a:rot lat="0" lon="10800000" rev="0"/>
                  </a:camera>
                  <a:lightRig rig="threePt" dir="t"/>
                </a:scene3d>
              </p:grpSpPr>
              <p:cxnSp>
                <p:nvCxnSpPr>
                  <p:cNvPr id="129" name="Connecteur droit 128"/>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e 90"/>
                <p:cNvGrpSpPr/>
                <p:nvPr/>
              </p:nvGrpSpPr>
              <p:grpSpPr>
                <a:xfrm rot="5400000">
                  <a:off x="3245045" y="3139371"/>
                  <a:ext cx="132914" cy="446343"/>
                  <a:chOff x="6660232" y="4062912"/>
                  <a:chExt cx="166139" cy="446343"/>
                </a:xfrm>
                <a:scene3d>
                  <a:camera prst="orthographicFront">
                    <a:rot lat="0" lon="10800000" rev="0"/>
                  </a:camera>
                  <a:lightRig rig="threePt" dir="t"/>
                </a:scene3d>
              </p:grpSpPr>
              <p:cxnSp>
                <p:nvCxnSpPr>
                  <p:cNvPr id="125" name="Connecteur droit 124"/>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3" name="Connecteur droit 52"/>
              <p:cNvCxnSpPr/>
              <p:nvPr/>
            </p:nvCxnSpPr>
            <p:spPr>
              <a:xfrm>
                <a:off x="2478230" y="4446905"/>
                <a:ext cx="19198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e 63"/>
              <p:cNvGrpSpPr/>
              <p:nvPr/>
            </p:nvGrpSpPr>
            <p:grpSpPr>
              <a:xfrm rot="5400000">
                <a:off x="3956012" y="4219334"/>
                <a:ext cx="132914" cy="446343"/>
                <a:chOff x="6660232" y="4062912"/>
                <a:chExt cx="166139" cy="446343"/>
              </a:xfrm>
              <a:scene3d>
                <a:camera prst="orthographicFront">
                  <a:rot lat="0" lon="10800000" rev="0"/>
                </a:camera>
                <a:lightRig rig="threePt" dir="t"/>
              </a:scene3d>
            </p:grpSpPr>
            <p:cxnSp>
              <p:nvCxnSpPr>
                <p:cNvPr id="114" name="Connecteur droit 113"/>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e 64"/>
              <p:cNvGrpSpPr/>
              <p:nvPr/>
            </p:nvGrpSpPr>
            <p:grpSpPr>
              <a:xfrm rot="5400000">
                <a:off x="3353652" y="4219334"/>
                <a:ext cx="132914" cy="446343"/>
                <a:chOff x="6660232" y="4062912"/>
                <a:chExt cx="166139" cy="446343"/>
              </a:xfrm>
              <a:scene3d>
                <a:camera prst="orthographicFront">
                  <a:rot lat="0" lon="10800000" rev="0"/>
                </a:camera>
                <a:lightRig rig="threePt" dir="t"/>
              </a:scene3d>
            </p:grpSpPr>
            <p:cxnSp>
              <p:nvCxnSpPr>
                <p:cNvPr id="110" name="Connecteur droit 109"/>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e 100"/>
              <p:cNvGrpSpPr/>
              <p:nvPr/>
            </p:nvGrpSpPr>
            <p:grpSpPr>
              <a:xfrm rot="5400000">
                <a:off x="2727753" y="4205824"/>
                <a:ext cx="132914" cy="446343"/>
                <a:chOff x="6660232" y="4062912"/>
                <a:chExt cx="166139" cy="446343"/>
              </a:xfrm>
              <a:scene3d>
                <a:camera prst="orthographicFront">
                  <a:rot lat="0" lon="10800000" rev="0"/>
                </a:camera>
                <a:lightRig rig="threePt" dir="t"/>
              </a:scene3d>
            </p:grpSpPr>
            <p:cxnSp>
              <p:nvCxnSpPr>
                <p:cNvPr id="106" name="Connecteur droit 105"/>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7790621" y="3859757"/>
                <a:ext cx="224493" cy="291536"/>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700"/>
              </a:p>
            </p:txBody>
          </p:sp>
          <p:sp>
            <p:nvSpPr>
              <p:cNvPr id="58" name="Rectangle 57"/>
              <p:cNvSpPr/>
              <p:nvPr/>
            </p:nvSpPr>
            <p:spPr>
              <a:xfrm>
                <a:off x="6863525" y="3901265"/>
                <a:ext cx="108000" cy="1080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700"/>
              </a:p>
            </p:txBody>
          </p:sp>
          <p:sp>
            <p:nvSpPr>
              <p:cNvPr id="59" name="Ellipse 58"/>
              <p:cNvSpPr/>
              <p:nvPr/>
            </p:nvSpPr>
            <p:spPr>
              <a:xfrm>
                <a:off x="2815796" y="4974266"/>
                <a:ext cx="98371" cy="100614"/>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cxnSp>
            <p:nvCxnSpPr>
              <p:cNvPr id="60" name="Connecteur droit 59"/>
              <p:cNvCxnSpPr/>
              <p:nvPr/>
            </p:nvCxnSpPr>
            <p:spPr>
              <a:xfrm flipV="1">
                <a:off x="4176196" y="3006790"/>
                <a:ext cx="0" cy="129821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6768484" y="3004720"/>
                <a:ext cx="0" cy="1298214"/>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6781530" y="4435347"/>
                <a:ext cx="1650031" cy="626895"/>
              </a:xfrm>
              <a:prstGeom prst="rect">
                <a:avLst/>
              </a:prstGeom>
              <a:noFill/>
            </p:spPr>
            <p:txBody>
              <a:bodyPr wrap="none" rtlCol="0">
                <a:spAutoFit/>
              </a:bodyPr>
              <a:lstStyle/>
              <a:p>
                <a:r>
                  <a:rPr lang="fr-FR" sz="1100" b="1" dirty="0" smtClean="0"/>
                  <a:t>Toulouse</a:t>
                </a:r>
                <a:endParaRPr lang="fr-FR" sz="1100" b="1" dirty="0"/>
              </a:p>
            </p:txBody>
          </p:sp>
          <p:sp>
            <p:nvSpPr>
              <p:cNvPr id="63" name="ZoneTexte 62"/>
              <p:cNvSpPr txBox="1"/>
              <p:nvPr/>
            </p:nvSpPr>
            <p:spPr>
              <a:xfrm>
                <a:off x="6632021" y="3481880"/>
                <a:ext cx="1043126" cy="454532"/>
              </a:xfrm>
              <a:prstGeom prst="rect">
                <a:avLst/>
              </a:prstGeom>
              <a:noFill/>
            </p:spPr>
            <p:txBody>
              <a:bodyPr wrap="none" rtlCol="0">
                <a:spAutoFit/>
              </a:bodyPr>
              <a:lstStyle/>
              <a:p>
                <a:r>
                  <a:rPr lang="fr-FR" sz="700" dirty="0" smtClean="0"/>
                  <a:t>Saint Lys</a:t>
                </a:r>
                <a:endParaRPr lang="fr-FR" sz="700" dirty="0"/>
              </a:p>
            </p:txBody>
          </p:sp>
          <p:sp>
            <p:nvSpPr>
              <p:cNvPr id="64" name="ZoneTexte 63"/>
              <p:cNvSpPr txBox="1"/>
              <p:nvPr/>
            </p:nvSpPr>
            <p:spPr>
              <a:xfrm>
                <a:off x="4320212" y="3453156"/>
                <a:ext cx="1677428" cy="479391"/>
              </a:xfrm>
              <a:prstGeom prst="rect">
                <a:avLst/>
              </a:prstGeom>
              <a:noFill/>
            </p:spPr>
            <p:txBody>
              <a:bodyPr wrap="square" rtlCol="0">
                <a:spAutoFit/>
              </a:bodyPr>
              <a:lstStyle/>
              <a:p>
                <a:r>
                  <a:rPr lang="fr-FR" sz="700" b="1" dirty="0" smtClean="0"/>
                  <a:t>Saint-André</a:t>
                </a:r>
                <a:endParaRPr lang="fr-FR" sz="700" b="1" dirty="0"/>
              </a:p>
            </p:txBody>
          </p:sp>
          <p:sp>
            <p:nvSpPr>
              <p:cNvPr id="65" name="ZoneTexte 64"/>
              <p:cNvSpPr txBox="1"/>
              <p:nvPr/>
            </p:nvSpPr>
            <p:spPr>
              <a:xfrm>
                <a:off x="4320654" y="3656194"/>
                <a:ext cx="1450433" cy="479391"/>
              </a:xfrm>
              <a:prstGeom prst="rect">
                <a:avLst/>
              </a:prstGeom>
              <a:noFill/>
            </p:spPr>
            <p:txBody>
              <a:bodyPr wrap="square" rtlCol="0">
                <a:spAutoFit/>
              </a:bodyPr>
              <a:lstStyle>
                <a:defPPr>
                  <a:defRPr lang="fr-FR"/>
                </a:defPPr>
                <a:lvl1pPr>
                  <a:defRPr sz="1000" b="1"/>
                </a:lvl1pPr>
              </a:lstStyle>
              <a:p>
                <a:r>
                  <a:rPr lang="fr-FR" sz="700" dirty="0" err="1"/>
                  <a:t>Eoux</a:t>
                </a:r>
                <a:endParaRPr lang="fr-FR" sz="700" dirty="0"/>
              </a:p>
            </p:txBody>
          </p:sp>
          <p:sp>
            <p:nvSpPr>
              <p:cNvPr id="66" name="ZoneTexte 65"/>
              <p:cNvSpPr txBox="1"/>
              <p:nvPr/>
            </p:nvSpPr>
            <p:spPr>
              <a:xfrm>
                <a:off x="2708811" y="4656439"/>
                <a:ext cx="3062277" cy="479391"/>
              </a:xfrm>
              <a:prstGeom prst="rect">
                <a:avLst/>
              </a:prstGeom>
              <a:noFill/>
            </p:spPr>
            <p:txBody>
              <a:bodyPr wrap="square" rtlCol="0">
                <a:spAutoFit/>
              </a:bodyPr>
              <a:lstStyle/>
              <a:p>
                <a:r>
                  <a:rPr lang="fr-FR" sz="700" b="1" dirty="0" smtClean="0"/>
                  <a:t>N2000 </a:t>
                </a:r>
                <a:r>
                  <a:rPr lang="fr-FR" sz="700" b="1" dirty="0" err="1" smtClean="0"/>
                  <a:t>Rioumajou-Moudang</a:t>
                </a:r>
                <a:r>
                  <a:rPr lang="fr-FR" sz="700" b="1" dirty="0" smtClean="0"/>
                  <a:t> </a:t>
                </a:r>
                <a:endParaRPr lang="fr-FR" sz="700" b="1" dirty="0"/>
              </a:p>
            </p:txBody>
          </p:sp>
          <p:sp>
            <p:nvSpPr>
              <p:cNvPr id="67" name="ZoneTexte 66"/>
              <p:cNvSpPr txBox="1"/>
              <p:nvPr/>
            </p:nvSpPr>
            <p:spPr>
              <a:xfrm>
                <a:off x="3328415" y="5141665"/>
                <a:ext cx="1965926" cy="479391"/>
              </a:xfrm>
              <a:prstGeom prst="rect">
                <a:avLst/>
              </a:prstGeom>
              <a:noFill/>
            </p:spPr>
            <p:txBody>
              <a:bodyPr wrap="square" rtlCol="0">
                <a:spAutoFit/>
              </a:bodyPr>
              <a:lstStyle/>
              <a:p>
                <a:r>
                  <a:rPr lang="fr-FR" sz="700" b="1" dirty="0" smtClean="0">
                    <a:solidFill>
                      <a:srgbClr val="660066"/>
                    </a:solidFill>
                  </a:rPr>
                  <a:t>M</a:t>
                </a:r>
                <a:r>
                  <a:rPr lang="fr-FR" sz="700" b="1" dirty="0" smtClean="0">
                    <a:solidFill>
                      <a:srgbClr val="FF0000"/>
                    </a:solidFill>
                  </a:rPr>
                  <a:t> </a:t>
                </a:r>
                <a:r>
                  <a:rPr lang="fr-FR" sz="700" b="1" dirty="0" smtClean="0">
                    <a:solidFill>
                      <a:srgbClr val="FF66FF"/>
                    </a:solidFill>
                  </a:rPr>
                  <a:t>EV </a:t>
                </a:r>
                <a:r>
                  <a:rPr lang="fr-FR" sz="700" b="1" dirty="0" smtClean="0">
                    <a:solidFill>
                      <a:srgbClr val="FF0000"/>
                    </a:solidFill>
                  </a:rPr>
                  <a:t>FL AHAO</a:t>
                </a:r>
                <a:r>
                  <a:rPr lang="fr-FR" sz="700" b="1" dirty="0" smtClean="0">
                    <a:solidFill>
                      <a:srgbClr val="3366FF"/>
                    </a:solidFill>
                  </a:rPr>
                  <a:t> C</a:t>
                </a:r>
                <a:endParaRPr lang="fr-FR" sz="700" b="1" dirty="0">
                  <a:solidFill>
                    <a:srgbClr val="3366FF"/>
                  </a:solidFill>
                </a:endParaRPr>
              </a:p>
            </p:txBody>
          </p:sp>
          <p:sp>
            <p:nvSpPr>
              <p:cNvPr id="68" name="ZoneTexte 67"/>
              <p:cNvSpPr txBox="1"/>
              <p:nvPr/>
            </p:nvSpPr>
            <p:spPr>
              <a:xfrm>
                <a:off x="4058821" y="2982245"/>
                <a:ext cx="1938819" cy="479391"/>
              </a:xfrm>
              <a:prstGeom prst="rect">
                <a:avLst/>
              </a:prstGeom>
              <a:noFill/>
            </p:spPr>
            <p:txBody>
              <a:bodyPr wrap="square" rtlCol="0">
                <a:spAutoFit/>
              </a:bodyPr>
              <a:lstStyle/>
              <a:p>
                <a:r>
                  <a:rPr lang="fr-FR" sz="700" b="1" dirty="0" smtClean="0">
                    <a:solidFill>
                      <a:srgbClr val="660066"/>
                    </a:solidFill>
                  </a:rPr>
                  <a:t>M</a:t>
                </a:r>
                <a:r>
                  <a:rPr lang="fr-FR" sz="700" b="1" dirty="0" smtClean="0">
                    <a:solidFill>
                      <a:srgbClr val="FF0000"/>
                    </a:solidFill>
                  </a:rPr>
                  <a:t> </a:t>
                </a:r>
                <a:r>
                  <a:rPr lang="fr-FR" sz="700" b="1" dirty="0" smtClean="0">
                    <a:solidFill>
                      <a:srgbClr val="FF66FF"/>
                    </a:solidFill>
                  </a:rPr>
                  <a:t>EV </a:t>
                </a:r>
                <a:r>
                  <a:rPr lang="fr-FR" sz="700" b="1" dirty="0" smtClean="0">
                    <a:solidFill>
                      <a:srgbClr val="FF0000"/>
                    </a:solidFill>
                  </a:rPr>
                  <a:t>FL AHAO</a:t>
                </a:r>
                <a:r>
                  <a:rPr lang="fr-FR" sz="700" b="1" dirty="0" smtClean="0">
                    <a:solidFill>
                      <a:srgbClr val="3366FF"/>
                    </a:solidFill>
                  </a:rPr>
                  <a:t> C</a:t>
                </a:r>
                <a:endParaRPr lang="fr-FR" sz="700" b="1" dirty="0">
                  <a:solidFill>
                    <a:srgbClr val="3366FF"/>
                  </a:solidFill>
                </a:endParaRPr>
              </a:p>
            </p:txBody>
          </p:sp>
          <p:sp>
            <p:nvSpPr>
              <p:cNvPr id="69" name="Rectangle 68"/>
              <p:cNvSpPr/>
              <p:nvPr/>
            </p:nvSpPr>
            <p:spPr>
              <a:xfrm>
                <a:off x="0" y="5203465"/>
                <a:ext cx="2186887" cy="1565420"/>
              </a:xfrm>
              <a:prstGeom prst="rect">
                <a:avLst/>
              </a:prstGeom>
              <a:solidFill>
                <a:srgbClr val="708B3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70" name="ZoneTexte 69"/>
              <p:cNvSpPr txBox="1"/>
              <p:nvPr/>
            </p:nvSpPr>
            <p:spPr>
              <a:xfrm>
                <a:off x="0" y="5327825"/>
                <a:ext cx="2193302" cy="737526"/>
              </a:xfrm>
              <a:prstGeom prst="rect">
                <a:avLst/>
              </a:prstGeom>
              <a:noFill/>
            </p:spPr>
            <p:txBody>
              <a:bodyPr wrap="square" rtlCol="0">
                <a:spAutoFit/>
              </a:bodyPr>
              <a:lstStyle/>
              <a:p>
                <a:r>
                  <a:rPr lang="fr-FR" sz="700" dirty="0" smtClean="0"/>
                  <a:t>Parc National des Pyrénées – 45000 ha</a:t>
                </a:r>
                <a:endParaRPr lang="fr-FR" sz="700" dirty="0"/>
              </a:p>
            </p:txBody>
          </p:sp>
          <p:sp>
            <p:nvSpPr>
              <p:cNvPr id="71" name="Rectangle 70"/>
              <p:cNvSpPr>
                <a:spLocks noChangeAspect="1"/>
              </p:cNvSpPr>
              <p:nvPr/>
            </p:nvSpPr>
            <p:spPr>
              <a:xfrm>
                <a:off x="3951698" y="3467174"/>
                <a:ext cx="122058" cy="84178"/>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72" name="Rectangle 71"/>
              <p:cNvSpPr>
                <a:spLocks noChangeAspect="1"/>
              </p:cNvSpPr>
              <p:nvPr/>
            </p:nvSpPr>
            <p:spPr>
              <a:xfrm>
                <a:off x="4012727" y="3596387"/>
                <a:ext cx="122058" cy="84178"/>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cxnSp>
            <p:nvCxnSpPr>
              <p:cNvPr id="73" name="Connecteur droit 72"/>
              <p:cNvCxnSpPr/>
              <p:nvPr/>
            </p:nvCxnSpPr>
            <p:spPr>
              <a:xfrm flipV="1">
                <a:off x="2642153" y="4318515"/>
                <a:ext cx="0" cy="71956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617342" y="4437185"/>
                <a:ext cx="19198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e 63"/>
              <p:cNvGrpSpPr/>
              <p:nvPr/>
            </p:nvGrpSpPr>
            <p:grpSpPr>
              <a:xfrm rot="5400000">
                <a:off x="2095124" y="4209614"/>
                <a:ext cx="132914" cy="446343"/>
                <a:chOff x="6660232" y="4062912"/>
                <a:chExt cx="166139" cy="446343"/>
              </a:xfrm>
              <a:scene3d>
                <a:camera prst="orthographicFront">
                  <a:rot lat="0" lon="10800000" rev="0"/>
                </a:camera>
                <a:lightRig rig="threePt" dir="t"/>
              </a:scene3d>
            </p:grpSpPr>
            <p:cxnSp>
              <p:nvCxnSpPr>
                <p:cNvPr id="102" name="Connecteur droit 101"/>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e 64"/>
              <p:cNvGrpSpPr/>
              <p:nvPr/>
            </p:nvGrpSpPr>
            <p:grpSpPr>
              <a:xfrm rot="5400000">
                <a:off x="1492764" y="4209614"/>
                <a:ext cx="132914" cy="446343"/>
                <a:chOff x="6660232" y="4062912"/>
                <a:chExt cx="166139" cy="446343"/>
              </a:xfrm>
              <a:scene3d>
                <a:camera prst="orthographicFront">
                  <a:rot lat="0" lon="10800000" rev="0"/>
                </a:camera>
                <a:lightRig rig="threePt" dir="t"/>
              </a:scene3d>
            </p:grpSpPr>
            <p:cxnSp>
              <p:nvCxnSpPr>
                <p:cNvPr id="98" name="Connecteur droit 97"/>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e 100"/>
              <p:cNvGrpSpPr/>
              <p:nvPr/>
            </p:nvGrpSpPr>
            <p:grpSpPr>
              <a:xfrm rot="5400000">
                <a:off x="839841" y="4209614"/>
                <a:ext cx="132914" cy="446343"/>
                <a:chOff x="6660232" y="4062912"/>
                <a:chExt cx="166139" cy="446343"/>
              </a:xfrm>
              <a:scene3d>
                <a:camera prst="orthographicFront">
                  <a:rot lat="0" lon="10800000" rev="0"/>
                </a:camera>
                <a:lightRig rig="threePt" dir="t"/>
              </a:scene3d>
            </p:grpSpPr>
            <p:cxnSp>
              <p:nvCxnSpPr>
                <p:cNvPr id="94" name="Connecteur droit 93"/>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 name="Connecteur droit 77"/>
              <p:cNvCxnSpPr/>
              <p:nvPr/>
            </p:nvCxnSpPr>
            <p:spPr>
              <a:xfrm>
                <a:off x="0" y="4437185"/>
                <a:ext cx="649241" cy="37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e 63"/>
              <p:cNvGrpSpPr/>
              <p:nvPr/>
            </p:nvGrpSpPr>
            <p:grpSpPr>
              <a:xfrm rot="5400000">
                <a:off x="207212" y="4213404"/>
                <a:ext cx="132914" cy="446343"/>
                <a:chOff x="6660232" y="4062912"/>
                <a:chExt cx="166139" cy="446343"/>
              </a:xfrm>
              <a:scene3d>
                <a:camera prst="orthographicFront">
                  <a:rot lat="0" lon="10800000" rev="0"/>
                </a:camera>
                <a:lightRig rig="threePt" dir="t"/>
              </a:scene3d>
            </p:grpSpPr>
            <p:cxnSp>
              <p:nvCxnSpPr>
                <p:cNvPr id="90" name="Connecteur droit 89"/>
                <p:cNvCxnSpPr/>
                <p:nvPr/>
              </p:nvCxnSpPr>
              <p:spPr>
                <a:xfrm>
                  <a:off x="6660232" y="43568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a:off x="6660232" y="4509255"/>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a:off x="6660232" y="40629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a:off x="6660232" y="4215312"/>
                  <a:ext cx="1661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flipH="1" flipV="1">
                <a:off x="3342248" y="3874245"/>
                <a:ext cx="123017" cy="1080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700"/>
              </a:p>
            </p:txBody>
          </p:sp>
          <p:sp>
            <p:nvSpPr>
              <p:cNvPr id="81" name="Rectangle 80"/>
              <p:cNvSpPr/>
              <p:nvPr/>
            </p:nvSpPr>
            <p:spPr>
              <a:xfrm flipH="1" flipV="1">
                <a:off x="1547511" y="3775215"/>
                <a:ext cx="180000" cy="1800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700"/>
              </a:p>
            </p:txBody>
          </p:sp>
          <p:sp>
            <p:nvSpPr>
              <p:cNvPr id="82" name="ZoneTexte 81"/>
              <p:cNvSpPr txBox="1"/>
              <p:nvPr/>
            </p:nvSpPr>
            <p:spPr>
              <a:xfrm>
                <a:off x="2625069" y="3496064"/>
                <a:ext cx="1384023" cy="479391"/>
              </a:xfrm>
              <a:prstGeom prst="rect">
                <a:avLst/>
              </a:prstGeom>
              <a:noFill/>
            </p:spPr>
            <p:txBody>
              <a:bodyPr wrap="none" rtlCol="0">
                <a:spAutoFit/>
              </a:bodyPr>
              <a:lstStyle/>
              <a:p>
                <a:r>
                  <a:rPr lang="fr-FR" sz="700" dirty="0" smtClean="0"/>
                  <a:t>St-Gaudens</a:t>
                </a:r>
                <a:endParaRPr lang="fr-FR" sz="700" dirty="0"/>
              </a:p>
            </p:txBody>
          </p:sp>
          <p:sp>
            <p:nvSpPr>
              <p:cNvPr id="83" name="ZoneTexte 82"/>
              <p:cNvSpPr txBox="1"/>
              <p:nvPr/>
            </p:nvSpPr>
            <p:spPr>
              <a:xfrm>
                <a:off x="1232264" y="3309414"/>
                <a:ext cx="874878" cy="454532"/>
              </a:xfrm>
              <a:prstGeom prst="rect">
                <a:avLst/>
              </a:prstGeom>
              <a:noFill/>
            </p:spPr>
            <p:txBody>
              <a:bodyPr wrap="none" rtlCol="0">
                <a:spAutoFit/>
              </a:bodyPr>
              <a:lstStyle/>
              <a:p>
                <a:r>
                  <a:rPr lang="fr-FR" sz="700" dirty="0" smtClean="0"/>
                  <a:t>Tarbes</a:t>
                </a:r>
                <a:endParaRPr lang="fr-FR" sz="700" dirty="0"/>
              </a:p>
            </p:txBody>
          </p:sp>
          <p:sp>
            <p:nvSpPr>
              <p:cNvPr id="84" name="Rectangle 83"/>
              <p:cNvSpPr>
                <a:spLocks noChangeAspect="1"/>
              </p:cNvSpPr>
              <p:nvPr/>
            </p:nvSpPr>
            <p:spPr>
              <a:xfrm>
                <a:off x="1902014" y="4883929"/>
                <a:ext cx="122058" cy="84178"/>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85" name="Rectangle 84"/>
              <p:cNvSpPr>
                <a:spLocks noChangeAspect="1"/>
              </p:cNvSpPr>
              <p:nvPr/>
            </p:nvSpPr>
            <p:spPr>
              <a:xfrm>
                <a:off x="2054414" y="5036329"/>
                <a:ext cx="122058" cy="84178"/>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86" name="Rectangle 85"/>
              <p:cNvSpPr>
                <a:spLocks noChangeAspect="1"/>
              </p:cNvSpPr>
              <p:nvPr/>
            </p:nvSpPr>
            <p:spPr>
              <a:xfrm>
                <a:off x="2193302" y="4918529"/>
                <a:ext cx="122058" cy="84178"/>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sp>
            <p:nvSpPr>
              <p:cNvPr id="87" name="Rectangle 86"/>
              <p:cNvSpPr>
                <a:spLocks noChangeAspect="1"/>
              </p:cNvSpPr>
              <p:nvPr/>
            </p:nvSpPr>
            <p:spPr>
              <a:xfrm>
                <a:off x="2359214" y="4763911"/>
                <a:ext cx="122058" cy="84178"/>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a:p>
            </p:txBody>
          </p:sp>
          <p:cxnSp>
            <p:nvCxnSpPr>
              <p:cNvPr id="88" name="Connecteur droit 87"/>
              <p:cNvCxnSpPr/>
              <p:nvPr/>
            </p:nvCxnSpPr>
            <p:spPr>
              <a:xfrm flipV="1">
                <a:off x="3409780" y="4008518"/>
                <a:ext cx="0" cy="313786"/>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flipV="1">
                <a:off x="1629993" y="4009265"/>
                <a:ext cx="0" cy="223696"/>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22" name="Grouper 21"/>
            <p:cNvGrpSpPr/>
            <p:nvPr/>
          </p:nvGrpSpPr>
          <p:grpSpPr>
            <a:xfrm>
              <a:off x="620370" y="3745512"/>
              <a:ext cx="4049253" cy="2752159"/>
              <a:chOff x="2543824" y="168176"/>
              <a:chExt cx="6328681" cy="4120496"/>
            </a:xfrm>
          </p:grpSpPr>
          <p:cxnSp>
            <p:nvCxnSpPr>
              <p:cNvPr id="23" name="Connecteur droit 22"/>
              <p:cNvCxnSpPr/>
              <p:nvPr/>
            </p:nvCxnSpPr>
            <p:spPr>
              <a:xfrm>
                <a:off x="5215136" y="168176"/>
                <a:ext cx="0" cy="41204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noChangeAspect="1"/>
              </p:cNvSpPr>
              <p:nvPr/>
            </p:nvSpPr>
            <p:spPr>
              <a:xfrm>
                <a:off x="3211940" y="1952194"/>
                <a:ext cx="1225494" cy="714155"/>
              </a:xfrm>
              <a:prstGeom prst="rect">
                <a:avLst/>
              </a:prstGeom>
              <a:solidFill>
                <a:srgbClr val="708B3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p:cNvCxnSpPr/>
              <p:nvPr/>
            </p:nvCxnSpPr>
            <p:spPr>
              <a:xfrm flipV="1">
                <a:off x="2543824" y="2775739"/>
                <a:ext cx="2603496" cy="29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7056759" y="1225308"/>
                <a:ext cx="98371" cy="100614"/>
              </a:xfrm>
              <a:prstGeom prst="ellipse">
                <a:avLst/>
              </a:prstGeom>
              <a:solidFill>
                <a:srgbClr val="FF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p:cNvSpPr txBox="1"/>
              <p:nvPr/>
            </p:nvSpPr>
            <p:spPr>
              <a:xfrm>
                <a:off x="5095930" y="2053953"/>
                <a:ext cx="1276784" cy="391679"/>
              </a:xfrm>
              <a:prstGeom prst="rect">
                <a:avLst/>
              </a:prstGeom>
              <a:noFill/>
            </p:spPr>
            <p:txBody>
              <a:bodyPr wrap="none" rtlCol="0">
                <a:spAutoFit/>
              </a:bodyPr>
              <a:lstStyle/>
              <a:p>
                <a:r>
                  <a:rPr lang="fr-FR" sz="1100" b="1" dirty="0" smtClean="0"/>
                  <a:t>Asheville</a:t>
                </a:r>
                <a:endParaRPr lang="fr-FR" sz="1100" b="1" dirty="0"/>
              </a:p>
            </p:txBody>
          </p:sp>
          <p:cxnSp>
            <p:nvCxnSpPr>
              <p:cNvPr id="28" name="Connecteur droit 27"/>
              <p:cNvCxnSpPr/>
              <p:nvPr/>
            </p:nvCxnSpPr>
            <p:spPr>
              <a:xfrm flipH="1">
                <a:off x="5147321" y="2707036"/>
                <a:ext cx="3281812" cy="7263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H="1">
                <a:off x="6507088" y="991880"/>
                <a:ext cx="1274856" cy="1746400"/>
              </a:xfrm>
              <a:prstGeom prst="line">
                <a:avLst/>
              </a:prstGeom>
              <a:ln w="381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30" name="Rectangle 29"/>
              <p:cNvSpPr>
                <a:spLocks noChangeAspect="1"/>
              </p:cNvSpPr>
              <p:nvPr/>
            </p:nvSpPr>
            <p:spPr>
              <a:xfrm>
                <a:off x="3208573" y="3096090"/>
                <a:ext cx="516797" cy="706840"/>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flipH="1" flipV="1">
                <a:off x="5292740" y="2482343"/>
                <a:ext cx="121137" cy="1800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ZoneTexte 31"/>
              <p:cNvSpPr txBox="1"/>
              <p:nvPr/>
            </p:nvSpPr>
            <p:spPr>
              <a:xfrm>
                <a:off x="6995387" y="999437"/>
                <a:ext cx="804893" cy="299520"/>
              </a:xfrm>
              <a:prstGeom prst="rect">
                <a:avLst/>
              </a:prstGeom>
              <a:noFill/>
            </p:spPr>
            <p:txBody>
              <a:bodyPr wrap="square" rtlCol="0">
                <a:spAutoFit/>
              </a:bodyPr>
              <a:lstStyle/>
              <a:p>
                <a:r>
                  <a:rPr lang="fr-FR" sz="700" b="1" dirty="0" smtClean="0"/>
                  <a:t>Boone</a:t>
                </a:r>
                <a:endParaRPr lang="fr-FR" sz="700" b="1" dirty="0"/>
              </a:p>
            </p:txBody>
          </p:sp>
          <p:sp>
            <p:nvSpPr>
              <p:cNvPr id="33" name="ZoneTexte 32"/>
              <p:cNvSpPr txBox="1"/>
              <p:nvPr/>
            </p:nvSpPr>
            <p:spPr>
              <a:xfrm>
                <a:off x="3184952" y="1900882"/>
                <a:ext cx="1473278" cy="622078"/>
              </a:xfrm>
              <a:prstGeom prst="rect">
                <a:avLst/>
              </a:prstGeom>
              <a:noFill/>
            </p:spPr>
            <p:txBody>
              <a:bodyPr wrap="square" rtlCol="0">
                <a:spAutoFit/>
              </a:bodyPr>
              <a:lstStyle/>
              <a:p>
                <a:r>
                  <a:rPr lang="fr-FR" sz="700" b="1" dirty="0" err="1" smtClean="0"/>
                  <a:t>Smokey</a:t>
                </a:r>
                <a:r>
                  <a:rPr lang="fr-FR" sz="700" b="1" dirty="0" smtClean="0"/>
                  <a:t> </a:t>
                </a:r>
                <a:r>
                  <a:rPr lang="fr-FR" sz="700" b="1" dirty="0" err="1" smtClean="0"/>
                  <a:t>Mountains</a:t>
                </a:r>
                <a:r>
                  <a:rPr lang="fr-FR" sz="700" b="1" dirty="0" smtClean="0"/>
                  <a:t> National Park</a:t>
                </a:r>
                <a:endParaRPr lang="fr-FR" sz="700" b="1" dirty="0"/>
              </a:p>
            </p:txBody>
          </p:sp>
          <p:cxnSp>
            <p:nvCxnSpPr>
              <p:cNvPr id="34" name="Connecteur droit 33"/>
              <p:cNvCxnSpPr/>
              <p:nvPr/>
            </p:nvCxnSpPr>
            <p:spPr>
              <a:xfrm flipH="1">
                <a:off x="4036536" y="2805322"/>
                <a:ext cx="18175" cy="1253384"/>
              </a:xfrm>
              <a:prstGeom prst="line">
                <a:avLst/>
              </a:prstGeom>
              <a:ln w="381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35" name="Rectangle 34"/>
              <p:cNvSpPr>
                <a:spLocks noChangeAspect="1"/>
              </p:cNvSpPr>
              <p:nvPr/>
            </p:nvSpPr>
            <p:spPr>
              <a:xfrm>
                <a:off x="4643352" y="3057606"/>
                <a:ext cx="516797" cy="706840"/>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a:spLocks noChangeAspect="1"/>
              </p:cNvSpPr>
              <p:nvPr/>
            </p:nvSpPr>
            <p:spPr>
              <a:xfrm rot="2209063">
                <a:off x="6581158" y="1406564"/>
                <a:ext cx="364535" cy="1079719"/>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a:spLocks noChangeAspect="1"/>
              </p:cNvSpPr>
              <p:nvPr/>
            </p:nvSpPr>
            <p:spPr>
              <a:xfrm flipH="1">
                <a:off x="5286889" y="2820938"/>
                <a:ext cx="330652" cy="454508"/>
              </a:xfrm>
              <a:prstGeom prst="rect">
                <a:avLst/>
              </a:prstGeom>
              <a:solidFill>
                <a:schemeClr val="accent3">
                  <a:lumMod val="40000"/>
                  <a:lumOff val="60000"/>
                </a:schemeClr>
              </a:solidFill>
              <a:ln w="9525">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3799522" y="3335801"/>
                <a:ext cx="1009234" cy="299520"/>
              </a:xfrm>
              <a:prstGeom prst="rect">
                <a:avLst/>
              </a:prstGeom>
              <a:noFill/>
            </p:spPr>
            <p:txBody>
              <a:bodyPr wrap="square" rtlCol="0">
                <a:spAutoFit/>
              </a:bodyPr>
              <a:lstStyle/>
              <a:p>
                <a:r>
                  <a:rPr lang="fr-FR" sz="700" b="1" dirty="0" smtClean="0"/>
                  <a:t>Franklin</a:t>
                </a:r>
                <a:endParaRPr lang="fr-FR" sz="700" b="1" dirty="0"/>
              </a:p>
            </p:txBody>
          </p:sp>
          <p:sp>
            <p:nvSpPr>
              <p:cNvPr id="39" name="Rectangle 38"/>
              <p:cNvSpPr>
                <a:spLocks noChangeAspect="1"/>
              </p:cNvSpPr>
              <p:nvPr/>
            </p:nvSpPr>
            <p:spPr>
              <a:xfrm>
                <a:off x="4879457" y="2856496"/>
                <a:ext cx="240741" cy="140292"/>
              </a:xfrm>
              <a:prstGeom prst="rect">
                <a:avLst/>
              </a:prstGeom>
              <a:solidFill>
                <a:srgbClr val="708B3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p:cNvCxnSpPr/>
              <p:nvPr/>
            </p:nvCxnSpPr>
            <p:spPr>
              <a:xfrm>
                <a:off x="3926833" y="2555987"/>
                <a:ext cx="674560" cy="5913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flipV="1">
                <a:off x="4601394" y="1383744"/>
                <a:ext cx="4038411" cy="1763626"/>
              </a:xfrm>
              <a:prstGeom prst="line">
                <a:avLst/>
              </a:prstGeom>
            </p:spPr>
            <p:style>
              <a:lnRef idx="2">
                <a:schemeClr val="accent1"/>
              </a:lnRef>
              <a:fillRef idx="0">
                <a:schemeClr val="accent1"/>
              </a:fillRef>
              <a:effectRef idx="1">
                <a:schemeClr val="accent1"/>
              </a:effectRef>
              <a:fontRef idx="minor">
                <a:schemeClr val="tx1"/>
              </a:fontRef>
            </p:style>
          </p:cxnSp>
          <p:sp>
            <p:nvSpPr>
              <p:cNvPr id="42" name="Ellipse 41"/>
              <p:cNvSpPr/>
              <p:nvPr/>
            </p:nvSpPr>
            <p:spPr>
              <a:xfrm>
                <a:off x="3917963" y="3275446"/>
                <a:ext cx="98371" cy="100614"/>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p:cNvSpPr txBox="1"/>
              <p:nvPr/>
            </p:nvSpPr>
            <p:spPr>
              <a:xfrm>
                <a:off x="5196320" y="1766733"/>
                <a:ext cx="1719281" cy="299520"/>
              </a:xfrm>
              <a:prstGeom prst="rect">
                <a:avLst/>
              </a:prstGeom>
              <a:noFill/>
            </p:spPr>
            <p:txBody>
              <a:bodyPr wrap="square" rtlCol="0">
                <a:spAutoFit/>
              </a:bodyPr>
              <a:lstStyle/>
              <a:p>
                <a:r>
                  <a:rPr lang="fr-FR" sz="700" b="1" dirty="0" smtClean="0">
                    <a:solidFill>
                      <a:srgbClr val="660066"/>
                    </a:solidFill>
                  </a:rPr>
                  <a:t>M</a:t>
                </a:r>
                <a:r>
                  <a:rPr lang="fr-FR" sz="700" b="1" dirty="0" smtClean="0">
                    <a:solidFill>
                      <a:srgbClr val="FF0000"/>
                    </a:solidFill>
                  </a:rPr>
                  <a:t> </a:t>
                </a:r>
                <a:r>
                  <a:rPr lang="fr-FR" sz="700" b="1" dirty="0" smtClean="0">
                    <a:solidFill>
                      <a:srgbClr val="FF66FF"/>
                    </a:solidFill>
                  </a:rPr>
                  <a:t>EV </a:t>
                </a:r>
                <a:r>
                  <a:rPr lang="fr-FR" sz="700" b="1" dirty="0" smtClean="0">
                    <a:solidFill>
                      <a:srgbClr val="FF0000"/>
                    </a:solidFill>
                  </a:rPr>
                  <a:t>FL AAO</a:t>
                </a:r>
                <a:r>
                  <a:rPr lang="fr-FR" sz="700" b="1" dirty="0" smtClean="0">
                    <a:solidFill>
                      <a:srgbClr val="3366FF"/>
                    </a:solidFill>
                  </a:rPr>
                  <a:t> C</a:t>
                </a:r>
                <a:endParaRPr lang="fr-FR" sz="700" b="1" dirty="0">
                  <a:solidFill>
                    <a:srgbClr val="3366FF"/>
                  </a:solidFill>
                </a:endParaRPr>
              </a:p>
            </p:txBody>
          </p:sp>
          <p:sp>
            <p:nvSpPr>
              <p:cNvPr id="44" name="ZoneTexte 43"/>
              <p:cNvSpPr txBox="1"/>
              <p:nvPr/>
            </p:nvSpPr>
            <p:spPr>
              <a:xfrm rot="20225694">
                <a:off x="7567044" y="1393291"/>
                <a:ext cx="1305461" cy="276480"/>
              </a:xfrm>
              <a:prstGeom prst="rect">
                <a:avLst/>
              </a:prstGeom>
              <a:noFill/>
            </p:spPr>
            <p:txBody>
              <a:bodyPr wrap="square" rtlCol="0">
                <a:spAutoFit/>
              </a:bodyPr>
              <a:lstStyle/>
              <a:p>
                <a:r>
                  <a:rPr lang="fr-FR" sz="600" dirty="0" smtClean="0">
                    <a:solidFill>
                      <a:schemeClr val="tx2">
                        <a:lumMod val="60000"/>
                        <a:lumOff val="40000"/>
                      </a:schemeClr>
                    </a:solidFill>
                  </a:rPr>
                  <a:t>Blue </a:t>
                </a:r>
                <a:r>
                  <a:rPr lang="fr-FR" sz="600" dirty="0" err="1" smtClean="0">
                    <a:solidFill>
                      <a:schemeClr val="tx2">
                        <a:lumMod val="60000"/>
                        <a:lumOff val="40000"/>
                      </a:schemeClr>
                    </a:solidFill>
                  </a:rPr>
                  <a:t>Ridge</a:t>
                </a:r>
                <a:r>
                  <a:rPr lang="fr-FR" sz="600" dirty="0" smtClean="0">
                    <a:solidFill>
                      <a:schemeClr val="tx2">
                        <a:lumMod val="60000"/>
                        <a:lumOff val="40000"/>
                      </a:schemeClr>
                    </a:solidFill>
                  </a:rPr>
                  <a:t> </a:t>
                </a:r>
                <a:r>
                  <a:rPr lang="fr-FR" sz="600" dirty="0" err="1" smtClean="0">
                    <a:solidFill>
                      <a:schemeClr val="tx2">
                        <a:lumMod val="60000"/>
                        <a:lumOff val="40000"/>
                      </a:schemeClr>
                    </a:solidFill>
                  </a:rPr>
                  <a:t>Pkwy</a:t>
                </a:r>
                <a:endParaRPr lang="fr-FR" sz="600" dirty="0">
                  <a:solidFill>
                    <a:schemeClr val="tx2">
                      <a:lumMod val="60000"/>
                      <a:lumOff val="40000"/>
                    </a:schemeClr>
                  </a:solidFill>
                </a:endParaRPr>
              </a:p>
            </p:txBody>
          </p:sp>
          <p:cxnSp>
            <p:nvCxnSpPr>
              <p:cNvPr id="45" name="Connecteur droit 44"/>
              <p:cNvCxnSpPr/>
              <p:nvPr/>
            </p:nvCxnSpPr>
            <p:spPr>
              <a:xfrm flipH="1">
                <a:off x="5227965" y="1067659"/>
                <a:ext cx="2379740" cy="0"/>
              </a:xfrm>
              <a:prstGeom prst="line">
                <a:avLst/>
              </a:prstGeom>
              <a:ln w="381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057353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Comparer des données?</a:t>
            </a:r>
            <a:endParaRPr lang="fr-FR" sz="2600" dirty="0"/>
          </a:p>
        </p:txBody>
      </p:sp>
      <p:sp>
        <p:nvSpPr>
          <p:cNvPr id="3" name="Espace réservé du contenu 2"/>
          <p:cNvSpPr>
            <a:spLocks noGrp="1"/>
          </p:cNvSpPr>
          <p:nvPr>
            <p:ph idx="1"/>
          </p:nvPr>
        </p:nvSpPr>
        <p:spPr>
          <a:xfrm>
            <a:off x="457200" y="1752600"/>
            <a:ext cx="5214453" cy="4373563"/>
          </a:xfrm>
        </p:spPr>
        <p:txBody>
          <a:bodyPr/>
          <a:lstStyle/>
          <a:p>
            <a:pPr>
              <a:spcAft>
                <a:spcPts val="2400"/>
              </a:spcAft>
            </a:pPr>
            <a:r>
              <a:rPr lang="fr-FR" sz="1600" dirty="0" smtClean="0"/>
              <a:t>Objectifs : </a:t>
            </a:r>
            <a:r>
              <a:rPr lang="fr-FR" sz="1600" dirty="0"/>
              <a:t>P</a:t>
            </a:r>
            <a:r>
              <a:rPr lang="fr-FR" sz="1600" dirty="0" smtClean="0"/>
              <a:t>roduire </a:t>
            </a:r>
            <a:r>
              <a:rPr lang="fr-FR" sz="1600" dirty="0"/>
              <a:t>des données comparables </a:t>
            </a:r>
            <a:r>
              <a:rPr lang="fr-FR" sz="1600" dirty="0" smtClean="0"/>
              <a:t>sur l’ensemble </a:t>
            </a:r>
            <a:r>
              <a:rPr lang="fr-FR" sz="1600" dirty="0"/>
              <a:t>des </a:t>
            </a:r>
            <a:r>
              <a:rPr lang="fr-FR" sz="1600" dirty="0" smtClean="0"/>
              <a:t>terrains à partir d’un protocole méthodologique commun strict (guides d’entretiens et méthodes des </a:t>
            </a:r>
            <a:r>
              <a:rPr lang="fr-FR" sz="1600" dirty="0" err="1" smtClean="0"/>
              <a:t>freelists</a:t>
            </a:r>
            <a:r>
              <a:rPr lang="fr-FR" sz="1600" dirty="0" smtClean="0"/>
              <a:t> ou liste libre) et d’un échantillon standard d’acteurs à enquêter. </a:t>
            </a:r>
          </a:p>
          <a:p>
            <a:pPr>
              <a:spcAft>
                <a:spcPts val="2400"/>
              </a:spcAft>
            </a:pPr>
            <a:r>
              <a:rPr lang="fr-FR" sz="1600" dirty="0" smtClean="0"/>
              <a:t>Retour sur la méthode : un protocole à adapter aux contextes, aux enquêtés mais aussi aux enquêteurs, un échantillonnage qui questionne les catégories d’acteurs définies a priori (qui sont les acteurs locaux, les experts, les scientifiques…)?</a:t>
            </a:r>
          </a:p>
          <a:p>
            <a:pPr>
              <a:spcAft>
                <a:spcPts val="2400"/>
              </a:spcAft>
            </a:pPr>
            <a:r>
              <a:rPr lang="fr-FR" sz="1600" dirty="0" smtClean="0"/>
              <a:t>Un protocole trop ouvert ou trop fermé pour les différents chercheurs du projet?</a:t>
            </a:r>
          </a:p>
        </p:txBody>
      </p:sp>
      <p:pic>
        <p:nvPicPr>
          <p:cNvPr id="10" name="Image 9" descr="Capture d’écran 2016-05-02 à 12.11.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479" y="1752600"/>
            <a:ext cx="2931762" cy="3688760"/>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8777" y="5012176"/>
            <a:ext cx="2327154" cy="1670135"/>
          </a:xfrm>
          <a:prstGeom prst="rect">
            <a:avLst/>
          </a:prstGeom>
        </p:spPr>
      </p:pic>
      <p:pic>
        <p:nvPicPr>
          <p:cNvPr id="11" name="Image 10" descr="Capture d’écran 2016-05-02 à 12.14.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545" y="1752600"/>
            <a:ext cx="2056090" cy="436140"/>
          </a:xfrm>
          <a:prstGeom prst="rect">
            <a:avLst/>
          </a:prstGeom>
        </p:spPr>
      </p:pic>
      <p:pic>
        <p:nvPicPr>
          <p:cNvPr id="12" name="Image 11" descr="Capture d’écran 2016-05-02 à 12.14.5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1635" y="2050469"/>
            <a:ext cx="401476" cy="276541"/>
          </a:xfrm>
          <a:prstGeom prst="rect">
            <a:avLst/>
          </a:prstGeom>
        </p:spPr>
      </p:pic>
    </p:spTree>
    <p:extLst>
      <p:ext uri="{BB962C8B-B14F-4D97-AF65-F5344CB8AC3E}">
        <p14:creationId xmlns:p14="http://schemas.microsoft.com/office/powerpoint/2010/main" val="815170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Comparer des données?</a:t>
            </a:r>
            <a:endParaRPr lang="fr-FR" sz="2600" dirty="0"/>
          </a:p>
        </p:txBody>
      </p:sp>
      <p:sp>
        <p:nvSpPr>
          <p:cNvPr id="3" name="Espace réservé du contenu 2"/>
          <p:cNvSpPr>
            <a:spLocks noGrp="1"/>
          </p:cNvSpPr>
          <p:nvPr>
            <p:ph idx="1"/>
          </p:nvPr>
        </p:nvSpPr>
        <p:spPr>
          <a:xfrm>
            <a:off x="457200" y="1752600"/>
            <a:ext cx="4634958" cy="4373563"/>
          </a:xfrm>
        </p:spPr>
        <p:txBody>
          <a:bodyPr/>
          <a:lstStyle/>
          <a:p>
            <a:pPr>
              <a:spcAft>
                <a:spcPts val="1200"/>
              </a:spcAft>
            </a:pPr>
            <a:r>
              <a:rPr lang="fr-FR" sz="1600" dirty="0" smtClean="0"/>
              <a:t>Exemple des listes libres / </a:t>
            </a:r>
            <a:r>
              <a:rPr lang="fr-FR" sz="1600" dirty="0" err="1" smtClean="0"/>
              <a:t>freelists</a:t>
            </a:r>
            <a:r>
              <a:rPr lang="fr-FR" sz="1600" dirty="0" smtClean="0"/>
              <a:t> : des listes d’espèces qui donneront des informations sur les savoirs locaux et les indicateurs de changements : des données standardisées et comparables?</a:t>
            </a:r>
          </a:p>
          <a:p>
            <a:pPr>
              <a:spcAft>
                <a:spcPts val="1200"/>
              </a:spcAft>
            </a:pPr>
            <a:r>
              <a:rPr lang="fr-FR" sz="1600" dirty="0" smtClean="0"/>
              <a:t>Des catégories sur lesquelles on doit revenir (</a:t>
            </a:r>
            <a:r>
              <a:rPr lang="fr-FR" sz="1600" dirty="0" err="1" smtClean="0"/>
              <a:t>animals</a:t>
            </a:r>
            <a:r>
              <a:rPr lang="fr-FR" sz="1600" dirty="0" smtClean="0"/>
              <a:t> / </a:t>
            </a:r>
            <a:r>
              <a:rPr lang="fr-FR" sz="1600" dirty="0" err="1" smtClean="0"/>
              <a:t>mammals</a:t>
            </a:r>
            <a:r>
              <a:rPr lang="fr-FR" sz="1600" dirty="0"/>
              <a:t>,</a:t>
            </a:r>
            <a:r>
              <a:rPr lang="fr-FR" sz="1600" dirty="0" smtClean="0"/>
              <a:t> traductions…), des listes qu’on ne peut comprendre sans un entretien exploratoire en suivant,</a:t>
            </a:r>
          </a:p>
          <a:p>
            <a:pPr>
              <a:spcAft>
                <a:spcPts val="1200"/>
              </a:spcAft>
            </a:pPr>
            <a:r>
              <a:rPr lang="fr-FR" sz="1600" dirty="0"/>
              <a:t>Comparer des données brutes et / ou bien faire le pari de comparer des données élaborées / </a:t>
            </a:r>
            <a:r>
              <a:rPr lang="fr-FR" sz="1600" dirty="0" smtClean="0"/>
              <a:t>des discours produits </a:t>
            </a:r>
            <a:r>
              <a:rPr lang="fr-FR" sz="1600" dirty="0"/>
              <a:t>par les </a:t>
            </a:r>
            <a:r>
              <a:rPr lang="fr-FR" sz="1600" dirty="0" smtClean="0"/>
              <a:t>scientifiques ?</a:t>
            </a:r>
            <a:endParaRPr lang="fr-FR" sz="1600" dirty="0"/>
          </a:p>
          <a:p>
            <a:pPr>
              <a:spcAft>
                <a:spcPts val="1200"/>
              </a:spcAft>
            </a:pPr>
            <a:endParaRPr lang="fr-FR" sz="1600" dirty="0"/>
          </a:p>
        </p:txBody>
      </p:sp>
      <p:graphicFrame>
        <p:nvGraphicFramePr>
          <p:cNvPr id="8" name="Espace réservé du contenu 3"/>
          <p:cNvGraphicFramePr>
            <a:graphicFrameLocks/>
          </p:cNvGraphicFramePr>
          <p:nvPr>
            <p:extLst>
              <p:ext uri="{D42A27DB-BD31-4B8C-83A1-F6EECF244321}">
                <p14:modId xmlns:p14="http://schemas.microsoft.com/office/powerpoint/2010/main" val="1131964948"/>
              </p:ext>
            </p:extLst>
          </p:nvPr>
        </p:nvGraphicFramePr>
        <p:xfrm>
          <a:off x="5215453" y="1813660"/>
          <a:ext cx="3723566" cy="4526280"/>
        </p:xfrm>
        <a:graphic>
          <a:graphicData uri="http://schemas.openxmlformats.org/drawingml/2006/table">
            <a:tbl>
              <a:tblPr/>
              <a:tblGrid>
                <a:gridCol w="983583">
                  <a:extLst>
                    <a:ext uri="{9D8B030D-6E8A-4147-A177-3AD203B41FA5}">
                      <a16:colId xmlns:a16="http://schemas.microsoft.com/office/drawing/2014/main" val="20000"/>
                    </a:ext>
                  </a:extLst>
                </a:gridCol>
                <a:gridCol w="600370">
                  <a:extLst>
                    <a:ext uri="{9D8B030D-6E8A-4147-A177-3AD203B41FA5}">
                      <a16:colId xmlns:a16="http://schemas.microsoft.com/office/drawing/2014/main" val="20001"/>
                    </a:ext>
                  </a:extLst>
                </a:gridCol>
                <a:gridCol w="568657">
                  <a:extLst>
                    <a:ext uri="{9D8B030D-6E8A-4147-A177-3AD203B41FA5}">
                      <a16:colId xmlns:a16="http://schemas.microsoft.com/office/drawing/2014/main" val="20002"/>
                    </a:ext>
                  </a:extLst>
                </a:gridCol>
                <a:gridCol w="536277">
                  <a:extLst>
                    <a:ext uri="{9D8B030D-6E8A-4147-A177-3AD203B41FA5}">
                      <a16:colId xmlns:a16="http://schemas.microsoft.com/office/drawing/2014/main" val="20003"/>
                    </a:ext>
                  </a:extLst>
                </a:gridCol>
                <a:gridCol w="555661">
                  <a:extLst>
                    <a:ext uri="{9D8B030D-6E8A-4147-A177-3AD203B41FA5}">
                      <a16:colId xmlns:a16="http://schemas.microsoft.com/office/drawing/2014/main" val="20004"/>
                    </a:ext>
                  </a:extLst>
                </a:gridCol>
                <a:gridCol w="479018">
                  <a:extLst>
                    <a:ext uri="{9D8B030D-6E8A-4147-A177-3AD203B41FA5}">
                      <a16:colId xmlns:a16="http://schemas.microsoft.com/office/drawing/2014/main" val="20005"/>
                    </a:ext>
                  </a:extLst>
                </a:gridCol>
              </a:tblGrid>
              <a:tr h="121009">
                <a:tc>
                  <a:txBody>
                    <a:bodyPr/>
                    <a:lstStyle/>
                    <a:p>
                      <a:pPr algn="l" fontAlgn="b"/>
                      <a:r>
                        <a:rPr lang="fr-FR" sz="900" b="1" i="0" u="none" strike="noStrike" dirty="0" err="1">
                          <a:solidFill>
                            <a:schemeClr val="tx2"/>
                          </a:solidFill>
                          <a:effectLst/>
                          <a:latin typeface="Calibri"/>
                        </a:rPr>
                        <a:t>Number</a:t>
                      </a:r>
                      <a:r>
                        <a:rPr lang="fr-FR" sz="900" b="1" i="0" u="none" strike="noStrike" dirty="0">
                          <a:solidFill>
                            <a:schemeClr val="tx2"/>
                          </a:solidFill>
                          <a:effectLst/>
                          <a:latin typeface="Calibri"/>
                        </a:rPr>
                        <a:t> of List</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dirty="0">
                          <a:solidFill>
                            <a:schemeClr val="tx2"/>
                          </a:solidFill>
                          <a:effectLst/>
                          <a:latin typeface="Calibri"/>
                        </a:rPr>
                        <a:t>17</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endParaRPr lang="fr-FR" sz="900">
                        <a:solidFill>
                          <a:schemeClr val="tx2"/>
                        </a:solidFill>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1" i="0" u="none" strike="noStrike" dirty="0" smtClean="0">
                          <a:solidFill>
                            <a:schemeClr val="tx2"/>
                          </a:solidFill>
                          <a:effectLst/>
                          <a:latin typeface="Calibri"/>
                        </a:rPr>
                        <a:t>Village</a:t>
                      </a:r>
                      <a:endParaRPr lang="fr-FR" sz="900" b="1"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0" i="0" u="none" strike="noStrike" dirty="0" smtClean="0">
                          <a:solidFill>
                            <a:schemeClr val="tx2"/>
                          </a:solidFill>
                          <a:effectLst/>
                          <a:latin typeface="Calibri"/>
                        </a:rPr>
                        <a:t>SA</a:t>
                      </a:r>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00"/>
                  </a:ext>
                </a:extLst>
              </a:tr>
              <a:tr h="242018">
                <a:tc>
                  <a:txBody>
                    <a:bodyPr/>
                    <a:lstStyle/>
                    <a:p>
                      <a:pPr algn="l" fontAlgn="b"/>
                      <a:r>
                        <a:rPr lang="fr-FR" sz="900" b="1" i="0" u="none" strike="noStrike">
                          <a:solidFill>
                            <a:schemeClr val="tx2"/>
                          </a:solidFill>
                          <a:effectLst/>
                          <a:latin typeface="Calibri"/>
                        </a:rPr>
                        <a:t>Average lenght of lists</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dirty="0">
                          <a:solidFill>
                            <a:schemeClr val="tx2"/>
                          </a:solidFill>
                          <a:effectLst/>
                          <a:latin typeface="Calibri"/>
                        </a:rPr>
                        <a:t>18</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endParaRPr lang="fr-FR" sz="900" dirty="0">
                        <a:solidFill>
                          <a:schemeClr val="tx2"/>
                        </a:solidFill>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1" i="0" u="none" strike="noStrike" dirty="0">
                          <a:solidFill>
                            <a:schemeClr val="tx2"/>
                          </a:solidFill>
                          <a:effectLst/>
                          <a:latin typeface="Calibri"/>
                        </a:rPr>
                        <a:t>Country</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0" i="0" u="none" strike="noStrike" dirty="0" smtClean="0">
                          <a:solidFill>
                            <a:schemeClr val="tx2"/>
                          </a:solidFill>
                          <a:effectLst/>
                          <a:latin typeface="Calibri"/>
                        </a:rPr>
                        <a:t>France</a:t>
                      </a:r>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01"/>
                  </a:ext>
                </a:extLst>
              </a:tr>
              <a:tr h="242018">
                <a:tc>
                  <a:txBody>
                    <a:bodyPr/>
                    <a:lstStyle/>
                    <a:p>
                      <a:pPr algn="l" fontAlgn="b"/>
                      <a:r>
                        <a:rPr lang="fr-FR" sz="900" b="1" i="0" u="none" strike="noStrike">
                          <a:solidFill>
                            <a:schemeClr val="tx2"/>
                          </a:solidFill>
                          <a:effectLst/>
                          <a:latin typeface="Calibri"/>
                        </a:rPr>
                        <a:t>Number of cited items</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93</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endParaRPr lang="fr-FR" sz="900">
                        <a:solidFill>
                          <a:schemeClr val="tx2"/>
                        </a:solidFill>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1" i="0" u="none" strike="noStrike" dirty="0" err="1" smtClean="0">
                          <a:solidFill>
                            <a:schemeClr val="tx2"/>
                          </a:solidFill>
                          <a:effectLst/>
                          <a:latin typeface="Calibri"/>
                        </a:rPr>
                        <a:t>Researcher</a:t>
                      </a:r>
                      <a:endParaRPr lang="fr-FR" sz="900" b="1"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0" i="0" u="none" strike="noStrike" dirty="0" smtClean="0">
                          <a:solidFill>
                            <a:schemeClr val="tx2"/>
                          </a:solidFill>
                          <a:effectLst/>
                          <a:latin typeface="Calibri"/>
                        </a:rPr>
                        <a:t>LC</a:t>
                      </a:r>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02"/>
                  </a:ext>
                </a:extLst>
              </a:tr>
              <a:tr h="242018">
                <a:tc>
                  <a:txBody>
                    <a:bodyPr/>
                    <a:lstStyle/>
                    <a:p>
                      <a:pPr algn="l" fontAlgn="b"/>
                      <a:r>
                        <a:rPr lang="fr-FR" sz="900" b="1" i="0" u="none" strike="noStrike">
                          <a:solidFill>
                            <a:schemeClr val="tx2"/>
                          </a:solidFill>
                          <a:effectLst/>
                          <a:latin typeface="Calibri"/>
                        </a:rPr>
                        <a:t>Total number of cited items</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311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endParaRPr lang="fr-FR" sz="900">
                        <a:solidFill>
                          <a:schemeClr val="tx2"/>
                        </a:solidFill>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1" i="0" u="none" strike="noStrike">
                          <a:solidFill>
                            <a:schemeClr val="tx2"/>
                          </a:solidFill>
                          <a:effectLst/>
                          <a:latin typeface="Calibri"/>
                        </a:rPr>
                        <a:t>Language</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900" b="0" i="0" u="none" strike="noStrike" dirty="0" smtClean="0">
                          <a:solidFill>
                            <a:schemeClr val="tx2"/>
                          </a:solidFill>
                          <a:effectLst/>
                          <a:latin typeface="Calibri"/>
                        </a:rPr>
                        <a:t>French</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03"/>
                  </a:ext>
                </a:extLst>
              </a:tr>
              <a:tr h="121009">
                <a:tc>
                  <a:txBody>
                    <a:bodyPr/>
                    <a:lstStyle/>
                    <a:p>
                      <a:pPr algn="l" fontAlgn="b"/>
                      <a:endParaRPr lang="fr-FR" sz="900" b="0" i="0" u="none" strike="noStrike" dirty="0">
                        <a:solidFill>
                          <a:schemeClr val="tx2"/>
                        </a:solidFill>
                        <a:effectLst/>
                        <a:latin typeface="Calibri"/>
                      </a:endParaRP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solidFill>
                      <a:schemeClr val="tx2"/>
                    </a:solidFill>
                  </a:tcPr>
                </a:tc>
                <a:tc>
                  <a:txBody>
                    <a:bodyPr/>
                    <a:lstStyle/>
                    <a:p>
                      <a:pPr algn="l" fontAlgn="b"/>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solidFill>
                      <a:schemeClr val="tx2"/>
                    </a:solidFill>
                  </a:tcPr>
                </a:tc>
                <a:tc>
                  <a:txBody>
                    <a:bodyPr/>
                    <a:lstStyle/>
                    <a:p>
                      <a:pPr algn="l" fontAlgn="b"/>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solidFill>
                      <a:schemeClr val="tx2"/>
                    </a:solidFill>
                  </a:tcPr>
                </a:tc>
                <a:tc>
                  <a:txBody>
                    <a:bodyPr/>
                    <a:lstStyle/>
                    <a:p>
                      <a:pPr algn="l" fontAlgn="b"/>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solidFill>
                      <a:schemeClr val="tx2"/>
                    </a:solidFill>
                  </a:tcPr>
                </a:tc>
                <a:tc>
                  <a:txBody>
                    <a:bodyPr/>
                    <a:lstStyle/>
                    <a:p>
                      <a:pPr algn="l" fontAlgn="b"/>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solidFill>
                      <a:schemeClr val="tx2"/>
                    </a:solidFill>
                  </a:tcPr>
                </a:tc>
                <a:tc>
                  <a:txBody>
                    <a:bodyPr/>
                    <a:lstStyle/>
                    <a:p>
                      <a:pPr algn="l" fontAlgn="b"/>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solidFill>
                      <a:schemeClr val="tx2"/>
                    </a:solidFill>
                  </a:tcPr>
                </a:tc>
                <a:extLst>
                  <a:ext uri="{0D108BD9-81ED-4DB2-BD59-A6C34878D82A}">
                    <a16:rowId xmlns:a16="http://schemas.microsoft.com/office/drawing/2014/main" val="10004"/>
                  </a:ext>
                </a:extLst>
              </a:tr>
              <a:tr h="242018">
                <a:tc>
                  <a:txBody>
                    <a:bodyPr/>
                    <a:lstStyle/>
                    <a:p>
                      <a:pPr algn="l" fontAlgn="b"/>
                      <a:r>
                        <a:rPr lang="fr-FR" sz="900" b="1" i="0" u="none" strike="noStrike">
                          <a:solidFill>
                            <a:schemeClr val="tx2"/>
                          </a:solidFill>
                          <a:effectLst/>
                          <a:latin typeface="Calibri"/>
                        </a:rPr>
                        <a:t>Original Name</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1" i="0" u="none" strike="noStrike">
                          <a:solidFill>
                            <a:schemeClr val="tx2"/>
                          </a:solidFill>
                          <a:effectLst/>
                          <a:latin typeface="Calibri"/>
                        </a:rPr>
                        <a:t>Taxonomic Level</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1" i="0" u="none" strike="noStrike" dirty="0" err="1" smtClean="0">
                          <a:solidFill>
                            <a:schemeClr val="tx2"/>
                          </a:solidFill>
                          <a:effectLst/>
                          <a:latin typeface="Calibri"/>
                        </a:rPr>
                        <a:t>OccurrenNumber</a:t>
                      </a:r>
                      <a:endParaRPr lang="fr-FR" sz="900" b="1"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1" i="0" u="none" strike="noStrike">
                          <a:solidFill>
                            <a:schemeClr val="tx2"/>
                          </a:solidFill>
                          <a:effectLst/>
                          <a:latin typeface="Calibri"/>
                        </a:rPr>
                        <a:t>Frequency</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1" i="0" u="none" strike="noStrike">
                          <a:solidFill>
                            <a:schemeClr val="tx2"/>
                          </a:solidFill>
                          <a:effectLst/>
                          <a:latin typeface="Calibri"/>
                        </a:rPr>
                        <a:t>Summed Ranks</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r>
                        <a:rPr lang="fr-FR" sz="900" b="1" i="0" u="none" strike="noStrike" dirty="0" err="1">
                          <a:solidFill>
                            <a:schemeClr val="tx2"/>
                          </a:solidFill>
                          <a:effectLst/>
                          <a:latin typeface="Calibri"/>
                        </a:rPr>
                        <a:t>Average</a:t>
                      </a:r>
                      <a:r>
                        <a:rPr lang="fr-FR" sz="900" b="1" i="0" u="none" strike="noStrike" dirty="0">
                          <a:solidFill>
                            <a:schemeClr val="tx2"/>
                          </a:solidFill>
                          <a:effectLst/>
                          <a:latin typeface="Calibri"/>
                        </a:rPr>
                        <a:t> </a:t>
                      </a:r>
                      <a:r>
                        <a:rPr lang="fr-FR" sz="900" b="1" i="0" u="none" strike="noStrike" dirty="0" err="1">
                          <a:solidFill>
                            <a:schemeClr val="tx2"/>
                          </a:solidFill>
                          <a:effectLst/>
                          <a:latin typeface="Calibri"/>
                        </a:rPr>
                        <a:t>rank</a:t>
                      </a:r>
                      <a:endParaRPr lang="fr-FR" sz="900" b="1"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05"/>
                  </a:ext>
                </a:extLst>
              </a:tr>
              <a:tr h="121009">
                <a:tc>
                  <a:txBody>
                    <a:bodyPr/>
                    <a:lstStyle/>
                    <a:p>
                      <a:pPr algn="l" fontAlgn="b"/>
                      <a:r>
                        <a:rPr lang="fr-FR" sz="900" b="0" i="0" u="none" strike="noStrike">
                          <a:solidFill>
                            <a:schemeClr val="tx2"/>
                          </a:solidFill>
                          <a:effectLst/>
                          <a:latin typeface="Calibri"/>
                        </a:rPr>
                        <a:t>Chien</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12</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70,59%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77</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6,417</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06"/>
                  </a:ext>
                </a:extLst>
              </a:tr>
              <a:tr h="121009">
                <a:tc>
                  <a:txBody>
                    <a:bodyPr/>
                    <a:lstStyle/>
                    <a:p>
                      <a:pPr algn="l" fontAlgn="b"/>
                      <a:r>
                        <a:rPr lang="fr-FR" sz="900" b="0" i="0" u="none" strike="noStrike">
                          <a:solidFill>
                            <a:schemeClr val="tx2"/>
                          </a:solidFill>
                          <a:effectLst/>
                          <a:latin typeface="Calibri"/>
                        </a:rPr>
                        <a:t>Chat</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12</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70,59%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82</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6,833</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07"/>
                  </a:ext>
                </a:extLst>
              </a:tr>
              <a:tr h="121009">
                <a:tc>
                  <a:txBody>
                    <a:bodyPr/>
                    <a:lstStyle/>
                    <a:p>
                      <a:pPr algn="l" fontAlgn="b"/>
                      <a:r>
                        <a:rPr lang="fr-FR" sz="900" b="0" i="0" u="none" strike="noStrike">
                          <a:solidFill>
                            <a:schemeClr val="tx2"/>
                          </a:solidFill>
                          <a:effectLst/>
                          <a:latin typeface="Calibri"/>
                        </a:rPr>
                        <a:t>Lièvre</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12</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70,59%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146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12,167</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08"/>
                  </a:ext>
                </a:extLst>
              </a:tr>
              <a:tr h="121009">
                <a:tc>
                  <a:txBody>
                    <a:bodyPr/>
                    <a:lstStyle/>
                    <a:p>
                      <a:pPr algn="l" fontAlgn="b"/>
                      <a:r>
                        <a:rPr lang="fr-FR" sz="900" b="0" i="0" u="none" strike="noStrike">
                          <a:solidFill>
                            <a:schemeClr val="tx2"/>
                          </a:solidFill>
                          <a:effectLst/>
                          <a:latin typeface="Calibri"/>
                        </a:rPr>
                        <a:t>Chevreuil</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12</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70,59%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95</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7,917</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09"/>
                  </a:ext>
                </a:extLst>
              </a:tr>
              <a:tr h="121009">
                <a:tc>
                  <a:txBody>
                    <a:bodyPr/>
                    <a:lstStyle/>
                    <a:p>
                      <a:pPr algn="l" fontAlgn="b"/>
                      <a:r>
                        <a:rPr lang="fr-FR" sz="900" b="0" i="0" u="none" strike="noStrike">
                          <a:solidFill>
                            <a:schemeClr val="tx2"/>
                          </a:solidFill>
                          <a:effectLst/>
                          <a:latin typeface="Calibri"/>
                        </a:rPr>
                        <a:t>Vache</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64,71%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67</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6,091</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10"/>
                  </a:ext>
                </a:extLst>
              </a:tr>
              <a:tr h="121009">
                <a:tc>
                  <a:txBody>
                    <a:bodyPr/>
                    <a:lstStyle/>
                    <a:p>
                      <a:pPr algn="l" fontAlgn="b"/>
                      <a:r>
                        <a:rPr lang="fr-FR" sz="900" b="0" i="0" u="none" strike="noStrike">
                          <a:solidFill>
                            <a:schemeClr val="tx2"/>
                          </a:solidFill>
                          <a:effectLst/>
                          <a:latin typeface="Calibri"/>
                        </a:rPr>
                        <a:t>Renard</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64,71%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131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11,909</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11"/>
                  </a:ext>
                </a:extLst>
              </a:tr>
              <a:tr h="121009">
                <a:tc>
                  <a:txBody>
                    <a:bodyPr/>
                    <a:lstStyle/>
                    <a:p>
                      <a:pPr algn="l" fontAlgn="b"/>
                      <a:r>
                        <a:rPr lang="fr-FR" sz="900" b="0" i="0" u="none" strike="noStrike">
                          <a:solidFill>
                            <a:schemeClr val="tx2"/>
                          </a:solidFill>
                          <a:effectLst/>
                          <a:latin typeface="Calibri"/>
                        </a:rPr>
                        <a:t>Sanglier</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64,71%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111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dirty="0">
                          <a:solidFill>
                            <a:schemeClr val="tx2"/>
                          </a:solidFill>
                          <a:effectLst/>
                          <a:latin typeface="Calibri"/>
                        </a:rPr>
                        <a:t>10,091</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12"/>
                  </a:ext>
                </a:extLst>
              </a:tr>
              <a:tr h="121009">
                <a:tc>
                  <a:txBody>
                    <a:bodyPr/>
                    <a:lstStyle/>
                    <a:p>
                      <a:pPr algn="l" fontAlgn="b"/>
                      <a:r>
                        <a:rPr lang="fr-FR" sz="900" b="0" i="0" u="none" strike="noStrike">
                          <a:solidFill>
                            <a:schemeClr val="tx2"/>
                          </a:solidFill>
                          <a:effectLst/>
                          <a:latin typeface="Calibri"/>
                        </a:rPr>
                        <a:t>Cheval</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10</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58,82%</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106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10,600</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13"/>
                  </a:ext>
                </a:extLst>
              </a:tr>
              <a:tr h="121009">
                <a:tc>
                  <a:txBody>
                    <a:bodyPr/>
                    <a:lstStyle/>
                    <a:p>
                      <a:pPr algn="l" fontAlgn="b"/>
                      <a:r>
                        <a:rPr lang="fr-FR" sz="900" b="0" i="0" u="none" strike="noStrike">
                          <a:solidFill>
                            <a:schemeClr val="tx2"/>
                          </a:solidFill>
                          <a:effectLst/>
                          <a:latin typeface="Calibri"/>
                        </a:rPr>
                        <a:t>Lapin</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52,94%</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8,444</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14"/>
                  </a:ext>
                </a:extLst>
              </a:tr>
              <a:tr h="121009">
                <a:tc>
                  <a:txBody>
                    <a:bodyPr/>
                    <a:lstStyle/>
                    <a:p>
                      <a:pPr algn="l" fontAlgn="b"/>
                      <a:r>
                        <a:rPr lang="fr-FR" sz="900" b="0" i="0" u="none" strike="noStrike">
                          <a:solidFill>
                            <a:schemeClr val="tx2"/>
                          </a:solidFill>
                          <a:effectLst/>
                          <a:latin typeface="Calibri"/>
                        </a:rPr>
                        <a:t>Blaireau</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52,94%</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143</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15,889</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15"/>
                  </a:ext>
                </a:extLst>
              </a:tr>
              <a:tr h="121009">
                <a:tc>
                  <a:txBody>
                    <a:bodyPr/>
                    <a:lstStyle/>
                    <a:p>
                      <a:pPr algn="l" fontAlgn="b"/>
                      <a:r>
                        <a:rPr lang="fr-FR" sz="900" b="0" i="0" u="none" strike="noStrike">
                          <a:solidFill>
                            <a:schemeClr val="tx2"/>
                          </a:solidFill>
                          <a:effectLst/>
                          <a:latin typeface="Calibri"/>
                        </a:rPr>
                        <a:t>Mouton</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8</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47,06%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67</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8,375</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16"/>
                  </a:ext>
                </a:extLst>
              </a:tr>
              <a:tr h="121009">
                <a:tc>
                  <a:txBody>
                    <a:bodyPr/>
                    <a:lstStyle/>
                    <a:p>
                      <a:pPr algn="l" fontAlgn="b"/>
                      <a:r>
                        <a:rPr lang="fr-FR" sz="900" b="0" i="0" u="none" strike="noStrike">
                          <a:solidFill>
                            <a:schemeClr val="tx2"/>
                          </a:solidFill>
                          <a:effectLst/>
                          <a:latin typeface="Calibri"/>
                        </a:rPr>
                        <a:t>Ane</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8</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47,06%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100</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12,500</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17"/>
                  </a:ext>
                </a:extLst>
              </a:tr>
              <a:tr h="121009">
                <a:tc>
                  <a:txBody>
                    <a:bodyPr/>
                    <a:lstStyle/>
                    <a:p>
                      <a:pPr algn="l" fontAlgn="b"/>
                      <a:r>
                        <a:rPr lang="fr-FR" sz="900" b="0" i="0" u="none" strike="noStrike">
                          <a:solidFill>
                            <a:schemeClr val="tx2"/>
                          </a:solidFill>
                          <a:effectLst/>
                          <a:latin typeface="Calibri"/>
                        </a:rPr>
                        <a:t>Ecureuil</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41,18%</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132</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18,857</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18"/>
                  </a:ext>
                </a:extLst>
              </a:tr>
              <a:tr h="121009">
                <a:tc>
                  <a:txBody>
                    <a:bodyPr/>
                    <a:lstStyle/>
                    <a:p>
                      <a:pPr algn="l" fontAlgn="b"/>
                      <a:r>
                        <a:rPr lang="fr-FR" sz="900" b="0" i="0" u="none" strike="noStrike">
                          <a:solidFill>
                            <a:schemeClr val="tx2"/>
                          </a:solidFill>
                          <a:effectLst/>
                          <a:latin typeface="Calibri"/>
                        </a:rPr>
                        <a:t>Cochon</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41,18%</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78</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11,143</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19"/>
                  </a:ext>
                </a:extLst>
              </a:tr>
              <a:tr h="121009">
                <a:tc>
                  <a:txBody>
                    <a:bodyPr/>
                    <a:lstStyle/>
                    <a:p>
                      <a:pPr algn="l" fontAlgn="b"/>
                      <a:r>
                        <a:rPr lang="fr-FR" sz="900" b="0" i="0" u="none" strike="noStrike">
                          <a:solidFill>
                            <a:schemeClr val="tx2"/>
                          </a:solidFill>
                          <a:effectLst/>
                          <a:latin typeface="Calibri"/>
                        </a:rPr>
                        <a:t>Fouine</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41,18%</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75</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10,714</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20"/>
                  </a:ext>
                </a:extLst>
              </a:tr>
              <a:tr h="121009">
                <a:tc>
                  <a:txBody>
                    <a:bodyPr/>
                    <a:lstStyle/>
                    <a:p>
                      <a:pPr algn="l" fontAlgn="b"/>
                      <a:r>
                        <a:rPr lang="fr-FR" sz="900" b="0" i="0" u="none" strike="noStrike">
                          <a:solidFill>
                            <a:schemeClr val="tx2"/>
                          </a:solidFill>
                          <a:effectLst/>
                          <a:latin typeface="Calibri"/>
                        </a:rPr>
                        <a:t>Chèvre</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35,29%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46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7,667</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21"/>
                  </a:ext>
                </a:extLst>
              </a:tr>
              <a:tr h="121009">
                <a:tc>
                  <a:txBody>
                    <a:bodyPr/>
                    <a:lstStyle/>
                    <a:p>
                      <a:pPr algn="l" fontAlgn="b"/>
                      <a:r>
                        <a:rPr lang="fr-FR" sz="900" b="0" i="0" u="none" strike="noStrike">
                          <a:solidFill>
                            <a:schemeClr val="tx2"/>
                          </a:solidFill>
                          <a:effectLst/>
                          <a:latin typeface="Calibri"/>
                        </a:rPr>
                        <a:t>Lion</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35,29%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104</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17,333</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22"/>
                  </a:ext>
                </a:extLst>
              </a:tr>
              <a:tr h="121009">
                <a:tc>
                  <a:txBody>
                    <a:bodyPr/>
                    <a:lstStyle/>
                    <a:p>
                      <a:pPr algn="l" fontAlgn="b"/>
                      <a:r>
                        <a:rPr lang="fr-FR" sz="900" b="0" i="0" u="none" strike="noStrike" dirty="0">
                          <a:solidFill>
                            <a:schemeClr val="tx2"/>
                          </a:solidFill>
                          <a:effectLst/>
                          <a:latin typeface="Calibri"/>
                        </a:rPr>
                        <a:t>Eléphant</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35,29%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83</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13,833</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23"/>
                  </a:ext>
                </a:extLst>
              </a:tr>
              <a:tr h="121009">
                <a:tc>
                  <a:txBody>
                    <a:bodyPr/>
                    <a:lstStyle/>
                    <a:p>
                      <a:pPr algn="l" fontAlgn="b"/>
                      <a:r>
                        <a:rPr lang="fr-FR" sz="900" b="0" i="0" u="none" strike="noStrike" dirty="0">
                          <a:solidFill>
                            <a:schemeClr val="tx2"/>
                          </a:solidFill>
                          <a:effectLst/>
                          <a:latin typeface="Calibri"/>
                        </a:rPr>
                        <a:t>Rat</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35,29%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56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9,333</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24"/>
                  </a:ext>
                </a:extLst>
              </a:tr>
              <a:tr h="121009">
                <a:tc>
                  <a:txBody>
                    <a:bodyPr/>
                    <a:lstStyle/>
                    <a:p>
                      <a:pPr algn="l" fontAlgn="b"/>
                      <a:r>
                        <a:rPr lang="fr-FR" sz="900" b="0" i="0" u="none" strike="noStrike" dirty="0">
                          <a:solidFill>
                            <a:schemeClr val="tx2"/>
                          </a:solidFill>
                          <a:effectLst/>
                          <a:latin typeface="Calibri"/>
                        </a:rPr>
                        <a:t>Cerf</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6</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35,29%</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77</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dirty="0">
                          <a:solidFill>
                            <a:schemeClr val="tx2"/>
                          </a:solidFill>
                          <a:effectLst/>
                          <a:latin typeface="Calibri"/>
                        </a:rPr>
                        <a:t>12,833</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25"/>
                  </a:ext>
                </a:extLst>
              </a:tr>
              <a:tr h="121009">
                <a:tc>
                  <a:txBody>
                    <a:bodyPr/>
                    <a:lstStyle/>
                    <a:p>
                      <a:pPr algn="l" fontAlgn="b"/>
                      <a:r>
                        <a:rPr lang="fr-FR" sz="900" b="0" i="0" u="none" strike="noStrike" dirty="0">
                          <a:solidFill>
                            <a:schemeClr val="tx2"/>
                          </a:solidFill>
                          <a:effectLst/>
                          <a:latin typeface="Calibri"/>
                        </a:rPr>
                        <a:t>Loup</a:t>
                      </a: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l" fontAlgn="b"/>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dirty="0">
                          <a:solidFill>
                            <a:schemeClr val="tx2"/>
                          </a:solidFill>
                          <a:effectLst/>
                          <a:latin typeface="Calibri"/>
                        </a:rPr>
                        <a:t>5</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dirty="0">
                          <a:solidFill>
                            <a:schemeClr val="tx2"/>
                          </a:solidFill>
                          <a:effectLst/>
                          <a:latin typeface="Calibri"/>
                        </a:rPr>
                        <a:t>29,41%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dirty="0">
                          <a:solidFill>
                            <a:schemeClr val="tx2"/>
                          </a:solidFill>
                          <a:effectLst/>
                          <a:latin typeface="Calibri"/>
                        </a:rPr>
                        <a:t>80</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tc>
                  <a:txBody>
                    <a:bodyPr/>
                    <a:lstStyle/>
                    <a:p>
                      <a:pPr algn="r" fontAlgn="b"/>
                      <a:r>
                        <a:rPr lang="fr-FR" sz="900" b="0" i="0" u="none" strike="noStrike" dirty="0">
                          <a:solidFill>
                            <a:schemeClr val="tx2"/>
                          </a:solidFill>
                          <a:effectLst/>
                          <a:latin typeface="Calibri"/>
                        </a:rPr>
                        <a:t>16,000</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solidFill>
                        <a:srgbClr val="564B3C"/>
                      </a:solidFill>
                      <a:prstDash val="solid"/>
                      <a:round/>
                      <a:headEnd type="none" w="med" len="med"/>
                      <a:tailEnd type="none" w="med" len="med"/>
                    </a:lnB>
                  </a:tcPr>
                </a:tc>
                <a:extLst>
                  <a:ext uri="{0D108BD9-81ED-4DB2-BD59-A6C34878D82A}">
                    <a16:rowId xmlns:a16="http://schemas.microsoft.com/office/drawing/2014/main" val="10026"/>
                  </a:ext>
                </a:extLst>
              </a:tr>
              <a:tr h="242018">
                <a:tc>
                  <a:txBody>
                    <a:bodyPr/>
                    <a:lstStyle/>
                    <a:p>
                      <a:pPr algn="l" fontAlgn="b"/>
                      <a:r>
                        <a:rPr lang="fr-FR" sz="900" b="0" i="0" u="none" strike="noStrike" dirty="0" smtClean="0">
                          <a:solidFill>
                            <a:schemeClr val="tx2"/>
                          </a:solidFill>
                          <a:effectLst/>
                          <a:latin typeface="Calibri"/>
                        </a:rPr>
                        <a:t>Tigre</a:t>
                      </a:r>
                    </a:p>
                    <a:p>
                      <a:pPr algn="l" fontAlgn="b"/>
                      <a:r>
                        <a:rPr lang="fr-FR" sz="900" b="0" i="0" u="none" strike="noStrike" dirty="0" smtClean="0">
                          <a:solidFill>
                            <a:schemeClr val="tx2"/>
                          </a:solidFill>
                          <a:effectLst/>
                          <a:latin typeface="Calibri"/>
                        </a:rPr>
                        <a:t>…</a:t>
                      </a:r>
                      <a:endParaRPr lang="fr-FR" sz="900" b="0" i="0" u="none" strike="noStrike" dirty="0">
                        <a:solidFill>
                          <a:schemeClr val="tx2"/>
                        </a:solidFill>
                        <a:effectLst/>
                        <a:latin typeface="Calibri"/>
                      </a:endParaRPr>
                    </a:p>
                  </a:txBody>
                  <a:tcPr marL="0" marR="0" marT="0" marB="0" anchor="b">
                    <a:lnL w="12700" cap="flat" cmpd="sng" algn="ctr">
                      <a:no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fr-FR" sz="900" b="0" i="0" u="none" strike="noStrike" dirty="0">
                        <a:solidFill>
                          <a:schemeClr val="tx2"/>
                        </a:solidFill>
                        <a:effectLst/>
                        <a:latin typeface="Calibri"/>
                      </a:endParaRP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900" b="0" i="0" u="none" strike="noStrike" dirty="0">
                          <a:solidFill>
                            <a:schemeClr val="tx2"/>
                          </a:solidFill>
                          <a:effectLst/>
                          <a:latin typeface="Calibri"/>
                        </a:rPr>
                        <a:t>5</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29,41%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900" b="0" i="0" u="none" strike="noStrike">
                          <a:solidFill>
                            <a:schemeClr val="tx2"/>
                          </a:solidFill>
                          <a:effectLst/>
                          <a:latin typeface="Calibri"/>
                        </a:rPr>
                        <a:t>81</a:t>
                      </a:r>
                    </a:p>
                  </a:txBody>
                  <a:tcPr marL="0" marR="0" marT="0" marB="0" anchor="b">
                    <a:lnL w="12700" cap="flat" cmpd="sng" algn="ctr">
                      <a:solidFill>
                        <a:srgbClr val="564B3C"/>
                      </a:solidFill>
                      <a:prstDash val="solid"/>
                      <a:round/>
                      <a:headEnd type="none" w="med" len="med"/>
                      <a:tailEnd type="none" w="med" len="med"/>
                    </a:lnL>
                    <a:lnR w="12700" cap="flat" cmpd="sng" algn="ctr">
                      <a:solidFill>
                        <a:srgbClr val="564B3C"/>
                      </a:solid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fr-FR" sz="900" b="0" i="0" u="none" strike="noStrike" dirty="0">
                          <a:solidFill>
                            <a:schemeClr val="tx2"/>
                          </a:solidFill>
                          <a:effectLst/>
                          <a:latin typeface="Calibri"/>
                        </a:rPr>
                        <a:t>16,200</a:t>
                      </a:r>
                    </a:p>
                  </a:txBody>
                  <a:tcPr marL="0" marR="0" marT="0" marB="0" anchor="b">
                    <a:lnL w="12700" cap="flat" cmpd="sng" algn="ctr">
                      <a:solidFill>
                        <a:srgbClr val="564B3C"/>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B3C"/>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7471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Comparer des données?</a:t>
            </a:r>
            <a:br>
              <a:rPr lang="fr-FR" sz="2600" dirty="0" smtClean="0"/>
            </a:br>
            <a:r>
              <a:rPr lang="fr-FR" sz="2600" dirty="0" smtClean="0"/>
              <a:t>Un indicateur commun : la grande faune</a:t>
            </a:r>
            <a:endParaRPr lang="fr-FR" sz="2600" dirty="0"/>
          </a:p>
        </p:txBody>
      </p:sp>
      <p:grpSp>
        <p:nvGrpSpPr>
          <p:cNvPr id="15" name="Grouper 14"/>
          <p:cNvGrpSpPr/>
          <p:nvPr/>
        </p:nvGrpSpPr>
        <p:grpSpPr>
          <a:xfrm>
            <a:off x="193639" y="5749153"/>
            <a:ext cx="1388444" cy="1059786"/>
            <a:chOff x="5167914" y="4822374"/>
            <a:chExt cx="2293174" cy="1529903"/>
          </a:xfrm>
        </p:grpSpPr>
        <p:pic>
          <p:nvPicPr>
            <p:cNvPr id="7" name="Image 6" descr="DSC05667.JPG"/>
            <p:cNvPicPr>
              <a:picLocks/>
            </p:cNvPicPr>
            <p:nvPr/>
          </p:nvPicPr>
          <p:blipFill rotWithShape="1">
            <a:blip r:embed="rId3" cstate="print">
              <a:extLst>
                <a:ext uri="{28A0092B-C50C-407E-A947-70E740481C1C}">
                  <a14:useLocalDpi xmlns:a14="http://schemas.microsoft.com/office/drawing/2010/main"/>
                </a:ext>
              </a:extLst>
            </a:blip>
            <a:srcRect l="17001" b="16637"/>
            <a:stretch/>
          </p:blipFill>
          <p:spPr>
            <a:xfrm>
              <a:off x="5167914" y="4822374"/>
              <a:ext cx="2119317" cy="1529903"/>
            </a:xfrm>
            <a:prstGeom prst="rect">
              <a:avLst/>
            </a:prstGeom>
            <a:ln>
              <a:solidFill>
                <a:schemeClr val="tx1"/>
              </a:solidFill>
            </a:ln>
          </p:spPr>
        </p:pic>
        <p:sp>
          <p:nvSpPr>
            <p:cNvPr id="10" name="ZoneTexte 9"/>
            <p:cNvSpPr txBox="1"/>
            <p:nvPr/>
          </p:nvSpPr>
          <p:spPr>
            <a:xfrm>
              <a:off x="6058860" y="4863460"/>
              <a:ext cx="1402228" cy="333228"/>
            </a:xfrm>
            <a:prstGeom prst="rect">
              <a:avLst/>
            </a:prstGeom>
            <a:noFill/>
            <a:ln>
              <a:noFill/>
            </a:ln>
          </p:spPr>
          <p:txBody>
            <a:bodyPr wrap="square" rtlCol="0">
              <a:spAutoFit/>
            </a:bodyPr>
            <a:lstStyle/>
            <a:p>
              <a:r>
                <a:rPr lang="fr-FR" sz="900" b="1" dirty="0" smtClean="0">
                  <a:solidFill>
                    <a:schemeClr val="bg1"/>
                  </a:solidFill>
                </a:rPr>
                <a:t>Cameroun</a:t>
              </a:r>
              <a:endParaRPr lang="fr-FR" sz="900" b="1" dirty="0">
                <a:solidFill>
                  <a:schemeClr val="bg1"/>
                </a:solidFill>
              </a:endParaRPr>
            </a:p>
          </p:txBody>
        </p:sp>
      </p:grpSp>
      <p:sp>
        <p:nvSpPr>
          <p:cNvPr id="16" name="Flèche vers la droite 15"/>
          <p:cNvSpPr/>
          <p:nvPr/>
        </p:nvSpPr>
        <p:spPr>
          <a:xfrm>
            <a:off x="2076235" y="2226307"/>
            <a:ext cx="1108669" cy="2620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Flèche vers la droite 16"/>
          <p:cNvSpPr/>
          <p:nvPr/>
        </p:nvSpPr>
        <p:spPr>
          <a:xfrm>
            <a:off x="2087529" y="3426819"/>
            <a:ext cx="1108669" cy="2620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Flèche vers la droite 17"/>
          <p:cNvSpPr/>
          <p:nvPr/>
        </p:nvSpPr>
        <p:spPr>
          <a:xfrm>
            <a:off x="2076235" y="4808721"/>
            <a:ext cx="1108669" cy="2620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Flèche vers la droite 18"/>
          <p:cNvSpPr/>
          <p:nvPr/>
        </p:nvSpPr>
        <p:spPr>
          <a:xfrm>
            <a:off x="2076235" y="6150312"/>
            <a:ext cx="1108669" cy="2620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Accolade fermante 19"/>
          <p:cNvSpPr/>
          <p:nvPr/>
        </p:nvSpPr>
        <p:spPr>
          <a:xfrm>
            <a:off x="6027111" y="2226307"/>
            <a:ext cx="987724" cy="4186030"/>
          </a:xfrm>
          <a:prstGeom prst="righ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1" name="Rectangle 20"/>
          <p:cNvSpPr/>
          <p:nvPr/>
        </p:nvSpPr>
        <p:spPr>
          <a:xfrm>
            <a:off x="7097246" y="2918632"/>
            <a:ext cx="2046754" cy="3293209"/>
          </a:xfrm>
          <a:prstGeom prst="rect">
            <a:avLst/>
          </a:prstGeom>
        </p:spPr>
        <p:txBody>
          <a:bodyPr wrap="square">
            <a:spAutoFit/>
          </a:bodyPr>
          <a:lstStyle/>
          <a:p>
            <a:pPr defTabSz="457200">
              <a:spcBef>
                <a:spcPct val="30000"/>
              </a:spcBef>
              <a:defRPr/>
            </a:pPr>
            <a:r>
              <a:rPr lang="fr-FR" sz="1600" dirty="0" smtClean="0">
                <a:solidFill>
                  <a:srgbClr val="564B3C"/>
                </a:solidFill>
              </a:rPr>
              <a:t>Accroissement des interactions hommes / faunes révélateur de changements multiples suivant les territoires et générateur </a:t>
            </a:r>
            <a:r>
              <a:rPr lang="fr-FR" sz="1600" dirty="0">
                <a:solidFill>
                  <a:srgbClr val="564B3C"/>
                </a:solidFill>
              </a:rPr>
              <a:t>de problèmes ;</a:t>
            </a:r>
            <a:r>
              <a:rPr lang="fr-FR" sz="1600" dirty="0" smtClean="0">
                <a:solidFill>
                  <a:srgbClr val="564B3C"/>
                </a:solidFill>
              </a:rPr>
              <a:t> </a:t>
            </a:r>
            <a:r>
              <a:rPr lang="fr-FR" sz="1600" dirty="0">
                <a:solidFill>
                  <a:srgbClr val="564B3C"/>
                </a:solidFill>
              </a:rPr>
              <a:t>une gestion de ces interactions sources </a:t>
            </a:r>
            <a:r>
              <a:rPr lang="fr-FR" sz="1600" dirty="0" smtClean="0">
                <a:solidFill>
                  <a:srgbClr val="564B3C"/>
                </a:solidFill>
              </a:rPr>
              <a:t>de tensions et </a:t>
            </a:r>
            <a:r>
              <a:rPr lang="fr-FR" sz="1600" dirty="0">
                <a:solidFill>
                  <a:srgbClr val="564B3C"/>
                </a:solidFill>
              </a:rPr>
              <a:t>conflits.</a:t>
            </a:r>
          </a:p>
        </p:txBody>
      </p:sp>
      <p:sp>
        <p:nvSpPr>
          <p:cNvPr id="23" name="ZoneTexte 22"/>
          <p:cNvSpPr txBox="1"/>
          <p:nvPr/>
        </p:nvSpPr>
        <p:spPr>
          <a:xfrm>
            <a:off x="3628371" y="1968636"/>
            <a:ext cx="2398740" cy="830997"/>
          </a:xfrm>
          <a:prstGeom prst="rect">
            <a:avLst/>
          </a:prstGeom>
          <a:noFill/>
        </p:spPr>
        <p:txBody>
          <a:bodyPr wrap="square" rtlCol="0">
            <a:spAutoFit/>
          </a:bodyPr>
          <a:lstStyle/>
          <a:p>
            <a:r>
              <a:rPr lang="fr-FR" sz="1600" dirty="0" smtClean="0">
                <a:solidFill>
                  <a:srgbClr val="564B3C"/>
                </a:solidFill>
              </a:rPr>
              <a:t>Fermeture / ouverture des paysages / déprise agricole…</a:t>
            </a:r>
            <a:endParaRPr lang="fr-FR" sz="1600" dirty="0">
              <a:solidFill>
                <a:srgbClr val="564B3C"/>
              </a:solidFill>
            </a:endParaRPr>
          </a:p>
        </p:txBody>
      </p:sp>
      <p:sp>
        <p:nvSpPr>
          <p:cNvPr id="24" name="ZoneTexte 23"/>
          <p:cNvSpPr txBox="1"/>
          <p:nvPr/>
        </p:nvSpPr>
        <p:spPr>
          <a:xfrm>
            <a:off x="3619506" y="3148992"/>
            <a:ext cx="2609197" cy="1077218"/>
          </a:xfrm>
          <a:prstGeom prst="rect">
            <a:avLst/>
          </a:prstGeom>
          <a:noFill/>
        </p:spPr>
        <p:txBody>
          <a:bodyPr wrap="square" rtlCol="0">
            <a:spAutoFit/>
          </a:bodyPr>
          <a:lstStyle/>
          <a:p>
            <a:r>
              <a:rPr lang="fr-FR" sz="1600" dirty="0" smtClean="0">
                <a:solidFill>
                  <a:srgbClr val="564B3C"/>
                </a:solidFill>
              </a:rPr>
              <a:t>Changement des pratiques de chasse / Mesures de protection / variations climatiques…</a:t>
            </a:r>
            <a:endParaRPr lang="fr-FR" sz="1600" dirty="0">
              <a:solidFill>
                <a:srgbClr val="564B3C"/>
              </a:solidFill>
            </a:endParaRPr>
          </a:p>
        </p:txBody>
      </p:sp>
      <p:sp>
        <p:nvSpPr>
          <p:cNvPr id="25" name="ZoneTexte 24"/>
          <p:cNvSpPr txBox="1"/>
          <p:nvPr/>
        </p:nvSpPr>
        <p:spPr>
          <a:xfrm>
            <a:off x="3630800" y="4450284"/>
            <a:ext cx="2609197" cy="830997"/>
          </a:xfrm>
          <a:prstGeom prst="rect">
            <a:avLst/>
          </a:prstGeom>
          <a:noFill/>
        </p:spPr>
        <p:txBody>
          <a:bodyPr wrap="square" rtlCol="0">
            <a:spAutoFit/>
          </a:bodyPr>
          <a:lstStyle/>
          <a:p>
            <a:r>
              <a:rPr lang="fr-FR" sz="1600" dirty="0" smtClean="0">
                <a:solidFill>
                  <a:srgbClr val="564B3C"/>
                </a:solidFill>
              </a:rPr>
              <a:t>Exurbanisation / changement des pratiques de chasse…</a:t>
            </a:r>
            <a:endParaRPr lang="fr-FR" sz="1600" dirty="0">
              <a:solidFill>
                <a:srgbClr val="564B3C"/>
              </a:solidFill>
            </a:endParaRPr>
          </a:p>
        </p:txBody>
      </p:sp>
      <p:sp>
        <p:nvSpPr>
          <p:cNvPr id="26" name="ZoneTexte 25"/>
          <p:cNvSpPr txBox="1"/>
          <p:nvPr/>
        </p:nvSpPr>
        <p:spPr>
          <a:xfrm>
            <a:off x="3619506" y="5921964"/>
            <a:ext cx="2609197" cy="830997"/>
          </a:xfrm>
          <a:prstGeom prst="rect">
            <a:avLst/>
          </a:prstGeom>
          <a:noFill/>
        </p:spPr>
        <p:txBody>
          <a:bodyPr wrap="square" rtlCol="0">
            <a:spAutoFit/>
          </a:bodyPr>
          <a:lstStyle/>
          <a:p>
            <a:r>
              <a:rPr lang="fr-FR" sz="1600" dirty="0" smtClean="0">
                <a:solidFill>
                  <a:srgbClr val="564B3C"/>
                </a:solidFill>
              </a:rPr>
              <a:t>En négatif, de moins en moins de bestioles « à bouffer »</a:t>
            </a:r>
            <a:endParaRPr lang="fr-FR" sz="1600" dirty="0">
              <a:solidFill>
                <a:srgbClr val="564B3C"/>
              </a:solidFill>
            </a:endParaRPr>
          </a:p>
        </p:txBody>
      </p:sp>
      <p:sp>
        <p:nvSpPr>
          <p:cNvPr id="3" name="ZoneTexte 2"/>
          <p:cNvSpPr txBox="1"/>
          <p:nvPr/>
        </p:nvSpPr>
        <p:spPr>
          <a:xfrm>
            <a:off x="153949" y="1590633"/>
            <a:ext cx="8685357" cy="369332"/>
          </a:xfrm>
          <a:prstGeom prst="rect">
            <a:avLst/>
          </a:prstGeom>
          <a:noFill/>
        </p:spPr>
        <p:txBody>
          <a:bodyPr wrap="square" rtlCol="0">
            <a:spAutoFit/>
          </a:bodyPr>
          <a:lstStyle/>
          <a:p>
            <a:r>
              <a:rPr lang="fr-FR" b="1" dirty="0" smtClean="0"/>
              <a:t>Indicateurs	      	            Changements	</a:t>
            </a:r>
            <a:endParaRPr lang="fr-FR" b="1" dirty="0"/>
          </a:p>
        </p:txBody>
      </p:sp>
      <p:pic>
        <p:nvPicPr>
          <p:cNvPr id="27" name="Image 26"/>
          <p:cNvPicPr>
            <a:picLocks noChangeAspect="1"/>
          </p:cNvPicPr>
          <p:nvPr/>
        </p:nvPicPr>
        <p:blipFill rotWithShape="1">
          <a:blip r:embed="rId4" cstate="email">
            <a:extLst>
              <a:ext uri="{28A0092B-C50C-407E-A947-70E740481C1C}">
                <a14:useLocalDpi xmlns:a14="http://schemas.microsoft.com/office/drawing/2010/main"/>
              </a:ext>
            </a:extLst>
          </a:blip>
          <a:srcRect l="-1" r="23849"/>
          <a:stretch/>
        </p:blipFill>
        <p:spPr bwMode="auto">
          <a:xfrm>
            <a:off x="153949" y="1921333"/>
            <a:ext cx="1318401" cy="1167699"/>
          </a:xfrm>
          <a:prstGeom prst="rect">
            <a:avLst/>
          </a:prstGeom>
          <a:noFill/>
          <a:ln w="9525">
            <a:solidFill>
              <a:srgbClr val="000000"/>
            </a:solidFill>
            <a:miter lim="800000"/>
            <a:headEnd/>
            <a:tailEnd/>
          </a:ln>
        </p:spPr>
      </p:pic>
      <p:pic>
        <p:nvPicPr>
          <p:cNvPr id="28" name="Image 27"/>
          <p:cNvPicPr>
            <a:picLocks noChangeAspect="1"/>
          </p:cNvPicPr>
          <p:nvPr/>
        </p:nvPicPr>
        <p:blipFill rotWithShape="1">
          <a:blip r:embed="rId5" cstate="email">
            <a:extLst>
              <a:ext uri="{28A0092B-C50C-407E-A947-70E740481C1C}">
                <a14:useLocalDpi xmlns:a14="http://schemas.microsoft.com/office/drawing/2010/main"/>
              </a:ext>
            </a:extLst>
          </a:blip>
          <a:srcRect l="17371" t="16840" r="26339"/>
          <a:stretch/>
        </p:blipFill>
        <p:spPr bwMode="auto">
          <a:xfrm>
            <a:off x="153948" y="3148991"/>
            <a:ext cx="1318401" cy="1235813"/>
          </a:xfrm>
          <a:prstGeom prst="rect">
            <a:avLst/>
          </a:prstGeom>
          <a:noFill/>
          <a:ln w="9525">
            <a:solidFill>
              <a:srgbClr val="000000"/>
            </a:solidFill>
            <a:miter lim="800000"/>
            <a:headEnd/>
            <a:tailEnd/>
          </a:ln>
        </p:spPr>
      </p:pic>
      <p:pic>
        <p:nvPicPr>
          <p:cNvPr id="29" name="Image 28"/>
          <p:cNvPicPr>
            <a:picLocks noChangeAspect="1"/>
          </p:cNvPicPr>
          <p:nvPr/>
        </p:nvPicPr>
        <p:blipFill rotWithShape="1">
          <a:blip r:embed="rId6" cstate="email">
            <a:extLst>
              <a:ext uri="{28A0092B-C50C-407E-A947-70E740481C1C}">
                <a14:useLocalDpi xmlns:a14="http://schemas.microsoft.com/office/drawing/2010/main"/>
              </a:ext>
            </a:extLst>
          </a:blip>
          <a:srcRect l="20073" r="12600" b="14464"/>
          <a:stretch/>
        </p:blipFill>
        <p:spPr>
          <a:xfrm>
            <a:off x="150675" y="4474517"/>
            <a:ext cx="1332000" cy="1148576"/>
          </a:xfrm>
          <a:prstGeom prst="rect">
            <a:avLst/>
          </a:prstGeom>
          <a:ln>
            <a:solidFill>
              <a:schemeClr val="tx1"/>
            </a:solidFill>
          </a:ln>
        </p:spPr>
      </p:pic>
      <p:sp>
        <p:nvSpPr>
          <p:cNvPr id="30" name="ZoneTexte 29"/>
          <p:cNvSpPr txBox="1"/>
          <p:nvPr/>
        </p:nvSpPr>
        <p:spPr>
          <a:xfrm>
            <a:off x="737871" y="4526259"/>
            <a:ext cx="849005" cy="230832"/>
          </a:xfrm>
          <a:prstGeom prst="rect">
            <a:avLst/>
          </a:prstGeom>
          <a:noFill/>
          <a:ln>
            <a:noFill/>
          </a:ln>
        </p:spPr>
        <p:txBody>
          <a:bodyPr wrap="square" rtlCol="0">
            <a:spAutoFit/>
          </a:bodyPr>
          <a:lstStyle/>
          <a:p>
            <a:r>
              <a:rPr lang="fr-FR" sz="900" b="1" dirty="0" smtClean="0">
                <a:solidFill>
                  <a:schemeClr val="bg1"/>
                </a:solidFill>
              </a:rPr>
              <a:t>Etats-Unis</a:t>
            </a:r>
            <a:endParaRPr lang="fr-FR" sz="900" b="1" dirty="0">
              <a:solidFill>
                <a:schemeClr val="bg1"/>
              </a:solidFill>
            </a:endParaRPr>
          </a:p>
        </p:txBody>
      </p:sp>
      <p:sp>
        <p:nvSpPr>
          <p:cNvPr id="31" name="ZoneTexte 30"/>
          <p:cNvSpPr txBox="1"/>
          <p:nvPr/>
        </p:nvSpPr>
        <p:spPr>
          <a:xfrm>
            <a:off x="747133" y="3156872"/>
            <a:ext cx="849005" cy="230832"/>
          </a:xfrm>
          <a:prstGeom prst="rect">
            <a:avLst/>
          </a:prstGeom>
          <a:noFill/>
          <a:ln>
            <a:noFill/>
          </a:ln>
        </p:spPr>
        <p:txBody>
          <a:bodyPr wrap="square" rtlCol="0">
            <a:spAutoFit/>
          </a:bodyPr>
          <a:lstStyle/>
          <a:p>
            <a:r>
              <a:rPr lang="fr-FR" sz="900" b="1" dirty="0" smtClean="0">
                <a:solidFill>
                  <a:schemeClr val="bg1"/>
                </a:solidFill>
              </a:rPr>
              <a:t>Zimbabwe</a:t>
            </a:r>
            <a:endParaRPr lang="fr-FR" sz="900" b="1" dirty="0">
              <a:solidFill>
                <a:schemeClr val="bg1"/>
              </a:solidFill>
            </a:endParaRPr>
          </a:p>
        </p:txBody>
      </p:sp>
      <p:sp>
        <p:nvSpPr>
          <p:cNvPr id="32" name="ZoneTexte 31"/>
          <p:cNvSpPr txBox="1"/>
          <p:nvPr/>
        </p:nvSpPr>
        <p:spPr>
          <a:xfrm>
            <a:off x="935425" y="1942716"/>
            <a:ext cx="849005" cy="230832"/>
          </a:xfrm>
          <a:prstGeom prst="rect">
            <a:avLst/>
          </a:prstGeom>
          <a:noFill/>
          <a:ln>
            <a:noFill/>
          </a:ln>
        </p:spPr>
        <p:txBody>
          <a:bodyPr wrap="square" rtlCol="0">
            <a:spAutoFit/>
          </a:bodyPr>
          <a:lstStyle/>
          <a:p>
            <a:r>
              <a:rPr lang="fr-FR" sz="900" b="1" dirty="0" smtClean="0">
                <a:solidFill>
                  <a:schemeClr val="bg1"/>
                </a:solidFill>
              </a:rPr>
              <a:t>France</a:t>
            </a:r>
            <a:endParaRPr lang="fr-FR" sz="900" b="1" dirty="0">
              <a:solidFill>
                <a:schemeClr val="bg1"/>
              </a:solidFill>
            </a:endParaRPr>
          </a:p>
        </p:txBody>
      </p:sp>
    </p:spTree>
    <p:extLst>
      <p:ext uri="{BB962C8B-B14F-4D97-AF65-F5344CB8AC3E}">
        <p14:creationId xmlns:p14="http://schemas.microsoft.com/office/powerpoint/2010/main" val="2154192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Comparer Des indicateurs et des changements?</a:t>
            </a:r>
            <a:endParaRPr lang="fr-FR" sz="2600" dirty="0"/>
          </a:p>
        </p:txBody>
      </p:sp>
      <p:pic>
        <p:nvPicPr>
          <p:cNvPr id="5" name="Espace réservé du contenu 3" descr="Capture d’écran 2015-12-11 à 17.12.15.png"/>
          <p:cNvPicPr>
            <a:picLocks noGrp="1" noChangeAspect="1"/>
          </p:cNvPicPr>
          <p:nvPr>
            <p:ph idx="1"/>
          </p:nvPr>
        </p:nvPicPr>
        <p:blipFill>
          <a:blip r:embed="rId3" cstate="email">
            <a:extLst>
              <a:ext uri="{28A0092B-C50C-407E-A947-70E740481C1C}">
                <a14:useLocalDpi xmlns:a14="http://schemas.microsoft.com/office/drawing/2010/main"/>
              </a:ext>
            </a:extLst>
          </a:blip>
          <a:srcRect t="1607" b="1607"/>
          <a:stretch>
            <a:fillRect/>
          </a:stretch>
        </p:blipFill>
        <p:spPr>
          <a:xfrm>
            <a:off x="940069" y="1663265"/>
            <a:ext cx="7264086" cy="4304643"/>
          </a:xfrm>
        </p:spPr>
      </p:pic>
      <p:sp>
        <p:nvSpPr>
          <p:cNvPr id="6" name="Rectangle 5"/>
          <p:cNvSpPr/>
          <p:nvPr/>
        </p:nvSpPr>
        <p:spPr>
          <a:xfrm>
            <a:off x="2297972" y="2676666"/>
            <a:ext cx="786147" cy="524050"/>
          </a:xfrm>
          <a:prstGeom prst="rect">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405292" y="3003202"/>
            <a:ext cx="1791890" cy="0"/>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 name="ZoneTexte 2"/>
          <p:cNvSpPr txBox="1"/>
          <p:nvPr/>
        </p:nvSpPr>
        <p:spPr>
          <a:xfrm>
            <a:off x="100785" y="5927596"/>
            <a:ext cx="9050771" cy="923330"/>
          </a:xfrm>
          <a:prstGeom prst="rect">
            <a:avLst/>
          </a:prstGeom>
          <a:noFill/>
        </p:spPr>
        <p:txBody>
          <a:bodyPr wrap="square" rtlCol="0">
            <a:spAutoFit/>
          </a:bodyPr>
          <a:lstStyle/>
          <a:p>
            <a:r>
              <a:rPr lang="fr-FR" dirty="0" smtClean="0">
                <a:solidFill>
                  <a:srgbClr val="564B3C"/>
                </a:solidFill>
                <a:latin typeface="Wingdings"/>
                <a:ea typeface="Wingdings"/>
                <a:cs typeface="Wingdings"/>
                <a:sym typeface="Wingdings"/>
              </a:rPr>
              <a:t> </a:t>
            </a:r>
            <a:r>
              <a:rPr lang="fr-FR" dirty="0" smtClean="0">
                <a:solidFill>
                  <a:srgbClr val="564B3C"/>
                </a:solidFill>
              </a:rPr>
              <a:t>Comparer des couples indicateurs / changements, des chaînes de causalité, des savoirs / perceptions sur/de la nature? A mettre en perspective avec les caractéristiques des territoires et des profils des acteurs + connexion à l’environnement</a:t>
            </a:r>
            <a:endParaRPr lang="fr-FR" dirty="0">
              <a:solidFill>
                <a:srgbClr val="564B3C"/>
              </a:solidFill>
            </a:endParaRPr>
          </a:p>
        </p:txBody>
      </p:sp>
    </p:spTree>
    <p:extLst>
      <p:ext uri="{BB962C8B-B14F-4D97-AF65-F5344CB8AC3E}">
        <p14:creationId xmlns:p14="http://schemas.microsoft.com/office/powerpoint/2010/main" val="211400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Comparer des acteurs </a:t>
            </a:r>
            <a:br>
              <a:rPr lang="fr-FR" sz="2600" dirty="0" smtClean="0"/>
            </a:br>
            <a:r>
              <a:rPr lang="fr-FR" sz="2600" dirty="0" smtClean="0"/>
              <a:t>et des connexions à l’environnement?</a:t>
            </a:r>
            <a:endParaRPr lang="fr-FR" sz="2600" dirty="0"/>
          </a:p>
        </p:txBody>
      </p:sp>
      <p:sp>
        <p:nvSpPr>
          <p:cNvPr id="3" name="Espace réservé du contenu 2"/>
          <p:cNvSpPr>
            <a:spLocks noGrp="1"/>
          </p:cNvSpPr>
          <p:nvPr>
            <p:ph idx="1"/>
          </p:nvPr>
        </p:nvSpPr>
        <p:spPr/>
        <p:txBody>
          <a:bodyPr/>
          <a:lstStyle/>
          <a:p>
            <a:endParaRPr lang="fr-FR"/>
          </a:p>
        </p:txBody>
      </p:sp>
      <p:pic>
        <p:nvPicPr>
          <p:cNvPr id="4" name="Picture 6" descr="http://www.ducks.org/media/Conservation/sro-img/_images/Easement%20Sign%20web.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26521" y="4617828"/>
            <a:ext cx="2096168" cy="1636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C:\Users\Anne\Documents\boulot\post-doc_US\Post_doc_Coweeta\Exhibit-PhotoVoice\scanned_pictures\F13 cop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474" y="4617829"/>
            <a:ext cx="2294474" cy="1636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5"/>
          <p:cNvPicPr>
            <a:picLocks noChangeAspect="1"/>
          </p:cNvPicPr>
          <p:nvPr/>
        </p:nvPicPr>
        <p:blipFill>
          <a:blip r:embed="rId4"/>
          <a:stretch>
            <a:fillRect/>
          </a:stretch>
        </p:blipFill>
        <p:spPr>
          <a:xfrm>
            <a:off x="6649339" y="4617829"/>
            <a:ext cx="2045678" cy="1636543"/>
          </a:xfrm>
          <a:prstGeom prst="rect">
            <a:avLst/>
          </a:prstGeom>
        </p:spPr>
      </p:pic>
      <p:sp>
        <p:nvSpPr>
          <p:cNvPr id="7" name="ZoneTexte 6"/>
          <p:cNvSpPr txBox="1">
            <a:spLocks noChangeArrowheads="1"/>
          </p:cNvSpPr>
          <p:nvPr/>
        </p:nvSpPr>
        <p:spPr bwMode="auto">
          <a:xfrm>
            <a:off x="418351" y="6238207"/>
            <a:ext cx="848584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algn="ctr" eaLnBrk="1" hangingPunct="1"/>
            <a:r>
              <a:rPr lang="fr-FR" sz="1000" b="1" dirty="0" smtClean="0"/>
              <a:t>Comment perçoit-on son environnement quand on vit dans un milieu rural, protégé ou urbain?</a:t>
            </a:r>
          </a:p>
          <a:p>
            <a:pPr algn="ctr" eaLnBrk="1" hangingPunct="1"/>
            <a:r>
              <a:rPr lang="fr-FR" sz="1000" b="1" dirty="0" smtClean="0"/>
              <a:t>Caroline du Nord – Etats-Unis</a:t>
            </a:r>
            <a:endParaRPr lang="fr-FR" sz="1000" b="1" dirty="0"/>
          </a:p>
        </p:txBody>
      </p:sp>
    </p:spTree>
    <p:extLst>
      <p:ext uri="{BB962C8B-B14F-4D97-AF65-F5344CB8AC3E}">
        <p14:creationId xmlns:p14="http://schemas.microsoft.com/office/powerpoint/2010/main" val="216640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Les catégories, les données, les standards en question</a:t>
            </a:r>
            <a:endParaRPr lang="fr-FR" sz="2600" dirty="0"/>
          </a:p>
        </p:txBody>
      </p:sp>
      <p:sp>
        <p:nvSpPr>
          <p:cNvPr id="3" name="Espace réservé du contenu 2"/>
          <p:cNvSpPr>
            <a:spLocks noGrp="1"/>
          </p:cNvSpPr>
          <p:nvPr>
            <p:ph idx="1"/>
          </p:nvPr>
        </p:nvSpPr>
        <p:spPr/>
        <p:txBody>
          <a:bodyPr/>
          <a:lstStyle/>
          <a:p>
            <a:r>
              <a:rPr lang="fr-FR" dirty="0" smtClean="0"/>
              <a:t>Revenir sur l’établissement de catégories et de </a:t>
            </a:r>
            <a:endParaRPr lang="fr-FR" dirty="0"/>
          </a:p>
        </p:txBody>
      </p:sp>
    </p:spTree>
    <p:extLst>
      <p:ext uri="{BB962C8B-B14F-4D97-AF65-F5344CB8AC3E}">
        <p14:creationId xmlns:p14="http://schemas.microsoft.com/office/powerpoint/2010/main" val="23779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52600"/>
            <a:ext cx="8686800" cy="4373563"/>
          </a:xfrm>
        </p:spPr>
        <p:txBody>
          <a:bodyPr/>
          <a:lstStyle/>
          <a:p>
            <a:pPr>
              <a:spcAft>
                <a:spcPts val="1800"/>
              </a:spcAft>
            </a:pPr>
            <a:r>
              <a:rPr lang="fr-FR" sz="1500" dirty="0"/>
              <a:t>Peut-on établir des </a:t>
            </a:r>
            <a:r>
              <a:rPr lang="fr-FR" sz="1500" b="1" dirty="0"/>
              <a:t>liens directs entre indicateurs et changements observés ? </a:t>
            </a:r>
            <a:r>
              <a:rPr lang="fr-FR" sz="1500" dirty="0"/>
              <a:t>La notion d’indicateur est pertinente pour les sciences biologiques, comment peut-elle être utile pour les sciences humaines et sociales </a:t>
            </a:r>
            <a:r>
              <a:rPr lang="fr-FR" sz="1500" dirty="0" smtClean="0"/>
              <a:t>(pertinente </a:t>
            </a:r>
            <a:r>
              <a:rPr lang="fr-FR" sz="1500" dirty="0"/>
              <a:t>ou </a:t>
            </a:r>
            <a:r>
              <a:rPr lang="fr-FR" sz="1500" dirty="0" smtClean="0"/>
              <a:t>simplificatrice)? Doit</a:t>
            </a:r>
            <a:r>
              <a:rPr lang="fr-FR" sz="1500" dirty="0"/>
              <a:t>-elle être considérée comme une base pour un dialogue interdisciplinaire sur l’appréhension des changements environnementaux ? Les changements </a:t>
            </a:r>
            <a:r>
              <a:rPr lang="fr-FR" sz="1500" dirty="0" smtClean="0"/>
              <a:t>eux</a:t>
            </a:r>
            <a:r>
              <a:rPr lang="fr-FR" sz="1500" dirty="0"/>
              <a:t>-mêmes ne semblent pas pouvoir être observés de façon exclusive, comment rendre compte de l’observation de l’interdépendance des changements dans les territoires </a:t>
            </a:r>
            <a:r>
              <a:rPr lang="fr-FR" sz="1500" dirty="0" smtClean="0"/>
              <a:t>?</a:t>
            </a:r>
            <a:endParaRPr lang="fr-FR" sz="1500" dirty="0"/>
          </a:p>
          <a:p>
            <a:pPr>
              <a:spcAft>
                <a:spcPts val="1800"/>
              </a:spcAft>
            </a:pPr>
            <a:r>
              <a:rPr lang="fr-FR" sz="1500" b="1" dirty="0" smtClean="0"/>
              <a:t>Comment </a:t>
            </a:r>
            <a:r>
              <a:rPr lang="fr-FR" sz="1500" b="1" dirty="0"/>
              <a:t>mener la comparaison des perceptions des changements environnementaux : </a:t>
            </a:r>
            <a:r>
              <a:rPr lang="fr-FR" sz="1500" b="1" dirty="0" err="1"/>
              <a:t>part-on</a:t>
            </a:r>
            <a:r>
              <a:rPr lang="fr-FR" sz="1500" b="1" dirty="0"/>
              <a:t> effectivement des territoires, des changements, des indicateurs ou des types d’acteurs ? </a:t>
            </a:r>
            <a:r>
              <a:rPr lang="fr-FR" sz="1500" dirty="0"/>
              <a:t>Et comment peut-on sortir des propositions génériques  dans la comparaison (aller plus loin qu’une  « simple » comparaison </a:t>
            </a:r>
            <a:r>
              <a:rPr lang="fr-FR" sz="1500" dirty="0" err="1"/>
              <a:t>Nords</a:t>
            </a:r>
            <a:r>
              <a:rPr lang="fr-FR" sz="1500" dirty="0"/>
              <a:t> / </a:t>
            </a:r>
            <a:r>
              <a:rPr lang="fr-FR" sz="1500" dirty="0" err="1"/>
              <a:t>Suds</a:t>
            </a:r>
            <a:r>
              <a:rPr lang="fr-FR" sz="1500" dirty="0"/>
              <a:t>, par types d’indicateurs ou de territoires) ?</a:t>
            </a:r>
          </a:p>
          <a:p>
            <a:pPr>
              <a:spcAft>
                <a:spcPts val="1800"/>
              </a:spcAft>
            </a:pPr>
            <a:endParaRPr lang="fr-FR" sz="1500" dirty="0"/>
          </a:p>
          <a:p>
            <a:pPr>
              <a:spcAft>
                <a:spcPts val="1800"/>
              </a:spcAft>
            </a:pPr>
            <a:endParaRPr lang="fr-FR" sz="1500" dirty="0"/>
          </a:p>
        </p:txBody>
      </p:sp>
      <p:sp>
        <p:nvSpPr>
          <p:cNvPr id="4" name="Titre 1"/>
          <p:cNvSpPr>
            <a:spLocks noGrp="1"/>
          </p:cNvSpPr>
          <p:nvPr>
            <p:ph type="title"/>
          </p:nvPr>
        </p:nvSpPr>
        <p:spPr>
          <a:xfrm>
            <a:off x="457200" y="407988"/>
            <a:ext cx="8261350" cy="1039812"/>
          </a:xfrm>
        </p:spPr>
        <p:txBody>
          <a:bodyPr>
            <a:normAutofit/>
          </a:bodyPr>
          <a:lstStyle/>
          <a:p>
            <a:r>
              <a:rPr lang="fr-FR" sz="2600" dirty="0" smtClean="0"/>
              <a:t>Des questions pour la discussion</a:t>
            </a:r>
            <a:endParaRPr lang="fr-FR" sz="2600" dirty="0"/>
          </a:p>
        </p:txBody>
      </p:sp>
    </p:spTree>
    <p:extLst>
      <p:ext uri="{BB962C8B-B14F-4D97-AF65-F5344CB8AC3E}">
        <p14:creationId xmlns:p14="http://schemas.microsoft.com/office/powerpoint/2010/main" val="285923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64976" y="407988"/>
            <a:ext cx="8443902" cy="1039812"/>
          </a:xfrm>
        </p:spPr>
        <p:txBody>
          <a:bodyPr>
            <a:noAutofit/>
          </a:bodyPr>
          <a:lstStyle/>
          <a:p>
            <a:pPr fontAlgn="auto">
              <a:spcAft>
                <a:spcPts val="0"/>
              </a:spcAft>
              <a:defRPr/>
            </a:pPr>
            <a:r>
              <a:rPr lang="fr-FR" sz="2600" dirty="0" smtClean="0">
                <a:solidFill>
                  <a:schemeClr val="accent1">
                    <a:lumMod val="75000"/>
                  </a:schemeClr>
                </a:solidFill>
                <a:ea typeface="+mj-ea"/>
                <a:cs typeface="+mj-cs"/>
              </a:rPr>
              <a:t>Contexte : Changements de l’environnement, résilience et adaptation</a:t>
            </a:r>
            <a:endParaRPr lang="fr-FR" sz="2600" dirty="0">
              <a:solidFill>
                <a:schemeClr val="accent1">
                  <a:lumMod val="75000"/>
                </a:schemeClr>
              </a:solidFill>
              <a:ea typeface="+mj-ea"/>
              <a:cs typeface="+mj-cs"/>
            </a:endParaRPr>
          </a:p>
        </p:txBody>
      </p:sp>
      <p:sp>
        <p:nvSpPr>
          <p:cNvPr id="5" name="Espace réservé du contenu 2"/>
          <p:cNvSpPr>
            <a:spLocks noGrp="1"/>
          </p:cNvSpPr>
          <p:nvPr>
            <p:ph idx="1"/>
          </p:nvPr>
        </p:nvSpPr>
        <p:spPr>
          <a:xfrm>
            <a:off x="457200" y="1752600"/>
            <a:ext cx="8686800" cy="5042871"/>
          </a:xfrm>
        </p:spPr>
        <p:txBody>
          <a:bodyPr/>
          <a:lstStyle/>
          <a:p>
            <a:pPr>
              <a:spcBef>
                <a:spcPts val="600"/>
              </a:spcBef>
              <a:spcAft>
                <a:spcPts val="1800"/>
              </a:spcAft>
            </a:pPr>
            <a:r>
              <a:rPr lang="fr-FR" sz="1600" dirty="0"/>
              <a:t>Mutations de l’environnement à l’échelle </a:t>
            </a:r>
            <a:r>
              <a:rPr lang="fr-FR" sz="1600" dirty="0" smtClean="0"/>
              <a:t>globale</a:t>
            </a:r>
            <a:r>
              <a:rPr lang="fr-FR" sz="1600" dirty="0"/>
              <a:t> </a:t>
            </a:r>
            <a:r>
              <a:rPr lang="fr-FR" sz="1600" dirty="0" smtClean="0"/>
              <a:t>et nécessité de compréhension des conséquences des changements : développement d’ indicateurs scientifiques sur la base desquels peuvent être construites des politiques de conservation,</a:t>
            </a:r>
          </a:p>
          <a:p>
            <a:pPr>
              <a:spcBef>
                <a:spcPts val="600"/>
              </a:spcBef>
              <a:spcAft>
                <a:spcPts val="1800"/>
              </a:spcAft>
            </a:pPr>
            <a:r>
              <a:rPr lang="fr-FR" sz="1600" dirty="0" smtClean="0"/>
              <a:t>Des politiques </a:t>
            </a:r>
            <a:r>
              <a:rPr lang="fr-FR" sz="1600" dirty="0"/>
              <a:t>d’aménagement et de conservation de la biodiversité cherchant à impliquer les populations </a:t>
            </a:r>
            <a:r>
              <a:rPr lang="fr-FR" sz="1600" dirty="0" smtClean="0"/>
              <a:t>pour </a:t>
            </a:r>
            <a:r>
              <a:rPr lang="fr-FR" sz="1600" dirty="0"/>
              <a:t>favoriser l’application concrète des mesures environnementales tout en préservant les intérêts des </a:t>
            </a:r>
            <a:r>
              <a:rPr lang="fr-FR" sz="1600" dirty="0" smtClean="0"/>
              <a:t>communautés,</a:t>
            </a:r>
          </a:p>
          <a:p>
            <a:pPr>
              <a:spcBef>
                <a:spcPts val="600"/>
              </a:spcBef>
              <a:spcAft>
                <a:spcPts val="1800"/>
              </a:spcAft>
            </a:pPr>
            <a:r>
              <a:rPr lang="fr-FR" sz="1600" dirty="0" smtClean="0"/>
              <a:t>Toutefois </a:t>
            </a:r>
            <a:r>
              <a:rPr lang="fr-FR" sz="1600" dirty="0"/>
              <a:t>difficile mise en place de mesures de protection à l’échelle </a:t>
            </a:r>
            <a:r>
              <a:rPr lang="fr-FR" sz="1600" dirty="0" smtClean="0"/>
              <a:t>locale et des indicateurs qui peuvent ne pas être reconnus à l’échelle locale. </a:t>
            </a:r>
            <a:endParaRPr lang="fr-FR" sz="1600" dirty="0"/>
          </a:p>
          <a:p>
            <a:pPr>
              <a:spcBef>
                <a:spcPts val="600"/>
              </a:spcBef>
              <a:spcAft>
                <a:spcPts val="1800"/>
              </a:spcAft>
            </a:pPr>
            <a:endParaRPr lang="fr-FR" sz="1600" i="1" dirty="0" smtClean="0">
              <a:ea typeface="Century Gothic" pitchFamily="84" charset="0"/>
              <a:cs typeface="Century Gothic" pitchFamily="84" charset="0"/>
            </a:endParaRPr>
          </a:p>
          <a:p>
            <a:pPr>
              <a:spcBef>
                <a:spcPts val="600"/>
              </a:spcBef>
              <a:spcAft>
                <a:spcPts val="1800"/>
              </a:spcAft>
            </a:pPr>
            <a:endParaRPr lang="fr-FR" sz="1600" dirty="0"/>
          </a:p>
        </p:txBody>
      </p:sp>
      <p:pic>
        <p:nvPicPr>
          <p:cNvPr id="6" name="Picture 2" descr="C:\Users\Anne\Desktop\Post_doc_Coweeta\infos terrain\Projet_PhotoVoice\Photos\K\ancienne_photos\21 - Looking north from Buckey Cove, 1940'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8004" y="4649098"/>
            <a:ext cx="2796473" cy="1865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ZoneTexte 10"/>
          <p:cNvSpPr txBox="1">
            <a:spLocks noChangeArrowheads="1"/>
          </p:cNvSpPr>
          <p:nvPr/>
        </p:nvSpPr>
        <p:spPr bwMode="auto">
          <a:xfrm>
            <a:off x="3361765" y="6180269"/>
            <a:ext cx="71391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r>
              <a:rPr lang="fr-FR" sz="1000" b="1" dirty="0">
                <a:solidFill>
                  <a:srgbClr val="FFC000"/>
                </a:solidFill>
              </a:rPr>
              <a:t>1955</a:t>
            </a:r>
          </a:p>
        </p:txBody>
      </p:sp>
      <p:grpSp>
        <p:nvGrpSpPr>
          <p:cNvPr id="8" name="Groupe 10"/>
          <p:cNvGrpSpPr>
            <a:grpSpLocks/>
          </p:cNvGrpSpPr>
          <p:nvPr/>
        </p:nvGrpSpPr>
        <p:grpSpPr bwMode="auto">
          <a:xfrm>
            <a:off x="5065059" y="4612653"/>
            <a:ext cx="3089088" cy="1793644"/>
            <a:chOff x="4643438" y="5357826"/>
            <a:chExt cx="1646069" cy="1007472"/>
          </a:xfrm>
        </p:grpSpPr>
        <p:pic>
          <p:nvPicPr>
            <p:cNvPr id="9" name="Picture 3" descr="C:\Users\Anne\Desktop\Post_doc_Coweeta\infos terrain\Projet_PhotoVoice\Photos\K\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3438" y="5357826"/>
              <a:ext cx="1500198" cy="1000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ZoneTexte 11"/>
            <p:cNvSpPr txBox="1">
              <a:spLocks noChangeArrowheads="1"/>
            </p:cNvSpPr>
            <p:nvPr/>
          </p:nvSpPr>
          <p:spPr bwMode="auto">
            <a:xfrm>
              <a:off x="5854696" y="6226998"/>
              <a:ext cx="434811" cy="1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r>
                <a:rPr lang="fr-FR" sz="1000" b="1" dirty="0">
                  <a:solidFill>
                    <a:srgbClr val="FFC000"/>
                  </a:solidFill>
                </a:rPr>
                <a:t>2008</a:t>
              </a:r>
            </a:p>
          </p:txBody>
        </p:sp>
      </p:grpSp>
      <p:sp>
        <p:nvSpPr>
          <p:cNvPr id="11" name="ZoneTexte 9"/>
          <p:cNvSpPr txBox="1">
            <a:spLocks noChangeArrowheads="1"/>
          </p:cNvSpPr>
          <p:nvPr/>
        </p:nvSpPr>
        <p:spPr bwMode="auto">
          <a:xfrm>
            <a:off x="1514645" y="6436440"/>
            <a:ext cx="718908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r>
              <a:rPr lang="fr-FR" sz="1100" b="1" dirty="0"/>
              <a:t>Du verger au lotissement : </a:t>
            </a:r>
            <a:r>
              <a:rPr lang="fr-FR" sz="1100" b="1" dirty="0" smtClean="0"/>
              <a:t>Vallée </a:t>
            </a:r>
            <a:r>
              <a:rPr lang="fr-FR" sz="1100" b="1" dirty="0"/>
              <a:t>de </a:t>
            </a:r>
            <a:r>
              <a:rPr lang="fr-FR" sz="1100" b="1" dirty="0" err="1"/>
              <a:t>Swannanoa</a:t>
            </a:r>
            <a:r>
              <a:rPr lang="fr-FR" sz="1100" b="1" dirty="0"/>
              <a:t> – Caroline du Nord / USA</a:t>
            </a:r>
          </a:p>
        </p:txBody>
      </p:sp>
    </p:spTree>
    <p:extLst>
      <p:ext uri="{BB962C8B-B14F-4D97-AF65-F5344CB8AC3E}">
        <p14:creationId xmlns:p14="http://schemas.microsoft.com/office/powerpoint/2010/main" val="182313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891" y="407988"/>
            <a:ext cx="8667777" cy="1039812"/>
          </a:xfrm>
        </p:spPr>
        <p:txBody>
          <a:bodyPr>
            <a:normAutofit/>
          </a:bodyPr>
          <a:lstStyle/>
          <a:p>
            <a:r>
              <a:rPr lang="fr-FR" sz="2600" dirty="0" smtClean="0"/>
              <a:t>Contexte : Quels diagnostics locaux des changements?</a:t>
            </a:r>
            <a:endParaRPr lang="fr-FR" sz="2600" dirty="0"/>
          </a:p>
        </p:txBody>
      </p:sp>
      <p:sp>
        <p:nvSpPr>
          <p:cNvPr id="3" name="Espace réservé du contenu 2"/>
          <p:cNvSpPr>
            <a:spLocks noGrp="1"/>
          </p:cNvSpPr>
          <p:nvPr>
            <p:ph idx="1"/>
          </p:nvPr>
        </p:nvSpPr>
        <p:spPr>
          <a:xfrm>
            <a:off x="457199" y="1752600"/>
            <a:ext cx="8686801" cy="4373563"/>
          </a:xfrm>
        </p:spPr>
        <p:txBody>
          <a:bodyPr/>
          <a:lstStyle/>
          <a:p>
            <a:pPr>
              <a:spcBef>
                <a:spcPts val="600"/>
              </a:spcBef>
              <a:spcAft>
                <a:spcPts val="1800"/>
              </a:spcAft>
            </a:pPr>
            <a:r>
              <a:rPr lang="fr-FR" sz="1600" dirty="0" smtClean="0">
                <a:solidFill>
                  <a:srgbClr val="564B3C"/>
                </a:solidFill>
              </a:rPr>
              <a:t>Des savoirs locaux largement sous-mobilisés et sous-évalués dans l’étude des problèmes environnementaux,</a:t>
            </a:r>
          </a:p>
          <a:p>
            <a:pPr>
              <a:spcBef>
                <a:spcPts val="600"/>
              </a:spcBef>
              <a:spcAft>
                <a:spcPts val="1800"/>
              </a:spcAft>
            </a:pPr>
            <a:r>
              <a:rPr lang="fr-FR" sz="1600" dirty="0" smtClean="0">
                <a:solidFill>
                  <a:srgbClr val="564B3C"/>
                </a:solidFill>
              </a:rPr>
              <a:t>Pourtant des </a:t>
            </a:r>
            <a:r>
              <a:rPr lang="fr-FR" sz="1600" dirty="0">
                <a:solidFill>
                  <a:srgbClr val="564B3C"/>
                </a:solidFill>
              </a:rPr>
              <a:t>communautés </a:t>
            </a:r>
            <a:r>
              <a:rPr lang="fr-FR" sz="1600" dirty="0" smtClean="0">
                <a:solidFill>
                  <a:srgbClr val="564B3C"/>
                </a:solidFill>
              </a:rPr>
              <a:t>locales qui perçoivent </a:t>
            </a:r>
            <a:r>
              <a:rPr lang="fr-FR" sz="1600" dirty="0">
                <a:solidFill>
                  <a:srgbClr val="564B3C"/>
                </a:solidFill>
              </a:rPr>
              <a:t>les dynamiques de leurs </a:t>
            </a:r>
            <a:r>
              <a:rPr lang="fr-FR" sz="1600" dirty="0" smtClean="0">
                <a:solidFill>
                  <a:srgbClr val="564B3C"/>
                </a:solidFill>
              </a:rPr>
              <a:t>environnements, élaborent des diagnostics de changements de territoires et multiplient les initiatives d’adaptation locales</a:t>
            </a:r>
            <a:r>
              <a:rPr lang="fr-FR" sz="1600" dirty="0">
                <a:solidFill>
                  <a:srgbClr val="564B3C"/>
                </a:solidFill>
              </a:rPr>
              <a:t> </a:t>
            </a:r>
            <a:r>
              <a:rPr lang="fr-FR" sz="1600" dirty="0" smtClean="0">
                <a:solidFill>
                  <a:srgbClr val="564B3C"/>
                </a:solidFill>
              </a:rPr>
              <a:t>(savoirs locaux à documenter). </a:t>
            </a:r>
          </a:p>
          <a:p>
            <a:pPr>
              <a:spcBef>
                <a:spcPts val="600"/>
              </a:spcBef>
              <a:spcAft>
                <a:spcPts val="1800"/>
              </a:spcAft>
            </a:pPr>
            <a:endParaRPr lang="fr-FR" sz="1600" dirty="0">
              <a:solidFill>
                <a:srgbClr val="564B3C"/>
              </a:solidFill>
            </a:endParaRPr>
          </a:p>
          <a:p>
            <a:pPr>
              <a:spcBef>
                <a:spcPts val="600"/>
              </a:spcBef>
              <a:spcAft>
                <a:spcPts val="1800"/>
              </a:spcAft>
            </a:pPr>
            <a:endParaRPr lang="fr-FR" sz="1600" dirty="0" smtClean="0">
              <a:solidFill>
                <a:srgbClr val="564B3C"/>
              </a:solidFill>
            </a:endParaRPr>
          </a:p>
          <a:p>
            <a:pPr>
              <a:spcBef>
                <a:spcPts val="600"/>
              </a:spcBef>
              <a:spcAft>
                <a:spcPts val="1800"/>
              </a:spcAft>
            </a:pPr>
            <a:endParaRPr lang="fr-FR" sz="1600" dirty="0">
              <a:solidFill>
                <a:srgbClr val="564B3C"/>
              </a:solidFill>
            </a:endParaRPr>
          </a:p>
          <a:p>
            <a:pPr marL="114300" indent="0">
              <a:spcBef>
                <a:spcPts val="600"/>
              </a:spcBef>
              <a:spcAft>
                <a:spcPts val="1800"/>
              </a:spcAft>
              <a:buNone/>
            </a:pPr>
            <a:endParaRPr lang="fr-FR" sz="1600" dirty="0" smtClean="0">
              <a:solidFill>
                <a:srgbClr val="564B3C"/>
              </a:solidFill>
            </a:endParaRPr>
          </a:p>
          <a:p>
            <a:pPr>
              <a:spcBef>
                <a:spcPts val="600"/>
              </a:spcBef>
              <a:spcAft>
                <a:spcPts val="1800"/>
              </a:spcAft>
            </a:pPr>
            <a:endParaRPr lang="fr-FR" sz="800" dirty="0" smtClean="0">
              <a:solidFill>
                <a:srgbClr val="564B3C"/>
              </a:solidFill>
            </a:endParaRPr>
          </a:p>
          <a:p>
            <a:pPr marL="114300" indent="0">
              <a:spcBef>
                <a:spcPts val="600"/>
              </a:spcBef>
              <a:spcAft>
                <a:spcPts val="1800"/>
              </a:spcAft>
              <a:buNone/>
            </a:pPr>
            <a:r>
              <a:rPr lang="fr-FR" sz="1600" dirty="0" smtClean="0">
                <a:solidFill>
                  <a:srgbClr val="564B3C"/>
                </a:solidFill>
                <a:latin typeface="Wingdings"/>
                <a:ea typeface="Wingdings"/>
                <a:cs typeface="Wingdings"/>
                <a:sym typeface="Wingdings"/>
              </a:rPr>
              <a:t></a:t>
            </a:r>
            <a:r>
              <a:rPr lang="fr-FR" sz="1600" dirty="0">
                <a:solidFill>
                  <a:srgbClr val="564B3C"/>
                </a:solidFill>
                <a:sym typeface="Wingdings"/>
              </a:rPr>
              <a:t> </a:t>
            </a:r>
            <a:r>
              <a:rPr lang="fr-FR" sz="1600" b="1" dirty="0" smtClean="0">
                <a:solidFill>
                  <a:srgbClr val="564B3C"/>
                </a:solidFill>
              </a:rPr>
              <a:t>Des discours explicites </a:t>
            </a:r>
            <a:r>
              <a:rPr lang="fr-FR" sz="1600" b="1" dirty="0">
                <a:solidFill>
                  <a:srgbClr val="564B3C"/>
                </a:solidFill>
              </a:rPr>
              <a:t>qui restent </a:t>
            </a:r>
            <a:r>
              <a:rPr lang="fr-FR" sz="1600" b="1" dirty="0" smtClean="0">
                <a:solidFill>
                  <a:srgbClr val="564B3C"/>
                </a:solidFill>
              </a:rPr>
              <a:t>rares sur ces diagnostics et les changements environnementaux (globaux) et leurs causes, comment y accéder?</a:t>
            </a:r>
            <a:endParaRPr lang="fr-FR" sz="1600" b="1" dirty="0">
              <a:solidFill>
                <a:srgbClr val="564B3C"/>
              </a:solidFill>
            </a:endParaRPr>
          </a:p>
        </p:txBody>
      </p:sp>
      <p:pic>
        <p:nvPicPr>
          <p:cNvPr id="4" name="Image 3" descr="P103005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3537140"/>
            <a:ext cx="2680962" cy="2010722"/>
          </a:xfrm>
          <a:prstGeom prst="rect">
            <a:avLst/>
          </a:prstGeom>
        </p:spPr>
      </p:pic>
      <p:pic>
        <p:nvPicPr>
          <p:cNvPr id="5" name="Image 4" descr="P103032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8134" y="3539976"/>
            <a:ext cx="2677182" cy="2007887"/>
          </a:xfrm>
          <a:prstGeom prst="rect">
            <a:avLst/>
          </a:prstGeom>
        </p:spPr>
      </p:pic>
      <p:sp>
        <p:nvSpPr>
          <p:cNvPr id="6" name="ZoneTexte 5"/>
          <p:cNvSpPr txBox="1"/>
          <p:nvPr/>
        </p:nvSpPr>
        <p:spPr>
          <a:xfrm>
            <a:off x="457200" y="5547863"/>
            <a:ext cx="8276960" cy="400110"/>
          </a:xfrm>
          <a:prstGeom prst="rect">
            <a:avLst/>
          </a:prstGeom>
          <a:noFill/>
        </p:spPr>
        <p:txBody>
          <a:bodyPr wrap="square" rtlCol="0">
            <a:spAutoFit/>
          </a:bodyPr>
          <a:lstStyle/>
          <a:p>
            <a:pPr algn="ctr"/>
            <a:r>
              <a:rPr lang="fr-FR" sz="1000" b="1" dirty="0" smtClean="0"/>
              <a:t>Croissance et gestion des mauvaises herbes en contexte de changements (climatique et social) : Journée citoyenne et commission villageoise dans le Bas-Comminges (France)  </a:t>
            </a:r>
            <a:endParaRPr lang="fr-FR" sz="1000" b="1" dirty="0"/>
          </a:p>
        </p:txBody>
      </p:sp>
      <p:pic>
        <p:nvPicPr>
          <p:cNvPr id="8" name="Image 7" descr="Capture d’écran 2016-04-14 à 16.58.01.png"/>
          <p:cNvPicPr>
            <a:picLocks noChangeAspect="1"/>
          </p:cNvPicPr>
          <p:nvPr/>
        </p:nvPicPr>
        <p:blipFill rotWithShape="1">
          <a:blip r:embed="rId5">
            <a:extLst>
              <a:ext uri="{28A0092B-C50C-407E-A947-70E740481C1C}">
                <a14:useLocalDpi xmlns:a14="http://schemas.microsoft.com/office/drawing/2010/main" val="0"/>
              </a:ext>
            </a:extLst>
          </a:blip>
          <a:srcRect t="3220" b="56476"/>
          <a:stretch/>
        </p:blipFill>
        <p:spPr>
          <a:xfrm>
            <a:off x="6255483" y="3539975"/>
            <a:ext cx="2676666" cy="2007887"/>
          </a:xfrm>
          <a:prstGeom prst="rect">
            <a:avLst/>
          </a:prstGeom>
        </p:spPr>
      </p:pic>
    </p:spTree>
    <p:extLst>
      <p:ext uri="{BB962C8B-B14F-4D97-AF65-F5344CB8AC3E}">
        <p14:creationId xmlns:p14="http://schemas.microsoft.com/office/powerpoint/2010/main" val="1090425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PIAF : Question de recherche</a:t>
            </a:r>
            <a:endParaRPr lang="fr-FR" sz="2600" dirty="0"/>
          </a:p>
        </p:txBody>
      </p:sp>
      <p:sp>
        <p:nvSpPr>
          <p:cNvPr id="3" name="Espace réservé du contenu 2"/>
          <p:cNvSpPr>
            <a:spLocks noGrp="1"/>
          </p:cNvSpPr>
          <p:nvPr>
            <p:ph idx="1"/>
          </p:nvPr>
        </p:nvSpPr>
        <p:spPr>
          <a:xfrm>
            <a:off x="457200" y="1752600"/>
            <a:ext cx="8686800" cy="1996373"/>
          </a:xfrm>
        </p:spPr>
        <p:txBody>
          <a:bodyPr/>
          <a:lstStyle/>
          <a:p>
            <a:pPr lvl="0">
              <a:spcAft>
                <a:spcPts val="1800"/>
              </a:spcAft>
            </a:pPr>
            <a:r>
              <a:rPr lang="fr-FR" sz="1600" b="1" dirty="0">
                <a:solidFill>
                  <a:srgbClr val="564B3C"/>
                </a:solidFill>
              </a:rPr>
              <a:t>PIAF : Programme Interdisciplinaire sur les indicateurs Autochtones de la Flore et de la faune </a:t>
            </a:r>
            <a:r>
              <a:rPr lang="fr-FR" sz="1600" b="1" dirty="0" smtClean="0">
                <a:solidFill>
                  <a:srgbClr val="564B3C"/>
                </a:solidFill>
              </a:rPr>
              <a:t>(ANR JCJC 2014</a:t>
            </a:r>
            <a:r>
              <a:rPr lang="fr-FR" sz="1600" b="1" dirty="0">
                <a:solidFill>
                  <a:srgbClr val="564B3C"/>
                </a:solidFill>
              </a:rPr>
              <a:t>-2017)</a:t>
            </a:r>
          </a:p>
          <a:p>
            <a:pPr>
              <a:spcAft>
                <a:spcPts val="1800"/>
              </a:spcAft>
            </a:pPr>
            <a:r>
              <a:rPr lang="en-US" sz="1600" b="1" dirty="0" smtClean="0">
                <a:solidFill>
                  <a:srgbClr val="564B3C"/>
                </a:solidFill>
              </a:rPr>
              <a:t>Question de </a:t>
            </a:r>
            <a:r>
              <a:rPr lang="en-US" sz="1600" b="1" dirty="0" err="1" smtClean="0">
                <a:solidFill>
                  <a:srgbClr val="564B3C"/>
                </a:solidFill>
              </a:rPr>
              <a:t>recherche</a:t>
            </a:r>
            <a:r>
              <a:rPr lang="en-US" sz="1600" b="1" dirty="0" smtClean="0">
                <a:solidFill>
                  <a:srgbClr val="564B3C"/>
                </a:solidFill>
              </a:rPr>
              <a:t> </a:t>
            </a:r>
            <a:r>
              <a:rPr lang="en-US" sz="1600" dirty="0" smtClean="0">
                <a:solidFill>
                  <a:srgbClr val="564B3C"/>
                </a:solidFill>
              </a:rPr>
              <a:t>: Comment les </a:t>
            </a:r>
            <a:r>
              <a:rPr lang="en-US" sz="1600" dirty="0" err="1" smtClean="0">
                <a:solidFill>
                  <a:srgbClr val="564B3C"/>
                </a:solidFill>
              </a:rPr>
              <a:t>communautés</a:t>
            </a:r>
            <a:r>
              <a:rPr lang="en-US" sz="1600" dirty="0" smtClean="0">
                <a:solidFill>
                  <a:srgbClr val="564B3C"/>
                </a:solidFill>
              </a:rPr>
              <a:t> locales </a:t>
            </a:r>
            <a:r>
              <a:rPr lang="en-US" sz="1600" dirty="0" err="1" smtClean="0">
                <a:solidFill>
                  <a:srgbClr val="564B3C"/>
                </a:solidFill>
              </a:rPr>
              <a:t>développent</a:t>
            </a:r>
            <a:r>
              <a:rPr lang="en-US" sz="1600" dirty="0" smtClean="0">
                <a:solidFill>
                  <a:srgbClr val="564B3C"/>
                </a:solidFill>
              </a:rPr>
              <a:t> des diagnostics des </a:t>
            </a:r>
            <a:r>
              <a:rPr lang="en-US" sz="1600" dirty="0" err="1" smtClean="0">
                <a:solidFill>
                  <a:srgbClr val="564B3C"/>
                </a:solidFill>
              </a:rPr>
              <a:t>changements</a:t>
            </a:r>
            <a:r>
              <a:rPr lang="en-US" sz="1600" dirty="0" smtClean="0">
                <a:solidFill>
                  <a:srgbClr val="564B3C"/>
                </a:solidFill>
              </a:rPr>
              <a:t> </a:t>
            </a:r>
            <a:r>
              <a:rPr lang="en-US" sz="1600" dirty="0" err="1" smtClean="0">
                <a:solidFill>
                  <a:srgbClr val="564B3C"/>
                </a:solidFill>
              </a:rPr>
              <a:t>environnementaux</a:t>
            </a:r>
            <a:r>
              <a:rPr lang="en-US" sz="1600" dirty="0" smtClean="0">
                <a:solidFill>
                  <a:srgbClr val="564B3C"/>
                </a:solidFill>
              </a:rPr>
              <a:t> et comment </a:t>
            </a:r>
            <a:r>
              <a:rPr lang="en-US" sz="1600" dirty="0" err="1" smtClean="0">
                <a:solidFill>
                  <a:srgbClr val="564B3C"/>
                </a:solidFill>
              </a:rPr>
              <a:t>différentes</a:t>
            </a:r>
            <a:r>
              <a:rPr lang="en-US" sz="1600" dirty="0" smtClean="0">
                <a:solidFill>
                  <a:srgbClr val="564B3C"/>
                </a:solidFill>
              </a:rPr>
              <a:t> </a:t>
            </a:r>
            <a:r>
              <a:rPr lang="en-US" sz="1600" dirty="0" err="1" smtClean="0">
                <a:solidFill>
                  <a:srgbClr val="564B3C"/>
                </a:solidFill>
              </a:rPr>
              <a:t>formes</a:t>
            </a:r>
            <a:r>
              <a:rPr lang="en-US" sz="1600" dirty="0" smtClean="0">
                <a:solidFill>
                  <a:srgbClr val="564B3C"/>
                </a:solidFill>
              </a:rPr>
              <a:t> de </a:t>
            </a:r>
            <a:r>
              <a:rPr lang="en-US" sz="1600" dirty="0" err="1" smtClean="0">
                <a:solidFill>
                  <a:srgbClr val="564B3C"/>
                </a:solidFill>
              </a:rPr>
              <a:t>savoirs</a:t>
            </a:r>
            <a:r>
              <a:rPr lang="en-US" sz="1600" dirty="0" smtClean="0">
                <a:solidFill>
                  <a:srgbClr val="564B3C"/>
                </a:solidFill>
              </a:rPr>
              <a:t> et </a:t>
            </a:r>
            <a:r>
              <a:rPr lang="en-US" sz="1600" dirty="0" err="1" smtClean="0">
                <a:solidFill>
                  <a:srgbClr val="564B3C"/>
                </a:solidFill>
              </a:rPr>
              <a:t>discours</a:t>
            </a:r>
            <a:r>
              <a:rPr lang="en-US" sz="1600" dirty="0" smtClean="0">
                <a:solidFill>
                  <a:srgbClr val="564B3C"/>
                </a:solidFill>
              </a:rPr>
              <a:t> se </a:t>
            </a:r>
            <a:r>
              <a:rPr lang="en-US" sz="1600" dirty="0" err="1" smtClean="0">
                <a:solidFill>
                  <a:srgbClr val="564B3C"/>
                </a:solidFill>
              </a:rPr>
              <a:t>rencontrent</a:t>
            </a:r>
            <a:r>
              <a:rPr lang="en-US" sz="1600" dirty="0" smtClean="0">
                <a:solidFill>
                  <a:srgbClr val="564B3C"/>
                </a:solidFill>
              </a:rPr>
              <a:t> et se </a:t>
            </a:r>
            <a:r>
              <a:rPr lang="en-US" sz="1600" dirty="0" err="1" smtClean="0">
                <a:solidFill>
                  <a:srgbClr val="564B3C"/>
                </a:solidFill>
              </a:rPr>
              <a:t>combinent</a:t>
            </a:r>
            <a:r>
              <a:rPr lang="en-US" sz="1600" dirty="0" smtClean="0">
                <a:solidFill>
                  <a:srgbClr val="564B3C"/>
                </a:solidFill>
              </a:rPr>
              <a:t> pour </a:t>
            </a:r>
            <a:r>
              <a:rPr lang="en-US" sz="1600" dirty="0" err="1" smtClean="0">
                <a:solidFill>
                  <a:srgbClr val="564B3C"/>
                </a:solidFill>
              </a:rPr>
              <a:t>permettre</a:t>
            </a:r>
            <a:r>
              <a:rPr lang="en-US" sz="1600" dirty="0" smtClean="0">
                <a:solidFill>
                  <a:srgbClr val="564B3C"/>
                </a:solidFill>
              </a:rPr>
              <a:t> aux </a:t>
            </a:r>
            <a:r>
              <a:rPr lang="en-US" sz="1600" dirty="0" err="1" smtClean="0">
                <a:solidFill>
                  <a:srgbClr val="564B3C"/>
                </a:solidFill>
              </a:rPr>
              <a:t>acteurs</a:t>
            </a:r>
            <a:r>
              <a:rPr lang="en-US" sz="1600" dirty="0" smtClean="0">
                <a:solidFill>
                  <a:srgbClr val="564B3C"/>
                </a:solidFill>
              </a:rPr>
              <a:t> de faire face aux </a:t>
            </a:r>
            <a:r>
              <a:rPr lang="en-US" sz="1600" dirty="0" err="1" smtClean="0">
                <a:solidFill>
                  <a:srgbClr val="564B3C"/>
                </a:solidFill>
              </a:rPr>
              <a:t>changements</a:t>
            </a:r>
            <a:r>
              <a:rPr lang="en-US" sz="1600" dirty="0" smtClean="0">
                <a:solidFill>
                  <a:srgbClr val="564B3C"/>
                </a:solidFill>
              </a:rPr>
              <a:t> </a:t>
            </a:r>
            <a:r>
              <a:rPr lang="en-US" sz="1600" dirty="0" err="1" smtClean="0">
                <a:solidFill>
                  <a:srgbClr val="564B3C"/>
                </a:solidFill>
              </a:rPr>
              <a:t>qu’ils</a:t>
            </a:r>
            <a:r>
              <a:rPr lang="en-US" sz="1600" dirty="0" smtClean="0">
                <a:solidFill>
                  <a:srgbClr val="564B3C"/>
                </a:solidFill>
              </a:rPr>
              <a:t> </a:t>
            </a:r>
            <a:r>
              <a:rPr lang="en-US" sz="1600" dirty="0" err="1" smtClean="0">
                <a:solidFill>
                  <a:srgbClr val="564B3C"/>
                </a:solidFill>
              </a:rPr>
              <a:t>expérimentent</a:t>
            </a:r>
            <a:r>
              <a:rPr lang="en-US" sz="1600" dirty="0" smtClean="0">
                <a:solidFill>
                  <a:srgbClr val="564B3C"/>
                </a:solidFill>
              </a:rPr>
              <a:t> au </a:t>
            </a:r>
            <a:r>
              <a:rPr lang="en-US" sz="1600" dirty="0" err="1" smtClean="0">
                <a:solidFill>
                  <a:srgbClr val="564B3C"/>
                </a:solidFill>
              </a:rPr>
              <a:t>quotidien</a:t>
            </a:r>
            <a:r>
              <a:rPr lang="en-US" sz="1600" dirty="0" smtClean="0">
                <a:solidFill>
                  <a:srgbClr val="564B3C"/>
                </a:solidFill>
              </a:rPr>
              <a:t>? </a:t>
            </a:r>
          </a:p>
          <a:p>
            <a:pPr>
              <a:spcAft>
                <a:spcPts val="1800"/>
              </a:spcAft>
            </a:pPr>
            <a:r>
              <a:rPr lang="fr-FR" sz="1600" b="1" dirty="0">
                <a:solidFill>
                  <a:srgbClr val="564B3C"/>
                </a:solidFill>
              </a:rPr>
              <a:t>O</a:t>
            </a:r>
            <a:r>
              <a:rPr lang="fr-FR" sz="1600" b="1" dirty="0" smtClean="0">
                <a:solidFill>
                  <a:srgbClr val="564B3C"/>
                </a:solidFill>
              </a:rPr>
              <a:t>bjet </a:t>
            </a:r>
            <a:r>
              <a:rPr lang="fr-FR" sz="1600" dirty="0">
                <a:solidFill>
                  <a:srgbClr val="564B3C"/>
                </a:solidFill>
              </a:rPr>
              <a:t>: Etude des changements </a:t>
            </a:r>
            <a:r>
              <a:rPr lang="fr-FR" sz="1600" dirty="0" smtClean="0">
                <a:solidFill>
                  <a:srgbClr val="564B3C"/>
                </a:solidFill>
              </a:rPr>
              <a:t>émergeant </a:t>
            </a:r>
            <a:r>
              <a:rPr lang="fr-FR" sz="1600" dirty="0">
                <a:solidFill>
                  <a:srgbClr val="564B3C"/>
                </a:solidFill>
              </a:rPr>
              <a:t>des discours </a:t>
            </a:r>
            <a:r>
              <a:rPr lang="fr-FR" sz="1600" dirty="0" smtClean="0">
                <a:solidFill>
                  <a:srgbClr val="564B3C"/>
                </a:solidFill>
              </a:rPr>
              <a:t>et </a:t>
            </a:r>
            <a:r>
              <a:rPr lang="fr-FR" sz="1600" dirty="0">
                <a:solidFill>
                  <a:srgbClr val="564B3C"/>
                </a:solidFill>
              </a:rPr>
              <a:t>non de changements a </a:t>
            </a:r>
            <a:r>
              <a:rPr lang="fr-FR" sz="1600" dirty="0" smtClean="0">
                <a:solidFill>
                  <a:srgbClr val="564B3C"/>
                </a:solidFill>
              </a:rPr>
              <a:t>priori : des différences </a:t>
            </a:r>
            <a:r>
              <a:rPr lang="fr-FR" sz="1600" dirty="0">
                <a:solidFill>
                  <a:srgbClr val="564B3C"/>
                </a:solidFill>
              </a:rPr>
              <a:t>entre les changements </a:t>
            </a:r>
            <a:r>
              <a:rPr lang="fr-FR" sz="1600" dirty="0" smtClean="0">
                <a:solidFill>
                  <a:srgbClr val="564B3C"/>
                </a:solidFill>
              </a:rPr>
              <a:t>importants </a:t>
            </a:r>
            <a:r>
              <a:rPr lang="fr-FR" sz="1600" dirty="0">
                <a:solidFill>
                  <a:srgbClr val="564B3C"/>
                </a:solidFill>
              </a:rPr>
              <a:t>à différentes </a:t>
            </a:r>
            <a:r>
              <a:rPr lang="fr-FR" sz="1600" dirty="0" smtClean="0">
                <a:solidFill>
                  <a:srgbClr val="564B3C"/>
                </a:solidFill>
              </a:rPr>
              <a:t>échelles</a:t>
            </a:r>
            <a:r>
              <a:rPr lang="fr-FR" sz="1600" dirty="0">
                <a:solidFill>
                  <a:srgbClr val="564B3C"/>
                </a:solidFill>
              </a:rPr>
              <a:t>?</a:t>
            </a:r>
            <a:r>
              <a:rPr lang="fr-FR" sz="1600" dirty="0" smtClean="0">
                <a:solidFill>
                  <a:srgbClr val="564B3C"/>
                </a:solidFill>
              </a:rPr>
              <a:t> </a:t>
            </a:r>
            <a:endParaRPr lang="fr-FR" sz="1600" dirty="0">
              <a:solidFill>
                <a:srgbClr val="564B3C"/>
              </a:solidFill>
            </a:endParaRPr>
          </a:p>
          <a:p>
            <a:pPr>
              <a:spcAft>
                <a:spcPts val="1800"/>
              </a:spcAft>
            </a:pPr>
            <a:endParaRPr lang="en-US" sz="1600" dirty="0" smtClean="0">
              <a:solidFill>
                <a:srgbClr val="564B3C"/>
              </a:solidFill>
            </a:endParaRPr>
          </a:p>
        </p:txBody>
      </p:sp>
      <p:pic>
        <p:nvPicPr>
          <p:cNvPr id="4" name="Image 3" descr="logoPIAF_fina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3937" y="5054310"/>
            <a:ext cx="1628325" cy="1153672"/>
          </a:xfrm>
          <a:prstGeom prst="rect">
            <a:avLst/>
          </a:prstGeom>
        </p:spPr>
      </p:pic>
      <p:pic>
        <p:nvPicPr>
          <p:cNvPr id="5" name="Imag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1564" y="4758999"/>
            <a:ext cx="4256966" cy="1791633"/>
          </a:xfrm>
          <a:prstGeom prst="rect">
            <a:avLst/>
          </a:prstGeom>
        </p:spPr>
      </p:pic>
      <p:pic>
        <p:nvPicPr>
          <p:cNvPr id="6" name="Image 5" descr="P1020097.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50717" y="4758999"/>
            <a:ext cx="2388256" cy="1791633"/>
          </a:xfrm>
          <a:prstGeom prst="rect">
            <a:avLst/>
          </a:prstGeom>
        </p:spPr>
      </p:pic>
      <p:sp>
        <p:nvSpPr>
          <p:cNvPr id="7" name="ZoneTexte 6"/>
          <p:cNvSpPr txBox="1"/>
          <p:nvPr/>
        </p:nvSpPr>
        <p:spPr>
          <a:xfrm>
            <a:off x="2015773" y="6550632"/>
            <a:ext cx="4777355" cy="276999"/>
          </a:xfrm>
          <a:prstGeom prst="rect">
            <a:avLst/>
          </a:prstGeom>
          <a:noFill/>
        </p:spPr>
        <p:txBody>
          <a:bodyPr wrap="square" rtlCol="0">
            <a:spAutoFit/>
          </a:bodyPr>
          <a:lstStyle/>
          <a:p>
            <a:r>
              <a:rPr lang="fr-FR" sz="1200" b="1" dirty="0" smtClean="0"/>
              <a:t>L’équipe PIAF lors des ateliers de  2014 et 2016</a:t>
            </a:r>
            <a:endParaRPr lang="fr-FR" sz="1200" b="1" dirty="0"/>
          </a:p>
        </p:txBody>
      </p:sp>
    </p:spTree>
    <p:extLst>
      <p:ext uri="{BB962C8B-B14F-4D97-AF65-F5344CB8AC3E}">
        <p14:creationId xmlns:p14="http://schemas.microsoft.com/office/powerpoint/2010/main" val="3665347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Approche multi-site et comparative</a:t>
            </a:r>
            <a:endParaRPr lang="fr-FR" sz="2600" dirty="0"/>
          </a:p>
        </p:txBody>
      </p:sp>
      <p:sp>
        <p:nvSpPr>
          <p:cNvPr id="3" name="Espace réservé du contenu 2"/>
          <p:cNvSpPr>
            <a:spLocks noGrp="1"/>
          </p:cNvSpPr>
          <p:nvPr>
            <p:ph idx="1"/>
          </p:nvPr>
        </p:nvSpPr>
        <p:spPr>
          <a:xfrm>
            <a:off x="457200" y="1752600"/>
            <a:ext cx="8686800" cy="4838336"/>
          </a:xfrm>
        </p:spPr>
        <p:txBody>
          <a:bodyPr/>
          <a:lstStyle/>
          <a:p>
            <a:pPr marL="342900" lvl="1" indent="-342900" defTabSz="457200">
              <a:spcBef>
                <a:spcPct val="30000"/>
              </a:spcBef>
              <a:spcAft>
                <a:spcPts val="1200"/>
              </a:spcAft>
              <a:buClrTx/>
              <a:defRPr/>
            </a:pPr>
            <a:r>
              <a:rPr lang="en-US" sz="1600" b="1" dirty="0" err="1" smtClean="0">
                <a:solidFill>
                  <a:srgbClr val="564B3C"/>
                </a:solidFill>
                <a:latin typeface="Century Gothic (corps)"/>
                <a:cs typeface="Century Gothic (corps)"/>
              </a:rPr>
              <a:t>Approche</a:t>
            </a:r>
            <a:r>
              <a:rPr lang="en-US" sz="1600" b="1" dirty="0" smtClean="0">
                <a:solidFill>
                  <a:srgbClr val="564B3C"/>
                </a:solidFill>
                <a:latin typeface="Century Gothic (corps)"/>
                <a:cs typeface="Century Gothic (corps)"/>
              </a:rPr>
              <a:t> multi-site </a:t>
            </a:r>
            <a:r>
              <a:rPr lang="en-US" sz="1600" dirty="0" smtClean="0">
                <a:solidFill>
                  <a:srgbClr val="564B3C"/>
                </a:solidFill>
                <a:latin typeface="Century Gothic (corps)"/>
                <a:cs typeface="Century Gothic (corps)"/>
              </a:rPr>
              <a:t>: Des </a:t>
            </a:r>
            <a:r>
              <a:rPr lang="en-US" sz="1600" dirty="0">
                <a:solidFill>
                  <a:srgbClr val="564B3C"/>
                </a:solidFill>
                <a:latin typeface="Century Gothic (corps)"/>
                <a:cs typeface="Century Gothic (corps)"/>
              </a:rPr>
              <a:t>terrains </a:t>
            </a:r>
            <a:r>
              <a:rPr lang="en-US" sz="1600" dirty="0" err="1" smtClean="0">
                <a:solidFill>
                  <a:srgbClr val="564B3C"/>
                </a:solidFill>
                <a:latin typeface="Century Gothic (corps)"/>
                <a:cs typeface="Century Gothic (corps)"/>
              </a:rPr>
              <a:t>différents</a:t>
            </a:r>
            <a:r>
              <a:rPr lang="en-US" sz="1600" dirty="0" smtClean="0">
                <a:solidFill>
                  <a:srgbClr val="564B3C"/>
                </a:solidFill>
                <a:latin typeface="Century Gothic (corps)"/>
                <a:cs typeface="Century Gothic (corps)"/>
              </a:rPr>
              <a:t> </a:t>
            </a:r>
            <a:r>
              <a:rPr lang="en-US" sz="1600" dirty="0" err="1">
                <a:solidFill>
                  <a:srgbClr val="564B3C"/>
                </a:solidFill>
                <a:latin typeface="Century Gothic (corps)"/>
                <a:cs typeface="Century Gothic (corps)"/>
              </a:rPr>
              <a:t>mais</a:t>
            </a:r>
            <a:r>
              <a:rPr lang="en-US" sz="1600" dirty="0">
                <a:solidFill>
                  <a:srgbClr val="564B3C"/>
                </a:solidFill>
                <a:latin typeface="Century Gothic (corps)"/>
                <a:cs typeface="Century Gothic (corps)"/>
              </a:rPr>
              <a:t> </a:t>
            </a:r>
            <a:r>
              <a:rPr lang="en-US" sz="1600" dirty="0" err="1">
                <a:solidFill>
                  <a:srgbClr val="564B3C"/>
                </a:solidFill>
                <a:latin typeface="Century Gothic (corps)"/>
                <a:cs typeface="Century Gothic (corps)"/>
              </a:rPr>
              <a:t>faisant</a:t>
            </a:r>
            <a:r>
              <a:rPr lang="en-US" sz="1600" dirty="0">
                <a:solidFill>
                  <a:srgbClr val="564B3C"/>
                </a:solidFill>
                <a:latin typeface="Century Gothic (corps)"/>
                <a:cs typeface="Century Gothic (corps)"/>
              </a:rPr>
              <a:t> face </a:t>
            </a:r>
            <a:r>
              <a:rPr lang="en-US" sz="1600" dirty="0" err="1">
                <a:solidFill>
                  <a:srgbClr val="564B3C"/>
                </a:solidFill>
                <a:latin typeface="Century Gothic (corps)"/>
                <a:cs typeface="Century Gothic (corps)"/>
              </a:rPr>
              <a:t>à</a:t>
            </a:r>
            <a:r>
              <a:rPr lang="en-US" sz="1600" dirty="0">
                <a:solidFill>
                  <a:srgbClr val="564B3C"/>
                </a:solidFill>
                <a:latin typeface="Century Gothic (corps)"/>
                <a:cs typeface="Century Gothic (corps)"/>
              </a:rPr>
              <a:t> des </a:t>
            </a:r>
            <a:r>
              <a:rPr lang="en-US" sz="1600" dirty="0" err="1">
                <a:solidFill>
                  <a:srgbClr val="564B3C"/>
                </a:solidFill>
                <a:latin typeface="Century Gothic (corps)"/>
                <a:cs typeface="Century Gothic (corps)"/>
              </a:rPr>
              <a:t>pressions</a:t>
            </a:r>
            <a:r>
              <a:rPr lang="en-US" sz="1600" dirty="0">
                <a:solidFill>
                  <a:srgbClr val="564B3C"/>
                </a:solidFill>
                <a:latin typeface="Century Gothic (corps)"/>
                <a:cs typeface="Century Gothic (corps)"/>
              </a:rPr>
              <a:t> et </a:t>
            </a:r>
            <a:r>
              <a:rPr lang="en-US" sz="1600" dirty="0" err="1">
                <a:solidFill>
                  <a:srgbClr val="564B3C"/>
                </a:solidFill>
                <a:latin typeface="Century Gothic (corps)"/>
                <a:cs typeface="Century Gothic (corps)"/>
              </a:rPr>
              <a:t>changements</a:t>
            </a:r>
            <a:r>
              <a:rPr lang="en-US" sz="1600" dirty="0">
                <a:solidFill>
                  <a:srgbClr val="564B3C"/>
                </a:solidFill>
                <a:latin typeface="Century Gothic (corps)"/>
                <a:cs typeface="Century Gothic (corps)"/>
              </a:rPr>
              <a:t> </a:t>
            </a:r>
            <a:r>
              <a:rPr lang="en-US" sz="1600" dirty="0" err="1">
                <a:solidFill>
                  <a:srgbClr val="564B3C"/>
                </a:solidFill>
                <a:latin typeface="Century Gothic (corps)"/>
                <a:cs typeface="Century Gothic (corps)"/>
              </a:rPr>
              <a:t>environnementaux</a:t>
            </a:r>
            <a:r>
              <a:rPr lang="en-US" sz="1600" dirty="0">
                <a:solidFill>
                  <a:srgbClr val="564B3C"/>
                </a:solidFill>
                <a:latin typeface="Century Gothic (corps)"/>
                <a:cs typeface="Century Gothic (corps)"/>
              </a:rPr>
              <a:t> </a:t>
            </a:r>
            <a:r>
              <a:rPr lang="en-US" sz="1600" dirty="0" err="1">
                <a:solidFill>
                  <a:srgbClr val="564B3C"/>
                </a:solidFill>
                <a:latin typeface="Century Gothic (corps)"/>
                <a:cs typeface="Century Gothic (corps)"/>
              </a:rPr>
              <a:t>similaires</a:t>
            </a:r>
            <a:r>
              <a:rPr lang="en-US" sz="1600" dirty="0">
                <a:solidFill>
                  <a:srgbClr val="564B3C"/>
                </a:solidFill>
                <a:latin typeface="Century Gothic (corps)"/>
                <a:cs typeface="Century Gothic (corps)"/>
              </a:rPr>
              <a:t> (</a:t>
            </a:r>
            <a:r>
              <a:rPr lang="en-US" sz="1600" dirty="0" err="1">
                <a:solidFill>
                  <a:srgbClr val="564B3C"/>
                </a:solidFill>
                <a:latin typeface="Century Gothic (corps)"/>
                <a:cs typeface="Century Gothic (corps)"/>
              </a:rPr>
              <a:t>changement</a:t>
            </a:r>
            <a:r>
              <a:rPr lang="en-US" sz="1600" dirty="0">
                <a:solidFill>
                  <a:srgbClr val="564B3C"/>
                </a:solidFill>
                <a:latin typeface="Century Gothic (corps)"/>
                <a:cs typeface="Century Gothic (corps)"/>
              </a:rPr>
              <a:t> </a:t>
            </a:r>
            <a:r>
              <a:rPr lang="en-US" sz="1600" dirty="0" err="1">
                <a:solidFill>
                  <a:srgbClr val="564B3C"/>
                </a:solidFill>
                <a:latin typeface="Century Gothic (corps)"/>
                <a:cs typeface="Century Gothic (corps)"/>
              </a:rPr>
              <a:t>climatique</a:t>
            </a:r>
            <a:r>
              <a:rPr lang="en-US" sz="1600" dirty="0">
                <a:solidFill>
                  <a:srgbClr val="564B3C"/>
                </a:solidFill>
                <a:latin typeface="Century Gothic (corps)"/>
                <a:cs typeface="Century Gothic (corps)"/>
              </a:rPr>
              <a:t>, </a:t>
            </a:r>
            <a:r>
              <a:rPr lang="en-US" sz="1600" dirty="0" err="1">
                <a:solidFill>
                  <a:srgbClr val="564B3C"/>
                </a:solidFill>
                <a:latin typeface="Century Gothic (corps)"/>
                <a:cs typeface="Century Gothic (corps)"/>
              </a:rPr>
              <a:t>d’occupation</a:t>
            </a:r>
            <a:r>
              <a:rPr lang="en-US" sz="1600" dirty="0">
                <a:solidFill>
                  <a:srgbClr val="564B3C"/>
                </a:solidFill>
                <a:latin typeface="Century Gothic (corps)"/>
                <a:cs typeface="Century Gothic (corps)"/>
              </a:rPr>
              <a:t> du sol, migration…). S</a:t>
            </a:r>
            <a:r>
              <a:rPr lang="en-US" sz="1600" dirty="0" smtClean="0">
                <a:solidFill>
                  <a:srgbClr val="564B3C"/>
                </a:solidFill>
                <a:latin typeface="Century Gothic (corps)"/>
                <a:cs typeface="Century Gothic (corps)"/>
              </a:rPr>
              <a:t>ites </a:t>
            </a:r>
            <a:r>
              <a:rPr lang="en-US" sz="1600" b="1" dirty="0">
                <a:solidFill>
                  <a:srgbClr val="564B3C"/>
                </a:solidFill>
                <a:latin typeface="Century Gothic (corps)"/>
                <a:cs typeface="Century Gothic (corps)"/>
              </a:rPr>
              <a:t>LTER</a:t>
            </a:r>
            <a:r>
              <a:rPr lang="en-US" sz="1600" dirty="0">
                <a:solidFill>
                  <a:srgbClr val="564B3C"/>
                </a:solidFill>
                <a:latin typeface="Century Gothic (corps)"/>
                <a:cs typeface="Century Gothic (corps)"/>
              </a:rPr>
              <a:t> et </a:t>
            </a:r>
            <a:r>
              <a:rPr lang="en-US" sz="1600" dirty="0" smtClean="0">
                <a:solidFill>
                  <a:srgbClr val="564B3C"/>
                </a:solidFill>
                <a:latin typeface="Century Gothic (corps)"/>
                <a:cs typeface="Century Gothic (corps)"/>
              </a:rPr>
              <a:t>collaboration </a:t>
            </a:r>
            <a:r>
              <a:rPr lang="en-US" sz="1600" dirty="0" err="1" smtClean="0">
                <a:solidFill>
                  <a:srgbClr val="564B3C"/>
                </a:solidFill>
                <a:latin typeface="Century Gothic (corps)"/>
                <a:cs typeface="Century Gothic (corps)"/>
              </a:rPr>
              <a:t>sur</a:t>
            </a:r>
            <a:r>
              <a:rPr lang="en-US" sz="1600" dirty="0" smtClean="0">
                <a:solidFill>
                  <a:srgbClr val="564B3C"/>
                </a:solidFill>
                <a:latin typeface="Century Gothic (corps)"/>
                <a:cs typeface="Century Gothic (corps)"/>
              </a:rPr>
              <a:t> le long </a:t>
            </a:r>
            <a:r>
              <a:rPr lang="en-US" sz="1600" dirty="0" err="1" smtClean="0">
                <a:solidFill>
                  <a:srgbClr val="564B3C"/>
                </a:solidFill>
                <a:latin typeface="Century Gothic (corps)"/>
                <a:cs typeface="Century Gothic (corps)"/>
              </a:rPr>
              <a:t>terme</a:t>
            </a:r>
            <a:r>
              <a:rPr lang="en-US" sz="1600" dirty="0" smtClean="0">
                <a:solidFill>
                  <a:srgbClr val="564B3C"/>
                </a:solidFill>
                <a:latin typeface="Century Gothic (corps)"/>
                <a:cs typeface="Century Gothic (corps)"/>
              </a:rPr>
              <a:t> intra et inter-</a:t>
            </a:r>
            <a:r>
              <a:rPr lang="en-US" sz="1600" dirty="0" err="1" smtClean="0">
                <a:solidFill>
                  <a:srgbClr val="564B3C"/>
                </a:solidFill>
                <a:latin typeface="Century Gothic (corps)"/>
                <a:cs typeface="Century Gothic (corps)"/>
              </a:rPr>
              <a:t>équipes</a:t>
            </a:r>
            <a:r>
              <a:rPr lang="en-US" sz="1600" dirty="0" smtClean="0">
                <a:solidFill>
                  <a:srgbClr val="564B3C"/>
                </a:solidFill>
                <a:latin typeface="Century Gothic (corps)"/>
                <a:cs typeface="Century Gothic (corps)"/>
              </a:rPr>
              <a:t>. </a:t>
            </a:r>
          </a:p>
          <a:p>
            <a:pPr indent="-342900" defTabSz="457200">
              <a:spcBef>
                <a:spcPct val="30000"/>
              </a:spcBef>
              <a:spcAft>
                <a:spcPts val="1200"/>
              </a:spcAft>
              <a:buClrTx/>
              <a:buFont typeface="+mj-lt"/>
              <a:buAutoNum type="arabicPeriod"/>
              <a:defRPr/>
            </a:pPr>
            <a:r>
              <a:rPr lang="en-US" sz="1600" b="1" dirty="0" err="1" smtClean="0">
                <a:solidFill>
                  <a:srgbClr val="564B3C"/>
                </a:solidFill>
                <a:latin typeface="Century Gothic (corps)"/>
                <a:cs typeface="Century Gothic (corps)"/>
              </a:rPr>
              <a:t>Comparaison</a:t>
            </a:r>
            <a:r>
              <a:rPr lang="en-US" sz="1600" b="1" dirty="0" smtClean="0">
                <a:solidFill>
                  <a:srgbClr val="564B3C"/>
                </a:solidFill>
                <a:latin typeface="Century Gothic (corps)"/>
                <a:cs typeface="Century Gothic (corps)"/>
              </a:rPr>
              <a:t> </a:t>
            </a:r>
            <a:r>
              <a:rPr lang="en-US" sz="1600" b="1" dirty="0" err="1" smtClean="0">
                <a:solidFill>
                  <a:srgbClr val="564B3C"/>
                </a:solidFill>
                <a:latin typeface="Century Gothic (corps)"/>
                <a:cs typeface="Century Gothic (corps)"/>
              </a:rPr>
              <a:t>à</a:t>
            </a:r>
            <a:r>
              <a:rPr lang="en-US" sz="1600" b="1" dirty="0" smtClean="0">
                <a:solidFill>
                  <a:srgbClr val="564B3C"/>
                </a:solidFill>
                <a:latin typeface="Century Gothic (corps)"/>
                <a:cs typeface="Century Gothic (corps)"/>
              </a:rPr>
              <a:t> </a:t>
            </a:r>
            <a:r>
              <a:rPr lang="en-US" sz="1600" b="1" dirty="0" err="1" smtClean="0">
                <a:solidFill>
                  <a:srgbClr val="564B3C"/>
                </a:solidFill>
                <a:latin typeface="Century Gothic (corps)"/>
                <a:cs typeface="Century Gothic (corps)"/>
              </a:rPr>
              <a:t>l’échelle</a:t>
            </a:r>
            <a:r>
              <a:rPr lang="en-US" sz="1600" b="1" dirty="0" smtClean="0">
                <a:solidFill>
                  <a:srgbClr val="564B3C"/>
                </a:solidFill>
                <a:latin typeface="Century Gothic (corps)"/>
                <a:cs typeface="Century Gothic (corps)"/>
              </a:rPr>
              <a:t> </a:t>
            </a:r>
            <a:r>
              <a:rPr lang="en-US" sz="1600" b="1" dirty="0" err="1" smtClean="0">
                <a:solidFill>
                  <a:srgbClr val="564B3C"/>
                </a:solidFill>
                <a:latin typeface="Century Gothic (corps)"/>
                <a:cs typeface="Century Gothic (corps)"/>
              </a:rPr>
              <a:t>internationale</a:t>
            </a:r>
            <a:r>
              <a:rPr lang="en-US" sz="1600" b="1" dirty="0" smtClean="0">
                <a:solidFill>
                  <a:srgbClr val="564B3C"/>
                </a:solidFill>
                <a:latin typeface="Century Gothic (corps)"/>
                <a:cs typeface="Century Gothic (corps)"/>
              </a:rPr>
              <a:t> </a:t>
            </a:r>
            <a:r>
              <a:rPr lang="en-US" sz="1600" dirty="0" smtClean="0">
                <a:solidFill>
                  <a:srgbClr val="564B3C"/>
                </a:solidFill>
                <a:latin typeface="Century Gothic (corps)"/>
                <a:cs typeface="Century Gothic (corps)"/>
              </a:rPr>
              <a:t>: </a:t>
            </a:r>
            <a:r>
              <a:rPr lang="en-US" sz="1600" dirty="0" err="1" smtClean="0">
                <a:solidFill>
                  <a:srgbClr val="564B3C"/>
                </a:solidFill>
                <a:latin typeface="Century Gothic (corps)"/>
                <a:cs typeface="Century Gothic (corps)"/>
              </a:rPr>
              <a:t>Sud-ouest</a:t>
            </a:r>
            <a:r>
              <a:rPr lang="en-US" sz="1600" dirty="0" smtClean="0">
                <a:solidFill>
                  <a:srgbClr val="564B3C"/>
                </a:solidFill>
                <a:latin typeface="Century Gothic (corps)"/>
                <a:cs typeface="Century Gothic (corps)"/>
              </a:rPr>
              <a:t> de la France, Haute-</a:t>
            </a:r>
            <a:r>
              <a:rPr lang="en-US" sz="1600" dirty="0" err="1" smtClean="0">
                <a:solidFill>
                  <a:srgbClr val="564B3C"/>
                </a:solidFill>
                <a:latin typeface="Century Gothic (corps)"/>
                <a:cs typeface="Century Gothic (corps)"/>
              </a:rPr>
              <a:t>Bénoué</a:t>
            </a:r>
            <a:r>
              <a:rPr lang="en-US" sz="1600" dirty="0" smtClean="0">
                <a:solidFill>
                  <a:srgbClr val="564B3C"/>
                </a:solidFill>
                <a:latin typeface="Century Gothic (corps)"/>
                <a:cs typeface="Century Gothic (corps)"/>
              </a:rPr>
              <a:t>, Cameroun ; </a:t>
            </a:r>
            <a:r>
              <a:rPr lang="en-US" sz="1600" dirty="0" err="1" smtClean="0">
                <a:solidFill>
                  <a:srgbClr val="564B3C"/>
                </a:solidFill>
                <a:latin typeface="Century Gothic (corps)"/>
                <a:cs typeface="Century Gothic (corps)"/>
              </a:rPr>
              <a:t>Sud-est</a:t>
            </a:r>
            <a:r>
              <a:rPr lang="en-US" sz="1600" dirty="0" smtClean="0">
                <a:solidFill>
                  <a:srgbClr val="564B3C"/>
                </a:solidFill>
                <a:latin typeface="Century Gothic (corps)"/>
                <a:cs typeface="Century Gothic (corps)"/>
              </a:rPr>
              <a:t> des </a:t>
            </a:r>
            <a:r>
              <a:rPr lang="en-US" sz="1600" dirty="0" err="1" smtClean="0">
                <a:solidFill>
                  <a:srgbClr val="564B3C"/>
                </a:solidFill>
                <a:latin typeface="Century Gothic (corps)"/>
                <a:cs typeface="Century Gothic (corps)"/>
              </a:rPr>
              <a:t>Appalaches</a:t>
            </a:r>
            <a:r>
              <a:rPr lang="en-US" sz="1600" dirty="0" smtClean="0">
                <a:solidFill>
                  <a:srgbClr val="564B3C"/>
                </a:solidFill>
                <a:latin typeface="Century Gothic (corps)"/>
                <a:cs typeface="Century Gothic (corps)"/>
              </a:rPr>
              <a:t>, </a:t>
            </a:r>
            <a:r>
              <a:rPr lang="en-US" sz="1600" dirty="0" err="1" smtClean="0">
                <a:solidFill>
                  <a:srgbClr val="564B3C"/>
                </a:solidFill>
                <a:latin typeface="Century Gothic (corps)"/>
                <a:cs typeface="Century Gothic (corps)"/>
              </a:rPr>
              <a:t>Etats-Unis</a:t>
            </a:r>
            <a:r>
              <a:rPr lang="en-US" sz="1600" dirty="0" smtClean="0">
                <a:solidFill>
                  <a:srgbClr val="564B3C"/>
                </a:solidFill>
                <a:latin typeface="Century Gothic (corps)"/>
                <a:cs typeface="Century Gothic (corps)"/>
              </a:rPr>
              <a:t> et </a:t>
            </a:r>
            <a:r>
              <a:rPr lang="en-US" sz="1600" dirty="0" err="1" smtClean="0">
                <a:solidFill>
                  <a:srgbClr val="564B3C"/>
                </a:solidFill>
                <a:latin typeface="Century Gothic (corps)"/>
                <a:cs typeface="Century Gothic (corps)"/>
              </a:rPr>
              <a:t>région</a:t>
            </a:r>
            <a:r>
              <a:rPr lang="en-US" sz="1600" dirty="0" smtClean="0">
                <a:solidFill>
                  <a:srgbClr val="564B3C"/>
                </a:solidFill>
                <a:latin typeface="Century Gothic (corps)"/>
                <a:cs typeface="Century Gothic (corps)"/>
              </a:rPr>
              <a:t> de </a:t>
            </a:r>
            <a:r>
              <a:rPr lang="en-US" sz="1600" dirty="0" err="1" smtClean="0">
                <a:solidFill>
                  <a:srgbClr val="564B3C"/>
                </a:solidFill>
                <a:latin typeface="Century Gothic (corps)"/>
                <a:cs typeface="Century Gothic (corps)"/>
              </a:rPr>
              <a:t>Hwange</a:t>
            </a:r>
            <a:r>
              <a:rPr lang="en-US" sz="1600" dirty="0" smtClean="0">
                <a:solidFill>
                  <a:srgbClr val="564B3C"/>
                </a:solidFill>
                <a:latin typeface="Century Gothic (corps)"/>
                <a:cs typeface="Century Gothic (corps)"/>
              </a:rPr>
              <a:t>, Zimbabwe,</a:t>
            </a:r>
          </a:p>
          <a:p>
            <a:pPr indent="-342900" defTabSz="457200">
              <a:spcBef>
                <a:spcPct val="30000"/>
              </a:spcBef>
              <a:spcAft>
                <a:spcPts val="1200"/>
              </a:spcAft>
              <a:buClrTx/>
              <a:buFont typeface="+mj-lt"/>
              <a:buAutoNum type="arabicPeriod"/>
              <a:defRPr/>
            </a:pPr>
            <a:r>
              <a:rPr lang="en-US" sz="1600" b="1" dirty="0" err="1" smtClean="0">
                <a:solidFill>
                  <a:srgbClr val="564B3C"/>
                </a:solidFill>
                <a:latin typeface="Century Gothic (corps)"/>
                <a:cs typeface="Century Gothic (corps)"/>
              </a:rPr>
              <a:t>Comparaison</a:t>
            </a:r>
            <a:r>
              <a:rPr lang="en-US" sz="1600" b="1" dirty="0" smtClean="0">
                <a:solidFill>
                  <a:srgbClr val="564B3C"/>
                </a:solidFill>
                <a:latin typeface="Century Gothic (corps)"/>
                <a:cs typeface="Century Gothic (corps)"/>
              </a:rPr>
              <a:t> </a:t>
            </a:r>
            <a:r>
              <a:rPr lang="en-US" sz="1600" b="1" dirty="0" err="1">
                <a:solidFill>
                  <a:srgbClr val="564B3C"/>
                </a:solidFill>
                <a:latin typeface="Century Gothic (corps)"/>
                <a:cs typeface="Century Gothic (corps)"/>
              </a:rPr>
              <a:t>à</a:t>
            </a:r>
            <a:r>
              <a:rPr lang="en-US" sz="1600" b="1" dirty="0" smtClean="0">
                <a:solidFill>
                  <a:srgbClr val="564B3C"/>
                </a:solidFill>
                <a:latin typeface="Century Gothic (corps)"/>
                <a:cs typeface="Century Gothic (corps)"/>
              </a:rPr>
              <a:t> </a:t>
            </a:r>
            <a:r>
              <a:rPr lang="en-US" sz="1600" b="1" dirty="0" err="1" smtClean="0">
                <a:solidFill>
                  <a:srgbClr val="564B3C"/>
                </a:solidFill>
                <a:latin typeface="Century Gothic (corps)"/>
                <a:cs typeface="Century Gothic (corps)"/>
              </a:rPr>
              <a:t>l’échelle</a:t>
            </a:r>
            <a:r>
              <a:rPr lang="en-US" sz="1600" b="1" dirty="0" smtClean="0">
                <a:solidFill>
                  <a:srgbClr val="564B3C"/>
                </a:solidFill>
                <a:latin typeface="Century Gothic (corps)"/>
                <a:cs typeface="Century Gothic (corps)"/>
              </a:rPr>
              <a:t> </a:t>
            </a:r>
            <a:r>
              <a:rPr lang="en-US" sz="1600" b="1" dirty="0" err="1" smtClean="0">
                <a:solidFill>
                  <a:srgbClr val="564B3C"/>
                </a:solidFill>
                <a:latin typeface="Century Gothic (corps)"/>
                <a:cs typeface="Century Gothic (corps)"/>
              </a:rPr>
              <a:t>régionale</a:t>
            </a:r>
            <a:r>
              <a:rPr lang="en-US" sz="1600" dirty="0" smtClean="0">
                <a:solidFill>
                  <a:srgbClr val="564B3C"/>
                </a:solidFill>
                <a:latin typeface="Century Gothic (corps)"/>
                <a:cs typeface="Century Gothic (corps)"/>
              </a:rPr>
              <a:t>, </a:t>
            </a:r>
            <a:r>
              <a:rPr lang="en-US" sz="1600" dirty="0" err="1" smtClean="0">
                <a:solidFill>
                  <a:srgbClr val="564B3C"/>
                </a:solidFill>
                <a:latin typeface="Century Gothic (corps)"/>
                <a:cs typeface="Century Gothic (corps)"/>
              </a:rPr>
              <a:t>sur</a:t>
            </a:r>
            <a:r>
              <a:rPr lang="en-US" sz="1600" dirty="0" smtClean="0">
                <a:solidFill>
                  <a:srgbClr val="564B3C"/>
                </a:solidFill>
                <a:latin typeface="Century Gothic (corps)"/>
                <a:cs typeface="Century Gothic (corps)"/>
              </a:rPr>
              <a:t> un gradient de 3 sites </a:t>
            </a:r>
            <a:r>
              <a:rPr lang="en-US" sz="1600" dirty="0" err="1" smtClean="0">
                <a:solidFill>
                  <a:srgbClr val="564B3C"/>
                </a:solidFill>
                <a:latin typeface="Century Gothic (corps)"/>
                <a:cs typeface="Century Gothic (corps)"/>
              </a:rPr>
              <a:t>à</a:t>
            </a:r>
            <a:r>
              <a:rPr lang="en-US" sz="1600" dirty="0" smtClean="0">
                <a:solidFill>
                  <a:srgbClr val="564B3C"/>
                </a:solidFill>
                <a:latin typeface="Century Gothic (corps)"/>
                <a:cs typeface="Century Gothic (corps)"/>
              </a:rPr>
              <a:t> tester : </a:t>
            </a:r>
            <a:r>
              <a:rPr lang="en-US" sz="1600" dirty="0" err="1" smtClean="0">
                <a:solidFill>
                  <a:srgbClr val="564B3C"/>
                </a:solidFill>
                <a:latin typeface="Century Gothic (corps)"/>
                <a:cs typeface="Century Gothic (corps)"/>
              </a:rPr>
              <a:t>urbain</a:t>
            </a:r>
            <a:r>
              <a:rPr lang="en-US" sz="1600" dirty="0" smtClean="0">
                <a:solidFill>
                  <a:srgbClr val="564B3C"/>
                </a:solidFill>
                <a:latin typeface="Century Gothic (corps)"/>
                <a:cs typeface="Century Gothic (corps)"/>
              </a:rPr>
              <a:t> / </a:t>
            </a:r>
            <a:r>
              <a:rPr lang="en-US" sz="1600" dirty="0" err="1" smtClean="0">
                <a:solidFill>
                  <a:srgbClr val="564B3C"/>
                </a:solidFill>
                <a:latin typeface="Century Gothic (corps)"/>
                <a:cs typeface="Century Gothic (corps)"/>
              </a:rPr>
              <a:t>périurbain</a:t>
            </a:r>
            <a:r>
              <a:rPr lang="en-US" sz="1600" dirty="0" smtClean="0">
                <a:solidFill>
                  <a:srgbClr val="564B3C"/>
                </a:solidFill>
                <a:latin typeface="Century Gothic (corps)"/>
                <a:cs typeface="Century Gothic (corps)"/>
              </a:rPr>
              <a:t> ; protégé </a:t>
            </a:r>
            <a:r>
              <a:rPr lang="en-US" sz="1600" dirty="0" err="1" smtClean="0">
                <a:solidFill>
                  <a:srgbClr val="564B3C"/>
                </a:solidFill>
                <a:latin typeface="Century Gothic (corps)"/>
                <a:cs typeface="Century Gothic (corps)"/>
              </a:rPr>
              <a:t>dans</a:t>
            </a:r>
            <a:r>
              <a:rPr lang="en-US" sz="1600" dirty="0" smtClean="0">
                <a:solidFill>
                  <a:srgbClr val="564B3C"/>
                </a:solidFill>
                <a:latin typeface="Century Gothic (corps)"/>
                <a:cs typeface="Century Gothic (corps)"/>
              </a:rPr>
              <a:t> </a:t>
            </a:r>
            <a:r>
              <a:rPr lang="en-US" sz="1600" dirty="0" err="1" smtClean="0">
                <a:solidFill>
                  <a:srgbClr val="564B3C"/>
                </a:solidFill>
                <a:latin typeface="Century Gothic (corps)"/>
                <a:cs typeface="Century Gothic (corps)"/>
              </a:rPr>
              <a:t>chaque</a:t>
            </a:r>
            <a:r>
              <a:rPr lang="en-US" sz="1600" dirty="0" smtClean="0">
                <a:solidFill>
                  <a:srgbClr val="564B3C"/>
                </a:solidFill>
                <a:latin typeface="Century Gothic (corps)"/>
                <a:cs typeface="Century Gothic (corps)"/>
              </a:rPr>
              <a:t> pays,</a:t>
            </a:r>
          </a:p>
          <a:p>
            <a:pPr marL="582613" lvl="1" indent="-285750" defTabSz="457200">
              <a:spcBef>
                <a:spcPct val="30000"/>
              </a:spcBef>
              <a:spcAft>
                <a:spcPts val="1200"/>
              </a:spcAft>
              <a:buClrTx/>
              <a:defRPr/>
            </a:pPr>
            <a:endParaRPr lang="en-US" sz="1600" dirty="0" smtClean="0">
              <a:solidFill>
                <a:srgbClr val="564B3C"/>
              </a:solidFill>
              <a:latin typeface="Century Gothic (corps)"/>
              <a:cs typeface="Century Gothic (corps)"/>
            </a:endParaRPr>
          </a:p>
          <a:p>
            <a:pPr>
              <a:spcAft>
                <a:spcPts val="1200"/>
              </a:spcAft>
            </a:pPr>
            <a:endParaRPr lang="fr-FR" sz="1600" dirty="0" smtClean="0">
              <a:solidFill>
                <a:srgbClr val="564B3C"/>
              </a:solidFill>
              <a:latin typeface="Century Gothic (corps)"/>
              <a:cs typeface="Century Gothic (corps)"/>
            </a:endParaRPr>
          </a:p>
          <a:p>
            <a:pPr>
              <a:spcAft>
                <a:spcPts val="1200"/>
              </a:spcAft>
            </a:pPr>
            <a:endParaRPr lang="fr-FR" sz="1600" dirty="0">
              <a:solidFill>
                <a:srgbClr val="564B3C"/>
              </a:solidFill>
              <a:latin typeface="Century Gothic (corps)"/>
              <a:cs typeface="Century Gothic (corps)"/>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1095" y="4192398"/>
            <a:ext cx="5055622" cy="2378384"/>
          </a:xfrm>
          <a:prstGeom prst="rect">
            <a:avLst/>
          </a:prstGeom>
        </p:spPr>
      </p:pic>
    </p:spTree>
    <p:extLst>
      <p:ext uri="{BB962C8B-B14F-4D97-AF65-F5344CB8AC3E}">
        <p14:creationId xmlns:p14="http://schemas.microsoft.com/office/powerpoint/2010/main" val="1506757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Quatre hypothèses</a:t>
            </a:r>
          </a:p>
        </p:txBody>
      </p:sp>
      <p:sp>
        <p:nvSpPr>
          <p:cNvPr id="3" name="Espace réservé du contenu 2"/>
          <p:cNvSpPr>
            <a:spLocks noGrp="1"/>
          </p:cNvSpPr>
          <p:nvPr>
            <p:ph idx="1"/>
          </p:nvPr>
        </p:nvSpPr>
        <p:spPr>
          <a:xfrm>
            <a:off x="457200" y="1752600"/>
            <a:ext cx="7202695" cy="4373563"/>
          </a:xfrm>
        </p:spPr>
        <p:txBody>
          <a:bodyPr/>
          <a:lstStyle/>
          <a:p>
            <a:pPr>
              <a:spcAft>
                <a:spcPts val="3600"/>
              </a:spcAft>
            </a:pPr>
            <a:r>
              <a:rPr lang="fr-FR" sz="1600" b="1" dirty="0" smtClean="0">
                <a:solidFill>
                  <a:srgbClr val="564B3C"/>
                </a:solidFill>
              </a:rPr>
              <a:t>Hypothèse 1</a:t>
            </a:r>
            <a:r>
              <a:rPr lang="fr-FR" sz="1600" dirty="0" smtClean="0">
                <a:solidFill>
                  <a:srgbClr val="564B3C"/>
                </a:solidFill>
              </a:rPr>
              <a:t> : Les perceptions locales des changements et de leurs causes peuvent être approchées via </a:t>
            </a:r>
            <a:r>
              <a:rPr lang="fr-FR" sz="1600" b="1" dirty="0" smtClean="0">
                <a:solidFill>
                  <a:srgbClr val="564B3C"/>
                </a:solidFill>
              </a:rPr>
              <a:t>l’analyse du discours et des savoirs locaux autour de la biodiversité </a:t>
            </a:r>
            <a:r>
              <a:rPr lang="fr-FR" sz="1600" dirty="0" smtClean="0">
                <a:solidFill>
                  <a:srgbClr val="564B3C"/>
                </a:solidFill>
              </a:rPr>
              <a:t>et des ressources naturelles.</a:t>
            </a:r>
          </a:p>
          <a:p>
            <a:pPr marL="342900" lvl="1">
              <a:spcAft>
                <a:spcPts val="3600"/>
              </a:spcAft>
              <a:buClr>
                <a:schemeClr val="accent1"/>
              </a:buClr>
            </a:pPr>
            <a:r>
              <a:rPr lang="fr-FR" sz="1600" b="1" dirty="0" smtClean="0">
                <a:solidFill>
                  <a:srgbClr val="564B3C"/>
                </a:solidFill>
              </a:rPr>
              <a:t>Hypothèse 2</a:t>
            </a:r>
            <a:r>
              <a:rPr lang="fr-FR" sz="1600" dirty="0" smtClean="0">
                <a:solidFill>
                  <a:srgbClr val="564B3C"/>
                </a:solidFill>
              </a:rPr>
              <a:t> : Les </a:t>
            </a:r>
            <a:r>
              <a:rPr lang="fr-FR" sz="1600" b="1" dirty="0" smtClean="0">
                <a:solidFill>
                  <a:srgbClr val="564B3C"/>
                </a:solidFill>
              </a:rPr>
              <a:t>indicateurs et changements perçus varient </a:t>
            </a:r>
            <a:r>
              <a:rPr lang="fr-FR" sz="1600" dirty="0" smtClean="0">
                <a:solidFill>
                  <a:srgbClr val="564B3C"/>
                </a:solidFill>
              </a:rPr>
              <a:t>en fonction des caractéristiques personnelles, contextes géographiques, et </a:t>
            </a:r>
            <a:r>
              <a:rPr lang="fr-FR" sz="1600" b="1" dirty="0" smtClean="0">
                <a:solidFill>
                  <a:srgbClr val="564B3C"/>
                </a:solidFill>
              </a:rPr>
              <a:t>connexion</a:t>
            </a:r>
            <a:r>
              <a:rPr lang="fr-FR" sz="1600" dirty="0" smtClean="0">
                <a:solidFill>
                  <a:srgbClr val="564B3C"/>
                </a:solidFill>
              </a:rPr>
              <a:t> </a:t>
            </a:r>
            <a:r>
              <a:rPr lang="fr-FR" sz="1600" b="1" dirty="0" smtClean="0">
                <a:solidFill>
                  <a:srgbClr val="564B3C"/>
                </a:solidFill>
              </a:rPr>
              <a:t>avec l’environnement</a:t>
            </a:r>
            <a:r>
              <a:rPr lang="fr-FR" sz="1600" dirty="0" smtClean="0">
                <a:solidFill>
                  <a:srgbClr val="564B3C"/>
                </a:solidFill>
              </a:rPr>
              <a:t>.</a:t>
            </a:r>
          </a:p>
          <a:p>
            <a:pPr marL="342900" lvl="1">
              <a:spcAft>
                <a:spcPts val="3600"/>
              </a:spcAft>
              <a:buClr>
                <a:schemeClr val="accent1"/>
              </a:buClr>
            </a:pPr>
            <a:r>
              <a:rPr lang="fr-FR" sz="1600" b="1" dirty="0" smtClean="0">
                <a:solidFill>
                  <a:srgbClr val="564B3C"/>
                </a:solidFill>
              </a:rPr>
              <a:t>Hypothèse 3 </a:t>
            </a:r>
            <a:r>
              <a:rPr lang="fr-FR" sz="1600" dirty="0" smtClean="0">
                <a:solidFill>
                  <a:srgbClr val="564B3C"/>
                </a:solidFill>
              </a:rPr>
              <a:t>: Ces diagnostics vont révéler/engendrer des </a:t>
            </a:r>
            <a:r>
              <a:rPr lang="fr-FR" sz="1600" b="1" dirty="0" smtClean="0">
                <a:solidFill>
                  <a:srgbClr val="564B3C"/>
                </a:solidFill>
              </a:rPr>
              <a:t>relations de pouvoirs </a:t>
            </a:r>
            <a:r>
              <a:rPr lang="fr-FR" sz="1600" dirty="0" smtClean="0">
                <a:solidFill>
                  <a:srgbClr val="564B3C"/>
                </a:solidFill>
              </a:rPr>
              <a:t>associés aux savoirs et aux stratégies d’adaptation développées </a:t>
            </a:r>
            <a:r>
              <a:rPr lang="fr-FR" sz="1600" dirty="0">
                <a:solidFill>
                  <a:srgbClr val="564B3C"/>
                </a:solidFill>
              </a:rPr>
              <a:t>(</a:t>
            </a:r>
            <a:r>
              <a:rPr lang="fr-FR" sz="1600" dirty="0" smtClean="0">
                <a:solidFill>
                  <a:srgbClr val="564B3C"/>
                </a:solidFill>
              </a:rPr>
              <a:t>savoirs valorisés, qui détient le savoir, la norme….?)</a:t>
            </a:r>
          </a:p>
          <a:p>
            <a:pPr marL="342900" lvl="1">
              <a:spcAft>
                <a:spcPts val="3600"/>
              </a:spcAft>
              <a:buClr>
                <a:schemeClr val="accent1"/>
              </a:buClr>
            </a:pPr>
            <a:r>
              <a:rPr lang="fr-FR" sz="1600" b="1" dirty="0" smtClean="0">
                <a:solidFill>
                  <a:srgbClr val="564B3C"/>
                </a:solidFill>
              </a:rPr>
              <a:t>Hypothèse 4:</a:t>
            </a:r>
            <a:r>
              <a:rPr lang="fr-FR" sz="1600" dirty="0" smtClean="0">
                <a:solidFill>
                  <a:srgbClr val="564B3C"/>
                </a:solidFill>
              </a:rPr>
              <a:t> Au sein des différentes terrains des </a:t>
            </a:r>
            <a:r>
              <a:rPr lang="fr-FR" sz="1600" b="1" dirty="0" smtClean="0">
                <a:solidFill>
                  <a:srgbClr val="564B3C"/>
                </a:solidFill>
              </a:rPr>
              <a:t>similitudes dans la manière dont les individus observent les changements </a:t>
            </a:r>
            <a:r>
              <a:rPr lang="fr-FR" sz="1600" dirty="0" smtClean="0">
                <a:solidFill>
                  <a:srgbClr val="564B3C"/>
                </a:solidFill>
              </a:rPr>
              <a:t>seront distinguées (indicateurs : espèces sacrées, ressources, migratrices). </a:t>
            </a:r>
          </a:p>
          <a:p>
            <a:pPr marL="342900" lvl="1">
              <a:spcAft>
                <a:spcPts val="3600"/>
              </a:spcAft>
              <a:buClr>
                <a:schemeClr val="accent1"/>
              </a:buClr>
            </a:pPr>
            <a:endParaRPr lang="fr-FR" sz="1600" dirty="0">
              <a:solidFill>
                <a:srgbClr val="564B3C"/>
              </a:solidFill>
            </a:endParaRPr>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l="19331"/>
          <a:stretch/>
        </p:blipFill>
        <p:spPr>
          <a:xfrm>
            <a:off x="7659898" y="1752600"/>
            <a:ext cx="1475497" cy="1241469"/>
          </a:xfrm>
          <a:prstGeom prst="rect">
            <a:avLst/>
          </a:prstGeom>
        </p:spPr>
      </p:pic>
      <p:pic>
        <p:nvPicPr>
          <p:cNvPr id="5" name="Picture 7" descr="C:\Users\Anne\Documents\boulot\post-doc_US\Post_doc_Coweeta\Exhibit-PhotoVoice\scanned_pictures\F13 copy.jpg"/>
          <p:cNvPicPr>
            <a:picLocks noChangeAspect="1" noChangeArrowheads="1"/>
          </p:cNvPicPr>
          <p:nvPr/>
        </p:nvPicPr>
        <p:blipFill rotWithShape="1">
          <a:blip r:embed="rId3">
            <a:extLst>
              <a:ext uri="{28A0092B-C50C-407E-A947-70E740481C1C}">
                <a14:useLocalDpi xmlns:a14="http://schemas.microsoft.com/office/drawing/2010/main"/>
              </a:ext>
            </a:extLst>
          </a:blip>
          <a:srcRect l="16120"/>
          <a:stretch/>
        </p:blipFill>
        <p:spPr bwMode="auto">
          <a:xfrm>
            <a:off x="7659894" y="2994069"/>
            <a:ext cx="1481783" cy="12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http://sympetrum.free.fr/IMG/jpg/sabine-cyrille-crupies20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0053" y="4274225"/>
            <a:ext cx="1475500" cy="12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6"/>
          <p:cNvPicPr>
            <a:picLocks noChangeAspect="1"/>
          </p:cNvPicPr>
          <p:nvPr/>
        </p:nvPicPr>
        <p:blipFill rotWithShape="1">
          <a:blip r:embed="rId5"/>
          <a:srcRect l="9531"/>
          <a:stretch/>
        </p:blipFill>
        <p:spPr>
          <a:xfrm>
            <a:off x="7659895" y="5565925"/>
            <a:ext cx="1530735" cy="1271445"/>
          </a:xfrm>
          <a:prstGeom prst="rect">
            <a:avLst/>
          </a:prstGeom>
        </p:spPr>
      </p:pic>
    </p:spTree>
    <p:extLst>
      <p:ext uri="{BB962C8B-B14F-4D97-AF65-F5344CB8AC3E}">
        <p14:creationId xmlns:p14="http://schemas.microsoft.com/office/powerpoint/2010/main" val="1250075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3 phases non exclusives pour la comparaison</a:t>
            </a:r>
            <a:endParaRPr lang="fr-FR" sz="2600" dirty="0"/>
          </a:p>
        </p:txBody>
      </p:sp>
      <p:graphicFrame>
        <p:nvGraphicFramePr>
          <p:cNvPr id="7" name="Tableau 6"/>
          <p:cNvGraphicFramePr>
            <a:graphicFrameLocks noGrp="1"/>
          </p:cNvGraphicFramePr>
          <p:nvPr>
            <p:extLst>
              <p:ext uri="{D42A27DB-BD31-4B8C-83A1-F6EECF244321}">
                <p14:modId xmlns:p14="http://schemas.microsoft.com/office/powerpoint/2010/main" val="2616070297"/>
              </p:ext>
            </p:extLst>
          </p:nvPr>
        </p:nvGraphicFramePr>
        <p:xfrm>
          <a:off x="143238" y="1699332"/>
          <a:ext cx="8960446" cy="5158668"/>
        </p:xfrm>
        <a:graphic>
          <a:graphicData uri="http://schemas.openxmlformats.org/drawingml/2006/table">
            <a:tbl>
              <a:tblPr firstRow="1" bandRow="1">
                <a:tableStyleId>{5C22544A-7EE6-4342-B048-85BDC9FD1C3A}</a:tableStyleId>
              </a:tblPr>
              <a:tblGrid>
                <a:gridCol w="4244769">
                  <a:extLst>
                    <a:ext uri="{9D8B030D-6E8A-4147-A177-3AD203B41FA5}">
                      <a16:colId xmlns:a16="http://schemas.microsoft.com/office/drawing/2014/main" val="20000"/>
                    </a:ext>
                  </a:extLst>
                </a:gridCol>
                <a:gridCol w="4715677">
                  <a:extLst>
                    <a:ext uri="{9D8B030D-6E8A-4147-A177-3AD203B41FA5}">
                      <a16:colId xmlns:a16="http://schemas.microsoft.com/office/drawing/2014/main" val="20001"/>
                    </a:ext>
                  </a:extLst>
                </a:gridCol>
              </a:tblGrid>
              <a:tr h="350977">
                <a:tc>
                  <a:txBody>
                    <a:bodyPr/>
                    <a:lstStyle/>
                    <a:p>
                      <a:pPr algn="ctr">
                        <a:spcAft>
                          <a:spcPts val="0"/>
                        </a:spcAft>
                      </a:pPr>
                      <a:r>
                        <a:rPr lang="fr-FR" sz="1500" dirty="0" smtClean="0">
                          <a:solidFill>
                            <a:srgbClr val="564B3C"/>
                          </a:solidFill>
                        </a:rPr>
                        <a:t>3 phases</a:t>
                      </a:r>
                      <a:endParaRPr lang="fr-FR" sz="1500" dirty="0">
                        <a:solidFill>
                          <a:srgbClr val="564B3C"/>
                        </a:solidFill>
                      </a:endParaRPr>
                    </a:p>
                  </a:txBody>
                  <a:tcPr/>
                </a:tc>
                <a:tc>
                  <a:txBody>
                    <a:bodyPr/>
                    <a:lstStyle/>
                    <a:p>
                      <a:pPr algn="ctr">
                        <a:spcAft>
                          <a:spcPts val="0"/>
                        </a:spcAft>
                      </a:pPr>
                      <a:r>
                        <a:rPr lang="fr-FR" sz="1500" dirty="0" smtClean="0">
                          <a:solidFill>
                            <a:srgbClr val="564B3C"/>
                          </a:solidFill>
                        </a:rPr>
                        <a:t>Actions entre 2014 et 2016</a:t>
                      </a:r>
                      <a:endParaRPr lang="fr-FR" sz="1500" dirty="0">
                        <a:solidFill>
                          <a:srgbClr val="564B3C"/>
                        </a:solidFill>
                      </a:endParaRPr>
                    </a:p>
                  </a:txBody>
                  <a:tcPr/>
                </a:tc>
                <a:extLst>
                  <a:ext uri="{0D108BD9-81ED-4DB2-BD59-A6C34878D82A}">
                    <a16:rowId xmlns:a16="http://schemas.microsoft.com/office/drawing/2014/main" val="10000"/>
                  </a:ext>
                </a:extLst>
              </a:tr>
              <a:tr h="1318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b="1" dirty="0" smtClean="0">
                          <a:solidFill>
                            <a:srgbClr val="564B3C"/>
                          </a:solidFill>
                        </a:rPr>
                        <a:t>Phase 1 dite « d’échange » </a:t>
                      </a:r>
                      <a:r>
                        <a:rPr lang="fr-FR" sz="1500" b="0" dirty="0" smtClean="0">
                          <a:solidFill>
                            <a:srgbClr val="564B3C"/>
                          </a:solidFill>
                        </a:rPr>
                        <a:t>: Echanges sur les démarches, résultats et données disponibles et description des sites à étudier,</a:t>
                      </a:r>
                      <a:endParaRPr lang="fr-FR" sz="1500" dirty="0">
                        <a:solidFill>
                          <a:srgbClr val="564B3C"/>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b="1" dirty="0" smtClean="0">
                          <a:solidFill>
                            <a:srgbClr val="564B3C"/>
                          </a:solidFill>
                        </a:rPr>
                        <a:t>Groupe de </a:t>
                      </a:r>
                      <a:r>
                        <a:rPr lang="fr-FR" sz="1500" b="1" smtClean="0">
                          <a:solidFill>
                            <a:srgbClr val="564B3C"/>
                          </a:solidFill>
                        </a:rPr>
                        <a:t>travail Comparabilité </a:t>
                      </a:r>
                      <a:r>
                        <a:rPr lang="fr-FR" sz="1500" b="1" dirty="0" smtClean="0">
                          <a:solidFill>
                            <a:srgbClr val="564B3C"/>
                          </a:solidFill>
                        </a:rPr>
                        <a:t>des </a:t>
                      </a:r>
                      <a:r>
                        <a:rPr lang="fr-FR" sz="1500" b="1" smtClean="0">
                          <a:solidFill>
                            <a:srgbClr val="564B3C"/>
                          </a:solidFill>
                        </a:rPr>
                        <a:t>terrains</a:t>
                      </a:r>
                      <a:r>
                        <a:rPr lang="fr-FR" sz="1500" b="1" baseline="0" smtClean="0">
                          <a:solidFill>
                            <a:srgbClr val="564B3C"/>
                          </a:solidFill>
                        </a:rPr>
                        <a:t> </a:t>
                      </a:r>
                      <a:r>
                        <a:rPr lang="fr-FR" sz="1500" b="0" smtClean="0">
                          <a:solidFill>
                            <a:srgbClr val="564B3C"/>
                          </a:solidFill>
                        </a:rPr>
                        <a:t>:</a:t>
                      </a:r>
                      <a:r>
                        <a:rPr lang="fr-FR" sz="1500" b="0" baseline="0" smtClean="0">
                          <a:solidFill>
                            <a:srgbClr val="564B3C"/>
                          </a:solidFill>
                        </a:rPr>
                        <a:t> </a:t>
                      </a:r>
                      <a:r>
                        <a:rPr lang="fr-FR" sz="1500" b="0" baseline="0" dirty="0" smtClean="0">
                          <a:solidFill>
                            <a:srgbClr val="564B3C"/>
                          </a:solidFill>
                        </a:rPr>
                        <a:t>constitution de </a:t>
                      </a:r>
                      <a:r>
                        <a:rPr lang="fr-FR" sz="1500" b="0" dirty="0" smtClean="0">
                          <a:solidFill>
                            <a:srgbClr val="564B3C"/>
                          </a:solidFill>
                        </a:rPr>
                        <a:t>monographies, d’un tableau </a:t>
                      </a:r>
                      <a:r>
                        <a:rPr lang="fr-FR" sz="1500" b="0" smtClean="0">
                          <a:solidFill>
                            <a:srgbClr val="564B3C"/>
                          </a:solidFill>
                        </a:rPr>
                        <a:t>croisé interactif synthétique </a:t>
                      </a:r>
                      <a:r>
                        <a:rPr lang="fr-FR" sz="1500" b="0" dirty="0" smtClean="0">
                          <a:solidFill>
                            <a:srgbClr val="564B3C"/>
                          </a:solidFill>
                        </a:rPr>
                        <a:t>des informations</a:t>
                      </a:r>
                      <a:r>
                        <a:rPr lang="fr-FR" sz="1500" b="0" baseline="0" dirty="0" smtClean="0">
                          <a:solidFill>
                            <a:srgbClr val="564B3C"/>
                          </a:solidFill>
                        </a:rPr>
                        <a:t> disponibles et d’une synthèse </a:t>
                      </a:r>
                      <a:r>
                        <a:rPr lang="fr-FR" sz="1500" b="0" baseline="0" smtClean="0">
                          <a:solidFill>
                            <a:srgbClr val="564B3C"/>
                          </a:solidFill>
                        </a:rPr>
                        <a:t>comparative,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800" b="0" dirty="0" smtClean="0">
                        <a:solidFill>
                          <a:srgbClr val="564B3C"/>
                        </a:solidFill>
                      </a:endParaRPr>
                    </a:p>
                  </a:txBody>
                  <a:tcPr/>
                </a:tc>
                <a:extLst>
                  <a:ext uri="{0D108BD9-81ED-4DB2-BD59-A6C34878D82A}">
                    <a16:rowId xmlns:a16="http://schemas.microsoft.com/office/drawing/2014/main" val="10001"/>
                  </a:ext>
                </a:extLst>
              </a:tr>
              <a:tr h="2085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b="1" dirty="0" smtClean="0">
                          <a:solidFill>
                            <a:srgbClr val="564B3C"/>
                          </a:solidFill>
                        </a:rPr>
                        <a:t>Phase 2 dite « de collecte » </a:t>
                      </a:r>
                      <a:r>
                        <a:rPr lang="fr-FR" sz="1500" dirty="0" smtClean="0">
                          <a:solidFill>
                            <a:srgbClr val="564B3C"/>
                          </a:solidFill>
                        </a:rPr>
                        <a:t>: Récolte de données complémentaires comparables</a:t>
                      </a:r>
                      <a:r>
                        <a:rPr lang="fr-FR" sz="1500" baseline="0" dirty="0" smtClean="0">
                          <a:solidFill>
                            <a:srgbClr val="564B3C"/>
                          </a:solidFill>
                        </a:rPr>
                        <a:t> sur l’ensemble des terrains,</a:t>
                      </a:r>
                      <a:endParaRPr lang="fr-FR" sz="1500" dirty="0" smtClean="0">
                        <a:solidFill>
                          <a:srgbClr val="564B3C"/>
                        </a:solidFill>
                      </a:endParaRPr>
                    </a:p>
                    <a:p>
                      <a:pPr>
                        <a:spcAft>
                          <a:spcPts val="0"/>
                        </a:spcAft>
                      </a:pPr>
                      <a:endParaRPr lang="fr-FR" sz="1500" dirty="0">
                        <a:solidFill>
                          <a:srgbClr val="564B3C"/>
                        </a:solidFill>
                      </a:endParaRPr>
                    </a:p>
                  </a:txBody>
                  <a:tcPr/>
                </a:tc>
                <a:tc>
                  <a:txBody>
                    <a:bodyPr/>
                    <a:lstStyle/>
                    <a:p>
                      <a:pPr>
                        <a:spcAft>
                          <a:spcPts val="0"/>
                        </a:spcAft>
                      </a:pPr>
                      <a:r>
                        <a:rPr lang="fr-FR" sz="1500" b="1" dirty="0" smtClean="0">
                          <a:solidFill>
                            <a:srgbClr val="564B3C"/>
                          </a:solidFill>
                        </a:rPr>
                        <a:t>Groupe de travail Méthodologie: constitution d’un protocole méthodologique et d’analyse commun,</a:t>
                      </a:r>
                    </a:p>
                    <a:p>
                      <a:pPr>
                        <a:spcAft>
                          <a:spcPts val="0"/>
                        </a:spcAft>
                      </a:pPr>
                      <a:endParaRPr lang="fr-FR" sz="1500" b="0" dirty="0" smtClean="0">
                        <a:solidFill>
                          <a:srgbClr val="564B3C"/>
                        </a:solidFill>
                      </a:endParaRPr>
                    </a:p>
                    <a:p>
                      <a:pPr>
                        <a:spcAft>
                          <a:spcPts val="0"/>
                        </a:spcAft>
                      </a:pPr>
                      <a:r>
                        <a:rPr lang="fr-FR" sz="1500" b="1" dirty="0" smtClean="0">
                          <a:solidFill>
                            <a:srgbClr val="564B3C"/>
                          </a:solidFill>
                        </a:rPr>
                        <a:t>12 terrains </a:t>
                      </a:r>
                      <a:r>
                        <a:rPr lang="fr-FR" sz="1500" b="0" dirty="0" smtClean="0">
                          <a:solidFill>
                            <a:srgbClr val="564B3C"/>
                          </a:solidFill>
                        </a:rPr>
                        <a:t>par 16 enquêteurs</a:t>
                      </a:r>
                      <a:r>
                        <a:rPr lang="fr-FR" sz="1500" b="0" baseline="0" dirty="0" smtClean="0">
                          <a:solidFill>
                            <a:srgbClr val="564B3C"/>
                          </a:solidFill>
                        </a:rPr>
                        <a:t> : </a:t>
                      </a:r>
                      <a:r>
                        <a:rPr lang="fr-FR" sz="1500" b="0" dirty="0" smtClean="0">
                          <a:solidFill>
                            <a:srgbClr val="564B3C"/>
                          </a:solidFill>
                        </a:rPr>
                        <a:t>400 entretiens semi-directifs, 500 </a:t>
                      </a:r>
                      <a:r>
                        <a:rPr lang="fr-FR" sz="1500" b="0" dirty="0" err="1" smtClean="0">
                          <a:solidFill>
                            <a:srgbClr val="564B3C"/>
                          </a:solidFill>
                        </a:rPr>
                        <a:t>freelists</a:t>
                      </a:r>
                      <a:r>
                        <a:rPr lang="fr-FR" sz="1500" b="0" dirty="0" smtClean="0">
                          <a:solidFill>
                            <a:srgbClr val="564B3C"/>
                          </a:solidFill>
                        </a:rPr>
                        <a:t>,</a:t>
                      </a:r>
                      <a:r>
                        <a:rPr lang="fr-FR" sz="1500" b="0" baseline="0" dirty="0" smtClean="0">
                          <a:solidFill>
                            <a:srgbClr val="564B3C"/>
                          </a:solidFill>
                        </a:rPr>
                        <a:t> </a:t>
                      </a:r>
                      <a:r>
                        <a:rPr lang="fr-FR" sz="1500" b="0" dirty="0" smtClean="0">
                          <a:solidFill>
                            <a:srgbClr val="564B3C"/>
                          </a:solidFill>
                        </a:rPr>
                        <a:t>observations participantes, ballades commentées, cartes mentales…</a:t>
                      </a:r>
                    </a:p>
                    <a:p>
                      <a:pPr>
                        <a:spcAft>
                          <a:spcPts val="0"/>
                        </a:spcAft>
                      </a:pPr>
                      <a:endParaRPr lang="fr-FR" sz="800" b="0" dirty="0" smtClean="0">
                        <a:solidFill>
                          <a:srgbClr val="564B3C"/>
                        </a:solidFill>
                      </a:endParaRPr>
                    </a:p>
                  </a:txBody>
                  <a:tcPr/>
                </a:tc>
                <a:extLst>
                  <a:ext uri="{0D108BD9-81ED-4DB2-BD59-A6C34878D82A}">
                    <a16:rowId xmlns:a16="http://schemas.microsoft.com/office/drawing/2014/main" val="10002"/>
                  </a:ext>
                </a:extLst>
              </a:tr>
              <a:tr h="1404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b="1" dirty="0" smtClean="0">
                          <a:solidFill>
                            <a:srgbClr val="564B3C"/>
                          </a:solidFill>
                        </a:rPr>
                        <a:t>Phase 3 dite « de comparaison » </a:t>
                      </a:r>
                      <a:r>
                        <a:rPr lang="fr-FR" sz="1500" dirty="0" smtClean="0">
                          <a:solidFill>
                            <a:srgbClr val="564B3C"/>
                          </a:solidFill>
                        </a:rPr>
                        <a:t>: Analyse comparative des données et des points de vue des sociétés étudiées, et mise en regard avec ceux des scientifiques.</a:t>
                      </a:r>
                    </a:p>
                  </a:txBody>
                  <a:tcPr/>
                </a:tc>
                <a:tc>
                  <a:txBody>
                    <a:bodyPr/>
                    <a:lstStyle/>
                    <a:p>
                      <a:pPr>
                        <a:spcAft>
                          <a:spcPts val="0"/>
                        </a:spcAft>
                      </a:pPr>
                      <a:r>
                        <a:rPr lang="fr-FR" sz="1500" b="1" dirty="0" smtClean="0">
                          <a:solidFill>
                            <a:srgbClr val="564B3C"/>
                          </a:solidFill>
                        </a:rPr>
                        <a:t>Discussion en cours </a:t>
                      </a:r>
                      <a:r>
                        <a:rPr lang="fr-FR" sz="1500" dirty="0" smtClean="0">
                          <a:solidFill>
                            <a:srgbClr val="564B3C"/>
                          </a:solidFill>
                        </a:rPr>
                        <a:t>lors</a:t>
                      </a:r>
                      <a:r>
                        <a:rPr lang="fr-FR" sz="1500" baseline="0" dirty="0" smtClean="0">
                          <a:solidFill>
                            <a:srgbClr val="564B3C"/>
                          </a:solidFill>
                        </a:rPr>
                        <a:t> de multiples</a:t>
                      </a:r>
                      <a:r>
                        <a:rPr lang="fr-FR" sz="1500" dirty="0" smtClean="0">
                          <a:solidFill>
                            <a:srgbClr val="564B3C"/>
                          </a:solidFill>
                        </a:rPr>
                        <a:t> réunions de travail (de</a:t>
                      </a:r>
                      <a:r>
                        <a:rPr lang="fr-FR" sz="1500" baseline="0" dirty="0" smtClean="0">
                          <a:solidFill>
                            <a:srgbClr val="564B3C"/>
                          </a:solidFill>
                        </a:rPr>
                        <a:t> l’intérêt de communiquer sur le travail en train de se faire) : comparer des territoires, des données, des types d’acteurs? </a:t>
                      </a:r>
                      <a:r>
                        <a:rPr lang="fr-FR" sz="1500" dirty="0" smtClean="0">
                          <a:solidFill>
                            <a:srgbClr val="564B3C"/>
                          </a:solidFill>
                        </a:rPr>
                        <a:t> </a:t>
                      </a:r>
                      <a:endParaRPr lang="fr-FR" sz="1500" dirty="0">
                        <a:solidFill>
                          <a:srgbClr val="564B3C"/>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09260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Comparer des territoires?</a:t>
            </a:r>
            <a:endParaRPr lang="fr-FR" sz="2600" dirty="0"/>
          </a:p>
        </p:txBody>
      </p:sp>
      <p:pic>
        <p:nvPicPr>
          <p:cNvPr id="4" name="Espace réservé du contenu 3" descr="carte4sitesPIAF_simplifie_NB.jpg"/>
          <p:cNvPicPr>
            <a:picLocks noGrp="1" noChangeAspect="1"/>
          </p:cNvPicPr>
          <p:nvPr>
            <p:ph idx="1"/>
          </p:nvPr>
        </p:nvPicPr>
        <p:blipFill>
          <a:blip r:embed="rId3" cstate="print">
            <a:extLst>
              <a:ext uri="{28A0092B-C50C-407E-A947-70E740481C1C}">
                <a14:useLocalDpi xmlns:a14="http://schemas.microsoft.com/office/drawing/2010/main" val="0"/>
              </a:ext>
            </a:extLst>
          </a:blip>
          <a:srcRect l="287" r="287"/>
          <a:stretch>
            <a:fillRect/>
          </a:stretch>
        </p:blipFill>
        <p:spPr/>
      </p:pic>
    </p:spTree>
    <p:extLst>
      <p:ext uri="{BB962C8B-B14F-4D97-AF65-F5344CB8AC3E}">
        <p14:creationId xmlns:p14="http://schemas.microsoft.com/office/powerpoint/2010/main" val="258917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smtClean="0"/>
              <a:t>Comparer des territoires?</a:t>
            </a:r>
            <a:endParaRPr lang="fr-FR" sz="2600" dirty="0"/>
          </a:p>
        </p:txBody>
      </p:sp>
      <p:sp>
        <p:nvSpPr>
          <p:cNvPr id="3" name="Espace réservé du contenu 2"/>
          <p:cNvSpPr>
            <a:spLocks noGrp="1"/>
          </p:cNvSpPr>
          <p:nvPr>
            <p:ph idx="1"/>
          </p:nvPr>
        </p:nvSpPr>
        <p:spPr>
          <a:xfrm>
            <a:off x="457200" y="1752600"/>
            <a:ext cx="8686800" cy="4373563"/>
          </a:xfrm>
        </p:spPr>
        <p:txBody>
          <a:bodyPr/>
          <a:lstStyle/>
          <a:p>
            <a:pPr>
              <a:spcAft>
                <a:spcPts val="1200"/>
              </a:spcAft>
            </a:pPr>
            <a:r>
              <a:rPr lang="fr-FR" sz="1600" dirty="0"/>
              <a:t>P</a:t>
            </a:r>
            <a:r>
              <a:rPr lang="fr-FR" sz="1600" dirty="0" smtClean="0"/>
              <a:t>hase 1, indispensable prérequis : </a:t>
            </a:r>
            <a:r>
              <a:rPr lang="fr-FR" sz="1600" dirty="0"/>
              <a:t>Elaboration d’une synthèse des contextes socio-</a:t>
            </a:r>
            <a:r>
              <a:rPr lang="fr-FR" sz="1600" dirty="0" smtClean="0"/>
              <a:t>écologiques à partir d’un </a:t>
            </a:r>
            <a:r>
              <a:rPr lang="fr-FR" sz="1600" dirty="0"/>
              <a:t>tableau </a:t>
            </a:r>
            <a:r>
              <a:rPr lang="fr-FR" sz="1600" dirty="0" smtClean="0"/>
              <a:t>recensant les </a:t>
            </a:r>
            <a:r>
              <a:rPr lang="fr-FR" sz="1600" dirty="0"/>
              <a:t>caractéristiques principales des </a:t>
            </a:r>
            <a:r>
              <a:rPr lang="fr-FR" sz="1600" dirty="0" smtClean="0"/>
              <a:t>sites </a:t>
            </a:r>
            <a:r>
              <a:rPr lang="fr-FR" sz="1600" dirty="0"/>
              <a:t>et les changements sociaux et environnementaux connus au début du </a:t>
            </a:r>
            <a:r>
              <a:rPr lang="fr-FR" sz="1600" dirty="0" smtClean="0"/>
              <a:t>projet.</a:t>
            </a:r>
          </a:p>
          <a:p>
            <a:pPr>
              <a:spcAft>
                <a:spcPts val="1200"/>
              </a:spcAft>
            </a:pPr>
            <a:r>
              <a:rPr lang="fr-FR" sz="1600" dirty="0" smtClean="0"/>
              <a:t>Des données diverses, des variables grossières mais qui permettent de dégager de premières tendances communes à valider via des enquêtes plus poussées. </a:t>
            </a:r>
            <a:endParaRPr lang="fr-FR" sz="1600"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7081" y="3313345"/>
            <a:ext cx="6018576" cy="3544656"/>
          </a:xfrm>
          <a:prstGeom prst="rect">
            <a:avLst/>
          </a:prstGeom>
        </p:spPr>
      </p:pic>
      <p:pic>
        <p:nvPicPr>
          <p:cNvPr id="4" name="Espace réservé du contenu 3" descr="Capture d’écran 2015-12-13 à 22.33.35.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43239" y="4549397"/>
            <a:ext cx="3946941" cy="2193350"/>
          </a:xfrm>
          <a:prstGeom prst="rect">
            <a:avLst/>
          </a:prstGeom>
          <a:noFill/>
          <a:ln w="9525">
            <a:noFill/>
            <a:miter lim="800000"/>
            <a:headEnd/>
            <a:tailEnd/>
          </a:ln>
        </p:spPr>
      </p:pic>
    </p:spTree>
    <p:extLst>
      <p:ext uri="{BB962C8B-B14F-4D97-AF65-F5344CB8AC3E}">
        <p14:creationId xmlns:p14="http://schemas.microsoft.com/office/powerpoint/2010/main" val="3470338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Apothicaire.thmx</Template>
  <TotalTime>4427</TotalTime>
  <Words>1570</Words>
  <Application>Microsoft Office PowerPoint</Application>
  <PresentationFormat>Affichage à l'écran (4:3)</PresentationFormat>
  <Paragraphs>276</Paragraphs>
  <Slides>17</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ＭＳ Ｐゴシック</vt:lpstr>
      <vt:lpstr>Arial</vt:lpstr>
      <vt:lpstr>Book Antiqua</vt:lpstr>
      <vt:lpstr>Calibri</vt:lpstr>
      <vt:lpstr>Century Gothic</vt:lpstr>
      <vt:lpstr>Century Gothic (corps)</vt:lpstr>
      <vt:lpstr>Century Gothics (corps)</vt:lpstr>
      <vt:lpstr>Verdana</vt:lpstr>
      <vt:lpstr>Wingdings</vt:lpstr>
      <vt:lpstr>Apothicaire</vt:lpstr>
      <vt:lpstr>Présentation PowerPoint</vt:lpstr>
      <vt:lpstr>Contexte : Changements de l’environnement, résilience et adaptation</vt:lpstr>
      <vt:lpstr>Contexte : Quels diagnostics locaux des changements?</vt:lpstr>
      <vt:lpstr>PIAF : Question de recherche</vt:lpstr>
      <vt:lpstr>Approche multi-site et comparative</vt:lpstr>
      <vt:lpstr>Quatre hypothèses</vt:lpstr>
      <vt:lpstr>3 phases non exclusives pour la comparaison</vt:lpstr>
      <vt:lpstr>Comparer des territoires?</vt:lpstr>
      <vt:lpstr>Comparer des territoires?</vt:lpstr>
      <vt:lpstr>Comparer des territoires?</vt:lpstr>
      <vt:lpstr>Comparer des données?</vt:lpstr>
      <vt:lpstr>Comparer des données?</vt:lpstr>
      <vt:lpstr>Comparer des données? Un indicateur commun : la grande faune</vt:lpstr>
      <vt:lpstr>Comparer Des indicateurs et des changements?</vt:lpstr>
      <vt:lpstr>Comparer des acteurs  et des connexions à l’environnement?</vt:lpstr>
      <vt:lpstr>Les catégories, les données, les standards en question</vt:lpstr>
      <vt:lpstr>Des questions pour la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des changements a partir de la biodiversité ordinaire</dc:title>
  <dc:subject/>
  <dc:creator>Anne  Sourdril</dc:creator>
  <cp:keywords/>
  <dc:description/>
  <cp:lastModifiedBy>Christelle RAYNAUD</cp:lastModifiedBy>
  <cp:revision>240</cp:revision>
  <cp:lastPrinted>2016-04-12T05:20:52Z</cp:lastPrinted>
  <dcterms:created xsi:type="dcterms:W3CDTF">2013-06-24T09:07:06Z</dcterms:created>
  <dcterms:modified xsi:type="dcterms:W3CDTF">2017-09-07T12:38:35Z</dcterms:modified>
  <cp:category/>
</cp:coreProperties>
</file>