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gif" ContentType="image/gif"/>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21"/>
  </p:notesMasterIdLst>
  <p:handoutMasterIdLst>
    <p:handoutMasterId r:id="rId22"/>
  </p:handoutMasterIdLst>
  <p:sldIdLst>
    <p:sldId id="409" r:id="rId5"/>
    <p:sldId id="510" r:id="rId6"/>
    <p:sldId id="526" r:id="rId7"/>
    <p:sldId id="572" r:id="rId8"/>
    <p:sldId id="561" r:id="rId9"/>
    <p:sldId id="566" r:id="rId10"/>
    <p:sldId id="568" r:id="rId11"/>
    <p:sldId id="571" r:id="rId12"/>
    <p:sldId id="546" r:id="rId13"/>
    <p:sldId id="555" r:id="rId14"/>
    <p:sldId id="535" r:id="rId15"/>
    <p:sldId id="557" r:id="rId16"/>
    <p:sldId id="567" r:id="rId17"/>
    <p:sldId id="563" r:id="rId18"/>
    <p:sldId id="569" r:id="rId19"/>
    <p:sldId id="537" r:id="rId20"/>
  </p:sldIdLst>
  <p:sldSz cx="9144000" cy="6858000" type="screen4x3"/>
  <p:notesSz cx="6797675" cy="9926638"/>
  <p:defaultTextStyle>
    <a:defPPr>
      <a:defRPr lang="fr-FR"/>
    </a:defPPr>
    <a:lvl1pPr algn="r" rtl="0" fontAlgn="base">
      <a:spcBef>
        <a:spcPts val="2500"/>
      </a:spcBef>
      <a:spcAft>
        <a:spcPct val="0"/>
      </a:spcAft>
      <a:defRPr sz="2800" b="1" kern="1200">
        <a:solidFill>
          <a:schemeClr val="accent2"/>
        </a:solidFill>
        <a:latin typeface="Tahoma" pitchFamily="34" charset="0"/>
        <a:ea typeface="+mn-ea"/>
        <a:cs typeface="Tahoma" pitchFamily="34" charset="0"/>
      </a:defRPr>
    </a:lvl1pPr>
    <a:lvl2pPr marL="457200" algn="r" rtl="0" fontAlgn="base">
      <a:spcBef>
        <a:spcPts val="2500"/>
      </a:spcBef>
      <a:spcAft>
        <a:spcPct val="0"/>
      </a:spcAft>
      <a:defRPr sz="2800" b="1" kern="1200">
        <a:solidFill>
          <a:schemeClr val="accent2"/>
        </a:solidFill>
        <a:latin typeface="Tahoma" pitchFamily="34" charset="0"/>
        <a:ea typeface="+mn-ea"/>
        <a:cs typeface="Tahoma" pitchFamily="34" charset="0"/>
      </a:defRPr>
    </a:lvl2pPr>
    <a:lvl3pPr marL="914400" algn="r" rtl="0" fontAlgn="base">
      <a:spcBef>
        <a:spcPts val="2500"/>
      </a:spcBef>
      <a:spcAft>
        <a:spcPct val="0"/>
      </a:spcAft>
      <a:defRPr sz="2800" b="1" kern="1200">
        <a:solidFill>
          <a:schemeClr val="accent2"/>
        </a:solidFill>
        <a:latin typeface="Tahoma" pitchFamily="34" charset="0"/>
        <a:ea typeface="+mn-ea"/>
        <a:cs typeface="Tahoma" pitchFamily="34" charset="0"/>
      </a:defRPr>
    </a:lvl3pPr>
    <a:lvl4pPr marL="1371600" algn="r" rtl="0" fontAlgn="base">
      <a:spcBef>
        <a:spcPts val="2500"/>
      </a:spcBef>
      <a:spcAft>
        <a:spcPct val="0"/>
      </a:spcAft>
      <a:defRPr sz="2800" b="1" kern="1200">
        <a:solidFill>
          <a:schemeClr val="accent2"/>
        </a:solidFill>
        <a:latin typeface="Tahoma" pitchFamily="34" charset="0"/>
        <a:ea typeface="+mn-ea"/>
        <a:cs typeface="Tahoma" pitchFamily="34" charset="0"/>
      </a:defRPr>
    </a:lvl4pPr>
    <a:lvl5pPr marL="1828800" algn="r" rtl="0" fontAlgn="base">
      <a:spcBef>
        <a:spcPts val="2500"/>
      </a:spcBef>
      <a:spcAft>
        <a:spcPct val="0"/>
      </a:spcAft>
      <a:defRPr sz="2800" b="1" kern="1200">
        <a:solidFill>
          <a:schemeClr val="accent2"/>
        </a:solidFill>
        <a:latin typeface="Tahoma" pitchFamily="34" charset="0"/>
        <a:ea typeface="+mn-ea"/>
        <a:cs typeface="Tahoma" pitchFamily="34" charset="0"/>
      </a:defRPr>
    </a:lvl5pPr>
    <a:lvl6pPr marL="2286000" algn="l" defTabSz="914400" rtl="0" eaLnBrk="1" latinLnBrk="0" hangingPunct="1">
      <a:defRPr sz="2800" b="1" kern="1200">
        <a:solidFill>
          <a:schemeClr val="accent2"/>
        </a:solidFill>
        <a:latin typeface="Tahoma" pitchFamily="34" charset="0"/>
        <a:ea typeface="+mn-ea"/>
        <a:cs typeface="Tahoma" pitchFamily="34" charset="0"/>
      </a:defRPr>
    </a:lvl6pPr>
    <a:lvl7pPr marL="2743200" algn="l" defTabSz="914400" rtl="0" eaLnBrk="1" latinLnBrk="0" hangingPunct="1">
      <a:defRPr sz="2800" b="1" kern="1200">
        <a:solidFill>
          <a:schemeClr val="accent2"/>
        </a:solidFill>
        <a:latin typeface="Tahoma" pitchFamily="34" charset="0"/>
        <a:ea typeface="+mn-ea"/>
        <a:cs typeface="Tahoma" pitchFamily="34" charset="0"/>
      </a:defRPr>
    </a:lvl7pPr>
    <a:lvl8pPr marL="3200400" algn="l" defTabSz="914400" rtl="0" eaLnBrk="1" latinLnBrk="0" hangingPunct="1">
      <a:defRPr sz="2800" b="1" kern="1200">
        <a:solidFill>
          <a:schemeClr val="accent2"/>
        </a:solidFill>
        <a:latin typeface="Tahoma" pitchFamily="34" charset="0"/>
        <a:ea typeface="+mn-ea"/>
        <a:cs typeface="Tahoma" pitchFamily="34" charset="0"/>
      </a:defRPr>
    </a:lvl8pPr>
    <a:lvl9pPr marL="3657600" algn="l" defTabSz="914400" rtl="0" eaLnBrk="1" latinLnBrk="0" hangingPunct="1">
      <a:defRPr sz="2800" b="1" kern="1200">
        <a:solidFill>
          <a:schemeClr val="accent2"/>
        </a:solidFill>
        <a:latin typeface="Tahoma" pitchFamily="34" charset="0"/>
        <a:ea typeface="+mn-ea"/>
        <a:cs typeface="Tahom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el" initials="UdMO [5]" lastIdx="1" clrIdx="6">
    <p:extLst/>
  </p:cmAuthor>
  <p:cmAuthor id="1" name="Gael" initials="UdMO" lastIdx="1" clrIdx="0">
    <p:extLst/>
  </p:cmAuthor>
  <p:cmAuthor id="2" name="Gael" initials="UdMO [2]" lastIdx="1" clrIdx="1">
    <p:extLst/>
  </p:cmAuthor>
  <p:cmAuthor id="3" name="Gael" initials="UdMO [3]" lastIdx="1" clrIdx="2">
    <p:extLst/>
  </p:cmAuthor>
  <p:cmAuthor id="4" name="Gael" initials="UdMO [4]" lastIdx="1" clrIdx="3">
    <p:extLst/>
  </p:cmAuthor>
  <p:cmAuthor id="5" name="Gael" initials="UdMO [3] [2]" lastIdx="1" clrIdx="4">
    <p:extLst/>
  </p:cmAuthor>
  <p:cmAuthor id="6" name="Gael" initials="UdMO [3]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E7F3F4"/>
    <a:srgbClr val="CCFFFF"/>
    <a:srgbClr val="0000CC"/>
    <a:srgbClr val="FF3300"/>
    <a:srgbClr val="C83B34"/>
    <a:srgbClr val="B03B00"/>
    <a:srgbClr val="FF3333"/>
    <a:srgbClr val="FF505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15" autoAdjust="0"/>
    <p:restoredTop sz="77140" autoAdjust="0"/>
  </p:normalViewPr>
  <p:slideViewPr>
    <p:cSldViewPr>
      <p:cViewPr varScale="1">
        <p:scale>
          <a:sx n="119" d="100"/>
          <a:sy n="119" d="100"/>
        </p:scale>
        <p:origin x="2960"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76"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lgn="l" defTabSz="952759">
              <a:spcBef>
                <a:spcPct val="0"/>
              </a:spcBef>
              <a:defRPr sz="1300" b="0">
                <a:solidFill>
                  <a:schemeClr val="tx1"/>
                </a:solidFill>
                <a:latin typeface="Arial" charset="0"/>
                <a:cs typeface="+mn-cs"/>
              </a:defRPr>
            </a:lvl1pPr>
          </a:lstStyle>
          <a:p>
            <a:pPr>
              <a:defRPr/>
            </a:pPr>
            <a:endParaRPr lang="fr-FR"/>
          </a:p>
        </p:txBody>
      </p:sp>
      <p:sp>
        <p:nvSpPr>
          <p:cNvPr id="44035" name="Rectangle 3"/>
          <p:cNvSpPr>
            <a:spLocks noGrp="1" noChangeArrowheads="1"/>
          </p:cNvSpPr>
          <p:nvPr>
            <p:ph type="dt" sz="quarter" idx="1"/>
          </p:nvPr>
        </p:nvSpPr>
        <p:spPr bwMode="auto">
          <a:xfrm>
            <a:off x="3850294" y="1"/>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lgn="r" defTabSz="952759">
              <a:spcBef>
                <a:spcPct val="0"/>
              </a:spcBef>
              <a:defRPr sz="1300" b="0">
                <a:solidFill>
                  <a:schemeClr val="tx1"/>
                </a:solidFill>
                <a:latin typeface="Arial" charset="0"/>
                <a:cs typeface="+mn-cs"/>
              </a:defRPr>
            </a:lvl1pPr>
          </a:lstStyle>
          <a:p>
            <a:pPr>
              <a:defRPr/>
            </a:pPr>
            <a:endParaRPr lang="fr-FR"/>
          </a:p>
        </p:txBody>
      </p:sp>
      <p:sp>
        <p:nvSpPr>
          <p:cNvPr id="44036" name="Rectangle 4"/>
          <p:cNvSpPr>
            <a:spLocks noGrp="1" noChangeArrowheads="1"/>
          </p:cNvSpPr>
          <p:nvPr>
            <p:ph type="ftr" sz="quarter" idx="2"/>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lgn="l" defTabSz="952759">
              <a:spcBef>
                <a:spcPct val="0"/>
              </a:spcBef>
              <a:defRPr sz="1300" b="0">
                <a:solidFill>
                  <a:schemeClr val="tx1"/>
                </a:solidFill>
                <a:latin typeface="Arial" charset="0"/>
                <a:cs typeface="+mn-cs"/>
              </a:defRPr>
            </a:lvl1pPr>
          </a:lstStyle>
          <a:p>
            <a:pPr>
              <a:defRPr/>
            </a:pPr>
            <a:endParaRPr lang="fr-FR"/>
          </a:p>
        </p:txBody>
      </p:sp>
      <p:sp>
        <p:nvSpPr>
          <p:cNvPr id="44037" name="Rectangle 5"/>
          <p:cNvSpPr>
            <a:spLocks noGrp="1" noChangeArrowheads="1"/>
          </p:cNvSpPr>
          <p:nvPr>
            <p:ph type="sldNum" sz="quarter" idx="3"/>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lgn="r" defTabSz="952759">
              <a:spcBef>
                <a:spcPct val="0"/>
              </a:spcBef>
              <a:defRPr sz="1300" b="0">
                <a:solidFill>
                  <a:schemeClr val="tx1"/>
                </a:solidFill>
                <a:latin typeface="Arial" charset="0"/>
                <a:cs typeface="+mn-cs"/>
              </a:defRPr>
            </a:lvl1pPr>
          </a:lstStyle>
          <a:p>
            <a:pPr>
              <a:defRPr/>
            </a:pPr>
            <a:fld id="{327F9EC0-1BA1-4C58-845B-CA4843DF3B6F}" type="slidenum">
              <a:rPr lang="fr-FR"/>
              <a:pPr>
                <a:defRPr/>
              </a:pPr>
              <a:t>‹#›</a:t>
            </a:fld>
            <a:endParaRPr lang="fr-FR"/>
          </a:p>
        </p:txBody>
      </p:sp>
    </p:spTree>
    <p:extLst>
      <p:ext uri="{BB962C8B-B14F-4D97-AF65-F5344CB8AC3E}">
        <p14:creationId xmlns:p14="http://schemas.microsoft.com/office/powerpoint/2010/main" val="2556146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1"/>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47" tIns="43973" rIns="87947" bIns="43973" numCol="1" anchor="t" anchorCtr="0" compatLnSpc="1">
            <a:prstTxWarp prst="textNoShape">
              <a:avLst/>
            </a:prstTxWarp>
          </a:bodyPr>
          <a:lstStyle>
            <a:lvl1pPr algn="l">
              <a:spcBef>
                <a:spcPct val="0"/>
              </a:spcBef>
              <a:defRPr sz="1200" b="0">
                <a:solidFill>
                  <a:schemeClr val="tx1"/>
                </a:solidFill>
                <a:latin typeface="Arial" charset="0"/>
                <a:cs typeface="+mn-cs"/>
              </a:defRPr>
            </a:lvl1pPr>
          </a:lstStyle>
          <a:p>
            <a:pPr>
              <a:defRPr/>
            </a:pPr>
            <a:endParaRPr lang="fr-FR"/>
          </a:p>
        </p:txBody>
      </p:sp>
      <p:sp>
        <p:nvSpPr>
          <p:cNvPr id="224259" name="Rectangle 3"/>
          <p:cNvSpPr>
            <a:spLocks noGrp="1" noChangeArrowheads="1"/>
          </p:cNvSpPr>
          <p:nvPr>
            <p:ph type="dt" idx="1"/>
          </p:nvPr>
        </p:nvSpPr>
        <p:spPr bwMode="auto">
          <a:xfrm>
            <a:off x="3850294" y="1"/>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47" tIns="43973" rIns="87947" bIns="43973" numCol="1" anchor="t" anchorCtr="0" compatLnSpc="1">
            <a:prstTxWarp prst="textNoShape">
              <a:avLst/>
            </a:prstTxWarp>
          </a:bodyPr>
          <a:lstStyle>
            <a:lvl1pPr algn="r">
              <a:spcBef>
                <a:spcPct val="0"/>
              </a:spcBef>
              <a:defRPr sz="1200" b="0">
                <a:solidFill>
                  <a:schemeClr val="tx1"/>
                </a:solidFill>
                <a:latin typeface="Arial" charset="0"/>
                <a:cs typeface="+mn-cs"/>
              </a:defRPr>
            </a:lvl1pPr>
          </a:lstStyle>
          <a:p>
            <a:pPr>
              <a:defRPr/>
            </a:pPr>
            <a:endParaRPr lang="fr-FR"/>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4261"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47" tIns="43973" rIns="87947" bIns="4397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24262"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47" tIns="43973" rIns="87947" bIns="43973" numCol="1" anchor="b" anchorCtr="0" compatLnSpc="1">
            <a:prstTxWarp prst="textNoShape">
              <a:avLst/>
            </a:prstTxWarp>
          </a:bodyPr>
          <a:lstStyle>
            <a:lvl1pPr algn="l">
              <a:spcBef>
                <a:spcPct val="0"/>
              </a:spcBef>
              <a:defRPr sz="1200" b="0">
                <a:solidFill>
                  <a:schemeClr val="tx1"/>
                </a:solidFill>
                <a:latin typeface="Arial" charset="0"/>
                <a:cs typeface="+mn-cs"/>
              </a:defRPr>
            </a:lvl1pPr>
          </a:lstStyle>
          <a:p>
            <a:pPr>
              <a:defRPr/>
            </a:pPr>
            <a:endParaRPr lang="fr-FR"/>
          </a:p>
        </p:txBody>
      </p:sp>
      <p:sp>
        <p:nvSpPr>
          <p:cNvPr id="224263"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947" tIns="43973" rIns="87947" bIns="43973" numCol="1" anchor="b" anchorCtr="0" compatLnSpc="1">
            <a:prstTxWarp prst="textNoShape">
              <a:avLst/>
            </a:prstTxWarp>
          </a:bodyPr>
          <a:lstStyle>
            <a:lvl1pPr algn="r">
              <a:spcBef>
                <a:spcPct val="0"/>
              </a:spcBef>
              <a:defRPr sz="1200" b="0">
                <a:solidFill>
                  <a:schemeClr val="tx1"/>
                </a:solidFill>
                <a:latin typeface="Arial" charset="0"/>
                <a:cs typeface="+mn-cs"/>
              </a:defRPr>
            </a:lvl1pPr>
          </a:lstStyle>
          <a:p>
            <a:pPr>
              <a:defRPr/>
            </a:pPr>
            <a:fld id="{A751CA74-7209-460B-BA55-C7FF7864E673}" type="slidenum">
              <a:rPr lang="fr-FR"/>
              <a:pPr>
                <a:defRPr/>
              </a:pPr>
              <a:t>‹#›</a:t>
            </a:fld>
            <a:endParaRPr lang="fr-FR"/>
          </a:p>
        </p:txBody>
      </p:sp>
    </p:spTree>
    <p:extLst>
      <p:ext uri="{BB962C8B-B14F-4D97-AF65-F5344CB8AC3E}">
        <p14:creationId xmlns:p14="http://schemas.microsoft.com/office/powerpoint/2010/main" val="3761058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27038" y="4714653"/>
            <a:ext cx="6019799" cy="4768319"/>
          </a:xfrm>
        </p:spPr>
        <p:txBody>
          <a:bodyPr/>
          <a:lstStyle/>
          <a:p>
            <a:r>
              <a:rPr lang="fr-FR" sz="1200" dirty="0" smtClean="0"/>
              <a:t>Bonjour,</a:t>
            </a:r>
          </a:p>
          <a:p>
            <a:r>
              <a:rPr lang="fr-FR" sz="1200" dirty="0" smtClean="0"/>
              <a:t>Nous</a:t>
            </a:r>
            <a:r>
              <a:rPr lang="fr-FR" sz="1200" baseline="0" dirty="0" smtClean="0"/>
              <a:t> sommes chercheurs en économie à l’Institut national de la recherche agronomique à Toulouse</a:t>
            </a:r>
          </a:p>
          <a:p>
            <a:r>
              <a:rPr lang="fr-FR" sz="1200" baseline="0" dirty="0" smtClean="0"/>
              <a:t>Notre laboratoire s’intéresse aux processus permettant de favoriser une transition agro-écologique des filières agricoles et </a:t>
            </a:r>
            <a:r>
              <a:rPr lang="fr-FR" sz="1200" baseline="0" dirty="0" err="1" smtClean="0"/>
              <a:t>agri-alimentaires</a:t>
            </a:r>
            <a:r>
              <a:rPr lang="fr-FR" sz="1200" baseline="0" dirty="0" smtClean="0"/>
              <a:t> dans les pays occidentaux.</a:t>
            </a:r>
          </a:p>
          <a:p>
            <a:r>
              <a:rPr lang="fr-FR" sz="1200" baseline="0" dirty="0" smtClean="0"/>
              <a:t>Nous allons vous présenter une réflexion sur la durabilité des filières agro-alimentaires en nous intéressant à la question de la qualité des produits.</a:t>
            </a:r>
          </a:p>
          <a:p>
            <a:r>
              <a:rPr lang="fr-FR" sz="1200" baseline="0" dirty="0" smtClean="0"/>
              <a:t>Nous nous appuyons sur une étude de cas portant sur la filière blé dur.</a:t>
            </a:r>
          </a:p>
          <a:p>
            <a:r>
              <a:rPr lang="fr-FR" sz="1200" baseline="0" dirty="0" smtClean="0"/>
              <a:t>Comme vous le savez certainement, le blé dur a pour destination principale la semoulerie pour fabriquer des pâtes alimentaires et des grains de couscous.</a:t>
            </a:r>
            <a:endParaRPr lang="fr-FR" sz="1200" dirty="0" smtClean="0"/>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1</a:t>
            </a:fld>
            <a:endParaRPr lang="fr-FR"/>
          </a:p>
        </p:txBody>
      </p:sp>
    </p:spTree>
    <p:extLst>
      <p:ext uri="{BB962C8B-B14F-4D97-AF65-F5344CB8AC3E}">
        <p14:creationId xmlns:p14="http://schemas.microsoft.com/office/powerpoint/2010/main" val="171589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90000"/>
              </a:lnSpc>
              <a:buClr>
                <a:srgbClr val="E78E23"/>
              </a:buClr>
              <a:defRPr/>
            </a:pPr>
            <a:r>
              <a:rPr lang="fr-FR" sz="1200" dirty="0" smtClean="0">
                <a:latin typeface="Arial" pitchFamily="34" charset="0"/>
                <a:cs typeface="Arial" pitchFamily="34" charset="0"/>
              </a:rPr>
              <a:t>Une filière qui s’est structurée avec un engagement fort des industries de transformation </a:t>
            </a:r>
          </a:p>
          <a:p>
            <a:pPr>
              <a:lnSpc>
                <a:spcPct val="90000"/>
              </a:lnSpc>
              <a:buClr>
                <a:srgbClr val="E78E23"/>
              </a:buClr>
              <a:defRPr/>
            </a:pPr>
            <a:r>
              <a:rPr lang="fr-FR" sz="1200" dirty="0" smtClean="0">
                <a:latin typeface="Arial" pitchFamily="34" charset="0"/>
                <a:cs typeface="Arial" pitchFamily="34" charset="0"/>
              </a:rPr>
              <a:t>Une séparation nette entre l’amont (production et collecte) et aval (première et seconde transformation)</a:t>
            </a:r>
          </a:p>
          <a:p>
            <a:pPr>
              <a:lnSpc>
                <a:spcPct val="90000"/>
              </a:lnSpc>
              <a:buClr>
                <a:srgbClr val="E78E23"/>
              </a:buClr>
              <a:defRPr/>
            </a:pPr>
            <a:r>
              <a:rPr lang="fr-FR" sz="1200" dirty="0" smtClean="0">
                <a:latin typeface="Arial" pitchFamily="34" charset="0"/>
                <a:cs typeface="Arial" pitchFamily="34" charset="0"/>
              </a:rPr>
              <a:t>Une concentration des acteurs de l’aval (3 groupes qui font de la semoulerie et aussi des</a:t>
            </a:r>
            <a:r>
              <a:rPr lang="fr-FR" sz="1200" baseline="0" dirty="0" smtClean="0">
                <a:latin typeface="Arial" pitchFamily="34" charset="0"/>
                <a:cs typeface="Arial" pitchFamily="34" charset="0"/>
              </a:rPr>
              <a:t> pâtes et des grains de couscous) </a:t>
            </a:r>
            <a:r>
              <a:rPr lang="fr-FR" sz="1200" dirty="0" smtClean="0">
                <a:latin typeface="Arial" pitchFamily="34" charset="0"/>
                <a:cs typeface="Arial" pitchFamily="34" charset="0"/>
              </a:rPr>
              <a:t>mais aussi de l’amont (‘coopératives</a:t>
            </a:r>
            <a:r>
              <a:rPr lang="fr-FR" sz="1200" baseline="0" dirty="0" smtClean="0">
                <a:latin typeface="Arial" pitchFamily="34" charset="0"/>
                <a:cs typeface="Arial" pitchFamily="34" charset="0"/>
              </a:rPr>
              <a:t> à l’échelle régionale)</a:t>
            </a:r>
          </a:p>
          <a:p>
            <a:pPr>
              <a:lnSpc>
                <a:spcPct val="90000"/>
              </a:lnSpc>
              <a:buClr>
                <a:srgbClr val="E78E23"/>
              </a:buClr>
              <a:defRPr/>
            </a:pPr>
            <a:r>
              <a:rPr lang="fr-FR" sz="1200" baseline="0" dirty="0" smtClean="0">
                <a:latin typeface="Arial" pitchFamily="34" charset="0"/>
                <a:cs typeface="Arial" pitchFamily="34" charset="0"/>
              </a:rPr>
              <a:t>Le graphique montre l’augmentation de la production qui s’est traduit par un développement des exportations par les coopératives.</a:t>
            </a:r>
          </a:p>
          <a:p>
            <a:pPr>
              <a:lnSpc>
                <a:spcPct val="90000"/>
              </a:lnSpc>
              <a:buClr>
                <a:srgbClr val="E78E23"/>
              </a:buClr>
              <a:defRPr/>
            </a:pPr>
            <a:r>
              <a:rPr lang="fr-FR" sz="1200" baseline="0" dirty="0" smtClean="0">
                <a:latin typeface="Arial" pitchFamily="34" charset="0"/>
                <a:cs typeface="Arial" pitchFamily="34" charset="0"/>
              </a:rPr>
              <a:t>Le volume transformé par l’industrie française reste stable sur le long terme.</a:t>
            </a:r>
          </a:p>
          <a:p>
            <a:pPr>
              <a:lnSpc>
                <a:spcPct val="90000"/>
              </a:lnSpc>
              <a:buClr>
                <a:srgbClr val="E78E23"/>
              </a:buClr>
              <a:defRPr/>
            </a:pPr>
            <a:r>
              <a:rPr lang="fr-FR" sz="1200" baseline="0" dirty="0" smtClean="0">
                <a:latin typeface="Arial" pitchFamily="34" charset="0"/>
                <a:cs typeface="Arial" pitchFamily="34" charset="0"/>
              </a:rPr>
              <a:t>De fortes variations de production sur la période récente qui a entraîné la mobilisation de tous les acteurs autour d’un plan de relance du blé dur</a:t>
            </a:r>
            <a:endParaRPr lang="fr-FR" sz="1200" dirty="0" smtClean="0">
              <a:latin typeface="Arial" pitchFamily="34" charset="0"/>
              <a:cs typeface="Arial" pitchFamily="34" charset="0"/>
            </a:endParaRPr>
          </a:p>
          <a:p>
            <a:pPr>
              <a:lnSpc>
                <a:spcPct val="90000"/>
              </a:lnSpc>
              <a:buClr>
                <a:srgbClr val="E78E23"/>
              </a:buClr>
              <a:defRPr/>
            </a:pPr>
            <a:endParaRPr lang="fr-FR" sz="1200" dirty="0" smtClean="0">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10</a:t>
            </a:fld>
            <a:endParaRPr lang="fr-FR"/>
          </a:p>
        </p:txBody>
      </p:sp>
    </p:spTree>
    <p:extLst>
      <p:ext uri="{BB962C8B-B14F-4D97-AF65-F5344CB8AC3E}">
        <p14:creationId xmlns:p14="http://schemas.microsoft.com/office/powerpoint/2010/main" val="346705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dirty="0" smtClean="0">
                <a:solidFill>
                  <a:srgbClr val="7030A0"/>
                </a:solidFill>
              </a:rPr>
              <a:t>UE</a:t>
            </a:r>
            <a:r>
              <a:rPr lang="fr-FR" baseline="0" dirty="0" smtClean="0">
                <a:solidFill>
                  <a:srgbClr val="7030A0"/>
                </a:solidFill>
              </a:rPr>
              <a:t> : CE 1881-2006 définit BD SLM, très utilisé lors de la mise sur le marché de l’intervention </a:t>
            </a:r>
          </a:p>
          <a:p>
            <a:pPr marL="171450" indent="-171450">
              <a:buFontTx/>
              <a:buChar char="-"/>
            </a:pPr>
            <a:r>
              <a:rPr lang="fr-FR" baseline="0" dirty="0" smtClean="0">
                <a:solidFill>
                  <a:srgbClr val="7030A0"/>
                </a:solidFill>
              </a:rPr>
              <a:t>Les acteurs vont au delà de cette définition et s’accordent sur les critères de qualité (en fonction des besoins de l’acheteur et de ce dont dispose le vendeur) </a:t>
            </a:r>
          </a:p>
          <a:p>
            <a:pPr marL="171450" indent="-171450">
              <a:buFontTx/>
              <a:buChar char="-"/>
            </a:pPr>
            <a:r>
              <a:rPr lang="fr-FR" baseline="0" dirty="0" smtClean="0">
                <a:solidFill>
                  <a:srgbClr val="7030A0"/>
                </a:solidFill>
              </a:rPr>
              <a:t>Recours à l’Incograin, contrat type et Addendum III blé dur </a:t>
            </a:r>
          </a:p>
          <a:p>
            <a:pPr marL="171450" indent="-171450">
              <a:buFontTx/>
              <a:buChar char="-"/>
            </a:pPr>
            <a:endParaRPr lang="fr-FR" baseline="0" dirty="0" smtClean="0">
              <a:solidFill>
                <a:srgbClr val="7030A0"/>
              </a:solidFill>
            </a:endParaRPr>
          </a:p>
          <a:p>
            <a:pPr marL="171450" indent="-171450">
              <a:buFontTx/>
              <a:buChar char="-"/>
            </a:pPr>
            <a:r>
              <a:rPr lang="fr-FR" baseline="0" dirty="0" smtClean="0">
                <a:solidFill>
                  <a:srgbClr val="7030A0"/>
                </a:solidFill>
              </a:rPr>
              <a:t>Canada, système de grading  </a:t>
            </a:r>
          </a:p>
          <a:p>
            <a:pPr marL="171450" indent="-171450">
              <a:buFontTx/>
              <a:buChar char="-"/>
            </a:pPr>
            <a:r>
              <a:rPr lang="fr-FR" baseline="0" dirty="0" smtClean="0">
                <a:solidFill>
                  <a:srgbClr val="7030A0"/>
                </a:solidFill>
              </a:rPr>
              <a:t>Plus prévisible à la fois pour les acheteurs de blé dur et pour les producteurs de blé dur, qui connaissent les exigences du débouché</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baseline="0" dirty="0" smtClean="0">
                <a:solidFill>
                  <a:srgbClr val="7030A0"/>
                </a:solidFill>
              </a:rPr>
              <a:t>Le non respect du seuil fixé pour ne serait-ce qu’un seul facteur de classement entraîne un déclassement immédiat du blé  dur </a:t>
            </a:r>
          </a:p>
          <a:p>
            <a:endParaRPr lang="fr-FR" dirty="0"/>
          </a:p>
        </p:txBody>
      </p:sp>
      <p:sp>
        <p:nvSpPr>
          <p:cNvPr id="4" name="Espace réservé du numéro de diapositive 3"/>
          <p:cNvSpPr>
            <a:spLocks noGrp="1"/>
          </p:cNvSpPr>
          <p:nvPr>
            <p:ph type="sldNum" sz="quarter" idx="10"/>
          </p:nvPr>
        </p:nvSpPr>
        <p:spPr/>
        <p:txBody>
          <a:bodyPr/>
          <a:lstStyle/>
          <a:p>
            <a:fld id="{BCE582FF-0C4E-4141-AAAF-E7CFE2D2815C}" type="slidenum">
              <a:rPr lang="fr-FR" smtClean="0"/>
              <a:t>11</a:t>
            </a:fld>
            <a:endParaRPr lang="fr-FR"/>
          </a:p>
        </p:txBody>
      </p:sp>
    </p:spTree>
    <p:extLst>
      <p:ext uri="{BB962C8B-B14F-4D97-AF65-F5344CB8AC3E}">
        <p14:creationId xmlns:p14="http://schemas.microsoft.com/office/powerpoint/2010/main" val="199982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a:t>
            </a:r>
            <a:r>
              <a:rPr lang="fr-FR" baseline="0" dirty="0" smtClean="0"/>
              <a:t> tableau permet de comparer les critères de qualité technologique pour le blé entre le Canada et l’UE.</a:t>
            </a:r>
          </a:p>
          <a:p>
            <a:r>
              <a:rPr lang="fr-FR" baseline="0" dirty="0" smtClean="0"/>
              <a:t>On constate que le grade 1 canadien est le plus exigeant sur la qualité.</a:t>
            </a:r>
          </a:p>
          <a:p>
            <a:r>
              <a:rPr lang="fr-FR" baseline="0" dirty="0" smtClean="0"/>
              <a:t>La comparaison entre Canada et UE permet de voir que même pour des critères relativement simples, il existe déjà une complexité pour caractériser les critères avec des définitions qui peuvent diverger.</a:t>
            </a:r>
          </a:p>
          <a:p>
            <a:r>
              <a:rPr lang="fr-FR" baseline="0" dirty="0" smtClean="0"/>
              <a:t>Mais surtout, l’approche de la qualité n’est pas du tout la même puisqu’au Canada les seuils pour un grade sont stricts et la non atteinte d’un seuil sur un seul critère entraîne le déclassement du blé dur. A titre d’exemple, pas de grade 1 en 2014 au Canada car le taux de vitrosité a été élevé.</a:t>
            </a:r>
          </a:p>
          <a:p>
            <a:r>
              <a:rPr lang="fr-FR" baseline="0" dirty="0" smtClean="0"/>
              <a:t>Enfin, le critère qui est considéré comme le plus important pour la qualité des pâtes, le taux de protéines, n’est pas un critère sur lequel les réglementations ont mis des seuils très pénalisants. Ce sont les acteurs qui s’organisent entre eux pour en fixer la valeur.</a:t>
            </a:r>
            <a:endParaRPr lang="fr-FR" dirty="0"/>
          </a:p>
        </p:txBody>
      </p:sp>
      <p:sp>
        <p:nvSpPr>
          <p:cNvPr id="4" name="Espace réservé du numéro de diapositive 3"/>
          <p:cNvSpPr>
            <a:spLocks noGrp="1"/>
          </p:cNvSpPr>
          <p:nvPr>
            <p:ph type="sldNum" sz="quarter" idx="10"/>
          </p:nvPr>
        </p:nvSpPr>
        <p:spPr/>
        <p:txBody>
          <a:bodyPr/>
          <a:lstStyle/>
          <a:p>
            <a:fld id="{BED54473-840C-4B43-906B-38131A49938A}" type="slidenum">
              <a:rPr lang="fr-FR" smtClean="0"/>
              <a:t>12</a:t>
            </a:fld>
            <a:endParaRPr lang="fr-FR"/>
          </a:p>
        </p:txBody>
      </p:sp>
    </p:spTree>
    <p:extLst>
      <p:ext uri="{BB962C8B-B14F-4D97-AF65-F5344CB8AC3E}">
        <p14:creationId xmlns:p14="http://schemas.microsoft.com/office/powerpoint/2010/main" val="16153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13</a:t>
            </a:fld>
            <a:endParaRPr lang="fr-FR"/>
          </a:p>
        </p:txBody>
      </p:sp>
    </p:spTree>
    <p:extLst>
      <p:ext uri="{BB962C8B-B14F-4D97-AF65-F5344CB8AC3E}">
        <p14:creationId xmlns:p14="http://schemas.microsoft.com/office/powerpoint/2010/main" val="385241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t>En France, une filière structurée historiquement avec une séparation nette entre l’amont et l’aval construite autour de l’affirmation du blé dur comme un produit spécifique (par rapport à blé tendre)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smtClean="0"/>
              <a:t>Au Canada, démantèlement du monopole d’Etat introduit des réorganisations notamment des acteurs de la logistique</a:t>
            </a:r>
          </a:p>
          <a:p>
            <a:endParaRPr lang="fr-FR" dirty="0"/>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14</a:t>
            </a:fld>
            <a:endParaRPr lang="fr-FR"/>
          </a:p>
        </p:txBody>
      </p:sp>
    </p:spTree>
    <p:extLst>
      <p:ext uri="{BB962C8B-B14F-4D97-AF65-F5344CB8AC3E}">
        <p14:creationId xmlns:p14="http://schemas.microsoft.com/office/powerpoint/2010/main" val="250762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Les caractéristiques technologiques sont imparfaitement, mais utilement codifiées : les</a:t>
            </a:r>
            <a:r>
              <a:rPr lang="fr-FR" sz="1200" baseline="0" dirty="0" smtClean="0"/>
              <a:t> infos </a:t>
            </a:r>
            <a:endParaRPr lang="fr-FR" dirty="0"/>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15</a:t>
            </a:fld>
            <a:endParaRPr lang="fr-FR"/>
          </a:p>
        </p:txBody>
      </p:sp>
    </p:spTree>
    <p:extLst>
      <p:ext uri="{BB962C8B-B14F-4D97-AF65-F5344CB8AC3E}">
        <p14:creationId xmlns:p14="http://schemas.microsoft.com/office/powerpoint/2010/main" val="1636626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ED54473-840C-4B43-906B-38131A49938A}" type="slidenum">
              <a:rPr lang="fr-FR" smtClean="0"/>
              <a:t>16</a:t>
            </a:fld>
            <a:endParaRPr lang="fr-FR"/>
          </a:p>
        </p:txBody>
      </p:sp>
    </p:spTree>
    <p:extLst>
      <p:ext uri="{BB962C8B-B14F-4D97-AF65-F5344CB8AC3E}">
        <p14:creationId xmlns:p14="http://schemas.microsoft.com/office/powerpoint/2010/main" val="41679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proposons</a:t>
            </a:r>
            <a:r>
              <a:rPr lang="fr-FR" baseline="0" dirty="0" smtClean="0"/>
              <a:t> un plan en 4 parties,</a:t>
            </a:r>
          </a:p>
          <a:p>
            <a:r>
              <a:rPr lang="fr-FR" baseline="0" dirty="0" smtClean="0"/>
              <a:t>Après avoir présenté l’objectif, nous présenterons une grille d’analyse des modes de coordination des acteurs face aux enjeux de la standardisation de la qualité</a:t>
            </a:r>
          </a:p>
          <a:p>
            <a:r>
              <a:rPr lang="fr-FR" baseline="0" dirty="0" smtClean="0"/>
              <a:t>Nous présenterons ensuite la méthodologie à partir de documents et d’une enquête par entretien.</a:t>
            </a:r>
          </a:p>
          <a:p>
            <a:r>
              <a:rPr lang="fr-FR" baseline="0" dirty="0" smtClean="0"/>
              <a:t>Puis nous présenterons les résultats sur les dispositifs de qualification du  blé dur et sur les déterminants de la construction de la qualité dans la filière blé dur</a:t>
            </a:r>
          </a:p>
          <a:p>
            <a:r>
              <a:rPr lang="fr-FR" baseline="0" dirty="0" smtClean="0"/>
              <a:t>Nous conclurons sur les liens entre la qualité et les modes d’organisation des filières avec une grille d’analyse de la complexité liés.</a:t>
            </a:r>
          </a:p>
          <a:p>
            <a:r>
              <a:rPr lang="fr-FR" baseline="0" dirty="0" smtClean="0"/>
              <a:t>Cette carte vous montre</a:t>
            </a:r>
            <a:endParaRPr lang="fr-FR" dirty="0"/>
          </a:p>
        </p:txBody>
      </p:sp>
      <p:sp>
        <p:nvSpPr>
          <p:cNvPr id="4" name="Espace réservé du numéro de diapositive 3"/>
          <p:cNvSpPr>
            <a:spLocks noGrp="1"/>
          </p:cNvSpPr>
          <p:nvPr>
            <p:ph type="sldNum" sz="quarter" idx="10"/>
          </p:nvPr>
        </p:nvSpPr>
        <p:spPr/>
        <p:txBody>
          <a:bodyPr/>
          <a:lstStyle/>
          <a:p>
            <a:fld id="{BED54473-840C-4B43-906B-38131A49938A}" type="slidenum">
              <a:rPr lang="fr-FR" smtClean="0"/>
              <a:t>2</a:t>
            </a:fld>
            <a:endParaRPr lang="fr-FR"/>
          </a:p>
        </p:txBody>
      </p:sp>
    </p:spTree>
    <p:extLst>
      <p:ext uri="{BB962C8B-B14F-4D97-AF65-F5344CB8AC3E}">
        <p14:creationId xmlns:p14="http://schemas.microsoft.com/office/powerpoint/2010/main" val="220307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partons du constat</a:t>
            </a:r>
            <a:r>
              <a:rPr lang="fr-FR" baseline="0" dirty="0" smtClean="0"/>
              <a:t> d’une transformation des marchés agricoles dans le monde qui s’éloignent de ce que l’on appelle un marché « pur » où on s’échange les biens agricoles comme des commodités</a:t>
            </a:r>
          </a:p>
          <a:p>
            <a:r>
              <a:rPr lang="fr-FR" baseline="0" dirty="0" smtClean="0"/>
              <a:t>Pourquoi cela :</a:t>
            </a:r>
          </a:p>
          <a:p>
            <a:r>
              <a:rPr lang="fr-FR" baseline="0" dirty="0" smtClean="0"/>
              <a:t>Pouvoir des grandes firmes</a:t>
            </a:r>
          </a:p>
          <a:p>
            <a:r>
              <a:rPr lang="fr-FR" baseline="0" dirty="0" smtClean="0"/>
              <a:t>Développement de l’intégration et/ou de la quasi-intégration</a:t>
            </a:r>
          </a:p>
          <a:p>
            <a:r>
              <a:rPr lang="fr-FR" baseline="0" dirty="0" smtClean="0"/>
              <a:t>Et surtout un accent croissant mis sur la différenciation des produits avec l’introduction de multiples critères de qualité.</a:t>
            </a:r>
          </a:p>
          <a:p>
            <a:endParaRPr lang="fr-FR" baseline="0" dirty="0" smtClean="0"/>
          </a:p>
          <a:p>
            <a:r>
              <a:rPr lang="fr-FR" baseline="0" dirty="0" smtClean="0"/>
              <a:t>Donc c’est important de mieux comprendre comment les acteurs des filières intègrent ces multiples enjeux sur la qualité</a:t>
            </a:r>
          </a:p>
          <a:p>
            <a:r>
              <a:rPr lang="fr-FR" baseline="0" dirty="0" smtClean="0"/>
              <a:t>Qui renforcent les besoins de coordination et qui élargissent les questions posées aux filières agricoles</a:t>
            </a:r>
          </a:p>
          <a:p>
            <a:endParaRPr lang="fr-FR" baseline="0" dirty="0" smtClean="0"/>
          </a:p>
          <a:p>
            <a:r>
              <a:rPr lang="fr-FR" baseline="0" dirty="0" smtClean="0"/>
              <a:t>L’objectif de cette communication est donc de mieux comprendre les liens entre les modes d’organisation des filières et les processus de standardisation de la qualité.</a:t>
            </a:r>
          </a:p>
          <a:p>
            <a:r>
              <a:rPr lang="fr-FR" baseline="0" dirty="0" smtClean="0"/>
              <a:t>Elle s’appuie sur  un travail empirique de manière à permettre de bien prendre en compte les caractéristiques sectorielles d’une filière et de bien spécifier les dimensions de la qualité qui sont examinées.</a:t>
            </a:r>
          </a:p>
          <a:p>
            <a:endParaRPr lang="fr-FR" dirty="0"/>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3</a:t>
            </a:fld>
            <a:endParaRPr lang="fr-FR"/>
          </a:p>
        </p:txBody>
      </p:sp>
    </p:spTree>
    <p:extLst>
      <p:ext uri="{BB962C8B-B14F-4D97-AF65-F5344CB8AC3E}">
        <p14:creationId xmlns:p14="http://schemas.microsoft.com/office/powerpoint/2010/main" val="142816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a:t>
            </a:r>
            <a:r>
              <a:rPr lang="fr-FR" baseline="0" dirty="0" smtClean="0"/>
              <a:t> petite carte pour bien vous montrer les enjeux autour de la production du blé dur. Vous voyez que la production est très localisée avec un production historique autour du bassin </a:t>
            </a:r>
            <a:r>
              <a:rPr lang="fr-FR" baseline="0" dirty="0" err="1" smtClean="0"/>
              <a:t>méditérranéen</a:t>
            </a:r>
            <a:r>
              <a:rPr lang="fr-FR" baseline="0" dirty="0" smtClean="0"/>
              <a:t> et des « nouveaux acteurs » Australie, Canada, USA, Mexique qui exportent principalement vers les pays </a:t>
            </a:r>
            <a:r>
              <a:rPr lang="fr-FR" baseline="0" dirty="0" err="1" smtClean="0"/>
              <a:t>méditérranéens</a:t>
            </a:r>
            <a:endParaRPr lang="fr-FR" dirty="0"/>
          </a:p>
        </p:txBody>
      </p:sp>
      <p:sp>
        <p:nvSpPr>
          <p:cNvPr id="4" name="Espace réservé du numéro de diapositive 3"/>
          <p:cNvSpPr>
            <a:spLocks noGrp="1"/>
          </p:cNvSpPr>
          <p:nvPr>
            <p:ph type="sldNum" sz="quarter" idx="10"/>
          </p:nvPr>
        </p:nvSpPr>
        <p:spPr/>
        <p:txBody>
          <a:bodyPr/>
          <a:lstStyle/>
          <a:p>
            <a:fld id="{BED54473-840C-4B43-906B-38131A49938A}" type="slidenum">
              <a:rPr lang="fr-FR" smtClean="0"/>
              <a:t>4</a:t>
            </a:fld>
            <a:endParaRPr lang="fr-FR"/>
          </a:p>
        </p:txBody>
      </p:sp>
    </p:spTree>
    <p:extLst>
      <p:ext uri="{BB962C8B-B14F-4D97-AF65-F5344CB8AC3E}">
        <p14:creationId xmlns:p14="http://schemas.microsoft.com/office/powerpoint/2010/main" val="83816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a:t>
            </a:r>
            <a:r>
              <a:rPr lang="fr-FR" baseline="0" dirty="0" smtClean="0"/>
              <a:t> données chiffrées mettent en avant deux pays leader, le Canada et l’Italie.</a:t>
            </a:r>
          </a:p>
          <a:p>
            <a:r>
              <a:rPr lang="fr-FR" baseline="0" dirty="0" smtClean="0"/>
              <a:t>Les débouchés du blé dur (les pâtes et les grains de couscous) sont essentiellement des produits de base, …</a:t>
            </a:r>
          </a:p>
          <a:p>
            <a:r>
              <a:rPr lang="fr-FR" baseline="0" dirty="0" smtClean="0"/>
              <a:t>Les volumes de production de blé dur à l’échelle mondiale sont faible, en comparaison des grandes céréales comme le blé tendre, le maïs ou le riz</a:t>
            </a:r>
          </a:p>
          <a:p>
            <a:r>
              <a:rPr lang="fr-FR" baseline="0" dirty="0" smtClean="0"/>
              <a:t>Il y a beaucoup d’</a:t>
            </a:r>
            <a:r>
              <a:rPr lang="fr-FR" baseline="0" dirty="0" err="1" smtClean="0"/>
              <a:t>alés</a:t>
            </a:r>
            <a:r>
              <a:rPr lang="fr-FR" baseline="0" dirty="0" smtClean="0"/>
              <a:t> sur la qualité et la quantité, ce qui favorise la volatilité des prix</a:t>
            </a:r>
          </a:p>
          <a:p>
            <a:r>
              <a:rPr lang="fr-FR" baseline="0" dirty="0" smtClean="0"/>
              <a:t>Et enfin, un rôle important de quelques pays fortement exportateurs, notamment le Canada.</a:t>
            </a:r>
            <a:endParaRPr lang="fr-FR" dirty="0"/>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5</a:t>
            </a:fld>
            <a:endParaRPr lang="fr-FR"/>
          </a:p>
        </p:txBody>
      </p:sp>
    </p:spTree>
    <p:extLst>
      <p:ext uri="{BB962C8B-B14F-4D97-AF65-F5344CB8AC3E}">
        <p14:creationId xmlns:p14="http://schemas.microsoft.com/office/powerpoint/2010/main" val="162932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proposons</a:t>
            </a:r>
            <a:r>
              <a:rPr lang="fr-FR" baseline="0" dirty="0" smtClean="0"/>
              <a:t> un cadre d’analyse s’appuyant sur les travaux de </a:t>
            </a:r>
            <a:r>
              <a:rPr lang="fr-FR" baseline="0" dirty="0" err="1" smtClean="0"/>
              <a:t>Gereffi</a:t>
            </a:r>
            <a:r>
              <a:rPr lang="fr-FR" baseline="0" dirty="0" smtClean="0"/>
              <a:t> et al. sur les chaines de valeur globale.</a:t>
            </a:r>
          </a:p>
          <a:p>
            <a:r>
              <a:rPr lang="fr-FR" baseline="0" dirty="0" smtClean="0"/>
              <a:t>Ils proposent de déduire les modes d’organisation des chaînes de valeur en s’appuyant sur 2 axes.</a:t>
            </a:r>
          </a:p>
          <a:p>
            <a:r>
              <a:rPr lang="fr-FR" baseline="0" dirty="0" smtClean="0"/>
              <a:t>1 premier axe (vertical) sur la capacité des fournisseurs à fournir la qualité attendue par les acheteurs (le fournisseur peut-être l’industriel et l’acheteur le distributeur mais pour notre étude, le fournisseur est le producteur de blé dur et l’acheteur est l’industriel qui va transformer le blé dur « pâte ».</a:t>
            </a:r>
          </a:p>
          <a:p>
            <a:r>
              <a:rPr lang="fr-FR" baseline="0" dirty="0" smtClean="0"/>
              <a:t>1 second axe qui va s’intéresser à l’existence ou non d’informations codifiées sur la qualité</a:t>
            </a:r>
          </a:p>
          <a:p>
            <a:r>
              <a:rPr lang="fr-FR" baseline="0" dirty="0" smtClean="0"/>
              <a:t>Je ne vais pas rentrer dans le détail du cadre mais vous voyez que selon la position sur ces deux axes, on aura des modes de relation entre acteurs qui vont différer pour gérer au mieux la complexité liée à la qualité.</a:t>
            </a:r>
          </a:p>
        </p:txBody>
      </p:sp>
      <p:sp>
        <p:nvSpPr>
          <p:cNvPr id="4" name="Espace réservé du numéro de diapositive 3"/>
          <p:cNvSpPr>
            <a:spLocks noGrp="1"/>
          </p:cNvSpPr>
          <p:nvPr>
            <p:ph type="sldNum" sz="quarter" idx="10"/>
          </p:nvPr>
        </p:nvSpPr>
        <p:spPr/>
        <p:txBody>
          <a:bodyPr/>
          <a:lstStyle/>
          <a:p>
            <a:pPr>
              <a:defRPr/>
            </a:pPr>
            <a:fld id="{A751CA74-7209-460B-BA55-C7FF7864E673}" type="slidenum">
              <a:rPr lang="fr-FR" smtClean="0"/>
              <a:pPr>
                <a:defRPr/>
              </a:pPr>
              <a:t>6</a:t>
            </a:fld>
            <a:endParaRPr lang="fr-FR"/>
          </a:p>
        </p:txBody>
      </p:sp>
    </p:spTree>
    <p:extLst>
      <p:ext uri="{BB962C8B-B14F-4D97-AF65-F5344CB8AC3E}">
        <p14:creationId xmlns:p14="http://schemas.microsoft.com/office/powerpoint/2010/main" val="205766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standardisation est vue comme le processus qui vise à normaliser la</a:t>
            </a:r>
            <a:r>
              <a:rPr lang="fr-FR" baseline="0" dirty="0" smtClean="0"/>
              <a:t> production et donc tout peut concourir à la normalisation, y compris les standards eux-mêmes</a:t>
            </a:r>
          </a:p>
          <a:p>
            <a:r>
              <a:rPr lang="fr-FR" baseline="0" dirty="0" smtClean="0"/>
              <a:t>Ceci pour dire qu’un standard peut avoir un caractère performatif en soi et que produire de la norme sur les standards n’est pas indépendant de la façon dont s’organisent les filières.</a:t>
            </a:r>
          </a:p>
          <a:p>
            <a:r>
              <a:rPr lang="fr-FR" baseline="0" dirty="0" smtClean="0"/>
              <a:t>Ce sont notamment les travaux sur les CVG (GVC) qui se sont intéressés aux liens entre modes de gouvernance des filières et processus de normalisation.</a:t>
            </a:r>
          </a:p>
          <a:p>
            <a:r>
              <a:rPr lang="fr-FR" baseline="0" dirty="0" smtClean="0"/>
              <a:t>D’un point de vue historique, les standards se sont multipliés en lien avec l’augmentation des enjeux associés à la qualité.</a:t>
            </a:r>
            <a:r>
              <a:rPr lang="fr-FR" baseline="0" dirty="0"/>
              <a:t> </a:t>
            </a:r>
            <a:r>
              <a:rPr lang="fr-FR" baseline="0" dirty="0" smtClean="0"/>
              <a:t>Cela s’est traduit également par un élargissement de la relation des entreprises avec leur environnement de relations B2B à des relations B2C voir B2S.</a:t>
            </a:r>
          </a:p>
          <a:p>
            <a:r>
              <a:rPr lang="fr-FR" baseline="0" dirty="0" smtClean="0"/>
              <a:t>Pour notre étude empirique, nous avons choisi de cibler sur deux types de qualité, la qualité interne c’est-à-dire liée aux caractéristiques intrinsèques du produit et la qualité externe abordée à partir de la dimension environnementale</a:t>
            </a:r>
          </a:p>
        </p:txBody>
      </p:sp>
      <p:sp>
        <p:nvSpPr>
          <p:cNvPr id="4" name="Espace réservé du numéro de diapositive 3"/>
          <p:cNvSpPr>
            <a:spLocks noGrp="1"/>
          </p:cNvSpPr>
          <p:nvPr>
            <p:ph type="sldNum" sz="quarter" idx="10"/>
          </p:nvPr>
        </p:nvSpPr>
        <p:spPr/>
        <p:txBody>
          <a:bodyPr/>
          <a:lstStyle/>
          <a:p>
            <a:fld id="{BED54473-840C-4B43-906B-38131A49938A}" type="slidenum">
              <a:rPr lang="fr-FR" smtClean="0"/>
              <a:t>7</a:t>
            </a:fld>
            <a:endParaRPr lang="fr-FR"/>
          </a:p>
        </p:txBody>
      </p:sp>
    </p:spTree>
    <p:extLst>
      <p:ext uri="{BB962C8B-B14F-4D97-AF65-F5344CB8AC3E}">
        <p14:creationId xmlns:p14="http://schemas.microsoft.com/office/powerpoint/2010/main" val="227272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littérature sur l’innovation met en avant trois</a:t>
            </a:r>
            <a:r>
              <a:rPr lang="fr-FR" baseline="0" dirty="0" smtClean="0"/>
              <a:t> déterminants influençant l’innovation. Les effets liés aux caractéristiques internes d’un secteur, avec notamment la technologie, le rôle grandissant des effets liés à la demande et enfin le rôle de la réglementation. Les travaux de </a:t>
            </a:r>
            <a:r>
              <a:rPr lang="fr-FR" baseline="0" dirty="0" err="1" smtClean="0"/>
              <a:t>Rennings</a:t>
            </a:r>
            <a:r>
              <a:rPr lang="fr-FR" baseline="0" dirty="0" smtClean="0"/>
              <a:t> ont notamment montré que pour les innovations environnementales, il y avait un poids renforcé de la réglementation du fait de l’existence d’externalités environnementales.</a:t>
            </a:r>
          </a:p>
          <a:p>
            <a:r>
              <a:rPr lang="fr-FR" baseline="0" dirty="0" smtClean="0"/>
              <a:t>Mais surtout, il est important d’aborder les innovations en termes de complémentarité, notamment quelles sont les innovations organisationnelles qui vont permettre d’accompagner la diffusion d’innovations technologiques ou environnementales.</a:t>
            </a:r>
          </a:p>
          <a:p>
            <a:r>
              <a:rPr lang="fr-FR" baseline="0" dirty="0" smtClean="0"/>
              <a:t>Enfin, nous inscrivons notre travail dans la prise en compte d’un cadre d’analyse systémique d’un secteur d’activité (niveau méso) sous l’influence d’un paysage institutionnel (niveau supra) et de niches pour l’innovation (niveau infra) </a:t>
            </a:r>
            <a:endParaRPr lang="fr-FR" dirty="0"/>
          </a:p>
        </p:txBody>
      </p:sp>
      <p:sp>
        <p:nvSpPr>
          <p:cNvPr id="4" name="Espace réservé du numéro de diapositive 3"/>
          <p:cNvSpPr>
            <a:spLocks noGrp="1"/>
          </p:cNvSpPr>
          <p:nvPr>
            <p:ph type="sldNum" sz="quarter" idx="10"/>
          </p:nvPr>
        </p:nvSpPr>
        <p:spPr/>
        <p:txBody>
          <a:bodyPr/>
          <a:lstStyle/>
          <a:p>
            <a:fld id="{BED54473-840C-4B43-906B-38131A49938A}" type="slidenum">
              <a:rPr lang="fr-FR" smtClean="0"/>
              <a:t>8</a:t>
            </a:fld>
            <a:endParaRPr lang="fr-FR"/>
          </a:p>
        </p:txBody>
      </p:sp>
    </p:spTree>
    <p:extLst>
      <p:ext uri="{BB962C8B-B14F-4D97-AF65-F5344CB8AC3E}">
        <p14:creationId xmlns:p14="http://schemas.microsoft.com/office/powerpoint/2010/main" val="76853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terme de méthodologie pour aborder notre étude sur</a:t>
            </a:r>
            <a:r>
              <a:rPr lang="fr-FR" baseline="0" dirty="0" smtClean="0"/>
              <a:t> la standardisation de la qualité dans la filière blé dur,</a:t>
            </a:r>
            <a:endParaRPr lang="fr-FR" dirty="0" smtClean="0"/>
          </a:p>
          <a:p>
            <a:r>
              <a:rPr lang="fr-FR" dirty="0" smtClean="0"/>
              <a:t>Nous avons mobilisé les</a:t>
            </a:r>
            <a:r>
              <a:rPr lang="fr-FR" baseline="0" dirty="0" smtClean="0"/>
              <a:t> documents techniques et professionnels existants pour caractériser les critères de qualité du blé dur retenus pour les échanges.</a:t>
            </a:r>
          </a:p>
          <a:p>
            <a:r>
              <a:rPr lang="fr-FR" baseline="0" dirty="0" smtClean="0"/>
              <a:t>Et nous avons mené des entretiens auprès des principaux acteurs de la filière française</a:t>
            </a:r>
            <a:endParaRPr lang="fr-FR" dirty="0" smtClean="0"/>
          </a:p>
          <a:p>
            <a:r>
              <a:rPr lang="fr-FR" dirty="0" smtClean="0"/>
              <a:t>Les</a:t>
            </a:r>
            <a:r>
              <a:rPr lang="fr-FR" baseline="0" dirty="0" smtClean="0"/>
              <a:t> coopératives et les semouliers sont directement engagés dans l’échange du produit</a:t>
            </a:r>
          </a:p>
          <a:p>
            <a:r>
              <a:rPr lang="fr-FR" baseline="0" dirty="0" smtClean="0"/>
              <a:t>Les courtiers permettent d’apporter de l’information</a:t>
            </a:r>
          </a:p>
          <a:p>
            <a:r>
              <a:rPr lang="fr-FR" baseline="0" dirty="0" smtClean="0"/>
              <a:t>Les agréeurs vont contrôler et certifier la qualité</a:t>
            </a:r>
          </a:p>
          <a:p>
            <a:r>
              <a:rPr lang="fr-FR" baseline="0" dirty="0" smtClean="0"/>
              <a:t>Nous avons introduit des questions spécifiques sur la dimension environnementale pour mieux comprendre comment cette dimension était intégrée ou non dans les échanges de blé dur entre les maillons de la filière.</a:t>
            </a:r>
          </a:p>
        </p:txBody>
      </p:sp>
      <p:sp>
        <p:nvSpPr>
          <p:cNvPr id="4" name="Espace réservé du numéro de diapositive 3"/>
          <p:cNvSpPr>
            <a:spLocks noGrp="1"/>
          </p:cNvSpPr>
          <p:nvPr>
            <p:ph type="sldNum" sz="quarter" idx="10"/>
          </p:nvPr>
        </p:nvSpPr>
        <p:spPr/>
        <p:txBody>
          <a:bodyPr/>
          <a:lstStyle/>
          <a:p>
            <a:fld id="{BED54473-840C-4B43-906B-38131A49938A}" type="slidenum">
              <a:rPr lang="fr-FR" smtClean="0"/>
              <a:t>9</a:t>
            </a:fld>
            <a:endParaRPr lang="fr-FR"/>
          </a:p>
        </p:txBody>
      </p:sp>
    </p:spTree>
    <p:extLst>
      <p:ext uri="{BB962C8B-B14F-4D97-AF65-F5344CB8AC3E}">
        <p14:creationId xmlns:p14="http://schemas.microsoft.com/office/powerpoint/2010/main" val="16153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a:xfrm>
            <a:off x="457200" y="1447800"/>
            <a:ext cx="8229600" cy="4525963"/>
          </a:xfrm>
        </p:spPr>
        <p:txBody>
          <a:bodyPr/>
          <a:lstStyle>
            <a:lvl1pPr>
              <a:buFont typeface="Wingdings" pitchFamily="2" charset="2"/>
              <a:buChar char="§"/>
              <a:defRPr sz="2400"/>
            </a:lvl1pPr>
            <a:lvl2pPr marL="800100" indent="-342900">
              <a:buFont typeface="Wingdings" pitchFamily="2" charset="2"/>
              <a:buChar char="ü"/>
              <a:defRPr sz="2000"/>
            </a:lvl2pPr>
            <a:lvl3pPr>
              <a:defRPr sz="1800"/>
            </a:lvl3pPr>
            <a:lvl4pPr>
              <a:defRPr sz="1600"/>
            </a:lvl4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ZoneTexte 3"/>
          <p:cNvSpPr txBox="1"/>
          <p:nvPr userDrawn="1"/>
        </p:nvSpPr>
        <p:spPr>
          <a:xfrm>
            <a:off x="8153400" y="6504801"/>
            <a:ext cx="990600" cy="276999"/>
          </a:xfrm>
          <a:prstGeom prst="rect">
            <a:avLst/>
          </a:prstGeom>
          <a:noFill/>
        </p:spPr>
        <p:txBody>
          <a:bodyPr wrap="square" rtlCol="0">
            <a:spAutoFit/>
          </a:bodyPr>
          <a:lstStyle/>
          <a:p>
            <a:fld id="{E7E2E139-6EAE-4447-B6A3-798E96FA4C93}" type="slidenum">
              <a:rPr lang="fr-FR" sz="1200" smtClean="0"/>
              <a:t>‹#›</a:t>
            </a:fld>
            <a:endParaRPr lang="fr-FR" sz="1200" dirty="0"/>
          </a:p>
        </p:txBody>
      </p:sp>
    </p:spTree>
    <p:extLst>
      <p:ext uri="{BB962C8B-B14F-4D97-AF65-F5344CB8AC3E}">
        <p14:creationId xmlns:p14="http://schemas.microsoft.com/office/powerpoint/2010/main" val="23152701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sldNum" sz="quarter" idx="11"/>
          </p:nvPr>
        </p:nvSpPr>
        <p:spPr>
          <a:ln/>
        </p:spPr>
        <p:txBody>
          <a:bodyPr/>
          <a:lstStyle>
            <a:lvl1pPr>
              <a:defRPr/>
            </a:lvl1pPr>
          </a:lstStyle>
          <a:p>
            <a:pPr>
              <a:defRPr/>
            </a:pPr>
            <a:fld id="{A3ED54F5-D69E-461E-BD5C-1DD625206344}" type="slidenum">
              <a:rPr lang="fr-FR"/>
              <a:pPr>
                <a:defRPr/>
              </a:pPr>
              <a:t>‹#›</a:t>
            </a:fld>
            <a:endParaRPr lang="fr-FR"/>
          </a:p>
        </p:txBody>
      </p:sp>
    </p:spTree>
    <p:extLst>
      <p:ext uri="{BB962C8B-B14F-4D97-AF65-F5344CB8AC3E}">
        <p14:creationId xmlns:p14="http://schemas.microsoft.com/office/powerpoint/2010/main" val="368525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7B4ACF81-AA6C-48A3-B30C-651C06507E0B}" type="datetime1">
              <a:rPr lang="fr-FR"/>
              <a:pPr>
                <a:defRPr/>
              </a:pPr>
              <a:t>22/05/2017</a:t>
            </a:fld>
            <a:endParaRPr lang="fr-BE"/>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8A73B03F-C261-4872-9AE1-D93D1C46EA91}" type="slidenum">
              <a:rPr lang="fr-BE"/>
              <a:pPr>
                <a:defRPr/>
              </a:pPr>
              <a:t>‹#›</a:t>
            </a:fld>
            <a:endParaRPr lang="fr-BE"/>
          </a:p>
        </p:txBody>
      </p:sp>
    </p:spTree>
    <p:extLst>
      <p:ext uri="{BB962C8B-B14F-4D97-AF65-F5344CB8AC3E}">
        <p14:creationId xmlns:p14="http://schemas.microsoft.com/office/powerpoint/2010/main" val="1027595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0"/>
            <a:ext cx="9144000" cy="685800"/>
          </a:xfrm>
          <a:prstGeom prst="rect">
            <a:avLst/>
          </a:pr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anchor="ctr" anchorCtr="0" compatLnSpc="1">
            <a:prstTxWarp prst="textNoShape">
              <a:avLst/>
            </a:prstTxWarp>
          </a:bodyPr>
          <a:lstStyle/>
          <a:p>
            <a:pPr lvl="0"/>
            <a:r>
              <a:rPr lang="fr-FR" dirty="0" smtClean="0"/>
              <a:t>Cliquez pour modifier le style du titre</a:t>
            </a:r>
          </a:p>
        </p:txBody>
      </p:sp>
      <p:sp>
        <p:nvSpPr>
          <p:cNvPr id="3075" name="Rectangle 3"/>
          <p:cNvSpPr>
            <a:spLocks noGrp="1" noChangeArrowheads="1"/>
          </p:cNvSpPr>
          <p:nvPr>
            <p:ph type="body" idx="1"/>
          </p:nvPr>
        </p:nvSpPr>
        <p:spPr bwMode="auto">
          <a:xfrm>
            <a:off x="457200" y="1600200"/>
            <a:ext cx="8229600" cy="4525963"/>
          </a:xfrm>
          <a:prstGeom prst="rect">
            <a:avLst/>
          </a:prstGeom>
          <a:solidFill>
            <a:schemeClr val="bg1">
              <a:alpha val="2509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p:txBody>
      </p:sp>
      <p:sp>
        <p:nvSpPr>
          <p:cNvPr id="394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400" b="0">
                <a:solidFill>
                  <a:schemeClr val="tx1"/>
                </a:solidFill>
                <a:latin typeface="+mn-lt"/>
              </a:defRPr>
            </a:lvl1pPr>
          </a:lstStyle>
          <a:p>
            <a:pPr>
              <a:defRPr/>
            </a:pPr>
            <a:endParaRPr lang="fr-FR"/>
          </a:p>
        </p:txBody>
      </p:sp>
      <p:sp>
        <p:nvSpPr>
          <p:cNvPr id="394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b="0">
                <a:solidFill>
                  <a:schemeClr val="tx1"/>
                </a:solidFill>
                <a:latin typeface="+mn-lt"/>
              </a:defRPr>
            </a:lvl1pPr>
          </a:lstStyle>
          <a:p>
            <a:pPr>
              <a:defRPr/>
            </a:pPr>
            <a:fld id="{5C116A5C-C0AA-4187-ACCE-B4D632645A77}" type="slidenum">
              <a:rPr lang="fr-FR"/>
              <a:pPr>
                <a:defRPr/>
              </a:pPr>
              <a:t>‹#›</a:t>
            </a:fld>
            <a:endParaRPr lang="fr-FR"/>
          </a:p>
        </p:txBody>
      </p:sp>
      <p:sp>
        <p:nvSpPr>
          <p:cNvPr id="3078" name="Rectangle 7"/>
          <p:cNvSpPr>
            <a:spLocks noChangeArrowheads="1"/>
          </p:cNvSpPr>
          <p:nvPr/>
        </p:nvSpPr>
        <p:spPr bwMode="auto">
          <a:xfrm>
            <a:off x="0" y="685800"/>
            <a:ext cx="9136063" cy="76200"/>
          </a:xfrm>
          <a:prstGeom prst="rect">
            <a:avLst/>
          </a:prstGeom>
          <a:gradFill rotWithShape="1">
            <a:gsLst>
              <a:gs pos="0">
                <a:srgbClr val="FFFFFF"/>
              </a:gs>
              <a:gs pos="100000">
                <a:schemeClr val="accent2"/>
              </a:gs>
            </a:gsLst>
            <a:lin ang="0" scaled="1"/>
          </a:gradFill>
          <a:ln>
            <a:noFill/>
          </a:ln>
          <a:extLst>
            <a:ext uri="{91240B29-F687-4F45-9708-019B960494DF}">
              <a14:hiddenLine xmlns:a14="http://schemas.microsoft.com/office/drawing/2010/main" w="9525">
                <a:solidFill>
                  <a:srgbClr val="92D050"/>
                </a:solidFill>
                <a:round/>
                <a:headEnd/>
                <a:tailEnd/>
              </a14:hiddenLine>
            </a:ext>
          </a:extLst>
        </p:spPr>
        <p:txBody>
          <a:bodyPr wrap="none" anchor="ctr"/>
          <a:lstStyle/>
          <a:p>
            <a:pPr algn="l">
              <a:spcBef>
                <a:spcPct val="0"/>
              </a:spcBef>
            </a:pPr>
            <a:endParaRPr lang="fr-FR" sz="1800" b="0">
              <a:solidFill>
                <a:schemeClr val="tx1"/>
              </a:solidFill>
            </a:endParaRPr>
          </a:p>
        </p:txBody>
      </p:sp>
      <p:sp>
        <p:nvSpPr>
          <p:cNvPr id="394253" name="Text Box 13"/>
          <p:cNvSpPr txBox="1">
            <a:spLocks noChangeArrowheads="1"/>
          </p:cNvSpPr>
          <p:nvPr/>
        </p:nvSpPr>
        <p:spPr bwMode="auto">
          <a:xfrm>
            <a:off x="-76200" y="6518275"/>
            <a:ext cx="9144000" cy="479235"/>
          </a:xfrm>
          <a:prstGeom prst="rect">
            <a:avLst/>
          </a:prstGeom>
          <a:noFill/>
          <a:ln>
            <a:noFill/>
          </a:ln>
          <a:effectLst/>
          <a:extLst>
            <a:ext uri="{909E8E84-426E-40DD-AFC4-6F175D3DCCD1}">
              <a14:hiddenFill xmlns:a14="http://schemas.microsoft.com/office/drawing/2010/main">
                <a:gradFill rotWithShape="1">
                  <a:gsLst>
                    <a:gs pos="0">
                      <a:schemeClr val="folHlink"/>
                    </a:gs>
                    <a:gs pos="100000">
                      <a:schemeClr val="bg1"/>
                    </a:gs>
                  </a:gsLst>
                  <a:lin ang="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1pPr>
            <a:lvl2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2pPr>
            <a:lvl3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3pPr>
            <a:lvl4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4pPr>
            <a:lvl5pPr algn="l" eaLnBrk="0" hangingPunct="0">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5pPr>
            <a:lvl6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6pPr>
            <a:lvl7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7pPr>
            <a:lvl8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8pPr>
            <a:lvl9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800">
                <a:solidFill>
                  <a:schemeClr val="tx1"/>
                </a:solidFill>
                <a:latin typeface="Arial" charset="0"/>
              </a:defRPr>
            </a:lvl9pPr>
          </a:lstStyle>
          <a:p>
            <a:pPr marL="0" marR="0" indent="0" algn="ctr" defTabSz="914400" rtl="0" eaLnBrk="1" fontAlgn="base" latinLnBrk="0" hangingPunct="1">
              <a:lnSpc>
                <a:spcPct val="100000"/>
              </a:lnSpc>
              <a:spcBef>
                <a:spcPct val="500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000" b="0" kern="1200" dirty="0" smtClean="0">
                <a:solidFill>
                  <a:schemeClr val="tx1"/>
                </a:solidFill>
                <a:latin typeface="Arial" charset="0"/>
                <a:ea typeface="+mn-ea"/>
                <a:cs typeface="Tahoma" pitchFamily="34" charset="0"/>
              </a:rPr>
              <a:t>Bruxelles – 22, 23 et 24 mai 2017</a:t>
            </a:r>
          </a:p>
          <a:p>
            <a:pPr algn="ctr" eaLnBrk="1" hangingPunct="1">
              <a:spcBef>
                <a:spcPct val="50000"/>
              </a:spcBef>
              <a:defRPr/>
            </a:pPr>
            <a:r>
              <a:rPr lang="fr-FR" sz="1000" b="0" baseline="0" dirty="0" smtClean="0"/>
              <a:t> </a:t>
            </a:r>
            <a:endParaRPr lang="fr-FR" sz="1000" b="0" dirty="0" smtClean="0">
              <a:solidFill>
                <a:srgbClr val="0033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27" r:id="rId1"/>
    <p:sldLayoutId id="2147483725" r:id="rId2"/>
    <p:sldLayoutId id="2147483728" r:id="rId3"/>
  </p:sldLayoutIdLst>
  <p:timing>
    <p:tnLst>
      <p:par>
        <p:cTn id="1" dur="indefinite" restart="never" nodeType="tmRoot"/>
      </p:par>
    </p:tnLst>
  </p:timing>
  <p:hf hdr="0" ftr="0" dt="0"/>
  <p:txStyles>
    <p:titleStyle>
      <a:lvl1pPr algn="ctr" rtl="0" eaLnBrk="0" fontAlgn="base" hangingPunct="0">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mj-lt"/>
          <a:ea typeface="+mj-ea"/>
          <a:cs typeface="+mj-cs"/>
        </a:defRPr>
      </a:lvl1pPr>
      <a:lvl2pPr algn="ctr" rtl="0" eaLnBrk="0" fontAlgn="base" hangingPunct="0">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2pPr>
      <a:lvl3pPr algn="ctr" rtl="0" eaLnBrk="0" fontAlgn="base" hangingPunct="0">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3pPr>
      <a:lvl4pPr algn="ctr" rtl="0" eaLnBrk="0" fontAlgn="base" hangingPunct="0">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4pPr>
      <a:lvl5pPr algn="ctr" rtl="0" eaLnBrk="0" fontAlgn="base" hangingPunct="0">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5pPr>
      <a:lvl6pPr marL="457200" algn="ctr" rtl="0" fontAlgn="base">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6pPr>
      <a:lvl7pPr marL="914400" algn="ctr" rtl="0" fontAlgn="base">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7pPr>
      <a:lvl8pPr marL="1371600" algn="ctr" rtl="0" fontAlgn="base">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8pPr>
      <a:lvl9pPr marL="1828800" algn="ctr" rtl="0" fontAlgn="base">
        <a:spcBef>
          <a:spcPts val="25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accent2"/>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ierre.Triboulet@inra.fr" TargetMode="External"/><Relationship Id="rId4" Type="http://schemas.openxmlformats.org/officeDocument/2006/relationships/hyperlink" Target="mailto:Gael.Plumecocq@inra.fr" TargetMode="Externa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jpg"/><Relationship Id="rId9"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29209" y="914400"/>
            <a:ext cx="8230743" cy="1600200"/>
          </a:xfrm>
          <a:solidFill>
            <a:schemeClr val="accent2">
              <a:lumMod val="75000"/>
              <a:alpha val="25000"/>
            </a:schemeClr>
          </a:solidFill>
        </p:spPr>
        <p:txBody>
          <a:bodyPr/>
          <a:lstStyle/>
          <a:p>
            <a:pPr eaLnBrk="1" hangingPunct="1">
              <a:spcBef>
                <a:spcPts val="3000"/>
              </a:spcBef>
            </a:pPr>
            <a:r>
              <a:rPr lang="fr-FR" sz="3600" dirty="0" smtClean="0">
                <a:solidFill>
                  <a:schemeClr val="accent2">
                    <a:lumMod val="75000"/>
                  </a:schemeClr>
                </a:solidFill>
              </a:rPr>
              <a:t>Standardisation de la qualité et organisation de filières durables : le cas du blé dur français</a:t>
            </a:r>
          </a:p>
        </p:txBody>
      </p:sp>
      <p:sp>
        <p:nvSpPr>
          <p:cNvPr id="9219" name="Rectangle 3"/>
          <p:cNvSpPr>
            <a:spLocks noGrp="1" noChangeArrowheads="1"/>
          </p:cNvSpPr>
          <p:nvPr>
            <p:ph idx="1"/>
          </p:nvPr>
        </p:nvSpPr>
        <p:spPr>
          <a:xfrm>
            <a:off x="1951102" y="2590800"/>
            <a:ext cx="5629274" cy="495300"/>
          </a:xfrm>
        </p:spPr>
        <p:txBody>
          <a:bodyPr/>
          <a:lstStyle/>
          <a:p>
            <a:pPr marL="0" indent="0" algn="ctr">
              <a:buNone/>
            </a:pPr>
            <a:r>
              <a:rPr lang="fr-FR" i="1" dirty="0" smtClean="0"/>
              <a:t>Pierre Triboulet et Gaël </a:t>
            </a:r>
            <a:r>
              <a:rPr lang="fr-FR" i="1" dirty="0" err="1" smtClean="0"/>
              <a:t>Plumecocq</a:t>
            </a:r>
            <a:endParaRPr lang="fr-FR" i="1" dirty="0" smtClean="0"/>
          </a:p>
          <a:p>
            <a:pPr marL="0" indent="0" algn="ctr">
              <a:buNone/>
            </a:pPr>
            <a:r>
              <a:rPr lang="fr-FR" sz="1800" i="1" dirty="0" smtClean="0">
                <a:hlinkClick r:id="rId3"/>
              </a:rPr>
              <a:t>Pierre.Triboulet@inra.fr</a:t>
            </a:r>
            <a:r>
              <a:rPr lang="fr-FR" sz="1800" i="1" dirty="0" smtClean="0"/>
              <a:t>, </a:t>
            </a:r>
            <a:r>
              <a:rPr lang="fr-FR" sz="1800" i="1" dirty="0" smtClean="0">
                <a:hlinkClick r:id="rId4"/>
              </a:rPr>
              <a:t>Gael.Plumecocq@inra.fr</a:t>
            </a:r>
            <a:endParaRPr lang="fr-FR" sz="1800" i="1" dirty="0" smtClean="0"/>
          </a:p>
          <a:p>
            <a:pPr marL="0" indent="0" algn="ctr">
              <a:buNone/>
            </a:pPr>
            <a:r>
              <a:rPr lang="fr-FR" sz="2000" i="1" dirty="0" smtClean="0"/>
              <a:t>UMR AGIR, INRA, Centre Occitanie - Toulouse</a:t>
            </a:r>
          </a:p>
        </p:txBody>
      </p:sp>
      <p:sp>
        <p:nvSpPr>
          <p:cNvPr id="8" name="Rectangle 3"/>
          <p:cNvSpPr txBox="1">
            <a:spLocks noChangeArrowheads="1"/>
          </p:cNvSpPr>
          <p:nvPr/>
        </p:nvSpPr>
        <p:spPr bwMode="auto">
          <a:xfrm>
            <a:off x="152400" y="152400"/>
            <a:ext cx="8915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ctr" rtl="0" eaLnBrk="0" fontAlgn="base" hangingPunct="0">
              <a:spcBef>
                <a:spcPct val="0"/>
              </a:spcBef>
              <a:spcAft>
                <a:spcPct val="0"/>
              </a:spcAft>
              <a:defRPr sz="2400" b="1">
                <a:solidFill>
                  <a:schemeClr val="accent2"/>
                </a:solidFill>
                <a:latin typeface="+mj-lt"/>
                <a:ea typeface="+mn-ea"/>
                <a:cs typeface="+mn-cs"/>
              </a:defRPr>
            </a:lvl1pPr>
            <a:lvl2pPr marL="457200" algn="ctr" rtl="0" eaLnBrk="0" fontAlgn="base" hangingPunct="0">
              <a:spcBef>
                <a:spcPct val="0"/>
              </a:spcBef>
              <a:spcAft>
                <a:spcPct val="0"/>
              </a:spcAft>
              <a:defRPr sz="2400" b="1">
                <a:solidFill>
                  <a:schemeClr val="accent2"/>
                </a:solidFill>
                <a:latin typeface="+mn-lt"/>
              </a:defRPr>
            </a:lvl2pPr>
            <a:lvl3pPr marL="914400" algn="ctr" rtl="0" eaLnBrk="0" fontAlgn="base" hangingPunct="0">
              <a:spcBef>
                <a:spcPct val="0"/>
              </a:spcBef>
              <a:spcAft>
                <a:spcPct val="0"/>
              </a:spcAft>
              <a:defRPr sz="2400" b="1">
                <a:solidFill>
                  <a:schemeClr val="accent2"/>
                </a:solidFill>
                <a:latin typeface="+mn-lt"/>
              </a:defRPr>
            </a:lvl3pPr>
            <a:lvl4pPr marL="1371600" algn="ctr" rtl="0" eaLnBrk="0" fontAlgn="base" hangingPunct="0">
              <a:spcBef>
                <a:spcPct val="0"/>
              </a:spcBef>
              <a:spcAft>
                <a:spcPct val="0"/>
              </a:spcAft>
              <a:defRPr sz="2400" b="1">
                <a:solidFill>
                  <a:schemeClr val="accent2"/>
                </a:solidFill>
                <a:latin typeface="+mn-lt"/>
              </a:defRPr>
            </a:lvl4pPr>
            <a:lvl5pPr marL="1828800" algn="ctr" rtl="0" eaLnBrk="0" fontAlgn="base" hangingPunct="0">
              <a:spcBef>
                <a:spcPct val="0"/>
              </a:spcBef>
              <a:spcAft>
                <a:spcPct val="0"/>
              </a:spcAft>
              <a:defRPr sz="2400" b="1">
                <a:solidFill>
                  <a:schemeClr val="accent2"/>
                </a:solidFill>
                <a:latin typeface="+mn-lt"/>
              </a:defRPr>
            </a:lvl5pPr>
            <a:lvl6pPr marL="2286000" algn="ctr" rtl="0" eaLnBrk="0" fontAlgn="base" hangingPunct="0">
              <a:spcBef>
                <a:spcPct val="0"/>
              </a:spcBef>
              <a:spcAft>
                <a:spcPct val="0"/>
              </a:spcAft>
              <a:defRPr sz="2400" b="1">
                <a:solidFill>
                  <a:schemeClr val="accent2"/>
                </a:solidFill>
                <a:latin typeface="+mn-lt"/>
              </a:defRPr>
            </a:lvl6pPr>
            <a:lvl7pPr marL="2743200" algn="ctr" rtl="0" eaLnBrk="0" fontAlgn="base" hangingPunct="0">
              <a:spcBef>
                <a:spcPct val="0"/>
              </a:spcBef>
              <a:spcAft>
                <a:spcPct val="0"/>
              </a:spcAft>
              <a:defRPr sz="2400" b="1">
                <a:solidFill>
                  <a:schemeClr val="accent2"/>
                </a:solidFill>
                <a:latin typeface="+mn-lt"/>
              </a:defRPr>
            </a:lvl7pPr>
            <a:lvl8pPr marL="3200400" algn="ctr" rtl="0" eaLnBrk="0" fontAlgn="base" hangingPunct="0">
              <a:spcBef>
                <a:spcPct val="0"/>
              </a:spcBef>
              <a:spcAft>
                <a:spcPct val="0"/>
              </a:spcAft>
              <a:defRPr sz="2400" b="1">
                <a:solidFill>
                  <a:schemeClr val="accent2"/>
                </a:solidFill>
                <a:latin typeface="+mn-lt"/>
              </a:defRPr>
            </a:lvl8pPr>
            <a:lvl9pPr marL="3657600" algn="ctr" rtl="0" eaLnBrk="0" fontAlgn="base" hangingPunct="0">
              <a:spcBef>
                <a:spcPct val="0"/>
              </a:spcBef>
              <a:spcAft>
                <a:spcPct val="0"/>
              </a:spcAft>
              <a:defRPr sz="2400" b="1">
                <a:solidFill>
                  <a:schemeClr val="accent2"/>
                </a:solidFill>
                <a:latin typeface="+mn-lt"/>
              </a:defRPr>
            </a:lvl9pPr>
          </a:lstStyle>
          <a:p>
            <a:pPr eaLnBrk="1" hangingPunct="1">
              <a:lnSpc>
                <a:spcPct val="80000"/>
              </a:lnSpc>
              <a:spcBef>
                <a:spcPts val="2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200" b="0" dirty="0" smtClean="0">
                <a:solidFill>
                  <a:srgbClr val="C00000"/>
                </a:solidFill>
              </a:rPr>
              <a:t> </a:t>
            </a:r>
            <a:r>
              <a:rPr lang="fr-FR" sz="2200" b="0" dirty="0" err="1" smtClean="0">
                <a:solidFill>
                  <a:srgbClr val="C00000"/>
                </a:solidFill>
              </a:rPr>
              <a:t>XXXIII</a:t>
            </a:r>
            <a:r>
              <a:rPr lang="fr-FR" sz="2200" b="0" baseline="30000" dirty="0" err="1" smtClean="0">
                <a:solidFill>
                  <a:srgbClr val="C00000"/>
                </a:solidFill>
              </a:rPr>
              <a:t>èmes</a:t>
            </a:r>
            <a:r>
              <a:rPr lang="fr-FR" sz="2200" b="0" dirty="0" smtClean="0">
                <a:solidFill>
                  <a:srgbClr val="C00000"/>
                </a:solidFill>
              </a:rPr>
              <a:t> Journées du développement de l’Association Tiers-monde</a:t>
            </a:r>
            <a:endParaRPr lang="fr-FR" sz="2200" kern="0" dirty="0">
              <a:solidFill>
                <a:srgbClr val="C00000"/>
              </a:solidFill>
              <a:ea typeface="+mj-ea"/>
              <a:cs typeface="+mj-cs"/>
            </a:endParaRPr>
          </a:p>
        </p:txBody>
      </p:sp>
      <p:pic>
        <p:nvPicPr>
          <p:cNvPr id="13" name="Image 12"/>
          <p:cNvPicPr>
            <a:picLocks noChangeAspect="1"/>
          </p:cNvPicPr>
          <p:nvPr/>
        </p:nvPicPr>
        <p:blipFill>
          <a:blip r:embed="rId5"/>
          <a:stretch>
            <a:fillRect/>
          </a:stretch>
        </p:blipFill>
        <p:spPr>
          <a:xfrm>
            <a:off x="1415796" y="5106867"/>
            <a:ext cx="4553521" cy="1703435"/>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712" y="4767869"/>
            <a:ext cx="1905000" cy="553779"/>
          </a:xfrm>
          <a:prstGeom prst="rect">
            <a:avLst/>
          </a:prstGeom>
        </p:spPr>
      </p:pic>
      <p:pic>
        <p:nvPicPr>
          <p:cNvPr id="9" name="Image 8"/>
          <p:cNvPicPr>
            <a:picLocks noChangeAspect="1"/>
          </p:cNvPicPr>
          <p:nvPr/>
        </p:nvPicPr>
        <p:blipFill rotWithShape="1">
          <a:blip r:embed="rId7">
            <a:extLst>
              <a:ext uri="{28A0092B-C50C-407E-A947-70E740481C1C}">
                <a14:useLocalDpi xmlns:a14="http://schemas.microsoft.com/office/drawing/2010/main" val="0"/>
              </a:ext>
            </a:extLst>
          </a:blip>
          <a:srcRect r="33563"/>
          <a:stretch/>
        </p:blipFill>
        <p:spPr>
          <a:xfrm>
            <a:off x="3886200" y="3902008"/>
            <a:ext cx="3183279" cy="723900"/>
          </a:xfrm>
          <a:prstGeom prst="rect">
            <a:avLst/>
          </a:prstGeom>
        </p:spPr>
      </p:pic>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7400" y="3947160"/>
            <a:ext cx="1447800" cy="593482"/>
          </a:xfrm>
          <a:prstGeom prst="rect">
            <a:avLst/>
          </a:prstGeom>
        </p:spPr>
      </p:pic>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9449" y="4824005"/>
            <a:ext cx="580263" cy="3133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Organisation de la filière blé dur française</a:t>
            </a:r>
            <a:endParaRPr lang="fr-FR"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37" t="9007" r="2802" b="7765"/>
          <a:stretch/>
        </p:blipFill>
        <p:spPr bwMode="auto">
          <a:xfrm>
            <a:off x="0" y="1524000"/>
            <a:ext cx="7296491" cy="472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97" t="20313" r="4340" b="10715"/>
          <a:stretch/>
        </p:blipFill>
        <p:spPr bwMode="auto">
          <a:xfrm>
            <a:off x="5638800" y="1066800"/>
            <a:ext cx="3429081"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410200" y="762000"/>
            <a:ext cx="3735318" cy="276999"/>
          </a:xfrm>
          <a:prstGeom prst="rect">
            <a:avLst/>
          </a:prstGeom>
          <a:noFill/>
        </p:spPr>
        <p:txBody>
          <a:bodyPr wrap="none" rtlCol="0">
            <a:spAutoFit/>
          </a:bodyPr>
          <a:lstStyle/>
          <a:p>
            <a:r>
              <a:rPr lang="fr-FR" sz="1200" b="0" dirty="0" smtClean="0">
                <a:solidFill>
                  <a:schemeClr val="tx1"/>
                </a:solidFill>
                <a:latin typeface="Times New Roman" panose="02020603050405020304" pitchFamily="18" charset="0"/>
                <a:cs typeface="Times New Roman" panose="02020603050405020304" pitchFamily="18" charset="0"/>
              </a:rPr>
              <a:t>Production et échanges de blé dur en France – 1993-2014</a:t>
            </a:r>
            <a:endParaRPr lang="fr-FR" sz="1200" b="0" dirty="0">
              <a:solidFill>
                <a:schemeClr val="tx1"/>
              </a:solidFill>
              <a:latin typeface="Times New Roman" panose="02020603050405020304" pitchFamily="18" charset="0"/>
              <a:cs typeface="Times New Roman" panose="02020603050405020304" pitchFamily="18" charset="0"/>
            </a:endParaRPr>
          </a:p>
        </p:txBody>
      </p:sp>
      <p:sp>
        <p:nvSpPr>
          <p:cNvPr id="7" name="ZoneTexte 6"/>
          <p:cNvSpPr txBox="1"/>
          <p:nvPr/>
        </p:nvSpPr>
        <p:spPr>
          <a:xfrm>
            <a:off x="8101727" y="3100431"/>
            <a:ext cx="1042273" cy="246221"/>
          </a:xfrm>
          <a:prstGeom prst="rect">
            <a:avLst/>
          </a:prstGeom>
          <a:noFill/>
        </p:spPr>
        <p:txBody>
          <a:bodyPr wrap="none" rtlCol="0">
            <a:spAutoFit/>
          </a:bodyPr>
          <a:lstStyle/>
          <a:p>
            <a:r>
              <a:rPr lang="fr-FR" sz="1000" b="0" dirty="0" smtClean="0">
                <a:solidFill>
                  <a:schemeClr val="tx1">
                    <a:lumMod val="85000"/>
                    <a:lumOff val="15000"/>
                  </a:schemeClr>
                </a:solidFill>
                <a:latin typeface="Times New Roman" panose="02020603050405020304" pitchFamily="18" charset="0"/>
                <a:cs typeface="Times New Roman" panose="02020603050405020304" pitchFamily="18" charset="0"/>
              </a:rPr>
              <a:t>Source : Agreste</a:t>
            </a:r>
            <a:endParaRPr lang="fr-FR" sz="1000" b="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035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t> 3.1 </a:t>
            </a:r>
            <a:r>
              <a:rPr lang="fr-FR" dirty="0" smtClean="0"/>
              <a:t>Standardisation de la qualité du produit</a:t>
            </a:r>
            <a:endParaRPr lang="fr-FR" dirty="0"/>
          </a:p>
        </p:txBody>
      </p:sp>
      <p:sp>
        <p:nvSpPr>
          <p:cNvPr id="14" name="ZoneTexte 13"/>
          <p:cNvSpPr txBox="1"/>
          <p:nvPr/>
        </p:nvSpPr>
        <p:spPr>
          <a:xfrm>
            <a:off x="1979712" y="5212640"/>
            <a:ext cx="5040560" cy="369332"/>
          </a:xfrm>
          <a:prstGeom prst="rect">
            <a:avLst/>
          </a:prstGeom>
          <a:noFill/>
        </p:spPr>
        <p:txBody>
          <a:bodyPr wrap="square" rtlCol="0">
            <a:spAutoFit/>
          </a:bodyPr>
          <a:lstStyle/>
          <a:p>
            <a:pPr algn="ctr"/>
            <a:endParaRPr lang="fr-FR" dirty="0"/>
          </a:p>
        </p:txBody>
      </p:sp>
      <p:sp>
        <p:nvSpPr>
          <p:cNvPr id="8" name="Espace réservé du contenu 2"/>
          <p:cNvSpPr txBox="1">
            <a:spLocks/>
          </p:cNvSpPr>
          <p:nvPr/>
        </p:nvSpPr>
        <p:spPr>
          <a:xfrm>
            <a:off x="555911" y="1057816"/>
            <a:ext cx="8229600" cy="487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fr-FR" dirty="0" smtClean="0"/>
          </a:p>
          <a:p>
            <a:pPr marL="0" indent="0">
              <a:buFont typeface="Arial"/>
              <a:buNone/>
            </a:pPr>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val="4229236478"/>
              </p:ext>
            </p:extLst>
          </p:nvPr>
        </p:nvGraphicFramePr>
        <p:xfrm>
          <a:off x="152400" y="1066800"/>
          <a:ext cx="6477000" cy="5212080"/>
        </p:xfrm>
        <a:graphic>
          <a:graphicData uri="http://schemas.openxmlformats.org/drawingml/2006/table">
            <a:tbl>
              <a:tblPr firstRow="1" bandRow="1">
                <a:tableStyleId>{5940675A-B579-460E-94D1-54222C63F5DA}</a:tableStyleId>
              </a:tblPr>
              <a:tblGrid>
                <a:gridCol w="6477000">
                  <a:extLst>
                    <a:ext uri="{9D8B030D-6E8A-4147-A177-3AD203B41FA5}">
                      <a16:colId xmlns:a16="http://schemas.microsoft.com/office/drawing/2014/main" xmlns="" val="20000"/>
                    </a:ext>
                  </a:extLst>
                </a:gridCol>
              </a:tblGrid>
              <a:tr h="17986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t>Blé</a:t>
                      </a:r>
                      <a:r>
                        <a:rPr lang="fr-FR" sz="2400" b="1" baseline="0" dirty="0" smtClean="0"/>
                        <a:t> dur Commercialement Propre</a:t>
                      </a:r>
                    </a:p>
                    <a:p>
                      <a:pPr marL="0" marR="0" indent="0" algn="ctr" defTabSz="914400" rtl="0" eaLnBrk="1" fontAlgn="auto" latinLnBrk="0" hangingPunct="1">
                        <a:lnSpc>
                          <a:spcPct val="50000"/>
                        </a:lnSpc>
                        <a:spcBef>
                          <a:spcPts val="0"/>
                        </a:spcBef>
                        <a:spcAft>
                          <a:spcPts val="0"/>
                        </a:spcAft>
                        <a:buClrTx/>
                        <a:buSzTx/>
                        <a:buFontTx/>
                        <a:buNone/>
                        <a:tabLst/>
                        <a:defRPr/>
                      </a:pPr>
                      <a:r>
                        <a:rPr lang="fr-FR" sz="3200" b="1" baseline="0" dirty="0" smtClean="0"/>
                        <a:t> </a:t>
                      </a:r>
                    </a:p>
                    <a:p>
                      <a:pPr marL="285750" marR="0" indent="-285750" algn="l" defTabSz="914400" rtl="0" eaLnBrk="1" fontAlgn="auto" latinLnBrk="0" hangingPunct="1">
                        <a:lnSpc>
                          <a:spcPct val="100000"/>
                        </a:lnSpc>
                        <a:spcBef>
                          <a:spcPts val="600"/>
                        </a:spcBef>
                        <a:spcAft>
                          <a:spcPts val="0"/>
                        </a:spcAft>
                        <a:buClr>
                          <a:srgbClr val="FFC000"/>
                        </a:buClr>
                        <a:buSzTx/>
                        <a:buFont typeface="Arial"/>
                        <a:buChar char="•"/>
                        <a:tabLst/>
                        <a:defRPr/>
                      </a:pPr>
                      <a:r>
                        <a:rPr lang="fr-FR" sz="2000" kern="1200" baseline="0" dirty="0" smtClean="0">
                          <a:solidFill>
                            <a:schemeClr val="tx1"/>
                          </a:solidFill>
                          <a:latin typeface="+mn-lt"/>
                          <a:ea typeface="+mn-ea"/>
                          <a:cs typeface="+mn-cs"/>
                        </a:rPr>
                        <a:t>Guide officiel du classement des grains, « </a:t>
                      </a:r>
                      <a:r>
                        <a:rPr lang="fr-FR" sz="2000" kern="1200" baseline="0" dirty="0" err="1" smtClean="0">
                          <a:solidFill>
                            <a:schemeClr val="tx1"/>
                          </a:solidFill>
                          <a:latin typeface="+mn-lt"/>
                          <a:ea typeface="+mn-ea"/>
                          <a:cs typeface="+mn-cs"/>
                        </a:rPr>
                        <a:t>grading</a:t>
                      </a:r>
                      <a:r>
                        <a:rPr lang="fr-FR" sz="2000" kern="1200" baseline="0" dirty="0" smtClean="0">
                          <a:solidFill>
                            <a:schemeClr val="tx1"/>
                          </a:solidFill>
                          <a:latin typeface="+mn-lt"/>
                          <a:ea typeface="+mn-ea"/>
                          <a:cs typeface="+mn-cs"/>
                        </a:rPr>
                        <a:t> »</a:t>
                      </a:r>
                    </a:p>
                    <a:p>
                      <a:pPr marL="285750" marR="0" indent="-285750" algn="l" defTabSz="914400" rtl="0" eaLnBrk="1" fontAlgn="auto" latinLnBrk="0" hangingPunct="1">
                        <a:lnSpc>
                          <a:spcPct val="100000"/>
                        </a:lnSpc>
                        <a:spcBef>
                          <a:spcPts val="600"/>
                        </a:spcBef>
                        <a:spcAft>
                          <a:spcPts val="0"/>
                        </a:spcAft>
                        <a:buClr>
                          <a:srgbClr val="FFC000"/>
                        </a:buClr>
                        <a:buSzTx/>
                        <a:buFont typeface="Arial"/>
                        <a:buChar char="•"/>
                        <a:tabLst/>
                        <a:defRPr/>
                      </a:pPr>
                      <a:r>
                        <a:rPr lang="fr-FR" sz="2000" kern="1200" baseline="0" dirty="0" smtClean="0">
                          <a:solidFill>
                            <a:schemeClr val="tx1"/>
                          </a:solidFill>
                          <a:latin typeface="+mn-lt"/>
                          <a:ea typeface="+mn-ea"/>
                          <a:cs typeface="+mn-cs"/>
                        </a:rPr>
                        <a:t>Facteurs de classement connus  </a:t>
                      </a:r>
                    </a:p>
                    <a:p>
                      <a:pPr marL="285750" marR="0" indent="-285750" algn="l" defTabSz="914400" rtl="0" eaLnBrk="1" fontAlgn="auto" latinLnBrk="0" hangingPunct="1">
                        <a:lnSpc>
                          <a:spcPct val="100000"/>
                        </a:lnSpc>
                        <a:spcBef>
                          <a:spcPts val="600"/>
                        </a:spcBef>
                        <a:spcAft>
                          <a:spcPts val="0"/>
                        </a:spcAft>
                        <a:buClr>
                          <a:srgbClr val="FFC000"/>
                        </a:buClr>
                        <a:buSzTx/>
                        <a:buFont typeface="Arial"/>
                        <a:buChar char="•"/>
                        <a:tabLst/>
                        <a:defRPr/>
                      </a:pPr>
                      <a:r>
                        <a:rPr lang="fr-FR" sz="2000" kern="1200" baseline="0" dirty="0" smtClean="0">
                          <a:solidFill>
                            <a:schemeClr val="tx1"/>
                          </a:solidFill>
                          <a:latin typeface="+mn-lt"/>
                          <a:ea typeface="+mn-ea"/>
                          <a:cs typeface="+mn-cs"/>
                        </a:rPr>
                        <a:t>Système exigeant en terme de qualité </a:t>
                      </a:r>
                    </a:p>
                    <a:p>
                      <a:pPr marL="285750" marR="0" indent="-285750" algn="l" defTabSz="914400" rtl="0" eaLnBrk="1" fontAlgn="auto" latinLnBrk="0" hangingPunct="1">
                        <a:lnSpc>
                          <a:spcPct val="100000"/>
                        </a:lnSpc>
                        <a:spcBef>
                          <a:spcPts val="600"/>
                        </a:spcBef>
                        <a:spcAft>
                          <a:spcPts val="0"/>
                        </a:spcAft>
                        <a:buClr>
                          <a:srgbClr val="FFC000"/>
                        </a:buClr>
                        <a:buSzTx/>
                        <a:buFont typeface="Arial"/>
                        <a:buChar char="•"/>
                        <a:tabLst/>
                        <a:defRPr/>
                      </a:pPr>
                      <a:r>
                        <a:rPr lang="fr-FR" sz="2000" kern="1200" baseline="0" dirty="0" smtClean="0">
                          <a:solidFill>
                            <a:schemeClr val="tx1"/>
                          </a:solidFill>
                          <a:latin typeface="+mn-lt"/>
                          <a:ea typeface="+mn-ea"/>
                          <a:cs typeface="+mn-cs"/>
                        </a:rPr>
                        <a:t>Système historiquement centralisé : monopole CWB</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fr-FR" sz="1050" baseline="0" dirty="0" smtClean="0"/>
                    </a:p>
                  </a:txBody>
                  <a:tcPr/>
                </a:tc>
                <a:extLst>
                  <a:ext uri="{0D108BD9-81ED-4DB2-BD59-A6C34878D82A}">
                    <a16:rowId xmlns:a16="http://schemas.microsoft.com/office/drawing/2014/main" xmlns="" val="10000"/>
                  </a:ext>
                </a:extLst>
              </a:tr>
              <a:tr h="2062854">
                <a:tc>
                  <a:txBody>
                    <a:bodyPr/>
                    <a:lstStyle/>
                    <a:p>
                      <a:pPr marL="0" indent="0" algn="ctr">
                        <a:buFont typeface="Arial"/>
                        <a:buNone/>
                      </a:pPr>
                      <a:r>
                        <a:rPr lang="fr-FR" sz="2400" b="1" dirty="0" smtClean="0"/>
                        <a:t>Blé</a:t>
                      </a:r>
                      <a:r>
                        <a:rPr lang="fr-FR" sz="2400" b="1" baseline="0" dirty="0" smtClean="0"/>
                        <a:t> dur Sain, Loyal et Marchand</a:t>
                      </a:r>
                    </a:p>
                    <a:p>
                      <a:pPr marL="0" indent="0" algn="ctr">
                        <a:lnSpc>
                          <a:spcPct val="50000"/>
                        </a:lnSpc>
                        <a:buFont typeface="Arial"/>
                        <a:buNone/>
                      </a:pPr>
                      <a:r>
                        <a:rPr lang="fr-FR" sz="2800" b="1" baseline="0" dirty="0" smtClean="0"/>
                        <a:t> </a:t>
                      </a:r>
                    </a:p>
                    <a:p>
                      <a:pPr marL="285750" marR="0" indent="-285750" algn="l" defTabSz="914400" rtl="0" eaLnBrk="1" fontAlgn="auto" latinLnBrk="0" hangingPunct="1">
                        <a:lnSpc>
                          <a:spcPct val="100000"/>
                        </a:lnSpc>
                        <a:spcBef>
                          <a:spcPts val="600"/>
                        </a:spcBef>
                        <a:spcAft>
                          <a:spcPts val="0"/>
                        </a:spcAft>
                        <a:buClr>
                          <a:srgbClr val="FFC000"/>
                        </a:buClr>
                        <a:buSzTx/>
                        <a:buFont typeface="Arial"/>
                        <a:buChar char="•"/>
                        <a:tabLst/>
                        <a:defRPr/>
                      </a:pPr>
                      <a:r>
                        <a:rPr lang="fr-FR" sz="2000" baseline="0" dirty="0" smtClean="0"/>
                        <a:t>Règlement CE1881-2006</a:t>
                      </a:r>
                    </a:p>
                    <a:p>
                      <a:pPr marL="285750" marR="0" indent="-285750" algn="l" defTabSz="914400" rtl="0" eaLnBrk="1" fontAlgn="auto" latinLnBrk="0" hangingPunct="1">
                        <a:lnSpc>
                          <a:spcPct val="100000"/>
                        </a:lnSpc>
                        <a:spcBef>
                          <a:spcPts val="600"/>
                        </a:spcBef>
                        <a:spcAft>
                          <a:spcPts val="0"/>
                        </a:spcAft>
                        <a:buClr>
                          <a:srgbClr val="FFC000"/>
                        </a:buClr>
                        <a:buSzTx/>
                        <a:buFont typeface="Arial"/>
                        <a:buChar char="•"/>
                        <a:tabLst/>
                        <a:defRPr/>
                      </a:pPr>
                      <a:r>
                        <a:rPr lang="fr-FR" sz="2000" baseline="0" dirty="0" smtClean="0"/>
                        <a:t>Qualité à minima</a:t>
                      </a:r>
                    </a:p>
                    <a:p>
                      <a:pPr marL="285750" marR="0" indent="-285750" algn="l" defTabSz="914400" rtl="0" eaLnBrk="1" fontAlgn="auto" latinLnBrk="0" hangingPunct="1">
                        <a:lnSpc>
                          <a:spcPct val="100000"/>
                        </a:lnSpc>
                        <a:spcBef>
                          <a:spcPts val="600"/>
                        </a:spcBef>
                        <a:spcAft>
                          <a:spcPts val="0"/>
                        </a:spcAft>
                        <a:buClr>
                          <a:srgbClr val="FFC000"/>
                        </a:buClr>
                        <a:buSzTx/>
                        <a:buFont typeface="Arial"/>
                        <a:buChar char="•"/>
                        <a:tabLst/>
                        <a:defRPr/>
                      </a:pPr>
                      <a:r>
                        <a:rPr lang="fr-FR" sz="2000" baseline="0" dirty="0" smtClean="0"/>
                        <a:t>Système où la qualité résulte des jeux d’acteurs</a:t>
                      </a:r>
                    </a:p>
                    <a:p>
                      <a:pPr marL="0" marR="0" indent="0" algn="l" defTabSz="914400" rtl="0" eaLnBrk="1" fontAlgn="auto" latinLnBrk="0" hangingPunct="1">
                        <a:lnSpc>
                          <a:spcPct val="100000"/>
                        </a:lnSpc>
                        <a:spcBef>
                          <a:spcPts val="0"/>
                        </a:spcBef>
                        <a:spcAft>
                          <a:spcPts val="0"/>
                        </a:spcAft>
                        <a:buClr>
                          <a:srgbClr val="FFC000"/>
                        </a:buClr>
                        <a:buSzTx/>
                        <a:buFont typeface="Arial"/>
                        <a:buNone/>
                        <a:tabLst/>
                        <a:defRPr/>
                      </a:pPr>
                      <a:r>
                        <a:rPr lang="fr-FR" sz="2000" baseline="0" dirty="0" smtClean="0"/>
                        <a:t>         </a:t>
                      </a:r>
                      <a:r>
                        <a:rPr lang="fr-FR" sz="2000" baseline="0" dirty="0" smtClean="0">
                          <a:solidFill>
                            <a:srgbClr val="FFC000"/>
                          </a:solidFill>
                        </a:rPr>
                        <a:t>-</a:t>
                      </a:r>
                      <a:r>
                        <a:rPr lang="fr-FR" sz="2000" baseline="0" dirty="0" smtClean="0"/>
                        <a:t> </a:t>
                      </a:r>
                      <a:r>
                        <a:rPr lang="fr-FR" sz="1800" baseline="0" dirty="0" smtClean="0"/>
                        <a:t>Classement en fonction de la récolte</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fr-FR" sz="1800" baseline="0" dirty="0" smtClean="0"/>
                        <a:t>         </a:t>
                      </a:r>
                      <a:r>
                        <a:rPr lang="fr-FR" sz="1800" baseline="0" dirty="0" smtClean="0">
                          <a:solidFill>
                            <a:srgbClr val="FFC000"/>
                          </a:solidFill>
                        </a:rPr>
                        <a:t>-</a:t>
                      </a:r>
                      <a:r>
                        <a:rPr lang="fr-FR" sz="1800" baseline="0" dirty="0" smtClean="0"/>
                        <a:t>  Observations de la qualité sur le marché </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fr-FR" sz="1800" baseline="0" dirty="0" smtClean="0"/>
                        <a:t>         </a:t>
                      </a:r>
                      <a:r>
                        <a:rPr lang="fr-FR" sz="1800" baseline="0" dirty="0" smtClean="0">
                          <a:solidFill>
                            <a:srgbClr val="FFC000"/>
                          </a:solidFill>
                        </a:rPr>
                        <a:t>-</a:t>
                      </a:r>
                      <a:r>
                        <a:rPr lang="fr-FR" sz="1800" baseline="0" dirty="0" smtClean="0"/>
                        <a:t>  Négociations entre l’acheteur et le vendeur</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fr-FR" sz="1050" baseline="0" dirty="0" smtClean="0"/>
                    </a:p>
                  </a:txBody>
                  <a:tcPr/>
                </a:tc>
                <a:extLst>
                  <a:ext uri="{0D108BD9-81ED-4DB2-BD59-A6C34878D82A}">
                    <a16:rowId xmlns:a16="http://schemas.microsoft.com/office/drawing/2014/main" xmlns=""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043" y="4598809"/>
            <a:ext cx="2003711" cy="133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337" y="1524000"/>
            <a:ext cx="214312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0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9144000" cy="685800"/>
          </a:xfrm>
        </p:spPr>
        <p:txBody>
          <a:bodyPr>
            <a:normAutofit/>
          </a:bodyPr>
          <a:lstStyle/>
          <a:p>
            <a:r>
              <a:rPr lang="fr-FR" sz="2700" dirty="0" smtClean="0"/>
              <a:t>3.1 Comparaison des critères de qualité UE/Canada</a:t>
            </a:r>
            <a:endParaRPr lang="fr-FR" sz="27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1" b="36986"/>
          <a:stretch/>
        </p:blipFill>
        <p:spPr bwMode="auto">
          <a:xfrm>
            <a:off x="125833" y="898552"/>
            <a:ext cx="8835292" cy="24542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7857" y="3472903"/>
            <a:ext cx="8888288" cy="3096232"/>
          </a:xfrm>
          <a:prstGeom prst="rect">
            <a:avLst/>
          </a:prstGeom>
        </p:spPr>
        <p:txBody>
          <a:bodyPr wrap="square">
            <a:spAutoFit/>
          </a:bodyPr>
          <a:lstStyle/>
          <a:p>
            <a:pPr marL="342900" lvl="1" indent="-342900" algn="l" eaLnBrk="0" hangingPunct="0">
              <a:lnSpc>
                <a:spcPct val="90000"/>
              </a:lnSpc>
              <a:spcBef>
                <a:spcPct val="20000"/>
              </a:spcBef>
              <a:buClr>
                <a:srgbClr val="E78E23"/>
              </a:buClr>
              <a:buSzPct val="85000"/>
              <a:buFont typeface="Wingdings" pitchFamily="2" charset="2"/>
              <a:buChar char="§"/>
              <a:defRPr/>
            </a:pPr>
            <a:r>
              <a:rPr lang="fr-FR" altLang="fr-FR" sz="2000" b="0" dirty="0" smtClean="0">
                <a:solidFill>
                  <a:schemeClr val="tx1"/>
                </a:solidFill>
                <a:latin typeface="+mn-lt"/>
                <a:cs typeface="+mn-cs"/>
              </a:rPr>
              <a:t>Difficultés </a:t>
            </a:r>
            <a:r>
              <a:rPr lang="fr-FR" altLang="fr-FR" sz="2000" b="0" dirty="0">
                <a:solidFill>
                  <a:schemeClr val="tx1"/>
                </a:solidFill>
                <a:latin typeface="+mn-lt"/>
                <a:cs typeface="+mn-cs"/>
              </a:rPr>
              <a:t>pour comparer liées à des réglementations non harmonisées</a:t>
            </a:r>
          </a:p>
          <a:p>
            <a:pPr marL="800100" lvl="1" indent="-342900" algn="l" eaLnBrk="0" hangingPunct="0">
              <a:lnSpc>
                <a:spcPct val="90000"/>
              </a:lnSpc>
              <a:spcBef>
                <a:spcPct val="20000"/>
              </a:spcBef>
              <a:buClr>
                <a:srgbClr val="E78E23"/>
              </a:buClr>
              <a:buSzPct val="85000"/>
              <a:buFont typeface="Wingdings" pitchFamily="2" charset="2"/>
              <a:buChar char="ü"/>
              <a:defRPr/>
            </a:pPr>
            <a:r>
              <a:rPr lang="fr-FR" altLang="fr-FR" sz="1800" b="0" dirty="0">
                <a:solidFill>
                  <a:schemeClr val="tx1"/>
                </a:solidFill>
                <a:latin typeface="+mn-lt"/>
              </a:rPr>
              <a:t>Taux de protéines défini sur MS (UE) ou sur base humide de 13,5% (Canada)</a:t>
            </a:r>
          </a:p>
          <a:p>
            <a:pPr marL="800100" lvl="1" indent="-342900" algn="l" eaLnBrk="0" hangingPunct="0">
              <a:lnSpc>
                <a:spcPct val="90000"/>
              </a:lnSpc>
              <a:spcBef>
                <a:spcPct val="20000"/>
              </a:spcBef>
              <a:buClr>
                <a:srgbClr val="E78E23"/>
              </a:buClr>
              <a:buSzPct val="85000"/>
              <a:buFont typeface="Wingdings" pitchFamily="2" charset="2"/>
              <a:buChar char="ü"/>
              <a:defRPr/>
            </a:pPr>
            <a:r>
              <a:rPr lang="fr-FR" altLang="fr-FR" sz="1800" b="0" dirty="0">
                <a:solidFill>
                  <a:schemeClr val="tx1"/>
                </a:solidFill>
                <a:latin typeface="+mn-lt"/>
              </a:rPr>
              <a:t>Vitrosité/</a:t>
            </a:r>
            <a:r>
              <a:rPr lang="fr-FR" altLang="fr-FR" sz="1800" b="0" dirty="0" err="1">
                <a:solidFill>
                  <a:schemeClr val="tx1"/>
                </a:solidFill>
                <a:latin typeface="+mn-lt"/>
              </a:rPr>
              <a:t>mitadinage</a:t>
            </a:r>
            <a:endParaRPr lang="fr-FR" altLang="fr-FR" sz="1800" b="0" dirty="0">
              <a:solidFill>
                <a:schemeClr val="tx1"/>
              </a:solidFill>
              <a:latin typeface="+mn-lt"/>
            </a:endParaRPr>
          </a:p>
          <a:p>
            <a:pPr marL="800100" lvl="1" indent="-342900" algn="l" eaLnBrk="0" hangingPunct="0">
              <a:lnSpc>
                <a:spcPct val="90000"/>
              </a:lnSpc>
              <a:spcBef>
                <a:spcPct val="20000"/>
              </a:spcBef>
              <a:buClr>
                <a:srgbClr val="E78E23"/>
              </a:buClr>
              <a:buSzPct val="85000"/>
              <a:buFont typeface="Wingdings" pitchFamily="2" charset="2"/>
              <a:buChar char="ü"/>
              <a:defRPr/>
            </a:pPr>
            <a:r>
              <a:rPr lang="fr-FR" altLang="fr-FR" sz="1800" b="0" dirty="0" smtClean="0">
                <a:solidFill>
                  <a:schemeClr val="tx1"/>
                </a:solidFill>
                <a:latin typeface="+mn-lt"/>
              </a:rPr>
              <a:t>Définitions </a:t>
            </a:r>
            <a:r>
              <a:rPr lang="fr-FR" altLang="fr-FR" sz="1800" b="0" dirty="0">
                <a:solidFill>
                  <a:schemeClr val="tx1"/>
                </a:solidFill>
                <a:latin typeface="+mn-lt"/>
              </a:rPr>
              <a:t>divergentes : grain cassé, grain </a:t>
            </a:r>
            <a:r>
              <a:rPr lang="fr-FR" altLang="fr-FR" sz="1800" b="0" dirty="0" smtClean="0">
                <a:solidFill>
                  <a:schemeClr val="tx1"/>
                </a:solidFill>
                <a:latin typeface="+mn-lt"/>
              </a:rPr>
              <a:t>moucheté</a:t>
            </a:r>
          </a:p>
          <a:p>
            <a:pPr marL="342900" lvl="1" indent="-342900" algn="l" eaLnBrk="0" hangingPunct="0">
              <a:lnSpc>
                <a:spcPct val="90000"/>
              </a:lnSpc>
              <a:spcBef>
                <a:spcPct val="20000"/>
              </a:spcBef>
              <a:buClr>
                <a:srgbClr val="E78E23"/>
              </a:buClr>
              <a:buSzPct val="85000"/>
              <a:buFont typeface="Wingdings" pitchFamily="2" charset="2"/>
              <a:buChar char="§"/>
              <a:defRPr/>
            </a:pPr>
            <a:r>
              <a:rPr lang="fr-FR" altLang="fr-FR" sz="2000" b="0" dirty="0">
                <a:solidFill>
                  <a:schemeClr val="tx1"/>
                </a:solidFill>
                <a:latin typeface="+mn-lt"/>
                <a:cs typeface="+mn-cs"/>
              </a:rPr>
              <a:t>Différences notables </a:t>
            </a:r>
            <a:r>
              <a:rPr lang="fr-FR" altLang="fr-FR" sz="2000" b="0" dirty="0" smtClean="0">
                <a:solidFill>
                  <a:schemeClr val="tx1"/>
                </a:solidFill>
                <a:latin typeface="+mn-lt"/>
                <a:cs typeface="+mn-cs"/>
              </a:rPr>
              <a:t>entre seuil obligatoire ou seuil conseillé</a:t>
            </a:r>
          </a:p>
          <a:p>
            <a:pPr marL="800100" lvl="1" indent="-342900" algn="l" eaLnBrk="0" hangingPunct="0">
              <a:lnSpc>
                <a:spcPct val="90000"/>
              </a:lnSpc>
              <a:spcBef>
                <a:spcPct val="20000"/>
              </a:spcBef>
              <a:buClr>
                <a:srgbClr val="E78E23"/>
              </a:buClr>
              <a:buSzPct val="85000"/>
              <a:buFont typeface="Wingdings" pitchFamily="2" charset="2"/>
              <a:buChar char="ü"/>
              <a:defRPr/>
            </a:pPr>
            <a:r>
              <a:rPr lang="fr-FR" altLang="fr-FR" sz="1800" b="0" dirty="0" err="1" smtClean="0">
                <a:solidFill>
                  <a:schemeClr val="tx1"/>
                </a:solidFill>
                <a:latin typeface="+mn-lt"/>
              </a:rPr>
              <a:t>Grading</a:t>
            </a:r>
            <a:r>
              <a:rPr lang="fr-FR" altLang="fr-FR" sz="1800" b="0" dirty="0" smtClean="0">
                <a:solidFill>
                  <a:schemeClr val="tx1"/>
                </a:solidFill>
                <a:latin typeface="+mn-lt"/>
              </a:rPr>
              <a:t> : </a:t>
            </a:r>
            <a:r>
              <a:rPr lang="fr-FR" altLang="fr-FR" sz="1800" b="0" dirty="0">
                <a:solidFill>
                  <a:schemeClr val="tx1"/>
                </a:solidFill>
                <a:latin typeface="+mn-lt"/>
              </a:rPr>
              <a:t>le non respect d’un seul critère </a:t>
            </a:r>
            <a:r>
              <a:rPr lang="fr-FR" altLang="fr-FR" sz="1800" b="0" dirty="0" smtClean="0">
                <a:solidFill>
                  <a:schemeClr val="tx1"/>
                </a:solidFill>
                <a:latin typeface="+mn-lt"/>
              </a:rPr>
              <a:t>déclasse (pas de CWAD 1 en 2014 au Canada)</a:t>
            </a:r>
          </a:p>
          <a:p>
            <a:pPr marL="342900" indent="-342900" algn="l" eaLnBrk="0" hangingPunct="0">
              <a:lnSpc>
                <a:spcPct val="90000"/>
              </a:lnSpc>
              <a:spcBef>
                <a:spcPct val="20000"/>
              </a:spcBef>
              <a:buClr>
                <a:srgbClr val="E78E23"/>
              </a:buClr>
              <a:buSzPct val="85000"/>
              <a:buFont typeface="Wingdings" pitchFamily="2" charset="2"/>
              <a:buChar char="ü"/>
              <a:defRPr/>
            </a:pPr>
            <a:r>
              <a:rPr lang="fr-FR" altLang="fr-FR" sz="2000" b="0" dirty="0" smtClean="0">
                <a:solidFill>
                  <a:schemeClr val="tx1"/>
                </a:solidFill>
                <a:latin typeface="+mn-lt"/>
              </a:rPr>
              <a:t>Existence de critères non pénalisants mais jouant un rôle majeur dans les échanges</a:t>
            </a:r>
          </a:p>
          <a:p>
            <a:pPr marL="800100" lvl="1" indent="-342900" algn="l" eaLnBrk="0" hangingPunct="0">
              <a:lnSpc>
                <a:spcPct val="90000"/>
              </a:lnSpc>
              <a:spcBef>
                <a:spcPct val="20000"/>
              </a:spcBef>
              <a:buClr>
                <a:srgbClr val="E78E23"/>
              </a:buClr>
              <a:buSzPct val="85000"/>
              <a:buFont typeface="Wingdings" pitchFamily="2" charset="2"/>
              <a:buChar char="ü"/>
              <a:defRPr/>
            </a:pPr>
            <a:r>
              <a:rPr lang="fr-FR" altLang="fr-FR" sz="1800" b="0" dirty="0" smtClean="0">
                <a:solidFill>
                  <a:schemeClr val="tx1"/>
                </a:solidFill>
                <a:latin typeface="+mn-lt"/>
              </a:rPr>
              <a:t>Taux de protéines </a:t>
            </a:r>
          </a:p>
        </p:txBody>
      </p:sp>
      <p:sp>
        <p:nvSpPr>
          <p:cNvPr id="3" name="Ellipse 2"/>
          <p:cNvSpPr/>
          <p:nvPr/>
        </p:nvSpPr>
        <p:spPr bwMode="auto">
          <a:xfrm>
            <a:off x="1752600" y="2041553"/>
            <a:ext cx="762000" cy="273109"/>
          </a:xfrm>
          <a:prstGeom prst="ellipse">
            <a:avLst/>
          </a:prstGeom>
          <a:gradFill rotWithShape="1">
            <a:gsLst>
              <a:gs pos="0">
                <a:srgbClr val="FFF200"/>
              </a:gs>
              <a:gs pos="78000">
                <a:srgbClr val="FF7A00">
                  <a:lumMod val="100000"/>
                  <a:alpha val="20000"/>
                </a:srgbClr>
              </a:gs>
              <a:gs pos="100000">
                <a:srgbClr val="FF3300"/>
              </a:gs>
            </a:gsLst>
            <a:lin ang="0" scaled="0"/>
          </a:gradFill>
          <a:ln>
            <a:noFill/>
          </a:ln>
          <a:effectLst/>
          <a:ex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1" i="0" u="none" strike="noStrike" cap="none" normalizeH="0" baseline="0" smtClean="0">
              <a:ln>
                <a:noFill/>
              </a:ln>
              <a:solidFill>
                <a:schemeClr val="accent2"/>
              </a:solidFill>
              <a:effectLst/>
              <a:latin typeface="Tahoma" pitchFamily="34" charset="0"/>
              <a:cs typeface="Tahoma" pitchFamily="34" charset="0"/>
            </a:endParaRPr>
          </a:p>
        </p:txBody>
      </p:sp>
      <p:sp>
        <p:nvSpPr>
          <p:cNvPr id="6" name="Ellipse 5"/>
          <p:cNvSpPr/>
          <p:nvPr/>
        </p:nvSpPr>
        <p:spPr bwMode="auto">
          <a:xfrm>
            <a:off x="4724400" y="2698691"/>
            <a:ext cx="762000" cy="273109"/>
          </a:xfrm>
          <a:prstGeom prst="ellipse">
            <a:avLst/>
          </a:prstGeom>
          <a:gradFill rotWithShape="1">
            <a:gsLst>
              <a:gs pos="0">
                <a:srgbClr val="FFF200"/>
              </a:gs>
              <a:gs pos="78000">
                <a:srgbClr val="FF7A00">
                  <a:lumMod val="100000"/>
                  <a:alpha val="20000"/>
                </a:srgbClr>
              </a:gs>
              <a:gs pos="100000">
                <a:srgbClr val="FF3300"/>
              </a:gs>
            </a:gsLst>
            <a:lin ang="0" scaled="0"/>
          </a:gradFill>
          <a:ln>
            <a:noFill/>
          </a:ln>
          <a:effectLst/>
          <a:ex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1" i="0" u="none" strike="noStrike" cap="none" normalizeH="0" baseline="0" smtClean="0">
              <a:ln>
                <a:noFill/>
              </a:ln>
              <a:solidFill>
                <a:schemeClr val="accent2"/>
              </a:solidFill>
              <a:effectLst/>
              <a:latin typeface="Tahoma" pitchFamily="34" charset="0"/>
              <a:cs typeface="Tahoma" pitchFamily="34" charset="0"/>
            </a:endParaRPr>
          </a:p>
        </p:txBody>
      </p:sp>
      <p:sp>
        <p:nvSpPr>
          <p:cNvPr id="7" name="Ellipse 6"/>
          <p:cNvSpPr/>
          <p:nvPr/>
        </p:nvSpPr>
        <p:spPr bwMode="auto">
          <a:xfrm>
            <a:off x="6248400" y="2041553"/>
            <a:ext cx="762000" cy="273109"/>
          </a:xfrm>
          <a:prstGeom prst="ellipse">
            <a:avLst/>
          </a:prstGeom>
          <a:gradFill rotWithShape="1">
            <a:gsLst>
              <a:gs pos="0">
                <a:srgbClr val="FFF200"/>
              </a:gs>
              <a:gs pos="78000">
                <a:srgbClr val="FF7A00">
                  <a:lumMod val="100000"/>
                  <a:alpha val="20000"/>
                </a:srgbClr>
              </a:gs>
              <a:gs pos="100000">
                <a:srgbClr val="FF3300"/>
              </a:gs>
            </a:gsLst>
            <a:lin ang="0" scaled="0"/>
          </a:gradFill>
          <a:ln>
            <a:noFill/>
          </a:ln>
          <a:effectLst/>
          <a:ex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fr-FR" sz="2800" b="1" i="0" u="none" strike="noStrike" cap="none" normalizeH="0" baseline="0" smtClean="0">
              <a:ln>
                <a:noFill/>
              </a:ln>
              <a:solidFill>
                <a:schemeClr val="accent2"/>
              </a:solidFill>
              <a:effectLst/>
              <a:latin typeface="Tahoma" pitchFamily="34" charset="0"/>
              <a:cs typeface="Tahoma" pitchFamily="34" charset="0"/>
            </a:endParaRPr>
          </a:p>
        </p:txBody>
      </p:sp>
    </p:spTree>
    <p:extLst>
      <p:ext uri="{BB962C8B-B14F-4D97-AF65-F5344CB8AC3E}">
        <p14:creationId xmlns:p14="http://schemas.microsoft.com/office/powerpoint/2010/main" val="1008048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
          </a:xfr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anchor="ctr" anchorCtr="0" compatLnSpc="1">
            <a:prstTxWarp prst="textNoShape">
              <a:avLst/>
            </a:prstTxWarp>
          </a:bodyPr>
          <a:lstStyle/>
          <a:p>
            <a:r>
              <a:rPr lang="fr-FR" dirty="0" smtClean="0"/>
              <a:t>3.1 Critères de qualité environnementale </a:t>
            </a:r>
            <a:endParaRPr lang="fr-FR" dirty="0"/>
          </a:p>
        </p:txBody>
      </p:sp>
      <p:sp>
        <p:nvSpPr>
          <p:cNvPr id="3" name="Espace réservé du contenu 2"/>
          <p:cNvSpPr>
            <a:spLocks noGrp="1"/>
          </p:cNvSpPr>
          <p:nvPr>
            <p:ph idx="1"/>
          </p:nvPr>
        </p:nvSpPr>
        <p:spPr>
          <a:xfrm>
            <a:off x="152400" y="838200"/>
            <a:ext cx="8839200" cy="5638800"/>
          </a:xfrm>
        </p:spPr>
        <p:txBody>
          <a:bodyPr/>
          <a:lstStyle/>
          <a:p>
            <a:r>
              <a:rPr lang="fr-FR" sz="2100" dirty="0"/>
              <a:t>Qualité environnementale peu de prise en compte dans les </a:t>
            </a:r>
            <a:r>
              <a:rPr lang="fr-FR" sz="2100" dirty="0" smtClean="0"/>
              <a:t>échanges</a:t>
            </a:r>
          </a:p>
          <a:p>
            <a:pPr lvl="1"/>
            <a:r>
              <a:rPr lang="fr-FR" sz="1900" dirty="0"/>
              <a:t>L</a:t>
            </a:r>
            <a:r>
              <a:rPr lang="fr-FR" sz="1900" dirty="0" smtClean="0"/>
              <a:t>’AB </a:t>
            </a:r>
            <a:r>
              <a:rPr lang="fr-FR" sz="1900" dirty="0"/>
              <a:t>reste très marginale et peu </a:t>
            </a:r>
            <a:r>
              <a:rPr lang="fr-FR" sz="1900" dirty="0" smtClean="0"/>
              <a:t>valorisée</a:t>
            </a:r>
          </a:p>
          <a:p>
            <a:pPr lvl="1"/>
            <a:r>
              <a:rPr lang="fr-FR" sz="1900" dirty="0" smtClean="0"/>
              <a:t>Peu de contrats prenant explicitement en compte la dimension environnementale</a:t>
            </a:r>
            <a:endParaRPr lang="fr-FR" sz="1900" dirty="0"/>
          </a:p>
          <a:p>
            <a:r>
              <a:rPr lang="fr-FR" sz="2100" dirty="0" smtClean="0"/>
              <a:t>Les acteurs </a:t>
            </a:r>
            <a:r>
              <a:rPr lang="fr-FR" sz="2100" dirty="0"/>
              <a:t>de la transformation </a:t>
            </a:r>
            <a:r>
              <a:rPr lang="fr-FR" sz="2100" dirty="0" smtClean="0"/>
              <a:t>intègrent </a:t>
            </a:r>
            <a:r>
              <a:rPr lang="fr-FR" sz="2100" dirty="0"/>
              <a:t>la </a:t>
            </a:r>
            <a:r>
              <a:rPr lang="fr-FR" sz="2100" dirty="0" smtClean="0"/>
              <a:t>dimension environnementale en lien avec </a:t>
            </a:r>
            <a:r>
              <a:rPr lang="fr-FR" sz="2100" dirty="0"/>
              <a:t>:  </a:t>
            </a:r>
          </a:p>
          <a:p>
            <a:pPr lvl="1"/>
            <a:r>
              <a:rPr lang="fr-FR" sz="1900" dirty="0"/>
              <a:t>Les pratiques productives à l’amont (intrants azotés mais aussi traitements pendant le stockage du blé dur)</a:t>
            </a:r>
          </a:p>
          <a:p>
            <a:pPr lvl="1"/>
            <a:r>
              <a:rPr lang="fr-FR" sz="1900" dirty="0" smtClean="0"/>
              <a:t>Leurs </a:t>
            </a:r>
            <a:r>
              <a:rPr lang="fr-FR" sz="1900" dirty="0" smtClean="0"/>
              <a:t>pratiques de logistique </a:t>
            </a:r>
            <a:r>
              <a:rPr lang="fr-FR" sz="1900" dirty="0"/>
              <a:t>(bilan carbone)</a:t>
            </a:r>
          </a:p>
          <a:p>
            <a:pPr lvl="1"/>
            <a:r>
              <a:rPr lang="fr-FR" sz="1900" dirty="0" smtClean="0"/>
              <a:t>Les pratiques des consommateurs (sur-cuisson</a:t>
            </a:r>
            <a:r>
              <a:rPr lang="mr-IN" sz="1900" dirty="0"/>
              <a:t>…</a:t>
            </a:r>
            <a:r>
              <a:rPr lang="fr-FR" sz="1900" dirty="0"/>
              <a:t>)</a:t>
            </a:r>
          </a:p>
          <a:p>
            <a:r>
              <a:rPr lang="fr-FR" sz="2100" dirty="0"/>
              <a:t>Nécessité de se coordonner pour aborder ces problèmes : </a:t>
            </a:r>
          </a:p>
          <a:p>
            <a:pPr lvl="1"/>
            <a:r>
              <a:rPr lang="fr-FR" sz="1900" dirty="0"/>
              <a:t>Taux de protéines corrélé aux apports azotés</a:t>
            </a:r>
          </a:p>
          <a:p>
            <a:pPr lvl="1"/>
            <a:r>
              <a:rPr lang="fr-FR" sz="1900" dirty="0" smtClean="0"/>
              <a:t>Sur-cuisson </a:t>
            </a:r>
            <a:r>
              <a:rPr lang="fr-FR" sz="1900" dirty="0"/>
              <a:t>d’autant mieux supportée que la teneur en protéines est élevée</a:t>
            </a:r>
          </a:p>
          <a:p>
            <a:r>
              <a:rPr lang="fr-FR" sz="2100" dirty="0" smtClean="0"/>
              <a:t>Existence d’arènes collectives pour traiter et discuter cette dimension </a:t>
            </a:r>
            <a:r>
              <a:rPr lang="fr-FR" sz="2100" dirty="0"/>
              <a:t>(Plateforme « blé dur », ACV</a:t>
            </a:r>
            <a:r>
              <a:rPr lang="mr-IN" sz="2100" dirty="0"/>
              <a:t>…</a:t>
            </a:r>
            <a:r>
              <a:rPr lang="fr-FR" sz="2100" dirty="0"/>
              <a:t>)</a:t>
            </a:r>
          </a:p>
        </p:txBody>
      </p:sp>
    </p:spTree>
    <p:extLst>
      <p:ext uri="{BB962C8B-B14F-4D97-AF65-F5344CB8AC3E}">
        <p14:creationId xmlns:p14="http://schemas.microsoft.com/office/powerpoint/2010/main" val="3517782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
          </a:xfr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anchor="ctr" anchorCtr="0" compatLnSpc="1">
            <a:prstTxWarp prst="textNoShape">
              <a:avLst/>
            </a:prstTxWarp>
          </a:bodyPr>
          <a:lstStyle/>
          <a:p>
            <a:r>
              <a:rPr lang="fr-FR" dirty="0" smtClean="0"/>
              <a:t>3.2 Déterminants de l’organisation des filières BD </a:t>
            </a:r>
            <a:endParaRPr lang="fr-FR" dirty="0"/>
          </a:p>
        </p:txBody>
      </p:sp>
      <p:sp>
        <p:nvSpPr>
          <p:cNvPr id="3" name="Espace réservé du contenu 2"/>
          <p:cNvSpPr>
            <a:spLocks noGrp="1"/>
          </p:cNvSpPr>
          <p:nvPr>
            <p:ph idx="1"/>
          </p:nvPr>
        </p:nvSpPr>
        <p:spPr>
          <a:xfrm>
            <a:off x="76200" y="838200"/>
            <a:ext cx="8991600" cy="5562600"/>
          </a:xfrm>
        </p:spPr>
        <p:txBody>
          <a:bodyPr/>
          <a:lstStyle/>
          <a:p>
            <a:pPr>
              <a:lnSpc>
                <a:spcPct val="90000"/>
              </a:lnSpc>
              <a:buClr>
                <a:srgbClr val="E78E23"/>
              </a:buClr>
              <a:defRPr/>
            </a:pPr>
            <a:r>
              <a:rPr lang="fr-FR" sz="2000" dirty="0" smtClean="0"/>
              <a:t>Dimension interne </a:t>
            </a:r>
          </a:p>
          <a:p>
            <a:pPr lvl="1">
              <a:lnSpc>
                <a:spcPct val="90000"/>
              </a:lnSpc>
              <a:buClr>
                <a:srgbClr val="E78E23"/>
              </a:buClr>
              <a:defRPr/>
            </a:pPr>
            <a:r>
              <a:rPr lang="fr-FR" sz="1800" dirty="0" smtClean="0"/>
              <a:t>En France, filière structurée historiquement avec séparation amont et aval</a:t>
            </a:r>
          </a:p>
          <a:p>
            <a:pPr lvl="2">
              <a:lnSpc>
                <a:spcPct val="90000"/>
              </a:lnSpc>
              <a:buClr>
                <a:srgbClr val="E78E23"/>
              </a:buClr>
              <a:defRPr/>
            </a:pPr>
            <a:r>
              <a:rPr lang="fr-FR" sz="1600" dirty="0" smtClean="0"/>
              <a:t>Plateforme de concertation entre acteurs</a:t>
            </a:r>
          </a:p>
          <a:p>
            <a:pPr lvl="2">
              <a:lnSpc>
                <a:spcPct val="90000"/>
              </a:lnSpc>
              <a:buClr>
                <a:srgbClr val="E78E23"/>
              </a:buClr>
              <a:defRPr/>
            </a:pPr>
            <a:r>
              <a:rPr lang="fr-FR" sz="1600" dirty="0" smtClean="0"/>
              <a:t>Contractualisation de gré à gré existante mais fragilisée</a:t>
            </a:r>
          </a:p>
          <a:p>
            <a:pPr lvl="1">
              <a:lnSpc>
                <a:spcPct val="90000"/>
              </a:lnSpc>
              <a:buClr>
                <a:srgbClr val="E78E23"/>
              </a:buClr>
              <a:defRPr/>
            </a:pPr>
            <a:r>
              <a:rPr lang="fr-FR" sz="1800" dirty="0" smtClean="0"/>
              <a:t>Au Canada, démantèlement du monopole d’Etat avec des réorganisations</a:t>
            </a:r>
          </a:p>
          <a:p>
            <a:pPr lvl="2">
              <a:lnSpc>
                <a:spcPct val="90000"/>
              </a:lnSpc>
              <a:buClr>
                <a:srgbClr val="E78E23"/>
              </a:buClr>
              <a:defRPr/>
            </a:pPr>
            <a:r>
              <a:rPr lang="fr-FR" sz="1600" dirty="0" smtClean="0"/>
              <a:t>Système de </a:t>
            </a:r>
            <a:r>
              <a:rPr lang="fr-FR" sz="1600" dirty="0" err="1" smtClean="0"/>
              <a:t>grading</a:t>
            </a:r>
            <a:r>
              <a:rPr lang="fr-FR" sz="1600" dirty="0" smtClean="0"/>
              <a:t> fragilisé et développement de la contractualisation de gré à gré</a:t>
            </a:r>
          </a:p>
          <a:p>
            <a:pPr>
              <a:lnSpc>
                <a:spcPct val="90000"/>
              </a:lnSpc>
              <a:spcBef>
                <a:spcPts val="1200"/>
              </a:spcBef>
              <a:buClr>
                <a:srgbClr val="E78E23"/>
              </a:buClr>
              <a:defRPr/>
            </a:pPr>
            <a:r>
              <a:rPr lang="fr-FR" sz="2000" dirty="0" smtClean="0"/>
              <a:t>Impacts du marché</a:t>
            </a:r>
          </a:p>
          <a:p>
            <a:pPr lvl="1">
              <a:lnSpc>
                <a:spcPct val="90000"/>
              </a:lnSpc>
              <a:buClr>
                <a:srgbClr val="E78E23"/>
              </a:buClr>
              <a:defRPr/>
            </a:pPr>
            <a:r>
              <a:rPr lang="fr-FR" sz="1800" dirty="0" smtClean="0"/>
              <a:t>Volatilité des prix favorise les comportements opportunistes</a:t>
            </a:r>
          </a:p>
          <a:p>
            <a:pPr lvl="1">
              <a:lnSpc>
                <a:spcPct val="90000"/>
              </a:lnSpc>
              <a:buClr>
                <a:srgbClr val="E78E23"/>
              </a:buClr>
              <a:defRPr/>
            </a:pPr>
            <a:r>
              <a:rPr lang="fr-FR" sz="1800" dirty="0" smtClean="0"/>
              <a:t>Faible valorisation des produits n’incite pas à l’adoption de critères environnementaux</a:t>
            </a:r>
          </a:p>
          <a:p>
            <a:pPr lvl="1">
              <a:lnSpc>
                <a:spcPct val="90000"/>
              </a:lnSpc>
              <a:buClr>
                <a:srgbClr val="E78E23"/>
              </a:buClr>
              <a:defRPr/>
            </a:pPr>
            <a:r>
              <a:rPr lang="fr-FR" sz="1800" dirty="0" smtClean="0"/>
              <a:t>Faible demande des consommateurs pour des pâtes ou du couscous à meilleure image environnementale</a:t>
            </a:r>
          </a:p>
          <a:p>
            <a:pPr>
              <a:lnSpc>
                <a:spcPct val="90000"/>
              </a:lnSpc>
              <a:spcBef>
                <a:spcPts val="1200"/>
              </a:spcBef>
              <a:buClr>
                <a:srgbClr val="E78E23"/>
              </a:buClr>
              <a:defRPr/>
            </a:pPr>
            <a:r>
              <a:rPr lang="fr-FR" sz="2000" dirty="0" smtClean="0"/>
              <a:t>Impacts de la réglementation</a:t>
            </a:r>
          </a:p>
          <a:p>
            <a:pPr lvl="1">
              <a:lnSpc>
                <a:spcPct val="90000"/>
              </a:lnSpc>
              <a:buClr>
                <a:srgbClr val="E78E23"/>
              </a:buClr>
              <a:defRPr/>
            </a:pPr>
            <a:r>
              <a:rPr lang="fr-FR" sz="1800" dirty="0" smtClean="0"/>
              <a:t>Distinction blé dur – blé tendre</a:t>
            </a:r>
          </a:p>
          <a:p>
            <a:pPr lvl="2">
              <a:lnSpc>
                <a:spcPct val="90000"/>
              </a:lnSpc>
              <a:buClr>
                <a:srgbClr val="E78E23"/>
              </a:buClr>
              <a:defRPr/>
            </a:pPr>
            <a:r>
              <a:rPr lang="fr-FR" sz="1600" dirty="0" smtClean="0"/>
              <a:t>Au niveau de la production : prime spécifique (UE)</a:t>
            </a:r>
          </a:p>
          <a:p>
            <a:pPr lvl="2">
              <a:lnSpc>
                <a:spcPct val="90000"/>
              </a:lnSpc>
              <a:buClr>
                <a:srgbClr val="E78E23"/>
              </a:buClr>
              <a:defRPr/>
            </a:pPr>
            <a:r>
              <a:rPr lang="fr-FR" sz="1600" dirty="0" smtClean="0"/>
              <a:t>Au niveau de la transformation : fabrication exclusive à partir de blé dur</a:t>
            </a:r>
          </a:p>
          <a:p>
            <a:pPr lvl="1">
              <a:lnSpc>
                <a:spcPct val="90000"/>
              </a:lnSpc>
              <a:buClr>
                <a:srgbClr val="E78E23"/>
              </a:buClr>
              <a:defRPr/>
            </a:pPr>
            <a:r>
              <a:rPr lang="fr-FR" sz="1800" dirty="0" smtClean="0"/>
              <a:t>L’enjeu est lié au maintien d’incitations spécifiques pour permettre de conforter la production de blé dur</a:t>
            </a:r>
          </a:p>
          <a:p>
            <a:pPr marL="914400" lvl="2" indent="0">
              <a:lnSpc>
                <a:spcPct val="90000"/>
              </a:lnSpc>
              <a:buClr>
                <a:srgbClr val="E78E23"/>
              </a:buClr>
              <a:buNone/>
              <a:defRPr/>
            </a:pPr>
            <a:endParaRPr lang="fr-FR" sz="1400" dirty="0" smtClean="0"/>
          </a:p>
        </p:txBody>
      </p:sp>
    </p:spTree>
    <p:extLst>
      <p:ext uri="{BB962C8B-B14F-4D97-AF65-F5344CB8AC3E}">
        <p14:creationId xmlns:p14="http://schemas.microsoft.com/office/powerpoint/2010/main" val="3384685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
          </a:xfr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anchor="ctr" anchorCtr="0" compatLnSpc="1">
            <a:prstTxWarp prst="textNoShape">
              <a:avLst/>
            </a:prstTxWarp>
          </a:bodyPr>
          <a:lstStyle/>
          <a:p>
            <a:r>
              <a:rPr lang="fr-FR" dirty="0" smtClean="0"/>
              <a:t>4- Discussion : qualité et complexité</a:t>
            </a:r>
            <a:endParaRPr lang="fr-FR" dirty="0"/>
          </a:p>
        </p:txBody>
      </p:sp>
      <p:sp>
        <p:nvSpPr>
          <p:cNvPr id="3" name="Espace réservé du contenu 2"/>
          <p:cNvSpPr>
            <a:spLocks noGrp="1"/>
          </p:cNvSpPr>
          <p:nvPr>
            <p:ph idx="1"/>
          </p:nvPr>
        </p:nvSpPr>
        <p:spPr>
          <a:xfrm>
            <a:off x="152400" y="838359"/>
            <a:ext cx="8534400" cy="1709942"/>
          </a:xfrm>
        </p:spPr>
        <p:txBody>
          <a:bodyPr/>
          <a:lstStyle/>
          <a:p>
            <a:pPr>
              <a:lnSpc>
                <a:spcPct val="90000"/>
              </a:lnSpc>
              <a:buClr>
                <a:srgbClr val="E78E23"/>
              </a:buClr>
              <a:defRPr/>
            </a:pPr>
            <a:r>
              <a:rPr lang="fr-FR" sz="2000" dirty="0" smtClean="0"/>
              <a:t>Concernant les critères technologiques : </a:t>
            </a:r>
            <a:endParaRPr lang="fr-FR" sz="2000" dirty="0" smtClean="0"/>
          </a:p>
          <a:p>
            <a:pPr lvl="1">
              <a:lnSpc>
                <a:spcPct val="90000"/>
              </a:lnSpc>
              <a:buClr>
                <a:srgbClr val="E78E23"/>
              </a:buClr>
              <a:defRPr/>
            </a:pPr>
            <a:r>
              <a:rPr lang="fr-FR" sz="1600" dirty="0" smtClean="0"/>
              <a:t>Les informations codifiées </a:t>
            </a:r>
            <a:r>
              <a:rPr lang="fr-FR" sz="1600" dirty="0" smtClean="0"/>
              <a:t>existent (imparfaites, mais utiles)</a:t>
            </a:r>
            <a:endParaRPr lang="fr-FR" sz="1600" dirty="0"/>
          </a:p>
          <a:p>
            <a:pPr lvl="1">
              <a:lnSpc>
                <a:spcPct val="90000"/>
              </a:lnSpc>
              <a:buClr>
                <a:srgbClr val="E78E23"/>
              </a:buClr>
              <a:defRPr/>
            </a:pPr>
            <a:r>
              <a:rPr lang="fr-FR" sz="1600" dirty="0"/>
              <a:t>Compétences des fournisseurs pour fournir la qualité </a:t>
            </a:r>
            <a:r>
              <a:rPr lang="fr-FR" sz="1600" dirty="0" smtClean="0"/>
              <a:t>requise :</a:t>
            </a:r>
          </a:p>
          <a:p>
            <a:pPr lvl="2">
              <a:lnSpc>
                <a:spcPct val="90000"/>
              </a:lnSpc>
              <a:buClr>
                <a:srgbClr val="E78E23"/>
              </a:buClr>
              <a:defRPr/>
            </a:pPr>
            <a:r>
              <a:rPr lang="fr-FR" sz="1400" dirty="0" smtClean="0"/>
              <a:t>Pouvoir concentré chez les producteurs</a:t>
            </a:r>
          </a:p>
          <a:p>
            <a:pPr lvl="2">
              <a:lnSpc>
                <a:spcPct val="90000"/>
              </a:lnSpc>
              <a:buClr>
                <a:srgbClr val="E78E23"/>
              </a:buClr>
              <a:defRPr/>
            </a:pPr>
            <a:r>
              <a:rPr lang="fr-FR" sz="1400" dirty="0" smtClean="0"/>
              <a:t>Mais production dépendante des conditions climatiques</a:t>
            </a:r>
          </a:p>
          <a:p>
            <a:pPr>
              <a:lnSpc>
                <a:spcPct val="90000"/>
              </a:lnSpc>
              <a:buClr>
                <a:srgbClr val="E78E23"/>
              </a:buClr>
              <a:buFont typeface="Wingdings" charset="2"/>
              <a:buChar char="§"/>
              <a:defRPr/>
            </a:pPr>
            <a:endParaRPr lang="fr-FR" dirty="0" smtClean="0"/>
          </a:p>
        </p:txBody>
      </p:sp>
      <p:graphicFrame>
        <p:nvGraphicFramePr>
          <p:cNvPr id="4" name="Espace réservé du contenu 4"/>
          <p:cNvGraphicFramePr>
            <a:graphicFrameLocks/>
          </p:cNvGraphicFramePr>
          <p:nvPr>
            <p:extLst>
              <p:ext uri="{D42A27DB-BD31-4B8C-83A1-F6EECF244321}">
                <p14:modId xmlns:p14="http://schemas.microsoft.com/office/powerpoint/2010/main" val="2133343272"/>
              </p:ext>
            </p:extLst>
          </p:nvPr>
        </p:nvGraphicFramePr>
        <p:xfrm>
          <a:off x="5334000" y="3317393"/>
          <a:ext cx="3429000" cy="2259201"/>
        </p:xfrm>
        <a:graphic>
          <a:graphicData uri="http://schemas.openxmlformats.org/drawingml/2006/table">
            <a:tbl>
              <a:tblPr firstRow="1" firstCol="1" bandRow="1">
                <a:tableStyleId>{5C22544A-7EE6-4342-B048-85BDC9FD1C3A}</a:tableStyleId>
              </a:tblPr>
              <a:tblGrid>
                <a:gridCol w="1714500">
                  <a:extLst>
                    <a:ext uri="{9D8B030D-6E8A-4147-A177-3AD203B41FA5}">
                      <a16:colId xmlns:a16="http://schemas.microsoft.com/office/drawing/2014/main" xmlns="" val="3688204786"/>
                    </a:ext>
                  </a:extLst>
                </a:gridCol>
                <a:gridCol w="1714500">
                  <a:extLst>
                    <a:ext uri="{9D8B030D-6E8A-4147-A177-3AD203B41FA5}">
                      <a16:colId xmlns:a16="http://schemas.microsoft.com/office/drawing/2014/main" xmlns="" val="3084877400"/>
                    </a:ext>
                  </a:extLst>
                </a:gridCol>
              </a:tblGrid>
              <a:tr h="1084101">
                <a:tc>
                  <a:txBody>
                    <a:bodyPr/>
                    <a:lstStyle/>
                    <a:p>
                      <a:pPr algn="ctr">
                        <a:lnSpc>
                          <a:spcPct val="90000"/>
                        </a:lnSpc>
                        <a:spcAft>
                          <a:spcPts val="0"/>
                        </a:spcAft>
                      </a:pPr>
                      <a:r>
                        <a:rPr lang="fr-FR" sz="1800" b="0" dirty="0" smtClean="0">
                          <a:solidFill>
                            <a:schemeClr val="tx2"/>
                          </a:solidFill>
                          <a:effectLst/>
                        </a:rPr>
                        <a:t>Chaînes de valeur relationnelles</a:t>
                      </a:r>
                    </a:p>
                  </a:txBody>
                  <a:tcPr marL="19573" marR="19573" marT="0" marB="0" anchor="ctr">
                    <a:solidFill>
                      <a:srgbClr val="E7F3F4"/>
                    </a:solidFill>
                  </a:tcPr>
                </a:tc>
                <a:tc>
                  <a:txBody>
                    <a:bodyPr/>
                    <a:lstStyle/>
                    <a:p>
                      <a:pPr algn="ctr">
                        <a:lnSpc>
                          <a:spcPct val="90000"/>
                        </a:lnSpc>
                        <a:spcAft>
                          <a:spcPts val="0"/>
                        </a:spcAft>
                      </a:pPr>
                      <a:r>
                        <a:rPr lang="fr-FR" sz="1800" b="0" dirty="0" smtClean="0">
                          <a:solidFill>
                            <a:schemeClr val="tx2"/>
                          </a:solidFill>
                          <a:effectLst/>
                        </a:rPr>
                        <a:t>Chaînes de valeur modulaires </a:t>
                      </a:r>
                    </a:p>
                  </a:txBody>
                  <a:tcPr marL="19573" marR="19573" marT="0" marB="0" anchor="ctr"/>
                </a:tc>
                <a:extLst>
                  <a:ext uri="{0D108BD9-81ED-4DB2-BD59-A6C34878D82A}">
                    <a16:rowId xmlns:a16="http://schemas.microsoft.com/office/drawing/2014/main" xmlns="" val="1701559591"/>
                  </a:ext>
                </a:extLst>
              </a:tr>
              <a:tr h="1175100">
                <a:tc>
                  <a:txBody>
                    <a:bodyPr/>
                    <a:lstStyle/>
                    <a:p>
                      <a:pPr algn="ctr">
                        <a:lnSpc>
                          <a:spcPct val="90000"/>
                        </a:lnSpc>
                        <a:spcAft>
                          <a:spcPts val="0"/>
                        </a:spcAft>
                      </a:pPr>
                      <a:r>
                        <a:rPr lang="fr-FR" sz="1800" b="0" dirty="0" smtClean="0">
                          <a:solidFill>
                            <a:schemeClr val="tx2"/>
                          </a:solidFill>
                          <a:effectLst/>
                        </a:rPr>
                        <a:t>Chaînes de valeur hiérarchiques </a:t>
                      </a:r>
                    </a:p>
                  </a:txBody>
                  <a:tcPr marL="19573" marR="19573" marT="0" marB="0" anchor="ctr">
                    <a:solidFill>
                      <a:srgbClr val="BBE0E3"/>
                    </a:solidFill>
                  </a:tcPr>
                </a:tc>
                <a:tc>
                  <a:txBody>
                    <a:bodyPr/>
                    <a:lstStyle/>
                    <a:p>
                      <a:pPr algn="ctr">
                        <a:lnSpc>
                          <a:spcPct val="90000"/>
                        </a:lnSpc>
                        <a:spcAft>
                          <a:spcPts val="0"/>
                        </a:spcAft>
                      </a:pPr>
                      <a:r>
                        <a:rPr lang="fr-FR" sz="1800" b="0" dirty="0" smtClean="0">
                          <a:solidFill>
                            <a:schemeClr val="tx2"/>
                          </a:solidFill>
                          <a:effectLst/>
                        </a:rPr>
                        <a:t>Chaînes de valeur captives </a:t>
                      </a:r>
                    </a:p>
                  </a:txBody>
                  <a:tcPr marL="19573" marR="19573" marT="0" marB="0" anchor="ctr"/>
                </a:tc>
                <a:extLst>
                  <a:ext uri="{0D108BD9-81ED-4DB2-BD59-A6C34878D82A}">
                    <a16:rowId xmlns:a16="http://schemas.microsoft.com/office/drawing/2014/main" xmlns="" val="1121643423"/>
                  </a:ext>
                </a:extLst>
              </a:tr>
            </a:tbl>
          </a:graphicData>
        </a:graphic>
      </p:graphicFrame>
      <p:cxnSp>
        <p:nvCxnSpPr>
          <p:cNvPr id="5" name="Connecteur droit avec flèche 4"/>
          <p:cNvCxnSpPr/>
          <p:nvPr/>
        </p:nvCxnSpPr>
        <p:spPr bwMode="auto">
          <a:xfrm>
            <a:off x="5165586" y="3204632"/>
            <a:ext cx="3514" cy="2461676"/>
          </a:xfrm>
          <a:prstGeom prst="straightConnector1">
            <a:avLst/>
          </a:prstGeom>
          <a:ln w="38100">
            <a:headEnd type="triangle" w="lg" len="lg"/>
            <a:tailEnd type="none" w="med" len="med"/>
          </a:ln>
          <a:extLst/>
        </p:spPr>
        <p:style>
          <a:lnRef idx="1">
            <a:schemeClr val="accent2"/>
          </a:lnRef>
          <a:fillRef idx="0">
            <a:schemeClr val="accent2"/>
          </a:fillRef>
          <a:effectRef idx="0">
            <a:schemeClr val="accent2"/>
          </a:effectRef>
          <a:fontRef idx="minor">
            <a:schemeClr val="tx1"/>
          </a:fontRef>
        </p:style>
      </p:cxnSp>
      <p:cxnSp>
        <p:nvCxnSpPr>
          <p:cNvPr id="6" name="Connecteur droit avec flèche 5"/>
          <p:cNvCxnSpPr/>
          <p:nvPr/>
        </p:nvCxnSpPr>
        <p:spPr bwMode="auto">
          <a:xfrm flipH="1">
            <a:off x="5165586" y="5652195"/>
            <a:ext cx="3749814" cy="14114"/>
          </a:xfrm>
          <a:prstGeom prst="straightConnector1">
            <a:avLst/>
          </a:prstGeom>
          <a:ln w="38100">
            <a:headEnd type="triangle" w="lg" len="lg"/>
            <a:tailEnd type="none" w="med" len="med"/>
          </a:ln>
          <a:extLst/>
        </p:spPr>
        <p:style>
          <a:lnRef idx="1">
            <a:schemeClr val="accent2"/>
          </a:lnRef>
          <a:fillRef idx="0">
            <a:schemeClr val="accent2"/>
          </a:fillRef>
          <a:effectRef idx="0">
            <a:schemeClr val="accent2"/>
          </a:effectRef>
          <a:fontRef idx="minor">
            <a:schemeClr val="tx1"/>
          </a:fontRef>
        </p:style>
      </p:cxnSp>
      <p:sp>
        <p:nvSpPr>
          <p:cNvPr id="7" name="Rectangle à coins arrondis 6"/>
          <p:cNvSpPr/>
          <p:nvPr/>
        </p:nvSpPr>
        <p:spPr bwMode="auto">
          <a:xfrm>
            <a:off x="4800600" y="2621517"/>
            <a:ext cx="3352800" cy="444916"/>
          </a:xfrm>
          <a:prstGeom prst="roundRect">
            <a:avLst/>
          </a:pr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92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dirty="0" smtClean="0"/>
              <a:t>Compétences des fournisseurs pour fournir la qualité requise</a:t>
            </a:r>
            <a:endParaRPr kumimoji="0" lang="fr-FR" sz="1600" b="1" i="0" u="none" strike="noStrike" cap="none" normalizeH="0" baseline="0" dirty="0" smtClean="0">
              <a:ln>
                <a:noFill/>
              </a:ln>
              <a:solidFill>
                <a:schemeClr val="accent2"/>
              </a:solidFill>
              <a:effectLst/>
            </a:endParaRPr>
          </a:p>
        </p:txBody>
      </p:sp>
      <p:sp>
        <p:nvSpPr>
          <p:cNvPr id="8" name="Rectangle à coins arrondis 7"/>
          <p:cNvSpPr/>
          <p:nvPr/>
        </p:nvSpPr>
        <p:spPr bwMode="auto">
          <a:xfrm>
            <a:off x="5791200" y="5936212"/>
            <a:ext cx="3300220" cy="540788"/>
          </a:xfrm>
          <a:prstGeom prst="roundRect">
            <a:avLst/>
          </a:pr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dirty="0" smtClean="0"/>
              <a:t>Disponibilité d’informations codifiées</a:t>
            </a:r>
            <a:endParaRPr kumimoji="0" lang="fr-FR" sz="1600" b="1" i="0" u="none" strike="noStrike" cap="none" normalizeH="0" baseline="0" dirty="0" smtClean="0">
              <a:ln>
                <a:noFill/>
              </a:ln>
              <a:solidFill>
                <a:schemeClr val="accent2"/>
              </a:solidFill>
              <a:effectLst/>
            </a:endParaRPr>
          </a:p>
        </p:txBody>
      </p:sp>
      <p:sp>
        <p:nvSpPr>
          <p:cNvPr id="9" name="ZoneTexte 8"/>
          <p:cNvSpPr txBox="1"/>
          <p:nvPr/>
        </p:nvSpPr>
        <p:spPr>
          <a:xfrm flipH="1">
            <a:off x="5148274" y="5601386"/>
            <a:ext cx="380999" cy="369332"/>
          </a:xfrm>
          <a:prstGeom prst="rect">
            <a:avLst/>
          </a:prstGeom>
          <a:noFill/>
        </p:spPr>
        <p:txBody>
          <a:bodyPr wrap="square" rtlCol="0">
            <a:spAutoFit/>
          </a:bodyPr>
          <a:lstStyle/>
          <a:p>
            <a:r>
              <a:rPr lang="fr-FR" sz="1800" dirty="0" smtClean="0"/>
              <a:t>-</a:t>
            </a:r>
            <a:endParaRPr lang="fr-FR" sz="1800" dirty="0"/>
          </a:p>
        </p:txBody>
      </p:sp>
      <p:sp>
        <p:nvSpPr>
          <p:cNvPr id="10" name="ZoneTexte 9"/>
          <p:cNvSpPr txBox="1"/>
          <p:nvPr/>
        </p:nvSpPr>
        <p:spPr>
          <a:xfrm>
            <a:off x="8627843" y="5570605"/>
            <a:ext cx="373820" cy="369332"/>
          </a:xfrm>
          <a:prstGeom prst="rect">
            <a:avLst/>
          </a:prstGeom>
          <a:noFill/>
        </p:spPr>
        <p:txBody>
          <a:bodyPr wrap="none" rtlCol="0">
            <a:spAutoFit/>
          </a:bodyPr>
          <a:lstStyle/>
          <a:p>
            <a:r>
              <a:rPr lang="fr-FR" sz="1800" dirty="0" smtClean="0"/>
              <a:t>+</a:t>
            </a:r>
            <a:endParaRPr lang="fr-FR" sz="1800" dirty="0"/>
          </a:p>
        </p:txBody>
      </p:sp>
      <p:sp>
        <p:nvSpPr>
          <p:cNvPr id="11" name="ZoneTexte 10"/>
          <p:cNvSpPr txBox="1"/>
          <p:nvPr/>
        </p:nvSpPr>
        <p:spPr>
          <a:xfrm>
            <a:off x="4832736" y="5330583"/>
            <a:ext cx="284052" cy="369332"/>
          </a:xfrm>
          <a:prstGeom prst="rect">
            <a:avLst/>
          </a:prstGeom>
          <a:noFill/>
        </p:spPr>
        <p:txBody>
          <a:bodyPr wrap="none" rtlCol="0">
            <a:spAutoFit/>
          </a:bodyPr>
          <a:lstStyle/>
          <a:p>
            <a:r>
              <a:rPr lang="fr-FR" sz="1800" dirty="0" smtClean="0"/>
              <a:t>-</a:t>
            </a:r>
            <a:endParaRPr lang="fr-FR" sz="1800" dirty="0"/>
          </a:p>
        </p:txBody>
      </p:sp>
      <p:sp>
        <p:nvSpPr>
          <p:cNvPr id="12" name="ZoneTexte 11"/>
          <p:cNvSpPr txBox="1"/>
          <p:nvPr/>
        </p:nvSpPr>
        <p:spPr>
          <a:xfrm>
            <a:off x="4712923" y="3218992"/>
            <a:ext cx="373820" cy="369332"/>
          </a:xfrm>
          <a:prstGeom prst="rect">
            <a:avLst/>
          </a:prstGeom>
          <a:noFill/>
        </p:spPr>
        <p:txBody>
          <a:bodyPr wrap="none" rtlCol="0">
            <a:spAutoFit/>
          </a:bodyPr>
          <a:lstStyle/>
          <a:p>
            <a:r>
              <a:rPr lang="fr-FR" sz="1800" dirty="0" smtClean="0"/>
              <a:t>+</a:t>
            </a:r>
            <a:endParaRPr lang="fr-FR" sz="1800" dirty="0"/>
          </a:p>
        </p:txBody>
      </p:sp>
      <p:sp>
        <p:nvSpPr>
          <p:cNvPr id="13" name="ZoneTexte 12"/>
          <p:cNvSpPr txBox="1"/>
          <p:nvPr/>
        </p:nvSpPr>
        <p:spPr>
          <a:xfrm>
            <a:off x="6322758" y="5652195"/>
            <a:ext cx="2412840" cy="261610"/>
          </a:xfrm>
          <a:prstGeom prst="rect">
            <a:avLst/>
          </a:prstGeom>
          <a:noFill/>
        </p:spPr>
        <p:txBody>
          <a:bodyPr wrap="none" rtlCol="0">
            <a:spAutoFit/>
          </a:bodyPr>
          <a:lstStyle/>
          <a:p>
            <a:r>
              <a:rPr lang="fr-FR" sz="1100" b="0" dirty="0" smtClean="0">
                <a:solidFill>
                  <a:schemeClr val="tx2"/>
                </a:solidFill>
              </a:rPr>
              <a:t>Source : d’après </a:t>
            </a:r>
            <a:r>
              <a:rPr lang="fr-FR" sz="1100" b="0" dirty="0" err="1" smtClean="0">
                <a:solidFill>
                  <a:schemeClr val="tx2"/>
                </a:solidFill>
              </a:rPr>
              <a:t>Gereffi</a:t>
            </a:r>
            <a:r>
              <a:rPr lang="fr-FR" sz="1100" b="0" dirty="0" smtClean="0">
                <a:solidFill>
                  <a:schemeClr val="tx2"/>
                </a:solidFill>
              </a:rPr>
              <a:t> et al., 2005</a:t>
            </a:r>
            <a:endParaRPr lang="fr-FR" sz="1100" b="0" dirty="0">
              <a:solidFill>
                <a:schemeClr val="tx2"/>
              </a:solidFill>
            </a:endParaRPr>
          </a:p>
        </p:txBody>
      </p:sp>
      <p:graphicFrame>
        <p:nvGraphicFramePr>
          <p:cNvPr id="23" name="Espace réservé du contenu 4"/>
          <p:cNvGraphicFramePr>
            <a:graphicFrameLocks/>
          </p:cNvGraphicFramePr>
          <p:nvPr>
            <p:extLst>
              <p:ext uri="{D42A27DB-BD31-4B8C-83A1-F6EECF244321}">
                <p14:modId xmlns:p14="http://schemas.microsoft.com/office/powerpoint/2010/main" val="1045051362"/>
              </p:ext>
            </p:extLst>
          </p:nvPr>
        </p:nvGraphicFramePr>
        <p:xfrm>
          <a:off x="5334000" y="3319778"/>
          <a:ext cx="3429000" cy="2259201"/>
        </p:xfrm>
        <a:graphic>
          <a:graphicData uri="http://schemas.openxmlformats.org/drawingml/2006/table">
            <a:tbl>
              <a:tblPr firstRow="1" firstCol="1" bandRow="1">
                <a:tableStyleId>{5C22544A-7EE6-4342-B048-85BDC9FD1C3A}</a:tableStyleId>
              </a:tblPr>
              <a:tblGrid>
                <a:gridCol w="1714500">
                  <a:extLst>
                    <a:ext uri="{9D8B030D-6E8A-4147-A177-3AD203B41FA5}">
                      <a16:colId xmlns:a16="http://schemas.microsoft.com/office/drawing/2014/main" xmlns="" val="3688204786"/>
                    </a:ext>
                  </a:extLst>
                </a:gridCol>
                <a:gridCol w="1714500">
                  <a:extLst>
                    <a:ext uri="{9D8B030D-6E8A-4147-A177-3AD203B41FA5}">
                      <a16:colId xmlns:a16="http://schemas.microsoft.com/office/drawing/2014/main" xmlns="" val="3084877400"/>
                    </a:ext>
                  </a:extLst>
                </a:gridCol>
              </a:tblGrid>
              <a:tr h="1084101">
                <a:tc>
                  <a:txBody>
                    <a:bodyPr/>
                    <a:lstStyle/>
                    <a:p>
                      <a:pPr algn="ctr">
                        <a:lnSpc>
                          <a:spcPct val="90000"/>
                        </a:lnSpc>
                        <a:spcAft>
                          <a:spcPts val="0"/>
                        </a:spcAft>
                      </a:pPr>
                      <a:r>
                        <a:rPr lang="fr-FR" sz="1800" b="0" dirty="0" smtClean="0">
                          <a:solidFill>
                            <a:schemeClr val="bg1">
                              <a:lumMod val="75000"/>
                            </a:schemeClr>
                          </a:solidFill>
                          <a:effectLst/>
                        </a:rPr>
                        <a:t>Chaînes de valeur relationnelles</a:t>
                      </a:r>
                    </a:p>
                  </a:txBody>
                  <a:tcPr marL="19573" marR="19573" marT="0" marB="0" anchor="ctr">
                    <a:solidFill>
                      <a:srgbClr val="E7F3F4"/>
                    </a:solidFill>
                  </a:tcPr>
                </a:tc>
                <a:tc>
                  <a:txBody>
                    <a:bodyPr/>
                    <a:lstStyle/>
                    <a:p>
                      <a:pPr algn="ctr">
                        <a:lnSpc>
                          <a:spcPct val="90000"/>
                        </a:lnSpc>
                        <a:spcAft>
                          <a:spcPts val="0"/>
                        </a:spcAft>
                      </a:pPr>
                      <a:r>
                        <a:rPr lang="fr-FR" sz="1800" b="0" dirty="0" smtClean="0">
                          <a:solidFill>
                            <a:schemeClr val="tx2"/>
                          </a:solidFill>
                          <a:effectLst/>
                        </a:rPr>
                        <a:t>Chaînes de valeur modulaires </a:t>
                      </a:r>
                    </a:p>
                  </a:txBody>
                  <a:tcPr marL="19573" marR="19573" marT="0" marB="0" anchor="ctr"/>
                </a:tc>
                <a:extLst>
                  <a:ext uri="{0D108BD9-81ED-4DB2-BD59-A6C34878D82A}">
                    <a16:rowId xmlns:a16="http://schemas.microsoft.com/office/drawing/2014/main" xmlns="" val="1701559591"/>
                  </a:ext>
                </a:extLst>
              </a:tr>
              <a:tr h="1175100">
                <a:tc>
                  <a:txBody>
                    <a:bodyPr/>
                    <a:lstStyle/>
                    <a:p>
                      <a:pPr algn="ctr">
                        <a:lnSpc>
                          <a:spcPct val="90000"/>
                        </a:lnSpc>
                        <a:spcAft>
                          <a:spcPts val="0"/>
                        </a:spcAft>
                      </a:pPr>
                      <a:r>
                        <a:rPr lang="fr-FR" sz="1800" b="0" dirty="0" smtClean="0">
                          <a:solidFill>
                            <a:schemeClr val="bg1">
                              <a:lumMod val="75000"/>
                            </a:schemeClr>
                          </a:solidFill>
                          <a:effectLst/>
                        </a:rPr>
                        <a:t>Chaînes de valeur hiérarchiques </a:t>
                      </a:r>
                    </a:p>
                  </a:txBody>
                  <a:tcPr marL="19573" marR="19573" marT="0" marB="0" anchor="ctr">
                    <a:solidFill>
                      <a:srgbClr val="BBE0E3"/>
                    </a:solidFill>
                  </a:tcPr>
                </a:tc>
                <a:tc>
                  <a:txBody>
                    <a:bodyPr/>
                    <a:lstStyle/>
                    <a:p>
                      <a:pPr algn="ctr">
                        <a:lnSpc>
                          <a:spcPct val="90000"/>
                        </a:lnSpc>
                        <a:spcAft>
                          <a:spcPts val="0"/>
                        </a:spcAft>
                      </a:pPr>
                      <a:r>
                        <a:rPr lang="fr-FR" sz="1800" b="0" dirty="0" smtClean="0">
                          <a:solidFill>
                            <a:schemeClr val="tx2"/>
                          </a:solidFill>
                          <a:effectLst/>
                        </a:rPr>
                        <a:t>Chaînes de valeur captives </a:t>
                      </a:r>
                    </a:p>
                  </a:txBody>
                  <a:tcPr marL="19573" marR="19573" marT="0" marB="0" anchor="ctr"/>
                </a:tc>
                <a:extLst>
                  <a:ext uri="{0D108BD9-81ED-4DB2-BD59-A6C34878D82A}">
                    <a16:rowId xmlns:a16="http://schemas.microsoft.com/office/drawing/2014/main" xmlns="" val="1121643423"/>
                  </a:ext>
                </a:extLst>
              </a:tr>
            </a:tbl>
          </a:graphicData>
        </a:graphic>
      </p:graphicFrame>
      <p:sp>
        <p:nvSpPr>
          <p:cNvPr id="24" name="Espace réservé du contenu 2"/>
          <p:cNvSpPr txBox="1">
            <a:spLocks/>
          </p:cNvSpPr>
          <p:nvPr/>
        </p:nvSpPr>
        <p:spPr bwMode="auto">
          <a:xfrm>
            <a:off x="99995" y="2362200"/>
            <a:ext cx="4618155" cy="3810000"/>
          </a:xfrm>
          <a:prstGeom prst="rect">
            <a:avLst/>
          </a:prstGeom>
          <a:solidFill>
            <a:schemeClr val="bg1">
              <a:alpha val="2509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800100" indent="-342900" algn="l" rtl="0" eaLnBrk="0" fontAlgn="base" hangingPunct="0">
              <a:spcBef>
                <a:spcPct val="20000"/>
              </a:spcBef>
              <a:spcAft>
                <a:spcPct val="0"/>
              </a:spcAft>
              <a:buFont typeface="Wingdings" pitchFamily="2" charset="2"/>
              <a:buChar char="ü"/>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Clr>
                <a:srgbClr val="E78E23"/>
              </a:buClr>
              <a:buFont typeface="Wingdings" charset="2"/>
              <a:buChar char="Ø"/>
              <a:defRPr/>
            </a:pPr>
            <a:r>
              <a:rPr lang="fr-FR" sz="2000" b="0" kern="0" dirty="0" smtClean="0"/>
              <a:t>Une organisation modulaire et/ou captive</a:t>
            </a:r>
          </a:p>
          <a:p>
            <a:pPr>
              <a:lnSpc>
                <a:spcPct val="90000"/>
              </a:lnSpc>
              <a:buClr>
                <a:srgbClr val="E78E23"/>
              </a:buClr>
              <a:buFont typeface="Wingdings" charset="2"/>
              <a:buChar char="Ø"/>
              <a:defRPr/>
            </a:pPr>
            <a:endParaRPr lang="fr-FR" sz="2000" b="0" kern="0" dirty="0"/>
          </a:p>
          <a:p>
            <a:pPr>
              <a:lnSpc>
                <a:spcPct val="90000"/>
              </a:lnSpc>
              <a:buClr>
                <a:srgbClr val="E78E23"/>
              </a:buClr>
              <a:buFont typeface="Wingdings" charset="2"/>
              <a:buChar char="§"/>
              <a:defRPr/>
            </a:pPr>
            <a:r>
              <a:rPr lang="fr-FR" sz="2000" b="0" kern="0" dirty="0" smtClean="0"/>
              <a:t>Environnement : complexifie </a:t>
            </a:r>
            <a:r>
              <a:rPr lang="fr-FR" sz="2000" b="0" kern="0" dirty="0" smtClean="0"/>
              <a:t>les </a:t>
            </a:r>
            <a:r>
              <a:rPr lang="fr-FR" sz="2000" b="0" kern="0" dirty="0" smtClean="0"/>
              <a:t>informations sur les produits</a:t>
            </a:r>
          </a:p>
          <a:p>
            <a:pPr lvl="1">
              <a:lnSpc>
                <a:spcPct val="90000"/>
              </a:lnSpc>
              <a:buClr>
                <a:srgbClr val="E78E23"/>
              </a:buClr>
              <a:buFont typeface="Wingdings" charset="2"/>
              <a:buChar char="§"/>
              <a:defRPr/>
            </a:pPr>
            <a:r>
              <a:rPr lang="fr-FR" sz="1600" b="0" dirty="0"/>
              <a:t>CV hiérarchique : intégration de la production dans les entreprises transformatrices</a:t>
            </a:r>
          </a:p>
          <a:p>
            <a:pPr lvl="1">
              <a:lnSpc>
                <a:spcPct val="90000"/>
              </a:lnSpc>
              <a:buClr>
                <a:srgbClr val="E78E23"/>
              </a:buClr>
              <a:buFont typeface="Wingdings" charset="2"/>
              <a:buChar char="§"/>
              <a:defRPr/>
            </a:pPr>
            <a:r>
              <a:rPr lang="fr-FR" sz="1600" b="0" dirty="0" smtClean="0"/>
              <a:t>CV relationnelle : supposerait </a:t>
            </a:r>
            <a:r>
              <a:rPr lang="fr-FR" sz="1600" b="0" dirty="0"/>
              <a:t>de multiplier les </a:t>
            </a:r>
            <a:r>
              <a:rPr lang="fr-FR" sz="1600" b="0" dirty="0" smtClean="0"/>
              <a:t>lieux de relations </a:t>
            </a:r>
            <a:r>
              <a:rPr lang="fr-FR" sz="1600" b="0" dirty="0"/>
              <a:t>entre les producteurs et les </a:t>
            </a:r>
            <a:r>
              <a:rPr lang="fr-FR" sz="1600" b="0" dirty="0" smtClean="0"/>
              <a:t>transformateurs</a:t>
            </a:r>
          </a:p>
          <a:p>
            <a:pPr lvl="1">
              <a:lnSpc>
                <a:spcPct val="90000"/>
              </a:lnSpc>
              <a:buClr>
                <a:srgbClr val="E78E23"/>
              </a:buClr>
              <a:buFont typeface="Wingdings" charset="2"/>
              <a:buChar char="§"/>
              <a:defRPr/>
            </a:pPr>
            <a:endParaRPr lang="fr-FR" sz="1600" b="0" dirty="0" smtClean="0"/>
          </a:p>
          <a:p>
            <a:pPr>
              <a:lnSpc>
                <a:spcPct val="90000"/>
              </a:lnSpc>
              <a:buClr>
                <a:srgbClr val="E78E23"/>
              </a:buClr>
              <a:buFont typeface="Wingdings" charset="2"/>
              <a:buChar char="Ø"/>
              <a:defRPr/>
            </a:pPr>
            <a:r>
              <a:rPr lang="fr-FR" sz="2000" b="0" dirty="0"/>
              <a:t>R</a:t>
            </a:r>
            <a:r>
              <a:rPr lang="fr-FR" sz="2000" b="0" dirty="0" smtClean="0"/>
              <a:t>ôle important des transformateurs</a:t>
            </a:r>
          </a:p>
          <a:p>
            <a:pPr>
              <a:lnSpc>
                <a:spcPct val="90000"/>
              </a:lnSpc>
              <a:buClr>
                <a:srgbClr val="E78E23"/>
              </a:buClr>
              <a:buFont typeface="Wingdings" charset="2"/>
              <a:buChar char="Ø"/>
              <a:defRPr/>
            </a:pPr>
            <a:r>
              <a:rPr lang="fr-FR" sz="2000" b="0" dirty="0" smtClean="0"/>
              <a:t>Suppose des contrôles sur les processus de production</a:t>
            </a:r>
          </a:p>
          <a:p>
            <a:pPr>
              <a:lnSpc>
                <a:spcPct val="90000"/>
              </a:lnSpc>
              <a:buClr>
                <a:srgbClr val="E78E23"/>
              </a:buClr>
              <a:buFont typeface="Wingdings" charset="2"/>
              <a:buChar char="Ø"/>
              <a:defRPr/>
            </a:pPr>
            <a:endParaRPr lang="fr-FR" b="0" kern="0" dirty="0" smtClean="0"/>
          </a:p>
        </p:txBody>
      </p:sp>
      <p:cxnSp>
        <p:nvCxnSpPr>
          <p:cNvPr id="35" name="Connecteur droit avec flèche 34"/>
          <p:cNvCxnSpPr/>
          <p:nvPr/>
        </p:nvCxnSpPr>
        <p:spPr bwMode="auto">
          <a:xfrm>
            <a:off x="6705600" y="4267200"/>
            <a:ext cx="1219200" cy="152400"/>
          </a:xfrm>
          <a:prstGeom prst="straightConnector1">
            <a:avLst/>
          </a:prstGeom>
          <a:ln w="38100">
            <a:solidFill>
              <a:schemeClr val="accent2">
                <a:lumMod val="50000"/>
              </a:schemeClr>
            </a:solidFill>
            <a:headEnd type="triangle" w="lg" len="lg"/>
            <a:tailEnd type="none" w="med" len="med"/>
          </a:ln>
          <a:extLst/>
        </p:spPr>
        <p:style>
          <a:lnRef idx="1">
            <a:schemeClr val="accent2"/>
          </a:lnRef>
          <a:fillRef idx="0">
            <a:schemeClr val="accent2"/>
          </a:fillRef>
          <a:effectRef idx="0">
            <a:schemeClr val="accent2"/>
          </a:effectRef>
          <a:fontRef idx="minor">
            <a:schemeClr val="tx1"/>
          </a:fontRef>
        </p:style>
      </p:cxnSp>
      <p:cxnSp>
        <p:nvCxnSpPr>
          <p:cNvPr id="41" name="Connecteur droit avec flèche 40"/>
          <p:cNvCxnSpPr/>
          <p:nvPr/>
        </p:nvCxnSpPr>
        <p:spPr bwMode="auto">
          <a:xfrm flipV="1">
            <a:off x="6705600" y="4470410"/>
            <a:ext cx="1219200" cy="101749"/>
          </a:xfrm>
          <a:prstGeom prst="straightConnector1">
            <a:avLst/>
          </a:prstGeom>
          <a:ln w="38100">
            <a:solidFill>
              <a:schemeClr val="accent2">
                <a:lumMod val="50000"/>
              </a:schemeClr>
            </a:solidFill>
            <a:headEnd type="triangle" w="lg" len="lg"/>
            <a:tailEnd type="none" w="med" len="med"/>
          </a:ln>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66255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13" name="Espace réservé du contenu 12"/>
          <p:cNvSpPr>
            <a:spLocks noGrp="1"/>
          </p:cNvSpPr>
          <p:nvPr>
            <p:ph idx="1"/>
          </p:nvPr>
        </p:nvSpPr>
        <p:spPr>
          <a:xfrm>
            <a:off x="76200" y="914400"/>
            <a:ext cx="8991600" cy="5486400"/>
          </a:xfrm>
        </p:spPr>
        <p:txBody>
          <a:bodyPr>
            <a:normAutofit fontScale="85000" lnSpcReduction="20000"/>
          </a:bodyPr>
          <a:lstStyle/>
          <a:p>
            <a:pPr>
              <a:buClr>
                <a:srgbClr val="FFC000"/>
              </a:buClr>
            </a:pPr>
            <a:r>
              <a:rPr lang="fr-FR" sz="2600" dirty="0" smtClean="0"/>
              <a:t>Un constat partagé par les acteurs de la filière que la durabilité s’inscrit dans le cadre de coopérations renforcées</a:t>
            </a:r>
          </a:p>
          <a:p>
            <a:pPr lvl="1">
              <a:buClr>
                <a:srgbClr val="FFC000"/>
              </a:buClr>
            </a:pPr>
            <a:r>
              <a:rPr lang="fr-FR" sz="2200" dirty="0" smtClean="0"/>
              <a:t>Approches </a:t>
            </a:r>
            <a:r>
              <a:rPr lang="fr-FR" sz="2200" dirty="0" err="1" smtClean="0"/>
              <a:t>multi-critères</a:t>
            </a:r>
            <a:r>
              <a:rPr lang="fr-FR" sz="2200" dirty="0" smtClean="0"/>
              <a:t> et systémiques s’imposent à tous les acteurs</a:t>
            </a:r>
          </a:p>
          <a:p>
            <a:pPr lvl="1">
              <a:buClr>
                <a:srgbClr val="FFC000"/>
              </a:buClr>
            </a:pPr>
            <a:r>
              <a:rPr lang="fr-FR" sz="2200" dirty="0" smtClean="0"/>
              <a:t>Mobilisation autour de projets communs : plan de relance, projets partenariaux, …</a:t>
            </a:r>
          </a:p>
          <a:p>
            <a:pPr>
              <a:spcBef>
                <a:spcPts val="1200"/>
              </a:spcBef>
              <a:buClr>
                <a:srgbClr val="FFC000"/>
              </a:buClr>
            </a:pPr>
            <a:r>
              <a:rPr lang="fr-FR" sz="2600" dirty="0" smtClean="0"/>
              <a:t>Des difficultés inhérentes à la spécificité des marchés du blé dur et des produits issus de blé dur</a:t>
            </a:r>
          </a:p>
          <a:p>
            <a:pPr lvl="1">
              <a:spcBef>
                <a:spcPts val="600"/>
              </a:spcBef>
              <a:buClr>
                <a:srgbClr val="FFC000"/>
              </a:buClr>
            </a:pPr>
            <a:r>
              <a:rPr lang="fr-FR" sz="2200" dirty="0" smtClean="0"/>
              <a:t>Un marché du blé dur étroit avec une forte variabilité de la production (quantité et qualité)</a:t>
            </a:r>
          </a:p>
          <a:p>
            <a:pPr lvl="1">
              <a:spcBef>
                <a:spcPts val="600"/>
              </a:spcBef>
              <a:buClr>
                <a:srgbClr val="FFC000"/>
              </a:buClr>
            </a:pPr>
            <a:r>
              <a:rPr lang="fr-FR" sz="2200" dirty="0" smtClean="0"/>
              <a:t>Des attentes fortes en matière de qualité mais pour des produits majoritairement à faible valeur ajoutée </a:t>
            </a:r>
          </a:p>
          <a:p>
            <a:pPr>
              <a:spcBef>
                <a:spcPts val="1200"/>
              </a:spcBef>
              <a:buClr>
                <a:srgbClr val="FFC000"/>
              </a:buClr>
            </a:pPr>
            <a:r>
              <a:rPr lang="fr-FR" sz="2600" dirty="0" smtClean="0"/>
              <a:t>Un besoin d’accompagner l’évolution des modes d’organisation des acteurs pour favoriser l’innovation environnementale</a:t>
            </a:r>
          </a:p>
          <a:p>
            <a:pPr lvl="1">
              <a:spcBef>
                <a:spcPts val="600"/>
              </a:spcBef>
              <a:buClr>
                <a:srgbClr val="FFC000"/>
              </a:buClr>
            </a:pPr>
            <a:r>
              <a:rPr lang="fr-FR" sz="2200" dirty="0" smtClean="0"/>
              <a:t>Développer les incitations externes </a:t>
            </a:r>
          </a:p>
          <a:p>
            <a:pPr lvl="2">
              <a:spcBef>
                <a:spcPts val="600"/>
              </a:spcBef>
              <a:buClr>
                <a:srgbClr val="FFC000"/>
              </a:buClr>
            </a:pPr>
            <a:r>
              <a:rPr lang="fr-FR" sz="2000" dirty="0" smtClean="0"/>
              <a:t>Label </a:t>
            </a:r>
            <a:r>
              <a:rPr lang="fr-FR" sz="2000" dirty="0"/>
              <a:t>associé à la diète « méditerranéenne </a:t>
            </a:r>
            <a:r>
              <a:rPr lang="fr-FR" sz="2000" dirty="0" smtClean="0"/>
              <a:t>»</a:t>
            </a:r>
          </a:p>
          <a:p>
            <a:pPr lvl="2">
              <a:spcBef>
                <a:spcPts val="600"/>
              </a:spcBef>
              <a:buClr>
                <a:srgbClr val="FFC000"/>
              </a:buClr>
            </a:pPr>
            <a:r>
              <a:rPr lang="fr-FR" sz="2000" dirty="0" smtClean="0"/>
              <a:t>Réglementation pour développer les pratiques agro-écologiques</a:t>
            </a:r>
          </a:p>
          <a:p>
            <a:pPr lvl="1">
              <a:spcBef>
                <a:spcPts val="600"/>
              </a:spcBef>
              <a:buClr>
                <a:srgbClr val="FFC000"/>
              </a:buClr>
            </a:pPr>
            <a:r>
              <a:rPr lang="fr-FR" sz="2200" dirty="0" smtClean="0"/>
              <a:t>Développer </a:t>
            </a:r>
            <a:r>
              <a:rPr lang="fr-FR" sz="2200" dirty="0"/>
              <a:t>les échanges participatifs dans la </a:t>
            </a:r>
            <a:r>
              <a:rPr lang="fr-FR" sz="2200" dirty="0" smtClean="0"/>
              <a:t>filière et la communication auprès du consommateur</a:t>
            </a:r>
            <a:endParaRPr lang="fr-FR" sz="2200" dirty="0"/>
          </a:p>
          <a:p>
            <a:pPr lvl="1">
              <a:spcBef>
                <a:spcPts val="1200"/>
              </a:spcBef>
              <a:buClr>
                <a:srgbClr val="FFC000"/>
              </a:buClr>
            </a:pPr>
            <a:endParaRPr lang="fr-FR" sz="2200" dirty="0" smtClean="0"/>
          </a:p>
        </p:txBody>
      </p:sp>
      <p:sp>
        <p:nvSpPr>
          <p:cNvPr id="6" name="ZoneTexte 5"/>
          <p:cNvSpPr txBox="1"/>
          <p:nvPr/>
        </p:nvSpPr>
        <p:spPr>
          <a:xfrm>
            <a:off x="2277803" y="1932803"/>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373814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proposé</a:t>
            </a:r>
            <a:endParaRPr lang="fr-FR" b="1" dirty="0"/>
          </a:p>
        </p:txBody>
      </p:sp>
      <p:sp>
        <p:nvSpPr>
          <p:cNvPr id="4" name="Espace réservé du contenu 3"/>
          <p:cNvSpPr>
            <a:spLocks noGrp="1"/>
          </p:cNvSpPr>
          <p:nvPr>
            <p:ph idx="1"/>
          </p:nvPr>
        </p:nvSpPr>
        <p:spPr>
          <a:xfrm>
            <a:off x="152400" y="1371600"/>
            <a:ext cx="8686800" cy="4343400"/>
          </a:xfrm>
        </p:spPr>
        <p:txBody>
          <a:bodyPr>
            <a:normAutofit/>
          </a:bodyPr>
          <a:lstStyle/>
          <a:p>
            <a:pPr>
              <a:spcBef>
                <a:spcPts val="1200"/>
              </a:spcBef>
              <a:buClr>
                <a:srgbClr val="E78E23"/>
              </a:buClr>
              <a:defRPr/>
            </a:pPr>
            <a:r>
              <a:rPr lang="fr-FR" dirty="0" smtClean="0">
                <a:cs typeface="Arial" pitchFamily="34" charset="0"/>
              </a:rPr>
              <a:t>Contexte, enjeux et Objectif</a:t>
            </a:r>
          </a:p>
          <a:p>
            <a:pPr>
              <a:spcBef>
                <a:spcPts val="1200"/>
              </a:spcBef>
              <a:buClr>
                <a:srgbClr val="E78E23"/>
              </a:buClr>
              <a:defRPr/>
            </a:pPr>
            <a:r>
              <a:rPr lang="fr-FR" dirty="0" smtClean="0">
                <a:cs typeface="Arial" pitchFamily="34" charset="0"/>
              </a:rPr>
              <a:t>Les modes de coordination des acteurs face aux enjeux de la standardisation</a:t>
            </a:r>
          </a:p>
          <a:p>
            <a:pPr>
              <a:spcBef>
                <a:spcPts val="1200"/>
              </a:spcBef>
              <a:buClr>
                <a:srgbClr val="E78E23"/>
              </a:buClr>
              <a:defRPr/>
            </a:pPr>
            <a:r>
              <a:rPr lang="fr-FR" dirty="0" smtClean="0">
                <a:cs typeface="Arial" pitchFamily="34" charset="0"/>
              </a:rPr>
              <a:t>Méthodologie</a:t>
            </a:r>
          </a:p>
          <a:p>
            <a:pPr>
              <a:spcBef>
                <a:spcPts val="1200"/>
              </a:spcBef>
              <a:buClr>
                <a:srgbClr val="E78E23"/>
              </a:buClr>
              <a:defRPr/>
            </a:pPr>
            <a:r>
              <a:rPr lang="fr-FR" dirty="0" smtClean="0">
                <a:cs typeface="Arial" pitchFamily="34" charset="0"/>
              </a:rPr>
              <a:t>Résultats</a:t>
            </a:r>
            <a:endParaRPr lang="fr-FR" dirty="0">
              <a:cs typeface="Arial" pitchFamily="34" charset="0"/>
            </a:endParaRPr>
          </a:p>
          <a:p>
            <a:pPr lvl="1">
              <a:lnSpc>
                <a:spcPct val="110000"/>
              </a:lnSpc>
              <a:spcBef>
                <a:spcPts val="600"/>
              </a:spcBef>
              <a:buClr>
                <a:srgbClr val="E78E23"/>
              </a:buClr>
              <a:defRPr/>
            </a:pPr>
            <a:r>
              <a:rPr lang="fr-FR" sz="1800" dirty="0" smtClean="0"/>
              <a:t>Les dispositifs de qualification du blé dur</a:t>
            </a:r>
          </a:p>
          <a:p>
            <a:pPr lvl="1">
              <a:lnSpc>
                <a:spcPct val="110000"/>
              </a:lnSpc>
              <a:spcBef>
                <a:spcPts val="600"/>
              </a:spcBef>
              <a:buClr>
                <a:srgbClr val="E78E23"/>
              </a:buClr>
              <a:defRPr/>
            </a:pPr>
            <a:r>
              <a:rPr lang="fr-FR" sz="1800" dirty="0" smtClean="0"/>
              <a:t>Les déterminants de la construction de la qualité dans la filière blé dur</a:t>
            </a:r>
          </a:p>
          <a:p>
            <a:pPr>
              <a:lnSpc>
                <a:spcPct val="110000"/>
              </a:lnSpc>
              <a:spcBef>
                <a:spcPts val="1200"/>
              </a:spcBef>
              <a:buClr>
                <a:srgbClr val="E78E23"/>
              </a:buClr>
              <a:defRPr/>
            </a:pPr>
            <a:r>
              <a:rPr lang="fr-FR" sz="2200" dirty="0">
                <a:cs typeface="Arial" pitchFamily="34" charset="0"/>
              </a:rPr>
              <a:t>Discussion</a:t>
            </a:r>
            <a:r>
              <a:rPr lang="fr-FR" sz="2200" b="1" dirty="0">
                <a:cs typeface="Arial" pitchFamily="34" charset="0"/>
              </a:rPr>
              <a:t> </a:t>
            </a:r>
          </a:p>
          <a:p>
            <a:pPr lvl="1">
              <a:lnSpc>
                <a:spcPct val="90000"/>
              </a:lnSpc>
              <a:spcBef>
                <a:spcPts val="400"/>
              </a:spcBef>
              <a:buClr>
                <a:srgbClr val="E78E23"/>
              </a:buClr>
              <a:defRPr/>
            </a:pPr>
            <a:r>
              <a:rPr lang="fr-FR" sz="1800" dirty="0" smtClean="0"/>
              <a:t>Liens entre qualité et complexité</a:t>
            </a:r>
            <a:endParaRPr lang="fr-FR" sz="1800" dirty="0"/>
          </a:p>
        </p:txBody>
      </p:sp>
    </p:spTree>
    <p:extLst>
      <p:ext uri="{BB962C8B-B14F-4D97-AF65-F5344CB8AC3E}">
        <p14:creationId xmlns:p14="http://schemas.microsoft.com/office/powerpoint/2010/main" val="361721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ZoneTexte 13"/>
          <p:cNvSpPr txBox="1">
            <a:spLocks noChangeArrowheads="1"/>
          </p:cNvSpPr>
          <p:nvPr/>
        </p:nvSpPr>
        <p:spPr bwMode="auto">
          <a:xfrm>
            <a:off x="7115175" y="6469063"/>
            <a:ext cx="1905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r-FR" altLang="fr-FR" sz="800" b="1">
                <a:solidFill>
                  <a:schemeClr val="bg1"/>
                </a:solidFill>
                <a:latin typeface="Arial" charset="0"/>
              </a:rPr>
              <a:t>Mardi 26 février 2013</a:t>
            </a:r>
          </a:p>
        </p:txBody>
      </p:sp>
      <p:sp>
        <p:nvSpPr>
          <p:cNvPr id="2" name="Titre 1"/>
          <p:cNvSpPr>
            <a:spLocks noGrp="1"/>
          </p:cNvSpPr>
          <p:nvPr>
            <p:ph type="title"/>
          </p:nvPr>
        </p:nvSpPr>
        <p:spPr>
          <a:xfrm>
            <a:off x="0" y="0"/>
            <a:ext cx="9144000" cy="685800"/>
          </a:xfr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anchor="ctr" anchorCtr="0" compatLnSpc="1">
            <a:prstTxWarp prst="textNoShape">
              <a:avLst/>
            </a:prstTxWarp>
          </a:bodyPr>
          <a:lstStyle/>
          <a:p>
            <a:r>
              <a:rPr lang="fr-FR" dirty="0" smtClean="0"/>
              <a:t>Contexte, enjeux et objectif</a:t>
            </a:r>
            <a:endParaRPr lang="fr-FR" dirty="0"/>
          </a:p>
        </p:txBody>
      </p:sp>
      <p:sp>
        <p:nvSpPr>
          <p:cNvPr id="3" name="Espace réservé du contenu 2"/>
          <p:cNvSpPr>
            <a:spLocks noGrp="1"/>
          </p:cNvSpPr>
          <p:nvPr>
            <p:ph idx="1"/>
          </p:nvPr>
        </p:nvSpPr>
        <p:spPr>
          <a:xfrm>
            <a:off x="76200" y="914400"/>
            <a:ext cx="9067800" cy="5257800"/>
          </a:xfrm>
        </p:spPr>
        <p:txBody>
          <a:bodyPr/>
          <a:lstStyle/>
          <a:p>
            <a:pPr>
              <a:lnSpc>
                <a:spcPct val="90000"/>
              </a:lnSpc>
              <a:spcBef>
                <a:spcPts val="1200"/>
              </a:spcBef>
              <a:buClr>
                <a:srgbClr val="E78E23"/>
              </a:buClr>
              <a:defRPr/>
            </a:pPr>
            <a:r>
              <a:rPr lang="fr-FR" sz="2000" dirty="0"/>
              <a:t>Une transformation des marchés agricoles à travers le monde </a:t>
            </a:r>
            <a:r>
              <a:rPr lang="fr-FR" sz="1800" dirty="0"/>
              <a:t>(</a:t>
            </a:r>
            <a:r>
              <a:rPr lang="fr-FR" sz="1800" dirty="0" err="1"/>
              <a:t>Sexton</a:t>
            </a:r>
            <a:r>
              <a:rPr lang="fr-FR" sz="1800" dirty="0"/>
              <a:t>, 2013)</a:t>
            </a:r>
            <a:r>
              <a:rPr lang="fr-FR" sz="2000" dirty="0"/>
              <a:t> </a:t>
            </a:r>
          </a:p>
          <a:p>
            <a:pPr lvl="1">
              <a:lnSpc>
                <a:spcPct val="95000"/>
              </a:lnSpc>
              <a:buClr>
                <a:srgbClr val="E78E23"/>
              </a:buClr>
              <a:defRPr/>
            </a:pPr>
            <a:r>
              <a:rPr lang="fr-FR" sz="1800" dirty="0" smtClean="0"/>
              <a:t>Concentration et pouvoir de marché accrus des grandes firmes</a:t>
            </a:r>
          </a:p>
          <a:p>
            <a:pPr lvl="1">
              <a:lnSpc>
                <a:spcPct val="95000"/>
              </a:lnSpc>
              <a:buClr>
                <a:srgbClr val="E78E23"/>
              </a:buClr>
              <a:defRPr/>
            </a:pPr>
            <a:r>
              <a:rPr lang="fr-FR" sz="1800" dirty="0" smtClean="0"/>
              <a:t>Développement de la contractualisation et du contrôle vertical </a:t>
            </a:r>
          </a:p>
          <a:p>
            <a:pPr lvl="1">
              <a:lnSpc>
                <a:spcPct val="95000"/>
              </a:lnSpc>
              <a:buClr>
                <a:srgbClr val="E78E23"/>
              </a:buClr>
              <a:defRPr/>
            </a:pPr>
            <a:r>
              <a:rPr lang="fr-FR" sz="1800" dirty="0" smtClean="0"/>
              <a:t>Accent croissant mis sur la différenciation des produits et des dimensions toujours plus larges de qualité des produits. </a:t>
            </a:r>
            <a:endParaRPr lang="en-US" sz="1800" dirty="0" smtClean="0"/>
          </a:p>
          <a:p>
            <a:pPr>
              <a:lnSpc>
                <a:spcPct val="90000"/>
              </a:lnSpc>
              <a:spcBef>
                <a:spcPts val="1800"/>
              </a:spcBef>
              <a:buClr>
                <a:srgbClr val="E78E23"/>
              </a:buClr>
              <a:defRPr/>
            </a:pPr>
            <a:r>
              <a:rPr lang="fr-FR" sz="2000" dirty="0" smtClean="0"/>
              <a:t>Comment les </a:t>
            </a:r>
            <a:r>
              <a:rPr lang="fr-FR" sz="2000" dirty="0"/>
              <a:t>acteurs des filières </a:t>
            </a:r>
            <a:r>
              <a:rPr lang="fr-FR" sz="2000" dirty="0" smtClean="0"/>
              <a:t>intègrent-ils ces multiples </a:t>
            </a:r>
            <a:r>
              <a:rPr lang="fr-FR" sz="2000" dirty="0"/>
              <a:t>enjeux sur la </a:t>
            </a:r>
            <a:r>
              <a:rPr lang="fr-FR" sz="2000" dirty="0" smtClean="0"/>
              <a:t>qualité …</a:t>
            </a:r>
            <a:endParaRPr lang="fr-FR" sz="2000" dirty="0"/>
          </a:p>
          <a:p>
            <a:pPr lvl="1">
              <a:lnSpc>
                <a:spcPct val="95000"/>
              </a:lnSpc>
              <a:buClr>
                <a:srgbClr val="E78E23"/>
              </a:buClr>
              <a:defRPr/>
            </a:pPr>
            <a:r>
              <a:rPr lang="fr-FR" sz="1800" dirty="0"/>
              <a:t>Liés à qualité sanitaire, technologique, environnementale, nutrition-santé, …</a:t>
            </a:r>
          </a:p>
          <a:p>
            <a:pPr lvl="1">
              <a:lnSpc>
                <a:spcPct val="95000"/>
              </a:lnSpc>
              <a:buClr>
                <a:srgbClr val="E78E23"/>
              </a:buClr>
              <a:defRPr/>
            </a:pPr>
            <a:r>
              <a:rPr lang="fr-FR" sz="1800" dirty="0"/>
              <a:t>Renforçant les besoins de coordination entre les acteurs des filières</a:t>
            </a:r>
          </a:p>
          <a:p>
            <a:pPr lvl="1">
              <a:lnSpc>
                <a:spcPct val="95000"/>
              </a:lnSpc>
              <a:buClr>
                <a:srgbClr val="E78E23"/>
              </a:buClr>
              <a:defRPr/>
            </a:pPr>
            <a:r>
              <a:rPr lang="fr-FR" sz="1800" dirty="0"/>
              <a:t>Invitant à </a:t>
            </a:r>
            <a:r>
              <a:rPr lang="fr-FR" sz="1800" dirty="0" smtClean="0"/>
              <a:t>interroger la manière dont les </a:t>
            </a:r>
            <a:r>
              <a:rPr lang="fr-FR" sz="1800" dirty="0"/>
              <a:t>filières </a:t>
            </a:r>
            <a:r>
              <a:rPr lang="fr-FR" sz="1800" dirty="0" smtClean="0"/>
              <a:t>répondent aux attentes sociétales</a:t>
            </a:r>
            <a:endParaRPr lang="fr-FR" sz="1800" dirty="0"/>
          </a:p>
          <a:p>
            <a:pPr>
              <a:lnSpc>
                <a:spcPct val="90000"/>
              </a:lnSpc>
              <a:spcBef>
                <a:spcPts val="1800"/>
              </a:spcBef>
              <a:buClr>
                <a:srgbClr val="E78E23"/>
              </a:buClr>
              <a:buFont typeface="Wingdings" charset="2"/>
              <a:buChar char="Ø"/>
              <a:defRPr/>
            </a:pPr>
            <a:r>
              <a:rPr lang="fr-FR" sz="2000" b="1" dirty="0" smtClean="0"/>
              <a:t>Objectif</a:t>
            </a:r>
            <a:r>
              <a:rPr lang="fr-FR" sz="2000" dirty="0" smtClean="0"/>
              <a:t> : Analyser les liens entre structure organisationnelle des filières et  processus de standardisation de la qualité</a:t>
            </a:r>
          </a:p>
          <a:p>
            <a:pPr lvl="1">
              <a:lnSpc>
                <a:spcPct val="95000"/>
              </a:lnSpc>
              <a:buClr>
                <a:srgbClr val="E78E23"/>
              </a:buClr>
              <a:buFont typeface="Wingdings" charset="2"/>
              <a:buChar char="ü"/>
              <a:defRPr/>
            </a:pPr>
            <a:r>
              <a:rPr lang="fr-FR" sz="1800" dirty="0" smtClean="0"/>
              <a:t>Nécessité de prendre en compte les caractéristiques sectorielles </a:t>
            </a:r>
            <a:endParaRPr lang="fr-FR" sz="1800" dirty="0"/>
          </a:p>
          <a:p>
            <a:pPr lvl="1">
              <a:lnSpc>
                <a:spcPct val="95000"/>
              </a:lnSpc>
              <a:buClr>
                <a:srgbClr val="E78E23"/>
              </a:buClr>
              <a:buFont typeface="Wingdings" charset="2"/>
              <a:buChar char="ü"/>
              <a:defRPr/>
            </a:pPr>
            <a:r>
              <a:rPr lang="fr-FR" sz="1800" dirty="0" smtClean="0"/>
              <a:t>Nécessité de spécifier les dimensions de la qualité concernées</a:t>
            </a:r>
            <a:endParaRPr lang="fr-FR" sz="1800" dirty="0"/>
          </a:p>
        </p:txBody>
      </p:sp>
    </p:spTree>
    <p:extLst>
      <p:ext uri="{BB962C8B-B14F-4D97-AF65-F5344CB8AC3E}">
        <p14:creationId xmlns:p14="http://schemas.microsoft.com/office/powerpoint/2010/main" val="1485927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1" t="13333" r="4286" b="9804"/>
          <a:stretch/>
        </p:blipFill>
        <p:spPr bwMode="auto">
          <a:xfrm>
            <a:off x="152399" y="1193334"/>
            <a:ext cx="8820391" cy="459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Le blé dur dans le monde (1)</a:t>
            </a:r>
            <a:endParaRPr lang="fr-FR" b="1" dirty="0"/>
          </a:p>
        </p:txBody>
      </p:sp>
      <p:sp>
        <p:nvSpPr>
          <p:cNvPr id="6" name="ZoneTexte 5"/>
          <p:cNvSpPr txBox="1"/>
          <p:nvPr/>
        </p:nvSpPr>
        <p:spPr>
          <a:xfrm>
            <a:off x="7010400" y="5729593"/>
            <a:ext cx="1612941" cy="246221"/>
          </a:xfrm>
          <a:prstGeom prst="rect">
            <a:avLst/>
          </a:prstGeom>
          <a:noFill/>
        </p:spPr>
        <p:txBody>
          <a:bodyPr wrap="none" rtlCol="0">
            <a:spAutoFit/>
          </a:bodyPr>
          <a:lstStyle/>
          <a:p>
            <a:r>
              <a:rPr lang="fr-FR" sz="1000" dirty="0" smtClean="0"/>
              <a:t>Source : </a:t>
            </a:r>
            <a:r>
              <a:rPr lang="fr-FR" sz="1000" dirty="0" err="1" smtClean="0"/>
              <a:t>Ranieri</a:t>
            </a:r>
            <a:r>
              <a:rPr lang="fr-FR" sz="1000" dirty="0" smtClean="0"/>
              <a:t>, 2015</a:t>
            </a:r>
            <a:endParaRPr lang="fr-FR" sz="1000" dirty="0"/>
          </a:p>
        </p:txBody>
      </p:sp>
    </p:spTree>
    <p:extLst>
      <p:ext uri="{BB962C8B-B14F-4D97-AF65-F5344CB8AC3E}">
        <p14:creationId xmlns:p14="http://schemas.microsoft.com/office/powerpoint/2010/main" val="2893846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ZoneTexte 13"/>
          <p:cNvSpPr txBox="1">
            <a:spLocks noChangeArrowheads="1"/>
          </p:cNvSpPr>
          <p:nvPr/>
        </p:nvSpPr>
        <p:spPr bwMode="auto">
          <a:xfrm>
            <a:off x="7115175" y="6469063"/>
            <a:ext cx="1905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r-FR" altLang="fr-FR" sz="800" b="1">
                <a:solidFill>
                  <a:schemeClr val="bg1"/>
                </a:solidFill>
                <a:latin typeface="Arial" charset="0"/>
              </a:rPr>
              <a:t>Mardi 26 février 2013</a:t>
            </a:r>
          </a:p>
        </p:txBody>
      </p:sp>
      <p:sp>
        <p:nvSpPr>
          <p:cNvPr id="2" name="Titre 1"/>
          <p:cNvSpPr>
            <a:spLocks noGrp="1"/>
          </p:cNvSpPr>
          <p:nvPr>
            <p:ph type="title"/>
          </p:nvPr>
        </p:nvSpPr>
        <p:spPr>
          <a:xfrm>
            <a:off x="0" y="0"/>
            <a:ext cx="9144000" cy="685800"/>
          </a:xfr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anchor="ctr" anchorCtr="0" compatLnSpc="1">
            <a:prstTxWarp prst="textNoShape">
              <a:avLst/>
            </a:prstTxWarp>
          </a:bodyPr>
          <a:lstStyle/>
          <a:p>
            <a:r>
              <a:rPr lang="fr-FR" dirty="0" smtClean="0"/>
              <a:t>Le blé dur dans le monde (2)</a:t>
            </a:r>
            <a:endParaRPr lang="fr-FR" dirty="0"/>
          </a:p>
        </p:txBody>
      </p:sp>
      <p:sp>
        <p:nvSpPr>
          <p:cNvPr id="3" name="Espace réservé du contenu 2"/>
          <p:cNvSpPr>
            <a:spLocks noGrp="1"/>
          </p:cNvSpPr>
          <p:nvPr>
            <p:ph idx="1"/>
          </p:nvPr>
        </p:nvSpPr>
        <p:spPr>
          <a:xfrm>
            <a:off x="228600" y="4648200"/>
            <a:ext cx="8686800" cy="1973261"/>
          </a:xfrm>
        </p:spPr>
        <p:txBody>
          <a:bodyPr/>
          <a:lstStyle/>
          <a:p>
            <a:pPr>
              <a:buClr>
                <a:srgbClr val="FFC000"/>
              </a:buClr>
            </a:pPr>
            <a:r>
              <a:rPr lang="fr-FR" sz="2000" dirty="0" smtClean="0"/>
              <a:t>Les </a:t>
            </a:r>
            <a:r>
              <a:rPr lang="fr-FR" sz="2000" dirty="0"/>
              <a:t>produits </a:t>
            </a:r>
            <a:r>
              <a:rPr lang="fr-FR" sz="2000" dirty="0" smtClean="0"/>
              <a:t>de </a:t>
            </a:r>
            <a:r>
              <a:rPr lang="fr-FR" sz="2000" dirty="0"/>
              <a:t>blé dur (pâtes et couscous) sont essentiellement des produits de base, largement consommés et ayant une bonne image </a:t>
            </a:r>
            <a:r>
              <a:rPr lang="fr-FR" sz="2000" dirty="0" smtClean="0"/>
              <a:t>nutritionnelle, </a:t>
            </a:r>
            <a:r>
              <a:rPr lang="fr-FR" sz="2000" dirty="0"/>
              <a:t>voire environnementale</a:t>
            </a:r>
            <a:r>
              <a:rPr lang="fr-FR" sz="2000" dirty="0" smtClean="0"/>
              <a:t>.</a:t>
            </a:r>
          </a:p>
          <a:p>
            <a:pPr>
              <a:buClr>
                <a:srgbClr val="FFC000"/>
              </a:buClr>
            </a:pPr>
            <a:r>
              <a:rPr lang="fr-FR" sz="2000" dirty="0" smtClean="0"/>
              <a:t>Un marché étroit ce qui le rend très exposé à la volatilité des prix</a:t>
            </a:r>
          </a:p>
          <a:p>
            <a:pPr>
              <a:buClr>
                <a:srgbClr val="FFC000"/>
              </a:buClr>
            </a:pPr>
            <a:r>
              <a:rPr lang="fr-FR" sz="2000" dirty="0"/>
              <a:t>Un poids important des pays exportateurs non </a:t>
            </a:r>
            <a:r>
              <a:rPr lang="fr-FR" sz="2000" dirty="0" smtClean="0"/>
              <a:t>méditerranéens</a:t>
            </a:r>
          </a:p>
          <a:p>
            <a:pPr marL="457200" lvl="1" indent="0">
              <a:buClr>
                <a:srgbClr val="FFC000"/>
              </a:buClr>
              <a:buNone/>
            </a:pPr>
            <a:endParaRPr lang="fr-FR" dirty="0" smtClean="0"/>
          </a:p>
          <a:p>
            <a:pPr marL="0" indent="0">
              <a:buNone/>
            </a:pPr>
            <a:endParaRPr lang="fr-FR" sz="2000" dirty="0"/>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071" t="10098" r="15600"/>
          <a:stretch/>
        </p:blipFill>
        <p:spPr bwMode="auto">
          <a:xfrm>
            <a:off x="3581400" y="880268"/>
            <a:ext cx="5536689" cy="357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bwMode="auto">
          <a:xfrm>
            <a:off x="-304800" y="1447800"/>
            <a:ext cx="3886200" cy="2819400"/>
          </a:xfrm>
          <a:prstGeom prst="rect">
            <a:avLst/>
          </a:prstGeom>
          <a:solidFill>
            <a:schemeClr val="bg1">
              <a:alpha val="2509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800100" indent="-342900" algn="l" rtl="0" eaLnBrk="0" fontAlgn="base" hangingPunct="0">
              <a:spcBef>
                <a:spcPct val="20000"/>
              </a:spcBef>
              <a:spcAft>
                <a:spcPct val="0"/>
              </a:spcAft>
              <a:buFont typeface="Wingdings" pitchFamily="2" charset="2"/>
              <a:buChar char="ü"/>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Clr>
                <a:srgbClr val="FFC000"/>
              </a:buClr>
            </a:pPr>
            <a:r>
              <a:rPr lang="fr-FR" b="0" kern="0" dirty="0" smtClean="0">
                <a:latin typeface="Arial" pitchFamily="34" charset="0"/>
                <a:cs typeface="Arial" pitchFamily="34" charset="0"/>
              </a:rPr>
              <a:t>Le Canada : 1</a:t>
            </a:r>
            <a:r>
              <a:rPr lang="fr-FR" b="0" kern="0" baseline="30000" dirty="0" smtClean="0">
                <a:latin typeface="Arial" pitchFamily="34" charset="0"/>
                <a:cs typeface="Arial" pitchFamily="34" charset="0"/>
              </a:rPr>
              <a:t>er</a:t>
            </a:r>
            <a:r>
              <a:rPr lang="fr-FR" b="0" kern="0" dirty="0" smtClean="0">
                <a:latin typeface="Arial" pitchFamily="34" charset="0"/>
                <a:cs typeface="Arial" pitchFamily="34" charset="0"/>
              </a:rPr>
              <a:t> pays producteur et plus de 50% du marché mondial</a:t>
            </a:r>
          </a:p>
          <a:p>
            <a:pPr lvl="1">
              <a:buClr>
                <a:srgbClr val="FFC000"/>
              </a:buClr>
            </a:pPr>
            <a:endParaRPr lang="fr-FR" b="0" kern="0" dirty="0" smtClean="0">
              <a:latin typeface="Arial" pitchFamily="34" charset="0"/>
              <a:cs typeface="Arial" pitchFamily="34" charset="0"/>
            </a:endParaRPr>
          </a:p>
          <a:p>
            <a:pPr lvl="1">
              <a:buClr>
                <a:srgbClr val="FFC000"/>
              </a:buClr>
            </a:pPr>
            <a:r>
              <a:rPr lang="fr-FR" b="0" kern="0" dirty="0" smtClean="0">
                <a:latin typeface="Arial" pitchFamily="34" charset="0"/>
                <a:cs typeface="Arial" pitchFamily="34" charset="0"/>
              </a:rPr>
              <a:t>L’Italie : 1 pays leader pour la production, la transformation et la consommation</a:t>
            </a:r>
          </a:p>
          <a:p>
            <a:pPr lvl="1">
              <a:buClr>
                <a:srgbClr val="FFC000"/>
              </a:buClr>
            </a:pPr>
            <a:endParaRPr lang="fr-FR" b="0" kern="0" dirty="0" smtClean="0"/>
          </a:p>
          <a:p>
            <a:pPr marL="0" indent="0">
              <a:buFont typeface="Wingdings" pitchFamily="2" charset="2"/>
              <a:buNone/>
            </a:pPr>
            <a:endParaRPr lang="fr-FR" sz="2000" b="0" kern="0" dirty="0"/>
          </a:p>
        </p:txBody>
      </p:sp>
    </p:spTree>
    <p:extLst>
      <p:ext uri="{BB962C8B-B14F-4D97-AF65-F5344CB8AC3E}">
        <p14:creationId xmlns:p14="http://schemas.microsoft.com/office/powerpoint/2010/main" val="508854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ZoneTexte 13"/>
          <p:cNvSpPr txBox="1">
            <a:spLocks noChangeArrowheads="1"/>
          </p:cNvSpPr>
          <p:nvPr/>
        </p:nvSpPr>
        <p:spPr bwMode="auto">
          <a:xfrm>
            <a:off x="7115175" y="6469063"/>
            <a:ext cx="1905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r-FR" altLang="fr-FR" sz="800" b="1">
                <a:solidFill>
                  <a:schemeClr val="bg1"/>
                </a:solidFill>
                <a:latin typeface="Arial" charset="0"/>
              </a:rPr>
              <a:t>Mardi 26 février 2013</a:t>
            </a:r>
          </a:p>
        </p:txBody>
      </p:sp>
      <p:sp>
        <p:nvSpPr>
          <p:cNvPr id="2" name="Titre 1"/>
          <p:cNvSpPr>
            <a:spLocks noGrp="1"/>
          </p:cNvSpPr>
          <p:nvPr>
            <p:ph type="title"/>
          </p:nvPr>
        </p:nvSpPr>
        <p:spPr>
          <a:xfrm>
            <a:off x="0" y="0"/>
            <a:ext cx="9144000" cy="685800"/>
          </a:xfr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anchor="ctr" anchorCtr="0" compatLnSpc="1">
            <a:prstTxWarp prst="textNoShape">
              <a:avLst/>
            </a:prstTxWarp>
          </a:bodyPr>
          <a:lstStyle/>
          <a:p>
            <a:pPr>
              <a:lnSpc>
                <a:spcPct val="92000"/>
              </a:lnSpc>
            </a:pPr>
            <a:r>
              <a:rPr lang="fr-FR" sz="2400" dirty="0" smtClean="0"/>
              <a:t>1-Cadre d’analyse des modes de coordination inter-firmes pour gérer la complexité liée à la qualité</a:t>
            </a:r>
            <a:endParaRPr lang="fr-FR"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085282379"/>
              </p:ext>
            </p:extLst>
          </p:nvPr>
        </p:nvGraphicFramePr>
        <p:xfrm>
          <a:off x="685800" y="1484775"/>
          <a:ext cx="8077200" cy="4091820"/>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xmlns="" val="3688204786"/>
                    </a:ext>
                  </a:extLst>
                </a:gridCol>
                <a:gridCol w="4038600">
                  <a:extLst>
                    <a:ext uri="{9D8B030D-6E8A-4147-A177-3AD203B41FA5}">
                      <a16:colId xmlns:a16="http://schemas.microsoft.com/office/drawing/2014/main" xmlns="" val="3084877400"/>
                    </a:ext>
                  </a:extLst>
                </a:gridCol>
              </a:tblGrid>
              <a:tr h="1963503">
                <a:tc>
                  <a:txBody>
                    <a:bodyPr/>
                    <a:lstStyle/>
                    <a:p>
                      <a:pPr algn="ctr">
                        <a:lnSpc>
                          <a:spcPct val="90000"/>
                        </a:lnSpc>
                        <a:spcAft>
                          <a:spcPts val="0"/>
                        </a:spcAft>
                      </a:pPr>
                      <a:r>
                        <a:rPr lang="fr-FR" sz="1800" dirty="0" smtClean="0">
                          <a:solidFill>
                            <a:schemeClr val="tx2"/>
                          </a:solidFill>
                          <a:effectLst/>
                        </a:rPr>
                        <a:t>Chaînes de valeur relationnelles </a:t>
                      </a:r>
                    </a:p>
                    <a:p>
                      <a:pPr algn="ctr">
                        <a:lnSpc>
                          <a:spcPct val="90000"/>
                        </a:lnSpc>
                        <a:spcAft>
                          <a:spcPts val="0"/>
                        </a:spcAft>
                      </a:pPr>
                      <a:endParaRPr lang="fr-FR" sz="1400" dirty="0" smtClean="0">
                        <a:solidFill>
                          <a:schemeClr val="tx2"/>
                        </a:solidFill>
                        <a:effectLst/>
                      </a:endParaRPr>
                    </a:p>
                    <a:p>
                      <a:pPr algn="ctr">
                        <a:lnSpc>
                          <a:spcPct val="90000"/>
                        </a:lnSpc>
                        <a:spcAft>
                          <a:spcPts val="0"/>
                        </a:spcAft>
                      </a:pPr>
                      <a:r>
                        <a:rPr lang="fr-FR" sz="1400" dirty="0" smtClean="0">
                          <a:solidFill>
                            <a:schemeClr val="tx2"/>
                          </a:solidFill>
                          <a:effectLst/>
                        </a:rPr>
                        <a:t>Interactions fortes</a:t>
                      </a:r>
                      <a:r>
                        <a:rPr lang="fr-FR" sz="1400" baseline="0" dirty="0" smtClean="0">
                          <a:solidFill>
                            <a:schemeClr val="tx2"/>
                          </a:solidFill>
                          <a:effectLst/>
                        </a:rPr>
                        <a:t> entre fournisseurs et acheteurs avec d</a:t>
                      </a:r>
                      <a:r>
                        <a:rPr lang="fr-FR" sz="1400" dirty="0" smtClean="0">
                          <a:solidFill>
                            <a:schemeClr val="tx2"/>
                          </a:solidFill>
                          <a:effectLst/>
                        </a:rPr>
                        <a:t>épendances mutuelles et</a:t>
                      </a:r>
                      <a:r>
                        <a:rPr lang="fr-FR" sz="1400" baseline="0" dirty="0" smtClean="0">
                          <a:solidFill>
                            <a:schemeClr val="tx2"/>
                          </a:solidFill>
                          <a:effectLst/>
                        </a:rPr>
                        <a:t> h</a:t>
                      </a:r>
                      <a:r>
                        <a:rPr lang="fr-FR" sz="1400" dirty="0" smtClean="0">
                          <a:solidFill>
                            <a:schemeClr val="tx2"/>
                          </a:solidFill>
                          <a:effectLst/>
                        </a:rPr>
                        <a:t>auts niveaux de spécificité des actifs</a:t>
                      </a:r>
                    </a:p>
                    <a:p>
                      <a:pPr algn="ctr">
                        <a:lnSpc>
                          <a:spcPct val="90000"/>
                        </a:lnSpc>
                        <a:spcAft>
                          <a:spcPts val="0"/>
                        </a:spcAft>
                      </a:pPr>
                      <a:endParaRPr lang="fr-FR" sz="1400" dirty="0" smtClean="0">
                        <a:solidFill>
                          <a:schemeClr val="tx2"/>
                        </a:solidFill>
                        <a:effectLst/>
                        <a:sym typeface="Wingdings" panose="05000000000000000000" pitchFamily="2" charset="2"/>
                      </a:endParaRPr>
                    </a:p>
                    <a:p>
                      <a:pPr algn="ctr">
                        <a:lnSpc>
                          <a:spcPct val="90000"/>
                        </a:lnSpc>
                        <a:spcAft>
                          <a:spcPts val="0"/>
                        </a:spcAft>
                      </a:pPr>
                      <a:r>
                        <a:rPr lang="fr-FR" sz="1400" dirty="0" smtClean="0">
                          <a:solidFill>
                            <a:schemeClr val="tx2"/>
                          </a:solidFill>
                          <a:effectLst/>
                          <a:sym typeface="Wingdings" panose="05000000000000000000" pitchFamily="2" charset="2"/>
                        </a:rPr>
                        <a:t> </a:t>
                      </a:r>
                      <a:r>
                        <a:rPr lang="fr-FR" sz="1400" dirty="0" smtClean="0">
                          <a:solidFill>
                            <a:schemeClr val="tx2"/>
                          </a:solidFill>
                          <a:effectLst/>
                        </a:rPr>
                        <a:t>Effets de réputation</a:t>
                      </a:r>
                    </a:p>
                    <a:p>
                      <a:pPr algn="ctr">
                        <a:lnSpc>
                          <a:spcPct val="90000"/>
                        </a:lnSpc>
                        <a:spcAft>
                          <a:spcPts val="0"/>
                        </a:spcAft>
                      </a:pPr>
                      <a:r>
                        <a:rPr lang="fr-FR" sz="1400" dirty="0" smtClean="0">
                          <a:solidFill>
                            <a:schemeClr val="tx2"/>
                          </a:solidFill>
                          <a:effectLst/>
                          <a:sym typeface="Wingdings" panose="05000000000000000000" pitchFamily="2" charset="2"/>
                        </a:rPr>
                        <a:t> </a:t>
                      </a:r>
                      <a:r>
                        <a:rPr lang="fr-FR" sz="1400" dirty="0" smtClean="0">
                          <a:solidFill>
                            <a:schemeClr val="tx2"/>
                          </a:solidFill>
                          <a:effectLst/>
                        </a:rPr>
                        <a:t>Liens interpersonnels</a:t>
                      </a:r>
                      <a:r>
                        <a:rPr lang="fr-FR" sz="1400" baseline="0" dirty="0" smtClean="0">
                          <a:solidFill>
                            <a:schemeClr val="tx2"/>
                          </a:solidFill>
                          <a:effectLst/>
                        </a:rPr>
                        <a:t> forts</a:t>
                      </a:r>
                      <a:endParaRPr lang="fr-FR" sz="1400" dirty="0" smtClean="0">
                        <a:solidFill>
                          <a:schemeClr val="tx2"/>
                        </a:solidFill>
                        <a:effectLst/>
                        <a:latin typeface="1"/>
                        <a:ea typeface="Calibri" panose="020F0502020204030204" pitchFamily="34" charset="0"/>
                        <a:cs typeface="1"/>
                      </a:endParaRPr>
                    </a:p>
                  </a:txBody>
                  <a:tcPr marL="19573" marR="19573" marT="0" marB="0" anchor="ctr">
                    <a:solidFill>
                      <a:srgbClr val="E7F3F4"/>
                    </a:solidFill>
                  </a:tcPr>
                </a:tc>
                <a:tc>
                  <a:txBody>
                    <a:bodyPr/>
                    <a:lstStyle/>
                    <a:p>
                      <a:pPr algn="ctr">
                        <a:lnSpc>
                          <a:spcPct val="90000"/>
                        </a:lnSpc>
                        <a:spcAft>
                          <a:spcPts val="0"/>
                        </a:spcAft>
                      </a:pPr>
                      <a:r>
                        <a:rPr lang="fr-FR" sz="1800" dirty="0" smtClean="0">
                          <a:solidFill>
                            <a:schemeClr val="tx2"/>
                          </a:solidFill>
                          <a:effectLst/>
                        </a:rPr>
                        <a:t>Chaînes de valeur modulaires </a:t>
                      </a:r>
                    </a:p>
                    <a:p>
                      <a:pPr algn="ctr">
                        <a:lnSpc>
                          <a:spcPct val="90000"/>
                        </a:lnSpc>
                        <a:spcAft>
                          <a:spcPts val="0"/>
                        </a:spcAft>
                      </a:pPr>
                      <a:endParaRPr lang="fr-FR" sz="1400" dirty="0" smtClean="0">
                        <a:solidFill>
                          <a:schemeClr val="tx2"/>
                        </a:solidFill>
                        <a:effectLst/>
                      </a:endParaRPr>
                    </a:p>
                    <a:p>
                      <a:pPr algn="ctr">
                        <a:lnSpc>
                          <a:spcPct val="90000"/>
                        </a:lnSpc>
                        <a:spcAft>
                          <a:spcPts val="0"/>
                        </a:spcAft>
                      </a:pPr>
                      <a:r>
                        <a:rPr lang="fr-FR" sz="1400" dirty="0" smtClean="0">
                          <a:solidFill>
                            <a:schemeClr val="tx2"/>
                          </a:solidFill>
                          <a:effectLst/>
                        </a:rPr>
                        <a:t>Compétences</a:t>
                      </a:r>
                      <a:r>
                        <a:rPr lang="fr-FR" sz="1400" baseline="0" dirty="0" smtClean="0">
                          <a:solidFill>
                            <a:schemeClr val="tx2"/>
                          </a:solidFill>
                          <a:effectLst/>
                        </a:rPr>
                        <a:t> génériques des fournisseurs</a:t>
                      </a:r>
                    </a:p>
                    <a:p>
                      <a:pPr algn="ctr">
                        <a:lnSpc>
                          <a:spcPct val="90000"/>
                        </a:lnSpc>
                        <a:spcAft>
                          <a:spcPts val="0"/>
                        </a:spcAft>
                      </a:pPr>
                      <a:endParaRPr lang="fr-FR" sz="1400" dirty="0" smtClean="0">
                        <a:solidFill>
                          <a:schemeClr val="tx2"/>
                        </a:solidFill>
                        <a:effectLst/>
                        <a:sym typeface="Wingdings" panose="05000000000000000000" pitchFamily="2" charset="2"/>
                      </a:endParaRPr>
                    </a:p>
                    <a:p>
                      <a:pPr algn="ctr">
                        <a:lnSpc>
                          <a:spcPct val="90000"/>
                        </a:lnSpc>
                        <a:spcAft>
                          <a:spcPts val="0"/>
                        </a:spcAft>
                      </a:pPr>
                      <a:r>
                        <a:rPr lang="fr-FR" sz="1400" dirty="0" smtClean="0">
                          <a:solidFill>
                            <a:schemeClr val="tx2"/>
                          </a:solidFill>
                          <a:effectLst/>
                          <a:sym typeface="Wingdings" panose="05000000000000000000" pitchFamily="2" charset="2"/>
                        </a:rPr>
                        <a:t> </a:t>
                      </a:r>
                      <a:r>
                        <a:rPr lang="fr-FR" sz="1400" dirty="0" smtClean="0">
                          <a:solidFill>
                            <a:schemeClr val="tx2"/>
                          </a:solidFill>
                          <a:effectLst/>
                        </a:rPr>
                        <a:t>Diminution du besoin de contrôle des acheteurs dans les processus de production</a:t>
                      </a:r>
                    </a:p>
                    <a:p>
                      <a:pPr algn="ctr">
                        <a:lnSpc>
                          <a:spcPct val="90000"/>
                        </a:lnSpc>
                        <a:spcAft>
                          <a:spcPts val="0"/>
                        </a:spcAft>
                      </a:pP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573" marR="19573" marT="0" marB="0" anchor="ctr"/>
                </a:tc>
                <a:extLst>
                  <a:ext uri="{0D108BD9-81ED-4DB2-BD59-A6C34878D82A}">
                    <a16:rowId xmlns:a16="http://schemas.microsoft.com/office/drawing/2014/main" xmlns="" val="1701559591"/>
                  </a:ext>
                </a:extLst>
              </a:tr>
              <a:tr h="2128317">
                <a:tc>
                  <a:txBody>
                    <a:bodyPr/>
                    <a:lstStyle/>
                    <a:p>
                      <a:pPr algn="ctr">
                        <a:lnSpc>
                          <a:spcPct val="90000"/>
                        </a:lnSpc>
                        <a:spcAft>
                          <a:spcPts val="0"/>
                        </a:spcAft>
                      </a:pPr>
                      <a:r>
                        <a:rPr lang="fr-FR" sz="1800" b="1" dirty="0" smtClean="0">
                          <a:solidFill>
                            <a:schemeClr val="tx2"/>
                          </a:solidFill>
                          <a:effectLst/>
                        </a:rPr>
                        <a:t>Chaînes de valeur hiérarchiques </a:t>
                      </a:r>
                    </a:p>
                    <a:p>
                      <a:pPr algn="ctr">
                        <a:lnSpc>
                          <a:spcPct val="90000"/>
                        </a:lnSpc>
                        <a:spcAft>
                          <a:spcPts val="0"/>
                        </a:spcAft>
                      </a:pPr>
                      <a:endParaRPr lang="fr-FR" sz="1400" dirty="0" smtClean="0">
                        <a:solidFill>
                          <a:schemeClr val="tx2"/>
                        </a:solidFill>
                        <a:effectLst/>
                      </a:endParaRPr>
                    </a:p>
                    <a:p>
                      <a:pPr algn="ctr">
                        <a:lnSpc>
                          <a:spcPct val="90000"/>
                        </a:lnSpc>
                        <a:spcAft>
                          <a:spcPts val="0"/>
                        </a:spcAft>
                      </a:pPr>
                      <a:r>
                        <a:rPr lang="fr-FR" sz="1400" dirty="0" smtClean="0">
                          <a:solidFill>
                            <a:schemeClr val="tx2"/>
                          </a:solidFill>
                          <a:effectLst/>
                        </a:rPr>
                        <a:t>Caractéristiques techniques des produits non codifiables</a:t>
                      </a:r>
                    </a:p>
                    <a:p>
                      <a:pPr algn="ctr">
                        <a:lnSpc>
                          <a:spcPct val="90000"/>
                        </a:lnSpc>
                        <a:spcAft>
                          <a:spcPts val="0"/>
                        </a:spcAft>
                      </a:pPr>
                      <a:r>
                        <a:rPr lang="fr-FR" sz="1400" dirty="0" smtClean="0">
                          <a:solidFill>
                            <a:schemeClr val="tx2"/>
                          </a:solidFill>
                          <a:effectLst/>
                        </a:rPr>
                        <a:t>Pas de fournisseurs compétents </a:t>
                      </a:r>
                    </a:p>
                    <a:p>
                      <a:pPr algn="ctr">
                        <a:lnSpc>
                          <a:spcPct val="90000"/>
                        </a:lnSpc>
                        <a:spcAft>
                          <a:spcPts val="0"/>
                        </a:spcAft>
                      </a:pPr>
                      <a:endParaRPr lang="fr-FR" sz="1400" dirty="0" smtClean="0">
                        <a:solidFill>
                          <a:schemeClr val="tx2"/>
                        </a:solidFill>
                        <a:effectLst/>
                        <a:sym typeface="Wingdings" panose="05000000000000000000" pitchFamily="2" charset="2"/>
                      </a:endParaRPr>
                    </a:p>
                    <a:p>
                      <a:pPr algn="ctr">
                        <a:lnSpc>
                          <a:spcPct val="90000"/>
                        </a:lnSpc>
                        <a:spcAft>
                          <a:spcPts val="0"/>
                        </a:spcAft>
                      </a:pPr>
                      <a:r>
                        <a:rPr lang="fr-FR" sz="1400" smtClean="0">
                          <a:solidFill>
                            <a:schemeClr val="tx2"/>
                          </a:solidFill>
                          <a:effectLst/>
                          <a:sym typeface="Wingdings" panose="05000000000000000000" pitchFamily="2" charset="2"/>
                        </a:rPr>
                        <a:t></a:t>
                      </a:r>
                      <a:r>
                        <a:rPr lang="fr-FR" sz="1400" smtClean="0">
                          <a:solidFill>
                            <a:schemeClr val="tx2"/>
                          </a:solidFill>
                          <a:effectLst/>
                        </a:rPr>
                        <a:t> L’acheteur </a:t>
                      </a:r>
                      <a:r>
                        <a:rPr lang="fr-FR" sz="1400" dirty="0" smtClean="0">
                          <a:solidFill>
                            <a:schemeClr val="tx2"/>
                          </a:solidFill>
                          <a:effectLst/>
                        </a:rPr>
                        <a:t>doit développer des compétences productives en interne</a:t>
                      </a:r>
                      <a:endParaRPr lang="fr-FR" sz="14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spcAft>
                          <a:spcPts val="0"/>
                        </a:spcAft>
                      </a:pPr>
                      <a:endParaRPr lang="fr-FR"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573" marR="19573" marT="0" marB="0" anchor="ctr">
                    <a:solidFill>
                      <a:srgbClr val="BBE0E3"/>
                    </a:solidFill>
                  </a:tcPr>
                </a:tc>
                <a:tc>
                  <a:txBody>
                    <a:bodyPr/>
                    <a:lstStyle/>
                    <a:p>
                      <a:pPr algn="ctr">
                        <a:lnSpc>
                          <a:spcPct val="90000"/>
                        </a:lnSpc>
                        <a:spcAft>
                          <a:spcPts val="0"/>
                        </a:spcAft>
                      </a:pPr>
                      <a:r>
                        <a:rPr lang="fr-FR" sz="1800" b="1" dirty="0" smtClean="0">
                          <a:solidFill>
                            <a:schemeClr val="tx2"/>
                          </a:solidFill>
                          <a:effectLst/>
                        </a:rPr>
                        <a:t>Chaînes de valeur captives </a:t>
                      </a:r>
                    </a:p>
                    <a:p>
                      <a:pPr algn="ctr">
                        <a:lnSpc>
                          <a:spcPct val="90000"/>
                        </a:lnSpc>
                        <a:spcAft>
                          <a:spcPts val="0"/>
                        </a:spcAft>
                      </a:pPr>
                      <a:endParaRPr lang="fr-FR" sz="1400" dirty="0" smtClean="0">
                        <a:solidFill>
                          <a:schemeClr val="tx2"/>
                        </a:solidFill>
                        <a:effectLst/>
                      </a:endParaRPr>
                    </a:p>
                    <a:p>
                      <a:pPr algn="ctr">
                        <a:lnSpc>
                          <a:spcPct val="90000"/>
                        </a:lnSpc>
                        <a:spcAft>
                          <a:spcPts val="0"/>
                        </a:spcAft>
                      </a:pPr>
                      <a:r>
                        <a:rPr lang="fr-FR" sz="1400" b="1" dirty="0" smtClean="0">
                          <a:solidFill>
                            <a:schemeClr val="tx2"/>
                          </a:solidFill>
                          <a:effectLst/>
                        </a:rPr>
                        <a:t>Caractéristiques techniques des produits codifiables</a:t>
                      </a:r>
                    </a:p>
                    <a:p>
                      <a:pPr algn="ctr">
                        <a:lnSpc>
                          <a:spcPct val="90000"/>
                        </a:lnSpc>
                        <a:spcAft>
                          <a:spcPts val="0"/>
                        </a:spcAft>
                      </a:pPr>
                      <a:r>
                        <a:rPr lang="fr-FR" sz="1400" b="1" dirty="0" smtClean="0">
                          <a:solidFill>
                            <a:schemeClr val="tx2"/>
                          </a:solidFill>
                          <a:effectLst/>
                        </a:rPr>
                        <a:t>Faibles compétences des fournisseurs</a:t>
                      </a:r>
                    </a:p>
                    <a:p>
                      <a:pPr algn="ctr">
                        <a:lnSpc>
                          <a:spcPct val="90000"/>
                        </a:lnSpc>
                        <a:spcAft>
                          <a:spcPts val="0"/>
                        </a:spcAft>
                      </a:pPr>
                      <a:endParaRPr lang="fr-FR" sz="1400" b="1" dirty="0" smtClean="0">
                        <a:solidFill>
                          <a:schemeClr val="tx2"/>
                        </a:solidFill>
                        <a:effectLst/>
                        <a:sym typeface="Wingdings" panose="05000000000000000000" pitchFamily="2" charset="2"/>
                      </a:endParaRPr>
                    </a:p>
                    <a:p>
                      <a:pPr algn="ctr">
                        <a:lnSpc>
                          <a:spcPct val="90000"/>
                        </a:lnSpc>
                        <a:spcAft>
                          <a:spcPts val="0"/>
                        </a:spcAft>
                      </a:pPr>
                      <a:r>
                        <a:rPr lang="fr-FR" sz="1400" b="1" dirty="0" smtClean="0">
                          <a:solidFill>
                            <a:schemeClr val="tx2"/>
                          </a:solidFill>
                          <a:effectLst/>
                          <a:sym typeface="Wingdings" panose="05000000000000000000" pitchFamily="2" charset="2"/>
                        </a:rPr>
                        <a:t></a:t>
                      </a:r>
                      <a:r>
                        <a:rPr lang="fr-FR" sz="1400" b="1" dirty="0" smtClean="0">
                          <a:solidFill>
                            <a:schemeClr val="tx2"/>
                          </a:solidFill>
                          <a:effectLst/>
                        </a:rPr>
                        <a:t> Contrôle et intervention de l’acheteur </a:t>
                      </a:r>
                    </a:p>
                    <a:p>
                      <a:pPr algn="ctr">
                        <a:lnSpc>
                          <a:spcPct val="90000"/>
                        </a:lnSpc>
                        <a:spcAft>
                          <a:spcPts val="0"/>
                        </a:spcAft>
                      </a:pPr>
                      <a:r>
                        <a:rPr lang="fr-FR" sz="1400" b="1" dirty="0" smtClean="0">
                          <a:solidFill>
                            <a:schemeClr val="tx2"/>
                          </a:solidFill>
                          <a:effectLst/>
                          <a:sym typeface="Wingdings" panose="05000000000000000000" pitchFamily="2" charset="2"/>
                        </a:rPr>
                        <a:t> </a:t>
                      </a:r>
                      <a:r>
                        <a:rPr lang="fr-FR" sz="1400" b="1" dirty="0" smtClean="0">
                          <a:solidFill>
                            <a:schemeClr val="tx2"/>
                          </a:solidFill>
                          <a:effectLst/>
                        </a:rPr>
                        <a:t>Dépendance transactionnelle du fournisseur vis-à-vis de l’acheteur</a:t>
                      </a:r>
                      <a:endParaRPr lang="fr-F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9573" marR="19573" marT="0" marB="0" anchor="ctr"/>
                </a:tc>
                <a:extLst>
                  <a:ext uri="{0D108BD9-81ED-4DB2-BD59-A6C34878D82A}">
                    <a16:rowId xmlns:a16="http://schemas.microsoft.com/office/drawing/2014/main" xmlns="" val="1121643423"/>
                  </a:ext>
                </a:extLst>
              </a:tr>
            </a:tbl>
          </a:graphicData>
        </a:graphic>
      </p:graphicFrame>
      <p:cxnSp>
        <p:nvCxnSpPr>
          <p:cNvPr id="10" name="Connecteur droit avec flèche 9"/>
          <p:cNvCxnSpPr/>
          <p:nvPr/>
        </p:nvCxnSpPr>
        <p:spPr bwMode="auto">
          <a:xfrm>
            <a:off x="457200" y="1366984"/>
            <a:ext cx="0" cy="4495800"/>
          </a:xfrm>
          <a:prstGeom prst="straightConnector1">
            <a:avLst/>
          </a:prstGeom>
          <a:ln w="38100">
            <a:headEnd type="triangle" w="lg" len="lg"/>
            <a:tailEnd type="none" w="med" len="med"/>
          </a:ln>
          <a:extLst/>
        </p:spPr>
        <p:style>
          <a:lnRef idx="1">
            <a:schemeClr val="accent2"/>
          </a:lnRef>
          <a:fillRef idx="0">
            <a:schemeClr val="accent2"/>
          </a:fillRef>
          <a:effectRef idx="0">
            <a:schemeClr val="accent2"/>
          </a:effectRef>
          <a:fontRef idx="minor">
            <a:schemeClr val="tx1"/>
          </a:fontRef>
        </p:style>
      </p:cxnSp>
      <p:cxnSp>
        <p:nvCxnSpPr>
          <p:cNvPr id="14" name="Connecteur droit avec flèche 13"/>
          <p:cNvCxnSpPr/>
          <p:nvPr/>
        </p:nvCxnSpPr>
        <p:spPr bwMode="auto">
          <a:xfrm flipH="1">
            <a:off x="457200" y="5851854"/>
            <a:ext cx="8458200" cy="15546"/>
          </a:xfrm>
          <a:prstGeom prst="straightConnector1">
            <a:avLst/>
          </a:prstGeom>
          <a:ln w="38100">
            <a:headEnd type="triangle" w="lg" len="lg"/>
            <a:tailEnd type="none" w="med" len="med"/>
          </a:ln>
          <a:extLst/>
        </p:spPr>
        <p:style>
          <a:lnRef idx="1">
            <a:schemeClr val="accent2"/>
          </a:lnRef>
          <a:fillRef idx="0">
            <a:schemeClr val="accent2"/>
          </a:fillRef>
          <a:effectRef idx="0">
            <a:schemeClr val="accent2"/>
          </a:effectRef>
          <a:fontRef idx="minor">
            <a:schemeClr val="tx1"/>
          </a:fontRef>
        </p:style>
      </p:cxnSp>
      <p:sp>
        <p:nvSpPr>
          <p:cNvPr id="15" name="Rectangle à coins arrondis 14"/>
          <p:cNvSpPr/>
          <p:nvPr/>
        </p:nvSpPr>
        <p:spPr bwMode="auto">
          <a:xfrm>
            <a:off x="76200" y="797730"/>
            <a:ext cx="3352800" cy="444916"/>
          </a:xfrm>
          <a:prstGeom prst="roundRect">
            <a:avLst/>
          </a:pr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92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dirty="0" smtClean="0"/>
              <a:t>Compétences des fournisseurs pour fournir la qualité requise</a:t>
            </a:r>
            <a:endParaRPr kumimoji="0" lang="fr-FR" sz="1600" b="1" i="0" u="none" strike="noStrike" cap="none" normalizeH="0" baseline="0" dirty="0" smtClean="0">
              <a:ln>
                <a:noFill/>
              </a:ln>
              <a:solidFill>
                <a:schemeClr val="accent2"/>
              </a:solidFill>
              <a:effectLst/>
            </a:endParaRPr>
          </a:p>
        </p:txBody>
      </p:sp>
      <p:sp>
        <p:nvSpPr>
          <p:cNvPr id="18" name="Rectangle à coins arrondis 17"/>
          <p:cNvSpPr/>
          <p:nvPr/>
        </p:nvSpPr>
        <p:spPr bwMode="auto">
          <a:xfrm>
            <a:off x="4343400" y="5926477"/>
            <a:ext cx="4067175" cy="360060"/>
          </a:xfrm>
          <a:prstGeom prst="roundRect">
            <a:avLst/>
          </a:pr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r" defTabSz="914400" rtl="0" eaLnBrk="1" fontAlgn="base" latinLnBrk="0" hangingPunct="1">
              <a:lnSpc>
                <a:spcPct val="100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600" dirty="0" smtClean="0"/>
              <a:t>Disponibilité d’informations codifiées</a:t>
            </a:r>
            <a:endParaRPr kumimoji="0" lang="fr-FR" sz="1600" b="1" i="0" u="none" strike="noStrike" cap="none" normalizeH="0" baseline="0" dirty="0" smtClean="0">
              <a:ln>
                <a:noFill/>
              </a:ln>
              <a:solidFill>
                <a:schemeClr val="accent2"/>
              </a:solidFill>
              <a:effectLst/>
            </a:endParaRPr>
          </a:p>
        </p:txBody>
      </p:sp>
      <p:sp>
        <p:nvSpPr>
          <p:cNvPr id="19" name="ZoneTexte 18"/>
          <p:cNvSpPr txBox="1"/>
          <p:nvPr/>
        </p:nvSpPr>
        <p:spPr>
          <a:xfrm>
            <a:off x="457199" y="5738804"/>
            <a:ext cx="340158" cy="523220"/>
          </a:xfrm>
          <a:prstGeom prst="rect">
            <a:avLst/>
          </a:prstGeom>
          <a:noFill/>
        </p:spPr>
        <p:txBody>
          <a:bodyPr wrap="none" rtlCol="0">
            <a:spAutoFit/>
          </a:bodyPr>
          <a:lstStyle/>
          <a:p>
            <a:r>
              <a:rPr lang="fr-FR" dirty="0" smtClean="0"/>
              <a:t>-</a:t>
            </a:r>
            <a:endParaRPr lang="fr-FR" dirty="0"/>
          </a:p>
        </p:txBody>
      </p:sp>
      <p:sp>
        <p:nvSpPr>
          <p:cNvPr id="21" name="ZoneTexte 20"/>
          <p:cNvSpPr txBox="1"/>
          <p:nvPr/>
        </p:nvSpPr>
        <p:spPr>
          <a:xfrm>
            <a:off x="8349522" y="5813754"/>
            <a:ext cx="436338" cy="461665"/>
          </a:xfrm>
          <a:prstGeom prst="rect">
            <a:avLst/>
          </a:prstGeom>
          <a:noFill/>
        </p:spPr>
        <p:txBody>
          <a:bodyPr wrap="none" rtlCol="0">
            <a:spAutoFit/>
          </a:bodyPr>
          <a:lstStyle/>
          <a:p>
            <a:r>
              <a:rPr lang="fr-FR" sz="2400" dirty="0" smtClean="0"/>
              <a:t>+</a:t>
            </a:r>
            <a:endParaRPr lang="fr-FR" sz="2400" dirty="0"/>
          </a:p>
        </p:txBody>
      </p:sp>
      <p:sp>
        <p:nvSpPr>
          <p:cNvPr id="22" name="ZoneTexte 21"/>
          <p:cNvSpPr txBox="1"/>
          <p:nvPr/>
        </p:nvSpPr>
        <p:spPr>
          <a:xfrm>
            <a:off x="61264" y="5445781"/>
            <a:ext cx="340158" cy="523220"/>
          </a:xfrm>
          <a:prstGeom prst="rect">
            <a:avLst/>
          </a:prstGeom>
          <a:noFill/>
        </p:spPr>
        <p:txBody>
          <a:bodyPr wrap="none" rtlCol="0">
            <a:spAutoFit/>
          </a:bodyPr>
          <a:lstStyle/>
          <a:p>
            <a:r>
              <a:rPr lang="fr-FR" dirty="0" smtClean="0"/>
              <a:t>-</a:t>
            </a:r>
            <a:endParaRPr lang="fr-FR" dirty="0"/>
          </a:p>
        </p:txBody>
      </p:sp>
      <p:sp>
        <p:nvSpPr>
          <p:cNvPr id="23" name="ZoneTexte 22"/>
          <p:cNvSpPr txBox="1"/>
          <p:nvPr/>
        </p:nvSpPr>
        <p:spPr>
          <a:xfrm>
            <a:off x="-7027" y="1467165"/>
            <a:ext cx="436338" cy="461665"/>
          </a:xfrm>
          <a:prstGeom prst="rect">
            <a:avLst/>
          </a:prstGeom>
          <a:noFill/>
        </p:spPr>
        <p:txBody>
          <a:bodyPr wrap="none" rtlCol="0">
            <a:spAutoFit/>
          </a:bodyPr>
          <a:lstStyle/>
          <a:p>
            <a:r>
              <a:rPr lang="fr-FR" sz="2400" dirty="0" smtClean="0"/>
              <a:t>+</a:t>
            </a:r>
            <a:endParaRPr lang="fr-FR" sz="2400" dirty="0"/>
          </a:p>
        </p:txBody>
      </p:sp>
      <p:sp>
        <p:nvSpPr>
          <p:cNvPr id="20" name="ZoneTexte 19"/>
          <p:cNvSpPr txBox="1"/>
          <p:nvPr/>
        </p:nvSpPr>
        <p:spPr>
          <a:xfrm>
            <a:off x="6324760" y="5579126"/>
            <a:ext cx="2412840" cy="261610"/>
          </a:xfrm>
          <a:prstGeom prst="rect">
            <a:avLst/>
          </a:prstGeom>
          <a:noFill/>
        </p:spPr>
        <p:txBody>
          <a:bodyPr wrap="none" rtlCol="0">
            <a:spAutoFit/>
          </a:bodyPr>
          <a:lstStyle/>
          <a:p>
            <a:r>
              <a:rPr lang="fr-FR" sz="1100" b="0" dirty="0" smtClean="0">
                <a:solidFill>
                  <a:schemeClr val="tx2"/>
                </a:solidFill>
              </a:rPr>
              <a:t>Source : d’après </a:t>
            </a:r>
            <a:r>
              <a:rPr lang="fr-FR" sz="1100" b="0" dirty="0" err="1" smtClean="0">
                <a:solidFill>
                  <a:schemeClr val="tx2"/>
                </a:solidFill>
              </a:rPr>
              <a:t>Gereffi</a:t>
            </a:r>
            <a:r>
              <a:rPr lang="fr-FR" sz="1100" b="0" dirty="0" smtClean="0">
                <a:solidFill>
                  <a:schemeClr val="tx2"/>
                </a:solidFill>
              </a:rPr>
              <a:t> et al., 2005</a:t>
            </a:r>
            <a:endParaRPr lang="fr-FR" sz="1100" b="0" dirty="0">
              <a:solidFill>
                <a:schemeClr val="tx2"/>
              </a:solidFill>
            </a:endParaRPr>
          </a:p>
        </p:txBody>
      </p:sp>
    </p:spTree>
    <p:extLst>
      <p:ext uri="{BB962C8B-B14F-4D97-AF65-F5344CB8AC3E}">
        <p14:creationId xmlns:p14="http://schemas.microsoft.com/office/powerpoint/2010/main" val="2360099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
          </a:xfrm>
        </p:spPr>
        <p:txBody>
          <a:bodyPr>
            <a:normAutofit/>
          </a:bodyPr>
          <a:lstStyle/>
          <a:p>
            <a:r>
              <a:rPr lang="fr-FR" dirty="0" smtClean="0"/>
              <a:t>1-Diversité des standards, diversité des enjeux</a:t>
            </a:r>
            <a:endParaRPr lang="fr-FR" dirty="0"/>
          </a:p>
        </p:txBody>
      </p:sp>
      <p:sp>
        <p:nvSpPr>
          <p:cNvPr id="4" name="Espace réservé du contenu 3"/>
          <p:cNvSpPr>
            <a:spLocks noGrp="1"/>
          </p:cNvSpPr>
          <p:nvPr>
            <p:ph sz="quarter" idx="1"/>
          </p:nvPr>
        </p:nvSpPr>
        <p:spPr>
          <a:xfrm>
            <a:off x="190500" y="838200"/>
            <a:ext cx="8763000" cy="5486400"/>
          </a:xfrm>
        </p:spPr>
        <p:txBody>
          <a:bodyPr>
            <a:normAutofit fontScale="85000" lnSpcReduction="10000"/>
          </a:bodyPr>
          <a:lstStyle/>
          <a:p>
            <a:r>
              <a:rPr lang="fr-FR" dirty="0"/>
              <a:t>La standardisation : normalisation des processus de production, des biens, des personnes, des marchés et des standards eux-mêmes </a:t>
            </a:r>
            <a:r>
              <a:rPr lang="fr-FR" sz="2100" dirty="0"/>
              <a:t>(</a:t>
            </a:r>
            <a:r>
              <a:rPr lang="fr-FR" sz="2100" dirty="0" err="1"/>
              <a:t>Busch</a:t>
            </a:r>
            <a:r>
              <a:rPr lang="fr-FR" sz="2100" dirty="0"/>
              <a:t>, 2000)</a:t>
            </a:r>
          </a:p>
          <a:p>
            <a:pPr lvl="1"/>
            <a:r>
              <a:rPr lang="fr-FR" dirty="0"/>
              <a:t>Dimension performative des standards</a:t>
            </a:r>
          </a:p>
          <a:p>
            <a:pPr lvl="1"/>
            <a:r>
              <a:rPr lang="fr-FR" dirty="0"/>
              <a:t>Gouvernance des standards et gouvernance des filières s’entre-déterminent</a:t>
            </a:r>
          </a:p>
          <a:p>
            <a:pPr>
              <a:spcBef>
                <a:spcPts val="600"/>
              </a:spcBef>
            </a:pPr>
            <a:r>
              <a:rPr lang="fr-FR" dirty="0"/>
              <a:t>Travaux sur les chaînes de valeur globale ont apporté des éclairages pertinents sur les modes de gouvernance des filières </a:t>
            </a:r>
            <a:r>
              <a:rPr lang="fr-FR" sz="2100" dirty="0"/>
              <a:t>(Gibbon, et al., 2008</a:t>
            </a:r>
            <a:r>
              <a:rPr lang="fr-FR" sz="2100" dirty="0" smtClean="0"/>
              <a:t>)</a:t>
            </a:r>
            <a:endParaRPr lang="fr-FR" dirty="0"/>
          </a:p>
          <a:p>
            <a:pPr lvl="1"/>
            <a:r>
              <a:rPr lang="fr-FR" dirty="0"/>
              <a:t>Rôle des acteurs leaders </a:t>
            </a:r>
            <a:r>
              <a:rPr lang="fr-FR" sz="1700" dirty="0"/>
              <a:t>(Ponte et Gibbon, 2005, </a:t>
            </a:r>
            <a:r>
              <a:rPr lang="fr-FR" sz="1700" dirty="0" err="1"/>
              <a:t>Hatanaka</a:t>
            </a:r>
            <a:r>
              <a:rPr lang="fr-FR" sz="1700" dirty="0"/>
              <a:t>, et al., 2005, Ponte, 2009)</a:t>
            </a:r>
          </a:p>
          <a:p>
            <a:pPr lvl="1"/>
            <a:r>
              <a:rPr lang="fr-FR" dirty="0"/>
              <a:t>Modes de coordination </a:t>
            </a:r>
            <a:r>
              <a:rPr lang="fr-FR" sz="1700" dirty="0"/>
              <a:t>(</a:t>
            </a:r>
            <a:r>
              <a:rPr lang="fr-FR" sz="1700" dirty="0" err="1"/>
              <a:t>Hatanaka</a:t>
            </a:r>
            <a:r>
              <a:rPr lang="fr-FR" sz="1700" dirty="0"/>
              <a:t>, et al., 2005, </a:t>
            </a:r>
            <a:r>
              <a:rPr lang="fr-FR" sz="1700" dirty="0" err="1"/>
              <a:t>Gereffi</a:t>
            </a:r>
            <a:r>
              <a:rPr lang="fr-FR" sz="1700" dirty="0"/>
              <a:t> et al., 2005…)</a:t>
            </a:r>
          </a:p>
          <a:p>
            <a:pPr lvl="1"/>
            <a:r>
              <a:rPr lang="fr-FR" dirty="0"/>
              <a:t>Processus de normalisation </a:t>
            </a:r>
            <a:r>
              <a:rPr lang="fr-FR" sz="1700" dirty="0"/>
              <a:t>(Ponte et Gibbon, 2005, </a:t>
            </a:r>
            <a:r>
              <a:rPr lang="fr-FR" sz="1700" dirty="0" err="1"/>
              <a:t>Busch</a:t>
            </a:r>
            <a:r>
              <a:rPr lang="fr-FR" sz="1700" dirty="0"/>
              <a:t>, 2010)</a:t>
            </a:r>
          </a:p>
          <a:p>
            <a:pPr>
              <a:spcBef>
                <a:spcPts val="600"/>
              </a:spcBef>
            </a:pPr>
            <a:r>
              <a:rPr lang="fr-FR" dirty="0"/>
              <a:t>Tendance historique : transformation du rôle et du périmètre des entreprises</a:t>
            </a:r>
          </a:p>
          <a:p>
            <a:pPr lvl="1"/>
            <a:r>
              <a:rPr lang="fr-FR" dirty="0"/>
              <a:t>Empilement des standards : sécurité alimentaire, qualité du produit (propriétés technologiques et propriétés nutritionnelles), standards sociaux et environnementaux </a:t>
            </a:r>
            <a:r>
              <a:rPr lang="fr-FR" sz="1700" dirty="0"/>
              <a:t>(cf. </a:t>
            </a:r>
            <a:r>
              <a:rPr lang="fr-FR" sz="1700" dirty="0" err="1"/>
              <a:t>Gereffi</a:t>
            </a:r>
            <a:r>
              <a:rPr lang="fr-FR" sz="1700" dirty="0"/>
              <a:t> et Lee, 2009)</a:t>
            </a:r>
          </a:p>
          <a:p>
            <a:pPr lvl="1"/>
            <a:r>
              <a:rPr lang="fr-FR" dirty="0"/>
              <a:t>Elargissement de la relation des entreprises avec leur environnement : du B2B au B2C, voire au B2S </a:t>
            </a:r>
            <a:r>
              <a:rPr lang="fr-FR" sz="1700" dirty="0"/>
              <a:t>(</a:t>
            </a:r>
            <a:r>
              <a:rPr lang="fr-FR" sz="1700" dirty="0" err="1"/>
              <a:t>Jaffee</a:t>
            </a:r>
            <a:r>
              <a:rPr lang="fr-FR" sz="1700" dirty="0"/>
              <a:t> et al., 2011)</a:t>
            </a:r>
            <a:r>
              <a:rPr lang="fr-FR" dirty="0"/>
              <a:t>. </a:t>
            </a:r>
          </a:p>
          <a:p>
            <a:pPr>
              <a:spcBef>
                <a:spcPts val="600"/>
              </a:spcBef>
              <a:buFont typeface="Wingdings" charset="2"/>
              <a:buChar char="Ø"/>
            </a:pPr>
            <a:r>
              <a:rPr lang="fr-FR" dirty="0"/>
              <a:t>Dans cette communication : deux dimensions de la qualité </a:t>
            </a:r>
            <a:r>
              <a:rPr lang="fr-FR" dirty="0" smtClean="0"/>
              <a:t>(technologique vs</a:t>
            </a:r>
            <a:r>
              <a:rPr lang="fr-FR" dirty="0"/>
              <a:t>. </a:t>
            </a:r>
            <a:r>
              <a:rPr lang="fr-FR" dirty="0" smtClean="0"/>
              <a:t>environnementale).</a:t>
            </a:r>
            <a:endParaRPr lang="fr-FR" dirty="0"/>
          </a:p>
        </p:txBody>
      </p:sp>
    </p:spTree>
    <p:extLst>
      <p:ext uri="{BB962C8B-B14F-4D97-AF65-F5344CB8AC3E}">
        <p14:creationId xmlns:p14="http://schemas.microsoft.com/office/powerpoint/2010/main" val="323571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
          </a:xfrm>
        </p:spPr>
        <p:txBody>
          <a:bodyPr>
            <a:normAutofit fontScale="90000"/>
          </a:bodyPr>
          <a:lstStyle/>
          <a:p>
            <a:r>
              <a:rPr lang="fr-FR" dirty="0" smtClean="0"/>
              <a:t>1-Déterminants des innovations (environnementales) </a:t>
            </a:r>
            <a:endParaRPr lang="fr-FR" dirty="0"/>
          </a:p>
        </p:txBody>
      </p:sp>
      <p:sp>
        <p:nvSpPr>
          <p:cNvPr id="4" name="Espace réservé du contenu 3"/>
          <p:cNvSpPr>
            <a:spLocks noGrp="1"/>
          </p:cNvSpPr>
          <p:nvPr>
            <p:ph sz="quarter" idx="1"/>
          </p:nvPr>
        </p:nvSpPr>
        <p:spPr>
          <a:xfrm>
            <a:off x="76200" y="914400"/>
            <a:ext cx="8991600" cy="5684280"/>
          </a:xfrm>
        </p:spPr>
        <p:txBody>
          <a:bodyPr>
            <a:normAutofit fontScale="92500"/>
          </a:bodyPr>
          <a:lstStyle/>
          <a:p>
            <a:r>
              <a:rPr lang="fr-FR" sz="2300" dirty="0"/>
              <a:t>Trois </a:t>
            </a:r>
            <a:r>
              <a:rPr lang="fr-FR" sz="2300" dirty="0" smtClean="0"/>
              <a:t>déterminants </a:t>
            </a:r>
            <a:r>
              <a:rPr lang="fr-FR" sz="2300" dirty="0"/>
              <a:t>plus particulièrement mis en avant dans </a:t>
            </a:r>
            <a:r>
              <a:rPr lang="fr-FR" sz="2300" dirty="0" smtClean="0"/>
              <a:t>la littérature  </a:t>
            </a:r>
          </a:p>
          <a:p>
            <a:pPr lvl="1"/>
            <a:r>
              <a:rPr lang="fr-FR" sz="1900" dirty="0" smtClean="0"/>
              <a:t>la </a:t>
            </a:r>
            <a:r>
              <a:rPr lang="fr-FR" sz="1900" dirty="0"/>
              <a:t>réglementation, la technologie et le développement de nouveaux marchés (débouchés).</a:t>
            </a:r>
          </a:p>
          <a:p>
            <a:r>
              <a:rPr lang="fr-FR" sz="2300" dirty="0"/>
              <a:t>Spécificités de l’innovation </a:t>
            </a:r>
            <a:r>
              <a:rPr lang="fr-FR" sz="2300" dirty="0" smtClean="0"/>
              <a:t>environnementale</a:t>
            </a:r>
            <a:r>
              <a:rPr lang="fr-FR" dirty="0" smtClean="0"/>
              <a:t> </a:t>
            </a:r>
            <a:r>
              <a:rPr lang="fr-FR" sz="1900" dirty="0" smtClean="0"/>
              <a:t>(</a:t>
            </a:r>
            <a:r>
              <a:rPr lang="fr-FR" sz="1900" dirty="0" err="1" smtClean="0"/>
              <a:t>Rennings</a:t>
            </a:r>
            <a:r>
              <a:rPr lang="fr-FR" sz="1900" dirty="0" smtClean="0"/>
              <a:t>, 2000)</a:t>
            </a:r>
            <a:endParaRPr lang="fr-FR" sz="1900" dirty="0"/>
          </a:p>
          <a:p>
            <a:pPr lvl="1"/>
            <a:r>
              <a:rPr lang="fr-FR" sz="1900" dirty="0"/>
              <a:t>Le </a:t>
            </a:r>
            <a:r>
              <a:rPr lang="fr-FR" sz="1900" dirty="0" smtClean="0"/>
              <a:t>bénéfice environnemental </a:t>
            </a:r>
            <a:r>
              <a:rPr lang="fr-FR" sz="1900" dirty="0"/>
              <a:t>de l’innovation n’est pas directement appropriable par la firme qui la conçoit (double externalité</a:t>
            </a:r>
            <a:r>
              <a:rPr lang="fr-FR" sz="1900" dirty="0" smtClean="0"/>
              <a:t>)</a:t>
            </a:r>
          </a:p>
          <a:p>
            <a:pPr lvl="1"/>
            <a:r>
              <a:rPr lang="fr-FR" sz="1900" dirty="0" smtClean="0"/>
              <a:t>La réglementation a des effets push/pull encore plus importants que pour une innovation « classique »</a:t>
            </a:r>
            <a:endParaRPr lang="fr-FR" sz="1900" dirty="0"/>
          </a:p>
          <a:p>
            <a:pPr>
              <a:buFont typeface="Wingdings" charset="2"/>
              <a:buChar char="Ø"/>
            </a:pPr>
            <a:r>
              <a:rPr lang="fr-FR" sz="2300" dirty="0" smtClean="0"/>
              <a:t>Forte </a:t>
            </a:r>
            <a:r>
              <a:rPr lang="fr-FR" sz="2300" dirty="0"/>
              <a:t>complémentarité des innovations techniques et organisationnelles dans les processus de création et de diffusion des innovations</a:t>
            </a:r>
            <a:r>
              <a:rPr lang="fr-FR" dirty="0"/>
              <a:t> </a:t>
            </a:r>
            <a:r>
              <a:rPr lang="fr-FR" sz="1900" dirty="0"/>
              <a:t>(</a:t>
            </a:r>
            <a:r>
              <a:rPr lang="fr-FR" sz="1900" dirty="0" err="1"/>
              <a:t>Milgrom</a:t>
            </a:r>
            <a:r>
              <a:rPr lang="fr-FR" sz="1900" dirty="0"/>
              <a:t> &amp; Roberts, 1995</a:t>
            </a:r>
            <a:r>
              <a:rPr lang="fr-FR" sz="1900" dirty="0" smtClean="0"/>
              <a:t>)</a:t>
            </a:r>
          </a:p>
          <a:p>
            <a:pPr lvl="1"/>
            <a:r>
              <a:rPr lang="fr-FR" sz="1900" dirty="0" smtClean="0"/>
              <a:t>Notamment pour l’innovation </a:t>
            </a:r>
            <a:r>
              <a:rPr lang="fr-FR" sz="1900" dirty="0"/>
              <a:t>environnementale </a:t>
            </a:r>
            <a:r>
              <a:rPr lang="fr-FR" sz="1900" dirty="0" smtClean="0"/>
              <a:t>et plus largement dès que la qualité concerne plusieurs </a:t>
            </a:r>
            <a:r>
              <a:rPr lang="fr-FR" sz="1900" dirty="0"/>
              <a:t>maillons de la </a:t>
            </a:r>
            <a:r>
              <a:rPr lang="fr-FR" sz="1900" dirty="0" smtClean="0"/>
              <a:t>filière </a:t>
            </a:r>
            <a:r>
              <a:rPr lang="fr-FR" sz="1700" dirty="0"/>
              <a:t>(</a:t>
            </a:r>
            <a:r>
              <a:rPr lang="fr-FR" sz="1700" dirty="0" err="1"/>
              <a:t>Brynjolfsson</a:t>
            </a:r>
            <a:r>
              <a:rPr lang="fr-FR" sz="1700" dirty="0"/>
              <a:t> &amp; </a:t>
            </a:r>
            <a:r>
              <a:rPr lang="fr-FR" sz="1700" dirty="0" err="1"/>
              <a:t>Milgrom</a:t>
            </a:r>
            <a:r>
              <a:rPr lang="fr-FR" sz="1700" dirty="0"/>
              <a:t>, 2012</a:t>
            </a:r>
            <a:r>
              <a:rPr lang="fr-FR" sz="1700" dirty="0" smtClean="0"/>
              <a:t>)</a:t>
            </a:r>
            <a:r>
              <a:rPr lang="fr-FR" sz="1900" dirty="0" smtClean="0"/>
              <a:t>.</a:t>
            </a:r>
            <a:endParaRPr lang="fr-FR" sz="1500" dirty="0"/>
          </a:p>
          <a:p>
            <a:r>
              <a:rPr lang="fr-FR" sz="2300" dirty="0"/>
              <a:t>Approche en termes de système </a:t>
            </a:r>
            <a:r>
              <a:rPr lang="fr-FR" sz="2300" dirty="0" smtClean="0"/>
              <a:t>sociotechnique </a:t>
            </a:r>
            <a:r>
              <a:rPr lang="fr-FR" sz="2300" dirty="0"/>
              <a:t>dynamique </a:t>
            </a:r>
            <a:r>
              <a:rPr lang="fr-FR" sz="1800" dirty="0" smtClean="0"/>
              <a:t>(</a:t>
            </a:r>
            <a:r>
              <a:rPr lang="fr-FR" sz="1800" dirty="0" err="1" smtClean="0"/>
              <a:t>Geels</a:t>
            </a:r>
            <a:r>
              <a:rPr lang="fr-FR" sz="1800" dirty="0" smtClean="0"/>
              <a:t>, 2004) </a:t>
            </a:r>
            <a:endParaRPr lang="fr-FR" dirty="0"/>
          </a:p>
          <a:p>
            <a:pPr lvl="1"/>
            <a:r>
              <a:rPr lang="fr-FR" sz="1900" dirty="0"/>
              <a:t>Niveau supra : le paysage </a:t>
            </a:r>
            <a:r>
              <a:rPr lang="fr-FR" sz="1900" dirty="0" smtClean="0"/>
              <a:t>institutionnel</a:t>
            </a:r>
          </a:p>
          <a:p>
            <a:pPr lvl="1"/>
            <a:r>
              <a:rPr lang="fr-FR" sz="1900" dirty="0" smtClean="0"/>
              <a:t>Niveau méso : le régime </a:t>
            </a:r>
            <a:r>
              <a:rPr lang="fr-FR" sz="1900" dirty="0" err="1" smtClean="0"/>
              <a:t>socio-technique</a:t>
            </a:r>
            <a:r>
              <a:rPr lang="fr-FR" sz="1900" dirty="0"/>
              <a:t> </a:t>
            </a:r>
            <a:r>
              <a:rPr lang="fr-FR" sz="1900" dirty="0" smtClean="0"/>
              <a:t>dominant</a:t>
            </a:r>
            <a:endParaRPr lang="fr-FR" sz="1900" dirty="0"/>
          </a:p>
          <a:p>
            <a:pPr lvl="1"/>
            <a:r>
              <a:rPr lang="fr-FR" sz="1900" dirty="0"/>
              <a:t>Niveau infra : les </a:t>
            </a:r>
            <a:r>
              <a:rPr lang="fr-FR" sz="1900" dirty="0" smtClean="0"/>
              <a:t>petits réseaux d’acteurs innovants</a:t>
            </a:r>
            <a:endParaRPr lang="fr-FR" sz="1900" dirty="0"/>
          </a:p>
          <a:p>
            <a:endParaRPr lang="fr-FR" dirty="0"/>
          </a:p>
        </p:txBody>
      </p:sp>
    </p:spTree>
    <p:extLst>
      <p:ext uri="{BB962C8B-B14F-4D97-AF65-F5344CB8AC3E}">
        <p14:creationId xmlns:p14="http://schemas.microsoft.com/office/powerpoint/2010/main" val="1339619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
          </a:xfrm>
        </p:spPr>
        <p:txBody>
          <a:bodyPr>
            <a:normAutofit/>
          </a:bodyPr>
          <a:lstStyle/>
          <a:p>
            <a:r>
              <a:rPr lang="fr-FR" dirty="0" smtClean="0"/>
              <a:t>2-Méthodologie</a:t>
            </a:r>
            <a:endParaRPr lang="fr-FR" dirty="0"/>
          </a:p>
        </p:txBody>
      </p:sp>
      <p:sp>
        <p:nvSpPr>
          <p:cNvPr id="4" name="Espace réservé du contenu 3"/>
          <p:cNvSpPr>
            <a:spLocks noGrp="1"/>
          </p:cNvSpPr>
          <p:nvPr>
            <p:ph sz="quarter" idx="1"/>
          </p:nvPr>
        </p:nvSpPr>
        <p:spPr>
          <a:xfrm>
            <a:off x="381000" y="914400"/>
            <a:ext cx="8305800" cy="3962400"/>
          </a:xfrm>
        </p:spPr>
        <p:txBody>
          <a:bodyPr>
            <a:normAutofit/>
          </a:bodyPr>
          <a:lstStyle/>
          <a:p>
            <a:pPr>
              <a:buClr>
                <a:srgbClr val="E78E23"/>
              </a:buClr>
              <a:defRPr/>
            </a:pPr>
            <a:r>
              <a:rPr lang="fr-FR" sz="2200" b="1" dirty="0" smtClean="0">
                <a:latin typeface="Arial" pitchFamily="34" charset="0"/>
                <a:cs typeface="Arial" pitchFamily="34" charset="0"/>
              </a:rPr>
              <a:t>Recherche de </a:t>
            </a:r>
            <a:r>
              <a:rPr lang="fr-FR" sz="2200" b="1" dirty="0">
                <a:latin typeface="Arial" pitchFamily="34" charset="0"/>
                <a:cs typeface="Arial" pitchFamily="34" charset="0"/>
              </a:rPr>
              <a:t>documents </a:t>
            </a:r>
            <a:r>
              <a:rPr lang="fr-FR" sz="2200" b="1" dirty="0" smtClean="0">
                <a:latin typeface="Arial" pitchFamily="34" charset="0"/>
                <a:cs typeface="Arial" pitchFamily="34" charset="0"/>
              </a:rPr>
              <a:t>« techniques » </a:t>
            </a:r>
            <a:r>
              <a:rPr lang="fr-FR" sz="2200" b="1" dirty="0">
                <a:latin typeface="Arial" pitchFamily="34" charset="0"/>
                <a:cs typeface="Arial" pitchFamily="34" charset="0"/>
              </a:rPr>
              <a:t>officiels et professionnels </a:t>
            </a:r>
            <a:r>
              <a:rPr lang="fr-FR" sz="2200" dirty="0">
                <a:latin typeface="Arial" pitchFamily="34" charset="0"/>
                <a:cs typeface="Arial" pitchFamily="34" charset="0"/>
              </a:rPr>
              <a:t>(France, UE, Canada) </a:t>
            </a:r>
            <a:r>
              <a:rPr lang="fr-FR" sz="2200" dirty="0" smtClean="0">
                <a:latin typeface="Arial" pitchFamily="34" charset="0"/>
                <a:cs typeface="Arial" pitchFamily="34" charset="0"/>
              </a:rPr>
              <a:t>pour </a:t>
            </a:r>
            <a:r>
              <a:rPr lang="fr-FR" sz="2200" dirty="0">
                <a:latin typeface="Arial" pitchFamily="34" charset="0"/>
                <a:cs typeface="Arial" pitchFamily="34" charset="0"/>
              </a:rPr>
              <a:t>caractériser les critères de qualité du blé </a:t>
            </a:r>
            <a:r>
              <a:rPr lang="fr-FR" sz="2200" dirty="0" smtClean="0">
                <a:latin typeface="Arial" pitchFamily="34" charset="0"/>
                <a:cs typeface="Arial" pitchFamily="34" charset="0"/>
              </a:rPr>
              <a:t>dur</a:t>
            </a:r>
          </a:p>
          <a:p>
            <a:pPr lvl="1">
              <a:buClr>
                <a:srgbClr val="E78E23"/>
              </a:buClr>
              <a:defRPr/>
            </a:pPr>
            <a:r>
              <a:rPr lang="fr-FR" dirty="0" smtClean="0">
                <a:latin typeface="Arial" pitchFamily="34" charset="0"/>
                <a:cs typeface="Arial" pitchFamily="34" charset="0"/>
              </a:rPr>
              <a:t>Critères technologiques</a:t>
            </a:r>
          </a:p>
          <a:p>
            <a:pPr lvl="1">
              <a:buClr>
                <a:srgbClr val="E78E23"/>
              </a:buClr>
              <a:defRPr/>
            </a:pPr>
            <a:r>
              <a:rPr lang="fr-FR" dirty="0" smtClean="0">
                <a:latin typeface="Arial" pitchFamily="34" charset="0"/>
                <a:cs typeface="Arial" pitchFamily="34" charset="0"/>
              </a:rPr>
              <a:t>Critères environnementaux</a:t>
            </a:r>
            <a:endParaRPr lang="fr-FR" dirty="0">
              <a:latin typeface="Arial" pitchFamily="34" charset="0"/>
              <a:cs typeface="Arial" pitchFamily="34" charset="0"/>
            </a:endParaRPr>
          </a:p>
          <a:p>
            <a:pPr>
              <a:spcBef>
                <a:spcPts val="1200"/>
              </a:spcBef>
              <a:buClr>
                <a:srgbClr val="E78E23"/>
              </a:buClr>
              <a:defRPr/>
            </a:pPr>
            <a:r>
              <a:rPr lang="fr-FR" sz="2200" b="1" dirty="0" smtClean="0">
                <a:latin typeface="Arial" pitchFamily="34" charset="0"/>
                <a:cs typeface="Arial" pitchFamily="34" charset="0"/>
              </a:rPr>
              <a:t>Entretiens </a:t>
            </a:r>
            <a:r>
              <a:rPr lang="fr-FR" sz="2200" b="1" dirty="0">
                <a:latin typeface="Arial" pitchFamily="34" charset="0"/>
                <a:cs typeface="Arial" pitchFamily="34" charset="0"/>
              </a:rPr>
              <a:t>auprès des acteurs de la filière </a:t>
            </a:r>
            <a:r>
              <a:rPr lang="fr-FR" sz="2200" b="1" dirty="0" smtClean="0">
                <a:latin typeface="Arial" pitchFamily="34" charset="0"/>
                <a:cs typeface="Arial" pitchFamily="34" charset="0"/>
              </a:rPr>
              <a:t>française </a:t>
            </a:r>
            <a:r>
              <a:rPr lang="fr-FR" sz="2200" dirty="0" smtClean="0">
                <a:latin typeface="Arial" pitchFamily="34" charset="0"/>
                <a:cs typeface="Arial" pitchFamily="34" charset="0"/>
              </a:rPr>
              <a:t>(2 coopératives</a:t>
            </a:r>
            <a:r>
              <a:rPr lang="fr-FR" sz="2200" dirty="0">
                <a:latin typeface="Arial" pitchFamily="34" charset="0"/>
                <a:cs typeface="Arial" pitchFamily="34" charset="0"/>
              </a:rPr>
              <a:t>, </a:t>
            </a:r>
            <a:r>
              <a:rPr lang="fr-FR" sz="2200" dirty="0" smtClean="0">
                <a:latin typeface="Arial" pitchFamily="34" charset="0"/>
                <a:cs typeface="Arial" pitchFamily="34" charset="0"/>
              </a:rPr>
              <a:t>3 industries + 1 courtier</a:t>
            </a:r>
            <a:r>
              <a:rPr lang="fr-FR" sz="2200" dirty="0">
                <a:latin typeface="Arial" pitchFamily="34" charset="0"/>
                <a:cs typeface="Arial" pitchFamily="34" charset="0"/>
              </a:rPr>
              <a:t> </a:t>
            </a:r>
            <a:r>
              <a:rPr lang="fr-FR" sz="2200" dirty="0" smtClean="0">
                <a:latin typeface="Arial" pitchFamily="34" charset="0"/>
                <a:cs typeface="Arial" pitchFamily="34" charset="0"/>
              </a:rPr>
              <a:t>et 1 agréeur) </a:t>
            </a:r>
            <a:r>
              <a:rPr lang="fr-FR" sz="2200" dirty="0">
                <a:latin typeface="Arial" pitchFamily="34" charset="0"/>
                <a:cs typeface="Arial" pitchFamily="34" charset="0"/>
              </a:rPr>
              <a:t>pour </a:t>
            </a:r>
            <a:r>
              <a:rPr lang="fr-FR" sz="2200" dirty="0" smtClean="0">
                <a:latin typeface="Arial" pitchFamily="34" charset="0"/>
                <a:cs typeface="Arial" pitchFamily="34" charset="0"/>
              </a:rPr>
              <a:t>caractériser </a:t>
            </a:r>
            <a:r>
              <a:rPr lang="fr-FR" sz="2200" dirty="0">
                <a:latin typeface="Arial" pitchFamily="34" charset="0"/>
                <a:cs typeface="Arial" pitchFamily="34" charset="0"/>
              </a:rPr>
              <a:t>les modalités de gestion et d’échange du blé dur</a:t>
            </a:r>
          </a:p>
          <a:p>
            <a:pPr lvl="1">
              <a:lnSpc>
                <a:spcPct val="110000"/>
              </a:lnSpc>
              <a:buClr>
                <a:srgbClr val="E78E23"/>
              </a:buClr>
              <a:defRPr/>
            </a:pPr>
            <a:r>
              <a:rPr lang="fr-FR" sz="1900" dirty="0">
                <a:latin typeface="Arial" pitchFamily="34" charset="0"/>
                <a:cs typeface="Arial" pitchFamily="34" charset="0"/>
              </a:rPr>
              <a:t>Question spécifique sur la prise en compte </a:t>
            </a:r>
            <a:r>
              <a:rPr lang="fr-FR" sz="1900" dirty="0" smtClean="0">
                <a:latin typeface="Arial" pitchFamily="34" charset="0"/>
                <a:cs typeface="Arial" pitchFamily="34" charset="0"/>
              </a:rPr>
              <a:t>de critères environnementaux dans les échanges</a:t>
            </a:r>
            <a:endParaRPr lang="fr-FR" sz="1900" dirty="0">
              <a:latin typeface="Arial" pitchFamily="34" charset="0"/>
              <a:cs typeface="Arial" pitchFamily="34" charset="0"/>
            </a:endParaRPr>
          </a:p>
        </p:txBody>
      </p:sp>
    </p:spTree>
    <p:extLst>
      <p:ext uri="{BB962C8B-B14F-4D97-AF65-F5344CB8AC3E}">
        <p14:creationId xmlns:p14="http://schemas.microsoft.com/office/powerpoint/2010/main" val="2234568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 texte sans photo">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Tahoma"/>
        <a:ea typeface=""/>
        <a:cs typeface="Tahoma"/>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fr-FR" sz="2800" b="1" i="0" u="none" strike="noStrike" cap="none" normalizeH="0" baseline="0" smtClean="0">
            <a:ln>
              <a:noFill/>
            </a:ln>
            <a:solidFill>
              <a:schemeClr val="accent2"/>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gradFill rotWithShape="1">
          <a:gsLst>
            <a:gs pos="0">
              <a:schemeClr val="folHlink"/>
            </a:gs>
            <a:gs pos="100000">
              <a:schemeClr val="bg1"/>
            </a:gs>
          </a:gsLst>
          <a:lin ang="0" scaled="1"/>
        </a:gra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0000" tIns="46800" rIns="90000" bIns="46800" numCol="1" anchor="ctr" anchorCtr="0" compatLnSpc="1">
        <a:prstTxWarp prst="textNoShape">
          <a:avLst/>
        </a:prstTxWarp>
      </a:bodyPr>
      <a:lstStyle>
        <a:defPPr marL="0" marR="0" indent="0" algn="r" defTabSz="914400" rtl="0" eaLnBrk="1" fontAlgn="base" latinLnBrk="0" hangingPunct="1">
          <a:lnSpc>
            <a:spcPct val="100000"/>
          </a:lnSpc>
          <a:spcBef>
            <a:spcPts val="25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fr-FR" sz="2800" b="1" i="0" u="none" strike="noStrike" cap="none" normalizeH="0" baseline="0" smtClean="0">
            <a:ln>
              <a:noFill/>
            </a:ln>
            <a:solidFill>
              <a:schemeClr val="accent2"/>
            </a:solidFill>
            <a:effectLst/>
            <a:latin typeface="Tahoma" pitchFamily="34" charset="0"/>
            <a:cs typeface="Tahoma"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F3FB2A1AC4E4581A8A4C1FAA57482" ma:contentTypeVersion="0" ma:contentTypeDescription="Crée un document." ma:contentTypeScope="" ma:versionID="943c2c94ae0fba4b23de5efcd20e67f2">
  <xsd:schema xmlns:xsd="http://www.w3.org/2001/XMLSchema" xmlns:xs="http://www.w3.org/2001/XMLSchema" xmlns:p="http://schemas.microsoft.com/office/2006/metadata/properties" targetNamespace="http://schemas.microsoft.com/office/2006/metadata/properties" ma:root="true" ma:fieldsID="93f6ddc16ae987f0b1c23b138edcf27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406FCE-4658-4EC2-B5CB-BA549E2B7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0E4F2EF-2D7C-4948-A1F8-5EA65D8EC097}">
  <ds:schemaRefs>
    <ds:schemaRef ds:uri="http://schemas.microsoft.com/sharepoint/v3/contenttype/forms"/>
  </ds:schemaRefs>
</ds:datastoreItem>
</file>

<file path=customXml/itemProps3.xml><?xml version="1.0" encoding="utf-8"?>
<ds:datastoreItem xmlns:ds="http://schemas.openxmlformats.org/officeDocument/2006/customXml" ds:itemID="{28E7EEAC-6AF2-48D0-B9B0-DCAA2E787496}">
  <ds:schemaRefs>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23536</TotalTime>
  <Words>2808</Words>
  <Application>Microsoft Macintosh PowerPoint</Application>
  <PresentationFormat>Présentation à l'écran (4:3)</PresentationFormat>
  <Paragraphs>282</Paragraphs>
  <Slides>16</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1</vt:lpstr>
      <vt:lpstr>Calibri</vt:lpstr>
      <vt:lpstr>Tahoma</vt:lpstr>
      <vt:lpstr>Times New Roman</vt:lpstr>
      <vt:lpstr>Wingdings</vt:lpstr>
      <vt:lpstr>Arial</vt:lpstr>
      <vt:lpstr>diapo texte sans photo</vt:lpstr>
      <vt:lpstr>Standardisation de la qualité et organisation de filières durables : le cas du blé dur français</vt:lpstr>
      <vt:lpstr>Plan proposé</vt:lpstr>
      <vt:lpstr>Contexte, enjeux et objectif</vt:lpstr>
      <vt:lpstr>Le blé dur dans le monde (1)</vt:lpstr>
      <vt:lpstr>Le blé dur dans le monde (2)</vt:lpstr>
      <vt:lpstr>1-Cadre d’analyse des modes de coordination inter-firmes pour gérer la complexité liée à la qualité</vt:lpstr>
      <vt:lpstr>1-Diversité des standards, diversité des enjeux</vt:lpstr>
      <vt:lpstr>1-Déterminants des innovations (environnementales) </vt:lpstr>
      <vt:lpstr>2-Méthodologie</vt:lpstr>
      <vt:lpstr>2- Organisation de la filière blé dur française</vt:lpstr>
      <vt:lpstr> 3.1 Standardisation de la qualité du produit</vt:lpstr>
      <vt:lpstr>3.1 Comparaison des critères de qualité UE/Canada</vt:lpstr>
      <vt:lpstr>3.1 Critères de qualité environnementale </vt:lpstr>
      <vt:lpstr>3.2 Déterminants de l’organisation des filières BD </vt:lpstr>
      <vt:lpstr>4- Discussion : qualité et complexité</vt:lpstr>
      <vt:lpstr>Conclusion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triboulet</dc:creator>
  <cp:lastModifiedBy>Gael</cp:lastModifiedBy>
  <cp:revision>947</cp:revision>
  <cp:lastPrinted>2016-11-09T08:45:24Z</cp:lastPrinted>
  <dcterms:created xsi:type="dcterms:W3CDTF">1601-01-01T00:00:00Z</dcterms:created>
  <dcterms:modified xsi:type="dcterms:W3CDTF">2017-05-23T17:14:10Z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0x0101008A2F3FB2A1AC4E4581A8A4C1FAA57482</vt:lpwstr>
  </property>
  <property fmtid="{D5CDD505-2E9C-101B-9397-08002B2CF9AE}" pid="4" name="IsMyDocuments">
    <vt:bool>true</vt:bool>
  </property>
</Properties>
</file>