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8" r:id="rId3"/>
    <p:sldId id="262" r:id="rId4"/>
    <p:sldId id="281" r:id="rId5"/>
    <p:sldId id="282" r:id="rId6"/>
    <p:sldId id="283" r:id="rId7"/>
    <p:sldId id="284" r:id="rId8"/>
    <p:sldId id="280" r:id="rId9"/>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E6821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2" autoAdjust="0"/>
    <p:restoredTop sz="78161" autoAdjust="0"/>
  </p:normalViewPr>
  <p:slideViewPr>
    <p:cSldViewPr>
      <p:cViewPr varScale="1">
        <p:scale>
          <a:sx n="51" d="100"/>
          <a:sy n="51" d="100"/>
        </p:scale>
        <p:origin x="-1782"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99048" tIns="49524" rIns="99048" bIns="49524" rtlCol="0"/>
          <a:lstStyle>
            <a:lvl1pPr algn="l" fontAlgn="auto">
              <a:spcBef>
                <a:spcPts val="0"/>
              </a:spcBef>
              <a:spcAft>
                <a:spcPts val="0"/>
              </a:spcAft>
              <a:defRPr sz="1300">
                <a:latin typeface="+mn-lt"/>
                <a:cs typeface="+mn-cs"/>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99048" tIns="49524" rIns="99048" bIns="49524" rtlCol="0"/>
          <a:lstStyle>
            <a:lvl1pPr algn="r" fontAlgn="auto">
              <a:spcBef>
                <a:spcPts val="0"/>
              </a:spcBef>
              <a:spcAft>
                <a:spcPts val="0"/>
              </a:spcAft>
              <a:defRPr sz="1300" smtClean="0">
                <a:latin typeface="+mn-lt"/>
                <a:cs typeface="+mn-cs"/>
              </a:defRPr>
            </a:lvl1pPr>
          </a:lstStyle>
          <a:p>
            <a:pPr>
              <a:defRPr/>
            </a:pPr>
            <a:fld id="{5D35C027-4842-4CB1-8147-1C99A4258EF5}" type="datetimeFigureOut">
              <a:rPr lang="fr-FR"/>
              <a:pPr>
                <a:defRPr/>
              </a:pPr>
              <a:t>25/08/2017</a:t>
            </a:fld>
            <a:endParaRPr lang="fr-FR"/>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fr-FR" noProof="0"/>
          </a:p>
        </p:txBody>
      </p:sp>
      <p:sp>
        <p:nvSpPr>
          <p:cNvPr id="5" name="Espace réservé des commentaires 4"/>
          <p:cNvSpPr>
            <a:spLocks noGrp="1"/>
          </p:cNvSpPr>
          <p:nvPr>
            <p:ph type="body" sz="quarter" idx="3"/>
          </p:nvPr>
        </p:nvSpPr>
        <p:spPr>
          <a:xfrm>
            <a:off x="709613" y="4860925"/>
            <a:ext cx="5680075" cy="4605338"/>
          </a:xfrm>
          <a:prstGeom prst="rect">
            <a:avLst/>
          </a:prstGeom>
        </p:spPr>
        <p:txBody>
          <a:bodyPr vert="horz" lIns="99048" tIns="49524" rIns="99048" bIns="49524"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fontAlgn="auto">
              <a:spcBef>
                <a:spcPts val="0"/>
              </a:spcBef>
              <a:spcAft>
                <a:spcPts val="0"/>
              </a:spcAft>
              <a:defRPr sz="13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99048" tIns="49524" rIns="99048" bIns="49524" rtlCol="0" anchor="b"/>
          <a:lstStyle>
            <a:lvl1pPr algn="r" fontAlgn="auto">
              <a:spcBef>
                <a:spcPts val="0"/>
              </a:spcBef>
              <a:spcAft>
                <a:spcPts val="0"/>
              </a:spcAft>
              <a:defRPr sz="1300" smtClean="0">
                <a:latin typeface="+mn-lt"/>
                <a:cs typeface="+mn-cs"/>
              </a:defRPr>
            </a:lvl1pPr>
          </a:lstStyle>
          <a:p>
            <a:pPr>
              <a:defRPr/>
            </a:pPr>
            <a:fld id="{9588A628-11D3-4DE1-9CB9-658426F5810B}"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536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1536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1C982-701F-4546-AC79-644DB0651245}" type="slidenum">
              <a:rPr lang="fr-FR">
                <a:cs typeface="Arial" charset="0"/>
              </a:rPr>
              <a:pPr fontAlgn="base">
                <a:spcBef>
                  <a:spcPct val="0"/>
                </a:spcBef>
                <a:spcAft>
                  <a:spcPct val="0"/>
                </a:spcAft>
              </a:pPr>
              <a:t>1</a:t>
            </a:fld>
            <a:endParaRPr lang="fr-FR">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741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My PhD project in Science and Technology Studies (which is one of domains of social studies) aims to contribute to the analyses of international circulation of innovations. Livestock is one of the most technology driven domains of agriculture. International propagation of new technologies of genetic evaluation and breeding has been led by commercial needs firstly for the Holstein breed as the most productive and the most internationalized breed. In the context of genomic « revolution » in dairy cattle breeding and its internationalization I address the problematic of comparability of genetic values across countries. Estimated genetic value </a:t>
            </a:r>
            <a:r>
              <a:rPr lang="en-US" b="1" smtClean="0">
                <a:effectLst>
                  <a:outerShdw blurRad="38100" dist="38100" dir="2700000" algn="tl">
                    <a:srgbClr val="C0C0C0"/>
                  </a:outerShdw>
                </a:effectLst>
              </a:rPr>
              <a:t>or index</a:t>
            </a:r>
            <a:r>
              <a:rPr lang="en-US" smtClean="0"/>
              <a:t> of bull is what the bull and semen trade is based on. This is </a:t>
            </a:r>
            <a:r>
              <a:rPr lang="en-US" b="1" smtClean="0"/>
              <a:t>the index</a:t>
            </a:r>
            <a:r>
              <a:rPr lang="en-US" smtClean="0"/>
              <a:t> of product quality which is constructed by comparison and ranking within categories of similar products. While the true product quality in genetics is </a:t>
            </a:r>
            <a:r>
              <a:rPr lang="en-US" b="1" smtClean="0"/>
              <a:t>uncertain</a:t>
            </a:r>
            <a:r>
              <a:rPr lang="en-US" smtClean="0"/>
              <a:t>, the issue of comparability becomes the issue of </a:t>
            </a:r>
            <a:r>
              <a:rPr lang="en-US" b="1" smtClean="0"/>
              <a:t>commensurability</a:t>
            </a:r>
            <a:r>
              <a:rPr lang="en-US" smtClean="0"/>
              <a:t>: how to make qualitative and predictive values comparable thanks to a common metric or quantification. The concept of commensuration is both technical and social, as it is defined by several sociologists. The first stage is a social agreement: why and what to commensurate. And the second one is the </a:t>
            </a:r>
            <a:r>
              <a:rPr lang="en-US" b="1" smtClean="0"/>
              <a:t>technical realization of quantification</a:t>
            </a:r>
            <a:r>
              <a:rPr lang="en-US" smtClean="0"/>
              <a:t>. Statistical </a:t>
            </a:r>
            <a:r>
              <a:rPr lang="en-US" b="1" smtClean="0"/>
              <a:t>genetics</a:t>
            </a:r>
            <a:r>
              <a:rPr lang="en-US" smtClean="0"/>
              <a:t> in 50’s-60’s allowed the quantification of estimated genetic values. And national systems of genetic selection</a:t>
            </a:r>
            <a:r>
              <a:rPr lang="en-US" b="1" smtClean="0"/>
              <a:t> has</a:t>
            </a:r>
            <a:r>
              <a:rPr lang="en-US" smtClean="0"/>
              <a:t> been built on. But has it allowed their universal comparability? </a:t>
            </a:r>
            <a:endParaRPr lang="fr-FR" smtClean="0"/>
          </a:p>
        </p:txBody>
      </p:sp>
      <p:sp>
        <p:nvSpPr>
          <p:cNvPr id="1741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BCCBFD-5247-44DD-98B5-B370D4429CB6}" type="slidenum">
              <a:rPr lang="fr-FR">
                <a:cs typeface="Arial" charset="0"/>
              </a:rPr>
              <a:pPr fontAlgn="base">
                <a:spcBef>
                  <a:spcPct val="0"/>
                </a:spcBef>
                <a:spcAft>
                  <a:spcPct val="0"/>
                </a:spcAft>
              </a:pPr>
              <a:t>2</a:t>
            </a:fld>
            <a:endParaRPr lang="fr-FR">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945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 </a:t>
            </a:r>
            <a:r>
              <a:rPr lang="en-US" b="1" smtClean="0"/>
              <a:t>the </a:t>
            </a:r>
            <a:r>
              <a:rPr lang="en-US" smtClean="0"/>
              <a:t>70’s with development of international trade of Holstein breed, people from European countries importing American bulls realized that quantified values perfectly expressed in numbers were not really comparable between different countries. The story of Interbull started at that moment when European importers wanted to know better the quality of what they were buying from abroad. We can define 3 main stages in the history of Interbull: the first one when the lack of commensurability was identified and the process of its construction was launched. The second one is the period of the stabilized commensurability with MACE model and construction of international space of commensuration around the technical infrastructure of Interbull calculation center. And the last one is marked by the </a:t>
            </a:r>
            <a:r>
              <a:rPr lang="en-US" b="1" smtClean="0"/>
              <a:t>arrival</a:t>
            </a:r>
            <a:r>
              <a:rPr lang="en-US" smtClean="0"/>
              <a:t> of genomic selection which has destabilized the existing international commensurability.</a:t>
            </a:r>
            <a:endParaRPr lang="fr-FR" smtClean="0"/>
          </a:p>
        </p:txBody>
      </p:sp>
      <p:sp>
        <p:nvSpPr>
          <p:cNvPr id="19459"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F2F33E-6954-40C9-9029-D3E107856D62}" type="slidenum">
              <a:rPr lang="fr-FR">
                <a:cs typeface="Arial" charset="0"/>
              </a:rPr>
              <a:pPr fontAlgn="base">
                <a:spcBef>
                  <a:spcPct val="0"/>
                </a:spcBef>
                <a:spcAft>
                  <a:spcPct val="0"/>
                </a:spcAft>
              </a:pPr>
              <a:t>3</a:t>
            </a:fld>
            <a:endParaRPr lang="fr-FR">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150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Our socio-historical analysis of Interbull story argues that the process of </a:t>
            </a:r>
            <a:r>
              <a:rPr lang="en-US" b="1" smtClean="0"/>
              <a:t>commensuration</a:t>
            </a:r>
            <a:r>
              <a:rPr lang="en-US" smtClean="0"/>
              <a:t> is paramount for the international semen trade AND for the propagation of new technologies of genetic evaluation. As I said, the commensuration is </a:t>
            </a:r>
            <a:r>
              <a:rPr lang="en-US" b="1" smtClean="0"/>
              <a:t>both social</a:t>
            </a:r>
            <a:r>
              <a:rPr lang="en-US" smtClean="0"/>
              <a:t> and technical process. The case of the construction of international commensurability for cattle selection shows that another crucial element to take </a:t>
            </a:r>
            <a:r>
              <a:rPr lang="en-US" b="1" smtClean="0"/>
              <a:t>in</a:t>
            </a:r>
            <a:r>
              <a:rPr lang="en-US" smtClean="0"/>
              <a:t> account is the biological one. Indeed, </a:t>
            </a:r>
            <a:r>
              <a:rPr lang="en-US" b="1" smtClean="0"/>
              <a:t>the most of</a:t>
            </a:r>
            <a:r>
              <a:rPr lang="en-US" smtClean="0"/>
              <a:t> political and technical </a:t>
            </a:r>
            <a:r>
              <a:rPr lang="en-US" b="1" smtClean="0"/>
              <a:t>negotiations</a:t>
            </a:r>
            <a:r>
              <a:rPr lang="en-US" smtClean="0"/>
              <a:t> for international commensurability of genetic values were led around the biological problem of accounting for “genotype by environment interaction” which is inherent to live organisms. From </a:t>
            </a:r>
            <a:r>
              <a:rPr lang="en-US" b="1" smtClean="0"/>
              <a:t>political</a:t>
            </a:r>
            <a:r>
              <a:rPr lang="en-US" smtClean="0"/>
              <a:t> side, two different logics were confronted: the importers’ one and the exporters’ one – to decide: to take or not to take in account this biological aspect of the live product. From </a:t>
            </a:r>
            <a:r>
              <a:rPr lang="en-US" b="1" smtClean="0"/>
              <a:t>technical</a:t>
            </a:r>
            <a:r>
              <a:rPr lang="en-US" smtClean="0"/>
              <a:t> side, scientists were </a:t>
            </a:r>
            <a:r>
              <a:rPr lang="en-US" b="1" smtClean="0"/>
              <a:t>negotiating</a:t>
            </a:r>
            <a:r>
              <a:rPr lang="en-US" smtClean="0"/>
              <a:t> with low correlations which are statistical expression of GxE interaction. The technical commensuration was constrained by the social (political) context of “coopetition” between players: a need to cooperate, to find a common standard, to harmonize, but impossibility to share </a:t>
            </a:r>
            <a:r>
              <a:rPr lang="en-US" b="1" smtClean="0"/>
              <a:t>strategical</a:t>
            </a:r>
            <a:r>
              <a:rPr lang="en-US" smtClean="0"/>
              <a:t> data because of commercial competition on the international semen market. So the MACE model became a very good compromise: a technical tool allowing the international commensurability of genetic values without a too much difficult standardization of national systems and without obligation to share </a:t>
            </a:r>
            <a:r>
              <a:rPr lang="en-US" b="1" smtClean="0"/>
              <a:t>strategical</a:t>
            </a:r>
            <a:r>
              <a:rPr lang="en-US" smtClean="0"/>
              <a:t> data. So, political problem was resolved by the </a:t>
            </a:r>
            <a:r>
              <a:rPr lang="en-US" b="1" smtClean="0"/>
              <a:t>technics</a:t>
            </a:r>
            <a:r>
              <a:rPr lang="en-US" smtClean="0"/>
              <a:t>.</a:t>
            </a:r>
            <a:endParaRPr lang="fr-FR" smtClean="0"/>
          </a:p>
        </p:txBody>
      </p:sp>
      <p:sp>
        <p:nvSpPr>
          <p:cNvPr id="2150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9A8F77-4157-4B92-A419-7BC43A76A494}" type="slidenum">
              <a:rPr lang="fr-FR">
                <a:cs typeface="Arial" charset="0"/>
              </a:rPr>
              <a:pPr fontAlgn="base">
                <a:spcBef>
                  <a:spcPct val="0"/>
                </a:spcBef>
                <a:spcAft>
                  <a:spcPct val="0"/>
                </a:spcAft>
              </a:pPr>
              <a:t>4</a:t>
            </a:fld>
            <a:endParaRPr lang="fr-FR">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355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transnational space of commensurability has been created around MACE and its infrastructure - the center of </a:t>
            </a:r>
            <a:r>
              <a:rPr lang="en-US" b="1" smtClean="0"/>
              <a:t>calculation</a:t>
            </a:r>
            <a:r>
              <a:rPr lang="en-US" smtClean="0"/>
              <a:t> in Uppsala. Every created space needs established borders. Those of our commensuration space were determined by technical capacities of countries members to prove their ability to be “</a:t>
            </a:r>
            <a:r>
              <a:rPr lang="en-US" b="1" smtClean="0"/>
              <a:t>commensurated</a:t>
            </a:r>
            <a:r>
              <a:rPr lang="en-US" smtClean="0"/>
              <a:t>” and to positively contribute to the global commensuration. Tests run were set up to assess the technical quality of national evaluations as components of the international evaluation. So, mechanisms of inclusion and exclusion are determined technically, but they have </a:t>
            </a:r>
            <a:r>
              <a:rPr lang="en-US" b="1" smtClean="0"/>
              <a:t>directly</a:t>
            </a:r>
            <a:r>
              <a:rPr lang="en-US" smtClean="0"/>
              <a:t> a political impact. The inclusion of a country into the commensuration space means its admission into the circle of peers: active and conscious players of the cattle genetics’ market. And a country excluded from the commensuration space is automatically excluded from the trade space (even if it is just for one evaluation session because of some </a:t>
            </a:r>
            <a:r>
              <a:rPr lang="en-US" b="1" smtClean="0"/>
              <a:t>non-conformation</a:t>
            </a:r>
            <a:r>
              <a:rPr lang="en-US" smtClean="0"/>
              <a:t>, it means that this country cannot </a:t>
            </a:r>
            <a:r>
              <a:rPr lang="en-US" b="1" smtClean="0"/>
              <a:t>commercialize</a:t>
            </a:r>
            <a:r>
              <a:rPr lang="en-US" smtClean="0"/>
              <a:t> its new bulls and to improve ranking of its old bulls on the international market).</a:t>
            </a:r>
            <a:endParaRPr lang="fr-FR" smtClean="0"/>
          </a:p>
        </p:txBody>
      </p:sp>
      <p:sp>
        <p:nvSpPr>
          <p:cNvPr id="2355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34FFDB-AC6F-4233-8213-FD63CA4FD1DA}" type="slidenum">
              <a:rPr lang="fr-FR">
                <a:cs typeface="Arial" charset="0"/>
              </a:rPr>
              <a:pPr fontAlgn="base">
                <a:spcBef>
                  <a:spcPct val="0"/>
                </a:spcBef>
                <a:spcAft>
                  <a:spcPct val="0"/>
                </a:spcAft>
              </a:pPr>
              <a:t>5</a:t>
            </a:fld>
            <a:endParaRPr lang="fr-FR">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560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space of commensurability was more or less stable until the moment where the new technology of genomic selection destabilized the balance between actors, brought </a:t>
            </a:r>
            <a:r>
              <a:rPr lang="en-US" b="1" smtClean="0"/>
              <a:t>a new issue of genotype data</a:t>
            </a:r>
            <a:r>
              <a:rPr lang="en-US" smtClean="0"/>
              <a:t> and showed the limits of the commensurability of genetic values. Too much data, too many animals evaluated. National breeding programs change. The models become obsolete and need to be changed, adapted to the new conditions. But the circle of concerned players became larger, players are more diversified and it is more complicated to find compromises, to push different logics in the same direction.</a:t>
            </a:r>
            <a:endParaRPr lang="fr-FR" smtClean="0"/>
          </a:p>
        </p:txBody>
      </p:sp>
      <p:sp>
        <p:nvSpPr>
          <p:cNvPr id="2560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E0C107-C023-434E-965C-54130461C3A0}" type="slidenum">
              <a:rPr lang="fr-FR">
                <a:cs typeface="Arial" charset="0"/>
              </a:rPr>
              <a:pPr fontAlgn="base">
                <a:spcBef>
                  <a:spcPct val="0"/>
                </a:spcBef>
                <a:spcAft>
                  <a:spcPct val="0"/>
                </a:spcAft>
              </a:pPr>
              <a:t>6</a:t>
            </a:fld>
            <a:endParaRPr lang="fr-FR">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wrap="square" numCol="1" anchor="t" anchorCtr="0" compatLnSpc="1">
            <a:prstTxWarp prst="textNoShape">
              <a:avLst/>
            </a:prstTxWarp>
          </a:bodyPr>
          <a:lstStyle/>
          <a:p>
            <a:pPr>
              <a:spcBef>
                <a:spcPct val="0"/>
              </a:spcBef>
            </a:pPr>
            <a:r>
              <a:rPr lang="en-US" smtClean="0"/>
              <a:t>But the issue of commensurability is still on the front of debates. </a:t>
            </a:r>
          </a:p>
          <a:p>
            <a:pPr>
              <a:spcBef>
                <a:spcPct val="0"/>
              </a:spcBef>
              <a:buFontTx/>
              <a:buChar char="-"/>
            </a:pPr>
            <a:r>
              <a:rPr lang="en-US" smtClean="0"/>
              <a:t>For big (developed) countries in the context of liberalization of genetic and genomic evaluations market with diversification of players and scales of evaluations on national and European levels. </a:t>
            </a:r>
          </a:p>
          <a:p>
            <a:pPr>
              <a:spcBef>
                <a:spcPct val="0"/>
              </a:spcBef>
              <a:buFontTx/>
              <a:buChar char="-"/>
            </a:pPr>
            <a:r>
              <a:rPr lang="en-US" smtClean="0"/>
              <a:t>As well as for new countries which want to know better what to import for their own breeding systems. </a:t>
            </a:r>
          </a:p>
          <a:p>
            <a:pPr>
              <a:spcBef>
                <a:spcPct val="0"/>
              </a:spcBef>
            </a:pPr>
            <a:r>
              <a:rPr lang="en-US" smtClean="0"/>
              <a:t>The circle of players is larger (more importers, more exporters) , their interests are more diversified, but the challenge is quite the same </a:t>
            </a:r>
            <a:r>
              <a:rPr lang="en-US" b="1" smtClean="0"/>
              <a:t>then</a:t>
            </a:r>
            <a:r>
              <a:rPr lang="en-US" smtClean="0"/>
              <a:t> 40 years ago: to find a new technical solution to the biological problem of accounting for GxE interaction in the context of “coopetition” between players (the strategical data sharing is still problematic). </a:t>
            </a:r>
            <a:endParaRPr lang="fr-FR" smtClean="0"/>
          </a:p>
          <a:p>
            <a:pPr>
              <a:spcBef>
                <a:spcPct val="0"/>
              </a:spcBef>
            </a:pPr>
            <a:r>
              <a:rPr lang="en-US" smtClean="0"/>
              <a:t> </a:t>
            </a:r>
            <a:endParaRPr lang="fr-FR" smtClean="0"/>
          </a:p>
          <a:p>
            <a:pPr>
              <a:spcBef>
                <a:spcPct val="0"/>
              </a:spcBef>
            </a:pPr>
            <a:endParaRPr lang="fr-FR" smtClean="0"/>
          </a:p>
        </p:txBody>
      </p:sp>
      <p:sp>
        <p:nvSpPr>
          <p:cNvPr id="2765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698700-AD03-4625-9DA2-DDE0D1B11AE1}" type="slidenum">
              <a:rPr lang="fr-FR">
                <a:cs typeface="Arial" charset="0"/>
              </a:rPr>
              <a:pPr fontAlgn="base">
                <a:spcBef>
                  <a:spcPct val="0"/>
                </a:spcBef>
                <a:spcAft>
                  <a:spcPct val="0"/>
                </a:spcAft>
              </a:pPr>
              <a:t>7</a:t>
            </a:fld>
            <a:endParaRPr lang="fr-FR">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fr-FR"/>
              <a:t>Modifiez le style du titre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lvl1pPr>
              <a:defRPr/>
            </a:lvl1pPr>
          </a:lstStyle>
          <a:p>
            <a:pPr>
              <a:defRPr/>
            </a:pPr>
            <a:fld id="{D578178F-5039-44E1-BCA4-86892A2DD3A7}" type="datetime1">
              <a:rPr lang="en-US"/>
              <a:pPr>
                <a:defRPr/>
              </a:pPr>
              <a:t>8/25/2017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Footer Text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945689B-9F34-4103-8F32-F7FF01AC88C2}" type="slidenum">
              <a:rPr lang="en-US"/>
              <a:pPr>
                <a:defRPr/>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lvl1pPr>
              <a:defRPr/>
            </a:lvl1pPr>
          </a:lstStyle>
          <a:p>
            <a:pPr>
              <a:defRPr/>
            </a:pPr>
            <a:fld id="{CBBDBD3A-CB33-4DD9-94E8-672F1D23AE05}" type="datetime1">
              <a:rPr lang="en-US"/>
              <a:pPr>
                <a:defRPr/>
              </a:pPr>
              <a:t>8/25/2017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Footer Text</a:t>
            </a:r>
          </a:p>
        </p:txBody>
      </p:sp>
      <p:sp>
        <p:nvSpPr>
          <p:cNvPr id="6" name="Slide Number Placeholder 5"/>
          <p:cNvSpPr>
            <a:spLocks noGrp="1"/>
          </p:cNvSpPr>
          <p:nvPr>
            <p:ph type="sldNum" sz="quarter" idx="12"/>
          </p:nvPr>
        </p:nvSpPr>
        <p:spPr/>
        <p:txBody>
          <a:bodyPr/>
          <a:lstStyle>
            <a:lvl1pPr>
              <a:defRPr/>
            </a:lvl1pPr>
          </a:lstStyle>
          <a:p>
            <a:pPr>
              <a:defRPr/>
            </a:pPr>
            <a:fld id="{77C62DBC-917B-41A6-94C6-7FCA1FF1C729}" type="slidenum">
              <a:rPr lang="en-US"/>
              <a:pPr>
                <a:defRPr/>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lvl1pPr>
              <a:defRPr/>
            </a:lvl1pPr>
          </a:lstStyle>
          <a:p>
            <a:pPr>
              <a:defRPr/>
            </a:pPr>
            <a:fld id="{63EF0E45-FFEB-4BF5-8815-8070A7362DD9}" type="datetime1">
              <a:rPr lang="en-US"/>
              <a:pPr>
                <a:defRPr/>
              </a:pPr>
              <a:t>8/25/2017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Footer Text</a:t>
            </a:r>
          </a:p>
        </p:txBody>
      </p:sp>
      <p:sp>
        <p:nvSpPr>
          <p:cNvPr id="6" name="Slide Number Placeholder 5"/>
          <p:cNvSpPr>
            <a:spLocks noGrp="1"/>
          </p:cNvSpPr>
          <p:nvPr>
            <p:ph type="sldNum" sz="quarter" idx="12"/>
          </p:nvPr>
        </p:nvSpPr>
        <p:spPr/>
        <p:txBody>
          <a:bodyPr/>
          <a:lstStyle>
            <a:lvl1pPr>
              <a:defRPr/>
            </a:lvl1pPr>
          </a:lstStyle>
          <a:p>
            <a:pPr>
              <a:defRPr/>
            </a:pPr>
            <a:fld id="{E1C10C8F-5ED7-46C0-970C-874DDFB2077E}" type="slidenum">
              <a:rPr lang="en-US"/>
              <a:pPr>
                <a:defRPr/>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B5E7E700-3732-4E96-A907-491A226C002E}" type="datetime1">
              <a:rPr lang="en-US"/>
              <a:pPr>
                <a:defRPr/>
              </a:pPr>
              <a:t>8/25/2017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Footer Text</a:t>
            </a:r>
          </a:p>
        </p:txBody>
      </p:sp>
      <p:sp>
        <p:nvSpPr>
          <p:cNvPr id="6" name="Slide Number Placeholder 5"/>
          <p:cNvSpPr>
            <a:spLocks noGrp="1"/>
          </p:cNvSpPr>
          <p:nvPr>
            <p:ph type="sldNum" sz="quarter" idx="12"/>
          </p:nvPr>
        </p:nvSpPr>
        <p:spPr/>
        <p:txBody>
          <a:bodyPr/>
          <a:lstStyle>
            <a:lvl1pPr>
              <a:defRPr/>
            </a:lvl1pPr>
          </a:lstStyle>
          <a:p>
            <a:pPr>
              <a:defRPr/>
            </a:pPr>
            <a:fld id="{26520FAD-B976-4065-A8F6-CF52B1A5EED4}" type="slidenum">
              <a:rPr lang="en-US"/>
              <a:pPr>
                <a:defRPr/>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4" name="Oval 6"/>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7"/>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8"/>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fr-FR"/>
              <a:t>Modifiez le style du titre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7" name="Date Placeholder 3"/>
          <p:cNvSpPr>
            <a:spLocks noGrp="1"/>
          </p:cNvSpPr>
          <p:nvPr>
            <p:ph type="dt" sz="half" idx="10"/>
          </p:nvPr>
        </p:nvSpPr>
        <p:spPr/>
        <p:txBody>
          <a:bodyPr/>
          <a:lstStyle>
            <a:lvl1pPr>
              <a:defRPr/>
            </a:lvl1pPr>
          </a:lstStyle>
          <a:p>
            <a:pPr>
              <a:defRPr/>
            </a:pPr>
            <a:fld id="{0242A1B0-9E8E-4D7A-9845-C2DA9B3F30EF}" type="datetime1">
              <a:rPr lang="en-US"/>
              <a:pPr>
                <a:defRPr/>
              </a:pPr>
              <a:t>8/25/2017</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Footer Text</a:t>
            </a:r>
          </a:p>
        </p:txBody>
      </p:sp>
      <p:sp>
        <p:nvSpPr>
          <p:cNvPr id="9" name="Slide Number Placeholder 5"/>
          <p:cNvSpPr>
            <a:spLocks noGrp="1"/>
          </p:cNvSpPr>
          <p:nvPr>
            <p:ph type="sldNum" sz="quarter" idx="12"/>
          </p:nvPr>
        </p:nvSpPr>
        <p:spPr/>
        <p:txBody>
          <a:bodyPr/>
          <a:lstStyle>
            <a:lvl1pPr>
              <a:defRPr/>
            </a:lvl1pPr>
          </a:lstStyle>
          <a:p>
            <a:pPr>
              <a:defRPr/>
            </a:pPr>
            <a:fld id="{F9897EBD-C538-4EC9-BC87-601577F06858}" type="slidenum">
              <a:rPr lang="en-US"/>
              <a:pPr>
                <a:defRPr/>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4"/>
          </p:nvPr>
        </p:nvSpPr>
        <p:spPr/>
        <p:txBody>
          <a:bodyPr/>
          <a:lstStyle>
            <a:lvl1pPr>
              <a:defRPr/>
            </a:lvl1pPr>
          </a:lstStyle>
          <a:p>
            <a:pPr>
              <a:defRPr/>
            </a:pPr>
            <a:fld id="{2ECDC8CE-ADA5-4F70-A815-392BC5B13EBB}" type="datetime1">
              <a:rPr lang="en-US"/>
              <a:pPr>
                <a:defRPr/>
              </a:pPr>
              <a:t>8/25/2017</a:t>
            </a:fld>
            <a:endParaRPr lang="en-US"/>
          </a:p>
        </p:txBody>
      </p:sp>
      <p:sp>
        <p:nvSpPr>
          <p:cNvPr id="6" name="Footer Placeholder 5"/>
          <p:cNvSpPr>
            <a:spLocks noGrp="1"/>
          </p:cNvSpPr>
          <p:nvPr>
            <p:ph type="ftr" sz="quarter" idx="15"/>
          </p:nvPr>
        </p:nvSpPr>
        <p:spPr/>
        <p:txBody>
          <a:bodyPr/>
          <a:lstStyle>
            <a:lvl1pPr>
              <a:defRPr/>
            </a:lvl1pPr>
          </a:lstStyle>
          <a:p>
            <a:pPr>
              <a:defRPr/>
            </a:pPr>
            <a:r>
              <a:rPr lang="en-US"/>
              <a:t>Footer Text</a:t>
            </a:r>
          </a:p>
        </p:txBody>
      </p:sp>
      <p:sp>
        <p:nvSpPr>
          <p:cNvPr id="7" name="Slide Number Placeholder 6"/>
          <p:cNvSpPr>
            <a:spLocks noGrp="1"/>
          </p:cNvSpPr>
          <p:nvPr>
            <p:ph type="sldNum" sz="quarter" idx="16"/>
          </p:nvPr>
        </p:nvSpPr>
        <p:spPr/>
        <p:txBody>
          <a:bodyPr/>
          <a:lstStyle>
            <a:lvl1pPr>
              <a:defRPr/>
            </a:lvl1pPr>
          </a:lstStyle>
          <a:p>
            <a:pPr>
              <a:defRPr/>
            </a:pPr>
            <a:fld id="{6EF256E8-8E29-4E3A-B35E-8834BA7FD14C}" type="slidenum">
              <a:rPr lang="en-US"/>
              <a:pPr>
                <a:defRPr/>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1" name="Content Placeholder 10"/>
          <p:cNvSpPr>
            <a:spLocks noGrp="1"/>
          </p:cNvSpPr>
          <p:nvPr>
            <p:ph sz="quarter" idx="13"/>
          </p:nvPr>
        </p:nvSpPr>
        <p:spPr>
          <a:xfrm>
            <a:off x="457200" y="2212848"/>
            <a:ext cx="4041648" cy="391363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5"/>
          </p:nvPr>
        </p:nvSpPr>
        <p:spPr/>
        <p:txBody>
          <a:bodyPr/>
          <a:lstStyle>
            <a:lvl1pPr>
              <a:defRPr/>
            </a:lvl1pPr>
          </a:lstStyle>
          <a:p>
            <a:pPr>
              <a:defRPr/>
            </a:pPr>
            <a:fld id="{836996A7-31B2-4EBD-8BB9-3B7EAB33E8B7}" type="datetime1">
              <a:rPr lang="en-US"/>
              <a:pPr>
                <a:defRPr/>
              </a:pPr>
              <a:t>8/25/2017</a:t>
            </a:fld>
            <a:endParaRPr lang="en-US"/>
          </a:p>
        </p:txBody>
      </p:sp>
      <p:sp>
        <p:nvSpPr>
          <p:cNvPr id="8" name="Footer Placeholder 7"/>
          <p:cNvSpPr>
            <a:spLocks noGrp="1"/>
          </p:cNvSpPr>
          <p:nvPr>
            <p:ph type="ftr" sz="quarter" idx="16"/>
          </p:nvPr>
        </p:nvSpPr>
        <p:spPr/>
        <p:txBody>
          <a:bodyPr/>
          <a:lstStyle>
            <a:lvl1pPr>
              <a:defRPr/>
            </a:lvl1pPr>
          </a:lstStyle>
          <a:p>
            <a:pPr>
              <a:defRPr/>
            </a:pPr>
            <a:r>
              <a:rPr lang="en-US"/>
              <a:t>Footer Text</a:t>
            </a:r>
          </a:p>
        </p:txBody>
      </p:sp>
      <p:sp>
        <p:nvSpPr>
          <p:cNvPr id="9" name="Slide Number Placeholder 8"/>
          <p:cNvSpPr>
            <a:spLocks noGrp="1"/>
          </p:cNvSpPr>
          <p:nvPr>
            <p:ph type="sldNum" sz="quarter" idx="17"/>
          </p:nvPr>
        </p:nvSpPr>
        <p:spPr/>
        <p:txBody>
          <a:bodyPr/>
          <a:lstStyle>
            <a:lvl1pPr>
              <a:defRPr/>
            </a:lvl1pPr>
          </a:lstStyle>
          <a:p>
            <a:pPr>
              <a:defRPr/>
            </a:pPr>
            <a:fld id="{855731FE-EBD5-4A2E-ACE5-D1F04667B8C2}" type="slidenum">
              <a:rPr lang="en-US"/>
              <a:pPr>
                <a:defRPr/>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lvl1pPr>
              <a:defRPr/>
            </a:lvl1pPr>
          </a:lstStyle>
          <a:p>
            <a:pPr>
              <a:defRPr/>
            </a:pPr>
            <a:fld id="{C9421926-1F78-404A-901E-14706A47FD06}" type="datetime1">
              <a:rPr lang="en-US"/>
              <a:pPr>
                <a:defRPr/>
              </a:pPr>
              <a:t>8/25/2017</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Footer Text</a:t>
            </a:r>
          </a:p>
        </p:txBody>
      </p:sp>
      <p:sp>
        <p:nvSpPr>
          <p:cNvPr id="5" name="Slide Number Placeholder 4"/>
          <p:cNvSpPr>
            <a:spLocks noGrp="1"/>
          </p:cNvSpPr>
          <p:nvPr>
            <p:ph type="sldNum" sz="quarter" idx="12"/>
          </p:nvPr>
        </p:nvSpPr>
        <p:spPr/>
        <p:txBody>
          <a:bodyPr/>
          <a:lstStyle>
            <a:lvl1pPr>
              <a:defRPr/>
            </a:lvl1pPr>
          </a:lstStyle>
          <a:p>
            <a:pPr>
              <a:defRPr/>
            </a:pPr>
            <a:fld id="{3C5B5D64-AEC7-4890-83A7-0B8E57F9A676}" type="slidenum">
              <a:rPr lang="en-US"/>
              <a:pPr>
                <a:defRPr/>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5C39C2A2-1612-4692-9DAF-C19CA21C90C5}" type="datetime1">
              <a:rPr lang="en-US"/>
              <a:pPr>
                <a:defRPr/>
              </a:pPr>
              <a:t>8/25/2017</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Footer Text</a:t>
            </a:r>
          </a:p>
        </p:txBody>
      </p:sp>
      <p:sp>
        <p:nvSpPr>
          <p:cNvPr id="4" name="Slide Number Placeholder 3"/>
          <p:cNvSpPr>
            <a:spLocks noGrp="1"/>
          </p:cNvSpPr>
          <p:nvPr>
            <p:ph type="sldNum" sz="quarter" idx="12"/>
          </p:nvPr>
        </p:nvSpPr>
        <p:spPr/>
        <p:txBody>
          <a:bodyPr/>
          <a:lstStyle>
            <a:lvl1pPr>
              <a:defRPr/>
            </a:lvl1pPr>
          </a:lstStyle>
          <a:p>
            <a:pPr>
              <a:defRPr/>
            </a:pPr>
            <a:fld id="{21E48061-F831-4FC9-8FC4-FBA479C96CE8}" type="slidenum">
              <a:rPr lang="en-US"/>
              <a:pPr>
                <a:defRPr/>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fr-FR"/>
              <a:t>Modifiez le style du titre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lvl1pPr>
              <a:defRPr/>
            </a:lvl1pPr>
          </a:lstStyle>
          <a:p>
            <a:pPr>
              <a:defRPr/>
            </a:pPr>
            <a:fld id="{D4C893B4-4D21-47DF-B5D0-14F106029EBA}" type="datetime1">
              <a:rPr lang="en-US"/>
              <a:pPr>
                <a:defRPr/>
              </a:pPr>
              <a:t>8/25/2017</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Footer Text</a:t>
            </a:r>
          </a:p>
        </p:txBody>
      </p:sp>
      <p:sp>
        <p:nvSpPr>
          <p:cNvPr id="7" name="Slide Number Placeholder 6"/>
          <p:cNvSpPr>
            <a:spLocks noGrp="1"/>
          </p:cNvSpPr>
          <p:nvPr>
            <p:ph type="sldNum" sz="quarter" idx="12"/>
          </p:nvPr>
        </p:nvSpPr>
        <p:spPr/>
        <p:txBody>
          <a:bodyPr/>
          <a:lstStyle>
            <a:lvl1pPr>
              <a:defRPr/>
            </a:lvl1pPr>
          </a:lstStyle>
          <a:p>
            <a:pPr>
              <a:defRPr/>
            </a:pPr>
            <a:fld id="{2199EC57-87B7-4B78-841A-CC60BA25B725}" type="slidenum">
              <a:rPr lang="en-US"/>
              <a:pPr>
                <a:defRPr/>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fr-FR"/>
              <a:t>Modifiez le style du titre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lvl1pPr>
              <a:defRPr/>
            </a:lvl1pPr>
          </a:lstStyle>
          <a:p>
            <a:pPr>
              <a:defRPr/>
            </a:pPr>
            <a:fld id="{D3AE0EB8-2B1E-409C-9369-7DFF8BCBF9B3}" type="datetime1">
              <a:rPr lang="en-US"/>
              <a:pPr>
                <a:defRPr/>
              </a:pPr>
              <a:t>8/25/2017</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Footer Text</a:t>
            </a:r>
          </a:p>
        </p:txBody>
      </p:sp>
      <p:sp>
        <p:nvSpPr>
          <p:cNvPr id="7" name="Slide Number Placeholder 6"/>
          <p:cNvSpPr>
            <a:spLocks noGrp="1"/>
          </p:cNvSpPr>
          <p:nvPr>
            <p:ph type="sldNum" sz="quarter" idx="12"/>
          </p:nvPr>
        </p:nvSpPr>
        <p:spPr/>
        <p:txBody>
          <a:bodyPr/>
          <a:lstStyle>
            <a:lvl1pPr>
              <a:defRPr/>
            </a:lvl1pPr>
          </a:lstStyle>
          <a:p>
            <a:pPr>
              <a:defRPr/>
            </a:pPr>
            <a:fld id="{C2997FFD-2B52-4C5E-8ACE-8B2548EFDFB9}" type="slidenum">
              <a:rPr lang="en-US"/>
              <a:pPr>
                <a:defRPr/>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fr-FR"/>
              <a:t>Modifiez le style du titre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fontAlgn="auto">
              <a:spcBef>
                <a:spcPts val="0"/>
              </a:spcBef>
              <a:spcAft>
                <a:spcPts val="0"/>
              </a:spcAft>
              <a:defRPr sz="1200" smtClean="0">
                <a:solidFill>
                  <a:schemeClr val="tx1">
                    <a:lumMod val="65000"/>
                    <a:lumOff val="35000"/>
                  </a:schemeClr>
                </a:solidFill>
                <a:latin typeface="Century Gothic" pitchFamily="34" charset="0"/>
                <a:cs typeface="+mn-cs"/>
              </a:defRPr>
            </a:lvl1pPr>
          </a:lstStyle>
          <a:p>
            <a:pPr>
              <a:defRPr/>
            </a:pPr>
            <a:fld id="{541DD7DD-E0FA-434D-B3D0-2546F886B6B4}" type="datetime1">
              <a:rPr lang="en-US"/>
              <a:pPr>
                <a:defRPr/>
              </a:pPr>
              <a:t>8/25/2017</a:t>
            </a:fld>
            <a:endParaRPr lang="en-US" dirty="0"/>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cs typeface="+mn-cs"/>
              </a:defRPr>
            </a:lvl1pPr>
          </a:lstStyle>
          <a:p>
            <a:pPr>
              <a:defRPr/>
            </a:pPr>
            <a:r>
              <a:rPr lang="en-US"/>
              <a:t>Footer Text</a:t>
            </a:r>
            <a:endParaRPr lang="en-US" dirty="0"/>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fontAlgn="auto">
              <a:spcBef>
                <a:spcPts val="0"/>
              </a:spcBef>
              <a:spcAft>
                <a:spcPts val="0"/>
              </a:spcAft>
              <a:defRPr sz="1200" smtClean="0">
                <a:solidFill>
                  <a:schemeClr val="tx1">
                    <a:lumMod val="65000"/>
                    <a:lumOff val="35000"/>
                  </a:schemeClr>
                </a:solidFill>
                <a:latin typeface="Century Gothic" pitchFamily="34" charset="0"/>
                <a:cs typeface="+mn-cs"/>
              </a:defRPr>
            </a:lvl1pPr>
          </a:lstStyle>
          <a:p>
            <a:pPr>
              <a:defRPr/>
            </a:pPr>
            <a:fld id="{27C6F89D-1527-48C5-8FA1-B2F784A2AED5}" type="slidenum">
              <a:rPr lang="en-US"/>
              <a:pPr>
                <a:defRPr/>
              </a:pPr>
              <a:t>‹N°›</a:t>
            </a:fld>
            <a:endParaRPr lang="en-US" dirty="0"/>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p:txStyles>
    <p:titleStyle>
      <a:lvl1pPr algn="ctr" rtl="0" fontAlgn="base">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fontAlgn="base">
        <a:lnSpc>
          <a:spcPts val="5800"/>
        </a:lnSpc>
        <a:spcBef>
          <a:spcPct val="0"/>
        </a:spcBef>
        <a:spcAft>
          <a:spcPct val="0"/>
        </a:spcAft>
        <a:defRPr sz="5400">
          <a:solidFill>
            <a:schemeClr val="tx2"/>
          </a:solidFill>
          <a:latin typeface="Palatino Linotype" pitchFamily="18" charset="0"/>
        </a:defRPr>
      </a:lvl2pPr>
      <a:lvl3pPr algn="ctr" rtl="0" fontAlgn="base">
        <a:lnSpc>
          <a:spcPts val="5800"/>
        </a:lnSpc>
        <a:spcBef>
          <a:spcPct val="0"/>
        </a:spcBef>
        <a:spcAft>
          <a:spcPct val="0"/>
        </a:spcAft>
        <a:defRPr sz="5400">
          <a:solidFill>
            <a:schemeClr val="tx2"/>
          </a:solidFill>
          <a:latin typeface="Palatino Linotype" pitchFamily="18" charset="0"/>
        </a:defRPr>
      </a:lvl3pPr>
      <a:lvl4pPr algn="ctr" rtl="0" fontAlgn="base">
        <a:lnSpc>
          <a:spcPts val="5800"/>
        </a:lnSpc>
        <a:spcBef>
          <a:spcPct val="0"/>
        </a:spcBef>
        <a:spcAft>
          <a:spcPct val="0"/>
        </a:spcAft>
        <a:defRPr sz="5400">
          <a:solidFill>
            <a:schemeClr val="tx2"/>
          </a:solidFill>
          <a:latin typeface="Palatino Linotype" pitchFamily="18" charset="0"/>
        </a:defRPr>
      </a:lvl4pPr>
      <a:lvl5pPr algn="ctr" rtl="0" fontAlgn="base">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fontAlgn="base">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fontAlgn="base">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fontAlgn="base">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fontAlgn="base">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fontAlgn="base">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Image 24"/>
          <p:cNvPicPr>
            <a:picLocks noChangeAspect="1"/>
          </p:cNvPicPr>
          <p:nvPr/>
        </p:nvPicPr>
        <p:blipFill>
          <a:blip r:embed="rId3"/>
          <a:srcRect/>
          <a:stretch>
            <a:fillRect/>
          </a:stretch>
        </p:blipFill>
        <p:spPr bwMode="auto">
          <a:xfrm>
            <a:off x="-68263" y="-747713"/>
            <a:ext cx="9180513" cy="8001001"/>
          </a:xfrm>
          <a:prstGeom prst="rect">
            <a:avLst/>
          </a:prstGeom>
          <a:noFill/>
          <a:ln w="9525">
            <a:noFill/>
            <a:miter lim="800000"/>
            <a:headEnd/>
            <a:tailEnd/>
          </a:ln>
        </p:spPr>
      </p:pic>
      <p:sp>
        <p:nvSpPr>
          <p:cNvPr id="2" name="Titre 1"/>
          <p:cNvSpPr>
            <a:spLocks noGrp="1"/>
          </p:cNvSpPr>
          <p:nvPr>
            <p:ph type="ctrTitle"/>
          </p:nvPr>
        </p:nvSpPr>
        <p:spPr>
          <a:xfrm>
            <a:off x="374650" y="620713"/>
            <a:ext cx="8589963" cy="3392487"/>
          </a:xfrm>
        </p:spPr>
        <p:txBody>
          <a:bodyPr/>
          <a:lstStyle/>
          <a:p>
            <a:pPr fontAlgn="auto">
              <a:spcAft>
                <a:spcPts val="0"/>
              </a:spcAft>
              <a:defRPr/>
            </a:pPr>
            <a:r>
              <a:rPr lang="fr-FR" sz="4400" dirty="0" err="1">
                <a:solidFill>
                  <a:schemeClr val="accent3"/>
                </a:solidFill>
              </a:rPr>
              <a:t>Interbull</a:t>
            </a:r>
            <a:r>
              <a:rPr lang="fr-FR" sz="4400" dirty="0">
                <a:solidFill>
                  <a:schemeClr val="accent3"/>
                </a:solidFill>
              </a:rPr>
              <a:t>: </a:t>
            </a:r>
            <a:r>
              <a:rPr lang="fr-FR" sz="4400" dirty="0" err="1">
                <a:solidFill>
                  <a:schemeClr val="accent3"/>
                </a:solidFill>
              </a:rPr>
              <a:t>constructing</a:t>
            </a:r>
            <a:r>
              <a:rPr lang="fr-FR" sz="4400" dirty="0">
                <a:solidFill>
                  <a:schemeClr val="accent3"/>
                </a:solidFill>
              </a:rPr>
              <a:t> international </a:t>
            </a:r>
            <a:r>
              <a:rPr lang="fr-FR" sz="4400" dirty="0" err="1">
                <a:solidFill>
                  <a:schemeClr val="accent3"/>
                </a:solidFill>
              </a:rPr>
              <a:t>commensurability</a:t>
            </a:r>
            <a:r>
              <a:rPr lang="fr-FR" sz="4400" dirty="0">
                <a:solidFill>
                  <a:schemeClr val="accent3"/>
                </a:solidFill>
              </a:rPr>
              <a:t> for </a:t>
            </a:r>
            <a:r>
              <a:rPr lang="fr-FR" sz="4400" dirty="0" err="1">
                <a:solidFill>
                  <a:schemeClr val="accent3"/>
                </a:solidFill>
              </a:rPr>
              <a:t>dairy</a:t>
            </a:r>
            <a:r>
              <a:rPr lang="fr-FR" sz="4400" dirty="0">
                <a:solidFill>
                  <a:schemeClr val="accent3"/>
                </a:solidFill>
              </a:rPr>
              <a:t> </a:t>
            </a:r>
            <a:r>
              <a:rPr lang="fr-FR" sz="4400" dirty="0" err="1">
                <a:solidFill>
                  <a:schemeClr val="accent3"/>
                </a:solidFill>
              </a:rPr>
              <a:t>cattle</a:t>
            </a:r>
            <a:r>
              <a:rPr lang="fr-FR" sz="4400" dirty="0">
                <a:solidFill>
                  <a:schemeClr val="accent3"/>
                </a:solidFill>
              </a:rPr>
              <a:t> </a:t>
            </a:r>
            <a:r>
              <a:rPr lang="fr-FR" sz="4400" dirty="0" err="1">
                <a:solidFill>
                  <a:schemeClr val="accent3"/>
                </a:solidFill>
              </a:rPr>
              <a:t>selection</a:t>
            </a:r>
            <a:r>
              <a:rPr lang="fr-FR" sz="4400" dirty="0">
                <a:solidFill>
                  <a:schemeClr val="accent3"/>
                </a:solidFill>
              </a:rPr>
              <a:t/>
            </a:r>
            <a:br>
              <a:rPr lang="fr-FR" sz="4400" dirty="0">
                <a:solidFill>
                  <a:schemeClr val="accent3"/>
                </a:solidFill>
              </a:rPr>
            </a:br>
            <a:r>
              <a:rPr lang="fr-FR" sz="4400" dirty="0">
                <a:solidFill>
                  <a:schemeClr val="accent3"/>
                </a:solidFill>
              </a:rPr>
              <a:t/>
            </a:r>
            <a:br>
              <a:rPr lang="fr-FR" sz="4400" dirty="0">
                <a:solidFill>
                  <a:schemeClr val="accent3"/>
                </a:solidFill>
              </a:rPr>
            </a:br>
            <a:endParaRPr lang="fr-FR" sz="4400" dirty="0">
              <a:solidFill>
                <a:schemeClr val="accent3"/>
              </a:solidFill>
            </a:endParaRPr>
          </a:p>
        </p:txBody>
      </p:sp>
      <p:sp>
        <p:nvSpPr>
          <p:cNvPr id="3" name="Sous-titre 2"/>
          <p:cNvSpPr>
            <a:spLocks noGrp="1"/>
          </p:cNvSpPr>
          <p:nvPr>
            <p:ph type="subTitle" idx="1"/>
          </p:nvPr>
        </p:nvSpPr>
        <p:spPr>
          <a:xfrm>
            <a:off x="939800" y="4802188"/>
            <a:ext cx="7593013" cy="1219200"/>
          </a:xfrm>
        </p:spPr>
        <p:txBody>
          <a:bodyPr rtlCol="0">
            <a:normAutofit fontScale="92500" lnSpcReduction="10000"/>
          </a:bodyPr>
          <a:lstStyle/>
          <a:p>
            <a:pPr algn="l" fontAlgn="auto">
              <a:spcAft>
                <a:spcPts val="0"/>
              </a:spcAft>
              <a:buFont typeface="Arial" pitchFamily="34" charset="0"/>
              <a:buNone/>
              <a:defRPr/>
            </a:pPr>
            <a:r>
              <a:rPr lang="fr-FR" b="1" dirty="0"/>
              <a:t>Lidia </a:t>
            </a:r>
            <a:r>
              <a:rPr lang="fr-FR" b="1" dirty="0" err="1"/>
              <a:t>Chavinskaia</a:t>
            </a:r>
            <a:r>
              <a:rPr lang="fr-FR" b="1" dirty="0"/>
              <a:t> (LISIS)</a:t>
            </a:r>
          </a:p>
          <a:p>
            <a:pPr algn="l" fontAlgn="auto">
              <a:spcAft>
                <a:spcPts val="0"/>
              </a:spcAft>
              <a:buFont typeface="Arial" pitchFamily="34" charset="0"/>
              <a:buNone/>
              <a:defRPr/>
            </a:pPr>
            <a:r>
              <a:rPr lang="fr-FR" b="1" dirty="0"/>
              <a:t>Pierre-Benoît Joly (LISIS)			</a:t>
            </a:r>
          </a:p>
          <a:p>
            <a:pPr algn="l" fontAlgn="auto">
              <a:spcAft>
                <a:spcPts val="0"/>
              </a:spcAft>
              <a:buFont typeface="Arial" pitchFamily="34" charset="0"/>
              <a:buNone/>
              <a:defRPr/>
            </a:pPr>
            <a:r>
              <a:rPr lang="fr-FR" b="1" dirty="0"/>
              <a:t>Vincent </a:t>
            </a:r>
            <a:r>
              <a:rPr lang="fr-FR" b="1" dirty="0" err="1"/>
              <a:t>Ducrocq</a:t>
            </a:r>
            <a:r>
              <a:rPr lang="fr-FR" b="1" dirty="0"/>
              <a:t> (GABI)</a:t>
            </a:r>
          </a:p>
          <a:p>
            <a:pPr algn="l" fontAlgn="auto">
              <a:spcAft>
                <a:spcPts val="0"/>
              </a:spcAft>
              <a:buFont typeface="Arial" pitchFamily="34" charset="0"/>
              <a:buNone/>
              <a:defRPr/>
            </a:pPr>
            <a:endParaRPr lang="fr-FR" dirty="0"/>
          </a:p>
        </p:txBody>
      </p:sp>
      <p:sp>
        <p:nvSpPr>
          <p:cNvPr id="5" name="Espace réservé du numéro de diapositive 4"/>
          <p:cNvSpPr>
            <a:spLocks noGrp="1"/>
          </p:cNvSpPr>
          <p:nvPr>
            <p:ph type="sldNum" sz="quarter" idx="12"/>
          </p:nvPr>
        </p:nvSpPr>
        <p:spPr/>
        <p:txBody>
          <a:bodyPr/>
          <a:lstStyle/>
          <a:p>
            <a:pPr>
              <a:defRPr/>
            </a:pPr>
            <a:fld id="{BA58CD6D-8EDF-4FD0-B54E-CEFAEBA4C90C}" type="slidenum">
              <a:rPr lang="en-US"/>
              <a:pPr>
                <a:defRPr/>
              </a:pPr>
              <a:t>1</a:t>
            </a:fld>
            <a:endParaRPr lang="en-US" dirty="0"/>
          </a:p>
        </p:txBody>
      </p:sp>
      <p:pic>
        <p:nvPicPr>
          <p:cNvPr id="14341" name="Image 19"/>
          <p:cNvPicPr>
            <a:picLocks noChangeAspect="1"/>
          </p:cNvPicPr>
          <p:nvPr/>
        </p:nvPicPr>
        <p:blipFill>
          <a:blip r:embed="rId4"/>
          <a:srcRect/>
          <a:stretch>
            <a:fillRect/>
          </a:stretch>
        </p:blipFill>
        <p:spPr bwMode="auto">
          <a:xfrm>
            <a:off x="7281863" y="5013325"/>
            <a:ext cx="1744662" cy="71913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fontAlgn="auto">
              <a:spcAft>
                <a:spcPts val="0"/>
              </a:spcAft>
              <a:defRPr/>
            </a:pPr>
            <a:r>
              <a:rPr lang="fr-FR" sz="4400" dirty="0"/>
              <a:t>Project</a:t>
            </a:r>
            <a:br>
              <a:rPr lang="fr-FR" sz="4400" dirty="0"/>
            </a:br>
            <a:r>
              <a:rPr lang="fr-FR" sz="2400" i="1" dirty="0"/>
              <a:t>(part of GENOSOUTH </a:t>
            </a:r>
            <a:r>
              <a:rPr lang="fr-FR" sz="2400" i="1" dirty="0" err="1"/>
              <a:t>coordinated</a:t>
            </a:r>
            <a:r>
              <a:rPr lang="fr-FR" sz="2400" i="1" dirty="0"/>
              <a:t> by V. </a:t>
            </a:r>
            <a:r>
              <a:rPr lang="fr-FR" sz="2400" i="1" dirty="0" err="1"/>
              <a:t>Ducrocq</a:t>
            </a:r>
            <a:r>
              <a:rPr lang="fr-FR" sz="2400" i="1" dirty="0"/>
              <a:t>)</a:t>
            </a:r>
          </a:p>
        </p:txBody>
      </p:sp>
      <p:sp>
        <p:nvSpPr>
          <p:cNvPr id="3" name="Espace réservé du contenu 2"/>
          <p:cNvSpPr>
            <a:spLocks noGrp="1"/>
          </p:cNvSpPr>
          <p:nvPr>
            <p:ph idx="1"/>
          </p:nvPr>
        </p:nvSpPr>
        <p:spPr>
          <a:xfrm>
            <a:off x="539750" y="1824038"/>
            <a:ext cx="8229600" cy="4525962"/>
          </a:xfrm>
        </p:spPr>
        <p:txBody>
          <a:bodyPr rtlCol="0">
            <a:normAutofit fontScale="77500" lnSpcReduction="20000"/>
          </a:bodyPr>
          <a:lstStyle/>
          <a:p>
            <a:pPr fontAlgn="auto">
              <a:spcAft>
                <a:spcPts val="0"/>
              </a:spcAft>
              <a:buFont typeface="Arial" pitchFamily="34" charset="0"/>
              <a:buChar char="•"/>
              <a:defRPr/>
            </a:pPr>
            <a:r>
              <a:rPr lang="fr-FR" sz="2800" dirty="0" err="1">
                <a:solidFill>
                  <a:schemeClr val="tx1">
                    <a:lumMod val="50000"/>
                    <a:lumOff val="50000"/>
                  </a:schemeClr>
                </a:solidFill>
              </a:rPr>
              <a:t>Context</a:t>
            </a:r>
            <a:r>
              <a:rPr lang="fr-FR" sz="2800" dirty="0">
                <a:solidFill>
                  <a:schemeClr val="tx1">
                    <a:lumMod val="50000"/>
                    <a:lumOff val="50000"/>
                  </a:schemeClr>
                </a:solidFill>
              </a:rPr>
              <a:t> of </a:t>
            </a:r>
            <a:r>
              <a:rPr lang="fr-FR" sz="2800" b="1" dirty="0" err="1">
                <a:solidFill>
                  <a:schemeClr val="tx1">
                    <a:lumMod val="50000"/>
                    <a:lumOff val="50000"/>
                  </a:schemeClr>
                </a:solidFill>
              </a:rPr>
              <a:t>genomic</a:t>
            </a:r>
            <a:r>
              <a:rPr lang="fr-FR" sz="2800" b="1" dirty="0">
                <a:solidFill>
                  <a:schemeClr val="tx1">
                    <a:lumMod val="50000"/>
                    <a:lumOff val="50000"/>
                  </a:schemeClr>
                </a:solidFill>
              </a:rPr>
              <a:t> « </a:t>
            </a:r>
            <a:r>
              <a:rPr lang="fr-FR" sz="2800" b="1" dirty="0" err="1">
                <a:solidFill>
                  <a:schemeClr val="tx1">
                    <a:lumMod val="50000"/>
                    <a:lumOff val="50000"/>
                  </a:schemeClr>
                </a:solidFill>
              </a:rPr>
              <a:t>revolution</a:t>
            </a:r>
            <a:r>
              <a:rPr lang="fr-FR" sz="2800" b="1" dirty="0">
                <a:solidFill>
                  <a:schemeClr val="tx1">
                    <a:lumMod val="50000"/>
                    <a:lumOff val="50000"/>
                  </a:schemeClr>
                </a:solidFill>
              </a:rPr>
              <a:t> » </a:t>
            </a:r>
            <a:r>
              <a:rPr lang="fr-FR" sz="2800" dirty="0">
                <a:solidFill>
                  <a:schemeClr val="tx1">
                    <a:lumMod val="50000"/>
                    <a:lumOff val="50000"/>
                  </a:schemeClr>
                </a:solidFill>
              </a:rPr>
              <a:t>in </a:t>
            </a:r>
            <a:r>
              <a:rPr lang="fr-FR" sz="2800" dirty="0" err="1">
                <a:solidFill>
                  <a:schemeClr val="tx1">
                    <a:lumMod val="50000"/>
                    <a:lumOff val="50000"/>
                  </a:schemeClr>
                </a:solidFill>
              </a:rPr>
              <a:t>dairy</a:t>
            </a:r>
            <a:r>
              <a:rPr lang="fr-FR" sz="2800" dirty="0">
                <a:solidFill>
                  <a:schemeClr val="tx1">
                    <a:lumMod val="50000"/>
                    <a:lumOff val="50000"/>
                  </a:schemeClr>
                </a:solidFill>
              </a:rPr>
              <a:t> </a:t>
            </a:r>
            <a:r>
              <a:rPr lang="fr-FR" sz="2800" dirty="0" err="1">
                <a:solidFill>
                  <a:schemeClr val="tx1">
                    <a:lumMod val="50000"/>
                    <a:lumOff val="50000"/>
                  </a:schemeClr>
                </a:solidFill>
              </a:rPr>
              <a:t>cattle</a:t>
            </a:r>
            <a:r>
              <a:rPr lang="fr-FR" sz="2800" dirty="0">
                <a:solidFill>
                  <a:schemeClr val="tx1">
                    <a:lumMod val="50000"/>
                    <a:lumOff val="50000"/>
                  </a:schemeClr>
                </a:solidFill>
              </a:rPr>
              <a:t> </a:t>
            </a:r>
            <a:r>
              <a:rPr lang="fr-FR" sz="2800" dirty="0" err="1">
                <a:solidFill>
                  <a:schemeClr val="tx1">
                    <a:lumMod val="50000"/>
                    <a:lumOff val="50000"/>
                  </a:schemeClr>
                </a:solidFill>
              </a:rPr>
              <a:t>breeding</a:t>
            </a:r>
            <a:r>
              <a:rPr lang="fr-FR" sz="2800" dirty="0">
                <a:solidFill>
                  <a:schemeClr val="tx1">
                    <a:lumMod val="50000"/>
                    <a:lumOff val="50000"/>
                  </a:schemeClr>
                </a:solidFill>
              </a:rPr>
              <a:t> </a:t>
            </a:r>
            <a:r>
              <a:rPr lang="fr-FR" sz="2800" b="1" dirty="0">
                <a:solidFill>
                  <a:schemeClr val="tx1">
                    <a:lumMod val="50000"/>
                    <a:lumOff val="50000"/>
                  </a:schemeClr>
                </a:solidFill>
              </a:rPr>
              <a:t>and </a:t>
            </a:r>
            <a:r>
              <a:rPr lang="fr-FR" sz="2800" b="1" dirty="0" err="1">
                <a:solidFill>
                  <a:schemeClr val="tx1">
                    <a:lumMod val="50000"/>
                    <a:lumOff val="50000"/>
                  </a:schemeClr>
                </a:solidFill>
              </a:rPr>
              <a:t>its</a:t>
            </a:r>
            <a:r>
              <a:rPr lang="fr-FR" sz="2800" b="1" dirty="0">
                <a:solidFill>
                  <a:schemeClr val="tx1">
                    <a:lumMod val="50000"/>
                    <a:lumOff val="50000"/>
                  </a:schemeClr>
                </a:solidFill>
              </a:rPr>
              <a:t> </a:t>
            </a:r>
            <a:r>
              <a:rPr lang="fr-FR" sz="2800" b="1" dirty="0" err="1">
                <a:solidFill>
                  <a:schemeClr val="tx1">
                    <a:lumMod val="50000"/>
                    <a:lumOff val="50000"/>
                  </a:schemeClr>
                </a:solidFill>
              </a:rPr>
              <a:t>internationalization</a:t>
            </a:r>
            <a:endParaRPr lang="fr-FR" sz="2800" dirty="0">
              <a:solidFill>
                <a:schemeClr val="tx1">
                  <a:lumMod val="50000"/>
                  <a:lumOff val="50000"/>
                </a:schemeClr>
              </a:solidFill>
            </a:endParaRPr>
          </a:p>
          <a:p>
            <a:pPr fontAlgn="auto">
              <a:spcAft>
                <a:spcPts val="0"/>
              </a:spcAft>
              <a:buFont typeface="Arial" pitchFamily="34" charset="0"/>
              <a:buChar char="•"/>
              <a:defRPr/>
            </a:pPr>
            <a:endParaRPr lang="fr-FR" sz="2800" dirty="0">
              <a:solidFill>
                <a:schemeClr val="tx1">
                  <a:lumMod val="50000"/>
                  <a:lumOff val="50000"/>
                </a:schemeClr>
              </a:solidFill>
            </a:endParaRPr>
          </a:p>
          <a:p>
            <a:pPr lvl="1" fontAlgn="auto">
              <a:spcAft>
                <a:spcPts val="0"/>
              </a:spcAft>
              <a:buFont typeface="Wingdings"/>
              <a:buChar char="à"/>
              <a:defRPr/>
            </a:pPr>
            <a:r>
              <a:rPr lang="fr-FR" sz="2800" b="1" dirty="0">
                <a:solidFill>
                  <a:schemeClr val="tx1">
                    <a:lumMod val="50000"/>
                    <a:lumOff val="50000"/>
                  </a:schemeClr>
                </a:solidFill>
              </a:rPr>
              <a:t>How </a:t>
            </a:r>
            <a:r>
              <a:rPr lang="fr-FR" sz="2800" b="1" dirty="0" err="1">
                <a:solidFill>
                  <a:schemeClr val="tx1">
                    <a:lumMod val="50000"/>
                    <a:lumOff val="50000"/>
                  </a:schemeClr>
                </a:solidFill>
              </a:rPr>
              <a:t>does</a:t>
            </a:r>
            <a:r>
              <a:rPr lang="fr-FR" sz="2800" b="1" dirty="0">
                <a:solidFill>
                  <a:schemeClr val="tx1">
                    <a:lumMod val="50000"/>
                    <a:lumOff val="50000"/>
                  </a:schemeClr>
                </a:solidFill>
              </a:rPr>
              <a:t> </a:t>
            </a:r>
            <a:r>
              <a:rPr lang="fr-FR" sz="2800" b="1" dirty="0" err="1">
                <a:solidFill>
                  <a:schemeClr val="tx1">
                    <a:lumMod val="50000"/>
                    <a:lumOff val="50000"/>
                  </a:schemeClr>
                </a:solidFill>
              </a:rPr>
              <a:t>this</a:t>
            </a:r>
            <a:r>
              <a:rPr lang="fr-FR" sz="2800" b="1" dirty="0">
                <a:solidFill>
                  <a:schemeClr val="tx1">
                    <a:lumMod val="50000"/>
                    <a:lumOff val="50000"/>
                  </a:schemeClr>
                </a:solidFill>
              </a:rPr>
              <a:t> </a:t>
            </a:r>
            <a:r>
              <a:rPr lang="fr-FR" sz="2800" b="1" dirty="0" err="1">
                <a:solidFill>
                  <a:schemeClr val="tx1">
                    <a:lumMod val="50000"/>
                    <a:lumOff val="50000"/>
                  </a:schemeClr>
                </a:solidFill>
              </a:rPr>
              <a:t>technology</a:t>
            </a:r>
            <a:r>
              <a:rPr lang="fr-FR" sz="2800" b="1" dirty="0">
                <a:solidFill>
                  <a:schemeClr val="tx1">
                    <a:lumMod val="50000"/>
                    <a:lumOff val="50000"/>
                  </a:schemeClr>
                </a:solidFill>
              </a:rPr>
              <a:t> of </a:t>
            </a:r>
            <a:r>
              <a:rPr lang="fr-FR" sz="2800" b="1" dirty="0" err="1">
                <a:solidFill>
                  <a:schemeClr val="tx1">
                    <a:lumMod val="50000"/>
                    <a:lumOff val="50000"/>
                  </a:schemeClr>
                </a:solidFill>
              </a:rPr>
              <a:t>cattle</a:t>
            </a:r>
            <a:r>
              <a:rPr lang="fr-FR" sz="2800" b="1" dirty="0">
                <a:solidFill>
                  <a:schemeClr val="tx1">
                    <a:lumMod val="50000"/>
                    <a:lumOff val="50000"/>
                  </a:schemeClr>
                </a:solidFill>
              </a:rPr>
              <a:t> </a:t>
            </a:r>
            <a:r>
              <a:rPr lang="fr-FR" sz="2800" b="1" dirty="0" err="1">
                <a:solidFill>
                  <a:schemeClr val="tx1">
                    <a:lumMod val="50000"/>
                    <a:lumOff val="50000"/>
                  </a:schemeClr>
                </a:solidFill>
              </a:rPr>
              <a:t>breeding</a:t>
            </a:r>
            <a:r>
              <a:rPr lang="fr-FR" sz="2800" b="1" dirty="0">
                <a:solidFill>
                  <a:schemeClr val="tx1">
                    <a:lumMod val="50000"/>
                    <a:lumOff val="50000"/>
                  </a:schemeClr>
                </a:solidFill>
              </a:rPr>
              <a:t> </a:t>
            </a:r>
            <a:r>
              <a:rPr lang="fr-FR" sz="2800" b="1" dirty="0" err="1">
                <a:solidFill>
                  <a:schemeClr val="tx1">
                    <a:lumMod val="50000"/>
                    <a:lumOff val="50000"/>
                  </a:schemeClr>
                </a:solidFill>
              </a:rPr>
              <a:t>circulate</a:t>
            </a:r>
            <a:r>
              <a:rPr lang="fr-FR" sz="2800" b="1" dirty="0">
                <a:solidFill>
                  <a:schemeClr val="tx1">
                    <a:lumMod val="50000"/>
                    <a:lumOff val="50000"/>
                  </a:schemeClr>
                </a:solidFill>
              </a:rPr>
              <a:t> </a:t>
            </a:r>
            <a:r>
              <a:rPr lang="fr-FR" sz="2800" b="1" dirty="0" err="1">
                <a:solidFill>
                  <a:schemeClr val="tx1">
                    <a:lumMod val="50000"/>
                    <a:lumOff val="50000"/>
                  </a:schemeClr>
                </a:solidFill>
              </a:rPr>
              <a:t>across</a:t>
            </a:r>
            <a:r>
              <a:rPr lang="fr-FR" sz="2800" b="1" dirty="0">
                <a:solidFill>
                  <a:schemeClr val="tx1">
                    <a:lumMod val="50000"/>
                    <a:lumOff val="50000"/>
                  </a:schemeClr>
                </a:solidFill>
              </a:rPr>
              <a:t> countries?</a:t>
            </a:r>
          </a:p>
          <a:p>
            <a:pPr marL="57150" indent="0" fontAlgn="auto">
              <a:spcAft>
                <a:spcPts val="0"/>
              </a:spcAft>
              <a:buFont typeface="Arial" pitchFamily="34" charset="0"/>
              <a:buNone/>
              <a:defRPr/>
            </a:pPr>
            <a:endParaRPr lang="fr-FR" sz="2800" b="1" dirty="0">
              <a:solidFill>
                <a:schemeClr val="tx1">
                  <a:lumMod val="50000"/>
                  <a:lumOff val="50000"/>
                </a:schemeClr>
              </a:solidFill>
            </a:endParaRPr>
          </a:p>
          <a:p>
            <a:pPr marL="400050" fontAlgn="auto">
              <a:spcAft>
                <a:spcPts val="0"/>
              </a:spcAft>
              <a:buFont typeface="Arial" pitchFamily="34" charset="0"/>
              <a:buChar char="•"/>
              <a:defRPr/>
            </a:pPr>
            <a:r>
              <a:rPr lang="fr-FR" sz="2800" b="1" dirty="0" err="1">
                <a:solidFill>
                  <a:schemeClr val="tx1">
                    <a:lumMod val="50000"/>
                    <a:lumOff val="50000"/>
                  </a:schemeClr>
                </a:solidFill>
              </a:rPr>
              <a:t>Comparability</a:t>
            </a:r>
            <a:r>
              <a:rPr lang="fr-FR" sz="2800" b="1" dirty="0">
                <a:solidFill>
                  <a:schemeClr val="tx1">
                    <a:lumMod val="50000"/>
                    <a:lumOff val="50000"/>
                  </a:schemeClr>
                </a:solidFill>
              </a:rPr>
              <a:t> of </a:t>
            </a:r>
            <a:r>
              <a:rPr lang="fr-FR" sz="2800" b="1" dirty="0" err="1">
                <a:solidFill>
                  <a:schemeClr val="tx1">
                    <a:lumMod val="50000"/>
                    <a:lumOff val="50000"/>
                  </a:schemeClr>
                </a:solidFill>
              </a:rPr>
              <a:t>genetic</a:t>
            </a:r>
            <a:r>
              <a:rPr lang="fr-FR" sz="2800" b="1" dirty="0">
                <a:solidFill>
                  <a:schemeClr val="tx1">
                    <a:lumMod val="50000"/>
                    <a:lumOff val="50000"/>
                  </a:schemeClr>
                </a:solidFill>
              </a:rPr>
              <a:t> values </a:t>
            </a:r>
          </a:p>
          <a:p>
            <a:pPr marL="457200" lvl="1" indent="0" fontAlgn="auto">
              <a:spcAft>
                <a:spcPts val="0"/>
              </a:spcAft>
              <a:buFont typeface="Courier New" pitchFamily="49" charset="0"/>
              <a:buNone/>
              <a:defRPr/>
            </a:pPr>
            <a:r>
              <a:rPr lang="fr-FR" sz="2800" b="1" dirty="0">
                <a:solidFill>
                  <a:schemeClr val="tx1">
                    <a:lumMod val="50000"/>
                    <a:lumOff val="50000"/>
                  </a:schemeClr>
                </a:solidFill>
                <a:sym typeface="Wingdings" panose="05000000000000000000" pitchFamily="2" charset="2"/>
              </a:rPr>
              <a:t> </a:t>
            </a:r>
            <a:r>
              <a:rPr lang="fr-FR" sz="2800" b="1" dirty="0" err="1">
                <a:solidFill>
                  <a:schemeClr val="tx1">
                    <a:lumMod val="50000"/>
                    <a:lumOff val="50000"/>
                  </a:schemeClr>
                </a:solidFill>
              </a:rPr>
              <a:t>Commensurability</a:t>
            </a:r>
            <a:r>
              <a:rPr lang="fr-FR" sz="2800" dirty="0">
                <a:solidFill>
                  <a:schemeClr val="tx1">
                    <a:lumMod val="50000"/>
                    <a:lumOff val="50000"/>
                  </a:schemeClr>
                </a:solidFill>
              </a:rPr>
              <a:t> – </a:t>
            </a:r>
            <a:r>
              <a:rPr lang="fr-FR" sz="2800" i="1" dirty="0" err="1">
                <a:solidFill>
                  <a:schemeClr val="tx1">
                    <a:lumMod val="50000"/>
                    <a:lumOff val="50000"/>
                  </a:schemeClr>
                </a:solidFill>
              </a:rPr>
              <a:t>making</a:t>
            </a:r>
            <a:r>
              <a:rPr lang="fr-FR" sz="2800" i="1" dirty="0">
                <a:solidFill>
                  <a:schemeClr val="tx1">
                    <a:lumMod val="50000"/>
                    <a:lumOff val="50000"/>
                  </a:schemeClr>
                </a:solidFill>
              </a:rPr>
              <a:t> </a:t>
            </a:r>
            <a:r>
              <a:rPr lang="fr-FR" sz="2800" i="1" dirty="0" err="1">
                <a:solidFill>
                  <a:schemeClr val="tx1">
                    <a:lumMod val="50000"/>
                    <a:lumOff val="50000"/>
                  </a:schemeClr>
                </a:solidFill>
              </a:rPr>
              <a:t>things</a:t>
            </a:r>
            <a:r>
              <a:rPr lang="fr-FR" sz="2800" i="1" dirty="0">
                <a:solidFill>
                  <a:schemeClr val="tx1">
                    <a:lumMod val="50000"/>
                    <a:lumOff val="50000"/>
                  </a:schemeClr>
                </a:solidFill>
              </a:rPr>
              <a:t> comparable            </a:t>
            </a:r>
            <a:r>
              <a:rPr lang="fr-FR" sz="2800" i="1" dirty="0" err="1">
                <a:solidFill>
                  <a:schemeClr val="tx1">
                    <a:lumMod val="50000"/>
                    <a:lumOff val="50000"/>
                  </a:schemeClr>
                </a:solidFill>
              </a:rPr>
              <a:t>through</a:t>
            </a:r>
            <a:r>
              <a:rPr lang="fr-FR" sz="2800" i="1" dirty="0">
                <a:solidFill>
                  <a:schemeClr val="tx1">
                    <a:lumMod val="50000"/>
                    <a:lumOff val="50000"/>
                  </a:schemeClr>
                </a:solidFill>
              </a:rPr>
              <a:t> a </a:t>
            </a:r>
            <a:r>
              <a:rPr lang="fr-FR" sz="2800" i="1" dirty="0" err="1">
                <a:solidFill>
                  <a:schemeClr val="tx1">
                    <a:lumMod val="50000"/>
                    <a:lumOff val="50000"/>
                  </a:schemeClr>
                </a:solidFill>
              </a:rPr>
              <a:t>common</a:t>
            </a:r>
            <a:r>
              <a:rPr lang="fr-FR" sz="2800" i="1" dirty="0">
                <a:solidFill>
                  <a:schemeClr val="tx1">
                    <a:lumMod val="50000"/>
                    <a:lumOff val="50000"/>
                  </a:schemeClr>
                </a:solidFill>
              </a:rPr>
              <a:t> </a:t>
            </a:r>
            <a:r>
              <a:rPr lang="fr-FR" sz="2800" i="1" dirty="0" err="1">
                <a:solidFill>
                  <a:schemeClr val="tx1">
                    <a:lumMod val="50000"/>
                    <a:lumOff val="50000"/>
                  </a:schemeClr>
                </a:solidFill>
              </a:rPr>
              <a:t>metric</a:t>
            </a:r>
            <a:r>
              <a:rPr lang="fr-FR" sz="2800" i="1" dirty="0">
                <a:solidFill>
                  <a:schemeClr val="tx1">
                    <a:lumMod val="50000"/>
                    <a:lumOff val="50000"/>
                  </a:schemeClr>
                </a:solidFill>
              </a:rPr>
              <a:t> (</a:t>
            </a:r>
            <a:r>
              <a:rPr lang="fr-FR" sz="2800" i="1" dirty="0" err="1">
                <a:solidFill>
                  <a:schemeClr val="tx1">
                    <a:lumMod val="50000"/>
                    <a:lumOff val="50000"/>
                  </a:schemeClr>
                </a:solidFill>
              </a:rPr>
              <a:t>Espeland</a:t>
            </a:r>
            <a:r>
              <a:rPr lang="fr-FR" sz="2800" i="1" dirty="0">
                <a:solidFill>
                  <a:schemeClr val="tx1">
                    <a:lumMod val="50000"/>
                    <a:lumOff val="50000"/>
                  </a:schemeClr>
                </a:solidFill>
              </a:rPr>
              <a:t> &amp; Stevens 1998, </a:t>
            </a:r>
            <a:r>
              <a:rPr lang="fr-FR" sz="2800" i="1" dirty="0" err="1">
                <a:solidFill>
                  <a:schemeClr val="tx1">
                    <a:lumMod val="50000"/>
                    <a:lumOff val="50000"/>
                  </a:schemeClr>
                </a:solidFill>
              </a:rPr>
              <a:t>Dérosières</a:t>
            </a:r>
            <a:r>
              <a:rPr lang="fr-FR" sz="2800" i="1" dirty="0">
                <a:solidFill>
                  <a:schemeClr val="tx1">
                    <a:lumMod val="50000"/>
                    <a:lumOff val="50000"/>
                  </a:schemeClr>
                </a:solidFill>
              </a:rPr>
              <a:t> 2014)</a:t>
            </a:r>
          </a:p>
          <a:p>
            <a:pPr marL="800100" lvl="1" fontAlgn="auto">
              <a:spcAft>
                <a:spcPts val="0"/>
              </a:spcAft>
              <a:defRPr/>
            </a:pPr>
            <a:r>
              <a:rPr lang="fr-FR" sz="2300" dirty="0">
                <a:solidFill>
                  <a:schemeClr val="tx1">
                    <a:lumMod val="50000"/>
                    <a:lumOff val="50000"/>
                  </a:schemeClr>
                </a:solidFill>
              </a:rPr>
              <a:t>Social and </a:t>
            </a:r>
            <a:r>
              <a:rPr lang="fr-FR" sz="2300" dirty="0" err="1">
                <a:solidFill>
                  <a:schemeClr val="tx1">
                    <a:lumMod val="50000"/>
                    <a:lumOff val="50000"/>
                  </a:schemeClr>
                </a:solidFill>
              </a:rPr>
              <a:t>technical</a:t>
            </a:r>
            <a:r>
              <a:rPr lang="fr-FR" sz="2300" dirty="0">
                <a:solidFill>
                  <a:schemeClr val="tx1">
                    <a:lumMod val="50000"/>
                    <a:lumOff val="50000"/>
                  </a:schemeClr>
                </a:solidFill>
              </a:rPr>
              <a:t> </a:t>
            </a:r>
            <a:r>
              <a:rPr lang="fr-FR" sz="2300" dirty="0" err="1">
                <a:solidFill>
                  <a:schemeClr val="tx1">
                    <a:lumMod val="50000"/>
                    <a:lumOff val="50000"/>
                  </a:schemeClr>
                </a:solidFill>
              </a:rPr>
              <a:t>process</a:t>
            </a:r>
            <a:endParaRPr lang="fr-FR" sz="2300" dirty="0">
              <a:solidFill>
                <a:schemeClr val="tx1">
                  <a:lumMod val="50000"/>
                  <a:lumOff val="50000"/>
                </a:schemeClr>
              </a:solidFill>
            </a:endParaRPr>
          </a:p>
          <a:p>
            <a:pPr marL="800100" lvl="1" fontAlgn="auto">
              <a:spcAft>
                <a:spcPts val="0"/>
              </a:spcAft>
              <a:defRPr/>
            </a:pPr>
            <a:r>
              <a:rPr lang="fr-FR" sz="2300" dirty="0">
                <a:solidFill>
                  <a:schemeClr val="tx1">
                    <a:lumMod val="50000"/>
                    <a:lumOff val="50000"/>
                  </a:schemeClr>
                </a:solidFill>
              </a:rPr>
              <a:t>Crucial point for the </a:t>
            </a:r>
            <a:r>
              <a:rPr lang="fr-FR" sz="2300" dirty="0" err="1">
                <a:solidFill>
                  <a:schemeClr val="tx1">
                    <a:lumMod val="50000"/>
                    <a:lumOff val="50000"/>
                  </a:schemeClr>
                </a:solidFill>
              </a:rPr>
              <a:t>market</a:t>
            </a:r>
            <a:r>
              <a:rPr lang="fr-FR" sz="2300" dirty="0">
                <a:solidFill>
                  <a:schemeClr val="tx1">
                    <a:lumMod val="50000"/>
                    <a:lumOff val="50000"/>
                  </a:schemeClr>
                </a:solidFill>
              </a:rPr>
              <a:t> of </a:t>
            </a:r>
            <a:r>
              <a:rPr lang="fr-FR" sz="2300" dirty="0" err="1">
                <a:solidFill>
                  <a:schemeClr val="tx1">
                    <a:lumMod val="50000"/>
                    <a:lumOff val="50000"/>
                  </a:schemeClr>
                </a:solidFill>
              </a:rPr>
              <a:t>genetics</a:t>
            </a:r>
            <a:endParaRPr lang="fr-FR" sz="2300" dirty="0">
              <a:solidFill>
                <a:schemeClr val="tx1">
                  <a:lumMod val="50000"/>
                  <a:lumOff val="50000"/>
                </a:schemeClr>
              </a:solidFill>
            </a:endParaRPr>
          </a:p>
          <a:p>
            <a:pPr marL="457200" lvl="1" indent="0" fontAlgn="auto">
              <a:spcAft>
                <a:spcPts val="0"/>
              </a:spcAft>
              <a:buFont typeface="Courier New" pitchFamily="49" charset="0"/>
              <a:buNone/>
              <a:defRPr/>
            </a:pPr>
            <a:endParaRPr lang="fr-FR" dirty="0">
              <a:solidFill>
                <a:schemeClr val="tx1">
                  <a:lumMod val="50000"/>
                  <a:lumOff val="50000"/>
                </a:schemeClr>
              </a:solidFill>
            </a:endParaRPr>
          </a:p>
          <a:p>
            <a:pPr marL="514350" indent="-457200" fontAlgn="auto">
              <a:spcAft>
                <a:spcPts val="0"/>
              </a:spcAft>
              <a:buFont typeface="Arial" pitchFamily="34" charset="0"/>
              <a:buChar char="•"/>
              <a:defRPr/>
            </a:pPr>
            <a:r>
              <a:rPr lang="fr-FR" sz="2800" b="1" dirty="0" err="1">
                <a:solidFill>
                  <a:schemeClr val="tx1">
                    <a:lumMod val="50000"/>
                    <a:lumOff val="50000"/>
                  </a:schemeClr>
                </a:solidFill>
              </a:rPr>
              <a:t>Interbull</a:t>
            </a:r>
            <a:r>
              <a:rPr lang="fr-FR" sz="2800" b="1" dirty="0">
                <a:solidFill>
                  <a:schemeClr val="tx1">
                    <a:lumMod val="50000"/>
                    <a:lumOff val="50000"/>
                  </a:schemeClr>
                </a:solidFill>
              </a:rPr>
              <a:t> </a:t>
            </a:r>
            <a:r>
              <a:rPr lang="fr-FR" sz="2800" dirty="0">
                <a:solidFill>
                  <a:schemeClr val="tx1">
                    <a:lumMod val="50000"/>
                    <a:lumOff val="50000"/>
                  </a:schemeClr>
                </a:solidFill>
              </a:rPr>
              <a:t>as a </a:t>
            </a:r>
            <a:r>
              <a:rPr lang="fr-FR" sz="2800" dirty="0" err="1">
                <a:solidFill>
                  <a:schemeClr val="tx1">
                    <a:lumMod val="50000"/>
                    <a:lumOff val="50000"/>
                  </a:schemeClr>
                </a:solidFill>
              </a:rPr>
              <a:t>space</a:t>
            </a:r>
            <a:r>
              <a:rPr lang="fr-FR" sz="2800" dirty="0">
                <a:solidFill>
                  <a:schemeClr val="tx1">
                    <a:lumMod val="50000"/>
                    <a:lumOff val="50000"/>
                  </a:schemeClr>
                </a:solidFill>
              </a:rPr>
              <a:t> of </a:t>
            </a:r>
            <a:r>
              <a:rPr lang="fr-FR" sz="2800" dirty="0" err="1">
                <a:solidFill>
                  <a:schemeClr val="tx1">
                    <a:lumMod val="50000"/>
                    <a:lumOff val="50000"/>
                  </a:schemeClr>
                </a:solidFill>
              </a:rPr>
              <a:t>commensuration</a:t>
            </a:r>
            <a:r>
              <a:rPr lang="fr-FR" sz="2800" dirty="0">
                <a:solidFill>
                  <a:schemeClr val="tx1">
                    <a:lumMod val="50000"/>
                    <a:lumOff val="50000"/>
                  </a:schemeClr>
                </a:solidFill>
              </a:rPr>
              <a:t> </a:t>
            </a:r>
            <a:r>
              <a:rPr lang="fr-FR" sz="2800" dirty="0" err="1">
                <a:solidFill>
                  <a:schemeClr val="tx1">
                    <a:lumMod val="50000"/>
                    <a:lumOff val="50000"/>
                  </a:schemeClr>
                </a:solidFill>
              </a:rPr>
              <a:t>with</a:t>
            </a:r>
            <a:r>
              <a:rPr lang="fr-FR" sz="2800" dirty="0">
                <a:solidFill>
                  <a:schemeClr val="tx1">
                    <a:lumMod val="50000"/>
                    <a:lumOff val="50000"/>
                  </a:schemeClr>
                </a:solidFill>
              </a:rPr>
              <a:t> 40 </a:t>
            </a:r>
            <a:r>
              <a:rPr lang="fr-FR" sz="2800" dirty="0" err="1">
                <a:solidFill>
                  <a:schemeClr val="tx1">
                    <a:lumMod val="50000"/>
                    <a:lumOff val="50000"/>
                  </a:schemeClr>
                </a:solidFill>
              </a:rPr>
              <a:t>years</a:t>
            </a:r>
            <a:r>
              <a:rPr lang="fr-FR" sz="2800" dirty="0">
                <a:solidFill>
                  <a:schemeClr val="tx1">
                    <a:lumMod val="50000"/>
                    <a:lumOff val="50000"/>
                  </a:schemeClr>
                </a:solidFill>
              </a:rPr>
              <a:t> </a:t>
            </a:r>
            <a:r>
              <a:rPr lang="fr-FR" sz="2800" dirty="0" err="1">
                <a:solidFill>
                  <a:schemeClr val="tx1">
                    <a:lumMod val="50000"/>
                    <a:lumOff val="50000"/>
                  </a:schemeClr>
                </a:solidFill>
              </a:rPr>
              <a:t>history</a:t>
            </a:r>
            <a:endParaRPr lang="fr-FR" sz="2800" dirty="0">
              <a:solidFill>
                <a:schemeClr val="tx1">
                  <a:lumMod val="50000"/>
                  <a:lumOff val="50000"/>
                </a:schemeClr>
              </a:solidFill>
            </a:endParaRPr>
          </a:p>
          <a:p>
            <a:pPr lvl="1" fontAlgn="auto">
              <a:spcAft>
                <a:spcPts val="0"/>
              </a:spcAft>
              <a:defRPr/>
            </a:pPr>
            <a:endParaRPr lang="fr-FR" sz="2400" dirty="0">
              <a:solidFill>
                <a:schemeClr val="tx1">
                  <a:lumMod val="50000"/>
                  <a:lumOff val="50000"/>
                </a:schemeClr>
              </a:solidFill>
            </a:endParaRPr>
          </a:p>
        </p:txBody>
      </p:sp>
      <p:sp>
        <p:nvSpPr>
          <p:cNvPr id="6" name="Espace réservé du numéro de diapositive 5"/>
          <p:cNvSpPr>
            <a:spLocks noGrp="1"/>
          </p:cNvSpPr>
          <p:nvPr>
            <p:ph type="sldNum" sz="quarter" idx="12"/>
          </p:nvPr>
        </p:nvSpPr>
        <p:spPr/>
        <p:txBody>
          <a:bodyPr/>
          <a:lstStyle/>
          <a:p>
            <a:pPr>
              <a:defRPr/>
            </a:pPr>
            <a:fld id="{894573DB-9843-491A-9ADB-5F4DCFAB8299}" type="slidenum">
              <a:rPr lang="en-US"/>
              <a:pPr>
                <a:defRPr/>
              </a:pPr>
              <a:t>2</a:t>
            </a:fld>
            <a:endParaRPr lang="en-US"/>
          </a:p>
        </p:txBody>
      </p:sp>
      <p:sp>
        <p:nvSpPr>
          <p:cNvPr id="8" name="Espace réservé du pied de page 5"/>
          <p:cNvSpPr txBox="1">
            <a:spLocks/>
          </p:cNvSpPr>
          <p:nvPr/>
        </p:nvSpPr>
        <p:spPr>
          <a:xfrm>
            <a:off x="684213" y="6350000"/>
            <a:ext cx="7704137" cy="365125"/>
          </a:xfrm>
          <a:prstGeom prst="rect">
            <a:avLst/>
          </a:prstGeom>
        </p:spPr>
        <p:txBody>
          <a:bodyPr lIns="27432" rIns="45720" anchor="ctr"/>
          <a:lstStyle>
            <a:defPPr>
              <a:defRPr lang="en-US"/>
            </a:defPPr>
            <a:lvl1pPr marL="0" algn="l" defTabSz="914400" rtl="0" eaLnBrk="1" latinLnBrk="0" hangingPunct="1">
              <a:defRPr sz="1200" kern="1200">
                <a:solidFill>
                  <a:schemeClr val="tx1">
                    <a:lumMod val="65000"/>
                    <a:lumOff val="35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err="1">
                <a:solidFill>
                  <a:schemeClr val="accent1">
                    <a:lumMod val="60000"/>
                    <a:lumOff val="40000"/>
                  </a:schemeClr>
                </a:solidFill>
              </a:rPr>
              <a:t>Interbull</a:t>
            </a:r>
            <a:r>
              <a:rPr lang="en-US" dirty="0">
                <a:solidFill>
                  <a:schemeClr val="accent1">
                    <a:lumMod val="60000"/>
                    <a:lumOff val="40000"/>
                  </a:schemeClr>
                </a:solidFill>
              </a:rPr>
              <a:t> Meeting			Tallinn			 August 2017</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fontAlgn="auto">
              <a:spcAft>
                <a:spcPts val="0"/>
              </a:spcAft>
              <a:defRPr/>
            </a:pPr>
            <a:r>
              <a:rPr lang="fr-FR" sz="4400" dirty="0" err="1"/>
              <a:t>Interbull</a:t>
            </a:r>
            <a:r>
              <a:rPr lang="fr-FR" sz="4400" dirty="0"/>
              <a:t> story in 3 stages:</a:t>
            </a:r>
            <a:br>
              <a:rPr lang="fr-FR" sz="4400" dirty="0"/>
            </a:br>
            <a:endParaRPr lang="fr-FR" sz="4400" dirty="0"/>
          </a:p>
        </p:txBody>
      </p:sp>
      <p:sp>
        <p:nvSpPr>
          <p:cNvPr id="3" name="Espace réservé du contenu 2"/>
          <p:cNvSpPr>
            <a:spLocks noGrp="1"/>
          </p:cNvSpPr>
          <p:nvPr>
            <p:ph idx="1"/>
          </p:nvPr>
        </p:nvSpPr>
        <p:spPr>
          <a:xfrm>
            <a:off x="420688" y="1446213"/>
            <a:ext cx="8229600" cy="4903787"/>
          </a:xfrm>
        </p:spPr>
        <p:txBody>
          <a:bodyPr rtlCol="0">
            <a:normAutofit lnSpcReduction="10000"/>
          </a:bodyPr>
          <a:lstStyle/>
          <a:p>
            <a:pPr marL="0" indent="0" fontAlgn="auto">
              <a:spcAft>
                <a:spcPts val="0"/>
              </a:spcAft>
              <a:buFont typeface="Arial" pitchFamily="34" charset="0"/>
              <a:buNone/>
              <a:defRPr/>
            </a:pPr>
            <a:r>
              <a:rPr lang="fr-FR" dirty="0">
                <a:solidFill>
                  <a:schemeClr val="tx1">
                    <a:lumMod val="50000"/>
                    <a:lumOff val="50000"/>
                  </a:schemeClr>
                </a:solidFill>
              </a:rPr>
              <a:t>1975 – 1993: </a:t>
            </a:r>
            <a:r>
              <a:rPr lang="fr-FR" b="1" dirty="0">
                <a:solidFill>
                  <a:schemeClr val="tx1">
                    <a:lumMod val="50000"/>
                    <a:lumOff val="50000"/>
                  </a:schemeClr>
                </a:solidFill>
              </a:rPr>
              <a:t>Construction of the </a:t>
            </a:r>
            <a:r>
              <a:rPr lang="fr-FR" b="1" dirty="0" err="1">
                <a:solidFill>
                  <a:schemeClr val="tx1">
                    <a:lumMod val="50000"/>
                    <a:lumOff val="50000"/>
                  </a:schemeClr>
                </a:solidFill>
              </a:rPr>
              <a:t>commensurability</a:t>
            </a:r>
            <a:endParaRPr lang="fr-FR" b="1" dirty="0">
              <a:solidFill>
                <a:schemeClr val="tx1">
                  <a:lumMod val="50000"/>
                  <a:lumOff val="50000"/>
                </a:schemeClr>
              </a:solidFill>
            </a:endParaRPr>
          </a:p>
          <a:p>
            <a:pPr marL="685800" lvl="1" fontAlgn="auto">
              <a:spcAft>
                <a:spcPts val="0"/>
              </a:spcAft>
              <a:buFontTx/>
              <a:buChar char="-"/>
              <a:defRPr/>
            </a:pPr>
            <a:r>
              <a:rPr lang="fr-FR" dirty="0">
                <a:solidFill>
                  <a:schemeClr val="tx1">
                    <a:lumMod val="50000"/>
                    <a:lumOff val="50000"/>
                  </a:schemeClr>
                </a:solidFill>
              </a:rPr>
              <a:t>Commercial issue – </a:t>
            </a:r>
            <a:r>
              <a:rPr lang="fr-FR" dirty="0" err="1">
                <a:solidFill>
                  <a:schemeClr val="tx1">
                    <a:lumMod val="50000"/>
                    <a:lumOff val="50000"/>
                  </a:schemeClr>
                </a:solidFill>
              </a:rPr>
              <a:t>constructing</a:t>
            </a:r>
            <a:r>
              <a:rPr lang="fr-FR" dirty="0">
                <a:solidFill>
                  <a:schemeClr val="tx1">
                    <a:lumMod val="50000"/>
                    <a:lumOff val="50000"/>
                  </a:schemeClr>
                </a:solidFill>
              </a:rPr>
              <a:t> </a:t>
            </a:r>
            <a:r>
              <a:rPr lang="fr-FR" dirty="0" err="1">
                <a:solidFill>
                  <a:schemeClr val="tx1">
                    <a:lumMod val="50000"/>
                    <a:lumOff val="50000"/>
                  </a:schemeClr>
                </a:solidFill>
              </a:rPr>
              <a:t>product</a:t>
            </a:r>
            <a:r>
              <a:rPr lang="fr-FR" dirty="0">
                <a:solidFill>
                  <a:schemeClr val="tx1">
                    <a:lumMod val="50000"/>
                    <a:lumOff val="50000"/>
                  </a:schemeClr>
                </a:solidFill>
              </a:rPr>
              <a:t> </a:t>
            </a:r>
            <a:r>
              <a:rPr lang="fr-FR" dirty="0" err="1">
                <a:solidFill>
                  <a:schemeClr val="tx1">
                    <a:lumMod val="50000"/>
                    <a:lumOff val="50000"/>
                  </a:schemeClr>
                </a:solidFill>
              </a:rPr>
              <a:t>quality</a:t>
            </a:r>
            <a:r>
              <a:rPr lang="fr-FR" dirty="0">
                <a:solidFill>
                  <a:schemeClr val="tx1">
                    <a:lumMod val="50000"/>
                    <a:lumOff val="50000"/>
                  </a:schemeClr>
                </a:solidFill>
              </a:rPr>
              <a:t> </a:t>
            </a:r>
          </a:p>
          <a:p>
            <a:pPr marL="685800" lvl="1" fontAlgn="auto">
              <a:spcAft>
                <a:spcPts val="0"/>
              </a:spcAft>
              <a:buFontTx/>
              <a:buChar char="-"/>
              <a:defRPr/>
            </a:pPr>
            <a:r>
              <a:rPr lang="en-US" dirty="0">
                <a:solidFill>
                  <a:schemeClr val="tx1">
                    <a:lumMod val="50000"/>
                    <a:lumOff val="50000"/>
                  </a:schemeClr>
                </a:solidFill>
              </a:rPr>
              <a:t>From researchers working groups to institutionalized community with politically recognized issue: comparability of genetic indices</a:t>
            </a:r>
          </a:p>
          <a:p>
            <a:pPr marL="685800" lvl="1" fontAlgn="auto">
              <a:spcAft>
                <a:spcPts val="0"/>
              </a:spcAft>
              <a:buFontTx/>
              <a:buChar char="-"/>
              <a:defRPr/>
            </a:pPr>
            <a:r>
              <a:rPr lang="en-US" dirty="0">
                <a:solidFill>
                  <a:schemeClr val="tx1">
                    <a:lumMod val="50000"/>
                    <a:lumOff val="50000"/>
                  </a:schemeClr>
                </a:solidFill>
              </a:rPr>
              <a:t>Conversions - “translation” of genetic indices</a:t>
            </a:r>
          </a:p>
          <a:p>
            <a:pPr marL="685800" lvl="1" fontAlgn="auto">
              <a:spcAft>
                <a:spcPts val="0"/>
              </a:spcAft>
              <a:buFontTx/>
              <a:buChar char="-"/>
              <a:defRPr/>
            </a:pPr>
            <a:endParaRPr lang="fr-FR" dirty="0">
              <a:solidFill>
                <a:schemeClr val="tx1">
                  <a:lumMod val="50000"/>
                  <a:lumOff val="50000"/>
                </a:schemeClr>
              </a:solidFill>
            </a:endParaRPr>
          </a:p>
          <a:p>
            <a:pPr marL="0" indent="0" fontAlgn="auto">
              <a:spcAft>
                <a:spcPts val="0"/>
              </a:spcAft>
              <a:buFont typeface="Arial" pitchFamily="34" charset="0"/>
              <a:buNone/>
              <a:defRPr/>
            </a:pPr>
            <a:r>
              <a:rPr lang="fr-FR" dirty="0">
                <a:solidFill>
                  <a:schemeClr val="tx1">
                    <a:lumMod val="50000"/>
                    <a:lumOff val="50000"/>
                  </a:schemeClr>
                </a:solidFill>
              </a:rPr>
              <a:t>1993 – 2009: </a:t>
            </a:r>
            <a:r>
              <a:rPr lang="fr-FR" b="1" dirty="0" err="1">
                <a:solidFill>
                  <a:schemeClr val="tx1">
                    <a:lumMod val="50000"/>
                    <a:lumOff val="50000"/>
                  </a:schemeClr>
                </a:solidFill>
              </a:rPr>
              <a:t>Stabilization</a:t>
            </a:r>
            <a:r>
              <a:rPr lang="fr-FR" b="1" dirty="0">
                <a:solidFill>
                  <a:schemeClr val="tx1">
                    <a:lumMod val="50000"/>
                    <a:lumOff val="50000"/>
                  </a:schemeClr>
                </a:solidFill>
              </a:rPr>
              <a:t> of </a:t>
            </a:r>
            <a:r>
              <a:rPr lang="fr-FR" b="1" dirty="0" err="1">
                <a:solidFill>
                  <a:schemeClr val="tx1">
                    <a:lumMod val="50000"/>
                    <a:lumOff val="50000"/>
                  </a:schemeClr>
                </a:solidFill>
              </a:rPr>
              <a:t>commensurability</a:t>
            </a:r>
            <a:r>
              <a:rPr lang="fr-FR" dirty="0">
                <a:solidFill>
                  <a:schemeClr val="tx1">
                    <a:lumMod val="50000"/>
                    <a:lumOff val="50000"/>
                  </a:schemeClr>
                </a:solidFill>
              </a:rPr>
              <a:t>. </a:t>
            </a:r>
          </a:p>
          <a:p>
            <a:pPr marL="685800" lvl="1" fontAlgn="auto">
              <a:spcAft>
                <a:spcPts val="0"/>
              </a:spcAft>
              <a:buFontTx/>
              <a:buChar char="-"/>
              <a:defRPr/>
            </a:pPr>
            <a:r>
              <a:rPr lang="fr-FR" dirty="0">
                <a:solidFill>
                  <a:schemeClr val="tx1">
                    <a:lumMod val="50000"/>
                    <a:lumOff val="50000"/>
                  </a:schemeClr>
                </a:solidFill>
              </a:rPr>
              <a:t>MACE (multi-trait </a:t>
            </a:r>
            <a:r>
              <a:rPr lang="fr-FR" dirty="0" err="1">
                <a:solidFill>
                  <a:schemeClr val="tx1">
                    <a:lumMod val="50000"/>
                    <a:lumOff val="50000"/>
                  </a:schemeClr>
                </a:solidFill>
              </a:rPr>
              <a:t>across</a:t>
            </a:r>
            <a:r>
              <a:rPr lang="fr-FR" dirty="0">
                <a:solidFill>
                  <a:schemeClr val="tx1">
                    <a:lumMod val="50000"/>
                    <a:lumOff val="50000"/>
                  </a:schemeClr>
                </a:solidFill>
              </a:rPr>
              <a:t> country </a:t>
            </a:r>
            <a:r>
              <a:rPr lang="fr-FR" dirty="0" err="1">
                <a:solidFill>
                  <a:schemeClr val="tx1">
                    <a:lumMod val="50000"/>
                    <a:lumOff val="50000"/>
                  </a:schemeClr>
                </a:solidFill>
              </a:rPr>
              <a:t>evaluation</a:t>
            </a:r>
            <a:r>
              <a:rPr lang="fr-FR" dirty="0">
                <a:solidFill>
                  <a:schemeClr val="tx1">
                    <a:lumMod val="50000"/>
                    <a:lumOff val="50000"/>
                  </a:schemeClr>
                </a:solidFill>
              </a:rPr>
              <a:t>)</a:t>
            </a:r>
          </a:p>
          <a:p>
            <a:pPr marL="685800" lvl="1" fontAlgn="auto">
              <a:spcAft>
                <a:spcPts val="0"/>
              </a:spcAft>
              <a:buFontTx/>
              <a:buChar char="-"/>
              <a:defRPr/>
            </a:pPr>
            <a:r>
              <a:rPr lang="fr-FR" dirty="0" err="1">
                <a:solidFill>
                  <a:schemeClr val="tx1">
                    <a:lumMod val="50000"/>
                    <a:lumOff val="50000"/>
                  </a:schemeClr>
                </a:solidFill>
              </a:rPr>
              <a:t>Calculation</a:t>
            </a:r>
            <a:r>
              <a:rPr lang="fr-FR" dirty="0">
                <a:solidFill>
                  <a:schemeClr val="tx1">
                    <a:lumMod val="50000"/>
                    <a:lumOff val="50000"/>
                  </a:schemeClr>
                </a:solidFill>
              </a:rPr>
              <a:t> center in Uppsala</a:t>
            </a:r>
          </a:p>
          <a:p>
            <a:pPr marL="685800" lvl="1" fontAlgn="auto">
              <a:spcAft>
                <a:spcPts val="0"/>
              </a:spcAft>
              <a:buFontTx/>
              <a:buChar char="-"/>
              <a:defRPr/>
            </a:pPr>
            <a:r>
              <a:rPr lang="fr-FR" dirty="0" err="1">
                <a:solidFill>
                  <a:schemeClr val="tx1">
                    <a:lumMod val="50000"/>
                    <a:lumOff val="50000"/>
                  </a:schemeClr>
                </a:solidFill>
              </a:rPr>
              <a:t>From</a:t>
            </a:r>
            <a:r>
              <a:rPr lang="fr-FR" dirty="0">
                <a:solidFill>
                  <a:schemeClr val="tx1">
                    <a:lumMod val="50000"/>
                    <a:lumOff val="50000"/>
                  </a:schemeClr>
                </a:solidFill>
              </a:rPr>
              <a:t> </a:t>
            </a:r>
            <a:r>
              <a:rPr lang="fr-FR" dirty="0" err="1">
                <a:solidFill>
                  <a:schemeClr val="tx1">
                    <a:lumMod val="50000"/>
                    <a:lumOff val="50000"/>
                  </a:schemeClr>
                </a:solidFill>
              </a:rPr>
              <a:t>research</a:t>
            </a:r>
            <a:r>
              <a:rPr lang="fr-FR" dirty="0">
                <a:solidFill>
                  <a:schemeClr val="tx1">
                    <a:lumMod val="50000"/>
                    <a:lumOff val="50000"/>
                  </a:schemeClr>
                </a:solidFill>
              </a:rPr>
              <a:t> to service</a:t>
            </a:r>
          </a:p>
          <a:p>
            <a:pPr marL="685800" lvl="1" fontAlgn="auto">
              <a:spcAft>
                <a:spcPts val="0"/>
              </a:spcAft>
              <a:buFontTx/>
              <a:buChar char="-"/>
              <a:defRPr/>
            </a:pPr>
            <a:r>
              <a:rPr lang="fr-FR" dirty="0" err="1">
                <a:solidFill>
                  <a:schemeClr val="tx1">
                    <a:lumMod val="50000"/>
                    <a:lumOff val="50000"/>
                  </a:schemeClr>
                </a:solidFill>
              </a:rPr>
              <a:t>Space</a:t>
            </a:r>
            <a:r>
              <a:rPr lang="fr-FR" dirty="0">
                <a:solidFill>
                  <a:schemeClr val="tx1">
                    <a:lumMod val="50000"/>
                    <a:lumOff val="50000"/>
                  </a:schemeClr>
                </a:solidFill>
              </a:rPr>
              <a:t> of </a:t>
            </a:r>
            <a:r>
              <a:rPr lang="fr-FR" dirty="0" err="1">
                <a:solidFill>
                  <a:schemeClr val="tx1">
                    <a:lumMod val="50000"/>
                    <a:lumOff val="50000"/>
                  </a:schemeClr>
                </a:solidFill>
              </a:rPr>
              <a:t>commensuration</a:t>
            </a:r>
            <a:r>
              <a:rPr lang="fr-FR" dirty="0">
                <a:solidFill>
                  <a:schemeClr val="tx1">
                    <a:lumMod val="50000"/>
                    <a:lumOff val="50000"/>
                  </a:schemeClr>
                </a:solidFill>
              </a:rPr>
              <a:t> = </a:t>
            </a:r>
            <a:r>
              <a:rPr lang="fr-FR" dirty="0" err="1">
                <a:solidFill>
                  <a:schemeClr val="tx1">
                    <a:lumMod val="50000"/>
                    <a:lumOff val="50000"/>
                  </a:schemeClr>
                </a:solidFill>
              </a:rPr>
              <a:t>trade</a:t>
            </a:r>
            <a:r>
              <a:rPr lang="fr-FR" dirty="0">
                <a:solidFill>
                  <a:schemeClr val="tx1">
                    <a:lumMod val="50000"/>
                    <a:lumOff val="50000"/>
                  </a:schemeClr>
                </a:solidFill>
              </a:rPr>
              <a:t> </a:t>
            </a:r>
            <a:r>
              <a:rPr lang="fr-FR" dirty="0" err="1">
                <a:solidFill>
                  <a:schemeClr val="tx1">
                    <a:lumMod val="50000"/>
                    <a:lumOff val="50000"/>
                  </a:schemeClr>
                </a:solidFill>
              </a:rPr>
              <a:t>space</a:t>
            </a:r>
            <a:endParaRPr lang="fr-FR" dirty="0">
              <a:solidFill>
                <a:schemeClr val="tx1">
                  <a:lumMod val="50000"/>
                  <a:lumOff val="50000"/>
                </a:schemeClr>
              </a:solidFill>
            </a:endParaRPr>
          </a:p>
          <a:p>
            <a:pPr marL="685800" lvl="1" fontAlgn="auto">
              <a:spcAft>
                <a:spcPts val="0"/>
              </a:spcAft>
              <a:buFontTx/>
              <a:buChar char="-"/>
              <a:defRPr/>
            </a:pPr>
            <a:endParaRPr lang="fr-FR" dirty="0">
              <a:solidFill>
                <a:schemeClr val="tx1">
                  <a:lumMod val="50000"/>
                  <a:lumOff val="50000"/>
                </a:schemeClr>
              </a:solidFill>
            </a:endParaRPr>
          </a:p>
          <a:p>
            <a:pPr marL="0" indent="0" fontAlgn="auto">
              <a:spcAft>
                <a:spcPts val="0"/>
              </a:spcAft>
              <a:buFont typeface="Arial" pitchFamily="34" charset="0"/>
              <a:buNone/>
              <a:defRPr/>
            </a:pPr>
            <a:r>
              <a:rPr lang="fr-FR" dirty="0">
                <a:solidFill>
                  <a:schemeClr val="tx1">
                    <a:lumMod val="50000"/>
                    <a:lumOff val="50000"/>
                  </a:schemeClr>
                </a:solidFill>
              </a:rPr>
              <a:t>2009 – </a:t>
            </a:r>
            <a:r>
              <a:rPr lang="fr-FR" dirty="0" err="1">
                <a:solidFill>
                  <a:schemeClr val="tx1">
                    <a:lumMod val="50000"/>
                    <a:lumOff val="50000"/>
                  </a:schemeClr>
                </a:solidFill>
              </a:rPr>
              <a:t>now</a:t>
            </a:r>
            <a:r>
              <a:rPr lang="fr-FR" dirty="0">
                <a:solidFill>
                  <a:schemeClr val="tx1">
                    <a:lumMod val="50000"/>
                    <a:lumOff val="50000"/>
                  </a:schemeClr>
                </a:solidFill>
              </a:rPr>
              <a:t>: </a:t>
            </a:r>
            <a:r>
              <a:rPr lang="fr-FR" b="1" dirty="0" err="1">
                <a:solidFill>
                  <a:schemeClr val="tx1">
                    <a:lumMod val="50000"/>
                    <a:lumOff val="50000"/>
                  </a:schemeClr>
                </a:solidFill>
              </a:rPr>
              <a:t>Destabilized</a:t>
            </a:r>
            <a:r>
              <a:rPr lang="fr-FR" b="1" dirty="0">
                <a:solidFill>
                  <a:schemeClr val="tx1">
                    <a:lumMod val="50000"/>
                    <a:lumOff val="50000"/>
                  </a:schemeClr>
                </a:solidFill>
              </a:rPr>
              <a:t> </a:t>
            </a:r>
            <a:r>
              <a:rPr lang="fr-FR" b="1" dirty="0" err="1">
                <a:solidFill>
                  <a:schemeClr val="tx1">
                    <a:lumMod val="50000"/>
                    <a:lumOff val="50000"/>
                  </a:schemeClr>
                </a:solidFill>
              </a:rPr>
              <a:t>commensurability</a:t>
            </a:r>
            <a:endParaRPr lang="fr-FR" b="1" dirty="0">
              <a:solidFill>
                <a:schemeClr val="tx1">
                  <a:lumMod val="50000"/>
                  <a:lumOff val="50000"/>
                </a:schemeClr>
              </a:solidFill>
            </a:endParaRPr>
          </a:p>
          <a:p>
            <a:pPr marL="685800" lvl="1" fontAlgn="auto">
              <a:spcAft>
                <a:spcPts val="0"/>
              </a:spcAft>
              <a:buFontTx/>
              <a:buChar char="-"/>
              <a:defRPr/>
            </a:pPr>
            <a:r>
              <a:rPr lang="fr-FR" dirty="0" err="1">
                <a:solidFill>
                  <a:schemeClr val="tx1">
                    <a:lumMod val="50000"/>
                    <a:lumOff val="50000"/>
                  </a:schemeClr>
                </a:solidFill>
              </a:rPr>
              <a:t>Genomic</a:t>
            </a:r>
            <a:r>
              <a:rPr lang="fr-FR" dirty="0">
                <a:solidFill>
                  <a:schemeClr val="tx1">
                    <a:lumMod val="50000"/>
                    <a:lumOff val="50000"/>
                  </a:schemeClr>
                </a:solidFill>
              </a:rPr>
              <a:t> </a:t>
            </a:r>
            <a:r>
              <a:rPr lang="fr-FR" dirty="0" err="1">
                <a:solidFill>
                  <a:schemeClr val="tx1">
                    <a:lumMod val="50000"/>
                    <a:lumOff val="50000"/>
                  </a:schemeClr>
                </a:solidFill>
              </a:rPr>
              <a:t>selection</a:t>
            </a:r>
            <a:endParaRPr lang="fr-FR" dirty="0">
              <a:solidFill>
                <a:schemeClr val="tx1">
                  <a:lumMod val="50000"/>
                  <a:lumOff val="50000"/>
                </a:schemeClr>
              </a:solidFill>
            </a:endParaRPr>
          </a:p>
          <a:p>
            <a:pPr marL="685800" lvl="1" fontAlgn="auto">
              <a:spcAft>
                <a:spcPts val="0"/>
              </a:spcAft>
              <a:buFontTx/>
              <a:buChar char="-"/>
              <a:defRPr/>
            </a:pPr>
            <a:r>
              <a:rPr lang="fr-FR" dirty="0">
                <a:solidFill>
                  <a:schemeClr val="tx1">
                    <a:lumMod val="50000"/>
                    <a:lumOff val="50000"/>
                  </a:schemeClr>
                </a:solidFill>
              </a:rPr>
              <a:t>New </a:t>
            </a:r>
            <a:r>
              <a:rPr lang="fr-FR" dirty="0" err="1">
                <a:solidFill>
                  <a:schemeClr val="tx1">
                    <a:lumMod val="50000"/>
                    <a:lumOff val="50000"/>
                  </a:schemeClr>
                </a:solidFill>
              </a:rPr>
              <a:t>genotype</a:t>
            </a:r>
            <a:r>
              <a:rPr lang="fr-FR" dirty="0">
                <a:solidFill>
                  <a:schemeClr val="tx1">
                    <a:lumMod val="50000"/>
                    <a:lumOff val="50000"/>
                  </a:schemeClr>
                </a:solidFill>
              </a:rPr>
              <a:t> data issue </a:t>
            </a:r>
          </a:p>
          <a:p>
            <a:pPr marL="685800" lvl="1" fontAlgn="auto">
              <a:spcAft>
                <a:spcPts val="0"/>
              </a:spcAft>
              <a:buFontTx/>
              <a:buChar char="-"/>
              <a:defRPr/>
            </a:pPr>
            <a:r>
              <a:rPr lang="fr-FR" dirty="0" err="1">
                <a:solidFill>
                  <a:schemeClr val="tx1">
                    <a:lumMod val="50000"/>
                    <a:lumOff val="50000"/>
                  </a:schemeClr>
                </a:solidFill>
              </a:rPr>
              <a:t>Demultiplication</a:t>
            </a:r>
            <a:r>
              <a:rPr lang="fr-FR" dirty="0">
                <a:solidFill>
                  <a:schemeClr val="tx1">
                    <a:lumMod val="50000"/>
                    <a:lumOff val="50000"/>
                  </a:schemeClr>
                </a:solidFill>
              </a:rPr>
              <a:t> of </a:t>
            </a:r>
            <a:r>
              <a:rPr lang="fr-FR" dirty="0" err="1">
                <a:solidFill>
                  <a:schemeClr val="tx1">
                    <a:lumMod val="50000"/>
                    <a:lumOff val="50000"/>
                  </a:schemeClr>
                </a:solidFill>
              </a:rPr>
              <a:t>players</a:t>
            </a:r>
            <a:r>
              <a:rPr lang="fr-FR" dirty="0">
                <a:solidFill>
                  <a:schemeClr val="tx1">
                    <a:lumMod val="50000"/>
                    <a:lumOff val="50000"/>
                  </a:schemeClr>
                </a:solidFill>
              </a:rPr>
              <a:t> and diversification of services</a:t>
            </a:r>
          </a:p>
        </p:txBody>
      </p:sp>
      <p:sp>
        <p:nvSpPr>
          <p:cNvPr id="6" name="Espace réservé du numéro de diapositive 5"/>
          <p:cNvSpPr>
            <a:spLocks noGrp="1"/>
          </p:cNvSpPr>
          <p:nvPr>
            <p:ph type="sldNum" sz="quarter" idx="12"/>
          </p:nvPr>
        </p:nvSpPr>
        <p:spPr/>
        <p:txBody>
          <a:bodyPr/>
          <a:lstStyle/>
          <a:p>
            <a:pPr>
              <a:defRPr/>
            </a:pPr>
            <a:fld id="{D4929056-FA0C-437B-B52C-399CFF527D16}" type="slidenum">
              <a:rPr lang="en-US"/>
              <a:pPr>
                <a:defRPr/>
              </a:pPr>
              <a:t>3</a:t>
            </a:fld>
            <a:endParaRPr lang="en-US"/>
          </a:p>
        </p:txBody>
      </p:sp>
      <p:sp>
        <p:nvSpPr>
          <p:cNvPr id="8" name="Espace réservé du pied de page 5"/>
          <p:cNvSpPr txBox="1">
            <a:spLocks/>
          </p:cNvSpPr>
          <p:nvPr/>
        </p:nvSpPr>
        <p:spPr>
          <a:xfrm>
            <a:off x="684213" y="6350000"/>
            <a:ext cx="7704137" cy="365125"/>
          </a:xfrm>
          <a:prstGeom prst="rect">
            <a:avLst/>
          </a:prstGeom>
        </p:spPr>
        <p:txBody>
          <a:bodyPr lIns="27432" rIns="45720" anchor="ctr"/>
          <a:lstStyle>
            <a:defPPr>
              <a:defRPr lang="en-US"/>
            </a:defPPr>
            <a:lvl1pPr marL="0" algn="l" defTabSz="914400" rtl="0" eaLnBrk="1" latinLnBrk="0" hangingPunct="1">
              <a:defRPr sz="1200" kern="1200">
                <a:solidFill>
                  <a:schemeClr val="tx1">
                    <a:lumMod val="65000"/>
                    <a:lumOff val="35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err="1">
                <a:solidFill>
                  <a:schemeClr val="accent1">
                    <a:lumMod val="60000"/>
                    <a:lumOff val="40000"/>
                  </a:schemeClr>
                </a:solidFill>
              </a:rPr>
              <a:t>Interbull</a:t>
            </a:r>
            <a:r>
              <a:rPr lang="en-US" dirty="0">
                <a:solidFill>
                  <a:schemeClr val="accent1">
                    <a:lumMod val="60000"/>
                    <a:lumOff val="40000"/>
                  </a:schemeClr>
                </a:solidFill>
              </a:rPr>
              <a:t> Meeting			Tallinn		 	August 2017</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fontAlgn="auto">
              <a:spcAft>
                <a:spcPts val="0"/>
              </a:spcAft>
              <a:defRPr/>
            </a:pPr>
            <a:r>
              <a:rPr lang="fr-FR" sz="4400" dirty="0" err="1"/>
              <a:t>Constructing</a:t>
            </a:r>
            <a:r>
              <a:rPr lang="fr-FR" sz="4400" dirty="0"/>
              <a:t> </a:t>
            </a:r>
            <a:r>
              <a:rPr lang="fr-FR" sz="4400" dirty="0" err="1"/>
              <a:t>Commensurability</a:t>
            </a:r>
            <a:r>
              <a:rPr lang="fr-FR" sz="4400" dirty="0"/>
              <a:t/>
            </a:r>
            <a:br>
              <a:rPr lang="fr-FR" sz="4400" dirty="0"/>
            </a:br>
            <a:endParaRPr lang="fr-FR" sz="4400" dirty="0"/>
          </a:p>
        </p:txBody>
      </p:sp>
      <p:sp>
        <p:nvSpPr>
          <p:cNvPr id="6" name="Espace réservé du numéro de diapositive 5"/>
          <p:cNvSpPr>
            <a:spLocks noGrp="1"/>
          </p:cNvSpPr>
          <p:nvPr>
            <p:ph type="sldNum" sz="quarter" idx="12"/>
          </p:nvPr>
        </p:nvSpPr>
        <p:spPr/>
        <p:txBody>
          <a:bodyPr/>
          <a:lstStyle/>
          <a:p>
            <a:pPr>
              <a:defRPr/>
            </a:pPr>
            <a:fld id="{8C2E6385-4240-466B-8A0D-01344CEAE5F2}" type="slidenum">
              <a:rPr lang="en-US"/>
              <a:pPr>
                <a:defRPr/>
              </a:pPr>
              <a:t>4</a:t>
            </a:fld>
            <a:endParaRPr lang="en-US"/>
          </a:p>
        </p:txBody>
      </p:sp>
      <p:pic>
        <p:nvPicPr>
          <p:cNvPr id="20483" name="Image 7"/>
          <p:cNvPicPr>
            <a:picLocks noChangeAspect="1"/>
          </p:cNvPicPr>
          <p:nvPr/>
        </p:nvPicPr>
        <p:blipFill>
          <a:blip r:embed="rId3"/>
          <a:srcRect/>
          <a:stretch>
            <a:fillRect/>
          </a:stretch>
        </p:blipFill>
        <p:spPr bwMode="auto">
          <a:xfrm rot="-463758">
            <a:off x="5387975" y="2822575"/>
            <a:ext cx="1139825" cy="1651000"/>
          </a:xfrm>
          <a:prstGeom prst="rect">
            <a:avLst/>
          </a:prstGeom>
          <a:noFill/>
          <a:ln w="9525">
            <a:noFill/>
            <a:miter lim="800000"/>
            <a:headEnd/>
            <a:tailEnd/>
          </a:ln>
        </p:spPr>
      </p:pic>
      <p:pic>
        <p:nvPicPr>
          <p:cNvPr id="20484" name="Espace réservé du contenu 6"/>
          <p:cNvPicPr>
            <a:picLocks noGrp="1" noChangeAspect="1"/>
          </p:cNvPicPr>
          <p:nvPr>
            <p:ph idx="1"/>
          </p:nvPr>
        </p:nvPicPr>
        <p:blipFill>
          <a:blip r:embed="rId4"/>
          <a:srcRect/>
          <a:stretch>
            <a:fillRect/>
          </a:stretch>
        </p:blipFill>
        <p:spPr>
          <a:xfrm>
            <a:off x="6256338" y="2867025"/>
            <a:ext cx="1052512" cy="1560513"/>
          </a:xfrm>
        </p:spPr>
      </p:pic>
      <p:pic>
        <p:nvPicPr>
          <p:cNvPr id="20485" name="Image 9"/>
          <p:cNvPicPr>
            <a:picLocks noChangeAspect="1"/>
          </p:cNvPicPr>
          <p:nvPr/>
        </p:nvPicPr>
        <p:blipFill>
          <a:blip r:embed="rId5"/>
          <a:srcRect/>
          <a:stretch>
            <a:fillRect/>
          </a:stretch>
        </p:blipFill>
        <p:spPr bwMode="auto">
          <a:xfrm rot="1039017">
            <a:off x="7291388" y="2832100"/>
            <a:ext cx="1030287" cy="1544638"/>
          </a:xfrm>
          <a:prstGeom prst="rect">
            <a:avLst/>
          </a:prstGeom>
          <a:noFill/>
          <a:ln w="9525">
            <a:noFill/>
            <a:miter lim="800000"/>
            <a:headEnd/>
            <a:tailEnd/>
          </a:ln>
        </p:spPr>
      </p:pic>
      <p:sp>
        <p:nvSpPr>
          <p:cNvPr id="11" name="ZoneTexte 10"/>
          <p:cNvSpPr txBox="1"/>
          <p:nvPr/>
        </p:nvSpPr>
        <p:spPr>
          <a:xfrm>
            <a:off x="4427538" y="1682750"/>
            <a:ext cx="2573337" cy="585788"/>
          </a:xfrm>
          <a:prstGeom prst="rect">
            <a:avLst/>
          </a:prstGeom>
          <a:noFill/>
        </p:spPr>
        <p:txBody>
          <a:bodyPr>
            <a:spAutoFit/>
          </a:bodyPr>
          <a:lstStyle/>
          <a:p>
            <a:pPr algn="ctr" fontAlgn="auto">
              <a:spcBef>
                <a:spcPts val="0"/>
              </a:spcBef>
              <a:spcAft>
                <a:spcPts val="0"/>
              </a:spcAft>
              <a:defRPr/>
            </a:pPr>
            <a:r>
              <a:rPr lang="fr-FR" sz="3200" b="1" dirty="0" err="1">
                <a:latin typeface="+mj-lt"/>
                <a:cs typeface="+mn-cs"/>
              </a:rPr>
              <a:t>GxE</a:t>
            </a:r>
            <a:endParaRPr lang="fr-FR" sz="3200" b="1" dirty="0">
              <a:latin typeface="+mj-lt"/>
              <a:cs typeface="+mn-cs"/>
            </a:endParaRPr>
          </a:p>
        </p:txBody>
      </p:sp>
      <p:sp>
        <p:nvSpPr>
          <p:cNvPr id="12" name="ZoneTexte 11"/>
          <p:cNvSpPr txBox="1"/>
          <p:nvPr/>
        </p:nvSpPr>
        <p:spPr>
          <a:xfrm>
            <a:off x="468313" y="1773238"/>
            <a:ext cx="4391025" cy="4524375"/>
          </a:xfrm>
          <a:prstGeom prst="rect">
            <a:avLst/>
          </a:prstGeom>
          <a:noFill/>
        </p:spPr>
        <p:txBody>
          <a:bodyPr>
            <a:spAutoFit/>
          </a:bodyPr>
          <a:lstStyle/>
          <a:p>
            <a:pPr fontAlgn="auto">
              <a:spcBef>
                <a:spcPts val="0"/>
              </a:spcBef>
              <a:spcAft>
                <a:spcPts val="0"/>
              </a:spcAft>
              <a:defRPr/>
            </a:pPr>
            <a:r>
              <a:rPr lang="fr-FR" b="1" dirty="0" err="1">
                <a:latin typeface="+mj-lt"/>
                <a:cs typeface="+mn-cs"/>
              </a:rPr>
              <a:t>Biological</a:t>
            </a:r>
            <a:r>
              <a:rPr lang="fr-FR" dirty="0">
                <a:latin typeface="+mj-lt"/>
                <a:cs typeface="+mn-cs"/>
              </a:rPr>
              <a:t> </a:t>
            </a:r>
            <a:r>
              <a:rPr lang="fr-FR" dirty="0" err="1">
                <a:latin typeface="+mj-lt"/>
                <a:cs typeface="+mn-cs"/>
              </a:rPr>
              <a:t>problematic</a:t>
            </a:r>
            <a:endParaRPr lang="fr-FR" dirty="0">
              <a:latin typeface="+mj-lt"/>
              <a:cs typeface="+mn-cs"/>
            </a:endParaRPr>
          </a:p>
          <a:p>
            <a:pPr fontAlgn="auto">
              <a:spcBef>
                <a:spcPts val="0"/>
              </a:spcBef>
              <a:spcAft>
                <a:spcPts val="0"/>
              </a:spcAft>
              <a:defRPr/>
            </a:pPr>
            <a:endParaRPr lang="fr-FR" dirty="0">
              <a:latin typeface="+mj-lt"/>
              <a:cs typeface="+mn-cs"/>
            </a:endParaRPr>
          </a:p>
          <a:p>
            <a:pPr fontAlgn="auto">
              <a:spcBef>
                <a:spcPts val="0"/>
              </a:spcBef>
              <a:spcAft>
                <a:spcPts val="0"/>
              </a:spcAft>
              <a:defRPr/>
            </a:pPr>
            <a:r>
              <a:rPr lang="fr-FR" dirty="0">
                <a:latin typeface="+mj-lt"/>
                <a:cs typeface="+mn-cs"/>
              </a:rPr>
              <a:t>                         </a:t>
            </a:r>
            <a:r>
              <a:rPr lang="fr-FR" sz="5400" dirty="0">
                <a:solidFill>
                  <a:schemeClr val="accent3"/>
                </a:solidFill>
                <a:latin typeface="+mj-lt"/>
                <a:cs typeface="+mn-cs"/>
              </a:rPr>
              <a:t>+</a:t>
            </a:r>
          </a:p>
          <a:p>
            <a:pPr fontAlgn="auto">
              <a:spcBef>
                <a:spcPts val="0"/>
              </a:spcBef>
              <a:spcAft>
                <a:spcPts val="0"/>
              </a:spcAft>
              <a:defRPr/>
            </a:pPr>
            <a:endParaRPr lang="fr-FR" dirty="0">
              <a:latin typeface="+mj-lt"/>
              <a:cs typeface="+mn-cs"/>
            </a:endParaRPr>
          </a:p>
          <a:p>
            <a:pPr fontAlgn="auto">
              <a:spcBef>
                <a:spcPts val="0"/>
              </a:spcBef>
              <a:spcAft>
                <a:spcPts val="0"/>
              </a:spcAft>
              <a:defRPr/>
            </a:pPr>
            <a:r>
              <a:rPr lang="fr-FR" b="1" dirty="0">
                <a:latin typeface="+mj-lt"/>
                <a:cs typeface="+mn-cs"/>
              </a:rPr>
              <a:t>Social </a:t>
            </a:r>
            <a:r>
              <a:rPr lang="fr-FR" b="1" dirty="0" err="1">
                <a:latin typeface="+mj-lt"/>
                <a:cs typeface="+mn-cs"/>
              </a:rPr>
              <a:t>context</a:t>
            </a:r>
            <a:r>
              <a:rPr lang="fr-FR" dirty="0">
                <a:latin typeface="+mj-lt"/>
                <a:cs typeface="+mn-cs"/>
              </a:rPr>
              <a:t> – </a:t>
            </a:r>
            <a:r>
              <a:rPr lang="fr-FR" dirty="0" err="1">
                <a:latin typeface="+mj-lt"/>
                <a:cs typeface="+mn-cs"/>
              </a:rPr>
              <a:t>multispace</a:t>
            </a:r>
            <a:r>
              <a:rPr lang="fr-FR" dirty="0">
                <a:latin typeface="+mj-lt"/>
                <a:cs typeface="+mn-cs"/>
              </a:rPr>
              <a:t> of commercial « </a:t>
            </a:r>
            <a:r>
              <a:rPr lang="fr-FR" dirty="0" err="1">
                <a:latin typeface="+mj-lt"/>
                <a:cs typeface="+mn-cs"/>
              </a:rPr>
              <a:t>coopetition</a:t>
            </a:r>
            <a:r>
              <a:rPr lang="fr-FR" dirty="0">
                <a:latin typeface="+mj-lt"/>
                <a:cs typeface="+mn-cs"/>
              </a:rPr>
              <a:t> »</a:t>
            </a:r>
          </a:p>
          <a:p>
            <a:pPr fontAlgn="auto">
              <a:spcBef>
                <a:spcPts val="0"/>
              </a:spcBef>
              <a:spcAft>
                <a:spcPts val="0"/>
              </a:spcAft>
              <a:defRPr/>
            </a:pPr>
            <a:endParaRPr lang="fr-FR" dirty="0">
              <a:latin typeface="+mj-lt"/>
              <a:cs typeface="+mn-cs"/>
            </a:endParaRPr>
          </a:p>
          <a:p>
            <a:pPr fontAlgn="auto">
              <a:spcBef>
                <a:spcPts val="0"/>
              </a:spcBef>
              <a:spcAft>
                <a:spcPts val="0"/>
              </a:spcAft>
              <a:defRPr/>
            </a:pPr>
            <a:r>
              <a:rPr lang="fr-FR" dirty="0">
                <a:latin typeface="+mj-lt"/>
                <a:cs typeface="+mn-cs"/>
              </a:rPr>
              <a:t>                         </a:t>
            </a:r>
            <a:r>
              <a:rPr lang="fr-FR" sz="5400" dirty="0">
                <a:solidFill>
                  <a:schemeClr val="accent3"/>
                </a:solidFill>
                <a:latin typeface="+mj-lt"/>
                <a:cs typeface="+mn-cs"/>
              </a:rPr>
              <a:t>+</a:t>
            </a:r>
          </a:p>
          <a:p>
            <a:pPr fontAlgn="auto">
              <a:spcBef>
                <a:spcPts val="0"/>
              </a:spcBef>
              <a:spcAft>
                <a:spcPts val="0"/>
              </a:spcAft>
              <a:defRPr/>
            </a:pPr>
            <a:endParaRPr lang="fr-FR" dirty="0">
              <a:latin typeface="+mj-lt"/>
              <a:cs typeface="+mn-cs"/>
            </a:endParaRPr>
          </a:p>
          <a:p>
            <a:pPr fontAlgn="auto">
              <a:spcBef>
                <a:spcPts val="0"/>
              </a:spcBef>
              <a:spcAft>
                <a:spcPts val="0"/>
              </a:spcAft>
              <a:defRPr/>
            </a:pPr>
            <a:r>
              <a:rPr lang="fr-FR" b="1" dirty="0" err="1">
                <a:latin typeface="+mj-lt"/>
                <a:cs typeface="+mn-cs"/>
              </a:rPr>
              <a:t>Technical</a:t>
            </a:r>
            <a:r>
              <a:rPr lang="fr-FR" b="1" dirty="0">
                <a:latin typeface="+mj-lt"/>
                <a:cs typeface="+mn-cs"/>
              </a:rPr>
              <a:t> solution </a:t>
            </a:r>
            <a:r>
              <a:rPr lang="fr-FR" dirty="0">
                <a:latin typeface="+mj-lt"/>
                <a:cs typeface="+mn-cs"/>
              </a:rPr>
              <a:t>– </a:t>
            </a:r>
            <a:r>
              <a:rPr lang="fr-FR" dirty="0" err="1">
                <a:latin typeface="+mj-lt"/>
                <a:cs typeface="+mn-cs"/>
              </a:rPr>
              <a:t>mathematical</a:t>
            </a:r>
            <a:r>
              <a:rPr lang="fr-FR" dirty="0">
                <a:latin typeface="+mj-lt"/>
                <a:cs typeface="+mn-cs"/>
              </a:rPr>
              <a:t> model </a:t>
            </a:r>
            <a:r>
              <a:rPr lang="fr-FR" dirty="0" err="1">
                <a:latin typeface="+mj-lt"/>
                <a:cs typeface="+mn-cs"/>
              </a:rPr>
              <a:t>estimating</a:t>
            </a:r>
            <a:r>
              <a:rPr lang="fr-FR" dirty="0">
                <a:latin typeface="+mj-lt"/>
                <a:cs typeface="+mn-cs"/>
              </a:rPr>
              <a:t> </a:t>
            </a:r>
            <a:r>
              <a:rPr lang="fr-FR" dirty="0" err="1">
                <a:latin typeface="+mj-lt"/>
                <a:cs typeface="+mn-cs"/>
              </a:rPr>
              <a:t>correlations</a:t>
            </a:r>
            <a:r>
              <a:rPr lang="fr-FR" dirty="0">
                <a:latin typeface="+mj-lt"/>
                <a:cs typeface="+mn-cs"/>
              </a:rPr>
              <a:t> and </a:t>
            </a:r>
            <a:r>
              <a:rPr lang="fr-FR" dirty="0" err="1">
                <a:latin typeface="+mj-lt"/>
                <a:cs typeface="+mn-cs"/>
              </a:rPr>
              <a:t>adaptong</a:t>
            </a:r>
            <a:r>
              <a:rPr lang="fr-FR" dirty="0">
                <a:latin typeface="+mj-lt"/>
                <a:cs typeface="+mn-cs"/>
              </a:rPr>
              <a:t> </a:t>
            </a:r>
            <a:r>
              <a:rPr lang="fr-FR" dirty="0" err="1">
                <a:latin typeface="+mj-lt"/>
                <a:cs typeface="+mn-cs"/>
              </a:rPr>
              <a:t>rankings</a:t>
            </a:r>
            <a:endParaRPr lang="fr-FR" dirty="0">
              <a:latin typeface="+mj-lt"/>
              <a:cs typeface="+mn-cs"/>
            </a:endParaRPr>
          </a:p>
        </p:txBody>
      </p:sp>
      <p:pic>
        <p:nvPicPr>
          <p:cNvPr id="20488" name="Picture 2"/>
          <p:cNvPicPr>
            <a:picLocks noChangeAspect="1" noChangeArrowheads="1"/>
          </p:cNvPicPr>
          <p:nvPr/>
        </p:nvPicPr>
        <p:blipFill>
          <a:blip r:embed="rId6"/>
          <a:srcRect/>
          <a:stretch>
            <a:fillRect/>
          </a:stretch>
        </p:blipFill>
        <p:spPr bwMode="auto">
          <a:xfrm>
            <a:off x="5608638" y="5013325"/>
            <a:ext cx="2198687" cy="1157288"/>
          </a:xfrm>
          <a:prstGeom prst="rect">
            <a:avLst/>
          </a:prstGeom>
          <a:noFill/>
          <a:ln w="9525">
            <a:noFill/>
            <a:miter lim="800000"/>
            <a:headEnd/>
            <a:tailEnd/>
          </a:ln>
        </p:spPr>
      </p:pic>
      <p:pic>
        <p:nvPicPr>
          <p:cNvPr id="20489" name="Picture 3"/>
          <p:cNvPicPr>
            <a:picLocks noChangeAspect="1" noChangeArrowheads="1"/>
          </p:cNvPicPr>
          <p:nvPr/>
        </p:nvPicPr>
        <p:blipFill>
          <a:blip r:embed="rId7"/>
          <a:srcRect/>
          <a:stretch>
            <a:fillRect/>
          </a:stretch>
        </p:blipFill>
        <p:spPr bwMode="auto">
          <a:xfrm>
            <a:off x="6270625" y="1482725"/>
            <a:ext cx="1460500" cy="1270000"/>
          </a:xfrm>
          <a:prstGeom prst="rect">
            <a:avLst/>
          </a:prstGeom>
          <a:noFill/>
          <a:ln w="9525">
            <a:noFill/>
            <a:miter lim="800000"/>
            <a:headEnd/>
            <a:tailEnd/>
          </a:ln>
        </p:spPr>
      </p:pic>
      <p:sp>
        <p:nvSpPr>
          <p:cNvPr id="14" name="ZoneTexte 13"/>
          <p:cNvSpPr txBox="1"/>
          <p:nvPr/>
        </p:nvSpPr>
        <p:spPr>
          <a:xfrm rot="16200000">
            <a:off x="7489826" y="3317875"/>
            <a:ext cx="2381250" cy="460375"/>
          </a:xfrm>
          <a:prstGeom prst="rect">
            <a:avLst/>
          </a:prstGeom>
          <a:noFill/>
        </p:spPr>
        <p:txBody>
          <a:bodyPr wrap="none">
            <a:spAutoFit/>
          </a:bodyPr>
          <a:lstStyle/>
          <a:p>
            <a:pPr fontAlgn="auto">
              <a:spcBef>
                <a:spcPts val="0"/>
              </a:spcBef>
              <a:spcAft>
                <a:spcPts val="0"/>
              </a:spcAft>
              <a:defRPr/>
            </a:pPr>
            <a:r>
              <a:rPr lang="fr-FR" sz="800" i="1" dirty="0" err="1">
                <a:latin typeface="+mj-lt"/>
                <a:cs typeface="+mn-cs"/>
              </a:rPr>
              <a:t>Facts</a:t>
            </a:r>
            <a:r>
              <a:rPr lang="fr-FR" sz="800" i="1" dirty="0">
                <a:latin typeface="+mj-lt"/>
                <a:cs typeface="+mn-cs"/>
              </a:rPr>
              <a:t> on </a:t>
            </a:r>
            <a:r>
              <a:rPr lang="fr-FR" sz="800" i="1" dirty="0" err="1">
                <a:latin typeface="+mj-lt"/>
                <a:cs typeface="+mn-cs"/>
              </a:rPr>
              <a:t>applied</a:t>
            </a:r>
            <a:r>
              <a:rPr lang="fr-FR" sz="800" i="1" dirty="0">
                <a:latin typeface="+mj-lt"/>
                <a:cs typeface="+mn-cs"/>
              </a:rPr>
              <a:t> sire-</a:t>
            </a:r>
            <a:r>
              <a:rPr lang="fr-FR" sz="800" i="1" dirty="0" err="1">
                <a:latin typeface="+mj-lt"/>
                <a:cs typeface="+mn-cs"/>
              </a:rPr>
              <a:t>evaluation</a:t>
            </a:r>
            <a:r>
              <a:rPr lang="fr-FR" sz="800" i="1" dirty="0">
                <a:latin typeface="+mj-lt"/>
                <a:cs typeface="+mn-cs"/>
              </a:rPr>
              <a:t> </a:t>
            </a:r>
            <a:r>
              <a:rPr lang="fr-FR" sz="800" i="1" dirty="0" err="1">
                <a:latin typeface="+mj-lt"/>
                <a:cs typeface="+mn-cs"/>
              </a:rPr>
              <a:t>procedures</a:t>
            </a:r>
            <a:endParaRPr lang="fr-FR" sz="800" i="1" dirty="0">
              <a:latin typeface="+mj-lt"/>
              <a:cs typeface="+mn-cs"/>
            </a:endParaRPr>
          </a:p>
          <a:p>
            <a:pPr fontAlgn="auto">
              <a:spcBef>
                <a:spcPts val="0"/>
              </a:spcBef>
              <a:spcAft>
                <a:spcPts val="0"/>
              </a:spcAft>
              <a:defRPr/>
            </a:pPr>
            <a:r>
              <a:rPr lang="fr-FR" sz="800" i="1" dirty="0">
                <a:latin typeface="+mj-lt"/>
                <a:cs typeface="+mn-cs"/>
              </a:rPr>
              <a:t>for </a:t>
            </a:r>
            <a:r>
              <a:rPr lang="fr-FR" sz="800" i="1" dirty="0" err="1">
                <a:latin typeface="+mj-lt"/>
                <a:cs typeface="+mn-cs"/>
              </a:rPr>
              <a:t>dairy</a:t>
            </a:r>
            <a:r>
              <a:rPr lang="fr-FR" sz="800" i="1" dirty="0">
                <a:latin typeface="+mj-lt"/>
                <a:cs typeface="+mn-cs"/>
              </a:rPr>
              <a:t> production traits. </a:t>
            </a:r>
          </a:p>
          <a:p>
            <a:pPr fontAlgn="auto">
              <a:spcBef>
                <a:spcPts val="0"/>
              </a:spcBef>
              <a:spcAft>
                <a:spcPts val="0"/>
              </a:spcAft>
              <a:defRPr/>
            </a:pPr>
            <a:r>
              <a:rPr lang="fr-FR" sz="800" i="1" dirty="0">
                <a:latin typeface="+mj-lt"/>
                <a:cs typeface="+mn-cs"/>
              </a:rPr>
              <a:t>Source: </a:t>
            </a:r>
            <a:r>
              <a:rPr lang="fr-FR" sz="800" i="1" dirty="0" err="1">
                <a:latin typeface="+mj-lt"/>
                <a:cs typeface="+mn-cs"/>
              </a:rPr>
              <a:t>Interbull</a:t>
            </a:r>
            <a:r>
              <a:rPr lang="fr-FR" sz="800" i="1" dirty="0">
                <a:latin typeface="+mj-lt"/>
                <a:cs typeface="+mn-cs"/>
              </a:rPr>
              <a:t> Bulletin n°3, 1988</a:t>
            </a:r>
          </a:p>
        </p:txBody>
      </p:sp>
      <p:sp>
        <p:nvSpPr>
          <p:cNvPr id="21" name="Espace réservé du pied de page 5"/>
          <p:cNvSpPr txBox="1">
            <a:spLocks/>
          </p:cNvSpPr>
          <p:nvPr/>
        </p:nvSpPr>
        <p:spPr>
          <a:xfrm>
            <a:off x="684213" y="6350000"/>
            <a:ext cx="7704137" cy="365125"/>
          </a:xfrm>
          <a:prstGeom prst="rect">
            <a:avLst/>
          </a:prstGeom>
        </p:spPr>
        <p:txBody>
          <a:bodyPr lIns="27432" rIns="45720" anchor="ctr"/>
          <a:lstStyle>
            <a:defPPr>
              <a:defRPr lang="en-US"/>
            </a:defPPr>
            <a:lvl1pPr marL="0" algn="l" defTabSz="914400" rtl="0" eaLnBrk="1" latinLnBrk="0" hangingPunct="1">
              <a:defRPr sz="1200" kern="1200">
                <a:solidFill>
                  <a:schemeClr val="tx1">
                    <a:lumMod val="65000"/>
                    <a:lumOff val="35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err="1">
                <a:solidFill>
                  <a:schemeClr val="accent1">
                    <a:lumMod val="60000"/>
                    <a:lumOff val="40000"/>
                  </a:schemeClr>
                </a:solidFill>
              </a:rPr>
              <a:t>Interbull</a:t>
            </a:r>
            <a:r>
              <a:rPr lang="en-US" dirty="0">
                <a:solidFill>
                  <a:schemeClr val="accent1">
                    <a:lumMod val="60000"/>
                    <a:lumOff val="40000"/>
                  </a:schemeClr>
                </a:solidFill>
              </a:rPr>
              <a:t> Meeting			Tallinn			 August 2017</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fontAlgn="auto">
              <a:spcAft>
                <a:spcPts val="0"/>
              </a:spcAft>
              <a:defRPr/>
            </a:pPr>
            <a:r>
              <a:rPr lang="fr-FR" sz="4400" dirty="0" err="1"/>
              <a:t>Space</a:t>
            </a:r>
            <a:r>
              <a:rPr lang="fr-FR" sz="4400" dirty="0"/>
              <a:t> of </a:t>
            </a:r>
            <a:r>
              <a:rPr lang="fr-FR" sz="4400" dirty="0" err="1"/>
              <a:t>Commensurability</a:t>
            </a:r>
            <a:r>
              <a:rPr lang="fr-FR" sz="4400" dirty="0"/>
              <a:t/>
            </a:r>
            <a:br>
              <a:rPr lang="fr-FR" sz="4400" dirty="0"/>
            </a:br>
            <a:endParaRPr lang="fr-FR" sz="4400" dirty="0"/>
          </a:p>
        </p:txBody>
      </p:sp>
      <p:sp>
        <p:nvSpPr>
          <p:cNvPr id="22530" name="Espace réservé du contenu 2"/>
          <p:cNvSpPr>
            <a:spLocks noGrp="1"/>
          </p:cNvSpPr>
          <p:nvPr>
            <p:ph idx="1"/>
          </p:nvPr>
        </p:nvSpPr>
        <p:spPr/>
        <p:txBody>
          <a:bodyPr/>
          <a:lstStyle/>
          <a:p>
            <a:pPr marL="0" indent="0">
              <a:buFont typeface="Arial" charset="0"/>
              <a:buNone/>
            </a:pPr>
            <a:r>
              <a:rPr lang="fr-FR" smtClean="0"/>
              <a:t>Technical space  =  political (trade) space</a:t>
            </a:r>
          </a:p>
        </p:txBody>
      </p:sp>
      <p:sp>
        <p:nvSpPr>
          <p:cNvPr id="6" name="Espace réservé du numéro de diapositive 5"/>
          <p:cNvSpPr>
            <a:spLocks noGrp="1"/>
          </p:cNvSpPr>
          <p:nvPr>
            <p:ph type="sldNum" sz="quarter" idx="12"/>
          </p:nvPr>
        </p:nvSpPr>
        <p:spPr/>
        <p:txBody>
          <a:bodyPr/>
          <a:lstStyle/>
          <a:p>
            <a:pPr>
              <a:defRPr/>
            </a:pPr>
            <a:fld id="{452C92A1-C89C-4BD2-AF03-1EE2CD4DFBDD}" type="slidenum">
              <a:rPr lang="en-US"/>
              <a:pPr>
                <a:defRPr/>
              </a:pPr>
              <a:t>5</a:t>
            </a:fld>
            <a:endParaRPr lang="en-US"/>
          </a:p>
        </p:txBody>
      </p:sp>
      <p:pic>
        <p:nvPicPr>
          <p:cNvPr id="22532" name="Content Placeholder 3" descr="Interbull_participating_countries_1.png"/>
          <p:cNvPicPr>
            <a:picLocks noGrp="1" noChangeAspect="1"/>
          </p:cNvPicPr>
          <p:nvPr/>
        </p:nvPicPr>
        <p:blipFill>
          <a:blip r:embed="rId3"/>
          <a:srcRect l="-8298" r="-8298"/>
          <a:stretch>
            <a:fillRect/>
          </a:stretch>
        </p:blipFill>
        <p:spPr bwMode="auto">
          <a:xfrm>
            <a:off x="3276600" y="2447925"/>
            <a:ext cx="5591175" cy="3255963"/>
          </a:xfrm>
          <a:prstGeom prst="rect">
            <a:avLst/>
          </a:prstGeom>
          <a:noFill/>
          <a:ln w="9525">
            <a:noFill/>
            <a:miter lim="800000"/>
            <a:headEnd/>
            <a:tailEnd/>
          </a:ln>
        </p:spPr>
      </p:pic>
      <p:pic>
        <p:nvPicPr>
          <p:cNvPr id="22533" name="Image 8" descr="Flowchart_becoming_part_of__Interbull"/>
          <p:cNvPicPr>
            <a:picLocks noChangeAspect="1" noChangeArrowheads="1"/>
          </p:cNvPicPr>
          <p:nvPr/>
        </p:nvPicPr>
        <p:blipFill>
          <a:blip r:embed="rId4"/>
          <a:srcRect/>
          <a:stretch>
            <a:fillRect/>
          </a:stretch>
        </p:blipFill>
        <p:spPr bwMode="auto">
          <a:xfrm>
            <a:off x="539750" y="2454275"/>
            <a:ext cx="1968500" cy="2952750"/>
          </a:xfrm>
          <a:prstGeom prst="rect">
            <a:avLst/>
          </a:prstGeom>
          <a:noFill/>
          <a:ln w="9525">
            <a:noFill/>
            <a:miter lim="800000"/>
            <a:headEnd/>
            <a:tailEnd/>
          </a:ln>
        </p:spPr>
      </p:pic>
      <p:sp>
        <p:nvSpPr>
          <p:cNvPr id="10" name="Flèche droite 9"/>
          <p:cNvSpPr/>
          <p:nvPr/>
        </p:nvSpPr>
        <p:spPr>
          <a:xfrm>
            <a:off x="2916238" y="3716338"/>
            <a:ext cx="863600" cy="576262"/>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1" name="ZoneTexte 10"/>
          <p:cNvSpPr txBox="1"/>
          <p:nvPr/>
        </p:nvSpPr>
        <p:spPr>
          <a:xfrm>
            <a:off x="452438" y="5421313"/>
            <a:ext cx="2143125" cy="460375"/>
          </a:xfrm>
          <a:prstGeom prst="rect">
            <a:avLst/>
          </a:prstGeom>
          <a:noFill/>
        </p:spPr>
        <p:txBody>
          <a:bodyPr wrap="none">
            <a:spAutoFit/>
          </a:bodyPr>
          <a:lstStyle/>
          <a:p>
            <a:pPr fontAlgn="auto">
              <a:spcBef>
                <a:spcPts val="0"/>
              </a:spcBef>
              <a:spcAft>
                <a:spcPts val="0"/>
              </a:spcAft>
              <a:defRPr/>
            </a:pPr>
            <a:r>
              <a:rPr lang="en-US" sz="800" i="1" dirty="0">
                <a:latin typeface="+mj-lt"/>
                <a:cs typeface="+mn-cs"/>
              </a:rPr>
              <a:t>Steps for an organization willing to join t</a:t>
            </a:r>
          </a:p>
          <a:p>
            <a:pPr fontAlgn="auto">
              <a:spcBef>
                <a:spcPts val="0"/>
              </a:spcBef>
              <a:spcAft>
                <a:spcPts val="0"/>
              </a:spcAft>
              <a:defRPr/>
            </a:pPr>
            <a:r>
              <a:rPr lang="en-US" sz="800" i="1" dirty="0">
                <a:latin typeface="+mj-lt"/>
                <a:cs typeface="+mn-cs"/>
              </a:rPr>
              <a:t>he </a:t>
            </a:r>
            <a:r>
              <a:rPr lang="en-US" sz="800" i="1" dirty="0" err="1">
                <a:latin typeface="+mj-lt"/>
                <a:cs typeface="+mn-cs"/>
              </a:rPr>
              <a:t>Interbull</a:t>
            </a:r>
            <a:r>
              <a:rPr lang="en-US" sz="800" i="1" dirty="0">
                <a:latin typeface="+mj-lt"/>
                <a:cs typeface="+mn-cs"/>
              </a:rPr>
              <a:t> services. </a:t>
            </a:r>
          </a:p>
          <a:p>
            <a:pPr fontAlgn="auto">
              <a:spcBef>
                <a:spcPts val="0"/>
              </a:spcBef>
              <a:spcAft>
                <a:spcPts val="0"/>
              </a:spcAft>
              <a:defRPr/>
            </a:pPr>
            <a:r>
              <a:rPr lang="en-US" sz="800" i="1" dirty="0">
                <a:latin typeface="+mj-lt"/>
                <a:cs typeface="+mn-cs"/>
              </a:rPr>
              <a:t>Source: </a:t>
            </a:r>
            <a:r>
              <a:rPr lang="en-US" sz="800" i="1" dirty="0" err="1">
                <a:latin typeface="+mj-lt"/>
                <a:cs typeface="+mn-cs"/>
              </a:rPr>
              <a:t>Intebull</a:t>
            </a:r>
            <a:r>
              <a:rPr lang="en-US" sz="800" i="1" dirty="0">
                <a:latin typeface="+mj-lt"/>
                <a:cs typeface="+mn-cs"/>
              </a:rPr>
              <a:t> Code of Practice</a:t>
            </a:r>
            <a:endParaRPr lang="fr-FR" sz="800" i="1" dirty="0">
              <a:latin typeface="+mj-lt"/>
              <a:cs typeface="+mn-cs"/>
            </a:endParaRPr>
          </a:p>
        </p:txBody>
      </p:sp>
      <p:sp>
        <p:nvSpPr>
          <p:cNvPr id="12" name="ZoneTexte 11"/>
          <p:cNvSpPr txBox="1"/>
          <p:nvPr/>
        </p:nvSpPr>
        <p:spPr>
          <a:xfrm>
            <a:off x="4067175" y="5445125"/>
            <a:ext cx="2717800" cy="215900"/>
          </a:xfrm>
          <a:prstGeom prst="rect">
            <a:avLst/>
          </a:prstGeom>
          <a:noFill/>
        </p:spPr>
        <p:txBody>
          <a:bodyPr wrap="none">
            <a:spAutoFit/>
          </a:bodyPr>
          <a:lstStyle/>
          <a:p>
            <a:pPr fontAlgn="auto">
              <a:spcBef>
                <a:spcPts val="0"/>
              </a:spcBef>
              <a:spcAft>
                <a:spcPts val="0"/>
              </a:spcAft>
              <a:defRPr/>
            </a:pPr>
            <a:r>
              <a:rPr lang="fr-FR" sz="800" i="1" dirty="0" err="1">
                <a:latin typeface="+mj-lt"/>
                <a:cs typeface="+mn-cs"/>
              </a:rPr>
              <a:t>Interbull</a:t>
            </a:r>
            <a:r>
              <a:rPr lang="fr-FR" sz="800" i="1" dirty="0">
                <a:latin typeface="+mj-lt"/>
                <a:cs typeface="+mn-cs"/>
              </a:rPr>
              <a:t> </a:t>
            </a:r>
            <a:r>
              <a:rPr lang="fr-FR" sz="800" i="1" dirty="0" err="1">
                <a:latin typeface="+mj-lt"/>
                <a:cs typeface="+mn-cs"/>
              </a:rPr>
              <a:t>Map</a:t>
            </a:r>
            <a:r>
              <a:rPr lang="fr-FR" sz="800" i="1" dirty="0">
                <a:latin typeface="+mj-lt"/>
                <a:cs typeface="+mn-cs"/>
              </a:rPr>
              <a:t>. Source: A. </a:t>
            </a:r>
            <a:r>
              <a:rPr lang="fr-FR" sz="800" i="1" dirty="0" err="1">
                <a:latin typeface="+mj-lt"/>
                <a:cs typeface="+mn-cs"/>
              </a:rPr>
              <a:t>Roozen</a:t>
            </a:r>
            <a:r>
              <a:rPr lang="fr-FR" sz="800" i="1" dirty="0">
                <a:latin typeface="+mj-lt"/>
                <a:cs typeface="+mn-cs"/>
              </a:rPr>
              <a:t> </a:t>
            </a:r>
            <a:r>
              <a:rPr lang="fr-FR" sz="800" i="1" dirty="0" err="1">
                <a:latin typeface="+mj-lt"/>
                <a:cs typeface="+mn-cs"/>
              </a:rPr>
              <a:t>presentation</a:t>
            </a:r>
            <a:r>
              <a:rPr lang="fr-FR" sz="800" i="1" dirty="0">
                <a:latin typeface="+mj-lt"/>
                <a:cs typeface="+mn-cs"/>
              </a:rPr>
              <a:t> 2016</a:t>
            </a:r>
          </a:p>
        </p:txBody>
      </p:sp>
      <p:sp>
        <p:nvSpPr>
          <p:cNvPr id="13" name="Espace réservé du pied de page 5"/>
          <p:cNvSpPr txBox="1">
            <a:spLocks/>
          </p:cNvSpPr>
          <p:nvPr/>
        </p:nvSpPr>
        <p:spPr>
          <a:xfrm>
            <a:off x="684213" y="6350000"/>
            <a:ext cx="7704137" cy="365125"/>
          </a:xfrm>
          <a:prstGeom prst="rect">
            <a:avLst/>
          </a:prstGeom>
        </p:spPr>
        <p:txBody>
          <a:bodyPr lIns="27432" rIns="45720" anchor="ctr"/>
          <a:lstStyle>
            <a:defPPr>
              <a:defRPr lang="en-US"/>
            </a:defPPr>
            <a:lvl1pPr marL="0" algn="l" defTabSz="914400" rtl="0" eaLnBrk="1" latinLnBrk="0" hangingPunct="1">
              <a:defRPr sz="1200" kern="1200">
                <a:solidFill>
                  <a:schemeClr val="tx1">
                    <a:lumMod val="65000"/>
                    <a:lumOff val="35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err="1">
                <a:solidFill>
                  <a:schemeClr val="accent1">
                    <a:lumMod val="60000"/>
                    <a:lumOff val="40000"/>
                  </a:schemeClr>
                </a:solidFill>
              </a:rPr>
              <a:t>Interbull</a:t>
            </a:r>
            <a:r>
              <a:rPr lang="en-US" dirty="0">
                <a:solidFill>
                  <a:schemeClr val="accent1">
                    <a:lumMod val="60000"/>
                    <a:lumOff val="40000"/>
                  </a:schemeClr>
                </a:solidFill>
              </a:rPr>
              <a:t> Meeting			Tallinn		 	August 2017</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fontAlgn="auto">
              <a:spcAft>
                <a:spcPts val="0"/>
              </a:spcAft>
              <a:defRPr/>
            </a:pPr>
            <a:r>
              <a:rPr lang="fr-FR" sz="4400" dirty="0" err="1"/>
              <a:t>Crisis</a:t>
            </a:r>
            <a:r>
              <a:rPr lang="fr-FR" sz="4400" dirty="0"/>
              <a:t> of </a:t>
            </a:r>
            <a:r>
              <a:rPr lang="fr-FR" sz="4400" dirty="0" err="1"/>
              <a:t>commensurability</a:t>
            </a:r>
            <a:r>
              <a:rPr lang="fr-FR" sz="4400" dirty="0"/>
              <a:t/>
            </a:r>
            <a:br>
              <a:rPr lang="fr-FR" sz="4400" dirty="0"/>
            </a:br>
            <a:endParaRPr lang="fr-FR" sz="4400" dirty="0"/>
          </a:p>
        </p:txBody>
      </p:sp>
      <p:pic>
        <p:nvPicPr>
          <p:cNvPr id="24578" name="Espace réservé du contenu 6"/>
          <p:cNvPicPr>
            <a:picLocks noGrp="1" noChangeAspect="1"/>
          </p:cNvPicPr>
          <p:nvPr>
            <p:ph idx="1"/>
          </p:nvPr>
        </p:nvPicPr>
        <p:blipFill>
          <a:blip r:embed="rId3"/>
          <a:srcRect/>
          <a:stretch>
            <a:fillRect/>
          </a:stretch>
        </p:blipFill>
        <p:spPr>
          <a:xfrm>
            <a:off x="1908175" y="1374775"/>
            <a:ext cx="5554663" cy="4141788"/>
          </a:xfrm>
        </p:spPr>
      </p:pic>
      <p:sp>
        <p:nvSpPr>
          <p:cNvPr id="6" name="Espace réservé du numéro de diapositive 5"/>
          <p:cNvSpPr>
            <a:spLocks noGrp="1"/>
          </p:cNvSpPr>
          <p:nvPr>
            <p:ph type="sldNum" sz="quarter" idx="12"/>
          </p:nvPr>
        </p:nvSpPr>
        <p:spPr/>
        <p:txBody>
          <a:bodyPr/>
          <a:lstStyle/>
          <a:p>
            <a:pPr>
              <a:defRPr/>
            </a:pPr>
            <a:fld id="{CC21BFBF-B2A4-4607-AEE4-30615315F969}" type="slidenum">
              <a:rPr lang="en-US"/>
              <a:pPr>
                <a:defRPr/>
              </a:pPr>
              <a:t>6</a:t>
            </a:fld>
            <a:endParaRPr lang="en-US"/>
          </a:p>
        </p:txBody>
      </p:sp>
      <p:sp>
        <p:nvSpPr>
          <p:cNvPr id="8" name="ZoneTexte 7"/>
          <p:cNvSpPr txBox="1"/>
          <p:nvPr/>
        </p:nvSpPr>
        <p:spPr>
          <a:xfrm>
            <a:off x="1908175" y="5516563"/>
            <a:ext cx="3306763" cy="231775"/>
          </a:xfrm>
          <a:prstGeom prst="rect">
            <a:avLst/>
          </a:prstGeom>
          <a:noFill/>
        </p:spPr>
        <p:txBody>
          <a:bodyPr wrap="none">
            <a:spAutoFit/>
          </a:bodyPr>
          <a:lstStyle/>
          <a:p>
            <a:pPr fontAlgn="auto">
              <a:spcBef>
                <a:spcPts val="0"/>
              </a:spcBef>
              <a:spcAft>
                <a:spcPts val="0"/>
              </a:spcAft>
              <a:defRPr/>
            </a:pPr>
            <a:r>
              <a:rPr lang="fr-FR" sz="900" i="1" dirty="0">
                <a:latin typeface="+mj-lt"/>
                <a:cs typeface="+mn-cs"/>
              </a:rPr>
              <a:t>Source: P. Sullivan </a:t>
            </a:r>
            <a:r>
              <a:rPr lang="fr-FR" sz="900" i="1" dirty="0" err="1">
                <a:latin typeface="+mj-lt"/>
                <a:cs typeface="+mn-cs"/>
              </a:rPr>
              <a:t>Presentation</a:t>
            </a:r>
            <a:r>
              <a:rPr lang="fr-FR" sz="900" i="1" dirty="0">
                <a:latin typeface="+mj-lt"/>
                <a:cs typeface="+mn-cs"/>
              </a:rPr>
              <a:t> Workshop Ljubljana 2017</a:t>
            </a:r>
          </a:p>
        </p:txBody>
      </p:sp>
      <p:sp>
        <p:nvSpPr>
          <p:cNvPr id="9" name="Espace réservé du pied de page 5"/>
          <p:cNvSpPr txBox="1">
            <a:spLocks/>
          </p:cNvSpPr>
          <p:nvPr/>
        </p:nvSpPr>
        <p:spPr>
          <a:xfrm>
            <a:off x="684213" y="6350000"/>
            <a:ext cx="7704137" cy="365125"/>
          </a:xfrm>
          <a:prstGeom prst="rect">
            <a:avLst/>
          </a:prstGeom>
        </p:spPr>
        <p:txBody>
          <a:bodyPr lIns="27432" rIns="45720" anchor="ctr"/>
          <a:lstStyle>
            <a:defPPr>
              <a:defRPr lang="en-US"/>
            </a:defPPr>
            <a:lvl1pPr marL="0" algn="l" defTabSz="914400" rtl="0" eaLnBrk="1" latinLnBrk="0" hangingPunct="1">
              <a:defRPr sz="1200" kern="1200">
                <a:solidFill>
                  <a:schemeClr val="tx1">
                    <a:lumMod val="65000"/>
                    <a:lumOff val="35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err="1">
                <a:solidFill>
                  <a:schemeClr val="accent1">
                    <a:lumMod val="60000"/>
                    <a:lumOff val="40000"/>
                  </a:schemeClr>
                </a:solidFill>
              </a:rPr>
              <a:t>Interbull</a:t>
            </a:r>
            <a:r>
              <a:rPr lang="en-US" dirty="0">
                <a:solidFill>
                  <a:schemeClr val="accent1">
                    <a:lumMod val="60000"/>
                    <a:lumOff val="40000"/>
                  </a:schemeClr>
                </a:solidFill>
              </a:rPr>
              <a:t> Meeting			Tallinn		 	August 2017</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fontAlgn="auto">
              <a:spcAft>
                <a:spcPts val="0"/>
              </a:spcAft>
              <a:defRPr/>
            </a:pPr>
            <a:r>
              <a:rPr lang="fr-FR" sz="4400" dirty="0"/>
              <a:t>New </a:t>
            </a:r>
            <a:r>
              <a:rPr lang="fr-FR" sz="4400" dirty="0" err="1"/>
              <a:t>commensurability</a:t>
            </a:r>
            <a:r>
              <a:rPr lang="fr-FR" sz="4400" dirty="0"/>
              <a:t> </a:t>
            </a:r>
            <a:br>
              <a:rPr lang="fr-FR" sz="4400" dirty="0"/>
            </a:br>
            <a:r>
              <a:rPr lang="fr-FR" sz="4400" dirty="0"/>
              <a:t>for new </a:t>
            </a:r>
            <a:r>
              <a:rPr lang="fr-FR" sz="4400" dirty="0" err="1"/>
              <a:t>contrext</a:t>
            </a:r>
            <a:r>
              <a:rPr lang="fr-FR" sz="4400" dirty="0"/>
              <a:t>?</a:t>
            </a:r>
          </a:p>
        </p:txBody>
      </p:sp>
      <p:sp>
        <p:nvSpPr>
          <p:cNvPr id="6" name="Espace réservé du numéro de diapositive 5"/>
          <p:cNvSpPr>
            <a:spLocks noGrp="1"/>
          </p:cNvSpPr>
          <p:nvPr>
            <p:ph type="sldNum" sz="quarter" idx="12"/>
          </p:nvPr>
        </p:nvSpPr>
        <p:spPr/>
        <p:txBody>
          <a:bodyPr/>
          <a:lstStyle/>
          <a:p>
            <a:pPr>
              <a:defRPr/>
            </a:pPr>
            <a:fld id="{D9EC740A-233B-40F0-A603-79DABE848D2C}" type="slidenum">
              <a:rPr lang="en-US"/>
              <a:pPr>
                <a:defRPr/>
              </a:pPr>
              <a:t>7</a:t>
            </a:fld>
            <a:endParaRPr lang="en-US"/>
          </a:p>
        </p:txBody>
      </p:sp>
      <p:pic>
        <p:nvPicPr>
          <p:cNvPr id="26627" name="Picture 2"/>
          <p:cNvPicPr>
            <a:picLocks noChangeAspect="1" noChangeArrowheads="1"/>
          </p:cNvPicPr>
          <p:nvPr/>
        </p:nvPicPr>
        <p:blipFill>
          <a:blip r:embed="rId3"/>
          <a:srcRect/>
          <a:stretch>
            <a:fillRect/>
          </a:stretch>
        </p:blipFill>
        <p:spPr bwMode="auto">
          <a:xfrm>
            <a:off x="1547813" y="1612900"/>
            <a:ext cx="5948362" cy="4408488"/>
          </a:xfrm>
          <a:prstGeom prst="rect">
            <a:avLst/>
          </a:prstGeom>
          <a:noFill/>
          <a:ln w="9525">
            <a:noFill/>
            <a:miter lim="800000"/>
            <a:headEnd/>
            <a:tailEnd/>
          </a:ln>
        </p:spPr>
      </p:pic>
      <p:sp>
        <p:nvSpPr>
          <p:cNvPr id="38" name="Espace réservé du pied de page 5"/>
          <p:cNvSpPr txBox="1">
            <a:spLocks/>
          </p:cNvSpPr>
          <p:nvPr/>
        </p:nvSpPr>
        <p:spPr>
          <a:xfrm>
            <a:off x="684213" y="6350000"/>
            <a:ext cx="7704137" cy="365125"/>
          </a:xfrm>
          <a:prstGeom prst="rect">
            <a:avLst/>
          </a:prstGeom>
        </p:spPr>
        <p:txBody>
          <a:bodyPr lIns="27432" rIns="45720" anchor="ctr"/>
          <a:lstStyle>
            <a:defPPr>
              <a:defRPr lang="en-US"/>
            </a:defPPr>
            <a:lvl1pPr marL="0" algn="l" defTabSz="914400" rtl="0" eaLnBrk="1" latinLnBrk="0" hangingPunct="1">
              <a:defRPr sz="1200" kern="1200">
                <a:solidFill>
                  <a:schemeClr val="tx1">
                    <a:lumMod val="65000"/>
                    <a:lumOff val="35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err="1">
                <a:solidFill>
                  <a:schemeClr val="accent1">
                    <a:lumMod val="60000"/>
                    <a:lumOff val="40000"/>
                  </a:schemeClr>
                </a:solidFill>
              </a:rPr>
              <a:t>Interbull</a:t>
            </a:r>
            <a:r>
              <a:rPr lang="en-US" dirty="0">
                <a:solidFill>
                  <a:schemeClr val="accent1">
                    <a:lumMod val="60000"/>
                    <a:lumOff val="40000"/>
                  </a:schemeClr>
                </a:solidFill>
              </a:rPr>
              <a:t> Meeting			Tallinn		 	August 2017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Image 5" descr="vaches paturache.jpg"/>
          <p:cNvPicPr>
            <a:picLocks noChangeAspect="1"/>
          </p:cNvPicPr>
          <p:nvPr/>
        </p:nvPicPr>
        <p:blipFill>
          <a:blip r:embed="rId2"/>
          <a:srcRect/>
          <a:stretch>
            <a:fillRect/>
          </a:stretch>
        </p:blipFill>
        <p:spPr bwMode="auto">
          <a:xfrm>
            <a:off x="0" y="0"/>
            <a:ext cx="9348788" cy="6858000"/>
          </a:xfrm>
          <a:prstGeom prst="rect">
            <a:avLst/>
          </a:prstGeom>
          <a:noFill/>
          <a:ln w="9525">
            <a:noFill/>
            <a:miter lim="800000"/>
            <a:headEnd/>
            <a:tailEnd/>
          </a:ln>
        </p:spPr>
      </p:pic>
      <p:sp>
        <p:nvSpPr>
          <p:cNvPr id="7" name="ZoneTexte 6"/>
          <p:cNvSpPr txBox="1"/>
          <p:nvPr/>
        </p:nvSpPr>
        <p:spPr>
          <a:xfrm>
            <a:off x="136525" y="684213"/>
            <a:ext cx="9075738" cy="923925"/>
          </a:xfrm>
          <a:prstGeom prst="rect">
            <a:avLst/>
          </a:prstGeom>
          <a:noFill/>
        </p:spPr>
        <p:txBody>
          <a:bodyPr wrap="none">
            <a:spAutoFit/>
          </a:bodyPr>
          <a:lstStyle/>
          <a:p>
            <a:pPr fontAlgn="auto">
              <a:spcBef>
                <a:spcPts val="0"/>
              </a:spcBef>
              <a:spcAft>
                <a:spcPts val="0"/>
              </a:spcAft>
              <a:defRPr/>
            </a:pPr>
            <a:r>
              <a:rPr lang="fr-FR" sz="5400" dirty="0" err="1">
                <a:solidFill>
                  <a:schemeClr val="accent3"/>
                </a:solidFill>
                <a:effectLst>
                  <a:outerShdw blurRad="63500" dist="38100" dir="5400000" algn="t" rotWithShape="0">
                    <a:prstClr val="black">
                      <a:alpha val="25000"/>
                    </a:prstClr>
                  </a:outerShdw>
                </a:effectLst>
                <a:latin typeface="+mn-lt"/>
                <a:ea typeface="+mj-ea"/>
                <a:cs typeface="+mj-cs"/>
              </a:rPr>
              <a:t>Thank</a:t>
            </a:r>
            <a:r>
              <a:rPr lang="fr-FR" sz="5400" dirty="0">
                <a:solidFill>
                  <a:schemeClr val="accent3"/>
                </a:solidFill>
                <a:effectLst>
                  <a:outerShdw blurRad="63500" dist="38100" dir="5400000" algn="t" rotWithShape="0">
                    <a:prstClr val="black">
                      <a:alpha val="25000"/>
                    </a:prstClr>
                  </a:outerShdw>
                </a:effectLst>
                <a:latin typeface="+mn-lt"/>
                <a:ea typeface="+mj-ea"/>
                <a:cs typeface="+mj-cs"/>
              </a:rPr>
              <a:t> </a:t>
            </a:r>
            <a:r>
              <a:rPr lang="fr-FR" sz="5400" dirty="0" err="1">
                <a:solidFill>
                  <a:schemeClr val="accent3"/>
                </a:solidFill>
                <a:effectLst>
                  <a:outerShdw blurRad="63500" dist="38100" dir="5400000" algn="t" rotWithShape="0">
                    <a:prstClr val="black">
                      <a:alpha val="25000"/>
                    </a:prstClr>
                  </a:outerShdw>
                </a:effectLst>
                <a:latin typeface="+mn-lt"/>
                <a:ea typeface="+mj-ea"/>
                <a:cs typeface="+mj-cs"/>
              </a:rPr>
              <a:t>you</a:t>
            </a:r>
            <a:r>
              <a:rPr lang="fr-FR" sz="5400" dirty="0">
                <a:solidFill>
                  <a:schemeClr val="accent3"/>
                </a:solidFill>
                <a:effectLst>
                  <a:outerShdw blurRad="63500" dist="38100" dir="5400000" algn="t" rotWithShape="0">
                    <a:prstClr val="black">
                      <a:alpha val="25000"/>
                    </a:prstClr>
                  </a:outerShdw>
                </a:effectLst>
                <a:latin typeface="+mn-lt"/>
                <a:ea typeface="+mj-ea"/>
                <a:cs typeface="+mj-cs"/>
              </a:rPr>
              <a:t> for </a:t>
            </a:r>
            <a:r>
              <a:rPr lang="fr-FR" sz="5400" dirty="0" err="1">
                <a:solidFill>
                  <a:schemeClr val="accent3"/>
                </a:solidFill>
                <a:effectLst>
                  <a:outerShdw blurRad="63500" dist="38100" dir="5400000" algn="t" rotWithShape="0">
                    <a:prstClr val="black">
                      <a:alpha val="25000"/>
                    </a:prstClr>
                  </a:outerShdw>
                </a:effectLst>
                <a:latin typeface="+mn-lt"/>
                <a:ea typeface="+mj-ea"/>
                <a:cs typeface="+mj-cs"/>
              </a:rPr>
              <a:t>your</a:t>
            </a:r>
            <a:r>
              <a:rPr lang="fr-FR" sz="5400" dirty="0">
                <a:solidFill>
                  <a:schemeClr val="accent3"/>
                </a:solidFill>
                <a:effectLst>
                  <a:outerShdw blurRad="63500" dist="38100" dir="5400000" algn="t" rotWithShape="0">
                    <a:prstClr val="black">
                      <a:alpha val="25000"/>
                    </a:prstClr>
                  </a:outerShdw>
                </a:effectLst>
                <a:latin typeface="+mn-lt"/>
                <a:ea typeface="+mj-ea"/>
                <a:cs typeface="+mj-cs"/>
              </a:rPr>
              <a:t> attention</a:t>
            </a:r>
            <a:endParaRPr lang="fr-FR" sz="5400" b="1" dirty="0">
              <a:solidFill>
                <a:schemeClr val="accent3"/>
              </a:solidFill>
              <a:latin typeface="+mn-lt"/>
              <a:cs typeface="+mn-cs"/>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écutif">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39071</TotalTime>
  <Words>1249</Words>
  <Application>Microsoft Office PowerPoint</Application>
  <PresentationFormat>Affichage à l'écran (4:3)</PresentationFormat>
  <Paragraphs>85</Paragraphs>
  <Slides>8</Slides>
  <Notes>7</Notes>
  <HiddenSlides>0</HiddenSlides>
  <MMClips>0</MMClips>
  <ScaleCrop>false</ScaleCrop>
  <HeadingPairs>
    <vt:vector size="6" baseType="variant">
      <vt:variant>
        <vt:lpstr>Polices utilisées</vt:lpstr>
      </vt:variant>
      <vt:variant>
        <vt:i4>6</vt:i4>
      </vt:variant>
      <vt:variant>
        <vt:lpstr>Modèle de conception</vt:lpstr>
      </vt:variant>
      <vt:variant>
        <vt:i4>11</vt:i4>
      </vt:variant>
      <vt:variant>
        <vt:lpstr>Titres des diapositives</vt:lpstr>
      </vt:variant>
      <vt:variant>
        <vt:i4>8</vt:i4>
      </vt:variant>
    </vt:vector>
  </HeadingPairs>
  <TitlesOfParts>
    <vt:vector size="25" baseType="lpstr">
      <vt:lpstr>Palatino Linotype</vt:lpstr>
      <vt:lpstr>Arial</vt:lpstr>
      <vt:lpstr>Century Gothic</vt:lpstr>
      <vt:lpstr>Courier New</vt:lpstr>
      <vt:lpstr>Calibri</vt:lpstr>
      <vt:lpstr>Wingdings</vt:lpstr>
      <vt:lpstr>Exécutif</vt:lpstr>
      <vt:lpstr>Exécutif</vt:lpstr>
      <vt:lpstr>Exécutif</vt:lpstr>
      <vt:lpstr>Exécutif</vt:lpstr>
      <vt:lpstr>Exécutif</vt:lpstr>
      <vt:lpstr>Exécutif</vt:lpstr>
      <vt:lpstr>Exécutif</vt:lpstr>
      <vt:lpstr>Exécutif</vt:lpstr>
      <vt:lpstr>Exécutif</vt:lpstr>
      <vt:lpstr>Exécutif</vt:lpstr>
      <vt:lpstr>Exécutif</vt:lpstr>
      <vt:lpstr>Interbull: constructing international commensurability for dairy cattle selection  </vt:lpstr>
      <vt:lpstr>Project (part of GENOSOUTH coordinated by V. Ducrocq)</vt:lpstr>
      <vt:lpstr>Interbull story in 3 stages: </vt:lpstr>
      <vt:lpstr>Constructing Commensurability </vt:lpstr>
      <vt:lpstr>Space of Commensurability </vt:lpstr>
      <vt:lpstr>Crisis of commensurability </vt:lpstr>
      <vt:lpstr>New commensurability  for new contrext?</vt:lpstr>
      <vt:lpstr>Diapositive 8</vt:lpstr>
    </vt:vector>
  </TitlesOfParts>
  <Company>UMLV</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Ordre international de la sélection bovine.  Interbull comme espace de commensurabilité: de la génétique à la génomique</dc:title>
  <dc:creator>chavinsk</dc:creator>
  <cp:lastModifiedBy>VDU</cp:lastModifiedBy>
  <cp:revision>180</cp:revision>
  <cp:lastPrinted>2017-04-04T22:15:43Z</cp:lastPrinted>
  <dcterms:created xsi:type="dcterms:W3CDTF">2017-04-03T22:03:29Z</dcterms:created>
  <dcterms:modified xsi:type="dcterms:W3CDTF">2017-08-25T05:49:11Z</dcterms:modified>
</cp:coreProperties>
</file>