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257" r:id="rId3"/>
    <p:sldId id="330" r:id="rId4"/>
    <p:sldId id="332" r:id="rId5"/>
    <p:sldId id="333" r:id="rId6"/>
    <p:sldId id="331" r:id="rId7"/>
    <p:sldId id="305" r:id="rId8"/>
    <p:sldId id="338" r:id="rId9"/>
    <p:sldId id="344" r:id="rId10"/>
    <p:sldId id="345" r:id="rId11"/>
    <p:sldId id="339" r:id="rId12"/>
    <p:sldId id="340" r:id="rId13"/>
    <p:sldId id="341" r:id="rId14"/>
    <p:sldId id="342" r:id="rId15"/>
    <p:sldId id="359" r:id="rId16"/>
    <p:sldId id="343" r:id="rId17"/>
    <p:sldId id="347" r:id="rId18"/>
    <p:sldId id="348" r:id="rId19"/>
    <p:sldId id="358" r:id="rId20"/>
    <p:sldId id="350" r:id="rId21"/>
    <p:sldId id="351" r:id="rId22"/>
    <p:sldId id="355" r:id="rId23"/>
    <p:sldId id="354" r:id="rId24"/>
    <p:sldId id="356" r:id="rId25"/>
    <p:sldId id="352" r:id="rId26"/>
    <p:sldId id="349" r:id="rId27"/>
    <p:sldId id="328" r:id="rId2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CC6600"/>
    <a:srgbClr val="FF9900"/>
    <a:srgbClr val="AB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 autoAdjust="0"/>
    <p:restoredTop sz="94660"/>
  </p:normalViewPr>
  <p:slideViewPr>
    <p:cSldViewPr>
      <p:cViewPr>
        <p:scale>
          <a:sx n="100" d="100"/>
          <a:sy n="100" d="100"/>
        </p:scale>
        <p:origin x="-2082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rederique\Doc-INRA\Travail\Projets%20actifs\SPEAL\Stage%20Estelle%20Moulin\compl&#233;ments%20pour%20diaporam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rederique\Doc-INRA\Travail\Projets%20actifs\SPEAL\Stage%20Estelle%20Moulin\compl&#233;ments%20pour%20diaporam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rederique\Doc-INRA\Travail\Projets%20actifs\SPEAL\Stage%20Estelle%20Moulin\compl&#233;ments%20pour%20diaporam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Feuil1!$A$39</c:f>
              <c:strCache>
                <c:ptCount val="1"/>
                <c:pt idx="0">
                  <c:v>bergerac</c:v>
                </c:pt>
              </c:strCache>
            </c:strRef>
          </c:tx>
          <c:cat>
            <c:numRef>
              <c:f>Feuil1!$B$38:$I$38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Feuil1!$B$39:$I$39</c:f>
              <c:numCache>
                <c:formatCode>General</c:formatCode>
                <c:ptCount val="8"/>
                <c:pt idx="1">
                  <c:v>4.8</c:v>
                </c:pt>
                <c:pt idx="7">
                  <c:v>8.4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Feuil1!$A$40</c:f>
              <c:strCache>
                <c:ptCount val="1"/>
                <c:pt idx="0">
                  <c:v>douzy</c:v>
                </c:pt>
              </c:strCache>
            </c:strRef>
          </c:tx>
          <c:cat>
            <c:numRef>
              <c:f>Feuil1!$B$38:$I$38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Feuil1!$B$40:$I$40</c:f>
              <c:numCache>
                <c:formatCode>General</c:formatCode>
                <c:ptCount val="8"/>
                <c:pt idx="0">
                  <c:v>3.6</c:v>
                </c:pt>
                <c:pt idx="6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Feuil1!$A$41</c:f>
              <c:strCache>
                <c:ptCount val="1"/>
                <c:pt idx="0">
                  <c:v>st martin</c:v>
                </c:pt>
              </c:strCache>
            </c:strRef>
          </c:tx>
          <c:cat>
            <c:numRef>
              <c:f>Feuil1!$B$38:$I$38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Feuil1!$B$41:$I$41</c:f>
              <c:numCache>
                <c:formatCode>General</c:formatCode>
                <c:ptCount val="8"/>
                <c:pt idx="1">
                  <c:v>2.7</c:v>
                </c:pt>
                <c:pt idx="7">
                  <c:v>5.0999999999999996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629696"/>
        <c:axId val="97631616"/>
      </c:lineChart>
      <c:catAx>
        <c:axId val="97629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631616"/>
        <c:crosses val="autoZero"/>
        <c:auto val="1"/>
        <c:lblAlgn val="ctr"/>
        <c:lblOffset val="100"/>
        <c:noMultiLvlLbl val="0"/>
      </c:catAx>
      <c:valAx>
        <c:axId val="97631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629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Feuil1!$B$22</c:f>
              <c:strCache>
                <c:ptCount val="1"/>
                <c:pt idx="0">
                  <c:v>Bergerac</c:v>
                </c:pt>
              </c:strCache>
            </c:strRef>
          </c:tx>
          <c:cat>
            <c:numRef>
              <c:f>Feuil1!$C$21:$E$21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Feuil1!$C$22:$E$22</c:f>
              <c:numCache>
                <c:formatCode>General</c:formatCode>
                <c:ptCount val="3"/>
                <c:pt idx="0">
                  <c:v>63</c:v>
                </c:pt>
                <c:pt idx="1">
                  <c:v>75.2</c:v>
                </c:pt>
                <c:pt idx="2">
                  <c:v>80.7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Feuil1!$B$23</c:f>
              <c:strCache>
                <c:ptCount val="1"/>
                <c:pt idx="0">
                  <c:v>Douzy</c:v>
                </c:pt>
              </c:strCache>
            </c:strRef>
          </c:tx>
          <c:cat>
            <c:numRef>
              <c:f>Feuil1!$C$21:$E$21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Feuil1!$C$23:$E$23</c:f>
              <c:numCache>
                <c:formatCode>General</c:formatCode>
                <c:ptCount val="3"/>
                <c:pt idx="0">
                  <c:v>34.4</c:v>
                </c:pt>
                <c:pt idx="1">
                  <c:v>49.2</c:v>
                </c:pt>
                <c:pt idx="2">
                  <c:v>59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Feuil1!$B$24</c:f>
              <c:strCache>
                <c:ptCount val="1"/>
                <c:pt idx="0">
                  <c:v>St Martin</c:v>
                </c:pt>
              </c:strCache>
            </c:strRef>
          </c:tx>
          <c:cat>
            <c:numRef>
              <c:f>Feuil1!$C$21:$E$21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Feuil1!$C$24:$E$24</c:f>
              <c:numCache>
                <c:formatCode>General</c:formatCode>
                <c:ptCount val="3"/>
                <c:pt idx="0">
                  <c:v>14.8</c:v>
                </c:pt>
                <c:pt idx="1">
                  <c:v>22.3</c:v>
                </c:pt>
                <c:pt idx="2">
                  <c:v>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66048"/>
        <c:axId val="43676032"/>
      </c:lineChart>
      <c:catAx>
        <c:axId val="43666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3676032"/>
        <c:crosses val="autoZero"/>
        <c:auto val="1"/>
        <c:lblAlgn val="ctr"/>
        <c:lblOffset val="100"/>
        <c:noMultiLvlLbl val="0"/>
      </c:catAx>
      <c:valAx>
        <c:axId val="43676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666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Feuil1!$B$16</c:f>
              <c:strCache>
                <c:ptCount val="1"/>
                <c:pt idx="0">
                  <c:v>Bergerac</c:v>
                </c:pt>
              </c:strCache>
            </c:strRef>
          </c:tx>
          <c:cat>
            <c:numRef>
              <c:f>Feuil1!$C$15:$E$15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Feuil1!$C$16:$E$16</c:f>
              <c:numCache>
                <c:formatCode>General</c:formatCode>
                <c:ptCount val="3"/>
                <c:pt idx="0">
                  <c:v>19.600000000000001</c:v>
                </c:pt>
                <c:pt idx="1">
                  <c:v>22.5</c:v>
                </c:pt>
                <c:pt idx="2">
                  <c:v>23.2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Feuil1!$B$17</c:f>
              <c:strCache>
                <c:ptCount val="1"/>
                <c:pt idx="0">
                  <c:v>Douzy</c:v>
                </c:pt>
              </c:strCache>
            </c:strRef>
          </c:tx>
          <c:cat>
            <c:numRef>
              <c:f>Feuil1!$C$15:$E$15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Feuil1!$C$17:$E$17</c:f>
              <c:numCache>
                <c:formatCode>General</c:formatCode>
                <c:ptCount val="3"/>
                <c:pt idx="0">
                  <c:v>18.2</c:v>
                </c:pt>
                <c:pt idx="1">
                  <c:v>24.5</c:v>
                </c:pt>
                <c:pt idx="2">
                  <c:v>28.6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Feuil1!$B$18</c:f>
              <c:strCache>
                <c:ptCount val="1"/>
                <c:pt idx="0">
                  <c:v>St Martin</c:v>
                </c:pt>
              </c:strCache>
            </c:strRef>
          </c:tx>
          <c:cat>
            <c:numRef>
              <c:f>Feuil1!$C$15:$E$15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Feuil1!$C$18:$E$18</c:f>
              <c:numCache>
                <c:formatCode>General</c:formatCode>
                <c:ptCount val="3"/>
                <c:pt idx="0">
                  <c:v>12</c:v>
                </c:pt>
                <c:pt idx="1">
                  <c:v>18.2</c:v>
                </c:pt>
                <c:pt idx="2">
                  <c:v>20.5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86912"/>
        <c:axId val="43692800"/>
      </c:lineChart>
      <c:catAx>
        <c:axId val="43686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3692800"/>
        <c:crosses val="autoZero"/>
        <c:auto val="1"/>
        <c:lblAlgn val="ctr"/>
        <c:lblOffset val="100"/>
        <c:noMultiLvlLbl val="0"/>
      </c:catAx>
      <c:valAx>
        <c:axId val="43692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6869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407E9D52-E41D-4016-BCDD-E1459F8ED964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1F7464CE-ECE9-4279-8EAC-162DAA4B2A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8511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3E84898-2A67-42F5-B422-87D104974BB6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BE1B7633-43B8-4C9D-A060-863CFF13C9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858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74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4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10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8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4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36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8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80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6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0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4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5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9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5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santi\Desktop\Arrière-plan-agroforeste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984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95636" y="404664"/>
            <a:ext cx="8244916" cy="165618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4000" b="1" dirty="0" smtClean="0">
                <a:latin typeface="Calibri" pitchFamily="34" charset="0"/>
                <a:cs typeface="Arial" pitchFamily="34" charset="0"/>
              </a:rPr>
              <a:t>Lignes agroforestières : la qualité génétique des arbres compte !</a:t>
            </a:r>
            <a:br>
              <a:rPr lang="fr-FR" sz="4000" b="1" dirty="0" smtClean="0">
                <a:latin typeface="Calibri" pitchFamily="34" charset="0"/>
                <a:cs typeface="Arial" pitchFamily="34" charset="0"/>
              </a:rPr>
            </a:br>
            <a:endParaRPr lang="fr-FR" sz="4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39" name="Rectangle 53"/>
          <p:cNvSpPr>
            <a:spLocks noChangeArrowheads="1"/>
          </p:cNvSpPr>
          <p:nvPr/>
        </p:nvSpPr>
        <p:spPr bwMode="auto">
          <a:xfrm>
            <a:off x="0" y="6065838"/>
            <a:ext cx="9144000" cy="8191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07504" y="6165304"/>
            <a:ext cx="51845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Journée Nationale Agroforesterie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Paris 2017-02-01</a:t>
            </a:r>
            <a:endParaRPr lang="fr-F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111424"/>
            <a:ext cx="1727952" cy="715539"/>
          </a:xfrm>
          <a:prstGeom prst="rect">
            <a:avLst/>
          </a:prstGeom>
        </p:spPr>
      </p:pic>
      <p:pic>
        <p:nvPicPr>
          <p:cNvPr id="11" name="Image 17" descr="E:\Frederique\Doc-INRA\Travail\Projets\SPEAL\logo-rcvl-vertical-coul-700x39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4221088"/>
            <a:ext cx="27781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8" descr="E:\Frederique\Doc-INRA\Travail\Projets\SPEAL\logo speal 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3739636" cy="12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ogo AGPF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51396" y="6108526"/>
            <a:ext cx="952500" cy="704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8705" y="5432236"/>
            <a:ext cx="33200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Frédérique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Santi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Estelle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Moulin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UR 0588 Centre INRA Val de Loire</a:t>
            </a: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3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27384"/>
            <a:ext cx="8784976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De quoi dispose-t-on ?</a:t>
            </a:r>
            <a:endParaRPr lang="fr-FR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sz="1200" i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Nombreux dispositifs de comparaisons génétiques établis pour le programme d’amélioration du merisier</a:t>
            </a:r>
            <a:endParaRPr lang="fr-FR" sz="11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M</a:t>
            </a:r>
            <a:r>
              <a:rPr lang="fr-FR" dirty="0" smtClean="0"/>
              <a:t>esures de croissance régulières de 0 à +-15 ans</a:t>
            </a:r>
            <a:endParaRPr lang="fr-FR" dirty="0"/>
          </a:p>
        </p:txBody>
      </p:sp>
      <p:pic>
        <p:nvPicPr>
          <p:cNvPr id="4" name="Picture 29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9843" r="2977" b="11535"/>
          <a:stretch/>
        </p:blipFill>
        <p:spPr bwMode="auto">
          <a:xfrm>
            <a:off x="2339752" y="2204864"/>
            <a:ext cx="5184576" cy="458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5724128" y="292494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788024" y="3212976"/>
            <a:ext cx="360040" cy="36004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995936" y="5373216"/>
            <a:ext cx="360040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096" y="3800"/>
            <a:ext cx="11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M</a:t>
            </a:r>
            <a:r>
              <a:rPr lang="fr-FR" dirty="0" smtClean="0">
                <a:solidFill>
                  <a:srgbClr val="00B050"/>
                </a:solidFill>
              </a:rPr>
              <a:t>éthodes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9843" r="2977" b="11535"/>
          <a:stretch/>
        </p:blipFill>
        <p:spPr bwMode="auto">
          <a:xfrm>
            <a:off x="2339752" y="2204864"/>
            <a:ext cx="5184576" cy="458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3995936" y="53732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6667" r="24000" b="5555"/>
          <a:stretch/>
        </p:blipFill>
        <p:spPr bwMode="auto">
          <a:xfrm>
            <a:off x="539552" y="188639"/>
            <a:ext cx="6120680" cy="514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096" y="3800"/>
            <a:ext cx="11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M</a:t>
            </a:r>
            <a:r>
              <a:rPr lang="fr-FR" dirty="0" smtClean="0">
                <a:solidFill>
                  <a:srgbClr val="00B050"/>
                </a:solidFill>
              </a:rPr>
              <a:t>éthodes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9843" r="2977" b="11535"/>
          <a:stretch/>
        </p:blipFill>
        <p:spPr bwMode="auto">
          <a:xfrm>
            <a:off x="3923928" y="2204864"/>
            <a:ext cx="5184576" cy="458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7308304" y="292494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372200" y="321297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580112" y="53732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25555" r="41534" b="6888"/>
          <a:stretch/>
        </p:blipFill>
        <p:spPr bwMode="auto">
          <a:xfrm>
            <a:off x="252028" y="-20961"/>
            <a:ext cx="6552220" cy="697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096" y="3800"/>
            <a:ext cx="11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M</a:t>
            </a:r>
            <a:r>
              <a:rPr lang="fr-FR" dirty="0" smtClean="0">
                <a:solidFill>
                  <a:srgbClr val="00B050"/>
                </a:solidFill>
              </a:rPr>
              <a:t>éthodes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9843" r="2977" b="11535"/>
          <a:stretch/>
        </p:blipFill>
        <p:spPr bwMode="auto">
          <a:xfrm>
            <a:off x="-612576" y="2204864"/>
            <a:ext cx="5184576" cy="458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2771800" y="292494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835696" y="321297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0000" r="39125" b="8000"/>
          <a:stretch/>
        </p:blipFill>
        <p:spPr bwMode="auto">
          <a:xfrm>
            <a:off x="2339752" y="-7765"/>
            <a:ext cx="6804248" cy="602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096" y="3800"/>
            <a:ext cx="11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M</a:t>
            </a:r>
            <a:r>
              <a:rPr lang="fr-FR" dirty="0" smtClean="0">
                <a:solidFill>
                  <a:srgbClr val="00B050"/>
                </a:solidFill>
              </a:rPr>
              <a:t>éthodes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7299795"/>
              </p:ext>
            </p:extLst>
          </p:nvPr>
        </p:nvGraphicFramePr>
        <p:xfrm>
          <a:off x="1259632" y="1196752"/>
          <a:ext cx="69847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5496" y="260648"/>
            <a:ext cx="3456384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1200" i="1" dirty="0" smtClean="0"/>
          </a:p>
          <a:p>
            <a:pPr marL="457200" lvl="1" indent="0">
              <a:buNone/>
            </a:pPr>
            <a:r>
              <a:rPr lang="fr-FR" dirty="0" smtClean="0"/>
              <a:t>Hauteur moyenne</a:t>
            </a:r>
            <a:endParaRPr lang="fr-FR" sz="1100" dirty="0" smtClean="0"/>
          </a:p>
        </p:txBody>
      </p:sp>
      <p:sp>
        <p:nvSpPr>
          <p:cNvPr id="6" name="Espace réservé du contenu 4"/>
          <p:cNvSpPr txBox="1">
            <a:spLocks/>
          </p:cNvSpPr>
          <p:nvPr/>
        </p:nvSpPr>
        <p:spPr bwMode="auto">
          <a:xfrm>
            <a:off x="5292080" y="5517232"/>
            <a:ext cx="34563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fr-FR" sz="1200" i="1" dirty="0" smtClean="0"/>
          </a:p>
          <a:p>
            <a:pPr marL="457200" lvl="1" indent="0">
              <a:buFont typeface="Arial" charset="0"/>
              <a:buNone/>
            </a:pPr>
            <a:r>
              <a:rPr lang="fr-FR" dirty="0" smtClean="0"/>
              <a:t>Age de la plantation</a:t>
            </a:r>
            <a:endParaRPr lang="fr-FR" sz="1100" dirty="0" smtClean="0"/>
          </a:p>
        </p:txBody>
      </p:sp>
    </p:spTree>
    <p:extLst>
      <p:ext uri="{BB962C8B-B14F-4D97-AF65-F5344CB8AC3E}">
        <p14:creationId xmlns:p14="http://schemas.microsoft.com/office/powerpoint/2010/main" val="37345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27384"/>
            <a:ext cx="8784976" cy="6624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rgbClr val="00B050"/>
                </a:solidFill>
              </a:rPr>
              <a:t>S</a:t>
            </a:r>
            <a:r>
              <a:rPr lang="fr-FR" b="1" dirty="0" smtClean="0">
                <a:solidFill>
                  <a:srgbClr val="00B050"/>
                </a:solidFill>
              </a:rPr>
              <a:t>imulation de densification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00B050"/>
                </a:solidFill>
              </a:rPr>
              <a:t>s</a:t>
            </a:r>
            <a:r>
              <a:rPr lang="fr-FR" b="1" dirty="0" smtClean="0">
                <a:solidFill>
                  <a:srgbClr val="00B050"/>
                </a:solidFill>
              </a:rPr>
              <a:t>uivie d’éclaircie</a:t>
            </a:r>
          </a:p>
          <a:p>
            <a:pPr marL="0" indent="0" algn="ctr">
              <a:buNone/>
            </a:pPr>
            <a:endParaRPr lang="fr-FR" sz="1200" i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Grouper les arbres existants en </a:t>
            </a:r>
            <a:r>
              <a:rPr lang="fr-FR" dirty="0" smtClean="0">
                <a:solidFill>
                  <a:srgbClr val="FF0000"/>
                </a:solidFill>
              </a:rPr>
              <a:t>couples (ou trios)</a:t>
            </a:r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Simuler </a:t>
            </a:r>
            <a:r>
              <a:rPr lang="fr-FR" dirty="0" smtClean="0"/>
              <a:t>un choix du meilleur dans chaque couple, sur la base du diamètre à 5 ans = référent densifié</a:t>
            </a:r>
            <a:endParaRPr lang="fr-FR" sz="11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Simuler </a:t>
            </a:r>
            <a:r>
              <a:rPr lang="fr-FR" dirty="0" smtClean="0"/>
              <a:t>des tirages aléatoires d’un seul arbre dans chaque couple = plantations non densifiées</a:t>
            </a:r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FF0000"/>
                </a:solidFill>
              </a:rPr>
              <a:t>Comparer </a:t>
            </a:r>
            <a:r>
              <a:rPr lang="fr-FR" dirty="0"/>
              <a:t>ensuite la croissance </a:t>
            </a:r>
            <a:r>
              <a:rPr lang="fr-FR" dirty="0" smtClean="0"/>
              <a:t>de la plantation densifiée-éclaircie avec les plantations ordinaires : </a:t>
            </a:r>
            <a:r>
              <a:rPr lang="fr-FR" dirty="0"/>
              <a:t>quel gain </a:t>
            </a:r>
            <a:r>
              <a:rPr lang="fr-FR" dirty="0" smtClean="0"/>
              <a:t>à 15 </a:t>
            </a:r>
            <a:r>
              <a:rPr lang="fr-FR" dirty="0"/>
              <a:t>ans, </a:t>
            </a:r>
            <a:r>
              <a:rPr lang="fr-FR" dirty="0" smtClean="0"/>
              <a:t>(par projection linéaire) 30 </a:t>
            </a:r>
            <a:r>
              <a:rPr lang="fr-FR" dirty="0"/>
              <a:t>ans ?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r-FR" dirty="0"/>
          </a:p>
        </p:txBody>
      </p: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1547266" y="2035249"/>
            <a:ext cx="5761038" cy="601663"/>
            <a:chOff x="2332" y="10833"/>
            <a:chExt cx="7200" cy="752"/>
          </a:xfrm>
        </p:grpSpPr>
        <p:sp>
          <p:nvSpPr>
            <p:cNvPr id="4" name="AutoShape 15"/>
            <p:cNvSpPr>
              <a:spLocks noChangeAspect="1" noChangeArrowheads="1" noTextEdit="1"/>
            </p:cNvSpPr>
            <p:nvPr/>
          </p:nvSpPr>
          <p:spPr bwMode="auto">
            <a:xfrm>
              <a:off x="2332" y="10833"/>
              <a:ext cx="7200" cy="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AutoShape 14"/>
            <p:cNvSpPr>
              <a:spLocks noChangeArrowheads="1"/>
            </p:cNvSpPr>
            <p:nvPr/>
          </p:nvSpPr>
          <p:spPr bwMode="auto">
            <a:xfrm>
              <a:off x="2422" y="11125"/>
              <a:ext cx="113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2833" y="11125"/>
              <a:ext cx="112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3291" y="11125"/>
              <a:ext cx="115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802" y="11127"/>
              <a:ext cx="114" cy="115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4350" y="11129"/>
              <a:ext cx="114" cy="113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6466" y="11127"/>
              <a:ext cx="114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6705" y="11127"/>
              <a:ext cx="113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7371" y="11127"/>
              <a:ext cx="114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7573" y="11127"/>
              <a:ext cx="114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8300" y="11127"/>
              <a:ext cx="113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8502" y="11125"/>
              <a:ext cx="114" cy="114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5451" y="11126"/>
              <a:ext cx="727" cy="113"/>
            </a:xfrm>
            <a:prstGeom prst="rightArrow">
              <a:avLst>
                <a:gd name="adj1" fmla="val 50000"/>
                <a:gd name="adj2" fmla="val 160841"/>
              </a:avLst>
            </a:prstGeom>
            <a:gradFill rotWithShape="0">
              <a:gsLst>
                <a:gs pos="0">
                  <a:srgbClr val="666666"/>
                </a:gs>
                <a:gs pos="50000">
                  <a:srgbClr val="000000"/>
                </a:gs>
                <a:gs pos="100000">
                  <a:srgbClr val="666666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AutoShape 2"/>
            <p:cNvSpPr>
              <a:spLocks noChangeArrowheads="1"/>
            </p:cNvSpPr>
            <p:nvPr/>
          </p:nvSpPr>
          <p:spPr bwMode="auto">
            <a:xfrm>
              <a:off x="4886" y="11129"/>
              <a:ext cx="113" cy="113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3096" y="3800"/>
            <a:ext cx="11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M</a:t>
            </a:r>
            <a:r>
              <a:rPr lang="fr-FR" dirty="0" smtClean="0">
                <a:solidFill>
                  <a:srgbClr val="00B050"/>
                </a:solidFill>
              </a:rPr>
              <a:t>éthodes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272808" cy="576064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096" y="3800"/>
            <a:ext cx="11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M</a:t>
            </a:r>
            <a:r>
              <a:rPr lang="fr-FR" dirty="0" smtClean="0">
                <a:solidFill>
                  <a:srgbClr val="00B050"/>
                </a:solidFill>
              </a:rPr>
              <a:t>éthodes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 txBox="1">
            <a:spLocks/>
          </p:cNvSpPr>
          <p:nvPr/>
        </p:nvSpPr>
        <p:spPr>
          <a:xfrm>
            <a:off x="251520" y="-27384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fr-FR" sz="4000" b="1" dirty="0">
                <a:solidFill>
                  <a:srgbClr val="00B050"/>
                </a:solidFill>
              </a:rPr>
              <a:t>R</a:t>
            </a:r>
            <a:r>
              <a:rPr lang="fr-FR" sz="4000" b="1" dirty="0" smtClean="0">
                <a:solidFill>
                  <a:srgbClr val="00B050"/>
                </a:solidFill>
              </a:rPr>
              <a:t>ésultats</a:t>
            </a:r>
            <a:endParaRPr lang="fr-FR" sz="4000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sz="4000" i="1" dirty="0" smtClean="0"/>
          </a:p>
        </p:txBody>
      </p:sp>
      <p:pic>
        <p:nvPicPr>
          <p:cNvPr id="5" name="Image 4" descr="Histogramme Hauteur à 10 ans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464" y="519532"/>
            <a:ext cx="10267096" cy="4349628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243096" y="4149080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fr-FR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sz="1200" i="1" dirty="0" smtClean="0"/>
          </a:p>
          <a:p>
            <a:pPr marL="457200" lvl="1" indent="0">
              <a:buNone/>
            </a:pPr>
            <a:r>
              <a:rPr lang="fr-FR" dirty="0" smtClean="0"/>
              <a:t>Les élagages pour 5 m de bille terminés plus tôt</a:t>
            </a:r>
            <a:endParaRPr lang="fr-FR" sz="1100" dirty="0" smtClean="0"/>
          </a:p>
          <a:p>
            <a:pPr marL="457200" lvl="1" indent="0">
              <a:buNone/>
            </a:pPr>
            <a:r>
              <a:rPr lang="fr-FR" i="1" dirty="0" smtClean="0">
                <a:sym typeface="Wingdings" panose="05000000000000000000" pitchFamily="2" charset="2"/>
              </a:rPr>
              <a:t>……… = 8,5 m pour hauteur à 10 ans  </a:t>
            </a:r>
            <a:r>
              <a:rPr lang="fr-FR" i="1" dirty="0">
                <a:sym typeface="Wingdings" panose="05000000000000000000" pitchFamily="2" charset="2"/>
              </a:rPr>
              <a:t>B</a:t>
            </a:r>
            <a:r>
              <a:rPr lang="fr-FR" i="1" dirty="0" smtClean="0">
                <a:sym typeface="Wingdings" panose="05000000000000000000" pitchFamily="2" charset="2"/>
              </a:rPr>
              <a:t>ergerac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4741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96" y="3800"/>
            <a:ext cx="10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R</a:t>
            </a:r>
            <a:r>
              <a:rPr lang="fr-FR" dirty="0" smtClean="0">
                <a:solidFill>
                  <a:srgbClr val="00B050"/>
                </a:solidFill>
              </a:rPr>
              <a:t>ésultats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43096" y="4149080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fr-FR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sz="1200" i="1" dirty="0" smtClean="0"/>
          </a:p>
          <a:p>
            <a:pPr marL="457200" lvl="1" indent="0">
              <a:buNone/>
            </a:pPr>
            <a:r>
              <a:rPr lang="fr-FR" dirty="0" smtClean="0"/>
              <a:t>La proportion d’arbres complètement élagués à 10 ans est plus élevée si on plante par couples ou trios</a:t>
            </a:r>
            <a:endParaRPr lang="fr-FR" sz="1100" dirty="0" smtClean="0"/>
          </a:p>
          <a:p>
            <a:pPr marL="457200" lvl="1" indent="0">
              <a:buNone/>
            </a:pPr>
            <a:endParaRPr lang="fr-FR" i="1" dirty="0">
              <a:solidFill>
                <a:srgbClr val="CC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96" y="2564904"/>
            <a:ext cx="824776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78085"/>
              </p:ext>
            </p:extLst>
          </p:nvPr>
        </p:nvGraphicFramePr>
        <p:xfrm>
          <a:off x="1331640" y="476672"/>
          <a:ext cx="669674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13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gure 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10188624" cy="44644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96" y="3800"/>
            <a:ext cx="10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R</a:t>
            </a:r>
            <a:r>
              <a:rPr lang="fr-FR" dirty="0" smtClean="0">
                <a:solidFill>
                  <a:srgbClr val="00B050"/>
                </a:solidFill>
              </a:rPr>
              <a:t>ésultats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43096" y="4149080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fr-FR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sz="1200" i="1" dirty="0" smtClean="0"/>
          </a:p>
          <a:p>
            <a:pPr marL="457200" lvl="1" indent="0">
              <a:buNone/>
            </a:pPr>
            <a:r>
              <a:rPr lang="fr-FR" dirty="0" smtClean="0"/>
              <a:t>Le volume de bois individuel des billes de 5m plus souvent élevé </a:t>
            </a:r>
            <a:endParaRPr lang="fr-FR" sz="1100" dirty="0" smtClean="0"/>
          </a:p>
          <a:p>
            <a:pPr marL="457200" lvl="1" indent="0">
              <a:buNone/>
            </a:pPr>
            <a:r>
              <a:rPr lang="fr-FR" i="1" dirty="0">
                <a:sym typeface="Wingdings" panose="05000000000000000000" pitchFamily="2" charset="2"/>
              </a:rPr>
              <a:t>……… = </a:t>
            </a:r>
            <a:r>
              <a:rPr lang="fr-FR" i="1" dirty="0" smtClean="0">
                <a:sym typeface="Wingdings" panose="05000000000000000000" pitchFamily="2" charset="2"/>
              </a:rPr>
              <a:t>moyennes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3344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332656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fr-FR" sz="3500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  <a:defRPr/>
            </a:pPr>
            <a:endParaRPr lang="fr-FR" sz="3500" b="1" dirty="0">
              <a:solidFill>
                <a:srgbClr val="00B050"/>
              </a:solidFill>
            </a:endParaRPr>
          </a:p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Paramètres de la qualité des arbres</a:t>
            </a:r>
            <a:endParaRPr lang="fr-FR" sz="35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  <a:defRPr/>
            </a:pPr>
            <a:endParaRPr lang="fr-FR" sz="1200" b="1" i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srgbClr val="FF0000"/>
                </a:solidFill>
              </a:rPr>
              <a:t>Adéquation </a:t>
            </a:r>
            <a:r>
              <a:rPr lang="fr-FR" dirty="0" smtClean="0"/>
              <a:t>de l’espèce au terrain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Choisir la </a:t>
            </a:r>
            <a:r>
              <a:rPr lang="fr-FR" dirty="0" smtClean="0">
                <a:solidFill>
                  <a:srgbClr val="FF0000"/>
                </a:solidFill>
              </a:rPr>
              <a:t>meilleure variété possible</a:t>
            </a:r>
            <a:r>
              <a:rPr lang="fr-FR" dirty="0" smtClean="0">
                <a:solidFill>
                  <a:prstClr val="black"/>
                </a:solidFill>
              </a:rPr>
              <a:t>, se baser sur les « étiquettes » bleu &gt; rose &gt; vert &gt; blanc &gt; jaune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96" y="3800"/>
            <a:ext cx="10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R</a:t>
            </a:r>
            <a:r>
              <a:rPr lang="fr-FR" dirty="0" smtClean="0">
                <a:solidFill>
                  <a:srgbClr val="00B050"/>
                </a:solidFill>
              </a:rPr>
              <a:t>ésultats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43096" y="4149080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Le volume de bois total à 15 ans est bien plus élevé pour le référent densifié-éclairci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Quel </a:t>
            </a:r>
            <a:r>
              <a:rPr lang="fr-FR" dirty="0"/>
              <a:t>que soit </a:t>
            </a:r>
            <a:r>
              <a:rPr lang="fr-FR" dirty="0" smtClean="0"/>
              <a:t>le sens d’association</a:t>
            </a:r>
            <a:endParaRPr lang="fr-FR" dirty="0"/>
          </a:p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Traits rouges = minimum, moyenne, référent</a:t>
            </a:r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5" name="Image 4" descr="Histogramme tirages Horiz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944" y="695149"/>
            <a:ext cx="6626349" cy="3451682"/>
          </a:xfrm>
          <a:prstGeom prst="rect">
            <a:avLst/>
          </a:prstGeom>
        </p:spPr>
      </p:pic>
      <p:pic>
        <p:nvPicPr>
          <p:cNvPr id="7" name="Image 6" descr="Histogramme tirages Horiz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1236" y="692696"/>
            <a:ext cx="6617036" cy="3456384"/>
          </a:xfrm>
          <a:prstGeom prst="rect">
            <a:avLst/>
          </a:prstGeom>
        </p:spPr>
      </p:pic>
      <p:pic>
        <p:nvPicPr>
          <p:cNvPr id="8" name="Image 7" descr="Histogramme tirages Verti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933" y="692696"/>
            <a:ext cx="6621027" cy="3456384"/>
          </a:xfrm>
          <a:prstGeom prst="rect">
            <a:avLst/>
          </a:prstGeom>
        </p:spPr>
      </p:pic>
      <p:pic>
        <p:nvPicPr>
          <p:cNvPr id="9" name="Image 8" descr="Histogramme tirages Verti2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8142" y="692696"/>
            <a:ext cx="6605063" cy="3456384"/>
          </a:xfrm>
          <a:prstGeom prst="rect">
            <a:avLst/>
          </a:prstGeom>
        </p:spPr>
      </p:pic>
      <p:pic>
        <p:nvPicPr>
          <p:cNvPr id="10" name="Image 9" descr="Histogramme tirages Diag1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7398" y="692696"/>
            <a:ext cx="6623689" cy="3456384"/>
          </a:xfrm>
          <a:prstGeom prst="rect">
            <a:avLst/>
          </a:prstGeom>
        </p:spPr>
      </p:pic>
      <p:pic>
        <p:nvPicPr>
          <p:cNvPr id="11" name="Image 10" descr="Histogramme tirages Diag2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2004" y="-171400"/>
            <a:ext cx="6778348" cy="432048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956070" y="3501008"/>
            <a:ext cx="1008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Bergerac</a:t>
            </a:r>
          </a:p>
          <a:p>
            <a:r>
              <a:rPr lang="fr-FR" dirty="0" smtClean="0"/>
              <a:t>trios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124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96" y="3800"/>
            <a:ext cx="10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R</a:t>
            </a:r>
            <a:r>
              <a:rPr lang="fr-FR" dirty="0" smtClean="0">
                <a:solidFill>
                  <a:srgbClr val="00B050"/>
                </a:solidFill>
              </a:rPr>
              <a:t>ésultats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43096" y="4149080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dirty="0" smtClean="0"/>
              <a:t>… que l’association se fasse par couples ou trios</a:t>
            </a:r>
            <a:endParaRPr lang="fr-FR" dirty="0"/>
          </a:p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Traits rouges = minimum, moyenne, référent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956070" y="3501008"/>
            <a:ext cx="1008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Bergerac</a:t>
            </a:r>
          </a:p>
          <a:p>
            <a:r>
              <a:rPr lang="fr-FR" dirty="0" smtClean="0"/>
              <a:t>couples</a:t>
            </a:r>
            <a:endParaRPr lang="fr-FR" dirty="0"/>
          </a:p>
        </p:txBody>
      </p:sp>
      <p:pic>
        <p:nvPicPr>
          <p:cNvPr id="5" name="Image 4" descr="Histogramme tirages Horiz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-27384"/>
            <a:ext cx="6336704" cy="39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96" y="3800"/>
            <a:ext cx="10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R</a:t>
            </a:r>
            <a:r>
              <a:rPr lang="fr-FR" dirty="0" smtClean="0">
                <a:solidFill>
                  <a:srgbClr val="00B050"/>
                </a:solidFill>
              </a:rPr>
              <a:t>ésultats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43096" y="4149080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dirty="0" smtClean="0"/>
              <a:t>… et quel </a:t>
            </a:r>
            <a:r>
              <a:rPr lang="fr-FR" dirty="0"/>
              <a:t>que soit </a:t>
            </a:r>
            <a:r>
              <a:rPr lang="fr-FR" dirty="0" smtClean="0"/>
              <a:t>le dispositif</a:t>
            </a:r>
            <a:endParaRPr lang="fr-FR" dirty="0"/>
          </a:p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Traits rouges = minimum, moyenne, référent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956070" y="3501008"/>
            <a:ext cx="90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Douzy</a:t>
            </a:r>
            <a:endParaRPr lang="fr-FR" dirty="0" smtClean="0"/>
          </a:p>
          <a:p>
            <a:r>
              <a:rPr lang="fr-FR" dirty="0" smtClean="0"/>
              <a:t>couples</a:t>
            </a:r>
            <a:endParaRPr lang="fr-FR" dirty="0"/>
          </a:p>
        </p:txBody>
      </p:sp>
      <p:pic>
        <p:nvPicPr>
          <p:cNvPr id="13" name="Image 12" descr="Histogramme tirages Horiz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2649" y="14686"/>
            <a:ext cx="6267703" cy="40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96" y="3800"/>
            <a:ext cx="10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R</a:t>
            </a:r>
            <a:r>
              <a:rPr lang="fr-FR" dirty="0" smtClean="0">
                <a:solidFill>
                  <a:srgbClr val="00B050"/>
                </a:solidFill>
              </a:rPr>
              <a:t>ésultats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43096" y="4149080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dirty="0" smtClean="0"/>
              <a:t>… et quel </a:t>
            </a:r>
            <a:r>
              <a:rPr lang="fr-FR" dirty="0"/>
              <a:t>que soit </a:t>
            </a:r>
            <a:r>
              <a:rPr lang="fr-FR" dirty="0" smtClean="0"/>
              <a:t>le dispositif</a:t>
            </a:r>
            <a:endParaRPr lang="fr-FR" dirty="0"/>
          </a:p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Traits rouges = minimum, moyenne, référent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956070" y="3501008"/>
            <a:ext cx="105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 Martin</a:t>
            </a:r>
          </a:p>
          <a:p>
            <a:r>
              <a:rPr lang="fr-FR" dirty="0" smtClean="0"/>
              <a:t>couples</a:t>
            </a:r>
            <a:endParaRPr lang="fr-FR" dirty="0"/>
          </a:p>
        </p:txBody>
      </p:sp>
      <p:pic>
        <p:nvPicPr>
          <p:cNvPr id="5" name="Image 4" descr="Histogramme tirages Horiz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0910" y="3800"/>
            <a:ext cx="637145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3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96" y="3800"/>
            <a:ext cx="10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R</a:t>
            </a:r>
            <a:r>
              <a:rPr lang="fr-FR" dirty="0" smtClean="0">
                <a:solidFill>
                  <a:srgbClr val="00B050"/>
                </a:solidFill>
              </a:rPr>
              <a:t>ésultats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43096" y="4149080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fr-FR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sz="1200" i="1" dirty="0" smtClean="0"/>
          </a:p>
          <a:p>
            <a:pPr marL="457200" lvl="1" indent="0">
              <a:buNone/>
            </a:pPr>
            <a:r>
              <a:rPr lang="fr-FR" dirty="0" smtClean="0"/>
              <a:t>Le volume de bois global pour 50 billes à 30 ans est plus élevé si on plante par couples ou trios</a:t>
            </a:r>
            <a:endParaRPr lang="fr-FR" sz="1100" dirty="0" smtClean="0"/>
          </a:p>
          <a:p>
            <a:pPr marL="457200" lvl="1" indent="0">
              <a:buNone/>
            </a:pPr>
            <a:endParaRPr lang="fr-FR" i="1" dirty="0">
              <a:solidFill>
                <a:srgbClr val="CC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96" y="2564904"/>
            <a:ext cx="824776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1403648" y="188466"/>
            <a:ext cx="6768752" cy="4752702"/>
            <a:chOff x="1403648" y="188466"/>
            <a:chExt cx="6768752" cy="4752702"/>
          </a:xfrm>
        </p:grpSpPr>
        <p:graphicFrame>
          <p:nvGraphicFramePr>
            <p:cNvPr id="9" name="Graphique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08444501"/>
                </p:ext>
              </p:extLst>
            </p:nvPr>
          </p:nvGraphicFramePr>
          <p:xfrm>
            <a:off x="1403648" y="188466"/>
            <a:ext cx="6768752" cy="47527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ZoneTexte 9"/>
            <p:cNvSpPr txBox="1"/>
            <p:nvPr/>
          </p:nvSpPr>
          <p:spPr>
            <a:xfrm>
              <a:off x="3964462" y="1082215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2">
                      <a:lumMod val="75000"/>
                    </a:schemeClr>
                  </a:solidFill>
                </a:rPr>
                <a:t>+ 40 %</a:t>
              </a:r>
              <a:endParaRPr lang="fr-FR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228184" y="933561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2">
                      <a:lumMod val="75000"/>
                    </a:schemeClr>
                  </a:solidFill>
                </a:rPr>
                <a:t>+ 57 %</a:t>
              </a:r>
              <a:endParaRPr lang="fr-FR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366977" y="1844824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70C0"/>
                  </a:solidFill>
                </a:rPr>
                <a:t>+ 15 %</a:t>
              </a:r>
              <a:endParaRPr lang="fr-FR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228184" y="1643706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70C0"/>
                  </a:solidFill>
                </a:rPr>
                <a:t>+ 17 %</a:t>
              </a:r>
              <a:endParaRPr lang="fr-FR" dirty="0">
                <a:solidFill>
                  <a:srgbClr val="0070C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391859" y="2430358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669900"/>
                  </a:solidFill>
                </a:rPr>
                <a:t>+ 51 %</a:t>
              </a:r>
              <a:endParaRPr lang="fr-FR" dirty="0">
                <a:solidFill>
                  <a:srgbClr val="669900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213715" y="216401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669900"/>
                  </a:solidFill>
                </a:rPr>
                <a:t>+ 70 %</a:t>
              </a:r>
              <a:endParaRPr lang="fr-FR" dirty="0">
                <a:solidFill>
                  <a:srgbClr val="66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8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27384"/>
            <a:ext cx="8784976" cy="662473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Conclusion</a:t>
            </a:r>
          </a:p>
          <a:p>
            <a:pPr marL="0" indent="0" algn="ctr">
              <a:buNone/>
            </a:pPr>
            <a:endParaRPr lang="fr-FR" sz="1200" i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Coûts et gains en densifié-éclairci  / ordinaire, ex :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fr-FR" dirty="0"/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Calculs plus précis possibles (classes de bois à 30/40 ans)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D’autres dispositifs à analyser</a:t>
            </a:r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endParaRPr lang="fr-FR" dirty="0"/>
          </a:p>
        </p:txBody>
      </p: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9108504" cy="360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Frederique\Doc-INRA\Travail\Vulgarisation\Plantations hiver 2015-2016\Adrien-Pelletier-2015\reportage tailles 2016 juillet 27\P1100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4149080"/>
            <a:ext cx="907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Volontaire pour tester la densification ? </a:t>
            </a:r>
          </a:p>
          <a:p>
            <a:r>
              <a:rPr lang="fr-FR" sz="3200" dirty="0" err="1" smtClean="0">
                <a:solidFill>
                  <a:schemeClr val="bg1"/>
                </a:solidFill>
              </a:rPr>
              <a:t>Frederique.santi</a:t>
            </a:r>
            <a:r>
              <a:rPr lang="fr-FR" sz="3200" dirty="0" smtClean="0">
                <a:solidFill>
                  <a:schemeClr val="bg1"/>
                </a:solidFill>
              </a:rPr>
              <a:t> (at) inra.fr</a:t>
            </a:r>
          </a:p>
          <a:p>
            <a:endParaRPr lang="fr-FR" sz="3200" dirty="0" smtClean="0">
              <a:solidFill>
                <a:schemeClr val="bg1"/>
              </a:solidFill>
            </a:endParaRPr>
          </a:p>
          <a:p>
            <a:r>
              <a:rPr lang="fr-FR" sz="3200" dirty="0" smtClean="0">
                <a:solidFill>
                  <a:schemeClr val="bg1"/>
                </a:solidFill>
              </a:rPr>
              <a:t>Autres sélections participatives sur annuelles et sur ligneuses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800720" y="1700809"/>
            <a:ext cx="7011640" cy="5040560"/>
            <a:chOff x="800720" y="3267693"/>
            <a:chExt cx="5427464" cy="3617691"/>
          </a:xfrm>
        </p:grpSpPr>
        <p:pic>
          <p:nvPicPr>
            <p:cNvPr id="3" name="Picture 3" descr="E:\Frederique\Doc-INRA\Travail\Photos\Pépinière Claireau 2015\choisis-2015-SDO900\P108083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20" y="3267693"/>
              <a:ext cx="5427464" cy="361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4"/>
            <p:cNvSpPr txBox="1">
              <a:spLocks noChangeArrowheads="1"/>
            </p:cNvSpPr>
            <p:nvPr/>
          </p:nvSpPr>
          <p:spPr bwMode="auto">
            <a:xfrm>
              <a:off x="1017390" y="5991671"/>
              <a:ext cx="38058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 smtClean="0">
                  <a:solidFill>
                    <a:schemeClr val="bg1"/>
                  </a:solidFill>
                </a:rPr>
                <a:t>Cormiers, pépinière </a:t>
              </a:r>
              <a:r>
                <a:rPr lang="fr-FR" altLang="fr-FR" sz="2000" dirty="0">
                  <a:solidFill>
                    <a:schemeClr val="bg1"/>
                  </a:solidFill>
                </a:rPr>
                <a:t>de </a:t>
              </a:r>
              <a:r>
                <a:rPr lang="fr-FR" altLang="fr-FR" sz="2000" dirty="0" err="1" smtClean="0">
                  <a:solidFill>
                    <a:schemeClr val="bg1"/>
                  </a:solidFill>
                </a:rPr>
                <a:t>Claireau</a:t>
              </a:r>
              <a:endParaRPr lang="fr-FR" altLang="fr-F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55576" y="1700809"/>
            <a:ext cx="7776864" cy="5112567"/>
            <a:chOff x="2511044" y="3267692"/>
            <a:chExt cx="4559887" cy="3689699"/>
          </a:xfrm>
        </p:grpSpPr>
        <p:pic>
          <p:nvPicPr>
            <p:cNvPr id="6" name="Picture 2" descr="E:\Frederique\Doc-INRA\Travail\Photos\Pépinière Claireau 2015\choisis-2015-APS200\P108086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4" b="-1286"/>
            <a:stretch>
              <a:fillRect/>
            </a:stretch>
          </p:blipFill>
          <p:spPr bwMode="auto">
            <a:xfrm>
              <a:off x="2511044" y="3267692"/>
              <a:ext cx="4559887" cy="368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2"/>
            <p:cNvSpPr txBox="1">
              <a:spLocks noChangeArrowheads="1"/>
            </p:cNvSpPr>
            <p:nvPr/>
          </p:nvSpPr>
          <p:spPr bwMode="auto">
            <a:xfrm>
              <a:off x="2915816" y="6033482"/>
              <a:ext cx="2825188" cy="29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 smtClean="0">
                  <a:solidFill>
                    <a:schemeClr val="bg1"/>
                  </a:solidFill>
                </a:rPr>
                <a:t>Erables sycomore, pépinière </a:t>
              </a:r>
              <a:r>
                <a:rPr lang="fr-FR" altLang="fr-FR" sz="2000" dirty="0">
                  <a:solidFill>
                    <a:schemeClr val="bg1"/>
                  </a:solidFill>
                </a:rPr>
                <a:t>de </a:t>
              </a:r>
              <a:r>
                <a:rPr lang="fr-FR" altLang="fr-FR" sz="2000" dirty="0" err="1" smtClean="0">
                  <a:solidFill>
                    <a:schemeClr val="bg1"/>
                  </a:solidFill>
                </a:rPr>
                <a:t>Claireau</a:t>
              </a:r>
              <a:endParaRPr lang="fr-FR" altLang="fr-F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35496" y="332657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Choisir </a:t>
            </a:r>
            <a:r>
              <a:rPr lang="fr-FR" dirty="0" smtClean="0">
                <a:solidFill>
                  <a:srgbClr val="FF0000"/>
                </a:solidFill>
              </a:rPr>
              <a:t>les meilleurs plants</a:t>
            </a:r>
            <a:r>
              <a:rPr lang="fr-FR" dirty="0" smtClean="0">
                <a:solidFill>
                  <a:prstClr val="black"/>
                </a:solidFill>
              </a:rPr>
              <a:t>, pour cela, ne pas hésiter à payer plus cher : </a:t>
            </a:r>
            <a:r>
              <a:rPr lang="fr-FR" dirty="0" smtClean="0">
                <a:solidFill>
                  <a:srgbClr val="FF0000"/>
                </a:solidFill>
              </a:rPr>
              <a:t>les plus grands à âge égal </a:t>
            </a:r>
            <a:r>
              <a:rPr lang="fr-FR" dirty="0" smtClean="0">
                <a:solidFill>
                  <a:prstClr val="black"/>
                </a:solidFill>
              </a:rPr>
              <a:t>ont de plus fortes probabilités d’être les meilleurs !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620688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srgbClr val="FF0000"/>
                </a:solidFill>
              </a:rPr>
              <a:t>Très bien les soigner </a:t>
            </a:r>
            <a:r>
              <a:rPr lang="fr-FR" dirty="0" smtClean="0">
                <a:solidFill>
                  <a:prstClr val="black"/>
                </a:solidFill>
              </a:rPr>
              <a:t>! Un excellent plant ne peut rien contre les accidents…</a:t>
            </a:r>
          </a:p>
          <a:p>
            <a:pPr marL="457200" lvl="1" indent="0">
              <a:buNone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srgbClr val="FF0000"/>
                </a:solidFill>
              </a:rPr>
              <a:t>Densifier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pic>
        <p:nvPicPr>
          <p:cNvPr id="3" name="Image 2" descr="IMG_1495.JPG"/>
          <p:cNvPicPr/>
          <p:nvPr/>
        </p:nvPicPr>
        <p:blipFill rotWithShape="1">
          <a:blip r:embed="rId2" cstate="print"/>
          <a:srcRect t="9540"/>
          <a:stretch/>
        </p:blipFill>
        <p:spPr>
          <a:xfrm>
            <a:off x="4283968" y="1280160"/>
            <a:ext cx="4104456" cy="557074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-27384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Pourquoi densifier </a:t>
            </a:r>
            <a:r>
              <a:rPr lang="fr-FR" sz="3500" b="1" i="1" dirty="0" smtClean="0">
                <a:solidFill>
                  <a:srgbClr val="00B050"/>
                </a:solidFill>
              </a:rPr>
              <a:t>?</a:t>
            </a:r>
          </a:p>
          <a:p>
            <a:pPr marL="0" indent="0" algn="ctr">
              <a:buNone/>
              <a:defRPr/>
            </a:pPr>
            <a:endParaRPr lang="fr-FR" sz="1200" b="1" i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srgbClr val="FF0000"/>
                </a:solidFill>
              </a:rPr>
              <a:t>Densifier </a:t>
            </a:r>
            <a:r>
              <a:rPr lang="fr-FR" dirty="0" smtClean="0">
                <a:solidFill>
                  <a:prstClr val="black"/>
                </a:solidFill>
              </a:rPr>
              <a:t>permet une </a:t>
            </a:r>
            <a:r>
              <a:rPr lang="fr-FR" dirty="0" smtClean="0">
                <a:solidFill>
                  <a:srgbClr val="FF0000"/>
                </a:solidFill>
              </a:rPr>
              <a:t>éclaircie</a:t>
            </a:r>
            <a:r>
              <a:rPr lang="fr-FR" dirty="0" smtClean="0"/>
              <a:t> = la suppression d’arbres avec défaut accidentel ou </a:t>
            </a:r>
            <a:r>
              <a:rPr lang="fr-FR" dirty="0" smtClean="0">
                <a:solidFill>
                  <a:prstClr val="black"/>
                </a:solidFill>
              </a:rPr>
              <a:t>génétique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… donc un </a:t>
            </a:r>
            <a:r>
              <a:rPr lang="fr-FR" dirty="0" smtClean="0">
                <a:solidFill>
                  <a:srgbClr val="FF0000"/>
                </a:solidFill>
              </a:rPr>
              <a:t>gain économique </a:t>
            </a:r>
            <a:r>
              <a:rPr lang="fr-FR" dirty="0" smtClean="0">
                <a:solidFill>
                  <a:prstClr val="black"/>
                </a:solidFill>
              </a:rPr>
              <a:t>au moment d’une évaluation patrimoniale puis à la récolte, par rapport à une plantation à écartements définitifs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99592" y="3427437"/>
            <a:ext cx="7416800" cy="2809875"/>
            <a:chOff x="385" y="210"/>
            <a:chExt cx="4672" cy="1770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385" y="844"/>
              <a:ext cx="1996" cy="182"/>
              <a:chOff x="385" y="572"/>
              <a:chExt cx="1996" cy="182"/>
            </a:xfrm>
          </p:grpSpPr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>
                <a:off x="385" y="754"/>
                <a:ext cx="19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V="1">
                <a:off x="657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 flipV="1">
                <a:off x="2200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V="1">
                <a:off x="1428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85" y="1796"/>
              <a:ext cx="1996" cy="183"/>
              <a:chOff x="385" y="1252"/>
              <a:chExt cx="1996" cy="183"/>
            </a:xfrm>
          </p:grpSpPr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>
                <a:off x="385" y="1434"/>
                <a:ext cx="19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 flipV="1">
                <a:off x="657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 flipV="1">
                <a:off x="2200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V="1">
                <a:off x="1428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V="1">
                <a:off x="612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 flipV="1">
                <a:off x="2155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17"/>
              <p:cNvSpPr>
                <a:spLocks noChangeShapeType="1"/>
              </p:cNvSpPr>
              <p:nvPr/>
            </p:nvSpPr>
            <p:spPr bwMode="auto">
              <a:xfrm flipV="1">
                <a:off x="1383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18"/>
              <p:cNvSpPr>
                <a:spLocks noChangeShapeType="1"/>
              </p:cNvSpPr>
              <p:nvPr/>
            </p:nvSpPr>
            <p:spPr bwMode="auto">
              <a:xfrm flipV="1">
                <a:off x="703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19"/>
              <p:cNvSpPr>
                <a:spLocks noChangeShapeType="1"/>
              </p:cNvSpPr>
              <p:nvPr/>
            </p:nvSpPr>
            <p:spPr bwMode="auto">
              <a:xfrm flipV="1">
                <a:off x="2246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 flipV="1">
                <a:off x="1474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2925" y="210"/>
              <a:ext cx="1996" cy="817"/>
              <a:chOff x="2925" y="210"/>
              <a:chExt cx="1996" cy="817"/>
            </a:xfrm>
          </p:grpSpPr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2925" y="845"/>
                <a:ext cx="1996" cy="182"/>
                <a:chOff x="385" y="572"/>
                <a:chExt cx="1996" cy="182"/>
              </a:xfrm>
            </p:grpSpPr>
            <p:sp>
              <p:nvSpPr>
                <p:cNvPr id="27" name="Line 23"/>
                <p:cNvSpPr>
                  <a:spLocks noChangeShapeType="1"/>
                </p:cNvSpPr>
                <p:nvPr/>
              </p:nvSpPr>
              <p:spPr bwMode="auto">
                <a:xfrm>
                  <a:off x="385" y="754"/>
                  <a:ext cx="19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657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200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428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24" name="Picture 27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4604" y="527"/>
                <a:ext cx="312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8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016" y="391"/>
                <a:ext cx="397" cy="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9" descr="ANd9GcRamxjkl-WIVkv3qxC1t1rBFA9AjHfhnkJHc_Sb0owzOX9-JlGxEw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55" r="22740" b="-815"/>
              <a:stretch>
                <a:fillRect/>
              </a:stretch>
            </p:blipFill>
            <p:spPr bwMode="auto">
              <a:xfrm>
                <a:off x="3651" y="210"/>
                <a:ext cx="435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2925" y="1071"/>
              <a:ext cx="2132" cy="909"/>
              <a:chOff x="2925" y="1071"/>
              <a:chExt cx="2132" cy="909"/>
            </a:xfrm>
          </p:grpSpPr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2925" y="1797"/>
                <a:ext cx="1996" cy="183"/>
                <a:chOff x="385" y="1252"/>
                <a:chExt cx="1996" cy="183"/>
              </a:xfrm>
            </p:grpSpPr>
            <p:sp>
              <p:nvSpPr>
                <p:cNvPr id="13" name="Line 32"/>
                <p:cNvSpPr>
                  <a:spLocks noChangeShapeType="1"/>
                </p:cNvSpPr>
                <p:nvPr/>
              </p:nvSpPr>
              <p:spPr bwMode="auto">
                <a:xfrm>
                  <a:off x="385" y="1434"/>
                  <a:ext cx="19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657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200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428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612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155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383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703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2246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1474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10" name="Picture 42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016" y="1344"/>
                <a:ext cx="397" cy="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3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651" y="1071"/>
                <a:ext cx="570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4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4487" y="1071"/>
                <a:ext cx="570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AutoShape 45"/>
          <p:cNvSpPr>
            <a:spLocks noChangeArrowheads="1"/>
          </p:cNvSpPr>
          <p:nvPr/>
        </p:nvSpPr>
        <p:spPr bwMode="auto">
          <a:xfrm>
            <a:off x="2699817" y="5013176"/>
            <a:ext cx="2232025" cy="1152525"/>
          </a:xfrm>
          <a:prstGeom prst="rightArrow">
            <a:avLst>
              <a:gd name="adj1" fmla="val 50000"/>
              <a:gd name="adj2" fmla="val 48416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fr-FR" dirty="0" err="1" smtClean="0"/>
              <a:t>Eclaircie</a:t>
            </a:r>
            <a:r>
              <a:rPr lang="en-US" altLang="fr-FR" dirty="0" smtClean="0"/>
              <a:t> possible</a:t>
            </a:r>
          </a:p>
        </p:txBody>
      </p:sp>
      <p:sp>
        <p:nvSpPr>
          <p:cNvPr id="130" name="AutoShape 45"/>
          <p:cNvSpPr>
            <a:spLocks noChangeArrowheads="1"/>
          </p:cNvSpPr>
          <p:nvPr/>
        </p:nvSpPr>
        <p:spPr bwMode="auto">
          <a:xfrm>
            <a:off x="2628007" y="3501008"/>
            <a:ext cx="2232025" cy="1152525"/>
          </a:xfrm>
          <a:prstGeom prst="rightArrow">
            <a:avLst>
              <a:gd name="adj1" fmla="val 50000"/>
              <a:gd name="adj2" fmla="val 48416"/>
            </a:avLst>
          </a:prstGeom>
          <a:solidFill>
            <a:srgbClr val="ABFFD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fr-FR" dirty="0" smtClean="0"/>
              <a:t>Pas </a:t>
            </a:r>
            <a:r>
              <a:rPr lang="en-US" altLang="fr-FR" dirty="0" err="1" smtClean="0"/>
              <a:t>d’éclaircie</a:t>
            </a:r>
            <a:endParaRPr lang="en-US" altLang="fr-FR" dirty="0" smtClean="0"/>
          </a:p>
        </p:txBody>
      </p:sp>
      <p:sp>
        <p:nvSpPr>
          <p:cNvPr id="46" name="ZoneTexte 45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Comment densifier : régulièrement ou pas</a:t>
            </a:r>
            <a:r>
              <a:rPr lang="fr-FR" b="1" i="1" dirty="0" smtClean="0">
                <a:solidFill>
                  <a:srgbClr val="00B050"/>
                </a:solidFill>
              </a:rPr>
              <a:t> ?</a:t>
            </a:r>
          </a:p>
          <a:p>
            <a:pPr marL="0" indent="0" algn="ctr">
              <a:buNone/>
            </a:pPr>
            <a:endParaRPr lang="fr-FR" sz="1200" i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2 ou 3 plants espacés d’un mètre</a:t>
            </a:r>
            <a:r>
              <a:rPr lang="fr-FR" dirty="0" smtClean="0"/>
              <a:t> environ à chaque point de plantation bénéficient de la même attention sylvicole au début ; </a:t>
            </a:r>
            <a:r>
              <a:rPr lang="fr-FR" dirty="0" smtClean="0">
                <a:solidFill>
                  <a:srgbClr val="FF0000"/>
                </a:solidFill>
              </a:rPr>
              <a:t>la conduite sylvicole est plus facile </a:t>
            </a:r>
            <a:endParaRPr lang="fr-FR" sz="11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On est obligés de </a:t>
            </a:r>
            <a:r>
              <a:rPr lang="fr-FR" dirty="0" smtClean="0">
                <a:solidFill>
                  <a:srgbClr val="FF0000"/>
                </a:solidFill>
              </a:rPr>
              <a:t>choisir rapidement </a:t>
            </a:r>
            <a:r>
              <a:rPr lang="fr-FR" dirty="0" smtClean="0"/>
              <a:t>et la </a:t>
            </a:r>
            <a:r>
              <a:rPr lang="fr-FR" dirty="0" smtClean="0">
                <a:solidFill>
                  <a:srgbClr val="FF0000"/>
                </a:solidFill>
              </a:rPr>
              <a:t>répartition</a:t>
            </a:r>
            <a:r>
              <a:rPr lang="fr-FR" dirty="0" smtClean="0"/>
              <a:t> finale des arbres est correcte</a:t>
            </a:r>
            <a:endParaRPr lang="fr-FR" dirty="0"/>
          </a:p>
        </p:txBody>
      </p:sp>
      <p:pic>
        <p:nvPicPr>
          <p:cNvPr id="3" name="Picture 3" descr="E:\Jonathan\Mes Documents\Plantation Gascuel\P1010006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1" r="210" b="40560"/>
          <a:stretch/>
        </p:blipFill>
        <p:spPr bwMode="auto">
          <a:xfrm>
            <a:off x="0" y="3284984"/>
            <a:ext cx="9212514" cy="3600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27384"/>
            <a:ext cx="8784976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Comment quantifier le gain </a:t>
            </a:r>
            <a:r>
              <a:rPr lang="fr-FR" b="1" i="1" dirty="0" smtClean="0">
                <a:solidFill>
                  <a:srgbClr val="00B050"/>
                </a:solidFill>
              </a:rPr>
              <a:t>?</a:t>
            </a:r>
          </a:p>
          <a:p>
            <a:pPr marL="0" indent="0" algn="ctr">
              <a:buNone/>
            </a:pPr>
            <a:endParaRPr lang="fr-FR" sz="1200" i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En plantations agroforestières, établir des lignes densifiées ou non…</a:t>
            </a:r>
            <a:endParaRPr lang="fr-FR" dirty="0"/>
          </a:p>
        </p:txBody>
      </p:sp>
      <p:pic>
        <p:nvPicPr>
          <p:cNvPr id="1026" name="Picture 2" descr="E:\Frederique\Doc-INRA\Travail\Photos\Agroforesterie\P1010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8" r="13811" b="25935"/>
          <a:stretch/>
        </p:blipFill>
        <p:spPr bwMode="auto">
          <a:xfrm>
            <a:off x="-36512" y="2420888"/>
            <a:ext cx="9180423" cy="44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44624"/>
            <a:ext cx="8712968" cy="568863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Puis…</a:t>
            </a:r>
            <a:endParaRPr lang="fr-FR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sz="1200" i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Définir </a:t>
            </a:r>
            <a:r>
              <a:rPr lang="fr-FR" dirty="0" smtClean="0"/>
              <a:t>la hauteur de bille désirée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Choisir</a:t>
            </a:r>
            <a:r>
              <a:rPr lang="fr-FR" dirty="0" smtClean="0"/>
              <a:t> le meilleur arbre de chaque couple (croissance, forme) quand cette hauteur est acquise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Mesurer</a:t>
            </a:r>
            <a:r>
              <a:rPr lang="fr-FR" dirty="0" smtClean="0"/>
              <a:t> la </a:t>
            </a:r>
            <a:r>
              <a:rPr lang="fr-FR" dirty="0"/>
              <a:t>croissance et </a:t>
            </a:r>
            <a:r>
              <a:rPr lang="fr-FR" dirty="0" smtClean="0"/>
              <a:t>la forme </a:t>
            </a:r>
            <a:r>
              <a:rPr lang="fr-FR" dirty="0"/>
              <a:t>juste avant </a:t>
            </a:r>
            <a:r>
              <a:rPr lang="fr-FR" dirty="0" smtClean="0"/>
              <a:t>l’éclaircie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Comparer </a:t>
            </a:r>
            <a:r>
              <a:rPr lang="fr-FR" dirty="0" smtClean="0"/>
              <a:t>les arbres exclus et choisis : la différence est-elle déjà importante 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Comparer </a:t>
            </a:r>
            <a:r>
              <a:rPr lang="fr-FR" dirty="0" smtClean="0"/>
              <a:t>ensuite la croissance et la forme moyenne des lignes ou zones densifiées ou non : quel gain économique à 20 ans, 30 ans ?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Pas encore de résultats observables…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endParaRPr lang="fr-FR" sz="1100" dirty="0"/>
          </a:p>
        </p:txBody>
      </p:sp>
      <p:sp>
        <p:nvSpPr>
          <p:cNvPr id="3" name="ZoneTexte 2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Frederique\Doc-INRA\Travail\Photos\Bergerac\Merisier2003Bergerac Aspect général Em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64704"/>
            <a:ext cx="9762975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27384"/>
            <a:ext cx="8784976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 smtClean="0">
                <a:solidFill>
                  <a:srgbClr val="00B050"/>
                </a:solidFill>
              </a:rPr>
              <a:t>Méthode indirecte </a:t>
            </a:r>
          </a:p>
          <a:p>
            <a:pPr marL="0" indent="0" algn="ctr">
              <a:buNone/>
            </a:pPr>
            <a:r>
              <a:rPr lang="fr-FR" sz="4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fr-FR" sz="4000" b="1" dirty="0" smtClean="0">
                <a:solidFill>
                  <a:srgbClr val="00B050"/>
                </a:solidFill>
              </a:rPr>
              <a:t>utiliser des dispositifs anciens</a:t>
            </a:r>
            <a:endParaRPr lang="fr-FR" sz="40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sz="4000" i="1" dirty="0" smtClean="0"/>
          </a:p>
        </p:txBody>
      </p:sp>
      <p:pic>
        <p:nvPicPr>
          <p:cNvPr id="5123" name="Picture 3" descr="E:\Frederique\Doc-INRA\Travail\Photos\StMartin-2015 juin\P1080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28903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9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4710</TotalTime>
  <Words>655</Words>
  <Application>Microsoft Office PowerPoint</Application>
  <PresentationFormat>Affichage à l'écran (4:3)</PresentationFormat>
  <Paragraphs>137</Paragraphs>
  <Slides>26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28" baseType="lpstr">
      <vt:lpstr>1_Thème Office</vt:lpstr>
      <vt:lpstr>2_Thème Office</vt:lpstr>
      <vt:lpstr>Lignes agroforestières : la qualité génétique des arbres compte !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sélection participative sur feuillus précieux</dc:title>
  <dc:creator>Jonathan</dc:creator>
  <cp:lastModifiedBy>Frederique</cp:lastModifiedBy>
  <cp:revision>298</cp:revision>
  <cp:lastPrinted>2014-01-17T12:57:06Z</cp:lastPrinted>
  <dcterms:created xsi:type="dcterms:W3CDTF">2013-09-05T12:42:55Z</dcterms:created>
  <dcterms:modified xsi:type="dcterms:W3CDTF">2017-08-31T12:24:14Z</dcterms:modified>
</cp:coreProperties>
</file>