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handoutMasterIdLst>
    <p:handoutMasterId r:id="rId38"/>
  </p:handoutMasterIdLst>
  <p:sldIdLst>
    <p:sldId id="257" r:id="rId4"/>
    <p:sldId id="304" r:id="rId5"/>
    <p:sldId id="305" r:id="rId6"/>
    <p:sldId id="302" r:id="rId7"/>
    <p:sldId id="307" r:id="rId8"/>
    <p:sldId id="308" r:id="rId9"/>
    <p:sldId id="309" r:id="rId10"/>
    <p:sldId id="311" r:id="rId11"/>
    <p:sldId id="326" r:id="rId12"/>
    <p:sldId id="303" r:id="rId13"/>
    <p:sldId id="282" r:id="rId14"/>
    <p:sldId id="327" r:id="rId15"/>
    <p:sldId id="293" r:id="rId16"/>
    <p:sldId id="328" r:id="rId17"/>
    <p:sldId id="329" r:id="rId18"/>
    <p:sldId id="330" r:id="rId19"/>
    <p:sldId id="331" r:id="rId20"/>
    <p:sldId id="313" r:id="rId21"/>
    <p:sldId id="314" r:id="rId22"/>
    <p:sldId id="332" r:id="rId23"/>
    <p:sldId id="316" r:id="rId24"/>
    <p:sldId id="315" r:id="rId25"/>
    <p:sldId id="337" r:id="rId26"/>
    <p:sldId id="354" r:id="rId27"/>
    <p:sldId id="353" r:id="rId28"/>
    <p:sldId id="318" r:id="rId29"/>
    <p:sldId id="319" r:id="rId30"/>
    <p:sldId id="324" r:id="rId31"/>
    <p:sldId id="357" r:id="rId32"/>
    <p:sldId id="358" r:id="rId33"/>
    <p:sldId id="359" r:id="rId34"/>
    <p:sldId id="355" r:id="rId35"/>
    <p:sldId id="281" r:id="rId36"/>
  </p:sldIdLst>
  <p:sldSz cx="9144000" cy="6858000" type="screen4x3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60"/>
  </p:normalViewPr>
  <p:slideViewPr>
    <p:cSldViewPr>
      <p:cViewPr>
        <p:scale>
          <a:sx n="20" d="100"/>
          <a:sy n="20" d="100"/>
        </p:scale>
        <p:origin x="-3324" y="-15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E9D52-E41D-4016-BCDD-E1459F8ED964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464CE-ECE9-4279-8EAC-162DAA4B2A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851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84898-2A67-42F5-B422-87D104974BB6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B7633-43B8-4C9D-A060-863CFF13C9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08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0859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197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535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5873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893EEA25-6D6D-40C6-951F-D8960CD650F4}" type="slidenum">
              <a:rPr lang="fr-FR" altLang="fr-FR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5</a:t>
            </a:fld>
            <a:endParaRPr lang="fr-FR" altLang="fr-FR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0" y="0"/>
            <a:ext cx="1427" cy="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350" tIns="41175" rIns="82350" bIns="41175"/>
          <a:lstStyle>
            <a:lvl1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87489263-53FA-422D-B1EF-6A3F28DBE4D7}" type="slidenum">
              <a:rPr lang="fr-FR" altLang="fr-FR" sz="1300">
                <a:solidFill>
                  <a:srgbClr val="FFFFFF"/>
                </a:solidFill>
                <a:latin typeface="Times New Roman" pitchFamily="18" charset="0"/>
              </a:rPr>
              <a:pPr eaLnBrk="1"/>
              <a:t>5</a:t>
            </a:fld>
            <a:endParaRPr lang="fr-FR" altLang="fr-FR" sz="13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3845271" y="9410332"/>
            <a:ext cx="2947803" cy="4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>
              <a:lnSpc>
                <a:spcPct val="95000"/>
              </a:lnSpc>
            </a:pPr>
            <a:fld id="{60EB1C03-FB31-42D0-9586-4867C845B8F9}" type="slidenum">
              <a:rPr lang="fr-FR" altLang="fr-FR" sz="1300">
                <a:solidFill>
                  <a:srgbClr val="FFFFFF"/>
                </a:solidFill>
                <a:latin typeface="Times New Roman" pitchFamily="18" charset="0"/>
              </a:rPr>
              <a:pPr algn="r" eaLnBrk="1">
                <a:lnSpc>
                  <a:spcPct val="95000"/>
                </a:lnSpc>
              </a:pPr>
              <a:t>5</a:t>
            </a:fld>
            <a:endParaRPr lang="fr-FR" altLang="fr-FR" sz="13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31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52475"/>
            <a:ext cx="4951413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8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679165" y="4705166"/>
            <a:ext cx="5434744" cy="45404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50" tIns="41175" rIns="82350" bIns="41175" anchorCtr="1"/>
          <a:lstStyle/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endParaRPr lang="fr-FR" altLang="fr-FR" sz="1800">
              <a:latin typeface="Arial" charset="0"/>
              <a:ea typeface="Microsoft YaHei" pitchFamily="34" charset="-122"/>
            </a:endParaRPr>
          </a:p>
          <a:p>
            <a:pPr marL="197549" indent="-196096">
              <a:spcBef>
                <a:spcPct val="0"/>
              </a:spcBef>
              <a:tabLst>
                <a:tab pos="197549" algn="l"/>
                <a:tab pos="607171" algn="l"/>
                <a:tab pos="1016794" algn="l"/>
                <a:tab pos="1427869" algn="l"/>
                <a:tab pos="1838944" algn="l"/>
                <a:tab pos="2250020" algn="l"/>
                <a:tab pos="2661095" algn="l"/>
                <a:tab pos="3072170" algn="l"/>
                <a:tab pos="3483245" algn="l"/>
                <a:tab pos="3894321" algn="l"/>
                <a:tab pos="4305395" algn="l"/>
                <a:tab pos="4716471" algn="l"/>
                <a:tab pos="5128999" algn="l"/>
                <a:tab pos="5540073" algn="l"/>
                <a:tab pos="5951149" algn="l"/>
                <a:tab pos="6362224" algn="l"/>
                <a:tab pos="6773299" algn="l"/>
                <a:tab pos="7184374" algn="l"/>
                <a:tab pos="7595450" algn="l"/>
                <a:tab pos="8006525" algn="l"/>
                <a:tab pos="8417600" algn="l"/>
              </a:tabLst>
            </a:pPr>
            <a:r>
              <a:rPr lang="fr-FR" altLang="fr-FR" sz="1800">
                <a:latin typeface="Arial" charset="0"/>
                <a:ea typeface="Microsoft YaHei" pitchFamily="34" charset="-122"/>
              </a:rPr>
              <a:t>..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0859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197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535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5873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3184E9C1-F1BD-4531-B46F-2F2AE3D13B3F}" type="slidenum">
              <a:rPr lang="fr-FR" altLang="fr-FR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6</a:t>
            </a:fld>
            <a:endParaRPr lang="fr-FR" altLang="fr-FR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0" y="0"/>
            <a:ext cx="1427" cy="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350" tIns="41175" rIns="82350" bIns="41175"/>
          <a:lstStyle/>
          <a:p>
            <a:fld id="{76F4ABBF-288E-4BF4-8B28-2CF268B97CA9}" type="slidenum">
              <a:rPr lang="fr-FR" altLang="fr-FR" sz="1300">
                <a:solidFill>
                  <a:srgbClr val="FFFFFF"/>
                </a:solidFill>
              </a:rPr>
              <a:pPr/>
              <a:t>6</a:t>
            </a:fld>
            <a:endParaRPr lang="fr-FR" altLang="fr-FR" sz="1300">
              <a:solidFill>
                <a:srgbClr val="FFFFFF"/>
              </a:solidFill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4063"/>
            <a:ext cx="4953000" cy="37163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427" cy="14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97549" indent="-196096">
              <a:spcBef>
                <a:spcPct val="0"/>
              </a:spcBef>
            </a:pPr>
            <a:endParaRPr lang="fr-FR" altLang="fr-FR" sz="1800"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0859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197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535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5873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B0BA82D0-3746-4A76-922D-6D2F86E9C4AE}" type="slidenum">
              <a:rPr lang="fr-FR" altLang="fr-FR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7</a:t>
            </a:fld>
            <a:endParaRPr lang="fr-FR" altLang="fr-FR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52475"/>
            <a:ext cx="4951413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165" y="4705166"/>
            <a:ext cx="5436171" cy="44580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0859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197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535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5873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B5EB5F15-5217-40AD-B7A2-F93726D8202D}" type="slidenum">
              <a:rPr lang="fr-FR" altLang="fr-FR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8</a:t>
            </a:fld>
            <a:endParaRPr lang="fr-FR" altLang="fr-FR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0" y="0"/>
            <a:ext cx="1427" cy="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350" tIns="41175" rIns="82350" bIns="41175"/>
          <a:lstStyle>
            <a:lvl1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B0D907C5-1806-4A5C-869F-8213406534FE}" type="slidenum">
              <a:rPr lang="fr-FR" altLang="fr-FR" sz="1300">
                <a:solidFill>
                  <a:srgbClr val="FFFFFF"/>
                </a:solidFill>
                <a:latin typeface="Times New Roman" pitchFamily="18" charset="0"/>
              </a:rPr>
              <a:pPr eaLnBrk="1"/>
              <a:t>8</a:t>
            </a:fld>
            <a:endParaRPr lang="fr-FR" altLang="fr-FR" sz="13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3845271" y="9410332"/>
            <a:ext cx="2947803" cy="4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>
              <a:lnSpc>
                <a:spcPct val="95000"/>
              </a:lnSpc>
            </a:pPr>
            <a:fld id="{8B3762E9-AB0A-4022-B448-DFF9B95BA527}" type="slidenum">
              <a:rPr lang="fr-FR" altLang="fr-FR" sz="1300">
                <a:solidFill>
                  <a:srgbClr val="FFFFFF"/>
                </a:solidFill>
                <a:latin typeface="Times New Roman" pitchFamily="18" charset="0"/>
              </a:rPr>
              <a:pPr algn="r" eaLnBrk="1">
                <a:lnSpc>
                  <a:spcPct val="95000"/>
                </a:lnSpc>
              </a:pPr>
              <a:t>8</a:t>
            </a:fld>
            <a:endParaRPr lang="fr-FR" altLang="fr-FR" sz="13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4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52475"/>
            <a:ext cx="4951413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-1701744"/>
            <a:ext cx="1427" cy="84748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97549" indent="-196096">
              <a:spcBef>
                <a:spcPct val="0"/>
              </a:spcBef>
            </a:pPr>
            <a:endParaRPr lang="fr-FR" altLang="fr-FR" sz="1800"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300859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719197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137535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555873" indent="-209169" defTabSz="41107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62369" algn="l"/>
                <a:tab pos="1324737" algn="l"/>
                <a:tab pos="1987106" algn="l"/>
                <a:tab pos="2649474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48CC99F5-BCD1-4EB7-8C10-066DA038A7BF}" type="slidenum">
              <a:rPr lang="fr-FR" altLang="fr-FR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9</a:t>
            </a:fld>
            <a:endParaRPr lang="fr-FR" altLang="fr-FR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52475"/>
            <a:ext cx="4953000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165" y="4705166"/>
            <a:ext cx="5434744" cy="44580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8196" name="Espace réservé du numéro de diapositive 3"/>
          <p:cNvSpPr txBox="1">
            <a:spLocks noGrp="1"/>
          </p:cNvSpPr>
          <p:nvPr/>
        </p:nvSpPr>
        <p:spPr bwMode="auto">
          <a:xfrm>
            <a:off x="3848496" y="9409701"/>
            <a:ext cx="2944486" cy="49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23" tIns="47711" rIns="95423" bIns="4771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3F82FD-8445-463A-8CFE-3D430D4BE6C7}" type="slidenum">
              <a:rPr lang="fr-FR" altLang="fr-FR">
                <a:latin typeface="Arial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9220" name="Espace réservé du numéro de diapositive 3"/>
          <p:cNvSpPr txBox="1">
            <a:spLocks noGrp="1"/>
          </p:cNvSpPr>
          <p:nvPr/>
        </p:nvSpPr>
        <p:spPr bwMode="auto">
          <a:xfrm>
            <a:off x="3848496" y="9409701"/>
            <a:ext cx="2944486" cy="49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23" tIns="47711" rIns="95423" bIns="4771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C88D73-9BBA-482F-BA9E-00E600DF5D25}" type="slidenum">
              <a:rPr lang="fr-FR" altLang="fr-FR">
                <a:latin typeface="Arial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9220" name="Espace réservé du numéro de diapositive 3"/>
          <p:cNvSpPr txBox="1">
            <a:spLocks noGrp="1"/>
          </p:cNvSpPr>
          <p:nvPr/>
        </p:nvSpPr>
        <p:spPr bwMode="auto">
          <a:xfrm>
            <a:off x="3848496" y="9409701"/>
            <a:ext cx="2944486" cy="49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23" tIns="47711" rIns="95423" bIns="4771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C88D73-9BBA-482F-BA9E-00E600DF5D25}" type="slidenum">
              <a:rPr lang="fr-FR" altLang="fr-FR">
                <a:latin typeface="Arial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9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85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41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24-BD38-4264-80C3-BE3B67E7B4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5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A3C6-FDEA-4DB3-86B6-BEBE79A82C3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90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EF5E-FD18-418D-A7B8-9D0B95043F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013-FA8E-447D-8B42-5D9AA8BE805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BE5F-5976-402D-A767-70E398C6A76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56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AB98-704F-4AD9-9DAD-A0441DEB97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50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5285-922A-489C-81C7-ECA3631FE1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67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2CD4-E786-445F-BC5C-B96EC44C29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9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73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A7A7-54BB-47CE-BB91-DFFDA7293D3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58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F425-3D9A-4C53-AA06-328DC66ED9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9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D078-0CD5-4460-8783-27BC94878F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41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5069"/>
            <a:ext cx="8228160" cy="114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6481" y="1600009"/>
            <a:ext cx="1948320" cy="4523514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543040" y="1600009"/>
            <a:ext cx="1949760" cy="4523514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A5A7A-61D3-44ED-B72F-0F22DC0BAF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69000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24-BD38-4264-80C3-BE3B67E7B4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A3C6-FDEA-4DB3-86B6-BEBE79A82C3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10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EF5E-FD18-418D-A7B8-9D0B95043F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87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013-FA8E-447D-8B42-5D9AA8BE805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44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BE5F-5976-402D-A767-70E398C6A76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36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AB98-704F-4AD9-9DAD-A0441DEB97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8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565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5285-922A-489C-81C7-ECA3631FE1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80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2CD4-E786-445F-BC5C-B96EC44C29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68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A7A7-54BB-47CE-BB91-DFFDA7293D3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54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F425-3D9A-4C53-AA06-328DC66ED9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5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D078-0CD5-4460-8783-27BC94878F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9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68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41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80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80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91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55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36618-A646-4DBA-BA14-8E68014D279F}" type="datetimeFigureOut">
              <a:rPr lang="fr-FR" smtClean="0"/>
              <a:t>06/02/2017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67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FCD2B-A4D0-44C5-8EC2-2A5880625F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2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FCD2B-A4D0-44C5-8EC2-2A5880625F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fsanti\Desktop\Arrière-plan-agroforester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984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1704" y="116632"/>
            <a:ext cx="6662296" cy="216024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SPEAL 1 puis 2 </a:t>
            </a:r>
            <a:b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projets région Centre </a:t>
            </a:r>
            <a:b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juillet 2013-juin 2019</a:t>
            </a:r>
            <a:b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5579949"/>
            <a:ext cx="5760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Frédérique </a:t>
            </a:r>
            <a:r>
              <a:rPr lang="fr-FR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Santi</a:t>
            </a:r>
            <a:endParaRPr lang="fr-FR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Rectangle 53"/>
          <p:cNvSpPr>
            <a:spLocks noChangeArrowheads="1"/>
          </p:cNvSpPr>
          <p:nvPr/>
        </p:nvSpPr>
        <p:spPr bwMode="auto">
          <a:xfrm>
            <a:off x="0" y="6065838"/>
            <a:ext cx="9144000" cy="8191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07504" y="6165304"/>
            <a:ext cx="3960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 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0588 Centre Val de 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Loire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JSU -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février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111424"/>
            <a:ext cx="1727952" cy="715539"/>
          </a:xfrm>
          <a:prstGeom prst="rect">
            <a:avLst/>
          </a:prstGeom>
        </p:spPr>
      </p:pic>
      <p:pic>
        <p:nvPicPr>
          <p:cNvPr id="3" name="Picture 2" descr="E:\Frederique\Doc-INRA\Travail\Projets\SPEAL\logo speal 300-fo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09" y="6165304"/>
            <a:ext cx="2069287" cy="6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17" descr="E:\Frederique\Doc-INRA\Travail\Projets\SPEAL\logo-rcvl-vertical-coul-700x39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193" y="5847149"/>
            <a:ext cx="1701103" cy="96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fondation-sciences-sociales.org/wp-content/uploads/2012/10/Fondation_de_France_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257" y="4828059"/>
            <a:ext cx="1151999" cy="1152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0" y="4060229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altLang="fr-FR" sz="2800" dirty="0">
                <a:solidFill>
                  <a:schemeClr val="bg1"/>
                </a:solidFill>
                <a:latin typeface="Arial Rounded MT Bold" pitchFamily="34" charset="0"/>
              </a:rPr>
              <a:t>Sélection </a:t>
            </a:r>
            <a:r>
              <a:rPr lang="fr-FR" altLang="fr-FR" sz="2800" dirty="0" smtClean="0">
                <a:solidFill>
                  <a:schemeClr val="bg1"/>
                </a:solidFill>
                <a:latin typeface="Arial Rounded MT Bold" pitchFamily="34" charset="0"/>
              </a:rPr>
              <a:t>Participative </a:t>
            </a:r>
            <a:r>
              <a:rPr lang="fr-FR" altLang="fr-FR" sz="2800" dirty="0">
                <a:solidFill>
                  <a:schemeClr val="bg1"/>
                </a:solidFill>
                <a:latin typeface="Arial Rounded MT Bold" pitchFamily="34" charset="0"/>
              </a:rPr>
              <a:t>d’Espèces Annuelles et Ligneuses</a:t>
            </a:r>
          </a:p>
        </p:txBody>
      </p:sp>
    </p:spTree>
    <p:extLst>
      <p:ext uri="{BB962C8B-B14F-4D97-AF65-F5344CB8AC3E}">
        <p14:creationId xmlns:p14="http://schemas.microsoft.com/office/powerpoint/2010/main" val="12733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1"/>
          <p:cNvSpPr txBox="1">
            <a:spLocks/>
          </p:cNvSpPr>
          <p:nvPr/>
        </p:nvSpPr>
        <p:spPr bwMode="auto">
          <a:xfrm>
            <a:off x="359999" y="359999"/>
            <a:ext cx="8532481" cy="609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565"/>
              </a:spcAft>
              <a:buNone/>
            </a:pPr>
            <a:r>
              <a:rPr lang="fr-FR" sz="2400" dirty="0" smtClean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Problématique </a:t>
            </a:r>
            <a:r>
              <a:rPr lang="fr-FR" sz="2400" dirty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pour les espèces </a:t>
            </a:r>
            <a:r>
              <a:rPr lang="fr-FR" sz="2400" dirty="0" smtClean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forestières</a:t>
            </a:r>
            <a:endParaRPr lang="fr-FR" sz="2800" dirty="0">
              <a:solidFill>
                <a:prstClr val="black"/>
              </a:solidFill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sz="1800" dirty="0"/>
              <a:t>Développement de l’agroforesterie avec des densités de plantation extrêmement faibles, peu d’éclaircies possibles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sz="1800" dirty="0"/>
              <a:t>Faire face au réchauffement climatique en forêts comme en alignements : sylviculture dynamique et bonnes </a:t>
            </a:r>
            <a:r>
              <a:rPr lang="fr-FR" sz="1800" dirty="0" smtClean="0"/>
              <a:t>variétés</a:t>
            </a:r>
            <a:endParaRPr lang="fr-FR" sz="1800" dirty="0"/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sz="1800" dirty="0"/>
              <a:t>Problèmes </a:t>
            </a:r>
            <a:r>
              <a:rPr lang="fr-FR" sz="1800" dirty="0" smtClean="0"/>
              <a:t>:</a:t>
            </a:r>
          </a:p>
          <a:p>
            <a:pPr marL="457200" lvl="1" indent="0">
              <a:buNone/>
              <a:defRPr/>
            </a:pPr>
            <a:r>
              <a:rPr lang="fr-FR" sz="1800" dirty="0" smtClean="0"/>
              <a:t>- Pas </a:t>
            </a:r>
            <a:r>
              <a:rPr lang="fr-FR" sz="1800" dirty="0"/>
              <a:t>de qualité génétique des plants forestiers disponibles pour la plupart des espèces (issus de matériel sauvage, pas de sélection)</a:t>
            </a:r>
          </a:p>
          <a:p>
            <a:pPr marL="457200" lvl="1" indent="0">
              <a:buNone/>
              <a:defRPr/>
            </a:pPr>
            <a:r>
              <a:rPr lang="fr-FR" sz="1800" dirty="0" smtClean="0"/>
              <a:t>- Programmes </a:t>
            </a:r>
            <a:r>
              <a:rPr lang="fr-FR" sz="1800" dirty="0"/>
              <a:t>de sélection classiques coûteux et longs, impossible </a:t>
            </a:r>
          </a:p>
          <a:p>
            <a:pPr marL="457200" lvl="1" indent="0">
              <a:buNone/>
              <a:defRPr/>
            </a:pPr>
            <a:r>
              <a:rPr lang="fr-FR" sz="1800" dirty="0">
                <a:sym typeface="Wingdings" pitchFamily="2" charset="2"/>
              </a:rPr>
              <a:t> u</a:t>
            </a:r>
            <a:r>
              <a:rPr lang="fr-FR" sz="1800" dirty="0"/>
              <a:t>ne solution possible : la sélection participative</a:t>
            </a:r>
          </a:p>
          <a:p>
            <a:pPr marL="0" indent="0">
              <a:lnSpc>
                <a:spcPct val="150000"/>
              </a:lnSpc>
              <a:spcAft>
                <a:spcPts val="565"/>
              </a:spcAft>
              <a:buFont typeface="Arial" charset="0"/>
              <a:buNone/>
            </a:pPr>
            <a:r>
              <a:rPr lang="fr-FR" sz="1800" dirty="0" smtClean="0">
                <a:latin typeface="CongressMed" pitchFamily="50"/>
                <a:cs typeface="Arial" pitchFamily="34"/>
              </a:rPr>
              <a:t> </a:t>
            </a:r>
            <a:endParaRPr lang="fr-FR" sz="1600" dirty="0">
              <a:latin typeface="CongressMed" pitchFamily="50"/>
              <a:cs typeface="Arial" pitchFamily="34"/>
            </a:endParaRPr>
          </a:p>
        </p:txBody>
      </p:sp>
      <p:pic>
        <p:nvPicPr>
          <p:cNvPr id="1026" name="Picture 2" descr="E:\Frederique\Doc-INRA\Travail\Photos\Pépinière Millon 2016 automne\P1100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6934200"/>
            <a:ext cx="31089600" cy="207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836712"/>
            <a:ext cx="9108504" cy="4752528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Deux publics, deux méthodes </a:t>
            </a:r>
            <a:endParaRPr lang="fr-FR" sz="1300" b="1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Pépiniéristes</a:t>
            </a:r>
            <a:r>
              <a:rPr lang="fr-FR" dirty="0" smtClean="0">
                <a:solidFill>
                  <a:prstClr val="black"/>
                </a:solidFill>
              </a:rPr>
              <a:t> - Sélections très précoces et intensives dans les planches de pépinière et créations variétales immédiates</a:t>
            </a:r>
          </a:p>
          <a:p>
            <a:pPr marL="457200" lvl="1" indent="0">
              <a:buNone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Agriculteurs, forestiers, instituts, lycées agricoles, … </a:t>
            </a:r>
            <a:r>
              <a:rPr lang="fr-FR" dirty="0" smtClean="0">
                <a:solidFill>
                  <a:prstClr val="black"/>
                </a:solidFill>
              </a:rPr>
              <a:t>Différentes méthodes d’améliorations à différents termes</a:t>
            </a: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fsanti\Desktop\Camera\IMG_20141127_114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3" y="2250653"/>
            <a:ext cx="550862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68313" y="188913"/>
            <a:ext cx="84359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fr-FR" sz="1000" dirty="0" smtClean="0">
              <a:solidFill>
                <a:srgbClr val="3333FF"/>
              </a:solidFill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fr-FR" sz="3500" b="1" dirty="0">
                <a:solidFill>
                  <a:srgbClr val="00B050"/>
                </a:solidFill>
                <a:latin typeface="+mn-lt"/>
              </a:rPr>
              <a:t>C</a:t>
            </a:r>
            <a:r>
              <a:rPr lang="fr-FR" altLang="fr-FR" sz="3500" b="1" dirty="0" err="1" smtClean="0">
                <a:solidFill>
                  <a:srgbClr val="00B050"/>
                </a:solidFill>
                <a:latin typeface="+mn-lt"/>
              </a:rPr>
              <a:t>réations</a:t>
            </a:r>
            <a:r>
              <a:rPr lang="fr-FR" altLang="fr-FR" sz="35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fr-FR" altLang="fr-FR" sz="3500" b="1" dirty="0">
                <a:solidFill>
                  <a:srgbClr val="00B050"/>
                </a:solidFill>
                <a:latin typeface="+mn-lt"/>
              </a:rPr>
              <a:t>de variétés « </a:t>
            </a:r>
            <a:r>
              <a:rPr lang="fr-FR" altLang="fr-FR" sz="3500" b="1" dirty="0" err="1">
                <a:solidFill>
                  <a:srgbClr val="00B050"/>
                </a:solidFill>
                <a:latin typeface="+mn-lt"/>
              </a:rPr>
              <a:t>low</a:t>
            </a:r>
            <a:r>
              <a:rPr lang="fr-FR" altLang="fr-FR" sz="35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fr-FR" altLang="fr-FR" sz="3500" b="1" dirty="0" err="1">
                <a:solidFill>
                  <a:srgbClr val="00B050"/>
                </a:solidFill>
                <a:latin typeface="+mn-lt"/>
              </a:rPr>
              <a:t>cost</a:t>
            </a:r>
            <a:r>
              <a:rPr lang="fr-FR" altLang="fr-FR" sz="3500" b="1" dirty="0">
                <a:solidFill>
                  <a:srgbClr val="00B050"/>
                </a:solidFill>
                <a:latin typeface="+mn-lt"/>
              </a:rPr>
              <a:t> »</a:t>
            </a:r>
            <a:r>
              <a:rPr lang="en-US" altLang="fr-FR" sz="35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fr-FR" sz="3500" b="1" dirty="0" smtClean="0">
                <a:solidFill>
                  <a:srgbClr val="00B050"/>
                </a:solidFill>
                <a:latin typeface="+mn-lt"/>
              </a:rPr>
              <a:t>: </a:t>
            </a:r>
            <a:r>
              <a:rPr lang="en-US" altLang="fr-FR" sz="3500" b="1" dirty="0" err="1" smtClean="0">
                <a:solidFill>
                  <a:srgbClr val="00B050"/>
                </a:solidFill>
                <a:latin typeface="+mn-lt"/>
              </a:rPr>
              <a:t>objectifs</a:t>
            </a:r>
            <a:endParaRPr lang="en-US" altLang="fr-FR" sz="3500" b="1" dirty="0">
              <a:solidFill>
                <a:srgbClr val="00B050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à"/>
              <a:defRPr/>
            </a:pPr>
            <a:r>
              <a:rPr lang="fr-FR" altLang="fr-FR" sz="1800" dirty="0" smtClean="0"/>
              <a:t>Suppléer au manque de variétés de qualité pour des espèces dont on espère une production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à"/>
              <a:defRPr/>
            </a:pPr>
            <a:r>
              <a:rPr lang="fr-FR" altLang="fr-FR" sz="1800" dirty="0" smtClean="0"/>
              <a:t>Ne pas alourdir les coûts même si les besoins en plants sont faibles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altLang="fr-FR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à"/>
              <a:defRPr/>
            </a:pPr>
            <a:endParaRPr lang="fr-FR" altLang="fr-FR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à"/>
              <a:defRPr/>
            </a:pPr>
            <a:endParaRPr lang="fr-FR" altLang="fr-FR" sz="2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alt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8267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844824"/>
            <a:ext cx="8568952" cy="367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188640"/>
            <a:ext cx="9108504" cy="5472608"/>
          </a:xfrm>
          <a:prstGeom prst="rect">
            <a:avLst/>
          </a:prstGeom>
          <a:ln w="9525">
            <a:noFill/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… et </a:t>
            </a:r>
            <a:r>
              <a:rPr lang="fr-FR" sz="3500" b="1" dirty="0">
                <a:solidFill>
                  <a:srgbClr val="00B050"/>
                </a:solidFill>
              </a:rPr>
              <a:t>acteurs</a:t>
            </a:r>
          </a:p>
          <a:p>
            <a:pPr lvl="6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  <a:p>
            <a:pPr lvl="6">
              <a:defRPr/>
            </a:pPr>
            <a:endParaRPr lang="fr-FR" sz="1300" b="1" dirty="0">
              <a:solidFill>
                <a:prstClr val="black"/>
              </a:solidFill>
            </a:endParaRPr>
          </a:p>
          <a:p>
            <a:pPr lvl="6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  <a:p>
            <a:pPr lvl="6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Pépinières </a:t>
            </a:r>
            <a:r>
              <a:rPr lang="fr-FR" dirty="0" err="1" smtClean="0">
                <a:solidFill>
                  <a:srgbClr val="FF0000"/>
                </a:solidFill>
              </a:rPr>
              <a:t>Bauchery</a:t>
            </a:r>
            <a:r>
              <a:rPr lang="fr-FR" dirty="0" smtClean="0">
                <a:solidFill>
                  <a:srgbClr val="FF0000"/>
                </a:solidFill>
              </a:rPr>
              <a:t> et pépinières de </a:t>
            </a:r>
            <a:r>
              <a:rPr lang="fr-FR" dirty="0" err="1" smtClean="0">
                <a:solidFill>
                  <a:srgbClr val="FF0000"/>
                </a:solidFill>
              </a:rPr>
              <a:t>Claireau</a:t>
            </a:r>
            <a:r>
              <a:rPr lang="fr-FR" dirty="0" smtClean="0">
                <a:solidFill>
                  <a:prstClr val="black"/>
                </a:solidFill>
              </a:rPr>
              <a:t> – Pépinières de la région Centre</a:t>
            </a:r>
          </a:p>
          <a:p>
            <a:pPr marL="457200" lvl="1" indent="0">
              <a:buNone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Autres pépiniéristes du Syndicat des Pépiniéristes Forestiers et la pépinière de l’ONF </a:t>
            </a:r>
            <a:r>
              <a:rPr lang="fr-FR" dirty="0" smtClean="0"/>
              <a:t>– Les créations de vergers à graines sont coordonnées au niveau national</a:t>
            </a:r>
          </a:p>
          <a:p>
            <a:pPr lvl="1">
              <a:buFont typeface="Wingdings"/>
              <a:buChar char="à"/>
              <a:defRPr/>
            </a:pPr>
            <a:r>
              <a:rPr lang="fr-FR" sz="1800" dirty="0" smtClean="0">
                <a:sym typeface="Wingdings" panose="05000000000000000000" pitchFamily="2" charset="2"/>
              </a:rPr>
              <a:t>Décisions sur les espèces, les provenances à sélectionner, de la composition des vergers à graines, avec l’aide de l’INRA et du CTPS « arbres forestiers », qui représente l’ensemble des professionnels de la filière</a:t>
            </a:r>
          </a:p>
          <a:p>
            <a:pPr lvl="1">
              <a:buFont typeface="Wingdings"/>
              <a:buChar char="à"/>
              <a:defRPr/>
            </a:pPr>
            <a:r>
              <a:rPr lang="fr-FR" sz="1800" dirty="0" smtClean="0">
                <a:sym typeface="Wingdings" panose="05000000000000000000" pitchFamily="2" charset="2"/>
              </a:rPr>
              <a:t>Répartition des efforts et des vergers à graines entre pépiniéristes volontaires</a:t>
            </a:r>
            <a:endParaRPr 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13322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santi\Desktop\Camera\IMG_20141126_17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62263"/>
            <a:ext cx="5329238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179388" y="188913"/>
            <a:ext cx="8280400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fr-FR" altLang="fr-FR" sz="2800" b="1" dirty="0">
                <a:solidFill>
                  <a:srgbClr val="00B050"/>
                </a:solidFill>
                <a:latin typeface="+mn-lt"/>
              </a:rPr>
              <a:t>Méthode </a:t>
            </a:r>
            <a:r>
              <a:rPr lang="fr-FR" altLang="fr-FR" sz="2800" b="1" dirty="0" smtClean="0">
                <a:solidFill>
                  <a:srgbClr val="00B050"/>
                </a:solidFill>
                <a:latin typeface="+mn-lt"/>
              </a:rPr>
              <a:t>: sélection </a:t>
            </a:r>
            <a:r>
              <a:rPr lang="fr-FR" altLang="fr-FR" sz="2800" b="1" dirty="0">
                <a:solidFill>
                  <a:srgbClr val="00B050"/>
                </a:solidFill>
                <a:latin typeface="+mn-lt"/>
              </a:rPr>
              <a:t>intensive en pépinières commerciales + verger de semis de provenances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à"/>
              <a:defRPr/>
            </a:pPr>
            <a:r>
              <a:rPr lang="fr-FR" altLang="fr-FR" dirty="0" smtClean="0">
                <a:sym typeface="Wingdings" pitchFamily="2" charset="2"/>
              </a:rPr>
              <a:t>Sélection </a:t>
            </a:r>
            <a:r>
              <a:rPr lang="fr-FR" altLang="fr-FR" dirty="0" smtClean="0"/>
              <a:t>rapide et peu coûteuse si elle se fait dans les planches de pépinières commerciales et non en station de recherches</a:t>
            </a:r>
          </a:p>
          <a:p>
            <a:pPr>
              <a:spcBef>
                <a:spcPct val="20000"/>
              </a:spcBef>
              <a:buFont typeface="Wingdings" pitchFamily="2" charset="2"/>
              <a:buChar char="à"/>
              <a:defRPr/>
            </a:pPr>
            <a:r>
              <a:rPr lang="fr-FR" altLang="fr-FR" dirty="0" smtClean="0"/>
              <a:t> Toute espèce actuellement commercialisée peut être sélectionnée</a:t>
            </a:r>
          </a:p>
          <a:p>
            <a:pPr>
              <a:spcBef>
                <a:spcPct val="20000"/>
              </a:spcBef>
              <a:buFont typeface="Wingdings" pitchFamily="2" charset="2"/>
              <a:buChar char="à"/>
              <a:defRPr/>
            </a:pPr>
            <a:r>
              <a:rPr lang="fr-FR" altLang="fr-FR" dirty="0" smtClean="0"/>
              <a:t> Pression de sélection forte possible</a:t>
            </a:r>
          </a:p>
          <a:p>
            <a:pPr>
              <a:spcBef>
                <a:spcPct val="20000"/>
              </a:spcBef>
              <a:buFont typeface="Wingdings" pitchFamily="2" charset="2"/>
              <a:buChar char="à"/>
              <a:defRPr/>
            </a:pPr>
            <a:r>
              <a:rPr lang="fr-FR" altLang="fr-FR" dirty="0" smtClean="0"/>
              <a:t> De nombreuses expériences ont montré l’efficacité de la sélection en pépinière : on espère que sur de nouvelles espèces et pépinières, il en sera de même</a:t>
            </a:r>
          </a:p>
          <a:p>
            <a:pPr>
              <a:spcBef>
                <a:spcPct val="20000"/>
              </a:spcBef>
              <a:buFont typeface="Wingdings" pitchFamily="2" charset="2"/>
              <a:buChar char="à"/>
              <a:defRPr/>
            </a:pPr>
            <a:endParaRPr lang="fr-FR" altLang="fr-FR" dirty="0" smtClean="0"/>
          </a:p>
        </p:txBody>
      </p:sp>
      <p:sp>
        <p:nvSpPr>
          <p:cNvPr id="4100" name="ZoneTexte 4"/>
          <p:cNvSpPr txBox="1">
            <a:spLocks noChangeArrowheads="1"/>
          </p:cNvSpPr>
          <p:nvPr/>
        </p:nvSpPr>
        <p:spPr bwMode="auto">
          <a:xfrm>
            <a:off x="2135188" y="6134100"/>
            <a:ext cx="445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Alisiers chez Lemonnier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Choisis               Témoins</a:t>
            </a:r>
          </a:p>
        </p:txBody>
      </p:sp>
      <p:pic>
        <p:nvPicPr>
          <p:cNvPr id="4101" name="Picture 8" descr="C:\Users\fsanti\Desktop\107_PANA\P1070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997200"/>
            <a:ext cx="2522537" cy="3784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2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4338" y="307975"/>
            <a:ext cx="8478837" cy="63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dirty="0" smtClean="0">
                <a:solidFill>
                  <a:srgbClr val="00B050"/>
                </a:solidFill>
              </a:rPr>
              <a:t>1</a:t>
            </a:r>
            <a:r>
              <a:rPr lang="fr-FR" altLang="fr-FR" sz="2400" baseline="30000" dirty="0" smtClean="0">
                <a:solidFill>
                  <a:srgbClr val="00B050"/>
                </a:solidFill>
              </a:rPr>
              <a:t>ère</a:t>
            </a:r>
            <a:r>
              <a:rPr lang="fr-FR" altLang="fr-FR" sz="2400" dirty="0" smtClean="0">
                <a:solidFill>
                  <a:srgbClr val="00B050"/>
                </a:solidFill>
              </a:rPr>
              <a:t> phase : </a:t>
            </a:r>
            <a:r>
              <a:rPr lang="fr-FR" altLang="fr-FR" sz="1800" dirty="0" smtClean="0">
                <a:solidFill>
                  <a:srgbClr val="00B050"/>
                </a:solidFill>
                <a:sym typeface="Wingdings" pitchFamily="2" charset="2"/>
              </a:rPr>
              <a:t>1 </a:t>
            </a:r>
            <a:r>
              <a:rPr lang="fr-FR" altLang="fr-FR" sz="1800" dirty="0">
                <a:solidFill>
                  <a:srgbClr val="00B050"/>
                </a:solidFill>
                <a:sym typeface="Wingdings" pitchFamily="2" charset="2"/>
              </a:rPr>
              <a:t>plant </a:t>
            </a:r>
            <a:r>
              <a:rPr lang="fr-FR" altLang="fr-FR" sz="1800" dirty="0" smtClean="0">
                <a:solidFill>
                  <a:srgbClr val="00B050"/>
                </a:solidFill>
                <a:sym typeface="Wingdings" pitchFamily="2" charset="2"/>
              </a:rPr>
              <a:t>choisi sur </a:t>
            </a:r>
            <a:r>
              <a:rPr lang="fr-FR" altLang="fr-FR" sz="1800" dirty="0">
                <a:solidFill>
                  <a:srgbClr val="00B050"/>
                </a:solidFill>
                <a:sym typeface="Wingdings" pitchFamily="2" charset="2"/>
              </a:rPr>
              <a:t>50 </a:t>
            </a:r>
            <a:r>
              <a:rPr lang="fr-FR" altLang="fr-FR" sz="1800" dirty="0" smtClean="0">
                <a:solidFill>
                  <a:srgbClr val="00B050"/>
                </a:solidFill>
                <a:sym typeface="Wingdings" pitchFamily="2" charset="2"/>
              </a:rPr>
              <a:t>- 10 000 en pépinières</a:t>
            </a:r>
            <a:endParaRPr lang="fr-FR" altLang="fr-FR" sz="1800" dirty="0">
              <a:solidFill>
                <a:srgbClr val="00B05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 smtClean="0"/>
              <a:t>Plants choisis tous les ans </a:t>
            </a:r>
            <a:r>
              <a:rPr lang="fr-FR" altLang="fr-FR" sz="1800" dirty="0"/>
              <a:t>(</a:t>
            </a:r>
            <a:r>
              <a:rPr lang="fr-FR" altLang="fr-FR" sz="1800" u="sng" dirty="0" smtClean="0"/>
              <a:t>minimum 3 ans</a:t>
            </a:r>
            <a:r>
              <a:rPr lang="fr-FR" altLang="fr-FR" sz="1800" dirty="0" smtClean="0"/>
              <a:t>)</a:t>
            </a:r>
            <a:r>
              <a:rPr lang="fr-FR" altLang="fr-FR" sz="1800" dirty="0" smtClean="0">
                <a:sym typeface="Wingdings" pitchFamily="2" charset="2"/>
              </a:rPr>
              <a:t>. Pression de sélection variable selon les espèces et les pépinières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 smtClean="0"/>
              <a:t>Panacher : années, pépinières, origines 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 smtClean="0"/>
              <a:t>Plants moyens de même origine réservés comme témoins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1800" dirty="0" smtClean="0"/>
              <a:t>Ex 1 </a:t>
            </a:r>
            <a:r>
              <a:rPr lang="fr-FR" altLang="fr-FR" sz="1800" dirty="0" err="1" smtClean="0"/>
              <a:t>placeau</a:t>
            </a:r>
            <a:r>
              <a:rPr lang="fr-FR" altLang="fr-FR" sz="1800" dirty="0" smtClean="0"/>
              <a:t> </a:t>
            </a:r>
            <a:r>
              <a:rPr lang="fr-FR" altLang="fr-FR" sz="1800" dirty="0"/>
              <a:t>=</a:t>
            </a:r>
            <a:r>
              <a:rPr lang="fr-FR" altLang="fr-FR" sz="1800" dirty="0" smtClean="0"/>
              <a:t> 4 plants choisis             +  4 témoins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fr-FR" altLang="fr-FR" sz="1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endParaRPr lang="fr-FR" altLang="fr-FR" sz="1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endParaRPr lang="fr-FR" altLang="fr-FR" sz="1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dirty="0"/>
              <a:t> </a:t>
            </a:r>
            <a:endParaRPr lang="fr-FR" altLang="fr-FR" sz="24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fr-FR" altLang="fr-FR" sz="24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fr-FR" altLang="fr-FR" sz="2400" dirty="0" smtClean="0"/>
          </a:p>
          <a:p>
            <a:pPr eaLnBrk="1" hangingPunct="1">
              <a:lnSpc>
                <a:spcPct val="90000"/>
              </a:lnSpc>
              <a:buFont typeface="Wingdings"/>
              <a:buChar char="à"/>
              <a:defRPr/>
            </a:pPr>
            <a:r>
              <a:rPr lang="fr-FR" altLang="fr-FR" sz="1800" dirty="0" err="1" smtClean="0">
                <a:sym typeface="Wingdings" panose="05000000000000000000" pitchFamily="2" charset="2"/>
              </a:rPr>
              <a:t>Placeaux</a:t>
            </a:r>
            <a:r>
              <a:rPr lang="fr-FR" altLang="fr-FR" sz="1800" dirty="0" smtClean="0">
                <a:sym typeface="Wingdings" panose="05000000000000000000" pitchFamily="2" charset="2"/>
              </a:rPr>
              <a:t> disposés pour favoriser le brassage. Environ 1m entre plants, 7-8m entre lignes</a:t>
            </a:r>
          </a:p>
          <a:p>
            <a:pPr eaLnBrk="1" hangingPunct="1">
              <a:lnSpc>
                <a:spcPct val="90000"/>
              </a:lnSpc>
              <a:buFont typeface="Wingdings"/>
              <a:buChar char="à"/>
              <a:defRPr/>
            </a:pPr>
            <a:endParaRPr lang="fr-FR" altLang="fr-FR" sz="18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dirty="0" smtClean="0">
                <a:solidFill>
                  <a:srgbClr val="00B050"/>
                </a:solidFill>
              </a:rPr>
              <a:t>2</a:t>
            </a:r>
            <a:r>
              <a:rPr lang="fr-FR" altLang="fr-FR" sz="2400" baseline="30000" dirty="0" smtClean="0">
                <a:solidFill>
                  <a:srgbClr val="00B050"/>
                </a:solidFill>
              </a:rPr>
              <a:t>ème</a:t>
            </a:r>
            <a:r>
              <a:rPr lang="fr-FR" altLang="fr-FR" sz="2400" dirty="0" smtClean="0">
                <a:solidFill>
                  <a:srgbClr val="00B050"/>
                </a:solidFill>
              </a:rPr>
              <a:t> phase : </a:t>
            </a:r>
            <a:r>
              <a:rPr lang="fr-FR" altLang="fr-FR" sz="1800" dirty="0" smtClean="0">
                <a:solidFill>
                  <a:srgbClr val="00B050"/>
                </a:solidFill>
              </a:rPr>
              <a:t>sélection d’1 des choisis </a:t>
            </a:r>
            <a:r>
              <a:rPr lang="fr-FR" altLang="fr-FR" sz="1800" dirty="0">
                <a:solidFill>
                  <a:srgbClr val="00B050"/>
                </a:solidFill>
              </a:rPr>
              <a:t>sur </a:t>
            </a:r>
            <a:r>
              <a:rPr lang="fr-FR" altLang="fr-FR" sz="1800" dirty="0" smtClean="0">
                <a:solidFill>
                  <a:srgbClr val="00B050"/>
                </a:solidFill>
              </a:rPr>
              <a:t>les 4 (les autres + témoins éliminés)</a:t>
            </a:r>
            <a:endParaRPr lang="fr-FR" altLang="fr-FR" sz="1800" dirty="0">
              <a:solidFill>
                <a:srgbClr val="00B050"/>
              </a:solidFill>
            </a:endParaRPr>
          </a:p>
          <a:p>
            <a:pPr eaLnBrk="1" hangingPunct="1">
              <a:lnSpc>
                <a:spcPct val="90000"/>
              </a:lnSpc>
              <a:buFont typeface="Wingdings"/>
              <a:buChar char="à"/>
              <a:defRPr/>
            </a:pPr>
            <a:r>
              <a:rPr lang="fr-FR" altLang="fr-FR" sz="1800" dirty="0"/>
              <a:t>Environ 5 ans après </a:t>
            </a:r>
            <a:r>
              <a:rPr lang="fr-FR" altLang="fr-FR" sz="1800" dirty="0" smtClean="0"/>
              <a:t>plantation 1 </a:t>
            </a:r>
            <a:r>
              <a:rPr lang="fr-FR" altLang="fr-FR" sz="1800" dirty="0"/>
              <a:t>composant / </a:t>
            </a:r>
            <a:r>
              <a:rPr lang="fr-FR" altLang="fr-FR" sz="1800" dirty="0" err="1" smtClean="0"/>
              <a:t>placeau</a:t>
            </a:r>
            <a:r>
              <a:rPr lang="fr-FR" altLang="fr-FR" sz="1800" dirty="0" smtClean="0"/>
              <a:t> </a:t>
            </a:r>
            <a:r>
              <a:rPr lang="fr-FR" altLang="fr-FR" sz="1800" dirty="0"/>
              <a:t>au </a:t>
            </a:r>
            <a:r>
              <a:rPr lang="fr-FR" altLang="fr-FR" sz="1800" dirty="0" smtClean="0"/>
              <a:t>final</a:t>
            </a:r>
          </a:p>
          <a:p>
            <a:pPr eaLnBrk="1" hangingPunct="1">
              <a:lnSpc>
                <a:spcPct val="90000"/>
              </a:lnSpc>
              <a:buFont typeface="Wingdings"/>
              <a:buChar char="à"/>
              <a:defRPr/>
            </a:pPr>
            <a:r>
              <a:rPr lang="fr-FR" altLang="fr-FR" sz="1800" dirty="0" smtClean="0">
                <a:sym typeface="Wingdings" panose="05000000000000000000" pitchFamily="2" charset="2"/>
              </a:rPr>
              <a:t>L</a:t>
            </a:r>
            <a:r>
              <a:rPr lang="fr-FR" altLang="fr-FR" sz="1800" dirty="0" smtClean="0"/>
              <a:t>a plantation devient une variété homologuée dite « verger à graines » </a:t>
            </a:r>
            <a:r>
              <a:rPr lang="fr-FR" altLang="fr-FR" sz="1800" dirty="0"/>
              <a:t>d’environ 50 </a:t>
            </a:r>
            <a:r>
              <a:rPr lang="fr-FR" altLang="fr-FR" sz="1800" dirty="0" smtClean="0"/>
              <a:t>composants si on montre que les composants sont &gt; autres</a:t>
            </a:r>
          </a:p>
          <a:p>
            <a:pPr eaLnBrk="1" hangingPunct="1">
              <a:lnSpc>
                <a:spcPct val="90000"/>
              </a:lnSpc>
              <a:buFont typeface="Wingdings"/>
              <a:buChar char="à"/>
              <a:defRPr/>
            </a:pPr>
            <a:r>
              <a:rPr lang="fr-FR" altLang="fr-FR" sz="1800" dirty="0" smtClean="0"/>
              <a:t>Sinon devient un simple conservatoire… qui produit du bois!</a:t>
            </a: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262188"/>
            <a:ext cx="9285288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000125"/>
            <a:ext cx="21177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6" r="14648" b="65967"/>
          <a:stretch>
            <a:fillRect/>
          </a:stretch>
        </p:blipFill>
        <p:spPr bwMode="auto">
          <a:xfrm>
            <a:off x="3851275" y="1874838"/>
            <a:ext cx="568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2" t="30672" r="14297" b="34663"/>
          <a:stretch>
            <a:fillRect/>
          </a:stretch>
        </p:blipFill>
        <p:spPr bwMode="auto">
          <a:xfrm>
            <a:off x="8258175" y="5565775"/>
            <a:ext cx="620713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6" t="69328"/>
          <a:stretch>
            <a:fillRect/>
          </a:stretch>
        </p:blipFill>
        <p:spPr bwMode="auto">
          <a:xfrm>
            <a:off x="5889625" y="1887538"/>
            <a:ext cx="33178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99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 txBox="1">
            <a:spLocks noChangeArrowheads="1"/>
          </p:cNvSpPr>
          <p:nvPr/>
        </p:nvSpPr>
        <p:spPr bwMode="auto">
          <a:xfrm>
            <a:off x="463550" y="260350"/>
            <a:ext cx="83566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dirty="0">
                <a:solidFill>
                  <a:srgbClr val="00B050"/>
                </a:solidFill>
              </a:rPr>
              <a:t>Choix des espèces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 smtClean="0"/>
              <a:t>Choix par les pépiniéristes selon quantité de plants vendus = Charme Erables Aulne Bouleau Alisier Cormier Tilleuls Pommier Poirier 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 err="1" smtClean="0"/>
              <a:t>Complétables</a:t>
            </a:r>
            <a:r>
              <a:rPr lang="fr-FR" altLang="fr-FR" sz="1800" dirty="0" smtClean="0"/>
              <a:t> par cas particuliers, y compris arbustes…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 smtClean="0"/>
              <a:t>Cas frênes à part</a:t>
            </a:r>
          </a:p>
        </p:txBody>
      </p:sp>
      <p:pic>
        <p:nvPicPr>
          <p:cNvPr id="6148" name="Picture 9" descr="P107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07" y="1483183"/>
            <a:ext cx="2353243" cy="176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fsanti\Desktop\a ranger\Bauchery\P10603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90945"/>
            <a:ext cx="2592760" cy="172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E:\Frederique\Doc-INRA\Travail\Photos\Pépinière Naudet 2015 printemps\naudet-2014printemps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4437063"/>
            <a:ext cx="3667125" cy="2444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5" y="3648332"/>
            <a:ext cx="5413176" cy="316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01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 txBox="1">
            <a:spLocks noChangeArrowheads="1"/>
          </p:cNvSpPr>
          <p:nvPr/>
        </p:nvSpPr>
        <p:spPr bwMode="auto">
          <a:xfrm>
            <a:off x="463550" y="260350"/>
            <a:ext cx="8860978" cy="13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dirty="0" smtClean="0">
                <a:solidFill>
                  <a:srgbClr val="00B050"/>
                </a:solidFill>
              </a:rPr>
              <a:t>18 vergers en cours, à compléter puis évaluer durant SPEAL 2</a:t>
            </a:r>
            <a:endParaRPr lang="fr-FR" altLang="fr-FR" sz="2400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692696"/>
            <a:ext cx="6340698" cy="607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"/>
          <p:cNvGrpSpPr>
            <a:grpSpLocks/>
          </p:cNvGrpSpPr>
          <p:nvPr/>
        </p:nvGrpSpPr>
        <p:grpSpPr bwMode="auto">
          <a:xfrm>
            <a:off x="4212184" y="2780928"/>
            <a:ext cx="4608288" cy="2041862"/>
            <a:chOff x="107950" y="3438525"/>
            <a:chExt cx="6985000" cy="3230563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9" t="32153" r="6680" b="22708"/>
            <a:stretch>
              <a:fillRect/>
            </a:stretch>
          </p:blipFill>
          <p:spPr bwMode="auto">
            <a:xfrm>
              <a:off x="107950" y="3438525"/>
              <a:ext cx="6985000" cy="3230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lèche droite 13"/>
            <p:cNvSpPr/>
            <p:nvPr/>
          </p:nvSpPr>
          <p:spPr>
            <a:xfrm>
              <a:off x="611188" y="5075238"/>
              <a:ext cx="1125537" cy="5222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Flèche droite 14"/>
            <p:cNvSpPr/>
            <p:nvPr/>
          </p:nvSpPr>
          <p:spPr>
            <a:xfrm>
              <a:off x="3257550" y="4552950"/>
              <a:ext cx="1125538" cy="5222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" name="ZoneTexte 1"/>
            <p:cNvSpPr txBox="1">
              <a:spLocks noChangeArrowheads="1"/>
            </p:cNvSpPr>
            <p:nvPr/>
          </p:nvSpPr>
          <p:spPr bwMode="auto">
            <a:xfrm>
              <a:off x="1175122" y="6227464"/>
              <a:ext cx="2082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chemeClr val="bg1"/>
                  </a:solidFill>
                </a:rPr>
                <a:t>Pépinières Naudet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4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836712"/>
            <a:ext cx="9108504" cy="5472608"/>
          </a:xfrm>
          <a:prstGeom prst="rect">
            <a:avLst/>
          </a:prstGeom>
          <a:ln w="9525">
            <a:noFill/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Dans les plantations, trois objectifs sur la qualité génétique </a:t>
            </a:r>
            <a:endParaRPr lang="fr-FR" sz="1300" b="1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Court terme, </a:t>
            </a:r>
            <a:r>
              <a:rPr lang="fr-FR" dirty="0" smtClean="0"/>
              <a:t>dans quelques plantations, </a:t>
            </a:r>
            <a:r>
              <a:rPr lang="fr-FR" dirty="0" smtClean="0">
                <a:solidFill>
                  <a:srgbClr val="FF0000"/>
                </a:solidFill>
              </a:rPr>
              <a:t>densifier </a:t>
            </a:r>
            <a:r>
              <a:rPr lang="fr-FR" dirty="0" smtClean="0"/>
              <a:t>les plantations agroforestières en doublant les points de plantations </a:t>
            </a:r>
            <a:r>
              <a:rPr lang="fr-FR" dirty="0"/>
              <a:t>:</a:t>
            </a:r>
            <a:r>
              <a:rPr lang="fr-FR" dirty="0" smtClean="0"/>
              <a:t> </a:t>
            </a:r>
            <a:r>
              <a:rPr lang="fr-FR" dirty="0" smtClean="0">
                <a:solidFill>
                  <a:prstClr val="black"/>
                </a:solidFill>
              </a:rPr>
              <a:t>permettre ainsi une </a:t>
            </a:r>
            <a:r>
              <a:rPr lang="fr-FR" dirty="0" smtClean="0">
                <a:solidFill>
                  <a:srgbClr val="FF0000"/>
                </a:solidFill>
              </a:rPr>
              <a:t>éclaircie </a:t>
            </a:r>
            <a:r>
              <a:rPr lang="fr-FR" dirty="0" smtClean="0">
                <a:solidFill>
                  <a:prstClr val="black"/>
                </a:solidFill>
              </a:rPr>
              <a:t>génétique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Court terme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/>
              <a:t>dans quelques plantations, </a:t>
            </a:r>
            <a:r>
              <a:rPr lang="fr-FR" dirty="0" smtClean="0"/>
              <a:t>comparer le devenir de plants de </a:t>
            </a:r>
            <a:r>
              <a:rPr lang="fr-FR" dirty="0" smtClean="0">
                <a:solidFill>
                  <a:srgbClr val="FF0000"/>
                </a:solidFill>
              </a:rPr>
              <a:t>très bonne qualité </a:t>
            </a:r>
            <a:r>
              <a:rPr lang="fr-FR" dirty="0" smtClean="0"/>
              <a:t>/ ordinaires</a:t>
            </a: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Moyen terme, </a:t>
            </a:r>
            <a:r>
              <a:rPr lang="fr-FR" dirty="0" smtClean="0"/>
              <a:t>dans le cadre d’un réseau d’agriculteurs, forestiers, instituts, lycées agricoles, … </a:t>
            </a:r>
            <a:r>
              <a:rPr lang="fr-FR" dirty="0" smtClean="0">
                <a:solidFill>
                  <a:prstClr val="black"/>
                </a:solidFill>
              </a:rPr>
              <a:t>: mise en place de </a:t>
            </a:r>
            <a:r>
              <a:rPr lang="fr-FR" dirty="0" smtClean="0">
                <a:solidFill>
                  <a:srgbClr val="FF0000"/>
                </a:solidFill>
              </a:rPr>
              <a:t>témoins récurrents </a:t>
            </a:r>
            <a:r>
              <a:rPr lang="fr-FR" dirty="0" smtClean="0">
                <a:solidFill>
                  <a:prstClr val="black"/>
                </a:solidFill>
              </a:rPr>
              <a:t>dans les plantations, pour permettre plus tard  </a:t>
            </a:r>
            <a:r>
              <a:rPr lang="fr-FR" dirty="0" smtClean="0">
                <a:solidFill>
                  <a:srgbClr val="FF0000"/>
                </a:solidFill>
              </a:rPr>
              <a:t>sélections</a:t>
            </a:r>
            <a:r>
              <a:rPr lang="fr-FR" dirty="0" smtClean="0">
                <a:solidFill>
                  <a:prstClr val="black"/>
                </a:solidFill>
              </a:rPr>
              <a:t> d’individus remarquables et </a:t>
            </a:r>
            <a:r>
              <a:rPr lang="fr-FR" dirty="0" smtClean="0">
                <a:solidFill>
                  <a:srgbClr val="FF0000"/>
                </a:solidFill>
              </a:rPr>
              <a:t>évaluations</a:t>
            </a:r>
            <a:r>
              <a:rPr lang="fr-FR" dirty="0" smtClean="0">
                <a:solidFill>
                  <a:prstClr val="black"/>
                </a:solidFill>
              </a:rPr>
              <a:t> de variétés ou de descendances particulières sur des arbres de 5 à 10 ans. </a:t>
            </a: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459432"/>
            <a:ext cx="8712968" cy="56886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Densifier </a:t>
            </a:r>
            <a:r>
              <a:rPr lang="fr-FR" b="1" i="1" dirty="0" smtClean="0">
                <a:solidFill>
                  <a:srgbClr val="00B050"/>
                </a:solidFill>
              </a:rPr>
              <a:t>en plantant 2 arbres à chaque point de plantation (pas de répartition régulière)</a:t>
            </a:r>
            <a:endParaRPr lang="fr-FR" i="1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Deux plants espacés d’un mètre : ils bénéficient de la même attention sylvicole au début ; la conduite sylvicole est </a:t>
            </a:r>
            <a:r>
              <a:rPr lang="fr-FR" dirty="0" smtClean="0">
                <a:solidFill>
                  <a:srgbClr val="FF0000"/>
                </a:solidFill>
              </a:rPr>
              <a:t>plus facile </a:t>
            </a:r>
            <a:r>
              <a:rPr lang="fr-FR" dirty="0" smtClean="0"/>
              <a:t>que sur des plants dispersés</a:t>
            </a: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On est obligés de </a:t>
            </a:r>
            <a:r>
              <a:rPr lang="fr-FR" dirty="0" smtClean="0">
                <a:solidFill>
                  <a:srgbClr val="FF0000"/>
                </a:solidFill>
              </a:rPr>
              <a:t>choisir rapidement </a:t>
            </a:r>
            <a:r>
              <a:rPr lang="fr-FR" dirty="0" smtClean="0"/>
              <a:t>: cela évite de décaler dans le temps l’éclaircie</a:t>
            </a: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/>
              <a:t>La </a:t>
            </a:r>
            <a:r>
              <a:rPr lang="fr-FR" dirty="0" smtClean="0">
                <a:solidFill>
                  <a:srgbClr val="FF0000"/>
                </a:solidFill>
              </a:rPr>
              <a:t>répartition</a:t>
            </a:r>
            <a:r>
              <a:rPr lang="fr-FR" dirty="0" smtClean="0"/>
              <a:t> finale des arbres est correcte</a:t>
            </a:r>
            <a:endParaRPr lang="fr-FR" dirty="0"/>
          </a:p>
        </p:txBody>
      </p:sp>
      <p:pic>
        <p:nvPicPr>
          <p:cNvPr id="3" name="Picture 3" descr="E:\Jonathan\Mes Documents\Plantation Gascuel\P1010006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40623"/>
          <a:stretch/>
        </p:blipFill>
        <p:spPr bwMode="auto">
          <a:xfrm>
            <a:off x="467544" y="3933056"/>
            <a:ext cx="6431189" cy="2924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7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9"/>
          <p:cNvSpPr txBox="1">
            <a:spLocks/>
          </p:cNvSpPr>
          <p:nvPr/>
        </p:nvSpPr>
        <p:spPr bwMode="auto">
          <a:xfrm>
            <a:off x="4283763" y="620688"/>
            <a:ext cx="475273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999" algn="ctr">
              <a:lnSpc>
                <a:spcPct val="150000"/>
              </a:lnSpc>
              <a:spcAft>
                <a:spcPts val="0"/>
              </a:spcAft>
            </a:pP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ARDEAR du Centre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Réseau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InPACT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Centre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particulier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BioCentre</a:t>
            </a: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AGROOF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Ressources Génétiques du Centre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ARBOCENTRE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Pépinières Bauchery </a:t>
            </a: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Claireau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Bernadette Vallée (Conseil forestier)</a:t>
            </a:r>
          </a:p>
          <a:p>
            <a:pPr marL="431999" indent="-323999" algn="ctr"/>
            <a:endParaRPr lang="fr-FR" sz="1800" dirty="0" smtClean="0">
              <a:solidFill>
                <a:srgbClr val="E200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999" indent="-323999"/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999" indent="-323999">
              <a:buFont typeface="Arial" charset="0"/>
              <a:buChar char="●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contenu 11"/>
          <p:cNvSpPr txBox="1">
            <a:spLocks/>
          </p:cNvSpPr>
          <p:nvPr/>
        </p:nvSpPr>
        <p:spPr>
          <a:xfrm>
            <a:off x="-36512" y="620688"/>
            <a:ext cx="4320000" cy="5040157"/>
          </a:xfrm>
          <a:prstGeom prst="rect">
            <a:avLst/>
          </a:prstGeom>
        </p:spPr>
        <p:txBody>
          <a:bodyPr anchor="t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565"/>
              </a:spcAft>
              <a:buNone/>
            </a:pPr>
            <a:r>
              <a:rPr lang="fr-FR" sz="2400" dirty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Partenaires pour SPEAL 1</a:t>
            </a: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INRA Val de Loire</a:t>
            </a: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Unité de Recherche Amélioration, Génétique et Physiologie Forestières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Unité Expérimentale de Physiologie Animale de l’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Ofrasière</a:t>
            </a: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INRA Versailles-Grignon</a:t>
            </a: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Unité Mixte de Recherche de Génétique Végétale</a:t>
            </a:r>
          </a:p>
          <a:p>
            <a:pPr>
              <a:spcAft>
                <a:spcPts val="565"/>
              </a:spcAft>
            </a:pPr>
            <a:endParaRPr lang="fr-FR" dirty="0">
              <a:solidFill>
                <a:srgbClr val="E200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-27384"/>
            <a:ext cx="9108504" cy="5472608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fr-FR" sz="1200" b="1" i="1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srgbClr val="FF0000"/>
                </a:solidFill>
              </a:rPr>
              <a:t>Densifier </a:t>
            </a:r>
            <a:r>
              <a:rPr lang="fr-FR" dirty="0" smtClean="0">
                <a:solidFill>
                  <a:prstClr val="black"/>
                </a:solidFill>
              </a:rPr>
              <a:t>permet une </a:t>
            </a:r>
            <a:r>
              <a:rPr lang="fr-FR" dirty="0" smtClean="0">
                <a:solidFill>
                  <a:srgbClr val="FF0000"/>
                </a:solidFill>
              </a:rPr>
              <a:t>éclaircie</a:t>
            </a:r>
            <a:r>
              <a:rPr lang="fr-FR" dirty="0" smtClean="0"/>
              <a:t> = la suppression d’arbres avec défaut accidentel ou </a:t>
            </a:r>
            <a:r>
              <a:rPr lang="fr-FR" dirty="0" smtClean="0">
                <a:solidFill>
                  <a:prstClr val="black"/>
                </a:solidFill>
              </a:rPr>
              <a:t>génétique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prstClr val="black"/>
                </a:solidFill>
              </a:rPr>
              <a:t>… donc un </a:t>
            </a:r>
            <a:r>
              <a:rPr lang="fr-FR" dirty="0" smtClean="0">
                <a:solidFill>
                  <a:srgbClr val="FF0000"/>
                </a:solidFill>
              </a:rPr>
              <a:t>gain économique </a:t>
            </a:r>
            <a:r>
              <a:rPr lang="fr-FR" dirty="0" smtClean="0">
                <a:solidFill>
                  <a:prstClr val="black"/>
                </a:solidFill>
              </a:rPr>
              <a:t>au moment d’une évaluation patrimoniale puis à la récolte, par rapport à une plantation à écartements définitifs</a:t>
            </a: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99592" y="3427437"/>
            <a:ext cx="7416800" cy="2809875"/>
            <a:chOff x="385" y="210"/>
            <a:chExt cx="4672" cy="1770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385" y="844"/>
              <a:ext cx="1996" cy="182"/>
              <a:chOff x="385" y="572"/>
              <a:chExt cx="1996" cy="182"/>
            </a:xfrm>
          </p:grpSpPr>
          <p:sp>
            <p:nvSpPr>
              <p:cNvPr id="41" name="Line 6"/>
              <p:cNvSpPr>
                <a:spLocks noChangeShapeType="1"/>
              </p:cNvSpPr>
              <p:nvPr/>
            </p:nvSpPr>
            <p:spPr bwMode="auto">
              <a:xfrm>
                <a:off x="385" y="754"/>
                <a:ext cx="19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V="1">
                <a:off x="657" y="57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 flipV="1">
                <a:off x="2200" y="57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V="1">
                <a:off x="1428" y="57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85" y="1796"/>
              <a:ext cx="1996" cy="183"/>
              <a:chOff x="385" y="1252"/>
              <a:chExt cx="1996" cy="183"/>
            </a:xfrm>
          </p:grpSpPr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>
                <a:off x="385" y="1434"/>
                <a:ext cx="19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12"/>
              <p:cNvSpPr>
                <a:spLocks noChangeShapeType="1"/>
              </p:cNvSpPr>
              <p:nvPr/>
            </p:nvSpPr>
            <p:spPr bwMode="auto">
              <a:xfrm flipV="1">
                <a:off x="657" y="125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Line 13"/>
              <p:cNvSpPr>
                <a:spLocks noChangeShapeType="1"/>
              </p:cNvSpPr>
              <p:nvPr/>
            </p:nvSpPr>
            <p:spPr bwMode="auto">
              <a:xfrm flipV="1">
                <a:off x="2200" y="125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V="1">
                <a:off x="1428" y="125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 flipV="1">
                <a:off x="612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Line 16"/>
              <p:cNvSpPr>
                <a:spLocks noChangeShapeType="1"/>
              </p:cNvSpPr>
              <p:nvPr/>
            </p:nvSpPr>
            <p:spPr bwMode="auto">
              <a:xfrm flipV="1">
                <a:off x="2155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Line 17"/>
              <p:cNvSpPr>
                <a:spLocks noChangeShapeType="1"/>
              </p:cNvSpPr>
              <p:nvPr/>
            </p:nvSpPr>
            <p:spPr bwMode="auto">
              <a:xfrm flipV="1">
                <a:off x="1383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18"/>
              <p:cNvSpPr>
                <a:spLocks noChangeShapeType="1"/>
              </p:cNvSpPr>
              <p:nvPr/>
            </p:nvSpPr>
            <p:spPr bwMode="auto">
              <a:xfrm flipV="1">
                <a:off x="703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19"/>
              <p:cNvSpPr>
                <a:spLocks noChangeShapeType="1"/>
              </p:cNvSpPr>
              <p:nvPr/>
            </p:nvSpPr>
            <p:spPr bwMode="auto">
              <a:xfrm flipV="1">
                <a:off x="2246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 flipV="1">
                <a:off x="1474" y="1253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2925" y="210"/>
              <a:ext cx="1996" cy="817"/>
              <a:chOff x="2925" y="210"/>
              <a:chExt cx="1996" cy="817"/>
            </a:xfrm>
          </p:grpSpPr>
          <p:grpSp>
            <p:nvGrpSpPr>
              <p:cNvPr id="23" name="Group 22"/>
              <p:cNvGrpSpPr>
                <a:grpSpLocks/>
              </p:cNvGrpSpPr>
              <p:nvPr/>
            </p:nvGrpSpPr>
            <p:grpSpPr bwMode="auto">
              <a:xfrm>
                <a:off x="2925" y="845"/>
                <a:ext cx="1996" cy="182"/>
                <a:chOff x="385" y="572"/>
                <a:chExt cx="1996" cy="182"/>
              </a:xfrm>
            </p:grpSpPr>
            <p:sp>
              <p:nvSpPr>
                <p:cNvPr id="27" name="Line 23"/>
                <p:cNvSpPr>
                  <a:spLocks noChangeShapeType="1"/>
                </p:cNvSpPr>
                <p:nvPr/>
              </p:nvSpPr>
              <p:spPr bwMode="auto">
                <a:xfrm>
                  <a:off x="385" y="754"/>
                  <a:ext cx="19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657" y="57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200" y="57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428" y="57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pic>
            <p:nvPicPr>
              <p:cNvPr id="24" name="Picture 27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4604" y="527"/>
                <a:ext cx="312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8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3016" y="391"/>
                <a:ext cx="397" cy="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9" descr="ANd9GcRamxjkl-WIVkv3qxC1t1rBFA9AjHfhnkJHc_Sb0owzOX9-JlGxEw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55" r="22740" b="-815"/>
              <a:stretch>
                <a:fillRect/>
              </a:stretch>
            </p:blipFill>
            <p:spPr bwMode="auto">
              <a:xfrm>
                <a:off x="3651" y="210"/>
                <a:ext cx="435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2925" y="1071"/>
              <a:ext cx="2132" cy="909"/>
              <a:chOff x="2925" y="1071"/>
              <a:chExt cx="2132" cy="909"/>
            </a:xfrm>
          </p:grpSpPr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>
                <a:off x="2925" y="1797"/>
                <a:ext cx="1996" cy="183"/>
                <a:chOff x="385" y="1252"/>
                <a:chExt cx="1996" cy="183"/>
              </a:xfrm>
            </p:grpSpPr>
            <p:sp>
              <p:nvSpPr>
                <p:cNvPr id="13" name="Line 32"/>
                <p:cNvSpPr>
                  <a:spLocks noChangeShapeType="1"/>
                </p:cNvSpPr>
                <p:nvPr/>
              </p:nvSpPr>
              <p:spPr bwMode="auto">
                <a:xfrm>
                  <a:off x="385" y="1434"/>
                  <a:ext cx="19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657" y="125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200" y="125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1428" y="125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612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155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383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703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2246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1474" y="1253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pic>
            <p:nvPicPr>
              <p:cNvPr id="10" name="Picture 42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3016" y="1344"/>
                <a:ext cx="397" cy="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3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3651" y="1071"/>
                <a:ext cx="570" cy="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44" descr="ANd9GcRzhBKoRYMb8OXuUsSpooh888eOe4S4u2DJ-xDwApzpo7tIVsATqPC-bEY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8" r="7867" b="-92"/>
              <a:stretch>
                <a:fillRect/>
              </a:stretch>
            </p:blipFill>
            <p:spPr bwMode="auto">
              <a:xfrm>
                <a:off x="4487" y="1071"/>
                <a:ext cx="570" cy="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" name="AutoShape 45"/>
          <p:cNvSpPr>
            <a:spLocks noChangeArrowheads="1"/>
          </p:cNvSpPr>
          <p:nvPr/>
        </p:nvSpPr>
        <p:spPr bwMode="auto">
          <a:xfrm>
            <a:off x="2699817" y="5013176"/>
            <a:ext cx="2232025" cy="1152525"/>
          </a:xfrm>
          <a:prstGeom prst="rightArrow">
            <a:avLst>
              <a:gd name="adj1" fmla="val 50000"/>
              <a:gd name="adj2" fmla="val 48416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fr-FR" dirty="0" err="1" smtClean="0"/>
              <a:t>Eclaircie</a:t>
            </a:r>
            <a:r>
              <a:rPr lang="en-US" altLang="fr-FR" dirty="0" smtClean="0"/>
              <a:t> possible</a:t>
            </a:r>
          </a:p>
        </p:txBody>
      </p:sp>
      <p:sp>
        <p:nvSpPr>
          <p:cNvPr id="130" name="AutoShape 45"/>
          <p:cNvSpPr>
            <a:spLocks noChangeArrowheads="1"/>
          </p:cNvSpPr>
          <p:nvPr/>
        </p:nvSpPr>
        <p:spPr bwMode="auto">
          <a:xfrm>
            <a:off x="2628007" y="3501008"/>
            <a:ext cx="2232025" cy="1152525"/>
          </a:xfrm>
          <a:prstGeom prst="rightArrow">
            <a:avLst>
              <a:gd name="adj1" fmla="val 50000"/>
              <a:gd name="adj2" fmla="val 48416"/>
            </a:avLst>
          </a:prstGeom>
          <a:solidFill>
            <a:srgbClr val="ABFFD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fr-FR" dirty="0" smtClean="0"/>
              <a:t>Pas </a:t>
            </a:r>
            <a:r>
              <a:rPr lang="en-US" altLang="fr-FR" dirty="0" err="1" smtClean="0"/>
              <a:t>d’éclaircie</a:t>
            </a:r>
            <a:endParaRPr lang="en-US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72205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Frederique\Doc-INRA\Travail\Photos\Agroforesterie\P101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8" r="13811" b="25935"/>
          <a:stretch/>
        </p:blipFill>
        <p:spPr bwMode="auto">
          <a:xfrm>
            <a:off x="-36511" y="3935539"/>
            <a:ext cx="6408712" cy="309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531440"/>
            <a:ext cx="8712968" cy="56886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Densifier dans des plantations agroforestières</a:t>
            </a:r>
            <a:endParaRPr lang="fr-FR" i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Densification </a:t>
            </a:r>
            <a:r>
              <a:rPr lang="fr-FR" dirty="0" smtClean="0"/>
              <a:t>chez des volontaires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Mesures</a:t>
            </a:r>
            <a:r>
              <a:rPr lang="fr-FR" dirty="0" smtClean="0"/>
              <a:t> de croissance et forme juste avant l’éclaircie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Choix</a:t>
            </a:r>
            <a:r>
              <a:rPr lang="fr-FR" dirty="0" smtClean="0"/>
              <a:t> du meilleur arbre  de chaque couple</a:t>
            </a: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Comparaisons</a:t>
            </a:r>
            <a:r>
              <a:rPr lang="fr-FR" dirty="0" smtClean="0"/>
              <a:t> entres arbres coupés et gardés, voire entre lignes densifiées ou non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La première plantation de ce type entre dans sa 5</a:t>
            </a:r>
            <a:r>
              <a:rPr lang="fr-FR" baseline="30000" dirty="0" smtClean="0"/>
              <a:t>ème</a:t>
            </a:r>
            <a:r>
              <a:rPr lang="fr-FR" dirty="0" smtClean="0"/>
              <a:t> année de pousse – test aussi à </a:t>
            </a:r>
            <a:r>
              <a:rPr lang="fr-FR" dirty="0" err="1" smtClean="0"/>
              <a:t>Nouzilly</a:t>
            </a:r>
            <a:endParaRPr lang="fr-FR" dirty="0" smtClean="0"/>
          </a:p>
          <a:p>
            <a:pPr lvl="1" algn="just">
              <a:buFont typeface="Wingdings" panose="05000000000000000000" pitchFamily="2" charset="2"/>
              <a:buChar char="ü"/>
            </a:pP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2049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387424"/>
            <a:ext cx="8712968" cy="56886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Densifier et éclaircir par simulation</a:t>
            </a:r>
            <a:endParaRPr lang="fr-FR" i="1" dirty="0" smtClean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Simulation</a:t>
            </a:r>
            <a:r>
              <a:rPr lang="fr-FR" dirty="0" smtClean="0"/>
              <a:t> de la réalisation d’une plantation ordinaire  avec un seul plant par point de plantation = tirage aléatoire de 1 arbre sur 2, dans des plantations anciennes de merisier puis 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Comparaison</a:t>
            </a:r>
            <a:r>
              <a:rPr lang="fr-FR" dirty="0" smtClean="0"/>
              <a:t> </a:t>
            </a:r>
            <a:r>
              <a:rPr lang="fr-FR" dirty="0"/>
              <a:t>entre surcoûts liés à la densification et gains financiers grâce à l’éclaircie </a:t>
            </a:r>
            <a:endParaRPr lang="fr-FR" dirty="0" smtClean="0"/>
          </a:p>
          <a:p>
            <a:pPr marL="457200" lvl="1" indent="0" algn="just">
              <a:buNone/>
            </a:pPr>
            <a:endParaRPr lang="fr-FR" dirty="0" smtClean="0"/>
          </a:p>
        </p:txBody>
      </p:sp>
      <p:pic>
        <p:nvPicPr>
          <p:cNvPr id="3" name="Picture 3" descr="E:\Frederique\Doc-INRA\Travail\Photos\StMartin-2015 juin\P1080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5336"/>
            <a:ext cx="5436096" cy="36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32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65150"/>
            <a:ext cx="2940268" cy="260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6667" r="24000" b="5555"/>
          <a:stretch/>
        </p:blipFill>
        <p:spPr bwMode="auto">
          <a:xfrm>
            <a:off x="-36512" y="4005063"/>
            <a:ext cx="3509054" cy="29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25555" r="41534" b="6888"/>
          <a:stretch/>
        </p:blipFill>
        <p:spPr bwMode="auto">
          <a:xfrm>
            <a:off x="5976410" y="-99392"/>
            <a:ext cx="3276110" cy="348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0000" r="39125" b="8000"/>
          <a:stretch/>
        </p:blipFill>
        <p:spPr bwMode="auto">
          <a:xfrm>
            <a:off x="-108520" y="-99392"/>
            <a:ext cx="3528138" cy="31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4" y="3827954"/>
            <a:ext cx="4208908" cy="303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3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8646675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4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7384"/>
            <a:ext cx="8555188" cy="362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3" y="2990130"/>
            <a:ext cx="7576568" cy="386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30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5688632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>
                <a:solidFill>
                  <a:srgbClr val="00B050"/>
                </a:solidFill>
              </a:rPr>
              <a:t>T</a:t>
            </a:r>
            <a:r>
              <a:rPr lang="fr-FR" b="1" dirty="0" smtClean="0">
                <a:solidFill>
                  <a:srgbClr val="00B050"/>
                </a:solidFill>
              </a:rPr>
              <a:t>émoins récurrents en plantations agroforestières et forestières</a:t>
            </a:r>
          </a:p>
          <a:p>
            <a:pPr marL="0" indent="0" algn="ctr">
              <a:buNone/>
            </a:pPr>
            <a:endParaRPr lang="fr-FR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Le témoin récurrent sert </a:t>
            </a:r>
            <a:r>
              <a:rPr lang="fr-FR" dirty="0"/>
              <a:t>de référence pour évaluer </a:t>
            </a:r>
            <a:r>
              <a:rPr lang="fr-FR" dirty="0">
                <a:solidFill>
                  <a:srgbClr val="FF0000"/>
                </a:solidFill>
              </a:rPr>
              <a:t>par comparaison </a:t>
            </a:r>
            <a:r>
              <a:rPr lang="fr-FR" dirty="0"/>
              <a:t>les performances des arbres que l’on place à </a:t>
            </a:r>
            <a:r>
              <a:rPr lang="fr-FR" dirty="0" smtClean="0"/>
              <a:t>proximité</a:t>
            </a:r>
          </a:p>
          <a:p>
            <a:pPr lvl="3" algn="just">
              <a:buFont typeface="Wingdings" panose="05000000000000000000" pitchFamily="2" charset="2"/>
              <a:buChar char="ü"/>
            </a:pP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/>
              <a:t>Stable génétiquement, donc multiplié par voie végétative, pour  </a:t>
            </a:r>
            <a:r>
              <a:rPr lang="fr-FR" dirty="0">
                <a:solidFill>
                  <a:srgbClr val="FF0000"/>
                </a:solidFill>
              </a:rPr>
              <a:t>contrôler  les  variations  spatiales  </a:t>
            </a:r>
            <a:r>
              <a:rPr lang="fr-FR" dirty="0"/>
              <a:t>des  conditions  </a:t>
            </a:r>
            <a:r>
              <a:rPr lang="fr-FR" dirty="0" smtClean="0"/>
              <a:t>pédoclimatiques</a:t>
            </a:r>
          </a:p>
          <a:p>
            <a:pPr lvl="3" algn="just">
              <a:buFont typeface="Wingdings" panose="05000000000000000000" pitchFamily="2" charset="2"/>
              <a:buChar char="ü"/>
            </a:pP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La récurrence permet de faire les comparaisons </a:t>
            </a:r>
            <a:r>
              <a:rPr lang="fr-FR" dirty="0" smtClean="0">
                <a:solidFill>
                  <a:srgbClr val="FF0000"/>
                </a:solidFill>
              </a:rPr>
              <a:t>sur le site et entre les sites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4"/>
          <p:cNvSpPr>
            <a:spLocks noGrp="1"/>
          </p:cNvSpPr>
          <p:nvPr>
            <p:ph idx="1"/>
          </p:nvPr>
        </p:nvSpPr>
        <p:spPr>
          <a:xfrm>
            <a:off x="1528" y="0"/>
            <a:ext cx="9142472" cy="764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i="1" dirty="0" smtClean="0">
                <a:solidFill>
                  <a:srgbClr val="00B050"/>
                </a:solidFill>
              </a:rPr>
              <a:t>Exemple des parcelles de l’INRA de TOURS</a:t>
            </a:r>
          </a:p>
          <a:p>
            <a:pPr marL="0" indent="0" algn="ctr">
              <a:buNone/>
            </a:pPr>
            <a:endParaRPr lang="fr-FR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fr-FR" b="1" i="1" dirty="0" smtClean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99" y="620688"/>
            <a:ext cx="8178753" cy="313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05064"/>
            <a:ext cx="5904656" cy="2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4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27384"/>
            <a:ext cx="8712968" cy="5688632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i="1" dirty="0">
                <a:solidFill>
                  <a:srgbClr val="00B050"/>
                </a:solidFill>
              </a:rPr>
              <a:t>D</a:t>
            </a:r>
            <a:r>
              <a:rPr lang="fr-FR" b="1" i="1" dirty="0" smtClean="0">
                <a:solidFill>
                  <a:srgbClr val="00B050"/>
                </a:solidFill>
              </a:rPr>
              <a:t>ifficultés</a:t>
            </a:r>
          </a:p>
          <a:p>
            <a:pPr marL="0" indent="0" algn="ctr">
              <a:buNone/>
            </a:pPr>
            <a:endParaRPr lang="fr-FR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Traçabilité </a:t>
            </a:r>
            <a:r>
              <a:rPr lang="fr-FR" dirty="0" smtClean="0"/>
              <a:t>: un défi, obtenir les bons renseignements sur le matériel végétal, ainsi que les modifications (ex regarnis) soient bien enregistrées</a:t>
            </a:r>
          </a:p>
          <a:p>
            <a:pPr lvl="3" algn="just">
              <a:buFont typeface="Wingdings" panose="05000000000000000000" pitchFamily="2" charset="2"/>
              <a:buChar char="ü"/>
            </a:pP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FF0000"/>
                </a:solidFill>
              </a:rPr>
              <a:t>Méthodes d’analyse </a:t>
            </a:r>
            <a:r>
              <a:rPr lang="fr-FR" dirty="0" smtClean="0"/>
              <a:t>: réaliser les mesures (produire des protocoles très simples et robustes) ; étendre les méthodes actuellement développées sur des dispositifs classiques à ces dispositifs « participatifs »  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Seul un </a:t>
            </a:r>
            <a:r>
              <a:rPr lang="fr-FR" dirty="0" smtClean="0">
                <a:solidFill>
                  <a:srgbClr val="FF0000"/>
                </a:solidFill>
              </a:rPr>
              <a:t>réseau étendu </a:t>
            </a:r>
            <a:r>
              <a:rPr lang="fr-FR" dirty="0" smtClean="0"/>
              <a:t>permet des résultats très intéressants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fr-FR" sz="1100" dirty="0"/>
          </a:p>
          <a:p>
            <a:pPr marL="457200" lvl="1" indent="0" algn="just">
              <a:buNone/>
            </a:pP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4790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-36512" y="-243408"/>
            <a:ext cx="9217024" cy="56886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Autres objectifs des parcelles agroforestières à Tours</a:t>
            </a:r>
          </a:p>
          <a:p>
            <a:pPr marL="0" indent="0" algn="ctr">
              <a:buNone/>
            </a:pP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8" r="1201"/>
          <a:stretch/>
        </p:blipFill>
        <p:spPr bwMode="auto">
          <a:xfrm>
            <a:off x="213295" y="1355833"/>
            <a:ext cx="8930705" cy="490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85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9"/>
          <p:cNvSpPr txBox="1">
            <a:spLocks/>
          </p:cNvSpPr>
          <p:nvPr/>
        </p:nvSpPr>
        <p:spPr bwMode="auto">
          <a:xfrm>
            <a:off x="4283763" y="620688"/>
            <a:ext cx="486023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999" algn="ctr">
              <a:lnSpc>
                <a:spcPct val="150000"/>
              </a:lnSpc>
              <a:spcAft>
                <a:spcPts val="0"/>
              </a:spcAft>
            </a:pP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ARDEAR du Centre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Réseau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InPACT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Centre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particulier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BioCentre</a:t>
            </a: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ARBOCENTRE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Pépinières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Bauchery et Claireau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A2RC dont :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AGROOF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Bernadette Vallée (Conseil forestier)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CA, PNR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Lycées agricoles,</a:t>
            </a:r>
          </a:p>
          <a:p>
            <a:pPr marL="89099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CRPF …</a:t>
            </a:r>
          </a:p>
          <a:p>
            <a:pPr marL="431999" indent="-323999" algn="ctr"/>
            <a:endParaRPr lang="fr-FR" sz="1800" dirty="0" smtClean="0">
              <a:solidFill>
                <a:srgbClr val="E200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999" indent="-323999"/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999" indent="-323999">
              <a:buFont typeface="Arial" charset="0"/>
              <a:buChar char="●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contenu 11"/>
          <p:cNvSpPr txBox="1">
            <a:spLocks/>
          </p:cNvSpPr>
          <p:nvPr/>
        </p:nvSpPr>
        <p:spPr>
          <a:xfrm>
            <a:off x="-36512" y="620688"/>
            <a:ext cx="4320000" cy="5040157"/>
          </a:xfrm>
          <a:prstGeom prst="rect">
            <a:avLst/>
          </a:prstGeom>
        </p:spPr>
        <p:txBody>
          <a:bodyPr anchor="t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565"/>
              </a:spcAft>
              <a:buNone/>
            </a:pPr>
            <a:r>
              <a:rPr lang="fr-FR" sz="2400" dirty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Partenaires pour SPEAL 2</a:t>
            </a: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INRA Val de Loire</a:t>
            </a: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Unité de Recherche Amélioration, Génétique et Physiologie Forestières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Unité Expérimentale de Physiologie Animale de l’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Ofrasière</a:t>
            </a: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INRA Versailles-Grignon</a:t>
            </a: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 Mixte de Recherche de Génétique Végétale</a:t>
            </a:r>
          </a:p>
          <a:p>
            <a:pPr>
              <a:spcAft>
                <a:spcPts val="565"/>
              </a:spcAft>
            </a:pPr>
            <a:endParaRPr lang="fr-FR" dirty="0">
              <a:solidFill>
                <a:srgbClr val="E200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4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85750"/>
            <a:ext cx="896302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8"/>
            <a:ext cx="9248775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6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-387424"/>
            <a:ext cx="8712968" cy="56886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Développement de l’agroforesterie en région Centre Val de Loire</a:t>
            </a:r>
          </a:p>
          <a:p>
            <a:pPr marL="0" indent="0" algn="ctr">
              <a:buNone/>
            </a:pPr>
            <a:endParaRPr lang="fr-FR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Beaucoup de conférences, initiations, formations, puis ouverture de la mesure de financement de plantation agroforestières</a:t>
            </a:r>
          </a:p>
          <a:p>
            <a:pPr lvl="3" algn="just">
              <a:buFont typeface="Wingdings" panose="05000000000000000000" pitchFamily="2" charset="2"/>
              <a:buChar char="ü"/>
            </a:pP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Sites de démonstration : agroforesterie sur sol drainé à Tours, sites des lycées agricoles</a:t>
            </a:r>
          </a:p>
          <a:p>
            <a:pPr lvl="3" algn="just">
              <a:buFont typeface="Wingdings" panose="05000000000000000000" pitchFamily="2" charset="2"/>
              <a:buChar char="ü"/>
            </a:pP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1990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Frederique\Doc-INRA\Travail\Vulgarisation\Plantations hiver 2015-2016\Adrien-Pelletier-2015\reportage tailles 2016 juillet 27\P1100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059832" y="5589240"/>
            <a:ext cx="5012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Merci de votre attention !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1"/>
          <p:cNvSpPr txBox="1">
            <a:spLocks/>
          </p:cNvSpPr>
          <p:nvPr/>
        </p:nvSpPr>
        <p:spPr bwMode="auto">
          <a:xfrm>
            <a:off x="359999" y="116632"/>
            <a:ext cx="8388465" cy="630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565"/>
              </a:spcAft>
              <a:buNone/>
            </a:pPr>
            <a:r>
              <a:rPr lang="fr-FR" sz="2400" dirty="0" smtClean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Problématique pour </a:t>
            </a:r>
            <a:r>
              <a:rPr lang="fr-FR" sz="2400" dirty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les espèces </a:t>
            </a:r>
            <a:r>
              <a:rPr lang="fr-FR" sz="2400" dirty="0" smtClean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annuelles</a:t>
            </a:r>
          </a:p>
          <a:p>
            <a:pPr algn="just">
              <a:lnSpc>
                <a:spcPct val="150000"/>
              </a:lnSpc>
              <a:spcAft>
                <a:spcPts val="565"/>
              </a:spcAft>
              <a:buFont typeface="Wingdings" panose="05000000000000000000" pitchFamily="2" charset="2"/>
              <a:buChar char="ü"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Difficultés pour les agriculteurs pratiquant une agriculture à faibles niveaux d'intrants de s'approvisionner en semences adaptées à leurs pratiques agricoles :  non-irrigation, semis sous-couverts…</a:t>
            </a:r>
          </a:p>
          <a:p>
            <a:pPr algn="just">
              <a:lnSpc>
                <a:spcPct val="150000"/>
              </a:lnSpc>
              <a:spcAft>
                <a:spcPts val="565"/>
              </a:spcAft>
              <a:buFont typeface="Wingdings" panose="05000000000000000000" pitchFamily="2" charset="2"/>
              <a:buChar char="ü"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Volonté d'une partie des agriculteurs de se réapproprier les savoir-faire paysans liés à la sélection variétale / adapter les variétés à l’environnement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pédo-climatique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spécifique de leur exploitation</a:t>
            </a:r>
          </a:p>
          <a:p>
            <a:pPr algn="just">
              <a:lnSpc>
                <a:spcPct val="150000"/>
              </a:lnSpc>
              <a:spcAft>
                <a:spcPts val="565"/>
              </a:spcAft>
              <a:buFont typeface="Wingdings" panose="05000000000000000000" pitchFamily="2" charset="2"/>
              <a:buChar char="ü"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565"/>
              </a:spcAft>
              <a:buFont typeface="Wingdings" panose="05000000000000000000" pitchFamily="2" charset="2"/>
              <a:buChar char="ü"/>
            </a:pP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565"/>
              </a:spcAft>
              <a:buFont typeface="Wingdings" panose="05000000000000000000" pitchFamily="2" charset="2"/>
              <a:buChar char="ü"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Aft>
                <a:spcPts val="565"/>
              </a:spcAft>
              <a:buNone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France Agricole, février 2016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hangingPunct="0">
              <a:lnSpc>
                <a:spcPct val="150000"/>
              </a:lnSpc>
              <a:spcAft>
                <a:spcPts val="565"/>
              </a:spcAft>
            </a:pPr>
            <a:endParaRPr lang="fr-FR" dirty="0" smtClean="0">
              <a:solidFill>
                <a:srgbClr val="000000"/>
              </a:solidFill>
              <a:latin typeface="Congress" pitchFamily="18"/>
              <a:ea typeface="Microsoft YaHei" pitchFamily="2"/>
              <a:cs typeface="Arial" pitchFamily="34"/>
            </a:endParaRPr>
          </a:p>
          <a:p>
            <a:pPr marL="0" indent="0">
              <a:lnSpc>
                <a:spcPct val="150000"/>
              </a:lnSpc>
              <a:spcAft>
                <a:spcPts val="565"/>
              </a:spcAft>
              <a:buFont typeface="Arial" charset="0"/>
              <a:buNone/>
            </a:pPr>
            <a:endParaRPr lang="fr-FR" sz="1800" dirty="0" smtClean="0">
              <a:latin typeface="Congress" pitchFamily="18"/>
              <a:cs typeface="Arial" pitchFamily="34"/>
            </a:endParaRPr>
          </a:p>
          <a:p>
            <a:pPr marL="0" indent="0">
              <a:lnSpc>
                <a:spcPct val="150000"/>
              </a:lnSpc>
              <a:spcAft>
                <a:spcPts val="565"/>
              </a:spcAft>
              <a:buFont typeface="Arial" charset="0"/>
              <a:buNone/>
            </a:pPr>
            <a:endParaRPr lang="fr-FR" sz="1800" dirty="0">
              <a:latin typeface="Congress" pitchFamily="18"/>
              <a:cs typeface="Arial" pitchFamily="34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" b="27960"/>
          <a:stretch/>
        </p:blipFill>
        <p:spPr bwMode="auto">
          <a:xfrm>
            <a:off x="4211146" y="3271311"/>
            <a:ext cx="4932854" cy="357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3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179512" y="-99392"/>
            <a:ext cx="8490240" cy="620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marL="215900" indent="-215900"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spcAft>
                <a:spcPts val="511"/>
              </a:spcAft>
            </a:pPr>
            <a:r>
              <a:rPr lang="fr-FR" altLang="fr-FR" sz="2200" b="1" dirty="0">
                <a:solidFill>
                  <a:srgbClr val="000000"/>
                </a:solidFill>
                <a:latin typeface="Arial Rounded MT Bold" pitchFamily="34" charset="0"/>
              </a:rPr>
              <a:t>   </a:t>
            </a:r>
            <a:r>
              <a:rPr lang="fr-FR" altLang="fr-FR" sz="2400" dirty="0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Objectifs</a:t>
            </a:r>
            <a:endParaRPr lang="fr-FR" altLang="fr-FR" dirty="0">
              <a:solidFill>
                <a:srgbClr val="000000"/>
              </a:solidFill>
            </a:endParaRPr>
          </a:p>
          <a:p>
            <a:pPr marL="285750" indent="-285750" algn="just" eaLnBrk="1">
              <a:lnSpc>
                <a:spcPct val="150000"/>
              </a:lnSpc>
              <a:spcAft>
                <a:spcPts val="511"/>
              </a:spcAft>
              <a:buFont typeface="Wingdings" panose="05000000000000000000" pitchFamily="2" charset="2"/>
              <a:buChar char="ü"/>
            </a:pPr>
            <a:r>
              <a:rPr lang="fr-FR" altLang="fr-FR" dirty="0">
                <a:latin typeface="Arial Rounded MT Bold" pitchFamily="34" charset="0"/>
              </a:rPr>
              <a:t>Développer des stratégies pour une gestion dynamique de la biodiversité cultivée à la ferme </a:t>
            </a:r>
            <a:r>
              <a:rPr lang="fr-FR" altLang="fr-FR" dirty="0" smtClean="0">
                <a:latin typeface="Arial Rounded MT Bold" pitchFamily="34" charset="0"/>
              </a:rPr>
              <a:t>:</a:t>
            </a:r>
            <a:r>
              <a:rPr lang="fr-FR" altLang="fr-FR" dirty="0" smtClean="0">
                <a:latin typeface="Arial Rounded MT Bold" pitchFamily="34" charset="0"/>
                <a:sym typeface="Wingdings" pitchFamily="2" charset="2"/>
              </a:rPr>
              <a:t> </a:t>
            </a:r>
            <a:r>
              <a:rPr lang="fr-FR" altLang="fr-FR" dirty="0">
                <a:latin typeface="Arial Rounded MT Bold" pitchFamily="34" charset="0"/>
                <a:sym typeface="Wingdings" pitchFamily="2" charset="2"/>
              </a:rPr>
              <a:t>conservation et création (croisements) de variétés</a:t>
            </a:r>
            <a:endParaRPr lang="fr-FR" altLang="fr-FR" dirty="0">
              <a:latin typeface="Arial Rounded MT Bold" pitchFamily="34" charset="0"/>
            </a:endParaRPr>
          </a:p>
          <a:p>
            <a:pPr marL="285750" indent="-285750" algn="just" eaLnBrk="1">
              <a:lnSpc>
                <a:spcPct val="150000"/>
              </a:lnSpc>
              <a:spcAft>
                <a:spcPts val="511"/>
              </a:spcAft>
              <a:buFont typeface="Wingdings" panose="05000000000000000000" pitchFamily="2" charset="2"/>
              <a:buChar char="ü"/>
            </a:pPr>
            <a:r>
              <a:rPr lang="fr-FR" altLang="fr-FR" dirty="0" smtClean="0">
                <a:solidFill>
                  <a:srgbClr val="000000"/>
                </a:solidFill>
                <a:latin typeface="Arial Rounded MT Bold" pitchFamily="34" charset="0"/>
              </a:rPr>
              <a:t>Construire </a:t>
            </a:r>
            <a:r>
              <a:rPr lang="fr-FR" altLang="fr-FR" dirty="0">
                <a:solidFill>
                  <a:srgbClr val="000000"/>
                </a:solidFill>
                <a:latin typeface="Arial Rounded MT Bold" pitchFamily="34" charset="0"/>
              </a:rPr>
              <a:t>avec les agriculteurs des méthodes et des outils pour mettre en place une démarche pérenne de sélection participative de variétés de blé, maïs, tournesol adaptées des systèmes de culture agroécologiques</a:t>
            </a:r>
          </a:p>
          <a:p>
            <a:pPr marL="285750" indent="-285750" algn="just" eaLnBrk="1">
              <a:lnSpc>
                <a:spcPct val="150000"/>
              </a:lnSpc>
              <a:spcAft>
                <a:spcPts val="511"/>
              </a:spcAft>
              <a:buFont typeface="Wingdings" panose="05000000000000000000" pitchFamily="2" charset="2"/>
              <a:buChar char="ü"/>
            </a:pPr>
            <a:r>
              <a:rPr lang="fr-FR" altLang="fr-FR" dirty="0" smtClean="0">
                <a:solidFill>
                  <a:srgbClr val="000000"/>
                </a:solidFill>
                <a:latin typeface="Arial Rounded MT Bold" pitchFamily="34" charset="0"/>
              </a:rPr>
              <a:t>Appuyer </a:t>
            </a:r>
            <a:r>
              <a:rPr lang="fr-FR" altLang="fr-FR" dirty="0">
                <a:solidFill>
                  <a:srgbClr val="000000"/>
                </a:solidFill>
                <a:latin typeface="Arial Rounded MT Bold" pitchFamily="34" charset="0"/>
              </a:rPr>
              <a:t>la mise en place d’un réseau régional de fermes accueillant des parcelles d’essais et l’intégrer aux réseaux nationaux (groupe déjà existant sur le blé / en cours de structuration sur le maïs)</a:t>
            </a:r>
          </a:p>
          <a:p>
            <a:pPr marL="285750" indent="-285750" algn="just" eaLnBrk="1">
              <a:lnSpc>
                <a:spcPct val="150000"/>
              </a:lnSpc>
              <a:spcAft>
                <a:spcPts val="511"/>
              </a:spcAft>
              <a:buFont typeface="Wingdings" panose="05000000000000000000" pitchFamily="2" charset="2"/>
              <a:buChar char="ü"/>
            </a:pPr>
            <a:r>
              <a:rPr lang="fr-FR" altLang="fr-FR" dirty="0" smtClean="0">
                <a:solidFill>
                  <a:srgbClr val="000000"/>
                </a:solidFill>
                <a:latin typeface="Arial Rounded MT Bold" pitchFamily="34" charset="0"/>
              </a:rPr>
              <a:t>Mettre </a:t>
            </a:r>
            <a:r>
              <a:rPr lang="fr-FR" altLang="fr-FR" dirty="0">
                <a:solidFill>
                  <a:srgbClr val="000000"/>
                </a:solidFill>
                <a:latin typeface="Arial Rounded MT Bold" pitchFamily="34" charset="0"/>
              </a:rPr>
              <a:t>en place une Maison des Semences Paysannes pour la région</a:t>
            </a:r>
          </a:p>
          <a:p>
            <a:pPr algn="just" eaLnBrk="1">
              <a:lnSpc>
                <a:spcPct val="150000"/>
              </a:lnSpc>
              <a:spcAft>
                <a:spcPts val="511"/>
              </a:spcAft>
              <a:buFont typeface="Arial" charset="0"/>
              <a:buChar char="•"/>
            </a:pPr>
            <a:endParaRPr lang="fr-FR" altLang="fr-FR" dirty="0">
              <a:solidFill>
                <a:srgbClr val="000000"/>
              </a:solidFill>
              <a:latin typeface="Arial Rounded MT Bold" pitchFamily="34" charset="0"/>
            </a:endParaRPr>
          </a:p>
          <a:p>
            <a:pPr algn="just" eaLnBrk="1">
              <a:lnSpc>
                <a:spcPct val="150000"/>
              </a:lnSpc>
              <a:spcAft>
                <a:spcPts val="511"/>
              </a:spcAft>
              <a:buFont typeface="Arial" charset="0"/>
              <a:buChar char="•"/>
            </a:pPr>
            <a:endParaRPr lang="fr-FR" altLang="fr-FR" dirty="0">
              <a:solidFill>
                <a:srgbClr val="000000"/>
              </a:solidFill>
              <a:latin typeface="Arial Rounded MT Bold" pitchFamily="34" charset="0"/>
            </a:endParaRPr>
          </a:p>
          <a:p>
            <a:pPr algn="just" eaLnBrk="1">
              <a:lnSpc>
                <a:spcPct val="150000"/>
              </a:lnSpc>
              <a:spcAft>
                <a:spcPts val="511"/>
              </a:spcAft>
            </a:pPr>
            <a:endParaRPr lang="fr-FR" altLang="fr-FR" dirty="0">
              <a:solidFill>
                <a:srgbClr val="000000"/>
              </a:solidFill>
            </a:endParaRPr>
          </a:p>
          <a:p>
            <a:pPr algn="just" eaLnBrk="1">
              <a:lnSpc>
                <a:spcPct val="150000"/>
              </a:lnSpc>
              <a:spcAft>
                <a:spcPts val="511"/>
              </a:spcAft>
            </a:pPr>
            <a:endParaRPr lang="fr-FR" altLang="fr-FR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ClrTx/>
              <a:buSzTx/>
              <a:buFontTx/>
              <a:buNone/>
            </a:pPr>
            <a:endParaRPr lang="fr-FR" altLang="fr-FR" dirty="0">
              <a:solidFill>
                <a:srgbClr val="000000"/>
              </a:solidFill>
              <a:latin typeface="Congress" pitchFamily="2" charset="0"/>
            </a:endParaRP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fr-FR" altLang="fr-FR" dirty="0">
              <a:solidFill>
                <a:srgbClr val="000000"/>
              </a:solidFill>
              <a:latin typeface="Congress" pitchFamily="2" charset="0"/>
            </a:endParaRPr>
          </a:p>
          <a:p>
            <a:pPr eaLnBrk="1" hangingPunct="1">
              <a:lnSpc>
                <a:spcPct val="150000"/>
              </a:lnSpc>
              <a:buClrTx/>
              <a:buSzTx/>
              <a:buFontTx/>
              <a:buNone/>
            </a:pPr>
            <a:endParaRPr lang="fr-FR" altLang="fr-FR" dirty="0">
              <a:solidFill>
                <a:srgbClr val="000000"/>
              </a:solidFill>
              <a:latin typeface="CongressMed" pitchFamily="2" charset="0"/>
            </a:endParaRPr>
          </a:p>
          <a:p>
            <a:pPr eaLnBrk="1" hangingPunct="1">
              <a:lnSpc>
                <a:spcPct val="150000"/>
              </a:lnSpc>
              <a:buClrTx/>
              <a:buSzTx/>
              <a:buFontTx/>
              <a:buNone/>
            </a:pPr>
            <a:endParaRPr lang="fr-FR" altLang="fr-FR" dirty="0">
              <a:solidFill>
                <a:srgbClr val="000000"/>
              </a:solidFill>
              <a:latin typeface="Congress" pitchFamily="2" charset="0"/>
            </a:endParaRPr>
          </a:p>
          <a:p>
            <a:pPr algn="just" eaLnBrk="1">
              <a:spcAft>
                <a:spcPts val="511"/>
              </a:spcAft>
            </a:pPr>
            <a:endParaRPr lang="fr-FR" altLang="fr-FR" dirty="0">
              <a:solidFill>
                <a:srgbClr val="000000"/>
              </a:solidFill>
              <a:latin typeface="Congress" pitchFamily="2" charset="0"/>
            </a:endParaRPr>
          </a:p>
          <a:p>
            <a:pPr algn="just" eaLnBrk="1">
              <a:lnSpc>
                <a:spcPct val="150000"/>
              </a:lnSpc>
              <a:spcAft>
                <a:spcPts val="511"/>
              </a:spcAft>
            </a:pPr>
            <a:endParaRPr lang="fr-FR" altLang="fr-FR" dirty="0">
              <a:solidFill>
                <a:srgbClr val="000000"/>
              </a:solidFill>
              <a:latin typeface="Congress" pitchFamily="2" charset="0"/>
            </a:endParaRPr>
          </a:p>
          <a:p>
            <a:pPr eaLnBrk="1">
              <a:lnSpc>
                <a:spcPct val="150000"/>
              </a:lnSpc>
              <a:spcAft>
                <a:spcPts val="511"/>
              </a:spcAft>
            </a:pPr>
            <a:endParaRPr lang="fr-FR" altLang="fr-FR" dirty="0">
              <a:solidFill>
                <a:srgbClr val="000000"/>
              </a:solidFill>
              <a:latin typeface="Congress" pitchFamily="2" charset="0"/>
            </a:endParaRPr>
          </a:p>
          <a:p>
            <a:pPr eaLnBrk="1">
              <a:lnSpc>
                <a:spcPct val="150000"/>
              </a:lnSpc>
              <a:spcAft>
                <a:spcPts val="511"/>
              </a:spcAft>
            </a:pPr>
            <a:endParaRPr lang="fr-FR" altLang="fr-FR" dirty="0">
              <a:solidFill>
                <a:srgbClr val="000000"/>
              </a:solidFill>
              <a:latin typeface="Congress" pitchFamily="2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2479"/>
            <a:ext cx="2664296" cy="26642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12479"/>
            <a:ext cx="2664296" cy="26642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75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587521" y="227544"/>
            <a:ext cx="8229600" cy="45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altLang="fr-FR" sz="2400" dirty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Méthodes</a:t>
            </a: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783360" y="685513"/>
            <a:ext cx="3411360" cy="79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marL="503238" indent="-503238" eaLnBrk="0">
              <a:tabLst>
                <a:tab pos="1509713" algn="l"/>
                <a:tab pos="2517775" algn="l"/>
                <a:tab pos="3525838" algn="l"/>
                <a:tab pos="4533900" algn="l"/>
                <a:tab pos="5541963" algn="l"/>
                <a:tab pos="6550025" algn="l"/>
                <a:tab pos="7558088" algn="l"/>
                <a:tab pos="8566150" algn="l"/>
                <a:tab pos="9574213" algn="l"/>
                <a:tab pos="10582275" algn="l"/>
                <a:tab pos="1159033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1509713" algn="l"/>
                <a:tab pos="2517775" algn="l"/>
                <a:tab pos="3525838" algn="l"/>
                <a:tab pos="4533900" algn="l"/>
                <a:tab pos="5541963" algn="l"/>
                <a:tab pos="6550025" algn="l"/>
                <a:tab pos="7558088" algn="l"/>
                <a:tab pos="8566150" algn="l"/>
                <a:tab pos="9574213" algn="l"/>
                <a:tab pos="10582275" algn="l"/>
                <a:tab pos="1159033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1509713" algn="l"/>
                <a:tab pos="2517775" algn="l"/>
                <a:tab pos="3525838" algn="l"/>
                <a:tab pos="4533900" algn="l"/>
                <a:tab pos="5541963" algn="l"/>
                <a:tab pos="6550025" algn="l"/>
                <a:tab pos="7558088" algn="l"/>
                <a:tab pos="8566150" algn="l"/>
                <a:tab pos="9574213" algn="l"/>
                <a:tab pos="10582275" algn="l"/>
                <a:tab pos="1159033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1509713" algn="l"/>
                <a:tab pos="2517775" algn="l"/>
                <a:tab pos="3525838" algn="l"/>
                <a:tab pos="4533900" algn="l"/>
                <a:tab pos="5541963" algn="l"/>
                <a:tab pos="6550025" algn="l"/>
                <a:tab pos="7558088" algn="l"/>
                <a:tab pos="8566150" algn="l"/>
                <a:tab pos="9574213" algn="l"/>
                <a:tab pos="10582275" algn="l"/>
                <a:tab pos="1159033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1509713" algn="l"/>
                <a:tab pos="2517775" algn="l"/>
                <a:tab pos="3525838" algn="l"/>
                <a:tab pos="4533900" algn="l"/>
                <a:tab pos="5541963" algn="l"/>
                <a:tab pos="6550025" algn="l"/>
                <a:tab pos="7558088" algn="l"/>
                <a:tab pos="8566150" algn="l"/>
                <a:tab pos="9574213" algn="l"/>
                <a:tab pos="10582275" algn="l"/>
                <a:tab pos="1159033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509713" algn="l"/>
                <a:tab pos="2517775" algn="l"/>
                <a:tab pos="3525838" algn="l"/>
                <a:tab pos="4533900" algn="l"/>
                <a:tab pos="5541963" algn="l"/>
                <a:tab pos="6550025" algn="l"/>
                <a:tab pos="7558088" algn="l"/>
                <a:tab pos="8566150" algn="l"/>
                <a:tab pos="9574213" algn="l"/>
                <a:tab pos="10582275" algn="l"/>
                <a:tab pos="1159033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509713" algn="l"/>
                <a:tab pos="2517775" algn="l"/>
                <a:tab pos="3525838" algn="l"/>
                <a:tab pos="4533900" algn="l"/>
                <a:tab pos="5541963" algn="l"/>
                <a:tab pos="6550025" algn="l"/>
                <a:tab pos="7558088" algn="l"/>
                <a:tab pos="8566150" algn="l"/>
                <a:tab pos="9574213" algn="l"/>
                <a:tab pos="10582275" algn="l"/>
                <a:tab pos="1159033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509713" algn="l"/>
                <a:tab pos="2517775" algn="l"/>
                <a:tab pos="3525838" algn="l"/>
                <a:tab pos="4533900" algn="l"/>
                <a:tab pos="5541963" algn="l"/>
                <a:tab pos="6550025" algn="l"/>
                <a:tab pos="7558088" algn="l"/>
                <a:tab pos="8566150" algn="l"/>
                <a:tab pos="9574213" algn="l"/>
                <a:tab pos="10582275" algn="l"/>
                <a:tab pos="1159033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509713" algn="l"/>
                <a:tab pos="2517775" algn="l"/>
                <a:tab pos="3525838" algn="l"/>
                <a:tab pos="4533900" algn="l"/>
                <a:tab pos="5541963" algn="l"/>
                <a:tab pos="6550025" algn="l"/>
                <a:tab pos="7558088" algn="l"/>
                <a:tab pos="8566150" algn="l"/>
                <a:tab pos="9574213" algn="l"/>
                <a:tab pos="10582275" algn="l"/>
                <a:tab pos="1159033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spcBef>
                <a:spcPts val="601"/>
              </a:spcBef>
              <a:buClr>
                <a:srgbClr val="663300"/>
              </a:buClr>
              <a:buSzPct val="77000"/>
              <a:buBlip>
                <a:blip r:embed="rId3"/>
              </a:buBlip>
            </a:pPr>
            <a:r>
              <a:rPr lang="fr-FR" altLang="fr-FR" sz="2200">
                <a:solidFill>
                  <a:srgbClr val="000000"/>
                </a:solidFill>
                <a:latin typeface="Arial Rounded MT Bold" pitchFamily="34" charset="0"/>
              </a:rPr>
              <a:t>Décentralisation de la sélection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1" y="1556804"/>
            <a:ext cx="4680000" cy="415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3" name="Freeform 4"/>
          <p:cNvSpPr>
            <a:spLocks noChangeArrowheads="1"/>
          </p:cNvSpPr>
          <p:nvPr/>
        </p:nvSpPr>
        <p:spPr bwMode="auto">
          <a:xfrm>
            <a:off x="198721" y="5790849"/>
            <a:ext cx="6397920" cy="10176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1761949858 h 21600"/>
              <a:gd name="T6" fmla="*/ 0 w 21600"/>
              <a:gd name="T7" fmla="*/ 1761949858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129" tIns="46698" rIns="90129" bIns="46698">
            <a:spAutoFit/>
          </a:bodyPr>
          <a:lstStyle>
            <a:lvl1pPr eaLnBrk="0">
              <a:tabLst>
                <a:tab pos="0" algn="l"/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fr-FR" altLang="fr-FR" sz="1500">
                <a:solidFill>
                  <a:srgbClr val="000000"/>
                </a:solidFill>
                <a:latin typeface="Arial Rounded MT Bold" pitchFamily="34" charset="0"/>
              </a:rPr>
              <a:t>Dispositif de sélection participative Blé tendre national 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fr-FR" altLang="fr-FR" sz="1500">
                <a:solidFill>
                  <a:srgbClr val="000000"/>
                </a:solidFill>
                <a:latin typeface="Arial Rounded MT Bold" pitchFamily="34" charset="0"/>
              </a:rPr>
              <a:t>en 2014-2015 ~ 35 agriculteurs impliqués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fr-FR" altLang="fr-FR" sz="1500">
                <a:solidFill>
                  <a:srgbClr val="000000"/>
                </a:solidFill>
                <a:latin typeface="Arial Rounded MT Bold" pitchFamily="34" charset="0"/>
              </a:rPr>
              <a:t> en 2015-2016 ~ 70 agriculteurs impliqués</a:t>
            </a:r>
          </a:p>
          <a:p>
            <a:pPr eaLnBrk="1" hangingPunct="1"/>
            <a:endParaRPr lang="fr-FR" altLang="fr-FR" sz="150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5322240" y="692714"/>
            <a:ext cx="3456000" cy="79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129" tIns="46698" rIns="90129" bIns="46698"/>
          <a:lstStyle>
            <a:lvl1pPr marL="503238" indent="-503238" eaLnBrk="0">
              <a:tabLst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1325" algn="l"/>
                <a:tab pos="9069388" algn="l"/>
                <a:tab pos="10077450" algn="l"/>
                <a:tab pos="11085513" algn="l"/>
                <a:tab pos="12093575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1325" algn="l"/>
                <a:tab pos="9069388" algn="l"/>
                <a:tab pos="10077450" algn="l"/>
                <a:tab pos="11085513" algn="l"/>
                <a:tab pos="12093575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1325" algn="l"/>
                <a:tab pos="9069388" algn="l"/>
                <a:tab pos="10077450" algn="l"/>
                <a:tab pos="11085513" algn="l"/>
                <a:tab pos="12093575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1325" algn="l"/>
                <a:tab pos="9069388" algn="l"/>
                <a:tab pos="10077450" algn="l"/>
                <a:tab pos="11085513" algn="l"/>
                <a:tab pos="12093575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1325" algn="l"/>
                <a:tab pos="9069388" algn="l"/>
                <a:tab pos="10077450" algn="l"/>
                <a:tab pos="11085513" algn="l"/>
                <a:tab pos="12093575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1325" algn="l"/>
                <a:tab pos="9069388" algn="l"/>
                <a:tab pos="10077450" algn="l"/>
                <a:tab pos="11085513" algn="l"/>
                <a:tab pos="12093575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1325" algn="l"/>
                <a:tab pos="9069388" algn="l"/>
                <a:tab pos="10077450" algn="l"/>
                <a:tab pos="11085513" algn="l"/>
                <a:tab pos="12093575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1325" algn="l"/>
                <a:tab pos="9069388" algn="l"/>
                <a:tab pos="10077450" algn="l"/>
                <a:tab pos="11085513" algn="l"/>
                <a:tab pos="12093575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006475" algn="l"/>
                <a:tab pos="2014538" algn="l"/>
                <a:tab pos="3022600" algn="l"/>
                <a:tab pos="4030663" algn="l"/>
                <a:tab pos="5038725" algn="l"/>
                <a:tab pos="6046788" algn="l"/>
                <a:tab pos="7054850" algn="l"/>
                <a:tab pos="8061325" algn="l"/>
                <a:tab pos="9069388" algn="l"/>
                <a:tab pos="10077450" algn="l"/>
                <a:tab pos="11085513" algn="l"/>
                <a:tab pos="12093575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spcBef>
                <a:spcPts val="601"/>
              </a:spcBef>
              <a:buClr>
                <a:srgbClr val="663300"/>
              </a:buClr>
              <a:buSzPct val="77000"/>
              <a:buBlip>
                <a:blip r:embed="rId3"/>
              </a:buBlip>
            </a:pPr>
            <a:r>
              <a:rPr lang="fr-FR" altLang="fr-FR" sz="2200">
                <a:solidFill>
                  <a:srgbClr val="000000"/>
                </a:solidFill>
                <a:latin typeface="Arial Rounded MT Bold" pitchFamily="34" charset="0"/>
              </a:rPr>
              <a:t>Mobiliser et créer de la diversité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985280" y="1559685"/>
            <a:ext cx="4138560" cy="50690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1436" tIns="45718" rIns="91436" bIns="45718">
            <a:spAutoFit/>
          </a:bodyPr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90000"/>
              </a:lnSpc>
              <a:spcBef>
                <a:spcPts val="601"/>
              </a:spcBef>
              <a:buFont typeface="Courier New" pitchFamily="49" charset="0"/>
              <a:buChar char="o"/>
            </a:pPr>
            <a:r>
              <a:rPr lang="fr-FR" altLang="fr-FR">
                <a:solidFill>
                  <a:srgbClr val="000000"/>
                </a:solidFill>
              </a:rPr>
              <a:t> Variétés de pays : locales ou régionales (ex: Blé d’Ile de France, Blé de Gatine,…) ou non (ex: Rouge de Bordeaux, …) issues de banques de graines ou d’autres paysans </a:t>
            </a:r>
          </a:p>
          <a:p>
            <a:pPr eaLnBrk="1">
              <a:lnSpc>
                <a:spcPct val="90000"/>
              </a:lnSpc>
              <a:spcBef>
                <a:spcPts val="601"/>
              </a:spcBef>
              <a:buFont typeface="Courier New" pitchFamily="49" charset="0"/>
              <a:buChar char="o"/>
            </a:pPr>
            <a:r>
              <a:rPr lang="fr-FR" altLang="fr-FR">
                <a:solidFill>
                  <a:srgbClr val="000000"/>
                </a:solidFill>
              </a:rPr>
              <a:t> Variétés plus récentes françaises ou européennes </a:t>
            </a:r>
          </a:p>
          <a:p>
            <a:pPr eaLnBrk="1">
              <a:lnSpc>
                <a:spcPct val="90000"/>
              </a:lnSpc>
              <a:spcBef>
                <a:spcPts val="601"/>
              </a:spcBef>
              <a:buFont typeface="Courier New" pitchFamily="49" charset="0"/>
              <a:buChar char="o"/>
            </a:pPr>
            <a:r>
              <a:rPr lang="fr-FR" altLang="fr-FR">
                <a:solidFill>
                  <a:srgbClr val="000000"/>
                </a:solidFill>
              </a:rPr>
              <a:t> Mélanges paysans de variétés ou populations</a:t>
            </a:r>
          </a:p>
          <a:p>
            <a:pPr eaLnBrk="1">
              <a:lnSpc>
                <a:spcPct val="90000"/>
              </a:lnSpc>
              <a:spcBef>
                <a:spcPts val="601"/>
              </a:spcBef>
              <a:buFont typeface="Courier New" pitchFamily="49" charset="0"/>
              <a:buChar char="o"/>
            </a:pPr>
            <a:r>
              <a:rPr lang="fr-FR" altLang="fr-FR">
                <a:solidFill>
                  <a:srgbClr val="000000"/>
                </a:solidFill>
              </a:rPr>
              <a:t> Sélections paysannes (Rouge du Roc,…)</a:t>
            </a:r>
          </a:p>
          <a:p>
            <a:pPr eaLnBrk="1">
              <a:lnSpc>
                <a:spcPct val="90000"/>
              </a:lnSpc>
              <a:spcBef>
                <a:spcPts val="601"/>
              </a:spcBef>
              <a:buFont typeface="Courier New" pitchFamily="49" charset="0"/>
              <a:buChar char="o"/>
            </a:pPr>
            <a:r>
              <a:rPr lang="fr-FR" altLang="fr-FR">
                <a:solidFill>
                  <a:srgbClr val="000000"/>
                </a:solidFill>
              </a:rPr>
              <a:t> Populations en ségrégation issues de croisements faits à la ferme</a:t>
            </a:r>
          </a:p>
          <a:p>
            <a:pPr eaLnBrk="1">
              <a:lnSpc>
                <a:spcPct val="90000"/>
              </a:lnSpc>
              <a:spcBef>
                <a:spcPts val="601"/>
              </a:spcBef>
              <a:buFont typeface="Courier New" pitchFamily="49" charset="0"/>
              <a:buChar char="o"/>
            </a:pPr>
            <a:r>
              <a:rPr lang="fr-FR" altLang="fr-FR">
                <a:solidFill>
                  <a:srgbClr val="000000"/>
                </a:solidFill>
              </a:rPr>
              <a:t> Populations complexes issues de programmes de recherche</a:t>
            </a:r>
          </a:p>
          <a:p>
            <a:pPr eaLnBrk="1">
              <a:lnSpc>
                <a:spcPct val="90000"/>
              </a:lnSpc>
              <a:spcBef>
                <a:spcPts val="601"/>
              </a:spcBef>
              <a:buFont typeface="Courier New" pitchFamily="49" charset="0"/>
              <a:buChar char="o"/>
            </a:pPr>
            <a:r>
              <a:rPr lang="fr-FR" altLang="fr-FR">
                <a:solidFill>
                  <a:srgbClr val="000000"/>
                </a:solidFill>
              </a:rPr>
              <a:t> Dispositif Brésilien (espèces allogames)</a:t>
            </a:r>
          </a:p>
          <a:p>
            <a:pPr eaLnBrk="1" hangingPunct="1">
              <a:buClrTx/>
              <a:buSzTx/>
              <a:buFontTx/>
              <a:buNone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176" name="AutoShape 7"/>
          <p:cNvSpPr>
            <a:spLocks noChangeArrowheads="1"/>
          </p:cNvSpPr>
          <p:nvPr/>
        </p:nvSpPr>
        <p:spPr bwMode="auto">
          <a:xfrm>
            <a:off x="1876320" y="2665721"/>
            <a:ext cx="1473120" cy="1126198"/>
          </a:xfrm>
          <a:prstGeom prst="irregularSeal1">
            <a:avLst/>
          </a:prstGeom>
          <a:solidFill>
            <a:srgbClr val="FFF9E5"/>
          </a:solidFill>
          <a:ln w="25560">
            <a:solidFill>
              <a:srgbClr val="3399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fr-FR" altLang="fr-FR"/>
          </a:p>
        </p:txBody>
      </p:sp>
      <p:sp>
        <p:nvSpPr>
          <p:cNvPr id="7177" name="Rectangle 8"/>
          <p:cNvSpPr>
            <a:spLocks noChangeArrowheads="1"/>
          </p:cNvSpPr>
          <p:nvPr/>
        </p:nvSpPr>
        <p:spPr bwMode="auto">
          <a:xfrm>
            <a:off x="2194560" y="3041599"/>
            <a:ext cx="982080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000000"/>
                </a:solidFill>
              </a:rPr>
              <a:t>SPEAL</a:t>
            </a:r>
          </a:p>
        </p:txBody>
      </p:sp>
    </p:spTree>
    <p:extLst>
      <p:ext uri="{BB962C8B-B14F-4D97-AF65-F5344CB8AC3E}">
        <p14:creationId xmlns:p14="http://schemas.microsoft.com/office/powerpoint/2010/main" val="4020353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6480" y="120973"/>
            <a:ext cx="8229600" cy="695593"/>
          </a:xfrm>
        </p:spPr>
        <p:txBody>
          <a:bodyPr/>
          <a:lstStyle/>
          <a:p>
            <a:pPr>
              <a:lnSpc>
                <a:spcPct val="10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altLang="fr-FR" sz="2400" dirty="0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Evaluation des </a:t>
            </a:r>
            <a:r>
              <a:rPr lang="en-GB" altLang="fr-FR" sz="2400" dirty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populations au </a:t>
            </a:r>
            <a:r>
              <a:rPr lang="en-GB" altLang="fr-FR" sz="2400" dirty="0" err="1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cours</a:t>
            </a:r>
            <a:r>
              <a:rPr lang="en-GB" altLang="fr-FR" sz="2400" dirty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 de la </a:t>
            </a:r>
            <a:r>
              <a:rPr lang="en-GB" altLang="fr-FR" sz="2400" dirty="0" err="1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sélection</a:t>
            </a:r>
            <a:r>
              <a:rPr lang="en-GB" altLang="fr-FR" sz="2400" dirty="0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 </a:t>
            </a:r>
            <a:endParaRPr lang="en-GB" altLang="fr-FR" sz="2400" dirty="0">
              <a:solidFill>
                <a:srgbClr val="00B050"/>
              </a:solidFill>
              <a:latin typeface="CongressEF-ExtraBold" pitchFamily="50"/>
              <a:ea typeface="+mn-ea"/>
              <a:cs typeface="Arial" pitchFamily="34"/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56480" y="881373"/>
            <a:ext cx="8490240" cy="597662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639" tIns="40820" rIns="81639" bIns="40820"/>
          <a:lstStyle>
            <a:lvl1pPr marL="342900" indent="-34131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1606550" indent="-60801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marL="1587" indent="0" eaLnBrk="1"/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Evaluation par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une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mise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en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culture sur les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fermes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selon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des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critères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élaborés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collectivement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par / avec les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paysans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(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critères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communs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à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l’ensemble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du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réseau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national</a:t>
            </a:r>
            <a:r>
              <a:rPr lang="en-GB" altLang="fr-FR" dirty="0" smtClean="0">
                <a:solidFill>
                  <a:srgbClr val="000000"/>
                </a:solidFill>
                <a:latin typeface="Arial Rounded MT Bold" pitchFamily="34" charset="0"/>
              </a:rPr>
              <a:t>), </a:t>
            </a:r>
            <a:r>
              <a:rPr lang="en-GB" altLang="fr-FR" dirty="0" err="1" smtClean="0">
                <a:solidFill>
                  <a:srgbClr val="000000"/>
                </a:solidFill>
                <a:latin typeface="Arial Rounded MT Bold" pitchFamily="34" charset="0"/>
              </a:rPr>
              <a:t>comportement</a:t>
            </a:r>
            <a:r>
              <a:rPr lang="en-GB" altLang="fr-FR" dirty="0" smtClean="0">
                <a:solidFill>
                  <a:srgbClr val="000000"/>
                </a:solidFill>
                <a:latin typeface="Arial Rounded MT Bold" pitchFamily="34" charset="0"/>
              </a:rPr>
              <a:t> et </a:t>
            </a:r>
            <a:r>
              <a:rPr lang="en-GB" altLang="fr-FR" dirty="0" err="1" smtClean="0">
                <a:solidFill>
                  <a:srgbClr val="000000"/>
                </a:solidFill>
                <a:latin typeface="Arial Rounded MT Bold" pitchFamily="34" charset="0"/>
              </a:rPr>
              <a:t>qualité</a:t>
            </a:r>
            <a:r>
              <a:rPr lang="en-GB" altLang="fr-FR" dirty="0" smtClean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:</a:t>
            </a:r>
          </a:p>
          <a:p>
            <a:pPr eaLnBrk="1"/>
            <a:endParaRPr lang="en-GB" altLang="fr-FR" dirty="0">
              <a:solidFill>
                <a:srgbClr val="000000"/>
              </a:solidFill>
              <a:latin typeface="Arial Rounded MT Bold" pitchFamily="34" charset="0"/>
            </a:endParaRPr>
          </a:p>
          <a:p>
            <a:pPr eaLnBrk="1">
              <a:buFont typeface="Wingdings" panose="05000000000000000000" pitchFamily="2" charset="2"/>
              <a:buChar char="ü"/>
            </a:pP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Autogames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(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blé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)</a:t>
            </a:r>
          </a:p>
          <a:p>
            <a:pPr eaLnBrk="1">
              <a:buFont typeface="Wingdings" pitchFamily="2" charset="2"/>
              <a:buChar char="Ø"/>
            </a:pPr>
            <a:endParaRPr lang="en-GB" altLang="fr-FR" dirty="0">
              <a:solidFill>
                <a:srgbClr val="000000"/>
              </a:solidFill>
              <a:latin typeface="Arial Rounded MT Bold" pitchFamily="34" charset="0"/>
            </a:endParaRPr>
          </a:p>
          <a:p>
            <a:pPr eaLnBrk="1"/>
            <a:r>
              <a:rPr lang="en-GB" altLang="fr-FR" b="1" dirty="0">
                <a:solidFill>
                  <a:srgbClr val="000000"/>
                </a:solidFill>
                <a:latin typeface="Arial Rounded MT Bold" pitchFamily="34" charset="0"/>
              </a:rPr>
              <a:t>Evaluation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et </a:t>
            </a:r>
            <a:r>
              <a:rPr lang="en-GB" altLang="fr-FR" b="1" dirty="0">
                <a:solidFill>
                  <a:srgbClr val="000000"/>
                </a:solidFill>
                <a:latin typeface="Arial Rounded MT Bold" pitchFamily="34" charset="0"/>
              </a:rPr>
              <a:t>reproduction / </a:t>
            </a:r>
            <a:r>
              <a:rPr lang="en-GB" altLang="fr-FR" b="1" dirty="0" err="1">
                <a:solidFill>
                  <a:srgbClr val="000000"/>
                </a:solidFill>
                <a:latin typeface="Arial Rounded MT Bold" pitchFamily="34" charset="0"/>
              </a:rPr>
              <a:t>sélection</a:t>
            </a:r>
            <a:r>
              <a:rPr lang="en-GB" altLang="fr-FR" b="1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b="1" dirty="0" err="1">
                <a:solidFill>
                  <a:srgbClr val="000000"/>
                </a:solidFill>
                <a:latin typeface="Arial Rounded MT Bold" pitchFamily="34" charset="0"/>
              </a:rPr>
              <a:t>simultanées</a:t>
            </a:r>
            <a:endParaRPr lang="en-GB" altLang="fr-FR" b="1" dirty="0">
              <a:solidFill>
                <a:srgbClr val="000000"/>
              </a:solidFill>
              <a:latin typeface="Arial Rounded MT Bold" pitchFamily="34" charset="0"/>
            </a:endParaRPr>
          </a:p>
          <a:p>
            <a:pPr lvl="1" eaLnBrk="1">
              <a:buFont typeface="Symbol" pitchFamily="18" charset="2"/>
              <a:buChar char="Þ"/>
            </a:pP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Dispositif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en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mini-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parcelles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côte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à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côte</a:t>
            </a:r>
            <a:endParaRPr lang="en-GB" altLang="fr-FR" dirty="0">
              <a:solidFill>
                <a:srgbClr val="000000"/>
              </a:solidFill>
              <a:latin typeface="Arial Rounded MT Bold" pitchFamily="34" charset="0"/>
            </a:endParaRPr>
          </a:p>
          <a:p>
            <a:pPr eaLnBrk="1">
              <a:spcAft>
                <a:spcPts val="1293"/>
              </a:spcAft>
            </a:pPr>
            <a:endParaRPr lang="en-GB" altLang="fr-FR" dirty="0">
              <a:solidFill>
                <a:srgbClr val="000000"/>
              </a:solidFill>
              <a:latin typeface="Arial Rounded MT Bold" pitchFamily="34" charset="0"/>
            </a:endParaRPr>
          </a:p>
          <a:p>
            <a:pPr eaLnBrk="1">
              <a:buClrTx/>
              <a:buSzTx/>
              <a:buFont typeface="Wingdings" panose="05000000000000000000" pitchFamily="2" charset="2"/>
              <a:buChar char="ü"/>
            </a:pP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Allogames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(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maïs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,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tournesol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)</a:t>
            </a:r>
          </a:p>
          <a:p>
            <a:pPr eaLnBrk="1">
              <a:buClrTx/>
              <a:buSzTx/>
              <a:buFont typeface="Wingdings" pitchFamily="2" charset="2"/>
              <a:buChar char="Ø"/>
            </a:pPr>
            <a:endParaRPr lang="en-GB" altLang="fr-FR" dirty="0">
              <a:solidFill>
                <a:srgbClr val="000000"/>
              </a:solidFill>
              <a:latin typeface="Arial Rounded MT Bold" pitchFamily="34" charset="0"/>
            </a:endParaRPr>
          </a:p>
          <a:p>
            <a:pPr eaLnBrk="1">
              <a:buClrTx/>
              <a:buSzTx/>
              <a:buFontTx/>
              <a:buNone/>
            </a:pPr>
            <a:r>
              <a:rPr lang="en-GB" altLang="fr-FR" b="1" dirty="0">
                <a:solidFill>
                  <a:srgbClr val="000000"/>
                </a:solidFill>
                <a:latin typeface="Arial Rounded MT Bold" pitchFamily="34" charset="0"/>
              </a:rPr>
              <a:t>Evaluation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sur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une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/ des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plateformes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expérimentales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endParaRPr lang="en-GB" altLang="fr-FR" dirty="0" smtClean="0">
              <a:solidFill>
                <a:srgbClr val="000000"/>
              </a:solidFill>
              <a:latin typeface="Arial Rounded MT Bold" pitchFamily="34" charset="0"/>
            </a:endParaRPr>
          </a:p>
          <a:p>
            <a:pPr eaLnBrk="1">
              <a:buClrTx/>
              <a:buSzTx/>
              <a:buFontTx/>
              <a:buNone/>
            </a:pPr>
            <a:r>
              <a:rPr lang="en-GB" altLang="fr-FR" dirty="0" err="1" smtClean="0">
                <a:solidFill>
                  <a:srgbClr val="000000"/>
                </a:solidFill>
                <a:latin typeface="Arial Rounded MT Bold" pitchFamily="34" charset="0"/>
              </a:rPr>
              <a:t>Dispositif</a:t>
            </a:r>
            <a:r>
              <a:rPr lang="en-GB" altLang="fr-FR" dirty="0" smtClean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en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mini-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parcelles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,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risques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de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pollinisations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croisée</a:t>
            </a:r>
            <a:endParaRPr lang="en-GB" altLang="fr-FR" dirty="0">
              <a:solidFill>
                <a:srgbClr val="000000"/>
              </a:solidFill>
              <a:latin typeface="Arial Rounded MT Bold" pitchFamily="34" charset="0"/>
            </a:endParaRPr>
          </a:p>
          <a:p>
            <a:pPr eaLnBrk="1">
              <a:buClrTx/>
              <a:buSzTx/>
              <a:buFontTx/>
              <a:buNone/>
            </a:pPr>
            <a:endParaRPr lang="en-GB" altLang="fr-FR" b="1" dirty="0">
              <a:solidFill>
                <a:srgbClr val="000000"/>
              </a:solidFill>
              <a:latin typeface="Arial Rounded MT Bold" pitchFamily="34" charset="0"/>
            </a:endParaRPr>
          </a:p>
          <a:p>
            <a:pPr eaLnBrk="1">
              <a:buClrTx/>
              <a:buSzTx/>
              <a:buFontTx/>
              <a:buNone/>
            </a:pPr>
            <a:r>
              <a:rPr lang="en-GB" altLang="fr-FR" b="1" dirty="0">
                <a:solidFill>
                  <a:srgbClr val="000000"/>
                </a:solidFill>
                <a:latin typeface="Arial Rounded MT Bold" pitchFamily="34" charset="0"/>
              </a:rPr>
              <a:t>Reproduction / </a:t>
            </a:r>
            <a:r>
              <a:rPr lang="en-GB" altLang="fr-FR" b="1" dirty="0" err="1">
                <a:solidFill>
                  <a:srgbClr val="000000"/>
                </a:solidFill>
                <a:latin typeface="Arial Rounded MT Bold" pitchFamily="34" charset="0"/>
              </a:rPr>
              <a:t>sélection</a:t>
            </a:r>
            <a:r>
              <a:rPr lang="en-GB" altLang="fr-FR" b="1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à la </a:t>
            </a:r>
            <a:r>
              <a:rPr lang="en-GB" altLang="fr-FR" dirty="0" err="1" smtClean="0">
                <a:solidFill>
                  <a:srgbClr val="000000"/>
                </a:solidFill>
                <a:latin typeface="Arial Rounded MT Bold" pitchFamily="34" charset="0"/>
              </a:rPr>
              <a:t>ferme</a:t>
            </a:r>
            <a:endParaRPr lang="en-GB" altLang="fr-FR" dirty="0">
              <a:solidFill>
                <a:srgbClr val="000000"/>
              </a:solidFill>
              <a:latin typeface="Arial Rounded MT Bold" pitchFamily="34" charset="0"/>
            </a:endParaRPr>
          </a:p>
          <a:p>
            <a:pPr eaLnBrk="1">
              <a:buClrTx/>
              <a:buSzTx/>
              <a:buFontTx/>
              <a:buNone/>
            </a:pPr>
            <a:r>
              <a:rPr lang="en-GB" altLang="fr-FR" dirty="0" err="1" smtClean="0">
                <a:solidFill>
                  <a:srgbClr val="000000"/>
                </a:solidFill>
                <a:latin typeface="Arial Rounded MT Bold" pitchFamily="34" charset="0"/>
              </a:rPr>
              <a:t>Une</a:t>
            </a:r>
            <a:r>
              <a:rPr lang="en-GB" altLang="fr-FR" dirty="0" smtClean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grande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parcelle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avec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une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population sur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chaque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 smtClean="0">
                <a:solidFill>
                  <a:srgbClr val="000000"/>
                </a:solidFill>
                <a:latin typeface="Arial Rounded MT Bold" pitchFamily="34" charset="0"/>
              </a:rPr>
              <a:t>ferme</a:t>
            </a:r>
            <a:endParaRPr lang="en-GB" altLang="fr-FR" dirty="0">
              <a:solidFill>
                <a:srgbClr val="000000"/>
              </a:solidFill>
              <a:latin typeface="Arial Rounded MT Bold" pitchFamily="34" charset="0"/>
            </a:endParaRPr>
          </a:p>
          <a:p>
            <a:pPr eaLnBrk="1">
              <a:buClrTx/>
              <a:buSzTx/>
              <a:buFontTx/>
              <a:buNone/>
            </a:pPr>
            <a:r>
              <a:rPr lang="en-GB" altLang="fr-FR" dirty="0" err="1" smtClean="0">
                <a:solidFill>
                  <a:srgbClr val="000000"/>
                </a:solidFill>
                <a:latin typeface="Arial Rounded MT Bold" pitchFamily="34" charset="0"/>
              </a:rPr>
              <a:t>Protocole</a:t>
            </a:r>
            <a:r>
              <a:rPr lang="en-GB" altLang="fr-FR" dirty="0" smtClean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Brésilien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de </a:t>
            </a:r>
            <a:r>
              <a:rPr lang="en-GB" altLang="fr-FR" dirty="0" err="1">
                <a:solidFill>
                  <a:srgbClr val="000000"/>
                </a:solidFill>
                <a:latin typeface="Arial Rounded MT Bold" pitchFamily="34" charset="0"/>
              </a:rPr>
              <a:t>création</a:t>
            </a:r>
            <a:r>
              <a:rPr lang="en-GB" altLang="fr-FR" dirty="0">
                <a:solidFill>
                  <a:srgbClr val="000000"/>
                </a:solidFill>
                <a:latin typeface="Arial Rounded MT Bold" pitchFamily="34" charset="0"/>
              </a:rPr>
              <a:t> de populations</a:t>
            </a:r>
          </a:p>
          <a:p>
            <a:pPr eaLnBrk="1">
              <a:buClrTx/>
              <a:buSzTx/>
              <a:buFontTx/>
              <a:buNone/>
            </a:pPr>
            <a:endParaRPr lang="en-GB" altLang="fr-FR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624" y="4437112"/>
            <a:ext cx="2420888" cy="2420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556791"/>
            <a:ext cx="2808313" cy="2808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027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391680" y="188640"/>
            <a:ext cx="8490240" cy="67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altLang="fr-FR" sz="2400" dirty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Bilan des essais en </a:t>
            </a:r>
            <a:r>
              <a:rPr lang="fr-FR" altLang="fr-FR" sz="2400" dirty="0" smtClean="0">
                <a:solidFill>
                  <a:srgbClr val="00B050"/>
                </a:solidFill>
                <a:latin typeface="CongressEF-ExtraBold" pitchFamily="50"/>
                <a:cs typeface="Arial" pitchFamily="34"/>
              </a:rPr>
              <a:t>région</a:t>
            </a:r>
            <a:endParaRPr lang="fr-FR" altLang="fr-FR" sz="2400" dirty="0">
              <a:solidFill>
                <a:srgbClr val="00B050"/>
              </a:solidFill>
              <a:latin typeface="CongressEF-ExtraBold" pitchFamily="50"/>
              <a:cs typeface="Arial" pitchFamily="34"/>
            </a:endParaRPr>
          </a:p>
        </p:txBody>
      </p:sp>
      <p:pic>
        <p:nvPicPr>
          <p:cNvPr id="10243" name="Picture 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440" y="-4969962"/>
            <a:ext cx="2177280" cy="16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4" name="Picture 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440" y="-4969962"/>
            <a:ext cx="2177280" cy="16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5" name="Picture 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7200" y="-4866271"/>
            <a:ext cx="2612160" cy="196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6" name="Picture 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7200" y="-4866271"/>
            <a:ext cx="4354560" cy="326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7" name="ZoneTexte 10"/>
          <p:cNvSpPr txBox="1">
            <a:spLocks noChangeArrowheads="1"/>
          </p:cNvSpPr>
          <p:nvPr/>
        </p:nvSpPr>
        <p:spPr bwMode="auto">
          <a:xfrm>
            <a:off x="391680" y="2924944"/>
            <a:ext cx="8164800" cy="617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endParaRPr lang="fr-FR" altLang="fr-FR" b="1" dirty="0">
              <a:latin typeface="Arial Rounded MT Bold" pitchFamily="34" charset="0"/>
            </a:endParaRPr>
          </a:p>
          <a:p>
            <a:r>
              <a:rPr lang="fr-FR" altLang="fr-FR" b="1" dirty="0">
                <a:latin typeface="Arial Rounded MT Bold" pitchFamily="34" charset="0"/>
              </a:rPr>
              <a:t>Evolution entre 2013 et 2016 :  </a:t>
            </a:r>
          </a:p>
          <a:p>
            <a:endParaRPr lang="fr-FR" altLang="fr-FR" b="1" dirty="0">
              <a:latin typeface="Arial Rounded MT Bold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altLang="fr-FR" dirty="0">
                <a:latin typeface="Arial Rounded MT Bold" pitchFamily="34" charset="0"/>
              </a:rPr>
              <a:t>Augmentation du nombre de parcelles d’essai à chaque campagne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altLang="fr-FR" dirty="0">
              <a:latin typeface="Arial Rounded MT Bold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altLang="fr-FR" dirty="0">
                <a:latin typeface="Arial Rounded MT Bold" pitchFamily="34" charset="0"/>
              </a:rPr>
              <a:t>Essais menés dans l’ensemble des départements de la région en 2016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altLang="fr-FR" dirty="0">
              <a:latin typeface="Arial Rounded MT Bold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altLang="fr-FR" dirty="0">
                <a:latin typeface="Arial Rounded MT Bold" pitchFamily="34" charset="0"/>
              </a:rPr>
              <a:t>Diversification du type de protocoles :</a:t>
            </a:r>
          </a:p>
          <a:p>
            <a:r>
              <a:rPr lang="fr-FR" altLang="fr-FR" dirty="0" smtClean="0">
                <a:latin typeface="Arial Rounded MT Bold" pitchFamily="34" charset="0"/>
              </a:rPr>
              <a:t>- </a:t>
            </a:r>
            <a:r>
              <a:rPr lang="fr-FR" altLang="fr-FR" dirty="0">
                <a:latin typeface="Arial Rounded MT Bold" pitchFamily="34" charset="0"/>
              </a:rPr>
              <a:t>blé : évaluation de la sélection directement en conduite en mélange</a:t>
            </a:r>
          </a:p>
          <a:p>
            <a:r>
              <a:rPr lang="fr-FR" altLang="fr-FR" dirty="0" smtClean="0">
                <a:latin typeface="Arial Rounded MT Bold" pitchFamily="34" charset="0"/>
              </a:rPr>
              <a:t>- Maïs : </a:t>
            </a:r>
            <a:r>
              <a:rPr lang="fr-FR" altLang="fr-FR" dirty="0">
                <a:latin typeface="Arial Rounded MT Bold" pitchFamily="34" charset="0"/>
              </a:rPr>
              <a:t>parcelle de production avec une variété témoin commune en région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altLang="fr-FR" dirty="0">
              <a:latin typeface="Arial Rounded MT Bold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altLang="fr-FR" dirty="0">
                <a:latin typeface="Arial Rounded MT Bold" pitchFamily="34" charset="0"/>
              </a:rPr>
              <a:t>Augmentation du nombre de </a:t>
            </a:r>
            <a:r>
              <a:rPr lang="fr-FR" altLang="fr-FR" dirty="0" smtClean="0">
                <a:latin typeface="Arial Rounded MT Bold" pitchFamily="34" charset="0"/>
              </a:rPr>
              <a:t>variétés : </a:t>
            </a:r>
            <a:r>
              <a:rPr lang="fr-FR" altLang="fr-FR" dirty="0">
                <a:latin typeface="Arial Rounded MT Bold" pitchFamily="34" charset="0"/>
              </a:rPr>
              <a:t>évaluation de variétés de blés </a:t>
            </a:r>
            <a:r>
              <a:rPr lang="fr-FR" altLang="fr-FR" dirty="0" err="1">
                <a:latin typeface="Arial Rounded MT Bold" pitchFamily="34" charset="0"/>
              </a:rPr>
              <a:t>poulards</a:t>
            </a:r>
            <a:r>
              <a:rPr lang="fr-FR" altLang="fr-FR" dirty="0">
                <a:latin typeface="Arial Rounded MT Bold" pitchFamily="34" charset="0"/>
              </a:rPr>
              <a:t>, d’engrain et d’orge </a:t>
            </a:r>
          </a:p>
          <a:p>
            <a:pPr>
              <a:buFontTx/>
              <a:buChar char="-"/>
            </a:pPr>
            <a:endParaRPr lang="fr-FR" altLang="fr-FR" dirty="0">
              <a:latin typeface="Arial Rounded MT Bold" pitchFamily="34" charset="0"/>
            </a:endParaRPr>
          </a:p>
          <a:p>
            <a:endParaRPr lang="fr-FR" altLang="fr-FR" dirty="0">
              <a:latin typeface="Arial Rounded MT Bold" pitchFamily="34" charset="0"/>
            </a:endParaRPr>
          </a:p>
          <a:p>
            <a:endParaRPr lang="fr-FR" altLang="fr-FR" b="1" dirty="0">
              <a:latin typeface="Arial Rounded MT Bold" pitchFamily="34" charset="0"/>
            </a:endParaRPr>
          </a:p>
          <a:p>
            <a:endParaRPr lang="fr-FR" altLang="fr-FR" b="1" dirty="0">
              <a:latin typeface="Arial Rounded MT Bold" pitchFamily="34" charset="0"/>
            </a:endParaRPr>
          </a:p>
          <a:p>
            <a:endParaRPr lang="fr-FR" altLang="fr-FR" b="1" dirty="0">
              <a:latin typeface="Arial Rounded MT Bold" pitchFamily="34" charset="0"/>
            </a:endParaRPr>
          </a:p>
          <a:p>
            <a:endParaRPr lang="fr-FR" altLang="fr-FR" b="1" dirty="0">
              <a:latin typeface="Arial Rounded MT Bold" pitchFamily="34" charset="0"/>
            </a:endParaRPr>
          </a:p>
          <a:p>
            <a:endParaRPr lang="fr-FR" altLang="fr-FR" b="1" dirty="0">
              <a:latin typeface="Arial Rounded MT Bold" pitchFamily="34" charset="0"/>
            </a:endParaRPr>
          </a:p>
          <a:p>
            <a:endParaRPr lang="fr-FR" altLang="fr-FR" b="1" dirty="0">
              <a:latin typeface="Arial Rounded MT Bold" pitchFamily="34" charset="0"/>
            </a:endParaRPr>
          </a:p>
          <a:p>
            <a:endParaRPr lang="fr-FR" altLang="fr-FR" b="1" dirty="0">
              <a:latin typeface="Arial Rounded MT Bold" pitchFamily="34" charset="0"/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428884"/>
              </p:ext>
            </p:extLst>
          </p:nvPr>
        </p:nvGraphicFramePr>
        <p:xfrm>
          <a:off x="107504" y="1012427"/>
          <a:ext cx="8883360" cy="1905668"/>
        </p:xfrm>
        <a:graphic>
          <a:graphicData uri="http://schemas.openxmlformats.org/drawingml/2006/table">
            <a:tbl>
              <a:tblPr/>
              <a:tblGrid>
                <a:gridCol w="1317600"/>
                <a:gridCol w="236160"/>
                <a:gridCol w="237600"/>
                <a:gridCol w="236160"/>
                <a:gridCol w="236160"/>
                <a:gridCol w="236160"/>
                <a:gridCol w="236160"/>
                <a:gridCol w="254880"/>
                <a:gridCol w="236160"/>
                <a:gridCol w="236160"/>
                <a:gridCol w="236160"/>
                <a:gridCol w="236160"/>
                <a:gridCol w="236160"/>
                <a:gridCol w="236160"/>
                <a:gridCol w="267840"/>
                <a:gridCol w="236160"/>
                <a:gridCol w="236160"/>
                <a:gridCol w="236160"/>
                <a:gridCol w="236160"/>
                <a:gridCol w="236160"/>
                <a:gridCol w="236160"/>
                <a:gridCol w="292320"/>
                <a:gridCol w="236160"/>
                <a:gridCol w="236160"/>
                <a:gridCol w="236160"/>
                <a:gridCol w="236160"/>
                <a:gridCol w="236160"/>
                <a:gridCol w="236160"/>
                <a:gridCol w="292320"/>
                <a:gridCol w="789120"/>
              </a:tblGrid>
              <a:tr h="289816"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TYPE D'ESSAI (parcelles)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7"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MIS EN PLACE EN 2013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MIS EN PLACE EN 2014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MIS EN PLACE EN 2015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MIS EN PLACE EN 2016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Total parcelles sur 4 campagnes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88212"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/>
                      </a:r>
                      <a:b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</a:b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18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36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37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41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45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28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Total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18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36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37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41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45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28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Total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18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36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37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41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45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28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Total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18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36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37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41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45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28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Total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2108"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TOTAL ESSAIS MAÏS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6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11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7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14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6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18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7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6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19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62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2108"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TOTAL ESSAIS BLE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5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6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7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8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22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41316"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TOTAL ESSAIS TOURNESOL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5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11</a:t>
                      </a: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2108"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TOTAL ESSAIS 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7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16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CD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4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5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21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CD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9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5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27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CD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6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10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31</a:t>
                      </a:r>
                      <a:endParaRPr kumimoji="0" lang="fr-FR" alt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CD00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lnSpc>
                          <a:spcPct val="87000"/>
                        </a:lnSpc>
                        <a:spcAft>
                          <a:spcPts val="1425"/>
                        </a:spcAft>
                        <a:defRPr sz="2700"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1pPr>
                      <a:lvl2pPr eaLnBrk="0">
                        <a:lnSpc>
                          <a:spcPct val="87000"/>
                        </a:lnSpc>
                        <a:spcAft>
                          <a:spcPts val="113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2pPr>
                      <a:lvl3pPr eaLnBrk="0">
                        <a:lnSpc>
                          <a:spcPct val="87000"/>
                        </a:lnSpc>
                        <a:spcAft>
                          <a:spcPts val="850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3pPr>
                      <a:lvl4pPr eaLnBrk="0">
                        <a:lnSpc>
                          <a:spcPct val="87000"/>
                        </a:lnSpc>
                        <a:spcAft>
                          <a:spcPts val="575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4pPr>
                      <a:lvl5pPr eaLnBrk="0">
                        <a:lnSpc>
                          <a:spcPct val="87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95</a:t>
                      </a:r>
                      <a:endParaRPr kumimoji="0" lang="fr-FR" alt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40953" marR="40953" marT="20479" marB="20479" anchor="ctr" horzOverflow="overflow">
                    <a:lnL>
                      <a:noFill/>
                    </a:lnL>
                    <a:lnR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CB1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CD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992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437761" y="122414"/>
            <a:ext cx="8229600" cy="69415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altLang="fr-FR" sz="2400" dirty="0" err="1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Outil</a:t>
            </a:r>
            <a:r>
              <a:rPr lang="en-GB" altLang="fr-FR" sz="2400" dirty="0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 </a:t>
            </a:r>
            <a:r>
              <a:rPr lang="en-GB" altLang="fr-FR" sz="2400" dirty="0" err="1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commun</a:t>
            </a:r>
            <a:r>
              <a:rPr lang="en-GB" altLang="fr-FR" sz="2400" dirty="0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 </a:t>
            </a:r>
            <a:r>
              <a:rPr lang="en-GB" altLang="fr-FR" sz="2400" dirty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: </a:t>
            </a:r>
            <a:r>
              <a:rPr lang="en-GB" altLang="fr-FR" sz="2400" dirty="0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bases </a:t>
            </a:r>
            <a:r>
              <a:rPr lang="en-GB" altLang="fr-FR" sz="2400" dirty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de </a:t>
            </a:r>
            <a:r>
              <a:rPr lang="en-GB" altLang="fr-FR" sz="2400" dirty="0" err="1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données</a:t>
            </a:r>
            <a:r>
              <a:rPr lang="en-GB" altLang="fr-FR" sz="2400" dirty="0" smtClean="0">
                <a:solidFill>
                  <a:srgbClr val="00B050"/>
                </a:solidFill>
                <a:latin typeface="CongressEF-ExtraBold" pitchFamily="50"/>
                <a:ea typeface="+mn-ea"/>
                <a:cs typeface="Arial" pitchFamily="34"/>
              </a:rPr>
              <a:t> </a:t>
            </a:r>
            <a:endParaRPr lang="en-GB" altLang="fr-FR" sz="2400" dirty="0">
              <a:solidFill>
                <a:srgbClr val="00B050"/>
              </a:solidFill>
              <a:latin typeface="CongressEF-ExtraBold" pitchFamily="50"/>
              <a:ea typeface="+mn-ea"/>
              <a:cs typeface="Arial" pitchFamily="34"/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60640" y="816566"/>
            <a:ext cx="8490240" cy="6204171"/>
          </a:xfrm>
        </p:spPr>
        <p:txBody>
          <a:bodyPr/>
          <a:lstStyle/>
          <a:p>
            <a:pPr indent="-309605">
              <a:lnSpc>
                <a:spcPct val="90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altLang="fr-FR" sz="1800" dirty="0" err="1" smtClean="0">
                <a:latin typeface="Arial Rounded MT Bold" pitchFamily="34" charset="0"/>
              </a:rPr>
              <a:t>Deux</a:t>
            </a:r>
            <a:r>
              <a:rPr lang="en-GB" altLang="fr-FR" sz="1800" dirty="0" smtClean="0">
                <a:latin typeface="Arial Rounded MT Bold" pitchFamily="34" charset="0"/>
              </a:rPr>
              <a:t> </a:t>
            </a:r>
            <a:r>
              <a:rPr lang="en-GB" altLang="fr-FR" sz="1800" dirty="0">
                <a:latin typeface="Arial Rounded MT Bold" pitchFamily="34" charset="0"/>
              </a:rPr>
              <a:t>types de </a:t>
            </a:r>
            <a:r>
              <a:rPr lang="en-GB" altLang="fr-FR" sz="1800" dirty="0" err="1">
                <a:latin typeface="Arial Rounded MT Bold" pitchFamily="34" charset="0"/>
              </a:rPr>
              <a:t>données</a:t>
            </a:r>
            <a:r>
              <a:rPr lang="en-GB" altLang="fr-FR" sz="1800" dirty="0">
                <a:latin typeface="Arial Rounded MT Bold" pitchFamily="34" charset="0"/>
              </a:rPr>
              <a:t>:</a:t>
            </a:r>
          </a:p>
          <a:p>
            <a:pPr marL="33295" indent="0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altLang="fr-FR" sz="1800" dirty="0" smtClean="0">
                <a:latin typeface="Arial Rounded MT Bold" pitchFamily="34" charset="0"/>
              </a:rPr>
              <a:t>    - </a:t>
            </a:r>
            <a:r>
              <a:rPr lang="en-GB" altLang="fr-FR" sz="1800" dirty="0">
                <a:latin typeface="Arial Rounded MT Bold" pitchFamily="34" charset="0"/>
              </a:rPr>
              <a:t>Histoire des lots de </a:t>
            </a:r>
            <a:r>
              <a:rPr lang="en-GB" altLang="fr-FR" sz="1800" dirty="0" err="1">
                <a:latin typeface="Arial Rounded MT Bold" pitchFamily="34" charset="0"/>
              </a:rPr>
              <a:t>graines</a:t>
            </a:r>
            <a:endParaRPr lang="en-GB" altLang="fr-FR" sz="1800" dirty="0">
              <a:latin typeface="Arial Rounded MT Bold" pitchFamily="34" charset="0"/>
            </a:endParaRPr>
          </a:p>
          <a:p>
            <a:pPr marL="33295" indent="0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altLang="fr-FR" sz="1800" dirty="0" smtClean="0">
                <a:latin typeface="Arial Rounded MT Bold" pitchFamily="34" charset="0"/>
              </a:rPr>
              <a:t>    - </a:t>
            </a:r>
            <a:r>
              <a:rPr lang="en-GB" altLang="fr-FR" sz="1800" dirty="0" err="1">
                <a:latin typeface="Arial Rounded MT Bold" pitchFamily="34" charset="0"/>
              </a:rPr>
              <a:t>Données</a:t>
            </a:r>
            <a:r>
              <a:rPr lang="en-GB" altLang="fr-FR" sz="1800" dirty="0">
                <a:latin typeface="Arial Rounded MT Bold" pitchFamily="34" charset="0"/>
              </a:rPr>
              <a:t> issues des </a:t>
            </a:r>
            <a:r>
              <a:rPr lang="en-GB" altLang="fr-FR" sz="1800" dirty="0" err="1">
                <a:latin typeface="Arial Rounded MT Bold" pitchFamily="34" charset="0"/>
              </a:rPr>
              <a:t>expérimentations</a:t>
            </a:r>
            <a:endParaRPr lang="en-GB" altLang="fr-FR" sz="1800" dirty="0">
              <a:latin typeface="Arial Rounded MT Bold" pitchFamily="34" charset="0"/>
            </a:endParaRPr>
          </a:p>
          <a:p>
            <a:pPr indent="-309605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altLang="fr-FR" sz="1800" dirty="0">
              <a:latin typeface="Arial Rounded MT Bold" pitchFamily="34" charset="0"/>
            </a:endParaRPr>
          </a:p>
          <a:p>
            <a:pPr indent="-309605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altLang="fr-FR" sz="1800" dirty="0">
              <a:latin typeface="Arial Rounded MT Bold" pitchFamily="34" charset="0"/>
            </a:endParaRPr>
          </a:p>
          <a:p>
            <a:pPr indent="-309605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altLang="fr-FR" sz="1800" dirty="0">
              <a:latin typeface="Arial Rounded MT Bold" pitchFamily="34" charset="0"/>
            </a:endParaRPr>
          </a:p>
          <a:p>
            <a:pPr indent="-309605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altLang="fr-FR" sz="1800" dirty="0">
              <a:latin typeface="Arial Rounded MT Bold" pitchFamily="34" charset="0"/>
            </a:endParaRPr>
          </a:p>
          <a:p>
            <a:pPr indent="-309605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altLang="fr-FR" sz="1800" dirty="0">
              <a:latin typeface="Arial Rounded MT Bold" pitchFamily="34" charset="0"/>
            </a:endParaRPr>
          </a:p>
          <a:p>
            <a:pPr indent="-309605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altLang="fr-FR" sz="1800" dirty="0">
              <a:latin typeface="Arial Rounded MT Bold" pitchFamily="34" charset="0"/>
            </a:endParaRPr>
          </a:p>
          <a:p>
            <a:pPr indent="-309605">
              <a:lnSpc>
                <a:spcPct val="90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altLang="fr-FR" sz="1800" dirty="0" err="1">
                <a:latin typeface="Arial Rounded MT Bold" pitchFamily="34" charset="0"/>
              </a:rPr>
              <a:t>Données</a:t>
            </a:r>
            <a:r>
              <a:rPr lang="en-GB" altLang="fr-FR" sz="1800" dirty="0">
                <a:latin typeface="Arial Rounded MT Bold" pitchFamily="34" charset="0"/>
              </a:rPr>
              <a:t> multi-</a:t>
            </a:r>
            <a:r>
              <a:rPr lang="en-GB" altLang="fr-FR" sz="1800" dirty="0" err="1">
                <a:latin typeface="Arial Rounded MT Bold" pitchFamily="34" charset="0"/>
              </a:rPr>
              <a:t>annuelles</a:t>
            </a:r>
            <a:r>
              <a:rPr lang="en-GB" altLang="fr-FR" sz="1800" dirty="0">
                <a:latin typeface="Arial Rounded MT Bold" pitchFamily="34" charset="0"/>
              </a:rPr>
              <a:t> et multi-sites</a:t>
            </a:r>
          </a:p>
          <a:p>
            <a:pPr indent="-309605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altLang="fr-FR" sz="1800" dirty="0" err="1">
                <a:latin typeface="Arial Rounded MT Bold" pitchFamily="34" charset="0"/>
              </a:rPr>
              <a:t>Dispositif</a:t>
            </a:r>
            <a:r>
              <a:rPr lang="en-GB" altLang="fr-FR" sz="1800" dirty="0">
                <a:latin typeface="Arial Rounded MT Bold" pitchFamily="34" charset="0"/>
              </a:rPr>
              <a:t> </a:t>
            </a:r>
            <a:r>
              <a:rPr lang="en-GB" altLang="fr-FR" sz="1800" dirty="0" err="1">
                <a:latin typeface="Arial Rounded MT Bold" pitchFamily="34" charset="0"/>
              </a:rPr>
              <a:t>expérimental</a:t>
            </a:r>
            <a:r>
              <a:rPr lang="en-GB" altLang="fr-FR" sz="1800" dirty="0">
                <a:latin typeface="Arial Rounded MT Bold" pitchFamily="34" charset="0"/>
              </a:rPr>
              <a:t> </a:t>
            </a:r>
            <a:r>
              <a:rPr lang="en-GB" altLang="fr-FR" sz="1800" dirty="0" err="1">
                <a:latin typeface="Arial Rounded MT Bold" pitchFamily="34" charset="0"/>
              </a:rPr>
              <a:t>Blé</a:t>
            </a:r>
            <a:r>
              <a:rPr lang="en-GB" altLang="fr-FR" sz="1800" dirty="0">
                <a:latin typeface="Arial Rounded MT Bold" pitchFamily="34" charset="0"/>
              </a:rPr>
              <a:t> à la </a:t>
            </a:r>
            <a:r>
              <a:rPr lang="en-GB" altLang="fr-FR" sz="1800" dirty="0" err="1" smtClean="0">
                <a:latin typeface="Arial Rounded MT Bold" pitchFamily="34" charset="0"/>
              </a:rPr>
              <a:t>ferme</a:t>
            </a:r>
            <a:r>
              <a:rPr lang="en-GB" altLang="fr-FR" sz="1800" dirty="0" smtClean="0">
                <a:latin typeface="Arial Rounded MT Bold" pitchFamily="34" charset="0"/>
              </a:rPr>
              <a:t> :</a:t>
            </a:r>
            <a:r>
              <a:rPr lang="en-GB" altLang="fr-FR" sz="1800" dirty="0">
                <a:latin typeface="Arial Rounded MT Bold" pitchFamily="34" charset="0"/>
              </a:rPr>
              <a:t/>
            </a:r>
            <a:br>
              <a:rPr lang="en-GB" altLang="fr-FR" sz="1800" dirty="0">
                <a:latin typeface="Arial Rounded MT Bold" pitchFamily="34" charset="0"/>
              </a:rPr>
            </a:br>
            <a:r>
              <a:rPr lang="en-GB" altLang="fr-FR" sz="1800" dirty="0">
                <a:latin typeface="Arial Rounded MT Bold" pitchFamily="34" charset="0"/>
              </a:rPr>
              <a:t>~ 35 </a:t>
            </a:r>
            <a:r>
              <a:rPr lang="en-GB" altLang="fr-FR" sz="1800" dirty="0" err="1">
                <a:latin typeface="Arial Rounded MT Bold" pitchFamily="34" charset="0"/>
              </a:rPr>
              <a:t>agriculteurs</a:t>
            </a:r>
            <a:r>
              <a:rPr lang="en-GB" altLang="fr-FR" sz="1800" dirty="0">
                <a:latin typeface="Arial Rounded MT Bold" pitchFamily="34" charset="0"/>
              </a:rPr>
              <a:t> </a:t>
            </a:r>
            <a:r>
              <a:rPr lang="en-GB" altLang="fr-FR" sz="1800" dirty="0" err="1">
                <a:latin typeface="Arial Rounded MT Bold" pitchFamily="34" charset="0"/>
              </a:rPr>
              <a:t>impliqués</a:t>
            </a:r>
            <a:r>
              <a:rPr lang="en-GB" altLang="fr-FR" sz="1800" dirty="0">
                <a:latin typeface="Arial Rounded MT Bold" pitchFamily="34" charset="0"/>
              </a:rPr>
              <a:t> </a:t>
            </a:r>
            <a:r>
              <a:rPr lang="en-GB" altLang="fr-FR" sz="1800" dirty="0" err="1">
                <a:latin typeface="Arial Rounded MT Bold" pitchFamily="34" charset="0"/>
              </a:rPr>
              <a:t>en</a:t>
            </a:r>
            <a:r>
              <a:rPr lang="en-GB" altLang="fr-FR" sz="1800" dirty="0">
                <a:latin typeface="Arial Rounded MT Bold" pitchFamily="34" charset="0"/>
              </a:rPr>
              <a:t> 2014-2015, </a:t>
            </a:r>
            <a:br>
              <a:rPr lang="en-GB" altLang="fr-FR" sz="1800" dirty="0">
                <a:latin typeface="Arial Rounded MT Bold" pitchFamily="34" charset="0"/>
              </a:rPr>
            </a:br>
            <a:r>
              <a:rPr lang="en-GB" altLang="fr-FR" sz="1800" dirty="0">
                <a:latin typeface="Arial Rounded MT Bold" pitchFamily="34" charset="0"/>
              </a:rPr>
              <a:t>&gt; 60000 </a:t>
            </a:r>
            <a:r>
              <a:rPr lang="en-GB" altLang="fr-FR" sz="1800" dirty="0" err="1">
                <a:latin typeface="Arial Rounded MT Bold" pitchFamily="34" charset="0"/>
              </a:rPr>
              <a:t>données</a:t>
            </a:r>
            <a:r>
              <a:rPr lang="en-GB" altLang="fr-FR" sz="1800" dirty="0">
                <a:latin typeface="Arial Rounded MT Bold" pitchFamily="34" charset="0"/>
              </a:rPr>
              <a:t>/an, de 2009 à </a:t>
            </a:r>
            <a:r>
              <a:rPr lang="en-GB" altLang="fr-FR" sz="1800" dirty="0" smtClean="0">
                <a:latin typeface="Arial Rounded MT Bold" pitchFamily="34" charset="0"/>
              </a:rPr>
              <a:t>2014</a:t>
            </a:r>
          </a:p>
          <a:p>
            <a:pPr indent="-309605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altLang="fr-FR" sz="1800" dirty="0">
              <a:latin typeface="Arial Rounded MT Bold" pitchFamily="34" charset="0"/>
            </a:endParaRPr>
          </a:p>
          <a:p>
            <a:pPr indent="-309605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Font typeface="Wingdings" panose="05000000000000000000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altLang="fr-FR" sz="1800" dirty="0">
                <a:latin typeface="Arial Rounded MT Bold" pitchFamily="34" charset="0"/>
              </a:rPr>
              <a:t>Adaptation </a:t>
            </a:r>
            <a:r>
              <a:rPr lang="en-GB" altLang="fr-FR" sz="1800" dirty="0" smtClean="0">
                <a:latin typeface="Arial Rounded MT Bold" pitchFamily="34" charset="0"/>
              </a:rPr>
              <a:t>de </a:t>
            </a:r>
            <a:r>
              <a:rPr lang="en-GB" altLang="fr-FR" sz="1800" dirty="0">
                <a:latin typeface="Arial Rounded MT Bold" pitchFamily="34" charset="0"/>
              </a:rPr>
              <a:t>la base de </a:t>
            </a:r>
            <a:r>
              <a:rPr lang="en-GB" altLang="fr-FR" sz="1800" dirty="0" err="1">
                <a:latin typeface="Arial Rounded MT Bold" pitchFamily="34" charset="0"/>
              </a:rPr>
              <a:t>données</a:t>
            </a:r>
            <a:r>
              <a:rPr lang="en-GB" altLang="fr-FR" sz="1800" dirty="0">
                <a:latin typeface="Arial Rounded MT Bold" pitchFamily="34" charset="0"/>
              </a:rPr>
              <a:t> </a:t>
            </a:r>
            <a:r>
              <a:rPr lang="en-GB" altLang="fr-FR" sz="1800" dirty="0" err="1">
                <a:latin typeface="Arial Rounded MT Bold" pitchFamily="34" charset="0"/>
              </a:rPr>
              <a:t>développée</a:t>
            </a:r>
            <a:r>
              <a:rPr lang="en-GB" altLang="fr-FR" sz="1800" dirty="0">
                <a:latin typeface="Arial Rounded MT Bold" pitchFamily="34" charset="0"/>
              </a:rPr>
              <a:t> sur le </a:t>
            </a:r>
            <a:r>
              <a:rPr lang="en-GB" altLang="fr-FR" sz="1800" dirty="0" err="1">
                <a:latin typeface="Arial Rounded MT Bold" pitchFamily="34" charset="0"/>
              </a:rPr>
              <a:t>blé</a:t>
            </a:r>
            <a:r>
              <a:rPr lang="en-GB" altLang="fr-FR" sz="1800" dirty="0">
                <a:latin typeface="Arial Rounded MT Bold" pitchFamily="34" charset="0"/>
              </a:rPr>
              <a:t> aux </a:t>
            </a:r>
            <a:r>
              <a:rPr lang="en-GB" altLang="fr-FR" sz="1800" dirty="0" err="1">
                <a:latin typeface="Arial Rounded MT Bold" pitchFamily="34" charset="0"/>
              </a:rPr>
              <a:t>cas</a:t>
            </a:r>
            <a:r>
              <a:rPr lang="en-GB" altLang="fr-FR" sz="1800" dirty="0">
                <a:latin typeface="Arial Rounded MT Bold" pitchFamily="34" charset="0"/>
              </a:rPr>
              <a:t> des </a:t>
            </a:r>
            <a:r>
              <a:rPr lang="en-GB" altLang="fr-FR" sz="1800" dirty="0" err="1">
                <a:latin typeface="Arial Rounded MT Bold" pitchFamily="34" charset="0"/>
              </a:rPr>
              <a:t>espèces</a:t>
            </a:r>
            <a:r>
              <a:rPr lang="en-GB" altLang="fr-FR" sz="1800" dirty="0">
                <a:latin typeface="Arial Rounded MT Bold" pitchFamily="34" charset="0"/>
              </a:rPr>
              <a:t> </a:t>
            </a:r>
            <a:r>
              <a:rPr lang="en-GB" altLang="fr-FR" sz="1800" dirty="0" err="1">
                <a:latin typeface="Arial Rounded MT Bold" pitchFamily="34" charset="0"/>
              </a:rPr>
              <a:t>allogames</a:t>
            </a:r>
            <a:r>
              <a:rPr lang="en-GB" altLang="fr-FR" sz="1800" dirty="0">
                <a:latin typeface="Arial Rounded MT Bold" pitchFamily="34" charset="0"/>
              </a:rPr>
              <a:t> et </a:t>
            </a:r>
            <a:r>
              <a:rPr lang="en-GB" altLang="fr-FR" sz="1800" dirty="0" err="1">
                <a:latin typeface="Arial Rounded MT Bold" pitchFamily="34" charset="0"/>
              </a:rPr>
              <a:t>pérennes</a:t>
            </a:r>
            <a:endParaRPr lang="en-GB" altLang="fr-FR" sz="1800" dirty="0">
              <a:latin typeface="Arial Rounded MT Bold" pitchFamily="34" charset="0"/>
            </a:endParaRPr>
          </a:p>
          <a:p>
            <a:pPr marL="33295" indent="0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altLang="fr-FR" sz="1800" dirty="0">
              <a:latin typeface="Arial Rounded MT Bold" pitchFamily="34" charset="0"/>
            </a:endParaRPr>
          </a:p>
          <a:p>
            <a:pPr indent="-309605">
              <a:lnSpc>
                <a:spcPct val="93000"/>
              </a:lnSpc>
              <a:spcBef>
                <a:spcPts val="408"/>
              </a:spcBef>
              <a:spcAft>
                <a:spcPts val="171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GB" altLang="fr-FR" sz="1800" dirty="0">
              <a:latin typeface="Arial Rounded MT Bold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21" y="836712"/>
            <a:ext cx="2990880" cy="219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4097" r="1477" b="2316"/>
          <a:stretch>
            <a:fillRect/>
          </a:stretch>
        </p:blipFill>
        <p:spPr bwMode="auto">
          <a:xfrm>
            <a:off x="5155200" y="3184159"/>
            <a:ext cx="3988800" cy="275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968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2942</TotalTime>
  <Words>1669</Words>
  <Application>Microsoft Office PowerPoint</Application>
  <PresentationFormat>Affichage à l'écran (4:3)</PresentationFormat>
  <Paragraphs>419</Paragraphs>
  <Slides>33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33</vt:i4>
      </vt:variant>
    </vt:vector>
  </HeadingPairs>
  <TitlesOfParts>
    <vt:vector size="36" baseType="lpstr">
      <vt:lpstr>Thème Office</vt:lpstr>
      <vt:lpstr>1_Thème Office</vt:lpstr>
      <vt:lpstr>2_Thème Office</vt:lpstr>
      <vt:lpstr>SPEAL 1 puis 2  projets région Centre  juillet 2013-juin 2019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Evaluation des populations au cours de la sélection </vt:lpstr>
      <vt:lpstr>Présentation PowerPoint</vt:lpstr>
      <vt:lpstr>Outil commun : bases de données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sélection participative sur feuillus précieux</dc:title>
  <dc:creator>Jonathan</dc:creator>
  <cp:lastModifiedBy>Frederique</cp:lastModifiedBy>
  <cp:revision>205</cp:revision>
  <cp:lastPrinted>2013-09-09T11:59:45Z</cp:lastPrinted>
  <dcterms:created xsi:type="dcterms:W3CDTF">2013-09-05T12:42:55Z</dcterms:created>
  <dcterms:modified xsi:type="dcterms:W3CDTF">2017-02-06T09:34:20Z</dcterms:modified>
</cp:coreProperties>
</file>