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7" r:id="rId2"/>
    <p:sldId id="258" r:id="rId3"/>
    <p:sldId id="274" r:id="rId4"/>
    <p:sldId id="275" r:id="rId5"/>
    <p:sldId id="262" r:id="rId6"/>
    <p:sldId id="259" r:id="rId7"/>
    <p:sldId id="260" r:id="rId8"/>
    <p:sldId id="265" r:id="rId9"/>
    <p:sldId id="263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Style moyen 3 - Accentuation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60"/>
  </p:normalViewPr>
  <p:slideViewPr>
    <p:cSldViewPr snapToGrid="0">
      <p:cViewPr>
        <p:scale>
          <a:sx n="90" d="100"/>
          <a:sy n="90" d="100"/>
        </p:scale>
        <p:origin x="384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EC6036-4F11-4DCD-A789-700B84A7F104}" type="datetimeFigureOut">
              <a:rPr lang="fr-FR"/>
              <a:t>25/06/2017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425ABC-2DA1-4751-BEE2-474B515FF5B7}" type="slidenum">
              <a:rPr lang="fr-FR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2303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425ABC-2DA1-4751-BEE2-474B515FF5B7}" type="slidenum">
              <a:rPr lang="fr-FR">
                <a:solidFill>
                  <a:prstClr val="black"/>
                </a:solidFill>
              </a:rPr>
              <a:pPr/>
              <a:t>1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11395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de-DE" smtClean="0"/>
              <a:t>25.06.2017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269690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de-DE" smtClean="0"/>
              <a:t>25.06.2017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752024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de-DE" smtClean="0"/>
              <a:t>25.06.2017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smtClean="0"/>
              <a:t>‹N°›</a:t>
            </a:fld>
            <a:endParaRPr lang="de-DE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886340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de-DE" smtClean="0"/>
              <a:t>25.06.2017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986379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de-DE" smtClean="0"/>
              <a:t>25.06.2017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smtClean="0"/>
              <a:t>‹N°›</a:t>
            </a:fld>
            <a:endParaRPr lang="de-DE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939164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de-DE" smtClean="0"/>
              <a:t>25.06.2017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197381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de-DE" smtClean="0"/>
              <a:t>25.06.2017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674089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de-DE" smtClean="0"/>
              <a:t>25.06.2017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414478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de-DE" smtClean="0"/>
              <a:t>25.06.2017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77731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de-DE" smtClean="0"/>
              <a:t>25.06.2017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167035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de-DE" smtClean="0"/>
              <a:t>25.06.2017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18219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de-DE" smtClean="0"/>
              <a:t>25.06.2017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554948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de-DE" smtClean="0"/>
              <a:t>25.06.2017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833956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de-DE" smtClean="0"/>
              <a:t>25.06.2017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855475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de-DE" smtClean="0"/>
              <a:t>25.06.2017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379403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dirty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de-DE" smtClean="0"/>
              <a:t>25.06.2017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013624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8941B0-F4D5-4460-BCAD-F7E2B41A8257}" type="datetimeFigureOut">
              <a:rPr lang="de-DE" smtClean="0"/>
              <a:t>25.06.2017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27C6CCC6-2BE5-4E42-96A4-D1E8E81A3D8E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90782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forge-dga.jouy.inra.fr/projects/select_snp_4_imputation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98379" y="1934017"/>
            <a:ext cx="9274627" cy="2341265"/>
          </a:xfrm>
        </p:spPr>
        <p:txBody>
          <a:bodyPr/>
          <a:lstStyle/>
          <a:p>
            <a:pPr algn="ctr"/>
            <a:r>
              <a:rPr lang="fr-FR" sz="4800" dirty="0" smtClean="0"/>
              <a:t>Design of a </a:t>
            </a:r>
            <a:r>
              <a:rPr lang="fr-FR" sz="4800" dirty="0" err="1" smtClean="0"/>
              <a:t>low-density</a:t>
            </a:r>
            <a:r>
              <a:rPr lang="fr-FR" sz="4800" dirty="0" smtClean="0"/>
              <a:t> SNP chip for </a:t>
            </a:r>
            <a:r>
              <a:rPr lang="fr-FR" sz="4800" dirty="0" err="1" smtClean="0"/>
              <a:t>genomic</a:t>
            </a:r>
            <a:r>
              <a:rPr lang="fr-FR" sz="4800" dirty="0" smtClean="0"/>
              <a:t> </a:t>
            </a:r>
            <a:r>
              <a:rPr lang="fr-FR" sz="4800" dirty="0" err="1" smtClean="0"/>
              <a:t>selection</a:t>
            </a:r>
            <a:r>
              <a:rPr lang="fr-FR" sz="4800" dirty="0" smtClean="0"/>
              <a:t> in layer </a:t>
            </a:r>
            <a:r>
              <a:rPr lang="fr-FR" sz="4800" dirty="0" err="1" smtClean="0"/>
              <a:t>chickens</a:t>
            </a:r>
            <a:endParaRPr lang="fr-FR" sz="4800" dirty="0"/>
          </a:p>
        </p:txBody>
      </p:sp>
      <p:sp>
        <p:nvSpPr>
          <p:cNvPr id="9" name="ZoneTexte 8"/>
          <p:cNvSpPr txBox="1"/>
          <p:nvPr/>
        </p:nvSpPr>
        <p:spPr>
          <a:xfrm>
            <a:off x="11885506" y="6488668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prstClr val="black"/>
                </a:solidFill>
              </a:rPr>
              <a:t>1</a:t>
            </a:r>
            <a:endParaRPr lang="fr-FR" dirty="0">
              <a:solidFill>
                <a:prstClr val="black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041" y="176823"/>
            <a:ext cx="9968159" cy="697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re 3"/>
          <p:cNvSpPr txBox="1">
            <a:spLocks/>
          </p:cNvSpPr>
          <p:nvPr/>
        </p:nvSpPr>
        <p:spPr>
          <a:xfrm>
            <a:off x="1089314" y="4688829"/>
            <a:ext cx="8838457" cy="84506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fr-FR" sz="1400" dirty="0" err="1">
                <a:solidFill>
                  <a:schemeClr val="bg2">
                    <a:lumMod val="50000"/>
                  </a:schemeClr>
                </a:solidFill>
              </a:rPr>
              <a:t>Herry</a:t>
            </a:r>
            <a:r>
              <a:rPr lang="fr-FR" sz="14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fr-FR" sz="1400" dirty="0" smtClean="0">
                <a:solidFill>
                  <a:schemeClr val="bg2">
                    <a:lumMod val="50000"/>
                  </a:schemeClr>
                </a:solidFill>
              </a:rPr>
              <a:t>Florian</a:t>
            </a:r>
            <a:r>
              <a:rPr lang="fr-FR" sz="1400" baseline="30000" dirty="0" smtClean="0">
                <a:solidFill>
                  <a:schemeClr val="bg2">
                    <a:lumMod val="50000"/>
                  </a:schemeClr>
                </a:solidFill>
              </a:rPr>
              <a:t>1,2</a:t>
            </a:r>
            <a:r>
              <a:rPr lang="fr-FR" sz="1400" dirty="0" smtClean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fr-FR" sz="1400" dirty="0">
                <a:solidFill>
                  <a:schemeClr val="bg2">
                    <a:lumMod val="50000"/>
                  </a:schemeClr>
                </a:solidFill>
              </a:rPr>
              <a:t>Hérault </a:t>
            </a:r>
            <a:r>
              <a:rPr lang="fr-FR" sz="1400" dirty="0" smtClean="0">
                <a:solidFill>
                  <a:schemeClr val="bg2">
                    <a:lumMod val="50000"/>
                  </a:schemeClr>
                </a:solidFill>
              </a:rPr>
              <a:t>Frédéric</a:t>
            </a:r>
            <a:r>
              <a:rPr lang="fr-FR" sz="1400" baseline="30000" dirty="0" smtClean="0">
                <a:solidFill>
                  <a:schemeClr val="bg2">
                    <a:lumMod val="50000"/>
                  </a:schemeClr>
                </a:solidFill>
              </a:rPr>
              <a:t>2</a:t>
            </a:r>
            <a:r>
              <a:rPr lang="fr-FR" sz="1400" dirty="0" smtClean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fr-FR" sz="1400" dirty="0">
                <a:solidFill>
                  <a:schemeClr val="bg2">
                    <a:lumMod val="50000"/>
                  </a:schemeClr>
                </a:solidFill>
              </a:rPr>
              <a:t>Varenne </a:t>
            </a:r>
            <a:r>
              <a:rPr lang="fr-FR" sz="1400" dirty="0" smtClean="0">
                <a:solidFill>
                  <a:schemeClr val="bg2">
                    <a:lumMod val="50000"/>
                  </a:schemeClr>
                </a:solidFill>
              </a:rPr>
              <a:t>Amandine</a:t>
            </a:r>
            <a:r>
              <a:rPr lang="fr-FR" sz="1400" baseline="30000" dirty="0" smtClean="0">
                <a:solidFill>
                  <a:schemeClr val="bg2">
                    <a:lumMod val="50000"/>
                  </a:schemeClr>
                </a:solidFill>
              </a:rPr>
              <a:t>1</a:t>
            </a:r>
            <a:r>
              <a:rPr lang="fr-FR" sz="1400" dirty="0" smtClean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fr-FR" sz="1400" dirty="0" err="1">
                <a:solidFill>
                  <a:schemeClr val="bg2">
                    <a:lumMod val="50000"/>
                  </a:schemeClr>
                </a:solidFill>
              </a:rPr>
              <a:t>Burlot</a:t>
            </a:r>
            <a:r>
              <a:rPr lang="fr-FR" sz="14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fr-FR" sz="1400" dirty="0" smtClean="0">
                <a:solidFill>
                  <a:schemeClr val="bg2">
                    <a:lumMod val="50000"/>
                  </a:schemeClr>
                </a:solidFill>
              </a:rPr>
              <a:t>Thierry</a:t>
            </a:r>
            <a:r>
              <a:rPr lang="fr-FR" sz="1400" baseline="30000" dirty="0" smtClean="0">
                <a:solidFill>
                  <a:schemeClr val="bg2">
                    <a:lumMod val="50000"/>
                  </a:schemeClr>
                </a:solidFill>
              </a:rPr>
              <a:t>1</a:t>
            </a:r>
            <a:r>
              <a:rPr lang="fr-FR" sz="1400" dirty="0" smtClean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fr-FR" sz="1400" dirty="0">
                <a:solidFill>
                  <a:schemeClr val="bg2">
                    <a:lumMod val="50000"/>
                  </a:schemeClr>
                </a:solidFill>
              </a:rPr>
              <a:t>Le Roy </a:t>
            </a:r>
            <a:r>
              <a:rPr lang="fr-FR" sz="1400" dirty="0" smtClean="0">
                <a:solidFill>
                  <a:schemeClr val="bg2">
                    <a:lumMod val="50000"/>
                  </a:schemeClr>
                </a:solidFill>
              </a:rPr>
              <a:t>Pascale</a:t>
            </a:r>
            <a:r>
              <a:rPr lang="fr-FR" sz="1400" baseline="30000" dirty="0" smtClean="0">
                <a:solidFill>
                  <a:schemeClr val="bg2">
                    <a:lumMod val="50000"/>
                  </a:schemeClr>
                </a:solidFill>
              </a:rPr>
              <a:t>2</a:t>
            </a:r>
            <a:r>
              <a:rPr lang="fr-FR" sz="14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fr-FR" sz="1400" dirty="0">
                <a:solidFill>
                  <a:schemeClr val="bg2">
                    <a:lumMod val="50000"/>
                  </a:schemeClr>
                </a:solidFill>
              </a:rPr>
              <a:t>et Allais </a:t>
            </a:r>
            <a:r>
              <a:rPr lang="fr-FR" sz="1400" dirty="0" smtClean="0">
                <a:solidFill>
                  <a:schemeClr val="bg2">
                    <a:lumMod val="50000"/>
                  </a:schemeClr>
                </a:solidFill>
              </a:rPr>
              <a:t>Sophie</a:t>
            </a:r>
            <a:r>
              <a:rPr lang="fr-FR" sz="1400" baseline="30000" dirty="0" smtClean="0">
                <a:solidFill>
                  <a:schemeClr val="bg2">
                    <a:lumMod val="50000"/>
                  </a:schemeClr>
                </a:solidFill>
              </a:rPr>
              <a:t>2</a:t>
            </a:r>
          </a:p>
          <a:p>
            <a:pPr algn="ctr"/>
            <a:endParaRPr lang="fr-FR" sz="1400" baseline="30000" dirty="0">
              <a:solidFill>
                <a:schemeClr val="bg2">
                  <a:lumMod val="50000"/>
                </a:schemeClr>
              </a:solidFill>
            </a:endParaRPr>
          </a:p>
          <a:p>
            <a:pPr algn="ctr"/>
            <a:r>
              <a:rPr lang="fr-FR" sz="1400" i="1" baseline="30000" dirty="0">
                <a:solidFill>
                  <a:schemeClr val="accent6">
                    <a:lumMod val="50000"/>
                  </a:schemeClr>
                </a:solidFill>
              </a:rPr>
              <a:t>1</a:t>
            </a:r>
            <a:r>
              <a:rPr lang="fr-FR" sz="1400" i="1" dirty="0">
                <a:solidFill>
                  <a:schemeClr val="accent6">
                    <a:lumMod val="50000"/>
                  </a:schemeClr>
                </a:solidFill>
              </a:rPr>
              <a:t>NOVOGEN, 22800 Le </a:t>
            </a:r>
            <a:r>
              <a:rPr lang="fr-FR" sz="1400" i="1" dirty="0" err="1">
                <a:solidFill>
                  <a:schemeClr val="accent6">
                    <a:lumMod val="50000"/>
                  </a:schemeClr>
                </a:solidFill>
              </a:rPr>
              <a:t>Foeil</a:t>
            </a:r>
            <a:r>
              <a:rPr lang="fr-FR" sz="1400" i="1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fr-FR" sz="1400" i="1" baseline="30000" dirty="0">
                <a:solidFill>
                  <a:schemeClr val="accent6">
                    <a:lumMod val="50000"/>
                  </a:schemeClr>
                </a:solidFill>
              </a:rPr>
              <a:t>2</a:t>
            </a:r>
            <a:r>
              <a:rPr lang="fr-FR" sz="1400" i="1" dirty="0">
                <a:solidFill>
                  <a:schemeClr val="accent6">
                    <a:lumMod val="50000"/>
                  </a:schemeClr>
                </a:solidFill>
              </a:rPr>
              <a:t>PEGASE, INRA, </a:t>
            </a:r>
            <a:r>
              <a:rPr lang="fr-FR" sz="1400" i="1" dirty="0" err="1">
                <a:solidFill>
                  <a:schemeClr val="accent6">
                    <a:lumMod val="50000"/>
                  </a:schemeClr>
                </a:solidFill>
              </a:rPr>
              <a:t>Agrocampus</a:t>
            </a:r>
            <a:r>
              <a:rPr lang="fr-FR" sz="1400" i="1" dirty="0">
                <a:solidFill>
                  <a:schemeClr val="accent6">
                    <a:lumMod val="50000"/>
                  </a:schemeClr>
                </a:solidFill>
              </a:rPr>
              <a:t> Ouest, 35590 Saint-Gilles</a:t>
            </a:r>
            <a:endParaRPr lang="fr-FR" sz="1400" dirty="0">
              <a:solidFill>
                <a:schemeClr val="accent6">
                  <a:lumMod val="50000"/>
                </a:schemeClr>
              </a:solidFill>
            </a:endParaRPr>
          </a:p>
          <a:p>
            <a:endParaRPr lang="fr-FR" sz="1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70826" y="6165500"/>
            <a:ext cx="54017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dirty="0" err="1">
                <a:solidFill>
                  <a:schemeClr val="accent2">
                    <a:lumMod val="75000"/>
                  </a:schemeClr>
                </a:solidFill>
              </a:rPr>
              <a:t>X</a:t>
            </a:r>
            <a:r>
              <a:rPr lang="fr-FR" baseline="30000" dirty="0" err="1">
                <a:solidFill>
                  <a:schemeClr val="accent2">
                    <a:lumMod val="75000"/>
                  </a:schemeClr>
                </a:solidFill>
              </a:rPr>
              <a:t>th</a:t>
            </a:r>
            <a:r>
              <a:rPr lang="fr-FR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fr-FR" dirty="0" err="1">
                <a:solidFill>
                  <a:schemeClr val="accent2">
                    <a:lumMod val="75000"/>
                  </a:schemeClr>
                </a:solidFill>
              </a:rPr>
              <a:t>European</a:t>
            </a:r>
            <a:r>
              <a:rPr lang="fr-FR" dirty="0">
                <a:solidFill>
                  <a:schemeClr val="accent2">
                    <a:lumMod val="75000"/>
                  </a:schemeClr>
                </a:solidFill>
              </a:rPr>
              <a:t> Symposium on </a:t>
            </a:r>
            <a:r>
              <a:rPr lang="fr-FR" dirty="0" err="1">
                <a:solidFill>
                  <a:schemeClr val="accent2">
                    <a:lumMod val="75000"/>
                  </a:schemeClr>
                </a:solidFill>
              </a:rPr>
              <a:t>Poultry</a:t>
            </a:r>
            <a:r>
              <a:rPr lang="fr-FR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fr-FR" dirty="0" err="1" smtClean="0">
                <a:solidFill>
                  <a:schemeClr val="accent2">
                    <a:lumMod val="75000"/>
                  </a:schemeClr>
                </a:solidFill>
              </a:rPr>
              <a:t>Genetics</a:t>
            </a:r>
            <a:endParaRPr lang="fr-FR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fr-FR" dirty="0" smtClean="0">
                <a:solidFill>
                  <a:schemeClr val="accent2">
                    <a:lumMod val="75000"/>
                  </a:schemeClr>
                </a:solidFill>
              </a:rPr>
              <a:t>27/06/2017 </a:t>
            </a:r>
            <a:r>
              <a:rPr lang="fr-FR" dirty="0">
                <a:solidFill>
                  <a:schemeClr val="accent2">
                    <a:lumMod val="75000"/>
                  </a:schemeClr>
                </a:solidFill>
              </a:rPr>
              <a:t>– St-Malo</a:t>
            </a:r>
          </a:p>
        </p:txBody>
      </p:sp>
    </p:spTree>
    <p:extLst>
      <p:ext uri="{BB962C8B-B14F-4D97-AF65-F5344CB8AC3E}">
        <p14:creationId xmlns:p14="http://schemas.microsoft.com/office/powerpoint/2010/main" val="283798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251999" y="360000"/>
            <a:ext cx="9188334" cy="745067"/>
          </a:xfrm>
        </p:spPr>
        <p:txBody>
          <a:bodyPr>
            <a:normAutofit fontScale="90000"/>
          </a:bodyPr>
          <a:lstStyle/>
          <a:p>
            <a:r>
              <a:rPr lang="fr-FR" dirty="0" err="1" smtClean="0"/>
              <a:t>Results</a:t>
            </a:r>
            <a:r>
              <a:rPr lang="fr-FR" dirty="0" smtClean="0"/>
              <a:t> &amp; Discussion – </a:t>
            </a:r>
            <a:r>
              <a:rPr lang="fr-FR" dirty="0" err="1" smtClean="0"/>
              <a:t>Comparison</a:t>
            </a:r>
            <a:r>
              <a:rPr lang="fr-FR" dirty="0" smtClean="0"/>
              <a:t> of software</a:t>
            </a:r>
            <a:endParaRPr lang="fr-FR" dirty="0"/>
          </a:p>
        </p:txBody>
      </p:sp>
      <p:sp>
        <p:nvSpPr>
          <p:cNvPr id="6" name="Espace réservé du contenu 2"/>
          <p:cNvSpPr>
            <a:spLocks noGrp="1"/>
          </p:cNvSpPr>
          <p:nvPr>
            <p:ph idx="1"/>
          </p:nvPr>
        </p:nvSpPr>
        <p:spPr>
          <a:xfrm>
            <a:off x="266397" y="1142269"/>
            <a:ext cx="9219141" cy="700901"/>
          </a:xfrm>
        </p:spPr>
        <p:txBody>
          <a:bodyPr/>
          <a:lstStyle/>
          <a:p>
            <a:r>
              <a:rPr lang="fr-FR" dirty="0" err="1" smtClean="0"/>
              <a:t>Comparison</a:t>
            </a:r>
            <a:r>
              <a:rPr lang="fr-FR" dirty="0" smtClean="0"/>
              <a:t> </a:t>
            </a:r>
            <a:r>
              <a:rPr lang="fr-FR" dirty="0" err="1" smtClean="0"/>
              <a:t>bewteen</a:t>
            </a:r>
            <a:r>
              <a:rPr lang="fr-FR" dirty="0" smtClean="0"/>
              <a:t> </a:t>
            </a:r>
            <a:r>
              <a:rPr lang="fr-FR" dirty="0" err="1" smtClean="0"/>
              <a:t>Fimpute</a:t>
            </a:r>
            <a:r>
              <a:rPr lang="fr-FR" dirty="0" smtClean="0"/>
              <a:t> (F) and Beagle (B) for </a:t>
            </a:r>
            <a:r>
              <a:rPr lang="fr-FR" dirty="0" err="1" smtClean="0"/>
              <a:t>both</a:t>
            </a:r>
            <a:r>
              <a:rPr lang="fr-FR" dirty="0" smtClean="0"/>
              <a:t> </a:t>
            </a:r>
            <a:r>
              <a:rPr lang="fr-FR" dirty="0" err="1" smtClean="0"/>
              <a:t>lines</a:t>
            </a:r>
            <a:r>
              <a:rPr lang="fr-FR" dirty="0" smtClean="0"/>
              <a:t>, at </a:t>
            </a:r>
            <a:r>
              <a:rPr lang="fr-FR" dirty="0" err="1" smtClean="0"/>
              <a:t>equivalent</a:t>
            </a:r>
            <a:r>
              <a:rPr lang="fr-FR" dirty="0" smtClean="0"/>
              <a:t> SNP </a:t>
            </a:r>
            <a:r>
              <a:rPr lang="fr-FR" dirty="0" err="1" smtClean="0"/>
              <a:t>density</a:t>
            </a:r>
            <a:endParaRPr lang="fr-FR" dirty="0"/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>
          <a:xfrm>
            <a:off x="430673" y="5620307"/>
            <a:ext cx="6421389" cy="8683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/>
              <a:t>Beagle &gt; </a:t>
            </a:r>
            <a:r>
              <a:rPr lang="fr-FR" dirty="0" err="1" smtClean="0"/>
              <a:t>Fimpute</a:t>
            </a:r>
            <a:endParaRPr lang="fr-FR" dirty="0" smtClean="0"/>
          </a:p>
          <a:p>
            <a:r>
              <a:rPr lang="fr-FR" dirty="0" smtClean="0"/>
              <a:t>But </a:t>
            </a:r>
            <a:r>
              <a:rPr lang="fr-FR" dirty="0" err="1" smtClean="0"/>
              <a:t>Fimpute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far </a:t>
            </a:r>
            <a:r>
              <a:rPr lang="fr-FR" dirty="0" err="1" smtClean="0"/>
              <a:t>much</a:t>
            </a:r>
            <a:r>
              <a:rPr lang="fr-FR" dirty="0" smtClean="0"/>
              <a:t> </a:t>
            </a:r>
            <a:r>
              <a:rPr lang="fr-FR" dirty="0" err="1" smtClean="0"/>
              <a:t>faster</a:t>
            </a:r>
            <a:r>
              <a:rPr lang="fr-FR" dirty="0" smtClean="0"/>
              <a:t> </a:t>
            </a:r>
            <a:r>
              <a:rPr lang="fr-FR" dirty="0" err="1" smtClean="0"/>
              <a:t>than</a:t>
            </a:r>
            <a:r>
              <a:rPr lang="fr-FR" dirty="0" smtClean="0"/>
              <a:t> Beagle…</a:t>
            </a:r>
            <a:endParaRPr lang="fr-FR" dirty="0"/>
          </a:p>
        </p:txBody>
      </p:sp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47723"/>
              </p:ext>
            </p:extLst>
          </p:nvPr>
        </p:nvGraphicFramePr>
        <p:xfrm>
          <a:off x="7587107" y="5539998"/>
          <a:ext cx="4125414" cy="101092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1756228"/>
                <a:gridCol w="1254443"/>
                <a:gridCol w="1114743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 smtClean="0"/>
                        <a:t>Fimpute</a:t>
                      </a:r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Beagle</a:t>
                      </a:r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err="1" smtClean="0"/>
                        <a:t>Execution</a:t>
                      </a:r>
                      <a:r>
                        <a:rPr lang="fr-FR" dirty="0" smtClean="0"/>
                        <a:t> Time (</a:t>
                      </a:r>
                      <a:r>
                        <a:rPr lang="fr-FR" dirty="0" err="1" smtClean="0"/>
                        <a:t>average</a:t>
                      </a:r>
                      <a:r>
                        <a:rPr lang="fr-FR" dirty="0" smtClean="0"/>
                        <a:t>)</a:t>
                      </a:r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5 minutes</a:t>
                      </a:r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12 </a:t>
                      </a:r>
                      <a:r>
                        <a:rPr lang="fr-FR" dirty="0" err="1" smtClean="0"/>
                        <a:t>hours</a:t>
                      </a:r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8" name="Imag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9770" y="4632090"/>
            <a:ext cx="785492" cy="785492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11885506" y="6488668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prstClr val="black"/>
                </a:solidFill>
              </a:rPr>
              <a:t>8</a:t>
            </a:r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2325033" y="5048250"/>
            <a:ext cx="1035861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fr-FR" dirty="0" smtClean="0"/>
              <a:t>FImpute</a:t>
            </a:r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7669853" y="5048705"/>
            <a:ext cx="872355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fr-FR" dirty="0" smtClean="0"/>
              <a:t>Beagle</a:t>
            </a:r>
            <a:endParaRPr lang="fr-FR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6030" y="2155475"/>
            <a:ext cx="5040000" cy="2820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963" y="2155475"/>
            <a:ext cx="5040000" cy="2820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Connecteur droit avec flèche 8"/>
          <p:cNvCxnSpPr/>
          <p:nvPr/>
        </p:nvCxnSpPr>
        <p:spPr>
          <a:xfrm>
            <a:off x="1883838" y="1828799"/>
            <a:ext cx="0" cy="475013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/>
          <p:nvPr/>
        </p:nvCxnSpPr>
        <p:spPr>
          <a:xfrm>
            <a:off x="7140976" y="2362861"/>
            <a:ext cx="0" cy="475013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/>
          <p:cNvCxnSpPr/>
          <p:nvPr/>
        </p:nvCxnSpPr>
        <p:spPr>
          <a:xfrm>
            <a:off x="3417256" y="2197209"/>
            <a:ext cx="0" cy="475013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/>
          <p:cNvCxnSpPr/>
          <p:nvPr/>
        </p:nvCxnSpPr>
        <p:spPr>
          <a:xfrm>
            <a:off x="8674393" y="2672222"/>
            <a:ext cx="0" cy="475013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6797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251999" y="360000"/>
            <a:ext cx="9188334" cy="1112540"/>
          </a:xfrm>
        </p:spPr>
        <p:txBody>
          <a:bodyPr>
            <a:normAutofit fontScale="90000"/>
          </a:bodyPr>
          <a:lstStyle/>
          <a:p>
            <a:r>
              <a:rPr lang="fr-FR" dirty="0" err="1" smtClean="0"/>
              <a:t>Results</a:t>
            </a:r>
            <a:r>
              <a:rPr lang="fr-FR" dirty="0" smtClean="0"/>
              <a:t> &amp; Discussion – </a:t>
            </a:r>
            <a:r>
              <a:rPr lang="fr-FR" dirty="0" err="1" smtClean="0"/>
              <a:t>What</a:t>
            </a:r>
            <a:r>
              <a:rPr lang="fr-FR" dirty="0" smtClean="0"/>
              <a:t> </a:t>
            </a:r>
            <a:r>
              <a:rPr lang="fr-FR" dirty="0" err="1" smtClean="0"/>
              <a:t>kind</a:t>
            </a:r>
            <a:r>
              <a:rPr lang="fr-FR" dirty="0" smtClean="0"/>
              <a:t> of chip for imputations ?</a:t>
            </a:r>
            <a:endParaRPr lang="fr-FR" dirty="0"/>
          </a:p>
        </p:txBody>
      </p:sp>
      <p:sp>
        <p:nvSpPr>
          <p:cNvPr id="8" name="Espace réservé du contenu 2"/>
          <p:cNvSpPr txBox="1">
            <a:spLocks/>
          </p:cNvSpPr>
          <p:nvPr/>
        </p:nvSpPr>
        <p:spPr>
          <a:xfrm>
            <a:off x="430672" y="4974557"/>
            <a:ext cx="9219141" cy="9393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Decrease of genotyping error rate with an increase in the number of SNP</a:t>
            </a:r>
          </a:p>
          <a:p>
            <a:r>
              <a:rPr lang="en-US" dirty="0" smtClean="0"/>
              <a:t>Decrease of genotyping error rate with an increase in LD threshold (R²)</a:t>
            </a:r>
          </a:p>
        </p:txBody>
      </p:sp>
      <p:sp>
        <p:nvSpPr>
          <p:cNvPr id="5" name="Rectangle 4"/>
          <p:cNvSpPr/>
          <p:nvPr/>
        </p:nvSpPr>
        <p:spPr>
          <a:xfrm>
            <a:off x="1456707" y="5903234"/>
            <a:ext cx="84354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« LD » methodology seems to be better than « equidistant » methodology to get good imputations.</a:t>
            </a:r>
            <a:endParaRPr lang="en-US" dirty="0"/>
          </a:p>
        </p:txBody>
      </p:sp>
      <p:sp>
        <p:nvSpPr>
          <p:cNvPr id="10" name="Flèche droite 9"/>
          <p:cNvSpPr/>
          <p:nvPr/>
        </p:nvSpPr>
        <p:spPr>
          <a:xfrm>
            <a:off x="520707" y="5903234"/>
            <a:ext cx="936000" cy="648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/>
          <p:cNvSpPr txBox="1"/>
          <p:nvPr/>
        </p:nvSpPr>
        <p:spPr>
          <a:xfrm>
            <a:off x="11885506" y="6488668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prstClr val="black"/>
                </a:solidFill>
              </a:rPr>
              <a:t>9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756" y="1539304"/>
            <a:ext cx="5580000" cy="3152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8628" y="1539304"/>
            <a:ext cx="5580000" cy="315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4378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251999" y="360000"/>
            <a:ext cx="9188334" cy="1112540"/>
          </a:xfrm>
        </p:spPr>
        <p:txBody>
          <a:bodyPr>
            <a:normAutofit fontScale="90000"/>
          </a:bodyPr>
          <a:lstStyle/>
          <a:p>
            <a:r>
              <a:rPr lang="fr-FR" dirty="0" err="1" smtClean="0"/>
              <a:t>Results</a:t>
            </a:r>
            <a:r>
              <a:rPr lang="fr-FR" dirty="0" smtClean="0"/>
              <a:t> &amp; Discussion – </a:t>
            </a:r>
            <a:r>
              <a:rPr lang="fr-FR" dirty="0" err="1" smtClean="0"/>
              <a:t>What</a:t>
            </a:r>
            <a:r>
              <a:rPr lang="fr-FR" dirty="0" smtClean="0"/>
              <a:t> </a:t>
            </a:r>
            <a:r>
              <a:rPr lang="fr-FR" dirty="0" err="1" smtClean="0"/>
              <a:t>kind</a:t>
            </a:r>
            <a:r>
              <a:rPr lang="fr-FR" dirty="0" smtClean="0"/>
              <a:t> of chip for imputations ?</a:t>
            </a:r>
            <a:endParaRPr lang="fr-FR" dirty="0"/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>
          <a:xfrm>
            <a:off x="0" y="2449728"/>
            <a:ext cx="5242615" cy="2252901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Structure of the poultry genome:</a:t>
            </a:r>
          </a:p>
          <a:p>
            <a:pPr lvl="1"/>
            <a:r>
              <a:rPr lang="en-US" dirty="0" smtClean="0"/>
              <a:t>Macro: High extent of LD </a:t>
            </a:r>
            <a:r>
              <a:rPr lang="en-US" dirty="0" smtClean="0">
                <a:sym typeface="Wingdings" panose="05000000000000000000" pitchFamily="2" charset="2"/>
              </a:rPr>
              <a:t> few SNP to cover the chromosome</a:t>
            </a:r>
          </a:p>
          <a:p>
            <a:pPr lvl="1"/>
            <a:endParaRPr lang="en-US" dirty="0" smtClean="0">
              <a:sym typeface="Wingdings" panose="05000000000000000000" pitchFamily="2" charset="2"/>
            </a:endParaRP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Micro: Low extent of LD  more SNP to cover the chromosome</a:t>
            </a:r>
            <a:endParaRPr lang="en-US" dirty="0" smtClean="0"/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>
          <a:xfrm>
            <a:off x="1069959" y="5450774"/>
            <a:ext cx="8798436" cy="12618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With « LD » methodology:</a:t>
            </a:r>
          </a:p>
          <a:p>
            <a:pPr lvl="1"/>
            <a:r>
              <a:rPr lang="en-US" dirty="0" smtClean="0"/>
              <a:t>Optimization of the number of SNP on macro-chromosomes</a:t>
            </a:r>
            <a:endParaRPr lang="en-US" dirty="0" smtClean="0">
              <a:sym typeface="Wingdings" panose="05000000000000000000" pitchFamily="2" charset="2"/>
            </a:endParaRP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Densification of the number of SNP on micro-chromosomes</a:t>
            </a:r>
            <a:endParaRPr lang="en-US" dirty="0" smtClean="0"/>
          </a:p>
        </p:txBody>
      </p:sp>
      <p:sp>
        <p:nvSpPr>
          <p:cNvPr id="8" name="ZoneTexte 7"/>
          <p:cNvSpPr txBox="1"/>
          <p:nvPr/>
        </p:nvSpPr>
        <p:spPr>
          <a:xfrm>
            <a:off x="11763678" y="6488668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prstClr val="black"/>
                </a:solidFill>
              </a:rPr>
              <a:t>10</a:t>
            </a:r>
            <a:endParaRPr lang="fr-FR" dirty="0">
              <a:solidFill>
                <a:prstClr val="black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9177" y="1629000"/>
            <a:ext cx="6531466" cy="36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7014949" y="32481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6470842" y="1717000"/>
            <a:ext cx="1321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X0.8 – X0.9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8208194" y="1717000"/>
            <a:ext cx="641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X1.3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9354989" y="1717000"/>
            <a:ext cx="1114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X2.3 – X2</a:t>
            </a:r>
            <a:endParaRPr lang="fr-FR" dirty="0">
              <a:solidFill>
                <a:srgbClr val="FF0000"/>
              </a:solidFill>
            </a:endParaRPr>
          </a:p>
        </p:txBody>
      </p:sp>
      <p:cxnSp>
        <p:nvCxnSpPr>
          <p:cNvPr id="12" name="Connecteur droit avec flèche 11"/>
          <p:cNvCxnSpPr/>
          <p:nvPr/>
        </p:nvCxnSpPr>
        <p:spPr>
          <a:xfrm>
            <a:off x="6741042" y="2086332"/>
            <a:ext cx="191386" cy="1346501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/>
          <p:nvPr/>
        </p:nvCxnSpPr>
        <p:spPr>
          <a:xfrm flipH="1">
            <a:off x="7199680" y="2086332"/>
            <a:ext cx="253743" cy="1346501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/>
          <p:cNvCxnSpPr>
            <a:stCxn id="9" idx="2"/>
          </p:cNvCxnSpPr>
          <p:nvPr/>
        </p:nvCxnSpPr>
        <p:spPr>
          <a:xfrm>
            <a:off x="8528955" y="2086332"/>
            <a:ext cx="0" cy="1082170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avec flèche 17"/>
          <p:cNvCxnSpPr/>
          <p:nvPr/>
        </p:nvCxnSpPr>
        <p:spPr>
          <a:xfrm>
            <a:off x="9707526" y="2086332"/>
            <a:ext cx="63795" cy="363396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9"/>
          <p:cNvCxnSpPr/>
          <p:nvPr/>
        </p:nvCxnSpPr>
        <p:spPr>
          <a:xfrm flipH="1">
            <a:off x="10132828" y="2086332"/>
            <a:ext cx="106326" cy="363396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2166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251999" y="360000"/>
            <a:ext cx="9188334" cy="851283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dirty="0" err="1" smtClean="0"/>
              <a:t>Results</a:t>
            </a:r>
            <a:r>
              <a:rPr lang="fr-FR" dirty="0" smtClean="0"/>
              <a:t> &amp; Discussion – Influence of MAF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72" y="1496279"/>
            <a:ext cx="5849999" cy="2699999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4771" y="1496279"/>
            <a:ext cx="5850000" cy="2700000"/>
          </a:xfrm>
          <a:prstGeom prst="rect">
            <a:avLst/>
          </a:prstGeom>
        </p:spPr>
      </p:pic>
      <p:sp>
        <p:nvSpPr>
          <p:cNvPr id="7" name="Espace réservé du contenu 2"/>
          <p:cNvSpPr txBox="1">
            <a:spLocks/>
          </p:cNvSpPr>
          <p:nvPr/>
        </p:nvSpPr>
        <p:spPr>
          <a:xfrm>
            <a:off x="446947" y="4405746"/>
            <a:ext cx="9180000" cy="468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dirty="0" smtClean="0"/>
              <a:t>Higher variability of genotyping error rate with equidistant methodology.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11763678" y="6488668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prstClr val="black"/>
                </a:solidFill>
              </a:rPr>
              <a:t>11</a:t>
            </a:r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328010" y="2470068"/>
            <a:ext cx="540000" cy="1370273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9205468" y="2881409"/>
            <a:ext cx="540000" cy="958932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space réservé du contenu 2"/>
          <p:cNvSpPr txBox="1">
            <a:spLocks/>
          </p:cNvSpPr>
          <p:nvPr/>
        </p:nvSpPr>
        <p:spPr>
          <a:xfrm>
            <a:off x="446947" y="4873746"/>
            <a:ext cx="9195817" cy="468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dirty="0" smtClean="0"/>
              <a:t>Lower genotyping error rates with LD methodology.</a:t>
            </a:r>
          </a:p>
        </p:txBody>
      </p:sp>
      <p:sp>
        <p:nvSpPr>
          <p:cNvPr id="11" name="Espace réservé du contenu 2"/>
          <p:cNvSpPr txBox="1">
            <a:spLocks/>
          </p:cNvSpPr>
          <p:nvPr/>
        </p:nvSpPr>
        <p:spPr>
          <a:xfrm>
            <a:off x="446947" y="5341746"/>
            <a:ext cx="9195817" cy="72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dirty="0" smtClean="0"/>
              <a:t>Decrease of genotyping error rates of SNP with high MAF with equidistant methodology.</a:t>
            </a:r>
          </a:p>
        </p:txBody>
      </p:sp>
      <p:sp>
        <p:nvSpPr>
          <p:cNvPr id="12" name="Espace réservé du contenu 2"/>
          <p:cNvSpPr txBox="1">
            <a:spLocks/>
          </p:cNvSpPr>
          <p:nvPr/>
        </p:nvSpPr>
        <p:spPr>
          <a:xfrm>
            <a:off x="446947" y="6061746"/>
            <a:ext cx="9195817" cy="468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dirty="0" smtClean="0"/>
              <a:t>Valid for both lines.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358244" y="3325745"/>
            <a:ext cx="1603169" cy="531093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10160509" y="3309248"/>
            <a:ext cx="1603169" cy="531093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6" name="Connecteur droit avec flèche 15"/>
          <p:cNvCxnSpPr/>
          <p:nvPr/>
        </p:nvCxnSpPr>
        <p:spPr>
          <a:xfrm>
            <a:off x="3372534" y="3016332"/>
            <a:ext cx="2588879" cy="292916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/>
        </p:nvCxnSpPr>
        <p:spPr>
          <a:xfrm>
            <a:off x="2402957" y="3542895"/>
            <a:ext cx="1923388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/>
        </p:nvCxnSpPr>
        <p:spPr>
          <a:xfrm>
            <a:off x="8265278" y="3599598"/>
            <a:ext cx="1923388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7670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 animBg="1"/>
      <p:bldP spid="2" grpId="1" animBg="1"/>
      <p:bldP spid="9" grpId="0" animBg="1"/>
      <p:bldP spid="9" grpId="1" animBg="1"/>
      <p:bldP spid="10" grpId="0"/>
      <p:bldP spid="11" grpId="0"/>
      <p:bldP spid="12" grpId="0"/>
      <p:bldP spid="13" grpId="0" animBg="1"/>
      <p:bldP spid="13" grpId="1" animBg="1"/>
      <p:bldP spid="14" grpId="0" animBg="1"/>
      <p:bldP spid="14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65458" y="1488613"/>
            <a:ext cx="8596668" cy="4983439"/>
          </a:xfrm>
        </p:spPr>
        <p:txBody>
          <a:bodyPr>
            <a:normAutofit/>
          </a:bodyPr>
          <a:lstStyle/>
          <a:p>
            <a:r>
              <a:rPr lang="fr-FR" dirty="0" err="1" smtClean="0"/>
              <a:t>Consideration</a:t>
            </a:r>
            <a:r>
              <a:rPr lang="fr-FR" dirty="0" smtClean="0"/>
              <a:t> of the </a:t>
            </a:r>
            <a:r>
              <a:rPr lang="fr-FR" dirty="0" err="1" smtClean="0"/>
              <a:t>particular</a:t>
            </a:r>
            <a:r>
              <a:rPr lang="fr-FR" dirty="0" smtClean="0"/>
              <a:t> structure of </a:t>
            </a:r>
            <a:r>
              <a:rPr lang="fr-FR" dirty="0" err="1" smtClean="0"/>
              <a:t>chicken</a:t>
            </a:r>
            <a:r>
              <a:rPr lang="fr-FR" dirty="0" smtClean="0"/>
              <a:t> </a:t>
            </a:r>
            <a:r>
              <a:rPr lang="fr-FR" dirty="0" err="1" smtClean="0"/>
              <a:t>species</a:t>
            </a:r>
            <a:r>
              <a:rPr lang="fr-FR" dirty="0" smtClean="0"/>
              <a:t>’ LD </a:t>
            </a:r>
            <a:r>
              <a:rPr lang="fr-FR" dirty="0" err="1" smtClean="0"/>
              <a:t>with</a:t>
            </a:r>
            <a:r>
              <a:rPr lang="fr-FR" dirty="0" smtClean="0"/>
              <a:t> LD </a:t>
            </a:r>
            <a:r>
              <a:rPr lang="fr-FR" dirty="0" err="1" smtClean="0"/>
              <a:t>methodology</a:t>
            </a:r>
            <a:r>
              <a:rPr lang="fr-FR" dirty="0" smtClean="0"/>
              <a:t>.</a:t>
            </a:r>
          </a:p>
          <a:p>
            <a:endParaRPr lang="fr-FR" dirty="0"/>
          </a:p>
          <a:p>
            <a:r>
              <a:rPr lang="fr-FR" dirty="0" err="1" smtClean="0"/>
              <a:t>Better</a:t>
            </a:r>
            <a:r>
              <a:rPr lang="fr-FR" dirty="0" smtClean="0"/>
              <a:t> </a:t>
            </a:r>
            <a:r>
              <a:rPr lang="fr-FR" dirty="0" err="1" smtClean="0"/>
              <a:t>results</a:t>
            </a:r>
            <a:r>
              <a:rPr lang="fr-FR" dirty="0" smtClean="0"/>
              <a:t> of </a:t>
            </a:r>
            <a:r>
              <a:rPr lang="fr-FR" dirty="0" smtClean="0"/>
              <a:t>imputation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low-density</a:t>
            </a:r>
            <a:r>
              <a:rPr lang="fr-FR" dirty="0" smtClean="0"/>
              <a:t> SNP chip </a:t>
            </a:r>
            <a:r>
              <a:rPr lang="fr-FR" dirty="0" err="1" smtClean="0"/>
              <a:t>based</a:t>
            </a:r>
            <a:r>
              <a:rPr lang="fr-FR" dirty="0" smtClean="0"/>
              <a:t> on LD.</a:t>
            </a:r>
          </a:p>
          <a:p>
            <a:endParaRPr lang="fr-FR" dirty="0"/>
          </a:p>
          <a:p>
            <a:r>
              <a:rPr lang="fr-FR" dirty="0" err="1" smtClean="0"/>
              <a:t>According</a:t>
            </a:r>
            <a:r>
              <a:rPr lang="fr-FR" dirty="0" smtClean="0"/>
              <a:t> to the MAF, </a:t>
            </a:r>
            <a:r>
              <a:rPr lang="fr-FR" dirty="0" err="1" smtClean="0"/>
              <a:t>lower</a:t>
            </a:r>
            <a:r>
              <a:rPr lang="fr-FR" dirty="0" smtClean="0"/>
              <a:t> </a:t>
            </a:r>
            <a:r>
              <a:rPr lang="fr-FR" dirty="0" err="1" smtClean="0"/>
              <a:t>genotyping</a:t>
            </a:r>
            <a:r>
              <a:rPr lang="fr-FR" dirty="0" smtClean="0"/>
              <a:t> </a:t>
            </a:r>
            <a:r>
              <a:rPr lang="fr-FR" dirty="0" err="1" smtClean="0"/>
              <a:t>error</a:t>
            </a:r>
            <a:r>
              <a:rPr lang="fr-FR" dirty="0" smtClean="0"/>
              <a:t> </a:t>
            </a:r>
            <a:r>
              <a:rPr lang="fr-FR" dirty="0" smtClean="0"/>
              <a:t>rates </a:t>
            </a:r>
            <a:r>
              <a:rPr lang="fr-FR" dirty="0" err="1" smtClean="0"/>
              <a:t>with</a:t>
            </a:r>
            <a:r>
              <a:rPr lang="fr-FR" dirty="0" smtClean="0"/>
              <a:t> LD </a:t>
            </a:r>
            <a:r>
              <a:rPr lang="fr-FR" dirty="0" err="1" smtClean="0"/>
              <a:t>methodology</a:t>
            </a:r>
            <a:r>
              <a:rPr lang="fr-FR" dirty="0" smtClean="0"/>
              <a:t>, </a:t>
            </a:r>
            <a:r>
              <a:rPr lang="fr-FR" dirty="0" err="1" smtClean="0"/>
              <a:t>excepted</a:t>
            </a:r>
            <a:r>
              <a:rPr lang="fr-FR" dirty="0" smtClean="0"/>
              <a:t> for SNP </a:t>
            </a:r>
            <a:r>
              <a:rPr lang="fr-FR" dirty="0" err="1" smtClean="0"/>
              <a:t>with</a:t>
            </a:r>
            <a:r>
              <a:rPr lang="fr-FR" dirty="0" smtClean="0"/>
              <a:t> high MAF.</a:t>
            </a:r>
          </a:p>
          <a:p>
            <a:endParaRPr lang="fr-FR" dirty="0"/>
          </a:p>
          <a:p>
            <a:r>
              <a:rPr lang="fr-FR" dirty="0" err="1" smtClean="0"/>
              <a:t>Soon</a:t>
            </a:r>
            <a:r>
              <a:rPr lang="fr-FR" dirty="0" smtClean="0"/>
              <a:t> :</a:t>
            </a:r>
          </a:p>
          <a:p>
            <a:pPr lvl="1"/>
            <a:r>
              <a:rPr lang="fr-FR" dirty="0" err="1" smtClean="0"/>
              <a:t>Creation</a:t>
            </a:r>
            <a:r>
              <a:rPr lang="fr-FR" dirty="0" smtClean="0"/>
              <a:t> of a multi-line </a:t>
            </a:r>
            <a:r>
              <a:rPr lang="fr-FR" dirty="0" err="1" smtClean="0"/>
              <a:t>chicken</a:t>
            </a:r>
            <a:r>
              <a:rPr lang="fr-FR" dirty="0" smtClean="0"/>
              <a:t> </a:t>
            </a:r>
            <a:r>
              <a:rPr lang="fr-FR" dirty="0" err="1" smtClean="0"/>
              <a:t>low-density</a:t>
            </a:r>
            <a:r>
              <a:rPr lang="fr-FR" dirty="0" smtClean="0"/>
              <a:t> SNP chip</a:t>
            </a:r>
          </a:p>
          <a:p>
            <a:pPr lvl="1"/>
            <a:r>
              <a:rPr lang="fr-FR" dirty="0" err="1" smtClean="0"/>
              <a:t>Study</a:t>
            </a:r>
            <a:r>
              <a:rPr lang="fr-FR" dirty="0" smtClean="0"/>
              <a:t> of </a:t>
            </a:r>
            <a:r>
              <a:rPr lang="fr-FR" dirty="0" err="1" smtClean="0"/>
              <a:t>its</a:t>
            </a:r>
            <a:r>
              <a:rPr lang="fr-FR" dirty="0" smtClean="0"/>
              <a:t> imputation </a:t>
            </a:r>
            <a:r>
              <a:rPr lang="fr-FR" dirty="0" err="1" smtClean="0"/>
              <a:t>accuracy</a:t>
            </a:r>
            <a:endParaRPr lang="fr-FR" dirty="0" smtClean="0"/>
          </a:p>
          <a:p>
            <a:pPr lvl="1"/>
            <a:r>
              <a:rPr lang="fr-FR" dirty="0" err="1" smtClean="0"/>
              <a:t>Study</a:t>
            </a:r>
            <a:r>
              <a:rPr lang="fr-FR" dirty="0" smtClean="0"/>
              <a:t> of the impact on </a:t>
            </a:r>
            <a:r>
              <a:rPr lang="fr-FR" dirty="0" err="1" smtClean="0"/>
              <a:t>genomic</a:t>
            </a:r>
            <a:r>
              <a:rPr lang="fr-FR" dirty="0" smtClean="0"/>
              <a:t> </a:t>
            </a:r>
            <a:r>
              <a:rPr lang="fr-FR" dirty="0" err="1" smtClean="0"/>
              <a:t>evaluations</a:t>
            </a:r>
            <a:endParaRPr lang="fr-FR" dirty="0"/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251999" y="360000"/>
            <a:ext cx="9188334" cy="851283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dirty="0" smtClean="0"/>
              <a:t>Conclusion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11763678" y="6488668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prstClr val="black"/>
                </a:solidFill>
              </a:rPr>
              <a:t>12</a:t>
            </a:r>
            <a:endParaRPr lang="fr-F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5212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1763678" y="6488668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prstClr val="black"/>
                </a:solidFill>
              </a:rPr>
              <a:t>13</a:t>
            </a:r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1828807" y="1914569"/>
            <a:ext cx="6507678" cy="72354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fr-FR" dirty="0" err="1" smtClean="0"/>
              <a:t>Thanks</a:t>
            </a:r>
            <a:r>
              <a:rPr lang="fr-FR" dirty="0" smtClean="0"/>
              <a:t> for </a:t>
            </a:r>
            <a:r>
              <a:rPr lang="fr-FR" dirty="0" err="1" smtClean="0"/>
              <a:t>your</a:t>
            </a:r>
            <a:r>
              <a:rPr lang="fr-FR" dirty="0" smtClean="0"/>
              <a:t> attention !</a:t>
            </a:r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35797" y="2994373"/>
            <a:ext cx="1800688" cy="280800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7" y="2994373"/>
            <a:ext cx="2073600" cy="28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836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728" y="1211283"/>
            <a:ext cx="8326876" cy="5044498"/>
          </a:xfrm>
        </p:spPr>
      </p:pic>
      <p:sp>
        <p:nvSpPr>
          <p:cNvPr id="4" name="Titre 1"/>
          <p:cNvSpPr txBox="1">
            <a:spLocks/>
          </p:cNvSpPr>
          <p:nvPr/>
        </p:nvSpPr>
        <p:spPr>
          <a:xfrm>
            <a:off x="251999" y="360000"/>
            <a:ext cx="9188334" cy="851283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dirty="0" err="1" smtClean="0"/>
              <a:t>Particular</a:t>
            </a:r>
            <a:r>
              <a:rPr lang="fr-FR" dirty="0" smtClean="0"/>
              <a:t> </a:t>
            </a:r>
            <a:r>
              <a:rPr lang="fr-FR" dirty="0" err="1" smtClean="0"/>
              <a:t>extent</a:t>
            </a:r>
            <a:r>
              <a:rPr lang="fr-FR" dirty="0" smtClean="0"/>
              <a:t> of LD</a:t>
            </a:r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2488" y="3171637"/>
            <a:ext cx="5067300" cy="1628775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6863938" y="6138345"/>
            <a:ext cx="21405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Robert et al., 2015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56624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251999" y="360000"/>
            <a:ext cx="9188334" cy="851283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dirty="0" smtClean="0"/>
              <a:t>Distribution of SNP on </a:t>
            </a:r>
            <a:r>
              <a:rPr lang="fr-FR" dirty="0" err="1" smtClean="0"/>
              <a:t>sexual</a:t>
            </a:r>
            <a:r>
              <a:rPr lang="fr-FR" dirty="0" smtClean="0"/>
              <a:t> chromosome Z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999" y="1470566"/>
            <a:ext cx="10058400" cy="1984495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999" y="4214085"/>
            <a:ext cx="10058400" cy="1774487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6096000" y="1499655"/>
            <a:ext cx="947695" cy="3693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none" rtlCol="0" anchor="ctr">
            <a:spAutoFit/>
          </a:bodyPr>
          <a:lstStyle/>
          <a:p>
            <a:pPr algn="ctr"/>
            <a:r>
              <a:rPr lang="fr-FR" dirty="0" smtClean="0"/>
              <a:t>A3 Line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6096000" y="4029419"/>
            <a:ext cx="1189749" cy="3693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none" rtlCol="0" anchor="ctr">
            <a:spAutoFit/>
          </a:bodyPr>
          <a:lstStyle/>
          <a:p>
            <a:pPr algn="ctr"/>
            <a:r>
              <a:rPr lang="fr-FR" dirty="0" smtClean="0"/>
              <a:t>P2P4 Line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02183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2000" y="360000"/>
            <a:ext cx="8596668" cy="745067"/>
          </a:xfrm>
        </p:spPr>
        <p:txBody>
          <a:bodyPr/>
          <a:lstStyle/>
          <a:p>
            <a:r>
              <a:rPr lang="fr-FR" dirty="0" smtClean="0"/>
              <a:t>Introduction – </a:t>
            </a:r>
            <a:r>
              <a:rPr lang="fr-FR" dirty="0" err="1" smtClean="0"/>
              <a:t>Context</a:t>
            </a:r>
            <a:r>
              <a:rPr lang="fr-FR" dirty="0" smtClean="0"/>
              <a:t> &amp; Objective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5599" y="1720324"/>
            <a:ext cx="9567334" cy="2606144"/>
          </a:xfrm>
        </p:spPr>
        <p:txBody>
          <a:bodyPr/>
          <a:lstStyle/>
          <a:p>
            <a:r>
              <a:rPr lang="fr-FR" dirty="0" err="1" smtClean="0"/>
              <a:t>Since</a:t>
            </a:r>
            <a:r>
              <a:rPr lang="fr-FR" dirty="0" smtClean="0"/>
              <a:t> 2013, a commercial high-</a:t>
            </a:r>
            <a:r>
              <a:rPr lang="fr-FR" dirty="0" err="1" smtClean="0"/>
              <a:t>density</a:t>
            </a:r>
            <a:r>
              <a:rPr lang="fr-FR" dirty="0" smtClean="0"/>
              <a:t> SNP chip of 600 000 SNP for </a:t>
            </a:r>
            <a:r>
              <a:rPr lang="fr-FR" dirty="0" err="1" smtClean="0"/>
              <a:t>chicken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available</a:t>
            </a:r>
            <a:endParaRPr lang="fr-FR" dirty="0" smtClean="0"/>
          </a:p>
          <a:p>
            <a:pPr lvl="1"/>
            <a:r>
              <a:rPr lang="fr-FR" dirty="0" err="1" smtClean="0"/>
              <a:t>Enables</a:t>
            </a:r>
            <a:r>
              <a:rPr lang="fr-FR" dirty="0" smtClean="0"/>
              <a:t> </a:t>
            </a:r>
            <a:r>
              <a:rPr lang="fr-FR" dirty="0" err="1" smtClean="0"/>
              <a:t>implementation</a:t>
            </a:r>
            <a:r>
              <a:rPr lang="fr-FR" dirty="0" smtClean="0"/>
              <a:t> of </a:t>
            </a:r>
            <a:r>
              <a:rPr lang="fr-FR" dirty="0" err="1" smtClean="0"/>
              <a:t>genomic</a:t>
            </a:r>
            <a:r>
              <a:rPr lang="fr-FR" dirty="0" smtClean="0"/>
              <a:t> </a:t>
            </a:r>
            <a:r>
              <a:rPr lang="fr-FR" dirty="0" err="1" smtClean="0"/>
              <a:t>selection</a:t>
            </a:r>
            <a:r>
              <a:rPr lang="fr-FR" dirty="0" smtClean="0"/>
              <a:t> in </a:t>
            </a:r>
            <a:r>
              <a:rPr lang="fr-FR" dirty="0" err="1" smtClean="0"/>
              <a:t>layers</a:t>
            </a:r>
            <a:r>
              <a:rPr lang="fr-FR" dirty="0" smtClean="0"/>
              <a:t> production</a:t>
            </a:r>
          </a:p>
          <a:p>
            <a:endParaRPr lang="fr-FR" dirty="0" smtClean="0"/>
          </a:p>
          <a:p>
            <a:endParaRPr lang="fr-FR" dirty="0"/>
          </a:p>
          <a:p>
            <a:r>
              <a:rPr lang="fr-FR" dirty="0" smtClean="0"/>
              <a:t>But </a:t>
            </a:r>
            <a:r>
              <a:rPr lang="fr-FR" dirty="0" err="1" smtClean="0"/>
              <a:t>genotyping</a:t>
            </a:r>
            <a:r>
              <a:rPr lang="fr-FR" dirty="0" smtClean="0"/>
              <a:t> </a:t>
            </a:r>
            <a:r>
              <a:rPr lang="fr-FR" dirty="0" err="1" smtClean="0"/>
              <a:t>costs</a:t>
            </a:r>
            <a:r>
              <a:rPr lang="fr-FR" dirty="0" smtClean="0"/>
              <a:t> </a:t>
            </a:r>
            <a:r>
              <a:rPr lang="fr-FR" dirty="0" err="1" smtClean="0"/>
              <a:t>still</a:t>
            </a:r>
            <a:r>
              <a:rPr lang="fr-FR" dirty="0" smtClean="0"/>
              <a:t> </a:t>
            </a:r>
            <a:r>
              <a:rPr lang="fr-FR" dirty="0" err="1" smtClean="0"/>
              <a:t>remain</a:t>
            </a:r>
            <a:r>
              <a:rPr lang="fr-FR" dirty="0" smtClean="0"/>
              <a:t> high on a large </a:t>
            </a:r>
            <a:r>
              <a:rPr lang="fr-FR" dirty="0" err="1" smtClean="0"/>
              <a:t>number</a:t>
            </a:r>
            <a:r>
              <a:rPr lang="fr-FR" dirty="0" smtClean="0"/>
              <a:t> of </a:t>
            </a:r>
            <a:r>
              <a:rPr lang="fr-FR" dirty="0" err="1" smtClean="0"/>
              <a:t>selection</a:t>
            </a:r>
            <a:r>
              <a:rPr lang="fr-FR" dirty="0" smtClean="0"/>
              <a:t> candidates</a:t>
            </a:r>
          </a:p>
          <a:p>
            <a:pPr lvl="1"/>
            <a:r>
              <a:rPr lang="fr-FR" dirty="0" err="1" smtClean="0"/>
              <a:t>Combining</a:t>
            </a:r>
            <a:r>
              <a:rPr lang="fr-FR" dirty="0" smtClean="0"/>
              <a:t> </a:t>
            </a:r>
            <a:r>
              <a:rPr lang="fr-FR" dirty="0" err="1" smtClean="0"/>
              <a:t>genotyping</a:t>
            </a:r>
            <a:r>
              <a:rPr lang="fr-FR" dirty="0" smtClean="0"/>
              <a:t> on </a:t>
            </a:r>
            <a:r>
              <a:rPr lang="fr-FR" dirty="0" err="1" smtClean="0"/>
              <a:t>low-density</a:t>
            </a:r>
            <a:r>
              <a:rPr lang="fr-FR" dirty="0" smtClean="0"/>
              <a:t> SNP chip and imputation </a:t>
            </a:r>
            <a:r>
              <a:rPr lang="fr-FR" dirty="0" err="1" smtClean="0"/>
              <a:t>should</a:t>
            </a:r>
            <a:r>
              <a:rPr lang="fr-FR" dirty="0" smtClean="0"/>
              <a:t>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considered</a:t>
            </a:r>
            <a:endParaRPr lang="fr-FR" dirty="0" smtClean="0"/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>
          <a:xfrm>
            <a:off x="1389910" y="4781561"/>
            <a:ext cx="9176490" cy="8096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dirty="0" smtClean="0"/>
              <a:t>Main objective : To </a:t>
            </a:r>
            <a:r>
              <a:rPr lang="fr-FR" dirty="0" err="1" smtClean="0"/>
              <a:t>choose</a:t>
            </a:r>
            <a:r>
              <a:rPr lang="fr-FR" dirty="0" smtClean="0"/>
              <a:t> the best </a:t>
            </a:r>
            <a:r>
              <a:rPr lang="fr-FR" dirty="0" err="1" smtClean="0"/>
              <a:t>strategy</a:t>
            </a:r>
            <a:r>
              <a:rPr lang="fr-FR" dirty="0" smtClean="0"/>
              <a:t> for </a:t>
            </a:r>
            <a:r>
              <a:rPr lang="fr-FR" dirty="0" err="1" smtClean="0"/>
              <a:t>low</a:t>
            </a:r>
            <a:r>
              <a:rPr lang="fr-FR" dirty="0" smtClean="0"/>
              <a:t> </a:t>
            </a:r>
            <a:r>
              <a:rPr lang="fr-FR" dirty="0" err="1" smtClean="0"/>
              <a:t>density</a:t>
            </a:r>
            <a:r>
              <a:rPr lang="fr-FR" dirty="0" smtClean="0"/>
              <a:t> </a:t>
            </a:r>
            <a:r>
              <a:rPr lang="fr-FR" dirty="0" err="1" smtClean="0"/>
              <a:t>genotyping</a:t>
            </a:r>
            <a:r>
              <a:rPr lang="fr-FR" dirty="0" smtClean="0"/>
              <a:t> of </a:t>
            </a:r>
            <a:r>
              <a:rPr lang="fr-FR" dirty="0" err="1" smtClean="0"/>
              <a:t>laying</a:t>
            </a:r>
            <a:r>
              <a:rPr lang="fr-FR" dirty="0" smtClean="0"/>
              <a:t> </a:t>
            </a:r>
            <a:r>
              <a:rPr lang="fr-FR" dirty="0" err="1" smtClean="0"/>
              <a:t>hens</a:t>
            </a:r>
            <a:r>
              <a:rPr lang="fr-FR" dirty="0" smtClean="0"/>
              <a:t> to </a:t>
            </a:r>
            <a:r>
              <a:rPr lang="fr-FR" dirty="0" err="1" smtClean="0"/>
              <a:t>optimize</a:t>
            </a:r>
            <a:r>
              <a:rPr lang="fr-FR" dirty="0" smtClean="0"/>
              <a:t> </a:t>
            </a:r>
            <a:r>
              <a:rPr lang="fr-FR" dirty="0" err="1" smtClean="0"/>
              <a:t>selection</a:t>
            </a:r>
            <a:r>
              <a:rPr lang="fr-FR" dirty="0" smtClean="0"/>
              <a:t> </a:t>
            </a:r>
            <a:r>
              <a:rPr lang="fr-FR" dirty="0" err="1" smtClean="0"/>
              <a:t>scheme</a:t>
            </a:r>
            <a:endParaRPr lang="fr-FR" dirty="0" smtClean="0"/>
          </a:p>
        </p:txBody>
      </p:sp>
      <p:sp>
        <p:nvSpPr>
          <p:cNvPr id="7" name="Flèche droite 6"/>
          <p:cNvSpPr/>
          <p:nvPr/>
        </p:nvSpPr>
        <p:spPr>
          <a:xfrm>
            <a:off x="453910" y="4862370"/>
            <a:ext cx="936000" cy="648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11885506" y="6488668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prstClr val="black"/>
                </a:solidFill>
              </a:rPr>
              <a:t>2</a:t>
            </a:r>
            <a:endParaRPr lang="fr-F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3963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2000" y="360000"/>
            <a:ext cx="9043266" cy="733425"/>
          </a:xfrm>
        </p:spPr>
        <p:txBody>
          <a:bodyPr>
            <a:normAutofit/>
          </a:bodyPr>
          <a:lstStyle/>
          <a:p>
            <a:r>
              <a:rPr lang="fr-FR" dirty="0" smtClean="0"/>
              <a:t>Introduction – </a:t>
            </a:r>
            <a:r>
              <a:rPr lang="fr-FR" dirty="0" err="1" smtClean="0"/>
              <a:t>What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imputation 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67809" y="1446214"/>
            <a:ext cx="8323792" cy="4869745"/>
          </a:xfrm>
        </p:spPr>
        <p:txBody>
          <a:bodyPr>
            <a:normAutofit/>
          </a:bodyPr>
          <a:lstStyle/>
          <a:p>
            <a:pPr algn="just"/>
            <a:r>
              <a:rPr lang="fr-FR" sz="2000" dirty="0" smtClean="0"/>
              <a:t>Imputation « </a:t>
            </a:r>
            <a:r>
              <a:rPr lang="fr-FR" sz="2000" dirty="0" err="1" smtClean="0"/>
              <a:t>is</a:t>
            </a:r>
            <a:r>
              <a:rPr lang="fr-FR" sz="2000" dirty="0" smtClean="0"/>
              <a:t> </a:t>
            </a:r>
            <a:r>
              <a:rPr lang="fr-FR" sz="2000" dirty="0" err="1" smtClean="0"/>
              <a:t>t</a:t>
            </a:r>
            <a:r>
              <a:rPr lang="fr-FR" sz="2000" dirty="0" err="1">
                <a:solidFill>
                  <a:srgbClr val="FF0000"/>
                </a:solidFill>
              </a:rPr>
              <a:t>_</a:t>
            </a:r>
            <a:r>
              <a:rPr lang="fr-FR" sz="2000" dirty="0" err="1" smtClean="0"/>
              <a:t>e</a:t>
            </a:r>
            <a:r>
              <a:rPr lang="fr-FR" sz="2000" dirty="0" smtClean="0"/>
              <a:t> </a:t>
            </a:r>
            <a:r>
              <a:rPr lang="fr-FR" sz="2000" dirty="0">
                <a:solidFill>
                  <a:srgbClr val="FF0000"/>
                </a:solidFill>
              </a:rPr>
              <a:t>_</a:t>
            </a:r>
            <a:r>
              <a:rPr lang="fr-FR" sz="2000" dirty="0" err="1" smtClean="0"/>
              <a:t>rt</a:t>
            </a:r>
            <a:r>
              <a:rPr lang="fr-FR" sz="2000" dirty="0" smtClean="0"/>
              <a:t> </a:t>
            </a:r>
            <a:r>
              <a:rPr lang="fr-FR" sz="2000" dirty="0">
                <a:solidFill>
                  <a:srgbClr val="FF0000"/>
                </a:solidFill>
              </a:rPr>
              <a:t>_</a:t>
            </a:r>
            <a:r>
              <a:rPr lang="fr-FR" sz="2000" dirty="0" smtClean="0"/>
              <a:t>f g</a:t>
            </a:r>
            <a:r>
              <a:rPr lang="fr-FR" sz="2000" dirty="0" smtClean="0">
                <a:solidFill>
                  <a:srgbClr val="FF0000"/>
                </a:solidFill>
              </a:rPr>
              <a:t>_</a:t>
            </a:r>
            <a:r>
              <a:rPr lang="fr-FR" sz="2000" dirty="0" smtClean="0"/>
              <a:t>es</a:t>
            </a:r>
            <a:r>
              <a:rPr lang="fr-FR" sz="2000" dirty="0" smtClean="0">
                <a:solidFill>
                  <a:srgbClr val="FF0000"/>
                </a:solidFill>
              </a:rPr>
              <a:t>__</a:t>
            </a:r>
            <a:r>
              <a:rPr lang="fr-FR" sz="2000" dirty="0" err="1" smtClean="0"/>
              <a:t>ng</a:t>
            </a:r>
            <a:r>
              <a:rPr lang="fr-FR" sz="2000" dirty="0" smtClean="0"/>
              <a:t> </a:t>
            </a:r>
            <a:r>
              <a:rPr lang="fr-FR" sz="2000" dirty="0">
                <a:solidFill>
                  <a:srgbClr val="FF0000"/>
                </a:solidFill>
              </a:rPr>
              <a:t>_</a:t>
            </a:r>
            <a:r>
              <a:rPr lang="fr-FR" sz="2000" dirty="0" err="1" smtClean="0"/>
              <a:t>e</a:t>
            </a:r>
            <a:r>
              <a:rPr lang="fr-FR" sz="2000" dirty="0" err="1" smtClean="0">
                <a:solidFill>
                  <a:srgbClr val="FF0000"/>
                </a:solidFill>
              </a:rPr>
              <a:t>_</a:t>
            </a:r>
            <a:r>
              <a:rPr lang="fr-FR" sz="2000" dirty="0" err="1" smtClean="0"/>
              <a:t>te</a:t>
            </a:r>
            <a:r>
              <a:rPr lang="fr-FR" sz="2000" dirty="0" smtClean="0">
                <a:solidFill>
                  <a:srgbClr val="FF0000"/>
                </a:solidFill>
              </a:rPr>
              <a:t>__</a:t>
            </a:r>
            <a:r>
              <a:rPr lang="fr-FR" sz="2000" dirty="0" smtClean="0"/>
              <a:t> » (Dassonneville, 2012)</a:t>
            </a:r>
          </a:p>
          <a:p>
            <a:pPr algn="just"/>
            <a:endParaRPr lang="fr-FR" sz="2000" dirty="0"/>
          </a:p>
        </p:txBody>
      </p:sp>
      <p:sp>
        <p:nvSpPr>
          <p:cNvPr id="33" name="ZoneTexte 32"/>
          <p:cNvSpPr txBox="1"/>
          <p:nvPr/>
        </p:nvSpPr>
        <p:spPr>
          <a:xfrm>
            <a:off x="11885506" y="6488668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prstClr val="black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77981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2000" y="360000"/>
            <a:ext cx="9043266" cy="733425"/>
          </a:xfrm>
        </p:spPr>
        <p:txBody>
          <a:bodyPr>
            <a:normAutofit/>
          </a:bodyPr>
          <a:lstStyle/>
          <a:p>
            <a:r>
              <a:rPr lang="fr-FR" dirty="0" smtClean="0"/>
              <a:t>Introduction – </a:t>
            </a:r>
            <a:r>
              <a:rPr lang="fr-FR" dirty="0" err="1" smtClean="0"/>
              <a:t>What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imputation 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67809" y="1446214"/>
            <a:ext cx="8323792" cy="4869745"/>
          </a:xfrm>
        </p:spPr>
        <p:txBody>
          <a:bodyPr>
            <a:normAutofit/>
          </a:bodyPr>
          <a:lstStyle/>
          <a:p>
            <a:pPr algn="just"/>
            <a:r>
              <a:rPr lang="fr-FR" sz="2000" dirty="0" smtClean="0"/>
              <a:t>Imputation « </a:t>
            </a:r>
            <a:r>
              <a:rPr lang="fr-FR" sz="2000" dirty="0" err="1" smtClean="0"/>
              <a:t>is</a:t>
            </a:r>
            <a:r>
              <a:rPr lang="fr-FR" sz="2000" dirty="0" smtClean="0"/>
              <a:t> t</a:t>
            </a:r>
            <a:r>
              <a:rPr lang="fr-FR" sz="2000" dirty="0" smtClean="0">
                <a:solidFill>
                  <a:srgbClr val="FF0000"/>
                </a:solidFill>
              </a:rPr>
              <a:t>h</a:t>
            </a:r>
            <a:r>
              <a:rPr lang="fr-FR" sz="2000" dirty="0" smtClean="0"/>
              <a:t>e </a:t>
            </a:r>
            <a:r>
              <a:rPr lang="fr-FR" sz="2000" dirty="0" smtClean="0">
                <a:solidFill>
                  <a:srgbClr val="FF0000"/>
                </a:solidFill>
              </a:rPr>
              <a:t>a</a:t>
            </a:r>
            <a:r>
              <a:rPr lang="fr-FR" sz="2000" dirty="0" smtClean="0"/>
              <a:t>rt </a:t>
            </a:r>
            <a:r>
              <a:rPr lang="fr-FR" sz="2000" dirty="0" smtClean="0">
                <a:solidFill>
                  <a:srgbClr val="FF0000"/>
                </a:solidFill>
              </a:rPr>
              <a:t>o</a:t>
            </a:r>
            <a:r>
              <a:rPr lang="fr-FR" sz="2000" dirty="0" smtClean="0"/>
              <a:t>f </a:t>
            </a:r>
            <a:r>
              <a:rPr lang="fr-FR" sz="2000" dirty="0" err="1" smtClean="0"/>
              <a:t>g</a:t>
            </a:r>
            <a:r>
              <a:rPr lang="fr-FR" sz="2000" dirty="0" err="1" smtClean="0">
                <a:solidFill>
                  <a:srgbClr val="FF0000"/>
                </a:solidFill>
              </a:rPr>
              <a:t>u</a:t>
            </a:r>
            <a:r>
              <a:rPr lang="fr-FR" sz="2000" dirty="0" err="1" smtClean="0"/>
              <a:t>es</a:t>
            </a:r>
            <a:r>
              <a:rPr lang="fr-FR" sz="2000" dirty="0" err="1" smtClean="0">
                <a:solidFill>
                  <a:srgbClr val="FF0000"/>
                </a:solidFill>
              </a:rPr>
              <a:t>si</a:t>
            </a:r>
            <a:r>
              <a:rPr lang="fr-FR" sz="2000" dirty="0" err="1" smtClean="0"/>
              <a:t>ng</a:t>
            </a:r>
            <a:r>
              <a:rPr lang="fr-FR" sz="2000" dirty="0" smtClean="0"/>
              <a:t> </a:t>
            </a:r>
            <a:r>
              <a:rPr lang="fr-FR" sz="2000" dirty="0" err="1" smtClean="0">
                <a:solidFill>
                  <a:srgbClr val="FF0000"/>
                </a:solidFill>
              </a:rPr>
              <a:t>l</a:t>
            </a:r>
            <a:r>
              <a:rPr lang="fr-FR" sz="2000" dirty="0" err="1" smtClean="0"/>
              <a:t>e</a:t>
            </a:r>
            <a:r>
              <a:rPr lang="fr-FR" sz="2000" dirty="0" err="1" smtClean="0">
                <a:solidFill>
                  <a:srgbClr val="FF0000"/>
                </a:solidFill>
              </a:rPr>
              <a:t>t</a:t>
            </a:r>
            <a:r>
              <a:rPr lang="fr-FR" sz="2000" dirty="0" err="1" smtClean="0"/>
              <a:t>te</a:t>
            </a:r>
            <a:r>
              <a:rPr lang="fr-FR" sz="2000" dirty="0" err="1" smtClean="0">
                <a:solidFill>
                  <a:srgbClr val="FF0000"/>
                </a:solidFill>
              </a:rPr>
              <a:t>rs</a:t>
            </a:r>
            <a:r>
              <a:rPr lang="fr-FR" sz="2000" dirty="0" smtClean="0"/>
              <a:t> » (Dassonneville, 2012)</a:t>
            </a:r>
          </a:p>
          <a:p>
            <a:pPr algn="just"/>
            <a:endParaRPr lang="fr-FR" sz="2000" dirty="0"/>
          </a:p>
        </p:txBody>
      </p:sp>
      <p:sp>
        <p:nvSpPr>
          <p:cNvPr id="33" name="ZoneTexte 32"/>
          <p:cNvSpPr txBox="1"/>
          <p:nvPr/>
        </p:nvSpPr>
        <p:spPr>
          <a:xfrm>
            <a:off x="11885506" y="6488668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prstClr val="black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883991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2000" y="360000"/>
            <a:ext cx="9043266" cy="733425"/>
          </a:xfrm>
        </p:spPr>
        <p:txBody>
          <a:bodyPr>
            <a:normAutofit/>
          </a:bodyPr>
          <a:lstStyle/>
          <a:p>
            <a:r>
              <a:rPr lang="fr-FR" dirty="0" smtClean="0"/>
              <a:t>Introduction – </a:t>
            </a:r>
            <a:r>
              <a:rPr lang="fr-FR" dirty="0" err="1" smtClean="0"/>
              <a:t>What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imputation 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67809" y="1446214"/>
            <a:ext cx="8323792" cy="4869745"/>
          </a:xfrm>
        </p:spPr>
        <p:txBody>
          <a:bodyPr>
            <a:normAutofit/>
          </a:bodyPr>
          <a:lstStyle/>
          <a:p>
            <a:pPr algn="just"/>
            <a:r>
              <a:rPr lang="fr-FR" sz="2000" dirty="0" smtClean="0"/>
              <a:t>Imputation « </a:t>
            </a:r>
            <a:r>
              <a:rPr lang="fr-FR" sz="2000" dirty="0" err="1" smtClean="0"/>
              <a:t>is</a:t>
            </a:r>
            <a:r>
              <a:rPr lang="fr-FR" sz="2000" dirty="0" smtClean="0"/>
              <a:t> t</a:t>
            </a:r>
            <a:r>
              <a:rPr lang="fr-FR" sz="2000" dirty="0" smtClean="0">
                <a:solidFill>
                  <a:srgbClr val="FF0000"/>
                </a:solidFill>
              </a:rPr>
              <a:t>h</a:t>
            </a:r>
            <a:r>
              <a:rPr lang="fr-FR" sz="2000" dirty="0" smtClean="0"/>
              <a:t>e </a:t>
            </a:r>
            <a:r>
              <a:rPr lang="fr-FR" sz="2000" dirty="0" smtClean="0">
                <a:solidFill>
                  <a:srgbClr val="FF0000"/>
                </a:solidFill>
              </a:rPr>
              <a:t>a</a:t>
            </a:r>
            <a:r>
              <a:rPr lang="fr-FR" sz="2000" dirty="0" smtClean="0"/>
              <a:t>rt </a:t>
            </a:r>
            <a:r>
              <a:rPr lang="fr-FR" sz="2000" dirty="0" smtClean="0">
                <a:solidFill>
                  <a:srgbClr val="FF0000"/>
                </a:solidFill>
              </a:rPr>
              <a:t>o</a:t>
            </a:r>
            <a:r>
              <a:rPr lang="fr-FR" sz="2000" dirty="0" smtClean="0"/>
              <a:t>f </a:t>
            </a:r>
            <a:r>
              <a:rPr lang="fr-FR" sz="2000" dirty="0" err="1" smtClean="0"/>
              <a:t>g</a:t>
            </a:r>
            <a:r>
              <a:rPr lang="fr-FR" sz="2000" dirty="0" err="1" smtClean="0">
                <a:solidFill>
                  <a:srgbClr val="FF0000"/>
                </a:solidFill>
              </a:rPr>
              <a:t>u</a:t>
            </a:r>
            <a:r>
              <a:rPr lang="fr-FR" sz="2000" dirty="0" err="1" smtClean="0"/>
              <a:t>es</a:t>
            </a:r>
            <a:r>
              <a:rPr lang="fr-FR" sz="2000" dirty="0" err="1" smtClean="0">
                <a:solidFill>
                  <a:srgbClr val="FF0000"/>
                </a:solidFill>
              </a:rPr>
              <a:t>si</a:t>
            </a:r>
            <a:r>
              <a:rPr lang="fr-FR" sz="2000" dirty="0" err="1" smtClean="0"/>
              <a:t>ng</a:t>
            </a:r>
            <a:r>
              <a:rPr lang="fr-FR" sz="2000" dirty="0" smtClean="0"/>
              <a:t> </a:t>
            </a:r>
            <a:r>
              <a:rPr lang="fr-FR" sz="2000" dirty="0" err="1" smtClean="0">
                <a:solidFill>
                  <a:srgbClr val="FF0000"/>
                </a:solidFill>
              </a:rPr>
              <a:t>l</a:t>
            </a:r>
            <a:r>
              <a:rPr lang="fr-FR" sz="2000" dirty="0" err="1" smtClean="0"/>
              <a:t>e</a:t>
            </a:r>
            <a:r>
              <a:rPr lang="fr-FR" sz="2000" dirty="0" err="1" smtClean="0">
                <a:solidFill>
                  <a:srgbClr val="FF0000"/>
                </a:solidFill>
              </a:rPr>
              <a:t>t</a:t>
            </a:r>
            <a:r>
              <a:rPr lang="fr-FR" sz="2000" dirty="0" err="1" smtClean="0"/>
              <a:t>te</a:t>
            </a:r>
            <a:r>
              <a:rPr lang="fr-FR" sz="2000" dirty="0" err="1" smtClean="0">
                <a:solidFill>
                  <a:srgbClr val="FF0000"/>
                </a:solidFill>
              </a:rPr>
              <a:t>rs</a:t>
            </a:r>
            <a:r>
              <a:rPr lang="fr-FR" sz="2000" dirty="0" smtClean="0"/>
              <a:t> » (Dassonneville, 2012)</a:t>
            </a:r>
          </a:p>
          <a:p>
            <a:pPr algn="just"/>
            <a:endParaRPr lang="fr-FR" sz="2000" dirty="0"/>
          </a:p>
          <a:p>
            <a:pPr algn="just"/>
            <a:r>
              <a:rPr lang="fr-FR" sz="2000" dirty="0" smtClean="0"/>
              <a:t>In </a:t>
            </a:r>
            <a:r>
              <a:rPr lang="fr-FR" sz="2000" dirty="0" err="1" smtClean="0"/>
              <a:t>our</a:t>
            </a:r>
            <a:r>
              <a:rPr lang="fr-FR" sz="2000" dirty="0" smtClean="0"/>
              <a:t> case, </a:t>
            </a:r>
            <a:r>
              <a:rPr lang="fr-FR" sz="2000" dirty="0" err="1" smtClean="0"/>
              <a:t>it</a:t>
            </a:r>
            <a:r>
              <a:rPr lang="fr-FR" sz="2000" dirty="0" smtClean="0"/>
              <a:t> </a:t>
            </a:r>
            <a:r>
              <a:rPr lang="fr-FR" sz="2000" dirty="0" err="1" smtClean="0"/>
              <a:t>is</a:t>
            </a:r>
            <a:r>
              <a:rPr lang="fr-FR" sz="2000" dirty="0" smtClean="0"/>
              <a:t> </a:t>
            </a:r>
            <a:r>
              <a:rPr lang="fr-FR" sz="2000" dirty="0" err="1" smtClean="0"/>
              <a:t>deduction</a:t>
            </a:r>
            <a:r>
              <a:rPr lang="fr-FR" sz="2000" dirty="0" smtClean="0"/>
              <a:t> of HD </a:t>
            </a:r>
            <a:r>
              <a:rPr lang="fr-FR" sz="2000" dirty="0" err="1" smtClean="0"/>
              <a:t>genotyping</a:t>
            </a:r>
            <a:r>
              <a:rPr lang="fr-FR" sz="2000" dirty="0" smtClean="0"/>
              <a:t> of </a:t>
            </a:r>
            <a:r>
              <a:rPr lang="fr-FR" sz="2000" dirty="0" err="1" smtClean="0"/>
              <a:t>selection</a:t>
            </a:r>
            <a:r>
              <a:rPr lang="fr-FR" sz="2000" dirty="0" smtClean="0"/>
              <a:t> candidates </a:t>
            </a:r>
            <a:r>
              <a:rPr lang="fr-FR" sz="2000" dirty="0" err="1" smtClean="0"/>
              <a:t>from</a:t>
            </a:r>
            <a:r>
              <a:rPr lang="fr-FR" sz="2000" dirty="0" smtClean="0"/>
              <a:t> </a:t>
            </a:r>
            <a:r>
              <a:rPr lang="fr-FR" sz="2000" dirty="0" err="1" smtClean="0"/>
              <a:t>their</a:t>
            </a:r>
            <a:r>
              <a:rPr lang="fr-FR" sz="2000" dirty="0" smtClean="0"/>
              <a:t> LD </a:t>
            </a:r>
            <a:r>
              <a:rPr lang="fr-FR" sz="2000" dirty="0" err="1" smtClean="0"/>
              <a:t>genotyping</a:t>
            </a:r>
            <a:r>
              <a:rPr lang="fr-FR" sz="2000" dirty="0" smtClean="0"/>
              <a:t> and HD </a:t>
            </a:r>
            <a:r>
              <a:rPr lang="fr-FR" sz="2000" dirty="0" err="1" smtClean="0"/>
              <a:t>genotyping</a:t>
            </a:r>
            <a:r>
              <a:rPr lang="fr-FR" sz="2000" dirty="0" smtClean="0"/>
              <a:t> of </a:t>
            </a:r>
            <a:r>
              <a:rPr lang="fr-FR" sz="2000" dirty="0" err="1" smtClean="0"/>
              <a:t>reference</a:t>
            </a:r>
            <a:r>
              <a:rPr lang="fr-FR" sz="2000" dirty="0" smtClean="0"/>
              <a:t> population (Dassonneville, 2012)</a:t>
            </a:r>
          </a:p>
          <a:p>
            <a:pPr algn="just"/>
            <a:endParaRPr lang="fr-FR" sz="2000" dirty="0"/>
          </a:p>
          <a:p>
            <a:pPr algn="just"/>
            <a:endParaRPr lang="fr-FR" sz="2000" dirty="0" smtClean="0"/>
          </a:p>
          <a:p>
            <a:pPr algn="just"/>
            <a:endParaRPr lang="fr-FR" sz="2000" dirty="0"/>
          </a:p>
          <a:p>
            <a:pPr algn="just"/>
            <a:endParaRPr lang="fr-FR" sz="2000" dirty="0" smtClean="0"/>
          </a:p>
          <a:p>
            <a:pPr algn="just"/>
            <a:endParaRPr lang="fr-FR" sz="2000" dirty="0"/>
          </a:p>
          <a:p>
            <a:pPr algn="just"/>
            <a:r>
              <a:rPr lang="en-US" sz="2000" dirty="0" smtClean="0"/>
              <a:t>Imputation relies </a:t>
            </a:r>
            <a:r>
              <a:rPr lang="en-US" sz="2000" dirty="0"/>
              <a:t>on the rules of Mendelian transmission of the </a:t>
            </a:r>
            <a:r>
              <a:rPr lang="en-US" sz="2000" dirty="0" smtClean="0"/>
              <a:t>traits </a:t>
            </a:r>
            <a:r>
              <a:rPr lang="en-US" sz="2000" dirty="0"/>
              <a:t>and on linkage </a:t>
            </a:r>
            <a:r>
              <a:rPr lang="en-US" sz="2000" dirty="0" smtClean="0"/>
              <a:t>disequilibrium in the population.</a:t>
            </a:r>
            <a:endParaRPr lang="fr-FR" sz="2000" dirty="0"/>
          </a:p>
        </p:txBody>
      </p:sp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838234"/>
              </p:ext>
            </p:extLst>
          </p:nvPr>
        </p:nvGraphicFramePr>
        <p:xfrm>
          <a:off x="1864248" y="4387342"/>
          <a:ext cx="6719887" cy="587376"/>
        </p:xfrm>
        <a:graphic>
          <a:graphicData uri="http://schemas.openxmlformats.org/drawingml/2006/table">
            <a:tbl>
              <a:tblPr/>
              <a:tblGrid>
                <a:gridCol w="373062"/>
                <a:gridCol w="373063"/>
                <a:gridCol w="374650"/>
                <a:gridCol w="373062"/>
                <a:gridCol w="373063"/>
                <a:gridCol w="373062"/>
                <a:gridCol w="373063"/>
                <a:gridCol w="373062"/>
                <a:gridCol w="374650"/>
                <a:gridCol w="373063"/>
                <a:gridCol w="373062"/>
                <a:gridCol w="373063"/>
                <a:gridCol w="373062"/>
                <a:gridCol w="374650"/>
                <a:gridCol w="373063"/>
                <a:gridCol w="373062"/>
                <a:gridCol w="373063"/>
                <a:gridCol w="373062"/>
              </a:tblGrid>
              <a:tr h="293688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A</a:t>
                      </a:r>
                    </a:p>
                  </a:txBody>
                  <a:tcPr marL="7697" marR="7697" marT="7697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charset="0"/>
                        <a:ea typeface="ＭＳ Ｐゴシック" charset="0"/>
                      </a:endParaRPr>
                    </a:p>
                  </a:txBody>
                  <a:tcPr marL="7697" marR="7697" marT="7697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G</a:t>
                      </a:r>
                    </a:p>
                  </a:txBody>
                  <a:tcPr marL="7697" marR="7697" marT="7697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charset="0"/>
                        <a:ea typeface="ＭＳ Ｐゴシック" charset="0"/>
                      </a:endParaRPr>
                    </a:p>
                  </a:txBody>
                  <a:tcPr marL="7697" marR="7697" marT="7697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charset="0"/>
                        <a:ea typeface="ＭＳ Ｐゴシック" charset="0"/>
                      </a:endParaRPr>
                    </a:p>
                  </a:txBody>
                  <a:tcPr marL="7697" marR="7697" marT="7697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charset="0"/>
                        <a:ea typeface="ＭＳ Ｐゴシック" charset="0"/>
                      </a:endParaRPr>
                    </a:p>
                  </a:txBody>
                  <a:tcPr marL="7697" marR="7697" marT="7697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G</a:t>
                      </a:r>
                    </a:p>
                  </a:txBody>
                  <a:tcPr marL="7697" marR="7697" marT="7697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C</a:t>
                      </a:r>
                    </a:p>
                  </a:txBody>
                  <a:tcPr marL="7697" marR="7697" marT="7697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charset="0"/>
                        <a:ea typeface="ＭＳ Ｐゴシック" charset="0"/>
                      </a:endParaRPr>
                    </a:p>
                  </a:txBody>
                  <a:tcPr marL="7697" marR="7697" marT="7697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C</a:t>
                      </a:r>
                    </a:p>
                  </a:txBody>
                  <a:tcPr marL="7697" marR="7697" marT="7697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charset="0"/>
                        <a:ea typeface="ＭＳ Ｐゴシック" charset="0"/>
                      </a:endParaRPr>
                    </a:p>
                  </a:txBody>
                  <a:tcPr marL="7697" marR="7697" marT="7697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charset="0"/>
                        <a:ea typeface="ＭＳ Ｐゴシック" charset="0"/>
                      </a:endParaRPr>
                    </a:p>
                  </a:txBody>
                  <a:tcPr marL="7697" marR="7697" marT="7697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charset="0"/>
                        <a:ea typeface="ＭＳ Ｐゴシック" charset="0"/>
                      </a:endParaRPr>
                    </a:p>
                  </a:txBody>
                  <a:tcPr marL="7697" marR="7697" marT="7697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G</a:t>
                      </a:r>
                    </a:p>
                  </a:txBody>
                  <a:tcPr marL="7697" marR="7697" marT="7697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C</a:t>
                      </a:r>
                    </a:p>
                  </a:txBody>
                  <a:tcPr marL="7697" marR="7697" marT="7697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charset="0"/>
                        <a:ea typeface="ＭＳ Ｐゴシック" charset="0"/>
                      </a:endParaRPr>
                    </a:p>
                  </a:txBody>
                  <a:tcPr marL="7697" marR="7697" marT="7697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charset="0"/>
                        <a:ea typeface="ＭＳ Ｐゴシック" charset="0"/>
                      </a:endParaRPr>
                    </a:p>
                  </a:txBody>
                  <a:tcPr marL="7697" marR="7697" marT="7697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C</a:t>
                      </a:r>
                    </a:p>
                  </a:txBody>
                  <a:tcPr marL="7697" marR="7697" marT="7697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3688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T</a:t>
                      </a:r>
                    </a:p>
                  </a:txBody>
                  <a:tcPr marL="7697" marR="7697" marT="7697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charset="0"/>
                        <a:ea typeface="ＭＳ Ｐゴシック" charset="0"/>
                      </a:endParaRPr>
                    </a:p>
                  </a:txBody>
                  <a:tcPr marL="7697" marR="7697" marT="7697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A</a:t>
                      </a:r>
                    </a:p>
                  </a:txBody>
                  <a:tcPr marL="7697" marR="7697" marT="7697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charset="0"/>
                        <a:ea typeface="ＭＳ Ｐゴシック" charset="0"/>
                      </a:endParaRPr>
                    </a:p>
                  </a:txBody>
                  <a:tcPr marL="7697" marR="7697" marT="7697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charset="0"/>
                        <a:ea typeface="ＭＳ Ｐゴシック" charset="0"/>
                      </a:endParaRPr>
                    </a:p>
                  </a:txBody>
                  <a:tcPr marL="7697" marR="7697" marT="7697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charset="0"/>
                        <a:ea typeface="ＭＳ Ｐゴシック" charset="0"/>
                      </a:endParaRPr>
                    </a:p>
                  </a:txBody>
                  <a:tcPr marL="7697" marR="7697" marT="7697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C</a:t>
                      </a:r>
                    </a:p>
                  </a:txBody>
                  <a:tcPr marL="7697" marR="7697" marT="7697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T</a:t>
                      </a:r>
                    </a:p>
                  </a:txBody>
                  <a:tcPr marL="7697" marR="7697" marT="7697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charset="0"/>
                        <a:ea typeface="ＭＳ Ｐゴシック" charset="0"/>
                      </a:endParaRPr>
                    </a:p>
                  </a:txBody>
                  <a:tcPr marL="7697" marR="7697" marT="7697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G</a:t>
                      </a:r>
                    </a:p>
                  </a:txBody>
                  <a:tcPr marL="7697" marR="7697" marT="7697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charset="0"/>
                        <a:ea typeface="ＭＳ Ｐゴシック" charset="0"/>
                      </a:endParaRPr>
                    </a:p>
                  </a:txBody>
                  <a:tcPr marL="7697" marR="7697" marT="7697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charset="0"/>
                        <a:ea typeface="ＭＳ Ｐゴシック" charset="0"/>
                      </a:endParaRPr>
                    </a:p>
                  </a:txBody>
                  <a:tcPr marL="7697" marR="7697" marT="7697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charset="0"/>
                        <a:ea typeface="ＭＳ Ｐゴシック" charset="0"/>
                      </a:endParaRPr>
                    </a:p>
                  </a:txBody>
                  <a:tcPr marL="7697" marR="7697" marT="7697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C</a:t>
                      </a:r>
                    </a:p>
                  </a:txBody>
                  <a:tcPr marL="7697" marR="7697" marT="7697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T</a:t>
                      </a:r>
                    </a:p>
                  </a:txBody>
                  <a:tcPr marL="7697" marR="7697" marT="7697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charset="0"/>
                        <a:ea typeface="ＭＳ Ｐゴシック" charset="0"/>
                      </a:endParaRPr>
                    </a:p>
                  </a:txBody>
                  <a:tcPr marL="7697" marR="7697" marT="7697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charset="0"/>
                        <a:ea typeface="ＭＳ Ｐゴシック" charset="0"/>
                      </a:endParaRPr>
                    </a:p>
                  </a:txBody>
                  <a:tcPr marL="7697" marR="7697" marT="7697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T</a:t>
                      </a:r>
                      <a:endParaRPr kumimoji="0" lang="fr-FR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</a:endParaRPr>
                    </a:p>
                  </a:txBody>
                  <a:tcPr marL="7697" marR="7697" marT="7697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26" name="Groupe 25"/>
          <p:cNvGrpSpPr/>
          <p:nvPr/>
        </p:nvGrpSpPr>
        <p:grpSpPr>
          <a:xfrm>
            <a:off x="2280544" y="4373247"/>
            <a:ext cx="5880286" cy="606589"/>
            <a:chOff x="1882588" y="3916088"/>
            <a:chExt cx="5880286" cy="606589"/>
          </a:xfrm>
        </p:grpSpPr>
        <p:sp>
          <p:nvSpPr>
            <p:cNvPr id="5" name="ZoneTexte 4"/>
            <p:cNvSpPr txBox="1"/>
            <p:nvPr/>
          </p:nvSpPr>
          <p:spPr>
            <a:xfrm>
              <a:off x="1882588" y="3916088"/>
              <a:ext cx="29527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b="1" dirty="0">
                  <a:solidFill>
                    <a:srgbClr val="FF0000"/>
                  </a:solidFill>
                </a:rPr>
                <a:t>C</a:t>
              </a:r>
            </a:p>
          </p:txBody>
        </p:sp>
        <p:sp>
          <p:nvSpPr>
            <p:cNvPr id="7" name="ZoneTexte 6"/>
            <p:cNvSpPr txBox="1"/>
            <p:nvPr/>
          </p:nvSpPr>
          <p:spPr>
            <a:xfrm>
              <a:off x="2985247" y="4214900"/>
              <a:ext cx="29848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b="1" dirty="0" smtClean="0">
                  <a:solidFill>
                    <a:srgbClr val="FF0000"/>
                  </a:solidFill>
                </a:rPr>
                <a:t>A</a:t>
              </a:r>
              <a:endParaRPr lang="fr-FR" sz="1400" b="1" dirty="0">
                <a:solidFill>
                  <a:srgbClr val="FF0000"/>
                </a:solidFill>
              </a:endParaRPr>
            </a:p>
          </p:txBody>
        </p:sp>
        <p:sp>
          <p:nvSpPr>
            <p:cNvPr id="8" name="ZoneTexte 7"/>
            <p:cNvSpPr txBox="1"/>
            <p:nvPr/>
          </p:nvSpPr>
          <p:spPr>
            <a:xfrm>
              <a:off x="3361764" y="3917577"/>
              <a:ext cx="29848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b="1" dirty="0" smtClean="0">
                  <a:solidFill>
                    <a:srgbClr val="FF0000"/>
                  </a:solidFill>
                </a:rPr>
                <a:t>A</a:t>
              </a:r>
              <a:endParaRPr lang="fr-FR" sz="1400" b="1" dirty="0">
                <a:solidFill>
                  <a:srgbClr val="FF0000"/>
                </a:solidFill>
              </a:endParaRPr>
            </a:p>
          </p:txBody>
        </p:sp>
        <p:sp>
          <p:nvSpPr>
            <p:cNvPr id="9" name="ZoneTexte 8"/>
            <p:cNvSpPr txBox="1"/>
            <p:nvPr/>
          </p:nvSpPr>
          <p:spPr>
            <a:xfrm>
              <a:off x="4482352" y="3929518"/>
              <a:ext cx="29527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b="1" dirty="0">
                  <a:solidFill>
                    <a:srgbClr val="FF0000"/>
                  </a:solidFill>
                </a:rPr>
                <a:t>T</a:t>
              </a:r>
            </a:p>
          </p:txBody>
        </p:sp>
        <p:sp>
          <p:nvSpPr>
            <p:cNvPr id="10" name="ZoneTexte 9"/>
            <p:cNvSpPr txBox="1"/>
            <p:nvPr/>
          </p:nvSpPr>
          <p:spPr>
            <a:xfrm>
              <a:off x="5226423" y="4214899"/>
              <a:ext cx="29848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b="1" dirty="0" smtClean="0">
                  <a:solidFill>
                    <a:srgbClr val="FF0000"/>
                  </a:solidFill>
                </a:rPr>
                <a:t>A</a:t>
              </a:r>
              <a:endParaRPr lang="fr-FR" sz="1400" b="1" dirty="0">
                <a:solidFill>
                  <a:srgbClr val="FF0000"/>
                </a:solidFill>
              </a:endParaRPr>
            </a:p>
          </p:txBody>
        </p:sp>
        <p:sp>
          <p:nvSpPr>
            <p:cNvPr id="11" name="ZoneTexte 10"/>
            <p:cNvSpPr txBox="1"/>
            <p:nvPr/>
          </p:nvSpPr>
          <p:spPr>
            <a:xfrm>
              <a:off x="7091082" y="3916088"/>
              <a:ext cx="29848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b="1" dirty="0" smtClean="0">
                  <a:solidFill>
                    <a:srgbClr val="FF0000"/>
                  </a:solidFill>
                </a:rPr>
                <a:t>A</a:t>
              </a:r>
              <a:endParaRPr lang="fr-FR" sz="1400" b="1" dirty="0">
                <a:solidFill>
                  <a:srgbClr val="FF0000"/>
                </a:solidFill>
              </a:endParaRPr>
            </a:p>
          </p:txBody>
        </p:sp>
        <p:sp>
          <p:nvSpPr>
            <p:cNvPr id="12" name="ZoneTexte 11"/>
            <p:cNvSpPr txBox="1"/>
            <p:nvPr/>
          </p:nvSpPr>
          <p:spPr>
            <a:xfrm>
              <a:off x="1882588" y="4214898"/>
              <a:ext cx="30489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b="1" dirty="0">
                  <a:solidFill>
                    <a:srgbClr val="FF0000"/>
                  </a:solidFill>
                </a:rPr>
                <a:t>G</a:t>
              </a:r>
            </a:p>
          </p:txBody>
        </p:sp>
        <p:sp>
          <p:nvSpPr>
            <p:cNvPr id="13" name="ZoneTexte 12"/>
            <p:cNvSpPr txBox="1"/>
            <p:nvPr/>
          </p:nvSpPr>
          <p:spPr>
            <a:xfrm>
              <a:off x="2617600" y="3917577"/>
              <a:ext cx="30489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b="1" dirty="0">
                  <a:solidFill>
                    <a:srgbClr val="FF0000"/>
                  </a:solidFill>
                </a:rPr>
                <a:t>G</a:t>
              </a:r>
            </a:p>
          </p:txBody>
        </p:sp>
        <p:sp>
          <p:nvSpPr>
            <p:cNvPr id="14" name="ZoneTexte 13"/>
            <p:cNvSpPr txBox="1"/>
            <p:nvPr/>
          </p:nvSpPr>
          <p:spPr>
            <a:xfrm>
              <a:off x="2617600" y="4214898"/>
              <a:ext cx="29527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b="1" dirty="0" smtClean="0">
                  <a:solidFill>
                    <a:srgbClr val="FF0000"/>
                  </a:solidFill>
                </a:rPr>
                <a:t>C</a:t>
              </a:r>
              <a:endParaRPr lang="fr-FR" sz="1400" b="1" dirty="0">
                <a:solidFill>
                  <a:srgbClr val="FF0000"/>
                </a:solidFill>
              </a:endParaRPr>
            </a:p>
          </p:txBody>
        </p:sp>
        <p:sp>
          <p:nvSpPr>
            <p:cNvPr id="15" name="ZoneTexte 14"/>
            <p:cNvSpPr txBox="1"/>
            <p:nvPr/>
          </p:nvSpPr>
          <p:spPr>
            <a:xfrm>
              <a:off x="2985247" y="3917577"/>
              <a:ext cx="30489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b="1" dirty="0">
                  <a:solidFill>
                    <a:srgbClr val="FF0000"/>
                  </a:solidFill>
                </a:rPr>
                <a:t>G</a:t>
              </a:r>
            </a:p>
          </p:txBody>
        </p:sp>
        <p:sp>
          <p:nvSpPr>
            <p:cNvPr id="16" name="ZoneTexte 15"/>
            <p:cNvSpPr txBox="1"/>
            <p:nvPr/>
          </p:nvSpPr>
          <p:spPr>
            <a:xfrm>
              <a:off x="3361764" y="4214900"/>
              <a:ext cx="30489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b="1" dirty="0">
                  <a:solidFill>
                    <a:srgbClr val="FF0000"/>
                  </a:solidFill>
                </a:rPr>
                <a:t>G</a:t>
              </a:r>
            </a:p>
          </p:txBody>
        </p:sp>
        <p:sp>
          <p:nvSpPr>
            <p:cNvPr id="17" name="ZoneTexte 16"/>
            <p:cNvSpPr txBox="1"/>
            <p:nvPr/>
          </p:nvSpPr>
          <p:spPr>
            <a:xfrm>
              <a:off x="4482352" y="4214900"/>
              <a:ext cx="29527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b="1" dirty="0" smtClean="0">
                  <a:solidFill>
                    <a:srgbClr val="FF0000"/>
                  </a:solidFill>
                </a:rPr>
                <a:t>C</a:t>
              </a:r>
              <a:endParaRPr lang="fr-FR" sz="1400" b="1" dirty="0">
                <a:solidFill>
                  <a:srgbClr val="FF0000"/>
                </a:solidFill>
              </a:endParaRPr>
            </a:p>
          </p:txBody>
        </p:sp>
        <p:sp>
          <p:nvSpPr>
            <p:cNvPr id="18" name="ZoneTexte 17"/>
            <p:cNvSpPr txBox="1"/>
            <p:nvPr/>
          </p:nvSpPr>
          <p:spPr>
            <a:xfrm>
              <a:off x="5226423" y="3929517"/>
              <a:ext cx="29848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b="1" dirty="0" smtClean="0">
                  <a:solidFill>
                    <a:srgbClr val="FF0000"/>
                  </a:solidFill>
                </a:rPr>
                <a:t>A</a:t>
              </a:r>
              <a:endParaRPr lang="fr-FR" sz="1400" b="1" dirty="0">
                <a:solidFill>
                  <a:srgbClr val="FF0000"/>
                </a:solidFill>
              </a:endParaRPr>
            </a:p>
          </p:txBody>
        </p:sp>
        <p:sp>
          <p:nvSpPr>
            <p:cNvPr id="19" name="ZoneTexte 18"/>
            <p:cNvSpPr txBox="1"/>
            <p:nvPr/>
          </p:nvSpPr>
          <p:spPr>
            <a:xfrm>
              <a:off x="5605678" y="3929517"/>
              <a:ext cx="29527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b="1" dirty="0" smtClean="0">
                  <a:solidFill>
                    <a:srgbClr val="FF0000"/>
                  </a:solidFill>
                </a:rPr>
                <a:t>T</a:t>
              </a:r>
              <a:endParaRPr lang="fr-FR" sz="1400" b="1" dirty="0">
                <a:solidFill>
                  <a:srgbClr val="FF0000"/>
                </a:solidFill>
              </a:endParaRPr>
            </a:p>
          </p:txBody>
        </p:sp>
        <p:sp>
          <p:nvSpPr>
            <p:cNvPr id="20" name="ZoneTexte 19"/>
            <p:cNvSpPr txBox="1"/>
            <p:nvPr/>
          </p:nvSpPr>
          <p:spPr>
            <a:xfrm>
              <a:off x="5605678" y="4214897"/>
              <a:ext cx="30489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b="1" dirty="0" smtClean="0">
                  <a:solidFill>
                    <a:srgbClr val="FF0000"/>
                  </a:solidFill>
                </a:rPr>
                <a:t>G</a:t>
              </a:r>
              <a:endParaRPr lang="fr-FR" sz="1400" b="1" dirty="0">
                <a:solidFill>
                  <a:srgbClr val="FF0000"/>
                </a:solidFill>
              </a:endParaRPr>
            </a:p>
          </p:txBody>
        </p:sp>
        <p:sp>
          <p:nvSpPr>
            <p:cNvPr id="21" name="ZoneTexte 20"/>
            <p:cNvSpPr txBox="1"/>
            <p:nvPr/>
          </p:nvSpPr>
          <p:spPr>
            <a:xfrm>
              <a:off x="5970494" y="3917577"/>
              <a:ext cx="29527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b="1" dirty="0" smtClean="0">
                  <a:solidFill>
                    <a:srgbClr val="FF0000"/>
                  </a:solidFill>
                </a:rPr>
                <a:t>C</a:t>
              </a:r>
              <a:endParaRPr lang="fr-FR" sz="1400" b="1" dirty="0">
                <a:solidFill>
                  <a:srgbClr val="FF0000"/>
                </a:solidFill>
              </a:endParaRPr>
            </a:p>
          </p:txBody>
        </p:sp>
        <p:sp>
          <p:nvSpPr>
            <p:cNvPr id="22" name="ZoneTexte 21"/>
            <p:cNvSpPr txBox="1"/>
            <p:nvPr/>
          </p:nvSpPr>
          <p:spPr>
            <a:xfrm>
              <a:off x="5970494" y="4214900"/>
              <a:ext cx="29527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b="1" dirty="0">
                  <a:solidFill>
                    <a:srgbClr val="FF0000"/>
                  </a:solidFill>
                </a:rPr>
                <a:t>T</a:t>
              </a:r>
            </a:p>
          </p:txBody>
        </p:sp>
        <p:sp>
          <p:nvSpPr>
            <p:cNvPr id="23" name="ZoneTexte 22"/>
            <p:cNvSpPr txBox="1"/>
            <p:nvPr/>
          </p:nvSpPr>
          <p:spPr>
            <a:xfrm>
              <a:off x="7091082" y="4214896"/>
              <a:ext cx="30489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b="1" dirty="0">
                  <a:solidFill>
                    <a:srgbClr val="FF0000"/>
                  </a:solidFill>
                </a:rPr>
                <a:t>G</a:t>
              </a:r>
            </a:p>
          </p:txBody>
        </p:sp>
        <p:sp>
          <p:nvSpPr>
            <p:cNvPr id="24" name="ZoneTexte 23"/>
            <p:cNvSpPr txBox="1"/>
            <p:nvPr/>
          </p:nvSpPr>
          <p:spPr>
            <a:xfrm>
              <a:off x="7467600" y="4214895"/>
              <a:ext cx="29527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b="1" dirty="0" smtClean="0">
                  <a:solidFill>
                    <a:srgbClr val="FF0000"/>
                  </a:solidFill>
                </a:rPr>
                <a:t>C</a:t>
              </a:r>
              <a:endParaRPr lang="fr-FR" sz="1400" b="1" dirty="0">
                <a:solidFill>
                  <a:srgbClr val="FF0000"/>
                </a:solidFill>
              </a:endParaRPr>
            </a:p>
          </p:txBody>
        </p:sp>
        <p:sp>
          <p:nvSpPr>
            <p:cNvPr id="25" name="ZoneTexte 24"/>
            <p:cNvSpPr txBox="1"/>
            <p:nvPr/>
          </p:nvSpPr>
          <p:spPr>
            <a:xfrm>
              <a:off x="7467600" y="3929518"/>
              <a:ext cx="29527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b="1" dirty="0" smtClean="0">
                  <a:solidFill>
                    <a:srgbClr val="FF0000"/>
                  </a:solidFill>
                </a:rPr>
                <a:t>T</a:t>
              </a:r>
              <a:endParaRPr lang="fr-FR" sz="14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2" name="Groupe 31"/>
          <p:cNvGrpSpPr/>
          <p:nvPr/>
        </p:nvGrpSpPr>
        <p:grpSpPr>
          <a:xfrm>
            <a:off x="740055" y="3776613"/>
            <a:ext cx="2351028" cy="1061710"/>
            <a:chOff x="239747" y="3460897"/>
            <a:chExt cx="2351028" cy="1061710"/>
          </a:xfrm>
        </p:grpSpPr>
        <p:sp>
          <p:nvSpPr>
            <p:cNvPr id="27" name="ZoneTexte 26"/>
            <p:cNvSpPr txBox="1"/>
            <p:nvPr/>
          </p:nvSpPr>
          <p:spPr>
            <a:xfrm>
              <a:off x="239747" y="4214830"/>
              <a:ext cx="111601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dirty="0" err="1" smtClean="0"/>
                <a:t>Individual</a:t>
              </a:r>
              <a:r>
                <a:rPr lang="fr-FR" sz="1400" dirty="0" smtClean="0"/>
                <a:t> 1</a:t>
              </a:r>
              <a:endParaRPr lang="fr-FR" sz="1400" dirty="0"/>
            </a:p>
          </p:txBody>
        </p:sp>
        <p:sp>
          <p:nvSpPr>
            <p:cNvPr id="29" name="ZoneTexte 28"/>
            <p:cNvSpPr txBox="1"/>
            <p:nvPr/>
          </p:nvSpPr>
          <p:spPr>
            <a:xfrm rot="18782164">
              <a:off x="1375048" y="3614449"/>
              <a:ext cx="58695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dirty="0" smtClean="0"/>
                <a:t>SNP i</a:t>
              </a:r>
              <a:endParaRPr lang="fr-FR" sz="1400" dirty="0"/>
            </a:p>
          </p:txBody>
        </p:sp>
        <p:sp>
          <p:nvSpPr>
            <p:cNvPr id="30" name="ZoneTexte 29"/>
            <p:cNvSpPr txBox="1"/>
            <p:nvPr/>
          </p:nvSpPr>
          <p:spPr>
            <a:xfrm rot="18782164">
              <a:off x="1797235" y="3614450"/>
              <a:ext cx="60138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dirty="0" smtClean="0"/>
                <a:t>SNP j</a:t>
              </a:r>
              <a:endParaRPr lang="fr-FR" sz="1400" dirty="0"/>
            </a:p>
          </p:txBody>
        </p:sp>
        <p:sp>
          <p:nvSpPr>
            <p:cNvPr id="31" name="ZoneTexte 30"/>
            <p:cNvSpPr txBox="1"/>
            <p:nvPr/>
          </p:nvSpPr>
          <p:spPr>
            <a:xfrm rot="18782164">
              <a:off x="2124173" y="3619722"/>
              <a:ext cx="62542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dirty="0" smtClean="0"/>
                <a:t>SNP k</a:t>
              </a:r>
              <a:endParaRPr lang="fr-FR" sz="1400" dirty="0"/>
            </a:p>
          </p:txBody>
        </p:sp>
      </p:grpSp>
      <p:sp>
        <p:nvSpPr>
          <p:cNvPr id="33" name="ZoneTexte 32"/>
          <p:cNvSpPr txBox="1"/>
          <p:nvPr/>
        </p:nvSpPr>
        <p:spPr>
          <a:xfrm>
            <a:off x="11885506" y="6488668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prstClr val="black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811577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08000" y="1703389"/>
            <a:ext cx="9143999" cy="3880773"/>
          </a:xfrm>
        </p:spPr>
        <p:txBody>
          <a:bodyPr/>
          <a:lstStyle/>
          <a:p>
            <a:r>
              <a:rPr lang="fr-FR" dirty="0" smtClean="0"/>
              <a:t>2 </a:t>
            </a:r>
            <a:r>
              <a:rPr lang="fr-FR" dirty="0" err="1" smtClean="0"/>
              <a:t>different</a:t>
            </a:r>
            <a:r>
              <a:rPr lang="fr-FR" dirty="0" smtClean="0"/>
              <a:t> </a:t>
            </a:r>
            <a:r>
              <a:rPr lang="fr-FR" dirty="0" err="1" smtClean="0"/>
              <a:t>lines</a:t>
            </a:r>
            <a:r>
              <a:rPr lang="fr-FR" dirty="0" smtClean="0"/>
              <a:t> of </a:t>
            </a:r>
            <a:r>
              <a:rPr lang="fr-FR" dirty="0" err="1" smtClean="0"/>
              <a:t>Rhode</a:t>
            </a:r>
            <a:r>
              <a:rPr lang="fr-FR" dirty="0" smtClean="0"/>
              <a:t> Island (RI) and Leghorn (L).</a:t>
            </a:r>
          </a:p>
          <a:p>
            <a:endParaRPr lang="fr-FR" dirty="0" smtClean="0"/>
          </a:p>
          <a:p>
            <a:r>
              <a:rPr lang="fr-FR" dirty="0" err="1" smtClean="0"/>
              <a:t>Both</a:t>
            </a:r>
            <a:r>
              <a:rPr lang="fr-FR" dirty="0" smtClean="0"/>
              <a:t> </a:t>
            </a:r>
            <a:r>
              <a:rPr lang="fr-FR" dirty="0" err="1" smtClean="0"/>
              <a:t>genotyped</a:t>
            </a:r>
            <a:r>
              <a:rPr lang="fr-FR" dirty="0" smtClean="0"/>
              <a:t> on HD SNP Chip.</a:t>
            </a:r>
          </a:p>
          <a:p>
            <a:endParaRPr lang="fr-FR" dirty="0" smtClean="0"/>
          </a:p>
          <a:p>
            <a:r>
              <a:rPr lang="fr-FR" dirty="0" err="1" smtClean="0"/>
              <a:t>Respectively</a:t>
            </a:r>
            <a:r>
              <a:rPr lang="fr-FR" dirty="0" smtClean="0"/>
              <a:t> 300 351 and 245 667 SNP </a:t>
            </a:r>
            <a:r>
              <a:rPr lang="fr-FR" dirty="0" err="1" smtClean="0"/>
              <a:t>retained</a:t>
            </a:r>
            <a:r>
              <a:rPr lang="fr-FR" dirty="0" smtClean="0"/>
              <a:t> and </a:t>
            </a:r>
            <a:r>
              <a:rPr lang="fr-FR" dirty="0" err="1" smtClean="0"/>
              <a:t>distributed</a:t>
            </a:r>
            <a:r>
              <a:rPr lang="fr-FR" dirty="0" smtClean="0"/>
              <a:t> on the </a:t>
            </a:r>
            <a:r>
              <a:rPr lang="fr-FR" dirty="0" err="1" smtClean="0"/>
              <a:t>genome</a:t>
            </a:r>
            <a:r>
              <a:rPr lang="fr-FR" dirty="0" smtClean="0"/>
              <a:t> for RI and L.</a:t>
            </a:r>
            <a:endParaRPr lang="fr-FR" dirty="0"/>
          </a:p>
        </p:txBody>
      </p:sp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252000" y="360000"/>
            <a:ext cx="8596668" cy="745067"/>
          </a:xfrm>
        </p:spPr>
        <p:txBody>
          <a:bodyPr>
            <a:normAutofit/>
          </a:bodyPr>
          <a:lstStyle/>
          <a:p>
            <a:r>
              <a:rPr lang="fr-FR" dirty="0" err="1" smtClean="0"/>
              <a:t>Material</a:t>
            </a:r>
            <a:r>
              <a:rPr lang="fr-FR" dirty="0" smtClean="0"/>
              <a:t> &amp; </a:t>
            </a:r>
            <a:r>
              <a:rPr lang="fr-FR" dirty="0" err="1" smtClean="0"/>
              <a:t>Methods</a:t>
            </a:r>
            <a:r>
              <a:rPr lang="fr-FR" dirty="0" smtClean="0"/>
              <a:t> – </a:t>
            </a:r>
            <a:r>
              <a:rPr lang="fr-FR" dirty="0" err="1" smtClean="0"/>
              <a:t>Study</a:t>
            </a:r>
            <a:r>
              <a:rPr lang="fr-FR" dirty="0" smtClean="0"/>
              <a:t> populations</a:t>
            </a:r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6158" y="4074053"/>
            <a:ext cx="5433772" cy="2318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11885506" y="6488668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prstClr val="black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693914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04801" y="1974323"/>
            <a:ext cx="8204200" cy="352395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Simulation of low-density SNP chip according to 2 different intra-chromosomes methodologies:</a:t>
            </a:r>
          </a:p>
          <a:p>
            <a:pPr lvl="1"/>
            <a:r>
              <a:rPr lang="en-US" dirty="0" smtClean="0"/>
              <a:t>« Equidistant » methodology: Selection of SNP at regular intervals, taking into account MAF of SNP</a:t>
            </a:r>
          </a:p>
          <a:p>
            <a:pPr lvl="2"/>
            <a:r>
              <a:rPr lang="en-US" dirty="0" smtClean="0"/>
              <a:t>11 low-density SNP chips are designed from 50K to 2K SNP</a:t>
            </a:r>
          </a:p>
          <a:p>
            <a:pPr marL="457200" lvl="1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« Linkage disequilibrium » methodology: Selection of SNP according to the LD between SNP, by hierarchical clustering</a:t>
            </a:r>
          </a:p>
          <a:p>
            <a:pPr lvl="2"/>
            <a:r>
              <a:rPr lang="en-US" dirty="0" smtClean="0"/>
              <a:t>Select SNP 4 </a:t>
            </a:r>
            <a:r>
              <a:rPr lang="en-US" dirty="0" smtClean="0"/>
              <a:t>Imputation</a:t>
            </a:r>
          </a:p>
          <a:p>
            <a:pPr marL="914400" lvl="2" indent="0">
              <a:buNone/>
            </a:pPr>
            <a:r>
              <a:rPr lang="en-US" dirty="0" smtClean="0"/>
              <a:t>		(</a:t>
            </a:r>
            <a:r>
              <a:rPr lang="en-US" dirty="0" smtClean="0">
                <a:hlinkClick r:id="rId2"/>
              </a:rPr>
              <a:t>https://forge-dga.jouy.inra.fr/projects/select_snp_4_imputation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7 </a:t>
            </a:r>
            <a:r>
              <a:rPr lang="en-US" dirty="0" smtClean="0"/>
              <a:t>low-density SNP chips are designed for a LD threshold (R²) ranging from 0.2 to 0.8</a:t>
            </a:r>
            <a:endParaRPr lang="en-US" dirty="0"/>
          </a:p>
        </p:txBody>
      </p:sp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251999" y="360000"/>
            <a:ext cx="9188334" cy="745067"/>
          </a:xfrm>
        </p:spPr>
        <p:txBody>
          <a:bodyPr>
            <a:normAutofit/>
          </a:bodyPr>
          <a:lstStyle/>
          <a:p>
            <a:r>
              <a:rPr lang="fr-FR" dirty="0" err="1" smtClean="0"/>
              <a:t>Material</a:t>
            </a:r>
            <a:r>
              <a:rPr lang="fr-FR" dirty="0" smtClean="0"/>
              <a:t> &amp; </a:t>
            </a:r>
            <a:r>
              <a:rPr lang="fr-FR" dirty="0" err="1" smtClean="0"/>
              <a:t>Methods</a:t>
            </a:r>
            <a:r>
              <a:rPr lang="fr-FR" dirty="0" smtClean="0"/>
              <a:t> – </a:t>
            </a:r>
            <a:r>
              <a:rPr lang="fr-FR" dirty="0" err="1" smtClean="0"/>
              <a:t>Low-density</a:t>
            </a:r>
            <a:r>
              <a:rPr lang="fr-FR" dirty="0" smtClean="0"/>
              <a:t> SNP chips</a:t>
            </a:r>
            <a:endParaRPr lang="fr-F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9107" y="1235858"/>
            <a:ext cx="3520492" cy="5105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11885506" y="6488668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prstClr val="black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550802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58283" y="2994819"/>
            <a:ext cx="5528761" cy="2515332"/>
          </a:xfrm>
        </p:spPr>
        <p:txBody>
          <a:bodyPr>
            <a:normAutofit/>
          </a:bodyPr>
          <a:lstStyle/>
          <a:p>
            <a:r>
              <a:rPr lang="fr-FR" sz="2000" dirty="0" smtClean="0"/>
              <a:t>Use of </a:t>
            </a:r>
            <a:r>
              <a:rPr lang="fr-FR" sz="2000" dirty="0" err="1" smtClean="0"/>
              <a:t>two</a:t>
            </a:r>
            <a:r>
              <a:rPr lang="fr-FR" sz="2000" dirty="0" smtClean="0"/>
              <a:t> software : </a:t>
            </a:r>
          </a:p>
          <a:p>
            <a:pPr lvl="1"/>
            <a:r>
              <a:rPr lang="fr-FR" sz="1800" dirty="0" smtClean="0"/>
              <a:t>FImpute </a:t>
            </a:r>
            <a:r>
              <a:rPr lang="fr-FR" sz="1800" dirty="0"/>
              <a:t>(Sargolzaei et al., </a:t>
            </a:r>
            <a:r>
              <a:rPr lang="fr-FR" sz="1800" dirty="0" smtClean="0"/>
              <a:t>2014)</a:t>
            </a:r>
          </a:p>
          <a:p>
            <a:pPr lvl="1"/>
            <a:r>
              <a:rPr lang="fr-FR" sz="1800" dirty="0" smtClean="0"/>
              <a:t>Beagle </a:t>
            </a:r>
            <a:r>
              <a:rPr lang="fr-FR" sz="1800" dirty="0"/>
              <a:t>(Browning and Browning, 2009)</a:t>
            </a:r>
          </a:p>
          <a:p>
            <a:endParaRPr lang="fr-FR" dirty="0"/>
          </a:p>
        </p:txBody>
      </p:sp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251999" y="360000"/>
            <a:ext cx="9188334" cy="745067"/>
          </a:xfrm>
        </p:spPr>
        <p:txBody>
          <a:bodyPr>
            <a:normAutofit/>
          </a:bodyPr>
          <a:lstStyle/>
          <a:p>
            <a:r>
              <a:rPr lang="fr-FR" dirty="0" err="1" smtClean="0"/>
              <a:t>Material</a:t>
            </a:r>
            <a:r>
              <a:rPr lang="fr-FR" dirty="0" smtClean="0"/>
              <a:t> &amp; </a:t>
            </a:r>
            <a:r>
              <a:rPr lang="fr-FR" dirty="0" err="1" smtClean="0"/>
              <a:t>Methods</a:t>
            </a:r>
            <a:r>
              <a:rPr lang="fr-FR" dirty="0" smtClean="0"/>
              <a:t> – Imputation software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11885506" y="6488668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prstClr val="black"/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049061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251999" y="360000"/>
            <a:ext cx="9188334" cy="745067"/>
          </a:xfrm>
        </p:spPr>
        <p:txBody>
          <a:bodyPr>
            <a:normAutofit/>
          </a:bodyPr>
          <a:lstStyle/>
          <a:p>
            <a:r>
              <a:rPr lang="fr-FR" dirty="0" err="1" smtClean="0"/>
              <a:t>Material</a:t>
            </a:r>
            <a:r>
              <a:rPr lang="fr-FR" dirty="0" smtClean="0"/>
              <a:t> &amp; </a:t>
            </a:r>
            <a:r>
              <a:rPr lang="fr-FR" dirty="0" err="1" smtClean="0"/>
              <a:t>Methods</a:t>
            </a:r>
            <a:r>
              <a:rPr lang="fr-FR" dirty="0" smtClean="0"/>
              <a:t> – Imputation </a:t>
            </a:r>
            <a:r>
              <a:rPr lang="fr-FR" dirty="0" err="1" smtClean="0"/>
              <a:t>strategies</a:t>
            </a:r>
            <a:endParaRPr lang="fr-FR" dirty="0"/>
          </a:p>
        </p:txBody>
      </p:sp>
      <p:grpSp>
        <p:nvGrpSpPr>
          <p:cNvPr id="6" name="Groupe 5"/>
          <p:cNvGrpSpPr/>
          <p:nvPr/>
        </p:nvGrpSpPr>
        <p:grpSpPr>
          <a:xfrm>
            <a:off x="3713160" y="1375377"/>
            <a:ext cx="2160000" cy="3600000"/>
            <a:chOff x="3999432" y="2538101"/>
            <a:chExt cx="2160000" cy="2858240"/>
          </a:xfrm>
        </p:grpSpPr>
        <p:sp>
          <p:nvSpPr>
            <p:cNvPr id="31" name="Rectangle à coins arrondis 30"/>
            <p:cNvSpPr/>
            <p:nvPr/>
          </p:nvSpPr>
          <p:spPr>
            <a:xfrm>
              <a:off x="3999432" y="2538101"/>
              <a:ext cx="2160000" cy="2858240"/>
            </a:xfrm>
            <a:prstGeom prst="roundRect">
              <a:avLst/>
            </a:prstGeom>
            <a:no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sp>
          <p:nvSpPr>
            <p:cNvPr id="32" name="ZoneTexte 31"/>
            <p:cNvSpPr txBox="1"/>
            <p:nvPr/>
          </p:nvSpPr>
          <p:spPr>
            <a:xfrm>
              <a:off x="4254095" y="2727327"/>
              <a:ext cx="1650671" cy="58646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accent2">
                      <a:lumMod val="50000"/>
                    </a:schemeClr>
                  </a:solidFill>
                </a:rPr>
                <a:t>Reference Population (</a:t>
              </a:r>
              <a:r>
                <a:rPr lang="en-US" sz="1400" b="1" dirty="0" smtClean="0">
                  <a:solidFill>
                    <a:schemeClr val="accent2">
                      <a:lumMod val="50000"/>
                    </a:schemeClr>
                  </a:solidFill>
                </a:rPr>
                <a:t>HD</a:t>
              </a:r>
              <a:r>
                <a:rPr lang="en-US" sz="1400" dirty="0" smtClean="0">
                  <a:solidFill>
                    <a:schemeClr val="accent2">
                      <a:lumMod val="50000"/>
                    </a:schemeClr>
                  </a:solidFill>
                </a:rPr>
                <a:t> genotyping)</a:t>
              </a:r>
              <a:endParaRPr lang="en-US" sz="1400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  <p:sp>
          <p:nvSpPr>
            <p:cNvPr id="33" name="ZoneTexte 32"/>
            <p:cNvSpPr txBox="1"/>
            <p:nvPr/>
          </p:nvSpPr>
          <p:spPr>
            <a:xfrm>
              <a:off x="4254095" y="4546067"/>
              <a:ext cx="1650671" cy="75751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accent2">
                      <a:lumMod val="75000"/>
                    </a:schemeClr>
                  </a:solidFill>
                </a:rPr>
                <a:t>Candidate Population </a:t>
              </a:r>
            </a:p>
            <a:p>
              <a:pPr algn="ctr"/>
              <a:r>
                <a:rPr lang="en-US" sz="1400" dirty="0" smtClean="0">
                  <a:solidFill>
                    <a:schemeClr val="accent2">
                      <a:lumMod val="75000"/>
                    </a:schemeClr>
                  </a:solidFill>
                </a:rPr>
                <a:t>(</a:t>
              </a:r>
              <a:r>
                <a:rPr lang="en-US" sz="1400" b="1" dirty="0" smtClean="0">
                  <a:solidFill>
                    <a:schemeClr val="accent2">
                      <a:lumMod val="75000"/>
                    </a:schemeClr>
                  </a:solidFill>
                </a:rPr>
                <a:t>HD</a:t>
              </a:r>
              <a:r>
                <a:rPr lang="en-US" sz="1400" dirty="0" smtClean="0">
                  <a:solidFill>
                    <a:schemeClr val="accent2">
                      <a:lumMod val="75000"/>
                    </a:schemeClr>
                  </a:solidFill>
                </a:rPr>
                <a:t> genotyping </a:t>
              </a:r>
              <a:r>
                <a:rPr lang="en-US" sz="1400" b="1" dirty="0" smtClean="0">
                  <a:solidFill>
                    <a:schemeClr val="accent2">
                      <a:lumMod val="75000"/>
                    </a:schemeClr>
                  </a:solidFill>
                </a:rPr>
                <a:t>imputed</a:t>
              </a:r>
              <a:r>
                <a:rPr lang="en-US" sz="1400" dirty="0" smtClean="0">
                  <a:solidFill>
                    <a:schemeClr val="accent2">
                      <a:lumMod val="75000"/>
                    </a:schemeClr>
                  </a:solidFill>
                </a:rPr>
                <a:t>)</a:t>
              </a:r>
              <a:endParaRPr lang="en-US" sz="1400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34" name="ZoneTexte 33"/>
            <p:cNvSpPr txBox="1"/>
            <p:nvPr/>
          </p:nvSpPr>
          <p:spPr>
            <a:xfrm>
              <a:off x="4548677" y="3845040"/>
              <a:ext cx="1061509" cy="244361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en-US" sz="1400" dirty="0" smtClean="0">
                  <a:solidFill>
                    <a:srgbClr val="FF0000"/>
                  </a:solidFill>
                </a:rPr>
                <a:t>Imputation</a:t>
              </a:r>
              <a:endParaRPr lang="en-US" sz="1400" dirty="0">
                <a:solidFill>
                  <a:srgbClr val="FF0000"/>
                </a:solidFill>
              </a:endParaRPr>
            </a:p>
          </p:txBody>
        </p:sp>
      </p:grpSp>
      <p:cxnSp>
        <p:nvCxnSpPr>
          <p:cNvPr id="7" name="Connecteur droit avec flèche 6"/>
          <p:cNvCxnSpPr>
            <a:stCxn id="32" idx="2"/>
            <a:endCxn id="34" idx="0"/>
          </p:cNvCxnSpPr>
          <p:nvPr/>
        </p:nvCxnSpPr>
        <p:spPr>
          <a:xfrm>
            <a:off x="4793159" y="2352374"/>
            <a:ext cx="1" cy="6691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6912825" y="1375377"/>
            <a:ext cx="2088000" cy="648000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SNP density on low density SNP chip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912825" y="2347376"/>
            <a:ext cx="2088000" cy="648000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LD threshold (R²)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912825" y="3329265"/>
            <a:ext cx="2088000" cy="648000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Type of chromosome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912825" y="4327377"/>
            <a:ext cx="2088000" cy="648000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MAF of SNP</a:t>
            </a: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13" name="Connecteur droit 12"/>
          <p:cNvCxnSpPr>
            <a:stCxn id="10" idx="1"/>
            <a:endCxn id="31" idx="3"/>
          </p:cNvCxnSpPr>
          <p:nvPr/>
        </p:nvCxnSpPr>
        <p:spPr>
          <a:xfrm flipH="1">
            <a:off x="5873160" y="2671376"/>
            <a:ext cx="1039665" cy="504001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/>
          <p:cNvCxnSpPr>
            <a:stCxn id="11" idx="1"/>
            <a:endCxn id="31" idx="3"/>
          </p:cNvCxnSpPr>
          <p:nvPr/>
        </p:nvCxnSpPr>
        <p:spPr>
          <a:xfrm flipH="1" flipV="1">
            <a:off x="5873160" y="3175377"/>
            <a:ext cx="1039665" cy="477888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>
            <a:stCxn id="9" idx="1"/>
            <a:endCxn id="31" idx="3"/>
          </p:cNvCxnSpPr>
          <p:nvPr/>
        </p:nvCxnSpPr>
        <p:spPr>
          <a:xfrm flipH="1">
            <a:off x="5873160" y="1699377"/>
            <a:ext cx="1039665" cy="1476000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/>
          <p:cNvCxnSpPr>
            <a:stCxn id="12" idx="1"/>
            <a:endCxn id="31" idx="3"/>
          </p:cNvCxnSpPr>
          <p:nvPr/>
        </p:nvCxnSpPr>
        <p:spPr>
          <a:xfrm flipH="1" flipV="1">
            <a:off x="5873160" y="3175377"/>
            <a:ext cx="1039665" cy="1476000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Ellipse 16"/>
          <p:cNvSpPr/>
          <p:nvPr/>
        </p:nvSpPr>
        <p:spPr>
          <a:xfrm>
            <a:off x="5801160" y="3108299"/>
            <a:ext cx="144000" cy="14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18" name="Accolade fermante 17"/>
          <p:cNvSpPr/>
          <p:nvPr/>
        </p:nvSpPr>
        <p:spPr>
          <a:xfrm>
            <a:off x="9115425" y="1375378"/>
            <a:ext cx="503325" cy="3600000"/>
          </a:xfrm>
          <a:prstGeom prst="rightBrac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19" name="Rectangle 18"/>
          <p:cNvSpPr/>
          <p:nvPr/>
        </p:nvSpPr>
        <p:spPr>
          <a:xfrm>
            <a:off x="9618750" y="2829921"/>
            <a:ext cx="2520000" cy="700755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Equidistant or Linkage Disequilibrium methodology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84825" y="2456025"/>
            <a:ext cx="1080000" cy="360000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FImpute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584825" y="3544575"/>
            <a:ext cx="1080000" cy="360000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Beagle</a:t>
            </a: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22" name="Connecteur droit 21"/>
          <p:cNvCxnSpPr>
            <a:stCxn id="20" idx="3"/>
            <a:endCxn id="31" idx="1"/>
          </p:cNvCxnSpPr>
          <p:nvPr/>
        </p:nvCxnSpPr>
        <p:spPr>
          <a:xfrm>
            <a:off x="2664825" y="2636025"/>
            <a:ext cx="1048335" cy="539352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/>
          <p:cNvCxnSpPr>
            <a:stCxn id="21" idx="3"/>
            <a:endCxn id="31" idx="1"/>
          </p:cNvCxnSpPr>
          <p:nvPr/>
        </p:nvCxnSpPr>
        <p:spPr>
          <a:xfrm flipV="1">
            <a:off x="2664825" y="3175377"/>
            <a:ext cx="1048335" cy="549198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Ellipse 23"/>
          <p:cNvSpPr/>
          <p:nvPr/>
        </p:nvSpPr>
        <p:spPr>
          <a:xfrm>
            <a:off x="3641160" y="3108299"/>
            <a:ext cx="144000" cy="14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25" name="Accolade ouvrante 24"/>
          <p:cNvSpPr/>
          <p:nvPr/>
        </p:nvSpPr>
        <p:spPr>
          <a:xfrm>
            <a:off x="1118455" y="2456024"/>
            <a:ext cx="361950" cy="1448551"/>
          </a:xfrm>
          <a:prstGeom prst="leftBrac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26" name="Rectangle 25"/>
          <p:cNvSpPr/>
          <p:nvPr/>
        </p:nvSpPr>
        <p:spPr>
          <a:xfrm>
            <a:off x="38455" y="2995376"/>
            <a:ext cx="1080000" cy="360000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Software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749159" y="5858837"/>
            <a:ext cx="2088000" cy="648000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Genotyping error rate (%)</a:t>
            </a: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28" name="Connecteur droit avec flèche 27"/>
          <p:cNvCxnSpPr>
            <a:stCxn id="31" idx="2"/>
            <a:endCxn id="27" idx="0"/>
          </p:cNvCxnSpPr>
          <p:nvPr/>
        </p:nvCxnSpPr>
        <p:spPr>
          <a:xfrm flipH="1">
            <a:off x="4793159" y="4975377"/>
            <a:ext cx="1" cy="883460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Accolade ouvrante 28"/>
          <p:cNvSpPr/>
          <p:nvPr/>
        </p:nvSpPr>
        <p:spPr>
          <a:xfrm rot="10800000">
            <a:off x="6096000" y="5858836"/>
            <a:ext cx="400050" cy="647999"/>
          </a:xfrm>
          <a:prstGeom prst="leftBrac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30" name="Rectangle 29"/>
          <p:cNvSpPr/>
          <p:nvPr/>
        </p:nvSpPr>
        <p:spPr>
          <a:xfrm>
            <a:off x="6496050" y="5912837"/>
            <a:ext cx="1652630" cy="54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Criterion of validation of imputations</a:t>
            </a:r>
            <a:endParaRPr lang="en-US" sz="1100" dirty="0">
              <a:solidFill>
                <a:schemeClr val="tx1"/>
              </a:solidFill>
            </a:endParaRPr>
          </a:p>
        </p:txBody>
      </p:sp>
      <p:cxnSp>
        <p:nvCxnSpPr>
          <p:cNvPr id="54" name="Connecteur droit avec flèche 53"/>
          <p:cNvCxnSpPr>
            <a:stCxn id="34" idx="2"/>
            <a:endCxn id="33" idx="0"/>
          </p:cNvCxnSpPr>
          <p:nvPr/>
        </p:nvCxnSpPr>
        <p:spPr>
          <a:xfrm flipH="1">
            <a:off x="4793159" y="3329265"/>
            <a:ext cx="1" cy="57517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ZoneTexte 63"/>
          <p:cNvSpPr txBox="1"/>
          <p:nvPr/>
        </p:nvSpPr>
        <p:spPr>
          <a:xfrm>
            <a:off x="11885506" y="6488668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prstClr val="black"/>
                </a:solidFill>
              </a:rPr>
              <a:t>7</a:t>
            </a:r>
          </a:p>
        </p:txBody>
      </p:sp>
      <p:sp>
        <p:nvSpPr>
          <p:cNvPr id="40" name="ZoneTexte 39"/>
          <p:cNvSpPr txBox="1"/>
          <p:nvPr/>
        </p:nvSpPr>
        <p:spPr>
          <a:xfrm>
            <a:off x="760188" y="4858551"/>
            <a:ext cx="2088001" cy="720000"/>
          </a:xfrm>
          <a:prstGeom prst="rect">
            <a:avLst/>
          </a:prstGeom>
          <a:noFill/>
          <a:ln w="19050">
            <a:solidFill>
              <a:schemeClr val="accent1">
                <a:lumMod val="50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400" dirty="0" smtClean="0">
                <a:solidFill>
                  <a:schemeClr val="accent2">
                    <a:lumMod val="75000"/>
                  </a:schemeClr>
                </a:solidFill>
              </a:rPr>
              <a:t>Candidate Population </a:t>
            </a:r>
          </a:p>
          <a:p>
            <a:pPr algn="ctr"/>
            <a:r>
              <a:rPr lang="en-US" sz="1400" dirty="0" smtClean="0">
                <a:solidFill>
                  <a:schemeClr val="accent2">
                    <a:lumMod val="75000"/>
                  </a:schemeClr>
                </a:solidFill>
              </a:rPr>
              <a:t>(</a:t>
            </a:r>
            <a:r>
              <a:rPr lang="en-US" sz="1400" b="1" dirty="0" smtClean="0">
                <a:solidFill>
                  <a:schemeClr val="accent2">
                    <a:lumMod val="75000"/>
                  </a:schemeClr>
                </a:solidFill>
              </a:rPr>
              <a:t>HD genotyping</a:t>
            </a:r>
            <a:r>
              <a:rPr lang="en-US" sz="1400" dirty="0" smtClean="0">
                <a:solidFill>
                  <a:schemeClr val="accent2">
                    <a:lumMod val="75000"/>
                  </a:schemeClr>
                </a:solidFill>
              </a:rPr>
              <a:t>)</a:t>
            </a:r>
            <a:endParaRPr lang="en-US" sz="1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4" name="ZoneTexte 43"/>
          <p:cNvSpPr txBox="1"/>
          <p:nvPr/>
        </p:nvSpPr>
        <p:spPr>
          <a:xfrm>
            <a:off x="3402796" y="5218551"/>
            <a:ext cx="1386918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fr-FR" dirty="0" err="1" smtClean="0"/>
              <a:t>Comparison</a:t>
            </a:r>
            <a:endParaRPr lang="fr-FR" dirty="0"/>
          </a:p>
        </p:txBody>
      </p:sp>
      <p:cxnSp>
        <p:nvCxnSpPr>
          <p:cNvPr id="47" name="Connecteur droit avec flèche 46"/>
          <p:cNvCxnSpPr>
            <a:stCxn id="40" idx="3"/>
          </p:cNvCxnSpPr>
          <p:nvPr/>
        </p:nvCxnSpPr>
        <p:spPr>
          <a:xfrm>
            <a:off x="2848189" y="5218551"/>
            <a:ext cx="900970" cy="640285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6724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4" grpId="0" animBg="1"/>
      <p:bldP spid="25" grpId="0" animBg="1"/>
      <p:bldP spid="26" grpId="0" animBg="1"/>
      <p:bldP spid="27" grpId="0" animBg="1"/>
      <p:bldP spid="29" grpId="0" animBg="1"/>
      <p:bldP spid="30" grpId="0"/>
      <p:bldP spid="40" grpId="0" animBg="1"/>
      <p:bldP spid="44" grpId="0"/>
    </p:bldLst>
  </p:timing>
</p:sld>
</file>

<file path=ppt/theme/theme1.xml><?xml version="1.0" encoding="utf-8"?>
<a:theme xmlns:a="http://schemas.openxmlformats.org/drawingml/2006/main" name="Facet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Facette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t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1931</TotalTime>
  <Words>644</Words>
  <Application>Microsoft Office PowerPoint</Application>
  <PresentationFormat>Personnalisé</PresentationFormat>
  <Paragraphs>169</Paragraphs>
  <Slides>17</Slides>
  <Notes>1</Notes>
  <HiddenSlides>2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18" baseType="lpstr">
      <vt:lpstr>Facette</vt:lpstr>
      <vt:lpstr>Design of a low-density SNP chip for genomic selection in layer chickens</vt:lpstr>
      <vt:lpstr>Introduction – Context &amp; Objective</vt:lpstr>
      <vt:lpstr>Introduction – What is imputation ?</vt:lpstr>
      <vt:lpstr>Introduction – What is imputation ?</vt:lpstr>
      <vt:lpstr>Introduction – What is imputation ?</vt:lpstr>
      <vt:lpstr>Material &amp; Methods – Study populations</vt:lpstr>
      <vt:lpstr>Material &amp; Methods – Low-density SNP chips</vt:lpstr>
      <vt:lpstr>Material &amp; Methods – Imputation software</vt:lpstr>
      <vt:lpstr>Material &amp; Methods – Imputation strategies</vt:lpstr>
      <vt:lpstr>Results &amp; Discussion – Comparison of software</vt:lpstr>
      <vt:lpstr>Results &amp; Discussion – What kind of chip for imputations ?</vt:lpstr>
      <vt:lpstr>Results &amp; Discussion – What kind of chip for imputations ?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fherry</dc:creator>
  <cp:lastModifiedBy>fherry</cp:lastModifiedBy>
  <cp:revision>46</cp:revision>
  <dcterms:created xsi:type="dcterms:W3CDTF">2012-07-30T22:21:58Z</dcterms:created>
  <dcterms:modified xsi:type="dcterms:W3CDTF">2017-06-25T20:17:42Z</dcterms:modified>
</cp:coreProperties>
</file>