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handoutMasterIdLst>
    <p:handoutMasterId r:id="rId16"/>
  </p:handoutMasterIdLst>
  <p:sldIdLst>
    <p:sldId id="257" r:id="rId4"/>
    <p:sldId id="258" r:id="rId5"/>
    <p:sldId id="256" r:id="rId6"/>
    <p:sldId id="269" r:id="rId7"/>
    <p:sldId id="259" r:id="rId8"/>
    <p:sldId id="262" r:id="rId9"/>
    <p:sldId id="260" r:id="rId10"/>
    <p:sldId id="268" r:id="rId11"/>
    <p:sldId id="265" r:id="rId12"/>
    <p:sldId id="266" r:id="rId13"/>
    <p:sldId id="261" r:id="rId14"/>
  </p:sldIdLst>
  <p:sldSz cx="9144000" cy="6858000" type="screen4x3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E9D52-E41D-4016-BCDD-E1459F8ED964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464CE-ECE9-4279-8EAC-162DAA4B2A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851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84898-2A67-42F5-B422-87D104974BB6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B7633-43B8-4C9D-A060-863CFF13C9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08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B7633-43B8-4C9D-A060-863CFF13C96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19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9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85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41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BB24-BD38-4264-80C3-BE3B67E7B4E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5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A3C6-FDEA-4DB3-86B6-BEBE79A82C3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90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EF5E-FD18-418D-A7B8-9D0B95043F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36013-FA8E-447D-8B42-5D9AA8BE805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BE5F-5976-402D-A767-70E398C6A76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56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AB98-704F-4AD9-9DAD-A0441DEB970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50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5285-922A-489C-81C7-ECA3631FE1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67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2CD4-E786-445F-BC5C-B96EC44C29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9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73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A7A7-54BB-47CE-BB91-DFFDA7293D3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58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F425-3D9A-4C53-AA06-328DC66ED93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79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D078-0CD5-4460-8783-27BC94878FA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41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BB24-BD38-4264-80C3-BE3B67E7B4E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A3C6-FDEA-4DB3-86B6-BEBE79A82C3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10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EF5E-FD18-418D-A7B8-9D0B95043F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87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36013-FA8E-447D-8B42-5D9AA8BE805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44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BE5F-5976-402D-A767-70E398C6A76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36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AB98-704F-4AD9-9DAD-A0441DEB970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86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5285-922A-489C-81C7-ECA3631FE1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80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565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2CD4-E786-445F-BC5C-B96EC44C29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68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A7A7-54BB-47CE-BB91-DFFDA7293D3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54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F425-3D9A-4C53-AA06-328DC66ED93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45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D078-0CD5-4460-8783-27BC94878FA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9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68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41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80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80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91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55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36618-A646-4DBA-BA14-8E68014D279F}" type="datetimeFigureOut">
              <a:rPr lang="fr-FR" smtClean="0"/>
              <a:t>31/08/2017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67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CFCD2B-A4D0-44C5-8EC2-2A5880625F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2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CFCD2B-A4D0-44C5-8EC2-2A5880625F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02920" y="116632"/>
            <a:ext cx="6050736" cy="172819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La sélection participative sur feuillus précieux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5579948"/>
            <a:ext cx="3456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Frédérique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Santi</a:t>
            </a:r>
            <a:r>
              <a:rPr lang="fr-F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Jonathan </a:t>
            </a:r>
            <a:r>
              <a:rPr lang="fr-FR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Migeot</a:t>
            </a:r>
            <a:r>
              <a:rPr lang="fr-F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339" name="Rectangle 53"/>
          <p:cNvSpPr>
            <a:spLocks noChangeArrowheads="1"/>
          </p:cNvSpPr>
          <p:nvPr/>
        </p:nvSpPr>
        <p:spPr bwMode="auto">
          <a:xfrm>
            <a:off x="0" y="6065838"/>
            <a:ext cx="9144000" cy="8191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07504" y="6165304"/>
            <a:ext cx="1440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9 </a:t>
            </a:r>
            <a:r>
              <a:rPr lang="en-US" sz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septembre</a:t>
            </a:r>
            <a:r>
              <a:rPr lang="en-U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Centre </a:t>
            </a:r>
            <a:r>
              <a:rPr lang="en-US" sz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d’Orléans</a:t>
            </a:r>
            <a:endParaRPr lang="en-US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773" y="3175"/>
            <a:ext cx="1142227" cy="114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915816" y="632035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Animation </a:t>
            </a:r>
            <a:r>
              <a:rPr lang="en-US" sz="14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Scientifique</a:t>
            </a:r>
            <a:r>
              <a:rPr lang="en-US" sz="1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14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d’Unité</a:t>
            </a:r>
            <a:endParaRPr lang="fr-FR" sz="14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12" y="6142461"/>
            <a:ext cx="1727952" cy="7155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67744" y="4437112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 spatiale de dispositifs expérimentaux établis de manière « classique », en vue d’une interprétation en sélection participative</a:t>
            </a:r>
            <a:endParaRPr lang="fr-FR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33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184" y="692696"/>
            <a:ext cx="8723312" cy="3168352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Peut-on détecter les trois meilleurs (</a:t>
            </a:r>
            <a:r>
              <a:rPr lang="fr-FR" dirty="0" smtClean="0"/>
              <a:t>1/100) </a:t>
            </a:r>
            <a:r>
              <a:rPr lang="fr-FR" dirty="0"/>
              <a:t>avec une </a:t>
            </a:r>
            <a:r>
              <a:rPr lang="fr-FR" dirty="0" smtClean="0"/>
              <a:t>faible </a:t>
            </a:r>
            <a:r>
              <a:rPr lang="fr-FR" dirty="0"/>
              <a:t>densité </a:t>
            </a:r>
            <a:r>
              <a:rPr lang="fr-FR" dirty="0" smtClean="0"/>
              <a:t>d’arbres </a:t>
            </a:r>
            <a:r>
              <a:rPr lang="fr-FR" dirty="0"/>
              <a:t>?</a:t>
            </a:r>
          </a:p>
          <a:p>
            <a:pPr lvl="4"/>
            <a:endParaRPr lang="fr-FR" sz="1100" dirty="0"/>
          </a:p>
          <a:p>
            <a:pPr lvl="1"/>
            <a:r>
              <a:rPr lang="fr-FR" dirty="0"/>
              <a:t>Âge 10 </a:t>
            </a:r>
            <a:r>
              <a:rPr lang="fr-FR" dirty="0" smtClean="0"/>
              <a:t>ans et grille 7x7</a:t>
            </a:r>
            <a:endParaRPr lang="fr-FR" dirty="0"/>
          </a:p>
          <a:p>
            <a:pPr lvl="2"/>
            <a:r>
              <a:rPr lang="fr-FR" dirty="0" smtClean="0"/>
              <a:t>Tirage a : 3 premiers identiques mais inversion entre 1 et 2</a:t>
            </a:r>
          </a:p>
          <a:p>
            <a:pPr lvl="2"/>
            <a:r>
              <a:rPr lang="fr-FR" dirty="0" smtClean="0"/>
              <a:t>Tirage b : 1 identique mais le 2</a:t>
            </a:r>
            <a:r>
              <a:rPr lang="fr-FR" baseline="30000" dirty="0" smtClean="0"/>
              <a:t>eme</a:t>
            </a:r>
            <a:r>
              <a:rPr lang="fr-FR" dirty="0" smtClean="0"/>
              <a:t> passe 3</a:t>
            </a:r>
            <a:r>
              <a:rPr lang="fr-FR" baseline="30000" dirty="0" smtClean="0"/>
              <a:t>eme</a:t>
            </a:r>
            <a:r>
              <a:rPr lang="fr-FR" dirty="0" smtClean="0"/>
              <a:t> et le 2 oscille entre 10 et 5 </a:t>
            </a:r>
          </a:p>
          <a:p>
            <a:pPr lvl="2"/>
            <a:r>
              <a:rPr lang="fr-FR" dirty="0" smtClean="0"/>
              <a:t>Le </a:t>
            </a:r>
            <a:r>
              <a:rPr lang="fr-FR" dirty="0"/>
              <a:t>1 est présent dans les 3 premiers des données </a:t>
            </a:r>
            <a:r>
              <a:rPr lang="fr-FR" dirty="0" smtClean="0"/>
              <a:t>brutes des deux tirages</a:t>
            </a:r>
            <a:endParaRPr lang="fr-FR" dirty="0"/>
          </a:p>
          <a:p>
            <a:pPr marL="914400" lvl="2" indent="0">
              <a:buNone/>
            </a:pPr>
            <a:r>
              <a:rPr lang="fr-FR" dirty="0"/>
              <a:t>                  Ça fonctionne </a:t>
            </a:r>
            <a:r>
              <a:rPr lang="fr-FR" dirty="0" smtClean="0"/>
              <a:t>toujours mais légère perte de précision</a:t>
            </a:r>
            <a:endParaRPr lang="fr-FR" dirty="0"/>
          </a:p>
          <a:p>
            <a:pPr marL="914400" lvl="2" indent="0">
              <a:buNone/>
            </a:pPr>
            <a:r>
              <a:rPr lang="fr-FR" sz="1100" dirty="0"/>
              <a:t>			</a:t>
            </a:r>
          </a:p>
          <a:p>
            <a:pPr lvl="1"/>
            <a:r>
              <a:rPr lang="fr-FR" dirty="0"/>
              <a:t>Grilles </a:t>
            </a:r>
            <a:r>
              <a:rPr lang="fr-FR" dirty="0" smtClean="0"/>
              <a:t>différentes (a)</a:t>
            </a:r>
            <a:endParaRPr lang="fr-FR" dirty="0"/>
          </a:p>
          <a:p>
            <a:pPr lvl="2"/>
            <a:r>
              <a:rPr lang="fr-FR" dirty="0" smtClean="0"/>
              <a:t>Peu </a:t>
            </a:r>
            <a:r>
              <a:rPr lang="fr-FR" dirty="0"/>
              <a:t>d’impact</a:t>
            </a:r>
          </a:p>
          <a:p>
            <a:pPr lvl="2"/>
            <a:endParaRPr lang="fr-FR" sz="1100" dirty="0"/>
          </a:p>
          <a:p>
            <a:pPr lvl="1"/>
            <a:r>
              <a:rPr lang="fr-FR" dirty="0" smtClean="0"/>
              <a:t>Proche </a:t>
            </a:r>
            <a:r>
              <a:rPr lang="fr-FR" dirty="0"/>
              <a:t>ou non des arbres du </a:t>
            </a:r>
            <a:r>
              <a:rPr lang="fr-FR" dirty="0" smtClean="0"/>
              <a:t>témoin</a:t>
            </a:r>
            <a:endParaRPr lang="fr-FR" dirty="0"/>
          </a:p>
          <a:p>
            <a:pPr lvl="2"/>
            <a:r>
              <a:rPr lang="fr-FR" dirty="0"/>
              <a:t>Pas d’impact apparent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645024"/>
            <a:ext cx="7594795" cy="312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04056"/>
          </a:xfrm>
        </p:spPr>
        <p:txBody>
          <a:bodyPr>
            <a:noAutofit/>
          </a:bodyPr>
          <a:lstStyle/>
          <a:p>
            <a:r>
              <a:rPr lang="fr-FR" sz="3600" dirty="0" smtClean="0"/>
              <a:t>Résultats</a:t>
            </a:r>
            <a:endParaRPr lang="fr-FR" sz="3600" dirty="0"/>
          </a:p>
        </p:txBody>
      </p:sp>
      <p:sp>
        <p:nvSpPr>
          <p:cNvPr id="6" name="Flèche droite 5"/>
          <p:cNvSpPr/>
          <p:nvPr/>
        </p:nvSpPr>
        <p:spPr>
          <a:xfrm>
            <a:off x="1659710" y="2136872"/>
            <a:ext cx="345188" cy="7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3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04056"/>
          </a:xfrm>
        </p:spPr>
        <p:txBody>
          <a:bodyPr>
            <a:noAutofit/>
          </a:bodyPr>
          <a:lstStyle/>
          <a:p>
            <a:r>
              <a:rPr lang="fr-FR" sz="3600" dirty="0" smtClean="0"/>
              <a:t>Conclusions - Perspectives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640960" cy="5256584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L’analyse spatiale peut être utilisée pour les dispositifs de sélection participative </a:t>
            </a:r>
          </a:p>
          <a:p>
            <a:pPr lvl="3"/>
            <a:endParaRPr lang="fr-FR" sz="1100" dirty="0" smtClean="0"/>
          </a:p>
          <a:p>
            <a:pPr lvl="1"/>
            <a:r>
              <a:rPr lang="fr-FR" dirty="0" smtClean="0"/>
              <a:t>Restreindre </a:t>
            </a:r>
            <a:r>
              <a:rPr lang="fr-FR" dirty="0"/>
              <a:t>l'analyse spatiale à un clone témoin permet quand même de détecter les meilleurs </a:t>
            </a:r>
            <a:r>
              <a:rPr lang="fr-FR" dirty="0" smtClean="0"/>
              <a:t>individus</a:t>
            </a:r>
          </a:p>
          <a:p>
            <a:pPr lvl="1"/>
            <a:endParaRPr lang="fr-FR" sz="1100" dirty="0" smtClean="0"/>
          </a:p>
          <a:p>
            <a:pPr lvl="1"/>
            <a:r>
              <a:rPr lang="fr-FR" dirty="0" smtClean="0"/>
              <a:t>Baisse de précision légère pour les faibles densités</a:t>
            </a:r>
          </a:p>
          <a:p>
            <a:pPr lvl="2"/>
            <a:r>
              <a:rPr lang="fr-FR" dirty="0" smtClean="0"/>
              <a:t>Négligeable car d’autres critères peuvent entrer en compte lors de la sélection</a:t>
            </a:r>
          </a:p>
          <a:p>
            <a:pPr lvl="2"/>
            <a:endParaRPr lang="fr-FR" sz="1100" dirty="0" smtClean="0"/>
          </a:p>
          <a:p>
            <a:pPr lvl="1"/>
            <a:r>
              <a:rPr lang="fr-FR" dirty="0"/>
              <a:t>Les cultivars de merisiers peuvent être utilisés comme témoins </a:t>
            </a:r>
            <a:r>
              <a:rPr lang="fr-FR" dirty="0" smtClean="0"/>
              <a:t>récurrents </a:t>
            </a:r>
          </a:p>
          <a:p>
            <a:pPr marL="457200" lvl="1" indent="0">
              <a:buNone/>
            </a:pPr>
            <a:endParaRPr lang="fr-FR" sz="900" dirty="0" smtClean="0"/>
          </a:p>
          <a:p>
            <a:endParaRPr lang="fr-FR" dirty="0" smtClean="0"/>
          </a:p>
          <a:p>
            <a:r>
              <a:rPr lang="fr-FR" dirty="0" smtClean="0"/>
              <a:t>Perspectives pour la sélection participative</a:t>
            </a:r>
          </a:p>
          <a:p>
            <a:pPr lvl="3"/>
            <a:endParaRPr lang="fr-FR" sz="1100" dirty="0" smtClean="0"/>
          </a:p>
          <a:p>
            <a:pPr lvl="1"/>
            <a:r>
              <a:rPr lang="fr-FR" dirty="0" smtClean="0"/>
              <a:t>De nouveaux dispositifs devront être analysés pour confirmer les résultats obtenus à Beaumont</a:t>
            </a:r>
          </a:p>
          <a:p>
            <a:pPr lvl="1"/>
            <a:endParaRPr lang="fr-FR" sz="1100" dirty="0" smtClean="0"/>
          </a:p>
          <a:p>
            <a:pPr lvl="1"/>
            <a:r>
              <a:rPr lang="fr-FR" dirty="0" smtClean="0"/>
              <a:t>Plan de plantation ou coordonnées GPS indispensables pour l’utilisation de cette méthode</a:t>
            </a:r>
          </a:p>
          <a:p>
            <a:pPr lvl="3"/>
            <a:endParaRPr lang="fr-FR" sz="1100" dirty="0"/>
          </a:p>
          <a:p>
            <a:pPr lvl="1"/>
            <a:r>
              <a:rPr lang="fr-FR" dirty="0" smtClean="0"/>
              <a:t>Utilisation possible du </a:t>
            </a:r>
            <a:r>
              <a:rPr lang="fr-FR" dirty="0"/>
              <a:t>témoin merisier </a:t>
            </a:r>
            <a:r>
              <a:rPr lang="fr-FR" dirty="0" smtClean="0"/>
              <a:t>pour </a:t>
            </a:r>
            <a:r>
              <a:rPr lang="fr-FR" dirty="0"/>
              <a:t>une autre </a:t>
            </a:r>
            <a:r>
              <a:rPr lang="fr-FR" dirty="0" smtClean="0"/>
              <a:t>espèce aux </a:t>
            </a:r>
            <a:r>
              <a:rPr lang="fr-FR" dirty="0"/>
              <a:t>exigences </a:t>
            </a:r>
            <a:r>
              <a:rPr lang="fr-FR" dirty="0" err="1"/>
              <a:t>pédo-climatiques</a:t>
            </a:r>
            <a:r>
              <a:rPr lang="fr-FR" dirty="0"/>
              <a:t> </a:t>
            </a:r>
            <a:r>
              <a:rPr lang="fr-FR" dirty="0" smtClean="0"/>
              <a:t>similaires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42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0" y="-27384"/>
            <a:ext cx="9144000" cy="7200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1692275" y="44624"/>
            <a:ext cx="5842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CONTEXTE -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PLAN 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D’ACTION</a:t>
            </a:r>
            <a:endParaRPr lang="fr-FR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>
            <a:spLocks/>
          </p:cNvSpPr>
          <p:nvPr/>
        </p:nvSpPr>
        <p:spPr>
          <a:xfrm>
            <a:off x="202977" y="4077072"/>
            <a:ext cx="8545487" cy="266429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pPr marL="1641475" lvl="3" indent="-269875">
              <a:buFont typeface="Wingdings" pitchFamily="2" charset="2"/>
              <a:buChar char="Ø"/>
              <a:defRPr/>
            </a:pPr>
            <a:endParaRPr lang="fr-FR" sz="13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1641475" lvl="3" indent="-269875">
              <a:buFont typeface="Wingdings" pitchFamily="2" charset="2"/>
              <a:buChar char="Ø"/>
              <a:defRPr/>
            </a:pPr>
            <a:endParaRPr lang="fr-FR" sz="13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269875" indent="-269875">
              <a:buFont typeface="Wingdings" pitchFamily="2" charset="2"/>
              <a:buChar char="Ø"/>
              <a:defRPr/>
            </a:pPr>
            <a:r>
              <a:rPr lang="fr-FR" sz="3100" b="1" dirty="0" smtClean="0">
                <a:solidFill>
                  <a:prstClr val="black"/>
                </a:solidFill>
                <a:cs typeface="Arial" pitchFamily="34" charset="0"/>
              </a:rPr>
              <a:t>Plan d’action</a:t>
            </a:r>
            <a:endParaRPr lang="fr-FR" sz="3100" b="1" dirty="0">
              <a:solidFill>
                <a:prstClr val="black"/>
              </a:solidFill>
              <a:cs typeface="Arial" pitchFamily="34" charset="0"/>
            </a:endParaRPr>
          </a:p>
          <a:p>
            <a:pPr marL="361950" indent="-361950">
              <a:defRPr/>
            </a:pPr>
            <a:endParaRPr lang="fr-FR" sz="26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268288" indent="-268288">
              <a:defRPr/>
            </a:pPr>
            <a:r>
              <a:rPr lang="fr-FR" sz="2600" b="1" dirty="0" smtClean="0">
                <a:solidFill>
                  <a:prstClr val="black"/>
                </a:solidFill>
                <a:cs typeface="Arial" pitchFamily="34" charset="0"/>
              </a:rPr>
              <a:t>1. Mise au point d’un protocole expérimental : adaptation de </a:t>
            </a:r>
            <a:r>
              <a:rPr lang="fr-FR" sz="2600" b="1" dirty="0">
                <a:solidFill>
                  <a:prstClr val="black"/>
                </a:solidFill>
                <a:cs typeface="Arial" pitchFamily="34" charset="0"/>
              </a:rPr>
              <a:t>la méthode des témoins récurrents utilisée pour </a:t>
            </a:r>
            <a:r>
              <a:rPr lang="fr-FR" sz="2600" b="1" dirty="0" smtClean="0">
                <a:solidFill>
                  <a:prstClr val="black"/>
                </a:solidFill>
                <a:cs typeface="Arial" pitchFamily="34" charset="0"/>
              </a:rPr>
              <a:t>les </a:t>
            </a:r>
            <a:r>
              <a:rPr lang="fr-FR" sz="2600" b="1" dirty="0">
                <a:solidFill>
                  <a:prstClr val="black"/>
                </a:solidFill>
                <a:cs typeface="Arial" pitchFamily="34" charset="0"/>
              </a:rPr>
              <a:t>espèces </a:t>
            </a:r>
            <a:r>
              <a:rPr lang="fr-FR" sz="2600" b="1" dirty="0" smtClean="0">
                <a:solidFill>
                  <a:prstClr val="black"/>
                </a:solidFill>
                <a:cs typeface="Arial" pitchFamily="34" charset="0"/>
              </a:rPr>
              <a:t>annuelles </a:t>
            </a:r>
            <a:r>
              <a:rPr lang="fr-FR" sz="2600" dirty="0" smtClean="0">
                <a:solidFill>
                  <a:prstClr val="black"/>
                </a:solidFill>
                <a:cs typeface="Arial" pitchFamily="34" charset="0"/>
              </a:rPr>
              <a:t>(Protocole de plantation et analyse spatiale des dispositifs)</a:t>
            </a:r>
          </a:p>
          <a:p>
            <a:pPr lvl="2">
              <a:defRPr/>
            </a:pPr>
            <a:endParaRPr lang="fr-FR" sz="28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361950" indent="-361950">
              <a:defRPr/>
            </a:pPr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2</a:t>
            </a:r>
            <a:r>
              <a:rPr lang="fr-FR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. Évaluer et améliorer la méthode </a:t>
            </a:r>
            <a:r>
              <a:rPr lang="fr-FR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(réalisation d’une </a:t>
            </a:r>
            <a:r>
              <a:rPr lang="fr-FR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enquête </a:t>
            </a:r>
            <a:r>
              <a:rPr lang="fr-FR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auprès </a:t>
            </a:r>
            <a:r>
              <a:rPr lang="fr-FR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des premiers </a:t>
            </a:r>
            <a:r>
              <a:rPr lang="fr-FR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participants)</a:t>
            </a:r>
          </a:p>
          <a:p>
            <a:pPr>
              <a:defRPr/>
            </a:pPr>
            <a:endParaRPr lang="fr-FR" sz="26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361950" indent="-361950">
              <a:defRPr/>
            </a:pPr>
            <a:r>
              <a:rPr lang="fr-FR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3</a:t>
            </a:r>
            <a:r>
              <a:rPr lang="fr-FR" sz="2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. Diffuser l’information et rechercher des </a:t>
            </a:r>
            <a:r>
              <a:rPr lang="fr-FR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participants</a:t>
            </a:r>
          </a:p>
          <a:p>
            <a:pPr>
              <a:defRPr/>
            </a:pPr>
            <a:endParaRPr lang="fr-FR" sz="26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361950" indent="-361950">
              <a:defRPr/>
            </a:pPr>
            <a:r>
              <a:rPr lang="fr-FR" sz="2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4. Amorcer la démarche de sélection participative pour plusieurs </a:t>
            </a:r>
            <a:r>
              <a:rPr lang="fr-FR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espèces</a:t>
            </a:r>
            <a:endParaRPr lang="fr-FR" sz="2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836712"/>
            <a:ext cx="9036496" cy="3096344"/>
          </a:xfrm>
          <a:prstGeom prst="rect">
            <a:avLst/>
          </a:prstGeom>
          <a:ln w="9525">
            <a:noFill/>
          </a:ln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fr-FR" b="1" dirty="0" smtClean="0">
                <a:solidFill>
                  <a:prstClr val="black"/>
                </a:solidFill>
              </a:rPr>
              <a:t>Contexte</a:t>
            </a:r>
          </a:p>
          <a:p>
            <a:pPr lvl="6">
              <a:defRPr/>
            </a:pPr>
            <a:endParaRPr lang="fr-FR" sz="1300" b="1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b="1" dirty="0">
                <a:solidFill>
                  <a:prstClr val="black"/>
                </a:solidFill>
              </a:rPr>
              <a:t>Développement de </a:t>
            </a:r>
            <a:r>
              <a:rPr lang="fr-FR" b="1" dirty="0" smtClean="0">
                <a:solidFill>
                  <a:prstClr val="black"/>
                </a:solidFill>
              </a:rPr>
              <a:t>l’agroforesterie avec des densités de plantation extrêmement faibles </a:t>
            </a:r>
          </a:p>
          <a:p>
            <a:pPr lvl="4">
              <a:defRPr/>
            </a:pPr>
            <a:endParaRPr lang="fr-FR" sz="1300" b="1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b="1" dirty="0" smtClean="0">
                <a:solidFill>
                  <a:prstClr val="black"/>
                </a:solidFill>
              </a:rPr>
              <a:t>Faire face au réchauffement climatique en forêts comme en alignements : sylviculture dynamique et bonnes variétés</a:t>
            </a:r>
          </a:p>
          <a:p>
            <a:pPr lvl="3">
              <a:buFont typeface="Wingdings" pitchFamily="2" charset="2"/>
              <a:buChar char="ü"/>
              <a:defRPr/>
            </a:pPr>
            <a:endParaRPr lang="fr-FR" sz="1500" b="1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b="1" dirty="0" smtClean="0">
                <a:solidFill>
                  <a:prstClr val="black"/>
                </a:solidFill>
              </a:rPr>
              <a:t>Problèmes : </a:t>
            </a:r>
          </a:p>
          <a:p>
            <a:pPr lvl="2">
              <a:buFont typeface="Wingdings" pitchFamily="2" charset="2"/>
              <a:buChar char="ü"/>
              <a:defRPr/>
            </a:pPr>
            <a:r>
              <a:rPr lang="fr-FR" b="1" dirty="0" smtClean="0">
                <a:solidFill>
                  <a:prstClr val="black"/>
                </a:solidFill>
              </a:rPr>
              <a:t>Pas de qualité </a:t>
            </a:r>
            <a:r>
              <a:rPr lang="fr-FR" b="1" dirty="0">
                <a:solidFill>
                  <a:prstClr val="black"/>
                </a:solidFill>
              </a:rPr>
              <a:t>génétique </a:t>
            </a:r>
            <a:r>
              <a:rPr lang="fr-FR" b="1" dirty="0" smtClean="0">
                <a:solidFill>
                  <a:prstClr val="black"/>
                </a:solidFill>
              </a:rPr>
              <a:t>des </a:t>
            </a:r>
            <a:r>
              <a:rPr lang="fr-FR" b="1" dirty="0">
                <a:solidFill>
                  <a:prstClr val="black"/>
                </a:solidFill>
              </a:rPr>
              <a:t>plants forestiers disponibles pour la plupart des espèces (issus de matériel </a:t>
            </a:r>
            <a:r>
              <a:rPr lang="fr-FR" b="1" dirty="0" smtClean="0">
                <a:solidFill>
                  <a:prstClr val="black"/>
                </a:solidFill>
              </a:rPr>
              <a:t>sauvage, pas de sélection)</a:t>
            </a:r>
            <a:endParaRPr lang="fr-FR" b="1" dirty="0">
              <a:solidFill>
                <a:prstClr val="black"/>
              </a:solidFill>
            </a:endParaRPr>
          </a:p>
          <a:p>
            <a:pPr lvl="2">
              <a:buFont typeface="Wingdings" pitchFamily="2" charset="2"/>
              <a:buChar char="ü"/>
              <a:defRPr/>
            </a:pPr>
            <a:r>
              <a:rPr lang="fr-FR" b="1" dirty="0">
                <a:solidFill>
                  <a:prstClr val="black"/>
                </a:solidFill>
              </a:rPr>
              <a:t>Programmes de sélection classiques coûteux et longs, impossible </a:t>
            </a:r>
          </a:p>
          <a:p>
            <a:pPr marL="2286000" lvl="5" indent="0">
              <a:buNone/>
              <a:defRPr/>
            </a:pPr>
            <a:endParaRPr lang="fr-FR" sz="1300" b="1" dirty="0" smtClean="0">
              <a:solidFill>
                <a:prstClr val="black"/>
              </a:solidFill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fr-FR" b="1" dirty="0" smtClean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fr-FR" b="1" dirty="0" smtClean="0">
                <a:solidFill>
                  <a:prstClr val="black"/>
                </a:solidFill>
              </a:rPr>
              <a:t>Une solution possible : </a:t>
            </a:r>
            <a:r>
              <a:rPr lang="fr-FR" b="1" u="sng" dirty="0" smtClean="0">
                <a:solidFill>
                  <a:prstClr val="black"/>
                </a:solidFill>
              </a:rPr>
              <a:t>la sélection participative</a:t>
            </a:r>
          </a:p>
        </p:txBody>
      </p:sp>
      <p:sp>
        <p:nvSpPr>
          <p:cNvPr id="9" name="Flèche droite 8"/>
          <p:cNvSpPr/>
          <p:nvPr/>
        </p:nvSpPr>
        <p:spPr>
          <a:xfrm>
            <a:off x="482396" y="2480493"/>
            <a:ext cx="345188" cy="260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0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936104"/>
          </a:xfrm>
        </p:spPr>
        <p:txBody>
          <a:bodyPr>
            <a:noAutofit/>
          </a:bodyPr>
          <a:lstStyle/>
          <a:p>
            <a:r>
              <a:rPr lang="fr-FR" sz="2200" b="1" dirty="0" smtClean="0"/>
              <a:t>Adaptation de la méthode des témoins récurrents : comment estimer les valeurs individuelles des arbres plantés, si sélection participative ?</a:t>
            </a:r>
            <a:endParaRPr lang="fr-FR" sz="2200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688632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Questions :</a:t>
            </a:r>
          </a:p>
          <a:p>
            <a:pPr lvl="1"/>
            <a:r>
              <a:rPr lang="fr-FR" dirty="0" smtClean="0"/>
              <a:t>Comment repérer les individus ayant la plus forte croissance sans être abusé par la variabilité du terrain sachant que</a:t>
            </a:r>
          </a:p>
          <a:p>
            <a:pPr lvl="2"/>
            <a:r>
              <a:rPr lang="fr-FR" dirty="0"/>
              <a:t>l</a:t>
            </a:r>
            <a:r>
              <a:rPr lang="fr-FR" dirty="0" smtClean="0"/>
              <a:t>’organisation </a:t>
            </a:r>
            <a:r>
              <a:rPr lang="fr-FR" dirty="0"/>
              <a:t>des plantations </a:t>
            </a:r>
            <a:r>
              <a:rPr lang="fr-FR" dirty="0" smtClean="0"/>
              <a:t>est simplifiée</a:t>
            </a:r>
            <a:endParaRPr lang="fr-FR" dirty="0"/>
          </a:p>
          <a:p>
            <a:pPr lvl="2"/>
            <a:r>
              <a:rPr lang="fr-FR" dirty="0" smtClean="0"/>
              <a:t>la </a:t>
            </a:r>
            <a:r>
              <a:rPr lang="fr-FR" dirty="0"/>
              <a:t>densité </a:t>
            </a:r>
            <a:r>
              <a:rPr lang="fr-FR" dirty="0" smtClean="0"/>
              <a:t>d’arbres peut </a:t>
            </a:r>
            <a:r>
              <a:rPr lang="fr-FR" dirty="0"/>
              <a:t>être faible</a:t>
            </a:r>
          </a:p>
          <a:p>
            <a:pPr lvl="2"/>
            <a:r>
              <a:rPr lang="fr-FR" dirty="0" smtClean="0"/>
              <a:t>la </a:t>
            </a:r>
            <a:r>
              <a:rPr lang="fr-FR" dirty="0"/>
              <a:t>proportion de plants témoins </a:t>
            </a:r>
            <a:r>
              <a:rPr lang="fr-FR" dirty="0" smtClean="0"/>
              <a:t>peut </a:t>
            </a:r>
            <a:r>
              <a:rPr lang="fr-FR" dirty="0"/>
              <a:t>être </a:t>
            </a:r>
            <a:r>
              <a:rPr lang="fr-FR" dirty="0" smtClean="0"/>
              <a:t>faible</a:t>
            </a:r>
          </a:p>
          <a:p>
            <a:pPr lvl="2"/>
            <a:endParaRPr lang="fr-FR" sz="1500" dirty="0"/>
          </a:p>
          <a:p>
            <a:pPr lvl="1"/>
            <a:r>
              <a:rPr lang="fr-FR" dirty="0" smtClean="0"/>
              <a:t>Des </a:t>
            </a:r>
            <a:r>
              <a:rPr lang="fr-FR" dirty="0"/>
              <a:t>cultivars de merisiers utilisés comme témoins récurrents sont-ils efficaces </a:t>
            </a:r>
            <a:r>
              <a:rPr lang="fr-FR" dirty="0" smtClean="0"/>
              <a:t>quand on veut choisir les </a:t>
            </a:r>
            <a:r>
              <a:rPr lang="fr-FR" dirty="0"/>
              <a:t>meilleurs </a:t>
            </a:r>
            <a:r>
              <a:rPr lang="fr-FR" dirty="0" smtClean="0"/>
              <a:t>individus </a:t>
            </a:r>
            <a:r>
              <a:rPr lang="fr-FR" dirty="0"/>
              <a:t>d'une </a:t>
            </a:r>
            <a:r>
              <a:rPr lang="fr-FR" dirty="0" smtClean="0"/>
              <a:t>provenance </a:t>
            </a:r>
            <a:r>
              <a:rPr lang="fr-FR" dirty="0"/>
              <a:t>ou d'un verger à graines, </a:t>
            </a:r>
            <a:r>
              <a:rPr lang="fr-FR" dirty="0" smtClean="0"/>
              <a:t>même s’il s’agit d'une </a:t>
            </a:r>
            <a:r>
              <a:rPr lang="fr-FR" dirty="0"/>
              <a:t>espèce différente </a:t>
            </a:r>
            <a:r>
              <a:rPr lang="fr-FR" dirty="0" smtClean="0"/>
              <a:t>?</a:t>
            </a:r>
          </a:p>
          <a:p>
            <a:pPr marL="457200" lvl="1" indent="0">
              <a:buNone/>
            </a:pPr>
            <a:endParaRPr lang="fr-FR" dirty="0" smtClean="0"/>
          </a:p>
          <a:p>
            <a:pPr algn="just"/>
            <a:r>
              <a:rPr lang="fr-FR" dirty="0"/>
              <a:t>Témoin récurrent :</a:t>
            </a:r>
          </a:p>
          <a:p>
            <a:pPr lvl="1" algn="just"/>
            <a:r>
              <a:rPr lang="fr-FR" dirty="0"/>
              <a:t>Sert de référence pour évaluer par comparaison les performances des arbres que l’on place à </a:t>
            </a:r>
            <a:r>
              <a:rPr lang="fr-FR" dirty="0" smtClean="0"/>
              <a:t>proximité</a:t>
            </a:r>
          </a:p>
          <a:p>
            <a:pPr lvl="3" algn="just"/>
            <a:endParaRPr lang="fr-FR" sz="1100" dirty="0"/>
          </a:p>
          <a:p>
            <a:pPr lvl="1" algn="just"/>
            <a:r>
              <a:rPr lang="fr-FR" dirty="0"/>
              <a:t>Stable génétiquement, donc multiplié par voie végétative, pour  contrôler  les  variations  spatiales  des  conditions  </a:t>
            </a:r>
            <a:r>
              <a:rPr lang="fr-FR" dirty="0" smtClean="0"/>
              <a:t>pédoclimatiques</a:t>
            </a:r>
          </a:p>
          <a:p>
            <a:pPr lvl="3" algn="just"/>
            <a:endParaRPr lang="fr-FR" sz="1100" dirty="0"/>
          </a:p>
          <a:p>
            <a:pPr lvl="1" algn="just"/>
            <a:r>
              <a:rPr lang="fr-FR" dirty="0"/>
              <a:t>La récurrence permet de </a:t>
            </a:r>
            <a:r>
              <a:rPr lang="fr-FR" dirty="0" smtClean="0"/>
              <a:t>faire les </a:t>
            </a:r>
            <a:r>
              <a:rPr lang="fr-FR" dirty="0"/>
              <a:t>comparaisons sur le site et entre les </a:t>
            </a:r>
            <a:r>
              <a:rPr lang="fr-FR" dirty="0" smtClean="0"/>
              <a:t>sites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259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764704"/>
            <a:ext cx="8820472" cy="5976664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 </a:t>
            </a:r>
            <a:r>
              <a:rPr lang="fr-FR" dirty="0"/>
              <a:t>Analyse de deux dispositifs </a:t>
            </a:r>
            <a:r>
              <a:rPr lang="fr-FR" dirty="0" smtClean="0"/>
              <a:t>anciens</a:t>
            </a:r>
          </a:p>
          <a:p>
            <a:pPr lvl="5"/>
            <a:endParaRPr lang="fr-FR" sz="1100" dirty="0"/>
          </a:p>
          <a:p>
            <a:pPr lvl="1"/>
            <a:r>
              <a:rPr lang="fr-FR" dirty="0" smtClean="0"/>
              <a:t>Descendances </a:t>
            </a:r>
            <a:r>
              <a:rPr lang="fr-FR" dirty="0"/>
              <a:t>pleins-frères de merisier (Beaumont), </a:t>
            </a:r>
            <a:r>
              <a:rPr lang="fr-FR" dirty="0" err="1"/>
              <a:t>co-plantées</a:t>
            </a:r>
            <a:r>
              <a:rPr lang="fr-FR" dirty="0"/>
              <a:t> avec 13 clones </a:t>
            </a:r>
            <a:r>
              <a:rPr lang="fr-FR" dirty="0" smtClean="0"/>
              <a:t>parents</a:t>
            </a:r>
          </a:p>
          <a:p>
            <a:pPr lvl="3"/>
            <a:endParaRPr lang="fr-FR" sz="300" dirty="0"/>
          </a:p>
          <a:p>
            <a:pPr lvl="1"/>
            <a:r>
              <a:rPr lang="fr-FR" i="1" dirty="0"/>
              <a:t>P</a:t>
            </a:r>
            <a:r>
              <a:rPr lang="fr-FR" i="1" dirty="0" smtClean="0"/>
              <a:t>rovenances </a:t>
            </a:r>
            <a:r>
              <a:rPr lang="fr-FR" i="1" dirty="0"/>
              <a:t>de frênes (</a:t>
            </a:r>
            <a:r>
              <a:rPr lang="fr-FR" i="1" dirty="0" err="1"/>
              <a:t>Esnes</a:t>
            </a:r>
            <a:r>
              <a:rPr lang="fr-FR" i="1" dirty="0"/>
              <a:t>), </a:t>
            </a:r>
            <a:r>
              <a:rPr lang="fr-FR" i="1" dirty="0" err="1"/>
              <a:t>co-plantées</a:t>
            </a:r>
            <a:r>
              <a:rPr lang="fr-FR" i="1" dirty="0"/>
              <a:t> en partie de 3 clones de merisier</a:t>
            </a:r>
          </a:p>
          <a:p>
            <a:pPr lvl="2"/>
            <a:endParaRPr lang="fr-FR" sz="1300" i="1" dirty="0" smtClean="0"/>
          </a:p>
          <a:p>
            <a:pPr lvl="2"/>
            <a:endParaRPr lang="fr-FR" sz="1300" i="1" dirty="0"/>
          </a:p>
          <a:p>
            <a:r>
              <a:rPr lang="fr-FR" dirty="0"/>
              <a:t>Test d’une méthode spatiale utilisant les informations des voisins autour de chaque </a:t>
            </a:r>
            <a:r>
              <a:rPr lang="fr-FR" dirty="0" smtClean="0"/>
              <a:t>arbre</a:t>
            </a:r>
          </a:p>
          <a:p>
            <a:pPr lvl="5"/>
            <a:endParaRPr lang="fr-FR" sz="1100" dirty="0"/>
          </a:p>
          <a:p>
            <a:pPr lvl="1"/>
            <a:r>
              <a:rPr lang="fr-FR" dirty="0"/>
              <a:t>Comparaison entre les classements de circonférences obtenus avec la méthode classique utilisant les familles (full-sib) et la méthode des témoins récurrents</a:t>
            </a:r>
          </a:p>
          <a:p>
            <a:pPr lvl="2"/>
            <a:r>
              <a:rPr lang="fr-FR" dirty="0"/>
              <a:t>Recherche de la grille adaptée</a:t>
            </a:r>
          </a:p>
          <a:p>
            <a:pPr lvl="2"/>
            <a:r>
              <a:rPr lang="fr-FR" dirty="0"/>
              <a:t>Test de différents âges de </a:t>
            </a:r>
            <a:r>
              <a:rPr lang="fr-FR" dirty="0" smtClean="0"/>
              <a:t>sélection</a:t>
            </a:r>
          </a:p>
          <a:p>
            <a:pPr lvl="4"/>
            <a:endParaRPr lang="fr-FR" sz="1000" dirty="0">
              <a:solidFill>
                <a:srgbClr val="FF0000"/>
              </a:solidFill>
            </a:endParaRPr>
          </a:p>
          <a:p>
            <a:pPr lvl="1"/>
            <a:r>
              <a:rPr lang="fr-FR" dirty="0"/>
              <a:t>Deux échelles </a:t>
            </a:r>
          </a:p>
          <a:p>
            <a:pPr lvl="2"/>
            <a:r>
              <a:rPr lang="fr-FR" dirty="0"/>
              <a:t>Ensemble des arbres testés</a:t>
            </a:r>
          </a:p>
          <a:p>
            <a:pPr lvl="2"/>
            <a:r>
              <a:rPr lang="fr-FR" dirty="0"/>
              <a:t>Les trois meilleurs </a:t>
            </a:r>
            <a:endParaRPr lang="fr-FR" dirty="0" smtClean="0"/>
          </a:p>
          <a:p>
            <a:pPr lvl="4"/>
            <a:endParaRPr lang="fr-FR" sz="1000" dirty="0"/>
          </a:p>
          <a:p>
            <a:pPr lvl="1"/>
            <a:r>
              <a:rPr lang="fr-FR" dirty="0"/>
              <a:t>Deux densités d’arbres</a:t>
            </a:r>
          </a:p>
          <a:p>
            <a:pPr lvl="2"/>
            <a:r>
              <a:rPr lang="fr-FR" dirty="0"/>
              <a:t>Forte (625 arbres/ha)</a:t>
            </a:r>
          </a:p>
          <a:p>
            <a:pPr lvl="2"/>
            <a:r>
              <a:rPr lang="fr-FR" dirty="0"/>
              <a:t>Faible (63 </a:t>
            </a:r>
            <a:r>
              <a:rPr lang="fr-FR" dirty="0" smtClean="0"/>
              <a:t>arbres/ha)</a:t>
            </a: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fr-FR" sz="3200" dirty="0" smtClean="0"/>
              <a:t>Méthode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51835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fr-FR" sz="3200" dirty="0" smtClean="0"/>
              <a:t>Dispositif expérimental</a:t>
            </a:r>
            <a:endParaRPr lang="fr-FR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2872"/>
            <a:ext cx="4037614" cy="570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1" y="5517232"/>
            <a:ext cx="1634550" cy="8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7504" y="692696"/>
            <a:ext cx="4203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Test de descendances de Beaumont</a:t>
            </a:r>
            <a:endParaRPr lang="fr-FR" sz="2000" dirty="0"/>
          </a:p>
        </p:txBody>
      </p:sp>
      <p:sp>
        <p:nvSpPr>
          <p:cNvPr id="3" name="Rectangle 2"/>
          <p:cNvSpPr/>
          <p:nvPr/>
        </p:nvSpPr>
        <p:spPr>
          <a:xfrm>
            <a:off x="5004048" y="1916831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85 descendances </a:t>
            </a:r>
            <a:r>
              <a:rPr lang="fr-FR" dirty="0"/>
              <a:t>de </a:t>
            </a:r>
            <a:r>
              <a:rPr lang="fr-FR" dirty="0" smtClean="0"/>
              <a:t>merisier en mono arbre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2303 individus à tester</a:t>
            </a:r>
          </a:p>
          <a:p>
            <a:pPr marL="742950" lvl="1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13 </a:t>
            </a:r>
            <a:r>
              <a:rPr lang="fr-FR" dirty="0"/>
              <a:t>clones </a:t>
            </a:r>
            <a:r>
              <a:rPr lang="fr-FR" dirty="0" smtClean="0"/>
              <a:t>parents </a:t>
            </a:r>
            <a:r>
              <a:rPr lang="fr-FR" dirty="0"/>
              <a:t>d’effectif de 18 à </a:t>
            </a:r>
            <a:r>
              <a:rPr lang="fr-FR" dirty="0" smtClean="0"/>
              <a:t>42 arbres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361 individus témoins</a:t>
            </a:r>
          </a:p>
          <a:p>
            <a:pPr marL="742950" lvl="1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Planté </a:t>
            </a:r>
            <a:r>
              <a:rPr lang="fr-FR" dirty="0"/>
              <a:t>à 4m x 4m  </a:t>
            </a:r>
          </a:p>
          <a:p>
            <a:pPr marL="742950" lvl="1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Mesures </a:t>
            </a:r>
            <a:r>
              <a:rPr lang="fr-FR" dirty="0"/>
              <a:t>: </a:t>
            </a:r>
            <a:r>
              <a:rPr lang="fr-FR" dirty="0" smtClean="0"/>
              <a:t>circonférences à </a:t>
            </a:r>
            <a:r>
              <a:rPr lang="fr-FR" dirty="0"/>
              <a:t>5, 7 et 10 </a:t>
            </a:r>
            <a:r>
              <a:rPr lang="fr-FR" dirty="0" smtClean="0"/>
              <a:t>ans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1184381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- Exemple </a:t>
            </a:r>
            <a:r>
              <a:rPr lang="fr-FR" sz="1600" dirty="0"/>
              <a:t>de </a:t>
            </a:r>
            <a:r>
              <a:rPr lang="fr-FR" sz="1600" dirty="0" smtClean="0"/>
              <a:t>répartition du </a:t>
            </a:r>
            <a:r>
              <a:rPr lang="fr-FR" sz="1600" dirty="0"/>
              <a:t>clone 226</a:t>
            </a:r>
          </a:p>
        </p:txBody>
      </p:sp>
    </p:spTree>
    <p:extLst>
      <p:ext uri="{BB962C8B-B14F-4D97-AF65-F5344CB8AC3E}">
        <p14:creationId xmlns:p14="http://schemas.microsoft.com/office/powerpoint/2010/main" val="3076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04056"/>
          </a:xfrm>
        </p:spPr>
        <p:txBody>
          <a:bodyPr>
            <a:noAutofit/>
          </a:bodyPr>
          <a:lstStyle/>
          <a:p>
            <a:r>
              <a:rPr lang="fr-FR" sz="3600" dirty="0" smtClean="0"/>
              <a:t>Résultats</a:t>
            </a:r>
            <a:endParaRPr lang="fr-FR" sz="3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6" y="4437112"/>
            <a:ext cx="428013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35496" y="692696"/>
            <a:ext cx="8621325" cy="3744416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Analyse de variance avec les données </a:t>
            </a:r>
            <a:r>
              <a:rPr lang="fr-FR" dirty="0" err="1" smtClean="0"/>
              <a:t>multiclonales</a:t>
            </a:r>
            <a:r>
              <a:rPr lang="fr-FR" dirty="0" smtClean="0"/>
              <a:t> de référence issues de l’analyse spatiale </a:t>
            </a:r>
            <a:r>
              <a:rPr lang="fr-FR" sz="2600" dirty="0" smtClean="0"/>
              <a:t>(tous les clones comme témoins soit 14% des individus)</a:t>
            </a:r>
          </a:p>
          <a:p>
            <a:pPr lvl="1"/>
            <a:r>
              <a:rPr lang="fr-FR" dirty="0" smtClean="0"/>
              <a:t>Effet génotype toujours significatif (P&lt;0,0001)</a:t>
            </a:r>
          </a:p>
          <a:p>
            <a:pPr lvl="1"/>
            <a:r>
              <a:rPr lang="fr-FR" dirty="0" smtClean="0"/>
              <a:t>F diminue légèrement avec l’augmentation de la taille de la grille</a:t>
            </a:r>
          </a:p>
          <a:p>
            <a:pPr lvl="2"/>
            <a:r>
              <a:rPr lang="fr-FR" dirty="0" smtClean="0"/>
              <a:t>La qualité de l’analyse diminue avec l’augmentation du maillage</a:t>
            </a:r>
          </a:p>
          <a:p>
            <a:pPr lvl="1"/>
            <a:r>
              <a:rPr lang="fr-FR" dirty="0" smtClean="0"/>
              <a:t>F augmente avec l'âge des arbres </a:t>
            </a:r>
          </a:p>
          <a:p>
            <a:pPr lvl="2"/>
            <a:r>
              <a:rPr lang="fr-FR" dirty="0"/>
              <a:t>L</a:t>
            </a:r>
            <a:r>
              <a:rPr lang="fr-FR" dirty="0" smtClean="0"/>
              <a:t>es mesures à 5 ans sont moins discriminantes et ne seront pas utilisées pour la suite des analyses</a:t>
            </a:r>
          </a:p>
          <a:p>
            <a:pPr lvl="1"/>
            <a:r>
              <a:rPr lang="fr-FR" dirty="0" smtClean="0"/>
              <a:t>Les clones peuvent être classés selon leur croissance moyenne</a:t>
            </a:r>
          </a:p>
          <a:p>
            <a:pPr lvl="2"/>
            <a:r>
              <a:rPr lang="fr-FR" dirty="0" smtClean="0"/>
              <a:t>Croissance forte (195, 125 et 163)</a:t>
            </a:r>
          </a:p>
          <a:p>
            <a:pPr lvl="2"/>
            <a:r>
              <a:rPr lang="fr-FR" dirty="0" smtClean="0"/>
              <a:t>Croissance moyenne (221, 108, 111, 226, 143, 109, 171, 229 et 198)</a:t>
            </a:r>
          </a:p>
          <a:p>
            <a:pPr lvl="2"/>
            <a:r>
              <a:rPr lang="fr-FR" dirty="0" smtClean="0"/>
              <a:t>Croissance faible (208)</a:t>
            </a:r>
          </a:p>
          <a:p>
            <a:endParaRPr lang="fr-FR" dirty="0"/>
          </a:p>
        </p:txBody>
      </p:sp>
      <p:pic>
        <p:nvPicPr>
          <p:cNvPr id="3" name="Picture 2" descr="E:\Jonathan\Mes Documents\Article beaumont\courbes croissance témoin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08325"/>
            <a:ext cx="4032448" cy="30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2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07504" y="692696"/>
            <a:ext cx="9036496" cy="2736304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Choix de la meilleure </a:t>
            </a:r>
            <a:r>
              <a:rPr lang="fr-FR" dirty="0" smtClean="0"/>
              <a:t>grille </a:t>
            </a:r>
          </a:p>
          <a:p>
            <a:pPr lvl="4"/>
            <a:endParaRPr lang="fr-FR" sz="1100" dirty="0" smtClean="0"/>
          </a:p>
          <a:p>
            <a:pPr lvl="1"/>
            <a:r>
              <a:rPr lang="fr-FR" dirty="0" smtClean="0"/>
              <a:t>La qualité de l’analyse diminue avec l’augmentation de la maille</a:t>
            </a:r>
          </a:p>
          <a:p>
            <a:pPr lvl="3"/>
            <a:endParaRPr lang="fr-FR" sz="1100" dirty="0"/>
          </a:p>
          <a:p>
            <a:pPr lvl="1"/>
            <a:r>
              <a:rPr lang="fr-FR" dirty="0"/>
              <a:t>Grille </a:t>
            </a:r>
            <a:r>
              <a:rPr lang="fr-FR" dirty="0" smtClean="0"/>
              <a:t>7x7</a:t>
            </a:r>
          </a:p>
          <a:p>
            <a:pPr lvl="2"/>
            <a:r>
              <a:rPr lang="fr-FR" dirty="0" smtClean="0"/>
              <a:t>Couverture </a:t>
            </a:r>
            <a:r>
              <a:rPr lang="fr-FR" dirty="0"/>
              <a:t>des </a:t>
            </a:r>
            <a:r>
              <a:rPr lang="fr-FR" dirty="0" smtClean="0"/>
              <a:t>individus à tester comprise </a:t>
            </a:r>
            <a:r>
              <a:rPr lang="fr-FR" dirty="0"/>
              <a:t>entre 43% (clone 143) et 80% (clone 208) des </a:t>
            </a:r>
            <a:r>
              <a:rPr lang="fr-FR" dirty="0" smtClean="0"/>
              <a:t>individus, donc 3x3 </a:t>
            </a:r>
            <a:r>
              <a:rPr lang="fr-FR" dirty="0"/>
              <a:t>et 5x5 </a:t>
            </a:r>
            <a:r>
              <a:rPr lang="fr-FR" dirty="0" smtClean="0"/>
              <a:t>auraient </a:t>
            </a:r>
            <a:r>
              <a:rPr lang="fr-FR" dirty="0"/>
              <a:t>une couverture trop faible</a:t>
            </a:r>
          </a:p>
          <a:p>
            <a:pPr lvl="2"/>
            <a:r>
              <a:rPr lang="fr-FR" dirty="0" smtClean="0"/>
              <a:t>Quelque </a:t>
            </a:r>
            <a:r>
              <a:rPr lang="fr-FR" dirty="0"/>
              <a:t>soit le clone, corrélations toujours très élevées (&gt;0,996) entre les classements issus des analyses par </a:t>
            </a:r>
            <a:r>
              <a:rPr lang="fr-FR" dirty="0" smtClean="0"/>
              <a:t>clone </a:t>
            </a:r>
            <a:r>
              <a:rPr lang="fr-FR" dirty="0"/>
              <a:t>et les analyses de références (</a:t>
            </a:r>
            <a:r>
              <a:rPr lang="fr-FR" dirty="0" err="1"/>
              <a:t>multiclonale</a:t>
            </a:r>
            <a:r>
              <a:rPr lang="fr-FR" dirty="0"/>
              <a:t> et </a:t>
            </a:r>
            <a:r>
              <a:rPr lang="fr-FR" dirty="0" smtClean="0"/>
              <a:t>familles pleins-frères)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04056"/>
          </a:xfrm>
        </p:spPr>
        <p:txBody>
          <a:bodyPr>
            <a:noAutofit/>
          </a:bodyPr>
          <a:lstStyle/>
          <a:p>
            <a:r>
              <a:rPr lang="fr-FR" sz="3600" dirty="0" smtClean="0"/>
              <a:t>Résultats</a:t>
            </a:r>
            <a:endParaRPr lang="fr-FR" sz="3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1008"/>
            <a:ext cx="931827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6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700808"/>
            <a:ext cx="8712968" cy="6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dirty="0" smtClean="0"/>
              <a:t>Position des 23 premiers obtenus avec l’analyse </a:t>
            </a:r>
            <a:r>
              <a:rPr lang="fr-FR" sz="1600" dirty="0" err="1" smtClean="0"/>
              <a:t>multiclonale</a:t>
            </a:r>
            <a:r>
              <a:rPr lang="fr-FR" sz="1600" dirty="0" smtClean="0"/>
              <a:t> en fonction du classement obtenu avec l’analyse monoclonale pour les clones 208 et 226 en fonction de différentes grilles </a:t>
            </a:r>
            <a:endParaRPr lang="fr-FR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73830"/>
            <a:ext cx="9073008" cy="230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ce réservé du contenu 3"/>
          <p:cNvSpPr txBox="1">
            <a:spLocks/>
          </p:cNvSpPr>
          <p:nvPr/>
        </p:nvSpPr>
        <p:spPr>
          <a:xfrm>
            <a:off x="107504" y="764704"/>
            <a:ext cx="9036496" cy="1008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Choix de la meilleure grille (suite)</a:t>
            </a:r>
          </a:p>
          <a:p>
            <a:pPr lvl="3"/>
            <a:endParaRPr lang="fr-FR" sz="1000" dirty="0" smtClean="0"/>
          </a:p>
          <a:p>
            <a:pPr lvl="1"/>
            <a:r>
              <a:rPr lang="fr-FR" dirty="0" smtClean="0"/>
              <a:t>Classement des 23 meilleurs : la grille 3x3 moins efficiente</a:t>
            </a:r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11" name="Espace réservé du contenu 3"/>
          <p:cNvSpPr txBox="1">
            <a:spLocks/>
          </p:cNvSpPr>
          <p:nvPr/>
        </p:nvSpPr>
        <p:spPr>
          <a:xfrm>
            <a:off x="107504" y="4797152"/>
            <a:ext cx="80648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dirty="0" smtClean="0"/>
              <a:t>Tirages au 1/10 : nombre de voisins insuffisant pour 5x5 et 3x3</a:t>
            </a:r>
          </a:p>
          <a:p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04056"/>
          </a:xfrm>
        </p:spPr>
        <p:txBody>
          <a:bodyPr>
            <a:noAutofit/>
          </a:bodyPr>
          <a:lstStyle/>
          <a:p>
            <a:r>
              <a:rPr lang="fr-FR" sz="3600" dirty="0" smtClean="0"/>
              <a:t>Résultats</a:t>
            </a:r>
            <a:endParaRPr lang="fr-FR" sz="3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028835" y="5487615"/>
            <a:ext cx="675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Utilisation de la grille 7x7 pour la suite des analyses</a:t>
            </a:r>
            <a:endParaRPr lang="fr-FR" sz="2400" dirty="0"/>
          </a:p>
        </p:txBody>
      </p:sp>
      <p:sp>
        <p:nvSpPr>
          <p:cNvPr id="14" name="Flèche droite 13"/>
          <p:cNvSpPr/>
          <p:nvPr/>
        </p:nvSpPr>
        <p:spPr>
          <a:xfrm>
            <a:off x="1540212" y="5598278"/>
            <a:ext cx="489204" cy="22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3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1800" y="692696"/>
            <a:ext cx="6264696" cy="6048671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Peut-on détecter les trois meilleurs (1/1000) avec une forte densité d’arbres ?</a:t>
            </a:r>
          </a:p>
          <a:p>
            <a:pPr lvl="4"/>
            <a:endParaRPr lang="fr-FR" sz="1100" dirty="0" smtClean="0"/>
          </a:p>
          <a:p>
            <a:pPr lvl="1"/>
            <a:r>
              <a:rPr lang="fr-FR" dirty="0" smtClean="0"/>
              <a:t>Âge </a:t>
            </a:r>
            <a:r>
              <a:rPr lang="fr-FR" dirty="0"/>
              <a:t>10 </a:t>
            </a:r>
            <a:r>
              <a:rPr lang="fr-FR" dirty="0" smtClean="0"/>
              <a:t>ans et grille 7x7</a:t>
            </a:r>
            <a:endParaRPr lang="fr-FR" dirty="0"/>
          </a:p>
          <a:p>
            <a:pPr lvl="2"/>
            <a:r>
              <a:rPr lang="fr-FR" dirty="0" smtClean="0"/>
              <a:t>1 et 2 sont toujours les mêmes (all-</a:t>
            </a:r>
            <a:r>
              <a:rPr lang="fr-FR" dirty="0" err="1" smtClean="0"/>
              <a:t>reference</a:t>
            </a:r>
            <a:r>
              <a:rPr lang="fr-FR" dirty="0" smtClean="0"/>
              <a:t>, classique et pour chacun des clones témoins)</a:t>
            </a:r>
          </a:p>
          <a:p>
            <a:pPr lvl="2"/>
            <a:r>
              <a:rPr lang="fr-FR" dirty="0" smtClean="0"/>
              <a:t>Le troisième est proche (oscille entre la 4</a:t>
            </a:r>
            <a:r>
              <a:rPr lang="fr-FR" baseline="30000" dirty="0" smtClean="0"/>
              <a:t>eme</a:t>
            </a:r>
            <a:r>
              <a:rPr lang="fr-FR" dirty="0" smtClean="0"/>
              <a:t> et la 7</a:t>
            </a:r>
            <a:r>
              <a:rPr lang="fr-FR" baseline="30000" dirty="0" smtClean="0"/>
              <a:t>eme</a:t>
            </a:r>
            <a:r>
              <a:rPr lang="fr-FR" dirty="0" smtClean="0"/>
              <a:t> place) </a:t>
            </a:r>
          </a:p>
          <a:p>
            <a:pPr lvl="2"/>
            <a:r>
              <a:rPr lang="fr-FR" dirty="0"/>
              <a:t>Le 1 est présent dans les 3 premiers des données brutes</a:t>
            </a:r>
          </a:p>
          <a:p>
            <a:pPr marL="914400" lvl="2" indent="0">
              <a:buNone/>
            </a:pPr>
            <a:r>
              <a:rPr lang="fr-FR" dirty="0" smtClean="0"/>
              <a:t>                  Ça fonctionne !</a:t>
            </a:r>
          </a:p>
          <a:p>
            <a:pPr marL="914400" lvl="2" indent="0">
              <a:buNone/>
            </a:pPr>
            <a:r>
              <a:rPr lang="fr-FR" sz="1100" dirty="0" smtClean="0"/>
              <a:t>			</a:t>
            </a:r>
          </a:p>
          <a:p>
            <a:pPr lvl="1"/>
            <a:r>
              <a:rPr lang="fr-FR" dirty="0" smtClean="0"/>
              <a:t>Âge de sélection plus précoce 7 ans</a:t>
            </a:r>
          </a:p>
          <a:p>
            <a:pPr lvl="2"/>
            <a:r>
              <a:rPr lang="fr-FR" dirty="0" smtClean="0"/>
              <a:t>Le 1</a:t>
            </a:r>
            <a:r>
              <a:rPr lang="fr-FR" baseline="30000" dirty="0" smtClean="0"/>
              <a:t>er</a:t>
            </a:r>
            <a:r>
              <a:rPr lang="fr-FR" dirty="0" smtClean="0"/>
              <a:t> ressort mais pas les deux suivants </a:t>
            </a:r>
          </a:p>
          <a:p>
            <a:pPr lvl="2"/>
            <a:r>
              <a:rPr lang="fr-FR" dirty="0" smtClean="0"/>
              <a:t>Confirmation d’une discrimination plus importante à 10 ans</a:t>
            </a:r>
          </a:p>
          <a:p>
            <a:pPr lvl="2"/>
            <a:endParaRPr lang="fr-FR" sz="1100" dirty="0" smtClean="0"/>
          </a:p>
          <a:p>
            <a:pPr lvl="1"/>
            <a:r>
              <a:rPr lang="fr-FR" dirty="0"/>
              <a:t>Âge 10 ans et grilles </a:t>
            </a:r>
            <a:r>
              <a:rPr lang="fr-FR" dirty="0" smtClean="0"/>
              <a:t>9x9 et 13x13</a:t>
            </a:r>
            <a:endParaRPr lang="fr-FR" dirty="0"/>
          </a:p>
          <a:p>
            <a:pPr lvl="2"/>
            <a:r>
              <a:rPr lang="fr-FR" dirty="0" smtClean="0"/>
              <a:t>1 et 2 toujours identiques, variations légères du 3</a:t>
            </a:r>
            <a:r>
              <a:rPr lang="fr-FR" baseline="30000" dirty="0" smtClean="0"/>
              <a:t>eme</a:t>
            </a:r>
          </a:p>
          <a:p>
            <a:pPr lvl="2"/>
            <a:r>
              <a:rPr lang="fr-FR" dirty="0" smtClean="0"/>
              <a:t>Peu d’impact</a:t>
            </a:r>
          </a:p>
          <a:p>
            <a:pPr lvl="2"/>
            <a:endParaRPr lang="fr-FR" sz="1100" dirty="0" smtClean="0"/>
          </a:p>
          <a:p>
            <a:pPr lvl="1"/>
            <a:r>
              <a:rPr lang="fr-FR" dirty="0" smtClean="0"/>
              <a:t>Proche ou non des arbres du témoin</a:t>
            </a:r>
          </a:p>
          <a:p>
            <a:pPr lvl="2"/>
            <a:r>
              <a:rPr lang="fr-FR" dirty="0" smtClean="0"/>
              <a:t>Pas d’impact apparent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03848" y="44624"/>
            <a:ext cx="5482952" cy="504056"/>
          </a:xfrm>
        </p:spPr>
        <p:txBody>
          <a:bodyPr>
            <a:noAutofit/>
          </a:bodyPr>
          <a:lstStyle/>
          <a:p>
            <a:r>
              <a:rPr lang="fr-FR" sz="3600" dirty="0" smtClean="0"/>
              <a:t>Résultats</a:t>
            </a:r>
            <a:endParaRPr lang="fr-FR" sz="3600" dirty="0"/>
          </a:p>
        </p:txBody>
      </p:sp>
      <p:sp>
        <p:nvSpPr>
          <p:cNvPr id="6" name="Flèche droite 5"/>
          <p:cNvSpPr/>
          <p:nvPr/>
        </p:nvSpPr>
        <p:spPr>
          <a:xfrm>
            <a:off x="4241417" y="2924944"/>
            <a:ext cx="345188" cy="21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2406525" cy="668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8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981</Words>
  <Application>Microsoft Office PowerPoint</Application>
  <PresentationFormat>Affichage à l'écran (4:3)</PresentationFormat>
  <Paragraphs>156</Paragraphs>
  <Slides>11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11</vt:i4>
      </vt:variant>
    </vt:vector>
  </HeadingPairs>
  <TitlesOfParts>
    <vt:vector size="14" baseType="lpstr">
      <vt:lpstr>Thème Office</vt:lpstr>
      <vt:lpstr>1_Thème Office</vt:lpstr>
      <vt:lpstr>2_Thème Office</vt:lpstr>
      <vt:lpstr>La sélection participative sur feuillus précieux</vt:lpstr>
      <vt:lpstr>Présentation PowerPoint</vt:lpstr>
      <vt:lpstr>Adaptation de la méthode des témoins récurrents : comment estimer les valeurs individuelles des arbres plantés, si sélection participative ?</vt:lpstr>
      <vt:lpstr>Méthode</vt:lpstr>
      <vt:lpstr>Dispositif expérimental</vt:lpstr>
      <vt:lpstr>Résultats</vt:lpstr>
      <vt:lpstr>Résultats</vt:lpstr>
      <vt:lpstr>Résultats</vt:lpstr>
      <vt:lpstr>Résultats</vt:lpstr>
      <vt:lpstr>Résultats</vt:lpstr>
      <vt:lpstr>Conclusions - Perspectives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sélection participative sur feuillus précieux</dc:title>
  <dc:creator>Jonathan</dc:creator>
  <cp:lastModifiedBy>Frederique</cp:lastModifiedBy>
  <cp:revision>119</cp:revision>
  <cp:lastPrinted>2013-09-09T11:59:45Z</cp:lastPrinted>
  <dcterms:created xsi:type="dcterms:W3CDTF">2013-09-05T12:42:55Z</dcterms:created>
  <dcterms:modified xsi:type="dcterms:W3CDTF">2017-08-31T11:51:50Z</dcterms:modified>
</cp:coreProperties>
</file>