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43205400"/>
  <p:notesSz cx="6858000" cy="9144000"/>
  <p:defaultText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C21"/>
    <a:srgbClr val="BCD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3" autoAdjust="0"/>
    <p:restoredTop sz="94660"/>
  </p:normalViewPr>
  <p:slideViewPr>
    <p:cSldViewPr>
      <p:cViewPr>
        <p:scale>
          <a:sx n="50" d="100"/>
          <a:sy n="50" d="100"/>
        </p:scale>
        <p:origin x="558" y="108"/>
      </p:cViewPr>
      <p:guideLst>
        <p:guide orient="horz" pos="13608"/>
        <p:guide pos="9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32A75-E85B-4E4E-B371-90E7498467A0}" type="datetimeFigureOut">
              <a:rPr lang="fr-FR" smtClean="0"/>
              <a:t>16/06/2017</a:t>
            </a:fld>
            <a:endParaRPr lang="fr-FR"/>
          </a:p>
        </p:txBody>
      </p:sp>
      <p:sp>
        <p:nvSpPr>
          <p:cNvPr id="4" name="Espace réservé de l'image des diapositives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25114-E224-41C1-80BD-1AAD71A5197F}" type="slidenum">
              <a:rPr lang="fr-FR" smtClean="0"/>
              <a:t>‹N°›</a:t>
            </a:fld>
            <a:endParaRPr lang="fr-FR"/>
          </a:p>
        </p:txBody>
      </p:sp>
    </p:spTree>
    <p:extLst>
      <p:ext uri="{BB962C8B-B14F-4D97-AF65-F5344CB8AC3E}">
        <p14:creationId xmlns:p14="http://schemas.microsoft.com/office/powerpoint/2010/main" val="416728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925114-E224-41C1-80BD-1AAD71A5197F}" type="slidenum">
              <a:rPr lang="fr-FR" smtClean="0"/>
              <a:t>1</a:t>
            </a:fld>
            <a:endParaRPr lang="fr-FR"/>
          </a:p>
        </p:txBody>
      </p:sp>
    </p:spTree>
    <p:extLst>
      <p:ext uri="{BB962C8B-B14F-4D97-AF65-F5344CB8AC3E}">
        <p14:creationId xmlns:p14="http://schemas.microsoft.com/office/powerpoint/2010/main" val="342917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60270" y="13421680"/>
            <a:ext cx="24483060" cy="9261158"/>
          </a:xfrm>
        </p:spPr>
        <p:txBody>
          <a:bodyPr/>
          <a:lstStyle/>
          <a:p>
            <a:r>
              <a:rPr lang="fr-FR" smtClean="0"/>
              <a:t>Modifiez le style du titre</a:t>
            </a:r>
            <a:endParaRPr lang="fr-FR"/>
          </a:p>
        </p:txBody>
      </p:sp>
      <p:sp>
        <p:nvSpPr>
          <p:cNvPr id="3" name="Sous-titr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t>16/06/2017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248996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t>16/06/2017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381474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3225" y="10901365"/>
            <a:ext cx="20412551" cy="23224902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35568" y="10901365"/>
            <a:ext cx="60767595" cy="23224902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t>16/06/2017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182531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t>16/06/2017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79061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75286" y="27763473"/>
            <a:ext cx="24483060" cy="8581073"/>
          </a:xfrm>
        </p:spPr>
        <p:txBody>
          <a:bodyPr anchor="t"/>
          <a:lstStyle>
            <a:lvl1pPr algn="l">
              <a:defRPr sz="18000" b="1" cap="all"/>
            </a:lvl1pPr>
          </a:lstStyle>
          <a:p>
            <a:r>
              <a:rPr lang="fr-FR" smtClean="0"/>
              <a:t>Modifiez le style du titre</a:t>
            </a:r>
            <a:endParaRPr lang="fr-FR"/>
          </a:p>
        </p:txBody>
      </p:sp>
      <p:sp>
        <p:nvSpPr>
          <p:cNvPr id="3" name="Espace réservé du texte 2"/>
          <p:cNvSpPr>
            <a:spLocks noGrp="1"/>
          </p:cNvSpPr>
          <p:nvPr>
            <p:ph type="body" idx="1"/>
          </p:nvPr>
        </p:nvSpPr>
        <p:spPr>
          <a:xfrm>
            <a:off x="2275286" y="18312295"/>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6C3AD11-11C6-4323-980C-215B176DAB10}" type="datetimeFigureOut">
              <a:rPr lang="fr-FR" smtClean="0"/>
              <a:t>16/06/2017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332643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35570" y="63507940"/>
            <a:ext cx="40590072"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605700" y="63507940"/>
            <a:ext cx="40590075"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C3AD11-11C6-4323-980C-215B176DAB10}" type="datetimeFigureOut">
              <a:rPr lang="fr-FR" smtClean="0"/>
              <a:t>16/06/2017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235512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440180" y="1730219"/>
            <a:ext cx="25923240" cy="72009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440180" y="9671212"/>
            <a:ext cx="12726592"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Modifiez les styles du texte du masque</a:t>
            </a:r>
          </a:p>
        </p:txBody>
      </p:sp>
      <p:sp>
        <p:nvSpPr>
          <p:cNvPr id="4" name="Espace réservé du contenu 3"/>
          <p:cNvSpPr>
            <a:spLocks noGrp="1"/>
          </p:cNvSpPr>
          <p:nvPr>
            <p:ph sz="half" idx="2"/>
          </p:nvPr>
        </p:nvSpPr>
        <p:spPr>
          <a:xfrm>
            <a:off x="1440180" y="13701713"/>
            <a:ext cx="12726592"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4631830" y="9671212"/>
            <a:ext cx="12731591"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Modifiez les styles du texte du masque</a:t>
            </a:r>
          </a:p>
        </p:txBody>
      </p:sp>
      <p:sp>
        <p:nvSpPr>
          <p:cNvPr id="6" name="Espace réservé du contenu 5"/>
          <p:cNvSpPr>
            <a:spLocks noGrp="1"/>
          </p:cNvSpPr>
          <p:nvPr>
            <p:ph sz="quarter" idx="4"/>
          </p:nvPr>
        </p:nvSpPr>
        <p:spPr>
          <a:xfrm>
            <a:off x="14631830" y="13701713"/>
            <a:ext cx="12731591"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C3AD11-11C6-4323-980C-215B176DAB10}" type="datetimeFigureOut">
              <a:rPr lang="fr-FR" smtClean="0"/>
              <a:t>16/06/2017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320155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6C3AD11-11C6-4323-980C-215B176DAB10}" type="datetimeFigureOut">
              <a:rPr lang="fr-FR" smtClean="0"/>
              <a:t>16/06/2017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428049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C3AD11-11C6-4323-980C-215B176DAB10}" type="datetimeFigureOut">
              <a:rPr lang="fr-FR" smtClean="0"/>
              <a:t>16/06/2017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407383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0182" y="1720215"/>
            <a:ext cx="9476186" cy="7320915"/>
          </a:xfrm>
        </p:spPr>
        <p:txBody>
          <a:bodyPr anchor="b"/>
          <a:lstStyle>
            <a:lvl1pPr algn="l">
              <a:defRPr sz="9000" b="1"/>
            </a:lvl1pPr>
          </a:lstStyle>
          <a:p>
            <a:r>
              <a:rPr lang="fr-FR" smtClean="0"/>
              <a:t>Modifiez le style du titre</a:t>
            </a:r>
            <a:endParaRPr lang="fr-FR"/>
          </a:p>
        </p:txBody>
      </p:sp>
      <p:sp>
        <p:nvSpPr>
          <p:cNvPr id="3" name="Espace réservé du contenu 2"/>
          <p:cNvSpPr>
            <a:spLocks noGrp="1"/>
          </p:cNvSpPr>
          <p:nvPr>
            <p:ph idx="1"/>
          </p:nvPr>
        </p:nvSpPr>
        <p:spPr>
          <a:xfrm>
            <a:off x="11261407" y="1720218"/>
            <a:ext cx="16102013" cy="368746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440182" y="9041133"/>
            <a:ext cx="9476186" cy="29553697"/>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t>16/06/2017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313819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45707" y="30243780"/>
            <a:ext cx="17282160" cy="3570449"/>
          </a:xfrm>
        </p:spPr>
        <p:txBody>
          <a:bodyPr anchor="b"/>
          <a:lstStyle>
            <a:lvl1pPr algn="l">
              <a:defRPr sz="9000" b="1"/>
            </a:lvl1pPr>
          </a:lstStyle>
          <a:p>
            <a:r>
              <a:rPr lang="fr-FR" smtClean="0"/>
              <a:t>Modifiez le style du titre</a:t>
            </a:r>
            <a:endParaRPr lang="fr-FR"/>
          </a:p>
        </p:txBody>
      </p:sp>
      <p:sp>
        <p:nvSpPr>
          <p:cNvPr id="3" name="Espace réservé pour une image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fr-FR"/>
          </a:p>
        </p:txBody>
      </p:sp>
      <p:sp>
        <p:nvSpPr>
          <p:cNvPr id="4" name="Espace réservé du texte 3"/>
          <p:cNvSpPr>
            <a:spLocks noGrp="1"/>
          </p:cNvSpPr>
          <p:nvPr>
            <p:ph type="body" sz="half" idx="2"/>
          </p:nvPr>
        </p:nvSpPr>
        <p:spPr>
          <a:xfrm>
            <a:off x="5645707" y="33814229"/>
            <a:ext cx="17282160" cy="5070631"/>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t>16/06/2017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4365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180" y="1730219"/>
            <a:ext cx="25923240" cy="7200900"/>
          </a:xfrm>
          <a:prstGeom prst="rect">
            <a:avLst/>
          </a:prstGeom>
        </p:spPr>
        <p:txBody>
          <a:bodyPr vert="horz" lIns="411480" tIns="205740" rIns="411480" bIns="20574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1440180" y="10081263"/>
            <a:ext cx="25923240" cy="28513567"/>
          </a:xfrm>
          <a:prstGeom prst="rect">
            <a:avLst/>
          </a:prstGeom>
        </p:spPr>
        <p:txBody>
          <a:bodyPr vert="horz" lIns="411480" tIns="205740" rIns="411480" bIns="20574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440180" y="40045008"/>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06C3AD11-11C6-4323-980C-215B176DAB10}" type="datetimeFigureOut">
              <a:rPr lang="fr-FR" smtClean="0"/>
              <a:t>16/06/2017</a:t>
            </a:fld>
            <a:endParaRPr lang="fr-FR"/>
          </a:p>
        </p:txBody>
      </p:sp>
      <p:sp>
        <p:nvSpPr>
          <p:cNvPr id="5" name="Espace réservé du pied de page 4"/>
          <p:cNvSpPr>
            <a:spLocks noGrp="1"/>
          </p:cNvSpPr>
          <p:nvPr>
            <p:ph type="ftr" sz="quarter" idx="3"/>
          </p:nvPr>
        </p:nvSpPr>
        <p:spPr>
          <a:xfrm>
            <a:off x="9841230" y="40045008"/>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0642580" y="40045008"/>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39BE0B3B-6E33-4AAB-8C4B-8B041D2294E5}" type="slidenum">
              <a:rPr lang="fr-FR" smtClean="0"/>
              <a:t>‹N°›</a:t>
            </a:fld>
            <a:endParaRPr lang="fr-FR"/>
          </a:p>
        </p:txBody>
      </p:sp>
    </p:spTree>
    <p:extLst>
      <p:ext uri="{BB962C8B-B14F-4D97-AF65-F5344CB8AC3E}">
        <p14:creationId xmlns:p14="http://schemas.microsoft.com/office/powerpoint/2010/main" val="296924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jpg"/><Relationship Id="rId23" Type="http://schemas.openxmlformats.org/officeDocument/2006/relationships/image" Target="../media/image21.png"/><Relationship Id="rId10" Type="http://schemas.openxmlformats.org/officeDocument/2006/relationships/image" Target="../media/image8.jp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Image 46"/>
          <p:cNvPicPr>
            <a:picLocks noChangeAspect="1"/>
          </p:cNvPicPr>
          <p:nvPr/>
        </p:nvPicPr>
        <p:blipFill rotWithShape="1">
          <a:blip r:embed="rId3" cstate="print">
            <a:extLst>
              <a:ext uri="{28A0092B-C50C-407E-A947-70E740481C1C}">
                <a14:useLocalDpi xmlns:a14="http://schemas.microsoft.com/office/drawing/2010/main" val="0"/>
              </a:ext>
            </a:extLst>
          </a:blip>
          <a:srcRect l="19682" t="13610" r="20445" b="20786"/>
          <a:stretch/>
        </p:blipFill>
        <p:spPr>
          <a:xfrm>
            <a:off x="24365688" y="4692690"/>
            <a:ext cx="3153598" cy="4717963"/>
          </a:xfrm>
          <a:prstGeom prst="rect">
            <a:avLst/>
          </a:prstGeom>
        </p:spPr>
      </p:pic>
      <p:sp>
        <p:nvSpPr>
          <p:cNvPr id="5" name="Rectangle 4"/>
          <p:cNvSpPr/>
          <p:nvPr/>
        </p:nvSpPr>
        <p:spPr>
          <a:xfrm>
            <a:off x="33842" y="24622"/>
            <a:ext cx="28800000" cy="2862322"/>
          </a:xfrm>
          <a:prstGeom prst="rect">
            <a:avLst/>
          </a:prstGeom>
          <a:solidFill>
            <a:srgbClr val="8BA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5338" y="24622"/>
            <a:ext cx="5760000" cy="3951981"/>
          </a:xfrm>
          <a:prstGeom prst="rect">
            <a:avLst/>
          </a:prstGeom>
          <a:solidFill>
            <a:srgbClr val="BC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305" y="40643674"/>
            <a:ext cx="28800000" cy="2664296"/>
          </a:xfrm>
          <a:prstGeom prst="rect">
            <a:avLst/>
          </a:prstGeom>
          <a:solidFill>
            <a:srgbClr val="8BA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428576" y="24622"/>
            <a:ext cx="22091255" cy="3785652"/>
          </a:xfrm>
          <a:prstGeom prst="rect">
            <a:avLst/>
          </a:prstGeom>
          <a:noFill/>
        </p:spPr>
        <p:txBody>
          <a:bodyPr wrap="square" rtlCol="0">
            <a:spAutoFit/>
          </a:bodyPr>
          <a:lstStyle/>
          <a:p>
            <a:pPr algn="ctr"/>
            <a:r>
              <a:rPr lang="en-US" sz="7200" b="1" dirty="0">
                <a:solidFill>
                  <a:schemeClr val="bg1"/>
                </a:solidFill>
              </a:rPr>
              <a:t>VILLA THURET – GIARDINI HANBURY</a:t>
            </a:r>
          </a:p>
          <a:p>
            <a:pPr algn="ctr"/>
            <a:r>
              <a:rPr lang="fr-FR" sz="5400" b="1" dirty="0" smtClean="0">
                <a:solidFill>
                  <a:schemeClr val="bg1"/>
                </a:solidFill>
              </a:rPr>
              <a:t>Un siècle et demi d’échanges. </a:t>
            </a:r>
          </a:p>
          <a:p>
            <a:pPr algn="ctr"/>
            <a:r>
              <a:rPr lang="fr-FR" sz="5400" b="1" dirty="0" smtClean="0">
                <a:solidFill>
                  <a:schemeClr val="bg1"/>
                </a:solidFill>
              </a:rPr>
              <a:t>Aujourd’hui: jumelage et projets communs</a:t>
            </a:r>
            <a:endParaRPr lang="fr-FR" sz="5400" dirty="0">
              <a:solidFill>
                <a:schemeClr val="bg1"/>
              </a:solidFill>
            </a:endParaRPr>
          </a:p>
          <a:p>
            <a:pPr algn="just"/>
            <a:endParaRPr lang="fr-FR" sz="6000" dirty="0">
              <a:solidFill>
                <a:schemeClr val="bg1"/>
              </a:solidFill>
            </a:endParaRPr>
          </a:p>
        </p:txBody>
      </p:sp>
      <p:sp>
        <p:nvSpPr>
          <p:cNvPr id="8" name="ZoneTexte 7"/>
          <p:cNvSpPr txBox="1"/>
          <p:nvPr/>
        </p:nvSpPr>
        <p:spPr>
          <a:xfrm>
            <a:off x="6366133" y="3130217"/>
            <a:ext cx="22391088" cy="1692771"/>
          </a:xfrm>
          <a:prstGeom prst="rect">
            <a:avLst/>
          </a:prstGeom>
          <a:noFill/>
        </p:spPr>
        <p:txBody>
          <a:bodyPr wrap="square" rtlCol="0">
            <a:spAutoFit/>
          </a:bodyPr>
          <a:lstStyle/>
          <a:p>
            <a:r>
              <a:rPr lang="fr-FR" sz="4000" b="1" cap="all" spc="-150" dirty="0" smtClean="0">
                <a:solidFill>
                  <a:srgbClr val="8BAC21"/>
                </a:solidFill>
                <a:latin typeface="Myriad Pro"/>
              </a:rPr>
              <a:t>Unité expérimentale Villa Thuret : Thévenet J.</a:t>
            </a:r>
            <a:r>
              <a:rPr lang="fr-FR" sz="4000" b="1" cap="all" spc="-150" baseline="30000" dirty="0">
                <a:solidFill>
                  <a:srgbClr val="8BAC21"/>
                </a:solidFill>
                <a:latin typeface="Myriad Pro"/>
              </a:rPr>
              <a:t> 1</a:t>
            </a:r>
            <a:r>
              <a:rPr lang="fr-FR" sz="4000" b="1" cap="all" spc="-150" dirty="0" smtClean="0">
                <a:solidFill>
                  <a:srgbClr val="8BAC21"/>
                </a:solidFill>
                <a:latin typeface="Myriad Pro"/>
              </a:rPr>
              <a:t>, </a:t>
            </a:r>
            <a:r>
              <a:rPr lang="fr-FR" sz="4000" b="1" cap="all" spc="-150" dirty="0" err="1" smtClean="0">
                <a:solidFill>
                  <a:srgbClr val="8BAC21"/>
                </a:solidFill>
                <a:latin typeface="Myriad Pro"/>
              </a:rPr>
              <a:t>Gili</a:t>
            </a:r>
            <a:r>
              <a:rPr lang="fr-FR" sz="4000" b="1" cap="all" spc="-150" dirty="0" smtClean="0">
                <a:solidFill>
                  <a:srgbClr val="8BAC21"/>
                </a:solidFill>
                <a:latin typeface="Myriad Pro"/>
              </a:rPr>
              <a:t> </a:t>
            </a:r>
            <a:r>
              <a:rPr lang="fr-FR" sz="4000" b="1" cap="all" spc="-150" dirty="0" smtClean="0">
                <a:solidFill>
                  <a:srgbClr val="8BAC21"/>
                </a:solidFill>
                <a:latin typeface="Myriad Pro"/>
              </a:rPr>
              <a:t>A.², </a:t>
            </a:r>
            <a:r>
              <a:rPr lang="fr-FR" sz="4000" b="1" cap="all" spc="-150" dirty="0" err="1" smtClean="0">
                <a:solidFill>
                  <a:srgbClr val="8BAC21"/>
                </a:solidFill>
                <a:latin typeface="Myriad Pro"/>
              </a:rPr>
              <a:t>Ducatillion</a:t>
            </a:r>
            <a:r>
              <a:rPr lang="fr-FR" sz="4000" b="1" cap="all" spc="-150" dirty="0" smtClean="0">
                <a:solidFill>
                  <a:srgbClr val="8BAC21"/>
                </a:solidFill>
                <a:latin typeface="Myriad Pro"/>
              </a:rPr>
              <a:t> C.²</a:t>
            </a:r>
          </a:p>
          <a:p>
            <a:r>
              <a:rPr lang="fr-FR" sz="3200" baseline="30000" dirty="0" smtClean="0">
                <a:latin typeface="Myriad Pro"/>
              </a:rPr>
              <a:t>1</a:t>
            </a:r>
            <a:r>
              <a:rPr lang="fr-FR" sz="3200" dirty="0" smtClean="0">
                <a:latin typeface="Myriad Pro"/>
              </a:rPr>
              <a:t>UEFM - Domaine </a:t>
            </a:r>
            <a:r>
              <a:rPr lang="fr-FR" sz="3200" dirty="0">
                <a:latin typeface="Myriad Pro"/>
              </a:rPr>
              <a:t>Saint Paul, </a:t>
            </a:r>
            <a:r>
              <a:rPr lang="fr-FR" sz="3200" dirty="0" smtClean="0">
                <a:latin typeface="Myriad Pro"/>
              </a:rPr>
              <a:t>Site </a:t>
            </a:r>
            <a:r>
              <a:rPr lang="fr-FR" sz="3200" dirty="0" err="1" smtClean="0">
                <a:latin typeface="Myriad Pro"/>
              </a:rPr>
              <a:t>Agroparc</a:t>
            </a:r>
            <a:r>
              <a:rPr lang="fr-FR" sz="3200" dirty="0" smtClean="0">
                <a:latin typeface="Myriad Pro"/>
              </a:rPr>
              <a:t> CS 40509 F-84914 Avignon cedex 9  </a:t>
            </a:r>
          </a:p>
          <a:p>
            <a:r>
              <a:rPr lang="fr-FR" sz="3200" baseline="30000" dirty="0" smtClean="0">
                <a:latin typeface="Myriad Pro"/>
              </a:rPr>
              <a:t>2</a:t>
            </a:r>
            <a:r>
              <a:rPr lang="fr-FR" sz="3200" dirty="0" smtClean="0">
                <a:latin typeface="Myriad Pro"/>
              </a:rPr>
              <a:t>UEVT </a:t>
            </a:r>
            <a:r>
              <a:rPr lang="fr-FR" sz="3200" dirty="0">
                <a:latin typeface="Myriad Pro"/>
              </a:rPr>
              <a:t>et jardin </a:t>
            </a:r>
            <a:r>
              <a:rPr lang="fr-FR" sz="3200" dirty="0" smtClean="0">
                <a:latin typeface="Myriad Pro"/>
              </a:rPr>
              <a:t>botanique - 90</a:t>
            </a:r>
            <a:r>
              <a:rPr lang="fr-FR" sz="3200" dirty="0">
                <a:latin typeface="Myriad Pro"/>
              </a:rPr>
              <a:t>, chemin Raymond  F-06160 Cap d’Antibes</a:t>
            </a:r>
            <a:endParaRPr lang="fr-FR" sz="3200" b="1" cap="all" spc="-150" dirty="0" smtClean="0">
              <a:solidFill>
                <a:srgbClr val="8BAC21"/>
              </a:solidFill>
              <a:latin typeface="Myriad Pro"/>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168" y="484505"/>
            <a:ext cx="4738918" cy="1942555"/>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168" y="40854762"/>
            <a:ext cx="4537262" cy="1859893"/>
          </a:xfrm>
          <a:prstGeom prst="rect">
            <a:avLst/>
          </a:prstGeom>
        </p:spPr>
      </p:pic>
      <p:sp>
        <p:nvSpPr>
          <p:cNvPr id="11" name="ZoneTexte 10"/>
          <p:cNvSpPr txBox="1"/>
          <p:nvPr/>
        </p:nvSpPr>
        <p:spPr>
          <a:xfrm>
            <a:off x="5995337" y="41064326"/>
            <a:ext cx="6568809" cy="2246769"/>
          </a:xfrm>
          <a:prstGeom prst="rect">
            <a:avLst/>
          </a:prstGeom>
          <a:noFill/>
        </p:spPr>
        <p:txBody>
          <a:bodyPr wrap="square" rtlCol="0">
            <a:spAutoFit/>
          </a:bodyPr>
          <a:lstStyle/>
          <a:p>
            <a:r>
              <a:rPr lang="fr-FR" sz="2800" dirty="0" smtClean="0">
                <a:solidFill>
                  <a:schemeClr val="bg1"/>
                </a:solidFill>
                <a:latin typeface="Myriad Pro" pitchFamily="34" charset="0"/>
              </a:rPr>
              <a:t>Centre PACA</a:t>
            </a:r>
          </a:p>
          <a:p>
            <a:r>
              <a:rPr lang="fr-FR" sz="2800" dirty="0" smtClean="0">
                <a:solidFill>
                  <a:schemeClr val="bg1"/>
                </a:solidFill>
                <a:latin typeface="Myriad Pro" pitchFamily="34" charset="0"/>
              </a:rPr>
              <a:t>Site de la Villa Thuret</a:t>
            </a:r>
          </a:p>
          <a:p>
            <a:r>
              <a:rPr lang="fr-FR" sz="2800" dirty="0">
                <a:solidFill>
                  <a:schemeClr val="bg1"/>
                </a:solidFill>
                <a:latin typeface="Myriad Pro" pitchFamily="34" charset="0"/>
              </a:rPr>
              <a:t>http://www6.sophia.inra.fr/jardin_thuret</a:t>
            </a:r>
            <a:endParaRPr lang="fr-FR" sz="2800" dirty="0" smtClean="0">
              <a:solidFill>
                <a:schemeClr val="bg1"/>
              </a:solidFill>
              <a:latin typeface="Myriad Pro" pitchFamily="34" charset="0"/>
            </a:endParaRPr>
          </a:p>
          <a:p>
            <a:r>
              <a:rPr lang="fr-FR" sz="2800" dirty="0">
                <a:solidFill>
                  <a:schemeClr val="bg1"/>
                </a:solidFill>
                <a:latin typeface="Myriad Pro" pitchFamily="34" charset="0"/>
              </a:rPr>
              <a:t>http://</a:t>
            </a:r>
            <a:r>
              <a:rPr lang="fr-FR" sz="2800" dirty="0" smtClean="0">
                <a:solidFill>
                  <a:schemeClr val="bg1"/>
                </a:solidFill>
                <a:latin typeface="Myriad Pro" pitchFamily="34" charset="0"/>
              </a:rPr>
              <a:t>www.paca.inra.fr/</a:t>
            </a:r>
          </a:p>
          <a:p>
            <a:endParaRPr lang="fr-FR" sz="2800" dirty="0" smtClean="0">
              <a:solidFill>
                <a:schemeClr val="bg1"/>
              </a:solidFill>
              <a:latin typeface="Myriad Pro" pitchFamily="34" charset="0"/>
            </a:endParaRPr>
          </a:p>
        </p:txBody>
      </p:sp>
      <p:sp>
        <p:nvSpPr>
          <p:cNvPr id="12" name="ZoneTexte 11"/>
          <p:cNvSpPr txBox="1"/>
          <p:nvPr/>
        </p:nvSpPr>
        <p:spPr>
          <a:xfrm>
            <a:off x="17332583" y="40964369"/>
            <a:ext cx="6264696" cy="1815882"/>
          </a:xfrm>
          <a:prstGeom prst="rect">
            <a:avLst/>
          </a:prstGeom>
          <a:noFill/>
        </p:spPr>
        <p:txBody>
          <a:bodyPr wrap="square" rtlCol="0">
            <a:spAutoFit/>
          </a:bodyPr>
          <a:lstStyle/>
          <a:p>
            <a:r>
              <a:rPr lang="fr-FR" sz="2800" dirty="0" smtClean="0">
                <a:solidFill>
                  <a:schemeClr val="bg1"/>
                </a:solidFill>
                <a:latin typeface="Myriad Pro" pitchFamily="34" charset="0"/>
              </a:rPr>
              <a:t>Jardin Botanique de la Villa Thuret</a:t>
            </a:r>
          </a:p>
          <a:p>
            <a:r>
              <a:rPr lang="fr-FR" sz="2800" dirty="0" smtClean="0">
                <a:solidFill>
                  <a:schemeClr val="bg1"/>
                </a:solidFill>
                <a:latin typeface="Myriad Pro" pitchFamily="34" charset="0"/>
              </a:rPr>
              <a:t>90, chemin Raymond</a:t>
            </a:r>
          </a:p>
          <a:p>
            <a:r>
              <a:rPr lang="fr-FR" sz="2800" dirty="0" smtClean="0">
                <a:solidFill>
                  <a:schemeClr val="bg1"/>
                </a:solidFill>
                <a:latin typeface="Myriad Pro" pitchFamily="34" charset="0"/>
              </a:rPr>
              <a:t>06160 Antibes – Juan les Pins FRANCE</a:t>
            </a:r>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41165" y="40481763"/>
            <a:ext cx="6423471" cy="6498512"/>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92029" y="41149763"/>
            <a:ext cx="3244947" cy="1630488"/>
          </a:xfrm>
          <a:prstGeom prst="rect">
            <a:avLst/>
          </a:prstGeom>
        </p:spPr>
      </p:pic>
      <p:pic>
        <p:nvPicPr>
          <p:cNvPr id="1026" name="Picture 2" descr="C:\Users\C Ducatillion\anciens documents\Durable\modèles\logo\Logo Villa Thuret_finalvertnoi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64147" y="40972883"/>
            <a:ext cx="4300728" cy="1984248"/>
          </a:xfrm>
          <a:prstGeom prst="rect">
            <a:avLst/>
          </a:prstGeom>
          <a:noFill/>
          <a:extLst>
            <a:ext uri="{909E8E84-426E-40DD-AFC4-6F175D3DCCD1}">
              <a14:hiddenFill xmlns:a14="http://schemas.microsoft.com/office/drawing/2010/main">
                <a:solidFill>
                  <a:srgbClr val="FFFFFF"/>
                </a:solidFill>
              </a14:hiddenFill>
            </a:ext>
          </a:extLst>
        </p:spPr>
      </p:pic>
      <p:sp>
        <p:nvSpPr>
          <p:cNvPr id="26" name="Ellipse 25" hidden="1"/>
          <p:cNvSpPr/>
          <p:nvPr/>
        </p:nvSpPr>
        <p:spPr>
          <a:xfrm>
            <a:off x="2227107" y="12544065"/>
            <a:ext cx="4545588" cy="18737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21" name="Image 20"/>
          <p:cNvPicPr>
            <a:picLocks noChangeAspect="1"/>
          </p:cNvPicPr>
          <p:nvPr/>
        </p:nvPicPr>
        <p:blipFill rotWithShape="1">
          <a:blip r:embed="rId9" cstate="print">
            <a:extLst>
              <a:ext uri="{28A0092B-C50C-407E-A947-70E740481C1C}">
                <a14:useLocalDpi xmlns:a14="http://schemas.microsoft.com/office/drawing/2010/main" val="0"/>
              </a:ext>
            </a:extLst>
          </a:blip>
          <a:srcRect l="27252" t="13610" r="22557" b="50959"/>
          <a:stretch/>
        </p:blipFill>
        <p:spPr>
          <a:xfrm>
            <a:off x="23244074" y="4080355"/>
            <a:ext cx="2712749" cy="2614729"/>
          </a:xfrm>
          <a:prstGeom prst="ellipse">
            <a:avLst/>
          </a:prstGeom>
          <a:ln>
            <a:solidFill>
              <a:schemeClr val="tx1"/>
            </a:solidFill>
          </a:ln>
        </p:spPr>
      </p:pic>
      <p:sp>
        <p:nvSpPr>
          <p:cNvPr id="44" name="ZoneTexte 43"/>
          <p:cNvSpPr txBox="1"/>
          <p:nvPr/>
        </p:nvSpPr>
        <p:spPr>
          <a:xfrm>
            <a:off x="1175537" y="5353307"/>
            <a:ext cx="12236886" cy="3046988"/>
          </a:xfrm>
          <a:prstGeom prst="rect">
            <a:avLst/>
          </a:prstGeom>
          <a:noFill/>
        </p:spPr>
        <p:txBody>
          <a:bodyPr wrap="square" rtlCol="0">
            <a:spAutoFit/>
          </a:bodyPr>
          <a:lstStyle/>
          <a:p>
            <a:pPr algn="just"/>
            <a:r>
              <a:rPr lang="fr-FR" sz="3200" dirty="0" smtClean="0">
                <a:latin typeface="Myriad Pro"/>
              </a:rPr>
              <a:t>Les botanistes Gustave Thuret et Daniel </a:t>
            </a:r>
            <a:r>
              <a:rPr lang="fr-FR" sz="3200" dirty="0" err="1" smtClean="0">
                <a:latin typeface="Myriad Pro"/>
              </a:rPr>
              <a:t>Hanbury</a:t>
            </a:r>
            <a:r>
              <a:rPr lang="fr-FR" sz="3200" dirty="0" smtClean="0">
                <a:latin typeface="Myriad Pro"/>
              </a:rPr>
              <a:t> ont été en contact de longue date au travers d’échanges de graines par l’intermédiaire de Joseph </a:t>
            </a:r>
            <a:r>
              <a:rPr lang="fr-FR" sz="3200" dirty="0" err="1" smtClean="0">
                <a:latin typeface="Myriad Pro"/>
              </a:rPr>
              <a:t>Decaisne</a:t>
            </a:r>
            <a:r>
              <a:rPr lang="fr-FR" sz="3200" dirty="0" smtClean="0">
                <a:latin typeface="Myriad Pro"/>
              </a:rPr>
              <a:t> du Jardin des Plantes de Paris. Il existe notamment, dans une correspondance entre Thuret et </a:t>
            </a:r>
            <a:r>
              <a:rPr lang="fr-FR" sz="3200" dirty="0" err="1" smtClean="0">
                <a:latin typeface="Myriad Pro"/>
              </a:rPr>
              <a:t>Decaisne</a:t>
            </a:r>
            <a:r>
              <a:rPr lang="fr-FR" sz="3200" dirty="0" smtClean="0">
                <a:latin typeface="Myriad Pro"/>
              </a:rPr>
              <a:t>, la trace d’un envoi de graines de D. </a:t>
            </a:r>
            <a:r>
              <a:rPr lang="fr-FR" sz="3200" dirty="0" err="1" smtClean="0">
                <a:latin typeface="Myriad Pro"/>
              </a:rPr>
              <a:t>Hanbury</a:t>
            </a:r>
            <a:r>
              <a:rPr lang="fr-FR" sz="3200" dirty="0" smtClean="0">
                <a:latin typeface="Myriad Pro"/>
              </a:rPr>
              <a:t> pour Antibes dès 1866 </a:t>
            </a:r>
            <a:r>
              <a:rPr lang="fr-FR" sz="3200" i="1" dirty="0" smtClean="0">
                <a:latin typeface="Myriad Pro"/>
              </a:rPr>
              <a:t>(Correspondances Thuret/</a:t>
            </a:r>
            <a:r>
              <a:rPr lang="fr-FR" sz="3200" i="1" dirty="0" err="1" smtClean="0">
                <a:latin typeface="Myriad Pro"/>
              </a:rPr>
              <a:t>Decaisne</a:t>
            </a:r>
            <a:r>
              <a:rPr lang="fr-FR" sz="3200" i="1" dirty="0" smtClean="0">
                <a:latin typeface="Myriad Pro"/>
              </a:rPr>
              <a:t>, archives Bibliothèque de l’Institut).</a:t>
            </a:r>
            <a:endParaRPr lang="fr-FR" sz="3200" i="1" dirty="0">
              <a:latin typeface="Myriad Pro"/>
            </a:endParaRPr>
          </a:p>
        </p:txBody>
      </p:sp>
      <p:pic>
        <p:nvPicPr>
          <p:cNvPr id="45" name="Image 44"/>
          <p:cNvPicPr/>
          <p:nvPr/>
        </p:nvPicPr>
        <p:blipFill>
          <a:blip r:embed="rId10">
            <a:extLst>
              <a:ext uri="{28A0092B-C50C-407E-A947-70E740481C1C}">
                <a14:useLocalDpi xmlns:a14="http://schemas.microsoft.com/office/drawing/2010/main" val="0"/>
              </a:ext>
            </a:extLst>
          </a:blip>
          <a:stretch>
            <a:fillRect/>
          </a:stretch>
        </p:blipFill>
        <p:spPr>
          <a:xfrm>
            <a:off x="15110880" y="5774161"/>
            <a:ext cx="2531279" cy="2441423"/>
          </a:xfrm>
          <a:prstGeom prst="rect">
            <a:avLst/>
          </a:prstGeom>
        </p:spPr>
      </p:pic>
      <p:sp>
        <p:nvSpPr>
          <p:cNvPr id="53" name="ZoneTexte 52"/>
          <p:cNvSpPr txBox="1"/>
          <p:nvPr/>
        </p:nvSpPr>
        <p:spPr>
          <a:xfrm>
            <a:off x="14543128" y="9578747"/>
            <a:ext cx="7416823" cy="4524315"/>
          </a:xfrm>
          <a:prstGeom prst="rect">
            <a:avLst/>
          </a:prstGeom>
          <a:noFill/>
        </p:spPr>
        <p:txBody>
          <a:bodyPr wrap="square" rtlCol="0">
            <a:spAutoFit/>
          </a:bodyPr>
          <a:lstStyle/>
          <a:p>
            <a:pPr algn="just"/>
            <a:r>
              <a:rPr lang="fr-FR" sz="3200" dirty="0" smtClean="0">
                <a:latin typeface="Myriad Pro"/>
              </a:rPr>
              <a:t>Lorsque Thomas </a:t>
            </a:r>
            <a:r>
              <a:rPr lang="fr-FR" sz="3200" dirty="0" err="1" smtClean="0">
                <a:latin typeface="Myriad Pro"/>
              </a:rPr>
              <a:t>Hanbury</a:t>
            </a:r>
            <a:r>
              <a:rPr lang="fr-FR" sz="3200" dirty="0" smtClean="0">
                <a:latin typeface="Myriad Pro"/>
              </a:rPr>
              <a:t>, le frère de Daniel, revient de Chine et qu’il acquiert le </a:t>
            </a:r>
            <a:r>
              <a:rPr lang="fr-FR" sz="3200" dirty="0" err="1" smtClean="0">
                <a:latin typeface="Myriad Pro"/>
              </a:rPr>
              <a:t>Palazzo</a:t>
            </a:r>
            <a:r>
              <a:rPr lang="fr-FR" sz="3200" dirty="0" smtClean="0">
                <a:latin typeface="Myriad Pro"/>
              </a:rPr>
              <a:t> </a:t>
            </a:r>
            <a:r>
              <a:rPr lang="fr-FR" sz="3200" dirty="0" err="1" smtClean="0">
                <a:latin typeface="Myriad Pro"/>
              </a:rPr>
              <a:t>Orengo</a:t>
            </a:r>
            <a:r>
              <a:rPr lang="fr-FR" sz="3200" dirty="0" smtClean="0">
                <a:latin typeface="Myriad Pro"/>
              </a:rPr>
              <a:t> à La </a:t>
            </a:r>
            <a:r>
              <a:rPr lang="fr-FR" sz="3200" dirty="0" err="1" smtClean="0">
                <a:latin typeface="Myriad Pro"/>
              </a:rPr>
              <a:t>Mortola</a:t>
            </a:r>
            <a:r>
              <a:rPr lang="fr-FR" sz="3200" dirty="0" smtClean="0">
                <a:latin typeface="Myriad Pro"/>
              </a:rPr>
              <a:t>, il ne se passe que 7 mois avant que celui-ci fasse une première visite à Antibes. C’est probablement Daniel qui le lui conseille: « M. Thuret, a French gentleman, a </a:t>
            </a:r>
            <a:r>
              <a:rPr lang="fr-FR" sz="3200" dirty="0" err="1" smtClean="0">
                <a:latin typeface="Myriad Pro"/>
              </a:rPr>
              <a:t>friend</a:t>
            </a:r>
            <a:r>
              <a:rPr lang="fr-FR" sz="3200" dirty="0" smtClean="0">
                <a:latin typeface="Myriad Pro"/>
              </a:rPr>
              <a:t> of </a:t>
            </a:r>
            <a:r>
              <a:rPr lang="fr-FR" sz="3200" dirty="0" err="1" smtClean="0">
                <a:latin typeface="Myriad Pro"/>
              </a:rPr>
              <a:t>my</a:t>
            </a:r>
            <a:r>
              <a:rPr lang="fr-FR" sz="3200" dirty="0" smtClean="0">
                <a:latin typeface="Myriad Pro"/>
              </a:rPr>
              <a:t> </a:t>
            </a:r>
            <a:r>
              <a:rPr lang="fr-FR" sz="3200" dirty="0" err="1" smtClean="0">
                <a:latin typeface="Myriad Pro"/>
              </a:rPr>
              <a:t>brother</a:t>
            </a:r>
            <a:r>
              <a:rPr lang="fr-FR" sz="3200" dirty="0" smtClean="0">
                <a:latin typeface="Myriad Pro"/>
              </a:rPr>
              <a:t> Dan… » </a:t>
            </a:r>
            <a:r>
              <a:rPr lang="fr-FR" sz="3200" i="1" dirty="0" err="1" smtClean="0">
                <a:latin typeface="Myriad Pro"/>
              </a:rPr>
              <a:t>Letters</a:t>
            </a:r>
            <a:r>
              <a:rPr lang="fr-FR" sz="3200" i="1" dirty="0" smtClean="0">
                <a:latin typeface="Myriad Pro"/>
              </a:rPr>
              <a:t> of Sir Thomas </a:t>
            </a:r>
            <a:r>
              <a:rPr lang="fr-FR" sz="3200" i="1" dirty="0" err="1" smtClean="0">
                <a:latin typeface="Myriad Pro"/>
              </a:rPr>
              <a:t>Hanbury</a:t>
            </a:r>
            <a:r>
              <a:rPr lang="fr-FR" sz="3200" i="1" dirty="0" smtClean="0">
                <a:latin typeface="Myriad Pro"/>
              </a:rPr>
              <a:t>, 2 décembre 1867.</a:t>
            </a:r>
            <a:endParaRPr lang="fr-FR" sz="3200" i="1" dirty="0">
              <a:latin typeface="Myriad Pro"/>
            </a:endParaRPr>
          </a:p>
        </p:txBody>
      </p:sp>
      <p:sp>
        <p:nvSpPr>
          <p:cNvPr id="54" name="ZoneTexte 53"/>
          <p:cNvSpPr txBox="1"/>
          <p:nvPr/>
        </p:nvSpPr>
        <p:spPr>
          <a:xfrm>
            <a:off x="1032674" y="14401574"/>
            <a:ext cx="12379749" cy="3539430"/>
          </a:xfrm>
          <a:prstGeom prst="rect">
            <a:avLst/>
          </a:prstGeom>
          <a:noFill/>
        </p:spPr>
        <p:txBody>
          <a:bodyPr wrap="square" rtlCol="0">
            <a:spAutoFit/>
          </a:bodyPr>
          <a:lstStyle/>
          <a:p>
            <a:pPr algn="just"/>
            <a:r>
              <a:rPr lang="fr-FR" sz="3200" dirty="0" smtClean="0">
                <a:latin typeface="Myriad Pro"/>
              </a:rPr>
              <a:t>Le jardin Thuret a alors 10 ans de création. Tout laisse à penser que c’est, soit cette visite, soit une correspondance de Daniel avec </a:t>
            </a:r>
            <a:r>
              <a:rPr lang="fr-FR" sz="3200" dirty="0" err="1" smtClean="0">
                <a:latin typeface="Myriad Pro"/>
              </a:rPr>
              <a:t>Decaisne</a:t>
            </a:r>
            <a:r>
              <a:rPr lang="fr-FR" sz="3200" dirty="0" smtClean="0">
                <a:latin typeface="Myriad Pro"/>
              </a:rPr>
              <a:t>, qui a permis à Thomas de bénéficier du réseau d’approvisionnement en plantes exotiques de Thuret. Car dès le mois suivant, il plante un grand nombre d’arbres et d’arbustes provenant de Hyères, probablement des établissements Huber, un important fournisseur de Thuret (</a:t>
            </a:r>
            <a:r>
              <a:rPr lang="fr-FR" sz="3200" i="1" dirty="0" err="1" smtClean="0">
                <a:latin typeface="Myriad Pro"/>
              </a:rPr>
              <a:t>Letters</a:t>
            </a:r>
            <a:r>
              <a:rPr lang="fr-FR" sz="3200" i="1" dirty="0" smtClean="0">
                <a:latin typeface="Myriad Pro"/>
              </a:rPr>
              <a:t> of Sir Thomas </a:t>
            </a:r>
            <a:r>
              <a:rPr lang="fr-FR" sz="3200" i="1" dirty="0" err="1" smtClean="0">
                <a:latin typeface="Myriad Pro"/>
              </a:rPr>
              <a:t>Hanbury</a:t>
            </a:r>
            <a:r>
              <a:rPr lang="fr-FR" sz="3200" dirty="0" smtClean="0">
                <a:latin typeface="Myriad Pro"/>
              </a:rPr>
              <a:t>).</a:t>
            </a:r>
            <a:endParaRPr lang="fr-FR" sz="3200" dirty="0">
              <a:latin typeface="Myriad Pro"/>
            </a:endParaRPr>
          </a:p>
        </p:txBody>
      </p:sp>
      <p:pic>
        <p:nvPicPr>
          <p:cNvPr id="55" name="Image 5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40568" y="28534674"/>
            <a:ext cx="16509762" cy="8902050"/>
          </a:xfrm>
          <a:prstGeom prst="rect">
            <a:avLst/>
          </a:prstGeom>
          <a:noFill/>
        </p:spPr>
      </p:pic>
      <p:pic>
        <p:nvPicPr>
          <p:cNvPr id="56" name="Image 55"/>
          <p:cNvPicPr/>
          <p:nvPr/>
        </p:nvPicPr>
        <p:blipFill>
          <a:blip r:embed="rId12">
            <a:extLst>
              <a:ext uri="{28A0092B-C50C-407E-A947-70E740481C1C}">
                <a14:useLocalDpi xmlns:a14="http://schemas.microsoft.com/office/drawing/2010/main" val="0"/>
              </a:ext>
            </a:extLst>
          </a:blip>
          <a:srcRect/>
          <a:stretch>
            <a:fillRect/>
          </a:stretch>
        </p:blipFill>
        <p:spPr bwMode="auto">
          <a:xfrm>
            <a:off x="11440568" y="27488941"/>
            <a:ext cx="7165913" cy="556938"/>
          </a:xfrm>
          <a:prstGeom prst="rect">
            <a:avLst/>
          </a:prstGeom>
          <a:noFill/>
        </p:spPr>
      </p:pic>
      <p:pic>
        <p:nvPicPr>
          <p:cNvPr id="57" name="Image 5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520447" y="27487900"/>
            <a:ext cx="942652" cy="542687"/>
          </a:xfrm>
          <a:prstGeom prst="rect">
            <a:avLst/>
          </a:prstGeom>
          <a:noFill/>
        </p:spPr>
      </p:pic>
      <p:pic>
        <p:nvPicPr>
          <p:cNvPr id="59" name="Image 58"/>
          <p:cNvPicPr/>
          <p:nvPr/>
        </p:nvPicPr>
        <p:blipFill>
          <a:blip r:embed="rId14" cstate="print">
            <a:extLst>
              <a:ext uri="{28A0092B-C50C-407E-A947-70E740481C1C}">
                <a14:useLocalDpi xmlns:a14="http://schemas.microsoft.com/office/drawing/2010/main" val="0"/>
              </a:ext>
            </a:extLst>
          </a:blip>
          <a:stretch>
            <a:fillRect/>
          </a:stretch>
        </p:blipFill>
        <p:spPr>
          <a:xfrm>
            <a:off x="1288892" y="18381193"/>
            <a:ext cx="3751868" cy="6169162"/>
          </a:xfrm>
          <a:prstGeom prst="rect">
            <a:avLst/>
          </a:prstGeom>
        </p:spPr>
      </p:pic>
      <p:pic>
        <p:nvPicPr>
          <p:cNvPr id="60" name="Image 59"/>
          <p:cNvPicPr/>
          <p:nvPr/>
        </p:nvPicPr>
        <p:blipFill>
          <a:blip r:embed="rId15">
            <a:extLst>
              <a:ext uri="{28A0092B-C50C-407E-A947-70E740481C1C}">
                <a14:useLocalDpi xmlns:a14="http://schemas.microsoft.com/office/drawing/2010/main" val="0"/>
              </a:ext>
            </a:extLst>
          </a:blip>
          <a:stretch>
            <a:fillRect/>
          </a:stretch>
        </p:blipFill>
        <p:spPr>
          <a:xfrm>
            <a:off x="22886220" y="11282749"/>
            <a:ext cx="5228977" cy="5415537"/>
          </a:xfrm>
          <a:prstGeom prst="rect">
            <a:avLst/>
          </a:prstGeom>
        </p:spPr>
      </p:pic>
      <p:pic>
        <p:nvPicPr>
          <p:cNvPr id="61" name="Image 60"/>
          <p:cNvPicPr/>
          <p:nvPr/>
        </p:nvPicPr>
        <p:blipFill>
          <a:blip r:embed="rId16">
            <a:extLst>
              <a:ext uri="{28A0092B-C50C-407E-A947-70E740481C1C}">
                <a14:useLocalDpi xmlns:a14="http://schemas.microsoft.com/office/drawing/2010/main" val="0"/>
              </a:ext>
            </a:extLst>
          </a:blip>
          <a:stretch>
            <a:fillRect/>
          </a:stretch>
        </p:blipFill>
        <p:spPr>
          <a:xfrm>
            <a:off x="23078673" y="16472707"/>
            <a:ext cx="4871657" cy="1800606"/>
          </a:xfrm>
          <a:prstGeom prst="rect">
            <a:avLst/>
          </a:prstGeom>
        </p:spPr>
      </p:pic>
      <p:pic>
        <p:nvPicPr>
          <p:cNvPr id="62" name="Image 61"/>
          <p:cNvPicPr/>
          <p:nvPr/>
        </p:nvPicPr>
        <p:blipFill>
          <a:blip r:embed="rId17">
            <a:extLst>
              <a:ext uri="{28A0092B-C50C-407E-A947-70E740481C1C}">
                <a14:useLocalDpi xmlns:a14="http://schemas.microsoft.com/office/drawing/2010/main" val="0"/>
              </a:ext>
            </a:extLst>
          </a:blip>
          <a:stretch>
            <a:fillRect/>
          </a:stretch>
        </p:blipFill>
        <p:spPr>
          <a:xfrm>
            <a:off x="14843554" y="14805503"/>
            <a:ext cx="6408711" cy="3997636"/>
          </a:xfrm>
          <a:prstGeom prst="rect">
            <a:avLst/>
          </a:prstGeom>
        </p:spPr>
      </p:pic>
      <p:pic>
        <p:nvPicPr>
          <p:cNvPr id="63" name="Image 62"/>
          <p:cNvPicPr/>
          <p:nvPr/>
        </p:nvPicPr>
        <p:blipFill>
          <a:blip r:embed="rId18">
            <a:extLst>
              <a:ext uri="{28A0092B-C50C-407E-A947-70E740481C1C}">
                <a14:useLocalDpi xmlns:a14="http://schemas.microsoft.com/office/drawing/2010/main" val="0"/>
              </a:ext>
            </a:extLst>
          </a:blip>
          <a:stretch>
            <a:fillRect/>
          </a:stretch>
        </p:blipFill>
        <p:spPr>
          <a:xfrm>
            <a:off x="2934997" y="9526112"/>
            <a:ext cx="6120680" cy="3985455"/>
          </a:xfrm>
          <a:prstGeom prst="rect">
            <a:avLst/>
          </a:prstGeom>
        </p:spPr>
      </p:pic>
      <p:pic>
        <p:nvPicPr>
          <p:cNvPr id="64" name="Image 63"/>
          <p:cNvPicPr/>
          <p:nvPr/>
        </p:nvPicPr>
        <p:blipFill>
          <a:blip r:embed="rId19" cstate="print">
            <a:extLst>
              <a:ext uri="{28A0092B-C50C-407E-A947-70E740481C1C}">
                <a14:useLocalDpi xmlns:a14="http://schemas.microsoft.com/office/drawing/2010/main" val="0"/>
              </a:ext>
            </a:extLst>
          </a:blip>
          <a:stretch>
            <a:fillRect/>
          </a:stretch>
        </p:blipFill>
        <p:spPr>
          <a:xfrm>
            <a:off x="10312480" y="9406955"/>
            <a:ext cx="2825862" cy="3638744"/>
          </a:xfrm>
          <a:prstGeom prst="rect">
            <a:avLst/>
          </a:prstGeom>
        </p:spPr>
      </p:pic>
      <p:pic>
        <p:nvPicPr>
          <p:cNvPr id="65" name="Image 64"/>
          <p:cNvPicPr/>
          <p:nvPr/>
        </p:nvPicPr>
        <p:blipFill>
          <a:blip r:embed="rId20">
            <a:extLst>
              <a:ext uri="{28A0092B-C50C-407E-A947-70E740481C1C}">
                <a14:useLocalDpi xmlns:a14="http://schemas.microsoft.com/office/drawing/2010/main" val="0"/>
              </a:ext>
            </a:extLst>
          </a:blip>
          <a:stretch>
            <a:fillRect/>
          </a:stretch>
        </p:blipFill>
        <p:spPr>
          <a:xfrm>
            <a:off x="18051100" y="21962532"/>
            <a:ext cx="2547005" cy="3512064"/>
          </a:xfrm>
          <a:prstGeom prst="rect">
            <a:avLst/>
          </a:prstGeom>
        </p:spPr>
      </p:pic>
      <p:pic>
        <p:nvPicPr>
          <p:cNvPr id="66" name="Image 65"/>
          <p:cNvPicPr/>
          <p:nvPr/>
        </p:nvPicPr>
        <p:blipFill>
          <a:blip r:embed="rId21">
            <a:extLst>
              <a:ext uri="{28A0092B-C50C-407E-A947-70E740481C1C}">
                <a14:useLocalDpi xmlns:a14="http://schemas.microsoft.com/office/drawing/2010/main" val="0"/>
              </a:ext>
            </a:extLst>
          </a:blip>
          <a:stretch>
            <a:fillRect/>
          </a:stretch>
        </p:blipFill>
        <p:spPr>
          <a:xfrm>
            <a:off x="22941165" y="21599254"/>
            <a:ext cx="2871009" cy="3903063"/>
          </a:xfrm>
          <a:prstGeom prst="rect">
            <a:avLst/>
          </a:prstGeom>
        </p:spPr>
      </p:pic>
      <p:pic>
        <p:nvPicPr>
          <p:cNvPr id="67" name="Image 66"/>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324603" y="27454382"/>
            <a:ext cx="8545351" cy="587138"/>
          </a:xfrm>
          <a:prstGeom prst="rect">
            <a:avLst/>
          </a:prstGeom>
          <a:noFill/>
        </p:spPr>
      </p:pic>
      <p:sp>
        <p:nvSpPr>
          <p:cNvPr id="68" name="ZoneTexte 67"/>
          <p:cNvSpPr txBox="1"/>
          <p:nvPr/>
        </p:nvSpPr>
        <p:spPr>
          <a:xfrm>
            <a:off x="5995337" y="19677372"/>
            <a:ext cx="21523949" cy="2062103"/>
          </a:xfrm>
          <a:prstGeom prst="rect">
            <a:avLst/>
          </a:prstGeom>
          <a:noFill/>
        </p:spPr>
        <p:txBody>
          <a:bodyPr wrap="square" rtlCol="0">
            <a:spAutoFit/>
          </a:bodyPr>
          <a:lstStyle/>
          <a:p>
            <a:r>
              <a:rPr lang="en-US" sz="3200" dirty="0" err="1" smtClean="0">
                <a:latin typeface="Myriad Pro"/>
              </a:rPr>
              <a:t>Cette</a:t>
            </a:r>
            <a:r>
              <a:rPr lang="en-US" sz="3200" dirty="0" smtClean="0">
                <a:latin typeface="Myriad Pro"/>
              </a:rPr>
              <a:t> </a:t>
            </a:r>
            <a:r>
              <a:rPr lang="en-US" sz="3200" dirty="0" err="1" smtClean="0">
                <a:latin typeface="Myriad Pro"/>
              </a:rPr>
              <a:t>visite</a:t>
            </a:r>
            <a:r>
              <a:rPr lang="en-US" sz="3200" dirty="0" smtClean="0">
                <a:latin typeface="Myriad Pro"/>
              </a:rPr>
              <a:t> sera la première </a:t>
            </a:r>
            <a:r>
              <a:rPr lang="en-US" sz="3200" dirty="0" err="1" smtClean="0">
                <a:latin typeface="Myriad Pro"/>
              </a:rPr>
              <a:t>d’une</a:t>
            </a:r>
            <a:r>
              <a:rPr lang="en-US" sz="3200" dirty="0" smtClean="0">
                <a:latin typeface="Myriad Pro"/>
              </a:rPr>
              <a:t> longue </a:t>
            </a:r>
            <a:r>
              <a:rPr lang="en-US" sz="3200" dirty="0" err="1" smtClean="0">
                <a:latin typeface="Myriad Pro"/>
              </a:rPr>
              <a:t>liste</a:t>
            </a:r>
            <a:r>
              <a:rPr lang="en-US" sz="3200" dirty="0" smtClean="0">
                <a:latin typeface="Myriad Pro"/>
              </a:rPr>
              <a:t> et </a:t>
            </a:r>
            <a:r>
              <a:rPr lang="en-US" sz="3200" dirty="0" err="1" smtClean="0">
                <a:latin typeface="Myriad Pro"/>
              </a:rPr>
              <a:t>ce</a:t>
            </a:r>
            <a:r>
              <a:rPr lang="en-US" sz="3200" dirty="0" smtClean="0">
                <a:latin typeface="Myriad Pro"/>
              </a:rPr>
              <a:t> sera à </a:t>
            </a:r>
            <a:r>
              <a:rPr lang="en-US" sz="3200" dirty="0" err="1" smtClean="0">
                <a:latin typeface="Myriad Pro"/>
              </a:rPr>
              <a:t>chaque</a:t>
            </a:r>
            <a:r>
              <a:rPr lang="en-US" sz="3200" dirty="0" smtClean="0">
                <a:latin typeface="Myriad Pro"/>
              </a:rPr>
              <a:t> </a:t>
            </a:r>
            <a:r>
              <a:rPr lang="en-US" sz="3200" dirty="0" err="1" smtClean="0">
                <a:latin typeface="Myriad Pro"/>
              </a:rPr>
              <a:t>fois</a:t>
            </a:r>
            <a:r>
              <a:rPr lang="en-US" sz="3200" dirty="0" smtClean="0">
                <a:latin typeface="Myriad Pro"/>
              </a:rPr>
              <a:t> l’ occasion de faire des </a:t>
            </a:r>
            <a:r>
              <a:rPr lang="en-US" sz="3200" dirty="0" err="1" smtClean="0">
                <a:latin typeface="Myriad Pro"/>
              </a:rPr>
              <a:t>échanges</a:t>
            </a:r>
            <a:r>
              <a:rPr lang="en-US" sz="3200" dirty="0" smtClean="0">
                <a:latin typeface="Myriad Pro"/>
              </a:rPr>
              <a:t> de </a:t>
            </a:r>
            <a:r>
              <a:rPr lang="en-US" sz="3200" dirty="0" err="1" smtClean="0">
                <a:latin typeface="Myriad Pro"/>
              </a:rPr>
              <a:t>graines</a:t>
            </a:r>
            <a:r>
              <a:rPr lang="en-US" sz="3200" dirty="0" smtClean="0">
                <a:latin typeface="Myriad Pro"/>
              </a:rPr>
              <a:t> et de </a:t>
            </a:r>
            <a:r>
              <a:rPr lang="en-US" sz="3200" dirty="0" err="1" smtClean="0">
                <a:latin typeface="Myriad Pro"/>
              </a:rPr>
              <a:t>plantes</a:t>
            </a:r>
            <a:r>
              <a:rPr lang="en-US" sz="3200" dirty="0" smtClean="0">
                <a:latin typeface="Myriad Pro"/>
              </a:rPr>
              <a:t>. Il </a:t>
            </a:r>
            <a:r>
              <a:rPr lang="en-US" sz="3200" dirty="0" err="1" smtClean="0">
                <a:latin typeface="Myriad Pro"/>
              </a:rPr>
              <a:t>est</a:t>
            </a:r>
            <a:r>
              <a:rPr lang="en-US" sz="3200" dirty="0" smtClean="0">
                <a:latin typeface="Myriad Pro"/>
              </a:rPr>
              <a:t> à </a:t>
            </a:r>
            <a:r>
              <a:rPr lang="en-US" sz="3200" dirty="0" err="1" smtClean="0">
                <a:latin typeface="Myriad Pro"/>
              </a:rPr>
              <a:t>noter</a:t>
            </a:r>
            <a:r>
              <a:rPr lang="en-US" sz="3200" dirty="0" smtClean="0">
                <a:latin typeface="Myriad Pro"/>
              </a:rPr>
              <a:t> </a:t>
            </a:r>
            <a:r>
              <a:rPr lang="en-US" sz="3200" dirty="0" err="1" smtClean="0">
                <a:latin typeface="Myriad Pro"/>
              </a:rPr>
              <a:t>qu’un</a:t>
            </a:r>
            <a:r>
              <a:rPr lang="en-US" sz="3200" dirty="0" smtClean="0">
                <a:latin typeface="Myriad Pro"/>
              </a:rPr>
              <a:t> Index </a:t>
            </a:r>
            <a:r>
              <a:rPr lang="en-US" sz="3200" dirty="0" err="1" smtClean="0">
                <a:latin typeface="Myriad Pro"/>
              </a:rPr>
              <a:t>Seminum</a:t>
            </a:r>
            <a:r>
              <a:rPr lang="en-US" sz="3200" dirty="0" smtClean="0">
                <a:latin typeface="Myriad Pro"/>
              </a:rPr>
              <a:t> </a:t>
            </a:r>
            <a:r>
              <a:rPr lang="en-US" sz="3200" dirty="0" err="1" smtClean="0">
                <a:latin typeface="Myriad Pro"/>
              </a:rPr>
              <a:t>publié</a:t>
            </a:r>
            <a:r>
              <a:rPr lang="en-US" sz="3200" dirty="0" smtClean="0">
                <a:latin typeface="Myriad Pro"/>
              </a:rPr>
              <a:t> par Gustave </a:t>
            </a:r>
            <a:r>
              <a:rPr lang="en-US" sz="3200" dirty="0" err="1" smtClean="0">
                <a:latin typeface="Myriad Pro"/>
              </a:rPr>
              <a:t>Thuret</a:t>
            </a:r>
            <a:r>
              <a:rPr lang="en-US" sz="3200" dirty="0" smtClean="0">
                <a:latin typeface="Myriad Pro"/>
              </a:rPr>
              <a:t> a </a:t>
            </a:r>
            <a:r>
              <a:rPr lang="en-US" sz="3200" dirty="0" err="1" smtClean="0">
                <a:latin typeface="Myriad Pro"/>
              </a:rPr>
              <a:t>été</a:t>
            </a:r>
            <a:r>
              <a:rPr lang="en-US" sz="3200" dirty="0" smtClean="0">
                <a:latin typeface="Myriad Pro"/>
              </a:rPr>
              <a:t> </a:t>
            </a:r>
            <a:r>
              <a:rPr lang="en-US" sz="3200" dirty="0" err="1" smtClean="0">
                <a:latin typeface="Myriad Pro"/>
              </a:rPr>
              <a:t>retrouvé</a:t>
            </a:r>
            <a:r>
              <a:rPr lang="en-US" sz="3200" dirty="0" smtClean="0">
                <a:latin typeface="Myriad Pro"/>
              </a:rPr>
              <a:t> </a:t>
            </a:r>
            <a:r>
              <a:rPr lang="en-US" sz="3200" dirty="0" err="1" smtClean="0">
                <a:latin typeface="Myriad Pro"/>
              </a:rPr>
              <a:t>dans</a:t>
            </a:r>
            <a:r>
              <a:rPr lang="en-US" sz="3200" dirty="0" smtClean="0">
                <a:latin typeface="Myriad Pro"/>
              </a:rPr>
              <a:t> les archives </a:t>
            </a:r>
            <a:r>
              <a:rPr lang="en-US" sz="3200" dirty="0" err="1" smtClean="0">
                <a:latin typeface="Myriad Pro"/>
              </a:rPr>
              <a:t>Hanbury</a:t>
            </a:r>
            <a:r>
              <a:rPr lang="en-US" sz="3200" dirty="0" smtClean="0">
                <a:latin typeface="Myriad Pro"/>
              </a:rPr>
              <a:t>. Il </a:t>
            </a:r>
            <a:r>
              <a:rPr lang="en-US" sz="3200" dirty="0" err="1" smtClean="0">
                <a:latin typeface="Myriad Pro"/>
              </a:rPr>
              <a:t>s’agit</a:t>
            </a:r>
            <a:r>
              <a:rPr lang="en-US" sz="3200" dirty="0" smtClean="0">
                <a:latin typeface="Myriad Pro"/>
              </a:rPr>
              <a:t> du </a:t>
            </a:r>
            <a:r>
              <a:rPr lang="en-US" sz="3200" dirty="0" smtClean="0">
                <a:latin typeface="Myriad Pro"/>
              </a:rPr>
              <a:t>premier </a:t>
            </a:r>
            <a:r>
              <a:rPr lang="en-US" sz="3200" dirty="0" err="1" smtClean="0">
                <a:latin typeface="Myriad Pro"/>
              </a:rPr>
              <a:t>exemplaire</a:t>
            </a:r>
            <a:r>
              <a:rPr lang="en-US" sz="3200" dirty="0" smtClean="0">
                <a:latin typeface="Myriad Pro"/>
              </a:rPr>
              <a:t> </a:t>
            </a:r>
            <a:r>
              <a:rPr lang="en-US" sz="3200" dirty="0" err="1" smtClean="0">
                <a:latin typeface="Myriad Pro"/>
              </a:rPr>
              <a:t>en</a:t>
            </a:r>
            <a:r>
              <a:rPr lang="en-US" sz="3200" dirty="0" smtClean="0">
                <a:latin typeface="Myriad Pro"/>
              </a:rPr>
              <a:t> </a:t>
            </a:r>
            <a:r>
              <a:rPr lang="en-US" sz="3200" dirty="0" err="1" smtClean="0">
                <a:latin typeface="Myriad Pro"/>
              </a:rPr>
              <a:t>notre</a:t>
            </a:r>
            <a:r>
              <a:rPr lang="en-US" sz="3200" dirty="0" smtClean="0">
                <a:latin typeface="Myriad Pro"/>
              </a:rPr>
              <a:t> possession </a:t>
            </a:r>
            <a:r>
              <a:rPr lang="en-US" sz="3200" dirty="0" smtClean="0">
                <a:latin typeface="Myriad Pro"/>
              </a:rPr>
              <a:t>d’un document </a:t>
            </a:r>
            <a:r>
              <a:rPr lang="en-US" sz="3200" dirty="0" err="1" smtClean="0">
                <a:latin typeface="Myriad Pro"/>
              </a:rPr>
              <a:t>dont</a:t>
            </a:r>
            <a:r>
              <a:rPr lang="en-US" sz="3200" dirty="0" smtClean="0">
                <a:latin typeface="Myriad Pro"/>
              </a:rPr>
              <a:t> </a:t>
            </a:r>
            <a:r>
              <a:rPr lang="en-US" sz="3200" dirty="0" err="1" smtClean="0">
                <a:latin typeface="Myriad Pro"/>
              </a:rPr>
              <a:t>il</a:t>
            </a:r>
            <a:r>
              <a:rPr lang="en-US" sz="3200" dirty="0" smtClean="0">
                <a:latin typeface="Myriad Pro"/>
              </a:rPr>
              <a:t> </a:t>
            </a:r>
            <a:r>
              <a:rPr lang="en-US" sz="3200" dirty="0" err="1" smtClean="0">
                <a:latin typeface="Myriad Pro"/>
              </a:rPr>
              <a:t>n’était</a:t>
            </a:r>
            <a:r>
              <a:rPr lang="en-US" sz="3200" dirty="0" smtClean="0">
                <a:latin typeface="Myriad Pro"/>
              </a:rPr>
              <a:t> </a:t>
            </a:r>
            <a:r>
              <a:rPr lang="en-US" sz="3200" dirty="0" smtClean="0">
                <a:latin typeface="Myriad Pro"/>
              </a:rPr>
              <a:t>fait mention </a:t>
            </a:r>
            <a:r>
              <a:rPr lang="en-US" sz="3200" dirty="0" smtClean="0">
                <a:latin typeface="Myriad Pro"/>
              </a:rPr>
              <a:t>que </a:t>
            </a:r>
            <a:r>
              <a:rPr lang="en-US" sz="3200" dirty="0" err="1" smtClean="0">
                <a:latin typeface="Myriad Pro"/>
              </a:rPr>
              <a:t>dans</a:t>
            </a:r>
            <a:r>
              <a:rPr lang="en-US" sz="3200" dirty="0" smtClean="0">
                <a:latin typeface="Myriad Pro"/>
              </a:rPr>
              <a:t> </a:t>
            </a:r>
            <a:r>
              <a:rPr lang="en-US" sz="3200" dirty="0" smtClean="0">
                <a:latin typeface="Myriad Pro"/>
              </a:rPr>
              <a:t>des </a:t>
            </a:r>
            <a:r>
              <a:rPr lang="en-US" sz="3200" dirty="0" err="1" smtClean="0">
                <a:latin typeface="Myriad Pro"/>
              </a:rPr>
              <a:t>correspondances</a:t>
            </a:r>
            <a:r>
              <a:rPr lang="en-US" sz="3200" dirty="0" smtClean="0">
                <a:latin typeface="Myriad Pro"/>
              </a:rPr>
              <a:t> de Gustave </a:t>
            </a:r>
            <a:r>
              <a:rPr lang="en-US" sz="3200" dirty="0" err="1" smtClean="0">
                <a:latin typeface="Myriad Pro"/>
              </a:rPr>
              <a:t>Thuret</a:t>
            </a:r>
            <a:r>
              <a:rPr lang="en-US" sz="3200" dirty="0" smtClean="0">
                <a:latin typeface="Myriad Pro"/>
              </a:rPr>
              <a:t>.</a:t>
            </a:r>
            <a:endParaRPr lang="fr-FR" sz="3200" dirty="0">
              <a:latin typeface="Myriad Pro"/>
            </a:endParaRPr>
          </a:p>
        </p:txBody>
      </p:sp>
      <p:sp>
        <p:nvSpPr>
          <p:cNvPr id="22" name="ZoneTexte 21"/>
          <p:cNvSpPr txBox="1"/>
          <p:nvPr/>
        </p:nvSpPr>
        <p:spPr>
          <a:xfrm>
            <a:off x="15447958" y="8421394"/>
            <a:ext cx="1929513" cy="707886"/>
          </a:xfrm>
          <a:prstGeom prst="rect">
            <a:avLst/>
          </a:prstGeom>
          <a:noFill/>
        </p:spPr>
        <p:txBody>
          <a:bodyPr wrap="square" rtlCol="0">
            <a:spAutoFit/>
          </a:bodyPr>
          <a:lstStyle/>
          <a:p>
            <a:pPr algn="ctr"/>
            <a:r>
              <a:rPr lang="fr-FR" sz="2000" dirty="0" smtClean="0">
                <a:latin typeface="Myriad Pro" panose="020B0503030403020204" pitchFamily="34" charset="0"/>
              </a:rPr>
              <a:t>Daniel </a:t>
            </a:r>
            <a:r>
              <a:rPr lang="fr-FR" sz="2000" dirty="0" err="1" smtClean="0">
                <a:latin typeface="Myriad Pro" panose="020B0503030403020204" pitchFamily="34" charset="0"/>
              </a:rPr>
              <a:t>Hanbury</a:t>
            </a:r>
            <a:endParaRPr lang="fr-FR" sz="2000" dirty="0" smtClean="0">
              <a:latin typeface="Myriad Pro" panose="020B0503030403020204" pitchFamily="34" charset="0"/>
            </a:endParaRPr>
          </a:p>
          <a:p>
            <a:pPr algn="ctr"/>
            <a:r>
              <a:rPr lang="fr-FR" sz="2000" dirty="0" smtClean="0">
                <a:latin typeface="Myriad Pro" panose="020B0503030403020204" pitchFamily="34" charset="0"/>
              </a:rPr>
              <a:t>1825-1875</a:t>
            </a:r>
            <a:endParaRPr lang="fr-FR" sz="2000" dirty="0">
              <a:latin typeface="Myriad Pro" panose="020B0503030403020204" pitchFamily="34" charset="0"/>
            </a:endParaRPr>
          </a:p>
        </p:txBody>
      </p:sp>
      <p:sp>
        <p:nvSpPr>
          <p:cNvPr id="69" name="ZoneTexte 68"/>
          <p:cNvSpPr txBox="1"/>
          <p:nvPr/>
        </p:nvSpPr>
        <p:spPr>
          <a:xfrm>
            <a:off x="19677094" y="8435963"/>
            <a:ext cx="1929513" cy="707886"/>
          </a:xfrm>
          <a:prstGeom prst="rect">
            <a:avLst/>
          </a:prstGeom>
          <a:noFill/>
        </p:spPr>
        <p:txBody>
          <a:bodyPr wrap="square" rtlCol="0">
            <a:spAutoFit/>
          </a:bodyPr>
          <a:lstStyle/>
          <a:p>
            <a:pPr algn="ctr"/>
            <a:r>
              <a:rPr lang="fr-FR" sz="2000" dirty="0" smtClean="0">
                <a:latin typeface="Myriad Pro" panose="020B0503030403020204" pitchFamily="34" charset="0"/>
              </a:rPr>
              <a:t>Gustave Thuret</a:t>
            </a:r>
          </a:p>
          <a:p>
            <a:pPr algn="ctr"/>
            <a:r>
              <a:rPr lang="fr-FR" sz="2000" dirty="0" smtClean="0">
                <a:latin typeface="Myriad Pro" panose="020B0503030403020204" pitchFamily="34" charset="0"/>
              </a:rPr>
              <a:t>1817-1875</a:t>
            </a:r>
            <a:endParaRPr lang="fr-FR" sz="2000" dirty="0">
              <a:latin typeface="Myriad Pro" panose="020B0503030403020204" pitchFamily="34" charset="0"/>
            </a:endParaRPr>
          </a:p>
        </p:txBody>
      </p:sp>
      <p:sp>
        <p:nvSpPr>
          <p:cNvPr id="70" name="ZoneTexte 69"/>
          <p:cNvSpPr txBox="1"/>
          <p:nvPr/>
        </p:nvSpPr>
        <p:spPr>
          <a:xfrm>
            <a:off x="10550673" y="13290911"/>
            <a:ext cx="2171453" cy="707886"/>
          </a:xfrm>
          <a:prstGeom prst="rect">
            <a:avLst/>
          </a:prstGeom>
          <a:noFill/>
        </p:spPr>
        <p:txBody>
          <a:bodyPr wrap="square" rtlCol="0">
            <a:spAutoFit/>
          </a:bodyPr>
          <a:lstStyle/>
          <a:p>
            <a:pPr algn="ctr"/>
            <a:r>
              <a:rPr lang="fr-FR" sz="2000" dirty="0" smtClean="0">
                <a:latin typeface="Myriad Pro" panose="020B0503030403020204" pitchFamily="34" charset="0"/>
              </a:rPr>
              <a:t>Thomas </a:t>
            </a:r>
            <a:r>
              <a:rPr lang="fr-FR" sz="2000" dirty="0" err="1" smtClean="0">
                <a:latin typeface="Myriad Pro" panose="020B0503030403020204" pitchFamily="34" charset="0"/>
              </a:rPr>
              <a:t>Hanbury</a:t>
            </a:r>
            <a:endParaRPr lang="fr-FR" sz="2000" dirty="0" smtClean="0">
              <a:latin typeface="Myriad Pro" panose="020B0503030403020204" pitchFamily="34" charset="0"/>
            </a:endParaRPr>
          </a:p>
          <a:p>
            <a:pPr algn="ctr"/>
            <a:r>
              <a:rPr lang="fr-FR" sz="2000" dirty="0" smtClean="0">
                <a:latin typeface="Myriad Pro" panose="020B0503030403020204" pitchFamily="34" charset="0"/>
              </a:rPr>
              <a:t>1832-1907</a:t>
            </a:r>
            <a:endParaRPr lang="fr-FR" sz="2000" dirty="0">
              <a:latin typeface="Myriad Pro" panose="020B0503030403020204" pitchFamily="34" charset="0"/>
            </a:endParaRPr>
          </a:p>
        </p:txBody>
      </p:sp>
      <p:sp>
        <p:nvSpPr>
          <p:cNvPr id="71" name="ZoneTexte 70"/>
          <p:cNvSpPr txBox="1"/>
          <p:nvPr/>
        </p:nvSpPr>
        <p:spPr>
          <a:xfrm>
            <a:off x="4791999" y="13725274"/>
            <a:ext cx="1929513" cy="400110"/>
          </a:xfrm>
          <a:prstGeom prst="rect">
            <a:avLst/>
          </a:prstGeom>
          <a:noFill/>
        </p:spPr>
        <p:txBody>
          <a:bodyPr wrap="square" rtlCol="0">
            <a:spAutoFit/>
          </a:bodyPr>
          <a:lstStyle/>
          <a:p>
            <a:r>
              <a:rPr lang="fr-FR" sz="2000" dirty="0" err="1" smtClean="0">
                <a:latin typeface="Myriad Pro" panose="020B0503030403020204" pitchFamily="34" charset="0"/>
              </a:rPr>
              <a:t>Palazzo</a:t>
            </a:r>
            <a:r>
              <a:rPr lang="fr-FR" sz="2000" dirty="0" smtClean="0">
                <a:latin typeface="Myriad Pro" panose="020B0503030403020204" pitchFamily="34" charset="0"/>
              </a:rPr>
              <a:t> </a:t>
            </a:r>
            <a:r>
              <a:rPr lang="fr-FR" sz="2000" dirty="0" err="1" smtClean="0">
                <a:latin typeface="Myriad Pro" panose="020B0503030403020204" pitchFamily="34" charset="0"/>
              </a:rPr>
              <a:t>Orengo</a:t>
            </a:r>
            <a:endParaRPr lang="fr-FR" sz="2000" dirty="0">
              <a:latin typeface="Myriad Pro" panose="020B0503030403020204" pitchFamily="34" charset="0"/>
            </a:endParaRPr>
          </a:p>
        </p:txBody>
      </p:sp>
      <p:sp>
        <p:nvSpPr>
          <p:cNvPr id="72" name="ZoneTexte 71"/>
          <p:cNvSpPr txBox="1"/>
          <p:nvPr/>
        </p:nvSpPr>
        <p:spPr>
          <a:xfrm>
            <a:off x="17286784" y="18945682"/>
            <a:ext cx="1929513" cy="400110"/>
          </a:xfrm>
          <a:prstGeom prst="rect">
            <a:avLst/>
          </a:prstGeom>
          <a:noFill/>
        </p:spPr>
        <p:txBody>
          <a:bodyPr wrap="square" rtlCol="0">
            <a:spAutoFit/>
          </a:bodyPr>
          <a:lstStyle/>
          <a:p>
            <a:r>
              <a:rPr lang="fr-FR" sz="2000" dirty="0" smtClean="0">
                <a:latin typeface="Myriad Pro" panose="020B0503030403020204" pitchFamily="34" charset="0"/>
              </a:rPr>
              <a:t>Villa Thuret</a:t>
            </a:r>
            <a:endParaRPr lang="fr-FR" sz="2000" dirty="0">
              <a:latin typeface="Myriad Pro" panose="020B0503030403020204" pitchFamily="34" charset="0"/>
            </a:endParaRPr>
          </a:p>
        </p:txBody>
      </p:sp>
      <p:sp>
        <p:nvSpPr>
          <p:cNvPr id="73" name="ZoneTexte 72"/>
          <p:cNvSpPr txBox="1"/>
          <p:nvPr/>
        </p:nvSpPr>
        <p:spPr>
          <a:xfrm>
            <a:off x="23766678" y="18457216"/>
            <a:ext cx="3960440" cy="400110"/>
          </a:xfrm>
          <a:prstGeom prst="rect">
            <a:avLst/>
          </a:prstGeom>
          <a:noFill/>
        </p:spPr>
        <p:txBody>
          <a:bodyPr wrap="square" rtlCol="0">
            <a:spAutoFit/>
          </a:bodyPr>
          <a:lstStyle/>
          <a:p>
            <a:r>
              <a:rPr lang="fr-FR" sz="2000" dirty="0" err="1" smtClean="0">
                <a:latin typeface="Myriad Pro" panose="020B0503030403020204" pitchFamily="34" charset="0"/>
              </a:rPr>
              <a:t>Letters</a:t>
            </a:r>
            <a:r>
              <a:rPr lang="fr-FR" sz="2000" dirty="0" smtClean="0">
                <a:latin typeface="Myriad Pro" panose="020B0503030403020204" pitchFamily="34" charset="0"/>
              </a:rPr>
              <a:t> of Sir Thomas </a:t>
            </a:r>
            <a:r>
              <a:rPr lang="fr-FR" sz="2000" dirty="0" err="1" smtClean="0">
                <a:latin typeface="Myriad Pro" panose="020B0503030403020204" pitchFamily="34" charset="0"/>
              </a:rPr>
              <a:t>Hanbury</a:t>
            </a:r>
            <a:endParaRPr lang="fr-FR" sz="2000" dirty="0">
              <a:latin typeface="Myriad Pro" panose="020B0503030403020204" pitchFamily="34" charset="0"/>
            </a:endParaRPr>
          </a:p>
        </p:txBody>
      </p:sp>
      <p:sp>
        <p:nvSpPr>
          <p:cNvPr id="74" name="ZoneTexte 73"/>
          <p:cNvSpPr txBox="1"/>
          <p:nvPr/>
        </p:nvSpPr>
        <p:spPr>
          <a:xfrm>
            <a:off x="18306002" y="25689605"/>
            <a:ext cx="1929513" cy="707886"/>
          </a:xfrm>
          <a:prstGeom prst="rect">
            <a:avLst/>
          </a:prstGeom>
          <a:noFill/>
        </p:spPr>
        <p:txBody>
          <a:bodyPr wrap="square" rtlCol="0">
            <a:spAutoFit/>
          </a:bodyPr>
          <a:lstStyle/>
          <a:p>
            <a:pPr algn="ctr"/>
            <a:r>
              <a:rPr lang="fr-FR" sz="2000" dirty="0" smtClean="0">
                <a:latin typeface="Myriad Pro" panose="020B0503030403020204" pitchFamily="34" charset="0"/>
              </a:rPr>
              <a:t>Edouard </a:t>
            </a:r>
            <a:r>
              <a:rPr lang="fr-FR" sz="2000" dirty="0" err="1" smtClean="0">
                <a:latin typeface="Myriad Pro" panose="020B0503030403020204" pitchFamily="34" charset="0"/>
              </a:rPr>
              <a:t>Bornet</a:t>
            </a:r>
            <a:endParaRPr lang="fr-FR" sz="2000" dirty="0" smtClean="0">
              <a:latin typeface="Myriad Pro" panose="020B0503030403020204" pitchFamily="34" charset="0"/>
            </a:endParaRPr>
          </a:p>
          <a:p>
            <a:pPr algn="ctr"/>
            <a:r>
              <a:rPr lang="fr-FR" sz="2000" dirty="0" smtClean="0">
                <a:latin typeface="Myriad Pro" panose="020B0503030403020204" pitchFamily="34" charset="0"/>
              </a:rPr>
              <a:t>1828-1911</a:t>
            </a:r>
            <a:endParaRPr lang="fr-FR" sz="2000" dirty="0">
              <a:latin typeface="Myriad Pro" panose="020B0503030403020204" pitchFamily="34" charset="0"/>
            </a:endParaRPr>
          </a:p>
        </p:txBody>
      </p:sp>
      <p:sp>
        <p:nvSpPr>
          <p:cNvPr id="75" name="ZoneTexte 74"/>
          <p:cNvSpPr txBox="1"/>
          <p:nvPr/>
        </p:nvSpPr>
        <p:spPr>
          <a:xfrm>
            <a:off x="23635691" y="25656775"/>
            <a:ext cx="1929513" cy="707886"/>
          </a:xfrm>
          <a:prstGeom prst="rect">
            <a:avLst/>
          </a:prstGeom>
          <a:noFill/>
        </p:spPr>
        <p:txBody>
          <a:bodyPr wrap="square" rtlCol="0">
            <a:spAutoFit/>
          </a:bodyPr>
          <a:lstStyle/>
          <a:p>
            <a:pPr algn="ctr"/>
            <a:r>
              <a:rPr lang="fr-FR" sz="2000" dirty="0" smtClean="0">
                <a:latin typeface="Myriad Pro" panose="020B0503030403020204" pitchFamily="34" charset="0"/>
              </a:rPr>
              <a:t>Charles Naudin</a:t>
            </a:r>
          </a:p>
          <a:p>
            <a:pPr algn="ctr"/>
            <a:r>
              <a:rPr lang="fr-FR" sz="2000" dirty="0" smtClean="0">
                <a:latin typeface="Myriad Pro" panose="020B0503030403020204" pitchFamily="34" charset="0"/>
              </a:rPr>
              <a:t>1815-1899</a:t>
            </a:r>
            <a:endParaRPr lang="fr-FR" sz="2000" dirty="0">
              <a:latin typeface="Myriad Pro" panose="020B0503030403020204" pitchFamily="34" charset="0"/>
            </a:endParaRPr>
          </a:p>
        </p:txBody>
      </p:sp>
      <p:sp>
        <p:nvSpPr>
          <p:cNvPr id="24" name="ZoneTexte 23"/>
          <p:cNvSpPr txBox="1"/>
          <p:nvPr/>
        </p:nvSpPr>
        <p:spPr>
          <a:xfrm>
            <a:off x="1323047" y="24712266"/>
            <a:ext cx="3686257" cy="707886"/>
          </a:xfrm>
          <a:prstGeom prst="rect">
            <a:avLst/>
          </a:prstGeom>
          <a:noFill/>
        </p:spPr>
        <p:txBody>
          <a:bodyPr wrap="square" rtlCol="0">
            <a:spAutoFit/>
          </a:bodyPr>
          <a:lstStyle/>
          <a:p>
            <a:pPr algn="ctr"/>
            <a:r>
              <a:rPr lang="fr-FR" sz="2000" dirty="0" smtClean="0">
                <a:latin typeface="Myriad Pro" panose="020B0503030403020204" pitchFamily="34" charset="0"/>
              </a:rPr>
              <a:t>Index </a:t>
            </a:r>
            <a:r>
              <a:rPr lang="fr-FR" sz="2000" dirty="0" err="1" smtClean="0">
                <a:latin typeface="Myriad Pro" panose="020B0503030403020204" pitchFamily="34" charset="0"/>
              </a:rPr>
              <a:t>seminum</a:t>
            </a:r>
            <a:r>
              <a:rPr lang="fr-FR" sz="2000" dirty="0" smtClean="0">
                <a:latin typeface="Myriad Pro" panose="020B0503030403020204" pitchFamily="34" charset="0"/>
              </a:rPr>
              <a:t> Thuret 1868</a:t>
            </a:r>
          </a:p>
          <a:p>
            <a:pPr algn="ctr"/>
            <a:r>
              <a:rPr lang="fr-FR" sz="2000" i="1" dirty="0" smtClean="0">
                <a:latin typeface="Myriad Pro" panose="020B0503030403020204" pitchFamily="34" charset="0"/>
              </a:rPr>
              <a:t>Archives </a:t>
            </a:r>
            <a:r>
              <a:rPr lang="fr-FR" sz="2000" i="1" dirty="0" err="1" smtClean="0">
                <a:latin typeface="Myriad Pro" panose="020B0503030403020204" pitchFamily="34" charset="0"/>
              </a:rPr>
              <a:t>Hanbury</a:t>
            </a:r>
            <a:endParaRPr lang="fr-FR" sz="2000" i="1" dirty="0">
              <a:latin typeface="Myriad Pro" panose="020B0503030403020204" pitchFamily="34" charset="0"/>
            </a:endParaRPr>
          </a:p>
        </p:txBody>
      </p:sp>
      <p:sp>
        <p:nvSpPr>
          <p:cNvPr id="76" name="ZoneTexte 75"/>
          <p:cNvSpPr txBox="1"/>
          <p:nvPr/>
        </p:nvSpPr>
        <p:spPr>
          <a:xfrm>
            <a:off x="5956915" y="22251551"/>
            <a:ext cx="10494695" cy="2062103"/>
          </a:xfrm>
          <a:prstGeom prst="rect">
            <a:avLst/>
          </a:prstGeom>
          <a:noFill/>
        </p:spPr>
        <p:txBody>
          <a:bodyPr wrap="square" rtlCol="0">
            <a:spAutoFit/>
          </a:bodyPr>
          <a:lstStyle/>
          <a:p>
            <a:r>
              <a:rPr lang="en-US" sz="3200" dirty="0" smtClean="0">
                <a:latin typeface="Myriad Pro"/>
              </a:rPr>
              <a:t>Le </a:t>
            </a:r>
            <a:r>
              <a:rPr lang="en-US" sz="3200" dirty="0" err="1" smtClean="0">
                <a:latin typeface="Myriad Pro"/>
              </a:rPr>
              <a:t>décès</a:t>
            </a:r>
            <a:r>
              <a:rPr lang="en-US" sz="3200" dirty="0" smtClean="0">
                <a:latin typeface="Myriad Pro"/>
              </a:rPr>
              <a:t> de Gustave </a:t>
            </a:r>
            <a:r>
              <a:rPr lang="en-US" sz="3200" dirty="0" err="1" smtClean="0">
                <a:latin typeface="Myriad Pro"/>
              </a:rPr>
              <a:t>Thuret</a:t>
            </a:r>
            <a:r>
              <a:rPr lang="en-US" sz="3200" dirty="0" smtClean="0">
                <a:latin typeface="Myriad Pro"/>
              </a:rPr>
              <a:t> (1875) ne </a:t>
            </a:r>
            <a:r>
              <a:rPr lang="en-US" sz="3200" dirty="0" err="1" smtClean="0">
                <a:latin typeface="Myriad Pro"/>
              </a:rPr>
              <a:t>signera</a:t>
            </a:r>
            <a:r>
              <a:rPr lang="en-US" sz="3200" dirty="0" smtClean="0">
                <a:latin typeface="Myriad Pro"/>
              </a:rPr>
              <a:t> pas la fin de </a:t>
            </a:r>
            <a:r>
              <a:rPr lang="en-US" sz="3200" dirty="0" err="1" smtClean="0">
                <a:latin typeface="Myriad Pro"/>
              </a:rPr>
              <a:t>cette</a:t>
            </a:r>
            <a:r>
              <a:rPr lang="en-US" sz="3200" dirty="0" smtClean="0">
                <a:latin typeface="Myriad Pro"/>
              </a:rPr>
              <a:t> collaboration le </a:t>
            </a:r>
            <a:r>
              <a:rPr lang="en-US" sz="3200" dirty="0" err="1" smtClean="0">
                <a:latin typeface="Myriad Pro"/>
              </a:rPr>
              <a:t>Dr</a:t>
            </a:r>
            <a:r>
              <a:rPr lang="en-US" sz="3200" dirty="0" smtClean="0">
                <a:latin typeface="Myriad Pro"/>
              </a:rPr>
              <a:t> </a:t>
            </a:r>
            <a:r>
              <a:rPr lang="en-US" sz="3200" dirty="0" err="1" smtClean="0">
                <a:latin typeface="Myriad Pro"/>
              </a:rPr>
              <a:t>Bornet</a:t>
            </a:r>
            <a:r>
              <a:rPr lang="en-US" sz="3200" dirty="0" smtClean="0">
                <a:latin typeface="Myriad Pro"/>
              </a:rPr>
              <a:t>, son </a:t>
            </a:r>
            <a:r>
              <a:rPr lang="en-US" sz="3200" dirty="0" err="1" smtClean="0">
                <a:latin typeface="Myriad Pro"/>
              </a:rPr>
              <a:t>fidèle</a:t>
            </a:r>
            <a:r>
              <a:rPr lang="en-US" sz="3200" dirty="0" smtClean="0">
                <a:latin typeface="Myriad Pro"/>
              </a:rPr>
              <a:t> assistant  </a:t>
            </a:r>
            <a:r>
              <a:rPr lang="en-US" sz="3200" dirty="0" err="1" smtClean="0">
                <a:latin typeface="Myriad Pro"/>
              </a:rPr>
              <a:t>assurant</a:t>
            </a:r>
            <a:r>
              <a:rPr lang="en-US" sz="3200" dirty="0" smtClean="0">
                <a:latin typeface="Myriad Pro"/>
              </a:rPr>
              <a:t> le premier </a:t>
            </a:r>
            <a:r>
              <a:rPr lang="en-US" sz="3200" dirty="0" err="1" smtClean="0">
                <a:latin typeface="Myriad Pro"/>
              </a:rPr>
              <a:t>relai</a:t>
            </a:r>
            <a:r>
              <a:rPr lang="en-US" sz="3200" dirty="0" smtClean="0">
                <a:latin typeface="Myriad Pro"/>
              </a:rPr>
              <a:t>, Charles </a:t>
            </a:r>
            <a:r>
              <a:rPr lang="en-US" sz="3200" dirty="0" err="1" smtClean="0">
                <a:latin typeface="Myriad Pro"/>
              </a:rPr>
              <a:t>Naudin</a:t>
            </a:r>
            <a:r>
              <a:rPr lang="en-US" sz="3200" dirty="0" smtClean="0">
                <a:latin typeface="Myriad Pro"/>
              </a:rPr>
              <a:t> continuant </a:t>
            </a:r>
            <a:r>
              <a:rPr lang="en-US" sz="3200" dirty="0" err="1" smtClean="0">
                <a:latin typeface="Myriad Pro"/>
              </a:rPr>
              <a:t>cette</a:t>
            </a:r>
            <a:r>
              <a:rPr lang="en-US" sz="3200" dirty="0" smtClean="0">
                <a:latin typeface="Myriad Pro"/>
              </a:rPr>
              <a:t> oeuvre. </a:t>
            </a:r>
            <a:r>
              <a:rPr lang="en-US" sz="3200" dirty="0" err="1" smtClean="0">
                <a:latin typeface="Myriad Pro"/>
              </a:rPr>
              <a:t>Puis</a:t>
            </a:r>
            <a:r>
              <a:rPr lang="en-US" sz="3200" dirty="0" smtClean="0">
                <a:latin typeface="Myriad Pro"/>
              </a:rPr>
              <a:t> </a:t>
            </a:r>
            <a:r>
              <a:rPr lang="en-US" sz="3200" dirty="0" err="1" smtClean="0">
                <a:latin typeface="Myriad Pro"/>
              </a:rPr>
              <a:t>viendra</a:t>
            </a:r>
            <a:r>
              <a:rPr lang="en-US" sz="3200" dirty="0" smtClean="0">
                <a:latin typeface="Myriad Pro"/>
              </a:rPr>
              <a:t> </a:t>
            </a:r>
            <a:r>
              <a:rPr lang="en-US" sz="3200" dirty="0" err="1" smtClean="0">
                <a:latin typeface="Myriad Pro"/>
              </a:rPr>
              <a:t>Poirault</a:t>
            </a:r>
            <a:r>
              <a:rPr lang="en-US" sz="3200" dirty="0" smtClean="0">
                <a:latin typeface="Myriad Pro"/>
              </a:rPr>
              <a:t> et </a:t>
            </a:r>
            <a:r>
              <a:rPr lang="en-US" sz="3200" dirty="0" err="1" smtClean="0">
                <a:latin typeface="Myriad Pro"/>
              </a:rPr>
              <a:t>ses</a:t>
            </a:r>
            <a:r>
              <a:rPr lang="en-US" sz="3200" dirty="0" smtClean="0">
                <a:latin typeface="Myriad Pro"/>
              </a:rPr>
              <a:t> </a:t>
            </a:r>
            <a:r>
              <a:rPr lang="en-US" sz="3200" dirty="0" err="1" smtClean="0">
                <a:latin typeface="Myriad Pro"/>
              </a:rPr>
              <a:t>successeurs</a:t>
            </a:r>
            <a:r>
              <a:rPr lang="en-US" sz="3200" dirty="0" smtClean="0">
                <a:latin typeface="Myriad Pro"/>
              </a:rPr>
              <a:t> au </a:t>
            </a:r>
            <a:r>
              <a:rPr lang="en-US" sz="3200" dirty="0" err="1" smtClean="0">
                <a:latin typeface="Myriad Pro"/>
              </a:rPr>
              <a:t>XXè</a:t>
            </a:r>
            <a:r>
              <a:rPr lang="en-US" sz="3200" dirty="0" smtClean="0">
                <a:latin typeface="Myriad Pro"/>
              </a:rPr>
              <a:t> siècle.</a:t>
            </a:r>
            <a:endParaRPr lang="fr-FR" sz="3200" dirty="0">
              <a:latin typeface="Myriad Pro"/>
            </a:endParaRPr>
          </a:p>
        </p:txBody>
      </p:sp>
      <p:pic>
        <p:nvPicPr>
          <p:cNvPr id="2" name="Image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463099" y="5225719"/>
            <a:ext cx="2348699" cy="3202038"/>
          </a:xfrm>
          <a:prstGeom prst="rect">
            <a:avLst/>
          </a:prstGeom>
        </p:spPr>
      </p:pic>
      <p:sp>
        <p:nvSpPr>
          <p:cNvPr id="46" name="ZoneTexte 45"/>
          <p:cNvSpPr txBox="1"/>
          <p:nvPr/>
        </p:nvSpPr>
        <p:spPr>
          <a:xfrm>
            <a:off x="11965504" y="38107359"/>
            <a:ext cx="15852311" cy="1077218"/>
          </a:xfrm>
          <a:prstGeom prst="rect">
            <a:avLst/>
          </a:prstGeom>
          <a:solidFill>
            <a:schemeClr val="accent6">
              <a:lumMod val="20000"/>
              <a:lumOff val="80000"/>
            </a:schemeClr>
          </a:solidFill>
        </p:spPr>
        <p:txBody>
          <a:bodyPr wrap="square" rtlCol="0">
            <a:spAutoFit/>
          </a:bodyPr>
          <a:lstStyle/>
          <a:p>
            <a:r>
              <a:rPr lang="en-US" sz="3200" dirty="0" err="1" smtClean="0">
                <a:latin typeface="Myriad Pro"/>
              </a:rPr>
              <a:t>D’après</a:t>
            </a:r>
            <a:r>
              <a:rPr lang="en-US" sz="3200" dirty="0" smtClean="0">
                <a:latin typeface="Myriad Pro"/>
              </a:rPr>
              <a:t> les archives </a:t>
            </a:r>
            <a:r>
              <a:rPr lang="en-US" sz="3200" dirty="0" err="1" smtClean="0">
                <a:latin typeface="Myriad Pro"/>
              </a:rPr>
              <a:t>exploitées</a:t>
            </a:r>
            <a:r>
              <a:rPr lang="en-US" sz="3200" dirty="0" smtClean="0">
                <a:latin typeface="Myriad Pro"/>
              </a:rPr>
              <a:t> à </a:t>
            </a:r>
            <a:r>
              <a:rPr lang="en-US" sz="3200" dirty="0" err="1" smtClean="0">
                <a:latin typeface="Myriad Pro"/>
              </a:rPr>
              <a:t>ce</a:t>
            </a:r>
            <a:r>
              <a:rPr lang="en-US" sz="3200" dirty="0" smtClean="0">
                <a:latin typeface="Myriad Pro"/>
              </a:rPr>
              <a:t> jour, les </a:t>
            </a:r>
            <a:r>
              <a:rPr lang="en-US" sz="3200" dirty="0" err="1" smtClean="0">
                <a:latin typeface="Myriad Pro"/>
              </a:rPr>
              <a:t>échanges</a:t>
            </a:r>
            <a:r>
              <a:rPr lang="en-US" sz="3200" dirty="0" smtClean="0">
                <a:latin typeface="Myriad Pro"/>
              </a:rPr>
              <a:t> de </a:t>
            </a:r>
            <a:r>
              <a:rPr lang="en-US" sz="3200" dirty="0" err="1" smtClean="0">
                <a:latin typeface="Myriad Pro"/>
              </a:rPr>
              <a:t>graines</a:t>
            </a:r>
            <a:r>
              <a:rPr lang="en-US" sz="3200" dirty="0" smtClean="0">
                <a:latin typeface="Myriad Pro"/>
              </a:rPr>
              <a:t> et de </a:t>
            </a:r>
            <a:r>
              <a:rPr lang="en-US" sz="3200" dirty="0" err="1" smtClean="0">
                <a:latin typeface="Myriad Pro"/>
              </a:rPr>
              <a:t>plantes</a:t>
            </a:r>
            <a:r>
              <a:rPr lang="en-US" sz="3200" dirty="0" smtClean="0">
                <a:latin typeface="Myriad Pro"/>
              </a:rPr>
              <a:t> </a:t>
            </a:r>
            <a:r>
              <a:rPr lang="en-US" sz="3200" dirty="0" err="1" smtClean="0">
                <a:latin typeface="Myriad Pro"/>
              </a:rPr>
              <a:t>vivantes</a:t>
            </a:r>
            <a:r>
              <a:rPr lang="en-US" sz="3200" dirty="0" smtClean="0">
                <a:latin typeface="Myriad Pro"/>
              </a:rPr>
              <a:t> </a:t>
            </a:r>
            <a:r>
              <a:rPr lang="en-US" sz="3200" dirty="0" err="1" smtClean="0">
                <a:latin typeface="Myriad Pro"/>
              </a:rPr>
              <a:t>ont</a:t>
            </a:r>
            <a:r>
              <a:rPr lang="en-US" sz="3200" dirty="0" smtClean="0">
                <a:latin typeface="Myriad Pro"/>
              </a:rPr>
              <a:t> </a:t>
            </a:r>
            <a:r>
              <a:rPr lang="en-US" sz="3200" dirty="0" err="1" smtClean="0">
                <a:latin typeface="Myriad Pro"/>
              </a:rPr>
              <a:t>concerné</a:t>
            </a:r>
            <a:r>
              <a:rPr lang="en-US" sz="3200" dirty="0" smtClean="0">
                <a:latin typeface="Myriad Pro"/>
              </a:rPr>
              <a:t>, </a:t>
            </a:r>
            <a:r>
              <a:rPr lang="en-US" sz="3200" dirty="0">
                <a:latin typeface="Myriad Pro"/>
              </a:rPr>
              <a:t>pour la </a:t>
            </a:r>
            <a:r>
              <a:rPr lang="en-US" sz="3200" dirty="0" err="1">
                <a:latin typeface="Myriad Pro"/>
              </a:rPr>
              <a:t>période</a:t>
            </a:r>
            <a:r>
              <a:rPr lang="en-US" sz="3200" dirty="0">
                <a:latin typeface="Myriad Pro"/>
              </a:rPr>
              <a:t> </a:t>
            </a:r>
            <a:r>
              <a:rPr lang="en-US" sz="3200" dirty="0" smtClean="0">
                <a:latin typeface="Myriad Pro"/>
              </a:rPr>
              <a:t>1867-1899, </a:t>
            </a:r>
            <a:r>
              <a:rPr lang="en-US" sz="3200" dirty="0" err="1">
                <a:latin typeface="Myriad Pro"/>
              </a:rPr>
              <a:t>une</a:t>
            </a:r>
            <a:r>
              <a:rPr lang="en-US" sz="3200" dirty="0">
                <a:latin typeface="Myriad Pro"/>
              </a:rPr>
              <a:t> </a:t>
            </a:r>
            <a:r>
              <a:rPr lang="en-US" sz="3200" dirty="0" err="1" smtClean="0">
                <a:latin typeface="Myriad Pro"/>
              </a:rPr>
              <a:t>centaine</a:t>
            </a:r>
            <a:r>
              <a:rPr lang="en-US" sz="3200" dirty="0" smtClean="0">
                <a:latin typeface="Myriad Pro"/>
              </a:rPr>
              <a:t> </a:t>
            </a:r>
            <a:r>
              <a:rPr lang="en-US" sz="3200" dirty="0" err="1" smtClean="0">
                <a:latin typeface="Myriad Pro"/>
              </a:rPr>
              <a:t>d’accessions</a:t>
            </a:r>
            <a:r>
              <a:rPr lang="en-US" sz="3200" dirty="0" smtClean="0">
                <a:latin typeface="Myriad Pro"/>
              </a:rPr>
              <a:t> pour </a:t>
            </a:r>
            <a:r>
              <a:rPr lang="en-US" sz="3200" dirty="0" err="1" smtClean="0">
                <a:latin typeface="Myriad Pro"/>
              </a:rPr>
              <a:t>chaque</a:t>
            </a:r>
            <a:r>
              <a:rPr lang="en-US" sz="3200" dirty="0" smtClean="0">
                <a:latin typeface="Myriad Pro"/>
              </a:rPr>
              <a:t> </a:t>
            </a:r>
            <a:r>
              <a:rPr lang="en-US" sz="3200" dirty="0" err="1" smtClean="0">
                <a:latin typeface="Myriad Pro"/>
              </a:rPr>
              <a:t>jardin</a:t>
            </a:r>
            <a:r>
              <a:rPr lang="en-US" sz="3200" dirty="0" smtClean="0">
                <a:latin typeface="Myriad Pro"/>
              </a:rPr>
              <a:t>.</a:t>
            </a:r>
            <a:endParaRPr lang="fr-FR" sz="3200" dirty="0">
              <a:latin typeface="Myriad Pro"/>
            </a:endParaRPr>
          </a:p>
        </p:txBody>
      </p:sp>
      <p:sp>
        <p:nvSpPr>
          <p:cNvPr id="48" name="ZoneTexte 47"/>
          <p:cNvSpPr txBox="1"/>
          <p:nvPr/>
        </p:nvSpPr>
        <p:spPr>
          <a:xfrm>
            <a:off x="711857" y="26175995"/>
            <a:ext cx="10305567" cy="3539430"/>
          </a:xfrm>
          <a:prstGeom prst="rect">
            <a:avLst/>
          </a:prstGeom>
          <a:noFill/>
        </p:spPr>
        <p:txBody>
          <a:bodyPr wrap="square" rtlCol="0">
            <a:spAutoFit/>
          </a:bodyPr>
          <a:lstStyle/>
          <a:p>
            <a:r>
              <a:rPr lang="en-US" sz="3200" dirty="0" err="1" smtClean="0">
                <a:latin typeface="Myriad Pro"/>
              </a:rPr>
              <a:t>S’il</a:t>
            </a:r>
            <a:r>
              <a:rPr lang="en-US" sz="3200" dirty="0" smtClean="0">
                <a:latin typeface="Myriad Pro"/>
              </a:rPr>
              <a:t> y a </a:t>
            </a:r>
            <a:r>
              <a:rPr lang="en-US" sz="3200" dirty="0" err="1" smtClean="0">
                <a:latin typeface="Myriad Pro"/>
              </a:rPr>
              <a:t>une</a:t>
            </a:r>
            <a:r>
              <a:rPr lang="en-US" sz="3200" dirty="0" smtClean="0">
                <a:latin typeface="Myriad Pro"/>
              </a:rPr>
              <a:t> </a:t>
            </a:r>
            <a:r>
              <a:rPr lang="en-US" sz="3200" dirty="0" err="1" smtClean="0">
                <a:latin typeface="Myriad Pro"/>
              </a:rPr>
              <a:t>plante</a:t>
            </a:r>
            <a:r>
              <a:rPr lang="en-US" sz="3200" dirty="0" smtClean="0">
                <a:latin typeface="Myriad Pro"/>
              </a:rPr>
              <a:t> qui </a:t>
            </a:r>
            <a:r>
              <a:rPr lang="en-US" sz="3200" dirty="0" err="1" smtClean="0">
                <a:latin typeface="Myriad Pro"/>
              </a:rPr>
              <a:t>peut</a:t>
            </a:r>
            <a:r>
              <a:rPr lang="en-US" sz="3200" dirty="0" smtClean="0">
                <a:latin typeface="Myriad Pro"/>
              </a:rPr>
              <a:t> le </a:t>
            </a:r>
            <a:r>
              <a:rPr lang="en-US" sz="3200" dirty="0" err="1" smtClean="0">
                <a:latin typeface="Myriad Pro"/>
              </a:rPr>
              <a:t>mieux</a:t>
            </a:r>
            <a:r>
              <a:rPr lang="en-US" sz="3200" dirty="0" smtClean="0">
                <a:latin typeface="Myriad Pro"/>
              </a:rPr>
              <a:t> </a:t>
            </a:r>
            <a:r>
              <a:rPr lang="en-US" sz="3200" dirty="0" err="1" smtClean="0">
                <a:latin typeface="Myriad Pro"/>
              </a:rPr>
              <a:t>témoigner</a:t>
            </a:r>
            <a:r>
              <a:rPr lang="en-US" sz="3200" dirty="0" smtClean="0">
                <a:latin typeface="Myriad Pro"/>
              </a:rPr>
              <a:t> de </a:t>
            </a:r>
            <a:r>
              <a:rPr lang="en-US" sz="3200" dirty="0" err="1" smtClean="0">
                <a:latin typeface="Myriad Pro"/>
              </a:rPr>
              <a:t>l’histoire</a:t>
            </a:r>
            <a:r>
              <a:rPr lang="en-US" sz="3200" dirty="0" smtClean="0">
                <a:latin typeface="Myriad Pro"/>
              </a:rPr>
              <a:t> commune de </a:t>
            </a:r>
            <a:r>
              <a:rPr lang="en-US" sz="3200" dirty="0" err="1" smtClean="0">
                <a:latin typeface="Myriad Pro"/>
              </a:rPr>
              <a:t>ces</a:t>
            </a:r>
            <a:r>
              <a:rPr lang="en-US" sz="3200" dirty="0" smtClean="0">
                <a:latin typeface="Myriad Pro"/>
              </a:rPr>
              <a:t> </a:t>
            </a:r>
            <a:r>
              <a:rPr lang="en-US" sz="3200" dirty="0" err="1" smtClean="0">
                <a:latin typeface="Myriad Pro"/>
              </a:rPr>
              <a:t>deux</a:t>
            </a:r>
            <a:r>
              <a:rPr lang="en-US" sz="3200" dirty="0" smtClean="0">
                <a:latin typeface="Myriad Pro"/>
              </a:rPr>
              <a:t> </a:t>
            </a:r>
            <a:r>
              <a:rPr lang="en-US" sz="3200" dirty="0" err="1" smtClean="0">
                <a:latin typeface="Myriad Pro"/>
              </a:rPr>
              <a:t>jardins</a:t>
            </a:r>
            <a:r>
              <a:rPr lang="en-US" sz="3200" dirty="0" smtClean="0">
                <a:latin typeface="Myriad Pro"/>
              </a:rPr>
              <a:t>, </a:t>
            </a:r>
            <a:r>
              <a:rPr lang="en-US" sz="3200" dirty="0" err="1" smtClean="0">
                <a:latin typeface="Myriad Pro"/>
              </a:rPr>
              <a:t>c’est</a:t>
            </a:r>
            <a:r>
              <a:rPr lang="en-US" sz="3200" dirty="0" smtClean="0">
                <a:latin typeface="Myriad Pro"/>
              </a:rPr>
              <a:t> </a:t>
            </a:r>
            <a:r>
              <a:rPr lang="en-US" sz="3200" dirty="0" err="1" smtClean="0">
                <a:latin typeface="Myriad Pro"/>
              </a:rPr>
              <a:t>bien</a:t>
            </a:r>
            <a:r>
              <a:rPr lang="en-US" sz="3200" dirty="0" smtClean="0">
                <a:latin typeface="Myriad Pro"/>
              </a:rPr>
              <a:t> le </a:t>
            </a:r>
            <a:r>
              <a:rPr lang="en-US" sz="3200" dirty="0" err="1" smtClean="0">
                <a:latin typeface="Myriad Pro"/>
              </a:rPr>
              <a:t>Quillaja</a:t>
            </a:r>
            <a:r>
              <a:rPr lang="en-US" sz="3200" dirty="0" smtClean="0">
                <a:latin typeface="Myriad Pro"/>
              </a:rPr>
              <a:t> </a:t>
            </a:r>
            <a:r>
              <a:rPr lang="en-US" sz="3200" dirty="0" err="1" smtClean="0">
                <a:latin typeface="Myriad Pro"/>
              </a:rPr>
              <a:t>saponaria</a:t>
            </a:r>
            <a:r>
              <a:rPr lang="en-US" sz="3200" dirty="0" smtClean="0">
                <a:latin typeface="Myriad Pro"/>
              </a:rPr>
              <a:t> </a:t>
            </a:r>
            <a:r>
              <a:rPr lang="en-US" sz="3200" i="1" dirty="0" smtClean="0">
                <a:latin typeface="Myriad Pro"/>
              </a:rPr>
              <a:t>Molina.</a:t>
            </a:r>
            <a:endParaRPr lang="en-US" sz="3200" dirty="0" smtClean="0">
              <a:latin typeface="Myriad Pro"/>
            </a:endParaRPr>
          </a:p>
          <a:p>
            <a:r>
              <a:rPr lang="en-US" sz="3200" dirty="0" err="1" smtClean="0">
                <a:latin typeface="Myriad Pro"/>
              </a:rPr>
              <a:t>L’étude</a:t>
            </a:r>
            <a:r>
              <a:rPr lang="en-US" sz="3200" dirty="0" smtClean="0">
                <a:latin typeface="Myriad Pro"/>
              </a:rPr>
              <a:t> des archives nous </a:t>
            </a:r>
            <a:r>
              <a:rPr lang="en-US" sz="3200" dirty="0" err="1" smtClean="0">
                <a:latin typeface="Myriad Pro"/>
              </a:rPr>
              <a:t>apprend</a:t>
            </a:r>
            <a:r>
              <a:rPr lang="en-US" sz="3200" dirty="0" smtClean="0">
                <a:latin typeface="Myriad Pro"/>
              </a:rPr>
              <a:t> que </a:t>
            </a:r>
            <a:r>
              <a:rPr lang="en-US" sz="3200" dirty="0" err="1" smtClean="0">
                <a:latin typeface="Myriad Pro"/>
              </a:rPr>
              <a:t>cet</a:t>
            </a:r>
            <a:r>
              <a:rPr lang="en-US" sz="3200" dirty="0" smtClean="0">
                <a:latin typeface="Myriad Pro"/>
              </a:rPr>
              <a:t> </a:t>
            </a:r>
            <a:r>
              <a:rPr lang="en-US" sz="3200" dirty="0" err="1" smtClean="0">
                <a:latin typeface="Myriad Pro"/>
              </a:rPr>
              <a:t>arbre</a:t>
            </a:r>
            <a:r>
              <a:rPr lang="en-US" sz="3200" dirty="0" smtClean="0">
                <a:latin typeface="Myriad Pro"/>
              </a:rPr>
              <a:t> </a:t>
            </a:r>
            <a:r>
              <a:rPr lang="en-US" sz="3200" dirty="0" err="1" smtClean="0">
                <a:latin typeface="Myriad Pro"/>
              </a:rPr>
              <a:t>est</a:t>
            </a:r>
            <a:r>
              <a:rPr lang="en-US" sz="3200" dirty="0" smtClean="0">
                <a:latin typeface="Myriad Pro"/>
              </a:rPr>
              <a:t> </a:t>
            </a:r>
            <a:r>
              <a:rPr lang="en-US" sz="3200" dirty="0" err="1" smtClean="0">
                <a:latin typeface="Myriad Pro"/>
              </a:rPr>
              <a:t>planté</a:t>
            </a:r>
            <a:r>
              <a:rPr lang="en-US" sz="3200" dirty="0" smtClean="0">
                <a:latin typeface="Myriad Pro"/>
              </a:rPr>
              <a:t> </a:t>
            </a:r>
            <a:r>
              <a:rPr lang="en-US" sz="3200" dirty="0" err="1" smtClean="0">
                <a:latin typeface="Myriad Pro"/>
              </a:rPr>
              <a:t>dans</a:t>
            </a:r>
            <a:r>
              <a:rPr lang="en-US" sz="3200" dirty="0" smtClean="0">
                <a:latin typeface="Myriad Pro"/>
              </a:rPr>
              <a:t> le </a:t>
            </a:r>
            <a:r>
              <a:rPr lang="en-US" sz="3200" dirty="0" err="1" smtClean="0">
                <a:latin typeface="Myriad Pro"/>
              </a:rPr>
              <a:t>jardin</a:t>
            </a:r>
            <a:r>
              <a:rPr lang="en-US" sz="3200" dirty="0" smtClean="0">
                <a:latin typeface="Myriad Pro"/>
              </a:rPr>
              <a:t> </a:t>
            </a:r>
            <a:r>
              <a:rPr lang="en-US" sz="3200" dirty="0" err="1" smtClean="0">
                <a:latin typeface="Myriad Pro"/>
              </a:rPr>
              <a:t>Thuret</a:t>
            </a:r>
            <a:r>
              <a:rPr lang="en-US" sz="3200" dirty="0" smtClean="0">
                <a:latin typeface="Myriad Pro"/>
              </a:rPr>
              <a:t> </a:t>
            </a:r>
            <a:r>
              <a:rPr lang="en-US" sz="3200" dirty="0" err="1" smtClean="0">
                <a:latin typeface="Myriad Pro"/>
              </a:rPr>
              <a:t>dès</a:t>
            </a:r>
            <a:r>
              <a:rPr lang="en-US" sz="3200" dirty="0" smtClean="0">
                <a:latin typeface="Myriad Pro"/>
              </a:rPr>
              <a:t> </a:t>
            </a:r>
            <a:r>
              <a:rPr lang="en-US" sz="3200" dirty="0" smtClean="0">
                <a:latin typeface="Myriad Pro"/>
              </a:rPr>
              <a:t>1860, </a:t>
            </a:r>
            <a:r>
              <a:rPr lang="en-US" sz="3200" dirty="0" err="1" smtClean="0">
                <a:latin typeface="Myriad Pro"/>
              </a:rPr>
              <a:t>en</a:t>
            </a:r>
            <a:r>
              <a:rPr lang="en-US" sz="3200" dirty="0" smtClean="0">
                <a:latin typeface="Myriad Pro"/>
              </a:rPr>
              <a:t> provenance du </a:t>
            </a:r>
            <a:r>
              <a:rPr lang="en-US" sz="3200" dirty="0" err="1" smtClean="0">
                <a:latin typeface="Myriad Pro"/>
              </a:rPr>
              <a:t>Jardin</a:t>
            </a:r>
            <a:r>
              <a:rPr lang="en-US" sz="3200" dirty="0" smtClean="0">
                <a:latin typeface="Myriad Pro"/>
              </a:rPr>
              <a:t> des </a:t>
            </a:r>
            <a:r>
              <a:rPr lang="en-US" sz="3200" dirty="0" err="1" smtClean="0">
                <a:latin typeface="Myriad Pro"/>
              </a:rPr>
              <a:t>Plantes</a:t>
            </a:r>
            <a:r>
              <a:rPr lang="en-US" sz="3200" dirty="0" smtClean="0">
                <a:latin typeface="Myriad Pro"/>
              </a:rPr>
              <a:t> de Paris et que des </a:t>
            </a:r>
            <a:r>
              <a:rPr lang="en-US" sz="3200" dirty="0" err="1" smtClean="0">
                <a:latin typeface="Myriad Pro"/>
              </a:rPr>
              <a:t>graines</a:t>
            </a:r>
            <a:r>
              <a:rPr lang="en-US" sz="3200" dirty="0" smtClean="0">
                <a:latin typeface="Myriad Pro"/>
              </a:rPr>
              <a:t> </a:t>
            </a:r>
            <a:r>
              <a:rPr lang="en-US" sz="3200" dirty="0" err="1" smtClean="0">
                <a:latin typeface="Myriad Pro"/>
              </a:rPr>
              <a:t>sont</a:t>
            </a:r>
            <a:r>
              <a:rPr lang="en-US" sz="3200" dirty="0" smtClean="0">
                <a:latin typeface="Myriad Pro"/>
              </a:rPr>
              <a:t> </a:t>
            </a:r>
            <a:r>
              <a:rPr lang="en-US" sz="3200" dirty="0" err="1" smtClean="0">
                <a:latin typeface="Myriad Pro"/>
              </a:rPr>
              <a:t>expédiées</a:t>
            </a:r>
            <a:r>
              <a:rPr lang="en-US" sz="3200" dirty="0" smtClean="0">
                <a:latin typeface="Myriad Pro"/>
              </a:rPr>
              <a:t> par </a:t>
            </a:r>
            <a:r>
              <a:rPr lang="en-US" sz="3200" dirty="0" err="1" smtClean="0">
                <a:latin typeface="Myriad Pro"/>
              </a:rPr>
              <a:t>Thuret</a:t>
            </a:r>
            <a:r>
              <a:rPr lang="en-US" sz="3200" dirty="0" smtClean="0">
                <a:latin typeface="Myriad Pro"/>
              </a:rPr>
              <a:t> à divers </a:t>
            </a:r>
            <a:r>
              <a:rPr lang="en-US" sz="3200" dirty="0" err="1" smtClean="0">
                <a:latin typeface="Myriad Pro"/>
              </a:rPr>
              <a:t>correspondants</a:t>
            </a:r>
            <a:r>
              <a:rPr lang="en-US" sz="3200" dirty="0" smtClean="0">
                <a:latin typeface="Myriad Pro"/>
              </a:rPr>
              <a:t> à </a:t>
            </a:r>
            <a:r>
              <a:rPr lang="en-US" sz="3200" dirty="0" err="1" smtClean="0">
                <a:latin typeface="Myriad Pro"/>
              </a:rPr>
              <a:t>partir</a:t>
            </a:r>
            <a:r>
              <a:rPr lang="en-US" sz="3200" dirty="0" smtClean="0">
                <a:latin typeface="Myriad Pro"/>
              </a:rPr>
              <a:t> de l’année1869.</a:t>
            </a:r>
            <a:endParaRPr lang="fr-FR" sz="3200" dirty="0">
              <a:latin typeface="Myriad Pro"/>
            </a:endParaRPr>
          </a:p>
        </p:txBody>
      </p:sp>
      <p:sp>
        <p:nvSpPr>
          <p:cNvPr id="49" name="ZoneTexte 48"/>
          <p:cNvSpPr txBox="1"/>
          <p:nvPr/>
        </p:nvSpPr>
        <p:spPr>
          <a:xfrm>
            <a:off x="692195" y="31214544"/>
            <a:ext cx="10151124" cy="1569660"/>
          </a:xfrm>
          <a:prstGeom prst="rect">
            <a:avLst/>
          </a:prstGeom>
          <a:noFill/>
        </p:spPr>
        <p:txBody>
          <a:bodyPr wrap="square" rtlCol="0">
            <a:spAutoFit/>
          </a:bodyPr>
          <a:lstStyle/>
          <a:p>
            <a:r>
              <a:rPr lang="en-US" sz="3200" dirty="0" smtClean="0">
                <a:latin typeface="Myriad Pro"/>
              </a:rPr>
              <a:t>Des </a:t>
            </a:r>
            <a:r>
              <a:rPr lang="en-US" sz="3200" dirty="0" err="1" smtClean="0">
                <a:latin typeface="Myriad Pro"/>
              </a:rPr>
              <a:t>graines</a:t>
            </a:r>
            <a:r>
              <a:rPr lang="en-US" sz="3200" dirty="0" smtClean="0">
                <a:latin typeface="Myriad Pro"/>
              </a:rPr>
              <a:t> de </a:t>
            </a:r>
            <a:r>
              <a:rPr lang="en-US" sz="3200" dirty="0" err="1" smtClean="0">
                <a:latin typeface="Myriad Pro"/>
              </a:rPr>
              <a:t>Quillaja</a:t>
            </a:r>
            <a:r>
              <a:rPr lang="en-US" sz="3200" dirty="0" smtClean="0">
                <a:latin typeface="Myriad Pro"/>
              </a:rPr>
              <a:t> </a:t>
            </a:r>
            <a:r>
              <a:rPr lang="en-US" sz="3200" dirty="0" err="1" smtClean="0">
                <a:latin typeface="Myriad Pro"/>
              </a:rPr>
              <a:t>sont</a:t>
            </a:r>
            <a:r>
              <a:rPr lang="en-US" sz="3200" dirty="0" smtClean="0">
                <a:latin typeface="Myriad Pro"/>
              </a:rPr>
              <a:t> </a:t>
            </a:r>
            <a:r>
              <a:rPr lang="en-US" sz="3200" dirty="0" err="1" smtClean="0">
                <a:latin typeface="Myriad Pro"/>
              </a:rPr>
              <a:t>reçues</a:t>
            </a:r>
            <a:r>
              <a:rPr lang="en-US" sz="3200" dirty="0" smtClean="0">
                <a:latin typeface="Myriad Pro"/>
              </a:rPr>
              <a:t> par </a:t>
            </a:r>
            <a:r>
              <a:rPr lang="en-US" sz="3200" dirty="0" err="1" smtClean="0">
                <a:latin typeface="Myriad Pro"/>
              </a:rPr>
              <a:t>Hanbury</a:t>
            </a:r>
            <a:r>
              <a:rPr lang="en-US" sz="3200" dirty="0" smtClean="0">
                <a:latin typeface="Myriad Pro"/>
              </a:rPr>
              <a:t> </a:t>
            </a:r>
            <a:r>
              <a:rPr lang="en-US" sz="3200" dirty="0" err="1" smtClean="0">
                <a:latin typeface="Myriad Pro"/>
              </a:rPr>
              <a:t>en</a:t>
            </a:r>
            <a:r>
              <a:rPr lang="en-US" sz="3200" dirty="0" smtClean="0">
                <a:latin typeface="Myriad Pro"/>
              </a:rPr>
              <a:t> 1872 </a:t>
            </a:r>
            <a:r>
              <a:rPr lang="en-US" sz="3200" dirty="0" err="1" smtClean="0">
                <a:latin typeface="Myriad Pro"/>
              </a:rPr>
              <a:t>en</a:t>
            </a:r>
            <a:r>
              <a:rPr lang="en-US" sz="3200" dirty="0" smtClean="0">
                <a:latin typeface="Myriad Pro"/>
              </a:rPr>
              <a:t> provenance </a:t>
            </a:r>
            <a:r>
              <a:rPr lang="en-US" sz="3200" dirty="0" err="1" smtClean="0">
                <a:latin typeface="Myriad Pro"/>
              </a:rPr>
              <a:t>d’Antibes</a:t>
            </a:r>
            <a:r>
              <a:rPr lang="en-US" sz="3200" dirty="0" smtClean="0">
                <a:latin typeface="Myriad Pro"/>
              </a:rPr>
              <a:t>. </a:t>
            </a:r>
          </a:p>
          <a:p>
            <a:r>
              <a:rPr lang="en-US" sz="3200" dirty="0" err="1" smtClean="0">
                <a:latin typeface="Myriad Pro"/>
              </a:rPr>
              <a:t>Ces</a:t>
            </a:r>
            <a:r>
              <a:rPr lang="en-US" sz="3200" dirty="0" smtClean="0">
                <a:latin typeface="Myriad Pro"/>
              </a:rPr>
              <a:t> </a:t>
            </a:r>
            <a:r>
              <a:rPr lang="en-US" sz="3200" dirty="0" err="1" smtClean="0">
                <a:latin typeface="Myriad Pro"/>
              </a:rPr>
              <a:t>deux</a:t>
            </a:r>
            <a:r>
              <a:rPr lang="en-US" sz="3200" dirty="0" smtClean="0">
                <a:latin typeface="Myriad Pro"/>
              </a:rPr>
              <a:t> </a:t>
            </a:r>
            <a:r>
              <a:rPr lang="en-US" sz="3200" dirty="0" err="1" smtClean="0">
                <a:latin typeface="Myriad Pro"/>
              </a:rPr>
              <a:t>arbres</a:t>
            </a:r>
            <a:r>
              <a:rPr lang="en-US" sz="3200" dirty="0" smtClean="0">
                <a:latin typeface="Myriad Pro"/>
              </a:rPr>
              <a:t> </a:t>
            </a:r>
            <a:r>
              <a:rPr lang="en-US" sz="3200" dirty="0" err="1" smtClean="0">
                <a:latin typeface="Myriad Pro"/>
              </a:rPr>
              <a:t>sont</a:t>
            </a:r>
            <a:r>
              <a:rPr lang="en-US" sz="3200" dirty="0" smtClean="0">
                <a:latin typeface="Myriad Pro"/>
              </a:rPr>
              <a:t> </a:t>
            </a:r>
            <a:r>
              <a:rPr lang="en-US" sz="3200" dirty="0" err="1" smtClean="0">
                <a:latin typeface="Myriad Pro"/>
              </a:rPr>
              <a:t>toujours</a:t>
            </a:r>
            <a:r>
              <a:rPr lang="en-US" sz="3200" dirty="0" smtClean="0">
                <a:latin typeface="Myriad Pro"/>
              </a:rPr>
              <a:t> </a:t>
            </a:r>
            <a:r>
              <a:rPr lang="en-US" sz="3200" dirty="0" err="1" smtClean="0">
                <a:latin typeface="Myriad Pro"/>
              </a:rPr>
              <a:t>présents</a:t>
            </a:r>
            <a:r>
              <a:rPr lang="en-US" sz="3200" dirty="0" smtClean="0">
                <a:latin typeface="Myriad Pro"/>
              </a:rPr>
              <a:t> </a:t>
            </a:r>
            <a:r>
              <a:rPr lang="en-US" sz="3200" dirty="0" err="1" smtClean="0">
                <a:latin typeface="Myriad Pro"/>
              </a:rPr>
              <a:t>aujourd’hui</a:t>
            </a:r>
            <a:r>
              <a:rPr lang="en-US" sz="3200" dirty="0" smtClean="0">
                <a:latin typeface="Myriad Pro"/>
              </a:rPr>
              <a:t>.</a:t>
            </a:r>
            <a:endParaRPr lang="fr-FR" sz="3200" dirty="0">
              <a:latin typeface="Myriad Pro"/>
            </a:endParaRPr>
          </a:p>
        </p:txBody>
      </p:sp>
      <p:pic>
        <p:nvPicPr>
          <p:cNvPr id="16" name="Image 1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84919" y="29942330"/>
            <a:ext cx="10058400" cy="841707"/>
          </a:xfrm>
          <a:prstGeom prst="rect">
            <a:avLst/>
          </a:prstGeom>
        </p:spPr>
      </p:pic>
      <p:pic>
        <p:nvPicPr>
          <p:cNvPr id="17" name="Image 1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84919" y="33011990"/>
            <a:ext cx="4363143" cy="6543363"/>
          </a:xfrm>
          <a:prstGeom prst="rect">
            <a:avLst/>
          </a:prstGeom>
        </p:spPr>
      </p:pic>
      <p:pic>
        <p:nvPicPr>
          <p:cNvPr id="18" name="Image 1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373817" y="33018756"/>
            <a:ext cx="4341529" cy="6535259"/>
          </a:xfrm>
          <a:prstGeom prst="rect">
            <a:avLst/>
          </a:prstGeom>
        </p:spPr>
      </p:pic>
      <p:sp>
        <p:nvSpPr>
          <p:cNvPr id="19" name="ZoneTexte 18"/>
          <p:cNvSpPr txBox="1"/>
          <p:nvPr/>
        </p:nvSpPr>
        <p:spPr>
          <a:xfrm>
            <a:off x="1032674" y="39726355"/>
            <a:ext cx="3707702" cy="400110"/>
          </a:xfrm>
          <a:prstGeom prst="rect">
            <a:avLst/>
          </a:prstGeom>
          <a:noFill/>
        </p:spPr>
        <p:txBody>
          <a:bodyPr wrap="square" rtlCol="0">
            <a:spAutoFit/>
          </a:bodyPr>
          <a:lstStyle/>
          <a:p>
            <a:pPr algn="ctr"/>
            <a:r>
              <a:rPr lang="fr-FR" sz="2000" dirty="0" err="1" smtClean="0">
                <a:latin typeface="Myriad Pro" panose="020B0503030403020204" pitchFamily="34" charset="0"/>
              </a:rPr>
              <a:t>Quillaja</a:t>
            </a:r>
            <a:r>
              <a:rPr lang="fr-FR" sz="2000" dirty="0" smtClean="0">
                <a:latin typeface="Myriad Pro" panose="020B0503030403020204" pitchFamily="34" charset="0"/>
              </a:rPr>
              <a:t> de la Villa Thuret</a:t>
            </a:r>
            <a:endParaRPr lang="fr-FR" sz="2000" dirty="0">
              <a:latin typeface="Myriad Pro" panose="020B0503030403020204" pitchFamily="34" charset="0"/>
            </a:endParaRPr>
          </a:p>
        </p:txBody>
      </p:sp>
      <p:sp>
        <p:nvSpPr>
          <p:cNvPr id="58" name="ZoneTexte 57"/>
          <p:cNvSpPr txBox="1"/>
          <p:nvPr/>
        </p:nvSpPr>
        <p:spPr>
          <a:xfrm>
            <a:off x="6809585" y="39726355"/>
            <a:ext cx="3707702" cy="400110"/>
          </a:xfrm>
          <a:prstGeom prst="rect">
            <a:avLst/>
          </a:prstGeom>
          <a:noFill/>
        </p:spPr>
        <p:txBody>
          <a:bodyPr wrap="square" rtlCol="0">
            <a:spAutoFit/>
          </a:bodyPr>
          <a:lstStyle/>
          <a:p>
            <a:pPr algn="ctr"/>
            <a:r>
              <a:rPr lang="fr-FR" sz="2000" dirty="0" err="1" smtClean="0">
                <a:latin typeface="Myriad Pro" panose="020B0503030403020204" pitchFamily="34" charset="0"/>
              </a:rPr>
              <a:t>Quillaja</a:t>
            </a:r>
            <a:r>
              <a:rPr lang="fr-FR" sz="2000" dirty="0" smtClean="0">
                <a:latin typeface="Myriad Pro" panose="020B0503030403020204" pitchFamily="34" charset="0"/>
              </a:rPr>
              <a:t> du </a:t>
            </a:r>
            <a:r>
              <a:rPr lang="fr-FR" sz="2000" dirty="0" err="1" smtClean="0">
                <a:latin typeface="Myriad Pro" panose="020B0503030403020204" pitchFamily="34" charset="0"/>
              </a:rPr>
              <a:t>Giardini</a:t>
            </a:r>
            <a:r>
              <a:rPr lang="fr-FR" sz="2000" dirty="0" smtClean="0">
                <a:latin typeface="Myriad Pro" panose="020B0503030403020204" pitchFamily="34" charset="0"/>
              </a:rPr>
              <a:t> </a:t>
            </a:r>
            <a:r>
              <a:rPr lang="fr-FR" sz="2000" dirty="0" err="1" smtClean="0">
                <a:latin typeface="Myriad Pro" panose="020B0503030403020204" pitchFamily="34" charset="0"/>
              </a:rPr>
              <a:t>Hanbury</a:t>
            </a:r>
            <a:endParaRPr lang="fr-FR" sz="2000" dirty="0">
              <a:latin typeface="Myriad Pro" panose="020B0503030403020204" pitchFamily="34" charset="0"/>
            </a:endParaRPr>
          </a:p>
        </p:txBody>
      </p:sp>
    </p:spTree>
    <p:extLst>
      <p:ext uri="{BB962C8B-B14F-4D97-AF65-F5344CB8AC3E}">
        <p14:creationId xmlns:p14="http://schemas.microsoft.com/office/powerpoint/2010/main" val="1334017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Words>555</Words>
  <Application>Microsoft Office PowerPoint</Application>
  <PresentationFormat>Personnalisé</PresentationFormat>
  <Paragraphs>41</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Myriad Pro</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Maison</dc:creator>
  <cp:lastModifiedBy>Jean Thevenet</cp:lastModifiedBy>
  <cp:revision>111</cp:revision>
  <dcterms:created xsi:type="dcterms:W3CDTF">2013-02-20T09:06:48Z</dcterms:created>
  <dcterms:modified xsi:type="dcterms:W3CDTF">2017-06-16T08:24:54Z</dcterms:modified>
</cp:coreProperties>
</file>