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43205400"/>
  <p:notesSz cx="6799263" cy="9929813"/>
  <p:defaultText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608">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8BAC21"/>
    <a:srgbClr val="BCD631"/>
    <a:srgbClr val="5B89C1"/>
    <a:srgbClr val="5283BE"/>
    <a:srgbClr val="4F81BD"/>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857" autoAdjust="0"/>
  </p:normalViewPr>
  <p:slideViewPr>
    <p:cSldViewPr>
      <p:cViewPr>
        <p:scale>
          <a:sx n="33" d="100"/>
          <a:sy n="33" d="100"/>
        </p:scale>
        <p:origin x="-1950" y="-72"/>
      </p:cViewPr>
      <p:guideLst>
        <p:guide orient="horz" pos="13608"/>
        <p:guide pos="9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Poster%20ILS2\C3.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Speed of temperatures' decrease</c:v>
          </c:tx>
          <c:spPr>
            <a:ln w="19050" cap="rnd">
              <a:solidFill>
                <a:schemeClr val="tx1"/>
              </a:solidFill>
              <a:round/>
            </a:ln>
            <a:effectLst/>
          </c:spPr>
          <c:marker>
            <c:symbol val="circle"/>
            <c:size val="5"/>
            <c:spPr>
              <a:solidFill>
                <a:schemeClr val="tx1"/>
              </a:solidFill>
              <a:ln w="9525">
                <a:solidFill>
                  <a:schemeClr val="tx1"/>
                </a:solidFill>
              </a:ln>
              <a:effectLst/>
            </c:spPr>
          </c:marker>
          <c:xVal>
            <c:numRef>
              <c:f>Feuil1!$A$1:$A$20</c:f>
              <c:numCache>
                <c:formatCode>[$-F400]h:mm:ss\ AM/PM</c:formatCode>
                <c:ptCount val="20"/>
                <c:pt idx="0">
                  <c:v>0</c:v>
                </c:pt>
                <c:pt idx="1">
                  <c:v>4.1666666666666664E-2</c:v>
                </c:pt>
                <c:pt idx="2">
                  <c:v>0.1875</c:v>
                </c:pt>
                <c:pt idx="3">
                  <c:v>0.22916666666666666</c:v>
                </c:pt>
                <c:pt idx="4">
                  <c:v>0.29166666666666669</c:v>
                </c:pt>
                <c:pt idx="5">
                  <c:v>0.33333333333333331</c:v>
                </c:pt>
                <c:pt idx="6">
                  <c:v>0.39583333333333331</c:v>
                </c:pt>
                <c:pt idx="7">
                  <c:v>0.4375</c:v>
                </c:pt>
                <c:pt idx="8">
                  <c:v>0.5</c:v>
                </c:pt>
                <c:pt idx="9">
                  <c:v>0.54166666666666663</c:v>
                </c:pt>
                <c:pt idx="10">
                  <c:v>0.60416666666666663</c:v>
                </c:pt>
                <c:pt idx="11">
                  <c:v>0.64583333333333337</c:v>
                </c:pt>
                <c:pt idx="12">
                  <c:v>0.70833333333333337</c:v>
                </c:pt>
                <c:pt idx="13">
                  <c:v>0.75</c:v>
                </c:pt>
                <c:pt idx="14">
                  <c:v>0.8125</c:v>
                </c:pt>
                <c:pt idx="15">
                  <c:v>0.85416666666666663</c:v>
                </c:pt>
                <c:pt idx="16">
                  <c:v>0.91666666666666663</c:v>
                </c:pt>
                <c:pt idx="17">
                  <c:v>0.95833333333333337</c:v>
                </c:pt>
                <c:pt idx="18">
                  <c:v>1.0208333333333333</c:v>
                </c:pt>
                <c:pt idx="19">
                  <c:v>1.0625</c:v>
                </c:pt>
              </c:numCache>
            </c:numRef>
          </c:xVal>
          <c:yVal>
            <c:numRef>
              <c:f>Feuil1!$B$1:$B$20</c:f>
              <c:numCache>
                <c:formatCode>General</c:formatCode>
                <c:ptCount val="20"/>
                <c:pt idx="0">
                  <c:v>4</c:v>
                </c:pt>
                <c:pt idx="1">
                  <c:v>4</c:v>
                </c:pt>
                <c:pt idx="2">
                  <c:v>-3</c:v>
                </c:pt>
                <c:pt idx="3">
                  <c:v>-3</c:v>
                </c:pt>
                <c:pt idx="4">
                  <c:v>-6</c:v>
                </c:pt>
                <c:pt idx="5">
                  <c:v>-6</c:v>
                </c:pt>
                <c:pt idx="6">
                  <c:v>-9</c:v>
                </c:pt>
                <c:pt idx="7">
                  <c:v>-9</c:v>
                </c:pt>
                <c:pt idx="8">
                  <c:v>-12</c:v>
                </c:pt>
                <c:pt idx="9">
                  <c:v>-12</c:v>
                </c:pt>
                <c:pt idx="10">
                  <c:v>-15</c:v>
                </c:pt>
                <c:pt idx="11">
                  <c:v>-15</c:v>
                </c:pt>
                <c:pt idx="12">
                  <c:v>-18</c:v>
                </c:pt>
                <c:pt idx="13">
                  <c:v>-18</c:v>
                </c:pt>
                <c:pt idx="14">
                  <c:v>-21</c:v>
                </c:pt>
                <c:pt idx="15">
                  <c:v>-21</c:v>
                </c:pt>
                <c:pt idx="16">
                  <c:v>-24</c:v>
                </c:pt>
                <c:pt idx="17">
                  <c:v>-24</c:v>
                </c:pt>
                <c:pt idx="18">
                  <c:v>-27</c:v>
                </c:pt>
                <c:pt idx="19">
                  <c:v>-27</c:v>
                </c:pt>
              </c:numCache>
            </c:numRef>
          </c:yVal>
          <c:smooth val="0"/>
        </c:ser>
        <c:dLbls>
          <c:showLegendKey val="0"/>
          <c:showVal val="0"/>
          <c:showCatName val="0"/>
          <c:showSerName val="0"/>
          <c:showPercent val="0"/>
          <c:showBubbleSize val="0"/>
        </c:dLbls>
        <c:axId val="111828992"/>
        <c:axId val="111831296"/>
      </c:scatterChart>
      <c:valAx>
        <c:axId val="111828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Time (h)</a:t>
                </a:r>
              </a:p>
            </c:rich>
          </c:tx>
          <c:layout/>
          <c:overlay val="0"/>
          <c:spPr>
            <a:noFill/>
            <a:ln>
              <a:noFill/>
            </a:ln>
            <a:effectLst/>
          </c:spPr>
        </c:title>
        <c:numFmt formatCode="[$-F400]h:mm:ss\ AM/PM"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831296"/>
        <c:crosses val="autoZero"/>
        <c:crossBetween val="midCat"/>
        <c:majorUnit val="0.25"/>
      </c:valAx>
      <c:valAx>
        <c:axId val="11183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 (°C)</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8289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Temperature at EL50%</c:v>
          </c:tx>
          <c:spPr>
            <a:ln w="28575">
              <a:noFill/>
            </a:ln>
          </c:spPr>
          <c:marker>
            <c:spPr>
              <a:ln w="63500"/>
            </c:spPr>
          </c:marker>
          <c:dPt>
            <c:idx val="0"/>
            <c:marker>
              <c:symbol val="circle"/>
              <c:size val="7"/>
              <c:spPr>
                <a:solidFill>
                  <a:srgbClr val="FF0000"/>
                </a:solidFill>
                <a:ln w="63500">
                  <a:solidFill>
                    <a:srgbClr val="FF0000"/>
                  </a:solidFill>
                </a:ln>
              </c:spPr>
            </c:marker>
            <c:bubble3D val="0"/>
          </c:dPt>
          <c:dPt>
            <c:idx val="1"/>
            <c:marker>
              <c:symbol val="circle"/>
              <c:size val="7"/>
              <c:spPr>
                <a:solidFill>
                  <a:srgbClr val="FFC000"/>
                </a:solidFill>
                <a:ln w="63500">
                  <a:solidFill>
                    <a:srgbClr val="FFC000"/>
                  </a:solidFill>
                </a:ln>
              </c:spPr>
            </c:marker>
            <c:bubble3D val="0"/>
          </c:dPt>
          <c:dPt>
            <c:idx val="2"/>
            <c:marker>
              <c:symbol val="circle"/>
              <c:size val="7"/>
              <c:spPr>
                <a:solidFill>
                  <a:srgbClr val="0070C0"/>
                </a:solidFill>
                <a:ln w="63500">
                  <a:solidFill>
                    <a:srgbClr val="0070C0"/>
                  </a:solidFill>
                </a:ln>
              </c:spPr>
            </c:marker>
            <c:bubble3D val="0"/>
          </c:dPt>
          <c:dPt>
            <c:idx val="3"/>
            <c:marker>
              <c:symbol val="circle"/>
              <c:size val="7"/>
              <c:spPr>
                <a:solidFill>
                  <a:schemeClr val="tx1"/>
                </a:solidFill>
                <a:ln w="63500">
                  <a:solidFill>
                    <a:schemeClr val="tx1"/>
                  </a:solidFill>
                </a:ln>
              </c:spPr>
            </c:marker>
            <c:bubble3D val="0"/>
          </c:dPt>
          <c:dLbls>
            <c:dLbl>
              <c:idx val="0"/>
              <c:layout>
                <c:manualLayout>
                  <c:x val="-1.9441464047763226E-2"/>
                  <c:y val="-8.1126712307814666E-2"/>
                </c:manualLayout>
              </c:layout>
              <c:tx>
                <c:rich>
                  <a:bodyPr/>
                  <a:lstStyle/>
                  <a:p>
                    <a:r>
                      <a:rPr lang="en-US"/>
                      <a:t>a</a:t>
                    </a:r>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b</a:t>
                    </a:r>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c</a:t>
                    </a:r>
                  </a:p>
                </c:rich>
              </c:tx>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272965879265093E-2"/>
                  <c:y val="-8.7805171894496797E-2"/>
                </c:manualLayout>
              </c:layout>
              <c:tx>
                <c:rich>
                  <a:bodyPr/>
                  <a:lstStyle/>
                  <a:p>
                    <a:r>
                      <a:rPr lang="en-US"/>
                      <a:t>c</a:t>
                    </a:r>
                  </a:p>
                </c:rich>
              </c:tx>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000"/>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Feuil2!$C$2:$C$5</c:f>
                <c:numCache>
                  <c:formatCode>General</c:formatCode>
                  <c:ptCount val="4"/>
                  <c:pt idx="0">
                    <c:v>-0.58075037641469685</c:v>
                  </c:pt>
                  <c:pt idx="1">
                    <c:v>-1.0464186186836351</c:v>
                  </c:pt>
                  <c:pt idx="2">
                    <c:v>-0.76033218768611022</c:v>
                  </c:pt>
                  <c:pt idx="3">
                    <c:v>-1.5231368252349533</c:v>
                  </c:pt>
                </c:numCache>
              </c:numRef>
            </c:plus>
            <c:minus>
              <c:numRef>
                <c:f>Feuil2!$D$2:$D$5</c:f>
                <c:numCache>
                  <c:formatCode>General</c:formatCode>
                  <c:ptCount val="4"/>
                  <c:pt idx="0">
                    <c:v>-0.58075037641469685</c:v>
                  </c:pt>
                  <c:pt idx="1">
                    <c:v>-0.92592379923138601</c:v>
                  </c:pt>
                  <c:pt idx="2">
                    <c:v>-0.76033218768611022</c:v>
                  </c:pt>
                  <c:pt idx="3">
                    <c:v>-1.5231368252349533</c:v>
                  </c:pt>
                </c:numCache>
              </c:numRef>
            </c:minus>
          </c:errBars>
          <c:xVal>
            <c:strRef>
              <c:f>Feuil2!$A$2:$A$5</c:f>
              <c:strCache>
                <c:ptCount val="4"/>
                <c:pt idx="0">
                  <c:v>Térèse</c:v>
                </c:pt>
                <c:pt idx="1">
                  <c:v>Isard</c:v>
                </c:pt>
                <c:pt idx="2">
                  <c:v>China</c:v>
                </c:pt>
                <c:pt idx="3">
                  <c:v>Champagne</c:v>
                </c:pt>
              </c:strCache>
            </c:strRef>
          </c:xVal>
          <c:yVal>
            <c:numRef>
              <c:f>Feuil2!$B$2:$B$5</c:f>
              <c:numCache>
                <c:formatCode>General</c:formatCode>
                <c:ptCount val="4"/>
                <c:pt idx="0">
                  <c:v>-11.043676877297514</c:v>
                </c:pt>
                <c:pt idx="1">
                  <c:v>-13.726879163275342</c:v>
                </c:pt>
                <c:pt idx="2">
                  <c:v>-22.711315611541892</c:v>
                </c:pt>
                <c:pt idx="3">
                  <c:v>-23.55930063137653</c:v>
                </c:pt>
              </c:numCache>
            </c:numRef>
          </c:yVal>
          <c:smooth val="0"/>
        </c:ser>
        <c:dLbls>
          <c:showLegendKey val="0"/>
          <c:showVal val="0"/>
          <c:showCatName val="0"/>
          <c:showSerName val="0"/>
          <c:showPercent val="0"/>
          <c:showBubbleSize val="0"/>
        </c:dLbls>
        <c:axId val="114345472"/>
        <c:axId val="114347008"/>
      </c:scatterChart>
      <c:valAx>
        <c:axId val="114345472"/>
        <c:scaling>
          <c:orientation val="minMax"/>
        </c:scaling>
        <c:delete val="0"/>
        <c:axPos val="b"/>
        <c:majorTickMark val="none"/>
        <c:minorTickMark val="none"/>
        <c:tickLblPos val="none"/>
        <c:crossAx val="114347008"/>
        <c:crosses val="autoZero"/>
        <c:crossBetween val="midCat"/>
      </c:valAx>
      <c:valAx>
        <c:axId val="114347008"/>
        <c:scaling>
          <c:orientation val="minMax"/>
        </c:scaling>
        <c:delete val="0"/>
        <c:axPos val="l"/>
        <c:majorGridlines/>
        <c:title>
          <c:tx>
            <c:rich>
              <a:bodyPr/>
              <a:lstStyle/>
              <a:p>
                <a:pPr>
                  <a:defRPr sz="2000" b="0"/>
                </a:pPr>
                <a:r>
                  <a:rPr lang="fr-FR" sz="2000" b="0" dirty="0" smtClean="0"/>
                  <a:t>TEL</a:t>
                </a:r>
                <a:r>
                  <a:rPr lang="fr-FR" sz="2000" b="0" baseline="-25000" dirty="0" smtClean="0"/>
                  <a:t>50</a:t>
                </a:r>
                <a:r>
                  <a:rPr lang="fr-FR" sz="2000" b="0" dirty="0" smtClean="0"/>
                  <a:t>(°C)</a:t>
                </a:r>
                <a:endParaRPr lang="fr-FR" sz="2000" b="0" dirty="0"/>
              </a:p>
            </c:rich>
          </c:tx>
          <c:layout/>
          <c:overlay val="0"/>
        </c:title>
        <c:numFmt formatCode="General" sourceLinked="1"/>
        <c:majorTickMark val="none"/>
        <c:minorTickMark val="none"/>
        <c:tickLblPos val="nextTo"/>
        <c:txPr>
          <a:bodyPr/>
          <a:lstStyle/>
          <a:p>
            <a:pPr>
              <a:defRPr sz="2000"/>
            </a:pPr>
            <a:endParaRPr lang="fr-FR"/>
          </a:p>
        </c:txPr>
        <c:crossAx val="114345472"/>
        <c:crosses val="autoZero"/>
        <c:crossBetween val="midCat"/>
      </c:valAx>
    </c:plotArea>
    <c:legend>
      <c:legendPos val="r"/>
      <c:layout/>
      <c:overlay val="0"/>
      <c:txPr>
        <a:bodyPr/>
        <a:lstStyle/>
        <a:p>
          <a:pPr>
            <a:defRPr sz="2000"/>
          </a:pPr>
          <a:endParaRPr lang="fr-FR"/>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F01E4-339C-4406-BFF7-BA2C814A9505}" type="doc">
      <dgm:prSet loTypeId="urn:microsoft.com/office/officeart/2005/8/layout/hProcess4" loCatId="process" qsTypeId="urn:microsoft.com/office/officeart/2005/8/quickstyle/simple4" qsCatId="simple" csTypeId="urn:microsoft.com/office/officeart/2005/8/colors/accent3_2" csCatId="accent3" phldr="1"/>
      <dgm:spPr/>
      <dgm:t>
        <a:bodyPr/>
        <a:lstStyle/>
        <a:p>
          <a:endParaRPr lang="fr-FR"/>
        </a:p>
      </dgm:t>
    </dgm:pt>
    <dgm:pt modelId="{6DB0B5BA-813F-4ABD-B54A-E883D8D4428D}">
      <dgm:prSet phldrT="[Texte]" custT="1"/>
      <dgm:spPr/>
      <dgm:t>
        <a:bodyPr/>
        <a:lstStyle/>
        <a:p>
          <a:r>
            <a:rPr lang="fr-FR" sz="2400" smtClean="0">
              <a:solidFill>
                <a:schemeClr val="bg1"/>
              </a:solidFill>
            </a:rPr>
            <a:t>Sampling</a:t>
          </a:r>
          <a:endParaRPr lang="fr-FR" sz="2400" dirty="0">
            <a:solidFill>
              <a:schemeClr val="bg1"/>
            </a:solidFill>
          </a:endParaRPr>
        </a:p>
      </dgm:t>
    </dgm:pt>
    <dgm:pt modelId="{B5E25D9C-E38B-4575-8982-B859520AEA96}" type="parTrans" cxnId="{858FC6B3-4590-443C-A57B-705917751220}">
      <dgm:prSet/>
      <dgm:spPr/>
      <dgm:t>
        <a:bodyPr/>
        <a:lstStyle/>
        <a:p>
          <a:endParaRPr lang="fr-FR" sz="2000"/>
        </a:p>
      </dgm:t>
    </dgm:pt>
    <dgm:pt modelId="{CA4A63FF-8A68-4B4F-99FB-818EE2C1B878}" type="sibTrans" cxnId="{858FC6B3-4590-443C-A57B-705917751220}">
      <dgm:prSet/>
      <dgm:spPr/>
      <dgm:t>
        <a:bodyPr/>
        <a:lstStyle/>
        <a:p>
          <a:endParaRPr lang="fr-FR" sz="2000"/>
        </a:p>
      </dgm:t>
    </dgm:pt>
    <dgm:pt modelId="{66BBB8D1-B483-47E0-880C-05D421FE0797}">
      <dgm:prSet phldrT="[Texte]" custT="1"/>
      <dgm:spPr/>
      <dgm:t>
        <a:bodyPr/>
        <a:lstStyle/>
        <a:p>
          <a:r>
            <a:rPr lang="fr-FR" sz="2400" dirty="0" err="1" smtClean="0"/>
            <a:t>Temperature</a:t>
          </a:r>
          <a:r>
            <a:rPr lang="fr-FR" sz="2400" dirty="0" smtClean="0"/>
            <a:t> </a:t>
          </a:r>
          <a:r>
            <a:rPr lang="fr-FR" sz="2400" dirty="0" err="1" smtClean="0"/>
            <a:t>decrease</a:t>
          </a:r>
          <a:endParaRPr lang="fr-FR" sz="2400" dirty="0"/>
        </a:p>
      </dgm:t>
    </dgm:pt>
    <dgm:pt modelId="{C434CC20-8816-4C0C-A6F7-D29264D924C5}" type="parTrans" cxnId="{E4C69C7D-268A-4E2A-A2BD-0FAEA24DEAD9}">
      <dgm:prSet/>
      <dgm:spPr/>
      <dgm:t>
        <a:bodyPr/>
        <a:lstStyle/>
        <a:p>
          <a:endParaRPr lang="fr-FR" sz="2000"/>
        </a:p>
      </dgm:t>
    </dgm:pt>
    <dgm:pt modelId="{89A497A3-8790-4C49-A94D-ECDBD9BACBFD}" type="sibTrans" cxnId="{E4C69C7D-268A-4E2A-A2BD-0FAEA24DEAD9}">
      <dgm:prSet/>
      <dgm:spPr/>
      <dgm:t>
        <a:bodyPr/>
        <a:lstStyle/>
        <a:p>
          <a:endParaRPr lang="fr-FR" sz="2000"/>
        </a:p>
      </dgm:t>
    </dgm:pt>
    <dgm:pt modelId="{74BA892D-5BC1-4EE5-9381-F729EC3A92A4}">
      <dgm:prSet phldrT="[Texte]" custT="1"/>
      <dgm:spPr/>
      <dgm:t>
        <a:bodyPr/>
        <a:lstStyle/>
        <a:p>
          <a:pPr algn="just"/>
          <a:r>
            <a:rPr lang="fr-FR" sz="2000" dirty="0" err="1" smtClean="0"/>
            <a:t>Samples</a:t>
          </a:r>
          <a:r>
            <a:rPr lang="fr-FR" sz="2000" dirty="0" smtClean="0"/>
            <a:t> </a:t>
          </a:r>
          <a:r>
            <a:rPr lang="fr-FR" sz="2000" dirty="0" err="1" smtClean="0"/>
            <a:t>were</a:t>
          </a:r>
          <a:r>
            <a:rPr lang="fr-FR" sz="2000" dirty="0" smtClean="0"/>
            <a:t> </a:t>
          </a:r>
          <a:r>
            <a:rPr lang="fr-FR" sz="2000" dirty="0" err="1" smtClean="0"/>
            <a:t>subjected</a:t>
          </a:r>
          <a:r>
            <a:rPr lang="fr-FR" sz="2000" dirty="0" smtClean="0"/>
            <a:t> to a </a:t>
          </a:r>
          <a:r>
            <a:rPr lang="fr-FR" sz="2000" dirty="0" err="1" smtClean="0"/>
            <a:t>temperature</a:t>
          </a:r>
          <a:r>
            <a:rPr lang="fr-FR" sz="2000" dirty="0" smtClean="0"/>
            <a:t> </a:t>
          </a:r>
          <a:r>
            <a:rPr lang="fr-FR" sz="2000" dirty="0" err="1" smtClean="0"/>
            <a:t>decrease</a:t>
          </a:r>
          <a:r>
            <a:rPr lang="fr-FR" sz="2000" dirty="0" smtClean="0"/>
            <a:t> of </a:t>
          </a:r>
          <a:r>
            <a:rPr lang="en-US" sz="2000" dirty="0" smtClean="0"/>
            <a:t>2°C.H</a:t>
          </a:r>
          <a:r>
            <a:rPr lang="en-US" sz="2000" baseline="30000" dirty="0" smtClean="0"/>
            <a:t>-1</a:t>
          </a:r>
          <a:r>
            <a:rPr lang="fr-FR" sz="2000" dirty="0" smtClean="0"/>
            <a:t> to</a:t>
          </a:r>
          <a:r>
            <a:rPr lang="en-US" sz="2000" dirty="0" smtClean="0"/>
            <a:t> reach test. A 1H steady-state was observed at each test temperature (Fig.3)</a:t>
          </a:r>
          <a:endParaRPr lang="fr-FR" sz="2000" dirty="0"/>
        </a:p>
      </dgm:t>
    </dgm:pt>
    <dgm:pt modelId="{4767C093-DB55-4762-BDBD-5E45798F24FF}" type="parTrans" cxnId="{AF0731B2-6275-4D3B-A22D-5A1BB1643C54}">
      <dgm:prSet/>
      <dgm:spPr/>
      <dgm:t>
        <a:bodyPr/>
        <a:lstStyle/>
        <a:p>
          <a:endParaRPr lang="fr-FR" sz="2000"/>
        </a:p>
      </dgm:t>
    </dgm:pt>
    <dgm:pt modelId="{9A0FB932-D3F8-4887-83D2-EC1593578C4A}" type="sibTrans" cxnId="{AF0731B2-6275-4D3B-A22D-5A1BB1643C54}">
      <dgm:prSet/>
      <dgm:spPr/>
      <dgm:t>
        <a:bodyPr/>
        <a:lstStyle/>
        <a:p>
          <a:endParaRPr lang="fr-FR" sz="2000"/>
        </a:p>
      </dgm:t>
    </dgm:pt>
    <dgm:pt modelId="{5EF520E8-0452-4E74-8186-8A1342C5CBFA}">
      <dgm:prSet phldrT="[Texte]" custT="1"/>
      <dgm:spPr/>
      <dgm:t>
        <a:bodyPr/>
        <a:lstStyle/>
        <a:p>
          <a:r>
            <a:rPr lang="fr-FR" sz="2400" dirty="0" smtClean="0"/>
            <a:t>Nursery</a:t>
          </a:r>
          <a:endParaRPr lang="fr-FR" sz="2400" dirty="0"/>
        </a:p>
      </dgm:t>
    </dgm:pt>
    <dgm:pt modelId="{5CC24BA4-5971-4414-B8F1-EC49FF62D791}" type="parTrans" cxnId="{E47137F3-375A-43A9-A22B-642041C16C0F}">
      <dgm:prSet/>
      <dgm:spPr/>
      <dgm:t>
        <a:bodyPr/>
        <a:lstStyle/>
        <a:p>
          <a:endParaRPr lang="fr-FR"/>
        </a:p>
      </dgm:t>
    </dgm:pt>
    <dgm:pt modelId="{4C0696FA-9DF0-4E3A-AEA8-CD50296CFA52}" type="sibTrans" cxnId="{E47137F3-375A-43A9-A22B-642041C16C0F}">
      <dgm:prSet/>
      <dgm:spPr/>
      <dgm:t>
        <a:bodyPr/>
        <a:lstStyle/>
        <a:p>
          <a:endParaRPr lang="fr-FR"/>
        </a:p>
      </dgm:t>
    </dgm:pt>
    <dgm:pt modelId="{05CBD37E-31AC-4981-AEDB-C7CD84E4C894}">
      <dgm:prSet phldrT="[Texte]" custT="1"/>
      <dgm:spPr/>
      <dgm:t>
        <a:bodyPr/>
        <a:lstStyle/>
        <a:p>
          <a:pPr algn="just"/>
          <a:r>
            <a:rPr lang="fr-FR" sz="2000" dirty="0" err="1" smtClean="0">
              <a:solidFill>
                <a:schemeClr val="tx1"/>
              </a:solidFill>
            </a:rPr>
            <a:t>Seeds</a:t>
          </a:r>
          <a:r>
            <a:rPr lang="fr-FR" sz="2000" dirty="0" smtClean="0">
              <a:solidFill>
                <a:schemeClr val="tx1"/>
              </a:solidFill>
            </a:rPr>
            <a:t> </a:t>
          </a:r>
          <a:r>
            <a:rPr lang="fr-FR" sz="2000" dirty="0" err="1" smtClean="0">
              <a:solidFill>
                <a:schemeClr val="tx1"/>
              </a:solidFill>
            </a:rPr>
            <a:t>were</a:t>
          </a:r>
          <a:r>
            <a:rPr lang="fr-FR" sz="2000" dirty="0" smtClean="0">
              <a:solidFill>
                <a:schemeClr val="tx1"/>
              </a:solidFill>
            </a:rPr>
            <a:t> </a:t>
          </a:r>
          <a:r>
            <a:rPr lang="fr-FR" sz="2000" dirty="0" err="1" smtClean="0">
              <a:solidFill>
                <a:schemeClr val="tx1"/>
              </a:solidFill>
            </a:rPr>
            <a:t>sown</a:t>
          </a:r>
          <a:r>
            <a:rPr lang="fr-FR" sz="2000" dirty="0" smtClean="0">
              <a:solidFill>
                <a:schemeClr val="tx1"/>
              </a:solidFill>
            </a:rPr>
            <a:t> in </a:t>
          </a:r>
          <a:r>
            <a:rPr lang="fr-FR" sz="2000" dirty="0" err="1" smtClean="0">
              <a:solidFill>
                <a:schemeClr val="tx1"/>
              </a:solidFill>
            </a:rPr>
            <a:t>root-isolated</a:t>
          </a:r>
          <a:r>
            <a:rPr lang="fr-FR" sz="2000" dirty="0" smtClean="0">
              <a:solidFill>
                <a:schemeClr val="tx1"/>
              </a:solidFill>
            </a:rPr>
            <a:t> </a:t>
          </a:r>
          <a:r>
            <a:rPr lang="fr-FR" sz="2000" dirty="0" err="1" smtClean="0">
              <a:solidFill>
                <a:schemeClr val="tx1"/>
              </a:solidFill>
            </a:rPr>
            <a:t>trays</a:t>
          </a:r>
          <a:r>
            <a:rPr lang="fr-FR" sz="2000" dirty="0" smtClean="0">
              <a:solidFill>
                <a:schemeClr val="tx1"/>
              </a:solidFill>
            </a:rPr>
            <a:t> and </a:t>
          </a:r>
          <a:r>
            <a:rPr lang="fr-FR" sz="2000" dirty="0" err="1" smtClean="0">
              <a:solidFill>
                <a:schemeClr val="tx1"/>
              </a:solidFill>
            </a:rPr>
            <a:t>placed</a:t>
          </a:r>
          <a:r>
            <a:rPr lang="fr-FR" sz="2000" dirty="0" smtClean="0">
              <a:solidFill>
                <a:schemeClr val="tx1"/>
              </a:solidFill>
            </a:rPr>
            <a:t> in a </a:t>
          </a:r>
          <a:r>
            <a:rPr lang="fr-FR" sz="2000" dirty="0" err="1" smtClean="0">
              <a:solidFill>
                <a:schemeClr val="tx1"/>
              </a:solidFill>
            </a:rPr>
            <a:t>climatic</a:t>
          </a:r>
          <a:r>
            <a:rPr lang="fr-FR" sz="2000" dirty="0" smtClean="0">
              <a:solidFill>
                <a:schemeClr val="tx1"/>
              </a:solidFill>
            </a:rPr>
            <a:t> </a:t>
          </a:r>
          <a:r>
            <a:rPr lang="fr-FR" sz="2000" dirty="0" err="1" smtClean="0">
              <a:solidFill>
                <a:schemeClr val="tx1"/>
              </a:solidFill>
            </a:rPr>
            <a:t>chamber</a:t>
          </a:r>
          <a:r>
            <a:rPr lang="fr-FR" sz="2000" dirty="0" smtClean="0">
              <a:solidFill>
                <a:schemeClr val="tx1"/>
              </a:solidFill>
            </a:rPr>
            <a:t> (Fig.1) at 14°C/</a:t>
          </a:r>
          <a:r>
            <a:rPr lang="fr-FR" sz="2000" dirty="0" err="1" smtClean="0">
              <a:solidFill>
                <a:schemeClr val="tx1"/>
              </a:solidFill>
            </a:rPr>
            <a:t>day</a:t>
          </a:r>
          <a:r>
            <a:rPr lang="fr-FR" sz="2000" dirty="0" smtClean="0">
              <a:solidFill>
                <a:schemeClr val="tx1"/>
              </a:solidFill>
            </a:rPr>
            <a:t>, 12°C/night, 10h-photoperiod (400 µmol photons.m</a:t>
          </a:r>
          <a:r>
            <a:rPr lang="fr-FR" sz="2000" baseline="30000" dirty="0" smtClean="0">
              <a:solidFill>
                <a:schemeClr val="tx1"/>
              </a:solidFill>
            </a:rPr>
            <a:t>-2.</a:t>
          </a:r>
          <a:r>
            <a:rPr lang="fr-FR" sz="2000" dirty="0" smtClean="0">
              <a:solidFill>
                <a:schemeClr val="tx1"/>
              </a:solidFill>
            </a:rPr>
            <a:t>s</a:t>
          </a:r>
          <a:r>
            <a:rPr lang="fr-FR" sz="2000" baseline="30000" dirty="0" smtClean="0">
              <a:solidFill>
                <a:schemeClr val="tx1"/>
              </a:solidFill>
            </a:rPr>
            <a:t>-1</a:t>
          </a:r>
          <a:r>
            <a:rPr lang="fr-FR" sz="2000" dirty="0" smtClean="0">
              <a:solidFill>
                <a:schemeClr val="tx1"/>
              </a:solidFill>
            </a:rPr>
            <a:t>), </a:t>
          </a:r>
          <a:r>
            <a:rPr lang="fr-FR" sz="2000" dirty="0" err="1" smtClean="0">
              <a:solidFill>
                <a:schemeClr val="tx1"/>
              </a:solidFill>
            </a:rPr>
            <a:t>until</a:t>
          </a:r>
          <a:r>
            <a:rPr lang="fr-FR" sz="2000" dirty="0" smtClean="0">
              <a:solidFill>
                <a:schemeClr val="tx1"/>
              </a:solidFill>
            </a:rPr>
            <a:t> 3-leaves stage </a:t>
          </a:r>
          <a:r>
            <a:rPr lang="fr-FR" sz="2000" dirty="0" err="1" smtClean="0">
              <a:solidFill>
                <a:schemeClr val="tx1"/>
              </a:solidFill>
            </a:rPr>
            <a:t>was</a:t>
          </a:r>
          <a:r>
            <a:rPr lang="fr-FR" sz="2000" dirty="0" smtClean="0">
              <a:solidFill>
                <a:schemeClr val="tx1"/>
              </a:solidFill>
            </a:rPr>
            <a:t> </a:t>
          </a:r>
          <a:r>
            <a:rPr lang="fr-FR" sz="2000" dirty="0" err="1" smtClean="0">
              <a:solidFill>
                <a:schemeClr val="tx1"/>
              </a:solidFill>
            </a:rPr>
            <a:t>reached</a:t>
          </a:r>
          <a:endParaRPr lang="fr-FR" sz="2000" dirty="0">
            <a:solidFill>
              <a:schemeClr val="tx1"/>
            </a:solidFill>
          </a:endParaRPr>
        </a:p>
      </dgm:t>
    </dgm:pt>
    <dgm:pt modelId="{9B868398-13EA-4736-BD40-DF9A3DA42B00}" type="parTrans" cxnId="{82836161-C31C-444D-9C29-F62E8D20AD5C}">
      <dgm:prSet/>
      <dgm:spPr/>
      <dgm:t>
        <a:bodyPr/>
        <a:lstStyle/>
        <a:p>
          <a:endParaRPr lang="fr-FR"/>
        </a:p>
      </dgm:t>
    </dgm:pt>
    <dgm:pt modelId="{295E19C7-13DD-40DD-8067-90BCB89EBD51}" type="sibTrans" cxnId="{82836161-C31C-444D-9C29-F62E8D20AD5C}">
      <dgm:prSet/>
      <dgm:spPr/>
      <dgm:t>
        <a:bodyPr/>
        <a:lstStyle/>
        <a:p>
          <a:endParaRPr lang="fr-FR"/>
        </a:p>
      </dgm:t>
    </dgm:pt>
    <dgm:pt modelId="{66353A93-9B64-47ED-AC79-E63134F0EC60}">
      <dgm:prSet phldrT="[Texte]" custT="1"/>
      <dgm:spPr/>
      <dgm:t>
        <a:bodyPr/>
        <a:lstStyle/>
        <a:p>
          <a:pPr algn="just"/>
          <a:r>
            <a:rPr lang="fr-FR" sz="2000" dirty="0" err="1" smtClean="0">
              <a:solidFill>
                <a:schemeClr val="tx1"/>
              </a:solidFill>
            </a:rPr>
            <a:t>Parameters</a:t>
          </a:r>
          <a:r>
            <a:rPr lang="fr-FR" sz="2000" dirty="0" smtClean="0">
              <a:solidFill>
                <a:schemeClr val="tx1"/>
              </a:solidFill>
            </a:rPr>
            <a:t> of the </a:t>
          </a:r>
          <a:r>
            <a:rPr lang="fr-FR" sz="2000" dirty="0" err="1" smtClean="0">
              <a:solidFill>
                <a:schemeClr val="tx1"/>
              </a:solidFill>
            </a:rPr>
            <a:t>climatic</a:t>
          </a:r>
          <a:r>
            <a:rPr lang="fr-FR" sz="2000" dirty="0" smtClean="0">
              <a:solidFill>
                <a:schemeClr val="tx1"/>
              </a:solidFill>
            </a:rPr>
            <a:t> </a:t>
          </a:r>
          <a:r>
            <a:rPr lang="fr-FR" sz="2000" dirty="0" err="1" smtClean="0">
              <a:solidFill>
                <a:schemeClr val="tx1"/>
              </a:solidFill>
            </a:rPr>
            <a:t>chamber</a:t>
          </a:r>
          <a:r>
            <a:rPr lang="fr-FR" sz="2000" dirty="0" smtClean="0">
              <a:solidFill>
                <a:schemeClr val="tx1"/>
              </a:solidFill>
            </a:rPr>
            <a:t> </a:t>
          </a:r>
          <a:r>
            <a:rPr lang="fr-FR" sz="2000" dirty="0" err="1" smtClean="0">
              <a:solidFill>
                <a:schemeClr val="tx1"/>
              </a:solidFill>
            </a:rPr>
            <a:t>were</a:t>
          </a:r>
          <a:r>
            <a:rPr lang="fr-FR" sz="2000" dirty="0" smtClean="0">
              <a:solidFill>
                <a:schemeClr val="tx1"/>
              </a:solidFill>
            </a:rPr>
            <a:t> </a:t>
          </a:r>
          <a:r>
            <a:rPr lang="fr-FR" sz="2000" dirty="0" err="1" smtClean="0">
              <a:solidFill>
                <a:schemeClr val="tx1"/>
              </a:solidFill>
            </a:rPr>
            <a:t>switched</a:t>
          </a:r>
          <a:r>
            <a:rPr lang="fr-FR" sz="2000" dirty="0" smtClean="0">
              <a:solidFill>
                <a:schemeClr val="tx1"/>
              </a:solidFill>
            </a:rPr>
            <a:t> to </a:t>
          </a:r>
          <a:r>
            <a:rPr lang="fr-FR" sz="2000" dirty="0" err="1" smtClean="0">
              <a:solidFill>
                <a:schemeClr val="tx1"/>
              </a:solidFill>
            </a:rPr>
            <a:t>provide</a:t>
          </a:r>
          <a:r>
            <a:rPr lang="fr-FR" sz="2000" dirty="0" smtClean="0">
              <a:solidFill>
                <a:schemeClr val="tx1"/>
              </a:solidFill>
            </a:rPr>
            <a:t> cold </a:t>
          </a:r>
          <a:r>
            <a:rPr lang="fr-FR" sz="2000" dirty="0" err="1" smtClean="0">
              <a:solidFill>
                <a:schemeClr val="tx1"/>
              </a:solidFill>
            </a:rPr>
            <a:t>acclimation</a:t>
          </a:r>
          <a:r>
            <a:rPr lang="fr-FR" sz="2000" dirty="0" smtClean="0">
              <a:solidFill>
                <a:schemeClr val="tx1"/>
              </a:solidFill>
            </a:rPr>
            <a:t> conditions, 4°C/</a:t>
          </a:r>
          <a:r>
            <a:rPr lang="fr-FR" sz="2000" dirty="0" err="1" smtClean="0">
              <a:solidFill>
                <a:schemeClr val="tx1"/>
              </a:solidFill>
            </a:rPr>
            <a:t>day</a:t>
          </a:r>
          <a:r>
            <a:rPr lang="fr-FR" sz="2000" dirty="0" smtClean="0">
              <a:solidFill>
                <a:schemeClr val="tx1"/>
              </a:solidFill>
            </a:rPr>
            <a:t>, 2°C/night, 10h-photoperiod (200 µmol photons.m</a:t>
          </a:r>
          <a:r>
            <a:rPr lang="fr-FR" sz="2000" baseline="30000" dirty="0" smtClean="0">
              <a:solidFill>
                <a:schemeClr val="tx1"/>
              </a:solidFill>
            </a:rPr>
            <a:t>-2.</a:t>
          </a:r>
          <a:r>
            <a:rPr lang="fr-FR" sz="2000" dirty="0" smtClean="0">
              <a:solidFill>
                <a:schemeClr val="tx1"/>
              </a:solidFill>
            </a:rPr>
            <a:t>s</a:t>
          </a:r>
          <a:r>
            <a:rPr lang="fr-FR" sz="2000" baseline="30000" dirty="0" smtClean="0">
              <a:solidFill>
                <a:schemeClr val="tx1"/>
              </a:solidFill>
            </a:rPr>
            <a:t>-1</a:t>
          </a:r>
          <a:r>
            <a:rPr lang="fr-FR" sz="2000" dirty="0" smtClean="0">
              <a:solidFill>
                <a:schemeClr val="tx1"/>
              </a:solidFill>
            </a:rPr>
            <a:t>)</a:t>
          </a:r>
          <a:endParaRPr lang="fr-FR" sz="2000" dirty="0">
            <a:solidFill>
              <a:schemeClr val="tx1"/>
            </a:solidFill>
          </a:endParaRPr>
        </a:p>
      </dgm:t>
    </dgm:pt>
    <dgm:pt modelId="{47299919-82CA-43E7-8246-C0F2C406A0C9}" type="parTrans" cxnId="{16E75E63-1894-4235-A6D2-8C3BF8274A71}">
      <dgm:prSet/>
      <dgm:spPr/>
      <dgm:t>
        <a:bodyPr/>
        <a:lstStyle/>
        <a:p>
          <a:endParaRPr lang="fr-FR"/>
        </a:p>
      </dgm:t>
    </dgm:pt>
    <dgm:pt modelId="{7DA2A52A-DC68-4388-97AA-460CA6C59FA0}" type="sibTrans" cxnId="{16E75E63-1894-4235-A6D2-8C3BF8274A71}">
      <dgm:prSet/>
      <dgm:spPr/>
      <dgm:t>
        <a:bodyPr/>
        <a:lstStyle/>
        <a:p>
          <a:endParaRPr lang="fr-FR"/>
        </a:p>
      </dgm:t>
    </dgm:pt>
    <dgm:pt modelId="{A7739D90-D2F1-4317-8664-A4D117935781}">
      <dgm:prSet phldrT="[Texte]" custT="1"/>
      <dgm:spPr/>
      <dgm:t>
        <a:bodyPr/>
        <a:lstStyle/>
        <a:p>
          <a:r>
            <a:rPr lang="fr-FR" sz="2400" dirty="0" smtClean="0">
              <a:solidFill>
                <a:schemeClr val="bg1"/>
              </a:solidFill>
            </a:rPr>
            <a:t>Initiation of </a:t>
          </a:r>
          <a:r>
            <a:rPr lang="fr-FR" sz="2400" dirty="0" err="1" smtClean="0">
              <a:solidFill>
                <a:schemeClr val="bg1"/>
              </a:solidFill>
            </a:rPr>
            <a:t>ice</a:t>
          </a:r>
          <a:r>
            <a:rPr lang="fr-FR" sz="2400" dirty="0" smtClean="0">
              <a:solidFill>
                <a:schemeClr val="bg1"/>
              </a:solidFill>
            </a:rPr>
            <a:t> </a:t>
          </a:r>
          <a:r>
            <a:rPr lang="fr-FR" sz="2400" dirty="0" err="1" smtClean="0">
              <a:solidFill>
                <a:schemeClr val="bg1"/>
              </a:solidFill>
            </a:rPr>
            <a:t>nucleation</a:t>
          </a:r>
          <a:endParaRPr lang="fr-FR" sz="2400" dirty="0">
            <a:solidFill>
              <a:schemeClr val="bg1"/>
            </a:solidFill>
          </a:endParaRPr>
        </a:p>
      </dgm:t>
    </dgm:pt>
    <dgm:pt modelId="{00439472-A7B8-4F33-958D-D8B69A74E6D9}" type="sibTrans" cxnId="{5CBC2BCA-C70A-432D-897C-1FD110826C36}">
      <dgm:prSet/>
      <dgm:spPr/>
      <dgm:t>
        <a:bodyPr/>
        <a:lstStyle/>
        <a:p>
          <a:endParaRPr lang="fr-FR" sz="2000"/>
        </a:p>
      </dgm:t>
    </dgm:pt>
    <dgm:pt modelId="{662F5E13-CCB2-411C-9605-BCFA8A1F7B2E}" type="parTrans" cxnId="{5CBC2BCA-C70A-432D-897C-1FD110826C36}">
      <dgm:prSet/>
      <dgm:spPr/>
      <dgm:t>
        <a:bodyPr/>
        <a:lstStyle/>
        <a:p>
          <a:endParaRPr lang="fr-FR" sz="2000"/>
        </a:p>
      </dgm:t>
    </dgm:pt>
    <dgm:pt modelId="{DB3903E1-50A5-4DAA-A4F2-EFC0FF42A9E7}">
      <dgm:prSet phldrT="[Texte]" custT="1"/>
      <dgm:spPr/>
      <dgm:t>
        <a:bodyPr/>
        <a:lstStyle/>
        <a:p>
          <a:pPr algn="ctr"/>
          <a:r>
            <a:rPr lang="fr-FR" sz="2400" dirty="0" err="1" smtClean="0"/>
            <a:t>Measurement</a:t>
          </a:r>
          <a:r>
            <a:rPr lang="fr-FR" sz="2400" dirty="0" smtClean="0"/>
            <a:t> of </a:t>
          </a:r>
          <a:r>
            <a:rPr lang="fr-FR" sz="2400" dirty="0" err="1" smtClean="0"/>
            <a:t>electrolyte</a:t>
          </a:r>
          <a:r>
            <a:rPr lang="fr-FR" sz="2400" dirty="0" smtClean="0"/>
            <a:t> </a:t>
          </a:r>
          <a:r>
            <a:rPr lang="fr-FR" sz="2400" dirty="0" err="1" smtClean="0"/>
            <a:t>leakage</a:t>
          </a:r>
          <a:endParaRPr lang="fr-FR" sz="2400" dirty="0"/>
        </a:p>
      </dgm:t>
    </dgm:pt>
    <dgm:pt modelId="{C834D87B-CBB2-4DCD-AB65-E1606069DBAA}" type="parTrans" cxnId="{17BD7B8E-83CF-4A1F-9CFF-ECC03084CF1A}">
      <dgm:prSet/>
      <dgm:spPr/>
      <dgm:t>
        <a:bodyPr/>
        <a:lstStyle/>
        <a:p>
          <a:endParaRPr lang="fr-FR"/>
        </a:p>
      </dgm:t>
    </dgm:pt>
    <dgm:pt modelId="{12ABF727-3E9A-4566-9125-C72430326398}" type="sibTrans" cxnId="{17BD7B8E-83CF-4A1F-9CFF-ECC03084CF1A}">
      <dgm:prSet/>
      <dgm:spPr/>
      <dgm:t>
        <a:bodyPr/>
        <a:lstStyle/>
        <a:p>
          <a:endParaRPr lang="fr-FR"/>
        </a:p>
      </dgm:t>
    </dgm:pt>
    <dgm:pt modelId="{83523587-7634-4428-921B-3B31CD838880}">
      <dgm:prSet/>
      <dgm:spPr/>
      <dgm:t>
        <a:bodyPr/>
        <a:lstStyle/>
        <a:p>
          <a:pPr algn="l"/>
          <a:r>
            <a:rPr lang="fr-FR" dirty="0" err="1" smtClean="0"/>
            <a:t>Inititial</a:t>
          </a:r>
          <a:r>
            <a:rPr lang="fr-FR" dirty="0" smtClean="0"/>
            <a:t> </a:t>
          </a:r>
          <a:r>
            <a:rPr lang="fr-FR" dirty="0" err="1" smtClean="0"/>
            <a:t>conductivity</a:t>
          </a:r>
          <a:r>
            <a:rPr lang="fr-FR" dirty="0" smtClean="0"/>
            <a:t> (Ci) </a:t>
          </a:r>
          <a:r>
            <a:rPr lang="fr-FR" dirty="0" err="1" smtClean="0"/>
            <a:t>wa</a:t>
          </a:r>
          <a:r>
            <a:rPr lang="fr-FR" dirty="0" smtClean="0"/>
            <a:t> </a:t>
          </a:r>
          <a:r>
            <a:rPr lang="fr-FR" dirty="0" err="1" smtClean="0"/>
            <a:t>measured</a:t>
          </a:r>
          <a:r>
            <a:rPr lang="fr-FR" dirty="0" smtClean="0"/>
            <a:t> </a:t>
          </a:r>
          <a:r>
            <a:rPr lang="fr-FR" dirty="0" err="1" smtClean="0"/>
            <a:t>using</a:t>
          </a:r>
          <a:r>
            <a:rPr lang="fr-FR" dirty="0" smtClean="0"/>
            <a:t> a </a:t>
          </a:r>
          <a:r>
            <a:rPr lang="fr-FR" dirty="0" err="1" smtClean="0"/>
            <a:t>conductimeter</a:t>
          </a:r>
          <a:r>
            <a:rPr lang="fr-FR" dirty="0" smtClean="0"/>
            <a:t> (µS.cm</a:t>
          </a:r>
          <a:r>
            <a:rPr lang="fr-FR" baseline="30000" dirty="0" smtClean="0"/>
            <a:t>-1</a:t>
          </a:r>
          <a:r>
            <a:rPr lang="fr-FR" dirty="0" smtClean="0"/>
            <a:t>)</a:t>
          </a:r>
          <a:endParaRPr lang="fr-FR" dirty="0"/>
        </a:p>
      </dgm:t>
    </dgm:pt>
    <dgm:pt modelId="{932B2CDE-2989-42CD-88A9-4FFB90365671}" type="parTrans" cxnId="{FA46DFDB-0CE3-422F-95E0-7AAD9EEC673F}">
      <dgm:prSet/>
      <dgm:spPr/>
      <dgm:t>
        <a:bodyPr/>
        <a:lstStyle/>
        <a:p>
          <a:endParaRPr lang="fr-FR"/>
        </a:p>
      </dgm:t>
    </dgm:pt>
    <dgm:pt modelId="{4251567D-365C-4FD6-8D8A-96EEF8ECD031}" type="sibTrans" cxnId="{FA46DFDB-0CE3-422F-95E0-7AAD9EEC673F}">
      <dgm:prSet/>
      <dgm:spPr/>
      <dgm:t>
        <a:bodyPr/>
        <a:lstStyle/>
        <a:p>
          <a:endParaRPr lang="fr-FR"/>
        </a:p>
      </dgm:t>
    </dgm:pt>
    <dgm:pt modelId="{794891A5-7FC2-4EF2-BDF4-5548888BAD61}">
      <dgm:prSet/>
      <dgm:spPr/>
      <dgm:t>
        <a:bodyPr/>
        <a:lstStyle/>
        <a:p>
          <a:pPr algn="just"/>
          <a:r>
            <a:rPr lang="fr-FR" dirty="0" smtClean="0"/>
            <a:t>Total </a:t>
          </a:r>
          <a:r>
            <a:rPr lang="fr-FR" dirty="0" err="1" smtClean="0"/>
            <a:t>conductiviy</a:t>
          </a:r>
          <a:r>
            <a:rPr lang="fr-FR" dirty="0" smtClean="0"/>
            <a:t> (Ct) </a:t>
          </a:r>
          <a:r>
            <a:rPr lang="fr-FR" dirty="0" err="1" smtClean="0"/>
            <a:t>was</a:t>
          </a:r>
          <a:r>
            <a:rPr lang="fr-FR" dirty="0" smtClean="0"/>
            <a:t> </a:t>
          </a:r>
          <a:r>
            <a:rPr lang="fr-FR" dirty="0" err="1" smtClean="0"/>
            <a:t>measured</a:t>
          </a:r>
          <a:r>
            <a:rPr lang="fr-FR" dirty="0" smtClean="0"/>
            <a:t> </a:t>
          </a:r>
          <a:r>
            <a:rPr lang="fr-FR" dirty="0" err="1" smtClean="0"/>
            <a:t>after</a:t>
          </a:r>
          <a:r>
            <a:rPr lang="fr-FR" dirty="0" smtClean="0"/>
            <a:t> 24h at -80°C</a:t>
          </a:r>
          <a:endParaRPr lang="fr-FR" dirty="0"/>
        </a:p>
      </dgm:t>
    </dgm:pt>
    <dgm:pt modelId="{0751F415-07AE-4A14-8E9E-F58B30A2ED42}" type="parTrans" cxnId="{656B5221-F745-4479-AE50-DA4952A7D4F6}">
      <dgm:prSet/>
      <dgm:spPr/>
      <dgm:t>
        <a:bodyPr/>
        <a:lstStyle/>
        <a:p>
          <a:endParaRPr lang="fr-FR"/>
        </a:p>
      </dgm:t>
    </dgm:pt>
    <dgm:pt modelId="{A9E5CB3B-7A50-41CE-A7E3-67804971CF13}" type="sibTrans" cxnId="{656B5221-F745-4479-AE50-DA4952A7D4F6}">
      <dgm:prSet/>
      <dgm:spPr/>
      <dgm:t>
        <a:bodyPr/>
        <a:lstStyle/>
        <a:p>
          <a:endParaRPr lang="fr-FR"/>
        </a:p>
      </dgm:t>
    </dgm:pt>
    <dgm:pt modelId="{849B22A6-8F48-42C1-ADCE-87A1F9F418CF}">
      <dgm:prSet phldrT="[Texte]" custT="1"/>
      <dgm:spPr/>
      <dgm:t>
        <a:bodyPr/>
        <a:lstStyle/>
        <a:p>
          <a:r>
            <a:rPr lang="fr-FR" sz="2400" dirty="0" smtClean="0"/>
            <a:t>Cold </a:t>
          </a:r>
          <a:r>
            <a:rPr lang="fr-FR" sz="2400" dirty="0" err="1" smtClean="0"/>
            <a:t>acclimation</a:t>
          </a:r>
          <a:endParaRPr lang="fr-FR" sz="2400" dirty="0"/>
        </a:p>
      </dgm:t>
    </dgm:pt>
    <dgm:pt modelId="{A712359C-7D24-4087-8CF4-D437731E4B33}" type="sibTrans" cxnId="{9414A6FA-29C5-4508-A0FF-BA0B9FC2C9AF}">
      <dgm:prSet/>
      <dgm:spPr/>
      <dgm:t>
        <a:bodyPr/>
        <a:lstStyle/>
        <a:p>
          <a:endParaRPr lang="fr-FR"/>
        </a:p>
      </dgm:t>
    </dgm:pt>
    <dgm:pt modelId="{7A23C92A-6F40-4959-A8BC-3758EFF61139}" type="parTrans" cxnId="{9414A6FA-29C5-4508-A0FF-BA0B9FC2C9AF}">
      <dgm:prSet/>
      <dgm:spPr/>
      <dgm:t>
        <a:bodyPr/>
        <a:lstStyle/>
        <a:p>
          <a:endParaRPr lang="fr-FR"/>
        </a:p>
      </dgm:t>
    </dgm:pt>
    <dgm:pt modelId="{8B52DEF9-7111-4B8B-85E1-E460ABEB29BD}">
      <dgm:prSet phldrT="[Texte]"/>
      <dgm:spPr/>
      <dgm:t>
        <a:bodyPr/>
        <a:lstStyle/>
        <a:p>
          <a:r>
            <a:rPr lang="fr-FR" dirty="0" err="1" smtClean="0">
              <a:solidFill>
                <a:schemeClr val="tx1"/>
              </a:solidFill>
            </a:rPr>
            <a:t>Liquid</a:t>
          </a:r>
          <a:r>
            <a:rPr lang="fr-FR" dirty="0" smtClean="0">
              <a:solidFill>
                <a:schemeClr val="tx1"/>
              </a:solidFill>
            </a:rPr>
            <a:t> </a:t>
          </a:r>
          <a:r>
            <a:rPr lang="fr-FR" dirty="0" err="1" smtClean="0">
              <a:solidFill>
                <a:schemeClr val="tx1"/>
              </a:solidFill>
            </a:rPr>
            <a:t>nitrogen</a:t>
          </a:r>
          <a:r>
            <a:rPr lang="fr-FR" dirty="0" smtClean="0">
              <a:solidFill>
                <a:schemeClr val="tx1"/>
              </a:solidFill>
            </a:rPr>
            <a:t> </a:t>
          </a:r>
          <a:r>
            <a:rPr lang="fr-FR" dirty="0" err="1" smtClean="0">
              <a:solidFill>
                <a:schemeClr val="tx1"/>
              </a:solidFill>
            </a:rPr>
            <a:t>was</a:t>
          </a:r>
          <a:r>
            <a:rPr lang="fr-FR" dirty="0" smtClean="0">
              <a:solidFill>
                <a:schemeClr val="tx1"/>
              </a:solidFill>
            </a:rPr>
            <a:t> spread on </a:t>
          </a:r>
          <a:r>
            <a:rPr lang="fr-FR" dirty="0" err="1" smtClean="0">
              <a:solidFill>
                <a:schemeClr val="tx1"/>
              </a:solidFill>
            </a:rPr>
            <a:t>each</a:t>
          </a:r>
          <a:r>
            <a:rPr lang="fr-FR" dirty="0" smtClean="0">
              <a:solidFill>
                <a:schemeClr val="tx1"/>
              </a:solidFill>
            </a:rPr>
            <a:t> of the plants to </a:t>
          </a:r>
          <a:r>
            <a:rPr lang="fr-FR" dirty="0" err="1" smtClean="0">
              <a:solidFill>
                <a:schemeClr val="tx1"/>
              </a:solidFill>
            </a:rPr>
            <a:t>be</a:t>
          </a:r>
          <a:r>
            <a:rPr lang="fr-FR" dirty="0" smtClean="0">
              <a:solidFill>
                <a:schemeClr val="tx1"/>
              </a:solidFill>
            </a:rPr>
            <a:t> </a:t>
          </a:r>
          <a:r>
            <a:rPr lang="fr-FR" dirty="0" err="1" smtClean="0">
              <a:solidFill>
                <a:schemeClr val="tx1"/>
              </a:solidFill>
            </a:rPr>
            <a:t>sampled</a:t>
          </a:r>
          <a:r>
            <a:rPr lang="fr-FR" dirty="0" smtClean="0">
              <a:solidFill>
                <a:schemeClr val="tx1"/>
              </a:solidFill>
            </a:rPr>
            <a:t>, in </a:t>
          </a:r>
          <a:r>
            <a:rPr lang="fr-FR" dirty="0" err="1" smtClean="0">
              <a:solidFill>
                <a:schemeClr val="tx1"/>
              </a:solidFill>
            </a:rPr>
            <a:t>order</a:t>
          </a:r>
          <a:r>
            <a:rPr lang="fr-FR" dirty="0" smtClean="0">
              <a:solidFill>
                <a:schemeClr val="tx1"/>
              </a:solidFill>
            </a:rPr>
            <a:t> to </a:t>
          </a:r>
          <a:r>
            <a:rPr lang="fr-FR" dirty="0" err="1" smtClean="0">
              <a:solidFill>
                <a:schemeClr val="tx1"/>
              </a:solidFill>
            </a:rPr>
            <a:t>induce</a:t>
          </a:r>
          <a:r>
            <a:rPr lang="fr-FR" dirty="0" smtClean="0">
              <a:solidFill>
                <a:schemeClr val="tx1"/>
              </a:solidFill>
            </a:rPr>
            <a:t> </a:t>
          </a:r>
          <a:r>
            <a:rPr lang="fr-FR" dirty="0" err="1" smtClean="0">
              <a:solidFill>
                <a:schemeClr val="tx1"/>
              </a:solidFill>
            </a:rPr>
            <a:t>ice</a:t>
          </a:r>
          <a:r>
            <a:rPr lang="fr-FR" dirty="0" smtClean="0">
              <a:solidFill>
                <a:schemeClr val="tx1"/>
              </a:solidFill>
            </a:rPr>
            <a:t> </a:t>
          </a:r>
          <a:r>
            <a:rPr lang="fr-FR" dirty="0" err="1" smtClean="0">
              <a:solidFill>
                <a:schemeClr val="tx1"/>
              </a:solidFill>
            </a:rPr>
            <a:t>nucleation</a:t>
          </a:r>
          <a:endParaRPr lang="fr-FR" dirty="0">
            <a:solidFill>
              <a:schemeClr val="tx1"/>
            </a:solidFill>
          </a:endParaRPr>
        </a:p>
      </dgm:t>
    </dgm:pt>
    <dgm:pt modelId="{45992EF5-D211-4B05-9FC6-EF8EC45F4C78}" type="parTrans" cxnId="{D26BE8D7-8DC5-4F64-954E-348875A514D9}">
      <dgm:prSet/>
      <dgm:spPr/>
      <dgm:t>
        <a:bodyPr/>
        <a:lstStyle/>
        <a:p>
          <a:endParaRPr lang="fr-FR"/>
        </a:p>
      </dgm:t>
    </dgm:pt>
    <dgm:pt modelId="{2B48367B-F7F7-410F-B622-E1A6694A4DB9}" type="sibTrans" cxnId="{D26BE8D7-8DC5-4F64-954E-348875A514D9}">
      <dgm:prSet/>
      <dgm:spPr/>
      <dgm:t>
        <a:bodyPr/>
        <a:lstStyle/>
        <a:p>
          <a:endParaRPr lang="fr-FR"/>
        </a:p>
      </dgm:t>
    </dgm:pt>
    <dgm:pt modelId="{EC1E706D-7F1C-4E8B-B9E6-18695B876E3E}">
      <dgm:prSet phldrT="[Texte]"/>
      <dgm:spPr/>
      <dgm:t>
        <a:bodyPr/>
        <a:lstStyle/>
        <a:p>
          <a:r>
            <a:rPr lang="fr-FR" dirty="0" smtClean="0">
              <a:solidFill>
                <a:schemeClr val="tx1"/>
              </a:solidFill>
            </a:rPr>
            <a:t>Plants stems </a:t>
          </a:r>
          <a:r>
            <a:rPr lang="fr-FR" dirty="0" err="1" smtClean="0">
              <a:solidFill>
                <a:schemeClr val="tx1"/>
              </a:solidFill>
            </a:rPr>
            <a:t>were</a:t>
          </a:r>
          <a:r>
            <a:rPr lang="fr-FR" dirty="0" smtClean="0">
              <a:solidFill>
                <a:schemeClr val="tx1"/>
              </a:solidFill>
            </a:rPr>
            <a:t> </a:t>
          </a:r>
          <a:r>
            <a:rPr lang="fr-FR" dirty="0" err="1" smtClean="0">
              <a:solidFill>
                <a:schemeClr val="tx1"/>
              </a:solidFill>
            </a:rPr>
            <a:t>rinsed</a:t>
          </a:r>
          <a:r>
            <a:rPr lang="fr-FR" dirty="0" smtClean="0">
              <a:solidFill>
                <a:schemeClr val="tx1"/>
              </a:solidFill>
            </a:rPr>
            <a:t> and </a:t>
          </a:r>
          <a:r>
            <a:rPr lang="fr-FR" dirty="0" err="1" smtClean="0">
              <a:solidFill>
                <a:schemeClr val="tx1"/>
              </a:solidFill>
            </a:rPr>
            <a:t>placed</a:t>
          </a:r>
          <a:r>
            <a:rPr lang="fr-FR" dirty="0" smtClean="0">
              <a:solidFill>
                <a:schemeClr val="tx1"/>
              </a:solidFill>
            </a:rPr>
            <a:t> </a:t>
          </a:r>
          <a:r>
            <a:rPr lang="fr-FR" dirty="0" err="1" smtClean="0">
              <a:solidFill>
                <a:schemeClr val="tx1"/>
              </a:solidFill>
            </a:rPr>
            <a:t>individually</a:t>
          </a:r>
          <a:r>
            <a:rPr lang="fr-FR" dirty="0" smtClean="0">
              <a:solidFill>
                <a:schemeClr val="tx1"/>
              </a:solidFill>
            </a:rPr>
            <a:t> set in 50mL Falcon© tubes </a:t>
          </a:r>
          <a:r>
            <a:rPr lang="fr-FR" dirty="0" err="1" smtClean="0">
              <a:solidFill>
                <a:schemeClr val="tx1"/>
              </a:solidFill>
            </a:rPr>
            <a:t>filled</a:t>
          </a:r>
          <a:r>
            <a:rPr lang="fr-FR" dirty="0" smtClean="0">
              <a:solidFill>
                <a:schemeClr val="tx1"/>
              </a:solidFill>
            </a:rPr>
            <a:t> </a:t>
          </a:r>
          <a:r>
            <a:rPr lang="fr-FR" dirty="0" err="1" smtClean="0">
              <a:solidFill>
                <a:schemeClr val="tx1"/>
              </a:solidFill>
            </a:rPr>
            <a:t>with</a:t>
          </a:r>
          <a:r>
            <a:rPr lang="fr-FR" dirty="0" smtClean="0">
              <a:solidFill>
                <a:schemeClr val="tx1"/>
              </a:solidFill>
            </a:rPr>
            <a:t> 30mL ultra-pure water. Tubes </a:t>
          </a:r>
          <a:r>
            <a:rPr lang="fr-FR" dirty="0" err="1" smtClean="0">
              <a:solidFill>
                <a:schemeClr val="tx1"/>
              </a:solidFill>
            </a:rPr>
            <a:t>were</a:t>
          </a:r>
          <a:r>
            <a:rPr lang="fr-FR" dirty="0" smtClean="0">
              <a:solidFill>
                <a:schemeClr val="tx1"/>
              </a:solidFill>
            </a:rPr>
            <a:t> </a:t>
          </a:r>
          <a:r>
            <a:rPr lang="fr-FR" dirty="0" err="1" smtClean="0">
              <a:solidFill>
                <a:schemeClr val="tx1"/>
              </a:solidFill>
            </a:rPr>
            <a:t>then</a:t>
          </a:r>
          <a:r>
            <a:rPr lang="fr-FR" dirty="0" smtClean="0">
              <a:solidFill>
                <a:schemeClr val="tx1"/>
              </a:solidFill>
            </a:rPr>
            <a:t> </a:t>
          </a:r>
          <a:r>
            <a:rPr lang="fr-FR" dirty="0" err="1" smtClean="0">
              <a:solidFill>
                <a:schemeClr val="tx1"/>
              </a:solidFill>
            </a:rPr>
            <a:t>placed</a:t>
          </a:r>
          <a:r>
            <a:rPr lang="fr-FR" dirty="0" smtClean="0">
              <a:solidFill>
                <a:schemeClr val="tx1"/>
              </a:solidFill>
            </a:rPr>
            <a:t> in a programmable freezer (Fig. 2)</a:t>
          </a:r>
          <a:endParaRPr lang="fr-FR" dirty="0">
            <a:solidFill>
              <a:schemeClr val="tx1"/>
            </a:solidFill>
          </a:endParaRPr>
        </a:p>
      </dgm:t>
    </dgm:pt>
    <dgm:pt modelId="{D134CD02-45C9-484C-8E7C-BBE099E68F82}" type="parTrans" cxnId="{CA24D028-AF8D-407A-9DF6-F4B84B03CC31}">
      <dgm:prSet/>
      <dgm:spPr/>
      <dgm:t>
        <a:bodyPr/>
        <a:lstStyle/>
        <a:p>
          <a:endParaRPr lang="fr-FR"/>
        </a:p>
      </dgm:t>
    </dgm:pt>
    <dgm:pt modelId="{C67E9734-17E8-454F-B0D6-7A6B38787268}" type="sibTrans" cxnId="{CA24D028-AF8D-407A-9DF6-F4B84B03CC31}">
      <dgm:prSet/>
      <dgm:spPr/>
      <dgm:t>
        <a:bodyPr/>
        <a:lstStyle/>
        <a:p>
          <a:endParaRPr lang="fr-FR"/>
        </a:p>
      </dgm:t>
    </dgm:pt>
    <dgm:pt modelId="{6BADB31F-3C83-4713-B9A7-791E5C0A84ED}" type="pres">
      <dgm:prSet presAssocID="{C10F01E4-339C-4406-BFF7-BA2C814A9505}" presName="Name0" presStyleCnt="0">
        <dgm:presLayoutVars>
          <dgm:dir/>
          <dgm:animLvl val="lvl"/>
          <dgm:resizeHandles val="exact"/>
        </dgm:presLayoutVars>
      </dgm:prSet>
      <dgm:spPr/>
      <dgm:t>
        <a:bodyPr/>
        <a:lstStyle/>
        <a:p>
          <a:endParaRPr lang="fr-FR"/>
        </a:p>
      </dgm:t>
    </dgm:pt>
    <dgm:pt modelId="{79381C7A-F9AD-4809-BCE5-17BE53B76954}" type="pres">
      <dgm:prSet presAssocID="{C10F01E4-339C-4406-BFF7-BA2C814A9505}" presName="tSp" presStyleCnt="0"/>
      <dgm:spPr/>
    </dgm:pt>
    <dgm:pt modelId="{F4DE9AA2-7635-4136-A43C-B9F63E9CFA95}" type="pres">
      <dgm:prSet presAssocID="{C10F01E4-339C-4406-BFF7-BA2C814A9505}" presName="bSp" presStyleCnt="0"/>
      <dgm:spPr/>
    </dgm:pt>
    <dgm:pt modelId="{987E94FF-0703-4A19-A6E2-D4FB74976922}" type="pres">
      <dgm:prSet presAssocID="{C10F01E4-339C-4406-BFF7-BA2C814A9505}" presName="process" presStyleCnt="0"/>
      <dgm:spPr/>
    </dgm:pt>
    <dgm:pt modelId="{154C868E-54C8-4B82-BB7A-C55A4EBEBC56}" type="pres">
      <dgm:prSet presAssocID="{5EF520E8-0452-4E74-8186-8A1342C5CBFA}" presName="composite1" presStyleCnt="0"/>
      <dgm:spPr/>
    </dgm:pt>
    <dgm:pt modelId="{9DE10739-3705-470E-BB8B-A7420FA3B1F4}" type="pres">
      <dgm:prSet presAssocID="{5EF520E8-0452-4E74-8186-8A1342C5CBFA}" presName="dummyNode1" presStyleLbl="node1" presStyleIdx="0" presStyleCnt="6"/>
      <dgm:spPr/>
    </dgm:pt>
    <dgm:pt modelId="{7D3FB5EC-A5B7-4529-8D84-440D1A5030F5}" type="pres">
      <dgm:prSet presAssocID="{5EF520E8-0452-4E74-8186-8A1342C5CBFA}" presName="childNode1" presStyleLbl="bgAcc1" presStyleIdx="0" presStyleCnt="6">
        <dgm:presLayoutVars>
          <dgm:bulletEnabled val="1"/>
        </dgm:presLayoutVars>
      </dgm:prSet>
      <dgm:spPr/>
      <dgm:t>
        <a:bodyPr/>
        <a:lstStyle/>
        <a:p>
          <a:endParaRPr lang="fr-FR"/>
        </a:p>
      </dgm:t>
    </dgm:pt>
    <dgm:pt modelId="{744AF129-83C8-4001-A94C-17F7855B753E}" type="pres">
      <dgm:prSet presAssocID="{5EF520E8-0452-4E74-8186-8A1342C5CBFA}" presName="childNode1tx" presStyleLbl="bgAcc1" presStyleIdx="0" presStyleCnt="6">
        <dgm:presLayoutVars>
          <dgm:bulletEnabled val="1"/>
        </dgm:presLayoutVars>
      </dgm:prSet>
      <dgm:spPr/>
      <dgm:t>
        <a:bodyPr/>
        <a:lstStyle/>
        <a:p>
          <a:endParaRPr lang="fr-FR"/>
        </a:p>
      </dgm:t>
    </dgm:pt>
    <dgm:pt modelId="{C758790E-892F-416E-B8CE-6A43792C9EDA}" type="pres">
      <dgm:prSet presAssocID="{5EF520E8-0452-4E74-8186-8A1342C5CBFA}" presName="parentNode1" presStyleLbl="node1" presStyleIdx="0" presStyleCnt="6">
        <dgm:presLayoutVars>
          <dgm:chMax val="1"/>
          <dgm:bulletEnabled val="1"/>
        </dgm:presLayoutVars>
      </dgm:prSet>
      <dgm:spPr/>
      <dgm:t>
        <a:bodyPr/>
        <a:lstStyle/>
        <a:p>
          <a:endParaRPr lang="fr-FR"/>
        </a:p>
      </dgm:t>
    </dgm:pt>
    <dgm:pt modelId="{B7E78732-6DF5-4A70-B538-D3BCA890C653}" type="pres">
      <dgm:prSet presAssocID="{5EF520E8-0452-4E74-8186-8A1342C5CBFA}" presName="connSite1" presStyleCnt="0"/>
      <dgm:spPr/>
    </dgm:pt>
    <dgm:pt modelId="{3916C5D4-522A-4714-9E39-1A4EEB629DAE}" type="pres">
      <dgm:prSet presAssocID="{4C0696FA-9DF0-4E3A-AEA8-CD50296CFA52}" presName="Name9" presStyleLbl="sibTrans2D1" presStyleIdx="0" presStyleCnt="5"/>
      <dgm:spPr/>
      <dgm:t>
        <a:bodyPr/>
        <a:lstStyle/>
        <a:p>
          <a:endParaRPr lang="fr-FR"/>
        </a:p>
      </dgm:t>
    </dgm:pt>
    <dgm:pt modelId="{5F2E5780-5D39-477B-83E7-EAC995BF707C}" type="pres">
      <dgm:prSet presAssocID="{849B22A6-8F48-42C1-ADCE-87A1F9F418CF}" presName="composite2" presStyleCnt="0"/>
      <dgm:spPr/>
    </dgm:pt>
    <dgm:pt modelId="{6D2AE2AE-DD4F-449F-B591-B4BFF4DD5A20}" type="pres">
      <dgm:prSet presAssocID="{849B22A6-8F48-42C1-ADCE-87A1F9F418CF}" presName="dummyNode2" presStyleLbl="node1" presStyleIdx="0" presStyleCnt="6"/>
      <dgm:spPr/>
    </dgm:pt>
    <dgm:pt modelId="{C54AB018-EC72-452C-9DD9-2FF2400F30EA}" type="pres">
      <dgm:prSet presAssocID="{849B22A6-8F48-42C1-ADCE-87A1F9F418CF}" presName="childNode2" presStyleLbl="bgAcc1" presStyleIdx="1" presStyleCnt="6">
        <dgm:presLayoutVars>
          <dgm:bulletEnabled val="1"/>
        </dgm:presLayoutVars>
      </dgm:prSet>
      <dgm:spPr/>
      <dgm:t>
        <a:bodyPr/>
        <a:lstStyle/>
        <a:p>
          <a:endParaRPr lang="fr-FR"/>
        </a:p>
      </dgm:t>
    </dgm:pt>
    <dgm:pt modelId="{6631A9F7-9A45-4021-A112-70D800A3CB54}" type="pres">
      <dgm:prSet presAssocID="{849B22A6-8F48-42C1-ADCE-87A1F9F418CF}" presName="childNode2tx" presStyleLbl="bgAcc1" presStyleIdx="1" presStyleCnt="6">
        <dgm:presLayoutVars>
          <dgm:bulletEnabled val="1"/>
        </dgm:presLayoutVars>
      </dgm:prSet>
      <dgm:spPr/>
      <dgm:t>
        <a:bodyPr/>
        <a:lstStyle/>
        <a:p>
          <a:endParaRPr lang="fr-FR"/>
        </a:p>
      </dgm:t>
    </dgm:pt>
    <dgm:pt modelId="{40E5C2EE-0CD3-4A02-AACC-56354456490E}" type="pres">
      <dgm:prSet presAssocID="{849B22A6-8F48-42C1-ADCE-87A1F9F418CF}" presName="parentNode2" presStyleLbl="node1" presStyleIdx="1" presStyleCnt="6">
        <dgm:presLayoutVars>
          <dgm:chMax val="0"/>
          <dgm:bulletEnabled val="1"/>
        </dgm:presLayoutVars>
      </dgm:prSet>
      <dgm:spPr/>
      <dgm:t>
        <a:bodyPr/>
        <a:lstStyle/>
        <a:p>
          <a:endParaRPr lang="fr-FR"/>
        </a:p>
      </dgm:t>
    </dgm:pt>
    <dgm:pt modelId="{459264D6-3B6A-4B0C-A190-EE0FA1AF5F02}" type="pres">
      <dgm:prSet presAssocID="{849B22A6-8F48-42C1-ADCE-87A1F9F418CF}" presName="connSite2" presStyleCnt="0"/>
      <dgm:spPr/>
    </dgm:pt>
    <dgm:pt modelId="{B5DCF7C4-C45E-49F6-B9EA-68BA68E7A4ED}" type="pres">
      <dgm:prSet presAssocID="{A712359C-7D24-4087-8CF4-D437731E4B33}" presName="Name18" presStyleLbl="sibTrans2D1" presStyleIdx="1" presStyleCnt="5"/>
      <dgm:spPr/>
      <dgm:t>
        <a:bodyPr/>
        <a:lstStyle/>
        <a:p>
          <a:endParaRPr lang="fr-FR"/>
        </a:p>
      </dgm:t>
    </dgm:pt>
    <dgm:pt modelId="{C42C6923-A480-4030-8E07-12C6E7699EB4}" type="pres">
      <dgm:prSet presAssocID="{A7739D90-D2F1-4317-8664-A4D117935781}" presName="composite1" presStyleCnt="0"/>
      <dgm:spPr/>
    </dgm:pt>
    <dgm:pt modelId="{D9C283A0-7CAE-40C5-B5B7-E966742679E4}" type="pres">
      <dgm:prSet presAssocID="{A7739D90-D2F1-4317-8664-A4D117935781}" presName="dummyNode1" presStyleLbl="node1" presStyleIdx="1" presStyleCnt="6"/>
      <dgm:spPr/>
    </dgm:pt>
    <dgm:pt modelId="{A1252625-63BB-4AB8-98AF-9C217F42987C}" type="pres">
      <dgm:prSet presAssocID="{A7739D90-D2F1-4317-8664-A4D117935781}" presName="childNode1" presStyleLbl="bgAcc1" presStyleIdx="2" presStyleCnt="6">
        <dgm:presLayoutVars>
          <dgm:bulletEnabled val="1"/>
        </dgm:presLayoutVars>
      </dgm:prSet>
      <dgm:spPr/>
      <dgm:t>
        <a:bodyPr/>
        <a:lstStyle/>
        <a:p>
          <a:endParaRPr lang="fr-FR"/>
        </a:p>
      </dgm:t>
    </dgm:pt>
    <dgm:pt modelId="{016B5B42-8E23-4928-8756-1897B158BA9B}" type="pres">
      <dgm:prSet presAssocID="{A7739D90-D2F1-4317-8664-A4D117935781}" presName="childNode1tx" presStyleLbl="bgAcc1" presStyleIdx="2" presStyleCnt="6">
        <dgm:presLayoutVars>
          <dgm:bulletEnabled val="1"/>
        </dgm:presLayoutVars>
      </dgm:prSet>
      <dgm:spPr/>
      <dgm:t>
        <a:bodyPr/>
        <a:lstStyle/>
        <a:p>
          <a:endParaRPr lang="fr-FR"/>
        </a:p>
      </dgm:t>
    </dgm:pt>
    <dgm:pt modelId="{94439DF8-329F-45B4-BE77-0E7A8AC80579}" type="pres">
      <dgm:prSet presAssocID="{A7739D90-D2F1-4317-8664-A4D117935781}" presName="parentNode1" presStyleLbl="node1" presStyleIdx="2" presStyleCnt="6">
        <dgm:presLayoutVars>
          <dgm:chMax val="1"/>
          <dgm:bulletEnabled val="1"/>
        </dgm:presLayoutVars>
      </dgm:prSet>
      <dgm:spPr/>
      <dgm:t>
        <a:bodyPr/>
        <a:lstStyle/>
        <a:p>
          <a:endParaRPr lang="fr-FR"/>
        </a:p>
      </dgm:t>
    </dgm:pt>
    <dgm:pt modelId="{AB1DF7D9-6324-4BB6-B5FA-F70A274AF664}" type="pres">
      <dgm:prSet presAssocID="{A7739D90-D2F1-4317-8664-A4D117935781}" presName="connSite1" presStyleCnt="0"/>
      <dgm:spPr/>
    </dgm:pt>
    <dgm:pt modelId="{5ABEC0CD-95D6-46D0-8F87-D903466EE3A6}" type="pres">
      <dgm:prSet presAssocID="{00439472-A7B8-4F33-958D-D8B69A74E6D9}" presName="Name9" presStyleLbl="sibTrans2D1" presStyleIdx="2" presStyleCnt="5"/>
      <dgm:spPr/>
      <dgm:t>
        <a:bodyPr/>
        <a:lstStyle/>
        <a:p>
          <a:endParaRPr lang="fr-FR"/>
        </a:p>
      </dgm:t>
    </dgm:pt>
    <dgm:pt modelId="{F4FBE0D0-60C9-4E5C-8353-C139D2CF2870}" type="pres">
      <dgm:prSet presAssocID="{6DB0B5BA-813F-4ABD-B54A-E883D8D4428D}" presName="composite2" presStyleCnt="0"/>
      <dgm:spPr/>
    </dgm:pt>
    <dgm:pt modelId="{B244F32D-2917-42B8-ADDC-7C659A590F5E}" type="pres">
      <dgm:prSet presAssocID="{6DB0B5BA-813F-4ABD-B54A-E883D8D4428D}" presName="dummyNode2" presStyleLbl="node1" presStyleIdx="2" presStyleCnt="6"/>
      <dgm:spPr/>
    </dgm:pt>
    <dgm:pt modelId="{F092DDD5-0C30-49FF-9465-71CA4A314D4E}" type="pres">
      <dgm:prSet presAssocID="{6DB0B5BA-813F-4ABD-B54A-E883D8D4428D}" presName="childNode2" presStyleLbl="bgAcc1" presStyleIdx="3" presStyleCnt="6">
        <dgm:presLayoutVars>
          <dgm:bulletEnabled val="1"/>
        </dgm:presLayoutVars>
      </dgm:prSet>
      <dgm:spPr/>
      <dgm:t>
        <a:bodyPr/>
        <a:lstStyle/>
        <a:p>
          <a:endParaRPr lang="fr-FR"/>
        </a:p>
      </dgm:t>
    </dgm:pt>
    <dgm:pt modelId="{4114336B-F872-4D06-8C18-4AC563DE6B25}" type="pres">
      <dgm:prSet presAssocID="{6DB0B5BA-813F-4ABD-B54A-E883D8D4428D}" presName="childNode2tx" presStyleLbl="bgAcc1" presStyleIdx="3" presStyleCnt="6">
        <dgm:presLayoutVars>
          <dgm:bulletEnabled val="1"/>
        </dgm:presLayoutVars>
      </dgm:prSet>
      <dgm:spPr/>
      <dgm:t>
        <a:bodyPr/>
        <a:lstStyle/>
        <a:p>
          <a:endParaRPr lang="fr-FR"/>
        </a:p>
      </dgm:t>
    </dgm:pt>
    <dgm:pt modelId="{CC027EB9-774A-4580-9E52-7458916D8375}" type="pres">
      <dgm:prSet presAssocID="{6DB0B5BA-813F-4ABD-B54A-E883D8D4428D}" presName="parentNode2" presStyleLbl="node1" presStyleIdx="3" presStyleCnt="6">
        <dgm:presLayoutVars>
          <dgm:chMax val="0"/>
          <dgm:bulletEnabled val="1"/>
        </dgm:presLayoutVars>
      </dgm:prSet>
      <dgm:spPr/>
      <dgm:t>
        <a:bodyPr/>
        <a:lstStyle/>
        <a:p>
          <a:endParaRPr lang="fr-FR"/>
        </a:p>
      </dgm:t>
    </dgm:pt>
    <dgm:pt modelId="{F8060693-80E5-4493-94E2-D709927F55E4}" type="pres">
      <dgm:prSet presAssocID="{6DB0B5BA-813F-4ABD-B54A-E883D8D4428D}" presName="connSite2" presStyleCnt="0"/>
      <dgm:spPr/>
    </dgm:pt>
    <dgm:pt modelId="{7238B78A-97B6-41AE-928D-36BC624D6DBA}" type="pres">
      <dgm:prSet presAssocID="{CA4A63FF-8A68-4B4F-99FB-818EE2C1B878}" presName="Name18" presStyleLbl="sibTrans2D1" presStyleIdx="3" presStyleCnt="5"/>
      <dgm:spPr/>
      <dgm:t>
        <a:bodyPr/>
        <a:lstStyle/>
        <a:p>
          <a:endParaRPr lang="fr-FR"/>
        </a:p>
      </dgm:t>
    </dgm:pt>
    <dgm:pt modelId="{7F12DECE-A4D4-492A-8537-0DFB9F7ABB49}" type="pres">
      <dgm:prSet presAssocID="{66BBB8D1-B483-47E0-880C-05D421FE0797}" presName="composite1" presStyleCnt="0"/>
      <dgm:spPr/>
    </dgm:pt>
    <dgm:pt modelId="{4DA2C921-6F64-4F50-9AA4-A42DF096580B}" type="pres">
      <dgm:prSet presAssocID="{66BBB8D1-B483-47E0-880C-05D421FE0797}" presName="dummyNode1" presStyleLbl="node1" presStyleIdx="3" presStyleCnt="6"/>
      <dgm:spPr/>
    </dgm:pt>
    <dgm:pt modelId="{2B952CA1-B05C-4B49-BAD1-4ABDFC6D70C9}" type="pres">
      <dgm:prSet presAssocID="{66BBB8D1-B483-47E0-880C-05D421FE0797}" presName="childNode1" presStyleLbl="bgAcc1" presStyleIdx="4" presStyleCnt="6">
        <dgm:presLayoutVars>
          <dgm:bulletEnabled val="1"/>
        </dgm:presLayoutVars>
      </dgm:prSet>
      <dgm:spPr/>
      <dgm:t>
        <a:bodyPr/>
        <a:lstStyle/>
        <a:p>
          <a:endParaRPr lang="fr-FR"/>
        </a:p>
      </dgm:t>
    </dgm:pt>
    <dgm:pt modelId="{88F50A7C-FB50-42B8-9010-0ADD1E698DF7}" type="pres">
      <dgm:prSet presAssocID="{66BBB8D1-B483-47E0-880C-05D421FE0797}" presName="childNode1tx" presStyleLbl="bgAcc1" presStyleIdx="4" presStyleCnt="6">
        <dgm:presLayoutVars>
          <dgm:bulletEnabled val="1"/>
        </dgm:presLayoutVars>
      </dgm:prSet>
      <dgm:spPr/>
      <dgm:t>
        <a:bodyPr/>
        <a:lstStyle/>
        <a:p>
          <a:endParaRPr lang="fr-FR"/>
        </a:p>
      </dgm:t>
    </dgm:pt>
    <dgm:pt modelId="{EB8F26BE-1767-4794-B138-CC6F540A85E8}" type="pres">
      <dgm:prSet presAssocID="{66BBB8D1-B483-47E0-880C-05D421FE0797}" presName="parentNode1" presStyleLbl="node1" presStyleIdx="4" presStyleCnt="6">
        <dgm:presLayoutVars>
          <dgm:chMax val="1"/>
          <dgm:bulletEnabled val="1"/>
        </dgm:presLayoutVars>
      </dgm:prSet>
      <dgm:spPr/>
      <dgm:t>
        <a:bodyPr/>
        <a:lstStyle/>
        <a:p>
          <a:endParaRPr lang="fr-FR"/>
        </a:p>
      </dgm:t>
    </dgm:pt>
    <dgm:pt modelId="{233ED48B-80DC-4BF6-8FCD-FA440E011EC7}" type="pres">
      <dgm:prSet presAssocID="{66BBB8D1-B483-47E0-880C-05D421FE0797}" presName="connSite1" presStyleCnt="0"/>
      <dgm:spPr/>
    </dgm:pt>
    <dgm:pt modelId="{7AA5D61A-87DB-428A-8021-1A465C994041}" type="pres">
      <dgm:prSet presAssocID="{89A497A3-8790-4C49-A94D-ECDBD9BACBFD}" presName="Name9" presStyleLbl="sibTrans2D1" presStyleIdx="4" presStyleCnt="5"/>
      <dgm:spPr/>
      <dgm:t>
        <a:bodyPr/>
        <a:lstStyle/>
        <a:p>
          <a:endParaRPr lang="fr-FR"/>
        </a:p>
      </dgm:t>
    </dgm:pt>
    <dgm:pt modelId="{BAD0E3AA-8DF0-47A2-8330-761CDE1017BA}" type="pres">
      <dgm:prSet presAssocID="{DB3903E1-50A5-4DAA-A4F2-EFC0FF42A9E7}" presName="composite2" presStyleCnt="0"/>
      <dgm:spPr/>
    </dgm:pt>
    <dgm:pt modelId="{FE217FC7-5E5D-451D-95BD-9555D52BD889}" type="pres">
      <dgm:prSet presAssocID="{DB3903E1-50A5-4DAA-A4F2-EFC0FF42A9E7}" presName="dummyNode2" presStyleLbl="node1" presStyleIdx="4" presStyleCnt="6"/>
      <dgm:spPr/>
    </dgm:pt>
    <dgm:pt modelId="{036D35F0-EF50-4611-AEE7-F1F274177EF0}" type="pres">
      <dgm:prSet presAssocID="{DB3903E1-50A5-4DAA-A4F2-EFC0FF42A9E7}" presName="childNode2" presStyleLbl="bgAcc1" presStyleIdx="5" presStyleCnt="6">
        <dgm:presLayoutVars>
          <dgm:bulletEnabled val="1"/>
        </dgm:presLayoutVars>
      </dgm:prSet>
      <dgm:spPr/>
      <dgm:t>
        <a:bodyPr/>
        <a:lstStyle/>
        <a:p>
          <a:endParaRPr lang="fr-FR"/>
        </a:p>
      </dgm:t>
    </dgm:pt>
    <dgm:pt modelId="{4E2B3B3C-3A05-435E-A7ED-8D197DA71EE3}" type="pres">
      <dgm:prSet presAssocID="{DB3903E1-50A5-4DAA-A4F2-EFC0FF42A9E7}" presName="childNode2tx" presStyleLbl="bgAcc1" presStyleIdx="5" presStyleCnt="6">
        <dgm:presLayoutVars>
          <dgm:bulletEnabled val="1"/>
        </dgm:presLayoutVars>
      </dgm:prSet>
      <dgm:spPr/>
      <dgm:t>
        <a:bodyPr/>
        <a:lstStyle/>
        <a:p>
          <a:endParaRPr lang="fr-FR"/>
        </a:p>
      </dgm:t>
    </dgm:pt>
    <dgm:pt modelId="{CD90386B-A2D5-47EE-9CE2-16FDCCF1AC1B}" type="pres">
      <dgm:prSet presAssocID="{DB3903E1-50A5-4DAA-A4F2-EFC0FF42A9E7}" presName="parentNode2" presStyleLbl="node1" presStyleIdx="5" presStyleCnt="6">
        <dgm:presLayoutVars>
          <dgm:chMax val="0"/>
          <dgm:bulletEnabled val="1"/>
        </dgm:presLayoutVars>
      </dgm:prSet>
      <dgm:spPr/>
      <dgm:t>
        <a:bodyPr/>
        <a:lstStyle/>
        <a:p>
          <a:endParaRPr lang="fr-FR"/>
        </a:p>
      </dgm:t>
    </dgm:pt>
    <dgm:pt modelId="{C052D667-69DF-42EE-B04E-9435019C8462}" type="pres">
      <dgm:prSet presAssocID="{DB3903E1-50A5-4DAA-A4F2-EFC0FF42A9E7}" presName="connSite2" presStyleCnt="0"/>
      <dgm:spPr/>
    </dgm:pt>
  </dgm:ptLst>
  <dgm:cxnLst>
    <dgm:cxn modelId="{8862E612-6681-4A1B-A262-0859A78BA646}" type="presOf" srcId="{8B52DEF9-7111-4B8B-85E1-E460ABEB29BD}" destId="{A1252625-63BB-4AB8-98AF-9C217F42987C}" srcOrd="0" destOrd="0" presId="urn:microsoft.com/office/officeart/2005/8/layout/hProcess4"/>
    <dgm:cxn modelId="{0B9F25B6-1A5A-42A7-B408-1EABEBB10545}" type="presOf" srcId="{DB3903E1-50A5-4DAA-A4F2-EFC0FF42A9E7}" destId="{CD90386B-A2D5-47EE-9CE2-16FDCCF1AC1B}" srcOrd="0" destOrd="0" presId="urn:microsoft.com/office/officeart/2005/8/layout/hProcess4"/>
    <dgm:cxn modelId="{656B5221-F745-4479-AE50-DA4952A7D4F6}" srcId="{DB3903E1-50A5-4DAA-A4F2-EFC0FF42A9E7}" destId="{794891A5-7FC2-4EF2-BDF4-5548888BAD61}" srcOrd="1" destOrd="0" parTransId="{0751F415-07AE-4A14-8E9E-F58B30A2ED42}" sibTransId="{A9E5CB3B-7A50-41CE-A7E3-67804971CF13}"/>
    <dgm:cxn modelId="{3DBDE36A-7912-4409-8291-E91DFBF4B54A}" type="presOf" srcId="{74BA892D-5BC1-4EE5-9381-F729EC3A92A4}" destId="{2B952CA1-B05C-4B49-BAD1-4ABDFC6D70C9}" srcOrd="0" destOrd="0" presId="urn:microsoft.com/office/officeart/2005/8/layout/hProcess4"/>
    <dgm:cxn modelId="{8B8D6EE9-3FAF-4040-B741-22728B23450B}" type="presOf" srcId="{05CBD37E-31AC-4981-AEDB-C7CD84E4C894}" destId="{7D3FB5EC-A5B7-4529-8D84-440D1A5030F5}" srcOrd="0" destOrd="0" presId="urn:microsoft.com/office/officeart/2005/8/layout/hProcess4"/>
    <dgm:cxn modelId="{8B7BEF23-9FB4-4151-AE2D-FB61B735A125}" type="presOf" srcId="{EC1E706D-7F1C-4E8B-B9E6-18695B876E3E}" destId="{F092DDD5-0C30-49FF-9465-71CA4A314D4E}" srcOrd="0" destOrd="0" presId="urn:microsoft.com/office/officeart/2005/8/layout/hProcess4"/>
    <dgm:cxn modelId="{9414A6FA-29C5-4508-A0FF-BA0B9FC2C9AF}" srcId="{C10F01E4-339C-4406-BFF7-BA2C814A9505}" destId="{849B22A6-8F48-42C1-ADCE-87A1F9F418CF}" srcOrd="1" destOrd="0" parTransId="{7A23C92A-6F40-4959-A8BC-3758EFF61139}" sibTransId="{A712359C-7D24-4087-8CF4-D437731E4B33}"/>
    <dgm:cxn modelId="{679CE8C6-CD4B-4D69-A971-2ABB1BB2D980}" type="presOf" srcId="{05CBD37E-31AC-4981-AEDB-C7CD84E4C894}" destId="{744AF129-83C8-4001-A94C-17F7855B753E}" srcOrd="1" destOrd="0" presId="urn:microsoft.com/office/officeart/2005/8/layout/hProcess4"/>
    <dgm:cxn modelId="{82836161-C31C-444D-9C29-F62E8D20AD5C}" srcId="{5EF520E8-0452-4E74-8186-8A1342C5CBFA}" destId="{05CBD37E-31AC-4981-AEDB-C7CD84E4C894}" srcOrd="0" destOrd="0" parTransId="{9B868398-13EA-4736-BD40-DF9A3DA42B00}" sibTransId="{295E19C7-13DD-40DD-8067-90BCB89EBD51}"/>
    <dgm:cxn modelId="{16E75E63-1894-4235-A6D2-8C3BF8274A71}" srcId="{849B22A6-8F48-42C1-ADCE-87A1F9F418CF}" destId="{66353A93-9B64-47ED-AC79-E63134F0EC60}" srcOrd="0" destOrd="0" parTransId="{47299919-82CA-43E7-8246-C0F2C406A0C9}" sibTransId="{7DA2A52A-DC68-4388-97AA-460CA6C59FA0}"/>
    <dgm:cxn modelId="{F6D32EFF-54E0-448B-A78E-7CE7948E5F5C}" type="presOf" srcId="{83523587-7634-4428-921B-3B31CD838880}" destId="{036D35F0-EF50-4611-AEE7-F1F274177EF0}" srcOrd="0" destOrd="0" presId="urn:microsoft.com/office/officeart/2005/8/layout/hProcess4"/>
    <dgm:cxn modelId="{BEB22D61-86B2-4249-9828-4F839D709BCD}" type="presOf" srcId="{6DB0B5BA-813F-4ABD-B54A-E883D8D4428D}" destId="{CC027EB9-774A-4580-9E52-7458916D8375}" srcOrd="0" destOrd="0" presId="urn:microsoft.com/office/officeart/2005/8/layout/hProcess4"/>
    <dgm:cxn modelId="{5B397580-6926-4C8C-9050-6D9BC725ECBC}" type="presOf" srcId="{4C0696FA-9DF0-4E3A-AEA8-CD50296CFA52}" destId="{3916C5D4-522A-4714-9E39-1A4EEB629DAE}" srcOrd="0" destOrd="0" presId="urn:microsoft.com/office/officeart/2005/8/layout/hProcess4"/>
    <dgm:cxn modelId="{AF0731B2-6275-4D3B-A22D-5A1BB1643C54}" srcId="{66BBB8D1-B483-47E0-880C-05D421FE0797}" destId="{74BA892D-5BC1-4EE5-9381-F729EC3A92A4}" srcOrd="0" destOrd="0" parTransId="{4767C093-DB55-4762-BDBD-5E45798F24FF}" sibTransId="{9A0FB932-D3F8-4887-83D2-EC1593578C4A}"/>
    <dgm:cxn modelId="{AB29071F-9B4E-45CF-BBE1-DFC5E5DB08E4}" type="presOf" srcId="{66BBB8D1-B483-47E0-880C-05D421FE0797}" destId="{EB8F26BE-1767-4794-B138-CC6F540A85E8}" srcOrd="0" destOrd="0" presId="urn:microsoft.com/office/officeart/2005/8/layout/hProcess4"/>
    <dgm:cxn modelId="{1A391EE4-897B-472B-8715-9D6ED9D43E36}" type="presOf" srcId="{EC1E706D-7F1C-4E8B-B9E6-18695B876E3E}" destId="{4114336B-F872-4D06-8C18-4AC563DE6B25}" srcOrd="1" destOrd="0" presId="urn:microsoft.com/office/officeart/2005/8/layout/hProcess4"/>
    <dgm:cxn modelId="{82145F5D-F401-41A4-B7F3-E004D8AA9846}" type="presOf" srcId="{CA4A63FF-8A68-4B4F-99FB-818EE2C1B878}" destId="{7238B78A-97B6-41AE-928D-36BC624D6DBA}" srcOrd="0" destOrd="0" presId="urn:microsoft.com/office/officeart/2005/8/layout/hProcess4"/>
    <dgm:cxn modelId="{E4C69C7D-268A-4E2A-A2BD-0FAEA24DEAD9}" srcId="{C10F01E4-339C-4406-BFF7-BA2C814A9505}" destId="{66BBB8D1-B483-47E0-880C-05D421FE0797}" srcOrd="4" destOrd="0" parTransId="{C434CC20-8816-4C0C-A6F7-D29264D924C5}" sibTransId="{89A497A3-8790-4C49-A94D-ECDBD9BACBFD}"/>
    <dgm:cxn modelId="{FA46DFDB-0CE3-422F-95E0-7AAD9EEC673F}" srcId="{DB3903E1-50A5-4DAA-A4F2-EFC0FF42A9E7}" destId="{83523587-7634-4428-921B-3B31CD838880}" srcOrd="0" destOrd="0" parTransId="{932B2CDE-2989-42CD-88A9-4FFB90365671}" sibTransId="{4251567D-365C-4FD6-8D8A-96EEF8ECD031}"/>
    <dgm:cxn modelId="{D26BE8D7-8DC5-4F64-954E-348875A514D9}" srcId="{A7739D90-D2F1-4317-8664-A4D117935781}" destId="{8B52DEF9-7111-4B8B-85E1-E460ABEB29BD}" srcOrd="0" destOrd="0" parTransId="{45992EF5-D211-4B05-9FC6-EF8EC45F4C78}" sibTransId="{2B48367B-F7F7-410F-B622-E1A6694A4DB9}"/>
    <dgm:cxn modelId="{70866185-6963-4F2B-8CBC-BC20EBD1F61B}" type="presOf" srcId="{00439472-A7B8-4F33-958D-D8B69A74E6D9}" destId="{5ABEC0CD-95D6-46D0-8F87-D903466EE3A6}" srcOrd="0" destOrd="0" presId="urn:microsoft.com/office/officeart/2005/8/layout/hProcess4"/>
    <dgm:cxn modelId="{694F7CF4-8AA2-4F21-B008-89FB4CCD76B3}" type="presOf" srcId="{83523587-7634-4428-921B-3B31CD838880}" destId="{4E2B3B3C-3A05-435E-A7ED-8D197DA71EE3}" srcOrd="1" destOrd="0" presId="urn:microsoft.com/office/officeart/2005/8/layout/hProcess4"/>
    <dgm:cxn modelId="{E47137F3-375A-43A9-A22B-642041C16C0F}" srcId="{C10F01E4-339C-4406-BFF7-BA2C814A9505}" destId="{5EF520E8-0452-4E74-8186-8A1342C5CBFA}" srcOrd="0" destOrd="0" parTransId="{5CC24BA4-5971-4414-B8F1-EC49FF62D791}" sibTransId="{4C0696FA-9DF0-4E3A-AEA8-CD50296CFA52}"/>
    <dgm:cxn modelId="{09D1BC9E-E282-4EEB-9CD5-D9008F4407D1}" type="presOf" srcId="{794891A5-7FC2-4EF2-BDF4-5548888BAD61}" destId="{4E2B3B3C-3A05-435E-A7ED-8D197DA71EE3}" srcOrd="1" destOrd="1" presId="urn:microsoft.com/office/officeart/2005/8/layout/hProcess4"/>
    <dgm:cxn modelId="{22A8A365-769B-4FA2-B1DD-CE2D975E13F5}" type="presOf" srcId="{5EF520E8-0452-4E74-8186-8A1342C5CBFA}" destId="{C758790E-892F-416E-B8CE-6A43792C9EDA}" srcOrd="0" destOrd="0" presId="urn:microsoft.com/office/officeart/2005/8/layout/hProcess4"/>
    <dgm:cxn modelId="{4D959642-58D0-4CF0-9A4D-495210CDFFD6}" type="presOf" srcId="{8B52DEF9-7111-4B8B-85E1-E460ABEB29BD}" destId="{016B5B42-8E23-4928-8756-1897B158BA9B}" srcOrd="1" destOrd="0" presId="urn:microsoft.com/office/officeart/2005/8/layout/hProcess4"/>
    <dgm:cxn modelId="{CA24D028-AF8D-407A-9DF6-F4B84B03CC31}" srcId="{6DB0B5BA-813F-4ABD-B54A-E883D8D4428D}" destId="{EC1E706D-7F1C-4E8B-B9E6-18695B876E3E}" srcOrd="0" destOrd="0" parTransId="{D134CD02-45C9-484C-8E7C-BBE099E68F82}" sibTransId="{C67E9734-17E8-454F-B0D6-7A6B38787268}"/>
    <dgm:cxn modelId="{858FC6B3-4590-443C-A57B-705917751220}" srcId="{C10F01E4-339C-4406-BFF7-BA2C814A9505}" destId="{6DB0B5BA-813F-4ABD-B54A-E883D8D4428D}" srcOrd="3" destOrd="0" parTransId="{B5E25D9C-E38B-4575-8982-B859520AEA96}" sibTransId="{CA4A63FF-8A68-4B4F-99FB-818EE2C1B878}"/>
    <dgm:cxn modelId="{E070D6DF-2C6C-4B7C-86DC-E7E597EAC3B6}" type="presOf" srcId="{C10F01E4-339C-4406-BFF7-BA2C814A9505}" destId="{6BADB31F-3C83-4713-B9A7-791E5C0A84ED}" srcOrd="0" destOrd="0" presId="urn:microsoft.com/office/officeart/2005/8/layout/hProcess4"/>
    <dgm:cxn modelId="{4913AC5C-F11A-48B7-8F59-BCD46A1BE44B}" type="presOf" srcId="{849B22A6-8F48-42C1-ADCE-87A1F9F418CF}" destId="{40E5C2EE-0CD3-4A02-AACC-56354456490E}" srcOrd="0" destOrd="0" presId="urn:microsoft.com/office/officeart/2005/8/layout/hProcess4"/>
    <dgm:cxn modelId="{C91623B5-694E-4A84-A30E-EF418691F283}" type="presOf" srcId="{74BA892D-5BC1-4EE5-9381-F729EC3A92A4}" destId="{88F50A7C-FB50-42B8-9010-0ADD1E698DF7}" srcOrd="1" destOrd="0" presId="urn:microsoft.com/office/officeart/2005/8/layout/hProcess4"/>
    <dgm:cxn modelId="{082F9E44-C0C4-4C16-B250-A4C53D03B3F3}" type="presOf" srcId="{A7739D90-D2F1-4317-8664-A4D117935781}" destId="{94439DF8-329F-45B4-BE77-0E7A8AC80579}" srcOrd="0" destOrd="0" presId="urn:microsoft.com/office/officeart/2005/8/layout/hProcess4"/>
    <dgm:cxn modelId="{81FA7164-64D3-4293-92E2-05454BF75E04}" type="presOf" srcId="{A712359C-7D24-4087-8CF4-D437731E4B33}" destId="{B5DCF7C4-C45E-49F6-B9EA-68BA68E7A4ED}" srcOrd="0" destOrd="0" presId="urn:microsoft.com/office/officeart/2005/8/layout/hProcess4"/>
    <dgm:cxn modelId="{B9397650-54ED-4376-A1DE-E5F7FAE4C085}" type="presOf" srcId="{66353A93-9B64-47ED-AC79-E63134F0EC60}" destId="{6631A9F7-9A45-4021-A112-70D800A3CB54}" srcOrd="1" destOrd="0" presId="urn:microsoft.com/office/officeart/2005/8/layout/hProcess4"/>
    <dgm:cxn modelId="{17BD7B8E-83CF-4A1F-9CFF-ECC03084CF1A}" srcId="{C10F01E4-339C-4406-BFF7-BA2C814A9505}" destId="{DB3903E1-50A5-4DAA-A4F2-EFC0FF42A9E7}" srcOrd="5" destOrd="0" parTransId="{C834D87B-CBB2-4DCD-AB65-E1606069DBAA}" sibTransId="{12ABF727-3E9A-4566-9125-C72430326398}"/>
    <dgm:cxn modelId="{5DFF7DB4-61A3-442E-A004-FD541251CB30}" type="presOf" srcId="{794891A5-7FC2-4EF2-BDF4-5548888BAD61}" destId="{036D35F0-EF50-4611-AEE7-F1F274177EF0}" srcOrd="0" destOrd="1" presId="urn:microsoft.com/office/officeart/2005/8/layout/hProcess4"/>
    <dgm:cxn modelId="{9FA4A577-756D-4AAA-A55D-C1E6D58FA850}" type="presOf" srcId="{66353A93-9B64-47ED-AC79-E63134F0EC60}" destId="{C54AB018-EC72-452C-9DD9-2FF2400F30EA}" srcOrd="0" destOrd="0" presId="urn:microsoft.com/office/officeart/2005/8/layout/hProcess4"/>
    <dgm:cxn modelId="{5CBC2BCA-C70A-432D-897C-1FD110826C36}" srcId="{C10F01E4-339C-4406-BFF7-BA2C814A9505}" destId="{A7739D90-D2F1-4317-8664-A4D117935781}" srcOrd="2" destOrd="0" parTransId="{662F5E13-CCB2-411C-9605-BCFA8A1F7B2E}" sibTransId="{00439472-A7B8-4F33-958D-D8B69A74E6D9}"/>
    <dgm:cxn modelId="{E4A1E78A-89B9-4A05-929F-BC719B8C9D13}" type="presOf" srcId="{89A497A3-8790-4C49-A94D-ECDBD9BACBFD}" destId="{7AA5D61A-87DB-428A-8021-1A465C994041}" srcOrd="0" destOrd="0" presId="urn:microsoft.com/office/officeart/2005/8/layout/hProcess4"/>
    <dgm:cxn modelId="{871882F0-4757-427C-A5D1-039B578EC3FB}" type="presParOf" srcId="{6BADB31F-3C83-4713-B9A7-791E5C0A84ED}" destId="{79381C7A-F9AD-4809-BCE5-17BE53B76954}" srcOrd="0" destOrd="0" presId="urn:microsoft.com/office/officeart/2005/8/layout/hProcess4"/>
    <dgm:cxn modelId="{52DD27BD-09E7-4095-851A-998F373286AD}" type="presParOf" srcId="{6BADB31F-3C83-4713-B9A7-791E5C0A84ED}" destId="{F4DE9AA2-7635-4136-A43C-B9F63E9CFA95}" srcOrd="1" destOrd="0" presId="urn:microsoft.com/office/officeart/2005/8/layout/hProcess4"/>
    <dgm:cxn modelId="{CF728870-B65B-49D9-9CBC-3949AB6ED1AC}" type="presParOf" srcId="{6BADB31F-3C83-4713-B9A7-791E5C0A84ED}" destId="{987E94FF-0703-4A19-A6E2-D4FB74976922}" srcOrd="2" destOrd="0" presId="urn:microsoft.com/office/officeart/2005/8/layout/hProcess4"/>
    <dgm:cxn modelId="{244A3CDD-AD85-4D0B-B5CF-D6C47439A5B3}" type="presParOf" srcId="{987E94FF-0703-4A19-A6E2-D4FB74976922}" destId="{154C868E-54C8-4B82-BB7A-C55A4EBEBC56}" srcOrd="0" destOrd="0" presId="urn:microsoft.com/office/officeart/2005/8/layout/hProcess4"/>
    <dgm:cxn modelId="{60BF5380-6931-42C3-92ED-C00F719DFA99}" type="presParOf" srcId="{154C868E-54C8-4B82-BB7A-C55A4EBEBC56}" destId="{9DE10739-3705-470E-BB8B-A7420FA3B1F4}" srcOrd="0" destOrd="0" presId="urn:microsoft.com/office/officeart/2005/8/layout/hProcess4"/>
    <dgm:cxn modelId="{BEFBC973-16E8-43F2-B5F8-CB0C8B24B951}" type="presParOf" srcId="{154C868E-54C8-4B82-BB7A-C55A4EBEBC56}" destId="{7D3FB5EC-A5B7-4529-8D84-440D1A5030F5}" srcOrd="1" destOrd="0" presId="urn:microsoft.com/office/officeart/2005/8/layout/hProcess4"/>
    <dgm:cxn modelId="{3A94C707-A10E-40CF-BFF8-B74982A232BC}" type="presParOf" srcId="{154C868E-54C8-4B82-BB7A-C55A4EBEBC56}" destId="{744AF129-83C8-4001-A94C-17F7855B753E}" srcOrd="2" destOrd="0" presId="urn:microsoft.com/office/officeart/2005/8/layout/hProcess4"/>
    <dgm:cxn modelId="{812BE053-A7F0-481F-8F18-CFAAF9DA925D}" type="presParOf" srcId="{154C868E-54C8-4B82-BB7A-C55A4EBEBC56}" destId="{C758790E-892F-416E-B8CE-6A43792C9EDA}" srcOrd="3" destOrd="0" presId="urn:microsoft.com/office/officeart/2005/8/layout/hProcess4"/>
    <dgm:cxn modelId="{A29D5AD8-ED25-4759-BA33-56A22B7F125A}" type="presParOf" srcId="{154C868E-54C8-4B82-BB7A-C55A4EBEBC56}" destId="{B7E78732-6DF5-4A70-B538-D3BCA890C653}" srcOrd="4" destOrd="0" presId="urn:microsoft.com/office/officeart/2005/8/layout/hProcess4"/>
    <dgm:cxn modelId="{B9B0E6F6-1A29-4D65-979D-47A94DED419A}" type="presParOf" srcId="{987E94FF-0703-4A19-A6E2-D4FB74976922}" destId="{3916C5D4-522A-4714-9E39-1A4EEB629DAE}" srcOrd="1" destOrd="0" presId="urn:microsoft.com/office/officeart/2005/8/layout/hProcess4"/>
    <dgm:cxn modelId="{406C9129-95DD-4C2B-8685-CE4B1B5DD7BA}" type="presParOf" srcId="{987E94FF-0703-4A19-A6E2-D4FB74976922}" destId="{5F2E5780-5D39-477B-83E7-EAC995BF707C}" srcOrd="2" destOrd="0" presId="urn:microsoft.com/office/officeart/2005/8/layout/hProcess4"/>
    <dgm:cxn modelId="{E3E81758-51D8-4A56-940C-F0ABAD82EBDE}" type="presParOf" srcId="{5F2E5780-5D39-477B-83E7-EAC995BF707C}" destId="{6D2AE2AE-DD4F-449F-B591-B4BFF4DD5A20}" srcOrd="0" destOrd="0" presId="urn:microsoft.com/office/officeart/2005/8/layout/hProcess4"/>
    <dgm:cxn modelId="{9B5DEB68-6AE2-4113-8E33-D6034AD37E4B}" type="presParOf" srcId="{5F2E5780-5D39-477B-83E7-EAC995BF707C}" destId="{C54AB018-EC72-452C-9DD9-2FF2400F30EA}" srcOrd="1" destOrd="0" presId="urn:microsoft.com/office/officeart/2005/8/layout/hProcess4"/>
    <dgm:cxn modelId="{BAFC8C65-6E85-4FC5-BF4E-B0C86237C73A}" type="presParOf" srcId="{5F2E5780-5D39-477B-83E7-EAC995BF707C}" destId="{6631A9F7-9A45-4021-A112-70D800A3CB54}" srcOrd="2" destOrd="0" presId="urn:microsoft.com/office/officeart/2005/8/layout/hProcess4"/>
    <dgm:cxn modelId="{90592A71-F349-457E-ACBE-C862FFD79429}" type="presParOf" srcId="{5F2E5780-5D39-477B-83E7-EAC995BF707C}" destId="{40E5C2EE-0CD3-4A02-AACC-56354456490E}" srcOrd="3" destOrd="0" presId="urn:microsoft.com/office/officeart/2005/8/layout/hProcess4"/>
    <dgm:cxn modelId="{A08AF833-1EBC-4C77-B7D1-0AA08F5FAF86}" type="presParOf" srcId="{5F2E5780-5D39-477B-83E7-EAC995BF707C}" destId="{459264D6-3B6A-4B0C-A190-EE0FA1AF5F02}" srcOrd="4" destOrd="0" presId="urn:microsoft.com/office/officeart/2005/8/layout/hProcess4"/>
    <dgm:cxn modelId="{699531FC-05E2-4999-B251-503A6473A7A5}" type="presParOf" srcId="{987E94FF-0703-4A19-A6E2-D4FB74976922}" destId="{B5DCF7C4-C45E-49F6-B9EA-68BA68E7A4ED}" srcOrd="3" destOrd="0" presId="urn:microsoft.com/office/officeart/2005/8/layout/hProcess4"/>
    <dgm:cxn modelId="{48FC74AE-1E98-4070-89EA-00CCBA751B3D}" type="presParOf" srcId="{987E94FF-0703-4A19-A6E2-D4FB74976922}" destId="{C42C6923-A480-4030-8E07-12C6E7699EB4}" srcOrd="4" destOrd="0" presId="urn:microsoft.com/office/officeart/2005/8/layout/hProcess4"/>
    <dgm:cxn modelId="{724500EC-8F43-40DA-9133-33485C79B2E5}" type="presParOf" srcId="{C42C6923-A480-4030-8E07-12C6E7699EB4}" destId="{D9C283A0-7CAE-40C5-B5B7-E966742679E4}" srcOrd="0" destOrd="0" presId="urn:microsoft.com/office/officeart/2005/8/layout/hProcess4"/>
    <dgm:cxn modelId="{773F553B-B98F-4C6B-8C7B-422843CEC5AD}" type="presParOf" srcId="{C42C6923-A480-4030-8E07-12C6E7699EB4}" destId="{A1252625-63BB-4AB8-98AF-9C217F42987C}" srcOrd="1" destOrd="0" presId="urn:microsoft.com/office/officeart/2005/8/layout/hProcess4"/>
    <dgm:cxn modelId="{2D14A8A2-1E29-42D5-9838-FE1E8F2A5602}" type="presParOf" srcId="{C42C6923-A480-4030-8E07-12C6E7699EB4}" destId="{016B5B42-8E23-4928-8756-1897B158BA9B}" srcOrd="2" destOrd="0" presId="urn:microsoft.com/office/officeart/2005/8/layout/hProcess4"/>
    <dgm:cxn modelId="{49F1568D-611B-49FC-AF08-D2B44A64FE03}" type="presParOf" srcId="{C42C6923-A480-4030-8E07-12C6E7699EB4}" destId="{94439DF8-329F-45B4-BE77-0E7A8AC80579}" srcOrd="3" destOrd="0" presId="urn:microsoft.com/office/officeart/2005/8/layout/hProcess4"/>
    <dgm:cxn modelId="{8D1170A7-0D8D-4DA8-8A7E-32F755ECB2F7}" type="presParOf" srcId="{C42C6923-A480-4030-8E07-12C6E7699EB4}" destId="{AB1DF7D9-6324-4BB6-B5FA-F70A274AF664}" srcOrd="4" destOrd="0" presId="urn:microsoft.com/office/officeart/2005/8/layout/hProcess4"/>
    <dgm:cxn modelId="{83112A7A-58C4-4B94-9666-9C8695272540}" type="presParOf" srcId="{987E94FF-0703-4A19-A6E2-D4FB74976922}" destId="{5ABEC0CD-95D6-46D0-8F87-D903466EE3A6}" srcOrd="5" destOrd="0" presId="urn:microsoft.com/office/officeart/2005/8/layout/hProcess4"/>
    <dgm:cxn modelId="{4EEC65A2-0D29-4538-ADAA-EC266B5D6984}" type="presParOf" srcId="{987E94FF-0703-4A19-A6E2-D4FB74976922}" destId="{F4FBE0D0-60C9-4E5C-8353-C139D2CF2870}" srcOrd="6" destOrd="0" presId="urn:microsoft.com/office/officeart/2005/8/layout/hProcess4"/>
    <dgm:cxn modelId="{AE3208CD-05C9-4228-B785-DC76E7AF03D5}" type="presParOf" srcId="{F4FBE0D0-60C9-4E5C-8353-C139D2CF2870}" destId="{B244F32D-2917-42B8-ADDC-7C659A590F5E}" srcOrd="0" destOrd="0" presId="urn:microsoft.com/office/officeart/2005/8/layout/hProcess4"/>
    <dgm:cxn modelId="{9561D019-1477-4706-A7A6-0C9FD7EB329E}" type="presParOf" srcId="{F4FBE0D0-60C9-4E5C-8353-C139D2CF2870}" destId="{F092DDD5-0C30-49FF-9465-71CA4A314D4E}" srcOrd="1" destOrd="0" presId="urn:microsoft.com/office/officeart/2005/8/layout/hProcess4"/>
    <dgm:cxn modelId="{4D091473-BADF-4D7D-A433-5A6CD85D456F}" type="presParOf" srcId="{F4FBE0D0-60C9-4E5C-8353-C139D2CF2870}" destId="{4114336B-F872-4D06-8C18-4AC563DE6B25}" srcOrd="2" destOrd="0" presId="urn:microsoft.com/office/officeart/2005/8/layout/hProcess4"/>
    <dgm:cxn modelId="{75120AE4-F4A2-49E7-B29D-4922D58875AE}" type="presParOf" srcId="{F4FBE0D0-60C9-4E5C-8353-C139D2CF2870}" destId="{CC027EB9-774A-4580-9E52-7458916D8375}" srcOrd="3" destOrd="0" presId="urn:microsoft.com/office/officeart/2005/8/layout/hProcess4"/>
    <dgm:cxn modelId="{130EE319-9979-42B5-9CB6-059855228C2A}" type="presParOf" srcId="{F4FBE0D0-60C9-4E5C-8353-C139D2CF2870}" destId="{F8060693-80E5-4493-94E2-D709927F55E4}" srcOrd="4" destOrd="0" presId="urn:microsoft.com/office/officeart/2005/8/layout/hProcess4"/>
    <dgm:cxn modelId="{B6C1C17E-D1AB-4680-9013-11556A48A21A}" type="presParOf" srcId="{987E94FF-0703-4A19-A6E2-D4FB74976922}" destId="{7238B78A-97B6-41AE-928D-36BC624D6DBA}" srcOrd="7" destOrd="0" presId="urn:microsoft.com/office/officeart/2005/8/layout/hProcess4"/>
    <dgm:cxn modelId="{A5FCDC1A-C798-4845-9576-4C9069243888}" type="presParOf" srcId="{987E94FF-0703-4A19-A6E2-D4FB74976922}" destId="{7F12DECE-A4D4-492A-8537-0DFB9F7ABB49}" srcOrd="8" destOrd="0" presId="urn:microsoft.com/office/officeart/2005/8/layout/hProcess4"/>
    <dgm:cxn modelId="{DBAE9C2A-987A-47C8-BBB7-7A33F510DE06}" type="presParOf" srcId="{7F12DECE-A4D4-492A-8537-0DFB9F7ABB49}" destId="{4DA2C921-6F64-4F50-9AA4-A42DF096580B}" srcOrd="0" destOrd="0" presId="urn:microsoft.com/office/officeart/2005/8/layout/hProcess4"/>
    <dgm:cxn modelId="{DAC37119-7AE4-4097-AE7E-4D8797587B5A}" type="presParOf" srcId="{7F12DECE-A4D4-492A-8537-0DFB9F7ABB49}" destId="{2B952CA1-B05C-4B49-BAD1-4ABDFC6D70C9}" srcOrd="1" destOrd="0" presId="urn:microsoft.com/office/officeart/2005/8/layout/hProcess4"/>
    <dgm:cxn modelId="{5CA630EA-431F-4C12-8F5D-42C9BAB0F7FE}" type="presParOf" srcId="{7F12DECE-A4D4-492A-8537-0DFB9F7ABB49}" destId="{88F50A7C-FB50-42B8-9010-0ADD1E698DF7}" srcOrd="2" destOrd="0" presId="urn:microsoft.com/office/officeart/2005/8/layout/hProcess4"/>
    <dgm:cxn modelId="{6A325A0B-4A26-4D5B-8DDA-8468587DBE5C}" type="presParOf" srcId="{7F12DECE-A4D4-492A-8537-0DFB9F7ABB49}" destId="{EB8F26BE-1767-4794-B138-CC6F540A85E8}" srcOrd="3" destOrd="0" presId="urn:microsoft.com/office/officeart/2005/8/layout/hProcess4"/>
    <dgm:cxn modelId="{3FD45B5E-DA45-41A0-A39E-C1BA750C0D51}" type="presParOf" srcId="{7F12DECE-A4D4-492A-8537-0DFB9F7ABB49}" destId="{233ED48B-80DC-4BF6-8FCD-FA440E011EC7}" srcOrd="4" destOrd="0" presId="urn:microsoft.com/office/officeart/2005/8/layout/hProcess4"/>
    <dgm:cxn modelId="{6573EB96-C28E-4838-8A8A-1FCB3E4A3CDA}" type="presParOf" srcId="{987E94FF-0703-4A19-A6E2-D4FB74976922}" destId="{7AA5D61A-87DB-428A-8021-1A465C994041}" srcOrd="9" destOrd="0" presId="urn:microsoft.com/office/officeart/2005/8/layout/hProcess4"/>
    <dgm:cxn modelId="{D91CB784-E9AF-4956-B3F2-C26593EA97F8}" type="presParOf" srcId="{987E94FF-0703-4A19-A6E2-D4FB74976922}" destId="{BAD0E3AA-8DF0-47A2-8330-761CDE1017BA}" srcOrd="10" destOrd="0" presId="urn:microsoft.com/office/officeart/2005/8/layout/hProcess4"/>
    <dgm:cxn modelId="{A3A9FC15-24B5-4DBC-8FF4-B112CB055777}" type="presParOf" srcId="{BAD0E3AA-8DF0-47A2-8330-761CDE1017BA}" destId="{FE217FC7-5E5D-451D-95BD-9555D52BD889}" srcOrd="0" destOrd="0" presId="urn:microsoft.com/office/officeart/2005/8/layout/hProcess4"/>
    <dgm:cxn modelId="{0A1C9CA4-9804-4DBD-A15A-ED4C34E925CC}" type="presParOf" srcId="{BAD0E3AA-8DF0-47A2-8330-761CDE1017BA}" destId="{036D35F0-EF50-4611-AEE7-F1F274177EF0}" srcOrd="1" destOrd="0" presId="urn:microsoft.com/office/officeart/2005/8/layout/hProcess4"/>
    <dgm:cxn modelId="{04BBBC02-14C0-43C9-A05C-583117B62A08}" type="presParOf" srcId="{BAD0E3AA-8DF0-47A2-8330-761CDE1017BA}" destId="{4E2B3B3C-3A05-435E-A7ED-8D197DA71EE3}" srcOrd="2" destOrd="0" presId="urn:microsoft.com/office/officeart/2005/8/layout/hProcess4"/>
    <dgm:cxn modelId="{8F654BC7-EA65-41D4-9BDE-6198E2C1C21F}" type="presParOf" srcId="{BAD0E3AA-8DF0-47A2-8330-761CDE1017BA}" destId="{CD90386B-A2D5-47EE-9CE2-16FDCCF1AC1B}" srcOrd="3" destOrd="0" presId="urn:microsoft.com/office/officeart/2005/8/layout/hProcess4"/>
    <dgm:cxn modelId="{E93132EE-23FA-4A58-8D59-827FCAC59F80}" type="presParOf" srcId="{BAD0E3AA-8DF0-47A2-8330-761CDE1017BA}" destId="{C052D667-69DF-42EE-B04E-9435019C846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FB5EC-A5B7-4529-8D84-440D1A5030F5}">
      <dsp:nvSpPr>
        <dsp:cNvPr id="0" name=""/>
        <dsp:cNvSpPr/>
      </dsp:nvSpPr>
      <dsp:spPr>
        <a:xfrm>
          <a:off x="4358" y="2484358"/>
          <a:ext cx="3234071" cy="266743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228600" lvl="1" indent="-228600" algn="just" defTabSz="889000">
            <a:lnSpc>
              <a:spcPct val="90000"/>
            </a:lnSpc>
            <a:spcBef>
              <a:spcPct val="0"/>
            </a:spcBef>
            <a:spcAft>
              <a:spcPct val="15000"/>
            </a:spcAft>
            <a:buChar char="••"/>
          </a:pPr>
          <a:r>
            <a:rPr lang="fr-FR" sz="2000" kern="1200" dirty="0" err="1" smtClean="0">
              <a:solidFill>
                <a:schemeClr val="tx1"/>
              </a:solidFill>
            </a:rPr>
            <a:t>Seeds</a:t>
          </a:r>
          <a:r>
            <a:rPr lang="fr-FR" sz="2000" kern="1200" dirty="0" smtClean="0">
              <a:solidFill>
                <a:schemeClr val="tx1"/>
              </a:solidFill>
            </a:rPr>
            <a:t> </a:t>
          </a:r>
          <a:r>
            <a:rPr lang="fr-FR" sz="2000" kern="1200" dirty="0" err="1" smtClean="0">
              <a:solidFill>
                <a:schemeClr val="tx1"/>
              </a:solidFill>
            </a:rPr>
            <a:t>were</a:t>
          </a:r>
          <a:r>
            <a:rPr lang="fr-FR" sz="2000" kern="1200" dirty="0" smtClean="0">
              <a:solidFill>
                <a:schemeClr val="tx1"/>
              </a:solidFill>
            </a:rPr>
            <a:t> </a:t>
          </a:r>
          <a:r>
            <a:rPr lang="fr-FR" sz="2000" kern="1200" dirty="0" err="1" smtClean="0">
              <a:solidFill>
                <a:schemeClr val="tx1"/>
              </a:solidFill>
            </a:rPr>
            <a:t>sown</a:t>
          </a:r>
          <a:r>
            <a:rPr lang="fr-FR" sz="2000" kern="1200" dirty="0" smtClean="0">
              <a:solidFill>
                <a:schemeClr val="tx1"/>
              </a:solidFill>
            </a:rPr>
            <a:t> in </a:t>
          </a:r>
          <a:r>
            <a:rPr lang="fr-FR" sz="2000" kern="1200" dirty="0" err="1" smtClean="0">
              <a:solidFill>
                <a:schemeClr val="tx1"/>
              </a:solidFill>
            </a:rPr>
            <a:t>root-isolated</a:t>
          </a:r>
          <a:r>
            <a:rPr lang="fr-FR" sz="2000" kern="1200" dirty="0" smtClean="0">
              <a:solidFill>
                <a:schemeClr val="tx1"/>
              </a:solidFill>
            </a:rPr>
            <a:t> </a:t>
          </a:r>
          <a:r>
            <a:rPr lang="fr-FR" sz="2000" kern="1200" dirty="0" err="1" smtClean="0">
              <a:solidFill>
                <a:schemeClr val="tx1"/>
              </a:solidFill>
            </a:rPr>
            <a:t>trays</a:t>
          </a:r>
          <a:r>
            <a:rPr lang="fr-FR" sz="2000" kern="1200" dirty="0" smtClean="0">
              <a:solidFill>
                <a:schemeClr val="tx1"/>
              </a:solidFill>
            </a:rPr>
            <a:t> and </a:t>
          </a:r>
          <a:r>
            <a:rPr lang="fr-FR" sz="2000" kern="1200" dirty="0" err="1" smtClean="0">
              <a:solidFill>
                <a:schemeClr val="tx1"/>
              </a:solidFill>
            </a:rPr>
            <a:t>placed</a:t>
          </a:r>
          <a:r>
            <a:rPr lang="fr-FR" sz="2000" kern="1200" dirty="0" smtClean="0">
              <a:solidFill>
                <a:schemeClr val="tx1"/>
              </a:solidFill>
            </a:rPr>
            <a:t> in a </a:t>
          </a:r>
          <a:r>
            <a:rPr lang="fr-FR" sz="2000" kern="1200" dirty="0" err="1" smtClean="0">
              <a:solidFill>
                <a:schemeClr val="tx1"/>
              </a:solidFill>
            </a:rPr>
            <a:t>climatic</a:t>
          </a:r>
          <a:r>
            <a:rPr lang="fr-FR" sz="2000" kern="1200" dirty="0" smtClean="0">
              <a:solidFill>
                <a:schemeClr val="tx1"/>
              </a:solidFill>
            </a:rPr>
            <a:t> </a:t>
          </a:r>
          <a:r>
            <a:rPr lang="fr-FR" sz="2000" kern="1200" dirty="0" err="1" smtClean="0">
              <a:solidFill>
                <a:schemeClr val="tx1"/>
              </a:solidFill>
            </a:rPr>
            <a:t>chamber</a:t>
          </a:r>
          <a:r>
            <a:rPr lang="fr-FR" sz="2000" kern="1200" dirty="0" smtClean="0">
              <a:solidFill>
                <a:schemeClr val="tx1"/>
              </a:solidFill>
            </a:rPr>
            <a:t> (Fig.1) at 14°C/</a:t>
          </a:r>
          <a:r>
            <a:rPr lang="fr-FR" sz="2000" kern="1200" dirty="0" err="1" smtClean="0">
              <a:solidFill>
                <a:schemeClr val="tx1"/>
              </a:solidFill>
            </a:rPr>
            <a:t>day</a:t>
          </a:r>
          <a:r>
            <a:rPr lang="fr-FR" sz="2000" kern="1200" dirty="0" smtClean="0">
              <a:solidFill>
                <a:schemeClr val="tx1"/>
              </a:solidFill>
            </a:rPr>
            <a:t>, 12°C/night, 10h-photoperiod (400 µmol photons.m</a:t>
          </a:r>
          <a:r>
            <a:rPr lang="fr-FR" sz="2000" kern="1200" baseline="30000" dirty="0" smtClean="0">
              <a:solidFill>
                <a:schemeClr val="tx1"/>
              </a:solidFill>
            </a:rPr>
            <a:t>-2.</a:t>
          </a:r>
          <a:r>
            <a:rPr lang="fr-FR" sz="2000" kern="1200" dirty="0" smtClean="0">
              <a:solidFill>
                <a:schemeClr val="tx1"/>
              </a:solidFill>
            </a:rPr>
            <a:t>s</a:t>
          </a:r>
          <a:r>
            <a:rPr lang="fr-FR" sz="2000" kern="1200" baseline="30000" dirty="0" smtClean="0">
              <a:solidFill>
                <a:schemeClr val="tx1"/>
              </a:solidFill>
            </a:rPr>
            <a:t>-1</a:t>
          </a:r>
          <a:r>
            <a:rPr lang="fr-FR" sz="2000" kern="1200" dirty="0" smtClean="0">
              <a:solidFill>
                <a:schemeClr val="tx1"/>
              </a:solidFill>
            </a:rPr>
            <a:t>), </a:t>
          </a:r>
          <a:r>
            <a:rPr lang="fr-FR" sz="2000" kern="1200" dirty="0" err="1" smtClean="0">
              <a:solidFill>
                <a:schemeClr val="tx1"/>
              </a:solidFill>
            </a:rPr>
            <a:t>until</a:t>
          </a:r>
          <a:r>
            <a:rPr lang="fr-FR" sz="2000" kern="1200" dirty="0" smtClean="0">
              <a:solidFill>
                <a:schemeClr val="tx1"/>
              </a:solidFill>
            </a:rPr>
            <a:t> 3-leaves stage </a:t>
          </a:r>
          <a:r>
            <a:rPr lang="fr-FR" sz="2000" kern="1200" dirty="0" err="1" smtClean="0">
              <a:solidFill>
                <a:schemeClr val="tx1"/>
              </a:solidFill>
            </a:rPr>
            <a:t>was</a:t>
          </a:r>
          <a:r>
            <a:rPr lang="fr-FR" sz="2000" kern="1200" dirty="0" smtClean="0">
              <a:solidFill>
                <a:schemeClr val="tx1"/>
              </a:solidFill>
            </a:rPr>
            <a:t> </a:t>
          </a:r>
          <a:r>
            <a:rPr lang="fr-FR" sz="2000" kern="1200" dirty="0" err="1" smtClean="0">
              <a:solidFill>
                <a:schemeClr val="tx1"/>
              </a:solidFill>
            </a:rPr>
            <a:t>reached</a:t>
          </a:r>
          <a:endParaRPr lang="fr-FR" sz="2000" kern="1200" dirty="0">
            <a:solidFill>
              <a:schemeClr val="tx1"/>
            </a:solidFill>
          </a:endParaRPr>
        </a:p>
      </dsp:txBody>
      <dsp:txXfrm>
        <a:off x="65743" y="2545743"/>
        <a:ext cx="3111301" cy="1973069"/>
      </dsp:txXfrm>
    </dsp:sp>
    <dsp:sp modelId="{3916C5D4-522A-4714-9E39-1A4EEB629DAE}">
      <dsp:nvSpPr>
        <dsp:cNvPr id="0" name=""/>
        <dsp:cNvSpPr/>
      </dsp:nvSpPr>
      <dsp:spPr>
        <a:xfrm>
          <a:off x="1700872" y="2685259"/>
          <a:ext cx="4208315" cy="4208315"/>
        </a:xfrm>
        <a:prstGeom prst="leftCircularArrow">
          <a:avLst>
            <a:gd name="adj1" fmla="val 4669"/>
            <a:gd name="adj2" fmla="val 595928"/>
            <a:gd name="adj3" fmla="val 2371439"/>
            <a:gd name="adj4" fmla="val 9024489"/>
            <a:gd name="adj5" fmla="val 5447"/>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58790E-892F-416E-B8CE-6A43792C9EDA}">
      <dsp:nvSpPr>
        <dsp:cNvPr id="0" name=""/>
        <dsp:cNvSpPr/>
      </dsp:nvSpPr>
      <dsp:spPr>
        <a:xfrm>
          <a:off x="723040" y="4580198"/>
          <a:ext cx="2874730" cy="11431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smtClean="0"/>
            <a:t>Nursery</a:t>
          </a:r>
          <a:endParaRPr lang="fr-FR" sz="2400" kern="1200" dirty="0"/>
        </a:p>
      </dsp:txBody>
      <dsp:txXfrm>
        <a:off x="756523" y="4613681"/>
        <a:ext cx="2807764" cy="1076219"/>
      </dsp:txXfrm>
    </dsp:sp>
    <dsp:sp modelId="{C54AB018-EC72-452C-9DD9-2FF2400F30EA}">
      <dsp:nvSpPr>
        <dsp:cNvPr id="0" name=""/>
        <dsp:cNvSpPr/>
      </dsp:nvSpPr>
      <dsp:spPr>
        <a:xfrm>
          <a:off x="4533333" y="2484358"/>
          <a:ext cx="3234071" cy="266743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228600" lvl="1" indent="-228600" algn="just" defTabSz="889000">
            <a:lnSpc>
              <a:spcPct val="90000"/>
            </a:lnSpc>
            <a:spcBef>
              <a:spcPct val="0"/>
            </a:spcBef>
            <a:spcAft>
              <a:spcPct val="15000"/>
            </a:spcAft>
            <a:buChar char="••"/>
          </a:pPr>
          <a:r>
            <a:rPr lang="fr-FR" sz="2000" kern="1200" dirty="0" err="1" smtClean="0">
              <a:solidFill>
                <a:schemeClr val="tx1"/>
              </a:solidFill>
            </a:rPr>
            <a:t>Parameters</a:t>
          </a:r>
          <a:r>
            <a:rPr lang="fr-FR" sz="2000" kern="1200" dirty="0" smtClean="0">
              <a:solidFill>
                <a:schemeClr val="tx1"/>
              </a:solidFill>
            </a:rPr>
            <a:t> of the </a:t>
          </a:r>
          <a:r>
            <a:rPr lang="fr-FR" sz="2000" kern="1200" dirty="0" err="1" smtClean="0">
              <a:solidFill>
                <a:schemeClr val="tx1"/>
              </a:solidFill>
            </a:rPr>
            <a:t>climatic</a:t>
          </a:r>
          <a:r>
            <a:rPr lang="fr-FR" sz="2000" kern="1200" dirty="0" smtClean="0">
              <a:solidFill>
                <a:schemeClr val="tx1"/>
              </a:solidFill>
            </a:rPr>
            <a:t> </a:t>
          </a:r>
          <a:r>
            <a:rPr lang="fr-FR" sz="2000" kern="1200" dirty="0" err="1" smtClean="0">
              <a:solidFill>
                <a:schemeClr val="tx1"/>
              </a:solidFill>
            </a:rPr>
            <a:t>chamber</a:t>
          </a:r>
          <a:r>
            <a:rPr lang="fr-FR" sz="2000" kern="1200" dirty="0" smtClean="0">
              <a:solidFill>
                <a:schemeClr val="tx1"/>
              </a:solidFill>
            </a:rPr>
            <a:t> </a:t>
          </a:r>
          <a:r>
            <a:rPr lang="fr-FR" sz="2000" kern="1200" dirty="0" err="1" smtClean="0">
              <a:solidFill>
                <a:schemeClr val="tx1"/>
              </a:solidFill>
            </a:rPr>
            <a:t>were</a:t>
          </a:r>
          <a:r>
            <a:rPr lang="fr-FR" sz="2000" kern="1200" dirty="0" smtClean="0">
              <a:solidFill>
                <a:schemeClr val="tx1"/>
              </a:solidFill>
            </a:rPr>
            <a:t> </a:t>
          </a:r>
          <a:r>
            <a:rPr lang="fr-FR" sz="2000" kern="1200" dirty="0" err="1" smtClean="0">
              <a:solidFill>
                <a:schemeClr val="tx1"/>
              </a:solidFill>
            </a:rPr>
            <a:t>switched</a:t>
          </a:r>
          <a:r>
            <a:rPr lang="fr-FR" sz="2000" kern="1200" dirty="0" smtClean="0">
              <a:solidFill>
                <a:schemeClr val="tx1"/>
              </a:solidFill>
            </a:rPr>
            <a:t> to </a:t>
          </a:r>
          <a:r>
            <a:rPr lang="fr-FR" sz="2000" kern="1200" dirty="0" err="1" smtClean="0">
              <a:solidFill>
                <a:schemeClr val="tx1"/>
              </a:solidFill>
            </a:rPr>
            <a:t>provide</a:t>
          </a:r>
          <a:r>
            <a:rPr lang="fr-FR" sz="2000" kern="1200" dirty="0" smtClean="0">
              <a:solidFill>
                <a:schemeClr val="tx1"/>
              </a:solidFill>
            </a:rPr>
            <a:t> cold </a:t>
          </a:r>
          <a:r>
            <a:rPr lang="fr-FR" sz="2000" kern="1200" dirty="0" err="1" smtClean="0">
              <a:solidFill>
                <a:schemeClr val="tx1"/>
              </a:solidFill>
            </a:rPr>
            <a:t>acclimation</a:t>
          </a:r>
          <a:r>
            <a:rPr lang="fr-FR" sz="2000" kern="1200" dirty="0" smtClean="0">
              <a:solidFill>
                <a:schemeClr val="tx1"/>
              </a:solidFill>
            </a:rPr>
            <a:t> conditions, 4°C/</a:t>
          </a:r>
          <a:r>
            <a:rPr lang="fr-FR" sz="2000" kern="1200" dirty="0" err="1" smtClean="0">
              <a:solidFill>
                <a:schemeClr val="tx1"/>
              </a:solidFill>
            </a:rPr>
            <a:t>day</a:t>
          </a:r>
          <a:r>
            <a:rPr lang="fr-FR" sz="2000" kern="1200" dirty="0" smtClean="0">
              <a:solidFill>
                <a:schemeClr val="tx1"/>
              </a:solidFill>
            </a:rPr>
            <a:t>, 2°C/night, 10h-photoperiod (200 µmol photons.m</a:t>
          </a:r>
          <a:r>
            <a:rPr lang="fr-FR" sz="2000" kern="1200" baseline="30000" dirty="0" smtClean="0">
              <a:solidFill>
                <a:schemeClr val="tx1"/>
              </a:solidFill>
            </a:rPr>
            <a:t>-2.</a:t>
          </a:r>
          <a:r>
            <a:rPr lang="fr-FR" sz="2000" kern="1200" dirty="0" smtClean="0">
              <a:solidFill>
                <a:schemeClr val="tx1"/>
              </a:solidFill>
            </a:rPr>
            <a:t>s</a:t>
          </a:r>
          <a:r>
            <a:rPr lang="fr-FR" sz="2000" kern="1200" baseline="30000" dirty="0" smtClean="0">
              <a:solidFill>
                <a:schemeClr val="tx1"/>
              </a:solidFill>
            </a:rPr>
            <a:t>-1</a:t>
          </a:r>
          <a:r>
            <a:rPr lang="fr-FR" sz="2000" kern="1200" dirty="0" smtClean="0">
              <a:solidFill>
                <a:schemeClr val="tx1"/>
              </a:solidFill>
            </a:rPr>
            <a:t>)</a:t>
          </a:r>
          <a:endParaRPr lang="fr-FR" sz="2000" kern="1200" dirty="0">
            <a:solidFill>
              <a:schemeClr val="tx1"/>
            </a:solidFill>
          </a:endParaRPr>
        </a:p>
      </dsp:txBody>
      <dsp:txXfrm>
        <a:off x="4594718" y="3117336"/>
        <a:ext cx="3111301" cy="1973069"/>
      </dsp:txXfrm>
    </dsp:sp>
    <dsp:sp modelId="{B5DCF7C4-C45E-49F6-B9EA-68BA68E7A4ED}">
      <dsp:nvSpPr>
        <dsp:cNvPr id="0" name=""/>
        <dsp:cNvSpPr/>
      </dsp:nvSpPr>
      <dsp:spPr>
        <a:xfrm>
          <a:off x="6202896" y="637987"/>
          <a:ext cx="4621557" cy="4621557"/>
        </a:xfrm>
        <a:prstGeom prst="circularArrow">
          <a:avLst>
            <a:gd name="adj1" fmla="val 4251"/>
            <a:gd name="adj2" fmla="val 537110"/>
            <a:gd name="adj3" fmla="val 19287379"/>
            <a:gd name="adj4" fmla="val 12575511"/>
            <a:gd name="adj5" fmla="val 496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E5C2EE-0CD3-4A02-AACC-56354456490E}">
      <dsp:nvSpPr>
        <dsp:cNvPr id="0" name=""/>
        <dsp:cNvSpPr/>
      </dsp:nvSpPr>
      <dsp:spPr>
        <a:xfrm>
          <a:off x="5252015" y="1912766"/>
          <a:ext cx="2874730" cy="11431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smtClean="0"/>
            <a:t>Cold </a:t>
          </a:r>
          <a:r>
            <a:rPr lang="fr-FR" sz="2400" kern="1200" dirty="0" err="1" smtClean="0"/>
            <a:t>acclimation</a:t>
          </a:r>
          <a:endParaRPr lang="fr-FR" sz="2400" kern="1200" dirty="0"/>
        </a:p>
      </dsp:txBody>
      <dsp:txXfrm>
        <a:off x="5285498" y="1946249"/>
        <a:ext cx="2807764" cy="1076219"/>
      </dsp:txXfrm>
    </dsp:sp>
    <dsp:sp modelId="{A1252625-63BB-4AB8-98AF-9C217F42987C}">
      <dsp:nvSpPr>
        <dsp:cNvPr id="0" name=""/>
        <dsp:cNvSpPr/>
      </dsp:nvSpPr>
      <dsp:spPr>
        <a:xfrm>
          <a:off x="9062307" y="2484358"/>
          <a:ext cx="3234071" cy="266743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fr-FR" sz="1900" kern="1200" dirty="0" err="1" smtClean="0">
              <a:solidFill>
                <a:schemeClr val="tx1"/>
              </a:solidFill>
            </a:rPr>
            <a:t>Liquid</a:t>
          </a:r>
          <a:r>
            <a:rPr lang="fr-FR" sz="1900" kern="1200" dirty="0" smtClean="0">
              <a:solidFill>
                <a:schemeClr val="tx1"/>
              </a:solidFill>
            </a:rPr>
            <a:t> </a:t>
          </a:r>
          <a:r>
            <a:rPr lang="fr-FR" sz="1900" kern="1200" dirty="0" err="1" smtClean="0">
              <a:solidFill>
                <a:schemeClr val="tx1"/>
              </a:solidFill>
            </a:rPr>
            <a:t>nitrogen</a:t>
          </a:r>
          <a:r>
            <a:rPr lang="fr-FR" sz="1900" kern="1200" dirty="0" smtClean="0">
              <a:solidFill>
                <a:schemeClr val="tx1"/>
              </a:solidFill>
            </a:rPr>
            <a:t> </a:t>
          </a:r>
          <a:r>
            <a:rPr lang="fr-FR" sz="1900" kern="1200" dirty="0" err="1" smtClean="0">
              <a:solidFill>
                <a:schemeClr val="tx1"/>
              </a:solidFill>
            </a:rPr>
            <a:t>was</a:t>
          </a:r>
          <a:r>
            <a:rPr lang="fr-FR" sz="1900" kern="1200" dirty="0" smtClean="0">
              <a:solidFill>
                <a:schemeClr val="tx1"/>
              </a:solidFill>
            </a:rPr>
            <a:t> spread on </a:t>
          </a:r>
          <a:r>
            <a:rPr lang="fr-FR" sz="1900" kern="1200" dirty="0" err="1" smtClean="0">
              <a:solidFill>
                <a:schemeClr val="tx1"/>
              </a:solidFill>
            </a:rPr>
            <a:t>each</a:t>
          </a:r>
          <a:r>
            <a:rPr lang="fr-FR" sz="1900" kern="1200" dirty="0" smtClean="0">
              <a:solidFill>
                <a:schemeClr val="tx1"/>
              </a:solidFill>
            </a:rPr>
            <a:t> of the plants to </a:t>
          </a:r>
          <a:r>
            <a:rPr lang="fr-FR" sz="1900" kern="1200" dirty="0" err="1" smtClean="0">
              <a:solidFill>
                <a:schemeClr val="tx1"/>
              </a:solidFill>
            </a:rPr>
            <a:t>be</a:t>
          </a:r>
          <a:r>
            <a:rPr lang="fr-FR" sz="1900" kern="1200" dirty="0" smtClean="0">
              <a:solidFill>
                <a:schemeClr val="tx1"/>
              </a:solidFill>
            </a:rPr>
            <a:t> </a:t>
          </a:r>
          <a:r>
            <a:rPr lang="fr-FR" sz="1900" kern="1200" dirty="0" err="1" smtClean="0">
              <a:solidFill>
                <a:schemeClr val="tx1"/>
              </a:solidFill>
            </a:rPr>
            <a:t>sampled</a:t>
          </a:r>
          <a:r>
            <a:rPr lang="fr-FR" sz="1900" kern="1200" dirty="0" smtClean="0">
              <a:solidFill>
                <a:schemeClr val="tx1"/>
              </a:solidFill>
            </a:rPr>
            <a:t>, in </a:t>
          </a:r>
          <a:r>
            <a:rPr lang="fr-FR" sz="1900" kern="1200" dirty="0" err="1" smtClean="0">
              <a:solidFill>
                <a:schemeClr val="tx1"/>
              </a:solidFill>
            </a:rPr>
            <a:t>order</a:t>
          </a:r>
          <a:r>
            <a:rPr lang="fr-FR" sz="1900" kern="1200" dirty="0" smtClean="0">
              <a:solidFill>
                <a:schemeClr val="tx1"/>
              </a:solidFill>
            </a:rPr>
            <a:t> to </a:t>
          </a:r>
          <a:r>
            <a:rPr lang="fr-FR" sz="1900" kern="1200" dirty="0" err="1" smtClean="0">
              <a:solidFill>
                <a:schemeClr val="tx1"/>
              </a:solidFill>
            </a:rPr>
            <a:t>induce</a:t>
          </a:r>
          <a:r>
            <a:rPr lang="fr-FR" sz="1900" kern="1200" dirty="0" smtClean="0">
              <a:solidFill>
                <a:schemeClr val="tx1"/>
              </a:solidFill>
            </a:rPr>
            <a:t> </a:t>
          </a:r>
          <a:r>
            <a:rPr lang="fr-FR" sz="1900" kern="1200" dirty="0" err="1" smtClean="0">
              <a:solidFill>
                <a:schemeClr val="tx1"/>
              </a:solidFill>
            </a:rPr>
            <a:t>ice</a:t>
          </a:r>
          <a:r>
            <a:rPr lang="fr-FR" sz="1900" kern="1200" dirty="0" smtClean="0">
              <a:solidFill>
                <a:schemeClr val="tx1"/>
              </a:solidFill>
            </a:rPr>
            <a:t> </a:t>
          </a:r>
          <a:r>
            <a:rPr lang="fr-FR" sz="1900" kern="1200" dirty="0" err="1" smtClean="0">
              <a:solidFill>
                <a:schemeClr val="tx1"/>
              </a:solidFill>
            </a:rPr>
            <a:t>nucleation</a:t>
          </a:r>
          <a:endParaRPr lang="fr-FR" sz="1900" kern="1200" dirty="0">
            <a:solidFill>
              <a:schemeClr val="tx1"/>
            </a:solidFill>
          </a:endParaRPr>
        </a:p>
      </dsp:txBody>
      <dsp:txXfrm>
        <a:off x="9123692" y="2545743"/>
        <a:ext cx="3111301" cy="1973069"/>
      </dsp:txXfrm>
    </dsp:sp>
    <dsp:sp modelId="{5ABEC0CD-95D6-46D0-8F87-D903466EE3A6}">
      <dsp:nvSpPr>
        <dsp:cNvPr id="0" name=""/>
        <dsp:cNvSpPr/>
      </dsp:nvSpPr>
      <dsp:spPr>
        <a:xfrm>
          <a:off x="10758821" y="2685259"/>
          <a:ext cx="4208315" cy="4208315"/>
        </a:xfrm>
        <a:prstGeom prst="leftCircularArrow">
          <a:avLst>
            <a:gd name="adj1" fmla="val 4669"/>
            <a:gd name="adj2" fmla="val 595928"/>
            <a:gd name="adj3" fmla="val 2371439"/>
            <a:gd name="adj4" fmla="val 9024489"/>
            <a:gd name="adj5" fmla="val 5447"/>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439DF8-329F-45B4-BE77-0E7A8AC80579}">
      <dsp:nvSpPr>
        <dsp:cNvPr id="0" name=""/>
        <dsp:cNvSpPr/>
      </dsp:nvSpPr>
      <dsp:spPr>
        <a:xfrm>
          <a:off x="9780990" y="4580198"/>
          <a:ext cx="2874730" cy="11431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bg1"/>
              </a:solidFill>
            </a:rPr>
            <a:t>Initiation of </a:t>
          </a:r>
          <a:r>
            <a:rPr lang="fr-FR" sz="2400" kern="1200" dirty="0" err="1" smtClean="0">
              <a:solidFill>
                <a:schemeClr val="bg1"/>
              </a:solidFill>
            </a:rPr>
            <a:t>ice</a:t>
          </a:r>
          <a:r>
            <a:rPr lang="fr-FR" sz="2400" kern="1200" dirty="0" smtClean="0">
              <a:solidFill>
                <a:schemeClr val="bg1"/>
              </a:solidFill>
            </a:rPr>
            <a:t> </a:t>
          </a:r>
          <a:r>
            <a:rPr lang="fr-FR" sz="2400" kern="1200" dirty="0" err="1" smtClean="0">
              <a:solidFill>
                <a:schemeClr val="bg1"/>
              </a:solidFill>
            </a:rPr>
            <a:t>nucleation</a:t>
          </a:r>
          <a:endParaRPr lang="fr-FR" sz="2400" kern="1200" dirty="0">
            <a:solidFill>
              <a:schemeClr val="bg1"/>
            </a:solidFill>
          </a:endParaRPr>
        </a:p>
      </dsp:txBody>
      <dsp:txXfrm>
        <a:off x="9814473" y="4613681"/>
        <a:ext cx="2807764" cy="1076219"/>
      </dsp:txXfrm>
    </dsp:sp>
    <dsp:sp modelId="{F092DDD5-0C30-49FF-9465-71CA4A314D4E}">
      <dsp:nvSpPr>
        <dsp:cNvPr id="0" name=""/>
        <dsp:cNvSpPr/>
      </dsp:nvSpPr>
      <dsp:spPr>
        <a:xfrm>
          <a:off x="13591282" y="2484358"/>
          <a:ext cx="3234071" cy="266743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solidFill>
                <a:schemeClr val="tx1"/>
              </a:solidFill>
            </a:rPr>
            <a:t>Plants stems </a:t>
          </a:r>
          <a:r>
            <a:rPr lang="fr-FR" sz="1900" kern="1200" dirty="0" err="1" smtClean="0">
              <a:solidFill>
                <a:schemeClr val="tx1"/>
              </a:solidFill>
            </a:rPr>
            <a:t>were</a:t>
          </a:r>
          <a:r>
            <a:rPr lang="fr-FR" sz="1900" kern="1200" dirty="0" smtClean="0">
              <a:solidFill>
                <a:schemeClr val="tx1"/>
              </a:solidFill>
            </a:rPr>
            <a:t> </a:t>
          </a:r>
          <a:r>
            <a:rPr lang="fr-FR" sz="1900" kern="1200" dirty="0" err="1" smtClean="0">
              <a:solidFill>
                <a:schemeClr val="tx1"/>
              </a:solidFill>
            </a:rPr>
            <a:t>rinsed</a:t>
          </a:r>
          <a:r>
            <a:rPr lang="fr-FR" sz="1900" kern="1200" dirty="0" smtClean="0">
              <a:solidFill>
                <a:schemeClr val="tx1"/>
              </a:solidFill>
            </a:rPr>
            <a:t> and </a:t>
          </a:r>
          <a:r>
            <a:rPr lang="fr-FR" sz="1900" kern="1200" dirty="0" err="1" smtClean="0">
              <a:solidFill>
                <a:schemeClr val="tx1"/>
              </a:solidFill>
            </a:rPr>
            <a:t>placed</a:t>
          </a:r>
          <a:r>
            <a:rPr lang="fr-FR" sz="1900" kern="1200" dirty="0" smtClean="0">
              <a:solidFill>
                <a:schemeClr val="tx1"/>
              </a:solidFill>
            </a:rPr>
            <a:t> </a:t>
          </a:r>
          <a:r>
            <a:rPr lang="fr-FR" sz="1900" kern="1200" dirty="0" err="1" smtClean="0">
              <a:solidFill>
                <a:schemeClr val="tx1"/>
              </a:solidFill>
            </a:rPr>
            <a:t>individually</a:t>
          </a:r>
          <a:r>
            <a:rPr lang="fr-FR" sz="1900" kern="1200" dirty="0" smtClean="0">
              <a:solidFill>
                <a:schemeClr val="tx1"/>
              </a:solidFill>
            </a:rPr>
            <a:t> set in 50mL Falcon© tubes </a:t>
          </a:r>
          <a:r>
            <a:rPr lang="fr-FR" sz="1900" kern="1200" dirty="0" err="1" smtClean="0">
              <a:solidFill>
                <a:schemeClr val="tx1"/>
              </a:solidFill>
            </a:rPr>
            <a:t>filled</a:t>
          </a:r>
          <a:r>
            <a:rPr lang="fr-FR" sz="1900" kern="1200" dirty="0" smtClean="0">
              <a:solidFill>
                <a:schemeClr val="tx1"/>
              </a:solidFill>
            </a:rPr>
            <a:t> </a:t>
          </a:r>
          <a:r>
            <a:rPr lang="fr-FR" sz="1900" kern="1200" dirty="0" err="1" smtClean="0">
              <a:solidFill>
                <a:schemeClr val="tx1"/>
              </a:solidFill>
            </a:rPr>
            <a:t>with</a:t>
          </a:r>
          <a:r>
            <a:rPr lang="fr-FR" sz="1900" kern="1200" dirty="0" smtClean="0">
              <a:solidFill>
                <a:schemeClr val="tx1"/>
              </a:solidFill>
            </a:rPr>
            <a:t> 30mL ultra-pure water. Tubes </a:t>
          </a:r>
          <a:r>
            <a:rPr lang="fr-FR" sz="1900" kern="1200" dirty="0" err="1" smtClean="0">
              <a:solidFill>
                <a:schemeClr val="tx1"/>
              </a:solidFill>
            </a:rPr>
            <a:t>were</a:t>
          </a:r>
          <a:r>
            <a:rPr lang="fr-FR" sz="1900" kern="1200" dirty="0" smtClean="0">
              <a:solidFill>
                <a:schemeClr val="tx1"/>
              </a:solidFill>
            </a:rPr>
            <a:t> </a:t>
          </a:r>
          <a:r>
            <a:rPr lang="fr-FR" sz="1900" kern="1200" dirty="0" err="1" smtClean="0">
              <a:solidFill>
                <a:schemeClr val="tx1"/>
              </a:solidFill>
            </a:rPr>
            <a:t>then</a:t>
          </a:r>
          <a:r>
            <a:rPr lang="fr-FR" sz="1900" kern="1200" dirty="0" smtClean="0">
              <a:solidFill>
                <a:schemeClr val="tx1"/>
              </a:solidFill>
            </a:rPr>
            <a:t> </a:t>
          </a:r>
          <a:r>
            <a:rPr lang="fr-FR" sz="1900" kern="1200" dirty="0" err="1" smtClean="0">
              <a:solidFill>
                <a:schemeClr val="tx1"/>
              </a:solidFill>
            </a:rPr>
            <a:t>placed</a:t>
          </a:r>
          <a:r>
            <a:rPr lang="fr-FR" sz="1900" kern="1200" dirty="0" smtClean="0">
              <a:solidFill>
                <a:schemeClr val="tx1"/>
              </a:solidFill>
            </a:rPr>
            <a:t> in a programmable freezer (Fig. 2)</a:t>
          </a:r>
          <a:endParaRPr lang="fr-FR" sz="1900" kern="1200" dirty="0">
            <a:solidFill>
              <a:schemeClr val="tx1"/>
            </a:solidFill>
          </a:endParaRPr>
        </a:p>
      </dsp:txBody>
      <dsp:txXfrm>
        <a:off x="13652667" y="3117336"/>
        <a:ext cx="3111301" cy="1973069"/>
      </dsp:txXfrm>
    </dsp:sp>
    <dsp:sp modelId="{7238B78A-97B6-41AE-928D-36BC624D6DBA}">
      <dsp:nvSpPr>
        <dsp:cNvPr id="0" name=""/>
        <dsp:cNvSpPr/>
      </dsp:nvSpPr>
      <dsp:spPr>
        <a:xfrm>
          <a:off x="15260845" y="637987"/>
          <a:ext cx="4621557" cy="4621557"/>
        </a:xfrm>
        <a:prstGeom prst="circularArrow">
          <a:avLst>
            <a:gd name="adj1" fmla="val 4251"/>
            <a:gd name="adj2" fmla="val 537110"/>
            <a:gd name="adj3" fmla="val 19287379"/>
            <a:gd name="adj4" fmla="val 12575511"/>
            <a:gd name="adj5" fmla="val 496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027EB9-774A-4580-9E52-7458916D8375}">
      <dsp:nvSpPr>
        <dsp:cNvPr id="0" name=""/>
        <dsp:cNvSpPr/>
      </dsp:nvSpPr>
      <dsp:spPr>
        <a:xfrm>
          <a:off x="14309965" y="1912766"/>
          <a:ext cx="2874730" cy="11431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smtClean="0">
              <a:solidFill>
                <a:schemeClr val="bg1"/>
              </a:solidFill>
            </a:rPr>
            <a:t>Sampling</a:t>
          </a:r>
          <a:endParaRPr lang="fr-FR" sz="2400" kern="1200" dirty="0">
            <a:solidFill>
              <a:schemeClr val="bg1"/>
            </a:solidFill>
          </a:endParaRPr>
        </a:p>
      </dsp:txBody>
      <dsp:txXfrm>
        <a:off x="14343448" y="1946249"/>
        <a:ext cx="2807764" cy="1076219"/>
      </dsp:txXfrm>
    </dsp:sp>
    <dsp:sp modelId="{2B952CA1-B05C-4B49-BAD1-4ABDFC6D70C9}">
      <dsp:nvSpPr>
        <dsp:cNvPr id="0" name=""/>
        <dsp:cNvSpPr/>
      </dsp:nvSpPr>
      <dsp:spPr>
        <a:xfrm>
          <a:off x="18120257" y="2484358"/>
          <a:ext cx="3234071" cy="266743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228600" lvl="1" indent="-228600" algn="just" defTabSz="889000">
            <a:lnSpc>
              <a:spcPct val="90000"/>
            </a:lnSpc>
            <a:spcBef>
              <a:spcPct val="0"/>
            </a:spcBef>
            <a:spcAft>
              <a:spcPct val="15000"/>
            </a:spcAft>
            <a:buChar char="••"/>
          </a:pPr>
          <a:r>
            <a:rPr lang="fr-FR" sz="2000" kern="1200" dirty="0" err="1" smtClean="0"/>
            <a:t>Samples</a:t>
          </a:r>
          <a:r>
            <a:rPr lang="fr-FR" sz="2000" kern="1200" dirty="0" smtClean="0"/>
            <a:t> </a:t>
          </a:r>
          <a:r>
            <a:rPr lang="fr-FR" sz="2000" kern="1200" dirty="0" err="1" smtClean="0"/>
            <a:t>were</a:t>
          </a:r>
          <a:r>
            <a:rPr lang="fr-FR" sz="2000" kern="1200" dirty="0" smtClean="0"/>
            <a:t> </a:t>
          </a:r>
          <a:r>
            <a:rPr lang="fr-FR" sz="2000" kern="1200" dirty="0" err="1" smtClean="0"/>
            <a:t>subjected</a:t>
          </a:r>
          <a:r>
            <a:rPr lang="fr-FR" sz="2000" kern="1200" dirty="0" smtClean="0"/>
            <a:t> to a </a:t>
          </a:r>
          <a:r>
            <a:rPr lang="fr-FR" sz="2000" kern="1200" dirty="0" err="1" smtClean="0"/>
            <a:t>temperature</a:t>
          </a:r>
          <a:r>
            <a:rPr lang="fr-FR" sz="2000" kern="1200" dirty="0" smtClean="0"/>
            <a:t> </a:t>
          </a:r>
          <a:r>
            <a:rPr lang="fr-FR" sz="2000" kern="1200" dirty="0" err="1" smtClean="0"/>
            <a:t>decrease</a:t>
          </a:r>
          <a:r>
            <a:rPr lang="fr-FR" sz="2000" kern="1200" dirty="0" smtClean="0"/>
            <a:t> of </a:t>
          </a:r>
          <a:r>
            <a:rPr lang="en-US" sz="2000" kern="1200" dirty="0" smtClean="0"/>
            <a:t>2°C.H</a:t>
          </a:r>
          <a:r>
            <a:rPr lang="en-US" sz="2000" kern="1200" baseline="30000" dirty="0" smtClean="0"/>
            <a:t>-1</a:t>
          </a:r>
          <a:r>
            <a:rPr lang="fr-FR" sz="2000" kern="1200" dirty="0" smtClean="0"/>
            <a:t> to</a:t>
          </a:r>
          <a:r>
            <a:rPr lang="en-US" sz="2000" kern="1200" dirty="0" smtClean="0"/>
            <a:t> reach test. A 1H steady-state was observed at each test temperature (Fig.3)</a:t>
          </a:r>
          <a:endParaRPr lang="fr-FR" sz="2000" kern="1200" dirty="0"/>
        </a:p>
      </dsp:txBody>
      <dsp:txXfrm>
        <a:off x="18181642" y="2545743"/>
        <a:ext cx="3111301" cy="1973069"/>
      </dsp:txXfrm>
    </dsp:sp>
    <dsp:sp modelId="{7AA5D61A-87DB-428A-8021-1A465C994041}">
      <dsp:nvSpPr>
        <dsp:cNvPr id="0" name=""/>
        <dsp:cNvSpPr/>
      </dsp:nvSpPr>
      <dsp:spPr>
        <a:xfrm>
          <a:off x="19816770" y="2685259"/>
          <a:ext cx="4208315" cy="4208315"/>
        </a:xfrm>
        <a:prstGeom prst="leftCircularArrow">
          <a:avLst>
            <a:gd name="adj1" fmla="val 4669"/>
            <a:gd name="adj2" fmla="val 595928"/>
            <a:gd name="adj3" fmla="val 2371439"/>
            <a:gd name="adj4" fmla="val 9024489"/>
            <a:gd name="adj5" fmla="val 5447"/>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8F26BE-1767-4794-B138-CC6F540A85E8}">
      <dsp:nvSpPr>
        <dsp:cNvPr id="0" name=""/>
        <dsp:cNvSpPr/>
      </dsp:nvSpPr>
      <dsp:spPr>
        <a:xfrm>
          <a:off x="18838939" y="4580198"/>
          <a:ext cx="2874730" cy="11431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err="1" smtClean="0"/>
            <a:t>Temperature</a:t>
          </a:r>
          <a:r>
            <a:rPr lang="fr-FR" sz="2400" kern="1200" dirty="0" smtClean="0"/>
            <a:t> </a:t>
          </a:r>
          <a:r>
            <a:rPr lang="fr-FR" sz="2400" kern="1200" dirty="0" err="1" smtClean="0"/>
            <a:t>decrease</a:t>
          </a:r>
          <a:endParaRPr lang="fr-FR" sz="2400" kern="1200" dirty="0"/>
        </a:p>
      </dsp:txBody>
      <dsp:txXfrm>
        <a:off x="18872422" y="4613681"/>
        <a:ext cx="2807764" cy="1076219"/>
      </dsp:txXfrm>
    </dsp:sp>
    <dsp:sp modelId="{036D35F0-EF50-4611-AEE7-F1F274177EF0}">
      <dsp:nvSpPr>
        <dsp:cNvPr id="0" name=""/>
        <dsp:cNvSpPr/>
      </dsp:nvSpPr>
      <dsp:spPr>
        <a:xfrm>
          <a:off x="22649232" y="2484358"/>
          <a:ext cx="3234071" cy="266743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fr-FR" sz="1900" kern="1200" dirty="0" err="1" smtClean="0"/>
            <a:t>Inititial</a:t>
          </a:r>
          <a:r>
            <a:rPr lang="fr-FR" sz="1900" kern="1200" dirty="0" smtClean="0"/>
            <a:t> </a:t>
          </a:r>
          <a:r>
            <a:rPr lang="fr-FR" sz="1900" kern="1200" dirty="0" err="1" smtClean="0"/>
            <a:t>conductivity</a:t>
          </a:r>
          <a:r>
            <a:rPr lang="fr-FR" sz="1900" kern="1200" dirty="0" smtClean="0"/>
            <a:t> (Ci) </a:t>
          </a:r>
          <a:r>
            <a:rPr lang="fr-FR" sz="1900" kern="1200" dirty="0" err="1" smtClean="0"/>
            <a:t>wa</a:t>
          </a:r>
          <a:r>
            <a:rPr lang="fr-FR" sz="1900" kern="1200" dirty="0" smtClean="0"/>
            <a:t> </a:t>
          </a:r>
          <a:r>
            <a:rPr lang="fr-FR" sz="1900" kern="1200" dirty="0" err="1" smtClean="0"/>
            <a:t>measured</a:t>
          </a:r>
          <a:r>
            <a:rPr lang="fr-FR" sz="1900" kern="1200" dirty="0" smtClean="0"/>
            <a:t> </a:t>
          </a:r>
          <a:r>
            <a:rPr lang="fr-FR" sz="1900" kern="1200" dirty="0" err="1" smtClean="0"/>
            <a:t>using</a:t>
          </a:r>
          <a:r>
            <a:rPr lang="fr-FR" sz="1900" kern="1200" dirty="0" smtClean="0"/>
            <a:t> a </a:t>
          </a:r>
          <a:r>
            <a:rPr lang="fr-FR" sz="1900" kern="1200" dirty="0" err="1" smtClean="0"/>
            <a:t>conductimeter</a:t>
          </a:r>
          <a:r>
            <a:rPr lang="fr-FR" sz="1900" kern="1200" dirty="0" smtClean="0"/>
            <a:t> (µS.cm</a:t>
          </a:r>
          <a:r>
            <a:rPr lang="fr-FR" sz="1900" kern="1200" baseline="30000" dirty="0" smtClean="0"/>
            <a:t>-1</a:t>
          </a:r>
          <a:r>
            <a:rPr lang="fr-FR" sz="1900" kern="1200" dirty="0" smtClean="0"/>
            <a:t>)</a:t>
          </a:r>
          <a:endParaRPr lang="fr-FR" sz="1900" kern="1200" dirty="0"/>
        </a:p>
        <a:p>
          <a:pPr marL="171450" lvl="1" indent="-171450" algn="just" defTabSz="844550">
            <a:lnSpc>
              <a:spcPct val="90000"/>
            </a:lnSpc>
            <a:spcBef>
              <a:spcPct val="0"/>
            </a:spcBef>
            <a:spcAft>
              <a:spcPct val="15000"/>
            </a:spcAft>
            <a:buChar char="••"/>
          </a:pPr>
          <a:r>
            <a:rPr lang="fr-FR" sz="1900" kern="1200" dirty="0" smtClean="0"/>
            <a:t>Total </a:t>
          </a:r>
          <a:r>
            <a:rPr lang="fr-FR" sz="1900" kern="1200" dirty="0" err="1" smtClean="0"/>
            <a:t>conductiviy</a:t>
          </a:r>
          <a:r>
            <a:rPr lang="fr-FR" sz="1900" kern="1200" dirty="0" smtClean="0"/>
            <a:t> (Ct) </a:t>
          </a:r>
          <a:r>
            <a:rPr lang="fr-FR" sz="1900" kern="1200" dirty="0" err="1" smtClean="0"/>
            <a:t>was</a:t>
          </a:r>
          <a:r>
            <a:rPr lang="fr-FR" sz="1900" kern="1200" dirty="0" smtClean="0"/>
            <a:t> </a:t>
          </a:r>
          <a:r>
            <a:rPr lang="fr-FR" sz="1900" kern="1200" dirty="0" err="1" smtClean="0"/>
            <a:t>measured</a:t>
          </a:r>
          <a:r>
            <a:rPr lang="fr-FR" sz="1900" kern="1200" dirty="0" smtClean="0"/>
            <a:t> </a:t>
          </a:r>
          <a:r>
            <a:rPr lang="fr-FR" sz="1900" kern="1200" dirty="0" err="1" smtClean="0"/>
            <a:t>after</a:t>
          </a:r>
          <a:r>
            <a:rPr lang="fr-FR" sz="1900" kern="1200" dirty="0" smtClean="0"/>
            <a:t> 24h at -80°C</a:t>
          </a:r>
          <a:endParaRPr lang="fr-FR" sz="1900" kern="1200" dirty="0"/>
        </a:p>
      </dsp:txBody>
      <dsp:txXfrm>
        <a:off x="22710617" y="3117336"/>
        <a:ext cx="3111301" cy="1973069"/>
      </dsp:txXfrm>
    </dsp:sp>
    <dsp:sp modelId="{CD90386B-A2D5-47EE-9CE2-16FDCCF1AC1B}">
      <dsp:nvSpPr>
        <dsp:cNvPr id="0" name=""/>
        <dsp:cNvSpPr/>
      </dsp:nvSpPr>
      <dsp:spPr>
        <a:xfrm>
          <a:off x="23367914" y="1912766"/>
          <a:ext cx="2874730" cy="11431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fr-FR" sz="2400" kern="1200" dirty="0" err="1" smtClean="0"/>
            <a:t>Measurement</a:t>
          </a:r>
          <a:r>
            <a:rPr lang="fr-FR" sz="2400" kern="1200" dirty="0" smtClean="0"/>
            <a:t> of </a:t>
          </a:r>
          <a:r>
            <a:rPr lang="fr-FR" sz="2400" kern="1200" dirty="0" err="1" smtClean="0"/>
            <a:t>electrolyte</a:t>
          </a:r>
          <a:r>
            <a:rPr lang="fr-FR" sz="2400" kern="1200" dirty="0" smtClean="0"/>
            <a:t> </a:t>
          </a:r>
          <a:r>
            <a:rPr lang="fr-FR" sz="2400" kern="1200" dirty="0" err="1" smtClean="0"/>
            <a:t>leakage</a:t>
          </a:r>
          <a:endParaRPr lang="fr-FR" sz="2400" kern="1200" dirty="0"/>
        </a:p>
      </dsp:txBody>
      <dsp:txXfrm>
        <a:off x="23401397" y="1946249"/>
        <a:ext cx="2807764" cy="10762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6347" cy="496491"/>
          </a:xfrm>
          <a:prstGeom prst="rect">
            <a:avLst/>
          </a:prstGeom>
        </p:spPr>
        <p:txBody>
          <a:bodyPr vert="horz" lIns="91426" tIns="45714" rIns="91426" bIns="45714" rtlCol="0"/>
          <a:lstStyle>
            <a:lvl1pPr algn="l">
              <a:defRPr sz="1200"/>
            </a:lvl1pPr>
          </a:lstStyle>
          <a:p>
            <a:endParaRPr lang="fr-FR"/>
          </a:p>
        </p:txBody>
      </p:sp>
      <p:sp>
        <p:nvSpPr>
          <p:cNvPr id="3" name="Espace réservé de la date 2"/>
          <p:cNvSpPr>
            <a:spLocks noGrp="1"/>
          </p:cNvSpPr>
          <p:nvPr>
            <p:ph type="dt" idx="1"/>
          </p:nvPr>
        </p:nvSpPr>
        <p:spPr>
          <a:xfrm>
            <a:off x="3851344" y="1"/>
            <a:ext cx="2946347" cy="496491"/>
          </a:xfrm>
          <a:prstGeom prst="rect">
            <a:avLst/>
          </a:prstGeom>
        </p:spPr>
        <p:txBody>
          <a:bodyPr vert="horz" lIns="91426" tIns="45714" rIns="91426" bIns="45714" rtlCol="0"/>
          <a:lstStyle>
            <a:lvl1pPr algn="r">
              <a:defRPr sz="1200"/>
            </a:lvl1pPr>
          </a:lstStyle>
          <a:p>
            <a:fld id="{AF9E253B-64AA-4436-A6BC-1894937CF12C}" type="datetimeFigureOut">
              <a:rPr lang="fr-FR" smtClean="0"/>
              <a:pPr/>
              <a:t>23/11/2016</a:t>
            </a:fld>
            <a:endParaRPr lang="fr-FR"/>
          </a:p>
        </p:txBody>
      </p:sp>
      <p:sp>
        <p:nvSpPr>
          <p:cNvPr id="4" name="Espace réservé de l'image des diapositives 3"/>
          <p:cNvSpPr>
            <a:spLocks noGrp="1" noRot="1" noChangeAspect="1"/>
          </p:cNvSpPr>
          <p:nvPr>
            <p:ph type="sldImg" idx="2"/>
          </p:nvPr>
        </p:nvSpPr>
        <p:spPr>
          <a:xfrm>
            <a:off x="2159000" y="744538"/>
            <a:ext cx="2481263" cy="3724275"/>
          </a:xfrm>
          <a:prstGeom prst="rect">
            <a:avLst/>
          </a:prstGeom>
          <a:noFill/>
          <a:ln w="12700">
            <a:solidFill>
              <a:prstClr val="black"/>
            </a:solidFill>
          </a:ln>
        </p:spPr>
        <p:txBody>
          <a:bodyPr vert="horz" lIns="91426" tIns="45714" rIns="91426" bIns="45714"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26" tIns="45714" rIns="91426" bIns="4571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31599"/>
            <a:ext cx="2946347" cy="496491"/>
          </a:xfrm>
          <a:prstGeom prst="rect">
            <a:avLst/>
          </a:prstGeom>
        </p:spPr>
        <p:txBody>
          <a:bodyPr vert="horz" lIns="91426" tIns="45714" rIns="91426" bIns="4571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4" y="9431599"/>
            <a:ext cx="2946347" cy="496491"/>
          </a:xfrm>
          <a:prstGeom prst="rect">
            <a:avLst/>
          </a:prstGeom>
        </p:spPr>
        <p:txBody>
          <a:bodyPr vert="horz" lIns="91426" tIns="45714" rIns="91426" bIns="45714" rtlCol="0" anchor="b"/>
          <a:lstStyle>
            <a:lvl1pPr algn="r">
              <a:defRPr sz="1200"/>
            </a:lvl1pPr>
          </a:lstStyle>
          <a:p>
            <a:fld id="{B4701C80-8CDA-4005-944F-D6043CB69469}" type="slidenum">
              <a:rPr lang="fr-FR" smtClean="0"/>
              <a:pPr/>
              <a:t>‹N°›</a:t>
            </a:fld>
            <a:endParaRPr lang="fr-FR"/>
          </a:p>
        </p:txBody>
      </p:sp>
    </p:spTree>
    <p:extLst>
      <p:ext uri="{BB962C8B-B14F-4D97-AF65-F5344CB8AC3E}">
        <p14:creationId xmlns:p14="http://schemas.microsoft.com/office/powerpoint/2010/main" val="38439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4701C80-8CDA-4005-944F-D6043CB69469}" type="slidenum">
              <a:rPr lang="fr-FR" smtClean="0"/>
              <a:pPr/>
              <a:t>1</a:t>
            </a:fld>
            <a:endParaRPr lang="fr-FR"/>
          </a:p>
        </p:txBody>
      </p:sp>
    </p:spTree>
    <p:extLst>
      <p:ext uri="{BB962C8B-B14F-4D97-AF65-F5344CB8AC3E}">
        <p14:creationId xmlns:p14="http://schemas.microsoft.com/office/powerpoint/2010/main" val="233262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60270" y="13421680"/>
            <a:ext cx="24483060" cy="9261158"/>
          </a:xfrm>
        </p:spPr>
        <p:txBody>
          <a:bodyPr/>
          <a:lstStyle/>
          <a:p>
            <a:r>
              <a:rPr lang="fr-FR" smtClean="0"/>
              <a:t>Modifiez le style du titre</a:t>
            </a:r>
            <a:endParaRPr lang="fr-FR"/>
          </a:p>
        </p:txBody>
      </p:sp>
      <p:sp>
        <p:nvSpPr>
          <p:cNvPr id="3" name="Sous-titr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248996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381474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3225" y="10901365"/>
            <a:ext cx="20412551" cy="23224902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35568" y="10901365"/>
            <a:ext cx="60767595" cy="23224902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182531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79061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75286" y="27763473"/>
            <a:ext cx="24483060" cy="8581073"/>
          </a:xfrm>
        </p:spPr>
        <p:txBody>
          <a:bodyPr anchor="t"/>
          <a:lstStyle>
            <a:lvl1pPr algn="l">
              <a:defRPr sz="18000" b="1" cap="all"/>
            </a:lvl1pPr>
          </a:lstStyle>
          <a:p>
            <a:r>
              <a:rPr lang="fr-FR" smtClean="0"/>
              <a:t>Modifiez le style du titre</a:t>
            </a:r>
            <a:endParaRPr lang="fr-FR"/>
          </a:p>
        </p:txBody>
      </p:sp>
      <p:sp>
        <p:nvSpPr>
          <p:cNvPr id="3" name="Espace réservé du texte 2"/>
          <p:cNvSpPr>
            <a:spLocks noGrp="1"/>
          </p:cNvSpPr>
          <p:nvPr>
            <p:ph type="body" idx="1"/>
          </p:nvPr>
        </p:nvSpPr>
        <p:spPr>
          <a:xfrm>
            <a:off x="2275286" y="18312295"/>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332643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35570" y="63507940"/>
            <a:ext cx="40590072"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605700" y="63507940"/>
            <a:ext cx="40590075"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235512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440180" y="1730219"/>
            <a:ext cx="25923240" cy="72009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440180" y="9671212"/>
            <a:ext cx="12726592"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Modifiez les styles du texte du masque</a:t>
            </a:r>
          </a:p>
        </p:txBody>
      </p:sp>
      <p:sp>
        <p:nvSpPr>
          <p:cNvPr id="4" name="Espace réservé du contenu 3"/>
          <p:cNvSpPr>
            <a:spLocks noGrp="1"/>
          </p:cNvSpPr>
          <p:nvPr>
            <p:ph sz="half" idx="2"/>
          </p:nvPr>
        </p:nvSpPr>
        <p:spPr>
          <a:xfrm>
            <a:off x="1440180" y="13701713"/>
            <a:ext cx="12726592"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4631830" y="9671212"/>
            <a:ext cx="12731591"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smtClean="0"/>
              <a:t>Modifiez les styles du texte du masque</a:t>
            </a:r>
          </a:p>
        </p:txBody>
      </p:sp>
      <p:sp>
        <p:nvSpPr>
          <p:cNvPr id="6" name="Espace réservé du contenu 5"/>
          <p:cNvSpPr>
            <a:spLocks noGrp="1"/>
          </p:cNvSpPr>
          <p:nvPr>
            <p:ph sz="quarter" idx="4"/>
          </p:nvPr>
        </p:nvSpPr>
        <p:spPr>
          <a:xfrm>
            <a:off x="14631830" y="13701713"/>
            <a:ext cx="12731591"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320155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428049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407383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0182" y="1720215"/>
            <a:ext cx="9476186" cy="7320915"/>
          </a:xfrm>
        </p:spPr>
        <p:txBody>
          <a:bodyPr anchor="b"/>
          <a:lstStyle>
            <a:lvl1pPr algn="l">
              <a:defRPr sz="9000" b="1"/>
            </a:lvl1pPr>
          </a:lstStyle>
          <a:p>
            <a:r>
              <a:rPr lang="fr-FR" smtClean="0"/>
              <a:t>Modifiez le style du titre</a:t>
            </a:r>
            <a:endParaRPr lang="fr-FR"/>
          </a:p>
        </p:txBody>
      </p:sp>
      <p:sp>
        <p:nvSpPr>
          <p:cNvPr id="3" name="Espace réservé du contenu 2"/>
          <p:cNvSpPr>
            <a:spLocks noGrp="1"/>
          </p:cNvSpPr>
          <p:nvPr>
            <p:ph idx="1"/>
          </p:nvPr>
        </p:nvSpPr>
        <p:spPr>
          <a:xfrm>
            <a:off x="11261407" y="1720218"/>
            <a:ext cx="16102013" cy="368746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440182" y="9041133"/>
            <a:ext cx="9476186" cy="29553697"/>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313819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45707" y="30243780"/>
            <a:ext cx="17282160" cy="3570449"/>
          </a:xfrm>
        </p:spPr>
        <p:txBody>
          <a:bodyPr anchor="b"/>
          <a:lstStyle>
            <a:lvl1pPr algn="l">
              <a:defRPr sz="9000" b="1"/>
            </a:lvl1pPr>
          </a:lstStyle>
          <a:p>
            <a:r>
              <a:rPr lang="fr-FR" smtClean="0"/>
              <a:t>Modifiez le style du titre</a:t>
            </a:r>
            <a:endParaRPr lang="fr-FR"/>
          </a:p>
        </p:txBody>
      </p:sp>
      <p:sp>
        <p:nvSpPr>
          <p:cNvPr id="3" name="Espace réservé pour une image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fr-FR"/>
          </a:p>
        </p:txBody>
      </p:sp>
      <p:sp>
        <p:nvSpPr>
          <p:cNvPr id="4" name="Espace réservé du texte 3"/>
          <p:cNvSpPr>
            <a:spLocks noGrp="1"/>
          </p:cNvSpPr>
          <p:nvPr>
            <p:ph type="body" sz="half" idx="2"/>
          </p:nvPr>
        </p:nvSpPr>
        <p:spPr>
          <a:xfrm>
            <a:off x="5645707" y="33814229"/>
            <a:ext cx="17282160" cy="5070631"/>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pPr/>
              <a:t>23/11/2016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pPr/>
              <a:t>‹N°›</a:t>
            </a:fld>
            <a:endParaRPr lang="fr-FR"/>
          </a:p>
        </p:txBody>
      </p:sp>
    </p:spTree>
    <p:extLst>
      <p:ext uri="{BB962C8B-B14F-4D97-AF65-F5344CB8AC3E}">
        <p14:creationId xmlns:p14="http://schemas.microsoft.com/office/powerpoint/2010/main" val="4365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180" y="1730219"/>
            <a:ext cx="25923240" cy="7200900"/>
          </a:xfrm>
          <a:prstGeom prst="rect">
            <a:avLst/>
          </a:prstGeom>
        </p:spPr>
        <p:txBody>
          <a:bodyPr vert="horz" lIns="411480" tIns="205740" rIns="411480" bIns="20574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1440180" y="10081263"/>
            <a:ext cx="25923240" cy="28513567"/>
          </a:xfrm>
          <a:prstGeom prst="rect">
            <a:avLst/>
          </a:prstGeom>
        </p:spPr>
        <p:txBody>
          <a:bodyPr vert="horz" lIns="411480" tIns="205740" rIns="411480" bIns="20574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440180" y="40045008"/>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06C3AD11-11C6-4323-980C-215B176DAB10}" type="datetimeFigureOut">
              <a:rPr lang="fr-FR" smtClean="0"/>
              <a:pPr/>
              <a:t>23/11/2016</a:t>
            </a:fld>
            <a:endParaRPr lang="fr-FR"/>
          </a:p>
        </p:txBody>
      </p:sp>
      <p:sp>
        <p:nvSpPr>
          <p:cNvPr id="5" name="Espace réservé du pied de page 4"/>
          <p:cNvSpPr>
            <a:spLocks noGrp="1"/>
          </p:cNvSpPr>
          <p:nvPr>
            <p:ph type="ftr" sz="quarter" idx="3"/>
          </p:nvPr>
        </p:nvSpPr>
        <p:spPr>
          <a:xfrm>
            <a:off x="9841230" y="40045008"/>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0642580" y="40045008"/>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39BE0B3B-6E33-4AAB-8C4B-8B041D2294E5}" type="slidenum">
              <a:rPr lang="fr-FR" smtClean="0"/>
              <a:pPr/>
              <a:t>‹N°›</a:t>
            </a:fld>
            <a:endParaRPr lang="fr-FR"/>
          </a:p>
        </p:txBody>
      </p:sp>
    </p:spTree>
    <p:extLst>
      <p:ext uri="{BB962C8B-B14F-4D97-AF65-F5344CB8AC3E}">
        <p14:creationId xmlns:p14="http://schemas.microsoft.com/office/powerpoint/2010/main" val="296924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jpeg"/><Relationship Id="rId18" Type="http://schemas.openxmlformats.org/officeDocument/2006/relationships/chart" Target="../charts/chart2.xml"/><Relationship Id="rId3" Type="http://schemas.openxmlformats.org/officeDocument/2006/relationships/diagramData" Target="../diagrams/data1.xml"/><Relationship Id="rId21" Type="http://schemas.openxmlformats.org/officeDocument/2006/relationships/image" Target="../media/image12.png"/><Relationship Id="rId7" Type="http://schemas.microsoft.com/office/2007/relationships/diagramDrawing" Target="../diagrams/drawing1.xml"/><Relationship Id="rId12" Type="http://schemas.openxmlformats.org/officeDocument/2006/relationships/image" Target="../media/image4.jpeg"/><Relationship Id="rId17" Type="http://schemas.openxmlformats.org/officeDocument/2006/relationships/image" Target="../media/image9.emf"/><Relationship Id="rId25"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8.emf"/><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3.png"/><Relationship Id="rId24" Type="http://schemas.openxmlformats.org/officeDocument/2006/relationships/image" Target="../media/image15.png"/><Relationship Id="rId5" Type="http://schemas.openxmlformats.org/officeDocument/2006/relationships/diagramQuickStyle" Target="../diagrams/quickStyle1.xml"/><Relationship Id="rId15" Type="http://schemas.openxmlformats.org/officeDocument/2006/relationships/image" Target="../media/image7.emf"/><Relationship Id="rId23" Type="http://schemas.openxmlformats.org/officeDocument/2006/relationships/image" Target="../media/image14.png"/><Relationship Id="rId10" Type="http://schemas.openxmlformats.org/officeDocument/2006/relationships/chart" Target="../charts/chart1.xml"/><Relationship Id="rId19"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image" Target="../media/image6.emf"/><Relationship Id="rId2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1"/>
            </a:gs>
            <a:gs pos="83000">
              <a:srgbClr val="BCD631"/>
            </a:gs>
            <a:gs pos="100000">
              <a:srgbClr val="8BAC21"/>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299196" y="0"/>
            <a:ext cx="28800000" cy="4320000"/>
          </a:xfrm>
          <a:prstGeom prst="rect">
            <a:avLst/>
          </a:prstGeom>
          <a:solidFill>
            <a:srgbClr val="8BAC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4" name="Rectangle 3"/>
          <p:cNvSpPr/>
          <p:nvPr/>
        </p:nvSpPr>
        <p:spPr>
          <a:xfrm>
            <a:off x="0" y="0"/>
            <a:ext cx="5760000" cy="5760000"/>
          </a:xfrm>
          <a:prstGeom prst="rect">
            <a:avLst/>
          </a:prstGeom>
          <a:solidFill>
            <a:srgbClr val="BCD6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6" name="Rectangle 5"/>
          <p:cNvSpPr/>
          <p:nvPr/>
        </p:nvSpPr>
        <p:spPr>
          <a:xfrm>
            <a:off x="0" y="38885400"/>
            <a:ext cx="28800000" cy="4320000"/>
          </a:xfrm>
          <a:prstGeom prst="rect">
            <a:avLst/>
          </a:prstGeom>
          <a:solidFill>
            <a:srgbClr val="8BAC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itchFamily="34" charset="0"/>
              <a:cs typeface="Arial" pitchFamily="34" charset="0"/>
            </a:endParaRPr>
          </a:p>
        </p:txBody>
      </p:sp>
      <p:sp>
        <p:nvSpPr>
          <p:cNvPr id="7" name="ZoneTexte 6"/>
          <p:cNvSpPr txBox="1"/>
          <p:nvPr/>
        </p:nvSpPr>
        <p:spPr>
          <a:xfrm>
            <a:off x="5832848" y="792388"/>
            <a:ext cx="22754528" cy="2585323"/>
          </a:xfrm>
          <a:prstGeom prst="rect">
            <a:avLst/>
          </a:prstGeom>
          <a:noFill/>
          <a:effectLst/>
        </p:spPr>
        <p:txBody>
          <a:bodyPr wrap="square" rtlCol="0">
            <a:spAutoFit/>
          </a:bodyPr>
          <a:lstStyle/>
          <a:p>
            <a:pPr algn="ctr"/>
            <a:r>
              <a:rPr lang="en-US" b="1" dirty="0" smtClean="0">
                <a:solidFill>
                  <a:schemeClr val="bg1"/>
                </a:solidFill>
                <a:latin typeface="Myriad Pro"/>
              </a:rPr>
              <a:t>Development </a:t>
            </a:r>
            <a:r>
              <a:rPr lang="en-US" b="1" dirty="0">
                <a:solidFill>
                  <a:schemeClr val="bg1"/>
                </a:solidFill>
                <a:latin typeface="Myriad Pro"/>
              </a:rPr>
              <a:t>of a freezing test in controlled conditions for </a:t>
            </a:r>
            <a:r>
              <a:rPr lang="en-US" b="1" i="1" dirty="0" err="1">
                <a:solidFill>
                  <a:schemeClr val="bg1"/>
                </a:solidFill>
                <a:latin typeface="Myriad Pro"/>
              </a:rPr>
              <a:t>Pisum</a:t>
            </a:r>
            <a:r>
              <a:rPr lang="en-US" b="1" i="1" dirty="0">
                <a:solidFill>
                  <a:schemeClr val="bg1"/>
                </a:solidFill>
                <a:latin typeface="Myriad Pro"/>
              </a:rPr>
              <a:t> </a:t>
            </a:r>
            <a:r>
              <a:rPr lang="en-US" b="1" i="1" dirty="0" err="1" smtClean="0">
                <a:solidFill>
                  <a:schemeClr val="bg1"/>
                </a:solidFill>
                <a:latin typeface="Myriad Pro"/>
              </a:rPr>
              <a:t>sativum</a:t>
            </a:r>
            <a:endParaRPr lang="fr-FR" cap="all" spc="-150" dirty="0">
              <a:solidFill>
                <a:schemeClr val="bg1"/>
              </a:solidFill>
              <a:latin typeface="Myriad Pro" pitchFamily="34" charset="0"/>
              <a:cs typeface="Arial" pitchFamily="34" charset="0"/>
            </a:endParaRPr>
          </a:p>
        </p:txBody>
      </p:sp>
      <p:sp>
        <p:nvSpPr>
          <p:cNvPr id="2" name="AutoShape 2" descr="data:image/jpeg;base64,/9j/4AAQSkZJRgABAQAAAQABAAD/2wCEAAkGBxIHEhMUERMTFRMWFhwVGBcXGRQXGRMYFxUXGxsaFRUaHCgjGBwxGxQXJDEhJS4rLi4uFx8zOTMsNyguLiwBCgoKBQUFDgUFDisZExkrKysrKysrKysrKysrKysrKysrKysrKysrKysrKysrKysrKysrKysrKysrKysrKysrK//AABEIAMwAzAMBIgACEQEDEQH/xAAcAAEAAgMBAQEAAAAAAAAAAAAABQYBAgQHAwj/xABAEAABAwIDBQQIBAQEBwAAAAABAAIDBBEFIUEGEjFCUSIyYXETUmKBkaGx8BQjM3IVgqLhB2OS0iRDssHCw9H/xAAUAQEAAAAAAAAAAAAAAAAAAAAA/8QAFBEBAAAAAAAAAAAAAAAAAAAAAP/aAAwDAQACEQMRAD8A9xREQEREBERAREQEREBERARFz1dW2lAvm491o4u/t4oPu47uZyCjpcXacommQ9Rk3/Vr7rqOxGqDRvVDr59mNuYvoLcXn7AWsdDU4l3j+Hj6cZCPLg3338kG1ViUovvSsj8Gi5HmT/ZQ82NMJt6eVx8Hhv0KstPs5Tw5lnpD1kO/8jkPgpSOMRCzQAOgAAQUCTE9zPenAPAmSQA+VxmlPj0nJM8+F2yfEcV6CuaqoIqz9SNj/wBzQfgdEFZpNrHNNnta/wAuw4e45H5Kw4fi0Vfk11ncd12TvhqPEKLrtkoph+U4sPQ9tvwJuPcQqziGGy4WRvtsL5OuSy+ln5Fh87eZQekIqfg20zoexPctHMe+z9w5m+PEa34q3MeJACCCCLgjMEHUFBsiIgIiICIiAiIgIiICIiAiLBNkHwrKkUrb2u4mzW6uP3mT0Cg6moMTgAPSTyZAD77LB95lZrq8NDpndLRjXdvYW8XH5WXdgWHGlBkkzmkzd7A0YPAa9TdBnC8IFKfSSHfmPF2jb6RjQePEqUREBERAREQFrIwSAhwBBFiDmCPELZEFMx7Z78GPSQ39GM7Zl0Xi3VzPDiNMsl8MAxs4Yd2T9I97pHfnb7BvmNOIyur0qHtNhf8AC3tcwflOJ3ejHHiwj1Tnb3jUIL4DdFVtjcT3r07j3W78RJ4x3sWX1LTYeTmq0oCIiAiIgIiICIiAiIgLgxeTsiMc5sfBgF3H4C3vXeoDGZ910h9RgYPNx3j8g1BzYfH/ABOpuf04bOtoXkdke4Z+dlaFDbJweip2uPekJkP8x7P9IaplAREQEREBERAREQFy4nRNxGJ8buDha+rToR4g2K6kQeVsqn4c70lvzIHF7mjXcylaPAsuR5NXqUUglAc0gtIBBHAg5ghUDauH8FWb1spGiS3UtO64fDdVh2HmvSNYTnC50GfEiNxDSf5N1BYEREBERAREQEREBERAVN2jksyU6ukf/S0NH0VyVH2kNmO8JZPrdBcqKP0UbGjRoHwAX2WsR3mg+A+i2QEREBERAREQEREBERBTf8Q486V/tPZ/qYD/AOtVOLaU4G+Vl++9snxhjH1aVcP8RHdmmH+cT8In/wD0LynaagfWzksBsGsafPcB+jgg/QiIiAiIgIiICIiAiIgKm7Tw/rD22vHk9gaf6mlXJQO0dPvkHSRpjP7h2mfMOH8yCQwOo/FU8L+rBfzAsfmCu5VfYar7EkJ4scXAey43P9W98VaEBERAREQEREBERAREQUXb6b0tRBGORj3nzeWtb/0uW+xmER10c8rhffqHgeUYbF9Yifeq9jOLemkqKoDeAyiA59zsxho13nnL9y9F2awz+D0sEJNyyMBx9Z1ruPvcSUEmiIgIiICIiAiIgIiIC5sRpfxsbmcCcwfVcDdp+IC6UQeeSVDsLnZOARmWyN8eEjf/ACHu6q/08zahrXsILXC4I1BVd2nom3c8AlpA9KBxbbuyAdRwI1b5KK2fxg4K/wBFMfySbh3ERk53HVh4+F7oL2iw1wcLjMHXqsoCIiAiIgIiICrO2+L/AISMQxm0swIy4sj5n+HGw8T4KTx7Go8GZvO7T3ZMYO9I7oOg6ngF5xPNNVSB1hLVzm0bOXLU+rCwG5OviSAQ7tmsN/iVUxgH5NLuyydDJb8mPxsLvI07HVemKM2dwduBwNiaS92bpJD3pZHZuefM6aCw0UmgIiICIiAiIgIiICItZJBEC5xAAFyTwAQZc4NFybBc81To0gk68QB1UNNIcZN3XFOO63MGY+s7UN6DVcD6wYaS2M3aeDSeB9kn6a+fEO/FMRbRNOpOnXxKp0ZdNvDcLohcgtFzFfM7reLmeyMxp0X3jY/F362vmf8AsFK0FGcWJhgJbTtO7NM3IyEcYoXfJzxwzAz4Bx4PjkuD2H6sBzABBsOsTunsn5K64Zi8OKC8TwTq05Ob+5pzCisQ2TjeP+HtCbAbtrxPsLDeZofabY9bqoYjQSYa68sb4iOEjSXM/lmZmz+cNQepIvOKHaSrgAtK2VntgOy/ey1/M3UpFts8d6nB/a//AHNQXNFTztwdKZ3vkYuWfbGpmyjiiZ4kukI9w3R80F5JtxVYxnbGOnuymtNIMiR+nGfafzH2W3PWypeKYw6qO7U1DpCcxC3O/lBELu4811I4Vs5WYnbsfg4fWeGOncP8uIXbF5uufZ1QcEsstVLYh1TVyDJgsLNvxceEMQ6625ir5svs6MHBkkcJKmQAPktYNA4RxDlYPieJuV14HgUGBMLYGWLjd73EufI71pHnNx+Q0sFJoCIiAiIgIiICIiAiLSWQQgucQGgXJPAAdUGZZBEC5xAAFyTwAVellONHedcUwN2tORmI5ndGdBqtZJTjZ3nXFMDdrTkZyOZ3RnQarjxjFRGN1vH7+SDOMYqIxut+/wCyq8dK7HTdxc2AHNw70rhwDOgvqvpT0xxYkuJEIOZ1lPQez9fJTtVUjChGGx+knk7NPTty3vaceVg4lxQR1TE+lqKam3niKrcQ4Nzla1jST2+Iacg5/G19c16HS07KRjWRtDWNFmtGQAGgCh9nMBOHl007hLVy/qSaNGkcQ5WDprxKnUBYIusogha/ZWjryS+BoceLoy6Jx83RkE+9RcuwMP8Ay6iqZ4b7Xj+tpKtyIKYNgetbU28G04+YjX3Z/h/SG3pXVM3g+aQN97Yy0HyKtiIOHDMHp8JFqeGKIew1rb+JIFyfEruREBERAREQEREBERARFpLK2Fpc4gNAuScgANSgSyCFpc4gNAuSeAA6qtySnHSHOBbSg3aw5GcjmeNGdBqtJZTj5DnAtpGm7WHI1BHM8aR9BquXGcW9H2W8fv5IM4ziwj7LeP38lAU1McSJLifRXzOsh9UeH3wWaamNcSXE7l8zq8+qFM1NQMLEYEfpJ5OzBTt5j6zjysHFzkCpqBhYjAj9JPJ2YKdvMfWceVg4lxU3s5gJw8umncJauT9STRo0jiHKwdNeJTZ3ATh5dNO4S1cnfk0aNI4hysHTXiVOoCIiAiIgIiICIiAiIgIiICIiAiIgIi0mlbA0ucQ1oFyTkABqSgTStgaXOIDQLknIADUqrSynaIh7wW0jTdjDkagjmeNI+g1Wssp2kIe8FtG03Yw5GpI5njSPoDxXLjeMCPst4/fwCDbGsXEfZbx+/gFCUlMaslzid2+Z1ceg8VpR0xqzvOJ3b5nUno3xU1PMMMDOx6SeTswQDmPrOPKwcXOQZqJxhgYBH6SeTswQN5j6zjysHFzlO7O4EcPLpp3CWrk78mjRpHEOVg6a8Smz2BHDy6adwlqpO/Jo0aRxDlYOmvEqcQEREBERAREQEREBERAREQEREBERARFpNK2Bpc4hrWi5JyAA1JQJpWwNLnENaBck5AAakqpSynaYh7wW0bTdjDkakjneNI+g1Wssx2nIe8FtE03Yw5GqI53jSPoNVzY7jQj7LOP38AgzjmMiPst4/fwCgqOmNWS5xO7fM6k9G+K1o6U1hLnE7t8zqT0b4qdkkGGhnY35n9mCAcx9Zx0YOLnIMyyjDQz8vfnf2YIBzH1nHlYOLnKf2ewI4eXTTuElVJ35NGjSOIcrB014rOz2BmgLpp3CSqk78mjRpHEOVg6a8VNoCIiAiIgIiICIiAiIgIiICIiAiIgIiINJpWwNLnENa0XJOQAGpKp8sx2oIe8FtE03Yw5GqI55BpH0Gq6tu6aSVsL7F9NG/fnibe72jgbczQcy3X3KJxzHQGgRkEOALSOBaeBHsoNsexoR9lnH7+AUBRUprCXPJ3b5nVx6N8VrRUprCXPJ3b5nVx6N8VYXOGHCP8vfmf2YIBqerjo0cS5Bl7xhoj7G/M/swQDmPrOOjRxc5WHZ/AzQF0szhJVSd99smjSOMcrB014rOz+BmgLpZnCSqk777ZNGkcY5WDprxU0gIiICIiAiIgIiICIiAiIgIiICIiAiIgIiICou0+zoobyxtJp7l0jGjtQE5ufENWnmZ7wr0iDz2Gpjp2xlgbNI/KCFjgd72nHlbqXFWjZ/BDQF0szhJUyd99smjRkY5WD58V04fgVNhsj5IYmMfJ3iB9Ogv0UigIiICIiAiIgIiICIiAiIgIiICIiAiIgIiICIiD//2Q=="/>
          <p:cNvSpPr>
            <a:spLocks noChangeAspect="1" noChangeArrowheads="1"/>
          </p:cNvSpPr>
          <p:nvPr/>
        </p:nvSpPr>
        <p:spPr bwMode="auto">
          <a:xfrm>
            <a:off x="155575" y="-144463"/>
            <a:ext cx="304800" cy="304801"/>
          </a:xfrm>
          <a:prstGeom prst="rect">
            <a:avLst/>
          </a:prstGeom>
          <a:noFill/>
          <a:effectLst/>
        </p:spPr>
        <p:txBody>
          <a:bodyPr vert="horz" wrap="square" lIns="91440" tIns="45720" rIns="91440" bIns="45720" numCol="1" anchor="t" anchorCtr="0" compatLnSpc="1">
            <a:prstTxWarp prst="textNoShape">
              <a:avLst/>
            </a:prstTxWarp>
          </a:bodyPr>
          <a:lstStyle/>
          <a:p>
            <a:endParaRPr lang="fr-FR">
              <a:latin typeface="Arial" pitchFamily="34" charset="0"/>
              <a:cs typeface="Arial" pitchFamily="34" charset="0"/>
            </a:endParaRPr>
          </a:p>
        </p:txBody>
      </p:sp>
      <p:sp>
        <p:nvSpPr>
          <p:cNvPr id="1028" name="AutoShape 4" descr="data:image/jpeg;base64,/9j/4AAQSkZJRgABAQAAAQABAAD/2wCEAAkGBxIHEhMUERMTFRMWFhwVGBcXGRQXGRMYFxUXGxsaFRUaHCgjGBwxGxQXJDEhJS4rLi4uFx8zOTMsNyguLiwBCgoKBQUFDgUFDisZExkrKysrKysrKysrKysrKysrKysrKysrKysrKysrKysrKysrKysrKysrKysrKysrKysrK//AABEIAMwAzAMBIgACEQEDEQH/xAAcAAEAAgMBAQEAAAAAAAAAAAAABQYBAgQHAwj/xABAEAABAwIDBQQIBAQEBwAAAAABAAIDBBEFIUEGEjFCUSIyYXETUmKBkaGx8BQjM3IVgqLhB2OS0iRDssHCw9H/xAAUAQEAAAAAAAAAAAAAAAAAAAAA/8QAFBEBAAAAAAAAAAAAAAAAAAAAAP/aAAwDAQACEQMRAD8A9xREQEREBERAREQEREBERARFz1dW2lAvm491o4u/t4oPu47uZyCjpcXacommQ9Rk3/Vr7rqOxGqDRvVDr59mNuYvoLcXn7AWsdDU4l3j+Hj6cZCPLg3338kG1ViUovvSsj8Gi5HmT/ZQ82NMJt6eVx8Hhv0KstPs5Tw5lnpD1kO/8jkPgpSOMRCzQAOgAAQUCTE9zPenAPAmSQA+VxmlPj0nJM8+F2yfEcV6CuaqoIqz9SNj/wBzQfgdEFZpNrHNNnta/wAuw4e45H5Kw4fi0Vfk11ncd12TvhqPEKLrtkoph+U4sPQ9tvwJuPcQqziGGy4WRvtsL5OuSy+ln5Fh87eZQekIqfg20zoexPctHMe+z9w5m+PEa34q3MeJACCCCLgjMEHUFBsiIgIiICIiAiIgIiICIiAiLBNkHwrKkUrb2u4mzW6uP3mT0Cg6moMTgAPSTyZAD77LB95lZrq8NDpndLRjXdvYW8XH5WXdgWHGlBkkzmkzd7A0YPAa9TdBnC8IFKfSSHfmPF2jb6RjQePEqUREBERAREQFrIwSAhwBBFiDmCPELZEFMx7Z78GPSQ39GM7Zl0Xi3VzPDiNMsl8MAxs4Yd2T9I97pHfnb7BvmNOIyur0qHtNhf8AC3tcwflOJ3ejHHiwj1Tnb3jUIL4DdFVtjcT3r07j3W78RJ4x3sWX1LTYeTmq0oCIiAiIgIiICIiAiIgLgxeTsiMc5sfBgF3H4C3vXeoDGZ910h9RgYPNx3j8g1BzYfH/ABOpuf04bOtoXkdke4Z+dlaFDbJweip2uPekJkP8x7P9IaplAREQEREBERAREQFy4nRNxGJ8buDha+rToR4g2K6kQeVsqn4c70lvzIHF7mjXcylaPAsuR5NXqUUglAc0gtIBBHAg5ghUDauH8FWb1spGiS3UtO64fDdVh2HmvSNYTnC50GfEiNxDSf5N1BYEREBERAREQEREBERAVN2jksyU6ukf/S0NH0VyVH2kNmO8JZPrdBcqKP0UbGjRoHwAX2WsR3mg+A+i2QEREBERAREQEREBERBTf8Q486V/tPZ/qYD/AOtVOLaU4G+Vl++9snxhjH1aVcP8RHdmmH+cT8In/wD0LynaagfWzksBsGsafPcB+jgg/QiIiAiIgIiICIiAiIgKm7Tw/rD22vHk9gaf6mlXJQO0dPvkHSRpjP7h2mfMOH8yCQwOo/FU8L+rBfzAsfmCu5VfYar7EkJ4scXAey43P9W98VaEBERAREQEREBERAREQUXb6b0tRBGORj3nzeWtb/0uW+xmER10c8rhffqHgeUYbF9Yifeq9jOLemkqKoDeAyiA59zsxho13nnL9y9F2awz+D0sEJNyyMBx9Z1ruPvcSUEmiIgIiICIiAiIgIiIC5sRpfxsbmcCcwfVcDdp+IC6UQeeSVDsLnZOARmWyN8eEjf/ACHu6q/08zahrXsILXC4I1BVd2nom3c8AlpA9KBxbbuyAdRwI1b5KK2fxg4K/wBFMfySbh3ERk53HVh4+F7oL2iw1wcLjMHXqsoCIiAiIgIiICrO2+L/AISMQxm0swIy4sj5n+HGw8T4KTx7Go8GZvO7T3ZMYO9I7oOg6ngF5xPNNVSB1hLVzm0bOXLU+rCwG5OviSAQ7tmsN/iVUxgH5NLuyydDJb8mPxsLvI07HVemKM2dwduBwNiaS92bpJD3pZHZuefM6aCw0UmgIiICIiAiIgIiICItZJBEC5xAAFyTwAQZc4NFybBc81To0gk68QB1UNNIcZN3XFOO63MGY+s7UN6DVcD6wYaS2M3aeDSeB9kn6a+fEO/FMRbRNOpOnXxKp0ZdNvDcLohcgtFzFfM7reLmeyMxp0X3jY/F362vmf8AsFK0FGcWJhgJbTtO7NM3IyEcYoXfJzxwzAz4Bx4PjkuD2H6sBzABBsOsTunsn5K64Zi8OKC8TwTq05Ob+5pzCisQ2TjeP+HtCbAbtrxPsLDeZofabY9bqoYjQSYa68sb4iOEjSXM/lmZmz+cNQepIvOKHaSrgAtK2VntgOy/ey1/M3UpFts8d6nB/a//AHNQXNFTztwdKZ3vkYuWfbGpmyjiiZ4kukI9w3R80F5JtxVYxnbGOnuymtNIMiR+nGfafzH2W3PWypeKYw6qO7U1DpCcxC3O/lBELu4811I4Vs5WYnbsfg4fWeGOncP8uIXbF5uufZ1QcEsstVLYh1TVyDJgsLNvxceEMQ6625ir5svs6MHBkkcJKmQAPktYNA4RxDlYPieJuV14HgUGBMLYGWLjd73EufI71pHnNx+Q0sFJoCIiAiIgIiICIiAiLSWQQgucQGgXJPAAdUGZZBEC5xAAFyTwAVellONHedcUwN2tORmI5ndGdBqtZJTjZ3nXFMDdrTkZyOZ3RnQarjxjFRGN1vH7+SDOMYqIxut+/wCyq8dK7HTdxc2AHNw70rhwDOgvqvpT0xxYkuJEIOZ1lPQez9fJTtVUjChGGx+knk7NPTty3vaceVg4lxQR1TE+lqKam3niKrcQ4Nzla1jST2+Iacg5/G19c16HS07KRjWRtDWNFmtGQAGgCh9nMBOHl007hLVy/qSaNGkcQ5WDprxKnUBYIusogha/ZWjryS+BoceLoy6Jx83RkE+9RcuwMP8Ay6iqZ4b7Xj+tpKtyIKYNgetbU28G04+YjX3Z/h/SG3pXVM3g+aQN97Yy0HyKtiIOHDMHp8JFqeGKIew1rb+JIFyfEruREBERAREQEREBERARFpLK2Fpc4gNAuScgANSgSyCFpc4gNAuSeAA6qtySnHSHOBbSg3aw5GcjmeNGdBqtJZTj5DnAtpGm7WHI1BHM8aR9BquXGcW9H2W8fv5IM4ziwj7LeP38lAU1McSJLifRXzOsh9UeH3wWaamNcSXE7l8zq8+qFM1NQMLEYEfpJ5OzBTt5j6zjysHFzkCpqBhYjAj9JPJ2YKdvMfWceVg4lxU3s5gJw8umncJauT9STRo0jiHKwdNeJTZ3ATh5dNO4S1cnfk0aNI4hysHTXiVOoCIiAiIgIiICIiAiIgIiICIiAiIgIi0mlbA0ucQ1oFyTkABqSgTStgaXOIDQLknIADUqrSynaIh7wW0jTdjDkagjmeNI+g1Wssp2kIe8FtG03Yw5GpI5njSPoDxXLjeMCPst4/fwCDbGsXEfZbx+/gFCUlMaslzid2+Z1ceg8VpR0xqzvOJ3b5nUno3xU1PMMMDOx6SeTswQDmPrOPKwcXOQZqJxhgYBH6SeTswQN5j6zjysHFzlO7O4EcPLpp3CWrk78mjRpHEOVg6a8Smz2BHDy6adwlqpO/Jo0aRxDlYOmvEqcQEREBERAREQEREBERAREQEREBERARFpNK2Bpc4hrWi5JyAA1JQJpWwNLnENaBck5AAakqpSynaYh7wW0bTdjDkakjneNI+g1Wssx2nIe8FtE03Yw5GqI53jSPoNVzY7jQj7LOP38AgzjmMiPst4/fwCgqOmNWS5xO7fM6k9G+K1o6U1hLnE7t8zqT0b4qdkkGGhnY35n9mCAcx9Zx0YOLnIMyyjDQz8vfnf2YIBzH1nHlYOLnKf2ewI4eXTTuElVJ35NGjSOIcrB014rOz2BmgLpp3CSqk78mjRpHEOVg6a8VNoCIiAiIgIiICIiAiIgIiICIiAiIgIiINJpWwNLnENa0XJOQAGpKp8sx2oIe8FtE03Yw5GqI55BpH0Gq6tu6aSVsL7F9NG/fnibe72jgbczQcy3X3KJxzHQGgRkEOALSOBaeBHsoNsexoR9lnH7+AUBRUprCXPJ3b5nVx6N8VrRUprCXPJ3b5nVx6N8VYXOGHCP8vfmf2YIBqerjo0cS5Bl7xhoj7G/M/swQDmPrOOjRxc5WHZ/AzQF0szhJVSd99smjSOMcrB014rOz+BmgLpZnCSqk777ZNGkcY5WDprxU0gIiICIiAiIgIiICIiAiIgIiICIiAiIgIiICou0+zoobyxtJp7l0jGjtQE5ufENWnmZ7wr0iDz2Gpjp2xlgbNI/KCFjgd72nHlbqXFWjZ/BDQF0szhJUyd99smjRkY5WD58V04fgVNhsj5IYmMfJ3iB9Ogv0UigIiICIiAiIgIiICIiAiIgIiICIiAiIgIiICIiD//2Q=="/>
          <p:cNvSpPr>
            <a:spLocks noChangeAspect="1" noChangeArrowheads="1"/>
          </p:cNvSpPr>
          <p:nvPr/>
        </p:nvSpPr>
        <p:spPr bwMode="auto">
          <a:xfrm>
            <a:off x="155575" y="-144463"/>
            <a:ext cx="304800" cy="304801"/>
          </a:xfrm>
          <a:prstGeom prst="rect">
            <a:avLst/>
          </a:prstGeom>
          <a:noFill/>
          <a:effectLst/>
        </p:spPr>
        <p:txBody>
          <a:bodyPr vert="horz" wrap="square" lIns="91440" tIns="45720" rIns="91440" bIns="45720" numCol="1" anchor="t" anchorCtr="0" compatLnSpc="1">
            <a:prstTxWarp prst="textNoShape">
              <a:avLst/>
            </a:prstTxWarp>
          </a:bodyPr>
          <a:lstStyle/>
          <a:p>
            <a:endParaRPr lang="fr-FR">
              <a:latin typeface="Arial" pitchFamily="34" charset="0"/>
              <a:cs typeface="Arial" pitchFamily="34" charset="0"/>
            </a:endParaRPr>
          </a:p>
        </p:txBody>
      </p:sp>
      <p:sp>
        <p:nvSpPr>
          <p:cNvPr id="3" name="Rectangle 2"/>
          <p:cNvSpPr/>
          <p:nvPr/>
        </p:nvSpPr>
        <p:spPr>
          <a:xfrm>
            <a:off x="926578" y="6827115"/>
            <a:ext cx="26796701" cy="4524315"/>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Freezing is a major environmental limitation to crop productivity for a number of species including legumes. In the context of global climate change, winter crops will experiment milder autumn periods that could interfere with the achievement of cold acclimation, i.e. the ability for plants to increase their level of frost tolerance in response to</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low but non-freezing temperatures. For the pea crop, a climate analysis coupled to a modelling approach has shown that climate warming will increase the occurrence of freezing damage events, even if these latter will be less severe (Castel et al., 2014). Thus, breeding for frost tolerant winter peas requires not only to improve their frost tolerance threshold, but also to raise their cold acclimation rate</a:t>
            </a:r>
            <a:r>
              <a:rPr lang="en-US" sz="3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t>In order to evaluate the genetic variability of this last trait, we are adjusting (optimizing) an experimental protocol in controlled conditions which provides an indirect evaluation of frost tolerance by the measurement of </a:t>
            </a:r>
            <a:r>
              <a:rPr lang="en-US" sz="3600" dirty="0" err="1"/>
              <a:t>tissues’electrolyte</a:t>
            </a:r>
            <a:r>
              <a:rPr lang="en-US" sz="3600" dirty="0"/>
              <a:t> leakage.</a:t>
            </a:r>
            <a:endParaRPr lang="fr-FR" sz="3600" dirty="0"/>
          </a:p>
        </p:txBody>
      </p:sp>
      <p:sp>
        <p:nvSpPr>
          <p:cNvPr id="59" name="Rectangle 58"/>
          <p:cNvSpPr/>
          <p:nvPr/>
        </p:nvSpPr>
        <p:spPr>
          <a:xfrm>
            <a:off x="929642" y="37012412"/>
            <a:ext cx="26940715" cy="1754326"/>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3600" dirty="0" err="1">
                <a:solidFill>
                  <a:schemeClr val="tx1"/>
                </a:solidFill>
              </a:rPr>
              <a:t>Next</a:t>
            </a:r>
            <a:r>
              <a:rPr lang="fr-FR" sz="3600" dirty="0">
                <a:solidFill>
                  <a:schemeClr val="tx1"/>
                </a:solidFill>
              </a:rPr>
              <a:t> </a:t>
            </a:r>
            <a:r>
              <a:rPr lang="fr-FR" sz="3600" dirty="0" err="1">
                <a:solidFill>
                  <a:schemeClr val="tx1"/>
                </a:solidFill>
              </a:rPr>
              <a:t>improvements</a:t>
            </a:r>
            <a:r>
              <a:rPr lang="fr-FR" sz="3600" dirty="0">
                <a:solidFill>
                  <a:schemeClr val="tx1"/>
                </a:solidFill>
              </a:rPr>
              <a:t> of </a:t>
            </a:r>
            <a:r>
              <a:rPr lang="fr-FR" sz="3600" dirty="0" err="1">
                <a:solidFill>
                  <a:schemeClr val="tx1"/>
                </a:solidFill>
              </a:rPr>
              <a:t>this</a:t>
            </a:r>
            <a:r>
              <a:rPr lang="fr-FR" sz="3600" dirty="0">
                <a:solidFill>
                  <a:schemeClr val="tx1"/>
                </a:solidFill>
              </a:rPr>
              <a:t> </a:t>
            </a:r>
            <a:r>
              <a:rPr lang="fr-FR" sz="3600" dirty="0" err="1">
                <a:solidFill>
                  <a:schemeClr val="tx1"/>
                </a:solidFill>
              </a:rPr>
              <a:t>freezing</a:t>
            </a:r>
            <a:r>
              <a:rPr lang="fr-FR" sz="3600" dirty="0">
                <a:solidFill>
                  <a:schemeClr val="tx1"/>
                </a:solidFill>
              </a:rPr>
              <a:t> test </a:t>
            </a:r>
            <a:r>
              <a:rPr lang="fr-FR" sz="3600" dirty="0" err="1">
                <a:solidFill>
                  <a:schemeClr val="tx1"/>
                </a:solidFill>
              </a:rPr>
              <a:t>under</a:t>
            </a:r>
            <a:r>
              <a:rPr lang="fr-FR" sz="3600" dirty="0">
                <a:solidFill>
                  <a:schemeClr val="tx1"/>
                </a:solidFill>
              </a:rPr>
              <a:t> </a:t>
            </a:r>
            <a:r>
              <a:rPr lang="fr-FR" sz="3600" dirty="0" err="1">
                <a:solidFill>
                  <a:schemeClr val="tx1"/>
                </a:solidFill>
              </a:rPr>
              <a:t>controlled</a:t>
            </a:r>
            <a:r>
              <a:rPr lang="fr-FR" sz="3600" dirty="0">
                <a:solidFill>
                  <a:schemeClr val="tx1"/>
                </a:solidFill>
              </a:rPr>
              <a:t> conditions </a:t>
            </a:r>
            <a:r>
              <a:rPr lang="fr-FR" sz="3600" dirty="0" err="1">
                <a:solidFill>
                  <a:schemeClr val="tx1"/>
                </a:solidFill>
              </a:rPr>
              <a:t>should</a:t>
            </a:r>
            <a:r>
              <a:rPr lang="fr-FR" sz="3600" dirty="0">
                <a:solidFill>
                  <a:schemeClr val="tx1"/>
                </a:solidFill>
              </a:rPr>
              <a:t> lead us to </a:t>
            </a:r>
            <a:r>
              <a:rPr lang="fr-FR" sz="3600" dirty="0" err="1">
                <a:solidFill>
                  <a:schemeClr val="tx1"/>
                </a:solidFill>
              </a:rPr>
              <a:t>rank</a:t>
            </a:r>
            <a:r>
              <a:rPr lang="fr-FR" sz="3600" dirty="0">
                <a:solidFill>
                  <a:schemeClr val="tx1"/>
                </a:solidFill>
              </a:rPr>
              <a:t> </a:t>
            </a:r>
            <a:r>
              <a:rPr lang="fr-FR" sz="3600" dirty="0" err="1">
                <a:solidFill>
                  <a:schemeClr val="tx1"/>
                </a:solidFill>
              </a:rPr>
              <a:t>pea</a:t>
            </a:r>
            <a:r>
              <a:rPr lang="fr-FR" sz="3600" dirty="0">
                <a:solidFill>
                  <a:schemeClr val="tx1"/>
                </a:solidFill>
              </a:rPr>
              <a:t> </a:t>
            </a:r>
            <a:r>
              <a:rPr lang="fr-FR" sz="3600" dirty="0" err="1">
                <a:solidFill>
                  <a:schemeClr val="tx1"/>
                </a:solidFill>
              </a:rPr>
              <a:t>lines</a:t>
            </a:r>
            <a:r>
              <a:rPr lang="fr-FR" sz="3600" dirty="0">
                <a:solidFill>
                  <a:schemeClr val="tx1"/>
                </a:solidFill>
              </a:rPr>
              <a:t> not </a:t>
            </a:r>
            <a:r>
              <a:rPr lang="fr-FR" sz="3600" dirty="0" err="1">
                <a:solidFill>
                  <a:schemeClr val="tx1"/>
                </a:solidFill>
              </a:rPr>
              <a:t>only</a:t>
            </a:r>
            <a:r>
              <a:rPr lang="fr-FR" sz="3600" dirty="0">
                <a:solidFill>
                  <a:schemeClr val="tx1"/>
                </a:solidFill>
              </a:rPr>
              <a:t> for </a:t>
            </a:r>
            <a:r>
              <a:rPr lang="fr-FR" sz="3600" dirty="0" err="1">
                <a:solidFill>
                  <a:schemeClr val="tx1"/>
                </a:solidFill>
              </a:rPr>
              <a:t>their</a:t>
            </a:r>
            <a:r>
              <a:rPr lang="fr-FR" sz="3600" dirty="0">
                <a:solidFill>
                  <a:schemeClr val="tx1"/>
                </a:solidFill>
              </a:rPr>
              <a:t> </a:t>
            </a:r>
            <a:r>
              <a:rPr lang="fr-FR" sz="3600" dirty="0" err="1">
                <a:solidFill>
                  <a:schemeClr val="tx1"/>
                </a:solidFill>
              </a:rPr>
              <a:t>frost</a:t>
            </a:r>
            <a:r>
              <a:rPr lang="fr-FR" sz="3600" dirty="0">
                <a:solidFill>
                  <a:schemeClr val="tx1"/>
                </a:solidFill>
              </a:rPr>
              <a:t> </a:t>
            </a:r>
            <a:r>
              <a:rPr lang="fr-FR" sz="3600" dirty="0" err="1">
                <a:solidFill>
                  <a:schemeClr val="tx1"/>
                </a:solidFill>
              </a:rPr>
              <a:t>tolerance</a:t>
            </a:r>
            <a:r>
              <a:rPr lang="fr-FR" sz="3600" dirty="0">
                <a:solidFill>
                  <a:schemeClr val="tx1"/>
                </a:solidFill>
              </a:rPr>
              <a:t> </a:t>
            </a:r>
            <a:r>
              <a:rPr lang="fr-FR" sz="3600" dirty="0" err="1">
                <a:solidFill>
                  <a:schemeClr val="tx1"/>
                </a:solidFill>
              </a:rPr>
              <a:t>level</a:t>
            </a:r>
            <a:r>
              <a:rPr lang="fr-FR" sz="3600" dirty="0">
                <a:solidFill>
                  <a:schemeClr val="tx1"/>
                </a:solidFill>
              </a:rPr>
              <a:t> but </a:t>
            </a:r>
            <a:r>
              <a:rPr lang="fr-FR" sz="3600" dirty="0" err="1">
                <a:solidFill>
                  <a:schemeClr val="tx1"/>
                </a:solidFill>
              </a:rPr>
              <a:t>also</a:t>
            </a:r>
            <a:r>
              <a:rPr lang="fr-FR" sz="3600" dirty="0">
                <a:solidFill>
                  <a:schemeClr val="tx1"/>
                </a:solidFill>
              </a:rPr>
              <a:t> for </a:t>
            </a:r>
            <a:r>
              <a:rPr lang="fr-FR" sz="3600" dirty="0" err="1">
                <a:solidFill>
                  <a:schemeClr val="tx1"/>
                </a:solidFill>
              </a:rPr>
              <a:t>their</a:t>
            </a:r>
            <a:r>
              <a:rPr lang="fr-FR" sz="3600" dirty="0">
                <a:solidFill>
                  <a:schemeClr val="tx1"/>
                </a:solidFill>
              </a:rPr>
              <a:t> cold </a:t>
            </a:r>
            <a:r>
              <a:rPr lang="fr-FR" sz="3600" dirty="0" err="1">
                <a:solidFill>
                  <a:schemeClr val="tx1"/>
                </a:solidFill>
              </a:rPr>
              <a:t>acclimation</a:t>
            </a:r>
            <a:r>
              <a:rPr lang="fr-FR" sz="3600" dirty="0">
                <a:solidFill>
                  <a:schemeClr val="tx1"/>
                </a:solidFill>
              </a:rPr>
              <a:t> rate. This </a:t>
            </a:r>
            <a:r>
              <a:rPr lang="fr-FR" sz="3600" dirty="0" err="1">
                <a:solidFill>
                  <a:schemeClr val="tx1"/>
                </a:solidFill>
              </a:rPr>
              <a:t>protocol</a:t>
            </a:r>
            <a:r>
              <a:rPr lang="fr-FR" sz="3600" dirty="0">
                <a:solidFill>
                  <a:schemeClr val="tx1"/>
                </a:solidFill>
              </a:rPr>
              <a:t> </a:t>
            </a:r>
            <a:r>
              <a:rPr lang="fr-FR" sz="3600" dirty="0" err="1">
                <a:solidFill>
                  <a:schemeClr val="tx1"/>
                </a:solidFill>
              </a:rPr>
              <a:t>will</a:t>
            </a:r>
            <a:r>
              <a:rPr lang="fr-FR" sz="3600" dirty="0">
                <a:solidFill>
                  <a:schemeClr val="tx1"/>
                </a:solidFill>
              </a:rPr>
              <a:t> </a:t>
            </a:r>
            <a:r>
              <a:rPr lang="fr-FR" sz="3600" dirty="0" err="1">
                <a:solidFill>
                  <a:schemeClr val="tx1"/>
                </a:solidFill>
              </a:rPr>
              <a:t>also</a:t>
            </a:r>
            <a:r>
              <a:rPr lang="fr-FR" sz="3600" dirty="0">
                <a:solidFill>
                  <a:schemeClr val="tx1"/>
                </a:solidFill>
              </a:rPr>
              <a:t> help for the </a:t>
            </a:r>
            <a:r>
              <a:rPr lang="fr-FR" sz="3600" dirty="0" err="1">
                <a:solidFill>
                  <a:schemeClr val="tx1"/>
                </a:solidFill>
              </a:rPr>
              <a:t>phenotypic</a:t>
            </a:r>
            <a:r>
              <a:rPr lang="fr-FR" sz="3600" dirty="0">
                <a:solidFill>
                  <a:schemeClr val="tx1"/>
                </a:solidFill>
              </a:rPr>
              <a:t> validation of </a:t>
            </a:r>
            <a:r>
              <a:rPr lang="fr-FR" sz="3600" dirty="0" err="1">
                <a:solidFill>
                  <a:schemeClr val="tx1"/>
                </a:solidFill>
              </a:rPr>
              <a:t>frost</a:t>
            </a:r>
            <a:r>
              <a:rPr lang="fr-FR" sz="3600" dirty="0">
                <a:solidFill>
                  <a:schemeClr val="tx1"/>
                </a:solidFill>
              </a:rPr>
              <a:t> </a:t>
            </a:r>
            <a:r>
              <a:rPr lang="fr-FR" sz="3600" dirty="0" err="1">
                <a:solidFill>
                  <a:schemeClr val="tx1"/>
                </a:solidFill>
              </a:rPr>
              <a:t>tolerance</a:t>
            </a:r>
            <a:r>
              <a:rPr lang="fr-FR" sz="3600" dirty="0">
                <a:solidFill>
                  <a:schemeClr val="tx1"/>
                </a:solidFill>
              </a:rPr>
              <a:t> QTL </a:t>
            </a:r>
            <a:r>
              <a:rPr lang="fr-FR" sz="3600" dirty="0" err="1">
                <a:solidFill>
                  <a:schemeClr val="tx1"/>
                </a:solidFill>
              </a:rPr>
              <a:t>that</a:t>
            </a:r>
            <a:r>
              <a:rPr lang="fr-FR" sz="3600" dirty="0">
                <a:solidFill>
                  <a:schemeClr val="tx1"/>
                </a:solidFill>
              </a:rPr>
              <a:t> </a:t>
            </a:r>
            <a:r>
              <a:rPr lang="fr-FR" sz="3600" dirty="0" err="1">
                <a:solidFill>
                  <a:schemeClr val="tx1"/>
                </a:solidFill>
              </a:rPr>
              <a:t>requires</a:t>
            </a:r>
            <a:r>
              <a:rPr lang="fr-FR" sz="3600" dirty="0">
                <a:solidFill>
                  <a:schemeClr val="tx1"/>
                </a:solidFill>
              </a:rPr>
              <a:t> to </a:t>
            </a:r>
            <a:r>
              <a:rPr lang="fr-FR" sz="3600" dirty="0" err="1">
                <a:solidFill>
                  <a:schemeClr val="tx1"/>
                </a:solidFill>
              </a:rPr>
              <a:t>detect</a:t>
            </a:r>
            <a:r>
              <a:rPr lang="fr-FR" sz="3600" dirty="0">
                <a:solidFill>
                  <a:schemeClr val="tx1"/>
                </a:solidFill>
              </a:rPr>
              <a:t> </a:t>
            </a:r>
            <a:r>
              <a:rPr lang="fr-FR" sz="3600" dirty="0" err="1">
                <a:solidFill>
                  <a:schemeClr val="tx1"/>
                </a:solidFill>
              </a:rPr>
              <a:t>slight</a:t>
            </a:r>
            <a:r>
              <a:rPr lang="fr-FR" sz="3600" dirty="0">
                <a:solidFill>
                  <a:schemeClr val="tx1"/>
                </a:solidFill>
              </a:rPr>
              <a:t> variations </a:t>
            </a:r>
            <a:r>
              <a:rPr lang="fr-FR" sz="3600" dirty="0" err="1">
                <a:solidFill>
                  <a:schemeClr val="tx1"/>
                </a:solidFill>
              </a:rPr>
              <a:t>among</a:t>
            </a:r>
            <a:r>
              <a:rPr lang="fr-FR" sz="3600" dirty="0">
                <a:solidFill>
                  <a:schemeClr val="tx1"/>
                </a:solidFill>
              </a:rPr>
              <a:t> QTL-</a:t>
            </a:r>
            <a:r>
              <a:rPr lang="fr-FR" sz="3600" dirty="0" err="1">
                <a:solidFill>
                  <a:schemeClr val="tx1"/>
                </a:solidFill>
              </a:rPr>
              <a:t>near</a:t>
            </a:r>
            <a:r>
              <a:rPr lang="fr-FR" sz="3600" dirty="0">
                <a:solidFill>
                  <a:schemeClr val="tx1"/>
                </a:solidFill>
              </a:rPr>
              <a:t> </a:t>
            </a:r>
            <a:r>
              <a:rPr lang="fr-FR" sz="3600" dirty="0" err="1">
                <a:solidFill>
                  <a:schemeClr val="tx1"/>
                </a:solidFill>
              </a:rPr>
              <a:t>isogenic</a:t>
            </a:r>
            <a:r>
              <a:rPr lang="fr-FR" sz="3600" dirty="0">
                <a:solidFill>
                  <a:schemeClr val="tx1"/>
                </a:solidFill>
              </a:rPr>
              <a:t> </a:t>
            </a:r>
            <a:r>
              <a:rPr lang="fr-FR" sz="3600" dirty="0" err="1">
                <a:solidFill>
                  <a:schemeClr val="tx1"/>
                </a:solidFill>
              </a:rPr>
              <a:t>lines</a:t>
            </a:r>
            <a:r>
              <a:rPr lang="fr-FR" sz="3600" dirty="0">
                <a:solidFill>
                  <a:schemeClr val="tx1"/>
                </a:solidFill>
              </a:rPr>
              <a:t>.</a:t>
            </a:r>
          </a:p>
        </p:txBody>
      </p:sp>
      <p:graphicFrame>
        <p:nvGraphicFramePr>
          <p:cNvPr id="65" name="Espace réservé du contenu 9"/>
          <p:cNvGraphicFramePr>
            <a:graphicFrameLocks/>
          </p:cNvGraphicFramePr>
          <p:nvPr>
            <p:extLst>
              <p:ext uri="{D42A27DB-BD31-4B8C-83A1-F6EECF244321}">
                <p14:modId xmlns:p14="http://schemas.microsoft.com/office/powerpoint/2010/main" val="3692499261"/>
              </p:ext>
            </p:extLst>
          </p:nvPr>
        </p:nvGraphicFramePr>
        <p:xfrm>
          <a:off x="1332261" y="11711470"/>
          <a:ext cx="26247003" cy="763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ZoneTexte 19"/>
          <p:cNvSpPr txBox="1"/>
          <p:nvPr/>
        </p:nvSpPr>
        <p:spPr>
          <a:xfrm>
            <a:off x="959286" y="11651655"/>
            <a:ext cx="26796700" cy="709200"/>
          </a:xfrm>
          <a:prstGeom prst="rect">
            <a:avLst/>
          </a:prstGeom>
          <a:noFill/>
          <a:ln w="38100">
            <a:solidFill>
              <a:srgbClr val="8BAC21"/>
            </a:solidFill>
          </a:ln>
          <a:effectLst/>
        </p:spPr>
        <p:txBody>
          <a:bodyPr wrap="square" rtlCol="0">
            <a:spAutoFit/>
          </a:bodyPr>
          <a:lstStyle/>
          <a:p>
            <a:pPr algn="ctr"/>
            <a:r>
              <a:rPr lang="fr-FR" sz="4000" dirty="0" err="1" smtClean="0">
                <a:solidFill>
                  <a:srgbClr val="8BAC21"/>
                </a:solidFill>
              </a:rPr>
              <a:t>Material</a:t>
            </a:r>
            <a:r>
              <a:rPr lang="fr-FR" sz="4000" dirty="0" smtClean="0">
                <a:solidFill>
                  <a:srgbClr val="8BAC21"/>
                </a:solidFill>
              </a:rPr>
              <a:t> and </a:t>
            </a:r>
            <a:r>
              <a:rPr lang="fr-FR" sz="4000" dirty="0" err="1" smtClean="0">
                <a:solidFill>
                  <a:srgbClr val="8BAC21"/>
                </a:solidFill>
              </a:rPr>
              <a:t>Methods</a:t>
            </a:r>
            <a:endParaRPr lang="fr-FR" sz="4000" dirty="0">
              <a:solidFill>
                <a:srgbClr val="8BAC21"/>
              </a:solidFill>
            </a:endParaRPr>
          </a:p>
        </p:txBody>
      </p:sp>
      <p:sp>
        <p:nvSpPr>
          <p:cNvPr id="73" name="ZoneTexte 72"/>
          <p:cNvSpPr txBox="1"/>
          <p:nvPr/>
        </p:nvSpPr>
        <p:spPr>
          <a:xfrm>
            <a:off x="959286" y="21936606"/>
            <a:ext cx="26796700" cy="707886"/>
          </a:xfrm>
          <a:prstGeom prst="rect">
            <a:avLst/>
          </a:prstGeom>
          <a:noFill/>
          <a:ln w="38100">
            <a:solidFill>
              <a:srgbClr val="8BAC21"/>
            </a:solidFill>
          </a:ln>
          <a:effectLst/>
        </p:spPr>
        <p:txBody>
          <a:bodyPr wrap="square" rtlCol="0">
            <a:spAutoFit/>
          </a:bodyPr>
          <a:lstStyle/>
          <a:p>
            <a:pPr algn="ctr"/>
            <a:r>
              <a:rPr lang="fr-FR" sz="4000" dirty="0" err="1" smtClean="0">
                <a:solidFill>
                  <a:srgbClr val="8BAC21"/>
                </a:solidFill>
              </a:rPr>
              <a:t>Results</a:t>
            </a:r>
            <a:endParaRPr lang="fr-FR" sz="4000" dirty="0">
              <a:solidFill>
                <a:srgbClr val="8BAC21"/>
              </a:solidFill>
            </a:endParaRPr>
          </a:p>
        </p:txBody>
      </p:sp>
      <p:sp>
        <p:nvSpPr>
          <p:cNvPr id="75" name="Rectangle 74"/>
          <p:cNvSpPr/>
          <p:nvPr/>
        </p:nvSpPr>
        <p:spPr>
          <a:xfrm>
            <a:off x="8622230" y="23186876"/>
            <a:ext cx="19101047" cy="4524315"/>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3600" dirty="0" smtClean="0"/>
              <a:t>Electrolyte </a:t>
            </a:r>
            <a:r>
              <a:rPr lang="fr-FR" sz="3600" dirty="0" err="1" smtClean="0"/>
              <a:t>leakage</a:t>
            </a:r>
            <a:r>
              <a:rPr lang="fr-FR" sz="3600" dirty="0" smtClean="0"/>
              <a:t> </a:t>
            </a:r>
            <a:r>
              <a:rPr lang="fr-FR" sz="3600" dirty="0" err="1" smtClean="0"/>
              <a:t>was</a:t>
            </a:r>
            <a:r>
              <a:rPr lang="fr-FR" sz="3600" dirty="0" smtClean="0"/>
              <a:t> </a:t>
            </a:r>
            <a:r>
              <a:rPr lang="fr-FR" sz="3600" dirty="0" err="1" smtClean="0"/>
              <a:t>measured</a:t>
            </a:r>
            <a:r>
              <a:rPr lang="fr-FR" sz="3600" dirty="0" smtClean="0"/>
              <a:t> </a:t>
            </a:r>
            <a:r>
              <a:rPr lang="fr-FR" sz="3600" dirty="0" err="1" smtClean="0"/>
              <a:t>after</a:t>
            </a:r>
            <a:r>
              <a:rPr lang="fr-FR" sz="3600" dirty="0" smtClean="0"/>
              <a:t> </a:t>
            </a:r>
            <a:r>
              <a:rPr lang="fr-FR" sz="3600" dirty="0"/>
              <a:t>14 </a:t>
            </a:r>
            <a:r>
              <a:rPr lang="fr-FR" sz="3600" dirty="0" err="1"/>
              <a:t>days</a:t>
            </a:r>
            <a:r>
              <a:rPr lang="fr-FR" sz="3600" dirty="0"/>
              <a:t> </a:t>
            </a:r>
            <a:r>
              <a:rPr lang="fr-FR" sz="3600" dirty="0" smtClean="0"/>
              <a:t>of cold </a:t>
            </a:r>
            <a:r>
              <a:rPr lang="fr-FR" sz="3600" dirty="0" err="1" smtClean="0"/>
              <a:t>acclimation</a:t>
            </a:r>
            <a:r>
              <a:rPr lang="fr-FR" sz="3600" dirty="0" smtClean="0"/>
              <a:t> for the </a:t>
            </a:r>
            <a:r>
              <a:rPr lang="fr-FR" sz="3600" dirty="0" err="1" smtClean="0"/>
              <a:t>pea</a:t>
            </a:r>
            <a:r>
              <a:rPr lang="fr-FR" sz="3600" dirty="0" smtClean="0"/>
              <a:t> </a:t>
            </a:r>
            <a:r>
              <a:rPr lang="fr-FR" sz="3600" dirty="0" err="1" smtClean="0"/>
              <a:t>lines</a:t>
            </a:r>
            <a:r>
              <a:rPr lang="fr-FR" sz="3600" dirty="0" smtClean="0"/>
              <a:t> Térèse, Isard,  </a:t>
            </a:r>
            <a:r>
              <a:rPr lang="fr-FR" sz="3600" dirty="0"/>
              <a:t>China and Champagne </a:t>
            </a:r>
            <a:r>
              <a:rPr lang="fr-FR" sz="3600" dirty="0" err="1"/>
              <a:t>tolerant</a:t>
            </a:r>
            <a:r>
              <a:rPr lang="fr-FR" sz="3600" dirty="0"/>
              <a:t> </a:t>
            </a:r>
            <a:r>
              <a:rPr lang="fr-FR" sz="3600" dirty="0" err="1"/>
              <a:t>ones</a:t>
            </a:r>
            <a:r>
              <a:rPr lang="fr-FR" sz="3600" dirty="0"/>
              <a:t>. </a:t>
            </a:r>
            <a:r>
              <a:rPr lang="fr-FR" sz="3600" dirty="0" err="1"/>
              <a:t>Eight</a:t>
            </a:r>
            <a:r>
              <a:rPr lang="fr-FR" sz="3600" dirty="0"/>
              <a:t> </a:t>
            </a:r>
            <a:r>
              <a:rPr lang="fr-FR" sz="3600" dirty="0" err="1"/>
              <a:t>temperatures</a:t>
            </a:r>
            <a:r>
              <a:rPr lang="fr-FR" sz="3600" dirty="0"/>
              <a:t> </a:t>
            </a:r>
            <a:r>
              <a:rPr lang="fr-FR" sz="3600" dirty="0" err="1"/>
              <a:t>were</a:t>
            </a:r>
            <a:r>
              <a:rPr lang="fr-FR" sz="3600" dirty="0"/>
              <a:t> </a:t>
            </a:r>
            <a:r>
              <a:rPr lang="fr-FR" sz="3600" dirty="0" err="1"/>
              <a:t>tested</a:t>
            </a:r>
            <a:r>
              <a:rPr lang="fr-FR" sz="3600" dirty="0"/>
              <a:t> </a:t>
            </a:r>
            <a:r>
              <a:rPr lang="fr-FR" sz="3600" dirty="0" err="1" smtClean="0"/>
              <a:t>ranging</a:t>
            </a:r>
            <a:r>
              <a:rPr lang="fr-FR" sz="3600" dirty="0" smtClean="0"/>
              <a:t> </a:t>
            </a:r>
            <a:r>
              <a:rPr lang="fr-FR" sz="3600" dirty="0" err="1" smtClean="0"/>
              <a:t>from</a:t>
            </a:r>
            <a:r>
              <a:rPr lang="fr-FR" sz="3600" dirty="0" smtClean="0"/>
              <a:t> </a:t>
            </a:r>
            <a:r>
              <a:rPr lang="fr-FR" sz="3600" dirty="0"/>
              <a:t>+4°C to -27 °C. </a:t>
            </a:r>
            <a:r>
              <a:rPr lang="fr-FR" sz="3600" dirty="0" smtClean="0"/>
              <a:t>For </a:t>
            </a:r>
            <a:r>
              <a:rPr lang="fr-FR" sz="3600" dirty="0" err="1" smtClean="0"/>
              <a:t>each</a:t>
            </a:r>
            <a:r>
              <a:rPr lang="fr-FR" sz="3600" dirty="0" smtClean="0"/>
              <a:t> line and </a:t>
            </a:r>
            <a:r>
              <a:rPr lang="fr-FR" sz="3600" dirty="0" err="1" smtClean="0"/>
              <a:t>each</a:t>
            </a:r>
            <a:r>
              <a:rPr lang="fr-FR" sz="3600" dirty="0" smtClean="0"/>
              <a:t> test </a:t>
            </a:r>
            <a:r>
              <a:rPr lang="fr-FR" sz="3600" dirty="0" err="1" smtClean="0"/>
              <a:t>temperature</a:t>
            </a:r>
            <a:r>
              <a:rPr lang="fr-FR" sz="3600" dirty="0" smtClean="0"/>
              <a:t>, the </a:t>
            </a:r>
            <a:r>
              <a:rPr lang="fr-FR" sz="3600" dirty="0" err="1"/>
              <a:t>percentage</a:t>
            </a:r>
            <a:r>
              <a:rPr lang="fr-FR" sz="3600" dirty="0"/>
              <a:t> of Electrolyte </a:t>
            </a:r>
            <a:r>
              <a:rPr lang="fr-FR" sz="3600" dirty="0" err="1"/>
              <a:t>Leakage</a:t>
            </a:r>
            <a:r>
              <a:rPr lang="fr-FR" sz="3600" dirty="0"/>
              <a:t> (EL) </a:t>
            </a:r>
            <a:r>
              <a:rPr lang="fr-FR" sz="3600" dirty="0" err="1" smtClean="0"/>
              <a:t>was</a:t>
            </a:r>
            <a:r>
              <a:rPr lang="fr-FR" sz="3600" dirty="0" smtClean="0"/>
              <a:t> </a:t>
            </a:r>
            <a:r>
              <a:rPr lang="fr-FR" sz="3600" dirty="0" err="1" smtClean="0"/>
              <a:t>calculated</a:t>
            </a:r>
            <a:r>
              <a:rPr lang="fr-FR" sz="3600" dirty="0" smtClean="0"/>
              <a:t> as:</a:t>
            </a:r>
            <a:endParaRPr lang="fr-FR" sz="3600" dirty="0"/>
          </a:p>
          <a:p>
            <a:pPr algn="just"/>
            <a:endParaRPr lang="fr-FR" sz="3600" dirty="0"/>
          </a:p>
          <a:p>
            <a:pPr algn="just"/>
            <a:endParaRPr lang="fr-FR" sz="3600" dirty="0"/>
          </a:p>
          <a:p>
            <a:pPr algn="just"/>
            <a:endParaRPr lang="fr-FR" sz="3600" dirty="0"/>
          </a:p>
          <a:p>
            <a:pPr algn="just"/>
            <a:r>
              <a:rPr lang="fr-FR" sz="3600" dirty="0">
                <a:solidFill>
                  <a:schemeClr val="tx1"/>
                </a:solidFill>
              </a:rPr>
              <a:t>EL values </a:t>
            </a:r>
            <a:r>
              <a:rPr lang="fr-FR" sz="3600" dirty="0" err="1">
                <a:solidFill>
                  <a:schemeClr val="tx1"/>
                </a:solidFill>
              </a:rPr>
              <a:t>were</a:t>
            </a:r>
            <a:r>
              <a:rPr lang="fr-FR" sz="3600" dirty="0">
                <a:solidFill>
                  <a:schemeClr val="tx1"/>
                </a:solidFill>
              </a:rPr>
              <a:t> </a:t>
            </a:r>
            <a:r>
              <a:rPr lang="fr-FR" sz="3600" dirty="0" err="1">
                <a:solidFill>
                  <a:schemeClr val="tx1"/>
                </a:solidFill>
              </a:rPr>
              <a:t>fitted</a:t>
            </a:r>
            <a:r>
              <a:rPr lang="fr-FR" sz="3600" dirty="0">
                <a:solidFill>
                  <a:schemeClr val="tx1"/>
                </a:solidFill>
              </a:rPr>
              <a:t> to a sigmoïdal </a:t>
            </a:r>
            <a:r>
              <a:rPr lang="fr-FR" sz="3600" dirty="0" err="1">
                <a:solidFill>
                  <a:schemeClr val="tx1"/>
                </a:solidFill>
              </a:rPr>
              <a:t>regression</a:t>
            </a:r>
            <a:r>
              <a:rPr lang="fr-FR" sz="3600" dirty="0">
                <a:solidFill>
                  <a:schemeClr val="tx1"/>
                </a:solidFill>
              </a:rPr>
              <a:t> model </a:t>
            </a:r>
            <a:r>
              <a:rPr lang="fr-FR" sz="3600" dirty="0" err="1">
                <a:solidFill>
                  <a:schemeClr val="tx1"/>
                </a:solidFill>
              </a:rPr>
              <a:t>with</a:t>
            </a:r>
            <a:r>
              <a:rPr lang="fr-FR" sz="3600" dirty="0">
                <a:solidFill>
                  <a:schemeClr val="tx1"/>
                </a:solidFill>
              </a:rPr>
              <a:t> the R program (</a:t>
            </a:r>
            <a:r>
              <a:rPr lang="fr-FR" sz="3600" dirty="0" smtClean="0">
                <a:solidFill>
                  <a:schemeClr val="tx1"/>
                </a:solidFill>
              </a:rPr>
              <a:t>Fig.4) </a:t>
            </a:r>
            <a:r>
              <a:rPr lang="fr-FR" sz="3600" dirty="0">
                <a:solidFill>
                  <a:schemeClr val="tx1"/>
                </a:solidFill>
              </a:rPr>
              <a:t>and TEL</a:t>
            </a:r>
            <a:r>
              <a:rPr lang="fr-FR" sz="3600" baseline="-25000" dirty="0">
                <a:solidFill>
                  <a:schemeClr val="tx1"/>
                </a:solidFill>
              </a:rPr>
              <a:t>50</a:t>
            </a:r>
            <a:r>
              <a:rPr lang="fr-FR" sz="3600" dirty="0">
                <a:solidFill>
                  <a:schemeClr val="tx1"/>
                </a:solidFill>
              </a:rPr>
              <a:t>, the </a:t>
            </a:r>
            <a:r>
              <a:rPr lang="fr-FR" sz="3600" dirty="0" err="1">
                <a:solidFill>
                  <a:schemeClr val="tx1"/>
                </a:solidFill>
              </a:rPr>
              <a:t>temperature</a:t>
            </a:r>
            <a:r>
              <a:rPr lang="fr-FR" sz="3600" dirty="0">
                <a:solidFill>
                  <a:schemeClr val="tx1"/>
                </a:solidFill>
              </a:rPr>
              <a:t> </a:t>
            </a:r>
            <a:r>
              <a:rPr lang="fr-FR" sz="3600" dirty="0" err="1">
                <a:solidFill>
                  <a:schemeClr val="tx1"/>
                </a:solidFill>
              </a:rPr>
              <a:t>corresponding</a:t>
            </a:r>
            <a:r>
              <a:rPr lang="fr-FR" sz="3600" dirty="0">
                <a:solidFill>
                  <a:schemeClr val="tx1"/>
                </a:solidFill>
              </a:rPr>
              <a:t> to 50% EL, </a:t>
            </a:r>
            <a:r>
              <a:rPr lang="fr-FR" sz="3600" dirty="0" err="1">
                <a:solidFill>
                  <a:schemeClr val="tx1"/>
                </a:solidFill>
              </a:rPr>
              <a:t>were</a:t>
            </a:r>
            <a:r>
              <a:rPr lang="fr-FR" sz="3600" dirty="0">
                <a:solidFill>
                  <a:schemeClr val="tx1"/>
                </a:solidFill>
              </a:rPr>
              <a:t> </a:t>
            </a:r>
            <a:r>
              <a:rPr lang="fr-FR" sz="3600" dirty="0" err="1">
                <a:solidFill>
                  <a:schemeClr val="tx1"/>
                </a:solidFill>
              </a:rPr>
              <a:t>calculated</a:t>
            </a:r>
            <a:r>
              <a:rPr lang="fr-FR" sz="3600" dirty="0">
                <a:solidFill>
                  <a:schemeClr val="tx1"/>
                </a:solidFill>
              </a:rPr>
              <a:t> for </a:t>
            </a:r>
            <a:r>
              <a:rPr lang="fr-FR" sz="3600" dirty="0" err="1">
                <a:solidFill>
                  <a:schemeClr val="tx1"/>
                </a:solidFill>
              </a:rPr>
              <a:t>each</a:t>
            </a:r>
            <a:r>
              <a:rPr lang="fr-FR" sz="3600" dirty="0">
                <a:solidFill>
                  <a:schemeClr val="tx1"/>
                </a:solidFill>
              </a:rPr>
              <a:t> </a:t>
            </a:r>
            <a:r>
              <a:rPr lang="fr-FR" sz="3600" dirty="0" err="1">
                <a:solidFill>
                  <a:schemeClr val="tx1"/>
                </a:solidFill>
              </a:rPr>
              <a:t>pea</a:t>
            </a:r>
            <a:r>
              <a:rPr lang="fr-FR" sz="3600" dirty="0">
                <a:solidFill>
                  <a:schemeClr val="tx1"/>
                </a:solidFill>
              </a:rPr>
              <a:t> line as </a:t>
            </a:r>
            <a:r>
              <a:rPr lang="fr-FR" sz="3600" dirty="0" err="1">
                <a:solidFill>
                  <a:schemeClr val="tx1"/>
                </a:solidFill>
              </a:rPr>
              <a:t>follows</a:t>
            </a:r>
            <a:r>
              <a:rPr lang="fr-FR" sz="3600" dirty="0">
                <a:solidFill>
                  <a:schemeClr val="tx1"/>
                </a:solidFill>
              </a:rPr>
              <a:t> </a:t>
            </a:r>
            <a:r>
              <a:rPr lang="fr-FR" sz="3600" dirty="0" smtClean="0">
                <a:solidFill>
                  <a:schemeClr val="tx1"/>
                </a:solidFill>
              </a:rPr>
              <a:t>: </a:t>
            </a:r>
            <a:endParaRPr lang="fr-FR" sz="3600" dirty="0">
              <a:solidFill>
                <a:schemeClr val="tx1"/>
              </a:solidFill>
            </a:endParaRPr>
          </a:p>
        </p:txBody>
      </p:sp>
      <p:sp>
        <p:nvSpPr>
          <p:cNvPr id="78" name="Rectangle 77"/>
          <p:cNvSpPr/>
          <p:nvPr/>
        </p:nvSpPr>
        <p:spPr>
          <a:xfrm>
            <a:off x="1122385" y="30999736"/>
            <a:ext cx="16996295" cy="3970318"/>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dirty="0">
                <a:solidFill>
                  <a:schemeClr val="tx1"/>
                </a:solidFill>
              </a:rPr>
              <a:t>The TEL</a:t>
            </a:r>
            <a:r>
              <a:rPr lang="en-US" sz="3600" baseline="-25000" dirty="0">
                <a:solidFill>
                  <a:schemeClr val="tx1"/>
                </a:solidFill>
              </a:rPr>
              <a:t>50</a:t>
            </a:r>
            <a:r>
              <a:rPr lang="en-US" sz="3600" dirty="0">
                <a:solidFill>
                  <a:schemeClr val="tx1"/>
                </a:solidFill>
              </a:rPr>
              <a:t> values showed significant differences between </a:t>
            </a:r>
            <a:r>
              <a:rPr lang="en-US" sz="3600" dirty="0" err="1">
                <a:solidFill>
                  <a:schemeClr val="tx1"/>
                </a:solidFill>
              </a:rPr>
              <a:t>Térèse</a:t>
            </a:r>
            <a:r>
              <a:rPr lang="en-US" sz="3600" dirty="0">
                <a:solidFill>
                  <a:schemeClr val="tx1"/>
                </a:solidFill>
              </a:rPr>
              <a:t>, already known as a frost sensitive line (TEL</a:t>
            </a:r>
            <a:r>
              <a:rPr lang="en-US" sz="3600" baseline="-25000" dirty="0">
                <a:solidFill>
                  <a:schemeClr val="tx1"/>
                </a:solidFill>
              </a:rPr>
              <a:t>50</a:t>
            </a:r>
            <a:r>
              <a:rPr lang="en-US" sz="3600" dirty="0">
                <a:solidFill>
                  <a:schemeClr val="tx1"/>
                </a:solidFill>
              </a:rPr>
              <a:t> = -11°C), </a:t>
            </a:r>
            <a:r>
              <a:rPr lang="en-US" sz="3600" dirty="0" err="1">
                <a:solidFill>
                  <a:schemeClr val="tx1"/>
                </a:solidFill>
              </a:rPr>
              <a:t>Isard</a:t>
            </a:r>
            <a:r>
              <a:rPr lang="en-US" sz="3600" dirty="0">
                <a:solidFill>
                  <a:schemeClr val="tx1"/>
                </a:solidFill>
              </a:rPr>
              <a:t>, known as an intermediate line (TEL</a:t>
            </a:r>
            <a:r>
              <a:rPr lang="en-US" sz="3600" baseline="-25000" dirty="0">
                <a:solidFill>
                  <a:schemeClr val="tx1"/>
                </a:solidFill>
              </a:rPr>
              <a:t>50</a:t>
            </a:r>
            <a:r>
              <a:rPr lang="en-US" sz="3600" dirty="0">
                <a:solidFill>
                  <a:schemeClr val="tx1"/>
                </a:solidFill>
              </a:rPr>
              <a:t> = -13,7°C) and both tolerant lines China (TEL</a:t>
            </a:r>
            <a:r>
              <a:rPr lang="en-US" sz="3600" baseline="-25000" dirty="0">
                <a:solidFill>
                  <a:schemeClr val="tx1"/>
                </a:solidFill>
              </a:rPr>
              <a:t>50</a:t>
            </a:r>
            <a:r>
              <a:rPr lang="en-US" sz="3600" dirty="0">
                <a:solidFill>
                  <a:schemeClr val="tx1"/>
                </a:solidFill>
              </a:rPr>
              <a:t> = - 22,7°C) and Champagne (TEL</a:t>
            </a:r>
            <a:r>
              <a:rPr lang="en-US" sz="3600" baseline="-25000" dirty="0">
                <a:solidFill>
                  <a:schemeClr val="tx1"/>
                </a:solidFill>
              </a:rPr>
              <a:t>50</a:t>
            </a:r>
            <a:r>
              <a:rPr lang="en-US" sz="3600" dirty="0">
                <a:solidFill>
                  <a:schemeClr val="tx1"/>
                </a:solidFill>
              </a:rPr>
              <a:t> = - 23,6°C).</a:t>
            </a:r>
          </a:p>
          <a:p>
            <a:pPr algn="just"/>
            <a:endParaRPr lang="en-US" sz="3600" dirty="0" smtClean="0">
              <a:solidFill>
                <a:schemeClr val="tx1"/>
              </a:solidFill>
            </a:endParaRPr>
          </a:p>
          <a:p>
            <a:pPr algn="just"/>
            <a:endParaRPr lang="en-US" sz="3600" dirty="0">
              <a:solidFill>
                <a:schemeClr val="tx1"/>
              </a:solidFill>
            </a:endParaRPr>
          </a:p>
          <a:p>
            <a:pPr algn="just"/>
            <a:r>
              <a:rPr lang="en-US" sz="3600" dirty="0">
                <a:solidFill>
                  <a:schemeClr val="tx1"/>
                </a:solidFill>
              </a:rPr>
              <a:t>This ranking is also consistent with that observed for freezing tolerance at the </a:t>
            </a:r>
            <a:r>
              <a:rPr lang="en-US" sz="3600" dirty="0" err="1">
                <a:solidFill>
                  <a:schemeClr val="tx1"/>
                </a:solidFill>
              </a:rPr>
              <a:t>Chaux</a:t>
            </a:r>
            <a:r>
              <a:rPr lang="en-US" sz="3600" dirty="0">
                <a:solidFill>
                  <a:schemeClr val="tx1"/>
                </a:solidFill>
              </a:rPr>
              <a:t>-des-</a:t>
            </a:r>
            <a:r>
              <a:rPr lang="en-US" sz="3600" dirty="0" err="1">
                <a:solidFill>
                  <a:schemeClr val="tx1"/>
                </a:solidFill>
              </a:rPr>
              <a:t>Prés</a:t>
            </a:r>
            <a:r>
              <a:rPr lang="en-US" sz="3600" dirty="0">
                <a:solidFill>
                  <a:schemeClr val="tx1"/>
                </a:solidFill>
              </a:rPr>
              <a:t> field platform(Fig.5</a:t>
            </a:r>
            <a:r>
              <a:rPr lang="en-US" sz="3600" dirty="0" smtClean="0">
                <a:solidFill>
                  <a:schemeClr val="tx1"/>
                </a:solidFill>
              </a:rPr>
              <a:t>). </a:t>
            </a:r>
            <a:endParaRPr lang="en-US" sz="3600" dirty="0">
              <a:solidFill>
                <a:schemeClr val="tx1"/>
              </a:solidFill>
            </a:endParaRPr>
          </a:p>
        </p:txBody>
      </p:sp>
      <p:sp>
        <p:nvSpPr>
          <p:cNvPr id="16" name="ZoneTexte 15"/>
          <p:cNvSpPr txBox="1"/>
          <p:nvPr/>
        </p:nvSpPr>
        <p:spPr>
          <a:xfrm>
            <a:off x="1222737" y="29065398"/>
            <a:ext cx="7125671" cy="1200329"/>
          </a:xfrm>
          <a:prstGeom prst="rect">
            <a:avLst/>
          </a:prstGeom>
          <a:noFill/>
          <a:effectLst/>
        </p:spPr>
        <p:txBody>
          <a:bodyPr wrap="square" rtlCol="0">
            <a:spAutoFit/>
          </a:bodyPr>
          <a:lstStyle/>
          <a:p>
            <a:pPr algn="just"/>
            <a:r>
              <a:rPr lang="fr-FR" sz="1800" dirty="0" smtClean="0"/>
              <a:t>Figure 4. </a:t>
            </a:r>
            <a:r>
              <a:rPr lang="fr-FR" sz="1800" dirty="0"/>
              <a:t>Electrolyte </a:t>
            </a:r>
            <a:r>
              <a:rPr lang="fr-FR" sz="1800" dirty="0" err="1"/>
              <a:t>leakage</a:t>
            </a:r>
            <a:r>
              <a:rPr lang="fr-FR" sz="1800" dirty="0"/>
              <a:t> (%) </a:t>
            </a:r>
            <a:r>
              <a:rPr lang="fr-FR" sz="1800" i="1" dirty="0"/>
              <a:t>vs</a:t>
            </a:r>
            <a:r>
              <a:rPr lang="fr-FR" sz="1800" dirty="0"/>
              <a:t> </a:t>
            </a:r>
            <a:r>
              <a:rPr lang="fr-FR" sz="1800" dirty="0" err="1"/>
              <a:t>temperature</a:t>
            </a:r>
            <a:r>
              <a:rPr lang="fr-FR" sz="1800" dirty="0"/>
              <a:t> (°C) for the </a:t>
            </a:r>
            <a:r>
              <a:rPr lang="fr-FR" sz="1800" dirty="0" err="1"/>
              <a:t>pea</a:t>
            </a:r>
            <a:r>
              <a:rPr lang="fr-FR" sz="1800" dirty="0"/>
              <a:t> </a:t>
            </a:r>
            <a:r>
              <a:rPr lang="fr-FR" sz="1800" dirty="0" err="1"/>
              <a:t>lines</a:t>
            </a:r>
            <a:r>
              <a:rPr lang="fr-FR" sz="1800" dirty="0"/>
              <a:t> Térèse (a), Isard (b), China (c) and Champagne (d)</a:t>
            </a:r>
          </a:p>
          <a:p>
            <a:pPr algn="just"/>
            <a:r>
              <a:rPr lang="fr-FR" sz="1800" dirty="0"/>
              <a:t>Data </a:t>
            </a:r>
            <a:r>
              <a:rPr lang="fr-FR" sz="1800" dirty="0" err="1"/>
              <a:t>were</a:t>
            </a:r>
            <a:r>
              <a:rPr lang="fr-FR" sz="1800" dirty="0"/>
              <a:t> </a:t>
            </a:r>
            <a:r>
              <a:rPr lang="fr-FR" sz="1800" dirty="0" err="1"/>
              <a:t>fitted</a:t>
            </a:r>
            <a:r>
              <a:rPr lang="fr-FR" sz="1800" dirty="0"/>
              <a:t> to a sigmoïdal </a:t>
            </a:r>
            <a:r>
              <a:rPr lang="fr-FR" sz="1800" dirty="0" err="1"/>
              <a:t>regression</a:t>
            </a:r>
            <a:r>
              <a:rPr lang="fr-FR" sz="1800" dirty="0"/>
              <a:t> model (</a:t>
            </a:r>
            <a:r>
              <a:rPr lang="fr-FR" sz="1800" dirty="0" err="1"/>
              <a:t>red</a:t>
            </a:r>
            <a:r>
              <a:rPr lang="fr-FR" sz="1800" dirty="0"/>
              <a:t> line) and 95% confidence </a:t>
            </a:r>
            <a:r>
              <a:rPr lang="fr-FR" sz="1800" dirty="0" err="1"/>
              <a:t>interval</a:t>
            </a:r>
            <a:r>
              <a:rPr lang="fr-FR" sz="1800" dirty="0"/>
              <a:t> (</a:t>
            </a:r>
            <a:r>
              <a:rPr lang="fr-FR" sz="1800" dirty="0" err="1"/>
              <a:t>blue</a:t>
            </a:r>
            <a:r>
              <a:rPr lang="fr-FR" sz="1800" dirty="0"/>
              <a:t> line) </a:t>
            </a:r>
            <a:r>
              <a:rPr lang="fr-FR" sz="1800" dirty="0" err="1"/>
              <a:t>was</a:t>
            </a:r>
            <a:r>
              <a:rPr lang="fr-FR" sz="1800" dirty="0"/>
              <a:t> </a:t>
            </a:r>
            <a:r>
              <a:rPr lang="fr-FR" sz="1800" dirty="0" err="1"/>
              <a:t>also</a:t>
            </a:r>
            <a:r>
              <a:rPr lang="fr-FR" sz="1800" dirty="0"/>
              <a:t> </a:t>
            </a:r>
            <a:r>
              <a:rPr lang="fr-FR" sz="1800" dirty="0" err="1"/>
              <a:t>represented</a:t>
            </a:r>
            <a:r>
              <a:rPr lang="fr-FR" sz="1800" dirty="0"/>
              <a:t>. </a:t>
            </a:r>
          </a:p>
        </p:txBody>
      </p:sp>
      <mc:AlternateContent xmlns:mc="http://schemas.openxmlformats.org/markup-compatibility/2006" xmlns:a14="http://schemas.microsoft.com/office/drawing/2010/main">
        <mc:Choice Requires="a14">
          <p:sp>
            <p:nvSpPr>
              <p:cNvPr id="57" name="ZoneTexte 56"/>
              <p:cNvSpPr txBox="1"/>
              <p:nvPr/>
            </p:nvSpPr>
            <p:spPr>
              <a:xfrm>
                <a:off x="10968948" y="25170414"/>
                <a:ext cx="3862724" cy="1040798"/>
              </a:xfrm>
              <a:prstGeom prst="rect">
                <a:avLst/>
              </a:prstGeom>
              <a:noFill/>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latin typeface="Cambria Math" panose="02040503050406030204" pitchFamily="18" charset="0"/>
                        </a:rPr>
                        <m:t>𝐸𝐿</m:t>
                      </m:r>
                      <m:r>
                        <a:rPr lang="fr-FR" sz="3600" b="0" i="1" smtClean="0">
                          <a:latin typeface="Cambria Math" panose="02040503050406030204" pitchFamily="18" charset="0"/>
                        </a:rPr>
                        <m:t> </m:t>
                      </m:r>
                      <m:d>
                        <m:dPr>
                          <m:ctrlPr>
                            <a:rPr lang="fr-FR" sz="3600" b="0" i="1" smtClean="0">
                              <a:latin typeface="Cambria Math"/>
                            </a:rPr>
                          </m:ctrlPr>
                        </m:dPr>
                        <m:e>
                          <m:r>
                            <a:rPr lang="fr-FR" sz="3600" b="0" i="1" smtClean="0">
                              <a:latin typeface="Cambria Math" panose="02040503050406030204" pitchFamily="18" charset="0"/>
                            </a:rPr>
                            <m:t>%</m:t>
                          </m:r>
                        </m:e>
                      </m:d>
                      <m:r>
                        <a:rPr lang="fr-FR" sz="3600" b="0" i="1" smtClean="0">
                          <a:latin typeface="Cambria Math" panose="02040503050406030204" pitchFamily="18" charset="0"/>
                        </a:rPr>
                        <m:t>=</m:t>
                      </m:r>
                      <m:f>
                        <m:fPr>
                          <m:ctrlPr>
                            <a:rPr lang="fr-FR" sz="3600" b="0" i="1" smtClean="0">
                              <a:latin typeface="Cambria Math"/>
                            </a:rPr>
                          </m:ctrlPr>
                        </m:fPr>
                        <m:num>
                          <m:r>
                            <a:rPr lang="fr-FR" sz="3600" b="0" i="1" smtClean="0">
                              <a:latin typeface="Cambria Math" panose="02040503050406030204" pitchFamily="18" charset="0"/>
                            </a:rPr>
                            <m:t>𝐶𝑖</m:t>
                          </m:r>
                        </m:num>
                        <m:den>
                          <m:r>
                            <a:rPr lang="fr-FR" sz="3600" b="0" i="1" smtClean="0">
                              <a:latin typeface="Cambria Math" panose="02040503050406030204" pitchFamily="18" charset="0"/>
                            </a:rPr>
                            <m:t>𝐶𝑡</m:t>
                          </m:r>
                        </m:den>
                      </m:f>
                      <m:r>
                        <a:rPr lang="fr-FR" sz="3600" b="0" i="1" smtClean="0">
                          <a:latin typeface="Cambria Math" panose="02040503050406030204" pitchFamily="18" charset="0"/>
                        </a:rPr>
                        <m:t>∗100</m:t>
                      </m:r>
                    </m:oMath>
                  </m:oMathPara>
                </a14:m>
                <a:endParaRPr lang="fr-FR" sz="3600" dirty="0"/>
              </a:p>
            </p:txBody>
          </p:sp>
        </mc:Choice>
        <mc:Fallback xmlns="">
          <p:sp>
            <p:nvSpPr>
              <p:cNvPr id="57" name="ZoneTexte 56"/>
              <p:cNvSpPr txBox="1">
                <a:spLocks noRot="1" noChangeAspect="1" noMove="1" noResize="1" noEditPoints="1" noAdjustHandles="1" noChangeArrowheads="1" noChangeShapeType="1" noTextEdit="1"/>
              </p:cNvSpPr>
              <p:nvPr/>
            </p:nvSpPr>
            <p:spPr>
              <a:xfrm>
                <a:off x="10968948" y="25170414"/>
                <a:ext cx="3862724" cy="1040798"/>
              </a:xfrm>
              <a:prstGeom prst="rect">
                <a:avLst/>
              </a:prstGeom>
              <a:blipFill rotWithShape="0">
                <a:blip r:embed="rId8"/>
                <a:stretch>
                  <a:fillRect/>
                </a:stretch>
              </a:blipFill>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10968948" y="28057286"/>
                <a:ext cx="7066486" cy="1043491"/>
              </a:xfrm>
              <a:prstGeom prst="rect">
                <a:avLst/>
              </a:prstGeom>
              <a:noFill/>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latin typeface="Cambria Math" panose="02040503050406030204" pitchFamily="18" charset="0"/>
                        </a:rPr>
                        <m:t>𝑇𝐸𝐿</m:t>
                      </m:r>
                      <m:r>
                        <a:rPr lang="fr-FR" sz="3600" b="0" i="1" baseline="-25000" smtClean="0">
                          <a:latin typeface="Cambria Math" panose="02040503050406030204" pitchFamily="18" charset="0"/>
                        </a:rPr>
                        <m:t>50</m:t>
                      </m:r>
                      <m:r>
                        <a:rPr lang="fr-FR" sz="3600" i="1" smtClean="0">
                          <a:latin typeface="Cambria Math" panose="02040503050406030204" pitchFamily="18" charset="0"/>
                        </a:rPr>
                        <m:t>=</m:t>
                      </m:r>
                      <m:r>
                        <a:rPr lang="fr-FR" sz="3600" b="0" i="1" smtClean="0">
                          <a:latin typeface="Cambria Math" panose="02040503050406030204" pitchFamily="18" charset="0"/>
                        </a:rPr>
                        <m:t>𝑥</m:t>
                      </m:r>
                      <m:r>
                        <a:rPr lang="fr-FR" sz="3600" b="0" i="1" smtClean="0">
                          <a:latin typeface="Cambria Math" panose="02040503050406030204" pitchFamily="18" charset="0"/>
                        </a:rPr>
                        <m:t>0−(</m:t>
                      </m:r>
                      <m:r>
                        <a:rPr lang="fr-FR" sz="3600" b="0" i="1" smtClean="0">
                          <a:latin typeface="Cambria Math" panose="02040503050406030204" pitchFamily="18" charset="0"/>
                        </a:rPr>
                        <m:t>𝑏</m:t>
                      </m:r>
                      <m:r>
                        <a:rPr lang="fr-FR" sz="3600" b="0" i="1" smtClean="0">
                          <a:latin typeface="Cambria Math" panose="02040503050406030204" pitchFamily="18" charset="0"/>
                        </a:rPr>
                        <m:t>∗</m:t>
                      </m:r>
                      <m:r>
                        <m:rPr>
                          <m:sty m:val="p"/>
                        </m:rPr>
                        <a:rPr lang="fr-FR" sz="3600" b="0" i="0" smtClean="0">
                          <a:latin typeface="Cambria Math" panose="02040503050406030204" pitchFamily="18" charset="0"/>
                        </a:rPr>
                        <m:t>ln</m:t>
                      </m:r>
                      <m:r>
                        <a:rPr lang="fr-FR" sz="3600" b="0" i="1" smtClean="0">
                          <a:latin typeface="Cambria Math" panose="02040503050406030204" pitchFamily="18" charset="0"/>
                        </a:rPr>
                        <m:t>⁡(</m:t>
                      </m:r>
                      <m:f>
                        <m:fPr>
                          <m:ctrlPr>
                            <a:rPr lang="fr-FR" sz="3600" i="1" smtClean="0">
                              <a:latin typeface="Cambria Math"/>
                            </a:rPr>
                          </m:ctrlPr>
                        </m:fPr>
                        <m:num>
                          <m:r>
                            <a:rPr lang="fr-FR" sz="3600" b="0" i="1" smtClean="0">
                              <a:latin typeface="Cambria Math" panose="02040503050406030204" pitchFamily="18" charset="0"/>
                            </a:rPr>
                            <m:t>𝑎</m:t>
                          </m:r>
                        </m:num>
                        <m:den>
                          <m:d>
                            <m:dPr>
                              <m:ctrlPr>
                                <a:rPr lang="fr-FR" sz="3600" b="0" i="1" smtClean="0">
                                  <a:latin typeface="Cambria Math"/>
                                </a:rPr>
                              </m:ctrlPr>
                            </m:dPr>
                            <m:e>
                              <m:r>
                                <a:rPr lang="fr-FR" sz="3600" b="0" i="1" smtClean="0">
                                  <a:latin typeface="Cambria Math" panose="02040503050406030204" pitchFamily="18" charset="0"/>
                                </a:rPr>
                                <m:t>𝑦</m:t>
                              </m:r>
                              <m:r>
                                <a:rPr lang="fr-FR" sz="3600" b="0" i="1" smtClean="0">
                                  <a:latin typeface="Cambria Math" panose="02040503050406030204" pitchFamily="18" charset="0"/>
                                </a:rPr>
                                <m:t>−</m:t>
                              </m:r>
                              <m:r>
                                <a:rPr lang="fr-FR" sz="3600" b="0" i="1" smtClean="0">
                                  <a:latin typeface="Cambria Math" panose="02040503050406030204" pitchFamily="18" charset="0"/>
                                </a:rPr>
                                <m:t>𝑦</m:t>
                              </m:r>
                              <m:r>
                                <a:rPr lang="fr-FR" sz="3600" b="0" i="1" smtClean="0">
                                  <a:latin typeface="Cambria Math" panose="02040503050406030204" pitchFamily="18" charset="0"/>
                                </a:rPr>
                                <m:t>0</m:t>
                              </m:r>
                            </m:e>
                          </m:d>
                        </m:den>
                      </m:f>
                      <m:r>
                        <a:rPr lang="fr-FR" sz="3600" b="0" i="1" smtClean="0">
                          <a:latin typeface="Cambria Math" panose="02040503050406030204" pitchFamily="18" charset="0"/>
                        </a:rPr>
                        <m:t>−1)</m:t>
                      </m:r>
                    </m:oMath>
                  </m:oMathPara>
                </a14:m>
                <a:endParaRPr lang="fr-FR" sz="3600" dirty="0"/>
              </a:p>
            </p:txBody>
          </p:sp>
        </mc:Choice>
        <mc:Fallback xmlns="">
          <p:sp>
            <p:nvSpPr>
              <p:cNvPr id="17" name="ZoneTexte 16"/>
              <p:cNvSpPr txBox="1">
                <a:spLocks noRot="1" noChangeAspect="1" noMove="1" noResize="1" noEditPoints="1" noAdjustHandles="1" noChangeArrowheads="1" noChangeShapeType="1" noTextEdit="1"/>
              </p:cNvSpPr>
              <p:nvPr/>
            </p:nvSpPr>
            <p:spPr>
              <a:xfrm>
                <a:off x="10968948" y="28057286"/>
                <a:ext cx="7066486" cy="1043491"/>
              </a:xfrm>
              <a:prstGeom prst="rect">
                <a:avLst/>
              </a:prstGeom>
              <a:blipFill rotWithShape="0">
                <a:blip r:embed="rId9"/>
                <a:stretch>
                  <a:fillRect/>
                </a:stretch>
              </a:blipFill>
              <a:effectLst/>
            </p:spPr>
            <p:txBody>
              <a:bodyPr/>
              <a:lstStyle/>
              <a:p>
                <a:r>
                  <a:rPr lang="fr-FR">
                    <a:noFill/>
                  </a:rPr>
                  <a:t> </a:t>
                </a:r>
              </a:p>
            </p:txBody>
          </p:sp>
        </mc:Fallback>
      </mc:AlternateContent>
      <p:graphicFrame>
        <p:nvGraphicFramePr>
          <p:cNvPr id="61" name="Graphique 60"/>
          <p:cNvGraphicFramePr>
            <a:graphicFrameLocks/>
          </p:cNvGraphicFramePr>
          <p:nvPr>
            <p:extLst>
              <p:ext uri="{D42A27DB-BD31-4B8C-83A1-F6EECF244321}">
                <p14:modId xmlns:p14="http://schemas.microsoft.com/office/powerpoint/2010/main" val="2323645854"/>
              </p:ext>
            </p:extLst>
          </p:nvPr>
        </p:nvGraphicFramePr>
        <p:xfrm>
          <a:off x="23332932" y="18413369"/>
          <a:ext cx="4572000"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63" name="ZoneTexte 62"/>
          <p:cNvSpPr txBox="1"/>
          <p:nvPr/>
        </p:nvSpPr>
        <p:spPr>
          <a:xfrm>
            <a:off x="23517705" y="20963849"/>
            <a:ext cx="4061559" cy="646331"/>
          </a:xfrm>
          <a:prstGeom prst="rect">
            <a:avLst/>
          </a:prstGeom>
          <a:noFill/>
          <a:effectLst/>
        </p:spPr>
        <p:txBody>
          <a:bodyPr wrap="square" rtlCol="0">
            <a:spAutoFit/>
          </a:bodyPr>
          <a:lstStyle/>
          <a:p>
            <a:pPr algn="just"/>
            <a:r>
              <a:rPr lang="fr-FR" sz="1800" dirty="0" smtClean="0"/>
              <a:t>Figure 3. Rate of </a:t>
            </a:r>
            <a:r>
              <a:rPr lang="fr-FR" sz="1800" dirty="0" err="1" smtClean="0"/>
              <a:t>temperature</a:t>
            </a:r>
            <a:r>
              <a:rPr lang="fr-FR" sz="1800" dirty="0" smtClean="0"/>
              <a:t> in the programmable freezer</a:t>
            </a:r>
            <a:endParaRPr lang="fr-FR" sz="1800" dirty="0"/>
          </a:p>
        </p:txBody>
      </p:sp>
      <p:sp>
        <p:nvSpPr>
          <p:cNvPr id="64" name="ZoneTexte 63"/>
          <p:cNvSpPr txBox="1"/>
          <p:nvPr/>
        </p:nvSpPr>
        <p:spPr>
          <a:xfrm>
            <a:off x="16100881" y="21351250"/>
            <a:ext cx="4061559" cy="369332"/>
          </a:xfrm>
          <a:prstGeom prst="rect">
            <a:avLst/>
          </a:prstGeom>
          <a:noFill/>
          <a:effectLst/>
        </p:spPr>
        <p:txBody>
          <a:bodyPr wrap="square" rtlCol="0">
            <a:spAutoFit/>
          </a:bodyPr>
          <a:lstStyle/>
          <a:p>
            <a:pPr algn="just"/>
            <a:r>
              <a:rPr lang="fr-FR" sz="1800" dirty="0" smtClean="0"/>
              <a:t>Figure 2. </a:t>
            </a:r>
            <a:r>
              <a:rPr lang="fr-FR" sz="1800" dirty="0"/>
              <a:t>programmable freezer </a:t>
            </a:r>
          </a:p>
        </p:txBody>
      </p:sp>
      <p:sp>
        <p:nvSpPr>
          <p:cNvPr id="71" name="ZoneTexte 70"/>
          <p:cNvSpPr txBox="1"/>
          <p:nvPr/>
        </p:nvSpPr>
        <p:spPr>
          <a:xfrm>
            <a:off x="7171889" y="21351250"/>
            <a:ext cx="4061559" cy="369332"/>
          </a:xfrm>
          <a:prstGeom prst="rect">
            <a:avLst/>
          </a:prstGeom>
          <a:noFill/>
          <a:effectLst/>
        </p:spPr>
        <p:txBody>
          <a:bodyPr wrap="square" rtlCol="0">
            <a:spAutoFit/>
          </a:bodyPr>
          <a:lstStyle/>
          <a:p>
            <a:pPr algn="just"/>
            <a:r>
              <a:rPr lang="fr-FR" sz="1800" dirty="0" smtClean="0"/>
              <a:t>Figure 1. </a:t>
            </a:r>
            <a:r>
              <a:rPr lang="fr-FR" sz="1800" dirty="0" err="1" smtClean="0"/>
              <a:t>climatic</a:t>
            </a:r>
            <a:r>
              <a:rPr lang="fr-FR" sz="1800" dirty="0" smtClean="0"/>
              <a:t> </a:t>
            </a:r>
            <a:r>
              <a:rPr lang="fr-FR" sz="1800" dirty="0" err="1" smtClean="0"/>
              <a:t>chamber</a:t>
            </a:r>
            <a:endParaRPr lang="fr-FR" sz="1800" dirty="0" smtClean="0"/>
          </a:p>
        </p:txBody>
      </p:sp>
      <p:sp>
        <p:nvSpPr>
          <p:cNvPr id="80" name="ZoneTexte 79"/>
          <p:cNvSpPr txBox="1"/>
          <p:nvPr/>
        </p:nvSpPr>
        <p:spPr>
          <a:xfrm>
            <a:off x="958436" y="36206384"/>
            <a:ext cx="26798400" cy="707886"/>
          </a:xfrm>
          <a:prstGeom prst="rect">
            <a:avLst/>
          </a:prstGeom>
          <a:noFill/>
          <a:ln w="38100">
            <a:solidFill>
              <a:schemeClr val="bg1"/>
            </a:solidFill>
          </a:ln>
          <a:effectLst/>
        </p:spPr>
        <p:txBody>
          <a:bodyPr wrap="square" rtlCol="0">
            <a:spAutoFit/>
          </a:bodyPr>
          <a:lstStyle/>
          <a:p>
            <a:pPr algn="ctr"/>
            <a:r>
              <a:rPr lang="fr-FR" sz="4000" dirty="0" smtClean="0">
                <a:solidFill>
                  <a:schemeClr val="bg1"/>
                </a:solidFill>
              </a:rPr>
              <a:t>Perspectives</a:t>
            </a:r>
            <a:endParaRPr lang="fr-FR" sz="4000" dirty="0">
              <a:solidFill>
                <a:schemeClr val="bg1"/>
              </a:solidFill>
            </a:endParaRPr>
          </a:p>
        </p:txBody>
      </p:sp>
      <p:sp>
        <p:nvSpPr>
          <p:cNvPr id="81" name="ZoneTexte 80"/>
          <p:cNvSpPr txBox="1"/>
          <p:nvPr/>
        </p:nvSpPr>
        <p:spPr>
          <a:xfrm>
            <a:off x="6840960" y="4303357"/>
            <a:ext cx="21962440" cy="1200329"/>
          </a:xfrm>
          <a:prstGeom prst="rect">
            <a:avLst/>
          </a:prstGeom>
          <a:noFill/>
          <a:effectLst/>
        </p:spPr>
        <p:txBody>
          <a:bodyPr wrap="square" rtlCol="0">
            <a:spAutoFit/>
          </a:bodyPr>
          <a:lstStyle/>
          <a:p>
            <a:r>
              <a:rPr lang="fr-FR" sz="3600" b="1" cap="all" spc="-150" dirty="0" err="1" smtClean="0">
                <a:solidFill>
                  <a:srgbClr val="8BAC21"/>
                </a:solidFill>
                <a:latin typeface="Myriad Pro" pitchFamily="34" charset="0"/>
                <a:cs typeface="Arial" pitchFamily="34" charset="0"/>
              </a:rPr>
              <a:t>HascoËt</a:t>
            </a:r>
            <a:r>
              <a:rPr lang="fr-FR" sz="3600" b="1" cap="all" spc="-150" dirty="0" smtClean="0">
                <a:solidFill>
                  <a:srgbClr val="8BAC21"/>
                </a:solidFill>
                <a:latin typeface="Myriad Pro" pitchFamily="34" charset="0"/>
                <a:cs typeface="Arial" pitchFamily="34" charset="0"/>
              </a:rPr>
              <a:t> e</a:t>
            </a:r>
            <a:r>
              <a:rPr lang="fr-FR" sz="3600" cap="all" spc="-150" baseline="30000" dirty="0" smtClean="0">
                <a:latin typeface="Myriad Pro" pitchFamily="34" charset="0"/>
                <a:cs typeface="Arial" pitchFamily="34" charset="0"/>
              </a:rPr>
              <a:t>1</a:t>
            </a:r>
            <a:r>
              <a:rPr lang="fr-FR" sz="3600" b="1" cap="all" spc="-150" dirty="0" smtClean="0">
                <a:solidFill>
                  <a:srgbClr val="8BAC21"/>
                </a:solidFill>
                <a:latin typeface="Myriad Pro" pitchFamily="34" charset="0"/>
                <a:cs typeface="Arial" pitchFamily="34" charset="0"/>
              </a:rPr>
              <a:t>, </a:t>
            </a:r>
            <a:r>
              <a:rPr lang="fr-FR" sz="3600" b="1" cap="all" spc="-150" dirty="0" err="1" smtClean="0">
                <a:solidFill>
                  <a:srgbClr val="8BAC21"/>
                </a:solidFill>
                <a:latin typeface="Myriad Pro" pitchFamily="34" charset="0"/>
                <a:cs typeface="Arial" pitchFamily="34" charset="0"/>
              </a:rPr>
              <a:t>devaux</a:t>
            </a:r>
            <a:r>
              <a:rPr lang="fr-FR" sz="3600" b="1" cap="all" spc="-150" dirty="0" smtClean="0">
                <a:solidFill>
                  <a:srgbClr val="8BAC21"/>
                </a:solidFill>
                <a:latin typeface="Myriad Pro" pitchFamily="34" charset="0"/>
                <a:cs typeface="Arial" pitchFamily="34" charset="0"/>
              </a:rPr>
              <a:t> c</a:t>
            </a:r>
            <a:r>
              <a:rPr lang="fr-FR" sz="3600" cap="all" spc="-150" baseline="30000" dirty="0" smtClean="0">
                <a:latin typeface="Myriad Pro" pitchFamily="34" charset="0"/>
                <a:cs typeface="Arial" pitchFamily="34" charset="0"/>
              </a:rPr>
              <a:t>2</a:t>
            </a:r>
            <a:r>
              <a:rPr lang="fr-FR" sz="3600" b="1" cap="all" spc="-150" dirty="0" smtClean="0">
                <a:solidFill>
                  <a:srgbClr val="8BAC21"/>
                </a:solidFill>
                <a:latin typeface="Myriad Pro" pitchFamily="34" charset="0"/>
                <a:cs typeface="Arial" pitchFamily="34" charset="0"/>
              </a:rPr>
              <a:t> , BEJI S</a:t>
            </a:r>
            <a:r>
              <a:rPr lang="fr-FR" sz="3600" cap="all" spc="-150" baseline="30000" dirty="0" smtClean="0">
                <a:latin typeface="Myriad Pro" pitchFamily="34" charset="0"/>
                <a:cs typeface="Arial" pitchFamily="34" charset="0"/>
              </a:rPr>
              <a:t>3</a:t>
            </a:r>
            <a:r>
              <a:rPr lang="fr-FR" sz="3600" b="1" cap="all" spc="-150" dirty="0" smtClean="0">
                <a:solidFill>
                  <a:srgbClr val="8BAC21"/>
                </a:solidFill>
                <a:latin typeface="Myriad Pro" pitchFamily="34" charset="0"/>
                <a:cs typeface="Arial" pitchFamily="34" charset="0"/>
              </a:rPr>
              <a:t>, </a:t>
            </a:r>
            <a:r>
              <a:rPr lang="fr-FR" sz="3600" b="1" cap="all" spc="-150" dirty="0" err="1" smtClean="0">
                <a:solidFill>
                  <a:srgbClr val="8BAC21"/>
                </a:solidFill>
                <a:latin typeface="Myriad Pro" pitchFamily="34" charset="0"/>
                <a:cs typeface="Arial" pitchFamily="34" charset="0"/>
              </a:rPr>
              <a:t>Jaminon</a:t>
            </a:r>
            <a:r>
              <a:rPr lang="fr-FR" sz="3600" b="1" cap="all" spc="-150" dirty="0" smtClean="0">
                <a:solidFill>
                  <a:srgbClr val="8BAC21"/>
                </a:solidFill>
                <a:latin typeface="Myriad Pro" pitchFamily="34" charset="0"/>
                <a:cs typeface="Arial" pitchFamily="34" charset="0"/>
              </a:rPr>
              <a:t> o</a:t>
            </a:r>
            <a:r>
              <a:rPr lang="fr-FR" sz="3600" cap="all" spc="-150" baseline="30000" dirty="0" smtClean="0">
                <a:latin typeface="Myriad Pro" pitchFamily="34" charset="0"/>
                <a:cs typeface="Arial" pitchFamily="34" charset="0"/>
              </a:rPr>
              <a:t>1</a:t>
            </a:r>
            <a:r>
              <a:rPr lang="fr-FR" sz="3600" b="1" cap="all" spc="-150" dirty="0" smtClean="0">
                <a:solidFill>
                  <a:srgbClr val="8BAC21"/>
                </a:solidFill>
                <a:latin typeface="Myriad Pro" pitchFamily="34" charset="0"/>
                <a:cs typeface="Arial" pitchFamily="34" charset="0"/>
              </a:rPr>
              <a:t>, </a:t>
            </a:r>
            <a:r>
              <a:rPr lang="fr-FR" sz="3600" b="1" cap="all" spc="-150" dirty="0">
                <a:solidFill>
                  <a:srgbClr val="8BAC21"/>
                </a:solidFill>
                <a:latin typeface="Myriad Pro" pitchFamily="34" charset="0"/>
                <a:cs typeface="Arial" pitchFamily="34" charset="0"/>
              </a:rPr>
              <a:t>BANCOURT </a:t>
            </a:r>
            <a:r>
              <a:rPr lang="fr-FR" sz="3600" b="1" cap="all" spc="-150" dirty="0" smtClean="0">
                <a:solidFill>
                  <a:srgbClr val="8BAC21"/>
                </a:solidFill>
                <a:latin typeface="Myriad Pro" pitchFamily="34" charset="0"/>
                <a:cs typeface="Arial" pitchFamily="34" charset="0"/>
              </a:rPr>
              <a:t>L</a:t>
            </a:r>
            <a:r>
              <a:rPr lang="fr-FR" sz="3600" cap="all" spc="-150" baseline="30000" dirty="0" smtClean="0">
                <a:latin typeface="Myriad Pro" pitchFamily="34" charset="0"/>
                <a:cs typeface="Arial" pitchFamily="34" charset="0"/>
              </a:rPr>
              <a:t>1</a:t>
            </a:r>
            <a:r>
              <a:rPr lang="fr-FR" sz="3600" b="1" cap="all" spc="-150" dirty="0" smtClean="0">
                <a:solidFill>
                  <a:srgbClr val="8BAC21"/>
                </a:solidFill>
                <a:latin typeface="Myriad Pro" pitchFamily="34" charset="0"/>
                <a:cs typeface="Arial" pitchFamily="34" charset="0"/>
              </a:rPr>
              <a:t>, </a:t>
            </a:r>
            <a:r>
              <a:rPr lang="fr-FR" sz="3600" b="1" cap="all" spc="-150" dirty="0">
                <a:solidFill>
                  <a:srgbClr val="8BAC21"/>
                </a:solidFill>
                <a:latin typeface="Myriad Pro" pitchFamily="34" charset="0"/>
                <a:cs typeface="Arial" pitchFamily="34" charset="0"/>
              </a:rPr>
              <a:t>KERGROAC’H </a:t>
            </a:r>
            <a:r>
              <a:rPr lang="fr-FR" sz="3600" b="1" cap="all" spc="-150" dirty="0" smtClean="0">
                <a:solidFill>
                  <a:srgbClr val="8BAC21"/>
                </a:solidFill>
                <a:latin typeface="Myriad Pro" pitchFamily="34" charset="0"/>
                <a:cs typeface="Arial" pitchFamily="34" charset="0"/>
              </a:rPr>
              <a:t>N</a:t>
            </a:r>
            <a:r>
              <a:rPr lang="fr-FR" sz="3600" cap="all" spc="-150" baseline="30000" dirty="0" smtClean="0">
                <a:latin typeface="Myriad Pro" pitchFamily="34" charset="0"/>
                <a:cs typeface="Arial" pitchFamily="34" charset="0"/>
              </a:rPr>
              <a:t>1</a:t>
            </a:r>
            <a:r>
              <a:rPr lang="fr-FR" sz="3600" b="1" cap="all" spc="-150" dirty="0" smtClean="0">
                <a:solidFill>
                  <a:srgbClr val="8BAC21"/>
                </a:solidFill>
                <a:latin typeface="Myriad Pro" pitchFamily="34" charset="0"/>
                <a:cs typeface="Arial" pitchFamily="34" charset="0"/>
              </a:rPr>
              <a:t>, HÛ J-F</a:t>
            </a:r>
            <a:r>
              <a:rPr lang="fr-FR" sz="3600" cap="all" spc="-150" baseline="30000" dirty="0" smtClean="0">
                <a:latin typeface="Myriad Pro" pitchFamily="34" charset="0"/>
                <a:cs typeface="Arial" pitchFamily="34" charset="0"/>
              </a:rPr>
              <a:t>4</a:t>
            </a:r>
            <a:r>
              <a:rPr lang="fr-FR" sz="3600" b="1" cap="all" spc="-150" dirty="0" smtClean="0">
                <a:solidFill>
                  <a:srgbClr val="8BAC21"/>
                </a:solidFill>
                <a:latin typeface="Myriad Pro" pitchFamily="34" charset="0"/>
                <a:cs typeface="Arial" pitchFamily="34" charset="0"/>
              </a:rPr>
              <a:t>, DEPTA F</a:t>
            </a:r>
            <a:r>
              <a:rPr lang="fr-FR" sz="3600" cap="all" spc="-150" baseline="30000" dirty="0" smtClean="0">
                <a:latin typeface="Myriad Pro" pitchFamily="34" charset="0"/>
                <a:cs typeface="Arial" pitchFamily="34" charset="0"/>
              </a:rPr>
              <a:t>4</a:t>
            </a:r>
            <a:r>
              <a:rPr lang="fr-FR" sz="3600" b="1" cap="all" spc="-150" dirty="0" smtClean="0">
                <a:solidFill>
                  <a:srgbClr val="8BAC21"/>
                </a:solidFill>
                <a:latin typeface="Myriad Pro" pitchFamily="34" charset="0"/>
                <a:cs typeface="Arial" pitchFamily="34" charset="0"/>
              </a:rPr>
              <a:t>, LECOMTE C</a:t>
            </a:r>
            <a:r>
              <a:rPr lang="fr-FR" sz="3600" cap="all" spc="-150" baseline="30000" dirty="0" smtClean="0">
                <a:latin typeface="Myriad Pro" pitchFamily="34" charset="0"/>
                <a:cs typeface="Arial" pitchFamily="34" charset="0"/>
              </a:rPr>
              <a:t>5</a:t>
            </a:r>
            <a:r>
              <a:rPr lang="fr-FR" sz="3600" b="1" cap="all" spc="-150" dirty="0" smtClean="0">
                <a:solidFill>
                  <a:srgbClr val="8BAC21"/>
                </a:solidFill>
                <a:latin typeface="Myriad Pro" pitchFamily="34" charset="0"/>
                <a:cs typeface="Arial" pitchFamily="34" charset="0"/>
              </a:rPr>
              <a:t>, DUFAYET V</a:t>
            </a:r>
            <a:r>
              <a:rPr lang="fr-FR" sz="3600" cap="all" spc="-150" baseline="30000" dirty="0" smtClean="0">
                <a:latin typeface="Myriad Pro" pitchFamily="34" charset="0"/>
                <a:cs typeface="Arial" pitchFamily="34" charset="0"/>
              </a:rPr>
              <a:t>5</a:t>
            </a:r>
            <a:r>
              <a:rPr lang="fr-FR" sz="3600" b="1" cap="all" spc="-150" dirty="0" smtClean="0">
                <a:solidFill>
                  <a:srgbClr val="8BAC21"/>
                </a:solidFill>
                <a:latin typeface="Myriad Pro" pitchFamily="34" charset="0"/>
                <a:cs typeface="Arial" pitchFamily="34" charset="0"/>
              </a:rPr>
              <a:t>, DELBREIL B</a:t>
            </a:r>
            <a:r>
              <a:rPr lang="fr-FR" sz="3600" cap="all" spc="-150" baseline="30000" dirty="0" smtClean="0">
                <a:latin typeface="Myriad Pro" pitchFamily="34" charset="0"/>
                <a:cs typeface="Arial" pitchFamily="34" charset="0"/>
              </a:rPr>
              <a:t>3</a:t>
            </a:r>
            <a:r>
              <a:rPr lang="fr-FR" sz="3600" b="1" cap="all" spc="-150" dirty="0" smtClean="0">
                <a:solidFill>
                  <a:srgbClr val="8BAC21"/>
                </a:solidFill>
                <a:latin typeface="Myriad Pro" pitchFamily="34" charset="0"/>
                <a:cs typeface="Arial" pitchFamily="34" charset="0"/>
              </a:rPr>
              <a:t>, LEJEUNE-HENAUT I</a:t>
            </a:r>
            <a:r>
              <a:rPr lang="fr-FR" sz="3600" baseline="30000" dirty="0" smtClean="0">
                <a:solidFill>
                  <a:prstClr val="black"/>
                </a:solidFill>
              </a:rPr>
              <a:t>1</a:t>
            </a:r>
          </a:p>
        </p:txBody>
      </p:sp>
      <p:sp>
        <p:nvSpPr>
          <p:cNvPr id="82" name="ZoneTexte 81"/>
          <p:cNvSpPr txBox="1"/>
          <p:nvPr/>
        </p:nvSpPr>
        <p:spPr>
          <a:xfrm>
            <a:off x="6840960" y="5455485"/>
            <a:ext cx="10513168" cy="1169551"/>
          </a:xfrm>
          <a:prstGeom prst="rect">
            <a:avLst/>
          </a:prstGeom>
          <a:noFill/>
          <a:effectLst/>
        </p:spPr>
        <p:txBody>
          <a:bodyPr wrap="square" rtlCol="0">
            <a:spAutoFit/>
          </a:bodyPr>
          <a:lstStyle/>
          <a:p>
            <a:r>
              <a:rPr lang="fr-FR" sz="1400" baseline="30000" dirty="0" smtClean="0">
                <a:latin typeface="Myriad Pro" pitchFamily="34" charset="0"/>
              </a:rPr>
              <a:t>1</a:t>
            </a:r>
            <a:r>
              <a:rPr lang="fr-FR" sz="1400" dirty="0" smtClean="0">
                <a:latin typeface="Myriad Pro" pitchFamily="34" charset="0"/>
              </a:rPr>
              <a:t> : USC Institut Charles </a:t>
            </a:r>
            <a:r>
              <a:rPr lang="fr-FR" sz="1400" dirty="0" err="1" smtClean="0">
                <a:latin typeface="Myriad Pro" pitchFamily="34" charset="0"/>
              </a:rPr>
              <a:t>Viollette</a:t>
            </a:r>
            <a:r>
              <a:rPr lang="fr-FR" sz="1400" dirty="0" smtClean="0">
                <a:latin typeface="Myriad Pro" pitchFamily="34" charset="0"/>
              </a:rPr>
              <a:t> – Adaptation au Froid du Pois,  INRA, Estrées-Mons, 80203, Péronne, France</a:t>
            </a:r>
          </a:p>
          <a:p>
            <a:r>
              <a:rPr lang="fr-FR" sz="1400" baseline="30000" dirty="0" smtClean="0">
                <a:latin typeface="Myriad Pro" pitchFamily="34" charset="0"/>
              </a:rPr>
              <a:t>2</a:t>
            </a:r>
            <a:r>
              <a:rPr lang="fr-FR" sz="1400" dirty="0" smtClean="0">
                <a:latin typeface="Myriad Pro" pitchFamily="34" charset="0"/>
              </a:rPr>
              <a:t> : Terres </a:t>
            </a:r>
            <a:r>
              <a:rPr lang="fr-FR" sz="1400" dirty="0" err="1" smtClean="0">
                <a:latin typeface="Myriad Pro" pitchFamily="34" charset="0"/>
              </a:rPr>
              <a:t>Univia</a:t>
            </a:r>
            <a:r>
              <a:rPr lang="fr-FR" sz="1400" dirty="0" smtClean="0">
                <a:latin typeface="Myriad Pro" pitchFamily="34" charset="0"/>
              </a:rPr>
              <a:t>, </a:t>
            </a:r>
            <a:r>
              <a:rPr lang="fr-FR" sz="1400" dirty="0">
                <a:latin typeface="Myriad Pro" pitchFamily="34" charset="0"/>
              </a:rPr>
              <a:t>Estrées-Mons, 80203, Péronne, </a:t>
            </a:r>
            <a:r>
              <a:rPr lang="fr-FR" sz="1400" dirty="0" smtClean="0">
                <a:latin typeface="Myriad Pro" pitchFamily="34" charset="0"/>
              </a:rPr>
              <a:t>France</a:t>
            </a:r>
          </a:p>
          <a:p>
            <a:r>
              <a:rPr lang="fr-FR" sz="1400" baseline="30000" dirty="0" smtClean="0">
                <a:latin typeface="Myriad Pro" pitchFamily="34" charset="0"/>
              </a:rPr>
              <a:t>3</a:t>
            </a:r>
            <a:r>
              <a:rPr lang="fr-FR" sz="1400" dirty="0" smtClean="0">
                <a:latin typeface="Myriad Pro" pitchFamily="34" charset="0"/>
              </a:rPr>
              <a:t> </a:t>
            </a:r>
            <a:r>
              <a:rPr lang="fr-FR" sz="1400" dirty="0">
                <a:latin typeface="Myriad Pro" pitchFamily="34" charset="0"/>
              </a:rPr>
              <a:t>: USC Institut Charles </a:t>
            </a:r>
            <a:r>
              <a:rPr lang="fr-FR" sz="1400" dirty="0" err="1">
                <a:latin typeface="Myriad Pro" pitchFamily="34" charset="0"/>
              </a:rPr>
              <a:t>Viollette</a:t>
            </a:r>
            <a:r>
              <a:rPr lang="fr-FR" sz="1400" dirty="0">
                <a:latin typeface="Myriad Pro" pitchFamily="34" charset="0"/>
              </a:rPr>
              <a:t> – Adaptation au Froid du Pois, </a:t>
            </a:r>
            <a:r>
              <a:rPr lang="fr-FR" sz="1400" dirty="0" smtClean="0">
                <a:latin typeface="Myriad Pro" pitchFamily="34" charset="0"/>
              </a:rPr>
              <a:t>, Université Lille1, 59655, Villeneuve d'Ascq, France</a:t>
            </a:r>
          </a:p>
          <a:p>
            <a:r>
              <a:rPr lang="fr-FR" sz="1400" baseline="30000" dirty="0" smtClean="0">
                <a:latin typeface="Myriad Pro" pitchFamily="34" charset="0"/>
              </a:rPr>
              <a:t>4</a:t>
            </a:r>
            <a:r>
              <a:rPr lang="fr-FR" sz="1400" dirty="0" smtClean="0">
                <a:latin typeface="Myriad Pro" pitchFamily="34" charset="0"/>
              </a:rPr>
              <a:t> : UE GCIE-Picardie</a:t>
            </a:r>
            <a:r>
              <a:rPr lang="fr-FR" sz="1400" dirty="0">
                <a:latin typeface="Myriad Pro" pitchFamily="34" charset="0"/>
              </a:rPr>
              <a:t>, INRA, Estrées-Mons, 80203, Péronne, </a:t>
            </a:r>
            <a:r>
              <a:rPr lang="fr-FR" sz="1400" dirty="0" smtClean="0">
                <a:latin typeface="Myriad Pro" pitchFamily="34" charset="0"/>
              </a:rPr>
              <a:t>France</a:t>
            </a:r>
          </a:p>
          <a:p>
            <a:r>
              <a:rPr lang="fr-FR" sz="1400" baseline="30000" dirty="0" smtClean="0">
                <a:latin typeface="Myriad Pro" pitchFamily="34" charset="0"/>
              </a:rPr>
              <a:t>5</a:t>
            </a:r>
            <a:r>
              <a:rPr lang="fr-FR" sz="1400" dirty="0" smtClean="0">
                <a:latin typeface="Myriad Pro" pitchFamily="34" charset="0"/>
              </a:rPr>
              <a:t> : UMR </a:t>
            </a:r>
            <a:r>
              <a:rPr lang="fr-FR" sz="1400" dirty="0" err="1" smtClean="0">
                <a:latin typeface="Myriad Pro" pitchFamily="34" charset="0"/>
              </a:rPr>
              <a:t>Agroécologie</a:t>
            </a:r>
            <a:r>
              <a:rPr lang="fr-FR" sz="1400" dirty="0" smtClean="0">
                <a:latin typeface="Myriad Pro" pitchFamily="34" charset="0"/>
              </a:rPr>
              <a:t>, INRA, 21065, Dijon, France</a:t>
            </a:r>
            <a:endParaRPr lang="fr-FR" sz="1400" dirty="0">
              <a:latin typeface="Myriad Pro" pitchFamily="34" charset="0"/>
            </a:endParaRPr>
          </a:p>
        </p:txBody>
      </p:sp>
      <p:pic>
        <p:nvPicPr>
          <p:cNvPr id="21" name="Imag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86176" y="41260884"/>
            <a:ext cx="5328591" cy="1300744"/>
          </a:xfrm>
          <a:prstGeom prst="rect">
            <a:avLst/>
          </a:prstGeom>
          <a:effectLst/>
        </p:spPr>
      </p:pic>
      <p:pic>
        <p:nvPicPr>
          <p:cNvPr id="84" name="Image 83"/>
          <p:cNvPicPr>
            <a:picLocks noChangeAspect="1"/>
          </p:cNvPicPr>
          <p:nvPr/>
        </p:nvPicPr>
        <p:blipFill rotWithShape="1">
          <a:blip r:embed="rId11">
            <a:extLst>
              <a:ext uri="{28A0092B-C50C-407E-A947-70E740481C1C}">
                <a14:useLocalDpi xmlns:a14="http://schemas.microsoft.com/office/drawing/2010/main" val="0"/>
              </a:ext>
            </a:extLst>
          </a:blip>
          <a:srcRect t="1" r="55828" b="-859"/>
          <a:stretch/>
        </p:blipFill>
        <p:spPr>
          <a:xfrm>
            <a:off x="1222737" y="2243080"/>
            <a:ext cx="3335192" cy="1475515"/>
          </a:xfrm>
          <a:prstGeom prst="rect">
            <a:avLst/>
          </a:prstGeom>
          <a:effectLst/>
        </p:spPr>
      </p:pic>
      <p:pic>
        <p:nvPicPr>
          <p:cNvPr id="58" name="Image 57"/>
          <p:cNvPicPr>
            <a:picLocks noChangeAspect="1"/>
          </p:cNvPicPr>
          <p:nvPr/>
        </p:nvPicPr>
        <p:blipFill rotWithShape="1">
          <a:blip r:embed="rId12" cstate="print">
            <a:extLst>
              <a:ext uri="{28A0092B-C50C-407E-A947-70E740481C1C}">
                <a14:useLocalDpi xmlns:a14="http://schemas.microsoft.com/office/drawing/2010/main" val="0"/>
              </a:ext>
            </a:extLst>
          </a:blip>
          <a:srcRect l="6280" r="4696"/>
          <a:stretch/>
        </p:blipFill>
        <p:spPr>
          <a:xfrm>
            <a:off x="16110294" y="17714268"/>
            <a:ext cx="4484194" cy="3600400"/>
          </a:xfrm>
          <a:prstGeom prst="snip1Rect">
            <a:avLst/>
          </a:prstGeom>
        </p:spPr>
      </p:pic>
      <p:pic>
        <p:nvPicPr>
          <p:cNvPr id="60" name="Image 59"/>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7201000" y="17714268"/>
            <a:ext cx="4500000" cy="3600000"/>
          </a:xfrm>
          <a:prstGeom prst="snip1Rect">
            <a:avLst/>
          </a:prstGeom>
        </p:spPr>
      </p:pic>
      <p:grpSp>
        <p:nvGrpSpPr>
          <p:cNvPr id="62" name="Groupe 61"/>
          <p:cNvGrpSpPr/>
          <p:nvPr/>
        </p:nvGrpSpPr>
        <p:grpSpPr>
          <a:xfrm>
            <a:off x="1224336" y="23186872"/>
            <a:ext cx="7128792" cy="5904658"/>
            <a:chOff x="2227483" y="26045418"/>
            <a:chExt cx="7498762" cy="7277617"/>
          </a:xfrm>
        </p:grpSpPr>
        <p:pic>
          <p:nvPicPr>
            <p:cNvPr id="66" name="Picture 14"/>
            <p:cNvPicPr>
              <a:picLocks noChangeAspect="1" noChangeArrowheads="1"/>
            </p:cNvPicPr>
            <p:nvPr/>
          </p:nvPicPr>
          <p:blipFill rotWithShape="1">
            <a:blip r:embed="rId14" cstate="print"/>
            <a:srcRect t="7396"/>
            <a:stretch/>
          </p:blipFill>
          <p:spPr bwMode="auto">
            <a:xfrm>
              <a:off x="2232448" y="26045418"/>
              <a:ext cx="3605365" cy="3333745"/>
            </a:xfrm>
            <a:prstGeom prst="rect">
              <a:avLst/>
            </a:prstGeom>
            <a:noFill/>
            <a:ln>
              <a:solidFill>
                <a:srgbClr val="FF0000"/>
              </a:solidFill>
            </a:ln>
          </p:spPr>
        </p:pic>
        <p:pic>
          <p:nvPicPr>
            <p:cNvPr id="67" name="Picture 13"/>
            <p:cNvPicPr>
              <a:picLocks noChangeAspect="1" noChangeArrowheads="1"/>
            </p:cNvPicPr>
            <p:nvPr/>
          </p:nvPicPr>
          <p:blipFill rotWithShape="1">
            <a:blip r:embed="rId15" cstate="print"/>
            <a:srcRect t="7396"/>
            <a:stretch/>
          </p:blipFill>
          <p:spPr bwMode="auto">
            <a:xfrm>
              <a:off x="6115915" y="26045418"/>
              <a:ext cx="3605365" cy="3333745"/>
            </a:xfrm>
            <a:prstGeom prst="rect">
              <a:avLst/>
            </a:prstGeom>
            <a:noFill/>
            <a:ln>
              <a:solidFill>
                <a:srgbClr val="FFC000"/>
              </a:solidFill>
            </a:ln>
          </p:spPr>
        </p:pic>
        <p:pic>
          <p:nvPicPr>
            <p:cNvPr id="68" name="Picture 11"/>
            <p:cNvPicPr>
              <a:picLocks noChangeAspect="1" noChangeArrowheads="1"/>
            </p:cNvPicPr>
            <p:nvPr/>
          </p:nvPicPr>
          <p:blipFill rotWithShape="1">
            <a:blip r:embed="rId16" cstate="print"/>
            <a:srcRect t="7382"/>
            <a:stretch/>
          </p:blipFill>
          <p:spPr bwMode="auto">
            <a:xfrm>
              <a:off x="2227483" y="29988775"/>
              <a:ext cx="3605365" cy="3334260"/>
            </a:xfrm>
            <a:prstGeom prst="rect">
              <a:avLst/>
            </a:prstGeom>
            <a:noFill/>
            <a:ln>
              <a:solidFill>
                <a:srgbClr val="0070C0"/>
              </a:solidFill>
            </a:ln>
          </p:spPr>
        </p:pic>
        <p:pic>
          <p:nvPicPr>
            <p:cNvPr id="69" name="Picture 10"/>
            <p:cNvPicPr>
              <a:picLocks noChangeAspect="1" noChangeArrowheads="1"/>
            </p:cNvPicPr>
            <p:nvPr/>
          </p:nvPicPr>
          <p:blipFill rotWithShape="1">
            <a:blip r:embed="rId17" cstate="print"/>
            <a:srcRect t="7382"/>
            <a:stretch/>
          </p:blipFill>
          <p:spPr bwMode="auto">
            <a:xfrm>
              <a:off x="6120880" y="29988774"/>
              <a:ext cx="3605365" cy="3334260"/>
            </a:xfrm>
            <a:prstGeom prst="rect">
              <a:avLst/>
            </a:prstGeom>
            <a:noFill/>
            <a:ln>
              <a:solidFill>
                <a:schemeClr val="tx1"/>
              </a:solidFill>
            </a:ln>
          </p:spPr>
        </p:pic>
      </p:grpSp>
      <p:grpSp>
        <p:nvGrpSpPr>
          <p:cNvPr id="70" name="Groupe 69"/>
          <p:cNvGrpSpPr/>
          <p:nvPr/>
        </p:nvGrpSpPr>
        <p:grpSpPr>
          <a:xfrm>
            <a:off x="18290232" y="28155428"/>
            <a:ext cx="8895385" cy="6842630"/>
            <a:chOff x="18578264" y="28515039"/>
            <a:chExt cx="8895385" cy="6842630"/>
          </a:xfrm>
        </p:grpSpPr>
        <p:graphicFrame>
          <p:nvGraphicFramePr>
            <p:cNvPr id="74" name="Graphique 73"/>
            <p:cNvGraphicFramePr>
              <a:graphicFrameLocks/>
            </p:cNvGraphicFramePr>
            <p:nvPr>
              <p:extLst>
                <p:ext uri="{D42A27DB-BD31-4B8C-83A1-F6EECF244321}">
                  <p14:modId xmlns:p14="http://schemas.microsoft.com/office/powerpoint/2010/main" val="4168726325"/>
                </p:ext>
              </p:extLst>
            </p:nvPr>
          </p:nvGraphicFramePr>
          <p:xfrm>
            <a:off x="18578264" y="28515039"/>
            <a:ext cx="8895385" cy="5342719"/>
          </p:xfrm>
          <a:graphic>
            <a:graphicData uri="http://schemas.openxmlformats.org/drawingml/2006/chart">
              <c:chart xmlns:c="http://schemas.openxmlformats.org/drawingml/2006/chart" xmlns:r="http://schemas.openxmlformats.org/officeDocument/2006/relationships" r:id="rId18"/>
            </a:graphicData>
          </a:graphic>
        </p:graphicFrame>
        <p:grpSp>
          <p:nvGrpSpPr>
            <p:cNvPr id="76" name="Groupe 75"/>
            <p:cNvGrpSpPr/>
            <p:nvPr/>
          </p:nvGrpSpPr>
          <p:grpSpPr>
            <a:xfrm>
              <a:off x="19624777" y="33623336"/>
              <a:ext cx="6120680" cy="1734333"/>
              <a:chOff x="150962" y="1484784"/>
              <a:chExt cx="8842075" cy="3858359"/>
            </a:xfrm>
          </p:grpSpPr>
          <p:pic>
            <p:nvPicPr>
              <p:cNvPr id="77" name="Image 76" descr="Image1.jpg"/>
              <p:cNvPicPr>
                <a:picLocks noChangeAspect="1"/>
              </p:cNvPicPr>
              <p:nvPr/>
            </p:nvPicPr>
            <p:blipFill>
              <a:blip r:embed="rId19" cstate="print"/>
              <a:stretch>
                <a:fillRect/>
              </a:stretch>
            </p:blipFill>
            <p:spPr>
              <a:xfrm>
                <a:off x="150962" y="1484784"/>
                <a:ext cx="8842075" cy="3858359"/>
              </a:xfrm>
              <a:prstGeom prst="rect">
                <a:avLst/>
              </a:prstGeom>
            </p:spPr>
          </p:pic>
          <p:sp>
            <p:nvSpPr>
              <p:cNvPr id="79" name="Ellipse 78"/>
              <p:cNvSpPr/>
              <p:nvPr/>
            </p:nvSpPr>
            <p:spPr>
              <a:xfrm rot="1084107">
                <a:off x="672690" y="1612495"/>
                <a:ext cx="524067" cy="3206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Ellipse 82"/>
              <p:cNvSpPr/>
              <p:nvPr/>
            </p:nvSpPr>
            <p:spPr>
              <a:xfrm rot="20957039">
                <a:off x="7529878" y="1721568"/>
                <a:ext cx="524067" cy="32069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Ellipse 84"/>
              <p:cNvSpPr/>
              <p:nvPr/>
            </p:nvSpPr>
            <p:spPr>
              <a:xfrm rot="20957039">
                <a:off x="7026018" y="1795642"/>
                <a:ext cx="501830" cy="320695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Ellipse 85"/>
              <p:cNvSpPr/>
              <p:nvPr/>
            </p:nvSpPr>
            <p:spPr>
              <a:xfrm rot="21243940">
                <a:off x="5955179" y="1760419"/>
                <a:ext cx="524067" cy="331013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87" name="Image 8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9447" y="39100644"/>
            <a:ext cx="4537262" cy="1859893"/>
          </a:xfrm>
          <a:prstGeom prst="rect">
            <a:avLst/>
          </a:prstGeom>
        </p:spPr>
      </p:pic>
      <p:pic>
        <p:nvPicPr>
          <p:cNvPr id="91" name="Image 90"/>
          <p:cNvPicPr/>
          <p:nvPr/>
        </p:nvPicPr>
        <p:blipFill rotWithShape="1">
          <a:blip r:embed="rId21" cstate="print">
            <a:extLst>
              <a:ext uri="{28A0092B-C50C-407E-A947-70E740481C1C}">
                <a14:useLocalDpi xmlns:a14="http://schemas.microsoft.com/office/drawing/2010/main" val="0"/>
              </a:ext>
            </a:extLst>
          </a:blip>
          <a:srcRect l="2678"/>
          <a:stretch/>
        </p:blipFill>
        <p:spPr bwMode="auto">
          <a:xfrm>
            <a:off x="17786176" y="39405380"/>
            <a:ext cx="5328591" cy="1423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Image 9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313736" y="38884620"/>
            <a:ext cx="5209743" cy="6498512"/>
          </a:xfrm>
          <a:prstGeom prst="rect">
            <a:avLst/>
          </a:prstGeom>
        </p:spPr>
      </p:pic>
      <p:pic>
        <p:nvPicPr>
          <p:cNvPr id="93" name="Image 9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906856" y="39100644"/>
            <a:ext cx="3244947" cy="1630488"/>
          </a:xfrm>
          <a:prstGeom prst="rect">
            <a:avLst/>
          </a:prstGeom>
        </p:spPr>
      </p:pic>
      <p:pic>
        <p:nvPicPr>
          <p:cNvPr id="94" name="Image 9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24336" y="531416"/>
            <a:ext cx="3333594" cy="1366491"/>
          </a:xfrm>
          <a:prstGeom prst="rect">
            <a:avLst/>
          </a:prstGeom>
        </p:spPr>
      </p:pic>
      <p:pic>
        <p:nvPicPr>
          <p:cNvPr id="95" name="Picture 2" descr="http://webgestion.univ-lille1.fr/conges/ScriptAsp/newlogo-USTL.png"/>
          <p:cNvPicPr>
            <a:picLocks noChangeAspect="1" noChangeArrowheads="1"/>
          </p:cNvPicPr>
          <p:nvPr/>
        </p:nvPicPr>
        <p:blipFill>
          <a:blip r:embed="rId25" cstate="print"/>
          <a:srcRect/>
          <a:stretch>
            <a:fillRect/>
          </a:stretch>
        </p:blipFill>
        <p:spPr bwMode="auto">
          <a:xfrm>
            <a:off x="1342171" y="4275832"/>
            <a:ext cx="3215758" cy="1125068"/>
          </a:xfrm>
          <a:prstGeom prst="rect">
            <a:avLst/>
          </a:prstGeom>
          <a:noFill/>
        </p:spPr>
      </p:pic>
      <p:sp>
        <p:nvSpPr>
          <p:cNvPr id="8" name="ZoneTexte 7"/>
          <p:cNvSpPr txBox="1"/>
          <p:nvPr/>
        </p:nvSpPr>
        <p:spPr>
          <a:xfrm>
            <a:off x="2699980" y="22575746"/>
            <a:ext cx="360040" cy="646331"/>
          </a:xfrm>
          <a:prstGeom prst="rect">
            <a:avLst/>
          </a:prstGeom>
          <a:noFill/>
        </p:spPr>
        <p:txBody>
          <a:bodyPr wrap="square" rtlCol="0">
            <a:spAutoFit/>
          </a:bodyPr>
          <a:lstStyle/>
          <a:p>
            <a:r>
              <a:rPr lang="fr-FR" sz="3600" dirty="0" smtClean="0"/>
              <a:t>a</a:t>
            </a:r>
            <a:endParaRPr lang="fr-FR" sz="3600" dirty="0"/>
          </a:p>
        </p:txBody>
      </p:sp>
      <p:sp>
        <p:nvSpPr>
          <p:cNvPr id="54" name="ZoneTexte 53"/>
          <p:cNvSpPr txBox="1"/>
          <p:nvPr/>
        </p:nvSpPr>
        <p:spPr>
          <a:xfrm>
            <a:off x="6397235" y="22601146"/>
            <a:ext cx="360040" cy="646331"/>
          </a:xfrm>
          <a:prstGeom prst="rect">
            <a:avLst/>
          </a:prstGeom>
          <a:noFill/>
        </p:spPr>
        <p:txBody>
          <a:bodyPr wrap="square" rtlCol="0">
            <a:spAutoFit/>
          </a:bodyPr>
          <a:lstStyle/>
          <a:p>
            <a:r>
              <a:rPr lang="fr-FR" sz="3600" dirty="0"/>
              <a:t>b</a:t>
            </a:r>
          </a:p>
        </p:txBody>
      </p:sp>
      <p:sp>
        <p:nvSpPr>
          <p:cNvPr id="55" name="ZoneTexte 54"/>
          <p:cNvSpPr txBox="1"/>
          <p:nvPr/>
        </p:nvSpPr>
        <p:spPr>
          <a:xfrm>
            <a:off x="2694896" y="25852913"/>
            <a:ext cx="360040" cy="646331"/>
          </a:xfrm>
          <a:prstGeom prst="rect">
            <a:avLst/>
          </a:prstGeom>
          <a:noFill/>
        </p:spPr>
        <p:txBody>
          <a:bodyPr wrap="square" rtlCol="0">
            <a:spAutoFit/>
          </a:bodyPr>
          <a:lstStyle/>
          <a:p>
            <a:r>
              <a:rPr lang="fr-FR" sz="3600" dirty="0" smtClean="0"/>
              <a:t>c</a:t>
            </a:r>
            <a:endParaRPr lang="fr-FR" sz="3600" dirty="0"/>
          </a:p>
        </p:txBody>
      </p:sp>
      <p:sp>
        <p:nvSpPr>
          <p:cNvPr id="72" name="ZoneTexte 71"/>
          <p:cNvSpPr txBox="1"/>
          <p:nvPr/>
        </p:nvSpPr>
        <p:spPr>
          <a:xfrm>
            <a:off x="6454645" y="25852913"/>
            <a:ext cx="360040" cy="646331"/>
          </a:xfrm>
          <a:prstGeom prst="rect">
            <a:avLst/>
          </a:prstGeom>
          <a:noFill/>
        </p:spPr>
        <p:txBody>
          <a:bodyPr wrap="square" rtlCol="0">
            <a:spAutoFit/>
          </a:bodyPr>
          <a:lstStyle/>
          <a:p>
            <a:r>
              <a:rPr lang="fr-FR" sz="3600" dirty="0" smtClean="0"/>
              <a:t>d</a:t>
            </a:r>
            <a:endParaRPr lang="fr-FR" sz="3600" dirty="0"/>
          </a:p>
        </p:txBody>
      </p:sp>
      <p:sp>
        <p:nvSpPr>
          <p:cNvPr id="97" name="ZoneTexte 96"/>
          <p:cNvSpPr txBox="1"/>
          <p:nvPr/>
        </p:nvSpPr>
        <p:spPr>
          <a:xfrm>
            <a:off x="19298344" y="34924180"/>
            <a:ext cx="6120680" cy="1200329"/>
          </a:xfrm>
          <a:prstGeom prst="rect">
            <a:avLst/>
          </a:prstGeom>
          <a:noFill/>
        </p:spPr>
        <p:txBody>
          <a:bodyPr wrap="square" rtlCol="0">
            <a:spAutoFit/>
          </a:bodyPr>
          <a:lstStyle/>
          <a:p>
            <a:pPr algn="just"/>
            <a:r>
              <a:rPr lang="fr-FR" sz="1800" dirty="0" smtClean="0"/>
              <a:t>Figure 5. TEL</a:t>
            </a:r>
            <a:r>
              <a:rPr lang="fr-FR" sz="1800" baseline="-25000" dirty="0" smtClean="0"/>
              <a:t>50</a:t>
            </a:r>
            <a:r>
              <a:rPr lang="fr-FR" sz="1800" dirty="0"/>
              <a:t> </a:t>
            </a:r>
            <a:r>
              <a:rPr lang="fr-FR" sz="1800" dirty="0" smtClean="0"/>
              <a:t>and 95% confidence </a:t>
            </a:r>
            <a:r>
              <a:rPr lang="fr-FR" sz="1800" dirty="0" err="1" smtClean="0"/>
              <a:t>intervals</a:t>
            </a:r>
            <a:r>
              <a:rPr lang="fr-FR" sz="1800" dirty="0" smtClean="0"/>
              <a:t>, </a:t>
            </a:r>
            <a:r>
              <a:rPr lang="fr-FR" sz="1800" dirty="0" err="1" smtClean="0"/>
              <a:t>compared</a:t>
            </a:r>
            <a:r>
              <a:rPr lang="fr-FR" sz="1800" dirty="0" smtClean="0"/>
              <a:t> to </a:t>
            </a:r>
            <a:r>
              <a:rPr lang="fr-FR" sz="1800" dirty="0" err="1" smtClean="0"/>
              <a:t>visual</a:t>
            </a:r>
            <a:r>
              <a:rPr lang="fr-FR" sz="1800" dirty="0" smtClean="0"/>
              <a:t>  </a:t>
            </a:r>
            <a:r>
              <a:rPr lang="fr-FR" sz="1800" dirty="0" err="1" smtClean="0"/>
              <a:t>frost</a:t>
            </a:r>
            <a:r>
              <a:rPr lang="fr-FR" sz="1800" dirty="0" smtClean="0"/>
              <a:t> damages </a:t>
            </a:r>
            <a:r>
              <a:rPr lang="fr-FR" sz="1800" dirty="0" err="1" smtClean="0"/>
              <a:t>observed</a:t>
            </a:r>
            <a:r>
              <a:rPr lang="fr-FR" sz="1800" dirty="0" smtClean="0"/>
              <a:t> in 2012 </a:t>
            </a:r>
            <a:r>
              <a:rPr lang="en-US" sz="1800" dirty="0"/>
              <a:t>at </a:t>
            </a:r>
            <a:r>
              <a:rPr lang="en-US" sz="1800" dirty="0" smtClean="0"/>
              <a:t>the </a:t>
            </a:r>
            <a:r>
              <a:rPr lang="en-US" sz="1800" dirty="0" err="1" smtClean="0"/>
              <a:t>Chaux</a:t>
            </a:r>
            <a:r>
              <a:rPr lang="en-US" sz="1800" dirty="0" smtClean="0"/>
              <a:t>-des-</a:t>
            </a:r>
            <a:r>
              <a:rPr lang="en-US" sz="1800" dirty="0" err="1" smtClean="0"/>
              <a:t>Prés</a:t>
            </a:r>
            <a:r>
              <a:rPr lang="en-US" sz="1800" dirty="0" smtClean="0"/>
              <a:t> </a:t>
            </a:r>
            <a:r>
              <a:rPr lang="en-US" sz="1800" dirty="0"/>
              <a:t>field </a:t>
            </a:r>
            <a:r>
              <a:rPr lang="en-US" sz="1800" dirty="0" smtClean="0"/>
              <a:t>platform.</a:t>
            </a:r>
          </a:p>
          <a:p>
            <a:pPr algn="just"/>
            <a:r>
              <a:rPr lang="fr-FR" sz="1800" dirty="0" smtClean="0"/>
              <a:t>a</a:t>
            </a:r>
            <a:r>
              <a:rPr lang="fr-FR" sz="1800" dirty="0"/>
              <a:t>, b, </a:t>
            </a:r>
            <a:r>
              <a:rPr lang="fr-FR" sz="1800" dirty="0" smtClean="0"/>
              <a:t>c</a:t>
            </a:r>
            <a:r>
              <a:rPr lang="fr-FR" sz="1800" dirty="0"/>
              <a:t> </a:t>
            </a:r>
            <a:r>
              <a:rPr lang="fr-FR" sz="1800" dirty="0" smtClean="0"/>
              <a:t>: SNK </a:t>
            </a:r>
            <a:r>
              <a:rPr lang="fr-FR" sz="1800" dirty="0" err="1" smtClean="0"/>
              <a:t>grouping</a:t>
            </a:r>
            <a:r>
              <a:rPr lang="fr-FR" sz="1800" dirty="0" smtClean="0"/>
              <a:t> of the TEL</a:t>
            </a:r>
            <a:r>
              <a:rPr lang="fr-FR" sz="1800" baseline="-25000" dirty="0" smtClean="0"/>
              <a:t>50</a:t>
            </a:r>
            <a:r>
              <a:rPr lang="fr-FR" sz="1800" dirty="0" smtClean="0"/>
              <a:t> values</a:t>
            </a:r>
            <a:endParaRPr lang="fr-FR" sz="1800" dirty="0"/>
          </a:p>
        </p:txBody>
      </p:sp>
      <p:sp>
        <p:nvSpPr>
          <p:cNvPr id="98" name="ZoneTexte 97"/>
          <p:cNvSpPr txBox="1"/>
          <p:nvPr/>
        </p:nvSpPr>
        <p:spPr>
          <a:xfrm>
            <a:off x="669447" y="41116868"/>
            <a:ext cx="6087828" cy="1569660"/>
          </a:xfrm>
          <a:prstGeom prst="rect">
            <a:avLst/>
          </a:prstGeom>
          <a:noFill/>
        </p:spPr>
        <p:txBody>
          <a:bodyPr wrap="square" rtlCol="0">
            <a:spAutoFit/>
          </a:bodyPr>
          <a:lstStyle/>
          <a:p>
            <a:r>
              <a:rPr lang="fr-FR" sz="2400" dirty="0" smtClean="0">
                <a:solidFill>
                  <a:schemeClr val="bg1"/>
                </a:solidFill>
                <a:latin typeface="Myriad Pro" pitchFamily="34" charset="0"/>
                <a:cs typeface="Arial" pitchFamily="34" charset="0"/>
              </a:rPr>
              <a:t>USC Institut Charles </a:t>
            </a:r>
            <a:r>
              <a:rPr lang="fr-FR" sz="2400" dirty="0" err="1" smtClean="0">
                <a:solidFill>
                  <a:schemeClr val="bg1"/>
                </a:solidFill>
                <a:latin typeface="Myriad Pro" pitchFamily="34" charset="0"/>
                <a:cs typeface="Arial" pitchFamily="34" charset="0"/>
              </a:rPr>
              <a:t>Viollette</a:t>
            </a:r>
            <a:r>
              <a:rPr lang="fr-FR" sz="2400" dirty="0" smtClean="0">
                <a:solidFill>
                  <a:schemeClr val="bg1"/>
                </a:solidFill>
                <a:latin typeface="Myriad Pro" pitchFamily="34" charset="0"/>
                <a:cs typeface="Arial" pitchFamily="34" charset="0"/>
              </a:rPr>
              <a:t>-Adaptation au </a:t>
            </a:r>
            <a:r>
              <a:rPr lang="fr-FR" sz="2400" dirty="0" err="1" smtClean="0">
                <a:solidFill>
                  <a:schemeClr val="bg1"/>
                </a:solidFill>
                <a:latin typeface="Myriad Pro" pitchFamily="34" charset="0"/>
                <a:cs typeface="Arial" pitchFamily="34" charset="0"/>
              </a:rPr>
              <a:t>Foid</a:t>
            </a:r>
            <a:r>
              <a:rPr lang="fr-FR" sz="2400" dirty="0" smtClean="0">
                <a:solidFill>
                  <a:schemeClr val="bg1"/>
                </a:solidFill>
                <a:latin typeface="Myriad Pro" pitchFamily="34" charset="0"/>
                <a:cs typeface="Arial" pitchFamily="34" charset="0"/>
              </a:rPr>
              <a:t> du Pois </a:t>
            </a:r>
          </a:p>
          <a:p>
            <a:r>
              <a:rPr lang="fr-FR" sz="2400" dirty="0" smtClean="0">
                <a:solidFill>
                  <a:schemeClr val="bg1"/>
                </a:solidFill>
                <a:latin typeface="Myriad Pro" pitchFamily="34" charset="0"/>
                <a:cs typeface="Arial" pitchFamily="34" charset="0"/>
              </a:rPr>
              <a:t>Estrées-Mons, BP 50136</a:t>
            </a:r>
          </a:p>
          <a:p>
            <a:r>
              <a:rPr lang="fr-FR" sz="2400" dirty="0" smtClean="0">
                <a:solidFill>
                  <a:schemeClr val="bg1"/>
                </a:solidFill>
                <a:latin typeface="Myriad Pro" pitchFamily="34" charset="0"/>
                <a:cs typeface="Arial" pitchFamily="34" charset="0"/>
              </a:rPr>
              <a:t>80203 Péronne FRANCE</a:t>
            </a:r>
          </a:p>
        </p:txBody>
      </p:sp>
      <p:sp>
        <p:nvSpPr>
          <p:cNvPr id="99" name="ZoneTexte 98"/>
          <p:cNvSpPr txBox="1"/>
          <p:nvPr/>
        </p:nvSpPr>
        <p:spPr>
          <a:xfrm>
            <a:off x="5616988" y="39460684"/>
            <a:ext cx="11449108" cy="451406"/>
          </a:xfrm>
          <a:prstGeom prst="rect">
            <a:avLst/>
          </a:prstGeom>
          <a:noFill/>
        </p:spPr>
        <p:txBody>
          <a:bodyPr wrap="square" rtlCol="0">
            <a:spAutoFit/>
          </a:bodyPr>
          <a:lstStyle/>
          <a:p>
            <a:pPr algn="just">
              <a:lnSpc>
                <a:spcPts val="2800"/>
              </a:lnSpc>
            </a:pPr>
            <a:r>
              <a:rPr lang="en-US" altLang="fr-FR" sz="2000" i="1" dirty="0" smtClean="0">
                <a:latin typeface="Myriad Pro"/>
                <a:ea typeface="Arial Unicode MS" pitchFamily="34" charset="-128"/>
                <a:cs typeface="Arial Unicode MS" pitchFamily="34" charset="-128"/>
              </a:rPr>
              <a:t>Castel </a:t>
            </a:r>
            <a:r>
              <a:rPr lang="en-US" altLang="fr-FR" sz="2000" i="1" dirty="0">
                <a:latin typeface="Myriad Pro"/>
                <a:ea typeface="Arial Unicode MS" pitchFamily="34" charset="-128"/>
                <a:cs typeface="Arial Unicode MS" pitchFamily="34" charset="-128"/>
              </a:rPr>
              <a:t>et al., </a:t>
            </a:r>
            <a:r>
              <a:rPr lang="en-US" altLang="fr-FR" sz="2000" i="1" dirty="0" smtClean="0">
                <a:latin typeface="Myriad Pro"/>
                <a:ea typeface="Arial Unicode MS" pitchFamily="34" charset="-128"/>
                <a:cs typeface="Arial Unicode MS" pitchFamily="34" charset="-128"/>
              </a:rPr>
              <a:t>2014. </a:t>
            </a:r>
            <a:r>
              <a:rPr lang="fr-FR" altLang="fr-FR" sz="2000" i="1" dirty="0" smtClean="0">
                <a:latin typeface="Myriad Pro"/>
                <a:ea typeface="Arial Unicode MS" pitchFamily="34" charset="-128"/>
                <a:cs typeface="Arial Unicode MS" pitchFamily="34" charset="-128"/>
              </a:rPr>
              <a:t>27ème </a:t>
            </a:r>
            <a:r>
              <a:rPr lang="fr-FR" altLang="fr-FR" sz="2000" i="1" dirty="0">
                <a:latin typeface="Myriad Pro"/>
                <a:ea typeface="Arial Unicode MS" pitchFamily="34" charset="-128"/>
                <a:cs typeface="Arial Unicode MS" pitchFamily="34" charset="-128"/>
              </a:rPr>
              <a:t>colloque de l'Association Internationale de </a:t>
            </a:r>
            <a:r>
              <a:rPr lang="fr-FR" altLang="fr-FR" sz="2000" i="1" dirty="0" smtClean="0">
                <a:latin typeface="Myriad Pro"/>
                <a:ea typeface="Arial Unicode MS" pitchFamily="34" charset="-128"/>
                <a:cs typeface="Arial Unicode MS" pitchFamily="34" charset="-128"/>
              </a:rPr>
              <a:t>Climatologie, p271-277</a:t>
            </a:r>
            <a:r>
              <a:rPr lang="en-US" altLang="fr-FR" sz="2000" i="1" dirty="0" smtClean="0">
                <a:latin typeface="Myriad Pro"/>
                <a:ea typeface="Arial Unicode MS" pitchFamily="34" charset="-128"/>
                <a:cs typeface="Arial Unicode MS" pitchFamily="34" charset="-128"/>
              </a:rPr>
              <a:t>. </a:t>
            </a:r>
          </a:p>
        </p:txBody>
      </p:sp>
    </p:spTree>
    <p:extLst>
      <p:ext uri="{BB962C8B-B14F-4D97-AF65-F5344CB8AC3E}">
        <p14:creationId xmlns:p14="http://schemas.microsoft.com/office/powerpoint/2010/main" val="1334017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2541</TotalTime>
  <Words>889</Words>
  <Application>Microsoft Office PowerPoint</Application>
  <PresentationFormat>Personnalisé</PresentationFormat>
  <Paragraphs>59</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Maison</dc:creator>
  <cp:lastModifiedBy>belotti</cp:lastModifiedBy>
  <cp:revision>270</cp:revision>
  <cp:lastPrinted>2014-12-01T10:13:39Z</cp:lastPrinted>
  <dcterms:created xsi:type="dcterms:W3CDTF">2013-02-20T09:06:48Z</dcterms:created>
  <dcterms:modified xsi:type="dcterms:W3CDTF">2016-11-23T13:35:30Z</dcterms:modified>
</cp:coreProperties>
</file>