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74" r:id="rId4"/>
    <p:sldId id="260" r:id="rId5"/>
    <p:sldId id="261" r:id="rId6"/>
    <p:sldId id="262" r:id="rId7"/>
    <p:sldId id="263" r:id="rId8"/>
    <p:sldId id="270" r:id="rId9"/>
    <p:sldId id="264" r:id="rId10"/>
    <p:sldId id="265" r:id="rId11"/>
    <p:sldId id="266" r:id="rId12"/>
    <p:sldId id="267" r:id="rId13"/>
    <p:sldId id="271" r:id="rId14"/>
    <p:sldId id="268" r:id="rId15"/>
    <p:sldId id="272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AF7A7"/>
    <a:srgbClr val="02AE9E"/>
    <a:srgbClr val="01AF86"/>
    <a:srgbClr val="FF3300"/>
    <a:srgbClr val="FF7171"/>
    <a:srgbClr val="D6FC5E"/>
    <a:srgbClr val="FDD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>
        <p:scale>
          <a:sx n="80" d="100"/>
          <a:sy n="80" d="100"/>
        </p:scale>
        <p:origin x="124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8F5CA-6723-40A1-9FC1-B2CC127EE39B}" type="datetimeFigureOut">
              <a:rPr lang="fr-FR" smtClean="0"/>
              <a:t>29/06/2017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CB85B-5E17-47FD-B25F-92D119AB00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06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11E08-18CA-4BF0-B35E-0017ECC8C91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245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CB85B-5E17-47FD-B25F-92D119AB00E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97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CC3-64B8-47ED-A441-00B595D34922}" type="datetime1">
              <a:rPr lang="fr-FR" smtClean="0"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00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B539-ABA6-4F9D-BEC9-7F01A26EB97B}" type="datetime1">
              <a:rPr lang="fr-FR" smtClean="0"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8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BC0A-411D-4803-A255-4AE33A0B0D00}" type="datetime1">
              <a:rPr lang="fr-FR" smtClean="0"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83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53A3-0BED-4B67-9727-89B2DAA71EDA}" type="datetime1">
              <a:rPr lang="fr-FR" smtClean="0"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41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360-9589-46C6-B05C-C8AE1D5BF06E}" type="datetime1">
              <a:rPr lang="fr-FR" smtClean="0"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54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C4CE-622A-4B46-B8A0-96FC7DB0CBEC}" type="datetime1">
              <a:rPr lang="fr-FR" smtClean="0"/>
              <a:t>29/06/2017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90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6F3D-B3B1-4D9B-BC03-BD6FDBC8B4B8}" type="datetime1">
              <a:rPr lang="fr-FR" smtClean="0"/>
              <a:t>29/06/2017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30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F33F-1685-45ED-A876-23DFE99D18FF}" type="datetime1">
              <a:rPr lang="fr-FR" smtClean="0"/>
              <a:t>29/06/2017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42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5FD2-AE6A-407A-B4BD-66B89F2D115D}" type="datetime1">
              <a:rPr lang="fr-FR" smtClean="0"/>
              <a:t>29/06/2017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97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2FE3-34A4-4B54-9B61-C763A065B8E6}" type="datetime1">
              <a:rPr lang="fr-FR" smtClean="0"/>
              <a:t>29/06/2017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07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2A94-6F07-4EC2-AEA1-417F921360D7}" type="datetime1">
              <a:rPr lang="fr-FR" smtClean="0"/>
              <a:t>29/06/2017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79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667F8-A450-4AEC-8EA2-B314E0669327}" type="datetime1">
              <a:rPr lang="fr-FR" smtClean="0"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275BE-2C6E-4451-9F21-885CF1AD7E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39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4579" y="1500534"/>
            <a:ext cx="86005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err="1" smtClean="0"/>
              <a:t>Reasons</a:t>
            </a:r>
            <a:r>
              <a:rPr lang="fr-FR" b="1" dirty="0" smtClean="0"/>
              <a:t> for the Spatial </a:t>
            </a:r>
            <a:r>
              <a:rPr lang="fr-FR" b="1" dirty="0" err="1" smtClean="0"/>
              <a:t>Aggregation</a:t>
            </a:r>
            <a:r>
              <a:rPr lang="fr-FR" b="1" dirty="0" smtClean="0"/>
              <a:t> of </a:t>
            </a:r>
            <a:r>
              <a:rPr lang="fr-FR" b="1" dirty="0" err="1" smtClean="0"/>
              <a:t>Indicators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4000" dirty="0" smtClean="0"/>
              <a:t>A case </a:t>
            </a:r>
            <a:r>
              <a:rPr lang="fr-FR" sz="4000" dirty="0" err="1" smtClean="0"/>
              <a:t>study</a:t>
            </a:r>
            <a:r>
              <a:rPr lang="fr-FR" sz="4000" dirty="0" smtClean="0"/>
              <a:t> in water management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sz="3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73"/>
          <a:stretch/>
        </p:blipFill>
        <p:spPr>
          <a:xfrm>
            <a:off x="64168" y="5791200"/>
            <a:ext cx="12127832" cy="1066800"/>
          </a:xfrm>
        </p:spPr>
      </p:pic>
      <p:sp>
        <p:nvSpPr>
          <p:cNvPr id="5" name="ZoneTexte 4"/>
          <p:cNvSpPr txBox="1"/>
          <p:nvPr/>
        </p:nvSpPr>
        <p:spPr>
          <a:xfrm>
            <a:off x="9914021" y="6139934"/>
            <a:ext cx="190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22 </a:t>
            </a:r>
            <a:r>
              <a:rPr lang="fr-FR" dirty="0" err="1" smtClean="0">
                <a:solidFill>
                  <a:schemeClr val="bg1"/>
                </a:solidFill>
              </a:rPr>
              <a:t>June</a:t>
            </a:r>
            <a:r>
              <a:rPr lang="fr-FR" dirty="0" smtClean="0">
                <a:solidFill>
                  <a:schemeClr val="bg1"/>
                </a:solidFill>
              </a:rPr>
              <a:t> 2017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11015" y="3686538"/>
            <a:ext cx="8434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Sandrine Allain, Gaël Plumecocq, Delphine Leenhardt</a:t>
            </a:r>
          </a:p>
          <a:p>
            <a:pPr algn="ctr"/>
            <a:r>
              <a:rPr lang="fr-FR" sz="2400" dirty="0" smtClean="0"/>
              <a:t>ESEE </a:t>
            </a:r>
            <a:r>
              <a:rPr lang="fr-FR" sz="2400" dirty="0" err="1" smtClean="0"/>
              <a:t>Conference</a:t>
            </a:r>
            <a:r>
              <a:rPr lang="fr-FR" sz="2400" dirty="0" smtClean="0"/>
              <a:t>, Budapest, 2017</a:t>
            </a:r>
          </a:p>
          <a:p>
            <a:pPr algn="ctr"/>
            <a:r>
              <a:rPr lang="fr-FR" i="1" dirty="0" err="1" smtClean="0"/>
              <a:t>Special</a:t>
            </a:r>
            <a:r>
              <a:rPr lang="fr-FR" i="1" dirty="0" smtClean="0"/>
              <a:t> session: </a:t>
            </a:r>
            <a:r>
              <a:rPr lang="fr-FR" i="1" dirty="0" err="1" smtClean="0"/>
              <a:t>Negotiating</a:t>
            </a:r>
            <a:r>
              <a:rPr lang="fr-FR" i="1" dirty="0" smtClean="0"/>
              <a:t> </a:t>
            </a:r>
            <a:r>
              <a:rPr lang="fr-FR" i="1" dirty="0" err="1" smtClean="0"/>
              <a:t>diverging</a:t>
            </a:r>
            <a:r>
              <a:rPr lang="fr-FR" i="1" dirty="0" smtClean="0"/>
              <a:t> values, </a:t>
            </a:r>
            <a:r>
              <a:rPr lang="fr-FR" i="1" dirty="0" err="1" smtClean="0"/>
              <a:t>interests</a:t>
            </a:r>
            <a:r>
              <a:rPr lang="fr-FR" i="1" dirty="0" smtClean="0"/>
              <a:t> and institutions in the spatial </a:t>
            </a:r>
            <a:r>
              <a:rPr lang="fr-FR" i="1" dirty="0" err="1" smtClean="0"/>
              <a:t>goverance</a:t>
            </a:r>
            <a:r>
              <a:rPr lang="fr-FR" i="1" dirty="0" smtClean="0"/>
              <a:t> of </a:t>
            </a:r>
            <a:r>
              <a:rPr lang="fr-FR" i="1" dirty="0" err="1" smtClean="0"/>
              <a:t>commons</a:t>
            </a:r>
            <a:endParaRPr lang="fr-FR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55"/>
          <a:stretch/>
        </p:blipFill>
        <p:spPr>
          <a:xfrm rot="5400000" flipH="1" flipV="1">
            <a:off x="-1675931" y="2625401"/>
            <a:ext cx="5372053" cy="8508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55"/>
          <a:stretch/>
        </p:blipFill>
        <p:spPr>
          <a:xfrm rot="16200000" flipH="1">
            <a:off x="8560045" y="2505374"/>
            <a:ext cx="5372053" cy="850864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8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</a:t>
            </a:r>
            <a:r>
              <a:rPr lang="fr-FR" dirty="0" err="1" smtClean="0"/>
              <a:t>Results</a:t>
            </a:r>
            <a:r>
              <a:rPr lang="fr-FR" dirty="0" smtClean="0"/>
              <a:t>: User-</a:t>
            </a:r>
            <a:r>
              <a:rPr lang="fr-FR" dirty="0" err="1" smtClean="0"/>
              <a:t>led</a:t>
            </a:r>
            <a:r>
              <a:rPr lang="fr-FR" dirty="0" smtClean="0"/>
              <a:t> </a:t>
            </a:r>
            <a:r>
              <a:rPr lang="fr-FR" dirty="0" err="1" smtClean="0"/>
              <a:t>aggregations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43" y="1937576"/>
            <a:ext cx="4762500" cy="311467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 rot="700246">
            <a:off x="2906017" y="4318445"/>
            <a:ext cx="2006776" cy="9156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53" r="38991" b="70355"/>
          <a:stretch/>
        </p:blipFill>
        <p:spPr>
          <a:xfrm flipH="1" flipV="1">
            <a:off x="3255262" y="4350062"/>
            <a:ext cx="813817" cy="7021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12264" y="2103120"/>
            <a:ext cx="630936" cy="576072"/>
          </a:xfrm>
          <a:prstGeom prst="rect">
            <a:avLst/>
          </a:prstGeom>
          <a:solidFill>
            <a:srgbClr val="02AE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597152" y="2832788"/>
            <a:ext cx="630936" cy="576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427732" y="2832788"/>
            <a:ext cx="31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665976" y="2335340"/>
            <a:ext cx="4517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To </a:t>
            </a:r>
            <a:r>
              <a:rPr lang="fr-FR" sz="2400" dirty="0" err="1" smtClean="0"/>
              <a:t>visualize</a:t>
            </a:r>
            <a:r>
              <a:rPr lang="fr-FR" sz="2400" dirty="0" smtClean="0"/>
              <a:t> </a:t>
            </a:r>
            <a:r>
              <a:rPr lang="fr-FR" sz="2400" dirty="0" err="1" smtClean="0"/>
              <a:t>variability</a:t>
            </a:r>
            <a:endParaRPr lang="fr-FR" sz="2400" dirty="0" smtClean="0"/>
          </a:p>
          <a:p>
            <a:r>
              <a:rPr lang="fr-FR" sz="2400" dirty="0" smtClean="0"/>
              <a:t>To </a:t>
            </a:r>
            <a:r>
              <a:rPr lang="fr-FR" sz="2400" dirty="0" err="1" smtClean="0"/>
              <a:t>favour</a:t>
            </a:r>
            <a:r>
              <a:rPr lang="fr-FR" sz="2400" dirty="0" smtClean="0"/>
              <a:t> diverse </a:t>
            </a:r>
            <a:r>
              <a:rPr lang="fr-FR" sz="2400" dirty="0" err="1" smtClean="0"/>
              <a:t>interpretations</a:t>
            </a:r>
            <a:endParaRPr lang="fr-FR" sz="2400" dirty="0" smtClean="0"/>
          </a:p>
          <a:p>
            <a:r>
              <a:rPr lang="fr-FR" sz="2400" dirty="0" smtClean="0"/>
              <a:t>To </a:t>
            </a:r>
            <a:r>
              <a:rPr lang="fr-FR" sz="2400" dirty="0" err="1" smtClean="0"/>
              <a:t>contextualize</a:t>
            </a:r>
            <a:r>
              <a:rPr lang="fr-FR" sz="2400" dirty="0" smtClean="0"/>
              <a:t> information</a:t>
            </a:r>
          </a:p>
          <a:p>
            <a:r>
              <a:rPr lang="fr-FR" sz="2400" dirty="0" smtClean="0"/>
              <a:t>To </a:t>
            </a:r>
            <a:r>
              <a:rPr lang="fr-FR" sz="2400" dirty="0" err="1" smtClean="0"/>
              <a:t>acknowledge</a:t>
            </a:r>
            <a:r>
              <a:rPr lang="fr-FR" sz="2400" dirty="0" smtClean="0"/>
              <a:t> a </a:t>
            </a:r>
            <a:r>
              <a:rPr lang="fr-FR" sz="2400" dirty="0" err="1" smtClean="0"/>
              <a:t>knowledge</a:t>
            </a:r>
            <a:r>
              <a:rPr lang="fr-FR" sz="2400" dirty="0" smtClean="0"/>
              <a:t> gap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9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 Discussion: Descriptive claims…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62" y="3200464"/>
            <a:ext cx="4333730" cy="21998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93782" y="2393288"/>
            <a:ext cx="3557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/>
              <a:t>To </a:t>
            </a:r>
            <a:r>
              <a:rPr lang="fr-FR" sz="2400" dirty="0" err="1" smtClean="0"/>
              <a:t>acknowledge</a:t>
            </a:r>
            <a:r>
              <a:rPr lang="fr-FR" sz="2400" dirty="0" smtClean="0"/>
              <a:t> a </a:t>
            </a:r>
            <a:r>
              <a:rPr lang="fr-FR" sz="2400" dirty="0" err="1" smtClean="0"/>
              <a:t>knowledge</a:t>
            </a:r>
            <a:r>
              <a:rPr lang="fr-FR" sz="2400" dirty="0" smtClean="0"/>
              <a:t> gap</a:t>
            </a:r>
          </a:p>
          <a:p>
            <a:pPr algn="r"/>
            <a:r>
              <a:rPr lang="fr-FR" sz="2400" dirty="0" smtClean="0"/>
              <a:t>To </a:t>
            </a:r>
            <a:r>
              <a:rPr lang="fr-FR" sz="2400" dirty="0" err="1" smtClean="0"/>
              <a:t>contextualize</a:t>
            </a:r>
            <a:r>
              <a:rPr lang="fr-FR" sz="2400" dirty="0" smtClean="0"/>
              <a:t> info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915337" y="2553680"/>
            <a:ext cx="4808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To </a:t>
            </a:r>
            <a:r>
              <a:rPr lang="fr-FR" sz="2400" dirty="0" err="1" smtClean="0"/>
              <a:t>increase</a:t>
            </a:r>
            <a:r>
              <a:rPr lang="fr-FR" sz="2400" dirty="0" smtClean="0"/>
              <a:t> </a:t>
            </a:r>
            <a:r>
              <a:rPr lang="fr-FR" sz="2400" dirty="0" err="1" smtClean="0"/>
              <a:t>readability</a:t>
            </a:r>
            <a:endParaRPr lang="fr-FR" sz="2400" dirty="0" smtClean="0"/>
          </a:p>
          <a:p>
            <a:r>
              <a:rPr lang="fr-FR" sz="2400" dirty="0" smtClean="0"/>
              <a:t>To </a:t>
            </a:r>
            <a:r>
              <a:rPr lang="fr-FR" sz="2400" dirty="0" err="1" smtClean="0"/>
              <a:t>facilitate</a:t>
            </a:r>
            <a:r>
              <a:rPr lang="fr-FR" sz="2400" dirty="0" smtClean="0"/>
              <a:t> </a:t>
            </a:r>
            <a:r>
              <a:rPr lang="fr-FR" sz="2400" dirty="0" err="1" smtClean="0"/>
              <a:t>comparison</a:t>
            </a:r>
            <a:r>
              <a:rPr lang="fr-FR" sz="2400" dirty="0" smtClean="0"/>
              <a:t> </a:t>
            </a:r>
            <a:r>
              <a:rPr lang="fr-FR" sz="2400" dirty="0" err="1" smtClean="0"/>
              <a:t>bw</a:t>
            </a:r>
            <a:r>
              <a:rPr lang="fr-FR" sz="2400" dirty="0" smtClean="0"/>
              <a:t> options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55"/>
          <a:stretch/>
        </p:blipFill>
        <p:spPr>
          <a:xfrm flipH="1" flipV="1">
            <a:off x="3469326" y="5814352"/>
            <a:ext cx="4182381" cy="66243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79224" y="5385508"/>
            <a:ext cx="437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descriptive balance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319500" y="4348076"/>
            <a:ext cx="303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>But not </a:t>
            </a:r>
            <a:r>
              <a:rPr lang="fr-FR" sz="2400" dirty="0" err="1" smtClean="0">
                <a:solidFill>
                  <a:srgbClr val="92D050"/>
                </a:solidFill>
                <a:latin typeface="Segoe Script" panose="020B0504020000000003" pitchFamily="34" charset="0"/>
              </a:rPr>
              <a:t>only</a:t>
            </a:r>
            <a:r>
              <a:rPr lang="fr-FR" sz="24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> …</a:t>
            </a:r>
            <a:endParaRPr lang="fr-FR" sz="2400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850798" y="1712251"/>
            <a:ext cx="2600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To fit to the </a:t>
            </a:r>
            <a:r>
              <a:rPr lang="fr-FR" sz="2400" dirty="0" err="1"/>
              <a:t>criteria</a:t>
            </a:r>
            <a:r>
              <a:rPr lang="fr-FR" sz="2400" dirty="0"/>
              <a:t> </a:t>
            </a:r>
            <a:r>
              <a:rPr lang="fr-FR" sz="2400" dirty="0" smtClean="0"/>
              <a:t>/</a:t>
            </a:r>
            <a:r>
              <a:rPr lang="fr-FR" sz="2400" dirty="0" err="1" smtClean="0"/>
              <a:t>process</a:t>
            </a:r>
            <a:r>
              <a:rPr lang="fr-FR" sz="2400" dirty="0" smtClean="0"/>
              <a:t> </a:t>
            </a:r>
            <a:r>
              <a:rPr lang="fr-FR" sz="2400" dirty="0" err="1" smtClean="0"/>
              <a:t>targeted</a:t>
            </a:r>
            <a:endParaRPr lang="fr-FR" sz="2400" dirty="0"/>
          </a:p>
          <a:p>
            <a:endParaRPr lang="fr-FR" sz="24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64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 … </a:t>
            </a:r>
            <a:r>
              <a:rPr lang="fr-FR" dirty="0" err="1" smtClean="0"/>
              <a:t>coexist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normative claims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39" y="2845946"/>
            <a:ext cx="4333730" cy="21998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92018" y="2202334"/>
            <a:ext cx="2478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To </a:t>
            </a:r>
            <a:r>
              <a:rPr lang="fr-FR" sz="2400" dirty="0" err="1" smtClean="0"/>
              <a:t>favour</a:t>
            </a:r>
            <a:r>
              <a:rPr lang="fr-FR" sz="2400" dirty="0" smtClean="0"/>
              <a:t> plural </a:t>
            </a:r>
            <a:r>
              <a:rPr lang="fr-FR" sz="2400" dirty="0" err="1" smtClean="0"/>
              <a:t>interpretations</a:t>
            </a:r>
            <a:endParaRPr lang="fr-FR" sz="24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55"/>
          <a:stretch/>
        </p:blipFill>
        <p:spPr>
          <a:xfrm flipH="1" flipV="1">
            <a:off x="3913799" y="5560483"/>
            <a:ext cx="4182381" cy="66243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38412" y="4982882"/>
            <a:ext cx="437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normative balance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705115" y="2173111"/>
            <a:ext cx="3624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To force the expression of a social </a:t>
            </a:r>
            <a:r>
              <a:rPr lang="fr-FR" sz="2400" dirty="0" err="1" smtClean="0"/>
              <a:t>rationality</a:t>
            </a:r>
            <a:endParaRPr lang="fr-FR" sz="2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878738" y="1653478"/>
            <a:ext cx="1945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To </a:t>
            </a:r>
            <a:r>
              <a:rPr lang="fr-FR" sz="2400" dirty="0" err="1" smtClean="0"/>
              <a:t>highlight</a:t>
            </a:r>
            <a:r>
              <a:rPr lang="fr-FR" sz="2400" dirty="0" smtClean="0"/>
              <a:t> </a:t>
            </a:r>
            <a:r>
              <a:rPr lang="fr-FR" sz="2400" dirty="0" err="1" smtClean="0"/>
              <a:t>contrasts</a:t>
            </a:r>
            <a:endParaRPr lang="fr-FR" sz="2400" dirty="0" smtClean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7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51" y="2763244"/>
            <a:ext cx="5810250" cy="27813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 Discussion: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sense</a:t>
            </a:r>
            <a:r>
              <a:rPr lang="fr-FR" dirty="0" smtClean="0"/>
              <a:t> for the </a:t>
            </a:r>
            <a:r>
              <a:rPr lang="fr-FR" dirty="0" err="1" smtClean="0"/>
              <a:t>governance</a:t>
            </a:r>
            <a:r>
              <a:rPr lang="fr-FR" dirty="0" smtClean="0"/>
              <a:t> of </a:t>
            </a:r>
            <a:r>
              <a:rPr lang="fr-FR" dirty="0" err="1" smtClean="0"/>
              <a:t>commons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89741" y="2367221"/>
            <a:ext cx="122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soundness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261991" y="5384906"/>
            <a:ext cx="124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Ease</a:t>
            </a:r>
            <a:r>
              <a:rPr lang="fr-FR" dirty="0" smtClean="0"/>
              <a:t> of use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39837" y="3913062"/>
            <a:ext cx="215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Social </a:t>
            </a:r>
            <a:r>
              <a:rPr lang="fr-FR" dirty="0" err="1" smtClean="0"/>
              <a:t>rationality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947279" y="3530060"/>
            <a:ext cx="2266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Social </a:t>
            </a:r>
            <a:r>
              <a:rPr lang="fr-FR" dirty="0" err="1" smtClean="0"/>
              <a:t>incommensurability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61090" y="4819111"/>
            <a:ext cx="3667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+mj-lt"/>
              </a:rPr>
              <a:t>Indicators</a:t>
            </a:r>
            <a:r>
              <a:rPr lang="fr-FR" sz="2400" dirty="0" smtClean="0">
                <a:latin typeface="+mj-lt"/>
              </a:rPr>
              <a:t> as </a:t>
            </a:r>
            <a:r>
              <a:rPr lang="fr-FR" sz="2400" dirty="0" err="1" smtClean="0">
                <a:latin typeface="+mj-lt"/>
              </a:rPr>
              <a:t>objects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that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b="1" dirty="0" err="1" smtClean="0">
                <a:latin typeface="+mj-lt"/>
              </a:rPr>
              <a:t>compress</a:t>
            </a:r>
            <a:r>
              <a:rPr lang="fr-FR" sz="2400" b="1" dirty="0" smtClean="0">
                <a:latin typeface="+mj-lt"/>
              </a:rPr>
              <a:t> information and </a:t>
            </a:r>
            <a:r>
              <a:rPr lang="fr-FR" sz="2400" b="1" dirty="0" err="1" smtClean="0">
                <a:latin typeface="+mj-lt"/>
              </a:rPr>
              <a:t>create</a:t>
            </a:r>
            <a:r>
              <a:rPr lang="fr-FR" sz="2400" b="1" dirty="0" smtClean="0">
                <a:latin typeface="+mj-lt"/>
              </a:rPr>
              <a:t> </a:t>
            </a:r>
            <a:r>
              <a:rPr lang="fr-FR" sz="2400" b="1" dirty="0" err="1" smtClean="0">
                <a:latin typeface="+mj-lt"/>
              </a:rPr>
              <a:t>coherence</a:t>
            </a:r>
            <a:r>
              <a:rPr lang="fr-FR" sz="2400" b="1" dirty="0" smtClean="0">
                <a:latin typeface="+mj-lt"/>
              </a:rPr>
              <a:t>.</a:t>
            </a:r>
            <a:endParaRPr lang="fr-FR" sz="2400" dirty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90563" y="1931332"/>
            <a:ext cx="4730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+mj-lt"/>
              </a:rPr>
              <a:t>Indicators</a:t>
            </a:r>
            <a:r>
              <a:rPr lang="fr-FR" sz="2400" dirty="0" smtClean="0">
                <a:latin typeface="+mj-lt"/>
              </a:rPr>
              <a:t> as </a:t>
            </a:r>
            <a:r>
              <a:rPr lang="fr-FR" sz="2400" dirty="0" err="1" smtClean="0">
                <a:latin typeface="+mj-lt"/>
              </a:rPr>
              <a:t>objects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that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b="1" dirty="0" err="1" smtClean="0">
                <a:latin typeface="+mj-lt"/>
              </a:rPr>
              <a:t>allow</a:t>
            </a:r>
            <a:r>
              <a:rPr lang="fr-FR" sz="2400" b="1" dirty="0" smtClean="0">
                <a:latin typeface="+mj-lt"/>
              </a:rPr>
              <a:t> the expression and confrontation </a:t>
            </a:r>
            <a:r>
              <a:rPr lang="fr-FR" sz="2400" dirty="0" smtClean="0">
                <a:latin typeface="+mj-lt"/>
              </a:rPr>
              <a:t>of </a:t>
            </a:r>
            <a:r>
              <a:rPr lang="fr-FR" sz="2400" dirty="0" err="1" smtClean="0">
                <a:latin typeface="+mj-lt"/>
              </a:rPr>
              <a:t>different</a:t>
            </a:r>
            <a:r>
              <a:rPr lang="fr-FR" sz="2400" dirty="0" smtClean="0">
                <a:latin typeface="+mj-lt"/>
              </a:rPr>
              <a:t> values and </a:t>
            </a:r>
            <a:r>
              <a:rPr lang="fr-FR" sz="2400" dirty="0" err="1" smtClean="0">
                <a:latin typeface="+mj-lt"/>
              </a:rPr>
              <a:t>knowledge</a:t>
            </a:r>
            <a:r>
              <a:rPr lang="fr-FR" sz="2400" dirty="0" smtClean="0">
                <a:latin typeface="+mj-lt"/>
              </a:rPr>
              <a:t>.</a:t>
            </a:r>
            <a:endParaRPr lang="fr-FR" sz="2400" dirty="0">
              <a:latin typeface="+mj-lt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3794760" y="3963573"/>
            <a:ext cx="3950208" cy="171948"/>
          </a:xfrm>
          <a:prstGeom prst="line">
            <a:avLst/>
          </a:prstGeom>
          <a:ln w="57150">
            <a:solidFill>
              <a:srgbClr val="7030A0"/>
            </a:solidFill>
            <a:prstDash val="dash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5641849" y="2940073"/>
            <a:ext cx="210976" cy="2372591"/>
          </a:xfrm>
          <a:prstGeom prst="line">
            <a:avLst/>
          </a:prstGeom>
          <a:ln w="57150">
            <a:solidFill>
              <a:srgbClr val="92D050"/>
            </a:solidFill>
            <a:prstDash val="dash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9322118" y="4205458"/>
            <a:ext cx="216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Multiple </a:t>
            </a:r>
            <a:r>
              <a:rPr lang="fr-FR" dirty="0" err="1" smtClean="0">
                <a:solidFill>
                  <a:srgbClr val="7030A0"/>
                </a:solidFill>
                <a:latin typeface="Segoe Script" panose="020B0504020000000003" pitchFamily="34" charset="0"/>
              </a:rPr>
              <a:t>actors</a:t>
            </a:r>
            <a:endParaRPr lang="fr-FR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799457" y="5893353"/>
            <a:ext cx="216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>Participation of non-experts</a:t>
            </a:r>
            <a:endParaRPr lang="fr-FR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38200" y="3543730"/>
            <a:ext cx="216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Common good</a:t>
            </a:r>
            <a:endParaRPr lang="fr-FR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552682" y="1964076"/>
            <a:ext cx="246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92D050"/>
                </a:solidFill>
                <a:latin typeface="Segoe Script" panose="020B0504020000000003" pitchFamily="34" charset="0"/>
              </a:rPr>
              <a:t>Complex</a:t>
            </a:r>
            <a:r>
              <a:rPr lang="fr-FR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> </a:t>
            </a:r>
            <a:r>
              <a:rPr lang="fr-FR" dirty="0" err="1" smtClean="0">
                <a:solidFill>
                  <a:srgbClr val="92D050"/>
                </a:solidFill>
                <a:latin typeface="Segoe Script" panose="020B0504020000000003" pitchFamily="34" charset="0"/>
              </a:rPr>
              <a:t>processes</a:t>
            </a:r>
            <a:endParaRPr lang="fr-FR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8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7217664" cy="435133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Spatial </a:t>
            </a:r>
            <a:r>
              <a:rPr lang="fr-FR" dirty="0" err="1" smtClean="0"/>
              <a:t>aggregation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one </a:t>
            </a:r>
            <a:r>
              <a:rPr lang="fr-FR" dirty="0" err="1" smtClean="0"/>
              <a:t>example</a:t>
            </a:r>
            <a:r>
              <a:rPr lang="fr-FR" dirty="0" smtClean="0"/>
              <a:t> of information compression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bears</a:t>
            </a:r>
            <a:r>
              <a:rPr lang="fr-FR" dirty="0" smtClean="0"/>
              <a:t> </a:t>
            </a:r>
            <a:r>
              <a:rPr lang="fr-FR" dirty="0" err="1" smtClean="0"/>
              <a:t>both</a:t>
            </a:r>
            <a:r>
              <a:rPr lang="fr-FR" dirty="0" smtClean="0"/>
              <a:t> a descriptive and normative aspect.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The </a:t>
            </a:r>
            <a:r>
              <a:rPr lang="fr-FR" dirty="0" err="1" smtClean="0"/>
              <a:t>choices</a:t>
            </a:r>
            <a:r>
              <a:rPr lang="fr-FR" dirty="0" smtClean="0"/>
              <a:t> made </a:t>
            </a:r>
            <a:r>
              <a:rPr lang="fr-FR" dirty="0" err="1" smtClean="0"/>
              <a:t>contribute</a:t>
            </a:r>
            <a:r>
              <a:rPr lang="fr-FR" dirty="0" smtClean="0"/>
              <a:t> to </a:t>
            </a:r>
            <a:r>
              <a:rPr lang="fr-FR" dirty="0" err="1" smtClean="0"/>
              <a:t>expanding</a:t>
            </a:r>
            <a:r>
              <a:rPr lang="fr-FR" dirty="0" smtClean="0"/>
              <a:t> / </a:t>
            </a:r>
            <a:r>
              <a:rPr lang="fr-FR" dirty="0" err="1" smtClean="0"/>
              <a:t>reducing</a:t>
            </a:r>
            <a:r>
              <a:rPr lang="fr-FR" dirty="0" smtClean="0"/>
              <a:t> the </a:t>
            </a:r>
            <a:r>
              <a:rPr lang="fr-FR" dirty="0" err="1" smtClean="0"/>
              <a:t>array</a:t>
            </a:r>
            <a:r>
              <a:rPr lang="fr-FR" dirty="0" smtClean="0"/>
              <a:t> for </a:t>
            </a:r>
            <a:r>
              <a:rPr lang="fr-FR" dirty="0" err="1" smtClean="0"/>
              <a:t>different</a:t>
            </a:r>
            <a:r>
              <a:rPr lang="fr-FR" dirty="0" smtClean="0"/>
              <a:t> uses of </a:t>
            </a:r>
            <a:r>
              <a:rPr lang="fr-FR" dirty="0" err="1" smtClean="0"/>
              <a:t>indicators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way</a:t>
            </a:r>
            <a:r>
              <a:rPr lang="fr-FR" dirty="0" smtClean="0"/>
              <a:t> </a:t>
            </a:r>
            <a:r>
              <a:rPr lang="fr-FR" dirty="0" err="1" smtClean="0"/>
              <a:t>indicators</a:t>
            </a:r>
            <a:r>
              <a:rPr lang="fr-FR" dirty="0" smtClean="0"/>
              <a:t> are </a:t>
            </a:r>
            <a:r>
              <a:rPr lang="fr-FR" dirty="0" err="1" smtClean="0"/>
              <a:t>customized</a:t>
            </a:r>
            <a:r>
              <a:rPr lang="fr-FR" dirty="0" smtClean="0"/>
              <a:t> </a:t>
            </a:r>
            <a:r>
              <a:rPr lang="fr-FR" dirty="0" err="1" smtClean="0"/>
              <a:t>deserves</a:t>
            </a:r>
            <a:r>
              <a:rPr lang="fr-FR" dirty="0" smtClean="0"/>
              <a:t> more attention.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984" y="3099222"/>
            <a:ext cx="4050932" cy="2151063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14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4" b="49265"/>
          <a:stretch/>
        </p:blipFill>
        <p:spPr>
          <a:xfrm>
            <a:off x="7947989" y="1640724"/>
            <a:ext cx="3405811" cy="92495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8055864" y="1645116"/>
            <a:ext cx="233113" cy="1435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6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3226" y="1065768"/>
            <a:ext cx="6924304" cy="1325563"/>
          </a:xfrm>
        </p:spPr>
        <p:txBody>
          <a:bodyPr/>
          <a:lstStyle/>
          <a:p>
            <a:r>
              <a:rPr lang="fr-FR" dirty="0" err="1" smtClean="0">
                <a:latin typeface="Segoe Script" panose="020B0504020000000003" pitchFamily="34" charset="0"/>
              </a:rPr>
              <a:t>Thank</a:t>
            </a:r>
            <a:r>
              <a:rPr lang="fr-FR" dirty="0" smtClean="0">
                <a:latin typeface="Segoe Script" panose="020B0504020000000003" pitchFamily="34" charset="0"/>
              </a:rPr>
              <a:t> </a:t>
            </a:r>
            <a:r>
              <a:rPr lang="fr-FR" dirty="0" err="1" smtClean="0">
                <a:latin typeface="Segoe Script" panose="020B0504020000000003" pitchFamily="34" charset="0"/>
              </a:rPr>
              <a:t>you</a:t>
            </a:r>
            <a:r>
              <a:rPr lang="fr-FR" dirty="0">
                <a:latin typeface="Segoe Script" panose="020B0504020000000003" pitchFamily="34" charset="0"/>
              </a:rPr>
              <a:t>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15</a:t>
            </a:fld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983179" y="5628904"/>
            <a:ext cx="401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Contact : sandrine.allain@inra.fr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42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Introduction : spatial </a:t>
            </a:r>
            <a:r>
              <a:rPr lang="fr-FR" dirty="0" err="1" smtClean="0"/>
              <a:t>aggregation</a:t>
            </a:r>
            <a:r>
              <a:rPr lang="fr-FR" dirty="0" smtClean="0"/>
              <a:t> in the </a:t>
            </a:r>
            <a:r>
              <a:rPr lang="fr-FR" dirty="0" err="1" smtClean="0"/>
              <a:t>development</a:t>
            </a:r>
            <a:r>
              <a:rPr lang="fr-FR" dirty="0" smtClean="0"/>
              <a:t> of </a:t>
            </a:r>
            <a:r>
              <a:rPr lang="fr-FR" dirty="0" err="1" smtClean="0"/>
              <a:t>indicators</a:t>
            </a:r>
            <a:endParaRPr lang="fr-FR" dirty="0" smtClean="0"/>
          </a:p>
          <a:p>
            <a:r>
              <a:rPr lang="fr-FR" dirty="0" smtClean="0"/>
              <a:t>Our case </a:t>
            </a:r>
            <a:r>
              <a:rPr lang="fr-FR" dirty="0" err="1" smtClean="0"/>
              <a:t>study</a:t>
            </a:r>
            <a:r>
              <a:rPr lang="fr-FR" dirty="0" smtClean="0"/>
              <a:t>,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material</a:t>
            </a:r>
            <a:endParaRPr lang="fr-FR" dirty="0" smtClean="0"/>
          </a:p>
          <a:p>
            <a:r>
              <a:rPr lang="fr-FR" dirty="0" err="1" smtClean="0"/>
              <a:t>Results</a:t>
            </a:r>
            <a:r>
              <a:rPr lang="fr-FR" dirty="0" smtClean="0"/>
              <a:t>: </a:t>
            </a:r>
            <a:r>
              <a:rPr lang="fr-FR" dirty="0" err="1" smtClean="0"/>
              <a:t>reasons</a:t>
            </a:r>
            <a:r>
              <a:rPr lang="fr-FR" dirty="0" smtClean="0"/>
              <a:t> </a:t>
            </a:r>
            <a:r>
              <a:rPr lang="fr-FR" dirty="0" err="1" smtClean="0"/>
              <a:t>underlying</a:t>
            </a:r>
            <a:r>
              <a:rPr lang="fr-FR" dirty="0" smtClean="0"/>
              <a:t> </a:t>
            </a:r>
            <a:r>
              <a:rPr lang="fr-FR" dirty="0" err="1" smtClean="0"/>
              <a:t>aggregations</a:t>
            </a:r>
            <a:endParaRPr lang="fr-FR" dirty="0" smtClean="0"/>
          </a:p>
          <a:p>
            <a:r>
              <a:rPr lang="fr-FR" dirty="0" smtClean="0"/>
              <a:t>Discussion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3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Intro: Information compressions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3</a:t>
            </a:fld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2363672" y="3404860"/>
            <a:ext cx="7108974" cy="2101933"/>
            <a:chOff x="2363672" y="3404860"/>
            <a:chExt cx="7108974" cy="210193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76" t="76044" r="876" b="580"/>
            <a:stretch/>
          </p:blipFill>
          <p:spPr>
            <a:xfrm>
              <a:off x="2363672" y="3404860"/>
              <a:ext cx="7108974" cy="2101933"/>
            </a:xfrm>
            <a:prstGeom prst="rect">
              <a:avLst/>
            </a:prstGeom>
          </p:spPr>
        </p:pic>
        <p:sp>
          <p:nvSpPr>
            <p:cNvPr id="7" name="Ellipse 6"/>
            <p:cNvSpPr/>
            <p:nvPr/>
          </p:nvSpPr>
          <p:spPr>
            <a:xfrm>
              <a:off x="2683823" y="3441552"/>
              <a:ext cx="308759" cy="3681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363672" y="1267610"/>
            <a:ext cx="7302342" cy="1983179"/>
            <a:chOff x="2363672" y="1267610"/>
            <a:chExt cx="7302342" cy="198317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64" b="49265"/>
            <a:stretch/>
          </p:blipFill>
          <p:spPr>
            <a:xfrm>
              <a:off x="2363672" y="1267610"/>
              <a:ext cx="7302342" cy="1983179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>
            <a:xfrm>
              <a:off x="2612571" y="1267610"/>
              <a:ext cx="308759" cy="3681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992582" y="6251800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watershed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26972" y="5771575"/>
            <a:ext cx="665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?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4721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Intro: </a:t>
            </a:r>
            <a:r>
              <a:rPr lang="fr-FR" dirty="0" err="1" smtClean="0"/>
              <a:t>What’s</a:t>
            </a:r>
            <a:r>
              <a:rPr lang="fr-FR" dirty="0" smtClean="0"/>
              <a:t> the </a:t>
            </a:r>
            <a:r>
              <a:rPr lang="fr-FR" dirty="0" err="1" smtClean="0"/>
              <a:t>matter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i="1" dirty="0" err="1" smtClean="0"/>
              <a:t>Average</a:t>
            </a:r>
            <a:r>
              <a:rPr lang="fr-FR" i="1" dirty="0" smtClean="0"/>
              <a:t> </a:t>
            </a:r>
            <a:r>
              <a:rPr lang="fr-FR" i="1" dirty="0" err="1" smtClean="0"/>
              <a:t>number</a:t>
            </a:r>
            <a:r>
              <a:rPr lang="fr-FR" i="1" dirty="0" smtClean="0"/>
              <a:t> of water use restrictions per </a:t>
            </a:r>
            <a:r>
              <a:rPr lang="fr-FR" i="1" dirty="0" err="1" smtClean="0"/>
              <a:t>year</a:t>
            </a:r>
            <a:endParaRPr lang="fr-FR" i="1" dirty="0"/>
          </a:p>
        </p:txBody>
      </p:sp>
      <p:sp>
        <p:nvSpPr>
          <p:cNvPr id="5" name="Forme libre 4"/>
          <p:cNvSpPr/>
          <p:nvPr/>
        </p:nvSpPr>
        <p:spPr>
          <a:xfrm>
            <a:off x="3877852" y="3308909"/>
            <a:ext cx="1189971" cy="904384"/>
          </a:xfrm>
          <a:custGeom>
            <a:avLst/>
            <a:gdLst>
              <a:gd name="connsiteX0" fmla="*/ 1490597 w 2381009"/>
              <a:gd name="connsiteY0" fmla="*/ 2179528 h 2229632"/>
              <a:gd name="connsiteX1" fmla="*/ 1490597 w 2381009"/>
              <a:gd name="connsiteY1" fmla="*/ 2179528 h 2229632"/>
              <a:gd name="connsiteX2" fmla="*/ 1202498 w 2381009"/>
              <a:gd name="connsiteY2" fmla="*/ 2167002 h 2229632"/>
              <a:gd name="connsiteX3" fmla="*/ 1077238 w 2381009"/>
              <a:gd name="connsiteY3" fmla="*/ 2141950 h 2229632"/>
              <a:gd name="connsiteX4" fmla="*/ 989556 w 2381009"/>
              <a:gd name="connsiteY4" fmla="*/ 2129424 h 2229632"/>
              <a:gd name="connsiteX5" fmla="*/ 764087 w 2381009"/>
              <a:gd name="connsiteY5" fmla="*/ 2079320 h 2229632"/>
              <a:gd name="connsiteX6" fmla="*/ 713983 w 2381009"/>
              <a:gd name="connsiteY6" fmla="*/ 2066794 h 2229632"/>
              <a:gd name="connsiteX7" fmla="*/ 563671 w 2381009"/>
              <a:gd name="connsiteY7" fmla="*/ 2029216 h 2229632"/>
              <a:gd name="connsiteX8" fmla="*/ 475989 w 2381009"/>
              <a:gd name="connsiteY8" fmla="*/ 1991638 h 2229632"/>
              <a:gd name="connsiteX9" fmla="*/ 400833 w 2381009"/>
              <a:gd name="connsiteY9" fmla="*/ 1966586 h 2229632"/>
              <a:gd name="connsiteX10" fmla="*/ 300624 w 2381009"/>
              <a:gd name="connsiteY10" fmla="*/ 1929008 h 2229632"/>
              <a:gd name="connsiteX11" fmla="*/ 212942 w 2381009"/>
              <a:gd name="connsiteY11" fmla="*/ 1878904 h 2229632"/>
              <a:gd name="connsiteX12" fmla="*/ 162838 w 2381009"/>
              <a:gd name="connsiteY12" fmla="*/ 1866378 h 2229632"/>
              <a:gd name="connsiteX13" fmla="*/ 112734 w 2381009"/>
              <a:gd name="connsiteY13" fmla="*/ 1828800 h 2229632"/>
              <a:gd name="connsiteX14" fmla="*/ 75156 w 2381009"/>
              <a:gd name="connsiteY14" fmla="*/ 1816273 h 2229632"/>
              <a:gd name="connsiteX15" fmla="*/ 37578 w 2381009"/>
              <a:gd name="connsiteY15" fmla="*/ 1791221 h 2229632"/>
              <a:gd name="connsiteX16" fmla="*/ 0 w 2381009"/>
              <a:gd name="connsiteY16" fmla="*/ 1716065 h 2229632"/>
              <a:gd name="connsiteX17" fmla="*/ 12526 w 2381009"/>
              <a:gd name="connsiteY17" fmla="*/ 1603331 h 2229632"/>
              <a:gd name="connsiteX18" fmla="*/ 37578 w 2381009"/>
              <a:gd name="connsiteY18" fmla="*/ 1565753 h 2229632"/>
              <a:gd name="connsiteX19" fmla="*/ 50104 w 2381009"/>
              <a:gd name="connsiteY19" fmla="*/ 1528175 h 2229632"/>
              <a:gd name="connsiteX20" fmla="*/ 162838 w 2381009"/>
              <a:gd name="connsiteY20" fmla="*/ 1427967 h 2229632"/>
              <a:gd name="connsiteX21" fmla="*/ 212942 w 2381009"/>
              <a:gd name="connsiteY21" fmla="*/ 1402915 h 2229632"/>
              <a:gd name="connsiteX22" fmla="*/ 288098 w 2381009"/>
              <a:gd name="connsiteY22" fmla="*/ 1352810 h 2229632"/>
              <a:gd name="connsiteX23" fmla="*/ 325676 w 2381009"/>
              <a:gd name="connsiteY23" fmla="*/ 1340284 h 2229632"/>
              <a:gd name="connsiteX24" fmla="*/ 400833 w 2381009"/>
              <a:gd name="connsiteY24" fmla="*/ 1290180 h 2229632"/>
              <a:gd name="connsiteX25" fmla="*/ 438411 w 2381009"/>
              <a:gd name="connsiteY25" fmla="*/ 1265128 h 2229632"/>
              <a:gd name="connsiteX26" fmla="*/ 475989 w 2381009"/>
              <a:gd name="connsiteY26" fmla="*/ 1252602 h 2229632"/>
              <a:gd name="connsiteX27" fmla="*/ 513567 w 2381009"/>
              <a:gd name="connsiteY27" fmla="*/ 1227550 h 2229632"/>
              <a:gd name="connsiteX28" fmla="*/ 588723 w 2381009"/>
              <a:gd name="connsiteY28" fmla="*/ 1202498 h 2229632"/>
              <a:gd name="connsiteX29" fmla="*/ 626301 w 2381009"/>
              <a:gd name="connsiteY29" fmla="*/ 1189972 h 2229632"/>
              <a:gd name="connsiteX30" fmla="*/ 701457 w 2381009"/>
              <a:gd name="connsiteY30" fmla="*/ 1139868 h 2229632"/>
              <a:gd name="connsiteX31" fmla="*/ 739035 w 2381009"/>
              <a:gd name="connsiteY31" fmla="*/ 1114816 h 2229632"/>
              <a:gd name="connsiteX32" fmla="*/ 776613 w 2381009"/>
              <a:gd name="connsiteY32" fmla="*/ 1089764 h 2229632"/>
              <a:gd name="connsiteX33" fmla="*/ 876822 w 2381009"/>
              <a:gd name="connsiteY33" fmla="*/ 1002082 h 2229632"/>
              <a:gd name="connsiteX34" fmla="*/ 914400 w 2381009"/>
              <a:gd name="connsiteY34" fmla="*/ 964504 h 2229632"/>
              <a:gd name="connsiteX35" fmla="*/ 989556 w 2381009"/>
              <a:gd name="connsiteY35" fmla="*/ 914400 h 2229632"/>
              <a:gd name="connsiteX36" fmla="*/ 1102290 w 2381009"/>
              <a:gd name="connsiteY36" fmla="*/ 801665 h 2229632"/>
              <a:gd name="connsiteX37" fmla="*/ 1139868 w 2381009"/>
              <a:gd name="connsiteY37" fmla="*/ 764087 h 2229632"/>
              <a:gd name="connsiteX38" fmla="*/ 1177446 w 2381009"/>
              <a:gd name="connsiteY38" fmla="*/ 713983 h 2229632"/>
              <a:gd name="connsiteX39" fmla="*/ 1202498 w 2381009"/>
              <a:gd name="connsiteY39" fmla="*/ 676405 h 2229632"/>
              <a:gd name="connsiteX40" fmla="*/ 1240076 w 2381009"/>
              <a:gd name="connsiteY40" fmla="*/ 651353 h 2229632"/>
              <a:gd name="connsiteX41" fmla="*/ 1290181 w 2381009"/>
              <a:gd name="connsiteY41" fmla="*/ 563671 h 2229632"/>
              <a:gd name="connsiteX42" fmla="*/ 1340285 w 2381009"/>
              <a:gd name="connsiteY42" fmla="*/ 488515 h 2229632"/>
              <a:gd name="connsiteX43" fmla="*/ 1390389 w 2381009"/>
              <a:gd name="connsiteY43" fmla="*/ 413358 h 2229632"/>
              <a:gd name="connsiteX44" fmla="*/ 1415441 w 2381009"/>
              <a:gd name="connsiteY44" fmla="*/ 375780 h 2229632"/>
              <a:gd name="connsiteX45" fmla="*/ 1453019 w 2381009"/>
              <a:gd name="connsiteY45" fmla="*/ 300624 h 2229632"/>
              <a:gd name="connsiteX46" fmla="*/ 1490597 w 2381009"/>
              <a:gd name="connsiteY46" fmla="*/ 275572 h 2229632"/>
              <a:gd name="connsiteX47" fmla="*/ 1540701 w 2381009"/>
              <a:gd name="connsiteY47" fmla="*/ 200416 h 2229632"/>
              <a:gd name="connsiteX48" fmla="*/ 1653435 w 2381009"/>
              <a:gd name="connsiteY48" fmla="*/ 125260 h 2229632"/>
              <a:gd name="connsiteX49" fmla="*/ 1728592 w 2381009"/>
              <a:gd name="connsiteY49" fmla="*/ 75156 h 2229632"/>
              <a:gd name="connsiteX50" fmla="*/ 1766170 w 2381009"/>
              <a:gd name="connsiteY50" fmla="*/ 62630 h 2229632"/>
              <a:gd name="connsiteX51" fmla="*/ 1866378 w 2381009"/>
              <a:gd name="connsiteY51" fmla="*/ 25052 h 2229632"/>
              <a:gd name="connsiteX52" fmla="*/ 1941534 w 2381009"/>
              <a:gd name="connsiteY52" fmla="*/ 0 h 2229632"/>
              <a:gd name="connsiteX53" fmla="*/ 2292263 w 2381009"/>
              <a:gd name="connsiteY53" fmla="*/ 12526 h 2229632"/>
              <a:gd name="connsiteX54" fmla="*/ 2367419 w 2381009"/>
              <a:gd name="connsiteY54" fmla="*/ 37578 h 2229632"/>
              <a:gd name="connsiteX55" fmla="*/ 2379945 w 2381009"/>
              <a:gd name="connsiteY55" fmla="*/ 75156 h 2229632"/>
              <a:gd name="connsiteX56" fmla="*/ 2354893 w 2381009"/>
              <a:gd name="connsiteY56" fmla="*/ 338202 h 2229632"/>
              <a:gd name="connsiteX57" fmla="*/ 2329841 w 2381009"/>
              <a:gd name="connsiteY57" fmla="*/ 388306 h 2229632"/>
              <a:gd name="connsiteX58" fmla="*/ 2317315 w 2381009"/>
              <a:gd name="connsiteY58" fmla="*/ 425884 h 2229632"/>
              <a:gd name="connsiteX59" fmla="*/ 2267211 w 2381009"/>
              <a:gd name="connsiteY59" fmla="*/ 501041 h 2229632"/>
              <a:gd name="connsiteX60" fmla="*/ 2242159 w 2381009"/>
              <a:gd name="connsiteY60" fmla="*/ 538619 h 2229632"/>
              <a:gd name="connsiteX61" fmla="*/ 2204581 w 2381009"/>
              <a:gd name="connsiteY61" fmla="*/ 613775 h 2229632"/>
              <a:gd name="connsiteX62" fmla="*/ 2192055 w 2381009"/>
              <a:gd name="connsiteY62" fmla="*/ 651353 h 2229632"/>
              <a:gd name="connsiteX63" fmla="*/ 2167003 w 2381009"/>
              <a:gd name="connsiteY63" fmla="*/ 688931 h 2229632"/>
              <a:gd name="connsiteX64" fmla="*/ 2129424 w 2381009"/>
              <a:gd name="connsiteY64" fmla="*/ 814191 h 2229632"/>
              <a:gd name="connsiteX65" fmla="*/ 2116898 w 2381009"/>
              <a:gd name="connsiteY65" fmla="*/ 851769 h 2229632"/>
              <a:gd name="connsiteX66" fmla="*/ 2104372 w 2381009"/>
              <a:gd name="connsiteY66" fmla="*/ 989556 h 2229632"/>
              <a:gd name="connsiteX67" fmla="*/ 2079320 w 2381009"/>
              <a:gd name="connsiteY67" fmla="*/ 1215024 h 2229632"/>
              <a:gd name="connsiteX68" fmla="*/ 2066794 w 2381009"/>
              <a:gd name="connsiteY68" fmla="*/ 1966586 h 2229632"/>
              <a:gd name="connsiteX69" fmla="*/ 2054268 w 2381009"/>
              <a:gd name="connsiteY69" fmla="*/ 2004164 h 2229632"/>
              <a:gd name="connsiteX70" fmla="*/ 2029216 w 2381009"/>
              <a:gd name="connsiteY70" fmla="*/ 2116898 h 2229632"/>
              <a:gd name="connsiteX71" fmla="*/ 1991638 w 2381009"/>
              <a:gd name="connsiteY71" fmla="*/ 2154476 h 2229632"/>
              <a:gd name="connsiteX72" fmla="*/ 1966586 w 2381009"/>
              <a:gd name="connsiteY72" fmla="*/ 2192054 h 2229632"/>
              <a:gd name="connsiteX73" fmla="*/ 1929008 w 2381009"/>
              <a:gd name="connsiteY73" fmla="*/ 2204580 h 2229632"/>
              <a:gd name="connsiteX74" fmla="*/ 1891430 w 2381009"/>
              <a:gd name="connsiteY74" fmla="*/ 2229632 h 2229632"/>
              <a:gd name="connsiteX75" fmla="*/ 1640909 w 2381009"/>
              <a:gd name="connsiteY75" fmla="*/ 2217106 h 2229632"/>
              <a:gd name="connsiteX76" fmla="*/ 1528175 w 2381009"/>
              <a:gd name="connsiteY76" fmla="*/ 2179528 h 2229632"/>
              <a:gd name="connsiteX77" fmla="*/ 1490597 w 2381009"/>
              <a:gd name="connsiteY77" fmla="*/ 2179528 h 222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381009" h="2229632">
                <a:moveTo>
                  <a:pt x="1490597" y="2179528"/>
                </a:moveTo>
                <a:lnTo>
                  <a:pt x="1490597" y="2179528"/>
                </a:lnTo>
                <a:cubicBezTo>
                  <a:pt x="1394564" y="2175353"/>
                  <a:pt x="1298394" y="2173615"/>
                  <a:pt x="1202498" y="2167002"/>
                </a:cubicBezTo>
                <a:cubicBezTo>
                  <a:pt x="1123508" y="2161554"/>
                  <a:pt x="1143070" y="2153919"/>
                  <a:pt x="1077238" y="2141950"/>
                </a:cubicBezTo>
                <a:cubicBezTo>
                  <a:pt x="1048190" y="2136669"/>
                  <a:pt x="1018507" y="2135214"/>
                  <a:pt x="989556" y="2129424"/>
                </a:cubicBezTo>
                <a:cubicBezTo>
                  <a:pt x="914061" y="2114325"/>
                  <a:pt x="838778" y="2097993"/>
                  <a:pt x="764087" y="2079320"/>
                </a:cubicBezTo>
                <a:cubicBezTo>
                  <a:pt x="747386" y="2075145"/>
                  <a:pt x="730315" y="2072238"/>
                  <a:pt x="713983" y="2066794"/>
                </a:cubicBezTo>
                <a:cubicBezTo>
                  <a:pt x="592426" y="2026275"/>
                  <a:pt x="714993" y="2050833"/>
                  <a:pt x="563671" y="2029216"/>
                </a:cubicBezTo>
                <a:cubicBezTo>
                  <a:pt x="442709" y="1988895"/>
                  <a:pt x="630773" y="2053552"/>
                  <a:pt x="475989" y="1991638"/>
                </a:cubicBezTo>
                <a:cubicBezTo>
                  <a:pt x="451471" y="1981831"/>
                  <a:pt x="424452" y="1978396"/>
                  <a:pt x="400833" y="1966586"/>
                </a:cubicBezTo>
                <a:cubicBezTo>
                  <a:pt x="335331" y="1933835"/>
                  <a:pt x="368844" y="1946063"/>
                  <a:pt x="300624" y="1929008"/>
                </a:cubicBezTo>
                <a:cubicBezTo>
                  <a:pt x="269474" y="1908241"/>
                  <a:pt x="249267" y="1892526"/>
                  <a:pt x="212942" y="1878904"/>
                </a:cubicBezTo>
                <a:cubicBezTo>
                  <a:pt x="196823" y="1872859"/>
                  <a:pt x="179539" y="1870553"/>
                  <a:pt x="162838" y="1866378"/>
                </a:cubicBezTo>
                <a:cubicBezTo>
                  <a:pt x="146137" y="1853852"/>
                  <a:pt x="130860" y="1839158"/>
                  <a:pt x="112734" y="1828800"/>
                </a:cubicBezTo>
                <a:cubicBezTo>
                  <a:pt x="101270" y="1822249"/>
                  <a:pt x="86966" y="1822178"/>
                  <a:pt x="75156" y="1816273"/>
                </a:cubicBezTo>
                <a:cubicBezTo>
                  <a:pt x="61691" y="1809540"/>
                  <a:pt x="50104" y="1799572"/>
                  <a:pt x="37578" y="1791221"/>
                </a:cubicBezTo>
                <a:cubicBezTo>
                  <a:pt x="24912" y="1772222"/>
                  <a:pt x="0" y="1741995"/>
                  <a:pt x="0" y="1716065"/>
                </a:cubicBezTo>
                <a:cubicBezTo>
                  <a:pt x="0" y="1678256"/>
                  <a:pt x="3356" y="1640011"/>
                  <a:pt x="12526" y="1603331"/>
                </a:cubicBezTo>
                <a:cubicBezTo>
                  <a:pt x="16177" y="1588726"/>
                  <a:pt x="30845" y="1579218"/>
                  <a:pt x="37578" y="1565753"/>
                </a:cubicBezTo>
                <a:cubicBezTo>
                  <a:pt x="43483" y="1553943"/>
                  <a:pt x="41998" y="1538597"/>
                  <a:pt x="50104" y="1528175"/>
                </a:cubicBezTo>
                <a:cubicBezTo>
                  <a:pt x="80543" y="1489039"/>
                  <a:pt x="119306" y="1452843"/>
                  <a:pt x="162838" y="1427967"/>
                </a:cubicBezTo>
                <a:cubicBezTo>
                  <a:pt x="179050" y="1418703"/>
                  <a:pt x="196930" y="1412522"/>
                  <a:pt x="212942" y="1402915"/>
                </a:cubicBezTo>
                <a:cubicBezTo>
                  <a:pt x="238760" y="1387424"/>
                  <a:pt x="259534" y="1362331"/>
                  <a:pt x="288098" y="1352810"/>
                </a:cubicBezTo>
                <a:cubicBezTo>
                  <a:pt x="300624" y="1348635"/>
                  <a:pt x="314134" y="1346696"/>
                  <a:pt x="325676" y="1340284"/>
                </a:cubicBezTo>
                <a:cubicBezTo>
                  <a:pt x="351996" y="1325662"/>
                  <a:pt x="375781" y="1306881"/>
                  <a:pt x="400833" y="1290180"/>
                </a:cubicBezTo>
                <a:cubicBezTo>
                  <a:pt x="413359" y="1281829"/>
                  <a:pt x="424129" y="1269889"/>
                  <a:pt x="438411" y="1265128"/>
                </a:cubicBezTo>
                <a:cubicBezTo>
                  <a:pt x="450937" y="1260953"/>
                  <a:pt x="464179" y="1258507"/>
                  <a:pt x="475989" y="1252602"/>
                </a:cubicBezTo>
                <a:cubicBezTo>
                  <a:pt x="489454" y="1245869"/>
                  <a:pt x="499810" y="1233664"/>
                  <a:pt x="513567" y="1227550"/>
                </a:cubicBezTo>
                <a:cubicBezTo>
                  <a:pt x="537698" y="1216825"/>
                  <a:pt x="563671" y="1210849"/>
                  <a:pt x="588723" y="1202498"/>
                </a:cubicBezTo>
                <a:cubicBezTo>
                  <a:pt x="601249" y="1198323"/>
                  <a:pt x="615315" y="1197296"/>
                  <a:pt x="626301" y="1189972"/>
                </a:cubicBezTo>
                <a:lnTo>
                  <a:pt x="701457" y="1139868"/>
                </a:lnTo>
                <a:lnTo>
                  <a:pt x="739035" y="1114816"/>
                </a:lnTo>
                <a:lnTo>
                  <a:pt x="776613" y="1089764"/>
                </a:lnTo>
                <a:cubicBezTo>
                  <a:pt x="847599" y="983289"/>
                  <a:pt x="730678" y="1148226"/>
                  <a:pt x="876822" y="1002082"/>
                </a:cubicBezTo>
                <a:cubicBezTo>
                  <a:pt x="889348" y="989556"/>
                  <a:pt x="900417" y="975380"/>
                  <a:pt x="914400" y="964504"/>
                </a:cubicBezTo>
                <a:cubicBezTo>
                  <a:pt x="938166" y="946019"/>
                  <a:pt x="968266" y="935690"/>
                  <a:pt x="989556" y="914400"/>
                </a:cubicBezTo>
                <a:lnTo>
                  <a:pt x="1102290" y="801665"/>
                </a:lnTo>
                <a:cubicBezTo>
                  <a:pt x="1114816" y="789139"/>
                  <a:pt x="1129239" y="778259"/>
                  <a:pt x="1139868" y="764087"/>
                </a:cubicBezTo>
                <a:cubicBezTo>
                  <a:pt x="1152394" y="747386"/>
                  <a:pt x="1165312" y="730971"/>
                  <a:pt x="1177446" y="713983"/>
                </a:cubicBezTo>
                <a:cubicBezTo>
                  <a:pt x="1186196" y="701733"/>
                  <a:pt x="1191853" y="687050"/>
                  <a:pt x="1202498" y="676405"/>
                </a:cubicBezTo>
                <a:cubicBezTo>
                  <a:pt x="1213143" y="665760"/>
                  <a:pt x="1227550" y="659704"/>
                  <a:pt x="1240076" y="651353"/>
                </a:cubicBezTo>
                <a:cubicBezTo>
                  <a:pt x="1260950" y="588737"/>
                  <a:pt x="1241923" y="632611"/>
                  <a:pt x="1290181" y="563671"/>
                </a:cubicBezTo>
                <a:cubicBezTo>
                  <a:pt x="1307447" y="539005"/>
                  <a:pt x="1323584" y="513567"/>
                  <a:pt x="1340285" y="488515"/>
                </a:cubicBezTo>
                <a:lnTo>
                  <a:pt x="1390389" y="413358"/>
                </a:lnTo>
                <a:cubicBezTo>
                  <a:pt x="1398740" y="400832"/>
                  <a:pt x="1410680" y="390062"/>
                  <a:pt x="1415441" y="375780"/>
                </a:cubicBezTo>
                <a:cubicBezTo>
                  <a:pt x="1425629" y="345217"/>
                  <a:pt x="1428737" y="324906"/>
                  <a:pt x="1453019" y="300624"/>
                </a:cubicBezTo>
                <a:cubicBezTo>
                  <a:pt x="1463664" y="289979"/>
                  <a:pt x="1478071" y="283923"/>
                  <a:pt x="1490597" y="275572"/>
                </a:cubicBezTo>
                <a:cubicBezTo>
                  <a:pt x="1507298" y="250520"/>
                  <a:pt x="1515649" y="217117"/>
                  <a:pt x="1540701" y="200416"/>
                </a:cubicBezTo>
                <a:lnTo>
                  <a:pt x="1653435" y="125260"/>
                </a:lnTo>
                <a:lnTo>
                  <a:pt x="1728592" y="75156"/>
                </a:lnTo>
                <a:cubicBezTo>
                  <a:pt x="1741118" y="70981"/>
                  <a:pt x="1753474" y="66257"/>
                  <a:pt x="1766170" y="62630"/>
                </a:cubicBezTo>
                <a:cubicBezTo>
                  <a:pt x="1908549" y="21950"/>
                  <a:pt x="1720439" y="83428"/>
                  <a:pt x="1866378" y="25052"/>
                </a:cubicBezTo>
                <a:cubicBezTo>
                  <a:pt x="1890896" y="15245"/>
                  <a:pt x="1941534" y="0"/>
                  <a:pt x="1941534" y="0"/>
                </a:cubicBezTo>
                <a:cubicBezTo>
                  <a:pt x="2058444" y="4175"/>
                  <a:pt x="2175732" y="2244"/>
                  <a:pt x="2292263" y="12526"/>
                </a:cubicBezTo>
                <a:cubicBezTo>
                  <a:pt x="2318568" y="14847"/>
                  <a:pt x="2367419" y="37578"/>
                  <a:pt x="2367419" y="37578"/>
                </a:cubicBezTo>
                <a:cubicBezTo>
                  <a:pt x="2371594" y="50104"/>
                  <a:pt x="2379945" y="61952"/>
                  <a:pt x="2379945" y="75156"/>
                </a:cubicBezTo>
                <a:cubicBezTo>
                  <a:pt x="2379945" y="144799"/>
                  <a:pt x="2388896" y="258861"/>
                  <a:pt x="2354893" y="338202"/>
                </a:cubicBezTo>
                <a:cubicBezTo>
                  <a:pt x="2347537" y="355365"/>
                  <a:pt x="2337197" y="371143"/>
                  <a:pt x="2329841" y="388306"/>
                </a:cubicBezTo>
                <a:cubicBezTo>
                  <a:pt x="2324640" y="400442"/>
                  <a:pt x="2323727" y="414342"/>
                  <a:pt x="2317315" y="425884"/>
                </a:cubicBezTo>
                <a:cubicBezTo>
                  <a:pt x="2302693" y="452204"/>
                  <a:pt x="2283912" y="475989"/>
                  <a:pt x="2267211" y="501041"/>
                </a:cubicBezTo>
                <a:cubicBezTo>
                  <a:pt x="2258860" y="513567"/>
                  <a:pt x="2246920" y="524337"/>
                  <a:pt x="2242159" y="538619"/>
                </a:cubicBezTo>
                <a:cubicBezTo>
                  <a:pt x="2210675" y="633072"/>
                  <a:pt x="2253145" y="516647"/>
                  <a:pt x="2204581" y="613775"/>
                </a:cubicBezTo>
                <a:cubicBezTo>
                  <a:pt x="2198676" y="625585"/>
                  <a:pt x="2197960" y="639543"/>
                  <a:pt x="2192055" y="651353"/>
                </a:cubicBezTo>
                <a:cubicBezTo>
                  <a:pt x="2185322" y="664818"/>
                  <a:pt x="2173117" y="675174"/>
                  <a:pt x="2167003" y="688931"/>
                </a:cubicBezTo>
                <a:cubicBezTo>
                  <a:pt x="2143187" y="742517"/>
                  <a:pt x="2143999" y="763177"/>
                  <a:pt x="2129424" y="814191"/>
                </a:cubicBezTo>
                <a:cubicBezTo>
                  <a:pt x="2125797" y="826887"/>
                  <a:pt x="2121073" y="839243"/>
                  <a:pt x="2116898" y="851769"/>
                </a:cubicBezTo>
                <a:cubicBezTo>
                  <a:pt x="2112723" y="897698"/>
                  <a:pt x="2107909" y="943573"/>
                  <a:pt x="2104372" y="989556"/>
                </a:cubicBezTo>
                <a:cubicBezTo>
                  <a:pt x="2088287" y="1198663"/>
                  <a:pt x="2112259" y="1116206"/>
                  <a:pt x="2079320" y="1215024"/>
                </a:cubicBezTo>
                <a:cubicBezTo>
                  <a:pt x="2075145" y="1465545"/>
                  <a:pt x="2074744" y="1716157"/>
                  <a:pt x="2066794" y="1966586"/>
                </a:cubicBezTo>
                <a:cubicBezTo>
                  <a:pt x="2066375" y="1979783"/>
                  <a:pt x="2057132" y="1991275"/>
                  <a:pt x="2054268" y="2004164"/>
                </a:cubicBezTo>
                <a:cubicBezTo>
                  <a:pt x="2051995" y="2014395"/>
                  <a:pt x="2043315" y="2095750"/>
                  <a:pt x="2029216" y="2116898"/>
                </a:cubicBezTo>
                <a:cubicBezTo>
                  <a:pt x="2019390" y="2131637"/>
                  <a:pt x="2002979" y="2140867"/>
                  <a:pt x="1991638" y="2154476"/>
                </a:cubicBezTo>
                <a:cubicBezTo>
                  <a:pt x="1982000" y="2166041"/>
                  <a:pt x="1978341" y="2182650"/>
                  <a:pt x="1966586" y="2192054"/>
                </a:cubicBezTo>
                <a:cubicBezTo>
                  <a:pt x="1956276" y="2200302"/>
                  <a:pt x="1940818" y="2198675"/>
                  <a:pt x="1929008" y="2204580"/>
                </a:cubicBezTo>
                <a:cubicBezTo>
                  <a:pt x="1915543" y="2211313"/>
                  <a:pt x="1903956" y="2221281"/>
                  <a:pt x="1891430" y="2229632"/>
                </a:cubicBezTo>
                <a:cubicBezTo>
                  <a:pt x="1807923" y="2225457"/>
                  <a:pt x="1723969" y="2226690"/>
                  <a:pt x="1640909" y="2217106"/>
                </a:cubicBezTo>
                <a:lnTo>
                  <a:pt x="1528175" y="2179528"/>
                </a:lnTo>
                <a:cubicBezTo>
                  <a:pt x="1486636" y="2165682"/>
                  <a:pt x="1496860" y="2179528"/>
                  <a:pt x="1490597" y="21795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3935263" y="2253132"/>
            <a:ext cx="1189971" cy="904384"/>
          </a:xfrm>
          <a:custGeom>
            <a:avLst/>
            <a:gdLst>
              <a:gd name="connsiteX0" fmla="*/ 1490597 w 2381009"/>
              <a:gd name="connsiteY0" fmla="*/ 2179528 h 2229632"/>
              <a:gd name="connsiteX1" fmla="*/ 1490597 w 2381009"/>
              <a:gd name="connsiteY1" fmla="*/ 2179528 h 2229632"/>
              <a:gd name="connsiteX2" fmla="*/ 1202498 w 2381009"/>
              <a:gd name="connsiteY2" fmla="*/ 2167002 h 2229632"/>
              <a:gd name="connsiteX3" fmla="*/ 1077238 w 2381009"/>
              <a:gd name="connsiteY3" fmla="*/ 2141950 h 2229632"/>
              <a:gd name="connsiteX4" fmla="*/ 989556 w 2381009"/>
              <a:gd name="connsiteY4" fmla="*/ 2129424 h 2229632"/>
              <a:gd name="connsiteX5" fmla="*/ 764087 w 2381009"/>
              <a:gd name="connsiteY5" fmla="*/ 2079320 h 2229632"/>
              <a:gd name="connsiteX6" fmla="*/ 713983 w 2381009"/>
              <a:gd name="connsiteY6" fmla="*/ 2066794 h 2229632"/>
              <a:gd name="connsiteX7" fmla="*/ 563671 w 2381009"/>
              <a:gd name="connsiteY7" fmla="*/ 2029216 h 2229632"/>
              <a:gd name="connsiteX8" fmla="*/ 475989 w 2381009"/>
              <a:gd name="connsiteY8" fmla="*/ 1991638 h 2229632"/>
              <a:gd name="connsiteX9" fmla="*/ 400833 w 2381009"/>
              <a:gd name="connsiteY9" fmla="*/ 1966586 h 2229632"/>
              <a:gd name="connsiteX10" fmla="*/ 300624 w 2381009"/>
              <a:gd name="connsiteY10" fmla="*/ 1929008 h 2229632"/>
              <a:gd name="connsiteX11" fmla="*/ 212942 w 2381009"/>
              <a:gd name="connsiteY11" fmla="*/ 1878904 h 2229632"/>
              <a:gd name="connsiteX12" fmla="*/ 162838 w 2381009"/>
              <a:gd name="connsiteY12" fmla="*/ 1866378 h 2229632"/>
              <a:gd name="connsiteX13" fmla="*/ 112734 w 2381009"/>
              <a:gd name="connsiteY13" fmla="*/ 1828800 h 2229632"/>
              <a:gd name="connsiteX14" fmla="*/ 75156 w 2381009"/>
              <a:gd name="connsiteY14" fmla="*/ 1816273 h 2229632"/>
              <a:gd name="connsiteX15" fmla="*/ 37578 w 2381009"/>
              <a:gd name="connsiteY15" fmla="*/ 1791221 h 2229632"/>
              <a:gd name="connsiteX16" fmla="*/ 0 w 2381009"/>
              <a:gd name="connsiteY16" fmla="*/ 1716065 h 2229632"/>
              <a:gd name="connsiteX17" fmla="*/ 12526 w 2381009"/>
              <a:gd name="connsiteY17" fmla="*/ 1603331 h 2229632"/>
              <a:gd name="connsiteX18" fmla="*/ 37578 w 2381009"/>
              <a:gd name="connsiteY18" fmla="*/ 1565753 h 2229632"/>
              <a:gd name="connsiteX19" fmla="*/ 50104 w 2381009"/>
              <a:gd name="connsiteY19" fmla="*/ 1528175 h 2229632"/>
              <a:gd name="connsiteX20" fmla="*/ 162838 w 2381009"/>
              <a:gd name="connsiteY20" fmla="*/ 1427967 h 2229632"/>
              <a:gd name="connsiteX21" fmla="*/ 212942 w 2381009"/>
              <a:gd name="connsiteY21" fmla="*/ 1402915 h 2229632"/>
              <a:gd name="connsiteX22" fmla="*/ 288098 w 2381009"/>
              <a:gd name="connsiteY22" fmla="*/ 1352810 h 2229632"/>
              <a:gd name="connsiteX23" fmla="*/ 325676 w 2381009"/>
              <a:gd name="connsiteY23" fmla="*/ 1340284 h 2229632"/>
              <a:gd name="connsiteX24" fmla="*/ 400833 w 2381009"/>
              <a:gd name="connsiteY24" fmla="*/ 1290180 h 2229632"/>
              <a:gd name="connsiteX25" fmla="*/ 438411 w 2381009"/>
              <a:gd name="connsiteY25" fmla="*/ 1265128 h 2229632"/>
              <a:gd name="connsiteX26" fmla="*/ 475989 w 2381009"/>
              <a:gd name="connsiteY26" fmla="*/ 1252602 h 2229632"/>
              <a:gd name="connsiteX27" fmla="*/ 513567 w 2381009"/>
              <a:gd name="connsiteY27" fmla="*/ 1227550 h 2229632"/>
              <a:gd name="connsiteX28" fmla="*/ 588723 w 2381009"/>
              <a:gd name="connsiteY28" fmla="*/ 1202498 h 2229632"/>
              <a:gd name="connsiteX29" fmla="*/ 626301 w 2381009"/>
              <a:gd name="connsiteY29" fmla="*/ 1189972 h 2229632"/>
              <a:gd name="connsiteX30" fmla="*/ 701457 w 2381009"/>
              <a:gd name="connsiteY30" fmla="*/ 1139868 h 2229632"/>
              <a:gd name="connsiteX31" fmla="*/ 739035 w 2381009"/>
              <a:gd name="connsiteY31" fmla="*/ 1114816 h 2229632"/>
              <a:gd name="connsiteX32" fmla="*/ 776613 w 2381009"/>
              <a:gd name="connsiteY32" fmla="*/ 1089764 h 2229632"/>
              <a:gd name="connsiteX33" fmla="*/ 876822 w 2381009"/>
              <a:gd name="connsiteY33" fmla="*/ 1002082 h 2229632"/>
              <a:gd name="connsiteX34" fmla="*/ 914400 w 2381009"/>
              <a:gd name="connsiteY34" fmla="*/ 964504 h 2229632"/>
              <a:gd name="connsiteX35" fmla="*/ 989556 w 2381009"/>
              <a:gd name="connsiteY35" fmla="*/ 914400 h 2229632"/>
              <a:gd name="connsiteX36" fmla="*/ 1102290 w 2381009"/>
              <a:gd name="connsiteY36" fmla="*/ 801665 h 2229632"/>
              <a:gd name="connsiteX37" fmla="*/ 1139868 w 2381009"/>
              <a:gd name="connsiteY37" fmla="*/ 764087 h 2229632"/>
              <a:gd name="connsiteX38" fmla="*/ 1177446 w 2381009"/>
              <a:gd name="connsiteY38" fmla="*/ 713983 h 2229632"/>
              <a:gd name="connsiteX39" fmla="*/ 1202498 w 2381009"/>
              <a:gd name="connsiteY39" fmla="*/ 676405 h 2229632"/>
              <a:gd name="connsiteX40" fmla="*/ 1240076 w 2381009"/>
              <a:gd name="connsiteY40" fmla="*/ 651353 h 2229632"/>
              <a:gd name="connsiteX41" fmla="*/ 1290181 w 2381009"/>
              <a:gd name="connsiteY41" fmla="*/ 563671 h 2229632"/>
              <a:gd name="connsiteX42" fmla="*/ 1340285 w 2381009"/>
              <a:gd name="connsiteY42" fmla="*/ 488515 h 2229632"/>
              <a:gd name="connsiteX43" fmla="*/ 1390389 w 2381009"/>
              <a:gd name="connsiteY43" fmla="*/ 413358 h 2229632"/>
              <a:gd name="connsiteX44" fmla="*/ 1415441 w 2381009"/>
              <a:gd name="connsiteY44" fmla="*/ 375780 h 2229632"/>
              <a:gd name="connsiteX45" fmla="*/ 1453019 w 2381009"/>
              <a:gd name="connsiteY45" fmla="*/ 300624 h 2229632"/>
              <a:gd name="connsiteX46" fmla="*/ 1490597 w 2381009"/>
              <a:gd name="connsiteY46" fmla="*/ 275572 h 2229632"/>
              <a:gd name="connsiteX47" fmla="*/ 1540701 w 2381009"/>
              <a:gd name="connsiteY47" fmla="*/ 200416 h 2229632"/>
              <a:gd name="connsiteX48" fmla="*/ 1653435 w 2381009"/>
              <a:gd name="connsiteY48" fmla="*/ 125260 h 2229632"/>
              <a:gd name="connsiteX49" fmla="*/ 1728592 w 2381009"/>
              <a:gd name="connsiteY49" fmla="*/ 75156 h 2229632"/>
              <a:gd name="connsiteX50" fmla="*/ 1766170 w 2381009"/>
              <a:gd name="connsiteY50" fmla="*/ 62630 h 2229632"/>
              <a:gd name="connsiteX51" fmla="*/ 1866378 w 2381009"/>
              <a:gd name="connsiteY51" fmla="*/ 25052 h 2229632"/>
              <a:gd name="connsiteX52" fmla="*/ 1941534 w 2381009"/>
              <a:gd name="connsiteY52" fmla="*/ 0 h 2229632"/>
              <a:gd name="connsiteX53" fmla="*/ 2292263 w 2381009"/>
              <a:gd name="connsiteY53" fmla="*/ 12526 h 2229632"/>
              <a:gd name="connsiteX54" fmla="*/ 2367419 w 2381009"/>
              <a:gd name="connsiteY54" fmla="*/ 37578 h 2229632"/>
              <a:gd name="connsiteX55" fmla="*/ 2379945 w 2381009"/>
              <a:gd name="connsiteY55" fmla="*/ 75156 h 2229632"/>
              <a:gd name="connsiteX56" fmla="*/ 2354893 w 2381009"/>
              <a:gd name="connsiteY56" fmla="*/ 338202 h 2229632"/>
              <a:gd name="connsiteX57" fmla="*/ 2329841 w 2381009"/>
              <a:gd name="connsiteY57" fmla="*/ 388306 h 2229632"/>
              <a:gd name="connsiteX58" fmla="*/ 2317315 w 2381009"/>
              <a:gd name="connsiteY58" fmla="*/ 425884 h 2229632"/>
              <a:gd name="connsiteX59" fmla="*/ 2267211 w 2381009"/>
              <a:gd name="connsiteY59" fmla="*/ 501041 h 2229632"/>
              <a:gd name="connsiteX60" fmla="*/ 2242159 w 2381009"/>
              <a:gd name="connsiteY60" fmla="*/ 538619 h 2229632"/>
              <a:gd name="connsiteX61" fmla="*/ 2204581 w 2381009"/>
              <a:gd name="connsiteY61" fmla="*/ 613775 h 2229632"/>
              <a:gd name="connsiteX62" fmla="*/ 2192055 w 2381009"/>
              <a:gd name="connsiteY62" fmla="*/ 651353 h 2229632"/>
              <a:gd name="connsiteX63" fmla="*/ 2167003 w 2381009"/>
              <a:gd name="connsiteY63" fmla="*/ 688931 h 2229632"/>
              <a:gd name="connsiteX64" fmla="*/ 2129424 w 2381009"/>
              <a:gd name="connsiteY64" fmla="*/ 814191 h 2229632"/>
              <a:gd name="connsiteX65" fmla="*/ 2116898 w 2381009"/>
              <a:gd name="connsiteY65" fmla="*/ 851769 h 2229632"/>
              <a:gd name="connsiteX66" fmla="*/ 2104372 w 2381009"/>
              <a:gd name="connsiteY66" fmla="*/ 989556 h 2229632"/>
              <a:gd name="connsiteX67" fmla="*/ 2079320 w 2381009"/>
              <a:gd name="connsiteY67" fmla="*/ 1215024 h 2229632"/>
              <a:gd name="connsiteX68" fmla="*/ 2066794 w 2381009"/>
              <a:gd name="connsiteY68" fmla="*/ 1966586 h 2229632"/>
              <a:gd name="connsiteX69" fmla="*/ 2054268 w 2381009"/>
              <a:gd name="connsiteY69" fmla="*/ 2004164 h 2229632"/>
              <a:gd name="connsiteX70" fmla="*/ 2029216 w 2381009"/>
              <a:gd name="connsiteY70" fmla="*/ 2116898 h 2229632"/>
              <a:gd name="connsiteX71" fmla="*/ 1991638 w 2381009"/>
              <a:gd name="connsiteY71" fmla="*/ 2154476 h 2229632"/>
              <a:gd name="connsiteX72" fmla="*/ 1966586 w 2381009"/>
              <a:gd name="connsiteY72" fmla="*/ 2192054 h 2229632"/>
              <a:gd name="connsiteX73" fmla="*/ 1929008 w 2381009"/>
              <a:gd name="connsiteY73" fmla="*/ 2204580 h 2229632"/>
              <a:gd name="connsiteX74" fmla="*/ 1891430 w 2381009"/>
              <a:gd name="connsiteY74" fmla="*/ 2229632 h 2229632"/>
              <a:gd name="connsiteX75" fmla="*/ 1640909 w 2381009"/>
              <a:gd name="connsiteY75" fmla="*/ 2217106 h 2229632"/>
              <a:gd name="connsiteX76" fmla="*/ 1528175 w 2381009"/>
              <a:gd name="connsiteY76" fmla="*/ 2179528 h 2229632"/>
              <a:gd name="connsiteX77" fmla="*/ 1490597 w 2381009"/>
              <a:gd name="connsiteY77" fmla="*/ 2179528 h 222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381009" h="2229632">
                <a:moveTo>
                  <a:pt x="1490597" y="2179528"/>
                </a:moveTo>
                <a:lnTo>
                  <a:pt x="1490597" y="2179528"/>
                </a:lnTo>
                <a:cubicBezTo>
                  <a:pt x="1394564" y="2175353"/>
                  <a:pt x="1298394" y="2173615"/>
                  <a:pt x="1202498" y="2167002"/>
                </a:cubicBezTo>
                <a:cubicBezTo>
                  <a:pt x="1123508" y="2161554"/>
                  <a:pt x="1143070" y="2153919"/>
                  <a:pt x="1077238" y="2141950"/>
                </a:cubicBezTo>
                <a:cubicBezTo>
                  <a:pt x="1048190" y="2136669"/>
                  <a:pt x="1018507" y="2135214"/>
                  <a:pt x="989556" y="2129424"/>
                </a:cubicBezTo>
                <a:cubicBezTo>
                  <a:pt x="914061" y="2114325"/>
                  <a:pt x="838778" y="2097993"/>
                  <a:pt x="764087" y="2079320"/>
                </a:cubicBezTo>
                <a:cubicBezTo>
                  <a:pt x="747386" y="2075145"/>
                  <a:pt x="730315" y="2072238"/>
                  <a:pt x="713983" y="2066794"/>
                </a:cubicBezTo>
                <a:cubicBezTo>
                  <a:pt x="592426" y="2026275"/>
                  <a:pt x="714993" y="2050833"/>
                  <a:pt x="563671" y="2029216"/>
                </a:cubicBezTo>
                <a:cubicBezTo>
                  <a:pt x="442709" y="1988895"/>
                  <a:pt x="630773" y="2053552"/>
                  <a:pt x="475989" y="1991638"/>
                </a:cubicBezTo>
                <a:cubicBezTo>
                  <a:pt x="451471" y="1981831"/>
                  <a:pt x="424452" y="1978396"/>
                  <a:pt x="400833" y="1966586"/>
                </a:cubicBezTo>
                <a:cubicBezTo>
                  <a:pt x="335331" y="1933835"/>
                  <a:pt x="368844" y="1946063"/>
                  <a:pt x="300624" y="1929008"/>
                </a:cubicBezTo>
                <a:cubicBezTo>
                  <a:pt x="269474" y="1908241"/>
                  <a:pt x="249267" y="1892526"/>
                  <a:pt x="212942" y="1878904"/>
                </a:cubicBezTo>
                <a:cubicBezTo>
                  <a:pt x="196823" y="1872859"/>
                  <a:pt x="179539" y="1870553"/>
                  <a:pt x="162838" y="1866378"/>
                </a:cubicBezTo>
                <a:cubicBezTo>
                  <a:pt x="146137" y="1853852"/>
                  <a:pt x="130860" y="1839158"/>
                  <a:pt x="112734" y="1828800"/>
                </a:cubicBezTo>
                <a:cubicBezTo>
                  <a:pt x="101270" y="1822249"/>
                  <a:pt x="86966" y="1822178"/>
                  <a:pt x="75156" y="1816273"/>
                </a:cubicBezTo>
                <a:cubicBezTo>
                  <a:pt x="61691" y="1809540"/>
                  <a:pt x="50104" y="1799572"/>
                  <a:pt x="37578" y="1791221"/>
                </a:cubicBezTo>
                <a:cubicBezTo>
                  <a:pt x="24912" y="1772222"/>
                  <a:pt x="0" y="1741995"/>
                  <a:pt x="0" y="1716065"/>
                </a:cubicBezTo>
                <a:cubicBezTo>
                  <a:pt x="0" y="1678256"/>
                  <a:pt x="3356" y="1640011"/>
                  <a:pt x="12526" y="1603331"/>
                </a:cubicBezTo>
                <a:cubicBezTo>
                  <a:pt x="16177" y="1588726"/>
                  <a:pt x="30845" y="1579218"/>
                  <a:pt x="37578" y="1565753"/>
                </a:cubicBezTo>
                <a:cubicBezTo>
                  <a:pt x="43483" y="1553943"/>
                  <a:pt x="41998" y="1538597"/>
                  <a:pt x="50104" y="1528175"/>
                </a:cubicBezTo>
                <a:cubicBezTo>
                  <a:pt x="80543" y="1489039"/>
                  <a:pt x="119306" y="1452843"/>
                  <a:pt x="162838" y="1427967"/>
                </a:cubicBezTo>
                <a:cubicBezTo>
                  <a:pt x="179050" y="1418703"/>
                  <a:pt x="196930" y="1412522"/>
                  <a:pt x="212942" y="1402915"/>
                </a:cubicBezTo>
                <a:cubicBezTo>
                  <a:pt x="238760" y="1387424"/>
                  <a:pt x="259534" y="1362331"/>
                  <a:pt x="288098" y="1352810"/>
                </a:cubicBezTo>
                <a:cubicBezTo>
                  <a:pt x="300624" y="1348635"/>
                  <a:pt x="314134" y="1346696"/>
                  <a:pt x="325676" y="1340284"/>
                </a:cubicBezTo>
                <a:cubicBezTo>
                  <a:pt x="351996" y="1325662"/>
                  <a:pt x="375781" y="1306881"/>
                  <a:pt x="400833" y="1290180"/>
                </a:cubicBezTo>
                <a:cubicBezTo>
                  <a:pt x="413359" y="1281829"/>
                  <a:pt x="424129" y="1269889"/>
                  <a:pt x="438411" y="1265128"/>
                </a:cubicBezTo>
                <a:cubicBezTo>
                  <a:pt x="450937" y="1260953"/>
                  <a:pt x="464179" y="1258507"/>
                  <a:pt x="475989" y="1252602"/>
                </a:cubicBezTo>
                <a:cubicBezTo>
                  <a:pt x="489454" y="1245869"/>
                  <a:pt x="499810" y="1233664"/>
                  <a:pt x="513567" y="1227550"/>
                </a:cubicBezTo>
                <a:cubicBezTo>
                  <a:pt x="537698" y="1216825"/>
                  <a:pt x="563671" y="1210849"/>
                  <a:pt x="588723" y="1202498"/>
                </a:cubicBezTo>
                <a:cubicBezTo>
                  <a:pt x="601249" y="1198323"/>
                  <a:pt x="615315" y="1197296"/>
                  <a:pt x="626301" y="1189972"/>
                </a:cubicBezTo>
                <a:lnTo>
                  <a:pt x="701457" y="1139868"/>
                </a:lnTo>
                <a:lnTo>
                  <a:pt x="739035" y="1114816"/>
                </a:lnTo>
                <a:lnTo>
                  <a:pt x="776613" y="1089764"/>
                </a:lnTo>
                <a:cubicBezTo>
                  <a:pt x="847599" y="983289"/>
                  <a:pt x="730678" y="1148226"/>
                  <a:pt x="876822" y="1002082"/>
                </a:cubicBezTo>
                <a:cubicBezTo>
                  <a:pt x="889348" y="989556"/>
                  <a:pt x="900417" y="975380"/>
                  <a:pt x="914400" y="964504"/>
                </a:cubicBezTo>
                <a:cubicBezTo>
                  <a:pt x="938166" y="946019"/>
                  <a:pt x="968266" y="935690"/>
                  <a:pt x="989556" y="914400"/>
                </a:cubicBezTo>
                <a:lnTo>
                  <a:pt x="1102290" y="801665"/>
                </a:lnTo>
                <a:cubicBezTo>
                  <a:pt x="1114816" y="789139"/>
                  <a:pt x="1129239" y="778259"/>
                  <a:pt x="1139868" y="764087"/>
                </a:cubicBezTo>
                <a:cubicBezTo>
                  <a:pt x="1152394" y="747386"/>
                  <a:pt x="1165312" y="730971"/>
                  <a:pt x="1177446" y="713983"/>
                </a:cubicBezTo>
                <a:cubicBezTo>
                  <a:pt x="1186196" y="701733"/>
                  <a:pt x="1191853" y="687050"/>
                  <a:pt x="1202498" y="676405"/>
                </a:cubicBezTo>
                <a:cubicBezTo>
                  <a:pt x="1213143" y="665760"/>
                  <a:pt x="1227550" y="659704"/>
                  <a:pt x="1240076" y="651353"/>
                </a:cubicBezTo>
                <a:cubicBezTo>
                  <a:pt x="1260950" y="588737"/>
                  <a:pt x="1241923" y="632611"/>
                  <a:pt x="1290181" y="563671"/>
                </a:cubicBezTo>
                <a:cubicBezTo>
                  <a:pt x="1307447" y="539005"/>
                  <a:pt x="1323584" y="513567"/>
                  <a:pt x="1340285" y="488515"/>
                </a:cubicBezTo>
                <a:lnTo>
                  <a:pt x="1390389" y="413358"/>
                </a:lnTo>
                <a:cubicBezTo>
                  <a:pt x="1398740" y="400832"/>
                  <a:pt x="1410680" y="390062"/>
                  <a:pt x="1415441" y="375780"/>
                </a:cubicBezTo>
                <a:cubicBezTo>
                  <a:pt x="1425629" y="345217"/>
                  <a:pt x="1428737" y="324906"/>
                  <a:pt x="1453019" y="300624"/>
                </a:cubicBezTo>
                <a:cubicBezTo>
                  <a:pt x="1463664" y="289979"/>
                  <a:pt x="1478071" y="283923"/>
                  <a:pt x="1490597" y="275572"/>
                </a:cubicBezTo>
                <a:cubicBezTo>
                  <a:pt x="1507298" y="250520"/>
                  <a:pt x="1515649" y="217117"/>
                  <a:pt x="1540701" y="200416"/>
                </a:cubicBezTo>
                <a:lnTo>
                  <a:pt x="1653435" y="125260"/>
                </a:lnTo>
                <a:lnTo>
                  <a:pt x="1728592" y="75156"/>
                </a:lnTo>
                <a:cubicBezTo>
                  <a:pt x="1741118" y="70981"/>
                  <a:pt x="1753474" y="66257"/>
                  <a:pt x="1766170" y="62630"/>
                </a:cubicBezTo>
                <a:cubicBezTo>
                  <a:pt x="1908549" y="21950"/>
                  <a:pt x="1720439" y="83428"/>
                  <a:pt x="1866378" y="25052"/>
                </a:cubicBezTo>
                <a:cubicBezTo>
                  <a:pt x="1890896" y="15245"/>
                  <a:pt x="1941534" y="0"/>
                  <a:pt x="1941534" y="0"/>
                </a:cubicBezTo>
                <a:cubicBezTo>
                  <a:pt x="2058444" y="4175"/>
                  <a:pt x="2175732" y="2244"/>
                  <a:pt x="2292263" y="12526"/>
                </a:cubicBezTo>
                <a:cubicBezTo>
                  <a:pt x="2318568" y="14847"/>
                  <a:pt x="2367419" y="37578"/>
                  <a:pt x="2367419" y="37578"/>
                </a:cubicBezTo>
                <a:cubicBezTo>
                  <a:pt x="2371594" y="50104"/>
                  <a:pt x="2379945" y="61952"/>
                  <a:pt x="2379945" y="75156"/>
                </a:cubicBezTo>
                <a:cubicBezTo>
                  <a:pt x="2379945" y="144799"/>
                  <a:pt x="2388896" y="258861"/>
                  <a:pt x="2354893" y="338202"/>
                </a:cubicBezTo>
                <a:cubicBezTo>
                  <a:pt x="2347537" y="355365"/>
                  <a:pt x="2337197" y="371143"/>
                  <a:pt x="2329841" y="388306"/>
                </a:cubicBezTo>
                <a:cubicBezTo>
                  <a:pt x="2324640" y="400442"/>
                  <a:pt x="2323727" y="414342"/>
                  <a:pt x="2317315" y="425884"/>
                </a:cubicBezTo>
                <a:cubicBezTo>
                  <a:pt x="2302693" y="452204"/>
                  <a:pt x="2283912" y="475989"/>
                  <a:pt x="2267211" y="501041"/>
                </a:cubicBezTo>
                <a:cubicBezTo>
                  <a:pt x="2258860" y="513567"/>
                  <a:pt x="2246920" y="524337"/>
                  <a:pt x="2242159" y="538619"/>
                </a:cubicBezTo>
                <a:cubicBezTo>
                  <a:pt x="2210675" y="633072"/>
                  <a:pt x="2253145" y="516647"/>
                  <a:pt x="2204581" y="613775"/>
                </a:cubicBezTo>
                <a:cubicBezTo>
                  <a:pt x="2198676" y="625585"/>
                  <a:pt x="2197960" y="639543"/>
                  <a:pt x="2192055" y="651353"/>
                </a:cubicBezTo>
                <a:cubicBezTo>
                  <a:pt x="2185322" y="664818"/>
                  <a:pt x="2173117" y="675174"/>
                  <a:pt x="2167003" y="688931"/>
                </a:cubicBezTo>
                <a:cubicBezTo>
                  <a:pt x="2143187" y="742517"/>
                  <a:pt x="2143999" y="763177"/>
                  <a:pt x="2129424" y="814191"/>
                </a:cubicBezTo>
                <a:cubicBezTo>
                  <a:pt x="2125797" y="826887"/>
                  <a:pt x="2121073" y="839243"/>
                  <a:pt x="2116898" y="851769"/>
                </a:cubicBezTo>
                <a:cubicBezTo>
                  <a:pt x="2112723" y="897698"/>
                  <a:pt x="2107909" y="943573"/>
                  <a:pt x="2104372" y="989556"/>
                </a:cubicBezTo>
                <a:cubicBezTo>
                  <a:pt x="2088287" y="1198663"/>
                  <a:pt x="2112259" y="1116206"/>
                  <a:pt x="2079320" y="1215024"/>
                </a:cubicBezTo>
                <a:cubicBezTo>
                  <a:pt x="2075145" y="1465545"/>
                  <a:pt x="2074744" y="1716157"/>
                  <a:pt x="2066794" y="1966586"/>
                </a:cubicBezTo>
                <a:cubicBezTo>
                  <a:pt x="2066375" y="1979783"/>
                  <a:pt x="2057132" y="1991275"/>
                  <a:pt x="2054268" y="2004164"/>
                </a:cubicBezTo>
                <a:cubicBezTo>
                  <a:pt x="2051995" y="2014395"/>
                  <a:pt x="2043315" y="2095750"/>
                  <a:pt x="2029216" y="2116898"/>
                </a:cubicBezTo>
                <a:cubicBezTo>
                  <a:pt x="2019390" y="2131637"/>
                  <a:pt x="2002979" y="2140867"/>
                  <a:pt x="1991638" y="2154476"/>
                </a:cubicBezTo>
                <a:cubicBezTo>
                  <a:pt x="1982000" y="2166041"/>
                  <a:pt x="1978341" y="2182650"/>
                  <a:pt x="1966586" y="2192054"/>
                </a:cubicBezTo>
                <a:cubicBezTo>
                  <a:pt x="1956276" y="2200302"/>
                  <a:pt x="1940818" y="2198675"/>
                  <a:pt x="1929008" y="2204580"/>
                </a:cubicBezTo>
                <a:cubicBezTo>
                  <a:pt x="1915543" y="2211313"/>
                  <a:pt x="1903956" y="2221281"/>
                  <a:pt x="1891430" y="2229632"/>
                </a:cubicBezTo>
                <a:cubicBezTo>
                  <a:pt x="1807923" y="2225457"/>
                  <a:pt x="1723969" y="2226690"/>
                  <a:pt x="1640909" y="2217106"/>
                </a:cubicBezTo>
                <a:lnTo>
                  <a:pt x="1528175" y="2179528"/>
                </a:lnTo>
                <a:cubicBezTo>
                  <a:pt x="1486636" y="2165682"/>
                  <a:pt x="1496860" y="2179528"/>
                  <a:pt x="1490597" y="217952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999968" y="2342367"/>
            <a:ext cx="100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37</a:t>
            </a:r>
            <a:endParaRPr lang="fr-FR" sz="3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999968" y="3442471"/>
            <a:ext cx="100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52</a:t>
            </a:r>
            <a:endParaRPr lang="fr-FR" sz="3600" dirty="0"/>
          </a:p>
        </p:txBody>
      </p:sp>
      <p:sp>
        <p:nvSpPr>
          <p:cNvPr id="14" name="Forme libre 13"/>
          <p:cNvSpPr/>
          <p:nvPr/>
        </p:nvSpPr>
        <p:spPr>
          <a:xfrm>
            <a:off x="1953914" y="2730674"/>
            <a:ext cx="588870" cy="363255"/>
          </a:xfrm>
          <a:custGeom>
            <a:avLst/>
            <a:gdLst>
              <a:gd name="connsiteX0" fmla="*/ 313297 w 588870"/>
              <a:gd name="connsiteY0" fmla="*/ 0 h 363255"/>
              <a:gd name="connsiteX1" fmla="*/ 313297 w 588870"/>
              <a:gd name="connsiteY1" fmla="*/ 0 h 363255"/>
              <a:gd name="connsiteX2" fmla="*/ 576344 w 588870"/>
              <a:gd name="connsiteY2" fmla="*/ 150312 h 363255"/>
              <a:gd name="connsiteX3" fmla="*/ 588870 w 588870"/>
              <a:gd name="connsiteY3" fmla="*/ 187890 h 363255"/>
              <a:gd name="connsiteX4" fmla="*/ 576344 w 588870"/>
              <a:gd name="connsiteY4" fmla="*/ 325677 h 363255"/>
              <a:gd name="connsiteX5" fmla="*/ 513713 w 588870"/>
              <a:gd name="connsiteY5" fmla="*/ 363255 h 363255"/>
              <a:gd name="connsiteX6" fmla="*/ 363401 w 588870"/>
              <a:gd name="connsiteY6" fmla="*/ 350729 h 363255"/>
              <a:gd name="connsiteX7" fmla="*/ 288245 w 588870"/>
              <a:gd name="connsiteY7" fmla="*/ 325677 h 363255"/>
              <a:gd name="connsiteX8" fmla="*/ 250667 w 588870"/>
              <a:gd name="connsiteY8" fmla="*/ 313151 h 363255"/>
              <a:gd name="connsiteX9" fmla="*/ 213089 w 588870"/>
              <a:gd name="connsiteY9" fmla="*/ 300625 h 363255"/>
              <a:gd name="connsiteX10" fmla="*/ 162985 w 588870"/>
              <a:gd name="connsiteY10" fmla="*/ 288099 h 363255"/>
              <a:gd name="connsiteX11" fmla="*/ 87828 w 588870"/>
              <a:gd name="connsiteY11" fmla="*/ 263047 h 363255"/>
              <a:gd name="connsiteX12" fmla="*/ 50250 w 588870"/>
              <a:gd name="connsiteY12" fmla="*/ 250521 h 363255"/>
              <a:gd name="connsiteX13" fmla="*/ 12672 w 588870"/>
              <a:gd name="connsiteY13" fmla="*/ 237994 h 363255"/>
              <a:gd name="connsiteX14" fmla="*/ 146 w 588870"/>
              <a:gd name="connsiteY14" fmla="*/ 200416 h 363255"/>
              <a:gd name="connsiteX15" fmla="*/ 62776 w 588870"/>
              <a:gd name="connsiteY15" fmla="*/ 100208 h 363255"/>
              <a:gd name="connsiteX16" fmla="*/ 112881 w 588870"/>
              <a:gd name="connsiteY16" fmla="*/ 87682 h 363255"/>
              <a:gd name="connsiteX17" fmla="*/ 213089 w 588870"/>
              <a:gd name="connsiteY17" fmla="*/ 50104 h 363255"/>
              <a:gd name="connsiteX18" fmla="*/ 250667 w 588870"/>
              <a:gd name="connsiteY18" fmla="*/ 37578 h 363255"/>
              <a:gd name="connsiteX19" fmla="*/ 313297 w 588870"/>
              <a:gd name="connsiteY19" fmla="*/ 0 h 36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8870" h="363255">
                <a:moveTo>
                  <a:pt x="313297" y="0"/>
                </a:moveTo>
                <a:lnTo>
                  <a:pt x="313297" y="0"/>
                </a:lnTo>
                <a:cubicBezTo>
                  <a:pt x="400979" y="50104"/>
                  <a:pt x="492905" y="93422"/>
                  <a:pt x="576344" y="150312"/>
                </a:cubicBezTo>
                <a:cubicBezTo>
                  <a:pt x="587253" y="157750"/>
                  <a:pt x="588870" y="174686"/>
                  <a:pt x="588870" y="187890"/>
                </a:cubicBezTo>
                <a:cubicBezTo>
                  <a:pt x="588870" y="234008"/>
                  <a:pt x="586714" y="280740"/>
                  <a:pt x="576344" y="325677"/>
                </a:cubicBezTo>
                <a:cubicBezTo>
                  <a:pt x="570613" y="350512"/>
                  <a:pt x="530455" y="357674"/>
                  <a:pt x="513713" y="363255"/>
                </a:cubicBezTo>
                <a:cubicBezTo>
                  <a:pt x="463609" y="359080"/>
                  <a:pt x="412995" y="358995"/>
                  <a:pt x="363401" y="350729"/>
                </a:cubicBezTo>
                <a:cubicBezTo>
                  <a:pt x="337353" y="346388"/>
                  <a:pt x="313297" y="334028"/>
                  <a:pt x="288245" y="325677"/>
                </a:cubicBezTo>
                <a:lnTo>
                  <a:pt x="250667" y="313151"/>
                </a:lnTo>
                <a:cubicBezTo>
                  <a:pt x="238141" y="308976"/>
                  <a:pt x="225898" y="303827"/>
                  <a:pt x="213089" y="300625"/>
                </a:cubicBezTo>
                <a:cubicBezTo>
                  <a:pt x="196388" y="296450"/>
                  <a:pt x="179474" y="293046"/>
                  <a:pt x="162985" y="288099"/>
                </a:cubicBezTo>
                <a:cubicBezTo>
                  <a:pt x="137691" y="280511"/>
                  <a:pt x="112880" y="271398"/>
                  <a:pt x="87828" y="263047"/>
                </a:cubicBezTo>
                <a:lnTo>
                  <a:pt x="50250" y="250521"/>
                </a:lnTo>
                <a:lnTo>
                  <a:pt x="12672" y="237994"/>
                </a:lnTo>
                <a:cubicBezTo>
                  <a:pt x="8497" y="225468"/>
                  <a:pt x="-1312" y="213539"/>
                  <a:pt x="146" y="200416"/>
                </a:cubicBezTo>
                <a:cubicBezTo>
                  <a:pt x="6188" y="146037"/>
                  <a:pt x="16777" y="119922"/>
                  <a:pt x="62776" y="100208"/>
                </a:cubicBezTo>
                <a:cubicBezTo>
                  <a:pt x="78600" y="93426"/>
                  <a:pt x="96179" y="91857"/>
                  <a:pt x="112881" y="87682"/>
                </a:cubicBezTo>
                <a:cubicBezTo>
                  <a:pt x="174740" y="46442"/>
                  <a:pt x="126410" y="71774"/>
                  <a:pt x="213089" y="50104"/>
                </a:cubicBezTo>
                <a:cubicBezTo>
                  <a:pt x="225898" y="46902"/>
                  <a:pt x="238857" y="43483"/>
                  <a:pt x="250667" y="37578"/>
                </a:cubicBezTo>
                <a:cubicBezTo>
                  <a:pt x="264132" y="30845"/>
                  <a:pt x="302859" y="6263"/>
                  <a:pt x="313297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2279737" y="2480153"/>
            <a:ext cx="772939" cy="488515"/>
          </a:xfrm>
          <a:custGeom>
            <a:avLst/>
            <a:gdLst>
              <a:gd name="connsiteX0" fmla="*/ 4322 w 780936"/>
              <a:gd name="connsiteY0" fmla="*/ 212942 h 450936"/>
              <a:gd name="connsiteX1" fmla="*/ 167160 w 780936"/>
              <a:gd name="connsiteY1" fmla="*/ 162838 h 450936"/>
              <a:gd name="connsiteX2" fmla="*/ 229791 w 780936"/>
              <a:gd name="connsiteY2" fmla="*/ 100208 h 450936"/>
              <a:gd name="connsiteX3" fmla="*/ 267369 w 780936"/>
              <a:gd name="connsiteY3" fmla="*/ 75156 h 450936"/>
              <a:gd name="connsiteX4" fmla="*/ 342525 w 780936"/>
              <a:gd name="connsiteY4" fmla="*/ 0 h 450936"/>
              <a:gd name="connsiteX5" fmla="*/ 405155 w 780936"/>
              <a:gd name="connsiteY5" fmla="*/ 50104 h 450936"/>
              <a:gd name="connsiteX6" fmla="*/ 480311 w 780936"/>
              <a:gd name="connsiteY6" fmla="*/ 100208 h 450936"/>
              <a:gd name="connsiteX7" fmla="*/ 555467 w 780936"/>
              <a:gd name="connsiteY7" fmla="*/ 137786 h 450936"/>
              <a:gd name="connsiteX8" fmla="*/ 593045 w 780936"/>
              <a:gd name="connsiteY8" fmla="*/ 162838 h 450936"/>
              <a:gd name="connsiteX9" fmla="*/ 630623 w 780936"/>
              <a:gd name="connsiteY9" fmla="*/ 175364 h 450936"/>
              <a:gd name="connsiteX10" fmla="*/ 693254 w 780936"/>
              <a:gd name="connsiteY10" fmla="*/ 225468 h 450936"/>
              <a:gd name="connsiteX11" fmla="*/ 768410 w 780936"/>
              <a:gd name="connsiteY11" fmla="*/ 275572 h 450936"/>
              <a:gd name="connsiteX12" fmla="*/ 780936 w 780936"/>
              <a:gd name="connsiteY12" fmla="*/ 313150 h 450936"/>
              <a:gd name="connsiteX13" fmla="*/ 743358 w 780936"/>
              <a:gd name="connsiteY13" fmla="*/ 438410 h 450936"/>
              <a:gd name="connsiteX14" fmla="*/ 705780 w 780936"/>
              <a:gd name="connsiteY14" fmla="*/ 450936 h 450936"/>
              <a:gd name="connsiteX15" fmla="*/ 417681 w 780936"/>
              <a:gd name="connsiteY15" fmla="*/ 438410 h 450936"/>
              <a:gd name="connsiteX16" fmla="*/ 342525 w 780936"/>
              <a:gd name="connsiteY16" fmla="*/ 413358 h 450936"/>
              <a:gd name="connsiteX17" fmla="*/ 254843 w 780936"/>
              <a:gd name="connsiteY17" fmla="*/ 400832 h 450936"/>
              <a:gd name="connsiteX18" fmla="*/ 217264 w 780936"/>
              <a:gd name="connsiteY18" fmla="*/ 375780 h 450936"/>
              <a:gd name="connsiteX19" fmla="*/ 142108 w 780936"/>
              <a:gd name="connsiteY19" fmla="*/ 313150 h 450936"/>
              <a:gd name="connsiteX20" fmla="*/ 66952 w 780936"/>
              <a:gd name="connsiteY20" fmla="*/ 288098 h 450936"/>
              <a:gd name="connsiteX21" fmla="*/ 4322 w 780936"/>
              <a:gd name="connsiteY21" fmla="*/ 212942 h 45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0936" h="450936">
                <a:moveTo>
                  <a:pt x="4322" y="212942"/>
                </a:moveTo>
                <a:cubicBezTo>
                  <a:pt x="21023" y="192065"/>
                  <a:pt x="116685" y="207003"/>
                  <a:pt x="167160" y="162838"/>
                </a:cubicBezTo>
                <a:cubicBezTo>
                  <a:pt x="189379" y="143396"/>
                  <a:pt x="205225" y="116585"/>
                  <a:pt x="229791" y="100208"/>
                </a:cubicBezTo>
                <a:cubicBezTo>
                  <a:pt x="242317" y="91857"/>
                  <a:pt x="256117" y="85158"/>
                  <a:pt x="267369" y="75156"/>
                </a:cubicBezTo>
                <a:cubicBezTo>
                  <a:pt x="293849" y="51618"/>
                  <a:pt x="342525" y="0"/>
                  <a:pt x="342525" y="0"/>
                </a:cubicBezTo>
                <a:cubicBezTo>
                  <a:pt x="427149" y="28208"/>
                  <a:pt x="335422" y="-10912"/>
                  <a:pt x="405155" y="50104"/>
                </a:cubicBezTo>
                <a:cubicBezTo>
                  <a:pt x="427814" y="69931"/>
                  <a:pt x="455259" y="83507"/>
                  <a:pt x="480311" y="100208"/>
                </a:cubicBezTo>
                <a:cubicBezTo>
                  <a:pt x="588004" y="172004"/>
                  <a:pt x="451747" y="85926"/>
                  <a:pt x="555467" y="137786"/>
                </a:cubicBezTo>
                <a:cubicBezTo>
                  <a:pt x="568932" y="144519"/>
                  <a:pt x="579580" y="156105"/>
                  <a:pt x="593045" y="162838"/>
                </a:cubicBezTo>
                <a:cubicBezTo>
                  <a:pt x="604855" y="168743"/>
                  <a:pt x="618813" y="169459"/>
                  <a:pt x="630623" y="175364"/>
                </a:cubicBezTo>
                <a:cubicBezTo>
                  <a:pt x="691925" y="206015"/>
                  <a:pt x="646654" y="190518"/>
                  <a:pt x="693254" y="225468"/>
                </a:cubicBezTo>
                <a:cubicBezTo>
                  <a:pt x="717341" y="243533"/>
                  <a:pt x="768410" y="275572"/>
                  <a:pt x="768410" y="275572"/>
                </a:cubicBezTo>
                <a:cubicBezTo>
                  <a:pt x="772585" y="288098"/>
                  <a:pt x="780936" y="299946"/>
                  <a:pt x="780936" y="313150"/>
                </a:cubicBezTo>
                <a:cubicBezTo>
                  <a:pt x="780936" y="329547"/>
                  <a:pt x="744816" y="437924"/>
                  <a:pt x="743358" y="438410"/>
                </a:cubicBezTo>
                <a:lnTo>
                  <a:pt x="705780" y="450936"/>
                </a:lnTo>
                <a:cubicBezTo>
                  <a:pt x="609747" y="446761"/>
                  <a:pt x="513294" y="448301"/>
                  <a:pt x="417681" y="438410"/>
                </a:cubicBezTo>
                <a:cubicBezTo>
                  <a:pt x="391414" y="435693"/>
                  <a:pt x="368667" y="417093"/>
                  <a:pt x="342525" y="413358"/>
                </a:cubicBezTo>
                <a:lnTo>
                  <a:pt x="254843" y="400832"/>
                </a:lnTo>
                <a:cubicBezTo>
                  <a:pt x="242317" y="392481"/>
                  <a:pt x="228829" y="385418"/>
                  <a:pt x="217264" y="375780"/>
                </a:cubicBezTo>
                <a:cubicBezTo>
                  <a:pt x="183551" y="347686"/>
                  <a:pt x="182094" y="330922"/>
                  <a:pt x="142108" y="313150"/>
                </a:cubicBezTo>
                <a:cubicBezTo>
                  <a:pt x="117977" y="302425"/>
                  <a:pt x="88924" y="302746"/>
                  <a:pt x="66952" y="288098"/>
                </a:cubicBezTo>
                <a:cubicBezTo>
                  <a:pt x="21606" y="257867"/>
                  <a:pt x="-12379" y="233819"/>
                  <a:pt x="4322" y="212942"/>
                </a:cubicBezTo>
                <a:close/>
              </a:path>
            </a:pathLst>
          </a:custGeom>
          <a:solidFill>
            <a:srgbClr val="DAF7A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2457907" y="2896819"/>
            <a:ext cx="563271" cy="241402"/>
          </a:xfrm>
          <a:custGeom>
            <a:avLst/>
            <a:gdLst>
              <a:gd name="connsiteX0" fmla="*/ 0 w 482804"/>
              <a:gd name="connsiteY0" fmla="*/ 14631 h 241402"/>
              <a:gd name="connsiteX1" fmla="*/ 7316 w 482804"/>
              <a:gd name="connsiteY1" fmla="*/ 51207 h 241402"/>
              <a:gd name="connsiteX2" fmla="*/ 21946 w 482804"/>
              <a:gd name="connsiteY2" fmla="*/ 95098 h 241402"/>
              <a:gd name="connsiteX3" fmla="*/ 29261 w 482804"/>
              <a:gd name="connsiteY3" fmla="*/ 124359 h 241402"/>
              <a:gd name="connsiteX4" fmla="*/ 21946 w 482804"/>
              <a:gd name="connsiteY4" fmla="*/ 197511 h 241402"/>
              <a:gd name="connsiteX5" fmla="*/ 43892 w 482804"/>
              <a:gd name="connsiteY5" fmla="*/ 212141 h 241402"/>
              <a:gd name="connsiteX6" fmla="*/ 65837 w 482804"/>
              <a:gd name="connsiteY6" fmla="*/ 204826 h 241402"/>
              <a:gd name="connsiteX7" fmla="*/ 117044 w 482804"/>
              <a:gd name="connsiteY7" fmla="*/ 197511 h 241402"/>
              <a:gd name="connsiteX8" fmla="*/ 234087 w 482804"/>
              <a:gd name="connsiteY8" fmla="*/ 204826 h 241402"/>
              <a:gd name="connsiteX9" fmla="*/ 256032 w 482804"/>
              <a:gd name="connsiteY9" fmla="*/ 212141 h 241402"/>
              <a:gd name="connsiteX10" fmla="*/ 285293 w 482804"/>
              <a:gd name="connsiteY10" fmla="*/ 219456 h 241402"/>
              <a:gd name="connsiteX11" fmla="*/ 329184 w 482804"/>
              <a:gd name="connsiteY11" fmla="*/ 234087 h 241402"/>
              <a:gd name="connsiteX12" fmla="*/ 365760 w 482804"/>
              <a:gd name="connsiteY12" fmla="*/ 241402 h 241402"/>
              <a:gd name="connsiteX13" fmla="*/ 446228 w 482804"/>
              <a:gd name="connsiteY13" fmla="*/ 234087 h 241402"/>
              <a:gd name="connsiteX14" fmla="*/ 460858 w 482804"/>
              <a:gd name="connsiteY14" fmla="*/ 219456 h 241402"/>
              <a:gd name="connsiteX15" fmla="*/ 475488 w 482804"/>
              <a:gd name="connsiteY15" fmla="*/ 175565 h 241402"/>
              <a:gd name="connsiteX16" fmla="*/ 482804 w 482804"/>
              <a:gd name="connsiteY16" fmla="*/ 95098 h 241402"/>
              <a:gd name="connsiteX17" fmla="*/ 329184 w 482804"/>
              <a:gd name="connsiteY17" fmla="*/ 65837 h 241402"/>
              <a:gd name="connsiteX18" fmla="*/ 219456 w 482804"/>
              <a:gd name="connsiteY18" fmla="*/ 51207 h 241402"/>
              <a:gd name="connsiteX19" fmla="*/ 175565 w 482804"/>
              <a:gd name="connsiteY19" fmla="*/ 43891 h 241402"/>
              <a:gd name="connsiteX20" fmla="*/ 131674 w 482804"/>
              <a:gd name="connsiteY20" fmla="*/ 29261 h 241402"/>
              <a:gd name="connsiteX21" fmla="*/ 87783 w 482804"/>
              <a:gd name="connsiteY21" fmla="*/ 14631 h 241402"/>
              <a:gd name="connsiteX22" fmla="*/ 43892 w 482804"/>
              <a:gd name="connsiteY22" fmla="*/ 0 h 241402"/>
              <a:gd name="connsiteX23" fmla="*/ 0 w 482804"/>
              <a:gd name="connsiteY23" fmla="*/ 14631 h 24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2804" h="241402">
                <a:moveTo>
                  <a:pt x="0" y="14631"/>
                </a:moveTo>
                <a:cubicBezTo>
                  <a:pt x="2439" y="26823"/>
                  <a:pt x="4044" y="39212"/>
                  <a:pt x="7316" y="51207"/>
                </a:cubicBezTo>
                <a:cubicBezTo>
                  <a:pt x="11374" y="66085"/>
                  <a:pt x="18206" y="80137"/>
                  <a:pt x="21946" y="95098"/>
                </a:cubicBezTo>
                <a:lnTo>
                  <a:pt x="29261" y="124359"/>
                </a:lnTo>
                <a:cubicBezTo>
                  <a:pt x="26823" y="148743"/>
                  <a:pt x="17917" y="173339"/>
                  <a:pt x="21946" y="197511"/>
                </a:cubicBezTo>
                <a:cubicBezTo>
                  <a:pt x="23391" y="206183"/>
                  <a:pt x="35220" y="210696"/>
                  <a:pt x="43892" y="212141"/>
                </a:cubicBezTo>
                <a:cubicBezTo>
                  <a:pt x="51498" y="213409"/>
                  <a:pt x="58276" y="206338"/>
                  <a:pt x="65837" y="204826"/>
                </a:cubicBezTo>
                <a:cubicBezTo>
                  <a:pt x="82744" y="201445"/>
                  <a:pt x="99975" y="199949"/>
                  <a:pt x="117044" y="197511"/>
                </a:cubicBezTo>
                <a:cubicBezTo>
                  <a:pt x="156058" y="199949"/>
                  <a:pt x="195211" y="200734"/>
                  <a:pt x="234087" y="204826"/>
                </a:cubicBezTo>
                <a:cubicBezTo>
                  <a:pt x="241755" y="205633"/>
                  <a:pt x="248618" y="210023"/>
                  <a:pt x="256032" y="212141"/>
                </a:cubicBezTo>
                <a:cubicBezTo>
                  <a:pt x="265699" y="214903"/>
                  <a:pt x="275663" y="216567"/>
                  <a:pt x="285293" y="219456"/>
                </a:cubicBezTo>
                <a:cubicBezTo>
                  <a:pt x="300064" y="223887"/>
                  <a:pt x="314062" y="231063"/>
                  <a:pt x="329184" y="234087"/>
                </a:cubicBezTo>
                <a:lnTo>
                  <a:pt x="365760" y="241402"/>
                </a:lnTo>
                <a:cubicBezTo>
                  <a:pt x="392583" y="238964"/>
                  <a:pt x="419984" y="240143"/>
                  <a:pt x="446228" y="234087"/>
                </a:cubicBezTo>
                <a:cubicBezTo>
                  <a:pt x="452948" y="232536"/>
                  <a:pt x="457774" y="225625"/>
                  <a:pt x="460858" y="219456"/>
                </a:cubicBezTo>
                <a:cubicBezTo>
                  <a:pt x="467755" y="205662"/>
                  <a:pt x="475488" y="175565"/>
                  <a:pt x="475488" y="175565"/>
                </a:cubicBezTo>
                <a:cubicBezTo>
                  <a:pt x="477927" y="148743"/>
                  <a:pt x="482804" y="122031"/>
                  <a:pt x="482804" y="95098"/>
                </a:cubicBezTo>
                <a:cubicBezTo>
                  <a:pt x="482804" y="27967"/>
                  <a:pt x="339077" y="66332"/>
                  <a:pt x="329184" y="65837"/>
                </a:cubicBezTo>
                <a:cubicBezTo>
                  <a:pt x="284271" y="60223"/>
                  <a:pt x="263183" y="57934"/>
                  <a:pt x="219456" y="51207"/>
                </a:cubicBezTo>
                <a:cubicBezTo>
                  <a:pt x="204796" y="48952"/>
                  <a:pt x="189954" y="47488"/>
                  <a:pt x="175565" y="43891"/>
                </a:cubicBezTo>
                <a:cubicBezTo>
                  <a:pt x="160604" y="40151"/>
                  <a:pt x="146304" y="34138"/>
                  <a:pt x="131674" y="29261"/>
                </a:cubicBezTo>
                <a:lnTo>
                  <a:pt x="87783" y="14631"/>
                </a:lnTo>
                <a:cubicBezTo>
                  <a:pt x="87781" y="14630"/>
                  <a:pt x="43895" y="0"/>
                  <a:pt x="43892" y="0"/>
                </a:cubicBezTo>
                <a:lnTo>
                  <a:pt x="0" y="1463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2640787" y="2223821"/>
            <a:ext cx="541325" cy="549079"/>
          </a:xfrm>
          <a:custGeom>
            <a:avLst/>
            <a:gdLst>
              <a:gd name="connsiteX0" fmla="*/ 0 w 541325"/>
              <a:gd name="connsiteY0" fmla="*/ 234086 h 549079"/>
              <a:gd name="connsiteX1" fmla="*/ 36576 w 541325"/>
              <a:gd name="connsiteY1" fmla="*/ 219456 h 549079"/>
              <a:gd name="connsiteX2" fmla="*/ 80467 w 541325"/>
              <a:gd name="connsiteY2" fmla="*/ 182880 h 549079"/>
              <a:gd name="connsiteX3" fmla="*/ 102413 w 541325"/>
              <a:gd name="connsiteY3" fmla="*/ 153619 h 549079"/>
              <a:gd name="connsiteX4" fmla="*/ 124359 w 541325"/>
              <a:gd name="connsiteY4" fmla="*/ 117043 h 549079"/>
              <a:gd name="connsiteX5" fmla="*/ 131674 w 541325"/>
              <a:gd name="connsiteY5" fmla="*/ 95097 h 549079"/>
              <a:gd name="connsiteX6" fmla="*/ 168250 w 541325"/>
              <a:gd name="connsiteY6" fmla="*/ 58521 h 549079"/>
              <a:gd name="connsiteX7" fmla="*/ 182880 w 541325"/>
              <a:gd name="connsiteY7" fmla="*/ 36576 h 549079"/>
              <a:gd name="connsiteX8" fmla="*/ 226771 w 541325"/>
              <a:gd name="connsiteY8" fmla="*/ 21945 h 549079"/>
              <a:gd name="connsiteX9" fmla="*/ 248717 w 541325"/>
              <a:gd name="connsiteY9" fmla="*/ 14630 h 549079"/>
              <a:gd name="connsiteX10" fmla="*/ 336499 w 541325"/>
              <a:gd name="connsiteY10" fmla="*/ 0 h 549079"/>
              <a:gd name="connsiteX11" fmla="*/ 490119 w 541325"/>
              <a:gd name="connsiteY11" fmla="*/ 7315 h 549079"/>
              <a:gd name="connsiteX12" fmla="*/ 526695 w 541325"/>
              <a:gd name="connsiteY12" fmla="*/ 14630 h 549079"/>
              <a:gd name="connsiteX13" fmla="*/ 541325 w 541325"/>
              <a:gd name="connsiteY13" fmla="*/ 29261 h 549079"/>
              <a:gd name="connsiteX14" fmla="*/ 534010 w 541325"/>
              <a:gd name="connsiteY14" fmla="*/ 153619 h 549079"/>
              <a:gd name="connsiteX15" fmla="*/ 519379 w 541325"/>
              <a:gd name="connsiteY15" fmla="*/ 175565 h 549079"/>
              <a:gd name="connsiteX16" fmla="*/ 482803 w 541325"/>
              <a:gd name="connsiteY16" fmla="*/ 212141 h 549079"/>
              <a:gd name="connsiteX17" fmla="*/ 453543 w 541325"/>
              <a:gd name="connsiteY17" fmla="*/ 248717 h 549079"/>
              <a:gd name="connsiteX18" fmla="*/ 446227 w 541325"/>
              <a:gd name="connsiteY18" fmla="*/ 270662 h 549079"/>
              <a:gd name="connsiteX19" fmla="*/ 431597 w 541325"/>
              <a:gd name="connsiteY19" fmla="*/ 292608 h 549079"/>
              <a:gd name="connsiteX20" fmla="*/ 416967 w 541325"/>
              <a:gd name="connsiteY20" fmla="*/ 336499 h 549079"/>
              <a:gd name="connsiteX21" fmla="*/ 409651 w 541325"/>
              <a:gd name="connsiteY21" fmla="*/ 358445 h 549079"/>
              <a:gd name="connsiteX22" fmla="*/ 402336 w 541325"/>
              <a:gd name="connsiteY22" fmla="*/ 534009 h 549079"/>
              <a:gd name="connsiteX23" fmla="*/ 387706 w 541325"/>
              <a:gd name="connsiteY23" fmla="*/ 548640 h 549079"/>
              <a:gd name="connsiteX24" fmla="*/ 351130 w 541325"/>
              <a:gd name="connsiteY24" fmla="*/ 512064 h 549079"/>
              <a:gd name="connsiteX25" fmla="*/ 314554 w 541325"/>
              <a:gd name="connsiteY25" fmla="*/ 475488 h 549079"/>
              <a:gd name="connsiteX26" fmla="*/ 299923 w 541325"/>
              <a:gd name="connsiteY26" fmla="*/ 460857 h 549079"/>
              <a:gd name="connsiteX27" fmla="*/ 277978 w 541325"/>
              <a:gd name="connsiteY27" fmla="*/ 446227 h 549079"/>
              <a:gd name="connsiteX28" fmla="*/ 234087 w 541325"/>
              <a:gd name="connsiteY28" fmla="*/ 431597 h 549079"/>
              <a:gd name="connsiteX29" fmla="*/ 190195 w 541325"/>
              <a:gd name="connsiteY29" fmla="*/ 402336 h 549079"/>
              <a:gd name="connsiteX30" fmla="*/ 153619 w 541325"/>
              <a:gd name="connsiteY30" fmla="*/ 380390 h 549079"/>
              <a:gd name="connsiteX31" fmla="*/ 117043 w 541325"/>
              <a:gd name="connsiteY31" fmla="*/ 351129 h 549079"/>
              <a:gd name="connsiteX32" fmla="*/ 95098 w 541325"/>
              <a:gd name="connsiteY32" fmla="*/ 336499 h 549079"/>
              <a:gd name="connsiteX33" fmla="*/ 65837 w 541325"/>
              <a:gd name="connsiteY33" fmla="*/ 307238 h 549079"/>
              <a:gd name="connsiteX34" fmla="*/ 21946 w 541325"/>
              <a:gd name="connsiteY34" fmla="*/ 277977 h 549079"/>
              <a:gd name="connsiteX35" fmla="*/ 0 w 541325"/>
              <a:gd name="connsiteY35" fmla="*/ 234086 h 54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41325" h="549079">
                <a:moveTo>
                  <a:pt x="0" y="234086"/>
                </a:moveTo>
                <a:cubicBezTo>
                  <a:pt x="12192" y="229209"/>
                  <a:pt x="24831" y="225328"/>
                  <a:pt x="36576" y="219456"/>
                </a:cubicBezTo>
                <a:cubicBezTo>
                  <a:pt x="53507" y="210991"/>
                  <a:pt x="68334" y="197035"/>
                  <a:pt x="80467" y="182880"/>
                </a:cubicBezTo>
                <a:cubicBezTo>
                  <a:pt x="88402" y="173623"/>
                  <a:pt x="95098" y="163373"/>
                  <a:pt x="102413" y="153619"/>
                </a:cubicBezTo>
                <a:cubicBezTo>
                  <a:pt x="123135" y="91449"/>
                  <a:pt x="94234" y="167250"/>
                  <a:pt x="124359" y="117043"/>
                </a:cubicBezTo>
                <a:cubicBezTo>
                  <a:pt x="128326" y="110431"/>
                  <a:pt x="127047" y="101266"/>
                  <a:pt x="131674" y="95097"/>
                </a:cubicBezTo>
                <a:cubicBezTo>
                  <a:pt x="142019" y="81303"/>
                  <a:pt x="158686" y="72867"/>
                  <a:pt x="168250" y="58521"/>
                </a:cubicBezTo>
                <a:cubicBezTo>
                  <a:pt x="173127" y="51206"/>
                  <a:pt x="175425" y="41236"/>
                  <a:pt x="182880" y="36576"/>
                </a:cubicBezTo>
                <a:cubicBezTo>
                  <a:pt x="195958" y="28402"/>
                  <a:pt x="212141" y="26822"/>
                  <a:pt x="226771" y="21945"/>
                </a:cubicBezTo>
                <a:cubicBezTo>
                  <a:pt x="234086" y="19507"/>
                  <a:pt x="241156" y="16142"/>
                  <a:pt x="248717" y="14630"/>
                </a:cubicBezTo>
                <a:cubicBezTo>
                  <a:pt x="302200" y="3934"/>
                  <a:pt x="272985" y="9073"/>
                  <a:pt x="336499" y="0"/>
                </a:cubicBezTo>
                <a:cubicBezTo>
                  <a:pt x="387706" y="2438"/>
                  <a:pt x="439005" y="3383"/>
                  <a:pt x="490119" y="7315"/>
                </a:cubicBezTo>
                <a:cubicBezTo>
                  <a:pt x="502516" y="8269"/>
                  <a:pt x="515267" y="9732"/>
                  <a:pt x="526695" y="14630"/>
                </a:cubicBezTo>
                <a:cubicBezTo>
                  <a:pt x="533034" y="17347"/>
                  <a:pt x="536448" y="24384"/>
                  <a:pt x="541325" y="29261"/>
                </a:cubicBezTo>
                <a:cubicBezTo>
                  <a:pt x="538887" y="70714"/>
                  <a:pt x="540170" y="112554"/>
                  <a:pt x="534010" y="153619"/>
                </a:cubicBezTo>
                <a:cubicBezTo>
                  <a:pt x="532706" y="162314"/>
                  <a:pt x="525169" y="168948"/>
                  <a:pt x="519379" y="175565"/>
                </a:cubicBezTo>
                <a:cubicBezTo>
                  <a:pt x="508025" y="188541"/>
                  <a:pt x="492367" y="197795"/>
                  <a:pt x="482803" y="212141"/>
                </a:cubicBezTo>
                <a:cubicBezTo>
                  <a:pt x="464347" y="239825"/>
                  <a:pt x="474389" y="227869"/>
                  <a:pt x="453543" y="248717"/>
                </a:cubicBezTo>
                <a:cubicBezTo>
                  <a:pt x="451104" y="256032"/>
                  <a:pt x="449675" y="263765"/>
                  <a:pt x="446227" y="270662"/>
                </a:cubicBezTo>
                <a:cubicBezTo>
                  <a:pt x="442295" y="278526"/>
                  <a:pt x="435168" y="284574"/>
                  <a:pt x="431597" y="292608"/>
                </a:cubicBezTo>
                <a:cubicBezTo>
                  <a:pt x="425334" y="306701"/>
                  <a:pt x="421844" y="321869"/>
                  <a:pt x="416967" y="336499"/>
                </a:cubicBezTo>
                <a:lnTo>
                  <a:pt x="409651" y="358445"/>
                </a:lnTo>
                <a:cubicBezTo>
                  <a:pt x="407213" y="416966"/>
                  <a:pt x="409050" y="475823"/>
                  <a:pt x="402336" y="534009"/>
                </a:cubicBezTo>
                <a:cubicBezTo>
                  <a:pt x="401545" y="540860"/>
                  <a:pt x="394045" y="551357"/>
                  <a:pt x="387706" y="548640"/>
                </a:cubicBezTo>
                <a:cubicBezTo>
                  <a:pt x="371858" y="541848"/>
                  <a:pt x="363322" y="524256"/>
                  <a:pt x="351130" y="512064"/>
                </a:cubicBezTo>
                <a:lnTo>
                  <a:pt x="314554" y="475488"/>
                </a:lnTo>
                <a:cubicBezTo>
                  <a:pt x="309677" y="470611"/>
                  <a:pt x="305662" y="464683"/>
                  <a:pt x="299923" y="460857"/>
                </a:cubicBezTo>
                <a:cubicBezTo>
                  <a:pt x="292608" y="455980"/>
                  <a:pt x="286012" y="449798"/>
                  <a:pt x="277978" y="446227"/>
                </a:cubicBezTo>
                <a:cubicBezTo>
                  <a:pt x="263885" y="439964"/>
                  <a:pt x="234087" y="431597"/>
                  <a:pt x="234087" y="431597"/>
                </a:cubicBezTo>
                <a:cubicBezTo>
                  <a:pt x="200539" y="398049"/>
                  <a:pt x="243343" y="437768"/>
                  <a:pt x="190195" y="402336"/>
                </a:cubicBezTo>
                <a:cubicBezTo>
                  <a:pt x="150028" y="375558"/>
                  <a:pt x="204563" y="397371"/>
                  <a:pt x="153619" y="380390"/>
                </a:cubicBezTo>
                <a:cubicBezTo>
                  <a:pt x="86077" y="335362"/>
                  <a:pt x="169160" y="392823"/>
                  <a:pt x="117043" y="351129"/>
                </a:cubicBezTo>
                <a:cubicBezTo>
                  <a:pt x="110178" y="345637"/>
                  <a:pt x="101773" y="342220"/>
                  <a:pt x="95098" y="336499"/>
                </a:cubicBezTo>
                <a:cubicBezTo>
                  <a:pt x="84625" y="327522"/>
                  <a:pt x="77314" y="314889"/>
                  <a:pt x="65837" y="307238"/>
                </a:cubicBezTo>
                <a:cubicBezTo>
                  <a:pt x="51207" y="297484"/>
                  <a:pt x="34380" y="290410"/>
                  <a:pt x="21946" y="277977"/>
                </a:cubicBezTo>
                <a:lnTo>
                  <a:pt x="0" y="234086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1824478" y="3820131"/>
            <a:ext cx="588870" cy="363255"/>
          </a:xfrm>
          <a:custGeom>
            <a:avLst/>
            <a:gdLst>
              <a:gd name="connsiteX0" fmla="*/ 313297 w 588870"/>
              <a:gd name="connsiteY0" fmla="*/ 0 h 363255"/>
              <a:gd name="connsiteX1" fmla="*/ 313297 w 588870"/>
              <a:gd name="connsiteY1" fmla="*/ 0 h 363255"/>
              <a:gd name="connsiteX2" fmla="*/ 576344 w 588870"/>
              <a:gd name="connsiteY2" fmla="*/ 150312 h 363255"/>
              <a:gd name="connsiteX3" fmla="*/ 588870 w 588870"/>
              <a:gd name="connsiteY3" fmla="*/ 187890 h 363255"/>
              <a:gd name="connsiteX4" fmla="*/ 576344 w 588870"/>
              <a:gd name="connsiteY4" fmla="*/ 325677 h 363255"/>
              <a:gd name="connsiteX5" fmla="*/ 513713 w 588870"/>
              <a:gd name="connsiteY5" fmla="*/ 363255 h 363255"/>
              <a:gd name="connsiteX6" fmla="*/ 363401 w 588870"/>
              <a:gd name="connsiteY6" fmla="*/ 350729 h 363255"/>
              <a:gd name="connsiteX7" fmla="*/ 288245 w 588870"/>
              <a:gd name="connsiteY7" fmla="*/ 325677 h 363255"/>
              <a:gd name="connsiteX8" fmla="*/ 250667 w 588870"/>
              <a:gd name="connsiteY8" fmla="*/ 313151 h 363255"/>
              <a:gd name="connsiteX9" fmla="*/ 213089 w 588870"/>
              <a:gd name="connsiteY9" fmla="*/ 300625 h 363255"/>
              <a:gd name="connsiteX10" fmla="*/ 162985 w 588870"/>
              <a:gd name="connsiteY10" fmla="*/ 288099 h 363255"/>
              <a:gd name="connsiteX11" fmla="*/ 87828 w 588870"/>
              <a:gd name="connsiteY11" fmla="*/ 263047 h 363255"/>
              <a:gd name="connsiteX12" fmla="*/ 50250 w 588870"/>
              <a:gd name="connsiteY12" fmla="*/ 250521 h 363255"/>
              <a:gd name="connsiteX13" fmla="*/ 12672 w 588870"/>
              <a:gd name="connsiteY13" fmla="*/ 237994 h 363255"/>
              <a:gd name="connsiteX14" fmla="*/ 146 w 588870"/>
              <a:gd name="connsiteY14" fmla="*/ 200416 h 363255"/>
              <a:gd name="connsiteX15" fmla="*/ 62776 w 588870"/>
              <a:gd name="connsiteY15" fmla="*/ 100208 h 363255"/>
              <a:gd name="connsiteX16" fmla="*/ 112881 w 588870"/>
              <a:gd name="connsiteY16" fmla="*/ 87682 h 363255"/>
              <a:gd name="connsiteX17" fmla="*/ 213089 w 588870"/>
              <a:gd name="connsiteY17" fmla="*/ 50104 h 363255"/>
              <a:gd name="connsiteX18" fmla="*/ 250667 w 588870"/>
              <a:gd name="connsiteY18" fmla="*/ 37578 h 363255"/>
              <a:gd name="connsiteX19" fmla="*/ 313297 w 588870"/>
              <a:gd name="connsiteY19" fmla="*/ 0 h 36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8870" h="363255">
                <a:moveTo>
                  <a:pt x="313297" y="0"/>
                </a:moveTo>
                <a:lnTo>
                  <a:pt x="313297" y="0"/>
                </a:lnTo>
                <a:cubicBezTo>
                  <a:pt x="400979" y="50104"/>
                  <a:pt x="492905" y="93422"/>
                  <a:pt x="576344" y="150312"/>
                </a:cubicBezTo>
                <a:cubicBezTo>
                  <a:pt x="587253" y="157750"/>
                  <a:pt x="588870" y="174686"/>
                  <a:pt x="588870" y="187890"/>
                </a:cubicBezTo>
                <a:cubicBezTo>
                  <a:pt x="588870" y="234008"/>
                  <a:pt x="586714" y="280740"/>
                  <a:pt x="576344" y="325677"/>
                </a:cubicBezTo>
                <a:cubicBezTo>
                  <a:pt x="570613" y="350512"/>
                  <a:pt x="530455" y="357674"/>
                  <a:pt x="513713" y="363255"/>
                </a:cubicBezTo>
                <a:cubicBezTo>
                  <a:pt x="463609" y="359080"/>
                  <a:pt x="412995" y="358995"/>
                  <a:pt x="363401" y="350729"/>
                </a:cubicBezTo>
                <a:cubicBezTo>
                  <a:pt x="337353" y="346388"/>
                  <a:pt x="313297" y="334028"/>
                  <a:pt x="288245" y="325677"/>
                </a:cubicBezTo>
                <a:lnTo>
                  <a:pt x="250667" y="313151"/>
                </a:lnTo>
                <a:cubicBezTo>
                  <a:pt x="238141" y="308976"/>
                  <a:pt x="225898" y="303827"/>
                  <a:pt x="213089" y="300625"/>
                </a:cubicBezTo>
                <a:cubicBezTo>
                  <a:pt x="196388" y="296450"/>
                  <a:pt x="179474" y="293046"/>
                  <a:pt x="162985" y="288099"/>
                </a:cubicBezTo>
                <a:cubicBezTo>
                  <a:pt x="137691" y="280511"/>
                  <a:pt x="112880" y="271398"/>
                  <a:pt x="87828" y="263047"/>
                </a:cubicBezTo>
                <a:lnTo>
                  <a:pt x="50250" y="250521"/>
                </a:lnTo>
                <a:lnTo>
                  <a:pt x="12672" y="237994"/>
                </a:lnTo>
                <a:cubicBezTo>
                  <a:pt x="8497" y="225468"/>
                  <a:pt x="-1312" y="213539"/>
                  <a:pt x="146" y="200416"/>
                </a:cubicBezTo>
                <a:cubicBezTo>
                  <a:pt x="6188" y="146037"/>
                  <a:pt x="16777" y="119922"/>
                  <a:pt x="62776" y="100208"/>
                </a:cubicBezTo>
                <a:cubicBezTo>
                  <a:pt x="78600" y="93426"/>
                  <a:pt x="96179" y="91857"/>
                  <a:pt x="112881" y="87682"/>
                </a:cubicBezTo>
                <a:cubicBezTo>
                  <a:pt x="174740" y="46442"/>
                  <a:pt x="126410" y="71774"/>
                  <a:pt x="213089" y="50104"/>
                </a:cubicBezTo>
                <a:cubicBezTo>
                  <a:pt x="225898" y="46902"/>
                  <a:pt x="238857" y="43483"/>
                  <a:pt x="250667" y="37578"/>
                </a:cubicBezTo>
                <a:cubicBezTo>
                  <a:pt x="264132" y="30845"/>
                  <a:pt x="302859" y="6263"/>
                  <a:pt x="313297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2150301" y="3569610"/>
            <a:ext cx="772121" cy="488515"/>
          </a:xfrm>
          <a:custGeom>
            <a:avLst/>
            <a:gdLst>
              <a:gd name="connsiteX0" fmla="*/ 4322 w 780936"/>
              <a:gd name="connsiteY0" fmla="*/ 212942 h 450936"/>
              <a:gd name="connsiteX1" fmla="*/ 167160 w 780936"/>
              <a:gd name="connsiteY1" fmla="*/ 162838 h 450936"/>
              <a:gd name="connsiteX2" fmla="*/ 229791 w 780936"/>
              <a:gd name="connsiteY2" fmla="*/ 100208 h 450936"/>
              <a:gd name="connsiteX3" fmla="*/ 267369 w 780936"/>
              <a:gd name="connsiteY3" fmla="*/ 75156 h 450936"/>
              <a:gd name="connsiteX4" fmla="*/ 342525 w 780936"/>
              <a:gd name="connsiteY4" fmla="*/ 0 h 450936"/>
              <a:gd name="connsiteX5" fmla="*/ 405155 w 780936"/>
              <a:gd name="connsiteY5" fmla="*/ 50104 h 450936"/>
              <a:gd name="connsiteX6" fmla="*/ 480311 w 780936"/>
              <a:gd name="connsiteY6" fmla="*/ 100208 h 450936"/>
              <a:gd name="connsiteX7" fmla="*/ 555467 w 780936"/>
              <a:gd name="connsiteY7" fmla="*/ 137786 h 450936"/>
              <a:gd name="connsiteX8" fmla="*/ 593045 w 780936"/>
              <a:gd name="connsiteY8" fmla="*/ 162838 h 450936"/>
              <a:gd name="connsiteX9" fmla="*/ 630623 w 780936"/>
              <a:gd name="connsiteY9" fmla="*/ 175364 h 450936"/>
              <a:gd name="connsiteX10" fmla="*/ 693254 w 780936"/>
              <a:gd name="connsiteY10" fmla="*/ 225468 h 450936"/>
              <a:gd name="connsiteX11" fmla="*/ 768410 w 780936"/>
              <a:gd name="connsiteY11" fmla="*/ 275572 h 450936"/>
              <a:gd name="connsiteX12" fmla="*/ 780936 w 780936"/>
              <a:gd name="connsiteY12" fmla="*/ 313150 h 450936"/>
              <a:gd name="connsiteX13" fmla="*/ 743358 w 780936"/>
              <a:gd name="connsiteY13" fmla="*/ 438410 h 450936"/>
              <a:gd name="connsiteX14" fmla="*/ 705780 w 780936"/>
              <a:gd name="connsiteY14" fmla="*/ 450936 h 450936"/>
              <a:gd name="connsiteX15" fmla="*/ 417681 w 780936"/>
              <a:gd name="connsiteY15" fmla="*/ 438410 h 450936"/>
              <a:gd name="connsiteX16" fmla="*/ 342525 w 780936"/>
              <a:gd name="connsiteY16" fmla="*/ 413358 h 450936"/>
              <a:gd name="connsiteX17" fmla="*/ 254843 w 780936"/>
              <a:gd name="connsiteY17" fmla="*/ 400832 h 450936"/>
              <a:gd name="connsiteX18" fmla="*/ 217264 w 780936"/>
              <a:gd name="connsiteY18" fmla="*/ 375780 h 450936"/>
              <a:gd name="connsiteX19" fmla="*/ 142108 w 780936"/>
              <a:gd name="connsiteY19" fmla="*/ 313150 h 450936"/>
              <a:gd name="connsiteX20" fmla="*/ 66952 w 780936"/>
              <a:gd name="connsiteY20" fmla="*/ 288098 h 450936"/>
              <a:gd name="connsiteX21" fmla="*/ 4322 w 780936"/>
              <a:gd name="connsiteY21" fmla="*/ 212942 h 45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0936" h="450936">
                <a:moveTo>
                  <a:pt x="4322" y="212942"/>
                </a:moveTo>
                <a:cubicBezTo>
                  <a:pt x="21023" y="192065"/>
                  <a:pt x="116685" y="207003"/>
                  <a:pt x="167160" y="162838"/>
                </a:cubicBezTo>
                <a:cubicBezTo>
                  <a:pt x="189379" y="143396"/>
                  <a:pt x="205225" y="116585"/>
                  <a:pt x="229791" y="100208"/>
                </a:cubicBezTo>
                <a:cubicBezTo>
                  <a:pt x="242317" y="91857"/>
                  <a:pt x="256117" y="85158"/>
                  <a:pt x="267369" y="75156"/>
                </a:cubicBezTo>
                <a:cubicBezTo>
                  <a:pt x="293849" y="51618"/>
                  <a:pt x="342525" y="0"/>
                  <a:pt x="342525" y="0"/>
                </a:cubicBezTo>
                <a:cubicBezTo>
                  <a:pt x="427149" y="28208"/>
                  <a:pt x="335422" y="-10912"/>
                  <a:pt x="405155" y="50104"/>
                </a:cubicBezTo>
                <a:cubicBezTo>
                  <a:pt x="427814" y="69931"/>
                  <a:pt x="455259" y="83507"/>
                  <a:pt x="480311" y="100208"/>
                </a:cubicBezTo>
                <a:cubicBezTo>
                  <a:pt x="588004" y="172004"/>
                  <a:pt x="451747" y="85926"/>
                  <a:pt x="555467" y="137786"/>
                </a:cubicBezTo>
                <a:cubicBezTo>
                  <a:pt x="568932" y="144519"/>
                  <a:pt x="579580" y="156105"/>
                  <a:pt x="593045" y="162838"/>
                </a:cubicBezTo>
                <a:cubicBezTo>
                  <a:pt x="604855" y="168743"/>
                  <a:pt x="618813" y="169459"/>
                  <a:pt x="630623" y="175364"/>
                </a:cubicBezTo>
                <a:cubicBezTo>
                  <a:pt x="691925" y="206015"/>
                  <a:pt x="646654" y="190518"/>
                  <a:pt x="693254" y="225468"/>
                </a:cubicBezTo>
                <a:cubicBezTo>
                  <a:pt x="717341" y="243533"/>
                  <a:pt x="768410" y="275572"/>
                  <a:pt x="768410" y="275572"/>
                </a:cubicBezTo>
                <a:cubicBezTo>
                  <a:pt x="772585" y="288098"/>
                  <a:pt x="780936" y="299946"/>
                  <a:pt x="780936" y="313150"/>
                </a:cubicBezTo>
                <a:cubicBezTo>
                  <a:pt x="780936" y="329547"/>
                  <a:pt x="744816" y="437924"/>
                  <a:pt x="743358" y="438410"/>
                </a:cubicBezTo>
                <a:lnTo>
                  <a:pt x="705780" y="450936"/>
                </a:lnTo>
                <a:cubicBezTo>
                  <a:pt x="609747" y="446761"/>
                  <a:pt x="513294" y="448301"/>
                  <a:pt x="417681" y="438410"/>
                </a:cubicBezTo>
                <a:cubicBezTo>
                  <a:pt x="391414" y="435693"/>
                  <a:pt x="368667" y="417093"/>
                  <a:pt x="342525" y="413358"/>
                </a:cubicBezTo>
                <a:lnTo>
                  <a:pt x="254843" y="400832"/>
                </a:lnTo>
                <a:cubicBezTo>
                  <a:pt x="242317" y="392481"/>
                  <a:pt x="228829" y="385418"/>
                  <a:pt x="217264" y="375780"/>
                </a:cubicBezTo>
                <a:cubicBezTo>
                  <a:pt x="183551" y="347686"/>
                  <a:pt x="182094" y="330922"/>
                  <a:pt x="142108" y="313150"/>
                </a:cubicBezTo>
                <a:cubicBezTo>
                  <a:pt x="117977" y="302425"/>
                  <a:pt x="88924" y="302746"/>
                  <a:pt x="66952" y="288098"/>
                </a:cubicBezTo>
                <a:cubicBezTo>
                  <a:pt x="21606" y="257867"/>
                  <a:pt x="-12379" y="233819"/>
                  <a:pt x="4322" y="212942"/>
                </a:cubicBezTo>
                <a:close/>
              </a:path>
            </a:pathLst>
          </a:custGeom>
          <a:solidFill>
            <a:srgbClr val="FF717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2328471" y="3986276"/>
            <a:ext cx="563271" cy="241402"/>
          </a:xfrm>
          <a:custGeom>
            <a:avLst/>
            <a:gdLst>
              <a:gd name="connsiteX0" fmla="*/ 0 w 482804"/>
              <a:gd name="connsiteY0" fmla="*/ 14631 h 241402"/>
              <a:gd name="connsiteX1" fmla="*/ 7316 w 482804"/>
              <a:gd name="connsiteY1" fmla="*/ 51207 h 241402"/>
              <a:gd name="connsiteX2" fmla="*/ 21946 w 482804"/>
              <a:gd name="connsiteY2" fmla="*/ 95098 h 241402"/>
              <a:gd name="connsiteX3" fmla="*/ 29261 w 482804"/>
              <a:gd name="connsiteY3" fmla="*/ 124359 h 241402"/>
              <a:gd name="connsiteX4" fmla="*/ 21946 w 482804"/>
              <a:gd name="connsiteY4" fmla="*/ 197511 h 241402"/>
              <a:gd name="connsiteX5" fmla="*/ 43892 w 482804"/>
              <a:gd name="connsiteY5" fmla="*/ 212141 h 241402"/>
              <a:gd name="connsiteX6" fmla="*/ 65837 w 482804"/>
              <a:gd name="connsiteY6" fmla="*/ 204826 h 241402"/>
              <a:gd name="connsiteX7" fmla="*/ 117044 w 482804"/>
              <a:gd name="connsiteY7" fmla="*/ 197511 h 241402"/>
              <a:gd name="connsiteX8" fmla="*/ 234087 w 482804"/>
              <a:gd name="connsiteY8" fmla="*/ 204826 h 241402"/>
              <a:gd name="connsiteX9" fmla="*/ 256032 w 482804"/>
              <a:gd name="connsiteY9" fmla="*/ 212141 h 241402"/>
              <a:gd name="connsiteX10" fmla="*/ 285293 w 482804"/>
              <a:gd name="connsiteY10" fmla="*/ 219456 h 241402"/>
              <a:gd name="connsiteX11" fmla="*/ 329184 w 482804"/>
              <a:gd name="connsiteY11" fmla="*/ 234087 h 241402"/>
              <a:gd name="connsiteX12" fmla="*/ 365760 w 482804"/>
              <a:gd name="connsiteY12" fmla="*/ 241402 h 241402"/>
              <a:gd name="connsiteX13" fmla="*/ 446228 w 482804"/>
              <a:gd name="connsiteY13" fmla="*/ 234087 h 241402"/>
              <a:gd name="connsiteX14" fmla="*/ 460858 w 482804"/>
              <a:gd name="connsiteY14" fmla="*/ 219456 h 241402"/>
              <a:gd name="connsiteX15" fmla="*/ 475488 w 482804"/>
              <a:gd name="connsiteY15" fmla="*/ 175565 h 241402"/>
              <a:gd name="connsiteX16" fmla="*/ 482804 w 482804"/>
              <a:gd name="connsiteY16" fmla="*/ 95098 h 241402"/>
              <a:gd name="connsiteX17" fmla="*/ 329184 w 482804"/>
              <a:gd name="connsiteY17" fmla="*/ 65837 h 241402"/>
              <a:gd name="connsiteX18" fmla="*/ 219456 w 482804"/>
              <a:gd name="connsiteY18" fmla="*/ 51207 h 241402"/>
              <a:gd name="connsiteX19" fmla="*/ 175565 w 482804"/>
              <a:gd name="connsiteY19" fmla="*/ 43891 h 241402"/>
              <a:gd name="connsiteX20" fmla="*/ 131674 w 482804"/>
              <a:gd name="connsiteY20" fmla="*/ 29261 h 241402"/>
              <a:gd name="connsiteX21" fmla="*/ 87783 w 482804"/>
              <a:gd name="connsiteY21" fmla="*/ 14631 h 241402"/>
              <a:gd name="connsiteX22" fmla="*/ 43892 w 482804"/>
              <a:gd name="connsiteY22" fmla="*/ 0 h 241402"/>
              <a:gd name="connsiteX23" fmla="*/ 0 w 482804"/>
              <a:gd name="connsiteY23" fmla="*/ 14631 h 24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2804" h="241402">
                <a:moveTo>
                  <a:pt x="0" y="14631"/>
                </a:moveTo>
                <a:cubicBezTo>
                  <a:pt x="2439" y="26823"/>
                  <a:pt x="4044" y="39212"/>
                  <a:pt x="7316" y="51207"/>
                </a:cubicBezTo>
                <a:cubicBezTo>
                  <a:pt x="11374" y="66085"/>
                  <a:pt x="18206" y="80137"/>
                  <a:pt x="21946" y="95098"/>
                </a:cubicBezTo>
                <a:lnTo>
                  <a:pt x="29261" y="124359"/>
                </a:lnTo>
                <a:cubicBezTo>
                  <a:pt x="26823" y="148743"/>
                  <a:pt x="17917" y="173339"/>
                  <a:pt x="21946" y="197511"/>
                </a:cubicBezTo>
                <a:cubicBezTo>
                  <a:pt x="23391" y="206183"/>
                  <a:pt x="35220" y="210696"/>
                  <a:pt x="43892" y="212141"/>
                </a:cubicBezTo>
                <a:cubicBezTo>
                  <a:pt x="51498" y="213409"/>
                  <a:pt x="58276" y="206338"/>
                  <a:pt x="65837" y="204826"/>
                </a:cubicBezTo>
                <a:cubicBezTo>
                  <a:pt x="82744" y="201445"/>
                  <a:pt x="99975" y="199949"/>
                  <a:pt x="117044" y="197511"/>
                </a:cubicBezTo>
                <a:cubicBezTo>
                  <a:pt x="156058" y="199949"/>
                  <a:pt x="195211" y="200734"/>
                  <a:pt x="234087" y="204826"/>
                </a:cubicBezTo>
                <a:cubicBezTo>
                  <a:pt x="241755" y="205633"/>
                  <a:pt x="248618" y="210023"/>
                  <a:pt x="256032" y="212141"/>
                </a:cubicBezTo>
                <a:cubicBezTo>
                  <a:pt x="265699" y="214903"/>
                  <a:pt x="275663" y="216567"/>
                  <a:pt x="285293" y="219456"/>
                </a:cubicBezTo>
                <a:cubicBezTo>
                  <a:pt x="300064" y="223887"/>
                  <a:pt x="314062" y="231063"/>
                  <a:pt x="329184" y="234087"/>
                </a:cubicBezTo>
                <a:lnTo>
                  <a:pt x="365760" y="241402"/>
                </a:lnTo>
                <a:cubicBezTo>
                  <a:pt x="392583" y="238964"/>
                  <a:pt x="419984" y="240143"/>
                  <a:pt x="446228" y="234087"/>
                </a:cubicBezTo>
                <a:cubicBezTo>
                  <a:pt x="452948" y="232536"/>
                  <a:pt x="457774" y="225625"/>
                  <a:pt x="460858" y="219456"/>
                </a:cubicBezTo>
                <a:cubicBezTo>
                  <a:pt x="467755" y="205662"/>
                  <a:pt x="475488" y="175565"/>
                  <a:pt x="475488" y="175565"/>
                </a:cubicBezTo>
                <a:cubicBezTo>
                  <a:pt x="477927" y="148743"/>
                  <a:pt x="482804" y="122031"/>
                  <a:pt x="482804" y="95098"/>
                </a:cubicBezTo>
                <a:cubicBezTo>
                  <a:pt x="482804" y="27967"/>
                  <a:pt x="339077" y="66332"/>
                  <a:pt x="329184" y="65837"/>
                </a:cubicBezTo>
                <a:cubicBezTo>
                  <a:pt x="284271" y="60223"/>
                  <a:pt x="263183" y="57934"/>
                  <a:pt x="219456" y="51207"/>
                </a:cubicBezTo>
                <a:cubicBezTo>
                  <a:pt x="204796" y="48952"/>
                  <a:pt x="189954" y="47488"/>
                  <a:pt x="175565" y="43891"/>
                </a:cubicBezTo>
                <a:cubicBezTo>
                  <a:pt x="160604" y="40151"/>
                  <a:pt x="146304" y="34138"/>
                  <a:pt x="131674" y="29261"/>
                </a:cubicBezTo>
                <a:lnTo>
                  <a:pt x="87783" y="14631"/>
                </a:lnTo>
                <a:cubicBezTo>
                  <a:pt x="87781" y="14630"/>
                  <a:pt x="43895" y="0"/>
                  <a:pt x="43892" y="0"/>
                </a:cubicBezTo>
                <a:lnTo>
                  <a:pt x="0" y="1463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2511351" y="3313278"/>
            <a:ext cx="541325" cy="549079"/>
          </a:xfrm>
          <a:custGeom>
            <a:avLst/>
            <a:gdLst>
              <a:gd name="connsiteX0" fmla="*/ 0 w 541325"/>
              <a:gd name="connsiteY0" fmla="*/ 234086 h 549079"/>
              <a:gd name="connsiteX1" fmla="*/ 36576 w 541325"/>
              <a:gd name="connsiteY1" fmla="*/ 219456 h 549079"/>
              <a:gd name="connsiteX2" fmla="*/ 80467 w 541325"/>
              <a:gd name="connsiteY2" fmla="*/ 182880 h 549079"/>
              <a:gd name="connsiteX3" fmla="*/ 102413 w 541325"/>
              <a:gd name="connsiteY3" fmla="*/ 153619 h 549079"/>
              <a:gd name="connsiteX4" fmla="*/ 124359 w 541325"/>
              <a:gd name="connsiteY4" fmla="*/ 117043 h 549079"/>
              <a:gd name="connsiteX5" fmla="*/ 131674 w 541325"/>
              <a:gd name="connsiteY5" fmla="*/ 95097 h 549079"/>
              <a:gd name="connsiteX6" fmla="*/ 168250 w 541325"/>
              <a:gd name="connsiteY6" fmla="*/ 58521 h 549079"/>
              <a:gd name="connsiteX7" fmla="*/ 182880 w 541325"/>
              <a:gd name="connsiteY7" fmla="*/ 36576 h 549079"/>
              <a:gd name="connsiteX8" fmla="*/ 226771 w 541325"/>
              <a:gd name="connsiteY8" fmla="*/ 21945 h 549079"/>
              <a:gd name="connsiteX9" fmla="*/ 248717 w 541325"/>
              <a:gd name="connsiteY9" fmla="*/ 14630 h 549079"/>
              <a:gd name="connsiteX10" fmla="*/ 336499 w 541325"/>
              <a:gd name="connsiteY10" fmla="*/ 0 h 549079"/>
              <a:gd name="connsiteX11" fmla="*/ 490119 w 541325"/>
              <a:gd name="connsiteY11" fmla="*/ 7315 h 549079"/>
              <a:gd name="connsiteX12" fmla="*/ 526695 w 541325"/>
              <a:gd name="connsiteY12" fmla="*/ 14630 h 549079"/>
              <a:gd name="connsiteX13" fmla="*/ 541325 w 541325"/>
              <a:gd name="connsiteY13" fmla="*/ 29261 h 549079"/>
              <a:gd name="connsiteX14" fmla="*/ 534010 w 541325"/>
              <a:gd name="connsiteY14" fmla="*/ 153619 h 549079"/>
              <a:gd name="connsiteX15" fmla="*/ 519379 w 541325"/>
              <a:gd name="connsiteY15" fmla="*/ 175565 h 549079"/>
              <a:gd name="connsiteX16" fmla="*/ 482803 w 541325"/>
              <a:gd name="connsiteY16" fmla="*/ 212141 h 549079"/>
              <a:gd name="connsiteX17" fmla="*/ 453543 w 541325"/>
              <a:gd name="connsiteY17" fmla="*/ 248717 h 549079"/>
              <a:gd name="connsiteX18" fmla="*/ 446227 w 541325"/>
              <a:gd name="connsiteY18" fmla="*/ 270662 h 549079"/>
              <a:gd name="connsiteX19" fmla="*/ 431597 w 541325"/>
              <a:gd name="connsiteY19" fmla="*/ 292608 h 549079"/>
              <a:gd name="connsiteX20" fmla="*/ 416967 w 541325"/>
              <a:gd name="connsiteY20" fmla="*/ 336499 h 549079"/>
              <a:gd name="connsiteX21" fmla="*/ 409651 w 541325"/>
              <a:gd name="connsiteY21" fmla="*/ 358445 h 549079"/>
              <a:gd name="connsiteX22" fmla="*/ 402336 w 541325"/>
              <a:gd name="connsiteY22" fmla="*/ 534009 h 549079"/>
              <a:gd name="connsiteX23" fmla="*/ 387706 w 541325"/>
              <a:gd name="connsiteY23" fmla="*/ 548640 h 549079"/>
              <a:gd name="connsiteX24" fmla="*/ 351130 w 541325"/>
              <a:gd name="connsiteY24" fmla="*/ 512064 h 549079"/>
              <a:gd name="connsiteX25" fmla="*/ 314554 w 541325"/>
              <a:gd name="connsiteY25" fmla="*/ 475488 h 549079"/>
              <a:gd name="connsiteX26" fmla="*/ 299923 w 541325"/>
              <a:gd name="connsiteY26" fmla="*/ 460857 h 549079"/>
              <a:gd name="connsiteX27" fmla="*/ 277978 w 541325"/>
              <a:gd name="connsiteY27" fmla="*/ 446227 h 549079"/>
              <a:gd name="connsiteX28" fmla="*/ 234087 w 541325"/>
              <a:gd name="connsiteY28" fmla="*/ 431597 h 549079"/>
              <a:gd name="connsiteX29" fmla="*/ 190195 w 541325"/>
              <a:gd name="connsiteY29" fmla="*/ 402336 h 549079"/>
              <a:gd name="connsiteX30" fmla="*/ 153619 w 541325"/>
              <a:gd name="connsiteY30" fmla="*/ 380390 h 549079"/>
              <a:gd name="connsiteX31" fmla="*/ 117043 w 541325"/>
              <a:gd name="connsiteY31" fmla="*/ 351129 h 549079"/>
              <a:gd name="connsiteX32" fmla="*/ 95098 w 541325"/>
              <a:gd name="connsiteY32" fmla="*/ 336499 h 549079"/>
              <a:gd name="connsiteX33" fmla="*/ 65837 w 541325"/>
              <a:gd name="connsiteY33" fmla="*/ 307238 h 549079"/>
              <a:gd name="connsiteX34" fmla="*/ 21946 w 541325"/>
              <a:gd name="connsiteY34" fmla="*/ 277977 h 549079"/>
              <a:gd name="connsiteX35" fmla="*/ 0 w 541325"/>
              <a:gd name="connsiteY35" fmla="*/ 234086 h 54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41325" h="549079">
                <a:moveTo>
                  <a:pt x="0" y="234086"/>
                </a:moveTo>
                <a:cubicBezTo>
                  <a:pt x="12192" y="229209"/>
                  <a:pt x="24831" y="225328"/>
                  <a:pt x="36576" y="219456"/>
                </a:cubicBezTo>
                <a:cubicBezTo>
                  <a:pt x="53507" y="210991"/>
                  <a:pt x="68334" y="197035"/>
                  <a:pt x="80467" y="182880"/>
                </a:cubicBezTo>
                <a:cubicBezTo>
                  <a:pt x="88402" y="173623"/>
                  <a:pt x="95098" y="163373"/>
                  <a:pt x="102413" y="153619"/>
                </a:cubicBezTo>
                <a:cubicBezTo>
                  <a:pt x="123135" y="91449"/>
                  <a:pt x="94234" y="167250"/>
                  <a:pt x="124359" y="117043"/>
                </a:cubicBezTo>
                <a:cubicBezTo>
                  <a:pt x="128326" y="110431"/>
                  <a:pt x="127047" y="101266"/>
                  <a:pt x="131674" y="95097"/>
                </a:cubicBezTo>
                <a:cubicBezTo>
                  <a:pt x="142019" y="81303"/>
                  <a:pt x="158686" y="72867"/>
                  <a:pt x="168250" y="58521"/>
                </a:cubicBezTo>
                <a:cubicBezTo>
                  <a:pt x="173127" y="51206"/>
                  <a:pt x="175425" y="41236"/>
                  <a:pt x="182880" y="36576"/>
                </a:cubicBezTo>
                <a:cubicBezTo>
                  <a:pt x="195958" y="28402"/>
                  <a:pt x="212141" y="26822"/>
                  <a:pt x="226771" y="21945"/>
                </a:cubicBezTo>
                <a:cubicBezTo>
                  <a:pt x="234086" y="19507"/>
                  <a:pt x="241156" y="16142"/>
                  <a:pt x="248717" y="14630"/>
                </a:cubicBezTo>
                <a:cubicBezTo>
                  <a:pt x="302200" y="3934"/>
                  <a:pt x="272985" y="9073"/>
                  <a:pt x="336499" y="0"/>
                </a:cubicBezTo>
                <a:cubicBezTo>
                  <a:pt x="387706" y="2438"/>
                  <a:pt x="439005" y="3383"/>
                  <a:pt x="490119" y="7315"/>
                </a:cubicBezTo>
                <a:cubicBezTo>
                  <a:pt x="502516" y="8269"/>
                  <a:pt x="515267" y="9732"/>
                  <a:pt x="526695" y="14630"/>
                </a:cubicBezTo>
                <a:cubicBezTo>
                  <a:pt x="533034" y="17347"/>
                  <a:pt x="536448" y="24384"/>
                  <a:pt x="541325" y="29261"/>
                </a:cubicBezTo>
                <a:cubicBezTo>
                  <a:pt x="538887" y="70714"/>
                  <a:pt x="540170" y="112554"/>
                  <a:pt x="534010" y="153619"/>
                </a:cubicBezTo>
                <a:cubicBezTo>
                  <a:pt x="532706" y="162314"/>
                  <a:pt x="525169" y="168948"/>
                  <a:pt x="519379" y="175565"/>
                </a:cubicBezTo>
                <a:cubicBezTo>
                  <a:pt x="508025" y="188541"/>
                  <a:pt x="492367" y="197795"/>
                  <a:pt x="482803" y="212141"/>
                </a:cubicBezTo>
                <a:cubicBezTo>
                  <a:pt x="464347" y="239825"/>
                  <a:pt x="474389" y="227869"/>
                  <a:pt x="453543" y="248717"/>
                </a:cubicBezTo>
                <a:cubicBezTo>
                  <a:pt x="451104" y="256032"/>
                  <a:pt x="449675" y="263765"/>
                  <a:pt x="446227" y="270662"/>
                </a:cubicBezTo>
                <a:cubicBezTo>
                  <a:pt x="442295" y="278526"/>
                  <a:pt x="435168" y="284574"/>
                  <a:pt x="431597" y="292608"/>
                </a:cubicBezTo>
                <a:cubicBezTo>
                  <a:pt x="425334" y="306701"/>
                  <a:pt x="421844" y="321869"/>
                  <a:pt x="416967" y="336499"/>
                </a:cubicBezTo>
                <a:lnTo>
                  <a:pt x="409651" y="358445"/>
                </a:lnTo>
                <a:cubicBezTo>
                  <a:pt x="407213" y="416966"/>
                  <a:pt x="409050" y="475823"/>
                  <a:pt x="402336" y="534009"/>
                </a:cubicBezTo>
                <a:cubicBezTo>
                  <a:pt x="401545" y="540860"/>
                  <a:pt x="394045" y="551357"/>
                  <a:pt x="387706" y="548640"/>
                </a:cubicBezTo>
                <a:cubicBezTo>
                  <a:pt x="371858" y="541848"/>
                  <a:pt x="363322" y="524256"/>
                  <a:pt x="351130" y="512064"/>
                </a:cubicBezTo>
                <a:lnTo>
                  <a:pt x="314554" y="475488"/>
                </a:lnTo>
                <a:cubicBezTo>
                  <a:pt x="309677" y="470611"/>
                  <a:pt x="305662" y="464683"/>
                  <a:pt x="299923" y="460857"/>
                </a:cubicBezTo>
                <a:cubicBezTo>
                  <a:pt x="292608" y="455980"/>
                  <a:pt x="286012" y="449798"/>
                  <a:pt x="277978" y="446227"/>
                </a:cubicBezTo>
                <a:cubicBezTo>
                  <a:pt x="263885" y="439964"/>
                  <a:pt x="234087" y="431597"/>
                  <a:pt x="234087" y="431597"/>
                </a:cubicBezTo>
                <a:cubicBezTo>
                  <a:pt x="200539" y="398049"/>
                  <a:pt x="243343" y="437768"/>
                  <a:pt x="190195" y="402336"/>
                </a:cubicBezTo>
                <a:cubicBezTo>
                  <a:pt x="150028" y="375558"/>
                  <a:pt x="204563" y="397371"/>
                  <a:pt x="153619" y="380390"/>
                </a:cubicBezTo>
                <a:cubicBezTo>
                  <a:pt x="86077" y="335362"/>
                  <a:pt x="169160" y="392823"/>
                  <a:pt x="117043" y="351129"/>
                </a:cubicBezTo>
                <a:cubicBezTo>
                  <a:pt x="110178" y="345637"/>
                  <a:pt x="101773" y="342220"/>
                  <a:pt x="95098" y="336499"/>
                </a:cubicBezTo>
                <a:cubicBezTo>
                  <a:pt x="84625" y="327522"/>
                  <a:pt x="77314" y="314889"/>
                  <a:pt x="65837" y="307238"/>
                </a:cubicBezTo>
                <a:cubicBezTo>
                  <a:pt x="51207" y="297484"/>
                  <a:pt x="34380" y="290410"/>
                  <a:pt x="21946" y="277977"/>
                </a:cubicBezTo>
                <a:lnTo>
                  <a:pt x="0" y="234086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463138" y="2520658"/>
            <a:ext cx="130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Situation 1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463325" y="3442471"/>
            <a:ext cx="130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Situation 2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1555023" y="4673579"/>
            <a:ext cx="180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Customization</a:t>
            </a:r>
            <a:r>
              <a:rPr lang="fr-FR" dirty="0" smtClean="0"/>
              <a:t> 1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569952" y="4671094"/>
            <a:ext cx="180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Customization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5584881" y="4676794"/>
            <a:ext cx="180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Customization</a:t>
            </a:r>
            <a:r>
              <a:rPr lang="fr-FR" dirty="0" smtClean="0"/>
              <a:t> 3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7598657" y="2553169"/>
            <a:ext cx="408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 </a:t>
            </a:r>
            <a:r>
              <a:rPr lang="fr-FR" sz="2400" dirty="0" err="1" smtClean="0"/>
              <a:t>different</a:t>
            </a:r>
            <a:r>
              <a:rPr lang="fr-FR" sz="2400" dirty="0" smtClean="0"/>
              <a:t> </a:t>
            </a:r>
            <a:r>
              <a:rPr lang="fr-FR" sz="2400" b="1" dirty="0" smtClean="0"/>
              <a:t>descriptions</a:t>
            </a:r>
            <a:r>
              <a:rPr lang="fr-FR" sz="2400" dirty="0" smtClean="0"/>
              <a:t> of the situations</a:t>
            </a:r>
            <a:endParaRPr lang="fr-FR" sz="2400" dirty="0"/>
          </a:p>
        </p:txBody>
      </p:sp>
      <p:sp>
        <p:nvSpPr>
          <p:cNvPr id="38" name="ZoneTexte 37"/>
          <p:cNvSpPr txBox="1"/>
          <p:nvPr/>
        </p:nvSpPr>
        <p:spPr>
          <a:xfrm>
            <a:off x="7598657" y="3439320"/>
            <a:ext cx="408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 </a:t>
            </a:r>
            <a:r>
              <a:rPr lang="fr-FR" sz="2400" dirty="0" err="1" smtClean="0"/>
              <a:t>different</a:t>
            </a:r>
            <a:r>
              <a:rPr lang="fr-FR" sz="2400" dirty="0" smtClean="0"/>
              <a:t> </a:t>
            </a:r>
            <a:r>
              <a:rPr lang="fr-FR" sz="2400" dirty="0" err="1" smtClean="0"/>
              <a:t>objects</a:t>
            </a:r>
            <a:r>
              <a:rPr lang="fr-FR" sz="2400" dirty="0" smtClean="0"/>
              <a:t> for </a:t>
            </a:r>
            <a:r>
              <a:rPr lang="fr-FR" sz="2400" b="1" dirty="0" err="1" smtClean="0"/>
              <a:t>evaluating</a:t>
            </a:r>
            <a:r>
              <a:rPr lang="fr-FR" sz="2400" b="1" dirty="0" smtClean="0"/>
              <a:t> </a:t>
            </a:r>
            <a:r>
              <a:rPr lang="fr-FR" sz="2400" dirty="0" smtClean="0"/>
              <a:t>the situations</a:t>
            </a:r>
            <a:endParaRPr lang="fr-FR" sz="2400" dirty="0"/>
          </a:p>
        </p:txBody>
      </p:sp>
      <p:sp>
        <p:nvSpPr>
          <p:cNvPr id="39" name="ZoneTexte 38"/>
          <p:cNvSpPr txBox="1"/>
          <p:nvPr/>
        </p:nvSpPr>
        <p:spPr>
          <a:xfrm>
            <a:off x="7630216" y="4371761"/>
            <a:ext cx="408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 </a:t>
            </a:r>
            <a:r>
              <a:rPr lang="fr-FR" sz="2400" dirty="0" err="1" smtClean="0"/>
              <a:t>different</a:t>
            </a:r>
            <a:r>
              <a:rPr lang="fr-FR" sz="2400" dirty="0" smtClean="0"/>
              <a:t> </a:t>
            </a:r>
            <a:r>
              <a:rPr lang="fr-FR" sz="2400" b="1" dirty="0" err="1" smtClean="0"/>
              <a:t>indicators</a:t>
            </a:r>
            <a:endParaRPr lang="fr-FR" sz="2400" b="1" dirty="0"/>
          </a:p>
        </p:txBody>
      </p:sp>
      <p:cxnSp>
        <p:nvCxnSpPr>
          <p:cNvPr id="44" name="Connecteur en angle 43"/>
          <p:cNvCxnSpPr/>
          <p:nvPr/>
        </p:nvCxnSpPr>
        <p:spPr>
          <a:xfrm flipV="1">
            <a:off x="2378272" y="5025330"/>
            <a:ext cx="2008299" cy="335508"/>
          </a:xfrm>
          <a:prstGeom prst="bentConnector3">
            <a:avLst>
              <a:gd name="adj1" fmla="val 10026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>
            <a:stCxn id="32" idx="2"/>
          </p:cNvCxnSpPr>
          <p:nvPr/>
        </p:nvCxnSpPr>
        <p:spPr>
          <a:xfrm flipH="1">
            <a:off x="2367304" y="4994265"/>
            <a:ext cx="1" cy="362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2328471" y="5447111"/>
            <a:ext cx="2161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Spatial </a:t>
            </a:r>
            <a:r>
              <a:rPr lang="fr-FR" dirty="0" err="1" smtClean="0"/>
              <a:t>aggregation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87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/>
      <p:bldP spid="11" grpId="0"/>
      <p:bldP spid="14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32" grpId="0"/>
      <p:bldP spid="33" grpId="0"/>
      <p:bldP spid="34" grpId="0"/>
      <p:bldP spid="37" grpId="0"/>
      <p:bldP spid="38" grpId="0"/>
      <p:bldP spid="39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47292"/>
            <a:ext cx="10738104" cy="1325563"/>
          </a:xfrm>
        </p:spPr>
        <p:txBody>
          <a:bodyPr/>
          <a:lstStyle/>
          <a:p>
            <a:r>
              <a:rPr lang="fr-FR" dirty="0" smtClean="0"/>
              <a:t>1. Intro: How to </a:t>
            </a:r>
            <a:r>
              <a:rPr lang="fr-FR" dirty="0" err="1" smtClean="0"/>
              <a:t>make</a:t>
            </a:r>
            <a:r>
              <a:rPr lang="fr-FR" dirty="0" smtClean="0"/>
              <a:t> a « good » </a:t>
            </a:r>
            <a:r>
              <a:rPr lang="fr-FR" dirty="0" err="1" smtClean="0"/>
              <a:t>aggregation</a:t>
            </a:r>
            <a:r>
              <a:rPr lang="fr-FR" dirty="0" smtClean="0"/>
              <a:t> </a:t>
            </a:r>
            <a:r>
              <a:rPr lang="fr-FR" dirty="0" err="1" smtClean="0"/>
              <a:t>choice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943" y="3223451"/>
            <a:ext cx="4333730" cy="219986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150833" y="2761786"/>
            <a:ext cx="2113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Transparency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626427" y="2635997"/>
            <a:ext cx="2939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Ease</a:t>
            </a:r>
            <a:r>
              <a:rPr lang="fr-FR" sz="2400" dirty="0" smtClean="0"/>
              <a:t> of </a:t>
            </a:r>
            <a:r>
              <a:rPr lang="fr-FR" sz="2400" dirty="0" err="1" smtClean="0"/>
              <a:t>interpretation</a:t>
            </a:r>
            <a:r>
              <a:rPr lang="fr-FR" sz="2400" dirty="0" smtClean="0"/>
              <a:t> and use</a:t>
            </a:r>
            <a:endParaRPr lang="fr-FR" sz="24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55"/>
          <a:stretch/>
        </p:blipFill>
        <p:spPr>
          <a:xfrm flipH="1" flipV="1">
            <a:off x="1746671" y="5898811"/>
            <a:ext cx="4182381" cy="66243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717084" y="3343367"/>
            <a:ext cx="4636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“Indicators </a:t>
            </a:r>
            <a:r>
              <a:rPr lang="en-US" i="1" dirty="0"/>
              <a:t>have a dual role. They should </a:t>
            </a:r>
            <a:r>
              <a:rPr lang="en-US" i="1" dirty="0" smtClean="0"/>
              <a:t>describe aspects </a:t>
            </a:r>
            <a:r>
              <a:rPr lang="en-US" i="1" dirty="0"/>
              <a:t>of the situation or options under scrutiny, </a:t>
            </a:r>
            <a:r>
              <a:rPr lang="en-US" b="1" i="1" dirty="0"/>
              <a:t>and </a:t>
            </a:r>
            <a:r>
              <a:rPr lang="en-US" b="1" i="1" dirty="0" smtClean="0"/>
              <a:t>also permit protagonists </a:t>
            </a:r>
            <a:r>
              <a:rPr lang="en-US" b="1" i="1" dirty="0"/>
              <a:t>to express normative </a:t>
            </a:r>
            <a:r>
              <a:rPr lang="en-US" b="1" i="1" dirty="0" smtClean="0"/>
              <a:t>judgments</a:t>
            </a:r>
            <a:r>
              <a:rPr lang="en-US" i="1" dirty="0" smtClean="0"/>
              <a:t>.” </a:t>
            </a:r>
          </a:p>
          <a:p>
            <a:r>
              <a:rPr lang="en-US" i="1" dirty="0" smtClean="0"/>
              <a:t>(Frame and O’Connor, 2011)</a:t>
            </a:r>
            <a:endParaRPr lang="fr-FR" i="1" dirty="0"/>
          </a:p>
        </p:txBody>
      </p:sp>
      <p:sp>
        <p:nvSpPr>
          <p:cNvPr id="9" name="Forme libre 8"/>
          <p:cNvSpPr/>
          <p:nvPr/>
        </p:nvSpPr>
        <p:spPr>
          <a:xfrm>
            <a:off x="6132379" y="5281915"/>
            <a:ext cx="771144" cy="743982"/>
          </a:xfrm>
          <a:custGeom>
            <a:avLst/>
            <a:gdLst>
              <a:gd name="connsiteX0" fmla="*/ 0 w 2157984"/>
              <a:gd name="connsiteY0" fmla="*/ 0 h 1088136"/>
              <a:gd name="connsiteX1" fmla="*/ 576072 w 2157984"/>
              <a:gd name="connsiteY1" fmla="*/ 886968 h 1088136"/>
              <a:gd name="connsiteX2" fmla="*/ 2157984 w 2157984"/>
              <a:gd name="connsiteY2" fmla="*/ 1088136 h 1088136"/>
              <a:gd name="connsiteX0" fmla="*/ 1032235 w 1586887"/>
              <a:gd name="connsiteY0" fmla="*/ 0 h 1213397"/>
              <a:gd name="connsiteX1" fmla="*/ 4975 w 1586887"/>
              <a:gd name="connsiteY1" fmla="*/ 1012229 h 1213397"/>
              <a:gd name="connsiteX2" fmla="*/ 1586887 w 1586887"/>
              <a:gd name="connsiteY2" fmla="*/ 1213397 h 1213397"/>
              <a:gd name="connsiteX0" fmla="*/ 1061101 w 1615753"/>
              <a:gd name="connsiteY0" fmla="*/ 0 h 1213397"/>
              <a:gd name="connsiteX1" fmla="*/ 33841 w 1615753"/>
              <a:gd name="connsiteY1" fmla="*/ 1012229 h 1213397"/>
              <a:gd name="connsiteX2" fmla="*/ 1615753 w 1615753"/>
              <a:gd name="connsiteY2" fmla="*/ 1213397 h 1213397"/>
              <a:gd name="connsiteX0" fmla="*/ 1117451 w 1672103"/>
              <a:gd name="connsiteY0" fmla="*/ 0 h 1213397"/>
              <a:gd name="connsiteX1" fmla="*/ 27561 w 1672103"/>
              <a:gd name="connsiteY1" fmla="*/ 824338 h 1213397"/>
              <a:gd name="connsiteX2" fmla="*/ 1672103 w 1672103"/>
              <a:gd name="connsiteY2" fmla="*/ 1213397 h 1213397"/>
              <a:gd name="connsiteX0" fmla="*/ 1122061 w 1676713"/>
              <a:gd name="connsiteY0" fmla="*/ 0 h 1222664"/>
              <a:gd name="connsiteX1" fmla="*/ 32171 w 1676713"/>
              <a:gd name="connsiteY1" fmla="*/ 824338 h 1222664"/>
              <a:gd name="connsiteX2" fmla="*/ 1676713 w 1676713"/>
              <a:gd name="connsiteY2" fmla="*/ 1213397 h 1222664"/>
              <a:gd name="connsiteX0" fmla="*/ 1112201 w 1579171"/>
              <a:gd name="connsiteY0" fmla="*/ 0 h 1175819"/>
              <a:gd name="connsiteX1" fmla="*/ 22311 w 1579171"/>
              <a:gd name="connsiteY1" fmla="*/ 824338 h 1175819"/>
              <a:gd name="connsiteX2" fmla="*/ 1579171 w 1579171"/>
              <a:gd name="connsiteY2" fmla="*/ 1175819 h 1175819"/>
              <a:gd name="connsiteX0" fmla="*/ 1033218 w 1500188"/>
              <a:gd name="connsiteY0" fmla="*/ 0 h 1175819"/>
              <a:gd name="connsiteX1" fmla="*/ 31011 w 1500188"/>
              <a:gd name="connsiteY1" fmla="*/ 886968 h 1175819"/>
              <a:gd name="connsiteX2" fmla="*/ 1500188 w 1500188"/>
              <a:gd name="connsiteY2" fmla="*/ 1175819 h 11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0188" h="1175819">
                <a:moveTo>
                  <a:pt x="1033218" y="0"/>
                </a:moveTo>
                <a:cubicBezTo>
                  <a:pt x="-61077" y="127338"/>
                  <a:pt x="-46817" y="690998"/>
                  <a:pt x="31011" y="886968"/>
                </a:cubicBezTo>
                <a:cubicBezTo>
                  <a:pt x="108839" y="1082938"/>
                  <a:pt x="889064" y="1165913"/>
                  <a:pt x="1500188" y="1175819"/>
                </a:cubicBezTo>
              </a:path>
            </a:pathLst>
          </a:custGeom>
          <a:noFill/>
          <a:ln w="44450">
            <a:gradFill flip="none" rotWithShape="1">
              <a:gsLst>
                <a:gs pos="3000">
                  <a:schemeClr val="bg1"/>
                </a:gs>
                <a:gs pos="25000">
                  <a:srgbClr val="FDD7FE"/>
                </a:gs>
                <a:gs pos="54000">
                  <a:srgbClr val="7030A0"/>
                </a:gs>
                <a:gs pos="86000">
                  <a:srgbClr val="92D050"/>
                </a:gs>
              </a:gsLst>
              <a:lin ang="5400000" scaled="1"/>
              <a:tileRect/>
            </a:gra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086600" y="5797863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Test </a:t>
            </a:r>
            <a:r>
              <a:rPr lang="fr-FR" dirty="0" err="1" smtClean="0"/>
              <a:t>based</a:t>
            </a:r>
            <a:r>
              <a:rPr lang="fr-FR" dirty="0" smtClean="0"/>
              <a:t> on justifications for </a:t>
            </a:r>
            <a:r>
              <a:rPr lang="fr-FR" dirty="0" err="1" smtClean="0"/>
              <a:t>aggregation</a:t>
            </a:r>
            <a:r>
              <a:rPr lang="fr-FR" dirty="0" smtClean="0"/>
              <a:t> </a:t>
            </a:r>
            <a:r>
              <a:rPr lang="fr-FR" dirty="0" err="1" smtClean="0"/>
              <a:t>choices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014697" y="2020018"/>
            <a:ext cx="1611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Scientific</a:t>
            </a:r>
            <a:r>
              <a:rPr lang="fr-FR" sz="2400" dirty="0" smtClean="0"/>
              <a:t> </a:t>
            </a:r>
            <a:r>
              <a:rPr lang="fr-FR" sz="2400" dirty="0" err="1" smtClean="0"/>
              <a:t>soundness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441011" y="5358904"/>
            <a:ext cx="437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descriptive balance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487808" y="5051082"/>
            <a:ext cx="5464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92D050"/>
                </a:solidFill>
                <a:latin typeface="Segoe Script" panose="020B0504020000000003" pitchFamily="34" charset="0"/>
              </a:rPr>
              <a:t>What</a:t>
            </a:r>
            <a:r>
              <a:rPr lang="fr-FR" sz="24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> about normative claims ?</a:t>
            </a:r>
            <a:endParaRPr lang="fr-FR" sz="2400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09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 animBg="1"/>
      <p:bldP spid="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Case </a:t>
            </a:r>
            <a:r>
              <a:rPr lang="fr-FR" dirty="0" err="1" smtClean="0"/>
              <a:t>study</a:t>
            </a:r>
            <a:r>
              <a:rPr lang="fr-FR" dirty="0" smtClean="0"/>
              <a:t>: water management in an agricultural </a:t>
            </a:r>
            <a:r>
              <a:rPr lang="fr-FR" dirty="0" err="1" smtClean="0"/>
              <a:t>landscape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095" y="2097894"/>
            <a:ext cx="4572000" cy="305878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952167" y="5394960"/>
            <a:ext cx="46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downstream</a:t>
            </a:r>
            <a:r>
              <a:rPr lang="fr-FR" dirty="0" smtClean="0"/>
              <a:t> of the Aveyron </a:t>
            </a:r>
            <a:r>
              <a:rPr lang="fr-FR" dirty="0" err="1" smtClean="0"/>
              <a:t>watershed</a:t>
            </a:r>
            <a:r>
              <a:rPr lang="fr-FR" dirty="0" smtClean="0"/>
              <a:t> (South-Western France)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50520" y="2097894"/>
            <a:ext cx="6431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Water = « fugitive » </a:t>
            </a:r>
            <a:r>
              <a:rPr lang="fr-FR" sz="2400" dirty="0" err="1" smtClean="0"/>
              <a:t>common</a:t>
            </a:r>
            <a:r>
              <a:rPr lang="fr-FR" sz="2400" dirty="0" smtClean="0"/>
              <a:t> (Giordano, 2005) -&gt; </a:t>
            </a:r>
            <a:r>
              <a:rPr lang="fr-FR" sz="2400" dirty="0" err="1" smtClean="0"/>
              <a:t>asymetries</a:t>
            </a:r>
            <a:r>
              <a:rPr lang="fr-FR" sz="2400" dirty="0" smtClean="0"/>
              <a:t>, </a:t>
            </a:r>
            <a:r>
              <a:rPr lang="fr-FR" sz="2400" dirty="0" err="1" smtClean="0"/>
              <a:t>distributional</a:t>
            </a:r>
            <a:r>
              <a:rPr lang="fr-FR" sz="2400" dirty="0" smtClean="0"/>
              <a:t> issues</a:t>
            </a:r>
          </a:p>
          <a:p>
            <a:endParaRPr lang="fr-F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 smtClean="0"/>
              <a:t>Watershed</a:t>
            </a:r>
            <a:r>
              <a:rPr lang="fr-FR" sz="2400" dirty="0" smtClean="0"/>
              <a:t> </a:t>
            </a:r>
            <a:r>
              <a:rPr lang="fr-FR" sz="2400" dirty="0" err="1" smtClean="0"/>
              <a:t>scale</a:t>
            </a:r>
            <a:r>
              <a:rPr lang="fr-FR" sz="2400" dirty="0" smtClean="0"/>
              <a:t> = </a:t>
            </a:r>
            <a:r>
              <a:rPr lang="fr-FR" sz="2400" dirty="0" err="1" smtClean="0"/>
              <a:t>spatially</a:t>
            </a:r>
            <a:r>
              <a:rPr lang="fr-FR" sz="2400" dirty="0" smtClean="0"/>
              <a:t>-explicit data </a:t>
            </a:r>
            <a:r>
              <a:rPr lang="fr-FR" sz="2400" dirty="0" err="1" smtClean="0"/>
              <a:t>available</a:t>
            </a:r>
            <a:r>
              <a:rPr lang="fr-FR" sz="2400" dirty="0" smtClean="0"/>
              <a:t> -&gt; spatial </a:t>
            </a:r>
            <a:r>
              <a:rPr lang="fr-FR" sz="2400" dirty="0" err="1" smtClean="0"/>
              <a:t>aggregation</a:t>
            </a:r>
            <a:r>
              <a:rPr lang="fr-FR" sz="2400" dirty="0" smtClean="0"/>
              <a:t> </a:t>
            </a:r>
            <a:r>
              <a:rPr lang="fr-FR" sz="2400" dirty="0" err="1" smtClean="0"/>
              <a:t>choices</a:t>
            </a:r>
            <a:endParaRPr lang="fr-FR" sz="2400" dirty="0"/>
          </a:p>
        </p:txBody>
      </p:sp>
      <p:sp>
        <p:nvSpPr>
          <p:cNvPr id="7" name="Forme libre 6"/>
          <p:cNvSpPr/>
          <p:nvPr/>
        </p:nvSpPr>
        <p:spPr>
          <a:xfrm rot="20735370">
            <a:off x="3441193" y="4036220"/>
            <a:ext cx="835899" cy="856034"/>
          </a:xfrm>
          <a:custGeom>
            <a:avLst/>
            <a:gdLst>
              <a:gd name="connsiteX0" fmla="*/ 0 w 2157984"/>
              <a:gd name="connsiteY0" fmla="*/ 0 h 1088136"/>
              <a:gd name="connsiteX1" fmla="*/ 576072 w 2157984"/>
              <a:gd name="connsiteY1" fmla="*/ 886968 h 1088136"/>
              <a:gd name="connsiteX2" fmla="*/ 2157984 w 2157984"/>
              <a:gd name="connsiteY2" fmla="*/ 1088136 h 1088136"/>
              <a:gd name="connsiteX0" fmla="*/ 1032235 w 1586887"/>
              <a:gd name="connsiteY0" fmla="*/ 0 h 1213397"/>
              <a:gd name="connsiteX1" fmla="*/ 4975 w 1586887"/>
              <a:gd name="connsiteY1" fmla="*/ 1012229 h 1213397"/>
              <a:gd name="connsiteX2" fmla="*/ 1586887 w 1586887"/>
              <a:gd name="connsiteY2" fmla="*/ 1213397 h 1213397"/>
              <a:gd name="connsiteX0" fmla="*/ 1061101 w 1615753"/>
              <a:gd name="connsiteY0" fmla="*/ 0 h 1213397"/>
              <a:gd name="connsiteX1" fmla="*/ 33841 w 1615753"/>
              <a:gd name="connsiteY1" fmla="*/ 1012229 h 1213397"/>
              <a:gd name="connsiteX2" fmla="*/ 1615753 w 1615753"/>
              <a:gd name="connsiteY2" fmla="*/ 1213397 h 1213397"/>
              <a:gd name="connsiteX0" fmla="*/ 1117451 w 1672103"/>
              <a:gd name="connsiteY0" fmla="*/ 0 h 1213397"/>
              <a:gd name="connsiteX1" fmla="*/ 27561 w 1672103"/>
              <a:gd name="connsiteY1" fmla="*/ 824338 h 1213397"/>
              <a:gd name="connsiteX2" fmla="*/ 1672103 w 1672103"/>
              <a:gd name="connsiteY2" fmla="*/ 1213397 h 1213397"/>
              <a:gd name="connsiteX0" fmla="*/ 1122061 w 1676713"/>
              <a:gd name="connsiteY0" fmla="*/ 0 h 1222664"/>
              <a:gd name="connsiteX1" fmla="*/ 32171 w 1676713"/>
              <a:gd name="connsiteY1" fmla="*/ 824338 h 1222664"/>
              <a:gd name="connsiteX2" fmla="*/ 1676713 w 1676713"/>
              <a:gd name="connsiteY2" fmla="*/ 1213397 h 1222664"/>
              <a:gd name="connsiteX0" fmla="*/ 1112201 w 1579171"/>
              <a:gd name="connsiteY0" fmla="*/ 0 h 1175819"/>
              <a:gd name="connsiteX1" fmla="*/ 22311 w 1579171"/>
              <a:gd name="connsiteY1" fmla="*/ 824338 h 1175819"/>
              <a:gd name="connsiteX2" fmla="*/ 1579171 w 1579171"/>
              <a:gd name="connsiteY2" fmla="*/ 1175819 h 1175819"/>
              <a:gd name="connsiteX0" fmla="*/ 1033218 w 1500188"/>
              <a:gd name="connsiteY0" fmla="*/ 0 h 1175819"/>
              <a:gd name="connsiteX1" fmla="*/ 31011 w 1500188"/>
              <a:gd name="connsiteY1" fmla="*/ 886968 h 1175819"/>
              <a:gd name="connsiteX2" fmla="*/ 1500188 w 1500188"/>
              <a:gd name="connsiteY2" fmla="*/ 1175819 h 1175819"/>
              <a:gd name="connsiteX0" fmla="*/ 477800 w 2047573"/>
              <a:gd name="connsiteY0" fmla="*/ 0 h 1327796"/>
              <a:gd name="connsiteX1" fmla="*/ 578396 w 2047573"/>
              <a:gd name="connsiteY1" fmla="*/ 1038945 h 1327796"/>
              <a:gd name="connsiteX2" fmla="*/ 2047573 w 2047573"/>
              <a:gd name="connsiteY2" fmla="*/ 1327796 h 1327796"/>
              <a:gd name="connsiteX0" fmla="*/ 170654 w 1740427"/>
              <a:gd name="connsiteY0" fmla="*/ 0 h 1327796"/>
              <a:gd name="connsiteX1" fmla="*/ 271250 w 1740427"/>
              <a:gd name="connsiteY1" fmla="*/ 1038945 h 1327796"/>
              <a:gd name="connsiteX2" fmla="*/ 1740427 w 1740427"/>
              <a:gd name="connsiteY2" fmla="*/ 1327796 h 1327796"/>
              <a:gd name="connsiteX0" fmla="*/ 214311 w 1784084"/>
              <a:gd name="connsiteY0" fmla="*/ 0 h 1327796"/>
              <a:gd name="connsiteX1" fmla="*/ 163011 w 1784084"/>
              <a:gd name="connsiteY1" fmla="*/ 1096142 h 1327796"/>
              <a:gd name="connsiteX2" fmla="*/ 1784084 w 1784084"/>
              <a:gd name="connsiteY2" fmla="*/ 1327796 h 1327796"/>
              <a:gd name="connsiteX0" fmla="*/ 214311 w 1719526"/>
              <a:gd name="connsiteY0" fmla="*/ 0 h 1556031"/>
              <a:gd name="connsiteX1" fmla="*/ 163011 w 1719526"/>
              <a:gd name="connsiteY1" fmla="*/ 1096142 h 1556031"/>
              <a:gd name="connsiteX2" fmla="*/ 1719527 w 1719526"/>
              <a:gd name="connsiteY2" fmla="*/ 1556031 h 1556031"/>
              <a:gd name="connsiteX0" fmla="*/ 214311 w 1719526"/>
              <a:gd name="connsiteY0" fmla="*/ 0 h 1556031"/>
              <a:gd name="connsiteX1" fmla="*/ 163012 w 1719526"/>
              <a:gd name="connsiteY1" fmla="*/ 1096142 h 1556031"/>
              <a:gd name="connsiteX2" fmla="*/ 1719527 w 1719526"/>
              <a:gd name="connsiteY2" fmla="*/ 1556031 h 1556031"/>
              <a:gd name="connsiteX0" fmla="*/ 250160 w 1755375"/>
              <a:gd name="connsiteY0" fmla="*/ 0 h 1556031"/>
              <a:gd name="connsiteX1" fmla="*/ 198861 w 1755375"/>
              <a:gd name="connsiteY1" fmla="*/ 1096142 h 1556031"/>
              <a:gd name="connsiteX2" fmla="*/ 1755376 w 1755375"/>
              <a:gd name="connsiteY2" fmla="*/ 1556031 h 1556031"/>
              <a:gd name="connsiteX0" fmla="*/ 274483 w 1779698"/>
              <a:gd name="connsiteY0" fmla="*/ 0 h 1556031"/>
              <a:gd name="connsiteX1" fmla="*/ 170938 w 1779698"/>
              <a:gd name="connsiteY1" fmla="*/ 1120385 h 1556031"/>
              <a:gd name="connsiteX2" fmla="*/ 1779699 w 1779698"/>
              <a:gd name="connsiteY2" fmla="*/ 1556031 h 155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9698" h="1556031">
                <a:moveTo>
                  <a:pt x="274483" y="0"/>
                </a:moveTo>
                <a:cubicBezTo>
                  <a:pt x="-127916" y="626246"/>
                  <a:pt x="-20549" y="948462"/>
                  <a:pt x="170938" y="1120385"/>
                </a:cubicBezTo>
                <a:cubicBezTo>
                  <a:pt x="248766" y="1316355"/>
                  <a:pt x="1168575" y="1546125"/>
                  <a:pt x="1779699" y="1556031"/>
                </a:cubicBezTo>
              </a:path>
            </a:pathLst>
          </a:custGeom>
          <a:noFill/>
          <a:ln w="44450">
            <a:gradFill flip="none" rotWithShape="1">
              <a:gsLst>
                <a:gs pos="3000">
                  <a:schemeClr val="bg1"/>
                </a:gs>
                <a:gs pos="25000">
                  <a:srgbClr val="FDD7FE"/>
                </a:gs>
                <a:gs pos="54000">
                  <a:srgbClr val="7030A0"/>
                </a:gs>
                <a:gs pos="86000">
                  <a:srgbClr val="92D050"/>
                </a:gs>
              </a:gsLst>
              <a:lin ang="5400000" scaled="1"/>
              <a:tileRect/>
            </a:gra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 rot="864630" flipH="1">
            <a:off x="2293988" y="4037659"/>
            <a:ext cx="835899" cy="854572"/>
          </a:xfrm>
          <a:custGeom>
            <a:avLst/>
            <a:gdLst>
              <a:gd name="connsiteX0" fmla="*/ 0 w 2157984"/>
              <a:gd name="connsiteY0" fmla="*/ 0 h 1088136"/>
              <a:gd name="connsiteX1" fmla="*/ 576072 w 2157984"/>
              <a:gd name="connsiteY1" fmla="*/ 886968 h 1088136"/>
              <a:gd name="connsiteX2" fmla="*/ 2157984 w 2157984"/>
              <a:gd name="connsiteY2" fmla="*/ 1088136 h 1088136"/>
              <a:gd name="connsiteX0" fmla="*/ 1032235 w 1586887"/>
              <a:gd name="connsiteY0" fmla="*/ 0 h 1213397"/>
              <a:gd name="connsiteX1" fmla="*/ 4975 w 1586887"/>
              <a:gd name="connsiteY1" fmla="*/ 1012229 h 1213397"/>
              <a:gd name="connsiteX2" fmla="*/ 1586887 w 1586887"/>
              <a:gd name="connsiteY2" fmla="*/ 1213397 h 1213397"/>
              <a:gd name="connsiteX0" fmla="*/ 1061101 w 1615753"/>
              <a:gd name="connsiteY0" fmla="*/ 0 h 1213397"/>
              <a:gd name="connsiteX1" fmla="*/ 33841 w 1615753"/>
              <a:gd name="connsiteY1" fmla="*/ 1012229 h 1213397"/>
              <a:gd name="connsiteX2" fmla="*/ 1615753 w 1615753"/>
              <a:gd name="connsiteY2" fmla="*/ 1213397 h 1213397"/>
              <a:gd name="connsiteX0" fmla="*/ 1117451 w 1672103"/>
              <a:gd name="connsiteY0" fmla="*/ 0 h 1213397"/>
              <a:gd name="connsiteX1" fmla="*/ 27561 w 1672103"/>
              <a:gd name="connsiteY1" fmla="*/ 824338 h 1213397"/>
              <a:gd name="connsiteX2" fmla="*/ 1672103 w 1672103"/>
              <a:gd name="connsiteY2" fmla="*/ 1213397 h 1213397"/>
              <a:gd name="connsiteX0" fmla="*/ 1122061 w 1676713"/>
              <a:gd name="connsiteY0" fmla="*/ 0 h 1222664"/>
              <a:gd name="connsiteX1" fmla="*/ 32171 w 1676713"/>
              <a:gd name="connsiteY1" fmla="*/ 824338 h 1222664"/>
              <a:gd name="connsiteX2" fmla="*/ 1676713 w 1676713"/>
              <a:gd name="connsiteY2" fmla="*/ 1213397 h 1222664"/>
              <a:gd name="connsiteX0" fmla="*/ 1112201 w 1579171"/>
              <a:gd name="connsiteY0" fmla="*/ 0 h 1175819"/>
              <a:gd name="connsiteX1" fmla="*/ 22311 w 1579171"/>
              <a:gd name="connsiteY1" fmla="*/ 824338 h 1175819"/>
              <a:gd name="connsiteX2" fmla="*/ 1579171 w 1579171"/>
              <a:gd name="connsiteY2" fmla="*/ 1175819 h 1175819"/>
              <a:gd name="connsiteX0" fmla="*/ 1033218 w 1500188"/>
              <a:gd name="connsiteY0" fmla="*/ 0 h 1175819"/>
              <a:gd name="connsiteX1" fmla="*/ 31011 w 1500188"/>
              <a:gd name="connsiteY1" fmla="*/ 886968 h 1175819"/>
              <a:gd name="connsiteX2" fmla="*/ 1500188 w 1500188"/>
              <a:gd name="connsiteY2" fmla="*/ 1175819 h 1175819"/>
              <a:gd name="connsiteX0" fmla="*/ 477800 w 2047573"/>
              <a:gd name="connsiteY0" fmla="*/ 0 h 1327796"/>
              <a:gd name="connsiteX1" fmla="*/ 578396 w 2047573"/>
              <a:gd name="connsiteY1" fmla="*/ 1038945 h 1327796"/>
              <a:gd name="connsiteX2" fmla="*/ 2047573 w 2047573"/>
              <a:gd name="connsiteY2" fmla="*/ 1327796 h 1327796"/>
              <a:gd name="connsiteX0" fmla="*/ 170654 w 1740427"/>
              <a:gd name="connsiteY0" fmla="*/ 0 h 1327796"/>
              <a:gd name="connsiteX1" fmla="*/ 271250 w 1740427"/>
              <a:gd name="connsiteY1" fmla="*/ 1038945 h 1327796"/>
              <a:gd name="connsiteX2" fmla="*/ 1740427 w 1740427"/>
              <a:gd name="connsiteY2" fmla="*/ 1327796 h 1327796"/>
              <a:gd name="connsiteX0" fmla="*/ 214311 w 1784084"/>
              <a:gd name="connsiteY0" fmla="*/ 0 h 1327796"/>
              <a:gd name="connsiteX1" fmla="*/ 163011 w 1784084"/>
              <a:gd name="connsiteY1" fmla="*/ 1096142 h 1327796"/>
              <a:gd name="connsiteX2" fmla="*/ 1784084 w 1784084"/>
              <a:gd name="connsiteY2" fmla="*/ 1327796 h 1327796"/>
              <a:gd name="connsiteX0" fmla="*/ 214311 w 1719526"/>
              <a:gd name="connsiteY0" fmla="*/ 0 h 1556031"/>
              <a:gd name="connsiteX1" fmla="*/ 163011 w 1719526"/>
              <a:gd name="connsiteY1" fmla="*/ 1096142 h 1556031"/>
              <a:gd name="connsiteX2" fmla="*/ 1719527 w 1719526"/>
              <a:gd name="connsiteY2" fmla="*/ 1556031 h 1556031"/>
              <a:gd name="connsiteX0" fmla="*/ 214311 w 1719526"/>
              <a:gd name="connsiteY0" fmla="*/ 0 h 1556031"/>
              <a:gd name="connsiteX1" fmla="*/ 163012 w 1719526"/>
              <a:gd name="connsiteY1" fmla="*/ 1096142 h 1556031"/>
              <a:gd name="connsiteX2" fmla="*/ 1719527 w 1719526"/>
              <a:gd name="connsiteY2" fmla="*/ 1556031 h 1556031"/>
              <a:gd name="connsiteX0" fmla="*/ 250160 w 1755375"/>
              <a:gd name="connsiteY0" fmla="*/ 0 h 1556031"/>
              <a:gd name="connsiteX1" fmla="*/ 198861 w 1755375"/>
              <a:gd name="connsiteY1" fmla="*/ 1096142 h 1556031"/>
              <a:gd name="connsiteX2" fmla="*/ 1755376 w 1755375"/>
              <a:gd name="connsiteY2" fmla="*/ 1556031 h 1556031"/>
              <a:gd name="connsiteX0" fmla="*/ 274483 w 1779698"/>
              <a:gd name="connsiteY0" fmla="*/ 0 h 1556031"/>
              <a:gd name="connsiteX1" fmla="*/ 170938 w 1779698"/>
              <a:gd name="connsiteY1" fmla="*/ 1120385 h 1556031"/>
              <a:gd name="connsiteX2" fmla="*/ 1779699 w 1779698"/>
              <a:gd name="connsiteY2" fmla="*/ 1556031 h 155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9698" h="1556031">
                <a:moveTo>
                  <a:pt x="274483" y="0"/>
                </a:moveTo>
                <a:cubicBezTo>
                  <a:pt x="-127916" y="626246"/>
                  <a:pt x="-20549" y="948462"/>
                  <a:pt x="170938" y="1120385"/>
                </a:cubicBezTo>
                <a:cubicBezTo>
                  <a:pt x="248766" y="1316355"/>
                  <a:pt x="1168575" y="1546125"/>
                  <a:pt x="1779699" y="1556031"/>
                </a:cubicBezTo>
              </a:path>
            </a:pathLst>
          </a:custGeom>
          <a:noFill/>
          <a:ln w="44450">
            <a:gradFill flip="none" rotWithShape="1">
              <a:gsLst>
                <a:gs pos="3000">
                  <a:schemeClr val="bg1"/>
                </a:gs>
                <a:gs pos="25000">
                  <a:srgbClr val="FDD7FE"/>
                </a:gs>
                <a:gs pos="54000">
                  <a:srgbClr val="7030A0"/>
                </a:gs>
                <a:gs pos="86000">
                  <a:srgbClr val="92D050"/>
                </a:gs>
              </a:gsLst>
              <a:lin ang="5400000" scaled="1"/>
              <a:tileRect/>
            </a:gra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65548" y="4982802"/>
            <a:ext cx="215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pathways</a:t>
            </a:r>
            <a:r>
              <a:rPr lang="fr-FR" dirty="0" smtClean="0"/>
              <a:t> / </a:t>
            </a:r>
            <a:r>
              <a:rPr lang="fr-FR" dirty="0" err="1" smtClean="0"/>
              <a:t>methods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894509" y="4907306"/>
            <a:ext cx="2382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makes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? (</a:t>
            </a:r>
            <a:r>
              <a:rPr lang="fr-FR" dirty="0" err="1" smtClean="0"/>
              <a:t>developer</a:t>
            </a:r>
            <a:r>
              <a:rPr lang="fr-FR" dirty="0" smtClean="0"/>
              <a:t> vs user)</a:t>
            </a:r>
          </a:p>
          <a:p>
            <a:endParaRPr lang="fr-FR" dirty="0" smtClean="0"/>
          </a:p>
          <a:p>
            <a:r>
              <a:rPr lang="fr-FR" dirty="0" smtClean="0"/>
              <a:t>How are </a:t>
            </a:r>
            <a:r>
              <a:rPr lang="fr-FR" dirty="0" err="1" smtClean="0"/>
              <a:t>those</a:t>
            </a:r>
            <a:r>
              <a:rPr lang="fr-FR" dirty="0" smtClean="0"/>
              <a:t> </a:t>
            </a:r>
            <a:r>
              <a:rPr lang="fr-FR" dirty="0" err="1" smtClean="0"/>
              <a:t>choices</a:t>
            </a:r>
            <a:r>
              <a:rPr lang="fr-FR" dirty="0" smtClean="0"/>
              <a:t> </a:t>
            </a:r>
            <a:r>
              <a:rPr lang="fr-FR" dirty="0" err="1" smtClean="0"/>
              <a:t>justified</a:t>
            </a:r>
            <a:r>
              <a:rPr lang="fr-FR" dirty="0" smtClean="0"/>
              <a:t>?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838200" y="4761535"/>
            <a:ext cx="1082040" cy="1033272"/>
          </a:xfrm>
          <a:prstGeom prst="line">
            <a:avLst/>
          </a:prstGeom>
          <a:ln w="38100">
            <a:solidFill>
              <a:srgbClr val="DAF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664560" y="4795970"/>
            <a:ext cx="1383696" cy="998837"/>
          </a:xfrm>
          <a:prstGeom prst="line">
            <a:avLst/>
          </a:prstGeom>
          <a:ln w="38100">
            <a:solidFill>
              <a:srgbClr val="DAF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63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</a:t>
            </a:r>
            <a:r>
              <a:rPr lang="fr-FR" dirty="0" err="1" smtClean="0"/>
              <a:t>Material</a:t>
            </a:r>
            <a:r>
              <a:rPr lang="fr-FR" dirty="0" smtClean="0"/>
              <a:t>: a </a:t>
            </a:r>
            <a:r>
              <a:rPr lang="fr-FR" dirty="0" err="1" smtClean="0"/>
              <a:t>list</a:t>
            </a:r>
            <a:r>
              <a:rPr lang="fr-FR" dirty="0" smtClean="0"/>
              <a:t> of </a:t>
            </a:r>
            <a:r>
              <a:rPr lang="fr-FR" dirty="0" err="1" smtClean="0"/>
              <a:t>indicator</a:t>
            </a:r>
            <a:r>
              <a:rPr lang="fr-FR" dirty="0" smtClean="0"/>
              <a:t> profiles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11 </a:t>
            </a:r>
            <a:r>
              <a:rPr lang="fr-FR" dirty="0" err="1" smtClean="0"/>
              <a:t>evaluation</a:t>
            </a:r>
            <a:r>
              <a:rPr lang="fr-FR" dirty="0" smtClean="0"/>
              <a:t> </a:t>
            </a:r>
            <a:r>
              <a:rPr lang="fr-FR" dirty="0" err="1" smtClean="0"/>
              <a:t>criteria</a:t>
            </a:r>
            <a:r>
              <a:rPr lang="fr-FR" dirty="0" smtClean="0"/>
              <a:t> </a:t>
            </a:r>
            <a:r>
              <a:rPr lang="fr-FR" dirty="0" err="1" smtClean="0"/>
              <a:t>translated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146 </a:t>
            </a:r>
            <a:r>
              <a:rPr lang="fr-FR" dirty="0" err="1" smtClean="0"/>
              <a:t>indicator</a:t>
            </a:r>
            <a:r>
              <a:rPr lang="fr-FR" dirty="0" smtClean="0"/>
              <a:t> profiles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283" y="2769060"/>
            <a:ext cx="1590675" cy="1952625"/>
          </a:xfrm>
          <a:prstGeom prst="rect">
            <a:avLst/>
          </a:prstGeom>
        </p:spPr>
      </p:pic>
      <p:sp>
        <p:nvSpPr>
          <p:cNvPr id="6" name="Forme libre 5"/>
          <p:cNvSpPr/>
          <p:nvPr/>
        </p:nvSpPr>
        <p:spPr>
          <a:xfrm flipH="1">
            <a:off x="7948993" y="2300502"/>
            <a:ext cx="841251" cy="1123568"/>
          </a:xfrm>
          <a:custGeom>
            <a:avLst/>
            <a:gdLst>
              <a:gd name="connsiteX0" fmla="*/ 0 w 2157984"/>
              <a:gd name="connsiteY0" fmla="*/ 0 h 1088136"/>
              <a:gd name="connsiteX1" fmla="*/ 576072 w 2157984"/>
              <a:gd name="connsiteY1" fmla="*/ 886968 h 1088136"/>
              <a:gd name="connsiteX2" fmla="*/ 2157984 w 2157984"/>
              <a:gd name="connsiteY2" fmla="*/ 1088136 h 1088136"/>
              <a:gd name="connsiteX0" fmla="*/ 1032235 w 1586887"/>
              <a:gd name="connsiteY0" fmla="*/ 0 h 1213397"/>
              <a:gd name="connsiteX1" fmla="*/ 4975 w 1586887"/>
              <a:gd name="connsiteY1" fmla="*/ 1012229 h 1213397"/>
              <a:gd name="connsiteX2" fmla="*/ 1586887 w 1586887"/>
              <a:gd name="connsiteY2" fmla="*/ 1213397 h 1213397"/>
              <a:gd name="connsiteX0" fmla="*/ 1061101 w 1615753"/>
              <a:gd name="connsiteY0" fmla="*/ 0 h 1213397"/>
              <a:gd name="connsiteX1" fmla="*/ 33841 w 1615753"/>
              <a:gd name="connsiteY1" fmla="*/ 1012229 h 1213397"/>
              <a:gd name="connsiteX2" fmla="*/ 1615753 w 1615753"/>
              <a:gd name="connsiteY2" fmla="*/ 1213397 h 1213397"/>
              <a:gd name="connsiteX0" fmla="*/ 1117451 w 1672103"/>
              <a:gd name="connsiteY0" fmla="*/ 0 h 1213397"/>
              <a:gd name="connsiteX1" fmla="*/ 27561 w 1672103"/>
              <a:gd name="connsiteY1" fmla="*/ 824338 h 1213397"/>
              <a:gd name="connsiteX2" fmla="*/ 1672103 w 1672103"/>
              <a:gd name="connsiteY2" fmla="*/ 1213397 h 1213397"/>
              <a:gd name="connsiteX0" fmla="*/ 1122061 w 1676713"/>
              <a:gd name="connsiteY0" fmla="*/ 0 h 1222664"/>
              <a:gd name="connsiteX1" fmla="*/ 32171 w 1676713"/>
              <a:gd name="connsiteY1" fmla="*/ 824338 h 1222664"/>
              <a:gd name="connsiteX2" fmla="*/ 1676713 w 1676713"/>
              <a:gd name="connsiteY2" fmla="*/ 1213397 h 1222664"/>
              <a:gd name="connsiteX0" fmla="*/ 1112201 w 1579171"/>
              <a:gd name="connsiteY0" fmla="*/ 0 h 1175819"/>
              <a:gd name="connsiteX1" fmla="*/ 22311 w 1579171"/>
              <a:gd name="connsiteY1" fmla="*/ 824338 h 1175819"/>
              <a:gd name="connsiteX2" fmla="*/ 1579171 w 1579171"/>
              <a:gd name="connsiteY2" fmla="*/ 1175819 h 1175819"/>
              <a:gd name="connsiteX0" fmla="*/ 1033218 w 1500188"/>
              <a:gd name="connsiteY0" fmla="*/ 0 h 1175819"/>
              <a:gd name="connsiteX1" fmla="*/ 31011 w 1500188"/>
              <a:gd name="connsiteY1" fmla="*/ 886968 h 1175819"/>
              <a:gd name="connsiteX2" fmla="*/ 1500188 w 1500188"/>
              <a:gd name="connsiteY2" fmla="*/ 1175819 h 11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0188" h="1175819">
                <a:moveTo>
                  <a:pt x="1033218" y="0"/>
                </a:moveTo>
                <a:cubicBezTo>
                  <a:pt x="-61077" y="127338"/>
                  <a:pt x="-46817" y="690998"/>
                  <a:pt x="31011" y="886968"/>
                </a:cubicBezTo>
                <a:cubicBezTo>
                  <a:pt x="108839" y="1082938"/>
                  <a:pt x="889064" y="1165913"/>
                  <a:pt x="1500188" y="1175819"/>
                </a:cubicBezTo>
              </a:path>
            </a:pathLst>
          </a:custGeom>
          <a:noFill/>
          <a:ln w="44450">
            <a:gradFill flip="none" rotWithShape="1">
              <a:gsLst>
                <a:gs pos="3000">
                  <a:schemeClr val="bg1"/>
                </a:gs>
                <a:gs pos="25000">
                  <a:srgbClr val="FDD7FE"/>
                </a:gs>
                <a:gs pos="54000">
                  <a:srgbClr val="7030A0"/>
                </a:gs>
                <a:gs pos="86000">
                  <a:srgbClr val="92D050"/>
                </a:gs>
              </a:gsLst>
              <a:lin ang="5400000" scaled="1"/>
              <a:tileRect/>
            </a:gra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071940" y="3020598"/>
            <a:ext cx="240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Definition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071940" y="3526216"/>
            <a:ext cx="373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Meaning</a:t>
            </a:r>
            <a:r>
              <a:rPr lang="fr-FR" dirty="0" smtClean="0"/>
              <a:t>: </a:t>
            </a:r>
            <a:r>
              <a:rPr lang="fr-FR" dirty="0" err="1" smtClean="0"/>
              <a:t>related</a:t>
            </a:r>
            <a:r>
              <a:rPr lang="fr-FR" dirty="0" smtClean="0"/>
              <a:t> </a:t>
            </a:r>
            <a:r>
              <a:rPr lang="fr-FR" dirty="0" err="1" smtClean="0"/>
              <a:t>criteria</a:t>
            </a:r>
            <a:r>
              <a:rPr lang="fr-FR" dirty="0" smtClean="0"/>
              <a:t>, justification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071940" y="4037408"/>
            <a:ext cx="471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Estimation: estimation mode, </a:t>
            </a:r>
            <a:r>
              <a:rPr lang="fr-FR" b="1" dirty="0" err="1" smtClean="0"/>
              <a:t>scale</a:t>
            </a:r>
            <a:r>
              <a:rPr lang="fr-FR" b="1" dirty="0" smtClean="0"/>
              <a:t> of </a:t>
            </a:r>
            <a:r>
              <a:rPr lang="fr-FR" b="1" dirty="0" err="1" smtClean="0"/>
              <a:t>raw</a:t>
            </a:r>
            <a:r>
              <a:rPr lang="fr-FR" b="1" dirty="0" smtClean="0"/>
              <a:t> data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071940" y="4541677"/>
            <a:ext cx="522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Customization</a:t>
            </a:r>
            <a:r>
              <a:rPr lang="fr-FR" dirty="0" smtClean="0"/>
              <a:t>: </a:t>
            </a:r>
            <a:r>
              <a:rPr lang="fr-FR" dirty="0" err="1" smtClean="0"/>
              <a:t>representation</a:t>
            </a:r>
            <a:r>
              <a:rPr lang="fr-FR" dirty="0" smtClean="0"/>
              <a:t>, </a:t>
            </a:r>
            <a:r>
              <a:rPr lang="fr-FR" b="1" dirty="0" err="1" smtClean="0"/>
              <a:t>aggregation</a:t>
            </a:r>
            <a:r>
              <a:rPr lang="fr-FR" b="1" dirty="0" smtClean="0"/>
              <a:t> </a:t>
            </a:r>
            <a:r>
              <a:rPr lang="fr-FR" b="1" dirty="0" err="1" smtClean="0"/>
              <a:t>scale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071940" y="5167518"/>
            <a:ext cx="2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15820" y="2434733"/>
            <a:ext cx="2898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« 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days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the </a:t>
            </a:r>
            <a:r>
              <a:rPr lang="fr-FR" dirty="0" err="1" smtClean="0"/>
              <a:t>low</a:t>
            </a:r>
            <a:r>
              <a:rPr lang="fr-FR" dirty="0" smtClean="0"/>
              <a:t>-water </a:t>
            </a:r>
            <a:r>
              <a:rPr lang="fr-FR" dirty="0" err="1" smtClean="0"/>
              <a:t>target</a:t>
            </a:r>
            <a:r>
              <a:rPr lang="fr-FR" dirty="0" smtClean="0"/>
              <a:t> flow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crossed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18" name="Flèche vers le bas 17"/>
          <p:cNvSpPr/>
          <p:nvPr/>
        </p:nvSpPr>
        <p:spPr>
          <a:xfrm>
            <a:off x="1851571" y="3408422"/>
            <a:ext cx="472429" cy="1998125"/>
          </a:xfrm>
          <a:prstGeom prst="downArrow">
            <a:avLst/>
          </a:prstGeom>
          <a:solidFill>
            <a:srgbClr val="DAF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Accolade ouvrante 19"/>
          <p:cNvSpPr/>
          <p:nvPr/>
        </p:nvSpPr>
        <p:spPr>
          <a:xfrm>
            <a:off x="3101234" y="3020598"/>
            <a:ext cx="656950" cy="2385949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32" y="5562726"/>
            <a:ext cx="1972305" cy="87449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79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2" grpId="0"/>
      <p:bldP spid="17" grpId="0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68601"/>
            <a:ext cx="10515600" cy="1325563"/>
          </a:xfrm>
        </p:spPr>
        <p:txBody>
          <a:bodyPr/>
          <a:lstStyle/>
          <a:p>
            <a:r>
              <a:rPr lang="fr-FR" dirty="0" smtClean="0"/>
              <a:t>3. </a:t>
            </a:r>
            <a:r>
              <a:rPr lang="fr-FR" dirty="0" err="1" smtClean="0"/>
              <a:t>Results</a:t>
            </a:r>
            <a:r>
              <a:rPr lang="fr-FR" dirty="0" smtClean="0"/>
              <a:t>: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examples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854391" y="2922907"/>
            <a:ext cx="2830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Adequation</a:t>
            </a:r>
            <a:r>
              <a:rPr lang="fr-FR" dirty="0" smtClean="0"/>
              <a:t> to the </a:t>
            </a:r>
            <a:r>
              <a:rPr lang="fr-FR" dirty="0" err="1" smtClean="0"/>
              <a:t>criteria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5792214" y="5808073"/>
            <a:ext cx="3228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Plural </a:t>
            </a:r>
            <a:r>
              <a:rPr lang="fr-FR" dirty="0" err="1" smtClean="0"/>
              <a:t>interpretations</a:t>
            </a:r>
            <a:endParaRPr lang="fr-FR" dirty="0" smtClean="0"/>
          </a:p>
          <a:p>
            <a:r>
              <a:rPr lang="fr-FR" dirty="0" err="1" smtClean="0"/>
              <a:t>Contextualizing</a:t>
            </a:r>
            <a:r>
              <a:rPr lang="fr-FR" dirty="0" smtClean="0"/>
              <a:t> information</a:t>
            </a:r>
          </a:p>
          <a:p>
            <a:r>
              <a:rPr lang="fr-FR" dirty="0" err="1" smtClean="0"/>
              <a:t>Knowledge</a:t>
            </a:r>
            <a:r>
              <a:rPr lang="fr-FR" dirty="0" smtClean="0"/>
              <a:t> gap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7641" y="1326796"/>
            <a:ext cx="2586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Indicator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name</a:t>
            </a:r>
            <a:endParaRPr lang="fr-FR" sz="2400" b="1" dirty="0" smtClean="0"/>
          </a:p>
          <a:p>
            <a:pPr algn="ctr"/>
            <a:r>
              <a:rPr lang="fr-FR" sz="2400" dirty="0" smtClean="0"/>
              <a:t>(</a:t>
            </a:r>
            <a:r>
              <a:rPr lang="fr-FR" sz="2400" dirty="0" err="1" smtClean="0"/>
              <a:t>given</a:t>
            </a:r>
            <a:r>
              <a:rPr lang="fr-FR" sz="2400" dirty="0" smtClean="0"/>
              <a:t> by experts)</a:t>
            </a:r>
            <a:endParaRPr lang="fr-FR" sz="2400" dirty="0"/>
          </a:p>
        </p:txBody>
      </p:sp>
      <p:sp>
        <p:nvSpPr>
          <p:cNvPr id="47" name="ZoneTexte 46"/>
          <p:cNvSpPr txBox="1"/>
          <p:nvPr/>
        </p:nvSpPr>
        <p:spPr>
          <a:xfrm>
            <a:off x="2856637" y="1317912"/>
            <a:ext cx="360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Scale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raw</a:t>
            </a:r>
            <a:r>
              <a:rPr lang="fr-FR" sz="2400" b="1" dirty="0" smtClean="0"/>
              <a:t> data </a:t>
            </a:r>
            <a:r>
              <a:rPr lang="fr-FR" sz="2400" b="1" dirty="0" err="1" smtClean="0"/>
              <a:t>available</a:t>
            </a:r>
            <a:endParaRPr lang="fr-FR" sz="2400" b="1" dirty="0" smtClean="0"/>
          </a:p>
        </p:txBody>
      </p:sp>
      <p:sp>
        <p:nvSpPr>
          <p:cNvPr id="50" name="ZoneTexte 49"/>
          <p:cNvSpPr txBox="1"/>
          <p:nvPr/>
        </p:nvSpPr>
        <p:spPr>
          <a:xfrm>
            <a:off x="7943850" y="1326797"/>
            <a:ext cx="3409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Aggregation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scale</a:t>
            </a:r>
            <a:endParaRPr lang="fr-FR" sz="2400" b="1" dirty="0" smtClean="0"/>
          </a:p>
          <a:p>
            <a:pPr algn="ctr"/>
            <a:r>
              <a:rPr lang="fr-FR" sz="2400" dirty="0" smtClean="0"/>
              <a:t>(</a:t>
            </a:r>
            <a:r>
              <a:rPr lang="fr-FR" sz="2400" dirty="0" err="1" smtClean="0"/>
              <a:t>given</a:t>
            </a:r>
            <a:r>
              <a:rPr lang="fr-FR" sz="2400" dirty="0" smtClean="0"/>
              <a:t> by experts)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418185" y="2461242"/>
            <a:ext cx="2586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« Variation of water </a:t>
            </a:r>
            <a:r>
              <a:rPr lang="fr-FR" dirty="0" err="1"/>
              <a:t>stored</a:t>
            </a:r>
            <a:r>
              <a:rPr lang="fr-FR" dirty="0"/>
              <a:t> in </a:t>
            </a:r>
            <a:r>
              <a:rPr lang="fr-FR" dirty="0" err="1"/>
              <a:t>soils</a:t>
            </a:r>
            <a:r>
              <a:rPr lang="fr-FR" dirty="0"/>
              <a:t> »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372345" y="3905126"/>
            <a:ext cx="270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« Fit </a:t>
            </a:r>
            <a:r>
              <a:rPr lang="fr-FR" dirty="0" err="1"/>
              <a:t>bw</a:t>
            </a:r>
            <a:r>
              <a:rPr lang="fr-FR" dirty="0"/>
              <a:t> </a:t>
            </a:r>
            <a:r>
              <a:rPr lang="fr-FR" dirty="0" err="1"/>
              <a:t>storing</a:t>
            </a:r>
            <a:r>
              <a:rPr lang="fr-FR" dirty="0"/>
              <a:t> </a:t>
            </a:r>
            <a:r>
              <a:rPr lang="fr-FR" dirty="0" err="1"/>
              <a:t>capacities</a:t>
            </a:r>
            <a:r>
              <a:rPr lang="fr-FR" dirty="0"/>
              <a:t> and </a:t>
            </a:r>
            <a:r>
              <a:rPr lang="fr-FR" dirty="0" err="1"/>
              <a:t>needs</a:t>
            </a:r>
            <a:r>
              <a:rPr lang="fr-FR" dirty="0"/>
              <a:t> of </a:t>
            </a:r>
            <a:r>
              <a:rPr lang="fr-FR" dirty="0" err="1"/>
              <a:t>farmers</a:t>
            </a:r>
            <a:r>
              <a:rPr lang="fr-FR" dirty="0"/>
              <a:t> »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18185" y="5156484"/>
            <a:ext cx="2738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« </a:t>
            </a:r>
            <a:r>
              <a:rPr lang="fr-FR" dirty="0" err="1"/>
              <a:t>Frequency</a:t>
            </a:r>
            <a:r>
              <a:rPr lang="fr-FR" dirty="0"/>
              <a:t>, distance and </a:t>
            </a:r>
            <a:r>
              <a:rPr lang="fr-FR" dirty="0" err="1"/>
              <a:t>severity</a:t>
            </a:r>
            <a:r>
              <a:rPr lang="fr-FR" dirty="0"/>
              <a:t> of water flow disruptions »</a:t>
            </a:r>
          </a:p>
          <a:p>
            <a:pPr algn="ctr"/>
            <a:endParaRPr lang="fr-FR" dirty="0"/>
          </a:p>
        </p:txBody>
      </p:sp>
      <p:grpSp>
        <p:nvGrpSpPr>
          <p:cNvPr id="52" name="Groupe 51"/>
          <p:cNvGrpSpPr/>
          <p:nvPr/>
        </p:nvGrpSpPr>
        <p:grpSpPr>
          <a:xfrm>
            <a:off x="3575509" y="2375670"/>
            <a:ext cx="2234318" cy="604590"/>
            <a:chOff x="1016536" y="2906852"/>
            <a:chExt cx="2500503" cy="1329773"/>
          </a:xfrm>
        </p:grpSpPr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536" y="2906852"/>
              <a:ext cx="2500503" cy="1329773"/>
            </a:xfrm>
            <a:prstGeom prst="rect">
              <a:avLst/>
            </a:prstGeom>
          </p:spPr>
        </p:pic>
        <p:sp>
          <p:nvSpPr>
            <p:cNvPr id="58" name="Forme libre 57"/>
            <p:cNvSpPr/>
            <p:nvPr/>
          </p:nvSpPr>
          <p:spPr>
            <a:xfrm>
              <a:off x="1492025" y="3410395"/>
              <a:ext cx="256032" cy="194445"/>
            </a:xfrm>
            <a:custGeom>
              <a:avLst/>
              <a:gdLst>
                <a:gd name="connsiteX0" fmla="*/ 0 w 256032"/>
                <a:gd name="connsiteY0" fmla="*/ 64008 h 194445"/>
                <a:gd name="connsiteX1" fmla="*/ 0 w 256032"/>
                <a:gd name="connsiteY1" fmla="*/ 64008 h 194445"/>
                <a:gd name="connsiteX2" fmla="*/ 128016 w 256032"/>
                <a:gd name="connsiteY2" fmla="*/ 164592 h 194445"/>
                <a:gd name="connsiteX3" fmla="*/ 118872 w 256032"/>
                <a:gd name="connsiteY3" fmla="*/ 192024 h 194445"/>
                <a:gd name="connsiteX4" fmla="*/ 164592 w 256032"/>
                <a:gd name="connsiteY4" fmla="*/ 164592 h 194445"/>
                <a:gd name="connsiteX5" fmla="*/ 256032 w 256032"/>
                <a:gd name="connsiteY5" fmla="*/ 54864 h 194445"/>
                <a:gd name="connsiteX6" fmla="*/ 164592 w 256032"/>
                <a:gd name="connsiteY6" fmla="*/ 0 h 194445"/>
                <a:gd name="connsiteX7" fmla="*/ 0 w 256032"/>
                <a:gd name="connsiteY7" fmla="*/ 64008 h 19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032" h="194445">
                  <a:moveTo>
                    <a:pt x="0" y="64008"/>
                  </a:moveTo>
                  <a:lnTo>
                    <a:pt x="0" y="64008"/>
                  </a:lnTo>
                  <a:cubicBezTo>
                    <a:pt x="118872" y="143256"/>
                    <a:pt x="85344" y="100584"/>
                    <a:pt x="128016" y="164592"/>
                  </a:cubicBezTo>
                  <a:cubicBezTo>
                    <a:pt x="124968" y="173736"/>
                    <a:pt x="112056" y="185208"/>
                    <a:pt x="118872" y="192024"/>
                  </a:cubicBezTo>
                  <a:cubicBezTo>
                    <a:pt x="130742" y="203894"/>
                    <a:pt x="160723" y="168461"/>
                    <a:pt x="164592" y="164592"/>
                  </a:cubicBezTo>
                  <a:lnTo>
                    <a:pt x="256032" y="54864"/>
                  </a:lnTo>
                  <a:lnTo>
                    <a:pt x="164592" y="0"/>
                  </a:lnTo>
                  <a:lnTo>
                    <a:pt x="0" y="64008"/>
                  </a:lnTo>
                  <a:close/>
                </a:path>
              </a:pathLst>
            </a:custGeom>
            <a:solidFill>
              <a:srgbClr val="FF330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8576536" y="2254251"/>
            <a:ext cx="2362860" cy="674105"/>
            <a:chOff x="5298401" y="2906851"/>
            <a:chExt cx="2500503" cy="1329773"/>
          </a:xfrm>
        </p:grpSpPr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401" y="2906851"/>
              <a:ext cx="2500503" cy="1329773"/>
            </a:xfrm>
            <a:prstGeom prst="rect">
              <a:avLst/>
            </a:prstGeom>
          </p:spPr>
        </p:pic>
        <p:sp>
          <p:nvSpPr>
            <p:cNvPr id="62" name="Forme libre 61"/>
            <p:cNvSpPr/>
            <p:nvPr/>
          </p:nvSpPr>
          <p:spPr>
            <a:xfrm>
              <a:off x="5355108" y="3004040"/>
              <a:ext cx="1477108" cy="1090246"/>
            </a:xfrm>
            <a:custGeom>
              <a:avLst/>
              <a:gdLst>
                <a:gd name="connsiteX0" fmla="*/ 808893 w 1477108"/>
                <a:gd name="connsiteY0" fmla="*/ 25121 h 1090246"/>
                <a:gd name="connsiteX1" fmla="*/ 743578 w 1477108"/>
                <a:gd name="connsiteY1" fmla="*/ 55266 h 1090246"/>
                <a:gd name="connsiteX2" fmla="*/ 668216 w 1477108"/>
                <a:gd name="connsiteY2" fmla="*/ 155749 h 1090246"/>
                <a:gd name="connsiteX3" fmla="*/ 602901 w 1477108"/>
                <a:gd name="connsiteY3" fmla="*/ 170822 h 1090246"/>
                <a:gd name="connsiteX4" fmla="*/ 577780 w 1477108"/>
                <a:gd name="connsiteY4" fmla="*/ 221063 h 1090246"/>
                <a:gd name="connsiteX5" fmla="*/ 547635 w 1477108"/>
                <a:gd name="connsiteY5" fmla="*/ 271305 h 1090246"/>
                <a:gd name="connsiteX6" fmla="*/ 457200 w 1477108"/>
                <a:gd name="connsiteY6" fmla="*/ 356716 h 1090246"/>
                <a:gd name="connsiteX7" fmla="*/ 376813 w 1477108"/>
                <a:gd name="connsiteY7" fmla="*/ 366764 h 1090246"/>
                <a:gd name="connsiteX8" fmla="*/ 321547 w 1477108"/>
                <a:gd name="connsiteY8" fmla="*/ 422030 h 1090246"/>
                <a:gd name="connsiteX9" fmla="*/ 306475 w 1477108"/>
                <a:gd name="connsiteY9" fmla="*/ 467248 h 1090246"/>
                <a:gd name="connsiteX10" fmla="*/ 261257 w 1477108"/>
                <a:gd name="connsiteY10" fmla="*/ 497393 h 1090246"/>
                <a:gd name="connsiteX11" fmla="*/ 226088 w 1477108"/>
                <a:gd name="connsiteY11" fmla="*/ 522514 h 1090246"/>
                <a:gd name="connsiteX12" fmla="*/ 140677 w 1477108"/>
                <a:gd name="connsiteY12" fmla="*/ 522514 h 1090246"/>
                <a:gd name="connsiteX13" fmla="*/ 55266 w 1477108"/>
                <a:gd name="connsiteY13" fmla="*/ 602901 h 1090246"/>
                <a:gd name="connsiteX14" fmla="*/ 55266 w 1477108"/>
                <a:gd name="connsiteY14" fmla="*/ 673239 h 1090246"/>
                <a:gd name="connsiteX15" fmla="*/ 0 w 1477108"/>
                <a:gd name="connsiteY15" fmla="*/ 733529 h 1090246"/>
                <a:gd name="connsiteX16" fmla="*/ 50242 w 1477108"/>
                <a:gd name="connsiteY16" fmla="*/ 753626 h 1090246"/>
                <a:gd name="connsiteX17" fmla="*/ 80387 w 1477108"/>
                <a:gd name="connsiteY17" fmla="*/ 808892 h 1090246"/>
                <a:gd name="connsiteX18" fmla="*/ 130629 w 1477108"/>
                <a:gd name="connsiteY18" fmla="*/ 818940 h 1090246"/>
                <a:gd name="connsiteX19" fmla="*/ 195943 w 1477108"/>
                <a:gd name="connsiteY19" fmla="*/ 904351 h 1090246"/>
                <a:gd name="connsiteX20" fmla="*/ 271306 w 1477108"/>
                <a:gd name="connsiteY20" fmla="*/ 1004835 h 1090246"/>
                <a:gd name="connsiteX21" fmla="*/ 306475 w 1477108"/>
                <a:gd name="connsiteY21" fmla="*/ 1014883 h 1090246"/>
                <a:gd name="connsiteX22" fmla="*/ 326572 w 1477108"/>
                <a:gd name="connsiteY22" fmla="*/ 1055077 h 1090246"/>
                <a:gd name="connsiteX23" fmla="*/ 381838 w 1477108"/>
                <a:gd name="connsiteY23" fmla="*/ 1090246 h 1090246"/>
                <a:gd name="connsiteX24" fmla="*/ 467249 w 1477108"/>
                <a:gd name="connsiteY24" fmla="*/ 1009859 h 1090246"/>
                <a:gd name="connsiteX25" fmla="*/ 572756 w 1477108"/>
                <a:gd name="connsiteY25" fmla="*/ 919424 h 1090246"/>
                <a:gd name="connsiteX26" fmla="*/ 673240 w 1477108"/>
                <a:gd name="connsiteY26" fmla="*/ 808892 h 1090246"/>
                <a:gd name="connsiteX27" fmla="*/ 728506 w 1477108"/>
                <a:gd name="connsiteY27" fmla="*/ 758650 h 1090246"/>
                <a:gd name="connsiteX28" fmla="*/ 768699 w 1477108"/>
                <a:gd name="connsiteY28" fmla="*/ 733529 h 1090246"/>
                <a:gd name="connsiteX29" fmla="*/ 914400 w 1477108"/>
                <a:gd name="connsiteY29" fmla="*/ 718457 h 1090246"/>
                <a:gd name="connsiteX30" fmla="*/ 979714 w 1477108"/>
                <a:gd name="connsiteY30" fmla="*/ 643094 h 1090246"/>
                <a:gd name="connsiteX31" fmla="*/ 1070150 w 1477108"/>
                <a:gd name="connsiteY31" fmla="*/ 537586 h 1090246"/>
                <a:gd name="connsiteX32" fmla="*/ 1075174 w 1477108"/>
                <a:gd name="connsiteY32" fmla="*/ 492369 h 1090246"/>
                <a:gd name="connsiteX33" fmla="*/ 1175657 w 1477108"/>
                <a:gd name="connsiteY33" fmla="*/ 371789 h 1090246"/>
                <a:gd name="connsiteX34" fmla="*/ 1230923 w 1477108"/>
                <a:gd name="connsiteY34" fmla="*/ 251208 h 1090246"/>
                <a:gd name="connsiteX35" fmla="*/ 1301262 w 1477108"/>
                <a:gd name="connsiteY35" fmla="*/ 236136 h 1090246"/>
                <a:gd name="connsiteX36" fmla="*/ 1331407 w 1477108"/>
                <a:gd name="connsiteY36" fmla="*/ 231112 h 1090246"/>
                <a:gd name="connsiteX37" fmla="*/ 1411794 w 1477108"/>
                <a:gd name="connsiteY37" fmla="*/ 110532 h 1090246"/>
                <a:gd name="connsiteX38" fmla="*/ 1477108 w 1477108"/>
                <a:gd name="connsiteY38" fmla="*/ 15072 h 1090246"/>
                <a:gd name="connsiteX39" fmla="*/ 1446963 w 1477108"/>
                <a:gd name="connsiteY39" fmla="*/ 0 h 1090246"/>
                <a:gd name="connsiteX40" fmla="*/ 1346479 w 1477108"/>
                <a:gd name="connsiteY40" fmla="*/ 40193 h 1090246"/>
                <a:gd name="connsiteX41" fmla="*/ 1271117 w 1477108"/>
                <a:gd name="connsiteY41" fmla="*/ 115556 h 1090246"/>
                <a:gd name="connsiteX42" fmla="*/ 1200778 w 1477108"/>
                <a:gd name="connsiteY42" fmla="*/ 165797 h 1090246"/>
                <a:gd name="connsiteX43" fmla="*/ 1135464 w 1477108"/>
                <a:gd name="connsiteY43" fmla="*/ 211015 h 1090246"/>
                <a:gd name="connsiteX44" fmla="*/ 1045029 w 1477108"/>
                <a:gd name="connsiteY44" fmla="*/ 236136 h 1090246"/>
                <a:gd name="connsiteX45" fmla="*/ 989763 w 1477108"/>
                <a:gd name="connsiteY45" fmla="*/ 241160 h 1090246"/>
                <a:gd name="connsiteX46" fmla="*/ 919424 w 1477108"/>
                <a:gd name="connsiteY46" fmla="*/ 140677 h 1090246"/>
                <a:gd name="connsiteX47" fmla="*/ 869183 w 1477108"/>
                <a:gd name="connsiteY47" fmla="*/ 95459 h 1090246"/>
                <a:gd name="connsiteX48" fmla="*/ 823965 w 1477108"/>
                <a:gd name="connsiteY48" fmla="*/ 75362 h 1090246"/>
                <a:gd name="connsiteX49" fmla="*/ 808893 w 1477108"/>
                <a:gd name="connsiteY49" fmla="*/ 25121 h 109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477108" h="1090246">
                  <a:moveTo>
                    <a:pt x="808893" y="25121"/>
                  </a:moveTo>
                  <a:lnTo>
                    <a:pt x="743578" y="55266"/>
                  </a:lnTo>
                  <a:lnTo>
                    <a:pt x="668216" y="155749"/>
                  </a:lnTo>
                  <a:lnTo>
                    <a:pt x="602901" y="170822"/>
                  </a:lnTo>
                  <a:lnTo>
                    <a:pt x="577780" y="221063"/>
                  </a:lnTo>
                  <a:lnTo>
                    <a:pt x="547635" y="271305"/>
                  </a:lnTo>
                  <a:lnTo>
                    <a:pt x="457200" y="356716"/>
                  </a:lnTo>
                  <a:lnTo>
                    <a:pt x="376813" y="366764"/>
                  </a:lnTo>
                  <a:lnTo>
                    <a:pt x="321547" y="422030"/>
                  </a:lnTo>
                  <a:lnTo>
                    <a:pt x="306475" y="467248"/>
                  </a:lnTo>
                  <a:lnTo>
                    <a:pt x="261257" y="497393"/>
                  </a:lnTo>
                  <a:lnTo>
                    <a:pt x="226088" y="522514"/>
                  </a:lnTo>
                  <a:lnTo>
                    <a:pt x="140677" y="522514"/>
                  </a:lnTo>
                  <a:lnTo>
                    <a:pt x="55266" y="602901"/>
                  </a:lnTo>
                  <a:lnTo>
                    <a:pt x="55266" y="673239"/>
                  </a:lnTo>
                  <a:lnTo>
                    <a:pt x="0" y="733529"/>
                  </a:lnTo>
                  <a:lnTo>
                    <a:pt x="50242" y="753626"/>
                  </a:lnTo>
                  <a:lnTo>
                    <a:pt x="80387" y="808892"/>
                  </a:lnTo>
                  <a:lnTo>
                    <a:pt x="130629" y="818940"/>
                  </a:lnTo>
                  <a:lnTo>
                    <a:pt x="195943" y="904351"/>
                  </a:lnTo>
                  <a:lnTo>
                    <a:pt x="271306" y="1004835"/>
                  </a:lnTo>
                  <a:lnTo>
                    <a:pt x="306475" y="1014883"/>
                  </a:lnTo>
                  <a:lnTo>
                    <a:pt x="326572" y="1055077"/>
                  </a:lnTo>
                  <a:lnTo>
                    <a:pt x="381838" y="1090246"/>
                  </a:lnTo>
                  <a:lnTo>
                    <a:pt x="467249" y="1009859"/>
                  </a:lnTo>
                  <a:lnTo>
                    <a:pt x="572756" y="919424"/>
                  </a:lnTo>
                  <a:lnTo>
                    <a:pt x="673240" y="808892"/>
                  </a:lnTo>
                  <a:lnTo>
                    <a:pt x="728506" y="758650"/>
                  </a:lnTo>
                  <a:lnTo>
                    <a:pt x="768699" y="733529"/>
                  </a:lnTo>
                  <a:lnTo>
                    <a:pt x="914400" y="718457"/>
                  </a:lnTo>
                  <a:lnTo>
                    <a:pt x="979714" y="643094"/>
                  </a:lnTo>
                  <a:lnTo>
                    <a:pt x="1070150" y="537586"/>
                  </a:lnTo>
                  <a:lnTo>
                    <a:pt x="1075174" y="492369"/>
                  </a:lnTo>
                  <a:lnTo>
                    <a:pt x="1175657" y="371789"/>
                  </a:lnTo>
                  <a:lnTo>
                    <a:pt x="1230923" y="251208"/>
                  </a:lnTo>
                  <a:lnTo>
                    <a:pt x="1301262" y="236136"/>
                  </a:lnTo>
                  <a:lnTo>
                    <a:pt x="1331407" y="231112"/>
                  </a:lnTo>
                  <a:lnTo>
                    <a:pt x="1411794" y="110532"/>
                  </a:lnTo>
                  <a:lnTo>
                    <a:pt x="1477108" y="15072"/>
                  </a:lnTo>
                  <a:lnTo>
                    <a:pt x="1446963" y="0"/>
                  </a:lnTo>
                  <a:lnTo>
                    <a:pt x="1346479" y="40193"/>
                  </a:lnTo>
                  <a:lnTo>
                    <a:pt x="1271117" y="115556"/>
                  </a:lnTo>
                  <a:lnTo>
                    <a:pt x="1200778" y="165797"/>
                  </a:lnTo>
                  <a:lnTo>
                    <a:pt x="1135464" y="211015"/>
                  </a:lnTo>
                  <a:lnTo>
                    <a:pt x="1045029" y="236136"/>
                  </a:lnTo>
                  <a:lnTo>
                    <a:pt x="989763" y="241160"/>
                  </a:lnTo>
                  <a:lnTo>
                    <a:pt x="919424" y="140677"/>
                  </a:lnTo>
                  <a:lnTo>
                    <a:pt x="869183" y="95459"/>
                  </a:lnTo>
                  <a:lnTo>
                    <a:pt x="823965" y="75362"/>
                  </a:lnTo>
                  <a:lnTo>
                    <a:pt x="808893" y="25121"/>
                  </a:lnTo>
                  <a:close/>
                </a:path>
              </a:pathLst>
            </a:custGeom>
            <a:solidFill>
              <a:srgbClr val="FF330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3585937" y="3759100"/>
            <a:ext cx="2214760" cy="686377"/>
            <a:chOff x="927368" y="4231071"/>
            <a:chExt cx="2125594" cy="1080357"/>
          </a:xfrm>
        </p:grpSpPr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368" y="4231071"/>
              <a:ext cx="2125594" cy="1080357"/>
            </a:xfrm>
            <a:prstGeom prst="rect">
              <a:avLst/>
            </a:prstGeom>
            <a:ln>
              <a:noFill/>
            </a:ln>
          </p:spPr>
        </p:pic>
        <p:sp>
          <p:nvSpPr>
            <p:cNvPr id="66" name="Ellipse 65"/>
            <p:cNvSpPr/>
            <p:nvPr/>
          </p:nvSpPr>
          <p:spPr>
            <a:xfrm>
              <a:off x="1286540" y="4771249"/>
              <a:ext cx="134194" cy="45719"/>
            </a:xfrm>
            <a:prstGeom prst="ellipse">
              <a:avLst/>
            </a:prstGeom>
            <a:solidFill>
              <a:srgbClr val="FF0000">
                <a:alpha val="7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Ellipse 66"/>
            <p:cNvSpPr/>
            <p:nvPr/>
          </p:nvSpPr>
          <p:spPr>
            <a:xfrm>
              <a:off x="1504184" y="4530244"/>
              <a:ext cx="134194" cy="45719"/>
            </a:xfrm>
            <a:prstGeom prst="ellipse">
              <a:avLst/>
            </a:prstGeom>
            <a:solidFill>
              <a:srgbClr val="FF0000">
                <a:alpha val="7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Ellipse 67"/>
            <p:cNvSpPr/>
            <p:nvPr/>
          </p:nvSpPr>
          <p:spPr>
            <a:xfrm>
              <a:off x="1504184" y="4685317"/>
              <a:ext cx="134194" cy="45719"/>
            </a:xfrm>
            <a:prstGeom prst="ellipse">
              <a:avLst/>
            </a:prstGeom>
            <a:solidFill>
              <a:srgbClr val="FF0000">
                <a:alpha val="7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Ellipse 68"/>
            <p:cNvSpPr/>
            <p:nvPr/>
          </p:nvSpPr>
          <p:spPr>
            <a:xfrm>
              <a:off x="1101395" y="4824090"/>
              <a:ext cx="134194" cy="45719"/>
            </a:xfrm>
            <a:prstGeom prst="ellipse">
              <a:avLst/>
            </a:prstGeom>
            <a:solidFill>
              <a:srgbClr val="FF0000">
                <a:alpha val="7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Ellipse 69"/>
            <p:cNvSpPr/>
            <p:nvPr/>
          </p:nvSpPr>
          <p:spPr>
            <a:xfrm>
              <a:off x="1841309" y="4575962"/>
              <a:ext cx="83184" cy="77537"/>
            </a:xfrm>
            <a:prstGeom prst="ellipse">
              <a:avLst/>
            </a:prstGeom>
            <a:solidFill>
              <a:srgbClr val="FF0000">
                <a:alpha val="7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/>
            <p:cNvSpPr/>
            <p:nvPr/>
          </p:nvSpPr>
          <p:spPr>
            <a:xfrm>
              <a:off x="1993709" y="4728362"/>
              <a:ext cx="83184" cy="77537"/>
            </a:xfrm>
            <a:prstGeom prst="ellipse">
              <a:avLst/>
            </a:prstGeom>
            <a:solidFill>
              <a:srgbClr val="FF0000">
                <a:alpha val="7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Ellipse 71"/>
            <p:cNvSpPr/>
            <p:nvPr/>
          </p:nvSpPr>
          <p:spPr>
            <a:xfrm>
              <a:off x="2405543" y="4630639"/>
              <a:ext cx="83184" cy="77537"/>
            </a:xfrm>
            <a:prstGeom prst="ellipse">
              <a:avLst/>
            </a:prstGeom>
            <a:solidFill>
              <a:srgbClr val="FF0000">
                <a:alpha val="7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/>
            <p:cNvSpPr/>
            <p:nvPr/>
          </p:nvSpPr>
          <p:spPr>
            <a:xfrm>
              <a:off x="2173601" y="4530244"/>
              <a:ext cx="231941" cy="61627"/>
            </a:xfrm>
            <a:prstGeom prst="ellipse">
              <a:avLst/>
            </a:prstGeom>
            <a:solidFill>
              <a:srgbClr val="FF0000">
                <a:alpha val="7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8593062" y="3582873"/>
            <a:ext cx="2383393" cy="678500"/>
            <a:chOff x="5077786" y="4188183"/>
            <a:chExt cx="2125594" cy="1080357"/>
          </a:xfrm>
        </p:grpSpPr>
        <p:pic>
          <p:nvPicPr>
            <p:cNvPr id="76" name="Imag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786" y="4188183"/>
              <a:ext cx="2125594" cy="1080357"/>
            </a:xfrm>
            <a:prstGeom prst="rect">
              <a:avLst/>
            </a:prstGeom>
            <a:ln>
              <a:noFill/>
            </a:ln>
          </p:spPr>
        </p:pic>
        <p:sp>
          <p:nvSpPr>
            <p:cNvPr id="77" name="Forme libre 76"/>
            <p:cNvSpPr/>
            <p:nvPr/>
          </p:nvSpPr>
          <p:spPr>
            <a:xfrm>
              <a:off x="5121762" y="4256590"/>
              <a:ext cx="1997094" cy="886351"/>
            </a:xfrm>
            <a:custGeom>
              <a:avLst/>
              <a:gdLst>
                <a:gd name="connsiteX0" fmla="*/ 690007 w 1997094"/>
                <a:gd name="connsiteY0" fmla="*/ 33659 h 886351"/>
                <a:gd name="connsiteX1" fmla="*/ 617080 w 1997094"/>
                <a:gd name="connsiteY1" fmla="*/ 61708 h 886351"/>
                <a:gd name="connsiteX2" fmla="*/ 600250 w 1997094"/>
                <a:gd name="connsiteY2" fmla="*/ 106586 h 886351"/>
                <a:gd name="connsiteX3" fmla="*/ 549762 w 1997094"/>
                <a:gd name="connsiteY3" fmla="*/ 151465 h 886351"/>
                <a:gd name="connsiteX4" fmla="*/ 510493 w 1997094"/>
                <a:gd name="connsiteY4" fmla="*/ 168294 h 886351"/>
                <a:gd name="connsiteX5" fmla="*/ 471225 w 1997094"/>
                <a:gd name="connsiteY5" fmla="*/ 241222 h 886351"/>
                <a:gd name="connsiteX6" fmla="*/ 409517 w 1997094"/>
                <a:gd name="connsiteY6" fmla="*/ 291710 h 886351"/>
                <a:gd name="connsiteX7" fmla="*/ 364638 w 1997094"/>
                <a:gd name="connsiteY7" fmla="*/ 302930 h 886351"/>
                <a:gd name="connsiteX8" fmla="*/ 297320 w 1997094"/>
                <a:gd name="connsiteY8" fmla="*/ 330979 h 886351"/>
                <a:gd name="connsiteX9" fmla="*/ 252442 w 1997094"/>
                <a:gd name="connsiteY9" fmla="*/ 415126 h 886351"/>
                <a:gd name="connsiteX10" fmla="*/ 190734 w 1997094"/>
                <a:gd name="connsiteY10" fmla="*/ 448785 h 886351"/>
                <a:gd name="connsiteX11" fmla="*/ 112196 w 1997094"/>
                <a:gd name="connsiteY11" fmla="*/ 448785 h 886351"/>
                <a:gd name="connsiteX12" fmla="*/ 67318 w 1997094"/>
                <a:gd name="connsiteY12" fmla="*/ 493664 h 886351"/>
                <a:gd name="connsiteX13" fmla="*/ 33659 w 1997094"/>
                <a:gd name="connsiteY13" fmla="*/ 521713 h 886351"/>
                <a:gd name="connsiteX14" fmla="*/ 39269 w 1997094"/>
                <a:gd name="connsiteY14" fmla="*/ 555372 h 886351"/>
                <a:gd name="connsiteX15" fmla="*/ 0 w 1997094"/>
                <a:gd name="connsiteY15" fmla="*/ 600250 h 886351"/>
                <a:gd name="connsiteX16" fmla="*/ 56098 w 1997094"/>
                <a:gd name="connsiteY16" fmla="*/ 633909 h 886351"/>
                <a:gd name="connsiteX17" fmla="*/ 151465 w 1997094"/>
                <a:gd name="connsiteY17" fmla="*/ 729276 h 886351"/>
                <a:gd name="connsiteX18" fmla="*/ 235612 w 1997094"/>
                <a:gd name="connsiteY18" fmla="*/ 830253 h 886351"/>
                <a:gd name="connsiteX19" fmla="*/ 258051 w 1997094"/>
                <a:gd name="connsiteY19" fmla="*/ 835862 h 886351"/>
                <a:gd name="connsiteX20" fmla="*/ 308540 w 1997094"/>
                <a:gd name="connsiteY20" fmla="*/ 886351 h 886351"/>
                <a:gd name="connsiteX21" fmla="*/ 336589 w 1997094"/>
                <a:gd name="connsiteY21" fmla="*/ 886351 h 886351"/>
                <a:gd name="connsiteX22" fmla="*/ 415126 w 1997094"/>
                <a:gd name="connsiteY22" fmla="*/ 830253 h 886351"/>
                <a:gd name="connsiteX23" fmla="*/ 482444 w 1997094"/>
                <a:gd name="connsiteY23" fmla="*/ 762935 h 886351"/>
                <a:gd name="connsiteX24" fmla="*/ 566591 w 1997094"/>
                <a:gd name="connsiteY24" fmla="*/ 673178 h 886351"/>
                <a:gd name="connsiteX25" fmla="*/ 611470 w 1997094"/>
                <a:gd name="connsiteY25" fmla="*/ 628299 h 886351"/>
                <a:gd name="connsiteX26" fmla="*/ 667568 w 1997094"/>
                <a:gd name="connsiteY26" fmla="*/ 611470 h 886351"/>
                <a:gd name="connsiteX27" fmla="*/ 751715 w 1997094"/>
                <a:gd name="connsiteY27" fmla="*/ 729276 h 886351"/>
                <a:gd name="connsiteX28" fmla="*/ 819033 w 1997094"/>
                <a:gd name="connsiteY28" fmla="*/ 779764 h 886351"/>
                <a:gd name="connsiteX29" fmla="*/ 869521 w 1997094"/>
                <a:gd name="connsiteY29" fmla="*/ 807813 h 886351"/>
                <a:gd name="connsiteX30" fmla="*/ 897571 w 1997094"/>
                <a:gd name="connsiteY30" fmla="*/ 835862 h 886351"/>
                <a:gd name="connsiteX31" fmla="*/ 948059 w 1997094"/>
                <a:gd name="connsiteY31" fmla="*/ 886351 h 886351"/>
                <a:gd name="connsiteX32" fmla="*/ 1060255 w 1997094"/>
                <a:gd name="connsiteY32" fmla="*/ 807813 h 886351"/>
                <a:gd name="connsiteX33" fmla="*/ 1116353 w 1997094"/>
                <a:gd name="connsiteY33" fmla="*/ 740496 h 886351"/>
                <a:gd name="connsiteX34" fmla="*/ 1166842 w 1997094"/>
                <a:gd name="connsiteY34" fmla="*/ 718056 h 886351"/>
                <a:gd name="connsiteX35" fmla="*/ 1245379 w 1997094"/>
                <a:gd name="connsiteY35" fmla="*/ 667568 h 886351"/>
                <a:gd name="connsiteX36" fmla="*/ 1318307 w 1997094"/>
                <a:gd name="connsiteY36" fmla="*/ 605860 h 886351"/>
                <a:gd name="connsiteX37" fmla="*/ 1430503 w 1997094"/>
                <a:gd name="connsiteY37" fmla="*/ 538542 h 886351"/>
                <a:gd name="connsiteX38" fmla="*/ 1486601 w 1997094"/>
                <a:gd name="connsiteY38" fmla="*/ 516103 h 886351"/>
                <a:gd name="connsiteX39" fmla="*/ 1497821 w 1997094"/>
                <a:gd name="connsiteY39" fmla="*/ 420736 h 886351"/>
                <a:gd name="connsiteX40" fmla="*/ 1615627 w 1997094"/>
                <a:gd name="connsiteY40" fmla="*/ 403907 h 886351"/>
                <a:gd name="connsiteX41" fmla="*/ 1694164 w 1997094"/>
                <a:gd name="connsiteY41" fmla="*/ 347808 h 886351"/>
                <a:gd name="connsiteX42" fmla="*/ 1727823 w 1997094"/>
                <a:gd name="connsiteY42" fmla="*/ 280491 h 886351"/>
                <a:gd name="connsiteX43" fmla="*/ 1800751 w 1997094"/>
                <a:gd name="connsiteY43" fmla="*/ 218783 h 886351"/>
                <a:gd name="connsiteX44" fmla="*/ 1823190 w 1997094"/>
                <a:gd name="connsiteY44" fmla="*/ 157075 h 886351"/>
                <a:gd name="connsiteX45" fmla="*/ 1924167 w 1997094"/>
                <a:gd name="connsiteY45" fmla="*/ 134635 h 886351"/>
                <a:gd name="connsiteX46" fmla="*/ 1997094 w 1997094"/>
                <a:gd name="connsiteY46" fmla="*/ 0 h 886351"/>
                <a:gd name="connsiteX47" fmla="*/ 1918557 w 1997094"/>
                <a:gd name="connsiteY47" fmla="*/ 22439 h 886351"/>
                <a:gd name="connsiteX48" fmla="*/ 1856849 w 1997094"/>
                <a:gd name="connsiteY48" fmla="*/ 78537 h 886351"/>
                <a:gd name="connsiteX49" fmla="*/ 1806361 w 1997094"/>
                <a:gd name="connsiteY49" fmla="*/ 129026 h 886351"/>
                <a:gd name="connsiteX50" fmla="*/ 1694164 w 1997094"/>
                <a:gd name="connsiteY50" fmla="*/ 173904 h 886351"/>
                <a:gd name="connsiteX51" fmla="*/ 1649286 w 1997094"/>
                <a:gd name="connsiteY51" fmla="*/ 235612 h 886351"/>
                <a:gd name="connsiteX52" fmla="*/ 1587578 w 1997094"/>
                <a:gd name="connsiteY52" fmla="*/ 207563 h 886351"/>
                <a:gd name="connsiteX53" fmla="*/ 1565139 w 1997094"/>
                <a:gd name="connsiteY53" fmla="*/ 207563 h 886351"/>
                <a:gd name="connsiteX54" fmla="*/ 1486601 w 1997094"/>
                <a:gd name="connsiteY54" fmla="*/ 173904 h 886351"/>
                <a:gd name="connsiteX55" fmla="*/ 1419283 w 1997094"/>
                <a:gd name="connsiteY55" fmla="*/ 123416 h 886351"/>
                <a:gd name="connsiteX56" fmla="*/ 1396844 w 1997094"/>
                <a:gd name="connsiteY56" fmla="*/ 78537 h 886351"/>
                <a:gd name="connsiteX57" fmla="*/ 1335136 w 1997094"/>
                <a:gd name="connsiteY57" fmla="*/ 78537 h 886351"/>
                <a:gd name="connsiteX58" fmla="*/ 1284648 w 1997094"/>
                <a:gd name="connsiteY58" fmla="*/ 44878 h 886351"/>
                <a:gd name="connsiteX59" fmla="*/ 1250989 w 1997094"/>
                <a:gd name="connsiteY59" fmla="*/ 11219 h 886351"/>
                <a:gd name="connsiteX60" fmla="*/ 1189281 w 1997094"/>
                <a:gd name="connsiteY60" fmla="*/ 33659 h 886351"/>
                <a:gd name="connsiteX61" fmla="*/ 1121963 w 1997094"/>
                <a:gd name="connsiteY61" fmla="*/ 78537 h 886351"/>
                <a:gd name="connsiteX62" fmla="*/ 1065865 w 1997094"/>
                <a:gd name="connsiteY62" fmla="*/ 134635 h 886351"/>
                <a:gd name="connsiteX63" fmla="*/ 1015377 w 1997094"/>
                <a:gd name="connsiteY63" fmla="*/ 168294 h 886351"/>
                <a:gd name="connsiteX64" fmla="*/ 936839 w 1997094"/>
                <a:gd name="connsiteY64" fmla="*/ 179514 h 886351"/>
                <a:gd name="connsiteX65" fmla="*/ 875131 w 1997094"/>
                <a:gd name="connsiteY65" fmla="*/ 207563 h 886351"/>
                <a:gd name="connsiteX66" fmla="*/ 852692 w 1997094"/>
                <a:gd name="connsiteY66" fmla="*/ 201953 h 886351"/>
                <a:gd name="connsiteX67" fmla="*/ 790984 w 1997094"/>
                <a:gd name="connsiteY67" fmla="*/ 129026 h 886351"/>
                <a:gd name="connsiteX68" fmla="*/ 746105 w 1997094"/>
                <a:gd name="connsiteY68" fmla="*/ 89757 h 886351"/>
                <a:gd name="connsiteX69" fmla="*/ 690007 w 1997094"/>
                <a:gd name="connsiteY69" fmla="*/ 33659 h 88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997094" h="886351">
                  <a:moveTo>
                    <a:pt x="690007" y="33659"/>
                  </a:moveTo>
                  <a:lnTo>
                    <a:pt x="617080" y="61708"/>
                  </a:lnTo>
                  <a:lnTo>
                    <a:pt x="600250" y="106586"/>
                  </a:lnTo>
                  <a:lnTo>
                    <a:pt x="549762" y="151465"/>
                  </a:lnTo>
                  <a:lnTo>
                    <a:pt x="510493" y="168294"/>
                  </a:lnTo>
                  <a:lnTo>
                    <a:pt x="471225" y="241222"/>
                  </a:lnTo>
                  <a:lnTo>
                    <a:pt x="409517" y="291710"/>
                  </a:lnTo>
                  <a:lnTo>
                    <a:pt x="364638" y="302930"/>
                  </a:lnTo>
                  <a:lnTo>
                    <a:pt x="297320" y="330979"/>
                  </a:lnTo>
                  <a:lnTo>
                    <a:pt x="252442" y="415126"/>
                  </a:lnTo>
                  <a:lnTo>
                    <a:pt x="190734" y="448785"/>
                  </a:lnTo>
                  <a:lnTo>
                    <a:pt x="112196" y="448785"/>
                  </a:lnTo>
                  <a:lnTo>
                    <a:pt x="67318" y="493664"/>
                  </a:lnTo>
                  <a:lnTo>
                    <a:pt x="33659" y="521713"/>
                  </a:lnTo>
                  <a:lnTo>
                    <a:pt x="39269" y="555372"/>
                  </a:lnTo>
                  <a:lnTo>
                    <a:pt x="0" y="600250"/>
                  </a:lnTo>
                  <a:lnTo>
                    <a:pt x="56098" y="633909"/>
                  </a:lnTo>
                  <a:lnTo>
                    <a:pt x="151465" y="729276"/>
                  </a:lnTo>
                  <a:lnTo>
                    <a:pt x="235612" y="830253"/>
                  </a:lnTo>
                  <a:lnTo>
                    <a:pt x="258051" y="835862"/>
                  </a:lnTo>
                  <a:lnTo>
                    <a:pt x="308540" y="886351"/>
                  </a:lnTo>
                  <a:lnTo>
                    <a:pt x="336589" y="886351"/>
                  </a:lnTo>
                  <a:lnTo>
                    <a:pt x="415126" y="830253"/>
                  </a:lnTo>
                  <a:lnTo>
                    <a:pt x="482444" y="762935"/>
                  </a:lnTo>
                  <a:lnTo>
                    <a:pt x="566591" y="673178"/>
                  </a:lnTo>
                  <a:lnTo>
                    <a:pt x="611470" y="628299"/>
                  </a:lnTo>
                  <a:lnTo>
                    <a:pt x="667568" y="611470"/>
                  </a:lnTo>
                  <a:lnTo>
                    <a:pt x="751715" y="729276"/>
                  </a:lnTo>
                  <a:lnTo>
                    <a:pt x="819033" y="779764"/>
                  </a:lnTo>
                  <a:lnTo>
                    <a:pt x="869521" y="807813"/>
                  </a:lnTo>
                  <a:lnTo>
                    <a:pt x="897571" y="835862"/>
                  </a:lnTo>
                  <a:lnTo>
                    <a:pt x="948059" y="886351"/>
                  </a:lnTo>
                  <a:lnTo>
                    <a:pt x="1060255" y="807813"/>
                  </a:lnTo>
                  <a:lnTo>
                    <a:pt x="1116353" y="740496"/>
                  </a:lnTo>
                  <a:lnTo>
                    <a:pt x="1166842" y="718056"/>
                  </a:lnTo>
                  <a:lnTo>
                    <a:pt x="1245379" y="667568"/>
                  </a:lnTo>
                  <a:lnTo>
                    <a:pt x="1318307" y="605860"/>
                  </a:lnTo>
                  <a:lnTo>
                    <a:pt x="1430503" y="538542"/>
                  </a:lnTo>
                  <a:lnTo>
                    <a:pt x="1486601" y="516103"/>
                  </a:lnTo>
                  <a:lnTo>
                    <a:pt x="1497821" y="420736"/>
                  </a:lnTo>
                  <a:lnTo>
                    <a:pt x="1615627" y="403907"/>
                  </a:lnTo>
                  <a:lnTo>
                    <a:pt x="1694164" y="347808"/>
                  </a:lnTo>
                  <a:lnTo>
                    <a:pt x="1727823" y="280491"/>
                  </a:lnTo>
                  <a:lnTo>
                    <a:pt x="1800751" y="218783"/>
                  </a:lnTo>
                  <a:lnTo>
                    <a:pt x="1823190" y="157075"/>
                  </a:lnTo>
                  <a:lnTo>
                    <a:pt x="1924167" y="134635"/>
                  </a:lnTo>
                  <a:lnTo>
                    <a:pt x="1997094" y="0"/>
                  </a:lnTo>
                  <a:lnTo>
                    <a:pt x="1918557" y="22439"/>
                  </a:lnTo>
                  <a:lnTo>
                    <a:pt x="1856849" y="78537"/>
                  </a:lnTo>
                  <a:lnTo>
                    <a:pt x="1806361" y="129026"/>
                  </a:lnTo>
                  <a:lnTo>
                    <a:pt x="1694164" y="173904"/>
                  </a:lnTo>
                  <a:lnTo>
                    <a:pt x="1649286" y="235612"/>
                  </a:lnTo>
                  <a:lnTo>
                    <a:pt x="1587578" y="207563"/>
                  </a:lnTo>
                  <a:lnTo>
                    <a:pt x="1565139" y="207563"/>
                  </a:lnTo>
                  <a:lnTo>
                    <a:pt x="1486601" y="173904"/>
                  </a:lnTo>
                  <a:lnTo>
                    <a:pt x="1419283" y="123416"/>
                  </a:lnTo>
                  <a:lnTo>
                    <a:pt x="1396844" y="78537"/>
                  </a:lnTo>
                  <a:lnTo>
                    <a:pt x="1335136" y="78537"/>
                  </a:lnTo>
                  <a:lnTo>
                    <a:pt x="1284648" y="44878"/>
                  </a:lnTo>
                  <a:lnTo>
                    <a:pt x="1250989" y="11219"/>
                  </a:lnTo>
                  <a:lnTo>
                    <a:pt x="1189281" y="33659"/>
                  </a:lnTo>
                  <a:lnTo>
                    <a:pt x="1121963" y="78537"/>
                  </a:lnTo>
                  <a:lnTo>
                    <a:pt x="1065865" y="134635"/>
                  </a:lnTo>
                  <a:lnTo>
                    <a:pt x="1015377" y="168294"/>
                  </a:lnTo>
                  <a:lnTo>
                    <a:pt x="936839" y="179514"/>
                  </a:lnTo>
                  <a:lnTo>
                    <a:pt x="875131" y="207563"/>
                  </a:lnTo>
                  <a:lnTo>
                    <a:pt x="852692" y="201953"/>
                  </a:lnTo>
                  <a:lnTo>
                    <a:pt x="790984" y="129026"/>
                  </a:lnTo>
                  <a:lnTo>
                    <a:pt x="746105" y="89757"/>
                  </a:lnTo>
                  <a:lnTo>
                    <a:pt x="690007" y="33659"/>
                  </a:lnTo>
                  <a:close/>
                </a:path>
              </a:pathLst>
            </a:custGeom>
            <a:solidFill>
              <a:srgbClr val="FF0000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570112" y="5110171"/>
            <a:ext cx="2284279" cy="677736"/>
            <a:chOff x="927368" y="5768934"/>
            <a:chExt cx="2036424" cy="604590"/>
          </a:xfrm>
        </p:grpSpPr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368" y="5768934"/>
              <a:ext cx="2036424" cy="604590"/>
            </a:xfrm>
            <a:prstGeom prst="rect">
              <a:avLst/>
            </a:prstGeom>
          </p:spPr>
        </p:pic>
        <p:sp>
          <p:nvSpPr>
            <p:cNvPr id="80" name="Forme libre 79"/>
            <p:cNvSpPr/>
            <p:nvPr/>
          </p:nvSpPr>
          <p:spPr>
            <a:xfrm>
              <a:off x="1409700" y="5962403"/>
              <a:ext cx="200025" cy="119063"/>
            </a:xfrm>
            <a:custGeom>
              <a:avLst/>
              <a:gdLst>
                <a:gd name="connsiteX0" fmla="*/ 0 w 200025"/>
                <a:gd name="connsiteY0" fmla="*/ 0 h 119063"/>
                <a:gd name="connsiteX1" fmla="*/ 71438 w 200025"/>
                <a:gd name="connsiteY1" fmla="*/ 47625 h 119063"/>
                <a:gd name="connsiteX2" fmla="*/ 119063 w 200025"/>
                <a:gd name="connsiteY2" fmla="*/ 61913 h 119063"/>
                <a:gd name="connsiteX3" fmla="*/ 133350 w 200025"/>
                <a:gd name="connsiteY3" fmla="*/ 95250 h 119063"/>
                <a:gd name="connsiteX4" fmla="*/ 200025 w 200025"/>
                <a:gd name="connsiteY4" fmla="*/ 119063 h 119063"/>
                <a:gd name="connsiteX5" fmla="*/ 200025 w 200025"/>
                <a:gd name="connsiteY5" fmla="*/ 119063 h 11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119063">
                  <a:moveTo>
                    <a:pt x="0" y="0"/>
                  </a:moveTo>
                  <a:lnTo>
                    <a:pt x="71438" y="47625"/>
                  </a:lnTo>
                  <a:lnTo>
                    <a:pt x="119063" y="61913"/>
                  </a:lnTo>
                  <a:lnTo>
                    <a:pt x="133350" y="95250"/>
                  </a:lnTo>
                  <a:lnTo>
                    <a:pt x="200025" y="119063"/>
                  </a:lnTo>
                  <a:lnTo>
                    <a:pt x="200025" y="119063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Forme libre 80"/>
            <p:cNvSpPr/>
            <p:nvPr/>
          </p:nvSpPr>
          <p:spPr>
            <a:xfrm>
              <a:off x="1862138" y="6052891"/>
              <a:ext cx="57150" cy="114300"/>
            </a:xfrm>
            <a:custGeom>
              <a:avLst/>
              <a:gdLst>
                <a:gd name="connsiteX0" fmla="*/ 0 w 57150"/>
                <a:gd name="connsiteY0" fmla="*/ 0 h 114300"/>
                <a:gd name="connsiteX1" fmla="*/ 23812 w 57150"/>
                <a:gd name="connsiteY1" fmla="*/ 47625 h 114300"/>
                <a:gd name="connsiteX2" fmla="*/ 4762 w 57150"/>
                <a:gd name="connsiteY2" fmla="*/ 76200 h 114300"/>
                <a:gd name="connsiteX3" fmla="*/ 57150 w 57150"/>
                <a:gd name="connsiteY3" fmla="*/ 114300 h 114300"/>
                <a:gd name="connsiteX4" fmla="*/ 57150 w 57150"/>
                <a:gd name="connsiteY4" fmla="*/ 114300 h 114300"/>
                <a:gd name="connsiteX5" fmla="*/ 57150 w 57150"/>
                <a:gd name="connsiteY5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114300">
                  <a:moveTo>
                    <a:pt x="0" y="0"/>
                  </a:moveTo>
                  <a:lnTo>
                    <a:pt x="23812" y="47625"/>
                  </a:lnTo>
                  <a:lnTo>
                    <a:pt x="4762" y="76200"/>
                  </a:lnTo>
                  <a:lnTo>
                    <a:pt x="57150" y="114300"/>
                  </a:lnTo>
                  <a:lnTo>
                    <a:pt x="57150" y="114300"/>
                  </a:lnTo>
                  <a:lnTo>
                    <a:pt x="57150" y="11430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8630122" y="5176660"/>
            <a:ext cx="2309274" cy="739508"/>
            <a:chOff x="5069212" y="5735927"/>
            <a:chExt cx="2036424" cy="604590"/>
          </a:xfrm>
        </p:grpSpPr>
        <p:pic>
          <p:nvPicPr>
            <p:cNvPr id="83" name="Image 8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212" y="5735927"/>
              <a:ext cx="2036424" cy="604590"/>
            </a:xfrm>
            <a:prstGeom prst="rect">
              <a:avLst/>
            </a:prstGeom>
          </p:spPr>
        </p:pic>
        <p:sp>
          <p:nvSpPr>
            <p:cNvPr id="84" name="Forme libre 83"/>
            <p:cNvSpPr/>
            <p:nvPr/>
          </p:nvSpPr>
          <p:spPr>
            <a:xfrm>
              <a:off x="5551544" y="5929396"/>
              <a:ext cx="200025" cy="119063"/>
            </a:xfrm>
            <a:custGeom>
              <a:avLst/>
              <a:gdLst>
                <a:gd name="connsiteX0" fmla="*/ 0 w 200025"/>
                <a:gd name="connsiteY0" fmla="*/ 0 h 119063"/>
                <a:gd name="connsiteX1" fmla="*/ 71438 w 200025"/>
                <a:gd name="connsiteY1" fmla="*/ 47625 h 119063"/>
                <a:gd name="connsiteX2" fmla="*/ 119063 w 200025"/>
                <a:gd name="connsiteY2" fmla="*/ 61913 h 119063"/>
                <a:gd name="connsiteX3" fmla="*/ 133350 w 200025"/>
                <a:gd name="connsiteY3" fmla="*/ 95250 h 119063"/>
                <a:gd name="connsiteX4" fmla="*/ 200025 w 200025"/>
                <a:gd name="connsiteY4" fmla="*/ 119063 h 119063"/>
                <a:gd name="connsiteX5" fmla="*/ 200025 w 200025"/>
                <a:gd name="connsiteY5" fmla="*/ 119063 h 11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119063">
                  <a:moveTo>
                    <a:pt x="0" y="0"/>
                  </a:moveTo>
                  <a:lnTo>
                    <a:pt x="71438" y="47625"/>
                  </a:lnTo>
                  <a:lnTo>
                    <a:pt x="119063" y="61913"/>
                  </a:lnTo>
                  <a:lnTo>
                    <a:pt x="133350" y="95250"/>
                  </a:lnTo>
                  <a:lnTo>
                    <a:pt x="200025" y="119063"/>
                  </a:lnTo>
                  <a:lnTo>
                    <a:pt x="200025" y="119063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Forme libre 84"/>
            <p:cNvSpPr/>
            <p:nvPr/>
          </p:nvSpPr>
          <p:spPr>
            <a:xfrm>
              <a:off x="6003982" y="6019884"/>
              <a:ext cx="57150" cy="114300"/>
            </a:xfrm>
            <a:custGeom>
              <a:avLst/>
              <a:gdLst>
                <a:gd name="connsiteX0" fmla="*/ 0 w 57150"/>
                <a:gd name="connsiteY0" fmla="*/ 0 h 114300"/>
                <a:gd name="connsiteX1" fmla="*/ 23812 w 57150"/>
                <a:gd name="connsiteY1" fmla="*/ 47625 h 114300"/>
                <a:gd name="connsiteX2" fmla="*/ 4762 w 57150"/>
                <a:gd name="connsiteY2" fmla="*/ 76200 h 114300"/>
                <a:gd name="connsiteX3" fmla="*/ 57150 w 57150"/>
                <a:gd name="connsiteY3" fmla="*/ 114300 h 114300"/>
                <a:gd name="connsiteX4" fmla="*/ 57150 w 57150"/>
                <a:gd name="connsiteY4" fmla="*/ 114300 h 114300"/>
                <a:gd name="connsiteX5" fmla="*/ 57150 w 57150"/>
                <a:gd name="connsiteY5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114300">
                  <a:moveTo>
                    <a:pt x="0" y="0"/>
                  </a:moveTo>
                  <a:lnTo>
                    <a:pt x="23812" y="47625"/>
                  </a:lnTo>
                  <a:lnTo>
                    <a:pt x="4762" y="76200"/>
                  </a:lnTo>
                  <a:lnTo>
                    <a:pt x="57150" y="114300"/>
                  </a:lnTo>
                  <a:lnTo>
                    <a:pt x="57150" y="114300"/>
                  </a:lnTo>
                  <a:lnTo>
                    <a:pt x="57150" y="11430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6" name="Forme libre 85"/>
          <p:cNvSpPr/>
          <p:nvPr/>
        </p:nvSpPr>
        <p:spPr>
          <a:xfrm rot="16200000">
            <a:off x="7026684" y="4321949"/>
            <a:ext cx="537606" cy="2338611"/>
          </a:xfrm>
          <a:custGeom>
            <a:avLst/>
            <a:gdLst>
              <a:gd name="connsiteX0" fmla="*/ 0 w 2157984"/>
              <a:gd name="connsiteY0" fmla="*/ 0 h 1088136"/>
              <a:gd name="connsiteX1" fmla="*/ 576072 w 2157984"/>
              <a:gd name="connsiteY1" fmla="*/ 886968 h 1088136"/>
              <a:gd name="connsiteX2" fmla="*/ 2157984 w 2157984"/>
              <a:gd name="connsiteY2" fmla="*/ 1088136 h 1088136"/>
              <a:gd name="connsiteX0" fmla="*/ 1032235 w 1586887"/>
              <a:gd name="connsiteY0" fmla="*/ 0 h 1213397"/>
              <a:gd name="connsiteX1" fmla="*/ 4975 w 1586887"/>
              <a:gd name="connsiteY1" fmla="*/ 1012229 h 1213397"/>
              <a:gd name="connsiteX2" fmla="*/ 1586887 w 1586887"/>
              <a:gd name="connsiteY2" fmla="*/ 1213397 h 1213397"/>
              <a:gd name="connsiteX0" fmla="*/ 1061101 w 1615753"/>
              <a:gd name="connsiteY0" fmla="*/ 0 h 1213397"/>
              <a:gd name="connsiteX1" fmla="*/ 33841 w 1615753"/>
              <a:gd name="connsiteY1" fmla="*/ 1012229 h 1213397"/>
              <a:gd name="connsiteX2" fmla="*/ 1615753 w 1615753"/>
              <a:gd name="connsiteY2" fmla="*/ 1213397 h 1213397"/>
              <a:gd name="connsiteX0" fmla="*/ 1117451 w 1672103"/>
              <a:gd name="connsiteY0" fmla="*/ 0 h 1213397"/>
              <a:gd name="connsiteX1" fmla="*/ 27561 w 1672103"/>
              <a:gd name="connsiteY1" fmla="*/ 824338 h 1213397"/>
              <a:gd name="connsiteX2" fmla="*/ 1672103 w 1672103"/>
              <a:gd name="connsiteY2" fmla="*/ 1213397 h 1213397"/>
              <a:gd name="connsiteX0" fmla="*/ 1122061 w 1676713"/>
              <a:gd name="connsiteY0" fmla="*/ 0 h 1222664"/>
              <a:gd name="connsiteX1" fmla="*/ 32171 w 1676713"/>
              <a:gd name="connsiteY1" fmla="*/ 824338 h 1222664"/>
              <a:gd name="connsiteX2" fmla="*/ 1676713 w 1676713"/>
              <a:gd name="connsiteY2" fmla="*/ 1213397 h 1222664"/>
              <a:gd name="connsiteX0" fmla="*/ 1112201 w 1579171"/>
              <a:gd name="connsiteY0" fmla="*/ 0 h 1175819"/>
              <a:gd name="connsiteX1" fmla="*/ 22311 w 1579171"/>
              <a:gd name="connsiteY1" fmla="*/ 824338 h 1175819"/>
              <a:gd name="connsiteX2" fmla="*/ 1579171 w 1579171"/>
              <a:gd name="connsiteY2" fmla="*/ 1175819 h 1175819"/>
              <a:gd name="connsiteX0" fmla="*/ 1033218 w 1500188"/>
              <a:gd name="connsiteY0" fmla="*/ 0 h 1175819"/>
              <a:gd name="connsiteX1" fmla="*/ 31011 w 1500188"/>
              <a:gd name="connsiteY1" fmla="*/ 886968 h 1175819"/>
              <a:gd name="connsiteX2" fmla="*/ 1500188 w 1500188"/>
              <a:gd name="connsiteY2" fmla="*/ 1175819 h 1175819"/>
              <a:gd name="connsiteX0" fmla="*/ 554240 w 1857283"/>
              <a:gd name="connsiteY0" fmla="*/ 0 h 2534264"/>
              <a:gd name="connsiteX1" fmla="*/ 388106 w 1857283"/>
              <a:gd name="connsiteY1" fmla="*/ 2245413 h 2534264"/>
              <a:gd name="connsiteX2" fmla="*/ 1857283 w 1857283"/>
              <a:gd name="connsiteY2" fmla="*/ 2534264 h 2534264"/>
              <a:gd name="connsiteX0" fmla="*/ 599319 w 599319"/>
              <a:gd name="connsiteY0" fmla="*/ 0 h 3647033"/>
              <a:gd name="connsiteX1" fmla="*/ 433185 w 599319"/>
              <a:gd name="connsiteY1" fmla="*/ 2245413 h 3647033"/>
              <a:gd name="connsiteX2" fmla="*/ 212427 w 599319"/>
              <a:gd name="connsiteY2" fmla="*/ 3647033 h 3647033"/>
              <a:gd name="connsiteX0" fmla="*/ 1033216 w 1033216"/>
              <a:gd name="connsiteY0" fmla="*/ 0 h 3647033"/>
              <a:gd name="connsiteX1" fmla="*/ 31010 w 1033216"/>
              <a:gd name="connsiteY1" fmla="*/ 2014193 h 3647033"/>
              <a:gd name="connsiteX2" fmla="*/ 646324 w 1033216"/>
              <a:gd name="connsiteY2" fmla="*/ 3647033 h 3647033"/>
              <a:gd name="connsiteX0" fmla="*/ 1035412 w 1035412"/>
              <a:gd name="connsiteY0" fmla="*/ 0 h 3647033"/>
              <a:gd name="connsiteX1" fmla="*/ 33206 w 1035412"/>
              <a:gd name="connsiteY1" fmla="*/ 2014193 h 3647033"/>
              <a:gd name="connsiteX2" fmla="*/ 648520 w 1035412"/>
              <a:gd name="connsiteY2" fmla="*/ 3647033 h 3647033"/>
              <a:gd name="connsiteX0" fmla="*/ 1035414 w 1035414"/>
              <a:gd name="connsiteY0" fmla="*/ 0 h 3647033"/>
              <a:gd name="connsiteX1" fmla="*/ 33208 w 1035414"/>
              <a:gd name="connsiteY1" fmla="*/ 2014193 h 3647033"/>
              <a:gd name="connsiteX2" fmla="*/ 648522 w 1035414"/>
              <a:gd name="connsiteY2" fmla="*/ 3647033 h 3647033"/>
              <a:gd name="connsiteX0" fmla="*/ 1199861 w 1199861"/>
              <a:gd name="connsiteY0" fmla="*/ 0 h 3647033"/>
              <a:gd name="connsiteX1" fmla="*/ 19767 w 1199861"/>
              <a:gd name="connsiteY1" fmla="*/ 2014193 h 3647033"/>
              <a:gd name="connsiteX2" fmla="*/ 812969 w 1199861"/>
              <a:gd name="connsiteY2" fmla="*/ 3647033 h 3647033"/>
              <a:gd name="connsiteX0" fmla="*/ 1186866 w 1186866"/>
              <a:gd name="connsiteY0" fmla="*/ 0 h 3647033"/>
              <a:gd name="connsiteX1" fmla="*/ 6772 w 1186866"/>
              <a:gd name="connsiteY1" fmla="*/ 2014193 h 3647033"/>
              <a:gd name="connsiteX2" fmla="*/ 799974 w 1186866"/>
              <a:gd name="connsiteY2" fmla="*/ 3647033 h 3647033"/>
              <a:gd name="connsiteX0" fmla="*/ 1186864 w 1186864"/>
              <a:gd name="connsiteY0" fmla="*/ 0 h 3834905"/>
              <a:gd name="connsiteX1" fmla="*/ 6770 w 1186864"/>
              <a:gd name="connsiteY1" fmla="*/ 2014193 h 3834905"/>
              <a:gd name="connsiteX2" fmla="*/ 835544 w 1186864"/>
              <a:gd name="connsiteY2" fmla="*/ 3834904 h 3834905"/>
              <a:gd name="connsiteX0" fmla="*/ 1186864 w 1186864"/>
              <a:gd name="connsiteY0" fmla="*/ 0 h 3834903"/>
              <a:gd name="connsiteX1" fmla="*/ 6770 w 1186864"/>
              <a:gd name="connsiteY1" fmla="*/ 2014193 h 3834903"/>
              <a:gd name="connsiteX2" fmla="*/ 835544 w 1186864"/>
              <a:gd name="connsiteY2" fmla="*/ 3834904 h 3834903"/>
              <a:gd name="connsiteX0" fmla="*/ 1186864 w 1186864"/>
              <a:gd name="connsiteY0" fmla="*/ 0 h 3936065"/>
              <a:gd name="connsiteX1" fmla="*/ 6770 w 1186864"/>
              <a:gd name="connsiteY1" fmla="*/ 2014193 h 3936065"/>
              <a:gd name="connsiteX2" fmla="*/ 675444 w 1186864"/>
              <a:gd name="connsiteY2" fmla="*/ 3936065 h 3936065"/>
              <a:gd name="connsiteX0" fmla="*/ 1186864 w 1186864"/>
              <a:gd name="connsiteY0" fmla="*/ 0 h 3936065"/>
              <a:gd name="connsiteX1" fmla="*/ 6770 w 1186864"/>
              <a:gd name="connsiteY1" fmla="*/ 2014193 h 3936065"/>
              <a:gd name="connsiteX2" fmla="*/ 675444 w 1186864"/>
              <a:gd name="connsiteY2" fmla="*/ 3936065 h 3936065"/>
              <a:gd name="connsiteX0" fmla="*/ 1051603 w 1051604"/>
              <a:gd name="connsiteY0" fmla="*/ 0 h 3892706"/>
              <a:gd name="connsiteX1" fmla="*/ 13820 w 1051604"/>
              <a:gd name="connsiteY1" fmla="*/ 1970834 h 3892706"/>
              <a:gd name="connsiteX2" fmla="*/ 682494 w 1051604"/>
              <a:gd name="connsiteY2" fmla="*/ 3892706 h 3892706"/>
              <a:gd name="connsiteX0" fmla="*/ 1045862 w 1045861"/>
              <a:gd name="connsiteY0" fmla="*/ 0 h 3892706"/>
              <a:gd name="connsiteX1" fmla="*/ 8079 w 1045861"/>
              <a:gd name="connsiteY1" fmla="*/ 1970834 h 3892706"/>
              <a:gd name="connsiteX2" fmla="*/ 676753 w 1045861"/>
              <a:gd name="connsiteY2" fmla="*/ 3892706 h 389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5861" h="3892706">
                <a:moveTo>
                  <a:pt x="1045862" y="0"/>
                </a:moveTo>
                <a:cubicBezTo>
                  <a:pt x="58300" y="286305"/>
                  <a:pt x="-34172" y="1384677"/>
                  <a:pt x="8079" y="1970834"/>
                </a:cubicBezTo>
                <a:cubicBezTo>
                  <a:pt x="68113" y="2383581"/>
                  <a:pt x="136774" y="3232491"/>
                  <a:pt x="676753" y="3892706"/>
                </a:cubicBezTo>
              </a:path>
            </a:pathLst>
          </a:custGeom>
          <a:noFill/>
          <a:ln w="44450">
            <a:gradFill flip="none" rotWithShape="1">
              <a:gsLst>
                <a:gs pos="3000">
                  <a:schemeClr val="bg1"/>
                </a:gs>
                <a:gs pos="25000">
                  <a:srgbClr val="FDD7FE"/>
                </a:gs>
                <a:gs pos="54000">
                  <a:srgbClr val="7030A0"/>
                </a:gs>
                <a:gs pos="86000">
                  <a:srgbClr val="92D050"/>
                </a:gs>
              </a:gsLst>
              <a:lin ang="5400000" scaled="1"/>
              <a:tileRect/>
            </a:gra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Forme libre 86"/>
          <p:cNvSpPr/>
          <p:nvPr/>
        </p:nvSpPr>
        <p:spPr>
          <a:xfrm rot="16200000">
            <a:off x="6882527" y="2833542"/>
            <a:ext cx="537606" cy="2338611"/>
          </a:xfrm>
          <a:custGeom>
            <a:avLst/>
            <a:gdLst>
              <a:gd name="connsiteX0" fmla="*/ 0 w 2157984"/>
              <a:gd name="connsiteY0" fmla="*/ 0 h 1088136"/>
              <a:gd name="connsiteX1" fmla="*/ 576072 w 2157984"/>
              <a:gd name="connsiteY1" fmla="*/ 886968 h 1088136"/>
              <a:gd name="connsiteX2" fmla="*/ 2157984 w 2157984"/>
              <a:gd name="connsiteY2" fmla="*/ 1088136 h 1088136"/>
              <a:gd name="connsiteX0" fmla="*/ 1032235 w 1586887"/>
              <a:gd name="connsiteY0" fmla="*/ 0 h 1213397"/>
              <a:gd name="connsiteX1" fmla="*/ 4975 w 1586887"/>
              <a:gd name="connsiteY1" fmla="*/ 1012229 h 1213397"/>
              <a:gd name="connsiteX2" fmla="*/ 1586887 w 1586887"/>
              <a:gd name="connsiteY2" fmla="*/ 1213397 h 1213397"/>
              <a:gd name="connsiteX0" fmla="*/ 1061101 w 1615753"/>
              <a:gd name="connsiteY0" fmla="*/ 0 h 1213397"/>
              <a:gd name="connsiteX1" fmla="*/ 33841 w 1615753"/>
              <a:gd name="connsiteY1" fmla="*/ 1012229 h 1213397"/>
              <a:gd name="connsiteX2" fmla="*/ 1615753 w 1615753"/>
              <a:gd name="connsiteY2" fmla="*/ 1213397 h 1213397"/>
              <a:gd name="connsiteX0" fmla="*/ 1117451 w 1672103"/>
              <a:gd name="connsiteY0" fmla="*/ 0 h 1213397"/>
              <a:gd name="connsiteX1" fmla="*/ 27561 w 1672103"/>
              <a:gd name="connsiteY1" fmla="*/ 824338 h 1213397"/>
              <a:gd name="connsiteX2" fmla="*/ 1672103 w 1672103"/>
              <a:gd name="connsiteY2" fmla="*/ 1213397 h 1213397"/>
              <a:gd name="connsiteX0" fmla="*/ 1122061 w 1676713"/>
              <a:gd name="connsiteY0" fmla="*/ 0 h 1222664"/>
              <a:gd name="connsiteX1" fmla="*/ 32171 w 1676713"/>
              <a:gd name="connsiteY1" fmla="*/ 824338 h 1222664"/>
              <a:gd name="connsiteX2" fmla="*/ 1676713 w 1676713"/>
              <a:gd name="connsiteY2" fmla="*/ 1213397 h 1222664"/>
              <a:gd name="connsiteX0" fmla="*/ 1112201 w 1579171"/>
              <a:gd name="connsiteY0" fmla="*/ 0 h 1175819"/>
              <a:gd name="connsiteX1" fmla="*/ 22311 w 1579171"/>
              <a:gd name="connsiteY1" fmla="*/ 824338 h 1175819"/>
              <a:gd name="connsiteX2" fmla="*/ 1579171 w 1579171"/>
              <a:gd name="connsiteY2" fmla="*/ 1175819 h 1175819"/>
              <a:gd name="connsiteX0" fmla="*/ 1033218 w 1500188"/>
              <a:gd name="connsiteY0" fmla="*/ 0 h 1175819"/>
              <a:gd name="connsiteX1" fmla="*/ 31011 w 1500188"/>
              <a:gd name="connsiteY1" fmla="*/ 886968 h 1175819"/>
              <a:gd name="connsiteX2" fmla="*/ 1500188 w 1500188"/>
              <a:gd name="connsiteY2" fmla="*/ 1175819 h 1175819"/>
              <a:gd name="connsiteX0" fmla="*/ 554240 w 1857283"/>
              <a:gd name="connsiteY0" fmla="*/ 0 h 2534264"/>
              <a:gd name="connsiteX1" fmla="*/ 388106 w 1857283"/>
              <a:gd name="connsiteY1" fmla="*/ 2245413 h 2534264"/>
              <a:gd name="connsiteX2" fmla="*/ 1857283 w 1857283"/>
              <a:gd name="connsiteY2" fmla="*/ 2534264 h 2534264"/>
              <a:gd name="connsiteX0" fmla="*/ 599319 w 599319"/>
              <a:gd name="connsiteY0" fmla="*/ 0 h 3647033"/>
              <a:gd name="connsiteX1" fmla="*/ 433185 w 599319"/>
              <a:gd name="connsiteY1" fmla="*/ 2245413 h 3647033"/>
              <a:gd name="connsiteX2" fmla="*/ 212427 w 599319"/>
              <a:gd name="connsiteY2" fmla="*/ 3647033 h 3647033"/>
              <a:gd name="connsiteX0" fmla="*/ 1033216 w 1033216"/>
              <a:gd name="connsiteY0" fmla="*/ 0 h 3647033"/>
              <a:gd name="connsiteX1" fmla="*/ 31010 w 1033216"/>
              <a:gd name="connsiteY1" fmla="*/ 2014193 h 3647033"/>
              <a:gd name="connsiteX2" fmla="*/ 646324 w 1033216"/>
              <a:gd name="connsiteY2" fmla="*/ 3647033 h 3647033"/>
              <a:gd name="connsiteX0" fmla="*/ 1035412 w 1035412"/>
              <a:gd name="connsiteY0" fmla="*/ 0 h 3647033"/>
              <a:gd name="connsiteX1" fmla="*/ 33206 w 1035412"/>
              <a:gd name="connsiteY1" fmla="*/ 2014193 h 3647033"/>
              <a:gd name="connsiteX2" fmla="*/ 648520 w 1035412"/>
              <a:gd name="connsiteY2" fmla="*/ 3647033 h 3647033"/>
              <a:gd name="connsiteX0" fmla="*/ 1035414 w 1035414"/>
              <a:gd name="connsiteY0" fmla="*/ 0 h 3647033"/>
              <a:gd name="connsiteX1" fmla="*/ 33208 w 1035414"/>
              <a:gd name="connsiteY1" fmla="*/ 2014193 h 3647033"/>
              <a:gd name="connsiteX2" fmla="*/ 648522 w 1035414"/>
              <a:gd name="connsiteY2" fmla="*/ 3647033 h 3647033"/>
              <a:gd name="connsiteX0" fmla="*/ 1199861 w 1199861"/>
              <a:gd name="connsiteY0" fmla="*/ 0 h 3647033"/>
              <a:gd name="connsiteX1" fmla="*/ 19767 w 1199861"/>
              <a:gd name="connsiteY1" fmla="*/ 2014193 h 3647033"/>
              <a:gd name="connsiteX2" fmla="*/ 812969 w 1199861"/>
              <a:gd name="connsiteY2" fmla="*/ 3647033 h 3647033"/>
              <a:gd name="connsiteX0" fmla="*/ 1186866 w 1186866"/>
              <a:gd name="connsiteY0" fmla="*/ 0 h 3647033"/>
              <a:gd name="connsiteX1" fmla="*/ 6772 w 1186866"/>
              <a:gd name="connsiteY1" fmla="*/ 2014193 h 3647033"/>
              <a:gd name="connsiteX2" fmla="*/ 799974 w 1186866"/>
              <a:gd name="connsiteY2" fmla="*/ 3647033 h 3647033"/>
              <a:gd name="connsiteX0" fmla="*/ 1186864 w 1186864"/>
              <a:gd name="connsiteY0" fmla="*/ 0 h 3834905"/>
              <a:gd name="connsiteX1" fmla="*/ 6770 w 1186864"/>
              <a:gd name="connsiteY1" fmla="*/ 2014193 h 3834905"/>
              <a:gd name="connsiteX2" fmla="*/ 835544 w 1186864"/>
              <a:gd name="connsiteY2" fmla="*/ 3834904 h 3834905"/>
              <a:gd name="connsiteX0" fmla="*/ 1186864 w 1186864"/>
              <a:gd name="connsiteY0" fmla="*/ 0 h 3834903"/>
              <a:gd name="connsiteX1" fmla="*/ 6770 w 1186864"/>
              <a:gd name="connsiteY1" fmla="*/ 2014193 h 3834903"/>
              <a:gd name="connsiteX2" fmla="*/ 835544 w 1186864"/>
              <a:gd name="connsiteY2" fmla="*/ 3834904 h 3834903"/>
              <a:gd name="connsiteX0" fmla="*/ 1186864 w 1186864"/>
              <a:gd name="connsiteY0" fmla="*/ 0 h 3936065"/>
              <a:gd name="connsiteX1" fmla="*/ 6770 w 1186864"/>
              <a:gd name="connsiteY1" fmla="*/ 2014193 h 3936065"/>
              <a:gd name="connsiteX2" fmla="*/ 675444 w 1186864"/>
              <a:gd name="connsiteY2" fmla="*/ 3936065 h 3936065"/>
              <a:gd name="connsiteX0" fmla="*/ 1186864 w 1186864"/>
              <a:gd name="connsiteY0" fmla="*/ 0 h 3936065"/>
              <a:gd name="connsiteX1" fmla="*/ 6770 w 1186864"/>
              <a:gd name="connsiteY1" fmla="*/ 2014193 h 3936065"/>
              <a:gd name="connsiteX2" fmla="*/ 675444 w 1186864"/>
              <a:gd name="connsiteY2" fmla="*/ 3936065 h 3936065"/>
              <a:gd name="connsiteX0" fmla="*/ 1051603 w 1051604"/>
              <a:gd name="connsiteY0" fmla="*/ 0 h 3892706"/>
              <a:gd name="connsiteX1" fmla="*/ 13820 w 1051604"/>
              <a:gd name="connsiteY1" fmla="*/ 1970834 h 3892706"/>
              <a:gd name="connsiteX2" fmla="*/ 682494 w 1051604"/>
              <a:gd name="connsiteY2" fmla="*/ 3892706 h 3892706"/>
              <a:gd name="connsiteX0" fmla="*/ 1045862 w 1045861"/>
              <a:gd name="connsiteY0" fmla="*/ 0 h 3892706"/>
              <a:gd name="connsiteX1" fmla="*/ 8079 w 1045861"/>
              <a:gd name="connsiteY1" fmla="*/ 1970834 h 3892706"/>
              <a:gd name="connsiteX2" fmla="*/ 676753 w 1045861"/>
              <a:gd name="connsiteY2" fmla="*/ 3892706 h 389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5861" h="3892706">
                <a:moveTo>
                  <a:pt x="1045862" y="0"/>
                </a:moveTo>
                <a:cubicBezTo>
                  <a:pt x="58300" y="286305"/>
                  <a:pt x="-34172" y="1384677"/>
                  <a:pt x="8079" y="1970834"/>
                </a:cubicBezTo>
                <a:cubicBezTo>
                  <a:pt x="68113" y="2383581"/>
                  <a:pt x="136774" y="3232491"/>
                  <a:pt x="676753" y="3892706"/>
                </a:cubicBezTo>
              </a:path>
            </a:pathLst>
          </a:custGeom>
          <a:noFill/>
          <a:ln w="44450">
            <a:gradFill flip="none" rotWithShape="1">
              <a:gsLst>
                <a:gs pos="3000">
                  <a:schemeClr val="bg1"/>
                </a:gs>
                <a:gs pos="25000">
                  <a:srgbClr val="FDD7FE"/>
                </a:gs>
                <a:gs pos="54000">
                  <a:srgbClr val="7030A0"/>
                </a:gs>
                <a:gs pos="86000">
                  <a:srgbClr val="92D050"/>
                </a:gs>
              </a:gsLst>
              <a:lin ang="5400000" scaled="1"/>
              <a:tileRect/>
            </a:gra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5655219" y="4277931"/>
            <a:ext cx="322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Expression of a social </a:t>
            </a:r>
            <a:r>
              <a:rPr lang="fr-FR" dirty="0" err="1" smtClean="0"/>
              <a:t>rationality</a:t>
            </a:r>
            <a:endParaRPr lang="fr-FR" dirty="0" smtClean="0"/>
          </a:p>
          <a:p>
            <a:r>
              <a:rPr lang="fr-FR" dirty="0" err="1" smtClean="0"/>
              <a:t>Accounting</a:t>
            </a:r>
            <a:r>
              <a:rPr lang="fr-FR" dirty="0" smtClean="0"/>
              <a:t> for </a:t>
            </a:r>
            <a:r>
              <a:rPr lang="fr-FR" dirty="0" err="1" smtClean="0"/>
              <a:t>uncertainties</a:t>
            </a:r>
            <a:endParaRPr lang="fr-FR" dirty="0"/>
          </a:p>
        </p:txBody>
      </p:sp>
      <p:sp>
        <p:nvSpPr>
          <p:cNvPr id="88" name="Forme libre 87"/>
          <p:cNvSpPr/>
          <p:nvPr/>
        </p:nvSpPr>
        <p:spPr>
          <a:xfrm rot="16200000">
            <a:off x="6912643" y="1441360"/>
            <a:ext cx="537606" cy="2338611"/>
          </a:xfrm>
          <a:custGeom>
            <a:avLst/>
            <a:gdLst>
              <a:gd name="connsiteX0" fmla="*/ 0 w 2157984"/>
              <a:gd name="connsiteY0" fmla="*/ 0 h 1088136"/>
              <a:gd name="connsiteX1" fmla="*/ 576072 w 2157984"/>
              <a:gd name="connsiteY1" fmla="*/ 886968 h 1088136"/>
              <a:gd name="connsiteX2" fmla="*/ 2157984 w 2157984"/>
              <a:gd name="connsiteY2" fmla="*/ 1088136 h 1088136"/>
              <a:gd name="connsiteX0" fmla="*/ 1032235 w 1586887"/>
              <a:gd name="connsiteY0" fmla="*/ 0 h 1213397"/>
              <a:gd name="connsiteX1" fmla="*/ 4975 w 1586887"/>
              <a:gd name="connsiteY1" fmla="*/ 1012229 h 1213397"/>
              <a:gd name="connsiteX2" fmla="*/ 1586887 w 1586887"/>
              <a:gd name="connsiteY2" fmla="*/ 1213397 h 1213397"/>
              <a:gd name="connsiteX0" fmla="*/ 1061101 w 1615753"/>
              <a:gd name="connsiteY0" fmla="*/ 0 h 1213397"/>
              <a:gd name="connsiteX1" fmla="*/ 33841 w 1615753"/>
              <a:gd name="connsiteY1" fmla="*/ 1012229 h 1213397"/>
              <a:gd name="connsiteX2" fmla="*/ 1615753 w 1615753"/>
              <a:gd name="connsiteY2" fmla="*/ 1213397 h 1213397"/>
              <a:gd name="connsiteX0" fmla="*/ 1117451 w 1672103"/>
              <a:gd name="connsiteY0" fmla="*/ 0 h 1213397"/>
              <a:gd name="connsiteX1" fmla="*/ 27561 w 1672103"/>
              <a:gd name="connsiteY1" fmla="*/ 824338 h 1213397"/>
              <a:gd name="connsiteX2" fmla="*/ 1672103 w 1672103"/>
              <a:gd name="connsiteY2" fmla="*/ 1213397 h 1213397"/>
              <a:gd name="connsiteX0" fmla="*/ 1122061 w 1676713"/>
              <a:gd name="connsiteY0" fmla="*/ 0 h 1222664"/>
              <a:gd name="connsiteX1" fmla="*/ 32171 w 1676713"/>
              <a:gd name="connsiteY1" fmla="*/ 824338 h 1222664"/>
              <a:gd name="connsiteX2" fmla="*/ 1676713 w 1676713"/>
              <a:gd name="connsiteY2" fmla="*/ 1213397 h 1222664"/>
              <a:gd name="connsiteX0" fmla="*/ 1112201 w 1579171"/>
              <a:gd name="connsiteY0" fmla="*/ 0 h 1175819"/>
              <a:gd name="connsiteX1" fmla="*/ 22311 w 1579171"/>
              <a:gd name="connsiteY1" fmla="*/ 824338 h 1175819"/>
              <a:gd name="connsiteX2" fmla="*/ 1579171 w 1579171"/>
              <a:gd name="connsiteY2" fmla="*/ 1175819 h 1175819"/>
              <a:gd name="connsiteX0" fmla="*/ 1033218 w 1500188"/>
              <a:gd name="connsiteY0" fmla="*/ 0 h 1175819"/>
              <a:gd name="connsiteX1" fmla="*/ 31011 w 1500188"/>
              <a:gd name="connsiteY1" fmla="*/ 886968 h 1175819"/>
              <a:gd name="connsiteX2" fmla="*/ 1500188 w 1500188"/>
              <a:gd name="connsiteY2" fmla="*/ 1175819 h 1175819"/>
              <a:gd name="connsiteX0" fmla="*/ 554240 w 1857283"/>
              <a:gd name="connsiteY0" fmla="*/ 0 h 2534264"/>
              <a:gd name="connsiteX1" fmla="*/ 388106 w 1857283"/>
              <a:gd name="connsiteY1" fmla="*/ 2245413 h 2534264"/>
              <a:gd name="connsiteX2" fmla="*/ 1857283 w 1857283"/>
              <a:gd name="connsiteY2" fmla="*/ 2534264 h 2534264"/>
              <a:gd name="connsiteX0" fmla="*/ 599319 w 599319"/>
              <a:gd name="connsiteY0" fmla="*/ 0 h 3647033"/>
              <a:gd name="connsiteX1" fmla="*/ 433185 w 599319"/>
              <a:gd name="connsiteY1" fmla="*/ 2245413 h 3647033"/>
              <a:gd name="connsiteX2" fmla="*/ 212427 w 599319"/>
              <a:gd name="connsiteY2" fmla="*/ 3647033 h 3647033"/>
              <a:gd name="connsiteX0" fmla="*/ 1033216 w 1033216"/>
              <a:gd name="connsiteY0" fmla="*/ 0 h 3647033"/>
              <a:gd name="connsiteX1" fmla="*/ 31010 w 1033216"/>
              <a:gd name="connsiteY1" fmla="*/ 2014193 h 3647033"/>
              <a:gd name="connsiteX2" fmla="*/ 646324 w 1033216"/>
              <a:gd name="connsiteY2" fmla="*/ 3647033 h 3647033"/>
              <a:gd name="connsiteX0" fmla="*/ 1035412 w 1035412"/>
              <a:gd name="connsiteY0" fmla="*/ 0 h 3647033"/>
              <a:gd name="connsiteX1" fmla="*/ 33206 w 1035412"/>
              <a:gd name="connsiteY1" fmla="*/ 2014193 h 3647033"/>
              <a:gd name="connsiteX2" fmla="*/ 648520 w 1035412"/>
              <a:gd name="connsiteY2" fmla="*/ 3647033 h 3647033"/>
              <a:gd name="connsiteX0" fmla="*/ 1035414 w 1035414"/>
              <a:gd name="connsiteY0" fmla="*/ 0 h 3647033"/>
              <a:gd name="connsiteX1" fmla="*/ 33208 w 1035414"/>
              <a:gd name="connsiteY1" fmla="*/ 2014193 h 3647033"/>
              <a:gd name="connsiteX2" fmla="*/ 648522 w 1035414"/>
              <a:gd name="connsiteY2" fmla="*/ 3647033 h 3647033"/>
              <a:gd name="connsiteX0" fmla="*/ 1199861 w 1199861"/>
              <a:gd name="connsiteY0" fmla="*/ 0 h 3647033"/>
              <a:gd name="connsiteX1" fmla="*/ 19767 w 1199861"/>
              <a:gd name="connsiteY1" fmla="*/ 2014193 h 3647033"/>
              <a:gd name="connsiteX2" fmla="*/ 812969 w 1199861"/>
              <a:gd name="connsiteY2" fmla="*/ 3647033 h 3647033"/>
              <a:gd name="connsiteX0" fmla="*/ 1186866 w 1186866"/>
              <a:gd name="connsiteY0" fmla="*/ 0 h 3647033"/>
              <a:gd name="connsiteX1" fmla="*/ 6772 w 1186866"/>
              <a:gd name="connsiteY1" fmla="*/ 2014193 h 3647033"/>
              <a:gd name="connsiteX2" fmla="*/ 799974 w 1186866"/>
              <a:gd name="connsiteY2" fmla="*/ 3647033 h 3647033"/>
              <a:gd name="connsiteX0" fmla="*/ 1186864 w 1186864"/>
              <a:gd name="connsiteY0" fmla="*/ 0 h 3834905"/>
              <a:gd name="connsiteX1" fmla="*/ 6770 w 1186864"/>
              <a:gd name="connsiteY1" fmla="*/ 2014193 h 3834905"/>
              <a:gd name="connsiteX2" fmla="*/ 835544 w 1186864"/>
              <a:gd name="connsiteY2" fmla="*/ 3834904 h 3834905"/>
              <a:gd name="connsiteX0" fmla="*/ 1186864 w 1186864"/>
              <a:gd name="connsiteY0" fmla="*/ 0 h 3834903"/>
              <a:gd name="connsiteX1" fmla="*/ 6770 w 1186864"/>
              <a:gd name="connsiteY1" fmla="*/ 2014193 h 3834903"/>
              <a:gd name="connsiteX2" fmla="*/ 835544 w 1186864"/>
              <a:gd name="connsiteY2" fmla="*/ 3834904 h 3834903"/>
              <a:gd name="connsiteX0" fmla="*/ 1186864 w 1186864"/>
              <a:gd name="connsiteY0" fmla="*/ 0 h 3936065"/>
              <a:gd name="connsiteX1" fmla="*/ 6770 w 1186864"/>
              <a:gd name="connsiteY1" fmla="*/ 2014193 h 3936065"/>
              <a:gd name="connsiteX2" fmla="*/ 675444 w 1186864"/>
              <a:gd name="connsiteY2" fmla="*/ 3936065 h 3936065"/>
              <a:gd name="connsiteX0" fmla="*/ 1186864 w 1186864"/>
              <a:gd name="connsiteY0" fmla="*/ 0 h 3936065"/>
              <a:gd name="connsiteX1" fmla="*/ 6770 w 1186864"/>
              <a:gd name="connsiteY1" fmla="*/ 2014193 h 3936065"/>
              <a:gd name="connsiteX2" fmla="*/ 675444 w 1186864"/>
              <a:gd name="connsiteY2" fmla="*/ 3936065 h 3936065"/>
              <a:gd name="connsiteX0" fmla="*/ 1051603 w 1051604"/>
              <a:gd name="connsiteY0" fmla="*/ 0 h 3892706"/>
              <a:gd name="connsiteX1" fmla="*/ 13820 w 1051604"/>
              <a:gd name="connsiteY1" fmla="*/ 1970834 h 3892706"/>
              <a:gd name="connsiteX2" fmla="*/ 682494 w 1051604"/>
              <a:gd name="connsiteY2" fmla="*/ 3892706 h 3892706"/>
              <a:gd name="connsiteX0" fmla="*/ 1045862 w 1045861"/>
              <a:gd name="connsiteY0" fmla="*/ 0 h 3892706"/>
              <a:gd name="connsiteX1" fmla="*/ 8079 w 1045861"/>
              <a:gd name="connsiteY1" fmla="*/ 1970834 h 3892706"/>
              <a:gd name="connsiteX2" fmla="*/ 676753 w 1045861"/>
              <a:gd name="connsiteY2" fmla="*/ 3892706 h 389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5861" h="3892706">
                <a:moveTo>
                  <a:pt x="1045862" y="0"/>
                </a:moveTo>
                <a:cubicBezTo>
                  <a:pt x="58300" y="286305"/>
                  <a:pt x="-34172" y="1384677"/>
                  <a:pt x="8079" y="1970834"/>
                </a:cubicBezTo>
                <a:cubicBezTo>
                  <a:pt x="68113" y="2383581"/>
                  <a:pt x="136774" y="3232491"/>
                  <a:pt x="676753" y="3892706"/>
                </a:cubicBezTo>
              </a:path>
            </a:pathLst>
          </a:custGeom>
          <a:noFill/>
          <a:ln w="44450">
            <a:gradFill flip="none" rotWithShape="1">
              <a:gsLst>
                <a:gs pos="3000">
                  <a:schemeClr val="bg1"/>
                </a:gs>
                <a:gs pos="25000">
                  <a:srgbClr val="FDD7FE"/>
                </a:gs>
                <a:gs pos="54000">
                  <a:srgbClr val="7030A0"/>
                </a:gs>
                <a:gs pos="86000">
                  <a:srgbClr val="92D050"/>
                </a:gs>
              </a:gsLst>
              <a:lin ang="5400000" scaled="1"/>
              <a:tileRect/>
            </a:gra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73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3" grpId="0"/>
      <p:bldP spid="4" grpId="0"/>
      <p:bldP spid="47" grpId="0"/>
      <p:bldP spid="50" grpId="0"/>
      <p:bldP spid="6" grpId="0"/>
      <p:bldP spid="51" grpId="0"/>
      <p:bldP spid="7" grpId="0"/>
      <p:bldP spid="86" grpId="0" animBg="1"/>
      <p:bldP spid="87" grpId="0" animBg="1"/>
      <p:bldP spid="36" grpId="0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</a:t>
            </a:r>
            <a:r>
              <a:rPr lang="fr-FR" dirty="0" err="1" smtClean="0"/>
              <a:t>Results</a:t>
            </a:r>
            <a:r>
              <a:rPr lang="fr-FR" dirty="0" smtClean="0"/>
              <a:t>: </a:t>
            </a:r>
            <a:r>
              <a:rPr lang="fr-FR" dirty="0" err="1" smtClean="0"/>
              <a:t>Developer-led</a:t>
            </a:r>
            <a:r>
              <a:rPr lang="fr-FR" dirty="0" smtClean="0"/>
              <a:t> </a:t>
            </a:r>
            <a:r>
              <a:rPr lang="fr-FR" dirty="0" err="1" smtClean="0"/>
              <a:t>aggregations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65" r="20329" b="70355"/>
          <a:stretch/>
        </p:blipFill>
        <p:spPr>
          <a:xfrm flipH="1" flipV="1">
            <a:off x="1042582" y="2047304"/>
            <a:ext cx="2359151" cy="6624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454" b="70355"/>
          <a:stretch/>
        </p:blipFill>
        <p:spPr>
          <a:xfrm flipH="1" flipV="1">
            <a:off x="1042582" y="4227982"/>
            <a:ext cx="3368731" cy="66243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70432" y="2774669"/>
            <a:ext cx="263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Partial </a:t>
            </a:r>
            <a:r>
              <a:rPr lang="fr-FR" dirty="0" err="1" smtClean="0"/>
              <a:t>aggregations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277112" y="5035761"/>
            <a:ext cx="263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Complete </a:t>
            </a:r>
            <a:r>
              <a:rPr lang="fr-FR" dirty="0" err="1" smtClean="0"/>
              <a:t>aggregations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175504" y="1962407"/>
            <a:ext cx="6178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To </a:t>
            </a:r>
            <a:r>
              <a:rPr lang="fr-FR" sz="2400" dirty="0" err="1" smtClean="0"/>
              <a:t>highlight</a:t>
            </a:r>
            <a:r>
              <a:rPr lang="fr-FR" sz="2400" dirty="0" smtClean="0"/>
              <a:t> </a:t>
            </a:r>
            <a:r>
              <a:rPr lang="fr-FR" sz="2400" dirty="0" err="1" smtClean="0"/>
              <a:t>contrasts</a:t>
            </a:r>
            <a:endParaRPr lang="fr-FR" sz="2400" dirty="0" smtClean="0"/>
          </a:p>
          <a:p>
            <a:r>
              <a:rPr lang="fr-FR" sz="2400" dirty="0" smtClean="0"/>
              <a:t>To </a:t>
            </a:r>
            <a:r>
              <a:rPr lang="fr-FR" sz="2400" dirty="0" err="1" smtClean="0"/>
              <a:t>increase</a:t>
            </a:r>
            <a:r>
              <a:rPr lang="fr-FR" sz="2400" dirty="0" smtClean="0"/>
              <a:t> </a:t>
            </a:r>
            <a:r>
              <a:rPr lang="fr-FR" sz="2400" dirty="0" err="1" smtClean="0"/>
              <a:t>readability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400" dirty="0"/>
              <a:t>To fit to the </a:t>
            </a:r>
            <a:r>
              <a:rPr lang="fr-FR" sz="2400" dirty="0" err="1"/>
              <a:t>criteria</a:t>
            </a:r>
            <a:r>
              <a:rPr lang="fr-FR" sz="2400" dirty="0"/>
              <a:t> </a:t>
            </a:r>
            <a:r>
              <a:rPr lang="fr-FR" sz="2400" dirty="0" err="1"/>
              <a:t>targeted</a:t>
            </a:r>
            <a:endParaRPr lang="fr-FR" sz="2400" dirty="0"/>
          </a:p>
          <a:p>
            <a:r>
              <a:rPr lang="fr-FR" sz="2400" dirty="0"/>
              <a:t>To fit to the </a:t>
            </a:r>
            <a:r>
              <a:rPr lang="fr-FR" sz="2400" dirty="0" err="1"/>
              <a:t>process</a:t>
            </a:r>
            <a:r>
              <a:rPr lang="fr-FR" sz="2400" dirty="0"/>
              <a:t> </a:t>
            </a:r>
            <a:r>
              <a:rPr lang="fr-FR" sz="2400" dirty="0" err="1"/>
              <a:t>scale</a:t>
            </a:r>
            <a:endParaRPr lang="fr-FR" sz="2400" dirty="0"/>
          </a:p>
          <a:p>
            <a:endParaRPr lang="fr-FR" sz="2400" dirty="0" smtClean="0"/>
          </a:p>
          <a:p>
            <a:r>
              <a:rPr lang="fr-FR" sz="2400" dirty="0" smtClean="0"/>
              <a:t>To </a:t>
            </a:r>
            <a:r>
              <a:rPr lang="fr-FR" sz="2400" dirty="0" err="1" smtClean="0"/>
              <a:t>facilitate</a:t>
            </a:r>
            <a:r>
              <a:rPr lang="fr-FR" sz="2400" dirty="0" smtClean="0"/>
              <a:t> </a:t>
            </a:r>
            <a:r>
              <a:rPr lang="fr-FR" sz="2400" dirty="0" err="1" smtClean="0"/>
              <a:t>comparison</a:t>
            </a:r>
            <a:r>
              <a:rPr lang="fr-FR" sz="2400" dirty="0" smtClean="0"/>
              <a:t> </a:t>
            </a:r>
            <a:r>
              <a:rPr lang="fr-FR" sz="2400" dirty="0" err="1" smtClean="0"/>
              <a:t>bw</a:t>
            </a:r>
            <a:r>
              <a:rPr lang="fr-FR" sz="2400" dirty="0" smtClean="0"/>
              <a:t> options</a:t>
            </a:r>
          </a:p>
          <a:p>
            <a:r>
              <a:rPr lang="fr-FR" sz="2400" dirty="0" smtClean="0"/>
              <a:t>To </a:t>
            </a:r>
            <a:r>
              <a:rPr lang="fr-FR" sz="2400" dirty="0" err="1" smtClean="0"/>
              <a:t>integrate</a:t>
            </a:r>
            <a:r>
              <a:rPr lang="fr-FR" sz="2400" dirty="0" smtClean="0"/>
              <a:t> </a:t>
            </a:r>
            <a:r>
              <a:rPr lang="fr-FR" sz="2400" dirty="0" err="1" smtClean="0"/>
              <a:t>uncertainties</a:t>
            </a:r>
            <a:endParaRPr lang="fr-FR" sz="2400" dirty="0" smtClean="0"/>
          </a:p>
          <a:p>
            <a:r>
              <a:rPr lang="fr-FR" sz="2400" dirty="0" smtClean="0"/>
              <a:t>To force the expression of a social </a:t>
            </a:r>
            <a:r>
              <a:rPr lang="fr-FR" sz="2400" dirty="0" err="1" smtClean="0"/>
              <a:t>rationality</a:t>
            </a:r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5BE-2C6E-4451-9F21-885CF1AD7EF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1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567</Words>
  <Application>Microsoft Macintosh PowerPoint</Application>
  <PresentationFormat>Grand écran</PresentationFormat>
  <Paragraphs>136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Calibri</vt:lpstr>
      <vt:lpstr>Myriad Pro</vt:lpstr>
      <vt:lpstr>Segoe Script</vt:lpstr>
      <vt:lpstr>Times New Roman</vt:lpstr>
      <vt:lpstr>Arial</vt:lpstr>
      <vt:lpstr>Thème Office</vt:lpstr>
      <vt:lpstr>Reasons for the Spatial Aggregation of Indicators A case study in water management </vt:lpstr>
      <vt:lpstr>Outline</vt:lpstr>
      <vt:lpstr>1. Intro: Information compressions</vt:lpstr>
      <vt:lpstr>1. Intro: What’s the matter?</vt:lpstr>
      <vt:lpstr>1. Intro: How to make a « good » aggregation choice?</vt:lpstr>
      <vt:lpstr>2. Case study: water management in an agricultural landscape</vt:lpstr>
      <vt:lpstr>2. Material: a list of indicator profiles</vt:lpstr>
      <vt:lpstr>3. Results: some examples</vt:lpstr>
      <vt:lpstr>3. Results: Developer-led aggregations</vt:lpstr>
      <vt:lpstr>3. Results: User-led aggregations</vt:lpstr>
      <vt:lpstr>4. Discussion: Descriptive claims…</vt:lpstr>
      <vt:lpstr>4. … coexist with normative claims</vt:lpstr>
      <vt:lpstr>4. Discussion: Both make sense for the governance of commons</vt:lpstr>
      <vt:lpstr>5. Conclusion</vt:lpstr>
      <vt:lpstr>Thank you!</vt:lpstr>
    </vt:vector>
  </TitlesOfParts>
  <Company>INRA UMR AGIR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should we spatialize indicators and why ? An illustration in quantitative management.</dc:title>
  <dc:creator>Sandrine Allain</dc:creator>
  <cp:lastModifiedBy>Gael</cp:lastModifiedBy>
  <cp:revision>91</cp:revision>
  <dcterms:created xsi:type="dcterms:W3CDTF">2017-03-16T20:16:05Z</dcterms:created>
  <dcterms:modified xsi:type="dcterms:W3CDTF">2017-06-29T14:03:49Z</dcterms:modified>
</cp:coreProperties>
</file>