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8803600" cy="43205400"/>
  <p:notesSz cx="6662738" cy="9926638"/>
  <p:defaultTextStyle>
    <a:defPPr>
      <a:defRPr lang="en-US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92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ttle" initials="BK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51C5"/>
    <a:srgbClr val="D38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425" autoAdjust="0"/>
  </p:normalViewPr>
  <p:slideViewPr>
    <p:cSldViewPr snapToObjects="1">
      <p:cViewPr>
        <p:scale>
          <a:sx n="26" d="100"/>
          <a:sy n="26" d="100"/>
        </p:scale>
        <p:origin x="-2610" y="-78"/>
      </p:cViewPr>
      <p:guideLst>
        <p:guide orient="horz" pos="13608"/>
        <p:guide pos="92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0943D-E507-4748-9B1C-B49D7CF4272F}" type="datetimeFigureOut">
              <a:rPr lang="fr-FR" smtClean="0"/>
              <a:t>22/12/2016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2336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C9F46-2050-2144-B18A-9ADC326F35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00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C9F46-2050-2144-B18A-9ADC326F35D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9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270" y="13421691"/>
            <a:ext cx="24483060" cy="926115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02FA-4647-4EFB-99E6-6CD62A630DA2}" type="datetimeFigureOut">
              <a:rPr lang="en-GB" smtClean="0"/>
              <a:pPr/>
              <a:t>22/12/2016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F578-E6DD-4194-8B36-763115B819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70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02FA-4647-4EFB-99E6-6CD62A630DA2}" type="datetimeFigureOut">
              <a:rPr lang="en-GB" smtClean="0"/>
              <a:pPr/>
              <a:t>22/12/2016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F578-E6DD-4194-8B36-763115B819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34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661955" y="2310294"/>
            <a:ext cx="4860610" cy="4914614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80137" y="2310294"/>
            <a:ext cx="14101764" cy="4914614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02FA-4647-4EFB-99E6-6CD62A630DA2}" type="datetimeFigureOut">
              <a:rPr lang="en-GB" smtClean="0"/>
              <a:pPr/>
              <a:t>22/12/2016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F578-E6DD-4194-8B36-763115B819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00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02FA-4647-4EFB-99E6-6CD62A630DA2}" type="datetimeFigureOut">
              <a:rPr lang="en-GB" smtClean="0"/>
              <a:pPr/>
              <a:t>22/12/2016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F578-E6DD-4194-8B36-763115B819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2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287" y="27763471"/>
            <a:ext cx="24483060" cy="8581073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5287" y="18312307"/>
            <a:ext cx="24483060" cy="945117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02FA-4647-4EFB-99E6-6CD62A630DA2}" type="datetimeFigureOut">
              <a:rPr lang="en-GB" smtClean="0"/>
              <a:pPr/>
              <a:t>22/12/2016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F578-E6DD-4194-8B36-763115B819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8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0141" y="13441688"/>
            <a:ext cx="9481185" cy="3801475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41387" y="13441688"/>
            <a:ext cx="9481185" cy="3801475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02FA-4647-4EFB-99E6-6CD62A630DA2}" type="datetimeFigureOut">
              <a:rPr lang="en-GB" smtClean="0"/>
              <a:pPr/>
              <a:t>22/12/2016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F578-E6DD-4194-8B36-763115B819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59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6" y="9671211"/>
            <a:ext cx="12726592" cy="4030500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0186" y="13701711"/>
            <a:ext cx="12726592" cy="24893115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1837" y="9671211"/>
            <a:ext cx="12731590" cy="4030500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1837" y="13701711"/>
            <a:ext cx="12731590" cy="24893115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02FA-4647-4EFB-99E6-6CD62A630DA2}" type="datetimeFigureOut">
              <a:rPr lang="en-GB" smtClean="0"/>
              <a:pPr/>
              <a:t>22/12/2016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F578-E6DD-4194-8B36-763115B819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2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02FA-4647-4EFB-99E6-6CD62A630DA2}" type="datetimeFigureOut">
              <a:rPr lang="en-GB" smtClean="0"/>
              <a:pPr/>
              <a:t>22/12/2016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F578-E6DD-4194-8B36-763115B819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84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02FA-4647-4EFB-99E6-6CD62A630DA2}" type="datetimeFigureOut">
              <a:rPr lang="en-GB" smtClean="0"/>
              <a:pPr/>
              <a:t>22/12/2016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F578-E6DD-4194-8B36-763115B819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1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7" y="1720217"/>
            <a:ext cx="9476187" cy="732091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1413" y="1720229"/>
            <a:ext cx="16102014" cy="36874614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0187" y="9041139"/>
            <a:ext cx="9476187" cy="29553699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02FA-4647-4EFB-99E6-6CD62A630DA2}" type="datetimeFigureOut">
              <a:rPr lang="en-GB" smtClean="0"/>
              <a:pPr/>
              <a:t>22/12/2016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F578-E6DD-4194-8B36-763115B819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82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708" y="30243787"/>
            <a:ext cx="17282160" cy="3570451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45708" y="3860481"/>
            <a:ext cx="17282160" cy="25923240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708" y="33814238"/>
            <a:ext cx="17282160" cy="5070629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02FA-4647-4EFB-99E6-6CD62A630DA2}" type="datetimeFigureOut">
              <a:rPr lang="en-GB" smtClean="0"/>
              <a:pPr/>
              <a:t>22/12/2016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F578-E6DD-4194-8B36-763115B819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36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10081272"/>
            <a:ext cx="25923240" cy="28513565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40180" y="40045020"/>
            <a:ext cx="6720840" cy="230028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802FA-4647-4EFB-99E6-6CD62A630DA2}" type="datetimeFigureOut">
              <a:rPr lang="en-GB" smtClean="0"/>
              <a:pPr/>
              <a:t>22/12/2016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841230" y="40045020"/>
            <a:ext cx="9121140" cy="230028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642580" y="40045020"/>
            <a:ext cx="6720840" cy="230028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3F578-E6DD-4194-8B36-763115B819E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31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8.tiff"/><Relationship Id="rId18" Type="http://schemas.openxmlformats.org/officeDocument/2006/relationships/image" Target="../media/image13.emf"/><Relationship Id="rId3" Type="http://schemas.openxmlformats.org/officeDocument/2006/relationships/hyperlink" Target="mailto:battle.karimi@inra.fr" TargetMode="External"/><Relationship Id="rId7" Type="http://schemas.openxmlformats.org/officeDocument/2006/relationships/image" Target="../media/image2.emf"/><Relationship Id="rId12" Type="http://schemas.openxmlformats.org/officeDocument/2006/relationships/image" Target="../media/image7.tiff"/><Relationship Id="rId1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11" Type="http://schemas.openxmlformats.org/officeDocument/2006/relationships/image" Target="../media/image6.tiff"/><Relationship Id="rId5" Type="http://schemas.openxmlformats.org/officeDocument/2006/relationships/hyperlink" Target="mailto:nicolas.chemidlin@inra.fr" TargetMode="External"/><Relationship Id="rId15" Type="http://schemas.openxmlformats.org/officeDocument/2006/relationships/image" Target="../media/image10.emf"/><Relationship Id="rId10" Type="http://schemas.openxmlformats.org/officeDocument/2006/relationships/image" Target="../media/image5.emf"/><Relationship Id="rId19" Type="http://schemas.openxmlformats.org/officeDocument/2006/relationships/image" Target="../media/image14.emf"/><Relationship Id="rId4" Type="http://schemas.openxmlformats.org/officeDocument/2006/relationships/hyperlink" Target="mailto:lionel.ranjard@inra.fr" TargetMode="External"/><Relationship Id="rId9" Type="http://schemas.openxmlformats.org/officeDocument/2006/relationships/image" Target="../media/image4.emf"/><Relationship Id="rId1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85" y="4770456"/>
            <a:ext cx="28723005" cy="2268382"/>
          </a:xfrm>
          <a:prstGeom prst="rect">
            <a:avLst/>
          </a:prstGeom>
        </p:spPr>
        <p:txBody>
          <a:bodyPr wrap="square" lIns="417643" tIns="208822" rIns="417643" bIns="208822">
            <a:spAutoFit/>
          </a:bodyPr>
          <a:lstStyle/>
          <a:p>
            <a:pPr algn="ctr"/>
            <a:r>
              <a:rPr lang="en-GB" sz="3600" b="1" u="sng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B. </a:t>
            </a:r>
            <a:r>
              <a:rPr lang="en-GB" sz="3600" b="1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KARIMI</a:t>
            </a:r>
            <a:r>
              <a:rPr lang="en-GB" sz="3600" b="1" baseline="30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S. TERRAT</a:t>
            </a:r>
            <a:r>
              <a:rPr lang="en-GB" sz="3600" baseline="30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S. DEQUIEDT</a:t>
            </a:r>
            <a:r>
              <a:rPr lang="en-GB" sz="3600" baseline="30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N. SABY</a:t>
            </a:r>
            <a:r>
              <a:rPr lang="en-GB" sz="3600" baseline="30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W. HORRIGUE</a:t>
            </a:r>
            <a:r>
              <a:rPr lang="en-GB" sz="3600" baseline="30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M. LELIEVRE</a:t>
            </a:r>
            <a:r>
              <a:rPr lang="en-GB" sz="3600" baseline="30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 V. NOWAK</a:t>
            </a:r>
            <a:r>
              <a:rPr lang="en-GB" sz="3600" baseline="30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C. JOLIVET</a:t>
            </a:r>
            <a:r>
              <a:rPr lang="en-GB" sz="3600" baseline="30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D. ARROUAYS</a:t>
            </a:r>
            <a:r>
              <a:rPr lang="en-GB" sz="3600" baseline="30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P. WINCKER</a:t>
            </a:r>
            <a:r>
              <a:rPr lang="en-GB" sz="3600" baseline="30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C. CRUAUD</a:t>
            </a:r>
            <a:r>
              <a:rPr lang="en-GB" sz="3600" baseline="30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  <a:r>
              <a:rPr lang="en-GB" sz="3600" baseline="-25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A. BISPO</a:t>
            </a:r>
            <a:r>
              <a:rPr lang="en-GB" sz="3600" baseline="30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P.-A. MARON</a:t>
            </a:r>
            <a:r>
              <a:rPr lang="en-GB" sz="3600" baseline="30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N. CHEMIDLIN</a:t>
            </a:r>
            <a:r>
              <a:rPr lang="en-GB" sz="3600" baseline="30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6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L. RANJARD</a:t>
            </a:r>
            <a:r>
              <a:rPr lang="en-GB" sz="3600" baseline="30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contact:</a:t>
            </a:r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hlinkClick r:id="rId3"/>
              </a:rPr>
              <a:t>battle.karimi@inra.fr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hlinkClick r:id="rId4"/>
              </a:rPr>
              <a:t>lionel.ranjard@inra.fr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hlinkClick r:id="rId5"/>
              </a:rPr>
              <a:t>nicolas.chemidlin@inra.fr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en-GB" sz="3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496894" y="8730983"/>
            <a:ext cx="27851874" cy="5294194"/>
            <a:chOff x="496894" y="4950480"/>
            <a:chExt cx="27851874" cy="8165090"/>
          </a:xfrm>
        </p:grpSpPr>
        <p:sp>
          <p:nvSpPr>
            <p:cNvPr id="710" name="Arrondir un rectangle avec un coin du même côté 709"/>
            <p:cNvSpPr/>
            <p:nvPr/>
          </p:nvSpPr>
          <p:spPr>
            <a:xfrm rot="16200000">
              <a:off x="-3149744" y="8631854"/>
              <a:ext cx="8136000" cy="82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496894" y="4950480"/>
              <a:ext cx="27851874" cy="8165090"/>
              <a:chOff x="496894" y="4702732"/>
              <a:chExt cx="27851874" cy="8165090"/>
            </a:xfrm>
          </p:grpSpPr>
          <p:sp>
            <p:nvSpPr>
              <p:cNvPr id="466" name="Rectangle à coins arrondis 465"/>
              <p:cNvSpPr/>
              <p:nvPr/>
            </p:nvSpPr>
            <p:spPr>
              <a:xfrm>
                <a:off x="496894" y="4702732"/>
                <a:ext cx="27851874" cy="8165090"/>
              </a:xfrm>
              <a:prstGeom prst="roundRect">
                <a:avLst>
                  <a:gd name="adj" fmla="val 6644"/>
                </a:avLst>
              </a:prstGeom>
              <a:noFill/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8" name="ZoneTexte 467"/>
              <p:cNvSpPr txBox="1"/>
              <p:nvPr/>
            </p:nvSpPr>
            <p:spPr>
              <a:xfrm rot="16200000">
                <a:off x="-3094248" y="8445303"/>
                <a:ext cx="8058416" cy="783193"/>
              </a:xfrm>
              <a:prstGeom prst="round2DiagRect">
                <a:avLst>
                  <a:gd name="adj1" fmla="val 38389"/>
                  <a:gd name="adj2" fmla="val 0"/>
                </a:avLst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4000" b="1" dirty="0" smtClean="0">
                    <a:solidFill>
                      <a:srgbClr val="FFFFFF"/>
                    </a:solidFill>
                    <a:latin typeface="Century Gothic" pitchFamily="34" charset="0"/>
                  </a:rPr>
                  <a:t>Scientific context</a:t>
                </a:r>
                <a:endParaRPr lang="en-GB" sz="4000" b="1" dirty="0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</p:grpSp>
      </p:grpSp>
      <p:sp>
        <p:nvSpPr>
          <p:cNvPr id="117" name="Rectangle 116"/>
          <p:cNvSpPr/>
          <p:nvPr/>
        </p:nvSpPr>
        <p:spPr>
          <a:xfrm>
            <a:off x="0" y="6840732"/>
            <a:ext cx="28615144" cy="1529718"/>
          </a:xfrm>
          <a:prstGeom prst="rect">
            <a:avLst/>
          </a:prstGeom>
        </p:spPr>
        <p:txBody>
          <a:bodyPr wrap="square" lIns="417643" tIns="208822" rIns="417643" bIns="208822">
            <a:spAutoFit/>
          </a:bodyPr>
          <a:lstStyle/>
          <a:p>
            <a:pPr algn="ctr"/>
            <a:r>
              <a:rPr lang="en-GB" sz="2400" baseline="30000" dirty="0" smtClean="0">
                <a:latin typeface="Century Gothic" panose="020B0502020202020204" pitchFamily="34" charset="0"/>
              </a:rPr>
              <a:t>1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2400" i="1" dirty="0" smtClean="0"/>
              <a:t>INRA, UMR1347 </a:t>
            </a:r>
            <a:r>
              <a:rPr lang="en-GB" sz="2400" i="1" dirty="0" err="1" smtClean="0"/>
              <a:t>Agroécologie</a:t>
            </a:r>
            <a:r>
              <a:rPr lang="en-GB" sz="2400" i="1" dirty="0" smtClean="0"/>
              <a:t>, BP 86510, F-21000 Dijon, France; </a:t>
            </a:r>
            <a:r>
              <a:rPr lang="en-GB" sz="2400" baseline="30000" dirty="0" smtClean="0">
                <a:latin typeface="Century Gothic" panose="020B0502020202020204" pitchFamily="34" charset="0"/>
              </a:rPr>
              <a:t>2</a:t>
            </a:r>
            <a:r>
              <a:rPr lang="en-GB" sz="2400" i="1" dirty="0" smtClean="0"/>
              <a:t> INRA </a:t>
            </a:r>
            <a:r>
              <a:rPr lang="en-GB" sz="2400" i="1" dirty="0" err="1" smtClean="0"/>
              <a:t>Orléans</a:t>
            </a:r>
            <a:r>
              <a:rPr lang="en-GB" sz="2400" i="1" dirty="0" smtClean="0"/>
              <a:t> - US 1106, </a:t>
            </a:r>
            <a:r>
              <a:rPr lang="en-GB" sz="2400" i="1" dirty="0" err="1" smtClean="0"/>
              <a:t>Unité</a:t>
            </a:r>
            <a:r>
              <a:rPr lang="en-GB" sz="2400" i="1" dirty="0" smtClean="0"/>
              <a:t> INFOSOL, CS40001 </a:t>
            </a:r>
            <a:r>
              <a:rPr lang="en-GB" sz="2400" i="1" dirty="0" err="1" smtClean="0"/>
              <a:t>Ardon</a:t>
            </a:r>
            <a:r>
              <a:rPr lang="en-GB" sz="2400" i="1" dirty="0" smtClean="0"/>
              <a:t>, 2163 Avenue de la </a:t>
            </a:r>
            <a:r>
              <a:rPr lang="en-GB" sz="2400" i="1" dirty="0" err="1" smtClean="0"/>
              <a:t>pomme</a:t>
            </a:r>
            <a:r>
              <a:rPr lang="en-GB" sz="2400" i="1" dirty="0" smtClean="0"/>
              <a:t> de pin, 45075 </a:t>
            </a:r>
            <a:r>
              <a:rPr lang="en-GB" sz="2400" i="1" dirty="0" err="1" smtClean="0"/>
              <a:t>Orléans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cedex</a:t>
            </a:r>
            <a:r>
              <a:rPr lang="en-GB" sz="2400" i="1" dirty="0" smtClean="0"/>
              <a:t> 2- France; </a:t>
            </a:r>
            <a:r>
              <a:rPr lang="en-GB" sz="2400" baseline="30000" dirty="0" smtClean="0">
                <a:latin typeface="Century Gothic" panose="020B0502020202020204" pitchFamily="34" charset="0"/>
              </a:rPr>
              <a:t>3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2400" i="1" dirty="0" err="1" smtClean="0"/>
              <a:t>Agroécologie-Plateforme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GenoSol</a:t>
            </a:r>
            <a:r>
              <a:rPr lang="en-GB" sz="2400" i="1" dirty="0" smtClean="0"/>
              <a:t>, BP 86510, F-21000 Dijon, France; </a:t>
            </a:r>
            <a:r>
              <a:rPr lang="en-GB" sz="2400" baseline="30000" dirty="0" smtClean="0">
                <a:latin typeface="Century Gothic" panose="020B0502020202020204" pitchFamily="34" charset="0"/>
              </a:rPr>
              <a:t>4 </a:t>
            </a:r>
            <a:r>
              <a:rPr lang="en-GB" sz="2400" i="1" dirty="0" smtClean="0"/>
              <a:t>CEA / </a:t>
            </a:r>
            <a:r>
              <a:rPr lang="en-GB" sz="2400" i="1" dirty="0" err="1" smtClean="0"/>
              <a:t>Institut</a:t>
            </a:r>
            <a:r>
              <a:rPr lang="en-GB" sz="2400" i="1" dirty="0" smtClean="0"/>
              <a:t> de </a:t>
            </a:r>
            <a:r>
              <a:rPr lang="en-GB" sz="2400" i="1" dirty="0" err="1" smtClean="0"/>
              <a:t>Génomique</a:t>
            </a:r>
            <a:r>
              <a:rPr lang="en-GB" sz="2400" i="1" dirty="0" smtClean="0"/>
              <a:t> / </a:t>
            </a:r>
            <a:r>
              <a:rPr lang="en-GB" sz="2400" i="1" dirty="0" err="1" smtClean="0"/>
              <a:t>Génoscope</a:t>
            </a:r>
            <a:r>
              <a:rPr lang="en-GB" sz="2400" i="1" dirty="0" smtClean="0"/>
              <a:t>, 2, Rue Gaston </a:t>
            </a:r>
            <a:r>
              <a:rPr lang="en-GB" sz="2400" i="1" dirty="0" err="1" smtClean="0"/>
              <a:t>Crémieux</a:t>
            </a:r>
            <a:r>
              <a:rPr lang="en-GB" sz="2400" i="1" dirty="0" smtClean="0"/>
              <a:t>, CP5706, 91057 </a:t>
            </a:r>
            <a:r>
              <a:rPr lang="en-GB" sz="2400" i="1" dirty="0" err="1" smtClean="0"/>
              <a:t>Evry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cedex</a:t>
            </a:r>
            <a:r>
              <a:rPr lang="en-GB" sz="2400" i="1" dirty="0" smtClean="0"/>
              <a:t>, France; </a:t>
            </a:r>
            <a:r>
              <a:rPr lang="en-GB" sz="2400" i="1" baseline="30000" dirty="0" smtClean="0"/>
              <a:t>5</a:t>
            </a:r>
            <a:r>
              <a:rPr lang="en-GB" sz="2400" i="1" dirty="0" smtClean="0"/>
              <a:t> ADEME, Service Agriculture et </a:t>
            </a:r>
            <a:r>
              <a:rPr lang="en-GB" sz="2400" i="1" dirty="0" err="1" smtClean="0"/>
              <a:t>Forêt</a:t>
            </a:r>
            <a:r>
              <a:rPr lang="en-GB" sz="2400" i="1" dirty="0" smtClean="0"/>
              <a:t>, 20, Avenue du </a:t>
            </a:r>
            <a:r>
              <a:rPr lang="en-GB" sz="2400" i="1" dirty="0" err="1" smtClean="0"/>
              <a:t>Grésillé</a:t>
            </a:r>
            <a:r>
              <a:rPr lang="en-GB" sz="2400" i="1" dirty="0" smtClean="0"/>
              <a:t> BP 90406, 49004 Angers </a:t>
            </a:r>
            <a:r>
              <a:rPr lang="en-GB" sz="2400" i="1" dirty="0" err="1" smtClean="0"/>
              <a:t>Cedex</a:t>
            </a:r>
            <a:r>
              <a:rPr lang="en-GB" sz="2400" i="1" dirty="0" smtClean="0"/>
              <a:t> 01, France; </a:t>
            </a:r>
            <a:r>
              <a:rPr lang="en-GB" sz="2400" baseline="30000" dirty="0" smtClean="0">
                <a:latin typeface="Century Gothic" panose="020B0502020202020204" pitchFamily="34" charset="0"/>
              </a:rPr>
              <a:t>6 </a:t>
            </a:r>
            <a:r>
              <a:rPr lang="en-GB" sz="2400" i="1" dirty="0" err="1" smtClean="0"/>
              <a:t>AgroSup</a:t>
            </a:r>
            <a:r>
              <a:rPr lang="en-GB" sz="2400" i="1" dirty="0" smtClean="0"/>
              <a:t> Dijon, UMR1347 </a:t>
            </a:r>
            <a:r>
              <a:rPr lang="en-GB" sz="2400" i="1" dirty="0" err="1" smtClean="0"/>
              <a:t>Agroécologie</a:t>
            </a:r>
            <a:r>
              <a:rPr lang="en-GB" sz="2400" i="1" dirty="0" smtClean="0"/>
              <a:t>, BP 86510, F-21000 Dijon, France</a:t>
            </a:r>
            <a:endParaRPr lang="en-GB" sz="2400" dirty="0"/>
          </a:p>
        </p:txBody>
      </p:sp>
      <p:sp>
        <p:nvSpPr>
          <p:cNvPr id="128" name="ZoneTexte 127"/>
          <p:cNvSpPr txBox="1"/>
          <p:nvPr/>
        </p:nvSpPr>
        <p:spPr>
          <a:xfrm>
            <a:off x="179904" y="216474"/>
            <a:ext cx="28335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0D6680"/>
                </a:solidFill>
                <a:latin typeface="Arial"/>
                <a:cs typeface="Arial"/>
              </a:rPr>
              <a:t>Contrasting Spatial Patterns and Ecological Attributes of Soil Bacterial Taxa across French National Territory</a:t>
            </a:r>
          </a:p>
        </p:txBody>
      </p:sp>
      <p:grpSp>
        <p:nvGrpSpPr>
          <p:cNvPr id="65" name="Grouper 64"/>
          <p:cNvGrpSpPr/>
          <p:nvPr/>
        </p:nvGrpSpPr>
        <p:grpSpPr>
          <a:xfrm>
            <a:off x="492248" y="14423544"/>
            <a:ext cx="27856520" cy="6461986"/>
            <a:chOff x="492248" y="14401740"/>
            <a:chExt cx="27856520" cy="6461986"/>
          </a:xfrm>
        </p:grpSpPr>
        <p:grpSp>
          <p:nvGrpSpPr>
            <p:cNvPr id="5" name="Groupe 4"/>
            <p:cNvGrpSpPr/>
            <p:nvPr/>
          </p:nvGrpSpPr>
          <p:grpSpPr>
            <a:xfrm>
              <a:off x="492248" y="14401740"/>
              <a:ext cx="27856520" cy="6461986"/>
              <a:chOff x="492248" y="15510206"/>
              <a:chExt cx="27856520" cy="4442085"/>
            </a:xfrm>
          </p:grpSpPr>
          <p:sp>
            <p:nvSpPr>
              <p:cNvPr id="709" name="Arrondir un rectangle avec un coin du même côté 708"/>
              <p:cNvSpPr/>
              <p:nvPr/>
            </p:nvSpPr>
            <p:spPr>
              <a:xfrm rot="16200000">
                <a:off x="-1295743" y="17321847"/>
                <a:ext cx="4428000" cy="828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17" name="Groupe 16"/>
              <p:cNvGrpSpPr/>
              <p:nvPr/>
            </p:nvGrpSpPr>
            <p:grpSpPr>
              <a:xfrm>
                <a:off x="492248" y="15510206"/>
                <a:ext cx="27856520" cy="4442085"/>
                <a:chOff x="492248" y="13609812"/>
                <a:chExt cx="27856520" cy="4442085"/>
              </a:xfrm>
            </p:grpSpPr>
            <p:sp>
              <p:nvSpPr>
                <p:cNvPr id="467" name="Rectangle à coins arrondis 466"/>
                <p:cNvSpPr/>
                <p:nvPr/>
              </p:nvSpPr>
              <p:spPr>
                <a:xfrm>
                  <a:off x="492248" y="13609812"/>
                  <a:ext cx="27856520" cy="4442085"/>
                </a:xfrm>
                <a:prstGeom prst="roundRect">
                  <a:avLst>
                    <a:gd name="adj" fmla="val 10166"/>
                  </a:avLst>
                </a:prstGeom>
                <a:noFill/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70" name="ZoneTexte 469"/>
                <p:cNvSpPr txBox="1"/>
                <p:nvPr/>
              </p:nvSpPr>
              <p:spPr>
                <a:xfrm rot="16200000">
                  <a:off x="-1159082" y="15461491"/>
                  <a:ext cx="41276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GB" sz="4000" b="1" dirty="0" smtClean="0">
                      <a:solidFill>
                        <a:schemeClr val="bg1"/>
                      </a:solidFill>
                      <a:latin typeface="Century Gothic" pitchFamily="34" charset="0"/>
                    </a:rPr>
                    <a:t>Technical procedures </a:t>
                  </a:r>
                  <a:endParaRPr lang="en-GB" sz="4000" b="1" dirty="0">
                    <a:solidFill>
                      <a:schemeClr val="bg1"/>
                    </a:solidFill>
                    <a:latin typeface="Century Gothic" pitchFamily="34" charset="0"/>
                  </a:endParaRPr>
                </a:p>
              </p:txBody>
            </p:sp>
          </p:grpSp>
        </p:grpSp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906" y="14441993"/>
              <a:ext cx="6766776" cy="4887115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1800120" y="19262383"/>
              <a:ext cx="8705964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GB" sz="2800" b="1" dirty="0" smtClean="0">
                  <a:latin typeface="Century Gothic" charset="0"/>
                  <a:ea typeface="Century Gothic" charset="0"/>
                  <a:cs typeface="Century Gothic" charset="0"/>
                </a:rPr>
                <a:t>RMQS = French Soil Quality Monitoring Network</a:t>
              </a:r>
            </a:p>
            <a:p>
              <a:r>
                <a:rPr lang="en-GB" sz="2800" dirty="0" smtClean="0">
                  <a:latin typeface="Century Gothic" charset="0"/>
                  <a:ea typeface="Century Gothic" charset="0"/>
                  <a:cs typeface="Century Gothic" charset="0"/>
                </a:rPr>
                <a:t>16 km regular grid across the 550 000 km</a:t>
              </a:r>
              <a:r>
                <a:rPr lang="en-GB" sz="2800" baseline="30000" dirty="0" smtClean="0"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  <a:r>
                <a:rPr lang="en-GB" sz="2800" dirty="0" smtClean="0">
                  <a:latin typeface="Century Gothic" charset="0"/>
                  <a:ea typeface="Century Gothic" charset="0"/>
                  <a:cs typeface="Century Gothic" charset="0"/>
                </a:rPr>
                <a:t> territory</a:t>
              </a:r>
            </a:p>
            <a:p>
              <a:r>
                <a:rPr lang="en-GB" sz="2800" dirty="0" smtClean="0">
                  <a:latin typeface="Century Gothic" charset="0"/>
                  <a:ea typeface="Century Gothic" charset="0"/>
                  <a:cs typeface="Century Gothic" charset="0"/>
                </a:rPr>
                <a:t>2137 monitoring sites</a:t>
              </a:r>
              <a:endParaRPr lang="en-GB" sz="28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11446311" y="14544888"/>
              <a:ext cx="7542272" cy="30030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GB" sz="2800" b="1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Environment characterization</a:t>
              </a:r>
              <a:endParaRPr lang="en-GB" sz="28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1354138" indent="-63500"/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- Climatic factors </a:t>
              </a:r>
            </a:p>
            <a:p>
              <a:pPr marL="1354138" indent="-63500"/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- Spatial location </a:t>
              </a:r>
            </a:p>
            <a:p>
              <a:pPr marL="1354138" indent="-63500"/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- Land management </a:t>
              </a:r>
            </a:p>
            <a:p>
              <a:pPr marL="1354138" indent="-63500"/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- Soil </a:t>
              </a:r>
              <a:r>
                <a:rPr lang="en-GB" sz="2800" dirty="0" err="1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physico</a:t>
              </a:r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-chemical properties  </a:t>
              </a:r>
              <a:endParaRPr lang="en-GB" sz="2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50" name="Rectangle à coins arrondis 149"/>
            <p:cNvSpPr/>
            <p:nvPr/>
          </p:nvSpPr>
          <p:spPr>
            <a:xfrm>
              <a:off x="11427123" y="17723609"/>
              <a:ext cx="7315200" cy="2998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GB" sz="2800" b="1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Microbial community characterization</a:t>
              </a:r>
            </a:p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GB" sz="2800" dirty="0" err="1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Pyrosequencing</a:t>
              </a:r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approach targeting 16S </a:t>
              </a:r>
              <a:r>
                <a:rPr lang="en-GB" sz="2800" dirty="0" err="1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rRNA</a:t>
              </a:r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genes</a:t>
              </a:r>
            </a:p>
            <a:p>
              <a:pPr algn="ctr"/>
              <a:r>
                <a:rPr lang="en-GB" sz="2800" dirty="0" err="1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GnS</a:t>
              </a:r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-PIPE processing and</a:t>
              </a:r>
            </a:p>
            <a:p>
              <a:pPr algn="ctr"/>
              <a:r>
                <a:rPr lang="en-GB" sz="2800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t</a:t>
              </a:r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axonomic assignment</a:t>
              </a:r>
              <a:endParaRPr lang="en-GB" sz="2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52" name="Forme 151"/>
            <p:cNvSpPr/>
            <p:nvPr/>
          </p:nvSpPr>
          <p:spPr>
            <a:xfrm rot="11851304" flipH="1" flipV="1">
              <a:off x="9775604" y="16325072"/>
              <a:ext cx="1026055" cy="1351776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3" name="Forme 152"/>
            <p:cNvSpPr/>
            <p:nvPr/>
          </p:nvSpPr>
          <p:spPr>
            <a:xfrm rot="9847725" flipH="1">
              <a:off x="9758252" y="17446199"/>
              <a:ext cx="961773" cy="1442124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4" name="Forme 153"/>
            <p:cNvSpPr/>
            <p:nvPr/>
          </p:nvSpPr>
          <p:spPr>
            <a:xfrm rot="11106519" flipH="1" flipV="1">
              <a:off x="19513216" y="15386460"/>
              <a:ext cx="1026055" cy="1351776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5" name="Flèche vers la droite 154"/>
            <p:cNvSpPr/>
            <p:nvPr/>
          </p:nvSpPr>
          <p:spPr>
            <a:xfrm rot="10800000" flipH="1" flipV="1">
              <a:off x="19410747" y="17430679"/>
              <a:ext cx="1332000" cy="421682"/>
            </a:xfrm>
            <a:custGeom>
              <a:avLst/>
              <a:gdLst>
                <a:gd name="connsiteX0" fmla="*/ 0 w 1630677"/>
                <a:gd name="connsiteY0" fmla="*/ 105421 h 421682"/>
                <a:gd name="connsiteX1" fmla="*/ 1419836 w 1630677"/>
                <a:gd name="connsiteY1" fmla="*/ 105421 h 421682"/>
                <a:gd name="connsiteX2" fmla="*/ 1419836 w 1630677"/>
                <a:gd name="connsiteY2" fmla="*/ 0 h 421682"/>
                <a:gd name="connsiteX3" fmla="*/ 1630677 w 1630677"/>
                <a:gd name="connsiteY3" fmla="*/ 210841 h 421682"/>
                <a:gd name="connsiteX4" fmla="*/ 1419836 w 1630677"/>
                <a:gd name="connsiteY4" fmla="*/ 421682 h 421682"/>
                <a:gd name="connsiteX5" fmla="*/ 1419836 w 1630677"/>
                <a:gd name="connsiteY5" fmla="*/ 316262 h 421682"/>
                <a:gd name="connsiteX6" fmla="*/ 0 w 1630677"/>
                <a:gd name="connsiteY6" fmla="*/ 316262 h 421682"/>
                <a:gd name="connsiteX7" fmla="*/ 0 w 1630677"/>
                <a:gd name="connsiteY7" fmla="*/ 105421 h 421682"/>
                <a:gd name="connsiteX0" fmla="*/ 42530 w 1673207"/>
                <a:gd name="connsiteY0" fmla="*/ 105421 h 421682"/>
                <a:gd name="connsiteX1" fmla="*/ 1462366 w 1673207"/>
                <a:gd name="connsiteY1" fmla="*/ 105421 h 421682"/>
                <a:gd name="connsiteX2" fmla="*/ 1462366 w 1673207"/>
                <a:gd name="connsiteY2" fmla="*/ 0 h 421682"/>
                <a:gd name="connsiteX3" fmla="*/ 1673207 w 1673207"/>
                <a:gd name="connsiteY3" fmla="*/ 210841 h 421682"/>
                <a:gd name="connsiteX4" fmla="*/ 1462366 w 1673207"/>
                <a:gd name="connsiteY4" fmla="*/ 421682 h 421682"/>
                <a:gd name="connsiteX5" fmla="*/ 1462366 w 1673207"/>
                <a:gd name="connsiteY5" fmla="*/ 316262 h 421682"/>
                <a:gd name="connsiteX6" fmla="*/ 0 w 1673207"/>
                <a:gd name="connsiteY6" fmla="*/ 188671 h 421682"/>
                <a:gd name="connsiteX7" fmla="*/ 42530 w 1673207"/>
                <a:gd name="connsiteY7" fmla="*/ 105421 h 421682"/>
                <a:gd name="connsiteX0" fmla="*/ 42530 w 1673207"/>
                <a:gd name="connsiteY0" fmla="*/ 147951 h 421682"/>
                <a:gd name="connsiteX1" fmla="*/ 1462366 w 1673207"/>
                <a:gd name="connsiteY1" fmla="*/ 105421 h 421682"/>
                <a:gd name="connsiteX2" fmla="*/ 1462366 w 1673207"/>
                <a:gd name="connsiteY2" fmla="*/ 0 h 421682"/>
                <a:gd name="connsiteX3" fmla="*/ 1673207 w 1673207"/>
                <a:gd name="connsiteY3" fmla="*/ 210841 h 421682"/>
                <a:gd name="connsiteX4" fmla="*/ 1462366 w 1673207"/>
                <a:gd name="connsiteY4" fmla="*/ 421682 h 421682"/>
                <a:gd name="connsiteX5" fmla="*/ 1462366 w 1673207"/>
                <a:gd name="connsiteY5" fmla="*/ 316262 h 421682"/>
                <a:gd name="connsiteX6" fmla="*/ 0 w 1673207"/>
                <a:gd name="connsiteY6" fmla="*/ 188671 h 421682"/>
                <a:gd name="connsiteX7" fmla="*/ 42530 w 1673207"/>
                <a:gd name="connsiteY7" fmla="*/ 147951 h 421682"/>
                <a:gd name="connsiteX0" fmla="*/ 0 w 1673207"/>
                <a:gd name="connsiteY0" fmla="*/ 147951 h 421682"/>
                <a:gd name="connsiteX1" fmla="*/ 1462366 w 1673207"/>
                <a:gd name="connsiteY1" fmla="*/ 105421 h 421682"/>
                <a:gd name="connsiteX2" fmla="*/ 1462366 w 1673207"/>
                <a:gd name="connsiteY2" fmla="*/ 0 h 421682"/>
                <a:gd name="connsiteX3" fmla="*/ 1673207 w 1673207"/>
                <a:gd name="connsiteY3" fmla="*/ 210841 h 421682"/>
                <a:gd name="connsiteX4" fmla="*/ 1462366 w 1673207"/>
                <a:gd name="connsiteY4" fmla="*/ 421682 h 421682"/>
                <a:gd name="connsiteX5" fmla="*/ 1462366 w 1673207"/>
                <a:gd name="connsiteY5" fmla="*/ 316262 h 421682"/>
                <a:gd name="connsiteX6" fmla="*/ 0 w 1673207"/>
                <a:gd name="connsiteY6" fmla="*/ 188671 h 421682"/>
                <a:gd name="connsiteX7" fmla="*/ 0 w 1673207"/>
                <a:gd name="connsiteY7" fmla="*/ 147951 h 421682"/>
                <a:gd name="connsiteX0" fmla="*/ 0 w 1673207"/>
                <a:gd name="connsiteY0" fmla="*/ 190482 h 421682"/>
                <a:gd name="connsiteX1" fmla="*/ 1462366 w 1673207"/>
                <a:gd name="connsiteY1" fmla="*/ 105421 h 421682"/>
                <a:gd name="connsiteX2" fmla="*/ 1462366 w 1673207"/>
                <a:gd name="connsiteY2" fmla="*/ 0 h 421682"/>
                <a:gd name="connsiteX3" fmla="*/ 1673207 w 1673207"/>
                <a:gd name="connsiteY3" fmla="*/ 210841 h 421682"/>
                <a:gd name="connsiteX4" fmla="*/ 1462366 w 1673207"/>
                <a:gd name="connsiteY4" fmla="*/ 421682 h 421682"/>
                <a:gd name="connsiteX5" fmla="*/ 1462366 w 1673207"/>
                <a:gd name="connsiteY5" fmla="*/ 316262 h 421682"/>
                <a:gd name="connsiteX6" fmla="*/ 0 w 1673207"/>
                <a:gd name="connsiteY6" fmla="*/ 188671 h 421682"/>
                <a:gd name="connsiteX7" fmla="*/ 0 w 1673207"/>
                <a:gd name="connsiteY7" fmla="*/ 190482 h 421682"/>
                <a:gd name="connsiteX0" fmla="*/ 0 w 1673207"/>
                <a:gd name="connsiteY0" fmla="*/ 318073 h 421682"/>
                <a:gd name="connsiteX1" fmla="*/ 1462366 w 1673207"/>
                <a:gd name="connsiteY1" fmla="*/ 105421 h 421682"/>
                <a:gd name="connsiteX2" fmla="*/ 1462366 w 1673207"/>
                <a:gd name="connsiteY2" fmla="*/ 0 h 421682"/>
                <a:gd name="connsiteX3" fmla="*/ 1673207 w 1673207"/>
                <a:gd name="connsiteY3" fmla="*/ 210841 h 421682"/>
                <a:gd name="connsiteX4" fmla="*/ 1462366 w 1673207"/>
                <a:gd name="connsiteY4" fmla="*/ 421682 h 421682"/>
                <a:gd name="connsiteX5" fmla="*/ 1462366 w 1673207"/>
                <a:gd name="connsiteY5" fmla="*/ 316262 h 421682"/>
                <a:gd name="connsiteX6" fmla="*/ 0 w 1673207"/>
                <a:gd name="connsiteY6" fmla="*/ 188671 h 421682"/>
                <a:gd name="connsiteX7" fmla="*/ 0 w 1673207"/>
                <a:gd name="connsiteY7" fmla="*/ 318073 h 421682"/>
                <a:gd name="connsiteX0" fmla="*/ 0 w 1673207"/>
                <a:gd name="connsiteY0" fmla="*/ 318073 h 421682"/>
                <a:gd name="connsiteX1" fmla="*/ 1462366 w 1673207"/>
                <a:gd name="connsiteY1" fmla="*/ 105421 h 421682"/>
                <a:gd name="connsiteX2" fmla="*/ 1462366 w 1673207"/>
                <a:gd name="connsiteY2" fmla="*/ 0 h 421682"/>
                <a:gd name="connsiteX3" fmla="*/ 1673207 w 1673207"/>
                <a:gd name="connsiteY3" fmla="*/ 210841 h 421682"/>
                <a:gd name="connsiteX4" fmla="*/ 1462366 w 1673207"/>
                <a:gd name="connsiteY4" fmla="*/ 421682 h 421682"/>
                <a:gd name="connsiteX5" fmla="*/ 1462366 w 1673207"/>
                <a:gd name="connsiteY5" fmla="*/ 316262 h 421682"/>
                <a:gd name="connsiteX6" fmla="*/ 21265 w 1673207"/>
                <a:gd name="connsiteY6" fmla="*/ 231201 h 421682"/>
                <a:gd name="connsiteX7" fmla="*/ 0 w 1673207"/>
                <a:gd name="connsiteY7" fmla="*/ 318073 h 421682"/>
                <a:gd name="connsiteX0" fmla="*/ 0 w 1651942"/>
                <a:gd name="connsiteY0" fmla="*/ 254277 h 421682"/>
                <a:gd name="connsiteX1" fmla="*/ 1441101 w 1651942"/>
                <a:gd name="connsiteY1" fmla="*/ 105421 h 421682"/>
                <a:gd name="connsiteX2" fmla="*/ 1441101 w 1651942"/>
                <a:gd name="connsiteY2" fmla="*/ 0 h 421682"/>
                <a:gd name="connsiteX3" fmla="*/ 1651942 w 1651942"/>
                <a:gd name="connsiteY3" fmla="*/ 210841 h 421682"/>
                <a:gd name="connsiteX4" fmla="*/ 1441101 w 1651942"/>
                <a:gd name="connsiteY4" fmla="*/ 421682 h 421682"/>
                <a:gd name="connsiteX5" fmla="*/ 1441101 w 1651942"/>
                <a:gd name="connsiteY5" fmla="*/ 316262 h 421682"/>
                <a:gd name="connsiteX6" fmla="*/ 0 w 1651942"/>
                <a:gd name="connsiteY6" fmla="*/ 231201 h 421682"/>
                <a:gd name="connsiteX7" fmla="*/ 0 w 1651942"/>
                <a:gd name="connsiteY7" fmla="*/ 254277 h 42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942" h="421682">
                  <a:moveTo>
                    <a:pt x="0" y="254277"/>
                  </a:moveTo>
                  <a:lnTo>
                    <a:pt x="1441101" y="105421"/>
                  </a:lnTo>
                  <a:lnTo>
                    <a:pt x="1441101" y="0"/>
                  </a:lnTo>
                  <a:lnTo>
                    <a:pt x="1651942" y="210841"/>
                  </a:lnTo>
                  <a:lnTo>
                    <a:pt x="1441101" y="421682"/>
                  </a:lnTo>
                  <a:lnTo>
                    <a:pt x="1441101" y="316262"/>
                  </a:lnTo>
                  <a:lnTo>
                    <a:pt x="0" y="231201"/>
                  </a:lnTo>
                  <a:lnTo>
                    <a:pt x="0" y="25427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7" name="Forme 156"/>
            <p:cNvSpPr/>
            <p:nvPr/>
          </p:nvSpPr>
          <p:spPr>
            <a:xfrm rot="10325990" flipH="1">
              <a:off x="19543099" y="18544804"/>
              <a:ext cx="1026055" cy="1351776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8" name="Rectangle à coins arrondis 157"/>
            <p:cNvSpPr/>
            <p:nvPr/>
          </p:nvSpPr>
          <p:spPr>
            <a:xfrm>
              <a:off x="21019581" y="14769433"/>
              <a:ext cx="6343947" cy="1872000"/>
            </a:xfrm>
            <a:prstGeom prst="round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GB" sz="2800" b="1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Descriptive Statistics</a:t>
              </a:r>
            </a:p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Occurrence</a:t>
              </a:r>
            </a:p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Average relative abundance</a:t>
              </a:r>
              <a:endParaRPr lang="en-GB" sz="2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59" name="Rectangle à coins arrondis 158"/>
            <p:cNvSpPr/>
            <p:nvPr/>
          </p:nvSpPr>
          <p:spPr>
            <a:xfrm>
              <a:off x="21019581" y="16922070"/>
              <a:ext cx="6343947" cy="1440000"/>
            </a:xfrm>
            <a:prstGeom prst="round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GB" sz="2800" b="1" dirty="0" err="1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Geostatistical</a:t>
              </a:r>
              <a:r>
                <a:rPr lang="en-GB" sz="2800" b="1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approach</a:t>
              </a:r>
            </a:p>
            <a:p>
              <a:pPr algn="ctr"/>
              <a:r>
                <a:rPr lang="en-GB" sz="2800" dirty="0" err="1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Kriging</a:t>
              </a:r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and Mapping</a:t>
              </a:r>
              <a:endParaRPr lang="en-GB" sz="2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60" name="Rectangle à coins arrondis 159"/>
            <p:cNvSpPr/>
            <p:nvPr/>
          </p:nvSpPr>
          <p:spPr>
            <a:xfrm>
              <a:off x="21019581" y="18670803"/>
              <a:ext cx="6343947" cy="1872000"/>
            </a:xfrm>
            <a:prstGeom prst="round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GB" sz="2800" b="1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Variance partitioning</a:t>
              </a:r>
            </a:p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Ranking ecological processes </a:t>
              </a:r>
            </a:p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Identifying environmental filters</a:t>
              </a:r>
              <a:endParaRPr lang="en-GB" sz="2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67" name="Grouper 66"/>
          <p:cNvGrpSpPr/>
          <p:nvPr/>
        </p:nvGrpSpPr>
        <p:grpSpPr>
          <a:xfrm>
            <a:off x="504256" y="21242652"/>
            <a:ext cx="27849404" cy="10650675"/>
            <a:chOff x="504256" y="21199109"/>
            <a:chExt cx="27849404" cy="10650675"/>
          </a:xfrm>
        </p:grpSpPr>
        <p:grpSp>
          <p:nvGrpSpPr>
            <p:cNvPr id="3" name="Grouper 2"/>
            <p:cNvGrpSpPr/>
            <p:nvPr/>
          </p:nvGrpSpPr>
          <p:grpSpPr>
            <a:xfrm>
              <a:off x="504256" y="21242652"/>
              <a:ext cx="27849404" cy="10607132"/>
              <a:chOff x="504256" y="18317917"/>
              <a:chExt cx="27849404" cy="12911583"/>
            </a:xfrm>
          </p:grpSpPr>
          <p:sp>
            <p:nvSpPr>
              <p:cNvPr id="711" name="Arrondir un rectangle avec un coin du même côté 710"/>
              <p:cNvSpPr/>
              <p:nvPr/>
            </p:nvSpPr>
            <p:spPr>
              <a:xfrm rot="16200000">
                <a:off x="-5533299" y="24363945"/>
                <a:ext cx="12903110" cy="828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38FE5"/>
              </a:solidFill>
              <a:ln w="57150">
                <a:solidFill>
                  <a:srgbClr val="D38F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9" name="Rectangle à coins arrondis 488"/>
              <p:cNvSpPr/>
              <p:nvPr/>
            </p:nvSpPr>
            <p:spPr>
              <a:xfrm>
                <a:off x="540679" y="18317917"/>
                <a:ext cx="27812981" cy="12911581"/>
              </a:xfrm>
              <a:prstGeom prst="roundRect">
                <a:avLst>
                  <a:gd name="adj" fmla="val 3584"/>
                </a:avLst>
              </a:prstGeom>
              <a:noFill/>
              <a:ln w="57150">
                <a:solidFill>
                  <a:srgbClr val="D38F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0" name="ZoneTexte 489"/>
              <p:cNvSpPr txBox="1"/>
              <p:nvPr/>
            </p:nvSpPr>
            <p:spPr>
              <a:xfrm rot="16200000">
                <a:off x="-3489369" y="22472378"/>
                <a:ext cx="88454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4000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Distribution of microbial taxa</a:t>
                </a:r>
                <a:endParaRPr lang="en-GB" sz="4000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5347" y="21404192"/>
              <a:ext cx="8348289" cy="10324306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0072" y="21199109"/>
              <a:ext cx="9066012" cy="10598755"/>
            </a:xfrm>
            <a:prstGeom prst="rect">
              <a:avLst/>
            </a:prstGeom>
          </p:spPr>
        </p:pic>
        <p:sp>
          <p:nvSpPr>
            <p:cNvPr id="163" name="Rectangle à coins arrondis 162"/>
            <p:cNvSpPr/>
            <p:nvPr/>
          </p:nvSpPr>
          <p:spPr>
            <a:xfrm>
              <a:off x="10119605" y="21422747"/>
              <a:ext cx="8962819" cy="3032119"/>
            </a:xfrm>
            <a:prstGeom prst="roundRect">
              <a:avLst/>
            </a:prstGeom>
            <a:ln>
              <a:solidFill>
                <a:srgbClr val="8B51C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GB" sz="2800" b="1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Descriptive Statistics</a:t>
              </a:r>
            </a:p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18 cosmopolitan phyla (in all sampling sites)</a:t>
              </a:r>
            </a:p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15 rare phyla (&lt;50% of sites)</a:t>
              </a:r>
            </a:p>
            <a:p>
              <a:pPr algn="ctr"/>
              <a:endParaRPr lang="en-GB" sz="28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12 phyla represented each more than 3% of sequences</a:t>
              </a:r>
            </a:p>
          </p:txBody>
        </p:sp>
        <p:grpSp>
          <p:nvGrpSpPr>
            <p:cNvPr id="59" name="Grouper 58"/>
            <p:cNvGrpSpPr/>
            <p:nvPr/>
          </p:nvGrpSpPr>
          <p:grpSpPr>
            <a:xfrm>
              <a:off x="10119605" y="24632466"/>
              <a:ext cx="9142843" cy="7051578"/>
              <a:chOff x="9889119" y="26055855"/>
              <a:chExt cx="9653419" cy="6258274"/>
            </a:xfrm>
          </p:grpSpPr>
          <p:sp>
            <p:nvSpPr>
              <p:cNvPr id="164" name="Rectangle à coins arrondis 163"/>
              <p:cNvSpPr/>
              <p:nvPr/>
            </p:nvSpPr>
            <p:spPr>
              <a:xfrm>
                <a:off x="9889119" y="26055855"/>
                <a:ext cx="9463341" cy="6258274"/>
              </a:xfrm>
              <a:prstGeom prst="roundRect">
                <a:avLst>
                  <a:gd name="adj" fmla="val 8550"/>
                </a:avLst>
              </a:prstGeom>
              <a:ln>
                <a:solidFill>
                  <a:srgbClr val="8B51C5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>
                  <a:spcAft>
                    <a:spcPts val="1200"/>
                  </a:spcAft>
                </a:pPr>
                <a:r>
                  <a:rPr lang="en-GB" sz="2800" b="1" dirty="0" smtClean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Mapping</a:t>
                </a:r>
              </a:p>
              <a:p>
                <a:pPr indent="17463" algn="ctr"/>
                <a:r>
                  <a:rPr lang="en-GB" sz="2800" dirty="0" smtClean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4 spatial patterns with different patch size (radius)</a:t>
                </a:r>
              </a:p>
              <a:p>
                <a:pPr algn="ctr"/>
                <a:endPara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GB" sz="2800" dirty="0" smtClean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Fine (</a:t>
                </a:r>
                <a:r>
                  <a:rPr lang="fr-FR" sz="2800" dirty="0" smtClean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~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50km) </a:t>
                </a:r>
              </a:p>
              <a:p>
                <a:endPara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GB" sz="2800" dirty="0" smtClean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Medium (</a:t>
                </a:r>
                <a:r>
                  <a:rPr lang="fr-FR" sz="2800" dirty="0" smtClean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~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100km)</a:t>
                </a:r>
              </a:p>
              <a:p>
                <a:endPara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endPara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GB" sz="2800" dirty="0" smtClean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Coarse (</a:t>
                </a:r>
                <a:r>
                  <a:rPr lang="fr-FR" sz="2800" dirty="0" smtClean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~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150km)</a:t>
                </a:r>
              </a:p>
              <a:p>
                <a:endPara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endPara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GB" sz="2800" dirty="0" smtClean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Larger (&gt;200km)</a:t>
                </a:r>
              </a:p>
              <a:p>
                <a:pPr marL="457200" indent="-457200">
                  <a:buFontTx/>
                  <a:buChar char="-"/>
                </a:pPr>
                <a:endPara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marL="457200" indent="-457200">
                  <a:buFontTx/>
                  <a:buChar char="-"/>
                </a:pPr>
                <a:endPara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4119953" y="27755692"/>
                <a:ext cx="4187083" cy="628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Chloroflexi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,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Fibrobacteres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, Cyanobacteria</a:t>
                </a:r>
                <a:endParaRPr lang="en-GB" sz="2000" i="1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4156634" y="28486675"/>
                <a:ext cx="538590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Bacteroidetes,Alphaproteobacteria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,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Acidobacteria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,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Deltaproteobacteria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,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Thaumarchaeota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,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Crenarchaeota</a:t>
                </a:r>
                <a:endParaRPr lang="en-GB" sz="2000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137540" y="29650344"/>
                <a:ext cx="540499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Planctomycetes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,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Gemmatimonadetes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,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Verrucomicrobia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,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Armatimonadetes</a:t>
                </a:r>
                <a:endParaRPr lang="en-GB" sz="2000" i="1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137539" y="30780508"/>
                <a:ext cx="540499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Actinobacteria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,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Firmicutes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,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Chlorobi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,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Gammaproteobacteria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,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Nitrospirae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,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Betaproteobacteria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,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Elusimicrobia</a:t>
                </a:r>
                <a:endParaRPr lang="en-GB" sz="2000" i="1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sp>
          <p:nvSpPr>
            <p:cNvPr id="161" name="Forme 160"/>
            <p:cNvSpPr/>
            <p:nvPr/>
          </p:nvSpPr>
          <p:spPr>
            <a:xfrm rot="12232473" flipH="1" flipV="1">
              <a:off x="9082892" y="22708329"/>
              <a:ext cx="1026055" cy="1351776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2" name="Forme 161"/>
            <p:cNvSpPr/>
            <p:nvPr/>
          </p:nvSpPr>
          <p:spPr>
            <a:xfrm rot="560665" flipH="1" flipV="1">
              <a:off x="19030871" y="28637719"/>
              <a:ext cx="1026055" cy="1351776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86" name="Rectangle 185"/>
          <p:cNvSpPr/>
          <p:nvPr/>
        </p:nvSpPr>
        <p:spPr>
          <a:xfrm>
            <a:off x="1643664" y="9065309"/>
            <a:ext cx="26439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76275"/>
            <a:r>
              <a:rPr lang="en-GB" sz="2800" dirty="0" smtClean="0">
                <a:latin typeface="Century Gothic" charset="0"/>
                <a:ea typeface="Century Gothic" charset="0"/>
                <a:cs typeface="Century Gothic" charset="0"/>
              </a:rPr>
              <a:t>Although soil bacteria have a key role in ecosystem services and are the most abundant organisms on Earth, the ecological processes and filters regulating their distribution at large scale remain poorly understood. Recent </a:t>
            </a:r>
            <a:r>
              <a:rPr lang="en-GB" sz="2800" dirty="0">
                <a:latin typeface="Century Gothic" charset="0"/>
                <a:ea typeface="Century Gothic" charset="0"/>
                <a:cs typeface="Century Gothic" charset="0"/>
              </a:rPr>
              <a:t>studies have clarified the influence of environmental filters on bacterial community </a:t>
            </a:r>
            <a:r>
              <a:rPr lang="en-GB" sz="2800" dirty="0" smtClean="0">
                <a:latin typeface="Century Gothic" charset="0"/>
                <a:ea typeface="Century Gothic" charset="0"/>
                <a:cs typeface="Century Gothic" charset="0"/>
              </a:rPr>
              <a:t>diversity and concluded that soil pH, texture and C are the main drivers selecting an higher diversity. However, the filters </a:t>
            </a:r>
            <a:r>
              <a:rPr lang="en-GB" sz="2800" dirty="0">
                <a:latin typeface="Century Gothic" charset="0"/>
                <a:ea typeface="Century Gothic" charset="0"/>
                <a:cs typeface="Century Gothic" charset="0"/>
              </a:rPr>
              <a:t>constraining bacterial populations variations remain unclear. In consequence, our ability to understand the ecological attributes of soil bacteria and to predict microbial community response to environmental stress is therefore </a:t>
            </a:r>
            <a:r>
              <a:rPr lang="en-GB" sz="2800" dirty="0" smtClean="0">
                <a:latin typeface="Century Gothic" charset="0"/>
                <a:ea typeface="Century Gothic" charset="0"/>
                <a:cs typeface="Century Gothic" charset="0"/>
              </a:rPr>
              <a:t>limited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. </a:t>
            </a:r>
          </a:p>
          <a:p>
            <a:pPr indent="676275"/>
            <a:endParaRPr lang="fr-FR" sz="2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indent="676275"/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Based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800" dirty="0">
                <a:latin typeface="Century Gothic" charset="0"/>
                <a:ea typeface="Century Gothic" charset="0"/>
                <a:cs typeface="Century Gothic" charset="0"/>
              </a:rPr>
              <a:t>on the </a:t>
            </a:r>
            <a:r>
              <a:rPr lang="fr-FR" sz="2800" dirty="0" err="1">
                <a:latin typeface="Century Gothic" charset="0"/>
                <a:ea typeface="Century Gothic" charset="0"/>
                <a:cs typeface="Century Gothic" charset="0"/>
              </a:rPr>
              <a:t>framework</a:t>
            </a:r>
            <a:r>
              <a:rPr lang="fr-FR" sz="2800" dirty="0">
                <a:latin typeface="Century Gothic" charset="0"/>
                <a:ea typeface="Century Gothic" charset="0"/>
                <a:cs typeface="Century Gothic" charset="0"/>
              </a:rPr>
              <a:t> of the French </a:t>
            </a:r>
            <a:r>
              <a:rPr lang="fr-FR" sz="2800" dirty="0" err="1">
                <a:latin typeface="Century Gothic" charset="0"/>
                <a:ea typeface="Century Gothic" charset="0"/>
                <a:cs typeface="Century Gothic" charset="0"/>
              </a:rPr>
              <a:t>Soil</a:t>
            </a:r>
            <a:r>
              <a:rPr lang="fr-FR" sz="28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800" dirty="0" err="1">
                <a:latin typeface="Century Gothic" charset="0"/>
                <a:ea typeface="Century Gothic" charset="0"/>
                <a:cs typeface="Century Gothic" charset="0"/>
              </a:rPr>
              <a:t>Quality</a:t>
            </a:r>
            <a:r>
              <a:rPr lang="fr-FR" sz="28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800" dirty="0" err="1">
                <a:latin typeface="Century Gothic" charset="0"/>
                <a:ea typeface="Century Gothic" charset="0"/>
                <a:cs typeface="Century Gothic" charset="0"/>
              </a:rPr>
              <a:t>Moitoring</a:t>
            </a:r>
            <a:r>
              <a:rPr lang="fr-FR" sz="2800" dirty="0">
                <a:latin typeface="Century Gothic" charset="0"/>
                <a:ea typeface="Century Gothic" charset="0"/>
                <a:cs typeface="Century Gothic" charset="0"/>
              </a:rPr>
              <a:t> Network (RMQS, Réseau de Mesure de la Qualité des Sols), 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the objectives </a:t>
            </a: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were</a:t>
            </a:r>
            <a:r>
              <a:rPr lang="fr-FR" sz="28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to:</a:t>
            </a:r>
          </a:p>
          <a:p>
            <a:pPr marL="1968500" indent="-720725">
              <a:buAutoNum type="romanLcParenBoth"/>
            </a:pP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Identify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 the </a:t>
            </a: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bacterial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 and </a:t>
            </a: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archael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community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 composition at the </a:t>
            </a: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scale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 of French National </a:t>
            </a: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Territory</a:t>
            </a:r>
            <a:endParaRPr lang="fr-FR" sz="2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1968500" indent="-720725">
              <a:buAutoNum type="romanLcParenBoth"/>
            </a:pP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Determine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 the spatial patterns of the main </a:t>
            </a: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phyla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 at a large </a:t>
            </a: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scale</a:t>
            </a:r>
            <a:endParaRPr lang="fr-FR" sz="2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1968500" indent="-720725">
              <a:buAutoNum type="romanLcParenBoth"/>
            </a:pP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Rank the </a:t>
            </a: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ecological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processes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 and </a:t>
            </a: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environmental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filters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most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influencing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 the distribution of </a:t>
            </a: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these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800" dirty="0" err="1" smtClean="0">
                <a:latin typeface="Century Gothic" charset="0"/>
                <a:ea typeface="Century Gothic" charset="0"/>
                <a:cs typeface="Century Gothic" charset="0"/>
              </a:rPr>
              <a:t>phyla</a:t>
            </a:r>
            <a:r>
              <a:rPr lang="fr-FR" sz="2800" dirty="0" smtClean="0">
                <a:latin typeface="Century Gothic" charset="0"/>
                <a:ea typeface="Century Gothic" charset="0"/>
                <a:cs typeface="Century Gothic" charset="0"/>
              </a:rPr>
              <a:t>. </a:t>
            </a:r>
            <a:endParaRPr lang="en-GB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66" name="Grouper 65"/>
          <p:cNvGrpSpPr/>
          <p:nvPr/>
        </p:nvGrpSpPr>
        <p:grpSpPr>
          <a:xfrm>
            <a:off x="504256" y="32281061"/>
            <a:ext cx="27867096" cy="10654483"/>
            <a:chOff x="504256" y="32191048"/>
            <a:chExt cx="27867096" cy="10654483"/>
          </a:xfrm>
        </p:grpSpPr>
        <p:grpSp>
          <p:nvGrpSpPr>
            <p:cNvPr id="6" name="Grouper 5"/>
            <p:cNvGrpSpPr/>
            <p:nvPr/>
          </p:nvGrpSpPr>
          <p:grpSpPr>
            <a:xfrm>
              <a:off x="504256" y="32191048"/>
              <a:ext cx="27867096" cy="10654483"/>
              <a:chOff x="504256" y="30519829"/>
              <a:chExt cx="27867096" cy="7761120"/>
            </a:xfrm>
          </p:grpSpPr>
          <p:sp>
            <p:nvSpPr>
              <p:cNvPr id="712" name="Arrondir un rectangle avec un coin du même côté 711"/>
              <p:cNvSpPr/>
              <p:nvPr/>
            </p:nvSpPr>
            <p:spPr>
              <a:xfrm rot="16200000">
                <a:off x="-2969744" y="33993829"/>
                <a:ext cx="7740000" cy="79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7" name="Rectangle à coins arrondis 506"/>
              <p:cNvSpPr/>
              <p:nvPr/>
            </p:nvSpPr>
            <p:spPr>
              <a:xfrm>
                <a:off x="558371" y="30527746"/>
                <a:ext cx="27812981" cy="7753203"/>
              </a:xfrm>
              <a:prstGeom prst="roundRect">
                <a:avLst>
                  <a:gd name="adj" fmla="val 3584"/>
                </a:avLst>
              </a:prstGeom>
              <a:noFill/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1" name="ZoneTexte 510"/>
              <p:cNvSpPr txBox="1"/>
              <p:nvPr/>
            </p:nvSpPr>
            <p:spPr>
              <a:xfrm rot="16200000">
                <a:off x="-2761338" y="33865112"/>
                <a:ext cx="738027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4000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Ranking ecological processes </a:t>
                </a:r>
                <a:endParaRPr lang="en-GB" sz="4000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31" name="Connecteur droit 30"/>
              <p:cNvCxnSpPr/>
              <p:nvPr/>
            </p:nvCxnSpPr>
            <p:spPr>
              <a:xfrm flipV="1">
                <a:off x="11052843" y="34807263"/>
                <a:ext cx="532541" cy="941275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Connecteur droit 732"/>
              <p:cNvCxnSpPr/>
              <p:nvPr/>
            </p:nvCxnSpPr>
            <p:spPr>
              <a:xfrm>
                <a:off x="11017425" y="36227771"/>
                <a:ext cx="808811" cy="701655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72" y="32854199"/>
              <a:ext cx="9637596" cy="5430885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13" r="804" b="264"/>
            <a:stretch/>
          </p:blipFill>
          <p:spPr>
            <a:xfrm>
              <a:off x="18646508" y="32854199"/>
              <a:ext cx="9527128" cy="9747471"/>
            </a:xfrm>
            <a:prstGeom prst="rect">
              <a:avLst/>
            </a:prstGeom>
          </p:spPr>
        </p:pic>
        <p:sp>
          <p:nvSpPr>
            <p:cNvPr id="169" name="Rectangle à coins arrondis 168"/>
            <p:cNvSpPr/>
            <p:nvPr/>
          </p:nvSpPr>
          <p:spPr>
            <a:xfrm>
              <a:off x="1463640" y="32404139"/>
              <a:ext cx="9155424" cy="10195200"/>
            </a:xfrm>
            <a:prstGeom prst="roundRect">
              <a:avLst>
                <a:gd name="adj" fmla="val 7155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GB" sz="2800" b="1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</a:t>
              </a:r>
            </a:p>
            <a:p>
              <a:pPr>
                <a:spcAft>
                  <a:spcPts val="1200"/>
                </a:spcAft>
              </a:pPr>
              <a:endParaRPr lang="en-GB" sz="28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>
                <a:spcAft>
                  <a:spcPts val="1200"/>
                </a:spcAft>
              </a:pPr>
              <a:endParaRPr lang="en-GB" sz="28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algn="ctr">
                <a:spcAft>
                  <a:spcPts val="1200"/>
                </a:spcAft>
              </a:pPr>
              <a:endParaRPr lang="en-GB" sz="28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algn="ctr">
                <a:spcAft>
                  <a:spcPts val="1200"/>
                </a:spcAft>
              </a:pPr>
              <a:endParaRPr lang="en-GB" sz="28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algn="ctr">
                <a:spcAft>
                  <a:spcPts val="1200"/>
                </a:spcAft>
              </a:pPr>
              <a:endParaRPr lang="en-GB" sz="28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algn="ctr">
                <a:spcAft>
                  <a:spcPts val="1200"/>
                </a:spcAft>
              </a:pPr>
              <a:endParaRPr lang="en-GB" sz="28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algn="ctr">
                <a:spcAft>
                  <a:spcPts val="1200"/>
                </a:spcAft>
              </a:pPr>
              <a:endParaRPr lang="en-GB" sz="28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algn="ctr">
                <a:spcAft>
                  <a:spcPts val="1200"/>
                </a:spcAft>
              </a:pPr>
              <a:endParaRPr lang="en-GB" sz="28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algn="ctr">
                <a:spcAft>
                  <a:spcPts val="1200"/>
                </a:spcAft>
              </a:pPr>
              <a:endParaRPr lang="en-GB" sz="28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Between 24% et 60% of total variance explained:</a:t>
              </a:r>
            </a:p>
            <a:p>
              <a:pPr indent="730250"/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#1° Interactions </a:t>
              </a:r>
              <a:r>
                <a:rPr lang="en-GB" sz="2800" dirty="0" smtClean="0">
                  <a:sym typeface="Symbol" charset="2"/>
                </a:rPr>
                <a:t></a:t>
              </a:r>
              <a:r>
                <a:rPr lang="en-GB" sz="2800" dirty="0" smtClean="0"/>
                <a:t> </a:t>
              </a:r>
              <a:r>
                <a:rPr lang="en-GB" sz="2800" b="1" dirty="0" smtClean="0"/>
                <a:t>1</a:t>
              </a:r>
              <a:r>
                <a:rPr lang="en-GB" sz="2800" dirty="0" smtClean="0"/>
                <a:t>2.3 %</a:t>
              </a:r>
              <a:endParaRPr lang="en-GB" sz="28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indent="730250"/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#2° Soil </a:t>
              </a:r>
              <a:r>
                <a:rPr lang="en-GB" sz="2800" dirty="0" err="1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physico</a:t>
              </a:r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-chemical properties </a:t>
              </a:r>
              <a:r>
                <a:rPr lang="en-GB" sz="2800" dirty="0" smtClean="0">
                  <a:sym typeface="Symbol" charset="2"/>
                </a:rPr>
                <a:t> </a:t>
              </a:r>
              <a:r>
                <a:rPr lang="en-GB" sz="2800" b="1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10.7%</a:t>
              </a:r>
            </a:p>
            <a:p>
              <a:pPr indent="730250"/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#3° Spatial descriptors </a:t>
              </a:r>
              <a:r>
                <a:rPr lang="en-GB" sz="2800" dirty="0" smtClean="0">
                  <a:sym typeface="Symbol" charset="2"/>
                </a:rPr>
                <a:t> </a:t>
              </a:r>
              <a:r>
                <a:rPr lang="en-GB" sz="2800" b="1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7.3% </a:t>
              </a:r>
            </a:p>
            <a:p>
              <a:pPr indent="730250"/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#4° Land management </a:t>
              </a:r>
              <a:r>
                <a:rPr lang="en-GB" sz="2800" dirty="0" smtClean="0">
                  <a:sym typeface="Symbol" charset="2"/>
                </a:rPr>
                <a:t> </a:t>
              </a:r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5.4 %</a:t>
              </a:r>
            </a:p>
            <a:p>
              <a:pPr indent="730250"/>
              <a:r>
                <a:rPr lang="en-GB" sz="28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#5° Climatic factors </a:t>
              </a:r>
              <a:r>
                <a:rPr lang="en-GB" sz="2800" dirty="0" smtClean="0">
                  <a:sym typeface="Symbol" charset="2"/>
                </a:rPr>
                <a:t> 0.4 %</a:t>
              </a:r>
            </a:p>
            <a:p>
              <a:pPr indent="730250"/>
              <a:endParaRPr lang="en-GB" sz="28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Symbol" charset="2"/>
              </a:endParaRPr>
            </a:p>
            <a:p>
              <a:pPr indent="730250" algn="just"/>
              <a:r>
                <a:rPr lang="en-GB" sz="2800" b="1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  <a:sym typeface="Symbol" charset="2"/>
                </a:rPr>
                <a:t>Selection and dispersal limitation are the main drivers involved in the bacterial phyla determinism. </a:t>
              </a:r>
              <a:endParaRPr lang="en-GB" sz="28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70" name="Rectangle à coins arrondis 169"/>
            <p:cNvSpPr/>
            <p:nvPr/>
          </p:nvSpPr>
          <p:spPr>
            <a:xfrm>
              <a:off x="10801320" y="32404139"/>
              <a:ext cx="17364761" cy="10197573"/>
            </a:xfrm>
            <a:prstGeom prst="roundRect">
              <a:avLst>
                <a:gd name="adj" fmla="val 6877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GB" sz="28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73" name="Forme 172"/>
            <p:cNvSpPr/>
            <p:nvPr/>
          </p:nvSpPr>
          <p:spPr>
            <a:xfrm rot="1927689" flipV="1">
              <a:off x="1563627" y="40134479"/>
              <a:ext cx="1026055" cy="1351776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ZoneTexte 59"/>
            <p:cNvSpPr txBox="1"/>
            <p:nvPr/>
          </p:nvSpPr>
          <p:spPr>
            <a:xfrm>
              <a:off x="14661988" y="32404139"/>
              <a:ext cx="8900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sz="2800" b="1" dirty="0" smtClean="0">
                  <a:latin typeface="Century Gothic" charset="0"/>
                  <a:ea typeface="Century Gothic" charset="0"/>
                  <a:cs typeface="Century Gothic" charset="0"/>
                </a:rPr>
                <a:t>Contribution and effects of environmental filters</a:t>
              </a:r>
              <a:endParaRPr lang="en-GB" sz="2800" b="1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grpSp>
          <p:nvGrpSpPr>
            <p:cNvPr id="61" name="Grouper 60"/>
            <p:cNvGrpSpPr/>
            <p:nvPr/>
          </p:nvGrpSpPr>
          <p:grpSpPr>
            <a:xfrm>
              <a:off x="11164582" y="33664308"/>
              <a:ext cx="7647806" cy="8673964"/>
              <a:chOff x="11164582" y="33664308"/>
              <a:chExt cx="7647806" cy="8673964"/>
            </a:xfrm>
            <a:noFill/>
          </p:grpSpPr>
          <p:sp>
            <p:nvSpPr>
              <p:cNvPr id="175" name="ZoneTexte 174"/>
              <p:cNvSpPr txBox="1"/>
              <p:nvPr/>
            </p:nvSpPr>
            <p:spPr>
              <a:xfrm>
                <a:off x="11164582" y="33664308"/>
                <a:ext cx="7597901" cy="86739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>
                  <a:spcAft>
                    <a:spcPts val="1200"/>
                  </a:spcAft>
                  <a:defRPr sz="2800" b="1">
                    <a:latin typeface="Century Gothic" charset="0"/>
                    <a:ea typeface="Century Gothic" charset="0"/>
                    <a:cs typeface="Century Gothic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n-GB" b="0" dirty="0" smtClean="0"/>
                  <a:t>Soil </a:t>
                </a:r>
                <a:r>
                  <a:rPr lang="en-GB" b="0" dirty="0" err="1" smtClean="0"/>
                  <a:t>physico</a:t>
                </a:r>
                <a:r>
                  <a:rPr lang="en-GB" b="0" dirty="0" smtClean="0"/>
                  <a:t>-chemical properties</a:t>
                </a:r>
              </a:p>
              <a:p>
                <a:pPr indent="676275"/>
                <a:r>
                  <a:rPr lang="en-GB" dirty="0" smtClean="0"/>
                  <a:t>pH and texture are the main filters</a:t>
                </a:r>
              </a:p>
              <a:p>
                <a:endParaRPr lang="en-GB" b="0" dirty="0" smtClean="0"/>
              </a:p>
              <a:p>
                <a:r>
                  <a:rPr lang="en-GB" b="0" dirty="0" smtClean="0"/>
                  <a:t>Land management</a:t>
                </a:r>
              </a:p>
              <a:p>
                <a:pPr indent="676275"/>
                <a:r>
                  <a:rPr lang="en-GB" dirty="0" smtClean="0"/>
                  <a:t>3 different responses to the </a:t>
                </a:r>
                <a:r>
                  <a:rPr lang="en-GB" dirty="0" err="1" smtClean="0"/>
                  <a:t>anthropization</a:t>
                </a:r>
                <a:r>
                  <a:rPr lang="en-GB" dirty="0" smtClean="0"/>
                  <a:t> gradient</a:t>
                </a:r>
              </a:p>
              <a:p>
                <a:pPr marL="358775" indent="-211138">
                  <a:buFontTx/>
                  <a:buChar char="-"/>
                </a:pPr>
                <a:r>
                  <a:rPr lang="en-GB" b="0" dirty="0" smtClean="0"/>
                  <a:t>Positive relation </a:t>
                </a:r>
              </a:p>
              <a:p>
                <a:pPr marL="358775" indent="-211138">
                  <a:buFontTx/>
                  <a:buChar char="-"/>
                </a:pPr>
                <a:r>
                  <a:rPr lang="en-GB" b="0" dirty="0" smtClean="0"/>
                  <a:t>No relation</a:t>
                </a:r>
              </a:p>
              <a:p>
                <a:pPr marL="358775" indent="-211138">
                  <a:buFontTx/>
                  <a:buChar char="-"/>
                </a:pPr>
                <a:r>
                  <a:rPr lang="en-GB" b="0" dirty="0" smtClean="0"/>
                  <a:t>Negative relation</a:t>
                </a:r>
              </a:p>
              <a:p>
                <a:endParaRPr lang="en-GB" dirty="0" smtClean="0"/>
              </a:p>
              <a:p>
                <a:r>
                  <a:rPr lang="en-GB" b="0" dirty="0" smtClean="0"/>
                  <a:t>Spatial descriptors</a:t>
                </a:r>
              </a:p>
              <a:p>
                <a:pPr indent="660400"/>
                <a:r>
                  <a:rPr lang="en-GB" dirty="0" smtClean="0"/>
                  <a:t>Two scales of geographical filters</a:t>
                </a:r>
              </a:p>
              <a:p>
                <a:pPr indent="660400"/>
                <a:r>
                  <a:rPr lang="en-GB" dirty="0" smtClean="0"/>
                  <a:t>Response depend on the phylum</a:t>
                </a:r>
              </a:p>
              <a:p>
                <a:endParaRPr lang="en-GB" dirty="0"/>
              </a:p>
            </p:txBody>
          </p:sp>
          <p:sp>
            <p:nvSpPr>
              <p:cNvPr id="177" name="Forme 176"/>
              <p:cNvSpPr/>
              <p:nvPr/>
            </p:nvSpPr>
            <p:spPr>
              <a:xfrm rot="21361633" flipV="1">
                <a:off x="11434283" y="36585933"/>
                <a:ext cx="343816" cy="397386"/>
              </a:xfrm>
              <a:prstGeom prst="swooshArrow">
                <a:avLst>
                  <a:gd name="adj1" fmla="val 16310"/>
                  <a:gd name="adj2" fmla="val 31370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9" name="Forme 178"/>
              <p:cNvSpPr/>
              <p:nvPr/>
            </p:nvSpPr>
            <p:spPr>
              <a:xfrm rot="21361633" flipV="1">
                <a:off x="11429519" y="34875705"/>
                <a:ext cx="343816" cy="397386"/>
              </a:xfrm>
              <a:prstGeom prst="swooshArrow">
                <a:avLst>
                  <a:gd name="adj1" fmla="val 16310"/>
                  <a:gd name="adj2" fmla="val 31370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0" name="Forme 179"/>
              <p:cNvSpPr/>
              <p:nvPr/>
            </p:nvSpPr>
            <p:spPr>
              <a:xfrm rot="21361633" flipV="1">
                <a:off x="11434283" y="40516653"/>
                <a:ext cx="343816" cy="397386"/>
              </a:xfrm>
              <a:prstGeom prst="swooshArrow">
                <a:avLst>
                  <a:gd name="adj1" fmla="val 16310"/>
                  <a:gd name="adj2" fmla="val 31370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1" name="Forme 180"/>
              <p:cNvSpPr/>
              <p:nvPr/>
            </p:nvSpPr>
            <p:spPr>
              <a:xfrm rot="21361633" flipV="1">
                <a:off x="11434283" y="41086533"/>
                <a:ext cx="343816" cy="397386"/>
              </a:xfrm>
              <a:prstGeom prst="swooshArrow">
                <a:avLst>
                  <a:gd name="adj1" fmla="val 16310"/>
                  <a:gd name="adj2" fmla="val 31370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2" name="Rectangle 181"/>
              <p:cNvSpPr/>
              <p:nvPr/>
            </p:nvSpPr>
            <p:spPr>
              <a:xfrm>
                <a:off x="14671836" y="37444812"/>
                <a:ext cx="3870516" cy="40385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e.g.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Betaproteob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.,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Chloroflexi</a:t>
                </a:r>
                <a:endParaRPr lang="en-GB" sz="2000" i="1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4671836" y="38053631"/>
                <a:ext cx="3870516" cy="40385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e.g.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Firmicutes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,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Fibrobacteres</a:t>
                </a:r>
                <a:endParaRPr lang="en-GB" sz="2000" i="1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4697083" y="38593703"/>
                <a:ext cx="4115305" cy="70788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e.g.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Alphaproteob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., </a:t>
                </a:r>
              </a:p>
              <a:p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                            </a:t>
                </a:r>
                <a:r>
                  <a:rPr lang="en-GB" sz="2000" i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Deltaproteob</a:t>
                </a:r>
                <a:r>
                  <a:rPr lang="en-GB" sz="2000" i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.</a:t>
                </a:r>
                <a:endParaRPr lang="en-GB" sz="2000" i="1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sp>
          <p:nvSpPr>
            <p:cNvPr id="191" name="ZoneTexte 190"/>
            <p:cNvSpPr txBox="1"/>
            <p:nvPr/>
          </p:nvSpPr>
          <p:spPr>
            <a:xfrm>
              <a:off x="2104873" y="32404139"/>
              <a:ext cx="4285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sz="2800" b="1" smtClean="0">
                  <a:latin typeface="Century Gothic" charset="0"/>
                  <a:ea typeface="Century Gothic" charset="0"/>
                  <a:cs typeface="Century Gothic" charset="0"/>
                </a:rPr>
                <a:t>Ecological processes</a:t>
              </a:r>
              <a:endParaRPr lang="en-GB" sz="2800" b="1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92" name="Forme 191"/>
            <p:cNvSpPr/>
            <p:nvPr/>
          </p:nvSpPr>
          <p:spPr>
            <a:xfrm rot="21421405" flipV="1">
              <a:off x="11443824" y="34483026"/>
              <a:ext cx="344268" cy="487300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3" name="Forme 192"/>
            <p:cNvSpPr/>
            <p:nvPr/>
          </p:nvSpPr>
          <p:spPr>
            <a:xfrm rot="21421405" flipV="1">
              <a:off x="11443824" y="36228806"/>
              <a:ext cx="344268" cy="487300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4" name="Forme 193"/>
            <p:cNvSpPr/>
            <p:nvPr/>
          </p:nvSpPr>
          <p:spPr>
            <a:xfrm rot="21421405" flipV="1">
              <a:off x="11443824" y="40189334"/>
              <a:ext cx="344268" cy="487300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5" name="Forme 194"/>
            <p:cNvSpPr/>
            <p:nvPr/>
          </p:nvSpPr>
          <p:spPr>
            <a:xfrm rot="21421405" flipV="1">
              <a:off x="11443824" y="40729406"/>
              <a:ext cx="344268" cy="487300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27" name="Grouper 126"/>
          <p:cNvGrpSpPr/>
          <p:nvPr/>
        </p:nvGrpSpPr>
        <p:grpSpPr>
          <a:xfrm>
            <a:off x="408610" y="2160108"/>
            <a:ext cx="27855038" cy="2595714"/>
            <a:chOff x="1" y="261665"/>
            <a:chExt cx="10653568" cy="930039"/>
          </a:xfrm>
        </p:grpSpPr>
        <p:pic>
          <p:nvPicPr>
            <p:cNvPr id="129" name="Image 128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1616" y="393603"/>
              <a:ext cx="1855683" cy="712541"/>
            </a:xfrm>
            <a:prstGeom prst="rect">
              <a:avLst/>
            </a:prstGeom>
          </p:spPr>
        </p:pic>
        <p:pic>
          <p:nvPicPr>
            <p:cNvPr id="130" name="Image 129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" y="530089"/>
              <a:ext cx="1071450" cy="439569"/>
            </a:xfrm>
            <a:prstGeom prst="rect">
              <a:avLst/>
            </a:prstGeom>
          </p:spPr>
        </p:pic>
        <p:pic>
          <p:nvPicPr>
            <p:cNvPr id="131" name="Image 13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010814" y="582424"/>
              <a:ext cx="1080319" cy="334899"/>
            </a:xfrm>
            <a:prstGeom prst="rect">
              <a:avLst/>
            </a:prstGeom>
          </p:spPr>
        </p:pic>
        <p:pic>
          <p:nvPicPr>
            <p:cNvPr id="132" name="Image 131"/>
            <p:cNvPicPr>
              <a:picLocks noChangeAspect="1"/>
            </p:cNvPicPr>
            <p:nvPr/>
          </p:nvPicPr>
          <p:blipFill rotWithShape="1">
            <a:blip r:embed="rId14"/>
            <a:srcRect l="19339" r="20394"/>
            <a:stretch/>
          </p:blipFill>
          <p:spPr>
            <a:xfrm>
              <a:off x="4247948" y="308042"/>
              <a:ext cx="720192" cy="883662"/>
            </a:xfrm>
            <a:prstGeom prst="rect">
              <a:avLst/>
            </a:prstGeom>
          </p:spPr>
        </p:pic>
        <p:pic>
          <p:nvPicPr>
            <p:cNvPr id="133" name="Image 13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51116" y="485418"/>
              <a:ext cx="1416726" cy="528911"/>
            </a:xfrm>
            <a:prstGeom prst="rect">
              <a:avLst/>
            </a:prstGeom>
          </p:spPr>
        </p:pic>
        <p:pic>
          <p:nvPicPr>
            <p:cNvPr id="134" name="Image 133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89616" y="568669"/>
              <a:ext cx="1861013" cy="362408"/>
            </a:xfrm>
            <a:prstGeom prst="rect">
              <a:avLst/>
            </a:prstGeom>
          </p:spPr>
        </p:pic>
        <p:pic>
          <p:nvPicPr>
            <p:cNvPr id="135" name="Image 13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396825" y="514236"/>
              <a:ext cx="814872" cy="471274"/>
            </a:xfrm>
            <a:prstGeom prst="rect">
              <a:avLst/>
            </a:prstGeom>
          </p:spPr>
        </p:pic>
        <p:pic>
          <p:nvPicPr>
            <p:cNvPr id="136" name="Image 13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333523" y="261665"/>
              <a:ext cx="669691" cy="913849"/>
            </a:xfrm>
            <a:prstGeom prst="rect">
              <a:avLst/>
            </a:prstGeom>
          </p:spPr>
        </p:pic>
        <p:pic>
          <p:nvPicPr>
            <p:cNvPr id="137" name="Image 13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036046" y="441112"/>
              <a:ext cx="617523" cy="617523"/>
            </a:xfrm>
            <a:prstGeom prst="rect">
              <a:avLst/>
            </a:prstGeom>
          </p:spPr>
        </p:pic>
      </p:grpSp>
      <p:sp>
        <p:nvSpPr>
          <p:cNvPr id="85" name="Flèche vers la droite 154"/>
          <p:cNvSpPr/>
          <p:nvPr/>
        </p:nvSpPr>
        <p:spPr>
          <a:xfrm rot="10800000" flipH="1" flipV="1">
            <a:off x="25906477" y="32838140"/>
            <a:ext cx="1980000" cy="206197"/>
          </a:xfrm>
          <a:custGeom>
            <a:avLst/>
            <a:gdLst>
              <a:gd name="connsiteX0" fmla="*/ 0 w 1630677"/>
              <a:gd name="connsiteY0" fmla="*/ 105421 h 421682"/>
              <a:gd name="connsiteX1" fmla="*/ 1419836 w 1630677"/>
              <a:gd name="connsiteY1" fmla="*/ 105421 h 421682"/>
              <a:gd name="connsiteX2" fmla="*/ 1419836 w 1630677"/>
              <a:gd name="connsiteY2" fmla="*/ 0 h 421682"/>
              <a:gd name="connsiteX3" fmla="*/ 1630677 w 1630677"/>
              <a:gd name="connsiteY3" fmla="*/ 210841 h 421682"/>
              <a:gd name="connsiteX4" fmla="*/ 1419836 w 1630677"/>
              <a:gd name="connsiteY4" fmla="*/ 421682 h 421682"/>
              <a:gd name="connsiteX5" fmla="*/ 1419836 w 1630677"/>
              <a:gd name="connsiteY5" fmla="*/ 316262 h 421682"/>
              <a:gd name="connsiteX6" fmla="*/ 0 w 1630677"/>
              <a:gd name="connsiteY6" fmla="*/ 316262 h 421682"/>
              <a:gd name="connsiteX7" fmla="*/ 0 w 1630677"/>
              <a:gd name="connsiteY7" fmla="*/ 105421 h 421682"/>
              <a:gd name="connsiteX0" fmla="*/ 42530 w 1673207"/>
              <a:gd name="connsiteY0" fmla="*/ 105421 h 421682"/>
              <a:gd name="connsiteX1" fmla="*/ 1462366 w 1673207"/>
              <a:gd name="connsiteY1" fmla="*/ 105421 h 421682"/>
              <a:gd name="connsiteX2" fmla="*/ 1462366 w 1673207"/>
              <a:gd name="connsiteY2" fmla="*/ 0 h 421682"/>
              <a:gd name="connsiteX3" fmla="*/ 1673207 w 1673207"/>
              <a:gd name="connsiteY3" fmla="*/ 210841 h 421682"/>
              <a:gd name="connsiteX4" fmla="*/ 1462366 w 1673207"/>
              <a:gd name="connsiteY4" fmla="*/ 421682 h 421682"/>
              <a:gd name="connsiteX5" fmla="*/ 1462366 w 1673207"/>
              <a:gd name="connsiteY5" fmla="*/ 316262 h 421682"/>
              <a:gd name="connsiteX6" fmla="*/ 0 w 1673207"/>
              <a:gd name="connsiteY6" fmla="*/ 188671 h 421682"/>
              <a:gd name="connsiteX7" fmla="*/ 42530 w 1673207"/>
              <a:gd name="connsiteY7" fmla="*/ 105421 h 421682"/>
              <a:gd name="connsiteX0" fmla="*/ 42530 w 1673207"/>
              <a:gd name="connsiteY0" fmla="*/ 147951 h 421682"/>
              <a:gd name="connsiteX1" fmla="*/ 1462366 w 1673207"/>
              <a:gd name="connsiteY1" fmla="*/ 105421 h 421682"/>
              <a:gd name="connsiteX2" fmla="*/ 1462366 w 1673207"/>
              <a:gd name="connsiteY2" fmla="*/ 0 h 421682"/>
              <a:gd name="connsiteX3" fmla="*/ 1673207 w 1673207"/>
              <a:gd name="connsiteY3" fmla="*/ 210841 h 421682"/>
              <a:gd name="connsiteX4" fmla="*/ 1462366 w 1673207"/>
              <a:gd name="connsiteY4" fmla="*/ 421682 h 421682"/>
              <a:gd name="connsiteX5" fmla="*/ 1462366 w 1673207"/>
              <a:gd name="connsiteY5" fmla="*/ 316262 h 421682"/>
              <a:gd name="connsiteX6" fmla="*/ 0 w 1673207"/>
              <a:gd name="connsiteY6" fmla="*/ 188671 h 421682"/>
              <a:gd name="connsiteX7" fmla="*/ 42530 w 1673207"/>
              <a:gd name="connsiteY7" fmla="*/ 147951 h 421682"/>
              <a:gd name="connsiteX0" fmla="*/ 0 w 1673207"/>
              <a:gd name="connsiteY0" fmla="*/ 147951 h 421682"/>
              <a:gd name="connsiteX1" fmla="*/ 1462366 w 1673207"/>
              <a:gd name="connsiteY1" fmla="*/ 105421 h 421682"/>
              <a:gd name="connsiteX2" fmla="*/ 1462366 w 1673207"/>
              <a:gd name="connsiteY2" fmla="*/ 0 h 421682"/>
              <a:gd name="connsiteX3" fmla="*/ 1673207 w 1673207"/>
              <a:gd name="connsiteY3" fmla="*/ 210841 h 421682"/>
              <a:gd name="connsiteX4" fmla="*/ 1462366 w 1673207"/>
              <a:gd name="connsiteY4" fmla="*/ 421682 h 421682"/>
              <a:gd name="connsiteX5" fmla="*/ 1462366 w 1673207"/>
              <a:gd name="connsiteY5" fmla="*/ 316262 h 421682"/>
              <a:gd name="connsiteX6" fmla="*/ 0 w 1673207"/>
              <a:gd name="connsiteY6" fmla="*/ 188671 h 421682"/>
              <a:gd name="connsiteX7" fmla="*/ 0 w 1673207"/>
              <a:gd name="connsiteY7" fmla="*/ 147951 h 421682"/>
              <a:gd name="connsiteX0" fmla="*/ 0 w 1673207"/>
              <a:gd name="connsiteY0" fmla="*/ 190482 h 421682"/>
              <a:gd name="connsiteX1" fmla="*/ 1462366 w 1673207"/>
              <a:gd name="connsiteY1" fmla="*/ 105421 h 421682"/>
              <a:gd name="connsiteX2" fmla="*/ 1462366 w 1673207"/>
              <a:gd name="connsiteY2" fmla="*/ 0 h 421682"/>
              <a:gd name="connsiteX3" fmla="*/ 1673207 w 1673207"/>
              <a:gd name="connsiteY3" fmla="*/ 210841 h 421682"/>
              <a:gd name="connsiteX4" fmla="*/ 1462366 w 1673207"/>
              <a:gd name="connsiteY4" fmla="*/ 421682 h 421682"/>
              <a:gd name="connsiteX5" fmla="*/ 1462366 w 1673207"/>
              <a:gd name="connsiteY5" fmla="*/ 316262 h 421682"/>
              <a:gd name="connsiteX6" fmla="*/ 0 w 1673207"/>
              <a:gd name="connsiteY6" fmla="*/ 188671 h 421682"/>
              <a:gd name="connsiteX7" fmla="*/ 0 w 1673207"/>
              <a:gd name="connsiteY7" fmla="*/ 190482 h 421682"/>
              <a:gd name="connsiteX0" fmla="*/ 0 w 1673207"/>
              <a:gd name="connsiteY0" fmla="*/ 318073 h 421682"/>
              <a:gd name="connsiteX1" fmla="*/ 1462366 w 1673207"/>
              <a:gd name="connsiteY1" fmla="*/ 105421 h 421682"/>
              <a:gd name="connsiteX2" fmla="*/ 1462366 w 1673207"/>
              <a:gd name="connsiteY2" fmla="*/ 0 h 421682"/>
              <a:gd name="connsiteX3" fmla="*/ 1673207 w 1673207"/>
              <a:gd name="connsiteY3" fmla="*/ 210841 h 421682"/>
              <a:gd name="connsiteX4" fmla="*/ 1462366 w 1673207"/>
              <a:gd name="connsiteY4" fmla="*/ 421682 h 421682"/>
              <a:gd name="connsiteX5" fmla="*/ 1462366 w 1673207"/>
              <a:gd name="connsiteY5" fmla="*/ 316262 h 421682"/>
              <a:gd name="connsiteX6" fmla="*/ 0 w 1673207"/>
              <a:gd name="connsiteY6" fmla="*/ 188671 h 421682"/>
              <a:gd name="connsiteX7" fmla="*/ 0 w 1673207"/>
              <a:gd name="connsiteY7" fmla="*/ 318073 h 421682"/>
              <a:gd name="connsiteX0" fmla="*/ 0 w 1673207"/>
              <a:gd name="connsiteY0" fmla="*/ 318073 h 421682"/>
              <a:gd name="connsiteX1" fmla="*/ 1462366 w 1673207"/>
              <a:gd name="connsiteY1" fmla="*/ 105421 h 421682"/>
              <a:gd name="connsiteX2" fmla="*/ 1462366 w 1673207"/>
              <a:gd name="connsiteY2" fmla="*/ 0 h 421682"/>
              <a:gd name="connsiteX3" fmla="*/ 1673207 w 1673207"/>
              <a:gd name="connsiteY3" fmla="*/ 210841 h 421682"/>
              <a:gd name="connsiteX4" fmla="*/ 1462366 w 1673207"/>
              <a:gd name="connsiteY4" fmla="*/ 421682 h 421682"/>
              <a:gd name="connsiteX5" fmla="*/ 1462366 w 1673207"/>
              <a:gd name="connsiteY5" fmla="*/ 316262 h 421682"/>
              <a:gd name="connsiteX6" fmla="*/ 21265 w 1673207"/>
              <a:gd name="connsiteY6" fmla="*/ 231201 h 421682"/>
              <a:gd name="connsiteX7" fmla="*/ 0 w 1673207"/>
              <a:gd name="connsiteY7" fmla="*/ 318073 h 421682"/>
              <a:gd name="connsiteX0" fmla="*/ 0 w 1651942"/>
              <a:gd name="connsiteY0" fmla="*/ 254277 h 421682"/>
              <a:gd name="connsiteX1" fmla="*/ 1441101 w 1651942"/>
              <a:gd name="connsiteY1" fmla="*/ 105421 h 421682"/>
              <a:gd name="connsiteX2" fmla="*/ 1441101 w 1651942"/>
              <a:gd name="connsiteY2" fmla="*/ 0 h 421682"/>
              <a:gd name="connsiteX3" fmla="*/ 1651942 w 1651942"/>
              <a:gd name="connsiteY3" fmla="*/ 210841 h 421682"/>
              <a:gd name="connsiteX4" fmla="*/ 1441101 w 1651942"/>
              <a:gd name="connsiteY4" fmla="*/ 421682 h 421682"/>
              <a:gd name="connsiteX5" fmla="*/ 1441101 w 1651942"/>
              <a:gd name="connsiteY5" fmla="*/ 316262 h 421682"/>
              <a:gd name="connsiteX6" fmla="*/ 0 w 1651942"/>
              <a:gd name="connsiteY6" fmla="*/ 231201 h 421682"/>
              <a:gd name="connsiteX7" fmla="*/ 0 w 1651942"/>
              <a:gd name="connsiteY7" fmla="*/ 254277 h 42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1942" h="421682">
                <a:moveTo>
                  <a:pt x="0" y="254277"/>
                </a:moveTo>
                <a:lnTo>
                  <a:pt x="1441101" y="105421"/>
                </a:lnTo>
                <a:lnTo>
                  <a:pt x="1441101" y="0"/>
                </a:lnTo>
                <a:lnTo>
                  <a:pt x="1651942" y="210841"/>
                </a:lnTo>
                <a:lnTo>
                  <a:pt x="1441101" y="421682"/>
                </a:lnTo>
                <a:lnTo>
                  <a:pt x="1441101" y="316262"/>
                </a:lnTo>
                <a:lnTo>
                  <a:pt x="0" y="231201"/>
                </a:lnTo>
                <a:lnTo>
                  <a:pt x="0" y="25427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6" name="Rectangle 85"/>
          <p:cNvSpPr/>
          <p:nvPr/>
        </p:nvSpPr>
        <p:spPr>
          <a:xfrm>
            <a:off x="25814167" y="32494152"/>
            <a:ext cx="235946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dirty="0" err="1" smtClean="0">
                <a:ea typeface="Century Gothic" charset="0"/>
                <a:cs typeface="Century Gothic" charset="0"/>
              </a:rPr>
              <a:t>Anthopization</a:t>
            </a:r>
            <a:r>
              <a:rPr lang="en-GB" sz="1600" dirty="0" smtClean="0">
                <a:ea typeface="Century Gothic" charset="0"/>
                <a:cs typeface="Century Gothic" charset="0"/>
              </a:rPr>
              <a:t> gradient</a:t>
            </a:r>
            <a:endParaRPr lang="en-GB" sz="1600" dirty="0"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4218</TotalTime>
  <Words>672</Words>
  <Application>Microsoft Office PowerPoint</Application>
  <PresentationFormat>Personnalisé</PresentationFormat>
  <Paragraphs>93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Next-generation sequencing of microbial communities from a mercury contaminated soil</dc:title>
  <dc:creator>cyril</dc:creator>
  <cp:lastModifiedBy>belotti</cp:lastModifiedBy>
  <cp:revision>125</cp:revision>
  <cp:lastPrinted>2016-10-21T17:33:24Z</cp:lastPrinted>
  <dcterms:created xsi:type="dcterms:W3CDTF">2014-05-02T08:27:58Z</dcterms:created>
  <dcterms:modified xsi:type="dcterms:W3CDTF">2016-12-22T13:54:48Z</dcterms:modified>
</cp:coreProperties>
</file>