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2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3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74" r:id="rId11"/>
    <p:sldId id="268" r:id="rId12"/>
    <p:sldId id="271" r:id="rId13"/>
    <p:sldId id="267" r:id="rId14"/>
    <p:sldId id="272" r:id="rId1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57D62A"/>
    <a:srgbClr val="0000FF"/>
    <a:srgbClr val="F5A32B"/>
    <a:srgbClr val="97DD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4660"/>
  </p:normalViewPr>
  <p:slideViewPr>
    <p:cSldViewPr>
      <p:cViewPr>
        <p:scale>
          <a:sx n="87" d="100"/>
          <a:sy n="87" d="100"/>
        </p:scale>
        <p:origin x="-2214" y="-5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6ECF94-06A3-42A6-B4DA-22DB5DC76776}" type="datetimeFigureOut">
              <a:rPr lang="fr-FR" smtClean="0"/>
              <a:t>13/12/2016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DB58A6-1F91-4758-A33C-06EE8D1D74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4631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A6EFE-D78D-4EAA-9052-6A2EA9910D56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4626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A6EFE-D78D-4EAA-9052-6A2EA9910D56}" type="slidenum">
              <a:rPr lang="fr-FR" smtClean="0">
                <a:solidFill>
                  <a:prstClr val="black"/>
                </a:solidFill>
              </a:rPr>
              <a:pPr/>
              <a:t>8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245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 smtClean="0"/>
              <a:t>Quels insectes butineurs et quelles fleurs visitées dans les prairies des systèmes laitiers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B58A6-1F91-4758-A33C-06EE8D1D7468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3326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78928-4091-4B68-9979-75A07A052AA7}" type="datetimeFigureOut">
              <a:rPr lang="fr-FR" smtClean="0"/>
              <a:t>13/12/2016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1E85A-3AD1-408A-AE85-C9FF21A32D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3643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78928-4091-4B68-9979-75A07A052AA7}" type="datetimeFigureOut">
              <a:rPr lang="fr-FR" smtClean="0"/>
              <a:t>13/12/2016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1E85A-3AD1-408A-AE85-C9FF21A32D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0925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78928-4091-4B68-9979-75A07A052AA7}" type="datetimeFigureOut">
              <a:rPr lang="fr-FR" smtClean="0"/>
              <a:t>13/12/2016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1E85A-3AD1-408A-AE85-C9FF21A32D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74362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3F96A-9DD9-4B83-A949-4DAC1CC66C39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13/12/2016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856716" y="428158"/>
            <a:ext cx="2057400" cy="365125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fld id="{A0634AD7-994B-4120-8110-2ADC59195287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562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DEA0E-26D0-4B13-AD10-09CF6D41385A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13/12/2016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34AD7-994B-4120-8110-2ADC5919528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8260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F2122-FB7E-4DA6-B0B8-1631D7D96558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13/12/2016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34AD7-994B-4120-8110-2ADC5919528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5660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FF971-7BEB-48DA-B430-EEC65F6A20B1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13/12/2016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34AD7-994B-4120-8110-2ADC5919528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8005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9D7AB-FA5D-41E1-8CC5-CFD62DAD6AAE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13/12/2016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34AD7-994B-4120-8110-2ADC5919528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9095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B9577-2E65-40A5-A120-C68408AF65C7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13/12/2016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34AD7-994B-4120-8110-2ADC5919528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6317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0F3EB-D376-429E-9B85-7ABA52B1CD8A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13/12/2016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34AD7-994B-4120-8110-2ADC5919528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459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1C-F0C5-4E04-B0E9-A13C9A9D8513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13/12/2016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34AD7-994B-4120-8110-2ADC5919528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010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78928-4091-4B68-9979-75A07A052AA7}" type="datetimeFigureOut">
              <a:rPr lang="fr-FR" smtClean="0"/>
              <a:t>13/12/2016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1E85A-3AD1-408A-AE85-C9FF21A32D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31535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0F407-17C3-4E9A-A3A9-C3ACCF9E6538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13/12/2016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34AD7-994B-4120-8110-2ADC5919528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4872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E0F17-D785-428A-9892-7A32B8FFB060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13/12/2016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34AD7-994B-4120-8110-2ADC5919528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5708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3CC15-D8E9-4B46-AA6A-FB2B163383C2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13/12/2016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34AD7-994B-4120-8110-2ADC5919528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204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78928-4091-4B68-9979-75A07A052AA7}" type="datetimeFigureOut">
              <a:rPr lang="fr-FR" smtClean="0"/>
              <a:t>13/12/2016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1E85A-3AD1-408A-AE85-C9FF21A32D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0291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78928-4091-4B68-9979-75A07A052AA7}" type="datetimeFigureOut">
              <a:rPr lang="fr-FR" smtClean="0"/>
              <a:t>13/12/2016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1E85A-3AD1-408A-AE85-C9FF21A32D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2423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78928-4091-4B68-9979-75A07A052AA7}" type="datetimeFigureOut">
              <a:rPr lang="fr-FR" smtClean="0"/>
              <a:t>13/12/2016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1E85A-3AD1-408A-AE85-C9FF21A32D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396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78928-4091-4B68-9979-75A07A052AA7}" type="datetimeFigureOut">
              <a:rPr lang="fr-FR" smtClean="0"/>
              <a:t>13/12/2016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1E85A-3AD1-408A-AE85-C9FF21A32D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1352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78928-4091-4B68-9979-75A07A052AA7}" type="datetimeFigureOut">
              <a:rPr lang="fr-FR" smtClean="0"/>
              <a:t>13/12/2016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1E85A-3AD1-408A-AE85-C9FF21A32D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3331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78928-4091-4B68-9979-75A07A052AA7}" type="datetimeFigureOut">
              <a:rPr lang="fr-FR" smtClean="0"/>
              <a:t>13/12/2016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1E85A-3AD1-408A-AE85-C9FF21A32D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2841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78928-4091-4B68-9979-75A07A052AA7}" type="datetimeFigureOut">
              <a:rPr lang="fr-FR" smtClean="0"/>
              <a:t>13/12/2016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1E85A-3AD1-408A-AE85-C9FF21A32D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3726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78928-4091-4B68-9979-75A07A052AA7}" type="datetimeFigureOut">
              <a:rPr lang="fr-FR" smtClean="0"/>
              <a:t>13/12/2016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1E85A-3AD1-408A-AE85-C9FF21A32D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0173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0D6D9-0F6B-4799-9EBD-D4895EA85EEA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13/12/2016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634AD7-994B-4120-8110-2ADC5919528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174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3.jpeg"/><Relationship Id="rId5" Type="http://schemas.openxmlformats.org/officeDocument/2006/relationships/tags" Target="../tags/tag5.xml"/><Relationship Id="rId10" Type="http://schemas.openxmlformats.org/officeDocument/2006/relationships/image" Target="../media/image2.jpeg"/><Relationship Id="rId4" Type="http://schemas.openxmlformats.org/officeDocument/2006/relationships/tags" Target="../tags/tag4.xml"/><Relationship Id="rId9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tags" Target="../tags/tag35.xml"/><Relationship Id="rId7" Type="http://schemas.openxmlformats.org/officeDocument/2006/relationships/image" Target="../media/image28.pn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27.gif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image" Target="../media/image34.png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4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tags" Target="../tags/tag12.xml"/><Relationship Id="rId7" Type="http://schemas.openxmlformats.org/officeDocument/2006/relationships/image" Target="../media/image7.jpe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6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.xml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tags" Target="../tags/tag16.xml"/><Relationship Id="rId7" Type="http://schemas.openxmlformats.org/officeDocument/2006/relationships/image" Target="../media/image11.jpe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10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7.xml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7" Type="http://schemas.openxmlformats.org/officeDocument/2006/relationships/image" Target="../media/image15.jpe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14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tags" Target="../tags/tag24.xml"/><Relationship Id="rId7" Type="http://schemas.openxmlformats.org/officeDocument/2006/relationships/image" Target="../media/image18.jpe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tags" Target="../tags/tag29.xml"/><Relationship Id="rId7" Type="http://schemas.openxmlformats.org/officeDocument/2006/relationships/image" Target="../media/image21.pn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25.gif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24.jpeg"/><Relationship Id="rId4" Type="http://schemas.openxmlformats.org/officeDocument/2006/relationships/tags" Target="../tags/tag30.xml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92" y="1620458"/>
            <a:ext cx="9167767" cy="3536734"/>
          </a:xfrm>
          <a:prstGeom prst="rect">
            <a:avLst/>
          </a:prstGeom>
        </p:spPr>
      </p:pic>
      <p:sp>
        <p:nvSpPr>
          <p:cNvPr id="4" name="Rectangle 3"/>
          <p:cNvSpPr/>
          <p:nvPr>
            <p:custDataLst>
              <p:tags r:id="rId2"/>
            </p:custDataLst>
          </p:nvPr>
        </p:nvSpPr>
        <p:spPr>
          <a:xfrm>
            <a:off x="-9194" y="-75304"/>
            <a:ext cx="9153195" cy="169938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>
            <p:custDataLst>
              <p:tags r:id="rId3"/>
            </p:custDataLst>
          </p:nvPr>
        </p:nvSpPr>
        <p:spPr>
          <a:xfrm>
            <a:off x="-9192" y="5157198"/>
            <a:ext cx="9167767" cy="170080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  <p:custDataLst>
              <p:tags r:id="rId4"/>
            </p:custDataLst>
          </p:nvPr>
        </p:nvSpPr>
        <p:spPr>
          <a:xfrm>
            <a:off x="591778" y="332318"/>
            <a:ext cx="7965827" cy="1224475"/>
          </a:xfrm>
        </p:spPr>
        <p:txBody>
          <a:bodyPr>
            <a:noAutofit/>
          </a:bodyPr>
          <a:lstStyle/>
          <a:p>
            <a:r>
              <a:rPr lang="fr-FR" sz="2800" b="1" dirty="0" smtClean="0">
                <a:solidFill>
                  <a:schemeClr val="bg1"/>
                </a:solidFill>
              </a:rPr>
              <a:t>Insectes butineurs et transports de pollens :</a:t>
            </a:r>
            <a:r>
              <a:rPr lang="fr-FR" sz="2800" b="1" dirty="0" smtClean="0"/>
              <a:t> </a:t>
            </a:r>
            <a:br>
              <a:rPr lang="fr-FR" sz="2800" b="1" dirty="0" smtClean="0"/>
            </a:br>
            <a:r>
              <a:rPr lang="fr-FR" sz="2800" b="1" dirty="0" smtClean="0"/>
              <a:t>1</a:t>
            </a:r>
            <a:r>
              <a:rPr lang="fr-FR" sz="2800" b="1" baseline="30000" dirty="0" smtClean="0"/>
              <a:t>er</a:t>
            </a:r>
            <a:r>
              <a:rPr lang="fr-FR" sz="2800" b="1" dirty="0" smtClean="0"/>
              <a:t> maillon de l’étude du service de pollinisation rendu par les prairies</a:t>
            </a:r>
            <a:br>
              <a:rPr lang="fr-FR" sz="2800" b="1" dirty="0" smtClean="0"/>
            </a:br>
            <a:endParaRPr lang="fr-FR" sz="2800" dirty="0">
              <a:latin typeface="Orator Std" panose="020D0509020203030204" pitchFamily="49" charset="0"/>
            </a:endParaRPr>
          </a:p>
        </p:txBody>
      </p:sp>
      <p:pic>
        <p:nvPicPr>
          <p:cNvPr id="13" name="Image 12"/>
          <p:cNvPicPr/>
          <p:nvPr>
            <p:custDataLst>
              <p:tags r:id="rId5"/>
            </p:custDataLst>
          </p:nvPr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92" y="5157198"/>
            <a:ext cx="2233786" cy="1102777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0" name="ZoneTexte 9"/>
          <p:cNvSpPr txBox="1"/>
          <p:nvPr/>
        </p:nvSpPr>
        <p:spPr>
          <a:xfrm>
            <a:off x="8610281" y="4957137"/>
            <a:ext cx="75234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 smtClean="0"/>
              <a:t>E. Delacroix</a:t>
            </a:r>
            <a:endParaRPr lang="fr-FR" sz="700" dirty="0"/>
          </a:p>
        </p:txBody>
      </p:sp>
      <p:sp>
        <p:nvSpPr>
          <p:cNvPr id="11" name="Sous-titre 2"/>
          <p:cNvSpPr>
            <a:spLocks noGrp="1"/>
          </p:cNvSpPr>
          <p:nvPr>
            <p:ph type="subTitle" idx="1"/>
          </p:nvPr>
        </p:nvSpPr>
        <p:spPr>
          <a:xfrm>
            <a:off x="2527886" y="5164486"/>
            <a:ext cx="5500498" cy="1126976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fr-FR" sz="1800" dirty="0" smtClean="0">
                <a:solidFill>
                  <a:schemeClr val="tx1"/>
                </a:solidFill>
              </a:rPr>
              <a:t>Farruggia A</a:t>
            </a:r>
            <a:r>
              <a:rPr lang="fr-FR" sz="1800" dirty="0">
                <a:solidFill>
                  <a:schemeClr val="tx1"/>
                </a:solidFill>
              </a:rPr>
              <a:t>., </a:t>
            </a:r>
            <a:r>
              <a:rPr lang="fr-FR" sz="1800" dirty="0" smtClean="0">
                <a:solidFill>
                  <a:schemeClr val="tx1"/>
                </a:solidFill>
              </a:rPr>
              <a:t>Delacroix E.,</a:t>
            </a:r>
            <a:r>
              <a:rPr lang="fr-FR" sz="1800" dirty="0">
                <a:solidFill>
                  <a:schemeClr val="tx1"/>
                </a:solidFill>
              </a:rPr>
              <a:t> </a:t>
            </a:r>
            <a:r>
              <a:rPr lang="fr-FR" sz="1800" dirty="0" smtClean="0">
                <a:solidFill>
                  <a:schemeClr val="tx1"/>
                </a:solidFill>
              </a:rPr>
              <a:t>Michelot-Antalik A.,</a:t>
            </a:r>
            <a:r>
              <a:rPr lang="fr-FR" sz="1800" dirty="0">
                <a:solidFill>
                  <a:schemeClr val="tx1"/>
                </a:solidFill>
              </a:rPr>
              <a:t> </a:t>
            </a:r>
            <a:r>
              <a:rPr lang="fr-FR" sz="1800" dirty="0" smtClean="0">
                <a:solidFill>
                  <a:schemeClr val="tx1"/>
                </a:solidFill>
              </a:rPr>
              <a:t>Michel N., </a:t>
            </a:r>
            <a:r>
              <a:rPr lang="fr-FR" sz="2200" b="1" u="sng" dirty="0" err="1" smtClean="0">
                <a:solidFill>
                  <a:srgbClr val="FFFF00"/>
                </a:solidFill>
              </a:rPr>
              <a:t>Lanore</a:t>
            </a:r>
            <a:r>
              <a:rPr lang="fr-FR" sz="2200" b="1" u="sng" dirty="0" smtClean="0">
                <a:solidFill>
                  <a:srgbClr val="FFFF00"/>
                </a:solidFill>
              </a:rPr>
              <a:t> L.</a:t>
            </a:r>
            <a:r>
              <a:rPr lang="fr-FR" sz="2200" dirty="0" smtClean="0">
                <a:solidFill>
                  <a:srgbClr val="FFFF00"/>
                </a:solidFill>
              </a:rPr>
              <a:t>, </a:t>
            </a:r>
            <a:r>
              <a:rPr lang="fr-FR" sz="1800" dirty="0" err="1" smtClean="0">
                <a:solidFill>
                  <a:schemeClr val="tx1"/>
                </a:solidFill>
              </a:rPr>
              <a:t>Genoud</a:t>
            </a:r>
            <a:r>
              <a:rPr lang="fr-FR" sz="1800" dirty="0" smtClean="0">
                <a:solidFill>
                  <a:schemeClr val="tx1"/>
                </a:solidFill>
              </a:rPr>
              <a:t> D., Bérard A., Chauveau A., Novak S., Fiorelli J-L., </a:t>
            </a:r>
            <a:r>
              <a:rPr lang="fr-FR" sz="1800" dirty="0" err="1" smtClean="0">
                <a:solidFill>
                  <a:schemeClr val="tx1"/>
                </a:solidFill>
              </a:rPr>
              <a:t>Blanchetête</a:t>
            </a:r>
            <a:r>
              <a:rPr lang="fr-FR" sz="1800" dirty="0" smtClean="0">
                <a:solidFill>
                  <a:schemeClr val="tx1"/>
                </a:solidFill>
              </a:rPr>
              <a:t> A., Odoux J-F., </a:t>
            </a:r>
            <a:r>
              <a:rPr lang="fr-FR" sz="1800" dirty="0" err="1" smtClean="0">
                <a:solidFill>
                  <a:schemeClr val="tx1"/>
                </a:solidFill>
              </a:rPr>
              <a:t>Tamic</a:t>
            </a:r>
            <a:r>
              <a:rPr lang="fr-FR" sz="1800" dirty="0" smtClean="0">
                <a:solidFill>
                  <a:schemeClr val="tx1"/>
                </a:solidFill>
              </a:rPr>
              <a:t> T., </a:t>
            </a:r>
            <a:r>
              <a:rPr lang="fr-FR" sz="1800" dirty="0" err="1" smtClean="0">
                <a:solidFill>
                  <a:schemeClr val="tx1"/>
                </a:solidFill>
              </a:rPr>
              <a:t>Galliot</a:t>
            </a:r>
            <a:r>
              <a:rPr lang="fr-FR" sz="1800" dirty="0" smtClean="0">
                <a:solidFill>
                  <a:schemeClr val="tx1"/>
                </a:solidFill>
              </a:rPr>
              <a:t> J-N., Brunel D.</a:t>
            </a:r>
            <a:endParaRPr lang="fr-FR" sz="1800" dirty="0">
              <a:solidFill>
                <a:schemeClr val="tx1"/>
              </a:solidFill>
            </a:endParaRPr>
          </a:p>
        </p:txBody>
      </p:sp>
      <p:sp>
        <p:nvSpPr>
          <p:cNvPr id="12" name="ZoneTexte 11"/>
          <p:cNvSpPr txBox="1"/>
          <p:nvPr>
            <p:custDataLst>
              <p:tags r:id="rId6"/>
            </p:custDataLst>
          </p:nvPr>
        </p:nvSpPr>
        <p:spPr>
          <a:xfrm>
            <a:off x="1425614" y="6234972"/>
            <a:ext cx="756084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bg1"/>
                </a:solidFill>
              </a:rPr>
              <a:t>UMRH, </a:t>
            </a:r>
            <a:r>
              <a:rPr lang="fr-FR" sz="2000" b="1" dirty="0">
                <a:solidFill>
                  <a:schemeClr val="bg1"/>
                </a:solidFill>
              </a:rPr>
              <a:t>UE </a:t>
            </a:r>
            <a:r>
              <a:rPr lang="fr-FR" sz="2000" b="1" dirty="0" err="1" smtClean="0">
                <a:solidFill>
                  <a:schemeClr val="bg1"/>
                </a:solidFill>
              </a:rPr>
              <a:t>Ferlus</a:t>
            </a:r>
            <a:r>
              <a:rPr lang="fr-FR" sz="2000" b="1" dirty="0" smtClean="0">
                <a:solidFill>
                  <a:schemeClr val="bg1"/>
                </a:solidFill>
              </a:rPr>
              <a:t>, EPGV , LAE, UE Entomologie, </a:t>
            </a:r>
            <a:r>
              <a:rPr lang="fr-FR" sz="2000" b="1" dirty="0" err="1" smtClean="0">
                <a:solidFill>
                  <a:schemeClr val="bg1"/>
                </a:solidFill>
              </a:rPr>
              <a:t>DGe</a:t>
            </a:r>
            <a:endParaRPr lang="fr-FR" sz="2000" b="1" dirty="0" smtClean="0">
              <a:solidFill>
                <a:schemeClr val="bg1"/>
              </a:solidFill>
            </a:endParaRPr>
          </a:p>
          <a:p>
            <a:endParaRPr lang="fr-FR" sz="1400" dirty="0"/>
          </a:p>
        </p:txBody>
      </p:sp>
      <p:pic>
        <p:nvPicPr>
          <p:cNvPr id="14" name="Picture 2" descr="part8"/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200"/>
          <a:stretch/>
        </p:blipFill>
        <p:spPr bwMode="auto">
          <a:xfrm>
            <a:off x="8249789" y="5157198"/>
            <a:ext cx="908786" cy="936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5151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55"/>
    </mc:Choice>
    <mc:Fallback xmlns="">
      <p:transition spd="slow" advTm="17055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>
            <p:custDataLst>
              <p:tags r:id="rId1"/>
            </p:custDataLst>
          </p:nvPr>
        </p:nvSpPr>
        <p:spPr>
          <a:xfrm>
            <a:off x="-13705" y="1103851"/>
            <a:ext cx="864096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è"/>
            </a:pPr>
            <a:r>
              <a:rPr lang="fr-FR" dirty="0" smtClean="0">
                <a:sym typeface="Wingdings" panose="05000000000000000000" pitchFamily="2" charset="2"/>
              </a:rPr>
              <a:t>I</a:t>
            </a:r>
            <a:r>
              <a:rPr lang="fr-FR" dirty="0" smtClean="0"/>
              <a:t>dentification des </a:t>
            </a:r>
            <a:r>
              <a:rPr lang="fr-FR" b="1" dirty="0">
                <a:solidFill>
                  <a:srgbClr val="0000FF"/>
                </a:solidFill>
              </a:rPr>
              <a:t>acteurs potentiels </a:t>
            </a:r>
            <a:r>
              <a:rPr lang="fr-FR" dirty="0"/>
              <a:t>du service de </a:t>
            </a:r>
            <a:r>
              <a:rPr lang="fr-FR" dirty="0" smtClean="0"/>
              <a:t>pollinisation</a:t>
            </a:r>
          </a:p>
          <a:p>
            <a:endParaRPr lang="fr-FR" dirty="0" smtClean="0"/>
          </a:p>
          <a:p>
            <a:pPr marL="285750" indent="-285750">
              <a:buFont typeface="Wingdings"/>
              <a:buChar char="è"/>
            </a:pPr>
            <a:r>
              <a:rPr lang="fr-FR" dirty="0" smtClean="0"/>
              <a:t>Rôle pollinisateur des </a:t>
            </a:r>
            <a:r>
              <a:rPr lang="fr-FR" b="1" dirty="0" smtClean="0">
                <a:solidFill>
                  <a:srgbClr val="0000FF"/>
                </a:solidFill>
              </a:rPr>
              <a:t>Diptères sous-estimé</a:t>
            </a:r>
            <a:r>
              <a:rPr lang="fr-FR" dirty="0" smtClean="0"/>
              <a:t>, 65% des interactions (quasi absence de taxonomistes)</a:t>
            </a:r>
          </a:p>
          <a:p>
            <a:endParaRPr lang="fr-FR" dirty="0" smtClean="0"/>
          </a:p>
          <a:p>
            <a:pPr marL="285750" indent="-285750">
              <a:buFont typeface="Wingdings"/>
              <a:buChar char="è"/>
            </a:pPr>
            <a:r>
              <a:rPr lang="fr-FR" dirty="0" smtClean="0"/>
              <a:t>Les </a:t>
            </a:r>
            <a:r>
              <a:rPr lang="fr-FR" b="1" dirty="0" smtClean="0">
                <a:solidFill>
                  <a:srgbClr val="0000FF"/>
                </a:solidFill>
              </a:rPr>
              <a:t>3</a:t>
            </a:r>
            <a:r>
              <a:rPr lang="fr-FR" dirty="0" smtClean="0"/>
              <a:t> </a:t>
            </a:r>
            <a:r>
              <a:rPr lang="fr-FR" b="1" dirty="0" smtClean="0">
                <a:solidFill>
                  <a:srgbClr val="0000FF"/>
                </a:solidFill>
              </a:rPr>
              <a:t>systèmes </a:t>
            </a:r>
            <a:r>
              <a:rPr lang="fr-FR" dirty="0"/>
              <a:t>étudiés </a:t>
            </a:r>
            <a:r>
              <a:rPr lang="fr-FR" dirty="0" smtClean="0"/>
              <a:t>présentent </a:t>
            </a:r>
            <a:r>
              <a:rPr lang="fr-FR" b="1" dirty="0" smtClean="0">
                <a:solidFill>
                  <a:srgbClr val="0000FF"/>
                </a:solidFill>
              </a:rPr>
              <a:t>un gradient de complexité </a:t>
            </a:r>
            <a:r>
              <a:rPr lang="fr-FR" dirty="0" smtClean="0"/>
              <a:t>des interactions plantes/insectes</a:t>
            </a:r>
          </a:p>
          <a:p>
            <a:endParaRPr lang="fr-FR" dirty="0" smtClean="0"/>
          </a:p>
          <a:p>
            <a:pPr marL="285750" indent="-285750">
              <a:buFont typeface="Wingdings"/>
              <a:buChar char="è"/>
            </a:pPr>
            <a:r>
              <a:rPr lang="fr-FR" dirty="0" smtClean="0">
                <a:sym typeface="Wingdings" panose="05000000000000000000" pitchFamily="2" charset="2"/>
              </a:rPr>
              <a:t>F</a:t>
            </a:r>
            <a:r>
              <a:rPr lang="fr-FR" dirty="0" smtClean="0"/>
              <a:t>orte </a:t>
            </a:r>
            <a:r>
              <a:rPr lang="fr-FR" dirty="0"/>
              <a:t>variabilité </a:t>
            </a:r>
            <a:r>
              <a:rPr lang="fr-FR" dirty="0" smtClean="0"/>
              <a:t>des populations d’insectes </a:t>
            </a:r>
            <a:r>
              <a:rPr lang="fr-FR" b="1" dirty="0" smtClean="0">
                <a:solidFill>
                  <a:srgbClr val="0000FF"/>
                </a:solidFill>
              </a:rPr>
              <a:t>au </a:t>
            </a:r>
            <a:r>
              <a:rPr lang="fr-FR" b="1" dirty="0">
                <a:solidFill>
                  <a:srgbClr val="0000FF"/>
                </a:solidFill>
              </a:rPr>
              <a:t>cours de la </a:t>
            </a:r>
            <a:r>
              <a:rPr lang="fr-FR" b="1" dirty="0" smtClean="0">
                <a:solidFill>
                  <a:srgbClr val="0000FF"/>
                </a:solidFill>
              </a:rPr>
              <a:t>saison</a:t>
            </a:r>
          </a:p>
          <a:p>
            <a:endParaRPr lang="fr-FR" dirty="0" smtClean="0"/>
          </a:p>
          <a:p>
            <a:pPr marL="285750" indent="-285750">
              <a:buFont typeface="Wingdings"/>
              <a:buChar char="è"/>
            </a:pPr>
            <a:r>
              <a:rPr lang="fr-FR" b="1" dirty="0" err="1" smtClean="0">
                <a:solidFill>
                  <a:srgbClr val="0000FF"/>
                </a:solidFill>
                <a:sym typeface="Wingdings" panose="05000000000000000000" pitchFamily="2" charset="2"/>
              </a:rPr>
              <a:t>Barcoding</a:t>
            </a:r>
            <a:r>
              <a:rPr lang="fr-FR" b="1" dirty="0" smtClean="0">
                <a:solidFill>
                  <a:srgbClr val="0000FF"/>
                </a:solidFill>
                <a:sym typeface="Wingdings" panose="05000000000000000000" pitchFamily="2" charset="2"/>
              </a:rPr>
              <a:t> : </a:t>
            </a:r>
            <a:r>
              <a:rPr lang="fr-FR" dirty="0" smtClean="0">
                <a:sym typeface="Wingdings" panose="05000000000000000000" pitchFamily="2" charset="2"/>
              </a:rPr>
              <a:t>« qui transporte quoi? » : en cours de traitement</a:t>
            </a:r>
            <a:r>
              <a:rPr lang="fr-FR" u="sng" dirty="0" smtClean="0"/>
              <a:t> </a:t>
            </a:r>
          </a:p>
          <a:p>
            <a:endParaRPr lang="fr-FR" u="sng" dirty="0" smtClean="0"/>
          </a:p>
          <a:p>
            <a:pPr marL="285750" indent="-285750">
              <a:buFont typeface="Wingdings"/>
              <a:buChar char="è"/>
            </a:pPr>
            <a:r>
              <a:rPr lang="fr-FR" b="1" u="sng" dirty="0" smtClean="0">
                <a:solidFill>
                  <a:srgbClr val="0000FF"/>
                </a:solidFill>
              </a:rPr>
              <a:t>Retour sur le service de pollinisation :</a:t>
            </a:r>
          </a:p>
          <a:p>
            <a:endParaRPr lang="fr-FR" u="sng" dirty="0" smtClean="0"/>
          </a:p>
          <a:p>
            <a:pPr marL="285750" indent="-285750">
              <a:buFontTx/>
              <a:buChar char="-"/>
            </a:pPr>
            <a:r>
              <a:rPr lang="fr-FR" dirty="0" smtClean="0"/>
              <a:t>Les insectes participent au maintien de la diversité floristique </a:t>
            </a:r>
            <a:r>
              <a:rPr lang="fr-FR" dirty="0" err="1" smtClean="0"/>
              <a:t>prairiale</a:t>
            </a:r>
            <a:r>
              <a:rPr lang="fr-FR" dirty="0" smtClean="0"/>
              <a:t> 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Les insectes </a:t>
            </a:r>
            <a:r>
              <a:rPr lang="fr-FR" dirty="0" err="1" smtClean="0"/>
              <a:t>prairiaux</a:t>
            </a:r>
            <a:r>
              <a:rPr lang="fr-FR" dirty="0" smtClean="0"/>
              <a:t> participent-ils à la reproduction des haies et cultures entomophiles environnantes? 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La visite d’une fleur ne préjuge pas du succès de la pollinisation</a:t>
            </a:r>
          </a:p>
          <a:p>
            <a:pPr marL="285750" indent="-285750">
              <a:buFontTx/>
              <a:buChar char="-"/>
            </a:pPr>
            <a:endParaRPr lang="fr-FR" dirty="0" smtClean="0"/>
          </a:p>
          <a:p>
            <a:endParaRPr lang="fr-FR" dirty="0" smtClean="0"/>
          </a:p>
        </p:txBody>
      </p:sp>
      <p:pic>
        <p:nvPicPr>
          <p:cNvPr id="7173" name="Picture 5" descr="maya l'abeille coloriage à dessiner imprimer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512" y="2612631"/>
            <a:ext cx="1033488" cy="1460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208" y="2008755"/>
            <a:ext cx="1097209" cy="1105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>
            <p:custDataLst>
              <p:tags r:id="rId2"/>
            </p:custDataLst>
          </p:nvPr>
        </p:nvSpPr>
        <p:spPr>
          <a:xfrm>
            <a:off x="-9194" y="-75304"/>
            <a:ext cx="9153195" cy="1128040"/>
          </a:xfrm>
          <a:prstGeom prst="rect">
            <a:avLst/>
          </a:prstGeom>
          <a:solidFill>
            <a:srgbClr val="1F497D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ZoneTexte 5"/>
          <p:cNvSpPr txBox="1"/>
          <p:nvPr>
            <p:custDataLst>
              <p:tags r:id="rId3"/>
            </p:custDataLst>
          </p:nvPr>
        </p:nvSpPr>
        <p:spPr>
          <a:xfrm>
            <a:off x="1219032" y="191108"/>
            <a:ext cx="6696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chemeClr val="bg1"/>
                </a:solidFill>
                <a:latin typeface="Orator Std" panose="020D0509020203030204" pitchFamily="49" charset="0"/>
              </a:rPr>
              <a:t>Discussion - Conclusion</a:t>
            </a:r>
            <a:endParaRPr lang="fr-FR" sz="3600" b="1" dirty="0">
              <a:solidFill>
                <a:schemeClr val="bg1"/>
              </a:solidFill>
              <a:latin typeface="Orator Std" panose="020D0509020203030204" pitchFamily="49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3255" y="1121778"/>
            <a:ext cx="66516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02108" y="3690238"/>
            <a:ext cx="792067" cy="1103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565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504950" y="2082800"/>
            <a:ext cx="622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Merci de votre attention</a:t>
            </a:r>
            <a:endParaRPr lang="fr-FR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55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>
            <p:custDataLst>
              <p:tags r:id="rId1"/>
            </p:custDataLst>
          </p:nvPr>
        </p:nvSpPr>
        <p:spPr>
          <a:xfrm>
            <a:off x="-9194" y="-75304"/>
            <a:ext cx="9153195" cy="1128040"/>
          </a:xfrm>
          <a:prstGeom prst="rect">
            <a:avLst/>
          </a:prstGeom>
          <a:solidFill>
            <a:srgbClr val="1F497D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ZoneTexte 6"/>
          <p:cNvSpPr txBox="1"/>
          <p:nvPr>
            <p:custDataLst>
              <p:tags r:id="rId2"/>
            </p:custDataLst>
          </p:nvPr>
        </p:nvSpPr>
        <p:spPr>
          <a:xfrm>
            <a:off x="1979714" y="191108"/>
            <a:ext cx="5177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chemeClr val="bg1"/>
                </a:solidFill>
                <a:latin typeface="Orator Std" panose="020D0509020203030204" pitchFamily="49" charset="0"/>
              </a:rPr>
              <a:t>Qui visite quoi?</a:t>
            </a:r>
            <a:endParaRPr lang="fr-FR" sz="3600" b="1" dirty="0">
              <a:solidFill>
                <a:schemeClr val="bg1"/>
              </a:solidFill>
              <a:latin typeface="Orator Std" panose="020D0509020203030204" pitchFamily="49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50" y="1073799"/>
            <a:ext cx="7083534" cy="5205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e 8"/>
          <p:cNvGrpSpPr/>
          <p:nvPr/>
        </p:nvGrpSpPr>
        <p:grpSpPr>
          <a:xfrm>
            <a:off x="7185599" y="-65780"/>
            <a:ext cx="1968083" cy="1149105"/>
            <a:chOff x="7831408" y="3365530"/>
            <a:chExt cx="4442755" cy="2812432"/>
          </a:xfrm>
        </p:grpSpPr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31408" y="3365537"/>
              <a:ext cx="4118585" cy="2735480"/>
            </a:xfrm>
            <a:prstGeom prst="rect">
              <a:avLst/>
            </a:prstGeom>
          </p:spPr>
        </p:pic>
        <p:sp>
          <p:nvSpPr>
            <p:cNvPr id="11" name="ZoneTexte 10"/>
            <p:cNvSpPr txBox="1"/>
            <p:nvPr/>
          </p:nvSpPr>
          <p:spPr>
            <a:xfrm rot="16200000">
              <a:off x="10659515" y="4563313"/>
              <a:ext cx="2812432" cy="416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600" dirty="0" smtClean="0"/>
                <a:t>Photographie personnelle</a:t>
              </a:r>
              <a:endParaRPr lang="fr-FR" sz="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5716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34AD7-994B-4120-8110-2ADC5919528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115239" y="1556792"/>
            <a:ext cx="7129169" cy="3569802"/>
          </a:xfrm>
          <a:prstGeom prst="rect">
            <a:avLst/>
          </a:prstGeom>
        </p:spPr>
      </p:pic>
      <p:sp>
        <p:nvSpPr>
          <p:cNvPr id="6" name="ZoneTexte 5"/>
          <p:cNvSpPr txBox="1"/>
          <p:nvPr>
            <p:custDataLst>
              <p:tags r:id="rId2"/>
            </p:custDataLst>
          </p:nvPr>
        </p:nvSpPr>
        <p:spPr>
          <a:xfrm>
            <a:off x="1907515" y="5445223"/>
            <a:ext cx="5544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dirty="0"/>
              <a:t>Pollinisation : </a:t>
            </a:r>
            <a:r>
              <a:rPr lang="fr-FR" sz="2400" i="1" dirty="0" smtClean="0"/>
              <a:t>Processus </a:t>
            </a:r>
            <a:r>
              <a:rPr lang="fr-FR" sz="2400" i="1" dirty="0"/>
              <a:t>de transfert du pollen des étamines aux pistils</a:t>
            </a:r>
          </a:p>
          <a:p>
            <a:endParaRPr lang="fr-FR" sz="2400" dirty="0"/>
          </a:p>
        </p:txBody>
      </p:sp>
      <p:sp>
        <p:nvSpPr>
          <p:cNvPr id="7" name="Rectangle 6"/>
          <p:cNvSpPr/>
          <p:nvPr>
            <p:custDataLst>
              <p:tags r:id="rId3"/>
            </p:custDataLst>
          </p:nvPr>
        </p:nvSpPr>
        <p:spPr>
          <a:xfrm>
            <a:off x="-9194" y="-75304"/>
            <a:ext cx="9153195" cy="1128040"/>
          </a:xfrm>
          <a:prstGeom prst="rect">
            <a:avLst/>
          </a:prstGeom>
          <a:solidFill>
            <a:srgbClr val="1F497D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ZoneTexte 7"/>
          <p:cNvSpPr txBox="1"/>
          <p:nvPr>
            <p:custDataLst>
              <p:tags r:id="rId4"/>
            </p:custDataLst>
          </p:nvPr>
        </p:nvSpPr>
        <p:spPr>
          <a:xfrm>
            <a:off x="1979714" y="191108"/>
            <a:ext cx="5177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chemeClr val="bg1"/>
                </a:solidFill>
                <a:latin typeface="Orator Std" panose="020D0509020203030204" pitchFamily="49" charset="0"/>
              </a:rPr>
              <a:t>La pollinisation</a:t>
            </a:r>
            <a:endParaRPr lang="fr-FR" sz="3600" b="1" dirty="0">
              <a:solidFill>
                <a:schemeClr val="bg1"/>
              </a:solidFill>
              <a:latin typeface="Orator Std" panose="020D0509020203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57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>
            <p:custDataLst>
              <p:tags r:id="rId1"/>
            </p:custDataLst>
          </p:nvPr>
        </p:nvSpPr>
        <p:spPr>
          <a:xfrm>
            <a:off x="-9194" y="-75304"/>
            <a:ext cx="9153195" cy="112804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>
            <p:custDataLst>
              <p:tags r:id="rId2"/>
            </p:custDataLst>
          </p:nvPr>
        </p:nvSpPr>
        <p:spPr>
          <a:xfrm>
            <a:off x="1979714" y="191102"/>
            <a:ext cx="5177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chemeClr val="bg1"/>
                </a:solidFill>
                <a:latin typeface="Orator Std" panose="020D0509020203030204" pitchFamily="49" charset="0"/>
              </a:rPr>
              <a:t>La Pollinisation</a:t>
            </a:r>
            <a:endParaRPr lang="fr-FR" sz="3600" b="1" dirty="0">
              <a:solidFill>
                <a:schemeClr val="bg1"/>
              </a:solidFill>
              <a:latin typeface="Orator Std" panose="020D0509020203030204" pitchFamily="49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8610280" y="6181273"/>
            <a:ext cx="75234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 smtClean="0">
                <a:solidFill>
                  <a:schemeClr val="bg1"/>
                </a:solidFill>
              </a:rPr>
              <a:t>E. Delacroix</a:t>
            </a:r>
            <a:endParaRPr lang="fr-FR" sz="700" dirty="0">
              <a:solidFill>
                <a:schemeClr val="bg1"/>
              </a:solidFill>
            </a:endParaRPr>
          </a:p>
        </p:txBody>
      </p:sp>
      <p:pic>
        <p:nvPicPr>
          <p:cNvPr id="9" name="Picture 2" descr="Z:\comete\Programmes_et_Expe\POLIPRé\Photos JNG\Lasio cf albipes\_MG_657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1" y="2840822"/>
            <a:ext cx="3366543" cy="224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Z:\COMETE\Programmes_et_Expe\POLIPRé\Résultats 2015\Photos JNG\Empis_sp_1\_MG_5324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0" y="2835116"/>
            <a:ext cx="3375101" cy="2250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91358" y="2681326"/>
            <a:ext cx="3712044" cy="28718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>
            <p:custDataLst>
              <p:tags r:id="rId3"/>
            </p:custDataLst>
          </p:nvPr>
        </p:nvSpPr>
        <p:spPr>
          <a:xfrm>
            <a:off x="107505" y="1124744"/>
            <a:ext cx="712879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latin typeface="Century Gothic" panose="020B0502020202020204" pitchFamily="34" charset="0"/>
              </a:rPr>
              <a:t>Processus </a:t>
            </a:r>
            <a:r>
              <a:rPr lang="fr-FR" dirty="0">
                <a:latin typeface="Century Gothic" panose="020B0502020202020204" pitchFamily="34" charset="0"/>
              </a:rPr>
              <a:t>de </a:t>
            </a:r>
            <a:r>
              <a:rPr lang="fr-FR" b="1" dirty="0">
                <a:latin typeface="Century Gothic" panose="020B0502020202020204" pitchFamily="34" charset="0"/>
              </a:rPr>
              <a:t>transfert du pollen des étamines </a:t>
            </a:r>
            <a:r>
              <a:rPr lang="fr-FR" b="1" dirty="0" smtClean="0">
                <a:latin typeface="Century Gothic" panose="020B0502020202020204" pitchFamily="34" charset="0"/>
              </a:rPr>
              <a:t>au pistil </a:t>
            </a:r>
            <a:r>
              <a:rPr lang="fr-FR" dirty="0" smtClean="0">
                <a:latin typeface="Century Gothic" panose="020B0502020202020204" pitchFamily="34" charset="0"/>
              </a:rPr>
              <a:t>: </a:t>
            </a:r>
          </a:p>
          <a:p>
            <a:r>
              <a:rPr lang="fr-FR" dirty="0" smtClean="0">
                <a:latin typeface="Century Gothic" panose="020B0502020202020204" pitchFamily="34" charset="0"/>
              </a:rPr>
              <a:t>	- vent, eau… </a:t>
            </a:r>
          </a:p>
          <a:p>
            <a:r>
              <a:rPr lang="fr-FR" dirty="0">
                <a:latin typeface="Century Gothic" panose="020B0502020202020204" pitchFamily="34" charset="0"/>
              </a:rPr>
              <a:t>	</a:t>
            </a:r>
            <a:r>
              <a:rPr lang="fr-FR" dirty="0" smtClean="0">
                <a:latin typeface="Century Gothic" panose="020B0502020202020204" pitchFamily="34" charset="0"/>
              </a:rPr>
              <a:t>- animaux, en particulier par les insectes :</a:t>
            </a:r>
          </a:p>
          <a:p>
            <a:r>
              <a:rPr lang="fr-FR" dirty="0">
                <a:latin typeface="Century Gothic" panose="020B0502020202020204" pitchFamily="34" charset="0"/>
              </a:rPr>
              <a:t>	</a:t>
            </a:r>
            <a:r>
              <a:rPr lang="fr-FR" dirty="0" smtClean="0">
                <a:latin typeface="Century Gothic" panose="020B0502020202020204" pitchFamily="34" charset="0"/>
              </a:rPr>
              <a:t>	- transport </a:t>
            </a:r>
            <a:r>
              <a:rPr lang="fr-FR" b="1" dirty="0" smtClean="0">
                <a:latin typeface="Century Gothic" panose="020B0502020202020204" pitchFamily="34" charset="0"/>
              </a:rPr>
              <a:t>volontaire ou involontaire</a:t>
            </a:r>
            <a:r>
              <a:rPr lang="fr-FR" dirty="0" smtClean="0">
                <a:latin typeface="Century Gothic" panose="020B0502020202020204" pitchFamily="34" charset="0"/>
              </a:rPr>
              <a:t> (nectar).</a:t>
            </a:r>
          </a:p>
          <a:p>
            <a:endParaRPr lang="fr-FR" sz="1400" dirty="0" smtClean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smtClean="0">
                <a:latin typeface="Century Gothic" panose="020B0502020202020204" pitchFamily="34" charset="0"/>
              </a:rPr>
              <a:t>88% des plantes à fleurs </a:t>
            </a:r>
            <a:r>
              <a:rPr lang="fr-FR" dirty="0" smtClean="0">
                <a:latin typeface="Century Gothic" panose="020B0502020202020204" pitchFamily="34" charset="0"/>
              </a:rPr>
              <a:t>seraient </a:t>
            </a:r>
            <a:r>
              <a:rPr lang="fr-FR" dirty="0" err="1" smtClean="0">
                <a:latin typeface="Century Gothic" panose="020B0502020202020204" pitchFamily="34" charset="0"/>
              </a:rPr>
              <a:t>pollinisées</a:t>
            </a:r>
            <a:r>
              <a:rPr lang="fr-FR" dirty="0" smtClean="0">
                <a:latin typeface="Century Gothic" panose="020B0502020202020204" pitchFamily="34" charset="0"/>
              </a:rPr>
              <a:t> par des animaux </a:t>
            </a:r>
            <a:r>
              <a:rPr lang="fr-FR" sz="1400" i="1" dirty="0" smtClean="0">
                <a:latin typeface="Century Gothic" panose="020B0502020202020204" pitchFamily="34" charset="0"/>
              </a:rPr>
              <a:t>(</a:t>
            </a:r>
            <a:r>
              <a:rPr lang="fr-FR" sz="1400" i="1" dirty="0" err="1" smtClean="0">
                <a:latin typeface="Century Gothic" panose="020B0502020202020204" pitchFamily="34" charset="0"/>
              </a:rPr>
              <a:t>Ollerton</a:t>
            </a:r>
            <a:r>
              <a:rPr lang="fr-FR" sz="1400" i="1" dirty="0" smtClean="0">
                <a:latin typeface="Century Gothic" panose="020B0502020202020204" pitchFamily="34" charset="0"/>
              </a:rPr>
              <a:t> et al., 2011).</a:t>
            </a:r>
          </a:p>
          <a:p>
            <a:endParaRPr lang="fr-FR" dirty="0" smtClean="0"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Impact</a:t>
            </a:r>
            <a:r>
              <a:rPr lang="fr-FR" dirty="0" smtClean="0">
                <a:latin typeface="Century Gothic" panose="020B0502020202020204" pitchFamily="34" charset="0"/>
              </a:rPr>
              <a:t> </a:t>
            </a:r>
            <a:r>
              <a:rPr lang="fr-FR" dirty="0">
                <a:latin typeface="Century Gothic" panose="020B0502020202020204" pitchFamily="34" charset="0"/>
              </a:rPr>
              <a:t>sur </a:t>
            </a:r>
            <a:r>
              <a:rPr lang="fr-FR" b="1" dirty="0" smtClean="0">
                <a:latin typeface="Century Gothic" panose="020B0502020202020204" pitchFamily="34" charset="0"/>
              </a:rPr>
              <a:t>1/3 des </a:t>
            </a:r>
            <a:r>
              <a:rPr lang="fr-FR" b="1" dirty="0">
                <a:latin typeface="Century Gothic" panose="020B0502020202020204" pitchFamily="34" charset="0"/>
              </a:rPr>
              <a:t>cultures alimentaires </a:t>
            </a:r>
            <a:r>
              <a:rPr lang="fr-FR" dirty="0">
                <a:latin typeface="Century Gothic" panose="020B0502020202020204" pitchFamily="34" charset="0"/>
              </a:rPr>
              <a:t>mondiales </a:t>
            </a:r>
            <a:r>
              <a:rPr lang="fr-FR" sz="1400" i="1" dirty="0">
                <a:latin typeface="Century Gothic" panose="020B0502020202020204" pitchFamily="34" charset="0"/>
              </a:rPr>
              <a:t>(Bailes et al., </a:t>
            </a:r>
            <a:r>
              <a:rPr lang="fr-FR" sz="1400" i="1" dirty="0" smtClean="0">
                <a:latin typeface="Century Gothic" panose="020B0502020202020204" pitchFamily="34" charset="0"/>
              </a:rPr>
              <a:t>2015</a:t>
            </a:r>
            <a:r>
              <a:rPr lang="fr-FR" sz="1400" i="1" dirty="0">
                <a:latin typeface="Century Gothic" panose="020B0502020202020204" pitchFamily="34" charset="0"/>
              </a:rPr>
              <a:t>)</a:t>
            </a:r>
            <a:r>
              <a:rPr lang="fr-FR" sz="1400" i="1" dirty="0" smtClean="0">
                <a:latin typeface="Century Gothic" panose="020B0502020202020204" pitchFamily="34" charset="0"/>
              </a:rPr>
              <a:t>.</a:t>
            </a:r>
          </a:p>
          <a:p>
            <a:endParaRPr lang="fr-FR" dirty="0" smtClean="0"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dirty="0" smtClean="0">
                <a:latin typeface="Century Gothic" panose="020B0502020202020204" pitchFamily="34" charset="0"/>
              </a:rPr>
              <a:t>La majorité des études</a:t>
            </a:r>
            <a:r>
              <a:rPr lang="fr-FR" dirty="0" smtClean="0">
                <a:latin typeface="Century Gothic" panose="020B0502020202020204" pitchFamily="34" charset="0"/>
              </a:rPr>
              <a:t> traitant du service de pollinisation portent sur les cultures du fait de l’importance de ce service écosystémique dans la production de denrées alimentaires.</a:t>
            </a:r>
          </a:p>
          <a:p>
            <a:endParaRPr lang="fr-FR" dirty="0" smtClean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dirty="0" smtClean="0">
              <a:latin typeface="Century Gothic" panose="020B0502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9552" y="5553222"/>
            <a:ext cx="80707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>
                <a:solidFill>
                  <a:srgbClr val="0000FF"/>
                </a:solidFill>
                <a:latin typeface="Century Gothic" panose="020B0502020202020204" pitchFamily="34" charset="0"/>
              </a:rPr>
              <a:t>Le rôle et l’importance des insectes dans le transport du pollen sont peu connus et peu étudiés dans un contexte prairial.</a:t>
            </a:r>
          </a:p>
        </p:txBody>
      </p:sp>
    </p:spTree>
    <p:extLst>
      <p:ext uri="{BB962C8B-B14F-4D97-AF65-F5344CB8AC3E}">
        <p14:creationId xmlns:p14="http://schemas.microsoft.com/office/powerpoint/2010/main" val="3145584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>
            <p:custDataLst>
              <p:tags r:id="rId1"/>
            </p:custDataLst>
          </p:nvPr>
        </p:nvSpPr>
        <p:spPr>
          <a:xfrm>
            <a:off x="-9194" y="-75304"/>
            <a:ext cx="9153195" cy="112804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>
            <p:custDataLst>
              <p:tags r:id="rId2"/>
            </p:custDataLst>
          </p:nvPr>
        </p:nvSpPr>
        <p:spPr>
          <a:xfrm>
            <a:off x="1978748" y="234452"/>
            <a:ext cx="5177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chemeClr val="bg1"/>
                </a:solidFill>
                <a:latin typeface="Orator Std" panose="020D0509020203030204" pitchFamily="49" charset="0"/>
              </a:rPr>
              <a:t>Objectif de l’étude</a:t>
            </a:r>
            <a:endParaRPr lang="fr-FR" sz="3600" b="1" dirty="0">
              <a:solidFill>
                <a:schemeClr val="bg1"/>
              </a:solidFill>
              <a:latin typeface="Orator Std" panose="020D0509020203030204" pitchFamily="49" charset="0"/>
            </a:endParaRPr>
          </a:p>
        </p:txBody>
      </p:sp>
      <p:sp>
        <p:nvSpPr>
          <p:cNvPr id="12" name="ZoneTexte 11"/>
          <p:cNvSpPr txBox="1"/>
          <p:nvPr>
            <p:custDataLst>
              <p:tags r:id="rId3"/>
            </p:custDataLst>
          </p:nvPr>
        </p:nvSpPr>
        <p:spPr>
          <a:xfrm>
            <a:off x="179512" y="749871"/>
            <a:ext cx="901827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400" b="1" dirty="0" smtClean="0">
              <a:latin typeface="Century Gothic" panose="020B0502020202020204" pitchFamily="34" charset="0"/>
            </a:endParaRPr>
          </a:p>
          <a:p>
            <a:r>
              <a:rPr lang="fr-FR" sz="2400" dirty="0" smtClean="0">
                <a:latin typeface="Century Gothic" panose="020B0502020202020204" pitchFamily="34" charset="0"/>
              </a:rPr>
              <a:t>Etudier les </a:t>
            </a:r>
            <a:r>
              <a:rPr lang="fr-FR" sz="2400" b="1" dirty="0" smtClean="0">
                <a:latin typeface="Century Gothic" panose="020B0502020202020204" pitchFamily="34" charset="0"/>
              </a:rPr>
              <a:t>interactions plantes/insectes </a:t>
            </a:r>
            <a:r>
              <a:rPr lang="fr-FR" sz="2400" dirty="0" smtClean="0">
                <a:latin typeface="Century Gothic" panose="020B0502020202020204" pitchFamily="34" charset="0"/>
              </a:rPr>
              <a:t>dans les prairies et les </a:t>
            </a:r>
            <a:r>
              <a:rPr lang="fr-FR" sz="2400" b="1" dirty="0" smtClean="0">
                <a:latin typeface="Century Gothic" panose="020B0502020202020204" pitchFamily="34" charset="0"/>
              </a:rPr>
              <a:t>transports de pollens associés </a:t>
            </a:r>
          </a:p>
          <a:p>
            <a:endParaRPr lang="fr-FR" sz="2400" b="1" dirty="0" smtClean="0">
              <a:latin typeface="Century Gothic" panose="020B0502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 dirty="0" smtClean="0">
                <a:latin typeface="Century Gothic" panose="020B0502020202020204" pitchFamily="34" charset="0"/>
              </a:rPr>
              <a:t>dans des contextes </a:t>
            </a:r>
            <a:r>
              <a:rPr lang="fr-FR" sz="2400" dirty="0" err="1" smtClean="0">
                <a:latin typeface="Century Gothic" panose="020B0502020202020204" pitchFamily="34" charset="0"/>
              </a:rPr>
              <a:t>prairiaux</a:t>
            </a:r>
            <a:r>
              <a:rPr lang="fr-FR" sz="2400" dirty="0" smtClean="0">
                <a:latin typeface="Century Gothic" panose="020B0502020202020204" pitchFamily="34" charset="0"/>
              </a:rPr>
              <a:t> </a:t>
            </a:r>
            <a:r>
              <a:rPr lang="fr-FR" sz="2400" b="1" dirty="0" smtClean="0">
                <a:latin typeface="Century Gothic" panose="020B0502020202020204" pitchFamily="34" charset="0"/>
              </a:rPr>
              <a:t>contrastés</a:t>
            </a:r>
          </a:p>
          <a:p>
            <a:endParaRPr lang="fr-FR" sz="2400" dirty="0">
              <a:latin typeface="Century Gothic" panose="020B0502020202020204" pitchFamily="34" charset="0"/>
            </a:endParaRPr>
          </a:p>
          <a:p>
            <a:r>
              <a:rPr lang="fr-FR" sz="2400" dirty="0" smtClean="0">
                <a:latin typeface="Century Gothic" panose="020B0502020202020204" pitchFamily="34" charset="0"/>
              </a:rPr>
              <a:t>pour </a:t>
            </a:r>
            <a:r>
              <a:rPr lang="fr-FR" sz="2400" i="1" dirty="0" smtClean="0">
                <a:latin typeface="Century Gothic" panose="020B0502020202020204" pitchFamily="34" charset="0"/>
              </a:rPr>
              <a:t>in fine </a:t>
            </a:r>
            <a:r>
              <a:rPr lang="fr-FR" sz="2400" b="1" dirty="0" smtClean="0">
                <a:latin typeface="Century Gothic" panose="020B0502020202020204" pitchFamily="34" charset="0"/>
              </a:rPr>
              <a:t>expliciter le service de pollinisation </a:t>
            </a:r>
            <a:r>
              <a:rPr lang="fr-FR" sz="2400" dirty="0" smtClean="0">
                <a:latin typeface="Century Gothic" panose="020B0502020202020204" pitchFamily="34" charset="0"/>
              </a:rPr>
              <a:t>rendu par les prairies.</a:t>
            </a:r>
          </a:p>
          <a:p>
            <a:endParaRPr lang="fr-FR" sz="2400" dirty="0" smtClean="0">
              <a:latin typeface="Century Gothic" panose="020B0502020202020204" pitchFamily="34" charset="0"/>
            </a:endParaRPr>
          </a:p>
          <a:p>
            <a:pPr algn="ctr"/>
            <a:r>
              <a:rPr lang="fr-FR" sz="2800" b="1" dirty="0" smtClean="0">
                <a:solidFill>
                  <a:srgbClr val="0000FF"/>
                </a:solidFill>
                <a:latin typeface="Century Gothic" panose="020B0502020202020204" pitchFamily="34" charset="0"/>
              </a:rPr>
              <a:t>Qui visite quoi, quand et qui transporte quoi?</a:t>
            </a:r>
          </a:p>
          <a:p>
            <a:endParaRPr lang="fr-FR" sz="2400" dirty="0">
              <a:latin typeface="Century Gothic" panose="020B0502020202020204" pitchFamily="34" charset="0"/>
            </a:endParaRPr>
          </a:p>
          <a:p>
            <a:endParaRPr lang="fr-FR" sz="2800" dirty="0" smtClean="0">
              <a:latin typeface="Century Gothic" panose="020B0502020202020204" pitchFamily="34" charset="0"/>
            </a:endParaRPr>
          </a:p>
          <a:p>
            <a:endParaRPr lang="fr-FR" sz="2400" dirty="0" smtClean="0">
              <a:latin typeface="Century Gothic" panose="020B0502020202020204" pitchFamily="34" charset="0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5550939"/>
            <a:ext cx="1995160" cy="1319214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5558884"/>
            <a:ext cx="1983198" cy="1317199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5550939"/>
            <a:ext cx="1995160" cy="1325144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558884"/>
            <a:ext cx="1995160" cy="1326500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 rot="16200000">
            <a:off x="8234002" y="5798237"/>
            <a:ext cx="150337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 smtClean="0"/>
              <a:t>E. Delacroix</a:t>
            </a:r>
            <a:endParaRPr lang="fr-FR" sz="700" dirty="0"/>
          </a:p>
        </p:txBody>
      </p:sp>
      <p:sp>
        <p:nvSpPr>
          <p:cNvPr id="18" name="ZoneTexte 17"/>
          <p:cNvSpPr txBox="1"/>
          <p:nvPr>
            <p:custDataLst>
              <p:tags r:id="rId4"/>
            </p:custDataLst>
          </p:nvPr>
        </p:nvSpPr>
        <p:spPr>
          <a:xfrm>
            <a:off x="-281779" y="4766355"/>
            <a:ext cx="9153195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latin typeface="Century Gothic" panose="020B0502020202020204" pitchFamily="34" charset="0"/>
              </a:rPr>
              <a:t>POLIPRE</a:t>
            </a:r>
            <a:r>
              <a:rPr lang="fr-FR" sz="2400" dirty="0" smtClean="0">
                <a:latin typeface="Century Gothic" panose="020B0502020202020204" pitchFamily="34" charset="0"/>
              </a:rPr>
              <a:t> : Méta-Programme </a:t>
            </a:r>
            <a:r>
              <a:rPr lang="fr-FR" sz="2400" b="1" dirty="0" smtClean="0">
                <a:latin typeface="Century Gothic" panose="020B0502020202020204" pitchFamily="34" charset="0"/>
              </a:rPr>
              <a:t>ECOSERV</a:t>
            </a:r>
            <a:r>
              <a:rPr lang="fr-FR" sz="2400" dirty="0" smtClean="0">
                <a:latin typeface="Century Gothic" panose="020B0502020202020204" pitchFamily="34" charset="0"/>
              </a:rPr>
              <a:t> (INRA)</a:t>
            </a:r>
          </a:p>
          <a:p>
            <a:pPr algn="ctr"/>
            <a:r>
              <a:rPr lang="fr-FR" sz="2000" i="1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Étude </a:t>
            </a:r>
            <a:r>
              <a:rPr lang="fr-FR" sz="2000" i="1" dirty="0">
                <a:latin typeface="Century Gothic" panose="020B0502020202020204" pitchFamily="34" charset="0"/>
                <a:sym typeface="Wingdings" panose="05000000000000000000" pitchFamily="2" charset="2"/>
              </a:rPr>
              <a:t>des services rendus par les </a:t>
            </a:r>
            <a:r>
              <a:rPr lang="fr-FR" sz="2000" i="1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écosystèmes</a:t>
            </a:r>
            <a:endParaRPr lang="fr-FR" sz="2000" dirty="0" smtClean="0">
              <a:latin typeface="Century Gothic" panose="020B0502020202020204" pitchFamily="34" charset="0"/>
            </a:endParaRPr>
          </a:p>
          <a:p>
            <a:r>
              <a:rPr lang="fr-FR" sz="2000" dirty="0">
                <a:latin typeface="Century Gothic" panose="020B0502020202020204" pitchFamily="34" charset="0"/>
                <a:sym typeface="Wingdings" panose="05000000000000000000" pitchFamily="2" charset="2"/>
              </a:rPr>
              <a:t>	</a:t>
            </a:r>
            <a:endParaRPr lang="fr-FR" sz="2000" i="1" dirty="0" smtClean="0"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r>
              <a:rPr lang="fr-FR" sz="2000" dirty="0">
                <a:latin typeface="Century Gothic" panose="020B0502020202020204" pitchFamily="34" charset="0"/>
              </a:rPr>
              <a:t>	</a:t>
            </a:r>
            <a:r>
              <a:rPr lang="fr-FR" sz="2000" b="1" dirty="0" smtClean="0">
                <a:latin typeface="Century Gothic" panose="020B0502020202020204" pitchFamily="34" charset="0"/>
              </a:rPr>
              <a:t>	</a:t>
            </a:r>
            <a:endParaRPr lang="fr-FR" sz="2000" dirty="0">
              <a:latin typeface="Century Gothic" panose="020B0502020202020204" pitchFamily="34" charset="0"/>
            </a:endParaRPr>
          </a:p>
          <a:p>
            <a:endParaRPr lang="fr-FR" sz="2000" dirty="0">
              <a:latin typeface="Century Gothic" panose="020B0502020202020204" pitchFamily="34" charset="0"/>
            </a:endParaRPr>
          </a:p>
          <a:p>
            <a:endParaRPr lang="fr-FR" sz="20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352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>
            <p:custDataLst>
              <p:tags r:id="rId1"/>
            </p:custDataLst>
          </p:nvPr>
        </p:nvSpPr>
        <p:spPr>
          <a:xfrm>
            <a:off x="-9194" y="-75304"/>
            <a:ext cx="9153195" cy="112804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>
            <p:custDataLst>
              <p:tags r:id="rId2"/>
            </p:custDataLst>
          </p:nvPr>
        </p:nvSpPr>
        <p:spPr>
          <a:xfrm>
            <a:off x="1979714" y="191102"/>
            <a:ext cx="5177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chemeClr val="bg1"/>
                </a:solidFill>
                <a:latin typeface="Orator Std" panose="020D0509020203030204" pitchFamily="49" charset="0"/>
              </a:rPr>
              <a:t>Sites d’étude</a:t>
            </a:r>
            <a:endParaRPr lang="fr-FR" sz="3600" b="1" dirty="0">
              <a:solidFill>
                <a:schemeClr val="bg1"/>
              </a:solidFill>
              <a:latin typeface="Orator Std" panose="020D0509020203030204" pitchFamily="49" charset="0"/>
            </a:endParaRPr>
          </a:p>
        </p:txBody>
      </p:sp>
      <p:grpSp>
        <p:nvGrpSpPr>
          <p:cNvPr id="7" name="Groupe 6"/>
          <p:cNvGrpSpPr/>
          <p:nvPr>
            <p:custDataLst>
              <p:tags r:id="rId3"/>
            </p:custDataLst>
          </p:nvPr>
        </p:nvGrpSpPr>
        <p:grpSpPr>
          <a:xfrm>
            <a:off x="4567404" y="1268760"/>
            <a:ext cx="4561156" cy="4907534"/>
            <a:chOff x="0" y="84312"/>
            <a:chExt cx="3497580" cy="3729925"/>
          </a:xfrm>
        </p:grpSpPr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4312"/>
              <a:ext cx="3497580" cy="3328955"/>
            </a:xfrm>
            <a:prstGeom prst="rect">
              <a:avLst/>
            </a:prstGeom>
          </p:spPr>
        </p:pic>
        <p:sp>
          <p:nvSpPr>
            <p:cNvPr id="9" name="Zone de texte 129"/>
            <p:cNvSpPr txBox="1"/>
            <p:nvPr/>
          </p:nvSpPr>
          <p:spPr>
            <a:xfrm>
              <a:off x="148846" y="3445809"/>
              <a:ext cx="3348734" cy="368428"/>
            </a:xfrm>
            <a:prstGeom prst="rect">
              <a:avLst/>
            </a:prstGeom>
            <a:solidFill>
              <a:prstClr val="white"/>
            </a:solidFill>
            <a:ln>
              <a:noFill/>
            </a:ln>
            <a:effectLst/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fr-FR" sz="1050" dirty="0"/>
                <a:t>Localisation des communes dans lesquelles se situent les différents Systèmes Expérimentaux étudiés, Lusignan (86600), Marcenat (15190) et Mirecourt (88500)</a:t>
              </a:r>
              <a:endParaRPr lang="fr-FR" sz="105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ZoneTexte 9"/>
          <p:cNvSpPr txBox="1"/>
          <p:nvPr>
            <p:custDataLst>
              <p:tags r:id="rId4"/>
            </p:custDataLst>
          </p:nvPr>
        </p:nvSpPr>
        <p:spPr>
          <a:xfrm>
            <a:off x="35497" y="1628803"/>
            <a:ext cx="453190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latin typeface="Century Gothic" panose="020B0502020202020204" pitchFamily="34" charset="0"/>
              </a:rPr>
              <a:t>3 Installations Expérimentales </a:t>
            </a:r>
            <a:r>
              <a:rPr lang="fr-FR" dirty="0">
                <a:latin typeface="Century Gothic" panose="020B0502020202020204" pitchFamily="34" charset="0"/>
              </a:rPr>
              <a:t>de </a:t>
            </a:r>
            <a:r>
              <a:rPr lang="fr-FR" dirty="0" smtClean="0">
                <a:latin typeface="Century Gothic" panose="020B0502020202020204" pitchFamily="34" charset="0"/>
              </a:rPr>
              <a:t>l’INRA au sein de 3 expérimentations système</a:t>
            </a:r>
          </a:p>
          <a:p>
            <a:endParaRPr lang="fr-FR" sz="1600" dirty="0" smtClean="0">
              <a:latin typeface="Century Gothic" panose="020B0502020202020204" pitchFamily="34" charset="0"/>
            </a:endParaRPr>
          </a:p>
          <a:p>
            <a:pPr marL="285750" indent="-285750">
              <a:buFont typeface="Wingdings"/>
              <a:buChar char="è"/>
            </a:pPr>
            <a:r>
              <a:rPr lang="fr-FR" b="1" dirty="0" smtClean="0">
                <a:latin typeface="Century Gothic" panose="020B0502020202020204" pitchFamily="34" charset="0"/>
              </a:rPr>
              <a:t>Elevage </a:t>
            </a:r>
            <a:r>
              <a:rPr lang="fr-FR" b="1" dirty="0">
                <a:latin typeface="Century Gothic" panose="020B0502020202020204" pitchFamily="34" charset="0"/>
              </a:rPr>
              <a:t>bovin </a:t>
            </a:r>
            <a:r>
              <a:rPr lang="fr-FR" b="1" dirty="0" smtClean="0">
                <a:latin typeface="Century Gothic" panose="020B0502020202020204" pitchFamily="34" charset="0"/>
              </a:rPr>
              <a:t>laitier</a:t>
            </a:r>
          </a:p>
          <a:p>
            <a:pPr marL="285750" indent="-285750">
              <a:buFont typeface="Wingdings"/>
              <a:buChar char="è"/>
            </a:pPr>
            <a:endParaRPr lang="fr-FR" b="1" dirty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fr-FR" dirty="0" smtClean="0">
                <a:latin typeface="Century Gothic" panose="020B0502020202020204" pitchFamily="34" charset="0"/>
              </a:rPr>
              <a:t>Lusignan </a:t>
            </a:r>
            <a:r>
              <a:rPr lang="fr-FR" dirty="0">
                <a:latin typeface="Century Gothic" panose="020B0502020202020204" pitchFamily="34" charset="0"/>
              </a:rPr>
              <a:t>(Vienne)</a:t>
            </a:r>
            <a:endParaRPr lang="fr-FR" dirty="0" smtClean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fr-FR" dirty="0">
                <a:latin typeface="Century Gothic" panose="020B0502020202020204" pitchFamily="34" charset="0"/>
              </a:rPr>
              <a:t>Mirecourt (Vosges) </a:t>
            </a:r>
            <a:r>
              <a:rPr lang="fr-FR" dirty="0" smtClean="0">
                <a:latin typeface="Century Gothic" panose="020B0502020202020204" pitchFamily="34" charset="0"/>
              </a:rPr>
              <a:t>	</a:t>
            </a:r>
            <a:endParaRPr lang="fr-FR" sz="1400" dirty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fr-FR" dirty="0" err="1">
                <a:latin typeface="Century Gothic" panose="020B0502020202020204" pitchFamily="34" charset="0"/>
              </a:rPr>
              <a:t>Marcenat</a:t>
            </a:r>
            <a:r>
              <a:rPr lang="fr-FR" dirty="0">
                <a:latin typeface="Century Gothic" panose="020B0502020202020204" pitchFamily="34" charset="0"/>
              </a:rPr>
              <a:t> (Cantal) </a:t>
            </a:r>
            <a:r>
              <a:rPr lang="fr-FR" dirty="0" smtClean="0">
                <a:latin typeface="Century Gothic" panose="020B0502020202020204" pitchFamily="34" charset="0"/>
              </a:rPr>
              <a:t>	 </a:t>
            </a:r>
            <a:endParaRPr lang="fr-FR" sz="1400" dirty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fr-FR" dirty="0" smtClean="0">
                <a:latin typeface="Century Gothic" panose="020B0502020202020204" pitchFamily="34" charset="0"/>
              </a:rPr>
              <a:t>	 </a:t>
            </a:r>
          </a:p>
          <a:p>
            <a:endParaRPr lang="fr-FR" dirty="0" smtClean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latin typeface="Century Gothic" panose="020B0502020202020204" pitchFamily="34" charset="0"/>
              </a:rPr>
              <a:t>6 parcelles </a:t>
            </a:r>
            <a:r>
              <a:rPr lang="fr-FR" dirty="0" smtClean="0">
                <a:latin typeface="Century Gothic" panose="020B0502020202020204" pitchFamily="34" charset="0"/>
              </a:rPr>
              <a:t>par </a:t>
            </a:r>
            <a:r>
              <a:rPr lang="fr-FR" dirty="0">
                <a:latin typeface="Century Gothic" panose="020B0502020202020204" pitchFamily="34" charset="0"/>
              </a:rPr>
              <a:t>système </a:t>
            </a:r>
            <a:endParaRPr lang="fr-FR" dirty="0" smtClean="0">
              <a:latin typeface="Century Gothic" panose="020B0502020202020204" pitchFamily="34" charset="0"/>
            </a:endParaRPr>
          </a:p>
          <a:p>
            <a:endParaRPr lang="fr-FR" sz="800" dirty="0" smtClean="0">
              <a:latin typeface="Century Gothic" panose="020B0502020202020204" pitchFamily="34" charset="0"/>
            </a:endParaRPr>
          </a:p>
          <a:p>
            <a:r>
              <a:rPr lang="fr-FR" sz="1600" dirty="0">
                <a:latin typeface="Century Gothic" panose="020B0502020202020204" pitchFamily="34" charset="0"/>
              </a:rPr>
              <a:t>S</a:t>
            </a:r>
            <a:r>
              <a:rPr lang="fr-FR" sz="1600" dirty="0" smtClean="0">
                <a:latin typeface="Century Gothic" panose="020B0502020202020204" pitchFamily="34" charset="0"/>
              </a:rPr>
              <a:t>uivant un </a:t>
            </a:r>
            <a:r>
              <a:rPr lang="fr-FR" sz="1600" b="1" dirty="0">
                <a:latin typeface="Century Gothic" panose="020B0502020202020204" pitchFamily="34" charset="0"/>
              </a:rPr>
              <a:t>gradient </a:t>
            </a:r>
            <a:r>
              <a:rPr lang="fr-FR" sz="1600" b="1" dirty="0" smtClean="0">
                <a:latin typeface="Century Gothic" panose="020B0502020202020204" pitchFamily="34" charset="0"/>
              </a:rPr>
              <a:t>de </a:t>
            </a:r>
            <a:r>
              <a:rPr lang="fr-FR" sz="1600" b="1" dirty="0">
                <a:latin typeface="Century Gothic" panose="020B0502020202020204" pitchFamily="34" charset="0"/>
              </a:rPr>
              <a:t>diversité </a:t>
            </a:r>
            <a:r>
              <a:rPr lang="fr-FR" sz="1600" b="1" dirty="0" smtClean="0">
                <a:latin typeface="Century Gothic" panose="020B0502020202020204" pitchFamily="34" charset="0"/>
              </a:rPr>
              <a:t>floristique </a:t>
            </a:r>
            <a:r>
              <a:rPr lang="fr-FR" sz="1600" dirty="0" smtClean="0">
                <a:latin typeface="Century Gothic" panose="020B0502020202020204" pitchFamily="34" charset="0"/>
              </a:rPr>
              <a:t>au sein de chaque système (</a:t>
            </a:r>
            <a:r>
              <a:rPr lang="fr-FR" sz="1600" b="1" dirty="0" smtClean="0">
                <a:latin typeface="Century Gothic" panose="020B0502020202020204" pitchFamily="34" charset="0"/>
              </a:rPr>
              <a:t>10 à 80 espèces</a:t>
            </a:r>
            <a:r>
              <a:rPr lang="fr-FR" sz="1600" dirty="0" smtClean="0">
                <a:latin typeface="Century Gothic" panose="020B0502020202020204" pitchFamily="34" charset="0"/>
              </a:rPr>
              <a:t>)</a:t>
            </a:r>
            <a:endParaRPr lang="fr-FR" sz="1600" dirty="0">
              <a:latin typeface="Century Gothic" panose="020B0502020202020204" pitchFamily="34" charset="0"/>
            </a:endParaRPr>
          </a:p>
        </p:txBody>
      </p:sp>
      <p:pic>
        <p:nvPicPr>
          <p:cNvPr id="1026" name="Picture 2" descr="C:\Users\llanore\AppData\Local\Microsoft\Windows\Temporary Internet Files\Content.Outlook\0MM4BHRY\photo_aérienne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386" y="1052736"/>
            <a:ext cx="4441614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4702385" y="3481844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bg1"/>
                </a:solidFill>
              </a:rPr>
              <a:t>Lusignan</a:t>
            </a:r>
          </a:p>
          <a:p>
            <a:r>
              <a:rPr lang="fr-FR" sz="1400" dirty="0" smtClean="0">
                <a:solidFill>
                  <a:schemeClr val="bg1"/>
                </a:solidFill>
              </a:rPr>
              <a:t>Alt. : 150m</a:t>
            </a:r>
            <a:endParaRPr lang="fr-FR" sz="1400" dirty="0">
              <a:solidFill>
                <a:schemeClr val="bg1"/>
              </a:solidFill>
            </a:endParaRPr>
          </a:p>
        </p:txBody>
      </p:sp>
      <p:pic>
        <p:nvPicPr>
          <p:cNvPr id="11" name="Picture 2" descr="C:\C_JLF\A_AA_jlf\B_jlf\A_A_Paramoteur_mai2015\IMGP5470 (Copier)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387" y="1052736"/>
            <a:ext cx="4441614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4702387" y="3478818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bg1"/>
                </a:solidFill>
              </a:rPr>
              <a:t>Mirecourt Alt. : 300m</a:t>
            </a:r>
            <a:endParaRPr lang="fr-FR" sz="1400" dirty="0">
              <a:solidFill>
                <a:schemeClr val="bg1"/>
              </a:solidFill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14" y="1052736"/>
            <a:ext cx="4460886" cy="2954613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4775335" y="3455822"/>
            <a:ext cx="1495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 smtClean="0">
                <a:solidFill>
                  <a:schemeClr val="bg1"/>
                </a:solidFill>
              </a:rPr>
              <a:t>Marcenat</a:t>
            </a:r>
            <a:endParaRPr lang="fr-FR" sz="1400" dirty="0" smtClean="0">
              <a:solidFill>
                <a:schemeClr val="bg1"/>
              </a:solidFill>
            </a:endParaRPr>
          </a:p>
          <a:p>
            <a:r>
              <a:rPr lang="fr-FR" sz="1400" dirty="0" smtClean="0">
                <a:solidFill>
                  <a:schemeClr val="bg1"/>
                </a:solidFill>
              </a:rPr>
              <a:t>Alt. : 1000-1200m</a:t>
            </a:r>
            <a:endParaRPr lang="fr-FR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968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2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>
            <p:custDataLst>
              <p:tags r:id="rId1"/>
            </p:custDataLst>
          </p:nvPr>
        </p:nvSpPr>
        <p:spPr>
          <a:xfrm>
            <a:off x="-9194" y="-75304"/>
            <a:ext cx="9153195" cy="112804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>
            <p:custDataLst>
              <p:tags r:id="rId2"/>
            </p:custDataLst>
          </p:nvPr>
        </p:nvSpPr>
        <p:spPr>
          <a:xfrm>
            <a:off x="1979714" y="191108"/>
            <a:ext cx="5177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chemeClr val="bg1"/>
                </a:solidFill>
                <a:latin typeface="Orator Std" panose="020D0509020203030204" pitchFamily="49" charset="0"/>
              </a:rPr>
              <a:t>L’échantillonnage</a:t>
            </a:r>
            <a:endParaRPr lang="fr-FR" sz="3600" b="1" dirty="0">
              <a:solidFill>
                <a:schemeClr val="bg1"/>
              </a:solidFill>
              <a:latin typeface="Orator Std" panose="020D0509020203030204" pitchFamily="49" charset="0"/>
            </a:endParaRPr>
          </a:p>
        </p:txBody>
      </p:sp>
      <p:sp>
        <p:nvSpPr>
          <p:cNvPr id="7" name="ZoneTexte 6"/>
          <p:cNvSpPr txBox="1"/>
          <p:nvPr>
            <p:custDataLst>
              <p:tags r:id="rId3"/>
            </p:custDataLst>
          </p:nvPr>
        </p:nvSpPr>
        <p:spPr>
          <a:xfrm>
            <a:off x="35497" y="1700814"/>
            <a:ext cx="439248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1" dirty="0" smtClean="0">
                <a:latin typeface="Century Gothic" panose="020B0502020202020204" pitchFamily="34" charset="0"/>
              </a:rPr>
              <a:t>Butineurs actifs et fleurs butinées</a:t>
            </a:r>
          </a:p>
          <a:p>
            <a:endParaRPr lang="fr-FR" sz="2000" b="1" dirty="0" smtClean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1" dirty="0">
                <a:latin typeface="Century Gothic" panose="020B0502020202020204" pitchFamily="34" charset="0"/>
              </a:rPr>
              <a:t>3</a:t>
            </a:r>
            <a:r>
              <a:rPr lang="fr-FR" sz="2000" b="1" dirty="0" smtClean="0">
                <a:latin typeface="Century Gothic" panose="020B0502020202020204" pitchFamily="34" charset="0"/>
              </a:rPr>
              <a:t> périodes </a:t>
            </a:r>
            <a:r>
              <a:rPr lang="fr-FR" sz="2000" dirty="0" smtClean="0">
                <a:latin typeface="Century Gothic" panose="020B0502020202020204" pitchFamily="34" charset="0"/>
              </a:rPr>
              <a:t>d’échantillonnage :</a:t>
            </a:r>
          </a:p>
          <a:p>
            <a:pPr marL="285750" indent="-285750">
              <a:buFontTx/>
              <a:buChar char="-"/>
            </a:pPr>
            <a:r>
              <a:rPr lang="fr-FR" sz="2000" dirty="0">
                <a:latin typeface="Century Gothic" panose="020B0502020202020204" pitchFamily="34" charset="0"/>
              </a:rPr>
              <a:t>M</a:t>
            </a:r>
            <a:r>
              <a:rPr lang="fr-FR" sz="2000" dirty="0" smtClean="0">
                <a:latin typeface="Century Gothic" panose="020B0502020202020204" pitchFamily="34" charset="0"/>
              </a:rPr>
              <a:t>i-mai</a:t>
            </a:r>
          </a:p>
          <a:p>
            <a:pPr marL="285750" indent="-285750">
              <a:buFontTx/>
              <a:buChar char="-"/>
            </a:pPr>
            <a:r>
              <a:rPr lang="fr-FR" sz="2000" dirty="0" smtClean="0">
                <a:latin typeface="Century Gothic" panose="020B0502020202020204" pitchFamily="34" charset="0"/>
              </a:rPr>
              <a:t>Mi-juin</a:t>
            </a:r>
          </a:p>
          <a:p>
            <a:pPr marL="285750" indent="-285750">
              <a:buFontTx/>
              <a:buChar char="-"/>
            </a:pPr>
            <a:r>
              <a:rPr lang="fr-FR" sz="2000" dirty="0" smtClean="0">
                <a:latin typeface="Century Gothic" panose="020B0502020202020204" pitchFamily="34" charset="0"/>
              </a:rPr>
              <a:t>Début juillet</a:t>
            </a:r>
          </a:p>
          <a:p>
            <a:endParaRPr lang="fr-FR" sz="2000" dirty="0" smtClean="0">
              <a:latin typeface="Century Gothic" panose="020B0502020202020204" pitchFamily="34" charset="0"/>
            </a:endParaRPr>
          </a:p>
          <a:p>
            <a:endParaRPr lang="fr-FR" sz="20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>
                <a:latin typeface="Century Gothic" panose="020B0502020202020204" pitchFamily="34" charset="0"/>
              </a:rPr>
              <a:t>Insectes capturés </a:t>
            </a:r>
            <a:r>
              <a:rPr lang="fr-FR" sz="2000" b="1" dirty="0" smtClean="0">
                <a:latin typeface="Century Gothic" panose="020B0502020202020204" pitchFamily="34" charset="0"/>
              </a:rPr>
              <a:t>épinglés</a:t>
            </a:r>
            <a:r>
              <a:rPr lang="fr-FR" sz="2000" dirty="0" smtClean="0">
                <a:latin typeface="Century Gothic" panose="020B0502020202020204" pitchFamily="34" charset="0"/>
              </a:rPr>
              <a:t>.</a:t>
            </a:r>
          </a:p>
          <a:p>
            <a:endParaRPr lang="fr-FR" sz="2000" dirty="0">
              <a:latin typeface="Century Gothic" panose="020B0502020202020204" pitchFamily="34" charset="0"/>
            </a:endParaRPr>
          </a:p>
          <a:p>
            <a:endParaRPr lang="fr-FR" sz="2000" dirty="0" smtClean="0">
              <a:latin typeface="Century Gothic" panose="020B0502020202020204" pitchFamily="34" charset="0"/>
            </a:endParaRPr>
          </a:p>
          <a:p>
            <a:endParaRPr lang="fr-FR" sz="2000" dirty="0" smtClean="0">
              <a:latin typeface="Century Gothic" panose="020B0502020202020204" pitchFamily="34" charset="0"/>
            </a:endParaRPr>
          </a:p>
          <a:p>
            <a:endParaRPr lang="fr-FR" sz="2000" dirty="0">
              <a:latin typeface="Century Gothic" panose="020B0502020202020204" pitchFamily="34" charset="0"/>
            </a:endParaRPr>
          </a:p>
          <a:p>
            <a:endParaRPr lang="fr-FR" sz="2000" dirty="0">
              <a:latin typeface="Century Gothic" panose="020B0502020202020204" pitchFamily="34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5" y="1292224"/>
            <a:ext cx="4716016" cy="5233120"/>
          </a:xfrm>
          <a:prstGeom prst="rect">
            <a:avLst/>
          </a:prstGeom>
        </p:spPr>
      </p:pic>
      <p:pic>
        <p:nvPicPr>
          <p:cNvPr id="10" name="Picture 2" descr="D:\Backup - 2015-05-01     Stage Cantal\Insectes épinglés\Ensemble_parcelles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87" t="47635" r="18302" b="4916"/>
          <a:stretch/>
        </p:blipFill>
        <p:spPr bwMode="auto">
          <a:xfrm>
            <a:off x="7181850" y="1052736"/>
            <a:ext cx="1962151" cy="352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497" y="549807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>
                <a:latin typeface="Century Gothic" panose="020B0502020202020204" pitchFamily="34" charset="0"/>
              </a:rPr>
              <a:t>Pollens transportés analysés par </a:t>
            </a:r>
            <a:r>
              <a:rPr lang="fr-FR" b="1" dirty="0" err="1">
                <a:latin typeface="Century Gothic" panose="020B0502020202020204" pitchFamily="34" charset="0"/>
              </a:rPr>
              <a:t>barcoding</a:t>
            </a:r>
            <a:r>
              <a:rPr lang="fr-FR" b="1" dirty="0">
                <a:latin typeface="Century Gothic" panose="020B0502020202020204" pitchFamily="34" charset="0"/>
              </a:rPr>
              <a:t> ADN</a:t>
            </a:r>
            <a:r>
              <a:rPr lang="fr-FR" dirty="0">
                <a:latin typeface="Century Gothic" panose="020B0502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92614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>
            <p:custDataLst>
              <p:tags r:id="rId1"/>
            </p:custDataLst>
          </p:nvPr>
        </p:nvSpPr>
        <p:spPr>
          <a:xfrm>
            <a:off x="-9194" y="-75304"/>
            <a:ext cx="9153195" cy="112804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>
            <p:custDataLst>
              <p:tags r:id="rId2"/>
            </p:custDataLst>
          </p:nvPr>
        </p:nvSpPr>
        <p:spPr>
          <a:xfrm>
            <a:off x="1979714" y="191108"/>
            <a:ext cx="5177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chemeClr val="bg1"/>
                </a:solidFill>
                <a:latin typeface="Orator Std" panose="020D0509020203030204" pitchFamily="49" charset="0"/>
              </a:rPr>
              <a:t>Qui visite?</a:t>
            </a:r>
            <a:endParaRPr lang="fr-FR" sz="3600" b="1" dirty="0">
              <a:solidFill>
                <a:schemeClr val="bg1"/>
              </a:solidFill>
              <a:latin typeface="Orator Std" panose="020D0509020203030204" pitchFamily="49" charset="0"/>
            </a:endParaRPr>
          </a:p>
        </p:txBody>
      </p:sp>
      <p:grpSp>
        <p:nvGrpSpPr>
          <p:cNvPr id="10" name="Groupe 9"/>
          <p:cNvGrpSpPr/>
          <p:nvPr/>
        </p:nvGrpSpPr>
        <p:grpSpPr>
          <a:xfrm>
            <a:off x="35495" y="2492896"/>
            <a:ext cx="7480512" cy="3933700"/>
            <a:chOff x="-35015" y="1161826"/>
            <a:chExt cx="6961266" cy="3256231"/>
          </a:xfrm>
        </p:grpSpPr>
        <p:grpSp>
          <p:nvGrpSpPr>
            <p:cNvPr id="11" name="Groupe 10"/>
            <p:cNvGrpSpPr/>
            <p:nvPr/>
          </p:nvGrpSpPr>
          <p:grpSpPr>
            <a:xfrm>
              <a:off x="-35015" y="1161826"/>
              <a:ext cx="6961266" cy="3005955"/>
              <a:chOff x="-35015" y="1161826"/>
              <a:chExt cx="6961266" cy="3005955"/>
            </a:xfrm>
          </p:grpSpPr>
          <p:pic>
            <p:nvPicPr>
              <p:cNvPr id="13" name="Image 12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0233" y="1161826"/>
                <a:ext cx="6676018" cy="3005955"/>
              </a:xfrm>
              <a:prstGeom prst="rect">
                <a:avLst/>
              </a:prstGeom>
            </p:spPr>
          </p:pic>
          <p:sp>
            <p:nvSpPr>
              <p:cNvPr id="14" name="ZoneTexte 13"/>
              <p:cNvSpPr txBox="1"/>
              <p:nvPr/>
            </p:nvSpPr>
            <p:spPr>
              <a:xfrm rot="16200000">
                <a:off x="-930060" y="2492957"/>
                <a:ext cx="2133786" cy="3436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Nombre de captures</a:t>
                </a:r>
                <a:endParaRPr lang="fr-FR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2" name="ZoneTexte 11"/>
            <p:cNvSpPr txBox="1"/>
            <p:nvPr/>
          </p:nvSpPr>
          <p:spPr>
            <a:xfrm>
              <a:off x="368289" y="4112332"/>
              <a:ext cx="4948411" cy="305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Nombre de captures par site</a:t>
              </a:r>
              <a:endParaRPr lang="fr-FR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1242689" y="3187517"/>
            <a:ext cx="1169070" cy="1512168"/>
          </a:xfrm>
          <a:prstGeom prst="rect">
            <a:avLst/>
          </a:prstGeom>
          <a:solidFill>
            <a:srgbClr val="00B0F0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3852069" y="3215599"/>
            <a:ext cx="1151978" cy="1661090"/>
          </a:xfrm>
          <a:prstGeom prst="rect">
            <a:avLst/>
          </a:prstGeom>
          <a:solidFill>
            <a:srgbClr val="00B0F0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2547379" y="3900467"/>
            <a:ext cx="1160524" cy="233278"/>
          </a:xfrm>
          <a:prstGeom prst="rect">
            <a:avLst/>
          </a:prstGeom>
          <a:solidFill>
            <a:srgbClr val="00B0F0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2547379" y="3717211"/>
            <a:ext cx="1160524" cy="183256"/>
          </a:xfrm>
          <a:prstGeom prst="rect">
            <a:avLst/>
          </a:prstGeom>
          <a:solidFill>
            <a:srgbClr val="57D62A"/>
          </a:solidFill>
          <a:ln w="19050">
            <a:solidFill>
              <a:srgbClr val="57D6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1242688" y="2665390"/>
            <a:ext cx="1169071" cy="512602"/>
          </a:xfrm>
          <a:prstGeom prst="rect">
            <a:avLst/>
          </a:prstGeom>
          <a:solidFill>
            <a:srgbClr val="57D62A"/>
          </a:solidFill>
          <a:ln w="19050">
            <a:solidFill>
              <a:srgbClr val="57D6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3852068" y="2918251"/>
            <a:ext cx="1151979" cy="289998"/>
          </a:xfrm>
          <a:prstGeom prst="rect">
            <a:avLst/>
          </a:prstGeom>
          <a:solidFill>
            <a:srgbClr val="57D62A"/>
          </a:solidFill>
          <a:ln w="19050">
            <a:solidFill>
              <a:srgbClr val="57D6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1242689" y="4699685"/>
            <a:ext cx="1169070" cy="779902"/>
          </a:xfrm>
          <a:prstGeom prst="rect">
            <a:avLst/>
          </a:prstGeom>
          <a:solidFill>
            <a:srgbClr val="F5A32B"/>
          </a:solidFill>
          <a:ln w="19050">
            <a:solidFill>
              <a:srgbClr val="F5A3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2547379" y="4149784"/>
            <a:ext cx="1160525" cy="1345842"/>
          </a:xfrm>
          <a:prstGeom prst="rect">
            <a:avLst/>
          </a:prstGeom>
          <a:solidFill>
            <a:srgbClr val="F5A32B"/>
          </a:solidFill>
          <a:ln w="19050">
            <a:solidFill>
              <a:srgbClr val="F5A3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3851822" y="4889615"/>
            <a:ext cx="1151978" cy="609568"/>
          </a:xfrm>
          <a:prstGeom prst="rect">
            <a:avLst/>
          </a:prstGeom>
          <a:solidFill>
            <a:srgbClr val="F5A32B"/>
          </a:solidFill>
          <a:ln w="19050">
            <a:solidFill>
              <a:srgbClr val="F5A3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5292430" y="2696631"/>
            <a:ext cx="1800200" cy="28742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/>
          <p:cNvSpPr txBox="1"/>
          <p:nvPr/>
        </p:nvSpPr>
        <p:spPr>
          <a:xfrm>
            <a:off x="5563170" y="3654133"/>
            <a:ext cx="28252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Hyménoptères</a:t>
            </a:r>
          </a:p>
          <a:p>
            <a:r>
              <a:rPr lang="fr-FR" dirty="0" smtClean="0"/>
              <a:t>Diptères</a:t>
            </a:r>
          </a:p>
          <a:p>
            <a:r>
              <a:rPr lang="fr-FR" dirty="0" smtClean="0"/>
              <a:t>Coléoptères/Lépidoptères</a:t>
            </a:r>
            <a:endParaRPr lang="fr-FR" dirty="0"/>
          </a:p>
        </p:txBody>
      </p:sp>
      <p:sp>
        <p:nvSpPr>
          <p:cNvPr id="28" name="Rectangle 27"/>
          <p:cNvSpPr/>
          <p:nvPr/>
        </p:nvSpPr>
        <p:spPr>
          <a:xfrm>
            <a:off x="5533894" y="4049661"/>
            <a:ext cx="45719" cy="4571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/>
          <p:cNvSpPr/>
          <p:nvPr/>
        </p:nvSpPr>
        <p:spPr>
          <a:xfrm>
            <a:off x="5526000" y="4291486"/>
            <a:ext cx="45719" cy="49847"/>
          </a:xfrm>
          <a:prstGeom prst="rect">
            <a:avLst/>
          </a:prstGeom>
          <a:solidFill>
            <a:srgbClr val="57D62A"/>
          </a:solidFill>
          <a:ln>
            <a:solidFill>
              <a:srgbClr val="57D6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/>
          <p:cNvSpPr/>
          <p:nvPr/>
        </p:nvSpPr>
        <p:spPr>
          <a:xfrm>
            <a:off x="5525999" y="3808650"/>
            <a:ext cx="45719" cy="45719"/>
          </a:xfrm>
          <a:prstGeom prst="rect">
            <a:avLst/>
          </a:prstGeom>
          <a:solidFill>
            <a:srgbClr val="F5A32B"/>
          </a:solidFill>
          <a:ln>
            <a:solidFill>
              <a:srgbClr val="F5A3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9468544" y="383044"/>
            <a:ext cx="1936550" cy="1291033"/>
          </a:xfrm>
          <a:prstGeom prst="rect">
            <a:avLst/>
          </a:prstGeom>
        </p:spPr>
      </p:pic>
      <p:sp>
        <p:nvSpPr>
          <p:cNvPr id="30" name="ZoneTexte 29"/>
          <p:cNvSpPr txBox="1"/>
          <p:nvPr/>
        </p:nvSpPr>
        <p:spPr>
          <a:xfrm>
            <a:off x="107503" y="1166246"/>
            <a:ext cx="69851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979 insectes </a:t>
            </a:r>
            <a:r>
              <a:rPr lang="fr-FR" sz="2000" dirty="0"/>
              <a:t>b</a:t>
            </a:r>
            <a:r>
              <a:rPr lang="fr-FR" sz="2000" dirty="0" smtClean="0"/>
              <a:t>utineurs capturés sur 53 espèces de fleurs</a:t>
            </a:r>
          </a:p>
          <a:p>
            <a:r>
              <a:rPr lang="fr-FR" sz="2000" dirty="0" smtClean="0"/>
              <a:t>5 espèces d’insectes et 2 espèces de fleurs communes aux trois sites </a:t>
            </a:r>
            <a:endParaRPr lang="fr-FR" sz="2000" dirty="0"/>
          </a:p>
        </p:txBody>
      </p:sp>
      <p:sp>
        <p:nvSpPr>
          <p:cNvPr id="33" name="Rectangle 32"/>
          <p:cNvSpPr/>
          <p:nvPr/>
        </p:nvSpPr>
        <p:spPr>
          <a:xfrm>
            <a:off x="1242688" y="5699196"/>
            <a:ext cx="3761359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/>
          <p:cNvSpPr txBox="1"/>
          <p:nvPr/>
        </p:nvSpPr>
        <p:spPr>
          <a:xfrm>
            <a:off x="1242689" y="5555180"/>
            <a:ext cx="1169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Mirecourt</a:t>
            </a:r>
            <a:endParaRPr lang="fr-FR" dirty="0"/>
          </a:p>
        </p:txBody>
      </p:sp>
      <p:sp>
        <p:nvSpPr>
          <p:cNvPr id="34" name="ZoneTexte 33"/>
          <p:cNvSpPr txBox="1"/>
          <p:nvPr/>
        </p:nvSpPr>
        <p:spPr>
          <a:xfrm>
            <a:off x="2538831" y="5555180"/>
            <a:ext cx="1169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Lusignan</a:t>
            </a:r>
            <a:endParaRPr lang="fr-FR" dirty="0"/>
          </a:p>
        </p:txBody>
      </p:sp>
      <p:sp>
        <p:nvSpPr>
          <p:cNvPr id="35" name="ZoneTexte 34"/>
          <p:cNvSpPr txBox="1"/>
          <p:nvPr/>
        </p:nvSpPr>
        <p:spPr>
          <a:xfrm>
            <a:off x="3843521" y="5555180"/>
            <a:ext cx="1169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/>
              <a:t>Marcenat</a:t>
            </a:r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-9194" y="2244795"/>
            <a:ext cx="8136905" cy="43924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7308304" y="536392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 err="1" smtClean="0"/>
              <a:t>Empididae</a:t>
            </a:r>
            <a:endParaRPr lang="fr-FR" i="1" dirty="0"/>
          </a:p>
        </p:txBody>
      </p:sp>
      <p:pic>
        <p:nvPicPr>
          <p:cNvPr id="36" name="Picture 2" descr="C:\Users\EPGV\Desktop\_MG_5336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1" r="6050"/>
          <a:stretch/>
        </p:blipFill>
        <p:spPr bwMode="auto">
          <a:xfrm>
            <a:off x="7279679" y="4005064"/>
            <a:ext cx="1863736" cy="1397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8673029" y="4005064"/>
            <a:ext cx="565636" cy="200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 smtClean="0">
                <a:solidFill>
                  <a:schemeClr val="bg1"/>
                </a:solidFill>
              </a:rPr>
              <a:t>JN </a:t>
            </a:r>
            <a:r>
              <a:rPr lang="fr-FR" sz="700" dirty="0" err="1" smtClean="0">
                <a:solidFill>
                  <a:schemeClr val="bg1"/>
                </a:solidFill>
              </a:rPr>
              <a:t>Galliot</a:t>
            </a:r>
            <a:endParaRPr lang="fr-FR" sz="700" dirty="0">
              <a:solidFill>
                <a:schemeClr val="bg1"/>
              </a:solidFill>
            </a:endParaRPr>
          </a:p>
        </p:txBody>
      </p:sp>
      <p:pic>
        <p:nvPicPr>
          <p:cNvPr id="37" name="Image 3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679" y="2158243"/>
            <a:ext cx="1863736" cy="1239122"/>
          </a:xfrm>
          <a:prstGeom prst="rect">
            <a:avLst/>
          </a:prstGeom>
        </p:spPr>
      </p:pic>
      <p:sp>
        <p:nvSpPr>
          <p:cNvPr id="38" name="ZoneTexte 37"/>
          <p:cNvSpPr txBox="1"/>
          <p:nvPr/>
        </p:nvSpPr>
        <p:spPr>
          <a:xfrm>
            <a:off x="7347451" y="341970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 err="1" smtClean="0"/>
              <a:t>Syrphidae</a:t>
            </a:r>
            <a:endParaRPr lang="fr-FR" i="1" dirty="0"/>
          </a:p>
        </p:txBody>
      </p:sp>
      <p:sp>
        <p:nvSpPr>
          <p:cNvPr id="39" name="ZoneTexte 38"/>
          <p:cNvSpPr txBox="1"/>
          <p:nvPr/>
        </p:nvSpPr>
        <p:spPr>
          <a:xfrm>
            <a:off x="8612832" y="3197309"/>
            <a:ext cx="68356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 smtClean="0">
                <a:solidFill>
                  <a:schemeClr val="bg1"/>
                </a:solidFill>
              </a:rPr>
              <a:t>E. Delacroix</a:t>
            </a:r>
            <a:endParaRPr lang="fr-FR" sz="700" dirty="0">
              <a:solidFill>
                <a:schemeClr val="bg1"/>
              </a:solidFill>
            </a:endParaRPr>
          </a:p>
        </p:txBody>
      </p:sp>
      <p:cxnSp>
        <p:nvCxnSpPr>
          <p:cNvPr id="6" name="Connecteur droit avec flèche 5"/>
          <p:cNvCxnSpPr/>
          <p:nvPr/>
        </p:nvCxnSpPr>
        <p:spPr>
          <a:xfrm flipH="1" flipV="1">
            <a:off x="3563888" y="4473952"/>
            <a:ext cx="1728192" cy="3602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Connecteur droit avec flèche 39"/>
          <p:cNvCxnSpPr/>
          <p:nvPr/>
        </p:nvCxnSpPr>
        <p:spPr>
          <a:xfrm flipH="1">
            <a:off x="3563888" y="5229200"/>
            <a:ext cx="1728192" cy="720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Connecteur droit avec flèche 41"/>
          <p:cNvCxnSpPr/>
          <p:nvPr/>
        </p:nvCxnSpPr>
        <p:spPr>
          <a:xfrm flipH="1">
            <a:off x="4932040" y="5072052"/>
            <a:ext cx="360040" cy="675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Connecteur droit avec flèche 44"/>
          <p:cNvCxnSpPr/>
          <p:nvPr/>
        </p:nvCxnSpPr>
        <p:spPr>
          <a:xfrm flipH="1">
            <a:off x="4860032" y="4408126"/>
            <a:ext cx="432048" cy="658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Connecteur droit avec flèche 45"/>
          <p:cNvCxnSpPr/>
          <p:nvPr/>
        </p:nvCxnSpPr>
        <p:spPr>
          <a:xfrm flipH="1">
            <a:off x="4860032" y="4199339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Connecteur droit avec flèche 49"/>
          <p:cNvCxnSpPr/>
          <p:nvPr/>
        </p:nvCxnSpPr>
        <p:spPr>
          <a:xfrm flipV="1">
            <a:off x="6300192" y="4408126"/>
            <a:ext cx="1008112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Connecteur droit avec flèche 50"/>
          <p:cNvCxnSpPr/>
          <p:nvPr/>
        </p:nvCxnSpPr>
        <p:spPr>
          <a:xfrm flipV="1">
            <a:off x="6286104" y="3397364"/>
            <a:ext cx="1166216" cy="8420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8817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7" grpId="0" animBg="1"/>
      <p:bldP spid="24" grpId="0"/>
      <p:bldP spid="28" grpId="0" animBg="1"/>
      <p:bldP spid="29" grpId="0" animBg="1"/>
      <p:bldP spid="26" grpId="0" animBg="1"/>
      <p:bldP spid="2" grpId="0" animBg="1"/>
      <p:bldP spid="8" grpId="0"/>
      <p:bldP spid="9" grpId="0"/>
      <p:bldP spid="38" grpId="0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>
            <p:custDataLst>
              <p:tags r:id="rId1"/>
            </p:custDataLst>
          </p:nvPr>
        </p:nvSpPr>
        <p:spPr>
          <a:xfrm>
            <a:off x="-9194" y="-75304"/>
            <a:ext cx="9153195" cy="112804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>
            <p:custDataLst>
              <p:tags r:id="rId2"/>
            </p:custDataLst>
          </p:nvPr>
        </p:nvSpPr>
        <p:spPr>
          <a:xfrm>
            <a:off x="1979714" y="191108"/>
            <a:ext cx="5177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chemeClr val="bg1"/>
                </a:solidFill>
                <a:latin typeface="Orator Std" panose="020D0509020203030204" pitchFamily="49" charset="0"/>
              </a:rPr>
              <a:t>Qui visite quand?</a:t>
            </a:r>
            <a:endParaRPr lang="fr-FR" sz="3600" b="1" dirty="0">
              <a:solidFill>
                <a:schemeClr val="bg1"/>
              </a:solidFill>
              <a:latin typeface="Orator Std" panose="020D0509020203030204" pitchFamily="49" charset="0"/>
            </a:endParaRPr>
          </a:p>
        </p:txBody>
      </p:sp>
      <p:grpSp>
        <p:nvGrpSpPr>
          <p:cNvPr id="7" name="Groupe 6"/>
          <p:cNvGrpSpPr/>
          <p:nvPr/>
        </p:nvGrpSpPr>
        <p:grpSpPr>
          <a:xfrm>
            <a:off x="1070836" y="1695792"/>
            <a:ext cx="7367736" cy="3893453"/>
            <a:chOff x="5931050" y="3690681"/>
            <a:chExt cx="6332772" cy="3005955"/>
          </a:xfrm>
        </p:grpSpPr>
        <p:grpSp>
          <p:nvGrpSpPr>
            <p:cNvPr id="8" name="Groupe 7"/>
            <p:cNvGrpSpPr/>
            <p:nvPr/>
          </p:nvGrpSpPr>
          <p:grpSpPr>
            <a:xfrm>
              <a:off x="5931050" y="3690681"/>
              <a:ext cx="6332772" cy="3005955"/>
              <a:chOff x="5931050" y="3690681"/>
              <a:chExt cx="6332772" cy="3005955"/>
            </a:xfrm>
          </p:grpSpPr>
          <p:pic>
            <p:nvPicPr>
              <p:cNvPr id="11" name="Image 10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31050" y="3690681"/>
                <a:ext cx="6332772" cy="3005955"/>
              </a:xfrm>
              <a:prstGeom prst="rect">
                <a:avLst/>
              </a:prstGeom>
            </p:spPr>
          </p:pic>
          <p:cxnSp>
            <p:nvCxnSpPr>
              <p:cNvPr id="12" name="Connecteur droit 11"/>
              <p:cNvCxnSpPr/>
              <p:nvPr/>
            </p:nvCxnSpPr>
            <p:spPr>
              <a:xfrm>
                <a:off x="7734300" y="4027699"/>
                <a:ext cx="212725" cy="23950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Connecteur droit 12"/>
              <p:cNvCxnSpPr/>
              <p:nvPr/>
            </p:nvCxnSpPr>
            <p:spPr>
              <a:xfrm flipH="1">
                <a:off x="7734300" y="5146675"/>
                <a:ext cx="212725" cy="62116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" name="Connecteur droit 8"/>
            <p:cNvCxnSpPr/>
            <p:nvPr/>
          </p:nvCxnSpPr>
          <p:spPr>
            <a:xfrm>
              <a:off x="8898448" y="4267200"/>
              <a:ext cx="212725" cy="23950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eur droit 9"/>
            <p:cNvCxnSpPr/>
            <p:nvPr/>
          </p:nvCxnSpPr>
          <p:spPr>
            <a:xfrm flipV="1">
              <a:off x="8917781" y="5005388"/>
              <a:ext cx="193392" cy="16192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ZoneTexte 13"/>
          <p:cNvSpPr txBox="1"/>
          <p:nvPr/>
        </p:nvSpPr>
        <p:spPr>
          <a:xfrm rot="16200000">
            <a:off x="-670159" y="3457853"/>
            <a:ext cx="3065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Nombre de captures</a:t>
            </a: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141563" y="1892147"/>
            <a:ext cx="247491" cy="30963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4545687" y="2149562"/>
            <a:ext cx="209017" cy="24488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2034631" y="1972701"/>
            <a:ext cx="1098389" cy="2894068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3403022" y="2044709"/>
            <a:ext cx="1134120" cy="2830606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4762140" y="2109897"/>
            <a:ext cx="1169466" cy="2756875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ZoneTexte 65"/>
          <p:cNvSpPr txBox="1"/>
          <p:nvPr/>
        </p:nvSpPr>
        <p:spPr>
          <a:xfrm>
            <a:off x="1311326" y="5517238"/>
            <a:ext cx="5317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Nombre de captures par période</a:t>
            </a: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34631" y="4386227"/>
            <a:ext cx="1098389" cy="490117"/>
          </a:xfrm>
          <a:prstGeom prst="rect">
            <a:avLst/>
          </a:prstGeom>
          <a:solidFill>
            <a:srgbClr val="F5A32B"/>
          </a:solidFill>
          <a:ln>
            <a:solidFill>
              <a:srgbClr val="F5A3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Rectangle 42"/>
          <p:cNvSpPr/>
          <p:nvPr/>
        </p:nvSpPr>
        <p:spPr>
          <a:xfrm>
            <a:off x="3398578" y="3608395"/>
            <a:ext cx="1147109" cy="1267949"/>
          </a:xfrm>
          <a:prstGeom prst="rect">
            <a:avLst/>
          </a:prstGeom>
          <a:solidFill>
            <a:srgbClr val="F5A32B"/>
          </a:solidFill>
          <a:ln>
            <a:solidFill>
              <a:srgbClr val="F5A3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Rectangle 43"/>
          <p:cNvSpPr/>
          <p:nvPr/>
        </p:nvSpPr>
        <p:spPr>
          <a:xfrm>
            <a:off x="4758424" y="3419735"/>
            <a:ext cx="1172575" cy="1447084"/>
          </a:xfrm>
          <a:prstGeom prst="rect">
            <a:avLst/>
          </a:prstGeom>
          <a:solidFill>
            <a:srgbClr val="F5A32B"/>
          </a:solidFill>
          <a:ln>
            <a:solidFill>
              <a:srgbClr val="F5A3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Rectangle 72"/>
          <p:cNvSpPr/>
          <p:nvPr/>
        </p:nvSpPr>
        <p:spPr>
          <a:xfrm>
            <a:off x="2034630" y="2121803"/>
            <a:ext cx="1098389" cy="2260027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Rectangle 73"/>
          <p:cNvSpPr/>
          <p:nvPr/>
        </p:nvSpPr>
        <p:spPr>
          <a:xfrm>
            <a:off x="2034629" y="1950353"/>
            <a:ext cx="1098389" cy="152400"/>
          </a:xfrm>
          <a:prstGeom prst="rect">
            <a:avLst/>
          </a:prstGeom>
          <a:solidFill>
            <a:srgbClr val="57D62A"/>
          </a:solidFill>
          <a:ln>
            <a:solidFill>
              <a:srgbClr val="57D6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Rectangle 74"/>
          <p:cNvSpPr/>
          <p:nvPr/>
        </p:nvSpPr>
        <p:spPr>
          <a:xfrm>
            <a:off x="3398578" y="2416646"/>
            <a:ext cx="1139828" cy="1165017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Rectangle 75"/>
          <p:cNvSpPr/>
          <p:nvPr/>
        </p:nvSpPr>
        <p:spPr>
          <a:xfrm>
            <a:off x="3403022" y="2045603"/>
            <a:ext cx="1142665" cy="360427"/>
          </a:xfrm>
          <a:prstGeom prst="rect">
            <a:avLst/>
          </a:prstGeom>
          <a:solidFill>
            <a:srgbClr val="57D62A"/>
          </a:solidFill>
          <a:ln>
            <a:solidFill>
              <a:srgbClr val="57D6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Rectangle 76"/>
          <p:cNvSpPr/>
          <p:nvPr/>
        </p:nvSpPr>
        <p:spPr>
          <a:xfrm>
            <a:off x="4764229" y="2752739"/>
            <a:ext cx="1172575" cy="645923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Rectangle 77"/>
          <p:cNvSpPr/>
          <p:nvPr/>
        </p:nvSpPr>
        <p:spPr>
          <a:xfrm>
            <a:off x="4761161" y="2110601"/>
            <a:ext cx="1172575" cy="642138"/>
          </a:xfrm>
          <a:prstGeom prst="rect">
            <a:avLst/>
          </a:prstGeom>
          <a:solidFill>
            <a:srgbClr val="57D62A"/>
          </a:solidFill>
          <a:ln>
            <a:solidFill>
              <a:srgbClr val="57D6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6202470" y="2910266"/>
            <a:ext cx="2354404" cy="20782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Rectangle 81"/>
          <p:cNvSpPr/>
          <p:nvPr/>
        </p:nvSpPr>
        <p:spPr>
          <a:xfrm>
            <a:off x="1987206" y="1916832"/>
            <a:ext cx="1156156" cy="24693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3" name="Rectangle 82"/>
          <p:cNvSpPr/>
          <p:nvPr/>
        </p:nvSpPr>
        <p:spPr>
          <a:xfrm>
            <a:off x="3391297" y="1827754"/>
            <a:ext cx="1208981" cy="17539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4" name="Rectangle 83"/>
          <p:cNvSpPr/>
          <p:nvPr/>
        </p:nvSpPr>
        <p:spPr>
          <a:xfrm>
            <a:off x="4753074" y="2041798"/>
            <a:ext cx="1185168" cy="13588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5" name="Rectangle 84"/>
          <p:cNvSpPr/>
          <p:nvPr/>
        </p:nvSpPr>
        <p:spPr>
          <a:xfrm>
            <a:off x="4754704" y="2070701"/>
            <a:ext cx="1185168" cy="6918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6" name="Rectangle 85"/>
          <p:cNvSpPr/>
          <p:nvPr/>
        </p:nvSpPr>
        <p:spPr>
          <a:xfrm>
            <a:off x="3381772" y="1926607"/>
            <a:ext cx="1270854" cy="4889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7" name="Rectangle 86"/>
          <p:cNvSpPr/>
          <p:nvPr/>
        </p:nvSpPr>
        <p:spPr>
          <a:xfrm>
            <a:off x="2029036" y="1859932"/>
            <a:ext cx="1139755" cy="2633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6228069" y="2110601"/>
            <a:ext cx="1857904" cy="16147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/>
          <p:cNvSpPr/>
          <p:nvPr/>
        </p:nvSpPr>
        <p:spPr>
          <a:xfrm>
            <a:off x="6160368" y="2177276"/>
            <a:ext cx="1368152" cy="9088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ZoneTexte 58"/>
          <p:cNvSpPr txBox="1"/>
          <p:nvPr/>
        </p:nvSpPr>
        <p:spPr>
          <a:xfrm>
            <a:off x="8170141" y="3210558"/>
            <a:ext cx="1057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Diptères</a:t>
            </a:r>
            <a:endParaRPr lang="fr-FR" dirty="0"/>
          </a:p>
        </p:txBody>
      </p:sp>
      <p:sp>
        <p:nvSpPr>
          <p:cNvPr id="61" name="Rectangle à coins arrondis 60"/>
          <p:cNvSpPr/>
          <p:nvPr/>
        </p:nvSpPr>
        <p:spPr>
          <a:xfrm>
            <a:off x="8275668" y="3203684"/>
            <a:ext cx="839757" cy="369332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à coins arrondis 19"/>
          <p:cNvSpPr/>
          <p:nvPr/>
        </p:nvSpPr>
        <p:spPr>
          <a:xfrm>
            <a:off x="8189192" y="4005064"/>
            <a:ext cx="928838" cy="369332"/>
          </a:xfrm>
          <a:prstGeom prst="roundRect">
            <a:avLst/>
          </a:prstGeom>
          <a:noFill/>
          <a:ln>
            <a:solidFill>
              <a:srgbClr val="F5A3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7772154" y="3997741"/>
            <a:ext cx="1778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/>
              <a:t>Hyméno</a:t>
            </a:r>
            <a:endParaRPr lang="fr-FR" dirty="0"/>
          </a:p>
        </p:txBody>
      </p:sp>
      <p:sp>
        <p:nvSpPr>
          <p:cNvPr id="79" name="Rectangle 78"/>
          <p:cNvSpPr/>
          <p:nvPr/>
        </p:nvSpPr>
        <p:spPr>
          <a:xfrm>
            <a:off x="2027020" y="1949324"/>
            <a:ext cx="1113606" cy="2925991"/>
          </a:xfrm>
          <a:prstGeom prst="rect">
            <a:avLst/>
          </a:prstGeom>
          <a:pattFill prst="smCheck">
            <a:fgClr>
              <a:srgbClr val="7030A0"/>
            </a:fgClr>
            <a:bgClr>
              <a:schemeClr val="bg1"/>
            </a:bgClr>
          </a:patt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Rectangle 79"/>
          <p:cNvSpPr/>
          <p:nvPr/>
        </p:nvSpPr>
        <p:spPr>
          <a:xfrm>
            <a:off x="3391297" y="2024593"/>
            <a:ext cx="1163790" cy="2856374"/>
          </a:xfrm>
          <a:prstGeom prst="rect">
            <a:avLst/>
          </a:prstGeom>
          <a:pattFill prst="smCheck">
            <a:fgClr>
              <a:srgbClr val="7030A0"/>
            </a:fgClr>
            <a:bgClr>
              <a:schemeClr val="bg1"/>
            </a:bgClr>
          </a:patt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" name="Rectangle 80"/>
          <p:cNvSpPr/>
          <p:nvPr/>
        </p:nvSpPr>
        <p:spPr>
          <a:xfrm>
            <a:off x="4749924" y="2112288"/>
            <a:ext cx="1185168" cy="2756218"/>
          </a:xfrm>
          <a:prstGeom prst="rect">
            <a:avLst/>
          </a:prstGeom>
          <a:pattFill prst="smCheck">
            <a:fgClr>
              <a:srgbClr val="7030A0"/>
            </a:fgClr>
            <a:bgClr>
              <a:schemeClr val="bg1"/>
            </a:bgClr>
          </a:patt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Rectangle à coins arrondis 62"/>
          <p:cNvSpPr/>
          <p:nvPr/>
        </p:nvSpPr>
        <p:spPr>
          <a:xfrm>
            <a:off x="8109917" y="2278613"/>
            <a:ext cx="1008112" cy="646331"/>
          </a:xfrm>
          <a:prstGeom prst="roundRect">
            <a:avLst/>
          </a:prstGeom>
          <a:noFill/>
          <a:ln>
            <a:solidFill>
              <a:srgbClr val="57D6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ZoneTexte 64"/>
          <p:cNvSpPr txBox="1"/>
          <p:nvPr/>
        </p:nvSpPr>
        <p:spPr>
          <a:xfrm>
            <a:off x="8007358" y="2278613"/>
            <a:ext cx="1230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Autres butineurs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2232500" y="5011089"/>
            <a:ext cx="66556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2400" dirty="0" smtClean="0"/>
              <a:t>Mai</a:t>
            </a:r>
            <a:endParaRPr lang="fr-FR" sz="2400" dirty="0"/>
          </a:p>
        </p:txBody>
      </p:sp>
      <p:sp>
        <p:nvSpPr>
          <p:cNvPr id="46" name="ZoneTexte 45"/>
          <p:cNvSpPr txBox="1"/>
          <p:nvPr/>
        </p:nvSpPr>
        <p:spPr>
          <a:xfrm>
            <a:off x="3630098" y="5011089"/>
            <a:ext cx="67678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2400" dirty="0" smtClean="0"/>
              <a:t>Juin</a:t>
            </a:r>
            <a:endParaRPr lang="fr-FR" sz="2400" dirty="0"/>
          </a:p>
        </p:txBody>
      </p:sp>
      <p:sp>
        <p:nvSpPr>
          <p:cNvPr id="47" name="ZoneTexte 46"/>
          <p:cNvSpPr txBox="1"/>
          <p:nvPr/>
        </p:nvSpPr>
        <p:spPr>
          <a:xfrm>
            <a:off x="4887127" y="5011089"/>
            <a:ext cx="91076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2400" dirty="0" smtClean="0"/>
              <a:t>Juillet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116561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3" grpId="0" animBg="1"/>
      <p:bldP spid="44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25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27" grpId="0" animBg="1"/>
      <p:bldP spid="29" grpId="0" animBg="1"/>
      <p:bldP spid="59" grpId="0"/>
      <p:bldP spid="61" grpId="0" animBg="1"/>
      <p:bldP spid="20" grpId="0" animBg="1"/>
      <p:bldP spid="5" grpId="0"/>
      <p:bldP spid="79" grpId="0" animBg="1"/>
      <p:bldP spid="80" grpId="0" animBg="1"/>
      <p:bldP spid="81" grpId="0" animBg="1"/>
      <p:bldP spid="63" grpId="0" animBg="1"/>
      <p:bldP spid="6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72059" y="5949280"/>
            <a:ext cx="867640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" name="Rectangle 107"/>
          <p:cNvSpPr/>
          <p:nvPr/>
        </p:nvSpPr>
        <p:spPr>
          <a:xfrm rot="21386381">
            <a:off x="14590" y="5646174"/>
            <a:ext cx="8813359" cy="7189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523" y="1780347"/>
            <a:ext cx="3517245" cy="390805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269" y="1770876"/>
            <a:ext cx="3517245" cy="3908050"/>
          </a:xfrm>
          <a:prstGeom prst="rect">
            <a:avLst/>
          </a:prstGeom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A0634AD7-994B-4120-8110-2ADC59195287}" type="slidenum">
              <a:rPr lang="fr-FR" smtClean="0">
                <a:solidFill>
                  <a:prstClr val="white"/>
                </a:solidFill>
              </a:rPr>
              <a:pPr/>
              <a:t>8</a:t>
            </a:fld>
            <a:endParaRPr lang="fr-FR" dirty="0">
              <a:solidFill>
                <a:prstClr val="white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755" y="1773158"/>
            <a:ext cx="3517245" cy="390805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880616" y="4612012"/>
            <a:ext cx="2695575" cy="1854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876822" y="3641662"/>
            <a:ext cx="2695575" cy="1854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875739" y="3042694"/>
            <a:ext cx="2695575" cy="1854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rot="5400000">
            <a:off x="1917463" y="3871639"/>
            <a:ext cx="2392678" cy="4567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rot="5400000">
            <a:off x="2794143" y="3871640"/>
            <a:ext cx="2392678" cy="4567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7503" y="3800874"/>
            <a:ext cx="2695575" cy="1854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 rot="5400000">
            <a:off x="-1038248" y="4026712"/>
            <a:ext cx="2392678" cy="2129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 rot="5400000">
            <a:off x="5484695" y="3743206"/>
            <a:ext cx="2392678" cy="7327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 rot="5400000">
            <a:off x="4790627" y="3844403"/>
            <a:ext cx="2392678" cy="5203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3792" y="3071269"/>
            <a:ext cx="2695575" cy="1854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>
            <p:custDataLst>
              <p:tags r:id="rId3"/>
            </p:custDataLst>
          </p:nvPr>
        </p:nvSpPr>
        <p:spPr>
          <a:xfrm>
            <a:off x="-9194" y="-75304"/>
            <a:ext cx="9153195" cy="1128040"/>
          </a:xfrm>
          <a:prstGeom prst="rect">
            <a:avLst/>
          </a:prstGeom>
          <a:solidFill>
            <a:srgbClr val="1F497D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ZoneTexte 30"/>
          <p:cNvSpPr txBox="1"/>
          <p:nvPr>
            <p:custDataLst>
              <p:tags r:id="rId4"/>
            </p:custDataLst>
          </p:nvPr>
        </p:nvSpPr>
        <p:spPr>
          <a:xfrm>
            <a:off x="1979714" y="191108"/>
            <a:ext cx="5177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chemeClr val="bg1"/>
                </a:solidFill>
                <a:latin typeface="Orator Std" panose="020D0509020203030204" pitchFamily="49" charset="0"/>
              </a:rPr>
              <a:t>Qui visite quoi?</a:t>
            </a:r>
            <a:endParaRPr lang="fr-FR" sz="3600" b="1" dirty="0">
              <a:solidFill>
                <a:schemeClr val="bg1"/>
              </a:solidFill>
              <a:latin typeface="Orator Std" panose="020D0509020203030204" pitchFamily="49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9194" y="1415085"/>
            <a:ext cx="8541634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/>
          </a:p>
        </p:txBody>
      </p:sp>
      <p:cxnSp>
        <p:nvCxnSpPr>
          <p:cNvPr id="16" name="Connecteur droit 15"/>
          <p:cNvCxnSpPr/>
          <p:nvPr/>
        </p:nvCxnSpPr>
        <p:spPr>
          <a:xfrm flipV="1">
            <a:off x="72058" y="2612201"/>
            <a:ext cx="572035" cy="797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>
            <a:off x="667464" y="2605868"/>
            <a:ext cx="0" cy="171019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>
            <a:off x="72058" y="2613454"/>
            <a:ext cx="0" cy="171019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>
            <a:off x="667464" y="2612201"/>
            <a:ext cx="706615" cy="2856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>
            <a:off x="644093" y="2610303"/>
            <a:ext cx="0" cy="171019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>
            <a:off x="1378168" y="2605676"/>
            <a:ext cx="0" cy="171019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>
            <a:stCxn id="90" idx="1"/>
          </p:cNvCxnSpPr>
          <p:nvPr/>
        </p:nvCxnSpPr>
        <p:spPr>
          <a:xfrm>
            <a:off x="1419470" y="2567363"/>
            <a:ext cx="0" cy="217429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>
            <a:off x="1460772" y="2609170"/>
            <a:ext cx="0" cy="171019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>
            <a:off x="2168770" y="2604248"/>
            <a:ext cx="0" cy="171019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/>
          <p:cNvCxnSpPr/>
          <p:nvPr/>
        </p:nvCxnSpPr>
        <p:spPr>
          <a:xfrm>
            <a:off x="1462155" y="2602676"/>
            <a:ext cx="706615" cy="2856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/>
          <p:cNvCxnSpPr>
            <a:stCxn id="92" idx="1"/>
          </p:cNvCxnSpPr>
          <p:nvPr/>
        </p:nvCxnSpPr>
        <p:spPr>
          <a:xfrm>
            <a:off x="2203940" y="2569670"/>
            <a:ext cx="0" cy="205597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/>
          <p:cNvCxnSpPr/>
          <p:nvPr/>
        </p:nvCxnSpPr>
        <p:spPr>
          <a:xfrm>
            <a:off x="2242344" y="2609170"/>
            <a:ext cx="0" cy="171019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/>
          <p:cNvCxnSpPr/>
          <p:nvPr/>
        </p:nvCxnSpPr>
        <p:spPr>
          <a:xfrm>
            <a:off x="2727597" y="2609170"/>
            <a:ext cx="0" cy="171019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55"/>
          <p:cNvCxnSpPr/>
          <p:nvPr/>
        </p:nvCxnSpPr>
        <p:spPr>
          <a:xfrm flipV="1">
            <a:off x="2247900" y="2602676"/>
            <a:ext cx="476655" cy="2856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57"/>
          <p:cNvCxnSpPr/>
          <p:nvPr/>
        </p:nvCxnSpPr>
        <p:spPr>
          <a:xfrm flipV="1">
            <a:off x="2916858" y="2602676"/>
            <a:ext cx="572035" cy="797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58"/>
          <p:cNvCxnSpPr/>
          <p:nvPr/>
        </p:nvCxnSpPr>
        <p:spPr>
          <a:xfrm>
            <a:off x="2916858" y="2613454"/>
            <a:ext cx="0" cy="171019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59"/>
          <p:cNvCxnSpPr/>
          <p:nvPr/>
        </p:nvCxnSpPr>
        <p:spPr>
          <a:xfrm>
            <a:off x="3512264" y="2602676"/>
            <a:ext cx="706615" cy="2856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60"/>
          <p:cNvCxnSpPr/>
          <p:nvPr/>
        </p:nvCxnSpPr>
        <p:spPr>
          <a:xfrm>
            <a:off x="3488893" y="2610303"/>
            <a:ext cx="0" cy="171019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61"/>
          <p:cNvCxnSpPr/>
          <p:nvPr/>
        </p:nvCxnSpPr>
        <p:spPr>
          <a:xfrm>
            <a:off x="4222968" y="2605676"/>
            <a:ext cx="0" cy="171019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62"/>
          <p:cNvCxnSpPr>
            <a:stCxn id="96" idx="1"/>
          </p:cNvCxnSpPr>
          <p:nvPr/>
        </p:nvCxnSpPr>
        <p:spPr>
          <a:xfrm>
            <a:off x="4264270" y="2569670"/>
            <a:ext cx="0" cy="205597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63"/>
          <p:cNvCxnSpPr/>
          <p:nvPr/>
        </p:nvCxnSpPr>
        <p:spPr>
          <a:xfrm>
            <a:off x="4305572" y="2609170"/>
            <a:ext cx="0" cy="171019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64"/>
          <p:cNvCxnSpPr/>
          <p:nvPr/>
        </p:nvCxnSpPr>
        <p:spPr>
          <a:xfrm>
            <a:off x="5013570" y="2604248"/>
            <a:ext cx="0" cy="171019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65"/>
          <p:cNvCxnSpPr/>
          <p:nvPr/>
        </p:nvCxnSpPr>
        <p:spPr>
          <a:xfrm>
            <a:off x="4306955" y="2602676"/>
            <a:ext cx="706615" cy="2856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66"/>
          <p:cNvCxnSpPr>
            <a:stCxn id="101" idx="1"/>
          </p:cNvCxnSpPr>
          <p:nvPr/>
        </p:nvCxnSpPr>
        <p:spPr>
          <a:xfrm>
            <a:off x="5048740" y="2569670"/>
            <a:ext cx="0" cy="205597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droit 67"/>
          <p:cNvCxnSpPr/>
          <p:nvPr/>
        </p:nvCxnSpPr>
        <p:spPr>
          <a:xfrm>
            <a:off x="5087144" y="2609170"/>
            <a:ext cx="0" cy="171019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68"/>
          <p:cNvCxnSpPr/>
          <p:nvPr/>
        </p:nvCxnSpPr>
        <p:spPr>
          <a:xfrm>
            <a:off x="5562872" y="2609170"/>
            <a:ext cx="0" cy="171019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69"/>
          <p:cNvCxnSpPr/>
          <p:nvPr/>
        </p:nvCxnSpPr>
        <p:spPr>
          <a:xfrm flipV="1">
            <a:off x="5092700" y="2602676"/>
            <a:ext cx="476655" cy="2856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droit 70"/>
          <p:cNvCxnSpPr/>
          <p:nvPr/>
        </p:nvCxnSpPr>
        <p:spPr>
          <a:xfrm flipV="1">
            <a:off x="5736258" y="2602676"/>
            <a:ext cx="572035" cy="797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71"/>
          <p:cNvCxnSpPr/>
          <p:nvPr/>
        </p:nvCxnSpPr>
        <p:spPr>
          <a:xfrm>
            <a:off x="5736258" y="2613454"/>
            <a:ext cx="0" cy="171019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72"/>
          <p:cNvCxnSpPr/>
          <p:nvPr/>
        </p:nvCxnSpPr>
        <p:spPr>
          <a:xfrm>
            <a:off x="6331664" y="2602676"/>
            <a:ext cx="706615" cy="2856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73"/>
          <p:cNvCxnSpPr/>
          <p:nvPr/>
        </p:nvCxnSpPr>
        <p:spPr>
          <a:xfrm>
            <a:off x="6308293" y="2610303"/>
            <a:ext cx="0" cy="171019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eur droit 74"/>
          <p:cNvCxnSpPr/>
          <p:nvPr/>
        </p:nvCxnSpPr>
        <p:spPr>
          <a:xfrm>
            <a:off x="7042368" y="2605676"/>
            <a:ext cx="0" cy="171019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75"/>
          <p:cNvCxnSpPr>
            <a:stCxn id="97" idx="1"/>
          </p:cNvCxnSpPr>
          <p:nvPr/>
        </p:nvCxnSpPr>
        <p:spPr>
          <a:xfrm>
            <a:off x="7083670" y="2569670"/>
            <a:ext cx="0" cy="205597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76"/>
          <p:cNvCxnSpPr/>
          <p:nvPr/>
        </p:nvCxnSpPr>
        <p:spPr>
          <a:xfrm>
            <a:off x="7124972" y="2609170"/>
            <a:ext cx="0" cy="171019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cteur droit 77"/>
          <p:cNvCxnSpPr/>
          <p:nvPr/>
        </p:nvCxnSpPr>
        <p:spPr>
          <a:xfrm>
            <a:off x="7832970" y="2604248"/>
            <a:ext cx="0" cy="171019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eur droit 78"/>
          <p:cNvCxnSpPr/>
          <p:nvPr/>
        </p:nvCxnSpPr>
        <p:spPr>
          <a:xfrm>
            <a:off x="7126355" y="2602676"/>
            <a:ext cx="706615" cy="2856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79"/>
          <p:cNvCxnSpPr>
            <a:stCxn id="100" idx="1"/>
          </p:cNvCxnSpPr>
          <p:nvPr/>
        </p:nvCxnSpPr>
        <p:spPr>
          <a:xfrm>
            <a:off x="7868140" y="2569670"/>
            <a:ext cx="0" cy="205597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droit 80"/>
          <p:cNvCxnSpPr/>
          <p:nvPr/>
        </p:nvCxnSpPr>
        <p:spPr>
          <a:xfrm>
            <a:off x="7906544" y="2609170"/>
            <a:ext cx="0" cy="171019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cteur droit 81"/>
          <p:cNvCxnSpPr/>
          <p:nvPr/>
        </p:nvCxnSpPr>
        <p:spPr>
          <a:xfrm>
            <a:off x="8382272" y="2609170"/>
            <a:ext cx="0" cy="171019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82"/>
          <p:cNvCxnSpPr/>
          <p:nvPr/>
        </p:nvCxnSpPr>
        <p:spPr>
          <a:xfrm flipV="1">
            <a:off x="7912100" y="2602676"/>
            <a:ext cx="476655" cy="2856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cteur droit 83"/>
          <p:cNvCxnSpPr/>
          <p:nvPr/>
        </p:nvCxnSpPr>
        <p:spPr>
          <a:xfrm>
            <a:off x="3512264" y="2612218"/>
            <a:ext cx="0" cy="171019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cteur droit 84"/>
          <p:cNvCxnSpPr/>
          <p:nvPr/>
        </p:nvCxnSpPr>
        <p:spPr>
          <a:xfrm>
            <a:off x="6331664" y="2612218"/>
            <a:ext cx="0" cy="171019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ZoneTexte 85"/>
          <p:cNvSpPr txBox="1"/>
          <p:nvPr/>
        </p:nvSpPr>
        <p:spPr>
          <a:xfrm rot="16200000">
            <a:off x="-186868" y="2010151"/>
            <a:ext cx="108988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 err="1" smtClean="0"/>
              <a:t>Hymenoptera</a:t>
            </a:r>
            <a:endParaRPr lang="fr-FR" sz="1050" b="1" dirty="0"/>
          </a:p>
        </p:txBody>
      </p:sp>
      <p:sp>
        <p:nvSpPr>
          <p:cNvPr id="87" name="ZoneTexte 86"/>
          <p:cNvSpPr txBox="1"/>
          <p:nvPr/>
        </p:nvSpPr>
        <p:spPr>
          <a:xfrm rot="16200000">
            <a:off x="2653829" y="2003658"/>
            <a:ext cx="108988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 err="1" smtClean="0"/>
              <a:t>Hymenoptera</a:t>
            </a:r>
            <a:endParaRPr lang="fr-FR" sz="1050" b="1" dirty="0"/>
          </a:p>
        </p:txBody>
      </p:sp>
      <p:sp>
        <p:nvSpPr>
          <p:cNvPr id="88" name="ZoneTexte 87"/>
          <p:cNvSpPr txBox="1"/>
          <p:nvPr/>
        </p:nvSpPr>
        <p:spPr>
          <a:xfrm rot="16200000">
            <a:off x="5477332" y="2000626"/>
            <a:ext cx="108988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 err="1" smtClean="0"/>
              <a:t>Hymenoptera</a:t>
            </a:r>
            <a:endParaRPr lang="fr-FR" sz="1050" b="1" dirty="0"/>
          </a:p>
        </p:txBody>
      </p:sp>
      <p:sp>
        <p:nvSpPr>
          <p:cNvPr id="89" name="ZoneTexte 88"/>
          <p:cNvSpPr txBox="1"/>
          <p:nvPr/>
        </p:nvSpPr>
        <p:spPr>
          <a:xfrm rot="16200000">
            <a:off x="493068" y="2010152"/>
            <a:ext cx="108988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 err="1" smtClean="0"/>
              <a:t>Diptera</a:t>
            </a:r>
            <a:endParaRPr lang="fr-FR" sz="1050" b="1" dirty="0"/>
          </a:p>
        </p:txBody>
      </p:sp>
      <p:sp>
        <p:nvSpPr>
          <p:cNvPr id="90" name="ZoneTexte 89"/>
          <p:cNvSpPr txBox="1"/>
          <p:nvPr/>
        </p:nvSpPr>
        <p:spPr>
          <a:xfrm rot="16200000">
            <a:off x="942912" y="1963847"/>
            <a:ext cx="95311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 err="1" smtClean="0"/>
              <a:t>Hemiptera</a:t>
            </a:r>
            <a:endParaRPr lang="fr-FR" sz="1050" b="1" dirty="0"/>
          </a:p>
        </p:txBody>
      </p:sp>
      <p:sp>
        <p:nvSpPr>
          <p:cNvPr id="91" name="ZoneTexte 90"/>
          <p:cNvSpPr txBox="1"/>
          <p:nvPr/>
        </p:nvSpPr>
        <p:spPr>
          <a:xfrm rot="16200000">
            <a:off x="1270519" y="2010152"/>
            <a:ext cx="108988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 err="1" smtClean="0"/>
              <a:t>Coleoptera</a:t>
            </a:r>
            <a:endParaRPr lang="fr-FR" sz="1050" b="1" dirty="0"/>
          </a:p>
        </p:txBody>
      </p:sp>
      <p:sp>
        <p:nvSpPr>
          <p:cNvPr id="92" name="ZoneTexte 91"/>
          <p:cNvSpPr txBox="1"/>
          <p:nvPr/>
        </p:nvSpPr>
        <p:spPr>
          <a:xfrm rot="16200000">
            <a:off x="1658997" y="1897769"/>
            <a:ext cx="108988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 err="1" smtClean="0"/>
              <a:t>Orthoptera</a:t>
            </a:r>
            <a:endParaRPr lang="fr-FR" sz="1050" b="1" dirty="0"/>
          </a:p>
        </p:txBody>
      </p:sp>
      <p:sp>
        <p:nvSpPr>
          <p:cNvPr id="93" name="ZoneTexte 92"/>
          <p:cNvSpPr txBox="1"/>
          <p:nvPr/>
        </p:nvSpPr>
        <p:spPr>
          <a:xfrm rot="16200000">
            <a:off x="1941284" y="2000626"/>
            <a:ext cx="108988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 err="1" smtClean="0"/>
              <a:t>Lepidoptera</a:t>
            </a:r>
            <a:endParaRPr lang="fr-FR" sz="1050" b="1" dirty="0"/>
          </a:p>
        </p:txBody>
      </p:sp>
      <p:sp>
        <p:nvSpPr>
          <p:cNvPr id="94" name="ZoneTexte 93"/>
          <p:cNvSpPr txBox="1"/>
          <p:nvPr/>
        </p:nvSpPr>
        <p:spPr>
          <a:xfrm rot="16200000">
            <a:off x="3320628" y="2000626"/>
            <a:ext cx="108988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 err="1" smtClean="0"/>
              <a:t>Diptera</a:t>
            </a:r>
            <a:endParaRPr lang="fr-FR" sz="1050" b="1" dirty="0"/>
          </a:p>
        </p:txBody>
      </p:sp>
      <p:sp>
        <p:nvSpPr>
          <p:cNvPr id="95" name="ZoneTexte 94"/>
          <p:cNvSpPr txBox="1"/>
          <p:nvPr/>
        </p:nvSpPr>
        <p:spPr>
          <a:xfrm rot="16200000">
            <a:off x="6136091" y="2000627"/>
            <a:ext cx="108988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 err="1" smtClean="0"/>
              <a:t>Diptera</a:t>
            </a:r>
            <a:endParaRPr lang="fr-FR" sz="1050" b="1" dirty="0"/>
          </a:p>
        </p:txBody>
      </p:sp>
      <p:sp>
        <p:nvSpPr>
          <p:cNvPr id="96" name="ZoneTexte 95"/>
          <p:cNvSpPr txBox="1"/>
          <p:nvPr/>
        </p:nvSpPr>
        <p:spPr>
          <a:xfrm rot="16200000">
            <a:off x="3719327" y="1897769"/>
            <a:ext cx="108988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 err="1" smtClean="0"/>
              <a:t>Hemiptera</a:t>
            </a:r>
            <a:endParaRPr lang="fr-FR" sz="1050" b="1" dirty="0"/>
          </a:p>
        </p:txBody>
      </p:sp>
      <p:sp>
        <p:nvSpPr>
          <p:cNvPr id="97" name="ZoneTexte 96"/>
          <p:cNvSpPr txBox="1"/>
          <p:nvPr/>
        </p:nvSpPr>
        <p:spPr>
          <a:xfrm rot="16200000">
            <a:off x="6538727" y="1897769"/>
            <a:ext cx="108988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 err="1" smtClean="0"/>
              <a:t>Hemiptera</a:t>
            </a:r>
            <a:endParaRPr lang="fr-FR" sz="1050" b="1" dirty="0"/>
          </a:p>
        </p:txBody>
      </p:sp>
      <p:sp>
        <p:nvSpPr>
          <p:cNvPr id="98" name="ZoneTexte 97"/>
          <p:cNvSpPr txBox="1"/>
          <p:nvPr/>
        </p:nvSpPr>
        <p:spPr>
          <a:xfrm rot="16200000">
            <a:off x="4115319" y="2000627"/>
            <a:ext cx="108988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 err="1" smtClean="0"/>
              <a:t>Coleoptera</a:t>
            </a:r>
            <a:endParaRPr lang="fr-FR" sz="1050" b="1" dirty="0"/>
          </a:p>
        </p:txBody>
      </p:sp>
      <p:sp>
        <p:nvSpPr>
          <p:cNvPr id="99" name="ZoneTexte 98"/>
          <p:cNvSpPr txBox="1"/>
          <p:nvPr/>
        </p:nvSpPr>
        <p:spPr>
          <a:xfrm rot="16200000">
            <a:off x="6934719" y="2000627"/>
            <a:ext cx="108988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 err="1" smtClean="0"/>
              <a:t>Coleoptera</a:t>
            </a:r>
            <a:endParaRPr lang="fr-FR" sz="1050" b="1" dirty="0"/>
          </a:p>
        </p:txBody>
      </p:sp>
      <p:sp>
        <p:nvSpPr>
          <p:cNvPr id="100" name="ZoneTexte 99"/>
          <p:cNvSpPr txBox="1"/>
          <p:nvPr/>
        </p:nvSpPr>
        <p:spPr>
          <a:xfrm rot="16200000">
            <a:off x="7323197" y="1897769"/>
            <a:ext cx="108988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 err="1" smtClean="0"/>
              <a:t>Orthoptera</a:t>
            </a:r>
            <a:endParaRPr lang="fr-FR" sz="1050" b="1" dirty="0"/>
          </a:p>
        </p:txBody>
      </p:sp>
      <p:sp>
        <p:nvSpPr>
          <p:cNvPr id="101" name="ZoneTexte 100"/>
          <p:cNvSpPr txBox="1"/>
          <p:nvPr/>
        </p:nvSpPr>
        <p:spPr>
          <a:xfrm rot="16200000">
            <a:off x="4503797" y="1897769"/>
            <a:ext cx="108988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 err="1" smtClean="0"/>
              <a:t>Orthoptera</a:t>
            </a:r>
            <a:endParaRPr lang="fr-FR" sz="1050" b="1" dirty="0"/>
          </a:p>
        </p:txBody>
      </p:sp>
      <p:sp>
        <p:nvSpPr>
          <p:cNvPr id="102" name="ZoneTexte 101"/>
          <p:cNvSpPr txBox="1"/>
          <p:nvPr/>
        </p:nvSpPr>
        <p:spPr>
          <a:xfrm rot="16200000">
            <a:off x="4786084" y="2000626"/>
            <a:ext cx="108988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 err="1" smtClean="0"/>
              <a:t>Lepidoptera</a:t>
            </a:r>
            <a:endParaRPr lang="fr-FR" sz="1050" b="1" dirty="0"/>
          </a:p>
        </p:txBody>
      </p:sp>
      <p:sp>
        <p:nvSpPr>
          <p:cNvPr id="103" name="ZoneTexte 102"/>
          <p:cNvSpPr txBox="1"/>
          <p:nvPr/>
        </p:nvSpPr>
        <p:spPr>
          <a:xfrm rot="16200000">
            <a:off x="7605484" y="2000626"/>
            <a:ext cx="108988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 err="1" smtClean="0"/>
              <a:t>Lepidoptera</a:t>
            </a:r>
            <a:endParaRPr lang="fr-FR" sz="1050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1500124" y="3196835"/>
            <a:ext cx="118136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b="1" dirty="0" err="1" smtClean="0"/>
              <a:t>Asteraceae</a:t>
            </a:r>
            <a:endParaRPr lang="fr-FR" sz="1050" b="1" dirty="0" smtClean="0"/>
          </a:p>
          <a:p>
            <a:pPr algn="ctr"/>
            <a:r>
              <a:rPr lang="fr-FR" sz="1050" dirty="0" smtClean="0"/>
              <a:t>(Pissenlit)</a:t>
            </a:r>
            <a:endParaRPr lang="fr-FR" sz="1050" dirty="0"/>
          </a:p>
        </p:txBody>
      </p:sp>
      <p:sp>
        <p:nvSpPr>
          <p:cNvPr id="104" name="ZoneTexte 103"/>
          <p:cNvSpPr txBox="1"/>
          <p:nvPr/>
        </p:nvSpPr>
        <p:spPr>
          <a:xfrm>
            <a:off x="4276619" y="3196835"/>
            <a:ext cx="118136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b="1" dirty="0" err="1" smtClean="0"/>
              <a:t>Asteraceae</a:t>
            </a:r>
            <a:endParaRPr lang="fr-FR" sz="1050" b="1" dirty="0"/>
          </a:p>
        </p:txBody>
      </p:sp>
      <p:sp>
        <p:nvSpPr>
          <p:cNvPr id="105" name="ZoneTexte 104"/>
          <p:cNvSpPr txBox="1"/>
          <p:nvPr/>
        </p:nvSpPr>
        <p:spPr>
          <a:xfrm>
            <a:off x="1500124" y="3973077"/>
            <a:ext cx="118136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b="1" dirty="0" err="1" smtClean="0"/>
              <a:t>Fabaceae</a:t>
            </a:r>
            <a:endParaRPr lang="fr-FR" sz="1050" b="1" dirty="0" smtClean="0"/>
          </a:p>
          <a:p>
            <a:pPr algn="ctr"/>
            <a:r>
              <a:rPr lang="fr-FR" sz="1050" dirty="0" smtClean="0"/>
              <a:t>(Trèfle blanc</a:t>
            </a:r>
            <a:r>
              <a:rPr lang="fr-FR" sz="1050" dirty="0"/>
              <a:t>)</a:t>
            </a:r>
            <a:endParaRPr lang="fr-FR" sz="1050" b="1" dirty="0"/>
          </a:p>
        </p:txBody>
      </p:sp>
      <p:sp>
        <p:nvSpPr>
          <p:cNvPr id="106" name="ZoneTexte 105"/>
          <p:cNvSpPr txBox="1"/>
          <p:nvPr/>
        </p:nvSpPr>
        <p:spPr>
          <a:xfrm>
            <a:off x="4276619" y="3815667"/>
            <a:ext cx="118136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b="1" dirty="0" err="1" smtClean="0"/>
              <a:t>Dipsacaceae</a:t>
            </a:r>
            <a:endParaRPr lang="fr-FR" sz="1050" b="1" dirty="0" smtClean="0"/>
          </a:p>
          <a:p>
            <a:pPr algn="ctr"/>
            <a:r>
              <a:rPr lang="fr-FR" sz="1050" dirty="0" smtClean="0"/>
              <a:t>(</a:t>
            </a:r>
            <a:r>
              <a:rPr lang="fr-FR" sz="1050" dirty="0" err="1" smtClean="0"/>
              <a:t>Knautie</a:t>
            </a:r>
            <a:r>
              <a:rPr lang="fr-FR" sz="1050" dirty="0" smtClean="0"/>
              <a:t>)</a:t>
            </a:r>
            <a:endParaRPr lang="fr-FR" sz="1050" dirty="0"/>
          </a:p>
        </p:txBody>
      </p:sp>
      <p:sp>
        <p:nvSpPr>
          <p:cNvPr id="107" name="ZoneTexte 106"/>
          <p:cNvSpPr txBox="1"/>
          <p:nvPr/>
        </p:nvSpPr>
        <p:spPr>
          <a:xfrm>
            <a:off x="4276619" y="4795542"/>
            <a:ext cx="124361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b="1" dirty="0" err="1" smtClean="0"/>
              <a:t>Renonculaceae</a:t>
            </a:r>
            <a:endParaRPr lang="fr-FR" sz="1050" b="1" dirty="0"/>
          </a:p>
        </p:txBody>
      </p:sp>
      <p:sp>
        <p:nvSpPr>
          <p:cNvPr id="15" name="ZoneTexte 14"/>
          <p:cNvSpPr txBox="1"/>
          <p:nvPr/>
        </p:nvSpPr>
        <p:spPr>
          <a:xfrm>
            <a:off x="6228066" y="5735565"/>
            <a:ext cx="1657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prstClr val="black"/>
                </a:solidFill>
                <a:latin typeface="Calibri" panose="020F0502020204030204" pitchFamily="34" charset="0"/>
              </a:rPr>
              <a:t>Marcenat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3476896" y="5735565"/>
            <a:ext cx="1657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prstClr val="black"/>
                </a:solidFill>
                <a:latin typeface="Calibri" panose="020F0502020204030204" pitchFamily="34" charset="0"/>
              </a:rPr>
              <a:t>Mirecourt</a:t>
            </a:r>
          </a:p>
        </p:txBody>
      </p:sp>
      <p:pic>
        <p:nvPicPr>
          <p:cNvPr id="3076" name="Picture 4" descr="https://www.buzz2000.com/coloriage/mouche/coloriage-mouche-17088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503" y="1093047"/>
            <a:ext cx="629376" cy="629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Afficher l'image d'origine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542" y="1977079"/>
            <a:ext cx="664500" cy="926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oneTexte 16"/>
          <p:cNvSpPr txBox="1"/>
          <p:nvPr/>
        </p:nvSpPr>
        <p:spPr>
          <a:xfrm>
            <a:off x="556615" y="5735565"/>
            <a:ext cx="1657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prstClr val="black"/>
                </a:solidFill>
                <a:latin typeface="Calibri" panose="020F0502020204030204" pitchFamily="34" charset="0"/>
              </a:rPr>
              <a:t>Lusignan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5862338" y="6220890"/>
            <a:ext cx="2882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Gradient de complexit</a:t>
            </a:r>
            <a:r>
              <a:rPr lang="fr-FR" b="1" dirty="0"/>
              <a:t>é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668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339"/>
    </mc:Choice>
    <mc:Fallback xmlns="">
      <p:transition spd="slow" advTm="1113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3" grpId="0"/>
      <p:bldP spid="104" grpId="0"/>
      <p:bldP spid="105" grpId="0"/>
      <p:bldP spid="106" grpId="0"/>
      <p:bldP spid="10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34AD7-994B-4120-8110-2ADC5919528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Image 4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665" y="1590089"/>
            <a:ext cx="4427984" cy="4320480"/>
          </a:xfrm>
          <a:prstGeom prst="rect">
            <a:avLst/>
          </a:prstGeom>
        </p:spPr>
      </p:pic>
      <p:sp>
        <p:nvSpPr>
          <p:cNvPr id="10" name="Ellipse 9"/>
          <p:cNvSpPr/>
          <p:nvPr/>
        </p:nvSpPr>
        <p:spPr>
          <a:xfrm rot="5715278">
            <a:off x="5505226" y="3467208"/>
            <a:ext cx="907245" cy="142117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/>
          <p:cNvSpPr/>
          <p:nvPr>
            <p:custDataLst>
              <p:tags r:id="rId1"/>
            </p:custDataLst>
          </p:nvPr>
        </p:nvSpPr>
        <p:spPr>
          <a:xfrm>
            <a:off x="-9194" y="-75304"/>
            <a:ext cx="9153195" cy="1128040"/>
          </a:xfrm>
          <a:prstGeom prst="rect">
            <a:avLst/>
          </a:prstGeom>
          <a:solidFill>
            <a:srgbClr val="1F497D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ZoneTexte 26"/>
          <p:cNvSpPr txBox="1"/>
          <p:nvPr>
            <p:custDataLst>
              <p:tags r:id="rId2"/>
            </p:custDataLst>
          </p:nvPr>
        </p:nvSpPr>
        <p:spPr>
          <a:xfrm>
            <a:off x="88913" y="-95250"/>
            <a:ext cx="89361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chemeClr val="bg1"/>
                </a:solidFill>
                <a:latin typeface="Orator Std" panose="020D0509020203030204" pitchFamily="49" charset="0"/>
              </a:rPr>
              <a:t>Parcelles et service de pollinisation</a:t>
            </a:r>
            <a:endParaRPr lang="fr-FR" sz="3600" b="1" dirty="0">
              <a:solidFill>
                <a:schemeClr val="bg1"/>
              </a:solidFill>
              <a:latin typeface="Orator Std" panose="020D0509020203030204" pitchFamily="49" charset="0"/>
            </a:endParaRPr>
          </a:p>
        </p:txBody>
      </p:sp>
      <p:sp>
        <p:nvSpPr>
          <p:cNvPr id="31" name="Ellipse 30"/>
          <p:cNvSpPr/>
          <p:nvPr/>
        </p:nvSpPr>
        <p:spPr>
          <a:xfrm>
            <a:off x="737911" y="2056022"/>
            <a:ext cx="3325175" cy="325899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/>
          <p:cNvSpPr/>
          <p:nvPr/>
        </p:nvSpPr>
        <p:spPr>
          <a:xfrm>
            <a:off x="323528" y="1933675"/>
            <a:ext cx="4094070" cy="35115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3" name="Connecteur droit 32"/>
          <p:cNvCxnSpPr>
            <a:endCxn id="32" idx="3"/>
          </p:cNvCxnSpPr>
          <p:nvPr/>
        </p:nvCxnSpPr>
        <p:spPr>
          <a:xfrm>
            <a:off x="323528" y="3684068"/>
            <a:ext cx="4094070" cy="5382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>
            <a:stCxn id="32" idx="2"/>
            <a:endCxn id="32" idx="0"/>
          </p:cNvCxnSpPr>
          <p:nvPr/>
        </p:nvCxnSpPr>
        <p:spPr>
          <a:xfrm flipV="1">
            <a:off x="2370563" y="1933675"/>
            <a:ext cx="0" cy="3511549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oneTexte 35"/>
          <p:cNvSpPr txBox="1"/>
          <p:nvPr/>
        </p:nvSpPr>
        <p:spPr>
          <a:xfrm>
            <a:off x="1642181" y="2132856"/>
            <a:ext cx="1550296" cy="276999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200" i="0" u="none" strike="noStrike" kern="1200" cap="none" spc="0" baseline="0" dirty="0" smtClean="0">
                <a:solidFill>
                  <a:srgbClr val="FF0000"/>
                </a:solidFill>
                <a:uFillTx/>
                <a:latin typeface="Calibri"/>
              </a:rPr>
              <a:t>Abeilles domestiques</a:t>
            </a:r>
            <a:endParaRPr lang="fr-FR" sz="1200" i="0" u="none" strike="noStrike" kern="1200" cap="none" spc="0" baseline="0" dirty="0">
              <a:solidFill>
                <a:srgbClr val="FF0000"/>
              </a:solidFill>
              <a:uFillTx/>
              <a:latin typeface="Calibri"/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1475656" y="2420888"/>
            <a:ext cx="801566" cy="276999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200" i="0" u="none" strike="noStrike" kern="1200" cap="none" spc="0" baseline="0" dirty="0" smtClean="0">
                <a:solidFill>
                  <a:srgbClr val="FF0000"/>
                </a:solidFill>
                <a:uFillTx/>
                <a:latin typeface="Calibri"/>
              </a:rPr>
              <a:t>Bourdons</a:t>
            </a:r>
            <a:endParaRPr lang="fr-FR" sz="1200" i="0" u="none" strike="noStrike" kern="1200" cap="none" spc="0" baseline="0" dirty="0">
              <a:solidFill>
                <a:srgbClr val="FF0000"/>
              </a:solidFill>
              <a:uFillTx/>
              <a:latin typeface="Calibri"/>
            </a:endParaRPr>
          </a:p>
        </p:txBody>
      </p:sp>
      <p:cxnSp>
        <p:nvCxnSpPr>
          <p:cNvPr id="17" name="Connecteur droit avec flèche 16"/>
          <p:cNvCxnSpPr/>
          <p:nvPr/>
        </p:nvCxnSpPr>
        <p:spPr>
          <a:xfrm flipV="1">
            <a:off x="2370538" y="2736715"/>
            <a:ext cx="25" cy="944163"/>
          </a:xfrm>
          <a:prstGeom prst="straightConnector1">
            <a:avLst/>
          </a:prstGeom>
          <a:ln w="6350">
            <a:solidFill>
              <a:srgbClr val="0000FF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 flipV="1">
            <a:off x="2394793" y="3068960"/>
            <a:ext cx="809055" cy="611919"/>
          </a:xfrm>
          <a:prstGeom prst="straightConnector1">
            <a:avLst/>
          </a:prstGeom>
          <a:ln w="6350">
            <a:solidFill>
              <a:srgbClr val="0000FF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 flipV="1">
            <a:off x="2370538" y="3686759"/>
            <a:ext cx="788277" cy="1205"/>
          </a:xfrm>
          <a:prstGeom prst="straightConnector1">
            <a:avLst/>
          </a:prstGeom>
          <a:ln w="6350">
            <a:solidFill>
              <a:srgbClr val="0000FF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>
            <a:off x="2370563" y="3684068"/>
            <a:ext cx="1409349" cy="465012"/>
          </a:xfrm>
          <a:prstGeom prst="straightConnector1">
            <a:avLst/>
          </a:prstGeom>
          <a:ln w="6350">
            <a:solidFill>
              <a:srgbClr val="0000FF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 flipH="1" flipV="1">
            <a:off x="2123728" y="2697887"/>
            <a:ext cx="245473" cy="100228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 flipV="1">
            <a:off x="2380959" y="2371650"/>
            <a:ext cx="85388" cy="132851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ZoneTexte 34"/>
          <p:cNvSpPr txBox="1"/>
          <p:nvPr/>
        </p:nvSpPr>
        <p:spPr>
          <a:xfrm>
            <a:off x="1435861" y="4386461"/>
            <a:ext cx="1579791" cy="276999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200" i="0" u="none" strike="noStrike" kern="1200" cap="none" spc="0" baseline="0" dirty="0" smtClean="0">
                <a:solidFill>
                  <a:srgbClr val="FF0000"/>
                </a:solidFill>
                <a:uFillTx/>
                <a:latin typeface="Calibri"/>
              </a:rPr>
              <a:t>Autres Hyménoptères</a:t>
            </a:r>
            <a:endParaRPr lang="fr-FR" sz="1200" i="0" u="none" strike="noStrike" kern="1200" cap="none" spc="0" baseline="0" dirty="0">
              <a:solidFill>
                <a:srgbClr val="FF0000"/>
              </a:solidFill>
              <a:uFillTx/>
              <a:latin typeface="Calibri"/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1610257" y="4581128"/>
            <a:ext cx="1177438" cy="276999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200" i="0" u="none" strike="noStrike" kern="1200" cap="none" spc="0" baseline="0" dirty="0" smtClean="0">
                <a:solidFill>
                  <a:srgbClr val="FF0000"/>
                </a:solidFill>
                <a:uFillTx/>
                <a:latin typeface="Calibri"/>
              </a:rPr>
              <a:t>Autres Diptères</a:t>
            </a:r>
            <a:endParaRPr lang="fr-FR" sz="1200" i="0" u="none" strike="noStrike" kern="1200" cap="none" spc="0" baseline="0" dirty="0">
              <a:solidFill>
                <a:srgbClr val="FF0000"/>
              </a:solidFill>
              <a:uFillTx/>
              <a:latin typeface="Calibri"/>
            </a:endParaRPr>
          </a:p>
        </p:txBody>
      </p:sp>
      <p:cxnSp>
        <p:nvCxnSpPr>
          <p:cNvPr id="39" name="Connecteur droit avec flèche 38"/>
          <p:cNvCxnSpPr/>
          <p:nvPr/>
        </p:nvCxnSpPr>
        <p:spPr>
          <a:xfrm>
            <a:off x="2380959" y="3687964"/>
            <a:ext cx="42694" cy="103166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39"/>
          <p:cNvCxnSpPr/>
          <p:nvPr/>
        </p:nvCxnSpPr>
        <p:spPr>
          <a:xfrm>
            <a:off x="2383973" y="3688060"/>
            <a:ext cx="94999" cy="74905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/>
          <p:cNvCxnSpPr/>
          <p:nvPr/>
        </p:nvCxnSpPr>
        <p:spPr>
          <a:xfrm>
            <a:off x="2362414" y="3700169"/>
            <a:ext cx="1273482" cy="50362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avec flèche 41"/>
          <p:cNvCxnSpPr/>
          <p:nvPr/>
        </p:nvCxnSpPr>
        <p:spPr>
          <a:xfrm>
            <a:off x="2380959" y="3689790"/>
            <a:ext cx="1542969" cy="34903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/>
          <p:cNvCxnSpPr/>
          <p:nvPr/>
        </p:nvCxnSpPr>
        <p:spPr>
          <a:xfrm>
            <a:off x="2410101" y="3700169"/>
            <a:ext cx="1369811" cy="31498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ZoneTexte 10"/>
          <p:cNvSpPr txBox="1"/>
          <p:nvPr/>
        </p:nvSpPr>
        <p:spPr>
          <a:xfrm>
            <a:off x="2789946" y="4077072"/>
            <a:ext cx="989966" cy="27699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200" i="0" u="none" strike="noStrike" kern="1200" cap="none" spc="0" baseline="0" dirty="0" err="1" smtClean="0">
                <a:solidFill>
                  <a:srgbClr val="FF0000"/>
                </a:solidFill>
                <a:uFillTx/>
                <a:latin typeface="Calibri"/>
              </a:rPr>
              <a:t>Empididae</a:t>
            </a:r>
            <a:endParaRPr lang="fr-FR" sz="1200" i="0" u="none" strike="noStrike" kern="1200" cap="none" spc="0" baseline="0" dirty="0">
              <a:solidFill>
                <a:srgbClr val="FF0000"/>
              </a:solidFill>
              <a:uFillTx/>
              <a:latin typeface="Calibri"/>
            </a:endParaRPr>
          </a:p>
        </p:txBody>
      </p:sp>
      <p:sp>
        <p:nvSpPr>
          <p:cNvPr id="47" name="ZoneTexte 11"/>
          <p:cNvSpPr txBox="1"/>
          <p:nvPr/>
        </p:nvSpPr>
        <p:spPr>
          <a:xfrm>
            <a:off x="3563888" y="4130030"/>
            <a:ext cx="1592976" cy="4308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050" i="0" u="none" strike="noStrike" kern="1200" cap="none" spc="0" baseline="0" dirty="0">
                <a:solidFill>
                  <a:srgbClr val="0000FF"/>
                </a:solidFill>
                <a:uFillTx/>
                <a:latin typeface="Calibri"/>
              </a:rPr>
              <a:t>Richesse en plantes et richesse en fleurs</a:t>
            </a:r>
          </a:p>
        </p:txBody>
      </p:sp>
      <p:sp>
        <p:nvSpPr>
          <p:cNvPr id="48" name="ZoneTexte 10"/>
          <p:cNvSpPr txBox="1"/>
          <p:nvPr/>
        </p:nvSpPr>
        <p:spPr>
          <a:xfrm>
            <a:off x="3866778" y="3889623"/>
            <a:ext cx="989966" cy="27699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200" i="0" u="none" strike="noStrike" kern="1200" cap="none" spc="0" baseline="0" dirty="0" smtClean="0">
                <a:solidFill>
                  <a:srgbClr val="FF0000"/>
                </a:solidFill>
                <a:uFillTx/>
                <a:latin typeface="Calibri"/>
              </a:rPr>
              <a:t>Papillons</a:t>
            </a:r>
            <a:endParaRPr lang="fr-FR" sz="1200" i="0" u="none" strike="noStrike" kern="1200" cap="none" spc="0" baseline="0" dirty="0">
              <a:solidFill>
                <a:srgbClr val="FF0000"/>
              </a:solidFill>
              <a:uFillTx/>
              <a:latin typeface="Calibri"/>
            </a:endParaRPr>
          </a:p>
        </p:txBody>
      </p:sp>
      <p:sp>
        <p:nvSpPr>
          <p:cNvPr id="49" name="ZoneTexte 10"/>
          <p:cNvSpPr txBox="1"/>
          <p:nvPr/>
        </p:nvSpPr>
        <p:spPr>
          <a:xfrm>
            <a:off x="3510026" y="3717032"/>
            <a:ext cx="989966" cy="27699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200" dirty="0" smtClean="0">
                <a:solidFill>
                  <a:srgbClr val="FF0000"/>
                </a:solidFill>
                <a:latin typeface="Calibri"/>
              </a:rPr>
              <a:t>Syrphe</a:t>
            </a:r>
            <a:r>
              <a:rPr lang="fr-FR" sz="1200" i="0" u="none" strike="noStrike" kern="1200" cap="none" spc="0" baseline="0" dirty="0" smtClean="0">
                <a:solidFill>
                  <a:srgbClr val="FF0000"/>
                </a:solidFill>
                <a:uFillTx/>
                <a:latin typeface="Calibri"/>
              </a:rPr>
              <a:t>s</a:t>
            </a:r>
            <a:endParaRPr lang="fr-FR" sz="1200" i="0" u="none" strike="noStrike" kern="1200" cap="none" spc="0" baseline="0" dirty="0">
              <a:solidFill>
                <a:srgbClr val="FF0000"/>
              </a:solidFill>
              <a:uFillTx/>
              <a:latin typeface="Calibri"/>
            </a:endParaRPr>
          </a:p>
        </p:txBody>
      </p:sp>
      <p:sp>
        <p:nvSpPr>
          <p:cNvPr id="50" name="ZoneTexte 12"/>
          <p:cNvSpPr txBox="1"/>
          <p:nvPr/>
        </p:nvSpPr>
        <p:spPr>
          <a:xfrm>
            <a:off x="2987824" y="3635499"/>
            <a:ext cx="581701" cy="26161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100" i="0" u="none" strike="noStrike" kern="1200" cap="none" spc="0" baseline="0" dirty="0" smtClean="0">
                <a:solidFill>
                  <a:srgbClr val="0000FF"/>
                </a:solidFill>
                <a:uFillTx/>
                <a:latin typeface="Calibri"/>
              </a:rPr>
              <a:t>Jaune</a:t>
            </a:r>
            <a:endParaRPr lang="fr-FR" sz="1100" i="0" u="none" strike="noStrike" kern="1200" cap="none" spc="0" baseline="0" dirty="0">
              <a:solidFill>
                <a:srgbClr val="0000FF"/>
              </a:solidFill>
              <a:uFillTx/>
              <a:latin typeface="Calibri"/>
            </a:endParaRPr>
          </a:p>
        </p:txBody>
      </p:sp>
      <p:sp>
        <p:nvSpPr>
          <p:cNvPr id="51" name="ZoneTexte 12"/>
          <p:cNvSpPr txBox="1"/>
          <p:nvPr/>
        </p:nvSpPr>
        <p:spPr>
          <a:xfrm>
            <a:off x="2766163" y="2863969"/>
            <a:ext cx="581701" cy="27699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200" i="0" u="none" strike="noStrike" kern="1200" cap="none" spc="0" baseline="0" dirty="0" smtClean="0">
                <a:solidFill>
                  <a:srgbClr val="0000FF"/>
                </a:solidFill>
                <a:uFillTx/>
                <a:latin typeface="Calibri"/>
              </a:rPr>
              <a:t>Bleu</a:t>
            </a:r>
            <a:endParaRPr lang="fr-FR" sz="1200" i="0" u="none" strike="noStrike" kern="1200" cap="none" spc="0" baseline="0" dirty="0">
              <a:solidFill>
                <a:srgbClr val="0000FF"/>
              </a:solidFill>
              <a:uFillTx/>
              <a:latin typeface="Calibri"/>
            </a:endParaRPr>
          </a:p>
        </p:txBody>
      </p:sp>
      <p:sp>
        <p:nvSpPr>
          <p:cNvPr id="52" name="ZoneTexte 12"/>
          <p:cNvSpPr txBox="1"/>
          <p:nvPr/>
        </p:nvSpPr>
        <p:spPr>
          <a:xfrm>
            <a:off x="2411760" y="2580060"/>
            <a:ext cx="768765" cy="27699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200" i="0" u="none" strike="noStrike" kern="1200" cap="none" spc="0" baseline="0" dirty="0" smtClean="0">
                <a:solidFill>
                  <a:srgbClr val="0000FF"/>
                </a:solidFill>
                <a:uFillTx/>
                <a:latin typeface="Calibri"/>
              </a:rPr>
              <a:t>Blanc</a:t>
            </a:r>
            <a:endParaRPr lang="fr-FR" sz="1200" i="0" u="none" strike="noStrike" kern="1200" cap="none" spc="0" baseline="0" dirty="0">
              <a:solidFill>
                <a:srgbClr val="0000FF"/>
              </a:solidFill>
              <a:uFillTx/>
              <a:latin typeface="Calibri"/>
            </a:endParaRPr>
          </a:p>
        </p:txBody>
      </p:sp>
      <p:cxnSp>
        <p:nvCxnSpPr>
          <p:cNvPr id="53" name="Connecteur droit avec flèche 52"/>
          <p:cNvCxnSpPr/>
          <p:nvPr/>
        </p:nvCxnSpPr>
        <p:spPr>
          <a:xfrm flipV="1">
            <a:off x="2394793" y="3199028"/>
            <a:ext cx="890136" cy="49076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ZoneTexte 54"/>
          <p:cNvSpPr txBox="1"/>
          <p:nvPr/>
        </p:nvSpPr>
        <p:spPr>
          <a:xfrm>
            <a:off x="3203848" y="2934469"/>
            <a:ext cx="1111748" cy="27699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200" i="0" u="none" strike="noStrike" kern="1200" cap="none" spc="0" baseline="0" dirty="0" smtClean="0">
                <a:solidFill>
                  <a:srgbClr val="FF0000"/>
                </a:solidFill>
                <a:uFillTx/>
                <a:latin typeface="Calibri"/>
              </a:rPr>
              <a:t>Coléoptères</a:t>
            </a:r>
            <a:endParaRPr lang="fr-FR" sz="1200" i="0" u="none" strike="noStrike" kern="1200" cap="none" spc="0" baseline="0" dirty="0">
              <a:solidFill>
                <a:srgbClr val="FF0000"/>
              </a:solidFill>
              <a:uFillTx/>
              <a:latin typeface="Calibri"/>
            </a:endParaRPr>
          </a:p>
        </p:txBody>
      </p:sp>
      <p:cxnSp>
        <p:nvCxnSpPr>
          <p:cNvPr id="56" name="Connecteur droit avec flèche 55"/>
          <p:cNvCxnSpPr/>
          <p:nvPr/>
        </p:nvCxnSpPr>
        <p:spPr>
          <a:xfrm flipV="1">
            <a:off x="2380959" y="3208796"/>
            <a:ext cx="1378763" cy="48492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ZoneTexte 10"/>
          <p:cNvSpPr txBox="1"/>
          <p:nvPr/>
        </p:nvSpPr>
        <p:spPr>
          <a:xfrm>
            <a:off x="3707904" y="3068960"/>
            <a:ext cx="1797873" cy="27699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200" i="0" u="none" strike="noStrike" kern="1200" cap="none" spc="0" baseline="0" dirty="0">
                <a:solidFill>
                  <a:srgbClr val="FF0000"/>
                </a:solidFill>
                <a:uFillTx/>
                <a:latin typeface="Calibri"/>
              </a:rPr>
              <a:t>Abeilles </a:t>
            </a:r>
            <a:r>
              <a:rPr lang="fr-FR" sz="1200" i="0" u="none" strike="noStrike" kern="1200" cap="none" spc="0" baseline="0" dirty="0" smtClean="0">
                <a:solidFill>
                  <a:srgbClr val="FF0000"/>
                </a:solidFill>
                <a:uFillTx/>
                <a:latin typeface="Calibri"/>
              </a:rPr>
              <a:t>sauvages</a:t>
            </a:r>
            <a:endParaRPr lang="fr-FR" sz="1200" i="0" u="none" strike="noStrike" kern="1200" cap="none" spc="0" baseline="0" dirty="0">
              <a:solidFill>
                <a:srgbClr val="FF0000"/>
              </a:solidFill>
              <a:uFillTx/>
              <a:latin typeface="Calibri"/>
            </a:endParaRPr>
          </a:p>
        </p:txBody>
      </p:sp>
      <p:cxnSp>
        <p:nvCxnSpPr>
          <p:cNvPr id="60" name="Connecteur droit avec flèche 59"/>
          <p:cNvCxnSpPr/>
          <p:nvPr/>
        </p:nvCxnSpPr>
        <p:spPr>
          <a:xfrm flipV="1">
            <a:off x="2402244" y="3451258"/>
            <a:ext cx="1602765" cy="23819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/>
        </p:nvSpPr>
        <p:spPr>
          <a:xfrm>
            <a:off x="1749861" y="5481501"/>
            <a:ext cx="1241404" cy="2041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Dim 1 (42,6%)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 rot="16200000">
            <a:off x="-418289" y="3614967"/>
            <a:ext cx="1241404" cy="2041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Dim 2 (19,2%)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4670515" y="3374919"/>
            <a:ext cx="186229" cy="5770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Rectangle 69"/>
          <p:cNvSpPr/>
          <p:nvPr/>
        </p:nvSpPr>
        <p:spPr>
          <a:xfrm>
            <a:off x="6762035" y="5607291"/>
            <a:ext cx="635633" cy="2699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Rectangle 71"/>
          <p:cNvSpPr/>
          <p:nvPr/>
        </p:nvSpPr>
        <p:spPr>
          <a:xfrm>
            <a:off x="5143881" y="1985440"/>
            <a:ext cx="440848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Flèche courbée vers le bas 70"/>
          <p:cNvSpPr/>
          <p:nvPr/>
        </p:nvSpPr>
        <p:spPr>
          <a:xfrm>
            <a:off x="4315655" y="1808161"/>
            <a:ext cx="904417" cy="25268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6" name="ZoneTexte 11"/>
          <p:cNvSpPr txBox="1"/>
          <p:nvPr/>
        </p:nvSpPr>
        <p:spPr>
          <a:xfrm>
            <a:off x="3160586" y="3421952"/>
            <a:ext cx="2232192" cy="27699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200" i="0" u="none" strike="noStrike" kern="1200" cap="none" spc="0" baseline="0" dirty="0" smtClean="0">
                <a:solidFill>
                  <a:srgbClr val="FF0000"/>
                </a:solidFill>
                <a:uFillTx/>
                <a:latin typeface="Calibri"/>
              </a:rPr>
              <a:t>Diversité en insectes</a:t>
            </a:r>
            <a:endParaRPr lang="fr-FR" sz="1200" i="0" u="none" strike="noStrike" kern="1200" cap="none" spc="0" baseline="0" dirty="0">
              <a:solidFill>
                <a:srgbClr val="FF0000"/>
              </a:solidFill>
              <a:uFillTx/>
              <a:latin typeface="Calibri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6325215" y="1642874"/>
            <a:ext cx="1415137" cy="2527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Rectangle 74"/>
          <p:cNvSpPr/>
          <p:nvPr/>
        </p:nvSpPr>
        <p:spPr>
          <a:xfrm>
            <a:off x="5960602" y="3152206"/>
            <a:ext cx="426456" cy="1522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Rectangle 75"/>
          <p:cNvSpPr/>
          <p:nvPr/>
        </p:nvSpPr>
        <p:spPr>
          <a:xfrm>
            <a:off x="7114704" y="3813516"/>
            <a:ext cx="426456" cy="1560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7524328" y="3152206"/>
            <a:ext cx="1224136" cy="1773244"/>
          </a:xfrm>
          <a:prstGeom prst="ellipse">
            <a:avLst/>
          </a:prstGeom>
          <a:noFill/>
          <a:ln w="28575">
            <a:solidFill>
              <a:srgbClr val="57D6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Rectangle 76"/>
          <p:cNvSpPr/>
          <p:nvPr/>
        </p:nvSpPr>
        <p:spPr>
          <a:xfrm>
            <a:off x="6653395" y="4376180"/>
            <a:ext cx="426456" cy="1522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 rot="19433183">
            <a:off x="5538248" y="2722451"/>
            <a:ext cx="1341981" cy="424036"/>
          </a:xfrm>
          <a:prstGeom prst="ellipse">
            <a:avLst/>
          </a:prstGeom>
          <a:noFill/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6840268" y="2357847"/>
            <a:ext cx="390101" cy="385488"/>
          </a:xfrm>
          <a:prstGeom prst="ellipse">
            <a:avLst/>
          </a:prstGeom>
          <a:noFill/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7" name="ZoneTexte 86"/>
          <p:cNvSpPr txBox="1"/>
          <p:nvPr/>
        </p:nvSpPr>
        <p:spPr>
          <a:xfrm>
            <a:off x="6189017" y="5727934"/>
            <a:ext cx="11544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/>
              <a:t>Lusignan</a:t>
            </a:r>
          </a:p>
          <a:p>
            <a:r>
              <a:rPr lang="fr-FR" sz="1600" b="1" dirty="0" err="1" smtClean="0">
                <a:solidFill>
                  <a:srgbClr val="FF0000"/>
                </a:solidFill>
              </a:rPr>
              <a:t>Marcenat</a:t>
            </a:r>
            <a:endParaRPr lang="fr-FR" sz="1600" b="1" dirty="0" smtClean="0">
              <a:solidFill>
                <a:srgbClr val="FF0000"/>
              </a:solidFill>
            </a:endParaRPr>
          </a:p>
          <a:p>
            <a:r>
              <a:rPr lang="fr-FR" sz="1600" b="1" dirty="0" smtClean="0">
                <a:solidFill>
                  <a:srgbClr val="33CC33"/>
                </a:solidFill>
              </a:rPr>
              <a:t>Mirecourt</a:t>
            </a:r>
            <a:endParaRPr lang="fr-FR" sz="1600" b="1" dirty="0">
              <a:solidFill>
                <a:srgbClr val="33CC33"/>
              </a:solidFill>
            </a:endParaRPr>
          </a:p>
        </p:txBody>
      </p:sp>
      <p:sp>
        <p:nvSpPr>
          <p:cNvPr id="8" name="Ellipse 7"/>
          <p:cNvSpPr/>
          <p:nvPr/>
        </p:nvSpPr>
        <p:spPr>
          <a:xfrm rot="19975870">
            <a:off x="6073937" y="4441424"/>
            <a:ext cx="1446873" cy="363751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3614981" y="1414247"/>
            <a:ext cx="2111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Class. </a:t>
            </a:r>
            <a:r>
              <a:rPr lang="fr-FR" dirty="0" err="1" smtClean="0"/>
              <a:t>Asc</a:t>
            </a:r>
            <a:r>
              <a:rPr lang="fr-FR" dirty="0" smtClean="0"/>
              <a:t>. Hier.</a:t>
            </a:r>
            <a:endParaRPr lang="fr-FR" dirty="0"/>
          </a:p>
        </p:txBody>
      </p:sp>
      <p:sp>
        <p:nvSpPr>
          <p:cNvPr id="11" name="Ellipse 10"/>
          <p:cNvSpPr/>
          <p:nvPr/>
        </p:nvSpPr>
        <p:spPr>
          <a:xfrm>
            <a:off x="2987824" y="2863969"/>
            <a:ext cx="2109916" cy="1799491"/>
          </a:xfrm>
          <a:prstGeom prst="ellipse">
            <a:avLst/>
          </a:prstGeom>
          <a:noFill/>
          <a:ln w="28575">
            <a:solidFill>
              <a:srgbClr val="57D6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/>
          <p:cNvSpPr/>
          <p:nvPr/>
        </p:nvSpPr>
        <p:spPr>
          <a:xfrm>
            <a:off x="1168881" y="2048865"/>
            <a:ext cx="2277915" cy="1124681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/>
          <p:cNvSpPr/>
          <p:nvPr/>
        </p:nvSpPr>
        <p:spPr>
          <a:xfrm>
            <a:off x="767771" y="3447873"/>
            <a:ext cx="1568945" cy="81086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/>
          <p:cNvSpPr/>
          <p:nvPr/>
        </p:nvSpPr>
        <p:spPr>
          <a:xfrm>
            <a:off x="1276471" y="4210243"/>
            <a:ext cx="2277915" cy="715465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" name="Connecteur droit 12"/>
          <p:cNvCxnSpPr>
            <a:stCxn id="76" idx="1"/>
          </p:cNvCxnSpPr>
          <p:nvPr/>
        </p:nvCxnSpPr>
        <p:spPr>
          <a:xfrm>
            <a:off x="7114704" y="3891555"/>
            <a:ext cx="409624" cy="5554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8991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7" grpId="0" animBg="1"/>
      <p:bldP spid="6" grpId="0" animBg="1"/>
      <p:bldP spid="8" grpId="0" animBg="1"/>
      <p:bldP spid="11" grpId="0" animBg="1"/>
      <p:bldP spid="61" grpId="0" animBg="1"/>
      <p:bldP spid="63" grpId="0" animBg="1"/>
      <p:bldP spid="6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6|11.1|19.4|10.1|6.3|25.4|5.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2341</TotalTime>
  <Words>507</Words>
  <Application>Microsoft Office PowerPoint</Application>
  <PresentationFormat>Affichage à l'écran (4:3)</PresentationFormat>
  <Paragraphs>169</Paragraphs>
  <Slides>13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13</vt:i4>
      </vt:variant>
    </vt:vector>
  </HeadingPairs>
  <TitlesOfParts>
    <vt:vector size="15" baseType="lpstr">
      <vt:lpstr>Thème Office</vt:lpstr>
      <vt:lpstr>1_Thème Office</vt:lpstr>
      <vt:lpstr>Insectes butineurs et transports de pollens :  1er maillon de l’étude du service de pollinisation rendu par les prairies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Insectes butineurs et transports de pollens : 1er maillon de l’étude du service de pollinisation rendu par les prairies</dc:title>
  <dc:creator>llanore</dc:creator>
  <cp:lastModifiedBy>Boitouzet</cp:lastModifiedBy>
  <cp:revision>190</cp:revision>
  <dcterms:created xsi:type="dcterms:W3CDTF">2016-11-28T09:39:53Z</dcterms:created>
  <dcterms:modified xsi:type="dcterms:W3CDTF">2016-12-13T12:24:33Z</dcterms:modified>
</cp:coreProperties>
</file>