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"/>
  </p:notesMasterIdLst>
  <p:sldIdLst>
    <p:sldId id="260" r:id="rId2"/>
  </p:sldIdLst>
  <p:sldSz cx="30243463" cy="43205400"/>
  <p:notesSz cx="6858000" cy="9144000"/>
  <p:defaultTextStyle>
    <a:defPPr>
      <a:defRPr lang="fr-FR"/>
    </a:defPPr>
    <a:lvl1pPr marL="0" algn="l" defTabSz="419664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1pPr>
    <a:lvl2pPr marL="2098324" algn="l" defTabSz="419664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2pPr>
    <a:lvl3pPr marL="4196648" algn="l" defTabSz="419664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3pPr>
    <a:lvl4pPr marL="6294982" algn="l" defTabSz="419664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4pPr>
    <a:lvl5pPr marL="8393306" algn="l" defTabSz="419664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5pPr>
    <a:lvl6pPr marL="10491630" algn="l" defTabSz="419664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6pPr>
    <a:lvl7pPr marL="12589954" algn="l" defTabSz="419664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7pPr>
    <a:lvl8pPr marL="14688288" algn="l" defTabSz="419664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8pPr>
    <a:lvl9pPr marL="16786612" algn="l" defTabSz="4196648" rtl="0" eaLnBrk="1" latinLnBrk="0" hangingPunct="1">
      <a:defRPr sz="8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CC00"/>
    <a:srgbClr val="336699"/>
    <a:srgbClr val="FFFF99"/>
    <a:srgbClr val="999999"/>
    <a:srgbClr val="8EC000"/>
    <a:srgbClr val="663300"/>
    <a:srgbClr val="328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58" autoAdjust="0"/>
  </p:normalViewPr>
  <p:slideViewPr>
    <p:cSldViewPr>
      <p:cViewPr>
        <p:scale>
          <a:sx n="30" d="100"/>
          <a:sy n="30" d="100"/>
        </p:scale>
        <p:origin x="-1110" y="4710"/>
      </p:cViewPr>
      <p:guideLst>
        <p:guide orient="horz" pos="13613"/>
        <p:guide pos="953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FDEFA-ACF1-43B9-8AF7-C43263CF7DCB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C4EBD-BC64-49F6-8DAA-121BB9CB3B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50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89080" rtl="0" eaLnBrk="1" latinLnBrk="0" hangingPunct="1">
      <a:defRPr sz="12100" kern="1200">
        <a:solidFill>
          <a:schemeClr val="tx1"/>
        </a:solidFill>
        <a:latin typeface="+mn-lt"/>
        <a:ea typeface="+mn-ea"/>
        <a:cs typeface="+mn-cs"/>
      </a:defRPr>
    </a:lvl1pPr>
    <a:lvl2pPr marL="4594540" algn="l" defTabSz="9189080" rtl="0" eaLnBrk="1" latinLnBrk="0" hangingPunct="1">
      <a:defRPr sz="12100" kern="1200">
        <a:solidFill>
          <a:schemeClr val="tx1"/>
        </a:solidFill>
        <a:latin typeface="+mn-lt"/>
        <a:ea typeface="+mn-ea"/>
        <a:cs typeface="+mn-cs"/>
      </a:defRPr>
    </a:lvl2pPr>
    <a:lvl3pPr marL="9189080" algn="l" defTabSz="9189080" rtl="0" eaLnBrk="1" latinLnBrk="0" hangingPunct="1">
      <a:defRPr sz="12100" kern="1200">
        <a:solidFill>
          <a:schemeClr val="tx1"/>
        </a:solidFill>
        <a:latin typeface="+mn-lt"/>
        <a:ea typeface="+mn-ea"/>
        <a:cs typeface="+mn-cs"/>
      </a:defRPr>
    </a:lvl3pPr>
    <a:lvl4pPr marL="13783620" algn="l" defTabSz="9189080" rtl="0" eaLnBrk="1" latinLnBrk="0" hangingPunct="1">
      <a:defRPr sz="12100" kern="1200">
        <a:solidFill>
          <a:schemeClr val="tx1"/>
        </a:solidFill>
        <a:latin typeface="+mn-lt"/>
        <a:ea typeface="+mn-ea"/>
        <a:cs typeface="+mn-cs"/>
      </a:defRPr>
    </a:lvl4pPr>
    <a:lvl5pPr marL="18378160" algn="l" defTabSz="9189080" rtl="0" eaLnBrk="1" latinLnBrk="0" hangingPunct="1">
      <a:defRPr sz="12100" kern="1200">
        <a:solidFill>
          <a:schemeClr val="tx1"/>
        </a:solidFill>
        <a:latin typeface="+mn-lt"/>
        <a:ea typeface="+mn-ea"/>
        <a:cs typeface="+mn-cs"/>
      </a:defRPr>
    </a:lvl5pPr>
    <a:lvl6pPr marL="22972700" algn="l" defTabSz="9189080" rtl="0" eaLnBrk="1" latinLnBrk="0" hangingPunct="1">
      <a:defRPr sz="12100" kern="1200">
        <a:solidFill>
          <a:schemeClr val="tx1"/>
        </a:solidFill>
        <a:latin typeface="+mn-lt"/>
        <a:ea typeface="+mn-ea"/>
        <a:cs typeface="+mn-cs"/>
      </a:defRPr>
    </a:lvl6pPr>
    <a:lvl7pPr marL="27567240" algn="l" defTabSz="9189080" rtl="0" eaLnBrk="1" latinLnBrk="0" hangingPunct="1">
      <a:defRPr sz="12100" kern="1200">
        <a:solidFill>
          <a:schemeClr val="tx1"/>
        </a:solidFill>
        <a:latin typeface="+mn-lt"/>
        <a:ea typeface="+mn-ea"/>
        <a:cs typeface="+mn-cs"/>
      </a:defRPr>
    </a:lvl7pPr>
    <a:lvl8pPr marL="32161780" algn="l" defTabSz="9189080" rtl="0" eaLnBrk="1" latinLnBrk="0" hangingPunct="1">
      <a:defRPr sz="12100" kern="1200">
        <a:solidFill>
          <a:schemeClr val="tx1"/>
        </a:solidFill>
        <a:latin typeface="+mn-lt"/>
        <a:ea typeface="+mn-ea"/>
        <a:cs typeface="+mn-cs"/>
      </a:defRPr>
    </a:lvl8pPr>
    <a:lvl9pPr marL="36756320" algn="l" defTabSz="9189080" rtl="0" eaLnBrk="1" latinLnBrk="0" hangingPunct="1">
      <a:defRPr sz="1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28850" y="685800"/>
            <a:ext cx="24003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nursing </a:t>
            </a:r>
            <a:r>
              <a:rPr lang="fr-FR" dirty="0" err="1" smtClean="0"/>
              <a:t>capacities</a:t>
            </a:r>
            <a:r>
              <a:rPr lang="fr-FR" dirty="0" smtClean="0"/>
              <a:t>, sites web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C4EBD-BC64-49F6-8DAA-121BB9CB3BE9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10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8302" y="13421730"/>
            <a:ext cx="25706948" cy="926115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36525" y="24483064"/>
            <a:ext cx="21170423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97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94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92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8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87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84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82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798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6AD-A984-4A3A-98CE-EA276CAE95BC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91A-4516-44AE-A940-162C57B26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05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6AD-A984-4A3A-98CE-EA276CAE95BC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91A-4516-44AE-A940-162C57B26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21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261632" y="1080178"/>
            <a:ext cx="2252503" cy="2301287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8813" y="1080178"/>
            <a:ext cx="6258717" cy="23012876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6AD-A984-4A3A-98CE-EA276CAE95BC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91A-4516-44AE-A940-162C57B26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35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6AD-A984-4A3A-98CE-EA276CAE95BC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91A-4516-44AE-A940-162C57B26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39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072" y="27763521"/>
            <a:ext cx="25706948" cy="8581072"/>
          </a:xfrm>
        </p:spPr>
        <p:txBody>
          <a:bodyPr anchor="t"/>
          <a:lstStyle>
            <a:lvl1pPr algn="l">
              <a:defRPr sz="181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389072" y="18312345"/>
            <a:ext cx="25706948" cy="9451176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9748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2pPr>
            <a:lvl3pPr marL="4194960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3pPr>
            <a:lvl4pPr marL="629245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4pPr>
            <a:lvl5pPr marL="8389909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5pPr>
            <a:lvl6pPr marL="10487409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6pPr>
            <a:lvl7pPr marL="12584869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7pPr>
            <a:lvl8pPr marL="14682339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8pPr>
            <a:lvl9pPr marL="16779819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6AD-A984-4A3A-98CE-EA276CAE95BC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91A-4516-44AE-A940-162C57B26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08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8857" y="6290790"/>
            <a:ext cx="4252988" cy="17802229"/>
          </a:xfrm>
        </p:spPr>
        <p:txBody>
          <a:bodyPr/>
          <a:lstStyle>
            <a:lvl1pPr>
              <a:defRPr sz="13100"/>
            </a:lvl1pPr>
            <a:lvl2pPr>
              <a:defRPr sz="111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5857" y="6290790"/>
            <a:ext cx="4258233" cy="17802229"/>
          </a:xfrm>
        </p:spPr>
        <p:txBody>
          <a:bodyPr/>
          <a:lstStyle>
            <a:lvl1pPr>
              <a:defRPr sz="13100"/>
            </a:lvl1pPr>
            <a:lvl2pPr>
              <a:defRPr sz="11100"/>
            </a:lvl2pPr>
            <a:lvl3pPr>
              <a:defRPr sz="90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6AD-A984-4A3A-98CE-EA276CAE95BC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91A-4516-44AE-A940-162C57B26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556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216" y="1730264"/>
            <a:ext cx="27219120" cy="720089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207" y="9671220"/>
            <a:ext cx="13362781" cy="4030500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97480" indent="0">
              <a:buNone/>
              <a:defRPr sz="9000" b="1"/>
            </a:lvl2pPr>
            <a:lvl3pPr marL="4194960" indent="0">
              <a:buNone/>
              <a:defRPr sz="8000" b="1"/>
            </a:lvl3pPr>
            <a:lvl4pPr marL="6292450" indent="0">
              <a:buNone/>
              <a:defRPr sz="7000" b="1"/>
            </a:lvl4pPr>
            <a:lvl5pPr marL="8389909" indent="0">
              <a:buNone/>
              <a:defRPr sz="7000" b="1"/>
            </a:lvl5pPr>
            <a:lvl6pPr marL="10487409" indent="0">
              <a:buNone/>
              <a:defRPr sz="7000" b="1"/>
            </a:lvl6pPr>
            <a:lvl7pPr marL="12584869" indent="0">
              <a:buNone/>
              <a:defRPr sz="7000" b="1"/>
            </a:lvl7pPr>
            <a:lvl8pPr marL="14682339" indent="0">
              <a:buNone/>
              <a:defRPr sz="7000" b="1"/>
            </a:lvl8pPr>
            <a:lvl9pPr marL="16779819" indent="0">
              <a:buNone/>
              <a:defRPr sz="7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512207" y="13701761"/>
            <a:ext cx="13362781" cy="24893111"/>
          </a:xfrm>
        </p:spPr>
        <p:txBody>
          <a:bodyPr/>
          <a:lstStyle>
            <a:lvl1pPr>
              <a:defRPr sz="11100"/>
            </a:lvl1pPr>
            <a:lvl2pPr>
              <a:defRPr sz="9000"/>
            </a:lvl2pPr>
            <a:lvl3pPr>
              <a:defRPr sz="80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15363265" y="9671220"/>
            <a:ext cx="13368026" cy="4030500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97480" indent="0">
              <a:buNone/>
              <a:defRPr sz="9000" b="1"/>
            </a:lvl2pPr>
            <a:lvl3pPr marL="4194960" indent="0">
              <a:buNone/>
              <a:defRPr sz="8000" b="1"/>
            </a:lvl3pPr>
            <a:lvl4pPr marL="6292450" indent="0">
              <a:buNone/>
              <a:defRPr sz="7000" b="1"/>
            </a:lvl4pPr>
            <a:lvl5pPr marL="8389909" indent="0">
              <a:buNone/>
              <a:defRPr sz="7000" b="1"/>
            </a:lvl5pPr>
            <a:lvl6pPr marL="10487409" indent="0">
              <a:buNone/>
              <a:defRPr sz="7000" b="1"/>
            </a:lvl6pPr>
            <a:lvl7pPr marL="12584869" indent="0">
              <a:buNone/>
              <a:defRPr sz="7000" b="1"/>
            </a:lvl7pPr>
            <a:lvl8pPr marL="14682339" indent="0">
              <a:buNone/>
              <a:defRPr sz="7000" b="1"/>
            </a:lvl8pPr>
            <a:lvl9pPr marL="16779819" indent="0">
              <a:buNone/>
              <a:defRPr sz="70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5363265" y="13701761"/>
            <a:ext cx="13368026" cy="24893111"/>
          </a:xfrm>
        </p:spPr>
        <p:txBody>
          <a:bodyPr/>
          <a:lstStyle>
            <a:lvl1pPr>
              <a:defRPr sz="11100"/>
            </a:lvl1pPr>
            <a:lvl2pPr>
              <a:defRPr sz="9000"/>
            </a:lvl2pPr>
            <a:lvl3pPr>
              <a:defRPr sz="80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6AD-A984-4A3A-98CE-EA276CAE95BC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91A-4516-44AE-A940-162C57B26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64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6AD-A984-4A3A-98CE-EA276CAE95BC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91A-4516-44AE-A940-162C57B26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4359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6AD-A984-4A3A-98CE-EA276CAE95BC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91A-4516-44AE-A940-162C57B26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64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12172" y="1720219"/>
            <a:ext cx="9949895" cy="7320911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24355" y="1720234"/>
            <a:ext cx="16906936" cy="36874608"/>
          </a:xfrm>
        </p:spPr>
        <p:txBody>
          <a:bodyPr/>
          <a:lstStyle>
            <a:lvl1pPr>
              <a:defRPr sz="15100"/>
            </a:lvl1pPr>
            <a:lvl2pPr>
              <a:defRPr sz="13100"/>
            </a:lvl2pPr>
            <a:lvl3pPr>
              <a:defRPr sz="111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512172" y="9041175"/>
            <a:ext cx="9949895" cy="29553697"/>
          </a:xfrm>
        </p:spPr>
        <p:txBody>
          <a:bodyPr/>
          <a:lstStyle>
            <a:lvl1pPr marL="0" indent="0">
              <a:buNone/>
              <a:defRPr sz="6000"/>
            </a:lvl1pPr>
            <a:lvl2pPr marL="2097480" indent="0">
              <a:buNone/>
              <a:defRPr sz="5000"/>
            </a:lvl2pPr>
            <a:lvl3pPr marL="4194960" indent="0">
              <a:buNone/>
              <a:defRPr sz="5000"/>
            </a:lvl3pPr>
            <a:lvl4pPr marL="6292450" indent="0">
              <a:buNone/>
              <a:defRPr sz="4000"/>
            </a:lvl4pPr>
            <a:lvl5pPr marL="8389909" indent="0">
              <a:buNone/>
              <a:defRPr sz="4000"/>
            </a:lvl5pPr>
            <a:lvl6pPr marL="10487409" indent="0">
              <a:buNone/>
              <a:defRPr sz="4000"/>
            </a:lvl6pPr>
            <a:lvl7pPr marL="12584869" indent="0">
              <a:buNone/>
              <a:defRPr sz="4000"/>
            </a:lvl7pPr>
            <a:lvl8pPr marL="14682339" indent="0">
              <a:buNone/>
              <a:defRPr sz="4000"/>
            </a:lvl8pPr>
            <a:lvl9pPr marL="16779819" indent="0">
              <a:buNone/>
              <a:defRPr sz="4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6AD-A984-4A3A-98CE-EA276CAE95BC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91A-4516-44AE-A940-162C57B26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39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27927" y="30243774"/>
            <a:ext cx="18146080" cy="3570452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927927" y="3860489"/>
            <a:ext cx="18146080" cy="25923242"/>
          </a:xfrm>
        </p:spPr>
        <p:txBody>
          <a:bodyPr/>
          <a:lstStyle>
            <a:lvl1pPr marL="0" indent="0">
              <a:buNone/>
              <a:defRPr sz="15100"/>
            </a:lvl1pPr>
            <a:lvl2pPr marL="2097480" indent="0">
              <a:buNone/>
              <a:defRPr sz="13100"/>
            </a:lvl2pPr>
            <a:lvl3pPr marL="4194960" indent="0">
              <a:buNone/>
              <a:defRPr sz="11100"/>
            </a:lvl3pPr>
            <a:lvl4pPr marL="6292450" indent="0">
              <a:buNone/>
              <a:defRPr sz="9000"/>
            </a:lvl4pPr>
            <a:lvl5pPr marL="8389909" indent="0">
              <a:buNone/>
              <a:defRPr sz="9000"/>
            </a:lvl5pPr>
            <a:lvl6pPr marL="10487409" indent="0">
              <a:buNone/>
              <a:defRPr sz="9000"/>
            </a:lvl6pPr>
            <a:lvl7pPr marL="12584869" indent="0">
              <a:buNone/>
              <a:defRPr sz="9000"/>
            </a:lvl7pPr>
            <a:lvl8pPr marL="14682339" indent="0">
              <a:buNone/>
              <a:defRPr sz="9000"/>
            </a:lvl8pPr>
            <a:lvl9pPr marL="16779819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927927" y="33814226"/>
            <a:ext cx="18146080" cy="5070632"/>
          </a:xfrm>
        </p:spPr>
        <p:txBody>
          <a:bodyPr/>
          <a:lstStyle>
            <a:lvl1pPr marL="0" indent="0">
              <a:buNone/>
              <a:defRPr sz="6000"/>
            </a:lvl1pPr>
            <a:lvl2pPr marL="2097480" indent="0">
              <a:buNone/>
              <a:defRPr sz="5000"/>
            </a:lvl2pPr>
            <a:lvl3pPr marL="4194960" indent="0">
              <a:buNone/>
              <a:defRPr sz="5000"/>
            </a:lvl3pPr>
            <a:lvl4pPr marL="6292450" indent="0">
              <a:buNone/>
              <a:defRPr sz="4000"/>
            </a:lvl4pPr>
            <a:lvl5pPr marL="8389909" indent="0">
              <a:buNone/>
              <a:defRPr sz="4000"/>
            </a:lvl5pPr>
            <a:lvl6pPr marL="10487409" indent="0">
              <a:buNone/>
              <a:defRPr sz="4000"/>
            </a:lvl6pPr>
            <a:lvl7pPr marL="12584869" indent="0">
              <a:buNone/>
              <a:defRPr sz="4000"/>
            </a:lvl7pPr>
            <a:lvl8pPr marL="14682339" indent="0">
              <a:buNone/>
              <a:defRPr sz="4000"/>
            </a:lvl8pPr>
            <a:lvl9pPr marL="16779819" indent="0">
              <a:buNone/>
              <a:defRPr sz="4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D16AD-A984-4A3A-98CE-EA276CAE95BC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E691A-4516-44AE-A940-162C57B26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68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216" y="1730264"/>
            <a:ext cx="27219120" cy="7200897"/>
          </a:xfrm>
          <a:prstGeom prst="rect">
            <a:avLst/>
          </a:prstGeom>
        </p:spPr>
        <p:txBody>
          <a:bodyPr vert="horz" lIns="419508" tIns="209749" rIns="419508" bIns="209749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12216" y="10081261"/>
            <a:ext cx="27219120" cy="28513565"/>
          </a:xfrm>
          <a:prstGeom prst="rect">
            <a:avLst/>
          </a:prstGeom>
        </p:spPr>
        <p:txBody>
          <a:bodyPr vert="horz" lIns="419508" tIns="209749" rIns="419508" bIns="209749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12217" y="40045004"/>
            <a:ext cx="7056811" cy="2300292"/>
          </a:xfrm>
          <a:prstGeom prst="rect">
            <a:avLst/>
          </a:prstGeom>
        </p:spPr>
        <p:txBody>
          <a:bodyPr vert="horz" lIns="419508" tIns="209749" rIns="419508" bIns="209749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D16AD-A984-4A3A-98CE-EA276CAE95BC}" type="datetimeFigureOut">
              <a:rPr lang="fr-FR" smtClean="0"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0333228" y="40045004"/>
            <a:ext cx="9577097" cy="2300292"/>
          </a:xfrm>
          <a:prstGeom prst="rect">
            <a:avLst/>
          </a:prstGeom>
        </p:spPr>
        <p:txBody>
          <a:bodyPr vert="horz" lIns="419508" tIns="209749" rIns="419508" bIns="209749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1674525" y="40045004"/>
            <a:ext cx="7056811" cy="2300292"/>
          </a:xfrm>
          <a:prstGeom prst="rect">
            <a:avLst/>
          </a:prstGeom>
        </p:spPr>
        <p:txBody>
          <a:bodyPr vert="horz" lIns="419508" tIns="209749" rIns="419508" bIns="209749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E691A-4516-44AE-A940-162C57B26D8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775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194960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3097" indent="-1573097" algn="l" defTabSz="4194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408411" indent="-1310931" algn="l" defTabSz="4194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100" kern="1200">
          <a:solidFill>
            <a:schemeClr val="tx1"/>
          </a:solidFill>
          <a:latin typeface="+mn-lt"/>
          <a:ea typeface="+mn-ea"/>
          <a:cs typeface="+mn-cs"/>
        </a:defRPr>
      </a:lvl2pPr>
      <a:lvl3pPr marL="5243685" indent="-1048755" algn="l" defTabSz="4194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41164" indent="-1048755" algn="l" defTabSz="4194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438654" indent="-1048755" algn="l" defTabSz="4194960" rtl="0" eaLnBrk="1" latinLnBrk="0" hangingPunct="1">
        <a:spcBef>
          <a:spcPct val="20000"/>
        </a:spcBef>
        <a:buFont typeface="Arial" panose="020B0604020202020204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536134" indent="-1048755" algn="l" defTabSz="4194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633614" indent="-1048755" algn="l" defTabSz="4194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731094" indent="-1048755" algn="l" defTabSz="4194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828584" indent="-1048755" algn="l" defTabSz="4194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94960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1pPr>
      <a:lvl2pPr marL="2097480" algn="l" defTabSz="4194960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2pPr>
      <a:lvl3pPr marL="4194960" algn="l" defTabSz="4194960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3pPr>
      <a:lvl4pPr marL="6292450" algn="l" defTabSz="4194960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389909" algn="l" defTabSz="4194960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487409" algn="l" defTabSz="4194960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2584869" algn="l" defTabSz="4194960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4682339" algn="l" defTabSz="4194960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6779819" algn="l" defTabSz="4194960" rtl="0" eaLnBrk="1" latinLnBrk="0" hangingPunct="1"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" y="10"/>
            <a:ext cx="30228338" cy="430894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8908" tIns="459454" rIns="918908" bIns="459454"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-303872" y="-143716"/>
            <a:ext cx="30532215" cy="8930072"/>
          </a:xfrm>
          <a:prstGeom prst="rect">
            <a:avLst/>
          </a:prstGeom>
          <a:noFill/>
        </p:spPr>
        <p:txBody>
          <a:bodyPr wrap="square" lIns="918908" tIns="459454" rIns="918908" bIns="459454" rtlCol="0">
            <a:spAutoFit/>
          </a:bodyPr>
          <a:lstStyle/>
          <a:p>
            <a:r>
              <a:rPr lang="en-US" sz="9000" b="1" dirty="0" err="1">
                <a:solidFill>
                  <a:srgbClr val="C00000"/>
                </a:solidFill>
                <a:latin typeface="+mj-lt"/>
              </a:rPr>
              <a:t>AnaEE</a:t>
            </a:r>
            <a:r>
              <a:rPr lang="en-US" sz="9000" b="1" dirty="0">
                <a:solidFill>
                  <a:srgbClr val="C00000"/>
                </a:solidFill>
                <a:latin typeface="+mj-lt"/>
              </a:rPr>
              <a:t>-France </a:t>
            </a:r>
            <a:r>
              <a:rPr lang="en-US" sz="9000" b="1" dirty="0" smtClean="0">
                <a:solidFill>
                  <a:srgbClr val="C00000"/>
                </a:solidFill>
                <a:latin typeface="+mj-lt"/>
              </a:rPr>
              <a:t>research infrastructure services </a:t>
            </a:r>
          </a:p>
          <a:p>
            <a:r>
              <a:rPr lang="en-US" sz="9000" b="1" dirty="0" smtClean="0">
                <a:solidFill>
                  <a:srgbClr val="C00000"/>
                </a:solidFill>
                <a:latin typeface="+mj-lt"/>
              </a:rPr>
              <a:t>for experimental studies on soil biodiversity </a:t>
            </a:r>
          </a:p>
          <a:p>
            <a:r>
              <a:rPr lang="en-US" sz="9000" b="1" dirty="0" smtClean="0">
                <a:solidFill>
                  <a:srgbClr val="C00000"/>
                </a:solidFill>
                <a:latin typeface="+mj-lt"/>
              </a:rPr>
              <a:t>and associated ecological functions</a:t>
            </a:r>
            <a:endParaRPr lang="en-US" sz="9000" b="1" dirty="0">
              <a:solidFill>
                <a:srgbClr val="C00000"/>
              </a:solidFill>
              <a:latin typeface="+mj-lt"/>
            </a:endParaRPr>
          </a:p>
          <a:p>
            <a:endParaRPr lang="en-US" sz="3200" b="1" dirty="0">
              <a:latin typeface="+mj-lt"/>
            </a:endParaRPr>
          </a:p>
          <a:p>
            <a:r>
              <a:rPr lang="en-US" sz="4000" dirty="0" err="1" smtClean="0">
                <a:latin typeface="+mj-lt"/>
              </a:rPr>
              <a:t>Chabbi</a:t>
            </a:r>
            <a:r>
              <a:rPr lang="en-US" sz="4000" dirty="0" smtClean="0">
                <a:latin typeface="+mj-lt"/>
              </a:rPr>
              <a:t> A.</a:t>
            </a:r>
            <a:r>
              <a:rPr lang="en-US" sz="4000" baseline="30000" dirty="0" smtClean="0">
                <a:latin typeface="+mj-lt"/>
              </a:rPr>
              <a:t>1</a:t>
            </a:r>
            <a:r>
              <a:rPr lang="en-US" sz="4000" dirty="0">
                <a:latin typeface="+mj-lt"/>
              </a:rPr>
              <a:t>, </a:t>
            </a:r>
            <a:r>
              <a:rPr lang="en-US" sz="4000" dirty="0" err="1">
                <a:latin typeface="+mj-lt"/>
              </a:rPr>
              <a:t>Chanzy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smtClean="0">
                <a:latin typeface="+mj-lt"/>
              </a:rPr>
              <a:t>A.</a:t>
            </a:r>
            <a:r>
              <a:rPr lang="en-US" sz="4000" baseline="30000" dirty="0" smtClean="0">
                <a:latin typeface="+mj-lt"/>
              </a:rPr>
              <a:t>2*</a:t>
            </a:r>
            <a:r>
              <a:rPr lang="en-US" sz="5000" baseline="30000" dirty="0" smtClean="0">
                <a:latin typeface="+mj-lt"/>
              </a:rPr>
              <a:t>, </a:t>
            </a:r>
            <a:r>
              <a:rPr lang="en-US" sz="4000" dirty="0" err="1" smtClean="0">
                <a:latin typeface="+mj-lt"/>
              </a:rPr>
              <a:t>Clobert</a:t>
            </a:r>
            <a:r>
              <a:rPr lang="en-US" sz="4000" dirty="0" smtClean="0">
                <a:latin typeface="+mj-lt"/>
              </a:rPr>
              <a:t> J.</a:t>
            </a:r>
            <a:r>
              <a:rPr lang="en-US" sz="4000" baseline="30000" dirty="0" smtClean="0">
                <a:latin typeface="+mj-lt"/>
              </a:rPr>
              <a:t>3</a:t>
            </a:r>
            <a:r>
              <a:rPr lang="en-US" sz="4000" dirty="0" smtClean="0">
                <a:latin typeface="+mj-lt"/>
              </a:rPr>
              <a:t>, </a:t>
            </a:r>
            <a:r>
              <a:rPr lang="en-US" sz="4000" dirty="0" err="1" smtClean="0">
                <a:latin typeface="+mj-lt"/>
              </a:rPr>
              <a:t>Houot</a:t>
            </a:r>
            <a:r>
              <a:rPr lang="en-US" sz="4000" dirty="0" smtClean="0">
                <a:latin typeface="+mj-lt"/>
              </a:rPr>
              <a:t> S.</a:t>
            </a:r>
            <a:r>
              <a:rPr lang="en-US" sz="4000" baseline="30000" dirty="0"/>
              <a:t> 4</a:t>
            </a:r>
            <a:r>
              <a:rPr lang="en-US" sz="4000" dirty="0" smtClean="0">
                <a:latin typeface="+mj-lt"/>
              </a:rPr>
              <a:t>, </a:t>
            </a:r>
            <a:r>
              <a:rPr lang="en-US" sz="4000" dirty="0" err="1" smtClean="0">
                <a:latin typeface="+mj-lt"/>
              </a:rPr>
              <a:t>Klumpp</a:t>
            </a:r>
            <a:r>
              <a:rPr lang="en-US" sz="4000" dirty="0" smtClean="0">
                <a:latin typeface="+mj-lt"/>
              </a:rPr>
              <a:t> K.</a:t>
            </a:r>
            <a:r>
              <a:rPr lang="en-US" sz="4000" baseline="30000" dirty="0"/>
              <a:t> 5</a:t>
            </a:r>
            <a:r>
              <a:rPr lang="en-US" sz="4000" dirty="0" smtClean="0">
                <a:latin typeface="+mj-lt"/>
              </a:rPr>
              <a:t>, </a:t>
            </a:r>
            <a:r>
              <a:rPr lang="en-US" sz="4000" dirty="0" err="1" smtClean="0">
                <a:latin typeface="+mj-lt"/>
              </a:rPr>
              <a:t>Lafolie</a:t>
            </a:r>
            <a:r>
              <a:rPr lang="en-US" sz="4000" dirty="0" smtClean="0">
                <a:latin typeface="+mj-lt"/>
              </a:rPr>
              <a:t> F.</a:t>
            </a:r>
            <a:r>
              <a:rPr lang="en-US" sz="4000" baseline="30000" dirty="0"/>
              <a:t> </a:t>
            </a:r>
            <a:r>
              <a:rPr lang="en-US" sz="4000" baseline="30000" dirty="0" smtClean="0"/>
              <a:t>2</a:t>
            </a:r>
            <a:r>
              <a:rPr lang="en-US" sz="4000" dirty="0" smtClean="0">
                <a:latin typeface="+mj-lt"/>
              </a:rPr>
              <a:t>, </a:t>
            </a:r>
            <a:r>
              <a:rPr lang="en-US" sz="4000" dirty="0">
                <a:latin typeface="+mj-lt"/>
              </a:rPr>
              <a:t>Le Galliard J.-</a:t>
            </a:r>
            <a:r>
              <a:rPr lang="en-US" sz="4000" dirty="0" smtClean="0">
                <a:latin typeface="+mj-lt"/>
              </a:rPr>
              <a:t>F.</a:t>
            </a:r>
            <a:r>
              <a:rPr lang="en-US" sz="4000" baseline="30000" dirty="0" smtClean="0">
                <a:latin typeface="+mj-lt"/>
              </a:rPr>
              <a:t>6</a:t>
            </a:r>
            <a:r>
              <a:rPr lang="en-US" sz="4000" dirty="0" smtClean="0">
                <a:latin typeface="+mj-lt"/>
              </a:rPr>
              <a:t>, </a:t>
            </a:r>
            <a:r>
              <a:rPr lang="en-US" sz="4000" dirty="0" err="1" smtClean="0">
                <a:latin typeface="+mj-lt"/>
              </a:rPr>
              <a:t>Loubet</a:t>
            </a:r>
            <a:r>
              <a:rPr lang="en-US" sz="4000" dirty="0" smtClean="0">
                <a:latin typeface="+mj-lt"/>
              </a:rPr>
              <a:t> B.</a:t>
            </a:r>
            <a:r>
              <a:rPr lang="en-US" sz="4000" baseline="30000" dirty="0"/>
              <a:t> </a:t>
            </a:r>
            <a:r>
              <a:rPr lang="en-US" sz="4000" baseline="30000" dirty="0" smtClean="0"/>
              <a:t>4</a:t>
            </a:r>
            <a:r>
              <a:rPr lang="en-US" sz="4000" dirty="0" smtClean="0">
                <a:latin typeface="+mj-lt"/>
              </a:rPr>
              <a:t>, </a:t>
            </a:r>
            <a:r>
              <a:rPr lang="en-US" sz="4000" dirty="0" err="1" smtClean="0">
                <a:latin typeface="+mj-lt"/>
              </a:rPr>
              <a:t>Mougin</a:t>
            </a:r>
            <a:r>
              <a:rPr lang="en-US" sz="4000" dirty="0" smtClean="0">
                <a:latin typeface="+mj-lt"/>
              </a:rPr>
              <a:t> C.</a:t>
            </a:r>
            <a:r>
              <a:rPr lang="en-US" sz="4000" baseline="30000" dirty="0"/>
              <a:t> </a:t>
            </a:r>
            <a:r>
              <a:rPr lang="en-US" sz="4000" baseline="30000" dirty="0" smtClean="0"/>
              <a:t>7</a:t>
            </a:r>
            <a:r>
              <a:rPr lang="en-US" sz="4000" dirty="0" smtClean="0">
                <a:latin typeface="+mj-lt"/>
              </a:rPr>
              <a:t>, </a:t>
            </a:r>
            <a:r>
              <a:rPr lang="en-US" sz="4000" dirty="0" err="1" smtClean="0">
                <a:latin typeface="+mj-lt"/>
              </a:rPr>
              <a:t>Pichot</a:t>
            </a:r>
            <a:r>
              <a:rPr lang="en-US" sz="4000" dirty="0" smtClean="0">
                <a:latin typeface="+mj-lt"/>
              </a:rPr>
              <a:t> C.</a:t>
            </a:r>
            <a:r>
              <a:rPr lang="en-US" sz="4000" baseline="30000" dirty="0"/>
              <a:t> </a:t>
            </a:r>
            <a:r>
              <a:rPr lang="en-US" sz="4000" baseline="30000" dirty="0" smtClean="0"/>
              <a:t>8</a:t>
            </a:r>
            <a:r>
              <a:rPr lang="en-US" sz="4000" dirty="0" smtClean="0">
                <a:latin typeface="+mj-lt"/>
              </a:rPr>
              <a:t>, </a:t>
            </a:r>
            <a:r>
              <a:rPr lang="en-US" sz="4000" dirty="0" err="1" smtClean="0">
                <a:latin typeface="+mj-lt"/>
              </a:rPr>
              <a:t>Ranjard</a:t>
            </a:r>
            <a:r>
              <a:rPr lang="en-US" sz="4000" dirty="0" smtClean="0">
                <a:latin typeface="+mj-lt"/>
              </a:rPr>
              <a:t> L.</a:t>
            </a:r>
            <a:r>
              <a:rPr lang="en-US" sz="4000" baseline="30000" dirty="0"/>
              <a:t> </a:t>
            </a:r>
            <a:r>
              <a:rPr lang="en-US" sz="4000" baseline="30000" dirty="0" smtClean="0"/>
              <a:t>9</a:t>
            </a:r>
            <a:r>
              <a:rPr lang="en-US" sz="4000" dirty="0" smtClean="0">
                <a:latin typeface="+mj-lt"/>
              </a:rPr>
              <a:t>, Roy J.</a:t>
            </a:r>
            <a:r>
              <a:rPr lang="en-US" sz="4000" baseline="30000" dirty="0" smtClean="0">
                <a:latin typeface="+mj-lt"/>
              </a:rPr>
              <a:t>10</a:t>
            </a:r>
            <a:r>
              <a:rPr lang="en-US" sz="4000" dirty="0" smtClean="0">
                <a:latin typeface="+mj-lt"/>
              </a:rPr>
              <a:t>, Saint-André L.</a:t>
            </a:r>
            <a:r>
              <a:rPr lang="en-US" sz="4000" baseline="30000" dirty="0"/>
              <a:t> </a:t>
            </a:r>
            <a:r>
              <a:rPr lang="en-US" sz="4000" baseline="30000" dirty="0" smtClean="0"/>
              <a:t>11</a:t>
            </a:r>
            <a:r>
              <a:rPr lang="en-US" sz="4000" dirty="0" smtClean="0">
                <a:latin typeface="+mj-lt"/>
              </a:rPr>
              <a:t>, Zeller B.</a:t>
            </a:r>
            <a:r>
              <a:rPr lang="en-US" sz="4000" baseline="30000" dirty="0"/>
              <a:t> </a:t>
            </a:r>
            <a:r>
              <a:rPr lang="en-US" sz="4000" baseline="30000" dirty="0" smtClean="0"/>
              <a:t>11</a:t>
            </a:r>
            <a:endParaRPr lang="en-US" sz="4000" dirty="0" smtClean="0">
              <a:latin typeface="+mj-lt"/>
            </a:endParaRPr>
          </a:p>
          <a:p>
            <a:endParaRPr lang="fr-FR" sz="2000" dirty="0" smtClean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1</a:t>
            </a:r>
            <a:r>
              <a:rPr lang="fr-FR" sz="2000" dirty="0">
                <a:latin typeface="+mj-lt"/>
              </a:rPr>
              <a:t>, </a:t>
            </a:r>
            <a:r>
              <a:rPr lang="fr-FR" sz="2000" dirty="0" smtClean="0">
                <a:latin typeface="+mj-lt"/>
              </a:rPr>
              <a:t>UR P3F, INRA Centre Poitou-Charentes, Lusignan</a:t>
            </a:r>
          </a:p>
          <a:p>
            <a:r>
              <a:rPr lang="fr-FR" sz="2000" dirty="0" smtClean="0">
                <a:latin typeface="+mj-lt"/>
              </a:rPr>
              <a:t>2, UMR </a:t>
            </a:r>
            <a:r>
              <a:rPr lang="fr-FR" sz="2000" dirty="0">
                <a:latin typeface="+mj-lt"/>
              </a:rPr>
              <a:t>EMMAH, UAPV-INRA Centre PACA, Avignon *</a:t>
            </a:r>
            <a:r>
              <a:rPr lang="fr-FR" sz="2000" dirty="0">
                <a:solidFill>
                  <a:srgbClr val="0000FF"/>
                </a:solidFill>
                <a:latin typeface="+mj-lt"/>
              </a:rPr>
              <a:t>andre.chanzy@avignon.inra.fr</a:t>
            </a:r>
          </a:p>
          <a:p>
            <a:r>
              <a:rPr lang="fr-FR" sz="2000" dirty="0" smtClean="0">
                <a:latin typeface="+mj-lt"/>
              </a:rPr>
              <a:t>3, </a:t>
            </a:r>
            <a:r>
              <a:rPr lang="fr-FR" sz="2000" dirty="0">
                <a:latin typeface="+mj-lt"/>
              </a:rPr>
              <a:t>USR SEEM, Station d’Ecologie Expérimentale du CNRS à </a:t>
            </a:r>
            <a:r>
              <a:rPr lang="fr-FR" sz="2000" dirty="0" err="1">
                <a:latin typeface="+mj-lt"/>
              </a:rPr>
              <a:t>Moulis</a:t>
            </a:r>
            <a:endParaRPr lang="fr-FR" sz="2000" dirty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4, UMR EGC, </a:t>
            </a:r>
            <a:r>
              <a:rPr lang="fr-FR" sz="2000" dirty="0" err="1" smtClean="0">
                <a:latin typeface="+mj-lt"/>
              </a:rPr>
              <a:t>AgroParisTech</a:t>
            </a:r>
            <a:r>
              <a:rPr lang="fr-FR" sz="2000" dirty="0" smtClean="0">
                <a:latin typeface="+mj-lt"/>
              </a:rPr>
              <a:t>-INRA Centre  Versailles-Grignon, </a:t>
            </a:r>
            <a:r>
              <a:rPr lang="fr-FR" sz="2000" dirty="0" err="1" smtClean="0">
                <a:latin typeface="+mj-lt"/>
              </a:rPr>
              <a:t>Thiverval</a:t>
            </a:r>
            <a:r>
              <a:rPr lang="fr-FR" sz="2000" dirty="0">
                <a:latin typeface="+mj-lt"/>
              </a:rPr>
              <a:t>-</a:t>
            </a:r>
            <a:r>
              <a:rPr lang="fr-FR" sz="2000" dirty="0" smtClean="0">
                <a:latin typeface="+mj-lt"/>
              </a:rPr>
              <a:t>Grignon</a:t>
            </a:r>
            <a:endParaRPr lang="fr-FR" sz="2000" dirty="0">
              <a:latin typeface="+mj-lt"/>
            </a:endParaRPr>
          </a:p>
          <a:p>
            <a:r>
              <a:rPr lang="fr-FR" sz="2000" dirty="0">
                <a:latin typeface="+mj-lt"/>
              </a:rPr>
              <a:t>5</a:t>
            </a:r>
            <a:r>
              <a:rPr lang="fr-FR" sz="2000" dirty="0" smtClean="0">
                <a:latin typeface="+mj-lt"/>
              </a:rPr>
              <a:t>, UREP, INRA Centre de Clermont-Ferrand-</a:t>
            </a:r>
            <a:r>
              <a:rPr lang="fr-FR" sz="2000" dirty="0" err="1" smtClean="0">
                <a:latin typeface="+mj-lt"/>
              </a:rPr>
              <a:t>Theix</a:t>
            </a:r>
            <a:endParaRPr lang="fr-FR" sz="2000" dirty="0">
              <a:latin typeface="+mj-lt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5" y="7705156"/>
            <a:ext cx="30475232" cy="4313424"/>
          </a:xfrm>
          <a:prstGeom prst="rect">
            <a:avLst/>
          </a:prstGeom>
          <a:noFill/>
        </p:spPr>
        <p:txBody>
          <a:bodyPr wrap="square" lIns="918908" tIns="459454" rIns="918908" bIns="459454" rtlCol="0">
            <a:spAutoFit/>
          </a:bodyPr>
          <a:lstStyle/>
          <a:p>
            <a:pPr algn="just"/>
            <a:r>
              <a:rPr lang="en-US" sz="4400" dirty="0" err="1"/>
              <a:t>AnaEE</a:t>
            </a:r>
            <a:r>
              <a:rPr lang="en-US" sz="4400" dirty="0"/>
              <a:t>-France </a:t>
            </a:r>
            <a:r>
              <a:rPr lang="en-US" sz="4400" dirty="0" smtClean="0"/>
              <a:t>(</a:t>
            </a:r>
            <a:r>
              <a:rPr lang="en-US" sz="4400" b="1" dirty="0" smtClean="0"/>
              <a:t>Ana</a:t>
            </a:r>
            <a:r>
              <a:rPr lang="en-US" sz="4400" dirty="0" smtClean="0"/>
              <a:t>lysis and </a:t>
            </a:r>
            <a:r>
              <a:rPr lang="en-US" sz="4400" b="1" dirty="0" smtClean="0"/>
              <a:t>E</a:t>
            </a:r>
            <a:r>
              <a:rPr lang="en-US" sz="4400" dirty="0" smtClean="0"/>
              <a:t>xperimentation on </a:t>
            </a:r>
            <a:r>
              <a:rPr lang="en-US" sz="4400" b="1" dirty="0" smtClean="0"/>
              <a:t>E</a:t>
            </a:r>
            <a:r>
              <a:rPr lang="en-US" sz="4400" dirty="0" smtClean="0"/>
              <a:t>cosystems) is the </a:t>
            </a:r>
            <a:r>
              <a:rPr lang="en-US" sz="4400" dirty="0" err="1" smtClean="0"/>
              <a:t>french</a:t>
            </a:r>
            <a:r>
              <a:rPr lang="en-US" sz="4400" dirty="0" smtClean="0"/>
              <a:t> node of a European </a:t>
            </a:r>
            <a:r>
              <a:rPr lang="en-US" sz="4400" dirty="0"/>
              <a:t>research infrastructure dedicated to experimental research on continental ecosystems. It gathers a set of platforms selected for their originality, their quality and their access to the scientific community. The Infrastructure </a:t>
            </a:r>
            <a:r>
              <a:rPr lang="en-US" sz="4400" dirty="0" smtClean="0"/>
              <a:t>offers </a:t>
            </a:r>
            <a:r>
              <a:rPr lang="en-US" sz="4400" dirty="0"/>
              <a:t>clear access rules for a large set of services including in vitro, in </a:t>
            </a:r>
            <a:r>
              <a:rPr lang="en-US" sz="4400" dirty="0" err="1"/>
              <a:t>natura</a:t>
            </a:r>
            <a:r>
              <a:rPr lang="en-US" sz="4400" dirty="0"/>
              <a:t> experimental facilities, front hedge </a:t>
            </a:r>
            <a:r>
              <a:rPr lang="en-US" sz="4400" dirty="0" err="1"/>
              <a:t>equipments</a:t>
            </a:r>
            <a:r>
              <a:rPr lang="en-US" sz="4400" dirty="0"/>
              <a:t>, modelling platforms and data bases. In particular, a wide panel of complementary services is relevant for soil ecology and biodiversity. </a:t>
            </a:r>
            <a:r>
              <a:rPr lang="en-US" sz="4400" dirty="0" smtClean="0"/>
              <a:t> </a:t>
            </a:r>
            <a:endParaRPr lang="fr-FR" sz="4400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924765" y="5544916"/>
            <a:ext cx="15097940" cy="2774541"/>
          </a:xfrm>
          <a:prstGeom prst="rect">
            <a:avLst/>
          </a:prstGeom>
        </p:spPr>
        <p:txBody>
          <a:bodyPr lIns="918908" tIns="459454" rIns="918908" bIns="459454">
            <a:spAutoFit/>
          </a:bodyPr>
          <a:lstStyle/>
          <a:p>
            <a:r>
              <a:rPr lang="fr-FR" sz="2000" dirty="0" smtClean="0"/>
              <a:t>6</a:t>
            </a:r>
            <a:r>
              <a:rPr lang="fr-FR" sz="2000" dirty="0"/>
              <a:t>, UMS CEREEP-</a:t>
            </a:r>
            <a:r>
              <a:rPr lang="fr-FR" sz="2000" dirty="0" err="1"/>
              <a:t>Ecotron</a:t>
            </a:r>
            <a:r>
              <a:rPr lang="fr-FR" sz="2000" dirty="0"/>
              <a:t> </a:t>
            </a:r>
            <a:r>
              <a:rPr lang="fr-FR" sz="2000" dirty="0" err="1"/>
              <a:t>IleDeFrance</a:t>
            </a:r>
            <a:r>
              <a:rPr lang="fr-FR" sz="2000" dirty="0"/>
              <a:t>, CNRS-ENS </a:t>
            </a:r>
            <a:r>
              <a:rPr lang="fr-FR" sz="2000" dirty="0" err="1"/>
              <a:t>Foljuif</a:t>
            </a:r>
            <a:endParaRPr lang="fr-FR" sz="2000" dirty="0"/>
          </a:p>
          <a:p>
            <a:r>
              <a:rPr lang="fr-FR" sz="2000" dirty="0"/>
              <a:t>7, </a:t>
            </a:r>
            <a:r>
              <a:rPr lang="fr-FR" sz="2000" dirty="0" smtClean="0"/>
              <a:t>UR PESSAC, INRA Centre Versailles-Grignon, Versailles</a:t>
            </a:r>
          </a:p>
          <a:p>
            <a:r>
              <a:rPr lang="fr-FR" sz="2000" dirty="0" smtClean="0"/>
              <a:t>8, URFM, INRA Centre PACA, Avignon</a:t>
            </a:r>
          </a:p>
          <a:p>
            <a:r>
              <a:rPr lang="fr-FR" sz="2000" dirty="0" smtClean="0"/>
              <a:t>9, UMR </a:t>
            </a:r>
            <a:r>
              <a:rPr lang="fr-FR" sz="2000" dirty="0" err="1" smtClean="0"/>
              <a:t>Agroécologie</a:t>
            </a:r>
            <a:r>
              <a:rPr lang="fr-FR" sz="2000" dirty="0" smtClean="0"/>
              <a:t>, Université de Bourgogne-INRA Centre de Dijon</a:t>
            </a:r>
            <a:endParaRPr lang="fr-FR" sz="2000" dirty="0"/>
          </a:p>
          <a:p>
            <a:r>
              <a:rPr lang="fr-FR" sz="2000" dirty="0" smtClean="0"/>
              <a:t>10, </a:t>
            </a:r>
            <a:r>
              <a:rPr lang="fr-FR" sz="2000" dirty="0" err="1"/>
              <a:t>Ecotron</a:t>
            </a:r>
            <a:r>
              <a:rPr lang="fr-FR" sz="2000" dirty="0"/>
              <a:t> européen de Montpellier, </a:t>
            </a:r>
            <a:r>
              <a:rPr lang="fr-FR" sz="2000" dirty="0" smtClean="0"/>
              <a:t>CNRS</a:t>
            </a:r>
          </a:p>
          <a:p>
            <a:r>
              <a:rPr lang="fr-FR" sz="2000" dirty="0" smtClean="0"/>
              <a:t>11, UR BEF, INRA Centre de Nancy, </a:t>
            </a:r>
            <a:r>
              <a:rPr lang="fr-FR" sz="2000" dirty="0" err="1" smtClean="0"/>
              <a:t>Champenoux</a:t>
            </a:r>
            <a:endParaRPr lang="fr-FR" sz="2000" dirty="0"/>
          </a:p>
        </p:txBody>
      </p:sp>
      <p:pic>
        <p:nvPicPr>
          <p:cNvPr id="1026" name="Picture 2" descr="D:\Home\lgreiveldin\Documents\AnaEE-France\Ressources\Logo AnaEE-S\Logo-AnaEE---Fran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817" y="642163"/>
            <a:ext cx="8364602" cy="37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Groupe 30"/>
          <p:cNvGrpSpPr/>
          <p:nvPr/>
        </p:nvGrpSpPr>
        <p:grpSpPr>
          <a:xfrm>
            <a:off x="-143965" y="29451572"/>
            <a:ext cx="10790437" cy="10756401"/>
            <a:chOff x="-143965" y="30576491"/>
            <a:chExt cx="10790437" cy="10756401"/>
          </a:xfrm>
        </p:grpSpPr>
        <p:sp>
          <p:nvSpPr>
            <p:cNvPr id="8" name="Ellipse 7"/>
            <p:cNvSpPr/>
            <p:nvPr/>
          </p:nvSpPr>
          <p:spPr>
            <a:xfrm>
              <a:off x="824559" y="32033991"/>
              <a:ext cx="8853389" cy="8693720"/>
            </a:xfrm>
            <a:prstGeom prst="ellipse">
              <a:avLst/>
            </a:prstGeom>
            <a:solidFill>
              <a:srgbClr val="8EC000"/>
            </a:solidFill>
            <a:ln w="152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8908" tIns="459454" rIns="918908" bIns="459454"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-143965" y="34464923"/>
              <a:ext cx="10790437" cy="6867969"/>
            </a:xfrm>
            <a:prstGeom prst="rect">
              <a:avLst/>
            </a:prstGeom>
            <a:noFill/>
          </p:spPr>
          <p:txBody>
            <a:bodyPr wrap="square" lIns="918908" tIns="459454" rIns="918908" bIns="459454" rtlCol="0">
              <a:spAutoFit/>
            </a:bodyPr>
            <a:lstStyle/>
            <a:p>
              <a:pPr algn="ctr"/>
              <a:r>
                <a:rPr lang="en-US" sz="3000" dirty="0">
                  <a:latin typeface="+mj-lt"/>
                </a:rPr>
                <a:t>The </a:t>
              </a:r>
              <a:r>
                <a:rPr lang="en-US" sz="3000" b="1" dirty="0">
                  <a:latin typeface="+mj-lt"/>
                </a:rPr>
                <a:t>Montpellier</a:t>
              </a:r>
              <a:r>
                <a:rPr lang="en-US" sz="3000" dirty="0">
                  <a:latin typeface="+mj-lt"/>
                </a:rPr>
                <a:t> </a:t>
              </a:r>
              <a:r>
                <a:rPr lang="en-US" sz="3000" b="1" dirty="0" err="1">
                  <a:latin typeface="+mj-lt"/>
                </a:rPr>
                <a:t>Ecotron</a:t>
              </a:r>
              <a:r>
                <a:rPr lang="en-US" sz="3000" dirty="0">
                  <a:latin typeface="+mj-lt"/>
                </a:rPr>
                <a:t> consists of three </a:t>
              </a:r>
              <a:r>
                <a:rPr lang="en-US" sz="3000" dirty="0" smtClean="0">
                  <a:latin typeface="+mj-lt"/>
                </a:rPr>
                <a:t>12 units platforms: </a:t>
              </a:r>
              <a:r>
                <a:rPr lang="en-US" sz="3000" dirty="0">
                  <a:latin typeface="+mj-lt"/>
                </a:rPr>
                <a:t>Macrocosms (40 m3), </a:t>
              </a:r>
              <a:r>
                <a:rPr lang="en-US" sz="3000" dirty="0" err="1">
                  <a:latin typeface="+mj-lt"/>
                </a:rPr>
                <a:t>Mesocosms</a:t>
              </a:r>
              <a:r>
                <a:rPr lang="en-US" sz="3000" dirty="0">
                  <a:latin typeface="+mj-lt"/>
                </a:rPr>
                <a:t> (4 m3) </a:t>
              </a:r>
              <a:r>
                <a:rPr lang="en-US" sz="3000" dirty="0" smtClean="0">
                  <a:latin typeface="+mj-lt"/>
                </a:rPr>
                <a:t>&amp; Microcosms </a:t>
              </a:r>
              <a:r>
                <a:rPr lang="en-US" sz="3000" dirty="0">
                  <a:latin typeface="+mj-lt"/>
                </a:rPr>
                <a:t>(1 dm3 to 1 m3). </a:t>
              </a:r>
              <a:r>
                <a:rPr lang="en-US" sz="3000" dirty="0" smtClean="0"/>
                <a:t>The </a:t>
              </a:r>
              <a:r>
                <a:rPr lang="en-US" sz="3000" b="1" dirty="0" err="1"/>
                <a:t>Ecotron</a:t>
              </a:r>
              <a:r>
                <a:rPr lang="en-US" sz="3000" b="1" dirty="0"/>
                <a:t> Ile-de-France </a:t>
              </a:r>
              <a:r>
                <a:rPr lang="en-US" sz="3000" dirty="0" smtClean="0"/>
                <a:t>will host </a:t>
              </a:r>
              <a:r>
                <a:rPr lang="en-US" sz="3000" dirty="0"/>
                <a:t>a platform of 18 climate chambers </a:t>
              </a:r>
              <a:r>
                <a:rPr lang="en-US" sz="3000" dirty="0" smtClean="0"/>
                <a:t>(</a:t>
              </a:r>
              <a:r>
                <a:rPr lang="en-US" sz="3000" dirty="0" err="1" smtClean="0"/>
                <a:t>Ecolabs</a:t>
              </a:r>
              <a:r>
                <a:rPr lang="en-US" sz="3000" dirty="0" smtClean="0"/>
                <a:t>). </a:t>
              </a:r>
            </a:p>
            <a:p>
              <a:pPr algn="ctr"/>
              <a:r>
                <a:rPr lang="en-US" sz="3000" dirty="0" smtClean="0"/>
                <a:t>The </a:t>
              </a:r>
              <a:r>
                <a:rPr lang="en-US" sz="3000" dirty="0" err="1" smtClean="0"/>
                <a:t>Ecotrons</a:t>
              </a:r>
              <a:r>
                <a:rPr lang="en-US" sz="3000" dirty="0" smtClean="0"/>
                <a:t> </a:t>
              </a:r>
              <a:r>
                <a:rPr lang="en-US" sz="3000" dirty="0"/>
                <a:t>allow </a:t>
              </a:r>
              <a:r>
                <a:rPr lang="en-US" sz="3000" dirty="0" smtClean="0"/>
                <a:t>a large environmental control </a:t>
              </a:r>
            </a:p>
            <a:p>
              <a:pPr algn="ctr"/>
              <a:r>
                <a:rPr lang="en-US" sz="3000" dirty="0" smtClean="0"/>
                <a:t>through the simulation </a:t>
              </a:r>
              <a:r>
                <a:rPr lang="en-US" sz="3000" dirty="0"/>
                <a:t>of climatic environments (</a:t>
              </a:r>
              <a:r>
                <a:rPr lang="fr-FR" sz="3000" dirty="0" err="1"/>
                <a:t>temperature</a:t>
              </a:r>
              <a:r>
                <a:rPr lang="fr-FR" sz="3000" dirty="0"/>
                <a:t>, </a:t>
              </a:r>
              <a:r>
                <a:rPr lang="fr-FR" sz="3000" dirty="0" err="1"/>
                <a:t>humidity</a:t>
              </a:r>
              <a:r>
                <a:rPr lang="fr-FR" sz="3000" dirty="0"/>
                <a:t>, light, </a:t>
              </a:r>
              <a:r>
                <a:rPr lang="fr-FR" sz="3000" dirty="0" err="1"/>
                <a:t>rainfall</a:t>
              </a:r>
              <a:r>
                <a:rPr lang="fr-FR" sz="3000" dirty="0"/>
                <a:t> </a:t>
              </a:r>
              <a:r>
                <a:rPr lang="fr-FR" sz="3000" dirty="0" smtClean="0"/>
                <a:t>&amp; </a:t>
              </a:r>
              <a:r>
                <a:rPr lang="fr-FR" sz="3000" dirty="0" err="1" smtClean="0"/>
                <a:t>atmospheric</a:t>
              </a:r>
              <a:r>
                <a:rPr lang="fr-FR" sz="3000" dirty="0" smtClean="0"/>
                <a:t> </a:t>
              </a:r>
              <a:r>
                <a:rPr lang="fr-FR" sz="3000" dirty="0"/>
                <a:t>composition</a:t>
              </a:r>
              <a:r>
                <a:rPr lang="fr-FR" sz="3000" dirty="0" smtClean="0"/>
                <a:t>) &amp; </a:t>
              </a:r>
              <a:r>
                <a:rPr lang="fr-FR" sz="3000" dirty="0" err="1" smtClean="0"/>
                <a:t>measurements</a:t>
              </a:r>
              <a:r>
                <a:rPr lang="fr-FR" sz="3000" dirty="0" smtClean="0"/>
                <a:t> of fluxes and </a:t>
              </a:r>
            </a:p>
            <a:p>
              <a:pPr algn="ctr"/>
              <a:r>
                <a:rPr lang="fr-FR" sz="3000" dirty="0" err="1" smtClean="0"/>
                <a:t>carbon</a:t>
              </a:r>
              <a:r>
                <a:rPr lang="fr-FR" sz="3000" dirty="0" smtClean="0"/>
                <a:t> isotopes</a:t>
              </a:r>
              <a:r>
                <a:rPr lang="en-US" sz="3000" dirty="0" smtClean="0"/>
                <a:t> for studies on small </a:t>
              </a:r>
            </a:p>
            <a:p>
              <a:pPr algn="ctr"/>
              <a:r>
                <a:rPr lang="en-US" sz="3000" dirty="0" smtClean="0"/>
                <a:t>terrestrial ecosystems</a:t>
              </a:r>
              <a:r>
                <a:rPr lang="en-US" sz="3000" dirty="0"/>
                <a:t>. </a:t>
              </a:r>
              <a:endParaRPr lang="en-US" sz="3000" dirty="0" smtClean="0"/>
            </a:p>
            <a:p>
              <a:pPr algn="ctr"/>
              <a:r>
                <a:rPr lang="fr-FR" sz="2800" b="1" dirty="0" smtClean="0">
                  <a:latin typeface="+mj-lt"/>
                </a:rPr>
                <a:t>http</a:t>
              </a:r>
              <a:r>
                <a:rPr lang="fr-FR" sz="2800" b="1" dirty="0">
                  <a:latin typeface="+mj-lt"/>
                </a:rPr>
                <a:t>://www.ecotron.cnrs.fr/</a:t>
              </a:r>
            </a:p>
            <a:p>
              <a:pPr algn="ctr"/>
              <a:r>
                <a:rPr lang="fr-FR" sz="2800" b="1" dirty="0" smtClean="0"/>
                <a:t>http</a:t>
              </a:r>
              <a:r>
                <a:rPr lang="fr-FR" sz="2800" b="1" dirty="0"/>
                <a:t>://www.foljuif.ens.fr/</a:t>
              </a:r>
            </a:p>
            <a:p>
              <a:pPr algn="ctr"/>
              <a:endParaRPr lang="fr-FR" sz="3000" b="1" dirty="0">
                <a:latin typeface="+mj-lt"/>
              </a:endParaRPr>
            </a:p>
          </p:txBody>
        </p:sp>
        <p:pic>
          <p:nvPicPr>
            <p:cNvPr id="1034" name="Picture 10" descr="D:\Home\lgreiveldin\Documents\AnaEE-France\Ressources\Photos\Ecotron general view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033" b="6326"/>
            <a:stretch/>
          </p:blipFill>
          <p:spPr bwMode="auto">
            <a:xfrm>
              <a:off x="2566931" y="33024763"/>
              <a:ext cx="5397314" cy="1946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57"/>
            <p:cNvSpPr/>
            <p:nvPr/>
          </p:nvSpPr>
          <p:spPr>
            <a:xfrm>
              <a:off x="6812117" y="30576491"/>
              <a:ext cx="2009652" cy="4783002"/>
            </a:xfrm>
            <a:prstGeom prst="rect">
              <a:avLst/>
            </a:prstGeom>
          </p:spPr>
          <p:txBody>
            <a:bodyPr vert="vert270" wrap="square" lIns="918908" tIns="459454" rIns="918908" bIns="459454">
              <a:spAutoFit/>
            </a:bodyPr>
            <a:lstStyle/>
            <a:p>
              <a:r>
                <a:rPr lang="fr-FR" sz="1000" b="1" dirty="0">
                  <a:solidFill>
                    <a:schemeClr val="bg1"/>
                  </a:solidFill>
                </a:rPr>
                <a:t>© </a:t>
              </a:r>
              <a:r>
                <a:rPr lang="fr-FR" sz="1000" dirty="0">
                  <a:solidFill>
                    <a:schemeClr val="bg1"/>
                  </a:solidFill>
                </a:rPr>
                <a:t>J. Roy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9834825" y="21291025"/>
            <a:ext cx="10805552" cy="8693720"/>
            <a:chOff x="9948778" y="22299137"/>
            <a:chExt cx="10805552" cy="8693720"/>
          </a:xfrm>
        </p:grpSpPr>
        <p:sp>
          <p:nvSpPr>
            <p:cNvPr id="12" name="Ellipse 11"/>
            <p:cNvSpPr/>
            <p:nvPr/>
          </p:nvSpPr>
          <p:spPr>
            <a:xfrm>
              <a:off x="10940316" y="22299137"/>
              <a:ext cx="8853389" cy="869372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52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8908" tIns="459454" rIns="918908" bIns="459454"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9948778" y="25265051"/>
              <a:ext cx="10805552" cy="5390642"/>
            </a:xfrm>
            <a:prstGeom prst="rect">
              <a:avLst/>
            </a:prstGeom>
            <a:noFill/>
          </p:spPr>
          <p:txBody>
            <a:bodyPr wrap="square" lIns="918908" tIns="459454" rIns="918908" bIns="459454" rtlCol="0">
              <a:spAutoFit/>
            </a:bodyPr>
            <a:lstStyle/>
            <a:p>
              <a:pPr algn="ctr"/>
              <a:endParaRPr lang="fr-FR" sz="2000" b="1" dirty="0">
                <a:latin typeface="+mj-lt"/>
              </a:endParaRPr>
            </a:p>
            <a:p>
              <a:pPr algn="ctr"/>
              <a:r>
                <a:rPr lang="fr-FR" sz="3000" b="1" dirty="0" smtClean="0">
                  <a:latin typeface="+mj-lt"/>
                </a:rPr>
                <a:t>Virtual </a:t>
              </a:r>
              <a:r>
                <a:rPr lang="fr-FR" sz="3000" b="1" dirty="0" err="1" smtClean="0">
                  <a:latin typeface="+mj-lt"/>
                </a:rPr>
                <a:t>Soil</a:t>
              </a:r>
              <a:r>
                <a:rPr lang="fr-FR" sz="3000" b="1" dirty="0" smtClean="0">
                  <a:latin typeface="+mj-lt"/>
                </a:rPr>
                <a:t> </a:t>
              </a:r>
              <a:r>
                <a:rPr lang="fr-FR" sz="3000" b="1" dirty="0" err="1" smtClean="0">
                  <a:latin typeface="+mj-lt"/>
                </a:rPr>
                <a:t>modelling</a:t>
              </a:r>
              <a:r>
                <a:rPr lang="fr-FR" sz="3000" b="1" dirty="0" smtClean="0">
                  <a:latin typeface="+mj-lt"/>
                </a:rPr>
                <a:t> Platform </a:t>
              </a:r>
              <a:r>
                <a:rPr lang="fr-FR" sz="3000" dirty="0" smtClean="0">
                  <a:latin typeface="+mj-lt"/>
                </a:rPr>
                <a:t>hosts </a:t>
              </a:r>
              <a:r>
                <a:rPr lang="fr-FR" sz="3000" dirty="0" err="1" smtClean="0">
                  <a:latin typeface="+mj-lt"/>
                </a:rPr>
                <a:t>models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including</a:t>
              </a:r>
              <a:r>
                <a:rPr lang="fr-FR" sz="3000" dirty="0" smtClean="0">
                  <a:latin typeface="+mj-lt"/>
                </a:rPr>
                <a:t>  </a:t>
              </a:r>
              <a:r>
                <a:rPr lang="fr-FR" sz="3000" dirty="0" err="1" smtClean="0">
                  <a:latin typeface="+mj-lt"/>
                </a:rPr>
                <a:t>representation</a:t>
              </a:r>
              <a:r>
                <a:rPr lang="fr-FR" sz="3000" dirty="0" smtClean="0">
                  <a:latin typeface="+mj-lt"/>
                </a:rPr>
                <a:t> of </a:t>
              </a:r>
              <a:r>
                <a:rPr lang="fr-FR" sz="3000" dirty="0" err="1" smtClean="0">
                  <a:latin typeface="+mj-lt"/>
                </a:rPr>
                <a:t>soil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biological</a:t>
              </a:r>
              <a:r>
                <a:rPr lang="fr-FR" sz="3000" dirty="0" smtClean="0">
                  <a:latin typeface="+mj-lt"/>
                </a:rPr>
                <a:t>  </a:t>
              </a:r>
              <a:r>
                <a:rPr lang="fr-FR" sz="3000" dirty="0" err="1" smtClean="0">
                  <a:latin typeface="+mj-lt"/>
                </a:rPr>
                <a:t>processes</a:t>
              </a:r>
              <a:r>
                <a:rPr lang="fr-FR" sz="3000" dirty="0" smtClean="0">
                  <a:latin typeface="+mj-lt"/>
                </a:rPr>
                <a:t>. It </a:t>
              </a:r>
              <a:r>
                <a:rPr lang="fr-FR" sz="3000" dirty="0" err="1" smtClean="0">
                  <a:latin typeface="+mj-lt"/>
                </a:rPr>
                <a:t>offers</a:t>
              </a:r>
              <a:r>
                <a:rPr lang="fr-FR" sz="3000" dirty="0" smtClean="0">
                  <a:latin typeface="+mj-lt"/>
                </a:rPr>
                <a:t> a model </a:t>
              </a:r>
              <a:r>
                <a:rPr lang="fr-FR" sz="3000" dirty="0" err="1" smtClean="0">
                  <a:latin typeface="+mj-lt"/>
                </a:rPr>
                <a:t>development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environment</a:t>
              </a:r>
              <a:r>
                <a:rPr lang="fr-FR" sz="3000" dirty="0" smtClean="0">
                  <a:latin typeface="+mj-lt"/>
                </a:rPr>
                <a:t> to couple </a:t>
              </a:r>
              <a:r>
                <a:rPr lang="fr-FR" sz="3000" dirty="0" err="1" smtClean="0">
                  <a:latin typeface="+mj-lt"/>
                </a:rPr>
                <a:t>soil</a:t>
              </a:r>
              <a:r>
                <a:rPr lang="fr-FR" sz="3000" dirty="0" smtClean="0">
                  <a:latin typeface="+mj-lt"/>
                </a:rPr>
                <a:t>  </a:t>
              </a:r>
              <a:r>
                <a:rPr lang="fr-FR" sz="3000" dirty="0" err="1" smtClean="0">
                  <a:latin typeface="+mj-lt"/>
                </a:rPr>
                <a:t>biological</a:t>
              </a:r>
              <a:r>
                <a:rPr lang="fr-FR" sz="3000" dirty="0" smtClean="0">
                  <a:latin typeface="+mj-lt"/>
                </a:rPr>
                <a:t>, </a:t>
              </a:r>
              <a:r>
                <a:rPr lang="fr-FR" sz="3000" dirty="0" err="1" smtClean="0">
                  <a:latin typeface="+mj-lt"/>
                </a:rPr>
                <a:t>physical</a:t>
              </a:r>
              <a:r>
                <a:rPr lang="fr-FR" sz="3000" dirty="0" smtClean="0">
                  <a:latin typeface="+mj-lt"/>
                </a:rPr>
                <a:t> and </a:t>
              </a:r>
              <a:r>
                <a:rPr lang="fr-FR" sz="3000" dirty="0" err="1" smtClean="0">
                  <a:latin typeface="+mj-lt"/>
                </a:rPr>
                <a:t>chemical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processes</a:t>
              </a:r>
              <a:r>
                <a:rPr lang="fr-FR" sz="3000" dirty="0" smtClean="0">
                  <a:latin typeface="+mj-lt"/>
                </a:rPr>
                <a:t> and </a:t>
              </a:r>
              <a:br>
                <a:rPr lang="fr-FR" sz="3000" dirty="0" smtClean="0">
                  <a:latin typeface="+mj-lt"/>
                </a:rPr>
              </a:b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their</a:t>
              </a:r>
              <a:r>
                <a:rPr lang="fr-FR" sz="3000" dirty="0" smtClean="0">
                  <a:latin typeface="+mj-lt"/>
                </a:rPr>
                <a:t> relation </a:t>
              </a:r>
              <a:r>
                <a:rPr lang="fr-FR" sz="3000" dirty="0" err="1" smtClean="0">
                  <a:latin typeface="+mj-lt"/>
                </a:rPr>
                <a:t>with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external</a:t>
              </a:r>
              <a:r>
                <a:rPr lang="fr-FR" sz="3000" dirty="0" smtClean="0">
                  <a:latin typeface="+mj-lt"/>
                </a:rPr>
                <a:t> forcing as the </a:t>
              </a:r>
              <a:br>
                <a:rPr lang="fr-FR" sz="3000" dirty="0" smtClean="0">
                  <a:latin typeface="+mj-lt"/>
                </a:rPr>
              </a:br>
              <a:r>
                <a:rPr lang="fr-FR" sz="3000" dirty="0" err="1" smtClean="0">
                  <a:latin typeface="+mj-lt"/>
                </a:rPr>
                <a:t>climate</a:t>
              </a:r>
              <a:r>
                <a:rPr lang="fr-FR" sz="3000" dirty="0" smtClean="0">
                  <a:latin typeface="+mj-lt"/>
                </a:rPr>
                <a:t> or management conditions. </a:t>
              </a:r>
            </a:p>
            <a:p>
              <a:pPr algn="ctr"/>
              <a:r>
                <a:rPr lang="fr-FR" sz="3000" dirty="0" smtClean="0">
                  <a:latin typeface="+mj-lt"/>
                </a:rPr>
                <a:t>The </a:t>
              </a:r>
              <a:r>
                <a:rPr lang="fr-FR" sz="3000" dirty="0" err="1" smtClean="0">
                  <a:latin typeface="+mj-lt"/>
                </a:rPr>
                <a:t>platform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is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also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directly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linked</a:t>
              </a:r>
              <a:r>
                <a:rPr lang="fr-FR" sz="3000" dirty="0" smtClean="0">
                  <a:latin typeface="+mj-lt"/>
                </a:rPr>
                <a:t> </a:t>
              </a:r>
            </a:p>
            <a:p>
              <a:pPr algn="ctr"/>
              <a:r>
                <a:rPr lang="fr-FR" sz="3000" dirty="0" smtClean="0">
                  <a:latin typeface="+mj-lt"/>
                </a:rPr>
                <a:t>to </a:t>
              </a:r>
              <a:r>
                <a:rPr lang="fr-FR" sz="3000" dirty="0" err="1" smtClean="0">
                  <a:latin typeface="+mj-lt"/>
                </a:rPr>
                <a:t>AnaEE</a:t>
              </a:r>
              <a:r>
                <a:rPr lang="fr-FR" sz="3000" dirty="0" smtClean="0">
                  <a:latin typeface="+mj-lt"/>
                </a:rPr>
                <a:t> France data bases. </a:t>
              </a:r>
              <a:endParaRPr lang="fr-FR" sz="3000" dirty="0">
                <a:latin typeface="+mj-lt"/>
              </a:endParaRPr>
            </a:p>
            <a:p>
              <a:pPr algn="ctr"/>
              <a:r>
                <a:rPr lang="fr-FR" sz="3000" b="1" dirty="0">
                  <a:latin typeface="+mj-lt"/>
                </a:rPr>
                <a:t>http://www6.inra.fr/sol_virtuel</a:t>
              </a:r>
            </a:p>
          </p:txBody>
        </p:sp>
        <p:pic>
          <p:nvPicPr>
            <p:cNvPr id="51" name="Image 2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3654833" y="22454782"/>
              <a:ext cx="2918681" cy="4084849"/>
            </a:xfrm>
            <a:prstGeom prst="rect">
              <a:avLst/>
            </a:prstGeom>
          </p:spPr>
        </p:pic>
      </p:grpSp>
      <p:grpSp>
        <p:nvGrpSpPr>
          <p:cNvPr id="32" name="Groupe 31"/>
          <p:cNvGrpSpPr/>
          <p:nvPr/>
        </p:nvGrpSpPr>
        <p:grpSpPr>
          <a:xfrm>
            <a:off x="10010879" y="30099644"/>
            <a:ext cx="10686091" cy="9679546"/>
            <a:chOff x="10196280" y="31221298"/>
            <a:chExt cx="10686091" cy="9679546"/>
          </a:xfrm>
        </p:grpSpPr>
        <p:sp>
          <p:nvSpPr>
            <p:cNvPr id="13" name="Ellipse 12"/>
            <p:cNvSpPr/>
            <p:nvPr/>
          </p:nvSpPr>
          <p:spPr>
            <a:xfrm>
              <a:off x="11111555" y="31958266"/>
              <a:ext cx="8853389" cy="86937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52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8908" tIns="459454" rIns="918908" bIns="459454"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0196280" y="35356314"/>
              <a:ext cx="10686091" cy="5544530"/>
            </a:xfrm>
            <a:prstGeom prst="rect">
              <a:avLst/>
            </a:prstGeom>
          </p:spPr>
          <p:txBody>
            <a:bodyPr wrap="square" lIns="918908" tIns="459454" rIns="918908" bIns="459454">
              <a:spAutoFit/>
            </a:bodyPr>
            <a:lstStyle/>
            <a:p>
              <a:pPr algn="ctr"/>
              <a:r>
                <a:rPr lang="fr-FR" sz="3000" b="1" dirty="0" smtClean="0">
                  <a:latin typeface="+mj-lt"/>
                </a:rPr>
                <a:t>Mobile </a:t>
              </a:r>
              <a:r>
                <a:rPr lang="fr-FR" sz="3000" b="1" dirty="0" err="1" smtClean="0">
                  <a:latin typeface="+mj-lt"/>
                </a:rPr>
                <a:t>spectrometers</a:t>
              </a:r>
              <a:r>
                <a:rPr lang="fr-FR" sz="3000" b="1" dirty="0" smtClean="0">
                  <a:latin typeface="+mj-lt"/>
                </a:rPr>
                <a:t> </a:t>
              </a:r>
              <a:r>
                <a:rPr lang="fr-FR" sz="3000" dirty="0" smtClean="0">
                  <a:latin typeface="+mj-lt"/>
                </a:rPr>
                <a:t>are </a:t>
              </a:r>
              <a:r>
                <a:rPr lang="fr-FR" sz="3000" dirty="0" err="1" smtClean="0">
                  <a:latin typeface="+mj-lt"/>
                </a:rPr>
                <a:t>under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development</a:t>
              </a:r>
              <a:r>
                <a:rPr lang="fr-FR" sz="3000" dirty="0" smtClean="0">
                  <a:latin typeface="+mj-lt"/>
                </a:rPr>
                <a:t> to </a:t>
              </a:r>
              <a:r>
                <a:rPr lang="fr-FR" sz="3000" dirty="0" err="1" smtClean="0">
                  <a:latin typeface="+mj-lt"/>
                </a:rPr>
                <a:t>provide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advanced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equipments</a:t>
              </a:r>
              <a:r>
                <a:rPr lang="fr-FR" sz="3000" dirty="0" smtClean="0">
                  <a:latin typeface="+mj-lt"/>
                </a:rPr>
                <a:t> to </a:t>
              </a:r>
              <a:r>
                <a:rPr lang="fr-FR" sz="3000" dirty="0" err="1" smtClean="0">
                  <a:latin typeface="+mj-lt"/>
                </a:rPr>
                <a:t>characterize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soil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biological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activity</a:t>
              </a:r>
              <a:r>
                <a:rPr lang="fr-FR" sz="3000" dirty="0" smtClean="0">
                  <a:latin typeface="+mj-lt"/>
                </a:rPr>
                <a:t>. </a:t>
              </a:r>
              <a:r>
                <a:rPr lang="en-US" sz="3000" dirty="0" smtClean="0">
                  <a:latin typeface="+mj-lt"/>
                </a:rPr>
                <a:t>Two </a:t>
              </a:r>
              <a:r>
                <a:rPr lang="en-US" sz="3000" dirty="0">
                  <a:latin typeface="+mj-lt"/>
                </a:rPr>
                <a:t>mobile </a:t>
              </a:r>
              <a:r>
                <a:rPr lang="en-US" sz="3000" dirty="0" smtClean="0">
                  <a:latin typeface="+mj-lt"/>
                </a:rPr>
                <a:t>trailers </a:t>
              </a:r>
              <a:r>
                <a:rPr lang="en-US" sz="3000" dirty="0">
                  <a:latin typeface="+mj-lt"/>
                </a:rPr>
                <a:t>are setup  comprising each instruments to measure in real </a:t>
              </a:r>
              <a:endParaRPr lang="en-US" sz="3000" dirty="0" smtClean="0">
                <a:latin typeface="+mj-lt"/>
              </a:endParaRPr>
            </a:p>
            <a:p>
              <a:pPr algn="ctr"/>
              <a:r>
                <a:rPr lang="en-US" sz="3000" dirty="0" smtClean="0">
                  <a:latin typeface="+mj-lt"/>
                </a:rPr>
                <a:t>time the </a:t>
              </a:r>
              <a:r>
                <a:rPr lang="en-US" sz="3000" dirty="0">
                  <a:latin typeface="+mj-lt"/>
                </a:rPr>
                <a:t>evolution </a:t>
              </a:r>
              <a:r>
                <a:rPr lang="en-US" sz="3000" dirty="0" smtClean="0">
                  <a:latin typeface="+mj-lt"/>
                </a:rPr>
                <a:t>of CO2</a:t>
              </a:r>
              <a:r>
                <a:rPr lang="en-US" sz="3000" dirty="0">
                  <a:latin typeface="+mj-lt"/>
                </a:rPr>
                <a:t>, H2O, N2O and CH4 </a:t>
              </a:r>
              <a:endParaRPr lang="en-US" sz="3000" dirty="0" smtClean="0">
                <a:latin typeface="+mj-lt"/>
              </a:endParaRPr>
            </a:p>
            <a:p>
              <a:pPr algn="ctr"/>
              <a:r>
                <a:rPr lang="en-US" sz="3000" dirty="0" smtClean="0">
                  <a:latin typeface="+mj-lt"/>
                </a:rPr>
                <a:t>fluxes and their isotopic </a:t>
              </a:r>
              <a:r>
                <a:rPr lang="en-US" sz="3000" dirty="0">
                  <a:latin typeface="+mj-lt"/>
                </a:rPr>
                <a:t>signatures (13C, 15N) </a:t>
              </a:r>
              <a:endParaRPr lang="en-US" sz="3000" dirty="0" smtClean="0">
                <a:latin typeface="+mj-lt"/>
              </a:endParaRPr>
            </a:p>
            <a:p>
              <a:pPr algn="ctr"/>
              <a:r>
                <a:rPr lang="en-US" sz="3000" dirty="0" smtClean="0">
                  <a:latin typeface="+mj-lt"/>
                </a:rPr>
                <a:t>on </a:t>
              </a:r>
              <a:r>
                <a:rPr lang="en-US" sz="3000" dirty="0">
                  <a:latin typeface="+mj-lt"/>
                </a:rPr>
                <a:t>various </a:t>
              </a:r>
              <a:r>
                <a:rPr lang="en-US" sz="3000" dirty="0" smtClean="0">
                  <a:latin typeface="+mj-lt"/>
                </a:rPr>
                <a:t>ecosystems. In addition, a PTR-MS </a:t>
              </a:r>
            </a:p>
            <a:p>
              <a:pPr algn="ctr"/>
              <a:r>
                <a:rPr lang="en-US" sz="3000" dirty="0" smtClean="0">
                  <a:latin typeface="+mj-lt"/>
                </a:rPr>
                <a:t>will be  conditioned to measure  </a:t>
              </a:r>
              <a:r>
                <a:rPr lang="en-US" sz="3000" i="1" dirty="0" smtClean="0">
                  <a:latin typeface="+mj-lt"/>
                </a:rPr>
                <a:t>in situ</a:t>
              </a:r>
              <a:r>
                <a:rPr lang="en-US" sz="3000" dirty="0" smtClean="0">
                  <a:latin typeface="+mj-lt"/>
                </a:rPr>
                <a:t> </a:t>
              </a:r>
            </a:p>
            <a:p>
              <a:pPr algn="ctr"/>
              <a:r>
                <a:rPr lang="en-US" sz="3000" dirty="0" smtClean="0">
                  <a:latin typeface="+mj-lt"/>
                </a:rPr>
                <a:t>COV emission from soil.</a:t>
              </a:r>
              <a:endParaRPr lang="en-US" sz="3000" dirty="0">
                <a:latin typeface="+mj-lt"/>
              </a:endParaRPr>
            </a:p>
            <a:p>
              <a:pPr algn="ctr"/>
              <a:r>
                <a:rPr lang="fr-FR" sz="3000" b="1" dirty="0" smtClean="0">
                  <a:latin typeface="+mj-lt"/>
                </a:rPr>
                <a:t> </a:t>
              </a:r>
              <a:endParaRPr lang="fr-FR" sz="3000" b="1" dirty="0">
                <a:latin typeface="+mj-lt"/>
              </a:endParaRPr>
            </a:p>
          </p:txBody>
        </p:sp>
        <p:pic>
          <p:nvPicPr>
            <p:cNvPr id="52" name="Picture 5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449319" y="33413846"/>
              <a:ext cx="6146618" cy="220597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2" name="Rectangle 41"/>
            <p:cNvSpPr/>
            <p:nvPr/>
          </p:nvSpPr>
          <p:spPr>
            <a:xfrm>
              <a:off x="17469088" y="31221298"/>
              <a:ext cx="2009652" cy="4783002"/>
            </a:xfrm>
            <a:prstGeom prst="rect">
              <a:avLst/>
            </a:prstGeom>
          </p:spPr>
          <p:txBody>
            <a:bodyPr vert="vert270" wrap="square" lIns="918908" tIns="459454" rIns="918908" bIns="459454">
              <a:spAutoFit/>
            </a:bodyPr>
            <a:lstStyle/>
            <a:p>
              <a:r>
                <a:rPr lang="fr-FR" sz="1000" b="1" dirty="0">
                  <a:solidFill>
                    <a:schemeClr val="bg1"/>
                  </a:solidFill>
                </a:rPr>
                <a:t>© </a:t>
              </a:r>
              <a:r>
                <a:rPr lang="fr-FR" sz="1000" dirty="0">
                  <a:solidFill>
                    <a:schemeClr val="bg1"/>
                  </a:solidFill>
                </a:rPr>
                <a:t>INRA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-215973" y="9001300"/>
            <a:ext cx="10662398" cy="11888785"/>
            <a:chOff x="-215973" y="10009412"/>
            <a:chExt cx="10662398" cy="11888785"/>
          </a:xfrm>
        </p:grpSpPr>
        <p:sp>
          <p:nvSpPr>
            <p:cNvPr id="10" name="Ellipse 9"/>
            <p:cNvSpPr/>
            <p:nvPr/>
          </p:nvSpPr>
          <p:spPr>
            <a:xfrm>
              <a:off x="688024" y="12948451"/>
              <a:ext cx="8853389" cy="8693720"/>
            </a:xfrm>
            <a:prstGeom prst="ellipse">
              <a:avLst/>
            </a:prstGeom>
            <a:solidFill>
              <a:srgbClr val="99CC00"/>
            </a:solidFill>
            <a:ln w="152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8908" tIns="459454" rIns="918908" bIns="459454"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-215973" y="15338004"/>
              <a:ext cx="10662398" cy="6560193"/>
            </a:xfrm>
            <a:prstGeom prst="rect">
              <a:avLst/>
            </a:prstGeom>
            <a:noFill/>
          </p:spPr>
          <p:txBody>
            <a:bodyPr wrap="square" lIns="918908" tIns="459454" rIns="918908" bIns="459454" rtlCol="0">
              <a:spAutoFit/>
            </a:bodyPr>
            <a:lstStyle/>
            <a:p>
              <a:pPr marL="0" lvl="1" algn="ctr"/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 The </a:t>
              </a:r>
              <a:r>
                <a:rPr lang="fr-FR" altLang="fr-FR" sz="3000" b="1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SOERE ACBB </a:t>
              </a:r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&amp; the </a:t>
              </a:r>
              <a:r>
                <a:rPr lang="fr-FR" altLang="fr-FR" sz="3000" b="1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SOERE PRO </a:t>
              </a:r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are long-</a:t>
              </a:r>
              <a:r>
                <a:rPr lang="fr-FR" altLang="fr-FR" sz="3000" dirty="0" err="1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term</a:t>
              </a:r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experimentation</a:t>
              </a:r>
              <a:r>
                <a:rPr lang="fr-FR" altLang="fr-FR" sz="3000" dirty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sites  (6) on </a:t>
              </a:r>
              <a:r>
                <a:rPr lang="fr-FR" altLang="fr-FR" sz="3000" dirty="0" err="1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grassland</a:t>
              </a:r>
              <a:r>
                <a:rPr lang="fr-FR" altLang="fr-FR" sz="3000" dirty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and arable land. L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ong </a:t>
              </a:r>
              <a:r>
                <a:rPr lang="fr-FR" altLang="fr-FR" sz="3000" dirty="0" err="1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term</a:t>
              </a:r>
              <a:r>
                <a:rPr lang="fr-FR" altLang="fr-FR" sz="3000" dirty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treatments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have been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applied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.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They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are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characterized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by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different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levels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of intensification  or  types of 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organic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waste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products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leading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to </a:t>
              </a:r>
              <a:b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</a:b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differentiated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ecosystems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.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Each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treatment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is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heavily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instrumented</a:t>
              </a:r>
              <a:r>
                <a:rPr lang="fr-FR" altLang="fr-FR" sz="3000" dirty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to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characterize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biogechemical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 cycles </a:t>
              </a:r>
              <a:b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</a:b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and </a:t>
              </a:r>
              <a:r>
                <a:rPr lang="fr-FR" altLang="fr-FR" sz="3000" dirty="0" err="1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biodiversity</a:t>
              </a:r>
              <a:r>
                <a:rPr lang="fr-FR" altLang="fr-FR" sz="3000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.</a:t>
              </a:r>
              <a:r>
                <a:rPr lang="en-US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 They </a:t>
              </a:r>
              <a:r>
                <a:rPr lang="fr-FR" altLang="fr-FR" sz="3000" dirty="0" err="1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also</a:t>
              </a:r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give</a:t>
              </a:r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access</a:t>
              </a:r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 to </a:t>
              </a:r>
              <a:r>
                <a:rPr lang="fr-FR" altLang="fr-FR" sz="3000" dirty="0" err="1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their</a:t>
              </a:r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/>
              </a:r>
              <a:b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</a:br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 data bases and </a:t>
              </a:r>
              <a:r>
                <a:rPr lang="fr-FR" altLang="fr-FR" sz="3000" dirty="0" err="1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archived</a:t>
              </a:r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 </a:t>
              </a:r>
              <a:r>
                <a:rPr lang="fr-FR" altLang="fr-FR" sz="3000" dirty="0" err="1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samples</a:t>
              </a:r>
              <a:r>
                <a:rPr lang="fr-FR" altLang="fr-FR" sz="3000" dirty="0" smtClean="0">
                  <a:solidFill>
                    <a:srgbClr val="000000"/>
                  </a:solidFill>
                  <a:latin typeface="+mj-lt"/>
                  <a:ea typeface="MS Mincho" pitchFamily="49" charset="-128"/>
                  <a:cs typeface="Verdana" pitchFamily="34" charset="0"/>
                </a:rPr>
                <a:t>. </a:t>
              </a:r>
            </a:p>
            <a:p>
              <a:pPr marL="0" lvl="1" algn="ctr"/>
              <a:r>
                <a:rPr lang="fr-FR" altLang="fr-FR" sz="2400" b="1" dirty="0">
                  <a:latin typeface="+mj-lt"/>
                  <a:ea typeface="MS Mincho" pitchFamily="49" charset="-128"/>
                  <a:cs typeface="Verdana" pitchFamily="34" charset="0"/>
                </a:rPr>
                <a:t>http://</a:t>
              </a:r>
              <a:r>
                <a:rPr lang="fr-FR" altLang="fr-FR" sz="2400" b="1" dirty="0" smtClean="0">
                  <a:latin typeface="+mj-lt"/>
                  <a:ea typeface="MS Mincho" pitchFamily="49" charset="-128"/>
                  <a:cs typeface="Verdana" pitchFamily="34" charset="0"/>
                </a:rPr>
                <a:t>www6.inra.fr/qualiagro/Nos-partenaires/</a:t>
              </a:r>
              <a:br>
                <a:rPr lang="fr-FR" altLang="fr-FR" sz="2400" b="1" dirty="0" smtClean="0">
                  <a:latin typeface="+mj-lt"/>
                  <a:ea typeface="MS Mincho" pitchFamily="49" charset="-128"/>
                  <a:cs typeface="Verdana" pitchFamily="34" charset="0"/>
                </a:rPr>
              </a:br>
              <a:r>
                <a:rPr lang="fr-FR" altLang="fr-FR" sz="2400" b="1" dirty="0" smtClean="0">
                  <a:latin typeface="+mj-lt"/>
                  <a:ea typeface="MS Mincho" pitchFamily="49" charset="-128"/>
                  <a:cs typeface="Verdana" pitchFamily="34" charset="0"/>
                </a:rPr>
                <a:t>Le-</a:t>
              </a:r>
              <a:r>
                <a:rPr lang="fr-FR" altLang="fr-FR" sz="2400" b="1" dirty="0" err="1" smtClean="0">
                  <a:latin typeface="+mj-lt"/>
                  <a:ea typeface="MS Mincho" pitchFamily="49" charset="-128"/>
                  <a:cs typeface="Verdana" pitchFamily="34" charset="0"/>
                </a:rPr>
                <a:t>reseau</a:t>
              </a:r>
              <a:r>
                <a:rPr lang="fr-FR" altLang="fr-FR" sz="2400" b="1" dirty="0" smtClean="0">
                  <a:latin typeface="+mj-lt"/>
                  <a:ea typeface="MS Mincho" pitchFamily="49" charset="-128"/>
                  <a:cs typeface="Verdana" pitchFamily="34" charset="0"/>
                </a:rPr>
                <a:t>-SOERE-PRO</a:t>
              </a:r>
            </a:p>
            <a:p>
              <a:pPr marL="0" lvl="1" algn="ctr"/>
              <a:r>
                <a:rPr lang="fr-FR" altLang="fr-FR" sz="2400" b="1" dirty="0" smtClean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http</a:t>
              </a:r>
              <a:r>
                <a:rPr lang="fr-FR" altLang="fr-FR" sz="2400" b="1" dirty="0">
                  <a:solidFill>
                    <a:srgbClr val="000000"/>
                  </a:solidFill>
                  <a:ea typeface="MS Mincho" pitchFamily="49" charset="-128"/>
                  <a:cs typeface="Verdana" pitchFamily="34" charset="0"/>
                </a:rPr>
                <a:t>://www.soere-acbb.com</a:t>
              </a:r>
            </a:p>
            <a:p>
              <a:pPr marL="0" lvl="1" algn="ctr"/>
              <a:endParaRPr lang="fr-FR" altLang="fr-FR" sz="2400" b="1" dirty="0">
                <a:latin typeface="+mj-lt"/>
                <a:ea typeface="MS Mincho" pitchFamily="49" charset="-128"/>
                <a:cs typeface="Verdana" pitchFamily="34" charset="0"/>
              </a:endParaRPr>
            </a:p>
          </p:txBody>
        </p:sp>
        <p:pic>
          <p:nvPicPr>
            <p:cNvPr id="4" name="Picture 2" descr="Grandes cultures instrumentation_profil_sol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7411"/>
            <a:stretch/>
          </p:blipFill>
          <p:spPr bwMode="auto">
            <a:xfrm>
              <a:off x="3024387" y="13537804"/>
              <a:ext cx="4176464" cy="2276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" name="Rectangle 62"/>
            <p:cNvSpPr/>
            <p:nvPr/>
          </p:nvSpPr>
          <p:spPr>
            <a:xfrm>
              <a:off x="6127303" y="10009412"/>
              <a:ext cx="2009652" cy="4783002"/>
            </a:xfrm>
            <a:prstGeom prst="rect">
              <a:avLst/>
            </a:prstGeom>
          </p:spPr>
          <p:txBody>
            <a:bodyPr vert="vert270" wrap="square" lIns="918908" tIns="459454" rIns="918908" bIns="459454">
              <a:spAutoFit/>
            </a:bodyPr>
            <a:lstStyle/>
            <a:p>
              <a:r>
                <a:rPr lang="fr-FR" sz="1000" b="1" dirty="0">
                  <a:solidFill>
                    <a:schemeClr val="bg1"/>
                  </a:solidFill>
                </a:rPr>
                <a:t>© </a:t>
              </a:r>
              <a:r>
                <a:rPr lang="fr-FR" sz="1000" dirty="0">
                  <a:solidFill>
                    <a:schemeClr val="bg1"/>
                  </a:solidFill>
                </a:rPr>
                <a:t>INRA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20372100" y="10369452"/>
            <a:ext cx="10077478" cy="10223073"/>
            <a:chOff x="20372100" y="11291013"/>
            <a:chExt cx="10077478" cy="10223073"/>
          </a:xfrm>
        </p:grpSpPr>
        <p:sp>
          <p:nvSpPr>
            <p:cNvPr id="14" name="Ellipse 13"/>
            <p:cNvSpPr/>
            <p:nvPr/>
          </p:nvSpPr>
          <p:spPr>
            <a:xfrm>
              <a:off x="20999421" y="12820366"/>
              <a:ext cx="8853389" cy="8693720"/>
            </a:xfrm>
            <a:prstGeom prst="ellipse">
              <a:avLst/>
            </a:prstGeom>
            <a:solidFill>
              <a:srgbClr val="8EC000"/>
            </a:solidFill>
            <a:ln w="152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8908" tIns="459454" rIns="918908" bIns="459454"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20372100" y="15698044"/>
              <a:ext cx="10077478" cy="5082865"/>
            </a:xfrm>
            <a:prstGeom prst="rect">
              <a:avLst/>
            </a:prstGeom>
            <a:noFill/>
          </p:spPr>
          <p:txBody>
            <a:bodyPr wrap="square" lIns="918908" tIns="459454" rIns="918908" bIns="459454" rtlCol="0">
              <a:spAutoFit/>
            </a:bodyPr>
            <a:lstStyle/>
            <a:p>
              <a:pPr algn="ctr"/>
              <a:r>
                <a:rPr lang="en-US" sz="3000" dirty="0">
                  <a:latin typeface="+mj-lt"/>
                </a:rPr>
                <a:t>The </a:t>
              </a:r>
              <a:r>
                <a:rPr lang="en-US" sz="3000" b="1" dirty="0" smtClean="0">
                  <a:latin typeface="+mj-lt"/>
                </a:rPr>
                <a:t>SOERE F-ORE-T </a:t>
              </a:r>
              <a:r>
                <a:rPr lang="en-US" sz="3000" dirty="0" smtClean="0">
                  <a:latin typeface="+mj-lt"/>
                </a:rPr>
                <a:t>is a long term experimentation platform gathering </a:t>
              </a:r>
              <a:r>
                <a:rPr lang="fr-FR" sz="3000" dirty="0" smtClean="0">
                  <a:latin typeface="+mj-lt"/>
                </a:rPr>
                <a:t>15 </a:t>
              </a:r>
              <a:r>
                <a:rPr lang="fr-FR" sz="3000" dirty="0" err="1" smtClean="0">
                  <a:latin typeface="+mj-lt"/>
                </a:rPr>
                <a:t>highly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instrumented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forest</a:t>
              </a:r>
              <a:r>
                <a:rPr lang="fr-FR" sz="3000" dirty="0" smtClean="0">
                  <a:latin typeface="+mj-lt"/>
                </a:rPr>
                <a:t> sites (10 in </a:t>
              </a:r>
              <a:r>
                <a:rPr lang="fr-FR" sz="3000" dirty="0" err="1" smtClean="0">
                  <a:latin typeface="+mj-lt"/>
                </a:rPr>
                <a:t>metropolitan</a:t>
              </a:r>
              <a:r>
                <a:rPr lang="fr-FR" sz="3000" dirty="0" smtClean="0">
                  <a:latin typeface="+mj-lt"/>
                </a:rPr>
                <a:t> France and 5 in the </a:t>
              </a:r>
              <a:r>
                <a:rPr lang="fr-FR" sz="3000" dirty="0" err="1" smtClean="0">
                  <a:latin typeface="+mj-lt"/>
                </a:rPr>
                <a:t>humid</a:t>
              </a:r>
              <a:r>
                <a:rPr lang="fr-FR" sz="3000" dirty="0" smtClean="0">
                  <a:latin typeface="+mj-lt"/>
                </a:rPr>
                <a:t> intertropical zone). </a:t>
              </a:r>
              <a:r>
                <a:rPr lang="fr-FR" sz="3000" dirty="0" err="1" smtClean="0">
                  <a:latin typeface="+mj-lt"/>
                </a:rPr>
                <a:t>Its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aims</a:t>
              </a:r>
              <a:r>
                <a:rPr lang="fr-FR" sz="3000" dirty="0" smtClean="0">
                  <a:latin typeface="+mj-lt"/>
                </a:rPr>
                <a:t> are: to </a:t>
              </a:r>
              <a:r>
                <a:rPr lang="fr-FR" sz="3000" dirty="0" err="1" smtClean="0">
                  <a:latin typeface="+mj-lt"/>
                </a:rPr>
                <a:t>understand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forest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ecosystems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functioning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thanks</a:t>
              </a:r>
              <a:r>
                <a:rPr lang="fr-FR" sz="3000" dirty="0" smtClean="0">
                  <a:latin typeface="+mj-lt"/>
                </a:rPr>
                <a:t> to </a:t>
              </a:r>
              <a:r>
                <a:rPr lang="fr-FR" sz="3000" dirty="0" err="1" smtClean="0">
                  <a:latin typeface="+mj-lt"/>
                </a:rPr>
                <a:t>carbon</a:t>
              </a:r>
              <a:r>
                <a:rPr lang="fr-FR" sz="3000" dirty="0" smtClean="0">
                  <a:latin typeface="+mj-lt"/>
                </a:rPr>
                <a:t> stocks and fluxes, water and </a:t>
              </a:r>
              <a:r>
                <a:rPr lang="fr-FR" sz="3000" dirty="0" err="1" smtClean="0">
                  <a:latin typeface="+mj-lt"/>
                </a:rPr>
                <a:t>mineral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elements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analysis</a:t>
              </a:r>
              <a:r>
                <a:rPr lang="fr-FR" sz="3000" dirty="0">
                  <a:latin typeface="+mj-lt"/>
                </a:rPr>
                <a:t>;</a:t>
              </a:r>
              <a:r>
                <a:rPr lang="fr-FR" sz="3000" dirty="0" smtClean="0">
                  <a:latin typeface="+mj-lt"/>
                </a:rPr>
                <a:t> and second, to </a:t>
              </a:r>
              <a:r>
                <a:rPr lang="fr-FR" sz="3000" dirty="0" err="1" smtClean="0">
                  <a:latin typeface="+mj-lt"/>
                </a:rPr>
                <a:t>evaluate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their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responses</a:t>
              </a:r>
              <a:r>
                <a:rPr lang="fr-FR" sz="3000" dirty="0" smtClean="0">
                  <a:latin typeface="+mj-lt"/>
                </a:rPr>
                <a:t> </a:t>
              </a:r>
            </a:p>
            <a:p>
              <a:pPr algn="ctr"/>
              <a:r>
                <a:rPr lang="fr-FR" sz="3000" dirty="0" smtClean="0">
                  <a:latin typeface="+mj-lt"/>
                </a:rPr>
                <a:t>to change (</a:t>
              </a:r>
              <a:r>
                <a:rPr lang="fr-FR" sz="3000" dirty="0" err="1" smtClean="0">
                  <a:latin typeface="+mj-lt"/>
                </a:rPr>
                <a:t>climate</a:t>
              </a:r>
              <a:r>
                <a:rPr lang="fr-FR" sz="3000" dirty="0" smtClean="0">
                  <a:latin typeface="+mj-lt"/>
                </a:rPr>
                <a:t>, </a:t>
              </a:r>
              <a:r>
                <a:rPr lang="fr-FR" sz="3000" dirty="0" err="1" smtClean="0">
                  <a:latin typeface="+mj-lt"/>
                </a:rPr>
                <a:t>forestry</a:t>
              </a:r>
              <a:r>
                <a:rPr lang="fr-FR" sz="3000" dirty="0" smtClean="0">
                  <a:latin typeface="+mj-lt"/>
                </a:rPr>
                <a:t>, land use…).</a:t>
              </a:r>
            </a:p>
            <a:p>
              <a:pPr algn="ctr"/>
              <a:r>
                <a:rPr lang="fr-FR" sz="3000" b="1" dirty="0">
                  <a:latin typeface="+mj-lt"/>
                </a:rPr>
                <a:t>http://</a:t>
              </a:r>
              <a:r>
                <a:rPr lang="fr-FR" sz="3000" b="1" dirty="0" smtClean="0">
                  <a:latin typeface="+mj-lt"/>
                </a:rPr>
                <a:t>www.gip-ecofor.org/f-ore-t</a:t>
              </a:r>
              <a:endParaRPr lang="fr-FR" sz="3000" b="1" dirty="0">
                <a:latin typeface="+mj-lt"/>
              </a:endParaRPr>
            </a:p>
          </p:txBody>
        </p:sp>
        <p:pic>
          <p:nvPicPr>
            <p:cNvPr id="5" name="Picture 3" descr="D:\Home\lgreiveldin\Documents\AnaEE-France\Ressources\Photos\pano capteurs 8M-low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8675" y="13265703"/>
              <a:ext cx="3584328" cy="2389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60"/>
            <p:cNvSpPr/>
            <p:nvPr/>
          </p:nvSpPr>
          <p:spPr>
            <a:xfrm>
              <a:off x="26122883" y="11291013"/>
              <a:ext cx="2009652" cy="4783002"/>
            </a:xfrm>
            <a:prstGeom prst="rect">
              <a:avLst/>
            </a:prstGeom>
          </p:spPr>
          <p:txBody>
            <a:bodyPr vert="vert270" wrap="square" lIns="918908" tIns="459454" rIns="918908" bIns="459454">
              <a:spAutoFit/>
            </a:bodyPr>
            <a:lstStyle/>
            <a:p>
              <a:r>
                <a:rPr lang="fr-FR" sz="1000" b="1" dirty="0">
                  <a:solidFill>
                    <a:schemeClr val="bg1"/>
                  </a:solidFill>
                </a:rPr>
                <a:t>© </a:t>
              </a:r>
              <a:r>
                <a:rPr lang="fr-FR" sz="1000" dirty="0" err="1" smtClean="0">
                  <a:solidFill>
                    <a:schemeClr val="bg1"/>
                  </a:solidFill>
                </a:rPr>
                <a:t>EcoFog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20061376" y="29379564"/>
            <a:ext cx="10686091" cy="10153214"/>
            <a:chOff x="19560606" y="31266424"/>
            <a:chExt cx="10686091" cy="10153214"/>
          </a:xfrm>
        </p:grpSpPr>
        <p:sp>
          <p:nvSpPr>
            <p:cNvPr id="2" name="Ellipse 1"/>
            <p:cNvSpPr/>
            <p:nvPr/>
          </p:nvSpPr>
          <p:spPr>
            <a:xfrm>
              <a:off x="20455838" y="32725918"/>
              <a:ext cx="8853389" cy="8693720"/>
            </a:xfrm>
            <a:prstGeom prst="ellipse">
              <a:avLst/>
            </a:prstGeom>
            <a:solidFill>
              <a:srgbClr val="8EC000"/>
            </a:solidFill>
            <a:ln w="152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8908" tIns="459454" rIns="918908" bIns="459454"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9560606" y="35269341"/>
              <a:ext cx="10686091" cy="6006195"/>
            </a:xfrm>
            <a:prstGeom prst="rect">
              <a:avLst/>
            </a:prstGeom>
          </p:spPr>
          <p:txBody>
            <a:bodyPr wrap="square" lIns="918908" tIns="459454" rIns="918908" bIns="459454">
              <a:spAutoFit/>
            </a:bodyPr>
            <a:lstStyle/>
            <a:p>
              <a:pPr algn="ctr"/>
              <a:r>
                <a:rPr lang="fr-FR" sz="3000" dirty="0" err="1" smtClean="0">
                  <a:latin typeface="+mj-lt"/>
                </a:rPr>
                <a:t>Some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AnaEE</a:t>
              </a:r>
              <a:r>
                <a:rPr lang="fr-FR" sz="3000" dirty="0" smtClean="0">
                  <a:latin typeface="+mj-lt"/>
                </a:rPr>
                <a:t> France </a:t>
              </a:r>
              <a:r>
                <a:rPr lang="fr-FR" sz="3000" i="1" dirty="0" smtClean="0">
                  <a:latin typeface="+mj-lt"/>
                </a:rPr>
                <a:t>in </a:t>
              </a:r>
              <a:r>
                <a:rPr lang="fr-FR" sz="3000" i="1" dirty="0" err="1" smtClean="0">
                  <a:latin typeface="+mj-lt"/>
                </a:rPr>
                <a:t>natura</a:t>
              </a:r>
              <a:r>
                <a:rPr lang="fr-FR" sz="3000" i="1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experimental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platforms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enable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ecological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studies</a:t>
              </a:r>
              <a:r>
                <a:rPr lang="fr-FR" sz="3000" dirty="0" smtClean="0">
                  <a:latin typeface="+mj-lt"/>
                </a:rPr>
                <a:t> in </a:t>
              </a:r>
              <a:r>
                <a:rPr lang="fr-FR" sz="3000" dirty="0" err="1" smtClean="0">
                  <a:latin typeface="+mj-lt"/>
                </a:rPr>
                <a:t>extreme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environments</a:t>
              </a:r>
              <a:r>
                <a:rPr lang="fr-FR" sz="3000" dirty="0" smtClean="0">
                  <a:latin typeface="+mj-lt"/>
                </a:rPr>
                <a:t>: the </a:t>
              </a:r>
              <a:r>
                <a:rPr lang="fr-FR" sz="3000" b="1" dirty="0">
                  <a:latin typeface="+mj-lt"/>
                </a:rPr>
                <a:t>SAJF</a:t>
              </a:r>
              <a:r>
                <a:rPr lang="fr-FR" sz="3000" dirty="0">
                  <a:latin typeface="+mj-lt"/>
                </a:rPr>
                <a:t> (Station Alpine Joseph  Fourier) </a:t>
              </a:r>
              <a:r>
                <a:rPr lang="fr-FR" sz="3000" dirty="0" err="1" smtClean="0">
                  <a:latin typeface="+mj-lt"/>
                </a:rPr>
                <a:t>provides</a:t>
              </a:r>
              <a:r>
                <a:rPr lang="fr-FR" sz="3000" dirty="0" smtClean="0">
                  <a:latin typeface="+mj-lt"/>
                </a:rPr>
                <a:t> a model site for the </a:t>
              </a:r>
              <a:r>
                <a:rPr lang="fr-FR" sz="3000" dirty="0" err="1" smtClean="0">
                  <a:latin typeface="+mj-lt"/>
                </a:rPr>
                <a:t>study</a:t>
              </a:r>
              <a:r>
                <a:rPr lang="fr-FR" sz="3000" dirty="0" smtClean="0">
                  <a:latin typeface="+mj-lt"/>
                </a:rPr>
                <a:t> of alpine </a:t>
              </a:r>
              <a:r>
                <a:rPr lang="fr-FR" sz="3000" dirty="0" err="1" smtClean="0">
                  <a:latin typeface="+mj-lt"/>
                </a:rPr>
                <a:t>grasslands</a:t>
              </a:r>
              <a:r>
                <a:rPr lang="fr-FR" sz="3000" dirty="0" smtClean="0">
                  <a:latin typeface="+mj-lt"/>
                </a:rPr>
                <a:t> and high altitude </a:t>
              </a:r>
              <a:r>
                <a:rPr lang="fr-FR" sz="3000" dirty="0" err="1" smtClean="0">
                  <a:latin typeface="+mj-lt"/>
                </a:rPr>
                <a:t>species</a:t>
              </a:r>
              <a:r>
                <a:rPr lang="fr-FR" sz="3000" dirty="0" smtClean="0">
                  <a:latin typeface="+mj-lt"/>
                </a:rPr>
                <a:t>, and t</a:t>
              </a:r>
              <a:r>
                <a:rPr lang="en-US" sz="3000" dirty="0" smtClean="0"/>
                <a:t>he </a:t>
              </a:r>
              <a:r>
                <a:rPr lang="en-US" sz="3000" b="1" dirty="0" err="1"/>
                <a:t>Nouragues</a:t>
              </a:r>
              <a:r>
                <a:rPr lang="en-US" sz="3000" b="1" dirty="0"/>
                <a:t> Ecological Research </a:t>
              </a:r>
              <a:endParaRPr lang="en-US" sz="3000" b="1" dirty="0" smtClean="0"/>
            </a:p>
            <a:p>
              <a:pPr algn="ctr"/>
              <a:r>
                <a:rPr lang="en-US" sz="3000" b="1" dirty="0" smtClean="0"/>
                <a:t>Station </a:t>
              </a:r>
              <a:r>
                <a:rPr lang="en-US" sz="3000" dirty="0" smtClean="0"/>
                <a:t>located </a:t>
              </a:r>
              <a:r>
                <a:rPr lang="en-US" sz="3000" dirty="0"/>
                <a:t>at the heart of a tropical rain </a:t>
              </a:r>
              <a:r>
                <a:rPr lang="en-US" sz="3000" dirty="0" smtClean="0"/>
                <a:t>forest in </a:t>
              </a:r>
            </a:p>
            <a:p>
              <a:pPr algn="ctr"/>
              <a:r>
                <a:rPr lang="en-US" sz="3000" dirty="0" smtClean="0"/>
                <a:t>a </a:t>
              </a:r>
              <a:r>
                <a:rPr lang="en-US" sz="3000" dirty="0"/>
                <a:t>natural reserve in French </a:t>
              </a:r>
              <a:r>
                <a:rPr lang="en-US" sz="3000" dirty="0" smtClean="0"/>
                <a:t>Guiana, is </a:t>
              </a:r>
              <a:r>
                <a:rPr lang="en-US" sz="3000" dirty="0"/>
                <a:t>a privileged equipment for the </a:t>
              </a:r>
              <a:r>
                <a:rPr lang="en-US" sz="3000" dirty="0" smtClean="0"/>
                <a:t>study </a:t>
              </a:r>
              <a:r>
                <a:rPr lang="en-US" sz="3000" dirty="0"/>
                <a:t>of </a:t>
              </a:r>
              <a:r>
                <a:rPr lang="en-US" sz="3000" dirty="0" smtClean="0"/>
                <a:t>the </a:t>
              </a:r>
              <a:r>
                <a:rPr lang="en-US" sz="3000" dirty="0"/>
                <a:t>functioning of </a:t>
              </a:r>
              <a:endParaRPr lang="en-US" sz="3000" dirty="0" smtClean="0"/>
            </a:p>
            <a:p>
              <a:pPr algn="ctr"/>
              <a:r>
                <a:rPr lang="en-US" sz="3000" dirty="0" smtClean="0"/>
                <a:t>tropical </a:t>
              </a:r>
              <a:r>
                <a:rPr lang="en-US" sz="3000" dirty="0"/>
                <a:t>forests and </a:t>
              </a:r>
              <a:r>
                <a:rPr lang="en-US" sz="3000" dirty="0" smtClean="0"/>
                <a:t>their biodiversity</a:t>
              </a:r>
              <a:r>
                <a:rPr lang="en-US" sz="3000" dirty="0"/>
                <a:t>. </a:t>
              </a:r>
            </a:p>
            <a:p>
              <a:pPr algn="ctr"/>
              <a:r>
                <a:rPr lang="fr-FR" sz="3000" b="1" dirty="0"/>
                <a:t>http://www.nouragues.cnrs.fr/</a:t>
              </a:r>
            </a:p>
            <a:p>
              <a:pPr algn="ctr"/>
              <a:r>
                <a:rPr lang="fr-FR" sz="3000" b="1" dirty="0" smtClean="0">
                  <a:latin typeface="+mj-lt"/>
                </a:rPr>
                <a:t>https</a:t>
              </a:r>
              <a:r>
                <a:rPr lang="fr-FR" sz="3000" b="1" dirty="0">
                  <a:latin typeface="+mj-lt"/>
                </a:rPr>
                <a:t>://sajf.ujf-grenoble.fr/‎</a:t>
              </a:r>
            </a:p>
          </p:txBody>
        </p:sp>
        <p:pic>
          <p:nvPicPr>
            <p:cNvPr id="17" name="Picture 4" descr="D:\Home\lgreiveldin\Documents\AnaEE-France\Ressources\Photos\Noeud3_Lautaret_ZoneExperimentale(intraJardin)_Aubert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85819" y="33210640"/>
              <a:ext cx="3613769" cy="2409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Rectangle 63"/>
            <p:cNvSpPr/>
            <p:nvPr/>
          </p:nvSpPr>
          <p:spPr>
            <a:xfrm>
              <a:off x="25606099" y="31266424"/>
              <a:ext cx="2009652" cy="4783002"/>
            </a:xfrm>
            <a:prstGeom prst="rect">
              <a:avLst/>
            </a:prstGeom>
          </p:spPr>
          <p:txBody>
            <a:bodyPr vert="vert270" wrap="square" lIns="918908" tIns="459454" rIns="918908" bIns="459454">
              <a:spAutoFit/>
            </a:bodyPr>
            <a:lstStyle/>
            <a:p>
              <a:r>
                <a:rPr lang="fr-FR" sz="1000" b="1" dirty="0">
                  <a:solidFill>
                    <a:schemeClr val="bg1"/>
                  </a:solidFill>
                </a:rPr>
                <a:t>© </a:t>
              </a:r>
              <a:r>
                <a:rPr lang="fr-FR" sz="1000" dirty="0">
                  <a:solidFill>
                    <a:schemeClr val="bg1"/>
                  </a:solidFill>
                </a:rPr>
                <a:t>UJF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0370523" y="10657484"/>
            <a:ext cx="10077478" cy="10182079"/>
            <a:chOff x="10469935" y="11694815"/>
            <a:chExt cx="10077478" cy="10182079"/>
          </a:xfrm>
        </p:grpSpPr>
        <p:sp>
          <p:nvSpPr>
            <p:cNvPr id="9" name="Ellipse 8"/>
            <p:cNvSpPr/>
            <p:nvPr/>
          </p:nvSpPr>
          <p:spPr>
            <a:xfrm>
              <a:off x="11079941" y="12977670"/>
              <a:ext cx="8853389" cy="869372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152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8908" tIns="459454" rIns="918908" bIns="459454"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10469935" y="15655255"/>
              <a:ext cx="10077478" cy="6221639"/>
            </a:xfrm>
            <a:prstGeom prst="rect">
              <a:avLst/>
            </a:prstGeom>
            <a:noFill/>
          </p:spPr>
          <p:txBody>
            <a:bodyPr wrap="square" lIns="918908" tIns="459454" rIns="918908" bIns="459454" rtlCol="0">
              <a:spAutoFit/>
            </a:bodyPr>
            <a:lstStyle/>
            <a:p>
              <a:pPr algn="ctr"/>
              <a:r>
                <a:rPr lang="en-US" sz="3200" dirty="0" smtClean="0"/>
                <a:t>The </a:t>
              </a:r>
              <a:r>
                <a:rPr lang="en-US" sz="3200" b="1" dirty="0" err="1"/>
                <a:t>GenoSol</a:t>
              </a:r>
              <a:r>
                <a:rPr lang="en-US" sz="3200" dirty="0"/>
                <a:t> </a:t>
              </a:r>
              <a:r>
                <a:rPr lang="en-US" sz="3200" dirty="0" smtClean="0"/>
                <a:t>platform is </a:t>
              </a:r>
              <a:r>
                <a:rPr lang="en-US" sz="3200" dirty="0"/>
                <a:t>designed to provide a logistic and technical structure for the acquisition, </a:t>
              </a:r>
              <a:r>
                <a:rPr lang="en-US" sz="3200" dirty="0" smtClean="0"/>
                <a:t>conservation and characterization of </a:t>
              </a:r>
              <a:r>
                <a:rPr lang="en-US" sz="3200" dirty="0"/>
                <a:t>soil microbial genetic resources (DNA) derived from wide-scale soil sampling (several hundred to several thousand samples corresponding to large spatial and/or time scales). </a:t>
              </a:r>
              <a:r>
                <a:rPr lang="en-US" sz="3200" dirty="0" smtClean="0"/>
                <a:t>It also provides an </a:t>
              </a:r>
              <a:r>
                <a:rPr lang="en-US" sz="3200" dirty="0"/>
                <a:t>Information System on soil and </a:t>
              </a:r>
              <a:endParaRPr lang="en-US" sz="3200" dirty="0" smtClean="0"/>
            </a:p>
            <a:p>
              <a:pPr algn="ctr"/>
              <a:r>
                <a:rPr lang="en-US" sz="3200" dirty="0" smtClean="0"/>
                <a:t>environmental </a:t>
              </a:r>
              <a:r>
                <a:rPr lang="en-US" sz="3200" dirty="0"/>
                <a:t>microbial diversity</a:t>
              </a:r>
              <a:r>
                <a:rPr lang="en-US" sz="3200" dirty="0" smtClean="0"/>
                <a:t>.</a:t>
              </a:r>
            </a:p>
            <a:p>
              <a:pPr algn="ctr"/>
              <a:r>
                <a:rPr lang="en-US" sz="2800" b="1" dirty="0"/>
                <a:t>http://</a:t>
              </a:r>
              <a:r>
                <a:rPr lang="en-US" sz="2800" b="1" dirty="0" smtClean="0"/>
                <a:t>www2.dijon.inra.fr/</a:t>
              </a:r>
            </a:p>
            <a:p>
              <a:pPr algn="ctr"/>
              <a:r>
                <a:rPr lang="en-US" sz="2800" b="1" dirty="0" err="1" smtClean="0"/>
                <a:t>plateforme_genosol</a:t>
              </a:r>
              <a:endParaRPr lang="en-US" sz="2800" b="1" dirty="0" smtClean="0"/>
            </a:p>
          </p:txBody>
        </p:sp>
        <p:pic>
          <p:nvPicPr>
            <p:cNvPr id="18" name="Picture 5" descr="D:\Home\lgreiveldin\Documents\AnaEE-France\Ressources\Photos\P1030708_genosol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85500" y="13522157"/>
              <a:ext cx="3847719" cy="2565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Rectangle 64"/>
            <p:cNvSpPr/>
            <p:nvPr/>
          </p:nvSpPr>
          <p:spPr>
            <a:xfrm>
              <a:off x="16281091" y="11694815"/>
              <a:ext cx="2009652" cy="4783002"/>
            </a:xfrm>
            <a:prstGeom prst="rect">
              <a:avLst/>
            </a:prstGeom>
          </p:spPr>
          <p:txBody>
            <a:bodyPr vert="vert270" wrap="square" lIns="918908" tIns="459454" rIns="918908" bIns="459454">
              <a:spAutoFit/>
            </a:bodyPr>
            <a:lstStyle/>
            <a:p>
              <a:r>
                <a:rPr lang="fr-FR" sz="1000" b="1" dirty="0">
                  <a:solidFill>
                    <a:schemeClr val="bg1"/>
                  </a:solidFill>
                </a:rPr>
                <a:t>© </a:t>
              </a:r>
              <a:r>
                <a:rPr lang="fr-FR" sz="1000" dirty="0" smtClean="0">
                  <a:solidFill>
                    <a:schemeClr val="bg1"/>
                  </a:solidFill>
                </a:rPr>
                <a:t>INRA</a:t>
              </a:r>
              <a:endParaRPr lang="fr-FR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9989747" y="17955819"/>
            <a:ext cx="10790437" cy="11951420"/>
            <a:chOff x="19989747" y="18963931"/>
            <a:chExt cx="10790437" cy="11951420"/>
          </a:xfrm>
        </p:grpSpPr>
        <p:sp>
          <p:nvSpPr>
            <p:cNvPr id="11" name="Ellipse 10"/>
            <p:cNvSpPr/>
            <p:nvPr/>
          </p:nvSpPr>
          <p:spPr>
            <a:xfrm>
              <a:off x="20886693" y="22221631"/>
              <a:ext cx="8853389" cy="86937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2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8908" tIns="459454" rIns="918908" bIns="459454"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19989747" y="25910881"/>
              <a:ext cx="10790437" cy="4159536"/>
            </a:xfrm>
            <a:prstGeom prst="rect">
              <a:avLst/>
            </a:prstGeom>
            <a:noFill/>
          </p:spPr>
          <p:txBody>
            <a:bodyPr wrap="square" lIns="918908" tIns="459454" rIns="918908" bIns="459454" rtlCol="0">
              <a:spAutoFit/>
            </a:bodyPr>
            <a:lstStyle/>
            <a:p>
              <a:pPr algn="ctr"/>
              <a:r>
                <a:rPr lang="fr-FR" sz="3000" dirty="0" smtClean="0">
                  <a:latin typeface="+mj-lt"/>
                </a:rPr>
                <a:t>The</a:t>
              </a:r>
              <a:r>
                <a:rPr lang="fr-FR" sz="3000" b="1" dirty="0" smtClean="0">
                  <a:latin typeface="+mj-lt"/>
                </a:rPr>
                <a:t> </a:t>
              </a:r>
              <a:r>
                <a:rPr lang="fr-FR" sz="3000" b="1" dirty="0" err="1" smtClean="0">
                  <a:latin typeface="+mj-lt"/>
                </a:rPr>
                <a:t>BiochemEnv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platform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provides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equipments</a:t>
              </a:r>
              <a:r>
                <a:rPr lang="fr-FR" sz="3000" dirty="0" smtClean="0">
                  <a:latin typeface="+mj-lt"/>
                </a:rPr>
                <a:t> and services for the </a:t>
              </a:r>
              <a:r>
                <a:rPr lang="fr-FR" sz="3000" dirty="0" err="1" smtClean="0">
                  <a:latin typeface="+mj-lt"/>
                </a:rPr>
                <a:t>biochemical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characterization</a:t>
              </a:r>
              <a:r>
                <a:rPr lang="fr-FR" sz="3000" dirty="0" smtClean="0">
                  <a:latin typeface="+mj-lt"/>
                </a:rPr>
                <a:t> of </a:t>
              </a:r>
            </a:p>
            <a:p>
              <a:pPr algn="ctr"/>
              <a:r>
                <a:rPr lang="fr-FR" sz="3000" dirty="0" err="1" smtClean="0">
                  <a:latin typeface="+mj-lt"/>
                </a:rPr>
                <a:t>natural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environments</a:t>
              </a:r>
              <a:r>
                <a:rPr lang="fr-FR" sz="3000" dirty="0" smtClean="0">
                  <a:latin typeface="+mj-lt"/>
                </a:rPr>
                <a:t> (enzyme </a:t>
              </a:r>
              <a:r>
                <a:rPr lang="fr-FR" sz="3000" dirty="0" err="1" smtClean="0">
                  <a:latin typeface="+mj-lt"/>
                </a:rPr>
                <a:t>activity</a:t>
              </a:r>
              <a:r>
                <a:rPr lang="fr-FR" sz="3000" dirty="0" smtClean="0">
                  <a:latin typeface="+mj-lt"/>
                </a:rPr>
                <a:t> in </a:t>
              </a:r>
              <a:r>
                <a:rPr lang="fr-FR" sz="3000" dirty="0" err="1" smtClean="0">
                  <a:latin typeface="+mj-lt"/>
                </a:rPr>
                <a:t>soils</a:t>
              </a:r>
              <a:r>
                <a:rPr lang="fr-FR" sz="3000" dirty="0" smtClean="0">
                  <a:latin typeface="+mj-lt"/>
                </a:rPr>
                <a:t> </a:t>
              </a:r>
            </a:p>
            <a:p>
              <a:pPr algn="ctr"/>
              <a:r>
                <a:rPr lang="fr-FR" sz="3000" dirty="0" smtClean="0">
                  <a:latin typeface="+mj-lt"/>
                </a:rPr>
                <a:t>and </a:t>
              </a:r>
              <a:r>
                <a:rPr lang="fr-FR" sz="3000" dirty="0" err="1" smtClean="0">
                  <a:latin typeface="+mj-lt"/>
                </a:rPr>
                <a:t>sediments</a:t>
              </a:r>
              <a:r>
                <a:rPr lang="fr-FR" sz="3000" dirty="0" smtClean="0">
                  <a:latin typeface="+mj-lt"/>
                </a:rPr>
                <a:t>) and </a:t>
              </a:r>
              <a:r>
                <a:rPr lang="fr-FR" sz="3000" dirty="0" err="1" smtClean="0">
                  <a:latin typeface="+mj-lt"/>
                </a:rPr>
                <a:t>their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associated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macrofauna</a:t>
              </a:r>
              <a:r>
                <a:rPr lang="fr-FR" sz="3000" dirty="0" smtClean="0">
                  <a:latin typeface="+mj-lt"/>
                </a:rPr>
                <a:t> </a:t>
              </a:r>
            </a:p>
            <a:p>
              <a:pPr algn="ctr"/>
              <a:r>
                <a:rPr lang="fr-FR" sz="3000" dirty="0" smtClean="0">
                  <a:latin typeface="+mj-lt"/>
                </a:rPr>
                <a:t>(enzyme </a:t>
              </a:r>
              <a:r>
                <a:rPr lang="fr-FR" sz="3000" dirty="0" err="1" smtClean="0">
                  <a:latin typeface="+mj-lt"/>
                </a:rPr>
                <a:t>activity</a:t>
              </a:r>
              <a:r>
                <a:rPr lang="fr-FR" sz="3000" dirty="0" smtClean="0">
                  <a:latin typeface="+mj-lt"/>
                </a:rPr>
                <a:t>, </a:t>
              </a:r>
              <a:r>
                <a:rPr lang="fr-FR" sz="3000" dirty="0" err="1">
                  <a:latin typeface="+mj-lt"/>
                </a:rPr>
                <a:t>p</a:t>
              </a:r>
              <a:r>
                <a:rPr lang="fr-FR" sz="3000" dirty="0" err="1" smtClean="0">
                  <a:latin typeface="+mj-lt"/>
                </a:rPr>
                <a:t>hospholipidic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fatty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acids</a:t>
              </a:r>
              <a:r>
                <a:rPr lang="fr-FR" sz="3000" dirty="0" smtClean="0">
                  <a:latin typeface="+mj-lt"/>
                </a:rPr>
                <a:t> </a:t>
              </a:r>
            </a:p>
            <a:p>
              <a:pPr algn="ctr"/>
              <a:r>
                <a:rPr lang="fr-FR" sz="3000" dirty="0" smtClean="0">
                  <a:latin typeface="+mj-lt"/>
                </a:rPr>
                <a:t>(</a:t>
              </a:r>
              <a:r>
                <a:rPr lang="fr-FR" sz="3000" dirty="0" err="1" smtClean="0">
                  <a:latin typeface="+mj-lt"/>
                </a:rPr>
                <a:t>PLFAs</a:t>
              </a:r>
              <a:r>
                <a:rPr lang="fr-FR" sz="3000" dirty="0" smtClean="0">
                  <a:latin typeface="+mj-lt"/>
                </a:rPr>
                <a:t>), </a:t>
              </a:r>
              <a:r>
                <a:rPr lang="fr-FR" sz="3000" dirty="0" err="1" smtClean="0">
                  <a:latin typeface="+mj-lt"/>
                </a:rPr>
                <a:t>terrestrial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fauna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biomarkers</a:t>
              </a:r>
              <a:r>
                <a:rPr lang="fr-FR" sz="3000" dirty="0" smtClean="0">
                  <a:latin typeface="+mj-lt"/>
                </a:rPr>
                <a:t>). </a:t>
              </a:r>
            </a:p>
            <a:p>
              <a:pPr algn="ctr"/>
              <a:r>
                <a:rPr lang="fr-FR" sz="3000" b="1" dirty="0">
                  <a:latin typeface="+mj-lt"/>
                </a:rPr>
                <a:t>http://www.biochemenv.fr/</a:t>
              </a:r>
            </a:p>
          </p:txBody>
        </p:sp>
        <p:pic>
          <p:nvPicPr>
            <p:cNvPr id="19" name="Picture 6" descr="D:\Home\lgreiveldin\Documents\AnaEE-France\Ressources\Photos\P1010203_biochemenv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3451" y="22815611"/>
              <a:ext cx="4104456" cy="30783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9" name="Rectangle 58"/>
            <p:cNvSpPr/>
            <p:nvPr/>
          </p:nvSpPr>
          <p:spPr>
            <a:xfrm>
              <a:off x="26228014" y="18963931"/>
              <a:ext cx="2017346" cy="4783002"/>
            </a:xfrm>
            <a:prstGeom prst="rect">
              <a:avLst/>
            </a:prstGeom>
          </p:spPr>
          <p:txBody>
            <a:bodyPr vert="vert270" wrap="square" lIns="918908" tIns="459454" rIns="918908" bIns="459454">
              <a:spAutoFit/>
            </a:bodyPr>
            <a:lstStyle/>
            <a:p>
              <a:r>
                <a:rPr lang="fr-FR" sz="1050" dirty="0"/>
                <a:t>© </a:t>
              </a:r>
              <a:r>
                <a:rPr lang="fr-FR" sz="1050" dirty="0" smtClean="0"/>
                <a:t>INRA</a:t>
              </a:r>
              <a:endParaRPr lang="fr-FR" sz="1050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-200635" y="20450572"/>
            <a:ext cx="10686091" cy="10386766"/>
            <a:chOff x="-200635" y="21572226"/>
            <a:chExt cx="10686091" cy="10386766"/>
          </a:xfrm>
        </p:grpSpPr>
        <p:sp>
          <p:nvSpPr>
            <p:cNvPr id="7" name="Ellipse 6"/>
            <p:cNvSpPr/>
            <p:nvPr/>
          </p:nvSpPr>
          <p:spPr>
            <a:xfrm>
              <a:off x="715716" y="22394874"/>
              <a:ext cx="8853389" cy="869372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2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8908" tIns="459454" rIns="918908" bIns="459454" rtlCol="0" anchor="ctr"/>
            <a:lstStyle/>
            <a:p>
              <a:pPr algn="ctr"/>
              <a:endParaRPr lang="fr-FR">
                <a:latin typeface="+mj-lt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-200635" y="25491132"/>
              <a:ext cx="10686091" cy="6467860"/>
            </a:xfrm>
            <a:prstGeom prst="rect">
              <a:avLst/>
            </a:prstGeom>
          </p:spPr>
          <p:txBody>
            <a:bodyPr wrap="square" lIns="918908" tIns="459454" rIns="918908" bIns="459454">
              <a:spAutoFit/>
            </a:bodyPr>
            <a:lstStyle/>
            <a:p>
              <a:pPr algn="ctr"/>
              <a:r>
                <a:rPr lang="fr-FR" sz="3000" dirty="0" smtClean="0">
                  <a:latin typeface="+mj-lt"/>
                </a:rPr>
                <a:t>The </a:t>
              </a:r>
              <a:r>
                <a:rPr lang="fr-FR" sz="3000" b="1" dirty="0" smtClean="0">
                  <a:latin typeface="+mj-lt"/>
                </a:rPr>
                <a:t>M-POETE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3000" dirty="0" err="1" smtClean="0">
                  <a:latin typeface="+mj-lt"/>
                </a:rPr>
                <a:t>platform</a:t>
              </a:r>
              <a:r>
                <a:rPr lang="fr-FR" sz="3000" dirty="0" smtClean="0">
                  <a:latin typeface="+mj-lt"/>
                </a:rPr>
                <a:t> </a:t>
              </a:r>
              <a:r>
                <a:rPr lang="fr-FR" sz="2800" dirty="0" smtClean="0">
                  <a:latin typeface="+mj-lt"/>
                </a:rPr>
                <a:t>(</a:t>
              </a:r>
              <a:r>
                <a:rPr lang="en-US" sz="2800" b="1" dirty="0">
                  <a:latin typeface="+mj-lt"/>
                </a:rPr>
                <a:t>M</a:t>
              </a:r>
              <a:r>
                <a:rPr lang="en-US" sz="2800" dirty="0">
                  <a:latin typeface="+mj-lt"/>
                </a:rPr>
                <a:t>obile </a:t>
              </a:r>
              <a:r>
                <a:rPr lang="en-US" sz="2800" b="1" dirty="0" smtClean="0">
                  <a:latin typeface="+mj-lt"/>
                </a:rPr>
                <a:t>P</a:t>
              </a:r>
              <a:r>
                <a:rPr lang="en-US" sz="2800" dirty="0" smtClean="0">
                  <a:latin typeface="+mj-lt"/>
                </a:rPr>
                <a:t>latform </a:t>
              </a:r>
              <a:r>
                <a:rPr lang="en-US" sz="2800" dirty="0">
                  <a:latin typeface="+mj-lt"/>
                </a:rPr>
                <a:t>for the </a:t>
              </a:r>
              <a:r>
                <a:rPr lang="en-US" sz="2800" b="1" dirty="0">
                  <a:latin typeface="+mj-lt"/>
                </a:rPr>
                <a:t>O</a:t>
              </a:r>
              <a:r>
                <a:rPr lang="en-US" sz="2800" dirty="0">
                  <a:latin typeface="+mj-lt"/>
                </a:rPr>
                <a:t>bservation and the </a:t>
              </a:r>
              <a:r>
                <a:rPr lang="en-US" sz="2800" b="1" dirty="0">
                  <a:latin typeface="+mj-lt"/>
                </a:rPr>
                <a:t>E</a:t>
              </a:r>
              <a:r>
                <a:rPr lang="en-US" sz="2800" dirty="0">
                  <a:latin typeface="+mj-lt"/>
                </a:rPr>
                <a:t>xperimentation in </a:t>
              </a:r>
              <a:r>
                <a:rPr lang="en-US" sz="2800" b="1" dirty="0">
                  <a:latin typeface="+mj-lt"/>
                </a:rPr>
                <a:t>T</a:t>
              </a:r>
              <a:r>
                <a:rPr lang="en-US" sz="2800" dirty="0">
                  <a:latin typeface="+mj-lt"/>
                </a:rPr>
                <a:t>errestrial </a:t>
              </a:r>
              <a:r>
                <a:rPr lang="en-US" sz="2800" b="1" dirty="0" smtClean="0">
                  <a:latin typeface="+mj-lt"/>
                </a:rPr>
                <a:t>E</a:t>
              </a:r>
              <a:r>
                <a:rPr lang="en-US" sz="2800" dirty="0" smtClean="0">
                  <a:latin typeface="+mj-lt"/>
                </a:rPr>
                <a:t>cosystems) </a:t>
              </a:r>
              <a:r>
                <a:rPr lang="en-US" sz="3000" dirty="0" smtClean="0">
                  <a:latin typeface="+mj-lt"/>
                </a:rPr>
                <a:t>aims at characterizing terrestrial ecosystems </a:t>
              </a:r>
              <a:r>
                <a:rPr lang="en-US" sz="3000" b="1" dirty="0" smtClean="0">
                  <a:latin typeface="+mj-lt"/>
                </a:rPr>
                <a:t>in situ </a:t>
              </a:r>
              <a:r>
                <a:rPr lang="en-US" sz="3000" dirty="0" smtClean="0">
                  <a:latin typeface="+mj-lt"/>
                </a:rPr>
                <a:t>thanks to a set of mobile equipment (a van with measuring devices, a quad with a winch, two </a:t>
              </a:r>
            </a:p>
            <a:p>
              <a:pPr algn="ctr"/>
              <a:r>
                <a:rPr lang="en-US" sz="3000" dirty="0" smtClean="0">
                  <a:latin typeface="+mj-lt"/>
                </a:rPr>
                <a:t>platforms to deploy the material, two trailers and </a:t>
              </a:r>
            </a:p>
            <a:p>
              <a:pPr algn="ctr"/>
              <a:r>
                <a:rPr lang="en-US" sz="3000" dirty="0" smtClean="0">
                  <a:latin typeface="+mj-lt"/>
                </a:rPr>
                <a:t>two tents). It enables to prospect the site, to </a:t>
              </a:r>
            </a:p>
            <a:p>
              <a:pPr algn="ctr"/>
              <a:r>
                <a:rPr lang="en-US" sz="3000" dirty="0" err="1" smtClean="0">
                  <a:latin typeface="+mj-lt"/>
                </a:rPr>
                <a:t>geolocate</a:t>
              </a:r>
              <a:r>
                <a:rPr lang="en-US" sz="3000" dirty="0" smtClean="0">
                  <a:latin typeface="+mj-lt"/>
                </a:rPr>
                <a:t> the samples precisely, to extract </a:t>
              </a:r>
            </a:p>
            <a:p>
              <a:pPr algn="ctr"/>
              <a:r>
                <a:rPr lang="en-US" sz="3000" dirty="0" smtClean="0">
                  <a:latin typeface="+mj-lt"/>
                </a:rPr>
                <a:t>soil and store it, and to make basic </a:t>
              </a:r>
            </a:p>
            <a:p>
              <a:pPr algn="ctr"/>
              <a:r>
                <a:rPr lang="en-US" sz="3000" dirty="0" err="1" smtClean="0">
                  <a:latin typeface="+mj-lt"/>
                </a:rPr>
                <a:t>dendrometric</a:t>
              </a:r>
              <a:r>
                <a:rPr lang="en-US" sz="3000" dirty="0" smtClean="0">
                  <a:latin typeface="+mj-lt"/>
                </a:rPr>
                <a:t> measures.  </a:t>
              </a:r>
              <a:endParaRPr lang="en-US" sz="3000" dirty="0">
                <a:latin typeface="+mj-lt"/>
              </a:endParaRPr>
            </a:p>
            <a:p>
              <a:pPr algn="ctr"/>
              <a:r>
                <a:rPr lang="en-US" sz="3200" dirty="0"/>
                <a:t> </a:t>
              </a:r>
            </a:p>
            <a:p>
              <a:pPr algn="ctr"/>
              <a:r>
                <a:rPr lang="fr-FR" sz="3000" dirty="0">
                  <a:latin typeface="+mj-lt"/>
                </a:rPr>
                <a:t> </a:t>
              </a:r>
            </a:p>
          </p:txBody>
        </p:sp>
        <p:pic>
          <p:nvPicPr>
            <p:cNvPr id="20" name="Picture 7" descr="D:\Home\lgreiveldin\Documents\AnaEE-France\Ressources\Photos\IMG_0692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7509" y="22974679"/>
              <a:ext cx="3931334" cy="2948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Rectangle 59"/>
            <p:cNvSpPr/>
            <p:nvPr/>
          </p:nvSpPr>
          <p:spPr>
            <a:xfrm>
              <a:off x="6039906" y="21572226"/>
              <a:ext cx="2025041" cy="4783002"/>
            </a:xfrm>
            <a:prstGeom prst="rect">
              <a:avLst/>
            </a:prstGeom>
          </p:spPr>
          <p:txBody>
            <a:bodyPr vert="vert270" wrap="square" lIns="918908" tIns="459454" rIns="918908" bIns="459454">
              <a:spAutoFit/>
            </a:bodyPr>
            <a:lstStyle/>
            <a:p>
              <a:r>
                <a:rPr lang="fr-FR" sz="1100" b="1" dirty="0">
                  <a:solidFill>
                    <a:schemeClr val="bg1"/>
                  </a:solidFill>
                </a:rPr>
                <a:t>© </a:t>
              </a:r>
              <a:r>
                <a:rPr lang="fr-FR" sz="1100" dirty="0" smtClean="0">
                  <a:solidFill>
                    <a:schemeClr val="bg1"/>
                  </a:solidFill>
                </a:rPr>
                <a:t>INRA</a:t>
              </a:r>
              <a:endParaRPr lang="fr-FR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ZoneTexte 33"/>
          <p:cNvSpPr txBox="1"/>
          <p:nvPr/>
        </p:nvSpPr>
        <p:spPr>
          <a:xfrm>
            <a:off x="5040611" y="39748716"/>
            <a:ext cx="254908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Application for the use of an </a:t>
            </a:r>
            <a:r>
              <a:rPr lang="fr-FR" sz="4000" dirty="0" err="1" smtClean="0"/>
              <a:t>AnaEE</a:t>
            </a:r>
            <a:r>
              <a:rPr lang="fr-FR" sz="4000" dirty="0" smtClean="0"/>
              <a:t> France service </a:t>
            </a:r>
            <a:r>
              <a:rPr lang="fr-FR" sz="4000" dirty="0" err="1" smtClean="0"/>
              <a:t>is</a:t>
            </a:r>
            <a:r>
              <a:rPr lang="fr-FR" sz="4000" dirty="0" smtClean="0"/>
              <a:t> </a:t>
            </a:r>
            <a:r>
              <a:rPr lang="fr-FR" sz="4000" dirty="0" err="1" smtClean="0"/>
              <a:t>done</a:t>
            </a:r>
            <a:r>
              <a:rPr lang="fr-FR" sz="4000" dirty="0" smtClean="0"/>
              <a:t> </a:t>
            </a:r>
            <a:r>
              <a:rPr lang="fr-FR" sz="4000" dirty="0" err="1" smtClean="0"/>
              <a:t>through</a:t>
            </a:r>
            <a:r>
              <a:rPr lang="fr-FR" sz="4000" dirty="0" smtClean="0"/>
              <a:t> the unique web portal </a:t>
            </a:r>
            <a:r>
              <a:rPr lang="fr-FR" sz="4400" b="1" dirty="0" smtClean="0">
                <a:solidFill>
                  <a:srgbClr val="0000FF"/>
                </a:solidFill>
              </a:rPr>
              <a:t>http://www.anaee-s.fr</a:t>
            </a:r>
            <a:r>
              <a:rPr lang="fr-FR" sz="4000" dirty="0" smtClean="0"/>
              <a:t>. </a:t>
            </a:r>
            <a:r>
              <a:rPr lang="fr-FR" sz="4000" dirty="0" err="1" smtClean="0"/>
              <a:t>Requests</a:t>
            </a:r>
            <a:r>
              <a:rPr lang="fr-FR" sz="4000" dirty="0" smtClean="0"/>
              <a:t> </a:t>
            </a:r>
            <a:r>
              <a:rPr lang="fr-FR" sz="4000" dirty="0" err="1" smtClean="0"/>
              <a:t>will</a:t>
            </a:r>
            <a:r>
              <a:rPr lang="fr-FR" sz="4000" dirty="0" smtClean="0"/>
              <a:t> </a:t>
            </a:r>
            <a:r>
              <a:rPr lang="fr-FR" sz="4000" dirty="0" err="1" smtClean="0"/>
              <a:t>be</a:t>
            </a:r>
            <a:r>
              <a:rPr lang="fr-FR" sz="4000" dirty="0" smtClean="0"/>
              <a:t> sent to the service local </a:t>
            </a:r>
            <a:r>
              <a:rPr lang="fr-FR" sz="4000" dirty="0" err="1" smtClean="0"/>
              <a:t>committee</a:t>
            </a:r>
            <a:r>
              <a:rPr lang="fr-FR" sz="4000" dirty="0" smtClean="0"/>
              <a:t> </a:t>
            </a:r>
            <a:r>
              <a:rPr lang="fr-FR" sz="4000" dirty="0" err="1" smtClean="0"/>
              <a:t>that</a:t>
            </a:r>
            <a:r>
              <a:rPr lang="fr-FR" sz="4000" dirty="0" smtClean="0"/>
              <a:t> </a:t>
            </a:r>
            <a:r>
              <a:rPr lang="fr-FR" sz="4000" dirty="0" err="1" smtClean="0"/>
              <a:t>evaluates</a:t>
            </a:r>
            <a:r>
              <a:rPr lang="fr-FR" sz="4000" dirty="0" smtClean="0"/>
              <a:t> the </a:t>
            </a:r>
            <a:r>
              <a:rPr lang="fr-FR" sz="4000" dirty="0" err="1" smtClean="0"/>
              <a:t>scientific</a:t>
            </a:r>
            <a:r>
              <a:rPr lang="fr-FR" sz="4000" dirty="0" smtClean="0"/>
              <a:t> and </a:t>
            </a:r>
            <a:r>
              <a:rPr lang="fr-FR" sz="4000" dirty="0" err="1" smtClean="0"/>
              <a:t>technical</a:t>
            </a:r>
            <a:r>
              <a:rPr lang="fr-FR" sz="4000" dirty="0" smtClean="0"/>
              <a:t> </a:t>
            </a:r>
            <a:r>
              <a:rPr lang="fr-FR" sz="4000" dirty="0" err="1" smtClean="0"/>
              <a:t>feasability</a:t>
            </a:r>
            <a:r>
              <a:rPr lang="fr-FR" sz="4000" dirty="0" smtClean="0"/>
              <a:t> of the </a:t>
            </a:r>
            <a:r>
              <a:rPr lang="fr-FR" sz="4000" dirty="0" err="1" smtClean="0"/>
              <a:t>project</a:t>
            </a:r>
            <a:r>
              <a:rPr lang="fr-FR" sz="4000" dirty="0" smtClean="0"/>
              <a:t> (to check </a:t>
            </a:r>
            <a:r>
              <a:rPr lang="fr-FR" sz="4000" dirty="0" err="1" smtClean="0"/>
              <a:t>this</a:t>
            </a:r>
            <a:r>
              <a:rPr lang="fr-FR" sz="4000" dirty="0" smtClean="0"/>
              <a:t> last point, </a:t>
            </a:r>
            <a:r>
              <a:rPr lang="fr-FR" sz="4000" dirty="0" err="1" smtClean="0"/>
              <a:t>it</a:t>
            </a:r>
            <a:r>
              <a:rPr lang="fr-FR" sz="4000" dirty="0" smtClean="0"/>
              <a:t> </a:t>
            </a:r>
            <a:r>
              <a:rPr lang="fr-FR" sz="4000" dirty="0" err="1" smtClean="0"/>
              <a:t>is</a:t>
            </a:r>
            <a:r>
              <a:rPr lang="fr-FR" sz="4000" dirty="0" smtClean="0"/>
              <a:t> </a:t>
            </a:r>
            <a:r>
              <a:rPr lang="fr-FR" sz="4000" dirty="0" err="1" smtClean="0"/>
              <a:t>recommended</a:t>
            </a:r>
            <a:r>
              <a:rPr lang="fr-FR" sz="4000" dirty="0" smtClean="0"/>
              <a:t> to contact the service first). The use of an </a:t>
            </a:r>
            <a:r>
              <a:rPr lang="fr-FR" sz="4000" dirty="0" err="1" smtClean="0"/>
              <a:t>AnaEE</a:t>
            </a:r>
            <a:r>
              <a:rPr lang="fr-FR" sz="4000" dirty="0" smtClean="0"/>
              <a:t> France service </a:t>
            </a:r>
            <a:r>
              <a:rPr lang="fr-FR" sz="4000" dirty="0" err="1" smtClean="0"/>
              <a:t>implies</a:t>
            </a:r>
            <a:r>
              <a:rPr lang="fr-FR" sz="4000" dirty="0" smtClean="0"/>
              <a:t> the </a:t>
            </a:r>
            <a:r>
              <a:rPr lang="fr-FR" sz="4000" dirty="0" err="1" smtClean="0"/>
              <a:t>acceptance</a:t>
            </a:r>
            <a:r>
              <a:rPr lang="fr-FR" sz="4000" dirty="0" smtClean="0"/>
              <a:t> of the </a:t>
            </a:r>
            <a:r>
              <a:rPr lang="fr-FR" sz="4000" dirty="0" err="1" smtClean="0"/>
              <a:t>users</a:t>
            </a:r>
            <a:r>
              <a:rPr lang="fr-FR" sz="4000" dirty="0" smtClean="0"/>
              <a:t>’ </a:t>
            </a:r>
            <a:r>
              <a:rPr lang="fr-FR" sz="4000" dirty="0" err="1" smtClean="0"/>
              <a:t>rights</a:t>
            </a:r>
            <a:r>
              <a:rPr lang="fr-FR" sz="4000" dirty="0" smtClean="0"/>
              <a:t> and obligations, in </a:t>
            </a:r>
            <a:r>
              <a:rPr lang="fr-FR" sz="4000" dirty="0" err="1" smtClean="0"/>
              <a:t>particular</a:t>
            </a:r>
            <a:r>
              <a:rPr lang="fr-FR" sz="4000" dirty="0" smtClean="0"/>
              <a:t> </a:t>
            </a:r>
            <a:r>
              <a:rPr lang="fr-FR" sz="4000" dirty="0" err="1" smtClean="0"/>
              <a:t>concerning</a:t>
            </a:r>
            <a:r>
              <a:rPr lang="fr-FR" sz="4000" dirty="0" smtClean="0"/>
              <a:t> the </a:t>
            </a:r>
            <a:r>
              <a:rPr lang="fr-FR" sz="4000" dirty="0" err="1" smtClean="0"/>
              <a:t>supply</a:t>
            </a:r>
            <a:r>
              <a:rPr lang="fr-FR" sz="4000" dirty="0" smtClean="0"/>
              <a:t> of </a:t>
            </a:r>
            <a:r>
              <a:rPr lang="fr-FR" sz="4000" dirty="0" err="1" smtClean="0"/>
              <a:t>metadata</a:t>
            </a:r>
            <a:r>
              <a:rPr lang="fr-FR" sz="4000" dirty="0" smtClean="0"/>
              <a:t> and the </a:t>
            </a:r>
            <a:r>
              <a:rPr lang="fr-FR" sz="4000" dirty="0" err="1" smtClean="0"/>
              <a:t>opening</a:t>
            </a:r>
            <a:r>
              <a:rPr lang="fr-FR" sz="4000" dirty="0" smtClean="0"/>
              <a:t> of the data </a:t>
            </a:r>
            <a:r>
              <a:rPr lang="fr-FR" sz="4000" dirty="0" err="1" smtClean="0"/>
              <a:t>after</a:t>
            </a:r>
            <a:r>
              <a:rPr lang="fr-FR" sz="4000" dirty="0" smtClean="0"/>
              <a:t> a maximum </a:t>
            </a:r>
            <a:r>
              <a:rPr lang="fr-FR" sz="4000" dirty="0" err="1" smtClean="0"/>
              <a:t>delay</a:t>
            </a:r>
            <a:r>
              <a:rPr lang="fr-FR" sz="4000" dirty="0" smtClean="0"/>
              <a:t> of 5 </a:t>
            </a:r>
            <a:r>
              <a:rPr lang="fr-FR" sz="4000" dirty="0" err="1" smtClean="0"/>
              <a:t>years</a:t>
            </a:r>
            <a:r>
              <a:rPr lang="fr-FR" sz="4000" dirty="0" smtClean="0"/>
              <a:t>. The use of </a:t>
            </a:r>
            <a:r>
              <a:rPr lang="fr-FR" sz="4000" dirty="0" err="1" smtClean="0"/>
              <a:t>several</a:t>
            </a:r>
            <a:r>
              <a:rPr lang="fr-FR" sz="4000" dirty="0" smtClean="0"/>
              <a:t> services </a:t>
            </a:r>
            <a:r>
              <a:rPr lang="fr-FR" sz="4000" dirty="0" err="1" smtClean="0"/>
              <a:t>is</a:t>
            </a:r>
            <a:r>
              <a:rPr lang="fr-FR" sz="4000" dirty="0" smtClean="0"/>
              <a:t> </a:t>
            </a:r>
            <a:r>
              <a:rPr lang="fr-FR" sz="4000" dirty="0" err="1" smtClean="0"/>
              <a:t>encouraged</a:t>
            </a:r>
            <a:r>
              <a:rPr lang="fr-FR" sz="4000" dirty="0" smtClean="0"/>
              <a:t> to </a:t>
            </a:r>
            <a:r>
              <a:rPr lang="fr-FR" sz="4000" dirty="0" err="1" smtClean="0"/>
              <a:t>benefit</a:t>
            </a:r>
            <a:r>
              <a:rPr lang="fr-FR" sz="4000" dirty="0" smtClean="0"/>
              <a:t> </a:t>
            </a:r>
            <a:r>
              <a:rPr lang="fr-FR" sz="4000" dirty="0" err="1" smtClean="0"/>
              <a:t>from</a:t>
            </a:r>
            <a:r>
              <a:rPr lang="fr-FR" sz="4000" dirty="0" smtClean="0"/>
              <a:t> </a:t>
            </a:r>
            <a:r>
              <a:rPr lang="fr-FR" sz="4000" dirty="0" err="1" smtClean="0"/>
              <a:t>their</a:t>
            </a:r>
            <a:r>
              <a:rPr lang="fr-FR" sz="4000" dirty="0" smtClean="0"/>
              <a:t> </a:t>
            </a:r>
            <a:r>
              <a:rPr lang="fr-FR" sz="4000" dirty="0" err="1" smtClean="0"/>
              <a:t>complementarity</a:t>
            </a:r>
            <a:r>
              <a:rPr lang="fr-FR" sz="4000" dirty="0" smtClean="0"/>
              <a:t>.</a:t>
            </a:r>
            <a:endParaRPr lang="fr-FR" sz="4000" dirty="0"/>
          </a:p>
        </p:txBody>
      </p:sp>
      <p:sp>
        <p:nvSpPr>
          <p:cNvPr id="66" name="ZoneTexte 65"/>
          <p:cNvSpPr txBox="1"/>
          <p:nvPr/>
        </p:nvSpPr>
        <p:spPr>
          <a:xfrm>
            <a:off x="392593" y="39316668"/>
            <a:ext cx="5770015" cy="4374979"/>
          </a:xfrm>
          <a:prstGeom prst="rect">
            <a:avLst/>
          </a:prstGeom>
          <a:noFill/>
        </p:spPr>
        <p:txBody>
          <a:bodyPr wrap="square" lIns="918908" tIns="459454" rIns="918908" bIns="459454" rtlCol="0">
            <a:spAutoFit/>
          </a:bodyPr>
          <a:lstStyle/>
          <a:p>
            <a:r>
              <a:rPr lang="fr-FR" sz="2800" dirty="0" err="1" smtClean="0">
                <a:latin typeface="+mj-lt"/>
              </a:rPr>
              <a:t>Analytical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platform</a:t>
            </a:r>
            <a:endParaRPr lang="fr-FR" sz="2800" dirty="0">
              <a:latin typeface="+mj-lt"/>
            </a:endParaRPr>
          </a:p>
          <a:p>
            <a:r>
              <a:rPr lang="fr-FR" sz="2800" dirty="0">
                <a:latin typeface="+mj-lt"/>
              </a:rPr>
              <a:t>	</a:t>
            </a:r>
            <a:endParaRPr lang="fr-FR" sz="2800" dirty="0" smtClean="0">
              <a:latin typeface="+mj-lt"/>
            </a:endParaRPr>
          </a:p>
          <a:p>
            <a:endParaRPr lang="fr-FR" sz="2800" dirty="0">
              <a:latin typeface="+mj-lt"/>
            </a:endParaRPr>
          </a:p>
          <a:p>
            <a:r>
              <a:rPr lang="fr-FR" sz="2800" dirty="0" err="1" smtClean="0">
                <a:latin typeface="+mj-lt"/>
              </a:rPr>
              <a:t>Experimental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platform</a:t>
            </a:r>
            <a:endParaRPr lang="fr-FR" sz="2800" dirty="0" smtClean="0">
              <a:latin typeface="+mj-lt"/>
            </a:endParaRPr>
          </a:p>
          <a:p>
            <a:endParaRPr lang="fr-FR" sz="2800" dirty="0" smtClean="0">
              <a:latin typeface="+mj-lt"/>
            </a:endParaRPr>
          </a:p>
          <a:p>
            <a:endParaRPr lang="fr-FR" sz="2800" dirty="0">
              <a:latin typeface="+mj-lt"/>
            </a:endParaRPr>
          </a:p>
          <a:p>
            <a:r>
              <a:rPr lang="fr-FR" sz="2800" dirty="0" err="1" smtClean="0">
                <a:latin typeface="+mj-lt"/>
              </a:rPr>
              <a:t>Modeling</a:t>
            </a:r>
            <a:r>
              <a:rPr lang="fr-FR" sz="2800" dirty="0" smtClean="0">
                <a:latin typeface="+mj-lt"/>
              </a:rPr>
              <a:t> </a:t>
            </a:r>
            <a:r>
              <a:rPr lang="fr-FR" sz="2800" dirty="0" err="1" smtClean="0">
                <a:latin typeface="+mj-lt"/>
              </a:rPr>
              <a:t>platform</a:t>
            </a:r>
            <a:r>
              <a:rPr lang="fr-FR" sz="2800" dirty="0">
                <a:latin typeface="+mj-lt"/>
              </a:rPr>
              <a:t>	</a:t>
            </a:r>
          </a:p>
        </p:txBody>
      </p:sp>
      <p:sp>
        <p:nvSpPr>
          <p:cNvPr id="67" name="Ellipse 66"/>
          <p:cNvSpPr/>
          <p:nvPr/>
        </p:nvSpPr>
        <p:spPr>
          <a:xfrm>
            <a:off x="360091" y="39705475"/>
            <a:ext cx="719362" cy="72664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8908" tIns="459454" rIns="918908" bIns="459454"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360091" y="41001619"/>
            <a:ext cx="719362" cy="726648"/>
          </a:xfrm>
          <a:prstGeom prst="ellipse">
            <a:avLst/>
          </a:prstGeom>
          <a:solidFill>
            <a:srgbClr val="8E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8908" tIns="459454" rIns="918908" bIns="459454" rtlCol="0" anchor="ctr"/>
          <a:lstStyle/>
          <a:p>
            <a:pPr algn="ctr"/>
            <a:endParaRPr lang="fr-FR">
              <a:latin typeface="+mj-lt"/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402686" y="42225755"/>
            <a:ext cx="719362" cy="726648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8908" tIns="459454" rIns="918908" bIns="459454" rtlCol="0" anchor="ctr"/>
          <a:lstStyle/>
          <a:p>
            <a:pPr algn="ctr"/>
            <a:endParaRPr lang="fr-FR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822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1440</TotalTime>
  <Words>994</Words>
  <Application>Microsoft Office PowerPoint</Application>
  <PresentationFormat>Personnalisé</PresentationFormat>
  <Paragraphs>85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EMMAH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Lucile Greiveldinger</dc:creator>
  <cp:lastModifiedBy>Lucile Greiveldinger</cp:lastModifiedBy>
  <cp:revision>98</cp:revision>
  <dcterms:created xsi:type="dcterms:W3CDTF">2014-04-28T11:39:27Z</dcterms:created>
  <dcterms:modified xsi:type="dcterms:W3CDTF">2014-11-25T21:31:49Z</dcterms:modified>
</cp:coreProperties>
</file>