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5"/>
  </p:notesMasterIdLst>
  <p:handoutMasterIdLst>
    <p:handoutMasterId r:id="rId36"/>
  </p:handoutMasterIdLst>
  <p:sldIdLst>
    <p:sldId id="257" r:id="rId2"/>
    <p:sldId id="258" r:id="rId3"/>
    <p:sldId id="259" r:id="rId4"/>
    <p:sldId id="261" r:id="rId5"/>
    <p:sldId id="263" r:id="rId6"/>
    <p:sldId id="329" r:id="rId7"/>
    <p:sldId id="264" r:id="rId8"/>
    <p:sldId id="266" r:id="rId9"/>
    <p:sldId id="267" r:id="rId10"/>
    <p:sldId id="268" r:id="rId11"/>
    <p:sldId id="270" r:id="rId12"/>
    <p:sldId id="272" r:id="rId13"/>
    <p:sldId id="273" r:id="rId14"/>
    <p:sldId id="330" r:id="rId15"/>
    <p:sldId id="331" r:id="rId16"/>
    <p:sldId id="333" r:id="rId17"/>
    <p:sldId id="276" r:id="rId18"/>
    <p:sldId id="277" r:id="rId19"/>
    <p:sldId id="279" r:id="rId20"/>
    <p:sldId id="281" r:id="rId21"/>
    <p:sldId id="282" r:id="rId22"/>
    <p:sldId id="284" r:id="rId23"/>
    <p:sldId id="287" r:id="rId24"/>
    <p:sldId id="288" r:id="rId25"/>
    <p:sldId id="292" r:id="rId26"/>
    <p:sldId id="294" r:id="rId27"/>
    <p:sldId id="295" r:id="rId28"/>
    <p:sldId id="324" r:id="rId29"/>
    <p:sldId id="335" r:id="rId30"/>
    <p:sldId id="300" r:id="rId31"/>
    <p:sldId id="301" r:id="rId32"/>
    <p:sldId id="334" r:id="rId33"/>
    <p:sldId id="336" r:id="rId3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9783" autoAdjust="0"/>
  </p:normalViewPr>
  <p:slideViewPr>
    <p:cSldViewPr snapToGrid="0" snapToObjects="1">
      <p:cViewPr>
        <p:scale>
          <a:sx n="75" d="100"/>
          <a:sy n="75" d="100"/>
        </p:scale>
        <p:origin x="-1960"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459BE1-5C2A-5448-BF8F-8C195E214703}" type="datetimeFigureOut">
              <a:rPr lang="fr-FR" smtClean="0"/>
              <a:t>15/09/16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D4DE5D-9845-9849-AC2B-6B59449E0031}" type="slidenum">
              <a:rPr lang="fr-FR" smtClean="0"/>
              <a:t>‹#›</a:t>
            </a:fld>
            <a:endParaRPr lang="fr-FR"/>
          </a:p>
        </p:txBody>
      </p:sp>
    </p:spTree>
    <p:extLst>
      <p:ext uri="{BB962C8B-B14F-4D97-AF65-F5344CB8AC3E}">
        <p14:creationId xmlns:p14="http://schemas.microsoft.com/office/powerpoint/2010/main" val="3145154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DCE7EC-3B55-204A-8B39-B669BE69667D}" type="datetimeFigureOut">
              <a:rPr lang="fr-FR" smtClean="0"/>
              <a:t>15/09/16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83863A-B1A6-7043-9CB8-90F1D9DD1F9A}" type="slidenum">
              <a:rPr lang="fr-FR" smtClean="0"/>
              <a:t>‹#›</a:t>
            </a:fld>
            <a:endParaRPr lang="fr-FR"/>
          </a:p>
        </p:txBody>
      </p:sp>
    </p:spTree>
    <p:extLst>
      <p:ext uri="{BB962C8B-B14F-4D97-AF65-F5344CB8AC3E}">
        <p14:creationId xmlns:p14="http://schemas.microsoft.com/office/powerpoint/2010/main" val="4081948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E83863A-B1A6-7043-9CB8-90F1D9DD1F9A}" type="slidenum">
              <a:rPr lang="fr-FR" smtClean="0"/>
              <a:t>2</a:t>
            </a:fld>
            <a:endParaRPr lang="fr-FR"/>
          </a:p>
        </p:txBody>
      </p:sp>
    </p:spTree>
    <p:extLst>
      <p:ext uri="{BB962C8B-B14F-4D97-AF65-F5344CB8AC3E}">
        <p14:creationId xmlns:p14="http://schemas.microsoft.com/office/powerpoint/2010/main" val="3674166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smtClean="0"/>
              <a:t>Cliquez et modifiez le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en-US" dirty="0"/>
          </a:p>
        </p:txBody>
      </p:sp>
      <p:sp>
        <p:nvSpPr>
          <p:cNvPr id="4" name="Date Placeholder 3"/>
          <p:cNvSpPr>
            <a:spLocks noGrp="1"/>
          </p:cNvSpPr>
          <p:nvPr>
            <p:ph type="dt" sz="half" idx="10"/>
          </p:nvPr>
        </p:nvSpPr>
        <p:spPr/>
        <p:txBody>
          <a:bodyPr/>
          <a:lstStyle/>
          <a:p>
            <a:r>
              <a:rPr lang="fr-FR" smtClean="0"/>
              <a:t>IHP, 14 Septembre 2016</a:t>
            </a:r>
            <a:endParaRPr lang="fr-FR"/>
          </a:p>
        </p:txBody>
      </p:sp>
      <p:sp>
        <p:nvSpPr>
          <p:cNvPr id="5" name="Footer Placeholder 4"/>
          <p:cNvSpPr>
            <a:spLocks noGrp="1"/>
          </p:cNvSpPr>
          <p:nvPr>
            <p:ph type="ftr" sz="quarter" idx="11"/>
          </p:nvPr>
        </p:nvSpPr>
        <p:spPr/>
        <p:txBody>
          <a:bodyPr/>
          <a:lstStyle/>
          <a:p>
            <a:r>
              <a:rPr lang="fr-FR" smtClean="0"/>
              <a:t>Pierre Duhem et ses contemporains</a:t>
            </a:r>
            <a:endParaRPr lang="fr-FR"/>
          </a:p>
        </p:txBody>
      </p:sp>
      <p:sp>
        <p:nvSpPr>
          <p:cNvPr id="6" name="Slide Number Placeholder 5"/>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IHP, 14 Septembre 2016</a:t>
            </a:r>
            <a:endParaRPr lang="fr-FR"/>
          </a:p>
        </p:txBody>
      </p:sp>
      <p:sp>
        <p:nvSpPr>
          <p:cNvPr id="5" name="Footer Placeholder 4"/>
          <p:cNvSpPr>
            <a:spLocks noGrp="1"/>
          </p:cNvSpPr>
          <p:nvPr>
            <p:ph type="ftr" sz="quarter" idx="11"/>
          </p:nvPr>
        </p:nvSpPr>
        <p:spPr/>
        <p:txBody>
          <a:bodyPr/>
          <a:lstStyle/>
          <a:p>
            <a:r>
              <a:rPr lang="fr-FR" smtClean="0"/>
              <a:t>Pierre Duhem et ses contemporains</a:t>
            </a:r>
            <a:endParaRPr lang="fr-FR"/>
          </a:p>
        </p:txBody>
      </p:sp>
      <p:sp>
        <p:nvSpPr>
          <p:cNvPr id="6" name="Slide Number Placeholder 5"/>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fr-FR" smtClean="0"/>
              <a:t>IHP, 14 Septembre 2016</a:t>
            </a:r>
            <a:endParaRPr lang="fr-FR"/>
          </a:p>
        </p:txBody>
      </p:sp>
      <p:sp>
        <p:nvSpPr>
          <p:cNvPr id="5" name="Footer Placeholder 4"/>
          <p:cNvSpPr>
            <a:spLocks noGrp="1"/>
          </p:cNvSpPr>
          <p:nvPr>
            <p:ph type="ftr" sz="quarter" idx="11"/>
          </p:nvPr>
        </p:nvSpPr>
        <p:spPr/>
        <p:txBody>
          <a:bodyPr/>
          <a:lstStyle/>
          <a:p>
            <a:r>
              <a:rPr lang="fr-FR" smtClean="0"/>
              <a:t>Pierre Duhem et ses contemporains</a:t>
            </a:r>
            <a:endParaRPr lang="fr-FR"/>
          </a:p>
        </p:txBody>
      </p:sp>
      <p:sp>
        <p:nvSpPr>
          <p:cNvPr id="6" name="Slide Number Placeholder 5"/>
          <p:cNvSpPr>
            <a:spLocks noGrp="1"/>
          </p:cNvSpPr>
          <p:nvPr>
            <p:ph type="sldNum" sz="quarter" idx="12"/>
          </p:nvPr>
        </p:nvSpPr>
        <p:spPr/>
        <p:txBody>
          <a:bodyPr/>
          <a:lstStyle/>
          <a:p>
            <a:fld id="{9EFA7C7A-C6F9-9B44-99DA-638400D419BB}" type="slidenum">
              <a:rPr lang="fr-FR" smtClean="0"/>
              <a:t>‹#›</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smtClean="0"/>
              <a:t>Cliquez et modifiez le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r>
              <a:rPr lang="fr-FR" smtClean="0"/>
              <a:t>IHP, 14 Septembre 2016</a:t>
            </a:r>
            <a:endParaRPr lang="fr-FR"/>
          </a:p>
        </p:txBody>
      </p:sp>
      <p:sp>
        <p:nvSpPr>
          <p:cNvPr id="5" name="Footer Placeholder 4"/>
          <p:cNvSpPr>
            <a:spLocks noGrp="1"/>
          </p:cNvSpPr>
          <p:nvPr>
            <p:ph type="ftr" sz="quarter" idx="11"/>
          </p:nvPr>
        </p:nvSpPr>
        <p:spPr/>
        <p:txBody>
          <a:bodyPr/>
          <a:lstStyle/>
          <a:p>
            <a:r>
              <a:rPr lang="fr-FR" smtClean="0"/>
              <a:t>Pierre Duhem et ses contemporains</a:t>
            </a:r>
            <a:endParaRPr lang="fr-FR"/>
          </a:p>
        </p:txBody>
      </p:sp>
      <p:sp>
        <p:nvSpPr>
          <p:cNvPr id="6" name="Slide Number Placeholder 5"/>
          <p:cNvSpPr>
            <a:spLocks noGrp="1"/>
          </p:cNvSpPr>
          <p:nvPr>
            <p:ph type="sldNum" sz="quarter" idx="12"/>
          </p:nvPr>
        </p:nvSpPr>
        <p:spPr/>
        <p:txBody>
          <a:bodyPr/>
          <a:lstStyle/>
          <a:p>
            <a:fld id="{9EFA7C7A-C6F9-9B44-99DA-638400D419BB}" type="slidenum">
              <a:rPr lang="fr-FR" smtClean="0"/>
              <a:t>‹#›</a:t>
            </a:fld>
            <a:endParaRPr lang="fr-FR"/>
          </a:p>
        </p:txBody>
      </p:sp>
      <p:sp>
        <p:nvSpPr>
          <p:cNvPr id="7" name="Title 6"/>
          <p:cNvSpPr>
            <a:spLocks noGrp="1"/>
          </p:cNvSpPr>
          <p:nvPr>
            <p:ph type="title"/>
          </p:nvPr>
        </p:nvSpPr>
        <p:spPr/>
        <p:txBody>
          <a:bodyPr/>
          <a:lstStyle/>
          <a:p>
            <a:r>
              <a:rPr lang="fr-FR" smtClean="0"/>
              <a:t>Cliquez et modifiez le titre</a:t>
            </a:r>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smtClean="0"/>
              <a:t>Cliquez et modifiez le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r>
              <a:rPr lang="fr-FR" smtClean="0"/>
              <a:t>IHP, 14 Septembre 2016</a:t>
            </a:r>
            <a:endParaRPr lang="fr-FR"/>
          </a:p>
        </p:txBody>
      </p:sp>
      <p:sp>
        <p:nvSpPr>
          <p:cNvPr id="5" name="Footer Placeholder 4"/>
          <p:cNvSpPr>
            <a:spLocks noGrp="1"/>
          </p:cNvSpPr>
          <p:nvPr>
            <p:ph type="ftr" sz="quarter" idx="11"/>
          </p:nvPr>
        </p:nvSpPr>
        <p:spPr/>
        <p:txBody>
          <a:bodyPr/>
          <a:lstStyle/>
          <a:p>
            <a:r>
              <a:rPr lang="fr-FR" smtClean="0"/>
              <a:t>Pierre Duhem et ses contemporains</a:t>
            </a:r>
            <a:endParaRPr lang="fr-FR"/>
          </a:p>
        </p:txBody>
      </p:sp>
      <p:sp>
        <p:nvSpPr>
          <p:cNvPr id="6" name="Slide Number Placeholder 5"/>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5" name="Date Placeholder 4"/>
          <p:cNvSpPr>
            <a:spLocks noGrp="1"/>
          </p:cNvSpPr>
          <p:nvPr>
            <p:ph type="dt" sz="half" idx="10"/>
          </p:nvPr>
        </p:nvSpPr>
        <p:spPr/>
        <p:txBody>
          <a:bodyPr/>
          <a:lstStyle/>
          <a:p>
            <a:r>
              <a:rPr lang="fr-FR" smtClean="0"/>
              <a:t>IHP, 14 Septembre 2016</a:t>
            </a:r>
            <a:endParaRPr lang="fr-FR"/>
          </a:p>
        </p:txBody>
      </p:sp>
      <p:sp>
        <p:nvSpPr>
          <p:cNvPr id="6" name="Footer Placeholder 5"/>
          <p:cNvSpPr>
            <a:spLocks noGrp="1"/>
          </p:cNvSpPr>
          <p:nvPr>
            <p:ph type="ftr" sz="quarter" idx="11"/>
          </p:nvPr>
        </p:nvSpPr>
        <p:spPr/>
        <p:txBody>
          <a:bodyPr/>
          <a:lstStyle/>
          <a:p>
            <a:r>
              <a:rPr lang="fr-FR" smtClean="0"/>
              <a:t>Pierre Duhem et ses contemporains</a:t>
            </a:r>
            <a:endParaRPr lang="fr-FR"/>
          </a:p>
        </p:txBody>
      </p:sp>
      <p:sp>
        <p:nvSpPr>
          <p:cNvPr id="7" name="Slide Number Placeholder 6"/>
          <p:cNvSpPr>
            <a:spLocks noGrp="1"/>
          </p:cNvSpPr>
          <p:nvPr>
            <p:ph type="sldNum" sz="quarter" idx="12"/>
          </p:nvPr>
        </p:nvSpPr>
        <p:spPr/>
        <p:txBody>
          <a:bodyPr/>
          <a:lstStyle/>
          <a:p>
            <a:fld id="{9EFA7C7A-C6F9-9B44-99DA-638400D419BB}" type="slidenum">
              <a:rPr lang="fr-FR" smtClean="0"/>
              <a:t>‹#›</a:t>
            </a:fld>
            <a:endParaRPr lang="fr-FR"/>
          </a:p>
        </p:txBody>
      </p:sp>
      <p:sp>
        <p:nvSpPr>
          <p:cNvPr id="9" name="Content Placeholder 8"/>
          <p:cNvSpPr>
            <a:spLocks noGrp="1"/>
          </p:cNvSpPr>
          <p:nvPr>
            <p:ph sz="quarter" idx="13"/>
          </p:nvPr>
        </p:nvSpPr>
        <p:spPr>
          <a:xfrm>
            <a:off x="676655" y="2679192"/>
            <a:ext cx="3822192" cy="34472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r>
              <a:rPr lang="fr-FR" smtClean="0"/>
              <a:t>IHP, 14 Septembre 2016</a:t>
            </a:r>
            <a:endParaRPr lang="fr-FR"/>
          </a:p>
        </p:txBody>
      </p:sp>
      <p:sp>
        <p:nvSpPr>
          <p:cNvPr id="8" name="Footer Placeholder 7"/>
          <p:cNvSpPr>
            <a:spLocks noGrp="1"/>
          </p:cNvSpPr>
          <p:nvPr>
            <p:ph type="ftr" sz="quarter" idx="11"/>
          </p:nvPr>
        </p:nvSpPr>
        <p:spPr/>
        <p:txBody>
          <a:bodyPr/>
          <a:lstStyle/>
          <a:p>
            <a:r>
              <a:rPr lang="fr-FR" smtClean="0"/>
              <a:t>Pierre Duhem et ses contemporains</a:t>
            </a:r>
            <a:endParaRPr lang="fr-FR"/>
          </a:p>
        </p:txBody>
      </p:sp>
      <p:sp>
        <p:nvSpPr>
          <p:cNvPr id="9" name="Slide Number Placeholder 8"/>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lang="en-US"/>
          </a:p>
        </p:txBody>
      </p:sp>
      <p:sp>
        <p:nvSpPr>
          <p:cNvPr id="3" name="Date Placeholder 2"/>
          <p:cNvSpPr>
            <a:spLocks noGrp="1"/>
          </p:cNvSpPr>
          <p:nvPr>
            <p:ph type="dt" sz="half" idx="10"/>
          </p:nvPr>
        </p:nvSpPr>
        <p:spPr/>
        <p:txBody>
          <a:bodyPr/>
          <a:lstStyle/>
          <a:p>
            <a:r>
              <a:rPr lang="fr-FR" smtClean="0"/>
              <a:t>IHP, 14 Septembre 2016</a:t>
            </a:r>
            <a:endParaRPr lang="fr-FR"/>
          </a:p>
        </p:txBody>
      </p:sp>
      <p:sp>
        <p:nvSpPr>
          <p:cNvPr id="4" name="Footer Placeholder 3"/>
          <p:cNvSpPr>
            <a:spLocks noGrp="1"/>
          </p:cNvSpPr>
          <p:nvPr>
            <p:ph type="ftr" sz="quarter" idx="11"/>
          </p:nvPr>
        </p:nvSpPr>
        <p:spPr/>
        <p:txBody>
          <a:bodyPr/>
          <a:lstStyle/>
          <a:p>
            <a:r>
              <a:rPr lang="fr-FR" smtClean="0"/>
              <a:t>Pierre Duhem et ses contemporains</a:t>
            </a:r>
            <a:endParaRPr lang="fr-FR"/>
          </a:p>
        </p:txBody>
      </p:sp>
      <p:sp>
        <p:nvSpPr>
          <p:cNvPr id="5" name="Slide Number Placeholder 4"/>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r>
              <a:rPr lang="fr-FR" smtClean="0"/>
              <a:t>IHP, 14 Septembre 2016</a:t>
            </a:r>
            <a:endParaRPr lang="fr-FR"/>
          </a:p>
        </p:txBody>
      </p:sp>
      <p:sp>
        <p:nvSpPr>
          <p:cNvPr id="3" name="Footer Placeholder 2"/>
          <p:cNvSpPr>
            <a:spLocks noGrp="1"/>
          </p:cNvSpPr>
          <p:nvPr>
            <p:ph type="ftr" sz="quarter" idx="11"/>
          </p:nvPr>
        </p:nvSpPr>
        <p:spPr/>
        <p:txBody>
          <a:bodyPr/>
          <a:lstStyle/>
          <a:p>
            <a:r>
              <a:rPr lang="fr-FR" smtClean="0"/>
              <a:t>Pierre Duhem et ses contemporains</a:t>
            </a:r>
            <a:endParaRPr lang="fr-FR"/>
          </a:p>
        </p:txBody>
      </p:sp>
      <p:sp>
        <p:nvSpPr>
          <p:cNvPr id="4" name="Slide Number Placeholder 3"/>
          <p:cNvSpPr>
            <a:spLocks noGrp="1"/>
          </p:cNvSpPr>
          <p:nvPr>
            <p:ph type="sldNum" sz="quarter" idx="12"/>
          </p:nvPr>
        </p:nvSpPr>
        <p:spPr/>
        <p:txBody>
          <a:bodyPr/>
          <a:lstStyle/>
          <a:p>
            <a:fld id="{9EFA7C7A-C6F9-9B44-99DA-638400D419BB}" type="slidenum">
              <a:rPr lang="fr-FR" smtClean="0"/>
              <a:t>‹#›</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fr-FR" smtClean="0"/>
              <a:t>IHP, 14 Septembre 2016</a:t>
            </a:r>
            <a:endParaRPr lang="fr-FR"/>
          </a:p>
        </p:txBody>
      </p:sp>
      <p:sp>
        <p:nvSpPr>
          <p:cNvPr id="6" name="Footer Placeholder 5"/>
          <p:cNvSpPr>
            <a:spLocks noGrp="1"/>
          </p:cNvSpPr>
          <p:nvPr>
            <p:ph type="ftr" sz="quarter" idx="11"/>
          </p:nvPr>
        </p:nvSpPr>
        <p:spPr/>
        <p:txBody>
          <a:bodyPr/>
          <a:lstStyle/>
          <a:p>
            <a:r>
              <a:rPr lang="fr-FR" smtClean="0"/>
              <a:t>Pierre Duhem et ses contemporains</a:t>
            </a:r>
            <a:endParaRPr lang="fr-FR"/>
          </a:p>
        </p:txBody>
      </p:sp>
      <p:sp>
        <p:nvSpPr>
          <p:cNvPr id="7" name="Slide Number Placeholder 6"/>
          <p:cNvSpPr>
            <a:spLocks noGrp="1"/>
          </p:cNvSpPr>
          <p:nvPr>
            <p:ph type="sldNum" sz="quarter" idx="12"/>
          </p:nvPr>
        </p:nvSpPr>
        <p:spPr/>
        <p:txBody>
          <a:bodyPr/>
          <a:lstStyle/>
          <a:p>
            <a:fld id="{9EFA7C7A-C6F9-9B44-99DA-638400D419BB}" type="slidenum">
              <a:rPr lang="fr-FR" smtClean="0"/>
              <a:t>‹#›</a:t>
            </a:fld>
            <a:endParaRPr lang="fr-F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smtClean="0"/>
              <a:t>Cliquez et modifiez le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smtClean="0"/>
              <a:t>Cliquez et modifiez le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r>
              <a:rPr lang="fr-FR" smtClean="0"/>
              <a:t>IHP, 14 Septembre 2016</a:t>
            </a:r>
            <a:endParaRPr lang="fr-FR"/>
          </a:p>
        </p:txBody>
      </p:sp>
      <p:sp>
        <p:nvSpPr>
          <p:cNvPr id="6" name="Footer Placeholder 5"/>
          <p:cNvSpPr>
            <a:spLocks noGrp="1"/>
          </p:cNvSpPr>
          <p:nvPr>
            <p:ph type="ftr" sz="quarter" idx="11"/>
          </p:nvPr>
        </p:nvSpPr>
        <p:spPr/>
        <p:txBody>
          <a:bodyPr/>
          <a:lstStyle/>
          <a:p>
            <a:r>
              <a:rPr lang="fr-FR" smtClean="0"/>
              <a:t>Pierre Duhem et ses contemporains</a:t>
            </a:r>
            <a:endParaRPr lang="fr-FR"/>
          </a:p>
        </p:txBody>
      </p:sp>
      <p:sp>
        <p:nvSpPr>
          <p:cNvPr id="7" name="Slide Number Placeholder 6"/>
          <p:cNvSpPr>
            <a:spLocks noGrp="1"/>
          </p:cNvSpPr>
          <p:nvPr>
            <p:ph type="sldNum" sz="quarter" idx="12"/>
          </p:nvPr>
        </p:nvSpPr>
        <p:spPr/>
        <p:txBody>
          <a:bodyPr/>
          <a:lstStyle/>
          <a:p>
            <a:fld id="{9EFA7C7A-C6F9-9B44-99DA-638400D419BB}" type="slidenum">
              <a:rPr lang="fr-FR" smtClean="0"/>
              <a:t>‹#›</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smtClean="0"/>
              <a:t>Cliquez et modifiez le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r>
              <a:rPr lang="fr-FR" smtClean="0"/>
              <a:t>IHP, 14 Septembre 2016</a:t>
            </a:r>
            <a:endParaRPr lang="fr-F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fr-FR" smtClean="0"/>
              <a:t>Pierre Duhem et ses contemporains</a:t>
            </a:r>
            <a:endParaRPr lang="fr-F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9EFA7C7A-C6F9-9B44-99DA-638400D419BB}" type="slidenum">
              <a:rPr lang="fr-FR" smtClean="0"/>
              <a:t>‹#›</a:t>
            </a:fld>
            <a:endParaRPr lang="fr-F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hf hdr="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 Id="rId3"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 Id="rId3" Type="http://schemas.openxmlformats.org/officeDocument/2006/relationships/image" Target="../media/image3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emf"/></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eg"/><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 Id="rId3"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leferran@u-bourgogne.f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g"/><Relationship Id="rId3"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 Id="rId3" Type="http://schemas.openxmlformats.org/officeDocument/2006/relationships/image" Target="../media/image13.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9950" y="301369"/>
            <a:ext cx="8750412" cy="461665"/>
          </a:xfrm>
          <a:prstGeom prst="rect">
            <a:avLst/>
          </a:prstGeom>
          <a:noFill/>
        </p:spPr>
        <p:txBody>
          <a:bodyPr wrap="none" rtlCol="0" anchor="t">
            <a:spAutoFit/>
          </a:bodyPr>
          <a:lstStyle/>
          <a:p>
            <a:pPr algn="ctr"/>
            <a:r>
              <a:rPr lang="fr-FR" sz="2400" b="1" dirty="0" smtClean="0">
                <a:latin typeface="Times New Roman"/>
                <a:cs typeface="Times New Roman"/>
              </a:rPr>
              <a:t>Pierre Duhem, Paris, 9 juin 1861- </a:t>
            </a:r>
            <a:r>
              <a:rPr lang="fr-FR" sz="2400" b="1" dirty="0" err="1" smtClean="0">
                <a:latin typeface="Times New Roman"/>
                <a:cs typeface="Times New Roman"/>
              </a:rPr>
              <a:t>Cabrespine</a:t>
            </a:r>
            <a:r>
              <a:rPr lang="fr-FR" sz="2400" b="1" dirty="0" smtClean="0">
                <a:latin typeface="Times New Roman"/>
                <a:cs typeface="Times New Roman"/>
              </a:rPr>
              <a:t>, 14 septembre </a:t>
            </a:r>
            <a:r>
              <a:rPr lang="fr-FR" sz="2400" b="1" dirty="0" smtClean="0">
                <a:latin typeface="Times New Roman"/>
                <a:cs typeface="Times New Roman"/>
              </a:rPr>
              <a:t>1916</a:t>
            </a:r>
            <a:endParaRPr lang="fr-FR" sz="2400" b="1" dirty="0">
              <a:latin typeface="Times New Roman"/>
              <a:cs typeface="Times New Roman"/>
            </a:endParaRPr>
          </a:p>
        </p:txBody>
      </p:sp>
      <p:sp>
        <p:nvSpPr>
          <p:cNvPr id="5" name="Espace réservé de la date 4"/>
          <p:cNvSpPr>
            <a:spLocks noGrp="1"/>
          </p:cNvSpPr>
          <p:nvPr>
            <p:ph type="dt" sz="half" idx="10"/>
          </p:nvPr>
        </p:nvSpPr>
        <p:spPr/>
        <p:txBody>
          <a:bodyPr/>
          <a:lstStyle/>
          <a:p>
            <a:r>
              <a:rPr lang="fr-FR" smtClean="0"/>
              <a:t>IHP, 14 Septembre 2016</a:t>
            </a:r>
            <a:endParaRPr lang="fr-FR"/>
          </a:p>
        </p:txBody>
      </p:sp>
      <p:sp>
        <p:nvSpPr>
          <p:cNvPr id="6" name="Espace réservé du pied de page 5"/>
          <p:cNvSpPr>
            <a:spLocks noGrp="1"/>
          </p:cNvSpPr>
          <p:nvPr>
            <p:ph type="ftr" sz="quarter" idx="11"/>
          </p:nvPr>
        </p:nvSpPr>
        <p:spPr/>
        <p:txBody>
          <a:bodyPr/>
          <a:lstStyle/>
          <a:p>
            <a:r>
              <a:rPr lang="fr-FR" smtClean="0"/>
              <a:t>Pierre Duhem et ses contemporains</a:t>
            </a:r>
            <a:endParaRPr lang="fr-FR"/>
          </a:p>
        </p:txBody>
      </p:sp>
      <p:sp>
        <p:nvSpPr>
          <p:cNvPr id="7" name="Espace réservé du numéro de diapositive 6"/>
          <p:cNvSpPr>
            <a:spLocks noGrp="1"/>
          </p:cNvSpPr>
          <p:nvPr>
            <p:ph type="sldNum" sz="quarter" idx="12"/>
          </p:nvPr>
        </p:nvSpPr>
        <p:spPr/>
        <p:txBody>
          <a:bodyPr/>
          <a:lstStyle/>
          <a:p>
            <a:fld id="{9EFA7C7A-C6F9-9B44-99DA-638400D419BB}" type="slidenum">
              <a:rPr lang="fr-FR" smtClean="0"/>
              <a:t>1</a:t>
            </a:fld>
            <a:endParaRPr lang="fr-FR"/>
          </a:p>
        </p:txBody>
      </p:sp>
      <p:pic>
        <p:nvPicPr>
          <p:cNvPr id="10" name="Image 9" descr="DUHEM -- Portrait (2).bm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0441" y="1054646"/>
            <a:ext cx="3065353" cy="4643985"/>
          </a:xfrm>
          <a:prstGeom prst="rect">
            <a:avLst/>
          </a:prstGeom>
        </p:spPr>
      </p:pic>
      <p:sp>
        <p:nvSpPr>
          <p:cNvPr id="3" name="ZoneTexte 2"/>
          <p:cNvSpPr txBox="1"/>
          <p:nvPr/>
        </p:nvSpPr>
        <p:spPr>
          <a:xfrm>
            <a:off x="5803335" y="5880831"/>
            <a:ext cx="2426941" cy="369332"/>
          </a:xfrm>
          <a:prstGeom prst="rect">
            <a:avLst/>
          </a:prstGeom>
          <a:noFill/>
        </p:spPr>
        <p:txBody>
          <a:bodyPr wrap="none" rtlCol="0">
            <a:spAutoFit/>
          </a:bodyPr>
          <a:lstStyle/>
          <a:p>
            <a:r>
              <a:rPr lang="fr-FR" dirty="0" smtClean="0"/>
              <a:t>Pierre Duhem vers 1915</a:t>
            </a:r>
            <a:endParaRPr lang="fr-FR" dirty="0"/>
          </a:p>
        </p:txBody>
      </p:sp>
      <p:pic>
        <p:nvPicPr>
          <p:cNvPr id="4" name="Image 3" descr="DUHEM -- Autoportrait (18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15" y="1074069"/>
            <a:ext cx="3187714" cy="4643994"/>
          </a:xfrm>
          <a:prstGeom prst="rect">
            <a:avLst/>
          </a:prstGeom>
        </p:spPr>
      </p:pic>
      <p:sp>
        <p:nvSpPr>
          <p:cNvPr id="11" name="ZoneTexte 10"/>
          <p:cNvSpPr txBox="1"/>
          <p:nvPr/>
        </p:nvSpPr>
        <p:spPr>
          <a:xfrm>
            <a:off x="1101572" y="5880831"/>
            <a:ext cx="1964037" cy="369332"/>
          </a:xfrm>
          <a:prstGeom prst="rect">
            <a:avLst/>
          </a:prstGeom>
          <a:noFill/>
        </p:spPr>
        <p:txBody>
          <a:bodyPr wrap="none" rtlCol="0">
            <a:spAutoFit/>
          </a:bodyPr>
          <a:lstStyle/>
          <a:p>
            <a:r>
              <a:rPr lang="fr-FR" dirty="0" smtClean="0"/>
              <a:t>Autoportrait, 1879</a:t>
            </a:r>
            <a:endParaRPr lang="fr-FR" dirty="0"/>
          </a:p>
        </p:txBody>
      </p:sp>
    </p:spTree>
    <p:extLst>
      <p:ext uri="{BB962C8B-B14F-4D97-AF65-F5344CB8AC3E}">
        <p14:creationId xmlns:p14="http://schemas.microsoft.com/office/powerpoint/2010/main" val="357923070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10</a:t>
            </a:fld>
            <a:endParaRPr lang="fr-FR"/>
          </a:p>
        </p:txBody>
      </p:sp>
      <p:sp>
        <p:nvSpPr>
          <p:cNvPr id="5" name="ZoneTexte 4"/>
          <p:cNvSpPr txBox="1"/>
          <p:nvPr/>
        </p:nvSpPr>
        <p:spPr>
          <a:xfrm>
            <a:off x="193638" y="276762"/>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261257" y="1155888"/>
            <a:ext cx="8322749" cy="646331"/>
          </a:xfrm>
          <a:prstGeom prst="rect">
            <a:avLst/>
          </a:prstGeom>
          <a:noFill/>
        </p:spPr>
        <p:txBody>
          <a:bodyPr wrap="none" rtlCol="0">
            <a:spAutoFit/>
          </a:bodyPr>
          <a:lstStyle/>
          <a:p>
            <a:r>
              <a:rPr lang="fr-FR" dirty="0" smtClean="0">
                <a:solidFill>
                  <a:srgbClr val="008000"/>
                </a:solidFill>
              </a:rPr>
              <a:t>Jacques Hadamard (1865-1963), </a:t>
            </a:r>
            <a:r>
              <a:rPr lang="fr-FR" dirty="0" smtClean="0"/>
              <a:t>ENS (1884). Retrouva Pierre Duhem à l’Université de </a:t>
            </a:r>
          </a:p>
          <a:p>
            <a:r>
              <a:rPr lang="fr-FR" dirty="0" smtClean="0"/>
              <a:t>Bordeaux en 1894.</a:t>
            </a:r>
            <a:endParaRPr lang="fr-FR" dirty="0"/>
          </a:p>
        </p:txBody>
      </p:sp>
      <p:pic>
        <p:nvPicPr>
          <p:cNvPr id="7" name="Image 6" descr="hadam6-5613c.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1257" y="2156703"/>
            <a:ext cx="1986597" cy="2771996"/>
          </a:xfrm>
          <a:prstGeom prst="rect">
            <a:avLst/>
          </a:prstGeom>
        </p:spPr>
      </p:pic>
      <p:sp>
        <p:nvSpPr>
          <p:cNvPr id="9" name="ZoneTexte 8"/>
          <p:cNvSpPr txBox="1"/>
          <p:nvPr/>
        </p:nvSpPr>
        <p:spPr>
          <a:xfrm>
            <a:off x="261257" y="587046"/>
            <a:ext cx="5160074" cy="369332"/>
          </a:xfrm>
          <a:prstGeom prst="rect">
            <a:avLst/>
          </a:prstGeom>
          <a:noFill/>
        </p:spPr>
        <p:txBody>
          <a:bodyPr wrap="none" rtlCol="0">
            <a:spAutoFit/>
          </a:bodyPr>
          <a:lstStyle/>
          <a:p>
            <a:r>
              <a:rPr lang="fr-FR" dirty="0">
                <a:solidFill>
                  <a:srgbClr val="FF0000"/>
                </a:solidFill>
              </a:rPr>
              <a:t>Rencontres et amitiés à l’Ecole Normale Supérieure </a:t>
            </a:r>
          </a:p>
        </p:txBody>
      </p:sp>
      <p:sp>
        <p:nvSpPr>
          <p:cNvPr id="10" name="ZoneTexte 9"/>
          <p:cNvSpPr txBox="1"/>
          <p:nvPr/>
        </p:nvSpPr>
        <p:spPr>
          <a:xfrm>
            <a:off x="2367692" y="1959430"/>
            <a:ext cx="6776308" cy="2308324"/>
          </a:xfrm>
          <a:prstGeom prst="rect">
            <a:avLst/>
          </a:prstGeom>
          <a:noFill/>
        </p:spPr>
        <p:txBody>
          <a:bodyPr wrap="square" rtlCol="0">
            <a:spAutoFit/>
          </a:bodyPr>
          <a:lstStyle/>
          <a:p>
            <a:r>
              <a:rPr lang="fr-FR" dirty="0" smtClean="0"/>
              <a:t>«Dans ces longues et précieuses conversations où, dès mon </a:t>
            </a:r>
          </a:p>
          <a:p>
            <a:r>
              <a:rPr lang="fr-FR" dirty="0" smtClean="0"/>
              <a:t>entrée à l’Ecole, se dessina notre amitié, comme je le </a:t>
            </a:r>
            <a:r>
              <a:rPr lang="fr-FR" dirty="0" smtClean="0">
                <a:solidFill>
                  <a:srgbClr val="008000"/>
                </a:solidFill>
              </a:rPr>
              <a:t>[Pierre Duhem] </a:t>
            </a:r>
            <a:r>
              <a:rPr lang="fr-FR" dirty="0" smtClean="0"/>
              <a:t>sentais vibrer au génie d’Hermite, ou à celui de Poincaré, dont il suivait les travaux mieux que le plupart d’entre nous, j’entends les plus spécialisés en mathématiques, ne pouvaient le faire ! Mais, d’une manière générale, toutes les grandes idées mathématiques, toutes celles qui étaient alors véritablement fécondes, lui étaient familières. »</a:t>
            </a:r>
            <a:endParaRPr lang="fr-FR" dirty="0"/>
          </a:p>
        </p:txBody>
      </p:sp>
      <p:sp>
        <p:nvSpPr>
          <p:cNvPr id="11" name="ZoneTexte 10"/>
          <p:cNvSpPr txBox="1"/>
          <p:nvPr/>
        </p:nvSpPr>
        <p:spPr>
          <a:xfrm>
            <a:off x="2247854" y="4895946"/>
            <a:ext cx="6896146" cy="1200329"/>
          </a:xfrm>
          <a:prstGeom prst="rect">
            <a:avLst/>
          </a:prstGeom>
          <a:noFill/>
        </p:spPr>
        <p:txBody>
          <a:bodyPr wrap="square" rtlCol="0">
            <a:spAutoFit/>
          </a:bodyPr>
          <a:lstStyle/>
          <a:p>
            <a:r>
              <a:rPr lang="fr-FR" dirty="0" smtClean="0"/>
              <a:t>« Dès cette époque, je lui dus des ouvertures d’esprit, des aperçus,</a:t>
            </a:r>
          </a:p>
          <a:p>
            <a:r>
              <a:rPr lang="fr-FR" dirty="0" smtClean="0"/>
              <a:t>-combien larges, combien dédaigneux du  détail au profit de ce qui était véritablement essentiel !- qui remplacèrent pour moi, sans efforts et comme inconsciemment, de longs mois d’études. »</a:t>
            </a:r>
          </a:p>
        </p:txBody>
      </p:sp>
    </p:spTree>
    <p:extLst>
      <p:ext uri="{BB962C8B-B14F-4D97-AF65-F5344CB8AC3E}">
        <p14:creationId xmlns:p14="http://schemas.microsoft.com/office/powerpoint/2010/main" val="148979978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11</a:t>
            </a:fld>
            <a:endParaRPr lang="fr-FR"/>
          </a:p>
        </p:txBody>
      </p:sp>
      <p:sp>
        <p:nvSpPr>
          <p:cNvPr id="5" name="ZoneTexte 4"/>
          <p:cNvSpPr txBox="1"/>
          <p:nvPr/>
        </p:nvSpPr>
        <p:spPr>
          <a:xfrm>
            <a:off x="193638" y="282347"/>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191275" y="1099164"/>
            <a:ext cx="9119605" cy="2031325"/>
          </a:xfrm>
          <a:prstGeom prst="rect">
            <a:avLst/>
          </a:prstGeom>
          <a:noFill/>
        </p:spPr>
        <p:txBody>
          <a:bodyPr wrap="square" rtlCol="0">
            <a:spAutoFit/>
          </a:bodyPr>
          <a:lstStyle/>
          <a:p>
            <a:r>
              <a:rPr lang="fr-FR" b="1" dirty="0" smtClean="0">
                <a:solidFill>
                  <a:srgbClr val="FF0000"/>
                </a:solidFill>
              </a:rPr>
              <a:t>1884</a:t>
            </a:r>
            <a:r>
              <a:rPr lang="fr-FR" dirty="0" smtClean="0">
                <a:solidFill>
                  <a:srgbClr val="FF0000"/>
                </a:solidFill>
              </a:rPr>
              <a:t> Pierre Duhem présente une thèse en Physique-Mathématique </a:t>
            </a:r>
            <a:r>
              <a:rPr lang="fr-FR" dirty="0" smtClean="0"/>
              <a:t>sur le </a:t>
            </a:r>
            <a:r>
              <a:rPr lang="fr-FR" i="1" dirty="0" smtClean="0">
                <a:solidFill>
                  <a:srgbClr val="0000FF"/>
                </a:solidFill>
              </a:rPr>
              <a:t>potentiel thermodynamique</a:t>
            </a:r>
            <a:r>
              <a:rPr lang="fr-FR" dirty="0" smtClean="0"/>
              <a:t>. La thèse est rejetée. La commission composée de </a:t>
            </a:r>
            <a:r>
              <a:rPr lang="fr-FR" dirty="0" smtClean="0">
                <a:solidFill>
                  <a:srgbClr val="008000"/>
                </a:solidFill>
              </a:rPr>
              <a:t>Charles Hermite (1822-1901)</a:t>
            </a:r>
            <a:r>
              <a:rPr lang="fr-FR" dirty="0" smtClean="0"/>
              <a:t>, </a:t>
            </a:r>
            <a:r>
              <a:rPr lang="fr-FR" dirty="0" smtClean="0">
                <a:solidFill>
                  <a:srgbClr val="008000"/>
                </a:solidFill>
              </a:rPr>
              <a:t>Gabriel Lippmann (1845-1921) </a:t>
            </a:r>
            <a:r>
              <a:rPr lang="fr-FR" dirty="0" smtClean="0"/>
              <a:t>et </a:t>
            </a:r>
            <a:r>
              <a:rPr lang="fr-FR" dirty="0" smtClean="0">
                <a:solidFill>
                  <a:srgbClr val="008000"/>
                </a:solidFill>
              </a:rPr>
              <a:t>Emile Picard (1856-1941)</a:t>
            </a:r>
            <a:r>
              <a:rPr lang="fr-FR" dirty="0" smtClean="0"/>
              <a:t>, lui reproche de remettre en cause un principe de thermochimie dû au célèbre et influent chimiste </a:t>
            </a:r>
            <a:r>
              <a:rPr lang="fr-FR" dirty="0" smtClean="0">
                <a:solidFill>
                  <a:srgbClr val="008000"/>
                </a:solidFill>
              </a:rPr>
              <a:t>Marcelin Berthelot (1827-1907)</a:t>
            </a:r>
            <a:r>
              <a:rPr lang="fr-FR" dirty="0" smtClean="0"/>
              <a:t>, </a:t>
            </a:r>
            <a:r>
              <a:rPr lang="fr-FR" i="1" dirty="0" smtClean="0"/>
              <a:t>le Principe du travail maximum</a:t>
            </a:r>
            <a:r>
              <a:rPr lang="fr-FR" dirty="0" smtClean="0"/>
              <a:t> :</a:t>
            </a:r>
          </a:p>
          <a:p>
            <a:r>
              <a:rPr lang="fr-FR" dirty="0" smtClean="0"/>
              <a:t>« Tout changement chimique accompli sans l’intervention d’une énergie étrangère tend vers </a:t>
            </a:r>
            <a:endParaRPr lang="fr-FR" dirty="0"/>
          </a:p>
          <a:p>
            <a:r>
              <a:rPr lang="fr-FR" dirty="0"/>
              <a:t>l</a:t>
            </a:r>
            <a:r>
              <a:rPr lang="fr-FR" dirty="0" smtClean="0"/>
              <a:t>a production du corps, ou du système de corps qui dégage le plus de chaleur. </a:t>
            </a:r>
            <a:r>
              <a:rPr lang="fr-FR" dirty="0"/>
              <a:t>» </a:t>
            </a:r>
            <a:endParaRPr lang="fr-FR" dirty="0" smtClean="0"/>
          </a:p>
        </p:txBody>
      </p:sp>
      <p:sp>
        <p:nvSpPr>
          <p:cNvPr id="7" name="ZoneTexte 6"/>
          <p:cNvSpPr txBox="1"/>
          <p:nvPr/>
        </p:nvSpPr>
        <p:spPr>
          <a:xfrm>
            <a:off x="191275" y="3445919"/>
            <a:ext cx="6480458" cy="2585323"/>
          </a:xfrm>
          <a:prstGeom prst="rect">
            <a:avLst/>
          </a:prstGeom>
          <a:noFill/>
        </p:spPr>
        <p:txBody>
          <a:bodyPr wrap="square" rtlCol="0">
            <a:spAutoFit/>
          </a:bodyPr>
          <a:lstStyle/>
          <a:p>
            <a:r>
              <a:rPr lang="fr-FR" dirty="0" smtClean="0"/>
              <a:t>Pierre Duhem expose cependant ses résultats en 1886 dans </a:t>
            </a:r>
          </a:p>
          <a:p>
            <a:r>
              <a:rPr lang="fr-FR" i="1" dirty="0" smtClean="0">
                <a:solidFill>
                  <a:srgbClr val="0000FF"/>
                </a:solidFill>
              </a:rPr>
              <a:t>Le Potentiel thermodynamique et ses applications à la mécanique chimique et à l’étude des  phénomènes électriques</a:t>
            </a:r>
            <a:r>
              <a:rPr lang="fr-FR" dirty="0"/>
              <a:t> </a:t>
            </a:r>
            <a:r>
              <a:rPr lang="fr-FR" dirty="0" smtClean="0"/>
              <a:t>:</a:t>
            </a:r>
          </a:p>
          <a:p>
            <a:endParaRPr lang="fr-FR" dirty="0" smtClean="0">
              <a:solidFill>
                <a:srgbClr val="000000"/>
              </a:solidFill>
            </a:endParaRPr>
          </a:p>
          <a:p>
            <a:r>
              <a:rPr lang="fr-FR" dirty="0" smtClean="0">
                <a:solidFill>
                  <a:srgbClr val="FF0000"/>
                </a:solidFill>
              </a:rPr>
              <a:t>« Cette </a:t>
            </a:r>
            <a:r>
              <a:rPr lang="fr-FR" dirty="0">
                <a:solidFill>
                  <a:srgbClr val="FF0000"/>
                </a:solidFill>
              </a:rPr>
              <a:t>règle </a:t>
            </a:r>
            <a:r>
              <a:rPr lang="fr-FR" dirty="0">
                <a:solidFill>
                  <a:srgbClr val="000000"/>
                </a:solidFill>
              </a:rPr>
              <a:t>[principe de Berthelot ] </a:t>
            </a:r>
            <a:r>
              <a:rPr lang="fr-FR" dirty="0" smtClean="0">
                <a:solidFill>
                  <a:srgbClr val="FF0000"/>
                </a:solidFill>
              </a:rPr>
              <a:t>rencontre malheureusement, dans un certain nombre de phénomènes, des exceptions difficiles à expliquer (…) L’énergie ne peut donc, dans la mécanique chimique, jouer le rôle de potentiel ; l’entropie ne peut jouer le rôle de fonction de forces. »</a:t>
            </a:r>
            <a:endParaRPr lang="fr-FR" dirty="0">
              <a:solidFill>
                <a:srgbClr val="FF0000"/>
              </a:solidFill>
            </a:endParaRPr>
          </a:p>
        </p:txBody>
      </p:sp>
      <p:sp>
        <p:nvSpPr>
          <p:cNvPr id="8" name="ZoneTexte 7"/>
          <p:cNvSpPr txBox="1"/>
          <p:nvPr/>
        </p:nvSpPr>
        <p:spPr>
          <a:xfrm>
            <a:off x="193639" y="684334"/>
            <a:ext cx="2858850" cy="369332"/>
          </a:xfrm>
          <a:prstGeom prst="rect">
            <a:avLst/>
          </a:prstGeom>
          <a:noFill/>
        </p:spPr>
        <p:txBody>
          <a:bodyPr wrap="none" rtlCol="0">
            <a:spAutoFit/>
          </a:bodyPr>
          <a:lstStyle/>
          <a:p>
            <a:r>
              <a:rPr lang="fr-FR" dirty="0" smtClean="0">
                <a:solidFill>
                  <a:srgbClr val="FF0000"/>
                </a:solidFill>
              </a:rPr>
              <a:t>Controverse avec Berthelot</a:t>
            </a:r>
            <a:endParaRPr lang="fr-FR" dirty="0">
              <a:solidFill>
                <a:srgbClr val="FF0000"/>
              </a:solidFill>
            </a:endParaRPr>
          </a:p>
        </p:txBody>
      </p:sp>
      <p:pic>
        <p:nvPicPr>
          <p:cNvPr id="9" name="Image 8" descr="Berthelo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58196" y="3134398"/>
            <a:ext cx="1892166" cy="2339980"/>
          </a:xfrm>
          <a:prstGeom prst="rect">
            <a:avLst/>
          </a:prstGeom>
        </p:spPr>
      </p:pic>
      <p:sp>
        <p:nvSpPr>
          <p:cNvPr id="10" name="ZoneTexte 9"/>
          <p:cNvSpPr txBox="1"/>
          <p:nvPr/>
        </p:nvSpPr>
        <p:spPr>
          <a:xfrm>
            <a:off x="7413796" y="5490353"/>
            <a:ext cx="1197764" cy="246221"/>
          </a:xfrm>
          <a:prstGeom prst="rect">
            <a:avLst/>
          </a:prstGeom>
          <a:noFill/>
        </p:spPr>
        <p:txBody>
          <a:bodyPr wrap="none" rtlCol="0">
            <a:spAutoFit/>
          </a:bodyPr>
          <a:lstStyle/>
          <a:p>
            <a:r>
              <a:rPr lang="fr-FR" sz="1000" dirty="0" smtClean="0">
                <a:solidFill>
                  <a:srgbClr val="008000"/>
                </a:solidFill>
              </a:rPr>
              <a:t>Marcelin Berthelot</a:t>
            </a:r>
            <a:endParaRPr lang="fr-FR" sz="1000" dirty="0"/>
          </a:p>
        </p:txBody>
      </p:sp>
    </p:spTree>
    <p:extLst>
      <p:ext uri="{BB962C8B-B14F-4D97-AF65-F5344CB8AC3E}">
        <p14:creationId xmlns:p14="http://schemas.microsoft.com/office/powerpoint/2010/main" val="295813526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12</a:t>
            </a:fld>
            <a:endParaRPr lang="fr-FR"/>
          </a:p>
        </p:txBody>
      </p:sp>
      <p:sp>
        <p:nvSpPr>
          <p:cNvPr id="5" name="ZoneTexte 4"/>
          <p:cNvSpPr txBox="1"/>
          <p:nvPr/>
        </p:nvSpPr>
        <p:spPr>
          <a:xfrm>
            <a:off x="325627" y="244202"/>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197518" y="1000870"/>
            <a:ext cx="8834119" cy="923330"/>
          </a:xfrm>
          <a:prstGeom prst="rect">
            <a:avLst/>
          </a:prstGeom>
          <a:noFill/>
        </p:spPr>
        <p:txBody>
          <a:bodyPr wrap="none" rtlCol="0">
            <a:spAutoFit/>
          </a:bodyPr>
          <a:lstStyle/>
          <a:p>
            <a:r>
              <a:rPr lang="fr-FR" dirty="0" smtClean="0">
                <a:solidFill>
                  <a:srgbClr val="FF0000"/>
                </a:solidFill>
              </a:rPr>
              <a:t>Cette opposition, jointe à ses convictions religieuses et à son anti-républicanisme, sera un </a:t>
            </a:r>
          </a:p>
          <a:p>
            <a:r>
              <a:rPr lang="fr-FR" dirty="0" smtClean="0">
                <a:solidFill>
                  <a:srgbClr val="FF0000"/>
                </a:solidFill>
              </a:rPr>
              <a:t>obstacle à sa nomination à Paris.</a:t>
            </a:r>
            <a:r>
              <a:rPr lang="fr-FR" dirty="0">
                <a:solidFill>
                  <a:srgbClr val="FF0000"/>
                </a:solidFill>
              </a:rPr>
              <a:t> </a:t>
            </a:r>
            <a:r>
              <a:rPr lang="fr-FR" dirty="0" smtClean="0">
                <a:solidFill>
                  <a:srgbClr val="FF0000"/>
                </a:solidFill>
              </a:rPr>
              <a:t>Pierre Duhem refusera néanmoins en 1904 que son nom </a:t>
            </a:r>
          </a:p>
          <a:p>
            <a:r>
              <a:rPr lang="fr-FR" dirty="0" smtClean="0">
                <a:solidFill>
                  <a:srgbClr val="FF0000"/>
                </a:solidFill>
              </a:rPr>
              <a:t>soit proposé pour une</a:t>
            </a:r>
            <a:r>
              <a:rPr lang="fr-FR" dirty="0">
                <a:solidFill>
                  <a:srgbClr val="FF0000"/>
                </a:solidFill>
              </a:rPr>
              <a:t> </a:t>
            </a:r>
            <a:r>
              <a:rPr lang="fr-FR" dirty="0" smtClean="0">
                <a:solidFill>
                  <a:srgbClr val="FF0000"/>
                </a:solidFill>
              </a:rPr>
              <a:t> chaire en Histoire des Sciences au Collège de France.</a:t>
            </a:r>
            <a:endParaRPr lang="fr-FR" dirty="0">
              <a:solidFill>
                <a:srgbClr val="FF0000"/>
              </a:solidFill>
            </a:endParaRPr>
          </a:p>
        </p:txBody>
      </p:sp>
      <p:sp>
        <p:nvSpPr>
          <p:cNvPr id="7" name="ZoneTexte 6"/>
          <p:cNvSpPr txBox="1"/>
          <p:nvPr/>
        </p:nvSpPr>
        <p:spPr>
          <a:xfrm>
            <a:off x="158624" y="1989003"/>
            <a:ext cx="7241244" cy="3970318"/>
          </a:xfrm>
          <a:prstGeom prst="rect">
            <a:avLst/>
          </a:prstGeom>
          <a:noFill/>
        </p:spPr>
        <p:txBody>
          <a:bodyPr wrap="square" rtlCol="0">
            <a:spAutoFit/>
          </a:bodyPr>
          <a:lstStyle/>
          <a:p>
            <a:r>
              <a:rPr lang="fr-FR" dirty="0"/>
              <a:t>1901, </a:t>
            </a:r>
            <a:r>
              <a:rPr lang="fr-FR" dirty="0" smtClean="0"/>
              <a:t>de Bordeaux</a:t>
            </a:r>
            <a:r>
              <a:rPr lang="fr-FR" dirty="0"/>
              <a:t>, Duhem  écrit à </a:t>
            </a:r>
            <a:r>
              <a:rPr lang="fr-FR" dirty="0">
                <a:solidFill>
                  <a:srgbClr val="008000"/>
                </a:solidFill>
              </a:rPr>
              <a:t>Louis Liard (1846-1917)</a:t>
            </a:r>
            <a:r>
              <a:rPr lang="fr-FR" dirty="0"/>
              <a:t>, </a:t>
            </a:r>
          </a:p>
          <a:p>
            <a:r>
              <a:rPr lang="fr-FR" dirty="0"/>
              <a:t>vice-recteur de l’Académie de Paris </a:t>
            </a:r>
            <a:r>
              <a:rPr lang="fr-FR" dirty="0" smtClean="0"/>
              <a:t>:</a:t>
            </a:r>
          </a:p>
          <a:p>
            <a:endParaRPr lang="fr-FR" dirty="0"/>
          </a:p>
          <a:p>
            <a:r>
              <a:rPr lang="fr-FR" dirty="0" smtClean="0"/>
              <a:t>« Lorsque vous m’avez fait l’honneur de me nommer à Bordeaux,</a:t>
            </a:r>
          </a:p>
          <a:p>
            <a:r>
              <a:rPr lang="fr-FR" dirty="0" smtClean="0"/>
              <a:t> j’hésitais à accepter : </a:t>
            </a:r>
          </a:p>
          <a:p>
            <a:r>
              <a:rPr lang="fr-FR" dirty="0" smtClean="0"/>
              <a:t>« M. Duhem devrait comprendre, avez-vous dit à ce moment à </a:t>
            </a:r>
          </a:p>
          <a:p>
            <a:r>
              <a:rPr lang="fr-FR" dirty="0" smtClean="0"/>
              <a:t>M. Tannery, que c’est le chemin de Paris ». Sur ce chemin, je viens de faire une marche de sept années. Jusqu’ici, je ne me suis jamais plaint de sa longueur, et je n’ai rien fait pour l’abréger. Deux fois, j’ai été sollicité par diverses personnes de faire acte de candidat : lorsque la mort de M. Tisserand, puis la mort de M. J. Bertrand ont amené les vacances de la chaire de mécanique physique  à la Sorbonne et de la chaire de physique mathématique au Collège de France ; je n’ai pas voulu suivre ce conseil (….) »</a:t>
            </a:r>
          </a:p>
        </p:txBody>
      </p:sp>
      <p:sp>
        <p:nvSpPr>
          <p:cNvPr id="8" name="ZoneTexte 7"/>
          <p:cNvSpPr txBox="1"/>
          <p:nvPr/>
        </p:nvSpPr>
        <p:spPr>
          <a:xfrm>
            <a:off x="209241" y="592029"/>
            <a:ext cx="2858850" cy="369332"/>
          </a:xfrm>
          <a:prstGeom prst="rect">
            <a:avLst/>
          </a:prstGeom>
          <a:noFill/>
        </p:spPr>
        <p:txBody>
          <a:bodyPr wrap="none" rtlCol="0">
            <a:spAutoFit/>
          </a:bodyPr>
          <a:lstStyle/>
          <a:p>
            <a:r>
              <a:rPr lang="fr-FR" dirty="0" smtClean="0">
                <a:solidFill>
                  <a:srgbClr val="FF0000"/>
                </a:solidFill>
              </a:rPr>
              <a:t>Controverse avec Berthelot</a:t>
            </a:r>
            <a:endParaRPr lang="fr-FR" dirty="0">
              <a:solidFill>
                <a:srgbClr val="FF0000"/>
              </a:solidFill>
            </a:endParaRPr>
          </a:p>
        </p:txBody>
      </p:sp>
      <p:pic>
        <p:nvPicPr>
          <p:cNvPr id="9" name="Image 8" descr="Paul_Tanner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32115" y="2745092"/>
            <a:ext cx="1243144" cy="1512179"/>
          </a:xfrm>
          <a:prstGeom prst="rect">
            <a:avLst/>
          </a:prstGeom>
        </p:spPr>
      </p:pic>
      <p:sp>
        <p:nvSpPr>
          <p:cNvPr id="10" name="ZoneTexte 9"/>
          <p:cNvSpPr txBox="1"/>
          <p:nvPr/>
        </p:nvSpPr>
        <p:spPr>
          <a:xfrm>
            <a:off x="7462315" y="4267296"/>
            <a:ext cx="1569322" cy="553998"/>
          </a:xfrm>
          <a:prstGeom prst="rect">
            <a:avLst/>
          </a:prstGeom>
          <a:noFill/>
        </p:spPr>
        <p:txBody>
          <a:bodyPr wrap="none" rtlCol="0">
            <a:spAutoFit/>
          </a:bodyPr>
          <a:lstStyle/>
          <a:p>
            <a:r>
              <a:rPr lang="fr-FR" sz="1000" dirty="0" smtClean="0">
                <a:solidFill>
                  <a:srgbClr val="008000"/>
                </a:solidFill>
              </a:rPr>
              <a:t>Paul Tannery (1843-1904)</a:t>
            </a:r>
            <a:r>
              <a:rPr lang="fr-FR" sz="1000" dirty="0" smtClean="0"/>
              <a:t>,</a:t>
            </a:r>
          </a:p>
          <a:p>
            <a:r>
              <a:rPr lang="fr-FR" sz="1000" dirty="0" smtClean="0"/>
              <a:t> historien des sciences, </a:t>
            </a:r>
          </a:p>
          <a:p>
            <a:r>
              <a:rPr lang="fr-FR" sz="1000" dirty="0" smtClean="0"/>
              <a:t>correspondant de Duhem</a:t>
            </a:r>
          </a:p>
        </p:txBody>
      </p:sp>
    </p:spTree>
    <p:extLst>
      <p:ext uri="{BB962C8B-B14F-4D97-AF65-F5344CB8AC3E}">
        <p14:creationId xmlns:p14="http://schemas.microsoft.com/office/powerpoint/2010/main" val="13004113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13</a:t>
            </a:fld>
            <a:endParaRPr lang="fr-FR"/>
          </a:p>
        </p:txBody>
      </p:sp>
      <p:sp>
        <p:nvSpPr>
          <p:cNvPr id="5" name="ZoneTexte 4"/>
          <p:cNvSpPr txBox="1"/>
          <p:nvPr/>
        </p:nvSpPr>
        <p:spPr>
          <a:xfrm>
            <a:off x="193639" y="1408828"/>
            <a:ext cx="9089410" cy="3416320"/>
          </a:xfrm>
          <a:prstGeom prst="rect">
            <a:avLst/>
          </a:prstGeom>
          <a:noFill/>
        </p:spPr>
        <p:txBody>
          <a:bodyPr wrap="none" rtlCol="0">
            <a:spAutoFit/>
          </a:bodyPr>
          <a:lstStyle/>
          <a:p>
            <a:r>
              <a:rPr lang="fr-FR" dirty="0" smtClean="0"/>
              <a:t>Son ami </a:t>
            </a:r>
            <a:r>
              <a:rPr lang="fr-FR" dirty="0" smtClean="0">
                <a:solidFill>
                  <a:srgbClr val="008000"/>
                </a:solidFill>
              </a:rPr>
              <a:t>Edouard Jordan </a:t>
            </a:r>
            <a:r>
              <a:rPr lang="fr-FR" dirty="0" smtClean="0"/>
              <a:t>précise :</a:t>
            </a:r>
          </a:p>
          <a:p>
            <a:endParaRPr lang="fr-FR" dirty="0" smtClean="0"/>
          </a:p>
          <a:p>
            <a:r>
              <a:rPr lang="fr-FR" dirty="0" smtClean="0"/>
              <a:t>« </a:t>
            </a:r>
            <a:r>
              <a:rPr lang="fr-FR" dirty="0"/>
              <a:t>Duhem aussi, </a:t>
            </a:r>
            <a:r>
              <a:rPr lang="fr-FR" dirty="0" smtClean="0"/>
              <a:t>il </a:t>
            </a:r>
            <a:r>
              <a:rPr lang="fr-FR" dirty="0"/>
              <a:t>faut le reconnaître, en porte la </a:t>
            </a:r>
            <a:r>
              <a:rPr lang="fr-FR" dirty="0" smtClean="0"/>
              <a:t>responsabilité par </a:t>
            </a:r>
            <a:r>
              <a:rPr lang="fr-FR" dirty="0"/>
              <a:t>l'excès de </a:t>
            </a:r>
            <a:r>
              <a:rPr lang="fr-FR" dirty="0" smtClean="0"/>
              <a:t>quelques-unes </a:t>
            </a:r>
          </a:p>
          <a:p>
            <a:r>
              <a:rPr lang="fr-FR" dirty="0"/>
              <a:t>d</a:t>
            </a:r>
            <a:r>
              <a:rPr lang="fr-FR" dirty="0" smtClean="0"/>
              <a:t>e ses qualités. Il </a:t>
            </a:r>
            <a:r>
              <a:rPr lang="fr-FR" dirty="0"/>
              <a:t>a toute sa vie pratiqué l'adage : </a:t>
            </a:r>
            <a:r>
              <a:rPr lang="fr-FR" dirty="0" err="1"/>
              <a:t>Amicus</a:t>
            </a:r>
            <a:r>
              <a:rPr lang="fr-FR" dirty="0"/>
              <a:t> </a:t>
            </a:r>
            <a:r>
              <a:rPr lang="fr-FR" dirty="0" err="1"/>
              <a:t>Plato</a:t>
            </a:r>
            <a:r>
              <a:rPr lang="fr-FR" dirty="0" smtClean="0"/>
              <a:t>, </a:t>
            </a:r>
            <a:r>
              <a:rPr lang="fr-FR" dirty="0" err="1" smtClean="0"/>
              <a:t>magis</a:t>
            </a:r>
            <a:r>
              <a:rPr lang="fr-FR" dirty="0" smtClean="0"/>
              <a:t> </a:t>
            </a:r>
            <a:r>
              <a:rPr lang="fr-FR" dirty="0" err="1" smtClean="0"/>
              <a:t>amica</a:t>
            </a:r>
            <a:r>
              <a:rPr lang="fr-FR" dirty="0" smtClean="0"/>
              <a:t> </a:t>
            </a:r>
            <a:r>
              <a:rPr lang="fr-FR" dirty="0" err="1"/>
              <a:t>veritas</a:t>
            </a:r>
            <a:r>
              <a:rPr lang="fr-FR" dirty="0"/>
              <a:t>. </a:t>
            </a:r>
            <a:endParaRPr lang="fr-FR" dirty="0" smtClean="0"/>
          </a:p>
          <a:p>
            <a:endParaRPr lang="fr-FR" dirty="0"/>
          </a:p>
          <a:p>
            <a:r>
              <a:rPr lang="fr-FR" dirty="0" smtClean="0"/>
              <a:t>Qu'était</a:t>
            </a:r>
            <a:r>
              <a:rPr lang="fr-FR" dirty="0"/>
              <a:t>-ce, quand Platon </a:t>
            </a:r>
            <a:r>
              <a:rPr lang="fr-FR" dirty="0" smtClean="0"/>
              <a:t>ne lui </a:t>
            </a:r>
            <a:r>
              <a:rPr lang="fr-FR" dirty="0"/>
              <a:t>était pas sympathique ! Il ne craignait pas l</a:t>
            </a:r>
            <a:r>
              <a:rPr lang="fr-FR" dirty="0" smtClean="0"/>
              <a:t>es polémiques </a:t>
            </a:r>
            <a:r>
              <a:rPr lang="fr-FR" dirty="0"/>
              <a:t>où </a:t>
            </a:r>
            <a:endParaRPr lang="fr-FR" dirty="0" smtClean="0"/>
          </a:p>
          <a:p>
            <a:r>
              <a:rPr lang="fr-FR" dirty="0" smtClean="0"/>
              <a:t>il </a:t>
            </a:r>
            <a:r>
              <a:rPr lang="fr-FR" dirty="0"/>
              <a:t>était capable d'avoir la dent </a:t>
            </a:r>
            <a:r>
              <a:rPr lang="fr-FR" dirty="0" smtClean="0"/>
              <a:t>très dure</a:t>
            </a:r>
            <a:r>
              <a:rPr lang="fr-FR" dirty="0"/>
              <a:t>, surtout quand des ménagements </a:t>
            </a:r>
            <a:r>
              <a:rPr lang="fr-FR" dirty="0" smtClean="0"/>
              <a:t>auraient pu faire </a:t>
            </a:r>
          </a:p>
          <a:p>
            <a:r>
              <a:rPr lang="fr-FR" dirty="0" smtClean="0"/>
              <a:t>douter </a:t>
            </a:r>
            <a:r>
              <a:rPr lang="fr-FR" dirty="0"/>
              <a:t>de son </a:t>
            </a:r>
            <a:r>
              <a:rPr lang="fr-FR" dirty="0" smtClean="0"/>
              <a:t>indépendance</a:t>
            </a:r>
            <a:r>
              <a:rPr lang="fr-FR" dirty="0"/>
              <a:t> </a:t>
            </a:r>
            <a:r>
              <a:rPr lang="fr-FR" dirty="0" smtClean="0"/>
              <a:t>(…)</a:t>
            </a:r>
          </a:p>
          <a:p>
            <a:endParaRPr lang="fr-FR" dirty="0"/>
          </a:p>
          <a:p>
            <a:r>
              <a:rPr lang="fr-FR" dirty="0"/>
              <a:t>Ses titres, moindres alors qu'ils ne l'auraient été quelques années plus tard, étaient déjà </a:t>
            </a:r>
          </a:p>
          <a:p>
            <a:r>
              <a:rPr lang="fr-FR" dirty="0"/>
              <a:t>éclatants. Il refusa </a:t>
            </a:r>
            <a:r>
              <a:rPr lang="fr-FR" dirty="0">
                <a:solidFill>
                  <a:srgbClr val="FF0000"/>
                </a:solidFill>
              </a:rPr>
              <a:t>: « Je suis, me dit-il, physicien. C'est comme tel qu'on me prendra à Paris,</a:t>
            </a:r>
          </a:p>
          <a:p>
            <a:r>
              <a:rPr lang="fr-FR" dirty="0">
                <a:solidFill>
                  <a:srgbClr val="FF0000"/>
                </a:solidFill>
              </a:rPr>
              <a:t>si je dois y revenir. Je ne veux pas y rentrer par une porte dérobée </a:t>
            </a:r>
            <a:r>
              <a:rPr lang="fr-FR" dirty="0"/>
              <a:t>». </a:t>
            </a:r>
            <a:endParaRPr lang="fr-FR" dirty="0" smtClean="0"/>
          </a:p>
        </p:txBody>
      </p:sp>
      <p:sp>
        <p:nvSpPr>
          <p:cNvPr id="7" name="ZoneTexte 6"/>
          <p:cNvSpPr txBox="1"/>
          <p:nvPr/>
        </p:nvSpPr>
        <p:spPr>
          <a:xfrm>
            <a:off x="193638" y="284666"/>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8" name="ZoneTexte 7"/>
          <p:cNvSpPr txBox="1"/>
          <p:nvPr/>
        </p:nvSpPr>
        <p:spPr>
          <a:xfrm>
            <a:off x="193639" y="684334"/>
            <a:ext cx="2858850" cy="369332"/>
          </a:xfrm>
          <a:prstGeom prst="rect">
            <a:avLst/>
          </a:prstGeom>
          <a:noFill/>
        </p:spPr>
        <p:txBody>
          <a:bodyPr wrap="none" rtlCol="0">
            <a:spAutoFit/>
          </a:bodyPr>
          <a:lstStyle/>
          <a:p>
            <a:r>
              <a:rPr lang="fr-FR" dirty="0" smtClean="0">
                <a:solidFill>
                  <a:srgbClr val="FF0000"/>
                </a:solidFill>
              </a:rPr>
              <a:t>Controverse avec Berthelot</a:t>
            </a:r>
            <a:endParaRPr lang="fr-FR" dirty="0">
              <a:solidFill>
                <a:srgbClr val="FF0000"/>
              </a:solidFill>
            </a:endParaRPr>
          </a:p>
        </p:txBody>
      </p:sp>
    </p:spTree>
    <p:extLst>
      <p:ext uri="{BB962C8B-B14F-4D97-AF65-F5344CB8AC3E}">
        <p14:creationId xmlns:p14="http://schemas.microsoft.com/office/powerpoint/2010/main" val="3555985473"/>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14</a:t>
            </a:fld>
            <a:endParaRPr lang="fr-FR"/>
          </a:p>
        </p:txBody>
      </p:sp>
      <p:sp>
        <p:nvSpPr>
          <p:cNvPr id="5" name="ZoneTexte 4"/>
          <p:cNvSpPr txBox="1"/>
          <p:nvPr/>
        </p:nvSpPr>
        <p:spPr>
          <a:xfrm>
            <a:off x="457200" y="293042"/>
            <a:ext cx="2153166" cy="369332"/>
          </a:xfrm>
          <a:prstGeom prst="rect">
            <a:avLst/>
          </a:prstGeom>
          <a:noFill/>
        </p:spPr>
        <p:txBody>
          <a:bodyPr wrap="none" rtlCol="0">
            <a:spAutoFit/>
          </a:bodyPr>
          <a:lstStyle/>
          <a:p>
            <a:r>
              <a:rPr lang="fr-FR" dirty="0" smtClean="0">
                <a:solidFill>
                  <a:srgbClr val="FF0000"/>
                </a:solidFill>
              </a:rPr>
              <a:t>Physicien avant tout </a:t>
            </a:r>
            <a:endParaRPr lang="fr-FR" dirty="0">
              <a:solidFill>
                <a:srgbClr val="FF0000"/>
              </a:solidFill>
            </a:endParaRPr>
          </a:p>
        </p:txBody>
      </p:sp>
      <p:sp>
        <p:nvSpPr>
          <p:cNvPr id="7" name="ZoneTexte 6"/>
          <p:cNvSpPr txBox="1"/>
          <p:nvPr/>
        </p:nvSpPr>
        <p:spPr>
          <a:xfrm>
            <a:off x="4770782" y="2755208"/>
            <a:ext cx="3654253" cy="1200329"/>
          </a:xfrm>
          <a:prstGeom prst="rect">
            <a:avLst/>
          </a:prstGeom>
          <a:noFill/>
        </p:spPr>
        <p:txBody>
          <a:bodyPr wrap="none" rtlCol="0">
            <a:spAutoFit/>
          </a:bodyPr>
          <a:lstStyle/>
          <a:p>
            <a:r>
              <a:rPr lang="fr-FR" dirty="0" smtClean="0"/>
              <a:t>Lettre adressée au mathématicien</a:t>
            </a:r>
          </a:p>
          <a:p>
            <a:r>
              <a:rPr lang="fr-FR" dirty="0" smtClean="0"/>
              <a:t>Robert de </a:t>
            </a:r>
            <a:r>
              <a:rPr lang="fr-FR" dirty="0" err="1" smtClean="0"/>
              <a:t>Montessus</a:t>
            </a:r>
            <a:r>
              <a:rPr lang="fr-FR" dirty="0" smtClean="0"/>
              <a:t> de </a:t>
            </a:r>
            <a:r>
              <a:rPr lang="fr-FR" dirty="0" err="1" smtClean="0"/>
              <a:t>Ballore</a:t>
            </a:r>
            <a:r>
              <a:rPr lang="fr-FR" dirty="0" smtClean="0"/>
              <a:t>,</a:t>
            </a:r>
          </a:p>
          <a:p>
            <a:r>
              <a:rPr lang="fr-FR" dirty="0" smtClean="0"/>
              <a:t>Professeur à l’Université Catholique</a:t>
            </a:r>
          </a:p>
          <a:p>
            <a:r>
              <a:rPr lang="fr-FR" dirty="0"/>
              <a:t>d</a:t>
            </a:r>
            <a:r>
              <a:rPr lang="fr-FR" dirty="0" smtClean="0"/>
              <a:t>e Lille.</a:t>
            </a:r>
          </a:p>
        </p:txBody>
      </p:sp>
      <p:pic>
        <p:nvPicPr>
          <p:cNvPr id="8" name="Image 7" descr="Duhem_12_12_1908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91" y="1351088"/>
            <a:ext cx="3121856" cy="4715996"/>
          </a:xfrm>
          <a:prstGeom prst="rect">
            <a:avLst/>
          </a:prstGeom>
        </p:spPr>
      </p:pic>
    </p:spTree>
    <p:extLst>
      <p:ext uri="{BB962C8B-B14F-4D97-AF65-F5344CB8AC3E}">
        <p14:creationId xmlns:p14="http://schemas.microsoft.com/office/powerpoint/2010/main" val="336158439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15</a:t>
            </a:fld>
            <a:endParaRPr lang="fr-FR"/>
          </a:p>
        </p:txBody>
      </p:sp>
      <p:sp>
        <p:nvSpPr>
          <p:cNvPr id="6" name="ZoneTexte 5"/>
          <p:cNvSpPr txBox="1"/>
          <p:nvPr/>
        </p:nvSpPr>
        <p:spPr>
          <a:xfrm>
            <a:off x="457200" y="293042"/>
            <a:ext cx="2153166" cy="369332"/>
          </a:xfrm>
          <a:prstGeom prst="rect">
            <a:avLst/>
          </a:prstGeom>
          <a:noFill/>
        </p:spPr>
        <p:txBody>
          <a:bodyPr wrap="none" rtlCol="0">
            <a:spAutoFit/>
          </a:bodyPr>
          <a:lstStyle/>
          <a:p>
            <a:r>
              <a:rPr lang="fr-FR" dirty="0" smtClean="0">
                <a:solidFill>
                  <a:srgbClr val="FF0000"/>
                </a:solidFill>
              </a:rPr>
              <a:t>Physicien avant tout </a:t>
            </a:r>
            <a:endParaRPr lang="fr-FR" dirty="0">
              <a:solidFill>
                <a:srgbClr val="FF0000"/>
              </a:solidFill>
            </a:endParaRPr>
          </a:p>
        </p:txBody>
      </p:sp>
      <p:pic>
        <p:nvPicPr>
          <p:cNvPr id="7" name="Image 6" descr="Duhem_12_12_1908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594" y="1094119"/>
            <a:ext cx="5989316" cy="4715996"/>
          </a:xfrm>
          <a:prstGeom prst="rect">
            <a:avLst/>
          </a:prstGeom>
        </p:spPr>
      </p:pic>
    </p:spTree>
    <p:extLst>
      <p:ext uri="{BB962C8B-B14F-4D97-AF65-F5344CB8AC3E}">
        <p14:creationId xmlns:p14="http://schemas.microsoft.com/office/powerpoint/2010/main" val="406469731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16</a:t>
            </a:fld>
            <a:endParaRPr lang="fr-FR"/>
          </a:p>
        </p:txBody>
      </p:sp>
      <p:sp>
        <p:nvSpPr>
          <p:cNvPr id="5" name="ZoneTexte 4"/>
          <p:cNvSpPr txBox="1"/>
          <p:nvPr/>
        </p:nvSpPr>
        <p:spPr>
          <a:xfrm>
            <a:off x="179457" y="293042"/>
            <a:ext cx="716328" cy="369332"/>
          </a:xfrm>
          <a:prstGeom prst="rect">
            <a:avLst/>
          </a:prstGeom>
          <a:noFill/>
        </p:spPr>
        <p:txBody>
          <a:bodyPr wrap="none" rtlCol="0">
            <a:spAutoFit/>
          </a:bodyPr>
          <a:lstStyle/>
          <a:p>
            <a:r>
              <a:rPr lang="fr-FR" b="1" dirty="0" smtClean="0">
                <a:latin typeface="Times New Roman"/>
                <a:cs typeface="Times New Roman"/>
              </a:rPr>
              <a:t>Paris</a:t>
            </a:r>
            <a:r>
              <a:rPr lang="fr-FR" dirty="0" smtClean="0"/>
              <a:t> </a:t>
            </a:r>
            <a:endParaRPr lang="fr-FR" dirty="0"/>
          </a:p>
        </p:txBody>
      </p:sp>
      <p:sp>
        <p:nvSpPr>
          <p:cNvPr id="6" name="ZoneTexte 5"/>
          <p:cNvSpPr txBox="1"/>
          <p:nvPr/>
        </p:nvSpPr>
        <p:spPr>
          <a:xfrm>
            <a:off x="226039" y="1045618"/>
            <a:ext cx="4926875" cy="923330"/>
          </a:xfrm>
          <a:prstGeom prst="rect">
            <a:avLst/>
          </a:prstGeom>
          <a:noFill/>
        </p:spPr>
        <p:txBody>
          <a:bodyPr wrap="none" rtlCol="0">
            <a:spAutoFit/>
          </a:bodyPr>
          <a:lstStyle/>
          <a:p>
            <a:r>
              <a:rPr lang="fr-FR" dirty="0" smtClean="0">
                <a:solidFill>
                  <a:srgbClr val="FF0000"/>
                </a:solidFill>
              </a:rPr>
              <a:t>1885 </a:t>
            </a:r>
            <a:r>
              <a:rPr lang="fr-FR" dirty="0">
                <a:solidFill>
                  <a:srgbClr val="FF0000"/>
                </a:solidFill>
              </a:rPr>
              <a:t>R</a:t>
            </a:r>
            <a:r>
              <a:rPr lang="fr-FR" dirty="0" smtClean="0">
                <a:solidFill>
                  <a:srgbClr val="FF0000"/>
                </a:solidFill>
              </a:rPr>
              <a:t>eçu 1</a:t>
            </a:r>
            <a:r>
              <a:rPr lang="fr-FR" baseline="30000" dirty="0" smtClean="0">
                <a:solidFill>
                  <a:srgbClr val="FF0000"/>
                </a:solidFill>
              </a:rPr>
              <a:t>ier</a:t>
            </a:r>
            <a:r>
              <a:rPr lang="fr-FR" dirty="0" smtClean="0">
                <a:solidFill>
                  <a:srgbClr val="FF0000"/>
                </a:solidFill>
              </a:rPr>
              <a:t> à l’agrégation de Physique en 1885. </a:t>
            </a:r>
          </a:p>
          <a:p>
            <a:endParaRPr lang="fr-FR" dirty="0">
              <a:solidFill>
                <a:srgbClr val="FF0000"/>
              </a:solidFill>
            </a:endParaRPr>
          </a:p>
          <a:p>
            <a:r>
              <a:rPr lang="fr-FR" dirty="0" smtClean="0">
                <a:solidFill>
                  <a:srgbClr val="FF0000"/>
                </a:solidFill>
              </a:rPr>
              <a:t>1886 Agrégé-préparateur à l’ENS.</a:t>
            </a:r>
            <a:endParaRPr lang="fr-FR" dirty="0">
              <a:solidFill>
                <a:srgbClr val="FF0000"/>
              </a:solidFill>
            </a:endParaRPr>
          </a:p>
        </p:txBody>
      </p:sp>
      <p:pic>
        <p:nvPicPr>
          <p:cNvPr id="8" name="Image 7" descr="Duhem1886_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457" y="2614877"/>
            <a:ext cx="3923471" cy="3239989"/>
          </a:xfrm>
          <a:prstGeom prst="rect">
            <a:avLst/>
          </a:prstGeom>
        </p:spPr>
      </p:pic>
      <p:pic>
        <p:nvPicPr>
          <p:cNvPr id="9" name="Image 8" descr="Duhem1886_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7681" y="2791703"/>
            <a:ext cx="4366575" cy="3238223"/>
          </a:xfrm>
          <a:prstGeom prst="rect">
            <a:avLst/>
          </a:prstGeom>
        </p:spPr>
      </p:pic>
    </p:spTree>
    <p:extLst>
      <p:ext uri="{BB962C8B-B14F-4D97-AF65-F5344CB8AC3E}">
        <p14:creationId xmlns:p14="http://schemas.microsoft.com/office/powerpoint/2010/main" val="249010461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17</a:t>
            </a:fld>
            <a:endParaRPr lang="fr-FR"/>
          </a:p>
        </p:txBody>
      </p:sp>
      <p:sp>
        <p:nvSpPr>
          <p:cNvPr id="5" name="ZoneTexte 4"/>
          <p:cNvSpPr txBox="1"/>
          <p:nvPr/>
        </p:nvSpPr>
        <p:spPr>
          <a:xfrm>
            <a:off x="341908" y="276762"/>
            <a:ext cx="639384" cy="369332"/>
          </a:xfrm>
          <a:prstGeom prst="rect">
            <a:avLst/>
          </a:prstGeom>
          <a:noFill/>
        </p:spPr>
        <p:txBody>
          <a:bodyPr wrap="none" rtlCol="0">
            <a:spAutoFit/>
          </a:bodyPr>
          <a:lstStyle/>
          <a:p>
            <a:r>
              <a:rPr lang="fr-FR" b="1" dirty="0" smtClean="0">
                <a:latin typeface="Times New Roman"/>
                <a:cs typeface="Times New Roman"/>
              </a:rPr>
              <a:t>Lille</a:t>
            </a:r>
            <a:r>
              <a:rPr lang="fr-FR" dirty="0" smtClean="0"/>
              <a:t> </a:t>
            </a:r>
            <a:endParaRPr lang="fr-FR" dirty="0"/>
          </a:p>
        </p:txBody>
      </p:sp>
      <p:sp>
        <p:nvSpPr>
          <p:cNvPr id="6" name="ZoneTexte 5"/>
          <p:cNvSpPr txBox="1"/>
          <p:nvPr/>
        </p:nvSpPr>
        <p:spPr>
          <a:xfrm>
            <a:off x="457199" y="678383"/>
            <a:ext cx="4695715" cy="923330"/>
          </a:xfrm>
          <a:prstGeom prst="rect">
            <a:avLst/>
          </a:prstGeom>
          <a:noFill/>
        </p:spPr>
        <p:txBody>
          <a:bodyPr wrap="square" rtlCol="0">
            <a:spAutoFit/>
          </a:bodyPr>
          <a:lstStyle/>
          <a:p>
            <a:r>
              <a:rPr lang="fr-FR" b="1" dirty="0">
                <a:solidFill>
                  <a:srgbClr val="FF0000"/>
                </a:solidFill>
              </a:rPr>
              <a:t>Octobre </a:t>
            </a:r>
            <a:r>
              <a:rPr lang="fr-FR" b="1" dirty="0" smtClean="0">
                <a:solidFill>
                  <a:srgbClr val="FF0000"/>
                </a:solidFill>
              </a:rPr>
              <a:t>1887</a:t>
            </a:r>
            <a:r>
              <a:rPr lang="fr-FR" b="1" dirty="0"/>
              <a:t> </a:t>
            </a:r>
            <a:r>
              <a:rPr lang="fr-FR" dirty="0" smtClean="0">
                <a:solidFill>
                  <a:srgbClr val="FF0000"/>
                </a:solidFill>
              </a:rPr>
              <a:t>Pierre Duhem est nommé maître de conférences à la Faculté de Sciences de Lille. </a:t>
            </a:r>
            <a:r>
              <a:rPr lang="fr-FR" dirty="0" smtClean="0"/>
              <a:t>Il y retrouve son ami</a:t>
            </a:r>
            <a:r>
              <a:rPr lang="fr-FR" dirty="0" smtClean="0">
                <a:solidFill>
                  <a:srgbClr val="008000"/>
                </a:solidFill>
              </a:rPr>
              <a:t> Paul Painlevé</a:t>
            </a:r>
            <a:r>
              <a:rPr lang="fr-FR" dirty="0" smtClean="0"/>
              <a:t>. </a:t>
            </a:r>
          </a:p>
        </p:txBody>
      </p:sp>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74697"/>
            <a:ext cx="2390775" cy="3762375"/>
          </a:xfrm>
          <a:prstGeom prst="rect">
            <a:avLst/>
          </a:prstGeom>
        </p:spPr>
      </p:pic>
      <p:sp>
        <p:nvSpPr>
          <p:cNvPr id="8" name="ZoneTexte 7"/>
          <p:cNvSpPr txBox="1"/>
          <p:nvPr/>
        </p:nvSpPr>
        <p:spPr>
          <a:xfrm>
            <a:off x="457200" y="5637072"/>
            <a:ext cx="1619817" cy="369332"/>
          </a:xfrm>
          <a:prstGeom prst="rect">
            <a:avLst/>
          </a:prstGeom>
          <a:noFill/>
        </p:spPr>
        <p:txBody>
          <a:bodyPr wrap="none" rtlCol="0">
            <a:spAutoFit/>
          </a:bodyPr>
          <a:lstStyle/>
          <a:p>
            <a:r>
              <a:rPr lang="fr-FR" dirty="0" smtClean="0">
                <a:solidFill>
                  <a:srgbClr val="008000"/>
                </a:solidFill>
              </a:rPr>
              <a:t>Benoît Damien</a:t>
            </a: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45399" y="822745"/>
            <a:ext cx="3504963" cy="3060000"/>
          </a:xfrm>
          <a:prstGeom prst="rect">
            <a:avLst/>
          </a:prstGeom>
        </p:spPr>
      </p:pic>
      <p:sp>
        <p:nvSpPr>
          <p:cNvPr id="10" name="ZoneTexte 9"/>
          <p:cNvSpPr txBox="1"/>
          <p:nvPr/>
        </p:nvSpPr>
        <p:spPr>
          <a:xfrm>
            <a:off x="6047628" y="3951840"/>
            <a:ext cx="2351306" cy="646331"/>
          </a:xfrm>
          <a:prstGeom prst="rect">
            <a:avLst/>
          </a:prstGeom>
          <a:noFill/>
        </p:spPr>
        <p:txBody>
          <a:bodyPr wrap="square" rtlCol="0">
            <a:spAutoFit/>
          </a:bodyPr>
          <a:lstStyle/>
          <a:p>
            <a:r>
              <a:rPr lang="fr-FR" dirty="0" smtClean="0"/>
              <a:t>Bâtiment de Physique, boulevard Carnot</a:t>
            </a:r>
          </a:p>
        </p:txBody>
      </p:sp>
      <p:sp>
        <p:nvSpPr>
          <p:cNvPr id="12" name="ZoneTexte 11"/>
          <p:cNvSpPr txBox="1"/>
          <p:nvPr/>
        </p:nvSpPr>
        <p:spPr>
          <a:xfrm>
            <a:off x="2390774" y="2663545"/>
            <a:ext cx="2762139" cy="923330"/>
          </a:xfrm>
          <a:prstGeom prst="rect">
            <a:avLst/>
          </a:prstGeom>
          <a:noFill/>
        </p:spPr>
        <p:txBody>
          <a:bodyPr wrap="square" rtlCol="0">
            <a:spAutoFit/>
          </a:bodyPr>
          <a:lstStyle/>
          <a:p>
            <a:r>
              <a:rPr lang="fr-FR" dirty="0"/>
              <a:t>La chaire de Physique est occupée par </a:t>
            </a:r>
            <a:r>
              <a:rPr lang="fr-FR" dirty="0">
                <a:solidFill>
                  <a:srgbClr val="008000"/>
                </a:solidFill>
              </a:rPr>
              <a:t>Benoît Côme </a:t>
            </a:r>
            <a:r>
              <a:rPr lang="fr-FR" dirty="0" smtClean="0">
                <a:solidFill>
                  <a:srgbClr val="008000"/>
                </a:solidFill>
              </a:rPr>
              <a:t>Damien (</a:t>
            </a:r>
            <a:r>
              <a:rPr lang="fr-FR" dirty="0">
                <a:solidFill>
                  <a:srgbClr val="008000"/>
                </a:solidFill>
              </a:rPr>
              <a:t>1848-1934)</a:t>
            </a:r>
            <a:r>
              <a:rPr lang="fr-FR" dirty="0" smtClean="0"/>
              <a:t>.</a:t>
            </a:r>
            <a:endParaRPr lang="fr-FR" dirty="0"/>
          </a:p>
        </p:txBody>
      </p:sp>
    </p:spTree>
    <p:extLst>
      <p:ext uri="{BB962C8B-B14F-4D97-AF65-F5344CB8AC3E}">
        <p14:creationId xmlns:p14="http://schemas.microsoft.com/office/powerpoint/2010/main" val="960678094"/>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18</a:t>
            </a:fld>
            <a:endParaRPr lang="fr-FR"/>
          </a:p>
        </p:txBody>
      </p:sp>
      <p:sp>
        <p:nvSpPr>
          <p:cNvPr id="5" name="ZoneTexte 4"/>
          <p:cNvSpPr txBox="1"/>
          <p:nvPr/>
        </p:nvSpPr>
        <p:spPr>
          <a:xfrm>
            <a:off x="300446" y="287383"/>
            <a:ext cx="633507" cy="369332"/>
          </a:xfrm>
          <a:prstGeom prst="rect">
            <a:avLst/>
          </a:prstGeom>
          <a:noFill/>
        </p:spPr>
        <p:txBody>
          <a:bodyPr wrap="none" rtlCol="0">
            <a:spAutoFit/>
          </a:bodyPr>
          <a:lstStyle/>
          <a:p>
            <a:r>
              <a:rPr lang="fr-FR" b="1" dirty="0" smtClean="0">
                <a:latin typeface="Times New Roman"/>
                <a:cs typeface="Times New Roman"/>
              </a:rPr>
              <a:t>Lille</a:t>
            </a:r>
            <a:endParaRPr lang="fr-FR" b="1" dirty="0">
              <a:latin typeface="Times New Roman"/>
              <a:cs typeface="Times New Roman"/>
            </a:endParaRPr>
          </a:p>
        </p:txBody>
      </p:sp>
      <p:sp>
        <p:nvSpPr>
          <p:cNvPr id="6" name="ZoneTexte 5"/>
          <p:cNvSpPr txBox="1"/>
          <p:nvPr/>
        </p:nvSpPr>
        <p:spPr>
          <a:xfrm>
            <a:off x="1120220" y="666540"/>
            <a:ext cx="3560354" cy="1200329"/>
          </a:xfrm>
          <a:prstGeom prst="rect">
            <a:avLst/>
          </a:prstGeom>
          <a:noFill/>
        </p:spPr>
        <p:txBody>
          <a:bodyPr wrap="square" rtlCol="0">
            <a:spAutoFit/>
          </a:bodyPr>
          <a:lstStyle/>
          <a:p>
            <a:r>
              <a:rPr lang="fr-FR" dirty="0" smtClean="0"/>
              <a:t>Pierre Duhem enseigne notamment</a:t>
            </a:r>
            <a:r>
              <a:rPr lang="fr-FR" dirty="0" smtClean="0">
                <a:solidFill>
                  <a:srgbClr val="0000FF"/>
                </a:solidFill>
              </a:rPr>
              <a:t> l’Hydrodynamique, l’Optique, l’Electricité et la </a:t>
            </a:r>
          </a:p>
          <a:p>
            <a:r>
              <a:rPr lang="fr-FR" dirty="0" smtClean="0">
                <a:solidFill>
                  <a:srgbClr val="0000FF"/>
                </a:solidFill>
              </a:rPr>
              <a:t>Cristallographie.</a:t>
            </a:r>
            <a:endParaRPr lang="fr-FR" dirty="0">
              <a:solidFill>
                <a:srgbClr val="0000FF"/>
              </a:solidFill>
            </a:endParaRP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19062" y="287391"/>
            <a:ext cx="2496341" cy="3347984"/>
          </a:xfrm>
          <a:prstGeom prst="rect">
            <a:avLst/>
          </a:prstGeom>
        </p:spPr>
      </p:pic>
      <p:sp>
        <p:nvSpPr>
          <p:cNvPr id="8" name="ZoneTexte 7"/>
          <p:cNvSpPr txBox="1"/>
          <p:nvPr/>
        </p:nvSpPr>
        <p:spPr>
          <a:xfrm>
            <a:off x="4199466" y="3951341"/>
            <a:ext cx="4820175" cy="1754327"/>
          </a:xfrm>
          <a:prstGeom prst="rect">
            <a:avLst/>
          </a:prstGeom>
          <a:noFill/>
        </p:spPr>
        <p:txBody>
          <a:bodyPr wrap="square" rtlCol="0">
            <a:spAutoFit/>
          </a:bodyPr>
          <a:lstStyle/>
          <a:p>
            <a:r>
              <a:rPr lang="fr-FR" dirty="0" smtClean="0">
                <a:solidFill>
                  <a:srgbClr val="FF0000"/>
                </a:solidFill>
              </a:rPr>
              <a:t>1888 Pierre Duhem soutient une nouvelle  thèse </a:t>
            </a:r>
            <a:r>
              <a:rPr lang="fr-FR" dirty="0" smtClean="0"/>
              <a:t>  </a:t>
            </a:r>
            <a:r>
              <a:rPr lang="fr-FR" dirty="0" smtClean="0">
                <a:solidFill>
                  <a:srgbClr val="0000FF"/>
                </a:solidFill>
              </a:rPr>
              <a:t>« De </a:t>
            </a:r>
            <a:r>
              <a:rPr lang="fr-FR" dirty="0">
                <a:solidFill>
                  <a:srgbClr val="0000FF"/>
                </a:solidFill>
              </a:rPr>
              <a:t>l’aimantation par </a:t>
            </a:r>
            <a:r>
              <a:rPr lang="fr-FR" dirty="0" smtClean="0">
                <a:solidFill>
                  <a:srgbClr val="0000FF"/>
                </a:solidFill>
              </a:rPr>
              <a:t>influence »</a:t>
            </a:r>
            <a:r>
              <a:rPr lang="fr-FR" dirty="0" smtClean="0"/>
              <a:t>, </a:t>
            </a:r>
          </a:p>
          <a:p>
            <a:r>
              <a:rPr lang="fr-FR" dirty="0" smtClean="0"/>
              <a:t>à </a:t>
            </a:r>
            <a:r>
              <a:rPr lang="fr-FR" dirty="0"/>
              <a:t>la Faculté des </a:t>
            </a:r>
            <a:r>
              <a:rPr lang="fr-FR" dirty="0" smtClean="0"/>
              <a:t>Sciences de </a:t>
            </a:r>
            <a:r>
              <a:rPr lang="fr-FR" dirty="0"/>
              <a:t>Paris devant </a:t>
            </a:r>
            <a:r>
              <a:rPr lang="fr-FR" dirty="0" smtClean="0"/>
              <a:t>un jury composé </a:t>
            </a:r>
            <a:r>
              <a:rPr lang="fr-FR" dirty="0" smtClean="0">
                <a:solidFill>
                  <a:srgbClr val="008000"/>
                </a:solidFill>
              </a:rPr>
              <a:t>par Edmond </a:t>
            </a:r>
            <a:r>
              <a:rPr lang="fr-FR" dirty="0" err="1" smtClean="0">
                <a:solidFill>
                  <a:srgbClr val="008000"/>
                </a:solidFill>
              </a:rPr>
              <a:t>Bouty</a:t>
            </a:r>
            <a:r>
              <a:rPr lang="fr-FR" dirty="0" smtClean="0">
                <a:solidFill>
                  <a:srgbClr val="008000"/>
                </a:solidFill>
              </a:rPr>
              <a:t> (1846-1922)</a:t>
            </a:r>
            <a:r>
              <a:rPr lang="fr-FR" dirty="0" smtClean="0"/>
              <a:t>,</a:t>
            </a:r>
          </a:p>
          <a:p>
            <a:r>
              <a:rPr lang="fr-FR" dirty="0" smtClean="0"/>
              <a:t> </a:t>
            </a:r>
            <a:r>
              <a:rPr lang="fr-FR" dirty="0" smtClean="0">
                <a:solidFill>
                  <a:srgbClr val="008000"/>
                </a:solidFill>
              </a:rPr>
              <a:t>Gaston Darboux (1842-1917) </a:t>
            </a:r>
            <a:r>
              <a:rPr lang="fr-FR" dirty="0"/>
              <a:t>(</a:t>
            </a:r>
            <a:r>
              <a:rPr lang="fr-FR" dirty="0" smtClean="0"/>
              <a:t>président) et  </a:t>
            </a:r>
            <a:r>
              <a:rPr lang="fr-FR" dirty="0" smtClean="0">
                <a:solidFill>
                  <a:srgbClr val="008000"/>
                </a:solidFill>
              </a:rPr>
              <a:t>Henri Poincaré (1854-1912)</a:t>
            </a:r>
            <a:r>
              <a:rPr lang="fr-FR" dirty="0" smtClean="0"/>
              <a:t>.</a:t>
            </a:r>
            <a:endParaRPr lang="fr-FR" dirty="0"/>
          </a:p>
        </p:txBody>
      </p:sp>
      <p:pic>
        <p:nvPicPr>
          <p:cNvPr id="9" name="Image 8" descr="these18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410" y="2570181"/>
            <a:ext cx="2324812" cy="3346179"/>
          </a:xfrm>
          <a:prstGeom prst="rect">
            <a:avLst/>
          </a:prstGeom>
        </p:spPr>
      </p:pic>
    </p:spTree>
    <p:extLst>
      <p:ext uri="{BB962C8B-B14F-4D97-AF65-F5344CB8AC3E}">
        <p14:creationId xmlns:p14="http://schemas.microsoft.com/office/powerpoint/2010/main" val="3250357694"/>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19</a:t>
            </a:fld>
            <a:endParaRPr lang="fr-FR"/>
          </a:p>
        </p:txBody>
      </p:sp>
      <p:sp>
        <p:nvSpPr>
          <p:cNvPr id="5" name="ZoneTexte 4"/>
          <p:cNvSpPr txBox="1"/>
          <p:nvPr/>
        </p:nvSpPr>
        <p:spPr>
          <a:xfrm>
            <a:off x="179457" y="293042"/>
            <a:ext cx="633507" cy="369332"/>
          </a:xfrm>
          <a:prstGeom prst="rect">
            <a:avLst/>
          </a:prstGeom>
          <a:noFill/>
        </p:spPr>
        <p:txBody>
          <a:bodyPr wrap="none" rtlCol="0">
            <a:spAutoFit/>
          </a:bodyPr>
          <a:lstStyle/>
          <a:p>
            <a:r>
              <a:rPr lang="fr-FR" b="1" dirty="0" smtClean="0">
                <a:latin typeface="Times New Roman"/>
                <a:cs typeface="Times New Roman"/>
              </a:rPr>
              <a:t>Lille </a:t>
            </a:r>
            <a:endParaRPr lang="fr-FR" b="1" dirty="0">
              <a:latin typeface="Times New Roman"/>
              <a:cs typeface="Times New Roman"/>
            </a:endParaRPr>
          </a:p>
        </p:txBody>
      </p:sp>
      <p:sp>
        <p:nvSpPr>
          <p:cNvPr id="6" name="ZoneTexte 5"/>
          <p:cNvSpPr txBox="1"/>
          <p:nvPr/>
        </p:nvSpPr>
        <p:spPr>
          <a:xfrm>
            <a:off x="214319" y="784679"/>
            <a:ext cx="8846521" cy="3416320"/>
          </a:xfrm>
          <a:prstGeom prst="rect">
            <a:avLst/>
          </a:prstGeom>
          <a:noFill/>
        </p:spPr>
        <p:txBody>
          <a:bodyPr wrap="square" rtlCol="0">
            <a:spAutoFit/>
          </a:bodyPr>
          <a:lstStyle/>
          <a:p>
            <a:r>
              <a:rPr lang="fr-FR" dirty="0" smtClean="0">
                <a:solidFill>
                  <a:srgbClr val="008000"/>
                </a:solidFill>
              </a:rPr>
              <a:t>Jacques Hadamard </a:t>
            </a:r>
            <a:r>
              <a:rPr lang="fr-FR" dirty="0" smtClean="0"/>
              <a:t>écrit : </a:t>
            </a:r>
          </a:p>
          <a:p>
            <a:endParaRPr lang="fr-FR" dirty="0"/>
          </a:p>
          <a:p>
            <a:r>
              <a:rPr lang="fr-FR" dirty="0" smtClean="0"/>
              <a:t>« Mais, quelques années plus tard, un moment essentiel de l’œuvre de Duhem, et le plus essentiel sans doute pour qui l’examine du point de vue mathématique, est constitué par ses Leçons </a:t>
            </a:r>
            <a:r>
              <a:rPr lang="fr-FR" i="1" dirty="0" smtClean="0"/>
              <a:t>d’Hydrodynamique, élasticité, acoustique </a:t>
            </a:r>
            <a:r>
              <a:rPr lang="fr-FR" dirty="0" smtClean="0"/>
              <a:t>professées  à la Faculté  des sciences de Lille en 1890-1891 et publiées en 1891.</a:t>
            </a:r>
          </a:p>
          <a:p>
            <a:endParaRPr lang="fr-FR" dirty="0"/>
          </a:p>
          <a:p>
            <a:r>
              <a:rPr lang="fr-FR" dirty="0" smtClean="0"/>
              <a:t>Avec elles, commence tout d’abord ce grand travail de révision que Duhem devait appliquer, d’une manière générale, à toute la mise en équation des problèmes de la Mécanique, en  subordonnant cette mise en équation aux principes de la Thermodynamique (…) »</a:t>
            </a:r>
          </a:p>
          <a:p>
            <a:endParaRPr lang="fr-FR" dirty="0"/>
          </a:p>
        </p:txBody>
      </p:sp>
      <p:sp>
        <p:nvSpPr>
          <p:cNvPr id="8" name="ZoneTexte 7"/>
          <p:cNvSpPr txBox="1"/>
          <p:nvPr/>
        </p:nvSpPr>
        <p:spPr>
          <a:xfrm>
            <a:off x="214319" y="4200999"/>
            <a:ext cx="8964543" cy="1754327"/>
          </a:xfrm>
          <a:prstGeom prst="rect">
            <a:avLst/>
          </a:prstGeom>
          <a:noFill/>
        </p:spPr>
        <p:txBody>
          <a:bodyPr wrap="square" rtlCol="0">
            <a:spAutoFit/>
          </a:bodyPr>
          <a:lstStyle/>
          <a:p>
            <a:r>
              <a:rPr lang="fr-FR" dirty="0" smtClean="0"/>
              <a:t>« Les équation du problème une fois ainsi formées, l’étude de leur intégration est entreprise : elle est  - et c’est là pour nous le trait caractéristique et l’intérêt tout spécial de ce grand ouvrage - poussée extrêmement   loin. Avec la haute compréhension qui caractérise le futur historien de Léonard de Vinci, l’auteur a su reconnaître et utiliser tout ce qu’il y avait de véritablement primordial dans les derniers perfectionnements apportés à nos connaissances sur ce sujet au moment où il écrivait.  »</a:t>
            </a:r>
          </a:p>
        </p:txBody>
      </p:sp>
    </p:spTree>
    <p:extLst>
      <p:ext uri="{BB962C8B-B14F-4D97-AF65-F5344CB8AC3E}">
        <p14:creationId xmlns:p14="http://schemas.microsoft.com/office/powerpoint/2010/main" val="245508991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a:t>
            </a:fld>
            <a:endParaRPr lang="fr-FR"/>
          </a:p>
        </p:txBody>
      </p:sp>
      <p:sp>
        <p:nvSpPr>
          <p:cNvPr id="5" name="ZoneTexte 4"/>
          <p:cNvSpPr txBox="1"/>
          <p:nvPr/>
        </p:nvSpPr>
        <p:spPr>
          <a:xfrm>
            <a:off x="356789" y="455843"/>
            <a:ext cx="697502" cy="369332"/>
          </a:xfrm>
          <a:prstGeom prst="rect">
            <a:avLst/>
          </a:prstGeom>
          <a:noFill/>
        </p:spPr>
        <p:txBody>
          <a:bodyPr wrap="none" rtlCol="0">
            <a:spAutoFit/>
          </a:bodyPr>
          <a:lstStyle/>
          <a:p>
            <a:r>
              <a:rPr lang="fr-FR" b="1" dirty="0" smtClean="0">
                <a:latin typeface="Times New Roman"/>
                <a:cs typeface="Times New Roman"/>
              </a:rPr>
              <a:t>Paris </a:t>
            </a:r>
            <a:endParaRPr lang="fr-FR" b="1" dirty="0">
              <a:latin typeface="Times New Roman"/>
              <a:cs typeface="Times New Roman"/>
            </a:endParaRPr>
          </a:p>
        </p:txBody>
      </p:sp>
      <p:sp>
        <p:nvSpPr>
          <p:cNvPr id="6" name="ZoneTexte 5"/>
          <p:cNvSpPr txBox="1"/>
          <p:nvPr/>
        </p:nvSpPr>
        <p:spPr>
          <a:xfrm>
            <a:off x="356789" y="1157238"/>
            <a:ext cx="8551334" cy="1477328"/>
          </a:xfrm>
          <a:prstGeom prst="rect">
            <a:avLst/>
          </a:prstGeom>
          <a:noFill/>
        </p:spPr>
        <p:txBody>
          <a:bodyPr wrap="square" rtlCol="0">
            <a:spAutoFit/>
          </a:bodyPr>
          <a:lstStyle/>
          <a:p>
            <a:r>
              <a:rPr lang="fr-FR" b="1" dirty="0" smtClean="0"/>
              <a:t>1861 (9 juin)</a:t>
            </a:r>
            <a:r>
              <a:rPr lang="fr-FR" dirty="0" smtClean="0"/>
              <a:t> </a:t>
            </a:r>
            <a:r>
              <a:rPr lang="fr-FR" dirty="0" smtClean="0">
                <a:effectLst/>
              </a:rPr>
              <a:t>Naissance à Paris. </a:t>
            </a:r>
          </a:p>
          <a:p>
            <a:r>
              <a:rPr lang="fr-FR" b="1" dirty="0" smtClean="0">
                <a:effectLst/>
              </a:rPr>
              <a:t>Père : </a:t>
            </a:r>
            <a:r>
              <a:rPr lang="fr-FR" dirty="0" smtClean="0">
                <a:solidFill>
                  <a:srgbClr val="008000"/>
                </a:solidFill>
                <a:effectLst/>
              </a:rPr>
              <a:t>Pierre-Joseph Duhem, </a:t>
            </a:r>
            <a:r>
              <a:rPr lang="fr-FR" dirty="0"/>
              <a:t>originaire de Roubaix, représentant de grandes maisons du textile.</a:t>
            </a:r>
          </a:p>
          <a:p>
            <a:r>
              <a:rPr lang="fr-FR" b="1" dirty="0" smtClean="0"/>
              <a:t>Mère :</a:t>
            </a:r>
            <a:r>
              <a:rPr lang="fr-FR" b="1" dirty="0" smtClean="0">
                <a:solidFill>
                  <a:srgbClr val="008000"/>
                </a:solidFill>
              </a:rPr>
              <a:t> </a:t>
            </a:r>
            <a:r>
              <a:rPr lang="fr-FR" b="1" dirty="0">
                <a:solidFill>
                  <a:srgbClr val="008000"/>
                </a:solidFill>
              </a:rPr>
              <a:t> </a:t>
            </a:r>
            <a:r>
              <a:rPr lang="fr-FR" dirty="0" smtClean="0">
                <a:solidFill>
                  <a:srgbClr val="008000"/>
                </a:solidFill>
                <a:effectLst/>
              </a:rPr>
              <a:t>Marie Fabre</a:t>
            </a:r>
            <a:r>
              <a:rPr lang="fr-FR" dirty="0" smtClean="0"/>
              <a:t>, </a:t>
            </a:r>
            <a:r>
              <a:rPr lang="fr-FR" dirty="0"/>
              <a:t> </a:t>
            </a:r>
            <a:r>
              <a:rPr lang="fr-FR" dirty="0" smtClean="0"/>
              <a:t>dont le père </a:t>
            </a:r>
            <a:r>
              <a:rPr lang="fr-FR" dirty="0" smtClean="0">
                <a:effectLst/>
              </a:rPr>
              <a:t>est originaire de </a:t>
            </a:r>
            <a:r>
              <a:rPr lang="fr-FR" dirty="0" err="1" smtClean="0">
                <a:effectLst/>
              </a:rPr>
              <a:t>Cabrespine</a:t>
            </a:r>
            <a:r>
              <a:rPr lang="fr-FR" dirty="0"/>
              <a:t> </a:t>
            </a:r>
            <a:r>
              <a:rPr lang="fr-FR" dirty="0" smtClean="0"/>
              <a:t>(dans l’</a:t>
            </a:r>
            <a:r>
              <a:rPr lang="fr-FR" dirty="0" smtClean="0">
                <a:effectLst/>
              </a:rPr>
              <a:t>Aude </a:t>
            </a:r>
            <a:r>
              <a:rPr lang="fr-FR" dirty="0" smtClean="0"/>
              <a:t>, proche de Carcassonne).</a:t>
            </a:r>
            <a:endParaRPr lang="fr-FR" dirty="0" smtClean="0">
              <a:effectLst/>
            </a:endParaRPr>
          </a:p>
        </p:txBody>
      </p:sp>
      <p:sp>
        <p:nvSpPr>
          <p:cNvPr id="7" name="ZoneTexte 6"/>
          <p:cNvSpPr txBox="1"/>
          <p:nvPr/>
        </p:nvSpPr>
        <p:spPr>
          <a:xfrm>
            <a:off x="356789" y="5142702"/>
            <a:ext cx="5819772" cy="369332"/>
          </a:xfrm>
          <a:prstGeom prst="rect">
            <a:avLst/>
          </a:prstGeom>
          <a:noFill/>
        </p:spPr>
        <p:txBody>
          <a:bodyPr wrap="none" rtlCol="0">
            <a:spAutoFit/>
          </a:bodyPr>
          <a:lstStyle/>
          <a:p>
            <a:r>
              <a:rPr lang="fr-FR" b="1" dirty="0" smtClean="0"/>
              <a:t>1864 </a:t>
            </a:r>
            <a:r>
              <a:rPr lang="fr-FR" dirty="0" smtClean="0">
                <a:effectLst/>
              </a:rPr>
              <a:t>Naissance des deux </a:t>
            </a:r>
            <a:r>
              <a:rPr lang="fr-FR" dirty="0" smtClean="0"/>
              <a:t>sœ</a:t>
            </a:r>
            <a:r>
              <a:rPr lang="fr-FR" dirty="0" smtClean="0">
                <a:effectLst/>
              </a:rPr>
              <a:t>urs jumelles de Pierre Duhem.</a:t>
            </a:r>
          </a:p>
        </p:txBody>
      </p:sp>
      <p:sp>
        <p:nvSpPr>
          <p:cNvPr id="8" name="ZoneTexte 7"/>
          <p:cNvSpPr txBox="1"/>
          <p:nvPr/>
        </p:nvSpPr>
        <p:spPr>
          <a:xfrm>
            <a:off x="356789" y="5603832"/>
            <a:ext cx="5095152" cy="369332"/>
          </a:xfrm>
          <a:prstGeom prst="rect">
            <a:avLst/>
          </a:prstGeom>
          <a:noFill/>
        </p:spPr>
        <p:txBody>
          <a:bodyPr wrap="none" rtlCol="0">
            <a:spAutoFit/>
          </a:bodyPr>
          <a:lstStyle/>
          <a:p>
            <a:r>
              <a:rPr lang="fr-FR" b="1" dirty="0" smtClean="0"/>
              <a:t>1868</a:t>
            </a:r>
            <a:r>
              <a:rPr lang="fr-FR" dirty="0" smtClean="0"/>
              <a:t> </a:t>
            </a:r>
            <a:r>
              <a:rPr lang="fr-FR" dirty="0" smtClean="0">
                <a:effectLst/>
              </a:rPr>
              <a:t>Entrée au cours privé des demoiselles </a:t>
            </a:r>
            <a:r>
              <a:rPr lang="fr-FR" dirty="0" smtClean="0">
                <a:solidFill>
                  <a:srgbClr val="008000"/>
                </a:solidFill>
                <a:effectLst/>
              </a:rPr>
              <a:t>Arnoul</a:t>
            </a:r>
            <a:r>
              <a:rPr lang="fr-FR" dirty="0" smtClean="0">
                <a:effectLst/>
              </a:rPr>
              <a:t>.</a:t>
            </a:r>
          </a:p>
        </p:txBody>
      </p:sp>
      <p:pic>
        <p:nvPicPr>
          <p:cNvPr id="9" name="Image 8" descr="4-pictur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667" y="2634566"/>
            <a:ext cx="1625600" cy="2222500"/>
          </a:xfrm>
          <a:prstGeom prst="rect">
            <a:avLst/>
          </a:prstGeom>
        </p:spPr>
      </p:pic>
      <p:sp>
        <p:nvSpPr>
          <p:cNvPr id="10" name="ZoneTexte 9"/>
          <p:cNvSpPr txBox="1"/>
          <p:nvPr/>
        </p:nvSpPr>
        <p:spPr>
          <a:xfrm>
            <a:off x="2709334" y="2702300"/>
            <a:ext cx="4763781" cy="1200329"/>
          </a:xfrm>
          <a:prstGeom prst="rect">
            <a:avLst/>
          </a:prstGeom>
          <a:noFill/>
        </p:spPr>
        <p:txBody>
          <a:bodyPr wrap="none" rtlCol="0">
            <a:spAutoFit/>
          </a:bodyPr>
          <a:lstStyle/>
          <a:p>
            <a:r>
              <a:rPr lang="fr-FR" dirty="0"/>
              <a:t>Pierre Duhem pris l’habitude de passer ses </a:t>
            </a:r>
            <a:r>
              <a:rPr lang="fr-FR" dirty="0" smtClean="0"/>
              <a:t>étés</a:t>
            </a:r>
          </a:p>
          <a:p>
            <a:r>
              <a:rPr lang="fr-FR" dirty="0" smtClean="0"/>
              <a:t>à </a:t>
            </a:r>
            <a:r>
              <a:rPr lang="fr-FR" dirty="0" err="1"/>
              <a:t>Cabrespine</a:t>
            </a:r>
            <a:r>
              <a:rPr lang="fr-FR" dirty="0"/>
              <a:t>, au pied de la </a:t>
            </a:r>
            <a:r>
              <a:rPr lang="fr-FR" dirty="0" smtClean="0"/>
              <a:t>Montagne </a:t>
            </a:r>
            <a:r>
              <a:rPr lang="fr-FR" dirty="0"/>
              <a:t>Noire, </a:t>
            </a:r>
            <a:endParaRPr lang="fr-FR" dirty="0" smtClean="0"/>
          </a:p>
          <a:p>
            <a:r>
              <a:rPr lang="fr-FR" dirty="0" smtClean="0"/>
              <a:t>dans </a:t>
            </a:r>
            <a:r>
              <a:rPr lang="fr-FR" dirty="0"/>
              <a:t>la maison familiale.</a:t>
            </a:r>
          </a:p>
          <a:p>
            <a:r>
              <a:rPr lang="fr-FR" dirty="0" smtClean="0"/>
              <a:t>(</a:t>
            </a:r>
            <a:r>
              <a:rPr lang="fr-FR" dirty="0"/>
              <a:t>tableau de </a:t>
            </a:r>
            <a:r>
              <a:rPr lang="fr-FR" dirty="0" smtClean="0"/>
              <a:t>Duhem)</a:t>
            </a:r>
            <a:endParaRPr lang="fr-FR" dirty="0"/>
          </a:p>
        </p:txBody>
      </p:sp>
    </p:spTree>
    <p:extLst>
      <p:ext uri="{BB962C8B-B14F-4D97-AF65-F5344CB8AC3E}">
        <p14:creationId xmlns:p14="http://schemas.microsoft.com/office/powerpoint/2010/main" val="597413363"/>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20</a:t>
            </a:fld>
            <a:endParaRPr lang="fr-FR"/>
          </a:p>
        </p:txBody>
      </p:sp>
      <p:sp>
        <p:nvSpPr>
          <p:cNvPr id="5" name="ZoneTexte 4"/>
          <p:cNvSpPr txBox="1"/>
          <p:nvPr/>
        </p:nvSpPr>
        <p:spPr>
          <a:xfrm>
            <a:off x="276783" y="244202"/>
            <a:ext cx="633507" cy="369332"/>
          </a:xfrm>
          <a:prstGeom prst="rect">
            <a:avLst/>
          </a:prstGeom>
          <a:noFill/>
        </p:spPr>
        <p:txBody>
          <a:bodyPr wrap="none" rtlCol="0">
            <a:spAutoFit/>
          </a:bodyPr>
          <a:lstStyle/>
          <a:p>
            <a:r>
              <a:rPr lang="fr-FR" b="1" dirty="0" smtClean="0">
                <a:latin typeface="Times New Roman"/>
                <a:cs typeface="Times New Roman"/>
              </a:rPr>
              <a:t>Lille </a:t>
            </a:r>
            <a:endParaRPr lang="fr-FR" b="1" dirty="0">
              <a:latin typeface="Times New Roman"/>
              <a:cs typeface="Times New Roman"/>
            </a:endParaRPr>
          </a:p>
        </p:txBody>
      </p:sp>
      <p:sp>
        <p:nvSpPr>
          <p:cNvPr id="6" name="ZoneTexte 5"/>
          <p:cNvSpPr txBox="1"/>
          <p:nvPr/>
        </p:nvSpPr>
        <p:spPr>
          <a:xfrm>
            <a:off x="276783" y="1016289"/>
            <a:ext cx="5517819" cy="1754327"/>
          </a:xfrm>
          <a:prstGeom prst="rect">
            <a:avLst/>
          </a:prstGeom>
          <a:noFill/>
        </p:spPr>
        <p:txBody>
          <a:bodyPr wrap="none" rtlCol="0">
            <a:spAutoFit/>
          </a:bodyPr>
          <a:lstStyle/>
          <a:p>
            <a:r>
              <a:rPr lang="fr-FR" dirty="0" smtClean="0">
                <a:solidFill>
                  <a:srgbClr val="008000"/>
                </a:solidFill>
              </a:rPr>
              <a:t>André Chevrillon (1864-1957)</a:t>
            </a:r>
            <a:r>
              <a:rPr lang="fr-FR" dirty="0" smtClean="0"/>
              <a:t>, neveu de l’historien</a:t>
            </a:r>
          </a:p>
          <a:p>
            <a:r>
              <a:rPr lang="fr-FR" dirty="0" smtClean="0">
                <a:solidFill>
                  <a:srgbClr val="008000"/>
                </a:solidFill>
              </a:rPr>
              <a:t>Hyppolite Taine (1828-1893)</a:t>
            </a:r>
            <a:r>
              <a:rPr lang="fr-FR" dirty="0" smtClean="0"/>
              <a:t>,agrégé </a:t>
            </a:r>
          </a:p>
          <a:p>
            <a:r>
              <a:rPr lang="fr-FR" dirty="0" smtClean="0"/>
              <a:t>d’anglais</a:t>
            </a:r>
            <a:r>
              <a:rPr lang="fr-FR" dirty="0"/>
              <a:t> </a:t>
            </a:r>
            <a:r>
              <a:rPr lang="fr-FR" dirty="0" smtClean="0"/>
              <a:t>en 1887, thèse à la Sorbonne en 1892</a:t>
            </a:r>
          </a:p>
          <a:p>
            <a:r>
              <a:rPr lang="fr-FR" dirty="0" smtClean="0"/>
              <a:t> intitulée </a:t>
            </a:r>
            <a:r>
              <a:rPr lang="fr-FR" dirty="0" smtClean="0">
                <a:solidFill>
                  <a:srgbClr val="0000FF"/>
                </a:solidFill>
              </a:rPr>
              <a:t>« </a:t>
            </a:r>
            <a:r>
              <a:rPr lang="fr-FR" dirty="0">
                <a:solidFill>
                  <a:srgbClr val="0000FF"/>
                </a:solidFill>
              </a:rPr>
              <a:t>Sydney Smith et la renaissance des </a:t>
            </a:r>
            <a:r>
              <a:rPr lang="fr-FR" dirty="0" smtClean="0">
                <a:solidFill>
                  <a:srgbClr val="0000FF"/>
                </a:solidFill>
              </a:rPr>
              <a:t>idées </a:t>
            </a:r>
          </a:p>
          <a:p>
            <a:r>
              <a:rPr lang="fr-FR" dirty="0">
                <a:solidFill>
                  <a:srgbClr val="0000FF"/>
                </a:solidFill>
              </a:rPr>
              <a:t>l</a:t>
            </a:r>
            <a:r>
              <a:rPr lang="fr-FR" dirty="0" smtClean="0">
                <a:solidFill>
                  <a:srgbClr val="0000FF"/>
                </a:solidFill>
              </a:rPr>
              <a:t>ibérales en </a:t>
            </a:r>
            <a:r>
              <a:rPr lang="fr-FR" dirty="0">
                <a:solidFill>
                  <a:srgbClr val="0000FF"/>
                </a:solidFill>
              </a:rPr>
              <a:t>Angleterre au XIXe </a:t>
            </a:r>
            <a:r>
              <a:rPr lang="fr-FR" dirty="0" smtClean="0">
                <a:solidFill>
                  <a:srgbClr val="0000FF"/>
                </a:solidFill>
              </a:rPr>
              <a:t>siècle »</a:t>
            </a:r>
            <a:r>
              <a:rPr lang="fr-FR" dirty="0" smtClean="0"/>
              <a:t>, professeur à </a:t>
            </a:r>
          </a:p>
          <a:p>
            <a:r>
              <a:rPr lang="fr-FR" dirty="0" smtClean="0"/>
              <a:t>l’Université de Lille, élu à l’Académie Française en 1920.</a:t>
            </a:r>
          </a:p>
        </p:txBody>
      </p:sp>
      <p:pic>
        <p:nvPicPr>
          <p:cNvPr id="7" name="Image 6" descr="chevrill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5970" y="664179"/>
            <a:ext cx="1905000" cy="2260600"/>
          </a:xfrm>
          <a:prstGeom prst="rect">
            <a:avLst/>
          </a:prstGeom>
        </p:spPr>
      </p:pic>
      <p:sp>
        <p:nvSpPr>
          <p:cNvPr id="8" name="ZoneTexte 7"/>
          <p:cNvSpPr txBox="1"/>
          <p:nvPr/>
        </p:nvSpPr>
        <p:spPr>
          <a:xfrm>
            <a:off x="276783" y="646957"/>
            <a:ext cx="3128906" cy="369332"/>
          </a:xfrm>
          <a:prstGeom prst="rect">
            <a:avLst/>
          </a:prstGeom>
          <a:noFill/>
        </p:spPr>
        <p:txBody>
          <a:bodyPr wrap="none" rtlCol="0">
            <a:spAutoFit/>
          </a:bodyPr>
          <a:lstStyle/>
          <a:p>
            <a:r>
              <a:rPr lang="fr-FR" dirty="0">
                <a:solidFill>
                  <a:srgbClr val="FF0000"/>
                </a:solidFill>
              </a:rPr>
              <a:t>Rencontres et collègues à Lille </a:t>
            </a:r>
            <a:endParaRPr lang="fr-FR" dirty="0"/>
          </a:p>
        </p:txBody>
      </p:sp>
      <p:sp>
        <p:nvSpPr>
          <p:cNvPr id="9" name="ZoneTexte 8"/>
          <p:cNvSpPr txBox="1"/>
          <p:nvPr/>
        </p:nvSpPr>
        <p:spPr>
          <a:xfrm>
            <a:off x="193638" y="5299413"/>
            <a:ext cx="8694470" cy="923330"/>
          </a:xfrm>
          <a:prstGeom prst="rect">
            <a:avLst/>
          </a:prstGeom>
          <a:noFill/>
        </p:spPr>
        <p:txBody>
          <a:bodyPr wrap="none" rtlCol="0">
            <a:spAutoFit/>
          </a:bodyPr>
          <a:lstStyle/>
          <a:p>
            <a:r>
              <a:rPr lang="fr-FR" dirty="0">
                <a:solidFill>
                  <a:srgbClr val="008000"/>
                </a:solidFill>
              </a:rPr>
              <a:t>Paul Fabre (1859-1899)</a:t>
            </a:r>
            <a:r>
              <a:rPr lang="fr-FR" dirty="0"/>
              <a:t>, élève de </a:t>
            </a:r>
            <a:r>
              <a:rPr lang="fr-FR" dirty="0">
                <a:solidFill>
                  <a:srgbClr val="008000"/>
                </a:solidFill>
              </a:rPr>
              <a:t>Fustel de Coulanges</a:t>
            </a:r>
            <a:r>
              <a:rPr lang="fr-FR" dirty="0"/>
              <a:t>, thèse en 1892 à la Sorbonne sur le </a:t>
            </a:r>
          </a:p>
          <a:p>
            <a:r>
              <a:rPr lang="fr-FR" dirty="0">
                <a:solidFill>
                  <a:srgbClr val="0000FF"/>
                </a:solidFill>
              </a:rPr>
              <a:t>«Liber </a:t>
            </a:r>
            <a:r>
              <a:rPr lang="fr-FR" dirty="0" err="1">
                <a:solidFill>
                  <a:srgbClr val="0000FF"/>
                </a:solidFill>
              </a:rPr>
              <a:t>Censuum</a:t>
            </a:r>
            <a:r>
              <a:rPr lang="fr-FR" dirty="0">
                <a:solidFill>
                  <a:srgbClr val="0000FF"/>
                </a:solidFill>
              </a:rPr>
              <a:t> »</a:t>
            </a:r>
            <a:r>
              <a:rPr lang="fr-FR" dirty="0"/>
              <a:t>,  proche de l’abbé </a:t>
            </a:r>
            <a:r>
              <a:rPr lang="fr-FR" dirty="0">
                <a:solidFill>
                  <a:srgbClr val="008000"/>
                </a:solidFill>
              </a:rPr>
              <a:t>Louis Duchesne (1843-1922)  </a:t>
            </a:r>
            <a:r>
              <a:rPr lang="fr-FR" dirty="0"/>
              <a:t>(qui fut directeur de </a:t>
            </a:r>
          </a:p>
          <a:p>
            <a:r>
              <a:rPr lang="fr-FR" dirty="0"/>
              <a:t>l’Ecole Française de Rome), professeur d’Histoire du Moyen-Age à l’Université de Lille</a:t>
            </a:r>
            <a:r>
              <a:rPr lang="fr-FR" dirty="0" smtClean="0"/>
              <a:t>.</a:t>
            </a:r>
            <a:endParaRPr lang="fr-FR" dirty="0"/>
          </a:p>
        </p:txBody>
      </p:sp>
      <p:sp>
        <p:nvSpPr>
          <p:cNvPr id="11" name="ZoneTexte 10"/>
          <p:cNvSpPr txBox="1"/>
          <p:nvPr/>
        </p:nvSpPr>
        <p:spPr>
          <a:xfrm>
            <a:off x="6653528" y="2942439"/>
            <a:ext cx="1083287" cy="246221"/>
          </a:xfrm>
          <a:prstGeom prst="rect">
            <a:avLst/>
          </a:prstGeom>
          <a:noFill/>
        </p:spPr>
        <p:txBody>
          <a:bodyPr wrap="none" rtlCol="0">
            <a:spAutoFit/>
          </a:bodyPr>
          <a:lstStyle/>
          <a:p>
            <a:r>
              <a:rPr lang="fr-FR" sz="1000" dirty="0" smtClean="0">
                <a:solidFill>
                  <a:srgbClr val="008000"/>
                </a:solidFill>
              </a:rPr>
              <a:t>André Chevrillon</a:t>
            </a:r>
            <a:endParaRPr lang="fr-FR" sz="1000" dirty="0">
              <a:solidFill>
                <a:srgbClr val="008000"/>
              </a:solidFill>
            </a:endParaRPr>
          </a:p>
        </p:txBody>
      </p:sp>
      <p:sp>
        <p:nvSpPr>
          <p:cNvPr id="13" name="ZoneTexte 12"/>
          <p:cNvSpPr txBox="1"/>
          <p:nvPr/>
        </p:nvSpPr>
        <p:spPr>
          <a:xfrm>
            <a:off x="3174804" y="3247453"/>
            <a:ext cx="5962332" cy="1754327"/>
          </a:xfrm>
          <a:prstGeom prst="rect">
            <a:avLst/>
          </a:prstGeom>
          <a:noFill/>
        </p:spPr>
        <p:txBody>
          <a:bodyPr wrap="square" rtlCol="0">
            <a:spAutoFit/>
          </a:bodyPr>
          <a:lstStyle/>
          <a:p>
            <a:r>
              <a:rPr lang="fr-FR" dirty="0">
                <a:solidFill>
                  <a:srgbClr val="008000"/>
                </a:solidFill>
              </a:rPr>
              <a:t>François-Emilien </a:t>
            </a:r>
            <a:r>
              <a:rPr lang="fr-FR" dirty="0" err="1">
                <a:solidFill>
                  <a:srgbClr val="008000"/>
                </a:solidFill>
              </a:rPr>
              <a:t>Bourgeat</a:t>
            </a:r>
            <a:r>
              <a:rPr lang="fr-FR" dirty="0">
                <a:solidFill>
                  <a:srgbClr val="008000"/>
                </a:solidFill>
              </a:rPr>
              <a:t> (1849-1926)</a:t>
            </a:r>
            <a:r>
              <a:rPr lang="fr-FR" dirty="0"/>
              <a:t>, abbé, professeur de Géologie à l’Université </a:t>
            </a:r>
            <a:r>
              <a:rPr lang="fr-FR" dirty="0" smtClean="0"/>
              <a:t>Catholique </a:t>
            </a:r>
            <a:r>
              <a:rPr lang="fr-FR" dirty="0"/>
              <a:t>de Lille, thèse à la Sorbonne en 1887 intitulée </a:t>
            </a:r>
            <a:r>
              <a:rPr lang="fr-FR" dirty="0" smtClean="0"/>
              <a:t> </a:t>
            </a:r>
            <a:r>
              <a:rPr lang="fr-FR" dirty="0" smtClean="0">
                <a:solidFill>
                  <a:srgbClr val="0000FF"/>
                </a:solidFill>
              </a:rPr>
              <a:t>«</a:t>
            </a:r>
            <a:r>
              <a:rPr lang="fr-FR" dirty="0">
                <a:solidFill>
                  <a:srgbClr val="0000FF"/>
                </a:solidFill>
              </a:rPr>
              <a:t> Recherches sur les formations coralligènes du Jura Méridional »</a:t>
            </a:r>
            <a:r>
              <a:rPr lang="fr-FR" dirty="0"/>
              <a:t>, </a:t>
            </a:r>
            <a:r>
              <a:rPr lang="fr-FR" dirty="0" smtClean="0"/>
              <a:t>prix </a:t>
            </a:r>
            <a:r>
              <a:rPr lang="fr-FR" dirty="0" err="1"/>
              <a:t>Houllevigue</a:t>
            </a:r>
            <a:r>
              <a:rPr lang="fr-FR" dirty="0"/>
              <a:t> de l’Académie des Sciences en 1920 pour l’ensemble de ses</a:t>
            </a:r>
          </a:p>
          <a:p>
            <a:r>
              <a:rPr lang="fr-FR" dirty="0"/>
              <a:t>travaux en Géologie. </a:t>
            </a:r>
          </a:p>
        </p:txBody>
      </p:sp>
      <p:pic>
        <p:nvPicPr>
          <p:cNvPr id="14" name="Image 13" descr="Ch bourgéa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789" y="2770616"/>
            <a:ext cx="1405318" cy="1871989"/>
          </a:xfrm>
          <a:prstGeom prst="rect">
            <a:avLst/>
          </a:prstGeom>
        </p:spPr>
      </p:pic>
      <p:sp>
        <p:nvSpPr>
          <p:cNvPr id="15" name="ZoneTexte 14"/>
          <p:cNvSpPr txBox="1"/>
          <p:nvPr/>
        </p:nvSpPr>
        <p:spPr>
          <a:xfrm>
            <a:off x="349880" y="4686040"/>
            <a:ext cx="1120820" cy="246221"/>
          </a:xfrm>
          <a:prstGeom prst="rect">
            <a:avLst/>
          </a:prstGeom>
          <a:noFill/>
        </p:spPr>
        <p:txBody>
          <a:bodyPr wrap="none" rtlCol="0">
            <a:spAutoFit/>
          </a:bodyPr>
          <a:lstStyle/>
          <a:p>
            <a:r>
              <a:rPr lang="fr-FR" sz="1000" dirty="0" smtClean="0">
                <a:solidFill>
                  <a:srgbClr val="008000"/>
                </a:solidFill>
              </a:rPr>
              <a:t>Emilien </a:t>
            </a:r>
            <a:r>
              <a:rPr lang="fr-FR" sz="1000" dirty="0" err="1" smtClean="0">
                <a:solidFill>
                  <a:srgbClr val="008000"/>
                </a:solidFill>
              </a:rPr>
              <a:t>Bourgeat</a:t>
            </a:r>
            <a:endParaRPr lang="fr-FR" sz="1000" dirty="0">
              <a:solidFill>
                <a:srgbClr val="008000"/>
              </a:solidFill>
            </a:endParaRPr>
          </a:p>
        </p:txBody>
      </p:sp>
      <p:pic>
        <p:nvPicPr>
          <p:cNvPr id="16" name="Image 15" descr="Plesiodicera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81971" y="3463835"/>
            <a:ext cx="1192833" cy="897009"/>
          </a:xfrm>
          <a:prstGeom prst="rect">
            <a:avLst/>
          </a:prstGeom>
        </p:spPr>
      </p:pic>
      <p:sp>
        <p:nvSpPr>
          <p:cNvPr id="17" name="ZoneTexte 16"/>
          <p:cNvSpPr txBox="1"/>
          <p:nvPr/>
        </p:nvSpPr>
        <p:spPr>
          <a:xfrm>
            <a:off x="2033346" y="4483926"/>
            <a:ext cx="1141458" cy="400110"/>
          </a:xfrm>
          <a:prstGeom prst="rect">
            <a:avLst/>
          </a:prstGeom>
          <a:noFill/>
        </p:spPr>
        <p:txBody>
          <a:bodyPr wrap="none" rtlCol="0">
            <a:spAutoFit/>
          </a:bodyPr>
          <a:lstStyle/>
          <a:p>
            <a:r>
              <a:rPr lang="fr-FR" sz="1000" dirty="0"/>
              <a:t>f</a:t>
            </a:r>
            <a:r>
              <a:rPr lang="fr-FR" sz="1000" dirty="0" smtClean="0"/>
              <a:t>ossile </a:t>
            </a:r>
          </a:p>
          <a:p>
            <a:r>
              <a:rPr lang="fr-FR" sz="1000" dirty="0" err="1" smtClean="0"/>
              <a:t>Diceras</a:t>
            </a:r>
            <a:r>
              <a:rPr lang="fr-FR" sz="1000" dirty="0" smtClean="0"/>
              <a:t> </a:t>
            </a:r>
            <a:r>
              <a:rPr lang="fr-FR" sz="1000" dirty="0" err="1" smtClean="0"/>
              <a:t>Bourgeati</a:t>
            </a:r>
            <a:endParaRPr lang="fr-FR" sz="1000" dirty="0"/>
          </a:p>
        </p:txBody>
      </p:sp>
    </p:spTree>
    <p:extLst>
      <p:ext uri="{BB962C8B-B14F-4D97-AF65-F5344CB8AC3E}">
        <p14:creationId xmlns:p14="http://schemas.microsoft.com/office/powerpoint/2010/main" val="1286862254"/>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21</a:t>
            </a:fld>
            <a:endParaRPr lang="fr-FR"/>
          </a:p>
        </p:txBody>
      </p:sp>
      <p:sp>
        <p:nvSpPr>
          <p:cNvPr id="5" name="ZoneTexte 4"/>
          <p:cNvSpPr txBox="1"/>
          <p:nvPr/>
        </p:nvSpPr>
        <p:spPr>
          <a:xfrm>
            <a:off x="309345" y="309322"/>
            <a:ext cx="633507" cy="369332"/>
          </a:xfrm>
          <a:prstGeom prst="rect">
            <a:avLst/>
          </a:prstGeom>
          <a:noFill/>
        </p:spPr>
        <p:txBody>
          <a:bodyPr wrap="none" rtlCol="0">
            <a:spAutoFit/>
          </a:bodyPr>
          <a:lstStyle/>
          <a:p>
            <a:r>
              <a:rPr lang="fr-FR" b="1" dirty="0" smtClean="0">
                <a:latin typeface="Times New Roman"/>
                <a:cs typeface="Times New Roman"/>
              </a:rPr>
              <a:t>Lille</a:t>
            </a:r>
            <a:endParaRPr lang="fr-FR" b="1" dirty="0">
              <a:latin typeface="Times New Roman"/>
              <a:cs typeface="Times New Roman"/>
            </a:endParaRPr>
          </a:p>
        </p:txBody>
      </p:sp>
      <p:sp>
        <p:nvSpPr>
          <p:cNvPr id="6" name="ZoneTexte 5"/>
          <p:cNvSpPr txBox="1"/>
          <p:nvPr/>
        </p:nvSpPr>
        <p:spPr>
          <a:xfrm>
            <a:off x="193638" y="1172663"/>
            <a:ext cx="4890306" cy="2031325"/>
          </a:xfrm>
          <a:prstGeom prst="rect">
            <a:avLst/>
          </a:prstGeom>
          <a:noFill/>
        </p:spPr>
        <p:txBody>
          <a:bodyPr wrap="square" rtlCol="0">
            <a:spAutoFit/>
          </a:bodyPr>
          <a:lstStyle/>
          <a:p>
            <a:r>
              <a:rPr lang="fr-FR" dirty="0" smtClean="0">
                <a:solidFill>
                  <a:srgbClr val="008000"/>
                </a:solidFill>
              </a:rPr>
              <a:t>Auguste </a:t>
            </a:r>
            <a:r>
              <a:rPr lang="fr-FR" dirty="0" err="1" smtClean="0">
                <a:solidFill>
                  <a:srgbClr val="008000"/>
                </a:solidFill>
              </a:rPr>
              <a:t>Angellier</a:t>
            </a:r>
            <a:r>
              <a:rPr lang="fr-FR" dirty="0" smtClean="0">
                <a:solidFill>
                  <a:srgbClr val="008000"/>
                </a:solidFill>
              </a:rPr>
              <a:t> (1848-1911)</a:t>
            </a:r>
            <a:r>
              <a:rPr lang="fr-FR" dirty="0" smtClean="0"/>
              <a:t>, </a:t>
            </a:r>
          </a:p>
          <a:p>
            <a:r>
              <a:rPr lang="fr-FR" dirty="0" smtClean="0"/>
              <a:t>thèse en 1893 à la Sorbonne sur </a:t>
            </a:r>
            <a:r>
              <a:rPr lang="fr-FR" dirty="0"/>
              <a:t>Robert </a:t>
            </a:r>
            <a:r>
              <a:rPr lang="fr-FR" dirty="0" smtClean="0"/>
              <a:t>Burns</a:t>
            </a:r>
          </a:p>
          <a:p>
            <a:r>
              <a:rPr lang="fr-FR" dirty="0" smtClean="0"/>
              <a:t>et sur John</a:t>
            </a:r>
            <a:r>
              <a:rPr lang="fr-FR" dirty="0"/>
              <a:t> </a:t>
            </a:r>
            <a:r>
              <a:rPr lang="fr-FR" dirty="0" smtClean="0"/>
              <a:t>Keats </a:t>
            </a:r>
          </a:p>
          <a:p>
            <a:r>
              <a:rPr lang="fr-FR" dirty="0" smtClean="0"/>
              <a:t>(rédigée en latin, </a:t>
            </a:r>
            <a:r>
              <a:rPr lang="fr-FR" dirty="0" smtClean="0">
                <a:solidFill>
                  <a:srgbClr val="0000FF"/>
                </a:solidFill>
              </a:rPr>
              <a:t>« De </a:t>
            </a:r>
            <a:r>
              <a:rPr lang="fr-FR" dirty="0" err="1">
                <a:solidFill>
                  <a:srgbClr val="0000FF"/>
                </a:solidFill>
              </a:rPr>
              <a:t>Johannis</a:t>
            </a:r>
            <a:r>
              <a:rPr lang="fr-FR" dirty="0">
                <a:solidFill>
                  <a:srgbClr val="0000FF"/>
                </a:solidFill>
              </a:rPr>
              <a:t> </a:t>
            </a:r>
            <a:r>
              <a:rPr lang="fr-FR" dirty="0" err="1">
                <a:solidFill>
                  <a:srgbClr val="0000FF"/>
                </a:solidFill>
              </a:rPr>
              <a:t>Keatsii</a:t>
            </a:r>
            <a:r>
              <a:rPr lang="fr-FR" dirty="0">
                <a:solidFill>
                  <a:srgbClr val="0000FF"/>
                </a:solidFill>
              </a:rPr>
              <a:t>, </a:t>
            </a:r>
            <a:r>
              <a:rPr lang="fr-FR" dirty="0" err="1">
                <a:solidFill>
                  <a:srgbClr val="0000FF"/>
                </a:solidFill>
              </a:rPr>
              <a:t>vita</a:t>
            </a:r>
            <a:r>
              <a:rPr lang="fr-FR" dirty="0">
                <a:solidFill>
                  <a:srgbClr val="0000FF"/>
                </a:solidFill>
              </a:rPr>
              <a:t> et </a:t>
            </a:r>
            <a:endParaRPr lang="fr-FR" dirty="0" smtClean="0">
              <a:solidFill>
                <a:srgbClr val="0000FF"/>
              </a:solidFill>
            </a:endParaRPr>
          </a:p>
          <a:p>
            <a:r>
              <a:rPr lang="fr-FR" dirty="0" err="1" smtClean="0">
                <a:solidFill>
                  <a:srgbClr val="0000FF"/>
                </a:solidFill>
              </a:rPr>
              <a:t>carminibus</a:t>
            </a:r>
            <a:r>
              <a:rPr lang="fr-FR" dirty="0" smtClean="0">
                <a:solidFill>
                  <a:srgbClr val="0000FF"/>
                </a:solidFill>
              </a:rPr>
              <a:t> »</a:t>
            </a:r>
            <a:r>
              <a:rPr lang="fr-FR" dirty="0" smtClean="0"/>
              <a:t>),</a:t>
            </a:r>
            <a:r>
              <a:rPr lang="fr-FR" dirty="0"/>
              <a:t> </a:t>
            </a:r>
            <a:endParaRPr lang="fr-FR" dirty="0" smtClean="0"/>
          </a:p>
          <a:p>
            <a:r>
              <a:rPr lang="fr-FR" dirty="0" smtClean="0"/>
              <a:t>professeur de </a:t>
            </a:r>
            <a:r>
              <a:rPr lang="fr-FR" dirty="0"/>
              <a:t>langue </a:t>
            </a:r>
            <a:r>
              <a:rPr lang="fr-FR" dirty="0" smtClean="0"/>
              <a:t>et littérature anglaises</a:t>
            </a:r>
          </a:p>
          <a:p>
            <a:r>
              <a:rPr lang="fr-FR" dirty="0" smtClean="0"/>
              <a:t> à la Faculté </a:t>
            </a:r>
            <a:r>
              <a:rPr lang="fr-FR" dirty="0"/>
              <a:t>des </a:t>
            </a:r>
            <a:r>
              <a:rPr lang="fr-FR" dirty="0" smtClean="0"/>
              <a:t>Lettres de</a:t>
            </a:r>
            <a:r>
              <a:rPr lang="fr-FR" dirty="0"/>
              <a:t> </a:t>
            </a:r>
            <a:r>
              <a:rPr lang="fr-FR" dirty="0" smtClean="0"/>
              <a:t>Lille.</a:t>
            </a:r>
            <a:endParaRPr lang="fr-FR" dirty="0"/>
          </a:p>
        </p:txBody>
      </p:sp>
      <p:sp>
        <p:nvSpPr>
          <p:cNvPr id="7" name="ZoneTexte 6"/>
          <p:cNvSpPr txBox="1"/>
          <p:nvPr/>
        </p:nvSpPr>
        <p:spPr>
          <a:xfrm>
            <a:off x="276783" y="646957"/>
            <a:ext cx="3128906" cy="369332"/>
          </a:xfrm>
          <a:prstGeom prst="rect">
            <a:avLst/>
          </a:prstGeom>
          <a:noFill/>
        </p:spPr>
        <p:txBody>
          <a:bodyPr wrap="none" rtlCol="0">
            <a:spAutoFit/>
          </a:bodyPr>
          <a:lstStyle/>
          <a:p>
            <a:r>
              <a:rPr lang="fr-FR" dirty="0">
                <a:solidFill>
                  <a:srgbClr val="FF0000"/>
                </a:solidFill>
              </a:rPr>
              <a:t>Rencontres et collègues à Lille </a:t>
            </a:r>
            <a:endParaRPr lang="fr-FR" dirty="0"/>
          </a:p>
        </p:txBody>
      </p:sp>
      <p:sp>
        <p:nvSpPr>
          <p:cNvPr id="9" name="ZoneTexte 8"/>
          <p:cNvSpPr txBox="1"/>
          <p:nvPr/>
        </p:nvSpPr>
        <p:spPr>
          <a:xfrm>
            <a:off x="200943" y="3801050"/>
            <a:ext cx="8834877" cy="2031325"/>
          </a:xfrm>
          <a:prstGeom prst="rect">
            <a:avLst/>
          </a:prstGeom>
          <a:noFill/>
        </p:spPr>
        <p:txBody>
          <a:bodyPr wrap="none" rtlCol="0">
            <a:spAutoFit/>
          </a:bodyPr>
          <a:lstStyle/>
          <a:p>
            <a:r>
              <a:rPr lang="fr-FR" dirty="0">
                <a:solidFill>
                  <a:srgbClr val="008000"/>
                </a:solidFill>
              </a:rPr>
              <a:t>Maurice </a:t>
            </a:r>
            <a:r>
              <a:rPr lang="fr-FR" dirty="0" err="1">
                <a:solidFill>
                  <a:srgbClr val="008000"/>
                </a:solidFill>
              </a:rPr>
              <a:t>Bourguin</a:t>
            </a:r>
            <a:r>
              <a:rPr lang="fr-FR" dirty="0">
                <a:solidFill>
                  <a:srgbClr val="008000"/>
                </a:solidFill>
              </a:rPr>
              <a:t> (1856-1910)</a:t>
            </a:r>
            <a:r>
              <a:rPr lang="fr-FR" dirty="0"/>
              <a:t>, professeur de Droit à l’Université de Lille et économiste </a:t>
            </a:r>
            <a:endParaRPr lang="fr-FR" dirty="0" smtClean="0"/>
          </a:p>
          <a:p>
            <a:r>
              <a:rPr lang="fr-FR" dirty="0" smtClean="0"/>
              <a:t>(</a:t>
            </a:r>
            <a:r>
              <a:rPr lang="fr-FR" dirty="0"/>
              <a:t>puis à Paris), </a:t>
            </a:r>
            <a:r>
              <a:rPr lang="fr-FR" dirty="0" smtClean="0"/>
              <a:t>auteur </a:t>
            </a:r>
            <a:r>
              <a:rPr lang="fr-FR" dirty="0"/>
              <a:t>de </a:t>
            </a:r>
            <a:r>
              <a:rPr lang="fr-FR" dirty="0">
                <a:solidFill>
                  <a:srgbClr val="0000FF"/>
                </a:solidFill>
              </a:rPr>
              <a:t>:  </a:t>
            </a:r>
            <a:r>
              <a:rPr lang="fr-FR" i="1" dirty="0">
                <a:solidFill>
                  <a:srgbClr val="0000FF"/>
                </a:solidFill>
              </a:rPr>
              <a:t>Les systèmes socialistes et l'évolution </a:t>
            </a:r>
            <a:r>
              <a:rPr lang="fr-FR" i="1" dirty="0" smtClean="0">
                <a:solidFill>
                  <a:srgbClr val="0000FF"/>
                </a:solidFill>
              </a:rPr>
              <a:t>économique (1906)</a:t>
            </a:r>
            <a:r>
              <a:rPr lang="fr-FR" i="1" dirty="0" smtClean="0"/>
              <a:t>, </a:t>
            </a:r>
          </a:p>
          <a:p>
            <a:r>
              <a:rPr lang="fr-FR" dirty="0" smtClean="0"/>
              <a:t>prix </a:t>
            </a:r>
            <a:r>
              <a:rPr lang="fr-FR" dirty="0" err="1"/>
              <a:t>Wolowski</a:t>
            </a:r>
            <a:r>
              <a:rPr lang="fr-FR" dirty="0"/>
              <a:t> et Michel Chevalier de l'Académie des sciences morales et politiques, </a:t>
            </a:r>
            <a:endParaRPr lang="fr-FR" dirty="0" smtClean="0"/>
          </a:p>
          <a:p>
            <a:r>
              <a:rPr lang="fr-FR" dirty="0" smtClean="0"/>
              <a:t>membre </a:t>
            </a:r>
            <a:r>
              <a:rPr lang="fr-FR" dirty="0"/>
              <a:t>de la Commission d'hygiène industrielle (1900), membre et rapporteur </a:t>
            </a:r>
            <a:endParaRPr lang="fr-FR" dirty="0" smtClean="0"/>
          </a:p>
          <a:p>
            <a:r>
              <a:rPr lang="fr-FR" dirty="0" smtClean="0"/>
              <a:t>de </a:t>
            </a:r>
            <a:r>
              <a:rPr lang="fr-FR" dirty="0"/>
              <a:t>la Commission de codification des lois ouvrières (1901), membre de la </a:t>
            </a:r>
            <a:r>
              <a:rPr lang="fr-FR" dirty="0" smtClean="0"/>
              <a:t>Commission</a:t>
            </a:r>
          </a:p>
          <a:p>
            <a:r>
              <a:rPr lang="fr-FR" dirty="0" smtClean="0"/>
              <a:t>pour </a:t>
            </a:r>
            <a:r>
              <a:rPr lang="fr-FR" dirty="0"/>
              <a:t>la modification de la loi sur les accidents du travail (1903).</a:t>
            </a:r>
          </a:p>
          <a:p>
            <a:endParaRPr lang="fr-FR" dirty="0"/>
          </a:p>
        </p:txBody>
      </p:sp>
      <p:pic>
        <p:nvPicPr>
          <p:cNvPr id="10" name="Image 9" descr="1-auguste-angelli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03607" y="1172663"/>
            <a:ext cx="3376560" cy="2161333"/>
          </a:xfrm>
          <a:prstGeom prst="rect">
            <a:avLst/>
          </a:prstGeom>
        </p:spPr>
      </p:pic>
      <p:sp>
        <p:nvSpPr>
          <p:cNvPr id="11" name="ZoneTexte 10"/>
          <p:cNvSpPr txBox="1"/>
          <p:nvPr/>
        </p:nvSpPr>
        <p:spPr>
          <a:xfrm>
            <a:off x="6265875" y="3469871"/>
            <a:ext cx="1146468" cy="246221"/>
          </a:xfrm>
          <a:prstGeom prst="rect">
            <a:avLst/>
          </a:prstGeom>
          <a:noFill/>
        </p:spPr>
        <p:txBody>
          <a:bodyPr wrap="none" rtlCol="0">
            <a:spAutoFit/>
          </a:bodyPr>
          <a:lstStyle/>
          <a:p>
            <a:r>
              <a:rPr lang="fr-FR" sz="1000" dirty="0" smtClean="0">
                <a:solidFill>
                  <a:srgbClr val="008000"/>
                </a:solidFill>
              </a:rPr>
              <a:t>Auguste </a:t>
            </a:r>
            <a:r>
              <a:rPr lang="fr-FR" sz="1000" dirty="0" err="1" smtClean="0">
                <a:solidFill>
                  <a:srgbClr val="008000"/>
                </a:solidFill>
              </a:rPr>
              <a:t>Angellier</a:t>
            </a:r>
            <a:endParaRPr lang="fr-FR" sz="1000" dirty="0">
              <a:solidFill>
                <a:srgbClr val="008000"/>
              </a:solidFill>
            </a:endParaRPr>
          </a:p>
        </p:txBody>
      </p:sp>
    </p:spTree>
    <p:extLst>
      <p:ext uri="{BB962C8B-B14F-4D97-AF65-F5344CB8AC3E}">
        <p14:creationId xmlns:p14="http://schemas.microsoft.com/office/powerpoint/2010/main" val="1243568261"/>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22</a:t>
            </a:fld>
            <a:endParaRPr lang="fr-FR"/>
          </a:p>
        </p:txBody>
      </p:sp>
      <p:sp>
        <p:nvSpPr>
          <p:cNvPr id="5" name="ZoneTexte 4"/>
          <p:cNvSpPr txBox="1"/>
          <p:nvPr/>
        </p:nvSpPr>
        <p:spPr>
          <a:xfrm>
            <a:off x="193638" y="412588"/>
            <a:ext cx="633507" cy="369332"/>
          </a:xfrm>
          <a:prstGeom prst="rect">
            <a:avLst/>
          </a:prstGeom>
          <a:noFill/>
        </p:spPr>
        <p:txBody>
          <a:bodyPr wrap="none" rtlCol="0">
            <a:spAutoFit/>
          </a:bodyPr>
          <a:lstStyle/>
          <a:p>
            <a:r>
              <a:rPr lang="fr-FR" b="1" dirty="0" smtClean="0">
                <a:latin typeface="Times New Roman"/>
                <a:cs typeface="Times New Roman"/>
              </a:rPr>
              <a:t>Lille</a:t>
            </a:r>
            <a:endParaRPr lang="fr-FR" b="1" dirty="0">
              <a:latin typeface="Times New Roman"/>
              <a:cs typeface="Times New Roman"/>
            </a:endParaRPr>
          </a:p>
        </p:txBody>
      </p:sp>
      <p:sp>
        <p:nvSpPr>
          <p:cNvPr id="6" name="ZoneTexte 5"/>
          <p:cNvSpPr txBox="1"/>
          <p:nvPr/>
        </p:nvSpPr>
        <p:spPr>
          <a:xfrm>
            <a:off x="193638" y="983244"/>
            <a:ext cx="8756724" cy="923330"/>
          </a:xfrm>
          <a:prstGeom prst="rect">
            <a:avLst/>
          </a:prstGeom>
          <a:noFill/>
        </p:spPr>
        <p:txBody>
          <a:bodyPr wrap="square" rtlCol="0">
            <a:spAutoFit/>
          </a:bodyPr>
          <a:lstStyle/>
          <a:p>
            <a:r>
              <a:rPr lang="fr-FR" b="1" dirty="0">
                <a:solidFill>
                  <a:srgbClr val="FF0000"/>
                </a:solidFill>
              </a:rPr>
              <a:t>O</a:t>
            </a:r>
            <a:r>
              <a:rPr lang="fr-FR" b="1" dirty="0" smtClean="0">
                <a:solidFill>
                  <a:srgbClr val="FF0000"/>
                </a:solidFill>
              </a:rPr>
              <a:t>ctobre 1890</a:t>
            </a:r>
            <a:r>
              <a:rPr lang="fr-FR" dirty="0" smtClean="0">
                <a:solidFill>
                  <a:srgbClr val="FF0000"/>
                </a:solidFill>
              </a:rPr>
              <a:t>, mariage de Pierre Duhem avec Adèle </a:t>
            </a:r>
            <a:r>
              <a:rPr lang="fr-FR" dirty="0" err="1" smtClean="0">
                <a:solidFill>
                  <a:srgbClr val="FF0000"/>
                </a:solidFill>
              </a:rPr>
              <a:t>Chayet</a:t>
            </a:r>
            <a:r>
              <a:rPr lang="fr-FR" dirty="0" smtClean="0"/>
              <a:t>, </a:t>
            </a:r>
          </a:p>
          <a:p>
            <a:r>
              <a:rPr lang="fr-FR" dirty="0" smtClean="0"/>
              <a:t>fille </a:t>
            </a:r>
            <a:r>
              <a:rPr lang="fr-FR" dirty="0" smtClean="0">
                <a:solidFill>
                  <a:srgbClr val="008000"/>
                </a:solidFill>
              </a:rPr>
              <a:t>d’Alexandre </a:t>
            </a:r>
            <a:r>
              <a:rPr lang="fr-FR" dirty="0" err="1" smtClean="0">
                <a:solidFill>
                  <a:srgbClr val="008000"/>
                </a:solidFill>
              </a:rPr>
              <a:t>Chayet</a:t>
            </a:r>
            <a:r>
              <a:rPr lang="fr-FR" dirty="0" smtClean="0">
                <a:solidFill>
                  <a:srgbClr val="008000"/>
                </a:solidFill>
              </a:rPr>
              <a:t> (1818-1895)</a:t>
            </a:r>
            <a:r>
              <a:rPr lang="fr-FR" dirty="0" smtClean="0"/>
              <a:t>, ingénieur , directeur de la fonderie de </a:t>
            </a:r>
          </a:p>
          <a:p>
            <a:r>
              <a:rPr lang="fr-FR" dirty="0" smtClean="0"/>
              <a:t>Fourchambault</a:t>
            </a:r>
            <a:r>
              <a:rPr lang="fr-FR" dirty="0"/>
              <a:t> </a:t>
            </a:r>
            <a:r>
              <a:rPr lang="fr-FR" dirty="0" smtClean="0"/>
              <a:t>dans la Nièvre, et </a:t>
            </a:r>
            <a:r>
              <a:rPr lang="fr-FR" dirty="0" smtClean="0">
                <a:solidFill>
                  <a:srgbClr val="008000"/>
                </a:solidFill>
              </a:rPr>
              <a:t>d’Adélaïde </a:t>
            </a:r>
            <a:r>
              <a:rPr lang="fr-FR" dirty="0" err="1" smtClean="0">
                <a:solidFill>
                  <a:srgbClr val="008000"/>
                </a:solidFill>
              </a:rPr>
              <a:t>Mourret</a:t>
            </a:r>
            <a:r>
              <a:rPr lang="fr-FR" dirty="0" smtClean="0">
                <a:solidFill>
                  <a:srgbClr val="008000"/>
                </a:solidFill>
              </a:rPr>
              <a:t> (1830-1916)</a:t>
            </a:r>
            <a:r>
              <a:rPr lang="fr-FR" dirty="0" smtClean="0"/>
              <a:t>. </a:t>
            </a:r>
          </a:p>
        </p:txBody>
      </p:sp>
      <p:pic>
        <p:nvPicPr>
          <p:cNvPr id="7" name="Image 6" descr="ernestbaltus.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183573"/>
            <a:ext cx="2646254" cy="3563984"/>
          </a:xfrm>
          <a:prstGeom prst="rect">
            <a:avLst/>
          </a:prstGeom>
        </p:spPr>
      </p:pic>
      <p:sp>
        <p:nvSpPr>
          <p:cNvPr id="8" name="ZoneTexte 7"/>
          <p:cNvSpPr txBox="1"/>
          <p:nvPr/>
        </p:nvSpPr>
        <p:spPr>
          <a:xfrm>
            <a:off x="827145" y="5876333"/>
            <a:ext cx="895560" cy="246221"/>
          </a:xfrm>
          <a:prstGeom prst="rect">
            <a:avLst/>
          </a:prstGeom>
          <a:noFill/>
        </p:spPr>
        <p:txBody>
          <a:bodyPr wrap="none" rtlCol="0">
            <a:spAutoFit/>
          </a:bodyPr>
          <a:lstStyle/>
          <a:p>
            <a:r>
              <a:rPr lang="fr-FR" sz="1000" dirty="0">
                <a:solidFill>
                  <a:srgbClr val="008000"/>
                </a:solidFill>
              </a:rPr>
              <a:t>Ernest </a:t>
            </a:r>
            <a:r>
              <a:rPr lang="fr-FR" sz="1000" dirty="0" err="1">
                <a:solidFill>
                  <a:srgbClr val="008000"/>
                </a:solidFill>
              </a:rPr>
              <a:t>Baltus</a:t>
            </a:r>
            <a:r>
              <a:rPr lang="fr-FR" sz="1000" dirty="0">
                <a:solidFill>
                  <a:srgbClr val="008000"/>
                </a:solidFill>
              </a:rPr>
              <a:t> </a:t>
            </a:r>
          </a:p>
        </p:txBody>
      </p:sp>
      <p:sp>
        <p:nvSpPr>
          <p:cNvPr id="9" name="ZoneTexte 8"/>
          <p:cNvSpPr txBox="1"/>
          <p:nvPr/>
        </p:nvSpPr>
        <p:spPr>
          <a:xfrm>
            <a:off x="2646254" y="2183573"/>
            <a:ext cx="6497746" cy="2308324"/>
          </a:xfrm>
          <a:prstGeom prst="rect">
            <a:avLst/>
          </a:prstGeom>
          <a:noFill/>
        </p:spPr>
        <p:txBody>
          <a:bodyPr wrap="square" rtlCol="0">
            <a:spAutoFit/>
          </a:bodyPr>
          <a:lstStyle/>
          <a:p>
            <a:r>
              <a:rPr lang="fr-FR" dirty="0" smtClean="0">
                <a:solidFill>
                  <a:srgbClr val="008000"/>
                </a:solidFill>
              </a:rPr>
              <a:t>Ernest </a:t>
            </a:r>
            <a:r>
              <a:rPr lang="fr-FR" dirty="0" err="1">
                <a:solidFill>
                  <a:srgbClr val="008000"/>
                </a:solidFill>
              </a:rPr>
              <a:t>Baltus</a:t>
            </a:r>
            <a:r>
              <a:rPr lang="fr-FR" dirty="0">
                <a:solidFill>
                  <a:srgbClr val="008000"/>
                </a:solidFill>
              </a:rPr>
              <a:t> (1851-1937</a:t>
            </a:r>
            <a:r>
              <a:rPr lang="fr-FR" dirty="0" smtClean="0">
                <a:solidFill>
                  <a:srgbClr val="008000"/>
                </a:solidFill>
              </a:rPr>
              <a:t>), </a:t>
            </a:r>
            <a:r>
              <a:rPr lang="fr-FR" dirty="0" smtClean="0"/>
              <a:t>père </a:t>
            </a:r>
            <a:r>
              <a:rPr lang="fr-FR" dirty="0"/>
              <a:t>du peintre </a:t>
            </a:r>
            <a:r>
              <a:rPr lang="fr-FR" dirty="0">
                <a:solidFill>
                  <a:srgbClr val="008000"/>
                </a:solidFill>
              </a:rPr>
              <a:t>Jean </a:t>
            </a:r>
            <a:r>
              <a:rPr lang="fr-FR" dirty="0" err="1">
                <a:solidFill>
                  <a:srgbClr val="008000"/>
                </a:solidFill>
              </a:rPr>
              <a:t>Baltus</a:t>
            </a:r>
            <a:r>
              <a:rPr lang="fr-FR" dirty="0">
                <a:solidFill>
                  <a:srgbClr val="008000"/>
                </a:solidFill>
              </a:rPr>
              <a:t> (1880-1946</a:t>
            </a:r>
            <a:r>
              <a:rPr lang="fr-FR" dirty="0" smtClean="0">
                <a:solidFill>
                  <a:srgbClr val="008000"/>
                </a:solidFill>
              </a:rPr>
              <a:t>)</a:t>
            </a:r>
            <a:r>
              <a:rPr lang="fr-FR" dirty="0" smtClean="0"/>
              <a:t>, est le beau-frère d’Adèle </a:t>
            </a:r>
            <a:r>
              <a:rPr lang="fr-FR" dirty="0" err="1" smtClean="0"/>
              <a:t>Chayet</a:t>
            </a:r>
            <a:r>
              <a:rPr lang="fr-FR" dirty="0" smtClean="0"/>
              <a:t>. Ernest </a:t>
            </a:r>
            <a:r>
              <a:rPr lang="fr-FR" dirty="0" err="1" smtClean="0"/>
              <a:t>Baltus</a:t>
            </a:r>
            <a:r>
              <a:rPr lang="fr-FR" dirty="0" smtClean="0"/>
              <a:t>, physiologiste, doyen </a:t>
            </a:r>
            <a:r>
              <a:rPr lang="fr-FR" dirty="0"/>
              <a:t>de la faculté libre </a:t>
            </a:r>
            <a:r>
              <a:rPr lang="fr-FR" dirty="0" smtClean="0"/>
              <a:t>de </a:t>
            </a:r>
            <a:r>
              <a:rPr lang="fr-FR" dirty="0"/>
              <a:t>médecine de </a:t>
            </a:r>
            <a:r>
              <a:rPr lang="fr-FR" dirty="0" smtClean="0"/>
              <a:t>Lille, élève à Montpellier de </a:t>
            </a:r>
            <a:r>
              <a:rPr lang="fr-FR" dirty="0" smtClean="0">
                <a:solidFill>
                  <a:srgbClr val="008000"/>
                </a:solidFill>
              </a:rPr>
              <a:t>Joseph </a:t>
            </a:r>
            <a:r>
              <a:rPr lang="fr-FR" dirty="0" err="1">
                <a:solidFill>
                  <a:srgbClr val="008000"/>
                </a:solidFill>
              </a:rPr>
              <a:t>Béchamp</a:t>
            </a:r>
            <a:r>
              <a:rPr lang="fr-FR" dirty="0">
                <a:solidFill>
                  <a:srgbClr val="008000"/>
                </a:solidFill>
              </a:rPr>
              <a:t> (1847-1893) </a:t>
            </a:r>
            <a:r>
              <a:rPr lang="fr-FR" dirty="0" smtClean="0"/>
              <a:t>fils </a:t>
            </a:r>
            <a:r>
              <a:rPr lang="fr-FR" dirty="0"/>
              <a:t>aîné </a:t>
            </a:r>
            <a:endParaRPr lang="fr-FR" dirty="0" smtClean="0"/>
          </a:p>
          <a:p>
            <a:r>
              <a:rPr lang="fr-FR" dirty="0" smtClean="0">
                <a:solidFill>
                  <a:srgbClr val="008000"/>
                </a:solidFill>
              </a:rPr>
              <a:t>d’Antoine </a:t>
            </a:r>
            <a:r>
              <a:rPr lang="fr-FR" dirty="0" err="1">
                <a:solidFill>
                  <a:srgbClr val="008000"/>
                </a:solidFill>
              </a:rPr>
              <a:t>Béchamp</a:t>
            </a:r>
            <a:r>
              <a:rPr lang="fr-FR" dirty="0">
                <a:solidFill>
                  <a:srgbClr val="008000"/>
                </a:solidFill>
              </a:rPr>
              <a:t> (1816-1908) </a:t>
            </a:r>
            <a:r>
              <a:rPr lang="fr-FR" dirty="0"/>
              <a:t>qui s’est opposé à </a:t>
            </a:r>
          </a:p>
          <a:p>
            <a:r>
              <a:rPr lang="fr-FR" dirty="0">
                <a:solidFill>
                  <a:srgbClr val="008000"/>
                </a:solidFill>
              </a:rPr>
              <a:t>Louis Pasteur (1822-1895) </a:t>
            </a:r>
            <a:r>
              <a:rPr lang="fr-FR" dirty="0"/>
              <a:t>en </a:t>
            </a:r>
            <a:r>
              <a:rPr lang="fr-FR" dirty="0" smtClean="0"/>
              <a:t>défendant  </a:t>
            </a:r>
            <a:r>
              <a:rPr lang="fr-FR" dirty="0"/>
              <a:t>la théorie des </a:t>
            </a:r>
            <a:r>
              <a:rPr lang="fr-FR" i="1" dirty="0">
                <a:solidFill>
                  <a:srgbClr val="0000FF"/>
                </a:solidFill>
              </a:rPr>
              <a:t>microzyma</a:t>
            </a:r>
            <a:r>
              <a:rPr lang="fr-FR" dirty="0">
                <a:solidFill>
                  <a:srgbClr val="0000FF"/>
                </a:solidFill>
              </a:rPr>
              <a:t>s</a:t>
            </a:r>
            <a:r>
              <a:rPr lang="fr-FR" dirty="0"/>
              <a:t>.</a:t>
            </a:r>
          </a:p>
          <a:p>
            <a:endParaRPr lang="fr-FR" dirty="0"/>
          </a:p>
        </p:txBody>
      </p:sp>
      <p:sp>
        <p:nvSpPr>
          <p:cNvPr id="10" name="ZoneTexte 9"/>
          <p:cNvSpPr txBox="1"/>
          <p:nvPr/>
        </p:nvSpPr>
        <p:spPr>
          <a:xfrm>
            <a:off x="2786933" y="4692716"/>
            <a:ext cx="5566059" cy="923330"/>
          </a:xfrm>
          <a:prstGeom prst="rect">
            <a:avLst/>
          </a:prstGeom>
          <a:noFill/>
        </p:spPr>
        <p:txBody>
          <a:bodyPr wrap="none" rtlCol="0">
            <a:spAutoFit/>
          </a:bodyPr>
          <a:lstStyle/>
          <a:p>
            <a:r>
              <a:rPr lang="fr-FR" dirty="0" smtClean="0"/>
              <a:t>Adèle </a:t>
            </a:r>
            <a:r>
              <a:rPr lang="fr-FR" dirty="0" err="1" smtClean="0"/>
              <a:t>Chayet</a:t>
            </a:r>
            <a:r>
              <a:rPr lang="fr-FR" dirty="0" smtClean="0"/>
              <a:t> est parente avec le </a:t>
            </a:r>
            <a:r>
              <a:rPr lang="fr-FR" dirty="0"/>
              <a:t>philosophe catholique </a:t>
            </a:r>
            <a:endParaRPr lang="fr-FR" dirty="0" smtClean="0"/>
          </a:p>
          <a:p>
            <a:r>
              <a:rPr lang="fr-FR" dirty="0" smtClean="0">
                <a:solidFill>
                  <a:srgbClr val="008000"/>
                </a:solidFill>
              </a:rPr>
              <a:t>Léon </a:t>
            </a:r>
            <a:r>
              <a:rPr lang="fr-FR" dirty="0">
                <a:solidFill>
                  <a:srgbClr val="008000"/>
                </a:solidFill>
              </a:rPr>
              <a:t>Ollé-</a:t>
            </a:r>
            <a:r>
              <a:rPr lang="fr-FR" dirty="0" err="1">
                <a:solidFill>
                  <a:srgbClr val="008000"/>
                </a:solidFill>
              </a:rPr>
              <a:t>Laprune</a:t>
            </a:r>
            <a:r>
              <a:rPr lang="fr-FR" dirty="0">
                <a:solidFill>
                  <a:srgbClr val="008000"/>
                </a:solidFill>
              </a:rPr>
              <a:t> (1839-1898) </a:t>
            </a:r>
            <a:r>
              <a:rPr lang="fr-FR" dirty="0" smtClean="0"/>
              <a:t>et l’Académicien</a:t>
            </a:r>
          </a:p>
          <a:p>
            <a:r>
              <a:rPr lang="fr-FR" dirty="0" err="1" smtClean="0">
                <a:solidFill>
                  <a:srgbClr val="008000"/>
                </a:solidFill>
              </a:rPr>
              <a:t>Saint</a:t>
            </a:r>
            <a:r>
              <a:rPr lang="fr-FR" dirty="0" err="1">
                <a:solidFill>
                  <a:srgbClr val="008000"/>
                </a:solidFill>
              </a:rPr>
              <a:t>-René</a:t>
            </a:r>
            <a:r>
              <a:rPr lang="fr-FR" dirty="0">
                <a:solidFill>
                  <a:srgbClr val="008000"/>
                </a:solidFill>
              </a:rPr>
              <a:t> Taillandier (1817-1879</a:t>
            </a:r>
            <a:r>
              <a:rPr lang="fr-FR" dirty="0" smtClean="0">
                <a:solidFill>
                  <a:srgbClr val="008000"/>
                </a:solidFill>
              </a:rPr>
              <a:t>)</a:t>
            </a:r>
            <a:r>
              <a:rPr lang="fr-FR" dirty="0" smtClean="0"/>
              <a:t>.</a:t>
            </a:r>
            <a:endParaRPr lang="fr-FR" dirty="0"/>
          </a:p>
        </p:txBody>
      </p:sp>
    </p:spTree>
    <p:extLst>
      <p:ext uri="{BB962C8B-B14F-4D97-AF65-F5344CB8AC3E}">
        <p14:creationId xmlns:p14="http://schemas.microsoft.com/office/powerpoint/2010/main" val="209133387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23</a:t>
            </a:fld>
            <a:endParaRPr lang="fr-FR"/>
          </a:p>
        </p:txBody>
      </p:sp>
      <p:sp>
        <p:nvSpPr>
          <p:cNvPr id="5" name="ZoneTexte 4"/>
          <p:cNvSpPr txBox="1"/>
          <p:nvPr/>
        </p:nvSpPr>
        <p:spPr>
          <a:xfrm>
            <a:off x="287867" y="254000"/>
            <a:ext cx="633507" cy="369332"/>
          </a:xfrm>
          <a:prstGeom prst="rect">
            <a:avLst/>
          </a:prstGeom>
          <a:noFill/>
        </p:spPr>
        <p:txBody>
          <a:bodyPr wrap="none" rtlCol="0">
            <a:spAutoFit/>
          </a:bodyPr>
          <a:lstStyle/>
          <a:p>
            <a:r>
              <a:rPr lang="fr-FR" b="1" dirty="0" smtClean="0">
                <a:latin typeface="Times New Roman"/>
                <a:cs typeface="Times New Roman"/>
              </a:rPr>
              <a:t>Lille </a:t>
            </a:r>
            <a:endParaRPr lang="fr-FR" b="1" dirty="0">
              <a:latin typeface="Times New Roman"/>
              <a:cs typeface="Times New Roman"/>
            </a:endParaRPr>
          </a:p>
        </p:txBody>
      </p:sp>
      <p:sp>
        <p:nvSpPr>
          <p:cNvPr id="6" name="ZoneTexte 5"/>
          <p:cNvSpPr txBox="1"/>
          <p:nvPr/>
        </p:nvSpPr>
        <p:spPr>
          <a:xfrm>
            <a:off x="287867" y="813736"/>
            <a:ext cx="4940174" cy="646331"/>
          </a:xfrm>
          <a:prstGeom prst="rect">
            <a:avLst/>
          </a:prstGeom>
          <a:noFill/>
        </p:spPr>
        <p:txBody>
          <a:bodyPr wrap="none" rtlCol="0">
            <a:spAutoFit/>
          </a:bodyPr>
          <a:lstStyle/>
          <a:p>
            <a:r>
              <a:rPr lang="fr-FR" b="1" dirty="0" smtClean="0">
                <a:solidFill>
                  <a:srgbClr val="FF0000"/>
                </a:solidFill>
              </a:rPr>
              <a:t>29 septembre 1891 </a:t>
            </a:r>
            <a:r>
              <a:rPr lang="fr-FR" dirty="0" smtClean="0">
                <a:solidFill>
                  <a:srgbClr val="FF0000"/>
                </a:solidFill>
              </a:rPr>
              <a:t>Naissance</a:t>
            </a:r>
            <a:r>
              <a:rPr lang="fr-FR" b="1" dirty="0" smtClean="0">
                <a:solidFill>
                  <a:srgbClr val="FF0000"/>
                </a:solidFill>
              </a:rPr>
              <a:t> </a:t>
            </a:r>
            <a:r>
              <a:rPr lang="fr-FR" dirty="0" smtClean="0">
                <a:solidFill>
                  <a:srgbClr val="FF0000"/>
                </a:solidFill>
              </a:rPr>
              <a:t>de la fille unique de </a:t>
            </a:r>
          </a:p>
          <a:p>
            <a:r>
              <a:rPr lang="fr-FR" dirty="0" smtClean="0">
                <a:solidFill>
                  <a:srgbClr val="FF0000"/>
                </a:solidFill>
              </a:rPr>
              <a:t>Pierre Duhem, Hélène. </a:t>
            </a:r>
          </a:p>
        </p:txBody>
      </p:sp>
      <p:pic>
        <p:nvPicPr>
          <p:cNvPr id="7" name="Image 6" descr="img-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7867" y="3591312"/>
            <a:ext cx="4620085" cy="3023976"/>
          </a:xfrm>
          <a:prstGeom prst="rect">
            <a:avLst/>
          </a:prstGeom>
        </p:spPr>
      </p:pic>
      <p:sp>
        <p:nvSpPr>
          <p:cNvPr id="8" name="ZoneTexte 7"/>
          <p:cNvSpPr txBox="1"/>
          <p:nvPr/>
        </p:nvSpPr>
        <p:spPr>
          <a:xfrm>
            <a:off x="5113955" y="3624735"/>
            <a:ext cx="3990696" cy="2308324"/>
          </a:xfrm>
          <a:prstGeom prst="rect">
            <a:avLst/>
          </a:prstGeom>
          <a:noFill/>
        </p:spPr>
        <p:txBody>
          <a:bodyPr wrap="none" rtlCol="0">
            <a:spAutoFit/>
          </a:bodyPr>
          <a:lstStyle/>
          <a:p>
            <a:r>
              <a:rPr lang="fr-FR" b="1" dirty="0">
                <a:solidFill>
                  <a:srgbClr val="FF0000"/>
                </a:solidFill>
              </a:rPr>
              <a:t>13 octobre 1894</a:t>
            </a:r>
            <a:r>
              <a:rPr lang="fr-FR" dirty="0">
                <a:solidFill>
                  <a:srgbClr val="FF0000"/>
                </a:solidFill>
              </a:rPr>
              <a:t> Pierre Duhem nommé </a:t>
            </a:r>
            <a:endParaRPr lang="fr-FR" dirty="0" smtClean="0">
              <a:solidFill>
                <a:srgbClr val="FF0000"/>
              </a:solidFill>
            </a:endParaRPr>
          </a:p>
          <a:p>
            <a:r>
              <a:rPr lang="fr-FR" dirty="0" smtClean="0">
                <a:solidFill>
                  <a:srgbClr val="FF0000"/>
                </a:solidFill>
              </a:rPr>
              <a:t>professeur </a:t>
            </a:r>
            <a:r>
              <a:rPr lang="fr-FR" dirty="0">
                <a:solidFill>
                  <a:srgbClr val="FF0000"/>
                </a:solidFill>
              </a:rPr>
              <a:t>de Physique à la Faculté des</a:t>
            </a:r>
          </a:p>
          <a:p>
            <a:r>
              <a:rPr lang="fr-FR" dirty="0">
                <a:solidFill>
                  <a:srgbClr val="FF0000"/>
                </a:solidFill>
              </a:rPr>
              <a:t>Sciences de Bordeaux.</a:t>
            </a:r>
          </a:p>
          <a:p>
            <a:endParaRPr lang="fr-FR" dirty="0">
              <a:solidFill>
                <a:srgbClr val="FF0000"/>
              </a:solidFill>
            </a:endParaRPr>
          </a:p>
          <a:p>
            <a:r>
              <a:rPr lang="fr-FR" dirty="0">
                <a:solidFill>
                  <a:srgbClr val="0000FF"/>
                </a:solidFill>
              </a:rPr>
              <a:t>« Une sépulture honorable »</a:t>
            </a:r>
            <a:r>
              <a:rPr lang="fr-FR" dirty="0"/>
              <a:t> </a:t>
            </a:r>
            <a:endParaRPr lang="fr-FR" dirty="0" smtClean="0"/>
          </a:p>
          <a:p>
            <a:r>
              <a:rPr lang="fr-FR" dirty="0" smtClean="0"/>
              <a:t>dira </a:t>
            </a:r>
            <a:r>
              <a:rPr lang="fr-FR" dirty="0"/>
              <a:t>Pierre Duhem qui ne sera jamais </a:t>
            </a:r>
            <a:endParaRPr lang="fr-FR" dirty="0" smtClean="0"/>
          </a:p>
          <a:p>
            <a:r>
              <a:rPr lang="fr-FR" dirty="0" smtClean="0"/>
              <a:t>nommé </a:t>
            </a:r>
            <a:r>
              <a:rPr lang="fr-FR" dirty="0"/>
              <a:t>à Paris.</a:t>
            </a:r>
          </a:p>
          <a:p>
            <a:endParaRPr lang="fr-FR" dirty="0"/>
          </a:p>
        </p:txBody>
      </p:sp>
      <p:pic>
        <p:nvPicPr>
          <p:cNvPr id="9" name="Image 8" descr="livreJaki1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605" y="387557"/>
            <a:ext cx="2198053" cy="2696998"/>
          </a:xfrm>
          <a:prstGeom prst="rect">
            <a:avLst/>
          </a:prstGeom>
        </p:spPr>
      </p:pic>
      <p:sp>
        <p:nvSpPr>
          <p:cNvPr id="10" name="ZoneTexte 9"/>
          <p:cNvSpPr txBox="1"/>
          <p:nvPr/>
        </p:nvSpPr>
        <p:spPr>
          <a:xfrm>
            <a:off x="6536355" y="3004343"/>
            <a:ext cx="983663" cy="369332"/>
          </a:xfrm>
          <a:prstGeom prst="rect">
            <a:avLst/>
          </a:prstGeom>
          <a:noFill/>
        </p:spPr>
        <p:txBody>
          <a:bodyPr wrap="none" rtlCol="0">
            <a:spAutoFit/>
          </a:bodyPr>
          <a:lstStyle/>
          <a:p>
            <a:r>
              <a:rPr lang="fr-FR" sz="1000" dirty="0" smtClean="0"/>
              <a:t>Hélène Duhem</a:t>
            </a:r>
            <a:r>
              <a:rPr lang="fr-FR" dirty="0" smtClean="0"/>
              <a:t> </a:t>
            </a:r>
            <a:endParaRPr lang="fr-FR" dirty="0"/>
          </a:p>
        </p:txBody>
      </p:sp>
      <p:sp>
        <p:nvSpPr>
          <p:cNvPr id="11" name="ZoneTexte 10"/>
          <p:cNvSpPr txBox="1"/>
          <p:nvPr/>
        </p:nvSpPr>
        <p:spPr>
          <a:xfrm>
            <a:off x="416690" y="1635735"/>
            <a:ext cx="5057957" cy="1477328"/>
          </a:xfrm>
          <a:prstGeom prst="rect">
            <a:avLst/>
          </a:prstGeom>
          <a:noFill/>
        </p:spPr>
        <p:txBody>
          <a:bodyPr wrap="none" rtlCol="0">
            <a:spAutoFit/>
          </a:bodyPr>
          <a:lstStyle/>
          <a:p>
            <a:r>
              <a:rPr lang="fr-FR" b="1" dirty="0"/>
              <a:t>28 juillet 1892 D</a:t>
            </a:r>
            <a:r>
              <a:rPr lang="fr-FR" dirty="0"/>
              <a:t>écès de l’épouse de Pierre Duhem.</a:t>
            </a:r>
          </a:p>
          <a:p>
            <a:r>
              <a:rPr lang="fr-FR" dirty="0"/>
              <a:t>Pierre Duhem quitte l’Université de Lille pour celle </a:t>
            </a:r>
          </a:p>
          <a:p>
            <a:r>
              <a:rPr lang="fr-FR" dirty="0"/>
              <a:t>de Rennes en octobre 1893. Il n’y reste </a:t>
            </a:r>
          </a:p>
          <a:p>
            <a:r>
              <a:rPr lang="fr-FR" dirty="0"/>
              <a:t>qu’une année.  </a:t>
            </a:r>
          </a:p>
          <a:p>
            <a:endParaRPr lang="fr-FR" dirty="0"/>
          </a:p>
        </p:txBody>
      </p:sp>
    </p:spTree>
    <p:extLst>
      <p:ext uri="{BB962C8B-B14F-4D97-AF65-F5344CB8AC3E}">
        <p14:creationId xmlns:p14="http://schemas.microsoft.com/office/powerpoint/2010/main" val="22825601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24</a:t>
            </a:fld>
            <a:endParaRPr lang="fr-FR"/>
          </a:p>
        </p:txBody>
      </p:sp>
      <p:sp>
        <p:nvSpPr>
          <p:cNvPr id="5" name="ZoneTexte 4"/>
          <p:cNvSpPr txBox="1"/>
          <p:nvPr/>
        </p:nvSpPr>
        <p:spPr>
          <a:xfrm>
            <a:off x="203200" y="220133"/>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213738" y="841397"/>
            <a:ext cx="6779282" cy="646331"/>
          </a:xfrm>
          <a:prstGeom prst="rect">
            <a:avLst/>
          </a:prstGeom>
          <a:noFill/>
        </p:spPr>
        <p:txBody>
          <a:bodyPr wrap="none" rtlCol="0">
            <a:spAutoFit/>
          </a:bodyPr>
          <a:lstStyle/>
          <a:p>
            <a:r>
              <a:rPr lang="fr-FR" b="1" dirty="0" smtClean="0"/>
              <a:t>Octobre 1894</a:t>
            </a:r>
            <a:r>
              <a:rPr lang="fr-FR" b="1" dirty="0"/>
              <a:t> </a:t>
            </a:r>
            <a:r>
              <a:rPr lang="fr-FR" dirty="0"/>
              <a:t>D</a:t>
            </a:r>
            <a:r>
              <a:rPr lang="fr-FR" dirty="0" smtClean="0"/>
              <a:t>ébut de l’affaire Dreyfus. Duhem est </a:t>
            </a:r>
            <a:r>
              <a:rPr lang="fr-FR" dirty="0" err="1" smtClean="0"/>
              <a:t>anti-dreyfusard</a:t>
            </a:r>
            <a:r>
              <a:rPr lang="fr-FR" dirty="0" smtClean="0"/>
              <a:t>. </a:t>
            </a:r>
          </a:p>
          <a:p>
            <a:r>
              <a:rPr lang="fr-FR" dirty="0" smtClean="0"/>
              <a:t>Se brouille avec Painlevé.</a:t>
            </a:r>
            <a:endParaRPr lang="fr-FR" dirty="0"/>
          </a:p>
        </p:txBody>
      </p:sp>
      <p:sp>
        <p:nvSpPr>
          <p:cNvPr id="7" name="ZoneTexte 6"/>
          <p:cNvSpPr txBox="1"/>
          <p:nvPr/>
        </p:nvSpPr>
        <p:spPr>
          <a:xfrm>
            <a:off x="193917" y="2066375"/>
            <a:ext cx="3797171" cy="1477328"/>
          </a:xfrm>
          <a:prstGeom prst="rect">
            <a:avLst/>
          </a:prstGeom>
          <a:noFill/>
        </p:spPr>
        <p:txBody>
          <a:bodyPr wrap="none" rtlCol="0">
            <a:spAutoFit/>
          </a:bodyPr>
          <a:lstStyle/>
          <a:p>
            <a:r>
              <a:rPr lang="fr-FR" b="1" dirty="0" smtClean="0">
                <a:solidFill>
                  <a:srgbClr val="FF0000"/>
                </a:solidFill>
              </a:rPr>
              <a:t>1895</a:t>
            </a:r>
            <a:r>
              <a:rPr lang="fr-FR" dirty="0" smtClean="0">
                <a:solidFill>
                  <a:srgbClr val="FF0000"/>
                </a:solidFill>
              </a:rPr>
              <a:t> La </a:t>
            </a:r>
            <a:r>
              <a:rPr lang="fr-FR" dirty="0">
                <a:solidFill>
                  <a:srgbClr val="FF0000"/>
                </a:solidFill>
              </a:rPr>
              <a:t>chaire de </a:t>
            </a:r>
            <a:r>
              <a:rPr lang="fr-FR" dirty="0" smtClean="0">
                <a:solidFill>
                  <a:srgbClr val="FF0000"/>
                </a:solidFill>
              </a:rPr>
              <a:t>Physique occupée </a:t>
            </a:r>
          </a:p>
          <a:p>
            <a:r>
              <a:rPr lang="fr-FR" dirty="0" smtClean="0">
                <a:solidFill>
                  <a:srgbClr val="FF0000"/>
                </a:solidFill>
              </a:rPr>
              <a:t>par Pierre Duhem </a:t>
            </a:r>
            <a:r>
              <a:rPr lang="fr-FR" dirty="0">
                <a:solidFill>
                  <a:srgbClr val="FF0000"/>
                </a:solidFill>
              </a:rPr>
              <a:t>est transformée en </a:t>
            </a:r>
            <a:endParaRPr lang="fr-FR" dirty="0" smtClean="0">
              <a:solidFill>
                <a:srgbClr val="FF0000"/>
              </a:solidFill>
            </a:endParaRPr>
          </a:p>
          <a:p>
            <a:r>
              <a:rPr lang="fr-FR" dirty="0" smtClean="0">
                <a:solidFill>
                  <a:srgbClr val="FF0000"/>
                </a:solidFill>
              </a:rPr>
              <a:t>chaire </a:t>
            </a:r>
            <a:r>
              <a:rPr lang="fr-FR" dirty="0">
                <a:solidFill>
                  <a:srgbClr val="FF0000"/>
                </a:solidFill>
              </a:rPr>
              <a:t>de </a:t>
            </a:r>
            <a:r>
              <a:rPr lang="fr-FR" dirty="0" smtClean="0">
                <a:solidFill>
                  <a:srgbClr val="FF0000"/>
                </a:solidFill>
              </a:rPr>
              <a:t>Physique </a:t>
            </a:r>
            <a:r>
              <a:rPr lang="fr-FR" dirty="0">
                <a:solidFill>
                  <a:srgbClr val="FF0000"/>
                </a:solidFill>
              </a:rPr>
              <a:t>Théorique</a:t>
            </a:r>
            <a:r>
              <a:rPr lang="fr-FR" dirty="0" smtClean="0"/>
              <a:t>.</a:t>
            </a:r>
          </a:p>
          <a:p>
            <a:r>
              <a:rPr lang="fr-FR" dirty="0" smtClean="0"/>
              <a:t>Pierre Duhem est </a:t>
            </a:r>
            <a:r>
              <a:rPr lang="fr-FR" dirty="0"/>
              <a:t>élu au </a:t>
            </a:r>
            <a:r>
              <a:rPr lang="fr-FR" dirty="0" smtClean="0"/>
              <a:t>Conseil</a:t>
            </a:r>
          </a:p>
          <a:p>
            <a:r>
              <a:rPr lang="fr-FR" dirty="0" smtClean="0"/>
              <a:t>de </a:t>
            </a:r>
            <a:r>
              <a:rPr lang="fr-FR" dirty="0"/>
              <a:t>l’Université de Bordeaux.</a:t>
            </a:r>
          </a:p>
        </p:txBody>
      </p:sp>
      <p:pic>
        <p:nvPicPr>
          <p:cNvPr id="8" name="Image 7" descr="Rue_Duhem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63672" y="1327711"/>
            <a:ext cx="3866811" cy="5471974"/>
          </a:xfrm>
          <a:prstGeom prst="rect">
            <a:avLst/>
          </a:prstGeom>
        </p:spPr>
      </p:pic>
      <p:sp>
        <p:nvSpPr>
          <p:cNvPr id="9" name="ZoneTexte 8"/>
          <p:cNvSpPr txBox="1"/>
          <p:nvPr/>
        </p:nvSpPr>
        <p:spPr>
          <a:xfrm>
            <a:off x="931498" y="4325026"/>
            <a:ext cx="4346644" cy="646331"/>
          </a:xfrm>
          <a:prstGeom prst="rect">
            <a:avLst/>
          </a:prstGeom>
          <a:noFill/>
        </p:spPr>
        <p:txBody>
          <a:bodyPr wrap="none" rtlCol="0">
            <a:spAutoFit/>
          </a:bodyPr>
          <a:lstStyle/>
          <a:p>
            <a:r>
              <a:rPr lang="fr-FR" dirty="0" smtClean="0"/>
              <a:t>Pierre Duhem habitait au 18 </a:t>
            </a:r>
            <a:r>
              <a:rPr lang="fr-FR" i="1" dirty="0" smtClean="0"/>
              <a:t>rue de La Teste </a:t>
            </a:r>
          </a:p>
          <a:p>
            <a:r>
              <a:rPr lang="fr-FR" dirty="0" smtClean="0"/>
              <a:t>(depuis 1920, rue Duhem)</a:t>
            </a:r>
          </a:p>
        </p:txBody>
      </p:sp>
    </p:spTree>
    <p:extLst>
      <p:ext uri="{BB962C8B-B14F-4D97-AF65-F5344CB8AC3E}">
        <p14:creationId xmlns:p14="http://schemas.microsoft.com/office/powerpoint/2010/main" val="2528303613"/>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25</a:t>
            </a:fld>
            <a:endParaRPr lang="fr-FR"/>
          </a:p>
        </p:txBody>
      </p:sp>
      <p:sp>
        <p:nvSpPr>
          <p:cNvPr id="5" name="ZoneTexte 4"/>
          <p:cNvSpPr txBox="1"/>
          <p:nvPr/>
        </p:nvSpPr>
        <p:spPr>
          <a:xfrm>
            <a:off x="287867" y="321733"/>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40650" y="5326833"/>
            <a:ext cx="9184650" cy="923330"/>
          </a:xfrm>
          <a:prstGeom prst="rect">
            <a:avLst/>
          </a:prstGeom>
          <a:noFill/>
        </p:spPr>
        <p:txBody>
          <a:bodyPr wrap="none" rtlCol="0">
            <a:spAutoFit/>
          </a:bodyPr>
          <a:lstStyle/>
          <a:p>
            <a:r>
              <a:rPr lang="fr-FR" dirty="0" smtClean="0">
                <a:solidFill>
                  <a:srgbClr val="008000"/>
                </a:solidFill>
              </a:rPr>
              <a:t>Luc </a:t>
            </a:r>
            <a:r>
              <a:rPr lang="fr-FR" dirty="0" err="1" smtClean="0">
                <a:solidFill>
                  <a:srgbClr val="008000"/>
                </a:solidFill>
              </a:rPr>
              <a:t>Picart</a:t>
            </a:r>
            <a:r>
              <a:rPr lang="fr-FR" dirty="0">
                <a:solidFill>
                  <a:srgbClr val="008000"/>
                </a:solidFill>
              </a:rPr>
              <a:t> </a:t>
            </a:r>
            <a:r>
              <a:rPr lang="fr-FR" dirty="0" smtClean="0">
                <a:solidFill>
                  <a:srgbClr val="008000"/>
                </a:solidFill>
              </a:rPr>
              <a:t>(1867-1918)</a:t>
            </a:r>
            <a:r>
              <a:rPr lang="fr-FR" dirty="0" smtClean="0"/>
              <a:t>, mathématicien et astronome,  thèse soutenue en 1892 à la Faculté des</a:t>
            </a:r>
          </a:p>
          <a:p>
            <a:r>
              <a:rPr lang="fr-FR" dirty="0" smtClean="0"/>
              <a:t>Sciences de Paris : </a:t>
            </a:r>
            <a:r>
              <a:rPr lang="fr-FR" dirty="0" smtClean="0">
                <a:solidFill>
                  <a:srgbClr val="0000FF"/>
                </a:solidFill>
              </a:rPr>
              <a:t>« Sur </a:t>
            </a:r>
            <a:r>
              <a:rPr lang="fr-FR" dirty="0">
                <a:solidFill>
                  <a:srgbClr val="0000FF"/>
                </a:solidFill>
              </a:rPr>
              <a:t>la </a:t>
            </a:r>
            <a:r>
              <a:rPr lang="fr-FR" dirty="0" smtClean="0">
                <a:solidFill>
                  <a:srgbClr val="0000FF"/>
                </a:solidFill>
              </a:rPr>
              <a:t>désagrégation </a:t>
            </a:r>
            <a:r>
              <a:rPr lang="fr-FR" dirty="0">
                <a:solidFill>
                  <a:srgbClr val="0000FF"/>
                </a:solidFill>
              </a:rPr>
              <a:t>des essaims </a:t>
            </a:r>
            <a:r>
              <a:rPr lang="fr-FR" dirty="0" smtClean="0">
                <a:solidFill>
                  <a:srgbClr val="0000FF"/>
                </a:solidFill>
              </a:rPr>
              <a:t>météoriques »</a:t>
            </a:r>
            <a:r>
              <a:rPr lang="fr-FR" dirty="0" smtClean="0"/>
              <a:t>. Ses travaux portent</a:t>
            </a:r>
          </a:p>
          <a:p>
            <a:r>
              <a:rPr lang="fr-FR" dirty="0"/>
              <a:t>a</a:t>
            </a:r>
            <a:r>
              <a:rPr lang="fr-FR" dirty="0" smtClean="0"/>
              <a:t>ussi sur l'étude </a:t>
            </a:r>
            <a:r>
              <a:rPr lang="fr-FR" dirty="0"/>
              <a:t>de la rotation de la </a:t>
            </a:r>
            <a:r>
              <a:rPr lang="fr-FR" dirty="0" smtClean="0"/>
              <a:t>Terre (</a:t>
            </a:r>
            <a:r>
              <a:rPr lang="fr-FR" i="1" dirty="0" smtClean="0"/>
              <a:t>période </a:t>
            </a:r>
            <a:r>
              <a:rPr lang="fr-FR" i="1" dirty="0"/>
              <a:t>de </a:t>
            </a:r>
            <a:r>
              <a:rPr lang="fr-FR" i="1" dirty="0" smtClean="0"/>
              <a:t>Chandler</a:t>
            </a:r>
            <a:r>
              <a:rPr lang="fr-FR" dirty="0" smtClean="0"/>
              <a:t>),</a:t>
            </a:r>
            <a:r>
              <a:rPr lang="fr-FR" dirty="0"/>
              <a:t> </a:t>
            </a:r>
            <a:r>
              <a:rPr lang="fr-FR" dirty="0" smtClean="0"/>
              <a:t>doyen de 1908 à 1919.</a:t>
            </a:r>
          </a:p>
        </p:txBody>
      </p:sp>
      <p:sp>
        <p:nvSpPr>
          <p:cNvPr id="7" name="ZoneTexte 6"/>
          <p:cNvSpPr txBox="1"/>
          <p:nvPr/>
        </p:nvSpPr>
        <p:spPr>
          <a:xfrm>
            <a:off x="287867" y="717757"/>
            <a:ext cx="7496463" cy="369332"/>
          </a:xfrm>
          <a:prstGeom prst="rect">
            <a:avLst/>
          </a:prstGeom>
          <a:noFill/>
        </p:spPr>
        <p:txBody>
          <a:bodyPr wrap="none" rtlCol="0">
            <a:spAutoFit/>
          </a:bodyPr>
          <a:lstStyle/>
          <a:p>
            <a:r>
              <a:rPr lang="fr-FR" dirty="0">
                <a:solidFill>
                  <a:srgbClr val="FF0000"/>
                </a:solidFill>
              </a:rPr>
              <a:t>D</a:t>
            </a:r>
            <a:r>
              <a:rPr lang="fr-FR" dirty="0" smtClean="0">
                <a:solidFill>
                  <a:srgbClr val="FF0000"/>
                </a:solidFill>
              </a:rPr>
              <a:t>oyens </a:t>
            </a:r>
            <a:r>
              <a:rPr lang="fr-FR" dirty="0">
                <a:solidFill>
                  <a:srgbClr val="FF0000"/>
                </a:solidFill>
              </a:rPr>
              <a:t>de la Faculté des Sciences de Bordeaux </a:t>
            </a:r>
            <a:r>
              <a:rPr lang="fr-FR" dirty="0" smtClean="0">
                <a:solidFill>
                  <a:srgbClr val="FF0000"/>
                </a:solidFill>
              </a:rPr>
              <a:t>à l’époque de Pierre Duhem</a:t>
            </a:r>
            <a:endParaRPr lang="fr-FR" dirty="0">
              <a:solidFill>
                <a:srgbClr val="FF0000"/>
              </a:solidFill>
            </a:endParaRPr>
          </a:p>
        </p:txBody>
      </p:sp>
      <p:sp>
        <p:nvSpPr>
          <p:cNvPr id="8" name="ZoneTexte 7"/>
          <p:cNvSpPr txBox="1"/>
          <p:nvPr/>
        </p:nvSpPr>
        <p:spPr>
          <a:xfrm>
            <a:off x="193638" y="1187004"/>
            <a:ext cx="4812924" cy="1477328"/>
          </a:xfrm>
          <a:prstGeom prst="rect">
            <a:avLst/>
          </a:prstGeom>
          <a:noFill/>
        </p:spPr>
        <p:txBody>
          <a:bodyPr wrap="none" rtlCol="0">
            <a:spAutoFit/>
          </a:bodyPr>
          <a:lstStyle/>
          <a:p>
            <a:r>
              <a:rPr lang="fr-FR" dirty="0">
                <a:solidFill>
                  <a:srgbClr val="008000"/>
                </a:solidFill>
              </a:rPr>
              <a:t>Ulysse </a:t>
            </a:r>
            <a:r>
              <a:rPr lang="fr-FR" dirty="0" err="1">
                <a:solidFill>
                  <a:srgbClr val="008000"/>
                </a:solidFill>
              </a:rPr>
              <a:t>Gayon</a:t>
            </a:r>
            <a:r>
              <a:rPr lang="fr-FR" dirty="0">
                <a:solidFill>
                  <a:srgbClr val="008000"/>
                </a:solidFill>
              </a:rPr>
              <a:t> (1845-1929)</a:t>
            </a:r>
            <a:r>
              <a:rPr lang="fr-FR" dirty="0"/>
              <a:t>, biochimiste, </a:t>
            </a:r>
            <a:endParaRPr lang="fr-FR" dirty="0" smtClean="0"/>
          </a:p>
          <a:p>
            <a:r>
              <a:rPr lang="fr-FR" dirty="0" smtClean="0"/>
              <a:t>élève </a:t>
            </a:r>
            <a:r>
              <a:rPr lang="fr-FR" dirty="0"/>
              <a:t>de Louis Pasteur, inventeur de </a:t>
            </a:r>
            <a:r>
              <a:rPr lang="fr-FR" dirty="0" smtClean="0"/>
              <a:t>la</a:t>
            </a:r>
          </a:p>
          <a:p>
            <a:r>
              <a:rPr lang="fr-FR" dirty="0">
                <a:solidFill>
                  <a:srgbClr val="0000FF"/>
                </a:solidFill>
              </a:rPr>
              <a:t>b</a:t>
            </a:r>
            <a:r>
              <a:rPr lang="fr-FR" dirty="0" smtClean="0">
                <a:solidFill>
                  <a:srgbClr val="0000FF"/>
                </a:solidFill>
              </a:rPr>
              <a:t>ouillie Bordelaise</a:t>
            </a:r>
          </a:p>
          <a:p>
            <a:r>
              <a:rPr lang="fr-FR" dirty="0" smtClean="0"/>
              <a:t>(</a:t>
            </a:r>
            <a:r>
              <a:rPr lang="fr-FR" dirty="0"/>
              <a:t>avec le </a:t>
            </a:r>
            <a:r>
              <a:rPr lang="fr-FR" dirty="0">
                <a:solidFill>
                  <a:srgbClr val="008000"/>
                </a:solidFill>
              </a:rPr>
              <a:t>botaniste Alexis Millardet (1838-1902) </a:t>
            </a:r>
            <a:r>
              <a:rPr lang="fr-FR" dirty="0"/>
              <a:t>), </a:t>
            </a:r>
          </a:p>
          <a:p>
            <a:r>
              <a:rPr lang="fr-FR" dirty="0"/>
              <a:t>doyen de 1900 à 1906</a:t>
            </a:r>
            <a:r>
              <a:rPr lang="fr-FR" dirty="0" smtClean="0"/>
              <a:t>.</a:t>
            </a:r>
            <a:endParaRPr lang="fr-FR" dirty="0"/>
          </a:p>
        </p:txBody>
      </p:sp>
      <p:sp>
        <p:nvSpPr>
          <p:cNvPr id="9" name="ZoneTexte 8"/>
          <p:cNvSpPr txBox="1"/>
          <p:nvPr/>
        </p:nvSpPr>
        <p:spPr>
          <a:xfrm>
            <a:off x="4127123" y="2408795"/>
            <a:ext cx="83545" cy="369332"/>
          </a:xfrm>
          <a:prstGeom prst="rect">
            <a:avLst/>
          </a:prstGeom>
          <a:noFill/>
        </p:spPr>
        <p:txBody>
          <a:bodyPr wrap="square" rtlCol="0">
            <a:spAutoFit/>
          </a:bodyPr>
          <a:lstStyle/>
          <a:p>
            <a:endParaRPr lang="fr-FR" dirty="0"/>
          </a:p>
        </p:txBody>
      </p:sp>
      <p:sp>
        <p:nvSpPr>
          <p:cNvPr id="10" name="ZoneTexte 9"/>
          <p:cNvSpPr txBox="1"/>
          <p:nvPr/>
        </p:nvSpPr>
        <p:spPr>
          <a:xfrm>
            <a:off x="2040438" y="2877529"/>
            <a:ext cx="4033382" cy="1754327"/>
          </a:xfrm>
          <a:prstGeom prst="rect">
            <a:avLst/>
          </a:prstGeom>
          <a:noFill/>
        </p:spPr>
        <p:txBody>
          <a:bodyPr wrap="none" rtlCol="0">
            <a:spAutoFit/>
          </a:bodyPr>
          <a:lstStyle/>
          <a:p>
            <a:r>
              <a:rPr lang="fr-FR" dirty="0">
                <a:solidFill>
                  <a:srgbClr val="008000"/>
                </a:solidFill>
              </a:rPr>
              <a:t>Henri </a:t>
            </a:r>
            <a:r>
              <a:rPr lang="fr-FR" dirty="0" err="1">
                <a:solidFill>
                  <a:srgbClr val="008000"/>
                </a:solidFill>
              </a:rPr>
              <a:t>Padé</a:t>
            </a:r>
            <a:r>
              <a:rPr lang="fr-FR" dirty="0">
                <a:solidFill>
                  <a:srgbClr val="008000"/>
                </a:solidFill>
              </a:rPr>
              <a:t> (1863-1953)</a:t>
            </a:r>
            <a:r>
              <a:rPr lang="fr-FR" dirty="0"/>
              <a:t>, mathématicien, </a:t>
            </a:r>
            <a:endParaRPr lang="fr-FR" dirty="0" smtClean="0"/>
          </a:p>
          <a:p>
            <a:r>
              <a:rPr lang="fr-FR" dirty="0" smtClean="0"/>
              <a:t>élève </a:t>
            </a:r>
            <a:r>
              <a:rPr lang="fr-FR" dirty="0"/>
              <a:t>de Charles Hermite, </a:t>
            </a:r>
            <a:endParaRPr lang="fr-FR" dirty="0" smtClean="0"/>
          </a:p>
          <a:p>
            <a:r>
              <a:rPr lang="fr-FR" dirty="0" smtClean="0"/>
              <a:t>connu </a:t>
            </a:r>
            <a:r>
              <a:rPr lang="fr-FR" dirty="0"/>
              <a:t>pour ses travaux </a:t>
            </a:r>
            <a:r>
              <a:rPr lang="fr-FR" dirty="0" smtClean="0"/>
              <a:t>dans le</a:t>
            </a:r>
          </a:p>
          <a:p>
            <a:r>
              <a:rPr lang="fr-FR" dirty="0" smtClean="0"/>
              <a:t>domaine </a:t>
            </a:r>
            <a:r>
              <a:rPr lang="fr-FR" dirty="0"/>
              <a:t>des fractions continues </a:t>
            </a:r>
            <a:endParaRPr lang="fr-FR" dirty="0" smtClean="0"/>
          </a:p>
          <a:p>
            <a:r>
              <a:rPr lang="fr-FR" dirty="0"/>
              <a:t>a</a:t>
            </a:r>
            <a:r>
              <a:rPr lang="fr-FR" dirty="0" smtClean="0"/>
              <a:t>lgébriques ( </a:t>
            </a:r>
            <a:r>
              <a:rPr lang="fr-FR" dirty="0"/>
              <a:t>les fameux </a:t>
            </a:r>
            <a:r>
              <a:rPr lang="fr-FR" i="1" dirty="0" err="1">
                <a:solidFill>
                  <a:srgbClr val="0000FF"/>
                </a:solidFill>
              </a:rPr>
              <a:t>approximants</a:t>
            </a:r>
            <a:r>
              <a:rPr lang="fr-FR" i="1" dirty="0">
                <a:solidFill>
                  <a:srgbClr val="0000FF"/>
                </a:solidFill>
              </a:rPr>
              <a:t> </a:t>
            </a:r>
            <a:endParaRPr lang="fr-FR" i="1" dirty="0" smtClean="0">
              <a:solidFill>
                <a:srgbClr val="0000FF"/>
              </a:solidFill>
            </a:endParaRPr>
          </a:p>
          <a:p>
            <a:r>
              <a:rPr lang="fr-FR" i="1" dirty="0" smtClean="0">
                <a:solidFill>
                  <a:srgbClr val="0000FF"/>
                </a:solidFill>
              </a:rPr>
              <a:t>de </a:t>
            </a:r>
            <a:r>
              <a:rPr lang="fr-FR" i="1" dirty="0" err="1">
                <a:solidFill>
                  <a:srgbClr val="0000FF"/>
                </a:solidFill>
              </a:rPr>
              <a:t>Padé</a:t>
            </a:r>
            <a:r>
              <a:rPr lang="fr-FR" dirty="0"/>
              <a:t>)</a:t>
            </a:r>
            <a:r>
              <a:rPr lang="fr-FR" dirty="0" smtClean="0"/>
              <a:t>, doyen </a:t>
            </a:r>
            <a:r>
              <a:rPr lang="fr-FR" dirty="0"/>
              <a:t>de 1906 à 1908</a:t>
            </a:r>
            <a:r>
              <a:rPr lang="fr-FR" dirty="0" smtClean="0"/>
              <a:t>.</a:t>
            </a:r>
            <a:endParaRPr lang="fr-FR" dirty="0"/>
          </a:p>
        </p:txBody>
      </p:sp>
      <p:pic>
        <p:nvPicPr>
          <p:cNvPr id="11" name="Image 10" descr="gy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26990" y="1187004"/>
            <a:ext cx="1345454" cy="1799998"/>
          </a:xfrm>
          <a:prstGeom prst="rect">
            <a:avLst/>
          </a:prstGeom>
        </p:spPr>
      </p:pic>
      <p:sp>
        <p:nvSpPr>
          <p:cNvPr id="12" name="ZoneTexte 11"/>
          <p:cNvSpPr txBox="1"/>
          <p:nvPr/>
        </p:nvSpPr>
        <p:spPr>
          <a:xfrm>
            <a:off x="6887053" y="3009194"/>
            <a:ext cx="905454" cy="246221"/>
          </a:xfrm>
          <a:prstGeom prst="rect">
            <a:avLst/>
          </a:prstGeom>
          <a:noFill/>
        </p:spPr>
        <p:txBody>
          <a:bodyPr wrap="none" rtlCol="0">
            <a:spAutoFit/>
          </a:bodyPr>
          <a:lstStyle/>
          <a:p>
            <a:r>
              <a:rPr lang="fr-FR" sz="1000" dirty="0" smtClean="0">
                <a:solidFill>
                  <a:srgbClr val="008000"/>
                </a:solidFill>
              </a:rPr>
              <a:t>Ulysse </a:t>
            </a:r>
            <a:r>
              <a:rPr lang="fr-FR" sz="1000" dirty="0" err="1" smtClean="0">
                <a:solidFill>
                  <a:srgbClr val="008000"/>
                </a:solidFill>
              </a:rPr>
              <a:t>Gayon</a:t>
            </a:r>
            <a:endParaRPr lang="fr-FR" sz="1000" dirty="0" smtClean="0">
              <a:solidFill>
                <a:srgbClr val="008000"/>
              </a:solidFill>
            </a:endParaRPr>
          </a:p>
        </p:txBody>
      </p:sp>
      <p:pic>
        <p:nvPicPr>
          <p:cNvPr id="13" name="Image 12" descr="Pa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5564" y="2877529"/>
            <a:ext cx="1450309" cy="1764179"/>
          </a:xfrm>
          <a:prstGeom prst="rect">
            <a:avLst/>
          </a:prstGeom>
        </p:spPr>
      </p:pic>
      <p:sp>
        <p:nvSpPr>
          <p:cNvPr id="14" name="ZoneTexte 13"/>
          <p:cNvSpPr txBox="1"/>
          <p:nvPr/>
        </p:nvSpPr>
        <p:spPr>
          <a:xfrm>
            <a:off x="659513" y="4781629"/>
            <a:ext cx="774897" cy="246221"/>
          </a:xfrm>
          <a:prstGeom prst="rect">
            <a:avLst/>
          </a:prstGeom>
          <a:noFill/>
        </p:spPr>
        <p:txBody>
          <a:bodyPr wrap="none" rtlCol="0">
            <a:spAutoFit/>
          </a:bodyPr>
          <a:lstStyle/>
          <a:p>
            <a:r>
              <a:rPr lang="fr-FR" sz="1000" dirty="0" smtClean="0">
                <a:solidFill>
                  <a:srgbClr val="008000"/>
                </a:solidFill>
              </a:rPr>
              <a:t>Henri </a:t>
            </a:r>
            <a:r>
              <a:rPr lang="fr-FR" sz="1000" dirty="0" err="1" smtClean="0">
                <a:solidFill>
                  <a:srgbClr val="008000"/>
                </a:solidFill>
              </a:rPr>
              <a:t>Padé</a:t>
            </a:r>
            <a:r>
              <a:rPr lang="fr-FR" sz="1000" dirty="0" smtClean="0">
                <a:solidFill>
                  <a:srgbClr val="008000"/>
                </a:solidFill>
              </a:rPr>
              <a:t> </a:t>
            </a:r>
          </a:p>
        </p:txBody>
      </p:sp>
      <p:pic>
        <p:nvPicPr>
          <p:cNvPr id="15" name="Image 14" descr="Picar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39780" y="3378900"/>
            <a:ext cx="1265327" cy="1727966"/>
          </a:xfrm>
          <a:prstGeom prst="rect">
            <a:avLst/>
          </a:prstGeom>
        </p:spPr>
      </p:pic>
      <p:sp>
        <p:nvSpPr>
          <p:cNvPr id="16" name="ZoneTexte 15"/>
          <p:cNvSpPr txBox="1"/>
          <p:nvPr/>
        </p:nvSpPr>
        <p:spPr>
          <a:xfrm>
            <a:off x="6616505" y="4812408"/>
            <a:ext cx="723275" cy="246221"/>
          </a:xfrm>
          <a:prstGeom prst="rect">
            <a:avLst/>
          </a:prstGeom>
          <a:noFill/>
        </p:spPr>
        <p:txBody>
          <a:bodyPr wrap="none" rtlCol="0">
            <a:spAutoFit/>
          </a:bodyPr>
          <a:lstStyle/>
          <a:p>
            <a:r>
              <a:rPr lang="fr-FR" sz="1000" dirty="0" smtClean="0">
                <a:solidFill>
                  <a:srgbClr val="008000"/>
                </a:solidFill>
              </a:rPr>
              <a:t>Luc </a:t>
            </a:r>
            <a:r>
              <a:rPr lang="fr-FR" sz="1000" dirty="0" err="1" smtClean="0">
                <a:solidFill>
                  <a:srgbClr val="008000"/>
                </a:solidFill>
              </a:rPr>
              <a:t>Picart</a:t>
            </a:r>
            <a:endParaRPr lang="fr-FR" sz="1000" dirty="0" smtClean="0">
              <a:solidFill>
                <a:srgbClr val="008000"/>
              </a:solidFill>
            </a:endParaRPr>
          </a:p>
        </p:txBody>
      </p:sp>
    </p:spTree>
    <p:extLst>
      <p:ext uri="{BB962C8B-B14F-4D97-AF65-F5344CB8AC3E}">
        <p14:creationId xmlns:p14="http://schemas.microsoft.com/office/powerpoint/2010/main" val="181756147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26</a:t>
            </a:fld>
            <a:endParaRPr lang="fr-FR"/>
          </a:p>
        </p:txBody>
      </p:sp>
      <p:sp>
        <p:nvSpPr>
          <p:cNvPr id="5" name="ZoneTexte 4"/>
          <p:cNvSpPr txBox="1"/>
          <p:nvPr/>
        </p:nvSpPr>
        <p:spPr>
          <a:xfrm>
            <a:off x="254000" y="270933"/>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243382" y="1085872"/>
            <a:ext cx="8561952" cy="923330"/>
          </a:xfrm>
          <a:prstGeom prst="rect">
            <a:avLst/>
          </a:prstGeom>
          <a:noFill/>
        </p:spPr>
        <p:txBody>
          <a:bodyPr wrap="square" rtlCol="0">
            <a:spAutoFit/>
          </a:bodyPr>
          <a:lstStyle/>
          <a:p>
            <a:r>
              <a:rPr lang="fr-FR" dirty="0" smtClean="0"/>
              <a:t>Pierre Duhem retrouve Jacques Hadamard à la Faculté des Sciences de Bordeaux. </a:t>
            </a:r>
          </a:p>
          <a:p>
            <a:endParaRPr lang="fr-FR" dirty="0"/>
          </a:p>
          <a:p>
            <a:r>
              <a:rPr lang="fr-FR" dirty="0" smtClean="0"/>
              <a:t>Arrivé en 1893, Hadamard quitte l’Aquitaine en Octobre 1897 pour Paris.</a:t>
            </a:r>
            <a:endParaRPr lang="fr-FR" dirty="0"/>
          </a:p>
        </p:txBody>
      </p:sp>
      <p:sp>
        <p:nvSpPr>
          <p:cNvPr id="8" name="ZoneTexte 7"/>
          <p:cNvSpPr txBox="1"/>
          <p:nvPr/>
        </p:nvSpPr>
        <p:spPr>
          <a:xfrm>
            <a:off x="243381" y="2975532"/>
            <a:ext cx="8202261" cy="1754327"/>
          </a:xfrm>
          <a:prstGeom prst="rect">
            <a:avLst/>
          </a:prstGeom>
          <a:noFill/>
        </p:spPr>
        <p:txBody>
          <a:bodyPr wrap="none" rtlCol="0">
            <a:spAutoFit/>
          </a:bodyPr>
          <a:lstStyle/>
          <a:p>
            <a:r>
              <a:rPr lang="fr-FR" dirty="0"/>
              <a:t>Jacques Hadamard </a:t>
            </a:r>
            <a:r>
              <a:rPr lang="fr-FR" dirty="0" smtClean="0"/>
              <a:t>écrit au sujet des Leçons d’Hydrodynamique de Duhem </a:t>
            </a:r>
            <a:r>
              <a:rPr lang="fr-FR" dirty="0"/>
              <a:t>: </a:t>
            </a:r>
            <a:endParaRPr lang="fr-FR" dirty="0" smtClean="0"/>
          </a:p>
          <a:p>
            <a:endParaRPr lang="fr-FR" dirty="0">
              <a:solidFill>
                <a:srgbClr val="FF0000"/>
              </a:solidFill>
            </a:endParaRPr>
          </a:p>
          <a:p>
            <a:r>
              <a:rPr lang="fr-FR" dirty="0" smtClean="0">
                <a:solidFill>
                  <a:srgbClr val="FF0000"/>
                </a:solidFill>
              </a:rPr>
              <a:t>«Pour ma part, je ne tardai pas à ressentir cette puissante </a:t>
            </a:r>
          </a:p>
          <a:p>
            <a:r>
              <a:rPr lang="fr-FR" dirty="0" smtClean="0">
                <a:solidFill>
                  <a:srgbClr val="FF0000"/>
                </a:solidFill>
              </a:rPr>
              <a:t>influence, à la lecture des leçons dont il s’agit, et plus encore lorsque une heureuse </a:t>
            </a:r>
          </a:p>
          <a:p>
            <a:r>
              <a:rPr lang="fr-FR" dirty="0" smtClean="0">
                <a:solidFill>
                  <a:srgbClr val="FF0000"/>
                </a:solidFill>
              </a:rPr>
              <a:t>fortune universitaire, amenant leur auteur à Bordeaux, me donna l’occasion de les </a:t>
            </a:r>
          </a:p>
          <a:p>
            <a:r>
              <a:rPr lang="fr-FR" dirty="0">
                <a:solidFill>
                  <a:srgbClr val="FF0000"/>
                </a:solidFill>
              </a:rPr>
              <a:t>c</a:t>
            </a:r>
            <a:r>
              <a:rPr lang="fr-FR" dirty="0" smtClean="0">
                <a:solidFill>
                  <a:srgbClr val="FF0000"/>
                </a:solidFill>
              </a:rPr>
              <a:t>ommenter longuement avec lui.»</a:t>
            </a:r>
          </a:p>
        </p:txBody>
      </p:sp>
    </p:spTree>
    <p:extLst>
      <p:ext uri="{BB962C8B-B14F-4D97-AF65-F5344CB8AC3E}">
        <p14:creationId xmlns:p14="http://schemas.microsoft.com/office/powerpoint/2010/main" val="1484172911"/>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27</a:t>
            </a:fld>
            <a:endParaRPr lang="fr-FR"/>
          </a:p>
        </p:txBody>
      </p:sp>
      <p:sp>
        <p:nvSpPr>
          <p:cNvPr id="5" name="ZoneTexte 4"/>
          <p:cNvSpPr txBox="1"/>
          <p:nvPr/>
        </p:nvSpPr>
        <p:spPr>
          <a:xfrm>
            <a:off x="301625" y="254000"/>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193638" y="1328132"/>
            <a:ext cx="8642285" cy="1200329"/>
          </a:xfrm>
          <a:prstGeom prst="rect">
            <a:avLst/>
          </a:prstGeom>
          <a:noFill/>
        </p:spPr>
        <p:txBody>
          <a:bodyPr wrap="none" rtlCol="0">
            <a:spAutoFit/>
          </a:bodyPr>
          <a:lstStyle/>
          <a:p>
            <a:r>
              <a:rPr lang="fr-FR" dirty="0" smtClean="0">
                <a:solidFill>
                  <a:srgbClr val="008000"/>
                </a:solidFill>
              </a:rPr>
              <a:t>Lucien </a:t>
            </a:r>
            <a:r>
              <a:rPr lang="fr-FR" dirty="0" err="1" smtClean="0">
                <a:solidFill>
                  <a:srgbClr val="008000"/>
                </a:solidFill>
              </a:rPr>
              <a:t>Marchis</a:t>
            </a:r>
            <a:r>
              <a:rPr lang="fr-FR" dirty="0" smtClean="0">
                <a:solidFill>
                  <a:srgbClr val="008000"/>
                </a:solidFill>
              </a:rPr>
              <a:t> (1863-1941)</a:t>
            </a:r>
            <a:r>
              <a:rPr lang="fr-FR" dirty="0" smtClean="0"/>
              <a:t>, soutient sa thèse intitulée </a:t>
            </a:r>
            <a:r>
              <a:rPr lang="fr-FR" dirty="0" smtClean="0">
                <a:solidFill>
                  <a:srgbClr val="0000FF"/>
                </a:solidFill>
              </a:rPr>
              <a:t>« Les </a:t>
            </a:r>
            <a:r>
              <a:rPr lang="fr-FR" dirty="0">
                <a:solidFill>
                  <a:srgbClr val="0000FF"/>
                </a:solidFill>
              </a:rPr>
              <a:t>modifications permanentes </a:t>
            </a:r>
            <a:endParaRPr lang="fr-FR" dirty="0" smtClean="0">
              <a:solidFill>
                <a:srgbClr val="0000FF"/>
              </a:solidFill>
            </a:endParaRPr>
          </a:p>
          <a:p>
            <a:r>
              <a:rPr lang="fr-FR" dirty="0" smtClean="0">
                <a:solidFill>
                  <a:srgbClr val="0000FF"/>
                </a:solidFill>
              </a:rPr>
              <a:t>du verre et le déplacement du zéro des thermomètres » </a:t>
            </a:r>
            <a:r>
              <a:rPr lang="fr-FR" dirty="0" smtClean="0"/>
              <a:t>,le 30 juin 1898 à Bordeaux. </a:t>
            </a:r>
          </a:p>
          <a:p>
            <a:r>
              <a:rPr lang="fr-FR" dirty="0" smtClean="0"/>
              <a:t>Maître de conférences à l’Université de Bordeaux, il</a:t>
            </a:r>
            <a:r>
              <a:rPr lang="fr-FR" dirty="0"/>
              <a:t> </a:t>
            </a:r>
            <a:r>
              <a:rPr lang="fr-FR" dirty="0" smtClean="0"/>
              <a:t>occupe à partir de 1910 la chaire </a:t>
            </a:r>
          </a:p>
          <a:p>
            <a:r>
              <a:rPr lang="fr-FR" dirty="0"/>
              <a:t>n</a:t>
            </a:r>
            <a:r>
              <a:rPr lang="fr-FR" dirty="0" smtClean="0"/>
              <a:t>ouvellement créée d’Aviation à la Sorbonne.</a:t>
            </a:r>
          </a:p>
        </p:txBody>
      </p:sp>
      <p:sp>
        <p:nvSpPr>
          <p:cNvPr id="7" name="ZoneTexte 6"/>
          <p:cNvSpPr txBox="1"/>
          <p:nvPr/>
        </p:nvSpPr>
        <p:spPr>
          <a:xfrm>
            <a:off x="279401" y="717757"/>
            <a:ext cx="5107551" cy="369332"/>
          </a:xfrm>
          <a:prstGeom prst="rect">
            <a:avLst/>
          </a:prstGeom>
          <a:noFill/>
        </p:spPr>
        <p:txBody>
          <a:bodyPr wrap="none" rtlCol="0">
            <a:spAutoFit/>
          </a:bodyPr>
          <a:lstStyle/>
          <a:p>
            <a:r>
              <a:rPr lang="fr-FR" dirty="0" smtClean="0">
                <a:solidFill>
                  <a:srgbClr val="FF0000"/>
                </a:solidFill>
              </a:rPr>
              <a:t>Pierre Duhem a plusieurs élèves à Bordeaux, dont : </a:t>
            </a:r>
            <a:endParaRPr lang="fr-FR" dirty="0"/>
          </a:p>
        </p:txBody>
      </p:sp>
      <p:pic>
        <p:nvPicPr>
          <p:cNvPr id="8" name="Image 7" descr="DUHEM -- Défense de thèse de L. Marchis (Archives privées de Laurent Galle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638" y="2563512"/>
            <a:ext cx="4294082" cy="3131985"/>
          </a:xfrm>
          <a:prstGeom prst="rect">
            <a:avLst/>
          </a:prstGeom>
        </p:spPr>
      </p:pic>
      <p:sp>
        <p:nvSpPr>
          <p:cNvPr id="9" name="ZoneTexte 8"/>
          <p:cNvSpPr txBox="1"/>
          <p:nvPr/>
        </p:nvSpPr>
        <p:spPr>
          <a:xfrm>
            <a:off x="482396" y="5697780"/>
            <a:ext cx="3158272" cy="400110"/>
          </a:xfrm>
          <a:prstGeom prst="rect">
            <a:avLst/>
          </a:prstGeom>
          <a:noFill/>
        </p:spPr>
        <p:txBody>
          <a:bodyPr wrap="square" rtlCol="0">
            <a:spAutoFit/>
          </a:bodyPr>
          <a:lstStyle/>
          <a:p>
            <a:r>
              <a:rPr lang="fr-FR" sz="1000" dirty="0" smtClean="0"/>
              <a:t>Pierre Duhem (au centre) lors de la soutenance</a:t>
            </a:r>
          </a:p>
          <a:p>
            <a:r>
              <a:rPr lang="fr-FR" sz="1000" dirty="0" smtClean="0"/>
              <a:t>de la thèse de Lucien </a:t>
            </a:r>
            <a:r>
              <a:rPr lang="fr-FR" sz="1000" dirty="0" err="1" smtClean="0"/>
              <a:t>Marchis</a:t>
            </a:r>
            <a:r>
              <a:rPr lang="fr-FR" sz="1000" dirty="0" smtClean="0"/>
              <a:t> </a:t>
            </a:r>
          </a:p>
        </p:txBody>
      </p:sp>
      <p:pic>
        <p:nvPicPr>
          <p:cNvPr id="10" name="Image 9" descr="f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0155" y="2615801"/>
            <a:ext cx="2820656" cy="3635977"/>
          </a:xfrm>
          <a:prstGeom prst="rect">
            <a:avLst/>
          </a:prstGeom>
        </p:spPr>
      </p:pic>
    </p:spTree>
    <p:extLst>
      <p:ext uri="{BB962C8B-B14F-4D97-AF65-F5344CB8AC3E}">
        <p14:creationId xmlns:p14="http://schemas.microsoft.com/office/powerpoint/2010/main" val="3308407370"/>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28</a:t>
            </a:fld>
            <a:endParaRPr lang="fr-FR"/>
          </a:p>
        </p:txBody>
      </p:sp>
      <p:sp>
        <p:nvSpPr>
          <p:cNvPr id="5" name="ZoneTexte 4"/>
          <p:cNvSpPr txBox="1"/>
          <p:nvPr/>
        </p:nvSpPr>
        <p:spPr>
          <a:xfrm>
            <a:off x="301625" y="254000"/>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120189" y="1137299"/>
            <a:ext cx="9082197" cy="1200329"/>
          </a:xfrm>
          <a:prstGeom prst="rect">
            <a:avLst/>
          </a:prstGeom>
          <a:noFill/>
        </p:spPr>
        <p:txBody>
          <a:bodyPr wrap="none" rtlCol="0">
            <a:spAutoFit/>
          </a:bodyPr>
          <a:lstStyle/>
          <a:p>
            <a:r>
              <a:rPr lang="fr-FR" dirty="0" smtClean="0">
                <a:solidFill>
                  <a:srgbClr val="008000"/>
                </a:solidFill>
              </a:rPr>
              <a:t>Paul </a:t>
            </a:r>
            <a:r>
              <a:rPr lang="fr-FR" dirty="0" err="1" smtClean="0">
                <a:solidFill>
                  <a:srgbClr val="008000"/>
                </a:solidFill>
              </a:rPr>
              <a:t>Saurel</a:t>
            </a:r>
            <a:r>
              <a:rPr lang="fr-FR" dirty="0" smtClean="0">
                <a:solidFill>
                  <a:srgbClr val="008000"/>
                </a:solidFill>
              </a:rPr>
              <a:t> (1871-1934)</a:t>
            </a:r>
            <a:r>
              <a:rPr lang="fr-FR" dirty="0"/>
              <a:t> </a:t>
            </a:r>
            <a:r>
              <a:rPr lang="fr-FR" dirty="0" smtClean="0"/>
              <a:t>est étudiant en Mathématiques à l’Université de </a:t>
            </a:r>
            <a:r>
              <a:rPr lang="fr-FR" dirty="0" err="1" smtClean="0"/>
              <a:t>Cornell</a:t>
            </a:r>
            <a:r>
              <a:rPr lang="fr-FR" dirty="0" smtClean="0"/>
              <a:t> (USA).</a:t>
            </a:r>
          </a:p>
          <a:p>
            <a:r>
              <a:rPr lang="fr-FR" dirty="0" smtClean="0"/>
              <a:t>Sur les conseils de ses professeurs </a:t>
            </a:r>
            <a:r>
              <a:rPr lang="fr-FR" dirty="0"/>
              <a:t>i</a:t>
            </a:r>
            <a:r>
              <a:rPr lang="fr-FR" dirty="0" smtClean="0"/>
              <a:t>nfluencés par les travaux de </a:t>
            </a:r>
            <a:r>
              <a:rPr lang="fr-FR" dirty="0" smtClean="0">
                <a:solidFill>
                  <a:srgbClr val="008000"/>
                </a:solidFill>
              </a:rPr>
              <a:t>J. </a:t>
            </a:r>
            <a:r>
              <a:rPr lang="fr-FR" dirty="0" err="1" smtClean="0">
                <a:solidFill>
                  <a:srgbClr val="008000"/>
                </a:solidFill>
              </a:rPr>
              <a:t>Willard</a:t>
            </a:r>
            <a:r>
              <a:rPr lang="fr-FR" dirty="0" smtClean="0">
                <a:solidFill>
                  <a:srgbClr val="008000"/>
                </a:solidFill>
              </a:rPr>
              <a:t> Gibbs (1839-1903)</a:t>
            </a:r>
            <a:r>
              <a:rPr lang="fr-FR" dirty="0" smtClean="0"/>
              <a:t>, </a:t>
            </a:r>
          </a:p>
          <a:p>
            <a:r>
              <a:rPr lang="fr-FR" dirty="0" smtClean="0"/>
              <a:t>il vient préparer une thèse à Bordeaux sous la direction de Pierre Duhem (Pierre Duhem est</a:t>
            </a:r>
          </a:p>
          <a:p>
            <a:r>
              <a:rPr lang="fr-FR" dirty="0" smtClean="0"/>
              <a:t>en effet en contact étroit avec Gibbs). </a:t>
            </a:r>
          </a:p>
        </p:txBody>
      </p:sp>
      <p:sp>
        <p:nvSpPr>
          <p:cNvPr id="7" name="ZoneTexte 6"/>
          <p:cNvSpPr txBox="1"/>
          <p:nvPr/>
        </p:nvSpPr>
        <p:spPr>
          <a:xfrm>
            <a:off x="193638" y="717757"/>
            <a:ext cx="5107551" cy="369332"/>
          </a:xfrm>
          <a:prstGeom prst="rect">
            <a:avLst/>
          </a:prstGeom>
          <a:noFill/>
        </p:spPr>
        <p:txBody>
          <a:bodyPr wrap="none" rtlCol="0">
            <a:spAutoFit/>
          </a:bodyPr>
          <a:lstStyle/>
          <a:p>
            <a:r>
              <a:rPr lang="fr-FR" dirty="0">
                <a:solidFill>
                  <a:srgbClr val="FF0000"/>
                </a:solidFill>
              </a:rPr>
              <a:t>Pierre Duhem a plusieurs élèves à Bordeaux, dont : </a:t>
            </a:r>
            <a:endParaRPr lang="fr-FR" dirty="0"/>
          </a:p>
        </p:txBody>
      </p:sp>
      <p:pic>
        <p:nvPicPr>
          <p:cNvPr id="8" name="Image 7" descr="jwillardgibb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638" y="2337628"/>
            <a:ext cx="1361667" cy="1802579"/>
          </a:xfrm>
          <a:prstGeom prst="rect">
            <a:avLst/>
          </a:prstGeom>
        </p:spPr>
      </p:pic>
      <p:sp>
        <p:nvSpPr>
          <p:cNvPr id="9" name="ZoneTexte 8"/>
          <p:cNvSpPr txBox="1"/>
          <p:nvPr/>
        </p:nvSpPr>
        <p:spPr>
          <a:xfrm>
            <a:off x="1555305" y="3105097"/>
            <a:ext cx="1008897" cy="246221"/>
          </a:xfrm>
          <a:prstGeom prst="rect">
            <a:avLst/>
          </a:prstGeom>
          <a:noFill/>
        </p:spPr>
        <p:txBody>
          <a:bodyPr wrap="none" rtlCol="0">
            <a:spAutoFit/>
          </a:bodyPr>
          <a:lstStyle/>
          <a:p>
            <a:r>
              <a:rPr lang="fr-FR" sz="1000" dirty="0" smtClean="0">
                <a:solidFill>
                  <a:srgbClr val="008000"/>
                </a:solidFill>
              </a:rPr>
              <a:t>J. </a:t>
            </a:r>
            <a:r>
              <a:rPr lang="fr-FR" sz="1000" dirty="0" err="1" smtClean="0">
                <a:solidFill>
                  <a:srgbClr val="008000"/>
                </a:solidFill>
              </a:rPr>
              <a:t>Willard</a:t>
            </a:r>
            <a:r>
              <a:rPr lang="fr-FR" sz="1000" dirty="0" smtClean="0">
                <a:solidFill>
                  <a:srgbClr val="008000"/>
                </a:solidFill>
              </a:rPr>
              <a:t> Gibbs </a:t>
            </a:r>
          </a:p>
        </p:txBody>
      </p:sp>
      <p:sp>
        <p:nvSpPr>
          <p:cNvPr id="10" name="ZoneTexte 9"/>
          <p:cNvSpPr txBox="1"/>
          <p:nvPr/>
        </p:nvSpPr>
        <p:spPr>
          <a:xfrm>
            <a:off x="3689061" y="3110843"/>
            <a:ext cx="5454939" cy="2862323"/>
          </a:xfrm>
          <a:prstGeom prst="rect">
            <a:avLst/>
          </a:prstGeom>
          <a:noFill/>
        </p:spPr>
        <p:txBody>
          <a:bodyPr wrap="square" rtlCol="0">
            <a:spAutoFit/>
          </a:bodyPr>
          <a:lstStyle/>
          <a:p>
            <a:r>
              <a:rPr lang="fr-FR" dirty="0"/>
              <a:t>« Paul Louis </a:t>
            </a:r>
            <a:r>
              <a:rPr lang="fr-FR" dirty="0" err="1"/>
              <a:t>Saurel</a:t>
            </a:r>
            <a:r>
              <a:rPr lang="fr-FR" dirty="0"/>
              <a:t> </a:t>
            </a:r>
            <a:r>
              <a:rPr lang="fr-FR" dirty="0" err="1"/>
              <a:t>was</a:t>
            </a:r>
            <a:r>
              <a:rPr lang="fr-FR" dirty="0"/>
              <a:t> a </a:t>
            </a:r>
            <a:r>
              <a:rPr lang="fr-FR" dirty="0" err="1"/>
              <a:t>graduate</a:t>
            </a:r>
            <a:r>
              <a:rPr lang="fr-FR" dirty="0"/>
              <a:t> </a:t>
            </a:r>
            <a:r>
              <a:rPr lang="fr-FR" dirty="0" err="1"/>
              <a:t>student</a:t>
            </a:r>
            <a:r>
              <a:rPr lang="fr-FR" dirty="0"/>
              <a:t> and </a:t>
            </a:r>
            <a:r>
              <a:rPr lang="fr-FR" dirty="0" err="1"/>
              <a:t>served</a:t>
            </a:r>
            <a:r>
              <a:rPr lang="fr-FR" dirty="0"/>
              <a:t> as the first </a:t>
            </a:r>
            <a:r>
              <a:rPr lang="fr-FR" dirty="0" err="1"/>
              <a:t>secretary</a:t>
            </a:r>
            <a:r>
              <a:rPr lang="fr-FR" dirty="0"/>
              <a:t> of the </a:t>
            </a:r>
          </a:p>
          <a:p>
            <a:r>
              <a:rPr lang="fr-FR" dirty="0" err="1"/>
              <a:t>Cornell</a:t>
            </a:r>
            <a:r>
              <a:rPr lang="fr-FR" dirty="0"/>
              <a:t> </a:t>
            </a:r>
            <a:r>
              <a:rPr lang="fr-FR" dirty="0" err="1"/>
              <a:t>Mathematical</a:t>
            </a:r>
            <a:r>
              <a:rPr lang="fr-FR" dirty="0"/>
              <a:t> Club </a:t>
            </a:r>
            <a:r>
              <a:rPr lang="fr-FR" dirty="0" err="1"/>
              <a:t>instituted</a:t>
            </a:r>
            <a:r>
              <a:rPr lang="fr-FR" dirty="0"/>
              <a:t> by J. Oliver </a:t>
            </a:r>
            <a:r>
              <a:rPr lang="fr-FR" dirty="0" err="1"/>
              <a:t>at</a:t>
            </a:r>
            <a:r>
              <a:rPr lang="fr-FR" dirty="0"/>
              <a:t> </a:t>
            </a:r>
            <a:r>
              <a:rPr lang="fr-FR" dirty="0" err="1"/>
              <a:t>Cornell</a:t>
            </a:r>
            <a:r>
              <a:rPr lang="fr-FR" dirty="0"/>
              <a:t> </a:t>
            </a:r>
            <a:r>
              <a:rPr lang="fr-FR" dirty="0" err="1"/>
              <a:t>after</a:t>
            </a:r>
            <a:r>
              <a:rPr lang="fr-FR" dirty="0"/>
              <a:t> </a:t>
            </a:r>
            <a:r>
              <a:rPr lang="fr-FR" dirty="0" err="1"/>
              <a:t>his</a:t>
            </a:r>
            <a:r>
              <a:rPr lang="fr-FR" dirty="0"/>
              <a:t> return </a:t>
            </a:r>
            <a:r>
              <a:rPr lang="fr-FR" dirty="0" err="1"/>
              <a:t>from</a:t>
            </a:r>
            <a:r>
              <a:rPr lang="fr-FR" dirty="0"/>
              <a:t> Göttingen</a:t>
            </a:r>
          </a:p>
          <a:p>
            <a:r>
              <a:rPr lang="fr-FR" dirty="0"/>
              <a:t>in 1890. </a:t>
            </a:r>
            <a:r>
              <a:rPr lang="fr-FR" dirty="0" err="1"/>
              <a:t>Later</a:t>
            </a:r>
            <a:r>
              <a:rPr lang="fr-FR" dirty="0"/>
              <a:t>, </a:t>
            </a:r>
            <a:r>
              <a:rPr lang="fr-FR" dirty="0" err="1"/>
              <a:t>Saurel</a:t>
            </a:r>
            <a:r>
              <a:rPr lang="fr-FR" dirty="0"/>
              <a:t> </a:t>
            </a:r>
            <a:r>
              <a:rPr lang="fr-FR" dirty="0" err="1"/>
              <a:t>obtained</a:t>
            </a:r>
            <a:r>
              <a:rPr lang="fr-FR" dirty="0"/>
              <a:t> </a:t>
            </a:r>
            <a:r>
              <a:rPr lang="fr-FR" dirty="0" err="1"/>
              <a:t>his</a:t>
            </a:r>
            <a:r>
              <a:rPr lang="fr-FR" dirty="0"/>
              <a:t> </a:t>
            </a:r>
            <a:r>
              <a:rPr lang="fr-FR" dirty="0" err="1"/>
              <a:t>Ph.D</a:t>
            </a:r>
            <a:r>
              <a:rPr lang="fr-FR" dirty="0"/>
              <a:t>. in Bordeaux, France, </a:t>
            </a:r>
            <a:r>
              <a:rPr lang="fr-FR" dirty="0" err="1"/>
              <a:t>under</a:t>
            </a:r>
            <a:r>
              <a:rPr lang="fr-FR" dirty="0"/>
              <a:t> Pierre Duhem, and </a:t>
            </a:r>
          </a:p>
          <a:p>
            <a:r>
              <a:rPr lang="fr-FR" dirty="0" err="1"/>
              <a:t>he</a:t>
            </a:r>
            <a:r>
              <a:rPr lang="fr-FR" dirty="0"/>
              <a:t> </a:t>
            </a:r>
            <a:r>
              <a:rPr lang="fr-FR" dirty="0" err="1"/>
              <a:t>spent</a:t>
            </a:r>
            <a:r>
              <a:rPr lang="fr-FR" dirty="0"/>
              <a:t> </a:t>
            </a:r>
            <a:r>
              <a:rPr lang="fr-FR" dirty="0" err="1"/>
              <a:t>his</a:t>
            </a:r>
            <a:r>
              <a:rPr lang="fr-FR" dirty="0"/>
              <a:t> </a:t>
            </a:r>
            <a:r>
              <a:rPr lang="fr-FR" dirty="0" err="1"/>
              <a:t>career</a:t>
            </a:r>
            <a:r>
              <a:rPr lang="fr-FR" dirty="0"/>
              <a:t> </a:t>
            </a:r>
            <a:r>
              <a:rPr lang="fr-FR" dirty="0" err="1"/>
              <a:t>at</a:t>
            </a:r>
            <a:r>
              <a:rPr lang="fr-FR" dirty="0"/>
              <a:t> the </a:t>
            </a:r>
            <a:r>
              <a:rPr lang="fr-FR" dirty="0" err="1"/>
              <a:t>College</a:t>
            </a:r>
            <a:r>
              <a:rPr lang="fr-FR" dirty="0"/>
              <a:t> of the City of New York. Duhem and, to </a:t>
            </a:r>
            <a:r>
              <a:rPr lang="fr-FR" dirty="0" err="1"/>
              <a:t>some</a:t>
            </a:r>
            <a:r>
              <a:rPr lang="fr-FR" dirty="0"/>
              <a:t> </a:t>
            </a:r>
            <a:r>
              <a:rPr lang="fr-FR" dirty="0" err="1"/>
              <a:t>extend</a:t>
            </a:r>
            <a:r>
              <a:rPr lang="fr-FR" dirty="0"/>
              <a:t>, </a:t>
            </a:r>
          </a:p>
          <a:p>
            <a:r>
              <a:rPr lang="fr-FR" dirty="0" err="1"/>
              <a:t>Saurel</a:t>
            </a:r>
            <a:r>
              <a:rPr lang="fr-FR" dirty="0"/>
              <a:t> </a:t>
            </a:r>
            <a:r>
              <a:rPr lang="fr-FR" dirty="0" err="1"/>
              <a:t>were</a:t>
            </a:r>
            <a:r>
              <a:rPr lang="fr-FR" dirty="0"/>
              <a:t> </a:t>
            </a:r>
            <a:r>
              <a:rPr lang="fr-FR" dirty="0" err="1"/>
              <a:t>actors</a:t>
            </a:r>
            <a:r>
              <a:rPr lang="fr-FR" dirty="0"/>
              <a:t> in the the </a:t>
            </a:r>
            <a:r>
              <a:rPr lang="fr-FR" dirty="0" err="1"/>
              <a:t>early</a:t>
            </a:r>
            <a:r>
              <a:rPr lang="fr-FR" dirty="0"/>
              <a:t> </a:t>
            </a:r>
            <a:r>
              <a:rPr lang="fr-FR" dirty="0" err="1"/>
              <a:t>history</a:t>
            </a:r>
            <a:r>
              <a:rPr lang="fr-FR" dirty="0"/>
              <a:t> of modern </a:t>
            </a:r>
            <a:r>
              <a:rPr lang="fr-FR" dirty="0" err="1"/>
              <a:t>thermodynamics</a:t>
            </a:r>
            <a:r>
              <a:rPr lang="fr-FR" dirty="0"/>
              <a:t>. </a:t>
            </a:r>
          </a:p>
        </p:txBody>
      </p:sp>
      <p:sp>
        <p:nvSpPr>
          <p:cNvPr id="11" name="ZoneTexte 10"/>
          <p:cNvSpPr txBox="1"/>
          <p:nvPr/>
        </p:nvSpPr>
        <p:spPr>
          <a:xfrm>
            <a:off x="120189" y="4218838"/>
            <a:ext cx="2810933" cy="2031325"/>
          </a:xfrm>
          <a:prstGeom prst="rect">
            <a:avLst/>
          </a:prstGeom>
          <a:noFill/>
        </p:spPr>
        <p:txBody>
          <a:bodyPr wrap="square" rtlCol="0">
            <a:spAutoFit/>
          </a:bodyPr>
          <a:lstStyle/>
          <a:p>
            <a:r>
              <a:rPr lang="fr-FR" dirty="0" smtClean="0"/>
              <a:t>Paul </a:t>
            </a:r>
            <a:r>
              <a:rPr lang="fr-FR" dirty="0" err="1"/>
              <a:t>Saurel</a:t>
            </a:r>
            <a:r>
              <a:rPr lang="fr-FR" dirty="0"/>
              <a:t> soutient sa thèse intitulée </a:t>
            </a:r>
            <a:r>
              <a:rPr lang="fr-FR" dirty="0">
                <a:solidFill>
                  <a:srgbClr val="0000FF"/>
                </a:solidFill>
              </a:rPr>
              <a:t>« Sur l’équilibre des  systèmes chimiques  »</a:t>
            </a:r>
            <a:r>
              <a:rPr lang="fr-FR" dirty="0"/>
              <a:t>  </a:t>
            </a:r>
          </a:p>
          <a:p>
            <a:r>
              <a:rPr lang="fr-FR" dirty="0"/>
              <a:t>le 28 Juin 1900 à Bordeaux, avant de repartir aux USA.</a:t>
            </a:r>
          </a:p>
          <a:p>
            <a:endParaRPr lang="fr-FR" dirty="0"/>
          </a:p>
        </p:txBody>
      </p:sp>
    </p:spTree>
    <p:extLst>
      <p:ext uri="{BB962C8B-B14F-4D97-AF65-F5344CB8AC3E}">
        <p14:creationId xmlns:p14="http://schemas.microsoft.com/office/powerpoint/2010/main" val="281482223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29</a:t>
            </a:fld>
            <a:endParaRPr lang="fr-FR"/>
          </a:p>
        </p:txBody>
      </p:sp>
      <p:sp>
        <p:nvSpPr>
          <p:cNvPr id="5" name="ZoneTexte 4"/>
          <p:cNvSpPr txBox="1"/>
          <p:nvPr/>
        </p:nvSpPr>
        <p:spPr>
          <a:xfrm>
            <a:off x="301625" y="254000"/>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7" name="ZoneTexte 6"/>
          <p:cNvSpPr txBox="1"/>
          <p:nvPr/>
        </p:nvSpPr>
        <p:spPr>
          <a:xfrm>
            <a:off x="193638" y="717757"/>
            <a:ext cx="5107551" cy="369332"/>
          </a:xfrm>
          <a:prstGeom prst="rect">
            <a:avLst/>
          </a:prstGeom>
          <a:noFill/>
        </p:spPr>
        <p:txBody>
          <a:bodyPr wrap="none" rtlCol="0">
            <a:spAutoFit/>
          </a:bodyPr>
          <a:lstStyle/>
          <a:p>
            <a:r>
              <a:rPr lang="fr-FR" dirty="0">
                <a:solidFill>
                  <a:srgbClr val="FF0000"/>
                </a:solidFill>
              </a:rPr>
              <a:t>Pierre Duhem a plusieurs élèves à Bordeaux, dont : </a:t>
            </a:r>
            <a:endParaRPr lang="fr-FR" dirty="0"/>
          </a:p>
        </p:txBody>
      </p:sp>
      <p:sp>
        <p:nvSpPr>
          <p:cNvPr id="12" name="ZoneTexte 11"/>
          <p:cNvSpPr txBox="1"/>
          <p:nvPr/>
        </p:nvSpPr>
        <p:spPr>
          <a:xfrm>
            <a:off x="194464" y="1120956"/>
            <a:ext cx="9009497" cy="1477328"/>
          </a:xfrm>
          <a:prstGeom prst="rect">
            <a:avLst/>
          </a:prstGeom>
          <a:noFill/>
        </p:spPr>
        <p:txBody>
          <a:bodyPr wrap="none" rtlCol="0">
            <a:spAutoFit/>
          </a:bodyPr>
          <a:lstStyle/>
          <a:p>
            <a:r>
              <a:rPr lang="fr-FR" dirty="0" smtClean="0">
                <a:solidFill>
                  <a:srgbClr val="008000"/>
                </a:solidFill>
              </a:rPr>
              <a:t>Emile Jouguet (1871-1943)</a:t>
            </a:r>
            <a:r>
              <a:rPr lang="fr-FR" dirty="0" smtClean="0"/>
              <a:t>, polytechnicien (X 1889), est  </a:t>
            </a:r>
            <a:r>
              <a:rPr lang="fr-FR" dirty="0"/>
              <a:t>Ingénieur des Mines et du contrôle </a:t>
            </a:r>
            <a:endParaRPr lang="fr-FR" dirty="0" smtClean="0"/>
          </a:p>
          <a:p>
            <a:r>
              <a:rPr lang="fr-FR" dirty="0" smtClean="0"/>
              <a:t>des </a:t>
            </a:r>
            <a:r>
              <a:rPr lang="fr-FR" dirty="0"/>
              <a:t>chemins de fer à Bordeaux et à Clermont-</a:t>
            </a:r>
            <a:r>
              <a:rPr lang="fr-FR" dirty="0" smtClean="0">
                <a:solidFill>
                  <a:srgbClr val="000000"/>
                </a:solidFill>
              </a:rPr>
              <a:t>Ferrand</a:t>
            </a:r>
            <a:r>
              <a:rPr lang="fr-FR" dirty="0">
                <a:solidFill>
                  <a:srgbClr val="000000"/>
                </a:solidFill>
              </a:rPr>
              <a:t> </a:t>
            </a:r>
            <a:r>
              <a:rPr lang="fr-FR" dirty="0" smtClean="0">
                <a:solidFill>
                  <a:srgbClr val="000000"/>
                </a:solidFill>
              </a:rPr>
              <a:t>de 1895 à 1898</a:t>
            </a:r>
            <a:r>
              <a:rPr lang="fr-FR" dirty="0" smtClean="0">
                <a:solidFill>
                  <a:srgbClr val="008000"/>
                </a:solidFill>
              </a:rPr>
              <a:t>.</a:t>
            </a:r>
          </a:p>
          <a:p>
            <a:r>
              <a:rPr lang="fr-FR" dirty="0" smtClean="0"/>
              <a:t>Professeur </a:t>
            </a:r>
            <a:r>
              <a:rPr lang="fr-FR" dirty="0"/>
              <a:t>à l'École des Mines de Saint-</a:t>
            </a:r>
            <a:r>
              <a:rPr lang="fr-FR" dirty="0" smtClean="0"/>
              <a:t>Étienne, professeur </a:t>
            </a:r>
            <a:r>
              <a:rPr lang="fr-FR" dirty="0"/>
              <a:t>de machines à l'École </a:t>
            </a:r>
            <a:r>
              <a:rPr lang="fr-FR" dirty="0" smtClean="0"/>
              <a:t>des</a:t>
            </a:r>
          </a:p>
          <a:p>
            <a:r>
              <a:rPr lang="fr-FR" dirty="0" smtClean="0"/>
              <a:t>Mines </a:t>
            </a:r>
            <a:r>
              <a:rPr lang="fr-FR" dirty="0"/>
              <a:t>de Paris, professeur </a:t>
            </a:r>
            <a:r>
              <a:rPr lang="fr-FR" dirty="0" smtClean="0"/>
              <a:t>de thermodynamique </a:t>
            </a:r>
            <a:r>
              <a:rPr lang="fr-FR" dirty="0"/>
              <a:t>à l'École du Génie </a:t>
            </a:r>
            <a:r>
              <a:rPr lang="fr-FR" dirty="0" smtClean="0"/>
              <a:t>rural</a:t>
            </a:r>
            <a:r>
              <a:rPr lang="fr-FR" dirty="0"/>
              <a:t> </a:t>
            </a:r>
            <a:r>
              <a:rPr lang="fr-FR" dirty="0" smtClean="0"/>
              <a:t>puis </a:t>
            </a:r>
            <a:r>
              <a:rPr lang="fr-FR" dirty="0"/>
              <a:t>professeur </a:t>
            </a:r>
            <a:r>
              <a:rPr lang="fr-FR" dirty="0" smtClean="0"/>
              <a:t>de</a:t>
            </a:r>
          </a:p>
          <a:p>
            <a:r>
              <a:rPr lang="fr-FR" dirty="0" smtClean="0"/>
              <a:t>mécanique </a:t>
            </a:r>
            <a:r>
              <a:rPr lang="fr-FR" dirty="0"/>
              <a:t>à </a:t>
            </a:r>
            <a:r>
              <a:rPr lang="fr-FR" dirty="0" smtClean="0"/>
              <a:t>l'École Polytechnique.</a:t>
            </a:r>
            <a:r>
              <a:rPr lang="fr-FR" dirty="0" smtClean="0">
                <a:solidFill>
                  <a:srgbClr val="FF0000"/>
                </a:solidFill>
              </a:rPr>
              <a:t> Elu membre de l’Académie des Sciences en 1930</a:t>
            </a:r>
            <a:r>
              <a:rPr lang="fr-FR" dirty="0" smtClean="0"/>
              <a:t>.</a:t>
            </a:r>
            <a:endParaRPr lang="fr-FR" dirty="0" smtClean="0">
              <a:solidFill>
                <a:srgbClr val="008000"/>
              </a:solidFill>
            </a:endParaRPr>
          </a:p>
        </p:txBody>
      </p:sp>
      <p:sp>
        <p:nvSpPr>
          <p:cNvPr id="13" name="ZoneTexte 12"/>
          <p:cNvSpPr txBox="1"/>
          <p:nvPr/>
        </p:nvSpPr>
        <p:spPr>
          <a:xfrm>
            <a:off x="2050592" y="2804194"/>
            <a:ext cx="7093408" cy="2862323"/>
          </a:xfrm>
          <a:prstGeom prst="rect">
            <a:avLst/>
          </a:prstGeom>
          <a:noFill/>
        </p:spPr>
        <p:txBody>
          <a:bodyPr wrap="none" rtlCol="0">
            <a:spAutoFit/>
          </a:bodyPr>
          <a:lstStyle/>
          <a:p>
            <a:r>
              <a:rPr lang="fr-FR" dirty="0" smtClean="0"/>
              <a:t>« </a:t>
            </a:r>
            <a:r>
              <a:rPr lang="fr-FR" dirty="0" err="1" smtClean="0"/>
              <a:t>Placed</a:t>
            </a:r>
            <a:r>
              <a:rPr lang="fr-FR" dirty="0" smtClean="0"/>
              <a:t> </a:t>
            </a:r>
            <a:r>
              <a:rPr lang="fr-FR" dirty="0" err="1"/>
              <a:t>fourth</a:t>
            </a:r>
            <a:r>
              <a:rPr lang="fr-FR" dirty="0"/>
              <a:t> in </a:t>
            </a:r>
            <a:r>
              <a:rPr lang="fr-FR" dirty="0" err="1"/>
              <a:t>his</a:t>
            </a:r>
            <a:r>
              <a:rPr lang="fr-FR" dirty="0"/>
              <a:t> </a:t>
            </a:r>
            <a:r>
              <a:rPr lang="fr-FR" dirty="0" err="1"/>
              <a:t>year</a:t>
            </a:r>
            <a:r>
              <a:rPr lang="fr-FR" dirty="0"/>
              <a:t> </a:t>
            </a:r>
            <a:r>
              <a:rPr lang="fr-FR" dirty="0" err="1" smtClean="0"/>
              <a:t>at</a:t>
            </a:r>
            <a:r>
              <a:rPr lang="fr-FR" dirty="0" smtClean="0"/>
              <a:t> </a:t>
            </a:r>
            <a:r>
              <a:rPr lang="fr-FR" dirty="0"/>
              <a:t>the Ecole Polytechnique in 1892 </a:t>
            </a:r>
            <a:r>
              <a:rPr lang="fr-FR" dirty="0" err="1"/>
              <a:t>he</a:t>
            </a:r>
            <a:endParaRPr lang="fr-FR" dirty="0"/>
          </a:p>
          <a:p>
            <a:r>
              <a:rPr lang="fr-FR" dirty="0" err="1" smtClean="0"/>
              <a:t>entered</a:t>
            </a:r>
            <a:r>
              <a:rPr lang="fr-FR" dirty="0" smtClean="0"/>
              <a:t> </a:t>
            </a:r>
            <a:r>
              <a:rPr lang="fr-FR" dirty="0"/>
              <a:t>the </a:t>
            </a:r>
            <a:r>
              <a:rPr lang="fr-FR" dirty="0" smtClean="0"/>
              <a:t>« Corps </a:t>
            </a:r>
            <a:r>
              <a:rPr lang="fr-FR" dirty="0"/>
              <a:t>des </a:t>
            </a:r>
            <a:r>
              <a:rPr lang="fr-FR" dirty="0" smtClean="0"/>
              <a:t>Mines » </a:t>
            </a:r>
            <a:r>
              <a:rPr lang="fr-FR" dirty="0"/>
              <a:t>and </a:t>
            </a:r>
            <a:r>
              <a:rPr lang="fr-FR" dirty="0" err="1" smtClean="0"/>
              <a:t>studied</a:t>
            </a:r>
            <a:r>
              <a:rPr lang="fr-FR" dirty="0" smtClean="0"/>
              <a:t> </a:t>
            </a:r>
            <a:r>
              <a:rPr lang="fr-FR" dirty="0" err="1" smtClean="0"/>
              <a:t>at</a:t>
            </a:r>
            <a:r>
              <a:rPr lang="fr-FR" dirty="0" smtClean="0"/>
              <a:t> </a:t>
            </a:r>
            <a:r>
              <a:rPr lang="fr-FR" dirty="0"/>
              <a:t>the Ecole des</a:t>
            </a:r>
          </a:p>
          <a:p>
            <a:r>
              <a:rPr lang="fr-FR" dirty="0"/>
              <a:t>Mines in Paris and </a:t>
            </a:r>
            <a:r>
              <a:rPr lang="fr-FR" dirty="0" err="1"/>
              <a:t>was</a:t>
            </a:r>
            <a:r>
              <a:rPr lang="fr-FR" dirty="0"/>
              <a:t> </a:t>
            </a:r>
            <a:r>
              <a:rPr lang="fr-FR" dirty="0" err="1" smtClean="0"/>
              <a:t>afterwards</a:t>
            </a:r>
            <a:r>
              <a:rPr lang="fr-FR" dirty="0" smtClean="0"/>
              <a:t> </a:t>
            </a:r>
            <a:r>
              <a:rPr lang="fr-FR" dirty="0" err="1"/>
              <a:t>given</a:t>
            </a:r>
            <a:r>
              <a:rPr lang="fr-FR" dirty="0"/>
              <a:t> a routine post </a:t>
            </a:r>
            <a:r>
              <a:rPr lang="fr-FR" dirty="0" err="1" smtClean="0"/>
              <a:t>at</a:t>
            </a:r>
            <a:endParaRPr lang="fr-FR" dirty="0"/>
          </a:p>
          <a:p>
            <a:r>
              <a:rPr lang="fr-FR" dirty="0"/>
              <a:t>Bordeaux, </a:t>
            </a:r>
            <a:r>
              <a:rPr lang="fr-FR" dirty="0" err="1" smtClean="0"/>
              <a:t>where</a:t>
            </a:r>
            <a:r>
              <a:rPr lang="fr-FR" dirty="0" smtClean="0"/>
              <a:t> </a:t>
            </a:r>
            <a:r>
              <a:rPr lang="fr-FR" dirty="0" err="1"/>
              <a:t>his</a:t>
            </a:r>
            <a:r>
              <a:rPr lang="fr-FR" dirty="0"/>
              <a:t> naturel </a:t>
            </a:r>
            <a:r>
              <a:rPr lang="fr-FR" dirty="0" err="1"/>
              <a:t>bent</a:t>
            </a:r>
            <a:r>
              <a:rPr lang="fr-FR" dirty="0"/>
              <a:t> for science </a:t>
            </a:r>
            <a:r>
              <a:rPr lang="fr-FR" dirty="0" err="1" smtClean="0"/>
              <a:t>led</a:t>
            </a:r>
            <a:r>
              <a:rPr lang="fr-FR" dirty="0" smtClean="0"/>
              <a:t> </a:t>
            </a:r>
            <a:r>
              <a:rPr lang="fr-FR" dirty="0" err="1"/>
              <a:t>him</a:t>
            </a:r>
            <a:r>
              <a:rPr lang="fr-FR" dirty="0"/>
              <a:t> to attend</a:t>
            </a:r>
          </a:p>
          <a:p>
            <a:r>
              <a:rPr lang="fr-FR" dirty="0"/>
              <a:t>the lectures of Pierre Duhem </a:t>
            </a:r>
            <a:r>
              <a:rPr lang="fr-FR" dirty="0" err="1"/>
              <a:t>at</a:t>
            </a:r>
            <a:r>
              <a:rPr lang="fr-FR" dirty="0"/>
              <a:t> the Bordeaux Science </a:t>
            </a:r>
            <a:r>
              <a:rPr lang="fr-FR" dirty="0" err="1" smtClean="0"/>
              <a:t>Faculty</a:t>
            </a:r>
            <a:r>
              <a:rPr lang="fr-FR" dirty="0"/>
              <a:t>.</a:t>
            </a:r>
          </a:p>
          <a:p>
            <a:r>
              <a:rPr lang="fr-FR" dirty="0" smtClean="0"/>
              <a:t>Out </a:t>
            </a:r>
            <a:r>
              <a:rPr lang="fr-FR" dirty="0"/>
              <a:t>of </a:t>
            </a:r>
            <a:r>
              <a:rPr lang="fr-FR" dirty="0" err="1"/>
              <a:t>his</a:t>
            </a:r>
            <a:r>
              <a:rPr lang="fr-FR" dirty="0"/>
              <a:t> contact </a:t>
            </a:r>
            <a:r>
              <a:rPr lang="fr-FR" dirty="0" err="1"/>
              <a:t>with</a:t>
            </a:r>
            <a:r>
              <a:rPr lang="fr-FR" dirty="0"/>
              <a:t> </a:t>
            </a:r>
            <a:r>
              <a:rPr lang="fr-FR" dirty="0" err="1"/>
              <a:t>this</a:t>
            </a:r>
            <a:r>
              <a:rPr lang="fr-FR" dirty="0"/>
              <a:t> fine </a:t>
            </a:r>
            <a:r>
              <a:rPr lang="fr-FR" dirty="0" err="1" smtClean="0"/>
              <a:t>mind</a:t>
            </a:r>
            <a:r>
              <a:rPr lang="fr-FR" dirty="0" smtClean="0"/>
              <a:t> </a:t>
            </a:r>
            <a:r>
              <a:rPr lang="fr-FR" dirty="0" err="1"/>
              <a:t>grew</a:t>
            </a:r>
            <a:r>
              <a:rPr lang="fr-FR" dirty="0"/>
              <a:t> </a:t>
            </a:r>
            <a:r>
              <a:rPr lang="fr-FR" dirty="0" err="1"/>
              <a:t>his</a:t>
            </a:r>
            <a:r>
              <a:rPr lang="fr-FR" dirty="0"/>
              <a:t> passion </a:t>
            </a:r>
            <a:r>
              <a:rPr lang="fr-FR" dirty="0" smtClean="0"/>
              <a:t>for </a:t>
            </a:r>
            <a:r>
              <a:rPr lang="fr-FR" dirty="0" err="1" smtClean="0"/>
              <a:t>Energetics</a:t>
            </a:r>
            <a:r>
              <a:rPr lang="fr-FR" dirty="0" smtClean="0"/>
              <a:t>,</a:t>
            </a:r>
          </a:p>
          <a:p>
            <a:r>
              <a:rPr lang="fr-FR" dirty="0" err="1" smtClean="0"/>
              <a:t>which</a:t>
            </a:r>
            <a:r>
              <a:rPr lang="fr-FR" dirty="0" smtClean="0"/>
              <a:t> </a:t>
            </a:r>
            <a:r>
              <a:rPr lang="fr-FR" dirty="0" err="1"/>
              <a:t>he</a:t>
            </a:r>
            <a:r>
              <a:rPr lang="fr-FR" dirty="0"/>
              <a:t> </a:t>
            </a:r>
            <a:r>
              <a:rPr lang="fr-FR" dirty="0" err="1"/>
              <a:t>u</a:t>
            </a:r>
            <a:r>
              <a:rPr lang="fr-FR" dirty="0" err="1" smtClean="0"/>
              <a:t>sed</a:t>
            </a:r>
            <a:r>
              <a:rPr lang="fr-FR" dirty="0" smtClean="0"/>
              <a:t> </a:t>
            </a:r>
            <a:r>
              <a:rPr lang="fr-FR" dirty="0"/>
              <a:t>in a </a:t>
            </a:r>
            <a:r>
              <a:rPr lang="fr-FR" dirty="0" err="1"/>
              <a:t>masterly</a:t>
            </a:r>
            <a:r>
              <a:rPr lang="fr-FR" dirty="0"/>
              <a:t> </a:t>
            </a:r>
            <a:r>
              <a:rPr lang="fr-FR" dirty="0" err="1"/>
              <a:t>fashion</a:t>
            </a:r>
            <a:r>
              <a:rPr lang="fr-FR" dirty="0"/>
              <a:t>, stripping </a:t>
            </a:r>
            <a:r>
              <a:rPr lang="fr-FR" dirty="0" err="1"/>
              <a:t>it</a:t>
            </a:r>
            <a:r>
              <a:rPr lang="fr-FR" dirty="0"/>
              <a:t> to </a:t>
            </a:r>
            <a:r>
              <a:rPr lang="fr-FR" dirty="0" err="1"/>
              <a:t>its</a:t>
            </a:r>
            <a:endParaRPr lang="fr-FR" dirty="0"/>
          </a:p>
          <a:p>
            <a:r>
              <a:rPr lang="fr-FR" dirty="0"/>
              <a:t>essentiels in </a:t>
            </a:r>
            <a:r>
              <a:rPr lang="fr-FR" dirty="0" err="1"/>
              <a:t>his</a:t>
            </a:r>
            <a:r>
              <a:rPr lang="fr-FR" dirty="0"/>
              <a:t> efforts to </a:t>
            </a:r>
            <a:r>
              <a:rPr lang="fr-FR" dirty="0" err="1"/>
              <a:t>perfect</a:t>
            </a:r>
            <a:r>
              <a:rPr lang="fr-FR" dirty="0"/>
              <a:t> </a:t>
            </a:r>
            <a:r>
              <a:rPr lang="fr-FR" dirty="0" err="1"/>
              <a:t>it</a:t>
            </a:r>
            <a:r>
              <a:rPr lang="fr-FR" dirty="0" smtClean="0"/>
              <a:t>. »</a:t>
            </a:r>
          </a:p>
          <a:p>
            <a:r>
              <a:rPr lang="fr-FR" dirty="0" smtClean="0">
                <a:solidFill>
                  <a:srgbClr val="008000"/>
                </a:solidFill>
              </a:rPr>
              <a:t>Maurice Roy (1899</a:t>
            </a:r>
            <a:r>
              <a:rPr lang="fr-FR" smtClean="0">
                <a:solidFill>
                  <a:srgbClr val="008000"/>
                </a:solidFill>
              </a:rPr>
              <a:t>-1985</a:t>
            </a:r>
            <a:r>
              <a:rPr lang="fr-FR" dirty="0" smtClean="0">
                <a:solidFill>
                  <a:srgbClr val="008000"/>
                </a:solidFill>
              </a:rPr>
              <a:t>)</a:t>
            </a:r>
            <a:r>
              <a:rPr lang="fr-FR" dirty="0" smtClean="0"/>
              <a:t>, élève de Jouguet, membre de l’Académie des</a:t>
            </a:r>
          </a:p>
          <a:p>
            <a:r>
              <a:rPr lang="fr-FR" dirty="0" smtClean="0">
                <a:solidFill>
                  <a:srgbClr val="000000"/>
                </a:solidFill>
              </a:rPr>
              <a:t>Sciences</a:t>
            </a:r>
            <a:endParaRPr lang="fr-FR" dirty="0">
              <a:solidFill>
                <a:srgbClr val="000000"/>
              </a:solidFill>
            </a:endParaRPr>
          </a:p>
        </p:txBody>
      </p:sp>
      <p:pic>
        <p:nvPicPr>
          <p:cNvPr id="14" name="Image 13" descr="jougue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38" y="2804193"/>
            <a:ext cx="1658627" cy="1619972"/>
          </a:xfrm>
          <a:prstGeom prst="rect">
            <a:avLst/>
          </a:prstGeom>
        </p:spPr>
      </p:pic>
      <p:sp>
        <p:nvSpPr>
          <p:cNvPr id="15" name="ZoneTexte 14"/>
          <p:cNvSpPr txBox="1"/>
          <p:nvPr/>
        </p:nvSpPr>
        <p:spPr>
          <a:xfrm>
            <a:off x="494061" y="4524401"/>
            <a:ext cx="954107" cy="246221"/>
          </a:xfrm>
          <a:prstGeom prst="rect">
            <a:avLst/>
          </a:prstGeom>
          <a:noFill/>
        </p:spPr>
        <p:txBody>
          <a:bodyPr wrap="none" rtlCol="0">
            <a:spAutoFit/>
          </a:bodyPr>
          <a:lstStyle/>
          <a:p>
            <a:r>
              <a:rPr lang="fr-FR" sz="1000" dirty="0" smtClean="0">
                <a:solidFill>
                  <a:srgbClr val="008000"/>
                </a:solidFill>
              </a:rPr>
              <a:t>Emile Jouguet</a:t>
            </a:r>
            <a:endParaRPr lang="fr-FR" sz="1000" dirty="0">
              <a:solidFill>
                <a:srgbClr val="008000"/>
              </a:solidFill>
            </a:endParaRPr>
          </a:p>
        </p:txBody>
      </p:sp>
    </p:spTree>
    <p:extLst>
      <p:ext uri="{BB962C8B-B14F-4D97-AF65-F5344CB8AC3E}">
        <p14:creationId xmlns:p14="http://schemas.microsoft.com/office/powerpoint/2010/main" val="34132379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IHP, 14 Septembre 2016</a:t>
            </a:r>
            <a:endParaRPr lang="fr-FR" dirty="0"/>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3</a:t>
            </a:fld>
            <a:endParaRPr lang="fr-FR" dirty="0"/>
          </a:p>
        </p:txBody>
      </p:sp>
      <p:sp>
        <p:nvSpPr>
          <p:cNvPr id="5" name="ZoneTexte 4"/>
          <p:cNvSpPr txBox="1"/>
          <p:nvPr/>
        </p:nvSpPr>
        <p:spPr>
          <a:xfrm>
            <a:off x="457200" y="407003"/>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457200" y="805334"/>
            <a:ext cx="8513811" cy="646331"/>
          </a:xfrm>
          <a:prstGeom prst="rect">
            <a:avLst/>
          </a:prstGeom>
          <a:noFill/>
        </p:spPr>
        <p:txBody>
          <a:bodyPr wrap="square" rtlCol="0">
            <a:spAutoFit/>
          </a:bodyPr>
          <a:lstStyle/>
          <a:p>
            <a:r>
              <a:rPr lang="fr-FR" b="1" dirty="0" smtClean="0"/>
              <a:t>1870 : g</a:t>
            </a:r>
            <a:r>
              <a:rPr lang="fr-FR" dirty="0" smtClean="0">
                <a:effectLst/>
              </a:rPr>
              <a:t>uerre franco-prussienne </a:t>
            </a:r>
            <a:r>
              <a:rPr lang="fr-FR" dirty="0" smtClean="0"/>
              <a:t>, l</a:t>
            </a:r>
            <a:r>
              <a:rPr lang="fr-FR" dirty="0" smtClean="0">
                <a:effectLst/>
              </a:rPr>
              <a:t>es Duhem quittent Paris pour Bordeaux le 21 octobre.</a:t>
            </a:r>
          </a:p>
        </p:txBody>
      </p:sp>
      <p:pic>
        <p:nvPicPr>
          <p:cNvPr id="7" name="Image 6" descr="Ernest_Meissonier_00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633034"/>
            <a:ext cx="3161905" cy="2447966"/>
          </a:xfrm>
          <a:prstGeom prst="rect">
            <a:avLst/>
          </a:prstGeom>
        </p:spPr>
      </p:pic>
      <p:sp>
        <p:nvSpPr>
          <p:cNvPr id="10" name="ZoneTexte 9"/>
          <p:cNvSpPr txBox="1"/>
          <p:nvPr/>
        </p:nvSpPr>
        <p:spPr>
          <a:xfrm>
            <a:off x="3788438" y="1796396"/>
            <a:ext cx="3172663" cy="646331"/>
          </a:xfrm>
          <a:prstGeom prst="rect">
            <a:avLst/>
          </a:prstGeom>
          <a:noFill/>
        </p:spPr>
        <p:txBody>
          <a:bodyPr wrap="none" rtlCol="0">
            <a:spAutoFit/>
          </a:bodyPr>
          <a:lstStyle/>
          <a:p>
            <a:r>
              <a:rPr lang="fr-FR" dirty="0" smtClean="0">
                <a:solidFill>
                  <a:srgbClr val="008000"/>
                </a:solidFill>
              </a:rPr>
              <a:t>Ernest </a:t>
            </a:r>
            <a:r>
              <a:rPr lang="fr-FR" dirty="0" err="1" smtClean="0">
                <a:solidFill>
                  <a:srgbClr val="008000"/>
                </a:solidFill>
              </a:rPr>
              <a:t>Meissonier</a:t>
            </a:r>
            <a:r>
              <a:rPr lang="fr-FR" dirty="0">
                <a:solidFill>
                  <a:srgbClr val="008000"/>
                </a:solidFill>
              </a:rPr>
              <a:t> </a:t>
            </a:r>
            <a:r>
              <a:rPr lang="fr-FR" dirty="0" smtClean="0">
                <a:solidFill>
                  <a:srgbClr val="008000"/>
                </a:solidFill>
              </a:rPr>
              <a:t>(1815-1881)</a:t>
            </a:r>
            <a:r>
              <a:rPr lang="fr-FR" dirty="0" smtClean="0"/>
              <a:t>,</a:t>
            </a:r>
          </a:p>
          <a:p>
            <a:r>
              <a:rPr lang="fr-FR" dirty="0" smtClean="0"/>
              <a:t> </a:t>
            </a:r>
            <a:r>
              <a:rPr lang="fr-FR" i="1" dirty="0" smtClean="0"/>
              <a:t>Le siège de Paris</a:t>
            </a:r>
            <a:r>
              <a:rPr lang="fr-FR" dirty="0" smtClean="0"/>
              <a:t> </a:t>
            </a:r>
            <a:endParaRPr lang="fr-FR" sz="1000" dirty="0"/>
          </a:p>
        </p:txBody>
      </p:sp>
      <p:sp>
        <p:nvSpPr>
          <p:cNvPr id="9" name="ZoneTexte 8"/>
          <p:cNvSpPr txBox="1"/>
          <p:nvPr/>
        </p:nvSpPr>
        <p:spPr>
          <a:xfrm>
            <a:off x="457200" y="4328300"/>
            <a:ext cx="3996267" cy="923330"/>
          </a:xfrm>
          <a:prstGeom prst="rect">
            <a:avLst/>
          </a:prstGeom>
          <a:noFill/>
        </p:spPr>
        <p:txBody>
          <a:bodyPr wrap="square" rtlCol="0">
            <a:spAutoFit/>
          </a:bodyPr>
          <a:lstStyle/>
          <a:p>
            <a:r>
              <a:rPr lang="fr-FR" b="1" dirty="0" smtClean="0"/>
              <a:t>1871 </a:t>
            </a:r>
            <a:r>
              <a:rPr lang="fr-FR" dirty="0" smtClean="0">
                <a:effectLst/>
              </a:rPr>
              <a:t>Retour de la famille Duhem à Paris</a:t>
            </a:r>
          </a:p>
          <a:p>
            <a:r>
              <a:rPr lang="fr-FR" dirty="0" smtClean="0">
                <a:effectLst/>
              </a:rPr>
              <a:t> le 20 février. Début de la Commune de </a:t>
            </a:r>
          </a:p>
          <a:p>
            <a:r>
              <a:rPr lang="fr-FR" dirty="0" smtClean="0">
                <a:effectLst/>
              </a:rPr>
              <a:t>Paris le 18 mars.</a:t>
            </a:r>
          </a:p>
        </p:txBody>
      </p:sp>
      <p:pic>
        <p:nvPicPr>
          <p:cNvPr id="11" name="Image 10" descr="Franck,_Colonne_Vendôme,_18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648" y="3802174"/>
            <a:ext cx="3212714" cy="2447963"/>
          </a:xfrm>
          <a:prstGeom prst="rect">
            <a:avLst/>
          </a:prstGeom>
        </p:spPr>
      </p:pic>
      <p:sp>
        <p:nvSpPr>
          <p:cNvPr id="12" name="ZoneTexte 11"/>
          <p:cNvSpPr txBox="1"/>
          <p:nvPr/>
        </p:nvSpPr>
        <p:spPr>
          <a:xfrm>
            <a:off x="1506143" y="5603806"/>
            <a:ext cx="4092587" cy="646331"/>
          </a:xfrm>
          <a:prstGeom prst="rect">
            <a:avLst/>
          </a:prstGeom>
          <a:noFill/>
        </p:spPr>
        <p:txBody>
          <a:bodyPr wrap="none" rtlCol="0">
            <a:spAutoFit/>
          </a:bodyPr>
          <a:lstStyle/>
          <a:p>
            <a:r>
              <a:rPr lang="fr-FR" dirty="0" smtClean="0"/>
              <a:t>Enfant, </a:t>
            </a:r>
            <a:r>
              <a:rPr lang="fr-FR" smtClean="0"/>
              <a:t>Duhem voit </a:t>
            </a:r>
            <a:r>
              <a:rPr lang="fr-FR" dirty="0" smtClean="0"/>
              <a:t>la colonne Vendôme</a:t>
            </a:r>
          </a:p>
          <a:p>
            <a:r>
              <a:rPr lang="fr-FR" dirty="0" smtClean="0"/>
              <a:t> détruite (16 mai 1871).</a:t>
            </a:r>
            <a:endParaRPr lang="fr-FR" dirty="0"/>
          </a:p>
        </p:txBody>
      </p:sp>
    </p:spTree>
    <p:extLst>
      <p:ext uri="{BB962C8B-B14F-4D97-AF65-F5344CB8AC3E}">
        <p14:creationId xmlns:p14="http://schemas.microsoft.com/office/powerpoint/2010/main" val="2325433743"/>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30</a:t>
            </a:fld>
            <a:endParaRPr lang="fr-FR"/>
          </a:p>
        </p:txBody>
      </p:sp>
      <p:sp>
        <p:nvSpPr>
          <p:cNvPr id="5" name="ZoneTexte 4"/>
          <p:cNvSpPr txBox="1"/>
          <p:nvPr/>
        </p:nvSpPr>
        <p:spPr>
          <a:xfrm>
            <a:off x="280402" y="280423"/>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280402" y="1021922"/>
            <a:ext cx="8487645" cy="2585323"/>
          </a:xfrm>
          <a:prstGeom prst="rect">
            <a:avLst/>
          </a:prstGeom>
          <a:noFill/>
        </p:spPr>
        <p:txBody>
          <a:bodyPr wrap="none" rtlCol="0">
            <a:spAutoFit/>
          </a:bodyPr>
          <a:lstStyle/>
          <a:p>
            <a:r>
              <a:rPr lang="fr-FR" dirty="0" smtClean="0"/>
              <a:t>1900 : docteur honoris causa de l’Université </a:t>
            </a:r>
            <a:r>
              <a:rPr lang="fr-FR" dirty="0" err="1" smtClean="0"/>
              <a:t>Jagellonne</a:t>
            </a:r>
            <a:r>
              <a:rPr lang="fr-FR" dirty="0" smtClean="0"/>
              <a:t> de Cracovie (Pologne).</a:t>
            </a:r>
          </a:p>
          <a:p>
            <a:endParaRPr lang="fr-FR" dirty="0"/>
          </a:p>
          <a:p>
            <a:r>
              <a:rPr lang="fr-FR" dirty="0" smtClean="0"/>
              <a:t>1902 : élu membre associé de l’Académie Royale des Sciences de Belgique</a:t>
            </a:r>
          </a:p>
          <a:p>
            <a:endParaRPr lang="fr-FR" dirty="0"/>
          </a:p>
          <a:p>
            <a:r>
              <a:rPr lang="fr-FR" dirty="0" smtClean="0"/>
              <a:t>1912 :  correspondant du </a:t>
            </a:r>
            <a:r>
              <a:rPr lang="fr-FR" dirty="0" err="1" smtClean="0"/>
              <a:t>Reale</a:t>
            </a:r>
            <a:r>
              <a:rPr lang="fr-FR" dirty="0" smtClean="0"/>
              <a:t> </a:t>
            </a:r>
            <a:r>
              <a:rPr lang="fr-FR" dirty="0" err="1" smtClean="0"/>
              <a:t>Instituto</a:t>
            </a:r>
            <a:r>
              <a:rPr lang="fr-FR" dirty="0" smtClean="0"/>
              <a:t> </a:t>
            </a:r>
            <a:r>
              <a:rPr lang="fr-FR" dirty="0" err="1" smtClean="0"/>
              <a:t>Veneto</a:t>
            </a:r>
            <a:r>
              <a:rPr lang="fr-FR" dirty="0" smtClean="0"/>
              <a:t> di </a:t>
            </a:r>
            <a:r>
              <a:rPr lang="fr-FR" dirty="0" err="1" smtClean="0"/>
              <a:t>Scienze</a:t>
            </a:r>
            <a:r>
              <a:rPr lang="fr-FR" dirty="0" smtClean="0"/>
              <a:t>, </a:t>
            </a:r>
            <a:r>
              <a:rPr lang="fr-FR" dirty="0" err="1" smtClean="0"/>
              <a:t>Lettere</a:t>
            </a:r>
            <a:r>
              <a:rPr lang="fr-FR" dirty="0" smtClean="0"/>
              <a:t> </a:t>
            </a:r>
            <a:r>
              <a:rPr lang="fr-FR" dirty="0" err="1" smtClean="0"/>
              <a:t>ed</a:t>
            </a:r>
            <a:r>
              <a:rPr lang="fr-FR" dirty="0" smtClean="0"/>
              <a:t> Arti (Italie)</a:t>
            </a:r>
          </a:p>
          <a:p>
            <a:endParaRPr lang="fr-FR" dirty="0"/>
          </a:p>
          <a:p>
            <a:r>
              <a:rPr lang="fr-FR" dirty="0" smtClean="0"/>
              <a:t>1913 : correspondant de la </a:t>
            </a:r>
            <a:r>
              <a:rPr lang="fr-FR" dirty="0" err="1" smtClean="0"/>
              <a:t>Reale</a:t>
            </a:r>
            <a:r>
              <a:rPr lang="fr-FR" dirty="0" smtClean="0"/>
              <a:t> </a:t>
            </a:r>
            <a:r>
              <a:rPr lang="fr-FR" dirty="0" err="1" smtClean="0"/>
              <a:t>Accademia</a:t>
            </a:r>
            <a:r>
              <a:rPr lang="fr-FR" dirty="0" smtClean="0"/>
              <a:t> di </a:t>
            </a:r>
            <a:r>
              <a:rPr lang="fr-FR" dirty="0" err="1" smtClean="0"/>
              <a:t>Scienze</a:t>
            </a:r>
            <a:r>
              <a:rPr lang="fr-FR" dirty="0" smtClean="0"/>
              <a:t>, </a:t>
            </a:r>
            <a:r>
              <a:rPr lang="fr-FR" dirty="0" err="1" smtClean="0"/>
              <a:t>Lettere</a:t>
            </a:r>
            <a:r>
              <a:rPr lang="fr-FR" dirty="0" smtClean="0"/>
              <a:t> </a:t>
            </a:r>
            <a:r>
              <a:rPr lang="fr-FR" dirty="0" err="1" smtClean="0"/>
              <a:t>ed</a:t>
            </a:r>
            <a:r>
              <a:rPr lang="fr-FR" dirty="0" smtClean="0"/>
              <a:t> Arti, Padoue (Italie)</a:t>
            </a:r>
          </a:p>
          <a:p>
            <a:endParaRPr lang="fr-FR" dirty="0"/>
          </a:p>
          <a:p>
            <a:r>
              <a:rPr lang="fr-FR" dirty="0" smtClean="0"/>
              <a:t>1913 : docteur honoris causa de l’Université de Louvain (Belgique).</a:t>
            </a:r>
            <a:endParaRPr lang="fr-FR" dirty="0"/>
          </a:p>
        </p:txBody>
      </p:sp>
      <p:sp>
        <p:nvSpPr>
          <p:cNvPr id="7" name="ZoneTexte 6"/>
          <p:cNvSpPr txBox="1"/>
          <p:nvPr/>
        </p:nvSpPr>
        <p:spPr>
          <a:xfrm>
            <a:off x="280402" y="634200"/>
            <a:ext cx="3432099" cy="369332"/>
          </a:xfrm>
          <a:prstGeom prst="rect">
            <a:avLst/>
          </a:prstGeom>
          <a:noFill/>
        </p:spPr>
        <p:txBody>
          <a:bodyPr wrap="none" rtlCol="0">
            <a:spAutoFit/>
          </a:bodyPr>
          <a:lstStyle/>
          <a:p>
            <a:r>
              <a:rPr lang="fr-FR" dirty="0" smtClean="0">
                <a:solidFill>
                  <a:srgbClr val="FF0000"/>
                </a:solidFill>
              </a:rPr>
              <a:t>Quelques honneurs universitaires</a:t>
            </a:r>
            <a:endParaRPr lang="fr-FR" dirty="0">
              <a:solidFill>
                <a:srgbClr val="FF0000"/>
              </a:solidFill>
            </a:endParaRPr>
          </a:p>
        </p:txBody>
      </p:sp>
      <p:sp>
        <p:nvSpPr>
          <p:cNvPr id="8" name="ZoneTexte 7"/>
          <p:cNvSpPr txBox="1"/>
          <p:nvPr/>
        </p:nvSpPr>
        <p:spPr>
          <a:xfrm>
            <a:off x="87132" y="4012625"/>
            <a:ext cx="9170224" cy="1754327"/>
          </a:xfrm>
          <a:prstGeom prst="rect">
            <a:avLst/>
          </a:prstGeom>
          <a:noFill/>
        </p:spPr>
        <p:txBody>
          <a:bodyPr wrap="none" rtlCol="0">
            <a:spAutoFit/>
          </a:bodyPr>
          <a:lstStyle/>
          <a:p>
            <a:r>
              <a:rPr lang="fr-FR" dirty="0" smtClean="0"/>
              <a:t>Pierre Duhem écrit dans une lettre à sa fille, le 13 Mai 1913 : </a:t>
            </a:r>
          </a:p>
          <a:p>
            <a:endParaRPr lang="fr-FR" dirty="0"/>
          </a:p>
          <a:p>
            <a:r>
              <a:rPr lang="fr-FR" dirty="0" smtClean="0"/>
              <a:t>« Le Nouvelliste a donné la liste des gens que l’Université de Louvain a nommés docteurs </a:t>
            </a:r>
          </a:p>
          <a:p>
            <a:r>
              <a:rPr lang="fr-FR" dirty="0"/>
              <a:t>h</a:t>
            </a:r>
            <a:r>
              <a:rPr lang="fr-FR" dirty="0" smtClean="0"/>
              <a:t>onoris causa à l’occasion de ses fêtes ; cette liste se termine par </a:t>
            </a:r>
            <a:r>
              <a:rPr lang="fr-FR" u="sng" dirty="0" smtClean="0"/>
              <a:t>Mgr </a:t>
            </a:r>
            <a:r>
              <a:rPr lang="fr-FR" dirty="0" smtClean="0"/>
              <a:t>Barrois, de l’Université</a:t>
            </a:r>
          </a:p>
          <a:p>
            <a:r>
              <a:rPr lang="fr-FR" dirty="0" smtClean="0"/>
              <a:t>de Lille, et </a:t>
            </a:r>
            <a:r>
              <a:rPr lang="fr-FR" u="sng" dirty="0" smtClean="0"/>
              <a:t>Mgr </a:t>
            </a:r>
            <a:r>
              <a:rPr lang="fr-FR" dirty="0" smtClean="0"/>
              <a:t>Duhem de l’Université de Bordeaux. L’Eglise avait déjà des confesseurs non</a:t>
            </a:r>
          </a:p>
          <a:p>
            <a:r>
              <a:rPr lang="fr-FR" dirty="0" smtClean="0"/>
              <a:t>pontifes ; lui voilà des pontifes non confesseurs… »</a:t>
            </a:r>
            <a:endParaRPr lang="fr-FR" u="sng" dirty="0"/>
          </a:p>
        </p:txBody>
      </p:sp>
    </p:spTree>
    <p:extLst>
      <p:ext uri="{BB962C8B-B14F-4D97-AF65-F5344CB8AC3E}">
        <p14:creationId xmlns:p14="http://schemas.microsoft.com/office/powerpoint/2010/main" val="361291826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31</a:t>
            </a:fld>
            <a:endParaRPr lang="fr-FR" dirty="0"/>
          </a:p>
        </p:txBody>
      </p:sp>
      <p:sp>
        <p:nvSpPr>
          <p:cNvPr id="5" name="ZoneTexte 4"/>
          <p:cNvSpPr txBox="1"/>
          <p:nvPr/>
        </p:nvSpPr>
        <p:spPr>
          <a:xfrm>
            <a:off x="193638" y="296919"/>
            <a:ext cx="1146543" cy="369332"/>
          </a:xfrm>
          <a:prstGeom prst="rect">
            <a:avLst/>
          </a:prstGeom>
          <a:noFill/>
        </p:spPr>
        <p:txBody>
          <a:bodyPr wrap="none" rtlCol="0">
            <a:spAutoFit/>
          </a:bodyPr>
          <a:lstStyle/>
          <a:p>
            <a:r>
              <a:rPr lang="fr-FR" b="1" dirty="0" smtClean="0">
                <a:latin typeface="Times New Roman"/>
                <a:cs typeface="Times New Roman"/>
              </a:rPr>
              <a:t>Bordeaux</a:t>
            </a:r>
            <a:endParaRPr lang="fr-FR" b="1" dirty="0">
              <a:latin typeface="Times New Roman"/>
              <a:cs typeface="Times New Roman"/>
            </a:endParaRPr>
          </a:p>
        </p:txBody>
      </p:sp>
      <p:sp>
        <p:nvSpPr>
          <p:cNvPr id="6" name="ZoneTexte 5"/>
          <p:cNvSpPr txBox="1"/>
          <p:nvPr/>
        </p:nvSpPr>
        <p:spPr>
          <a:xfrm>
            <a:off x="230921" y="1035583"/>
            <a:ext cx="8974219" cy="369332"/>
          </a:xfrm>
          <a:prstGeom prst="rect">
            <a:avLst/>
          </a:prstGeom>
          <a:noFill/>
        </p:spPr>
        <p:txBody>
          <a:bodyPr wrap="none" rtlCol="0">
            <a:spAutoFit/>
          </a:bodyPr>
          <a:lstStyle/>
          <a:p>
            <a:r>
              <a:rPr lang="fr-FR" b="1" dirty="0" smtClean="0">
                <a:solidFill>
                  <a:srgbClr val="FF0000"/>
                </a:solidFill>
              </a:rPr>
              <a:t>8 Décembre 1913 </a:t>
            </a:r>
            <a:r>
              <a:rPr lang="fr-FR" dirty="0" smtClean="0">
                <a:solidFill>
                  <a:srgbClr val="FF0000"/>
                </a:solidFill>
              </a:rPr>
              <a:t>Pierre Duhem est élu membre non résident de l’Académie des Sciences.</a:t>
            </a:r>
            <a:endParaRPr lang="fr-FR" dirty="0">
              <a:solidFill>
                <a:srgbClr val="FF0000"/>
              </a:solidFill>
            </a:endParaRPr>
          </a:p>
        </p:txBody>
      </p:sp>
      <p:sp>
        <p:nvSpPr>
          <p:cNvPr id="7" name="ZoneTexte 6"/>
          <p:cNvSpPr txBox="1"/>
          <p:nvPr/>
        </p:nvSpPr>
        <p:spPr>
          <a:xfrm>
            <a:off x="134841" y="1567642"/>
            <a:ext cx="8815521" cy="1477328"/>
          </a:xfrm>
          <a:prstGeom prst="rect">
            <a:avLst/>
          </a:prstGeom>
          <a:noFill/>
        </p:spPr>
        <p:txBody>
          <a:bodyPr wrap="none" rtlCol="0">
            <a:spAutoFit/>
          </a:bodyPr>
          <a:lstStyle/>
          <a:p>
            <a:r>
              <a:rPr lang="fr-FR" dirty="0" smtClean="0"/>
              <a:t>« Ma </a:t>
            </a:r>
            <a:r>
              <a:rPr lang="fr-FR" dirty="0" err="1" smtClean="0"/>
              <a:t>Toumi</a:t>
            </a:r>
            <a:r>
              <a:rPr lang="fr-FR" dirty="0" smtClean="0"/>
              <a:t>, je ne t’ai écrit que quelques mots hier, parce qu’il me fallait terminer les </a:t>
            </a:r>
          </a:p>
          <a:p>
            <a:r>
              <a:rPr lang="fr-FR" dirty="0"/>
              <a:t>q</a:t>
            </a:r>
            <a:r>
              <a:rPr lang="fr-FR" dirty="0" smtClean="0"/>
              <a:t>uelques pages que Darboux me demandait sur mes travaux. </a:t>
            </a:r>
            <a:r>
              <a:rPr lang="fr-FR" dirty="0" smtClean="0">
                <a:solidFill>
                  <a:srgbClr val="FF0000"/>
                </a:solidFill>
              </a:rPr>
              <a:t>Il m’en demandait 4, mais il </a:t>
            </a:r>
          </a:p>
          <a:p>
            <a:r>
              <a:rPr lang="fr-FR" dirty="0" smtClean="0">
                <a:solidFill>
                  <a:srgbClr val="FF0000"/>
                </a:solidFill>
              </a:rPr>
              <a:t>m’en a fallu 64 pour indiquer en gros, gros, gros ce qu’il y a de plus saillant dans les </a:t>
            </a:r>
          </a:p>
          <a:p>
            <a:r>
              <a:rPr lang="fr-FR" dirty="0" smtClean="0">
                <a:solidFill>
                  <a:srgbClr val="FF0000"/>
                </a:solidFill>
              </a:rPr>
              <a:t>20 000 pages que j’ai publiées</a:t>
            </a:r>
            <a:r>
              <a:rPr lang="fr-FR" dirty="0" smtClean="0"/>
              <a:t>. Il me va falloir nettement rédiger la notice définitive ! »</a:t>
            </a:r>
          </a:p>
          <a:p>
            <a:r>
              <a:rPr lang="fr-FR" dirty="0" smtClean="0"/>
              <a:t>(lettre à sa fille, 20 avril 1913)</a:t>
            </a:r>
          </a:p>
        </p:txBody>
      </p:sp>
      <p:sp>
        <p:nvSpPr>
          <p:cNvPr id="9" name="ZoneTexte 8"/>
          <p:cNvSpPr txBox="1"/>
          <p:nvPr/>
        </p:nvSpPr>
        <p:spPr>
          <a:xfrm>
            <a:off x="46638" y="5404454"/>
            <a:ext cx="9158502" cy="646331"/>
          </a:xfrm>
          <a:prstGeom prst="rect">
            <a:avLst/>
          </a:prstGeom>
          <a:noFill/>
        </p:spPr>
        <p:txBody>
          <a:bodyPr wrap="none" rtlCol="0">
            <a:spAutoFit/>
          </a:bodyPr>
          <a:lstStyle/>
          <a:p>
            <a:r>
              <a:rPr lang="fr-FR" b="1" dirty="0" smtClean="0"/>
              <a:t>1915</a:t>
            </a:r>
            <a:r>
              <a:rPr lang="fr-FR" dirty="0"/>
              <a:t>  </a:t>
            </a:r>
            <a:r>
              <a:rPr lang="fr-FR" dirty="0" smtClean="0"/>
              <a:t>Duhem devient président </a:t>
            </a:r>
            <a:r>
              <a:rPr lang="fr-FR" dirty="0"/>
              <a:t>de l’aide aux veuves et aux orphelins de guerre du Sud-Ouest </a:t>
            </a:r>
            <a:endParaRPr lang="fr-FR" dirty="0" smtClean="0"/>
          </a:p>
          <a:p>
            <a:r>
              <a:rPr lang="fr-FR" dirty="0" smtClean="0"/>
              <a:t>de </a:t>
            </a:r>
            <a:r>
              <a:rPr lang="fr-FR" dirty="0"/>
              <a:t>la </a:t>
            </a:r>
            <a:r>
              <a:rPr lang="fr-FR" dirty="0" smtClean="0"/>
              <a:t>France.</a:t>
            </a:r>
            <a:endParaRPr lang="fr-FR" dirty="0"/>
          </a:p>
        </p:txBody>
      </p:sp>
      <p:sp>
        <p:nvSpPr>
          <p:cNvPr id="8" name="ZoneTexte 7"/>
          <p:cNvSpPr txBox="1"/>
          <p:nvPr/>
        </p:nvSpPr>
        <p:spPr>
          <a:xfrm>
            <a:off x="193638" y="666251"/>
            <a:ext cx="6246835" cy="369332"/>
          </a:xfrm>
          <a:prstGeom prst="rect">
            <a:avLst/>
          </a:prstGeom>
          <a:noFill/>
        </p:spPr>
        <p:txBody>
          <a:bodyPr wrap="none" rtlCol="0">
            <a:spAutoFit/>
          </a:bodyPr>
          <a:lstStyle/>
          <a:p>
            <a:r>
              <a:rPr lang="fr-FR" dirty="0" smtClean="0">
                <a:solidFill>
                  <a:srgbClr val="FF0000"/>
                </a:solidFill>
              </a:rPr>
              <a:t>Election à l’Académie des Sciences. Première Guerre  mondiale</a:t>
            </a:r>
            <a:endParaRPr lang="fr-FR" dirty="0">
              <a:solidFill>
                <a:srgbClr val="FF0000"/>
              </a:solidFill>
            </a:endParaRPr>
          </a:p>
        </p:txBody>
      </p:sp>
      <p:sp>
        <p:nvSpPr>
          <p:cNvPr id="10" name="ZoneTexte 9"/>
          <p:cNvSpPr txBox="1"/>
          <p:nvPr/>
        </p:nvSpPr>
        <p:spPr>
          <a:xfrm>
            <a:off x="134841" y="3111700"/>
            <a:ext cx="8112881" cy="2031325"/>
          </a:xfrm>
          <a:prstGeom prst="rect">
            <a:avLst/>
          </a:prstGeom>
          <a:noFill/>
        </p:spPr>
        <p:txBody>
          <a:bodyPr wrap="none" rtlCol="0">
            <a:spAutoFit/>
          </a:bodyPr>
          <a:lstStyle/>
          <a:p>
            <a:r>
              <a:rPr lang="fr-FR" dirty="0" smtClean="0">
                <a:solidFill>
                  <a:srgbClr val="FF0000"/>
                </a:solidFill>
              </a:rPr>
              <a:t>Engagement dans l’effort de guerre nationaliste</a:t>
            </a:r>
            <a:endParaRPr lang="fr-FR" dirty="0"/>
          </a:p>
          <a:p>
            <a:endParaRPr lang="fr-FR" dirty="0" smtClean="0"/>
          </a:p>
          <a:p>
            <a:r>
              <a:rPr lang="fr-FR" dirty="0" smtClean="0"/>
              <a:t> </a:t>
            </a:r>
            <a:r>
              <a:rPr lang="fr-FR" dirty="0"/>
              <a:t>P</a:t>
            </a:r>
            <a:r>
              <a:rPr lang="fr-FR" dirty="0" smtClean="0"/>
              <a:t>ublie en 1915,  </a:t>
            </a:r>
            <a:r>
              <a:rPr lang="fr-FR" i="1" dirty="0" smtClean="0">
                <a:solidFill>
                  <a:srgbClr val="0000FF"/>
                </a:solidFill>
              </a:rPr>
              <a:t>La Science allemande</a:t>
            </a:r>
            <a:r>
              <a:rPr lang="fr-FR" dirty="0" smtClean="0"/>
              <a:t>  : </a:t>
            </a:r>
          </a:p>
          <a:p>
            <a:pPr algn="r"/>
            <a:r>
              <a:rPr lang="fr-FR" dirty="0"/>
              <a:t>« </a:t>
            </a:r>
            <a:r>
              <a:rPr lang="fr-FR" dirty="0" smtClean="0"/>
              <a:t>Aux étudiants catholiques de l’Université de Bordeaux</a:t>
            </a:r>
            <a:r>
              <a:rPr lang="fr-FR" dirty="0"/>
              <a:t> </a:t>
            </a:r>
            <a:endParaRPr lang="fr-FR" dirty="0" smtClean="0"/>
          </a:p>
          <a:p>
            <a:pPr algn="r"/>
            <a:r>
              <a:rPr lang="fr-FR" dirty="0" smtClean="0"/>
              <a:t>Je dédie </a:t>
            </a:r>
            <a:r>
              <a:rPr lang="fr-FR" dirty="0"/>
              <a:t>ces </a:t>
            </a:r>
            <a:r>
              <a:rPr lang="fr-FR" i="1" dirty="0"/>
              <a:t>L</a:t>
            </a:r>
            <a:r>
              <a:rPr lang="fr-FR" i="1" dirty="0" smtClean="0"/>
              <a:t>eçons</a:t>
            </a:r>
            <a:r>
              <a:rPr lang="fr-FR" dirty="0" smtClean="0"/>
              <a:t>, </a:t>
            </a:r>
            <a:r>
              <a:rPr lang="fr-FR" dirty="0"/>
              <a:t>composées </a:t>
            </a:r>
            <a:r>
              <a:rPr lang="fr-FR" dirty="0" smtClean="0"/>
              <a:t>à </a:t>
            </a:r>
            <a:r>
              <a:rPr lang="fr-FR" dirty="0"/>
              <a:t>leur demande et données sous leurs auspices</a:t>
            </a:r>
            <a:r>
              <a:rPr lang="fr-FR" dirty="0" smtClean="0"/>
              <a:t>.</a:t>
            </a:r>
            <a:endParaRPr lang="fr-FR" dirty="0"/>
          </a:p>
          <a:p>
            <a:pPr algn="r"/>
            <a:r>
              <a:rPr lang="fr-FR" dirty="0"/>
              <a:t>Avec l'aide de Dieu, puissent ces humbles pages, en eux, en tous leurs camarades, </a:t>
            </a:r>
            <a:endParaRPr lang="fr-FR" dirty="0" smtClean="0"/>
          </a:p>
          <a:p>
            <a:pPr algn="r"/>
            <a:r>
              <a:rPr lang="fr-FR" dirty="0" smtClean="0"/>
              <a:t>garder </a:t>
            </a:r>
            <a:r>
              <a:rPr lang="fr-FR" dirty="0"/>
              <a:t>et promouvoir le </a:t>
            </a:r>
            <a:r>
              <a:rPr lang="fr-FR" dirty="0" smtClean="0"/>
              <a:t>clair </a:t>
            </a:r>
            <a:r>
              <a:rPr lang="fr-FR" dirty="0"/>
              <a:t>génie de notre </a:t>
            </a:r>
            <a:r>
              <a:rPr lang="fr-FR" dirty="0" smtClean="0"/>
              <a:t>France ! »</a:t>
            </a:r>
            <a:endParaRPr lang="fr-FR" dirty="0"/>
          </a:p>
        </p:txBody>
      </p:sp>
    </p:spTree>
    <p:extLst>
      <p:ext uri="{BB962C8B-B14F-4D97-AF65-F5344CB8AC3E}">
        <p14:creationId xmlns:p14="http://schemas.microsoft.com/office/powerpoint/2010/main" val="386861653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32</a:t>
            </a:fld>
            <a:endParaRPr lang="fr-FR"/>
          </a:p>
        </p:txBody>
      </p:sp>
      <p:sp>
        <p:nvSpPr>
          <p:cNvPr id="5" name="ZoneTexte 4"/>
          <p:cNvSpPr txBox="1"/>
          <p:nvPr/>
        </p:nvSpPr>
        <p:spPr>
          <a:xfrm>
            <a:off x="338666" y="340267"/>
            <a:ext cx="956512" cy="369332"/>
          </a:xfrm>
          <a:prstGeom prst="rect">
            <a:avLst/>
          </a:prstGeom>
          <a:noFill/>
        </p:spPr>
        <p:txBody>
          <a:bodyPr wrap="none" rtlCol="0">
            <a:spAutoFit/>
          </a:bodyPr>
          <a:lstStyle/>
          <a:p>
            <a:r>
              <a:rPr lang="fr-FR" dirty="0" smtClean="0"/>
              <a:t>Sources</a:t>
            </a:r>
            <a:endParaRPr lang="fr-FR" dirty="0"/>
          </a:p>
        </p:txBody>
      </p:sp>
      <p:sp>
        <p:nvSpPr>
          <p:cNvPr id="6" name="ZoneTexte 5"/>
          <p:cNvSpPr txBox="1"/>
          <p:nvPr/>
        </p:nvSpPr>
        <p:spPr>
          <a:xfrm>
            <a:off x="558110" y="992637"/>
            <a:ext cx="5981125" cy="5078312"/>
          </a:xfrm>
          <a:prstGeom prst="rect">
            <a:avLst/>
          </a:prstGeom>
          <a:noFill/>
        </p:spPr>
        <p:txBody>
          <a:bodyPr wrap="none" rtlCol="0">
            <a:spAutoFit/>
          </a:bodyPr>
          <a:lstStyle/>
          <a:p>
            <a:pPr marL="285750" indent="-285750">
              <a:buFont typeface="Arial"/>
              <a:buChar char="•"/>
            </a:pPr>
            <a:r>
              <a:rPr lang="fr-FR" sz="1200" dirty="0" smtClean="0">
                <a:solidFill>
                  <a:srgbClr val="0000FF"/>
                </a:solidFill>
              </a:rPr>
              <a:t>Un savant français</a:t>
            </a:r>
            <a:r>
              <a:rPr lang="fr-FR" sz="1200" dirty="0" smtClean="0"/>
              <a:t>, Hélène Duhem, 1935.</a:t>
            </a:r>
          </a:p>
          <a:p>
            <a:pPr marL="285750" indent="-285750">
              <a:buFont typeface="Arial"/>
              <a:buChar char="•"/>
            </a:pPr>
            <a:r>
              <a:rPr lang="fr-FR" sz="1200" dirty="0" smtClean="0"/>
              <a:t>Musée d’Orsay</a:t>
            </a:r>
          </a:p>
          <a:p>
            <a:pPr marL="285750" indent="-285750">
              <a:buFont typeface="Arial"/>
              <a:buChar char="•"/>
            </a:pPr>
            <a:r>
              <a:rPr lang="fr-FR" sz="1200" i="1" dirty="0" smtClean="0">
                <a:solidFill>
                  <a:srgbClr val="3366FF"/>
                </a:solidFill>
              </a:rPr>
              <a:t>Notice </a:t>
            </a:r>
            <a:r>
              <a:rPr lang="fr-FR" sz="1200" i="1" dirty="0">
                <a:solidFill>
                  <a:srgbClr val="3366FF"/>
                </a:solidFill>
              </a:rPr>
              <a:t>sur les titres et travaux scientifiques </a:t>
            </a:r>
            <a:r>
              <a:rPr lang="fr-FR" sz="1200" dirty="0"/>
              <a:t>(de Pierre Duhem) rédigée en 1913 </a:t>
            </a:r>
            <a:r>
              <a:rPr lang="fr-FR" sz="1200" dirty="0" smtClean="0"/>
              <a:t>par</a:t>
            </a:r>
          </a:p>
          <a:p>
            <a:r>
              <a:rPr lang="fr-FR" sz="1200" dirty="0" smtClean="0"/>
              <a:t> </a:t>
            </a:r>
            <a:r>
              <a:rPr lang="fr-FR" sz="1200" dirty="0"/>
              <a:t>Pierre Duhem pour son élection à l’Académie des Sciences</a:t>
            </a:r>
            <a:r>
              <a:rPr lang="fr-FR" sz="1200" dirty="0" smtClean="0"/>
              <a:t>.</a:t>
            </a:r>
          </a:p>
          <a:p>
            <a:pPr marL="285750" indent="-285750">
              <a:buFont typeface="Arial"/>
              <a:buChar char="•"/>
            </a:pPr>
            <a:r>
              <a:rPr lang="fr-FR" sz="1200" dirty="0"/>
              <a:t> </a:t>
            </a:r>
            <a:r>
              <a:rPr lang="fr-FR" sz="1200" dirty="0" smtClean="0"/>
              <a:t>éd</a:t>
            </a:r>
            <a:r>
              <a:rPr lang="fr-FR" sz="1200" dirty="0"/>
              <a:t>. séminaire des M.E.P., </a:t>
            </a:r>
            <a:r>
              <a:rPr lang="fr-FR" sz="1200" dirty="0" smtClean="0"/>
              <a:t>1935</a:t>
            </a:r>
            <a:r>
              <a:rPr lang="fr-FR" sz="1200" dirty="0"/>
              <a:t>.</a:t>
            </a:r>
            <a:endParaRPr lang="fr-FR" sz="1200" dirty="0" smtClean="0"/>
          </a:p>
          <a:p>
            <a:pPr marL="285750" indent="-285750">
              <a:buFont typeface="Arial"/>
              <a:buChar char="•"/>
            </a:pPr>
            <a:r>
              <a:rPr lang="fr-FR" sz="1200" dirty="0" err="1" smtClean="0"/>
              <a:t>Cabrespine</a:t>
            </a:r>
            <a:endParaRPr lang="fr-FR" sz="1200" dirty="0" smtClean="0"/>
          </a:p>
          <a:p>
            <a:pPr marL="285750" indent="-285750">
              <a:buFont typeface="Arial"/>
              <a:buChar char="•"/>
            </a:pPr>
            <a:r>
              <a:rPr lang="fr-FR" sz="1200" dirty="0" smtClean="0"/>
              <a:t>Musée des Confluences, Lyon.</a:t>
            </a:r>
          </a:p>
          <a:p>
            <a:pPr marL="285750" indent="-285750">
              <a:buFont typeface="Arial"/>
              <a:buChar char="•"/>
            </a:pPr>
            <a:r>
              <a:rPr lang="fr-FR" sz="1200" dirty="0" smtClean="0"/>
              <a:t>Dictionnaire </a:t>
            </a:r>
            <a:r>
              <a:rPr lang="fr-FR" sz="1200" dirty="0"/>
              <a:t>des professeurs de mathématiques en Maths Spé, par </a:t>
            </a:r>
            <a:r>
              <a:rPr lang="fr-FR" sz="1200" dirty="0" smtClean="0"/>
              <a:t>Roland Brasseur.</a:t>
            </a:r>
          </a:p>
          <a:p>
            <a:pPr marL="285750" indent="-285750">
              <a:buFont typeface="Arial"/>
              <a:buChar char="•"/>
            </a:pPr>
            <a:r>
              <a:rPr lang="fr-FR" sz="1200" dirty="0" err="1" smtClean="0"/>
              <a:t>Gallica</a:t>
            </a:r>
            <a:r>
              <a:rPr lang="fr-FR" sz="1200" dirty="0" smtClean="0"/>
              <a:t>, BNF</a:t>
            </a:r>
          </a:p>
          <a:p>
            <a:pPr marL="285750" indent="-285750">
              <a:buFont typeface="Arial"/>
              <a:buChar char="•"/>
            </a:pPr>
            <a:r>
              <a:rPr lang="fr-FR" sz="1200" dirty="0" err="1" smtClean="0"/>
              <a:t>Wikipedia</a:t>
            </a:r>
            <a:endParaRPr lang="fr-FR" sz="1200" dirty="0" smtClean="0"/>
          </a:p>
          <a:p>
            <a:pPr marL="285750" indent="-285750">
              <a:buFont typeface="Arial"/>
              <a:buChar char="•"/>
            </a:pPr>
            <a:r>
              <a:rPr lang="fr-FR" sz="1200" dirty="0" smtClean="0"/>
              <a:t>Académie </a:t>
            </a:r>
            <a:r>
              <a:rPr lang="fr-FR" sz="1200" dirty="0"/>
              <a:t>des </a:t>
            </a:r>
            <a:r>
              <a:rPr lang="fr-FR" sz="1200" dirty="0" smtClean="0"/>
              <a:t>Inscriptions et </a:t>
            </a:r>
            <a:r>
              <a:rPr lang="fr-FR" sz="1200" dirty="0"/>
              <a:t>Belles-</a:t>
            </a:r>
            <a:r>
              <a:rPr lang="fr-FR" sz="1200" dirty="0" smtClean="0"/>
              <a:t>Lettres</a:t>
            </a:r>
          </a:p>
          <a:p>
            <a:pPr marL="285750" indent="-285750">
              <a:buFont typeface="Arial"/>
              <a:buChar char="•"/>
            </a:pPr>
            <a:r>
              <a:rPr lang="fr-FR" sz="1200" dirty="0" smtClean="0"/>
              <a:t>Sénat</a:t>
            </a:r>
          </a:p>
          <a:p>
            <a:pPr marL="285750" indent="-285750">
              <a:buFont typeface="Arial"/>
              <a:buChar char="•"/>
            </a:pPr>
            <a:r>
              <a:rPr lang="fr-FR" sz="1200" i="1" dirty="0" smtClean="0">
                <a:solidFill>
                  <a:srgbClr val="0000FF"/>
                </a:solidFill>
              </a:rPr>
              <a:t>L’œuvre </a:t>
            </a:r>
            <a:r>
              <a:rPr lang="fr-FR" sz="1200" i="1" dirty="0">
                <a:solidFill>
                  <a:srgbClr val="0000FF"/>
                </a:solidFill>
              </a:rPr>
              <a:t>de Pierre Duhem dans son aspect mathématique</a:t>
            </a:r>
            <a:r>
              <a:rPr lang="fr-FR" sz="1200" dirty="0">
                <a:solidFill>
                  <a:srgbClr val="0000FF"/>
                </a:solidFill>
              </a:rPr>
              <a:t>, </a:t>
            </a:r>
            <a:r>
              <a:rPr lang="fr-FR" sz="1200" dirty="0" smtClean="0"/>
              <a:t>par Jacques Hadamard, 1927.</a:t>
            </a:r>
          </a:p>
          <a:p>
            <a:pPr marL="285750" indent="-285750">
              <a:buFont typeface="Arial"/>
              <a:buChar char="•"/>
            </a:pPr>
            <a:r>
              <a:rPr lang="fr-FR" sz="1200" dirty="0" smtClean="0"/>
              <a:t>M</a:t>
            </a:r>
            <a:r>
              <a:rPr lang="fr-FR" sz="1200" dirty="0"/>
              <a:t>. Berthelot. </a:t>
            </a:r>
            <a:r>
              <a:rPr lang="fr-FR" sz="1200" dirty="0">
                <a:solidFill>
                  <a:srgbClr val="0000FF"/>
                </a:solidFill>
              </a:rPr>
              <a:t>Principes de thermochimie. </a:t>
            </a:r>
            <a:r>
              <a:rPr lang="fr-FR" sz="1200" i="1" dirty="0"/>
              <a:t>J. Phys. </a:t>
            </a:r>
            <a:r>
              <a:rPr lang="fr-FR" sz="1200" i="1" dirty="0" err="1"/>
              <a:t>Theor</a:t>
            </a:r>
            <a:r>
              <a:rPr lang="fr-FR" sz="1200" i="1" dirty="0"/>
              <a:t>. </a:t>
            </a:r>
            <a:r>
              <a:rPr lang="fr-FR" sz="1200" i="1" dirty="0" err="1"/>
              <a:t>Appl</a:t>
            </a:r>
            <a:r>
              <a:rPr lang="fr-FR" sz="1200" dirty="0"/>
              <a:t>., 1874, 3 (1), pp.169-178</a:t>
            </a:r>
            <a:r>
              <a:rPr lang="fr-FR" sz="1200" dirty="0" smtClean="0"/>
              <a:t>.</a:t>
            </a:r>
          </a:p>
          <a:p>
            <a:pPr marL="285750" indent="-285750">
              <a:buFont typeface="Arial"/>
              <a:buChar char="•"/>
            </a:pPr>
            <a:r>
              <a:rPr lang="fr-FR" sz="1200" i="1" dirty="0" smtClean="0">
                <a:solidFill>
                  <a:srgbClr val="0000FF"/>
                </a:solidFill>
              </a:rPr>
              <a:t>Duhem</a:t>
            </a:r>
            <a:r>
              <a:rPr lang="fr-FR" sz="1200" i="1" dirty="0">
                <a:solidFill>
                  <a:srgbClr val="0000FF"/>
                </a:solidFill>
              </a:rPr>
              <a:t>, Science et Providence</a:t>
            </a:r>
            <a:r>
              <a:rPr lang="fr-FR" sz="1200" dirty="0"/>
              <a:t>, Paul </a:t>
            </a:r>
            <a:r>
              <a:rPr lang="fr-FR" sz="1200" dirty="0" err="1" smtClean="0"/>
              <a:t>Brouzeng</a:t>
            </a:r>
            <a:r>
              <a:rPr lang="fr-FR" sz="1200" dirty="0" smtClean="0"/>
              <a:t>.</a:t>
            </a:r>
          </a:p>
          <a:p>
            <a:pPr marL="285750" indent="-285750">
              <a:buFont typeface="Arial"/>
              <a:buChar char="•"/>
            </a:pPr>
            <a:r>
              <a:rPr lang="fr-FR" sz="1200" i="1" dirty="0" smtClean="0">
                <a:solidFill>
                  <a:srgbClr val="0000FF"/>
                </a:solidFill>
              </a:rPr>
              <a:t>Pierre </a:t>
            </a:r>
            <a:r>
              <a:rPr lang="fr-FR" sz="1200" i="1" dirty="0">
                <a:solidFill>
                  <a:srgbClr val="0000FF"/>
                </a:solidFill>
              </a:rPr>
              <a:t>Duhem</a:t>
            </a:r>
            <a:r>
              <a:rPr lang="fr-FR" sz="1200" i="1" dirty="0"/>
              <a:t>, par </a:t>
            </a:r>
            <a:r>
              <a:rPr lang="fr-FR" sz="1200" dirty="0"/>
              <a:t>Pierre Humbert, </a:t>
            </a:r>
            <a:r>
              <a:rPr lang="fr-FR" sz="1200" dirty="0" smtClean="0"/>
              <a:t>1933.</a:t>
            </a:r>
          </a:p>
          <a:p>
            <a:pPr marL="285750" indent="-285750">
              <a:buFont typeface="Arial"/>
              <a:buChar char="•"/>
            </a:pPr>
            <a:r>
              <a:rPr lang="fr-FR" sz="1200" dirty="0"/>
              <a:t>F</a:t>
            </a:r>
            <a:r>
              <a:rPr lang="fr-FR" sz="1200" dirty="0" smtClean="0"/>
              <a:t>onds </a:t>
            </a:r>
            <a:r>
              <a:rPr lang="fr-FR" sz="1200" dirty="0"/>
              <a:t>Robert de </a:t>
            </a:r>
            <a:r>
              <a:rPr lang="fr-FR" sz="1200" dirty="0" err="1"/>
              <a:t>Montessus</a:t>
            </a:r>
            <a:r>
              <a:rPr lang="fr-FR" sz="1200" dirty="0"/>
              <a:t>, </a:t>
            </a:r>
            <a:r>
              <a:rPr lang="fr-FR" sz="1200" dirty="0" smtClean="0"/>
              <a:t>UPMC, bibliothèque MIR</a:t>
            </a:r>
          </a:p>
          <a:p>
            <a:pPr marL="285750" indent="-285750">
              <a:buFont typeface="Arial"/>
              <a:buChar char="•"/>
            </a:pPr>
            <a:r>
              <a:rPr lang="fr-FR" sz="1200" dirty="0" err="1" smtClean="0"/>
              <a:t>Jubilothèque</a:t>
            </a:r>
            <a:r>
              <a:rPr lang="fr-FR" sz="1200" dirty="0" smtClean="0"/>
              <a:t>, UPMC</a:t>
            </a:r>
          </a:p>
          <a:p>
            <a:pPr marL="285750" indent="-285750">
              <a:buFont typeface="Arial"/>
              <a:buChar char="•"/>
            </a:pPr>
            <a:r>
              <a:rPr lang="fr-FR" sz="1200" dirty="0"/>
              <a:t>Association de </a:t>
            </a:r>
            <a:r>
              <a:rPr lang="fr-FR" sz="1200" dirty="0" smtClean="0"/>
              <a:t>Solidarité des Anciens, Université Lille </a:t>
            </a:r>
            <a:r>
              <a:rPr lang="fr-FR" sz="1200" dirty="0"/>
              <a:t>1 - Sciences et </a:t>
            </a:r>
            <a:r>
              <a:rPr lang="fr-FR" sz="1200" dirty="0" smtClean="0"/>
              <a:t>Technologies.</a:t>
            </a:r>
          </a:p>
          <a:p>
            <a:pPr marL="285750" indent="-285750">
              <a:buFont typeface="Arial"/>
              <a:buChar char="•"/>
            </a:pPr>
            <a:r>
              <a:rPr lang="fr-FR" sz="1200" dirty="0" smtClean="0"/>
              <a:t>IRHIS, Université Lille 3.</a:t>
            </a:r>
          </a:p>
          <a:p>
            <a:pPr marL="285750" indent="-285750">
              <a:buFont typeface="Arial"/>
              <a:buChar char="•"/>
            </a:pPr>
            <a:r>
              <a:rPr lang="fr-FR" sz="1200" dirty="0" smtClean="0">
                <a:solidFill>
                  <a:srgbClr val="0000FF"/>
                </a:solidFill>
              </a:rPr>
              <a:t>Lettres de Pierre Duhem à sa fille Hélène</a:t>
            </a:r>
            <a:r>
              <a:rPr lang="fr-FR" sz="1200" dirty="0" smtClean="0"/>
              <a:t>, publiées par S. Jaki, 1994.</a:t>
            </a:r>
          </a:p>
          <a:p>
            <a:pPr marL="285750" indent="-285750">
              <a:buFont typeface="Arial"/>
              <a:buChar char="•"/>
            </a:pPr>
            <a:r>
              <a:rPr lang="fr-FR" sz="1200" dirty="0" smtClean="0"/>
              <a:t>Archives de la </a:t>
            </a:r>
            <a:r>
              <a:rPr lang="fr-FR" sz="1200" dirty="0" err="1" smtClean="0"/>
              <a:t>Giranode</a:t>
            </a:r>
            <a:endParaRPr lang="fr-FR" sz="1200" dirty="0" smtClean="0"/>
          </a:p>
          <a:p>
            <a:pPr marL="285750" indent="-285750">
              <a:buFont typeface="Arial"/>
              <a:buChar char="•"/>
            </a:pPr>
            <a:r>
              <a:rPr lang="fr-FR" sz="1200" dirty="0" smtClean="0"/>
              <a:t>Institut Pasteur</a:t>
            </a:r>
          </a:p>
          <a:p>
            <a:pPr marL="285750" indent="-285750">
              <a:buFont typeface="Arial"/>
              <a:buChar char="•"/>
            </a:pPr>
            <a:r>
              <a:rPr lang="fr-FR" sz="1200" dirty="0" smtClean="0"/>
              <a:t>Pierre Duhem et ses doctorants, J.-F. </a:t>
            </a:r>
            <a:r>
              <a:rPr lang="fr-FR" sz="1200" dirty="0" err="1" smtClean="0"/>
              <a:t>Stoffel</a:t>
            </a:r>
            <a:r>
              <a:rPr lang="fr-FR" sz="1200" dirty="0" smtClean="0"/>
              <a:t>, 1996.</a:t>
            </a:r>
          </a:p>
          <a:p>
            <a:pPr marL="285750" indent="-285750">
              <a:buFont typeface="Arial"/>
              <a:buChar char="•"/>
            </a:pPr>
            <a:r>
              <a:rPr lang="fr-FR" sz="1200" dirty="0" smtClean="0"/>
              <a:t>Mac </a:t>
            </a:r>
            <a:r>
              <a:rPr lang="fr-FR" sz="1200" dirty="0" err="1" smtClean="0"/>
              <a:t>Tutor</a:t>
            </a:r>
            <a:endParaRPr lang="fr-FR" sz="1200" dirty="0"/>
          </a:p>
          <a:p>
            <a:pPr marL="285750" indent="-285750">
              <a:buFont typeface="Arial"/>
              <a:buChar char="•"/>
            </a:pPr>
            <a:r>
              <a:rPr lang="fr-FR" sz="1200" dirty="0" smtClean="0"/>
              <a:t>APS </a:t>
            </a:r>
            <a:r>
              <a:rPr lang="fr-FR" sz="1200" dirty="0" err="1" smtClean="0"/>
              <a:t>Physics</a:t>
            </a:r>
            <a:endParaRPr lang="fr-FR" sz="1200" dirty="0" smtClean="0"/>
          </a:p>
          <a:p>
            <a:pPr marL="285750" indent="-285750">
              <a:buFont typeface="Arial"/>
              <a:buChar char="•"/>
            </a:pPr>
            <a:r>
              <a:rPr lang="fr-FR" sz="1200" dirty="0" err="1" smtClean="0"/>
              <a:t>Cornell</a:t>
            </a:r>
            <a:r>
              <a:rPr lang="fr-FR" sz="1200" dirty="0" smtClean="0"/>
              <a:t> </a:t>
            </a:r>
            <a:r>
              <a:rPr lang="fr-FR" sz="1200" dirty="0" err="1" smtClean="0"/>
              <a:t>University</a:t>
            </a:r>
            <a:endParaRPr lang="fr-FR" sz="1200" dirty="0" smtClean="0"/>
          </a:p>
        </p:txBody>
      </p:sp>
    </p:spTree>
    <p:extLst>
      <p:ext uri="{BB962C8B-B14F-4D97-AF65-F5344CB8AC3E}">
        <p14:creationId xmlns:p14="http://schemas.microsoft.com/office/powerpoint/2010/main" val="1972495346"/>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33</a:t>
            </a:fld>
            <a:endParaRPr lang="fr-FR"/>
          </a:p>
        </p:txBody>
      </p:sp>
      <p:sp>
        <p:nvSpPr>
          <p:cNvPr id="5" name="ZoneTexte 4"/>
          <p:cNvSpPr txBox="1"/>
          <p:nvPr/>
        </p:nvSpPr>
        <p:spPr>
          <a:xfrm>
            <a:off x="1807272" y="2311095"/>
            <a:ext cx="5393498" cy="1754327"/>
          </a:xfrm>
          <a:prstGeom prst="rect">
            <a:avLst/>
          </a:prstGeom>
          <a:noFill/>
        </p:spPr>
        <p:txBody>
          <a:bodyPr wrap="none" rtlCol="0">
            <a:spAutoFit/>
          </a:bodyPr>
          <a:lstStyle/>
          <a:p>
            <a:pPr algn="ctr"/>
            <a:r>
              <a:rPr lang="fr-FR" b="1" dirty="0" smtClean="0">
                <a:latin typeface="Times New Roman"/>
                <a:cs typeface="Times New Roman"/>
              </a:rPr>
              <a:t>Diaporama réalisé par Hervé Le Ferrand </a:t>
            </a:r>
          </a:p>
          <a:p>
            <a:pPr algn="ctr"/>
            <a:r>
              <a:rPr lang="fr-FR" b="1" dirty="0" smtClean="0">
                <a:latin typeface="Times New Roman"/>
                <a:cs typeface="Times New Roman"/>
              </a:rPr>
              <a:t>(Université de Bourgogne, </a:t>
            </a:r>
            <a:r>
              <a:rPr lang="fr-FR" b="1" dirty="0" smtClean="0">
                <a:latin typeface="Times New Roman"/>
                <a:cs typeface="Times New Roman"/>
                <a:hlinkClick r:id="rId2"/>
              </a:rPr>
              <a:t>leferran@u-bourgogne.fr</a:t>
            </a:r>
            <a:r>
              <a:rPr lang="fr-FR" b="1" dirty="0" smtClean="0">
                <a:latin typeface="Times New Roman"/>
                <a:cs typeface="Times New Roman"/>
              </a:rPr>
              <a:t>)</a:t>
            </a:r>
          </a:p>
          <a:p>
            <a:pPr algn="ctr"/>
            <a:r>
              <a:rPr lang="fr-FR" b="1" dirty="0">
                <a:latin typeface="Times New Roman"/>
                <a:cs typeface="Times New Roman"/>
              </a:rPr>
              <a:t>à</a:t>
            </a:r>
            <a:r>
              <a:rPr lang="fr-FR" b="1" dirty="0" smtClean="0">
                <a:latin typeface="Times New Roman"/>
                <a:cs typeface="Times New Roman"/>
              </a:rPr>
              <a:t> l’occasion de la journée</a:t>
            </a:r>
          </a:p>
          <a:p>
            <a:pPr algn="ctr"/>
            <a:r>
              <a:rPr lang="fr-FR" b="1" dirty="0" smtClean="0">
                <a:latin typeface="Times New Roman"/>
                <a:cs typeface="Times New Roman"/>
              </a:rPr>
              <a:t>« Pierre Duhem et ses contemporains »</a:t>
            </a:r>
          </a:p>
          <a:p>
            <a:pPr algn="ctr"/>
            <a:r>
              <a:rPr lang="fr-FR" b="1" dirty="0" smtClean="0">
                <a:latin typeface="Times New Roman"/>
                <a:cs typeface="Times New Roman"/>
              </a:rPr>
              <a:t>14 Septembre 2016</a:t>
            </a:r>
            <a:endParaRPr lang="fr-FR" b="1" dirty="0">
              <a:latin typeface="Times New Roman"/>
              <a:cs typeface="Times New Roman"/>
            </a:endParaRPr>
          </a:p>
          <a:p>
            <a:pPr algn="ctr"/>
            <a:r>
              <a:rPr lang="fr-FR" b="1" dirty="0" smtClean="0">
                <a:latin typeface="Times New Roman"/>
                <a:cs typeface="Times New Roman"/>
              </a:rPr>
              <a:t>Institut Henri Poincaré</a:t>
            </a:r>
          </a:p>
        </p:txBody>
      </p:sp>
    </p:spTree>
    <p:extLst>
      <p:ext uri="{BB962C8B-B14F-4D97-AF65-F5344CB8AC3E}">
        <p14:creationId xmlns:p14="http://schemas.microsoft.com/office/powerpoint/2010/main" val="4108788049"/>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IHP, 14 Septembre 2016</a:t>
            </a:r>
            <a:endParaRPr lang="fr-FR" dirty="0"/>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4</a:t>
            </a:fld>
            <a:endParaRPr lang="fr-FR" dirty="0"/>
          </a:p>
        </p:txBody>
      </p:sp>
      <p:sp>
        <p:nvSpPr>
          <p:cNvPr id="5" name="ZoneTexte 4"/>
          <p:cNvSpPr txBox="1"/>
          <p:nvPr/>
        </p:nvSpPr>
        <p:spPr>
          <a:xfrm>
            <a:off x="457200" y="233033"/>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457200" y="1025647"/>
            <a:ext cx="6144268" cy="369332"/>
          </a:xfrm>
          <a:prstGeom prst="rect">
            <a:avLst/>
          </a:prstGeom>
          <a:noFill/>
        </p:spPr>
        <p:txBody>
          <a:bodyPr wrap="none" rtlCol="0">
            <a:spAutoFit/>
          </a:bodyPr>
          <a:lstStyle/>
          <a:p>
            <a:r>
              <a:rPr lang="fr-FR" b="1" dirty="0" smtClean="0"/>
              <a:t>1872</a:t>
            </a:r>
            <a:r>
              <a:rPr lang="fr-FR" dirty="0" smtClean="0"/>
              <a:t> Entrée en octobre de Pierre Duhem au </a:t>
            </a:r>
            <a:r>
              <a:rPr lang="fr-FR" dirty="0">
                <a:solidFill>
                  <a:srgbClr val="FF0000"/>
                </a:solidFill>
              </a:rPr>
              <a:t>C</a:t>
            </a:r>
            <a:r>
              <a:rPr lang="fr-FR" dirty="0" smtClean="0">
                <a:solidFill>
                  <a:srgbClr val="FF0000"/>
                </a:solidFill>
              </a:rPr>
              <a:t>ollège Stanislas</a:t>
            </a:r>
            <a:r>
              <a:rPr lang="fr-FR" dirty="0" smtClean="0"/>
              <a:t>.</a:t>
            </a:r>
            <a:endParaRPr lang="fr-FR" dirty="0"/>
          </a:p>
        </p:txBody>
      </p:sp>
      <p:pic>
        <p:nvPicPr>
          <p:cNvPr id="7" name="Image 6" descr="CollegeStanislasParis.jpe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1604328"/>
            <a:ext cx="3906953" cy="2519985"/>
          </a:xfrm>
          <a:prstGeom prst="rect">
            <a:avLst/>
          </a:prstGeom>
        </p:spPr>
      </p:pic>
      <p:sp>
        <p:nvSpPr>
          <p:cNvPr id="9" name="ZoneTexte 8"/>
          <p:cNvSpPr txBox="1"/>
          <p:nvPr/>
        </p:nvSpPr>
        <p:spPr>
          <a:xfrm>
            <a:off x="4364153" y="1604328"/>
            <a:ext cx="4800300" cy="3139321"/>
          </a:xfrm>
          <a:prstGeom prst="rect">
            <a:avLst/>
          </a:prstGeom>
          <a:noFill/>
        </p:spPr>
        <p:txBody>
          <a:bodyPr wrap="none" rtlCol="0">
            <a:spAutoFit/>
          </a:bodyPr>
          <a:lstStyle/>
          <a:p>
            <a:r>
              <a:rPr lang="fr-FR" dirty="0"/>
              <a:t>E</a:t>
            </a:r>
            <a:r>
              <a:rPr lang="fr-FR" dirty="0" smtClean="0"/>
              <a:t>lève </a:t>
            </a:r>
            <a:r>
              <a:rPr lang="fr-FR" dirty="0"/>
              <a:t>de </a:t>
            </a:r>
            <a:r>
              <a:rPr lang="fr-FR" dirty="0">
                <a:solidFill>
                  <a:srgbClr val="008000"/>
                </a:solidFill>
              </a:rPr>
              <a:t>Jules Moutier (1829-</a:t>
            </a:r>
            <a:r>
              <a:rPr lang="fr-FR" dirty="0" smtClean="0">
                <a:solidFill>
                  <a:srgbClr val="008000"/>
                </a:solidFill>
              </a:rPr>
              <a:t>1895) </a:t>
            </a:r>
            <a:r>
              <a:rPr lang="fr-FR" dirty="0" smtClean="0">
                <a:solidFill>
                  <a:srgbClr val="000000"/>
                </a:solidFill>
              </a:rPr>
              <a:t>:</a:t>
            </a:r>
          </a:p>
          <a:p>
            <a:r>
              <a:rPr lang="fr-FR" dirty="0" smtClean="0"/>
              <a:t>ancien </a:t>
            </a:r>
            <a:r>
              <a:rPr lang="fr-FR" dirty="0"/>
              <a:t>élève de l’Ecole Polytechnique </a:t>
            </a:r>
            <a:r>
              <a:rPr lang="fr-FR" dirty="0" smtClean="0"/>
              <a:t>(X 1848</a:t>
            </a:r>
            <a:r>
              <a:rPr lang="fr-FR" dirty="0"/>
              <a:t>)</a:t>
            </a:r>
            <a:r>
              <a:rPr lang="fr-FR" dirty="0" smtClean="0"/>
              <a:t>,</a:t>
            </a:r>
          </a:p>
          <a:p>
            <a:r>
              <a:rPr lang="fr-FR" dirty="0" smtClean="0"/>
              <a:t>ingénieur </a:t>
            </a:r>
            <a:r>
              <a:rPr lang="fr-FR" dirty="0"/>
              <a:t>au service </a:t>
            </a:r>
            <a:r>
              <a:rPr lang="fr-FR" dirty="0" smtClean="0"/>
              <a:t>des </a:t>
            </a:r>
            <a:r>
              <a:rPr lang="fr-FR" dirty="0"/>
              <a:t>Télégraphes, </a:t>
            </a:r>
            <a:r>
              <a:rPr lang="fr-FR" dirty="0" smtClean="0"/>
              <a:t>puis</a:t>
            </a:r>
          </a:p>
          <a:p>
            <a:r>
              <a:rPr lang="fr-FR" dirty="0" smtClean="0"/>
              <a:t>professeur </a:t>
            </a:r>
            <a:r>
              <a:rPr lang="fr-FR" dirty="0"/>
              <a:t>de Physique à Sainte Barbe et à </a:t>
            </a:r>
            <a:endParaRPr lang="fr-FR" dirty="0" smtClean="0"/>
          </a:p>
          <a:p>
            <a:r>
              <a:rPr lang="fr-FR" dirty="0" smtClean="0"/>
              <a:t>Stanislas</a:t>
            </a:r>
            <a:r>
              <a:rPr lang="fr-FR" dirty="0"/>
              <a:t>. </a:t>
            </a:r>
            <a:r>
              <a:rPr lang="fr-FR" dirty="0" smtClean="0"/>
              <a:t>De </a:t>
            </a:r>
            <a:r>
              <a:rPr lang="fr-FR" dirty="0"/>
              <a:t>1882 à 1895, il est examinateur </a:t>
            </a:r>
            <a:r>
              <a:rPr lang="fr-FR" dirty="0" smtClean="0"/>
              <a:t>de</a:t>
            </a:r>
          </a:p>
          <a:p>
            <a:r>
              <a:rPr lang="fr-FR" dirty="0" smtClean="0"/>
              <a:t> </a:t>
            </a:r>
            <a:r>
              <a:rPr lang="fr-FR" dirty="0"/>
              <a:t>sortie à l’Ecole Polytechnique pour la Physique. </a:t>
            </a:r>
          </a:p>
          <a:p>
            <a:endParaRPr lang="fr-FR" dirty="0" smtClean="0"/>
          </a:p>
          <a:p>
            <a:r>
              <a:rPr lang="fr-FR" dirty="0" smtClean="0"/>
              <a:t>Jules Moutier est </a:t>
            </a:r>
            <a:r>
              <a:rPr lang="fr-FR" dirty="0"/>
              <a:t>l’auteur </a:t>
            </a:r>
            <a:r>
              <a:rPr lang="fr-FR" dirty="0" smtClean="0"/>
              <a:t>de :</a:t>
            </a:r>
            <a:endParaRPr lang="fr-FR" dirty="0"/>
          </a:p>
          <a:p>
            <a:r>
              <a:rPr lang="fr-FR" dirty="0">
                <a:solidFill>
                  <a:srgbClr val="3366FF"/>
                </a:solidFill>
              </a:rPr>
              <a:t>Eléments de </a:t>
            </a:r>
            <a:r>
              <a:rPr lang="fr-FR" dirty="0" smtClean="0">
                <a:solidFill>
                  <a:srgbClr val="3366FF"/>
                </a:solidFill>
              </a:rPr>
              <a:t>thermodynamique</a:t>
            </a:r>
            <a:r>
              <a:rPr lang="fr-FR" dirty="0"/>
              <a:t> </a:t>
            </a:r>
            <a:r>
              <a:rPr lang="fr-FR" dirty="0" smtClean="0"/>
              <a:t>(1872)</a:t>
            </a:r>
            <a:endParaRPr lang="fr-FR" dirty="0"/>
          </a:p>
          <a:p>
            <a:r>
              <a:rPr lang="fr-FR" dirty="0">
                <a:solidFill>
                  <a:srgbClr val="3366FF"/>
                </a:solidFill>
              </a:rPr>
              <a:t>La thermodynamique et ses principales </a:t>
            </a:r>
            <a:endParaRPr lang="fr-FR" dirty="0" smtClean="0">
              <a:solidFill>
                <a:srgbClr val="3366FF"/>
              </a:solidFill>
            </a:endParaRPr>
          </a:p>
          <a:p>
            <a:r>
              <a:rPr lang="fr-FR" dirty="0" smtClean="0">
                <a:solidFill>
                  <a:srgbClr val="3366FF"/>
                </a:solidFill>
              </a:rPr>
              <a:t>applications</a:t>
            </a:r>
            <a:r>
              <a:rPr lang="fr-FR" dirty="0"/>
              <a:t> </a:t>
            </a:r>
            <a:r>
              <a:rPr lang="fr-FR" dirty="0" smtClean="0"/>
              <a:t>(1885).</a:t>
            </a:r>
            <a:endParaRPr lang="fr-FR" dirty="0">
              <a:solidFill>
                <a:srgbClr val="000000"/>
              </a:solidFill>
            </a:endParaRPr>
          </a:p>
        </p:txBody>
      </p:sp>
      <p:sp>
        <p:nvSpPr>
          <p:cNvPr id="10" name="ZoneTexte 9"/>
          <p:cNvSpPr txBox="1"/>
          <p:nvPr/>
        </p:nvSpPr>
        <p:spPr>
          <a:xfrm>
            <a:off x="752273" y="4742058"/>
            <a:ext cx="7223760" cy="1200329"/>
          </a:xfrm>
          <a:prstGeom prst="rect">
            <a:avLst/>
          </a:prstGeom>
          <a:noFill/>
        </p:spPr>
        <p:txBody>
          <a:bodyPr wrap="square" rtlCol="0">
            <a:spAutoFit/>
          </a:bodyPr>
          <a:lstStyle/>
          <a:p>
            <a:r>
              <a:rPr lang="fr-FR" dirty="0" smtClean="0"/>
              <a:t>« Jules Moutier, qui nous fit aimer les théories de la physique, se plaisait surtout à nous entretenir des applications de la thermodynamique à la mécanique chimique ; de ces applications, alors toutes récentes, la première lui était due et il en avait donné de très importantes. »</a:t>
            </a:r>
          </a:p>
        </p:txBody>
      </p:sp>
    </p:spTree>
    <p:extLst>
      <p:ext uri="{BB962C8B-B14F-4D97-AF65-F5344CB8AC3E}">
        <p14:creationId xmlns:p14="http://schemas.microsoft.com/office/powerpoint/2010/main" val="2133275"/>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IHP, 14 Septembre 2016</a:t>
            </a:r>
            <a:endParaRPr lang="fr-FR" dirty="0"/>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5</a:t>
            </a:fld>
            <a:endParaRPr lang="fr-FR" dirty="0"/>
          </a:p>
        </p:txBody>
      </p:sp>
      <p:sp>
        <p:nvSpPr>
          <p:cNvPr id="5" name="ZoneTexte 4"/>
          <p:cNvSpPr txBox="1"/>
          <p:nvPr/>
        </p:nvSpPr>
        <p:spPr>
          <a:xfrm>
            <a:off x="309345" y="325602"/>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376539" y="689823"/>
            <a:ext cx="6063115" cy="369332"/>
          </a:xfrm>
          <a:prstGeom prst="rect">
            <a:avLst/>
          </a:prstGeom>
          <a:noFill/>
        </p:spPr>
        <p:txBody>
          <a:bodyPr wrap="none" rtlCol="0">
            <a:spAutoFit/>
          </a:bodyPr>
          <a:lstStyle/>
          <a:p>
            <a:r>
              <a:rPr lang="fr-FR" dirty="0" smtClean="0">
                <a:solidFill>
                  <a:srgbClr val="FF0000"/>
                </a:solidFill>
              </a:rPr>
              <a:t>Quelques condisciples de Pierre Duhem au collège Stanislas </a:t>
            </a:r>
            <a:r>
              <a:rPr lang="fr-FR" dirty="0" smtClean="0"/>
              <a:t> </a:t>
            </a:r>
            <a:endParaRPr lang="fr-FR" dirty="0"/>
          </a:p>
        </p:txBody>
      </p:sp>
      <p:sp>
        <p:nvSpPr>
          <p:cNvPr id="7" name="ZoneTexte 6"/>
          <p:cNvSpPr txBox="1"/>
          <p:nvPr/>
        </p:nvSpPr>
        <p:spPr>
          <a:xfrm>
            <a:off x="220050" y="1334969"/>
            <a:ext cx="4663130" cy="1477328"/>
          </a:xfrm>
          <a:prstGeom prst="rect">
            <a:avLst/>
          </a:prstGeom>
          <a:noFill/>
        </p:spPr>
        <p:txBody>
          <a:bodyPr wrap="none" rtlCol="0">
            <a:spAutoFit/>
          </a:bodyPr>
          <a:lstStyle/>
          <a:p>
            <a:r>
              <a:rPr lang="fr-FR" dirty="0" smtClean="0">
                <a:solidFill>
                  <a:srgbClr val="008000"/>
                </a:solidFill>
              </a:rPr>
              <a:t>Joseph Récamier (1861-1935)</a:t>
            </a:r>
            <a:r>
              <a:rPr lang="fr-FR" dirty="0" smtClean="0"/>
              <a:t>, </a:t>
            </a:r>
          </a:p>
          <a:p>
            <a:r>
              <a:rPr lang="fr-FR" dirty="0" smtClean="0"/>
              <a:t>médecin à l’Hôpital Saint Michel, </a:t>
            </a:r>
          </a:p>
          <a:p>
            <a:r>
              <a:rPr lang="fr-FR" dirty="0" smtClean="0"/>
              <a:t>ami du commandant  </a:t>
            </a:r>
            <a:r>
              <a:rPr lang="fr-FR" dirty="0" smtClean="0">
                <a:solidFill>
                  <a:srgbClr val="008000"/>
                </a:solidFill>
              </a:rPr>
              <a:t>Charcot (1867-1936)</a:t>
            </a:r>
            <a:r>
              <a:rPr lang="fr-FR" dirty="0"/>
              <a:t> </a:t>
            </a:r>
            <a:endParaRPr lang="fr-FR" dirty="0" smtClean="0"/>
          </a:p>
          <a:p>
            <a:r>
              <a:rPr lang="fr-FR" dirty="0" smtClean="0"/>
              <a:t>qu’il accompagne lors de l’expédition </a:t>
            </a:r>
            <a:r>
              <a:rPr lang="fr-FR" dirty="0"/>
              <a:t>arctique </a:t>
            </a:r>
            <a:endParaRPr lang="fr-FR" dirty="0" smtClean="0"/>
          </a:p>
          <a:p>
            <a:r>
              <a:rPr lang="fr-FR" dirty="0" smtClean="0"/>
              <a:t>du </a:t>
            </a:r>
            <a:r>
              <a:rPr lang="fr-FR" dirty="0"/>
              <a:t>duc d'Orléans </a:t>
            </a:r>
            <a:r>
              <a:rPr lang="fr-FR" dirty="0" smtClean="0"/>
              <a:t>sur la </a:t>
            </a:r>
            <a:r>
              <a:rPr lang="fr-FR" dirty="0" err="1"/>
              <a:t>Belgica</a:t>
            </a:r>
            <a:r>
              <a:rPr lang="fr-FR" dirty="0"/>
              <a:t> en </a:t>
            </a:r>
            <a:r>
              <a:rPr lang="fr-FR" dirty="0" smtClean="0"/>
              <a:t>1905.</a:t>
            </a:r>
            <a:endParaRPr lang="fr-FR" dirty="0"/>
          </a:p>
        </p:txBody>
      </p:sp>
      <p:sp>
        <p:nvSpPr>
          <p:cNvPr id="9" name="ZoneTexte 8"/>
          <p:cNvSpPr txBox="1"/>
          <p:nvPr/>
        </p:nvSpPr>
        <p:spPr>
          <a:xfrm>
            <a:off x="2401748" y="4786592"/>
            <a:ext cx="4039838" cy="646331"/>
          </a:xfrm>
          <a:prstGeom prst="rect">
            <a:avLst/>
          </a:prstGeom>
          <a:noFill/>
        </p:spPr>
        <p:txBody>
          <a:bodyPr wrap="none" rtlCol="0">
            <a:spAutoFit/>
          </a:bodyPr>
          <a:lstStyle/>
          <a:p>
            <a:r>
              <a:rPr lang="fr-FR" dirty="0" smtClean="0">
                <a:solidFill>
                  <a:srgbClr val="008000"/>
                </a:solidFill>
              </a:rPr>
              <a:t>Jean-Baptiste de </a:t>
            </a:r>
            <a:r>
              <a:rPr lang="fr-FR" dirty="0" err="1" smtClean="0">
                <a:solidFill>
                  <a:srgbClr val="008000"/>
                </a:solidFill>
              </a:rPr>
              <a:t>Guébriant</a:t>
            </a:r>
            <a:r>
              <a:rPr lang="fr-FR" dirty="0" smtClean="0">
                <a:solidFill>
                  <a:srgbClr val="008000"/>
                </a:solidFill>
              </a:rPr>
              <a:t> (1860-1935)</a:t>
            </a:r>
            <a:r>
              <a:rPr lang="fr-FR" dirty="0" smtClean="0"/>
              <a:t>, </a:t>
            </a:r>
          </a:p>
          <a:p>
            <a:r>
              <a:rPr lang="fr-FR" dirty="0" smtClean="0"/>
              <a:t>ecclésiastique et missionnaire en Chine.</a:t>
            </a:r>
          </a:p>
        </p:txBody>
      </p:sp>
      <p:pic>
        <p:nvPicPr>
          <p:cNvPr id="8" name="Image 7" descr="Recami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171" y="1113108"/>
            <a:ext cx="2040001" cy="2985457"/>
          </a:xfrm>
          <a:prstGeom prst="rect">
            <a:avLst/>
          </a:prstGeom>
        </p:spPr>
      </p:pic>
      <p:pic>
        <p:nvPicPr>
          <p:cNvPr id="12" name="Imag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50" y="3868755"/>
            <a:ext cx="2172446" cy="2304000"/>
          </a:xfrm>
          <a:prstGeom prst="rect">
            <a:avLst/>
          </a:prstGeom>
        </p:spPr>
      </p:pic>
    </p:spTree>
    <p:extLst>
      <p:ext uri="{BB962C8B-B14F-4D97-AF65-F5344CB8AC3E}">
        <p14:creationId xmlns:p14="http://schemas.microsoft.com/office/powerpoint/2010/main" val="9324008"/>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IHP, 14 Septembre 2016</a:t>
            </a:r>
            <a:endParaRPr lang="fr-FR" dirty="0"/>
          </a:p>
        </p:txBody>
      </p:sp>
      <p:sp>
        <p:nvSpPr>
          <p:cNvPr id="3" name="Espace réservé du pied de page 2"/>
          <p:cNvSpPr>
            <a:spLocks noGrp="1"/>
          </p:cNvSpPr>
          <p:nvPr>
            <p:ph type="ftr" sz="quarter" idx="11"/>
          </p:nvPr>
        </p:nvSpPr>
        <p:spPr/>
        <p:txBody>
          <a:bodyPr/>
          <a:lstStyle/>
          <a:p>
            <a:r>
              <a:rPr lang="fr-FR" dirty="0" smtClean="0"/>
              <a:t>Pierre Duhem et ses contemporains</a:t>
            </a:r>
            <a:endParaRPr lang="fr-FR" dirty="0"/>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6</a:t>
            </a:fld>
            <a:endParaRPr lang="fr-FR" dirty="0"/>
          </a:p>
        </p:txBody>
      </p:sp>
      <p:sp>
        <p:nvSpPr>
          <p:cNvPr id="5" name="ZoneTexte 4"/>
          <p:cNvSpPr txBox="1"/>
          <p:nvPr/>
        </p:nvSpPr>
        <p:spPr>
          <a:xfrm>
            <a:off x="309345" y="325602"/>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376539" y="694934"/>
            <a:ext cx="6063115" cy="369332"/>
          </a:xfrm>
          <a:prstGeom prst="rect">
            <a:avLst/>
          </a:prstGeom>
          <a:noFill/>
        </p:spPr>
        <p:txBody>
          <a:bodyPr wrap="none" rtlCol="0">
            <a:spAutoFit/>
          </a:bodyPr>
          <a:lstStyle/>
          <a:p>
            <a:r>
              <a:rPr lang="fr-FR" dirty="0" smtClean="0">
                <a:solidFill>
                  <a:srgbClr val="FF0000"/>
                </a:solidFill>
              </a:rPr>
              <a:t>Quelques condisciples de Pierre Duhem au collège Stanislas </a:t>
            </a:r>
            <a:r>
              <a:rPr lang="fr-FR" dirty="0" smtClean="0"/>
              <a:t> </a:t>
            </a:r>
            <a:endParaRPr lang="fr-FR" dirty="0"/>
          </a:p>
        </p:txBody>
      </p:sp>
      <p:sp>
        <p:nvSpPr>
          <p:cNvPr id="10" name="ZoneTexte 9"/>
          <p:cNvSpPr txBox="1"/>
          <p:nvPr/>
        </p:nvSpPr>
        <p:spPr>
          <a:xfrm>
            <a:off x="1398110" y="1118355"/>
            <a:ext cx="4447852" cy="1754327"/>
          </a:xfrm>
          <a:prstGeom prst="rect">
            <a:avLst/>
          </a:prstGeom>
          <a:noFill/>
        </p:spPr>
        <p:txBody>
          <a:bodyPr wrap="none" rtlCol="0">
            <a:spAutoFit/>
          </a:bodyPr>
          <a:lstStyle/>
          <a:p>
            <a:r>
              <a:rPr lang="fr-FR" dirty="0" smtClean="0">
                <a:solidFill>
                  <a:srgbClr val="008000"/>
                </a:solidFill>
              </a:rPr>
              <a:t>Charles </a:t>
            </a:r>
            <a:r>
              <a:rPr lang="fr-FR" dirty="0" err="1" smtClean="0">
                <a:solidFill>
                  <a:srgbClr val="008000"/>
                </a:solidFill>
              </a:rPr>
              <a:t>Bioche</a:t>
            </a:r>
            <a:r>
              <a:rPr lang="fr-FR" dirty="0" smtClean="0">
                <a:solidFill>
                  <a:srgbClr val="008000"/>
                </a:solidFill>
              </a:rPr>
              <a:t> (1859-1949)</a:t>
            </a:r>
            <a:r>
              <a:rPr lang="fr-FR" dirty="0" smtClean="0"/>
              <a:t>, ENS (1879), </a:t>
            </a:r>
          </a:p>
          <a:p>
            <a:r>
              <a:rPr lang="fr-FR" dirty="0" smtClean="0"/>
              <a:t>professeur de mathématiques</a:t>
            </a:r>
            <a:r>
              <a:rPr lang="fr-FR" dirty="0"/>
              <a:t> </a:t>
            </a:r>
            <a:endParaRPr lang="fr-FR" dirty="0" smtClean="0"/>
          </a:p>
          <a:p>
            <a:r>
              <a:rPr lang="fr-FR" dirty="0" smtClean="0"/>
              <a:t>au Lycée Louis Le Grand à partir de 1897, </a:t>
            </a:r>
          </a:p>
          <a:p>
            <a:r>
              <a:rPr lang="fr-FR" dirty="0" smtClean="0"/>
              <a:t>président de la Société Mathématique de</a:t>
            </a:r>
          </a:p>
          <a:p>
            <a:r>
              <a:rPr lang="fr-FR" dirty="0" smtClean="0"/>
              <a:t>France en 1909. Règles qui portent son nom </a:t>
            </a:r>
          </a:p>
          <a:p>
            <a:r>
              <a:rPr lang="fr-FR" dirty="0" smtClean="0"/>
              <a:t>en Calcul Intégral.</a:t>
            </a:r>
          </a:p>
        </p:txBody>
      </p:sp>
      <p:sp>
        <p:nvSpPr>
          <p:cNvPr id="11" name="ZoneTexte 10"/>
          <p:cNvSpPr txBox="1"/>
          <p:nvPr/>
        </p:nvSpPr>
        <p:spPr>
          <a:xfrm>
            <a:off x="2264097" y="5016712"/>
            <a:ext cx="3737434" cy="923330"/>
          </a:xfrm>
          <a:prstGeom prst="rect">
            <a:avLst/>
          </a:prstGeom>
          <a:noFill/>
        </p:spPr>
        <p:txBody>
          <a:bodyPr wrap="none" rtlCol="0">
            <a:spAutoFit/>
          </a:bodyPr>
          <a:lstStyle/>
          <a:p>
            <a:r>
              <a:rPr lang="fr-FR" dirty="0" smtClean="0">
                <a:solidFill>
                  <a:srgbClr val="008000"/>
                </a:solidFill>
              </a:rPr>
              <a:t>Lionel de la </a:t>
            </a:r>
            <a:r>
              <a:rPr lang="fr-FR" dirty="0" err="1" smtClean="0">
                <a:solidFill>
                  <a:srgbClr val="008000"/>
                </a:solidFill>
              </a:rPr>
              <a:t>Laurencie</a:t>
            </a:r>
            <a:r>
              <a:rPr lang="fr-FR" dirty="0" smtClean="0">
                <a:solidFill>
                  <a:srgbClr val="008000"/>
                </a:solidFill>
              </a:rPr>
              <a:t> (1861-1933)</a:t>
            </a:r>
            <a:r>
              <a:rPr lang="fr-FR" dirty="0" smtClean="0"/>
              <a:t>, </a:t>
            </a:r>
          </a:p>
          <a:p>
            <a:r>
              <a:rPr lang="fr-FR" dirty="0" smtClean="0"/>
              <a:t>musicologue, spécialiste de l’histoire</a:t>
            </a:r>
          </a:p>
          <a:p>
            <a:r>
              <a:rPr lang="fr-FR" dirty="0" smtClean="0"/>
              <a:t>du violon.</a:t>
            </a:r>
            <a:endParaRPr lang="fr-FR" dirty="0"/>
          </a:p>
        </p:txBody>
      </p:sp>
      <p:pic>
        <p:nvPicPr>
          <p:cNvPr id="12" name="Imag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1531" y="1064266"/>
            <a:ext cx="1866900" cy="3048000"/>
          </a:xfrm>
          <a:prstGeom prst="rect">
            <a:avLst/>
          </a:prstGeom>
        </p:spPr>
      </p:pic>
      <p:pic>
        <p:nvPicPr>
          <p:cNvPr id="15" name="Imag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638" y="3190178"/>
            <a:ext cx="2114303" cy="3059985"/>
          </a:xfrm>
          <a:prstGeom prst="rect">
            <a:avLst/>
          </a:prstGeom>
        </p:spPr>
      </p:pic>
    </p:spTree>
    <p:extLst>
      <p:ext uri="{BB962C8B-B14F-4D97-AF65-F5344CB8AC3E}">
        <p14:creationId xmlns:p14="http://schemas.microsoft.com/office/powerpoint/2010/main" val="3700144194"/>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7</a:t>
            </a:fld>
            <a:endParaRPr lang="fr-FR"/>
          </a:p>
        </p:txBody>
      </p:sp>
      <p:sp>
        <p:nvSpPr>
          <p:cNvPr id="5" name="ZoneTexte 4"/>
          <p:cNvSpPr txBox="1"/>
          <p:nvPr/>
        </p:nvSpPr>
        <p:spPr>
          <a:xfrm>
            <a:off x="211657" y="260482"/>
            <a:ext cx="697502" cy="369332"/>
          </a:xfrm>
          <a:prstGeom prst="rect">
            <a:avLst/>
          </a:prstGeom>
          <a:noFill/>
        </p:spPr>
        <p:txBody>
          <a:bodyPr wrap="none" rtlCol="0">
            <a:spAutoFit/>
          </a:bodyPr>
          <a:lstStyle/>
          <a:p>
            <a:r>
              <a:rPr lang="fr-FR" b="1" dirty="0" smtClean="0">
                <a:latin typeface="Times New Roman"/>
                <a:cs typeface="Times New Roman"/>
              </a:rPr>
              <a:t>Paris </a:t>
            </a:r>
            <a:endParaRPr lang="fr-FR" b="1" dirty="0">
              <a:latin typeface="Times New Roman"/>
              <a:cs typeface="Times New Roman"/>
            </a:endParaRPr>
          </a:p>
        </p:txBody>
      </p:sp>
      <p:sp>
        <p:nvSpPr>
          <p:cNvPr id="6" name="ZoneTexte 5"/>
          <p:cNvSpPr txBox="1"/>
          <p:nvPr/>
        </p:nvSpPr>
        <p:spPr>
          <a:xfrm>
            <a:off x="211657" y="825256"/>
            <a:ext cx="8318240" cy="369332"/>
          </a:xfrm>
          <a:prstGeom prst="rect">
            <a:avLst/>
          </a:prstGeom>
          <a:noFill/>
        </p:spPr>
        <p:txBody>
          <a:bodyPr wrap="none" rtlCol="0">
            <a:spAutoFit/>
          </a:bodyPr>
          <a:lstStyle/>
          <a:p>
            <a:r>
              <a:rPr lang="fr-FR" b="1" dirty="0" smtClean="0">
                <a:solidFill>
                  <a:srgbClr val="FF0000"/>
                </a:solidFill>
              </a:rPr>
              <a:t>1882</a:t>
            </a:r>
            <a:r>
              <a:rPr lang="fr-FR" dirty="0" smtClean="0">
                <a:solidFill>
                  <a:srgbClr val="FF0000"/>
                </a:solidFill>
              </a:rPr>
              <a:t> Pierre Duhem est reçu premier au concours d’entrée à l’ENS</a:t>
            </a:r>
            <a:r>
              <a:rPr lang="fr-FR" dirty="0">
                <a:solidFill>
                  <a:srgbClr val="FF0000"/>
                </a:solidFill>
              </a:rPr>
              <a:t> </a:t>
            </a:r>
            <a:r>
              <a:rPr lang="fr-FR" dirty="0" smtClean="0">
                <a:solidFill>
                  <a:srgbClr val="FF0000"/>
                </a:solidFill>
              </a:rPr>
              <a:t>(section sciences).</a:t>
            </a:r>
            <a:endParaRPr lang="fr-FR" dirty="0" smtClean="0"/>
          </a:p>
        </p:txBody>
      </p:sp>
      <p:pic>
        <p:nvPicPr>
          <p:cNvPr id="7" name="Imag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638" y="1588778"/>
            <a:ext cx="1977735" cy="2699985"/>
          </a:xfrm>
          <a:prstGeom prst="rect">
            <a:avLst/>
          </a:prstGeom>
        </p:spPr>
      </p:pic>
      <p:sp>
        <p:nvSpPr>
          <p:cNvPr id="8" name="ZoneTexte 7"/>
          <p:cNvSpPr txBox="1"/>
          <p:nvPr/>
        </p:nvSpPr>
        <p:spPr>
          <a:xfrm>
            <a:off x="193638" y="4486126"/>
            <a:ext cx="2031213" cy="369332"/>
          </a:xfrm>
          <a:prstGeom prst="rect">
            <a:avLst/>
          </a:prstGeom>
          <a:noFill/>
        </p:spPr>
        <p:txBody>
          <a:bodyPr wrap="none" rtlCol="0">
            <a:spAutoFit/>
          </a:bodyPr>
          <a:lstStyle/>
          <a:p>
            <a:r>
              <a:rPr lang="fr-FR" dirty="0" smtClean="0">
                <a:solidFill>
                  <a:srgbClr val="008000"/>
                </a:solidFill>
              </a:rPr>
              <a:t>Fustel de </a:t>
            </a:r>
            <a:r>
              <a:rPr lang="fr-FR" dirty="0" err="1" smtClean="0">
                <a:solidFill>
                  <a:srgbClr val="008000"/>
                </a:solidFill>
              </a:rPr>
              <a:t>Coulange</a:t>
            </a:r>
            <a:r>
              <a:rPr lang="fr-FR" dirty="0" smtClean="0">
                <a:solidFill>
                  <a:srgbClr val="008000"/>
                </a:solidFill>
              </a:rPr>
              <a:t> </a:t>
            </a:r>
          </a:p>
        </p:txBody>
      </p:sp>
      <p:pic>
        <p:nvPicPr>
          <p:cNvPr id="9" name="Imag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0466" y="2688125"/>
            <a:ext cx="2299431" cy="2699989"/>
          </a:xfrm>
          <a:prstGeom prst="rect">
            <a:avLst/>
          </a:prstGeom>
        </p:spPr>
      </p:pic>
      <p:sp>
        <p:nvSpPr>
          <p:cNvPr id="10" name="ZoneTexte 9"/>
          <p:cNvSpPr txBox="1"/>
          <p:nvPr/>
        </p:nvSpPr>
        <p:spPr>
          <a:xfrm>
            <a:off x="6465961" y="5423969"/>
            <a:ext cx="1668395" cy="369332"/>
          </a:xfrm>
          <a:prstGeom prst="rect">
            <a:avLst/>
          </a:prstGeom>
          <a:noFill/>
        </p:spPr>
        <p:txBody>
          <a:bodyPr wrap="none" rtlCol="0">
            <a:spAutoFit/>
          </a:bodyPr>
          <a:lstStyle/>
          <a:p>
            <a:r>
              <a:rPr lang="fr-FR" dirty="0" smtClean="0">
                <a:solidFill>
                  <a:srgbClr val="008000"/>
                </a:solidFill>
              </a:rPr>
              <a:t>Georges Perrot </a:t>
            </a:r>
          </a:p>
        </p:txBody>
      </p:sp>
      <p:sp>
        <p:nvSpPr>
          <p:cNvPr id="11" name="ZoneTexte 10"/>
          <p:cNvSpPr txBox="1"/>
          <p:nvPr/>
        </p:nvSpPr>
        <p:spPr>
          <a:xfrm>
            <a:off x="2150858" y="1606086"/>
            <a:ext cx="3012814" cy="923330"/>
          </a:xfrm>
          <a:prstGeom prst="rect">
            <a:avLst/>
          </a:prstGeom>
          <a:noFill/>
        </p:spPr>
        <p:txBody>
          <a:bodyPr wrap="none" rtlCol="0">
            <a:spAutoFit/>
          </a:bodyPr>
          <a:lstStyle/>
          <a:p>
            <a:r>
              <a:rPr lang="fr-FR" dirty="0" smtClean="0"/>
              <a:t>L’ENS est </a:t>
            </a:r>
            <a:r>
              <a:rPr lang="fr-FR" dirty="0"/>
              <a:t>alors dirigée par </a:t>
            </a:r>
            <a:endParaRPr lang="fr-FR" dirty="0" smtClean="0"/>
          </a:p>
          <a:p>
            <a:r>
              <a:rPr lang="fr-FR" dirty="0" smtClean="0"/>
              <a:t>l’historien </a:t>
            </a:r>
            <a:r>
              <a:rPr lang="fr-FR" dirty="0" smtClean="0">
                <a:solidFill>
                  <a:srgbClr val="008000"/>
                </a:solidFill>
              </a:rPr>
              <a:t>Numa </a:t>
            </a:r>
            <a:r>
              <a:rPr lang="fr-FR" dirty="0">
                <a:solidFill>
                  <a:srgbClr val="008000"/>
                </a:solidFill>
              </a:rPr>
              <a:t>Denis </a:t>
            </a:r>
            <a:r>
              <a:rPr lang="fr-FR" dirty="0" smtClean="0">
                <a:solidFill>
                  <a:srgbClr val="008000"/>
                </a:solidFill>
              </a:rPr>
              <a:t>Fustel</a:t>
            </a:r>
          </a:p>
          <a:p>
            <a:r>
              <a:rPr lang="fr-FR" dirty="0" smtClean="0">
                <a:solidFill>
                  <a:srgbClr val="008000"/>
                </a:solidFill>
              </a:rPr>
              <a:t>de </a:t>
            </a:r>
            <a:r>
              <a:rPr lang="fr-FR" dirty="0" err="1">
                <a:solidFill>
                  <a:srgbClr val="008000"/>
                </a:solidFill>
              </a:rPr>
              <a:t>Coulange</a:t>
            </a:r>
            <a:r>
              <a:rPr lang="fr-FR" dirty="0">
                <a:solidFill>
                  <a:srgbClr val="008000"/>
                </a:solidFill>
              </a:rPr>
              <a:t> (1830-1889)</a:t>
            </a:r>
            <a:r>
              <a:rPr lang="fr-FR" dirty="0"/>
              <a:t>. </a:t>
            </a:r>
          </a:p>
        </p:txBody>
      </p:sp>
      <p:sp>
        <p:nvSpPr>
          <p:cNvPr id="12" name="ZoneTexte 11"/>
          <p:cNvSpPr txBox="1"/>
          <p:nvPr/>
        </p:nvSpPr>
        <p:spPr>
          <a:xfrm>
            <a:off x="3091849" y="3953714"/>
            <a:ext cx="2818387" cy="923330"/>
          </a:xfrm>
          <a:prstGeom prst="rect">
            <a:avLst/>
          </a:prstGeom>
          <a:noFill/>
        </p:spPr>
        <p:txBody>
          <a:bodyPr wrap="none" rtlCol="0">
            <a:spAutoFit/>
          </a:bodyPr>
          <a:lstStyle/>
          <a:p>
            <a:r>
              <a:rPr lang="fr-FR" dirty="0"/>
              <a:t>L’archéologue et </a:t>
            </a:r>
            <a:r>
              <a:rPr lang="fr-FR" dirty="0" smtClean="0"/>
              <a:t>helléniste</a:t>
            </a:r>
          </a:p>
          <a:p>
            <a:r>
              <a:rPr lang="fr-FR" dirty="0" smtClean="0">
                <a:solidFill>
                  <a:srgbClr val="008000"/>
                </a:solidFill>
              </a:rPr>
              <a:t>Georges </a:t>
            </a:r>
            <a:r>
              <a:rPr lang="fr-FR" dirty="0">
                <a:solidFill>
                  <a:srgbClr val="008000"/>
                </a:solidFill>
              </a:rPr>
              <a:t>Perrot (1832-1914) </a:t>
            </a:r>
            <a:endParaRPr lang="fr-FR" dirty="0" smtClean="0">
              <a:solidFill>
                <a:srgbClr val="008000"/>
              </a:solidFill>
            </a:endParaRPr>
          </a:p>
          <a:p>
            <a:r>
              <a:rPr lang="fr-FR" dirty="0" smtClean="0"/>
              <a:t>lui </a:t>
            </a:r>
            <a:r>
              <a:rPr lang="fr-FR" dirty="0"/>
              <a:t>succède en 1883</a:t>
            </a:r>
            <a:r>
              <a:rPr lang="fr-FR" dirty="0" smtClean="0"/>
              <a:t>.</a:t>
            </a:r>
            <a:endParaRPr lang="fr-FR" dirty="0"/>
          </a:p>
        </p:txBody>
      </p:sp>
    </p:spTree>
    <p:extLst>
      <p:ext uri="{BB962C8B-B14F-4D97-AF65-F5344CB8AC3E}">
        <p14:creationId xmlns:p14="http://schemas.microsoft.com/office/powerpoint/2010/main" val="67069645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8</a:t>
            </a:fld>
            <a:endParaRPr lang="fr-FR"/>
          </a:p>
        </p:txBody>
      </p:sp>
      <p:sp>
        <p:nvSpPr>
          <p:cNvPr id="5" name="ZoneTexte 4"/>
          <p:cNvSpPr txBox="1"/>
          <p:nvPr/>
        </p:nvSpPr>
        <p:spPr>
          <a:xfrm>
            <a:off x="304800" y="337457"/>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304800" y="727612"/>
            <a:ext cx="5268276" cy="369332"/>
          </a:xfrm>
          <a:prstGeom prst="rect">
            <a:avLst/>
          </a:prstGeom>
          <a:noFill/>
        </p:spPr>
        <p:txBody>
          <a:bodyPr wrap="none" rtlCol="0">
            <a:spAutoFit/>
          </a:bodyPr>
          <a:lstStyle/>
          <a:p>
            <a:r>
              <a:rPr lang="fr-FR" dirty="0" smtClean="0">
                <a:solidFill>
                  <a:srgbClr val="FF0000"/>
                </a:solidFill>
              </a:rPr>
              <a:t>Rencontres et amitiés à l’Ecole Normale Supérieure </a:t>
            </a:r>
            <a:endParaRPr lang="fr-FR" dirty="0">
              <a:solidFill>
                <a:srgbClr val="FF0000"/>
              </a:solidFill>
            </a:endParaRPr>
          </a:p>
        </p:txBody>
      </p:sp>
      <p:sp>
        <p:nvSpPr>
          <p:cNvPr id="7" name="ZoneTexte 6"/>
          <p:cNvSpPr txBox="1"/>
          <p:nvPr/>
        </p:nvSpPr>
        <p:spPr>
          <a:xfrm>
            <a:off x="304800" y="1146277"/>
            <a:ext cx="8517964" cy="1754327"/>
          </a:xfrm>
          <a:prstGeom prst="rect">
            <a:avLst/>
          </a:prstGeom>
          <a:noFill/>
        </p:spPr>
        <p:txBody>
          <a:bodyPr wrap="none" rtlCol="0">
            <a:spAutoFit/>
          </a:bodyPr>
          <a:lstStyle/>
          <a:p>
            <a:r>
              <a:rPr lang="fr-FR" dirty="0" smtClean="0">
                <a:solidFill>
                  <a:srgbClr val="008000"/>
                </a:solidFill>
              </a:rPr>
              <a:t>Paul Painlevé (1863-1933), </a:t>
            </a:r>
            <a:r>
              <a:rPr lang="fr-FR" dirty="0" smtClean="0"/>
              <a:t>ENS (1883), mathématicien :</a:t>
            </a:r>
          </a:p>
          <a:p>
            <a:r>
              <a:rPr lang="fr-FR" dirty="0"/>
              <a:t>-thèse soutenue le 10 juin 1887, « </a:t>
            </a:r>
            <a:r>
              <a:rPr lang="fr-FR" dirty="0">
                <a:solidFill>
                  <a:srgbClr val="0000FF"/>
                </a:solidFill>
              </a:rPr>
              <a:t>Sur les lignes singulières des fonctions analytiques »</a:t>
            </a:r>
            <a:r>
              <a:rPr lang="fr-FR" dirty="0"/>
              <a:t>, </a:t>
            </a:r>
            <a:endParaRPr lang="fr-FR" dirty="0" smtClean="0"/>
          </a:p>
          <a:p>
            <a:r>
              <a:rPr lang="fr-FR" dirty="0"/>
              <a:t>(</a:t>
            </a:r>
            <a:r>
              <a:rPr lang="fr-FR" dirty="0" smtClean="0"/>
              <a:t>jury </a:t>
            </a:r>
            <a:r>
              <a:rPr lang="fr-FR" dirty="0"/>
              <a:t>présidé par </a:t>
            </a:r>
            <a:r>
              <a:rPr lang="fr-FR" dirty="0">
                <a:solidFill>
                  <a:srgbClr val="008000"/>
                </a:solidFill>
              </a:rPr>
              <a:t>Charles Hermite (1822-1901)</a:t>
            </a:r>
            <a:r>
              <a:rPr lang="fr-FR" dirty="0"/>
              <a:t>, </a:t>
            </a:r>
            <a:r>
              <a:rPr lang="fr-FR" dirty="0" smtClean="0"/>
              <a:t>examinateurs  </a:t>
            </a:r>
            <a:r>
              <a:rPr lang="fr-FR" dirty="0">
                <a:solidFill>
                  <a:srgbClr val="008000"/>
                </a:solidFill>
              </a:rPr>
              <a:t>Paul </a:t>
            </a:r>
            <a:r>
              <a:rPr lang="fr-FR" dirty="0" err="1">
                <a:solidFill>
                  <a:srgbClr val="008000"/>
                </a:solidFill>
              </a:rPr>
              <a:t>Appell</a:t>
            </a:r>
            <a:r>
              <a:rPr lang="fr-FR" dirty="0">
                <a:solidFill>
                  <a:srgbClr val="008000"/>
                </a:solidFill>
              </a:rPr>
              <a:t> (1855-1930) </a:t>
            </a:r>
            <a:r>
              <a:rPr lang="fr-FR" dirty="0"/>
              <a:t>et </a:t>
            </a:r>
            <a:endParaRPr lang="fr-FR" dirty="0" smtClean="0"/>
          </a:p>
          <a:p>
            <a:r>
              <a:rPr lang="fr-FR" dirty="0" smtClean="0">
                <a:solidFill>
                  <a:srgbClr val="008000"/>
                </a:solidFill>
              </a:rPr>
              <a:t>Emile </a:t>
            </a:r>
            <a:r>
              <a:rPr lang="fr-FR" dirty="0">
                <a:solidFill>
                  <a:srgbClr val="008000"/>
                </a:solidFill>
              </a:rPr>
              <a:t>Picard (1856-1941</a:t>
            </a:r>
            <a:r>
              <a:rPr lang="fr-FR" dirty="0" smtClean="0">
                <a:solidFill>
                  <a:srgbClr val="008000"/>
                </a:solidFill>
              </a:rPr>
              <a:t>) )</a:t>
            </a:r>
            <a:endParaRPr lang="fr-FR" dirty="0"/>
          </a:p>
          <a:p>
            <a:r>
              <a:rPr lang="fr-FR" dirty="0"/>
              <a:t>-</a:t>
            </a:r>
            <a:r>
              <a:rPr lang="fr-FR" dirty="0" smtClean="0"/>
              <a:t>résultats importants en théorie des Equations Différentielles (Grand Prix des Sciences </a:t>
            </a:r>
          </a:p>
          <a:p>
            <a:r>
              <a:rPr lang="fr-FR" dirty="0" smtClean="0"/>
              <a:t>Mathématiques de l’Académie </a:t>
            </a:r>
            <a:r>
              <a:rPr lang="fr-FR" dirty="0"/>
              <a:t>des Sciences </a:t>
            </a:r>
            <a:r>
              <a:rPr lang="fr-FR" dirty="0" smtClean="0"/>
              <a:t>en 1890)</a:t>
            </a:r>
          </a:p>
        </p:txBody>
      </p:sp>
      <p:pic>
        <p:nvPicPr>
          <p:cNvPr id="8" name="Image 7" descr="Painlev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800" y="3392933"/>
            <a:ext cx="1950796" cy="2810074"/>
          </a:xfrm>
          <a:prstGeom prst="rect">
            <a:avLst/>
          </a:prstGeom>
        </p:spPr>
      </p:pic>
      <p:sp>
        <p:nvSpPr>
          <p:cNvPr id="9" name="ZoneTexte 8"/>
          <p:cNvSpPr txBox="1"/>
          <p:nvPr/>
        </p:nvSpPr>
        <p:spPr>
          <a:xfrm>
            <a:off x="2680985" y="4265391"/>
            <a:ext cx="6269377" cy="1200329"/>
          </a:xfrm>
          <a:prstGeom prst="rect">
            <a:avLst/>
          </a:prstGeom>
          <a:noFill/>
        </p:spPr>
        <p:txBody>
          <a:bodyPr wrap="none" rtlCol="0">
            <a:spAutoFit/>
          </a:bodyPr>
          <a:lstStyle/>
          <a:p>
            <a:r>
              <a:rPr lang="fr-FR" dirty="0" smtClean="0"/>
              <a:t>Elu </a:t>
            </a:r>
            <a:r>
              <a:rPr lang="fr-FR" dirty="0"/>
              <a:t>membre de l’Académie des Sciences en 1900.</a:t>
            </a:r>
          </a:p>
          <a:p>
            <a:r>
              <a:rPr lang="fr-FR" dirty="0" smtClean="0"/>
              <a:t>A </a:t>
            </a:r>
            <a:r>
              <a:rPr lang="fr-FR" dirty="0"/>
              <a:t>partir de 1910, il entreprend une carrière d’homme </a:t>
            </a:r>
            <a:r>
              <a:rPr lang="fr-FR" dirty="0" smtClean="0"/>
              <a:t>politique : </a:t>
            </a:r>
            <a:endParaRPr lang="fr-FR" dirty="0"/>
          </a:p>
          <a:p>
            <a:r>
              <a:rPr lang="fr-FR" dirty="0" smtClean="0"/>
              <a:t>député, ministre </a:t>
            </a:r>
            <a:r>
              <a:rPr lang="fr-FR" dirty="0"/>
              <a:t>à plusieurs </a:t>
            </a:r>
            <a:r>
              <a:rPr lang="fr-FR" dirty="0" smtClean="0"/>
              <a:t>reprises, président du Conseil en </a:t>
            </a:r>
          </a:p>
          <a:p>
            <a:r>
              <a:rPr lang="fr-FR" dirty="0" smtClean="0"/>
              <a:t>1917.</a:t>
            </a:r>
            <a:endParaRPr lang="fr-FR" dirty="0"/>
          </a:p>
        </p:txBody>
      </p:sp>
    </p:spTree>
    <p:extLst>
      <p:ext uri="{BB962C8B-B14F-4D97-AF65-F5344CB8AC3E}">
        <p14:creationId xmlns:p14="http://schemas.microsoft.com/office/powerpoint/2010/main" val="2269828037"/>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IHP, 14 Septembre 2016</a:t>
            </a:r>
            <a:endParaRPr lang="fr-FR"/>
          </a:p>
        </p:txBody>
      </p:sp>
      <p:sp>
        <p:nvSpPr>
          <p:cNvPr id="3" name="Espace réservé du pied de page 2"/>
          <p:cNvSpPr>
            <a:spLocks noGrp="1"/>
          </p:cNvSpPr>
          <p:nvPr>
            <p:ph type="ftr" sz="quarter" idx="11"/>
          </p:nvPr>
        </p:nvSpPr>
        <p:spPr/>
        <p:txBody>
          <a:bodyPr/>
          <a:lstStyle/>
          <a:p>
            <a:r>
              <a:rPr lang="fr-FR" smtClean="0"/>
              <a:t>Pierre Duhem et ses contemporains</a:t>
            </a:r>
            <a:endParaRPr lang="fr-FR"/>
          </a:p>
        </p:txBody>
      </p:sp>
      <p:sp>
        <p:nvSpPr>
          <p:cNvPr id="4" name="Espace réservé du numéro de diapositive 3"/>
          <p:cNvSpPr>
            <a:spLocks noGrp="1"/>
          </p:cNvSpPr>
          <p:nvPr>
            <p:ph type="sldNum" sz="quarter" idx="12"/>
          </p:nvPr>
        </p:nvSpPr>
        <p:spPr/>
        <p:txBody>
          <a:bodyPr/>
          <a:lstStyle/>
          <a:p>
            <a:fld id="{9EFA7C7A-C6F9-9B44-99DA-638400D419BB}" type="slidenum">
              <a:rPr lang="fr-FR" smtClean="0"/>
              <a:t>9</a:t>
            </a:fld>
            <a:endParaRPr lang="fr-FR"/>
          </a:p>
        </p:txBody>
      </p:sp>
      <p:sp>
        <p:nvSpPr>
          <p:cNvPr id="5" name="ZoneTexte 4"/>
          <p:cNvSpPr txBox="1"/>
          <p:nvPr/>
        </p:nvSpPr>
        <p:spPr>
          <a:xfrm>
            <a:off x="261257" y="217714"/>
            <a:ext cx="697502" cy="369332"/>
          </a:xfrm>
          <a:prstGeom prst="rect">
            <a:avLst/>
          </a:prstGeom>
          <a:noFill/>
        </p:spPr>
        <p:txBody>
          <a:bodyPr wrap="none" rtlCol="0">
            <a:spAutoFit/>
          </a:bodyPr>
          <a:lstStyle/>
          <a:p>
            <a:r>
              <a:rPr lang="fr-FR" b="1" dirty="0" smtClean="0">
                <a:latin typeface="Times New Roman"/>
                <a:cs typeface="Times New Roman"/>
              </a:rPr>
              <a:t>Paris</a:t>
            </a:r>
            <a:endParaRPr lang="fr-FR" b="1" dirty="0">
              <a:latin typeface="Times New Roman"/>
              <a:cs typeface="Times New Roman"/>
            </a:endParaRPr>
          </a:p>
        </p:txBody>
      </p:sp>
      <p:sp>
        <p:nvSpPr>
          <p:cNvPr id="6" name="ZoneTexte 5"/>
          <p:cNvSpPr txBox="1"/>
          <p:nvPr/>
        </p:nvSpPr>
        <p:spPr>
          <a:xfrm>
            <a:off x="193638" y="1026824"/>
            <a:ext cx="5138771" cy="1477328"/>
          </a:xfrm>
          <a:prstGeom prst="rect">
            <a:avLst/>
          </a:prstGeom>
          <a:noFill/>
        </p:spPr>
        <p:txBody>
          <a:bodyPr wrap="none" rtlCol="0">
            <a:spAutoFit/>
          </a:bodyPr>
          <a:lstStyle/>
          <a:p>
            <a:r>
              <a:rPr lang="fr-FR" dirty="0" smtClean="0">
                <a:solidFill>
                  <a:srgbClr val="008000"/>
                </a:solidFill>
              </a:rPr>
              <a:t>Edouard Jordan (1866-1946) </a:t>
            </a:r>
            <a:r>
              <a:rPr lang="fr-FR" dirty="0" smtClean="0"/>
              <a:t>(fils </a:t>
            </a:r>
            <a:r>
              <a:rPr lang="fr-FR" dirty="0"/>
              <a:t>du mathématicien </a:t>
            </a:r>
          </a:p>
          <a:p>
            <a:r>
              <a:rPr lang="fr-FR" dirty="0">
                <a:solidFill>
                  <a:srgbClr val="008000"/>
                </a:solidFill>
              </a:rPr>
              <a:t>Camille Jordan (1838-1922</a:t>
            </a:r>
            <a:r>
              <a:rPr lang="fr-FR" dirty="0" smtClean="0">
                <a:solidFill>
                  <a:srgbClr val="008000"/>
                </a:solidFill>
              </a:rPr>
              <a:t>)</a:t>
            </a:r>
            <a:r>
              <a:rPr lang="fr-FR" dirty="0"/>
              <a:t> </a:t>
            </a:r>
            <a:r>
              <a:rPr lang="fr-FR" dirty="0" smtClean="0"/>
              <a:t>),  </a:t>
            </a:r>
          </a:p>
          <a:p>
            <a:r>
              <a:rPr lang="fr-FR" dirty="0" smtClean="0"/>
              <a:t>ENS (1884), professeur à la Sorbonne et à l’ENS, </a:t>
            </a:r>
          </a:p>
          <a:p>
            <a:r>
              <a:rPr lang="fr-FR" dirty="0" smtClean="0"/>
              <a:t>élu </a:t>
            </a:r>
            <a:r>
              <a:rPr lang="fr-FR" dirty="0"/>
              <a:t>membre de </a:t>
            </a:r>
            <a:r>
              <a:rPr lang="fr-FR" dirty="0" smtClean="0"/>
              <a:t>l'Académie </a:t>
            </a:r>
            <a:r>
              <a:rPr lang="fr-FR" dirty="0"/>
              <a:t>des </a:t>
            </a:r>
            <a:r>
              <a:rPr lang="fr-FR" dirty="0" smtClean="0"/>
              <a:t>sciences morales et </a:t>
            </a:r>
          </a:p>
          <a:p>
            <a:r>
              <a:rPr lang="fr-FR" dirty="0" smtClean="0"/>
              <a:t>politiques en 1933.</a:t>
            </a:r>
            <a:endParaRPr lang="fr-FR" dirty="0"/>
          </a:p>
        </p:txBody>
      </p:sp>
      <p:sp>
        <p:nvSpPr>
          <p:cNvPr id="7" name="ZoneTexte 6"/>
          <p:cNvSpPr txBox="1"/>
          <p:nvPr/>
        </p:nvSpPr>
        <p:spPr>
          <a:xfrm>
            <a:off x="2426647" y="3853529"/>
            <a:ext cx="6717353" cy="2308324"/>
          </a:xfrm>
          <a:prstGeom prst="rect">
            <a:avLst/>
          </a:prstGeom>
          <a:noFill/>
        </p:spPr>
        <p:txBody>
          <a:bodyPr wrap="square" rtlCol="0">
            <a:spAutoFit/>
          </a:bodyPr>
          <a:lstStyle/>
          <a:p>
            <a:r>
              <a:rPr lang="fr-FR" dirty="0" smtClean="0">
                <a:solidFill>
                  <a:srgbClr val="008000"/>
                </a:solidFill>
              </a:rPr>
              <a:t>Henri </a:t>
            </a:r>
            <a:r>
              <a:rPr lang="fr-FR" dirty="0" err="1" smtClean="0">
                <a:solidFill>
                  <a:srgbClr val="008000"/>
                </a:solidFill>
              </a:rPr>
              <a:t>Bouasse</a:t>
            </a:r>
            <a:r>
              <a:rPr lang="fr-FR" dirty="0" smtClean="0">
                <a:solidFill>
                  <a:srgbClr val="008000"/>
                </a:solidFill>
              </a:rPr>
              <a:t> (1866-1953), </a:t>
            </a:r>
            <a:r>
              <a:rPr lang="fr-FR" dirty="0" smtClean="0"/>
              <a:t>ENS (1885), physicien, préparateur</a:t>
            </a:r>
          </a:p>
          <a:p>
            <a:r>
              <a:rPr lang="fr-FR" dirty="0" smtClean="0">
                <a:solidFill>
                  <a:srgbClr val="008000"/>
                </a:solidFill>
              </a:rPr>
              <a:t>d’Éleuthère Mascart (1837-1908) </a:t>
            </a:r>
            <a:r>
              <a:rPr lang="fr-FR" dirty="0" smtClean="0"/>
              <a:t>au Collège </a:t>
            </a:r>
            <a:r>
              <a:rPr lang="fr-FR" dirty="0"/>
              <a:t>de </a:t>
            </a:r>
            <a:r>
              <a:rPr lang="fr-FR" dirty="0" smtClean="0"/>
              <a:t>France, puis </a:t>
            </a:r>
          </a:p>
          <a:p>
            <a:r>
              <a:rPr lang="fr-FR" dirty="0" smtClean="0"/>
              <a:t>professeur à l’Université de Toulouse. </a:t>
            </a:r>
          </a:p>
          <a:p>
            <a:r>
              <a:rPr lang="fr-FR" dirty="0" smtClean="0"/>
              <a:t>Rédige la </a:t>
            </a:r>
            <a:r>
              <a:rPr lang="fr-FR" i="1" dirty="0">
                <a:solidFill>
                  <a:srgbClr val="0000FF"/>
                </a:solidFill>
              </a:rPr>
              <a:t>Bibliothèque scientifique de l'ingénieur et </a:t>
            </a:r>
            <a:r>
              <a:rPr lang="fr-FR" i="1" dirty="0" smtClean="0">
                <a:solidFill>
                  <a:srgbClr val="0000FF"/>
                </a:solidFill>
              </a:rPr>
              <a:t>du physicien</a:t>
            </a:r>
          </a:p>
          <a:p>
            <a:r>
              <a:rPr lang="fr-FR" i="1" dirty="0" smtClean="0"/>
              <a:t>Célèbres </a:t>
            </a:r>
            <a:r>
              <a:rPr lang="fr-FR" i="1" dirty="0"/>
              <a:t>préfaces de ses </a:t>
            </a:r>
            <a:r>
              <a:rPr lang="fr-FR" i="1" dirty="0" smtClean="0"/>
              <a:t>ouvrages : «</a:t>
            </a:r>
            <a:r>
              <a:rPr lang="fr-FR" i="1" dirty="0"/>
              <a:t> Science et professorat », </a:t>
            </a:r>
            <a:endParaRPr lang="fr-FR" i="1" dirty="0" smtClean="0"/>
          </a:p>
          <a:p>
            <a:r>
              <a:rPr lang="fr-FR" i="1" dirty="0" smtClean="0"/>
              <a:t>«</a:t>
            </a:r>
            <a:r>
              <a:rPr lang="fr-FR" i="1" dirty="0"/>
              <a:t> Sur quelques erreurs à éviter dans la rédaction </a:t>
            </a:r>
            <a:r>
              <a:rPr lang="fr-FR" i="1" dirty="0" smtClean="0"/>
              <a:t>d’un </a:t>
            </a:r>
            <a:r>
              <a:rPr lang="fr-FR" i="1" dirty="0"/>
              <a:t>cours de </a:t>
            </a:r>
            <a:endParaRPr lang="fr-FR" i="1" dirty="0" smtClean="0"/>
          </a:p>
          <a:p>
            <a:r>
              <a:rPr lang="fr-FR" i="1" dirty="0" smtClean="0"/>
              <a:t>Physique</a:t>
            </a:r>
            <a:r>
              <a:rPr lang="fr-FR" i="1" dirty="0"/>
              <a:t> », « Conseils aux savants qui veulent être lus », </a:t>
            </a:r>
            <a:endParaRPr lang="fr-FR" i="1" dirty="0" smtClean="0"/>
          </a:p>
          <a:p>
            <a:r>
              <a:rPr lang="fr-FR" i="1" dirty="0" smtClean="0"/>
              <a:t>«</a:t>
            </a:r>
            <a:r>
              <a:rPr lang="fr-FR" i="1" dirty="0"/>
              <a:t> Des principes, </a:t>
            </a:r>
            <a:r>
              <a:rPr lang="fr-FR" i="1" dirty="0" smtClean="0"/>
              <a:t>de </a:t>
            </a:r>
            <a:r>
              <a:rPr lang="fr-FR" i="1" dirty="0"/>
              <a:t>leur emploi, et de la nature de leur certitude </a:t>
            </a:r>
            <a:r>
              <a:rPr lang="fr-FR" i="1" dirty="0" smtClean="0"/>
              <a:t>»</a:t>
            </a:r>
            <a:endParaRPr lang="fr-FR" i="1" dirty="0"/>
          </a:p>
        </p:txBody>
      </p:sp>
      <p:sp>
        <p:nvSpPr>
          <p:cNvPr id="8" name="ZoneTexte 7"/>
          <p:cNvSpPr txBox="1"/>
          <p:nvPr/>
        </p:nvSpPr>
        <p:spPr>
          <a:xfrm>
            <a:off x="261257" y="587046"/>
            <a:ext cx="5160074" cy="369332"/>
          </a:xfrm>
          <a:prstGeom prst="rect">
            <a:avLst/>
          </a:prstGeom>
          <a:noFill/>
        </p:spPr>
        <p:txBody>
          <a:bodyPr wrap="none" rtlCol="0">
            <a:spAutoFit/>
          </a:bodyPr>
          <a:lstStyle/>
          <a:p>
            <a:r>
              <a:rPr lang="fr-FR" dirty="0">
                <a:solidFill>
                  <a:srgbClr val="FF0000"/>
                </a:solidFill>
              </a:rPr>
              <a:t>Rencontres et amitiés à l’Ecole Normale Supérieure </a:t>
            </a:r>
          </a:p>
        </p:txBody>
      </p:sp>
      <p:pic>
        <p:nvPicPr>
          <p:cNvPr id="9" name="Image 8" descr="E_Jorda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9287" y="587046"/>
            <a:ext cx="2113353" cy="3095992"/>
          </a:xfrm>
          <a:prstGeom prst="rect">
            <a:avLst/>
          </a:prstGeom>
        </p:spPr>
      </p:pic>
      <p:pic>
        <p:nvPicPr>
          <p:cNvPr id="10" name="Image 9" descr="Bouasse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258" y="2958167"/>
            <a:ext cx="2165389" cy="2879973"/>
          </a:xfrm>
          <a:prstGeom prst="rect">
            <a:avLst/>
          </a:prstGeom>
        </p:spPr>
      </p:pic>
    </p:spTree>
    <p:extLst>
      <p:ext uri="{BB962C8B-B14F-4D97-AF65-F5344CB8AC3E}">
        <p14:creationId xmlns:p14="http://schemas.microsoft.com/office/powerpoint/2010/main" val="3945864301"/>
      </p:ext>
    </p:extLst>
  </p:cSld>
  <p:clrMapOvr>
    <a:masterClrMapping/>
  </p:clrMapOvr>
  <mc:AlternateContent xmlns:mc="http://schemas.openxmlformats.org/markup-compatibility/2006" xmlns:p14="http://schemas.microsoft.com/office/powerpoint/2010/main">
    <mc:Choice Requires="p14">
      <p:transition spd="slow" p14:dur="10000" advClick="0" advTm="25000">
        <p:push dir="u"/>
      </p:transition>
    </mc:Choice>
    <mc:Fallback xmlns="">
      <p:transition xmlns:p14="http://schemas.microsoft.com/office/powerpoint/2010/main" spd="slow" advClick="0" advTm="25000">
        <p:push dir="u"/>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scilloscope">
  <a:themeElements>
    <a:clrScheme name="Oscilloscope">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scilloscope">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scilloscope">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Oscilloscope.thmx</Template>
  <TotalTime>6266</TotalTime>
  <Words>2935</Words>
  <Application>Microsoft Macintosh PowerPoint</Application>
  <PresentationFormat>Présentation à l'écran (4:3)</PresentationFormat>
  <Paragraphs>474</Paragraphs>
  <Slides>33</Slides>
  <Notes>1</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Oscilloscope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Hervé Le Ferrand</dc:creator>
  <cp:lastModifiedBy>Hervé Le Ferrand</cp:lastModifiedBy>
  <cp:revision>540</cp:revision>
  <dcterms:created xsi:type="dcterms:W3CDTF">2016-03-29T11:01:40Z</dcterms:created>
  <dcterms:modified xsi:type="dcterms:W3CDTF">2016-09-15T07:35:05Z</dcterms:modified>
</cp:coreProperties>
</file>