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87" r:id="rId3"/>
    <p:sldId id="267" r:id="rId4"/>
    <p:sldId id="282" r:id="rId5"/>
    <p:sldId id="265" r:id="rId6"/>
    <p:sldId id="277" r:id="rId7"/>
    <p:sldId id="278" r:id="rId8"/>
    <p:sldId id="284" r:id="rId9"/>
    <p:sldId id="274" r:id="rId10"/>
    <p:sldId id="275" r:id="rId11"/>
    <p:sldId id="288" r:id="rId12"/>
    <p:sldId id="281" r:id="rId13"/>
    <p:sldId id="283" r:id="rId1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32A2AC15-45E9-4FEA-BC1B-2458FBE55FFF}">
          <p14:sldIdLst>
            <p14:sldId id="256"/>
            <p14:sldId id="287"/>
            <p14:sldId id="267"/>
            <p14:sldId id="282"/>
            <p14:sldId id="265"/>
            <p14:sldId id="277"/>
            <p14:sldId id="278"/>
            <p14:sldId id="284"/>
            <p14:sldId id="274"/>
            <p14:sldId id="275"/>
            <p14:sldId id="288"/>
            <p14:sldId id="281"/>
            <p14:sldId id="283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eg" initials="HEG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FF66"/>
    <a:srgbClr val="FFFF00"/>
    <a:srgbClr val="FF6600"/>
    <a:srgbClr val="FF0000"/>
    <a:srgbClr val="6F9D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2718" autoAdjust="0"/>
  </p:normalViewPr>
  <p:slideViewPr>
    <p:cSldViewPr>
      <p:cViewPr>
        <p:scale>
          <a:sx n="115" d="100"/>
          <a:sy n="115" d="100"/>
        </p:scale>
        <p:origin x="-151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01" d="100"/>
          <a:sy n="101" d="100"/>
        </p:scale>
        <p:origin x="-357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1551916597294649"/>
          <c:y val="5.0666666666666665E-2"/>
          <c:w val="0.65612467644035133"/>
          <c:h val="0.8306347506561679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Feuil1!$B$3</c:f>
              <c:strCache>
                <c:ptCount val="1"/>
                <c:pt idx="0">
                  <c:v>h² threshold model</c:v>
                </c:pt>
              </c:strCache>
            </c:strRef>
          </c:tx>
          <c:invertIfNegative val="0"/>
          <c:errBars>
            <c:errBarType val="plus"/>
            <c:errValType val="cust"/>
            <c:noEndCap val="0"/>
            <c:plus>
              <c:numRef>
                <c:f>Feuil1!$E$4:$E$9</c:f>
                <c:numCache>
                  <c:formatCode>General</c:formatCode>
                  <c:ptCount val="6"/>
                  <c:pt idx="0">
                    <c:v>7.0000000000000001E-3</c:v>
                  </c:pt>
                  <c:pt idx="1">
                    <c:v>0.01</c:v>
                  </c:pt>
                  <c:pt idx="2">
                    <c:v>5.0000000000000001E-3</c:v>
                  </c:pt>
                  <c:pt idx="3">
                    <c:v>0.01</c:v>
                  </c:pt>
                  <c:pt idx="4">
                    <c:v>0</c:v>
                  </c:pt>
                  <c:pt idx="5">
                    <c:v>0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</c:errBars>
          <c:cat>
            <c:strRef>
              <c:f>Feuil1!$A$4:$A$9</c:f>
              <c:strCache>
                <c:ptCount val="6"/>
                <c:pt idx="0">
                  <c:v>Digestive syndromes</c:v>
                </c:pt>
                <c:pt idx="1">
                  <c:v>Respiratory syndromes</c:v>
                </c:pt>
                <c:pt idx="2">
                  <c:v>Infectious syndromes</c:v>
                </c:pt>
                <c:pt idx="3">
                  <c:v>Infectious mortality</c:v>
                </c:pt>
                <c:pt idx="4">
                  <c:v>Carcass yield</c:v>
                </c:pt>
                <c:pt idx="5">
                  <c:v>Live weight</c:v>
                </c:pt>
              </c:strCache>
            </c:strRef>
          </c:cat>
          <c:val>
            <c:numRef>
              <c:f>Feuil1!$B$4:$B$9</c:f>
              <c:numCache>
                <c:formatCode>General</c:formatCode>
                <c:ptCount val="6"/>
                <c:pt idx="0">
                  <c:v>3.6999999999999998E-2</c:v>
                </c:pt>
                <c:pt idx="1">
                  <c:v>7.9000000000000001E-2</c:v>
                </c:pt>
                <c:pt idx="2">
                  <c:v>3.2000000000000001E-2</c:v>
                </c:pt>
                <c:pt idx="3">
                  <c:v>1.4E-2</c:v>
                </c:pt>
              </c:numCache>
            </c:numRef>
          </c:val>
        </c:ser>
        <c:ser>
          <c:idx val="1"/>
          <c:order val="1"/>
          <c:tx>
            <c:strRef>
              <c:f>Feuil1!$C$3</c:f>
              <c:strCache>
                <c:ptCount val="1"/>
                <c:pt idx="0">
                  <c:v>h² linear model</c:v>
                </c:pt>
              </c:strCache>
            </c:strRef>
          </c:tx>
          <c:invertIfNegative val="0"/>
          <c:errBars>
            <c:errBarType val="plus"/>
            <c:errValType val="cust"/>
            <c:noEndCap val="0"/>
            <c:plus>
              <c:numRef>
                <c:f>Feuil1!$F$4:$F$9</c:f>
                <c:numCache>
                  <c:formatCode>General</c:formatCode>
                  <c:ptCount val="6"/>
                  <c:pt idx="0">
                    <c:v>3.0000000000000001E-3</c:v>
                  </c:pt>
                  <c:pt idx="1">
                    <c:v>4.0000000000000001E-3</c:v>
                  </c:pt>
                  <c:pt idx="2">
                    <c:v>3.0000000000000001E-3</c:v>
                  </c:pt>
                  <c:pt idx="3">
                    <c:v>4.0000000000000001E-3</c:v>
                  </c:pt>
                  <c:pt idx="4">
                    <c:v>2.5999999999999999E-2</c:v>
                  </c:pt>
                  <c:pt idx="5">
                    <c:v>8.9999999999999993E-3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</c:errBars>
          <c:cat>
            <c:strRef>
              <c:f>Feuil1!$A$4:$A$9</c:f>
              <c:strCache>
                <c:ptCount val="6"/>
                <c:pt idx="0">
                  <c:v>Digestive syndromes</c:v>
                </c:pt>
                <c:pt idx="1">
                  <c:v>Respiratory syndromes</c:v>
                </c:pt>
                <c:pt idx="2">
                  <c:v>Infectious syndromes</c:v>
                </c:pt>
                <c:pt idx="3">
                  <c:v>Infectious mortality</c:v>
                </c:pt>
                <c:pt idx="4">
                  <c:v>Carcass yield</c:v>
                </c:pt>
                <c:pt idx="5">
                  <c:v>Live weight</c:v>
                </c:pt>
              </c:strCache>
            </c:strRef>
          </c:cat>
          <c:val>
            <c:numRef>
              <c:f>Feuil1!$C$4:$C$9</c:f>
              <c:numCache>
                <c:formatCode>General</c:formatCode>
                <c:ptCount val="6"/>
                <c:pt idx="0">
                  <c:v>3.4000000000000002E-2</c:v>
                </c:pt>
                <c:pt idx="1">
                  <c:v>4.1000000000000002E-2</c:v>
                </c:pt>
                <c:pt idx="2">
                  <c:v>0.03</c:v>
                </c:pt>
                <c:pt idx="3">
                  <c:v>4.2999999999999997E-2</c:v>
                </c:pt>
                <c:pt idx="4">
                  <c:v>0.24299999999999999</c:v>
                </c:pt>
                <c:pt idx="5">
                  <c:v>0.13</c:v>
                </c:pt>
              </c:numCache>
            </c:numRef>
          </c:val>
        </c:ser>
        <c:ser>
          <c:idx val="2"/>
          <c:order val="2"/>
          <c:tx>
            <c:strRef>
              <c:f>Feuil1!$D$3</c:f>
              <c:strCache>
                <c:ptCount val="1"/>
                <c:pt idx="0">
                  <c:v>m²</c:v>
                </c:pt>
              </c:strCache>
            </c:strRef>
          </c:tx>
          <c:invertIfNegative val="0"/>
          <c:errBars>
            <c:errBarType val="plus"/>
            <c:errValType val="cust"/>
            <c:noEndCap val="0"/>
            <c:plus>
              <c:numRef>
                <c:f>Feuil1!$F$9</c:f>
                <c:numCache>
                  <c:formatCode>General</c:formatCode>
                  <c:ptCount val="1"/>
                  <c:pt idx="0">
                    <c:v>8.9999999999999993E-3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</c:errBars>
          <c:cat>
            <c:strRef>
              <c:f>Feuil1!$A$4:$A$9</c:f>
              <c:strCache>
                <c:ptCount val="6"/>
                <c:pt idx="0">
                  <c:v>Digestive syndromes</c:v>
                </c:pt>
                <c:pt idx="1">
                  <c:v>Respiratory syndromes</c:v>
                </c:pt>
                <c:pt idx="2">
                  <c:v>Infectious syndromes</c:v>
                </c:pt>
                <c:pt idx="3">
                  <c:v>Infectious mortality</c:v>
                </c:pt>
                <c:pt idx="4">
                  <c:v>Carcass yield</c:v>
                </c:pt>
                <c:pt idx="5">
                  <c:v>Live weight</c:v>
                </c:pt>
              </c:strCache>
            </c:strRef>
          </c:cat>
          <c:val>
            <c:numRef>
              <c:f>Feuil1!$D$4:$D$9</c:f>
              <c:numCache>
                <c:formatCode>General</c:formatCode>
                <c:ptCount val="6"/>
                <c:pt idx="5">
                  <c:v>0.13600000000000001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7772800"/>
        <c:axId val="194741376"/>
      </c:barChart>
      <c:catAx>
        <c:axId val="19777280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fr-FR"/>
          </a:p>
        </c:txPr>
        <c:crossAx val="194741376"/>
        <c:crosses val="autoZero"/>
        <c:auto val="1"/>
        <c:lblAlgn val="ctr"/>
        <c:lblOffset val="100"/>
        <c:noMultiLvlLbl val="0"/>
      </c:catAx>
      <c:valAx>
        <c:axId val="19474137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in"/>
        <c:tickLblPos val="nextTo"/>
        <c:txPr>
          <a:bodyPr/>
          <a:lstStyle/>
          <a:p>
            <a:pPr>
              <a:defRPr sz="2000"/>
            </a:pPr>
            <a:endParaRPr lang="fr-FR"/>
          </a:p>
        </c:txPr>
        <c:crossAx val="197772800"/>
        <c:crosses val="autoZero"/>
        <c:crossBetween val="between"/>
        <c:majorUnit val="5.000000000000001E-2"/>
        <c:minorUnit val="1.0000000000000002E-2"/>
      </c:valAx>
    </c:plotArea>
    <c:legend>
      <c:legendPos val="r"/>
      <c:layout>
        <c:manualLayout>
          <c:xMode val="edge"/>
          <c:yMode val="edge"/>
          <c:x val="0.64402023111517115"/>
          <c:y val="0.39129521853368088"/>
          <c:w val="0.27994456310728483"/>
          <c:h val="0.24136629921259842"/>
        </c:manualLayout>
      </c:layout>
      <c:overlay val="0"/>
      <c:txPr>
        <a:bodyPr/>
        <a:lstStyle/>
        <a:p>
          <a:pPr>
            <a:defRPr sz="2000"/>
          </a:pPr>
          <a:endParaRPr lang="fr-FR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6-06-07T22:28:04.916" idx="1">
    <p:pos x="10" y="10"/>
    <p:text>est ce utile de représenter les effets mat?</p:tex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23C7B3-5B01-41AF-BD4F-EFC3B4936CA6}" type="datetimeFigureOut">
              <a:rPr lang="fr-FR" smtClean="0"/>
              <a:t>08/06/2016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727775-4587-450A-A8E3-5F007B0A983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39550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701969-F5F4-4CA1-BBD2-F4D1631FE2FF}" type="datetimeFigureOut">
              <a:rPr lang="fr-FR" smtClean="0"/>
              <a:t>08/06/2016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67717D-4766-46F3-9114-C0833DDB74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6455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C5DD01"/>
              </a:buClr>
            </a:pPr>
            <a:r>
              <a:rPr lang="fr-FR" sz="2000" dirty="0" smtClean="0">
                <a:latin typeface="Arial" panose="020B0604020202020204" pitchFamily="34" charset="0"/>
                <a:cs typeface="Arial" pitchFamily="34" charset="0"/>
              </a:rPr>
              <a:t>Young </a:t>
            </a:r>
            <a:r>
              <a:rPr lang="fr-FR" sz="2000" dirty="0" err="1" smtClean="0">
                <a:latin typeface="Arial" panose="020B0604020202020204" pitchFamily="34" charset="0"/>
                <a:cs typeface="Arial" pitchFamily="34" charset="0"/>
              </a:rPr>
              <a:t>rabbits</a:t>
            </a:r>
            <a:r>
              <a:rPr lang="fr-FR" sz="2000" dirty="0" smtClean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fr-FR" sz="2000" dirty="0" err="1" smtClean="0">
                <a:latin typeface="Arial" panose="020B0604020202020204" pitchFamily="34" charset="0"/>
                <a:cs typeface="Arial" pitchFamily="34" charset="0"/>
              </a:rPr>
              <a:t>suffer</a:t>
            </a:r>
            <a:r>
              <a:rPr lang="fr-FR" sz="2000" dirty="0" smtClean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fr-FR" sz="2000" dirty="0" err="1" smtClean="0">
                <a:latin typeface="Arial" panose="020B0604020202020204" pitchFamily="34" charset="0"/>
                <a:cs typeface="Arial" pitchFamily="34" charset="0"/>
              </a:rPr>
              <a:t>from</a:t>
            </a:r>
            <a:r>
              <a:rPr lang="fr-FR" sz="2000" dirty="0" smtClean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fr-FR" sz="2000" dirty="0" err="1" smtClean="0">
                <a:latin typeface="Arial" panose="020B0604020202020204" pitchFamily="34" charset="0"/>
                <a:cs typeface="Arial" pitchFamily="34" charset="0"/>
              </a:rPr>
              <a:t>various</a:t>
            </a:r>
            <a:r>
              <a:rPr lang="fr-FR" sz="2000" dirty="0" smtClean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fr-FR" sz="2000" dirty="0" err="1" smtClean="0">
                <a:latin typeface="Arial" panose="020B0604020202020204" pitchFamily="34" charset="0"/>
                <a:cs typeface="Arial" pitchFamily="34" charset="0"/>
              </a:rPr>
              <a:t>diseases</a:t>
            </a:r>
            <a:r>
              <a:rPr lang="fr-FR" sz="2000" dirty="0" smtClean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fr-FR" sz="2000" dirty="0" err="1" smtClean="0">
                <a:latin typeface="Arial" panose="020B0604020202020204" pitchFamily="34" charset="0"/>
                <a:cs typeface="Arial" pitchFamily="34" charset="0"/>
              </a:rPr>
              <a:t>during</a:t>
            </a:r>
            <a:r>
              <a:rPr lang="fr-FR" sz="2000" dirty="0" smtClean="0">
                <a:latin typeface="Arial" panose="020B0604020202020204" pitchFamily="34" charset="0"/>
                <a:cs typeface="Arial" pitchFamily="34" charset="0"/>
              </a:rPr>
              <a:t> the </a:t>
            </a:r>
            <a:r>
              <a:rPr lang="fr-FR" sz="2000" dirty="0" err="1" smtClean="0">
                <a:latin typeface="Arial" panose="020B0604020202020204" pitchFamily="34" charset="0"/>
                <a:cs typeface="Arial" pitchFamily="34" charset="0"/>
              </a:rPr>
              <a:t>fattening</a:t>
            </a:r>
            <a:r>
              <a:rPr lang="fr-FR" sz="2000" dirty="0" smtClean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fr-FR" sz="2000" dirty="0" err="1" smtClean="0">
                <a:latin typeface="Arial" panose="020B0604020202020204" pitchFamily="34" charset="0"/>
                <a:cs typeface="Arial" pitchFamily="34" charset="0"/>
              </a:rPr>
              <a:t>period</a:t>
            </a:r>
            <a:endParaRPr lang="fr-FR" sz="2000" dirty="0" smtClean="0">
              <a:latin typeface="Arial" panose="020B0604020202020204" pitchFamily="34" charset="0"/>
              <a:cs typeface="Arial" pitchFamily="34" charset="0"/>
            </a:endParaRPr>
          </a:p>
          <a:p>
            <a:pPr>
              <a:buClr>
                <a:srgbClr val="C5DD01"/>
              </a:buClr>
            </a:pPr>
            <a:endParaRPr lang="fr-FR" sz="2000" dirty="0" smtClean="0">
              <a:latin typeface="Arial" panose="020B0604020202020204" pitchFamily="34" charset="0"/>
              <a:cs typeface="Arial" pitchFamily="34" charset="0"/>
            </a:endParaRPr>
          </a:p>
          <a:p>
            <a:pPr marL="800100" lvl="1" indent="-342900">
              <a:buClr>
                <a:srgbClr val="C5DD01"/>
              </a:buClr>
              <a:buFont typeface="Symbol"/>
              <a:buChar char="Þ"/>
            </a:pPr>
            <a:r>
              <a:rPr lang="fr-FR" sz="2000" dirty="0" err="1" smtClean="0">
                <a:latin typeface="Arial" panose="020B0604020202020204" pitchFamily="34" charset="0"/>
                <a:cs typeface="Arial" pitchFamily="34" charset="0"/>
              </a:rPr>
              <a:t>Decreased</a:t>
            </a:r>
            <a:r>
              <a:rPr lang="fr-FR" sz="2000" dirty="0" smtClean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fr-FR" sz="2000" dirty="0" err="1" smtClean="0">
                <a:latin typeface="Arial" panose="020B0604020202020204" pitchFamily="34" charset="0"/>
                <a:cs typeface="Arial" pitchFamily="34" charset="0"/>
              </a:rPr>
              <a:t>welfare</a:t>
            </a:r>
            <a:r>
              <a:rPr lang="fr-FR" sz="2000" dirty="0" smtClean="0">
                <a:latin typeface="Arial" panose="020B0604020202020204" pitchFamily="34" charset="0"/>
                <a:cs typeface="Arial" pitchFamily="34" charset="0"/>
              </a:rPr>
              <a:t> of the </a:t>
            </a:r>
            <a:r>
              <a:rPr lang="fr-FR" sz="2000" dirty="0" err="1" smtClean="0">
                <a:latin typeface="Arial" panose="020B0604020202020204" pitchFamily="34" charset="0"/>
                <a:cs typeface="Arial" pitchFamily="34" charset="0"/>
              </a:rPr>
              <a:t>animals</a:t>
            </a:r>
            <a:endParaRPr lang="fr-FR" sz="2000" dirty="0" smtClean="0">
              <a:latin typeface="Arial" panose="020B0604020202020204" pitchFamily="34" charset="0"/>
              <a:cs typeface="Arial" pitchFamily="34" charset="0"/>
            </a:endParaRPr>
          </a:p>
          <a:p>
            <a:pPr marL="800100" lvl="1" indent="-342900">
              <a:buClr>
                <a:srgbClr val="C5DD01"/>
              </a:buClr>
              <a:buFont typeface="Symbol"/>
              <a:buChar char="Þ"/>
            </a:pPr>
            <a:r>
              <a:rPr lang="fr-FR" sz="2000" dirty="0" err="1" smtClean="0">
                <a:latin typeface="Arial" panose="020B0604020202020204" pitchFamily="34" charset="0"/>
                <a:cs typeface="Arial" pitchFamily="34" charset="0"/>
              </a:rPr>
              <a:t>economic</a:t>
            </a:r>
            <a:r>
              <a:rPr lang="fr-FR" sz="2000" dirty="0" smtClean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fr-FR" sz="2000" dirty="0" err="1" smtClean="0">
                <a:latin typeface="Arial" panose="020B0604020202020204" pitchFamily="34" charset="0"/>
                <a:cs typeface="Arial" pitchFamily="34" charset="0"/>
              </a:rPr>
              <a:t>loss</a:t>
            </a:r>
            <a:endParaRPr lang="fr-FR" sz="2000" dirty="0" smtClean="0">
              <a:latin typeface="Arial" panose="020B0604020202020204" pitchFamily="34" charset="0"/>
              <a:cs typeface="Arial" pitchFamily="34" charset="0"/>
            </a:endParaRPr>
          </a:p>
          <a:p>
            <a:pPr marL="800100" lvl="1" indent="-342900">
              <a:buClr>
                <a:srgbClr val="C5DD01"/>
              </a:buClr>
              <a:buFont typeface="Symbol"/>
              <a:buChar char="Þ"/>
            </a:pPr>
            <a:endParaRPr lang="fr-FR" sz="2000" dirty="0" smtClean="0">
              <a:latin typeface="Arial" panose="020B0604020202020204" pitchFamily="34" charset="0"/>
              <a:cs typeface="Arial" pitchFamily="34" charset="0"/>
            </a:endParaRPr>
          </a:p>
          <a:p>
            <a:pPr>
              <a:buClr>
                <a:srgbClr val="C5DD01"/>
              </a:buClr>
            </a:pP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Anitimicrobial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resistance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growing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concern</a:t>
            </a:r>
            <a:endParaRPr lang="fr-F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C5DD01"/>
              </a:buClr>
            </a:pPr>
            <a:endParaRPr lang="fr-F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Clr>
                <a:srgbClr val="C5DD01"/>
              </a:buClr>
              <a:buFont typeface="Symbol"/>
              <a:buChar char="Þ"/>
            </a:pP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Reduction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of the use of 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antibiotic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breeding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farms</a:t>
            </a:r>
            <a:endParaRPr lang="fr-F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Clr>
                <a:srgbClr val="C5DD01"/>
              </a:buClr>
              <a:buFont typeface="Symbol"/>
              <a:buChar char="Þ"/>
            </a:pPr>
            <a:endParaRPr lang="fr-F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Clr>
                <a:srgbClr val="C5DD01"/>
              </a:buClr>
              <a:buFont typeface="Symbol"/>
              <a:buChar char="Þ"/>
            </a:pPr>
            <a:endParaRPr lang="fr-F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Clr>
                <a:srgbClr val="C5DD01"/>
              </a:buClr>
              <a:buFont typeface="Symbol"/>
              <a:buNone/>
            </a:pPr>
            <a:r>
              <a:rPr lang="fr-FR" sz="1200" dirty="0" err="1" smtClean="0">
                <a:latin typeface="Arial" pitchFamily="34" charset="0"/>
                <a:cs typeface="Arial" pitchFamily="34" charset="0"/>
              </a:rPr>
              <a:t>Need</a:t>
            </a:r>
            <a:r>
              <a:rPr lang="fr-FR" sz="1200" dirty="0" smtClean="0">
                <a:latin typeface="Arial" pitchFamily="34" charset="0"/>
                <a:cs typeface="Arial" pitchFamily="34" charset="0"/>
              </a:rPr>
              <a:t> to </a:t>
            </a:r>
            <a:r>
              <a:rPr lang="fr-FR" sz="1200" dirty="0" err="1" smtClean="0">
                <a:latin typeface="Arial" pitchFamily="34" charset="0"/>
                <a:cs typeface="Arial" pitchFamily="34" charset="0"/>
              </a:rPr>
              <a:t>improve</a:t>
            </a:r>
            <a:r>
              <a:rPr lang="fr-FR" sz="1200" dirty="0" smtClean="0">
                <a:latin typeface="Arial" pitchFamily="34" charset="0"/>
                <a:cs typeface="Arial" pitchFamily="34" charset="0"/>
              </a:rPr>
              <a:t> the </a:t>
            </a:r>
            <a:r>
              <a:rPr lang="fr-FR" sz="1200" dirty="0" err="1" smtClean="0">
                <a:latin typeface="Arial" pitchFamily="34" charset="0"/>
                <a:cs typeface="Arial" pitchFamily="34" charset="0"/>
              </a:rPr>
              <a:t>health</a:t>
            </a:r>
            <a:r>
              <a:rPr lang="fr-FR" sz="12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fr-FR" sz="1200" dirty="0" err="1" smtClean="0">
                <a:latin typeface="Arial" pitchFamily="34" charset="0"/>
                <a:cs typeface="Arial" pitchFamily="34" charset="0"/>
              </a:rPr>
              <a:t>growing</a:t>
            </a:r>
            <a:r>
              <a:rPr lang="fr-FR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1200" dirty="0" err="1" smtClean="0">
                <a:latin typeface="Arial" pitchFamily="34" charset="0"/>
                <a:cs typeface="Arial" pitchFamily="34" charset="0"/>
              </a:rPr>
              <a:t>rabbit</a:t>
            </a:r>
            <a:r>
              <a:rPr lang="fr-FR" sz="1200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fr-FR" sz="1200" dirty="0" err="1" smtClean="0">
                <a:latin typeface="Arial" pitchFamily="34" charset="0"/>
                <a:cs typeface="Arial" pitchFamily="34" charset="0"/>
              </a:rPr>
              <a:t>reduce</a:t>
            </a:r>
            <a:r>
              <a:rPr lang="fr-FR" sz="1200" dirty="0" smtClean="0">
                <a:latin typeface="Arial" pitchFamily="34" charset="0"/>
                <a:cs typeface="Arial" pitchFamily="34" charset="0"/>
              </a:rPr>
              <a:t> the use of </a:t>
            </a:r>
            <a:r>
              <a:rPr lang="fr-FR" sz="1200" dirty="0" err="1" smtClean="0">
                <a:latin typeface="Arial" pitchFamily="34" charset="0"/>
                <a:cs typeface="Arial" pitchFamily="34" charset="0"/>
              </a:rPr>
              <a:t>antibiotics</a:t>
            </a:r>
            <a:r>
              <a:rPr lang="fr-FR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1200" dirty="0" err="1" smtClean="0">
                <a:latin typeface="Arial" pitchFamily="34" charset="0"/>
                <a:cs typeface="Arial" pitchFamily="34" charset="0"/>
              </a:rPr>
              <a:t>treatements</a:t>
            </a:r>
            <a:endParaRPr lang="fr-FR" sz="1200" dirty="0" smtClean="0">
              <a:latin typeface="Arial" pitchFamily="34" charset="0"/>
              <a:cs typeface="Arial" pitchFamily="34" charset="0"/>
            </a:endParaRPr>
          </a:p>
          <a:p>
            <a:pPr marL="457200" lvl="1" indent="0">
              <a:buClr>
                <a:srgbClr val="C5DD01"/>
              </a:buClr>
              <a:buFont typeface="Symbol"/>
              <a:buNone/>
            </a:pPr>
            <a:endParaRPr lang="fr-FR" sz="1200" dirty="0" smtClean="0">
              <a:latin typeface="Arial" pitchFamily="34" charset="0"/>
              <a:cs typeface="Arial" pitchFamily="34" charset="0"/>
            </a:endParaRPr>
          </a:p>
          <a:p>
            <a:pPr marL="457200" lvl="1" indent="0">
              <a:buClr>
                <a:srgbClr val="C5DD01"/>
              </a:buClr>
              <a:buFont typeface="Symbol"/>
              <a:buNone/>
            </a:pPr>
            <a:endParaRPr lang="fr-FR" sz="1200" dirty="0" smtClean="0">
              <a:latin typeface="Arial" pitchFamily="34" charset="0"/>
              <a:cs typeface="Arial" pitchFamily="34" charset="0"/>
            </a:endParaRPr>
          </a:p>
          <a:p>
            <a:pPr marL="457200" lvl="1" indent="0">
              <a:buClr>
                <a:srgbClr val="C5DD01"/>
              </a:buClr>
              <a:buFont typeface="Symbol"/>
              <a:buNone/>
            </a:pPr>
            <a:r>
              <a:rPr lang="fr-FR" sz="1200" dirty="0" err="1" smtClean="0">
                <a:latin typeface="Arial" pitchFamily="34" charset="0"/>
                <a:cs typeface="Arial" pitchFamily="34" charset="0"/>
              </a:rPr>
              <a:t>Genetic</a:t>
            </a:r>
            <a:r>
              <a:rPr lang="fr-FR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1200" dirty="0" err="1" smtClean="0">
                <a:latin typeface="Arial" pitchFamily="34" charset="0"/>
                <a:cs typeface="Arial" pitchFamily="34" charset="0"/>
              </a:rPr>
              <a:t>selection</a:t>
            </a:r>
            <a:r>
              <a:rPr lang="fr-FR" sz="1200" dirty="0" smtClean="0">
                <a:latin typeface="Arial" pitchFamily="34" charset="0"/>
                <a:cs typeface="Arial" pitchFamily="34" charset="0"/>
              </a:rPr>
              <a:t> to </a:t>
            </a:r>
            <a:r>
              <a:rPr lang="fr-FR" sz="1200" dirty="0" err="1" smtClean="0">
                <a:latin typeface="Arial" pitchFamily="34" charset="0"/>
                <a:cs typeface="Arial" pitchFamily="34" charset="0"/>
              </a:rPr>
              <a:t>improve</a:t>
            </a:r>
            <a:r>
              <a:rPr lang="fr-FR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1200" dirty="0" err="1" smtClean="0">
                <a:latin typeface="Arial" pitchFamily="34" charset="0"/>
                <a:cs typeface="Arial" pitchFamily="34" charset="0"/>
              </a:rPr>
              <a:t>health</a:t>
            </a:r>
            <a:r>
              <a:rPr lang="fr-FR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1200" dirty="0" err="1" smtClean="0">
                <a:latin typeface="Arial" pitchFamily="34" charset="0"/>
                <a:cs typeface="Arial" pitchFamily="34" charset="0"/>
              </a:rPr>
              <a:t>during</a:t>
            </a:r>
            <a:r>
              <a:rPr lang="fr-FR" sz="1200" dirty="0" smtClean="0">
                <a:latin typeface="Arial" pitchFamily="34" charset="0"/>
                <a:cs typeface="Arial" pitchFamily="34" charset="0"/>
              </a:rPr>
              <a:t> the </a:t>
            </a:r>
            <a:r>
              <a:rPr lang="fr-FR" sz="1200" dirty="0" err="1" smtClean="0">
                <a:latin typeface="Arial" pitchFamily="34" charset="0"/>
                <a:cs typeface="Arial" pitchFamily="34" charset="0"/>
              </a:rPr>
              <a:t>fattening</a:t>
            </a:r>
            <a:r>
              <a:rPr lang="fr-FR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1200" dirty="0" err="1" smtClean="0">
                <a:latin typeface="Arial" pitchFamily="34" charset="0"/>
                <a:cs typeface="Arial" pitchFamily="34" charset="0"/>
              </a:rPr>
              <a:t>period</a:t>
            </a:r>
            <a:endParaRPr lang="fr-FR" sz="1200" dirty="0" smtClean="0">
              <a:latin typeface="Arial" pitchFamily="34" charset="0"/>
              <a:cs typeface="Arial" pitchFamily="34" charset="0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7717D-4766-46F3-9114-C0833DDB7431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9539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7717D-4766-46F3-9114-C0833DDB7431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54789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7717D-4766-46F3-9114-C0833DDB7431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953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ueil">
    <p:bg>
      <p:bgPr>
        <a:solidFill>
          <a:srgbClr val="6F9D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4624"/>
            <a:ext cx="1304925" cy="207645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08" y="2852936"/>
            <a:ext cx="2160000" cy="894449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5733256"/>
            <a:ext cx="1260000" cy="63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084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couran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/>
          <p:cNvGrpSpPr/>
          <p:nvPr userDrawn="1"/>
        </p:nvGrpSpPr>
        <p:grpSpPr>
          <a:xfrm>
            <a:off x="0" y="6120399"/>
            <a:ext cx="9144000" cy="737601"/>
            <a:chOff x="0" y="6120399"/>
            <a:chExt cx="9144000" cy="737601"/>
          </a:xfrm>
        </p:grpSpPr>
        <p:sp>
          <p:nvSpPr>
            <p:cNvPr id="8" name="Rectangle 7"/>
            <p:cNvSpPr/>
            <p:nvPr/>
          </p:nvSpPr>
          <p:spPr>
            <a:xfrm>
              <a:off x="0" y="6165304"/>
              <a:ext cx="9144000" cy="692696"/>
            </a:xfrm>
            <a:prstGeom prst="rect">
              <a:avLst/>
            </a:prstGeom>
            <a:solidFill>
              <a:srgbClr val="6F9D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6309320"/>
              <a:ext cx="1080000" cy="447225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0" y="6120399"/>
              <a:ext cx="1403648" cy="45719"/>
            </a:xfrm>
            <a:prstGeom prst="rect">
              <a:avLst/>
            </a:prstGeom>
            <a:solidFill>
              <a:srgbClr val="C5DD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4624"/>
            <a:ext cx="1304925" cy="2076450"/>
          </a:xfrm>
          <a:prstGeom prst="rect">
            <a:avLst/>
          </a:prstGeom>
        </p:spPr>
      </p:pic>
      <p:sp>
        <p:nvSpPr>
          <p:cNvPr id="22" name="Espace réservé du numéro de diapositive 3"/>
          <p:cNvSpPr txBox="1">
            <a:spLocks/>
          </p:cNvSpPr>
          <p:nvPr userDrawn="1"/>
        </p:nvSpPr>
        <p:spPr>
          <a:xfrm>
            <a:off x="7884368" y="6246000"/>
            <a:ext cx="1123727" cy="24938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BE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.0</a:t>
            </a:r>
            <a:fld id="{CF4668DC-857F-487D-BFFA-8C0CA5037977}" type="slidenum">
              <a:rPr lang="fr-BE" sz="16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algn="r"/>
              <a:t>‹N°›</a:t>
            </a:fld>
            <a:endParaRPr lang="fr-BE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67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bg>
      <p:bgPr>
        <a:solidFill>
          <a:srgbClr val="6F9D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4624"/>
            <a:ext cx="1304925" cy="207645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309320"/>
            <a:ext cx="1080000" cy="44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165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numéro de diapositive 3"/>
          <p:cNvSpPr>
            <a:spLocks noGrp="1"/>
          </p:cNvSpPr>
          <p:nvPr>
            <p:ph type="sldNum" sz="quarter" idx="4"/>
          </p:nvPr>
        </p:nvSpPr>
        <p:spPr>
          <a:xfrm>
            <a:off x="7884367" y="6246000"/>
            <a:ext cx="1123727" cy="249385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fr-BE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.0</a:t>
            </a:r>
            <a:fld id="{CF4668DC-857F-487D-BFFA-8C0CA5037977}" type="slidenum">
              <a:rPr lang="fr-BE" sz="16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algn="r"/>
              <a:t>‹N°›</a:t>
            </a:fld>
            <a:endParaRPr lang="fr-BE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354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6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273672" y="3861048"/>
            <a:ext cx="8050856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Genetic </a:t>
            </a:r>
            <a:r>
              <a:rPr lang="en-US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parameters for resistance to infectious diseases </a:t>
            </a:r>
            <a:endParaRPr lang="en-US" sz="3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b="1" dirty="0" smtClean="0">
                <a:solidFill>
                  <a:srgbClr val="C5DD01"/>
                </a:solidFill>
                <a:latin typeface="Arial" pitchFamily="34" charset="0"/>
                <a:cs typeface="Arial" pitchFamily="34" charset="0"/>
              </a:rPr>
              <a:t>in </a:t>
            </a:r>
            <a:r>
              <a:rPr lang="en-US" sz="2000" b="1" dirty="0">
                <a:solidFill>
                  <a:srgbClr val="C5DD01"/>
                </a:solidFill>
                <a:latin typeface="Arial" pitchFamily="34" charset="0"/>
                <a:cs typeface="Arial" pitchFamily="34" charset="0"/>
              </a:rPr>
              <a:t>two French paternal meat rabbit lines</a:t>
            </a:r>
            <a:endParaRPr lang="fr-FR" sz="2000" b="1" dirty="0">
              <a:solidFill>
                <a:srgbClr val="C5DD01"/>
              </a:solidFill>
              <a:latin typeface="Arial" pitchFamily="34" charset="0"/>
              <a:cs typeface="Arial" pitchFamily="34" charset="0"/>
            </a:endParaRPr>
          </a:p>
          <a:p>
            <a:endParaRPr lang="fr-FR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299196" y="6468467"/>
            <a:ext cx="7233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Gunia</a:t>
            </a:r>
            <a:r>
              <a:rPr lang="en-US" b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M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David I,</a:t>
            </a:r>
            <a:r>
              <a:rPr lang="en-GB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Hurtaud</a:t>
            </a:r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 , </a:t>
            </a:r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Maupin 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 , </a:t>
            </a:r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Gilbert 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GB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Garreau</a:t>
            </a:r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GB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7121884" y="5957555"/>
            <a:ext cx="190465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05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World Rabbit </a:t>
            </a:r>
            <a:r>
              <a:rPr lang="fr-FR" sz="105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Congress</a:t>
            </a:r>
            <a:endParaRPr lang="fr-FR" sz="105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fr-FR" sz="105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18/06/2016</a:t>
            </a:r>
            <a:endParaRPr lang="fr-FR" sz="105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762715"/>
            <a:ext cx="2232248" cy="982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02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/>
          <p:cNvSpPr txBox="1"/>
          <p:nvPr/>
        </p:nvSpPr>
        <p:spPr>
          <a:xfrm>
            <a:off x="1299196" y="260648"/>
            <a:ext cx="6768752" cy="523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800" b="1" dirty="0" err="1">
                <a:solidFill>
                  <a:srgbClr val="6F9D20"/>
                </a:solidFill>
                <a:latin typeface="Arial" pitchFamily="34" charset="0"/>
                <a:cs typeface="Arial" pitchFamily="34" charset="0"/>
              </a:rPr>
              <a:t>Genetic</a:t>
            </a:r>
            <a:r>
              <a:rPr lang="fr-FR" sz="2800" b="1" dirty="0">
                <a:solidFill>
                  <a:srgbClr val="6F9D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800" b="1" dirty="0" err="1">
                <a:solidFill>
                  <a:srgbClr val="6F9D20"/>
                </a:solidFill>
                <a:latin typeface="Arial" pitchFamily="34" charset="0"/>
                <a:cs typeface="Arial" pitchFamily="34" charset="0"/>
              </a:rPr>
              <a:t>correlations</a:t>
            </a:r>
            <a:endParaRPr lang="fr-FR" sz="2800" b="1" dirty="0">
              <a:solidFill>
                <a:srgbClr val="6F9D2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8469077"/>
              </p:ext>
            </p:extLst>
          </p:nvPr>
        </p:nvGraphicFramePr>
        <p:xfrm>
          <a:off x="0" y="1052736"/>
          <a:ext cx="8927976" cy="47304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85479"/>
                <a:gridCol w="1286514"/>
                <a:gridCol w="1170299"/>
                <a:gridCol w="1296421"/>
                <a:gridCol w="1296421"/>
                <a:gridCol w="1296421"/>
                <a:gridCol w="1296421"/>
              </a:tblGrid>
              <a:tr h="65686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dirty="0"/>
                        <a:t> </a:t>
                      </a:r>
                    </a:p>
                  </a:txBody>
                  <a:tcPr marL="9525" marR="9525" marT="9525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 dirty="0">
                          <a:effectLst/>
                        </a:rPr>
                        <a:t>Respiratory syndromes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 dirty="0">
                          <a:effectLst/>
                        </a:rPr>
                        <a:t>Infectious syndromes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 dirty="0">
                          <a:effectLst/>
                        </a:rPr>
                        <a:t>Infectious mortality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 dirty="0">
                          <a:effectLst/>
                        </a:rPr>
                        <a:t>Carcass yield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 dirty="0">
                          <a:effectLst/>
                        </a:rPr>
                        <a:t>Live weight (direct)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 dirty="0">
                          <a:effectLst/>
                        </a:rPr>
                        <a:t>Live weight (maternal)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78933"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dirty="0"/>
                        <a:t>Digestive syndromes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 dirty="0">
                          <a:effectLst/>
                        </a:rPr>
                        <a:t> -0.18 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 dirty="0">
                          <a:effectLst/>
                        </a:rPr>
                        <a:t>0.65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 dirty="0">
                          <a:effectLst/>
                        </a:rPr>
                        <a:t>0.92 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 dirty="0">
                          <a:effectLst/>
                        </a:rPr>
                        <a:t> -0.40 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 dirty="0" smtClean="0">
                          <a:effectLst/>
                        </a:rPr>
                        <a:t>0.11 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 dirty="0">
                          <a:effectLst/>
                        </a:rPr>
                        <a:t> -0.11 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678933">
                <a:tc>
                  <a:txBody>
                    <a:bodyPr/>
                    <a:lstStyle/>
                    <a:p>
                      <a:pPr algn="ctr" fontAlgn="ctr"/>
                      <a:endParaRPr lang="pt-BR" sz="2000" dirty="0"/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u="none" strike="noStrike" dirty="0">
                          <a:effectLst/>
                        </a:rPr>
                        <a:t> </a:t>
                      </a:r>
                      <a:r>
                        <a:rPr lang="pt-BR" sz="2000" dirty="0" smtClean="0"/>
                        <a:t>Respiratory syndromes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 dirty="0">
                          <a:effectLst/>
                        </a:rPr>
                        <a:t>0.61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 dirty="0">
                          <a:effectLst/>
                        </a:rPr>
                        <a:t> -0.27 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 dirty="0">
                          <a:effectLst/>
                        </a:rPr>
                        <a:t> -0.10 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>
                          <a:effectLst/>
                        </a:rPr>
                        <a:t>0.01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 dirty="0">
                          <a:effectLst/>
                        </a:rPr>
                        <a:t> -0.06 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678933">
                <a:tc>
                  <a:txBody>
                    <a:bodyPr/>
                    <a:lstStyle/>
                    <a:p>
                      <a:pPr algn="ctr" fontAlgn="ctr"/>
                      <a:endParaRPr lang="pt-BR" sz="2000" dirty="0"/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u="none" strike="noStrike" dirty="0">
                          <a:effectLst/>
                        </a:rPr>
                        <a:t> 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u="none" strike="noStrike" dirty="0">
                          <a:effectLst/>
                        </a:rPr>
                        <a:t> </a:t>
                      </a:r>
                      <a:r>
                        <a:rPr lang="pt-BR" sz="2000" dirty="0" smtClean="0"/>
                        <a:t>Infectious syndromes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 dirty="0">
                          <a:effectLst/>
                        </a:rPr>
                        <a:t>0.52 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 dirty="0">
                          <a:effectLst/>
                        </a:rPr>
                        <a:t> -0.35 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 dirty="0">
                          <a:effectLst/>
                        </a:rPr>
                        <a:t>0.06 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 dirty="0">
                          <a:effectLst/>
                        </a:rPr>
                        <a:t> -0.25 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678933">
                <a:tc>
                  <a:txBody>
                    <a:bodyPr/>
                    <a:lstStyle/>
                    <a:p>
                      <a:pPr algn="ctr" fontAlgn="ctr"/>
                      <a:endParaRPr lang="pt-BR" sz="2000" dirty="0"/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u="none" strike="noStrike" dirty="0">
                          <a:effectLst/>
                        </a:rPr>
                        <a:t> 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u="none" strike="noStrike" dirty="0">
                          <a:effectLst/>
                        </a:rPr>
                        <a:t> 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u="none" strike="noStrike" dirty="0">
                          <a:effectLst/>
                        </a:rPr>
                        <a:t> </a:t>
                      </a:r>
                      <a:r>
                        <a:rPr lang="pt-BR" sz="2000" dirty="0" smtClean="0"/>
                        <a:t>Infectious mortality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 dirty="0">
                          <a:effectLst/>
                        </a:rPr>
                        <a:t> -0.18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 dirty="0">
                          <a:effectLst/>
                        </a:rPr>
                        <a:t>0.00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 dirty="0">
                          <a:effectLst/>
                        </a:rPr>
                        <a:t>0.14 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FFFF99"/>
                    </a:solidFill>
                  </a:tcPr>
                </a:tc>
              </a:tr>
              <a:tr h="678933">
                <a:tc>
                  <a:txBody>
                    <a:bodyPr/>
                    <a:lstStyle/>
                    <a:p>
                      <a:pPr algn="ctr" fontAlgn="ctr"/>
                      <a:endParaRPr lang="pt-BR" sz="2000" dirty="0"/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u="none" strike="noStrike" dirty="0">
                          <a:effectLst/>
                        </a:rPr>
                        <a:t> 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u="none" strike="noStrike" dirty="0">
                          <a:effectLst/>
                        </a:rPr>
                        <a:t> 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u="none" strike="noStrike" dirty="0">
                          <a:effectLst/>
                        </a:rPr>
                        <a:t> 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u="none" strike="noStrike" dirty="0">
                          <a:effectLst/>
                        </a:rPr>
                        <a:t> </a:t>
                      </a:r>
                      <a:r>
                        <a:rPr lang="pt-BR" sz="2000" dirty="0" smtClean="0"/>
                        <a:t>Carcass yield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 dirty="0">
                          <a:effectLst/>
                        </a:rPr>
                        <a:t> -0.21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 dirty="0">
                          <a:effectLst/>
                        </a:rPr>
                        <a:t>0.23 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FFFF66"/>
                    </a:solidFill>
                  </a:tcPr>
                </a:tc>
              </a:tr>
              <a:tr h="678933">
                <a:tc>
                  <a:txBody>
                    <a:bodyPr/>
                    <a:lstStyle/>
                    <a:p>
                      <a:pPr algn="ctr" fontAlgn="ctr"/>
                      <a:endParaRPr lang="pt-BR" sz="2000" dirty="0"/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u="none" strike="noStrike" dirty="0">
                          <a:effectLst/>
                        </a:rPr>
                        <a:t> 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u="none" strike="noStrike" dirty="0">
                          <a:effectLst/>
                        </a:rPr>
                        <a:t> 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u="none" strike="noStrike" dirty="0">
                          <a:effectLst/>
                        </a:rPr>
                        <a:t> 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u="none" strike="noStrike" dirty="0">
                          <a:effectLst/>
                        </a:rPr>
                        <a:t> 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u="none" strike="noStrike" dirty="0">
                          <a:effectLst/>
                        </a:rPr>
                        <a:t> </a:t>
                      </a:r>
                      <a:r>
                        <a:rPr lang="pt-BR" sz="2000" dirty="0" smtClean="0"/>
                        <a:t>Live weight (direct)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 dirty="0">
                          <a:effectLst/>
                        </a:rPr>
                        <a:t> -0.10 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ZoneTexte 3"/>
          <p:cNvSpPr txBox="1"/>
          <p:nvPr/>
        </p:nvSpPr>
        <p:spPr>
          <a:xfrm>
            <a:off x="395536" y="5783198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/>
              <a:t>Standard </a:t>
            </a:r>
            <a:r>
              <a:rPr lang="fr-FR" i="1" dirty="0" err="1" smtClean="0"/>
              <a:t>deviations</a:t>
            </a:r>
            <a:r>
              <a:rPr lang="fr-FR" i="1" dirty="0" smtClean="0"/>
              <a:t> </a:t>
            </a:r>
            <a:r>
              <a:rPr lang="fr-FR" i="1" dirty="0" smtClean="0">
                <a:latin typeface="Arial"/>
                <a:cs typeface="Arial"/>
              </a:rPr>
              <a:t>~ 0.07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112473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>
            <p:custDataLst>
              <p:tags r:id="rId1"/>
            </p:custDataLst>
          </p:nvPr>
        </p:nvSpPr>
        <p:spPr>
          <a:xfrm>
            <a:off x="179512" y="1484784"/>
            <a:ext cx="8964488" cy="3539430"/>
          </a:xfrm>
          <a:prstGeom prst="rect">
            <a:avLst/>
          </a:prstGeom>
          <a:effectLst>
            <a:outerShdw blurRad="25400" dist="38100" dir="2400000" algn="ctr" rotWithShape="0">
              <a:srgbClr val="000000">
                <a:alpha val="10000"/>
              </a:srgbClr>
            </a:outerShdw>
          </a:effectLst>
        </p:spPr>
        <p:txBody>
          <a:bodyPr wrap="square" anchor="ctr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fr-FR" sz="28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itchFamily="34" charset="0"/>
              </a:rPr>
              <a:t>Low</a:t>
            </a:r>
            <a:r>
              <a:rPr lang="fr-FR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itchFamily="34" charset="0"/>
              </a:rPr>
              <a:t> </a:t>
            </a:r>
            <a:r>
              <a:rPr lang="fr-FR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itchFamily="34" charset="0"/>
              </a:rPr>
              <a:t>but </a:t>
            </a:r>
            <a:r>
              <a:rPr lang="fr-FR" sz="28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 Light" pitchFamily="34" charset="0"/>
              </a:rPr>
              <a:t>significant</a:t>
            </a:r>
            <a:r>
              <a:rPr lang="fr-FR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itchFamily="34" charset="0"/>
              </a:rPr>
              <a:t> </a:t>
            </a:r>
            <a:r>
              <a:rPr lang="fr-FR" sz="28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 Light" pitchFamily="34" charset="0"/>
              </a:rPr>
              <a:t>heritability</a:t>
            </a:r>
            <a:r>
              <a:rPr lang="fr-FR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itchFamily="34" charset="0"/>
              </a:rPr>
              <a:t> for </a:t>
            </a:r>
            <a:r>
              <a:rPr lang="fr-FR" sz="28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 Light" pitchFamily="34" charset="0"/>
              </a:rPr>
              <a:t>disease</a:t>
            </a:r>
            <a:r>
              <a:rPr lang="fr-FR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itchFamily="34" charset="0"/>
              </a:rPr>
              <a:t> </a:t>
            </a:r>
            <a:r>
              <a:rPr lang="fr-FR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itchFamily="34" charset="0"/>
              </a:rPr>
              <a:t>traits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fr-FR" sz="2800" b="1" dirty="0" smtClean="0">
              <a:solidFill>
                <a:schemeClr val="tx1">
                  <a:lumMod val="50000"/>
                  <a:lumOff val="50000"/>
                </a:schemeClr>
              </a:solidFill>
              <a:latin typeface="Calibri Light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fr-FR" sz="2800" b="1" dirty="0" smtClean="0">
              <a:solidFill>
                <a:schemeClr val="tx1">
                  <a:lumMod val="50000"/>
                  <a:lumOff val="50000"/>
                </a:schemeClr>
              </a:solidFill>
              <a:latin typeface="Calibri Light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fr-FR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itchFamily="34" charset="0"/>
              </a:rPr>
              <a:t>Favorable </a:t>
            </a:r>
            <a:r>
              <a:rPr lang="fr-FR" sz="28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 Light" pitchFamily="34" charset="0"/>
              </a:rPr>
              <a:t>genetic</a:t>
            </a:r>
            <a:r>
              <a:rPr lang="fr-FR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itchFamily="34" charset="0"/>
              </a:rPr>
              <a:t> </a:t>
            </a:r>
            <a:r>
              <a:rPr lang="fr-FR" sz="28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 Light" pitchFamily="34" charset="0"/>
              </a:rPr>
              <a:t>correlations</a:t>
            </a:r>
            <a:r>
              <a:rPr lang="fr-FR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itchFamily="34" charset="0"/>
              </a:rPr>
              <a:t> </a:t>
            </a:r>
            <a:r>
              <a:rPr lang="fr-FR" sz="28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 Light" pitchFamily="34" charset="0"/>
              </a:rPr>
              <a:t>between</a:t>
            </a:r>
            <a:r>
              <a:rPr lang="fr-FR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itchFamily="34" charset="0"/>
              </a:rPr>
              <a:t> </a:t>
            </a:r>
            <a:r>
              <a:rPr lang="fr-FR" sz="28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 Light" pitchFamily="34" charset="0"/>
              </a:rPr>
              <a:t>disease</a:t>
            </a:r>
            <a:r>
              <a:rPr lang="fr-FR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itchFamily="34" charset="0"/>
              </a:rPr>
              <a:t> and production </a:t>
            </a:r>
            <a:r>
              <a:rPr lang="fr-FR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itchFamily="34" charset="0"/>
              </a:rPr>
              <a:t>traits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fr-FR" sz="2800" b="1" dirty="0" smtClean="0">
              <a:solidFill>
                <a:schemeClr val="tx1">
                  <a:lumMod val="50000"/>
                  <a:lumOff val="50000"/>
                </a:schemeClr>
              </a:solidFill>
              <a:latin typeface="Calibri Light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fr-FR" sz="2800" b="1" dirty="0" smtClean="0">
              <a:solidFill>
                <a:schemeClr val="tx1">
                  <a:lumMod val="50000"/>
                  <a:lumOff val="50000"/>
                </a:schemeClr>
              </a:solidFill>
              <a:latin typeface="Calibri Light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fr-FR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itchFamily="34" charset="0"/>
              </a:rPr>
              <a:t>It </a:t>
            </a:r>
            <a:r>
              <a:rPr lang="fr-FR" sz="28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 Light" pitchFamily="34" charset="0"/>
              </a:rPr>
              <a:t>is</a:t>
            </a:r>
            <a:r>
              <a:rPr lang="fr-FR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itchFamily="34" charset="0"/>
              </a:rPr>
              <a:t> possible to select </a:t>
            </a:r>
            <a:r>
              <a:rPr lang="fr-FR" sz="28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 Light" pitchFamily="34" charset="0"/>
              </a:rPr>
              <a:t>rabbits</a:t>
            </a:r>
            <a:r>
              <a:rPr lang="fr-FR" sz="2800" b="1" dirty="0" smtClean="0">
                <a:solidFill>
                  <a:srgbClr val="FF0000"/>
                </a:solidFill>
                <a:latin typeface="Calibri Light" pitchFamily="34" charset="0"/>
              </a:rPr>
              <a:t> </a:t>
            </a:r>
            <a:r>
              <a:rPr lang="fr-FR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itchFamily="34" charset="0"/>
              </a:rPr>
              <a:t>for </a:t>
            </a:r>
            <a:r>
              <a:rPr lang="fr-FR" sz="28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 Light" pitchFamily="34" charset="0"/>
              </a:rPr>
              <a:t>general</a:t>
            </a:r>
            <a:r>
              <a:rPr lang="fr-FR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itchFamily="34" charset="0"/>
              </a:rPr>
              <a:t> </a:t>
            </a:r>
            <a:r>
              <a:rPr lang="fr-FR" sz="28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 Light" pitchFamily="34" charset="0"/>
              </a:rPr>
              <a:t>disease</a:t>
            </a:r>
            <a:r>
              <a:rPr lang="fr-FR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itchFamily="34" charset="0"/>
              </a:rPr>
              <a:t> </a:t>
            </a:r>
            <a:r>
              <a:rPr lang="fr-FR" sz="28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itchFamily="34" charset="0"/>
              </a:rPr>
              <a:t>resistance</a:t>
            </a:r>
            <a:endParaRPr lang="en-US" sz="2800" b="1" dirty="0">
              <a:solidFill>
                <a:schemeClr val="tx1">
                  <a:lumMod val="50000"/>
                  <a:lumOff val="50000"/>
                </a:schemeClr>
              </a:solidFill>
              <a:latin typeface="Calibri Light" pitchFamily="34" charset="0"/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1475656" y="260648"/>
            <a:ext cx="676875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800" b="1" dirty="0" err="1">
                <a:solidFill>
                  <a:srgbClr val="6F9D20"/>
                </a:solidFill>
                <a:latin typeface="Arial" pitchFamily="34" charset="0"/>
                <a:cs typeface="Arial" pitchFamily="34" charset="0"/>
              </a:rPr>
              <a:t>Take</a:t>
            </a:r>
            <a:r>
              <a:rPr lang="fr-FR" sz="2800" b="1" dirty="0">
                <a:solidFill>
                  <a:srgbClr val="6F9D20"/>
                </a:solidFill>
                <a:latin typeface="Arial" pitchFamily="34" charset="0"/>
                <a:cs typeface="Arial" pitchFamily="34" charset="0"/>
              </a:rPr>
              <a:t>-home messages</a:t>
            </a:r>
          </a:p>
        </p:txBody>
      </p:sp>
    </p:spTree>
    <p:extLst>
      <p:ext uri="{BB962C8B-B14F-4D97-AF65-F5344CB8AC3E}">
        <p14:creationId xmlns:p14="http://schemas.microsoft.com/office/powerpoint/2010/main" val="223813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29" y="1556792"/>
            <a:ext cx="2452983" cy="108012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077072"/>
            <a:ext cx="3438525" cy="91440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4499992" y="2420888"/>
            <a:ext cx="38164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Thank</a:t>
            </a:r>
            <a:r>
              <a:rPr lang="fr-FR" sz="5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5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</a:t>
            </a:r>
            <a:endParaRPr lang="fr-FR" sz="5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53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/>
          <p:cNvSpPr txBox="1"/>
          <p:nvPr/>
        </p:nvSpPr>
        <p:spPr>
          <a:xfrm>
            <a:off x="934723" y="260648"/>
            <a:ext cx="6768752" cy="523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800" b="1" dirty="0" err="1" smtClean="0">
                <a:solidFill>
                  <a:srgbClr val="6F9D20"/>
                </a:solidFill>
                <a:latin typeface="Arial" pitchFamily="34" charset="0"/>
                <a:cs typeface="Arial" pitchFamily="34" charset="0"/>
              </a:rPr>
              <a:t>Statistical</a:t>
            </a:r>
            <a:r>
              <a:rPr lang="fr-FR" sz="2800" b="1" dirty="0" smtClean="0">
                <a:solidFill>
                  <a:srgbClr val="6F9D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800" b="1" dirty="0" err="1" smtClean="0">
                <a:solidFill>
                  <a:srgbClr val="6F9D20"/>
                </a:solidFill>
                <a:latin typeface="Arial" pitchFamily="34" charset="0"/>
                <a:cs typeface="Arial" pitchFamily="34" charset="0"/>
              </a:rPr>
              <a:t>analysis</a:t>
            </a:r>
            <a:endParaRPr lang="fr-FR" sz="2800" b="1" dirty="0">
              <a:solidFill>
                <a:srgbClr val="6F9D2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216765" y="1108893"/>
            <a:ext cx="572338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rgbClr val="C5DD01"/>
              </a:buClr>
              <a:buFont typeface="Wingdings" pitchFamily="2" charset="2"/>
              <a:buChar char="v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Threshold model create an underlying continuous unobservable trait, the liability</a:t>
            </a:r>
          </a:p>
          <a:p>
            <a:pPr marL="342900" indent="-342900">
              <a:buClr>
                <a:srgbClr val="C5DD01"/>
              </a:buClr>
              <a:buFont typeface="Symbol"/>
              <a:buChar char="Þ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theoretically better for binary trait</a:t>
            </a:r>
          </a:p>
          <a:p>
            <a:pPr marL="342900" indent="-342900">
              <a:buClr>
                <a:srgbClr val="C5DD01"/>
              </a:buClr>
              <a:buFont typeface="Symbol"/>
              <a:buChar char="Þ"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171450" indent="-171450">
              <a:buClr>
                <a:srgbClr val="C5DD01"/>
              </a:buClr>
              <a:buFont typeface="Wingdings" pitchFamily="2" charset="2"/>
              <a:buChar char="v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Linear model for continuous normally distributed traits</a:t>
            </a:r>
          </a:p>
          <a:p>
            <a:pPr marL="171450" indent="-171450">
              <a:buClr>
                <a:srgbClr val="C5DD01"/>
              </a:buClr>
              <a:buFont typeface="Wingdings" pitchFamily="2" charset="2"/>
              <a:buChar char="v"/>
            </a:pP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907705" y="3284984"/>
            <a:ext cx="61648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buClr>
                <a:srgbClr val="C5DD01"/>
              </a:buClr>
            </a:pPr>
            <a:r>
              <a:rPr lang="fr-FR" sz="2800" b="1" dirty="0" smtClean="0">
                <a:latin typeface="Arial" pitchFamily="34" charset="0"/>
                <a:cs typeface="Arial" pitchFamily="34" charset="0"/>
              </a:rPr>
              <a:t>y</a:t>
            </a:r>
            <a:r>
              <a:rPr lang="fr-FR" sz="2800" dirty="0" smtClean="0">
                <a:latin typeface="Arial" pitchFamily="34" charset="0"/>
                <a:cs typeface="Arial" pitchFamily="34" charset="0"/>
              </a:rPr>
              <a:t>  =  </a:t>
            </a:r>
            <a:r>
              <a:rPr lang="fr-FR" sz="2800" b="1" dirty="0" err="1" smtClean="0">
                <a:latin typeface="Arial" pitchFamily="34" charset="0"/>
                <a:cs typeface="Arial" pitchFamily="34" charset="0"/>
              </a:rPr>
              <a:t>Xb</a:t>
            </a:r>
            <a:r>
              <a:rPr lang="fr-FR" sz="2800" dirty="0" smtClean="0">
                <a:latin typeface="Arial" pitchFamily="34" charset="0"/>
                <a:cs typeface="Arial" pitchFamily="34" charset="0"/>
              </a:rPr>
              <a:t>  +  </a:t>
            </a:r>
            <a:r>
              <a:rPr lang="fr-FR" sz="2800" b="1" dirty="0" err="1" smtClean="0">
                <a:latin typeface="Arial" pitchFamily="34" charset="0"/>
                <a:cs typeface="Arial" pitchFamily="34" charset="0"/>
              </a:rPr>
              <a:t>Zu</a:t>
            </a:r>
            <a:r>
              <a:rPr lang="fr-FR" sz="2800" dirty="0" smtClean="0">
                <a:latin typeface="Arial" pitchFamily="34" charset="0"/>
                <a:cs typeface="Arial" pitchFamily="34" charset="0"/>
              </a:rPr>
              <a:t>  + </a:t>
            </a:r>
            <a:r>
              <a:rPr lang="fr-FR" sz="2800" b="1" dirty="0" err="1" smtClean="0">
                <a:latin typeface="Arial" pitchFamily="34" charset="0"/>
                <a:cs typeface="Arial" pitchFamily="34" charset="0"/>
              </a:rPr>
              <a:t>Wm</a:t>
            </a:r>
            <a:r>
              <a:rPr lang="fr-FR" sz="28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fr-FR" sz="2800" dirty="0" smtClean="0">
                <a:latin typeface="Arial" pitchFamily="34" charset="0"/>
                <a:cs typeface="Arial" pitchFamily="34" charset="0"/>
              </a:rPr>
              <a:t>+ </a:t>
            </a:r>
            <a:r>
              <a:rPr lang="fr-FR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800" b="1" dirty="0" err="1" smtClean="0">
                <a:latin typeface="Arial" pitchFamily="34" charset="0"/>
                <a:cs typeface="Arial" pitchFamily="34" charset="0"/>
              </a:rPr>
              <a:t>Ql</a:t>
            </a:r>
            <a:r>
              <a:rPr lang="fr-FR" sz="2800" dirty="0" smtClean="0">
                <a:latin typeface="Arial" pitchFamily="34" charset="0"/>
                <a:cs typeface="Arial" pitchFamily="34" charset="0"/>
              </a:rPr>
              <a:t>   +  </a:t>
            </a:r>
            <a:r>
              <a:rPr lang="fr-FR" sz="2800" b="1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fr-FR" sz="2800" dirty="0" smtClean="0">
                <a:latin typeface="Arial" pitchFamily="34" charset="0"/>
                <a:cs typeface="Arial" pitchFamily="34" charset="0"/>
              </a:rPr>
              <a:t> </a:t>
            </a:r>
            <a:endParaRPr lang="fr-FR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77" t="19396" r="40734" b="48757"/>
          <a:stretch/>
        </p:blipFill>
        <p:spPr bwMode="auto">
          <a:xfrm>
            <a:off x="5940152" y="202790"/>
            <a:ext cx="2844824" cy="2506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ZoneTexte 34"/>
          <p:cNvSpPr txBox="1"/>
          <p:nvPr/>
        </p:nvSpPr>
        <p:spPr>
          <a:xfrm>
            <a:off x="8158722" y="2202916"/>
            <a:ext cx="967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liability</a:t>
            </a:r>
            <a:endParaRPr lang="fr-FR" dirty="0"/>
          </a:p>
        </p:txBody>
      </p:sp>
      <p:sp>
        <p:nvSpPr>
          <p:cNvPr id="36" name="ZoneTexte 35"/>
          <p:cNvSpPr txBox="1"/>
          <p:nvPr/>
        </p:nvSpPr>
        <p:spPr>
          <a:xfrm>
            <a:off x="8041694" y="1754452"/>
            <a:ext cx="1066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>
                <a:solidFill>
                  <a:schemeClr val="accent2"/>
                </a:solidFill>
              </a:rPr>
              <a:t>Sick</a:t>
            </a:r>
            <a:endParaRPr lang="fr-FR" b="1" dirty="0">
              <a:solidFill>
                <a:schemeClr val="accent2"/>
              </a:solidFill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6791531" y="1643157"/>
            <a:ext cx="911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Healthy</a:t>
            </a:r>
            <a:endParaRPr lang="fr-FR" dirty="0"/>
          </a:p>
        </p:txBody>
      </p:sp>
      <p:sp>
        <p:nvSpPr>
          <p:cNvPr id="38" name="ZoneTexte 37"/>
          <p:cNvSpPr txBox="1"/>
          <p:nvPr/>
        </p:nvSpPr>
        <p:spPr>
          <a:xfrm>
            <a:off x="6969947" y="2699628"/>
            <a:ext cx="1329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Threshold</a:t>
            </a:r>
            <a:endParaRPr lang="fr-FR" dirty="0"/>
          </a:p>
        </p:txBody>
      </p:sp>
      <p:cxnSp>
        <p:nvCxnSpPr>
          <p:cNvPr id="39" name="Connecteur droit 38"/>
          <p:cNvCxnSpPr/>
          <p:nvPr/>
        </p:nvCxnSpPr>
        <p:spPr>
          <a:xfrm flipV="1">
            <a:off x="7750138" y="1985256"/>
            <a:ext cx="170065" cy="4803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0" name="Connecteur droit 39"/>
          <p:cNvCxnSpPr/>
          <p:nvPr/>
        </p:nvCxnSpPr>
        <p:spPr>
          <a:xfrm flipV="1">
            <a:off x="7799418" y="2137657"/>
            <a:ext cx="273185" cy="94621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1" name="Connecteur droit 40"/>
          <p:cNvCxnSpPr/>
          <p:nvPr/>
        </p:nvCxnSpPr>
        <p:spPr>
          <a:xfrm flipV="1">
            <a:off x="7889467" y="2370269"/>
            <a:ext cx="274549" cy="8215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2" name="Connecteur droit 41"/>
          <p:cNvCxnSpPr/>
          <p:nvPr/>
        </p:nvCxnSpPr>
        <p:spPr>
          <a:xfrm flipV="1">
            <a:off x="7745341" y="1708257"/>
            <a:ext cx="147750" cy="4803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3" name="Connecteur droit 42"/>
          <p:cNvCxnSpPr/>
          <p:nvPr/>
        </p:nvCxnSpPr>
        <p:spPr>
          <a:xfrm flipV="1">
            <a:off x="8179141" y="2522669"/>
            <a:ext cx="137275" cy="4251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902678" y="3815681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Performance or </a:t>
            </a:r>
            <a:r>
              <a:rPr lang="fr-FR" dirty="0" err="1" smtClean="0"/>
              <a:t>liability</a:t>
            </a:r>
            <a:endParaRPr lang="fr-FR" dirty="0" smtClean="0"/>
          </a:p>
        </p:txBody>
      </p:sp>
      <p:sp>
        <p:nvSpPr>
          <p:cNvPr id="21" name="ZoneTexte 20"/>
          <p:cNvSpPr txBox="1"/>
          <p:nvPr/>
        </p:nvSpPr>
        <p:spPr>
          <a:xfrm>
            <a:off x="2480564" y="4238965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Fixed</a:t>
            </a:r>
            <a:r>
              <a:rPr lang="fr-FR" dirty="0" smtClean="0"/>
              <a:t> </a:t>
            </a:r>
            <a:r>
              <a:rPr lang="fr-FR" dirty="0" err="1" smtClean="0"/>
              <a:t>effects</a:t>
            </a:r>
            <a:endParaRPr lang="fr-FR" dirty="0" smtClean="0"/>
          </a:p>
        </p:txBody>
      </p:sp>
      <p:sp>
        <p:nvSpPr>
          <p:cNvPr id="22" name="ZoneTexte 21"/>
          <p:cNvSpPr txBox="1"/>
          <p:nvPr/>
        </p:nvSpPr>
        <p:spPr>
          <a:xfrm>
            <a:off x="3511254" y="4293096"/>
            <a:ext cx="11530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Random</a:t>
            </a:r>
            <a:r>
              <a:rPr lang="fr-FR" dirty="0" smtClean="0"/>
              <a:t> </a:t>
            </a:r>
            <a:r>
              <a:rPr lang="fr-FR" dirty="0" err="1" smtClean="0"/>
              <a:t>genetic</a:t>
            </a:r>
            <a:r>
              <a:rPr lang="fr-FR" dirty="0" smtClean="0"/>
              <a:t> animal </a:t>
            </a:r>
            <a:r>
              <a:rPr lang="fr-FR" dirty="0" err="1" smtClean="0"/>
              <a:t>effects</a:t>
            </a:r>
            <a:endParaRPr lang="fr-FR" dirty="0" smtClean="0"/>
          </a:p>
        </p:txBody>
      </p:sp>
      <p:sp>
        <p:nvSpPr>
          <p:cNvPr id="23" name="ZoneTexte 22"/>
          <p:cNvSpPr txBox="1"/>
          <p:nvPr/>
        </p:nvSpPr>
        <p:spPr>
          <a:xfrm>
            <a:off x="4860032" y="4238965"/>
            <a:ext cx="14401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Random</a:t>
            </a:r>
            <a:r>
              <a:rPr lang="fr-FR" dirty="0" smtClean="0"/>
              <a:t> </a:t>
            </a:r>
            <a:r>
              <a:rPr lang="fr-FR" dirty="0" err="1" smtClean="0"/>
              <a:t>genetic</a:t>
            </a:r>
            <a:r>
              <a:rPr lang="fr-FR" dirty="0" smtClean="0"/>
              <a:t> </a:t>
            </a:r>
            <a:r>
              <a:rPr lang="fr-FR" dirty="0" err="1" smtClean="0"/>
              <a:t>maternal</a:t>
            </a:r>
            <a:endParaRPr lang="fr-FR" dirty="0" smtClean="0"/>
          </a:p>
          <a:p>
            <a:r>
              <a:rPr lang="fr-FR" dirty="0" err="1" smtClean="0"/>
              <a:t>effects</a:t>
            </a:r>
            <a:endParaRPr lang="fr-FR" dirty="0" smtClean="0"/>
          </a:p>
        </p:txBody>
      </p:sp>
      <p:sp>
        <p:nvSpPr>
          <p:cNvPr id="24" name="ZoneTexte 23"/>
          <p:cNvSpPr txBox="1"/>
          <p:nvPr/>
        </p:nvSpPr>
        <p:spPr>
          <a:xfrm>
            <a:off x="6161715" y="4008259"/>
            <a:ext cx="1440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Random</a:t>
            </a:r>
            <a:r>
              <a:rPr lang="fr-FR" dirty="0" smtClean="0"/>
              <a:t> </a:t>
            </a:r>
            <a:r>
              <a:rPr lang="fr-FR" dirty="0" err="1" smtClean="0"/>
              <a:t>common</a:t>
            </a:r>
            <a:r>
              <a:rPr lang="fr-FR" dirty="0" smtClean="0"/>
              <a:t> </a:t>
            </a:r>
            <a:r>
              <a:rPr lang="fr-FR" dirty="0" err="1" smtClean="0"/>
              <a:t>litter</a:t>
            </a:r>
            <a:r>
              <a:rPr lang="fr-FR" dirty="0" smtClean="0"/>
              <a:t> </a:t>
            </a:r>
            <a:r>
              <a:rPr lang="fr-FR" dirty="0" err="1" smtClean="0"/>
              <a:t>effects</a:t>
            </a:r>
            <a:endParaRPr lang="fr-FR" dirty="0" smtClean="0"/>
          </a:p>
        </p:txBody>
      </p:sp>
      <p:sp>
        <p:nvSpPr>
          <p:cNvPr id="25" name="ZoneTexte 24"/>
          <p:cNvSpPr txBox="1"/>
          <p:nvPr/>
        </p:nvSpPr>
        <p:spPr>
          <a:xfrm>
            <a:off x="7606176" y="3501008"/>
            <a:ext cx="1440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Random</a:t>
            </a:r>
            <a:r>
              <a:rPr lang="fr-FR" dirty="0" smtClean="0"/>
              <a:t> </a:t>
            </a:r>
            <a:r>
              <a:rPr lang="fr-FR" dirty="0" err="1" smtClean="0"/>
              <a:t>residual</a:t>
            </a:r>
            <a:r>
              <a:rPr lang="fr-FR" dirty="0" smtClean="0"/>
              <a:t> </a:t>
            </a:r>
            <a:r>
              <a:rPr lang="fr-FR" dirty="0" err="1" smtClean="0"/>
              <a:t>effects</a:t>
            </a:r>
            <a:endParaRPr lang="fr-FR" dirty="0" smtClean="0"/>
          </a:p>
        </p:txBody>
      </p:sp>
      <p:sp>
        <p:nvSpPr>
          <p:cNvPr id="26" name="ZoneTexte 25"/>
          <p:cNvSpPr txBox="1"/>
          <p:nvPr/>
        </p:nvSpPr>
        <p:spPr>
          <a:xfrm>
            <a:off x="450544" y="5493425"/>
            <a:ext cx="30449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rgbClr val="C5DD01"/>
              </a:buClr>
              <a:buFont typeface="Wingdings" pitchFamily="2" charset="2"/>
              <a:buChar char="v"/>
            </a:pPr>
            <a:r>
              <a:rPr lang="fr-FR" sz="2000" dirty="0" smtClean="0">
                <a:latin typeface="Arial" pitchFamily="34" charset="0"/>
                <a:cs typeface="Arial" pitchFamily="34" charset="0"/>
              </a:rPr>
              <a:t>ASREML software</a:t>
            </a:r>
          </a:p>
          <a:p>
            <a:pPr marL="171450" indent="-171450">
              <a:buClr>
                <a:srgbClr val="C5DD01"/>
              </a:buClr>
              <a:buFont typeface="Wingdings" pitchFamily="2" charset="2"/>
              <a:buChar char="v"/>
            </a:pP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0017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Hexagon 1"/>
          <p:cNvSpPr/>
          <p:nvPr/>
        </p:nvSpPr>
        <p:spPr>
          <a:xfrm rot="5400000">
            <a:off x="4211574" y="996391"/>
            <a:ext cx="1271227" cy="1095885"/>
          </a:xfrm>
          <a:prstGeom prst="hexagon">
            <a:avLst/>
          </a:prstGeom>
          <a:solidFill>
            <a:srgbClr val="AD77C3"/>
          </a:solidFill>
          <a:ln>
            <a:noFill/>
          </a:ln>
          <a:effectLst>
            <a:outerShdw blurRad="25400" dist="38100" dir="240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Hexagon 17"/>
          <p:cNvSpPr/>
          <p:nvPr/>
        </p:nvSpPr>
        <p:spPr>
          <a:xfrm rot="5400000">
            <a:off x="3663631" y="2025826"/>
            <a:ext cx="1271227" cy="1095885"/>
          </a:xfrm>
          <a:prstGeom prst="hexagon">
            <a:avLst>
              <a:gd name="adj" fmla="val 26560"/>
              <a:gd name="vf" fmla="val 115470"/>
            </a:avLst>
          </a:prstGeom>
          <a:solidFill>
            <a:srgbClr val="9B59B6"/>
          </a:solidFill>
          <a:ln>
            <a:noFill/>
          </a:ln>
          <a:effectLst>
            <a:outerShdw blurRad="25400" dist="38100" dir="240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Hexagon 22"/>
          <p:cNvSpPr/>
          <p:nvPr/>
        </p:nvSpPr>
        <p:spPr>
          <a:xfrm rot="5400000">
            <a:off x="4211574" y="3055261"/>
            <a:ext cx="1271227" cy="1095885"/>
          </a:xfrm>
          <a:prstGeom prst="hexagon">
            <a:avLst/>
          </a:prstGeom>
          <a:solidFill>
            <a:srgbClr val="6D3A82"/>
          </a:solidFill>
          <a:ln>
            <a:noFill/>
          </a:ln>
          <a:effectLst>
            <a:outerShdw blurRad="25400" dist="38100" dir="240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Hexagon 23"/>
          <p:cNvSpPr/>
          <p:nvPr/>
        </p:nvSpPr>
        <p:spPr>
          <a:xfrm rot="5400000">
            <a:off x="3663631" y="4084696"/>
            <a:ext cx="1271227" cy="1095885"/>
          </a:xfrm>
          <a:prstGeom prst="hexagon">
            <a:avLst/>
          </a:prstGeom>
          <a:solidFill>
            <a:srgbClr val="452452"/>
          </a:solidFill>
          <a:ln>
            <a:noFill/>
          </a:ln>
          <a:effectLst>
            <a:outerShdw blurRad="25400" dist="38100" dir="240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28"/>
          <p:cNvGrpSpPr/>
          <p:nvPr/>
        </p:nvGrpSpPr>
        <p:grpSpPr>
          <a:xfrm>
            <a:off x="4653737" y="1268629"/>
            <a:ext cx="386900" cy="551406"/>
            <a:chOff x="915988" y="1344613"/>
            <a:chExt cx="201613" cy="287337"/>
          </a:xfrm>
          <a:solidFill>
            <a:schemeClr val="bg1"/>
          </a:solidFill>
          <a:effectLst>
            <a:outerShdw blurRad="25400" dist="38100" dir="2400000" algn="ctr" rotWithShape="0">
              <a:srgbClr val="000000">
                <a:alpha val="10000"/>
              </a:srgbClr>
            </a:outerShdw>
          </a:effectLst>
        </p:grpSpPr>
        <p:sp>
          <p:nvSpPr>
            <p:cNvPr id="20" name="Freeform 354"/>
            <p:cNvSpPr>
              <a:spLocks noEditPoints="1"/>
            </p:cNvSpPr>
            <p:nvPr/>
          </p:nvSpPr>
          <p:spPr bwMode="auto">
            <a:xfrm>
              <a:off x="915988" y="1450975"/>
              <a:ext cx="201613" cy="180975"/>
            </a:xfrm>
            <a:custGeom>
              <a:avLst/>
              <a:gdLst>
                <a:gd name="T0" fmla="*/ 356 w 632"/>
                <a:gd name="T1" fmla="*/ 245 h 572"/>
                <a:gd name="T2" fmla="*/ 361 w 632"/>
                <a:gd name="T3" fmla="*/ 259 h 572"/>
                <a:gd name="T4" fmla="*/ 352 w 632"/>
                <a:gd name="T5" fmla="*/ 270 h 572"/>
                <a:gd name="T6" fmla="*/ 271 w 632"/>
                <a:gd name="T7" fmla="*/ 286 h 572"/>
                <a:gd name="T8" fmla="*/ 352 w 632"/>
                <a:gd name="T9" fmla="*/ 302 h 572"/>
                <a:gd name="T10" fmla="*/ 361 w 632"/>
                <a:gd name="T11" fmla="*/ 313 h 572"/>
                <a:gd name="T12" fmla="*/ 356 w 632"/>
                <a:gd name="T13" fmla="*/ 327 h 572"/>
                <a:gd name="T14" fmla="*/ 281 w 632"/>
                <a:gd name="T15" fmla="*/ 331 h 572"/>
                <a:gd name="T16" fmla="*/ 332 w 632"/>
                <a:gd name="T17" fmla="*/ 382 h 572"/>
                <a:gd name="T18" fmla="*/ 376 w 632"/>
                <a:gd name="T19" fmla="*/ 391 h 572"/>
                <a:gd name="T20" fmla="*/ 389 w 632"/>
                <a:gd name="T21" fmla="*/ 398 h 572"/>
                <a:gd name="T22" fmla="*/ 390 w 632"/>
                <a:gd name="T23" fmla="*/ 412 h 572"/>
                <a:gd name="T24" fmla="*/ 379 w 632"/>
                <a:gd name="T25" fmla="*/ 421 h 572"/>
                <a:gd name="T26" fmla="*/ 334 w 632"/>
                <a:gd name="T27" fmla="*/ 415 h 572"/>
                <a:gd name="T28" fmla="*/ 289 w 632"/>
                <a:gd name="T29" fmla="*/ 389 h 572"/>
                <a:gd name="T30" fmla="*/ 257 w 632"/>
                <a:gd name="T31" fmla="*/ 351 h 572"/>
                <a:gd name="T32" fmla="*/ 220 w 632"/>
                <a:gd name="T33" fmla="*/ 330 h 572"/>
                <a:gd name="T34" fmla="*/ 210 w 632"/>
                <a:gd name="T35" fmla="*/ 319 h 572"/>
                <a:gd name="T36" fmla="*/ 215 w 632"/>
                <a:gd name="T37" fmla="*/ 306 h 572"/>
                <a:gd name="T38" fmla="*/ 242 w 632"/>
                <a:gd name="T39" fmla="*/ 301 h 572"/>
                <a:gd name="T40" fmla="*/ 226 w 632"/>
                <a:gd name="T41" fmla="*/ 271 h 572"/>
                <a:gd name="T42" fmla="*/ 213 w 632"/>
                <a:gd name="T43" fmla="*/ 265 h 572"/>
                <a:gd name="T44" fmla="*/ 212 w 632"/>
                <a:gd name="T45" fmla="*/ 250 h 572"/>
                <a:gd name="T46" fmla="*/ 222 w 632"/>
                <a:gd name="T47" fmla="*/ 241 h 572"/>
                <a:gd name="T48" fmla="*/ 262 w 632"/>
                <a:gd name="T49" fmla="*/ 213 h 572"/>
                <a:gd name="T50" fmla="*/ 297 w 632"/>
                <a:gd name="T51" fmla="*/ 176 h 572"/>
                <a:gd name="T52" fmla="*/ 345 w 632"/>
                <a:gd name="T53" fmla="*/ 154 h 572"/>
                <a:gd name="T54" fmla="*/ 382 w 632"/>
                <a:gd name="T55" fmla="*/ 152 h 572"/>
                <a:gd name="T56" fmla="*/ 391 w 632"/>
                <a:gd name="T57" fmla="*/ 163 h 572"/>
                <a:gd name="T58" fmla="*/ 386 w 632"/>
                <a:gd name="T59" fmla="*/ 176 h 572"/>
                <a:gd name="T60" fmla="*/ 368 w 632"/>
                <a:gd name="T61" fmla="*/ 181 h 572"/>
                <a:gd name="T62" fmla="*/ 319 w 632"/>
                <a:gd name="T63" fmla="*/ 197 h 572"/>
                <a:gd name="T64" fmla="*/ 346 w 632"/>
                <a:gd name="T65" fmla="*/ 241 h 572"/>
                <a:gd name="T66" fmla="*/ 206 w 632"/>
                <a:gd name="T67" fmla="*/ 1 h 572"/>
                <a:gd name="T68" fmla="*/ 136 w 632"/>
                <a:gd name="T69" fmla="*/ 63 h 572"/>
                <a:gd name="T70" fmla="*/ 56 w 632"/>
                <a:gd name="T71" fmla="*/ 170 h 572"/>
                <a:gd name="T72" fmla="*/ 6 w 632"/>
                <a:gd name="T73" fmla="*/ 288 h 572"/>
                <a:gd name="T74" fmla="*/ 0 w 632"/>
                <a:gd name="T75" fmla="*/ 348 h 572"/>
                <a:gd name="T76" fmla="*/ 17 w 632"/>
                <a:gd name="T77" fmla="*/ 427 h 572"/>
                <a:gd name="T78" fmla="*/ 46 w 632"/>
                <a:gd name="T79" fmla="*/ 476 h 572"/>
                <a:gd name="T80" fmla="*/ 95 w 632"/>
                <a:gd name="T81" fmla="*/ 519 h 572"/>
                <a:gd name="T82" fmla="*/ 167 w 632"/>
                <a:gd name="T83" fmla="*/ 552 h 572"/>
                <a:gd name="T84" fmla="*/ 267 w 632"/>
                <a:gd name="T85" fmla="*/ 570 h 572"/>
                <a:gd name="T86" fmla="*/ 387 w 632"/>
                <a:gd name="T87" fmla="*/ 568 h 572"/>
                <a:gd name="T88" fmla="*/ 481 w 632"/>
                <a:gd name="T89" fmla="*/ 547 h 572"/>
                <a:gd name="T90" fmla="*/ 548 w 632"/>
                <a:gd name="T91" fmla="*/ 512 h 572"/>
                <a:gd name="T92" fmla="*/ 592 w 632"/>
                <a:gd name="T93" fmla="*/ 466 h 572"/>
                <a:gd name="T94" fmla="*/ 618 w 632"/>
                <a:gd name="T95" fmla="*/ 417 h 572"/>
                <a:gd name="T96" fmla="*/ 632 w 632"/>
                <a:gd name="T97" fmla="*/ 331 h 572"/>
                <a:gd name="T98" fmla="*/ 620 w 632"/>
                <a:gd name="T99" fmla="*/ 265 h 572"/>
                <a:gd name="T100" fmla="*/ 561 w 632"/>
                <a:gd name="T101" fmla="*/ 148 h 572"/>
                <a:gd name="T102" fmla="*/ 479 w 632"/>
                <a:gd name="T103" fmla="*/ 45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32" h="572">
                  <a:moveTo>
                    <a:pt x="346" y="241"/>
                  </a:moveTo>
                  <a:lnTo>
                    <a:pt x="349" y="241"/>
                  </a:lnTo>
                  <a:lnTo>
                    <a:pt x="352" y="242"/>
                  </a:lnTo>
                  <a:lnTo>
                    <a:pt x="354" y="243"/>
                  </a:lnTo>
                  <a:lnTo>
                    <a:pt x="356" y="245"/>
                  </a:lnTo>
                  <a:lnTo>
                    <a:pt x="358" y="248"/>
                  </a:lnTo>
                  <a:lnTo>
                    <a:pt x="360" y="250"/>
                  </a:lnTo>
                  <a:lnTo>
                    <a:pt x="361" y="253"/>
                  </a:lnTo>
                  <a:lnTo>
                    <a:pt x="361" y="256"/>
                  </a:lnTo>
                  <a:lnTo>
                    <a:pt x="361" y="259"/>
                  </a:lnTo>
                  <a:lnTo>
                    <a:pt x="360" y="262"/>
                  </a:lnTo>
                  <a:lnTo>
                    <a:pt x="358" y="265"/>
                  </a:lnTo>
                  <a:lnTo>
                    <a:pt x="356" y="267"/>
                  </a:lnTo>
                  <a:lnTo>
                    <a:pt x="354" y="268"/>
                  </a:lnTo>
                  <a:lnTo>
                    <a:pt x="352" y="270"/>
                  </a:lnTo>
                  <a:lnTo>
                    <a:pt x="349" y="270"/>
                  </a:lnTo>
                  <a:lnTo>
                    <a:pt x="346" y="271"/>
                  </a:lnTo>
                  <a:lnTo>
                    <a:pt x="272" y="271"/>
                  </a:lnTo>
                  <a:lnTo>
                    <a:pt x="271" y="279"/>
                  </a:lnTo>
                  <a:lnTo>
                    <a:pt x="271" y="286"/>
                  </a:lnTo>
                  <a:lnTo>
                    <a:pt x="271" y="294"/>
                  </a:lnTo>
                  <a:lnTo>
                    <a:pt x="272" y="301"/>
                  </a:lnTo>
                  <a:lnTo>
                    <a:pt x="346" y="301"/>
                  </a:lnTo>
                  <a:lnTo>
                    <a:pt x="349" y="301"/>
                  </a:lnTo>
                  <a:lnTo>
                    <a:pt x="352" y="302"/>
                  </a:lnTo>
                  <a:lnTo>
                    <a:pt x="354" y="303"/>
                  </a:lnTo>
                  <a:lnTo>
                    <a:pt x="356" y="306"/>
                  </a:lnTo>
                  <a:lnTo>
                    <a:pt x="358" y="308"/>
                  </a:lnTo>
                  <a:lnTo>
                    <a:pt x="360" y="310"/>
                  </a:lnTo>
                  <a:lnTo>
                    <a:pt x="361" y="313"/>
                  </a:lnTo>
                  <a:lnTo>
                    <a:pt x="361" y="316"/>
                  </a:lnTo>
                  <a:lnTo>
                    <a:pt x="361" y="319"/>
                  </a:lnTo>
                  <a:lnTo>
                    <a:pt x="360" y="322"/>
                  </a:lnTo>
                  <a:lnTo>
                    <a:pt x="358" y="325"/>
                  </a:lnTo>
                  <a:lnTo>
                    <a:pt x="356" y="327"/>
                  </a:lnTo>
                  <a:lnTo>
                    <a:pt x="354" y="328"/>
                  </a:lnTo>
                  <a:lnTo>
                    <a:pt x="352" y="330"/>
                  </a:lnTo>
                  <a:lnTo>
                    <a:pt x="349" y="331"/>
                  </a:lnTo>
                  <a:lnTo>
                    <a:pt x="346" y="331"/>
                  </a:lnTo>
                  <a:lnTo>
                    <a:pt x="281" y="331"/>
                  </a:lnTo>
                  <a:lnTo>
                    <a:pt x="288" y="344"/>
                  </a:lnTo>
                  <a:lnTo>
                    <a:pt x="297" y="356"/>
                  </a:lnTo>
                  <a:lnTo>
                    <a:pt x="307" y="366"/>
                  </a:lnTo>
                  <a:lnTo>
                    <a:pt x="319" y="374"/>
                  </a:lnTo>
                  <a:lnTo>
                    <a:pt x="332" y="382"/>
                  </a:lnTo>
                  <a:lnTo>
                    <a:pt x="346" y="387"/>
                  </a:lnTo>
                  <a:lnTo>
                    <a:pt x="353" y="389"/>
                  </a:lnTo>
                  <a:lnTo>
                    <a:pt x="361" y="390"/>
                  </a:lnTo>
                  <a:lnTo>
                    <a:pt x="368" y="391"/>
                  </a:lnTo>
                  <a:lnTo>
                    <a:pt x="376" y="391"/>
                  </a:lnTo>
                  <a:lnTo>
                    <a:pt x="379" y="391"/>
                  </a:lnTo>
                  <a:lnTo>
                    <a:pt x="382" y="392"/>
                  </a:lnTo>
                  <a:lnTo>
                    <a:pt x="384" y="394"/>
                  </a:lnTo>
                  <a:lnTo>
                    <a:pt x="386" y="396"/>
                  </a:lnTo>
                  <a:lnTo>
                    <a:pt x="389" y="398"/>
                  </a:lnTo>
                  <a:lnTo>
                    <a:pt x="390" y="401"/>
                  </a:lnTo>
                  <a:lnTo>
                    <a:pt x="391" y="403"/>
                  </a:lnTo>
                  <a:lnTo>
                    <a:pt x="391" y="406"/>
                  </a:lnTo>
                  <a:lnTo>
                    <a:pt x="391" y="410"/>
                  </a:lnTo>
                  <a:lnTo>
                    <a:pt x="390" y="412"/>
                  </a:lnTo>
                  <a:lnTo>
                    <a:pt x="389" y="415"/>
                  </a:lnTo>
                  <a:lnTo>
                    <a:pt x="386" y="417"/>
                  </a:lnTo>
                  <a:lnTo>
                    <a:pt x="384" y="419"/>
                  </a:lnTo>
                  <a:lnTo>
                    <a:pt x="382" y="420"/>
                  </a:lnTo>
                  <a:lnTo>
                    <a:pt x="379" y="421"/>
                  </a:lnTo>
                  <a:lnTo>
                    <a:pt x="376" y="421"/>
                  </a:lnTo>
                  <a:lnTo>
                    <a:pt x="365" y="421"/>
                  </a:lnTo>
                  <a:lnTo>
                    <a:pt x="354" y="419"/>
                  </a:lnTo>
                  <a:lnTo>
                    <a:pt x="345" y="418"/>
                  </a:lnTo>
                  <a:lnTo>
                    <a:pt x="334" y="415"/>
                  </a:lnTo>
                  <a:lnTo>
                    <a:pt x="324" y="411"/>
                  </a:lnTo>
                  <a:lnTo>
                    <a:pt x="315" y="406"/>
                  </a:lnTo>
                  <a:lnTo>
                    <a:pt x="306" y="402"/>
                  </a:lnTo>
                  <a:lnTo>
                    <a:pt x="297" y="396"/>
                  </a:lnTo>
                  <a:lnTo>
                    <a:pt x="289" y="389"/>
                  </a:lnTo>
                  <a:lnTo>
                    <a:pt x="281" y="383"/>
                  </a:lnTo>
                  <a:lnTo>
                    <a:pt x="275" y="375"/>
                  </a:lnTo>
                  <a:lnTo>
                    <a:pt x="268" y="368"/>
                  </a:lnTo>
                  <a:lnTo>
                    <a:pt x="262" y="359"/>
                  </a:lnTo>
                  <a:lnTo>
                    <a:pt x="257" y="351"/>
                  </a:lnTo>
                  <a:lnTo>
                    <a:pt x="252" y="341"/>
                  </a:lnTo>
                  <a:lnTo>
                    <a:pt x="248" y="331"/>
                  </a:lnTo>
                  <a:lnTo>
                    <a:pt x="226" y="331"/>
                  </a:lnTo>
                  <a:lnTo>
                    <a:pt x="222" y="331"/>
                  </a:lnTo>
                  <a:lnTo>
                    <a:pt x="220" y="330"/>
                  </a:lnTo>
                  <a:lnTo>
                    <a:pt x="217" y="328"/>
                  </a:lnTo>
                  <a:lnTo>
                    <a:pt x="215" y="327"/>
                  </a:lnTo>
                  <a:lnTo>
                    <a:pt x="213" y="325"/>
                  </a:lnTo>
                  <a:lnTo>
                    <a:pt x="212" y="322"/>
                  </a:lnTo>
                  <a:lnTo>
                    <a:pt x="210" y="319"/>
                  </a:lnTo>
                  <a:lnTo>
                    <a:pt x="210" y="316"/>
                  </a:lnTo>
                  <a:lnTo>
                    <a:pt x="210" y="313"/>
                  </a:lnTo>
                  <a:lnTo>
                    <a:pt x="212" y="310"/>
                  </a:lnTo>
                  <a:lnTo>
                    <a:pt x="213" y="308"/>
                  </a:lnTo>
                  <a:lnTo>
                    <a:pt x="215" y="306"/>
                  </a:lnTo>
                  <a:lnTo>
                    <a:pt x="217" y="303"/>
                  </a:lnTo>
                  <a:lnTo>
                    <a:pt x="220" y="302"/>
                  </a:lnTo>
                  <a:lnTo>
                    <a:pt x="222" y="301"/>
                  </a:lnTo>
                  <a:lnTo>
                    <a:pt x="226" y="301"/>
                  </a:lnTo>
                  <a:lnTo>
                    <a:pt x="242" y="301"/>
                  </a:lnTo>
                  <a:lnTo>
                    <a:pt x="241" y="294"/>
                  </a:lnTo>
                  <a:lnTo>
                    <a:pt x="241" y="286"/>
                  </a:lnTo>
                  <a:lnTo>
                    <a:pt x="241" y="279"/>
                  </a:lnTo>
                  <a:lnTo>
                    <a:pt x="242" y="271"/>
                  </a:lnTo>
                  <a:lnTo>
                    <a:pt x="226" y="271"/>
                  </a:lnTo>
                  <a:lnTo>
                    <a:pt x="222" y="270"/>
                  </a:lnTo>
                  <a:lnTo>
                    <a:pt x="220" y="270"/>
                  </a:lnTo>
                  <a:lnTo>
                    <a:pt x="217" y="268"/>
                  </a:lnTo>
                  <a:lnTo>
                    <a:pt x="215" y="267"/>
                  </a:lnTo>
                  <a:lnTo>
                    <a:pt x="213" y="265"/>
                  </a:lnTo>
                  <a:lnTo>
                    <a:pt x="212" y="262"/>
                  </a:lnTo>
                  <a:lnTo>
                    <a:pt x="210" y="259"/>
                  </a:lnTo>
                  <a:lnTo>
                    <a:pt x="210" y="256"/>
                  </a:lnTo>
                  <a:lnTo>
                    <a:pt x="210" y="253"/>
                  </a:lnTo>
                  <a:lnTo>
                    <a:pt x="212" y="250"/>
                  </a:lnTo>
                  <a:lnTo>
                    <a:pt x="213" y="248"/>
                  </a:lnTo>
                  <a:lnTo>
                    <a:pt x="215" y="245"/>
                  </a:lnTo>
                  <a:lnTo>
                    <a:pt x="217" y="243"/>
                  </a:lnTo>
                  <a:lnTo>
                    <a:pt x="220" y="242"/>
                  </a:lnTo>
                  <a:lnTo>
                    <a:pt x="222" y="241"/>
                  </a:lnTo>
                  <a:lnTo>
                    <a:pt x="226" y="241"/>
                  </a:lnTo>
                  <a:lnTo>
                    <a:pt x="248" y="241"/>
                  </a:lnTo>
                  <a:lnTo>
                    <a:pt x="252" y="232"/>
                  </a:lnTo>
                  <a:lnTo>
                    <a:pt x="257" y="222"/>
                  </a:lnTo>
                  <a:lnTo>
                    <a:pt x="262" y="213"/>
                  </a:lnTo>
                  <a:lnTo>
                    <a:pt x="268" y="205"/>
                  </a:lnTo>
                  <a:lnTo>
                    <a:pt x="275" y="196"/>
                  </a:lnTo>
                  <a:lnTo>
                    <a:pt x="281" y="189"/>
                  </a:lnTo>
                  <a:lnTo>
                    <a:pt x="289" y="182"/>
                  </a:lnTo>
                  <a:lnTo>
                    <a:pt x="297" y="176"/>
                  </a:lnTo>
                  <a:lnTo>
                    <a:pt x="306" y="170"/>
                  </a:lnTo>
                  <a:lnTo>
                    <a:pt x="315" y="165"/>
                  </a:lnTo>
                  <a:lnTo>
                    <a:pt x="324" y="161"/>
                  </a:lnTo>
                  <a:lnTo>
                    <a:pt x="334" y="158"/>
                  </a:lnTo>
                  <a:lnTo>
                    <a:pt x="345" y="154"/>
                  </a:lnTo>
                  <a:lnTo>
                    <a:pt x="354" y="152"/>
                  </a:lnTo>
                  <a:lnTo>
                    <a:pt x="365" y="151"/>
                  </a:lnTo>
                  <a:lnTo>
                    <a:pt x="376" y="150"/>
                  </a:lnTo>
                  <a:lnTo>
                    <a:pt x="379" y="151"/>
                  </a:lnTo>
                  <a:lnTo>
                    <a:pt x="382" y="152"/>
                  </a:lnTo>
                  <a:lnTo>
                    <a:pt x="384" y="153"/>
                  </a:lnTo>
                  <a:lnTo>
                    <a:pt x="386" y="155"/>
                  </a:lnTo>
                  <a:lnTo>
                    <a:pt x="389" y="158"/>
                  </a:lnTo>
                  <a:lnTo>
                    <a:pt x="390" y="160"/>
                  </a:lnTo>
                  <a:lnTo>
                    <a:pt x="391" y="163"/>
                  </a:lnTo>
                  <a:lnTo>
                    <a:pt x="391" y="165"/>
                  </a:lnTo>
                  <a:lnTo>
                    <a:pt x="391" y="168"/>
                  </a:lnTo>
                  <a:lnTo>
                    <a:pt x="390" y="171"/>
                  </a:lnTo>
                  <a:lnTo>
                    <a:pt x="389" y="174"/>
                  </a:lnTo>
                  <a:lnTo>
                    <a:pt x="386" y="176"/>
                  </a:lnTo>
                  <a:lnTo>
                    <a:pt x="384" y="178"/>
                  </a:lnTo>
                  <a:lnTo>
                    <a:pt x="382" y="179"/>
                  </a:lnTo>
                  <a:lnTo>
                    <a:pt x="379" y="180"/>
                  </a:lnTo>
                  <a:lnTo>
                    <a:pt x="376" y="181"/>
                  </a:lnTo>
                  <a:lnTo>
                    <a:pt x="368" y="181"/>
                  </a:lnTo>
                  <a:lnTo>
                    <a:pt x="361" y="182"/>
                  </a:lnTo>
                  <a:lnTo>
                    <a:pt x="353" y="183"/>
                  </a:lnTo>
                  <a:lnTo>
                    <a:pt x="346" y="185"/>
                  </a:lnTo>
                  <a:lnTo>
                    <a:pt x="332" y="191"/>
                  </a:lnTo>
                  <a:lnTo>
                    <a:pt x="319" y="197"/>
                  </a:lnTo>
                  <a:lnTo>
                    <a:pt x="307" y="206"/>
                  </a:lnTo>
                  <a:lnTo>
                    <a:pt x="297" y="217"/>
                  </a:lnTo>
                  <a:lnTo>
                    <a:pt x="288" y="228"/>
                  </a:lnTo>
                  <a:lnTo>
                    <a:pt x="281" y="241"/>
                  </a:lnTo>
                  <a:lnTo>
                    <a:pt x="346" y="241"/>
                  </a:lnTo>
                  <a:close/>
                  <a:moveTo>
                    <a:pt x="430" y="3"/>
                  </a:moveTo>
                  <a:lnTo>
                    <a:pt x="426" y="1"/>
                  </a:lnTo>
                  <a:lnTo>
                    <a:pt x="421" y="0"/>
                  </a:lnTo>
                  <a:lnTo>
                    <a:pt x="210" y="0"/>
                  </a:lnTo>
                  <a:lnTo>
                    <a:pt x="206" y="1"/>
                  </a:lnTo>
                  <a:lnTo>
                    <a:pt x="202" y="3"/>
                  </a:lnTo>
                  <a:lnTo>
                    <a:pt x="186" y="15"/>
                  </a:lnTo>
                  <a:lnTo>
                    <a:pt x="170" y="29"/>
                  </a:lnTo>
                  <a:lnTo>
                    <a:pt x="154" y="45"/>
                  </a:lnTo>
                  <a:lnTo>
                    <a:pt x="136" y="63"/>
                  </a:lnTo>
                  <a:lnTo>
                    <a:pt x="119" y="82"/>
                  </a:lnTo>
                  <a:lnTo>
                    <a:pt x="102" y="103"/>
                  </a:lnTo>
                  <a:lnTo>
                    <a:pt x="86" y="125"/>
                  </a:lnTo>
                  <a:lnTo>
                    <a:pt x="71" y="148"/>
                  </a:lnTo>
                  <a:lnTo>
                    <a:pt x="56" y="170"/>
                  </a:lnTo>
                  <a:lnTo>
                    <a:pt x="42" y="194"/>
                  </a:lnTo>
                  <a:lnTo>
                    <a:pt x="30" y="218"/>
                  </a:lnTo>
                  <a:lnTo>
                    <a:pt x="20" y="241"/>
                  </a:lnTo>
                  <a:lnTo>
                    <a:pt x="11" y="265"/>
                  </a:lnTo>
                  <a:lnTo>
                    <a:pt x="6" y="288"/>
                  </a:lnTo>
                  <a:lnTo>
                    <a:pt x="2" y="299"/>
                  </a:lnTo>
                  <a:lnTo>
                    <a:pt x="1" y="310"/>
                  </a:lnTo>
                  <a:lnTo>
                    <a:pt x="0" y="321"/>
                  </a:lnTo>
                  <a:lnTo>
                    <a:pt x="0" y="331"/>
                  </a:lnTo>
                  <a:lnTo>
                    <a:pt x="0" y="348"/>
                  </a:lnTo>
                  <a:lnTo>
                    <a:pt x="2" y="368"/>
                  </a:lnTo>
                  <a:lnTo>
                    <a:pt x="6" y="387"/>
                  </a:lnTo>
                  <a:lnTo>
                    <a:pt x="11" y="406"/>
                  </a:lnTo>
                  <a:lnTo>
                    <a:pt x="14" y="417"/>
                  </a:lnTo>
                  <a:lnTo>
                    <a:pt x="17" y="427"/>
                  </a:lnTo>
                  <a:lnTo>
                    <a:pt x="22" y="436"/>
                  </a:lnTo>
                  <a:lnTo>
                    <a:pt x="27" y="447"/>
                  </a:lnTo>
                  <a:lnTo>
                    <a:pt x="34" y="457"/>
                  </a:lnTo>
                  <a:lnTo>
                    <a:pt x="40" y="466"/>
                  </a:lnTo>
                  <a:lnTo>
                    <a:pt x="46" y="476"/>
                  </a:lnTo>
                  <a:lnTo>
                    <a:pt x="55" y="486"/>
                  </a:lnTo>
                  <a:lnTo>
                    <a:pt x="64" y="494"/>
                  </a:lnTo>
                  <a:lnTo>
                    <a:pt x="73" y="503"/>
                  </a:lnTo>
                  <a:lnTo>
                    <a:pt x="84" y="512"/>
                  </a:lnTo>
                  <a:lnTo>
                    <a:pt x="95" y="519"/>
                  </a:lnTo>
                  <a:lnTo>
                    <a:pt x="108" y="528"/>
                  </a:lnTo>
                  <a:lnTo>
                    <a:pt x="120" y="534"/>
                  </a:lnTo>
                  <a:lnTo>
                    <a:pt x="135" y="540"/>
                  </a:lnTo>
                  <a:lnTo>
                    <a:pt x="150" y="547"/>
                  </a:lnTo>
                  <a:lnTo>
                    <a:pt x="167" y="552"/>
                  </a:lnTo>
                  <a:lnTo>
                    <a:pt x="185" y="558"/>
                  </a:lnTo>
                  <a:lnTo>
                    <a:pt x="203" y="562"/>
                  </a:lnTo>
                  <a:lnTo>
                    <a:pt x="223" y="565"/>
                  </a:lnTo>
                  <a:lnTo>
                    <a:pt x="245" y="568"/>
                  </a:lnTo>
                  <a:lnTo>
                    <a:pt x="267" y="570"/>
                  </a:lnTo>
                  <a:lnTo>
                    <a:pt x="291" y="572"/>
                  </a:lnTo>
                  <a:lnTo>
                    <a:pt x="316" y="572"/>
                  </a:lnTo>
                  <a:lnTo>
                    <a:pt x="341" y="572"/>
                  </a:lnTo>
                  <a:lnTo>
                    <a:pt x="365" y="570"/>
                  </a:lnTo>
                  <a:lnTo>
                    <a:pt x="387" y="568"/>
                  </a:lnTo>
                  <a:lnTo>
                    <a:pt x="409" y="565"/>
                  </a:lnTo>
                  <a:lnTo>
                    <a:pt x="428" y="562"/>
                  </a:lnTo>
                  <a:lnTo>
                    <a:pt x="448" y="558"/>
                  </a:lnTo>
                  <a:lnTo>
                    <a:pt x="465" y="552"/>
                  </a:lnTo>
                  <a:lnTo>
                    <a:pt x="481" y="547"/>
                  </a:lnTo>
                  <a:lnTo>
                    <a:pt x="497" y="540"/>
                  </a:lnTo>
                  <a:lnTo>
                    <a:pt x="511" y="534"/>
                  </a:lnTo>
                  <a:lnTo>
                    <a:pt x="525" y="528"/>
                  </a:lnTo>
                  <a:lnTo>
                    <a:pt x="537" y="519"/>
                  </a:lnTo>
                  <a:lnTo>
                    <a:pt x="548" y="512"/>
                  </a:lnTo>
                  <a:lnTo>
                    <a:pt x="559" y="503"/>
                  </a:lnTo>
                  <a:lnTo>
                    <a:pt x="569" y="494"/>
                  </a:lnTo>
                  <a:lnTo>
                    <a:pt x="577" y="486"/>
                  </a:lnTo>
                  <a:lnTo>
                    <a:pt x="585" y="476"/>
                  </a:lnTo>
                  <a:lnTo>
                    <a:pt x="592" y="466"/>
                  </a:lnTo>
                  <a:lnTo>
                    <a:pt x="599" y="457"/>
                  </a:lnTo>
                  <a:lnTo>
                    <a:pt x="604" y="447"/>
                  </a:lnTo>
                  <a:lnTo>
                    <a:pt x="609" y="436"/>
                  </a:lnTo>
                  <a:lnTo>
                    <a:pt x="614" y="427"/>
                  </a:lnTo>
                  <a:lnTo>
                    <a:pt x="618" y="417"/>
                  </a:lnTo>
                  <a:lnTo>
                    <a:pt x="621" y="406"/>
                  </a:lnTo>
                  <a:lnTo>
                    <a:pt x="627" y="387"/>
                  </a:lnTo>
                  <a:lnTo>
                    <a:pt x="630" y="368"/>
                  </a:lnTo>
                  <a:lnTo>
                    <a:pt x="631" y="348"/>
                  </a:lnTo>
                  <a:lnTo>
                    <a:pt x="632" y="331"/>
                  </a:lnTo>
                  <a:lnTo>
                    <a:pt x="632" y="321"/>
                  </a:lnTo>
                  <a:lnTo>
                    <a:pt x="631" y="310"/>
                  </a:lnTo>
                  <a:lnTo>
                    <a:pt x="629" y="299"/>
                  </a:lnTo>
                  <a:lnTo>
                    <a:pt x="627" y="288"/>
                  </a:lnTo>
                  <a:lnTo>
                    <a:pt x="620" y="265"/>
                  </a:lnTo>
                  <a:lnTo>
                    <a:pt x="612" y="241"/>
                  </a:lnTo>
                  <a:lnTo>
                    <a:pt x="601" y="218"/>
                  </a:lnTo>
                  <a:lnTo>
                    <a:pt x="589" y="194"/>
                  </a:lnTo>
                  <a:lnTo>
                    <a:pt x="576" y="170"/>
                  </a:lnTo>
                  <a:lnTo>
                    <a:pt x="561" y="148"/>
                  </a:lnTo>
                  <a:lnTo>
                    <a:pt x="545" y="125"/>
                  </a:lnTo>
                  <a:lnTo>
                    <a:pt x="529" y="103"/>
                  </a:lnTo>
                  <a:lnTo>
                    <a:pt x="513" y="82"/>
                  </a:lnTo>
                  <a:lnTo>
                    <a:pt x="496" y="63"/>
                  </a:lnTo>
                  <a:lnTo>
                    <a:pt x="479" y="45"/>
                  </a:lnTo>
                  <a:lnTo>
                    <a:pt x="461" y="29"/>
                  </a:lnTo>
                  <a:lnTo>
                    <a:pt x="445" y="15"/>
                  </a:lnTo>
                  <a:lnTo>
                    <a:pt x="43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355"/>
            <p:cNvSpPr>
              <a:spLocks/>
            </p:cNvSpPr>
            <p:nvPr/>
          </p:nvSpPr>
          <p:spPr bwMode="auto">
            <a:xfrm>
              <a:off x="977900" y="1431925"/>
              <a:ext cx="77788" cy="9525"/>
            </a:xfrm>
            <a:custGeom>
              <a:avLst/>
              <a:gdLst>
                <a:gd name="T0" fmla="*/ 15 w 242"/>
                <a:gd name="T1" fmla="*/ 0 h 30"/>
                <a:gd name="T2" fmla="*/ 12 w 242"/>
                <a:gd name="T3" fmla="*/ 0 h 30"/>
                <a:gd name="T4" fmla="*/ 10 w 242"/>
                <a:gd name="T5" fmla="*/ 1 h 30"/>
                <a:gd name="T6" fmla="*/ 7 w 242"/>
                <a:gd name="T7" fmla="*/ 2 h 30"/>
                <a:gd name="T8" fmla="*/ 5 w 242"/>
                <a:gd name="T9" fmla="*/ 4 h 30"/>
                <a:gd name="T10" fmla="*/ 3 w 242"/>
                <a:gd name="T11" fmla="*/ 6 h 30"/>
                <a:gd name="T12" fmla="*/ 2 w 242"/>
                <a:gd name="T13" fmla="*/ 9 h 30"/>
                <a:gd name="T14" fmla="*/ 0 w 242"/>
                <a:gd name="T15" fmla="*/ 12 h 30"/>
                <a:gd name="T16" fmla="*/ 0 w 242"/>
                <a:gd name="T17" fmla="*/ 15 h 30"/>
                <a:gd name="T18" fmla="*/ 0 w 242"/>
                <a:gd name="T19" fmla="*/ 18 h 30"/>
                <a:gd name="T20" fmla="*/ 2 w 242"/>
                <a:gd name="T21" fmla="*/ 20 h 30"/>
                <a:gd name="T22" fmla="*/ 3 w 242"/>
                <a:gd name="T23" fmla="*/ 23 h 30"/>
                <a:gd name="T24" fmla="*/ 5 w 242"/>
                <a:gd name="T25" fmla="*/ 26 h 30"/>
                <a:gd name="T26" fmla="*/ 7 w 242"/>
                <a:gd name="T27" fmla="*/ 28 h 30"/>
                <a:gd name="T28" fmla="*/ 10 w 242"/>
                <a:gd name="T29" fmla="*/ 29 h 30"/>
                <a:gd name="T30" fmla="*/ 12 w 242"/>
                <a:gd name="T31" fmla="*/ 30 h 30"/>
                <a:gd name="T32" fmla="*/ 15 w 242"/>
                <a:gd name="T33" fmla="*/ 30 h 30"/>
                <a:gd name="T34" fmla="*/ 226 w 242"/>
                <a:gd name="T35" fmla="*/ 30 h 30"/>
                <a:gd name="T36" fmla="*/ 229 w 242"/>
                <a:gd name="T37" fmla="*/ 30 h 30"/>
                <a:gd name="T38" fmla="*/ 232 w 242"/>
                <a:gd name="T39" fmla="*/ 29 h 30"/>
                <a:gd name="T40" fmla="*/ 234 w 242"/>
                <a:gd name="T41" fmla="*/ 28 h 30"/>
                <a:gd name="T42" fmla="*/ 236 w 242"/>
                <a:gd name="T43" fmla="*/ 26 h 30"/>
                <a:gd name="T44" fmla="*/ 239 w 242"/>
                <a:gd name="T45" fmla="*/ 23 h 30"/>
                <a:gd name="T46" fmla="*/ 240 w 242"/>
                <a:gd name="T47" fmla="*/ 20 h 30"/>
                <a:gd name="T48" fmla="*/ 241 w 242"/>
                <a:gd name="T49" fmla="*/ 18 h 30"/>
                <a:gd name="T50" fmla="*/ 242 w 242"/>
                <a:gd name="T51" fmla="*/ 15 h 30"/>
                <a:gd name="T52" fmla="*/ 241 w 242"/>
                <a:gd name="T53" fmla="*/ 12 h 30"/>
                <a:gd name="T54" fmla="*/ 240 w 242"/>
                <a:gd name="T55" fmla="*/ 9 h 30"/>
                <a:gd name="T56" fmla="*/ 239 w 242"/>
                <a:gd name="T57" fmla="*/ 6 h 30"/>
                <a:gd name="T58" fmla="*/ 236 w 242"/>
                <a:gd name="T59" fmla="*/ 4 h 30"/>
                <a:gd name="T60" fmla="*/ 234 w 242"/>
                <a:gd name="T61" fmla="*/ 2 h 30"/>
                <a:gd name="T62" fmla="*/ 232 w 242"/>
                <a:gd name="T63" fmla="*/ 1 h 30"/>
                <a:gd name="T64" fmla="*/ 229 w 242"/>
                <a:gd name="T65" fmla="*/ 0 h 30"/>
                <a:gd name="T66" fmla="*/ 226 w 242"/>
                <a:gd name="T67" fmla="*/ 0 h 30"/>
                <a:gd name="T68" fmla="*/ 15 w 242"/>
                <a:gd name="T6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42" h="30">
                  <a:moveTo>
                    <a:pt x="15" y="0"/>
                  </a:moveTo>
                  <a:lnTo>
                    <a:pt x="12" y="0"/>
                  </a:lnTo>
                  <a:lnTo>
                    <a:pt x="10" y="1"/>
                  </a:lnTo>
                  <a:lnTo>
                    <a:pt x="7" y="2"/>
                  </a:lnTo>
                  <a:lnTo>
                    <a:pt x="5" y="4"/>
                  </a:lnTo>
                  <a:lnTo>
                    <a:pt x="3" y="6"/>
                  </a:lnTo>
                  <a:lnTo>
                    <a:pt x="2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2" y="20"/>
                  </a:lnTo>
                  <a:lnTo>
                    <a:pt x="3" y="23"/>
                  </a:lnTo>
                  <a:lnTo>
                    <a:pt x="5" y="26"/>
                  </a:lnTo>
                  <a:lnTo>
                    <a:pt x="7" y="28"/>
                  </a:lnTo>
                  <a:lnTo>
                    <a:pt x="10" y="29"/>
                  </a:lnTo>
                  <a:lnTo>
                    <a:pt x="12" y="30"/>
                  </a:lnTo>
                  <a:lnTo>
                    <a:pt x="15" y="30"/>
                  </a:lnTo>
                  <a:lnTo>
                    <a:pt x="226" y="30"/>
                  </a:lnTo>
                  <a:lnTo>
                    <a:pt x="229" y="30"/>
                  </a:lnTo>
                  <a:lnTo>
                    <a:pt x="232" y="29"/>
                  </a:lnTo>
                  <a:lnTo>
                    <a:pt x="234" y="28"/>
                  </a:lnTo>
                  <a:lnTo>
                    <a:pt x="236" y="26"/>
                  </a:lnTo>
                  <a:lnTo>
                    <a:pt x="239" y="23"/>
                  </a:lnTo>
                  <a:lnTo>
                    <a:pt x="240" y="20"/>
                  </a:lnTo>
                  <a:lnTo>
                    <a:pt x="241" y="18"/>
                  </a:lnTo>
                  <a:lnTo>
                    <a:pt x="242" y="15"/>
                  </a:lnTo>
                  <a:lnTo>
                    <a:pt x="241" y="12"/>
                  </a:lnTo>
                  <a:lnTo>
                    <a:pt x="240" y="9"/>
                  </a:lnTo>
                  <a:lnTo>
                    <a:pt x="239" y="6"/>
                  </a:lnTo>
                  <a:lnTo>
                    <a:pt x="236" y="4"/>
                  </a:lnTo>
                  <a:lnTo>
                    <a:pt x="234" y="2"/>
                  </a:lnTo>
                  <a:lnTo>
                    <a:pt x="232" y="1"/>
                  </a:lnTo>
                  <a:lnTo>
                    <a:pt x="229" y="0"/>
                  </a:lnTo>
                  <a:lnTo>
                    <a:pt x="226" y="0"/>
                  </a:lnTo>
                  <a:lnTo>
                    <a:pt x="1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356"/>
            <p:cNvSpPr>
              <a:spLocks/>
            </p:cNvSpPr>
            <p:nvPr/>
          </p:nvSpPr>
          <p:spPr bwMode="auto">
            <a:xfrm>
              <a:off x="958850" y="1344613"/>
              <a:ext cx="115888" cy="77788"/>
            </a:xfrm>
            <a:custGeom>
              <a:avLst/>
              <a:gdLst>
                <a:gd name="T0" fmla="*/ 75 w 362"/>
                <a:gd name="T1" fmla="*/ 229 h 241"/>
                <a:gd name="T2" fmla="*/ 78 w 362"/>
                <a:gd name="T3" fmla="*/ 234 h 241"/>
                <a:gd name="T4" fmla="*/ 82 w 362"/>
                <a:gd name="T5" fmla="*/ 239 h 241"/>
                <a:gd name="T6" fmla="*/ 87 w 362"/>
                <a:gd name="T7" fmla="*/ 241 h 241"/>
                <a:gd name="T8" fmla="*/ 271 w 362"/>
                <a:gd name="T9" fmla="*/ 241 h 241"/>
                <a:gd name="T10" fmla="*/ 277 w 362"/>
                <a:gd name="T11" fmla="*/ 240 h 241"/>
                <a:gd name="T12" fmla="*/ 281 w 362"/>
                <a:gd name="T13" fmla="*/ 236 h 241"/>
                <a:gd name="T14" fmla="*/ 285 w 362"/>
                <a:gd name="T15" fmla="*/ 231 h 241"/>
                <a:gd name="T16" fmla="*/ 286 w 362"/>
                <a:gd name="T17" fmla="*/ 226 h 241"/>
                <a:gd name="T18" fmla="*/ 289 w 362"/>
                <a:gd name="T19" fmla="*/ 199 h 241"/>
                <a:gd name="T20" fmla="*/ 298 w 362"/>
                <a:gd name="T21" fmla="*/ 172 h 241"/>
                <a:gd name="T22" fmla="*/ 308 w 362"/>
                <a:gd name="T23" fmla="*/ 146 h 241"/>
                <a:gd name="T24" fmla="*/ 322 w 362"/>
                <a:gd name="T25" fmla="*/ 122 h 241"/>
                <a:gd name="T26" fmla="*/ 358 w 362"/>
                <a:gd name="T27" fmla="*/ 69 h 241"/>
                <a:gd name="T28" fmla="*/ 362 w 362"/>
                <a:gd name="T29" fmla="*/ 61 h 241"/>
                <a:gd name="T30" fmla="*/ 359 w 362"/>
                <a:gd name="T31" fmla="*/ 51 h 241"/>
                <a:gd name="T32" fmla="*/ 351 w 362"/>
                <a:gd name="T33" fmla="*/ 46 h 241"/>
                <a:gd name="T34" fmla="*/ 341 w 362"/>
                <a:gd name="T35" fmla="*/ 46 h 241"/>
                <a:gd name="T36" fmla="*/ 195 w 362"/>
                <a:gd name="T37" fmla="*/ 8 h 241"/>
                <a:gd name="T38" fmla="*/ 188 w 362"/>
                <a:gd name="T39" fmla="*/ 3 h 241"/>
                <a:gd name="T40" fmla="*/ 181 w 362"/>
                <a:gd name="T41" fmla="*/ 0 h 241"/>
                <a:gd name="T42" fmla="*/ 173 w 362"/>
                <a:gd name="T43" fmla="*/ 3 h 241"/>
                <a:gd name="T44" fmla="*/ 168 w 362"/>
                <a:gd name="T45" fmla="*/ 8 h 241"/>
                <a:gd name="T46" fmla="*/ 21 w 362"/>
                <a:gd name="T47" fmla="*/ 46 h 241"/>
                <a:gd name="T48" fmla="*/ 11 w 362"/>
                <a:gd name="T49" fmla="*/ 46 h 241"/>
                <a:gd name="T50" fmla="*/ 3 w 362"/>
                <a:gd name="T51" fmla="*/ 51 h 241"/>
                <a:gd name="T52" fmla="*/ 0 w 362"/>
                <a:gd name="T53" fmla="*/ 61 h 241"/>
                <a:gd name="T54" fmla="*/ 4 w 362"/>
                <a:gd name="T55" fmla="*/ 69 h 241"/>
                <a:gd name="T56" fmla="*/ 40 w 362"/>
                <a:gd name="T57" fmla="*/ 122 h 241"/>
                <a:gd name="T58" fmla="*/ 53 w 362"/>
                <a:gd name="T59" fmla="*/ 146 h 241"/>
                <a:gd name="T60" fmla="*/ 65 w 362"/>
                <a:gd name="T61" fmla="*/ 172 h 241"/>
                <a:gd name="T62" fmla="*/ 72 w 362"/>
                <a:gd name="T63" fmla="*/ 199 h 241"/>
                <a:gd name="T64" fmla="*/ 75 w 362"/>
                <a:gd name="T65" fmla="*/ 226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62" h="241">
                  <a:moveTo>
                    <a:pt x="75" y="226"/>
                  </a:moveTo>
                  <a:lnTo>
                    <a:pt x="75" y="229"/>
                  </a:lnTo>
                  <a:lnTo>
                    <a:pt x="77" y="231"/>
                  </a:lnTo>
                  <a:lnTo>
                    <a:pt x="78" y="234"/>
                  </a:lnTo>
                  <a:lnTo>
                    <a:pt x="80" y="236"/>
                  </a:lnTo>
                  <a:lnTo>
                    <a:pt x="82" y="239"/>
                  </a:lnTo>
                  <a:lnTo>
                    <a:pt x="85" y="240"/>
                  </a:lnTo>
                  <a:lnTo>
                    <a:pt x="87" y="241"/>
                  </a:lnTo>
                  <a:lnTo>
                    <a:pt x="91" y="241"/>
                  </a:lnTo>
                  <a:lnTo>
                    <a:pt x="271" y="241"/>
                  </a:lnTo>
                  <a:lnTo>
                    <a:pt x="274" y="241"/>
                  </a:lnTo>
                  <a:lnTo>
                    <a:pt x="277" y="240"/>
                  </a:lnTo>
                  <a:lnTo>
                    <a:pt x="279" y="238"/>
                  </a:lnTo>
                  <a:lnTo>
                    <a:pt x="281" y="236"/>
                  </a:lnTo>
                  <a:lnTo>
                    <a:pt x="284" y="234"/>
                  </a:lnTo>
                  <a:lnTo>
                    <a:pt x="285" y="231"/>
                  </a:lnTo>
                  <a:lnTo>
                    <a:pt x="286" y="229"/>
                  </a:lnTo>
                  <a:lnTo>
                    <a:pt x="286" y="226"/>
                  </a:lnTo>
                  <a:lnTo>
                    <a:pt x="287" y="213"/>
                  </a:lnTo>
                  <a:lnTo>
                    <a:pt x="289" y="199"/>
                  </a:lnTo>
                  <a:lnTo>
                    <a:pt x="293" y="186"/>
                  </a:lnTo>
                  <a:lnTo>
                    <a:pt x="298" y="172"/>
                  </a:lnTo>
                  <a:lnTo>
                    <a:pt x="303" y="159"/>
                  </a:lnTo>
                  <a:lnTo>
                    <a:pt x="308" y="146"/>
                  </a:lnTo>
                  <a:lnTo>
                    <a:pt x="316" y="133"/>
                  </a:lnTo>
                  <a:lnTo>
                    <a:pt x="322" y="122"/>
                  </a:lnTo>
                  <a:lnTo>
                    <a:pt x="347" y="84"/>
                  </a:lnTo>
                  <a:lnTo>
                    <a:pt x="358" y="69"/>
                  </a:lnTo>
                  <a:lnTo>
                    <a:pt x="361" y="65"/>
                  </a:lnTo>
                  <a:lnTo>
                    <a:pt x="362" y="61"/>
                  </a:lnTo>
                  <a:lnTo>
                    <a:pt x="361" y="56"/>
                  </a:lnTo>
                  <a:lnTo>
                    <a:pt x="359" y="51"/>
                  </a:lnTo>
                  <a:lnTo>
                    <a:pt x="355" y="48"/>
                  </a:lnTo>
                  <a:lnTo>
                    <a:pt x="351" y="46"/>
                  </a:lnTo>
                  <a:lnTo>
                    <a:pt x="346" y="44"/>
                  </a:lnTo>
                  <a:lnTo>
                    <a:pt x="341" y="46"/>
                  </a:lnTo>
                  <a:lnTo>
                    <a:pt x="233" y="86"/>
                  </a:lnTo>
                  <a:lnTo>
                    <a:pt x="195" y="8"/>
                  </a:lnTo>
                  <a:lnTo>
                    <a:pt x="191" y="5"/>
                  </a:lnTo>
                  <a:lnTo>
                    <a:pt x="188" y="3"/>
                  </a:lnTo>
                  <a:lnTo>
                    <a:pt x="185" y="0"/>
                  </a:lnTo>
                  <a:lnTo>
                    <a:pt x="181" y="0"/>
                  </a:lnTo>
                  <a:lnTo>
                    <a:pt x="176" y="0"/>
                  </a:lnTo>
                  <a:lnTo>
                    <a:pt x="173" y="3"/>
                  </a:lnTo>
                  <a:lnTo>
                    <a:pt x="170" y="5"/>
                  </a:lnTo>
                  <a:lnTo>
                    <a:pt x="168" y="8"/>
                  </a:lnTo>
                  <a:lnTo>
                    <a:pt x="128" y="86"/>
                  </a:lnTo>
                  <a:lnTo>
                    <a:pt x="21" y="46"/>
                  </a:lnTo>
                  <a:lnTo>
                    <a:pt x="15" y="44"/>
                  </a:lnTo>
                  <a:lnTo>
                    <a:pt x="11" y="46"/>
                  </a:lnTo>
                  <a:lnTo>
                    <a:pt x="7" y="48"/>
                  </a:lnTo>
                  <a:lnTo>
                    <a:pt x="3" y="51"/>
                  </a:lnTo>
                  <a:lnTo>
                    <a:pt x="0" y="56"/>
                  </a:lnTo>
                  <a:lnTo>
                    <a:pt x="0" y="61"/>
                  </a:lnTo>
                  <a:lnTo>
                    <a:pt x="1" y="65"/>
                  </a:lnTo>
                  <a:lnTo>
                    <a:pt x="4" y="69"/>
                  </a:lnTo>
                  <a:lnTo>
                    <a:pt x="15" y="84"/>
                  </a:lnTo>
                  <a:lnTo>
                    <a:pt x="40" y="122"/>
                  </a:lnTo>
                  <a:lnTo>
                    <a:pt x="47" y="133"/>
                  </a:lnTo>
                  <a:lnTo>
                    <a:pt x="53" y="146"/>
                  </a:lnTo>
                  <a:lnTo>
                    <a:pt x="59" y="159"/>
                  </a:lnTo>
                  <a:lnTo>
                    <a:pt x="65" y="172"/>
                  </a:lnTo>
                  <a:lnTo>
                    <a:pt x="69" y="186"/>
                  </a:lnTo>
                  <a:lnTo>
                    <a:pt x="72" y="199"/>
                  </a:lnTo>
                  <a:lnTo>
                    <a:pt x="74" y="213"/>
                  </a:lnTo>
                  <a:lnTo>
                    <a:pt x="75" y="226"/>
                  </a:lnTo>
                  <a:lnTo>
                    <a:pt x="75" y="2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3" name="Group 32"/>
          <p:cNvGrpSpPr/>
          <p:nvPr/>
        </p:nvGrpSpPr>
        <p:grpSpPr>
          <a:xfrm>
            <a:off x="4023543" y="2298067"/>
            <a:ext cx="551402" cy="551402"/>
            <a:chOff x="4319588" y="2492375"/>
            <a:chExt cx="287338" cy="287338"/>
          </a:xfrm>
          <a:solidFill>
            <a:schemeClr val="bg1"/>
          </a:solidFill>
          <a:effectLst>
            <a:outerShdw blurRad="25400" dist="38100" dir="2400000" algn="ctr" rotWithShape="0">
              <a:srgbClr val="000000">
                <a:alpha val="10000"/>
              </a:srgbClr>
            </a:outerShdw>
          </a:effectLst>
        </p:grpSpPr>
        <p:sp>
          <p:nvSpPr>
            <p:cNvPr id="24" name="Freeform 372"/>
            <p:cNvSpPr>
              <a:spLocks/>
            </p:cNvSpPr>
            <p:nvPr/>
          </p:nvSpPr>
          <p:spPr bwMode="auto">
            <a:xfrm>
              <a:off x="4319588" y="2587625"/>
              <a:ext cx="287338" cy="192088"/>
            </a:xfrm>
            <a:custGeom>
              <a:avLst/>
              <a:gdLst>
                <a:gd name="T0" fmla="*/ 843 w 904"/>
                <a:gd name="T1" fmla="*/ 572 h 602"/>
                <a:gd name="T2" fmla="*/ 843 w 904"/>
                <a:gd name="T3" fmla="*/ 12 h 602"/>
                <a:gd name="T4" fmla="*/ 841 w 904"/>
                <a:gd name="T5" fmla="*/ 7 h 602"/>
                <a:gd name="T6" fmla="*/ 836 w 904"/>
                <a:gd name="T7" fmla="*/ 3 h 602"/>
                <a:gd name="T8" fmla="*/ 831 w 904"/>
                <a:gd name="T9" fmla="*/ 1 h 602"/>
                <a:gd name="T10" fmla="*/ 708 w 904"/>
                <a:gd name="T11" fmla="*/ 0 h 602"/>
                <a:gd name="T12" fmla="*/ 702 w 904"/>
                <a:gd name="T13" fmla="*/ 2 h 602"/>
                <a:gd name="T14" fmla="*/ 697 w 904"/>
                <a:gd name="T15" fmla="*/ 5 h 602"/>
                <a:gd name="T16" fmla="*/ 694 w 904"/>
                <a:gd name="T17" fmla="*/ 9 h 602"/>
                <a:gd name="T18" fmla="*/ 693 w 904"/>
                <a:gd name="T19" fmla="*/ 16 h 602"/>
                <a:gd name="T20" fmla="*/ 632 w 904"/>
                <a:gd name="T21" fmla="*/ 572 h 602"/>
                <a:gd name="T22" fmla="*/ 632 w 904"/>
                <a:gd name="T23" fmla="*/ 283 h 602"/>
                <a:gd name="T24" fmla="*/ 630 w 904"/>
                <a:gd name="T25" fmla="*/ 277 h 602"/>
                <a:gd name="T26" fmla="*/ 626 w 904"/>
                <a:gd name="T27" fmla="*/ 274 h 602"/>
                <a:gd name="T28" fmla="*/ 621 w 904"/>
                <a:gd name="T29" fmla="*/ 271 h 602"/>
                <a:gd name="T30" fmla="*/ 497 w 904"/>
                <a:gd name="T31" fmla="*/ 271 h 602"/>
                <a:gd name="T32" fmla="*/ 491 w 904"/>
                <a:gd name="T33" fmla="*/ 272 h 602"/>
                <a:gd name="T34" fmla="*/ 487 w 904"/>
                <a:gd name="T35" fmla="*/ 275 h 602"/>
                <a:gd name="T36" fmla="*/ 483 w 904"/>
                <a:gd name="T37" fmla="*/ 281 h 602"/>
                <a:gd name="T38" fmla="*/ 482 w 904"/>
                <a:gd name="T39" fmla="*/ 286 h 602"/>
                <a:gd name="T40" fmla="*/ 421 w 904"/>
                <a:gd name="T41" fmla="*/ 572 h 602"/>
                <a:gd name="T42" fmla="*/ 421 w 904"/>
                <a:gd name="T43" fmla="*/ 193 h 602"/>
                <a:gd name="T44" fmla="*/ 419 w 904"/>
                <a:gd name="T45" fmla="*/ 187 h 602"/>
                <a:gd name="T46" fmla="*/ 415 w 904"/>
                <a:gd name="T47" fmla="*/ 183 h 602"/>
                <a:gd name="T48" fmla="*/ 409 w 904"/>
                <a:gd name="T49" fmla="*/ 181 h 602"/>
                <a:gd name="T50" fmla="*/ 286 w 904"/>
                <a:gd name="T51" fmla="*/ 181 h 602"/>
                <a:gd name="T52" fmla="*/ 281 w 904"/>
                <a:gd name="T53" fmla="*/ 182 h 602"/>
                <a:gd name="T54" fmla="*/ 275 w 904"/>
                <a:gd name="T55" fmla="*/ 185 h 602"/>
                <a:gd name="T56" fmla="*/ 272 w 904"/>
                <a:gd name="T57" fmla="*/ 190 h 602"/>
                <a:gd name="T58" fmla="*/ 271 w 904"/>
                <a:gd name="T59" fmla="*/ 196 h 602"/>
                <a:gd name="T60" fmla="*/ 211 w 904"/>
                <a:gd name="T61" fmla="*/ 572 h 602"/>
                <a:gd name="T62" fmla="*/ 211 w 904"/>
                <a:gd name="T63" fmla="*/ 404 h 602"/>
                <a:gd name="T64" fmla="*/ 209 w 904"/>
                <a:gd name="T65" fmla="*/ 399 h 602"/>
                <a:gd name="T66" fmla="*/ 205 w 904"/>
                <a:gd name="T67" fmla="*/ 394 h 602"/>
                <a:gd name="T68" fmla="*/ 199 w 904"/>
                <a:gd name="T69" fmla="*/ 392 h 602"/>
                <a:gd name="T70" fmla="*/ 76 w 904"/>
                <a:gd name="T71" fmla="*/ 391 h 602"/>
                <a:gd name="T72" fmla="*/ 69 w 904"/>
                <a:gd name="T73" fmla="*/ 392 h 602"/>
                <a:gd name="T74" fmla="*/ 65 w 904"/>
                <a:gd name="T75" fmla="*/ 396 h 602"/>
                <a:gd name="T76" fmla="*/ 62 w 904"/>
                <a:gd name="T77" fmla="*/ 401 h 602"/>
                <a:gd name="T78" fmla="*/ 61 w 904"/>
                <a:gd name="T79" fmla="*/ 406 h 602"/>
                <a:gd name="T80" fmla="*/ 15 w 904"/>
                <a:gd name="T81" fmla="*/ 572 h 602"/>
                <a:gd name="T82" fmla="*/ 9 w 904"/>
                <a:gd name="T83" fmla="*/ 573 h 602"/>
                <a:gd name="T84" fmla="*/ 5 w 904"/>
                <a:gd name="T85" fmla="*/ 577 h 602"/>
                <a:gd name="T86" fmla="*/ 2 w 904"/>
                <a:gd name="T87" fmla="*/ 581 h 602"/>
                <a:gd name="T88" fmla="*/ 0 w 904"/>
                <a:gd name="T89" fmla="*/ 587 h 602"/>
                <a:gd name="T90" fmla="*/ 2 w 904"/>
                <a:gd name="T91" fmla="*/ 593 h 602"/>
                <a:gd name="T92" fmla="*/ 5 w 904"/>
                <a:gd name="T93" fmla="*/ 598 h 602"/>
                <a:gd name="T94" fmla="*/ 9 w 904"/>
                <a:gd name="T95" fmla="*/ 601 h 602"/>
                <a:gd name="T96" fmla="*/ 15 w 904"/>
                <a:gd name="T97" fmla="*/ 602 h 602"/>
                <a:gd name="T98" fmla="*/ 196 w 904"/>
                <a:gd name="T99" fmla="*/ 602 h 602"/>
                <a:gd name="T100" fmla="*/ 406 w 904"/>
                <a:gd name="T101" fmla="*/ 602 h 602"/>
                <a:gd name="T102" fmla="*/ 617 w 904"/>
                <a:gd name="T103" fmla="*/ 602 h 602"/>
                <a:gd name="T104" fmla="*/ 828 w 904"/>
                <a:gd name="T105" fmla="*/ 602 h 602"/>
                <a:gd name="T106" fmla="*/ 891 w 904"/>
                <a:gd name="T107" fmla="*/ 602 h 602"/>
                <a:gd name="T108" fmla="*/ 896 w 904"/>
                <a:gd name="T109" fmla="*/ 600 h 602"/>
                <a:gd name="T110" fmla="*/ 901 w 904"/>
                <a:gd name="T111" fmla="*/ 596 h 602"/>
                <a:gd name="T112" fmla="*/ 903 w 904"/>
                <a:gd name="T113" fmla="*/ 591 h 602"/>
                <a:gd name="T114" fmla="*/ 903 w 904"/>
                <a:gd name="T115" fmla="*/ 584 h 602"/>
                <a:gd name="T116" fmla="*/ 901 w 904"/>
                <a:gd name="T117" fmla="*/ 579 h 602"/>
                <a:gd name="T118" fmla="*/ 896 w 904"/>
                <a:gd name="T119" fmla="*/ 575 h 602"/>
                <a:gd name="T120" fmla="*/ 891 w 904"/>
                <a:gd name="T121" fmla="*/ 572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04" h="602">
                  <a:moveTo>
                    <a:pt x="889" y="572"/>
                  </a:moveTo>
                  <a:lnTo>
                    <a:pt x="843" y="572"/>
                  </a:lnTo>
                  <a:lnTo>
                    <a:pt x="843" y="16"/>
                  </a:lnTo>
                  <a:lnTo>
                    <a:pt x="843" y="12"/>
                  </a:lnTo>
                  <a:lnTo>
                    <a:pt x="842" y="9"/>
                  </a:lnTo>
                  <a:lnTo>
                    <a:pt x="841" y="7"/>
                  </a:lnTo>
                  <a:lnTo>
                    <a:pt x="838" y="5"/>
                  </a:lnTo>
                  <a:lnTo>
                    <a:pt x="836" y="3"/>
                  </a:lnTo>
                  <a:lnTo>
                    <a:pt x="834" y="2"/>
                  </a:lnTo>
                  <a:lnTo>
                    <a:pt x="831" y="1"/>
                  </a:lnTo>
                  <a:lnTo>
                    <a:pt x="828" y="1"/>
                  </a:lnTo>
                  <a:lnTo>
                    <a:pt x="708" y="0"/>
                  </a:lnTo>
                  <a:lnTo>
                    <a:pt x="704" y="1"/>
                  </a:lnTo>
                  <a:lnTo>
                    <a:pt x="702" y="2"/>
                  </a:lnTo>
                  <a:lnTo>
                    <a:pt x="699" y="3"/>
                  </a:lnTo>
                  <a:lnTo>
                    <a:pt x="697" y="5"/>
                  </a:lnTo>
                  <a:lnTo>
                    <a:pt x="695" y="7"/>
                  </a:lnTo>
                  <a:lnTo>
                    <a:pt x="694" y="9"/>
                  </a:lnTo>
                  <a:lnTo>
                    <a:pt x="693" y="12"/>
                  </a:lnTo>
                  <a:lnTo>
                    <a:pt x="693" y="16"/>
                  </a:lnTo>
                  <a:lnTo>
                    <a:pt x="693" y="572"/>
                  </a:lnTo>
                  <a:lnTo>
                    <a:pt x="632" y="572"/>
                  </a:lnTo>
                  <a:lnTo>
                    <a:pt x="632" y="286"/>
                  </a:lnTo>
                  <a:lnTo>
                    <a:pt x="632" y="283"/>
                  </a:lnTo>
                  <a:lnTo>
                    <a:pt x="631" y="281"/>
                  </a:lnTo>
                  <a:lnTo>
                    <a:pt x="630" y="277"/>
                  </a:lnTo>
                  <a:lnTo>
                    <a:pt x="628" y="275"/>
                  </a:lnTo>
                  <a:lnTo>
                    <a:pt x="626" y="274"/>
                  </a:lnTo>
                  <a:lnTo>
                    <a:pt x="623" y="272"/>
                  </a:lnTo>
                  <a:lnTo>
                    <a:pt x="621" y="271"/>
                  </a:lnTo>
                  <a:lnTo>
                    <a:pt x="617" y="271"/>
                  </a:lnTo>
                  <a:lnTo>
                    <a:pt x="497" y="271"/>
                  </a:lnTo>
                  <a:lnTo>
                    <a:pt x="494" y="271"/>
                  </a:lnTo>
                  <a:lnTo>
                    <a:pt x="491" y="272"/>
                  </a:lnTo>
                  <a:lnTo>
                    <a:pt x="489" y="274"/>
                  </a:lnTo>
                  <a:lnTo>
                    <a:pt x="487" y="275"/>
                  </a:lnTo>
                  <a:lnTo>
                    <a:pt x="484" y="277"/>
                  </a:lnTo>
                  <a:lnTo>
                    <a:pt x="483" y="281"/>
                  </a:lnTo>
                  <a:lnTo>
                    <a:pt x="482" y="283"/>
                  </a:lnTo>
                  <a:lnTo>
                    <a:pt x="482" y="286"/>
                  </a:lnTo>
                  <a:lnTo>
                    <a:pt x="482" y="572"/>
                  </a:lnTo>
                  <a:lnTo>
                    <a:pt x="421" y="572"/>
                  </a:lnTo>
                  <a:lnTo>
                    <a:pt x="421" y="196"/>
                  </a:lnTo>
                  <a:lnTo>
                    <a:pt x="421" y="193"/>
                  </a:lnTo>
                  <a:lnTo>
                    <a:pt x="420" y="190"/>
                  </a:lnTo>
                  <a:lnTo>
                    <a:pt x="419" y="187"/>
                  </a:lnTo>
                  <a:lnTo>
                    <a:pt x="417" y="185"/>
                  </a:lnTo>
                  <a:lnTo>
                    <a:pt x="415" y="183"/>
                  </a:lnTo>
                  <a:lnTo>
                    <a:pt x="413" y="182"/>
                  </a:lnTo>
                  <a:lnTo>
                    <a:pt x="409" y="181"/>
                  </a:lnTo>
                  <a:lnTo>
                    <a:pt x="406" y="181"/>
                  </a:lnTo>
                  <a:lnTo>
                    <a:pt x="286" y="181"/>
                  </a:lnTo>
                  <a:lnTo>
                    <a:pt x="283" y="181"/>
                  </a:lnTo>
                  <a:lnTo>
                    <a:pt x="281" y="182"/>
                  </a:lnTo>
                  <a:lnTo>
                    <a:pt x="277" y="183"/>
                  </a:lnTo>
                  <a:lnTo>
                    <a:pt x="275" y="185"/>
                  </a:lnTo>
                  <a:lnTo>
                    <a:pt x="273" y="187"/>
                  </a:lnTo>
                  <a:lnTo>
                    <a:pt x="272" y="190"/>
                  </a:lnTo>
                  <a:lnTo>
                    <a:pt x="271" y="193"/>
                  </a:lnTo>
                  <a:lnTo>
                    <a:pt x="271" y="196"/>
                  </a:lnTo>
                  <a:lnTo>
                    <a:pt x="271" y="572"/>
                  </a:lnTo>
                  <a:lnTo>
                    <a:pt x="211" y="572"/>
                  </a:lnTo>
                  <a:lnTo>
                    <a:pt x="211" y="406"/>
                  </a:lnTo>
                  <a:lnTo>
                    <a:pt x="211" y="404"/>
                  </a:lnTo>
                  <a:lnTo>
                    <a:pt x="210" y="401"/>
                  </a:lnTo>
                  <a:lnTo>
                    <a:pt x="209" y="399"/>
                  </a:lnTo>
                  <a:lnTo>
                    <a:pt x="207" y="396"/>
                  </a:lnTo>
                  <a:lnTo>
                    <a:pt x="205" y="394"/>
                  </a:lnTo>
                  <a:lnTo>
                    <a:pt x="201" y="393"/>
                  </a:lnTo>
                  <a:lnTo>
                    <a:pt x="199" y="392"/>
                  </a:lnTo>
                  <a:lnTo>
                    <a:pt x="196" y="391"/>
                  </a:lnTo>
                  <a:lnTo>
                    <a:pt x="76" y="391"/>
                  </a:lnTo>
                  <a:lnTo>
                    <a:pt x="73" y="392"/>
                  </a:lnTo>
                  <a:lnTo>
                    <a:pt x="69" y="392"/>
                  </a:lnTo>
                  <a:lnTo>
                    <a:pt x="67" y="394"/>
                  </a:lnTo>
                  <a:lnTo>
                    <a:pt x="65" y="396"/>
                  </a:lnTo>
                  <a:lnTo>
                    <a:pt x="63" y="399"/>
                  </a:lnTo>
                  <a:lnTo>
                    <a:pt x="62" y="401"/>
                  </a:lnTo>
                  <a:lnTo>
                    <a:pt x="61" y="404"/>
                  </a:lnTo>
                  <a:lnTo>
                    <a:pt x="61" y="406"/>
                  </a:lnTo>
                  <a:lnTo>
                    <a:pt x="61" y="572"/>
                  </a:lnTo>
                  <a:lnTo>
                    <a:pt x="15" y="572"/>
                  </a:lnTo>
                  <a:lnTo>
                    <a:pt x="13" y="572"/>
                  </a:lnTo>
                  <a:lnTo>
                    <a:pt x="9" y="573"/>
                  </a:lnTo>
                  <a:lnTo>
                    <a:pt x="7" y="575"/>
                  </a:lnTo>
                  <a:lnTo>
                    <a:pt x="5" y="577"/>
                  </a:lnTo>
                  <a:lnTo>
                    <a:pt x="3" y="579"/>
                  </a:lnTo>
                  <a:lnTo>
                    <a:pt x="2" y="581"/>
                  </a:lnTo>
                  <a:lnTo>
                    <a:pt x="1" y="584"/>
                  </a:lnTo>
                  <a:lnTo>
                    <a:pt x="0" y="587"/>
                  </a:lnTo>
                  <a:lnTo>
                    <a:pt x="1" y="591"/>
                  </a:lnTo>
                  <a:lnTo>
                    <a:pt x="2" y="593"/>
                  </a:lnTo>
                  <a:lnTo>
                    <a:pt x="3" y="596"/>
                  </a:lnTo>
                  <a:lnTo>
                    <a:pt x="5" y="598"/>
                  </a:lnTo>
                  <a:lnTo>
                    <a:pt x="7" y="600"/>
                  </a:lnTo>
                  <a:lnTo>
                    <a:pt x="9" y="601"/>
                  </a:lnTo>
                  <a:lnTo>
                    <a:pt x="13" y="602"/>
                  </a:lnTo>
                  <a:lnTo>
                    <a:pt x="15" y="602"/>
                  </a:lnTo>
                  <a:lnTo>
                    <a:pt x="76" y="602"/>
                  </a:lnTo>
                  <a:lnTo>
                    <a:pt x="196" y="602"/>
                  </a:lnTo>
                  <a:lnTo>
                    <a:pt x="286" y="602"/>
                  </a:lnTo>
                  <a:lnTo>
                    <a:pt x="406" y="602"/>
                  </a:lnTo>
                  <a:lnTo>
                    <a:pt x="497" y="602"/>
                  </a:lnTo>
                  <a:lnTo>
                    <a:pt x="617" y="602"/>
                  </a:lnTo>
                  <a:lnTo>
                    <a:pt x="708" y="602"/>
                  </a:lnTo>
                  <a:lnTo>
                    <a:pt x="828" y="602"/>
                  </a:lnTo>
                  <a:lnTo>
                    <a:pt x="889" y="602"/>
                  </a:lnTo>
                  <a:lnTo>
                    <a:pt x="891" y="602"/>
                  </a:lnTo>
                  <a:lnTo>
                    <a:pt x="894" y="601"/>
                  </a:lnTo>
                  <a:lnTo>
                    <a:pt x="896" y="600"/>
                  </a:lnTo>
                  <a:lnTo>
                    <a:pt x="898" y="598"/>
                  </a:lnTo>
                  <a:lnTo>
                    <a:pt x="901" y="596"/>
                  </a:lnTo>
                  <a:lnTo>
                    <a:pt x="902" y="593"/>
                  </a:lnTo>
                  <a:lnTo>
                    <a:pt x="903" y="591"/>
                  </a:lnTo>
                  <a:lnTo>
                    <a:pt x="904" y="587"/>
                  </a:lnTo>
                  <a:lnTo>
                    <a:pt x="903" y="584"/>
                  </a:lnTo>
                  <a:lnTo>
                    <a:pt x="902" y="581"/>
                  </a:lnTo>
                  <a:lnTo>
                    <a:pt x="901" y="579"/>
                  </a:lnTo>
                  <a:lnTo>
                    <a:pt x="898" y="577"/>
                  </a:lnTo>
                  <a:lnTo>
                    <a:pt x="896" y="575"/>
                  </a:lnTo>
                  <a:lnTo>
                    <a:pt x="894" y="573"/>
                  </a:lnTo>
                  <a:lnTo>
                    <a:pt x="891" y="572"/>
                  </a:lnTo>
                  <a:lnTo>
                    <a:pt x="889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373"/>
            <p:cNvSpPr>
              <a:spLocks/>
            </p:cNvSpPr>
            <p:nvPr/>
          </p:nvSpPr>
          <p:spPr bwMode="auto">
            <a:xfrm>
              <a:off x="4338638" y="2492375"/>
              <a:ext cx="252413" cy="157163"/>
            </a:xfrm>
            <a:custGeom>
              <a:avLst/>
              <a:gdLst>
                <a:gd name="T0" fmla="*/ 77 w 797"/>
                <a:gd name="T1" fmla="*/ 494 h 497"/>
                <a:gd name="T2" fmla="*/ 97 w 797"/>
                <a:gd name="T3" fmla="*/ 483 h 497"/>
                <a:gd name="T4" fmla="*/ 112 w 797"/>
                <a:gd name="T5" fmla="*/ 466 h 497"/>
                <a:gd name="T6" fmla="*/ 120 w 797"/>
                <a:gd name="T7" fmla="*/ 443 h 497"/>
                <a:gd name="T8" fmla="*/ 116 w 797"/>
                <a:gd name="T9" fmla="*/ 416 h 497"/>
                <a:gd name="T10" fmla="*/ 267 w 797"/>
                <a:gd name="T11" fmla="*/ 298 h 497"/>
                <a:gd name="T12" fmla="*/ 300 w 797"/>
                <a:gd name="T13" fmla="*/ 299 h 497"/>
                <a:gd name="T14" fmla="*/ 325 w 797"/>
                <a:gd name="T15" fmla="*/ 287 h 497"/>
                <a:gd name="T16" fmla="*/ 451 w 797"/>
                <a:gd name="T17" fmla="*/ 327 h 497"/>
                <a:gd name="T18" fmla="*/ 454 w 797"/>
                <a:gd name="T19" fmla="*/ 349 h 497"/>
                <a:gd name="T20" fmla="*/ 464 w 797"/>
                <a:gd name="T21" fmla="*/ 369 h 497"/>
                <a:gd name="T22" fmla="*/ 482 w 797"/>
                <a:gd name="T23" fmla="*/ 384 h 497"/>
                <a:gd name="T24" fmla="*/ 505 w 797"/>
                <a:gd name="T25" fmla="*/ 391 h 497"/>
                <a:gd name="T26" fmla="*/ 529 w 797"/>
                <a:gd name="T27" fmla="*/ 389 h 497"/>
                <a:gd name="T28" fmla="*/ 550 w 797"/>
                <a:gd name="T29" fmla="*/ 378 h 497"/>
                <a:gd name="T30" fmla="*/ 564 w 797"/>
                <a:gd name="T31" fmla="*/ 360 h 497"/>
                <a:gd name="T32" fmla="*/ 571 w 797"/>
                <a:gd name="T33" fmla="*/ 337 h 497"/>
                <a:gd name="T34" fmla="*/ 565 w 797"/>
                <a:gd name="T35" fmla="*/ 304 h 497"/>
                <a:gd name="T36" fmla="*/ 724 w 797"/>
                <a:gd name="T37" fmla="*/ 119 h 497"/>
                <a:gd name="T38" fmla="*/ 750 w 797"/>
                <a:gd name="T39" fmla="*/ 119 h 497"/>
                <a:gd name="T40" fmla="*/ 771 w 797"/>
                <a:gd name="T41" fmla="*/ 110 h 497"/>
                <a:gd name="T42" fmla="*/ 787 w 797"/>
                <a:gd name="T43" fmla="*/ 94 h 497"/>
                <a:gd name="T44" fmla="*/ 796 w 797"/>
                <a:gd name="T45" fmla="*/ 72 h 497"/>
                <a:gd name="T46" fmla="*/ 796 w 797"/>
                <a:gd name="T47" fmla="*/ 48 h 497"/>
                <a:gd name="T48" fmla="*/ 787 w 797"/>
                <a:gd name="T49" fmla="*/ 27 h 497"/>
                <a:gd name="T50" fmla="*/ 771 w 797"/>
                <a:gd name="T51" fmla="*/ 10 h 497"/>
                <a:gd name="T52" fmla="*/ 750 w 797"/>
                <a:gd name="T53" fmla="*/ 1 h 497"/>
                <a:gd name="T54" fmla="*/ 725 w 797"/>
                <a:gd name="T55" fmla="*/ 1 h 497"/>
                <a:gd name="T56" fmla="*/ 703 w 797"/>
                <a:gd name="T57" fmla="*/ 10 h 497"/>
                <a:gd name="T58" fmla="*/ 687 w 797"/>
                <a:gd name="T59" fmla="*/ 27 h 497"/>
                <a:gd name="T60" fmla="*/ 678 w 797"/>
                <a:gd name="T61" fmla="*/ 48 h 497"/>
                <a:gd name="T62" fmla="*/ 680 w 797"/>
                <a:gd name="T63" fmla="*/ 79 h 497"/>
                <a:gd name="T64" fmla="*/ 531 w 797"/>
                <a:gd name="T65" fmla="*/ 275 h 497"/>
                <a:gd name="T66" fmla="*/ 504 w 797"/>
                <a:gd name="T67" fmla="*/ 272 h 497"/>
                <a:gd name="T68" fmla="*/ 478 w 797"/>
                <a:gd name="T69" fmla="*/ 281 h 497"/>
                <a:gd name="T70" fmla="*/ 345 w 797"/>
                <a:gd name="T71" fmla="*/ 248 h 497"/>
                <a:gd name="T72" fmla="*/ 344 w 797"/>
                <a:gd name="T73" fmla="*/ 229 h 497"/>
                <a:gd name="T74" fmla="*/ 336 w 797"/>
                <a:gd name="T75" fmla="*/ 207 h 497"/>
                <a:gd name="T76" fmla="*/ 319 w 797"/>
                <a:gd name="T77" fmla="*/ 191 h 497"/>
                <a:gd name="T78" fmla="*/ 298 w 797"/>
                <a:gd name="T79" fmla="*/ 181 h 497"/>
                <a:gd name="T80" fmla="*/ 273 w 797"/>
                <a:gd name="T81" fmla="*/ 181 h 497"/>
                <a:gd name="T82" fmla="*/ 252 w 797"/>
                <a:gd name="T83" fmla="*/ 191 h 497"/>
                <a:gd name="T84" fmla="*/ 236 w 797"/>
                <a:gd name="T85" fmla="*/ 207 h 497"/>
                <a:gd name="T86" fmla="*/ 226 w 797"/>
                <a:gd name="T87" fmla="*/ 229 h 497"/>
                <a:gd name="T88" fmla="*/ 227 w 797"/>
                <a:gd name="T89" fmla="*/ 254 h 497"/>
                <a:gd name="T90" fmla="*/ 86 w 797"/>
                <a:gd name="T91" fmla="*/ 382 h 497"/>
                <a:gd name="T92" fmla="*/ 53 w 797"/>
                <a:gd name="T93" fmla="*/ 377 h 497"/>
                <a:gd name="T94" fmla="*/ 31 w 797"/>
                <a:gd name="T95" fmla="*/ 383 h 497"/>
                <a:gd name="T96" fmla="*/ 13 w 797"/>
                <a:gd name="T97" fmla="*/ 398 h 497"/>
                <a:gd name="T98" fmla="*/ 2 w 797"/>
                <a:gd name="T99" fmla="*/ 419 h 497"/>
                <a:gd name="T100" fmla="*/ 0 w 797"/>
                <a:gd name="T101" fmla="*/ 443 h 497"/>
                <a:gd name="T102" fmla="*/ 6 w 797"/>
                <a:gd name="T103" fmla="*/ 466 h 497"/>
                <a:gd name="T104" fmla="*/ 21 w 797"/>
                <a:gd name="T105" fmla="*/ 483 h 497"/>
                <a:gd name="T106" fmla="*/ 42 w 797"/>
                <a:gd name="T107" fmla="*/ 494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97" h="497">
                  <a:moveTo>
                    <a:pt x="60" y="497"/>
                  </a:moveTo>
                  <a:lnTo>
                    <a:pt x="65" y="497"/>
                  </a:lnTo>
                  <a:lnTo>
                    <a:pt x="72" y="496"/>
                  </a:lnTo>
                  <a:lnTo>
                    <a:pt x="77" y="494"/>
                  </a:lnTo>
                  <a:lnTo>
                    <a:pt x="83" y="493"/>
                  </a:lnTo>
                  <a:lnTo>
                    <a:pt x="89" y="489"/>
                  </a:lnTo>
                  <a:lnTo>
                    <a:pt x="93" y="486"/>
                  </a:lnTo>
                  <a:lnTo>
                    <a:pt x="97" y="483"/>
                  </a:lnTo>
                  <a:lnTo>
                    <a:pt x="102" y="480"/>
                  </a:lnTo>
                  <a:lnTo>
                    <a:pt x="106" y="475"/>
                  </a:lnTo>
                  <a:lnTo>
                    <a:pt x="109" y="470"/>
                  </a:lnTo>
                  <a:lnTo>
                    <a:pt x="112" y="466"/>
                  </a:lnTo>
                  <a:lnTo>
                    <a:pt x="115" y="460"/>
                  </a:lnTo>
                  <a:lnTo>
                    <a:pt x="117" y="455"/>
                  </a:lnTo>
                  <a:lnTo>
                    <a:pt x="119" y="449"/>
                  </a:lnTo>
                  <a:lnTo>
                    <a:pt x="120" y="443"/>
                  </a:lnTo>
                  <a:lnTo>
                    <a:pt x="120" y="437"/>
                  </a:lnTo>
                  <a:lnTo>
                    <a:pt x="119" y="429"/>
                  </a:lnTo>
                  <a:lnTo>
                    <a:pt x="118" y="423"/>
                  </a:lnTo>
                  <a:lnTo>
                    <a:pt x="116" y="416"/>
                  </a:lnTo>
                  <a:lnTo>
                    <a:pt x="114" y="410"/>
                  </a:lnTo>
                  <a:lnTo>
                    <a:pt x="251" y="290"/>
                  </a:lnTo>
                  <a:lnTo>
                    <a:pt x="259" y="295"/>
                  </a:lnTo>
                  <a:lnTo>
                    <a:pt x="267" y="298"/>
                  </a:lnTo>
                  <a:lnTo>
                    <a:pt x="277" y="301"/>
                  </a:lnTo>
                  <a:lnTo>
                    <a:pt x="285" y="302"/>
                  </a:lnTo>
                  <a:lnTo>
                    <a:pt x="293" y="301"/>
                  </a:lnTo>
                  <a:lnTo>
                    <a:pt x="300" y="299"/>
                  </a:lnTo>
                  <a:lnTo>
                    <a:pt x="307" y="297"/>
                  </a:lnTo>
                  <a:lnTo>
                    <a:pt x="313" y="294"/>
                  </a:lnTo>
                  <a:lnTo>
                    <a:pt x="318" y="291"/>
                  </a:lnTo>
                  <a:lnTo>
                    <a:pt x="325" y="287"/>
                  </a:lnTo>
                  <a:lnTo>
                    <a:pt x="329" y="282"/>
                  </a:lnTo>
                  <a:lnTo>
                    <a:pt x="333" y="277"/>
                  </a:lnTo>
                  <a:lnTo>
                    <a:pt x="451" y="324"/>
                  </a:lnTo>
                  <a:lnTo>
                    <a:pt x="451" y="327"/>
                  </a:lnTo>
                  <a:lnTo>
                    <a:pt x="451" y="332"/>
                  </a:lnTo>
                  <a:lnTo>
                    <a:pt x="451" y="337"/>
                  </a:lnTo>
                  <a:lnTo>
                    <a:pt x="452" y="343"/>
                  </a:lnTo>
                  <a:lnTo>
                    <a:pt x="454" y="349"/>
                  </a:lnTo>
                  <a:lnTo>
                    <a:pt x="456" y="354"/>
                  </a:lnTo>
                  <a:lnTo>
                    <a:pt x="458" y="360"/>
                  </a:lnTo>
                  <a:lnTo>
                    <a:pt x="461" y="365"/>
                  </a:lnTo>
                  <a:lnTo>
                    <a:pt x="464" y="369"/>
                  </a:lnTo>
                  <a:lnTo>
                    <a:pt x="469" y="374"/>
                  </a:lnTo>
                  <a:lnTo>
                    <a:pt x="473" y="378"/>
                  </a:lnTo>
                  <a:lnTo>
                    <a:pt x="477" y="381"/>
                  </a:lnTo>
                  <a:lnTo>
                    <a:pt x="482" y="384"/>
                  </a:lnTo>
                  <a:lnTo>
                    <a:pt x="488" y="386"/>
                  </a:lnTo>
                  <a:lnTo>
                    <a:pt x="493" y="389"/>
                  </a:lnTo>
                  <a:lnTo>
                    <a:pt x="499" y="391"/>
                  </a:lnTo>
                  <a:lnTo>
                    <a:pt x="505" y="391"/>
                  </a:lnTo>
                  <a:lnTo>
                    <a:pt x="511" y="392"/>
                  </a:lnTo>
                  <a:lnTo>
                    <a:pt x="518" y="391"/>
                  </a:lnTo>
                  <a:lnTo>
                    <a:pt x="523" y="391"/>
                  </a:lnTo>
                  <a:lnTo>
                    <a:pt x="529" y="389"/>
                  </a:lnTo>
                  <a:lnTo>
                    <a:pt x="535" y="386"/>
                  </a:lnTo>
                  <a:lnTo>
                    <a:pt x="540" y="384"/>
                  </a:lnTo>
                  <a:lnTo>
                    <a:pt x="545" y="381"/>
                  </a:lnTo>
                  <a:lnTo>
                    <a:pt x="550" y="378"/>
                  </a:lnTo>
                  <a:lnTo>
                    <a:pt x="553" y="374"/>
                  </a:lnTo>
                  <a:lnTo>
                    <a:pt x="558" y="369"/>
                  </a:lnTo>
                  <a:lnTo>
                    <a:pt x="561" y="365"/>
                  </a:lnTo>
                  <a:lnTo>
                    <a:pt x="564" y="360"/>
                  </a:lnTo>
                  <a:lnTo>
                    <a:pt x="567" y="354"/>
                  </a:lnTo>
                  <a:lnTo>
                    <a:pt x="568" y="349"/>
                  </a:lnTo>
                  <a:lnTo>
                    <a:pt x="570" y="343"/>
                  </a:lnTo>
                  <a:lnTo>
                    <a:pt x="571" y="337"/>
                  </a:lnTo>
                  <a:lnTo>
                    <a:pt x="571" y="332"/>
                  </a:lnTo>
                  <a:lnTo>
                    <a:pt x="570" y="322"/>
                  </a:lnTo>
                  <a:lnTo>
                    <a:pt x="568" y="312"/>
                  </a:lnTo>
                  <a:lnTo>
                    <a:pt x="565" y="304"/>
                  </a:lnTo>
                  <a:lnTo>
                    <a:pt x="560" y="296"/>
                  </a:lnTo>
                  <a:lnTo>
                    <a:pt x="711" y="114"/>
                  </a:lnTo>
                  <a:lnTo>
                    <a:pt x="717" y="117"/>
                  </a:lnTo>
                  <a:lnTo>
                    <a:pt x="724" y="119"/>
                  </a:lnTo>
                  <a:lnTo>
                    <a:pt x="730" y="120"/>
                  </a:lnTo>
                  <a:lnTo>
                    <a:pt x="737" y="120"/>
                  </a:lnTo>
                  <a:lnTo>
                    <a:pt x="743" y="120"/>
                  </a:lnTo>
                  <a:lnTo>
                    <a:pt x="750" y="119"/>
                  </a:lnTo>
                  <a:lnTo>
                    <a:pt x="755" y="118"/>
                  </a:lnTo>
                  <a:lnTo>
                    <a:pt x="760" y="116"/>
                  </a:lnTo>
                  <a:lnTo>
                    <a:pt x="766" y="113"/>
                  </a:lnTo>
                  <a:lnTo>
                    <a:pt x="771" y="110"/>
                  </a:lnTo>
                  <a:lnTo>
                    <a:pt x="775" y="106"/>
                  </a:lnTo>
                  <a:lnTo>
                    <a:pt x="780" y="103"/>
                  </a:lnTo>
                  <a:lnTo>
                    <a:pt x="784" y="99"/>
                  </a:lnTo>
                  <a:lnTo>
                    <a:pt x="787" y="94"/>
                  </a:lnTo>
                  <a:lnTo>
                    <a:pt x="790" y="89"/>
                  </a:lnTo>
                  <a:lnTo>
                    <a:pt x="792" y="84"/>
                  </a:lnTo>
                  <a:lnTo>
                    <a:pt x="795" y="79"/>
                  </a:lnTo>
                  <a:lnTo>
                    <a:pt x="796" y="72"/>
                  </a:lnTo>
                  <a:lnTo>
                    <a:pt x="797" y="67"/>
                  </a:lnTo>
                  <a:lnTo>
                    <a:pt x="797" y="60"/>
                  </a:lnTo>
                  <a:lnTo>
                    <a:pt x="797" y="54"/>
                  </a:lnTo>
                  <a:lnTo>
                    <a:pt x="796" y="48"/>
                  </a:lnTo>
                  <a:lnTo>
                    <a:pt x="795" y="42"/>
                  </a:lnTo>
                  <a:lnTo>
                    <a:pt x="792" y="37"/>
                  </a:lnTo>
                  <a:lnTo>
                    <a:pt x="790" y="31"/>
                  </a:lnTo>
                  <a:lnTo>
                    <a:pt x="787" y="27"/>
                  </a:lnTo>
                  <a:lnTo>
                    <a:pt x="784" y="22"/>
                  </a:lnTo>
                  <a:lnTo>
                    <a:pt x="780" y="17"/>
                  </a:lnTo>
                  <a:lnTo>
                    <a:pt x="775" y="14"/>
                  </a:lnTo>
                  <a:lnTo>
                    <a:pt x="771" y="10"/>
                  </a:lnTo>
                  <a:lnTo>
                    <a:pt x="766" y="8"/>
                  </a:lnTo>
                  <a:lnTo>
                    <a:pt x="760" y="5"/>
                  </a:lnTo>
                  <a:lnTo>
                    <a:pt x="755" y="2"/>
                  </a:lnTo>
                  <a:lnTo>
                    <a:pt x="750" y="1"/>
                  </a:lnTo>
                  <a:lnTo>
                    <a:pt x="743" y="0"/>
                  </a:lnTo>
                  <a:lnTo>
                    <a:pt x="737" y="0"/>
                  </a:lnTo>
                  <a:lnTo>
                    <a:pt x="731" y="0"/>
                  </a:lnTo>
                  <a:lnTo>
                    <a:pt x="725" y="1"/>
                  </a:lnTo>
                  <a:lnTo>
                    <a:pt x="719" y="2"/>
                  </a:lnTo>
                  <a:lnTo>
                    <a:pt x="713" y="5"/>
                  </a:lnTo>
                  <a:lnTo>
                    <a:pt x="709" y="8"/>
                  </a:lnTo>
                  <a:lnTo>
                    <a:pt x="703" y="10"/>
                  </a:lnTo>
                  <a:lnTo>
                    <a:pt x="699" y="14"/>
                  </a:lnTo>
                  <a:lnTo>
                    <a:pt x="695" y="17"/>
                  </a:lnTo>
                  <a:lnTo>
                    <a:pt x="691" y="22"/>
                  </a:lnTo>
                  <a:lnTo>
                    <a:pt x="687" y="27"/>
                  </a:lnTo>
                  <a:lnTo>
                    <a:pt x="684" y="31"/>
                  </a:lnTo>
                  <a:lnTo>
                    <a:pt x="682" y="37"/>
                  </a:lnTo>
                  <a:lnTo>
                    <a:pt x="680" y="42"/>
                  </a:lnTo>
                  <a:lnTo>
                    <a:pt x="678" y="48"/>
                  </a:lnTo>
                  <a:lnTo>
                    <a:pt x="677" y="54"/>
                  </a:lnTo>
                  <a:lnTo>
                    <a:pt x="677" y="60"/>
                  </a:lnTo>
                  <a:lnTo>
                    <a:pt x="678" y="70"/>
                  </a:lnTo>
                  <a:lnTo>
                    <a:pt x="680" y="79"/>
                  </a:lnTo>
                  <a:lnTo>
                    <a:pt x="683" y="87"/>
                  </a:lnTo>
                  <a:lnTo>
                    <a:pt x="688" y="96"/>
                  </a:lnTo>
                  <a:lnTo>
                    <a:pt x="537" y="277"/>
                  </a:lnTo>
                  <a:lnTo>
                    <a:pt x="531" y="275"/>
                  </a:lnTo>
                  <a:lnTo>
                    <a:pt x="524" y="273"/>
                  </a:lnTo>
                  <a:lnTo>
                    <a:pt x="518" y="272"/>
                  </a:lnTo>
                  <a:lnTo>
                    <a:pt x="511" y="271"/>
                  </a:lnTo>
                  <a:lnTo>
                    <a:pt x="504" y="272"/>
                  </a:lnTo>
                  <a:lnTo>
                    <a:pt x="496" y="273"/>
                  </a:lnTo>
                  <a:lnTo>
                    <a:pt x="490" y="275"/>
                  </a:lnTo>
                  <a:lnTo>
                    <a:pt x="484" y="278"/>
                  </a:lnTo>
                  <a:lnTo>
                    <a:pt x="478" y="281"/>
                  </a:lnTo>
                  <a:lnTo>
                    <a:pt x="472" y="286"/>
                  </a:lnTo>
                  <a:lnTo>
                    <a:pt x="467" y="291"/>
                  </a:lnTo>
                  <a:lnTo>
                    <a:pt x="463" y="295"/>
                  </a:lnTo>
                  <a:lnTo>
                    <a:pt x="345" y="248"/>
                  </a:lnTo>
                  <a:lnTo>
                    <a:pt x="345" y="245"/>
                  </a:lnTo>
                  <a:lnTo>
                    <a:pt x="345" y="240"/>
                  </a:lnTo>
                  <a:lnTo>
                    <a:pt x="345" y="235"/>
                  </a:lnTo>
                  <a:lnTo>
                    <a:pt x="344" y="229"/>
                  </a:lnTo>
                  <a:lnTo>
                    <a:pt x="343" y="223"/>
                  </a:lnTo>
                  <a:lnTo>
                    <a:pt x="341" y="218"/>
                  </a:lnTo>
                  <a:lnTo>
                    <a:pt x="339" y="213"/>
                  </a:lnTo>
                  <a:lnTo>
                    <a:pt x="336" y="207"/>
                  </a:lnTo>
                  <a:lnTo>
                    <a:pt x="332" y="203"/>
                  </a:lnTo>
                  <a:lnTo>
                    <a:pt x="328" y="199"/>
                  </a:lnTo>
                  <a:lnTo>
                    <a:pt x="324" y="194"/>
                  </a:lnTo>
                  <a:lnTo>
                    <a:pt x="319" y="191"/>
                  </a:lnTo>
                  <a:lnTo>
                    <a:pt x="314" y="188"/>
                  </a:lnTo>
                  <a:lnTo>
                    <a:pt x="309" y="186"/>
                  </a:lnTo>
                  <a:lnTo>
                    <a:pt x="303" y="184"/>
                  </a:lnTo>
                  <a:lnTo>
                    <a:pt x="298" y="181"/>
                  </a:lnTo>
                  <a:lnTo>
                    <a:pt x="292" y="181"/>
                  </a:lnTo>
                  <a:lnTo>
                    <a:pt x="285" y="180"/>
                  </a:lnTo>
                  <a:lnTo>
                    <a:pt x="280" y="181"/>
                  </a:lnTo>
                  <a:lnTo>
                    <a:pt x="273" y="181"/>
                  </a:lnTo>
                  <a:lnTo>
                    <a:pt x="268" y="184"/>
                  </a:lnTo>
                  <a:lnTo>
                    <a:pt x="262" y="186"/>
                  </a:lnTo>
                  <a:lnTo>
                    <a:pt x="257" y="188"/>
                  </a:lnTo>
                  <a:lnTo>
                    <a:pt x="252" y="191"/>
                  </a:lnTo>
                  <a:lnTo>
                    <a:pt x="248" y="194"/>
                  </a:lnTo>
                  <a:lnTo>
                    <a:pt x="243" y="199"/>
                  </a:lnTo>
                  <a:lnTo>
                    <a:pt x="239" y="203"/>
                  </a:lnTo>
                  <a:lnTo>
                    <a:pt x="236" y="207"/>
                  </a:lnTo>
                  <a:lnTo>
                    <a:pt x="233" y="213"/>
                  </a:lnTo>
                  <a:lnTo>
                    <a:pt x="230" y="218"/>
                  </a:lnTo>
                  <a:lnTo>
                    <a:pt x="228" y="223"/>
                  </a:lnTo>
                  <a:lnTo>
                    <a:pt x="226" y="229"/>
                  </a:lnTo>
                  <a:lnTo>
                    <a:pt x="225" y="235"/>
                  </a:lnTo>
                  <a:lnTo>
                    <a:pt x="225" y="240"/>
                  </a:lnTo>
                  <a:lnTo>
                    <a:pt x="226" y="248"/>
                  </a:lnTo>
                  <a:lnTo>
                    <a:pt x="227" y="254"/>
                  </a:lnTo>
                  <a:lnTo>
                    <a:pt x="229" y="261"/>
                  </a:lnTo>
                  <a:lnTo>
                    <a:pt x="231" y="267"/>
                  </a:lnTo>
                  <a:lnTo>
                    <a:pt x="94" y="387"/>
                  </a:lnTo>
                  <a:lnTo>
                    <a:pt x="86" y="382"/>
                  </a:lnTo>
                  <a:lnTo>
                    <a:pt x="78" y="379"/>
                  </a:lnTo>
                  <a:lnTo>
                    <a:pt x="68" y="377"/>
                  </a:lnTo>
                  <a:lnTo>
                    <a:pt x="60" y="377"/>
                  </a:lnTo>
                  <a:lnTo>
                    <a:pt x="53" y="377"/>
                  </a:lnTo>
                  <a:lnTo>
                    <a:pt x="47" y="378"/>
                  </a:lnTo>
                  <a:lnTo>
                    <a:pt x="42" y="379"/>
                  </a:lnTo>
                  <a:lnTo>
                    <a:pt x="36" y="381"/>
                  </a:lnTo>
                  <a:lnTo>
                    <a:pt x="31" y="383"/>
                  </a:lnTo>
                  <a:lnTo>
                    <a:pt x="26" y="386"/>
                  </a:lnTo>
                  <a:lnTo>
                    <a:pt x="21" y="391"/>
                  </a:lnTo>
                  <a:lnTo>
                    <a:pt x="17" y="394"/>
                  </a:lnTo>
                  <a:lnTo>
                    <a:pt x="13" y="398"/>
                  </a:lnTo>
                  <a:lnTo>
                    <a:pt x="9" y="402"/>
                  </a:lnTo>
                  <a:lnTo>
                    <a:pt x="6" y="408"/>
                  </a:lnTo>
                  <a:lnTo>
                    <a:pt x="4" y="413"/>
                  </a:lnTo>
                  <a:lnTo>
                    <a:pt x="2" y="419"/>
                  </a:lnTo>
                  <a:lnTo>
                    <a:pt x="1" y="425"/>
                  </a:lnTo>
                  <a:lnTo>
                    <a:pt x="0" y="430"/>
                  </a:lnTo>
                  <a:lnTo>
                    <a:pt x="0" y="437"/>
                  </a:lnTo>
                  <a:lnTo>
                    <a:pt x="0" y="443"/>
                  </a:lnTo>
                  <a:lnTo>
                    <a:pt x="1" y="449"/>
                  </a:lnTo>
                  <a:lnTo>
                    <a:pt x="2" y="455"/>
                  </a:lnTo>
                  <a:lnTo>
                    <a:pt x="4" y="460"/>
                  </a:lnTo>
                  <a:lnTo>
                    <a:pt x="6" y="466"/>
                  </a:lnTo>
                  <a:lnTo>
                    <a:pt x="9" y="470"/>
                  </a:lnTo>
                  <a:lnTo>
                    <a:pt x="13" y="475"/>
                  </a:lnTo>
                  <a:lnTo>
                    <a:pt x="17" y="480"/>
                  </a:lnTo>
                  <a:lnTo>
                    <a:pt x="21" y="483"/>
                  </a:lnTo>
                  <a:lnTo>
                    <a:pt x="26" y="486"/>
                  </a:lnTo>
                  <a:lnTo>
                    <a:pt x="31" y="489"/>
                  </a:lnTo>
                  <a:lnTo>
                    <a:pt x="36" y="493"/>
                  </a:lnTo>
                  <a:lnTo>
                    <a:pt x="42" y="494"/>
                  </a:lnTo>
                  <a:lnTo>
                    <a:pt x="47" y="496"/>
                  </a:lnTo>
                  <a:lnTo>
                    <a:pt x="53" y="497"/>
                  </a:lnTo>
                  <a:lnTo>
                    <a:pt x="60" y="4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2" name="Rectangle 31"/>
          <p:cNvSpPr/>
          <p:nvPr>
            <p:custDataLst>
              <p:tags r:id="rId1"/>
            </p:custDataLst>
          </p:nvPr>
        </p:nvSpPr>
        <p:spPr>
          <a:xfrm>
            <a:off x="5508104" y="1067279"/>
            <a:ext cx="3343231" cy="954107"/>
          </a:xfrm>
          <a:prstGeom prst="rect">
            <a:avLst/>
          </a:prstGeom>
          <a:effectLst>
            <a:outerShdw blurRad="25400" dist="38100" dir="2400000" algn="ctr" rotWithShape="0">
              <a:srgbClr val="000000">
                <a:alpha val="10000"/>
              </a:srgbClr>
            </a:outerShdw>
          </a:effectLst>
        </p:spPr>
        <p:txBody>
          <a:bodyPr wrap="square" anchor="ctr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itchFamily="34" charset="0"/>
              </a:rPr>
              <a:t>Diseases in rabbit farms</a:t>
            </a:r>
            <a:endParaRPr lang="en-US" sz="2800" b="1" dirty="0">
              <a:solidFill>
                <a:schemeClr val="tx1">
                  <a:lumMod val="50000"/>
                  <a:lumOff val="50000"/>
                </a:schemeClr>
              </a:solidFill>
              <a:latin typeface="Calibri Light" pitchFamily="34" charset="0"/>
            </a:endParaRPr>
          </a:p>
        </p:txBody>
      </p:sp>
      <p:sp>
        <p:nvSpPr>
          <p:cNvPr id="33" name="Rectangle 32"/>
          <p:cNvSpPr/>
          <p:nvPr>
            <p:custDataLst>
              <p:tags r:id="rId2"/>
            </p:custDataLst>
          </p:nvPr>
        </p:nvSpPr>
        <p:spPr>
          <a:xfrm>
            <a:off x="5436971" y="2982991"/>
            <a:ext cx="3672408" cy="1384995"/>
          </a:xfrm>
          <a:prstGeom prst="rect">
            <a:avLst/>
          </a:prstGeom>
          <a:effectLst>
            <a:outerShdw blurRad="25400" dist="38100" dir="2400000" algn="ctr" rotWithShape="0">
              <a:srgbClr val="000000">
                <a:alpha val="10000"/>
              </a:srgbClr>
            </a:outerShdw>
          </a:effectLst>
        </p:spPr>
        <p:txBody>
          <a:bodyPr wrap="square" anchor="ctr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itchFamily="34" charset="0"/>
              </a:rPr>
              <a:t>Improve health </a:t>
            </a:r>
          </a:p>
          <a:p>
            <a:pPr algn="ctr"/>
            <a:r>
              <a:rPr 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itchFamily="34" charset="0"/>
              </a:rPr>
              <a:t>AND </a:t>
            </a:r>
          </a:p>
          <a:p>
            <a:pPr algn="ctr"/>
            <a:r>
              <a:rPr 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itchFamily="34" charset="0"/>
              </a:rPr>
              <a:t>reduce antibiotic use</a:t>
            </a:r>
            <a:endParaRPr lang="en-US" sz="2800" b="1" dirty="0">
              <a:solidFill>
                <a:schemeClr val="tx1">
                  <a:lumMod val="50000"/>
                  <a:lumOff val="50000"/>
                </a:schemeClr>
              </a:solidFill>
              <a:latin typeface="Calibri Light" pitchFamily="34" charset="0"/>
            </a:endParaRPr>
          </a:p>
        </p:txBody>
      </p:sp>
      <p:sp>
        <p:nvSpPr>
          <p:cNvPr id="34" name="Rectangle 33"/>
          <p:cNvSpPr/>
          <p:nvPr>
            <p:custDataLst>
              <p:tags r:id="rId3"/>
            </p:custDataLst>
          </p:nvPr>
        </p:nvSpPr>
        <p:spPr>
          <a:xfrm>
            <a:off x="539552" y="2093773"/>
            <a:ext cx="2841607" cy="954107"/>
          </a:xfrm>
          <a:prstGeom prst="rect">
            <a:avLst/>
          </a:prstGeom>
          <a:effectLst>
            <a:outerShdw blurRad="25400" dist="38100" dir="2400000" algn="ctr" rotWithShape="0">
              <a:srgbClr val="000000">
                <a:alpha val="10000"/>
              </a:srgbClr>
            </a:outerShdw>
          </a:effectLst>
        </p:spPr>
        <p:txBody>
          <a:bodyPr wrap="square" anchor="ctr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itchFamily="34" charset="0"/>
              </a:rPr>
              <a:t>Antimicrobial resistance</a:t>
            </a:r>
            <a:endParaRPr lang="en-US" sz="2800" b="1" dirty="0">
              <a:solidFill>
                <a:schemeClr val="tx1">
                  <a:lumMod val="50000"/>
                  <a:lumOff val="50000"/>
                </a:schemeClr>
              </a:solidFill>
              <a:latin typeface="Calibri Light" pitchFamily="34" charset="0"/>
            </a:endParaRPr>
          </a:p>
        </p:txBody>
      </p:sp>
      <p:sp>
        <p:nvSpPr>
          <p:cNvPr id="35" name="Rectangle 34"/>
          <p:cNvSpPr/>
          <p:nvPr>
            <p:custDataLst>
              <p:tags r:id="rId4"/>
            </p:custDataLst>
          </p:nvPr>
        </p:nvSpPr>
        <p:spPr>
          <a:xfrm>
            <a:off x="755576" y="4494283"/>
            <a:ext cx="2841607" cy="523220"/>
          </a:xfrm>
          <a:prstGeom prst="rect">
            <a:avLst/>
          </a:prstGeom>
          <a:effectLst>
            <a:outerShdw blurRad="25400" dist="38100" dir="2400000" algn="ctr" rotWithShape="0">
              <a:srgbClr val="000000">
                <a:alpha val="10000"/>
              </a:srgbClr>
            </a:outerShdw>
          </a:effectLst>
        </p:spPr>
        <p:txBody>
          <a:bodyPr wrap="square" anchor="ctr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itchFamily="34" charset="0"/>
              </a:rPr>
              <a:t>Genetic selection</a:t>
            </a:r>
            <a:endParaRPr lang="en-US" sz="2800" b="1" dirty="0">
              <a:solidFill>
                <a:schemeClr val="tx1">
                  <a:lumMod val="50000"/>
                  <a:lumOff val="50000"/>
                </a:schemeClr>
              </a:solidFill>
              <a:latin typeface="Calibri Light" pitchFamily="34" charset="0"/>
            </a:endParaRPr>
          </a:p>
        </p:txBody>
      </p:sp>
      <p:grpSp>
        <p:nvGrpSpPr>
          <p:cNvPr id="36" name="Group 38"/>
          <p:cNvGrpSpPr/>
          <p:nvPr/>
        </p:nvGrpSpPr>
        <p:grpSpPr>
          <a:xfrm>
            <a:off x="4593767" y="3489781"/>
            <a:ext cx="372338" cy="369770"/>
            <a:chOff x="7021513" y="2532063"/>
            <a:chExt cx="230188" cy="228600"/>
          </a:xfrm>
          <a:solidFill>
            <a:schemeClr val="bg1"/>
          </a:solidFill>
          <a:effectLst>
            <a:outerShdw blurRad="25400" dist="38100" dir="2400000" algn="ctr" rotWithShape="0">
              <a:srgbClr val="000000">
                <a:alpha val="10000"/>
              </a:srgbClr>
            </a:outerShdw>
          </a:effectLst>
        </p:grpSpPr>
        <p:sp>
          <p:nvSpPr>
            <p:cNvPr id="37" name="Freeform 3758"/>
            <p:cNvSpPr>
              <a:spLocks/>
            </p:cNvSpPr>
            <p:nvPr/>
          </p:nvSpPr>
          <p:spPr bwMode="auto">
            <a:xfrm>
              <a:off x="7021513" y="2601913"/>
              <a:ext cx="144463" cy="158750"/>
            </a:xfrm>
            <a:custGeom>
              <a:avLst/>
              <a:gdLst>
                <a:gd name="T0" fmla="*/ 243 w 455"/>
                <a:gd name="T1" fmla="*/ 406 h 496"/>
                <a:gd name="T2" fmla="*/ 215 w 455"/>
                <a:gd name="T3" fmla="*/ 425 h 496"/>
                <a:gd name="T4" fmla="*/ 187 w 455"/>
                <a:gd name="T5" fmla="*/ 435 h 496"/>
                <a:gd name="T6" fmla="*/ 159 w 455"/>
                <a:gd name="T7" fmla="*/ 435 h 496"/>
                <a:gd name="T8" fmla="*/ 135 w 455"/>
                <a:gd name="T9" fmla="*/ 427 h 496"/>
                <a:gd name="T10" fmla="*/ 115 w 455"/>
                <a:gd name="T11" fmla="*/ 412 h 496"/>
                <a:gd name="T12" fmla="*/ 74 w 455"/>
                <a:gd name="T13" fmla="*/ 369 h 496"/>
                <a:gd name="T14" fmla="*/ 64 w 455"/>
                <a:gd name="T15" fmla="*/ 346 h 496"/>
                <a:gd name="T16" fmla="*/ 60 w 455"/>
                <a:gd name="T17" fmla="*/ 321 h 496"/>
                <a:gd name="T18" fmla="*/ 63 w 455"/>
                <a:gd name="T19" fmla="*/ 297 h 496"/>
                <a:gd name="T20" fmla="*/ 74 w 455"/>
                <a:gd name="T21" fmla="*/ 273 h 496"/>
                <a:gd name="T22" fmla="*/ 250 w 455"/>
                <a:gd name="T23" fmla="*/ 95 h 496"/>
                <a:gd name="T24" fmla="*/ 279 w 455"/>
                <a:gd name="T25" fmla="*/ 71 h 496"/>
                <a:gd name="T26" fmla="*/ 308 w 455"/>
                <a:gd name="T27" fmla="*/ 61 h 496"/>
                <a:gd name="T28" fmla="*/ 336 w 455"/>
                <a:gd name="T29" fmla="*/ 61 h 496"/>
                <a:gd name="T30" fmla="*/ 365 w 455"/>
                <a:gd name="T31" fmla="*/ 72 h 496"/>
                <a:gd name="T32" fmla="*/ 391 w 455"/>
                <a:gd name="T33" fmla="*/ 96 h 496"/>
                <a:gd name="T34" fmla="*/ 409 w 455"/>
                <a:gd name="T35" fmla="*/ 114 h 496"/>
                <a:gd name="T36" fmla="*/ 426 w 455"/>
                <a:gd name="T37" fmla="*/ 119 h 496"/>
                <a:gd name="T38" fmla="*/ 442 w 455"/>
                <a:gd name="T39" fmla="*/ 112 h 496"/>
                <a:gd name="T40" fmla="*/ 452 w 455"/>
                <a:gd name="T41" fmla="*/ 98 h 496"/>
                <a:gd name="T42" fmla="*/ 454 w 455"/>
                <a:gd name="T43" fmla="*/ 81 h 496"/>
                <a:gd name="T44" fmla="*/ 435 w 455"/>
                <a:gd name="T45" fmla="*/ 55 h 496"/>
                <a:gd name="T46" fmla="*/ 394 w 455"/>
                <a:gd name="T47" fmla="*/ 20 h 496"/>
                <a:gd name="T48" fmla="*/ 346 w 455"/>
                <a:gd name="T49" fmla="*/ 2 h 496"/>
                <a:gd name="T50" fmla="*/ 306 w 455"/>
                <a:gd name="T51" fmla="*/ 0 h 496"/>
                <a:gd name="T52" fmla="*/ 259 w 455"/>
                <a:gd name="T53" fmla="*/ 15 h 496"/>
                <a:gd name="T54" fmla="*/ 225 w 455"/>
                <a:gd name="T55" fmla="*/ 36 h 496"/>
                <a:gd name="T56" fmla="*/ 43 w 455"/>
                <a:gd name="T57" fmla="*/ 217 h 496"/>
                <a:gd name="T58" fmla="*/ 17 w 455"/>
                <a:gd name="T59" fmla="*/ 253 h 496"/>
                <a:gd name="T60" fmla="*/ 3 w 455"/>
                <a:gd name="T61" fmla="*/ 293 h 496"/>
                <a:gd name="T62" fmla="*/ 1 w 455"/>
                <a:gd name="T63" fmla="*/ 335 h 496"/>
                <a:gd name="T64" fmla="*/ 11 w 455"/>
                <a:gd name="T65" fmla="*/ 377 h 496"/>
                <a:gd name="T66" fmla="*/ 32 w 455"/>
                <a:gd name="T67" fmla="*/ 414 h 496"/>
                <a:gd name="T68" fmla="*/ 82 w 455"/>
                <a:gd name="T69" fmla="*/ 465 h 496"/>
                <a:gd name="T70" fmla="*/ 118 w 455"/>
                <a:gd name="T71" fmla="*/ 485 h 496"/>
                <a:gd name="T72" fmla="*/ 158 w 455"/>
                <a:gd name="T73" fmla="*/ 495 h 496"/>
                <a:gd name="T74" fmla="*/ 180 w 455"/>
                <a:gd name="T75" fmla="*/ 496 h 496"/>
                <a:gd name="T76" fmla="*/ 225 w 455"/>
                <a:gd name="T77" fmla="*/ 486 h 496"/>
                <a:gd name="T78" fmla="*/ 269 w 455"/>
                <a:gd name="T79" fmla="*/ 463 h 496"/>
                <a:gd name="T80" fmla="*/ 389 w 455"/>
                <a:gd name="T81" fmla="*/ 346 h 496"/>
                <a:gd name="T82" fmla="*/ 398 w 455"/>
                <a:gd name="T83" fmla="*/ 331 h 496"/>
                <a:gd name="T84" fmla="*/ 396 w 455"/>
                <a:gd name="T85" fmla="*/ 314 h 496"/>
                <a:gd name="T86" fmla="*/ 385 w 455"/>
                <a:gd name="T87" fmla="*/ 300 h 496"/>
                <a:gd name="T88" fmla="*/ 368 w 455"/>
                <a:gd name="T89" fmla="*/ 294 h 496"/>
                <a:gd name="T90" fmla="*/ 352 w 455"/>
                <a:gd name="T91" fmla="*/ 300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55" h="496">
                  <a:moveTo>
                    <a:pt x="347" y="303"/>
                  </a:moveTo>
                  <a:lnTo>
                    <a:pt x="253" y="397"/>
                  </a:lnTo>
                  <a:lnTo>
                    <a:pt x="243" y="406"/>
                  </a:lnTo>
                  <a:lnTo>
                    <a:pt x="235" y="413"/>
                  </a:lnTo>
                  <a:lnTo>
                    <a:pt x="225" y="420"/>
                  </a:lnTo>
                  <a:lnTo>
                    <a:pt x="215" y="425"/>
                  </a:lnTo>
                  <a:lnTo>
                    <a:pt x="206" y="429"/>
                  </a:lnTo>
                  <a:lnTo>
                    <a:pt x="196" y="433"/>
                  </a:lnTo>
                  <a:lnTo>
                    <a:pt x="187" y="435"/>
                  </a:lnTo>
                  <a:lnTo>
                    <a:pt x="176" y="436"/>
                  </a:lnTo>
                  <a:lnTo>
                    <a:pt x="167" y="436"/>
                  </a:lnTo>
                  <a:lnTo>
                    <a:pt x="159" y="435"/>
                  </a:lnTo>
                  <a:lnTo>
                    <a:pt x="151" y="434"/>
                  </a:lnTo>
                  <a:lnTo>
                    <a:pt x="143" y="431"/>
                  </a:lnTo>
                  <a:lnTo>
                    <a:pt x="135" y="427"/>
                  </a:lnTo>
                  <a:lnTo>
                    <a:pt x="128" y="423"/>
                  </a:lnTo>
                  <a:lnTo>
                    <a:pt x="121" y="419"/>
                  </a:lnTo>
                  <a:lnTo>
                    <a:pt x="115" y="412"/>
                  </a:lnTo>
                  <a:lnTo>
                    <a:pt x="85" y="382"/>
                  </a:lnTo>
                  <a:lnTo>
                    <a:pt x="79" y="376"/>
                  </a:lnTo>
                  <a:lnTo>
                    <a:pt x="74" y="369"/>
                  </a:lnTo>
                  <a:lnTo>
                    <a:pt x="70" y="362"/>
                  </a:lnTo>
                  <a:lnTo>
                    <a:pt x="66" y="354"/>
                  </a:lnTo>
                  <a:lnTo>
                    <a:pt x="64" y="346"/>
                  </a:lnTo>
                  <a:lnTo>
                    <a:pt x="62" y="338"/>
                  </a:lnTo>
                  <a:lnTo>
                    <a:pt x="61" y="330"/>
                  </a:lnTo>
                  <a:lnTo>
                    <a:pt x="60" y="321"/>
                  </a:lnTo>
                  <a:lnTo>
                    <a:pt x="61" y="313"/>
                  </a:lnTo>
                  <a:lnTo>
                    <a:pt x="62" y="305"/>
                  </a:lnTo>
                  <a:lnTo>
                    <a:pt x="63" y="297"/>
                  </a:lnTo>
                  <a:lnTo>
                    <a:pt x="66" y="288"/>
                  </a:lnTo>
                  <a:lnTo>
                    <a:pt x="70" y="280"/>
                  </a:lnTo>
                  <a:lnTo>
                    <a:pt x="74" y="273"/>
                  </a:lnTo>
                  <a:lnTo>
                    <a:pt x="79" y="267"/>
                  </a:lnTo>
                  <a:lnTo>
                    <a:pt x="85" y="260"/>
                  </a:lnTo>
                  <a:lnTo>
                    <a:pt x="250" y="95"/>
                  </a:lnTo>
                  <a:lnTo>
                    <a:pt x="259" y="85"/>
                  </a:lnTo>
                  <a:lnTo>
                    <a:pt x="269" y="78"/>
                  </a:lnTo>
                  <a:lnTo>
                    <a:pt x="279" y="71"/>
                  </a:lnTo>
                  <a:lnTo>
                    <a:pt x="288" y="67"/>
                  </a:lnTo>
                  <a:lnTo>
                    <a:pt x="298" y="63"/>
                  </a:lnTo>
                  <a:lnTo>
                    <a:pt x="308" y="61"/>
                  </a:lnTo>
                  <a:lnTo>
                    <a:pt x="316" y="60"/>
                  </a:lnTo>
                  <a:lnTo>
                    <a:pt x="326" y="60"/>
                  </a:lnTo>
                  <a:lnTo>
                    <a:pt x="336" y="61"/>
                  </a:lnTo>
                  <a:lnTo>
                    <a:pt x="345" y="64"/>
                  </a:lnTo>
                  <a:lnTo>
                    <a:pt x="355" y="67"/>
                  </a:lnTo>
                  <a:lnTo>
                    <a:pt x="365" y="72"/>
                  </a:lnTo>
                  <a:lnTo>
                    <a:pt x="374" y="80"/>
                  </a:lnTo>
                  <a:lnTo>
                    <a:pt x="383" y="87"/>
                  </a:lnTo>
                  <a:lnTo>
                    <a:pt x="391" y="96"/>
                  </a:lnTo>
                  <a:lnTo>
                    <a:pt x="400" y="107"/>
                  </a:lnTo>
                  <a:lnTo>
                    <a:pt x="404" y="111"/>
                  </a:lnTo>
                  <a:lnTo>
                    <a:pt x="409" y="114"/>
                  </a:lnTo>
                  <a:lnTo>
                    <a:pt x="414" y="117"/>
                  </a:lnTo>
                  <a:lnTo>
                    <a:pt x="420" y="119"/>
                  </a:lnTo>
                  <a:lnTo>
                    <a:pt x="426" y="119"/>
                  </a:lnTo>
                  <a:lnTo>
                    <a:pt x="431" y="117"/>
                  </a:lnTo>
                  <a:lnTo>
                    <a:pt x="437" y="115"/>
                  </a:lnTo>
                  <a:lnTo>
                    <a:pt x="442" y="112"/>
                  </a:lnTo>
                  <a:lnTo>
                    <a:pt x="447" y="109"/>
                  </a:lnTo>
                  <a:lnTo>
                    <a:pt x="450" y="104"/>
                  </a:lnTo>
                  <a:lnTo>
                    <a:pt x="452" y="98"/>
                  </a:lnTo>
                  <a:lnTo>
                    <a:pt x="454" y="93"/>
                  </a:lnTo>
                  <a:lnTo>
                    <a:pt x="455" y="87"/>
                  </a:lnTo>
                  <a:lnTo>
                    <a:pt x="454" y="81"/>
                  </a:lnTo>
                  <a:lnTo>
                    <a:pt x="451" y="76"/>
                  </a:lnTo>
                  <a:lnTo>
                    <a:pt x="448" y="70"/>
                  </a:lnTo>
                  <a:lnTo>
                    <a:pt x="435" y="55"/>
                  </a:lnTo>
                  <a:lnTo>
                    <a:pt x="422" y="41"/>
                  </a:lnTo>
                  <a:lnTo>
                    <a:pt x="409" y="30"/>
                  </a:lnTo>
                  <a:lnTo>
                    <a:pt x="394" y="20"/>
                  </a:lnTo>
                  <a:lnTo>
                    <a:pt x="378" y="12"/>
                  </a:lnTo>
                  <a:lnTo>
                    <a:pt x="362" y="6"/>
                  </a:lnTo>
                  <a:lnTo>
                    <a:pt x="346" y="2"/>
                  </a:lnTo>
                  <a:lnTo>
                    <a:pt x="330" y="0"/>
                  </a:lnTo>
                  <a:lnTo>
                    <a:pt x="318" y="0"/>
                  </a:lnTo>
                  <a:lnTo>
                    <a:pt x="306" y="0"/>
                  </a:lnTo>
                  <a:lnTo>
                    <a:pt x="291" y="3"/>
                  </a:lnTo>
                  <a:lnTo>
                    <a:pt x="276" y="7"/>
                  </a:lnTo>
                  <a:lnTo>
                    <a:pt x="259" y="15"/>
                  </a:lnTo>
                  <a:lnTo>
                    <a:pt x="242" y="23"/>
                  </a:lnTo>
                  <a:lnTo>
                    <a:pt x="234" y="30"/>
                  </a:lnTo>
                  <a:lnTo>
                    <a:pt x="225" y="36"/>
                  </a:lnTo>
                  <a:lnTo>
                    <a:pt x="217" y="43"/>
                  </a:lnTo>
                  <a:lnTo>
                    <a:pt x="208" y="52"/>
                  </a:lnTo>
                  <a:lnTo>
                    <a:pt x="43" y="217"/>
                  </a:lnTo>
                  <a:lnTo>
                    <a:pt x="32" y="229"/>
                  </a:lnTo>
                  <a:lnTo>
                    <a:pt x="23" y="241"/>
                  </a:lnTo>
                  <a:lnTo>
                    <a:pt x="17" y="253"/>
                  </a:lnTo>
                  <a:lnTo>
                    <a:pt x="11" y="265"/>
                  </a:lnTo>
                  <a:lnTo>
                    <a:pt x="6" y="279"/>
                  </a:lnTo>
                  <a:lnTo>
                    <a:pt x="3" y="293"/>
                  </a:lnTo>
                  <a:lnTo>
                    <a:pt x="1" y="307"/>
                  </a:lnTo>
                  <a:lnTo>
                    <a:pt x="0" y="321"/>
                  </a:lnTo>
                  <a:lnTo>
                    <a:pt x="1" y="335"/>
                  </a:lnTo>
                  <a:lnTo>
                    <a:pt x="3" y="350"/>
                  </a:lnTo>
                  <a:lnTo>
                    <a:pt x="6" y="363"/>
                  </a:lnTo>
                  <a:lnTo>
                    <a:pt x="11" y="377"/>
                  </a:lnTo>
                  <a:lnTo>
                    <a:pt x="17" y="390"/>
                  </a:lnTo>
                  <a:lnTo>
                    <a:pt x="23" y="403"/>
                  </a:lnTo>
                  <a:lnTo>
                    <a:pt x="32" y="414"/>
                  </a:lnTo>
                  <a:lnTo>
                    <a:pt x="43" y="425"/>
                  </a:lnTo>
                  <a:lnTo>
                    <a:pt x="73" y="455"/>
                  </a:lnTo>
                  <a:lnTo>
                    <a:pt x="82" y="465"/>
                  </a:lnTo>
                  <a:lnTo>
                    <a:pt x="93" y="472"/>
                  </a:lnTo>
                  <a:lnTo>
                    <a:pt x="105" y="480"/>
                  </a:lnTo>
                  <a:lnTo>
                    <a:pt x="118" y="485"/>
                  </a:lnTo>
                  <a:lnTo>
                    <a:pt x="131" y="491"/>
                  </a:lnTo>
                  <a:lnTo>
                    <a:pt x="144" y="494"/>
                  </a:lnTo>
                  <a:lnTo>
                    <a:pt x="158" y="495"/>
                  </a:lnTo>
                  <a:lnTo>
                    <a:pt x="172" y="496"/>
                  </a:lnTo>
                  <a:lnTo>
                    <a:pt x="176" y="496"/>
                  </a:lnTo>
                  <a:lnTo>
                    <a:pt x="180" y="496"/>
                  </a:lnTo>
                  <a:lnTo>
                    <a:pt x="195" y="494"/>
                  </a:lnTo>
                  <a:lnTo>
                    <a:pt x="210" y="491"/>
                  </a:lnTo>
                  <a:lnTo>
                    <a:pt x="225" y="486"/>
                  </a:lnTo>
                  <a:lnTo>
                    <a:pt x="240" y="480"/>
                  </a:lnTo>
                  <a:lnTo>
                    <a:pt x="255" y="472"/>
                  </a:lnTo>
                  <a:lnTo>
                    <a:pt x="269" y="463"/>
                  </a:lnTo>
                  <a:lnTo>
                    <a:pt x="282" y="452"/>
                  </a:lnTo>
                  <a:lnTo>
                    <a:pt x="295" y="440"/>
                  </a:lnTo>
                  <a:lnTo>
                    <a:pt x="389" y="346"/>
                  </a:lnTo>
                  <a:lnTo>
                    <a:pt x="394" y="342"/>
                  </a:lnTo>
                  <a:lnTo>
                    <a:pt x="396" y="336"/>
                  </a:lnTo>
                  <a:lnTo>
                    <a:pt x="398" y="331"/>
                  </a:lnTo>
                  <a:lnTo>
                    <a:pt x="399" y="324"/>
                  </a:lnTo>
                  <a:lnTo>
                    <a:pt x="398" y="319"/>
                  </a:lnTo>
                  <a:lnTo>
                    <a:pt x="396" y="314"/>
                  </a:lnTo>
                  <a:lnTo>
                    <a:pt x="394" y="308"/>
                  </a:lnTo>
                  <a:lnTo>
                    <a:pt x="389" y="303"/>
                  </a:lnTo>
                  <a:lnTo>
                    <a:pt x="385" y="300"/>
                  </a:lnTo>
                  <a:lnTo>
                    <a:pt x="380" y="297"/>
                  </a:lnTo>
                  <a:lnTo>
                    <a:pt x="374" y="295"/>
                  </a:lnTo>
                  <a:lnTo>
                    <a:pt x="368" y="294"/>
                  </a:lnTo>
                  <a:lnTo>
                    <a:pt x="362" y="295"/>
                  </a:lnTo>
                  <a:lnTo>
                    <a:pt x="357" y="297"/>
                  </a:lnTo>
                  <a:lnTo>
                    <a:pt x="352" y="300"/>
                  </a:lnTo>
                  <a:lnTo>
                    <a:pt x="347" y="303"/>
                  </a:lnTo>
                  <a:lnTo>
                    <a:pt x="347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759"/>
            <p:cNvSpPr>
              <a:spLocks/>
            </p:cNvSpPr>
            <p:nvPr/>
          </p:nvSpPr>
          <p:spPr bwMode="auto">
            <a:xfrm>
              <a:off x="7116763" y="2532063"/>
              <a:ext cx="134938" cy="155575"/>
            </a:xfrm>
            <a:custGeom>
              <a:avLst/>
              <a:gdLst>
                <a:gd name="T0" fmla="*/ 342 w 424"/>
                <a:gd name="T1" fmla="*/ 40 h 490"/>
                <a:gd name="T2" fmla="*/ 305 w 424"/>
                <a:gd name="T3" fmla="*/ 17 h 490"/>
                <a:gd name="T4" fmla="*/ 263 w 424"/>
                <a:gd name="T5" fmla="*/ 3 h 490"/>
                <a:gd name="T6" fmla="*/ 220 w 424"/>
                <a:gd name="T7" fmla="*/ 1 h 490"/>
                <a:gd name="T8" fmla="*/ 180 w 424"/>
                <a:gd name="T9" fmla="*/ 10 h 490"/>
                <a:gd name="T10" fmla="*/ 144 w 424"/>
                <a:gd name="T11" fmla="*/ 35 h 490"/>
                <a:gd name="T12" fmla="*/ 29 w 424"/>
                <a:gd name="T13" fmla="*/ 153 h 490"/>
                <a:gd name="T14" fmla="*/ 27 w 424"/>
                <a:gd name="T15" fmla="*/ 170 h 490"/>
                <a:gd name="T16" fmla="*/ 36 w 424"/>
                <a:gd name="T17" fmla="*/ 186 h 490"/>
                <a:gd name="T18" fmla="*/ 51 w 424"/>
                <a:gd name="T19" fmla="*/ 194 h 490"/>
                <a:gd name="T20" fmla="*/ 68 w 424"/>
                <a:gd name="T21" fmla="*/ 193 h 490"/>
                <a:gd name="T22" fmla="*/ 186 w 424"/>
                <a:gd name="T23" fmla="*/ 78 h 490"/>
                <a:gd name="T24" fmla="*/ 206 w 424"/>
                <a:gd name="T25" fmla="*/ 64 h 490"/>
                <a:gd name="T26" fmla="*/ 231 w 424"/>
                <a:gd name="T27" fmla="*/ 60 h 490"/>
                <a:gd name="T28" fmla="*/ 256 w 424"/>
                <a:gd name="T29" fmla="*/ 63 h 490"/>
                <a:gd name="T30" fmla="*/ 280 w 424"/>
                <a:gd name="T31" fmla="*/ 72 h 490"/>
                <a:gd name="T32" fmla="*/ 303 w 424"/>
                <a:gd name="T33" fmla="*/ 86 h 490"/>
                <a:gd name="T34" fmla="*/ 345 w 424"/>
                <a:gd name="T35" fmla="*/ 128 h 490"/>
                <a:gd name="T36" fmla="*/ 358 w 424"/>
                <a:gd name="T37" fmla="*/ 149 h 490"/>
                <a:gd name="T38" fmla="*/ 363 w 424"/>
                <a:gd name="T39" fmla="*/ 169 h 490"/>
                <a:gd name="T40" fmla="*/ 362 w 424"/>
                <a:gd name="T41" fmla="*/ 190 h 490"/>
                <a:gd name="T42" fmla="*/ 354 w 424"/>
                <a:gd name="T43" fmla="*/ 211 h 490"/>
                <a:gd name="T44" fmla="*/ 339 w 424"/>
                <a:gd name="T45" fmla="*/ 230 h 490"/>
                <a:gd name="T46" fmla="*/ 144 w 424"/>
                <a:gd name="T47" fmla="*/ 421 h 490"/>
                <a:gd name="T48" fmla="*/ 116 w 424"/>
                <a:gd name="T49" fmla="*/ 428 h 490"/>
                <a:gd name="T50" fmla="*/ 91 w 424"/>
                <a:gd name="T51" fmla="*/ 425 h 490"/>
                <a:gd name="T52" fmla="*/ 70 w 424"/>
                <a:gd name="T53" fmla="*/ 416 h 490"/>
                <a:gd name="T54" fmla="*/ 55 w 424"/>
                <a:gd name="T55" fmla="*/ 401 h 490"/>
                <a:gd name="T56" fmla="*/ 41 w 424"/>
                <a:gd name="T57" fmla="*/ 389 h 490"/>
                <a:gd name="T58" fmla="*/ 24 w 424"/>
                <a:gd name="T59" fmla="*/ 388 h 490"/>
                <a:gd name="T60" fmla="*/ 9 w 424"/>
                <a:gd name="T61" fmla="*/ 395 h 490"/>
                <a:gd name="T62" fmla="*/ 0 w 424"/>
                <a:gd name="T63" fmla="*/ 411 h 490"/>
                <a:gd name="T64" fmla="*/ 3 w 424"/>
                <a:gd name="T65" fmla="*/ 428 h 490"/>
                <a:gd name="T66" fmla="*/ 23 w 424"/>
                <a:gd name="T67" fmla="*/ 454 h 490"/>
                <a:gd name="T68" fmla="*/ 58 w 424"/>
                <a:gd name="T69" fmla="*/ 478 h 490"/>
                <a:gd name="T70" fmla="*/ 100 w 424"/>
                <a:gd name="T71" fmla="*/ 488 h 490"/>
                <a:gd name="T72" fmla="*/ 126 w 424"/>
                <a:gd name="T73" fmla="*/ 488 h 490"/>
                <a:gd name="T74" fmla="*/ 161 w 424"/>
                <a:gd name="T75" fmla="*/ 480 h 490"/>
                <a:gd name="T76" fmla="*/ 192 w 424"/>
                <a:gd name="T77" fmla="*/ 462 h 490"/>
                <a:gd name="T78" fmla="*/ 392 w 424"/>
                <a:gd name="T79" fmla="*/ 262 h 490"/>
                <a:gd name="T80" fmla="*/ 413 w 424"/>
                <a:gd name="T81" fmla="*/ 228 h 490"/>
                <a:gd name="T82" fmla="*/ 423 w 424"/>
                <a:gd name="T83" fmla="*/ 189 h 490"/>
                <a:gd name="T84" fmla="*/ 421 w 424"/>
                <a:gd name="T85" fmla="*/ 151 h 490"/>
                <a:gd name="T86" fmla="*/ 407 w 424"/>
                <a:gd name="T87" fmla="*/ 113 h 490"/>
                <a:gd name="T88" fmla="*/ 382 w 424"/>
                <a:gd name="T89" fmla="*/ 80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4" h="490">
                  <a:moveTo>
                    <a:pt x="382" y="80"/>
                  </a:moveTo>
                  <a:lnTo>
                    <a:pt x="352" y="50"/>
                  </a:lnTo>
                  <a:lnTo>
                    <a:pt x="342" y="40"/>
                  </a:lnTo>
                  <a:lnTo>
                    <a:pt x="330" y="32"/>
                  </a:lnTo>
                  <a:lnTo>
                    <a:pt x="318" y="23"/>
                  </a:lnTo>
                  <a:lnTo>
                    <a:pt x="305" y="17"/>
                  </a:lnTo>
                  <a:lnTo>
                    <a:pt x="291" y="11"/>
                  </a:lnTo>
                  <a:lnTo>
                    <a:pt x="277" y="6"/>
                  </a:lnTo>
                  <a:lnTo>
                    <a:pt x="263" y="3"/>
                  </a:lnTo>
                  <a:lnTo>
                    <a:pt x="249" y="1"/>
                  </a:lnTo>
                  <a:lnTo>
                    <a:pt x="235" y="0"/>
                  </a:lnTo>
                  <a:lnTo>
                    <a:pt x="220" y="1"/>
                  </a:lnTo>
                  <a:lnTo>
                    <a:pt x="206" y="2"/>
                  </a:lnTo>
                  <a:lnTo>
                    <a:pt x="194" y="6"/>
                  </a:lnTo>
                  <a:lnTo>
                    <a:pt x="180" y="10"/>
                  </a:lnTo>
                  <a:lnTo>
                    <a:pt x="168" y="17"/>
                  </a:lnTo>
                  <a:lnTo>
                    <a:pt x="155" y="25"/>
                  </a:lnTo>
                  <a:lnTo>
                    <a:pt x="144" y="35"/>
                  </a:lnTo>
                  <a:lnTo>
                    <a:pt x="36" y="143"/>
                  </a:lnTo>
                  <a:lnTo>
                    <a:pt x="32" y="149"/>
                  </a:lnTo>
                  <a:lnTo>
                    <a:pt x="29" y="153"/>
                  </a:lnTo>
                  <a:lnTo>
                    <a:pt x="27" y="159"/>
                  </a:lnTo>
                  <a:lnTo>
                    <a:pt x="26" y="165"/>
                  </a:lnTo>
                  <a:lnTo>
                    <a:pt x="27" y="170"/>
                  </a:lnTo>
                  <a:lnTo>
                    <a:pt x="29" y="176"/>
                  </a:lnTo>
                  <a:lnTo>
                    <a:pt x="32" y="181"/>
                  </a:lnTo>
                  <a:lnTo>
                    <a:pt x="36" y="186"/>
                  </a:lnTo>
                  <a:lnTo>
                    <a:pt x="40" y="189"/>
                  </a:lnTo>
                  <a:lnTo>
                    <a:pt x="46" y="193"/>
                  </a:lnTo>
                  <a:lnTo>
                    <a:pt x="51" y="194"/>
                  </a:lnTo>
                  <a:lnTo>
                    <a:pt x="56" y="195"/>
                  </a:lnTo>
                  <a:lnTo>
                    <a:pt x="63" y="195"/>
                  </a:lnTo>
                  <a:lnTo>
                    <a:pt x="68" y="193"/>
                  </a:lnTo>
                  <a:lnTo>
                    <a:pt x="73" y="189"/>
                  </a:lnTo>
                  <a:lnTo>
                    <a:pt x="78" y="186"/>
                  </a:lnTo>
                  <a:lnTo>
                    <a:pt x="186" y="78"/>
                  </a:lnTo>
                  <a:lnTo>
                    <a:pt x="192" y="72"/>
                  </a:lnTo>
                  <a:lnTo>
                    <a:pt x="200" y="67"/>
                  </a:lnTo>
                  <a:lnTo>
                    <a:pt x="206" y="64"/>
                  </a:lnTo>
                  <a:lnTo>
                    <a:pt x="215" y="62"/>
                  </a:lnTo>
                  <a:lnTo>
                    <a:pt x="223" y="61"/>
                  </a:lnTo>
                  <a:lnTo>
                    <a:pt x="231" y="60"/>
                  </a:lnTo>
                  <a:lnTo>
                    <a:pt x="239" y="60"/>
                  </a:lnTo>
                  <a:lnTo>
                    <a:pt x="247" y="61"/>
                  </a:lnTo>
                  <a:lnTo>
                    <a:pt x="256" y="63"/>
                  </a:lnTo>
                  <a:lnTo>
                    <a:pt x="264" y="65"/>
                  </a:lnTo>
                  <a:lnTo>
                    <a:pt x="273" y="68"/>
                  </a:lnTo>
                  <a:lnTo>
                    <a:pt x="280" y="72"/>
                  </a:lnTo>
                  <a:lnTo>
                    <a:pt x="289" y="77"/>
                  </a:lnTo>
                  <a:lnTo>
                    <a:pt x="295" y="81"/>
                  </a:lnTo>
                  <a:lnTo>
                    <a:pt x="303" y="86"/>
                  </a:lnTo>
                  <a:lnTo>
                    <a:pt x="309" y="93"/>
                  </a:lnTo>
                  <a:lnTo>
                    <a:pt x="339" y="123"/>
                  </a:lnTo>
                  <a:lnTo>
                    <a:pt x="345" y="128"/>
                  </a:lnTo>
                  <a:lnTo>
                    <a:pt x="350" y="135"/>
                  </a:lnTo>
                  <a:lnTo>
                    <a:pt x="354" y="141"/>
                  </a:lnTo>
                  <a:lnTo>
                    <a:pt x="358" y="149"/>
                  </a:lnTo>
                  <a:lnTo>
                    <a:pt x="361" y="155"/>
                  </a:lnTo>
                  <a:lnTo>
                    <a:pt x="362" y="162"/>
                  </a:lnTo>
                  <a:lnTo>
                    <a:pt x="363" y="169"/>
                  </a:lnTo>
                  <a:lnTo>
                    <a:pt x="364" y="176"/>
                  </a:lnTo>
                  <a:lnTo>
                    <a:pt x="363" y="184"/>
                  </a:lnTo>
                  <a:lnTo>
                    <a:pt x="362" y="190"/>
                  </a:lnTo>
                  <a:lnTo>
                    <a:pt x="361" y="198"/>
                  </a:lnTo>
                  <a:lnTo>
                    <a:pt x="358" y="204"/>
                  </a:lnTo>
                  <a:lnTo>
                    <a:pt x="354" y="211"/>
                  </a:lnTo>
                  <a:lnTo>
                    <a:pt x="350" y="218"/>
                  </a:lnTo>
                  <a:lnTo>
                    <a:pt x="345" y="224"/>
                  </a:lnTo>
                  <a:lnTo>
                    <a:pt x="339" y="230"/>
                  </a:lnTo>
                  <a:lnTo>
                    <a:pt x="159" y="410"/>
                  </a:lnTo>
                  <a:lnTo>
                    <a:pt x="152" y="417"/>
                  </a:lnTo>
                  <a:lnTo>
                    <a:pt x="144" y="421"/>
                  </a:lnTo>
                  <a:lnTo>
                    <a:pt x="138" y="424"/>
                  </a:lnTo>
                  <a:lnTo>
                    <a:pt x="130" y="427"/>
                  </a:lnTo>
                  <a:lnTo>
                    <a:pt x="116" y="428"/>
                  </a:lnTo>
                  <a:lnTo>
                    <a:pt x="106" y="428"/>
                  </a:lnTo>
                  <a:lnTo>
                    <a:pt x="98" y="427"/>
                  </a:lnTo>
                  <a:lnTo>
                    <a:pt x="91" y="425"/>
                  </a:lnTo>
                  <a:lnTo>
                    <a:pt x="83" y="423"/>
                  </a:lnTo>
                  <a:lnTo>
                    <a:pt x="77" y="420"/>
                  </a:lnTo>
                  <a:lnTo>
                    <a:pt x="70" y="416"/>
                  </a:lnTo>
                  <a:lnTo>
                    <a:pt x="65" y="411"/>
                  </a:lnTo>
                  <a:lnTo>
                    <a:pt x="59" y="406"/>
                  </a:lnTo>
                  <a:lnTo>
                    <a:pt x="55" y="401"/>
                  </a:lnTo>
                  <a:lnTo>
                    <a:pt x="51" y="395"/>
                  </a:lnTo>
                  <a:lnTo>
                    <a:pt x="47" y="392"/>
                  </a:lnTo>
                  <a:lnTo>
                    <a:pt x="41" y="389"/>
                  </a:lnTo>
                  <a:lnTo>
                    <a:pt x="36" y="388"/>
                  </a:lnTo>
                  <a:lnTo>
                    <a:pt x="31" y="387"/>
                  </a:lnTo>
                  <a:lnTo>
                    <a:pt x="24" y="388"/>
                  </a:lnTo>
                  <a:lnTo>
                    <a:pt x="19" y="389"/>
                  </a:lnTo>
                  <a:lnTo>
                    <a:pt x="13" y="392"/>
                  </a:lnTo>
                  <a:lnTo>
                    <a:pt x="9" y="395"/>
                  </a:lnTo>
                  <a:lnTo>
                    <a:pt x="5" y="401"/>
                  </a:lnTo>
                  <a:lnTo>
                    <a:pt x="3" y="405"/>
                  </a:lnTo>
                  <a:lnTo>
                    <a:pt x="0" y="411"/>
                  </a:lnTo>
                  <a:lnTo>
                    <a:pt x="0" y="417"/>
                  </a:lnTo>
                  <a:lnTo>
                    <a:pt x="0" y="422"/>
                  </a:lnTo>
                  <a:lnTo>
                    <a:pt x="3" y="428"/>
                  </a:lnTo>
                  <a:lnTo>
                    <a:pt x="5" y="434"/>
                  </a:lnTo>
                  <a:lnTo>
                    <a:pt x="13" y="444"/>
                  </a:lnTo>
                  <a:lnTo>
                    <a:pt x="23" y="454"/>
                  </a:lnTo>
                  <a:lnTo>
                    <a:pt x="34" y="463"/>
                  </a:lnTo>
                  <a:lnTo>
                    <a:pt x="46" y="471"/>
                  </a:lnTo>
                  <a:lnTo>
                    <a:pt x="58" y="478"/>
                  </a:lnTo>
                  <a:lnTo>
                    <a:pt x="71" y="482"/>
                  </a:lnTo>
                  <a:lnTo>
                    <a:pt x="85" y="486"/>
                  </a:lnTo>
                  <a:lnTo>
                    <a:pt x="100" y="488"/>
                  </a:lnTo>
                  <a:lnTo>
                    <a:pt x="107" y="488"/>
                  </a:lnTo>
                  <a:lnTo>
                    <a:pt x="113" y="490"/>
                  </a:lnTo>
                  <a:lnTo>
                    <a:pt x="126" y="488"/>
                  </a:lnTo>
                  <a:lnTo>
                    <a:pt x="138" y="486"/>
                  </a:lnTo>
                  <a:lnTo>
                    <a:pt x="150" y="484"/>
                  </a:lnTo>
                  <a:lnTo>
                    <a:pt x="161" y="480"/>
                  </a:lnTo>
                  <a:lnTo>
                    <a:pt x="172" y="475"/>
                  </a:lnTo>
                  <a:lnTo>
                    <a:pt x="183" y="468"/>
                  </a:lnTo>
                  <a:lnTo>
                    <a:pt x="192" y="462"/>
                  </a:lnTo>
                  <a:lnTo>
                    <a:pt x="201" y="453"/>
                  </a:lnTo>
                  <a:lnTo>
                    <a:pt x="382" y="273"/>
                  </a:lnTo>
                  <a:lnTo>
                    <a:pt x="392" y="262"/>
                  </a:lnTo>
                  <a:lnTo>
                    <a:pt x="399" y="251"/>
                  </a:lnTo>
                  <a:lnTo>
                    <a:pt x="407" y="240"/>
                  </a:lnTo>
                  <a:lnTo>
                    <a:pt x="413" y="228"/>
                  </a:lnTo>
                  <a:lnTo>
                    <a:pt x="418" y="215"/>
                  </a:lnTo>
                  <a:lnTo>
                    <a:pt x="421" y="202"/>
                  </a:lnTo>
                  <a:lnTo>
                    <a:pt x="423" y="189"/>
                  </a:lnTo>
                  <a:lnTo>
                    <a:pt x="424" y="176"/>
                  </a:lnTo>
                  <a:lnTo>
                    <a:pt x="423" y="164"/>
                  </a:lnTo>
                  <a:lnTo>
                    <a:pt x="421" y="151"/>
                  </a:lnTo>
                  <a:lnTo>
                    <a:pt x="418" y="138"/>
                  </a:lnTo>
                  <a:lnTo>
                    <a:pt x="413" y="125"/>
                  </a:lnTo>
                  <a:lnTo>
                    <a:pt x="407" y="113"/>
                  </a:lnTo>
                  <a:lnTo>
                    <a:pt x="399" y="101"/>
                  </a:lnTo>
                  <a:lnTo>
                    <a:pt x="392" y="91"/>
                  </a:lnTo>
                  <a:lnTo>
                    <a:pt x="382" y="80"/>
                  </a:lnTo>
                  <a:lnTo>
                    <a:pt x="382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39" name="Image 3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0491" y="4464783"/>
            <a:ext cx="658842" cy="493967"/>
          </a:xfrm>
          <a:prstGeom prst="rect">
            <a:avLst/>
          </a:prstGeom>
        </p:spPr>
      </p:pic>
      <p:sp>
        <p:nvSpPr>
          <p:cNvPr id="40" name="ZoneTexte 39"/>
          <p:cNvSpPr txBox="1"/>
          <p:nvPr/>
        </p:nvSpPr>
        <p:spPr>
          <a:xfrm>
            <a:off x="1475656" y="260648"/>
            <a:ext cx="676875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6F9D20"/>
                </a:solidFill>
                <a:latin typeface="Arial" pitchFamily="34" charset="0"/>
                <a:cs typeface="Arial" pitchFamily="34" charset="0"/>
              </a:rPr>
              <a:t>Introduction</a:t>
            </a:r>
            <a:endParaRPr lang="fr-FR" sz="2800" b="1" dirty="0">
              <a:solidFill>
                <a:srgbClr val="6F9D2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956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/>
          <p:cNvSpPr txBox="1"/>
          <p:nvPr/>
        </p:nvSpPr>
        <p:spPr>
          <a:xfrm>
            <a:off x="1299196" y="260648"/>
            <a:ext cx="6768752" cy="523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800" b="1" dirty="0" err="1">
                <a:solidFill>
                  <a:srgbClr val="6F9D20"/>
                </a:solidFill>
                <a:latin typeface="Arial" pitchFamily="34" charset="0"/>
                <a:cs typeface="Arial" pitchFamily="34" charset="0"/>
              </a:rPr>
              <a:t>Aim</a:t>
            </a:r>
            <a:r>
              <a:rPr lang="fr-FR" sz="2800" b="1" dirty="0">
                <a:solidFill>
                  <a:srgbClr val="6F9D20"/>
                </a:solidFill>
                <a:latin typeface="Arial" pitchFamily="34" charset="0"/>
                <a:cs typeface="Arial" pitchFamily="34" charset="0"/>
              </a:rPr>
              <a:t> of the </a:t>
            </a:r>
            <a:r>
              <a:rPr lang="fr-FR" sz="2800" b="1" dirty="0" err="1">
                <a:solidFill>
                  <a:srgbClr val="6F9D20"/>
                </a:solidFill>
                <a:latin typeface="Arial" pitchFamily="34" charset="0"/>
                <a:cs typeface="Arial" pitchFamily="34" charset="0"/>
              </a:rPr>
              <a:t>study</a:t>
            </a:r>
            <a:endParaRPr lang="fr-FR" sz="2800" b="1" dirty="0">
              <a:solidFill>
                <a:srgbClr val="6F9D2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3528" y="1268760"/>
            <a:ext cx="849694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</a:pPr>
            <a:r>
              <a:rPr lang="fr-FR" sz="2800" dirty="0" err="1" smtClean="0">
                <a:latin typeface="Arial" pitchFamily="34" charset="0"/>
                <a:cs typeface="Arial" pitchFamily="34" charset="0"/>
              </a:rPr>
              <a:t>Heritability</a:t>
            </a:r>
            <a:r>
              <a:rPr lang="fr-FR" sz="28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fr-FR" sz="2800" dirty="0" err="1" smtClean="0">
                <a:latin typeface="Arial" pitchFamily="34" charset="0"/>
                <a:cs typeface="Arial" pitchFamily="34" charset="0"/>
              </a:rPr>
              <a:t>resistance</a:t>
            </a:r>
            <a:r>
              <a:rPr lang="fr-FR" sz="2800" dirty="0" smtClean="0">
                <a:latin typeface="Arial" pitchFamily="34" charset="0"/>
                <a:cs typeface="Arial" pitchFamily="34" charset="0"/>
              </a:rPr>
              <a:t> to </a:t>
            </a:r>
            <a:r>
              <a:rPr lang="fr-FR" sz="2800" dirty="0" err="1" smtClean="0">
                <a:latin typeface="Arial" pitchFamily="34" charset="0"/>
                <a:cs typeface="Arial" pitchFamily="34" charset="0"/>
              </a:rPr>
              <a:t>infectious</a:t>
            </a:r>
            <a:r>
              <a:rPr lang="fr-FR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800" dirty="0" err="1" smtClean="0">
                <a:latin typeface="Arial" pitchFamily="34" charset="0"/>
                <a:cs typeface="Arial" pitchFamily="34" charset="0"/>
              </a:rPr>
              <a:t>diseases</a:t>
            </a:r>
            <a:endParaRPr lang="fr-FR" sz="2800" dirty="0" smtClean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150000"/>
              </a:lnSpc>
            </a:pPr>
            <a:endParaRPr lang="fr-FR" sz="2800" dirty="0" smtClean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150000"/>
              </a:lnSpc>
            </a:pPr>
            <a:r>
              <a:rPr lang="fr-FR" sz="2800" dirty="0" err="1" smtClean="0">
                <a:latin typeface="Arial" pitchFamily="34" charset="0"/>
                <a:cs typeface="Arial" pitchFamily="34" charset="0"/>
              </a:rPr>
              <a:t>Genetic</a:t>
            </a:r>
            <a:r>
              <a:rPr lang="fr-FR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800" dirty="0" err="1" smtClean="0">
                <a:latin typeface="Arial" pitchFamily="34" charset="0"/>
                <a:cs typeface="Arial" pitchFamily="34" charset="0"/>
              </a:rPr>
              <a:t>correlation</a:t>
            </a:r>
            <a:r>
              <a:rPr lang="fr-FR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800" dirty="0" err="1" smtClean="0">
                <a:latin typeface="Arial" pitchFamily="34" charset="0"/>
                <a:cs typeface="Arial" pitchFamily="34" charset="0"/>
              </a:rPr>
              <a:t>between</a:t>
            </a:r>
            <a:r>
              <a:rPr lang="fr-FR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800" dirty="0" err="1" smtClean="0">
                <a:latin typeface="Arial" pitchFamily="34" charset="0"/>
                <a:cs typeface="Arial" pitchFamily="34" charset="0"/>
              </a:rPr>
              <a:t>disease</a:t>
            </a:r>
            <a:r>
              <a:rPr lang="fr-FR" sz="2800" dirty="0" smtClean="0">
                <a:latin typeface="Arial" pitchFamily="34" charset="0"/>
                <a:cs typeface="Arial" pitchFamily="34" charset="0"/>
              </a:rPr>
              <a:t> and production traits</a:t>
            </a:r>
            <a:endParaRPr lang="fr-FR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25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932427" y="379638"/>
            <a:ext cx="676875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6F9D20"/>
                </a:solidFill>
                <a:latin typeface="Arial" pitchFamily="34" charset="0"/>
                <a:cs typeface="Arial" pitchFamily="34" charset="0"/>
              </a:rPr>
              <a:t>Data</a:t>
            </a:r>
            <a:endParaRPr lang="fr-FR" sz="2800" b="1" dirty="0">
              <a:solidFill>
                <a:srgbClr val="6F9D2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5" name="Imag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867" y="56824"/>
            <a:ext cx="2232248" cy="982924"/>
          </a:xfrm>
          <a:prstGeom prst="rect">
            <a:avLst/>
          </a:prstGeom>
        </p:spPr>
      </p:pic>
      <p:sp>
        <p:nvSpPr>
          <p:cNvPr id="27" name="ZoneTexte 26"/>
          <p:cNvSpPr txBox="1"/>
          <p:nvPr/>
        </p:nvSpPr>
        <p:spPr>
          <a:xfrm>
            <a:off x="316368" y="1340768"/>
            <a:ext cx="869674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Nucleus </a:t>
            </a:r>
            <a:r>
              <a:rPr lang="fr-FR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farm</a:t>
            </a:r>
            <a:r>
              <a:rPr lang="fr-FR" sz="20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of the French </a:t>
            </a:r>
            <a:r>
              <a:rPr lang="fr-FR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breeding</a:t>
            </a:r>
            <a:r>
              <a:rPr lang="fr-FR" sz="20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fr-FR" sz="2000" dirty="0" err="1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company</a:t>
            </a:r>
            <a:r>
              <a:rPr lang="fr-FR" sz="20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fr-FR" sz="20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Hypharm</a:t>
            </a:r>
            <a:endParaRPr lang="fr-FR" sz="2000" dirty="0">
              <a:solidFill>
                <a:srgbClr val="0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 </a:t>
            </a:r>
            <a:r>
              <a:rPr lang="fr-FR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purebred</a:t>
            </a:r>
            <a:r>
              <a:rPr lang="fr-FR" sz="20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paternal</a:t>
            </a:r>
            <a:r>
              <a:rPr lang="fr-FR" sz="20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lines</a:t>
            </a:r>
            <a:r>
              <a:rPr lang="fr-FR" sz="20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selected</a:t>
            </a:r>
            <a:r>
              <a:rPr lang="fr-FR" sz="20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for </a:t>
            </a:r>
            <a:r>
              <a:rPr lang="fr-FR" sz="20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meat</a:t>
            </a:r>
            <a:r>
              <a:rPr lang="fr-FR" sz="2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production traits 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AGP39 and AGP59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150 000 </a:t>
            </a:r>
            <a:r>
              <a:rPr lang="fr-FR" sz="20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rabbits</a:t>
            </a:r>
            <a:endParaRPr lang="fr-FR" sz="2000" dirty="0" smtClean="0">
              <a:solidFill>
                <a:srgbClr val="0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1998 - 2014</a:t>
            </a:r>
            <a:endParaRPr lang="fr-FR" sz="2000" dirty="0">
              <a:solidFill>
                <a:srgbClr val="0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645024"/>
            <a:ext cx="3239257" cy="217910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3733497"/>
            <a:ext cx="2849490" cy="209062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875" y="4777645"/>
            <a:ext cx="1594331" cy="1216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1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932427" y="379638"/>
            <a:ext cx="676875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800" b="1" dirty="0" err="1" smtClean="0">
                <a:solidFill>
                  <a:srgbClr val="6F9D20"/>
                </a:solidFill>
                <a:latin typeface="Arial" pitchFamily="34" charset="0"/>
                <a:cs typeface="Arial" pitchFamily="34" charset="0"/>
              </a:rPr>
              <a:t>Recording</a:t>
            </a:r>
            <a:endParaRPr lang="fr-FR" sz="2800" b="1" dirty="0">
              <a:solidFill>
                <a:srgbClr val="6F9D2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9551" y="2310285"/>
            <a:ext cx="1441689" cy="425610"/>
          </a:xfrm>
          <a:prstGeom prst="rect">
            <a:avLst/>
          </a:prstGeom>
          <a:pattFill prst="wdUpDiag">
            <a:fgClr>
              <a:srgbClr val="7030A0"/>
            </a:fgClr>
            <a:bgClr>
              <a:schemeClr val="bg1"/>
            </a:bgClr>
          </a:patt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2003063" y="2310285"/>
            <a:ext cx="3649057" cy="42561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testing</a:t>
            </a:r>
            <a:endParaRPr lang="fr-FR" dirty="0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166" y="2310285"/>
            <a:ext cx="1094522" cy="774922"/>
          </a:xfrm>
          <a:prstGeom prst="rect">
            <a:avLst/>
          </a:prstGeom>
        </p:spPr>
      </p:pic>
      <p:sp>
        <p:nvSpPr>
          <p:cNvPr id="15" name="Rectangle à coins arrondis 14"/>
          <p:cNvSpPr/>
          <p:nvPr/>
        </p:nvSpPr>
        <p:spPr>
          <a:xfrm>
            <a:off x="482401" y="2226417"/>
            <a:ext cx="57150" cy="50947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à coins arrondis 15"/>
          <p:cNvSpPr/>
          <p:nvPr/>
        </p:nvSpPr>
        <p:spPr>
          <a:xfrm>
            <a:off x="1952665" y="2236033"/>
            <a:ext cx="57150" cy="50947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5623545" y="2226417"/>
            <a:ext cx="57150" cy="68413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/>
          <p:cNvSpPr txBox="1"/>
          <p:nvPr/>
        </p:nvSpPr>
        <p:spPr>
          <a:xfrm>
            <a:off x="107504" y="1601330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 smtClean="0">
                <a:solidFill>
                  <a:schemeClr val="accent2"/>
                </a:solidFill>
              </a:rPr>
              <a:t>Birth</a:t>
            </a:r>
            <a:endParaRPr lang="fr-FR" sz="2400" dirty="0">
              <a:solidFill>
                <a:schemeClr val="accent2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1981240" y="1490099"/>
            <a:ext cx="12859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 smtClean="0">
                <a:solidFill>
                  <a:schemeClr val="accent2"/>
                </a:solidFill>
              </a:rPr>
              <a:t>Weaning</a:t>
            </a:r>
            <a:endParaRPr lang="fr-FR" sz="2400" dirty="0" smtClean="0">
              <a:solidFill>
                <a:schemeClr val="accent2"/>
              </a:solidFill>
            </a:endParaRPr>
          </a:p>
          <a:p>
            <a:r>
              <a:rPr lang="fr-FR" sz="2400" dirty="0" smtClean="0">
                <a:solidFill>
                  <a:schemeClr val="accent2"/>
                </a:solidFill>
              </a:rPr>
              <a:t>31 </a:t>
            </a:r>
            <a:r>
              <a:rPr lang="fr-FR" sz="2400" dirty="0" err="1" smtClean="0">
                <a:solidFill>
                  <a:schemeClr val="accent2"/>
                </a:solidFill>
              </a:rPr>
              <a:t>days</a:t>
            </a:r>
            <a:endParaRPr lang="fr-FR" sz="2400" dirty="0">
              <a:solidFill>
                <a:schemeClr val="accent2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4794602" y="1385368"/>
            <a:ext cx="21340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chemeClr val="accent2"/>
                </a:solidFill>
              </a:rPr>
              <a:t>End of the test</a:t>
            </a:r>
          </a:p>
          <a:p>
            <a:r>
              <a:rPr lang="fr-FR" sz="2400" dirty="0" smtClean="0">
                <a:solidFill>
                  <a:schemeClr val="accent2"/>
                </a:solidFill>
              </a:rPr>
              <a:t>63 or 70 </a:t>
            </a:r>
            <a:r>
              <a:rPr lang="fr-FR" sz="2400" dirty="0" err="1" smtClean="0">
                <a:solidFill>
                  <a:schemeClr val="accent2"/>
                </a:solidFill>
              </a:rPr>
              <a:t>days</a:t>
            </a:r>
            <a:endParaRPr lang="fr-FR" sz="2400" dirty="0">
              <a:solidFill>
                <a:schemeClr val="accent2"/>
              </a:solidFill>
            </a:endParaRPr>
          </a:p>
        </p:txBody>
      </p:sp>
      <p:sp>
        <p:nvSpPr>
          <p:cNvPr id="22" name="Accolade fermante 21"/>
          <p:cNvSpPr/>
          <p:nvPr/>
        </p:nvSpPr>
        <p:spPr>
          <a:xfrm rot="5400000">
            <a:off x="3542934" y="1484455"/>
            <a:ext cx="360043" cy="3426282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ZoneTexte 22"/>
          <p:cNvSpPr txBox="1"/>
          <p:nvPr/>
        </p:nvSpPr>
        <p:spPr>
          <a:xfrm>
            <a:off x="2745378" y="3521696"/>
            <a:ext cx="1557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 smtClean="0"/>
              <a:t>Mortality</a:t>
            </a:r>
            <a:endParaRPr lang="fr-FR" sz="2400" dirty="0"/>
          </a:p>
        </p:txBody>
      </p:sp>
      <p:sp>
        <p:nvSpPr>
          <p:cNvPr id="24" name="ZoneTexte 23"/>
          <p:cNvSpPr txBox="1"/>
          <p:nvPr/>
        </p:nvSpPr>
        <p:spPr>
          <a:xfrm>
            <a:off x="4932040" y="3521695"/>
            <a:ext cx="1557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 smtClean="0"/>
              <a:t>Morbidity</a:t>
            </a:r>
            <a:endParaRPr lang="fr-FR" sz="2400" dirty="0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393" y="2386582"/>
            <a:ext cx="590658" cy="592139"/>
          </a:xfrm>
          <a:prstGeom prst="rect">
            <a:avLst/>
          </a:prstGeom>
        </p:spPr>
      </p:pic>
      <p:cxnSp>
        <p:nvCxnSpPr>
          <p:cNvPr id="26" name="Connecteur droit avec flèche 25"/>
          <p:cNvCxnSpPr/>
          <p:nvPr/>
        </p:nvCxnSpPr>
        <p:spPr>
          <a:xfrm>
            <a:off x="5639255" y="3017574"/>
            <a:ext cx="12865" cy="50412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ZoneTexte 27"/>
          <p:cNvSpPr txBox="1"/>
          <p:nvPr/>
        </p:nvSpPr>
        <p:spPr>
          <a:xfrm>
            <a:off x="7224688" y="2216365"/>
            <a:ext cx="1955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Live </a:t>
            </a:r>
            <a:r>
              <a:rPr lang="fr-FR" sz="2400" dirty="0" err="1" smtClean="0"/>
              <a:t>weight</a:t>
            </a:r>
            <a:endParaRPr lang="fr-FR" sz="2400" dirty="0" smtClean="0"/>
          </a:p>
          <a:p>
            <a:r>
              <a:rPr lang="fr-FR" sz="2400" dirty="0" err="1" smtClean="0"/>
              <a:t>Carcass</a:t>
            </a:r>
            <a:r>
              <a:rPr lang="fr-FR" sz="2400" dirty="0" smtClean="0"/>
              <a:t> </a:t>
            </a:r>
            <a:r>
              <a:rPr lang="fr-FR" sz="2400" dirty="0" err="1" smtClean="0"/>
              <a:t>yield</a:t>
            </a:r>
            <a:endParaRPr lang="fr-FR" sz="2400" dirty="0"/>
          </a:p>
        </p:txBody>
      </p:sp>
      <p:sp>
        <p:nvSpPr>
          <p:cNvPr id="29" name="ZoneTexte 28"/>
          <p:cNvSpPr txBox="1"/>
          <p:nvPr/>
        </p:nvSpPr>
        <p:spPr>
          <a:xfrm>
            <a:off x="3524226" y="3956863"/>
            <a:ext cx="20557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fr-FR" sz="2400" dirty="0" err="1" smtClean="0"/>
              <a:t>respiratory</a:t>
            </a:r>
            <a:endParaRPr lang="fr-FR" sz="2400" dirty="0" smtClean="0"/>
          </a:p>
          <a:p>
            <a:pPr marL="342900" indent="-342900">
              <a:buFontTx/>
              <a:buChar char="-"/>
            </a:pPr>
            <a:r>
              <a:rPr lang="fr-FR" sz="2400" dirty="0" smtClean="0"/>
              <a:t>digestive</a:t>
            </a:r>
          </a:p>
          <a:p>
            <a:pPr marL="342900" indent="-342900">
              <a:buFontTx/>
              <a:buChar char="-"/>
            </a:pPr>
            <a:r>
              <a:rPr lang="fr-FR" sz="2400" dirty="0" err="1" smtClean="0"/>
              <a:t>infectious</a:t>
            </a:r>
            <a:r>
              <a:rPr lang="fr-FR" sz="24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8822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299197" y="260648"/>
            <a:ext cx="676875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800" b="1" dirty="0" err="1" smtClean="0">
                <a:solidFill>
                  <a:srgbClr val="6F9D20"/>
                </a:solidFill>
                <a:latin typeface="Arial" pitchFamily="34" charset="0"/>
                <a:cs typeface="Arial" pitchFamily="34" charset="0"/>
              </a:rPr>
              <a:t>Disease</a:t>
            </a:r>
            <a:r>
              <a:rPr lang="fr-FR" sz="2800" b="1" dirty="0" smtClean="0">
                <a:solidFill>
                  <a:srgbClr val="6F9D20"/>
                </a:solidFill>
                <a:latin typeface="Arial" pitchFamily="34" charset="0"/>
                <a:cs typeface="Arial" pitchFamily="34" charset="0"/>
              </a:rPr>
              <a:t> traits</a:t>
            </a:r>
            <a:endParaRPr lang="fr-FR" sz="2800" b="1" dirty="0">
              <a:solidFill>
                <a:srgbClr val="6F9D2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1341205"/>
              </p:ext>
            </p:extLst>
          </p:nvPr>
        </p:nvGraphicFramePr>
        <p:xfrm>
          <a:off x="323528" y="1196752"/>
          <a:ext cx="8352927" cy="352839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661110"/>
                <a:gridCol w="3991665"/>
                <a:gridCol w="1700152"/>
              </a:tblGrid>
              <a:tr h="705678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Trait</a:t>
                      </a:r>
                      <a:endParaRPr lang="fr-F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Description</a:t>
                      </a:r>
                      <a:endParaRPr lang="fr-F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err="1" smtClean="0"/>
                        <a:t>Prevalence</a:t>
                      </a:r>
                      <a:endParaRPr lang="fr-FR" sz="2000" dirty="0"/>
                    </a:p>
                  </a:txBody>
                  <a:tcPr anchor="ctr"/>
                </a:tc>
              </a:tr>
              <a:tr h="705678">
                <a:tc>
                  <a:txBody>
                    <a:bodyPr/>
                    <a:lstStyle/>
                    <a:p>
                      <a:r>
                        <a:rPr lang="fr-FR" sz="2000" dirty="0" smtClean="0"/>
                        <a:t>Digestive syndromes</a:t>
                      </a:r>
                      <a:endParaRPr lang="fr-F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2000" dirty="0" err="1" smtClean="0"/>
                        <a:t>Diarrhea</a:t>
                      </a:r>
                      <a:r>
                        <a:rPr lang="fr-FR" sz="2000" dirty="0" smtClean="0"/>
                        <a:t>, </a:t>
                      </a:r>
                      <a:r>
                        <a:rPr lang="fr-FR" sz="2000" dirty="0" err="1" smtClean="0"/>
                        <a:t>bloated</a:t>
                      </a:r>
                      <a:r>
                        <a:rPr lang="fr-FR" sz="2000" dirty="0" smtClean="0"/>
                        <a:t> abdomen…</a:t>
                      </a:r>
                      <a:endParaRPr lang="fr-F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7.1</a:t>
                      </a:r>
                      <a:r>
                        <a:rPr lang="fr-FR" sz="2000" baseline="0" dirty="0" smtClean="0"/>
                        <a:t> %</a:t>
                      </a:r>
                    </a:p>
                  </a:txBody>
                  <a:tcPr anchor="ctr"/>
                </a:tc>
              </a:tr>
              <a:tr h="705678">
                <a:tc>
                  <a:txBody>
                    <a:bodyPr/>
                    <a:lstStyle/>
                    <a:p>
                      <a:r>
                        <a:rPr lang="fr-FR" sz="2000" dirty="0" err="1" smtClean="0"/>
                        <a:t>Respiratory</a:t>
                      </a:r>
                      <a:r>
                        <a:rPr lang="fr-FR" sz="2000" dirty="0" smtClean="0"/>
                        <a:t> syndromes</a:t>
                      </a:r>
                      <a:endParaRPr lang="fr-F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2000" dirty="0" smtClean="0"/>
                        <a:t>Nasal </a:t>
                      </a:r>
                      <a:r>
                        <a:rPr lang="fr-FR" sz="2000" dirty="0" err="1" smtClean="0"/>
                        <a:t>discharge</a:t>
                      </a:r>
                      <a:r>
                        <a:rPr lang="fr-FR" sz="2000" dirty="0" smtClean="0"/>
                        <a:t>, </a:t>
                      </a:r>
                      <a:r>
                        <a:rPr lang="fr-FR" sz="2000" dirty="0" err="1" smtClean="0"/>
                        <a:t>lung</a:t>
                      </a:r>
                      <a:r>
                        <a:rPr lang="fr-FR" sz="2000" dirty="0" smtClean="0"/>
                        <a:t> </a:t>
                      </a:r>
                      <a:r>
                        <a:rPr lang="fr-FR" sz="2000" dirty="0" err="1" smtClean="0"/>
                        <a:t>lesion</a:t>
                      </a:r>
                      <a:r>
                        <a:rPr lang="fr-FR" sz="2000" dirty="0" smtClean="0"/>
                        <a:t>, </a:t>
                      </a:r>
                      <a:r>
                        <a:rPr lang="fr-FR" sz="2000" dirty="0" err="1" smtClean="0"/>
                        <a:t>wry</a:t>
                      </a:r>
                      <a:r>
                        <a:rPr lang="fr-FR" sz="2000" dirty="0" smtClean="0"/>
                        <a:t> neck…</a:t>
                      </a:r>
                      <a:endParaRPr lang="fr-F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4.0 %</a:t>
                      </a:r>
                      <a:endParaRPr lang="fr-FR" sz="2000" dirty="0"/>
                    </a:p>
                  </a:txBody>
                  <a:tcPr anchor="ctr"/>
                </a:tc>
              </a:tr>
              <a:tr h="705678">
                <a:tc>
                  <a:txBody>
                    <a:bodyPr/>
                    <a:lstStyle/>
                    <a:p>
                      <a:r>
                        <a:rPr lang="fr-FR" sz="2000" dirty="0" err="1" smtClean="0"/>
                        <a:t>Infectious</a:t>
                      </a:r>
                      <a:r>
                        <a:rPr lang="fr-FR" sz="2000" dirty="0" smtClean="0"/>
                        <a:t> syndromes</a:t>
                      </a:r>
                      <a:endParaRPr lang="fr-F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2000" dirty="0" smtClean="0"/>
                        <a:t>Digestive</a:t>
                      </a:r>
                      <a:r>
                        <a:rPr lang="fr-FR" sz="2000" baseline="0" dirty="0" smtClean="0"/>
                        <a:t> + </a:t>
                      </a:r>
                      <a:r>
                        <a:rPr lang="fr-FR" sz="2000" baseline="0" dirty="0" err="1" smtClean="0"/>
                        <a:t>respiratory</a:t>
                      </a:r>
                      <a:r>
                        <a:rPr lang="fr-FR" sz="2000" baseline="0" dirty="0" smtClean="0"/>
                        <a:t> syndromes</a:t>
                      </a:r>
                      <a:endParaRPr lang="fr-F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12.1 %</a:t>
                      </a:r>
                      <a:endParaRPr lang="fr-FR" sz="2000" dirty="0"/>
                    </a:p>
                  </a:txBody>
                  <a:tcPr anchor="ctr"/>
                </a:tc>
              </a:tr>
              <a:tr h="705678">
                <a:tc>
                  <a:txBody>
                    <a:bodyPr/>
                    <a:lstStyle/>
                    <a:p>
                      <a:r>
                        <a:rPr lang="fr-FR" sz="2000" dirty="0" err="1" smtClean="0"/>
                        <a:t>Infectious</a:t>
                      </a:r>
                      <a:r>
                        <a:rPr lang="fr-FR" sz="2000" dirty="0" smtClean="0"/>
                        <a:t> </a:t>
                      </a:r>
                      <a:r>
                        <a:rPr lang="fr-FR" sz="2000" dirty="0" err="1" smtClean="0"/>
                        <a:t>mortality</a:t>
                      </a:r>
                      <a:endParaRPr lang="fr-F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4.7 %</a:t>
                      </a:r>
                      <a:endParaRPr lang="fr-FR" sz="20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616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299197" y="260648"/>
            <a:ext cx="676875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6F9D20"/>
                </a:solidFill>
                <a:latin typeface="Arial" pitchFamily="34" charset="0"/>
                <a:cs typeface="Arial" pitchFamily="34" charset="0"/>
              </a:rPr>
              <a:t>Production traits</a:t>
            </a:r>
            <a:endParaRPr lang="fr-FR" sz="2800" b="1" dirty="0">
              <a:solidFill>
                <a:srgbClr val="6F9D2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6003243"/>
              </p:ext>
            </p:extLst>
          </p:nvPr>
        </p:nvGraphicFramePr>
        <p:xfrm>
          <a:off x="395537" y="1700808"/>
          <a:ext cx="8064894" cy="208823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688298"/>
                <a:gridCol w="2688298"/>
                <a:gridCol w="2688298"/>
              </a:tblGrid>
              <a:tr h="696077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Trait</a:t>
                      </a:r>
                      <a:endParaRPr lang="fr-F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err="1" smtClean="0"/>
                        <a:t>Mean</a:t>
                      </a:r>
                      <a:endParaRPr lang="fr-F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solidFill>
                            <a:schemeClr val="tx1"/>
                          </a:solidFill>
                        </a:rPr>
                        <a:t>Standard </a:t>
                      </a:r>
                      <a:r>
                        <a:rPr lang="fr-FR" sz="2000" dirty="0" err="1" smtClean="0">
                          <a:solidFill>
                            <a:schemeClr val="tx1"/>
                          </a:solidFill>
                        </a:rPr>
                        <a:t>deviation</a:t>
                      </a:r>
                      <a:endParaRPr lang="fr-FR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696077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err="1" smtClean="0"/>
                        <a:t>Carcass</a:t>
                      </a:r>
                      <a:r>
                        <a:rPr lang="fr-FR" sz="2000" dirty="0" smtClean="0"/>
                        <a:t> </a:t>
                      </a:r>
                      <a:r>
                        <a:rPr lang="fr-FR" sz="2000" dirty="0" err="1" smtClean="0"/>
                        <a:t>yield</a:t>
                      </a:r>
                      <a:r>
                        <a:rPr lang="fr-FR" sz="2000" dirty="0" smtClean="0"/>
                        <a:t> (%)</a:t>
                      </a:r>
                      <a:endParaRPr lang="fr-F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57.69</a:t>
                      </a:r>
                      <a:endParaRPr lang="fr-F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1.92</a:t>
                      </a:r>
                      <a:endParaRPr lang="fr-FR" sz="2000" baseline="0" dirty="0" smtClean="0"/>
                    </a:p>
                  </a:txBody>
                  <a:tcPr anchor="ctr"/>
                </a:tc>
              </a:tr>
              <a:tr h="696077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Live </a:t>
                      </a:r>
                      <a:r>
                        <a:rPr lang="fr-FR" sz="2000" dirty="0" err="1" smtClean="0"/>
                        <a:t>weight</a:t>
                      </a:r>
                      <a:r>
                        <a:rPr lang="fr-FR" sz="2000" dirty="0" smtClean="0"/>
                        <a:t> (kg)</a:t>
                      </a:r>
                      <a:endParaRPr lang="fr-F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2.88</a:t>
                      </a:r>
                      <a:endParaRPr lang="fr-F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0.39</a:t>
                      </a:r>
                      <a:endParaRPr lang="fr-FR" sz="20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ZoneTexte 3"/>
          <p:cNvSpPr txBox="1"/>
          <p:nvPr/>
        </p:nvSpPr>
        <p:spPr>
          <a:xfrm>
            <a:off x="3272013" y="5699142"/>
            <a:ext cx="2823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/>
              <a:t>Data </a:t>
            </a:r>
            <a:r>
              <a:rPr lang="fr-FR" i="1" dirty="0" err="1" smtClean="0"/>
              <a:t>from</a:t>
            </a:r>
            <a:r>
              <a:rPr lang="fr-FR" i="1" dirty="0" smtClean="0"/>
              <a:t> 1998 to 2014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1209707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/>
          <p:cNvSpPr txBox="1"/>
          <p:nvPr/>
        </p:nvSpPr>
        <p:spPr>
          <a:xfrm>
            <a:off x="934723" y="260648"/>
            <a:ext cx="6768752" cy="523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800" b="1" dirty="0" err="1" smtClean="0">
                <a:solidFill>
                  <a:srgbClr val="6F9D20"/>
                </a:solidFill>
                <a:latin typeface="Arial" pitchFamily="34" charset="0"/>
                <a:cs typeface="Arial" pitchFamily="34" charset="0"/>
              </a:rPr>
              <a:t>Statistical</a:t>
            </a:r>
            <a:r>
              <a:rPr lang="fr-FR" sz="2800" b="1" dirty="0" smtClean="0">
                <a:solidFill>
                  <a:srgbClr val="6F9D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800" b="1" dirty="0" err="1" smtClean="0">
                <a:solidFill>
                  <a:srgbClr val="6F9D20"/>
                </a:solidFill>
                <a:latin typeface="Arial" pitchFamily="34" charset="0"/>
                <a:cs typeface="Arial" pitchFamily="34" charset="0"/>
              </a:rPr>
              <a:t>analysis</a:t>
            </a:r>
            <a:endParaRPr lang="fr-FR" sz="2800" b="1" dirty="0">
              <a:solidFill>
                <a:srgbClr val="6F9D2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462586" y="1277878"/>
            <a:ext cx="5417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rgbClr val="C5DD01"/>
              </a:buClr>
              <a:buFont typeface="Wingdings" pitchFamily="2" charset="2"/>
              <a:buChar char="v"/>
            </a:pP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 smtClean="0">
                <a:latin typeface="Arial" pitchFamily="34" charset="0"/>
                <a:cs typeface="Arial" pitchFamily="34" charset="0"/>
              </a:rPr>
              <a:t>Threshold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model </a:t>
            </a:r>
            <a:r>
              <a:rPr lang="fr-FR" sz="2000" dirty="0" err="1" smtClean="0">
                <a:latin typeface="Arial" pitchFamily="34" charset="0"/>
                <a:cs typeface="Arial" pitchFamily="34" charset="0"/>
              </a:rPr>
              <a:t>creates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an </a:t>
            </a:r>
            <a:r>
              <a:rPr lang="fr-FR" sz="2000" dirty="0" err="1" smtClean="0">
                <a:latin typeface="Arial" pitchFamily="34" charset="0"/>
                <a:cs typeface="Arial" pitchFamily="34" charset="0"/>
              </a:rPr>
              <a:t>underlying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 smtClean="0">
                <a:latin typeface="Arial" pitchFamily="34" charset="0"/>
                <a:cs typeface="Arial" pitchFamily="34" charset="0"/>
              </a:rPr>
              <a:t>continuous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 smtClean="0">
                <a:latin typeface="Arial" pitchFamily="34" charset="0"/>
                <a:cs typeface="Arial" pitchFamily="34" charset="0"/>
              </a:rPr>
              <a:t>unobservable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trait, the </a:t>
            </a:r>
            <a:r>
              <a:rPr lang="fr-FR" sz="2000" dirty="0" err="1" smtClean="0">
                <a:latin typeface="Arial" pitchFamily="34" charset="0"/>
                <a:cs typeface="Arial" pitchFamily="34" charset="0"/>
              </a:rPr>
              <a:t>liability</a:t>
            </a:r>
            <a:endParaRPr lang="fr-FR" sz="2000" dirty="0" smtClean="0">
              <a:latin typeface="Arial" pitchFamily="34" charset="0"/>
              <a:cs typeface="Arial" pitchFamily="34" charset="0"/>
            </a:endParaRPr>
          </a:p>
          <a:p>
            <a:pPr marL="171450" indent="-171450">
              <a:buClr>
                <a:srgbClr val="C5DD01"/>
              </a:buClr>
              <a:buFont typeface="Wingdings" pitchFamily="2" charset="2"/>
              <a:buChar char="v"/>
            </a:pPr>
            <a:endParaRPr lang="fr-FR" sz="20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Clr>
                <a:srgbClr val="C5DD01"/>
              </a:buClr>
              <a:buFont typeface="Symbol"/>
              <a:buChar char="Þ"/>
            </a:pPr>
            <a:r>
              <a:rPr lang="fr-FR" sz="2000" dirty="0" err="1" smtClean="0">
                <a:latin typeface="Arial" pitchFamily="34" charset="0"/>
                <a:cs typeface="Arial" pitchFamily="34" charset="0"/>
              </a:rPr>
              <a:t>theoritically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 smtClean="0">
                <a:latin typeface="Arial" pitchFamily="34" charset="0"/>
                <a:cs typeface="Arial" pitchFamily="34" charset="0"/>
              </a:rPr>
              <a:t>better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for </a:t>
            </a:r>
            <a:r>
              <a:rPr lang="fr-FR" sz="2000" dirty="0" err="1" smtClean="0">
                <a:latin typeface="Arial" pitchFamily="34" charset="0"/>
                <a:cs typeface="Arial" pitchFamily="34" charset="0"/>
              </a:rPr>
              <a:t>binary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trait</a:t>
            </a:r>
          </a:p>
          <a:p>
            <a:pPr marL="342900" indent="-342900">
              <a:buClr>
                <a:srgbClr val="C5DD01"/>
              </a:buClr>
              <a:buFont typeface="Symbol"/>
              <a:buChar char="Þ"/>
            </a:pPr>
            <a:endParaRPr lang="fr-FR" sz="20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C5DD01"/>
              </a:buClr>
            </a:pP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77" t="19396" r="40734" b="48757"/>
          <a:stretch/>
        </p:blipFill>
        <p:spPr bwMode="auto">
          <a:xfrm>
            <a:off x="5940152" y="202790"/>
            <a:ext cx="2844824" cy="2506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ZoneTexte 34"/>
          <p:cNvSpPr txBox="1"/>
          <p:nvPr/>
        </p:nvSpPr>
        <p:spPr>
          <a:xfrm>
            <a:off x="8158722" y="2202916"/>
            <a:ext cx="967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liability</a:t>
            </a:r>
            <a:endParaRPr lang="fr-FR" dirty="0"/>
          </a:p>
        </p:txBody>
      </p:sp>
      <p:sp>
        <p:nvSpPr>
          <p:cNvPr id="36" name="ZoneTexte 35"/>
          <p:cNvSpPr txBox="1"/>
          <p:nvPr/>
        </p:nvSpPr>
        <p:spPr>
          <a:xfrm>
            <a:off x="8041694" y="1754452"/>
            <a:ext cx="1066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>
                <a:solidFill>
                  <a:schemeClr val="accent2"/>
                </a:solidFill>
              </a:rPr>
              <a:t>Sick</a:t>
            </a:r>
            <a:endParaRPr lang="fr-FR" b="1" dirty="0">
              <a:solidFill>
                <a:schemeClr val="accent2"/>
              </a:solidFill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6791531" y="1643157"/>
            <a:ext cx="911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Healthy</a:t>
            </a:r>
            <a:endParaRPr lang="fr-FR" dirty="0"/>
          </a:p>
        </p:txBody>
      </p:sp>
      <p:sp>
        <p:nvSpPr>
          <p:cNvPr id="38" name="ZoneTexte 37"/>
          <p:cNvSpPr txBox="1"/>
          <p:nvPr/>
        </p:nvSpPr>
        <p:spPr>
          <a:xfrm>
            <a:off x="6969947" y="2699628"/>
            <a:ext cx="1329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Threshold</a:t>
            </a:r>
            <a:endParaRPr lang="fr-FR" dirty="0"/>
          </a:p>
        </p:txBody>
      </p:sp>
      <p:cxnSp>
        <p:nvCxnSpPr>
          <p:cNvPr id="39" name="Connecteur droit 38"/>
          <p:cNvCxnSpPr/>
          <p:nvPr/>
        </p:nvCxnSpPr>
        <p:spPr>
          <a:xfrm flipV="1">
            <a:off x="7750138" y="1985256"/>
            <a:ext cx="170065" cy="4803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0" name="Connecteur droit 39"/>
          <p:cNvCxnSpPr/>
          <p:nvPr/>
        </p:nvCxnSpPr>
        <p:spPr>
          <a:xfrm flipV="1">
            <a:off x="7799418" y="2137657"/>
            <a:ext cx="273185" cy="94621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1" name="Connecteur droit 40"/>
          <p:cNvCxnSpPr/>
          <p:nvPr/>
        </p:nvCxnSpPr>
        <p:spPr>
          <a:xfrm flipV="1">
            <a:off x="7889467" y="2370269"/>
            <a:ext cx="274549" cy="8215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2" name="Connecteur droit 41"/>
          <p:cNvCxnSpPr/>
          <p:nvPr/>
        </p:nvCxnSpPr>
        <p:spPr>
          <a:xfrm flipV="1">
            <a:off x="7745341" y="1708257"/>
            <a:ext cx="147750" cy="4803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3" name="Connecteur droit 42"/>
          <p:cNvCxnSpPr/>
          <p:nvPr/>
        </p:nvCxnSpPr>
        <p:spPr>
          <a:xfrm flipV="1">
            <a:off x="8179141" y="2522669"/>
            <a:ext cx="137275" cy="4251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6" name="ZoneTexte 25"/>
          <p:cNvSpPr txBox="1"/>
          <p:nvPr/>
        </p:nvSpPr>
        <p:spPr>
          <a:xfrm>
            <a:off x="611560" y="5301208"/>
            <a:ext cx="30449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rgbClr val="C5DD01"/>
              </a:buClr>
              <a:buFont typeface="Wingdings" pitchFamily="2" charset="2"/>
              <a:buChar char="v"/>
            </a:pPr>
            <a:r>
              <a:rPr lang="fr-FR" sz="2000" dirty="0" smtClean="0">
                <a:latin typeface="Arial" pitchFamily="34" charset="0"/>
                <a:cs typeface="Arial" pitchFamily="34" charset="0"/>
              </a:rPr>
              <a:t>ASREML software</a:t>
            </a:r>
          </a:p>
          <a:p>
            <a:pPr marL="171450" indent="-171450">
              <a:buClr>
                <a:srgbClr val="C5DD01"/>
              </a:buClr>
              <a:buFont typeface="Wingdings" pitchFamily="2" charset="2"/>
              <a:buChar char="v"/>
            </a:pP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449427" y="3573016"/>
            <a:ext cx="8461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rgbClr val="C5DD01"/>
              </a:buClr>
              <a:buFont typeface="Wingdings" pitchFamily="2" charset="2"/>
              <a:buChar char="v"/>
            </a:pP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 smtClean="0">
                <a:latin typeface="Arial" pitchFamily="34" charset="0"/>
                <a:cs typeface="Arial" pitchFamily="34" charset="0"/>
              </a:rPr>
              <a:t>Linear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model for </a:t>
            </a:r>
            <a:r>
              <a:rPr lang="fr-FR" sz="2000" dirty="0" err="1" smtClean="0">
                <a:latin typeface="Arial" pitchFamily="34" charset="0"/>
                <a:cs typeface="Arial" pitchFamily="34" charset="0"/>
              </a:rPr>
              <a:t>continuous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 smtClean="0">
                <a:latin typeface="Arial" pitchFamily="34" charset="0"/>
                <a:cs typeface="Arial" pitchFamily="34" charset="0"/>
              </a:rPr>
              <a:t>normally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 smtClean="0">
                <a:latin typeface="Arial" pitchFamily="34" charset="0"/>
                <a:cs typeface="Arial" pitchFamily="34" charset="0"/>
              </a:rPr>
              <a:t>distributed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traits</a:t>
            </a:r>
          </a:p>
          <a:p>
            <a:pPr marL="171450" indent="-171450">
              <a:buClr>
                <a:srgbClr val="C5DD01"/>
              </a:buClr>
              <a:buFont typeface="Wingdings" pitchFamily="2" charset="2"/>
              <a:buChar char="v"/>
            </a:pP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4070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aphique 2"/>
          <p:cNvGraphicFramePr>
            <a:graphicFrameLocks/>
          </p:cNvGraphicFramePr>
          <p:nvPr/>
        </p:nvGraphicFramePr>
        <p:xfrm>
          <a:off x="400049" y="1047750"/>
          <a:ext cx="8343902" cy="4762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ZoneTexte 3"/>
          <p:cNvSpPr txBox="1"/>
          <p:nvPr/>
        </p:nvSpPr>
        <p:spPr>
          <a:xfrm>
            <a:off x="1547664" y="260648"/>
            <a:ext cx="6768752" cy="523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800" b="1" dirty="0" err="1">
                <a:solidFill>
                  <a:srgbClr val="6F9D20"/>
                </a:solidFill>
                <a:latin typeface="Arial" pitchFamily="34" charset="0"/>
                <a:cs typeface="Arial" pitchFamily="34" charset="0"/>
              </a:rPr>
              <a:t>Heritability</a:t>
            </a:r>
            <a:r>
              <a:rPr lang="fr-FR" sz="2800" b="1" dirty="0">
                <a:solidFill>
                  <a:srgbClr val="6F9D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800" b="1" dirty="0" err="1">
                <a:solidFill>
                  <a:srgbClr val="6F9D20"/>
                </a:solidFill>
                <a:latin typeface="Arial" pitchFamily="34" charset="0"/>
                <a:cs typeface="Arial" pitchFamily="34" charset="0"/>
              </a:rPr>
              <a:t>estimates</a:t>
            </a:r>
            <a:endParaRPr lang="fr-FR" sz="2800" b="1" dirty="0">
              <a:solidFill>
                <a:srgbClr val="6F9D2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37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s0ZFlFNik6939OAyqUIf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s0ZFlFNik6939OAyqUIf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s0ZFlFNik6939OAyqUIf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s0ZFlFNik6939OAyqUIf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s0ZFlFNik6939OAyqUIfg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1639</TotalTime>
  <Words>435</Words>
  <Application>Microsoft Office PowerPoint</Application>
  <PresentationFormat>Affichage à l'écran (4:3)</PresentationFormat>
  <Paragraphs>163</Paragraphs>
  <Slides>13</Slides>
  <Notes>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4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Maison</dc:creator>
  <cp:lastModifiedBy>mjaquot</cp:lastModifiedBy>
  <cp:revision>54</cp:revision>
  <dcterms:created xsi:type="dcterms:W3CDTF">2013-02-12T09:22:20Z</dcterms:created>
  <dcterms:modified xsi:type="dcterms:W3CDTF">2016-06-08T12:01:55Z</dcterms:modified>
</cp:coreProperties>
</file>