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363" r:id="rId3"/>
    <p:sldId id="391" r:id="rId4"/>
    <p:sldId id="392" r:id="rId5"/>
    <p:sldId id="393" r:id="rId6"/>
    <p:sldId id="394" r:id="rId7"/>
    <p:sldId id="371" r:id="rId8"/>
    <p:sldId id="395" r:id="rId9"/>
    <p:sldId id="396" r:id="rId10"/>
    <p:sldId id="399" r:id="rId11"/>
    <p:sldId id="400" r:id="rId12"/>
    <p:sldId id="398" r:id="rId13"/>
    <p:sldId id="401" r:id="rId14"/>
    <p:sldId id="404" r:id="rId15"/>
    <p:sldId id="384" r:id="rId16"/>
    <p:sldId id="402" r:id="rId17"/>
    <p:sldId id="403" r:id="rId18"/>
    <p:sldId id="378" r:id="rId19"/>
    <p:sldId id="406" r:id="rId20"/>
    <p:sldId id="379" r:id="rId21"/>
    <p:sldId id="380" r:id="rId22"/>
    <p:sldId id="381" r:id="rId23"/>
    <p:sldId id="385" r:id="rId24"/>
    <p:sldId id="407" r:id="rId25"/>
    <p:sldId id="408" r:id="rId26"/>
    <p:sldId id="386" r:id="rId27"/>
    <p:sldId id="387" r:id="rId28"/>
    <p:sldId id="388" r:id="rId29"/>
    <p:sldId id="409" r:id="rId30"/>
    <p:sldId id="334" r:id="rId31"/>
    <p:sldId id="389" r:id="rId32"/>
    <p:sldId id="372" r:id="rId33"/>
    <p:sldId id="337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47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3" autoAdjust="0"/>
    <p:restoredTop sz="87900" autoAdjust="0"/>
  </p:normalViewPr>
  <p:slideViewPr>
    <p:cSldViewPr>
      <p:cViewPr>
        <p:scale>
          <a:sx n="60" d="100"/>
          <a:sy n="60" d="100"/>
        </p:scale>
        <p:origin x="-171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1808E-1AC0-4537-A519-9D688B638BFA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720E6-D112-47CA-8491-F429FC7A9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94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A58E9-B9A6-4337-883B-934AA54A72F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20E6-D112-47CA-8491-F429FC7A972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857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20E6-D112-47CA-8491-F429FC7A972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857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A58E9-B9A6-4337-883B-934AA54A72FC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D08A5-981D-44C8-819B-3B34E12B606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D08A5-981D-44C8-819B-3B34E12B606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D08A5-981D-44C8-819B-3B34E12B606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This question </a:t>
            </a:r>
            <a:r>
              <a:rPr lang="fr-FR" dirty="0" err="1" smtClean="0"/>
              <a:t>was</a:t>
            </a:r>
            <a:r>
              <a:rPr lang="fr-FR" dirty="0" smtClean="0"/>
              <a:t> a </a:t>
            </a:r>
            <a:r>
              <a:rPr lang="fr-FR" dirty="0" err="1" smtClean="0"/>
              <a:t>difficult</a:t>
            </a:r>
            <a:r>
              <a:rPr lang="fr-FR" dirty="0" smtClean="0"/>
              <a:t> one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baseline="0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….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20E6-D112-47CA-8491-F429FC7A972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989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A58E9-B9A6-4337-883B-934AA54A72F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A58E9-B9A6-4337-883B-934AA54A72F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A58E9-B9A6-4337-883B-934AA54A72FC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20E6-D112-47CA-8491-F429FC7A972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85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34DA-8CC3-47F5-B5C0-A0313AD73060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1F4-DCF9-40B7-8903-A24B3188B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00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34DA-8CC3-47F5-B5C0-A0313AD73060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1F4-DCF9-40B7-8903-A24B3188B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0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34DA-8CC3-47F5-B5C0-A0313AD73060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1F4-DCF9-40B7-8903-A24B3188B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5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34DA-8CC3-47F5-B5C0-A0313AD73060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1F4-DCF9-40B7-8903-A24B3188B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12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34DA-8CC3-47F5-B5C0-A0313AD73060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1F4-DCF9-40B7-8903-A24B3188B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34DA-8CC3-47F5-B5C0-A0313AD73060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1F4-DCF9-40B7-8903-A24B3188B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74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34DA-8CC3-47F5-B5C0-A0313AD73060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1F4-DCF9-40B7-8903-A24B3188B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88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34DA-8CC3-47F5-B5C0-A0313AD73060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1F4-DCF9-40B7-8903-A24B3188B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48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34DA-8CC3-47F5-B5C0-A0313AD73060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1F4-DCF9-40B7-8903-A24B3188B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52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34DA-8CC3-47F5-B5C0-A0313AD73060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1F4-DCF9-40B7-8903-A24B3188B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50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34DA-8CC3-47F5-B5C0-A0313AD73060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1F4-DCF9-40B7-8903-A24B3188B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22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34DA-8CC3-47F5-B5C0-A0313AD73060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C91F4-DCF9-40B7-8903-A24B3188B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05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2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08712" cy="1008112"/>
          </a:xfrm>
        </p:spPr>
        <p:txBody>
          <a:bodyPr>
            <a:normAutofit/>
          </a:bodyPr>
          <a:lstStyle/>
          <a:p>
            <a:r>
              <a:rPr lang="en-US" sz="2600" i="1" smtClean="0">
                <a:solidFill>
                  <a:srgbClr val="013473"/>
                </a:solidFill>
              </a:rPr>
              <a:t>Viscoelasticity of </a:t>
            </a:r>
            <a:r>
              <a:rPr lang="en-US" sz="2600" i="1" dirty="0" smtClean="0">
                <a:solidFill>
                  <a:srgbClr val="013473"/>
                </a:solidFill>
              </a:rPr>
              <a:t>Supramolecular </a:t>
            </a:r>
            <a:br>
              <a:rPr lang="en-US" sz="2600" i="1" dirty="0" smtClean="0">
                <a:solidFill>
                  <a:srgbClr val="013473"/>
                </a:solidFill>
              </a:rPr>
            </a:br>
            <a:r>
              <a:rPr lang="en-US" sz="2600" i="1" dirty="0" smtClean="0">
                <a:solidFill>
                  <a:srgbClr val="013473"/>
                </a:solidFill>
              </a:rPr>
              <a:t>Center-functionalized Polymer</a:t>
            </a:r>
            <a:endParaRPr lang="en-US" sz="2600" i="1" dirty="0">
              <a:solidFill>
                <a:srgbClr val="013473"/>
              </a:solidFill>
            </a:endParaRPr>
          </a:p>
        </p:txBody>
      </p:sp>
      <p:pic>
        <p:nvPicPr>
          <p:cNvPr id="18" name="Image 9" descr="ESPCI-logo_classic_fondblanc_cmj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89" y="5517231"/>
            <a:ext cx="11665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cnrs, dépasser les frontières"/>
          <p:cNvPicPr>
            <a:picLocks noChangeAspect="1" noChangeArrowheads="1"/>
          </p:cNvPicPr>
          <p:nvPr/>
        </p:nvPicPr>
        <p:blipFill>
          <a:blip r:embed="rId4" cstate="print"/>
          <a:srcRect l="22680" t="15428" r="37001" b="38287"/>
          <a:stretch>
            <a:fillRect/>
          </a:stretch>
        </p:blipFill>
        <p:spPr bwMode="auto">
          <a:xfrm>
            <a:off x="7586735" y="5490228"/>
            <a:ext cx="1027314" cy="963108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3483527" y="3501008"/>
            <a:ext cx="1736545" cy="43087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fr-FR" sz="2200" b="1" i="1" dirty="0" smtClean="0">
                <a:solidFill>
                  <a:srgbClr val="013473"/>
                </a:solidFill>
              </a:rPr>
              <a:t>Xavier </a:t>
            </a:r>
            <a:r>
              <a:rPr lang="fr-FR" sz="2200" b="1" i="1" dirty="0" err="1" smtClean="0">
                <a:solidFill>
                  <a:srgbClr val="013473"/>
                </a:solidFill>
              </a:rPr>
              <a:t>Callies</a:t>
            </a:r>
            <a:endParaRPr lang="fr-FR" sz="2200" b="1" i="1" dirty="0">
              <a:solidFill>
                <a:srgbClr val="013473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3831" y="5202484"/>
            <a:ext cx="1378158" cy="125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412776"/>
            <a:ext cx="2733898" cy="68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899592" y="2348880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i="1" dirty="0" smtClean="0">
                <a:solidFill>
                  <a:srgbClr val="013473"/>
                </a:solidFill>
              </a:rPr>
              <a:t>Effect of the </a:t>
            </a:r>
            <a:r>
              <a:rPr lang="en-US" sz="2600" i="1" dirty="0" smtClean="0">
                <a:solidFill>
                  <a:srgbClr val="FF0000"/>
                </a:solidFill>
              </a:rPr>
              <a:t>strength</a:t>
            </a:r>
            <a:r>
              <a:rPr lang="en-US" sz="2600" i="1" dirty="0" smtClean="0">
                <a:solidFill>
                  <a:srgbClr val="013473"/>
                </a:solidFill>
              </a:rPr>
              <a:t> of </a:t>
            </a:r>
            <a:r>
              <a:rPr lang="en-US" sz="2600" i="1" dirty="0" smtClean="0">
                <a:solidFill>
                  <a:srgbClr val="FF0000"/>
                </a:solidFill>
              </a:rPr>
              <a:t>Hydrogen Bonding </a:t>
            </a:r>
            <a:r>
              <a:rPr lang="en-US" sz="2600" i="1" dirty="0" smtClean="0">
                <a:solidFill>
                  <a:srgbClr val="013473"/>
                </a:solidFill>
              </a:rPr>
              <a:t>Stickers</a:t>
            </a:r>
            <a:endParaRPr lang="en-US" sz="2600" i="1" dirty="0">
              <a:solidFill>
                <a:srgbClr val="013473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95736" y="4075901"/>
            <a:ext cx="4470050" cy="43087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fr-FR" sz="2200" i="1" dirty="0" err="1" smtClean="0">
                <a:solidFill>
                  <a:srgbClr val="013473"/>
                </a:solidFill>
              </a:rPr>
              <a:t>Costantino</a:t>
            </a:r>
            <a:r>
              <a:rPr lang="fr-FR" sz="2200" i="1" dirty="0" smtClean="0">
                <a:solidFill>
                  <a:srgbClr val="013473"/>
                </a:solidFill>
              </a:rPr>
              <a:t> Creton, Guylaine </a:t>
            </a:r>
            <a:r>
              <a:rPr lang="fr-FR" sz="2200" i="1" dirty="0" err="1" smtClean="0">
                <a:solidFill>
                  <a:srgbClr val="013473"/>
                </a:solidFill>
              </a:rPr>
              <a:t>Ducouret</a:t>
            </a:r>
            <a:endParaRPr lang="fr-FR" sz="2200" i="1" dirty="0">
              <a:solidFill>
                <a:srgbClr val="013473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15511" y="4510291"/>
            <a:ext cx="2436609" cy="43087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fr-FR" sz="2200" i="1" dirty="0" smtClean="0">
                <a:solidFill>
                  <a:srgbClr val="013473"/>
                </a:solidFill>
              </a:rPr>
              <a:t>AERC 2015 - Nantes</a:t>
            </a:r>
            <a:endParaRPr lang="fr-FR" sz="2200" i="1" dirty="0">
              <a:solidFill>
                <a:srgbClr val="0134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8747634" y="1216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6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92696"/>
            <a:ext cx="2162646" cy="54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195736" y="188640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Center-functionalized Polymers ?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24" y="1412776"/>
            <a:ext cx="2180180" cy="192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427984" y="1628800"/>
            <a:ext cx="4104456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5855" rIns="0" bIns="0"/>
          <a:lstStyle/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sz="2000" b="1" dirty="0" smtClean="0">
                <a:solidFill>
                  <a:srgbClr val="013473"/>
                </a:solidFill>
              </a:rPr>
              <a:t>Self-assembly</a:t>
            </a:r>
            <a:r>
              <a:rPr lang="en-US" sz="2000" dirty="0" smtClean="0">
                <a:solidFill>
                  <a:srgbClr val="013473"/>
                </a:solidFill>
              </a:rPr>
              <a:t> of stickers </a:t>
            </a:r>
          </a:p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sz="2000" dirty="0" smtClean="0">
                <a:solidFill>
                  <a:srgbClr val="013473"/>
                </a:solidFill>
              </a:rPr>
              <a:t>into </a:t>
            </a:r>
            <a:r>
              <a:rPr lang="en-US" sz="2000" b="1" dirty="0" smtClean="0">
                <a:solidFill>
                  <a:srgbClr val="013473"/>
                </a:solidFill>
              </a:rPr>
              <a:t>filaments is favored </a:t>
            </a: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365237" y="3933056"/>
            <a:ext cx="26306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Predictable shape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of the aggregates </a:t>
            </a: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4516790" y="3933056"/>
            <a:ext cx="459171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Link the rheology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the supramolecular Chemistry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827584" y="4185084"/>
            <a:ext cx="36004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4355976" y="4205322"/>
            <a:ext cx="36004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355976" y="3033247"/>
            <a:ext cx="3936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Frauenrath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. et al.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Chem. Sci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3,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1512-1521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 (2012)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13473"/>
              </a:solidFill>
              <a:effectLst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55976" y="2708920"/>
            <a:ext cx="4752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rgbClr val="013473"/>
                </a:solidFill>
                <a:ea typeface="Times New Roman" pitchFamily="18" charset="0"/>
                <a:cs typeface="Arial" pitchFamily="34" charset="0"/>
              </a:rPr>
              <a:t>Bouteiller</a:t>
            </a:r>
            <a:r>
              <a:rPr lang="en-US" sz="1400" dirty="0" smtClean="0">
                <a:solidFill>
                  <a:srgbClr val="013473"/>
                </a:solidFill>
                <a:ea typeface="Times New Roman" pitchFamily="18" charset="0"/>
                <a:cs typeface="Arial" pitchFamily="34" charset="0"/>
              </a:rPr>
              <a:t>, 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et al.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Adv.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Funct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. Mater.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20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 1803–1811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(2010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13473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747634" y="1216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6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92696"/>
            <a:ext cx="2162646" cy="54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2195736" y="188640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Center-functionalized Polymers ?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3896" y="4941168"/>
            <a:ext cx="2821960" cy="400110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13473"/>
                </a:solidFill>
              </a:rPr>
              <a:t>Strategy of our Project</a:t>
            </a:r>
            <a:endParaRPr lang="en-US" sz="2000" b="1" dirty="0">
              <a:solidFill>
                <a:srgbClr val="013473"/>
              </a:solidFill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043608" y="5445224"/>
            <a:ext cx="68407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Synthesis of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monodisperse and linear</a:t>
            </a: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center-functionalized polymers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97912" y="5687670"/>
            <a:ext cx="36004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97912" y="6453336"/>
            <a:ext cx="36004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 txBox="1">
            <a:spLocks/>
          </p:cNvSpPr>
          <p:nvPr/>
        </p:nvSpPr>
        <p:spPr>
          <a:xfrm>
            <a:off x="1154687" y="6181070"/>
            <a:ext cx="7665785" cy="56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Systematic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characterization of the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nanostructure</a:t>
            </a: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and linear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rheology</a:t>
            </a:r>
            <a:r>
              <a:rPr lang="en-US" dirty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.</a:t>
            </a:r>
            <a:endParaRPr lang="en-US" dirty="0" smtClean="0">
              <a:solidFill>
                <a:srgbClr val="01347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11560" y="5805264"/>
            <a:ext cx="68407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Change the molecular parameters in a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highly controlled </a:t>
            </a: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way 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97912" y="6047710"/>
            <a:ext cx="36004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24" y="1412776"/>
            <a:ext cx="2180180" cy="192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427984" y="1628800"/>
            <a:ext cx="4104456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5855" rIns="0" bIns="0"/>
          <a:lstStyle/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sz="2000" b="1" dirty="0" smtClean="0">
                <a:solidFill>
                  <a:srgbClr val="013473"/>
                </a:solidFill>
              </a:rPr>
              <a:t>Self-assembly</a:t>
            </a:r>
            <a:r>
              <a:rPr lang="en-US" sz="2000" dirty="0" smtClean="0">
                <a:solidFill>
                  <a:srgbClr val="013473"/>
                </a:solidFill>
              </a:rPr>
              <a:t> of stickers </a:t>
            </a:r>
          </a:p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sz="2000" dirty="0" smtClean="0">
                <a:solidFill>
                  <a:srgbClr val="013473"/>
                </a:solidFill>
              </a:rPr>
              <a:t>into </a:t>
            </a:r>
            <a:r>
              <a:rPr lang="en-US" sz="2000" b="1" dirty="0" smtClean="0">
                <a:solidFill>
                  <a:srgbClr val="013473"/>
                </a:solidFill>
              </a:rPr>
              <a:t>filaments is favored 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355976" y="3033247"/>
            <a:ext cx="3936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Frauenrath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. et al.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Chem. Sci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3,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1512-1521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13473"/>
                </a:solidFill>
                <a:effectLst/>
                <a:ea typeface="Calibri" pitchFamily="34" charset="0"/>
                <a:cs typeface="Times New Roman" pitchFamily="18" charset="0"/>
              </a:rPr>
              <a:t> (2012)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13473"/>
              </a:solidFill>
              <a:effectLst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55976" y="2708920"/>
            <a:ext cx="4752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rgbClr val="013473"/>
                </a:solidFill>
                <a:ea typeface="Times New Roman" pitchFamily="18" charset="0"/>
                <a:cs typeface="Arial" pitchFamily="34" charset="0"/>
              </a:rPr>
              <a:t>Bouteiller</a:t>
            </a:r>
            <a:r>
              <a:rPr lang="en-US" sz="1400" dirty="0" smtClean="0">
                <a:solidFill>
                  <a:srgbClr val="013473"/>
                </a:solidFill>
                <a:ea typeface="Times New Roman" pitchFamily="18" charset="0"/>
                <a:cs typeface="Arial" pitchFamily="34" charset="0"/>
              </a:rPr>
              <a:t>, 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et al.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Adv.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Funct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. Mater.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20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 1803–1811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(2010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ea typeface="Times New Roman" pitchFamily="18" charset="0"/>
                <a:cs typeface="Arial" pitchFamily="34" charset="0"/>
              </a:rPr>
              <a:t>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13473"/>
              </a:solidFill>
              <a:effectLst/>
              <a:cs typeface="Arial" pitchFamily="34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1365237" y="3933056"/>
            <a:ext cx="26306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Predictable shape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of the aggregates </a:t>
            </a: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4516790" y="3933056"/>
            <a:ext cx="459171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Link the rheology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the supramolecular Chemistry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827584" y="4185084"/>
            <a:ext cx="36004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4355976" y="4205322"/>
            <a:ext cx="36004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6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323528" y="692696"/>
            <a:ext cx="8280920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e 82"/>
          <p:cNvGrpSpPr/>
          <p:nvPr/>
        </p:nvGrpSpPr>
        <p:grpSpPr>
          <a:xfrm>
            <a:off x="6084168" y="404664"/>
            <a:ext cx="2304256" cy="1081578"/>
            <a:chOff x="5004048" y="1916832"/>
            <a:chExt cx="2736304" cy="1366694"/>
          </a:xfrm>
        </p:grpSpPr>
        <p:grpSp>
          <p:nvGrpSpPr>
            <p:cNvPr id="5" name="Groupe 16"/>
            <p:cNvGrpSpPr/>
            <p:nvPr/>
          </p:nvGrpSpPr>
          <p:grpSpPr>
            <a:xfrm>
              <a:off x="5004048" y="1916832"/>
              <a:ext cx="2736304" cy="1366694"/>
              <a:chOff x="5328344" y="4087263"/>
              <a:chExt cx="3744416" cy="1783042"/>
            </a:xfrm>
          </p:grpSpPr>
          <p:grpSp>
            <p:nvGrpSpPr>
              <p:cNvPr id="6" name="Groupe 19"/>
              <p:cNvGrpSpPr/>
              <p:nvPr/>
            </p:nvGrpSpPr>
            <p:grpSpPr>
              <a:xfrm>
                <a:off x="5748535" y="4087263"/>
                <a:ext cx="3324225" cy="844702"/>
                <a:chOff x="3476625" y="3429000"/>
                <a:chExt cx="3324225" cy="844702"/>
              </a:xfrm>
            </p:grpSpPr>
            <p:sp>
              <p:nvSpPr>
                <p:cNvPr id="65" name="Chevron 64"/>
                <p:cNvSpPr/>
                <p:nvPr/>
              </p:nvSpPr>
              <p:spPr>
                <a:xfrm rot="16200000">
                  <a:off x="5126348" y="3767323"/>
                  <a:ext cx="259457" cy="216024"/>
                </a:xfrm>
                <a:prstGeom prst="chevron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Forme libre 65"/>
                <p:cNvSpPr/>
                <p:nvPr/>
              </p:nvSpPr>
              <p:spPr>
                <a:xfrm>
                  <a:off x="5362575" y="3429000"/>
                  <a:ext cx="1438275" cy="757759"/>
                </a:xfrm>
                <a:custGeom>
                  <a:avLst/>
                  <a:gdLst>
                    <a:gd name="connsiteX0" fmla="*/ 0 w 1438275"/>
                    <a:gd name="connsiteY0" fmla="*/ 409575 h 757759"/>
                    <a:gd name="connsiteX1" fmla="*/ 28575 w 1438275"/>
                    <a:gd name="connsiteY1" fmla="*/ 390525 h 757759"/>
                    <a:gd name="connsiteX2" fmla="*/ 104775 w 1438275"/>
                    <a:gd name="connsiteY2" fmla="*/ 323850 h 757759"/>
                    <a:gd name="connsiteX3" fmla="*/ 133350 w 1438275"/>
                    <a:gd name="connsiteY3" fmla="*/ 314325 h 757759"/>
                    <a:gd name="connsiteX4" fmla="*/ 200025 w 1438275"/>
                    <a:gd name="connsiteY4" fmla="*/ 285750 h 757759"/>
                    <a:gd name="connsiteX5" fmla="*/ 228600 w 1438275"/>
                    <a:gd name="connsiteY5" fmla="*/ 295275 h 757759"/>
                    <a:gd name="connsiteX6" fmla="*/ 295275 w 1438275"/>
                    <a:gd name="connsiteY6" fmla="*/ 342900 h 757759"/>
                    <a:gd name="connsiteX7" fmla="*/ 276225 w 1438275"/>
                    <a:gd name="connsiteY7" fmla="*/ 523875 h 757759"/>
                    <a:gd name="connsiteX8" fmla="*/ 285750 w 1438275"/>
                    <a:gd name="connsiteY8" fmla="*/ 609600 h 757759"/>
                    <a:gd name="connsiteX9" fmla="*/ 390525 w 1438275"/>
                    <a:gd name="connsiteY9" fmla="*/ 581025 h 757759"/>
                    <a:gd name="connsiteX10" fmla="*/ 419100 w 1438275"/>
                    <a:gd name="connsiteY10" fmla="*/ 542925 h 757759"/>
                    <a:gd name="connsiteX11" fmla="*/ 428625 w 1438275"/>
                    <a:gd name="connsiteY11" fmla="*/ 504825 h 757759"/>
                    <a:gd name="connsiteX12" fmla="*/ 409575 w 1438275"/>
                    <a:gd name="connsiteY12" fmla="*/ 276225 h 757759"/>
                    <a:gd name="connsiteX13" fmla="*/ 419100 w 1438275"/>
                    <a:gd name="connsiteY13" fmla="*/ 238125 h 757759"/>
                    <a:gd name="connsiteX14" fmla="*/ 457200 w 1438275"/>
                    <a:gd name="connsiteY14" fmla="*/ 247650 h 757759"/>
                    <a:gd name="connsiteX15" fmla="*/ 504825 w 1438275"/>
                    <a:gd name="connsiteY15" fmla="*/ 314325 h 757759"/>
                    <a:gd name="connsiteX16" fmla="*/ 533400 w 1438275"/>
                    <a:gd name="connsiteY16" fmla="*/ 371475 h 757759"/>
                    <a:gd name="connsiteX17" fmla="*/ 523875 w 1438275"/>
                    <a:gd name="connsiteY17" fmla="*/ 523875 h 757759"/>
                    <a:gd name="connsiteX18" fmla="*/ 504825 w 1438275"/>
                    <a:gd name="connsiteY18" fmla="*/ 600075 h 757759"/>
                    <a:gd name="connsiteX19" fmla="*/ 485775 w 1438275"/>
                    <a:gd name="connsiteY19" fmla="*/ 666750 h 757759"/>
                    <a:gd name="connsiteX20" fmla="*/ 495300 w 1438275"/>
                    <a:gd name="connsiteY20" fmla="*/ 733425 h 757759"/>
                    <a:gd name="connsiteX21" fmla="*/ 571500 w 1438275"/>
                    <a:gd name="connsiteY21" fmla="*/ 695325 h 757759"/>
                    <a:gd name="connsiteX22" fmla="*/ 590550 w 1438275"/>
                    <a:gd name="connsiteY22" fmla="*/ 647700 h 757759"/>
                    <a:gd name="connsiteX23" fmla="*/ 600075 w 1438275"/>
                    <a:gd name="connsiteY23" fmla="*/ 619125 h 757759"/>
                    <a:gd name="connsiteX24" fmla="*/ 619125 w 1438275"/>
                    <a:gd name="connsiteY24" fmla="*/ 571500 h 757759"/>
                    <a:gd name="connsiteX25" fmla="*/ 609600 w 1438275"/>
                    <a:gd name="connsiteY25" fmla="*/ 304800 h 757759"/>
                    <a:gd name="connsiteX26" fmla="*/ 590550 w 1438275"/>
                    <a:gd name="connsiteY26" fmla="*/ 247650 h 757759"/>
                    <a:gd name="connsiteX27" fmla="*/ 600075 w 1438275"/>
                    <a:gd name="connsiteY27" fmla="*/ 57150 h 757759"/>
                    <a:gd name="connsiteX28" fmla="*/ 619125 w 1438275"/>
                    <a:gd name="connsiteY28" fmla="*/ 28575 h 757759"/>
                    <a:gd name="connsiteX29" fmla="*/ 647700 w 1438275"/>
                    <a:gd name="connsiteY29" fmla="*/ 19050 h 757759"/>
                    <a:gd name="connsiteX30" fmla="*/ 685800 w 1438275"/>
                    <a:gd name="connsiteY30" fmla="*/ 0 h 757759"/>
                    <a:gd name="connsiteX31" fmla="*/ 723900 w 1438275"/>
                    <a:gd name="connsiteY31" fmla="*/ 9525 h 757759"/>
                    <a:gd name="connsiteX32" fmla="*/ 771525 w 1438275"/>
                    <a:gd name="connsiteY32" fmla="*/ 95250 h 757759"/>
                    <a:gd name="connsiteX33" fmla="*/ 762000 w 1438275"/>
                    <a:gd name="connsiteY33" fmla="*/ 428625 h 757759"/>
                    <a:gd name="connsiteX34" fmla="*/ 752475 w 1438275"/>
                    <a:gd name="connsiteY34" fmla="*/ 457200 h 757759"/>
                    <a:gd name="connsiteX35" fmla="*/ 733425 w 1438275"/>
                    <a:gd name="connsiteY35" fmla="*/ 542925 h 757759"/>
                    <a:gd name="connsiteX36" fmla="*/ 742950 w 1438275"/>
                    <a:gd name="connsiteY36" fmla="*/ 733425 h 757759"/>
                    <a:gd name="connsiteX37" fmla="*/ 771525 w 1438275"/>
                    <a:gd name="connsiteY37" fmla="*/ 752475 h 757759"/>
                    <a:gd name="connsiteX38" fmla="*/ 828675 w 1438275"/>
                    <a:gd name="connsiteY38" fmla="*/ 733425 h 757759"/>
                    <a:gd name="connsiteX39" fmla="*/ 838200 w 1438275"/>
                    <a:gd name="connsiteY39" fmla="*/ 514350 h 757759"/>
                    <a:gd name="connsiteX40" fmla="*/ 819150 w 1438275"/>
                    <a:gd name="connsiteY40" fmla="*/ 400050 h 757759"/>
                    <a:gd name="connsiteX41" fmla="*/ 828675 w 1438275"/>
                    <a:gd name="connsiteY41" fmla="*/ 361950 h 757759"/>
                    <a:gd name="connsiteX42" fmla="*/ 962025 w 1438275"/>
                    <a:gd name="connsiteY42" fmla="*/ 400050 h 757759"/>
                    <a:gd name="connsiteX43" fmla="*/ 1019175 w 1438275"/>
                    <a:gd name="connsiteY43" fmla="*/ 419100 h 757759"/>
                    <a:gd name="connsiteX44" fmla="*/ 1095375 w 1438275"/>
                    <a:gd name="connsiteY44" fmla="*/ 447675 h 757759"/>
                    <a:gd name="connsiteX45" fmla="*/ 1104900 w 1438275"/>
                    <a:gd name="connsiteY45" fmla="*/ 590550 h 757759"/>
                    <a:gd name="connsiteX46" fmla="*/ 1123950 w 1438275"/>
                    <a:gd name="connsiteY46" fmla="*/ 619125 h 757759"/>
                    <a:gd name="connsiteX47" fmla="*/ 1152525 w 1438275"/>
                    <a:gd name="connsiteY47" fmla="*/ 600075 h 757759"/>
                    <a:gd name="connsiteX48" fmla="*/ 1190625 w 1438275"/>
                    <a:gd name="connsiteY48" fmla="*/ 581025 h 757759"/>
                    <a:gd name="connsiteX49" fmla="*/ 1238250 w 1438275"/>
                    <a:gd name="connsiteY49" fmla="*/ 523875 h 757759"/>
                    <a:gd name="connsiteX50" fmla="*/ 1266825 w 1438275"/>
                    <a:gd name="connsiteY50" fmla="*/ 485775 h 757759"/>
                    <a:gd name="connsiteX51" fmla="*/ 1304925 w 1438275"/>
                    <a:gd name="connsiteY51" fmla="*/ 428625 h 757759"/>
                    <a:gd name="connsiteX52" fmla="*/ 1343025 w 1438275"/>
                    <a:gd name="connsiteY52" fmla="*/ 438150 h 757759"/>
                    <a:gd name="connsiteX53" fmla="*/ 1381125 w 1438275"/>
                    <a:gd name="connsiteY53" fmla="*/ 466725 h 757759"/>
                    <a:gd name="connsiteX54" fmla="*/ 1409700 w 1438275"/>
                    <a:gd name="connsiteY54" fmla="*/ 590550 h 757759"/>
                    <a:gd name="connsiteX55" fmla="*/ 1438275 w 1438275"/>
                    <a:gd name="connsiteY55" fmla="*/ 552450 h 757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438275" h="757759">
                      <a:moveTo>
                        <a:pt x="0" y="409575"/>
                      </a:moveTo>
                      <a:cubicBezTo>
                        <a:pt x="9525" y="403225"/>
                        <a:pt x="19960" y="398063"/>
                        <a:pt x="28575" y="390525"/>
                      </a:cubicBezTo>
                      <a:cubicBezTo>
                        <a:pt x="61679" y="361559"/>
                        <a:pt x="69052" y="341712"/>
                        <a:pt x="104775" y="323850"/>
                      </a:cubicBezTo>
                      <a:cubicBezTo>
                        <a:pt x="113755" y="319360"/>
                        <a:pt x="123825" y="317500"/>
                        <a:pt x="133350" y="314325"/>
                      </a:cubicBezTo>
                      <a:cubicBezTo>
                        <a:pt x="156681" y="298771"/>
                        <a:pt x="169271" y="285750"/>
                        <a:pt x="200025" y="285750"/>
                      </a:cubicBezTo>
                      <a:cubicBezTo>
                        <a:pt x="210065" y="285750"/>
                        <a:pt x="219075" y="292100"/>
                        <a:pt x="228600" y="295275"/>
                      </a:cubicBezTo>
                      <a:cubicBezTo>
                        <a:pt x="236838" y="300767"/>
                        <a:pt x="294537" y="338470"/>
                        <a:pt x="295275" y="342900"/>
                      </a:cubicBezTo>
                      <a:cubicBezTo>
                        <a:pt x="306710" y="411512"/>
                        <a:pt x="291339" y="463419"/>
                        <a:pt x="276225" y="523875"/>
                      </a:cubicBezTo>
                      <a:cubicBezTo>
                        <a:pt x="279400" y="552450"/>
                        <a:pt x="265420" y="589270"/>
                        <a:pt x="285750" y="609600"/>
                      </a:cubicBezTo>
                      <a:cubicBezTo>
                        <a:pt x="304972" y="628822"/>
                        <a:pt x="371247" y="590664"/>
                        <a:pt x="390525" y="581025"/>
                      </a:cubicBezTo>
                      <a:cubicBezTo>
                        <a:pt x="400050" y="568325"/>
                        <a:pt x="412000" y="557124"/>
                        <a:pt x="419100" y="542925"/>
                      </a:cubicBezTo>
                      <a:cubicBezTo>
                        <a:pt x="424954" y="531216"/>
                        <a:pt x="428625" y="517916"/>
                        <a:pt x="428625" y="504825"/>
                      </a:cubicBezTo>
                      <a:cubicBezTo>
                        <a:pt x="428625" y="341965"/>
                        <a:pt x="432424" y="367623"/>
                        <a:pt x="409575" y="276225"/>
                      </a:cubicBezTo>
                      <a:cubicBezTo>
                        <a:pt x="412750" y="263525"/>
                        <a:pt x="407875" y="244860"/>
                        <a:pt x="419100" y="238125"/>
                      </a:cubicBezTo>
                      <a:cubicBezTo>
                        <a:pt x="430325" y="231390"/>
                        <a:pt x="445834" y="241155"/>
                        <a:pt x="457200" y="247650"/>
                      </a:cubicBezTo>
                      <a:cubicBezTo>
                        <a:pt x="486819" y="264575"/>
                        <a:pt x="489234" y="287040"/>
                        <a:pt x="504825" y="314325"/>
                      </a:cubicBezTo>
                      <a:cubicBezTo>
                        <a:pt x="534368" y="366026"/>
                        <a:pt x="515936" y="319084"/>
                        <a:pt x="533400" y="371475"/>
                      </a:cubicBezTo>
                      <a:cubicBezTo>
                        <a:pt x="530225" y="422275"/>
                        <a:pt x="530188" y="473369"/>
                        <a:pt x="523875" y="523875"/>
                      </a:cubicBezTo>
                      <a:cubicBezTo>
                        <a:pt x="520628" y="549855"/>
                        <a:pt x="511175" y="574675"/>
                        <a:pt x="504825" y="600075"/>
                      </a:cubicBezTo>
                      <a:cubicBezTo>
                        <a:pt x="492865" y="647915"/>
                        <a:pt x="499440" y="625756"/>
                        <a:pt x="485775" y="666750"/>
                      </a:cubicBezTo>
                      <a:cubicBezTo>
                        <a:pt x="488950" y="688975"/>
                        <a:pt x="479425" y="717550"/>
                        <a:pt x="495300" y="733425"/>
                      </a:cubicBezTo>
                      <a:cubicBezTo>
                        <a:pt x="519634" y="757759"/>
                        <a:pt x="561847" y="704978"/>
                        <a:pt x="571500" y="695325"/>
                      </a:cubicBezTo>
                      <a:cubicBezTo>
                        <a:pt x="577850" y="679450"/>
                        <a:pt x="584547" y="663709"/>
                        <a:pt x="590550" y="647700"/>
                      </a:cubicBezTo>
                      <a:cubicBezTo>
                        <a:pt x="594075" y="638299"/>
                        <a:pt x="596550" y="628526"/>
                        <a:pt x="600075" y="619125"/>
                      </a:cubicBezTo>
                      <a:cubicBezTo>
                        <a:pt x="606078" y="603116"/>
                        <a:pt x="612775" y="587375"/>
                        <a:pt x="619125" y="571500"/>
                      </a:cubicBezTo>
                      <a:cubicBezTo>
                        <a:pt x="638418" y="455739"/>
                        <a:pt x="636798" y="495186"/>
                        <a:pt x="609600" y="304800"/>
                      </a:cubicBezTo>
                      <a:cubicBezTo>
                        <a:pt x="606760" y="284921"/>
                        <a:pt x="590550" y="247650"/>
                        <a:pt x="590550" y="247650"/>
                      </a:cubicBezTo>
                      <a:cubicBezTo>
                        <a:pt x="581097" y="153122"/>
                        <a:pt x="571425" y="150263"/>
                        <a:pt x="600075" y="57150"/>
                      </a:cubicBezTo>
                      <a:cubicBezTo>
                        <a:pt x="603442" y="46209"/>
                        <a:pt x="610186" y="35726"/>
                        <a:pt x="619125" y="28575"/>
                      </a:cubicBezTo>
                      <a:cubicBezTo>
                        <a:pt x="626965" y="22303"/>
                        <a:pt x="638472" y="23005"/>
                        <a:pt x="647700" y="19050"/>
                      </a:cubicBezTo>
                      <a:cubicBezTo>
                        <a:pt x="660751" y="13457"/>
                        <a:pt x="673100" y="6350"/>
                        <a:pt x="685800" y="0"/>
                      </a:cubicBezTo>
                      <a:cubicBezTo>
                        <a:pt x="698500" y="3175"/>
                        <a:pt x="712534" y="3030"/>
                        <a:pt x="723900" y="9525"/>
                      </a:cubicBezTo>
                      <a:cubicBezTo>
                        <a:pt x="759126" y="29654"/>
                        <a:pt x="759468" y="59078"/>
                        <a:pt x="771525" y="95250"/>
                      </a:cubicBezTo>
                      <a:cubicBezTo>
                        <a:pt x="768350" y="206375"/>
                        <a:pt x="767843" y="317608"/>
                        <a:pt x="762000" y="428625"/>
                      </a:cubicBezTo>
                      <a:cubicBezTo>
                        <a:pt x="761472" y="438651"/>
                        <a:pt x="754653" y="447399"/>
                        <a:pt x="752475" y="457200"/>
                      </a:cubicBezTo>
                      <a:cubicBezTo>
                        <a:pt x="730124" y="557780"/>
                        <a:pt x="754867" y="478599"/>
                        <a:pt x="733425" y="542925"/>
                      </a:cubicBezTo>
                      <a:cubicBezTo>
                        <a:pt x="736600" y="606425"/>
                        <a:pt x="731577" y="670871"/>
                        <a:pt x="742950" y="733425"/>
                      </a:cubicBezTo>
                      <a:cubicBezTo>
                        <a:pt x="744998" y="744688"/>
                        <a:pt x="760077" y="752475"/>
                        <a:pt x="771525" y="752475"/>
                      </a:cubicBezTo>
                      <a:cubicBezTo>
                        <a:pt x="791605" y="752475"/>
                        <a:pt x="809625" y="739775"/>
                        <a:pt x="828675" y="733425"/>
                      </a:cubicBezTo>
                      <a:cubicBezTo>
                        <a:pt x="873884" y="643007"/>
                        <a:pt x="852116" y="702215"/>
                        <a:pt x="838200" y="514350"/>
                      </a:cubicBezTo>
                      <a:cubicBezTo>
                        <a:pt x="833506" y="450978"/>
                        <a:pt x="831582" y="449780"/>
                        <a:pt x="819150" y="400050"/>
                      </a:cubicBezTo>
                      <a:cubicBezTo>
                        <a:pt x="822325" y="387350"/>
                        <a:pt x="815762" y="364102"/>
                        <a:pt x="828675" y="361950"/>
                      </a:cubicBezTo>
                      <a:cubicBezTo>
                        <a:pt x="944068" y="342718"/>
                        <a:pt x="904122" y="374315"/>
                        <a:pt x="962025" y="400050"/>
                      </a:cubicBezTo>
                      <a:cubicBezTo>
                        <a:pt x="980375" y="408205"/>
                        <a:pt x="1000304" y="412238"/>
                        <a:pt x="1019175" y="419100"/>
                      </a:cubicBezTo>
                      <a:cubicBezTo>
                        <a:pt x="1144459" y="464658"/>
                        <a:pt x="1010451" y="419367"/>
                        <a:pt x="1095375" y="447675"/>
                      </a:cubicBezTo>
                      <a:cubicBezTo>
                        <a:pt x="1098550" y="495300"/>
                        <a:pt x="1097053" y="543469"/>
                        <a:pt x="1104900" y="590550"/>
                      </a:cubicBezTo>
                      <a:cubicBezTo>
                        <a:pt x="1106782" y="601842"/>
                        <a:pt x="1112725" y="616880"/>
                        <a:pt x="1123950" y="619125"/>
                      </a:cubicBezTo>
                      <a:cubicBezTo>
                        <a:pt x="1135175" y="621370"/>
                        <a:pt x="1142586" y="605755"/>
                        <a:pt x="1152525" y="600075"/>
                      </a:cubicBezTo>
                      <a:cubicBezTo>
                        <a:pt x="1164853" y="593030"/>
                        <a:pt x="1177925" y="587375"/>
                        <a:pt x="1190625" y="581025"/>
                      </a:cubicBezTo>
                      <a:cubicBezTo>
                        <a:pt x="1232729" y="517870"/>
                        <a:pt x="1183245" y="588047"/>
                        <a:pt x="1238250" y="523875"/>
                      </a:cubicBezTo>
                      <a:cubicBezTo>
                        <a:pt x="1248581" y="511822"/>
                        <a:pt x="1257300" y="498475"/>
                        <a:pt x="1266825" y="485775"/>
                      </a:cubicBezTo>
                      <a:cubicBezTo>
                        <a:pt x="1272997" y="461086"/>
                        <a:pt x="1270817" y="433498"/>
                        <a:pt x="1304925" y="428625"/>
                      </a:cubicBezTo>
                      <a:cubicBezTo>
                        <a:pt x="1317884" y="426774"/>
                        <a:pt x="1330325" y="434975"/>
                        <a:pt x="1343025" y="438150"/>
                      </a:cubicBezTo>
                      <a:cubicBezTo>
                        <a:pt x="1355725" y="447675"/>
                        <a:pt x="1369900" y="455500"/>
                        <a:pt x="1381125" y="466725"/>
                      </a:cubicBezTo>
                      <a:cubicBezTo>
                        <a:pt x="1415833" y="501433"/>
                        <a:pt x="1404727" y="540817"/>
                        <a:pt x="1409700" y="590550"/>
                      </a:cubicBezTo>
                      <a:cubicBezTo>
                        <a:pt x="1431241" y="558239"/>
                        <a:pt x="1420655" y="570070"/>
                        <a:pt x="1438275" y="552450"/>
                      </a:cubicBezTo>
                    </a:path>
                  </a:pathLst>
                </a:custGeom>
                <a:ln w="25400">
                  <a:solidFill>
                    <a:srgbClr val="0D60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orme libre 66"/>
                <p:cNvSpPr/>
                <p:nvPr/>
              </p:nvSpPr>
              <p:spPr>
                <a:xfrm>
                  <a:off x="3476625" y="3552825"/>
                  <a:ext cx="1657350" cy="720877"/>
                </a:xfrm>
                <a:custGeom>
                  <a:avLst/>
                  <a:gdLst>
                    <a:gd name="connsiteX0" fmla="*/ 1657350 w 1657350"/>
                    <a:gd name="connsiteY0" fmla="*/ 314325 h 720877"/>
                    <a:gd name="connsiteX1" fmla="*/ 1562100 w 1657350"/>
                    <a:gd name="connsiteY1" fmla="*/ 180975 h 720877"/>
                    <a:gd name="connsiteX2" fmla="*/ 1533525 w 1657350"/>
                    <a:gd name="connsiteY2" fmla="*/ 152400 h 720877"/>
                    <a:gd name="connsiteX3" fmla="*/ 1495425 w 1657350"/>
                    <a:gd name="connsiteY3" fmla="*/ 95250 h 720877"/>
                    <a:gd name="connsiteX4" fmla="*/ 1466850 w 1657350"/>
                    <a:gd name="connsiteY4" fmla="*/ 66675 h 720877"/>
                    <a:gd name="connsiteX5" fmla="*/ 1438275 w 1657350"/>
                    <a:gd name="connsiteY5" fmla="*/ 28575 h 720877"/>
                    <a:gd name="connsiteX6" fmla="*/ 1371600 w 1657350"/>
                    <a:gd name="connsiteY6" fmla="*/ 0 h 720877"/>
                    <a:gd name="connsiteX7" fmla="*/ 1304925 w 1657350"/>
                    <a:gd name="connsiteY7" fmla="*/ 66675 h 720877"/>
                    <a:gd name="connsiteX8" fmla="*/ 1285875 w 1657350"/>
                    <a:gd name="connsiteY8" fmla="*/ 142875 h 720877"/>
                    <a:gd name="connsiteX9" fmla="*/ 1276350 w 1657350"/>
                    <a:gd name="connsiteY9" fmla="*/ 171450 h 720877"/>
                    <a:gd name="connsiteX10" fmla="*/ 1266825 w 1657350"/>
                    <a:gd name="connsiteY10" fmla="*/ 219075 h 720877"/>
                    <a:gd name="connsiteX11" fmla="*/ 1257300 w 1657350"/>
                    <a:gd name="connsiteY11" fmla="*/ 257175 h 720877"/>
                    <a:gd name="connsiteX12" fmla="*/ 1247775 w 1657350"/>
                    <a:gd name="connsiteY12" fmla="*/ 457200 h 720877"/>
                    <a:gd name="connsiteX13" fmla="*/ 1209675 w 1657350"/>
                    <a:gd name="connsiteY13" fmla="*/ 485775 h 720877"/>
                    <a:gd name="connsiteX14" fmla="*/ 1152525 w 1657350"/>
                    <a:gd name="connsiteY14" fmla="*/ 514350 h 720877"/>
                    <a:gd name="connsiteX15" fmla="*/ 971550 w 1657350"/>
                    <a:gd name="connsiteY15" fmla="*/ 485775 h 720877"/>
                    <a:gd name="connsiteX16" fmla="*/ 942975 w 1657350"/>
                    <a:gd name="connsiteY16" fmla="*/ 457200 h 720877"/>
                    <a:gd name="connsiteX17" fmla="*/ 933450 w 1657350"/>
                    <a:gd name="connsiteY17" fmla="*/ 428625 h 720877"/>
                    <a:gd name="connsiteX18" fmla="*/ 923925 w 1657350"/>
                    <a:gd name="connsiteY18" fmla="*/ 257175 h 720877"/>
                    <a:gd name="connsiteX19" fmla="*/ 895350 w 1657350"/>
                    <a:gd name="connsiteY19" fmla="*/ 228600 h 720877"/>
                    <a:gd name="connsiteX20" fmla="*/ 838200 w 1657350"/>
                    <a:gd name="connsiteY20" fmla="*/ 209550 h 720877"/>
                    <a:gd name="connsiteX21" fmla="*/ 809625 w 1657350"/>
                    <a:gd name="connsiteY21" fmla="*/ 228600 h 720877"/>
                    <a:gd name="connsiteX22" fmla="*/ 733425 w 1657350"/>
                    <a:gd name="connsiteY22" fmla="*/ 323850 h 720877"/>
                    <a:gd name="connsiteX23" fmla="*/ 704850 w 1657350"/>
                    <a:gd name="connsiteY23" fmla="*/ 381000 h 720877"/>
                    <a:gd name="connsiteX24" fmla="*/ 685800 w 1657350"/>
                    <a:gd name="connsiteY24" fmla="*/ 438150 h 720877"/>
                    <a:gd name="connsiteX25" fmla="*/ 695325 w 1657350"/>
                    <a:gd name="connsiteY25" fmla="*/ 561975 h 720877"/>
                    <a:gd name="connsiteX26" fmla="*/ 742950 w 1657350"/>
                    <a:gd name="connsiteY26" fmla="*/ 619125 h 720877"/>
                    <a:gd name="connsiteX27" fmla="*/ 809625 w 1657350"/>
                    <a:gd name="connsiteY27" fmla="*/ 666750 h 720877"/>
                    <a:gd name="connsiteX28" fmla="*/ 857250 w 1657350"/>
                    <a:gd name="connsiteY28" fmla="*/ 676275 h 720877"/>
                    <a:gd name="connsiteX29" fmla="*/ 885825 w 1657350"/>
                    <a:gd name="connsiteY29" fmla="*/ 695325 h 720877"/>
                    <a:gd name="connsiteX30" fmla="*/ 1047750 w 1657350"/>
                    <a:gd name="connsiteY30" fmla="*/ 685800 h 720877"/>
                    <a:gd name="connsiteX31" fmla="*/ 1114425 w 1657350"/>
                    <a:gd name="connsiteY31" fmla="*/ 638175 h 720877"/>
                    <a:gd name="connsiteX32" fmla="*/ 1171575 w 1657350"/>
                    <a:gd name="connsiteY32" fmla="*/ 600075 h 720877"/>
                    <a:gd name="connsiteX33" fmla="*/ 1190625 w 1657350"/>
                    <a:gd name="connsiteY33" fmla="*/ 571500 h 720877"/>
                    <a:gd name="connsiteX34" fmla="*/ 1257300 w 1657350"/>
                    <a:gd name="connsiteY34" fmla="*/ 571500 h 720877"/>
                    <a:gd name="connsiteX35" fmla="*/ 1247775 w 1657350"/>
                    <a:gd name="connsiteY35" fmla="*/ 657225 h 720877"/>
                    <a:gd name="connsiteX36" fmla="*/ 1200150 w 1657350"/>
                    <a:gd name="connsiteY36" fmla="*/ 714375 h 720877"/>
                    <a:gd name="connsiteX37" fmla="*/ 990600 w 1657350"/>
                    <a:gd name="connsiteY37" fmla="*/ 704850 h 720877"/>
                    <a:gd name="connsiteX38" fmla="*/ 962025 w 1657350"/>
                    <a:gd name="connsiteY38" fmla="*/ 695325 h 720877"/>
                    <a:gd name="connsiteX39" fmla="*/ 742950 w 1657350"/>
                    <a:gd name="connsiteY39" fmla="*/ 600075 h 720877"/>
                    <a:gd name="connsiteX40" fmla="*/ 714375 w 1657350"/>
                    <a:gd name="connsiteY40" fmla="*/ 581025 h 720877"/>
                    <a:gd name="connsiteX41" fmla="*/ 638175 w 1657350"/>
                    <a:gd name="connsiteY41" fmla="*/ 552450 h 720877"/>
                    <a:gd name="connsiteX42" fmla="*/ 590550 w 1657350"/>
                    <a:gd name="connsiteY42" fmla="*/ 514350 h 720877"/>
                    <a:gd name="connsiteX43" fmla="*/ 542925 w 1657350"/>
                    <a:gd name="connsiteY43" fmla="*/ 457200 h 720877"/>
                    <a:gd name="connsiteX44" fmla="*/ 485775 w 1657350"/>
                    <a:gd name="connsiteY44" fmla="*/ 409575 h 720877"/>
                    <a:gd name="connsiteX45" fmla="*/ 457200 w 1657350"/>
                    <a:gd name="connsiteY45" fmla="*/ 371475 h 720877"/>
                    <a:gd name="connsiteX46" fmla="*/ 438150 w 1657350"/>
                    <a:gd name="connsiteY46" fmla="*/ 304800 h 720877"/>
                    <a:gd name="connsiteX47" fmla="*/ 390525 w 1657350"/>
                    <a:gd name="connsiteY47" fmla="*/ 361950 h 720877"/>
                    <a:gd name="connsiteX48" fmla="*/ 381000 w 1657350"/>
                    <a:gd name="connsiteY48" fmla="*/ 400050 h 720877"/>
                    <a:gd name="connsiteX49" fmla="*/ 352425 w 1657350"/>
                    <a:gd name="connsiteY49" fmla="*/ 438150 h 720877"/>
                    <a:gd name="connsiteX50" fmla="*/ 266700 w 1657350"/>
                    <a:gd name="connsiteY50" fmla="*/ 514350 h 720877"/>
                    <a:gd name="connsiteX51" fmla="*/ 238125 w 1657350"/>
                    <a:gd name="connsiteY51" fmla="*/ 571500 h 720877"/>
                    <a:gd name="connsiteX52" fmla="*/ 228600 w 1657350"/>
                    <a:gd name="connsiteY52" fmla="*/ 600075 h 720877"/>
                    <a:gd name="connsiteX53" fmla="*/ 152400 w 1657350"/>
                    <a:gd name="connsiteY53" fmla="*/ 581025 h 720877"/>
                    <a:gd name="connsiteX54" fmla="*/ 133350 w 1657350"/>
                    <a:gd name="connsiteY54" fmla="*/ 552450 h 720877"/>
                    <a:gd name="connsiteX55" fmla="*/ 104775 w 1657350"/>
                    <a:gd name="connsiteY55" fmla="*/ 533400 h 720877"/>
                    <a:gd name="connsiteX56" fmla="*/ 85725 w 1657350"/>
                    <a:gd name="connsiteY56" fmla="*/ 504825 h 720877"/>
                    <a:gd name="connsiteX57" fmla="*/ 28575 w 1657350"/>
                    <a:gd name="connsiteY57" fmla="*/ 457200 h 720877"/>
                    <a:gd name="connsiteX58" fmla="*/ 0 w 1657350"/>
                    <a:gd name="connsiteY58" fmla="*/ 400050 h 720877"/>
                    <a:gd name="connsiteX59" fmla="*/ 9525 w 1657350"/>
                    <a:gd name="connsiteY59" fmla="*/ 371475 h 720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1657350" h="720877">
                      <a:moveTo>
                        <a:pt x="1657350" y="314325"/>
                      </a:moveTo>
                      <a:cubicBezTo>
                        <a:pt x="1625600" y="269875"/>
                        <a:pt x="1600726" y="219601"/>
                        <a:pt x="1562100" y="180975"/>
                      </a:cubicBezTo>
                      <a:cubicBezTo>
                        <a:pt x="1552575" y="171450"/>
                        <a:pt x="1541795" y="163033"/>
                        <a:pt x="1533525" y="152400"/>
                      </a:cubicBezTo>
                      <a:cubicBezTo>
                        <a:pt x="1519469" y="134328"/>
                        <a:pt x="1511614" y="111439"/>
                        <a:pt x="1495425" y="95250"/>
                      </a:cubicBezTo>
                      <a:cubicBezTo>
                        <a:pt x="1485900" y="85725"/>
                        <a:pt x="1475616" y="76902"/>
                        <a:pt x="1466850" y="66675"/>
                      </a:cubicBezTo>
                      <a:cubicBezTo>
                        <a:pt x="1456519" y="54622"/>
                        <a:pt x="1450328" y="38906"/>
                        <a:pt x="1438275" y="28575"/>
                      </a:cubicBezTo>
                      <a:cubicBezTo>
                        <a:pt x="1423295" y="15735"/>
                        <a:pt x="1390947" y="6449"/>
                        <a:pt x="1371600" y="0"/>
                      </a:cubicBezTo>
                      <a:cubicBezTo>
                        <a:pt x="1345430" y="19627"/>
                        <a:pt x="1318395" y="34348"/>
                        <a:pt x="1304925" y="66675"/>
                      </a:cubicBezTo>
                      <a:cubicBezTo>
                        <a:pt x="1294855" y="90843"/>
                        <a:pt x="1294154" y="118037"/>
                        <a:pt x="1285875" y="142875"/>
                      </a:cubicBezTo>
                      <a:cubicBezTo>
                        <a:pt x="1282700" y="152400"/>
                        <a:pt x="1278785" y="161710"/>
                        <a:pt x="1276350" y="171450"/>
                      </a:cubicBezTo>
                      <a:cubicBezTo>
                        <a:pt x="1272423" y="187156"/>
                        <a:pt x="1270337" y="203271"/>
                        <a:pt x="1266825" y="219075"/>
                      </a:cubicBezTo>
                      <a:cubicBezTo>
                        <a:pt x="1263985" y="231854"/>
                        <a:pt x="1260475" y="244475"/>
                        <a:pt x="1257300" y="257175"/>
                      </a:cubicBezTo>
                      <a:cubicBezTo>
                        <a:pt x="1262115" y="319764"/>
                        <a:pt x="1281114" y="396078"/>
                        <a:pt x="1247775" y="457200"/>
                      </a:cubicBezTo>
                      <a:cubicBezTo>
                        <a:pt x="1240173" y="471137"/>
                        <a:pt x="1222593" y="476548"/>
                        <a:pt x="1209675" y="485775"/>
                      </a:cubicBezTo>
                      <a:cubicBezTo>
                        <a:pt x="1177362" y="508856"/>
                        <a:pt x="1187912" y="502554"/>
                        <a:pt x="1152525" y="514350"/>
                      </a:cubicBezTo>
                      <a:cubicBezTo>
                        <a:pt x="1085345" y="509871"/>
                        <a:pt x="1025609" y="524389"/>
                        <a:pt x="971550" y="485775"/>
                      </a:cubicBezTo>
                      <a:cubicBezTo>
                        <a:pt x="960589" y="477945"/>
                        <a:pt x="952500" y="466725"/>
                        <a:pt x="942975" y="457200"/>
                      </a:cubicBezTo>
                      <a:cubicBezTo>
                        <a:pt x="939800" y="447675"/>
                        <a:pt x="934402" y="438620"/>
                        <a:pt x="933450" y="428625"/>
                      </a:cubicBezTo>
                      <a:cubicBezTo>
                        <a:pt x="928023" y="371645"/>
                        <a:pt x="934635" y="313402"/>
                        <a:pt x="923925" y="257175"/>
                      </a:cubicBezTo>
                      <a:cubicBezTo>
                        <a:pt x="921405" y="243943"/>
                        <a:pt x="907125" y="235142"/>
                        <a:pt x="895350" y="228600"/>
                      </a:cubicBezTo>
                      <a:cubicBezTo>
                        <a:pt x="877797" y="218848"/>
                        <a:pt x="838200" y="209550"/>
                        <a:pt x="838200" y="209550"/>
                      </a:cubicBezTo>
                      <a:cubicBezTo>
                        <a:pt x="828675" y="215900"/>
                        <a:pt x="818317" y="221150"/>
                        <a:pt x="809625" y="228600"/>
                      </a:cubicBezTo>
                      <a:cubicBezTo>
                        <a:pt x="773810" y="259299"/>
                        <a:pt x="757938" y="281828"/>
                        <a:pt x="733425" y="323850"/>
                      </a:cubicBezTo>
                      <a:cubicBezTo>
                        <a:pt x="722693" y="342247"/>
                        <a:pt x="713042" y="361340"/>
                        <a:pt x="704850" y="381000"/>
                      </a:cubicBezTo>
                      <a:cubicBezTo>
                        <a:pt x="697127" y="399536"/>
                        <a:pt x="685800" y="438150"/>
                        <a:pt x="685800" y="438150"/>
                      </a:cubicBezTo>
                      <a:cubicBezTo>
                        <a:pt x="688975" y="479425"/>
                        <a:pt x="687696" y="521287"/>
                        <a:pt x="695325" y="561975"/>
                      </a:cubicBezTo>
                      <a:cubicBezTo>
                        <a:pt x="698139" y="576985"/>
                        <a:pt x="734177" y="611605"/>
                        <a:pt x="742950" y="619125"/>
                      </a:cubicBezTo>
                      <a:cubicBezTo>
                        <a:pt x="744654" y="620586"/>
                        <a:pt x="800691" y="663400"/>
                        <a:pt x="809625" y="666750"/>
                      </a:cubicBezTo>
                      <a:cubicBezTo>
                        <a:pt x="824784" y="672434"/>
                        <a:pt x="841375" y="673100"/>
                        <a:pt x="857250" y="676275"/>
                      </a:cubicBezTo>
                      <a:cubicBezTo>
                        <a:pt x="866775" y="682625"/>
                        <a:pt x="875106" y="691305"/>
                        <a:pt x="885825" y="695325"/>
                      </a:cubicBezTo>
                      <a:cubicBezTo>
                        <a:pt x="943702" y="717029"/>
                        <a:pt x="983386" y="696527"/>
                        <a:pt x="1047750" y="685800"/>
                      </a:cubicBezTo>
                      <a:cubicBezTo>
                        <a:pt x="1140651" y="623866"/>
                        <a:pt x="996280" y="720877"/>
                        <a:pt x="1114425" y="638175"/>
                      </a:cubicBezTo>
                      <a:cubicBezTo>
                        <a:pt x="1133182" y="625045"/>
                        <a:pt x="1171575" y="600075"/>
                        <a:pt x="1171575" y="600075"/>
                      </a:cubicBezTo>
                      <a:cubicBezTo>
                        <a:pt x="1177925" y="590550"/>
                        <a:pt x="1181686" y="578651"/>
                        <a:pt x="1190625" y="571500"/>
                      </a:cubicBezTo>
                      <a:cubicBezTo>
                        <a:pt x="1213399" y="553280"/>
                        <a:pt x="1233215" y="565479"/>
                        <a:pt x="1257300" y="571500"/>
                      </a:cubicBezTo>
                      <a:cubicBezTo>
                        <a:pt x="1254125" y="600075"/>
                        <a:pt x="1254748" y="629333"/>
                        <a:pt x="1247775" y="657225"/>
                      </a:cubicBezTo>
                      <a:cubicBezTo>
                        <a:pt x="1243355" y="674906"/>
                        <a:pt x="1210813" y="703712"/>
                        <a:pt x="1200150" y="714375"/>
                      </a:cubicBezTo>
                      <a:cubicBezTo>
                        <a:pt x="1130300" y="711200"/>
                        <a:pt x="1060299" y="710426"/>
                        <a:pt x="990600" y="704850"/>
                      </a:cubicBezTo>
                      <a:cubicBezTo>
                        <a:pt x="980592" y="704049"/>
                        <a:pt x="971181" y="699445"/>
                        <a:pt x="962025" y="695325"/>
                      </a:cubicBezTo>
                      <a:cubicBezTo>
                        <a:pt x="750149" y="599981"/>
                        <a:pt x="867390" y="641555"/>
                        <a:pt x="742950" y="600075"/>
                      </a:cubicBezTo>
                      <a:cubicBezTo>
                        <a:pt x="733425" y="593725"/>
                        <a:pt x="725094" y="585045"/>
                        <a:pt x="714375" y="581025"/>
                      </a:cubicBezTo>
                      <a:cubicBezTo>
                        <a:pt x="641275" y="553612"/>
                        <a:pt x="690297" y="591541"/>
                        <a:pt x="638175" y="552450"/>
                      </a:cubicBezTo>
                      <a:cubicBezTo>
                        <a:pt x="621911" y="540252"/>
                        <a:pt x="604925" y="528725"/>
                        <a:pt x="590550" y="514350"/>
                      </a:cubicBezTo>
                      <a:cubicBezTo>
                        <a:pt x="573015" y="496815"/>
                        <a:pt x="559400" y="475734"/>
                        <a:pt x="542925" y="457200"/>
                      </a:cubicBezTo>
                      <a:cubicBezTo>
                        <a:pt x="516256" y="427198"/>
                        <a:pt x="517059" y="430431"/>
                        <a:pt x="485775" y="409575"/>
                      </a:cubicBezTo>
                      <a:cubicBezTo>
                        <a:pt x="476250" y="396875"/>
                        <a:pt x="465076" y="385258"/>
                        <a:pt x="457200" y="371475"/>
                      </a:cubicBezTo>
                      <a:cubicBezTo>
                        <a:pt x="451127" y="360847"/>
                        <a:pt x="440212" y="313048"/>
                        <a:pt x="438150" y="304800"/>
                      </a:cubicBezTo>
                      <a:cubicBezTo>
                        <a:pt x="420986" y="321964"/>
                        <a:pt x="400471" y="338743"/>
                        <a:pt x="390525" y="361950"/>
                      </a:cubicBezTo>
                      <a:cubicBezTo>
                        <a:pt x="385368" y="373982"/>
                        <a:pt x="386854" y="388341"/>
                        <a:pt x="381000" y="400050"/>
                      </a:cubicBezTo>
                      <a:cubicBezTo>
                        <a:pt x="373900" y="414249"/>
                        <a:pt x="363045" y="426350"/>
                        <a:pt x="352425" y="438150"/>
                      </a:cubicBezTo>
                      <a:cubicBezTo>
                        <a:pt x="303491" y="492521"/>
                        <a:pt x="310760" y="484977"/>
                        <a:pt x="266700" y="514350"/>
                      </a:cubicBezTo>
                      <a:cubicBezTo>
                        <a:pt x="242759" y="586174"/>
                        <a:pt x="275054" y="497642"/>
                        <a:pt x="238125" y="571500"/>
                      </a:cubicBezTo>
                      <a:cubicBezTo>
                        <a:pt x="233635" y="580480"/>
                        <a:pt x="231775" y="590550"/>
                        <a:pt x="228600" y="600075"/>
                      </a:cubicBezTo>
                      <a:cubicBezTo>
                        <a:pt x="226228" y="599601"/>
                        <a:pt x="162163" y="588835"/>
                        <a:pt x="152400" y="581025"/>
                      </a:cubicBezTo>
                      <a:cubicBezTo>
                        <a:pt x="143461" y="573874"/>
                        <a:pt x="141445" y="560545"/>
                        <a:pt x="133350" y="552450"/>
                      </a:cubicBezTo>
                      <a:cubicBezTo>
                        <a:pt x="125255" y="544355"/>
                        <a:pt x="114300" y="539750"/>
                        <a:pt x="104775" y="533400"/>
                      </a:cubicBezTo>
                      <a:cubicBezTo>
                        <a:pt x="98425" y="523875"/>
                        <a:pt x="93054" y="513619"/>
                        <a:pt x="85725" y="504825"/>
                      </a:cubicBezTo>
                      <a:cubicBezTo>
                        <a:pt x="62806" y="477323"/>
                        <a:pt x="56672" y="475931"/>
                        <a:pt x="28575" y="457200"/>
                      </a:cubicBezTo>
                      <a:cubicBezTo>
                        <a:pt x="18943" y="442753"/>
                        <a:pt x="0" y="419768"/>
                        <a:pt x="0" y="400050"/>
                      </a:cubicBezTo>
                      <a:cubicBezTo>
                        <a:pt x="0" y="390010"/>
                        <a:pt x="9525" y="371475"/>
                        <a:pt x="9525" y="371475"/>
                      </a:cubicBezTo>
                    </a:path>
                  </a:pathLst>
                </a:custGeom>
                <a:ln w="25400">
                  <a:solidFill>
                    <a:srgbClr val="0D60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Forme libre 59"/>
              <p:cNvSpPr/>
              <p:nvPr/>
            </p:nvSpPr>
            <p:spPr>
              <a:xfrm>
                <a:off x="5328344" y="5090702"/>
                <a:ext cx="2074143" cy="779603"/>
              </a:xfrm>
              <a:custGeom>
                <a:avLst/>
                <a:gdLst>
                  <a:gd name="connsiteX0" fmla="*/ 9525 w 1466850"/>
                  <a:gd name="connsiteY0" fmla="*/ 357451 h 474024"/>
                  <a:gd name="connsiteX1" fmla="*/ 0 w 1466850"/>
                  <a:gd name="connsiteY1" fmla="*/ 328876 h 474024"/>
                  <a:gd name="connsiteX2" fmla="*/ 9525 w 1466850"/>
                  <a:gd name="connsiteY2" fmla="*/ 300301 h 474024"/>
                  <a:gd name="connsiteX3" fmla="*/ 19050 w 1466850"/>
                  <a:gd name="connsiteY3" fmla="*/ 262201 h 474024"/>
                  <a:gd name="connsiteX4" fmla="*/ 38100 w 1466850"/>
                  <a:gd name="connsiteY4" fmla="*/ 205051 h 474024"/>
                  <a:gd name="connsiteX5" fmla="*/ 66675 w 1466850"/>
                  <a:gd name="connsiteY5" fmla="*/ 195526 h 474024"/>
                  <a:gd name="connsiteX6" fmla="*/ 219075 w 1466850"/>
                  <a:gd name="connsiteY6" fmla="*/ 186001 h 474024"/>
                  <a:gd name="connsiteX7" fmla="*/ 257175 w 1466850"/>
                  <a:gd name="connsiteY7" fmla="*/ 243151 h 474024"/>
                  <a:gd name="connsiteX8" fmla="*/ 276225 w 1466850"/>
                  <a:gd name="connsiteY8" fmla="*/ 300301 h 474024"/>
                  <a:gd name="connsiteX9" fmla="*/ 314325 w 1466850"/>
                  <a:gd name="connsiteY9" fmla="*/ 424126 h 474024"/>
                  <a:gd name="connsiteX10" fmla="*/ 352425 w 1466850"/>
                  <a:gd name="connsiteY10" fmla="*/ 433651 h 474024"/>
                  <a:gd name="connsiteX11" fmla="*/ 428625 w 1466850"/>
                  <a:gd name="connsiteY11" fmla="*/ 424126 h 474024"/>
                  <a:gd name="connsiteX12" fmla="*/ 466725 w 1466850"/>
                  <a:gd name="connsiteY12" fmla="*/ 357451 h 474024"/>
                  <a:gd name="connsiteX13" fmla="*/ 466725 w 1466850"/>
                  <a:gd name="connsiteY13" fmla="*/ 166951 h 474024"/>
                  <a:gd name="connsiteX14" fmla="*/ 495300 w 1466850"/>
                  <a:gd name="connsiteY14" fmla="*/ 157426 h 474024"/>
                  <a:gd name="connsiteX15" fmla="*/ 561975 w 1466850"/>
                  <a:gd name="connsiteY15" fmla="*/ 176476 h 474024"/>
                  <a:gd name="connsiteX16" fmla="*/ 590550 w 1466850"/>
                  <a:gd name="connsiteY16" fmla="*/ 195526 h 474024"/>
                  <a:gd name="connsiteX17" fmla="*/ 609600 w 1466850"/>
                  <a:gd name="connsiteY17" fmla="*/ 224101 h 474024"/>
                  <a:gd name="connsiteX18" fmla="*/ 628650 w 1466850"/>
                  <a:gd name="connsiteY18" fmla="*/ 281251 h 474024"/>
                  <a:gd name="connsiteX19" fmla="*/ 638175 w 1466850"/>
                  <a:gd name="connsiteY19" fmla="*/ 309826 h 474024"/>
                  <a:gd name="connsiteX20" fmla="*/ 647700 w 1466850"/>
                  <a:gd name="connsiteY20" fmla="*/ 347926 h 474024"/>
                  <a:gd name="connsiteX21" fmla="*/ 704850 w 1466850"/>
                  <a:gd name="connsiteY21" fmla="*/ 376501 h 474024"/>
                  <a:gd name="connsiteX22" fmla="*/ 819150 w 1466850"/>
                  <a:gd name="connsiteY22" fmla="*/ 338401 h 474024"/>
                  <a:gd name="connsiteX23" fmla="*/ 838200 w 1466850"/>
                  <a:gd name="connsiteY23" fmla="*/ 309826 h 474024"/>
                  <a:gd name="connsiteX24" fmla="*/ 847725 w 1466850"/>
                  <a:gd name="connsiteY24" fmla="*/ 271726 h 474024"/>
                  <a:gd name="connsiteX25" fmla="*/ 838200 w 1466850"/>
                  <a:gd name="connsiteY25" fmla="*/ 147901 h 474024"/>
                  <a:gd name="connsiteX26" fmla="*/ 828675 w 1466850"/>
                  <a:gd name="connsiteY26" fmla="*/ 119326 h 474024"/>
                  <a:gd name="connsiteX27" fmla="*/ 819150 w 1466850"/>
                  <a:gd name="connsiteY27" fmla="*/ 71701 h 474024"/>
                  <a:gd name="connsiteX28" fmla="*/ 828675 w 1466850"/>
                  <a:gd name="connsiteY28" fmla="*/ 14551 h 474024"/>
                  <a:gd name="connsiteX29" fmla="*/ 933450 w 1466850"/>
                  <a:gd name="connsiteY29" fmla="*/ 52651 h 474024"/>
                  <a:gd name="connsiteX30" fmla="*/ 962025 w 1466850"/>
                  <a:gd name="connsiteY30" fmla="*/ 157426 h 474024"/>
                  <a:gd name="connsiteX31" fmla="*/ 952500 w 1466850"/>
                  <a:gd name="connsiteY31" fmla="*/ 205051 h 474024"/>
                  <a:gd name="connsiteX32" fmla="*/ 933450 w 1466850"/>
                  <a:gd name="connsiteY32" fmla="*/ 262201 h 474024"/>
                  <a:gd name="connsiteX33" fmla="*/ 923925 w 1466850"/>
                  <a:gd name="connsiteY33" fmla="*/ 290776 h 474024"/>
                  <a:gd name="connsiteX34" fmla="*/ 914400 w 1466850"/>
                  <a:gd name="connsiteY34" fmla="*/ 328876 h 474024"/>
                  <a:gd name="connsiteX35" fmla="*/ 923925 w 1466850"/>
                  <a:gd name="connsiteY35" fmla="*/ 452701 h 474024"/>
                  <a:gd name="connsiteX36" fmla="*/ 962025 w 1466850"/>
                  <a:gd name="connsiteY36" fmla="*/ 471751 h 474024"/>
                  <a:gd name="connsiteX37" fmla="*/ 1057275 w 1466850"/>
                  <a:gd name="connsiteY37" fmla="*/ 462226 h 474024"/>
                  <a:gd name="connsiteX38" fmla="*/ 1066800 w 1466850"/>
                  <a:gd name="connsiteY38" fmla="*/ 433651 h 474024"/>
                  <a:gd name="connsiteX39" fmla="*/ 1047750 w 1466850"/>
                  <a:gd name="connsiteY39" fmla="*/ 290776 h 474024"/>
                  <a:gd name="connsiteX40" fmla="*/ 1028700 w 1466850"/>
                  <a:gd name="connsiteY40" fmla="*/ 262201 h 474024"/>
                  <a:gd name="connsiteX41" fmla="*/ 1028700 w 1466850"/>
                  <a:gd name="connsiteY41" fmla="*/ 147901 h 474024"/>
                  <a:gd name="connsiteX42" fmla="*/ 1085850 w 1466850"/>
                  <a:gd name="connsiteY42" fmla="*/ 100276 h 474024"/>
                  <a:gd name="connsiteX43" fmla="*/ 1123950 w 1466850"/>
                  <a:gd name="connsiteY43" fmla="*/ 109801 h 474024"/>
                  <a:gd name="connsiteX44" fmla="*/ 1152525 w 1466850"/>
                  <a:gd name="connsiteY44" fmla="*/ 186001 h 474024"/>
                  <a:gd name="connsiteX45" fmla="*/ 1162050 w 1466850"/>
                  <a:gd name="connsiteY45" fmla="*/ 281251 h 474024"/>
                  <a:gd name="connsiteX46" fmla="*/ 1171575 w 1466850"/>
                  <a:gd name="connsiteY46" fmla="*/ 309826 h 474024"/>
                  <a:gd name="connsiteX47" fmla="*/ 1200150 w 1466850"/>
                  <a:gd name="connsiteY47" fmla="*/ 328876 h 474024"/>
                  <a:gd name="connsiteX48" fmla="*/ 1238250 w 1466850"/>
                  <a:gd name="connsiteY48" fmla="*/ 338401 h 474024"/>
                  <a:gd name="connsiteX49" fmla="*/ 1371600 w 1466850"/>
                  <a:gd name="connsiteY49" fmla="*/ 309826 h 474024"/>
                  <a:gd name="connsiteX50" fmla="*/ 1447800 w 1466850"/>
                  <a:gd name="connsiteY50" fmla="*/ 271726 h 474024"/>
                  <a:gd name="connsiteX51" fmla="*/ 1466850 w 1466850"/>
                  <a:gd name="connsiteY51" fmla="*/ 243151 h 47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66850" h="474024">
                    <a:moveTo>
                      <a:pt x="9525" y="357451"/>
                    </a:moveTo>
                    <a:cubicBezTo>
                      <a:pt x="6350" y="347926"/>
                      <a:pt x="0" y="338916"/>
                      <a:pt x="0" y="328876"/>
                    </a:cubicBezTo>
                    <a:cubicBezTo>
                      <a:pt x="0" y="318836"/>
                      <a:pt x="6767" y="309955"/>
                      <a:pt x="9525" y="300301"/>
                    </a:cubicBezTo>
                    <a:cubicBezTo>
                      <a:pt x="13121" y="287714"/>
                      <a:pt x="15288" y="274740"/>
                      <a:pt x="19050" y="262201"/>
                    </a:cubicBezTo>
                    <a:cubicBezTo>
                      <a:pt x="24820" y="242967"/>
                      <a:pt x="19050" y="211401"/>
                      <a:pt x="38100" y="205051"/>
                    </a:cubicBezTo>
                    <a:lnTo>
                      <a:pt x="66675" y="195526"/>
                    </a:lnTo>
                    <a:cubicBezTo>
                      <a:pt x="118083" y="161254"/>
                      <a:pt x="125826" y="147604"/>
                      <a:pt x="219075" y="186001"/>
                    </a:cubicBezTo>
                    <a:cubicBezTo>
                      <a:pt x="240246" y="194718"/>
                      <a:pt x="249935" y="221431"/>
                      <a:pt x="257175" y="243151"/>
                    </a:cubicBezTo>
                    <a:lnTo>
                      <a:pt x="276225" y="300301"/>
                    </a:lnTo>
                    <a:cubicBezTo>
                      <a:pt x="282802" y="372644"/>
                      <a:pt x="257872" y="399932"/>
                      <a:pt x="314325" y="424126"/>
                    </a:cubicBezTo>
                    <a:cubicBezTo>
                      <a:pt x="326357" y="429283"/>
                      <a:pt x="339725" y="430476"/>
                      <a:pt x="352425" y="433651"/>
                    </a:cubicBezTo>
                    <a:cubicBezTo>
                      <a:pt x="377825" y="430476"/>
                      <a:pt x="404858" y="433633"/>
                      <a:pt x="428625" y="424126"/>
                    </a:cubicBezTo>
                    <a:cubicBezTo>
                      <a:pt x="437039" y="420760"/>
                      <a:pt x="465516" y="359868"/>
                      <a:pt x="466725" y="357451"/>
                    </a:cubicBezTo>
                    <a:cubicBezTo>
                      <a:pt x="463673" y="320822"/>
                      <a:pt x="446701" y="212005"/>
                      <a:pt x="466725" y="166951"/>
                    </a:cubicBezTo>
                    <a:cubicBezTo>
                      <a:pt x="470803" y="157776"/>
                      <a:pt x="485775" y="160601"/>
                      <a:pt x="495300" y="157426"/>
                    </a:cubicBezTo>
                    <a:cubicBezTo>
                      <a:pt x="507507" y="160478"/>
                      <a:pt x="548310" y="169644"/>
                      <a:pt x="561975" y="176476"/>
                    </a:cubicBezTo>
                    <a:cubicBezTo>
                      <a:pt x="572214" y="181596"/>
                      <a:pt x="581025" y="189176"/>
                      <a:pt x="590550" y="195526"/>
                    </a:cubicBezTo>
                    <a:cubicBezTo>
                      <a:pt x="596900" y="205051"/>
                      <a:pt x="604951" y="213640"/>
                      <a:pt x="609600" y="224101"/>
                    </a:cubicBezTo>
                    <a:cubicBezTo>
                      <a:pt x="617755" y="242451"/>
                      <a:pt x="622300" y="262201"/>
                      <a:pt x="628650" y="281251"/>
                    </a:cubicBezTo>
                    <a:cubicBezTo>
                      <a:pt x="631825" y="290776"/>
                      <a:pt x="635740" y="300086"/>
                      <a:pt x="638175" y="309826"/>
                    </a:cubicBezTo>
                    <a:cubicBezTo>
                      <a:pt x="641350" y="322526"/>
                      <a:pt x="640438" y="337034"/>
                      <a:pt x="647700" y="347926"/>
                    </a:cubicBezTo>
                    <a:cubicBezTo>
                      <a:pt x="658251" y="363753"/>
                      <a:pt x="688550" y="371068"/>
                      <a:pt x="704850" y="376501"/>
                    </a:cubicBezTo>
                    <a:cubicBezTo>
                      <a:pt x="769815" y="368380"/>
                      <a:pt x="777308" y="380243"/>
                      <a:pt x="819150" y="338401"/>
                    </a:cubicBezTo>
                    <a:cubicBezTo>
                      <a:pt x="827245" y="330306"/>
                      <a:pt x="831850" y="319351"/>
                      <a:pt x="838200" y="309826"/>
                    </a:cubicBezTo>
                    <a:cubicBezTo>
                      <a:pt x="841375" y="297126"/>
                      <a:pt x="847725" y="284817"/>
                      <a:pt x="847725" y="271726"/>
                    </a:cubicBezTo>
                    <a:cubicBezTo>
                      <a:pt x="847725" y="230329"/>
                      <a:pt x="843335" y="188978"/>
                      <a:pt x="838200" y="147901"/>
                    </a:cubicBezTo>
                    <a:cubicBezTo>
                      <a:pt x="836955" y="137938"/>
                      <a:pt x="831110" y="129066"/>
                      <a:pt x="828675" y="119326"/>
                    </a:cubicBezTo>
                    <a:cubicBezTo>
                      <a:pt x="824748" y="103620"/>
                      <a:pt x="822325" y="87576"/>
                      <a:pt x="819150" y="71701"/>
                    </a:cubicBezTo>
                    <a:cubicBezTo>
                      <a:pt x="822325" y="52651"/>
                      <a:pt x="811027" y="22395"/>
                      <a:pt x="828675" y="14551"/>
                    </a:cubicBezTo>
                    <a:cubicBezTo>
                      <a:pt x="861415" y="0"/>
                      <a:pt x="906949" y="34984"/>
                      <a:pt x="933450" y="52651"/>
                    </a:cubicBezTo>
                    <a:cubicBezTo>
                      <a:pt x="955246" y="96243"/>
                      <a:pt x="962025" y="99761"/>
                      <a:pt x="962025" y="157426"/>
                    </a:cubicBezTo>
                    <a:cubicBezTo>
                      <a:pt x="962025" y="173615"/>
                      <a:pt x="956760" y="189432"/>
                      <a:pt x="952500" y="205051"/>
                    </a:cubicBezTo>
                    <a:cubicBezTo>
                      <a:pt x="947216" y="224424"/>
                      <a:pt x="939800" y="243151"/>
                      <a:pt x="933450" y="262201"/>
                    </a:cubicBezTo>
                    <a:cubicBezTo>
                      <a:pt x="930275" y="271726"/>
                      <a:pt x="926360" y="281036"/>
                      <a:pt x="923925" y="290776"/>
                    </a:cubicBezTo>
                    <a:lnTo>
                      <a:pt x="914400" y="328876"/>
                    </a:lnTo>
                    <a:cubicBezTo>
                      <a:pt x="917575" y="370151"/>
                      <a:pt x="910834" y="413428"/>
                      <a:pt x="923925" y="452701"/>
                    </a:cubicBezTo>
                    <a:cubicBezTo>
                      <a:pt x="928415" y="466171"/>
                      <a:pt x="947862" y="470739"/>
                      <a:pt x="962025" y="471751"/>
                    </a:cubicBezTo>
                    <a:cubicBezTo>
                      <a:pt x="993852" y="474024"/>
                      <a:pt x="1025525" y="465401"/>
                      <a:pt x="1057275" y="462226"/>
                    </a:cubicBezTo>
                    <a:cubicBezTo>
                      <a:pt x="1060450" y="452701"/>
                      <a:pt x="1066800" y="443691"/>
                      <a:pt x="1066800" y="433651"/>
                    </a:cubicBezTo>
                    <a:cubicBezTo>
                      <a:pt x="1066800" y="412371"/>
                      <a:pt x="1066645" y="328565"/>
                      <a:pt x="1047750" y="290776"/>
                    </a:cubicBezTo>
                    <a:cubicBezTo>
                      <a:pt x="1042630" y="280537"/>
                      <a:pt x="1035050" y="271726"/>
                      <a:pt x="1028700" y="262201"/>
                    </a:cubicBezTo>
                    <a:cubicBezTo>
                      <a:pt x="1017401" y="217006"/>
                      <a:pt x="1008880" y="202406"/>
                      <a:pt x="1028700" y="147901"/>
                    </a:cubicBezTo>
                    <a:cubicBezTo>
                      <a:pt x="1034567" y="131766"/>
                      <a:pt x="1072244" y="109347"/>
                      <a:pt x="1085850" y="100276"/>
                    </a:cubicBezTo>
                    <a:cubicBezTo>
                      <a:pt x="1098550" y="103451"/>
                      <a:pt x="1113893" y="101420"/>
                      <a:pt x="1123950" y="109801"/>
                    </a:cubicBezTo>
                    <a:cubicBezTo>
                      <a:pt x="1139679" y="122909"/>
                      <a:pt x="1148015" y="167963"/>
                      <a:pt x="1152525" y="186001"/>
                    </a:cubicBezTo>
                    <a:cubicBezTo>
                      <a:pt x="1155700" y="217751"/>
                      <a:pt x="1157198" y="249714"/>
                      <a:pt x="1162050" y="281251"/>
                    </a:cubicBezTo>
                    <a:cubicBezTo>
                      <a:pt x="1163577" y="291174"/>
                      <a:pt x="1165303" y="301986"/>
                      <a:pt x="1171575" y="309826"/>
                    </a:cubicBezTo>
                    <a:cubicBezTo>
                      <a:pt x="1178726" y="318765"/>
                      <a:pt x="1189628" y="324367"/>
                      <a:pt x="1200150" y="328876"/>
                    </a:cubicBezTo>
                    <a:cubicBezTo>
                      <a:pt x="1212182" y="334033"/>
                      <a:pt x="1225550" y="335226"/>
                      <a:pt x="1238250" y="338401"/>
                    </a:cubicBezTo>
                    <a:cubicBezTo>
                      <a:pt x="1255085" y="335340"/>
                      <a:pt x="1337016" y="325546"/>
                      <a:pt x="1371600" y="309826"/>
                    </a:cubicBezTo>
                    <a:cubicBezTo>
                      <a:pt x="1397453" y="298075"/>
                      <a:pt x="1447800" y="271726"/>
                      <a:pt x="1447800" y="271726"/>
                    </a:cubicBezTo>
                    <a:lnTo>
                      <a:pt x="1466850" y="243151"/>
                    </a:lnTo>
                  </a:path>
                </a:pathLst>
              </a:custGeom>
              <a:ln w="25400">
                <a:solidFill>
                  <a:srgbClr val="0D60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hevron 60"/>
              <p:cNvSpPr/>
              <p:nvPr/>
            </p:nvSpPr>
            <p:spPr>
              <a:xfrm rot="16200000">
                <a:off x="7394859" y="5344533"/>
                <a:ext cx="259457" cy="216024"/>
              </a:xfrm>
              <a:prstGeom prst="chevron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orme libre 61"/>
              <p:cNvSpPr/>
              <p:nvPr/>
            </p:nvSpPr>
            <p:spPr>
              <a:xfrm>
                <a:off x="7632599" y="5016728"/>
                <a:ext cx="1419225" cy="764802"/>
              </a:xfrm>
              <a:custGeom>
                <a:avLst/>
                <a:gdLst>
                  <a:gd name="connsiteX0" fmla="*/ 0 w 1419225"/>
                  <a:gd name="connsiteY0" fmla="*/ 488576 h 764801"/>
                  <a:gd name="connsiteX1" fmla="*/ 104775 w 1419225"/>
                  <a:gd name="connsiteY1" fmla="*/ 345701 h 764801"/>
                  <a:gd name="connsiteX2" fmla="*/ 152400 w 1419225"/>
                  <a:gd name="connsiteY2" fmla="*/ 288551 h 764801"/>
                  <a:gd name="connsiteX3" fmla="*/ 228600 w 1419225"/>
                  <a:gd name="connsiteY3" fmla="*/ 269501 h 764801"/>
                  <a:gd name="connsiteX4" fmla="*/ 266700 w 1419225"/>
                  <a:gd name="connsiteY4" fmla="*/ 326651 h 764801"/>
                  <a:gd name="connsiteX5" fmla="*/ 247650 w 1419225"/>
                  <a:gd name="connsiteY5" fmla="*/ 383801 h 764801"/>
                  <a:gd name="connsiteX6" fmla="*/ 200025 w 1419225"/>
                  <a:gd name="connsiteY6" fmla="*/ 440951 h 764801"/>
                  <a:gd name="connsiteX7" fmla="*/ 152400 w 1419225"/>
                  <a:gd name="connsiteY7" fmla="*/ 498101 h 764801"/>
                  <a:gd name="connsiteX8" fmla="*/ 142875 w 1419225"/>
                  <a:gd name="connsiteY8" fmla="*/ 526676 h 764801"/>
                  <a:gd name="connsiteX9" fmla="*/ 142875 w 1419225"/>
                  <a:gd name="connsiteY9" fmla="*/ 669551 h 764801"/>
                  <a:gd name="connsiteX10" fmla="*/ 171450 w 1419225"/>
                  <a:gd name="connsiteY10" fmla="*/ 679076 h 764801"/>
                  <a:gd name="connsiteX11" fmla="*/ 323850 w 1419225"/>
                  <a:gd name="connsiteY11" fmla="*/ 669551 h 764801"/>
                  <a:gd name="connsiteX12" fmla="*/ 409575 w 1419225"/>
                  <a:gd name="connsiteY12" fmla="*/ 574301 h 764801"/>
                  <a:gd name="connsiteX13" fmla="*/ 438150 w 1419225"/>
                  <a:gd name="connsiteY13" fmla="*/ 555251 h 764801"/>
                  <a:gd name="connsiteX14" fmla="*/ 447675 w 1419225"/>
                  <a:gd name="connsiteY14" fmla="*/ 517151 h 764801"/>
                  <a:gd name="connsiteX15" fmla="*/ 428625 w 1419225"/>
                  <a:gd name="connsiteY15" fmla="*/ 383801 h 764801"/>
                  <a:gd name="connsiteX16" fmla="*/ 447675 w 1419225"/>
                  <a:gd name="connsiteY16" fmla="*/ 221876 h 764801"/>
                  <a:gd name="connsiteX17" fmla="*/ 457200 w 1419225"/>
                  <a:gd name="connsiteY17" fmla="*/ 193301 h 764801"/>
                  <a:gd name="connsiteX18" fmla="*/ 476250 w 1419225"/>
                  <a:gd name="connsiteY18" fmla="*/ 164726 h 764801"/>
                  <a:gd name="connsiteX19" fmla="*/ 504825 w 1419225"/>
                  <a:gd name="connsiteY19" fmla="*/ 155201 h 764801"/>
                  <a:gd name="connsiteX20" fmla="*/ 600075 w 1419225"/>
                  <a:gd name="connsiteY20" fmla="*/ 174251 h 764801"/>
                  <a:gd name="connsiteX21" fmla="*/ 628650 w 1419225"/>
                  <a:gd name="connsiteY21" fmla="*/ 193301 h 764801"/>
                  <a:gd name="connsiteX22" fmla="*/ 647700 w 1419225"/>
                  <a:gd name="connsiteY22" fmla="*/ 231401 h 764801"/>
                  <a:gd name="connsiteX23" fmla="*/ 628650 w 1419225"/>
                  <a:gd name="connsiteY23" fmla="*/ 402851 h 764801"/>
                  <a:gd name="connsiteX24" fmla="*/ 619125 w 1419225"/>
                  <a:gd name="connsiteY24" fmla="*/ 469526 h 764801"/>
                  <a:gd name="connsiteX25" fmla="*/ 628650 w 1419225"/>
                  <a:gd name="connsiteY25" fmla="*/ 555251 h 764801"/>
                  <a:gd name="connsiteX26" fmla="*/ 857250 w 1419225"/>
                  <a:gd name="connsiteY26" fmla="*/ 498101 h 764801"/>
                  <a:gd name="connsiteX27" fmla="*/ 866775 w 1419225"/>
                  <a:gd name="connsiteY27" fmla="*/ 450476 h 764801"/>
                  <a:gd name="connsiteX28" fmla="*/ 904875 w 1419225"/>
                  <a:gd name="connsiteY28" fmla="*/ 345701 h 764801"/>
                  <a:gd name="connsiteX29" fmla="*/ 923925 w 1419225"/>
                  <a:gd name="connsiteY29" fmla="*/ 307601 h 764801"/>
                  <a:gd name="connsiteX30" fmla="*/ 952500 w 1419225"/>
                  <a:gd name="connsiteY30" fmla="*/ 98051 h 764801"/>
                  <a:gd name="connsiteX31" fmla="*/ 962025 w 1419225"/>
                  <a:gd name="connsiteY31" fmla="*/ 50426 h 764801"/>
                  <a:gd name="connsiteX32" fmla="*/ 952500 w 1419225"/>
                  <a:gd name="connsiteY32" fmla="*/ 88526 h 764801"/>
                  <a:gd name="connsiteX33" fmla="*/ 971550 w 1419225"/>
                  <a:gd name="connsiteY33" fmla="*/ 174251 h 764801"/>
                  <a:gd name="connsiteX34" fmla="*/ 1000125 w 1419225"/>
                  <a:gd name="connsiteY34" fmla="*/ 202826 h 764801"/>
                  <a:gd name="connsiteX35" fmla="*/ 1057275 w 1419225"/>
                  <a:gd name="connsiteY35" fmla="*/ 250451 h 764801"/>
                  <a:gd name="connsiteX36" fmla="*/ 1085850 w 1419225"/>
                  <a:gd name="connsiteY36" fmla="*/ 269501 h 764801"/>
                  <a:gd name="connsiteX37" fmla="*/ 1114425 w 1419225"/>
                  <a:gd name="connsiteY37" fmla="*/ 279026 h 764801"/>
                  <a:gd name="connsiteX38" fmla="*/ 1123950 w 1419225"/>
                  <a:gd name="connsiteY38" fmla="*/ 317126 h 764801"/>
                  <a:gd name="connsiteX39" fmla="*/ 1114425 w 1419225"/>
                  <a:gd name="connsiteY39" fmla="*/ 412376 h 764801"/>
                  <a:gd name="connsiteX40" fmla="*/ 1104900 w 1419225"/>
                  <a:gd name="connsiteY40" fmla="*/ 440951 h 764801"/>
                  <a:gd name="connsiteX41" fmla="*/ 1095375 w 1419225"/>
                  <a:gd name="connsiteY41" fmla="*/ 498101 h 764801"/>
                  <a:gd name="connsiteX42" fmla="*/ 1047750 w 1419225"/>
                  <a:gd name="connsiteY42" fmla="*/ 555251 h 764801"/>
                  <a:gd name="connsiteX43" fmla="*/ 1009650 w 1419225"/>
                  <a:gd name="connsiteY43" fmla="*/ 593351 h 764801"/>
                  <a:gd name="connsiteX44" fmla="*/ 933450 w 1419225"/>
                  <a:gd name="connsiteY44" fmla="*/ 612401 h 764801"/>
                  <a:gd name="connsiteX45" fmla="*/ 914400 w 1419225"/>
                  <a:gd name="connsiteY45" fmla="*/ 640976 h 764801"/>
                  <a:gd name="connsiteX46" fmla="*/ 942975 w 1419225"/>
                  <a:gd name="connsiteY46" fmla="*/ 745751 h 764801"/>
                  <a:gd name="connsiteX47" fmla="*/ 971550 w 1419225"/>
                  <a:gd name="connsiteY47" fmla="*/ 764801 h 764801"/>
                  <a:gd name="connsiteX48" fmla="*/ 1162050 w 1419225"/>
                  <a:gd name="connsiteY48" fmla="*/ 755276 h 764801"/>
                  <a:gd name="connsiteX49" fmla="*/ 1190625 w 1419225"/>
                  <a:gd name="connsiteY49" fmla="*/ 745751 h 764801"/>
                  <a:gd name="connsiteX50" fmla="*/ 1228725 w 1419225"/>
                  <a:gd name="connsiteY50" fmla="*/ 717176 h 764801"/>
                  <a:gd name="connsiteX51" fmla="*/ 1257300 w 1419225"/>
                  <a:gd name="connsiteY51" fmla="*/ 688601 h 764801"/>
                  <a:gd name="connsiteX52" fmla="*/ 1276350 w 1419225"/>
                  <a:gd name="connsiteY52" fmla="*/ 650501 h 764801"/>
                  <a:gd name="connsiteX53" fmla="*/ 1295400 w 1419225"/>
                  <a:gd name="connsiteY53" fmla="*/ 621926 h 764801"/>
                  <a:gd name="connsiteX54" fmla="*/ 1304925 w 1419225"/>
                  <a:gd name="connsiteY54" fmla="*/ 393326 h 764801"/>
                  <a:gd name="connsiteX55" fmla="*/ 1343025 w 1419225"/>
                  <a:gd name="connsiteY55" fmla="*/ 336176 h 764801"/>
                  <a:gd name="connsiteX56" fmla="*/ 1352550 w 1419225"/>
                  <a:gd name="connsiteY56" fmla="*/ 307601 h 764801"/>
                  <a:gd name="connsiteX57" fmla="*/ 1419225 w 1419225"/>
                  <a:gd name="connsiteY57" fmla="*/ 317126 h 7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419225" h="764801">
                    <a:moveTo>
                      <a:pt x="0" y="488576"/>
                    </a:moveTo>
                    <a:cubicBezTo>
                      <a:pt x="34925" y="440951"/>
                      <a:pt x="70197" y="393578"/>
                      <a:pt x="104775" y="345701"/>
                    </a:cubicBezTo>
                    <a:cubicBezTo>
                      <a:pt x="139254" y="297961"/>
                      <a:pt x="106368" y="334583"/>
                      <a:pt x="152400" y="288551"/>
                    </a:cubicBezTo>
                    <a:cubicBezTo>
                      <a:pt x="164375" y="252627"/>
                      <a:pt x="162383" y="227363"/>
                      <a:pt x="228600" y="269501"/>
                    </a:cubicBezTo>
                    <a:cubicBezTo>
                      <a:pt x="247916" y="281793"/>
                      <a:pt x="266700" y="326651"/>
                      <a:pt x="266700" y="326651"/>
                    </a:cubicBezTo>
                    <a:cubicBezTo>
                      <a:pt x="260350" y="345701"/>
                      <a:pt x="255805" y="365451"/>
                      <a:pt x="247650" y="383801"/>
                    </a:cubicBezTo>
                    <a:cubicBezTo>
                      <a:pt x="234136" y="414207"/>
                      <a:pt x="221388" y="415316"/>
                      <a:pt x="200025" y="440951"/>
                    </a:cubicBezTo>
                    <a:cubicBezTo>
                      <a:pt x="133720" y="520517"/>
                      <a:pt x="235882" y="414619"/>
                      <a:pt x="152400" y="498101"/>
                    </a:cubicBezTo>
                    <a:cubicBezTo>
                      <a:pt x="149225" y="507626"/>
                      <a:pt x="145633" y="517022"/>
                      <a:pt x="142875" y="526676"/>
                    </a:cubicBezTo>
                    <a:cubicBezTo>
                      <a:pt x="128378" y="577415"/>
                      <a:pt x="122699" y="609022"/>
                      <a:pt x="142875" y="669551"/>
                    </a:cubicBezTo>
                    <a:cubicBezTo>
                      <a:pt x="146050" y="679076"/>
                      <a:pt x="161925" y="675901"/>
                      <a:pt x="171450" y="679076"/>
                    </a:cubicBezTo>
                    <a:lnTo>
                      <a:pt x="323850" y="669551"/>
                    </a:lnTo>
                    <a:cubicBezTo>
                      <a:pt x="400650" y="642838"/>
                      <a:pt x="372351" y="611525"/>
                      <a:pt x="409575" y="574301"/>
                    </a:cubicBezTo>
                    <a:cubicBezTo>
                      <a:pt x="417670" y="566206"/>
                      <a:pt x="428625" y="561601"/>
                      <a:pt x="438150" y="555251"/>
                    </a:cubicBezTo>
                    <a:cubicBezTo>
                      <a:pt x="441325" y="542551"/>
                      <a:pt x="447675" y="530242"/>
                      <a:pt x="447675" y="517151"/>
                    </a:cubicBezTo>
                    <a:cubicBezTo>
                      <a:pt x="447675" y="433679"/>
                      <a:pt x="446253" y="436684"/>
                      <a:pt x="428625" y="383801"/>
                    </a:cubicBezTo>
                    <a:cubicBezTo>
                      <a:pt x="435898" y="289256"/>
                      <a:pt x="429140" y="286750"/>
                      <a:pt x="447675" y="221876"/>
                    </a:cubicBezTo>
                    <a:cubicBezTo>
                      <a:pt x="450433" y="212222"/>
                      <a:pt x="452710" y="202281"/>
                      <a:pt x="457200" y="193301"/>
                    </a:cubicBezTo>
                    <a:cubicBezTo>
                      <a:pt x="462320" y="183062"/>
                      <a:pt x="467311" y="171877"/>
                      <a:pt x="476250" y="164726"/>
                    </a:cubicBezTo>
                    <a:cubicBezTo>
                      <a:pt x="484090" y="158454"/>
                      <a:pt x="495300" y="158376"/>
                      <a:pt x="504825" y="155201"/>
                    </a:cubicBezTo>
                    <a:cubicBezTo>
                      <a:pt x="529396" y="158711"/>
                      <a:pt x="573476" y="160951"/>
                      <a:pt x="600075" y="174251"/>
                    </a:cubicBezTo>
                    <a:cubicBezTo>
                      <a:pt x="610314" y="179371"/>
                      <a:pt x="619125" y="186951"/>
                      <a:pt x="628650" y="193301"/>
                    </a:cubicBezTo>
                    <a:cubicBezTo>
                      <a:pt x="635000" y="206001"/>
                      <a:pt x="646912" y="217224"/>
                      <a:pt x="647700" y="231401"/>
                    </a:cubicBezTo>
                    <a:cubicBezTo>
                      <a:pt x="655901" y="379013"/>
                      <a:pt x="643502" y="321164"/>
                      <a:pt x="628650" y="402851"/>
                    </a:cubicBezTo>
                    <a:cubicBezTo>
                      <a:pt x="624634" y="424940"/>
                      <a:pt x="622300" y="447301"/>
                      <a:pt x="619125" y="469526"/>
                    </a:cubicBezTo>
                    <a:cubicBezTo>
                      <a:pt x="622300" y="498101"/>
                      <a:pt x="601145" y="546880"/>
                      <a:pt x="628650" y="555251"/>
                    </a:cubicBezTo>
                    <a:cubicBezTo>
                      <a:pt x="813972" y="611653"/>
                      <a:pt x="814601" y="583399"/>
                      <a:pt x="857250" y="498101"/>
                    </a:cubicBezTo>
                    <a:cubicBezTo>
                      <a:pt x="860425" y="482226"/>
                      <a:pt x="862515" y="466095"/>
                      <a:pt x="866775" y="450476"/>
                    </a:cubicBezTo>
                    <a:cubicBezTo>
                      <a:pt x="874229" y="423145"/>
                      <a:pt x="892845" y="372769"/>
                      <a:pt x="904875" y="345701"/>
                    </a:cubicBezTo>
                    <a:cubicBezTo>
                      <a:pt x="910642" y="332726"/>
                      <a:pt x="917575" y="320301"/>
                      <a:pt x="923925" y="307601"/>
                    </a:cubicBezTo>
                    <a:cubicBezTo>
                      <a:pt x="975192" y="0"/>
                      <a:pt x="916851" y="365419"/>
                      <a:pt x="952500" y="98051"/>
                    </a:cubicBezTo>
                    <a:cubicBezTo>
                      <a:pt x="954640" y="82004"/>
                      <a:pt x="962025" y="66615"/>
                      <a:pt x="962025" y="50426"/>
                    </a:cubicBezTo>
                    <a:cubicBezTo>
                      <a:pt x="962025" y="37335"/>
                      <a:pt x="955675" y="75826"/>
                      <a:pt x="952500" y="88526"/>
                    </a:cubicBezTo>
                    <a:cubicBezTo>
                      <a:pt x="958850" y="117101"/>
                      <a:pt x="960292" y="147231"/>
                      <a:pt x="971550" y="174251"/>
                    </a:cubicBezTo>
                    <a:cubicBezTo>
                      <a:pt x="976731" y="186685"/>
                      <a:pt x="991359" y="192599"/>
                      <a:pt x="1000125" y="202826"/>
                    </a:cubicBezTo>
                    <a:cubicBezTo>
                      <a:pt x="1041644" y="251265"/>
                      <a:pt x="1009263" y="234447"/>
                      <a:pt x="1057275" y="250451"/>
                    </a:cubicBezTo>
                    <a:cubicBezTo>
                      <a:pt x="1066800" y="256801"/>
                      <a:pt x="1075611" y="264381"/>
                      <a:pt x="1085850" y="269501"/>
                    </a:cubicBezTo>
                    <a:cubicBezTo>
                      <a:pt x="1094830" y="273991"/>
                      <a:pt x="1108153" y="271186"/>
                      <a:pt x="1114425" y="279026"/>
                    </a:cubicBezTo>
                    <a:cubicBezTo>
                      <a:pt x="1122603" y="289248"/>
                      <a:pt x="1120775" y="304426"/>
                      <a:pt x="1123950" y="317126"/>
                    </a:cubicBezTo>
                    <a:cubicBezTo>
                      <a:pt x="1120775" y="348876"/>
                      <a:pt x="1119277" y="380839"/>
                      <a:pt x="1114425" y="412376"/>
                    </a:cubicBezTo>
                    <a:cubicBezTo>
                      <a:pt x="1112898" y="422299"/>
                      <a:pt x="1107078" y="431150"/>
                      <a:pt x="1104900" y="440951"/>
                    </a:cubicBezTo>
                    <a:cubicBezTo>
                      <a:pt x="1100710" y="459804"/>
                      <a:pt x="1101482" y="479779"/>
                      <a:pt x="1095375" y="498101"/>
                    </a:cubicBezTo>
                    <a:cubicBezTo>
                      <a:pt x="1088744" y="517993"/>
                      <a:pt x="1061013" y="541988"/>
                      <a:pt x="1047750" y="555251"/>
                    </a:cubicBezTo>
                    <a:cubicBezTo>
                      <a:pt x="1035897" y="590811"/>
                      <a:pt x="1046903" y="583191"/>
                      <a:pt x="1009650" y="593351"/>
                    </a:cubicBezTo>
                    <a:cubicBezTo>
                      <a:pt x="984391" y="600240"/>
                      <a:pt x="933450" y="612401"/>
                      <a:pt x="933450" y="612401"/>
                    </a:cubicBezTo>
                    <a:cubicBezTo>
                      <a:pt x="927100" y="621926"/>
                      <a:pt x="915436" y="629575"/>
                      <a:pt x="914400" y="640976"/>
                    </a:cubicBezTo>
                    <a:cubicBezTo>
                      <a:pt x="911113" y="677130"/>
                      <a:pt x="916091" y="718867"/>
                      <a:pt x="942975" y="745751"/>
                    </a:cubicBezTo>
                    <a:cubicBezTo>
                      <a:pt x="951070" y="753846"/>
                      <a:pt x="962025" y="758451"/>
                      <a:pt x="971550" y="764801"/>
                    </a:cubicBezTo>
                    <a:cubicBezTo>
                      <a:pt x="1035050" y="761626"/>
                      <a:pt x="1098710" y="760784"/>
                      <a:pt x="1162050" y="755276"/>
                    </a:cubicBezTo>
                    <a:cubicBezTo>
                      <a:pt x="1172052" y="754406"/>
                      <a:pt x="1181908" y="750732"/>
                      <a:pt x="1190625" y="745751"/>
                    </a:cubicBezTo>
                    <a:cubicBezTo>
                      <a:pt x="1204408" y="737875"/>
                      <a:pt x="1216672" y="727507"/>
                      <a:pt x="1228725" y="717176"/>
                    </a:cubicBezTo>
                    <a:cubicBezTo>
                      <a:pt x="1238952" y="708410"/>
                      <a:pt x="1249470" y="699562"/>
                      <a:pt x="1257300" y="688601"/>
                    </a:cubicBezTo>
                    <a:cubicBezTo>
                      <a:pt x="1265553" y="677047"/>
                      <a:pt x="1269305" y="662829"/>
                      <a:pt x="1276350" y="650501"/>
                    </a:cubicBezTo>
                    <a:cubicBezTo>
                      <a:pt x="1282030" y="640562"/>
                      <a:pt x="1289050" y="631451"/>
                      <a:pt x="1295400" y="621926"/>
                    </a:cubicBezTo>
                    <a:cubicBezTo>
                      <a:pt x="1298575" y="545726"/>
                      <a:pt x="1292387" y="468554"/>
                      <a:pt x="1304925" y="393326"/>
                    </a:cubicBezTo>
                    <a:cubicBezTo>
                      <a:pt x="1308689" y="370742"/>
                      <a:pt x="1330325" y="355226"/>
                      <a:pt x="1343025" y="336176"/>
                    </a:cubicBezTo>
                    <a:cubicBezTo>
                      <a:pt x="1348594" y="327822"/>
                      <a:pt x="1349375" y="317126"/>
                      <a:pt x="1352550" y="307601"/>
                    </a:cubicBezTo>
                    <a:cubicBezTo>
                      <a:pt x="1406402" y="318371"/>
                      <a:pt x="1383986" y="317126"/>
                      <a:pt x="1419225" y="317126"/>
                    </a:cubicBezTo>
                  </a:path>
                </a:pathLst>
              </a:custGeom>
              <a:ln w="25400">
                <a:solidFill>
                  <a:srgbClr val="0D60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Connecteur droit avec flèche 75"/>
            <p:cNvCxnSpPr/>
            <p:nvPr/>
          </p:nvCxnSpPr>
          <p:spPr>
            <a:xfrm>
              <a:off x="6683982" y="2505501"/>
              <a:ext cx="0" cy="275969"/>
            </a:xfrm>
            <a:prstGeom prst="straightConnector1">
              <a:avLst/>
            </a:prstGeom>
            <a:ln w="19050">
              <a:solidFill>
                <a:srgbClr val="50A5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/>
            <p:cNvCxnSpPr/>
            <p:nvPr/>
          </p:nvCxnSpPr>
          <p:spPr>
            <a:xfrm flipV="1">
              <a:off x="6506732" y="2443880"/>
              <a:ext cx="0" cy="337590"/>
            </a:xfrm>
            <a:prstGeom prst="straightConnector1">
              <a:avLst/>
            </a:prstGeom>
            <a:ln w="31750">
              <a:solidFill>
                <a:srgbClr val="50A5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/>
          <a:srcRect l="57581" t="19652" r="2257" b="67797"/>
          <a:stretch>
            <a:fillRect/>
          </a:stretch>
        </p:blipFill>
        <p:spPr bwMode="auto">
          <a:xfrm>
            <a:off x="4211960" y="1797528"/>
            <a:ext cx="4032448" cy="1008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9" name="Titre 1"/>
          <p:cNvSpPr txBox="1">
            <a:spLocks/>
          </p:cNvSpPr>
          <p:nvPr/>
        </p:nvSpPr>
        <p:spPr>
          <a:xfrm>
            <a:off x="5148064" y="2733632"/>
            <a:ext cx="2016224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Tri-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Urea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Toluene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Titre 1"/>
          <p:cNvSpPr txBox="1">
            <a:spLocks/>
          </p:cNvSpPr>
          <p:nvPr/>
        </p:nvSpPr>
        <p:spPr>
          <a:xfrm>
            <a:off x="5148064" y="3212976"/>
            <a:ext cx="1944216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Strong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Sticker</a:t>
            </a: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”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 cstate="print"/>
          <a:srcRect l="25688" t="19652" r="48685" b="67797"/>
          <a:stretch>
            <a:fillRect/>
          </a:stretch>
        </p:blipFill>
        <p:spPr bwMode="auto">
          <a:xfrm>
            <a:off x="611560" y="1700808"/>
            <a:ext cx="2636168" cy="1032824"/>
          </a:xfrm>
          <a:prstGeom prst="rect">
            <a:avLst/>
          </a:prstGeom>
          <a:solidFill>
            <a:srgbClr val="00B050"/>
          </a:solidFill>
          <a:ln w="25400">
            <a:noFill/>
            <a:prstDash val="dash"/>
            <a:miter lim="800000"/>
            <a:headEnd/>
            <a:tailEnd/>
          </a:ln>
        </p:spPr>
      </p:pic>
      <p:sp>
        <p:nvSpPr>
          <p:cNvPr id="40" name="Titre 1"/>
          <p:cNvSpPr txBox="1">
            <a:spLocks/>
          </p:cNvSpPr>
          <p:nvPr/>
        </p:nvSpPr>
        <p:spPr>
          <a:xfrm>
            <a:off x="899592" y="2733632"/>
            <a:ext cx="1944216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Bis-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urea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Xylene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itre 1"/>
          <p:cNvSpPr txBox="1">
            <a:spLocks/>
          </p:cNvSpPr>
          <p:nvPr/>
        </p:nvSpPr>
        <p:spPr>
          <a:xfrm>
            <a:off x="899773" y="3212977"/>
            <a:ext cx="1944216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Weak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Sticker</a:t>
            </a: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”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Titre 1"/>
          <p:cNvSpPr txBox="1">
            <a:spLocks/>
          </p:cNvSpPr>
          <p:nvPr/>
        </p:nvSpPr>
        <p:spPr>
          <a:xfrm>
            <a:off x="323528" y="188639"/>
            <a:ext cx="3528392" cy="408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Key-molecular parameters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747634" y="1216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7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79512" y="836712"/>
            <a:ext cx="5760640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lang="en-US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Level of interactions </a:t>
            </a: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: Two 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hydrogen bonding </a:t>
            </a: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stickers.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34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323528" y="692696"/>
            <a:ext cx="8280920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2" name="Titre 1"/>
          <p:cNvSpPr txBox="1">
            <a:spLocks/>
          </p:cNvSpPr>
          <p:nvPr/>
        </p:nvSpPr>
        <p:spPr>
          <a:xfrm>
            <a:off x="179512" y="836712"/>
            <a:ext cx="5760640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lang="en-US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Level of interactions </a:t>
            </a: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: Two 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hydrogen bonding </a:t>
            </a: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stickers.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79512" y="3861048"/>
            <a:ext cx="8064896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lang="en-US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the interacting moieties density </a:t>
            </a: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: the 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size </a:t>
            </a: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of the linear non polar chains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e 82"/>
          <p:cNvGrpSpPr/>
          <p:nvPr/>
        </p:nvGrpSpPr>
        <p:grpSpPr>
          <a:xfrm>
            <a:off x="6084168" y="404664"/>
            <a:ext cx="2304256" cy="1081578"/>
            <a:chOff x="5004048" y="1916832"/>
            <a:chExt cx="2736304" cy="1366694"/>
          </a:xfrm>
        </p:grpSpPr>
        <p:grpSp>
          <p:nvGrpSpPr>
            <p:cNvPr id="5" name="Groupe 16"/>
            <p:cNvGrpSpPr/>
            <p:nvPr/>
          </p:nvGrpSpPr>
          <p:grpSpPr>
            <a:xfrm>
              <a:off x="5004048" y="1916832"/>
              <a:ext cx="2736304" cy="1366694"/>
              <a:chOff x="5328344" y="4087263"/>
              <a:chExt cx="3744416" cy="1783042"/>
            </a:xfrm>
          </p:grpSpPr>
          <p:grpSp>
            <p:nvGrpSpPr>
              <p:cNvPr id="6" name="Groupe 19"/>
              <p:cNvGrpSpPr/>
              <p:nvPr/>
            </p:nvGrpSpPr>
            <p:grpSpPr>
              <a:xfrm>
                <a:off x="5748535" y="4087263"/>
                <a:ext cx="3324225" cy="844702"/>
                <a:chOff x="3476625" y="3429000"/>
                <a:chExt cx="3324225" cy="844702"/>
              </a:xfrm>
            </p:grpSpPr>
            <p:sp>
              <p:nvSpPr>
                <p:cNvPr id="65" name="Chevron 64"/>
                <p:cNvSpPr/>
                <p:nvPr/>
              </p:nvSpPr>
              <p:spPr>
                <a:xfrm rot="16200000">
                  <a:off x="5126348" y="3767323"/>
                  <a:ext cx="259457" cy="216024"/>
                </a:xfrm>
                <a:prstGeom prst="chevron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Forme libre 65"/>
                <p:cNvSpPr/>
                <p:nvPr/>
              </p:nvSpPr>
              <p:spPr>
                <a:xfrm>
                  <a:off x="5362575" y="3429000"/>
                  <a:ext cx="1438275" cy="757759"/>
                </a:xfrm>
                <a:custGeom>
                  <a:avLst/>
                  <a:gdLst>
                    <a:gd name="connsiteX0" fmla="*/ 0 w 1438275"/>
                    <a:gd name="connsiteY0" fmla="*/ 409575 h 757759"/>
                    <a:gd name="connsiteX1" fmla="*/ 28575 w 1438275"/>
                    <a:gd name="connsiteY1" fmla="*/ 390525 h 757759"/>
                    <a:gd name="connsiteX2" fmla="*/ 104775 w 1438275"/>
                    <a:gd name="connsiteY2" fmla="*/ 323850 h 757759"/>
                    <a:gd name="connsiteX3" fmla="*/ 133350 w 1438275"/>
                    <a:gd name="connsiteY3" fmla="*/ 314325 h 757759"/>
                    <a:gd name="connsiteX4" fmla="*/ 200025 w 1438275"/>
                    <a:gd name="connsiteY4" fmla="*/ 285750 h 757759"/>
                    <a:gd name="connsiteX5" fmla="*/ 228600 w 1438275"/>
                    <a:gd name="connsiteY5" fmla="*/ 295275 h 757759"/>
                    <a:gd name="connsiteX6" fmla="*/ 295275 w 1438275"/>
                    <a:gd name="connsiteY6" fmla="*/ 342900 h 757759"/>
                    <a:gd name="connsiteX7" fmla="*/ 276225 w 1438275"/>
                    <a:gd name="connsiteY7" fmla="*/ 523875 h 757759"/>
                    <a:gd name="connsiteX8" fmla="*/ 285750 w 1438275"/>
                    <a:gd name="connsiteY8" fmla="*/ 609600 h 757759"/>
                    <a:gd name="connsiteX9" fmla="*/ 390525 w 1438275"/>
                    <a:gd name="connsiteY9" fmla="*/ 581025 h 757759"/>
                    <a:gd name="connsiteX10" fmla="*/ 419100 w 1438275"/>
                    <a:gd name="connsiteY10" fmla="*/ 542925 h 757759"/>
                    <a:gd name="connsiteX11" fmla="*/ 428625 w 1438275"/>
                    <a:gd name="connsiteY11" fmla="*/ 504825 h 757759"/>
                    <a:gd name="connsiteX12" fmla="*/ 409575 w 1438275"/>
                    <a:gd name="connsiteY12" fmla="*/ 276225 h 757759"/>
                    <a:gd name="connsiteX13" fmla="*/ 419100 w 1438275"/>
                    <a:gd name="connsiteY13" fmla="*/ 238125 h 757759"/>
                    <a:gd name="connsiteX14" fmla="*/ 457200 w 1438275"/>
                    <a:gd name="connsiteY14" fmla="*/ 247650 h 757759"/>
                    <a:gd name="connsiteX15" fmla="*/ 504825 w 1438275"/>
                    <a:gd name="connsiteY15" fmla="*/ 314325 h 757759"/>
                    <a:gd name="connsiteX16" fmla="*/ 533400 w 1438275"/>
                    <a:gd name="connsiteY16" fmla="*/ 371475 h 757759"/>
                    <a:gd name="connsiteX17" fmla="*/ 523875 w 1438275"/>
                    <a:gd name="connsiteY17" fmla="*/ 523875 h 757759"/>
                    <a:gd name="connsiteX18" fmla="*/ 504825 w 1438275"/>
                    <a:gd name="connsiteY18" fmla="*/ 600075 h 757759"/>
                    <a:gd name="connsiteX19" fmla="*/ 485775 w 1438275"/>
                    <a:gd name="connsiteY19" fmla="*/ 666750 h 757759"/>
                    <a:gd name="connsiteX20" fmla="*/ 495300 w 1438275"/>
                    <a:gd name="connsiteY20" fmla="*/ 733425 h 757759"/>
                    <a:gd name="connsiteX21" fmla="*/ 571500 w 1438275"/>
                    <a:gd name="connsiteY21" fmla="*/ 695325 h 757759"/>
                    <a:gd name="connsiteX22" fmla="*/ 590550 w 1438275"/>
                    <a:gd name="connsiteY22" fmla="*/ 647700 h 757759"/>
                    <a:gd name="connsiteX23" fmla="*/ 600075 w 1438275"/>
                    <a:gd name="connsiteY23" fmla="*/ 619125 h 757759"/>
                    <a:gd name="connsiteX24" fmla="*/ 619125 w 1438275"/>
                    <a:gd name="connsiteY24" fmla="*/ 571500 h 757759"/>
                    <a:gd name="connsiteX25" fmla="*/ 609600 w 1438275"/>
                    <a:gd name="connsiteY25" fmla="*/ 304800 h 757759"/>
                    <a:gd name="connsiteX26" fmla="*/ 590550 w 1438275"/>
                    <a:gd name="connsiteY26" fmla="*/ 247650 h 757759"/>
                    <a:gd name="connsiteX27" fmla="*/ 600075 w 1438275"/>
                    <a:gd name="connsiteY27" fmla="*/ 57150 h 757759"/>
                    <a:gd name="connsiteX28" fmla="*/ 619125 w 1438275"/>
                    <a:gd name="connsiteY28" fmla="*/ 28575 h 757759"/>
                    <a:gd name="connsiteX29" fmla="*/ 647700 w 1438275"/>
                    <a:gd name="connsiteY29" fmla="*/ 19050 h 757759"/>
                    <a:gd name="connsiteX30" fmla="*/ 685800 w 1438275"/>
                    <a:gd name="connsiteY30" fmla="*/ 0 h 757759"/>
                    <a:gd name="connsiteX31" fmla="*/ 723900 w 1438275"/>
                    <a:gd name="connsiteY31" fmla="*/ 9525 h 757759"/>
                    <a:gd name="connsiteX32" fmla="*/ 771525 w 1438275"/>
                    <a:gd name="connsiteY32" fmla="*/ 95250 h 757759"/>
                    <a:gd name="connsiteX33" fmla="*/ 762000 w 1438275"/>
                    <a:gd name="connsiteY33" fmla="*/ 428625 h 757759"/>
                    <a:gd name="connsiteX34" fmla="*/ 752475 w 1438275"/>
                    <a:gd name="connsiteY34" fmla="*/ 457200 h 757759"/>
                    <a:gd name="connsiteX35" fmla="*/ 733425 w 1438275"/>
                    <a:gd name="connsiteY35" fmla="*/ 542925 h 757759"/>
                    <a:gd name="connsiteX36" fmla="*/ 742950 w 1438275"/>
                    <a:gd name="connsiteY36" fmla="*/ 733425 h 757759"/>
                    <a:gd name="connsiteX37" fmla="*/ 771525 w 1438275"/>
                    <a:gd name="connsiteY37" fmla="*/ 752475 h 757759"/>
                    <a:gd name="connsiteX38" fmla="*/ 828675 w 1438275"/>
                    <a:gd name="connsiteY38" fmla="*/ 733425 h 757759"/>
                    <a:gd name="connsiteX39" fmla="*/ 838200 w 1438275"/>
                    <a:gd name="connsiteY39" fmla="*/ 514350 h 757759"/>
                    <a:gd name="connsiteX40" fmla="*/ 819150 w 1438275"/>
                    <a:gd name="connsiteY40" fmla="*/ 400050 h 757759"/>
                    <a:gd name="connsiteX41" fmla="*/ 828675 w 1438275"/>
                    <a:gd name="connsiteY41" fmla="*/ 361950 h 757759"/>
                    <a:gd name="connsiteX42" fmla="*/ 962025 w 1438275"/>
                    <a:gd name="connsiteY42" fmla="*/ 400050 h 757759"/>
                    <a:gd name="connsiteX43" fmla="*/ 1019175 w 1438275"/>
                    <a:gd name="connsiteY43" fmla="*/ 419100 h 757759"/>
                    <a:gd name="connsiteX44" fmla="*/ 1095375 w 1438275"/>
                    <a:gd name="connsiteY44" fmla="*/ 447675 h 757759"/>
                    <a:gd name="connsiteX45" fmla="*/ 1104900 w 1438275"/>
                    <a:gd name="connsiteY45" fmla="*/ 590550 h 757759"/>
                    <a:gd name="connsiteX46" fmla="*/ 1123950 w 1438275"/>
                    <a:gd name="connsiteY46" fmla="*/ 619125 h 757759"/>
                    <a:gd name="connsiteX47" fmla="*/ 1152525 w 1438275"/>
                    <a:gd name="connsiteY47" fmla="*/ 600075 h 757759"/>
                    <a:gd name="connsiteX48" fmla="*/ 1190625 w 1438275"/>
                    <a:gd name="connsiteY48" fmla="*/ 581025 h 757759"/>
                    <a:gd name="connsiteX49" fmla="*/ 1238250 w 1438275"/>
                    <a:gd name="connsiteY49" fmla="*/ 523875 h 757759"/>
                    <a:gd name="connsiteX50" fmla="*/ 1266825 w 1438275"/>
                    <a:gd name="connsiteY50" fmla="*/ 485775 h 757759"/>
                    <a:gd name="connsiteX51" fmla="*/ 1304925 w 1438275"/>
                    <a:gd name="connsiteY51" fmla="*/ 428625 h 757759"/>
                    <a:gd name="connsiteX52" fmla="*/ 1343025 w 1438275"/>
                    <a:gd name="connsiteY52" fmla="*/ 438150 h 757759"/>
                    <a:gd name="connsiteX53" fmla="*/ 1381125 w 1438275"/>
                    <a:gd name="connsiteY53" fmla="*/ 466725 h 757759"/>
                    <a:gd name="connsiteX54" fmla="*/ 1409700 w 1438275"/>
                    <a:gd name="connsiteY54" fmla="*/ 590550 h 757759"/>
                    <a:gd name="connsiteX55" fmla="*/ 1438275 w 1438275"/>
                    <a:gd name="connsiteY55" fmla="*/ 552450 h 757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438275" h="757759">
                      <a:moveTo>
                        <a:pt x="0" y="409575"/>
                      </a:moveTo>
                      <a:cubicBezTo>
                        <a:pt x="9525" y="403225"/>
                        <a:pt x="19960" y="398063"/>
                        <a:pt x="28575" y="390525"/>
                      </a:cubicBezTo>
                      <a:cubicBezTo>
                        <a:pt x="61679" y="361559"/>
                        <a:pt x="69052" y="341712"/>
                        <a:pt x="104775" y="323850"/>
                      </a:cubicBezTo>
                      <a:cubicBezTo>
                        <a:pt x="113755" y="319360"/>
                        <a:pt x="123825" y="317500"/>
                        <a:pt x="133350" y="314325"/>
                      </a:cubicBezTo>
                      <a:cubicBezTo>
                        <a:pt x="156681" y="298771"/>
                        <a:pt x="169271" y="285750"/>
                        <a:pt x="200025" y="285750"/>
                      </a:cubicBezTo>
                      <a:cubicBezTo>
                        <a:pt x="210065" y="285750"/>
                        <a:pt x="219075" y="292100"/>
                        <a:pt x="228600" y="295275"/>
                      </a:cubicBezTo>
                      <a:cubicBezTo>
                        <a:pt x="236838" y="300767"/>
                        <a:pt x="294537" y="338470"/>
                        <a:pt x="295275" y="342900"/>
                      </a:cubicBezTo>
                      <a:cubicBezTo>
                        <a:pt x="306710" y="411512"/>
                        <a:pt x="291339" y="463419"/>
                        <a:pt x="276225" y="523875"/>
                      </a:cubicBezTo>
                      <a:cubicBezTo>
                        <a:pt x="279400" y="552450"/>
                        <a:pt x="265420" y="589270"/>
                        <a:pt x="285750" y="609600"/>
                      </a:cubicBezTo>
                      <a:cubicBezTo>
                        <a:pt x="304972" y="628822"/>
                        <a:pt x="371247" y="590664"/>
                        <a:pt x="390525" y="581025"/>
                      </a:cubicBezTo>
                      <a:cubicBezTo>
                        <a:pt x="400050" y="568325"/>
                        <a:pt x="412000" y="557124"/>
                        <a:pt x="419100" y="542925"/>
                      </a:cubicBezTo>
                      <a:cubicBezTo>
                        <a:pt x="424954" y="531216"/>
                        <a:pt x="428625" y="517916"/>
                        <a:pt x="428625" y="504825"/>
                      </a:cubicBezTo>
                      <a:cubicBezTo>
                        <a:pt x="428625" y="341965"/>
                        <a:pt x="432424" y="367623"/>
                        <a:pt x="409575" y="276225"/>
                      </a:cubicBezTo>
                      <a:cubicBezTo>
                        <a:pt x="412750" y="263525"/>
                        <a:pt x="407875" y="244860"/>
                        <a:pt x="419100" y="238125"/>
                      </a:cubicBezTo>
                      <a:cubicBezTo>
                        <a:pt x="430325" y="231390"/>
                        <a:pt x="445834" y="241155"/>
                        <a:pt x="457200" y="247650"/>
                      </a:cubicBezTo>
                      <a:cubicBezTo>
                        <a:pt x="486819" y="264575"/>
                        <a:pt x="489234" y="287040"/>
                        <a:pt x="504825" y="314325"/>
                      </a:cubicBezTo>
                      <a:cubicBezTo>
                        <a:pt x="534368" y="366026"/>
                        <a:pt x="515936" y="319084"/>
                        <a:pt x="533400" y="371475"/>
                      </a:cubicBezTo>
                      <a:cubicBezTo>
                        <a:pt x="530225" y="422275"/>
                        <a:pt x="530188" y="473369"/>
                        <a:pt x="523875" y="523875"/>
                      </a:cubicBezTo>
                      <a:cubicBezTo>
                        <a:pt x="520628" y="549855"/>
                        <a:pt x="511175" y="574675"/>
                        <a:pt x="504825" y="600075"/>
                      </a:cubicBezTo>
                      <a:cubicBezTo>
                        <a:pt x="492865" y="647915"/>
                        <a:pt x="499440" y="625756"/>
                        <a:pt x="485775" y="666750"/>
                      </a:cubicBezTo>
                      <a:cubicBezTo>
                        <a:pt x="488950" y="688975"/>
                        <a:pt x="479425" y="717550"/>
                        <a:pt x="495300" y="733425"/>
                      </a:cubicBezTo>
                      <a:cubicBezTo>
                        <a:pt x="519634" y="757759"/>
                        <a:pt x="561847" y="704978"/>
                        <a:pt x="571500" y="695325"/>
                      </a:cubicBezTo>
                      <a:cubicBezTo>
                        <a:pt x="577850" y="679450"/>
                        <a:pt x="584547" y="663709"/>
                        <a:pt x="590550" y="647700"/>
                      </a:cubicBezTo>
                      <a:cubicBezTo>
                        <a:pt x="594075" y="638299"/>
                        <a:pt x="596550" y="628526"/>
                        <a:pt x="600075" y="619125"/>
                      </a:cubicBezTo>
                      <a:cubicBezTo>
                        <a:pt x="606078" y="603116"/>
                        <a:pt x="612775" y="587375"/>
                        <a:pt x="619125" y="571500"/>
                      </a:cubicBezTo>
                      <a:cubicBezTo>
                        <a:pt x="638418" y="455739"/>
                        <a:pt x="636798" y="495186"/>
                        <a:pt x="609600" y="304800"/>
                      </a:cubicBezTo>
                      <a:cubicBezTo>
                        <a:pt x="606760" y="284921"/>
                        <a:pt x="590550" y="247650"/>
                        <a:pt x="590550" y="247650"/>
                      </a:cubicBezTo>
                      <a:cubicBezTo>
                        <a:pt x="581097" y="153122"/>
                        <a:pt x="571425" y="150263"/>
                        <a:pt x="600075" y="57150"/>
                      </a:cubicBezTo>
                      <a:cubicBezTo>
                        <a:pt x="603442" y="46209"/>
                        <a:pt x="610186" y="35726"/>
                        <a:pt x="619125" y="28575"/>
                      </a:cubicBezTo>
                      <a:cubicBezTo>
                        <a:pt x="626965" y="22303"/>
                        <a:pt x="638472" y="23005"/>
                        <a:pt x="647700" y="19050"/>
                      </a:cubicBezTo>
                      <a:cubicBezTo>
                        <a:pt x="660751" y="13457"/>
                        <a:pt x="673100" y="6350"/>
                        <a:pt x="685800" y="0"/>
                      </a:cubicBezTo>
                      <a:cubicBezTo>
                        <a:pt x="698500" y="3175"/>
                        <a:pt x="712534" y="3030"/>
                        <a:pt x="723900" y="9525"/>
                      </a:cubicBezTo>
                      <a:cubicBezTo>
                        <a:pt x="759126" y="29654"/>
                        <a:pt x="759468" y="59078"/>
                        <a:pt x="771525" y="95250"/>
                      </a:cubicBezTo>
                      <a:cubicBezTo>
                        <a:pt x="768350" y="206375"/>
                        <a:pt x="767843" y="317608"/>
                        <a:pt x="762000" y="428625"/>
                      </a:cubicBezTo>
                      <a:cubicBezTo>
                        <a:pt x="761472" y="438651"/>
                        <a:pt x="754653" y="447399"/>
                        <a:pt x="752475" y="457200"/>
                      </a:cubicBezTo>
                      <a:cubicBezTo>
                        <a:pt x="730124" y="557780"/>
                        <a:pt x="754867" y="478599"/>
                        <a:pt x="733425" y="542925"/>
                      </a:cubicBezTo>
                      <a:cubicBezTo>
                        <a:pt x="736600" y="606425"/>
                        <a:pt x="731577" y="670871"/>
                        <a:pt x="742950" y="733425"/>
                      </a:cubicBezTo>
                      <a:cubicBezTo>
                        <a:pt x="744998" y="744688"/>
                        <a:pt x="760077" y="752475"/>
                        <a:pt x="771525" y="752475"/>
                      </a:cubicBezTo>
                      <a:cubicBezTo>
                        <a:pt x="791605" y="752475"/>
                        <a:pt x="809625" y="739775"/>
                        <a:pt x="828675" y="733425"/>
                      </a:cubicBezTo>
                      <a:cubicBezTo>
                        <a:pt x="873884" y="643007"/>
                        <a:pt x="852116" y="702215"/>
                        <a:pt x="838200" y="514350"/>
                      </a:cubicBezTo>
                      <a:cubicBezTo>
                        <a:pt x="833506" y="450978"/>
                        <a:pt x="831582" y="449780"/>
                        <a:pt x="819150" y="400050"/>
                      </a:cubicBezTo>
                      <a:cubicBezTo>
                        <a:pt x="822325" y="387350"/>
                        <a:pt x="815762" y="364102"/>
                        <a:pt x="828675" y="361950"/>
                      </a:cubicBezTo>
                      <a:cubicBezTo>
                        <a:pt x="944068" y="342718"/>
                        <a:pt x="904122" y="374315"/>
                        <a:pt x="962025" y="400050"/>
                      </a:cubicBezTo>
                      <a:cubicBezTo>
                        <a:pt x="980375" y="408205"/>
                        <a:pt x="1000304" y="412238"/>
                        <a:pt x="1019175" y="419100"/>
                      </a:cubicBezTo>
                      <a:cubicBezTo>
                        <a:pt x="1144459" y="464658"/>
                        <a:pt x="1010451" y="419367"/>
                        <a:pt x="1095375" y="447675"/>
                      </a:cubicBezTo>
                      <a:cubicBezTo>
                        <a:pt x="1098550" y="495300"/>
                        <a:pt x="1097053" y="543469"/>
                        <a:pt x="1104900" y="590550"/>
                      </a:cubicBezTo>
                      <a:cubicBezTo>
                        <a:pt x="1106782" y="601842"/>
                        <a:pt x="1112725" y="616880"/>
                        <a:pt x="1123950" y="619125"/>
                      </a:cubicBezTo>
                      <a:cubicBezTo>
                        <a:pt x="1135175" y="621370"/>
                        <a:pt x="1142586" y="605755"/>
                        <a:pt x="1152525" y="600075"/>
                      </a:cubicBezTo>
                      <a:cubicBezTo>
                        <a:pt x="1164853" y="593030"/>
                        <a:pt x="1177925" y="587375"/>
                        <a:pt x="1190625" y="581025"/>
                      </a:cubicBezTo>
                      <a:cubicBezTo>
                        <a:pt x="1232729" y="517870"/>
                        <a:pt x="1183245" y="588047"/>
                        <a:pt x="1238250" y="523875"/>
                      </a:cubicBezTo>
                      <a:cubicBezTo>
                        <a:pt x="1248581" y="511822"/>
                        <a:pt x="1257300" y="498475"/>
                        <a:pt x="1266825" y="485775"/>
                      </a:cubicBezTo>
                      <a:cubicBezTo>
                        <a:pt x="1272997" y="461086"/>
                        <a:pt x="1270817" y="433498"/>
                        <a:pt x="1304925" y="428625"/>
                      </a:cubicBezTo>
                      <a:cubicBezTo>
                        <a:pt x="1317884" y="426774"/>
                        <a:pt x="1330325" y="434975"/>
                        <a:pt x="1343025" y="438150"/>
                      </a:cubicBezTo>
                      <a:cubicBezTo>
                        <a:pt x="1355725" y="447675"/>
                        <a:pt x="1369900" y="455500"/>
                        <a:pt x="1381125" y="466725"/>
                      </a:cubicBezTo>
                      <a:cubicBezTo>
                        <a:pt x="1415833" y="501433"/>
                        <a:pt x="1404727" y="540817"/>
                        <a:pt x="1409700" y="590550"/>
                      </a:cubicBezTo>
                      <a:cubicBezTo>
                        <a:pt x="1431241" y="558239"/>
                        <a:pt x="1420655" y="570070"/>
                        <a:pt x="1438275" y="552450"/>
                      </a:cubicBezTo>
                    </a:path>
                  </a:pathLst>
                </a:custGeom>
                <a:ln w="25400">
                  <a:solidFill>
                    <a:srgbClr val="0D60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orme libre 66"/>
                <p:cNvSpPr/>
                <p:nvPr/>
              </p:nvSpPr>
              <p:spPr>
                <a:xfrm>
                  <a:off x="3476625" y="3552825"/>
                  <a:ext cx="1657350" cy="720877"/>
                </a:xfrm>
                <a:custGeom>
                  <a:avLst/>
                  <a:gdLst>
                    <a:gd name="connsiteX0" fmla="*/ 1657350 w 1657350"/>
                    <a:gd name="connsiteY0" fmla="*/ 314325 h 720877"/>
                    <a:gd name="connsiteX1" fmla="*/ 1562100 w 1657350"/>
                    <a:gd name="connsiteY1" fmla="*/ 180975 h 720877"/>
                    <a:gd name="connsiteX2" fmla="*/ 1533525 w 1657350"/>
                    <a:gd name="connsiteY2" fmla="*/ 152400 h 720877"/>
                    <a:gd name="connsiteX3" fmla="*/ 1495425 w 1657350"/>
                    <a:gd name="connsiteY3" fmla="*/ 95250 h 720877"/>
                    <a:gd name="connsiteX4" fmla="*/ 1466850 w 1657350"/>
                    <a:gd name="connsiteY4" fmla="*/ 66675 h 720877"/>
                    <a:gd name="connsiteX5" fmla="*/ 1438275 w 1657350"/>
                    <a:gd name="connsiteY5" fmla="*/ 28575 h 720877"/>
                    <a:gd name="connsiteX6" fmla="*/ 1371600 w 1657350"/>
                    <a:gd name="connsiteY6" fmla="*/ 0 h 720877"/>
                    <a:gd name="connsiteX7" fmla="*/ 1304925 w 1657350"/>
                    <a:gd name="connsiteY7" fmla="*/ 66675 h 720877"/>
                    <a:gd name="connsiteX8" fmla="*/ 1285875 w 1657350"/>
                    <a:gd name="connsiteY8" fmla="*/ 142875 h 720877"/>
                    <a:gd name="connsiteX9" fmla="*/ 1276350 w 1657350"/>
                    <a:gd name="connsiteY9" fmla="*/ 171450 h 720877"/>
                    <a:gd name="connsiteX10" fmla="*/ 1266825 w 1657350"/>
                    <a:gd name="connsiteY10" fmla="*/ 219075 h 720877"/>
                    <a:gd name="connsiteX11" fmla="*/ 1257300 w 1657350"/>
                    <a:gd name="connsiteY11" fmla="*/ 257175 h 720877"/>
                    <a:gd name="connsiteX12" fmla="*/ 1247775 w 1657350"/>
                    <a:gd name="connsiteY12" fmla="*/ 457200 h 720877"/>
                    <a:gd name="connsiteX13" fmla="*/ 1209675 w 1657350"/>
                    <a:gd name="connsiteY13" fmla="*/ 485775 h 720877"/>
                    <a:gd name="connsiteX14" fmla="*/ 1152525 w 1657350"/>
                    <a:gd name="connsiteY14" fmla="*/ 514350 h 720877"/>
                    <a:gd name="connsiteX15" fmla="*/ 971550 w 1657350"/>
                    <a:gd name="connsiteY15" fmla="*/ 485775 h 720877"/>
                    <a:gd name="connsiteX16" fmla="*/ 942975 w 1657350"/>
                    <a:gd name="connsiteY16" fmla="*/ 457200 h 720877"/>
                    <a:gd name="connsiteX17" fmla="*/ 933450 w 1657350"/>
                    <a:gd name="connsiteY17" fmla="*/ 428625 h 720877"/>
                    <a:gd name="connsiteX18" fmla="*/ 923925 w 1657350"/>
                    <a:gd name="connsiteY18" fmla="*/ 257175 h 720877"/>
                    <a:gd name="connsiteX19" fmla="*/ 895350 w 1657350"/>
                    <a:gd name="connsiteY19" fmla="*/ 228600 h 720877"/>
                    <a:gd name="connsiteX20" fmla="*/ 838200 w 1657350"/>
                    <a:gd name="connsiteY20" fmla="*/ 209550 h 720877"/>
                    <a:gd name="connsiteX21" fmla="*/ 809625 w 1657350"/>
                    <a:gd name="connsiteY21" fmla="*/ 228600 h 720877"/>
                    <a:gd name="connsiteX22" fmla="*/ 733425 w 1657350"/>
                    <a:gd name="connsiteY22" fmla="*/ 323850 h 720877"/>
                    <a:gd name="connsiteX23" fmla="*/ 704850 w 1657350"/>
                    <a:gd name="connsiteY23" fmla="*/ 381000 h 720877"/>
                    <a:gd name="connsiteX24" fmla="*/ 685800 w 1657350"/>
                    <a:gd name="connsiteY24" fmla="*/ 438150 h 720877"/>
                    <a:gd name="connsiteX25" fmla="*/ 695325 w 1657350"/>
                    <a:gd name="connsiteY25" fmla="*/ 561975 h 720877"/>
                    <a:gd name="connsiteX26" fmla="*/ 742950 w 1657350"/>
                    <a:gd name="connsiteY26" fmla="*/ 619125 h 720877"/>
                    <a:gd name="connsiteX27" fmla="*/ 809625 w 1657350"/>
                    <a:gd name="connsiteY27" fmla="*/ 666750 h 720877"/>
                    <a:gd name="connsiteX28" fmla="*/ 857250 w 1657350"/>
                    <a:gd name="connsiteY28" fmla="*/ 676275 h 720877"/>
                    <a:gd name="connsiteX29" fmla="*/ 885825 w 1657350"/>
                    <a:gd name="connsiteY29" fmla="*/ 695325 h 720877"/>
                    <a:gd name="connsiteX30" fmla="*/ 1047750 w 1657350"/>
                    <a:gd name="connsiteY30" fmla="*/ 685800 h 720877"/>
                    <a:gd name="connsiteX31" fmla="*/ 1114425 w 1657350"/>
                    <a:gd name="connsiteY31" fmla="*/ 638175 h 720877"/>
                    <a:gd name="connsiteX32" fmla="*/ 1171575 w 1657350"/>
                    <a:gd name="connsiteY32" fmla="*/ 600075 h 720877"/>
                    <a:gd name="connsiteX33" fmla="*/ 1190625 w 1657350"/>
                    <a:gd name="connsiteY33" fmla="*/ 571500 h 720877"/>
                    <a:gd name="connsiteX34" fmla="*/ 1257300 w 1657350"/>
                    <a:gd name="connsiteY34" fmla="*/ 571500 h 720877"/>
                    <a:gd name="connsiteX35" fmla="*/ 1247775 w 1657350"/>
                    <a:gd name="connsiteY35" fmla="*/ 657225 h 720877"/>
                    <a:gd name="connsiteX36" fmla="*/ 1200150 w 1657350"/>
                    <a:gd name="connsiteY36" fmla="*/ 714375 h 720877"/>
                    <a:gd name="connsiteX37" fmla="*/ 990600 w 1657350"/>
                    <a:gd name="connsiteY37" fmla="*/ 704850 h 720877"/>
                    <a:gd name="connsiteX38" fmla="*/ 962025 w 1657350"/>
                    <a:gd name="connsiteY38" fmla="*/ 695325 h 720877"/>
                    <a:gd name="connsiteX39" fmla="*/ 742950 w 1657350"/>
                    <a:gd name="connsiteY39" fmla="*/ 600075 h 720877"/>
                    <a:gd name="connsiteX40" fmla="*/ 714375 w 1657350"/>
                    <a:gd name="connsiteY40" fmla="*/ 581025 h 720877"/>
                    <a:gd name="connsiteX41" fmla="*/ 638175 w 1657350"/>
                    <a:gd name="connsiteY41" fmla="*/ 552450 h 720877"/>
                    <a:gd name="connsiteX42" fmla="*/ 590550 w 1657350"/>
                    <a:gd name="connsiteY42" fmla="*/ 514350 h 720877"/>
                    <a:gd name="connsiteX43" fmla="*/ 542925 w 1657350"/>
                    <a:gd name="connsiteY43" fmla="*/ 457200 h 720877"/>
                    <a:gd name="connsiteX44" fmla="*/ 485775 w 1657350"/>
                    <a:gd name="connsiteY44" fmla="*/ 409575 h 720877"/>
                    <a:gd name="connsiteX45" fmla="*/ 457200 w 1657350"/>
                    <a:gd name="connsiteY45" fmla="*/ 371475 h 720877"/>
                    <a:gd name="connsiteX46" fmla="*/ 438150 w 1657350"/>
                    <a:gd name="connsiteY46" fmla="*/ 304800 h 720877"/>
                    <a:gd name="connsiteX47" fmla="*/ 390525 w 1657350"/>
                    <a:gd name="connsiteY47" fmla="*/ 361950 h 720877"/>
                    <a:gd name="connsiteX48" fmla="*/ 381000 w 1657350"/>
                    <a:gd name="connsiteY48" fmla="*/ 400050 h 720877"/>
                    <a:gd name="connsiteX49" fmla="*/ 352425 w 1657350"/>
                    <a:gd name="connsiteY49" fmla="*/ 438150 h 720877"/>
                    <a:gd name="connsiteX50" fmla="*/ 266700 w 1657350"/>
                    <a:gd name="connsiteY50" fmla="*/ 514350 h 720877"/>
                    <a:gd name="connsiteX51" fmla="*/ 238125 w 1657350"/>
                    <a:gd name="connsiteY51" fmla="*/ 571500 h 720877"/>
                    <a:gd name="connsiteX52" fmla="*/ 228600 w 1657350"/>
                    <a:gd name="connsiteY52" fmla="*/ 600075 h 720877"/>
                    <a:gd name="connsiteX53" fmla="*/ 152400 w 1657350"/>
                    <a:gd name="connsiteY53" fmla="*/ 581025 h 720877"/>
                    <a:gd name="connsiteX54" fmla="*/ 133350 w 1657350"/>
                    <a:gd name="connsiteY54" fmla="*/ 552450 h 720877"/>
                    <a:gd name="connsiteX55" fmla="*/ 104775 w 1657350"/>
                    <a:gd name="connsiteY55" fmla="*/ 533400 h 720877"/>
                    <a:gd name="connsiteX56" fmla="*/ 85725 w 1657350"/>
                    <a:gd name="connsiteY56" fmla="*/ 504825 h 720877"/>
                    <a:gd name="connsiteX57" fmla="*/ 28575 w 1657350"/>
                    <a:gd name="connsiteY57" fmla="*/ 457200 h 720877"/>
                    <a:gd name="connsiteX58" fmla="*/ 0 w 1657350"/>
                    <a:gd name="connsiteY58" fmla="*/ 400050 h 720877"/>
                    <a:gd name="connsiteX59" fmla="*/ 9525 w 1657350"/>
                    <a:gd name="connsiteY59" fmla="*/ 371475 h 720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1657350" h="720877">
                      <a:moveTo>
                        <a:pt x="1657350" y="314325"/>
                      </a:moveTo>
                      <a:cubicBezTo>
                        <a:pt x="1625600" y="269875"/>
                        <a:pt x="1600726" y="219601"/>
                        <a:pt x="1562100" y="180975"/>
                      </a:cubicBezTo>
                      <a:cubicBezTo>
                        <a:pt x="1552575" y="171450"/>
                        <a:pt x="1541795" y="163033"/>
                        <a:pt x="1533525" y="152400"/>
                      </a:cubicBezTo>
                      <a:cubicBezTo>
                        <a:pt x="1519469" y="134328"/>
                        <a:pt x="1511614" y="111439"/>
                        <a:pt x="1495425" y="95250"/>
                      </a:cubicBezTo>
                      <a:cubicBezTo>
                        <a:pt x="1485900" y="85725"/>
                        <a:pt x="1475616" y="76902"/>
                        <a:pt x="1466850" y="66675"/>
                      </a:cubicBezTo>
                      <a:cubicBezTo>
                        <a:pt x="1456519" y="54622"/>
                        <a:pt x="1450328" y="38906"/>
                        <a:pt x="1438275" y="28575"/>
                      </a:cubicBezTo>
                      <a:cubicBezTo>
                        <a:pt x="1423295" y="15735"/>
                        <a:pt x="1390947" y="6449"/>
                        <a:pt x="1371600" y="0"/>
                      </a:cubicBezTo>
                      <a:cubicBezTo>
                        <a:pt x="1345430" y="19627"/>
                        <a:pt x="1318395" y="34348"/>
                        <a:pt x="1304925" y="66675"/>
                      </a:cubicBezTo>
                      <a:cubicBezTo>
                        <a:pt x="1294855" y="90843"/>
                        <a:pt x="1294154" y="118037"/>
                        <a:pt x="1285875" y="142875"/>
                      </a:cubicBezTo>
                      <a:cubicBezTo>
                        <a:pt x="1282700" y="152400"/>
                        <a:pt x="1278785" y="161710"/>
                        <a:pt x="1276350" y="171450"/>
                      </a:cubicBezTo>
                      <a:cubicBezTo>
                        <a:pt x="1272423" y="187156"/>
                        <a:pt x="1270337" y="203271"/>
                        <a:pt x="1266825" y="219075"/>
                      </a:cubicBezTo>
                      <a:cubicBezTo>
                        <a:pt x="1263985" y="231854"/>
                        <a:pt x="1260475" y="244475"/>
                        <a:pt x="1257300" y="257175"/>
                      </a:cubicBezTo>
                      <a:cubicBezTo>
                        <a:pt x="1262115" y="319764"/>
                        <a:pt x="1281114" y="396078"/>
                        <a:pt x="1247775" y="457200"/>
                      </a:cubicBezTo>
                      <a:cubicBezTo>
                        <a:pt x="1240173" y="471137"/>
                        <a:pt x="1222593" y="476548"/>
                        <a:pt x="1209675" y="485775"/>
                      </a:cubicBezTo>
                      <a:cubicBezTo>
                        <a:pt x="1177362" y="508856"/>
                        <a:pt x="1187912" y="502554"/>
                        <a:pt x="1152525" y="514350"/>
                      </a:cubicBezTo>
                      <a:cubicBezTo>
                        <a:pt x="1085345" y="509871"/>
                        <a:pt x="1025609" y="524389"/>
                        <a:pt x="971550" y="485775"/>
                      </a:cubicBezTo>
                      <a:cubicBezTo>
                        <a:pt x="960589" y="477945"/>
                        <a:pt x="952500" y="466725"/>
                        <a:pt x="942975" y="457200"/>
                      </a:cubicBezTo>
                      <a:cubicBezTo>
                        <a:pt x="939800" y="447675"/>
                        <a:pt x="934402" y="438620"/>
                        <a:pt x="933450" y="428625"/>
                      </a:cubicBezTo>
                      <a:cubicBezTo>
                        <a:pt x="928023" y="371645"/>
                        <a:pt x="934635" y="313402"/>
                        <a:pt x="923925" y="257175"/>
                      </a:cubicBezTo>
                      <a:cubicBezTo>
                        <a:pt x="921405" y="243943"/>
                        <a:pt x="907125" y="235142"/>
                        <a:pt x="895350" y="228600"/>
                      </a:cubicBezTo>
                      <a:cubicBezTo>
                        <a:pt x="877797" y="218848"/>
                        <a:pt x="838200" y="209550"/>
                        <a:pt x="838200" y="209550"/>
                      </a:cubicBezTo>
                      <a:cubicBezTo>
                        <a:pt x="828675" y="215900"/>
                        <a:pt x="818317" y="221150"/>
                        <a:pt x="809625" y="228600"/>
                      </a:cubicBezTo>
                      <a:cubicBezTo>
                        <a:pt x="773810" y="259299"/>
                        <a:pt x="757938" y="281828"/>
                        <a:pt x="733425" y="323850"/>
                      </a:cubicBezTo>
                      <a:cubicBezTo>
                        <a:pt x="722693" y="342247"/>
                        <a:pt x="713042" y="361340"/>
                        <a:pt x="704850" y="381000"/>
                      </a:cubicBezTo>
                      <a:cubicBezTo>
                        <a:pt x="697127" y="399536"/>
                        <a:pt x="685800" y="438150"/>
                        <a:pt x="685800" y="438150"/>
                      </a:cubicBezTo>
                      <a:cubicBezTo>
                        <a:pt x="688975" y="479425"/>
                        <a:pt x="687696" y="521287"/>
                        <a:pt x="695325" y="561975"/>
                      </a:cubicBezTo>
                      <a:cubicBezTo>
                        <a:pt x="698139" y="576985"/>
                        <a:pt x="734177" y="611605"/>
                        <a:pt x="742950" y="619125"/>
                      </a:cubicBezTo>
                      <a:cubicBezTo>
                        <a:pt x="744654" y="620586"/>
                        <a:pt x="800691" y="663400"/>
                        <a:pt x="809625" y="666750"/>
                      </a:cubicBezTo>
                      <a:cubicBezTo>
                        <a:pt x="824784" y="672434"/>
                        <a:pt x="841375" y="673100"/>
                        <a:pt x="857250" y="676275"/>
                      </a:cubicBezTo>
                      <a:cubicBezTo>
                        <a:pt x="866775" y="682625"/>
                        <a:pt x="875106" y="691305"/>
                        <a:pt x="885825" y="695325"/>
                      </a:cubicBezTo>
                      <a:cubicBezTo>
                        <a:pt x="943702" y="717029"/>
                        <a:pt x="983386" y="696527"/>
                        <a:pt x="1047750" y="685800"/>
                      </a:cubicBezTo>
                      <a:cubicBezTo>
                        <a:pt x="1140651" y="623866"/>
                        <a:pt x="996280" y="720877"/>
                        <a:pt x="1114425" y="638175"/>
                      </a:cubicBezTo>
                      <a:cubicBezTo>
                        <a:pt x="1133182" y="625045"/>
                        <a:pt x="1171575" y="600075"/>
                        <a:pt x="1171575" y="600075"/>
                      </a:cubicBezTo>
                      <a:cubicBezTo>
                        <a:pt x="1177925" y="590550"/>
                        <a:pt x="1181686" y="578651"/>
                        <a:pt x="1190625" y="571500"/>
                      </a:cubicBezTo>
                      <a:cubicBezTo>
                        <a:pt x="1213399" y="553280"/>
                        <a:pt x="1233215" y="565479"/>
                        <a:pt x="1257300" y="571500"/>
                      </a:cubicBezTo>
                      <a:cubicBezTo>
                        <a:pt x="1254125" y="600075"/>
                        <a:pt x="1254748" y="629333"/>
                        <a:pt x="1247775" y="657225"/>
                      </a:cubicBezTo>
                      <a:cubicBezTo>
                        <a:pt x="1243355" y="674906"/>
                        <a:pt x="1210813" y="703712"/>
                        <a:pt x="1200150" y="714375"/>
                      </a:cubicBezTo>
                      <a:cubicBezTo>
                        <a:pt x="1130300" y="711200"/>
                        <a:pt x="1060299" y="710426"/>
                        <a:pt x="990600" y="704850"/>
                      </a:cubicBezTo>
                      <a:cubicBezTo>
                        <a:pt x="980592" y="704049"/>
                        <a:pt x="971181" y="699445"/>
                        <a:pt x="962025" y="695325"/>
                      </a:cubicBezTo>
                      <a:cubicBezTo>
                        <a:pt x="750149" y="599981"/>
                        <a:pt x="867390" y="641555"/>
                        <a:pt x="742950" y="600075"/>
                      </a:cubicBezTo>
                      <a:cubicBezTo>
                        <a:pt x="733425" y="593725"/>
                        <a:pt x="725094" y="585045"/>
                        <a:pt x="714375" y="581025"/>
                      </a:cubicBezTo>
                      <a:cubicBezTo>
                        <a:pt x="641275" y="553612"/>
                        <a:pt x="690297" y="591541"/>
                        <a:pt x="638175" y="552450"/>
                      </a:cubicBezTo>
                      <a:cubicBezTo>
                        <a:pt x="621911" y="540252"/>
                        <a:pt x="604925" y="528725"/>
                        <a:pt x="590550" y="514350"/>
                      </a:cubicBezTo>
                      <a:cubicBezTo>
                        <a:pt x="573015" y="496815"/>
                        <a:pt x="559400" y="475734"/>
                        <a:pt x="542925" y="457200"/>
                      </a:cubicBezTo>
                      <a:cubicBezTo>
                        <a:pt x="516256" y="427198"/>
                        <a:pt x="517059" y="430431"/>
                        <a:pt x="485775" y="409575"/>
                      </a:cubicBezTo>
                      <a:cubicBezTo>
                        <a:pt x="476250" y="396875"/>
                        <a:pt x="465076" y="385258"/>
                        <a:pt x="457200" y="371475"/>
                      </a:cubicBezTo>
                      <a:cubicBezTo>
                        <a:pt x="451127" y="360847"/>
                        <a:pt x="440212" y="313048"/>
                        <a:pt x="438150" y="304800"/>
                      </a:cubicBezTo>
                      <a:cubicBezTo>
                        <a:pt x="420986" y="321964"/>
                        <a:pt x="400471" y="338743"/>
                        <a:pt x="390525" y="361950"/>
                      </a:cubicBezTo>
                      <a:cubicBezTo>
                        <a:pt x="385368" y="373982"/>
                        <a:pt x="386854" y="388341"/>
                        <a:pt x="381000" y="400050"/>
                      </a:cubicBezTo>
                      <a:cubicBezTo>
                        <a:pt x="373900" y="414249"/>
                        <a:pt x="363045" y="426350"/>
                        <a:pt x="352425" y="438150"/>
                      </a:cubicBezTo>
                      <a:cubicBezTo>
                        <a:pt x="303491" y="492521"/>
                        <a:pt x="310760" y="484977"/>
                        <a:pt x="266700" y="514350"/>
                      </a:cubicBezTo>
                      <a:cubicBezTo>
                        <a:pt x="242759" y="586174"/>
                        <a:pt x="275054" y="497642"/>
                        <a:pt x="238125" y="571500"/>
                      </a:cubicBezTo>
                      <a:cubicBezTo>
                        <a:pt x="233635" y="580480"/>
                        <a:pt x="231775" y="590550"/>
                        <a:pt x="228600" y="600075"/>
                      </a:cubicBezTo>
                      <a:cubicBezTo>
                        <a:pt x="226228" y="599601"/>
                        <a:pt x="162163" y="588835"/>
                        <a:pt x="152400" y="581025"/>
                      </a:cubicBezTo>
                      <a:cubicBezTo>
                        <a:pt x="143461" y="573874"/>
                        <a:pt x="141445" y="560545"/>
                        <a:pt x="133350" y="552450"/>
                      </a:cubicBezTo>
                      <a:cubicBezTo>
                        <a:pt x="125255" y="544355"/>
                        <a:pt x="114300" y="539750"/>
                        <a:pt x="104775" y="533400"/>
                      </a:cubicBezTo>
                      <a:cubicBezTo>
                        <a:pt x="98425" y="523875"/>
                        <a:pt x="93054" y="513619"/>
                        <a:pt x="85725" y="504825"/>
                      </a:cubicBezTo>
                      <a:cubicBezTo>
                        <a:pt x="62806" y="477323"/>
                        <a:pt x="56672" y="475931"/>
                        <a:pt x="28575" y="457200"/>
                      </a:cubicBezTo>
                      <a:cubicBezTo>
                        <a:pt x="18943" y="442753"/>
                        <a:pt x="0" y="419768"/>
                        <a:pt x="0" y="400050"/>
                      </a:cubicBezTo>
                      <a:cubicBezTo>
                        <a:pt x="0" y="390010"/>
                        <a:pt x="9525" y="371475"/>
                        <a:pt x="9525" y="371475"/>
                      </a:cubicBezTo>
                    </a:path>
                  </a:pathLst>
                </a:custGeom>
                <a:ln w="25400">
                  <a:solidFill>
                    <a:srgbClr val="0D60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Forme libre 59"/>
              <p:cNvSpPr/>
              <p:nvPr/>
            </p:nvSpPr>
            <p:spPr>
              <a:xfrm>
                <a:off x="5328344" y="5090702"/>
                <a:ext cx="2074143" cy="779603"/>
              </a:xfrm>
              <a:custGeom>
                <a:avLst/>
                <a:gdLst>
                  <a:gd name="connsiteX0" fmla="*/ 9525 w 1466850"/>
                  <a:gd name="connsiteY0" fmla="*/ 357451 h 474024"/>
                  <a:gd name="connsiteX1" fmla="*/ 0 w 1466850"/>
                  <a:gd name="connsiteY1" fmla="*/ 328876 h 474024"/>
                  <a:gd name="connsiteX2" fmla="*/ 9525 w 1466850"/>
                  <a:gd name="connsiteY2" fmla="*/ 300301 h 474024"/>
                  <a:gd name="connsiteX3" fmla="*/ 19050 w 1466850"/>
                  <a:gd name="connsiteY3" fmla="*/ 262201 h 474024"/>
                  <a:gd name="connsiteX4" fmla="*/ 38100 w 1466850"/>
                  <a:gd name="connsiteY4" fmla="*/ 205051 h 474024"/>
                  <a:gd name="connsiteX5" fmla="*/ 66675 w 1466850"/>
                  <a:gd name="connsiteY5" fmla="*/ 195526 h 474024"/>
                  <a:gd name="connsiteX6" fmla="*/ 219075 w 1466850"/>
                  <a:gd name="connsiteY6" fmla="*/ 186001 h 474024"/>
                  <a:gd name="connsiteX7" fmla="*/ 257175 w 1466850"/>
                  <a:gd name="connsiteY7" fmla="*/ 243151 h 474024"/>
                  <a:gd name="connsiteX8" fmla="*/ 276225 w 1466850"/>
                  <a:gd name="connsiteY8" fmla="*/ 300301 h 474024"/>
                  <a:gd name="connsiteX9" fmla="*/ 314325 w 1466850"/>
                  <a:gd name="connsiteY9" fmla="*/ 424126 h 474024"/>
                  <a:gd name="connsiteX10" fmla="*/ 352425 w 1466850"/>
                  <a:gd name="connsiteY10" fmla="*/ 433651 h 474024"/>
                  <a:gd name="connsiteX11" fmla="*/ 428625 w 1466850"/>
                  <a:gd name="connsiteY11" fmla="*/ 424126 h 474024"/>
                  <a:gd name="connsiteX12" fmla="*/ 466725 w 1466850"/>
                  <a:gd name="connsiteY12" fmla="*/ 357451 h 474024"/>
                  <a:gd name="connsiteX13" fmla="*/ 466725 w 1466850"/>
                  <a:gd name="connsiteY13" fmla="*/ 166951 h 474024"/>
                  <a:gd name="connsiteX14" fmla="*/ 495300 w 1466850"/>
                  <a:gd name="connsiteY14" fmla="*/ 157426 h 474024"/>
                  <a:gd name="connsiteX15" fmla="*/ 561975 w 1466850"/>
                  <a:gd name="connsiteY15" fmla="*/ 176476 h 474024"/>
                  <a:gd name="connsiteX16" fmla="*/ 590550 w 1466850"/>
                  <a:gd name="connsiteY16" fmla="*/ 195526 h 474024"/>
                  <a:gd name="connsiteX17" fmla="*/ 609600 w 1466850"/>
                  <a:gd name="connsiteY17" fmla="*/ 224101 h 474024"/>
                  <a:gd name="connsiteX18" fmla="*/ 628650 w 1466850"/>
                  <a:gd name="connsiteY18" fmla="*/ 281251 h 474024"/>
                  <a:gd name="connsiteX19" fmla="*/ 638175 w 1466850"/>
                  <a:gd name="connsiteY19" fmla="*/ 309826 h 474024"/>
                  <a:gd name="connsiteX20" fmla="*/ 647700 w 1466850"/>
                  <a:gd name="connsiteY20" fmla="*/ 347926 h 474024"/>
                  <a:gd name="connsiteX21" fmla="*/ 704850 w 1466850"/>
                  <a:gd name="connsiteY21" fmla="*/ 376501 h 474024"/>
                  <a:gd name="connsiteX22" fmla="*/ 819150 w 1466850"/>
                  <a:gd name="connsiteY22" fmla="*/ 338401 h 474024"/>
                  <a:gd name="connsiteX23" fmla="*/ 838200 w 1466850"/>
                  <a:gd name="connsiteY23" fmla="*/ 309826 h 474024"/>
                  <a:gd name="connsiteX24" fmla="*/ 847725 w 1466850"/>
                  <a:gd name="connsiteY24" fmla="*/ 271726 h 474024"/>
                  <a:gd name="connsiteX25" fmla="*/ 838200 w 1466850"/>
                  <a:gd name="connsiteY25" fmla="*/ 147901 h 474024"/>
                  <a:gd name="connsiteX26" fmla="*/ 828675 w 1466850"/>
                  <a:gd name="connsiteY26" fmla="*/ 119326 h 474024"/>
                  <a:gd name="connsiteX27" fmla="*/ 819150 w 1466850"/>
                  <a:gd name="connsiteY27" fmla="*/ 71701 h 474024"/>
                  <a:gd name="connsiteX28" fmla="*/ 828675 w 1466850"/>
                  <a:gd name="connsiteY28" fmla="*/ 14551 h 474024"/>
                  <a:gd name="connsiteX29" fmla="*/ 933450 w 1466850"/>
                  <a:gd name="connsiteY29" fmla="*/ 52651 h 474024"/>
                  <a:gd name="connsiteX30" fmla="*/ 962025 w 1466850"/>
                  <a:gd name="connsiteY30" fmla="*/ 157426 h 474024"/>
                  <a:gd name="connsiteX31" fmla="*/ 952500 w 1466850"/>
                  <a:gd name="connsiteY31" fmla="*/ 205051 h 474024"/>
                  <a:gd name="connsiteX32" fmla="*/ 933450 w 1466850"/>
                  <a:gd name="connsiteY32" fmla="*/ 262201 h 474024"/>
                  <a:gd name="connsiteX33" fmla="*/ 923925 w 1466850"/>
                  <a:gd name="connsiteY33" fmla="*/ 290776 h 474024"/>
                  <a:gd name="connsiteX34" fmla="*/ 914400 w 1466850"/>
                  <a:gd name="connsiteY34" fmla="*/ 328876 h 474024"/>
                  <a:gd name="connsiteX35" fmla="*/ 923925 w 1466850"/>
                  <a:gd name="connsiteY35" fmla="*/ 452701 h 474024"/>
                  <a:gd name="connsiteX36" fmla="*/ 962025 w 1466850"/>
                  <a:gd name="connsiteY36" fmla="*/ 471751 h 474024"/>
                  <a:gd name="connsiteX37" fmla="*/ 1057275 w 1466850"/>
                  <a:gd name="connsiteY37" fmla="*/ 462226 h 474024"/>
                  <a:gd name="connsiteX38" fmla="*/ 1066800 w 1466850"/>
                  <a:gd name="connsiteY38" fmla="*/ 433651 h 474024"/>
                  <a:gd name="connsiteX39" fmla="*/ 1047750 w 1466850"/>
                  <a:gd name="connsiteY39" fmla="*/ 290776 h 474024"/>
                  <a:gd name="connsiteX40" fmla="*/ 1028700 w 1466850"/>
                  <a:gd name="connsiteY40" fmla="*/ 262201 h 474024"/>
                  <a:gd name="connsiteX41" fmla="*/ 1028700 w 1466850"/>
                  <a:gd name="connsiteY41" fmla="*/ 147901 h 474024"/>
                  <a:gd name="connsiteX42" fmla="*/ 1085850 w 1466850"/>
                  <a:gd name="connsiteY42" fmla="*/ 100276 h 474024"/>
                  <a:gd name="connsiteX43" fmla="*/ 1123950 w 1466850"/>
                  <a:gd name="connsiteY43" fmla="*/ 109801 h 474024"/>
                  <a:gd name="connsiteX44" fmla="*/ 1152525 w 1466850"/>
                  <a:gd name="connsiteY44" fmla="*/ 186001 h 474024"/>
                  <a:gd name="connsiteX45" fmla="*/ 1162050 w 1466850"/>
                  <a:gd name="connsiteY45" fmla="*/ 281251 h 474024"/>
                  <a:gd name="connsiteX46" fmla="*/ 1171575 w 1466850"/>
                  <a:gd name="connsiteY46" fmla="*/ 309826 h 474024"/>
                  <a:gd name="connsiteX47" fmla="*/ 1200150 w 1466850"/>
                  <a:gd name="connsiteY47" fmla="*/ 328876 h 474024"/>
                  <a:gd name="connsiteX48" fmla="*/ 1238250 w 1466850"/>
                  <a:gd name="connsiteY48" fmla="*/ 338401 h 474024"/>
                  <a:gd name="connsiteX49" fmla="*/ 1371600 w 1466850"/>
                  <a:gd name="connsiteY49" fmla="*/ 309826 h 474024"/>
                  <a:gd name="connsiteX50" fmla="*/ 1447800 w 1466850"/>
                  <a:gd name="connsiteY50" fmla="*/ 271726 h 474024"/>
                  <a:gd name="connsiteX51" fmla="*/ 1466850 w 1466850"/>
                  <a:gd name="connsiteY51" fmla="*/ 243151 h 47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66850" h="474024">
                    <a:moveTo>
                      <a:pt x="9525" y="357451"/>
                    </a:moveTo>
                    <a:cubicBezTo>
                      <a:pt x="6350" y="347926"/>
                      <a:pt x="0" y="338916"/>
                      <a:pt x="0" y="328876"/>
                    </a:cubicBezTo>
                    <a:cubicBezTo>
                      <a:pt x="0" y="318836"/>
                      <a:pt x="6767" y="309955"/>
                      <a:pt x="9525" y="300301"/>
                    </a:cubicBezTo>
                    <a:cubicBezTo>
                      <a:pt x="13121" y="287714"/>
                      <a:pt x="15288" y="274740"/>
                      <a:pt x="19050" y="262201"/>
                    </a:cubicBezTo>
                    <a:cubicBezTo>
                      <a:pt x="24820" y="242967"/>
                      <a:pt x="19050" y="211401"/>
                      <a:pt x="38100" y="205051"/>
                    </a:cubicBezTo>
                    <a:lnTo>
                      <a:pt x="66675" y="195526"/>
                    </a:lnTo>
                    <a:cubicBezTo>
                      <a:pt x="118083" y="161254"/>
                      <a:pt x="125826" y="147604"/>
                      <a:pt x="219075" y="186001"/>
                    </a:cubicBezTo>
                    <a:cubicBezTo>
                      <a:pt x="240246" y="194718"/>
                      <a:pt x="249935" y="221431"/>
                      <a:pt x="257175" y="243151"/>
                    </a:cubicBezTo>
                    <a:lnTo>
                      <a:pt x="276225" y="300301"/>
                    </a:lnTo>
                    <a:cubicBezTo>
                      <a:pt x="282802" y="372644"/>
                      <a:pt x="257872" y="399932"/>
                      <a:pt x="314325" y="424126"/>
                    </a:cubicBezTo>
                    <a:cubicBezTo>
                      <a:pt x="326357" y="429283"/>
                      <a:pt x="339725" y="430476"/>
                      <a:pt x="352425" y="433651"/>
                    </a:cubicBezTo>
                    <a:cubicBezTo>
                      <a:pt x="377825" y="430476"/>
                      <a:pt x="404858" y="433633"/>
                      <a:pt x="428625" y="424126"/>
                    </a:cubicBezTo>
                    <a:cubicBezTo>
                      <a:pt x="437039" y="420760"/>
                      <a:pt x="465516" y="359868"/>
                      <a:pt x="466725" y="357451"/>
                    </a:cubicBezTo>
                    <a:cubicBezTo>
                      <a:pt x="463673" y="320822"/>
                      <a:pt x="446701" y="212005"/>
                      <a:pt x="466725" y="166951"/>
                    </a:cubicBezTo>
                    <a:cubicBezTo>
                      <a:pt x="470803" y="157776"/>
                      <a:pt x="485775" y="160601"/>
                      <a:pt x="495300" y="157426"/>
                    </a:cubicBezTo>
                    <a:cubicBezTo>
                      <a:pt x="507507" y="160478"/>
                      <a:pt x="548310" y="169644"/>
                      <a:pt x="561975" y="176476"/>
                    </a:cubicBezTo>
                    <a:cubicBezTo>
                      <a:pt x="572214" y="181596"/>
                      <a:pt x="581025" y="189176"/>
                      <a:pt x="590550" y="195526"/>
                    </a:cubicBezTo>
                    <a:cubicBezTo>
                      <a:pt x="596900" y="205051"/>
                      <a:pt x="604951" y="213640"/>
                      <a:pt x="609600" y="224101"/>
                    </a:cubicBezTo>
                    <a:cubicBezTo>
                      <a:pt x="617755" y="242451"/>
                      <a:pt x="622300" y="262201"/>
                      <a:pt x="628650" y="281251"/>
                    </a:cubicBezTo>
                    <a:cubicBezTo>
                      <a:pt x="631825" y="290776"/>
                      <a:pt x="635740" y="300086"/>
                      <a:pt x="638175" y="309826"/>
                    </a:cubicBezTo>
                    <a:cubicBezTo>
                      <a:pt x="641350" y="322526"/>
                      <a:pt x="640438" y="337034"/>
                      <a:pt x="647700" y="347926"/>
                    </a:cubicBezTo>
                    <a:cubicBezTo>
                      <a:pt x="658251" y="363753"/>
                      <a:pt x="688550" y="371068"/>
                      <a:pt x="704850" y="376501"/>
                    </a:cubicBezTo>
                    <a:cubicBezTo>
                      <a:pt x="769815" y="368380"/>
                      <a:pt x="777308" y="380243"/>
                      <a:pt x="819150" y="338401"/>
                    </a:cubicBezTo>
                    <a:cubicBezTo>
                      <a:pt x="827245" y="330306"/>
                      <a:pt x="831850" y="319351"/>
                      <a:pt x="838200" y="309826"/>
                    </a:cubicBezTo>
                    <a:cubicBezTo>
                      <a:pt x="841375" y="297126"/>
                      <a:pt x="847725" y="284817"/>
                      <a:pt x="847725" y="271726"/>
                    </a:cubicBezTo>
                    <a:cubicBezTo>
                      <a:pt x="847725" y="230329"/>
                      <a:pt x="843335" y="188978"/>
                      <a:pt x="838200" y="147901"/>
                    </a:cubicBezTo>
                    <a:cubicBezTo>
                      <a:pt x="836955" y="137938"/>
                      <a:pt x="831110" y="129066"/>
                      <a:pt x="828675" y="119326"/>
                    </a:cubicBezTo>
                    <a:cubicBezTo>
                      <a:pt x="824748" y="103620"/>
                      <a:pt x="822325" y="87576"/>
                      <a:pt x="819150" y="71701"/>
                    </a:cubicBezTo>
                    <a:cubicBezTo>
                      <a:pt x="822325" y="52651"/>
                      <a:pt x="811027" y="22395"/>
                      <a:pt x="828675" y="14551"/>
                    </a:cubicBezTo>
                    <a:cubicBezTo>
                      <a:pt x="861415" y="0"/>
                      <a:pt x="906949" y="34984"/>
                      <a:pt x="933450" y="52651"/>
                    </a:cubicBezTo>
                    <a:cubicBezTo>
                      <a:pt x="955246" y="96243"/>
                      <a:pt x="962025" y="99761"/>
                      <a:pt x="962025" y="157426"/>
                    </a:cubicBezTo>
                    <a:cubicBezTo>
                      <a:pt x="962025" y="173615"/>
                      <a:pt x="956760" y="189432"/>
                      <a:pt x="952500" y="205051"/>
                    </a:cubicBezTo>
                    <a:cubicBezTo>
                      <a:pt x="947216" y="224424"/>
                      <a:pt x="939800" y="243151"/>
                      <a:pt x="933450" y="262201"/>
                    </a:cubicBezTo>
                    <a:cubicBezTo>
                      <a:pt x="930275" y="271726"/>
                      <a:pt x="926360" y="281036"/>
                      <a:pt x="923925" y="290776"/>
                    </a:cubicBezTo>
                    <a:lnTo>
                      <a:pt x="914400" y="328876"/>
                    </a:lnTo>
                    <a:cubicBezTo>
                      <a:pt x="917575" y="370151"/>
                      <a:pt x="910834" y="413428"/>
                      <a:pt x="923925" y="452701"/>
                    </a:cubicBezTo>
                    <a:cubicBezTo>
                      <a:pt x="928415" y="466171"/>
                      <a:pt x="947862" y="470739"/>
                      <a:pt x="962025" y="471751"/>
                    </a:cubicBezTo>
                    <a:cubicBezTo>
                      <a:pt x="993852" y="474024"/>
                      <a:pt x="1025525" y="465401"/>
                      <a:pt x="1057275" y="462226"/>
                    </a:cubicBezTo>
                    <a:cubicBezTo>
                      <a:pt x="1060450" y="452701"/>
                      <a:pt x="1066800" y="443691"/>
                      <a:pt x="1066800" y="433651"/>
                    </a:cubicBezTo>
                    <a:cubicBezTo>
                      <a:pt x="1066800" y="412371"/>
                      <a:pt x="1066645" y="328565"/>
                      <a:pt x="1047750" y="290776"/>
                    </a:cubicBezTo>
                    <a:cubicBezTo>
                      <a:pt x="1042630" y="280537"/>
                      <a:pt x="1035050" y="271726"/>
                      <a:pt x="1028700" y="262201"/>
                    </a:cubicBezTo>
                    <a:cubicBezTo>
                      <a:pt x="1017401" y="217006"/>
                      <a:pt x="1008880" y="202406"/>
                      <a:pt x="1028700" y="147901"/>
                    </a:cubicBezTo>
                    <a:cubicBezTo>
                      <a:pt x="1034567" y="131766"/>
                      <a:pt x="1072244" y="109347"/>
                      <a:pt x="1085850" y="100276"/>
                    </a:cubicBezTo>
                    <a:cubicBezTo>
                      <a:pt x="1098550" y="103451"/>
                      <a:pt x="1113893" y="101420"/>
                      <a:pt x="1123950" y="109801"/>
                    </a:cubicBezTo>
                    <a:cubicBezTo>
                      <a:pt x="1139679" y="122909"/>
                      <a:pt x="1148015" y="167963"/>
                      <a:pt x="1152525" y="186001"/>
                    </a:cubicBezTo>
                    <a:cubicBezTo>
                      <a:pt x="1155700" y="217751"/>
                      <a:pt x="1157198" y="249714"/>
                      <a:pt x="1162050" y="281251"/>
                    </a:cubicBezTo>
                    <a:cubicBezTo>
                      <a:pt x="1163577" y="291174"/>
                      <a:pt x="1165303" y="301986"/>
                      <a:pt x="1171575" y="309826"/>
                    </a:cubicBezTo>
                    <a:cubicBezTo>
                      <a:pt x="1178726" y="318765"/>
                      <a:pt x="1189628" y="324367"/>
                      <a:pt x="1200150" y="328876"/>
                    </a:cubicBezTo>
                    <a:cubicBezTo>
                      <a:pt x="1212182" y="334033"/>
                      <a:pt x="1225550" y="335226"/>
                      <a:pt x="1238250" y="338401"/>
                    </a:cubicBezTo>
                    <a:cubicBezTo>
                      <a:pt x="1255085" y="335340"/>
                      <a:pt x="1337016" y="325546"/>
                      <a:pt x="1371600" y="309826"/>
                    </a:cubicBezTo>
                    <a:cubicBezTo>
                      <a:pt x="1397453" y="298075"/>
                      <a:pt x="1447800" y="271726"/>
                      <a:pt x="1447800" y="271726"/>
                    </a:cubicBezTo>
                    <a:lnTo>
                      <a:pt x="1466850" y="243151"/>
                    </a:lnTo>
                  </a:path>
                </a:pathLst>
              </a:custGeom>
              <a:ln w="25400">
                <a:solidFill>
                  <a:srgbClr val="0D60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hevron 60"/>
              <p:cNvSpPr/>
              <p:nvPr/>
            </p:nvSpPr>
            <p:spPr>
              <a:xfrm rot="16200000">
                <a:off x="7394859" y="5344533"/>
                <a:ext cx="259457" cy="216024"/>
              </a:xfrm>
              <a:prstGeom prst="chevron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orme libre 61"/>
              <p:cNvSpPr/>
              <p:nvPr/>
            </p:nvSpPr>
            <p:spPr>
              <a:xfrm>
                <a:off x="7632599" y="5016728"/>
                <a:ext cx="1419225" cy="764802"/>
              </a:xfrm>
              <a:custGeom>
                <a:avLst/>
                <a:gdLst>
                  <a:gd name="connsiteX0" fmla="*/ 0 w 1419225"/>
                  <a:gd name="connsiteY0" fmla="*/ 488576 h 764801"/>
                  <a:gd name="connsiteX1" fmla="*/ 104775 w 1419225"/>
                  <a:gd name="connsiteY1" fmla="*/ 345701 h 764801"/>
                  <a:gd name="connsiteX2" fmla="*/ 152400 w 1419225"/>
                  <a:gd name="connsiteY2" fmla="*/ 288551 h 764801"/>
                  <a:gd name="connsiteX3" fmla="*/ 228600 w 1419225"/>
                  <a:gd name="connsiteY3" fmla="*/ 269501 h 764801"/>
                  <a:gd name="connsiteX4" fmla="*/ 266700 w 1419225"/>
                  <a:gd name="connsiteY4" fmla="*/ 326651 h 764801"/>
                  <a:gd name="connsiteX5" fmla="*/ 247650 w 1419225"/>
                  <a:gd name="connsiteY5" fmla="*/ 383801 h 764801"/>
                  <a:gd name="connsiteX6" fmla="*/ 200025 w 1419225"/>
                  <a:gd name="connsiteY6" fmla="*/ 440951 h 764801"/>
                  <a:gd name="connsiteX7" fmla="*/ 152400 w 1419225"/>
                  <a:gd name="connsiteY7" fmla="*/ 498101 h 764801"/>
                  <a:gd name="connsiteX8" fmla="*/ 142875 w 1419225"/>
                  <a:gd name="connsiteY8" fmla="*/ 526676 h 764801"/>
                  <a:gd name="connsiteX9" fmla="*/ 142875 w 1419225"/>
                  <a:gd name="connsiteY9" fmla="*/ 669551 h 764801"/>
                  <a:gd name="connsiteX10" fmla="*/ 171450 w 1419225"/>
                  <a:gd name="connsiteY10" fmla="*/ 679076 h 764801"/>
                  <a:gd name="connsiteX11" fmla="*/ 323850 w 1419225"/>
                  <a:gd name="connsiteY11" fmla="*/ 669551 h 764801"/>
                  <a:gd name="connsiteX12" fmla="*/ 409575 w 1419225"/>
                  <a:gd name="connsiteY12" fmla="*/ 574301 h 764801"/>
                  <a:gd name="connsiteX13" fmla="*/ 438150 w 1419225"/>
                  <a:gd name="connsiteY13" fmla="*/ 555251 h 764801"/>
                  <a:gd name="connsiteX14" fmla="*/ 447675 w 1419225"/>
                  <a:gd name="connsiteY14" fmla="*/ 517151 h 764801"/>
                  <a:gd name="connsiteX15" fmla="*/ 428625 w 1419225"/>
                  <a:gd name="connsiteY15" fmla="*/ 383801 h 764801"/>
                  <a:gd name="connsiteX16" fmla="*/ 447675 w 1419225"/>
                  <a:gd name="connsiteY16" fmla="*/ 221876 h 764801"/>
                  <a:gd name="connsiteX17" fmla="*/ 457200 w 1419225"/>
                  <a:gd name="connsiteY17" fmla="*/ 193301 h 764801"/>
                  <a:gd name="connsiteX18" fmla="*/ 476250 w 1419225"/>
                  <a:gd name="connsiteY18" fmla="*/ 164726 h 764801"/>
                  <a:gd name="connsiteX19" fmla="*/ 504825 w 1419225"/>
                  <a:gd name="connsiteY19" fmla="*/ 155201 h 764801"/>
                  <a:gd name="connsiteX20" fmla="*/ 600075 w 1419225"/>
                  <a:gd name="connsiteY20" fmla="*/ 174251 h 764801"/>
                  <a:gd name="connsiteX21" fmla="*/ 628650 w 1419225"/>
                  <a:gd name="connsiteY21" fmla="*/ 193301 h 764801"/>
                  <a:gd name="connsiteX22" fmla="*/ 647700 w 1419225"/>
                  <a:gd name="connsiteY22" fmla="*/ 231401 h 764801"/>
                  <a:gd name="connsiteX23" fmla="*/ 628650 w 1419225"/>
                  <a:gd name="connsiteY23" fmla="*/ 402851 h 764801"/>
                  <a:gd name="connsiteX24" fmla="*/ 619125 w 1419225"/>
                  <a:gd name="connsiteY24" fmla="*/ 469526 h 764801"/>
                  <a:gd name="connsiteX25" fmla="*/ 628650 w 1419225"/>
                  <a:gd name="connsiteY25" fmla="*/ 555251 h 764801"/>
                  <a:gd name="connsiteX26" fmla="*/ 857250 w 1419225"/>
                  <a:gd name="connsiteY26" fmla="*/ 498101 h 764801"/>
                  <a:gd name="connsiteX27" fmla="*/ 866775 w 1419225"/>
                  <a:gd name="connsiteY27" fmla="*/ 450476 h 764801"/>
                  <a:gd name="connsiteX28" fmla="*/ 904875 w 1419225"/>
                  <a:gd name="connsiteY28" fmla="*/ 345701 h 764801"/>
                  <a:gd name="connsiteX29" fmla="*/ 923925 w 1419225"/>
                  <a:gd name="connsiteY29" fmla="*/ 307601 h 764801"/>
                  <a:gd name="connsiteX30" fmla="*/ 952500 w 1419225"/>
                  <a:gd name="connsiteY30" fmla="*/ 98051 h 764801"/>
                  <a:gd name="connsiteX31" fmla="*/ 962025 w 1419225"/>
                  <a:gd name="connsiteY31" fmla="*/ 50426 h 764801"/>
                  <a:gd name="connsiteX32" fmla="*/ 952500 w 1419225"/>
                  <a:gd name="connsiteY32" fmla="*/ 88526 h 764801"/>
                  <a:gd name="connsiteX33" fmla="*/ 971550 w 1419225"/>
                  <a:gd name="connsiteY33" fmla="*/ 174251 h 764801"/>
                  <a:gd name="connsiteX34" fmla="*/ 1000125 w 1419225"/>
                  <a:gd name="connsiteY34" fmla="*/ 202826 h 764801"/>
                  <a:gd name="connsiteX35" fmla="*/ 1057275 w 1419225"/>
                  <a:gd name="connsiteY35" fmla="*/ 250451 h 764801"/>
                  <a:gd name="connsiteX36" fmla="*/ 1085850 w 1419225"/>
                  <a:gd name="connsiteY36" fmla="*/ 269501 h 764801"/>
                  <a:gd name="connsiteX37" fmla="*/ 1114425 w 1419225"/>
                  <a:gd name="connsiteY37" fmla="*/ 279026 h 764801"/>
                  <a:gd name="connsiteX38" fmla="*/ 1123950 w 1419225"/>
                  <a:gd name="connsiteY38" fmla="*/ 317126 h 764801"/>
                  <a:gd name="connsiteX39" fmla="*/ 1114425 w 1419225"/>
                  <a:gd name="connsiteY39" fmla="*/ 412376 h 764801"/>
                  <a:gd name="connsiteX40" fmla="*/ 1104900 w 1419225"/>
                  <a:gd name="connsiteY40" fmla="*/ 440951 h 764801"/>
                  <a:gd name="connsiteX41" fmla="*/ 1095375 w 1419225"/>
                  <a:gd name="connsiteY41" fmla="*/ 498101 h 764801"/>
                  <a:gd name="connsiteX42" fmla="*/ 1047750 w 1419225"/>
                  <a:gd name="connsiteY42" fmla="*/ 555251 h 764801"/>
                  <a:gd name="connsiteX43" fmla="*/ 1009650 w 1419225"/>
                  <a:gd name="connsiteY43" fmla="*/ 593351 h 764801"/>
                  <a:gd name="connsiteX44" fmla="*/ 933450 w 1419225"/>
                  <a:gd name="connsiteY44" fmla="*/ 612401 h 764801"/>
                  <a:gd name="connsiteX45" fmla="*/ 914400 w 1419225"/>
                  <a:gd name="connsiteY45" fmla="*/ 640976 h 764801"/>
                  <a:gd name="connsiteX46" fmla="*/ 942975 w 1419225"/>
                  <a:gd name="connsiteY46" fmla="*/ 745751 h 764801"/>
                  <a:gd name="connsiteX47" fmla="*/ 971550 w 1419225"/>
                  <a:gd name="connsiteY47" fmla="*/ 764801 h 764801"/>
                  <a:gd name="connsiteX48" fmla="*/ 1162050 w 1419225"/>
                  <a:gd name="connsiteY48" fmla="*/ 755276 h 764801"/>
                  <a:gd name="connsiteX49" fmla="*/ 1190625 w 1419225"/>
                  <a:gd name="connsiteY49" fmla="*/ 745751 h 764801"/>
                  <a:gd name="connsiteX50" fmla="*/ 1228725 w 1419225"/>
                  <a:gd name="connsiteY50" fmla="*/ 717176 h 764801"/>
                  <a:gd name="connsiteX51" fmla="*/ 1257300 w 1419225"/>
                  <a:gd name="connsiteY51" fmla="*/ 688601 h 764801"/>
                  <a:gd name="connsiteX52" fmla="*/ 1276350 w 1419225"/>
                  <a:gd name="connsiteY52" fmla="*/ 650501 h 764801"/>
                  <a:gd name="connsiteX53" fmla="*/ 1295400 w 1419225"/>
                  <a:gd name="connsiteY53" fmla="*/ 621926 h 764801"/>
                  <a:gd name="connsiteX54" fmla="*/ 1304925 w 1419225"/>
                  <a:gd name="connsiteY54" fmla="*/ 393326 h 764801"/>
                  <a:gd name="connsiteX55" fmla="*/ 1343025 w 1419225"/>
                  <a:gd name="connsiteY55" fmla="*/ 336176 h 764801"/>
                  <a:gd name="connsiteX56" fmla="*/ 1352550 w 1419225"/>
                  <a:gd name="connsiteY56" fmla="*/ 307601 h 764801"/>
                  <a:gd name="connsiteX57" fmla="*/ 1419225 w 1419225"/>
                  <a:gd name="connsiteY57" fmla="*/ 317126 h 7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419225" h="764801">
                    <a:moveTo>
                      <a:pt x="0" y="488576"/>
                    </a:moveTo>
                    <a:cubicBezTo>
                      <a:pt x="34925" y="440951"/>
                      <a:pt x="70197" y="393578"/>
                      <a:pt x="104775" y="345701"/>
                    </a:cubicBezTo>
                    <a:cubicBezTo>
                      <a:pt x="139254" y="297961"/>
                      <a:pt x="106368" y="334583"/>
                      <a:pt x="152400" y="288551"/>
                    </a:cubicBezTo>
                    <a:cubicBezTo>
                      <a:pt x="164375" y="252627"/>
                      <a:pt x="162383" y="227363"/>
                      <a:pt x="228600" y="269501"/>
                    </a:cubicBezTo>
                    <a:cubicBezTo>
                      <a:pt x="247916" y="281793"/>
                      <a:pt x="266700" y="326651"/>
                      <a:pt x="266700" y="326651"/>
                    </a:cubicBezTo>
                    <a:cubicBezTo>
                      <a:pt x="260350" y="345701"/>
                      <a:pt x="255805" y="365451"/>
                      <a:pt x="247650" y="383801"/>
                    </a:cubicBezTo>
                    <a:cubicBezTo>
                      <a:pt x="234136" y="414207"/>
                      <a:pt x="221388" y="415316"/>
                      <a:pt x="200025" y="440951"/>
                    </a:cubicBezTo>
                    <a:cubicBezTo>
                      <a:pt x="133720" y="520517"/>
                      <a:pt x="235882" y="414619"/>
                      <a:pt x="152400" y="498101"/>
                    </a:cubicBezTo>
                    <a:cubicBezTo>
                      <a:pt x="149225" y="507626"/>
                      <a:pt x="145633" y="517022"/>
                      <a:pt x="142875" y="526676"/>
                    </a:cubicBezTo>
                    <a:cubicBezTo>
                      <a:pt x="128378" y="577415"/>
                      <a:pt x="122699" y="609022"/>
                      <a:pt x="142875" y="669551"/>
                    </a:cubicBezTo>
                    <a:cubicBezTo>
                      <a:pt x="146050" y="679076"/>
                      <a:pt x="161925" y="675901"/>
                      <a:pt x="171450" y="679076"/>
                    </a:cubicBezTo>
                    <a:lnTo>
                      <a:pt x="323850" y="669551"/>
                    </a:lnTo>
                    <a:cubicBezTo>
                      <a:pt x="400650" y="642838"/>
                      <a:pt x="372351" y="611525"/>
                      <a:pt x="409575" y="574301"/>
                    </a:cubicBezTo>
                    <a:cubicBezTo>
                      <a:pt x="417670" y="566206"/>
                      <a:pt x="428625" y="561601"/>
                      <a:pt x="438150" y="555251"/>
                    </a:cubicBezTo>
                    <a:cubicBezTo>
                      <a:pt x="441325" y="542551"/>
                      <a:pt x="447675" y="530242"/>
                      <a:pt x="447675" y="517151"/>
                    </a:cubicBezTo>
                    <a:cubicBezTo>
                      <a:pt x="447675" y="433679"/>
                      <a:pt x="446253" y="436684"/>
                      <a:pt x="428625" y="383801"/>
                    </a:cubicBezTo>
                    <a:cubicBezTo>
                      <a:pt x="435898" y="289256"/>
                      <a:pt x="429140" y="286750"/>
                      <a:pt x="447675" y="221876"/>
                    </a:cubicBezTo>
                    <a:cubicBezTo>
                      <a:pt x="450433" y="212222"/>
                      <a:pt x="452710" y="202281"/>
                      <a:pt x="457200" y="193301"/>
                    </a:cubicBezTo>
                    <a:cubicBezTo>
                      <a:pt x="462320" y="183062"/>
                      <a:pt x="467311" y="171877"/>
                      <a:pt x="476250" y="164726"/>
                    </a:cubicBezTo>
                    <a:cubicBezTo>
                      <a:pt x="484090" y="158454"/>
                      <a:pt x="495300" y="158376"/>
                      <a:pt x="504825" y="155201"/>
                    </a:cubicBezTo>
                    <a:cubicBezTo>
                      <a:pt x="529396" y="158711"/>
                      <a:pt x="573476" y="160951"/>
                      <a:pt x="600075" y="174251"/>
                    </a:cubicBezTo>
                    <a:cubicBezTo>
                      <a:pt x="610314" y="179371"/>
                      <a:pt x="619125" y="186951"/>
                      <a:pt x="628650" y="193301"/>
                    </a:cubicBezTo>
                    <a:cubicBezTo>
                      <a:pt x="635000" y="206001"/>
                      <a:pt x="646912" y="217224"/>
                      <a:pt x="647700" y="231401"/>
                    </a:cubicBezTo>
                    <a:cubicBezTo>
                      <a:pt x="655901" y="379013"/>
                      <a:pt x="643502" y="321164"/>
                      <a:pt x="628650" y="402851"/>
                    </a:cubicBezTo>
                    <a:cubicBezTo>
                      <a:pt x="624634" y="424940"/>
                      <a:pt x="622300" y="447301"/>
                      <a:pt x="619125" y="469526"/>
                    </a:cubicBezTo>
                    <a:cubicBezTo>
                      <a:pt x="622300" y="498101"/>
                      <a:pt x="601145" y="546880"/>
                      <a:pt x="628650" y="555251"/>
                    </a:cubicBezTo>
                    <a:cubicBezTo>
                      <a:pt x="813972" y="611653"/>
                      <a:pt x="814601" y="583399"/>
                      <a:pt x="857250" y="498101"/>
                    </a:cubicBezTo>
                    <a:cubicBezTo>
                      <a:pt x="860425" y="482226"/>
                      <a:pt x="862515" y="466095"/>
                      <a:pt x="866775" y="450476"/>
                    </a:cubicBezTo>
                    <a:cubicBezTo>
                      <a:pt x="874229" y="423145"/>
                      <a:pt x="892845" y="372769"/>
                      <a:pt x="904875" y="345701"/>
                    </a:cubicBezTo>
                    <a:cubicBezTo>
                      <a:pt x="910642" y="332726"/>
                      <a:pt x="917575" y="320301"/>
                      <a:pt x="923925" y="307601"/>
                    </a:cubicBezTo>
                    <a:cubicBezTo>
                      <a:pt x="975192" y="0"/>
                      <a:pt x="916851" y="365419"/>
                      <a:pt x="952500" y="98051"/>
                    </a:cubicBezTo>
                    <a:cubicBezTo>
                      <a:pt x="954640" y="82004"/>
                      <a:pt x="962025" y="66615"/>
                      <a:pt x="962025" y="50426"/>
                    </a:cubicBezTo>
                    <a:cubicBezTo>
                      <a:pt x="962025" y="37335"/>
                      <a:pt x="955675" y="75826"/>
                      <a:pt x="952500" y="88526"/>
                    </a:cubicBezTo>
                    <a:cubicBezTo>
                      <a:pt x="958850" y="117101"/>
                      <a:pt x="960292" y="147231"/>
                      <a:pt x="971550" y="174251"/>
                    </a:cubicBezTo>
                    <a:cubicBezTo>
                      <a:pt x="976731" y="186685"/>
                      <a:pt x="991359" y="192599"/>
                      <a:pt x="1000125" y="202826"/>
                    </a:cubicBezTo>
                    <a:cubicBezTo>
                      <a:pt x="1041644" y="251265"/>
                      <a:pt x="1009263" y="234447"/>
                      <a:pt x="1057275" y="250451"/>
                    </a:cubicBezTo>
                    <a:cubicBezTo>
                      <a:pt x="1066800" y="256801"/>
                      <a:pt x="1075611" y="264381"/>
                      <a:pt x="1085850" y="269501"/>
                    </a:cubicBezTo>
                    <a:cubicBezTo>
                      <a:pt x="1094830" y="273991"/>
                      <a:pt x="1108153" y="271186"/>
                      <a:pt x="1114425" y="279026"/>
                    </a:cubicBezTo>
                    <a:cubicBezTo>
                      <a:pt x="1122603" y="289248"/>
                      <a:pt x="1120775" y="304426"/>
                      <a:pt x="1123950" y="317126"/>
                    </a:cubicBezTo>
                    <a:cubicBezTo>
                      <a:pt x="1120775" y="348876"/>
                      <a:pt x="1119277" y="380839"/>
                      <a:pt x="1114425" y="412376"/>
                    </a:cubicBezTo>
                    <a:cubicBezTo>
                      <a:pt x="1112898" y="422299"/>
                      <a:pt x="1107078" y="431150"/>
                      <a:pt x="1104900" y="440951"/>
                    </a:cubicBezTo>
                    <a:cubicBezTo>
                      <a:pt x="1100710" y="459804"/>
                      <a:pt x="1101482" y="479779"/>
                      <a:pt x="1095375" y="498101"/>
                    </a:cubicBezTo>
                    <a:cubicBezTo>
                      <a:pt x="1088744" y="517993"/>
                      <a:pt x="1061013" y="541988"/>
                      <a:pt x="1047750" y="555251"/>
                    </a:cubicBezTo>
                    <a:cubicBezTo>
                      <a:pt x="1035897" y="590811"/>
                      <a:pt x="1046903" y="583191"/>
                      <a:pt x="1009650" y="593351"/>
                    </a:cubicBezTo>
                    <a:cubicBezTo>
                      <a:pt x="984391" y="600240"/>
                      <a:pt x="933450" y="612401"/>
                      <a:pt x="933450" y="612401"/>
                    </a:cubicBezTo>
                    <a:cubicBezTo>
                      <a:pt x="927100" y="621926"/>
                      <a:pt x="915436" y="629575"/>
                      <a:pt x="914400" y="640976"/>
                    </a:cubicBezTo>
                    <a:cubicBezTo>
                      <a:pt x="911113" y="677130"/>
                      <a:pt x="916091" y="718867"/>
                      <a:pt x="942975" y="745751"/>
                    </a:cubicBezTo>
                    <a:cubicBezTo>
                      <a:pt x="951070" y="753846"/>
                      <a:pt x="962025" y="758451"/>
                      <a:pt x="971550" y="764801"/>
                    </a:cubicBezTo>
                    <a:cubicBezTo>
                      <a:pt x="1035050" y="761626"/>
                      <a:pt x="1098710" y="760784"/>
                      <a:pt x="1162050" y="755276"/>
                    </a:cubicBezTo>
                    <a:cubicBezTo>
                      <a:pt x="1172052" y="754406"/>
                      <a:pt x="1181908" y="750732"/>
                      <a:pt x="1190625" y="745751"/>
                    </a:cubicBezTo>
                    <a:cubicBezTo>
                      <a:pt x="1204408" y="737875"/>
                      <a:pt x="1216672" y="727507"/>
                      <a:pt x="1228725" y="717176"/>
                    </a:cubicBezTo>
                    <a:cubicBezTo>
                      <a:pt x="1238952" y="708410"/>
                      <a:pt x="1249470" y="699562"/>
                      <a:pt x="1257300" y="688601"/>
                    </a:cubicBezTo>
                    <a:cubicBezTo>
                      <a:pt x="1265553" y="677047"/>
                      <a:pt x="1269305" y="662829"/>
                      <a:pt x="1276350" y="650501"/>
                    </a:cubicBezTo>
                    <a:cubicBezTo>
                      <a:pt x="1282030" y="640562"/>
                      <a:pt x="1289050" y="631451"/>
                      <a:pt x="1295400" y="621926"/>
                    </a:cubicBezTo>
                    <a:cubicBezTo>
                      <a:pt x="1298575" y="545726"/>
                      <a:pt x="1292387" y="468554"/>
                      <a:pt x="1304925" y="393326"/>
                    </a:cubicBezTo>
                    <a:cubicBezTo>
                      <a:pt x="1308689" y="370742"/>
                      <a:pt x="1330325" y="355226"/>
                      <a:pt x="1343025" y="336176"/>
                    </a:cubicBezTo>
                    <a:cubicBezTo>
                      <a:pt x="1348594" y="327822"/>
                      <a:pt x="1349375" y="317126"/>
                      <a:pt x="1352550" y="307601"/>
                    </a:cubicBezTo>
                    <a:cubicBezTo>
                      <a:pt x="1406402" y="318371"/>
                      <a:pt x="1383986" y="317126"/>
                      <a:pt x="1419225" y="317126"/>
                    </a:cubicBezTo>
                  </a:path>
                </a:pathLst>
              </a:custGeom>
              <a:ln w="25400">
                <a:solidFill>
                  <a:srgbClr val="0D60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Connecteur droit avec flèche 75"/>
            <p:cNvCxnSpPr/>
            <p:nvPr/>
          </p:nvCxnSpPr>
          <p:spPr>
            <a:xfrm>
              <a:off x="6683982" y="2505501"/>
              <a:ext cx="0" cy="275969"/>
            </a:xfrm>
            <a:prstGeom prst="straightConnector1">
              <a:avLst/>
            </a:prstGeom>
            <a:ln w="19050">
              <a:solidFill>
                <a:srgbClr val="50A5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/>
            <p:cNvCxnSpPr/>
            <p:nvPr/>
          </p:nvCxnSpPr>
          <p:spPr>
            <a:xfrm flipV="1">
              <a:off x="6506732" y="2443880"/>
              <a:ext cx="0" cy="337590"/>
            </a:xfrm>
            <a:prstGeom prst="straightConnector1">
              <a:avLst/>
            </a:prstGeom>
            <a:ln w="31750">
              <a:solidFill>
                <a:srgbClr val="50A5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" cstate="print"/>
          <a:srcRect l="57581" t="19652" r="2257" b="67797"/>
          <a:stretch>
            <a:fillRect/>
          </a:stretch>
        </p:blipFill>
        <p:spPr bwMode="auto">
          <a:xfrm>
            <a:off x="4211960" y="1797528"/>
            <a:ext cx="4032448" cy="1008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9" name="Titre 1"/>
          <p:cNvSpPr txBox="1">
            <a:spLocks/>
          </p:cNvSpPr>
          <p:nvPr/>
        </p:nvSpPr>
        <p:spPr>
          <a:xfrm>
            <a:off x="5148064" y="2733632"/>
            <a:ext cx="2016224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Tri-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Urea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Toluene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Titre 1"/>
          <p:cNvSpPr txBox="1">
            <a:spLocks/>
          </p:cNvSpPr>
          <p:nvPr/>
        </p:nvSpPr>
        <p:spPr>
          <a:xfrm>
            <a:off x="5148064" y="3212976"/>
            <a:ext cx="1944216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Strong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Sticker</a:t>
            </a: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”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/>
          <a:srcRect l="25688" t="19652" r="48685" b="67797"/>
          <a:stretch>
            <a:fillRect/>
          </a:stretch>
        </p:blipFill>
        <p:spPr bwMode="auto">
          <a:xfrm>
            <a:off x="611560" y="1700808"/>
            <a:ext cx="2636168" cy="1032824"/>
          </a:xfrm>
          <a:prstGeom prst="rect">
            <a:avLst/>
          </a:prstGeom>
          <a:solidFill>
            <a:srgbClr val="00B050"/>
          </a:solidFill>
          <a:ln w="25400">
            <a:noFill/>
            <a:prstDash val="dash"/>
            <a:miter lim="800000"/>
            <a:headEnd/>
            <a:tailEnd/>
          </a:ln>
        </p:spPr>
      </p:pic>
      <p:sp>
        <p:nvSpPr>
          <p:cNvPr id="40" name="Titre 1"/>
          <p:cNvSpPr txBox="1">
            <a:spLocks/>
          </p:cNvSpPr>
          <p:nvPr/>
        </p:nvSpPr>
        <p:spPr>
          <a:xfrm>
            <a:off x="899592" y="2733632"/>
            <a:ext cx="1944216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Bis-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urea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Xylene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itre 1"/>
          <p:cNvSpPr txBox="1">
            <a:spLocks/>
          </p:cNvSpPr>
          <p:nvPr/>
        </p:nvSpPr>
        <p:spPr>
          <a:xfrm>
            <a:off x="899773" y="3212977"/>
            <a:ext cx="1944216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Weak 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Sticker</a:t>
            </a: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”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5" name="Groupe 44"/>
          <p:cNvGrpSpPr/>
          <p:nvPr/>
        </p:nvGrpSpPr>
        <p:grpSpPr>
          <a:xfrm>
            <a:off x="1331640" y="6165304"/>
            <a:ext cx="7200800" cy="504056"/>
            <a:chOff x="755576" y="6165304"/>
            <a:chExt cx="7200800" cy="504056"/>
          </a:xfrm>
        </p:grpSpPr>
        <p:sp>
          <p:nvSpPr>
            <p:cNvPr id="63" name="Titre 1"/>
            <p:cNvSpPr txBox="1">
              <a:spLocks/>
            </p:cNvSpPr>
            <p:nvPr/>
          </p:nvSpPr>
          <p:spPr>
            <a:xfrm>
              <a:off x="755576" y="6165304"/>
              <a:ext cx="4176464" cy="504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noProof="0" dirty="0" smtClean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5 kg/mol ≤ M</a:t>
              </a:r>
              <a:r>
                <a:rPr lang="en-US" b="1" baseline="-25000" noProof="0" dirty="0" smtClean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w </a:t>
              </a:r>
              <a:r>
                <a:rPr lang="en-US" b="1" noProof="0" dirty="0" smtClean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≤ 100 kg/mol</a:t>
              </a:r>
              <a:endPara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4" name="Titre 1"/>
            <p:cNvSpPr txBox="1">
              <a:spLocks/>
            </p:cNvSpPr>
            <p:nvPr/>
          </p:nvSpPr>
          <p:spPr>
            <a:xfrm>
              <a:off x="4788024" y="6165305"/>
              <a:ext cx="3168352" cy="504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noProof="0" dirty="0" smtClean="0">
                  <a:solidFill>
                    <a:srgbClr val="013473"/>
                  </a:solidFill>
                  <a:latin typeface="+mj-lt"/>
                  <a:ea typeface="+mj-ea"/>
                  <a:cs typeface="+mj-cs"/>
                </a:rPr>
                <a:t>4% </a:t>
              </a:r>
              <a:r>
                <a:rPr lang="en-US" dirty="0" smtClean="0">
                  <a:solidFill>
                    <a:srgbClr val="013473"/>
                  </a:solidFill>
                  <a:latin typeface="+mj-lt"/>
                  <a:ea typeface="+mj-ea"/>
                  <a:cs typeface="+mj-cs"/>
                </a:rPr>
                <a:t>≥</a:t>
              </a:r>
              <a:r>
                <a:rPr lang="en-US" noProof="0" dirty="0" smtClean="0">
                  <a:solidFill>
                    <a:srgbClr val="013473"/>
                  </a:solidFill>
                  <a:latin typeface="+mj-lt"/>
                  <a:ea typeface="+mj-ea"/>
                  <a:cs typeface="+mj-cs"/>
                </a:rPr>
                <a:t> Sticker (w%) </a:t>
              </a:r>
              <a:r>
                <a:rPr lang="en-US" dirty="0" smtClean="0">
                  <a:solidFill>
                    <a:srgbClr val="013473"/>
                  </a:solidFill>
                  <a:latin typeface="+mj-lt"/>
                  <a:ea typeface="+mj-ea"/>
                  <a:cs typeface="+mj-cs"/>
                </a:rPr>
                <a:t>≥</a:t>
              </a:r>
              <a:r>
                <a:rPr lang="en-US" noProof="0" dirty="0" smtClean="0">
                  <a:solidFill>
                    <a:srgbClr val="013473"/>
                  </a:solidFill>
                  <a:latin typeface="+mj-lt"/>
                  <a:ea typeface="+mj-ea"/>
                  <a:cs typeface="+mj-cs"/>
                </a:rPr>
                <a:t> 0,2%</a:t>
              </a:r>
              <a:endPara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9" name="Connecteur droit avec flèche 68"/>
            <p:cNvCxnSpPr/>
            <p:nvPr/>
          </p:nvCxnSpPr>
          <p:spPr>
            <a:xfrm>
              <a:off x="4283968" y="6453337"/>
              <a:ext cx="648072" cy="0"/>
            </a:xfrm>
            <a:prstGeom prst="straightConnector1">
              <a:avLst/>
            </a:prstGeom>
            <a:ln w="25400">
              <a:solidFill>
                <a:srgbClr val="01347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508442"/>
              </p:ext>
            </p:extLst>
          </p:nvPr>
        </p:nvGraphicFramePr>
        <p:xfrm>
          <a:off x="5292080" y="4293096"/>
          <a:ext cx="11652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r:id="rId5" imgW="1143000" imgH="1695240" progId="">
                  <p:embed/>
                </p:oleObj>
              </mc:Choice>
              <mc:Fallback>
                <p:oleObj r:id="rId5" imgW="1143000" imgH="1695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293096"/>
                        <a:ext cx="116522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itre 1"/>
          <p:cNvSpPr txBox="1">
            <a:spLocks/>
          </p:cNvSpPr>
          <p:nvPr/>
        </p:nvSpPr>
        <p:spPr>
          <a:xfrm>
            <a:off x="5076056" y="4581128"/>
            <a:ext cx="1008112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PnBA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b="0" i="1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8" name="Groupe 20"/>
          <p:cNvGrpSpPr/>
          <p:nvPr/>
        </p:nvGrpSpPr>
        <p:grpSpPr>
          <a:xfrm>
            <a:off x="1619672" y="4869160"/>
            <a:ext cx="2861288" cy="576676"/>
            <a:chOff x="2142759" y="5013788"/>
            <a:chExt cx="2429241" cy="647460"/>
          </a:xfrm>
        </p:grpSpPr>
        <p:sp>
          <p:nvSpPr>
            <p:cNvPr id="49" name="Chevron 48"/>
            <p:cNvSpPr/>
            <p:nvPr/>
          </p:nvSpPr>
          <p:spPr>
            <a:xfrm rot="16200000">
              <a:off x="3343691" y="5276970"/>
              <a:ext cx="198873" cy="157864"/>
            </a:xfrm>
            <a:prstGeom prst="chevr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3520953" y="5013788"/>
              <a:ext cx="1051047" cy="580819"/>
            </a:xfrm>
            <a:custGeom>
              <a:avLst/>
              <a:gdLst>
                <a:gd name="connsiteX0" fmla="*/ 0 w 1438275"/>
                <a:gd name="connsiteY0" fmla="*/ 409575 h 757759"/>
                <a:gd name="connsiteX1" fmla="*/ 28575 w 1438275"/>
                <a:gd name="connsiteY1" fmla="*/ 390525 h 757759"/>
                <a:gd name="connsiteX2" fmla="*/ 104775 w 1438275"/>
                <a:gd name="connsiteY2" fmla="*/ 323850 h 757759"/>
                <a:gd name="connsiteX3" fmla="*/ 133350 w 1438275"/>
                <a:gd name="connsiteY3" fmla="*/ 314325 h 757759"/>
                <a:gd name="connsiteX4" fmla="*/ 200025 w 1438275"/>
                <a:gd name="connsiteY4" fmla="*/ 285750 h 757759"/>
                <a:gd name="connsiteX5" fmla="*/ 228600 w 1438275"/>
                <a:gd name="connsiteY5" fmla="*/ 295275 h 757759"/>
                <a:gd name="connsiteX6" fmla="*/ 295275 w 1438275"/>
                <a:gd name="connsiteY6" fmla="*/ 342900 h 757759"/>
                <a:gd name="connsiteX7" fmla="*/ 276225 w 1438275"/>
                <a:gd name="connsiteY7" fmla="*/ 523875 h 757759"/>
                <a:gd name="connsiteX8" fmla="*/ 285750 w 1438275"/>
                <a:gd name="connsiteY8" fmla="*/ 609600 h 757759"/>
                <a:gd name="connsiteX9" fmla="*/ 390525 w 1438275"/>
                <a:gd name="connsiteY9" fmla="*/ 581025 h 757759"/>
                <a:gd name="connsiteX10" fmla="*/ 419100 w 1438275"/>
                <a:gd name="connsiteY10" fmla="*/ 542925 h 757759"/>
                <a:gd name="connsiteX11" fmla="*/ 428625 w 1438275"/>
                <a:gd name="connsiteY11" fmla="*/ 504825 h 757759"/>
                <a:gd name="connsiteX12" fmla="*/ 409575 w 1438275"/>
                <a:gd name="connsiteY12" fmla="*/ 276225 h 757759"/>
                <a:gd name="connsiteX13" fmla="*/ 419100 w 1438275"/>
                <a:gd name="connsiteY13" fmla="*/ 238125 h 757759"/>
                <a:gd name="connsiteX14" fmla="*/ 457200 w 1438275"/>
                <a:gd name="connsiteY14" fmla="*/ 247650 h 757759"/>
                <a:gd name="connsiteX15" fmla="*/ 504825 w 1438275"/>
                <a:gd name="connsiteY15" fmla="*/ 314325 h 757759"/>
                <a:gd name="connsiteX16" fmla="*/ 533400 w 1438275"/>
                <a:gd name="connsiteY16" fmla="*/ 371475 h 757759"/>
                <a:gd name="connsiteX17" fmla="*/ 523875 w 1438275"/>
                <a:gd name="connsiteY17" fmla="*/ 523875 h 757759"/>
                <a:gd name="connsiteX18" fmla="*/ 504825 w 1438275"/>
                <a:gd name="connsiteY18" fmla="*/ 600075 h 757759"/>
                <a:gd name="connsiteX19" fmla="*/ 485775 w 1438275"/>
                <a:gd name="connsiteY19" fmla="*/ 666750 h 757759"/>
                <a:gd name="connsiteX20" fmla="*/ 495300 w 1438275"/>
                <a:gd name="connsiteY20" fmla="*/ 733425 h 757759"/>
                <a:gd name="connsiteX21" fmla="*/ 571500 w 1438275"/>
                <a:gd name="connsiteY21" fmla="*/ 695325 h 757759"/>
                <a:gd name="connsiteX22" fmla="*/ 590550 w 1438275"/>
                <a:gd name="connsiteY22" fmla="*/ 647700 h 757759"/>
                <a:gd name="connsiteX23" fmla="*/ 600075 w 1438275"/>
                <a:gd name="connsiteY23" fmla="*/ 619125 h 757759"/>
                <a:gd name="connsiteX24" fmla="*/ 619125 w 1438275"/>
                <a:gd name="connsiteY24" fmla="*/ 571500 h 757759"/>
                <a:gd name="connsiteX25" fmla="*/ 609600 w 1438275"/>
                <a:gd name="connsiteY25" fmla="*/ 304800 h 757759"/>
                <a:gd name="connsiteX26" fmla="*/ 590550 w 1438275"/>
                <a:gd name="connsiteY26" fmla="*/ 247650 h 757759"/>
                <a:gd name="connsiteX27" fmla="*/ 600075 w 1438275"/>
                <a:gd name="connsiteY27" fmla="*/ 57150 h 757759"/>
                <a:gd name="connsiteX28" fmla="*/ 619125 w 1438275"/>
                <a:gd name="connsiteY28" fmla="*/ 28575 h 757759"/>
                <a:gd name="connsiteX29" fmla="*/ 647700 w 1438275"/>
                <a:gd name="connsiteY29" fmla="*/ 19050 h 757759"/>
                <a:gd name="connsiteX30" fmla="*/ 685800 w 1438275"/>
                <a:gd name="connsiteY30" fmla="*/ 0 h 757759"/>
                <a:gd name="connsiteX31" fmla="*/ 723900 w 1438275"/>
                <a:gd name="connsiteY31" fmla="*/ 9525 h 757759"/>
                <a:gd name="connsiteX32" fmla="*/ 771525 w 1438275"/>
                <a:gd name="connsiteY32" fmla="*/ 95250 h 757759"/>
                <a:gd name="connsiteX33" fmla="*/ 762000 w 1438275"/>
                <a:gd name="connsiteY33" fmla="*/ 428625 h 757759"/>
                <a:gd name="connsiteX34" fmla="*/ 752475 w 1438275"/>
                <a:gd name="connsiteY34" fmla="*/ 457200 h 757759"/>
                <a:gd name="connsiteX35" fmla="*/ 733425 w 1438275"/>
                <a:gd name="connsiteY35" fmla="*/ 542925 h 757759"/>
                <a:gd name="connsiteX36" fmla="*/ 742950 w 1438275"/>
                <a:gd name="connsiteY36" fmla="*/ 733425 h 757759"/>
                <a:gd name="connsiteX37" fmla="*/ 771525 w 1438275"/>
                <a:gd name="connsiteY37" fmla="*/ 752475 h 757759"/>
                <a:gd name="connsiteX38" fmla="*/ 828675 w 1438275"/>
                <a:gd name="connsiteY38" fmla="*/ 733425 h 757759"/>
                <a:gd name="connsiteX39" fmla="*/ 838200 w 1438275"/>
                <a:gd name="connsiteY39" fmla="*/ 514350 h 757759"/>
                <a:gd name="connsiteX40" fmla="*/ 819150 w 1438275"/>
                <a:gd name="connsiteY40" fmla="*/ 400050 h 757759"/>
                <a:gd name="connsiteX41" fmla="*/ 828675 w 1438275"/>
                <a:gd name="connsiteY41" fmla="*/ 361950 h 757759"/>
                <a:gd name="connsiteX42" fmla="*/ 962025 w 1438275"/>
                <a:gd name="connsiteY42" fmla="*/ 400050 h 757759"/>
                <a:gd name="connsiteX43" fmla="*/ 1019175 w 1438275"/>
                <a:gd name="connsiteY43" fmla="*/ 419100 h 757759"/>
                <a:gd name="connsiteX44" fmla="*/ 1095375 w 1438275"/>
                <a:gd name="connsiteY44" fmla="*/ 447675 h 757759"/>
                <a:gd name="connsiteX45" fmla="*/ 1104900 w 1438275"/>
                <a:gd name="connsiteY45" fmla="*/ 590550 h 757759"/>
                <a:gd name="connsiteX46" fmla="*/ 1123950 w 1438275"/>
                <a:gd name="connsiteY46" fmla="*/ 619125 h 757759"/>
                <a:gd name="connsiteX47" fmla="*/ 1152525 w 1438275"/>
                <a:gd name="connsiteY47" fmla="*/ 600075 h 757759"/>
                <a:gd name="connsiteX48" fmla="*/ 1190625 w 1438275"/>
                <a:gd name="connsiteY48" fmla="*/ 581025 h 757759"/>
                <a:gd name="connsiteX49" fmla="*/ 1238250 w 1438275"/>
                <a:gd name="connsiteY49" fmla="*/ 523875 h 757759"/>
                <a:gd name="connsiteX50" fmla="*/ 1266825 w 1438275"/>
                <a:gd name="connsiteY50" fmla="*/ 485775 h 757759"/>
                <a:gd name="connsiteX51" fmla="*/ 1304925 w 1438275"/>
                <a:gd name="connsiteY51" fmla="*/ 428625 h 757759"/>
                <a:gd name="connsiteX52" fmla="*/ 1343025 w 1438275"/>
                <a:gd name="connsiteY52" fmla="*/ 438150 h 757759"/>
                <a:gd name="connsiteX53" fmla="*/ 1381125 w 1438275"/>
                <a:gd name="connsiteY53" fmla="*/ 466725 h 757759"/>
                <a:gd name="connsiteX54" fmla="*/ 1409700 w 1438275"/>
                <a:gd name="connsiteY54" fmla="*/ 590550 h 757759"/>
                <a:gd name="connsiteX55" fmla="*/ 1438275 w 1438275"/>
                <a:gd name="connsiteY55" fmla="*/ 552450 h 75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438275" h="757759">
                  <a:moveTo>
                    <a:pt x="0" y="409575"/>
                  </a:moveTo>
                  <a:cubicBezTo>
                    <a:pt x="9525" y="403225"/>
                    <a:pt x="19960" y="398063"/>
                    <a:pt x="28575" y="390525"/>
                  </a:cubicBezTo>
                  <a:cubicBezTo>
                    <a:pt x="61679" y="361559"/>
                    <a:pt x="69052" y="341712"/>
                    <a:pt x="104775" y="323850"/>
                  </a:cubicBezTo>
                  <a:cubicBezTo>
                    <a:pt x="113755" y="319360"/>
                    <a:pt x="123825" y="317500"/>
                    <a:pt x="133350" y="314325"/>
                  </a:cubicBezTo>
                  <a:cubicBezTo>
                    <a:pt x="156681" y="298771"/>
                    <a:pt x="169271" y="285750"/>
                    <a:pt x="200025" y="285750"/>
                  </a:cubicBezTo>
                  <a:cubicBezTo>
                    <a:pt x="210065" y="285750"/>
                    <a:pt x="219075" y="292100"/>
                    <a:pt x="228600" y="295275"/>
                  </a:cubicBezTo>
                  <a:cubicBezTo>
                    <a:pt x="236838" y="300767"/>
                    <a:pt x="294537" y="338470"/>
                    <a:pt x="295275" y="342900"/>
                  </a:cubicBezTo>
                  <a:cubicBezTo>
                    <a:pt x="306710" y="411512"/>
                    <a:pt x="291339" y="463419"/>
                    <a:pt x="276225" y="523875"/>
                  </a:cubicBezTo>
                  <a:cubicBezTo>
                    <a:pt x="279400" y="552450"/>
                    <a:pt x="265420" y="589270"/>
                    <a:pt x="285750" y="609600"/>
                  </a:cubicBezTo>
                  <a:cubicBezTo>
                    <a:pt x="304972" y="628822"/>
                    <a:pt x="371247" y="590664"/>
                    <a:pt x="390525" y="581025"/>
                  </a:cubicBezTo>
                  <a:cubicBezTo>
                    <a:pt x="400050" y="568325"/>
                    <a:pt x="412000" y="557124"/>
                    <a:pt x="419100" y="542925"/>
                  </a:cubicBezTo>
                  <a:cubicBezTo>
                    <a:pt x="424954" y="531216"/>
                    <a:pt x="428625" y="517916"/>
                    <a:pt x="428625" y="504825"/>
                  </a:cubicBezTo>
                  <a:cubicBezTo>
                    <a:pt x="428625" y="341965"/>
                    <a:pt x="432424" y="367623"/>
                    <a:pt x="409575" y="276225"/>
                  </a:cubicBezTo>
                  <a:cubicBezTo>
                    <a:pt x="412750" y="263525"/>
                    <a:pt x="407875" y="244860"/>
                    <a:pt x="419100" y="238125"/>
                  </a:cubicBezTo>
                  <a:cubicBezTo>
                    <a:pt x="430325" y="231390"/>
                    <a:pt x="445834" y="241155"/>
                    <a:pt x="457200" y="247650"/>
                  </a:cubicBezTo>
                  <a:cubicBezTo>
                    <a:pt x="486819" y="264575"/>
                    <a:pt x="489234" y="287040"/>
                    <a:pt x="504825" y="314325"/>
                  </a:cubicBezTo>
                  <a:cubicBezTo>
                    <a:pt x="534368" y="366026"/>
                    <a:pt x="515936" y="319084"/>
                    <a:pt x="533400" y="371475"/>
                  </a:cubicBezTo>
                  <a:cubicBezTo>
                    <a:pt x="530225" y="422275"/>
                    <a:pt x="530188" y="473369"/>
                    <a:pt x="523875" y="523875"/>
                  </a:cubicBezTo>
                  <a:cubicBezTo>
                    <a:pt x="520628" y="549855"/>
                    <a:pt x="511175" y="574675"/>
                    <a:pt x="504825" y="600075"/>
                  </a:cubicBezTo>
                  <a:cubicBezTo>
                    <a:pt x="492865" y="647915"/>
                    <a:pt x="499440" y="625756"/>
                    <a:pt x="485775" y="666750"/>
                  </a:cubicBezTo>
                  <a:cubicBezTo>
                    <a:pt x="488950" y="688975"/>
                    <a:pt x="479425" y="717550"/>
                    <a:pt x="495300" y="733425"/>
                  </a:cubicBezTo>
                  <a:cubicBezTo>
                    <a:pt x="519634" y="757759"/>
                    <a:pt x="561847" y="704978"/>
                    <a:pt x="571500" y="695325"/>
                  </a:cubicBezTo>
                  <a:cubicBezTo>
                    <a:pt x="577850" y="679450"/>
                    <a:pt x="584547" y="663709"/>
                    <a:pt x="590550" y="647700"/>
                  </a:cubicBezTo>
                  <a:cubicBezTo>
                    <a:pt x="594075" y="638299"/>
                    <a:pt x="596550" y="628526"/>
                    <a:pt x="600075" y="619125"/>
                  </a:cubicBezTo>
                  <a:cubicBezTo>
                    <a:pt x="606078" y="603116"/>
                    <a:pt x="612775" y="587375"/>
                    <a:pt x="619125" y="571500"/>
                  </a:cubicBezTo>
                  <a:cubicBezTo>
                    <a:pt x="638418" y="455739"/>
                    <a:pt x="636798" y="495186"/>
                    <a:pt x="609600" y="304800"/>
                  </a:cubicBezTo>
                  <a:cubicBezTo>
                    <a:pt x="606760" y="284921"/>
                    <a:pt x="590550" y="247650"/>
                    <a:pt x="590550" y="247650"/>
                  </a:cubicBezTo>
                  <a:cubicBezTo>
                    <a:pt x="581097" y="153122"/>
                    <a:pt x="571425" y="150263"/>
                    <a:pt x="600075" y="57150"/>
                  </a:cubicBezTo>
                  <a:cubicBezTo>
                    <a:pt x="603442" y="46209"/>
                    <a:pt x="610186" y="35726"/>
                    <a:pt x="619125" y="28575"/>
                  </a:cubicBezTo>
                  <a:cubicBezTo>
                    <a:pt x="626965" y="22303"/>
                    <a:pt x="638472" y="23005"/>
                    <a:pt x="647700" y="19050"/>
                  </a:cubicBezTo>
                  <a:cubicBezTo>
                    <a:pt x="660751" y="13457"/>
                    <a:pt x="673100" y="6350"/>
                    <a:pt x="685800" y="0"/>
                  </a:cubicBezTo>
                  <a:cubicBezTo>
                    <a:pt x="698500" y="3175"/>
                    <a:pt x="712534" y="3030"/>
                    <a:pt x="723900" y="9525"/>
                  </a:cubicBezTo>
                  <a:cubicBezTo>
                    <a:pt x="759126" y="29654"/>
                    <a:pt x="759468" y="59078"/>
                    <a:pt x="771525" y="95250"/>
                  </a:cubicBezTo>
                  <a:cubicBezTo>
                    <a:pt x="768350" y="206375"/>
                    <a:pt x="767843" y="317608"/>
                    <a:pt x="762000" y="428625"/>
                  </a:cubicBezTo>
                  <a:cubicBezTo>
                    <a:pt x="761472" y="438651"/>
                    <a:pt x="754653" y="447399"/>
                    <a:pt x="752475" y="457200"/>
                  </a:cubicBezTo>
                  <a:cubicBezTo>
                    <a:pt x="730124" y="557780"/>
                    <a:pt x="754867" y="478599"/>
                    <a:pt x="733425" y="542925"/>
                  </a:cubicBezTo>
                  <a:cubicBezTo>
                    <a:pt x="736600" y="606425"/>
                    <a:pt x="731577" y="670871"/>
                    <a:pt x="742950" y="733425"/>
                  </a:cubicBezTo>
                  <a:cubicBezTo>
                    <a:pt x="744998" y="744688"/>
                    <a:pt x="760077" y="752475"/>
                    <a:pt x="771525" y="752475"/>
                  </a:cubicBezTo>
                  <a:cubicBezTo>
                    <a:pt x="791605" y="752475"/>
                    <a:pt x="809625" y="739775"/>
                    <a:pt x="828675" y="733425"/>
                  </a:cubicBezTo>
                  <a:cubicBezTo>
                    <a:pt x="873884" y="643007"/>
                    <a:pt x="852116" y="702215"/>
                    <a:pt x="838200" y="514350"/>
                  </a:cubicBezTo>
                  <a:cubicBezTo>
                    <a:pt x="833506" y="450978"/>
                    <a:pt x="831582" y="449780"/>
                    <a:pt x="819150" y="400050"/>
                  </a:cubicBezTo>
                  <a:cubicBezTo>
                    <a:pt x="822325" y="387350"/>
                    <a:pt x="815762" y="364102"/>
                    <a:pt x="828675" y="361950"/>
                  </a:cubicBezTo>
                  <a:cubicBezTo>
                    <a:pt x="944068" y="342718"/>
                    <a:pt x="904122" y="374315"/>
                    <a:pt x="962025" y="400050"/>
                  </a:cubicBezTo>
                  <a:cubicBezTo>
                    <a:pt x="980375" y="408205"/>
                    <a:pt x="1000304" y="412238"/>
                    <a:pt x="1019175" y="419100"/>
                  </a:cubicBezTo>
                  <a:cubicBezTo>
                    <a:pt x="1144459" y="464658"/>
                    <a:pt x="1010451" y="419367"/>
                    <a:pt x="1095375" y="447675"/>
                  </a:cubicBezTo>
                  <a:cubicBezTo>
                    <a:pt x="1098550" y="495300"/>
                    <a:pt x="1097053" y="543469"/>
                    <a:pt x="1104900" y="590550"/>
                  </a:cubicBezTo>
                  <a:cubicBezTo>
                    <a:pt x="1106782" y="601842"/>
                    <a:pt x="1112725" y="616880"/>
                    <a:pt x="1123950" y="619125"/>
                  </a:cubicBezTo>
                  <a:cubicBezTo>
                    <a:pt x="1135175" y="621370"/>
                    <a:pt x="1142586" y="605755"/>
                    <a:pt x="1152525" y="600075"/>
                  </a:cubicBezTo>
                  <a:cubicBezTo>
                    <a:pt x="1164853" y="593030"/>
                    <a:pt x="1177925" y="587375"/>
                    <a:pt x="1190625" y="581025"/>
                  </a:cubicBezTo>
                  <a:cubicBezTo>
                    <a:pt x="1232729" y="517870"/>
                    <a:pt x="1183245" y="588047"/>
                    <a:pt x="1238250" y="523875"/>
                  </a:cubicBezTo>
                  <a:cubicBezTo>
                    <a:pt x="1248581" y="511822"/>
                    <a:pt x="1257300" y="498475"/>
                    <a:pt x="1266825" y="485775"/>
                  </a:cubicBezTo>
                  <a:cubicBezTo>
                    <a:pt x="1272997" y="461086"/>
                    <a:pt x="1270817" y="433498"/>
                    <a:pt x="1304925" y="428625"/>
                  </a:cubicBezTo>
                  <a:cubicBezTo>
                    <a:pt x="1317884" y="426774"/>
                    <a:pt x="1330325" y="434975"/>
                    <a:pt x="1343025" y="438150"/>
                  </a:cubicBezTo>
                  <a:cubicBezTo>
                    <a:pt x="1355725" y="447675"/>
                    <a:pt x="1369900" y="455500"/>
                    <a:pt x="1381125" y="466725"/>
                  </a:cubicBezTo>
                  <a:cubicBezTo>
                    <a:pt x="1415833" y="501433"/>
                    <a:pt x="1404727" y="540817"/>
                    <a:pt x="1409700" y="590550"/>
                  </a:cubicBezTo>
                  <a:cubicBezTo>
                    <a:pt x="1431241" y="558239"/>
                    <a:pt x="1420655" y="570070"/>
                    <a:pt x="1438275" y="552450"/>
                  </a:cubicBezTo>
                </a:path>
              </a:pathLst>
            </a:custGeom>
            <a:ln w="25400">
              <a:solidFill>
                <a:srgbClr val="0D6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orme libre 50"/>
            <p:cNvSpPr/>
            <p:nvPr/>
          </p:nvSpPr>
          <p:spPr>
            <a:xfrm>
              <a:off x="2142759" y="5108699"/>
              <a:ext cx="1211140" cy="552549"/>
            </a:xfrm>
            <a:custGeom>
              <a:avLst/>
              <a:gdLst>
                <a:gd name="connsiteX0" fmla="*/ 1657350 w 1657350"/>
                <a:gd name="connsiteY0" fmla="*/ 314325 h 720877"/>
                <a:gd name="connsiteX1" fmla="*/ 1562100 w 1657350"/>
                <a:gd name="connsiteY1" fmla="*/ 180975 h 720877"/>
                <a:gd name="connsiteX2" fmla="*/ 1533525 w 1657350"/>
                <a:gd name="connsiteY2" fmla="*/ 152400 h 720877"/>
                <a:gd name="connsiteX3" fmla="*/ 1495425 w 1657350"/>
                <a:gd name="connsiteY3" fmla="*/ 95250 h 720877"/>
                <a:gd name="connsiteX4" fmla="*/ 1466850 w 1657350"/>
                <a:gd name="connsiteY4" fmla="*/ 66675 h 720877"/>
                <a:gd name="connsiteX5" fmla="*/ 1438275 w 1657350"/>
                <a:gd name="connsiteY5" fmla="*/ 28575 h 720877"/>
                <a:gd name="connsiteX6" fmla="*/ 1371600 w 1657350"/>
                <a:gd name="connsiteY6" fmla="*/ 0 h 720877"/>
                <a:gd name="connsiteX7" fmla="*/ 1304925 w 1657350"/>
                <a:gd name="connsiteY7" fmla="*/ 66675 h 720877"/>
                <a:gd name="connsiteX8" fmla="*/ 1285875 w 1657350"/>
                <a:gd name="connsiteY8" fmla="*/ 142875 h 720877"/>
                <a:gd name="connsiteX9" fmla="*/ 1276350 w 1657350"/>
                <a:gd name="connsiteY9" fmla="*/ 171450 h 720877"/>
                <a:gd name="connsiteX10" fmla="*/ 1266825 w 1657350"/>
                <a:gd name="connsiteY10" fmla="*/ 219075 h 720877"/>
                <a:gd name="connsiteX11" fmla="*/ 1257300 w 1657350"/>
                <a:gd name="connsiteY11" fmla="*/ 257175 h 720877"/>
                <a:gd name="connsiteX12" fmla="*/ 1247775 w 1657350"/>
                <a:gd name="connsiteY12" fmla="*/ 457200 h 720877"/>
                <a:gd name="connsiteX13" fmla="*/ 1209675 w 1657350"/>
                <a:gd name="connsiteY13" fmla="*/ 485775 h 720877"/>
                <a:gd name="connsiteX14" fmla="*/ 1152525 w 1657350"/>
                <a:gd name="connsiteY14" fmla="*/ 514350 h 720877"/>
                <a:gd name="connsiteX15" fmla="*/ 971550 w 1657350"/>
                <a:gd name="connsiteY15" fmla="*/ 485775 h 720877"/>
                <a:gd name="connsiteX16" fmla="*/ 942975 w 1657350"/>
                <a:gd name="connsiteY16" fmla="*/ 457200 h 720877"/>
                <a:gd name="connsiteX17" fmla="*/ 933450 w 1657350"/>
                <a:gd name="connsiteY17" fmla="*/ 428625 h 720877"/>
                <a:gd name="connsiteX18" fmla="*/ 923925 w 1657350"/>
                <a:gd name="connsiteY18" fmla="*/ 257175 h 720877"/>
                <a:gd name="connsiteX19" fmla="*/ 895350 w 1657350"/>
                <a:gd name="connsiteY19" fmla="*/ 228600 h 720877"/>
                <a:gd name="connsiteX20" fmla="*/ 838200 w 1657350"/>
                <a:gd name="connsiteY20" fmla="*/ 209550 h 720877"/>
                <a:gd name="connsiteX21" fmla="*/ 809625 w 1657350"/>
                <a:gd name="connsiteY21" fmla="*/ 228600 h 720877"/>
                <a:gd name="connsiteX22" fmla="*/ 733425 w 1657350"/>
                <a:gd name="connsiteY22" fmla="*/ 323850 h 720877"/>
                <a:gd name="connsiteX23" fmla="*/ 704850 w 1657350"/>
                <a:gd name="connsiteY23" fmla="*/ 381000 h 720877"/>
                <a:gd name="connsiteX24" fmla="*/ 685800 w 1657350"/>
                <a:gd name="connsiteY24" fmla="*/ 438150 h 720877"/>
                <a:gd name="connsiteX25" fmla="*/ 695325 w 1657350"/>
                <a:gd name="connsiteY25" fmla="*/ 561975 h 720877"/>
                <a:gd name="connsiteX26" fmla="*/ 742950 w 1657350"/>
                <a:gd name="connsiteY26" fmla="*/ 619125 h 720877"/>
                <a:gd name="connsiteX27" fmla="*/ 809625 w 1657350"/>
                <a:gd name="connsiteY27" fmla="*/ 666750 h 720877"/>
                <a:gd name="connsiteX28" fmla="*/ 857250 w 1657350"/>
                <a:gd name="connsiteY28" fmla="*/ 676275 h 720877"/>
                <a:gd name="connsiteX29" fmla="*/ 885825 w 1657350"/>
                <a:gd name="connsiteY29" fmla="*/ 695325 h 720877"/>
                <a:gd name="connsiteX30" fmla="*/ 1047750 w 1657350"/>
                <a:gd name="connsiteY30" fmla="*/ 685800 h 720877"/>
                <a:gd name="connsiteX31" fmla="*/ 1114425 w 1657350"/>
                <a:gd name="connsiteY31" fmla="*/ 638175 h 720877"/>
                <a:gd name="connsiteX32" fmla="*/ 1171575 w 1657350"/>
                <a:gd name="connsiteY32" fmla="*/ 600075 h 720877"/>
                <a:gd name="connsiteX33" fmla="*/ 1190625 w 1657350"/>
                <a:gd name="connsiteY33" fmla="*/ 571500 h 720877"/>
                <a:gd name="connsiteX34" fmla="*/ 1257300 w 1657350"/>
                <a:gd name="connsiteY34" fmla="*/ 571500 h 720877"/>
                <a:gd name="connsiteX35" fmla="*/ 1247775 w 1657350"/>
                <a:gd name="connsiteY35" fmla="*/ 657225 h 720877"/>
                <a:gd name="connsiteX36" fmla="*/ 1200150 w 1657350"/>
                <a:gd name="connsiteY36" fmla="*/ 714375 h 720877"/>
                <a:gd name="connsiteX37" fmla="*/ 990600 w 1657350"/>
                <a:gd name="connsiteY37" fmla="*/ 704850 h 720877"/>
                <a:gd name="connsiteX38" fmla="*/ 962025 w 1657350"/>
                <a:gd name="connsiteY38" fmla="*/ 695325 h 720877"/>
                <a:gd name="connsiteX39" fmla="*/ 742950 w 1657350"/>
                <a:gd name="connsiteY39" fmla="*/ 600075 h 720877"/>
                <a:gd name="connsiteX40" fmla="*/ 714375 w 1657350"/>
                <a:gd name="connsiteY40" fmla="*/ 581025 h 720877"/>
                <a:gd name="connsiteX41" fmla="*/ 638175 w 1657350"/>
                <a:gd name="connsiteY41" fmla="*/ 552450 h 720877"/>
                <a:gd name="connsiteX42" fmla="*/ 590550 w 1657350"/>
                <a:gd name="connsiteY42" fmla="*/ 514350 h 720877"/>
                <a:gd name="connsiteX43" fmla="*/ 542925 w 1657350"/>
                <a:gd name="connsiteY43" fmla="*/ 457200 h 720877"/>
                <a:gd name="connsiteX44" fmla="*/ 485775 w 1657350"/>
                <a:gd name="connsiteY44" fmla="*/ 409575 h 720877"/>
                <a:gd name="connsiteX45" fmla="*/ 457200 w 1657350"/>
                <a:gd name="connsiteY45" fmla="*/ 371475 h 720877"/>
                <a:gd name="connsiteX46" fmla="*/ 438150 w 1657350"/>
                <a:gd name="connsiteY46" fmla="*/ 304800 h 720877"/>
                <a:gd name="connsiteX47" fmla="*/ 390525 w 1657350"/>
                <a:gd name="connsiteY47" fmla="*/ 361950 h 720877"/>
                <a:gd name="connsiteX48" fmla="*/ 381000 w 1657350"/>
                <a:gd name="connsiteY48" fmla="*/ 400050 h 720877"/>
                <a:gd name="connsiteX49" fmla="*/ 352425 w 1657350"/>
                <a:gd name="connsiteY49" fmla="*/ 438150 h 720877"/>
                <a:gd name="connsiteX50" fmla="*/ 266700 w 1657350"/>
                <a:gd name="connsiteY50" fmla="*/ 514350 h 720877"/>
                <a:gd name="connsiteX51" fmla="*/ 238125 w 1657350"/>
                <a:gd name="connsiteY51" fmla="*/ 571500 h 720877"/>
                <a:gd name="connsiteX52" fmla="*/ 228600 w 1657350"/>
                <a:gd name="connsiteY52" fmla="*/ 600075 h 720877"/>
                <a:gd name="connsiteX53" fmla="*/ 152400 w 1657350"/>
                <a:gd name="connsiteY53" fmla="*/ 581025 h 720877"/>
                <a:gd name="connsiteX54" fmla="*/ 133350 w 1657350"/>
                <a:gd name="connsiteY54" fmla="*/ 552450 h 720877"/>
                <a:gd name="connsiteX55" fmla="*/ 104775 w 1657350"/>
                <a:gd name="connsiteY55" fmla="*/ 533400 h 720877"/>
                <a:gd name="connsiteX56" fmla="*/ 85725 w 1657350"/>
                <a:gd name="connsiteY56" fmla="*/ 504825 h 720877"/>
                <a:gd name="connsiteX57" fmla="*/ 28575 w 1657350"/>
                <a:gd name="connsiteY57" fmla="*/ 457200 h 720877"/>
                <a:gd name="connsiteX58" fmla="*/ 0 w 1657350"/>
                <a:gd name="connsiteY58" fmla="*/ 400050 h 720877"/>
                <a:gd name="connsiteX59" fmla="*/ 9525 w 1657350"/>
                <a:gd name="connsiteY59" fmla="*/ 371475 h 7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657350" h="720877">
                  <a:moveTo>
                    <a:pt x="1657350" y="314325"/>
                  </a:moveTo>
                  <a:cubicBezTo>
                    <a:pt x="1625600" y="269875"/>
                    <a:pt x="1600726" y="219601"/>
                    <a:pt x="1562100" y="180975"/>
                  </a:cubicBezTo>
                  <a:cubicBezTo>
                    <a:pt x="1552575" y="171450"/>
                    <a:pt x="1541795" y="163033"/>
                    <a:pt x="1533525" y="152400"/>
                  </a:cubicBezTo>
                  <a:cubicBezTo>
                    <a:pt x="1519469" y="134328"/>
                    <a:pt x="1511614" y="111439"/>
                    <a:pt x="1495425" y="95250"/>
                  </a:cubicBezTo>
                  <a:cubicBezTo>
                    <a:pt x="1485900" y="85725"/>
                    <a:pt x="1475616" y="76902"/>
                    <a:pt x="1466850" y="66675"/>
                  </a:cubicBezTo>
                  <a:cubicBezTo>
                    <a:pt x="1456519" y="54622"/>
                    <a:pt x="1450328" y="38906"/>
                    <a:pt x="1438275" y="28575"/>
                  </a:cubicBezTo>
                  <a:cubicBezTo>
                    <a:pt x="1423295" y="15735"/>
                    <a:pt x="1390947" y="6449"/>
                    <a:pt x="1371600" y="0"/>
                  </a:cubicBezTo>
                  <a:cubicBezTo>
                    <a:pt x="1345430" y="19627"/>
                    <a:pt x="1318395" y="34348"/>
                    <a:pt x="1304925" y="66675"/>
                  </a:cubicBezTo>
                  <a:cubicBezTo>
                    <a:pt x="1294855" y="90843"/>
                    <a:pt x="1294154" y="118037"/>
                    <a:pt x="1285875" y="142875"/>
                  </a:cubicBezTo>
                  <a:cubicBezTo>
                    <a:pt x="1282700" y="152400"/>
                    <a:pt x="1278785" y="161710"/>
                    <a:pt x="1276350" y="171450"/>
                  </a:cubicBezTo>
                  <a:cubicBezTo>
                    <a:pt x="1272423" y="187156"/>
                    <a:pt x="1270337" y="203271"/>
                    <a:pt x="1266825" y="219075"/>
                  </a:cubicBezTo>
                  <a:cubicBezTo>
                    <a:pt x="1263985" y="231854"/>
                    <a:pt x="1260475" y="244475"/>
                    <a:pt x="1257300" y="257175"/>
                  </a:cubicBezTo>
                  <a:cubicBezTo>
                    <a:pt x="1262115" y="319764"/>
                    <a:pt x="1281114" y="396078"/>
                    <a:pt x="1247775" y="457200"/>
                  </a:cubicBezTo>
                  <a:cubicBezTo>
                    <a:pt x="1240173" y="471137"/>
                    <a:pt x="1222593" y="476548"/>
                    <a:pt x="1209675" y="485775"/>
                  </a:cubicBezTo>
                  <a:cubicBezTo>
                    <a:pt x="1177362" y="508856"/>
                    <a:pt x="1187912" y="502554"/>
                    <a:pt x="1152525" y="514350"/>
                  </a:cubicBezTo>
                  <a:cubicBezTo>
                    <a:pt x="1085345" y="509871"/>
                    <a:pt x="1025609" y="524389"/>
                    <a:pt x="971550" y="485775"/>
                  </a:cubicBezTo>
                  <a:cubicBezTo>
                    <a:pt x="960589" y="477945"/>
                    <a:pt x="952500" y="466725"/>
                    <a:pt x="942975" y="457200"/>
                  </a:cubicBezTo>
                  <a:cubicBezTo>
                    <a:pt x="939800" y="447675"/>
                    <a:pt x="934402" y="438620"/>
                    <a:pt x="933450" y="428625"/>
                  </a:cubicBezTo>
                  <a:cubicBezTo>
                    <a:pt x="928023" y="371645"/>
                    <a:pt x="934635" y="313402"/>
                    <a:pt x="923925" y="257175"/>
                  </a:cubicBezTo>
                  <a:cubicBezTo>
                    <a:pt x="921405" y="243943"/>
                    <a:pt x="907125" y="235142"/>
                    <a:pt x="895350" y="228600"/>
                  </a:cubicBezTo>
                  <a:cubicBezTo>
                    <a:pt x="877797" y="218848"/>
                    <a:pt x="838200" y="209550"/>
                    <a:pt x="838200" y="209550"/>
                  </a:cubicBezTo>
                  <a:cubicBezTo>
                    <a:pt x="828675" y="215900"/>
                    <a:pt x="818317" y="221150"/>
                    <a:pt x="809625" y="228600"/>
                  </a:cubicBezTo>
                  <a:cubicBezTo>
                    <a:pt x="773810" y="259299"/>
                    <a:pt x="757938" y="281828"/>
                    <a:pt x="733425" y="323850"/>
                  </a:cubicBezTo>
                  <a:cubicBezTo>
                    <a:pt x="722693" y="342247"/>
                    <a:pt x="713042" y="361340"/>
                    <a:pt x="704850" y="381000"/>
                  </a:cubicBezTo>
                  <a:cubicBezTo>
                    <a:pt x="697127" y="399536"/>
                    <a:pt x="685800" y="438150"/>
                    <a:pt x="685800" y="438150"/>
                  </a:cubicBezTo>
                  <a:cubicBezTo>
                    <a:pt x="688975" y="479425"/>
                    <a:pt x="687696" y="521287"/>
                    <a:pt x="695325" y="561975"/>
                  </a:cubicBezTo>
                  <a:cubicBezTo>
                    <a:pt x="698139" y="576985"/>
                    <a:pt x="734177" y="611605"/>
                    <a:pt x="742950" y="619125"/>
                  </a:cubicBezTo>
                  <a:cubicBezTo>
                    <a:pt x="744654" y="620586"/>
                    <a:pt x="800691" y="663400"/>
                    <a:pt x="809625" y="666750"/>
                  </a:cubicBezTo>
                  <a:cubicBezTo>
                    <a:pt x="824784" y="672434"/>
                    <a:pt x="841375" y="673100"/>
                    <a:pt x="857250" y="676275"/>
                  </a:cubicBezTo>
                  <a:cubicBezTo>
                    <a:pt x="866775" y="682625"/>
                    <a:pt x="875106" y="691305"/>
                    <a:pt x="885825" y="695325"/>
                  </a:cubicBezTo>
                  <a:cubicBezTo>
                    <a:pt x="943702" y="717029"/>
                    <a:pt x="983386" y="696527"/>
                    <a:pt x="1047750" y="685800"/>
                  </a:cubicBezTo>
                  <a:cubicBezTo>
                    <a:pt x="1140651" y="623866"/>
                    <a:pt x="996280" y="720877"/>
                    <a:pt x="1114425" y="638175"/>
                  </a:cubicBezTo>
                  <a:cubicBezTo>
                    <a:pt x="1133182" y="625045"/>
                    <a:pt x="1171575" y="600075"/>
                    <a:pt x="1171575" y="600075"/>
                  </a:cubicBezTo>
                  <a:cubicBezTo>
                    <a:pt x="1177925" y="590550"/>
                    <a:pt x="1181686" y="578651"/>
                    <a:pt x="1190625" y="571500"/>
                  </a:cubicBezTo>
                  <a:cubicBezTo>
                    <a:pt x="1213399" y="553280"/>
                    <a:pt x="1233215" y="565479"/>
                    <a:pt x="1257300" y="571500"/>
                  </a:cubicBezTo>
                  <a:cubicBezTo>
                    <a:pt x="1254125" y="600075"/>
                    <a:pt x="1254748" y="629333"/>
                    <a:pt x="1247775" y="657225"/>
                  </a:cubicBezTo>
                  <a:cubicBezTo>
                    <a:pt x="1243355" y="674906"/>
                    <a:pt x="1210813" y="703712"/>
                    <a:pt x="1200150" y="714375"/>
                  </a:cubicBezTo>
                  <a:cubicBezTo>
                    <a:pt x="1130300" y="711200"/>
                    <a:pt x="1060299" y="710426"/>
                    <a:pt x="990600" y="704850"/>
                  </a:cubicBezTo>
                  <a:cubicBezTo>
                    <a:pt x="980592" y="704049"/>
                    <a:pt x="971181" y="699445"/>
                    <a:pt x="962025" y="695325"/>
                  </a:cubicBezTo>
                  <a:cubicBezTo>
                    <a:pt x="750149" y="599981"/>
                    <a:pt x="867390" y="641555"/>
                    <a:pt x="742950" y="600075"/>
                  </a:cubicBezTo>
                  <a:cubicBezTo>
                    <a:pt x="733425" y="593725"/>
                    <a:pt x="725094" y="585045"/>
                    <a:pt x="714375" y="581025"/>
                  </a:cubicBezTo>
                  <a:cubicBezTo>
                    <a:pt x="641275" y="553612"/>
                    <a:pt x="690297" y="591541"/>
                    <a:pt x="638175" y="552450"/>
                  </a:cubicBezTo>
                  <a:cubicBezTo>
                    <a:pt x="621911" y="540252"/>
                    <a:pt x="604925" y="528725"/>
                    <a:pt x="590550" y="514350"/>
                  </a:cubicBezTo>
                  <a:cubicBezTo>
                    <a:pt x="573015" y="496815"/>
                    <a:pt x="559400" y="475734"/>
                    <a:pt x="542925" y="457200"/>
                  </a:cubicBezTo>
                  <a:cubicBezTo>
                    <a:pt x="516256" y="427198"/>
                    <a:pt x="517059" y="430431"/>
                    <a:pt x="485775" y="409575"/>
                  </a:cubicBezTo>
                  <a:cubicBezTo>
                    <a:pt x="476250" y="396875"/>
                    <a:pt x="465076" y="385258"/>
                    <a:pt x="457200" y="371475"/>
                  </a:cubicBezTo>
                  <a:cubicBezTo>
                    <a:pt x="451127" y="360847"/>
                    <a:pt x="440212" y="313048"/>
                    <a:pt x="438150" y="304800"/>
                  </a:cubicBezTo>
                  <a:cubicBezTo>
                    <a:pt x="420986" y="321964"/>
                    <a:pt x="400471" y="338743"/>
                    <a:pt x="390525" y="361950"/>
                  </a:cubicBezTo>
                  <a:cubicBezTo>
                    <a:pt x="385368" y="373982"/>
                    <a:pt x="386854" y="388341"/>
                    <a:pt x="381000" y="400050"/>
                  </a:cubicBezTo>
                  <a:cubicBezTo>
                    <a:pt x="373900" y="414249"/>
                    <a:pt x="363045" y="426350"/>
                    <a:pt x="352425" y="438150"/>
                  </a:cubicBezTo>
                  <a:cubicBezTo>
                    <a:pt x="303491" y="492521"/>
                    <a:pt x="310760" y="484977"/>
                    <a:pt x="266700" y="514350"/>
                  </a:cubicBezTo>
                  <a:cubicBezTo>
                    <a:pt x="242759" y="586174"/>
                    <a:pt x="275054" y="497642"/>
                    <a:pt x="238125" y="571500"/>
                  </a:cubicBezTo>
                  <a:cubicBezTo>
                    <a:pt x="233635" y="580480"/>
                    <a:pt x="231775" y="590550"/>
                    <a:pt x="228600" y="600075"/>
                  </a:cubicBezTo>
                  <a:cubicBezTo>
                    <a:pt x="226228" y="599601"/>
                    <a:pt x="162163" y="588835"/>
                    <a:pt x="152400" y="581025"/>
                  </a:cubicBezTo>
                  <a:cubicBezTo>
                    <a:pt x="143461" y="573874"/>
                    <a:pt x="141445" y="560545"/>
                    <a:pt x="133350" y="552450"/>
                  </a:cubicBezTo>
                  <a:cubicBezTo>
                    <a:pt x="125255" y="544355"/>
                    <a:pt x="114300" y="539750"/>
                    <a:pt x="104775" y="533400"/>
                  </a:cubicBezTo>
                  <a:cubicBezTo>
                    <a:pt x="98425" y="523875"/>
                    <a:pt x="93054" y="513619"/>
                    <a:pt x="85725" y="504825"/>
                  </a:cubicBezTo>
                  <a:cubicBezTo>
                    <a:pt x="62806" y="477323"/>
                    <a:pt x="56672" y="475931"/>
                    <a:pt x="28575" y="457200"/>
                  </a:cubicBezTo>
                  <a:cubicBezTo>
                    <a:pt x="18943" y="442753"/>
                    <a:pt x="0" y="419768"/>
                    <a:pt x="0" y="400050"/>
                  </a:cubicBezTo>
                  <a:cubicBezTo>
                    <a:pt x="0" y="390010"/>
                    <a:pt x="9525" y="371475"/>
                    <a:pt x="9525" y="371475"/>
                  </a:cubicBezTo>
                </a:path>
              </a:pathLst>
            </a:custGeom>
            <a:ln w="25400">
              <a:solidFill>
                <a:srgbClr val="0D6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itre 1"/>
          <p:cNvSpPr txBox="1">
            <a:spLocks/>
          </p:cNvSpPr>
          <p:nvPr/>
        </p:nvSpPr>
        <p:spPr>
          <a:xfrm>
            <a:off x="323528" y="188639"/>
            <a:ext cx="3528392" cy="408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Key-molecular parameters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747634" y="1216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7</a:t>
            </a:r>
          </a:p>
        </p:txBody>
      </p:sp>
      <p:sp>
        <p:nvSpPr>
          <p:cNvPr id="56" name="Titre 1"/>
          <p:cNvSpPr txBox="1">
            <a:spLocks/>
          </p:cNvSpPr>
          <p:nvPr/>
        </p:nvSpPr>
        <p:spPr>
          <a:xfrm>
            <a:off x="6660232" y="4941168"/>
            <a:ext cx="1774277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err="1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000" baseline="-25000" noProof="0" dirty="0" err="1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2000" baseline="-25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≤ 1,4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06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323528" y="692696"/>
            <a:ext cx="8280920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79512" y="3861048"/>
            <a:ext cx="8064896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lang="en-US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the interacting moieties density </a:t>
            </a: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: the 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size </a:t>
            </a: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of the linear non polar chains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e 82"/>
          <p:cNvGrpSpPr/>
          <p:nvPr/>
        </p:nvGrpSpPr>
        <p:grpSpPr>
          <a:xfrm>
            <a:off x="6084168" y="404664"/>
            <a:ext cx="2304256" cy="1081578"/>
            <a:chOff x="5004048" y="1916832"/>
            <a:chExt cx="2736304" cy="1366694"/>
          </a:xfrm>
        </p:grpSpPr>
        <p:grpSp>
          <p:nvGrpSpPr>
            <p:cNvPr id="5" name="Groupe 16"/>
            <p:cNvGrpSpPr/>
            <p:nvPr/>
          </p:nvGrpSpPr>
          <p:grpSpPr>
            <a:xfrm>
              <a:off x="5004048" y="1916832"/>
              <a:ext cx="2736304" cy="1366694"/>
              <a:chOff x="5328344" y="4087263"/>
              <a:chExt cx="3744416" cy="1783042"/>
            </a:xfrm>
          </p:grpSpPr>
          <p:grpSp>
            <p:nvGrpSpPr>
              <p:cNvPr id="6" name="Groupe 19"/>
              <p:cNvGrpSpPr/>
              <p:nvPr/>
            </p:nvGrpSpPr>
            <p:grpSpPr>
              <a:xfrm>
                <a:off x="5748535" y="4087263"/>
                <a:ext cx="3324225" cy="844702"/>
                <a:chOff x="3476625" y="3429000"/>
                <a:chExt cx="3324225" cy="844702"/>
              </a:xfrm>
            </p:grpSpPr>
            <p:sp>
              <p:nvSpPr>
                <p:cNvPr id="65" name="Chevron 64"/>
                <p:cNvSpPr/>
                <p:nvPr/>
              </p:nvSpPr>
              <p:spPr>
                <a:xfrm rot="16200000">
                  <a:off x="5126348" y="3767323"/>
                  <a:ext cx="259457" cy="216024"/>
                </a:xfrm>
                <a:prstGeom prst="chevron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Forme libre 65"/>
                <p:cNvSpPr/>
                <p:nvPr/>
              </p:nvSpPr>
              <p:spPr>
                <a:xfrm>
                  <a:off x="5362575" y="3429000"/>
                  <a:ext cx="1438275" cy="757759"/>
                </a:xfrm>
                <a:custGeom>
                  <a:avLst/>
                  <a:gdLst>
                    <a:gd name="connsiteX0" fmla="*/ 0 w 1438275"/>
                    <a:gd name="connsiteY0" fmla="*/ 409575 h 757759"/>
                    <a:gd name="connsiteX1" fmla="*/ 28575 w 1438275"/>
                    <a:gd name="connsiteY1" fmla="*/ 390525 h 757759"/>
                    <a:gd name="connsiteX2" fmla="*/ 104775 w 1438275"/>
                    <a:gd name="connsiteY2" fmla="*/ 323850 h 757759"/>
                    <a:gd name="connsiteX3" fmla="*/ 133350 w 1438275"/>
                    <a:gd name="connsiteY3" fmla="*/ 314325 h 757759"/>
                    <a:gd name="connsiteX4" fmla="*/ 200025 w 1438275"/>
                    <a:gd name="connsiteY4" fmla="*/ 285750 h 757759"/>
                    <a:gd name="connsiteX5" fmla="*/ 228600 w 1438275"/>
                    <a:gd name="connsiteY5" fmla="*/ 295275 h 757759"/>
                    <a:gd name="connsiteX6" fmla="*/ 295275 w 1438275"/>
                    <a:gd name="connsiteY6" fmla="*/ 342900 h 757759"/>
                    <a:gd name="connsiteX7" fmla="*/ 276225 w 1438275"/>
                    <a:gd name="connsiteY7" fmla="*/ 523875 h 757759"/>
                    <a:gd name="connsiteX8" fmla="*/ 285750 w 1438275"/>
                    <a:gd name="connsiteY8" fmla="*/ 609600 h 757759"/>
                    <a:gd name="connsiteX9" fmla="*/ 390525 w 1438275"/>
                    <a:gd name="connsiteY9" fmla="*/ 581025 h 757759"/>
                    <a:gd name="connsiteX10" fmla="*/ 419100 w 1438275"/>
                    <a:gd name="connsiteY10" fmla="*/ 542925 h 757759"/>
                    <a:gd name="connsiteX11" fmla="*/ 428625 w 1438275"/>
                    <a:gd name="connsiteY11" fmla="*/ 504825 h 757759"/>
                    <a:gd name="connsiteX12" fmla="*/ 409575 w 1438275"/>
                    <a:gd name="connsiteY12" fmla="*/ 276225 h 757759"/>
                    <a:gd name="connsiteX13" fmla="*/ 419100 w 1438275"/>
                    <a:gd name="connsiteY13" fmla="*/ 238125 h 757759"/>
                    <a:gd name="connsiteX14" fmla="*/ 457200 w 1438275"/>
                    <a:gd name="connsiteY14" fmla="*/ 247650 h 757759"/>
                    <a:gd name="connsiteX15" fmla="*/ 504825 w 1438275"/>
                    <a:gd name="connsiteY15" fmla="*/ 314325 h 757759"/>
                    <a:gd name="connsiteX16" fmla="*/ 533400 w 1438275"/>
                    <a:gd name="connsiteY16" fmla="*/ 371475 h 757759"/>
                    <a:gd name="connsiteX17" fmla="*/ 523875 w 1438275"/>
                    <a:gd name="connsiteY17" fmla="*/ 523875 h 757759"/>
                    <a:gd name="connsiteX18" fmla="*/ 504825 w 1438275"/>
                    <a:gd name="connsiteY18" fmla="*/ 600075 h 757759"/>
                    <a:gd name="connsiteX19" fmla="*/ 485775 w 1438275"/>
                    <a:gd name="connsiteY19" fmla="*/ 666750 h 757759"/>
                    <a:gd name="connsiteX20" fmla="*/ 495300 w 1438275"/>
                    <a:gd name="connsiteY20" fmla="*/ 733425 h 757759"/>
                    <a:gd name="connsiteX21" fmla="*/ 571500 w 1438275"/>
                    <a:gd name="connsiteY21" fmla="*/ 695325 h 757759"/>
                    <a:gd name="connsiteX22" fmla="*/ 590550 w 1438275"/>
                    <a:gd name="connsiteY22" fmla="*/ 647700 h 757759"/>
                    <a:gd name="connsiteX23" fmla="*/ 600075 w 1438275"/>
                    <a:gd name="connsiteY23" fmla="*/ 619125 h 757759"/>
                    <a:gd name="connsiteX24" fmla="*/ 619125 w 1438275"/>
                    <a:gd name="connsiteY24" fmla="*/ 571500 h 757759"/>
                    <a:gd name="connsiteX25" fmla="*/ 609600 w 1438275"/>
                    <a:gd name="connsiteY25" fmla="*/ 304800 h 757759"/>
                    <a:gd name="connsiteX26" fmla="*/ 590550 w 1438275"/>
                    <a:gd name="connsiteY26" fmla="*/ 247650 h 757759"/>
                    <a:gd name="connsiteX27" fmla="*/ 600075 w 1438275"/>
                    <a:gd name="connsiteY27" fmla="*/ 57150 h 757759"/>
                    <a:gd name="connsiteX28" fmla="*/ 619125 w 1438275"/>
                    <a:gd name="connsiteY28" fmla="*/ 28575 h 757759"/>
                    <a:gd name="connsiteX29" fmla="*/ 647700 w 1438275"/>
                    <a:gd name="connsiteY29" fmla="*/ 19050 h 757759"/>
                    <a:gd name="connsiteX30" fmla="*/ 685800 w 1438275"/>
                    <a:gd name="connsiteY30" fmla="*/ 0 h 757759"/>
                    <a:gd name="connsiteX31" fmla="*/ 723900 w 1438275"/>
                    <a:gd name="connsiteY31" fmla="*/ 9525 h 757759"/>
                    <a:gd name="connsiteX32" fmla="*/ 771525 w 1438275"/>
                    <a:gd name="connsiteY32" fmla="*/ 95250 h 757759"/>
                    <a:gd name="connsiteX33" fmla="*/ 762000 w 1438275"/>
                    <a:gd name="connsiteY33" fmla="*/ 428625 h 757759"/>
                    <a:gd name="connsiteX34" fmla="*/ 752475 w 1438275"/>
                    <a:gd name="connsiteY34" fmla="*/ 457200 h 757759"/>
                    <a:gd name="connsiteX35" fmla="*/ 733425 w 1438275"/>
                    <a:gd name="connsiteY35" fmla="*/ 542925 h 757759"/>
                    <a:gd name="connsiteX36" fmla="*/ 742950 w 1438275"/>
                    <a:gd name="connsiteY36" fmla="*/ 733425 h 757759"/>
                    <a:gd name="connsiteX37" fmla="*/ 771525 w 1438275"/>
                    <a:gd name="connsiteY37" fmla="*/ 752475 h 757759"/>
                    <a:gd name="connsiteX38" fmla="*/ 828675 w 1438275"/>
                    <a:gd name="connsiteY38" fmla="*/ 733425 h 757759"/>
                    <a:gd name="connsiteX39" fmla="*/ 838200 w 1438275"/>
                    <a:gd name="connsiteY39" fmla="*/ 514350 h 757759"/>
                    <a:gd name="connsiteX40" fmla="*/ 819150 w 1438275"/>
                    <a:gd name="connsiteY40" fmla="*/ 400050 h 757759"/>
                    <a:gd name="connsiteX41" fmla="*/ 828675 w 1438275"/>
                    <a:gd name="connsiteY41" fmla="*/ 361950 h 757759"/>
                    <a:gd name="connsiteX42" fmla="*/ 962025 w 1438275"/>
                    <a:gd name="connsiteY42" fmla="*/ 400050 h 757759"/>
                    <a:gd name="connsiteX43" fmla="*/ 1019175 w 1438275"/>
                    <a:gd name="connsiteY43" fmla="*/ 419100 h 757759"/>
                    <a:gd name="connsiteX44" fmla="*/ 1095375 w 1438275"/>
                    <a:gd name="connsiteY44" fmla="*/ 447675 h 757759"/>
                    <a:gd name="connsiteX45" fmla="*/ 1104900 w 1438275"/>
                    <a:gd name="connsiteY45" fmla="*/ 590550 h 757759"/>
                    <a:gd name="connsiteX46" fmla="*/ 1123950 w 1438275"/>
                    <a:gd name="connsiteY46" fmla="*/ 619125 h 757759"/>
                    <a:gd name="connsiteX47" fmla="*/ 1152525 w 1438275"/>
                    <a:gd name="connsiteY47" fmla="*/ 600075 h 757759"/>
                    <a:gd name="connsiteX48" fmla="*/ 1190625 w 1438275"/>
                    <a:gd name="connsiteY48" fmla="*/ 581025 h 757759"/>
                    <a:gd name="connsiteX49" fmla="*/ 1238250 w 1438275"/>
                    <a:gd name="connsiteY49" fmla="*/ 523875 h 757759"/>
                    <a:gd name="connsiteX50" fmla="*/ 1266825 w 1438275"/>
                    <a:gd name="connsiteY50" fmla="*/ 485775 h 757759"/>
                    <a:gd name="connsiteX51" fmla="*/ 1304925 w 1438275"/>
                    <a:gd name="connsiteY51" fmla="*/ 428625 h 757759"/>
                    <a:gd name="connsiteX52" fmla="*/ 1343025 w 1438275"/>
                    <a:gd name="connsiteY52" fmla="*/ 438150 h 757759"/>
                    <a:gd name="connsiteX53" fmla="*/ 1381125 w 1438275"/>
                    <a:gd name="connsiteY53" fmla="*/ 466725 h 757759"/>
                    <a:gd name="connsiteX54" fmla="*/ 1409700 w 1438275"/>
                    <a:gd name="connsiteY54" fmla="*/ 590550 h 757759"/>
                    <a:gd name="connsiteX55" fmla="*/ 1438275 w 1438275"/>
                    <a:gd name="connsiteY55" fmla="*/ 552450 h 757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438275" h="757759">
                      <a:moveTo>
                        <a:pt x="0" y="409575"/>
                      </a:moveTo>
                      <a:cubicBezTo>
                        <a:pt x="9525" y="403225"/>
                        <a:pt x="19960" y="398063"/>
                        <a:pt x="28575" y="390525"/>
                      </a:cubicBezTo>
                      <a:cubicBezTo>
                        <a:pt x="61679" y="361559"/>
                        <a:pt x="69052" y="341712"/>
                        <a:pt x="104775" y="323850"/>
                      </a:cubicBezTo>
                      <a:cubicBezTo>
                        <a:pt x="113755" y="319360"/>
                        <a:pt x="123825" y="317500"/>
                        <a:pt x="133350" y="314325"/>
                      </a:cubicBezTo>
                      <a:cubicBezTo>
                        <a:pt x="156681" y="298771"/>
                        <a:pt x="169271" y="285750"/>
                        <a:pt x="200025" y="285750"/>
                      </a:cubicBezTo>
                      <a:cubicBezTo>
                        <a:pt x="210065" y="285750"/>
                        <a:pt x="219075" y="292100"/>
                        <a:pt x="228600" y="295275"/>
                      </a:cubicBezTo>
                      <a:cubicBezTo>
                        <a:pt x="236838" y="300767"/>
                        <a:pt x="294537" y="338470"/>
                        <a:pt x="295275" y="342900"/>
                      </a:cubicBezTo>
                      <a:cubicBezTo>
                        <a:pt x="306710" y="411512"/>
                        <a:pt x="291339" y="463419"/>
                        <a:pt x="276225" y="523875"/>
                      </a:cubicBezTo>
                      <a:cubicBezTo>
                        <a:pt x="279400" y="552450"/>
                        <a:pt x="265420" y="589270"/>
                        <a:pt x="285750" y="609600"/>
                      </a:cubicBezTo>
                      <a:cubicBezTo>
                        <a:pt x="304972" y="628822"/>
                        <a:pt x="371247" y="590664"/>
                        <a:pt x="390525" y="581025"/>
                      </a:cubicBezTo>
                      <a:cubicBezTo>
                        <a:pt x="400050" y="568325"/>
                        <a:pt x="412000" y="557124"/>
                        <a:pt x="419100" y="542925"/>
                      </a:cubicBezTo>
                      <a:cubicBezTo>
                        <a:pt x="424954" y="531216"/>
                        <a:pt x="428625" y="517916"/>
                        <a:pt x="428625" y="504825"/>
                      </a:cubicBezTo>
                      <a:cubicBezTo>
                        <a:pt x="428625" y="341965"/>
                        <a:pt x="432424" y="367623"/>
                        <a:pt x="409575" y="276225"/>
                      </a:cubicBezTo>
                      <a:cubicBezTo>
                        <a:pt x="412750" y="263525"/>
                        <a:pt x="407875" y="244860"/>
                        <a:pt x="419100" y="238125"/>
                      </a:cubicBezTo>
                      <a:cubicBezTo>
                        <a:pt x="430325" y="231390"/>
                        <a:pt x="445834" y="241155"/>
                        <a:pt x="457200" y="247650"/>
                      </a:cubicBezTo>
                      <a:cubicBezTo>
                        <a:pt x="486819" y="264575"/>
                        <a:pt x="489234" y="287040"/>
                        <a:pt x="504825" y="314325"/>
                      </a:cubicBezTo>
                      <a:cubicBezTo>
                        <a:pt x="534368" y="366026"/>
                        <a:pt x="515936" y="319084"/>
                        <a:pt x="533400" y="371475"/>
                      </a:cubicBezTo>
                      <a:cubicBezTo>
                        <a:pt x="530225" y="422275"/>
                        <a:pt x="530188" y="473369"/>
                        <a:pt x="523875" y="523875"/>
                      </a:cubicBezTo>
                      <a:cubicBezTo>
                        <a:pt x="520628" y="549855"/>
                        <a:pt x="511175" y="574675"/>
                        <a:pt x="504825" y="600075"/>
                      </a:cubicBezTo>
                      <a:cubicBezTo>
                        <a:pt x="492865" y="647915"/>
                        <a:pt x="499440" y="625756"/>
                        <a:pt x="485775" y="666750"/>
                      </a:cubicBezTo>
                      <a:cubicBezTo>
                        <a:pt x="488950" y="688975"/>
                        <a:pt x="479425" y="717550"/>
                        <a:pt x="495300" y="733425"/>
                      </a:cubicBezTo>
                      <a:cubicBezTo>
                        <a:pt x="519634" y="757759"/>
                        <a:pt x="561847" y="704978"/>
                        <a:pt x="571500" y="695325"/>
                      </a:cubicBezTo>
                      <a:cubicBezTo>
                        <a:pt x="577850" y="679450"/>
                        <a:pt x="584547" y="663709"/>
                        <a:pt x="590550" y="647700"/>
                      </a:cubicBezTo>
                      <a:cubicBezTo>
                        <a:pt x="594075" y="638299"/>
                        <a:pt x="596550" y="628526"/>
                        <a:pt x="600075" y="619125"/>
                      </a:cubicBezTo>
                      <a:cubicBezTo>
                        <a:pt x="606078" y="603116"/>
                        <a:pt x="612775" y="587375"/>
                        <a:pt x="619125" y="571500"/>
                      </a:cubicBezTo>
                      <a:cubicBezTo>
                        <a:pt x="638418" y="455739"/>
                        <a:pt x="636798" y="495186"/>
                        <a:pt x="609600" y="304800"/>
                      </a:cubicBezTo>
                      <a:cubicBezTo>
                        <a:pt x="606760" y="284921"/>
                        <a:pt x="590550" y="247650"/>
                        <a:pt x="590550" y="247650"/>
                      </a:cubicBezTo>
                      <a:cubicBezTo>
                        <a:pt x="581097" y="153122"/>
                        <a:pt x="571425" y="150263"/>
                        <a:pt x="600075" y="57150"/>
                      </a:cubicBezTo>
                      <a:cubicBezTo>
                        <a:pt x="603442" y="46209"/>
                        <a:pt x="610186" y="35726"/>
                        <a:pt x="619125" y="28575"/>
                      </a:cubicBezTo>
                      <a:cubicBezTo>
                        <a:pt x="626965" y="22303"/>
                        <a:pt x="638472" y="23005"/>
                        <a:pt x="647700" y="19050"/>
                      </a:cubicBezTo>
                      <a:cubicBezTo>
                        <a:pt x="660751" y="13457"/>
                        <a:pt x="673100" y="6350"/>
                        <a:pt x="685800" y="0"/>
                      </a:cubicBezTo>
                      <a:cubicBezTo>
                        <a:pt x="698500" y="3175"/>
                        <a:pt x="712534" y="3030"/>
                        <a:pt x="723900" y="9525"/>
                      </a:cubicBezTo>
                      <a:cubicBezTo>
                        <a:pt x="759126" y="29654"/>
                        <a:pt x="759468" y="59078"/>
                        <a:pt x="771525" y="95250"/>
                      </a:cubicBezTo>
                      <a:cubicBezTo>
                        <a:pt x="768350" y="206375"/>
                        <a:pt x="767843" y="317608"/>
                        <a:pt x="762000" y="428625"/>
                      </a:cubicBezTo>
                      <a:cubicBezTo>
                        <a:pt x="761472" y="438651"/>
                        <a:pt x="754653" y="447399"/>
                        <a:pt x="752475" y="457200"/>
                      </a:cubicBezTo>
                      <a:cubicBezTo>
                        <a:pt x="730124" y="557780"/>
                        <a:pt x="754867" y="478599"/>
                        <a:pt x="733425" y="542925"/>
                      </a:cubicBezTo>
                      <a:cubicBezTo>
                        <a:pt x="736600" y="606425"/>
                        <a:pt x="731577" y="670871"/>
                        <a:pt x="742950" y="733425"/>
                      </a:cubicBezTo>
                      <a:cubicBezTo>
                        <a:pt x="744998" y="744688"/>
                        <a:pt x="760077" y="752475"/>
                        <a:pt x="771525" y="752475"/>
                      </a:cubicBezTo>
                      <a:cubicBezTo>
                        <a:pt x="791605" y="752475"/>
                        <a:pt x="809625" y="739775"/>
                        <a:pt x="828675" y="733425"/>
                      </a:cubicBezTo>
                      <a:cubicBezTo>
                        <a:pt x="873884" y="643007"/>
                        <a:pt x="852116" y="702215"/>
                        <a:pt x="838200" y="514350"/>
                      </a:cubicBezTo>
                      <a:cubicBezTo>
                        <a:pt x="833506" y="450978"/>
                        <a:pt x="831582" y="449780"/>
                        <a:pt x="819150" y="400050"/>
                      </a:cubicBezTo>
                      <a:cubicBezTo>
                        <a:pt x="822325" y="387350"/>
                        <a:pt x="815762" y="364102"/>
                        <a:pt x="828675" y="361950"/>
                      </a:cubicBezTo>
                      <a:cubicBezTo>
                        <a:pt x="944068" y="342718"/>
                        <a:pt x="904122" y="374315"/>
                        <a:pt x="962025" y="400050"/>
                      </a:cubicBezTo>
                      <a:cubicBezTo>
                        <a:pt x="980375" y="408205"/>
                        <a:pt x="1000304" y="412238"/>
                        <a:pt x="1019175" y="419100"/>
                      </a:cubicBezTo>
                      <a:cubicBezTo>
                        <a:pt x="1144459" y="464658"/>
                        <a:pt x="1010451" y="419367"/>
                        <a:pt x="1095375" y="447675"/>
                      </a:cubicBezTo>
                      <a:cubicBezTo>
                        <a:pt x="1098550" y="495300"/>
                        <a:pt x="1097053" y="543469"/>
                        <a:pt x="1104900" y="590550"/>
                      </a:cubicBezTo>
                      <a:cubicBezTo>
                        <a:pt x="1106782" y="601842"/>
                        <a:pt x="1112725" y="616880"/>
                        <a:pt x="1123950" y="619125"/>
                      </a:cubicBezTo>
                      <a:cubicBezTo>
                        <a:pt x="1135175" y="621370"/>
                        <a:pt x="1142586" y="605755"/>
                        <a:pt x="1152525" y="600075"/>
                      </a:cubicBezTo>
                      <a:cubicBezTo>
                        <a:pt x="1164853" y="593030"/>
                        <a:pt x="1177925" y="587375"/>
                        <a:pt x="1190625" y="581025"/>
                      </a:cubicBezTo>
                      <a:cubicBezTo>
                        <a:pt x="1232729" y="517870"/>
                        <a:pt x="1183245" y="588047"/>
                        <a:pt x="1238250" y="523875"/>
                      </a:cubicBezTo>
                      <a:cubicBezTo>
                        <a:pt x="1248581" y="511822"/>
                        <a:pt x="1257300" y="498475"/>
                        <a:pt x="1266825" y="485775"/>
                      </a:cubicBezTo>
                      <a:cubicBezTo>
                        <a:pt x="1272997" y="461086"/>
                        <a:pt x="1270817" y="433498"/>
                        <a:pt x="1304925" y="428625"/>
                      </a:cubicBezTo>
                      <a:cubicBezTo>
                        <a:pt x="1317884" y="426774"/>
                        <a:pt x="1330325" y="434975"/>
                        <a:pt x="1343025" y="438150"/>
                      </a:cubicBezTo>
                      <a:cubicBezTo>
                        <a:pt x="1355725" y="447675"/>
                        <a:pt x="1369900" y="455500"/>
                        <a:pt x="1381125" y="466725"/>
                      </a:cubicBezTo>
                      <a:cubicBezTo>
                        <a:pt x="1415833" y="501433"/>
                        <a:pt x="1404727" y="540817"/>
                        <a:pt x="1409700" y="590550"/>
                      </a:cubicBezTo>
                      <a:cubicBezTo>
                        <a:pt x="1431241" y="558239"/>
                        <a:pt x="1420655" y="570070"/>
                        <a:pt x="1438275" y="552450"/>
                      </a:cubicBezTo>
                    </a:path>
                  </a:pathLst>
                </a:custGeom>
                <a:ln w="25400">
                  <a:solidFill>
                    <a:srgbClr val="0D60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orme libre 66"/>
                <p:cNvSpPr/>
                <p:nvPr/>
              </p:nvSpPr>
              <p:spPr>
                <a:xfrm>
                  <a:off x="3476625" y="3552825"/>
                  <a:ext cx="1657350" cy="720877"/>
                </a:xfrm>
                <a:custGeom>
                  <a:avLst/>
                  <a:gdLst>
                    <a:gd name="connsiteX0" fmla="*/ 1657350 w 1657350"/>
                    <a:gd name="connsiteY0" fmla="*/ 314325 h 720877"/>
                    <a:gd name="connsiteX1" fmla="*/ 1562100 w 1657350"/>
                    <a:gd name="connsiteY1" fmla="*/ 180975 h 720877"/>
                    <a:gd name="connsiteX2" fmla="*/ 1533525 w 1657350"/>
                    <a:gd name="connsiteY2" fmla="*/ 152400 h 720877"/>
                    <a:gd name="connsiteX3" fmla="*/ 1495425 w 1657350"/>
                    <a:gd name="connsiteY3" fmla="*/ 95250 h 720877"/>
                    <a:gd name="connsiteX4" fmla="*/ 1466850 w 1657350"/>
                    <a:gd name="connsiteY4" fmla="*/ 66675 h 720877"/>
                    <a:gd name="connsiteX5" fmla="*/ 1438275 w 1657350"/>
                    <a:gd name="connsiteY5" fmla="*/ 28575 h 720877"/>
                    <a:gd name="connsiteX6" fmla="*/ 1371600 w 1657350"/>
                    <a:gd name="connsiteY6" fmla="*/ 0 h 720877"/>
                    <a:gd name="connsiteX7" fmla="*/ 1304925 w 1657350"/>
                    <a:gd name="connsiteY7" fmla="*/ 66675 h 720877"/>
                    <a:gd name="connsiteX8" fmla="*/ 1285875 w 1657350"/>
                    <a:gd name="connsiteY8" fmla="*/ 142875 h 720877"/>
                    <a:gd name="connsiteX9" fmla="*/ 1276350 w 1657350"/>
                    <a:gd name="connsiteY9" fmla="*/ 171450 h 720877"/>
                    <a:gd name="connsiteX10" fmla="*/ 1266825 w 1657350"/>
                    <a:gd name="connsiteY10" fmla="*/ 219075 h 720877"/>
                    <a:gd name="connsiteX11" fmla="*/ 1257300 w 1657350"/>
                    <a:gd name="connsiteY11" fmla="*/ 257175 h 720877"/>
                    <a:gd name="connsiteX12" fmla="*/ 1247775 w 1657350"/>
                    <a:gd name="connsiteY12" fmla="*/ 457200 h 720877"/>
                    <a:gd name="connsiteX13" fmla="*/ 1209675 w 1657350"/>
                    <a:gd name="connsiteY13" fmla="*/ 485775 h 720877"/>
                    <a:gd name="connsiteX14" fmla="*/ 1152525 w 1657350"/>
                    <a:gd name="connsiteY14" fmla="*/ 514350 h 720877"/>
                    <a:gd name="connsiteX15" fmla="*/ 971550 w 1657350"/>
                    <a:gd name="connsiteY15" fmla="*/ 485775 h 720877"/>
                    <a:gd name="connsiteX16" fmla="*/ 942975 w 1657350"/>
                    <a:gd name="connsiteY16" fmla="*/ 457200 h 720877"/>
                    <a:gd name="connsiteX17" fmla="*/ 933450 w 1657350"/>
                    <a:gd name="connsiteY17" fmla="*/ 428625 h 720877"/>
                    <a:gd name="connsiteX18" fmla="*/ 923925 w 1657350"/>
                    <a:gd name="connsiteY18" fmla="*/ 257175 h 720877"/>
                    <a:gd name="connsiteX19" fmla="*/ 895350 w 1657350"/>
                    <a:gd name="connsiteY19" fmla="*/ 228600 h 720877"/>
                    <a:gd name="connsiteX20" fmla="*/ 838200 w 1657350"/>
                    <a:gd name="connsiteY20" fmla="*/ 209550 h 720877"/>
                    <a:gd name="connsiteX21" fmla="*/ 809625 w 1657350"/>
                    <a:gd name="connsiteY21" fmla="*/ 228600 h 720877"/>
                    <a:gd name="connsiteX22" fmla="*/ 733425 w 1657350"/>
                    <a:gd name="connsiteY22" fmla="*/ 323850 h 720877"/>
                    <a:gd name="connsiteX23" fmla="*/ 704850 w 1657350"/>
                    <a:gd name="connsiteY23" fmla="*/ 381000 h 720877"/>
                    <a:gd name="connsiteX24" fmla="*/ 685800 w 1657350"/>
                    <a:gd name="connsiteY24" fmla="*/ 438150 h 720877"/>
                    <a:gd name="connsiteX25" fmla="*/ 695325 w 1657350"/>
                    <a:gd name="connsiteY25" fmla="*/ 561975 h 720877"/>
                    <a:gd name="connsiteX26" fmla="*/ 742950 w 1657350"/>
                    <a:gd name="connsiteY26" fmla="*/ 619125 h 720877"/>
                    <a:gd name="connsiteX27" fmla="*/ 809625 w 1657350"/>
                    <a:gd name="connsiteY27" fmla="*/ 666750 h 720877"/>
                    <a:gd name="connsiteX28" fmla="*/ 857250 w 1657350"/>
                    <a:gd name="connsiteY28" fmla="*/ 676275 h 720877"/>
                    <a:gd name="connsiteX29" fmla="*/ 885825 w 1657350"/>
                    <a:gd name="connsiteY29" fmla="*/ 695325 h 720877"/>
                    <a:gd name="connsiteX30" fmla="*/ 1047750 w 1657350"/>
                    <a:gd name="connsiteY30" fmla="*/ 685800 h 720877"/>
                    <a:gd name="connsiteX31" fmla="*/ 1114425 w 1657350"/>
                    <a:gd name="connsiteY31" fmla="*/ 638175 h 720877"/>
                    <a:gd name="connsiteX32" fmla="*/ 1171575 w 1657350"/>
                    <a:gd name="connsiteY32" fmla="*/ 600075 h 720877"/>
                    <a:gd name="connsiteX33" fmla="*/ 1190625 w 1657350"/>
                    <a:gd name="connsiteY33" fmla="*/ 571500 h 720877"/>
                    <a:gd name="connsiteX34" fmla="*/ 1257300 w 1657350"/>
                    <a:gd name="connsiteY34" fmla="*/ 571500 h 720877"/>
                    <a:gd name="connsiteX35" fmla="*/ 1247775 w 1657350"/>
                    <a:gd name="connsiteY35" fmla="*/ 657225 h 720877"/>
                    <a:gd name="connsiteX36" fmla="*/ 1200150 w 1657350"/>
                    <a:gd name="connsiteY36" fmla="*/ 714375 h 720877"/>
                    <a:gd name="connsiteX37" fmla="*/ 990600 w 1657350"/>
                    <a:gd name="connsiteY37" fmla="*/ 704850 h 720877"/>
                    <a:gd name="connsiteX38" fmla="*/ 962025 w 1657350"/>
                    <a:gd name="connsiteY38" fmla="*/ 695325 h 720877"/>
                    <a:gd name="connsiteX39" fmla="*/ 742950 w 1657350"/>
                    <a:gd name="connsiteY39" fmla="*/ 600075 h 720877"/>
                    <a:gd name="connsiteX40" fmla="*/ 714375 w 1657350"/>
                    <a:gd name="connsiteY40" fmla="*/ 581025 h 720877"/>
                    <a:gd name="connsiteX41" fmla="*/ 638175 w 1657350"/>
                    <a:gd name="connsiteY41" fmla="*/ 552450 h 720877"/>
                    <a:gd name="connsiteX42" fmla="*/ 590550 w 1657350"/>
                    <a:gd name="connsiteY42" fmla="*/ 514350 h 720877"/>
                    <a:gd name="connsiteX43" fmla="*/ 542925 w 1657350"/>
                    <a:gd name="connsiteY43" fmla="*/ 457200 h 720877"/>
                    <a:gd name="connsiteX44" fmla="*/ 485775 w 1657350"/>
                    <a:gd name="connsiteY44" fmla="*/ 409575 h 720877"/>
                    <a:gd name="connsiteX45" fmla="*/ 457200 w 1657350"/>
                    <a:gd name="connsiteY45" fmla="*/ 371475 h 720877"/>
                    <a:gd name="connsiteX46" fmla="*/ 438150 w 1657350"/>
                    <a:gd name="connsiteY46" fmla="*/ 304800 h 720877"/>
                    <a:gd name="connsiteX47" fmla="*/ 390525 w 1657350"/>
                    <a:gd name="connsiteY47" fmla="*/ 361950 h 720877"/>
                    <a:gd name="connsiteX48" fmla="*/ 381000 w 1657350"/>
                    <a:gd name="connsiteY48" fmla="*/ 400050 h 720877"/>
                    <a:gd name="connsiteX49" fmla="*/ 352425 w 1657350"/>
                    <a:gd name="connsiteY49" fmla="*/ 438150 h 720877"/>
                    <a:gd name="connsiteX50" fmla="*/ 266700 w 1657350"/>
                    <a:gd name="connsiteY50" fmla="*/ 514350 h 720877"/>
                    <a:gd name="connsiteX51" fmla="*/ 238125 w 1657350"/>
                    <a:gd name="connsiteY51" fmla="*/ 571500 h 720877"/>
                    <a:gd name="connsiteX52" fmla="*/ 228600 w 1657350"/>
                    <a:gd name="connsiteY52" fmla="*/ 600075 h 720877"/>
                    <a:gd name="connsiteX53" fmla="*/ 152400 w 1657350"/>
                    <a:gd name="connsiteY53" fmla="*/ 581025 h 720877"/>
                    <a:gd name="connsiteX54" fmla="*/ 133350 w 1657350"/>
                    <a:gd name="connsiteY54" fmla="*/ 552450 h 720877"/>
                    <a:gd name="connsiteX55" fmla="*/ 104775 w 1657350"/>
                    <a:gd name="connsiteY55" fmla="*/ 533400 h 720877"/>
                    <a:gd name="connsiteX56" fmla="*/ 85725 w 1657350"/>
                    <a:gd name="connsiteY56" fmla="*/ 504825 h 720877"/>
                    <a:gd name="connsiteX57" fmla="*/ 28575 w 1657350"/>
                    <a:gd name="connsiteY57" fmla="*/ 457200 h 720877"/>
                    <a:gd name="connsiteX58" fmla="*/ 0 w 1657350"/>
                    <a:gd name="connsiteY58" fmla="*/ 400050 h 720877"/>
                    <a:gd name="connsiteX59" fmla="*/ 9525 w 1657350"/>
                    <a:gd name="connsiteY59" fmla="*/ 371475 h 720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1657350" h="720877">
                      <a:moveTo>
                        <a:pt x="1657350" y="314325"/>
                      </a:moveTo>
                      <a:cubicBezTo>
                        <a:pt x="1625600" y="269875"/>
                        <a:pt x="1600726" y="219601"/>
                        <a:pt x="1562100" y="180975"/>
                      </a:cubicBezTo>
                      <a:cubicBezTo>
                        <a:pt x="1552575" y="171450"/>
                        <a:pt x="1541795" y="163033"/>
                        <a:pt x="1533525" y="152400"/>
                      </a:cubicBezTo>
                      <a:cubicBezTo>
                        <a:pt x="1519469" y="134328"/>
                        <a:pt x="1511614" y="111439"/>
                        <a:pt x="1495425" y="95250"/>
                      </a:cubicBezTo>
                      <a:cubicBezTo>
                        <a:pt x="1485900" y="85725"/>
                        <a:pt x="1475616" y="76902"/>
                        <a:pt x="1466850" y="66675"/>
                      </a:cubicBezTo>
                      <a:cubicBezTo>
                        <a:pt x="1456519" y="54622"/>
                        <a:pt x="1450328" y="38906"/>
                        <a:pt x="1438275" y="28575"/>
                      </a:cubicBezTo>
                      <a:cubicBezTo>
                        <a:pt x="1423295" y="15735"/>
                        <a:pt x="1390947" y="6449"/>
                        <a:pt x="1371600" y="0"/>
                      </a:cubicBezTo>
                      <a:cubicBezTo>
                        <a:pt x="1345430" y="19627"/>
                        <a:pt x="1318395" y="34348"/>
                        <a:pt x="1304925" y="66675"/>
                      </a:cubicBezTo>
                      <a:cubicBezTo>
                        <a:pt x="1294855" y="90843"/>
                        <a:pt x="1294154" y="118037"/>
                        <a:pt x="1285875" y="142875"/>
                      </a:cubicBezTo>
                      <a:cubicBezTo>
                        <a:pt x="1282700" y="152400"/>
                        <a:pt x="1278785" y="161710"/>
                        <a:pt x="1276350" y="171450"/>
                      </a:cubicBezTo>
                      <a:cubicBezTo>
                        <a:pt x="1272423" y="187156"/>
                        <a:pt x="1270337" y="203271"/>
                        <a:pt x="1266825" y="219075"/>
                      </a:cubicBezTo>
                      <a:cubicBezTo>
                        <a:pt x="1263985" y="231854"/>
                        <a:pt x="1260475" y="244475"/>
                        <a:pt x="1257300" y="257175"/>
                      </a:cubicBezTo>
                      <a:cubicBezTo>
                        <a:pt x="1262115" y="319764"/>
                        <a:pt x="1281114" y="396078"/>
                        <a:pt x="1247775" y="457200"/>
                      </a:cubicBezTo>
                      <a:cubicBezTo>
                        <a:pt x="1240173" y="471137"/>
                        <a:pt x="1222593" y="476548"/>
                        <a:pt x="1209675" y="485775"/>
                      </a:cubicBezTo>
                      <a:cubicBezTo>
                        <a:pt x="1177362" y="508856"/>
                        <a:pt x="1187912" y="502554"/>
                        <a:pt x="1152525" y="514350"/>
                      </a:cubicBezTo>
                      <a:cubicBezTo>
                        <a:pt x="1085345" y="509871"/>
                        <a:pt x="1025609" y="524389"/>
                        <a:pt x="971550" y="485775"/>
                      </a:cubicBezTo>
                      <a:cubicBezTo>
                        <a:pt x="960589" y="477945"/>
                        <a:pt x="952500" y="466725"/>
                        <a:pt x="942975" y="457200"/>
                      </a:cubicBezTo>
                      <a:cubicBezTo>
                        <a:pt x="939800" y="447675"/>
                        <a:pt x="934402" y="438620"/>
                        <a:pt x="933450" y="428625"/>
                      </a:cubicBezTo>
                      <a:cubicBezTo>
                        <a:pt x="928023" y="371645"/>
                        <a:pt x="934635" y="313402"/>
                        <a:pt x="923925" y="257175"/>
                      </a:cubicBezTo>
                      <a:cubicBezTo>
                        <a:pt x="921405" y="243943"/>
                        <a:pt x="907125" y="235142"/>
                        <a:pt x="895350" y="228600"/>
                      </a:cubicBezTo>
                      <a:cubicBezTo>
                        <a:pt x="877797" y="218848"/>
                        <a:pt x="838200" y="209550"/>
                        <a:pt x="838200" y="209550"/>
                      </a:cubicBezTo>
                      <a:cubicBezTo>
                        <a:pt x="828675" y="215900"/>
                        <a:pt x="818317" y="221150"/>
                        <a:pt x="809625" y="228600"/>
                      </a:cubicBezTo>
                      <a:cubicBezTo>
                        <a:pt x="773810" y="259299"/>
                        <a:pt x="757938" y="281828"/>
                        <a:pt x="733425" y="323850"/>
                      </a:cubicBezTo>
                      <a:cubicBezTo>
                        <a:pt x="722693" y="342247"/>
                        <a:pt x="713042" y="361340"/>
                        <a:pt x="704850" y="381000"/>
                      </a:cubicBezTo>
                      <a:cubicBezTo>
                        <a:pt x="697127" y="399536"/>
                        <a:pt x="685800" y="438150"/>
                        <a:pt x="685800" y="438150"/>
                      </a:cubicBezTo>
                      <a:cubicBezTo>
                        <a:pt x="688975" y="479425"/>
                        <a:pt x="687696" y="521287"/>
                        <a:pt x="695325" y="561975"/>
                      </a:cubicBezTo>
                      <a:cubicBezTo>
                        <a:pt x="698139" y="576985"/>
                        <a:pt x="734177" y="611605"/>
                        <a:pt x="742950" y="619125"/>
                      </a:cubicBezTo>
                      <a:cubicBezTo>
                        <a:pt x="744654" y="620586"/>
                        <a:pt x="800691" y="663400"/>
                        <a:pt x="809625" y="666750"/>
                      </a:cubicBezTo>
                      <a:cubicBezTo>
                        <a:pt x="824784" y="672434"/>
                        <a:pt x="841375" y="673100"/>
                        <a:pt x="857250" y="676275"/>
                      </a:cubicBezTo>
                      <a:cubicBezTo>
                        <a:pt x="866775" y="682625"/>
                        <a:pt x="875106" y="691305"/>
                        <a:pt x="885825" y="695325"/>
                      </a:cubicBezTo>
                      <a:cubicBezTo>
                        <a:pt x="943702" y="717029"/>
                        <a:pt x="983386" y="696527"/>
                        <a:pt x="1047750" y="685800"/>
                      </a:cubicBezTo>
                      <a:cubicBezTo>
                        <a:pt x="1140651" y="623866"/>
                        <a:pt x="996280" y="720877"/>
                        <a:pt x="1114425" y="638175"/>
                      </a:cubicBezTo>
                      <a:cubicBezTo>
                        <a:pt x="1133182" y="625045"/>
                        <a:pt x="1171575" y="600075"/>
                        <a:pt x="1171575" y="600075"/>
                      </a:cubicBezTo>
                      <a:cubicBezTo>
                        <a:pt x="1177925" y="590550"/>
                        <a:pt x="1181686" y="578651"/>
                        <a:pt x="1190625" y="571500"/>
                      </a:cubicBezTo>
                      <a:cubicBezTo>
                        <a:pt x="1213399" y="553280"/>
                        <a:pt x="1233215" y="565479"/>
                        <a:pt x="1257300" y="571500"/>
                      </a:cubicBezTo>
                      <a:cubicBezTo>
                        <a:pt x="1254125" y="600075"/>
                        <a:pt x="1254748" y="629333"/>
                        <a:pt x="1247775" y="657225"/>
                      </a:cubicBezTo>
                      <a:cubicBezTo>
                        <a:pt x="1243355" y="674906"/>
                        <a:pt x="1210813" y="703712"/>
                        <a:pt x="1200150" y="714375"/>
                      </a:cubicBezTo>
                      <a:cubicBezTo>
                        <a:pt x="1130300" y="711200"/>
                        <a:pt x="1060299" y="710426"/>
                        <a:pt x="990600" y="704850"/>
                      </a:cubicBezTo>
                      <a:cubicBezTo>
                        <a:pt x="980592" y="704049"/>
                        <a:pt x="971181" y="699445"/>
                        <a:pt x="962025" y="695325"/>
                      </a:cubicBezTo>
                      <a:cubicBezTo>
                        <a:pt x="750149" y="599981"/>
                        <a:pt x="867390" y="641555"/>
                        <a:pt x="742950" y="600075"/>
                      </a:cubicBezTo>
                      <a:cubicBezTo>
                        <a:pt x="733425" y="593725"/>
                        <a:pt x="725094" y="585045"/>
                        <a:pt x="714375" y="581025"/>
                      </a:cubicBezTo>
                      <a:cubicBezTo>
                        <a:pt x="641275" y="553612"/>
                        <a:pt x="690297" y="591541"/>
                        <a:pt x="638175" y="552450"/>
                      </a:cubicBezTo>
                      <a:cubicBezTo>
                        <a:pt x="621911" y="540252"/>
                        <a:pt x="604925" y="528725"/>
                        <a:pt x="590550" y="514350"/>
                      </a:cubicBezTo>
                      <a:cubicBezTo>
                        <a:pt x="573015" y="496815"/>
                        <a:pt x="559400" y="475734"/>
                        <a:pt x="542925" y="457200"/>
                      </a:cubicBezTo>
                      <a:cubicBezTo>
                        <a:pt x="516256" y="427198"/>
                        <a:pt x="517059" y="430431"/>
                        <a:pt x="485775" y="409575"/>
                      </a:cubicBezTo>
                      <a:cubicBezTo>
                        <a:pt x="476250" y="396875"/>
                        <a:pt x="465076" y="385258"/>
                        <a:pt x="457200" y="371475"/>
                      </a:cubicBezTo>
                      <a:cubicBezTo>
                        <a:pt x="451127" y="360847"/>
                        <a:pt x="440212" y="313048"/>
                        <a:pt x="438150" y="304800"/>
                      </a:cubicBezTo>
                      <a:cubicBezTo>
                        <a:pt x="420986" y="321964"/>
                        <a:pt x="400471" y="338743"/>
                        <a:pt x="390525" y="361950"/>
                      </a:cubicBezTo>
                      <a:cubicBezTo>
                        <a:pt x="385368" y="373982"/>
                        <a:pt x="386854" y="388341"/>
                        <a:pt x="381000" y="400050"/>
                      </a:cubicBezTo>
                      <a:cubicBezTo>
                        <a:pt x="373900" y="414249"/>
                        <a:pt x="363045" y="426350"/>
                        <a:pt x="352425" y="438150"/>
                      </a:cubicBezTo>
                      <a:cubicBezTo>
                        <a:pt x="303491" y="492521"/>
                        <a:pt x="310760" y="484977"/>
                        <a:pt x="266700" y="514350"/>
                      </a:cubicBezTo>
                      <a:cubicBezTo>
                        <a:pt x="242759" y="586174"/>
                        <a:pt x="275054" y="497642"/>
                        <a:pt x="238125" y="571500"/>
                      </a:cubicBezTo>
                      <a:cubicBezTo>
                        <a:pt x="233635" y="580480"/>
                        <a:pt x="231775" y="590550"/>
                        <a:pt x="228600" y="600075"/>
                      </a:cubicBezTo>
                      <a:cubicBezTo>
                        <a:pt x="226228" y="599601"/>
                        <a:pt x="162163" y="588835"/>
                        <a:pt x="152400" y="581025"/>
                      </a:cubicBezTo>
                      <a:cubicBezTo>
                        <a:pt x="143461" y="573874"/>
                        <a:pt x="141445" y="560545"/>
                        <a:pt x="133350" y="552450"/>
                      </a:cubicBezTo>
                      <a:cubicBezTo>
                        <a:pt x="125255" y="544355"/>
                        <a:pt x="114300" y="539750"/>
                        <a:pt x="104775" y="533400"/>
                      </a:cubicBezTo>
                      <a:cubicBezTo>
                        <a:pt x="98425" y="523875"/>
                        <a:pt x="93054" y="513619"/>
                        <a:pt x="85725" y="504825"/>
                      </a:cubicBezTo>
                      <a:cubicBezTo>
                        <a:pt x="62806" y="477323"/>
                        <a:pt x="56672" y="475931"/>
                        <a:pt x="28575" y="457200"/>
                      </a:cubicBezTo>
                      <a:cubicBezTo>
                        <a:pt x="18943" y="442753"/>
                        <a:pt x="0" y="419768"/>
                        <a:pt x="0" y="400050"/>
                      </a:cubicBezTo>
                      <a:cubicBezTo>
                        <a:pt x="0" y="390010"/>
                        <a:pt x="9525" y="371475"/>
                        <a:pt x="9525" y="371475"/>
                      </a:cubicBezTo>
                    </a:path>
                  </a:pathLst>
                </a:custGeom>
                <a:ln w="25400">
                  <a:solidFill>
                    <a:srgbClr val="0D60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Forme libre 59"/>
              <p:cNvSpPr/>
              <p:nvPr/>
            </p:nvSpPr>
            <p:spPr>
              <a:xfrm>
                <a:off x="5328344" y="5090702"/>
                <a:ext cx="2074143" cy="779603"/>
              </a:xfrm>
              <a:custGeom>
                <a:avLst/>
                <a:gdLst>
                  <a:gd name="connsiteX0" fmla="*/ 9525 w 1466850"/>
                  <a:gd name="connsiteY0" fmla="*/ 357451 h 474024"/>
                  <a:gd name="connsiteX1" fmla="*/ 0 w 1466850"/>
                  <a:gd name="connsiteY1" fmla="*/ 328876 h 474024"/>
                  <a:gd name="connsiteX2" fmla="*/ 9525 w 1466850"/>
                  <a:gd name="connsiteY2" fmla="*/ 300301 h 474024"/>
                  <a:gd name="connsiteX3" fmla="*/ 19050 w 1466850"/>
                  <a:gd name="connsiteY3" fmla="*/ 262201 h 474024"/>
                  <a:gd name="connsiteX4" fmla="*/ 38100 w 1466850"/>
                  <a:gd name="connsiteY4" fmla="*/ 205051 h 474024"/>
                  <a:gd name="connsiteX5" fmla="*/ 66675 w 1466850"/>
                  <a:gd name="connsiteY5" fmla="*/ 195526 h 474024"/>
                  <a:gd name="connsiteX6" fmla="*/ 219075 w 1466850"/>
                  <a:gd name="connsiteY6" fmla="*/ 186001 h 474024"/>
                  <a:gd name="connsiteX7" fmla="*/ 257175 w 1466850"/>
                  <a:gd name="connsiteY7" fmla="*/ 243151 h 474024"/>
                  <a:gd name="connsiteX8" fmla="*/ 276225 w 1466850"/>
                  <a:gd name="connsiteY8" fmla="*/ 300301 h 474024"/>
                  <a:gd name="connsiteX9" fmla="*/ 314325 w 1466850"/>
                  <a:gd name="connsiteY9" fmla="*/ 424126 h 474024"/>
                  <a:gd name="connsiteX10" fmla="*/ 352425 w 1466850"/>
                  <a:gd name="connsiteY10" fmla="*/ 433651 h 474024"/>
                  <a:gd name="connsiteX11" fmla="*/ 428625 w 1466850"/>
                  <a:gd name="connsiteY11" fmla="*/ 424126 h 474024"/>
                  <a:gd name="connsiteX12" fmla="*/ 466725 w 1466850"/>
                  <a:gd name="connsiteY12" fmla="*/ 357451 h 474024"/>
                  <a:gd name="connsiteX13" fmla="*/ 466725 w 1466850"/>
                  <a:gd name="connsiteY13" fmla="*/ 166951 h 474024"/>
                  <a:gd name="connsiteX14" fmla="*/ 495300 w 1466850"/>
                  <a:gd name="connsiteY14" fmla="*/ 157426 h 474024"/>
                  <a:gd name="connsiteX15" fmla="*/ 561975 w 1466850"/>
                  <a:gd name="connsiteY15" fmla="*/ 176476 h 474024"/>
                  <a:gd name="connsiteX16" fmla="*/ 590550 w 1466850"/>
                  <a:gd name="connsiteY16" fmla="*/ 195526 h 474024"/>
                  <a:gd name="connsiteX17" fmla="*/ 609600 w 1466850"/>
                  <a:gd name="connsiteY17" fmla="*/ 224101 h 474024"/>
                  <a:gd name="connsiteX18" fmla="*/ 628650 w 1466850"/>
                  <a:gd name="connsiteY18" fmla="*/ 281251 h 474024"/>
                  <a:gd name="connsiteX19" fmla="*/ 638175 w 1466850"/>
                  <a:gd name="connsiteY19" fmla="*/ 309826 h 474024"/>
                  <a:gd name="connsiteX20" fmla="*/ 647700 w 1466850"/>
                  <a:gd name="connsiteY20" fmla="*/ 347926 h 474024"/>
                  <a:gd name="connsiteX21" fmla="*/ 704850 w 1466850"/>
                  <a:gd name="connsiteY21" fmla="*/ 376501 h 474024"/>
                  <a:gd name="connsiteX22" fmla="*/ 819150 w 1466850"/>
                  <a:gd name="connsiteY22" fmla="*/ 338401 h 474024"/>
                  <a:gd name="connsiteX23" fmla="*/ 838200 w 1466850"/>
                  <a:gd name="connsiteY23" fmla="*/ 309826 h 474024"/>
                  <a:gd name="connsiteX24" fmla="*/ 847725 w 1466850"/>
                  <a:gd name="connsiteY24" fmla="*/ 271726 h 474024"/>
                  <a:gd name="connsiteX25" fmla="*/ 838200 w 1466850"/>
                  <a:gd name="connsiteY25" fmla="*/ 147901 h 474024"/>
                  <a:gd name="connsiteX26" fmla="*/ 828675 w 1466850"/>
                  <a:gd name="connsiteY26" fmla="*/ 119326 h 474024"/>
                  <a:gd name="connsiteX27" fmla="*/ 819150 w 1466850"/>
                  <a:gd name="connsiteY27" fmla="*/ 71701 h 474024"/>
                  <a:gd name="connsiteX28" fmla="*/ 828675 w 1466850"/>
                  <a:gd name="connsiteY28" fmla="*/ 14551 h 474024"/>
                  <a:gd name="connsiteX29" fmla="*/ 933450 w 1466850"/>
                  <a:gd name="connsiteY29" fmla="*/ 52651 h 474024"/>
                  <a:gd name="connsiteX30" fmla="*/ 962025 w 1466850"/>
                  <a:gd name="connsiteY30" fmla="*/ 157426 h 474024"/>
                  <a:gd name="connsiteX31" fmla="*/ 952500 w 1466850"/>
                  <a:gd name="connsiteY31" fmla="*/ 205051 h 474024"/>
                  <a:gd name="connsiteX32" fmla="*/ 933450 w 1466850"/>
                  <a:gd name="connsiteY32" fmla="*/ 262201 h 474024"/>
                  <a:gd name="connsiteX33" fmla="*/ 923925 w 1466850"/>
                  <a:gd name="connsiteY33" fmla="*/ 290776 h 474024"/>
                  <a:gd name="connsiteX34" fmla="*/ 914400 w 1466850"/>
                  <a:gd name="connsiteY34" fmla="*/ 328876 h 474024"/>
                  <a:gd name="connsiteX35" fmla="*/ 923925 w 1466850"/>
                  <a:gd name="connsiteY35" fmla="*/ 452701 h 474024"/>
                  <a:gd name="connsiteX36" fmla="*/ 962025 w 1466850"/>
                  <a:gd name="connsiteY36" fmla="*/ 471751 h 474024"/>
                  <a:gd name="connsiteX37" fmla="*/ 1057275 w 1466850"/>
                  <a:gd name="connsiteY37" fmla="*/ 462226 h 474024"/>
                  <a:gd name="connsiteX38" fmla="*/ 1066800 w 1466850"/>
                  <a:gd name="connsiteY38" fmla="*/ 433651 h 474024"/>
                  <a:gd name="connsiteX39" fmla="*/ 1047750 w 1466850"/>
                  <a:gd name="connsiteY39" fmla="*/ 290776 h 474024"/>
                  <a:gd name="connsiteX40" fmla="*/ 1028700 w 1466850"/>
                  <a:gd name="connsiteY40" fmla="*/ 262201 h 474024"/>
                  <a:gd name="connsiteX41" fmla="*/ 1028700 w 1466850"/>
                  <a:gd name="connsiteY41" fmla="*/ 147901 h 474024"/>
                  <a:gd name="connsiteX42" fmla="*/ 1085850 w 1466850"/>
                  <a:gd name="connsiteY42" fmla="*/ 100276 h 474024"/>
                  <a:gd name="connsiteX43" fmla="*/ 1123950 w 1466850"/>
                  <a:gd name="connsiteY43" fmla="*/ 109801 h 474024"/>
                  <a:gd name="connsiteX44" fmla="*/ 1152525 w 1466850"/>
                  <a:gd name="connsiteY44" fmla="*/ 186001 h 474024"/>
                  <a:gd name="connsiteX45" fmla="*/ 1162050 w 1466850"/>
                  <a:gd name="connsiteY45" fmla="*/ 281251 h 474024"/>
                  <a:gd name="connsiteX46" fmla="*/ 1171575 w 1466850"/>
                  <a:gd name="connsiteY46" fmla="*/ 309826 h 474024"/>
                  <a:gd name="connsiteX47" fmla="*/ 1200150 w 1466850"/>
                  <a:gd name="connsiteY47" fmla="*/ 328876 h 474024"/>
                  <a:gd name="connsiteX48" fmla="*/ 1238250 w 1466850"/>
                  <a:gd name="connsiteY48" fmla="*/ 338401 h 474024"/>
                  <a:gd name="connsiteX49" fmla="*/ 1371600 w 1466850"/>
                  <a:gd name="connsiteY49" fmla="*/ 309826 h 474024"/>
                  <a:gd name="connsiteX50" fmla="*/ 1447800 w 1466850"/>
                  <a:gd name="connsiteY50" fmla="*/ 271726 h 474024"/>
                  <a:gd name="connsiteX51" fmla="*/ 1466850 w 1466850"/>
                  <a:gd name="connsiteY51" fmla="*/ 243151 h 47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66850" h="474024">
                    <a:moveTo>
                      <a:pt x="9525" y="357451"/>
                    </a:moveTo>
                    <a:cubicBezTo>
                      <a:pt x="6350" y="347926"/>
                      <a:pt x="0" y="338916"/>
                      <a:pt x="0" y="328876"/>
                    </a:cubicBezTo>
                    <a:cubicBezTo>
                      <a:pt x="0" y="318836"/>
                      <a:pt x="6767" y="309955"/>
                      <a:pt x="9525" y="300301"/>
                    </a:cubicBezTo>
                    <a:cubicBezTo>
                      <a:pt x="13121" y="287714"/>
                      <a:pt x="15288" y="274740"/>
                      <a:pt x="19050" y="262201"/>
                    </a:cubicBezTo>
                    <a:cubicBezTo>
                      <a:pt x="24820" y="242967"/>
                      <a:pt x="19050" y="211401"/>
                      <a:pt x="38100" y="205051"/>
                    </a:cubicBezTo>
                    <a:lnTo>
                      <a:pt x="66675" y="195526"/>
                    </a:lnTo>
                    <a:cubicBezTo>
                      <a:pt x="118083" y="161254"/>
                      <a:pt x="125826" y="147604"/>
                      <a:pt x="219075" y="186001"/>
                    </a:cubicBezTo>
                    <a:cubicBezTo>
                      <a:pt x="240246" y="194718"/>
                      <a:pt x="249935" y="221431"/>
                      <a:pt x="257175" y="243151"/>
                    </a:cubicBezTo>
                    <a:lnTo>
                      <a:pt x="276225" y="300301"/>
                    </a:lnTo>
                    <a:cubicBezTo>
                      <a:pt x="282802" y="372644"/>
                      <a:pt x="257872" y="399932"/>
                      <a:pt x="314325" y="424126"/>
                    </a:cubicBezTo>
                    <a:cubicBezTo>
                      <a:pt x="326357" y="429283"/>
                      <a:pt x="339725" y="430476"/>
                      <a:pt x="352425" y="433651"/>
                    </a:cubicBezTo>
                    <a:cubicBezTo>
                      <a:pt x="377825" y="430476"/>
                      <a:pt x="404858" y="433633"/>
                      <a:pt x="428625" y="424126"/>
                    </a:cubicBezTo>
                    <a:cubicBezTo>
                      <a:pt x="437039" y="420760"/>
                      <a:pt x="465516" y="359868"/>
                      <a:pt x="466725" y="357451"/>
                    </a:cubicBezTo>
                    <a:cubicBezTo>
                      <a:pt x="463673" y="320822"/>
                      <a:pt x="446701" y="212005"/>
                      <a:pt x="466725" y="166951"/>
                    </a:cubicBezTo>
                    <a:cubicBezTo>
                      <a:pt x="470803" y="157776"/>
                      <a:pt x="485775" y="160601"/>
                      <a:pt x="495300" y="157426"/>
                    </a:cubicBezTo>
                    <a:cubicBezTo>
                      <a:pt x="507507" y="160478"/>
                      <a:pt x="548310" y="169644"/>
                      <a:pt x="561975" y="176476"/>
                    </a:cubicBezTo>
                    <a:cubicBezTo>
                      <a:pt x="572214" y="181596"/>
                      <a:pt x="581025" y="189176"/>
                      <a:pt x="590550" y="195526"/>
                    </a:cubicBezTo>
                    <a:cubicBezTo>
                      <a:pt x="596900" y="205051"/>
                      <a:pt x="604951" y="213640"/>
                      <a:pt x="609600" y="224101"/>
                    </a:cubicBezTo>
                    <a:cubicBezTo>
                      <a:pt x="617755" y="242451"/>
                      <a:pt x="622300" y="262201"/>
                      <a:pt x="628650" y="281251"/>
                    </a:cubicBezTo>
                    <a:cubicBezTo>
                      <a:pt x="631825" y="290776"/>
                      <a:pt x="635740" y="300086"/>
                      <a:pt x="638175" y="309826"/>
                    </a:cubicBezTo>
                    <a:cubicBezTo>
                      <a:pt x="641350" y="322526"/>
                      <a:pt x="640438" y="337034"/>
                      <a:pt x="647700" y="347926"/>
                    </a:cubicBezTo>
                    <a:cubicBezTo>
                      <a:pt x="658251" y="363753"/>
                      <a:pt x="688550" y="371068"/>
                      <a:pt x="704850" y="376501"/>
                    </a:cubicBezTo>
                    <a:cubicBezTo>
                      <a:pt x="769815" y="368380"/>
                      <a:pt x="777308" y="380243"/>
                      <a:pt x="819150" y="338401"/>
                    </a:cubicBezTo>
                    <a:cubicBezTo>
                      <a:pt x="827245" y="330306"/>
                      <a:pt x="831850" y="319351"/>
                      <a:pt x="838200" y="309826"/>
                    </a:cubicBezTo>
                    <a:cubicBezTo>
                      <a:pt x="841375" y="297126"/>
                      <a:pt x="847725" y="284817"/>
                      <a:pt x="847725" y="271726"/>
                    </a:cubicBezTo>
                    <a:cubicBezTo>
                      <a:pt x="847725" y="230329"/>
                      <a:pt x="843335" y="188978"/>
                      <a:pt x="838200" y="147901"/>
                    </a:cubicBezTo>
                    <a:cubicBezTo>
                      <a:pt x="836955" y="137938"/>
                      <a:pt x="831110" y="129066"/>
                      <a:pt x="828675" y="119326"/>
                    </a:cubicBezTo>
                    <a:cubicBezTo>
                      <a:pt x="824748" y="103620"/>
                      <a:pt x="822325" y="87576"/>
                      <a:pt x="819150" y="71701"/>
                    </a:cubicBezTo>
                    <a:cubicBezTo>
                      <a:pt x="822325" y="52651"/>
                      <a:pt x="811027" y="22395"/>
                      <a:pt x="828675" y="14551"/>
                    </a:cubicBezTo>
                    <a:cubicBezTo>
                      <a:pt x="861415" y="0"/>
                      <a:pt x="906949" y="34984"/>
                      <a:pt x="933450" y="52651"/>
                    </a:cubicBezTo>
                    <a:cubicBezTo>
                      <a:pt x="955246" y="96243"/>
                      <a:pt x="962025" y="99761"/>
                      <a:pt x="962025" y="157426"/>
                    </a:cubicBezTo>
                    <a:cubicBezTo>
                      <a:pt x="962025" y="173615"/>
                      <a:pt x="956760" y="189432"/>
                      <a:pt x="952500" y="205051"/>
                    </a:cubicBezTo>
                    <a:cubicBezTo>
                      <a:pt x="947216" y="224424"/>
                      <a:pt x="939800" y="243151"/>
                      <a:pt x="933450" y="262201"/>
                    </a:cubicBezTo>
                    <a:cubicBezTo>
                      <a:pt x="930275" y="271726"/>
                      <a:pt x="926360" y="281036"/>
                      <a:pt x="923925" y="290776"/>
                    </a:cubicBezTo>
                    <a:lnTo>
                      <a:pt x="914400" y="328876"/>
                    </a:lnTo>
                    <a:cubicBezTo>
                      <a:pt x="917575" y="370151"/>
                      <a:pt x="910834" y="413428"/>
                      <a:pt x="923925" y="452701"/>
                    </a:cubicBezTo>
                    <a:cubicBezTo>
                      <a:pt x="928415" y="466171"/>
                      <a:pt x="947862" y="470739"/>
                      <a:pt x="962025" y="471751"/>
                    </a:cubicBezTo>
                    <a:cubicBezTo>
                      <a:pt x="993852" y="474024"/>
                      <a:pt x="1025525" y="465401"/>
                      <a:pt x="1057275" y="462226"/>
                    </a:cubicBezTo>
                    <a:cubicBezTo>
                      <a:pt x="1060450" y="452701"/>
                      <a:pt x="1066800" y="443691"/>
                      <a:pt x="1066800" y="433651"/>
                    </a:cubicBezTo>
                    <a:cubicBezTo>
                      <a:pt x="1066800" y="412371"/>
                      <a:pt x="1066645" y="328565"/>
                      <a:pt x="1047750" y="290776"/>
                    </a:cubicBezTo>
                    <a:cubicBezTo>
                      <a:pt x="1042630" y="280537"/>
                      <a:pt x="1035050" y="271726"/>
                      <a:pt x="1028700" y="262201"/>
                    </a:cubicBezTo>
                    <a:cubicBezTo>
                      <a:pt x="1017401" y="217006"/>
                      <a:pt x="1008880" y="202406"/>
                      <a:pt x="1028700" y="147901"/>
                    </a:cubicBezTo>
                    <a:cubicBezTo>
                      <a:pt x="1034567" y="131766"/>
                      <a:pt x="1072244" y="109347"/>
                      <a:pt x="1085850" y="100276"/>
                    </a:cubicBezTo>
                    <a:cubicBezTo>
                      <a:pt x="1098550" y="103451"/>
                      <a:pt x="1113893" y="101420"/>
                      <a:pt x="1123950" y="109801"/>
                    </a:cubicBezTo>
                    <a:cubicBezTo>
                      <a:pt x="1139679" y="122909"/>
                      <a:pt x="1148015" y="167963"/>
                      <a:pt x="1152525" y="186001"/>
                    </a:cubicBezTo>
                    <a:cubicBezTo>
                      <a:pt x="1155700" y="217751"/>
                      <a:pt x="1157198" y="249714"/>
                      <a:pt x="1162050" y="281251"/>
                    </a:cubicBezTo>
                    <a:cubicBezTo>
                      <a:pt x="1163577" y="291174"/>
                      <a:pt x="1165303" y="301986"/>
                      <a:pt x="1171575" y="309826"/>
                    </a:cubicBezTo>
                    <a:cubicBezTo>
                      <a:pt x="1178726" y="318765"/>
                      <a:pt x="1189628" y="324367"/>
                      <a:pt x="1200150" y="328876"/>
                    </a:cubicBezTo>
                    <a:cubicBezTo>
                      <a:pt x="1212182" y="334033"/>
                      <a:pt x="1225550" y="335226"/>
                      <a:pt x="1238250" y="338401"/>
                    </a:cubicBezTo>
                    <a:cubicBezTo>
                      <a:pt x="1255085" y="335340"/>
                      <a:pt x="1337016" y="325546"/>
                      <a:pt x="1371600" y="309826"/>
                    </a:cubicBezTo>
                    <a:cubicBezTo>
                      <a:pt x="1397453" y="298075"/>
                      <a:pt x="1447800" y="271726"/>
                      <a:pt x="1447800" y="271726"/>
                    </a:cubicBezTo>
                    <a:lnTo>
                      <a:pt x="1466850" y="243151"/>
                    </a:lnTo>
                  </a:path>
                </a:pathLst>
              </a:custGeom>
              <a:ln w="25400">
                <a:solidFill>
                  <a:srgbClr val="0D60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hevron 60"/>
              <p:cNvSpPr/>
              <p:nvPr/>
            </p:nvSpPr>
            <p:spPr>
              <a:xfrm rot="16200000">
                <a:off x="7394859" y="5344533"/>
                <a:ext cx="259457" cy="216024"/>
              </a:xfrm>
              <a:prstGeom prst="chevron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orme libre 61"/>
              <p:cNvSpPr/>
              <p:nvPr/>
            </p:nvSpPr>
            <p:spPr>
              <a:xfrm>
                <a:off x="7632599" y="5016728"/>
                <a:ext cx="1419225" cy="764802"/>
              </a:xfrm>
              <a:custGeom>
                <a:avLst/>
                <a:gdLst>
                  <a:gd name="connsiteX0" fmla="*/ 0 w 1419225"/>
                  <a:gd name="connsiteY0" fmla="*/ 488576 h 764801"/>
                  <a:gd name="connsiteX1" fmla="*/ 104775 w 1419225"/>
                  <a:gd name="connsiteY1" fmla="*/ 345701 h 764801"/>
                  <a:gd name="connsiteX2" fmla="*/ 152400 w 1419225"/>
                  <a:gd name="connsiteY2" fmla="*/ 288551 h 764801"/>
                  <a:gd name="connsiteX3" fmla="*/ 228600 w 1419225"/>
                  <a:gd name="connsiteY3" fmla="*/ 269501 h 764801"/>
                  <a:gd name="connsiteX4" fmla="*/ 266700 w 1419225"/>
                  <a:gd name="connsiteY4" fmla="*/ 326651 h 764801"/>
                  <a:gd name="connsiteX5" fmla="*/ 247650 w 1419225"/>
                  <a:gd name="connsiteY5" fmla="*/ 383801 h 764801"/>
                  <a:gd name="connsiteX6" fmla="*/ 200025 w 1419225"/>
                  <a:gd name="connsiteY6" fmla="*/ 440951 h 764801"/>
                  <a:gd name="connsiteX7" fmla="*/ 152400 w 1419225"/>
                  <a:gd name="connsiteY7" fmla="*/ 498101 h 764801"/>
                  <a:gd name="connsiteX8" fmla="*/ 142875 w 1419225"/>
                  <a:gd name="connsiteY8" fmla="*/ 526676 h 764801"/>
                  <a:gd name="connsiteX9" fmla="*/ 142875 w 1419225"/>
                  <a:gd name="connsiteY9" fmla="*/ 669551 h 764801"/>
                  <a:gd name="connsiteX10" fmla="*/ 171450 w 1419225"/>
                  <a:gd name="connsiteY10" fmla="*/ 679076 h 764801"/>
                  <a:gd name="connsiteX11" fmla="*/ 323850 w 1419225"/>
                  <a:gd name="connsiteY11" fmla="*/ 669551 h 764801"/>
                  <a:gd name="connsiteX12" fmla="*/ 409575 w 1419225"/>
                  <a:gd name="connsiteY12" fmla="*/ 574301 h 764801"/>
                  <a:gd name="connsiteX13" fmla="*/ 438150 w 1419225"/>
                  <a:gd name="connsiteY13" fmla="*/ 555251 h 764801"/>
                  <a:gd name="connsiteX14" fmla="*/ 447675 w 1419225"/>
                  <a:gd name="connsiteY14" fmla="*/ 517151 h 764801"/>
                  <a:gd name="connsiteX15" fmla="*/ 428625 w 1419225"/>
                  <a:gd name="connsiteY15" fmla="*/ 383801 h 764801"/>
                  <a:gd name="connsiteX16" fmla="*/ 447675 w 1419225"/>
                  <a:gd name="connsiteY16" fmla="*/ 221876 h 764801"/>
                  <a:gd name="connsiteX17" fmla="*/ 457200 w 1419225"/>
                  <a:gd name="connsiteY17" fmla="*/ 193301 h 764801"/>
                  <a:gd name="connsiteX18" fmla="*/ 476250 w 1419225"/>
                  <a:gd name="connsiteY18" fmla="*/ 164726 h 764801"/>
                  <a:gd name="connsiteX19" fmla="*/ 504825 w 1419225"/>
                  <a:gd name="connsiteY19" fmla="*/ 155201 h 764801"/>
                  <a:gd name="connsiteX20" fmla="*/ 600075 w 1419225"/>
                  <a:gd name="connsiteY20" fmla="*/ 174251 h 764801"/>
                  <a:gd name="connsiteX21" fmla="*/ 628650 w 1419225"/>
                  <a:gd name="connsiteY21" fmla="*/ 193301 h 764801"/>
                  <a:gd name="connsiteX22" fmla="*/ 647700 w 1419225"/>
                  <a:gd name="connsiteY22" fmla="*/ 231401 h 764801"/>
                  <a:gd name="connsiteX23" fmla="*/ 628650 w 1419225"/>
                  <a:gd name="connsiteY23" fmla="*/ 402851 h 764801"/>
                  <a:gd name="connsiteX24" fmla="*/ 619125 w 1419225"/>
                  <a:gd name="connsiteY24" fmla="*/ 469526 h 764801"/>
                  <a:gd name="connsiteX25" fmla="*/ 628650 w 1419225"/>
                  <a:gd name="connsiteY25" fmla="*/ 555251 h 764801"/>
                  <a:gd name="connsiteX26" fmla="*/ 857250 w 1419225"/>
                  <a:gd name="connsiteY26" fmla="*/ 498101 h 764801"/>
                  <a:gd name="connsiteX27" fmla="*/ 866775 w 1419225"/>
                  <a:gd name="connsiteY27" fmla="*/ 450476 h 764801"/>
                  <a:gd name="connsiteX28" fmla="*/ 904875 w 1419225"/>
                  <a:gd name="connsiteY28" fmla="*/ 345701 h 764801"/>
                  <a:gd name="connsiteX29" fmla="*/ 923925 w 1419225"/>
                  <a:gd name="connsiteY29" fmla="*/ 307601 h 764801"/>
                  <a:gd name="connsiteX30" fmla="*/ 952500 w 1419225"/>
                  <a:gd name="connsiteY30" fmla="*/ 98051 h 764801"/>
                  <a:gd name="connsiteX31" fmla="*/ 962025 w 1419225"/>
                  <a:gd name="connsiteY31" fmla="*/ 50426 h 764801"/>
                  <a:gd name="connsiteX32" fmla="*/ 952500 w 1419225"/>
                  <a:gd name="connsiteY32" fmla="*/ 88526 h 764801"/>
                  <a:gd name="connsiteX33" fmla="*/ 971550 w 1419225"/>
                  <a:gd name="connsiteY33" fmla="*/ 174251 h 764801"/>
                  <a:gd name="connsiteX34" fmla="*/ 1000125 w 1419225"/>
                  <a:gd name="connsiteY34" fmla="*/ 202826 h 764801"/>
                  <a:gd name="connsiteX35" fmla="*/ 1057275 w 1419225"/>
                  <a:gd name="connsiteY35" fmla="*/ 250451 h 764801"/>
                  <a:gd name="connsiteX36" fmla="*/ 1085850 w 1419225"/>
                  <a:gd name="connsiteY36" fmla="*/ 269501 h 764801"/>
                  <a:gd name="connsiteX37" fmla="*/ 1114425 w 1419225"/>
                  <a:gd name="connsiteY37" fmla="*/ 279026 h 764801"/>
                  <a:gd name="connsiteX38" fmla="*/ 1123950 w 1419225"/>
                  <a:gd name="connsiteY38" fmla="*/ 317126 h 764801"/>
                  <a:gd name="connsiteX39" fmla="*/ 1114425 w 1419225"/>
                  <a:gd name="connsiteY39" fmla="*/ 412376 h 764801"/>
                  <a:gd name="connsiteX40" fmla="*/ 1104900 w 1419225"/>
                  <a:gd name="connsiteY40" fmla="*/ 440951 h 764801"/>
                  <a:gd name="connsiteX41" fmla="*/ 1095375 w 1419225"/>
                  <a:gd name="connsiteY41" fmla="*/ 498101 h 764801"/>
                  <a:gd name="connsiteX42" fmla="*/ 1047750 w 1419225"/>
                  <a:gd name="connsiteY42" fmla="*/ 555251 h 764801"/>
                  <a:gd name="connsiteX43" fmla="*/ 1009650 w 1419225"/>
                  <a:gd name="connsiteY43" fmla="*/ 593351 h 764801"/>
                  <a:gd name="connsiteX44" fmla="*/ 933450 w 1419225"/>
                  <a:gd name="connsiteY44" fmla="*/ 612401 h 764801"/>
                  <a:gd name="connsiteX45" fmla="*/ 914400 w 1419225"/>
                  <a:gd name="connsiteY45" fmla="*/ 640976 h 764801"/>
                  <a:gd name="connsiteX46" fmla="*/ 942975 w 1419225"/>
                  <a:gd name="connsiteY46" fmla="*/ 745751 h 764801"/>
                  <a:gd name="connsiteX47" fmla="*/ 971550 w 1419225"/>
                  <a:gd name="connsiteY47" fmla="*/ 764801 h 764801"/>
                  <a:gd name="connsiteX48" fmla="*/ 1162050 w 1419225"/>
                  <a:gd name="connsiteY48" fmla="*/ 755276 h 764801"/>
                  <a:gd name="connsiteX49" fmla="*/ 1190625 w 1419225"/>
                  <a:gd name="connsiteY49" fmla="*/ 745751 h 764801"/>
                  <a:gd name="connsiteX50" fmla="*/ 1228725 w 1419225"/>
                  <a:gd name="connsiteY50" fmla="*/ 717176 h 764801"/>
                  <a:gd name="connsiteX51" fmla="*/ 1257300 w 1419225"/>
                  <a:gd name="connsiteY51" fmla="*/ 688601 h 764801"/>
                  <a:gd name="connsiteX52" fmla="*/ 1276350 w 1419225"/>
                  <a:gd name="connsiteY52" fmla="*/ 650501 h 764801"/>
                  <a:gd name="connsiteX53" fmla="*/ 1295400 w 1419225"/>
                  <a:gd name="connsiteY53" fmla="*/ 621926 h 764801"/>
                  <a:gd name="connsiteX54" fmla="*/ 1304925 w 1419225"/>
                  <a:gd name="connsiteY54" fmla="*/ 393326 h 764801"/>
                  <a:gd name="connsiteX55" fmla="*/ 1343025 w 1419225"/>
                  <a:gd name="connsiteY55" fmla="*/ 336176 h 764801"/>
                  <a:gd name="connsiteX56" fmla="*/ 1352550 w 1419225"/>
                  <a:gd name="connsiteY56" fmla="*/ 307601 h 764801"/>
                  <a:gd name="connsiteX57" fmla="*/ 1419225 w 1419225"/>
                  <a:gd name="connsiteY57" fmla="*/ 317126 h 7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419225" h="764801">
                    <a:moveTo>
                      <a:pt x="0" y="488576"/>
                    </a:moveTo>
                    <a:cubicBezTo>
                      <a:pt x="34925" y="440951"/>
                      <a:pt x="70197" y="393578"/>
                      <a:pt x="104775" y="345701"/>
                    </a:cubicBezTo>
                    <a:cubicBezTo>
                      <a:pt x="139254" y="297961"/>
                      <a:pt x="106368" y="334583"/>
                      <a:pt x="152400" y="288551"/>
                    </a:cubicBezTo>
                    <a:cubicBezTo>
                      <a:pt x="164375" y="252627"/>
                      <a:pt x="162383" y="227363"/>
                      <a:pt x="228600" y="269501"/>
                    </a:cubicBezTo>
                    <a:cubicBezTo>
                      <a:pt x="247916" y="281793"/>
                      <a:pt x="266700" y="326651"/>
                      <a:pt x="266700" y="326651"/>
                    </a:cubicBezTo>
                    <a:cubicBezTo>
                      <a:pt x="260350" y="345701"/>
                      <a:pt x="255805" y="365451"/>
                      <a:pt x="247650" y="383801"/>
                    </a:cubicBezTo>
                    <a:cubicBezTo>
                      <a:pt x="234136" y="414207"/>
                      <a:pt x="221388" y="415316"/>
                      <a:pt x="200025" y="440951"/>
                    </a:cubicBezTo>
                    <a:cubicBezTo>
                      <a:pt x="133720" y="520517"/>
                      <a:pt x="235882" y="414619"/>
                      <a:pt x="152400" y="498101"/>
                    </a:cubicBezTo>
                    <a:cubicBezTo>
                      <a:pt x="149225" y="507626"/>
                      <a:pt x="145633" y="517022"/>
                      <a:pt x="142875" y="526676"/>
                    </a:cubicBezTo>
                    <a:cubicBezTo>
                      <a:pt x="128378" y="577415"/>
                      <a:pt x="122699" y="609022"/>
                      <a:pt x="142875" y="669551"/>
                    </a:cubicBezTo>
                    <a:cubicBezTo>
                      <a:pt x="146050" y="679076"/>
                      <a:pt x="161925" y="675901"/>
                      <a:pt x="171450" y="679076"/>
                    </a:cubicBezTo>
                    <a:lnTo>
                      <a:pt x="323850" y="669551"/>
                    </a:lnTo>
                    <a:cubicBezTo>
                      <a:pt x="400650" y="642838"/>
                      <a:pt x="372351" y="611525"/>
                      <a:pt x="409575" y="574301"/>
                    </a:cubicBezTo>
                    <a:cubicBezTo>
                      <a:pt x="417670" y="566206"/>
                      <a:pt x="428625" y="561601"/>
                      <a:pt x="438150" y="555251"/>
                    </a:cubicBezTo>
                    <a:cubicBezTo>
                      <a:pt x="441325" y="542551"/>
                      <a:pt x="447675" y="530242"/>
                      <a:pt x="447675" y="517151"/>
                    </a:cubicBezTo>
                    <a:cubicBezTo>
                      <a:pt x="447675" y="433679"/>
                      <a:pt x="446253" y="436684"/>
                      <a:pt x="428625" y="383801"/>
                    </a:cubicBezTo>
                    <a:cubicBezTo>
                      <a:pt x="435898" y="289256"/>
                      <a:pt x="429140" y="286750"/>
                      <a:pt x="447675" y="221876"/>
                    </a:cubicBezTo>
                    <a:cubicBezTo>
                      <a:pt x="450433" y="212222"/>
                      <a:pt x="452710" y="202281"/>
                      <a:pt x="457200" y="193301"/>
                    </a:cubicBezTo>
                    <a:cubicBezTo>
                      <a:pt x="462320" y="183062"/>
                      <a:pt x="467311" y="171877"/>
                      <a:pt x="476250" y="164726"/>
                    </a:cubicBezTo>
                    <a:cubicBezTo>
                      <a:pt x="484090" y="158454"/>
                      <a:pt x="495300" y="158376"/>
                      <a:pt x="504825" y="155201"/>
                    </a:cubicBezTo>
                    <a:cubicBezTo>
                      <a:pt x="529396" y="158711"/>
                      <a:pt x="573476" y="160951"/>
                      <a:pt x="600075" y="174251"/>
                    </a:cubicBezTo>
                    <a:cubicBezTo>
                      <a:pt x="610314" y="179371"/>
                      <a:pt x="619125" y="186951"/>
                      <a:pt x="628650" y="193301"/>
                    </a:cubicBezTo>
                    <a:cubicBezTo>
                      <a:pt x="635000" y="206001"/>
                      <a:pt x="646912" y="217224"/>
                      <a:pt x="647700" y="231401"/>
                    </a:cubicBezTo>
                    <a:cubicBezTo>
                      <a:pt x="655901" y="379013"/>
                      <a:pt x="643502" y="321164"/>
                      <a:pt x="628650" y="402851"/>
                    </a:cubicBezTo>
                    <a:cubicBezTo>
                      <a:pt x="624634" y="424940"/>
                      <a:pt x="622300" y="447301"/>
                      <a:pt x="619125" y="469526"/>
                    </a:cubicBezTo>
                    <a:cubicBezTo>
                      <a:pt x="622300" y="498101"/>
                      <a:pt x="601145" y="546880"/>
                      <a:pt x="628650" y="555251"/>
                    </a:cubicBezTo>
                    <a:cubicBezTo>
                      <a:pt x="813972" y="611653"/>
                      <a:pt x="814601" y="583399"/>
                      <a:pt x="857250" y="498101"/>
                    </a:cubicBezTo>
                    <a:cubicBezTo>
                      <a:pt x="860425" y="482226"/>
                      <a:pt x="862515" y="466095"/>
                      <a:pt x="866775" y="450476"/>
                    </a:cubicBezTo>
                    <a:cubicBezTo>
                      <a:pt x="874229" y="423145"/>
                      <a:pt x="892845" y="372769"/>
                      <a:pt x="904875" y="345701"/>
                    </a:cubicBezTo>
                    <a:cubicBezTo>
                      <a:pt x="910642" y="332726"/>
                      <a:pt x="917575" y="320301"/>
                      <a:pt x="923925" y="307601"/>
                    </a:cubicBezTo>
                    <a:cubicBezTo>
                      <a:pt x="975192" y="0"/>
                      <a:pt x="916851" y="365419"/>
                      <a:pt x="952500" y="98051"/>
                    </a:cubicBezTo>
                    <a:cubicBezTo>
                      <a:pt x="954640" y="82004"/>
                      <a:pt x="962025" y="66615"/>
                      <a:pt x="962025" y="50426"/>
                    </a:cubicBezTo>
                    <a:cubicBezTo>
                      <a:pt x="962025" y="37335"/>
                      <a:pt x="955675" y="75826"/>
                      <a:pt x="952500" y="88526"/>
                    </a:cubicBezTo>
                    <a:cubicBezTo>
                      <a:pt x="958850" y="117101"/>
                      <a:pt x="960292" y="147231"/>
                      <a:pt x="971550" y="174251"/>
                    </a:cubicBezTo>
                    <a:cubicBezTo>
                      <a:pt x="976731" y="186685"/>
                      <a:pt x="991359" y="192599"/>
                      <a:pt x="1000125" y="202826"/>
                    </a:cubicBezTo>
                    <a:cubicBezTo>
                      <a:pt x="1041644" y="251265"/>
                      <a:pt x="1009263" y="234447"/>
                      <a:pt x="1057275" y="250451"/>
                    </a:cubicBezTo>
                    <a:cubicBezTo>
                      <a:pt x="1066800" y="256801"/>
                      <a:pt x="1075611" y="264381"/>
                      <a:pt x="1085850" y="269501"/>
                    </a:cubicBezTo>
                    <a:cubicBezTo>
                      <a:pt x="1094830" y="273991"/>
                      <a:pt x="1108153" y="271186"/>
                      <a:pt x="1114425" y="279026"/>
                    </a:cubicBezTo>
                    <a:cubicBezTo>
                      <a:pt x="1122603" y="289248"/>
                      <a:pt x="1120775" y="304426"/>
                      <a:pt x="1123950" y="317126"/>
                    </a:cubicBezTo>
                    <a:cubicBezTo>
                      <a:pt x="1120775" y="348876"/>
                      <a:pt x="1119277" y="380839"/>
                      <a:pt x="1114425" y="412376"/>
                    </a:cubicBezTo>
                    <a:cubicBezTo>
                      <a:pt x="1112898" y="422299"/>
                      <a:pt x="1107078" y="431150"/>
                      <a:pt x="1104900" y="440951"/>
                    </a:cubicBezTo>
                    <a:cubicBezTo>
                      <a:pt x="1100710" y="459804"/>
                      <a:pt x="1101482" y="479779"/>
                      <a:pt x="1095375" y="498101"/>
                    </a:cubicBezTo>
                    <a:cubicBezTo>
                      <a:pt x="1088744" y="517993"/>
                      <a:pt x="1061013" y="541988"/>
                      <a:pt x="1047750" y="555251"/>
                    </a:cubicBezTo>
                    <a:cubicBezTo>
                      <a:pt x="1035897" y="590811"/>
                      <a:pt x="1046903" y="583191"/>
                      <a:pt x="1009650" y="593351"/>
                    </a:cubicBezTo>
                    <a:cubicBezTo>
                      <a:pt x="984391" y="600240"/>
                      <a:pt x="933450" y="612401"/>
                      <a:pt x="933450" y="612401"/>
                    </a:cubicBezTo>
                    <a:cubicBezTo>
                      <a:pt x="927100" y="621926"/>
                      <a:pt x="915436" y="629575"/>
                      <a:pt x="914400" y="640976"/>
                    </a:cubicBezTo>
                    <a:cubicBezTo>
                      <a:pt x="911113" y="677130"/>
                      <a:pt x="916091" y="718867"/>
                      <a:pt x="942975" y="745751"/>
                    </a:cubicBezTo>
                    <a:cubicBezTo>
                      <a:pt x="951070" y="753846"/>
                      <a:pt x="962025" y="758451"/>
                      <a:pt x="971550" y="764801"/>
                    </a:cubicBezTo>
                    <a:cubicBezTo>
                      <a:pt x="1035050" y="761626"/>
                      <a:pt x="1098710" y="760784"/>
                      <a:pt x="1162050" y="755276"/>
                    </a:cubicBezTo>
                    <a:cubicBezTo>
                      <a:pt x="1172052" y="754406"/>
                      <a:pt x="1181908" y="750732"/>
                      <a:pt x="1190625" y="745751"/>
                    </a:cubicBezTo>
                    <a:cubicBezTo>
                      <a:pt x="1204408" y="737875"/>
                      <a:pt x="1216672" y="727507"/>
                      <a:pt x="1228725" y="717176"/>
                    </a:cubicBezTo>
                    <a:cubicBezTo>
                      <a:pt x="1238952" y="708410"/>
                      <a:pt x="1249470" y="699562"/>
                      <a:pt x="1257300" y="688601"/>
                    </a:cubicBezTo>
                    <a:cubicBezTo>
                      <a:pt x="1265553" y="677047"/>
                      <a:pt x="1269305" y="662829"/>
                      <a:pt x="1276350" y="650501"/>
                    </a:cubicBezTo>
                    <a:cubicBezTo>
                      <a:pt x="1282030" y="640562"/>
                      <a:pt x="1289050" y="631451"/>
                      <a:pt x="1295400" y="621926"/>
                    </a:cubicBezTo>
                    <a:cubicBezTo>
                      <a:pt x="1298575" y="545726"/>
                      <a:pt x="1292387" y="468554"/>
                      <a:pt x="1304925" y="393326"/>
                    </a:cubicBezTo>
                    <a:cubicBezTo>
                      <a:pt x="1308689" y="370742"/>
                      <a:pt x="1330325" y="355226"/>
                      <a:pt x="1343025" y="336176"/>
                    </a:cubicBezTo>
                    <a:cubicBezTo>
                      <a:pt x="1348594" y="327822"/>
                      <a:pt x="1349375" y="317126"/>
                      <a:pt x="1352550" y="307601"/>
                    </a:cubicBezTo>
                    <a:cubicBezTo>
                      <a:pt x="1406402" y="318371"/>
                      <a:pt x="1383986" y="317126"/>
                      <a:pt x="1419225" y="317126"/>
                    </a:cubicBezTo>
                  </a:path>
                </a:pathLst>
              </a:custGeom>
              <a:ln w="25400">
                <a:solidFill>
                  <a:srgbClr val="0D60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Connecteur droit avec flèche 75"/>
            <p:cNvCxnSpPr/>
            <p:nvPr/>
          </p:nvCxnSpPr>
          <p:spPr>
            <a:xfrm>
              <a:off x="6683982" y="2505501"/>
              <a:ext cx="0" cy="275969"/>
            </a:xfrm>
            <a:prstGeom prst="straightConnector1">
              <a:avLst/>
            </a:prstGeom>
            <a:ln w="19050">
              <a:solidFill>
                <a:srgbClr val="50A5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/>
            <p:cNvCxnSpPr/>
            <p:nvPr/>
          </p:nvCxnSpPr>
          <p:spPr>
            <a:xfrm flipV="1">
              <a:off x="6506732" y="2443880"/>
              <a:ext cx="0" cy="337590"/>
            </a:xfrm>
            <a:prstGeom prst="straightConnector1">
              <a:avLst/>
            </a:prstGeom>
            <a:ln w="31750">
              <a:solidFill>
                <a:srgbClr val="50A5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" cstate="print"/>
          <a:srcRect l="57581" t="19652" r="2257" b="67797"/>
          <a:stretch>
            <a:fillRect/>
          </a:stretch>
        </p:blipFill>
        <p:spPr bwMode="auto">
          <a:xfrm>
            <a:off x="4211960" y="1797528"/>
            <a:ext cx="4032448" cy="1008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9" name="Titre 1"/>
          <p:cNvSpPr txBox="1">
            <a:spLocks/>
          </p:cNvSpPr>
          <p:nvPr/>
        </p:nvSpPr>
        <p:spPr>
          <a:xfrm>
            <a:off x="5148064" y="2733632"/>
            <a:ext cx="2016224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Tri-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Urea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Toluene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Titre 1"/>
          <p:cNvSpPr txBox="1">
            <a:spLocks/>
          </p:cNvSpPr>
          <p:nvPr/>
        </p:nvSpPr>
        <p:spPr>
          <a:xfrm>
            <a:off x="5148064" y="3212976"/>
            <a:ext cx="1944216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Strong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Sticker</a:t>
            </a: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”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/>
          <a:srcRect l="25688" t="19652" r="48685" b="67797"/>
          <a:stretch>
            <a:fillRect/>
          </a:stretch>
        </p:blipFill>
        <p:spPr bwMode="auto">
          <a:xfrm>
            <a:off x="611560" y="1700808"/>
            <a:ext cx="2636168" cy="1032824"/>
          </a:xfrm>
          <a:prstGeom prst="rect">
            <a:avLst/>
          </a:prstGeom>
          <a:solidFill>
            <a:srgbClr val="00B050"/>
          </a:solidFill>
          <a:ln w="25400">
            <a:noFill/>
            <a:prstDash val="dash"/>
            <a:miter lim="800000"/>
            <a:headEnd/>
            <a:tailEnd/>
          </a:ln>
        </p:spPr>
      </p:pic>
      <p:sp>
        <p:nvSpPr>
          <p:cNvPr id="40" name="Titre 1"/>
          <p:cNvSpPr txBox="1">
            <a:spLocks/>
          </p:cNvSpPr>
          <p:nvPr/>
        </p:nvSpPr>
        <p:spPr>
          <a:xfrm>
            <a:off x="899592" y="2733632"/>
            <a:ext cx="1944216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Bis-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urea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Xylene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itre 1"/>
          <p:cNvSpPr txBox="1">
            <a:spLocks/>
          </p:cNvSpPr>
          <p:nvPr/>
        </p:nvSpPr>
        <p:spPr>
          <a:xfrm>
            <a:off x="899773" y="3212977"/>
            <a:ext cx="1944216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Weak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Sticker</a:t>
            </a: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”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5" name="Groupe 44"/>
          <p:cNvGrpSpPr/>
          <p:nvPr/>
        </p:nvGrpSpPr>
        <p:grpSpPr>
          <a:xfrm>
            <a:off x="1331640" y="6165304"/>
            <a:ext cx="7200800" cy="504056"/>
            <a:chOff x="755576" y="6165304"/>
            <a:chExt cx="7200800" cy="504056"/>
          </a:xfrm>
        </p:grpSpPr>
        <p:sp>
          <p:nvSpPr>
            <p:cNvPr id="63" name="Titre 1"/>
            <p:cNvSpPr txBox="1">
              <a:spLocks/>
            </p:cNvSpPr>
            <p:nvPr/>
          </p:nvSpPr>
          <p:spPr>
            <a:xfrm>
              <a:off x="755576" y="6165304"/>
              <a:ext cx="4176464" cy="504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noProof="0" dirty="0" smtClean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5 kg/mol ≤ M</a:t>
              </a:r>
              <a:r>
                <a:rPr lang="en-US" b="1" baseline="-25000" noProof="0" dirty="0" smtClean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w </a:t>
              </a:r>
              <a:r>
                <a:rPr lang="en-US" b="1" noProof="0" dirty="0" smtClean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≤ 100 kg/mol</a:t>
              </a:r>
              <a:endPara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4" name="Titre 1"/>
            <p:cNvSpPr txBox="1">
              <a:spLocks/>
            </p:cNvSpPr>
            <p:nvPr/>
          </p:nvSpPr>
          <p:spPr>
            <a:xfrm>
              <a:off x="4788024" y="6165305"/>
              <a:ext cx="3168352" cy="504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noProof="0" dirty="0" smtClean="0">
                  <a:solidFill>
                    <a:srgbClr val="013473"/>
                  </a:solidFill>
                  <a:latin typeface="+mj-lt"/>
                  <a:ea typeface="+mj-ea"/>
                  <a:cs typeface="+mj-cs"/>
                </a:rPr>
                <a:t>4% </a:t>
              </a:r>
              <a:r>
                <a:rPr lang="en-US" dirty="0" smtClean="0">
                  <a:solidFill>
                    <a:srgbClr val="013473"/>
                  </a:solidFill>
                  <a:latin typeface="+mj-lt"/>
                  <a:ea typeface="+mj-ea"/>
                  <a:cs typeface="+mj-cs"/>
                </a:rPr>
                <a:t>≥</a:t>
              </a:r>
              <a:r>
                <a:rPr lang="en-US" noProof="0" dirty="0" smtClean="0">
                  <a:solidFill>
                    <a:srgbClr val="013473"/>
                  </a:solidFill>
                  <a:latin typeface="+mj-lt"/>
                  <a:ea typeface="+mj-ea"/>
                  <a:cs typeface="+mj-cs"/>
                </a:rPr>
                <a:t> Sticker (w%) </a:t>
              </a:r>
              <a:r>
                <a:rPr lang="en-US" dirty="0" smtClean="0">
                  <a:solidFill>
                    <a:srgbClr val="013473"/>
                  </a:solidFill>
                  <a:latin typeface="+mj-lt"/>
                  <a:ea typeface="+mj-ea"/>
                  <a:cs typeface="+mj-cs"/>
                </a:rPr>
                <a:t>≥</a:t>
              </a:r>
              <a:r>
                <a:rPr lang="en-US" noProof="0" dirty="0" smtClean="0">
                  <a:solidFill>
                    <a:srgbClr val="013473"/>
                  </a:solidFill>
                  <a:latin typeface="+mj-lt"/>
                  <a:ea typeface="+mj-ea"/>
                  <a:cs typeface="+mj-cs"/>
                </a:rPr>
                <a:t> 0,2%</a:t>
              </a:r>
              <a:endPara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9" name="Connecteur droit avec flèche 68"/>
            <p:cNvCxnSpPr/>
            <p:nvPr/>
          </p:nvCxnSpPr>
          <p:spPr>
            <a:xfrm>
              <a:off x="4283968" y="6453337"/>
              <a:ext cx="648072" cy="0"/>
            </a:xfrm>
            <a:prstGeom prst="straightConnector1">
              <a:avLst/>
            </a:prstGeom>
            <a:ln w="25400">
              <a:solidFill>
                <a:srgbClr val="01347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669502"/>
              </p:ext>
            </p:extLst>
          </p:nvPr>
        </p:nvGraphicFramePr>
        <p:xfrm>
          <a:off x="5292080" y="4293096"/>
          <a:ext cx="11652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r:id="rId5" imgW="1143000" imgH="1695240" progId="">
                  <p:embed/>
                </p:oleObj>
              </mc:Choice>
              <mc:Fallback>
                <p:oleObj r:id="rId5" imgW="1143000" imgH="1695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293096"/>
                        <a:ext cx="116522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itre 1"/>
          <p:cNvSpPr txBox="1">
            <a:spLocks/>
          </p:cNvSpPr>
          <p:nvPr/>
        </p:nvSpPr>
        <p:spPr>
          <a:xfrm>
            <a:off x="5076056" y="4581128"/>
            <a:ext cx="1008112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PnBA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b="0" i="1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8" name="Groupe 20"/>
          <p:cNvGrpSpPr/>
          <p:nvPr/>
        </p:nvGrpSpPr>
        <p:grpSpPr>
          <a:xfrm>
            <a:off x="1619672" y="4869160"/>
            <a:ext cx="2861288" cy="576676"/>
            <a:chOff x="2142759" y="5013788"/>
            <a:chExt cx="2429241" cy="647460"/>
          </a:xfrm>
        </p:grpSpPr>
        <p:sp>
          <p:nvSpPr>
            <p:cNvPr id="49" name="Chevron 48"/>
            <p:cNvSpPr/>
            <p:nvPr/>
          </p:nvSpPr>
          <p:spPr>
            <a:xfrm rot="16200000">
              <a:off x="3343691" y="5276970"/>
              <a:ext cx="198873" cy="157864"/>
            </a:xfrm>
            <a:prstGeom prst="chevr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3520953" y="5013788"/>
              <a:ext cx="1051047" cy="580819"/>
            </a:xfrm>
            <a:custGeom>
              <a:avLst/>
              <a:gdLst>
                <a:gd name="connsiteX0" fmla="*/ 0 w 1438275"/>
                <a:gd name="connsiteY0" fmla="*/ 409575 h 757759"/>
                <a:gd name="connsiteX1" fmla="*/ 28575 w 1438275"/>
                <a:gd name="connsiteY1" fmla="*/ 390525 h 757759"/>
                <a:gd name="connsiteX2" fmla="*/ 104775 w 1438275"/>
                <a:gd name="connsiteY2" fmla="*/ 323850 h 757759"/>
                <a:gd name="connsiteX3" fmla="*/ 133350 w 1438275"/>
                <a:gd name="connsiteY3" fmla="*/ 314325 h 757759"/>
                <a:gd name="connsiteX4" fmla="*/ 200025 w 1438275"/>
                <a:gd name="connsiteY4" fmla="*/ 285750 h 757759"/>
                <a:gd name="connsiteX5" fmla="*/ 228600 w 1438275"/>
                <a:gd name="connsiteY5" fmla="*/ 295275 h 757759"/>
                <a:gd name="connsiteX6" fmla="*/ 295275 w 1438275"/>
                <a:gd name="connsiteY6" fmla="*/ 342900 h 757759"/>
                <a:gd name="connsiteX7" fmla="*/ 276225 w 1438275"/>
                <a:gd name="connsiteY7" fmla="*/ 523875 h 757759"/>
                <a:gd name="connsiteX8" fmla="*/ 285750 w 1438275"/>
                <a:gd name="connsiteY8" fmla="*/ 609600 h 757759"/>
                <a:gd name="connsiteX9" fmla="*/ 390525 w 1438275"/>
                <a:gd name="connsiteY9" fmla="*/ 581025 h 757759"/>
                <a:gd name="connsiteX10" fmla="*/ 419100 w 1438275"/>
                <a:gd name="connsiteY10" fmla="*/ 542925 h 757759"/>
                <a:gd name="connsiteX11" fmla="*/ 428625 w 1438275"/>
                <a:gd name="connsiteY11" fmla="*/ 504825 h 757759"/>
                <a:gd name="connsiteX12" fmla="*/ 409575 w 1438275"/>
                <a:gd name="connsiteY12" fmla="*/ 276225 h 757759"/>
                <a:gd name="connsiteX13" fmla="*/ 419100 w 1438275"/>
                <a:gd name="connsiteY13" fmla="*/ 238125 h 757759"/>
                <a:gd name="connsiteX14" fmla="*/ 457200 w 1438275"/>
                <a:gd name="connsiteY14" fmla="*/ 247650 h 757759"/>
                <a:gd name="connsiteX15" fmla="*/ 504825 w 1438275"/>
                <a:gd name="connsiteY15" fmla="*/ 314325 h 757759"/>
                <a:gd name="connsiteX16" fmla="*/ 533400 w 1438275"/>
                <a:gd name="connsiteY16" fmla="*/ 371475 h 757759"/>
                <a:gd name="connsiteX17" fmla="*/ 523875 w 1438275"/>
                <a:gd name="connsiteY17" fmla="*/ 523875 h 757759"/>
                <a:gd name="connsiteX18" fmla="*/ 504825 w 1438275"/>
                <a:gd name="connsiteY18" fmla="*/ 600075 h 757759"/>
                <a:gd name="connsiteX19" fmla="*/ 485775 w 1438275"/>
                <a:gd name="connsiteY19" fmla="*/ 666750 h 757759"/>
                <a:gd name="connsiteX20" fmla="*/ 495300 w 1438275"/>
                <a:gd name="connsiteY20" fmla="*/ 733425 h 757759"/>
                <a:gd name="connsiteX21" fmla="*/ 571500 w 1438275"/>
                <a:gd name="connsiteY21" fmla="*/ 695325 h 757759"/>
                <a:gd name="connsiteX22" fmla="*/ 590550 w 1438275"/>
                <a:gd name="connsiteY22" fmla="*/ 647700 h 757759"/>
                <a:gd name="connsiteX23" fmla="*/ 600075 w 1438275"/>
                <a:gd name="connsiteY23" fmla="*/ 619125 h 757759"/>
                <a:gd name="connsiteX24" fmla="*/ 619125 w 1438275"/>
                <a:gd name="connsiteY24" fmla="*/ 571500 h 757759"/>
                <a:gd name="connsiteX25" fmla="*/ 609600 w 1438275"/>
                <a:gd name="connsiteY25" fmla="*/ 304800 h 757759"/>
                <a:gd name="connsiteX26" fmla="*/ 590550 w 1438275"/>
                <a:gd name="connsiteY26" fmla="*/ 247650 h 757759"/>
                <a:gd name="connsiteX27" fmla="*/ 600075 w 1438275"/>
                <a:gd name="connsiteY27" fmla="*/ 57150 h 757759"/>
                <a:gd name="connsiteX28" fmla="*/ 619125 w 1438275"/>
                <a:gd name="connsiteY28" fmla="*/ 28575 h 757759"/>
                <a:gd name="connsiteX29" fmla="*/ 647700 w 1438275"/>
                <a:gd name="connsiteY29" fmla="*/ 19050 h 757759"/>
                <a:gd name="connsiteX30" fmla="*/ 685800 w 1438275"/>
                <a:gd name="connsiteY30" fmla="*/ 0 h 757759"/>
                <a:gd name="connsiteX31" fmla="*/ 723900 w 1438275"/>
                <a:gd name="connsiteY31" fmla="*/ 9525 h 757759"/>
                <a:gd name="connsiteX32" fmla="*/ 771525 w 1438275"/>
                <a:gd name="connsiteY32" fmla="*/ 95250 h 757759"/>
                <a:gd name="connsiteX33" fmla="*/ 762000 w 1438275"/>
                <a:gd name="connsiteY33" fmla="*/ 428625 h 757759"/>
                <a:gd name="connsiteX34" fmla="*/ 752475 w 1438275"/>
                <a:gd name="connsiteY34" fmla="*/ 457200 h 757759"/>
                <a:gd name="connsiteX35" fmla="*/ 733425 w 1438275"/>
                <a:gd name="connsiteY35" fmla="*/ 542925 h 757759"/>
                <a:gd name="connsiteX36" fmla="*/ 742950 w 1438275"/>
                <a:gd name="connsiteY36" fmla="*/ 733425 h 757759"/>
                <a:gd name="connsiteX37" fmla="*/ 771525 w 1438275"/>
                <a:gd name="connsiteY37" fmla="*/ 752475 h 757759"/>
                <a:gd name="connsiteX38" fmla="*/ 828675 w 1438275"/>
                <a:gd name="connsiteY38" fmla="*/ 733425 h 757759"/>
                <a:gd name="connsiteX39" fmla="*/ 838200 w 1438275"/>
                <a:gd name="connsiteY39" fmla="*/ 514350 h 757759"/>
                <a:gd name="connsiteX40" fmla="*/ 819150 w 1438275"/>
                <a:gd name="connsiteY40" fmla="*/ 400050 h 757759"/>
                <a:gd name="connsiteX41" fmla="*/ 828675 w 1438275"/>
                <a:gd name="connsiteY41" fmla="*/ 361950 h 757759"/>
                <a:gd name="connsiteX42" fmla="*/ 962025 w 1438275"/>
                <a:gd name="connsiteY42" fmla="*/ 400050 h 757759"/>
                <a:gd name="connsiteX43" fmla="*/ 1019175 w 1438275"/>
                <a:gd name="connsiteY43" fmla="*/ 419100 h 757759"/>
                <a:gd name="connsiteX44" fmla="*/ 1095375 w 1438275"/>
                <a:gd name="connsiteY44" fmla="*/ 447675 h 757759"/>
                <a:gd name="connsiteX45" fmla="*/ 1104900 w 1438275"/>
                <a:gd name="connsiteY45" fmla="*/ 590550 h 757759"/>
                <a:gd name="connsiteX46" fmla="*/ 1123950 w 1438275"/>
                <a:gd name="connsiteY46" fmla="*/ 619125 h 757759"/>
                <a:gd name="connsiteX47" fmla="*/ 1152525 w 1438275"/>
                <a:gd name="connsiteY47" fmla="*/ 600075 h 757759"/>
                <a:gd name="connsiteX48" fmla="*/ 1190625 w 1438275"/>
                <a:gd name="connsiteY48" fmla="*/ 581025 h 757759"/>
                <a:gd name="connsiteX49" fmla="*/ 1238250 w 1438275"/>
                <a:gd name="connsiteY49" fmla="*/ 523875 h 757759"/>
                <a:gd name="connsiteX50" fmla="*/ 1266825 w 1438275"/>
                <a:gd name="connsiteY50" fmla="*/ 485775 h 757759"/>
                <a:gd name="connsiteX51" fmla="*/ 1304925 w 1438275"/>
                <a:gd name="connsiteY51" fmla="*/ 428625 h 757759"/>
                <a:gd name="connsiteX52" fmla="*/ 1343025 w 1438275"/>
                <a:gd name="connsiteY52" fmla="*/ 438150 h 757759"/>
                <a:gd name="connsiteX53" fmla="*/ 1381125 w 1438275"/>
                <a:gd name="connsiteY53" fmla="*/ 466725 h 757759"/>
                <a:gd name="connsiteX54" fmla="*/ 1409700 w 1438275"/>
                <a:gd name="connsiteY54" fmla="*/ 590550 h 757759"/>
                <a:gd name="connsiteX55" fmla="*/ 1438275 w 1438275"/>
                <a:gd name="connsiteY55" fmla="*/ 552450 h 75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438275" h="757759">
                  <a:moveTo>
                    <a:pt x="0" y="409575"/>
                  </a:moveTo>
                  <a:cubicBezTo>
                    <a:pt x="9525" y="403225"/>
                    <a:pt x="19960" y="398063"/>
                    <a:pt x="28575" y="390525"/>
                  </a:cubicBezTo>
                  <a:cubicBezTo>
                    <a:pt x="61679" y="361559"/>
                    <a:pt x="69052" y="341712"/>
                    <a:pt x="104775" y="323850"/>
                  </a:cubicBezTo>
                  <a:cubicBezTo>
                    <a:pt x="113755" y="319360"/>
                    <a:pt x="123825" y="317500"/>
                    <a:pt x="133350" y="314325"/>
                  </a:cubicBezTo>
                  <a:cubicBezTo>
                    <a:pt x="156681" y="298771"/>
                    <a:pt x="169271" y="285750"/>
                    <a:pt x="200025" y="285750"/>
                  </a:cubicBezTo>
                  <a:cubicBezTo>
                    <a:pt x="210065" y="285750"/>
                    <a:pt x="219075" y="292100"/>
                    <a:pt x="228600" y="295275"/>
                  </a:cubicBezTo>
                  <a:cubicBezTo>
                    <a:pt x="236838" y="300767"/>
                    <a:pt x="294537" y="338470"/>
                    <a:pt x="295275" y="342900"/>
                  </a:cubicBezTo>
                  <a:cubicBezTo>
                    <a:pt x="306710" y="411512"/>
                    <a:pt x="291339" y="463419"/>
                    <a:pt x="276225" y="523875"/>
                  </a:cubicBezTo>
                  <a:cubicBezTo>
                    <a:pt x="279400" y="552450"/>
                    <a:pt x="265420" y="589270"/>
                    <a:pt x="285750" y="609600"/>
                  </a:cubicBezTo>
                  <a:cubicBezTo>
                    <a:pt x="304972" y="628822"/>
                    <a:pt x="371247" y="590664"/>
                    <a:pt x="390525" y="581025"/>
                  </a:cubicBezTo>
                  <a:cubicBezTo>
                    <a:pt x="400050" y="568325"/>
                    <a:pt x="412000" y="557124"/>
                    <a:pt x="419100" y="542925"/>
                  </a:cubicBezTo>
                  <a:cubicBezTo>
                    <a:pt x="424954" y="531216"/>
                    <a:pt x="428625" y="517916"/>
                    <a:pt x="428625" y="504825"/>
                  </a:cubicBezTo>
                  <a:cubicBezTo>
                    <a:pt x="428625" y="341965"/>
                    <a:pt x="432424" y="367623"/>
                    <a:pt x="409575" y="276225"/>
                  </a:cubicBezTo>
                  <a:cubicBezTo>
                    <a:pt x="412750" y="263525"/>
                    <a:pt x="407875" y="244860"/>
                    <a:pt x="419100" y="238125"/>
                  </a:cubicBezTo>
                  <a:cubicBezTo>
                    <a:pt x="430325" y="231390"/>
                    <a:pt x="445834" y="241155"/>
                    <a:pt x="457200" y="247650"/>
                  </a:cubicBezTo>
                  <a:cubicBezTo>
                    <a:pt x="486819" y="264575"/>
                    <a:pt x="489234" y="287040"/>
                    <a:pt x="504825" y="314325"/>
                  </a:cubicBezTo>
                  <a:cubicBezTo>
                    <a:pt x="534368" y="366026"/>
                    <a:pt x="515936" y="319084"/>
                    <a:pt x="533400" y="371475"/>
                  </a:cubicBezTo>
                  <a:cubicBezTo>
                    <a:pt x="530225" y="422275"/>
                    <a:pt x="530188" y="473369"/>
                    <a:pt x="523875" y="523875"/>
                  </a:cubicBezTo>
                  <a:cubicBezTo>
                    <a:pt x="520628" y="549855"/>
                    <a:pt x="511175" y="574675"/>
                    <a:pt x="504825" y="600075"/>
                  </a:cubicBezTo>
                  <a:cubicBezTo>
                    <a:pt x="492865" y="647915"/>
                    <a:pt x="499440" y="625756"/>
                    <a:pt x="485775" y="666750"/>
                  </a:cubicBezTo>
                  <a:cubicBezTo>
                    <a:pt x="488950" y="688975"/>
                    <a:pt x="479425" y="717550"/>
                    <a:pt x="495300" y="733425"/>
                  </a:cubicBezTo>
                  <a:cubicBezTo>
                    <a:pt x="519634" y="757759"/>
                    <a:pt x="561847" y="704978"/>
                    <a:pt x="571500" y="695325"/>
                  </a:cubicBezTo>
                  <a:cubicBezTo>
                    <a:pt x="577850" y="679450"/>
                    <a:pt x="584547" y="663709"/>
                    <a:pt x="590550" y="647700"/>
                  </a:cubicBezTo>
                  <a:cubicBezTo>
                    <a:pt x="594075" y="638299"/>
                    <a:pt x="596550" y="628526"/>
                    <a:pt x="600075" y="619125"/>
                  </a:cubicBezTo>
                  <a:cubicBezTo>
                    <a:pt x="606078" y="603116"/>
                    <a:pt x="612775" y="587375"/>
                    <a:pt x="619125" y="571500"/>
                  </a:cubicBezTo>
                  <a:cubicBezTo>
                    <a:pt x="638418" y="455739"/>
                    <a:pt x="636798" y="495186"/>
                    <a:pt x="609600" y="304800"/>
                  </a:cubicBezTo>
                  <a:cubicBezTo>
                    <a:pt x="606760" y="284921"/>
                    <a:pt x="590550" y="247650"/>
                    <a:pt x="590550" y="247650"/>
                  </a:cubicBezTo>
                  <a:cubicBezTo>
                    <a:pt x="581097" y="153122"/>
                    <a:pt x="571425" y="150263"/>
                    <a:pt x="600075" y="57150"/>
                  </a:cubicBezTo>
                  <a:cubicBezTo>
                    <a:pt x="603442" y="46209"/>
                    <a:pt x="610186" y="35726"/>
                    <a:pt x="619125" y="28575"/>
                  </a:cubicBezTo>
                  <a:cubicBezTo>
                    <a:pt x="626965" y="22303"/>
                    <a:pt x="638472" y="23005"/>
                    <a:pt x="647700" y="19050"/>
                  </a:cubicBezTo>
                  <a:cubicBezTo>
                    <a:pt x="660751" y="13457"/>
                    <a:pt x="673100" y="6350"/>
                    <a:pt x="685800" y="0"/>
                  </a:cubicBezTo>
                  <a:cubicBezTo>
                    <a:pt x="698500" y="3175"/>
                    <a:pt x="712534" y="3030"/>
                    <a:pt x="723900" y="9525"/>
                  </a:cubicBezTo>
                  <a:cubicBezTo>
                    <a:pt x="759126" y="29654"/>
                    <a:pt x="759468" y="59078"/>
                    <a:pt x="771525" y="95250"/>
                  </a:cubicBezTo>
                  <a:cubicBezTo>
                    <a:pt x="768350" y="206375"/>
                    <a:pt x="767843" y="317608"/>
                    <a:pt x="762000" y="428625"/>
                  </a:cubicBezTo>
                  <a:cubicBezTo>
                    <a:pt x="761472" y="438651"/>
                    <a:pt x="754653" y="447399"/>
                    <a:pt x="752475" y="457200"/>
                  </a:cubicBezTo>
                  <a:cubicBezTo>
                    <a:pt x="730124" y="557780"/>
                    <a:pt x="754867" y="478599"/>
                    <a:pt x="733425" y="542925"/>
                  </a:cubicBezTo>
                  <a:cubicBezTo>
                    <a:pt x="736600" y="606425"/>
                    <a:pt x="731577" y="670871"/>
                    <a:pt x="742950" y="733425"/>
                  </a:cubicBezTo>
                  <a:cubicBezTo>
                    <a:pt x="744998" y="744688"/>
                    <a:pt x="760077" y="752475"/>
                    <a:pt x="771525" y="752475"/>
                  </a:cubicBezTo>
                  <a:cubicBezTo>
                    <a:pt x="791605" y="752475"/>
                    <a:pt x="809625" y="739775"/>
                    <a:pt x="828675" y="733425"/>
                  </a:cubicBezTo>
                  <a:cubicBezTo>
                    <a:pt x="873884" y="643007"/>
                    <a:pt x="852116" y="702215"/>
                    <a:pt x="838200" y="514350"/>
                  </a:cubicBezTo>
                  <a:cubicBezTo>
                    <a:pt x="833506" y="450978"/>
                    <a:pt x="831582" y="449780"/>
                    <a:pt x="819150" y="400050"/>
                  </a:cubicBezTo>
                  <a:cubicBezTo>
                    <a:pt x="822325" y="387350"/>
                    <a:pt x="815762" y="364102"/>
                    <a:pt x="828675" y="361950"/>
                  </a:cubicBezTo>
                  <a:cubicBezTo>
                    <a:pt x="944068" y="342718"/>
                    <a:pt x="904122" y="374315"/>
                    <a:pt x="962025" y="400050"/>
                  </a:cubicBezTo>
                  <a:cubicBezTo>
                    <a:pt x="980375" y="408205"/>
                    <a:pt x="1000304" y="412238"/>
                    <a:pt x="1019175" y="419100"/>
                  </a:cubicBezTo>
                  <a:cubicBezTo>
                    <a:pt x="1144459" y="464658"/>
                    <a:pt x="1010451" y="419367"/>
                    <a:pt x="1095375" y="447675"/>
                  </a:cubicBezTo>
                  <a:cubicBezTo>
                    <a:pt x="1098550" y="495300"/>
                    <a:pt x="1097053" y="543469"/>
                    <a:pt x="1104900" y="590550"/>
                  </a:cubicBezTo>
                  <a:cubicBezTo>
                    <a:pt x="1106782" y="601842"/>
                    <a:pt x="1112725" y="616880"/>
                    <a:pt x="1123950" y="619125"/>
                  </a:cubicBezTo>
                  <a:cubicBezTo>
                    <a:pt x="1135175" y="621370"/>
                    <a:pt x="1142586" y="605755"/>
                    <a:pt x="1152525" y="600075"/>
                  </a:cubicBezTo>
                  <a:cubicBezTo>
                    <a:pt x="1164853" y="593030"/>
                    <a:pt x="1177925" y="587375"/>
                    <a:pt x="1190625" y="581025"/>
                  </a:cubicBezTo>
                  <a:cubicBezTo>
                    <a:pt x="1232729" y="517870"/>
                    <a:pt x="1183245" y="588047"/>
                    <a:pt x="1238250" y="523875"/>
                  </a:cubicBezTo>
                  <a:cubicBezTo>
                    <a:pt x="1248581" y="511822"/>
                    <a:pt x="1257300" y="498475"/>
                    <a:pt x="1266825" y="485775"/>
                  </a:cubicBezTo>
                  <a:cubicBezTo>
                    <a:pt x="1272997" y="461086"/>
                    <a:pt x="1270817" y="433498"/>
                    <a:pt x="1304925" y="428625"/>
                  </a:cubicBezTo>
                  <a:cubicBezTo>
                    <a:pt x="1317884" y="426774"/>
                    <a:pt x="1330325" y="434975"/>
                    <a:pt x="1343025" y="438150"/>
                  </a:cubicBezTo>
                  <a:cubicBezTo>
                    <a:pt x="1355725" y="447675"/>
                    <a:pt x="1369900" y="455500"/>
                    <a:pt x="1381125" y="466725"/>
                  </a:cubicBezTo>
                  <a:cubicBezTo>
                    <a:pt x="1415833" y="501433"/>
                    <a:pt x="1404727" y="540817"/>
                    <a:pt x="1409700" y="590550"/>
                  </a:cubicBezTo>
                  <a:cubicBezTo>
                    <a:pt x="1431241" y="558239"/>
                    <a:pt x="1420655" y="570070"/>
                    <a:pt x="1438275" y="552450"/>
                  </a:cubicBezTo>
                </a:path>
              </a:pathLst>
            </a:custGeom>
            <a:ln w="25400">
              <a:solidFill>
                <a:srgbClr val="0D6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orme libre 50"/>
            <p:cNvSpPr/>
            <p:nvPr/>
          </p:nvSpPr>
          <p:spPr>
            <a:xfrm>
              <a:off x="2142759" y="5108699"/>
              <a:ext cx="1211140" cy="552549"/>
            </a:xfrm>
            <a:custGeom>
              <a:avLst/>
              <a:gdLst>
                <a:gd name="connsiteX0" fmla="*/ 1657350 w 1657350"/>
                <a:gd name="connsiteY0" fmla="*/ 314325 h 720877"/>
                <a:gd name="connsiteX1" fmla="*/ 1562100 w 1657350"/>
                <a:gd name="connsiteY1" fmla="*/ 180975 h 720877"/>
                <a:gd name="connsiteX2" fmla="*/ 1533525 w 1657350"/>
                <a:gd name="connsiteY2" fmla="*/ 152400 h 720877"/>
                <a:gd name="connsiteX3" fmla="*/ 1495425 w 1657350"/>
                <a:gd name="connsiteY3" fmla="*/ 95250 h 720877"/>
                <a:gd name="connsiteX4" fmla="*/ 1466850 w 1657350"/>
                <a:gd name="connsiteY4" fmla="*/ 66675 h 720877"/>
                <a:gd name="connsiteX5" fmla="*/ 1438275 w 1657350"/>
                <a:gd name="connsiteY5" fmla="*/ 28575 h 720877"/>
                <a:gd name="connsiteX6" fmla="*/ 1371600 w 1657350"/>
                <a:gd name="connsiteY6" fmla="*/ 0 h 720877"/>
                <a:gd name="connsiteX7" fmla="*/ 1304925 w 1657350"/>
                <a:gd name="connsiteY7" fmla="*/ 66675 h 720877"/>
                <a:gd name="connsiteX8" fmla="*/ 1285875 w 1657350"/>
                <a:gd name="connsiteY8" fmla="*/ 142875 h 720877"/>
                <a:gd name="connsiteX9" fmla="*/ 1276350 w 1657350"/>
                <a:gd name="connsiteY9" fmla="*/ 171450 h 720877"/>
                <a:gd name="connsiteX10" fmla="*/ 1266825 w 1657350"/>
                <a:gd name="connsiteY10" fmla="*/ 219075 h 720877"/>
                <a:gd name="connsiteX11" fmla="*/ 1257300 w 1657350"/>
                <a:gd name="connsiteY11" fmla="*/ 257175 h 720877"/>
                <a:gd name="connsiteX12" fmla="*/ 1247775 w 1657350"/>
                <a:gd name="connsiteY12" fmla="*/ 457200 h 720877"/>
                <a:gd name="connsiteX13" fmla="*/ 1209675 w 1657350"/>
                <a:gd name="connsiteY13" fmla="*/ 485775 h 720877"/>
                <a:gd name="connsiteX14" fmla="*/ 1152525 w 1657350"/>
                <a:gd name="connsiteY14" fmla="*/ 514350 h 720877"/>
                <a:gd name="connsiteX15" fmla="*/ 971550 w 1657350"/>
                <a:gd name="connsiteY15" fmla="*/ 485775 h 720877"/>
                <a:gd name="connsiteX16" fmla="*/ 942975 w 1657350"/>
                <a:gd name="connsiteY16" fmla="*/ 457200 h 720877"/>
                <a:gd name="connsiteX17" fmla="*/ 933450 w 1657350"/>
                <a:gd name="connsiteY17" fmla="*/ 428625 h 720877"/>
                <a:gd name="connsiteX18" fmla="*/ 923925 w 1657350"/>
                <a:gd name="connsiteY18" fmla="*/ 257175 h 720877"/>
                <a:gd name="connsiteX19" fmla="*/ 895350 w 1657350"/>
                <a:gd name="connsiteY19" fmla="*/ 228600 h 720877"/>
                <a:gd name="connsiteX20" fmla="*/ 838200 w 1657350"/>
                <a:gd name="connsiteY20" fmla="*/ 209550 h 720877"/>
                <a:gd name="connsiteX21" fmla="*/ 809625 w 1657350"/>
                <a:gd name="connsiteY21" fmla="*/ 228600 h 720877"/>
                <a:gd name="connsiteX22" fmla="*/ 733425 w 1657350"/>
                <a:gd name="connsiteY22" fmla="*/ 323850 h 720877"/>
                <a:gd name="connsiteX23" fmla="*/ 704850 w 1657350"/>
                <a:gd name="connsiteY23" fmla="*/ 381000 h 720877"/>
                <a:gd name="connsiteX24" fmla="*/ 685800 w 1657350"/>
                <a:gd name="connsiteY24" fmla="*/ 438150 h 720877"/>
                <a:gd name="connsiteX25" fmla="*/ 695325 w 1657350"/>
                <a:gd name="connsiteY25" fmla="*/ 561975 h 720877"/>
                <a:gd name="connsiteX26" fmla="*/ 742950 w 1657350"/>
                <a:gd name="connsiteY26" fmla="*/ 619125 h 720877"/>
                <a:gd name="connsiteX27" fmla="*/ 809625 w 1657350"/>
                <a:gd name="connsiteY27" fmla="*/ 666750 h 720877"/>
                <a:gd name="connsiteX28" fmla="*/ 857250 w 1657350"/>
                <a:gd name="connsiteY28" fmla="*/ 676275 h 720877"/>
                <a:gd name="connsiteX29" fmla="*/ 885825 w 1657350"/>
                <a:gd name="connsiteY29" fmla="*/ 695325 h 720877"/>
                <a:gd name="connsiteX30" fmla="*/ 1047750 w 1657350"/>
                <a:gd name="connsiteY30" fmla="*/ 685800 h 720877"/>
                <a:gd name="connsiteX31" fmla="*/ 1114425 w 1657350"/>
                <a:gd name="connsiteY31" fmla="*/ 638175 h 720877"/>
                <a:gd name="connsiteX32" fmla="*/ 1171575 w 1657350"/>
                <a:gd name="connsiteY32" fmla="*/ 600075 h 720877"/>
                <a:gd name="connsiteX33" fmla="*/ 1190625 w 1657350"/>
                <a:gd name="connsiteY33" fmla="*/ 571500 h 720877"/>
                <a:gd name="connsiteX34" fmla="*/ 1257300 w 1657350"/>
                <a:gd name="connsiteY34" fmla="*/ 571500 h 720877"/>
                <a:gd name="connsiteX35" fmla="*/ 1247775 w 1657350"/>
                <a:gd name="connsiteY35" fmla="*/ 657225 h 720877"/>
                <a:gd name="connsiteX36" fmla="*/ 1200150 w 1657350"/>
                <a:gd name="connsiteY36" fmla="*/ 714375 h 720877"/>
                <a:gd name="connsiteX37" fmla="*/ 990600 w 1657350"/>
                <a:gd name="connsiteY37" fmla="*/ 704850 h 720877"/>
                <a:gd name="connsiteX38" fmla="*/ 962025 w 1657350"/>
                <a:gd name="connsiteY38" fmla="*/ 695325 h 720877"/>
                <a:gd name="connsiteX39" fmla="*/ 742950 w 1657350"/>
                <a:gd name="connsiteY39" fmla="*/ 600075 h 720877"/>
                <a:gd name="connsiteX40" fmla="*/ 714375 w 1657350"/>
                <a:gd name="connsiteY40" fmla="*/ 581025 h 720877"/>
                <a:gd name="connsiteX41" fmla="*/ 638175 w 1657350"/>
                <a:gd name="connsiteY41" fmla="*/ 552450 h 720877"/>
                <a:gd name="connsiteX42" fmla="*/ 590550 w 1657350"/>
                <a:gd name="connsiteY42" fmla="*/ 514350 h 720877"/>
                <a:gd name="connsiteX43" fmla="*/ 542925 w 1657350"/>
                <a:gd name="connsiteY43" fmla="*/ 457200 h 720877"/>
                <a:gd name="connsiteX44" fmla="*/ 485775 w 1657350"/>
                <a:gd name="connsiteY44" fmla="*/ 409575 h 720877"/>
                <a:gd name="connsiteX45" fmla="*/ 457200 w 1657350"/>
                <a:gd name="connsiteY45" fmla="*/ 371475 h 720877"/>
                <a:gd name="connsiteX46" fmla="*/ 438150 w 1657350"/>
                <a:gd name="connsiteY46" fmla="*/ 304800 h 720877"/>
                <a:gd name="connsiteX47" fmla="*/ 390525 w 1657350"/>
                <a:gd name="connsiteY47" fmla="*/ 361950 h 720877"/>
                <a:gd name="connsiteX48" fmla="*/ 381000 w 1657350"/>
                <a:gd name="connsiteY48" fmla="*/ 400050 h 720877"/>
                <a:gd name="connsiteX49" fmla="*/ 352425 w 1657350"/>
                <a:gd name="connsiteY49" fmla="*/ 438150 h 720877"/>
                <a:gd name="connsiteX50" fmla="*/ 266700 w 1657350"/>
                <a:gd name="connsiteY50" fmla="*/ 514350 h 720877"/>
                <a:gd name="connsiteX51" fmla="*/ 238125 w 1657350"/>
                <a:gd name="connsiteY51" fmla="*/ 571500 h 720877"/>
                <a:gd name="connsiteX52" fmla="*/ 228600 w 1657350"/>
                <a:gd name="connsiteY52" fmla="*/ 600075 h 720877"/>
                <a:gd name="connsiteX53" fmla="*/ 152400 w 1657350"/>
                <a:gd name="connsiteY53" fmla="*/ 581025 h 720877"/>
                <a:gd name="connsiteX54" fmla="*/ 133350 w 1657350"/>
                <a:gd name="connsiteY54" fmla="*/ 552450 h 720877"/>
                <a:gd name="connsiteX55" fmla="*/ 104775 w 1657350"/>
                <a:gd name="connsiteY55" fmla="*/ 533400 h 720877"/>
                <a:gd name="connsiteX56" fmla="*/ 85725 w 1657350"/>
                <a:gd name="connsiteY56" fmla="*/ 504825 h 720877"/>
                <a:gd name="connsiteX57" fmla="*/ 28575 w 1657350"/>
                <a:gd name="connsiteY57" fmla="*/ 457200 h 720877"/>
                <a:gd name="connsiteX58" fmla="*/ 0 w 1657350"/>
                <a:gd name="connsiteY58" fmla="*/ 400050 h 720877"/>
                <a:gd name="connsiteX59" fmla="*/ 9525 w 1657350"/>
                <a:gd name="connsiteY59" fmla="*/ 371475 h 7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657350" h="720877">
                  <a:moveTo>
                    <a:pt x="1657350" y="314325"/>
                  </a:moveTo>
                  <a:cubicBezTo>
                    <a:pt x="1625600" y="269875"/>
                    <a:pt x="1600726" y="219601"/>
                    <a:pt x="1562100" y="180975"/>
                  </a:cubicBezTo>
                  <a:cubicBezTo>
                    <a:pt x="1552575" y="171450"/>
                    <a:pt x="1541795" y="163033"/>
                    <a:pt x="1533525" y="152400"/>
                  </a:cubicBezTo>
                  <a:cubicBezTo>
                    <a:pt x="1519469" y="134328"/>
                    <a:pt x="1511614" y="111439"/>
                    <a:pt x="1495425" y="95250"/>
                  </a:cubicBezTo>
                  <a:cubicBezTo>
                    <a:pt x="1485900" y="85725"/>
                    <a:pt x="1475616" y="76902"/>
                    <a:pt x="1466850" y="66675"/>
                  </a:cubicBezTo>
                  <a:cubicBezTo>
                    <a:pt x="1456519" y="54622"/>
                    <a:pt x="1450328" y="38906"/>
                    <a:pt x="1438275" y="28575"/>
                  </a:cubicBezTo>
                  <a:cubicBezTo>
                    <a:pt x="1423295" y="15735"/>
                    <a:pt x="1390947" y="6449"/>
                    <a:pt x="1371600" y="0"/>
                  </a:cubicBezTo>
                  <a:cubicBezTo>
                    <a:pt x="1345430" y="19627"/>
                    <a:pt x="1318395" y="34348"/>
                    <a:pt x="1304925" y="66675"/>
                  </a:cubicBezTo>
                  <a:cubicBezTo>
                    <a:pt x="1294855" y="90843"/>
                    <a:pt x="1294154" y="118037"/>
                    <a:pt x="1285875" y="142875"/>
                  </a:cubicBezTo>
                  <a:cubicBezTo>
                    <a:pt x="1282700" y="152400"/>
                    <a:pt x="1278785" y="161710"/>
                    <a:pt x="1276350" y="171450"/>
                  </a:cubicBezTo>
                  <a:cubicBezTo>
                    <a:pt x="1272423" y="187156"/>
                    <a:pt x="1270337" y="203271"/>
                    <a:pt x="1266825" y="219075"/>
                  </a:cubicBezTo>
                  <a:cubicBezTo>
                    <a:pt x="1263985" y="231854"/>
                    <a:pt x="1260475" y="244475"/>
                    <a:pt x="1257300" y="257175"/>
                  </a:cubicBezTo>
                  <a:cubicBezTo>
                    <a:pt x="1262115" y="319764"/>
                    <a:pt x="1281114" y="396078"/>
                    <a:pt x="1247775" y="457200"/>
                  </a:cubicBezTo>
                  <a:cubicBezTo>
                    <a:pt x="1240173" y="471137"/>
                    <a:pt x="1222593" y="476548"/>
                    <a:pt x="1209675" y="485775"/>
                  </a:cubicBezTo>
                  <a:cubicBezTo>
                    <a:pt x="1177362" y="508856"/>
                    <a:pt x="1187912" y="502554"/>
                    <a:pt x="1152525" y="514350"/>
                  </a:cubicBezTo>
                  <a:cubicBezTo>
                    <a:pt x="1085345" y="509871"/>
                    <a:pt x="1025609" y="524389"/>
                    <a:pt x="971550" y="485775"/>
                  </a:cubicBezTo>
                  <a:cubicBezTo>
                    <a:pt x="960589" y="477945"/>
                    <a:pt x="952500" y="466725"/>
                    <a:pt x="942975" y="457200"/>
                  </a:cubicBezTo>
                  <a:cubicBezTo>
                    <a:pt x="939800" y="447675"/>
                    <a:pt x="934402" y="438620"/>
                    <a:pt x="933450" y="428625"/>
                  </a:cubicBezTo>
                  <a:cubicBezTo>
                    <a:pt x="928023" y="371645"/>
                    <a:pt x="934635" y="313402"/>
                    <a:pt x="923925" y="257175"/>
                  </a:cubicBezTo>
                  <a:cubicBezTo>
                    <a:pt x="921405" y="243943"/>
                    <a:pt x="907125" y="235142"/>
                    <a:pt x="895350" y="228600"/>
                  </a:cubicBezTo>
                  <a:cubicBezTo>
                    <a:pt x="877797" y="218848"/>
                    <a:pt x="838200" y="209550"/>
                    <a:pt x="838200" y="209550"/>
                  </a:cubicBezTo>
                  <a:cubicBezTo>
                    <a:pt x="828675" y="215900"/>
                    <a:pt x="818317" y="221150"/>
                    <a:pt x="809625" y="228600"/>
                  </a:cubicBezTo>
                  <a:cubicBezTo>
                    <a:pt x="773810" y="259299"/>
                    <a:pt x="757938" y="281828"/>
                    <a:pt x="733425" y="323850"/>
                  </a:cubicBezTo>
                  <a:cubicBezTo>
                    <a:pt x="722693" y="342247"/>
                    <a:pt x="713042" y="361340"/>
                    <a:pt x="704850" y="381000"/>
                  </a:cubicBezTo>
                  <a:cubicBezTo>
                    <a:pt x="697127" y="399536"/>
                    <a:pt x="685800" y="438150"/>
                    <a:pt x="685800" y="438150"/>
                  </a:cubicBezTo>
                  <a:cubicBezTo>
                    <a:pt x="688975" y="479425"/>
                    <a:pt x="687696" y="521287"/>
                    <a:pt x="695325" y="561975"/>
                  </a:cubicBezTo>
                  <a:cubicBezTo>
                    <a:pt x="698139" y="576985"/>
                    <a:pt x="734177" y="611605"/>
                    <a:pt x="742950" y="619125"/>
                  </a:cubicBezTo>
                  <a:cubicBezTo>
                    <a:pt x="744654" y="620586"/>
                    <a:pt x="800691" y="663400"/>
                    <a:pt x="809625" y="666750"/>
                  </a:cubicBezTo>
                  <a:cubicBezTo>
                    <a:pt x="824784" y="672434"/>
                    <a:pt x="841375" y="673100"/>
                    <a:pt x="857250" y="676275"/>
                  </a:cubicBezTo>
                  <a:cubicBezTo>
                    <a:pt x="866775" y="682625"/>
                    <a:pt x="875106" y="691305"/>
                    <a:pt x="885825" y="695325"/>
                  </a:cubicBezTo>
                  <a:cubicBezTo>
                    <a:pt x="943702" y="717029"/>
                    <a:pt x="983386" y="696527"/>
                    <a:pt x="1047750" y="685800"/>
                  </a:cubicBezTo>
                  <a:cubicBezTo>
                    <a:pt x="1140651" y="623866"/>
                    <a:pt x="996280" y="720877"/>
                    <a:pt x="1114425" y="638175"/>
                  </a:cubicBezTo>
                  <a:cubicBezTo>
                    <a:pt x="1133182" y="625045"/>
                    <a:pt x="1171575" y="600075"/>
                    <a:pt x="1171575" y="600075"/>
                  </a:cubicBezTo>
                  <a:cubicBezTo>
                    <a:pt x="1177925" y="590550"/>
                    <a:pt x="1181686" y="578651"/>
                    <a:pt x="1190625" y="571500"/>
                  </a:cubicBezTo>
                  <a:cubicBezTo>
                    <a:pt x="1213399" y="553280"/>
                    <a:pt x="1233215" y="565479"/>
                    <a:pt x="1257300" y="571500"/>
                  </a:cubicBezTo>
                  <a:cubicBezTo>
                    <a:pt x="1254125" y="600075"/>
                    <a:pt x="1254748" y="629333"/>
                    <a:pt x="1247775" y="657225"/>
                  </a:cubicBezTo>
                  <a:cubicBezTo>
                    <a:pt x="1243355" y="674906"/>
                    <a:pt x="1210813" y="703712"/>
                    <a:pt x="1200150" y="714375"/>
                  </a:cubicBezTo>
                  <a:cubicBezTo>
                    <a:pt x="1130300" y="711200"/>
                    <a:pt x="1060299" y="710426"/>
                    <a:pt x="990600" y="704850"/>
                  </a:cubicBezTo>
                  <a:cubicBezTo>
                    <a:pt x="980592" y="704049"/>
                    <a:pt x="971181" y="699445"/>
                    <a:pt x="962025" y="695325"/>
                  </a:cubicBezTo>
                  <a:cubicBezTo>
                    <a:pt x="750149" y="599981"/>
                    <a:pt x="867390" y="641555"/>
                    <a:pt x="742950" y="600075"/>
                  </a:cubicBezTo>
                  <a:cubicBezTo>
                    <a:pt x="733425" y="593725"/>
                    <a:pt x="725094" y="585045"/>
                    <a:pt x="714375" y="581025"/>
                  </a:cubicBezTo>
                  <a:cubicBezTo>
                    <a:pt x="641275" y="553612"/>
                    <a:pt x="690297" y="591541"/>
                    <a:pt x="638175" y="552450"/>
                  </a:cubicBezTo>
                  <a:cubicBezTo>
                    <a:pt x="621911" y="540252"/>
                    <a:pt x="604925" y="528725"/>
                    <a:pt x="590550" y="514350"/>
                  </a:cubicBezTo>
                  <a:cubicBezTo>
                    <a:pt x="573015" y="496815"/>
                    <a:pt x="559400" y="475734"/>
                    <a:pt x="542925" y="457200"/>
                  </a:cubicBezTo>
                  <a:cubicBezTo>
                    <a:pt x="516256" y="427198"/>
                    <a:pt x="517059" y="430431"/>
                    <a:pt x="485775" y="409575"/>
                  </a:cubicBezTo>
                  <a:cubicBezTo>
                    <a:pt x="476250" y="396875"/>
                    <a:pt x="465076" y="385258"/>
                    <a:pt x="457200" y="371475"/>
                  </a:cubicBezTo>
                  <a:cubicBezTo>
                    <a:pt x="451127" y="360847"/>
                    <a:pt x="440212" y="313048"/>
                    <a:pt x="438150" y="304800"/>
                  </a:cubicBezTo>
                  <a:cubicBezTo>
                    <a:pt x="420986" y="321964"/>
                    <a:pt x="400471" y="338743"/>
                    <a:pt x="390525" y="361950"/>
                  </a:cubicBezTo>
                  <a:cubicBezTo>
                    <a:pt x="385368" y="373982"/>
                    <a:pt x="386854" y="388341"/>
                    <a:pt x="381000" y="400050"/>
                  </a:cubicBezTo>
                  <a:cubicBezTo>
                    <a:pt x="373900" y="414249"/>
                    <a:pt x="363045" y="426350"/>
                    <a:pt x="352425" y="438150"/>
                  </a:cubicBezTo>
                  <a:cubicBezTo>
                    <a:pt x="303491" y="492521"/>
                    <a:pt x="310760" y="484977"/>
                    <a:pt x="266700" y="514350"/>
                  </a:cubicBezTo>
                  <a:cubicBezTo>
                    <a:pt x="242759" y="586174"/>
                    <a:pt x="275054" y="497642"/>
                    <a:pt x="238125" y="571500"/>
                  </a:cubicBezTo>
                  <a:cubicBezTo>
                    <a:pt x="233635" y="580480"/>
                    <a:pt x="231775" y="590550"/>
                    <a:pt x="228600" y="600075"/>
                  </a:cubicBezTo>
                  <a:cubicBezTo>
                    <a:pt x="226228" y="599601"/>
                    <a:pt x="162163" y="588835"/>
                    <a:pt x="152400" y="581025"/>
                  </a:cubicBezTo>
                  <a:cubicBezTo>
                    <a:pt x="143461" y="573874"/>
                    <a:pt x="141445" y="560545"/>
                    <a:pt x="133350" y="552450"/>
                  </a:cubicBezTo>
                  <a:cubicBezTo>
                    <a:pt x="125255" y="544355"/>
                    <a:pt x="114300" y="539750"/>
                    <a:pt x="104775" y="533400"/>
                  </a:cubicBezTo>
                  <a:cubicBezTo>
                    <a:pt x="98425" y="523875"/>
                    <a:pt x="93054" y="513619"/>
                    <a:pt x="85725" y="504825"/>
                  </a:cubicBezTo>
                  <a:cubicBezTo>
                    <a:pt x="62806" y="477323"/>
                    <a:pt x="56672" y="475931"/>
                    <a:pt x="28575" y="457200"/>
                  </a:cubicBezTo>
                  <a:cubicBezTo>
                    <a:pt x="18943" y="442753"/>
                    <a:pt x="0" y="419768"/>
                    <a:pt x="0" y="400050"/>
                  </a:cubicBezTo>
                  <a:cubicBezTo>
                    <a:pt x="0" y="390010"/>
                    <a:pt x="9525" y="371475"/>
                    <a:pt x="9525" y="371475"/>
                  </a:cubicBezTo>
                </a:path>
              </a:pathLst>
            </a:custGeom>
            <a:ln w="25400">
              <a:solidFill>
                <a:srgbClr val="0D6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itre 1"/>
          <p:cNvSpPr txBox="1">
            <a:spLocks/>
          </p:cNvSpPr>
          <p:nvPr/>
        </p:nvSpPr>
        <p:spPr>
          <a:xfrm>
            <a:off x="323528" y="188639"/>
            <a:ext cx="3528392" cy="408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Key-molecular parameters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747634" y="1216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7</a:t>
            </a:r>
          </a:p>
        </p:txBody>
      </p:sp>
      <p:sp>
        <p:nvSpPr>
          <p:cNvPr id="56" name="Titre 1"/>
          <p:cNvSpPr txBox="1">
            <a:spLocks/>
          </p:cNvSpPr>
          <p:nvPr/>
        </p:nvSpPr>
        <p:spPr>
          <a:xfrm>
            <a:off x="6660232" y="4941168"/>
            <a:ext cx="1774277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err="1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000" baseline="-25000" noProof="0" dirty="0" err="1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2000" baseline="-25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≤ 1,4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0924" y="1700808"/>
            <a:ext cx="3780420" cy="20162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7164288" y="3284985"/>
            <a:ext cx="1152128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fr-F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srt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85056" y="1700808"/>
            <a:ext cx="3176914" cy="2016224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2852752" y="3284984"/>
            <a:ext cx="1152128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2</a:t>
            </a:r>
            <a:r>
              <a:rPr lang="fr-FR" sz="2000" b="1" baseline="30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nd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Part</a:t>
            </a:r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179512" y="836712"/>
            <a:ext cx="5760640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lang="en-US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Level of interactions </a:t>
            </a: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: Two 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hydrogen bonding </a:t>
            </a: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stickers.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5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07504" y="1052736"/>
            <a:ext cx="864013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No variation of </a:t>
            </a:r>
            <a:r>
              <a:rPr lang="en-US" sz="2000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000" b="1" baseline="-25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g</a:t>
            </a: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with </a:t>
            </a:r>
            <a:r>
              <a:rPr lang="en-US" sz="2000" dirty="0" err="1" smtClean="0">
                <a:solidFill>
                  <a:srgbClr val="013473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013473"/>
                </a:solidFill>
              </a:rPr>
              <a:t>n</a:t>
            </a:r>
            <a:r>
              <a:rPr lang="en-US" sz="2000" dirty="0" smtClean="0">
                <a:solidFill>
                  <a:srgbClr val="013473"/>
                </a:solidFill>
              </a:rPr>
              <a:t> (between 5 and 100kg/mol): 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= -49 ± 1°C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13473"/>
                </a:solidFill>
              </a:rPr>
              <a:t>(DSC)</a:t>
            </a:r>
            <a:endParaRPr lang="fr-FR" sz="2000" dirty="0">
              <a:solidFill>
                <a:srgbClr val="013473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747634" y="1216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8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1304937" y="116632"/>
            <a:ext cx="657943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200" baseline="-25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g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and Nanostructure for </a:t>
            </a:r>
            <a:r>
              <a:rPr lang="en-US" sz="22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Strong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</a:t>
            </a:r>
            <a:endParaRPr kumimoji="0" lang="fr-FR" sz="2200" b="0" i="0" u="none" strike="noStrike" kern="1200" cap="none" spc="0" normalizeH="0" baseline="-2500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633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07504" y="1052736"/>
            <a:ext cx="864013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No variation of </a:t>
            </a:r>
            <a:r>
              <a:rPr lang="en-US" sz="2000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000" b="1" baseline="-25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g</a:t>
            </a: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with </a:t>
            </a:r>
            <a:r>
              <a:rPr lang="en-US" sz="2000" dirty="0" err="1" smtClean="0">
                <a:solidFill>
                  <a:srgbClr val="013473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013473"/>
                </a:solidFill>
              </a:rPr>
              <a:t>n</a:t>
            </a:r>
            <a:r>
              <a:rPr lang="en-US" sz="2000" dirty="0" smtClean="0">
                <a:solidFill>
                  <a:srgbClr val="013473"/>
                </a:solidFill>
              </a:rPr>
              <a:t> (between 5 and 100kg/mol): 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= -49 ± 1°C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13473"/>
                </a:solidFill>
              </a:rPr>
              <a:t>(DSC)</a:t>
            </a:r>
            <a:endParaRPr lang="fr-FR" sz="2000" dirty="0">
              <a:solidFill>
                <a:srgbClr val="013473"/>
              </a:solidFill>
            </a:endParaRPr>
          </a:p>
        </p:txBody>
      </p:sp>
      <p:pic>
        <p:nvPicPr>
          <p:cNvPr id="9" name="Image 8" descr="figure 4.tif"/>
          <p:cNvPicPr/>
          <p:nvPr/>
        </p:nvPicPr>
        <p:blipFill rotWithShape="1">
          <a:blip r:embed="rId2" cstate="print"/>
          <a:srcRect l="28911" t="30197" r="11074" b="19077"/>
          <a:stretch/>
        </p:blipFill>
        <p:spPr>
          <a:xfrm>
            <a:off x="179512" y="2834681"/>
            <a:ext cx="3777418" cy="2466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3521" y="4979269"/>
            <a:ext cx="34454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16200000">
            <a:off x="-668083" y="3556516"/>
            <a:ext cx="2376264" cy="681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16569" y="4941169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0,2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568361" y="4941169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0,6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504465" y="4941169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1,0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308857" y="4941169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1,4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959698" y="5229201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q (nm</a:t>
            </a:r>
            <a:r>
              <a:rPr lang="fr-FR" sz="1600" baseline="30000" dirty="0" smtClean="0"/>
              <a:t>-1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84521" y="2730407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I (</a:t>
            </a:r>
            <a:r>
              <a:rPr lang="fr-FR" sz="1600" dirty="0" err="1" smtClean="0"/>
              <a:t>u.a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290083" y="3491717"/>
            <a:ext cx="882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13473"/>
                </a:solidFill>
              </a:rPr>
              <a:t>5kg/mol</a:t>
            </a:r>
            <a:endParaRPr lang="fr-FR" sz="1600" dirty="0">
              <a:solidFill>
                <a:srgbClr val="013473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2948817" y="3692323"/>
            <a:ext cx="2017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336329" y="2852937"/>
            <a:ext cx="882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13473"/>
                </a:solidFill>
              </a:rPr>
              <a:t>8kg/mol</a:t>
            </a:r>
            <a:endParaRPr lang="fr-FR" sz="1600" dirty="0">
              <a:solidFill>
                <a:srgbClr val="013473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2395445" y="3212977"/>
            <a:ext cx="493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82963" y="5867980"/>
            <a:ext cx="282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13473"/>
                </a:solidFill>
              </a:rPr>
              <a:t>No </a:t>
            </a:r>
            <a:r>
              <a:rPr lang="fr-FR" dirty="0" err="1" smtClean="0">
                <a:solidFill>
                  <a:srgbClr val="013473"/>
                </a:solidFill>
              </a:rPr>
              <a:t>peak</a:t>
            </a:r>
            <a:r>
              <a:rPr lang="fr-FR" dirty="0" smtClean="0">
                <a:solidFill>
                  <a:srgbClr val="013473"/>
                </a:solidFill>
              </a:rPr>
              <a:t> for M</a:t>
            </a:r>
            <a:r>
              <a:rPr lang="fr-FR" baseline="-25000" dirty="0">
                <a:solidFill>
                  <a:srgbClr val="013473"/>
                </a:solidFill>
              </a:rPr>
              <a:t>n</a:t>
            </a:r>
            <a:r>
              <a:rPr lang="fr-FR" baseline="-25000" dirty="0" smtClean="0">
                <a:solidFill>
                  <a:srgbClr val="013473"/>
                </a:solidFill>
              </a:rPr>
              <a:t> </a:t>
            </a:r>
            <a:r>
              <a:rPr lang="fr-FR" dirty="0" smtClean="0">
                <a:solidFill>
                  <a:srgbClr val="013473"/>
                </a:solidFill>
              </a:rPr>
              <a:t>≥ 40 kg/mol </a:t>
            </a:r>
            <a:endParaRPr lang="fr-FR" dirty="0">
              <a:solidFill>
                <a:srgbClr val="013473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184201" y="3068961"/>
            <a:ext cx="987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13473"/>
                </a:solidFill>
              </a:rPr>
              <a:t>23kg/mol</a:t>
            </a:r>
            <a:endParaRPr lang="fr-FR" sz="1600" dirty="0">
              <a:solidFill>
                <a:srgbClr val="013473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531349" y="3501009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747634" y="1216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8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1304937" y="116632"/>
            <a:ext cx="657943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200" baseline="-25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g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and Nanostructure for </a:t>
            </a:r>
            <a:r>
              <a:rPr lang="en-US" sz="22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Strong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</a:t>
            </a:r>
            <a:endParaRPr kumimoji="0" lang="fr-FR" sz="2200" b="0" i="0" u="none" strike="noStrike" kern="1200" cap="none" spc="0" normalizeH="0" baseline="-2500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683568" y="1988840"/>
            <a:ext cx="28413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SAXS</a:t>
            </a:r>
            <a:r>
              <a:rPr lang="en-US" sz="2000" dirty="0">
                <a:solidFill>
                  <a:srgbClr val="013473"/>
                </a:solidFill>
              </a:rPr>
              <a:t> </a:t>
            </a:r>
            <a:r>
              <a:rPr lang="en-US" sz="2000" dirty="0" smtClean="0">
                <a:solidFill>
                  <a:srgbClr val="013473"/>
                </a:solidFill>
              </a:rPr>
              <a:t>Investigation</a:t>
            </a:r>
            <a:endParaRPr lang="fr-FR" sz="2000" dirty="0">
              <a:solidFill>
                <a:srgbClr val="0134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07504" y="1052736"/>
            <a:ext cx="864013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No variation of </a:t>
            </a:r>
            <a:r>
              <a:rPr lang="en-US" sz="2000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000" b="1" baseline="-25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g</a:t>
            </a: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with </a:t>
            </a:r>
            <a:r>
              <a:rPr lang="en-US" sz="2000" dirty="0" err="1" smtClean="0">
                <a:solidFill>
                  <a:srgbClr val="013473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013473"/>
                </a:solidFill>
              </a:rPr>
              <a:t>n</a:t>
            </a:r>
            <a:r>
              <a:rPr lang="en-US" sz="2000" dirty="0" smtClean="0">
                <a:solidFill>
                  <a:srgbClr val="013473"/>
                </a:solidFill>
              </a:rPr>
              <a:t> (between 5 and 100kg/mol): 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= -49 ± 1°C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13473"/>
                </a:solidFill>
              </a:rPr>
              <a:t>(DSC)</a:t>
            </a:r>
            <a:endParaRPr lang="fr-FR" sz="2000" dirty="0">
              <a:solidFill>
                <a:srgbClr val="013473"/>
              </a:solidFill>
            </a:endParaRPr>
          </a:p>
        </p:txBody>
      </p:sp>
      <p:pic>
        <p:nvPicPr>
          <p:cNvPr id="9" name="Image 8" descr="figure 4.tif"/>
          <p:cNvPicPr/>
          <p:nvPr/>
        </p:nvPicPr>
        <p:blipFill rotWithShape="1">
          <a:blip r:embed="rId2" cstate="print"/>
          <a:srcRect l="28911" t="30197" r="11074" b="19077"/>
          <a:stretch/>
        </p:blipFill>
        <p:spPr>
          <a:xfrm>
            <a:off x="179512" y="2834681"/>
            <a:ext cx="3777418" cy="2466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3521" y="4979269"/>
            <a:ext cx="34454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16200000">
            <a:off x="-668083" y="3556516"/>
            <a:ext cx="2376264" cy="681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16569" y="4941169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0,2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568361" y="4941169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0,6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504465" y="4941169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1,0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308857" y="4941169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1,4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959698" y="5229201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q (nm</a:t>
            </a:r>
            <a:r>
              <a:rPr lang="fr-FR" sz="1600" baseline="30000" dirty="0" smtClean="0"/>
              <a:t>-1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84521" y="2730407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I (</a:t>
            </a:r>
            <a:r>
              <a:rPr lang="fr-FR" sz="1600" dirty="0" err="1" smtClean="0"/>
              <a:t>u.a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290083" y="3491717"/>
            <a:ext cx="882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13473"/>
                </a:solidFill>
              </a:rPr>
              <a:t>5kg/mol</a:t>
            </a:r>
            <a:endParaRPr lang="fr-FR" sz="1600" dirty="0">
              <a:solidFill>
                <a:srgbClr val="013473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2948817" y="3692323"/>
            <a:ext cx="2017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336329" y="2852937"/>
            <a:ext cx="882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13473"/>
                </a:solidFill>
              </a:rPr>
              <a:t>8kg/mol</a:t>
            </a:r>
            <a:endParaRPr lang="fr-FR" sz="1600" dirty="0">
              <a:solidFill>
                <a:srgbClr val="013473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2395445" y="3212977"/>
            <a:ext cx="493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82963" y="5867980"/>
            <a:ext cx="282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13473"/>
                </a:solidFill>
              </a:rPr>
              <a:t>No </a:t>
            </a:r>
            <a:r>
              <a:rPr lang="fr-FR" dirty="0" err="1" smtClean="0">
                <a:solidFill>
                  <a:srgbClr val="013473"/>
                </a:solidFill>
              </a:rPr>
              <a:t>peak</a:t>
            </a:r>
            <a:r>
              <a:rPr lang="fr-FR" dirty="0" smtClean="0">
                <a:solidFill>
                  <a:srgbClr val="013473"/>
                </a:solidFill>
              </a:rPr>
              <a:t> for M</a:t>
            </a:r>
            <a:r>
              <a:rPr lang="fr-FR" baseline="-25000" dirty="0">
                <a:solidFill>
                  <a:srgbClr val="013473"/>
                </a:solidFill>
              </a:rPr>
              <a:t>n</a:t>
            </a:r>
            <a:r>
              <a:rPr lang="fr-FR" baseline="-25000" dirty="0" smtClean="0">
                <a:solidFill>
                  <a:srgbClr val="013473"/>
                </a:solidFill>
              </a:rPr>
              <a:t> </a:t>
            </a:r>
            <a:r>
              <a:rPr lang="fr-FR" dirty="0" smtClean="0">
                <a:solidFill>
                  <a:srgbClr val="013473"/>
                </a:solidFill>
              </a:rPr>
              <a:t>≥ 40 kg/mol </a:t>
            </a:r>
            <a:endParaRPr lang="fr-FR" dirty="0">
              <a:solidFill>
                <a:srgbClr val="013473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184201" y="3068961"/>
            <a:ext cx="987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13473"/>
                </a:solidFill>
              </a:rPr>
              <a:t>23kg/mol</a:t>
            </a:r>
            <a:endParaRPr lang="fr-FR" sz="1600" dirty="0">
              <a:solidFill>
                <a:srgbClr val="013473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531349" y="3501009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747634" y="1216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8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1304937" y="116632"/>
            <a:ext cx="657943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200" baseline="-25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g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and Nanostructure for </a:t>
            </a:r>
            <a:r>
              <a:rPr lang="en-US" sz="22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Strong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</a:t>
            </a:r>
            <a:endParaRPr kumimoji="0" lang="fr-FR" sz="2200" b="0" i="0" u="none" strike="noStrike" kern="1200" cap="none" spc="0" normalizeH="0" baseline="-2500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4932040" y="4607839"/>
            <a:ext cx="1656184" cy="8786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5855" rIns="0" bIns="0"/>
          <a:lstStyle/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sz="2000" dirty="0" smtClean="0">
                <a:solidFill>
                  <a:srgbClr val="013473"/>
                </a:solidFill>
              </a:rPr>
              <a:t>Oriented </a:t>
            </a:r>
          </a:p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sz="2000" dirty="0" smtClean="0">
                <a:solidFill>
                  <a:srgbClr val="013473"/>
                </a:solidFill>
              </a:rPr>
              <a:t>Filaments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7020272" y="4569886"/>
            <a:ext cx="2232248" cy="8660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5855" rIns="0" bIns="0"/>
          <a:lstStyle/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dirty="0" smtClean="0">
                <a:solidFill>
                  <a:srgbClr val="013473"/>
                </a:solidFill>
              </a:rPr>
              <a:t>Randomly </a:t>
            </a:r>
          </a:p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dirty="0" smtClean="0">
                <a:solidFill>
                  <a:srgbClr val="013473"/>
                </a:solidFill>
              </a:rPr>
              <a:t>Oriented Rods</a:t>
            </a:r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683568" y="1988840"/>
            <a:ext cx="28413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SAXS</a:t>
            </a:r>
            <a:r>
              <a:rPr lang="en-US" sz="2000" dirty="0">
                <a:solidFill>
                  <a:srgbClr val="013473"/>
                </a:solidFill>
              </a:rPr>
              <a:t> </a:t>
            </a:r>
            <a:r>
              <a:rPr lang="en-US" sz="2000" dirty="0" smtClean="0">
                <a:solidFill>
                  <a:srgbClr val="013473"/>
                </a:solidFill>
              </a:rPr>
              <a:t>Investigation</a:t>
            </a:r>
            <a:endParaRPr lang="fr-FR" sz="2000" dirty="0">
              <a:solidFill>
                <a:srgbClr val="01347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9404"/>
            <a:ext cx="1708252" cy="150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ZoneTexte 61"/>
          <p:cNvSpPr txBox="1"/>
          <p:nvPr/>
        </p:nvSpPr>
        <p:spPr>
          <a:xfrm>
            <a:off x="4997020" y="5435932"/>
            <a:ext cx="166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13473"/>
                </a:solidFill>
              </a:rPr>
              <a:t>M</a:t>
            </a:r>
            <a:r>
              <a:rPr lang="fr-FR" i="1" baseline="-25000" dirty="0">
                <a:solidFill>
                  <a:srgbClr val="013473"/>
                </a:solidFill>
              </a:rPr>
              <a:t>n</a:t>
            </a:r>
            <a:r>
              <a:rPr lang="fr-FR" i="1" baseline="-25000" dirty="0" smtClean="0">
                <a:solidFill>
                  <a:srgbClr val="013473"/>
                </a:solidFill>
              </a:rPr>
              <a:t> </a:t>
            </a:r>
            <a:r>
              <a:rPr lang="fr-FR" i="1" dirty="0">
                <a:solidFill>
                  <a:srgbClr val="013473"/>
                </a:solidFill>
              </a:rPr>
              <a:t>≤</a:t>
            </a:r>
            <a:r>
              <a:rPr lang="fr-FR" i="1" dirty="0" smtClean="0">
                <a:solidFill>
                  <a:srgbClr val="013473"/>
                </a:solidFill>
              </a:rPr>
              <a:t> 40 kg/mol </a:t>
            </a:r>
            <a:endParaRPr lang="fr-FR" i="1" dirty="0">
              <a:solidFill>
                <a:srgbClr val="013473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6588224" y="5003884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7020272" y="2708920"/>
            <a:ext cx="2088232" cy="1296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5855" rIns="0" bIns="0"/>
          <a:lstStyle/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b="1" dirty="0" smtClean="0">
                <a:solidFill>
                  <a:srgbClr val="013473"/>
                </a:solidFill>
              </a:rPr>
              <a:t>Self-assembly</a:t>
            </a:r>
            <a:r>
              <a:rPr lang="en-US" dirty="0" smtClean="0">
                <a:solidFill>
                  <a:srgbClr val="013473"/>
                </a:solidFill>
              </a:rPr>
              <a:t> of</a:t>
            </a:r>
          </a:p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dirty="0" smtClean="0">
                <a:solidFill>
                  <a:srgbClr val="013473"/>
                </a:solidFill>
              </a:rPr>
              <a:t>stickers </a:t>
            </a:r>
          </a:p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dirty="0" smtClean="0">
                <a:solidFill>
                  <a:srgbClr val="013473"/>
                </a:solidFill>
              </a:rPr>
              <a:t>into filaments 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4427569" y="3407515"/>
            <a:ext cx="432463" cy="52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7373284" y="5435932"/>
            <a:ext cx="166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13473"/>
                </a:solidFill>
              </a:rPr>
              <a:t>M</a:t>
            </a:r>
            <a:r>
              <a:rPr lang="fr-FR" i="1" baseline="-25000" dirty="0">
                <a:solidFill>
                  <a:srgbClr val="013473"/>
                </a:solidFill>
              </a:rPr>
              <a:t>n</a:t>
            </a:r>
            <a:r>
              <a:rPr lang="fr-FR" i="1" baseline="-25000" dirty="0" smtClean="0">
                <a:solidFill>
                  <a:srgbClr val="013473"/>
                </a:solidFill>
              </a:rPr>
              <a:t> </a:t>
            </a:r>
            <a:r>
              <a:rPr lang="fr-FR" i="1" dirty="0" smtClean="0">
                <a:solidFill>
                  <a:srgbClr val="013473"/>
                </a:solidFill>
              </a:rPr>
              <a:t>≥ 40 kg/mol </a:t>
            </a:r>
            <a:endParaRPr lang="fr-FR" i="1" dirty="0">
              <a:solidFill>
                <a:srgbClr val="01347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040" y="4569886"/>
            <a:ext cx="4104456" cy="1235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9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4624"/>
            <a:ext cx="6031537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94652" y="3068960"/>
            <a:ext cx="264164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236296" y="3450486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× 1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236296" y="3666510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× 0,5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236296" y="3234462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× 1,6</a:t>
            </a:r>
            <a:endParaRPr lang="fr-FR" sz="1600" dirty="0"/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1304937" y="116632"/>
            <a:ext cx="657943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Rheology for </a:t>
            </a:r>
            <a:r>
              <a:rPr lang="en-US" sz="22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Strong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</a:t>
            </a:r>
            <a:endParaRPr kumimoji="0" lang="fr-FR" sz="2200" b="0" i="0" u="none" strike="noStrike" kern="1200" cap="none" spc="0" normalizeH="0" baseline="-2500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 t="19529" b="10216"/>
          <a:stretch/>
        </p:blipFill>
        <p:spPr bwMode="auto">
          <a:xfrm>
            <a:off x="4844266" y="3156734"/>
            <a:ext cx="1500115" cy="85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6259716" y="3188266"/>
            <a:ext cx="9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  <a:r>
              <a:rPr lang="fr-FR" dirty="0" smtClean="0"/>
              <a:t>kg/mol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156176" y="3429000"/>
            <a:ext cx="108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0kg/mol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147344" y="3645024"/>
            <a:ext cx="108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60kg/mol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747634" y="1216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730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4624"/>
            <a:ext cx="6031537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7504" y="5805495"/>
            <a:ext cx="2088232" cy="1060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5855" rIns="0" bIns="0"/>
          <a:lstStyle/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sz="2000" b="1" dirty="0" smtClean="0">
                <a:solidFill>
                  <a:srgbClr val="013473"/>
                </a:solidFill>
              </a:rPr>
              <a:t>Oriented </a:t>
            </a:r>
          </a:p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sz="2000" b="1" dirty="0" smtClean="0">
                <a:solidFill>
                  <a:srgbClr val="013473"/>
                </a:solidFill>
              </a:rPr>
              <a:t>Filaments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932040" y="5827851"/>
            <a:ext cx="2304256" cy="8223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5855" rIns="0" bIns="0"/>
          <a:lstStyle/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b="1" dirty="0" smtClean="0">
                <a:solidFill>
                  <a:srgbClr val="013473"/>
                </a:solidFill>
              </a:rPr>
              <a:t>Randomly </a:t>
            </a:r>
          </a:p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b="1" dirty="0" smtClean="0">
                <a:solidFill>
                  <a:srgbClr val="013473"/>
                </a:solidFill>
              </a:rPr>
              <a:t>Oriented Rods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627784" y="5827852"/>
            <a:ext cx="1152128" cy="8223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5855" rIns="0" bIns="0"/>
          <a:lstStyle/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dirty="0" smtClean="0">
                <a:solidFill>
                  <a:srgbClr val="013473"/>
                </a:solidFill>
              </a:rPr>
              <a:t>Dissipative</a:t>
            </a:r>
          </a:p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dirty="0" smtClean="0">
                <a:solidFill>
                  <a:srgbClr val="013473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Gel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051720" y="6218147"/>
            <a:ext cx="38198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899592" y="5337444"/>
            <a:ext cx="2088232" cy="3960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5855" rIns="0" bIns="0"/>
          <a:lstStyle/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i="1" dirty="0" err="1" smtClean="0">
                <a:solidFill>
                  <a:srgbClr val="013473"/>
                </a:solidFill>
              </a:rPr>
              <a:t>M</a:t>
            </a:r>
            <a:r>
              <a:rPr lang="en-US" i="1" baseline="-25000" dirty="0" err="1">
                <a:solidFill>
                  <a:srgbClr val="013473"/>
                </a:solidFill>
              </a:rPr>
              <a:t>n</a:t>
            </a:r>
            <a:r>
              <a:rPr lang="en-US" i="1" dirty="0" smtClean="0">
                <a:solidFill>
                  <a:srgbClr val="013473"/>
                </a:solidFill>
              </a:rPr>
              <a:t> </a:t>
            </a:r>
            <a:r>
              <a:rPr lang="en-US" i="1" dirty="0">
                <a:solidFill>
                  <a:srgbClr val="013473"/>
                </a:solidFill>
              </a:rPr>
              <a:t>≤ </a:t>
            </a:r>
            <a:r>
              <a:rPr lang="en-US" i="1" dirty="0" smtClean="0">
                <a:solidFill>
                  <a:srgbClr val="013473"/>
                </a:solidFill>
              </a:rPr>
              <a:t>40kg/mol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796136" y="5323796"/>
            <a:ext cx="2088232" cy="3960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5855" rIns="0" bIns="0"/>
          <a:lstStyle/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i="1" dirty="0" err="1" smtClean="0">
                <a:solidFill>
                  <a:srgbClr val="013473"/>
                </a:solidFill>
              </a:rPr>
              <a:t>M</a:t>
            </a:r>
            <a:r>
              <a:rPr lang="en-US" i="1" baseline="-25000" dirty="0" err="1">
                <a:solidFill>
                  <a:srgbClr val="013473"/>
                </a:solidFill>
              </a:rPr>
              <a:t>n</a:t>
            </a:r>
            <a:r>
              <a:rPr lang="en-US" i="1" dirty="0" smtClean="0">
                <a:solidFill>
                  <a:srgbClr val="013473"/>
                </a:solidFill>
              </a:rPr>
              <a:t> ≥ 40kg/mol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596336" y="5755843"/>
            <a:ext cx="1152128" cy="8943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5855" rIns="0" bIns="0"/>
          <a:lstStyle/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dirty="0" smtClean="0">
                <a:solidFill>
                  <a:srgbClr val="013473"/>
                </a:solidFill>
              </a:rPr>
              <a:t>Viscoelastic</a:t>
            </a:r>
          </a:p>
          <a:p>
            <a:pPr algn="ctr" hangingPunct="0">
              <a:lnSpc>
                <a:spcPct val="87000"/>
              </a:lnSpc>
              <a:spcAft>
                <a:spcPts val="1293"/>
              </a:spcAft>
              <a:buClr>
                <a:srgbClr val="003572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3518" algn="l"/>
                <a:tab pos="5703925" algn="l"/>
                <a:tab pos="6111450" algn="l"/>
                <a:tab pos="6517536" algn="l"/>
                <a:tab pos="6923622" algn="l"/>
                <a:tab pos="7334029" algn="l"/>
                <a:tab pos="7741554" algn="l"/>
                <a:tab pos="8146201" algn="l"/>
              </a:tabLst>
            </a:pPr>
            <a:r>
              <a:rPr lang="en-US" dirty="0" smtClean="0">
                <a:solidFill>
                  <a:srgbClr val="013473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Fluid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7020272" y="6146139"/>
            <a:ext cx="38198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re 1"/>
          <p:cNvSpPr txBox="1">
            <a:spLocks/>
          </p:cNvSpPr>
          <p:nvPr/>
        </p:nvSpPr>
        <p:spPr>
          <a:xfrm>
            <a:off x="1304937" y="116632"/>
            <a:ext cx="657943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Rheology for </a:t>
            </a:r>
            <a:r>
              <a:rPr lang="en-US" sz="22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Strong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</a:t>
            </a:r>
            <a:endParaRPr kumimoji="0" lang="fr-FR" sz="2200" b="0" i="0" u="none" strike="noStrike" kern="1200" cap="none" spc="0" normalizeH="0" baseline="-2500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5242284"/>
            <a:ext cx="8784561" cy="13687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134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94652" y="3068960"/>
            <a:ext cx="264164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7236296" y="3450486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× 1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7236296" y="3666510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× 0,5</a:t>
            </a:r>
            <a:endParaRPr lang="fr-FR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7236296" y="3234462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× 1,6</a:t>
            </a:r>
            <a:endParaRPr lang="fr-FR" sz="16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 t="19529" b="10216"/>
          <a:stretch/>
        </p:blipFill>
        <p:spPr bwMode="auto">
          <a:xfrm>
            <a:off x="4844266" y="3156734"/>
            <a:ext cx="1500115" cy="85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6259716" y="3188266"/>
            <a:ext cx="9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  <a:r>
              <a:rPr lang="fr-FR" dirty="0" smtClean="0"/>
              <a:t>kg/mol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6156176" y="3429000"/>
            <a:ext cx="108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0kg/mol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6147344" y="3645024"/>
            <a:ext cx="108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60kg/mol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8747634" y="1216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655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2771800" y="188640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Supramolecular Polymers ?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95536" y="991761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Supramolecular Chemistry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416011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Lehn, J.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. Chem.-Int. Ed. Engl.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1304–1319.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-36512" y="1495817"/>
            <a:ext cx="4896544" cy="876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Self-assembly of small molecules by </a:t>
            </a:r>
            <a:r>
              <a:rPr lang="en-US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non covalent</a:t>
            </a: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bonds (H-bonds, ionic…) </a:t>
            </a:r>
            <a:r>
              <a:rPr lang="en-US" dirty="0" err="1">
                <a:solidFill>
                  <a:srgbClr val="013473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n solution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7945"/>
            <a:ext cx="2935536" cy="126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747634" y="13811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666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624"/>
            <a:ext cx="6031537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11888"/>
          <a:stretch/>
        </p:blipFill>
        <p:spPr bwMode="auto">
          <a:xfrm>
            <a:off x="6142700" y="430323"/>
            <a:ext cx="2821788" cy="258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ZoneTexte 22"/>
          <p:cNvSpPr txBox="1"/>
          <p:nvPr/>
        </p:nvSpPr>
        <p:spPr>
          <a:xfrm>
            <a:off x="7453934" y="188640"/>
            <a:ext cx="718466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013473"/>
                </a:solidFill>
              </a:rPr>
              <a:t>Shifts</a:t>
            </a:r>
            <a:endParaRPr lang="fr-FR" b="1" i="1" dirty="0">
              <a:solidFill>
                <a:srgbClr val="013473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 rot="5400000">
            <a:off x="7568924" y="3359722"/>
            <a:ext cx="4985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689743" y="4067780"/>
            <a:ext cx="224362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13473"/>
                </a:solidFill>
              </a:rPr>
              <a:t>« Frozen » Aggregates</a:t>
            </a:r>
            <a:endParaRPr lang="en-US" dirty="0">
              <a:solidFill>
                <a:srgbClr val="013473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45387" y="4581128"/>
            <a:ext cx="2299990" cy="646331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13473"/>
                </a:solidFill>
              </a:rPr>
              <a:t>Dissipative</a:t>
            </a:r>
            <a:r>
              <a:rPr lang="en-US" dirty="0" smtClean="0">
                <a:solidFill>
                  <a:srgbClr val="013473"/>
                </a:solidFill>
              </a:rPr>
              <a:t> Relaxation </a:t>
            </a:r>
          </a:p>
          <a:p>
            <a:pPr algn="ctr"/>
            <a:r>
              <a:rPr lang="en-US" dirty="0" smtClean="0">
                <a:solidFill>
                  <a:srgbClr val="013473"/>
                </a:solidFill>
              </a:rPr>
              <a:t>of the </a:t>
            </a:r>
            <a:r>
              <a:rPr lang="en-US" b="1" dirty="0" smtClean="0">
                <a:solidFill>
                  <a:srgbClr val="013473"/>
                </a:solidFill>
              </a:rPr>
              <a:t>side chains</a:t>
            </a:r>
            <a:endParaRPr lang="en-US" b="1" dirty="0">
              <a:solidFill>
                <a:srgbClr val="013473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676456" y="1216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10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3281140" y="3068960"/>
            <a:ext cx="264164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922784" y="3450486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× 1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922784" y="3666510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× 0,5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922784" y="3234462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× 1,6</a:t>
            </a:r>
            <a:endParaRPr lang="fr-FR" sz="16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 t="19529" b="10216"/>
          <a:stretch/>
        </p:blipFill>
        <p:spPr bwMode="auto">
          <a:xfrm>
            <a:off x="3530754" y="3156734"/>
            <a:ext cx="1500115" cy="85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4946204" y="3188266"/>
            <a:ext cx="9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  <a:r>
              <a:rPr lang="fr-FR" dirty="0" smtClean="0"/>
              <a:t>kg/mol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4842664" y="3429000"/>
            <a:ext cx="108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0kg/mol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4833832" y="3645024"/>
            <a:ext cx="108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60kg/mol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67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624"/>
            <a:ext cx="6031537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Connecteur droit 27"/>
          <p:cNvCxnSpPr/>
          <p:nvPr/>
        </p:nvCxnSpPr>
        <p:spPr>
          <a:xfrm>
            <a:off x="4715696" y="785239"/>
            <a:ext cx="0" cy="1922150"/>
          </a:xfrm>
          <a:prstGeom prst="line">
            <a:avLst/>
          </a:prstGeom>
          <a:ln w="28575">
            <a:solidFill>
              <a:srgbClr val="0134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4931720" y="2153391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13473"/>
                </a:solidFill>
              </a:rPr>
              <a:t>G’’ ≥ G’</a:t>
            </a:r>
            <a:endParaRPr lang="fr-FR" sz="2000" dirty="0">
              <a:solidFill>
                <a:srgbClr val="013473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211640" y="209175"/>
            <a:ext cx="141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013473"/>
                </a:solidFill>
              </a:rPr>
              <a:t>ω</a:t>
            </a:r>
            <a:r>
              <a:rPr lang="fr-FR" sz="2000" dirty="0" smtClean="0">
                <a:solidFill>
                  <a:srgbClr val="013473"/>
                </a:solidFill>
              </a:rPr>
              <a:t> ≠ f(</a:t>
            </a:r>
            <a:r>
              <a:rPr lang="fr-FR" sz="2000" dirty="0" err="1" smtClean="0">
                <a:solidFill>
                  <a:srgbClr val="013473"/>
                </a:solidFill>
              </a:rPr>
              <a:t>M</a:t>
            </a:r>
            <a:r>
              <a:rPr lang="fr-FR" sz="2000" baseline="-25000" dirty="0" err="1" smtClean="0">
                <a:solidFill>
                  <a:srgbClr val="013473"/>
                </a:solidFill>
              </a:rPr>
              <a:t>w</a:t>
            </a:r>
            <a:r>
              <a:rPr lang="fr-FR" sz="2000" dirty="0" smtClean="0">
                <a:solidFill>
                  <a:srgbClr val="013473"/>
                </a:solidFill>
              </a:rPr>
              <a:t>)</a:t>
            </a:r>
            <a:endParaRPr lang="fr-FR" sz="2000" baseline="-25000" dirty="0">
              <a:solidFill>
                <a:srgbClr val="013473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3704240" y="943175"/>
            <a:ext cx="792088" cy="346120"/>
          </a:xfrm>
          <a:prstGeom prst="line">
            <a:avLst/>
          </a:prstGeom>
          <a:ln w="38100">
            <a:solidFill>
              <a:srgbClr val="01347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419552" y="775947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13473"/>
                </a:solidFill>
              </a:rPr>
              <a:t>≈ 0,5</a:t>
            </a:r>
            <a:endParaRPr lang="fr-FR" dirty="0">
              <a:solidFill>
                <a:srgbClr val="013473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707584" y="2545369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13473"/>
                </a:solidFill>
              </a:rPr>
              <a:t>G’’ ≤ G’</a:t>
            </a:r>
            <a:endParaRPr lang="fr-FR" sz="2000" dirty="0">
              <a:solidFill>
                <a:srgbClr val="013473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676456" y="1216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11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3281140" y="3068960"/>
            <a:ext cx="264164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922784" y="3450486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× 1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922784" y="3666510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× 0,5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922784" y="3234462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× 1,6</a:t>
            </a:r>
            <a:endParaRPr lang="fr-FR" sz="16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 t="19529" b="10216"/>
          <a:stretch/>
        </p:blipFill>
        <p:spPr bwMode="auto">
          <a:xfrm>
            <a:off x="3530754" y="3156734"/>
            <a:ext cx="1500115" cy="85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4946204" y="3188266"/>
            <a:ext cx="9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  <a:r>
              <a:rPr lang="fr-FR" dirty="0" smtClean="0"/>
              <a:t>kg/mol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842664" y="3429000"/>
            <a:ext cx="108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0kg/mol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833832" y="3645024"/>
            <a:ext cx="108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60kg/mol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47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avec flèche 11"/>
          <p:cNvCxnSpPr/>
          <p:nvPr/>
        </p:nvCxnSpPr>
        <p:spPr>
          <a:xfrm>
            <a:off x="2602914" y="5824343"/>
            <a:ext cx="2346509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631090" y="5896351"/>
            <a:ext cx="2334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Rouse</a:t>
            </a:r>
            <a:r>
              <a:rPr lang="fr-FR" i="1" dirty="0" smtClean="0"/>
              <a:t> / </a:t>
            </a:r>
            <a:r>
              <a:rPr lang="fr-FR" i="1" dirty="0" err="1" smtClean="0"/>
              <a:t>Entanglements</a:t>
            </a:r>
            <a:endParaRPr lang="fr-FR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404719" y="5905643"/>
            <a:ext cx="394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i="1" dirty="0" smtClean="0"/>
              <a:t>T</a:t>
            </a:r>
            <a:r>
              <a:rPr lang="fr-FR" sz="2200" i="1" baseline="-25000" dirty="0" smtClean="0"/>
              <a:t>g</a:t>
            </a:r>
            <a:endParaRPr lang="fr-FR" sz="2200" i="1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654094" y="5824343"/>
            <a:ext cx="685394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5079362" y="5824343"/>
            <a:ext cx="49725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195472" y="5824343"/>
            <a:ext cx="11521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193968" y="5824343"/>
            <a:ext cx="685394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35432" y="5896351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Gel / </a:t>
            </a:r>
            <a:r>
              <a:rPr lang="fr-FR" i="1" dirty="0" err="1" smtClean="0"/>
              <a:t>Fluid</a:t>
            </a:r>
            <a:endParaRPr lang="fr-FR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874296" y="5238987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Polymer Matrix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9656" y="5238987"/>
            <a:ext cx="252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Self-assembly of Stickers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/>
          <a:stretch/>
        </p:blipFill>
        <p:spPr bwMode="auto">
          <a:xfrm>
            <a:off x="6892076" y="692696"/>
            <a:ext cx="1592506" cy="9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624"/>
            <a:ext cx="6031537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Connecteur droit 27"/>
          <p:cNvCxnSpPr/>
          <p:nvPr/>
        </p:nvCxnSpPr>
        <p:spPr>
          <a:xfrm>
            <a:off x="4715696" y="785239"/>
            <a:ext cx="0" cy="1922150"/>
          </a:xfrm>
          <a:prstGeom prst="line">
            <a:avLst/>
          </a:prstGeom>
          <a:ln w="28575">
            <a:solidFill>
              <a:srgbClr val="0134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4931720" y="2153391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13473"/>
                </a:solidFill>
              </a:rPr>
              <a:t>G’’ ≥ G’</a:t>
            </a:r>
            <a:endParaRPr lang="fr-FR" sz="2000" dirty="0">
              <a:solidFill>
                <a:srgbClr val="013473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211640" y="209175"/>
            <a:ext cx="141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013473"/>
                </a:solidFill>
              </a:rPr>
              <a:t>ω</a:t>
            </a:r>
            <a:r>
              <a:rPr lang="fr-FR" sz="2000" dirty="0" smtClean="0">
                <a:solidFill>
                  <a:srgbClr val="013473"/>
                </a:solidFill>
              </a:rPr>
              <a:t> ≠ f(</a:t>
            </a:r>
            <a:r>
              <a:rPr lang="fr-FR" sz="2000" dirty="0" err="1" smtClean="0">
                <a:solidFill>
                  <a:srgbClr val="013473"/>
                </a:solidFill>
              </a:rPr>
              <a:t>M</a:t>
            </a:r>
            <a:r>
              <a:rPr lang="fr-FR" sz="2000" baseline="-25000" dirty="0" err="1" smtClean="0">
                <a:solidFill>
                  <a:srgbClr val="013473"/>
                </a:solidFill>
              </a:rPr>
              <a:t>w</a:t>
            </a:r>
            <a:r>
              <a:rPr lang="fr-FR" sz="2000" dirty="0" smtClean="0">
                <a:solidFill>
                  <a:srgbClr val="013473"/>
                </a:solidFill>
              </a:rPr>
              <a:t>)</a:t>
            </a:r>
            <a:endParaRPr lang="fr-FR" sz="2000" baseline="-25000" dirty="0">
              <a:solidFill>
                <a:srgbClr val="013473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3704240" y="943175"/>
            <a:ext cx="792088" cy="346120"/>
          </a:xfrm>
          <a:prstGeom prst="line">
            <a:avLst/>
          </a:prstGeom>
          <a:ln w="38100">
            <a:solidFill>
              <a:srgbClr val="01347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419552" y="775947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13473"/>
                </a:solidFill>
              </a:rPr>
              <a:t>≈ 0,5</a:t>
            </a:r>
            <a:endParaRPr lang="fr-FR" dirty="0">
              <a:solidFill>
                <a:srgbClr val="013473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707584" y="2545369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13473"/>
                </a:solidFill>
              </a:rPr>
              <a:t>G’’ ≤ G’</a:t>
            </a:r>
            <a:endParaRPr lang="fr-FR" sz="2000" dirty="0">
              <a:solidFill>
                <a:srgbClr val="013473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372201" y="2204864"/>
            <a:ext cx="2632259" cy="923330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13473"/>
                </a:solidFill>
              </a:rPr>
              <a:t>Comb-shaped Aggregates </a:t>
            </a:r>
          </a:p>
          <a:p>
            <a:pPr algn="ctr"/>
            <a:r>
              <a:rPr lang="en-US" dirty="0" smtClean="0">
                <a:solidFill>
                  <a:srgbClr val="013473"/>
                </a:solidFill>
              </a:rPr>
              <a:t>≈ </a:t>
            </a:r>
          </a:p>
          <a:p>
            <a:pPr algn="ctr"/>
            <a:r>
              <a:rPr lang="en-US" dirty="0" smtClean="0">
                <a:solidFill>
                  <a:srgbClr val="013473"/>
                </a:solidFill>
              </a:rPr>
              <a:t>Comb-shaped Polymers</a:t>
            </a:r>
            <a:endParaRPr lang="en-US" dirty="0">
              <a:solidFill>
                <a:srgbClr val="013473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72200" y="2204864"/>
            <a:ext cx="2632259" cy="92333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8676456" y="1216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11</a:t>
            </a:r>
            <a:endParaRPr lang="fr-FR" sz="1600" dirty="0"/>
          </a:p>
        </p:txBody>
      </p:sp>
      <p:sp>
        <p:nvSpPr>
          <p:cNvPr id="34" name="Rectangle 33"/>
          <p:cNvSpPr/>
          <p:nvPr/>
        </p:nvSpPr>
        <p:spPr>
          <a:xfrm>
            <a:off x="3281140" y="3068960"/>
            <a:ext cx="264164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5922784" y="3450486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× 1</a:t>
            </a:r>
            <a:endParaRPr lang="fr-FR" sz="16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922784" y="3666510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× 0,5</a:t>
            </a:r>
            <a:endParaRPr lang="fr-FR" sz="1600" dirty="0"/>
          </a:p>
        </p:txBody>
      </p:sp>
      <p:sp>
        <p:nvSpPr>
          <p:cNvPr id="37" name="ZoneTexte 36"/>
          <p:cNvSpPr txBox="1"/>
          <p:nvPr/>
        </p:nvSpPr>
        <p:spPr>
          <a:xfrm>
            <a:off x="5922784" y="3234462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× 1,6</a:t>
            </a:r>
            <a:endParaRPr lang="fr-FR" sz="1600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 t="19529" b="10216"/>
          <a:stretch/>
        </p:blipFill>
        <p:spPr bwMode="auto">
          <a:xfrm>
            <a:off x="3530754" y="3156734"/>
            <a:ext cx="1500115" cy="85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4946204" y="3188266"/>
            <a:ext cx="9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  <a:r>
              <a:rPr lang="fr-FR" dirty="0" smtClean="0"/>
              <a:t>kg/mol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4842664" y="3429000"/>
            <a:ext cx="108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0kg/mol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4833832" y="3645024"/>
            <a:ext cx="108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60kg/mol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48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8676456" y="1216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12</a:t>
            </a:r>
            <a:endParaRPr lang="fr-FR" sz="1600" dirty="0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304937" y="116632"/>
            <a:ext cx="657943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Strong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vs </a:t>
            </a:r>
            <a:r>
              <a:rPr lang="en-US" sz="2200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Weak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? </a:t>
            </a:r>
            <a:endParaRPr kumimoji="0" lang="fr-FR" sz="2200" b="0" i="0" u="none" strike="noStrike" kern="1200" cap="none" spc="0" normalizeH="0" baseline="-2500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187624" y="764704"/>
            <a:ext cx="69127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Molecular weight dependency ?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12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23528" y="1484784"/>
            <a:ext cx="199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</a:t>
            </a:r>
            <a:r>
              <a:rPr lang="fr-FR" dirty="0" smtClean="0"/>
              <a:t>* (1rad/s, T=25°C)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5868144" y="3429000"/>
            <a:ext cx="288032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Entanglements’ Regime</a:t>
            </a:r>
          </a:p>
          <a:p>
            <a:pPr algn="ctr">
              <a:spcBef>
                <a:spcPct val="0"/>
              </a:spcBef>
              <a:defRPr/>
            </a:pPr>
            <a:r>
              <a:rPr lang="en-US" dirty="0" err="1">
                <a:solidFill>
                  <a:srgbClr val="013473"/>
                </a:solidFill>
              </a:rPr>
              <a:t>M</a:t>
            </a:r>
            <a:r>
              <a:rPr lang="en-US" baseline="-25000" dirty="0" err="1">
                <a:solidFill>
                  <a:srgbClr val="013473"/>
                </a:solidFill>
              </a:rPr>
              <a:t>n</a:t>
            </a:r>
            <a:r>
              <a:rPr lang="fr-FR" dirty="0">
                <a:solidFill>
                  <a:srgbClr val="013473"/>
                </a:solidFill>
              </a:rPr>
              <a:t> </a:t>
            </a:r>
            <a:r>
              <a:rPr lang="en-US" dirty="0" smtClean="0">
                <a:solidFill>
                  <a:srgbClr val="013473"/>
                </a:solidFill>
              </a:rPr>
              <a:t>≥ M</a:t>
            </a:r>
            <a:r>
              <a:rPr lang="en-US" baseline="-25000" dirty="0">
                <a:solidFill>
                  <a:srgbClr val="013473"/>
                </a:solidFill>
              </a:rPr>
              <a:t>c</a:t>
            </a:r>
            <a:endParaRPr lang="fr-FR" dirty="0">
              <a:solidFill>
                <a:srgbClr val="013473"/>
              </a:solidFill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6156176" y="2564904"/>
            <a:ext cx="23042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Stickers’ Regime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dirty="0" err="1" smtClean="0">
                <a:solidFill>
                  <a:srgbClr val="013473"/>
                </a:solidFill>
              </a:rPr>
              <a:t>M</a:t>
            </a:r>
            <a:r>
              <a:rPr lang="en-US" baseline="-25000" dirty="0" err="1" smtClean="0">
                <a:solidFill>
                  <a:srgbClr val="013473"/>
                </a:solidFill>
              </a:rPr>
              <a:t>n</a:t>
            </a:r>
            <a:r>
              <a:rPr lang="fr-FR" dirty="0">
                <a:solidFill>
                  <a:srgbClr val="013473"/>
                </a:solidFill>
              </a:rPr>
              <a:t> </a:t>
            </a:r>
            <a:r>
              <a:rPr lang="en-US" dirty="0" smtClean="0">
                <a:solidFill>
                  <a:srgbClr val="013473"/>
                </a:solidFill>
              </a:rPr>
              <a:t>≤ M</a:t>
            </a:r>
            <a:r>
              <a:rPr lang="en-US" baseline="-25000" dirty="0">
                <a:solidFill>
                  <a:srgbClr val="013473"/>
                </a:solidFill>
              </a:rPr>
              <a:t>c</a:t>
            </a:r>
            <a:endParaRPr lang="fr-FR" dirty="0">
              <a:solidFill>
                <a:srgbClr val="013473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676456" y="1216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12</a:t>
            </a:r>
            <a:endParaRPr lang="fr-FR" sz="1600" dirty="0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304937" y="116632"/>
            <a:ext cx="657943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Strong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vs </a:t>
            </a:r>
            <a:r>
              <a:rPr lang="en-US" sz="2200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Weak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? </a:t>
            </a:r>
            <a:endParaRPr kumimoji="0" lang="fr-FR" sz="2200" b="0" i="0" u="none" strike="noStrike" kern="1200" cap="none" spc="0" normalizeH="0" baseline="-2500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187624" y="764704"/>
            <a:ext cx="69127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Molecular weight dependency ?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/>
          <a:stretch/>
        </p:blipFill>
        <p:spPr bwMode="auto">
          <a:xfrm>
            <a:off x="804040" y="1844824"/>
            <a:ext cx="5086449" cy="437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92488" y="62181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/>
              <a:t>Jullian, N.; </a:t>
            </a:r>
            <a:r>
              <a:rPr lang="fr-FR" sz="1400" dirty="0" err="1"/>
              <a:t>Leonardi</a:t>
            </a:r>
            <a:r>
              <a:rPr lang="fr-FR" sz="1400" dirty="0"/>
              <a:t>, F.; Grassl, B.; </a:t>
            </a:r>
            <a:r>
              <a:rPr lang="fr-FR" sz="1400" dirty="0" err="1"/>
              <a:t>Peyrelasse</a:t>
            </a:r>
            <a:r>
              <a:rPr lang="fr-FR" sz="1400" dirty="0"/>
              <a:t>, J.; </a:t>
            </a:r>
            <a:r>
              <a:rPr lang="fr-FR" sz="1400" dirty="0" err="1"/>
              <a:t>Derail</a:t>
            </a:r>
            <a:r>
              <a:rPr lang="fr-FR" sz="1400" dirty="0"/>
              <a:t>, C. </a:t>
            </a:r>
            <a:r>
              <a:rPr lang="fr-FR" sz="1400" i="1" dirty="0" err="1"/>
              <a:t>Appl</a:t>
            </a:r>
            <a:r>
              <a:rPr lang="fr-FR" sz="1400" i="1" dirty="0"/>
              <a:t>. </a:t>
            </a:r>
            <a:r>
              <a:rPr lang="fr-FR" sz="1400" i="1" dirty="0" err="1"/>
              <a:t>Rheol</a:t>
            </a:r>
            <a:r>
              <a:rPr lang="fr-FR" sz="1400" i="1" dirty="0"/>
              <a:t>. </a:t>
            </a:r>
            <a:r>
              <a:rPr lang="fr-FR" sz="1400" b="1" dirty="0"/>
              <a:t>2010</a:t>
            </a:r>
            <a:r>
              <a:rPr lang="fr-FR" sz="1400" dirty="0"/>
              <a:t>, </a:t>
            </a:r>
            <a:r>
              <a:rPr lang="fr-FR" sz="1400" i="1" dirty="0"/>
              <a:t>20</a:t>
            </a:r>
            <a:r>
              <a:rPr lang="fr-FR" sz="1400" dirty="0"/>
              <a:t>, 33685. 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220072" y="1988840"/>
            <a:ext cx="43204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Critical Molecular weight </a:t>
            </a:r>
            <a:r>
              <a:rPr lang="en-US" dirty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baseline="-25000" dirty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) ?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9952" y="1988840"/>
            <a:ext cx="165618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48" y="1854116"/>
            <a:ext cx="1227137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re 1"/>
          <p:cNvSpPr txBox="1">
            <a:spLocks/>
          </p:cNvSpPr>
          <p:nvPr/>
        </p:nvSpPr>
        <p:spPr>
          <a:xfrm>
            <a:off x="3995936" y="1885300"/>
            <a:ext cx="13681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 err="1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Strong</a:t>
            </a:r>
            <a:endParaRPr lang="fr-FR" dirty="0">
              <a:solidFill>
                <a:srgbClr val="013473"/>
              </a:solidFill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995936" y="2132856"/>
            <a:ext cx="13681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 err="1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Weak</a:t>
            </a:r>
            <a:endParaRPr lang="fr-FR" dirty="0">
              <a:solidFill>
                <a:srgbClr val="013473"/>
              </a:solidFill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3995936" y="2389356"/>
            <a:ext cx="13681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PnBA</a:t>
            </a:r>
            <a:endParaRPr lang="fr-FR" dirty="0">
              <a:solidFill>
                <a:srgbClr val="0134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23528" y="1484784"/>
            <a:ext cx="199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</a:t>
            </a:r>
            <a:r>
              <a:rPr lang="fr-FR" dirty="0" smtClean="0"/>
              <a:t>* (1rad/s, T=25°C)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5868144" y="3429000"/>
            <a:ext cx="288032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Entanglements’ Regime</a:t>
            </a:r>
          </a:p>
          <a:p>
            <a:pPr algn="ctr">
              <a:spcBef>
                <a:spcPct val="0"/>
              </a:spcBef>
              <a:defRPr/>
            </a:pPr>
            <a:r>
              <a:rPr lang="en-US" dirty="0" err="1">
                <a:solidFill>
                  <a:srgbClr val="013473"/>
                </a:solidFill>
              </a:rPr>
              <a:t>M</a:t>
            </a:r>
            <a:r>
              <a:rPr lang="en-US" baseline="-25000" dirty="0" err="1">
                <a:solidFill>
                  <a:srgbClr val="013473"/>
                </a:solidFill>
              </a:rPr>
              <a:t>n</a:t>
            </a:r>
            <a:r>
              <a:rPr lang="fr-FR" dirty="0">
                <a:solidFill>
                  <a:srgbClr val="013473"/>
                </a:solidFill>
              </a:rPr>
              <a:t> </a:t>
            </a:r>
            <a:r>
              <a:rPr lang="en-US" dirty="0" smtClean="0">
                <a:solidFill>
                  <a:srgbClr val="013473"/>
                </a:solidFill>
              </a:rPr>
              <a:t>≥ M</a:t>
            </a:r>
            <a:r>
              <a:rPr lang="en-US" baseline="-25000" dirty="0">
                <a:solidFill>
                  <a:srgbClr val="013473"/>
                </a:solidFill>
              </a:rPr>
              <a:t>c</a:t>
            </a:r>
            <a:endParaRPr lang="fr-FR" dirty="0">
              <a:solidFill>
                <a:srgbClr val="013473"/>
              </a:solidFill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6156176" y="2564904"/>
            <a:ext cx="23042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Stickers’ Regime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dirty="0" err="1" smtClean="0">
                <a:solidFill>
                  <a:srgbClr val="013473"/>
                </a:solidFill>
              </a:rPr>
              <a:t>M</a:t>
            </a:r>
            <a:r>
              <a:rPr lang="en-US" baseline="-25000" dirty="0" err="1" smtClean="0">
                <a:solidFill>
                  <a:srgbClr val="013473"/>
                </a:solidFill>
              </a:rPr>
              <a:t>n</a:t>
            </a:r>
            <a:r>
              <a:rPr lang="fr-FR" dirty="0">
                <a:solidFill>
                  <a:srgbClr val="013473"/>
                </a:solidFill>
              </a:rPr>
              <a:t> </a:t>
            </a:r>
            <a:r>
              <a:rPr lang="en-US" dirty="0" smtClean="0">
                <a:solidFill>
                  <a:srgbClr val="013473"/>
                </a:solidFill>
              </a:rPr>
              <a:t>≤ M</a:t>
            </a:r>
            <a:r>
              <a:rPr lang="en-US" baseline="-25000" dirty="0">
                <a:solidFill>
                  <a:srgbClr val="013473"/>
                </a:solidFill>
              </a:rPr>
              <a:t>c</a:t>
            </a:r>
            <a:endParaRPr lang="fr-FR" dirty="0">
              <a:solidFill>
                <a:srgbClr val="013473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228184" y="5301208"/>
            <a:ext cx="23042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Strength ↗, </a:t>
            </a:r>
            <a:r>
              <a:rPr lang="en-US" sz="2000" b="1" dirty="0" smtClean="0">
                <a:solidFill>
                  <a:srgbClr val="013473"/>
                </a:solidFill>
              </a:rPr>
              <a:t>M</a:t>
            </a:r>
            <a:r>
              <a:rPr lang="en-US" sz="2000" b="1" baseline="-25000" dirty="0">
                <a:solidFill>
                  <a:srgbClr val="013473"/>
                </a:solidFill>
              </a:rPr>
              <a:t>c</a:t>
            </a:r>
            <a:r>
              <a:rPr lang="en-US" sz="2000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↗</a:t>
            </a:r>
            <a:endParaRPr lang="fr-FR" sz="2000" b="1" dirty="0">
              <a:solidFill>
                <a:srgbClr val="013473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676456" y="1216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12</a:t>
            </a:r>
            <a:endParaRPr lang="fr-FR" sz="1600" dirty="0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304937" y="116632"/>
            <a:ext cx="657943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Strong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vs </a:t>
            </a:r>
            <a:r>
              <a:rPr lang="en-US" sz="2200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Weak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? </a:t>
            </a:r>
            <a:endParaRPr kumimoji="0" lang="fr-FR" sz="2200" b="0" i="0" u="none" strike="noStrike" kern="1200" cap="none" spc="0" normalizeH="0" baseline="-2500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187624" y="764704"/>
            <a:ext cx="69127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Molecular weight dependency ?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/>
          <a:stretch/>
        </p:blipFill>
        <p:spPr bwMode="auto">
          <a:xfrm>
            <a:off x="804040" y="1844824"/>
            <a:ext cx="5086449" cy="437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92488" y="62181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/>
              <a:t>Jullian, N.; </a:t>
            </a:r>
            <a:r>
              <a:rPr lang="fr-FR" sz="1400" dirty="0" err="1"/>
              <a:t>Leonardi</a:t>
            </a:r>
            <a:r>
              <a:rPr lang="fr-FR" sz="1400" dirty="0"/>
              <a:t>, F.; Grassl, B.; </a:t>
            </a:r>
            <a:r>
              <a:rPr lang="fr-FR" sz="1400" dirty="0" err="1"/>
              <a:t>Peyrelasse</a:t>
            </a:r>
            <a:r>
              <a:rPr lang="fr-FR" sz="1400" dirty="0"/>
              <a:t>, J.; </a:t>
            </a:r>
            <a:r>
              <a:rPr lang="fr-FR" sz="1400" dirty="0" err="1"/>
              <a:t>Derail</a:t>
            </a:r>
            <a:r>
              <a:rPr lang="fr-FR" sz="1400" dirty="0"/>
              <a:t>, C. </a:t>
            </a:r>
            <a:r>
              <a:rPr lang="fr-FR" sz="1400" i="1" dirty="0" err="1"/>
              <a:t>Appl</a:t>
            </a:r>
            <a:r>
              <a:rPr lang="fr-FR" sz="1400" i="1" dirty="0"/>
              <a:t>. </a:t>
            </a:r>
            <a:r>
              <a:rPr lang="fr-FR" sz="1400" i="1" dirty="0" err="1"/>
              <a:t>Rheol</a:t>
            </a:r>
            <a:r>
              <a:rPr lang="fr-FR" sz="1400" i="1" dirty="0"/>
              <a:t>. </a:t>
            </a:r>
            <a:r>
              <a:rPr lang="fr-FR" sz="1400" b="1" dirty="0"/>
              <a:t>2010</a:t>
            </a:r>
            <a:r>
              <a:rPr lang="fr-FR" sz="1400" dirty="0"/>
              <a:t>, </a:t>
            </a:r>
            <a:r>
              <a:rPr lang="fr-FR" sz="1400" i="1" dirty="0"/>
              <a:t>20</a:t>
            </a:r>
            <a:r>
              <a:rPr lang="fr-FR" sz="1400" dirty="0"/>
              <a:t>, 33685. 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220072" y="1988840"/>
            <a:ext cx="43204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Critical Molecular weight </a:t>
            </a:r>
            <a:r>
              <a:rPr lang="en-US" dirty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baseline="-25000" dirty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) ?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156176" y="4437112"/>
            <a:ext cx="23042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M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≈ 40kg/mol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6156176" y="4797152"/>
            <a:ext cx="23042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M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c</a:t>
            </a:r>
            <a:r>
              <a:rPr lang="en-US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≈ 20kg/mol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39952" y="1988840"/>
            <a:ext cx="165618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48" y="1854116"/>
            <a:ext cx="1227137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re 1"/>
          <p:cNvSpPr txBox="1">
            <a:spLocks/>
          </p:cNvSpPr>
          <p:nvPr/>
        </p:nvSpPr>
        <p:spPr>
          <a:xfrm>
            <a:off x="3995936" y="1885300"/>
            <a:ext cx="13681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Strong</a:t>
            </a:r>
            <a:endParaRPr lang="en-US" dirty="0">
              <a:solidFill>
                <a:srgbClr val="013473"/>
              </a:solidFill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3995936" y="2132856"/>
            <a:ext cx="13681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Weak</a:t>
            </a:r>
            <a:endParaRPr lang="en-US" dirty="0">
              <a:solidFill>
                <a:srgbClr val="013473"/>
              </a:solidFill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3995936" y="2389356"/>
            <a:ext cx="13681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PnBA</a:t>
            </a:r>
            <a:endParaRPr lang="fr-FR" dirty="0">
              <a:solidFill>
                <a:srgbClr val="0134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46" y="1484784"/>
            <a:ext cx="4330002" cy="401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304937" y="116632"/>
            <a:ext cx="657943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Strong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vs </a:t>
            </a:r>
            <a:r>
              <a:rPr lang="en-US" sz="2200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Weak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? </a:t>
            </a:r>
            <a:endParaRPr kumimoji="0" lang="fr-FR" sz="2200" b="0" i="0" u="none" strike="noStrike" kern="1200" cap="none" spc="0" normalizeH="0" baseline="-2500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331640" y="764704"/>
            <a:ext cx="69127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Stability of the nanostructure (below</a:t>
            </a:r>
            <a:r>
              <a:rPr lang="en-US" sz="2000" dirty="0">
                <a:solidFill>
                  <a:srgbClr val="013473"/>
                </a:solidFill>
              </a:rPr>
              <a:t> </a:t>
            </a:r>
            <a:r>
              <a:rPr lang="en-US" sz="2000" dirty="0" smtClean="0">
                <a:solidFill>
                  <a:srgbClr val="013473"/>
                </a:solidFill>
              </a:rPr>
              <a:t>M</a:t>
            </a:r>
            <a:r>
              <a:rPr lang="en-US" sz="2000" baseline="-25000" dirty="0" smtClean="0">
                <a:solidFill>
                  <a:srgbClr val="013473"/>
                </a:solidFill>
              </a:rPr>
              <a:t>c</a:t>
            </a:r>
            <a:r>
              <a:rPr lang="en-US" sz="2000" dirty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?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676456" y="1216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13</a:t>
            </a:r>
            <a:endParaRPr lang="fr-FR" sz="1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7103396" y="1763524"/>
            <a:ext cx="150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13473"/>
                </a:solidFill>
              </a:rPr>
              <a:t>M</a:t>
            </a:r>
            <a:r>
              <a:rPr lang="fr-FR" baseline="-25000" dirty="0" smtClean="0">
                <a:solidFill>
                  <a:srgbClr val="013473"/>
                </a:solidFill>
              </a:rPr>
              <a:t>n</a:t>
            </a:r>
            <a:r>
              <a:rPr lang="fr-FR" dirty="0" smtClean="0">
                <a:solidFill>
                  <a:srgbClr val="013473"/>
                </a:solidFill>
              </a:rPr>
              <a:t> = 5kg/mol</a:t>
            </a:r>
            <a:endParaRPr lang="fr-FR" dirty="0">
              <a:solidFill>
                <a:srgbClr val="01347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3928" y="4221088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7092280" y="2348880"/>
            <a:ext cx="147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13473"/>
                </a:solidFill>
              </a:rPr>
              <a:t>Strong</a:t>
            </a:r>
            <a:r>
              <a:rPr lang="fr-FR" b="1" dirty="0" smtClean="0">
                <a:solidFill>
                  <a:srgbClr val="013473"/>
                </a:solidFill>
              </a:rPr>
              <a:t> </a:t>
            </a:r>
            <a:r>
              <a:rPr lang="fr-FR" dirty="0" smtClean="0">
                <a:solidFill>
                  <a:srgbClr val="013473"/>
                </a:solidFill>
              </a:rPr>
              <a:t>Sticker</a:t>
            </a:r>
            <a:endParaRPr lang="fr-FR" dirty="0">
              <a:solidFill>
                <a:srgbClr val="013473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21853" r="33161" b="21097"/>
          <a:stretch/>
        </p:blipFill>
        <p:spPr bwMode="auto">
          <a:xfrm>
            <a:off x="7164288" y="2708920"/>
            <a:ext cx="1371600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7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00" y="1503232"/>
            <a:ext cx="4331699" cy="40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676456" y="1216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13</a:t>
            </a:r>
            <a:endParaRPr lang="fr-FR" sz="1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304937" y="116632"/>
            <a:ext cx="657943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Strong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vs </a:t>
            </a:r>
            <a:r>
              <a:rPr lang="en-US" sz="2200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Weak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? </a:t>
            </a:r>
            <a:endParaRPr kumimoji="0" lang="fr-FR" sz="2200" b="0" i="0" u="none" strike="noStrike" kern="1200" cap="none" spc="0" normalizeH="0" baseline="-2500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331640" y="764704"/>
            <a:ext cx="69127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Stability of the nanostructure (below</a:t>
            </a:r>
            <a:r>
              <a:rPr lang="en-US" sz="2000" dirty="0">
                <a:solidFill>
                  <a:srgbClr val="013473"/>
                </a:solidFill>
              </a:rPr>
              <a:t> </a:t>
            </a:r>
            <a:r>
              <a:rPr lang="en-US" sz="2000" dirty="0" smtClean="0">
                <a:solidFill>
                  <a:srgbClr val="013473"/>
                </a:solidFill>
              </a:rPr>
              <a:t>M</a:t>
            </a:r>
            <a:r>
              <a:rPr lang="en-US" sz="2000" baseline="-25000" dirty="0" smtClean="0">
                <a:solidFill>
                  <a:srgbClr val="013473"/>
                </a:solidFill>
              </a:rPr>
              <a:t>c</a:t>
            </a: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) ?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5976" y="4133314"/>
            <a:ext cx="2088232" cy="591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092280" y="2348880"/>
            <a:ext cx="147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13473"/>
                </a:solidFill>
              </a:rPr>
              <a:t>Strong</a:t>
            </a:r>
            <a:r>
              <a:rPr lang="fr-FR" b="1" dirty="0" smtClean="0">
                <a:solidFill>
                  <a:srgbClr val="013473"/>
                </a:solidFill>
              </a:rPr>
              <a:t> </a:t>
            </a:r>
            <a:r>
              <a:rPr lang="fr-FR" dirty="0" smtClean="0">
                <a:solidFill>
                  <a:srgbClr val="013473"/>
                </a:solidFill>
              </a:rPr>
              <a:t>Sticker</a:t>
            </a:r>
            <a:endParaRPr lang="fr-FR" dirty="0">
              <a:solidFill>
                <a:srgbClr val="013473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21853" r="33161" b="21097"/>
          <a:stretch/>
        </p:blipFill>
        <p:spPr bwMode="auto">
          <a:xfrm>
            <a:off x="7164288" y="2708920"/>
            <a:ext cx="1371600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103396" y="1763524"/>
            <a:ext cx="150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13473"/>
                </a:solidFill>
              </a:rPr>
              <a:t>M</a:t>
            </a:r>
            <a:r>
              <a:rPr lang="fr-FR" baseline="-25000" dirty="0" smtClean="0">
                <a:solidFill>
                  <a:srgbClr val="013473"/>
                </a:solidFill>
              </a:rPr>
              <a:t>n</a:t>
            </a:r>
            <a:r>
              <a:rPr lang="fr-FR" dirty="0" smtClean="0">
                <a:solidFill>
                  <a:srgbClr val="013473"/>
                </a:solidFill>
              </a:rPr>
              <a:t> = 5kg/mol</a:t>
            </a:r>
            <a:endParaRPr lang="fr-FR" dirty="0">
              <a:solidFill>
                <a:srgbClr val="01347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164288" y="4014356"/>
            <a:ext cx="12795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7092280" y="3501008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13473"/>
                </a:solidFill>
              </a:rPr>
              <a:t>Weak</a:t>
            </a:r>
            <a:r>
              <a:rPr lang="fr-FR" b="1" dirty="0" smtClean="0">
                <a:solidFill>
                  <a:srgbClr val="013473"/>
                </a:solidFill>
              </a:rPr>
              <a:t> </a:t>
            </a:r>
            <a:r>
              <a:rPr lang="fr-FR" dirty="0" smtClean="0">
                <a:solidFill>
                  <a:srgbClr val="013473"/>
                </a:solidFill>
              </a:rPr>
              <a:t>Sticker</a:t>
            </a:r>
            <a:endParaRPr lang="fr-FR" dirty="0">
              <a:solidFill>
                <a:srgbClr val="0134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00" y="1503232"/>
            <a:ext cx="4331699" cy="40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8676456" y="1216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13</a:t>
            </a:r>
            <a:endParaRPr lang="fr-FR" sz="1600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304937" y="116632"/>
            <a:ext cx="657943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Strong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vs </a:t>
            </a:r>
            <a:r>
              <a:rPr lang="en-US" sz="2200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Weak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? </a:t>
            </a:r>
            <a:endParaRPr kumimoji="0" lang="fr-FR" sz="2200" b="0" i="0" u="none" strike="noStrike" kern="1200" cap="none" spc="0" normalizeH="0" baseline="-2500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1331640" y="764704"/>
            <a:ext cx="69127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Stability of the nanostructure (below</a:t>
            </a:r>
            <a:r>
              <a:rPr lang="en-US" sz="2000" dirty="0">
                <a:solidFill>
                  <a:srgbClr val="013473"/>
                </a:solidFill>
              </a:rPr>
              <a:t> </a:t>
            </a:r>
            <a:r>
              <a:rPr lang="en-US" sz="2000" dirty="0" smtClean="0">
                <a:solidFill>
                  <a:srgbClr val="013473"/>
                </a:solidFill>
              </a:rPr>
              <a:t>M</a:t>
            </a:r>
            <a:r>
              <a:rPr lang="en-US" sz="2000" baseline="-25000" dirty="0" smtClean="0">
                <a:solidFill>
                  <a:srgbClr val="013473"/>
                </a:solidFill>
              </a:rPr>
              <a:t>c</a:t>
            </a: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) ?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7984" y="4133314"/>
            <a:ext cx="2088232" cy="591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7103396" y="1763524"/>
            <a:ext cx="150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13473"/>
                </a:solidFill>
              </a:rPr>
              <a:t>M</a:t>
            </a:r>
            <a:r>
              <a:rPr lang="fr-FR" baseline="-25000" dirty="0" smtClean="0">
                <a:solidFill>
                  <a:srgbClr val="013473"/>
                </a:solidFill>
              </a:rPr>
              <a:t>n</a:t>
            </a:r>
            <a:r>
              <a:rPr lang="fr-FR" dirty="0" smtClean="0">
                <a:solidFill>
                  <a:srgbClr val="013473"/>
                </a:solidFill>
              </a:rPr>
              <a:t> = 5kg/mol</a:t>
            </a:r>
            <a:endParaRPr lang="fr-FR" dirty="0">
              <a:solidFill>
                <a:srgbClr val="013473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092280" y="2348880"/>
            <a:ext cx="147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13473"/>
                </a:solidFill>
              </a:rPr>
              <a:t>Strong</a:t>
            </a:r>
            <a:r>
              <a:rPr lang="fr-FR" b="1" dirty="0" smtClean="0">
                <a:solidFill>
                  <a:srgbClr val="013473"/>
                </a:solidFill>
              </a:rPr>
              <a:t> </a:t>
            </a:r>
            <a:r>
              <a:rPr lang="fr-FR" dirty="0" smtClean="0">
                <a:solidFill>
                  <a:srgbClr val="013473"/>
                </a:solidFill>
              </a:rPr>
              <a:t>Sticker</a:t>
            </a:r>
            <a:endParaRPr lang="fr-FR" dirty="0">
              <a:solidFill>
                <a:srgbClr val="013473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21853" r="33161" b="21097"/>
          <a:stretch/>
        </p:blipFill>
        <p:spPr bwMode="auto">
          <a:xfrm>
            <a:off x="7164288" y="2708920"/>
            <a:ext cx="1371600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164288" y="4014356"/>
            <a:ext cx="12795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7092280" y="3501008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13473"/>
                </a:solidFill>
              </a:rPr>
              <a:t>Weak</a:t>
            </a:r>
            <a:r>
              <a:rPr lang="fr-FR" b="1" dirty="0" smtClean="0">
                <a:solidFill>
                  <a:srgbClr val="013473"/>
                </a:solidFill>
              </a:rPr>
              <a:t> </a:t>
            </a:r>
            <a:r>
              <a:rPr lang="fr-FR" dirty="0" smtClean="0">
                <a:solidFill>
                  <a:srgbClr val="013473"/>
                </a:solidFill>
              </a:rPr>
              <a:t>Sticker</a:t>
            </a:r>
            <a:endParaRPr lang="fr-FR" dirty="0">
              <a:solidFill>
                <a:srgbClr val="013473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4587766" y="6233920"/>
            <a:ext cx="432048" cy="0"/>
          </a:xfrm>
          <a:prstGeom prst="straightConnector1">
            <a:avLst/>
          </a:prstGeom>
          <a:ln w="28575">
            <a:solidFill>
              <a:srgbClr val="01347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51" y="5759420"/>
            <a:ext cx="1299433" cy="8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5751609"/>
            <a:ext cx="1303609" cy="8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re 1"/>
          <p:cNvSpPr txBox="1">
            <a:spLocks/>
          </p:cNvSpPr>
          <p:nvPr/>
        </p:nvSpPr>
        <p:spPr>
          <a:xfrm>
            <a:off x="1691680" y="5877272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13473"/>
                </a:solidFill>
              </a:rPr>
              <a:t>T</a:t>
            </a:r>
            <a:r>
              <a:rPr lang="en-US" sz="2000" b="1" dirty="0" smtClean="0">
                <a:solidFill>
                  <a:srgbClr val="013473"/>
                </a:solidFill>
              </a:rPr>
              <a:t> ≤ T</a:t>
            </a:r>
            <a:r>
              <a:rPr lang="en-US" sz="2000" b="1" baseline="-25000" dirty="0">
                <a:solidFill>
                  <a:srgbClr val="013473"/>
                </a:solidFill>
              </a:rPr>
              <a:t>O</a:t>
            </a:r>
            <a:r>
              <a:rPr lang="en-US" sz="2000" b="1" baseline="-25000" dirty="0" smtClean="0">
                <a:solidFill>
                  <a:srgbClr val="013473"/>
                </a:solidFill>
              </a:rPr>
              <a:t>DT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6732240" y="5877272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13473"/>
                </a:solidFill>
              </a:rPr>
              <a:t>T</a:t>
            </a:r>
            <a:r>
              <a:rPr lang="en-US" sz="2000" b="1" dirty="0" smtClean="0">
                <a:solidFill>
                  <a:srgbClr val="013473"/>
                </a:solidFill>
              </a:rPr>
              <a:t> ≥ T</a:t>
            </a:r>
            <a:r>
              <a:rPr lang="en-US" sz="2000" b="1" baseline="-25000" dirty="0">
                <a:solidFill>
                  <a:srgbClr val="013473"/>
                </a:solidFill>
              </a:rPr>
              <a:t>O</a:t>
            </a:r>
            <a:r>
              <a:rPr lang="en-US" sz="2000" b="1" baseline="-25000" dirty="0" smtClean="0">
                <a:solidFill>
                  <a:srgbClr val="013473"/>
                </a:solidFill>
              </a:rPr>
              <a:t>DT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41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00" y="1503232"/>
            <a:ext cx="4331699" cy="40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1817440" y="5607242"/>
            <a:ext cx="46987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Frozen Structure over a long distance range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6804248" y="5607242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Gel plateau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6660232" y="5863742"/>
            <a:ext cx="288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re 1"/>
          <p:cNvSpPr txBox="1">
            <a:spLocks/>
          </p:cNvSpPr>
          <p:nvPr/>
        </p:nvSpPr>
        <p:spPr>
          <a:xfrm>
            <a:off x="251520" y="5589240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13473"/>
                </a:solidFill>
              </a:rPr>
              <a:t>T</a:t>
            </a:r>
            <a:r>
              <a:rPr lang="en-US" sz="2000" b="1" dirty="0" smtClean="0">
                <a:solidFill>
                  <a:srgbClr val="013473"/>
                </a:solidFill>
              </a:rPr>
              <a:t> ≤ T</a:t>
            </a:r>
            <a:r>
              <a:rPr lang="en-US" sz="2000" b="1" baseline="-25000" dirty="0">
                <a:solidFill>
                  <a:srgbClr val="013473"/>
                </a:solidFill>
              </a:rPr>
              <a:t>O</a:t>
            </a:r>
            <a:r>
              <a:rPr lang="en-US" sz="2000" b="1" baseline="-25000" dirty="0" smtClean="0">
                <a:solidFill>
                  <a:srgbClr val="013473"/>
                </a:solidFill>
              </a:rPr>
              <a:t>DT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676456" y="1216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13</a:t>
            </a:r>
            <a:endParaRPr lang="fr-FR" sz="1600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304937" y="116632"/>
            <a:ext cx="657943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Strong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vs </a:t>
            </a:r>
            <a:r>
              <a:rPr lang="en-US" sz="2200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Weak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Stickers ? </a:t>
            </a:r>
            <a:endParaRPr kumimoji="0" lang="fr-FR" sz="2200" b="0" i="0" u="none" strike="noStrike" kern="1200" cap="none" spc="0" normalizeH="0" baseline="-2500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1331640" y="764704"/>
            <a:ext cx="69127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Stability of the nanostructure (below</a:t>
            </a:r>
            <a:r>
              <a:rPr lang="en-US" sz="2000" dirty="0">
                <a:solidFill>
                  <a:srgbClr val="013473"/>
                </a:solidFill>
              </a:rPr>
              <a:t> </a:t>
            </a:r>
            <a:r>
              <a:rPr lang="en-US" sz="2000" dirty="0" smtClean="0">
                <a:solidFill>
                  <a:srgbClr val="013473"/>
                </a:solidFill>
              </a:rPr>
              <a:t>M</a:t>
            </a:r>
            <a:r>
              <a:rPr lang="en-US" sz="2000" baseline="-25000" dirty="0" smtClean="0">
                <a:solidFill>
                  <a:srgbClr val="013473"/>
                </a:solidFill>
              </a:rPr>
              <a:t>c</a:t>
            </a: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) ?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403648" y="5877272"/>
            <a:ext cx="288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re 1"/>
          <p:cNvSpPr txBox="1">
            <a:spLocks/>
          </p:cNvSpPr>
          <p:nvPr/>
        </p:nvSpPr>
        <p:spPr>
          <a:xfrm>
            <a:off x="2411760" y="6111298"/>
            <a:ext cx="37626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Scission / Association of Stickers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6444208" y="6111298"/>
            <a:ext cx="23567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Viscoelastic Fluids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6156176" y="6367798"/>
            <a:ext cx="288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re 1"/>
          <p:cNvSpPr txBox="1">
            <a:spLocks/>
          </p:cNvSpPr>
          <p:nvPr/>
        </p:nvSpPr>
        <p:spPr>
          <a:xfrm>
            <a:off x="755576" y="6093296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13473"/>
                </a:solidFill>
              </a:rPr>
              <a:t>T</a:t>
            </a:r>
            <a:r>
              <a:rPr lang="en-US" sz="2000" b="1" dirty="0" smtClean="0">
                <a:solidFill>
                  <a:srgbClr val="013473"/>
                </a:solidFill>
              </a:rPr>
              <a:t> ≥ T</a:t>
            </a:r>
            <a:r>
              <a:rPr lang="en-US" sz="2000" b="1" baseline="-25000" dirty="0">
                <a:solidFill>
                  <a:srgbClr val="013473"/>
                </a:solidFill>
              </a:rPr>
              <a:t>O</a:t>
            </a:r>
            <a:r>
              <a:rPr lang="en-US" sz="2000" b="1" baseline="-25000" dirty="0" smtClean="0">
                <a:solidFill>
                  <a:srgbClr val="013473"/>
                </a:solidFill>
              </a:rPr>
              <a:t>DT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2051720" y="6381328"/>
            <a:ext cx="288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27984" y="4133314"/>
            <a:ext cx="2088232" cy="591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7103396" y="1763524"/>
            <a:ext cx="150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13473"/>
                </a:solidFill>
              </a:rPr>
              <a:t>M</a:t>
            </a:r>
            <a:r>
              <a:rPr lang="fr-FR" baseline="-25000" dirty="0" smtClean="0">
                <a:solidFill>
                  <a:srgbClr val="013473"/>
                </a:solidFill>
              </a:rPr>
              <a:t>n</a:t>
            </a:r>
            <a:r>
              <a:rPr lang="fr-FR" dirty="0" smtClean="0">
                <a:solidFill>
                  <a:srgbClr val="013473"/>
                </a:solidFill>
              </a:rPr>
              <a:t> = 5kg/mol</a:t>
            </a:r>
            <a:endParaRPr lang="fr-FR" dirty="0">
              <a:solidFill>
                <a:srgbClr val="013473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092280" y="2348880"/>
            <a:ext cx="147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13473"/>
                </a:solidFill>
              </a:rPr>
              <a:t>Strong</a:t>
            </a:r>
            <a:r>
              <a:rPr lang="fr-FR" b="1" dirty="0" smtClean="0">
                <a:solidFill>
                  <a:srgbClr val="013473"/>
                </a:solidFill>
              </a:rPr>
              <a:t> </a:t>
            </a:r>
            <a:r>
              <a:rPr lang="fr-FR" dirty="0" smtClean="0">
                <a:solidFill>
                  <a:srgbClr val="013473"/>
                </a:solidFill>
              </a:rPr>
              <a:t>Sticker</a:t>
            </a:r>
            <a:endParaRPr lang="fr-FR" dirty="0">
              <a:solidFill>
                <a:srgbClr val="013473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21853" r="33161" b="21097"/>
          <a:stretch/>
        </p:blipFill>
        <p:spPr bwMode="auto">
          <a:xfrm>
            <a:off x="7164288" y="2708920"/>
            <a:ext cx="1371600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164288" y="4014356"/>
            <a:ext cx="12795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7092280" y="3501008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13473"/>
                </a:solidFill>
              </a:rPr>
              <a:t>Weak</a:t>
            </a:r>
            <a:r>
              <a:rPr lang="fr-FR" b="1" dirty="0" smtClean="0">
                <a:solidFill>
                  <a:srgbClr val="013473"/>
                </a:solidFill>
              </a:rPr>
              <a:t> </a:t>
            </a:r>
            <a:r>
              <a:rPr lang="fr-FR" dirty="0" smtClean="0">
                <a:solidFill>
                  <a:srgbClr val="013473"/>
                </a:solidFill>
              </a:rPr>
              <a:t>Sticker</a:t>
            </a:r>
            <a:endParaRPr lang="fr-FR" dirty="0">
              <a:solidFill>
                <a:srgbClr val="0134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2771800" y="188640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Supramolecular Polymers ?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95536" y="991761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Supramolecular Chemistry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4788024" y="1021378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Polymer Physics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5220072" y="1381418"/>
            <a:ext cx="324036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Association by </a:t>
            </a:r>
            <a:r>
              <a:rPr lang="en-US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covalent</a:t>
            </a: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bonds of monomers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" t="37832" r="79125" b="44460"/>
          <a:stretch/>
        </p:blipFill>
        <p:spPr bwMode="auto">
          <a:xfrm>
            <a:off x="6998779" y="2378572"/>
            <a:ext cx="1183896" cy="87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82" y="2424767"/>
            <a:ext cx="1368152" cy="109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840252" y="5302949"/>
            <a:ext cx="2196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Rubinstein, M.; Colby, R. H.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Polymer Physics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 Oxford University Press, 2003.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416011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Lehn, J.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. Chem.-Int. Ed. Engl.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1304–1319.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-36512" y="1495817"/>
            <a:ext cx="4896544" cy="876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Self-assembly of small molecules by </a:t>
            </a:r>
            <a:r>
              <a:rPr lang="en-US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non covalent</a:t>
            </a: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bonds (H-bonds, ionic…) </a:t>
            </a:r>
            <a:r>
              <a:rPr lang="en-US" dirty="0" err="1">
                <a:solidFill>
                  <a:srgbClr val="013473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n solution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7945"/>
            <a:ext cx="2935536" cy="126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3" t="21614" r="27673" b="18230"/>
          <a:stretch/>
        </p:blipFill>
        <p:spPr bwMode="auto">
          <a:xfrm>
            <a:off x="6372200" y="3258566"/>
            <a:ext cx="2424490" cy="172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747634" y="13811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220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/>
          <p:cNvSpPr txBox="1">
            <a:spLocks/>
          </p:cNvSpPr>
          <p:nvPr/>
        </p:nvSpPr>
        <p:spPr>
          <a:xfrm>
            <a:off x="107504" y="4462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13473"/>
                </a:solidFill>
              </a:rPr>
              <a:t>Conclusion on linear rheology of center-functionalized Polymers</a:t>
            </a:r>
            <a:endParaRPr lang="fr-FR" sz="2400" dirty="0">
              <a:solidFill>
                <a:srgbClr val="013473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5442" b="11784"/>
          <a:stretch/>
        </p:blipFill>
        <p:spPr bwMode="auto">
          <a:xfrm>
            <a:off x="3203848" y="1189782"/>
            <a:ext cx="3999687" cy="367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Ellipse 23"/>
          <p:cNvSpPr/>
          <p:nvPr/>
        </p:nvSpPr>
        <p:spPr>
          <a:xfrm>
            <a:off x="2339752" y="11967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2339752" y="1844824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2524362" y="108426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G’</a:t>
            </a:r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2521294" y="1700808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G’’</a:t>
            </a:r>
            <a:endParaRPr lang="fr-FR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6238653" y="3862789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 err="1" smtClean="0"/>
              <a:t>Monomer</a:t>
            </a:r>
            <a:endParaRPr lang="fr-FR" b="1" i="1" dirty="0"/>
          </a:p>
          <a:p>
            <a:pPr algn="ctr"/>
            <a:r>
              <a:rPr lang="fr-FR" b="1" i="1" dirty="0" smtClean="0"/>
              <a:t>Friction</a:t>
            </a:r>
            <a:endParaRPr lang="fr-FR" b="1" i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572000" y="1270501"/>
            <a:ext cx="1527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 err="1" smtClean="0"/>
              <a:t>Entanglement</a:t>
            </a:r>
            <a:endParaRPr lang="fr-FR" b="1" i="1" dirty="0" smtClean="0"/>
          </a:p>
          <a:p>
            <a:pPr algn="ctr"/>
            <a:r>
              <a:rPr lang="fr-FR" b="1" i="1" dirty="0" smtClean="0"/>
              <a:t> / </a:t>
            </a:r>
            <a:r>
              <a:rPr lang="fr-FR" b="1" i="1" dirty="0" err="1" smtClean="0"/>
              <a:t>Rouse</a:t>
            </a:r>
            <a:endParaRPr lang="fr-FR" b="1" i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3419872" y="1270501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/>
              <a:t>Gel</a:t>
            </a:r>
          </a:p>
          <a:p>
            <a:pPr algn="ctr"/>
            <a:r>
              <a:rPr lang="fr-FR" b="1" i="1" dirty="0" smtClean="0"/>
              <a:t>/ </a:t>
            </a:r>
            <a:r>
              <a:rPr lang="fr-FR" b="1" i="1" dirty="0" err="1" smtClean="0"/>
              <a:t>Fluid</a:t>
            </a:r>
            <a:endParaRPr lang="fr-FR" b="1" i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5148710" y="4869160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ω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676456" y="1216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665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/>
          <p:cNvSpPr txBox="1">
            <a:spLocks/>
          </p:cNvSpPr>
          <p:nvPr/>
        </p:nvSpPr>
        <p:spPr>
          <a:xfrm>
            <a:off x="107504" y="4462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13473"/>
                </a:solidFill>
              </a:rPr>
              <a:t>Conclusion on linear rheology of center-functionalized Polymers</a:t>
            </a:r>
            <a:endParaRPr lang="fr-FR" sz="2400" dirty="0">
              <a:solidFill>
                <a:srgbClr val="013473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755576" y="6237312"/>
            <a:ext cx="76328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Fine Control </a:t>
            </a:r>
            <a:r>
              <a:rPr lang="en-US" sz="22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of the viscoelasticity via the</a:t>
            </a:r>
            <a:r>
              <a:rPr lang="en-US" sz="2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chemical </a:t>
            </a:r>
            <a:r>
              <a:rPr lang="en-US" sz="22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structure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5442" b="11784"/>
          <a:stretch/>
        </p:blipFill>
        <p:spPr bwMode="auto">
          <a:xfrm>
            <a:off x="3203848" y="1189782"/>
            <a:ext cx="3999687" cy="367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Ellipse 23"/>
          <p:cNvSpPr/>
          <p:nvPr/>
        </p:nvSpPr>
        <p:spPr>
          <a:xfrm>
            <a:off x="2339752" y="11967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2339752" y="1844824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2524362" y="108426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G’</a:t>
            </a:r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2521294" y="1700808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G’’</a:t>
            </a:r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5148710" y="4869160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ω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24" y="2580224"/>
            <a:ext cx="1033114" cy="63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7" y="1650735"/>
            <a:ext cx="1008112" cy="6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6238653" y="3862789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 err="1" smtClean="0"/>
              <a:t>Monomer</a:t>
            </a:r>
            <a:endParaRPr lang="fr-FR" b="1" i="1" dirty="0"/>
          </a:p>
          <a:p>
            <a:pPr algn="ctr"/>
            <a:r>
              <a:rPr lang="fr-FR" b="1" i="1" dirty="0" smtClean="0"/>
              <a:t>Friction</a:t>
            </a:r>
            <a:endParaRPr lang="fr-FR" b="1" i="1" dirty="0"/>
          </a:p>
        </p:txBody>
      </p:sp>
      <p:sp>
        <p:nvSpPr>
          <p:cNvPr id="35" name="Accolade ouvrante 34"/>
          <p:cNvSpPr/>
          <p:nvPr/>
        </p:nvSpPr>
        <p:spPr>
          <a:xfrm>
            <a:off x="7225827" y="1484784"/>
            <a:ext cx="288032" cy="194595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4572000" y="1270501"/>
            <a:ext cx="1527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 err="1" smtClean="0"/>
              <a:t>Entanglement</a:t>
            </a:r>
            <a:endParaRPr lang="fr-FR" b="1" i="1" dirty="0" smtClean="0"/>
          </a:p>
          <a:p>
            <a:pPr algn="ctr"/>
            <a:r>
              <a:rPr lang="fr-FR" b="1" i="1" dirty="0" smtClean="0"/>
              <a:t> / </a:t>
            </a:r>
            <a:r>
              <a:rPr lang="fr-FR" b="1" i="1" dirty="0" err="1" smtClean="0"/>
              <a:t>Rouse</a:t>
            </a:r>
            <a:endParaRPr lang="fr-FR" b="1" i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3419872" y="1270501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/>
              <a:t>Gel</a:t>
            </a:r>
          </a:p>
          <a:p>
            <a:pPr algn="ctr"/>
            <a:r>
              <a:rPr lang="fr-FR" b="1" i="1" dirty="0" smtClean="0"/>
              <a:t>/ </a:t>
            </a:r>
            <a:r>
              <a:rPr lang="fr-FR" b="1" i="1" dirty="0" err="1" smtClean="0"/>
              <a:t>Fluid</a:t>
            </a:r>
            <a:endParaRPr lang="fr-FR" b="1" i="1" dirty="0"/>
          </a:p>
        </p:txBody>
      </p:sp>
      <p:cxnSp>
        <p:nvCxnSpPr>
          <p:cNvPr id="38" name="Connecteur droit avec flèche 37"/>
          <p:cNvCxnSpPr/>
          <p:nvPr/>
        </p:nvCxnSpPr>
        <p:spPr>
          <a:xfrm flipH="1">
            <a:off x="2890691" y="3356992"/>
            <a:ext cx="60118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2843808" y="4293096"/>
            <a:ext cx="72008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06" y="3747156"/>
            <a:ext cx="1149822" cy="71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97" y="2782048"/>
            <a:ext cx="1063756" cy="66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 cstate="print"/>
          <a:srcRect l="57581" t="19652" r="2257" b="67797"/>
          <a:stretch>
            <a:fillRect/>
          </a:stretch>
        </p:blipFill>
        <p:spPr bwMode="auto">
          <a:xfrm>
            <a:off x="363884" y="4797152"/>
            <a:ext cx="2608114" cy="6520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7" cstate="print"/>
          <a:srcRect l="57581" t="19652" r="2257" b="67797"/>
          <a:stretch>
            <a:fillRect/>
          </a:stretch>
        </p:blipFill>
        <p:spPr bwMode="auto">
          <a:xfrm>
            <a:off x="379710" y="5513276"/>
            <a:ext cx="2608114" cy="6520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cxnSp>
        <p:nvCxnSpPr>
          <p:cNvPr id="44" name="Connecteur droit 43"/>
          <p:cNvCxnSpPr/>
          <p:nvPr/>
        </p:nvCxnSpPr>
        <p:spPr>
          <a:xfrm>
            <a:off x="1565915" y="5373216"/>
            <a:ext cx="50556" cy="2160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>
            <a:off x="1739872" y="5373216"/>
            <a:ext cx="54120" cy="2160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428593" y="5373216"/>
            <a:ext cx="50556" cy="2160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>
            <a:off x="2602550" y="5373216"/>
            <a:ext cx="54120" cy="2160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739750" y="5373216"/>
            <a:ext cx="50556" cy="2160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913707" y="5373216"/>
            <a:ext cx="54120" cy="2160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re 1"/>
          <p:cNvSpPr txBox="1">
            <a:spLocks/>
          </p:cNvSpPr>
          <p:nvPr/>
        </p:nvSpPr>
        <p:spPr>
          <a:xfrm>
            <a:off x="3131840" y="5445224"/>
            <a:ext cx="329499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Density and Strength of Stickers</a:t>
            </a:r>
            <a:endParaRPr kumimoji="0" lang="fr-FR" i="1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2174554" y="4464408"/>
            <a:ext cx="0" cy="3600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/>
          <p:cNvSpPr/>
          <p:nvPr/>
        </p:nvSpPr>
        <p:spPr>
          <a:xfrm>
            <a:off x="2057675" y="4053322"/>
            <a:ext cx="202227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3" name="Titre 1"/>
          <p:cNvSpPr txBox="1">
            <a:spLocks/>
          </p:cNvSpPr>
          <p:nvPr/>
        </p:nvSpPr>
        <p:spPr>
          <a:xfrm>
            <a:off x="6876256" y="5445224"/>
            <a:ext cx="168518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i="1" baseline="-25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ODT</a:t>
            </a:r>
            <a:r>
              <a:rPr lang="en-US" i="1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and M</a:t>
            </a:r>
            <a:r>
              <a:rPr lang="en-US" i="1" baseline="-25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c</a:t>
            </a:r>
            <a:endParaRPr kumimoji="0" lang="fr-FR" i="1" u="none" strike="noStrike" kern="1200" cap="none" spc="0" normalizeH="0" baseline="0" noProof="0" dirty="0" smtClean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4" name="Connecteur droit avec flèche 53"/>
          <p:cNvCxnSpPr/>
          <p:nvPr/>
        </p:nvCxnSpPr>
        <p:spPr>
          <a:xfrm flipH="1">
            <a:off x="6444208" y="5717490"/>
            <a:ext cx="4680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8676456" y="1216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32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8793" y="332656"/>
            <a:ext cx="5321359" cy="792088"/>
          </a:xfrm>
        </p:spPr>
        <p:txBody>
          <a:bodyPr>
            <a:normAutofit fontScale="90000"/>
          </a:bodyPr>
          <a:lstStyle/>
          <a:p>
            <a:r>
              <a:rPr lang="en-US" sz="3000" i="1" dirty="0" smtClean="0">
                <a:solidFill>
                  <a:srgbClr val="013473"/>
                </a:solidFill>
              </a:rPr>
              <a:t>Thank you for all People </a:t>
            </a:r>
            <a:br>
              <a:rPr lang="en-US" sz="3000" i="1" dirty="0" smtClean="0">
                <a:solidFill>
                  <a:srgbClr val="013473"/>
                </a:solidFill>
              </a:rPr>
            </a:br>
            <a:r>
              <a:rPr lang="en-US" sz="3000" i="1" dirty="0" smtClean="0">
                <a:solidFill>
                  <a:srgbClr val="013473"/>
                </a:solidFill>
              </a:rPr>
              <a:t>in Project ANR SUPRADHESION</a:t>
            </a:r>
            <a:endParaRPr lang="en-US" sz="3000" i="1" dirty="0">
              <a:solidFill>
                <a:srgbClr val="013473"/>
              </a:solidFill>
            </a:endParaRPr>
          </a:p>
        </p:txBody>
      </p:sp>
      <p:grpSp>
        <p:nvGrpSpPr>
          <p:cNvPr id="3" name="Groupe 34"/>
          <p:cNvGrpSpPr/>
          <p:nvPr/>
        </p:nvGrpSpPr>
        <p:grpSpPr>
          <a:xfrm>
            <a:off x="3779911" y="3532946"/>
            <a:ext cx="5544617" cy="1120190"/>
            <a:chOff x="-118970" y="3573016"/>
            <a:chExt cx="4044972" cy="1120190"/>
          </a:xfrm>
        </p:grpSpPr>
        <p:sp>
          <p:nvSpPr>
            <p:cNvPr id="13" name="ZoneTexte 12"/>
            <p:cNvSpPr txBox="1"/>
            <p:nvPr/>
          </p:nvSpPr>
          <p:spPr>
            <a:xfrm>
              <a:off x="-118970" y="3573016"/>
              <a:ext cx="4044972" cy="430877"/>
            </a:xfrm>
            <a:prstGeom prst="rect">
              <a:avLst/>
            </a:prstGeom>
            <a:noFill/>
          </p:spPr>
          <p:txBody>
            <a:bodyPr wrap="square" lIns="91430" tIns="45715" rIns="91430" bIns="45715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13473"/>
                  </a:solidFill>
                </a:rPr>
                <a:t>Cécile </a:t>
              </a:r>
              <a:r>
                <a:rPr lang="en-US" sz="2200" b="1" dirty="0" err="1" smtClean="0">
                  <a:solidFill>
                    <a:srgbClr val="013473"/>
                  </a:solidFill>
                </a:rPr>
                <a:t>Fonteneau</a:t>
              </a:r>
              <a:endParaRPr lang="en-US" sz="2200" b="1" dirty="0" smtClean="0">
                <a:solidFill>
                  <a:srgbClr val="013473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56909" y="3923775"/>
              <a:ext cx="3212182" cy="769431"/>
            </a:xfrm>
            <a:prstGeom prst="rect">
              <a:avLst/>
            </a:prstGeom>
            <a:noFill/>
          </p:spPr>
          <p:txBody>
            <a:bodyPr wrap="square" lIns="91430" tIns="45715" rIns="91430" bIns="45715" rtlCol="0">
              <a:spAutoFit/>
            </a:bodyPr>
            <a:lstStyle/>
            <a:p>
              <a:r>
                <a:rPr lang="en-US" sz="2200" dirty="0" smtClean="0">
                  <a:solidFill>
                    <a:srgbClr val="013473"/>
                  </a:solidFill>
                </a:rPr>
                <a:t>Sandrine </a:t>
              </a:r>
              <a:r>
                <a:rPr lang="en-US" sz="2200" dirty="0" err="1" smtClean="0">
                  <a:solidFill>
                    <a:srgbClr val="013473"/>
                  </a:solidFill>
                </a:rPr>
                <a:t>Pensec</a:t>
              </a:r>
              <a:r>
                <a:rPr lang="en-US" sz="2200" dirty="0" smtClean="0">
                  <a:solidFill>
                    <a:srgbClr val="013473"/>
                  </a:solidFill>
                </a:rPr>
                <a:t>, Laurent </a:t>
              </a:r>
              <a:r>
                <a:rPr lang="en-US" sz="2200" dirty="0" err="1" smtClean="0">
                  <a:solidFill>
                    <a:srgbClr val="013473"/>
                  </a:solidFill>
                </a:rPr>
                <a:t>Bouteiller</a:t>
              </a:r>
              <a:endParaRPr lang="en-US" sz="2200" dirty="0">
                <a:solidFill>
                  <a:srgbClr val="013473"/>
                </a:solidFill>
              </a:endParaRPr>
            </a:p>
          </p:txBody>
        </p:sp>
      </p:grpSp>
      <p:grpSp>
        <p:nvGrpSpPr>
          <p:cNvPr id="4" name="Groupe 36"/>
          <p:cNvGrpSpPr/>
          <p:nvPr/>
        </p:nvGrpSpPr>
        <p:grpSpPr>
          <a:xfrm>
            <a:off x="755576" y="5229200"/>
            <a:ext cx="4257107" cy="798975"/>
            <a:chOff x="239620" y="5139852"/>
            <a:chExt cx="4257107" cy="798975"/>
          </a:xfrm>
        </p:grpSpPr>
        <p:sp>
          <p:nvSpPr>
            <p:cNvPr id="17" name="ZoneTexte 16"/>
            <p:cNvSpPr txBox="1"/>
            <p:nvPr/>
          </p:nvSpPr>
          <p:spPr>
            <a:xfrm>
              <a:off x="239620" y="5507950"/>
              <a:ext cx="4257107" cy="430877"/>
            </a:xfrm>
            <a:prstGeom prst="rect">
              <a:avLst/>
            </a:prstGeom>
            <a:noFill/>
          </p:spPr>
          <p:txBody>
            <a:bodyPr wrap="none" lIns="91430" tIns="45715" rIns="91430" bIns="45715" rtlCol="0">
              <a:spAutoFit/>
            </a:bodyPr>
            <a:lstStyle/>
            <a:p>
              <a:r>
                <a:rPr lang="fr-FR" sz="2200" dirty="0" smtClean="0">
                  <a:solidFill>
                    <a:srgbClr val="013473"/>
                  </a:solidFill>
                </a:rPr>
                <a:t>Jean-Marc Chenal, Laurent </a:t>
              </a:r>
              <a:r>
                <a:rPr lang="fr-FR" sz="2200" dirty="0" err="1" smtClean="0">
                  <a:solidFill>
                    <a:srgbClr val="013473"/>
                  </a:solidFill>
                </a:rPr>
                <a:t>Chazeau</a:t>
              </a:r>
              <a:endParaRPr lang="fr-FR" sz="2200" dirty="0">
                <a:solidFill>
                  <a:srgbClr val="013473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47732" y="5139852"/>
              <a:ext cx="2093823" cy="430877"/>
            </a:xfrm>
            <a:prstGeom prst="rect">
              <a:avLst/>
            </a:prstGeom>
            <a:noFill/>
          </p:spPr>
          <p:txBody>
            <a:bodyPr wrap="none" lIns="91430" tIns="45715" rIns="91430" bIns="45715" rtlCol="0">
              <a:spAutoFit/>
            </a:bodyPr>
            <a:lstStyle/>
            <a:p>
              <a:pPr algn="ctr"/>
              <a:r>
                <a:rPr lang="fr-FR" sz="2200" b="1" dirty="0" smtClean="0">
                  <a:solidFill>
                    <a:srgbClr val="013473"/>
                  </a:solidFill>
                </a:rPr>
                <a:t>Cyril </a:t>
              </a:r>
              <a:r>
                <a:rPr lang="fr-FR" sz="2200" b="1" dirty="0" err="1" smtClean="0">
                  <a:solidFill>
                    <a:srgbClr val="013473"/>
                  </a:solidFill>
                </a:rPr>
                <a:t>Véchambre</a:t>
              </a:r>
              <a:endParaRPr lang="fr-FR" sz="2200" b="1" dirty="0">
                <a:solidFill>
                  <a:srgbClr val="013473"/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991961" y="1844824"/>
            <a:ext cx="2432057" cy="76943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013473"/>
                </a:solidFill>
              </a:rPr>
              <a:t>Guylaine </a:t>
            </a:r>
            <a:r>
              <a:rPr lang="fr-FR" sz="2200" b="1" dirty="0" err="1" smtClean="0">
                <a:solidFill>
                  <a:srgbClr val="013473"/>
                </a:solidFill>
              </a:rPr>
              <a:t>Ducouret</a:t>
            </a:r>
            <a:r>
              <a:rPr lang="fr-FR" sz="2200" b="1" dirty="0" smtClean="0">
                <a:solidFill>
                  <a:srgbClr val="013473"/>
                </a:solidFill>
              </a:rPr>
              <a:t> </a:t>
            </a:r>
          </a:p>
          <a:p>
            <a:pPr algn="ctr"/>
            <a:r>
              <a:rPr lang="fr-FR" sz="2200" dirty="0" err="1" smtClean="0">
                <a:solidFill>
                  <a:srgbClr val="013473"/>
                </a:solidFill>
              </a:rPr>
              <a:t>Costantino</a:t>
            </a:r>
            <a:r>
              <a:rPr lang="fr-FR" sz="2200" dirty="0" smtClean="0">
                <a:solidFill>
                  <a:srgbClr val="013473"/>
                </a:solidFill>
              </a:rPr>
              <a:t> Creton</a:t>
            </a:r>
            <a:endParaRPr lang="fr-FR" sz="2200" dirty="0">
              <a:solidFill>
                <a:srgbClr val="013473"/>
              </a:solidFill>
            </a:endParaRPr>
          </a:p>
        </p:txBody>
      </p:sp>
      <p:pic>
        <p:nvPicPr>
          <p:cNvPr id="18" name="Image 9" descr="ESPCI-logo_classic_fondblanc_cmj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575" y="1813461"/>
            <a:ext cx="11665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cnrs, dépasser les frontières"/>
          <p:cNvPicPr>
            <a:picLocks noChangeAspect="1" noChangeArrowheads="1"/>
          </p:cNvPicPr>
          <p:nvPr/>
        </p:nvPicPr>
        <p:blipFill>
          <a:blip r:embed="rId4" cstate="print"/>
          <a:srcRect l="22680" t="15428" r="37001" b="38287"/>
          <a:stretch>
            <a:fillRect/>
          </a:stretch>
        </p:blipFill>
        <p:spPr bwMode="auto">
          <a:xfrm>
            <a:off x="6660232" y="229584"/>
            <a:ext cx="1027314" cy="963108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4804" y="1469786"/>
            <a:ext cx="1378158" cy="125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Image 22" descr="http://www.jubil.upmc.fr/skins/bupmc/upmc/logo-upmc.gif"/>
          <p:cNvPicPr/>
          <p:nvPr/>
        </p:nvPicPr>
        <p:blipFill>
          <a:blip r:embed="rId6"/>
          <a:srcRect l="4701" t="10915" r="5556" b="14146"/>
          <a:stretch>
            <a:fillRect/>
          </a:stretch>
        </p:blipFill>
        <p:spPr bwMode="auto">
          <a:xfrm>
            <a:off x="1331640" y="3541852"/>
            <a:ext cx="1749674" cy="75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7" descr="http://mateis.insa-lyon.fr/sites/mateis.insa-lyon.fr/themes/insa_lyon_recherche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34" y="5013176"/>
            <a:ext cx="1265078" cy="13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/>
          <p:cNvSpPr txBox="1">
            <a:spLocks/>
          </p:cNvSpPr>
          <p:nvPr/>
        </p:nvSpPr>
        <p:spPr>
          <a:xfrm>
            <a:off x="2051720" y="2564904"/>
            <a:ext cx="50405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i="1" dirty="0" smtClean="0">
                <a:solidFill>
                  <a:srgbClr val="013473"/>
                </a:solidFill>
              </a:rPr>
              <a:t>Thank you for your attention !</a:t>
            </a:r>
            <a:endParaRPr lang="fr-FR" sz="3000" i="1" dirty="0">
              <a:solidFill>
                <a:srgbClr val="0134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2771800" y="188640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Supramolecular Polymers ?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95536" y="991761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Supramolecular Chemistry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4788024" y="1021378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Polymer Physics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683568" y="5189999"/>
            <a:ext cx="2520280" cy="671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i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Supramolecular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i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Polymers</a:t>
            </a: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5220072" y="1381418"/>
            <a:ext cx="324036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Association by </a:t>
            </a:r>
            <a:r>
              <a:rPr lang="en-US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covalent</a:t>
            </a: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bonds of monomers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" t="37832" r="79125" b="44460"/>
          <a:stretch/>
        </p:blipFill>
        <p:spPr bwMode="auto">
          <a:xfrm>
            <a:off x="6998779" y="2378572"/>
            <a:ext cx="1183896" cy="87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82" y="2424767"/>
            <a:ext cx="1368152" cy="109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840252" y="5302949"/>
            <a:ext cx="2196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Rubinstein, M.; Colby, R. H.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Polymer Physics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 Oxford University Press, 2003.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416011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Lehn, J.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. Chem.-Int. Ed. Engl.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1304–1319.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-36512" y="1495817"/>
            <a:ext cx="4896544" cy="876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Self-assembly of small molecules by </a:t>
            </a:r>
            <a:r>
              <a:rPr lang="en-US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non covalent</a:t>
            </a: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bonds (H-bonds, ionic…) </a:t>
            </a:r>
            <a:r>
              <a:rPr lang="en-US" dirty="0" err="1">
                <a:solidFill>
                  <a:srgbClr val="013473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n solution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7945"/>
            <a:ext cx="2935536" cy="126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3" t="21614" r="27673" b="18230"/>
          <a:stretch/>
        </p:blipFill>
        <p:spPr bwMode="auto">
          <a:xfrm>
            <a:off x="6372200" y="3258566"/>
            <a:ext cx="2424490" cy="172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0394">
            <a:off x="3751637" y="4816293"/>
            <a:ext cx="1568718" cy="16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747634" y="13811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38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504" y="1268760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Interactions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between Stickers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95736" y="188640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Interest of 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Supramolecular Polymers ?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915816" y="836712"/>
            <a:ext cx="1296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Specific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1628800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Reversible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220072" y="836712"/>
            <a:ext cx="34563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Clusters, Aggregates, Networks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or Nanostructures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5292080" y="1628800"/>
            <a:ext cx="34563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Strong dependency with their environment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Accolade fermante 9"/>
          <p:cNvSpPr/>
          <p:nvPr/>
        </p:nvSpPr>
        <p:spPr>
          <a:xfrm rot="10800000">
            <a:off x="2154667" y="1111096"/>
            <a:ext cx="401109" cy="82606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644008" y="1088740"/>
            <a:ext cx="432048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644008" y="1844824"/>
            <a:ext cx="432048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8747634" y="13811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928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195736" y="188640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Interest of </a:t>
            </a:r>
            <a:r>
              <a:rPr lang="en-US" sz="22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Supramolecular Polymers ?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2441798" y="4660931"/>
            <a:ext cx="144016" cy="21602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26966" t="49567" r="16335" b="28591"/>
          <a:stretch>
            <a:fillRect/>
          </a:stretch>
        </p:blipFill>
        <p:spPr bwMode="auto">
          <a:xfrm>
            <a:off x="1409526" y="3862789"/>
            <a:ext cx="2114704" cy="65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l="26966" t="22684" r="16335" b="52113"/>
          <a:stretch>
            <a:fillRect/>
          </a:stretch>
        </p:blipFill>
        <p:spPr bwMode="auto">
          <a:xfrm>
            <a:off x="1409552" y="4965987"/>
            <a:ext cx="2114678" cy="75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2729830" y="4635132"/>
            <a:ext cx="1148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UV (</a:t>
            </a:r>
            <a:r>
              <a:rPr lang="en-US" sz="1400" b="1" dirty="0" smtClean="0">
                <a:solidFill>
                  <a:srgbClr val="FF0000"/>
                </a:solidFill>
              </a:rPr>
              <a:t>Heat</a:t>
            </a:r>
            <a:r>
              <a:rPr lang="fr-FR" sz="1400" b="1" dirty="0" smtClean="0">
                <a:solidFill>
                  <a:srgbClr val="FF0000"/>
                </a:solidFill>
              </a:rPr>
              <a:t>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187624" y="3212976"/>
            <a:ext cx="252615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Stimuli</a:t>
            </a: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-responsive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1347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Flèche vers le bas 20"/>
          <p:cNvSpPr/>
          <p:nvPr/>
        </p:nvSpPr>
        <p:spPr>
          <a:xfrm rot="10800000">
            <a:off x="2209916" y="4666658"/>
            <a:ext cx="144016" cy="21602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5017275" y="3140968"/>
            <a:ext cx="2952327" cy="593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Self-healing</a:t>
            </a: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by simple contact at RT 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8777"/>
          <a:stretch/>
        </p:blipFill>
        <p:spPr bwMode="auto">
          <a:xfrm>
            <a:off x="5004048" y="4283328"/>
            <a:ext cx="1093346" cy="10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6081634" y="5158933"/>
            <a:ext cx="879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Fracture</a:t>
            </a:r>
            <a:endParaRPr lang="fr-FR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135893" y="4222829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Healing</a:t>
            </a:r>
            <a:endParaRPr lang="fr-FR" sz="1600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9" r="32111"/>
          <a:stretch/>
        </p:blipFill>
        <p:spPr bwMode="auto">
          <a:xfrm>
            <a:off x="7033498" y="4318234"/>
            <a:ext cx="1235756" cy="100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Connecteur droit avec flèche 26"/>
          <p:cNvCxnSpPr/>
          <p:nvPr/>
        </p:nvCxnSpPr>
        <p:spPr>
          <a:xfrm>
            <a:off x="6297658" y="5014917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6225650" y="4762889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529382" y="5879013"/>
            <a:ext cx="1968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Heinzmann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C. et al, </a:t>
            </a:r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ACS </a:t>
            </a:r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. Mater. 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Inter. </a:t>
            </a:r>
          </a:p>
          <a:p>
            <a:pPr algn="ctr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,4713–4719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89282" y="5879013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Cordier, P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et al,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451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977–980.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8747634" y="13811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3</a:t>
            </a: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646626" y="2276872"/>
            <a:ext cx="34563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A wide diversity of applications</a:t>
            </a:r>
            <a:endParaRPr kumimoji="0" lang="en-US" i="1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251520" y="2537608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re 1"/>
          <p:cNvSpPr txBox="1">
            <a:spLocks/>
          </p:cNvSpPr>
          <p:nvPr/>
        </p:nvSpPr>
        <p:spPr>
          <a:xfrm>
            <a:off x="107504" y="1268760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Interactions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between Stickers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2915816" y="836712"/>
            <a:ext cx="1296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Specific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2771800" y="1628800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Reversible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5220072" y="836712"/>
            <a:ext cx="34563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Clusters, Aggregates, Networks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or Nanostructures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5292080" y="1628800"/>
            <a:ext cx="34563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Strong dependency with their environment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4644008" y="1088740"/>
            <a:ext cx="432048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4644008" y="1844824"/>
            <a:ext cx="432048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ccolade fermante 39"/>
          <p:cNvSpPr/>
          <p:nvPr/>
        </p:nvSpPr>
        <p:spPr>
          <a:xfrm rot="10800000">
            <a:off x="2154667" y="1111096"/>
            <a:ext cx="401109" cy="82606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0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043608" y="1988840"/>
            <a:ext cx="78488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What is the effect of the </a:t>
            </a:r>
            <a:r>
              <a:rPr lang="en-US" sz="200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strength</a:t>
            </a: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of stickers on the rheological behavior ?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23528" y="1124744"/>
            <a:ext cx="85689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How to link the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rheological</a:t>
            </a: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properties and the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chemical structure </a:t>
            </a: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of the polymer chain ?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23528" y="260648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Challenge for all applications 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39552" y="2276872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747634" y="13811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4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 bwMode="auto">
          <a:xfrm>
            <a:off x="1868131" y="3403943"/>
            <a:ext cx="325787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29"/>
          <a:stretch/>
        </p:blipFill>
        <p:spPr bwMode="auto">
          <a:xfrm rot="10800000">
            <a:off x="2915816" y="3426848"/>
            <a:ext cx="324397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>
            <a:stCxn id="19" idx="1"/>
          </p:cNvCxnSpPr>
          <p:nvPr/>
        </p:nvCxnSpPr>
        <p:spPr>
          <a:xfrm>
            <a:off x="3240213" y="3811816"/>
            <a:ext cx="39568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475656" y="3804141"/>
            <a:ext cx="39568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 bwMode="auto">
          <a:xfrm>
            <a:off x="5684555" y="3418954"/>
            <a:ext cx="325787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29"/>
          <a:stretch/>
        </p:blipFill>
        <p:spPr bwMode="auto">
          <a:xfrm rot="10800000">
            <a:off x="6012160" y="3441859"/>
            <a:ext cx="324397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Connecteur droit 25"/>
          <p:cNvCxnSpPr>
            <a:stCxn id="25" idx="1"/>
          </p:cNvCxnSpPr>
          <p:nvPr/>
        </p:nvCxnSpPr>
        <p:spPr>
          <a:xfrm>
            <a:off x="6336557" y="3826827"/>
            <a:ext cx="39568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5292080" y="3819152"/>
            <a:ext cx="39568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4067944" y="3738518"/>
            <a:ext cx="72008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4032301" y="3890918"/>
            <a:ext cx="75572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407598" y="35074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+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211130" y="3275693"/>
            <a:ext cx="371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013473"/>
                </a:solidFill>
              </a:rPr>
              <a:t>k</a:t>
            </a:r>
            <a:r>
              <a:rPr lang="fr-FR" b="1" i="1" baseline="-25000" dirty="0" smtClean="0">
                <a:solidFill>
                  <a:srgbClr val="013473"/>
                </a:solidFill>
              </a:rPr>
              <a:t>a</a:t>
            </a:r>
            <a:endParaRPr lang="fr-FR" b="1" i="1" baseline="-25000" dirty="0">
              <a:solidFill>
                <a:srgbClr val="013473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211960" y="3995772"/>
            <a:ext cx="371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rgbClr val="013473"/>
                </a:solidFill>
              </a:rPr>
              <a:t>k</a:t>
            </a:r>
            <a:r>
              <a:rPr lang="fr-FR" b="1" i="1" baseline="-25000" dirty="0" err="1" smtClean="0">
                <a:solidFill>
                  <a:srgbClr val="013473"/>
                </a:solidFill>
              </a:rPr>
              <a:t>d</a:t>
            </a:r>
            <a:endParaRPr lang="fr-FR" b="1" i="1" baseline="-25000" dirty="0">
              <a:solidFill>
                <a:srgbClr val="013473"/>
              </a:solidFill>
            </a:endParaRP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765871" y="5661248"/>
            <a:ext cx="232960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Strength of Stickers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707904" y="2780928"/>
            <a:ext cx="1209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13473"/>
                </a:solidFill>
              </a:rPr>
              <a:t>K = k</a:t>
            </a:r>
            <a:r>
              <a:rPr lang="fr-FR" sz="2000" b="1" baseline="-25000" dirty="0" smtClean="0">
                <a:solidFill>
                  <a:srgbClr val="013473"/>
                </a:solidFill>
              </a:rPr>
              <a:t>a</a:t>
            </a:r>
            <a:r>
              <a:rPr lang="fr-FR" sz="2000" b="1" dirty="0" smtClean="0">
                <a:solidFill>
                  <a:srgbClr val="013473"/>
                </a:solidFill>
              </a:rPr>
              <a:t> / </a:t>
            </a:r>
            <a:r>
              <a:rPr lang="fr-FR" sz="2000" b="1" dirty="0" err="1" smtClean="0">
                <a:solidFill>
                  <a:srgbClr val="013473"/>
                </a:solidFill>
              </a:rPr>
              <a:t>k</a:t>
            </a:r>
            <a:r>
              <a:rPr lang="fr-FR" sz="2000" b="1" baseline="-25000" dirty="0" err="1" smtClean="0">
                <a:solidFill>
                  <a:srgbClr val="013473"/>
                </a:solidFill>
              </a:rPr>
              <a:t>d</a:t>
            </a:r>
            <a:endParaRPr lang="fr-FR" sz="2000" b="1" baseline="-25000" dirty="0">
              <a:solidFill>
                <a:srgbClr val="013473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149962" y="4502704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013473"/>
                </a:solidFill>
              </a:rPr>
              <a:t>Δ</a:t>
            </a:r>
            <a:r>
              <a:rPr lang="fr-FR" sz="2000" b="1" dirty="0" smtClean="0">
                <a:solidFill>
                  <a:srgbClr val="013473"/>
                </a:solidFill>
              </a:rPr>
              <a:t>H</a:t>
            </a:r>
            <a:endParaRPr lang="fr-FR" sz="2000" b="1" baseline="-25000" dirty="0">
              <a:solidFill>
                <a:srgbClr val="013473"/>
              </a:solidFill>
            </a:endParaRPr>
          </a:p>
        </p:txBody>
      </p:sp>
      <p:sp>
        <p:nvSpPr>
          <p:cNvPr id="31" name="Accolade ouvrante 30"/>
          <p:cNvSpPr/>
          <p:nvPr/>
        </p:nvSpPr>
        <p:spPr>
          <a:xfrm>
            <a:off x="3239490" y="5589240"/>
            <a:ext cx="324398" cy="75608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3698322" y="5332740"/>
            <a:ext cx="339395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Chemistry of stickers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3698322" y="6021288"/>
            <a:ext cx="425805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Polarity of Polymer Matrix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31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1" b="11266"/>
          <a:stretch/>
        </p:blipFill>
        <p:spPr bwMode="auto">
          <a:xfrm>
            <a:off x="1096479" y="908720"/>
            <a:ext cx="2467409" cy="15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755576" y="2780928"/>
            <a:ext cx="295232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Poly(butylacrylate)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Copolymers 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6197" y="188640"/>
            <a:ext cx="4882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13473"/>
                </a:solidFill>
                <a:cs typeface="Arial" panose="020B0604020202020204" pitchFamily="34" charset="0"/>
              </a:rPr>
              <a:t>Lewis et al, </a:t>
            </a:r>
            <a:r>
              <a:rPr lang="de-DE" i="1" dirty="0" err="1" smtClean="0">
                <a:solidFill>
                  <a:srgbClr val="013473"/>
                </a:solidFill>
                <a:cs typeface="Arial" panose="020B0604020202020204" pitchFamily="34" charset="0"/>
              </a:rPr>
              <a:t>Macromolecules</a:t>
            </a:r>
            <a:r>
              <a:rPr lang="de-DE" dirty="0" smtClean="0">
                <a:solidFill>
                  <a:srgbClr val="013473"/>
                </a:solidFill>
                <a:cs typeface="Arial" panose="020B0604020202020204" pitchFamily="34" charset="0"/>
              </a:rPr>
              <a:t>, </a:t>
            </a:r>
            <a:r>
              <a:rPr lang="de-DE" b="1" dirty="0" smtClean="0">
                <a:solidFill>
                  <a:srgbClr val="013473"/>
                </a:solidFill>
                <a:cs typeface="Arial" panose="020B0604020202020204" pitchFamily="34" charset="0"/>
              </a:rPr>
              <a:t>2014,  </a:t>
            </a:r>
            <a:r>
              <a:rPr lang="fr-FR" i="1" dirty="0" smtClean="0">
                <a:solidFill>
                  <a:srgbClr val="013473"/>
                </a:solidFill>
              </a:rPr>
              <a:t>47</a:t>
            </a:r>
            <a:r>
              <a:rPr lang="fr-FR" dirty="0">
                <a:solidFill>
                  <a:srgbClr val="013473"/>
                </a:solidFill>
              </a:rPr>
              <a:t>, 729–740. </a:t>
            </a:r>
            <a:endParaRPr lang="fr-FR" dirty="0">
              <a:solidFill>
                <a:srgbClr val="013473"/>
              </a:solidFill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747634" y="1216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5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93365"/>
            <a:ext cx="3589337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re 1"/>
          <p:cNvSpPr txBox="1">
            <a:spLocks/>
          </p:cNvSpPr>
          <p:nvPr/>
        </p:nvSpPr>
        <p:spPr>
          <a:xfrm>
            <a:off x="755576" y="6093296"/>
            <a:ext cx="189025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Weak</a:t>
            </a: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Stickers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2312132" y="6092630"/>
            <a:ext cx="26199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Strong</a:t>
            </a: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Stickers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6" t="1911" b="9354"/>
          <a:stretch/>
        </p:blipFill>
        <p:spPr bwMode="auto">
          <a:xfrm>
            <a:off x="107504" y="4077072"/>
            <a:ext cx="604952" cy="15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9" t="27803" r="30284" b="60994"/>
          <a:stretch/>
        </p:blipFill>
        <p:spPr bwMode="auto">
          <a:xfrm>
            <a:off x="755576" y="4474018"/>
            <a:ext cx="784948" cy="68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4"/>
          <a:stretch/>
        </p:blipFill>
        <p:spPr bwMode="auto">
          <a:xfrm>
            <a:off x="2915816" y="3392472"/>
            <a:ext cx="1464568" cy="235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1331640" y="4437112"/>
            <a:ext cx="8197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or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4"/>
          <a:stretch/>
        </p:blipFill>
        <p:spPr bwMode="auto">
          <a:xfrm>
            <a:off x="1835696" y="4149080"/>
            <a:ext cx="860425" cy="138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2555776" y="4437112"/>
            <a:ext cx="8197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or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Accolade fermante 1"/>
          <p:cNvSpPr/>
          <p:nvPr/>
        </p:nvSpPr>
        <p:spPr>
          <a:xfrm rot="5400000">
            <a:off x="1556358" y="4733842"/>
            <a:ext cx="270643" cy="1872208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95536" y="189801"/>
            <a:ext cx="2210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13473"/>
                </a:solidFill>
                <a:cs typeface="Arial" panose="020B0604020202020204" pitchFamily="34" charset="0"/>
              </a:rPr>
              <a:t>Background</a:t>
            </a:r>
            <a:endParaRPr lang="fr-FR" sz="2000" b="1" dirty="0">
              <a:solidFill>
                <a:srgbClr val="01347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1" b="11266"/>
          <a:stretch/>
        </p:blipFill>
        <p:spPr bwMode="auto">
          <a:xfrm>
            <a:off x="1096479" y="908720"/>
            <a:ext cx="2467409" cy="15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755576" y="2780928"/>
            <a:ext cx="295232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Poly(butylacrylate)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Copolymers 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747634" y="1216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5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93365"/>
            <a:ext cx="3589337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6" t="1911" b="9354"/>
          <a:stretch/>
        </p:blipFill>
        <p:spPr bwMode="auto">
          <a:xfrm>
            <a:off x="107504" y="4077072"/>
            <a:ext cx="604952" cy="15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9" t="27803" r="30284" b="60994"/>
          <a:stretch/>
        </p:blipFill>
        <p:spPr bwMode="auto">
          <a:xfrm>
            <a:off x="755576" y="4474018"/>
            <a:ext cx="784948" cy="68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4"/>
          <a:stretch/>
        </p:blipFill>
        <p:spPr bwMode="auto">
          <a:xfrm>
            <a:off x="2915816" y="3392472"/>
            <a:ext cx="1464568" cy="235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re 1"/>
          <p:cNvSpPr txBox="1">
            <a:spLocks/>
          </p:cNvSpPr>
          <p:nvPr/>
        </p:nvSpPr>
        <p:spPr>
          <a:xfrm>
            <a:off x="1331640" y="4437112"/>
            <a:ext cx="8197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or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4989823" y="5013176"/>
            <a:ext cx="138237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Weak</a:t>
            </a: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Stickers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4932040" y="5877272"/>
            <a:ext cx="16561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Strong</a:t>
            </a: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Stickers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7092280" y="5013176"/>
            <a:ext cx="143974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en-US" sz="2000" b="1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000" b="1" baseline="-25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g </a:t>
            </a:r>
            <a:r>
              <a:rPr lang="en-US" sz="200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effect”</a:t>
            </a:r>
            <a:endParaRPr kumimoji="0" lang="en-US" sz="2000" b="1" u="none" strike="noStrike" kern="1200" cap="none" spc="0" normalizeH="0" baseline="-2500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6589054" y="5517232"/>
            <a:ext cx="266346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>
                <a:solidFill>
                  <a:srgbClr val="013473"/>
                </a:solidFill>
              </a:rPr>
              <a:t>”</a:t>
            </a:r>
            <a:r>
              <a:rPr lang="en-US" sz="2000" b="1" dirty="0">
                <a:solidFill>
                  <a:srgbClr val="013473"/>
                </a:solidFill>
              </a:rPr>
              <a:t>T</a:t>
            </a:r>
            <a:r>
              <a:rPr lang="en-US" sz="2000" b="1" baseline="-25000" dirty="0">
                <a:solidFill>
                  <a:srgbClr val="013473"/>
                </a:solidFill>
              </a:rPr>
              <a:t>g </a:t>
            </a:r>
            <a:r>
              <a:rPr lang="en-US" sz="2000" dirty="0">
                <a:solidFill>
                  <a:srgbClr val="013473"/>
                </a:solidFill>
              </a:rPr>
              <a:t>effect</a:t>
            </a:r>
            <a:r>
              <a:rPr lang="en-US" sz="2000" dirty="0" smtClean="0">
                <a:solidFill>
                  <a:srgbClr val="013473"/>
                </a:solidFill>
              </a:rPr>
              <a:t>” </a:t>
            </a: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supramolecular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network</a:t>
            </a:r>
            <a:endParaRPr kumimoji="0" lang="en-US" sz="2000" b="1" u="none" strike="noStrike" kern="1200" cap="none" spc="0" normalizeH="0" baseline="-2500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6372200" y="5301208"/>
            <a:ext cx="72008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6444208" y="6021288"/>
            <a:ext cx="36004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989822" y="4932224"/>
            <a:ext cx="3902243" cy="165618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13473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4"/>
          <a:stretch/>
        </p:blipFill>
        <p:spPr bwMode="auto">
          <a:xfrm>
            <a:off x="1835696" y="4149080"/>
            <a:ext cx="860425" cy="138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re 1"/>
          <p:cNvSpPr txBox="1">
            <a:spLocks/>
          </p:cNvSpPr>
          <p:nvPr/>
        </p:nvSpPr>
        <p:spPr>
          <a:xfrm>
            <a:off x="2555776" y="4437112"/>
            <a:ext cx="8197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or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755576" y="6093296"/>
            <a:ext cx="189025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Weak</a:t>
            </a: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Stickers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2312132" y="6092630"/>
            <a:ext cx="26199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Strong</a:t>
            </a: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13473"/>
                </a:solidFill>
                <a:latin typeface="+mj-lt"/>
                <a:ea typeface="+mj-ea"/>
                <a:cs typeface="+mj-cs"/>
              </a:rPr>
              <a:t>Stickers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134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Accolade fermante 39"/>
          <p:cNvSpPr/>
          <p:nvPr/>
        </p:nvSpPr>
        <p:spPr>
          <a:xfrm rot="5400000">
            <a:off x="1556358" y="4733842"/>
            <a:ext cx="270643" cy="1872208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3506197" y="188640"/>
            <a:ext cx="4882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13473"/>
                </a:solidFill>
                <a:cs typeface="Arial" panose="020B0604020202020204" pitchFamily="34" charset="0"/>
              </a:rPr>
              <a:t>Lewis et al, </a:t>
            </a:r>
            <a:r>
              <a:rPr lang="de-DE" i="1" dirty="0" err="1" smtClean="0">
                <a:solidFill>
                  <a:srgbClr val="013473"/>
                </a:solidFill>
                <a:cs typeface="Arial" panose="020B0604020202020204" pitchFamily="34" charset="0"/>
              </a:rPr>
              <a:t>Macromolecules</a:t>
            </a:r>
            <a:r>
              <a:rPr lang="de-DE" dirty="0" smtClean="0">
                <a:solidFill>
                  <a:srgbClr val="013473"/>
                </a:solidFill>
                <a:cs typeface="Arial" panose="020B0604020202020204" pitchFamily="34" charset="0"/>
              </a:rPr>
              <a:t>, </a:t>
            </a:r>
            <a:r>
              <a:rPr lang="de-DE" b="1" dirty="0" smtClean="0">
                <a:solidFill>
                  <a:srgbClr val="013473"/>
                </a:solidFill>
                <a:cs typeface="Arial" panose="020B0604020202020204" pitchFamily="34" charset="0"/>
              </a:rPr>
              <a:t>2014,  </a:t>
            </a:r>
            <a:r>
              <a:rPr lang="fr-FR" i="1" dirty="0" smtClean="0">
                <a:solidFill>
                  <a:srgbClr val="013473"/>
                </a:solidFill>
              </a:rPr>
              <a:t>47</a:t>
            </a:r>
            <a:r>
              <a:rPr lang="fr-FR" dirty="0">
                <a:solidFill>
                  <a:srgbClr val="013473"/>
                </a:solidFill>
              </a:rPr>
              <a:t>, 729–740. </a:t>
            </a:r>
            <a:endParaRPr lang="fr-FR" dirty="0">
              <a:solidFill>
                <a:srgbClr val="013473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5536" y="188640"/>
            <a:ext cx="2210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13473"/>
                </a:solidFill>
                <a:cs typeface="Arial" panose="020B0604020202020204" pitchFamily="34" charset="0"/>
              </a:rPr>
              <a:t>Background</a:t>
            </a:r>
            <a:endParaRPr lang="fr-FR" sz="2000" b="1" dirty="0">
              <a:solidFill>
                <a:srgbClr val="01347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1329</Words>
  <Application>Microsoft Office PowerPoint</Application>
  <PresentationFormat>Affichage à l'écran (4:3)</PresentationFormat>
  <Paragraphs>373</Paragraphs>
  <Slides>33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Viscoelasticity of Supramolecular  Center-functionalized Polymer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all People  in Project ANR SUPRADHESION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Xavier</dc:creator>
  <cp:lastModifiedBy>Xavier</cp:lastModifiedBy>
  <cp:revision>312</cp:revision>
  <dcterms:created xsi:type="dcterms:W3CDTF">2015-01-16T14:02:04Z</dcterms:created>
  <dcterms:modified xsi:type="dcterms:W3CDTF">2015-04-17T07:10:46Z</dcterms:modified>
</cp:coreProperties>
</file>