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66" r:id="rId5"/>
    <p:sldId id="271" r:id="rId6"/>
    <p:sldId id="267" r:id="rId7"/>
  </p:sldIdLst>
  <p:sldSz cx="9144000" cy="6858000" type="screen4x3"/>
  <p:notesSz cx="7099300" cy="102346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20" d="100"/>
          <a:sy n="120" d="100"/>
        </p:scale>
        <p:origin x="930" y="11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Mes%20documents\Recherche\Labcatal\Postdoc\SIRT\SIRT-SRT1720-RESVE-1-4-2010\SIRT-RESVE-PTP1B%201-4-2010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plotArea>
      <c:layout/>
      <c:barChart>
        <c:barDir val="col"/>
        <c:grouping val="clustered"/>
        <c:ser>
          <c:idx val="0"/>
          <c:order val="0"/>
          <c:dPt>
            <c:idx val="0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spPr>
              <a:solidFill>
                <a:schemeClr val="tx1"/>
              </a:solidFill>
              <a:ln>
                <a:solidFill>
                  <a:srgbClr val="000000"/>
                </a:solidFill>
              </a:ln>
            </c:spPr>
          </c:dPt>
          <c:errBars>
            <c:errBarType val="plus"/>
            <c:errValType val="cust"/>
            <c:plus>
              <c:numRef>
                <c:f>'1'!$W$41:$W$42</c:f>
                <c:numCache>
                  <c:formatCode>General</c:formatCode>
                  <c:ptCount val="2"/>
                  <c:pt idx="0">
                    <c:v>0.16000000000000003</c:v>
                  </c:pt>
                  <c:pt idx="1">
                    <c:v>0.13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</c:errBars>
          <c:cat>
            <c:strRef>
              <c:f>'1'!$U$41:$U$42</c:f>
              <c:strCache>
                <c:ptCount val="2"/>
                <c:pt idx="0">
                  <c:v>CTRL</c:v>
                </c:pt>
                <c:pt idx="1">
                  <c:v>SRT 1720</c:v>
                </c:pt>
              </c:strCache>
            </c:strRef>
          </c:cat>
          <c:val>
            <c:numRef>
              <c:f>'1'!$V$41:$V$42</c:f>
              <c:numCache>
                <c:formatCode>General</c:formatCode>
                <c:ptCount val="2"/>
                <c:pt idx="0">
                  <c:v>1</c:v>
                </c:pt>
                <c:pt idx="1">
                  <c:v>0.67000000000000015</c:v>
                </c:pt>
              </c:numCache>
            </c:numRef>
          </c:val>
        </c:ser>
        <c:axId val="90154496"/>
        <c:axId val="90156032"/>
      </c:barChart>
      <c:catAx>
        <c:axId val="90154496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 b="1"/>
            </a:pPr>
            <a:endParaRPr lang="fr-FR"/>
          </a:p>
        </c:txPr>
        <c:crossAx val="90156032"/>
        <c:crosses val="autoZero"/>
        <c:auto val="1"/>
        <c:lblAlgn val="ctr"/>
        <c:lblOffset val="100"/>
      </c:catAx>
      <c:valAx>
        <c:axId val="90156032"/>
        <c:scaling>
          <c:orientation val="minMax"/>
          <c:max val="1.5"/>
        </c:scaling>
        <c:axPos val="l"/>
        <c:numFmt formatCode="General" sourceLinked="1"/>
        <c:tickLblPos val="nextTo"/>
        <c:txPr>
          <a:bodyPr/>
          <a:lstStyle/>
          <a:p>
            <a:pPr>
              <a:defRPr sz="1100" b="1"/>
            </a:pPr>
            <a:endParaRPr lang="fr-FR"/>
          </a:p>
        </c:txPr>
        <c:crossAx val="90154496"/>
        <c:crosses val="autoZero"/>
        <c:crossBetween val="between"/>
        <c:majorUnit val="0.5"/>
      </c:valAx>
    </c:plotArea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43F4D-B3D0-4B91-83D7-A988C6EACA4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6FCAC1-CFF9-4BA0-8ED2-DD662B9857D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5AA90D-A95D-4D50-9AC5-51CFD7C4C26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F675F6-3A60-417C-9954-3F0BBD84A7F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9945B-3E12-4F4F-B4FB-6106C7AAD9F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10E12D-E2CF-47F7-90EC-A97AC163D23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8A1A84-AB1B-4F4A-9CCB-EDC614CB13A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08547F-B3FE-4748-8644-C902E4CFAD3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6862F-D94A-491C-AC0F-59815F8A89A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440FBC-B064-4B57-8FE6-008B6A54FDE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F99171-5B49-4EC5-A2E2-06D59718427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9DE4C6D-1778-465C-83BD-14E1815EAF4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chart" Target="../charts/chart1.xml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e 225"/>
          <p:cNvGrpSpPr>
            <a:grpSpLocks/>
          </p:cNvGrpSpPr>
          <p:nvPr/>
        </p:nvGrpSpPr>
        <p:grpSpPr bwMode="auto">
          <a:xfrm>
            <a:off x="311150" y="1652588"/>
            <a:ext cx="8188325" cy="2840037"/>
            <a:chOff x="184150" y="14288"/>
            <a:chExt cx="8188325" cy="2840037"/>
          </a:xfrm>
        </p:grpSpPr>
        <p:sp>
          <p:nvSpPr>
            <p:cNvPr id="6154" name="Rectangle 98"/>
            <p:cNvSpPr>
              <a:spLocks noChangeArrowheads="1"/>
            </p:cNvSpPr>
            <p:nvPr/>
          </p:nvSpPr>
          <p:spPr bwMode="auto">
            <a:xfrm>
              <a:off x="1503363" y="446088"/>
              <a:ext cx="315912" cy="1736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155" name="Rectangle 99"/>
            <p:cNvSpPr>
              <a:spLocks noChangeArrowheads="1"/>
            </p:cNvSpPr>
            <p:nvPr/>
          </p:nvSpPr>
          <p:spPr bwMode="auto">
            <a:xfrm>
              <a:off x="1971675" y="577850"/>
              <a:ext cx="255588" cy="1614488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156" name="Rectangle 100"/>
            <p:cNvSpPr>
              <a:spLocks noChangeArrowheads="1"/>
            </p:cNvSpPr>
            <p:nvPr/>
          </p:nvSpPr>
          <p:spPr bwMode="auto">
            <a:xfrm>
              <a:off x="1971675" y="577850"/>
              <a:ext cx="309563" cy="16144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157" name="Rectangle 101"/>
            <p:cNvSpPr>
              <a:spLocks noChangeArrowheads="1"/>
            </p:cNvSpPr>
            <p:nvPr/>
          </p:nvSpPr>
          <p:spPr bwMode="auto">
            <a:xfrm>
              <a:off x="2459038" y="1377950"/>
              <a:ext cx="255587" cy="814388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158" name="Rectangle 102"/>
            <p:cNvSpPr>
              <a:spLocks noChangeArrowheads="1"/>
            </p:cNvSpPr>
            <p:nvPr/>
          </p:nvSpPr>
          <p:spPr bwMode="auto">
            <a:xfrm>
              <a:off x="2944813" y="1546225"/>
              <a:ext cx="255587" cy="646113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159" name="Rectangle 103"/>
            <p:cNvSpPr>
              <a:spLocks noChangeArrowheads="1"/>
            </p:cNvSpPr>
            <p:nvPr/>
          </p:nvSpPr>
          <p:spPr bwMode="auto">
            <a:xfrm>
              <a:off x="2944813" y="1546225"/>
              <a:ext cx="309562" cy="646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160" name="Rectangle 104"/>
            <p:cNvSpPr>
              <a:spLocks noChangeArrowheads="1"/>
            </p:cNvSpPr>
            <p:nvPr/>
          </p:nvSpPr>
          <p:spPr bwMode="auto">
            <a:xfrm>
              <a:off x="3460750" y="1739900"/>
              <a:ext cx="257175" cy="452438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161" name="Rectangle 105"/>
            <p:cNvSpPr>
              <a:spLocks noChangeArrowheads="1"/>
            </p:cNvSpPr>
            <p:nvPr/>
          </p:nvSpPr>
          <p:spPr bwMode="auto">
            <a:xfrm>
              <a:off x="3460750" y="1739900"/>
              <a:ext cx="317500" cy="452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162" name="Line 106"/>
            <p:cNvSpPr>
              <a:spLocks noChangeShapeType="1"/>
            </p:cNvSpPr>
            <p:nvPr/>
          </p:nvSpPr>
          <p:spPr bwMode="auto">
            <a:xfrm flipV="1">
              <a:off x="1630363" y="376238"/>
              <a:ext cx="0" cy="698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163" name="Line 107"/>
            <p:cNvSpPr>
              <a:spLocks noChangeShapeType="1"/>
            </p:cNvSpPr>
            <p:nvPr/>
          </p:nvSpPr>
          <p:spPr bwMode="auto">
            <a:xfrm>
              <a:off x="1600200" y="376238"/>
              <a:ext cx="6667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164" name="Line 108"/>
            <p:cNvSpPr>
              <a:spLocks noChangeShapeType="1"/>
            </p:cNvSpPr>
            <p:nvPr/>
          </p:nvSpPr>
          <p:spPr bwMode="auto">
            <a:xfrm flipV="1">
              <a:off x="2098675" y="355600"/>
              <a:ext cx="0" cy="2222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165" name="Line 109"/>
            <p:cNvSpPr>
              <a:spLocks noChangeShapeType="1"/>
            </p:cNvSpPr>
            <p:nvPr/>
          </p:nvSpPr>
          <p:spPr bwMode="auto">
            <a:xfrm>
              <a:off x="2070100" y="355600"/>
              <a:ext cx="6508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166" name="Line 110"/>
            <p:cNvSpPr>
              <a:spLocks noChangeShapeType="1"/>
            </p:cNvSpPr>
            <p:nvPr/>
          </p:nvSpPr>
          <p:spPr bwMode="auto">
            <a:xfrm flipV="1">
              <a:off x="2586038" y="1254125"/>
              <a:ext cx="0" cy="1238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167" name="Line 111"/>
            <p:cNvSpPr>
              <a:spLocks noChangeShapeType="1"/>
            </p:cNvSpPr>
            <p:nvPr/>
          </p:nvSpPr>
          <p:spPr bwMode="auto">
            <a:xfrm>
              <a:off x="2555875" y="1254125"/>
              <a:ext cx="6667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168" name="Line 112"/>
            <p:cNvSpPr>
              <a:spLocks noChangeShapeType="1"/>
            </p:cNvSpPr>
            <p:nvPr/>
          </p:nvSpPr>
          <p:spPr bwMode="auto">
            <a:xfrm flipV="1">
              <a:off x="3071813" y="1501775"/>
              <a:ext cx="0" cy="444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169" name="Line 113"/>
            <p:cNvSpPr>
              <a:spLocks noChangeShapeType="1"/>
            </p:cNvSpPr>
            <p:nvPr/>
          </p:nvSpPr>
          <p:spPr bwMode="auto">
            <a:xfrm>
              <a:off x="3043238" y="1501775"/>
              <a:ext cx="6508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170" name="Line 114"/>
            <p:cNvSpPr>
              <a:spLocks noChangeShapeType="1"/>
            </p:cNvSpPr>
            <p:nvPr/>
          </p:nvSpPr>
          <p:spPr bwMode="auto">
            <a:xfrm flipV="1">
              <a:off x="3589338" y="1662113"/>
              <a:ext cx="0" cy="7778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171" name="Line 115"/>
            <p:cNvSpPr>
              <a:spLocks noChangeShapeType="1"/>
            </p:cNvSpPr>
            <p:nvPr/>
          </p:nvSpPr>
          <p:spPr bwMode="auto">
            <a:xfrm>
              <a:off x="3559175" y="1662113"/>
              <a:ext cx="6667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172" name="Line 116"/>
            <p:cNvSpPr>
              <a:spLocks noChangeShapeType="1"/>
            </p:cNvSpPr>
            <p:nvPr/>
          </p:nvSpPr>
          <p:spPr bwMode="auto">
            <a:xfrm>
              <a:off x="1630363" y="446088"/>
              <a:ext cx="0" cy="6826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173" name="Line 117"/>
            <p:cNvSpPr>
              <a:spLocks noChangeShapeType="1"/>
            </p:cNvSpPr>
            <p:nvPr/>
          </p:nvSpPr>
          <p:spPr bwMode="auto">
            <a:xfrm>
              <a:off x="1600200" y="514350"/>
              <a:ext cx="6667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174" name="Line 118"/>
            <p:cNvSpPr>
              <a:spLocks noChangeShapeType="1"/>
            </p:cNvSpPr>
            <p:nvPr/>
          </p:nvSpPr>
          <p:spPr bwMode="auto">
            <a:xfrm>
              <a:off x="2098675" y="577850"/>
              <a:ext cx="0" cy="2000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175" name="Line 119"/>
            <p:cNvSpPr>
              <a:spLocks noChangeShapeType="1"/>
            </p:cNvSpPr>
            <p:nvPr/>
          </p:nvSpPr>
          <p:spPr bwMode="auto">
            <a:xfrm>
              <a:off x="2070100" y="777875"/>
              <a:ext cx="6508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176" name="Line 120"/>
            <p:cNvSpPr>
              <a:spLocks noChangeShapeType="1"/>
            </p:cNvSpPr>
            <p:nvPr/>
          </p:nvSpPr>
          <p:spPr bwMode="auto">
            <a:xfrm>
              <a:off x="2586038" y="1377950"/>
              <a:ext cx="0" cy="1079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177" name="Line 121"/>
            <p:cNvSpPr>
              <a:spLocks noChangeShapeType="1"/>
            </p:cNvSpPr>
            <p:nvPr/>
          </p:nvSpPr>
          <p:spPr bwMode="auto">
            <a:xfrm>
              <a:off x="2555875" y="1485900"/>
              <a:ext cx="6667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178" name="Line 122"/>
            <p:cNvSpPr>
              <a:spLocks noChangeShapeType="1"/>
            </p:cNvSpPr>
            <p:nvPr/>
          </p:nvSpPr>
          <p:spPr bwMode="auto">
            <a:xfrm>
              <a:off x="3071813" y="1546225"/>
              <a:ext cx="0" cy="396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179" name="Line 123"/>
            <p:cNvSpPr>
              <a:spLocks noChangeShapeType="1"/>
            </p:cNvSpPr>
            <p:nvPr/>
          </p:nvSpPr>
          <p:spPr bwMode="auto">
            <a:xfrm>
              <a:off x="3043238" y="1585913"/>
              <a:ext cx="65087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180" name="Line 124"/>
            <p:cNvSpPr>
              <a:spLocks noChangeShapeType="1"/>
            </p:cNvSpPr>
            <p:nvPr/>
          </p:nvSpPr>
          <p:spPr bwMode="auto">
            <a:xfrm>
              <a:off x="3589338" y="1739900"/>
              <a:ext cx="0" cy="698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181" name="Line 125"/>
            <p:cNvSpPr>
              <a:spLocks noChangeShapeType="1"/>
            </p:cNvSpPr>
            <p:nvPr/>
          </p:nvSpPr>
          <p:spPr bwMode="auto">
            <a:xfrm>
              <a:off x="3559175" y="1809750"/>
              <a:ext cx="6667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182" name="Line 126"/>
            <p:cNvSpPr>
              <a:spLocks noChangeShapeType="1"/>
            </p:cNvSpPr>
            <p:nvPr/>
          </p:nvSpPr>
          <p:spPr bwMode="auto">
            <a:xfrm>
              <a:off x="1268413" y="107950"/>
              <a:ext cx="0" cy="2084388"/>
            </a:xfrm>
            <a:prstGeom prst="line">
              <a:avLst/>
            </a:prstGeom>
            <a:noFill/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183" name="Line 127"/>
            <p:cNvSpPr>
              <a:spLocks noChangeShapeType="1"/>
            </p:cNvSpPr>
            <p:nvPr/>
          </p:nvSpPr>
          <p:spPr bwMode="auto">
            <a:xfrm>
              <a:off x="1230313" y="2192338"/>
              <a:ext cx="38100" cy="0"/>
            </a:xfrm>
            <a:prstGeom prst="line">
              <a:avLst/>
            </a:prstGeom>
            <a:noFill/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184" name="Line 128"/>
            <p:cNvSpPr>
              <a:spLocks noChangeShapeType="1"/>
            </p:cNvSpPr>
            <p:nvPr/>
          </p:nvSpPr>
          <p:spPr bwMode="auto">
            <a:xfrm>
              <a:off x="1230313" y="1846263"/>
              <a:ext cx="38100" cy="0"/>
            </a:xfrm>
            <a:prstGeom prst="line">
              <a:avLst/>
            </a:prstGeom>
            <a:noFill/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185" name="Line 129"/>
            <p:cNvSpPr>
              <a:spLocks noChangeShapeType="1"/>
            </p:cNvSpPr>
            <p:nvPr/>
          </p:nvSpPr>
          <p:spPr bwMode="auto">
            <a:xfrm>
              <a:off x="1230313" y="1501775"/>
              <a:ext cx="38100" cy="0"/>
            </a:xfrm>
            <a:prstGeom prst="line">
              <a:avLst/>
            </a:prstGeom>
            <a:noFill/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186" name="Line 130"/>
            <p:cNvSpPr>
              <a:spLocks noChangeShapeType="1"/>
            </p:cNvSpPr>
            <p:nvPr/>
          </p:nvSpPr>
          <p:spPr bwMode="auto">
            <a:xfrm>
              <a:off x="1230313" y="1154113"/>
              <a:ext cx="38100" cy="0"/>
            </a:xfrm>
            <a:prstGeom prst="line">
              <a:avLst/>
            </a:prstGeom>
            <a:noFill/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187" name="Line 131"/>
            <p:cNvSpPr>
              <a:spLocks noChangeShapeType="1"/>
            </p:cNvSpPr>
            <p:nvPr/>
          </p:nvSpPr>
          <p:spPr bwMode="auto">
            <a:xfrm>
              <a:off x="1230313" y="801688"/>
              <a:ext cx="38100" cy="0"/>
            </a:xfrm>
            <a:prstGeom prst="line">
              <a:avLst/>
            </a:prstGeom>
            <a:noFill/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188" name="Line 132"/>
            <p:cNvSpPr>
              <a:spLocks noChangeShapeType="1"/>
            </p:cNvSpPr>
            <p:nvPr/>
          </p:nvSpPr>
          <p:spPr bwMode="auto">
            <a:xfrm>
              <a:off x="1230313" y="455613"/>
              <a:ext cx="38100" cy="0"/>
            </a:xfrm>
            <a:prstGeom prst="line">
              <a:avLst/>
            </a:prstGeom>
            <a:noFill/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189" name="Line 133"/>
            <p:cNvSpPr>
              <a:spLocks noChangeShapeType="1"/>
            </p:cNvSpPr>
            <p:nvPr/>
          </p:nvSpPr>
          <p:spPr bwMode="auto">
            <a:xfrm>
              <a:off x="1230313" y="107950"/>
              <a:ext cx="38100" cy="0"/>
            </a:xfrm>
            <a:prstGeom prst="line">
              <a:avLst/>
            </a:prstGeom>
            <a:noFill/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190" name="Line 134"/>
            <p:cNvSpPr>
              <a:spLocks noChangeShapeType="1"/>
            </p:cNvSpPr>
            <p:nvPr/>
          </p:nvSpPr>
          <p:spPr bwMode="auto">
            <a:xfrm flipV="1">
              <a:off x="1268413" y="2192338"/>
              <a:ext cx="0" cy="39687"/>
            </a:xfrm>
            <a:prstGeom prst="line">
              <a:avLst/>
            </a:prstGeom>
            <a:noFill/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191" name="Rectangle 135"/>
            <p:cNvSpPr>
              <a:spLocks noChangeArrowheads="1"/>
            </p:cNvSpPr>
            <p:nvPr/>
          </p:nvSpPr>
          <p:spPr bwMode="auto">
            <a:xfrm>
              <a:off x="1068388" y="2116138"/>
              <a:ext cx="71437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100">
                  <a:solidFill>
                    <a:srgbClr val="000000"/>
                  </a:solidFill>
                  <a:latin typeface="Calibri" pitchFamily="34" charset="0"/>
                </a:rPr>
                <a:t>0</a:t>
              </a:r>
              <a:endParaRPr lang="fr-FR"/>
            </a:p>
          </p:txBody>
        </p:sp>
        <p:sp>
          <p:nvSpPr>
            <p:cNvPr id="6192" name="Rectangle 136"/>
            <p:cNvSpPr>
              <a:spLocks noChangeArrowheads="1"/>
            </p:cNvSpPr>
            <p:nvPr/>
          </p:nvSpPr>
          <p:spPr bwMode="auto">
            <a:xfrm>
              <a:off x="1000125" y="1770063"/>
              <a:ext cx="1778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100">
                  <a:solidFill>
                    <a:srgbClr val="000000"/>
                  </a:solidFill>
                  <a:latin typeface="Calibri" pitchFamily="34" charset="0"/>
                </a:rPr>
                <a:t>0.2</a:t>
              </a:r>
              <a:endParaRPr lang="fr-FR"/>
            </a:p>
          </p:txBody>
        </p:sp>
        <p:sp>
          <p:nvSpPr>
            <p:cNvPr id="6193" name="Rectangle 137"/>
            <p:cNvSpPr>
              <a:spLocks noChangeArrowheads="1"/>
            </p:cNvSpPr>
            <p:nvPr/>
          </p:nvSpPr>
          <p:spPr bwMode="auto">
            <a:xfrm>
              <a:off x="1000125" y="1423988"/>
              <a:ext cx="1778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100">
                  <a:solidFill>
                    <a:srgbClr val="000000"/>
                  </a:solidFill>
                  <a:latin typeface="Calibri" pitchFamily="34" charset="0"/>
                </a:rPr>
                <a:t>0.4</a:t>
              </a:r>
              <a:endParaRPr lang="fr-FR"/>
            </a:p>
          </p:txBody>
        </p:sp>
        <p:sp>
          <p:nvSpPr>
            <p:cNvPr id="6194" name="Rectangle 138"/>
            <p:cNvSpPr>
              <a:spLocks noChangeArrowheads="1"/>
            </p:cNvSpPr>
            <p:nvPr/>
          </p:nvSpPr>
          <p:spPr bwMode="auto">
            <a:xfrm>
              <a:off x="1000125" y="1077913"/>
              <a:ext cx="1778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100">
                  <a:solidFill>
                    <a:srgbClr val="000000"/>
                  </a:solidFill>
                  <a:latin typeface="Calibri" pitchFamily="34" charset="0"/>
                </a:rPr>
                <a:t>0.6</a:t>
              </a:r>
              <a:endParaRPr lang="fr-FR"/>
            </a:p>
          </p:txBody>
        </p:sp>
        <p:sp>
          <p:nvSpPr>
            <p:cNvPr id="6195" name="Rectangle 139"/>
            <p:cNvSpPr>
              <a:spLocks noChangeArrowheads="1"/>
            </p:cNvSpPr>
            <p:nvPr/>
          </p:nvSpPr>
          <p:spPr bwMode="auto">
            <a:xfrm>
              <a:off x="1000125" y="723900"/>
              <a:ext cx="1778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100">
                  <a:solidFill>
                    <a:srgbClr val="000000"/>
                  </a:solidFill>
                  <a:latin typeface="Calibri" pitchFamily="34" charset="0"/>
                </a:rPr>
                <a:t>0.8</a:t>
              </a:r>
              <a:endParaRPr lang="fr-FR"/>
            </a:p>
          </p:txBody>
        </p:sp>
        <p:sp>
          <p:nvSpPr>
            <p:cNvPr id="6196" name="Rectangle 140"/>
            <p:cNvSpPr>
              <a:spLocks noChangeArrowheads="1"/>
            </p:cNvSpPr>
            <p:nvPr/>
          </p:nvSpPr>
          <p:spPr bwMode="auto">
            <a:xfrm>
              <a:off x="1068388" y="377825"/>
              <a:ext cx="71437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100">
                  <a:solidFill>
                    <a:srgbClr val="000000"/>
                  </a:solidFill>
                  <a:latin typeface="Calibri" pitchFamily="34" charset="0"/>
                </a:rPr>
                <a:t>1</a:t>
              </a:r>
              <a:endParaRPr lang="fr-FR"/>
            </a:p>
          </p:txBody>
        </p:sp>
        <p:sp>
          <p:nvSpPr>
            <p:cNvPr id="6197" name="Rectangle 141"/>
            <p:cNvSpPr>
              <a:spLocks noChangeArrowheads="1"/>
            </p:cNvSpPr>
            <p:nvPr/>
          </p:nvSpPr>
          <p:spPr bwMode="auto">
            <a:xfrm>
              <a:off x="1000125" y="33338"/>
              <a:ext cx="1778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100">
                  <a:solidFill>
                    <a:srgbClr val="000000"/>
                  </a:solidFill>
                  <a:latin typeface="Calibri" pitchFamily="34" charset="0"/>
                </a:rPr>
                <a:t>1.2</a:t>
              </a:r>
              <a:endParaRPr lang="fr-FR"/>
            </a:p>
          </p:txBody>
        </p:sp>
        <p:sp>
          <p:nvSpPr>
            <p:cNvPr id="6198" name="Rectangle 143"/>
            <p:cNvSpPr>
              <a:spLocks noChangeArrowheads="1"/>
            </p:cNvSpPr>
            <p:nvPr/>
          </p:nvSpPr>
          <p:spPr bwMode="auto">
            <a:xfrm>
              <a:off x="6296025" y="1292225"/>
              <a:ext cx="255588" cy="890588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199" name="Rectangle 144"/>
            <p:cNvSpPr>
              <a:spLocks noChangeArrowheads="1"/>
            </p:cNvSpPr>
            <p:nvPr/>
          </p:nvSpPr>
          <p:spPr bwMode="auto">
            <a:xfrm>
              <a:off x="6340475" y="1292225"/>
              <a:ext cx="300038" cy="8905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200" name="Rectangle 145"/>
            <p:cNvSpPr>
              <a:spLocks noChangeArrowheads="1"/>
            </p:cNvSpPr>
            <p:nvPr/>
          </p:nvSpPr>
          <p:spPr bwMode="auto">
            <a:xfrm>
              <a:off x="6783388" y="1577975"/>
              <a:ext cx="255587" cy="604838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201" name="Rectangle 146"/>
            <p:cNvSpPr>
              <a:spLocks noChangeArrowheads="1"/>
            </p:cNvSpPr>
            <p:nvPr/>
          </p:nvSpPr>
          <p:spPr bwMode="auto">
            <a:xfrm>
              <a:off x="6783388" y="1577975"/>
              <a:ext cx="301625" cy="6048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202" name="Rectangle 147"/>
            <p:cNvSpPr>
              <a:spLocks noChangeArrowheads="1"/>
            </p:cNvSpPr>
            <p:nvPr/>
          </p:nvSpPr>
          <p:spPr bwMode="auto">
            <a:xfrm>
              <a:off x="7361238" y="1728788"/>
              <a:ext cx="255587" cy="452437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203" name="Rectangle 148"/>
            <p:cNvSpPr>
              <a:spLocks noChangeArrowheads="1"/>
            </p:cNvSpPr>
            <p:nvPr/>
          </p:nvSpPr>
          <p:spPr bwMode="auto">
            <a:xfrm>
              <a:off x="7885113" y="1789113"/>
              <a:ext cx="257175" cy="398462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204" name="Rectangle 149"/>
            <p:cNvSpPr>
              <a:spLocks noChangeArrowheads="1"/>
            </p:cNvSpPr>
            <p:nvPr/>
          </p:nvSpPr>
          <p:spPr bwMode="auto">
            <a:xfrm>
              <a:off x="7885113" y="1789113"/>
              <a:ext cx="301625" cy="398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205" name="Line 150"/>
            <p:cNvSpPr>
              <a:spLocks noChangeShapeType="1"/>
            </p:cNvSpPr>
            <p:nvPr/>
          </p:nvSpPr>
          <p:spPr bwMode="auto">
            <a:xfrm flipV="1">
              <a:off x="5951538" y="244475"/>
              <a:ext cx="0" cy="1936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206" name="Line 151"/>
            <p:cNvSpPr>
              <a:spLocks noChangeShapeType="1"/>
            </p:cNvSpPr>
            <p:nvPr/>
          </p:nvSpPr>
          <p:spPr bwMode="auto">
            <a:xfrm>
              <a:off x="5921375" y="244475"/>
              <a:ext cx="6667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207" name="Line 152"/>
            <p:cNvSpPr>
              <a:spLocks noChangeShapeType="1"/>
            </p:cNvSpPr>
            <p:nvPr/>
          </p:nvSpPr>
          <p:spPr bwMode="auto">
            <a:xfrm flipV="1">
              <a:off x="6432550" y="1262063"/>
              <a:ext cx="0" cy="3016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208" name="Line 153"/>
            <p:cNvSpPr>
              <a:spLocks noChangeShapeType="1"/>
            </p:cNvSpPr>
            <p:nvPr/>
          </p:nvSpPr>
          <p:spPr bwMode="auto">
            <a:xfrm>
              <a:off x="6402388" y="1262063"/>
              <a:ext cx="6667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209" name="Line 154"/>
            <p:cNvSpPr>
              <a:spLocks noChangeShapeType="1"/>
            </p:cNvSpPr>
            <p:nvPr/>
          </p:nvSpPr>
          <p:spPr bwMode="auto">
            <a:xfrm flipV="1">
              <a:off x="6911975" y="1514475"/>
              <a:ext cx="0" cy="635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210" name="Line 155"/>
            <p:cNvSpPr>
              <a:spLocks noChangeShapeType="1"/>
            </p:cNvSpPr>
            <p:nvPr/>
          </p:nvSpPr>
          <p:spPr bwMode="auto">
            <a:xfrm>
              <a:off x="6883400" y="1514475"/>
              <a:ext cx="6508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211" name="Line 156"/>
            <p:cNvSpPr>
              <a:spLocks noChangeShapeType="1"/>
            </p:cNvSpPr>
            <p:nvPr/>
          </p:nvSpPr>
          <p:spPr bwMode="auto">
            <a:xfrm flipV="1">
              <a:off x="7489825" y="1651000"/>
              <a:ext cx="0" cy="777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212" name="Line 157"/>
            <p:cNvSpPr>
              <a:spLocks noChangeShapeType="1"/>
            </p:cNvSpPr>
            <p:nvPr/>
          </p:nvSpPr>
          <p:spPr bwMode="auto">
            <a:xfrm>
              <a:off x="7461250" y="1651000"/>
              <a:ext cx="6508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213" name="Line 158"/>
            <p:cNvSpPr>
              <a:spLocks noChangeShapeType="1"/>
            </p:cNvSpPr>
            <p:nvPr/>
          </p:nvSpPr>
          <p:spPr bwMode="auto">
            <a:xfrm flipV="1">
              <a:off x="8013700" y="1573213"/>
              <a:ext cx="0" cy="2159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214" name="Line 159"/>
            <p:cNvSpPr>
              <a:spLocks noChangeShapeType="1"/>
            </p:cNvSpPr>
            <p:nvPr/>
          </p:nvSpPr>
          <p:spPr bwMode="auto">
            <a:xfrm>
              <a:off x="7983538" y="1573213"/>
              <a:ext cx="6826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215" name="Line 160"/>
            <p:cNvSpPr>
              <a:spLocks noChangeShapeType="1"/>
            </p:cNvSpPr>
            <p:nvPr/>
          </p:nvSpPr>
          <p:spPr bwMode="auto">
            <a:xfrm>
              <a:off x="5951538" y="438150"/>
              <a:ext cx="0" cy="174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216" name="Line 161"/>
            <p:cNvSpPr>
              <a:spLocks noChangeShapeType="1"/>
            </p:cNvSpPr>
            <p:nvPr/>
          </p:nvSpPr>
          <p:spPr bwMode="auto">
            <a:xfrm>
              <a:off x="5921375" y="612775"/>
              <a:ext cx="6667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217" name="Line 162"/>
            <p:cNvSpPr>
              <a:spLocks noChangeShapeType="1"/>
            </p:cNvSpPr>
            <p:nvPr/>
          </p:nvSpPr>
          <p:spPr bwMode="auto">
            <a:xfrm>
              <a:off x="6432550" y="1292225"/>
              <a:ext cx="0" cy="3016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218" name="Line 163"/>
            <p:cNvSpPr>
              <a:spLocks noChangeShapeType="1"/>
            </p:cNvSpPr>
            <p:nvPr/>
          </p:nvSpPr>
          <p:spPr bwMode="auto">
            <a:xfrm>
              <a:off x="6402388" y="1322388"/>
              <a:ext cx="6667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219" name="Line 164"/>
            <p:cNvSpPr>
              <a:spLocks noChangeShapeType="1"/>
            </p:cNvSpPr>
            <p:nvPr/>
          </p:nvSpPr>
          <p:spPr bwMode="auto">
            <a:xfrm>
              <a:off x="6911975" y="1577975"/>
              <a:ext cx="0" cy="603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220" name="Line 165"/>
            <p:cNvSpPr>
              <a:spLocks noChangeShapeType="1"/>
            </p:cNvSpPr>
            <p:nvPr/>
          </p:nvSpPr>
          <p:spPr bwMode="auto">
            <a:xfrm>
              <a:off x="6883400" y="1638300"/>
              <a:ext cx="6508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221" name="Line 166"/>
            <p:cNvSpPr>
              <a:spLocks noChangeShapeType="1"/>
            </p:cNvSpPr>
            <p:nvPr/>
          </p:nvSpPr>
          <p:spPr bwMode="auto">
            <a:xfrm>
              <a:off x="7489825" y="1728788"/>
              <a:ext cx="0" cy="698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222" name="Line 167"/>
            <p:cNvSpPr>
              <a:spLocks noChangeShapeType="1"/>
            </p:cNvSpPr>
            <p:nvPr/>
          </p:nvSpPr>
          <p:spPr bwMode="auto">
            <a:xfrm>
              <a:off x="7461250" y="1798638"/>
              <a:ext cx="6508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223" name="Line 168"/>
            <p:cNvSpPr>
              <a:spLocks noChangeShapeType="1"/>
            </p:cNvSpPr>
            <p:nvPr/>
          </p:nvSpPr>
          <p:spPr bwMode="auto">
            <a:xfrm>
              <a:off x="8013700" y="1789113"/>
              <a:ext cx="0" cy="1381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224" name="Line 169"/>
            <p:cNvSpPr>
              <a:spLocks noChangeShapeType="1"/>
            </p:cNvSpPr>
            <p:nvPr/>
          </p:nvSpPr>
          <p:spPr bwMode="auto">
            <a:xfrm>
              <a:off x="7983538" y="1927225"/>
              <a:ext cx="6826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225" name="Line 170"/>
            <p:cNvSpPr>
              <a:spLocks noChangeShapeType="1"/>
            </p:cNvSpPr>
            <p:nvPr/>
          </p:nvSpPr>
          <p:spPr bwMode="auto">
            <a:xfrm>
              <a:off x="5594350" y="100013"/>
              <a:ext cx="0" cy="2082800"/>
            </a:xfrm>
            <a:prstGeom prst="line">
              <a:avLst/>
            </a:prstGeom>
            <a:noFill/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226" name="Line 171"/>
            <p:cNvSpPr>
              <a:spLocks noChangeShapeType="1"/>
            </p:cNvSpPr>
            <p:nvPr/>
          </p:nvSpPr>
          <p:spPr bwMode="auto">
            <a:xfrm>
              <a:off x="5556250" y="2182813"/>
              <a:ext cx="38100" cy="0"/>
            </a:xfrm>
            <a:prstGeom prst="line">
              <a:avLst/>
            </a:prstGeom>
            <a:noFill/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227" name="Line 172"/>
            <p:cNvSpPr>
              <a:spLocks noChangeShapeType="1"/>
            </p:cNvSpPr>
            <p:nvPr/>
          </p:nvSpPr>
          <p:spPr bwMode="auto">
            <a:xfrm>
              <a:off x="5556250" y="1838325"/>
              <a:ext cx="38100" cy="0"/>
            </a:xfrm>
            <a:prstGeom prst="line">
              <a:avLst/>
            </a:prstGeom>
            <a:noFill/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228" name="Line 173"/>
            <p:cNvSpPr>
              <a:spLocks noChangeShapeType="1"/>
            </p:cNvSpPr>
            <p:nvPr/>
          </p:nvSpPr>
          <p:spPr bwMode="auto">
            <a:xfrm>
              <a:off x="5556250" y="1492250"/>
              <a:ext cx="38100" cy="0"/>
            </a:xfrm>
            <a:prstGeom prst="line">
              <a:avLst/>
            </a:prstGeom>
            <a:noFill/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229" name="Line 174"/>
            <p:cNvSpPr>
              <a:spLocks noChangeShapeType="1"/>
            </p:cNvSpPr>
            <p:nvPr/>
          </p:nvSpPr>
          <p:spPr bwMode="auto">
            <a:xfrm>
              <a:off x="5556250" y="1144588"/>
              <a:ext cx="38100" cy="0"/>
            </a:xfrm>
            <a:prstGeom prst="line">
              <a:avLst/>
            </a:prstGeom>
            <a:noFill/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230" name="Line 175"/>
            <p:cNvSpPr>
              <a:spLocks noChangeShapeType="1"/>
            </p:cNvSpPr>
            <p:nvPr/>
          </p:nvSpPr>
          <p:spPr bwMode="auto">
            <a:xfrm>
              <a:off x="5556250" y="792163"/>
              <a:ext cx="38100" cy="0"/>
            </a:xfrm>
            <a:prstGeom prst="line">
              <a:avLst/>
            </a:prstGeom>
            <a:noFill/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231" name="Line 176"/>
            <p:cNvSpPr>
              <a:spLocks noChangeShapeType="1"/>
            </p:cNvSpPr>
            <p:nvPr/>
          </p:nvSpPr>
          <p:spPr bwMode="auto">
            <a:xfrm>
              <a:off x="5556250" y="446088"/>
              <a:ext cx="38100" cy="0"/>
            </a:xfrm>
            <a:prstGeom prst="line">
              <a:avLst/>
            </a:prstGeom>
            <a:noFill/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232" name="Line 177"/>
            <p:cNvSpPr>
              <a:spLocks noChangeShapeType="1"/>
            </p:cNvSpPr>
            <p:nvPr/>
          </p:nvSpPr>
          <p:spPr bwMode="auto">
            <a:xfrm>
              <a:off x="5556250" y="100013"/>
              <a:ext cx="38100" cy="0"/>
            </a:xfrm>
            <a:prstGeom prst="line">
              <a:avLst/>
            </a:prstGeom>
            <a:noFill/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233" name="Line 178"/>
            <p:cNvSpPr>
              <a:spLocks noChangeShapeType="1"/>
            </p:cNvSpPr>
            <p:nvPr/>
          </p:nvSpPr>
          <p:spPr bwMode="auto">
            <a:xfrm flipV="1">
              <a:off x="5594350" y="2182813"/>
              <a:ext cx="0" cy="39687"/>
            </a:xfrm>
            <a:prstGeom prst="line">
              <a:avLst/>
            </a:prstGeom>
            <a:noFill/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234" name="Rectangle 179"/>
            <p:cNvSpPr>
              <a:spLocks noChangeArrowheads="1"/>
            </p:cNvSpPr>
            <p:nvPr/>
          </p:nvSpPr>
          <p:spPr bwMode="auto">
            <a:xfrm>
              <a:off x="5392738" y="2108200"/>
              <a:ext cx="71437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100">
                  <a:solidFill>
                    <a:srgbClr val="000000"/>
                  </a:solidFill>
                  <a:latin typeface="Calibri" pitchFamily="34" charset="0"/>
                </a:rPr>
                <a:t>0</a:t>
              </a:r>
              <a:endParaRPr lang="fr-FR"/>
            </a:p>
          </p:txBody>
        </p:sp>
        <p:sp>
          <p:nvSpPr>
            <p:cNvPr id="6235" name="Rectangle 180"/>
            <p:cNvSpPr>
              <a:spLocks noChangeArrowheads="1"/>
            </p:cNvSpPr>
            <p:nvPr/>
          </p:nvSpPr>
          <p:spPr bwMode="auto">
            <a:xfrm>
              <a:off x="5308600" y="1760538"/>
              <a:ext cx="1778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100">
                  <a:solidFill>
                    <a:srgbClr val="000000"/>
                  </a:solidFill>
                  <a:latin typeface="Calibri" pitchFamily="34" charset="0"/>
                </a:rPr>
                <a:t>0.2</a:t>
              </a:r>
              <a:endParaRPr lang="fr-FR"/>
            </a:p>
          </p:txBody>
        </p:sp>
        <p:sp>
          <p:nvSpPr>
            <p:cNvPr id="6236" name="Rectangle 181"/>
            <p:cNvSpPr>
              <a:spLocks noChangeArrowheads="1"/>
            </p:cNvSpPr>
            <p:nvPr/>
          </p:nvSpPr>
          <p:spPr bwMode="auto">
            <a:xfrm>
              <a:off x="5308600" y="1414463"/>
              <a:ext cx="1778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100">
                  <a:solidFill>
                    <a:srgbClr val="000000"/>
                  </a:solidFill>
                  <a:latin typeface="Calibri" pitchFamily="34" charset="0"/>
                </a:rPr>
                <a:t>0.4</a:t>
              </a:r>
              <a:endParaRPr lang="fr-FR"/>
            </a:p>
          </p:txBody>
        </p:sp>
        <p:sp>
          <p:nvSpPr>
            <p:cNvPr id="6237" name="Rectangle 182"/>
            <p:cNvSpPr>
              <a:spLocks noChangeArrowheads="1"/>
            </p:cNvSpPr>
            <p:nvPr/>
          </p:nvSpPr>
          <p:spPr bwMode="auto">
            <a:xfrm>
              <a:off x="5308600" y="1069975"/>
              <a:ext cx="1778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100">
                  <a:solidFill>
                    <a:srgbClr val="000000"/>
                  </a:solidFill>
                  <a:latin typeface="Calibri" pitchFamily="34" charset="0"/>
                </a:rPr>
                <a:t>0.6</a:t>
              </a:r>
              <a:endParaRPr lang="fr-FR"/>
            </a:p>
          </p:txBody>
        </p:sp>
        <p:sp>
          <p:nvSpPr>
            <p:cNvPr id="6238" name="Rectangle 183"/>
            <p:cNvSpPr>
              <a:spLocks noChangeArrowheads="1"/>
            </p:cNvSpPr>
            <p:nvPr/>
          </p:nvSpPr>
          <p:spPr bwMode="auto">
            <a:xfrm>
              <a:off x="5308600" y="714375"/>
              <a:ext cx="1778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100">
                  <a:solidFill>
                    <a:srgbClr val="000000"/>
                  </a:solidFill>
                  <a:latin typeface="Calibri" pitchFamily="34" charset="0"/>
                </a:rPr>
                <a:t>0.8</a:t>
              </a:r>
              <a:endParaRPr lang="fr-FR"/>
            </a:p>
          </p:txBody>
        </p:sp>
        <p:sp>
          <p:nvSpPr>
            <p:cNvPr id="6239" name="Rectangle 184"/>
            <p:cNvSpPr>
              <a:spLocks noChangeArrowheads="1"/>
            </p:cNvSpPr>
            <p:nvPr/>
          </p:nvSpPr>
          <p:spPr bwMode="auto">
            <a:xfrm>
              <a:off x="5392738" y="369888"/>
              <a:ext cx="71437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100">
                  <a:solidFill>
                    <a:srgbClr val="000000"/>
                  </a:solidFill>
                  <a:latin typeface="Calibri" pitchFamily="34" charset="0"/>
                </a:rPr>
                <a:t>1</a:t>
              </a:r>
              <a:endParaRPr lang="fr-FR"/>
            </a:p>
          </p:txBody>
        </p:sp>
        <p:sp>
          <p:nvSpPr>
            <p:cNvPr id="6240" name="Rectangle 185"/>
            <p:cNvSpPr>
              <a:spLocks noChangeArrowheads="1"/>
            </p:cNvSpPr>
            <p:nvPr/>
          </p:nvSpPr>
          <p:spPr bwMode="auto">
            <a:xfrm>
              <a:off x="5308600" y="23813"/>
              <a:ext cx="1778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100">
                  <a:solidFill>
                    <a:srgbClr val="000000"/>
                  </a:solidFill>
                  <a:latin typeface="Calibri" pitchFamily="34" charset="0"/>
                </a:rPr>
                <a:t>1.2</a:t>
              </a:r>
              <a:endParaRPr lang="fr-FR"/>
            </a:p>
          </p:txBody>
        </p:sp>
        <p:sp>
          <p:nvSpPr>
            <p:cNvPr id="6241" name="Text Box 188"/>
            <p:cNvSpPr txBox="1">
              <a:spLocks noChangeArrowheads="1"/>
            </p:cNvSpPr>
            <p:nvPr/>
          </p:nvSpPr>
          <p:spPr bwMode="auto">
            <a:xfrm rot="-5400000">
              <a:off x="-136525" y="895351"/>
              <a:ext cx="1684337" cy="246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000" b="1"/>
                <a:t>Visfatin mRNA/18S rRNA</a:t>
              </a:r>
              <a:endParaRPr lang="en-US" sz="1000" b="1"/>
            </a:p>
          </p:txBody>
        </p:sp>
        <p:sp>
          <p:nvSpPr>
            <p:cNvPr id="6242" name="Text Box 187"/>
            <p:cNvSpPr txBox="1">
              <a:spLocks noChangeArrowheads="1"/>
            </p:cNvSpPr>
            <p:nvPr/>
          </p:nvSpPr>
          <p:spPr bwMode="auto">
            <a:xfrm>
              <a:off x="1408113" y="2197100"/>
              <a:ext cx="522287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000" b="1"/>
                <a:t>CTRL</a:t>
              </a:r>
            </a:p>
          </p:txBody>
        </p:sp>
        <p:sp>
          <p:nvSpPr>
            <p:cNvPr id="6243" name="Text Box 188"/>
            <p:cNvSpPr txBox="1">
              <a:spLocks noChangeArrowheads="1"/>
            </p:cNvSpPr>
            <p:nvPr/>
          </p:nvSpPr>
          <p:spPr bwMode="auto">
            <a:xfrm>
              <a:off x="1936750" y="2197100"/>
              <a:ext cx="346075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000" b="1"/>
                <a:t>3H</a:t>
              </a:r>
            </a:p>
          </p:txBody>
        </p:sp>
        <p:sp>
          <p:nvSpPr>
            <p:cNvPr id="6244" name="Text Box 189"/>
            <p:cNvSpPr txBox="1">
              <a:spLocks noChangeArrowheads="1"/>
            </p:cNvSpPr>
            <p:nvPr/>
          </p:nvSpPr>
          <p:spPr bwMode="auto">
            <a:xfrm>
              <a:off x="2406650" y="2197100"/>
              <a:ext cx="346075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000" b="1"/>
                <a:t>6H</a:t>
              </a:r>
            </a:p>
          </p:txBody>
        </p:sp>
        <p:sp>
          <p:nvSpPr>
            <p:cNvPr id="6245" name="Text Box 190"/>
            <p:cNvSpPr txBox="1">
              <a:spLocks noChangeArrowheads="1"/>
            </p:cNvSpPr>
            <p:nvPr/>
          </p:nvSpPr>
          <p:spPr bwMode="auto">
            <a:xfrm>
              <a:off x="2886075" y="2197100"/>
              <a:ext cx="415925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000" b="1"/>
                <a:t>10H</a:t>
              </a:r>
            </a:p>
          </p:txBody>
        </p:sp>
        <p:sp>
          <p:nvSpPr>
            <p:cNvPr id="6246" name="Text Box 191"/>
            <p:cNvSpPr txBox="1">
              <a:spLocks noChangeArrowheads="1"/>
            </p:cNvSpPr>
            <p:nvPr/>
          </p:nvSpPr>
          <p:spPr bwMode="auto">
            <a:xfrm>
              <a:off x="3368675" y="2197100"/>
              <a:ext cx="415925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000" b="1"/>
                <a:t>24H</a:t>
              </a:r>
            </a:p>
          </p:txBody>
        </p:sp>
        <p:sp>
          <p:nvSpPr>
            <p:cNvPr id="6247" name="Line 192"/>
            <p:cNvSpPr>
              <a:spLocks noChangeShapeType="1"/>
            </p:cNvSpPr>
            <p:nvPr/>
          </p:nvSpPr>
          <p:spPr bwMode="auto">
            <a:xfrm>
              <a:off x="1971675" y="2473325"/>
              <a:ext cx="173831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248" name="Text Box 193"/>
            <p:cNvSpPr txBox="1">
              <a:spLocks noChangeArrowheads="1"/>
            </p:cNvSpPr>
            <p:nvPr/>
          </p:nvSpPr>
          <p:spPr bwMode="auto">
            <a:xfrm>
              <a:off x="2649538" y="2609850"/>
              <a:ext cx="512762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000" b="1"/>
                <a:t>TNF</a:t>
              </a:r>
              <a:r>
                <a:rPr lang="fr-FR" sz="1000" b="1">
                  <a:latin typeface="Symbol" pitchFamily="18" charset="2"/>
                </a:rPr>
                <a:t>a</a:t>
              </a:r>
            </a:p>
          </p:txBody>
        </p:sp>
        <p:sp>
          <p:nvSpPr>
            <p:cNvPr id="6249" name="Text Box 194"/>
            <p:cNvSpPr txBox="1">
              <a:spLocks noChangeArrowheads="1"/>
            </p:cNvSpPr>
            <p:nvPr/>
          </p:nvSpPr>
          <p:spPr bwMode="auto">
            <a:xfrm>
              <a:off x="5711825" y="2220913"/>
              <a:ext cx="523875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000" b="1"/>
                <a:t>CTRL</a:t>
              </a:r>
            </a:p>
          </p:txBody>
        </p:sp>
        <p:sp>
          <p:nvSpPr>
            <p:cNvPr id="6250" name="Text Box 195"/>
            <p:cNvSpPr txBox="1">
              <a:spLocks noChangeArrowheads="1"/>
            </p:cNvSpPr>
            <p:nvPr/>
          </p:nvSpPr>
          <p:spPr bwMode="auto">
            <a:xfrm>
              <a:off x="6338888" y="2220913"/>
              <a:ext cx="25400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000" b="1"/>
                <a:t>5</a:t>
              </a:r>
            </a:p>
          </p:txBody>
        </p:sp>
        <p:sp>
          <p:nvSpPr>
            <p:cNvPr id="6251" name="Text Box 196"/>
            <p:cNvSpPr txBox="1">
              <a:spLocks noChangeArrowheads="1"/>
            </p:cNvSpPr>
            <p:nvPr/>
          </p:nvSpPr>
          <p:spPr bwMode="auto">
            <a:xfrm>
              <a:off x="6800850" y="2216150"/>
              <a:ext cx="32385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000" b="1"/>
                <a:t>10</a:t>
              </a:r>
            </a:p>
          </p:txBody>
        </p:sp>
        <p:sp>
          <p:nvSpPr>
            <p:cNvPr id="6252" name="Text Box 197"/>
            <p:cNvSpPr txBox="1">
              <a:spLocks noChangeArrowheads="1"/>
            </p:cNvSpPr>
            <p:nvPr/>
          </p:nvSpPr>
          <p:spPr bwMode="auto">
            <a:xfrm>
              <a:off x="7321550" y="2220913"/>
              <a:ext cx="32385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000" b="1"/>
                <a:t>15</a:t>
              </a:r>
            </a:p>
          </p:txBody>
        </p:sp>
        <p:sp>
          <p:nvSpPr>
            <p:cNvPr id="6253" name="Text Box 198"/>
            <p:cNvSpPr txBox="1">
              <a:spLocks noChangeArrowheads="1"/>
            </p:cNvSpPr>
            <p:nvPr/>
          </p:nvSpPr>
          <p:spPr bwMode="auto">
            <a:xfrm>
              <a:off x="7861300" y="2220913"/>
              <a:ext cx="32385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000" b="1"/>
                <a:t>20</a:t>
              </a:r>
            </a:p>
          </p:txBody>
        </p:sp>
        <p:sp>
          <p:nvSpPr>
            <p:cNvPr id="6254" name="Line 199"/>
            <p:cNvSpPr>
              <a:spLocks noChangeShapeType="1"/>
            </p:cNvSpPr>
            <p:nvPr/>
          </p:nvSpPr>
          <p:spPr bwMode="auto">
            <a:xfrm>
              <a:off x="6389688" y="2486025"/>
              <a:ext cx="173831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255" name="Text Box 200"/>
            <p:cNvSpPr txBox="1">
              <a:spLocks noChangeArrowheads="1"/>
            </p:cNvSpPr>
            <p:nvPr/>
          </p:nvSpPr>
          <p:spPr bwMode="auto">
            <a:xfrm>
              <a:off x="6407150" y="2565400"/>
              <a:ext cx="1649413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000" b="1"/>
                <a:t>ng/ml TNF</a:t>
              </a:r>
              <a:r>
                <a:rPr lang="fr-FR" sz="1000" b="1">
                  <a:latin typeface="Symbol" pitchFamily="18" charset="2"/>
                </a:rPr>
                <a:t>a </a:t>
              </a:r>
              <a:r>
                <a:rPr lang="fr-FR" sz="1000" b="1"/>
                <a:t>for 24 hours</a:t>
              </a:r>
              <a:endParaRPr lang="fr-FR" sz="1000" b="1">
                <a:latin typeface="Symbol" pitchFamily="18" charset="2"/>
              </a:endParaRPr>
            </a:p>
          </p:txBody>
        </p:sp>
        <p:sp>
          <p:nvSpPr>
            <p:cNvPr id="6256" name="Line 201"/>
            <p:cNvSpPr>
              <a:spLocks noChangeShapeType="1"/>
            </p:cNvSpPr>
            <p:nvPr/>
          </p:nvSpPr>
          <p:spPr bwMode="auto">
            <a:xfrm>
              <a:off x="1214438" y="2187575"/>
              <a:ext cx="27813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257" name="Line 202"/>
            <p:cNvSpPr>
              <a:spLocks noChangeShapeType="1"/>
            </p:cNvSpPr>
            <p:nvPr/>
          </p:nvSpPr>
          <p:spPr bwMode="auto">
            <a:xfrm>
              <a:off x="5591175" y="2181225"/>
              <a:ext cx="27813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258" name="Text Box 188"/>
            <p:cNvSpPr txBox="1">
              <a:spLocks noChangeArrowheads="1"/>
            </p:cNvSpPr>
            <p:nvPr/>
          </p:nvSpPr>
          <p:spPr bwMode="auto">
            <a:xfrm rot="-5400000">
              <a:off x="4179094" y="896144"/>
              <a:ext cx="1684337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000" b="1"/>
                <a:t>Visfatin mRNA/18S rRNA</a:t>
              </a:r>
              <a:endParaRPr lang="en-US" sz="1000" b="1"/>
            </a:p>
          </p:txBody>
        </p:sp>
        <p:sp>
          <p:nvSpPr>
            <p:cNvPr id="6259" name="Rectangle 97"/>
            <p:cNvSpPr>
              <a:spLocks noChangeArrowheads="1"/>
            </p:cNvSpPr>
            <p:nvPr/>
          </p:nvSpPr>
          <p:spPr bwMode="auto">
            <a:xfrm>
              <a:off x="1503363" y="455613"/>
              <a:ext cx="257175" cy="17367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260" name="Rectangle 142"/>
            <p:cNvSpPr>
              <a:spLocks noChangeArrowheads="1"/>
            </p:cNvSpPr>
            <p:nvPr/>
          </p:nvSpPr>
          <p:spPr bwMode="auto">
            <a:xfrm>
              <a:off x="5822950" y="446088"/>
              <a:ext cx="255588" cy="17367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6261" name="Text Box 228"/>
            <p:cNvSpPr txBox="1">
              <a:spLocks noChangeArrowheads="1"/>
            </p:cNvSpPr>
            <p:nvPr/>
          </p:nvSpPr>
          <p:spPr bwMode="auto">
            <a:xfrm>
              <a:off x="184150" y="14288"/>
              <a:ext cx="3365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/>
                <a:t>A</a:t>
              </a:r>
            </a:p>
          </p:txBody>
        </p:sp>
      </p:grpSp>
      <p:sp>
        <p:nvSpPr>
          <p:cNvPr id="6147" name="ZoneTexte 3"/>
          <p:cNvSpPr txBox="1">
            <a:spLocks noChangeArrowheads="1"/>
          </p:cNvSpPr>
          <p:nvPr/>
        </p:nvSpPr>
        <p:spPr bwMode="auto">
          <a:xfrm>
            <a:off x="2574925" y="2647950"/>
            <a:ext cx="2730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*</a:t>
            </a:r>
          </a:p>
        </p:txBody>
      </p:sp>
      <p:sp>
        <p:nvSpPr>
          <p:cNvPr id="6148" name="ZoneTexte 3"/>
          <p:cNvSpPr txBox="1">
            <a:spLocks noChangeArrowheads="1"/>
          </p:cNvSpPr>
          <p:nvPr/>
        </p:nvSpPr>
        <p:spPr bwMode="auto">
          <a:xfrm>
            <a:off x="3055938" y="2892425"/>
            <a:ext cx="2730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*</a:t>
            </a:r>
          </a:p>
        </p:txBody>
      </p:sp>
      <p:sp>
        <p:nvSpPr>
          <p:cNvPr id="6149" name="ZoneTexte 3"/>
          <p:cNvSpPr txBox="1">
            <a:spLocks noChangeArrowheads="1"/>
          </p:cNvSpPr>
          <p:nvPr/>
        </p:nvSpPr>
        <p:spPr bwMode="auto">
          <a:xfrm>
            <a:off x="3575050" y="3067050"/>
            <a:ext cx="2730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*</a:t>
            </a:r>
          </a:p>
        </p:txBody>
      </p:sp>
      <p:sp>
        <p:nvSpPr>
          <p:cNvPr id="6150" name="ZoneTexte 3"/>
          <p:cNvSpPr txBox="1">
            <a:spLocks noChangeArrowheads="1"/>
          </p:cNvSpPr>
          <p:nvPr/>
        </p:nvSpPr>
        <p:spPr bwMode="auto">
          <a:xfrm>
            <a:off x="6423025" y="2643188"/>
            <a:ext cx="2730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*</a:t>
            </a:r>
          </a:p>
        </p:txBody>
      </p:sp>
      <p:sp>
        <p:nvSpPr>
          <p:cNvPr id="6151" name="ZoneTexte 3"/>
          <p:cNvSpPr txBox="1">
            <a:spLocks noChangeArrowheads="1"/>
          </p:cNvSpPr>
          <p:nvPr/>
        </p:nvSpPr>
        <p:spPr bwMode="auto">
          <a:xfrm>
            <a:off x="6902450" y="2921000"/>
            <a:ext cx="2730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*</a:t>
            </a:r>
          </a:p>
        </p:txBody>
      </p:sp>
      <p:sp>
        <p:nvSpPr>
          <p:cNvPr id="6152" name="ZoneTexte 3"/>
          <p:cNvSpPr txBox="1">
            <a:spLocks noChangeArrowheads="1"/>
          </p:cNvSpPr>
          <p:nvPr/>
        </p:nvSpPr>
        <p:spPr bwMode="auto">
          <a:xfrm>
            <a:off x="7483475" y="3025775"/>
            <a:ext cx="2730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*</a:t>
            </a:r>
          </a:p>
        </p:txBody>
      </p:sp>
      <p:sp>
        <p:nvSpPr>
          <p:cNvPr id="6153" name="ZoneTexte 3"/>
          <p:cNvSpPr txBox="1">
            <a:spLocks noChangeArrowheads="1"/>
          </p:cNvSpPr>
          <p:nvPr/>
        </p:nvSpPr>
        <p:spPr bwMode="auto">
          <a:xfrm>
            <a:off x="8004175" y="2944813"/>
            <a:ext cx="2730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*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8" name="Groupe 135"/>
          <p:cNvGrpSpPr>
            <a:grpSpLocks/>
          </p:cNvGrpSpPr>
          <p:nvPr/>
        </p:nvGrpSpPr>
        <p:grpSpPr bwMode="auto">
          <a:xfrm>
            <a:off x="6650038" y="2235200"/>
            <a:ext cx="1976437" cy="1849438"/>
            <a:chOff x="4643438" y="4178300"/>
            <a:chExt cx="1976437" cy="1849438"/>
          </a:xfrm>
        </p:grpSpPr>
        <p:sp>
          <p:nvSpPr>
            <p:cNvPr id="1099" name="Line 86"/>
            <p:cNvSpPr>
              <a:spLocks noChangeShapeType="1"/>
            </p:cNvSpPr>
            <p:nvPr/>
          </p:nvSpPr>
          <p:spPr bwMode="auto">
            <a:xfrm flipV="1">
              <a:off x="5730875" y="4495800"/>
              <a:ext cx="0" cy="889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00" name="Line 87"/>
            <p:cNvSpPr>
              <a:spLocks noChangeShapeType="1"/>
            </p:cNvSpPr>
            <p:nvPr/>
          </p:nvSpPr>
          <p:spPr bwMode="auto">
            <a:xfrm>
              <a:off x="5700713" y="4495800"/>
              <a:ext cx="6826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01" name="Line 88"/>
            <p:cNvSpPr>
              <a:spLocks noChangeShapeType="1"/>
            </p:cNvSpPr>
            <p:nvPr/>
          </p:nvSpPr>
          <p:spPr bwMode="auto">
            <a:xfrm flipV="1">
              <a:off x="6276975" y="4778375"/>
              <a:ext cx="0" cy="492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02" name="Line 89"/>
            <p:cNvSpPr>
              <a:spLocks noChangeShapeType="1"/>
            </p:cNvSpPr>
            <p:nvPr/>
          </p:nvSpPr>
          <p:spPr bwMode="auto">
            <a:xfrm>
              <a:off x="6246813" y="4778375"/>
              <a:ext cx="6826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03" name="Line 90"/>
            <p:cNvSpPr>
              <a:spLocks noChangeShapeType="1"/>
            </p:cNvSpPr>
            <p:nvPr/>
          </p:nvSpPr>
          <p:spPr bwMode="auto">
            <a:xfrm>
              <a:off x="5730875" y="4584700"/>
              <a:ext cx="0" cy="8096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04" name="Line 91"/>
            <p:cNvSpPr>
              <a:spLocks noChangeShapeType="1"/>
            </p:cNvSpPr>
            <p:nvPr/>
          </p:nvSpPr>
          <p:spPr bwMode="auto">
            <a:xfrm>
              <a:off x="5700713" y="4665663"/>
              <a:ext cx="6826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05" name="Line 92"/>
            <p:cNvSpPr>
              <a:spLocks noChangeShapeType="1"/>
            </p:cNvSpPr>
            <p:nvPr/>
          </p:nvSpPr>
          <p:spPr bwMode="auto">
            <a:xfrm>
              <a:off x="6276975" y="4827588"/>
              <a:ext cx="0" cy="5556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06" name="Line 93"/>
            <p:cNvSpPr>
              <a:spLocks noChangeShapeType="1"/>
            </p:cNvSpPr>
            <p:nvPr/>
          </p:nvSpPr>
          <p:spPr bwMode="auto">
            <a:xfrm>
              <a:off x="6246813" y="4883150"/>
              <a:ext cx="6826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07" name="Line 94"/>
            <p:cNvSpPr>
              <a:spLocks noChangeShapeType="1"/>
            </p:cNvSpPr>
            <p:nvPr/>
          </p:nvSpPr>
          <p:spPr bwMode="auto">
            <a:xfrm>
              <a:off x="5357813" y="4341813"/>
              <a:ext cx="0" cy="1404937"/>
            </a:xfrm>
            <a:prstGeom prst="line">
              <a:avLst/>
            </a:prstGeom>
            <a:noFill/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08" name="Line 95"/>
            <p:cNvSpPr>
              <a:spLocks noChangeShapeType="1"/>
            </p:cNvSpPr>
            <p:nvPr/>
          </p:nvSpPr>
          <p:spPr bwMode="auto">
            <a:xfrm>
              <a:off x="5319713" y="5746750"/>
              <a:ext cx="38100" cy="0"/>
            </a:xfrm>
            <a:prstGeom prst="line">
              <a:avLst/>
            </a:prstGeom>
            <a:noFill/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09" name="Line 96"/>
            <p:cNvSpPr>
              <a:spLocks noChangeShapeType="1"/>
            </p:cNvSpPr>
            <p:nvPr/>
          </p:nvSpPr>
          <p:spPr bwMode="auto">
            <a:xfrm>
              <a:off x="5319713" y="5511800"/>
              <a:ext cx="38100" cy="0"/>
            </a:xfrm>
            <a:prstGeom prst="line">
              <a:avLst/>
            </a:prstGeom>
            <a:noFill/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10" name="Line 97"/>
            <p:cNvSpPr>
              <a:spLocks noChangeShapeType="1"/>
            </p:cNvSpPr>
            <p:nvPr/>
          </p:nvSpPr>
          <p:spPr bwMode="auto">
            <a:xfrm>
              <a:off x="5319713" y="5278438"/>
              <a:ext cx="38100" cy="0"/>
            </a:xfrm>
            <a:prstGeom prst="line">
              <a:avLst/>
            </a:prstGeom>
            <a:noFill/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11" name="Line 98"/>
            <p:cNvSpPr>
              <a:spLocks noChangeShapeType="1"/>
            </p:cNvSpPr>
            <p:nvPr/>
          </p:nvSpPr>
          <p:spPr bwMode="auto">
            <a:xfrm>
              <a:off x="5319713" y="5043488"/>
              <a:ext cx="38100" cy="0"/>
            </a:xfrm>
            <a:prstGeom prst="line">
              <a:avLst/>
            </a:prstGeom>
            <a:noFill/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12" name="Line 99"/>
            <p:cNvSpPr>
              <a:spLocks noChangeShapeType="1"/>
            </p:cNvSpPr>
            <p:nvPr/>
          </p:nvSpPr>
          <p:spPr bwMode="auto">
            <a:xfrm>
              <a:off x="5319713" y="4810125"/>
              <a:ext cx="38100" cy="0"/>
            </a:xfrm>
            <a:prstGeom prst="line">
              <a:avLst/>
            </a:prstGeom>
            <a:noFill/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13" name="Line 100"/>
            <p:cNvSpPr>
              <a:spLocks noChangeShapeType="1"/>
            </p:cNvSpPr>
            <p:nvPr/>
          </p:nvSpPr>
          <p:spPr bwMode="auto">
            <a:xfrm>
              <a:off x="5319713" y="4575175"/>
              <a:ext cx="38100" cy="0"/>
            </a:xfrm>
            <a:prstGeom prst="line">
              <a:avLst/>
            </a:prstGeom>
            <a:noFill/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14" name="Line 101"/>
            <p:cNvSpPr>
              <a:spLocks noChangeShapeType="1"/>
            </p:cNvSpPr>
            <p:nvPr/>
          </p:nvSpPr>
          <p:spPr bwMode="auto">
            <a:xfrm>
              <a:off x="5319713" y="4341813"/>
              <a:ext cx="38100" cy="0"/>
            </a:xfrm>
            <a:prstGeom prst="line">
              <a:avLst/>
            </a:prstGeom>
            <a:noFill/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15" name="Line 102"/>
            <p:cNvSpPr>
              <a:spLocks noChangeShapeType="1"/>
            </p:cNvSpPr>
            <p:nvPr/>
          </p:nvSpPr>
          <p:spPr bwMode="auto">
            <a:xfrm flipV="1">
              <a:off x="5357813" y="5746750"/>
              <a:ext cx="0" cy="39688"/>
            </a:xfrm>
            <a:prstGeom prst="line">
              <a:avLst/>
            </a:prstGeom>
            <a:noFill/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16" name="Rectangle 103"/>
            <p:cNvSpPr>
              <a:spLocks noChangeArrowheads="1"/>
            </p:cNvSpPr>
            <p:nvPr/>
          </p:nvSpPr>
          <p:spPr bwMode="auto">
            <a:xfrm>
              <a:off x="5189538" y="5665788"/>
              <a:ext cx="71437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100">
                  <a:solidFill>
                    <a:srgbClr val="000000"/>
                  </a:solidFill>
                  <a:latin typeface="Calibri" pitchFamily="34" charset="0"/>
                </a:rPr>
                <a:t>0</a:t>
              </a:r>
              <a:endParaRPr lang="fr-FR"/>
            </a:p>
          </p:txBody>
        </p:sp>
        <p:sp>
          <p:nvSpPr>
            <p:cNvPr id="1117" name="Rectangle 104"/>
            <p:cNvSpPr>
              <a:spLocks noChangeArrowheads="1"/>
            </p:cNvSpPr>
            <p:nvPr/>
          </p:nvSpPr>
          <p:spPr bwMode="auto">
            <a:xfrm>
              <a:off x="5091113" y="5430838"/>
              <a:ext cx="1778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100">
                  <a:solidFill>
                    <a:srgbClr val="000000"/>
                  </a:solidFill>
                  <a:latin typeface="Calibri" pitchFamily="34" charset="0"/>
                </a:rPr>
                <a:t>0.2</a:t>
              </a:r>
              <a:endParaRPr lang="fr-FR"/>
            </a:p>
          </p:txBody>
        </p:sp>
        <p:sp>
          <p:nvSpPr>
            <p:cNvPr id="1118" name="Rectangle 105"/>
            <p:cNvSpPr>
              <a:spLocks noChangeArrowheads="1"/>
            </p:cNvSpPr>
            <p:nvPr/>
          </p:nvSpPr>
          <p:spPr bwMode="auto">
            <a:xfrm>
              <a:off x="5091113" y="5197475"/>
              <a:ext cx="1778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100">
                  <a:solidFill>
                    <a:srgbClr val="000000"/>
                  </a:solidFill>
                  <a:latin typeface="Calibri" pitchFamily="34" charset="0"/>
                </a:rPr>
                <a:t>0.4</a:t>
              </a:r>
              <a:endParaRPr lang="fr-FR"/>
            </a:p>
          </p:txBody>
        </p:sp>
        <p:sp>
          <p:nvSpPr>
            <p:cNvPr id="1119" name="Rectangle 106"/>
            <p:cNvSpPr>
              <a:spLocks noChangeArrowheads="1"/>
            </p:cNvSpPr>
            <p:nvPr/>
          </p:nvSpPr>
          <p:spPr bwMode="auto">
            <a:xfrm>
              <a:off x="5091113" y="4962525"/>
              <a:ext cx="1778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100">
                  <a:solidFill>
                    <a:srgbClr val="000000"/>
                  </a:solidFill>
                  <a:latin typeface="Calibri" pitchFamily="34" charset="0"/>
                </a:rPr>
                <a:t>0.6</a:t>
              </a:r>
              <a:endParaRPr lang="fr-FR"/>
            </a:p>
          </p:txBody>
        </p:sp>
        <p:sp>
          <p:nvSpPr>
            <p:cNvPr id="1120" name="Rectangle 107"/>
            <p:cNvSpPr>
              <a:spLocks noChangeArrowheads="1"/>
            </p:cNvSpPr>
            <p:nvPr/>
          </p:nvSpPr>
          <p:spPr bwMode="auto">
            <a:xfrm>
              <a:off x="5091113" y="4729163"/>
              <a:ext cx="1778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100">
                  <a:solidFill>
                    <a:srgbClr val="000000"/>
                  </a:solidFill>
                  <a:latin typeface="Calibri" pitchFamily="34" charset="0"/>
                </a:rPr>
                <a:t>0.8</a:t>
              </a:r>
              <a:endParaRPr lang="fr-FR"/>
            </a:p>
          </p:txBody>
        </p:sp>
        <p:sp>
          <p:nvSpPr>
            <p:cNvPr id="1121" name="Rectangle 108"/>
            <p:cNvSpPr>
              <a:spLocks noChangeArrowheads="1"/>
            </p:cNvSpPr>
            <p:nvPr/>
          </p:nvSpPr>
          <p:spPr bwMode="auto">
            <a:xfrm>
              <a:off x="5189538" y="4494213"/>
              <a:ext cx="71437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100">
                  <a:solidFill>
                    <a:srgbClr val="000000"/>
                  </a:solidFill>
                  <a:latin typeface="Calibri" pitchFamily="34" charset="0"/>
                </a:rPr>
                <a:t>1</a:t>
              </a:r>
              <a:endParaRPr lang="fr-FR"/>
            </a:p>
          </p:txBody>
        </p:sp>
        <p:sp>
          <p:nvSpPr>
            <p:cNvPr id="1122" name="Rectangle 109"/>
            <p:cNvSpPr>
              <a:spLocks noChangeArrowheads="1"/>
            </p:cNvSpPr>
            <p:nvPr/>
          </p:nvSpPr>
          <p:spPr bwMode="auto">
            <a:xfrm>
              <a:off x="5091113" y="4260850"/>
              <a:ext cx="1778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100">
                  <a:solidFill>
                    <a:srgbClr val="000000"/>
                  </a:solidFill>
                  <a:latin typeface="Calibri" pitchFamily="34" charset="0"/>
                </a:rPr>
                <a:t>1.2</a:t>
              </a:r>
              <a:endParaRPr lang="fr-FR"/>
            </a:p>
          </p:txBody>
        </p:sp>
        <p:sp>
          <p:nvSpPr>
            <p:cNvPr id="1123" name="Rectangle 110"/>
            <p:cNvSpPr>
              <a:spLocks noChangeArrowheads="1"/>
            </p:cNvSpPr>
            <p:nvPr/>
          </p:nvSpPr>
          <p:spPr bwMode="auto">
            <a:xfrm>
              <a:off x="5575300" y="5875338"/>
              <a:ext cx="344488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000" b="1">
                  <a:solidFill>
                    <a:srgbClr val="000000"/>
                  </a:solidFill>
                </a:rPr>
                <a:t>si NT </a:t>
              </a:r>
              <a:endParaRPr lang="fr-FR" sz="1000" b="1"/>
            </a:p>
          </p:txBody>
        </p:sp>
        <p:sp>
          <p:nvSpPr>
            <p:cNvPr id="1124" name="Rectangle 111"/>
            <p:cNvSpPr>
              <a:spLocks noChangeArrowheads="1"/>
            </p:cNvSpPr>
            <p:nvPr/>
          </p:nvSpPr>
          <p:spPr bwMode="auto">
            <a:xfrm>
              <a:off x="6011863" y="5875338"/>
              <a:ext cx="608012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000" b="1">
                  <a:solidFill>
                    <a:srgbClr val="000000"/>
                  </a:solidFill>
                </a:rPr>
                <a:t>si C/EBP</a:t>
              </a:r>
              <a:r>
                <a:rPr lang="fr-FR" sz="1000" b="1">
                  <a:solidFill>
                    <a:srgbClr val="000000"/>
                  </a:solidFill>
                  <a:latin typeface="Symbol" pitchFamily="18" charset="2"/>
                </a:rPr>
                <a:t>a</a:t>
              </a:r>
              <a:endParaRPr lang="fr-FR" sz="1000" b="1">
                <a:latin typeface="Symbol" pitchFamily="18" charset="2"/>
              </a:endParaRPr>
            </a:p>
          </p:txBody>
        </p:sp>
        <p:sp>
          <p:nvSpPr>
            <p:cNvPr id="1125" name="Text Box 188"/>
            <p:cNvSpPr txBox="1">
              <a:spLocks noChangeArrowheads="1"/>
            </p:cNvSpPr>
            <p:nvPr/>
          </p:nvSpPr>
          <p:spPr bwMode="auto">
            <a:xfrm rot="-5400000">
              <a:off x="3923507" y="4898231"/>
              <a:ext cx="1684338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000" b="1"/>
                <a:t>Visfatin mRNA/18S rRNA</a:t>
              </a:r>
              <a:endParaRPr lang="en-US" sz="1000" b="1"/>
            </a:p>
          </p:txBody>
        </p:sp>
        <p:sp>
          <p:nvSpPr>
            <p:cNvPr id="1126" name="Line 123"/>
            <p:cNvSpPr>
              <a:spLocks noChangeShapeType="1"/>
            </p:cNvSpPr>
            <p:nvPr/>
          </p:nvSpPr>
          <p:spPr bwMode="auto">
            <a:xfrm>
              <a:off x="5348288" y="5753100"/>
              <a:ext cx="12239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27" name="Rectangle 84"/>
            <p:cNvSpPr>
              <a:spLocks noChangeArrowheads="1"/>
            </p:cNvSpPr>
            <p:nvPr/>
          </p:nvSpPr>
          <p:spPr bwMode="auto">
            <a:xfrm>
              <a:off x="5599113" y="4584700"/>
              <a:ext cx="265112" cy="117157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28" name="Rectangle 85"/>
            <p:cNvSpPr>
              <a:spLocks noChangeArrowheads="1"/>
            </p:cNvSpPr>
            <p:nvPr/>
          </p:nvSpPr>
          <p:spPr bwMode="auto">
            <a:xfrm>
              <a:off x="6145213" y="4827588"/>
              <a:ext cx="265112" cy="9286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1029" name="Groupe 133"/>
          <p:cNvGrpSpPr>
            <a:grpSpLocks/>
          </p:cNvGrpSpPr>
          <p:nvPr/>
        </p:nvGrpSpPr>
        <p:grpSpPr bwMode="auto">
          <a:xfrm>
            <a:off x="890588" y="2049463"/>
            <a:ext cx="2212975" cy="3524250"/>
            <a:chOff x="4446588" y="144463"/>
            <a:chExt cx="2212975" cy="3524250"/>
          </a:xfrm>
        </p:grpSpPr>
        <p:graphicFrame>
          <p:nvGraphicFramePr>
            <p:cNvPr id="1026" name="Object 2"/>
            <p:cNvGraphicFramePr>
              <a:graphicFrameLocks noChangeAspect="1"/>
            </p:cNvGraphicFramePr>
            <p:nvPr/>
          </p:nvGraphicFramePr>
          <p:xfrm>
            <a:off x="5191125" y="2525713"/>
            <a:ext cx="1330325" cy="357187"/>
          </p:xfrm>
          <a:graphic>
            <a:graphicData uri="http://schemas.openxmlformats.org/presentationml/2006/ole">
              <p:oleObj spid="_x0000_s1026" name="Image" r:id="rId3" imgW="627517" imgH="243737" progId="">
                <p:embed/>
              </p:oleObj>
            </a:graphicData>
          </a:graphic>
        </p:graphicFrame>
        <p:graphicFrame>
          <p:nvGraphicFramePr>
            <p:cNvPr id="1027" name="Object 3"/>
            <p:cNvGraphicFramePr>
              <a:graphicFrameLocks noChangeAspect="1"/>
            </p:cNvGraphicFramePr>
            <p:nvPr/>
          </p:nvGraphicFramePr>
          <p:xfrm>
            <a:off x="5184775" y="2881313"/>
            <a:ext cx="1454150" cy="368300"/>
          </p:xfrm>
          <a:graphic>
            <a:graphicData uri="http://schemas.openxmlformats.org/presentationml/2006/ole">
              <p:oleObj spid="_x0000_s1027" name="Image" r:id="rId4" imgW="633610" imgH="237604" progId="">
                <p:embed/>
              </p:oleObj>
            </a:graphicData>
          </a:graphic>
        </p:graphicFrame>
        <p:sp>
          <p:nvSpPr>
            <p:cNvPr id="1066" name="Rectangle 6"/>
            <p:cNvSpPr>
              <a:spLocks noChangeArrowheads="1"/>
            </p:cNvSpPr>
            <p:nvPr/>
          </p:nvSpPr>
          <p:spPr bwMode="auto">
            <a:xfrm>
              <a:off x="6535738" y="2339975"/>
              <a:ext cx="123825" cy="111283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067" name="Text Box 7"/>
            <p:cNvSpPr txBox="1">
              <a:spLocks noChangeArrowheads="1"/>
            </p:cNvSpPr>
            <p:nvPr/>
          </p:nvSpPr>
          <p:spPr bwMode="auto">
            <a:xfrm>
              <a:off x="4446588" y="2597150"/>
              <a:ext cx="649287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000" b="1"/>
                <a:t>C/EBP</a:t>
              </a:r>
              <a:r>
                <a:rPr lang="el-GR" sz="1000" b="1">
                  <a:cs typeface="Arial" charset="0"/>
                </a:rPr>
                <a:t>α</a:t>
              </a:r>
            </a:p>
          </p:txBody>
        </p:sp>
        <p:sp>
          <p:nvSpPr>
            <p:cNvPr id="1068" name="Text Box 8"/>
            <p:cNvSpPr txBox="1">
              <a:spLocks noChangeArrowheads="1"/>
            </p:cNvSpPr>
            <p:nvPr/>
          </p:nvSpPr>
          <p:spPr bwMode="auto">
            <a:xfrm>
              <a:off x="5272088" y="2081213"/>
              <a:ext cx="403225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000" b="1"/>
                <a:t>Ctrl</a:t>
              </a:r>
            </a:p>
          </p:txBody>
        </p:sp>
        <p:sp>
          <p:nvSpPr>
            <p:cNvPr id="1069" name="Text Box 9"/>
            <p:cNvSpPr txBox="1">
              <a:spLocks noChangeArrowheads="1"/>
            </p:cNvSpPr>
            <p:nvPr/>
          </p:nvSpPr>
          <p:spPr bwMode="auto">
            <a:xfrm>
              <a:off x="5795963" y="2081213"/>
              <a:ext cx="509588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000" b="1"/>
                <a:t>TNF</a:t>
              </a:r>
              <a:r>
                <a:rPr lang="el-GR" sz="1000" b="1">
                  <a:cs typeface="Arial" charset="0"/>
                </a:rPr>
                <a:t>α</a:t>
              </a:r>
            </a:p>
          </p:txBody>
        </p:sp>
        <p:sp>
          <p:nvSpPr>
            <p:cNvPr id="1070" name="Rectangle 36"/>
            <p:cNvSpPr>
              <a:spLocks noChangeArrowheads="1"/>
            </p:cNvSpPr>
            <p:nvPr/>
          </p:nvSpPr>
          <p:spPr bwMode="auto">
            <a:xfrm>
              <a:off x="5875338" y="1685925"/>
              <a:ext cx="265112" cy="200025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71" name="Rectangle 37"/>
            <p:cNvSpPr>
              <a:spLocks noChangeArrowheads="1"/>
            </p:cNvSpPr>
            <p:nvPr/>
          </p:nvSpPr>
          <p:spPr bwMode="auto">
            <a:xfrm>
              <a:off x="5875338" y="1685925"/>
              <a:ext cx="265112" cy="200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72" name="Line 38"/>
            <p:cNvSpPr>
              <a:spLocks noChangeShapeType="1"/>
            </p:cNvSpPr>
            <p:nvPr/>
          </p:nvSpPr>
          <p:spPr bwMode="auto">
            <a:xfrm flipV="1">
              <a:off x="5486400" y="601663"/>
              <a:ext cx="0" cy="18415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73" name="Line 39"/>
            <p:cNvSpPr>
              <a:spLocks noChangeShapeType="1"/>
            </p:cNvSpPr>
            <p:nvPr/>
          </p:nvSpPr>
          <p:spPr bwMode="auto">
            <a:xfrm>
              <a:off x="5456238" y="601663"/>
              <a:ext cx="6826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74" name="Line 40"/>
            <p:cNvSpPr>
              <a:spLocks noChangeShapeType="1"/>
            </p:cNvSpPr>
            <p:nvPr/>
          </p:nvSpPr>
          <p:spPr bwMode="auto">
            <a:xfrm flipV="1">
              <a:off x="6005513" y="1662113"/>
              <a:ext cx="0" cy="238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75" name="Line 41"/>
            <p:cNvSpPr>
              <a:spLocks noChangeShapeType="1"/>
            </p:cNvSpPr>
            <p:nvPr/>
          </p:nvSpPr>
          <p:spPr bwMode="auto">
            <a:xfrm>
              <a:off x="5975350" y="1662113"/>
              <a:ext cx="6826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76" name="Line 42"/>
            <p:cNvSpPr>
              <a:spLocks noChangeShapeType="1"/>
            </p:cNvSpPr>
            <p:nvPr/>
          </p:nvSpPr>
          <p:spPr bwMode="auto">
            <a:xfrm>
              <a:off x="5486400" y="785813"/>
              <a:ext cx="0" cy="15240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77" name="Line 43"/>
            <p:cNvSpPr>
              <a:spLocks noChangeShapeType="1"/>
            </p:cNvSpPr>
            <p:nvPr/>
          </p:nvSpPr>
          <p:spPr bwMode="auto">
            <a:xfrm>
              <a:off x="5456238" y="938213"/>
              <a:ext cx="6826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78" name="Line 44"/>
            <p:cNvSpPr>
              <a:spLocks noChangeShapeType="1"/>
            </p:cNvSpPr>
            <p:nvPr/>
          </p:nvSpPr>
          <p:spPr bwMode="auto">
            <a:xfrm>
              <a:off x="6005513" y="1685925"/>
              <a:ext cx="0" cy="238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79" name="Line 45"/>
            <p:cNvSpPr>
              <a:spLocks noChangeShapeType="1"/>
            </p:cNvSpPr>
            <p:nvPr/>
          </p:nvSpPr>
          <p:spPr bwMode="auto">
            <a:xfrm>
              <a:off x="5975350" y="1709738"/>
              <a:ext cx="6826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80" name="Line 46"/>
            <p:cNvSpPr>
              <a:spLocks noChangeShapeType="1"/>
            </p:cNvSpPr>
            <p:nvPr/>
          </p:nvSpPr>
          <p:spPr bwMode="auto">
            <a:xfrm>
              <a:off x="5141913" y="231775"/>
              <a:ext cx="0" cy="1654175"/>
            </a:xfrm>
            <a:prstGeom prst="line">
              <a:avLst/>
            </a:prstGeom>
            <a:noFill/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81" name="Line 47"/>
            <p:cNvSpPr>
              <a:spLocks noChangeShapeType="1"/>
            </p:cNvSpPr>
            <p:nvPr/>
          </p:nvSpPr>
          <p:spPr bwMode="auto">
            <a:xfrm>
              <a:off x="5103813" y="1885950"/>
              <a:ext cx="38100" cy="0"/>
            </a:xfrm>
            <a:prstGeom prst="line">
              <a:avLst/>
            </a:prstGeom>
            <a:noFill/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82" name="Line 48"/>
            <p:cNvSpPr>
              <a:spLocks noChangeShapeType="1"/>
            </p:cNvSpPr>
            <p:nvPr/>
          </p:nvSpPr>
          <p:spPr bwMode="auto">
            <a:xfrm>
              <a:off x="5103813" y="1331913"/>
              <a:ext cx="38100" cy="0"/>
            </a:xfrm>
            <a:prstGeom prst="line">
              <a:avLst/>
            </a:prstGeom>
            <a:noFill/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83" name="Line 49"/>
            <p:cNvSpPr>
              <a:spLocks noChangeShapeType="1"/>
            </p:cNvSpPr>
            <p:nvPr/>
          </p:nvSpPr>
          <p:spPr bwMode="auto">
            <a:xfrm>
              <a:off x="5103813" y="785813"/>
              <a:ext cx="38100" cy="0"/>
            </a:xfrm>
            <a:prstGeom prst="line">
              <a:avLst/>
            </a:prstGeom>
            <a:noFill/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84" name="Line 50"/>
            <p:cNvSpPr>
              <a:spLocks noChangeShapeType="1"/>
            </p:cNvSpPr>
            <p:nvPr/>
          </p:nvSpPr>
          <p:spPr bwMode="auto">
            <a:xfrm>
              <a:off x="5103813" y="231775"/>
              <a:ext cx="38100" cy="0"/>
            </a:xfrm>
            <a:prstGeom prst="line">
              <a:avLst/>
            </a:prstGeom>
            <a:noFill/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85" name="Line 51"/>
            <p:cNvSpPr>
              <a:spLocks noChangeShapeType="1"/>
            </p:cNvSpPr>
            <p:nvPr/>
          </p:nvSpPr>
          <p:spPr bwMode="auto">
            <a:xfrm flipV="1">
              <a:off x="5141913" y="1885950"/>
              <a:ext cx="0" cy="41275"/>
            </a:xfrm>
            <a:prstGeom prst="line">
              <a:avLst/>
            </a:prstGeom>
            <a:noFill/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86" name="Rectangle 52"/>
            <p:cNvSpPr>
              <a:spLocks noChangeArrowheads="1"/>
            </p:cNvSpPr>
            <p:nvPr/>
          </p:nvSpPr>
          <p:spPr bwMode="auto">
            <a:xfrm>
              <a:off x="4975225" y="1806575"/>
              <a:ext cx="7143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100">
                  <a:solidFill>
                    <a:srgbClr val="000000"/>
                  </a:solidFill>
                  <a:latin typeface="Calibri" pitchFamily="34" charset="0"/>
                </a:rPr>
                <a:t>0</a:t>
              </a:r>
              <a:endParaRPr lang="fr-FR"/>
            </a:p>
          </p:txBody>
        </p:sp>
        <p:sp>
          <p:nvSpPr>
            <p:cNvPr id="1087" name="Rectangle 53"/>
            <p:cNvSpPr>
              <a:spLocks noChangeArrowheads="1"/>
            </p:cNvSpPr>
            <p:nvPr/>
          </p:nvSpPr>
          <p:spPr bwMode="auto">
            <a:xfrm>
              <a:off x="4875213" y="1252538"/>
              <a:ext cx="1778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100">
                  <a:solidFill>
                    <a:srgbClr val="000000"/>
                  </a:solidFill>
                  <a:latin typeface="Calibri" pitchFamily="34" charset="0"/>
                </a:rPr>
                <a:t>0.5</a:t>
              </a:r>
              <a:endParaRPr lang="fr-FR"/>
            </a:p>
          </p:txBody>
        </p:sp>
        <p:sp>
          <p:nvSpPr>
            <p:cNvPr id="1088" name="Rectangle 54"/>
            <p:cNvSpPr>
              <a:spLocks noChangeArrowheads="1"/>
            </p:cNvSpPr>
            <p:nvPr/>
          </p:nvSpPr>
          <p:spPr bwMode="auto">
            <a:xfrm>
              <a:off x="4975225" y="706438"/>
              <a:ext cx="7143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100">
                  <a:solidFill>
                    <a:srgbClr val="000000"/>
                  </a:solidFill>
                  <a:latin typeface="Calibri" pitchFamily="34" charset="0"/>
                </a:rPr>
                <a:t>1</a:t>
              </a:r>
              <a:endParaRPr lang="fr-FR"/>
            </a:p>
          </p:txBody>
        </p:sp>
        <p:sp>
          <p:nvSpPr>
            <p:cNvPr id="1089" name="Rectangle 55"/>
            <p:cNvSpPr>
              <a:spLocks noChangeArrowheads="1"/>
            </p:cNvSpPr>
            <p:nvPr/>
          </p:nvSpPr>
          <p:spPr bwMode="auto">
            <a:xfrm>
              <a:off x="4875213" y="150813"/>
              <a:ext cx="1778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100">
                  <a:solidFill>
                    <a:srgbClr val="000000"/>
                  </a:solidFill>
                  <a:latin typeface="Calibri" pitchFamily="34" charset="0"/>
                </a:rPr>
                <a:t>1.5</a:t>
              </a:r>
              <a:endParaRPr lang="fr-FR"/>
            </a:p>
          </p:txBody>
        </p:sp>
        <p:sp>
          <p:nvSpPr>
            <p:cNvPr id="1090" name="Text Box 188"/>
            <p:cNvSpPr txBox="1">
              <a:spLocks noChangeArrowheads="1"/>
            </p:cNvSpPr>
            <p:nvPr/>
          </p:nvSpPr>
          <p:spPr bwMode="auto">
            <a:xfrm rot="-5400000">
              <a:off x="3846513" y="869950"/>
              <a:ext cx="169545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000" b="1"/>
                <a:t>C/EBP</a:t>
              </a:r>
              <a:r>
                <a:rPr lang="fr-FR" sz="1000" b="1">
                  <a:latin typeface="Symbol" pitchFamily="18" charset="2"/>
                </a:rPr>
                <a:t>a</a:t>
              </a:r>
              <a:r>
                <a:rPr lang="fr-FR" sz="1000" b="1"/>
                <a:t> mRNA/18S rRNA</a:t>
              </a:r>
              <a:endParaRPr lang="en-US" sz="1000" b="1"/>
            </a:p>
          </p:txBody>
        </p:sp>
        <p:sp>
          <p:nvSpPr>
            <p:cNvPr id="1091" name="Text Box 8"/>
            <p:cNvSpPr txBox="1">
              <a:spLocks noChangeArrowheads="1"/>
            </p:cNvSpPr>
            <p:nvPr/>
          </p:nvSpPr>
          <p:spPr bwMode="auto">
            <a:xfrm>
              <a:off x="5319713" y="3424238"/>
              <a:ext cx="403225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000" b="1"/>
                <a:t>Ctrl</a:t>
              </a:r>
            </a:p>
          </p:txBody>
        </p:sp>
        <p:sp>
          <p:nvSpPr>
            <p:cNvPr id="1092" name="Text Box 9"/>
            <p:cNvSpPr txBox="1">
              <a:spLocks noChangeArrowheads="1"/>
            </p:cNvSpPr>
            <p:nvPr/>
          </p:nvSpPr>
          <p:spPr bwMode="auto">
            <a:xfrm>
              <a:off x="5910263" y="3424238"/>
              <a:ext cx="509588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000" b="1"/>
                <a:t>TNF</a:t>
              </a:r>
              <a:r>
                <a:rPr lang="el-GR" sz="1000" b="1">
                  <a:cs typeface="Arial" charset="0"/>
                </a:rPr>
                <a:t>α</a:t>
              </a:r>
            </a:p>
          </p:txBody>
        </p:sp>
        <p:sp>
          <p:nvSpPr>
            <p:cNvPr id="1093" name="Line 121"/>
            <p:cNvSpPr>
              <a:spLocks noChangeShapeType="1"/>
            </p:cNvSpPr>
            <p:nvPr/>
          </p:nvSpPr>
          <p:spPr bwMode="auto">
            <a:xfrm>
              <a:off x="5133975" y="1887538"/>
              <a:ext cx="12239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94" name="Text Box 16"/>
            <p:cNvSpPr txBox="1">
              <a:spLocks noChangeArrowheads="1"/>
            </p:cNvSpPr>
            <p:nvPr/>
          </p:nvSpPr>
          <p:spPr bwMode="auto">
            <a:xfrm>
              <a:off x="4533900" y="2982913"/>
              <a:ext cx="58420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000" b="1">
                  <a:latin typeface="Symbol" pitchFamily="18" charset="2"/>
                </a:rPr>
                <a:t>b</a:t>
              </a:r>
              <a:r>
                <a:rPr lang="fr-FR" sz="1000" b="1"/>
                <a:t> actin</a:t>
              </a:r>
            </a:p>
          </p:txBody>
        </p:sp>
        <p:sp>
          <p:nvSpPr>
            <p:cNvPr id="1095" name="Rectangle 126"/>
            <p:cNvSpPr>
              <a:spLocks noChangeArrowheads="1"/>
            </p:cNvSpPr>
            <p:nvPr/>
          </p:nvSpPr>
          <p:spPr bwMode="auto">
            <a:xfrm>
              <a:off x="5181600" y="2522538"/>
              <a:ext cx="1343025" cy="71755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1096" name="Line 127"/>
            <p:cNvSpPr>
              <a:spLocks noChangeShapeType="1"/>
            </p:cNvSpPr>
            <p:nvPr/>
          </p:nvSpPr>
          <p:spPr bwMode="auto">
            <a:xfrm>
              <a:off x="5172075" y="2876550"/>
              <a:ext cx="136207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97" name="Rectangle 35"/>
            <p:cNvSpPr>
              <a:spLocks noChangeArrowheads="1"/>
            </p:cNvSpPr>
            <p:nvPr/>
          </p:nvSpPr>
          <p:spPr bwMode="auto">
            <a:xfrm>
              <a:off x="5348288" y="785813"/>
              <a:ext cx="265112" cy="110013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98" name="ZoneTexte 3"/>
            <p:cNvSpPr txBox="1">
              <a:spLocks noChangeArrowheads="1"/>
            </p:cNvSpPr>
            <p:nvPr/>
          </p:nvSpPr>
          <p:spPr bwMode="auto">
            <a:xfrm>
              <a:off x="5865813" y="1365250"/>
              <a:ext cx="273050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/>
                <a:t>*</a:t>
              </a:r>
            </a:p>
          </p:txBody>
        </p:sp>
      </p:grpSp>
      <p:grpSp>
        <p:nvGrpSpPr>
          <p:cNvPr id="1030" name="Groupe 134"/>
          <p:cNvGrpSpPr>
            <a:grpSpLocks/>
          </p:cNvGrpSpPr>
          <p:nvPr/>
        </p:nvGrpSpPr>
        <p:grpSpPr bwMode="auto">
          <a:xfrm>
            <a:off x="3843338" y="2278063"/>
            <a:ext cx="2000250" cy="1817687"/>
            <a:chOff x="1836738" y="4221163"/>
            <a:chExt cx="2000250" cy="1817687"/>
          </a:xfrm>
        </p:grpSpPr>
        <p:sp>
          <p:nvSpPr>
            <p:cNvPr id="1035" name="Line 58"/>
            <p:cNvSpPr>
              <a:spLocks noChangeShapeType="1"/>
            </p:cNvSpPr>
            <p:nvPr/>
          </p:nvSpPr>
          <p:spPr bwMode="auto">
            <a:xfrm flipV="1">
              <a:off x="2949575" y="4449763"/>
              <a:ext cx="0" cy="1365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36" name="Line 59"/>
            <p:cNvSpPr>
              <a:spLocks noChangeShapeType="1"/>
            </p:cNvSpPr>
            <p:nvPr/>
          </p:nvSpPr>
          <p:spPr bwMode="auto">
            <a:xfrm>
              <a:off x="2919413" y="4449763"/>
              <a:ext cx="6826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37" name="Line 60"/>
            <p:cNvSpPr>
              <a:spLocks noChangeShapeType="1"/>
            </p:cNvSpPr>
            <p:nvPr/>
          </p:nvSpPr>
          <p:spPr bwMode="auto">
            <a:xfrm flipV="1">
              <a:off x="3494088" y="5232400"/>
              <a:ext cx="0" cy="492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38" name="Line 61"/>
            <p:cNvSpPr>
              <a:spLocks noChangeShapeType="1"/>
            </p:cNvSpPr>
            <p:nvPr/>
          </p:nvSpPr>
          <p:spPr bwMode="auto">
            <a:xfrm>
              <a:off x="3462338" y="5232400"/>
              <a:ext cx="6985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39" name="Line 62"/>
            <p:cNvSpPr>
              <a:spLocks noChangeShapeType="1"/>
            </p:cNvSpPr>
            <p:nvPr/>
          </p:nvSpPr>
          <p:spPr bwMode="auto">
            <a:xfrm>
              <a:off x="2949575" y="4586288"/>
              <a:ext cx="0" cy="1301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40" name="Line 63"/>
            <p:cNvSpPr>
              <a:spLocks noChangeShapeType="1"/>
            </p:cNvSpPr>
            <p:nvPr/>
          </p:nvSpPr>
          <p:spPr bwMode="auto">
            <a:xfrm>
              <a:off x="2919413" y="4716463"/>
              <a:ext cx="6826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41" name="Line 64"/>
            <p:cNvSpPr>
              <a:spLocks noChangeShapeType="1"/>
            </p:cNvSpPr>
            <p:nvPr/>
          </p:nvSpPr>
          <p:spPr bwMode="auto">
            <a:xfrm>
              <a:off x="3494088" y="5281613"/>
              <a:ext cx="0" cy="476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42" name="Line 65"/>
            <p:cNvSpPr>
              <a:spLocks noChangeShapeType="1"/>
            </p:cNvSpPr>
            <p:nvPr/>
          </p:nvSpPr>
          <p:spPr bwMode="auto">
            <a:xfrm>
              <a:off x="3462338" y="5329238"/>
              <a:ext cx="6985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43" name="Line 66"/>
            <p:cNvSpPr>
              <a:spLocks noChangeShapeType="1"/>
            </p:cNvSpPr>
            <p:nvPr/>
          </p:nvSpPr>
          <p:spPr bwMode="auto">
            <a:xfrm>
              <a:off x="2574925" y="4352925"/>
              <a:ext cx="0" cy="1404938"/>
            </a:xfrm>
            <a:prstGeom prst="line">
              <a:avLst/>
            </a:prstGeom>
            <a:noFill/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44" name="Line 67"/>
            <p:cNvSpPr>
              <a:spLocks noChangeShapeType="1"/>
            </p:cNvSpPr>
            <p:nvPr/>
          </p:nvSpPr>
          <p:spPr bwMode="auto">
            <a:xfrm>
              <a:off x="2536825" y="5757863"/>
              <a:ext cx="38100" cy="0"/>
            </a:xfrm>
            <a:prstGeom prst="line">
              <a:avLst/>
            </a:prstGeom>
            <a:noFill/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45" name="Line 68"/>
            <p:cNvSpPr>
              <a:spLocks noChangeShapeType="1"/>
            </p:cNvSpPr>
            <p:nvPr/>
          </p:nvSpPr>
          <p:spPr bwMode="auto">
            <a:xfrm>
              <a:off x="2536825" y="5522913"/>
              <a:ext cx="38100" cy="0"/>
            </a:xfrm>
            <a:prstGeom prst="line">
              <a:avLst/>
            </a:prstGeom>
            <a:noFill/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46" name="Line 69"/>
            <p:cNvSpPr>
              <a:spLocks noChangeShapeType="1"/>
            </p:cNvSpPr>
            <p:nvPr/>
          </p:nvSpPr>
          <p:spPr bwMode="auto">
            <a:xfrm>
              <a:off x="2536825" y="5289550"/>
              <a:ext cx="38100" cy="0"/>
            </a:xfrm>
            <a:prstGeom prst="line">
              <a:avLst/>
            </a:prstGeom>
            <a:noFill/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47" name="Line 70"/>
            <p:cNvSpPr>
              <a:spLocks noChangeShapeType="1"/>
            </p:cNvSpPr>
            <p:nvPr/>
          </p:nvSpPr>
          <p:spPr bwMode="auto">
            <a:xfrm>
              <a:off x="2536825" y="5054600"/>
              <a:ext cx="38100" cy="0"/>
            </a:xfrm>
            <a:prstGeom prst="line">
              <a:avLst/>
            </a:prstGeom>
            <a:noFill/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48" name="Line 71"/>
            <p:cNvSpPr>
              <a:spLocks noChangeShapeType="1"/>
            </p:cNvSpPr>
            <p:nvPr/>
          </p:nvSpPr>
          <p:spPr bwMode="auto">
            <a:xfrm>
              <a:off x="2536825" y="4821238"/>
              <a:ext cx="38100" cy="0"/>
            </a:xfrm>
            <a:prstGeom prst="line">
              <a:avLst/>
            </a:prstGeom>
            <a:noFill/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49" name="Line 72"/>
            <p:cNvSpPr>
              <a:spLocks noChangeShapeType="1"/>
            </p:cNvSpPr>
            <p:nvPr/>
          </p:nvSpPr>
          <p:spPr bwMode="auto">
            <a:xfrm>
              <a:off x="2536825" y="4586288"/>
              <a:ext cx="38100" cy="0"/>
            </a:xfrm>
            <a:prstGeom prst="line">
              <a:avLst/>
            </a:prstGeom>
            <a:noFill/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50" name="Line 73"/>
            <p:cNvSpPr>
              <a:spLocks noChangeShapeType="1"/>
            </p:cNvSpPr>
            <p:nvPr/>
          </p:nvSpPr>
          <p:spPr bwMode="auto">
            <a:xfrm>
              <a:off x="2536825" y="4352925"/>
              <a:ext cx="38100" cy="0"/>
            </a:xfrm>
            <a:prstGeom prst="line">
              <a:avLst/>
            </a:prstGeom>
            <a:noFill/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51" name="Line 74"/>
            <p:cNvSpPr>
              <a:spLocks noChangeShapeType="1"/>
            </p:cNvSpPr>
            <p:nvPr/>
          </p:nvSpPr>
          <p:spPr bwMode="auto">
            <a:xfrm flipV="1">
              <a:off x="2574925" y="5757863"/>
              <a:ext cx="0" cy="39687"/>
            </a:xfrm>
            <a:prstGeom prst="line">
              <a:avLst/>
            </a:prstGeom>
            <a:noFill/>
            <a:ln w="0">
              <a:solidFill>
                <a:srgbClr val="80808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52" name="Rectangle 75"/>
            <p:cNvSpPr>
              <a:spLocks noChangeArrowheads="1"/>
            </p:cNvSpPr>
            <p:nvPr/>
          </p:nvSpPr>
          <p:spPr bwMode="auto">
            <a:xfrm>
              <a:off x="2406650" y="5676900"/>
              <a:ext cx="7143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100">
                  <a:solidFill>
                    <a:srgbClr val="000000"/>
                  </a:solidFill>
                  <a:latin typeface="Calibri" pitchFamily="34" charset="0"/>
                </a:rPr>
                <a:t>0</a:t>
              </a:r>
              <a:endParaRPr lang="fr-FR"/>
            </a:p>
          </p:txBody>
        </p:sp>
        <p:sp>
          <p:nvSpPr>
            <p:cNvPr id="1053" name="Rectangle 76"/>
            <p:cNvSpPr>
              <a:spLocks noChangeArrowheads="1"/>
            </p:cNvSpPr>
            <p:nvPr/>
          </p:nvSpPr>
          <p:spPr bwMode="auto">
            <a:xfrm>
              <a:off x="2308225" y="5441950"/>
              <a:ext cx="1778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100">
                  <a:solidFill>
                    <a:srgbClr val="000000"/>
                  </a:solidFill>
                  <a:latin typeface="Calibri" pitchFamily="34" charset="0"/>
                </a:rPr>
                <a:t>0.2</a:t>
              </a:r>
              <a:endParaRPr lang="fr-FR"/>
            </a:p>
          </p:txBody>
        </p:sp>
        <p:sp>
          <p:nvSpPr>
            <p:cNvPr id="1054" name="Rectangle 77"/>
            <p:cNvSpPr>
              <a:spLocks noChangeArrowheads="1"/>
            </p:cNvSpPr>
            <p:nvPr/>
          </p:nvSpPr>
          <p:spPr bwMode="auto">
            <a:xfrm>
              <a:off x="2308225" y="5208588"/>
              <a:ext cx="1778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100">
                  <a:solidFill>
                    <a:srgbClr val="000000"/>
                  </a:solidFill>
                  <a:latin typeface="Calibri" pitchFamily="34" charset="0"/>
                </a:rPr>
                <a:t>0.4</a:t>
              </a:r>
              <a:endParaRPr lang="fr-FR"/>
            </a:p>
          </p:txBody>
        </p:sp>
        <p:sp>
          <p:nvSpPr>
            <p:cNvPr id="1055" name="Rectangle 78"/>
            <p:cNvSpPr>
              <a:spLocks noChangeArrowheads="1"/>
            </p:cNvSpPr>
            <p:nvPr/>
          </p:nvSpPr>
          <p:spPr bwMode="auto">
            <a:xfrm>
              <a:off x="2308225" y="4973638"/>
              <a:ext cx="1778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100">
                  <a:solidFill>
                    <a:srgbClr val="000000"/>
                  </a:solidFill>
                  <a:latin typeface="Calibri" pitchFamily="34" charset="0"/>
                </a:rPr>
                <a:t>0.6</a:t>
              </a:r>
              <a:endParaRPr lang="fr-FR"/>
            </a:p>
          </p:txBody>
        </p:sp>
        <p:sp>
          <p:nvSpPr>
            <p:cNvPr id="1056" name="Rectangle 79"/>
            <p:cNvSpPr>
              <a:spLocks noChangeArrowheads="1"/>
            </p:cNvSpPr>
            <p:nvPr/>
          </p:nvSpPr>
          <p:spPr bwMode="auto">
            <a:xfrm>
              <a:off x="2308225" y="4740275"/>
              <a:ext cx="1778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100">
                  <a:solidFill>
                    <a:srgbClr val="000000"/>
                  </a:solidFill>
                  <a:latin typeface="Calibri" pitchFamily="34" charset="0"/>
                </a:rPr>
                <a:t>0.8</a:t>
              </a:r>
              <a:endParaRPr lang="fr-FR"/>
            </a:p>
          </p:txBody>
        </p:sp>
        <p:sp>
          <p:nvSpPr>
            <p:cNvPr id="1057" name="Rectangle 80"/>
            <p:cNvSpPr>
              <a:spLocks noChangeArrowheads="1"/>
            </p:cNvSpPr>
            <p:nvPr/>
          </p:nvSpPr>
          <p:spPr bwMode="auto">
            <a:xfrm>
              <a:off x="2406650" y="4505325"/>
              <a:ext cx="71438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100">
                  <a:solidFill>
                    <a:srgbClr val="000000"/>
                  </a:solidFill>
                  <a:latin typeface="Calibri" pitchFamily="34" charset="0"/>
                </a:rPr>
                <a:t>1</a:t>
              </a:r>
              <a:endParaRPr lang="fr-FR"/>
            </a:p>
          </p:txBody>
        </p:sp>
        <p:sp>
          <p:nvSpPr>
            <p:cNvPr id="1058" name="Rectangle 81"/>
            <p:cNvSpPr>
              <a:spLocks noChangeArrowheads="1"/>
            </p:cNvSpPr>
            <p:nvPr/>
          </p:nvSpPr>
          <p:spPr bwMode="auto">
            <a:xfrm>
              <a:off x="2308225" y="4271963"/>
              <a:ext cx="177800" cy="168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100">
                  <a:solidFill>
                    <a:srgbClr val="000000"/>
                  </a:solidFill>
                  <a:latin typeface="Calibri" pitchFamily="34" charset="0"/>
                </a:rPr>
                <a:t>1.2</a:t>
              </a:r>
              <a:endParaRPr lang="fr-FR"/>
            </a:p>
          </p:txBody>
        </p:sp>
        <p:sp>
          <p:nvSpPr>
            <p:cNvPr id="1059" name="Rectangle 82"/>
            <p:cNvSpPr>
              <a:spLocks noChangeArrowheads="1"/>
            </p:cNvSpPr>
            <p:nvPr/>
          </p:nvSpPr>
          <p:spPr bwMode="auto">
            <a:xfrm>
              <a:off x="2797175" y="5886450"/>
              <a:ext cx="309563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000" b="1" dirty="0">
                  <a:solidFill>
                    <a:srgbClr val="000000"/>
                  </a:solidFill>
                </a:rPr>
                <a:t>si NT</a:t>
              </a:r>
              <a:endParaRPr lang="fr-FR" sz="1000" b="1" dirty="0"/>
            </a:p>
          </p:txBody>
        </p:sp>
        <p:sp>
          <p:nvSpPr>
            <p:cNvPr id="1060" name="Rectangle 83"/>
            <p:cNvSpPr>
              <a:spLocks noChangeArrowheads="1"/>
            </p:cNvSpPr>
            <p:nvPr/>
          </p:nvSpPr>
          <p:spPr bwMode="auto">
            <a:xfrm>
              <a:off x="3228975" y="5886450"/>
              <a:ext cx="608013" cy="152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000" b="1">
                  <a:solidFill>
                    <a:srgbClr val="000000"/>
                  </a:solidFill>
                </a:rPr>
                <a:t>si C/EBP</a:t>
              </a:r>
              <a:r>
                <a:rPr lang="fr-FR" sz="1000" b="1">
                  <a:solidFill>
                    <a:srgbClr val="000000"/>
                  </a:solidFill>
                  <a:latin typeface="Symbol" pitchFamily="18" charset="2"/>
                </a:rPr>
                <a:t>a</a:t>
              </a:r>
              <a:endParaRPr lang="fr-FR" sz="1000" b="1">
                <a:latin typeface="Symbol" pitchFamily="18" charset="2"/>
              </a:endParaRPr>
            </a:p>
          </p:txBody>
        </p:sp>
        <p:sp>
          <p:nvSpPr>
            <p:cNvPr id="1061" name="Text Box 188"/>
            <p:cNvSpPr txBox="1">
              <a:spLocks noChangeArrowheads="1"/>
            </p:cNvSpPr>
            <p:nvPr/>
          </p:nvSpPr>
          <p:spPr bwMode="auto">
            <a:xfrm rot="-5400000">
              <a:off x="1111251" y="4946650"/>
              <a:ext cx="169545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000" b="1" dirty="0"/>
                <a:t>C/</a:t>
              </a:r>
              <a:r>
                <a:rPr lang="fr-FR" sz="1000" b="1" dirty="0" err="1"/>
                <a:t>EBP</a:t>
              </a:r>
              <a:r>
                <a:rPr lang="fr-FR" sz="1000" b="1" dirty="0" err="1">
                  <a:latin typeface="Symbol" pitchFamily="18" charset="2"/>
                </a:rPr>
                <a:t>a</a:t>
              </a:r>
              <a:r>
                <a:rPr lang="fr-FR" sz="1000" b="1" dirty="0"/>
                <a:t> </a:t>
              </a:r>
              <a:r>
                <a:rPr lang="fr-FR" sz="1000" b="1" dirty="0" err="1"/>
                <a:t>mRNA</a:t>
              </a:r>
              <a:r>
                <a:rPr lang="fr-FR" sz="1000" b="1" dirty="0"/>
                <a:t>/18S </a:t>
              </a:r>
              <a:r>
                <a:rPr lang="fr-FR" sz="1000" b="1" dirty="0" err="1"/>
                <a:t>rRNA</a:t>
              </a:r>
              <a:endParaRPr lang="en-US" sz="1000" b="1" dirty="0"/>
            </a:p>
          </p:txBody>
        </p:sp>
        <p:sp>
          <p:nvSpPr>
            <p:cNvPr id="1062" name="Line 122"/>
            <p:cNvSpPr>
              <a:spLocks noChangeShapeType="1"/>
            </p:cNvSpPr>
            <p:nvPr/>
          </p:nvSpPr>
          <p:spPr bwMode="auto">
            <a:xfrm>
              <a:off x="2555875" y="5757863"/>
              <a:ext cx="12239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63" name="Rectangle 56"/>
            <p:cNvSpPr>
              <a:spLocks noChangeArrowheads="1"/>
            </p:cNvSpPr>
            <p:nvPr/>
          </p:nvSpPr>
          <p:spPr bwMode="auto">
            <a:xfrm>
              <a:off x="2805113" y="4586288"/>
              <a:ext cx="265112" cy="117157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64" name="Rectangle 57"/>
            <p:cNvSpPr>
              <a:spLocks noChangeArrowheads="1"/>
            </p:cNvSpPr>
            <p:nvPr/>
          </p:nvSpPr>
          <p:spPr bwMode="auto">
            <a:xfrm>
              <a:off x="3348038" y="5281613"/>
              <a:ext cx="265112" cy="47625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065" name="ZoneTexte 3"/>
            <p:cNvSpPr txBox="1">
              <a:spLocks noChangeArrowheads="1"/>
            </p:cNvSpPr>
            <p:nvPr/>
          </p:nvSpPr>
          <p:spPr bwMode="auto">
            <a:xfrm>
              <a:off x="3355975" y="4960938"/>
              <a:ext cx="273050" cy="365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/>
                <a:t>*</a:t>
              </a:r>
            </a:p>
          </p:txBody>
        </p:sp>
      </p:grpSp>
      <p:sp>
        <p:nvSpPr>
          <p:cNvPr id="1031" name="Text Box 133"/>
          <p:cNvSpPr txBox="1">
            <a:spLocks noChangeArrowheads="1"/>
          </p:cNvSpPr>
          <p:nvPr/>
        </p:nvSpPr>
        <p:spPr bwMode="auto">
          <a:xfrm>
            <a:off x="323850" y="1973263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A</a:t>
            </a:r>
          </a:p>
        </p:txBody>
      </p:sp>
      <p:sp>
        <p:nvSpPr>
          <p:cNvPr id="1032" name="Text Box 134"/>
          <p:cNvSpPr txBox="1">
            <a:spLocks noChangeArrowheads="1"/>
          </p:cNvSpPr>
          <p:nvPr/>
        </p:nvSpPr>
        <p:spPr bwMode="auto">
          <a:xfrm>
            <a:off x="3246438" y="2185988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B</a:t>
            </a:r>
          </a:p>
        </p:txBody>
      </p:sp>
      <p:sp>
        <p:nvSpPr>
          <p:cNvPr id="1033" name="Text Box 135"/>
          <p:cNvSpPr txBox="1">
            <a:spLocks noChangeArrowheads="1"/>
          </p:cNvSpPr>
          <p:nvPr/>
        </p:nvSpPr>
        <p:spPr bwMode="auto">
          <a:xfrm>
            <a:off x="6113463" y="217805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C</a:t>
            </a:r>
          </a:p>
        </p:txBody>
      </p:sp>
      <p:sp>
        <p:nvSpPr>
          <p:cNvPr id="1034" name="ZoneTexte 3"/>
          <p:cNvSpPr txBox="1">
            <a:spLocks noChangeArrowheads="1"/>
          </p:cNvSpPr>
          <p:nvPr/>
        </p:nvSpPr>
        <p:spPr bwMode="auto">
          <a:xfrm>
            <a:off x="8156575" y="2509838"/>
            <a:ext cx="2730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*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88"/>
          <p:cNvSpPr txBox="1">
            <a:spLocks noChangeArrowheads="1"/>
          </p:cNvSpPr>
          <p:nvPr/>
        </p:nvSpPr>
        <p:spPr bwMode="auto">
          <a:xfrm rot="-5400000">
            <a:off x="4154488" y="4997450"/>
            <a:ext cx="15081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000" b="1"/>
              <a:t>Sirt1 mRNA/18S rRNA</a:t>
            </a:r>
            <a:endParaRPr lang="en-US" sz="1000" b="1"/>
          </a:p>
        </p:txBody>
      </p:sp>
      <p:sp>
        <p:nvSpPr>
          <p:cNvPr id="7171" name="Text Box 188"/>
          <p:cNvSpPr txBox="1">
            <a:spLocks noChangeArrowheads="1"/>
          </p:cNvSpPr>
          <p:nvPr/>
        </p:nvSpPr>
        <p:spPr bwMode="auto">
          <a:xfrm rot="-5400000">
            <a:off x="507207" y="5069681"/>
            <a:ext cx="9350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000" b="1"/>
              <a:t>Sirt1 activity</a:t>
            </a:r>
            <a:endParaRPr lang="en-US" sz="1000" b="1"/>
          </a:p>
        </p:txBody>
      </p:sp>
      <p:sp>
        <p:nvSpPr>
          <p:cNvPr id="7172" name="ZoneTexte 2"/>
          <p:cNvSpPr txBox="1">
            <a:spLocks noChangeArrowheads="1"/>
          </p:cNvSpPr>
          <p:nvPr/>
        </p:nvSpPr>
        <p:spPr bwMode="auto">
          <a:xfrm rot="-5400000">
            <a:off x="3600450" y="1709738"/>
            <a:ext cx="24733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000" b="1"/>
              <a:t>NAD</a:t>
            </a:r>
            <a:r>
              <a:rPr lang="fr-FR" sz="1000" b="1" baseline="30000"/>
              <a:t>+</a:t>
            </a:r>
            <a:r>
              <a:rPr lang="fr-FR" sz="1000" b="1"/>
              <a:t>concentration (ng/mg of protein)</a:t>
            </a:r>
          </a:p>
        </p:txBody>
      </p:sp>
      <p:sp>
        <p:nvSpPr>
          <p:cNvPr id="7173" name="ZoneTexte 3"/>
          <p:cNvSpPr txBox="1">
            <a:spLocks noChangeArrowheads="1"/>
          </p:cNvSpPr>
          <p:nvPr/>
        </p:nvSpPr>
        <p:spPr bwMode="auto">
          <a:xfrm>
            <a:off x="2855913" y="1719263"/>
            <a:ext cx="2730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*</a:t>
            </a:r>
          </a:p>
        </p:txBody>
      </p:sp>
      <p:sp>
        <p:nvSpPr>
          <p:cNvPr id="7174" name="Rectangle 35"/>
          <p:cNvSpPr>
            <a:spLocks noChangeArrowheads="1"/>
          </p:cNvSpPr>
          <p:nvPr/>
        </p:nvSpPr>
        <p:spPr bwMode="auto">
          <a:xfrm>
            <a:off x="2814638" y="2124075"/>
            <a:ext cx="365125" cy="931863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175" name="Line 36"/>
          <p:cNvSpPr>
            <a:spLocks noChangeShapeType="1"/>
          </p:cNvSpPr>
          <p:nvPr/>
        </p:nvSpPr>
        <p:spPr bwMode="auto">
          <a:xfrm flipV="1">
            <a:off x="2203450" y="615950"/>
            <a:ext cx="0" cy="3254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176" name="Line 37"/>
          <p:cNvSpPr>
            <a:spLocks noChangeShapeType="1"/>
          </p:cNvSpPr>
          <p:nvPr/>
        </p:nvSpPr>
        <p:spPr bwMode="auto">
          <a:xfrm>
            <a:off x="2155825" y="615950"/>
            <a:ext cx="93663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177" name="Line 38"/>
          <p:cNvSpPr>
            <a:spLocks noChangeShapeType="1"/>
          </p:cNvSpPr>
          <p:nvPr/>
        </p:nvSpPr>
        <p:spPr bwMode="auto">
          <a:xfrm>
            <a:off x="2952750" y="2030413"/>
            <a:ext cx="95250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178" name="Line 39"/>
          <p:cNvSpPr>
            <a:spLocks noChangeShapeType="1"/>
          </p:cNvSpPr>
          <p:nvPr/>
        </p:nvSpPr>
        <p:spPr bwMode="auto">
          <a:xfrm>
            <a:off x="1552575" y="238125"/>
            <a:ext cx="0" cy="28178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179" name="Line 40"/>
          <p:cNvSpPr>
            <a:spLocks noChangeShapeType="1"/>
          </p:cNvSpPr>
          <p:nvPr/>
        </p:nvSpPr>
        <p:spPr bwMode="auto">
          <a:xfrm>
            <a:off x="1500188" y="3055938"/>
            <a:ext cx="52387" cy="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180" name="Line 41"/>
          <p:cNvSpPr>
            <a:spLocks noChangeShapeType="1"/>
          </p:cNvSpPr>
          <p:nvPr/>
        </p:nvSpPr>
        <p:spPr bwMode="auto">
          <a:xfrm>
            <a:off x="1500188" y="2765425"/>
            <a:ext cx="52387" cy="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181" name="Line 42"/>
          <p:cNvSpPr>
            <a:spLocks noChangeShapeType="1"/>
          </p:cNvSpPr>
          <p:nvPr/>
        </p:nvSpPr>
        <p:spPr bwMode="auto">
          <a:xfrm>
            <a:off x="1500188" y="2203450"/>
            <a:ext cx="52387" cy="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182" name="Line 43"/>
          <p:cNvSpPr>
            <a:spLocks noChangeShapeType="1"/>
          </p:cNvSpPr>
          <p:nvPr/>
        </p:nvSpPr>
        <p:spPr bwMode="auto">
          <a:xfrm>
            <a:off x="1500188" y="1635125"/>
            <a:ext cx="52387" cy="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183" name="Line 44"/>
          <p:cNvSpPr>
            <a:spLocks noChangeShapeType="1"/>
          </p:cNvSpPr>
          <p:nvPr/>
        </p:nvSpPr>
        <p:spPr bwMode="auto">
          <a:xfrm>
            <a:off x="1500188" y="1071563"/>
            <a:ext cx="52387" cy="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184" name="Line 45"/>
          <p:cNvSpPr>
            <a:spLocks noChangeShapeType="1"/>
          </p:cNvSpPr>
          <p:nvPr/>
        </p:nvSpPr>
        <p:spPr bwMode="auto">
          <a:xfrm>
            <a:off x="1500188" y="793750"/>
            <a:ext cx="52387" cy="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185" name="Line 46"/>
          <p:cNvSpPr>
            <a:spLocks noChangeShapeType="1"/>
          </p:cNvSpPr>
          <p:nvPr/>
        </p:nvSpPr>
        <p:spPr bwMode="auto">
          <a:xfrm>
            <a:off x="1500188" y="238125"/>
            <a:ext cx="52387" cy="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186" name="Line 47"/>
          <p:cNvSpPr>
            <a:spLocks noChangeShapeType="1"/>
          </p:cNvSpPr>
          <p:nvPr/>
        </p:nvSpPr>
        <p:spPr bwMode="auto">
          <a:xfrm flipV="1">
            <a:off x="1552575" y="3055938"/>
            <a:ext cx="0" cy="5238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187" name="Rectangle 48"/>
          <p:cNvSpPr>
            <a:spLocks noChangeArrowheads="1"/>
          </p:cNvSpPr>
          <p:nvPr/>
        </p:nvSpPr>
        <p:spPr bwMode="auto">
          <a:xfrm>
            <a:off x="1322388" y="2952750"/>
            <a:ext cx="71437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100">
                <a:solidFill>
                  <a:srgbClr val="000000"/>
                </a:solidFill>
                <a:latin typeface="Calibri" pitchFamily="34" charset="0"/>
              </a:rPr>
              <a:t>0</a:t>
            </a:r>
            <a:endParaRPr lang="fr-FR"/>
          </a:p>
        </p:txBody>
      </p:sp>
      <p:sp>
        <p:nvSpPr>
          <p:cNvPr id="7188" name="Rectangle 49"/>
          <p:cNvSpPr>
            <a:spLocks noChangeArrowheads="1"/>
          </p:cNvSpPr>
          <p:nvPr/>
        </p:nvSpPr>
        <p:spPr bwMode="auto">
          <a:xfrm>
            <a:off x="1258888" y="2638425"/>
            <a:ext cx="1428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100">
                <a:solidFill>
                  <a:srgbClr val="000000"/>
                </a:solidFill>
                <a:latin typeface="Calibri" pitchFamily="34" charset="0"/>
              </a:rPr>
              <a:t>20</a:t>
            </a:r>
            <a:endParaRPr lang="fr-FR"/>
          </a:p>
        </p:txBody>
      </p:sp>
      <p:sp>
        <p:nvSpPr>
          <p:cNvPr id="7189" name="Line 50"/>
          <p:cNvSpPr>
            <a:spLocks noChangeShapeType="1"/>
          </p:cNvSpPr>
          <p:nvPr/>
        </p:nvSpPr>
        <p:spPr bwMode="auto">
          <a:xfrm>
            <a:off x="2155825" y="942975"/>
            <a:ext cx="93663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190" name="Line 51"/>
          <p:cNvSpPr>
            <a:spLocks noChangeShapeType="1"/>
          </p:cNvSpPr>
          <p:nvPr/>
        </p:nvSpPr>
        <p:spPr bwMode="auto">
          <a:xfrm>
            <a:off x="3003550" y="2033588"/>
            <a:ext cx="0" cy="9207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191" name="Line 52"/>
          <p:cNvSpPr>
            <a:spLocks noChangeShapeType="1"/>
          </p:cNvSpPr>
          <p:nvPr/>
        </p:nvSpPr>
        <p:spPr bwMode="auto">
          <a:xfrm>
            <a:off x="1503363" y="2486025"/>
            <a:ext cx="52387" cy="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192" name="Line 53"/>
          <p:cNvSpPr>
            <a:spLocks noChangeShapeType="1"/>
          </p:cNvSpPr>
          <p:nvPr/>
        </p:nvSpPr>
        <p:spPr bwMode="auto">
          <a:xfrm>
            <a:off x="1504950" y="1922463"/>
            <a:ext cx="52388" cy="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193" name="Line 54"/>
          <p:cNvSpPr>
            <a:spLocks noChangeShapeType="1"/>
          </p:cNvSpPr>
          <p:nvPr/>
        </p:nvSpPr>
        <p:spPr bwMode="auto">
          <a:xfrm>
            <a:off x="1500188" y="1352550"/>
            <a:ext cx="52387" cy="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194" name="Line 55"/>
          <p:cNvSpPr>
            <a:spLocks noChangeShapeType="1"/>
          </p:cNvSpPr>
          <p:nvPr/>
        </p:nvSpPr>
        <p:spPr bwMode="auto">
          <a:xfrm>
            <a:off x="1500188" y="509588"/>
            <a:ext cx="52387" cy="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195" name="Rectangle 57"/>
          <p:cNvSpPr>
            <a:spLocks noChangeArrowheads="1"/>
          </p:cNvSpPr>
          <p:nvPr/>
        </p:nvSpPr>
        <p:spPr bwMode="auto">
          <a:xfrm>
            <a:off x="1265238" y="2381250"/>
            <a:ext cx="142875" cy="16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100">
                <a:solidFill>
                  <a:srgbClr val="000000"/>
                </a:solidFill>
                <a:latin typeface="Calibri" pitchFamily="34" charset="0"/>
              </a:rPr>
              <a:t>40</a:t>
            </a:r>
            <a:endParaRPr lang="fr-FR"/>
          </a:p>
        </p:txBody>
      </p:sp>
      <p:sp>
        <p:nvSpPr>
          <p:cNvPr id="7196" name="Rectangle 58"/>
          <p:cNvSpPr>
            <a:spLocks noChangeArrowheads="1"/>
          </p:cNvSpPr>
          <p:nvPr/>
        </p:nvSpPr>
        <p:spPr bwMode="auto">
          <a:xfrm>
            <a:off x="1258888" y="2114550"/>
            <a:ext cx="1428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100">
                <a:solidFill>
                  <a:srgbClr val="000000"/>
                </a:solidFill>
                <a:latin typeface="Calibri" pitchFamily="34" charset="0"/>
              </a:rPr>
              <a:t>60</a:t>
            </a:r>
            <a:endParaRPr lang="fr-FR"/>
          </a:p>
        </p:txBody>
      </p:sp>
      <p:sp>
        <p:nvSpPr>
          <p:cNvPr id="7197" name="Rectangle 59"/>
          <p:cNvSpPr>
            <a:spLocks noChangeArrowheads="1"/>
          </p:cNvSpPr>
          <p:nvPr/>
        </p:nvSpPr>
        <p:spPr bwMode="auto">
          <a:xfrm>
            <a:off x="1258888" y="1833563"/>
            <a:ext cx="1428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100">
                <a:solidFill>
                  <a:srgbClr val="000000"/>
                </a:solidFill>
                <a:latin typeface="Calibri" pitchFamily="34" charset="0"/>
              </a:rPr>
              <a:t>80</a:t>
            </a:r>
            <a:endParaRPr lang="fr-FR"/>
          </a:p>
        </p:txBody>
      </p:sp>
      <p:sp>
        <p:nvSpPr>
          <p:cNvPr id="7198" name="Rectangle 60"/>
          <p:cNvSpPr>
            <a:spLocks noChangeArrowheads="1"/>
          </p:cNvSpPr>
          <p:nvPr/>
        </p:nvSpPr>
        <p:spPr bwMode="auto">
          <a:xfrm>
            <a:off x="1165225" y="1541463"/>
            <a:ext cx="214313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100">
                <a:solidFill>
                  <a:srgbClr val="000000"/>
                </a:solidFill>
                <a:latin typeface="Calibri" pitchFamily="34" charset="0"/>
              </a:rPr>
              <a:t>100</a:t>
            </a:r>
            <a:endParaRPr lang="fr-FR"/>
          </a:p>
        </p:txBody>
      </p:sp>
      <p:sp>
        <p:nvSpPr>
          <p:cNvPr id="7199" name="Rectangle 61"/>
          <p:cNvSpPr>
            <a:spLocks noChangeArrowheads="1"/>
          </p:cNvSpPr>
          <p:nvPr/>
        </p:nvSpPr>
        <p:spPr bwMode="auto">
          <a:xfrm>
            <a:off x="1168400" y="1257300"/>
            <a:ext cx="21272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100">
                <a:solidFill>
                  <a:srgbClr val="000000"/>
                </a:solidFill>
                <a:latin typeface="Calibri" pitchFamily="34" charset="0"/>
              </a:rPr>
              <a:t>120</a:t>
            </a:r>
            <a:endParaRPr lang="fr-FR"/>
          </a:p>
        </p:txBody>
      </p:sp>
      <p:sp>
        <p:nvSpPr>
          <p:cNvPr id="7200" name="Rectangle 62"/>
          <p:cNvSpPr>
            <a:spLocks noChangeArrowheads="1"/>
          </p:cNvSpPr>
          <p:nvPr/>
        </p:nvSpPr>
        <p:spPr bwMode="auto">
          <a:xfrm>
            <a:off x="1158875" y="968375"/>
            <a:ext cx="214313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100">
                <a:solidFill>
                  <a:srgbClr val="000000"/>
                </a:solidFill>
                <a:latin typeface="Calibri" pitchFamily="34" charset="0"/>
              </a:rPr>
              <a:t>140</a:t>
            </a:r>
            <a:endParaRPr lang="fr-FR"/>
          </a:p>
        </p:txBody>
      </p:sp>
      <p:sp>
        <p:nvSpPr>
          <p:cNvPr id="7201" name="Rectangle 63"/>
          <p:cNvSpPr>
            <a:spLocks noChangeArrowheads="1"/>
          </p:cNvSpPr>
          <p:nvPr/>
        </p:nvSpPr>
        <p:spPr bwMode="auto">
          <a:xfrm>
            <a:off x="1165225" y="704850"/>
            <a:ext cx="214313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100">
                <a:solidFill>
                  <a:srgbClr val="000000"/>
                </a:solidFill>
                <a:latin typeface="Calibri" pitchFamily="34" charset="0"/>
              </a:rPr>
              <a:t>160</a:t>
            </a:r>
            <a:endParaRPr lang="fr-FR"/>
          </a:p>
        </p:txBody>
      </p:sp>
      <p:sp>
        <p:nvSpPr>
          <p:cNvPr id="7202" name="Rectangle 64"/>
          <p:cNvSpPr>
            <a:spLocks noChangeArrowheads="1"/>
          </p:cNvSpPr>
          <p:nvPr/>
        </p:nvSpPr>
        <p:spPr bwMode="auto">
          <a:xfrm>
            <a:off x="1165225" y="415925"/>
            <a:ext cx="214313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100">
                <a:solidFill>
                  <a:srgbClr val="000000"/>
                </a:solidFill>
                <a:latin typeface="Calibri" pitchFamily="34" charset="0"/>
              </a:rPr>
              <a:t>180</a:t>
            </a:r>
            <a:endParaRPr lang="fr-FR"/>
          </a:p>
        </p:txBody>
      </p:sp>
      <p:sp>
        <p:nvSpPr>
          <p:cNvPr id="7203" name="Rectangle 65"/>
          <p:cNvSpPr>
            <a:spLocks noChangeArrowheads="1"/>
          </p:cNvSpPr>
          <p:nvPr/>
        </p:nvSpPr>
        <p:spPr bwMode="auto">
          <a:xfrm>
            <a:off x="1165225" y="115888"/>
            <a:ext cx="214313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100">
                <a:solidFill>
                  <a:srgbClr val="000000"/>
                </a:solidFill>
                <a:latin typeface="Calibri" pitchFamily="34" charset="0"/>
              </a:rPr>
              <a:t>200</a:t>
            </a:r>
            <a:endParaRPr lang="fr-FR"/>
          </a:p>
        </p:txBody>
      </p:sp>
      <p:sp>
        <p:nvSpPr>
          <p:cNvPr id="7204" name="Line 66"/>
          <p:cNvSpPr>
            <a:spLocks noChangeShapeType="1"/>
          </p:cNvSpPr>
          <p:nvPr/>
        </p:nvSpPr>
        <p:spPr bwMode="auto">
          <a:xfrm>
            <a:off x="1527175" y="3055938"/>
            <a:ext cx="2181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205" name="Rectangle 68"/>
          <p:cNvSpPr>
            <a:spLocks noChangeArrowheads="1"/>
          </p:cNvSpPr>
          <p:nvPr/>
        </p:nvSpPr>
        <p:spPr bwMode="auto">
          <a:xfrm>
            <a:off x="6659563" y="1536700"/>
            <a:ext cx="331787" cy="148907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206" name="Line 69"/>
          <p:cNvSpPr>
            <a:spLocks noChangeShapeType="1"/>
          </p:cNvSpPr>
          <p:nvPr/>
        </p:nvSpPr>
        <p:spPr bwMode="auto">
          <a:xfrm flipV="1">
            <a:off x="6132513" y="763588"/>
            <a:ext cx="0" cy="1143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207" name="Line 70"/>
          <p:cNvSpPr>
            <a:spLocks noChangeShapeType="1"/>
          </p:cNvSpPr>
          <p:nvPr/>
        </p:nvSpPr>
        <p:spPr bwMode="auto">
          <a:xfrm>
            <a:off x="6094413" y="763588"/>
            <a:ext cx="85725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208" name="Line 71"/>
          <p:cNvSpPr>
            <a:spLocks noChangeShapeType="1"/>
          </p:cNvSpPr>
          <p:nvPr/>
        </p:nvSpPr>
        <p:spPr bwMode="auto">
          <a:xfrm flipV="1">
            <a:off x="6827838" y="1489075"/>
            <a:ext cx="0" cy="476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209" name="Line 72"/>
          <p:cNvSpPr>
            <a:spLocks noChangeShapeType="1"/>
          </p:cNvSpPr>
          <p:nvPr/>
        </p:nvSpPr>
        <p:spPr bwMode="auto">
          <a:xfrm>
            <a:off x="6791325" y="1489075"/>
            <a:ext cx="84138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210" name="Line 73"/>
          <p:cNvSpPr>
            <a:spLocks noChangeShapeType="1"/>
          </p:cNvSpPr>
          <p:nvPr/>
        </p:nvSpPr>
        <p:spPr bwMode="auto">
          <a:xfrm>
            <a:off x="6132513" y="877888"/>
            <a:ext cx="0" cy="95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211" name="Line 74"/>
          <p:cNvSpPr>
            <a:spLocks noChangeShapeType="1"/>
          </p:cNvSpPr>
          <p:nvPr/>
        </p:nvSpPr>
        <p:spPr bwMode="auto">
          <a:xfrm>
            <a:off x="6094413" y="887413"/>
            <a:ext cx="85725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212" name="Line 75"/>
          <p:cNvSpPr>
            <a:spLocks noChangeShapeType="1"/>
          </p:cNvSpPr>
          <p:nvPr/>
        </p:nvSpPr>
        <p:spPr bwMode="auto">
          <a:xfrm>
            <a:off x="6827838" y="1536700"/>
            <a:ext cx="0" cy="79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213" name="Line 76"/>
          <p:cNvSpPr>
            <a:spLocks noChangeShapeType="1"/>
          </p:cNvSpPr>
          <p:nvPr/>
        </p:nvSpPr>
        <p:spPr bwMode="auto">
          <a:xfrm>
            <a:off x="6791325" y="1544638"/>
            <a:ext cx="84138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214" name="Line 77"/>
          <p:cNvSpPr>
            <a:spLocks noChangeShapeType="1"/>
          </p:cNvSpPr>
          <p:nvPr/>
        </p:nvSpPr>
        <p:spPr bwMode="auto">
          <a:xfrm>
            <a:off x="5480050" y="646113"/>
            <a:ext cx="0" cy="2379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215" name="Line 78"/>
          <p:cNvSpPr>
            <a:spLocks noChangeShapeType="1"/>
          </p:cNvSpPr>
          <p:nvPr/>
        </p:nvSpPr>
        <p:spPr bwMode="auto">
          <a:xfrm>
            <a:off x="5432425" y="3025775"/>
            <a:ext cx="47625" cy="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216" name="Line 79"/>
          <p:cNvSpPr>
            <a:spLocks noChangeShapeType="1"/>
          </p:cNvSpPr>
          <p:nvPr/>
        </p:nvSpPr>
        <p:spPr bwMode="auto">
          <a:xfrm>
            <a:off x="5432425" y="2763838"/>
            <a:ext cx="47625" cy="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217" name="Line 80"/>
          <p:cNvSpPr>
            <a:spLocks noChangeShapeType="1"/>
          </p:cNvSpPr>
          <p:nvPr/>
        </p:nvSpPr>
        <p:spPr bwMode="auto">
          <a:xfrm>
            <a:off x="5432425" y="2493963"/>
            <a:ext cx="47625" cy="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218" name="Line 81"/>
          <p:cNvSpPr>
            <a:spLocks noChangeShapeType="1"/>
          </p:cNvSpPr>
          <p:nvPr/>
        </p:nvSpPr>
        <p:spPr bwMode="auto">
          <a:xfrm>
            <a:off x="5432425" y="2232025"/>
            <a:ext cx="47625" cy="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219" name="Line 82"/>
          <p:cNvSpPr>
            <a:spLocks noChangeShapeType="1"/>
          </p:cNvSpPr>
          <p:nvPr/>
        </p:nvSpPr>
        <p:spPr bwMode="auto">
          <a:xfrm>
            <a:off x="5432425" y="1970088"/>
            <a:ext cx="47625" cy="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220" name="Line 83"/>
          <p:cNvSpPr>
            <a:spLocks noChangeShapeType="1"/>
          </p:cNvSpPr>
          <p:nvPr/>
        </p:nvSpPr>
        <p:spPr bwMode="auto">
          <a:xfrm>
            <a:off x="5432425" y="1700213"/>
            <a:ext cx="47625" cy="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221" name="Line 84"/>
          <p:cNvSpPr>
            <a:spLocks noChangeShapeType="1"/>
          </p:cNvSpPr>
          <p:nvPr/>
        </p:nvSpPr>
        <p:spPr bwMode="auto">
          <a:xfrm>
            <a:off x="5432425" y="1439863"/>
            <a:ext cx="47625" cy="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222" name="Line 85"/>
          <p:cNvSpPr>
            <a:spLocks noChangeShapeType="1"/>
          </p:cNvSpPr>
          <p:nvPr/>
        </p:nvSpPr>
        <p:spPr bwMode="auto">
          <a:xfrm>
            <a:off x="5432425" y="1177925"/>
            <a:ext cx="47625" cy="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223" name="Line 86"/>
          <p:cNvSpPr>
            <a:spLocks noChangeShapeType="1"/>
          </p:cNvSpPr>
          <p:nvPr/>
        </p:nvSpPr>
        <p:spPr bwMode="auto">
          <a:xfrm>
            <a:off x="5432425" y="908050"/>
            <a:ext cx="47625" cy="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224" name="Line 87"/>
          <p:cNvSpPr>
            <a:spLocks noChangeShapeType="1"/>
          </p:cNvSpPr>
          <p:nvPr/>
        </p:nvSpPr>
        <p:spPr bwMode="auto">
          <a:xfrm>
            <a:off x="5432425" y="646113"/>
            <a:ext cx="47625" cy="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225" name="Line 88"/>
          <p:cNvSpPr>
            <a:spLocks noChangeShapeType="1"/>
          </p:cNvSpPr>
          <p:nvPr/>
        </p:nvSpPr>
        <p:spPr bwMode="auto">
          <a:xfrm flipV="1">
            <a:off x="5480050" y="3025775"/>
            <a:ext cx="0" cy="49213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226" name="Rectangle 89"/>
          <p:cNvSpPr>
            <a:spLocks noChangeArrowheads="1"/>
          </p:cNvSpPr>
          <p:nvPr/>
        </p:nvSpPr>
        <p:spPr bwMode="auto">
          <a:xfrm>
            <a:off x="5268913" y="2928938"/>
            <a:ext cx="71437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100">
                <a:solidFill>
                  <a:srgbClr val="000000"/>
                </a:solidFill>
                <a:latin typeface="Calibri" pitchFamily="34" charset="0"/>
              </a:rPr>
              <a:t>0</a:t>
            </a:r>
            <a:endParaRPr lang="fr-FR" sz="1100"/>
          </a:p>
        </p:txBody>
      </p:sp>
      <p:sp>
        <p:nvSpPr>
          <p:cNvPr id="7227" name="Rectangle 90"/>
          <p:cNvSpPr>
            <a:spLocks noChangeArrowheads="1"/>
          </p:cNvSpPr>
          <p:nvPr/>
        </p:nvSpPr>
        <p:spPr bwMode="auto">
          <a:xfrm>
            <a:off x="5099050" y="2667000"/>
            <a:ext cx="214313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100">
                <a:solidFill>
                  <a:srgbClr val="000000"/>
                </a:solidFill>
                <a:latin typeface="Calibri" pitchFamily="34" charset="0"/>
              </a:rPr>
              <a:t>100</a:t>
            </a:r>
            <a:endParaRPr lang="fr-FR" sz="1100"/>
          </a:p>
        </p:txBody>
      </p:sp>
      <p:sp>
        <p:nvSpPr>
          <p:cNvPr id="7228" name="Rectangle 91"/>
          <p:cNvSpPr>
            <a:spLocks noChangeArrowheads="1"/>
          </p:cNvSpPr>
          <p:nvPr/>
        </p:nvSpPr>
        <p:spPr bwMode="auto">
          <a:xfrm>
            <a:off x="5099050" y="2397125"/>
            <a:ext cx="214313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100">
                <a:solidFill>
                  <a:srgbClr val="000000"/>
                </a:solidFill>
                <a:latin typeface="Calibri" pitchFamily="34" charset="0"/>
              </a:rPr>
              <a:t>200</a:t>
            </a:r>
            <a:endParaRPr lang="fr-FR" sz="1100"/>
          </a:p>
        </p:txBody>
      </p:sp>
      <p:sp>
        <p:nvSpPr>
          <p:cNvPr id="7229" name="Rectangle 92"/>
          <p:cNvSpPr>
            <a:spLocks noChangeArrowheads="1"/>
          </p:cNvSpPr>
          <p:nvPr/>
        </p:nvSpPr>
        <p:spPr bwMode="auto">
          <a:xfrm>
            <a:off x="5099050" y="2135188"/>
            <a:ext cx="214313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100">
                <a:solidFill>
                  <a:srgbClr val="000000"/>
                </a:solidFill>
                <a:latin typeface="Calibri" pitchFamily="34" charset="0"/>
              </a:rPr>
              <a:t>300</a:t>
            </a:r>
            <a:endParaRPr lang="fr-FR" sz="1100"/>
          </a:p>
        </p:txBody>
      </p:sp>
      <p:sp>
        <p:nvSpPr>
          <p:cNvPr id="7230" name="Rectangle 93"/>
          <p:cNvSpPr>
            <a:spLocks noChangeArrowheads="1"/>
          </p:cNvSpPr>
          <p:nvPr/>
        </p:nvSpPr>
        <p:spPr bwMode="auto">
          <a:xfrm>
            <a:off x="5099050" y="1874838"/>
            <a:ext cx="214313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100">
                <a:solidFill>
                  <a:srgbClr val="000000"/>
                </a:solidFill>
                <a:latin typeface="Calibri" pitchFamily="34" charset="0"/>
              </a:rPr>
              <a:t>400</a:t>
            </a:r>
            <a:endParaRPr lang="fr-FR" sz="1100"/>
          </a:p>
        </p:txBody>
      </p:sp>
      <p:sp>
        <p:nvSpPr>
          <p:cNvPr id="7231" name="Rectangle 94"/>
          <p:cNvSpPr>
            <a:spLocks noChangeArrowheads="1"/>
          </p:cNvSpPr>
          <p:nvPr/>
        </p:nvSpPr>
        <p:spPr bwMode="auto">
          <a:xfrm>
            <a:off x="5099050" y="1603375"/>
            <a:ext cx="214313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100">
                <a:solidFill>
                  <a:srgbClr val="000000"/>
                </a:solidFill>
                <a:latin typeface="Calibri" pitchFamily="34" charset="0"/>
              </a:rPr>
              <a:t>500</a:t>
            </a:r>
            <a:endParaRPr lang="fr-FR" sz="1100"/>
          </a:p>
        </p:txBody>
      </p:sp>
      <p:sp>
        <p:nvSpPr>
          <p:cNvPr id="7232" name="Rectangle 95"/>
          <p:cNvSpPr>
            <a:spLocks noChangeArrowheads="1"/>
          </p:cNvSpPr>
          <p:nvPr/>
        </p:nvSpPr>
        <p:spPr bwMode="auto">
          <a:xfrm>
            <a:off x="5099050" y="1343025"/>
            <a:ext cx="214313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100">
                <a:solidFill>
                  <a:srgbClr val="000000"/>
                </a:solidFill>
                <a:latin typeface="Calibri" pitchFamily="34" charset="0"/>
              </a:rPr>
              <a:t>600</a:t>
            </a:r>
            <a:endParaRPr lang="fr-FR" sz="1100"/>
          </a:p>
        </p:txBody>
      </p:sp>
      <p:sp>
        <p:nvSpPr>
          <p:cNvPr id="7233" name="Rectangle 96"/>
          <p:cNvSpPr>
            <a:spLocks noChangeArrowheads="1"/>
          </p:cNvSpPr>
          <p:nvPr/>
        </p:nvSpPr>
        <p:spPr bwMode="auto">
          <a:xfrm>
            <a:off x="5099050" y="1081088"/>
            <a:ext cx="214313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100">
                <a:solidFill>
                  <a:srgbClr val="000000"/>
                </a:solidFill>
                <a:latin typeface="Calibri" pitchFamily="34" charset="0"/>
              </a:rPr>
              <a:t>700</a:t>
            </a:r>
            <a:endParaRPr lang="fr-FR" sz="1100"/>
          </a:p>
        </p:txBody>
      </p:sp>
      <p:sp>
        <p:nvSpPr>
          <p:cNvPr id="7234" name="Rectangle 97"/>
          <p:cNvSpPr>
            <a:spLocks noChangeArrowheads="1"/>
          </p:cNvSpPr>
          <p:nvPr/>
        </p:nvSpPr>
        <p:spPr bwMode="auto">
          <a:xfrm>
            <a:off x="5099050" y="811213"/>
            <a:ext cx="214313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100">
                <a:solidFill>
                  <a:srgbClr val="000000"/>
                </a:solidFill>
                <a:latin typeface="Calibri" pitchFamily="34" charset="0"/>
              </a:rPr>
              <a:t>800</a:t>
            </a:r>
            <a:endParaRPr lang="fr-FR" sz="1100"/>
          </a:p>
        </p:txBody>
      </p:sp>
      <p:sp>
        <p:nvSpPr>
          <p:cNvPr id="7235" name="Rectangle 98"/>
          <p:cNvSpPr>
            <a:spLocks noChangeArrowheads="1"/>
          </p:cNvSpPr>
          <p:nvPr/>
        </p:nvSpPr>
        <p:spPr bwMode="auto">
          <a:xfrm>
            <a:off x="5099050" y="549275"/>
            <a:ext cx="214313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100">
                <a:solidFill>
                  <a:srgbClr val="000000"/>
                </a:solidFill>
                <a:latin typeface="Calibri" pitchFamily="34" charset="0"/>
              </a:rPr>
              <a:t>900</a:t>
            </a:r>
            <a:endParaRPr lang="fr-FR" sz="1100"/>
          </a:p>
        </p:txBody>
      </p:sp>
      <p:sp>
        <p:nvSpPr>
          <p:cNvPr id="7236" name="Text Box 8"/>
          <p:cNvSpPr txBox="1">
            <a:spLocks noChangeArrowheads="1"/>
          </p:cNvSpPr>
          <p:nvPr/>
        </p:nvSpPr>
        <p:spPr bwMode="auto">
          <a:xfrm>
            <a:off x="5965825" y="3287713"/>
            <a:ext cx="4032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000" b="1"/>
              <a:t>Ctrl</a:t>
            </a:r>
          </a:p>
        </p:txBody>
      </p:sp>
      <p:sp>
        <p:nvSpPr>
          <p:cNvPr id="7237" name="Text Box 9"/>
          <p:cNvSpPr txBox="1">
            <a:spLocks noChangeArrowheads="1"/>
          </p:cNvSpPr>
          <p:nvPr/>
        </p:nvSpPr>
        <p:spPr bwMode="auto">
          <a:xfrm>
            <a:off x="6619875" y="3287713"/>
            <a:ext cx="5095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000" b="1"/>
              <a:t>TNF</a:t>
            </a:r>
            <a:r>
              <a:rPr lang="el-GR" sz="1000" b="1">
                <a:cs typeface="Arial" charset="0"/>
              </a:rPr>
              <a:t>α</a:t>
            </a:r>
          </a:p>
        </p:txBody>
      </p:sp>
      <p:sp>
        <p:nvSpPr>
          <p:cNvPr id="7238" name="Line 101"/>
          <p:cNvSpPr>
            <a:spLocks noChangeShapeType="1"/>
          </p:cNvSpPr>
          <p:nvPr/>
        </p:nvSpPr>
        <p:spPr bwMode="auto">
          <a:xfrm>
            <a:off x="5475288" y="3025775"/>
            <a:ext cx="19764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239" name="Rectangle 2"/>
          <p:cNvSpPr>
            <a:spLocks noChangeArrowheads="1"/>
          </p:cNvSpPr>
          <p:nvPr/>
        </p:nvSpPr>
        <p:spPr bwMode="auto">
          <a:xfrm>
            <a:off x="1958975" y="4445000"/>
            <a:ext cx="365125" cy="17081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240" name="Rectangle 3"/>
          <p:cNvSpPr>
            <a:spLocks noChangeArrowheads="1"/>
          </p:cNvSpPr>
          <p:nvPr/>
        </p:nvSpPr>
        <p:spPr bwMode="auto">
          <a:xfrm>
            <a:off x="2759075" y="4929188"/>
            <a:ext cx="365125" cy="121285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241" name="Line 4"/>
          <p:cNvSpPr>
            <a:spLocks noChangeShapeType="1"/>
          </p:cNvSpPr>
          <p:nvPr/>
        </p:nvSpPr>
        <p:spPr bwMode="auto">
          <a:xfrm flipV="1">
            <a:off x="2147888" y="4422775"/>
            <a:ext cx="0" cy="222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242" name="Line 5"/>
          <p:cNvSpPr>
            <a:spLocks noChangeShapeType="1"/>
          </p:cNvSpPr>
          <p:nvPr/>
        </p:nvSpPr>
        <p:spPr bwMode="auto">
          <a:xfrm>
            <a:off x="2117725" y="4422775"/>
            <a:ext cx="68263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243" name="Line 6"/>
          <p:cNvSpPr>
            <a:spLocks noChangeShapeType="1"/>
          </p:cNvSpPr>
          <p:nvPr/>
        </p:nvSpPr>
        <p:spPr bwMode="auto">
          <a:xfrm flipV="1">
            <a:off x="2946400" y="4852988"/>
            <a:ext cx="0" cy="762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244" name="Line 7"/>
          <p:cNvSpPr>
            <a:spLocks noChangeShapeType="1"/>
          </p:cNvSpPr>
          <p:nvPr/>
        </p:nvSpPr>
        <p:spPr bwMode="auto">
          <a:xfrm>
            <a:off x="2916238" y="4852988"/>
            <a:ext cx="68262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245" name="Line 8"/>
          <p:cNvSpPr>
            <a:spLocks noChangeShapeType="1"/>
          </p:cNvSpPr>
          <p:nvPr/>
        </p:nvSpPr>
        <p:spPr bwMode="auto">
          <a:xfrm>
            <a:off x="2147888" y="4445000"/>
            <a:ext cx="0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246" name="Line 9"/>
          <p:cNvSpPr>
            <a:spLocks noChangeShapeType="1"/>
          </p:cNvSpPr>
          <p:nvPr/>
        </p:nvSpPr>
        <p:spPr bwMode="auto">
          <a:xfrm>
            <a:off x="2117725" y="4445000"/>
            <a:ext cx="68263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247" name="Line 10"/>
          <p:cNvSpPr>
            <a:spLocks noChangeShapeType="1"/>
          </p:cNvSpPr>
          <p:nvPr/>
        </p:nvSpPr>
        <p:spPr bwMode="auto">
          <a:xfrm>
            <a:off x="2946400" y="4929188"/>
            <a:ext cx="0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248" name="Line 11"/>
          <p:cNvSpPr>
            <a:spLocks noChangeShapeType="1"/>
          </p:cNvSpPr>
          <p:nvPr/>
        </p:nvSpPr>
        <p:spPr bwMode="auto">
          <a:xfrm>
            <a:off x="2916238" y="4929188"/>
            <a:ext cx="68262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249" name="Line 12"/>
          <p:cNvSpPr>
            <a:spLocks noChangeShapeType="1"/>
          </p:cNvSpPr>
          <p:nvPr/>
        </p:nvSpPr>
        <p:spPr bwMode="auto">
          <a:xfrm>
            <a:off x="1546225" y="4271963"/>
            <a:ext cx="0" cy="1882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250" name="Line 13"/>
          <p:cNvSpPr>
            <a:spLocks noChangeShapeType="1"/>
          </p:cNvSpPr>
          <p:nvPr/>
        </p:nvSpPr>
        <p:spPr bwMode="auto">
          <a:xfrm>
            <a:off x="1508125" y="6154738"/>
            <a:ext cx="38100" cy="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251" name="Line 14"/>
          <p:cNvSpPr>
            <a:spLocks noChangeShapeType="1"/>
          </p:cNvSpPr>
          <p:nvPr/>
        </p:nvSpPr>
        <p:spPr bwMode="auto">
          <a:xfrm>
            <a:off x="1508125" y="5842000"/>
            <a:ext cx="38100" cy="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252" name="Line 15"/>
          <p:cNvSpPr>
            <a:spLocks noChangeShapeType="1"/>
          </p:cNvSpPr>
          <p:nvPr/>
        </p:nvSpPr>
        <p:spPr bwMode="auto">
          <a:xfrm>
            <a:off x="1508125" y="5529263"/>
            <a:ext cx="38100" cy="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253" name="Line 16"/>
          <p:cNvSpPr>
            <a:spLocks noChangeShapeType="1"/>
          </p:cNvSpPr>
          <p:nvPr/>
        </p:nvSpPr>
        <p:spPr bwMode="auto">
          <a:xfrm>
            <a:off x="1508125" y="5216525"/>
            <a:ext cx="38100" cy="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254" name="Line 17"/>
          <p:cNvSpPr>
            <a:spLocks noChangeShapeType="1"/>
          </p:cNvSpPr>
          <p:nvPr/>
        </p:nvSpPr>
        <p:spPr bwMode="auto">
          <a:xfrm>
            <a:off x="1508125" y="4897438"/>
            <a:ext cx="38100" cy="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255" name="Line 18"/>
          <p:cNvSpPr>
            <a:spLocks noChangeShapeType="1"/>
          </p:cNvSpPr>
          <p:nvPr/>
        </p:nvSpPr>
        <p:spPr bwMode="auto">
          <a:xfrm>
            <a:off x="1508125" y="4584700"/>
            <a:ext cx="38100" cy="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256" name="Line 19"/>
          <p:cNvSpPr>
            <a:spLocks noChangeShapeType="1"/>
          </p:cNvSpPr>
          <p:nvPr/>
        </p:nvSpPr>
        <p:spPr bwMode="auto">
          <a:xfrm>
            <a:off x="1508125" y="4271963"/>
            <a:ext cx="38100" cy="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257" name="Line 20"/>
          <p:cNvSpPr>
            <a:spLocks noChangeShapeType="1"/>
          </p:cNvSpPr>
          <p:nvPr/>
        </p:nvSpPr>
        <p:spPr bwMode="auto">
          <a:xfrm flipV="1">
            <a:off x="1546225" y="6154738"/>
            <a:ext cx="0" cy="3810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258" name="Rectangle 21"/>
          <p:cNvSpPr>
            <a:spLocks noChangeArrowheads="1"/>
          </p:cNvSpPr>
          <p:nvPr/>
        </p:nvSpPr>
        <p:spPr bwMode="auto">
          <a:xfrm>
            <a:off x="1358900" y="6069013"/>
            <a:ext cx="71438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100">
                <a:solidFill>
                  <a:srgbClr val="000000"/>
                </a:solidFill>
                <a:latin typeface="Calibri" pitchFamily="34" charset="0"/>
              </a:rPr>
              <a:t>0</a:t>
            </a:r>
            <a:endParaRPr lang="fr-FR" sz="1100"/>
          </a:p>
        </p:txBody>
      </p:sp>
      <p:sp>
        <p:nvSpPr>
          <p:cNvPr id="7259" name="Rectangle 22"/>
          <p:cNvSpPr>
            <a:spLocks noChangeArrowheads="1"/>
          </p:cNvSpPr>
          <p:nvPr/>
        </p:nvSpPr>
        <p:spPr bwMode="auto">
          <a:xfrm>
            <a:off x="1290638" y="5756275"/>
            <a:ext cx="1428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100">
                <a:solidFill>
                  <a:srgbClr val="000000"/>
                </a:solidFill>
                <a:latin typeface="Calibri" pitchFamily="34" charset="0"/>
              </a:rPr>
              <a:t>50</a:t>
            </a:r>
            <a:endParaRPr lang="fr-FR" sz="1100"/>
          </a:p>
        </p:txBody>
      </p:sp>
      <p:sp>
        <p:nvSpPr>
          <p:cNvPr id="7260" name="Rectangle 23"/>
          <p:cNvSpPr>
            <a:spLocks noChangeArrowheads="1"/>
          </p:cNvSpPr>
          <p:nvPr/>
        </p:nvSpPr>
        <p:spPr bwMode="auto">
          <a:xfrm>
            <a:off x="1222375" y="5443538"/>
            <a:ext cx="214313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100">
                <a:solidFill>
                  <a:srgbClr val="000000"/>
                </a:solidFill>
                <a:latin typeface="Calibri" pitchFamily="34" charset="0"/>
              </a:rPr>
              <a:t>100</a:t>
            </a:r>
            <a:endParaRPr lang="fr-FR" sz="1100"/>
          </a:p>
        </p:txBody>
      </p:sp>
      <p:sp>
        <p:nvSpPr>
          <p:cNvPr id="7261" name="Rectangle 24"/>
          <p:cNvSpPr>
            <a:spLocks noChangeArrowheads="1"/>
          </p:cNvSpPr>
          <p:nvPr/>
        </p:nvSpPr>
        <p:spPr bwMode="auto">
          <a:xfrm>
            <a:off x="1222375" y="5130800"/>
            <a:ext cx="214313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100">
                <a:solidFill>
                  <a:srgbClr val="000000"/>
                </a:solidFill>
                <a:latin typeface="Calibri" pitchFamily="34" charset="0"/>
              </a:rPr>
              <a:t>150</a:t>
            </a:r>
            <a:endParaRPr lang="fr-FR" sz="1100"/>
          </a:p>
        </p:txBody>
      </p:sp>
      <p:sp>
        <p:nvSpPr>
          <p:cNvPr id="7262" name="Rectangle 25"/>
          <p:cNvSpPr>
            <a:spLocks noChangeArrowheads="1"/>
          </p:cNvSpPr>
          <p:nvPr/>
        </p:nvSpPr>
        <p:spPr bwMode="auto">
          <a:xfrm>
            <a:off x="1222375" y="4811713"/>
            <a:ext cx="214313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100">
                <a:solidFill>
                  <a:srgbClr val="000000"/>
                </a:solidFill>
                <a:latin typeface="Calibri" pitchFamily="34" charset="0"/>
              </a:rPr>
              <a:t>200</a:t>
            </a:r>
            <a:endParaRPr lang="fr-FR" sz="1100"/>
          </a:p>
        </p:txBody>
      </p:sp>
      <p:sp>
        <p:nvSpPr>
          <p:cNvPr id="7263" name="Rectangle 26"/>
          <p:cNvSpPr>
            <a:spLocks noChangeArrowheads="1"/>
          </p:cNvSpPr>
          <p:nvPr/>
        </p:nvSpPr>
        <p:spPr bwMode="auto">
          <a:xfrm>
            <a:off x="1222375" y="4498975"/>
            <a:ext cx="214313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100">
                <a:solidFill>
                  <a:srgbClr val="000000"/>
                </a:solidFill>
                <a:latin typeface="Calibri" pitchFamily="34" charset="0"/>
              </a:rPr>
              <a:t>250</a:t>
            </a:r>
            <a:endParaRPr lang="fr-FR" sz="1100"/>
          </a:p>
        </p:txBody>
      </p:sp>
      <p:sp>
        <p:nvSpPr>
          <p:cNvPr id="7264" name="Rectangle 27"/>
          <p:cNvSpPr>
            <a:spLocks noChangeArrowheads="1"/>
          </p:cNvSpPr>
          <p:nvPr/>
        </p:nvSpPr>
        <p:spPr bwMode="auto">
          <a:xfrm>
            <a:off x="1222375" y="4186238"/>
            <a:ext cx="214313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100">
                <a:solidFill>
                  <a:srgbClr val="000000"/>
                </a:solidFill>
                <a:latin typeface="Calibri" pitchFamily="34" charset="0"/>
              </a:rPr>
              <a:t>300</a:t>
            </a:r>
            <a:endParaRPr lang="fr-FR" sz="1100"/>
          </a:p>
        </p:txBody>
      </p:sp>
      <p:sp>
        <p:nvSpPr>
          <p:cNvPr id="7265" name="Text Box 8"/>
          <p:cNvSpPr txBox="1">
            <a:spLocks noChangeArrowheads="1"/>
          </p:cNvSpPr>
          <p:nvPr/>
        </p:nvSpPr>
        <p:spPr bwMode="auto">
          <a:xfrm>
            <a:off x="1946275" y="6308725"/>
            <a:ext cx="4032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000" b="1"/>
              <a:t>Ctrl</a:t>
            </a:r>
          </a:p>
        </p:txBody>
      </p:sp>
      <p:sp>
        <p:nvSpPr>
          <p:cNvPr id="7266" name="Text Box 9"/>
          <p:cNvSpPr txBox="1">
            <a:spLocks noChangeArrowheads="1"/>
          </p:cNvSpPr>
          <p:nvPr/>
        </p:nvSpPr>
        <p:spPr bwMode="auto">
          <a:xfrm>
            <a:off x="2660650" y="6308725"/>
            <a:ext cx="5095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000" b="1"/>
              <a:t>TNF</a:t>
            </a:r>
            <a:r>
              <a:rPr lang="el-GR" sz="1000" b="1">
                <a:cs typeface="Arial" charset="0"/>
              </a:rPr>
              <a:t>α</a:t>
            </a:r>
          </a:p>
        </p:txBody>
      </p:sp>
      <p:sp>
        <p:nvSpPr>
          <p:cNvPr id="7267" name="Rectangle 105"/>
          <p:cNvSpPr>
            <a:spLocks noChangeArrowheads="1"/>
          </p:cNvSpPr>
          <p:nvPr/>
        </p:nvSpPr>
        <p:spPr bwMode="auto">
          <a:xfrm>
            <a:off x="6726238" y="4906963"/>
            <a:ext cx="317500" cy="116205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268" name="Line 106"/>
          <p:cNvSpPr>
            <a:spLocks noChangeShapeType="1"/>
          </p:cNvSpPr>
          <p:nvPr/>
        </p:nvSpPr>
        <p:spPr bwMode="auto">
          <a:xfrm flipV="1">
            <a:off x="6092825" y="4970463"/>
            <a:ext cx="0" cy="1841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269" name="Line 107"/>
          <p:cNvSpPr>
            <a:spLocks noChangeShapeType="1"/>
          </p:cNvSpPr>
          <p:nvPr/>
        </p:nvSpPr>
        <p:spPr bwMode="auto">
          <a:xfrm>
            <a:off x="6057900" y="4970463"/>
            <a:ext cx="80963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270" name="Line 108"/>
          <p:cNvSpPr>
            <a:spLocks noChangeShapeType="1"/>
          </p:cNvSpPr>
          <p:nvPr/>
        </p:nvSpPr>
        <p:spPr bwMode="auto">
          <a:xfrm flipV="1">
            <a:off x="6899275" y="4732338"/>
            <a:ext cx="0" cy="1746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271" name="Line 109"/>
          <p:cNvSpPr>
            <a:spLocks noChangeShapeType="1"/>
          </p:cNvSpPr>
          <p:nvPr/>
        </p:nvSpPr>
        <p:spPr bwMode="auto">
          <a:xfrm>
            <a:off x="6862763" y="4732338"/>
            <a:ext cx="82550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272" name="Line 110"/>
          <p:cNvSpPr>
            <a:spLocks noChangeShapeType="1"/>
          </p:cNvSpPr>
          <p:nvPr/>
        </p:nvSpPr>
        <p:spPr bwMode="auto">
          <a:xfrm>
            <a:off x="6092825" y="5154613"/>
            <a:ext cx="0" cy="1587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273" name="Line 111"/>
          <p:cNvSpPr>
            <a:spLocks noChangeShapeType="1"/>
          </p:cNvSpPr>
          <p:nvPr/>
        </p:nvSpPr>
        <p:spPr bwMode="auto">
          <a:xfrm>
            <a:off x="6057900" y="5313363"/>
            <a:ext cx="80963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274" name="Line 112"/>
          <p:cNvSpPr>
            <a:spLocks noChangeShapeType="1"/>
          </p:cNvSpPr>
          <p:nvPr/>
        </p:nvSpPr>
        <p:spPr bwMode="auto">
          <a:xfrm>
            <a:off x="6899275" y="4906963"/>
            <a:ext cx="0" cy="1555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275" name="Line 113"/>
          <p:cNvSpPr>
            <a:spLocks noChangeShapeType="1"/>
          </p:cNvSpPr>
          <p:nvPr/>
        </p:nvSpPr>
        <p:spPr bwMode="auto">
          <a:xfrm>
            <a:off x="6862763" y="5062538"/>
            <a:ext cx="82550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276" name="Line 114"/>
          <p:cNvSpPr>
            <a:spLocks noChangeShapeType="1"/>
          </p:cNvSpPr>
          <p:nvPr/>
        </p:nvSpPr>
        <p:spPr bwMode="auto">
          <a:xfrm>
            <a:off x="5484813" y="4241800"/>
            <a:ext cx="0" cy="1827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277" name="Line 115"/>
          <p:cNvSpPr>
            <a:spLocks noChangeShapeType="1"/>
          </p:cNvSpPr>
          <p:nvPr/>
        </p:nvSpPr>
        <p:spPr bwMode="auto">
          <a:xfrm>
            <a:off x="5438775" y="6069013"/>
            <a:ext cx="46038" cy="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278" name="Line 116"/>
          <p:cNvSpPr>
            <a:spLocks noChangeShapeType="1"/>
          </p:cNvSpPr>
          <p:nvPr/>
        </p:nvSpPr>
        <p:spPr bwMode="auto">
          <a:xfrm>
            <a:off x="5438775" y="5616575"/>
            <a:ext cx="46038" cy="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279" name="Line 117"/>
          <p:cNvSpPr>
            <a:spLocks noChangeShapeType="1"/>
          </p:cNvSpPr>
          <p:nvPr/>
        </p:nvSpPr>
        <p:spPr bwMode="auto">
          <a:xfrm>
            <a:off x="5438775" y="5154613"/>
            <a:ext cx="46038" cy="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280" name="Line 118"/>
          <p:cNvSpPr>
            <a:spLocks noChangeShapeType="1"/>
          </p:cNvSpPr>
          <p:nvPr/>
        </p:nvSpPr>
        <p:spPr bwMode="auto">
          <a:xfrm>
            <a:off x="5438775" y="4703763"/>
            <a:ext cx="46038" cy="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281" name="Line 119"/>
          <p:cNvSpPr>
            <a:spLocks noChangeShapeType="1"/>
          </p:cNvSpPr>
          <p:nvPr/>
        </p:nvSpPr>
        <p:spPr bwMode="auto">
          <a:xfrm>
            <a:off x="5438775" y="4241800"/>
            <a:ext cx="46038" cy="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282" name="Line 120"/>
          <p:cNvSpPr>
            <a:spLocks noChangeShapeType="1"/>
          </p:cNvSpPr>
          <p:nvPr/>
        </p:nvSpPr>
        <p:spPr bwMode="auto">
          <a:xfrm flipV="1">
            <a:off x="5484813" y="6069013"/>
            <a:ext cx="0" cy="4603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283" name="Rectangle 121"/>
          <p:cNvSpPr>
            <a:spLocks noChangeArrowheads="1"/>
          </p:cNvSpPr>
          <p:nvPr/>
        </p:nvSpPr>
        <p:spPr bwMode="auto">
          <a:xfrm>
            <a:off x="5284788" y="5975350"/>
            <a:ext cx="71437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100">
                <a:solidFill>
                  <a:srgbClr val="000000"/>
                </a:solidFill>
                <a:latin typeface="Calibri" pitchFamily="34" charset="0"/>
              </a:rPr>
              <a:t>0</a:t>
            </a:r>
            <a:endParaRPr lang="fr-FR" sz="1100"/>
          </a:p>
        </p:txBody>
      </p:sp>
      <p:sp>
        <p:nvSpPr>
          <p:cNvPr id="7284" name="Rectangle 122"/>
          <p:cNvSpPr>
            <a:spLocks noChangeArrowheads="1"/>
          </p:cNvSpPr>
          <p:nvPr/>
        </p:nvSpPr>
        <p:spPr bwMode="auto">
          <a:xfrm>
            <a:off x="5164138" y="5524500"/>
            <a:ext cx="1778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100">
                <a:solidFill>
                  <a:srgbClr val="000000"/>
                </a:solidFill>
                <a:latin typeface="Calibri" pitchFamily="34" charset="0"/>
              </a:rPr>
              <a:t>0.5</a:t>
            </a:r>
            <a:endParaRPr lang="fr-FR" sz="1100"/>
          </a:p>
        </p:txBody>
      </p:sp>
      <p:sp>
        <p:nvSpPr>
          <p:cNvPr id="7285" name="Rectangle 123"/>
          <p:cNvSpPr>
            <a:spLocks noChangeArrowheads="1"/>
          </p:cNvSpPr>
          <p:nvPr/>
        </p:nvSpPr>
        <p:spPr bwMode="auto">
          <a:xfrm>
            <a:off x="5284788" y="5062538"/>
            <a:ext cx="71437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100">
                <a:solidFill>
                  <a:srgbClr val="000000"/>
                </a:solidFill>
                <a:latin typeface="Calibri" pitchFamily="34" charset="0"/>
              </a:rPr>
              <a:t>1</a:t>
            </a:r>
            <a:endParaRPr lang="fr-FR" sz="1100"/>
          </a:p>
        </p:txBody>
      </p:sp>
      <p:sp>
        <p:nvSpPr>
          <p:cNvPr id="7286" name="Rectangle 124"/>
          <p:cNvSpPr>
            <a:spLocks noChangeArrowheads="1"/>
          </p:cNvSpPr>
          <p:nvPr/>
        </p:nvSpPr>
        <p:spPr bwMode="auto">
          <a:xfrm>
            <a:off x="5164138" y="4611688"/>
            <a:ext cx="1778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100">
                <a:solidFill>
                  <a:srgbClr val="000000"/>
                </a:solidFill>
                <a:latin typeface="Calibri" pitchFamily="34" charset="0"/>
              </a:rPr>
              <a:t>1.5</a:t>
            </a:r>
            <a:endParaRPr lang="fr-FR" sz="1100"/>
          </a:p>
        </p:txBody>
      </p:sp>
      <p:sp>
        <p:nvSpPr>
          <p:cNvPr id="7287" name="Rectangle 125"/>
          <p:cNvSpPr>
            <a:spLocks noChangeArrowheads="1"/>
          </p:cNvSpPr>
          <p:nvPr/>
        </p:nvSpPr>
        <p:spPr bwMode="auto">
          <a:xfrm>
            <a:off x="5284788" y="4149725"/>
            <a:ext cx="71437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100">
                <a:solidFill>
                  <a:srgbClr val="000000"/>
                </a:solidFill>
                <a:latin typeface="Calibri" pitchFamily="34" charset="0"/>
              </a:rPr>
              <a:t>2</a:t>
            </a:r>
            <a:endParaRPr lang="fr-FR" sz="1100"/>
          </a:p>
        </p:txBody>
      </p:sp>
      <p:sp>
        <p:nvSpPr>
          <p:cNvPr id="7288" name="Text Box 8"/>
          <p:cNvSpPr txBox="1">
            <a:spLocks noChangeArrowheads="1"/>
          </p:cNvSpPr>
          <p:nvPr/>
        </p:nvSpPr>
        <p:spPr bwMode="auto">
          <a:xfrm>
            <a:off x="5838825" y="6256338"/>
            <a:ext cx="4032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000" b="1"/>
              <a:t>Ctrl</a:t>
            </a:r>
          </a:p>
        </p:txBody>
      </p:sp>
      <p:sp>
        <p:nvSpPr>
          <p:cNvPr id="7289" name="Text Box 9"/>
          <p:cNvSpPr txBox="1">
            <a:spLocks noChangeArrowheads="1"/>
          </p:cNvSpPr>
          <p:nvPr/>
        </p:nvSpPr>
        <p:spPr bwMode="auto">
          <a:xfrm>
            <a:off x="6608763" y="6256338"/>
            <a:ext cx="5095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000" b="1"/>
              <a:t>TNF</a:t>
            </a:r>
            <a:r>
              <a:rPr lang="el-GR" sz="1000" b="1">
                <a:cs typeface="Arial" charset="0"/>
              </a:rPr>
              <a:t>α</a:t>
            </a:r>
          </a:p>
        </p:txBody>
      </p:sp>
      <p:sp>
        <p:nvSpPr>
          <p:cNvPr id="7290" name="Line 128"/>
          <p:cNvSpPr>
            <a:spLocks noChangeShapeType="1"/>
          </p:cNvSpPr>
          <p:nvPr/>
        </p:nvSpPr>
        <p:spPr bwMode="auto">
          <a:xfrm>
            <a:off x="5478463" y="6072188"/>
            <a:ext cx="1900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291" name="Text Box 129"/>
          <p:cNvSpPr txBox="1">
            <a:spLocks noChangeArrowheads="1"/>
          </p:cNvSpPr>
          <p:nvPr/>
        </p:nvSpPr>
        <p:spPr bwMode="auto">
          <a:xfrm rot="-5400000">
            <a:off x="-387350" y="1476375"/>
            <a:ext cx="2251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000" b="1"/>
              <a:t>Intracellular visfatin concentration</a:t>
            </a:r>
          </a:p>
          <a:p>
            <a:pPr algn="ctr"/>
            <a:r>
              <a:rPr lang="fr-FR" sz="1000" b="1"/>
              <a:t> (ng/mg of protein) </a:t>
            </a:r>
          </a:p>
        </p:txBody>
      </p:sp>
      <p:sp>
        <p:nvSpPr>
          <p:cNvPr id="7292" name="Text Box 8"/>
          <p:cNvSpPr txBox="1">
            <a:spLocks noChangeArrowheads="1"/>
          </p:cNvSpPr>
          <p:nvPr/>
        </p:nvSpPr>
        <p:spPr bwMode="auto">
          <a:xfrm>
            <a:off x="1962150" y="3268663"/>
            <a:ext cx="4032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000" b="1"/>
              <a:t>Ctrl</a:t>
            </a:r>
          </a:p>
        </p:txBody>
      </p:sp>
      <p:sp>
        <p:nvSpPr>
          <p:cNvPr id="7293" name="Text Box 9"/>
          <p:cNvSpPr txBox="1">
            <a:spLocks noChangeArrowheads="1"/>
          </p:cNvSpPr>
          <p:nvPr/>
        </p:nvSpPr>
        <p:spPr bwMode="auto">
          <a:xfrm>
            <a:off x="2730500" y="3268663"/>
            <a:ext cx="5095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000" b="1"/>
              <a:t>TNF</a:t>
            </a:r>
            <a:r>
              <a:rPr lang="el-GR" sz="1000" b="1">
                <a:cs typeface="Arial" charset="0"/>
              </a:rPr>
              <a:t>α</a:t>
            </a:r>
          </a:p>
        </p:txBody>
      </p:sp>
      <p:sp>
        <p:nvSpPr>
          <p:cNvPr id="7294" name="Line 133"/>
          <p:cNvSpPr>
            <a:spLocks noChangeShapeType="1"/>
          </p:cNvSpPr>
          <p:nvPr/>
        </p:nvSpPr>
        <p:spPr bwMode="auto">
          <a:xfrm>
            <a:off x="1533525" y="6153150"/>
            <a:ext cx="2181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295" name="Rectangle 34"/>
          <p:cNvSpPr>
            <a:spLocks noChangeArrowheads="1"/>
          </p:cNvSpPr>
          <p:nvPr/>
        </p:nvSpPr>
        <p:spPr bwMode="auto">
          <a:xfrm>
            <a:off x="2006600" y="928688"/>
            <a:ext cx="365125" cy="21272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296" name="Rectangle 67"/>
          <p:cNvSpPr>
            <a:spLocks noChangeArrowheads="1"/>
          </p:cNvSpPr>
          <p:nvPr/>
        </p:nvSpPr>
        <p:spPr bwMode="auto">
          <a:xfrm>
            <a:off x="5965825" y="877888"/>
            <a:ext cx="331788" cy="21478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297" name="Rectangle 104"/>
          <p:cNvSpPr>
            <a:spLocks noChangeArrowheads="1"/>
          </p:cNvSpPr>
          <p:nvPr/>
        </p:nvSpPr>
        <p:spPr bwMode="auto">
          <a:xfrm>
            <a:off x="5919788" y="5154613"/>
            <a:ext cx="319087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298" name="ZoneTexte 3"/>
          <p:cNvSpPr txBox="1">
            <a:spLocks noChangeArrowheads="1"/>
          </p:cNvSpPr>
          <p:nvPr/>
        </p:nvSpPr>
        <p:spPr bwMode="auto">
          <a:xfrm>
            <a:off x="2808288" y="4556125"/>
            <a:ext cx="2730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*</a:t>
            </a:r>
          </a:p>
        </p:txBody>
      </p:sp>
      <p:sp>
        <p:nvSpPr>
          <p:cNvPr id="7299" name="ZoneTexte 3"/>
          <p:cNvSpPr txBox="1">
            <a:spLocks noChangeArrowheads="1"/>
          </p:cNvSpPr>
          <p:nvPr/>
        </p:nvSpPr>
        <p:spPr bwMode="auto">
          <a:xfrm>
            <a:off x="6681788" y="1195388"/>
            <a:ext cx="2730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*</a:t>
            </a:r>
          </a:p>
        </p:txBody>
      </p:sp>
      <p:sp>
        <p:nvSpPr>
          <p:cNvPr id="7300" name="Rectangle 137"/>
          <p:cNvSpPr>
            <a:spLocks noChangeArrowheads="1"/>
          </p:cNvSpPr>
          <p:nvPr/>
        </p:nvSpPr>
        <p:spPr bwMode="auto">
          <a:xfrm>
            <a:off x="127000" y="138113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A</a:t>
            </a:r>
          </a:p>
        </p:txBody>
      </p:sp>
      <p:sp>
        <p:nvSpPr>
          <p:cNvPr id="7301" name="Rectangle 138"/>
          <p:cNvSpPr>
            <a:spLocks noChangeArrowheads="1"/>
          </p:cNvSpPr>
          <p:nvPr/>
        </p:nvSpPr>
        <p:spPr bwMode="auto">
          <a:xfrm>
            <a:off x="4219575" y="134938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B</a:t>
            </a:r>
          </a:p>
        </p:txBody>
      </p:sp>
      <p:sp>
        <p:nvSpPr>
          <p:cNvPr id="7302" name="Rectangle 139"/>
          <p:cNvSpPr>
            <a:spLocks noChangeArrowheads="1"/>
          </p:cNvSpPr>
          <p:nvPr/>
        </p:nvSpPr>
        <p:spPr bwMode="auto">
          <a:xfrm>
            <a:off x="150813" y="4105275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C</a:t>
            </a:r>
          </a:p>
        </p:txBody>
      </p:sp>
      <p:sp>
        <p:nvSpPr>
          <p:cNvPr id="7303" name="Rectangle 140"/>
          <p:cNvSpPr>
            <a:spLocks noChangeArrowheads="1"/>
          </p:cNvSpPr>
          <p:nvPr/>
        </p:nvSpPr>
        <p:spPr bwMode="auto">
          <a:xfrm>
            <a:off x="4235450" y="405765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ChangeArrowheads="1"/>
          </p:cNvSpPr>
          <p:nvPr/>
        </p:nvSpPr>
        <p:spPr bwMode="auto">
          <a:xfrm>
            <a:off x="1790700" y="2089150"/>
            <a:ext cx="5867400" cy="227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81" name="Text Box 188"/>
          <p:cNvSpPr txBox="1">
            <a:spLocks noChangeArrowheads="1"/>
          </p:cNvSpPr>
          <p:nvPr/>
        </p:nvSpPr>
        <p:spPr bwMode="auto">
          <a:xfrm rot="-5400000">
            <a:off x="4576763" y="4737100"/>
            <a:ext cx="16351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000" b="1" dirty="0"/>
              <a:t>PTP1B </a:t>
            </a:r>
            <a:r>
              <a:rPr lang="fr-FR" sz="1000" b="1" dirty="0" err="1"/>
              <a:t>mRNA</a:t>
            </a:r>
            <a:r>
              <a:rPr lang="fr-FR" sz="1000" b="1" dirty="0"/>
              <a:t>/18S </a:t>
            </a:r>
            <a:r>
              <a:rPr lang="fr-FR" sz="1000" b="1" dirty="0" err="1"/>
              <a:t>rRNA</a:t>
            </a:r>
            <a:endParaRPr lang="en-US" sz="1000" b="1" dirty="0"/>
          </a:p>
        </p:txBody>
      </p:sp>
      <p:sp>
        <p:nvSpPr>
          <p:cNvPr id="2084" name="Rectangle 3"/>
          <p:cNvSpPr>
            <a:spLocks noChangeArrowheads="1"/>
          </p:cNvSpPr>
          <p:nvPr/>
        </p:nvSpPr>
        <p:spPr bwMode="auto">
          <a:xfrm>
            <a:off x="2032000" y="1209675"/>
            <a:ext cx="254000" cy="1455738"/>
          </a:xfrm>
          <a:prstGeom prst="rect">
            <a:avLst/>
          </a:prstGeom>
          <a:solidFill>
            <a:schemeClr val="tx1"/>
          </a:solidFill>
          <a:ln w="8001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85" name="Rectangle 4"/>
          <p:cNvSpPr>
            <a:spLocks noChangeArrowheads="1"/>
          </p:cNvSpPr>
          <p:nvPr/>
        </p:nvSpPr>
        <p:spPr bwMode="auto">
          <a:xfrm>
            <a:off x="2493963" y="1196975"/>
            <a:ext cx="250825" cy="1468438"/>
          </a:xfrm>
          <a:prstGeom prst="rect">
            <a:avLst/>
          </a:prstGeom>
          <a:solidFill>
            <a:schemeClr val="tx1"/>
          </a:solidFill>
          <a:ln w="8001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86" name="Rectangle 5"/>
          <p:cNvSpPr>
            <a:spLocks noChangeArrowheads="1"/>
          </p:cNvSpPr>
          <p:nvPr/>
        </p:nvSpPr>
        <p:spPr bwMode="auto">
          <a:xfrm>
            <a:off x="2979738" y="1109663"/>
            <a:ext cx="257175" cy="1555750"/>
          </a:xfrm>
          <a:prstGeom prst="rect">
            <a:avLst/>
          </a:prstGeom>
          <a:solidFill>
            <a:schemeClr val="tx1"/>
          </a:solidFill>
          <a:ln w="8001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87" name="Rectangle 6"/>
          <p:cNvSpPr>
            <a:spLocks noChangeArrowheads="1"/>
          </p:cNvSpPr>
          <p:nvPr/>
        </p:nvSpPr>
        <p:spPr bwMode="auto">
          <a:xfrm>
            <a:off x="3468688" y="1363663"/>
            <a:ext cx="254000" cy="1301750"/>
          </a:xfrm>
          <a:prstGeom prst="rect">
            <a:avLst/>
          </a:prstGeom>
          <a:solidFill>
            <a:schemeClr val="tx1"/>
          </a:solidFill>
          <a:ln w="8001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88" name="Line 7"/>
          <p:cNvSpPr>
            <a:spLocks noChangeShapeType="1"/>
          </p:cNvSpPr>
          <p:nvPr/>
        </p:nvSpPr>
        <p:spPr bwMode="auto">
          <a:xfrm flipV="1">
            <a:off x="1687513" y="1706563"/>
            <a:ext cx="0" cy="9366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89" name="Line 8"/>
          <p:cNvSpPr>
            <a:spLocks noChangeShapeType="1"/>
          </p:cNvSpPr>
          <p:nvPr/>
        </p:nvSpPr>
        <p:spPr bwMode="auto">
          <a:xfrm>
            <a:off x="1658938" y="1706563"/>
            <a:ext cx="66675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90" name="Line 9"/>
          <p:cNvSpPr>
            <a:spLocks noChangeShapeType="1"/>
          </p:cNvSpPr>
          <p:nvPr/>
        </p:nvSpPr>
        <p:spPr bwMode="auto">
          <a:xfrm flipV="1">
            <a:off x="2160588" y="1036638"/>
            <a:ext cx="0" cy="17303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91" name="Line 10"/>
          <p:cNvSpPr>
            <a:spLocks noChangeShapeType="1"/>
          </p:cNvSpPr>
          <p:nvPr/>
        </p:nvSpPr>
        <p:spPr bwMode="auto">
          <a:xfrm>
            <a:off x="2130425" y="1036638"/>
            <a:ext cx="66675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92" name="Line 11"/>
          <p:cNvSpPr>
            <a:spLocks noChangeShapeType="1"/>
          </p:cNvSpPr>
          <p:nvPr/>
        </p:nvSpPr>
        <p:spPr bwMode="auto">
          <a:xfrm flipV="1">
            <a:off x="2622550" y="992188"/>
            <a:ext cx="0" cy="20478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93" name="Line 12"/>
          <p:cNvSpPr>
            <a:spLocks noChangeShapeType="1"/>
          </p:cNvSpPr>
          <p:nvPr/>
        </p:nvSpPr>
        <p:spPr bwMode="auto">
          <a:xfrm>
            <a:off x="2593975" y="992188"/>
            <a:ext cx="66675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94" name="Line 13"/>
          <p:cNvSpPr>
            <a:spLocks noChangeShapeType="1"/>
          </p:cNvSpPr>
          <p:nvPr/>
        </p:nvSpPr>
        <p:spPr bwMode="auto">
          <a:xfrm flipV="1">
            <a:off x="3109913" y="1028700"/>
            <a:ext cx="0" cy="80963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95" name="Line 14"/>
          <p:cNvSpPr>
            <a:spLocks noChangeShapeType="1"/>
          </p:cNvSpPr>
          <p:nvPr/>
        </p:nvSpPr>
        <p:spPr bwMode="auto">
          <a:xfrm>
            <a:off x="3079750" y="1028700"/>
            <a:ext cx="66675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96" name="Line 15"/>
          <p:cNvSpPr>
            <a:spLocks noChangeShapeType="1"/>
          </p:cNvSpPr>
          <p:nvPr/>
        </p:nvSpPr>
        <p:spPr bwMode="auto">
          <a:xfrm flipV="1">
            <a:off x="3597275" y="1196975"/>
            <a:ext cx="0" cy="16668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97" name="Line 16"/>
          <p:cNvSpPr>
            <a:spLocks noChangeShapeType="1"/>
          </p:cNvSpPr>
          <p:nvPr/>
        </p:nvSpPr>
        <p:spPr bwMode="auto">
          <a:xfrm>
            <a:off x="3567113" y="1196975"/>
            <a:ext cx="66675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98" name="Line 17"/>
          <p:cNvSpPr>
            <a:spLocks noChangeShapeType="1"/>
          </p:cNvSpPr>
          <p:nvPr/>
        </p:nvSpPr>
        <p:spPr bwMode="auto">
          <a:xfrm>
            <a:off x="1687513" y="1800225"/>
            <a:ext cx="0" cy="87313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99" name="Line 18"/>
          <p:cNvSpPr>
            <a:spLocks noChangeShapeType="1"/>
          </p:cNvSpPr>
          <p:nvPr/>
        </p:nvSpPr>
        <p:spPr bwMode="auto">
          <a:xfrm>
            <a:off x="1658938" y="1887538"/>
            <a:ext cx="66675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00" name="Line 19"/>
          <p:cNvSpPr>
            <a:spLocks noChangeShapeType="1"/>
          </p:cNvSpPr>
          <p:nvPr/>
        </p:nvSpPr>
        <p:spPr bwMode="auto">
          <a:xfrm>
            <a:off x="2160588" y="1209675"/>
            <a:ext cx="0" cy="16192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01" name="Line 20"/>
          <p:cNvSpPr>
            <a:spLocks noChangeShapeType="1"/>
          </p:cNvSpPr>
          <p:nvPr/>
        </p:nvSpPr>
        <p:spPr bwMode="auto">
          <a:xfrm>
            <a:off x="2130425" y="1371600"/>
            <a:ext cx="66675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02" name="Line 21"/>
          <p:cNvSpPr>
            <a:spLocks noChangeShapeType="1"/>
          </p:cNvSpPr>
          <p:nvPr/>
        </p:nvSpPr>
        <p:spPr bwMode="auto">
          <a:xfrm>
            <a:off x="2622550" y="1196975"/>
            <a:ext cx="0" cy="1809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03" name="Line 22"/>
          <p:cNvSpPr>
            <a:spLocks noChangeShapeType="1"/>
          </p:cNvSpPr>
          <p:nvPr/>
        </p:nvSpPr>
        <p:spPr bwMode="auto">
          <a:xfrm>
            <a:off x="2593975" y="1377950"/>
            <a:ext cx="66675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04" name="Line 23"/>
          <p:cNvSpPr>
            <a:spLocks noChangeShapeType="1"/>
          </p:cNvSpPr>
          <p:nvPr/>
        </p:nvSpPr>
        <p:spPr bwMode="auto">
          <a:xfrm>
            <a:off x="3109913" y="1109663"/>
            <a:ext cx="0" cy="793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05" name="Line 24"/>
          <p:cNvSpPr>
            <a:spLocks noChangeShapeType="1"/>
          </p:cNvSpPr>
          <p:nvPr/>
        </p:nvSpPr>
        <p:spPr bwMode="auto">
          <a:xfrm>
            <a:off x="3079750" y="1189038"/>
            <a:ext cx="66675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06" name="Line 25"/>
          <p:cNvSpPr>
            <a:spLocks noChangeShapeType="1"/>
          </p:cNvSpPr>
          <p:nvPr/>
        </p:nvSpPr>
        <p:spPr bwMode="auto">
          <a:xfrm>
            <a:off x="3597275" y="1363663"/>
            <a:ext cx="0" cy="13811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07" name="Line 26"/>
          <p:cNvSpPr>
            <a:spLocks noChangeShapeType="1"/>
          </p:cNvSpPr>
          <p:nvPr/>
        </p:nvSpPr>
        <p:spPr bwMode="auto">
          <a:xfrm>
            <a:off x="3567113" y="1501775"/>
            <a:ext cx="66675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08" name="Line 27"/>
          <p:cNvSpPr>
            <a:spLocks noChangeShapeType="1"/>
          </p:cNvSpPr>
          <p:nvPr/>
        </p:nvSpPr>
        <p:spPr bwMode="auto">
          <a:xfrm>
            <a:off x="1273175" y="506413"/>
            <a:ext cx="0" cy="21590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09" name="Line 28"/>
          <p:cNvSpPr>
            <a:spLocks noChangeShapeType="1"/>
          </p:cNvSpPr>
          <p:nvPr/>
        </p:nvSpPr>
        <p:spPr bwMode="auto">
          <a:xfrm>
            <a:off x="1236663" y="2665413"/>
            <a:ext cx="36512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10" name="Line 29"/>
          <p:cNvSpPr>
            <a:spLocks noChangeShapeType="1"/>
          </p:cNvSpPr>
          <p:nvPr/>
        </p:nvSpPr>
        <p:spPr bwMode="auto">
          <a:xfrm>
            <a:off x="1236663" y="2236788"/>
            <a:ext cx="36512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11" name="Line 30"/>
          <p:cNvSpPr>
            <a:spLocks noChangeShapeType="1"/>
          </p:cNvSpPr>
          <p:nvPr/>
        </p:nvSpPr>
        <p:spPr bwMode="auto">
          <a:xfrm>
            <a:off x="1236663" y="1800225"/>
            <a:ext cx="36512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12" name="Line 31"/>
          <p:cNvSpPr>
            <a:spLocks noChangeShapeType="1"/>
          </p:cNvSpPr>
          <p:nvPr/>
        </p:nvSpPr>
        <p:spPr bwMode="auto">
          <a:xfrm>
            <a:off x="1236663" y="1371600"/>
            <a:ext cx="36512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13" name="Line 32"/>
          <p:cNvSpPr>
            <a:spLocks noChangeShapeType="1"/>
          </p:cNvSpPr>
          <p:nvPr/>
        </p:nvSpPr>
        <p:spPr bwMode="auto">
          <a:xfrm>
            <a:off x="1236663" y="935038"/>
            <a:ext cx="36512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14" name="Line 33"/>
          <p:cNvSpPr>
            <a:spLocks noChangeShapeType="1"/>
          </p:cNvSpPr>
          <p:nvPr/>
        </p:nvSpPr>
        <p:spPr bwMode="auto">
          <a:xfrm>
            <a:off x="1236663" y="506413"/>
            <a:ext cx="36512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15" name="Line 34"/>
          <p:cNvSpPr>
            <a:spLocks noChangeShapeType="1"/>
          </p:cNvSpPr>
          <p:nvPr/>
        </p:nvSpPr>
        <p:spPr bwMode="auto">
          <a:xfrm flipV="1">
            <a:off x="1273175" y="2665413"/>
            <a:ext cx="0" cy="365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16" name="Rectangle 35"/>
          <p:cNvSpPr>
            <a:spLocks noChangeArrowheads="1"/>
          </p:cNvSpPr>
          <p:nvPr/>
        </p:nvSpPr>
        <p:spPr bwMode="auto">
          <a:xfrm>
            <a:off x="1092200" y="2590800"/>
            <a:ext cx="77788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100">
                <a:solidFill>
                  <a:srgbClr val="000000"/>
                </a:solidFill>
              </a:rPr>
              <a:t>0</a:t>
            </a:r>
            <a:endParaRPr lang="fr-FR" sz="1100"/>
          </a:p>
        </p:txBody>
      </p:sp>
      <p:sp>
        <p:nvSpPr>
          <p:cNvPr id="2117" name="Rectangle 36"/>
          <p:cNvSpPr>
            <a:spLocks noChangeArrowheads="1"/>
          </p:cNvSpPr>
          <p:nvPr/>
        </p:nvSpPr>
        <p:spPr bwMode="auto">
          <a:xfrm>
            <a:off x="996950" y="2162175"/>
            <a:ext cx="1936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100">
                <a:solidFill>
                  <a:srgbClr val="000000"/>
                </a:solidFill>
              </a:rPr>
              <a:t>0.5</a:t>
            </a:r>
            <a:endParaRPr lang="fr-FR" sz="1100"/>
          </a:p>
        </p:txBody>
      </p:sp>
      <p:sp>
        <p:nvSpPr>
          <p:cNvPr id="2118" name="Rectangle 37"/>
          <p:cNvSpPr>
            <a:spLocks noChangeArrowheads="1"/>
          </p:cNvSpPr>
          <p:nvPr/>
        </p:nvSpPr>
        <p:spPr bwMode="auto">
          <a:xfrm>
            <a:off x="1092200" y="1725613"/>
            <a:ext cx="77788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100">
                <a:solidFill>
                  <a:srgbClr val="000000"/>
                </a:solidFill>
              </a:rPr>
              <a:t>1</a:t>
            </a:r>
            <a:endParaRPr lang="fr-FR" sz="1100"/>
          </a:p>
        </p:txBody>
      </p:sp>
      <p:sp>
        <p:nvSpPr>
          <p:cNvPr id="2119" name="Rectangle 38"/>
          <p:cNvSpPr>
            <a:spLocks noChangeArrowheads="1"/>
          </p:cNvSpPr>
          <p:nvPr/>
        </p:nvSpPr>
        <p:spPr bwMode="auto">
          <a:xfrm>
            <a:off x="996950" y="1296988"/>
            <a:ext cx="1936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100">
                <a:solidFill>
                  <a:srgbClr val="000000"/>
                </a:solidFill>
              </a:rPr>
              <a:t>1.5</a:t>
            </a:r>
            <a:endParaRPr lang="fr-FR" sz="1100"/>
          </a:p>
        </p:txBody>
      </p:sp>
      <p:sp>
        <p:nvSpPr>
          <p:cNvPr id="2120" name="Rectangle 39"/>
          <p:cNvSpPr>
            <a:spLocks noChangeArrowheads="1"/>
          </p:cNvSpPr>
          <p:nvPr/>
        </p:nvSpPr>
        <p:spPr bwMode="auto">
          <a:xfrm>
            <a:off x="1092200" y="860425"/>
            <a:ext cx="77788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100">
                <a:solidFill>
                  <a:srgbClr val="000000"/>
                </a:solidFill>
              </a:rPr>
              <a:t>2</a:t>
            </a:r>
            <a:endParaRPr lang="fr-FR" sz="1100"/>
          </a:p>
        </p:txBody>
      </p:sp>
      <p:sp>
        <p:nvSpPr>
          <p:cNvPr id="2121" name="Rectangle 40"/>
          <p:cNvSpPr>
            <a:spLocks noChangeArrowheads="1"/>
          </p:cNvSpPr>
          <p:nvPr/>
        </p:nvSpPr>
        <p:spPr bwMode="auto">
          <a:xfrm>
            <a:off x="987425" y="431800"/>
            <a:ext cx="1936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100">
                <a:solidFill>
                  <a:srgbClr val="000000"/>
                </a:solidFill>
              </a:rPr>
              <a:t>2.5</a:t>
            </a:r>
            <a:endParaRPr lang="fr-FR" sz="1100"/>
          </a:p>
        </p:txBody>
      </p:sp>
      <p:sp>
        <p:nvSpPr>
          <p:cNvPr id="2122" name="Rectangle 42"/>
          <p:cNvSpPr>
            <a:spLocks noChangeArrowheads="1"/>
          </p:cNvSpPr>
          <p:nvPr/>
        </p:nvSpPr>
        <p:spPr bwMode="auto">
          <a:xfrm>
            <a:off x="7396163" y="1038225"/>
            <a:ext cx="254000" cy="1630363"/>
          </a:xfrm>
          <a:prstGeom prst="rect">
            <a:avLst/>
          </a:prstGeom>
          <a:solidFill>
            <a:schemeClr val="tx1"/>
          </a:solidFill>
          <a:ln w="8001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23" name="Rectangle 43"/>
          <p:cNvSpPr>
            <a:spLocks noChangeArrowheads="1"/>
          </p:cNvSpPr>
          <p:nvPr/>
        </p:nvSpPr>
        <p:spPr bwMode="auto">
          <a:xfrm>
            <a:off x="6397625" y="1730375"/>
            <a:ext cx="250825" cy="938213"/>
          </a:xfrm>
          <a:prstGeom prst="rect">
            <a:avLst/>
          </a:prstGeom>
          <a:solidFill>
            <a:schemeClr val="tx1"/>
          </a:solidFill>
          <a:ln w="8001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24" name="Rectangle 44"/>
          <p:cNvSpPr>
            <a:spLocks noChangeArrowheads="1"/>
          </p:cNvSpPr>
          <p:nvPr/>
        </p:nvSpPr>
        <p:spPr bwMode="auto">
          <a:xfrm>
            <a:off x="6884988" y="1563688"/>
            <a:ext cx="257175" cy="1104900"/>
          </a:xfrm>
          <a:prstGeom prst="rect">
            <a:avLst/>
          </a:prstGeom>
          <a:solidFill>
            <a:schemeClr val="tx1"/>
          </a:solidFill>
          <a:ln w="8001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25" name="Rectangle 45"/>
          <p:cNvSpPr>
            <a:spLocks noChangeArrowheads="1"/>
          </p:cNvSpPr>
          <p:nvPr/>
        </p:nvSpPr>
        <p:spPr bwMode="auto">
          <a:xfrm>
            <a:off x="7927975" y="820738"/>
            <a:ext cx="254000" cy="1847850"/>
          </a:xfrm>
          <a:prstGeom prst="rect">
            <a:avLst/>
          </a:prstGeom>
          <a:solidFill>
            <a:schemeClr val="tx1"/>
          </a:solidFill>
          <a:ln w="8001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26" name="Line 46"/>
          <p:cNvSpPr>
            <a:spLocks noChangeShapeType="1"/>
          </p:cNvSpPr>
          <p:nvPr/>
        </p:nvSpPr>
        <p:spPr bwMode="auto">
          <a:xfrm flipV="1">
            <a:off x="6010275" y="1503363"/>
            <a:ext cx="0" cy="8890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27" name="Line 47"/>
          <p:cNvSpPr>
            <a:spLocks noChangeShapeType="1"/>
          </p:cNvSpPr>
          <p:nvPr/>
        </p:nvSpPr>
        <p:spPr bwMode="auto">
          <a:xfrm>
            <a:off x="5981700" y="1503363"/>
            <a:ext cx="65088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28" name="Line 48"/>
          <p:cNvSpPr>
            <a:spLocks noChangeShapeType="1"/>
          </p:cNvSpPr>
          <p:nvPr/>
        </p:nvSpPr>
        <p:spPr bwMode="auto">
          <a:xfrm flipV="1">
            <a:off x="7521575" y="936625"/>
            <a:ext cx="0" cy="10160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29" name="Line 49"/>
          <p:cNvSpPr>
            <a:spLocks noChangeShapeType="1"/>
          </p:cNvSpPr>
          <p:nvPr/>
        </p:nvSpPr>
        <p:spPr bwMode="auto">
          <a:xfrm>
            <a:off x="7491413" y="936625"/>
            <a:ext cx="66675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30" name="Line 50"/>
          <p:cNvSpPr>
            <a:spLocks noChangeShapeType="1"/>
          </p:cNvSpPr>
          <p:nvPr/>
        </p:nvSpPr>
        <p:spPr bwMode="auto">
          <a:xfrm flipV="1">
            <a:off x="6524625" y="1612900"/>
            <a:ext cx="0" cy="1174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31" name="Line 51"/>
          <p:cNvSpPr>
            <a:spLocks noChangeShapeType="1"/>
          </p:cNvSpPr>
          <p:nvPr/>
        </p:nvSpPr>
        <p:spPr bwMode="auto">
          <a:xfrm>
            <a:off x="6494463" y="1612900"/>
            <a:ext cx="66675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32" name="Line 52"/>
          <p:cNvSpPr>
            <a:spLocks noChangeShapeType="1"/>
          </p:cNvSpPr>
          <p:nvPr/>
        </p:nvSpPr>
        <p:spPr bwMode="auto">
          <a:xfrm flipV="1">
            <a:off x="7011988" y="1431925"/>
            <a:ext cx="0" cy="131763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33" name="Line 53"/>
          <p:cNvSpPr>
            <a:spLocks noChangeShapeType="1"/>
          </p:cNvSpPr>
          <p:nvPr/>
        </p:nvSpPr>
        <p:spPr bwMode="auto">
          <a:xfrm>
            <a:off x="6981825" y="1431925"/>
            <a:ext cx="66675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34" name="Line 54"/>
          <p:cNvSpPr>
            <a:spLocks noChangeShapeType="1"/>
          </p:cNvSpPr>
          <p:nvPr/>
        </p:nvSpPr>
        <p:spPr bwMode="auto">
          <a:xfrm flipV="1">
            <a:off x="8053388" y="617538"/>
            <a:ext cx="0" cy="20320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35" name="Line 55"/>
          <p:cNvSpPr>
            <a:spLocks noChangeShapeType="1"/>
          </p:cNvSpPr>
          <p:nvPr/>
        </p:nvSpPr>
        <p:spPr bwMode="auto">
          <a:xfrm>
            <a:off x="8024813" y="617538"/>
            <a:ext cx="65087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36" name="Line 56"/>
          <p:cNvSpPr>
            <a:spLocks noChangeShapeType="1"/>
          </p:cNvSpPr>
          <p:nvPr/>
        </p:nvSpPr>
        <p:spPr bwMode="auto">
          <a:xfrm>
            <a:off x="6010275" y="1592263"/>
            <a:ext cx="0" cy="7302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37" name="Line 57"/>
          <p:cNvSpPr>
            <a:spLocks noChangeShapeType="1"/>
          </p:cNvSpPr>
          <p:nvPr/>
        </p:nvSpPr>
        <p:spPr bwMode="auto">
          <a:xfrm>
            <a:off x="5981700" y="1665288"/>
            <a:ext cx="65088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38" name="Line 58"/>
          <p:cNvSpPr>
            <a:spLocks noChangeShapeType="1"/>
          </p:cNvSpPr>
          <p:nvPr/>
        </p:nvSpPr>
        <p:spPr bwMode="auto">
          <a:xfrm>
            <a:off x="7521575" y="1038225"/>
            <a:ext cx="0" cy="8890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39" name="Line 59"/>
          <p:cNvSpPr>
            <a:spLocks noChangeShapeType="1"/>
          </p:cNvSpPr>
          <p:nvPr/>
        </p:nvSpPr>
        <p:spPr bwMode="auto">
          <a:xfrm>
            <a:off x="7491413" y="1127125"/>
            <a:ext cx="66675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40" name="Line 60"/>
          <p:cNvSpPr>
            <a:spLocks noChangeShapeType="1"/>
          </p:cNvSpPr>
          <p:nvPr/>
        </p:nvSpPr>
        <p:spPr bwMode="auto">
          <a:xfrm>
            <a:off x="6524625" y="1730375"/>
            <a:ext cx="0" cy="10160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41" name="Line 61"/>
          <p:cNvSpPr>
            <a:spLocks noChangeShapeType="1"/>
          </p:cNvSpPr>
          <p:nvPr/>
        </p:nvSpPr>
        <p:spPr bwMode="auto">
          <a:xfrm>
            <a:off x="6494463" y="1831975"/>
            <a:ext cx="66675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42" name="Line 62"/>
          <p:cNvSpPr>
            <a:spLocks noChangeShapeType="1"/>
          </p:cNvSpPr>
          <p:nvPr/>
        </p:nvSpPr>
        <p:spPr bwMode="auto">
          <a:xfrm>
            <a:off x="7011988" y="1563688"/>
            <a:ext cx="0" cy="12223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43" name="Line 63"/>
          <p:cNvSpPr>
            <a:spLocks noChangeShapeType="1"/>
          </p:cNvSpPr>
          <p:nvPr/>
        </p:nvSpPr>
        <p:spPr bwMode="auto">
          <a:xfrm>
            <a:off x="6981825" y="1685925"/>
            <a:ext cx="66675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44" name="Line 64"/>
          <p:cNvSpPr>
            <a:spLocks noChangeShapeType="1"/>
          </p:cNvSpPr>
          <p:nvPr/>
        </p:nvSpPr>
        <p:spPr bwMode="auto">
          <a:xfrm>
            <a:off x="8053388" y="820738"/>
            <a:ext cx="0" cy="1809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45" name="Line 65"/>
          <p:cNvSpPr>
            <a:spLocks noChangeShapeType="1"/>
          </p:cNvSpPr>
          <p:nvPr/>
        </p:nvSpPr>
        <p:spPr bwMode="auto">
          <a:xfrm>
            <a:off x="8024813" y="1001713"/>
            <a:ext cx="65087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46" name="Line 66"/>
          <p:cNvSpPr>
            <a:spLocks noChangeShapeType="1"/>
          </p:cNvSpPr>
          <p:nvPr/>
        </p:nvSpPr>
        <p:spPr bwMode="auto">
          <a:xfrm>
            <a:off x="1241425" y="2668588"/>
            <a:ext cx="27828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47" name="Line 67"/>
          <p:cNvSpPr>
            <a:spLocks noChangeShapeType="1"/>
          </p:cNvSpPr>
          <p:nvPr/>
        </p:nvSpPr>
        <p:spPr bwMode="auto">
          <a:xfrm>
            <a:off x="5594350" y="2671763"/>
            <a:ext cx="27828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48" name="Line 68"/>
          <p:cNvSpPr>
            <a:spLocks noChangeShapeType="1"/>
          </p:cNvSpPr>
          <p:nvPr/>
        </p:nvSpPr>
        <p:spPr bwMode="auto">
          <a:xfrm>
            <a:off x="5602288" y="512763"/>
            <a:ext cx="0" cy="21590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49" name="Line 69"/>
          <p:cNvSpPr>
            <a:spLocks noChangeShapeType="1"/>
          </p:cNvSpPr>
          <p:nvPr/>
        </p:nvSpPr>
        <p:spPr bwMode="auto">
          <a:xfrm>
            <a:off x="5565775" y="2671763"/>
            <a:ext cx="36513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50" name="Line 70"/>
          <p:cNvSpPr>
            <a:spLocks noChangeShapeType="1"/>
          </p:cNvSpPr>
          <p:nvPr/>
        </p:nvSpPr>
        <p:spPr bwMode="auto">
          <a:xfrm>
            <a:off x="5565775" y="2135188"/>
            <a:ext cx="36513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51" name="Line 71"/>
          <p:cNvSpPr>
            <a:spLocks noChangeShapeType="1"/>
          </p:cNvSpPr>
          <p:nvPr/>
        </p:nvSpPr>
        <p:spPr bwMode="auto">
          <a:xfrm>
            <a:off x="5565775" y="1597025"/>
            <a:ext cx="36513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52" name="Line 72"/>
          <p:cNvSpPr>
            <a:spLocks noChangeShapeType="1"/>
          </p:cNvSpPr>
          <p:nvPr/>
        </p:nvSpPr>
        <p:spPr bwMode="auto">
          <a:xfrm>
            <a:off x="5565775" y="1050925"/>
            <a:ext cx="36513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53" name="Line 73"/>
          <p:cNvSpPr>
            <a:spLocks noChangeShapeType="1"/>
          </p:cNvSpPr>
          <p:nvPr/>
        </p:nvSpPr>
        <p:spPr bwMode="auto">
          <a:xfrm>
            <a:off x="5565775" y="512763"/>
            <a:ext cx="36513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54" name="Line 74"/>
          <p:cNvSpPr>
            <a:spLocks noChangeShapeType="1"/>
          </p:cNvSpPr>
          <p:nvPr/>
        </p:nvSpPr>
        <p:spPr bwMode="auto">
          <a:xfrm flipV="1">
            <a:off x="5602288" y="2671763"/>
            <a:ext cx="0" cy="365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55" name="Rectangle 75"/>
          <p:cNvSpPr>
            <a:spLocks noChangeArrowheads="1"/>
          </p:cNvSpPr>
          <p:nvPr/>
        </p:nvSpPr>
        <p:spPr bwMode="auto">
          <a:xfrm>
            <a:off x="5421313" y="2589213"/>
            <a:ext cx="77787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100">
                <a:solidFill>
                  <a:srgbClr val="000000"/>
                </a:solidFill>
              </a:rPr>
              <a:t>0</a:t>
            </a:r>
            <a:endParaRPr lang="fr-FR" sz="1100"/>
          </a:p>
        </p:txBody>
      </p:sp>
      <p:sp>
        <p:nvSpPr>
          <p:cNvPr id="2156" name="Rectangle 76"/>
          <p:cNvSpPr>
            <a:spLocks noChangeArrowheads="1"/>
          </p:cNvSpPr>
          <p:nvPr/>
        </p:nvSpPr>
        <p:spPr bwMode="auto">
          <a:xfrm>
            <a:off x="5326063" y="2051050"/>
            <a:ext cx="1936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100" dirty="0">
                <a:solidFill>
                  <a:srgbClr val="000000"/>
                </a:solidFill>
              </a:rPr>
              <a:t>0.5</a:t>
            </a:r>
            <a:endParaRPr lang="fr-FR" sz="1100" dirty="0"/>
          </a:p>
        </p:txBody>
      </p:sp>
      <p:sp>
        <p:nvSpPr>
          <p:cNvPr id="2157" name="Rectangle 77"/>
          <p:cNvSpPr>
            <a:spLocks noChangeArrowheads="1"/>
          </p:cNvSpPr>
          <p:nvPr/>
        </p:nvSpPr>
        <p:spPr bwMode="auto">
          <a:xfrm>
            <a:off x="5421313" y="1512888"/>
            <a:ext cx="77787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100">
                <a:solidFill>
                  <a:srgbClr val="000000"/>
                </a:solidFill>
              </a:rPr>
              <a:t>1</a:t>
            </a:r>
            <a:endParaRPr lang="fr-FR" sz="1100"/>
          </a:p>
        </p:txBody>
      </p:sp>
      <p:sp>
        <p:nvSpPr>
          <p:cNvPr id="2158" name="Rectangle 78"/>
          <p:cNvSpPr>
            <a:spLocks noChangeArrowheads="1"/>
          </p:cNvSpPr>
          <p:nvPr/>
        </p:nvSpPr>
        <p:spPr bwMode="auto">
          <a:xfrm>
            <a:off x="5326063" y="966788"/>
            <a:ext cx="1936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100">
                <a:solidFill>
                  <a:srgbClr val="000000"/>
                </a:solidFill>
              </a:rPr>
              <a:t>1.5</a:t>
            </a:r>
            <a:endParaRPr lang="fr-FR" sz="1100"/>
          </a:p>
        </p:txBody>
      </p:sp>
      <p:sp>
        <p:nvSpPr>
          <p:cNvPr id="2159" name="Rectangle 79"/>
          <p:cNvSpPr>
            <a:spLocks noChangeArrowheads="1"/>
          </p:cNvSpPr>
          <p:nvPr/>
        </p:nvSpPr>
        <p:spPr bwMode="auto">
          <a:xfrm>
            <a:off x="5421313" y="430213"/>
            <a:ext cx="77787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100">
                <a:solidFill>
                  <a:srgbClr val="000000"/>
                </a:solidFill>
              </a:rPr>
              <a:t>2</a:t>
            </a:r>
            <a:endParaRPr lang="fr-FR" sz="1100"/>
          </a:p>
        </p:txBody>
      </p:sp>
      <p:sp>
        <p:nvSpPr>
          <p:cNvPr id="2160" name="Text Box 80"/>
          <p:cNvSpPr txBox="1">
            <a:spLocks noChangeArrowheads="1"/>
          </p:cNvSpPr>
          <p:nvPr/>
        </p:nvSpPr>
        <p:spPr bwMode="auto">
          <a:xfrm>
            <a:off x="1443038" y="2746375"/>
            <a:ext cx="5238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000" b="1"/>
              <a:t>CTRL</a:t>
            </a:r>
          </a:p>
        </p:txBody>
      </p:sp>
      <p:sp>
        <p:nvSpPr>
          <p:cNvPr id="2161" name="Text Box 81"/>
          <p:cNvSpPr txBox="1">
            <a:spLocks noChangeArrowheads="1"/>
          </p:cNvSpPr>
          <p:nvPr/>
        </p:nvSpPr>
        <p:spPr bwMode="auto">
          <a:xfrm>
            <a:off x="1973263" y="2746375"/>
            <a:ext cx="3460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000" b="1" dirty="0"/>
              <a:t>3H</a:t>
            </a:r>
          </a:p>
        </p:txBody>
      </p:sp>
      <p:sp>
        <p:nvSpPr>
          <p:cNvPr id="2162" name="Text Box 82"/>
          <p:cNvSpPr txBox="1">
            <a:spLocks noChangeArrowheads="1"/>
          </p:cNvSpPr>
          <p:nvPr/>
        </p:nvSpPr>
        <p:spPr bwMode="auto">
          <a:xfrm>
            <a:off x="2444750" y="2746375"/>
            <a:ext cx="3460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000" b="1"/>
              <a:t>6H</a:t>
            </a:r>
          </a:p>
        </p:txBody>
      </p:sp>
      <p:sp>
        <p:nvSpPr>
          <p:cNvPr id="2163" name="Text Box 83"/>
          <p:cNvSpPr txBox="1">
            <a:spLocks noChangeArrowheads="1"/>
          </p:cNvSpPr>
          <p:nvPr/>
        </p:nvSpPr>
        <p:spPr bwMode="auto">
          <a:xfrm>
            <a:off x="2924175" y="2746375"/>
            <a:ext cx="4159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000" b="1"/>
              <a:t>10H</a:t>
            </a:r>
          </a:p>
        </p:txBody>
      </p:sp>
      <p:sp>
        <p:nvSpPr>
          <p:cNvPr id="2164" name="Text Box 84"/>
          <p:cNvSpPr txBox="1">
            <a:spLocks noChangeArrowheads="1"/>
          </p:cNvSpPr>
          <p:nvPr/>
        </p:nvSpPr>
        <p:spPr bwMode="auto">
          <a:xfrm>
            <a:off x="3406775" y="2746375"/>
            <a:ext cx="4159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000" b="1"/>
              <a:t>24H</a:t>
            </a:r>
          </a:p>
        </p:txBody>
      </p:sp>
      <p:sp>
        <p:nvSpPr>
          <p:cNvPr id="2165" name="Line 85"/>
          <p:cNvSpPr>
            <a:spLocks noChangeShapeType="1"/>
          </p:cNvSpPr>
          <p:nvPr/>
        </p:nvSpPr>
        <p:spPr bwMode="auto">
          <a:xfrm>
            <a:off x="2008188" y="3021013"/>
            <a:ext cx="17383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66" name="Text Box 86"/>
          <p:cNvSpPr txBox="1">
            <a:spLocks noChangeArrowheads="1"/>
          </p:cNvSpPr>
          <p:nvPr/>
        </p:nvSpPr>
        <p:spPr bwMode="auto">
          <a:xfrm>
            <a:off x="2647950" y="3100388"/>
            <a:ext cx="5127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000" b="1"/>
              <a:t>TNF</a:t>
            </a:r>
            <a:r>
              <a:rPr lang="fr-FR" sz="1000" b="1">
                <a:latin typeface="Symbol" pitchFamily="18" charset="2"/>
              </a:rPr>
              <a:t>a</a:t>
            </a:r>
          </a:p>
        </p:txBody>
      </p:sp>
      <p:sp>
        <p:nvSpPr>
          <p:cNvPr id="2167" name="Text Box 87"/>
          <p:cNvSpPr txBox="1">
            <a:spLocks noChangeArrowheads="1"/>
          </p:cNvSpPr>
          <p:nvPr/>
        </p:nvSpPr>
        <p:spPr bwMode="auto">
          <a:xfrm>
            <a:off x="5770563" y="2744788"/>
            <a:ext cx="5238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000" b="1"/>
              <a:t>CTRL</a:t>
            </a:r>
          </a:p>
        </p:txBody>
      </p:sp>
      <p:sp>
        <p:nvSpPr>
          <p:cNvPr id="2168" name="Text Box 88"/>
          <p:cNvSpPr txBox="1">
            <a:spLocks noChangeArrowheads="1"/>
          </p:cNvSpPr>
          <p:nvPr/>
        </p:nvSpPr>
        <p:spPr bwMode="auto">
          <a:xfrm>
            <a:off x="6397625" y="2744788"/>
            <a:ext cx="254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000" b="1"/>
              <a:t>5</a:t>
            </a:r>
          </a:p>
        </p:txBody>
      </p:sp>
      <p:sp>
        <p:nvSpPr>
          <p:cNvPr id="2169" name="Text Box 89"/>
          <p:cNvSpPr txBox="1">
            <a:spLocks noChangeArrowheads="1"/>
          </p:cNvSpPr>
          <p:nvPr/>
        </p:nvSpPr>
        <p:spPr bwMode="auto">
          <a:xfrm>
            <a:off x="6859588" y="2740025"/>
            <a:ext cx="3238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000" b="1"/>
              <a:t>10</a:t>
            </a:r>
          </a:p>
        </p:txBody>
      </p:sp>
      <p:sp>
        <p:nvSpPr>
          <p:cNvPr id="2170" name="Text Box 90"/>
          <p:cNvSpPr txBox="1">
            <a:spLocks noChangeArrowheads="1"/>
          </p:cNvSpPr>
          <p:nvPr/>
        </p:nvSpPr>
        <p:spPr bwMode="auto">
          <a:xfrm>
            <a:off x="7380288" y="2744788"/>
            <a:ext cx="3238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000" b="1"/>
              <a:t>15</a:t>
            </a:r>
          </a:p>
        </p:txBody>
      </p:sp>
      <p:sp>
        <p:nvSpPr>
          <p:cNvPr id="2171" name="Text Box 91"/>
          <p:cNvSpPr txBox="1">
            <a:spLocks noChangeArrowheads="1"/>
          </p:cNvSpPr>
          <p:nvPr/>
        </p:nvSpPr>
        <p:spPr bwMode="auto">
          <a:xfrm>
            <a:off x="7920038" y="2744788"/>
            <a:ext cx="3238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000" b="1"/>
              <a:t>20</a:t>
            </a:r>
          </a:p>
        </p:txBody>
      </p:sp>
      <p:sp>
        <p:nvSpPr>
          <p:cNvPr id="2172" name="Line 92"/>
          <p:cNvSpPr>
            <a:spLocks noChangeShapeType="1"/>
          </p:cNvSpPr>
          <p:nvPr/>
        </p:nvSpPr>
        <p:spPr bwMode="auto">
          <a:xfrm>
            <a:off x="6448425" y="3009900"/>
            <a:ext cx="173831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73" name="Text Box 93"/>
          <p:cNvSpPr txBox="1">
            <a:spLocks noChangeArrowheads="1"/>
          </p:cNvSpPr>
          <p:nvPr/>
        </p:nvSpPr>
        <p:spPr bwMode="auto">
          <a:xfrm>
            <a:off x="6467475" y="3146425"/>
            <a:ext cx="16494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000" b="1"/>
              <a:t>ng/ml TNF</a:t>
            </a:r>
            <a:r>
              <a:rPr lang="fr-FR" sz="1000" b="1">
                <a:latin typeface="Symbol" pitchFamily="18" charset="2"/>
              </a:rPr>
              <a:t>a </a:t>
            </a:r>
            <a:r>
              <a:rPr lang="fr-FR" sz="1000" b="1"/>
              <a:t>for 24 hours</a:t>
            </a:r>
            <a:endParaRPr lang="fr-FR" sz="1000" b="1">
              <a:latin typeface="Symbol" pitchFamily="18" charset="2"/>
            </a:endParaRPr>
          </a:p>
        </p:txBody>
      </p:sp>
      <p:sp>
        <p:nvSpPr>
          <p:cNvPr id="2174" name="Text Box 188"/>
          <p:cNvSpPr txBox="1">
            <a:spLocks noChangeArrowheads="1"/>
          </p:cNvSpPr>
          <p:nvPr/>
        </p:nvSpPr>
        <p:spPr bwMode="auto">
          <a:xfrm rot="-5400000">
            <a:off x="-76200" y="1373188"/>
            <a:ext cx="16351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000" b="1" dirty="0"/>
              <a:t>PTP1B </a:t>
            </a:r>
            <a:r>
              <a:rPr lang="fr-FR" sz="1000" b="1" dirty="0" err="1"/>
              <a:t>mRNA</a:t>
            </a:r>
            <a:r>
              <a:rPr lang="fr-FR" sz="1000" b="1" dirty="0"/>
              <a:t>/18S </a:t>
            </a:r>
            <a:r>
              <a:rPr lang="fr-FR" sz="1000" b="1" dirty="0" err="1"/>
              <a:t>rRNA</a:t>
            </a:r>
            <a:endParaRPr lang="en-US" sz="1000" b="1" dirty="0"/>
          </a:p>
        </p:txBody>
      </p:sp>
      <p:sp>
        <p:nvSpPr>
          <p:cNvPr id="2175" name="Text Box 188"/>
          <p:cNvSpPr txBox="1">
            <a:spLocks noChangeArrowheads="1"/>
          </p:cNvSpPr>
          <p:nvPr/>
        </p:nvSpPr>
        <p:spPr bwMode="auto">
          <a:xfrm rot="-5400000">
            <a:off x="4243388" y="1439863"/>
            <a:ext cx="16351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000" b="1"/>
              <a:t>PTP1B mRNA/18S rRNA</a:t>
            </a:r>
            <a:endParaRPr lang="en-US" sz="1000" b="1"/>
          </a:p>
        </p:txBody>
      </p:sp>
      <p:sp>
        <p:nvSpPr>
          <p:cNvPr id="2176" name="Rectangle 2"/>
          <p:cNvSpPr>
            <a:spLocks noChangeArrowheads="1"/>
          </p:cNvSpPr>
          <p:nvPr/>
        </p:nvSpPr>
        <p:spPr bwMode="auto">
          <a:xfrm>
            <a:off x="1558925" y="1800225"/>
            <a:ext cx="255588" cy="865188"/>
          </a:xfrm>
          <a:prstGeom prst="rect">
            <a:avLst/>
          </a:prstGeom>
          <a:solidFill>
            <a:schemeClr val="bg1"/>
          </a:solidFill>
          <a:ln w="8001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77" name="Rectangle 41"/>
          <p:cNvSpPr>
            <a:spLocks noChangeArrowheads="1"/>
          </p:cNvSpPr>
          <p:nvPr/>
        </p:nvSpPr>
        <p:spPr bwMode="auto">
          <a:xfrm>
            <a:off x="5884863" y="1592263"/>
            <a:ext cx="254000" cy="1076325"/>
          </a:xfrm>
          <a:prstGeom prst="rect">
            <a:avLst/>
          </a:prstGeom>
          <a:solidFill>
            <a:schemeClr val="bg1"/>
          </a:solidFill>
          <a:ln w="8001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graphicFrame>
        <p:nvGraphicFramePr>
          <p:cNvPr id="2050" name="Object 36"/>
          <p:cNvGraphicFramePr>
            <a:graphicFrameLocks noChangeAspect="1"/>
          </p:cNvGraphicFramePr>
          <p:nvPr/>
        </p:nvGraphicFramePr>
        <p:xfrm>
          <a:off x="1781175" y="4275138"/>
          <a:ext cx="2100263" cy="352425"/>
        </p:xfrm>
        <a:graphic>
          <a:graphicData uri="http://schemas.openxmlformats.org/presentationml/2006/ole">
            <p:oleObj spid="_x0000_s2050" name="Image" r:id="rId3" imgW="1560183" imgH="262062" progId="">
              <p:embed/>
            </p:oleObj>
          </a:graphicData>
        </a:graphic>
      </p:graphicFrame>
      <p:graphicFrame>
        <p:nvGraphicFramePr>
          <p:cNvPr id="2051" name="Object 37"/>
          <p:cNvGraphicFramePr>
            <a:graphicFrameLocks noChangeAspect="1"/>
          </p:cNvGraphicFramePr>
          <p:nvPr/>
        </p:nvGraphicFramePr>
        <p:xfrm>
          <a:off x="1835150" y="4627563"/>
          <a:ext cx="2057400" cy="274637"/>
        </p:xfrm>
        <a:graphic>
          <a:graphicData uri="http://schemas.openxmlformats.org/presentationml/2006/ole">
            <p:oleObj spid="_x0000_s2051" name="Image" r:id="rId4" imgW="749492" imgH="100440" progId="">
              <p:embed/>
            </p:oleObj>
          </a:graphicData>
        </a:graphic>
      </p:graphicFrame>
      <p:sp>
        <p:nvSpPr>
          <p:cNvPr id="2178" name="Text Box 207"/>
          <p:cNvSpPr txBox="1">
            <a:spLocks noChangeArrowheads="1"/>
          </p:cNvSpPr>
          <p:nvPr/>
        </p:nvSpPr>
        <p:spPr bwMode="auto">
          <a:xfrm>
            <a:off x="1754188" y="4921250"/>
            <a:ext cx="5238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000" b="1"/>
              <a:t>CTRL</a:t>
            </a:r>
          </a:p>
        </p:txBody>
      </p:sp>
      <p:sp>
        <p:nvSpPr>
          <p:cNvPr id="2179" name="Text Box 208"/>
          <p:cNvSpPr txBox="1">
            <a:spLocks noChangeArrowheads="1"/>
          </p:cNvSpPr>
          <p:nvPr/>
        </p:nvSpPr>
        <p:spPr bwMode="auto">
          <a:xfrm>
            <a:off x="2265363" y="4921250"/>
            <a:ext cx="3460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000" b="1"/>
              <a:t>3H</a:t>
            </a:r>
          </a:p>
        </p:txBody>
      </p:sp>
      <p:sp>
        <p:nvSpPr>
          <p:cNvPr id="2180" name="Text Box 209"/>
          <p:cNvSpPr txBox="1">
            <a:spLocks noChangeArrowheads="1"/>
          </p:cNvSpPr>
          <p:nvPr/>
        </p:nvSpPr>
        <p:spPr bwMode="auto">
          <a:xfrm>
            <a:off x="2670175" y="4921250"/>
            <a:ext cx="3460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000" b="1"/>
              <a:t>6H</a:t>
            </a:r>
          </a:p>
        </p:txBody>
      </p:sp>
      <p:sp>
        <p:nvSpPr>
          <p:cNvPr id="2181" name="Text Box 210"/>
          <p:cNvSpPr txBox="1">
            <a:spLocks noChangeArrowheads="1"/>
          </p:cNvSpPr>
          <p:nvPr/>
        </p:nvSpPr>
        <p:spPr bwMode="auto">
          <a:xfrm>
            <a:off x="3035300" y="4921250"/>
            <a:ext cx="4159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000" b="1"/>
              <a:t>10H</a:t>
            </a:r>
          </a:p>
        </p:txBody>
      </p:sp>
      <p:sp>
        <p:nvSpPr>
          <p:cNvPr id="2182" name="Text Box 211"/>
          <p:cNvSpPr txBox="1">
            <a:spLocks noChangeArrowheads="1"/>
          </p:cNvSpPr>
          <p:nvPr/>
        </p:nvSpPr>
        <p:spPr bwMode="auto">
          <a:xfrm>
            <a:off x="3517900" y="4921250"/>
            <a:ext cx="4159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000" b="1"/>
              <a:t>24H</a:t>
            </a:r>
          </a:p>
        </p:txBody>
      </p:sp>
      <p:sp>
        <p:nvSpPr>
          <p:cNvPr id="2183" name="Line 212"/>
          <p:cNvSpPr>
            <a:spLocks noChangeShapeType="1"/>
          </p:cNvSpPr>
          <p:nvPr/>
        </p:nvSpPr>
        <p:spPr bwMode="auto">
          <a:xfrm>
            <a:off x="2252663" y="5138738"/>
            <a:ext cx="17383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84" name="Text Box 213"/>
          <p:cNvSpPr txBox="1">
            <a:spLocks noChangeArrowheads="1"/>
          </p:cNvSpPr>
          <p:nvPr/>
        </p:nvSpPr>
        <p:spPr bwMode="auto">
          <a:xfrm>
            <a:off x="2816225" y="5170488"/>
            <a:ext cx="5127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000" b="1"/>
              <a:t>TNF</a:t>
            </a:r>
            <a:r>
              <a:rPr lang="fr-FR" sz="1000" b="1">
                <a:latin typeface="Symbol" pitchFamily="18" charset="2"/>
              </a:rPr>
              <a:t>a</a:t>
            </a:r>
          </a:p>
        </p:txBody>
      </p:sp>
      <p:sp>
        <p:nvSpPr>
          <p:cNvPr id="2185" name="Text Box 214"/>
          <p:cNvSpPr txBox="1">
            <a:spLocks noChangeArrowheads="1"/>
          </p:cNvSpPr>
          <p:nvPr/>
        </p:nvSpPr>
        <p:spPr bwMode="auto">
          <a:xfrm>
            <a:off x="1141413" y="4378325"/>
            <a:ext cx="5921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000" b="1"/>
              <a:t>PTP1B</a:t>
            </a:r>
          </a:p>
        </p:txBody>
      </p:sp>
      <p:sp>
        <p:nvSpPr>
          <p:cNvPr id="2186" name="Text Box 215"/>
          <p:cNvSpPr txBox="1">
            <a:spLocks noChangeArrowheads="1"/>
          </p:cNvSpPr>
          <p:nvPr/>
        </p:nvSpPr>
        <p:spPr bwMode="auto">
          <a:xfrm>
            <a:off x="1147763" y="4635500"/>
            <a:ext cx="5921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000" b="1">
                <a:latin typeface="Symbol" pitchFamily="18" charset="2"/>
              </a:rPr>
              <a:t>b</a:t>
            </a:r>
            <a:r>
              <a:rPr lang="fr-FR" sz="1000" b="1"/>
              <a:t>-actin</a:t>
            </a:r>
          </a:p>
        </p:txBody>
      </p:sp>
      <p:sp>
        <p:nvSpPr>
          <p:cNvPr id="2187" name="Rectangle 216"/>
          <p:cNvSpPr>
            <a:spLocks noChangeArrowheads="1"/>
          </p:cNvSpPr>
          <p:nvPr/>
        </p:nvSpPr>
        <p:spPr bwMode="auto">
          <a:xfrm>
            <a:off x="1822450" y="4276725"/>
            <a:ext cx="2062163" cy="62071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188" name="Line 217"/>
          <p:cNvSpPr>
            <a:spLocks noChangeShapeType="1"/>
          </p:cNvSpPr>
          <p:nvPr/>
        </p:nvSpPr>
        <p:spPr bwMode="auto">
          <a:xfrm flipV="1">
            <a:off x="1803400" y="4622800"/>
            <a:ext cx="2082800" cy="111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89" name="ZoneTexte 3"/>
          <p:cNvSpPr txBox="1">
            <a:spLocks noChangeArrowheads="1"/>
          </p:cNvSpPr>
          <p:nvPr/>
        </p:nvSpPr>
        <p:spPr bwMode="auto">
          <a:xfrm>
            <a:off x="3046413" y="2232025"/>
            <a:ext cx="2730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*</a:t>
            </a:r>
          </a:p>
        </p:txBody>
      </p:sp>
      <p:sp>
        <p:nvSpPr>
          <p:cNvPr id="2190" name="ZoneTexte 3"/>
          <p:cNvSpPr txBox="1">
            <a:spLocks noChangeArrowheads="1"/>
          </p:cNvSpPr>
          <p:nvPr/>
        </p:nvSpPr>
        <p:spPr bwMode="auto">
          <a:xfrm>
            <a:off x="2773363" y="635000"/>
            <a:ext cx="2730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*</a:t>
            </a:r>
          </a:p>
        </p:txBody>
      </p:sp>
      <p:sp>
        <p:nvSpPr>
          <p:cNvPr id="2191" name="Line 222"/>
          <p:cNvSpPr>
            <a:spLocks noChangeShapeType="1"/>
          </p:cNvSpPr>
          <p:nvPr/>
        </p:nvSpPr>
        <p:spPr bwMode="auto">
          <a:xfrm>
            <a:off x="2079625" y="896938"/>
            <a:ext cx="16049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92" name="ZoneTexte 3"/>
          <p:cNvSpPr txBox="1">
            <a:spLocks noChangeArrowheads="1"/>
          </p:cNvSpPr>
          <p:nvPr/>
        </p:nvSpPr>
        <p:spPr bwMode="auto">
          <a:xfrm>
            <a:off x="7385050" y="668338"/>
            <a:ext cx="2730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*</a:t>
            </a:r>
          </a:p>
        </p:txBody>
      </p:sp>
      <p:sp>
        <p:nvSpPr>
          <p:cNvPr id="2193" name="ZoneTexte 3"/>
          <p:cNvSpPr txBox="1">
            <a:spLocks noChangeArrowheads="1"/>
          </p:cNvSpPr>
          <p:nvPr/>
        </p:nvSpPr>
        <p:spPr bwMode="auto">
          <a:xfrm>
            <a:off x="7924800" y="350838"/>
            <a:ext cx="2730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*</a:t>
            </a:r>
          </a:p>
        </p:txBody>
      </p:sp>
      <p:sp>
        <p:nvSpPr>
          <p:cNvPr id="2194" name="Text Box 229"/>
          <p:cNvSpPr txBox="1">
            <a:spLocks noChangeArrowheads="1"/>
          </p:cNvSpPr>
          <p:nvPr/>
        </p:nvSpPr>
        <p:spPr bwMode="auto">
          <a:xfrm>
            <a:off x="179388" y="32385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A</a:t>
            </a:r>
          </a:p>
        </p:txBody>
      </p:sp>
      <p:sp>
        <p:nvSpPr>
          <p:cNvPr id="2195" name="Text Box 230"/>
          <p:cNvSpPr txBox="1">
            <a:spLocks noChangeArrowheads="1"/>
          </p:cNvSpPr>
          <p:nvPr/>
        </p:nvSpPr>
        <p:spPr bwMode="auto">
          <a:xfrm>
            <a:off x="173038" y="387350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B</a:t>
            </a:r>
          </a:p>
        </p:txBody>
      </p:sp>
      <p:sp>
        <p:nvSpPr>
          <p:cNvPr id="2196" name="Text Box 229"/>
          <p:cNvSpPr txBox="1">
            <a:spLocks noChangeArrowheads="1"/>
          </p:cNvSpPr>
          <p:nvPr/>
        </p:nvSpPr>
        <p:spPr bwMode="auto">
          <a:xfrm>
            <a:off x="4598988" y="3879850"/>
            <a:ext cx="3508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C</a:t>
            </a:r>
          </a:p>
        </p:txBody>
      </p:sp>
      <p:graphicFrame>
        <p:nvGraphicFramePr>
          <p:cNvPr id="149" name="Graphique 148"/>
          <p:cNvGraphicFramePr/>
          <p:nvPr/>
        </p:nvGraphicFramePr>
        <p:xfrm>
          <a:off x="5494351" y="3824576"/>
          <a:ext cx="2890300" cy="2057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Line 27"/>
          <p:cNvSpPr>
            <a:spLocks noChangeShapeType="1"/>
          </p:cNvSpPr>
          <p:nvPr/>
        </p:nvSpPr>
        <p:spPr bwMode="auto">
          <a:xfrm flipV="1">
            <a:off x="9293225" y="6099175"/>
            <a:ext cx="0" cy="38100"/>
          </a:xfrm>
          <a:prstGeom prst="line">
            <a:avLst/>
          </a:prstGeom>
          <a:noFill/>
          <a:ln w="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graphicFrame>
        <p:nvGraphicFramePr>
          <p:cNvPr id="3074" name="Object 78"/>
          <p:cNvGraphicFramePr>
            <a:graphicFrameLocks noChangeAspect="1"/>
          </p:cNvGraphicFramePr>
          <p:nvPr/>
        </p:nvGraphicFramePr>
        <p:xfrm>
          <a:off x="7345363" y="5449888"/>
          <a:ext cx="1722437" cy="315912"/>
        </p:xfrm>
        <a:graphic>
          <a:graphicData uri="http://schemas.openxmlformats.org/presentationml/2006/ole">
            <p:oleObj spid="_x0000_s3074" name="Image" r:id="rId3" imgW="853225" imgH="231472" progId="">
              <p:embed/>
            </p:oleObj>
          </a:graphicData>
        </a:graphic>
      </p:graphicFrame>
      <p:sp>
        <p:nvSpPr>
          <p:cNvPr id="3079" name="Text Box 79"/>
          <p:cNvSpPr txBox="1">
            <a:spLocks noChangeArrowheads="1"/>
          </p:cNvSpPr>
          <p:nvPr/>
        </p:nvSpPr>
        <p:spPr bwMode="auto">
          <a:xfrm>
            <a:off x="6683375" y="5464175"/>
            <a:ext cx="5921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000" b="1"/>
              <a:t>PTP1B</a:t>
            </a:r>
          </a:p>
        </p:txBody>
      </p:sp>
      <p:graphicFrame>
        <p:nvGraphicFramePr>
          <p:cNvPr id="3075" name="Object 80"/>
          <p:cNvGraphicFramePr>
            <a:graphicFrameLocks noChangeAspect="1"/>
          </p:cNvGraphicFramePr>
          <p:nvPr/>
        </p:nvGraphicFramePr>
        <p:xfrm>
          <a:off x="7345363" y="5765800"/>
          <a:ext cx="1727200" cy="257175"/>
        </p:xfrm>
        <a:graphic>
          <a:graphicData uri="http://schemas.openxmlformats.org/presentationml/2006/ole">
            <p:oleObj spid="_x0000_s3075" name="Image" r:id="rId4" imgW="969392" imgH="181080" progId="">
              <p:embed/>
            </p:oleObj>
          </a:graphicData>
        </a:graphic>
      </p:graphicFrame>
      <p:sp>
        <p:nvSpPr>
          <p:cNvPr id="3080" name="Text Box 84"/>
          <p:cNvSpPr txBox="1">
            <a:spLocks noChangeArrowheads="1"/>
          </p:cNvSpPr>
          <p:nvPr/>
        </p:nvSpPr>
        <p:spPr bwMode="auto">
          <a:xfrm>
            <a:off x="6680200" y="5768975"/>
            <a:ext cx="5921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000" b="1">
                <a:latin typeface="Symbol" pitchFamily="18" charset="2"/>
              </a:rPr>
              <a:t>b</a:t>
            </a:r>
            <a:r>
              <a:rPr lang="fr-FR" sz="1000" b="1"/>
              <a:t>-actin</a:t>
            </a:r>
          </a:p>
        </p:txBody>
      </p:sp>
      <p:sp>
        <p:nvSpPr>
          <p:cNvPr id="3081" name="Text Box 85"/>
          <p:cNvSpPr txBox="1">
            <a:spLocks noChangeArrowheads="1"/>
          </p:cNvSpPr>
          <p:nvPr/>
        </p:nvSpPr>
        <p:spPr bwMode="auto">
          <a:xfrm>
            <a:off x="6742113" y="6249988"/>
            <a:ext cx="5127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000" b="1"/>
              <a:t>TNF</a:t>
            </a:r>
            <a:r>
              <a:rPr lang="fr-FR" sz="1000" b="1">
                <a:latin typeface="Symbol" pitchFamily="18" charset="2"/>
              </a:rPr>
              <a:t>a</a:t>
            </a:r>
          </a:p>
        </p:txBody>
      </p:sp>
      <p:sp>
        <p:nvSpPr>
          <p:cNvPr id="3082" name="Rectangle 86"/>
          <p:cNvSpPr>
            <a:spLocks noChangeArrowheads="1"/>
          </p:cNvSpPr>
          <p:nvPr/>
        </p:nvSpPr>
        <p:spPr bwMode="auto">
          <a:xfrm>
            <a:off x="7354888" y="5445125"/>
            <a:ext cx="1704975" cy="5857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3083" name="Line 87"/>
          <p:cNvSpPr>
            <a:spLocks noChangeShapeType="1"/>
          </p:cNvSpPr>
          <p:nvPr/>
        </p:nvSpPr>
        <p:spPr bwMode="auto">
          <a:xfrm>
            <a:off x="7332663" y="5765800"/>
            <a:ext cx="17256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084" name="Text Box 88"/>
          <p:cNvSpPr txBox="1">
            <a:spLocks noChangeArrowheads="1"/>
          </p:cNvSpPr>
          <p:nvPr/>
        </p:nvSpPr>
        <p:spPr bwMode="auto">
          <a:xfrm>
            <a:off x="7554913" y="6221413"/>
            <a:ext cx="234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 b="1"/>
              <a:t>-</a:t>
            </a:r>
          </a:p>
          <a:p>
            <a:r>
              <a:rPr lang="fr-FR" sz="1200" b="1"/>
              <a:t>-</a:t>
            </a:r>
          </a:p>
        </p:txBody>
      </p:sp>
      <p:sp>
        <p:nvSpPr>
          <p:cNvPr id="3085" name="Text Box 89"/>
          <p:cNvSpPr txBox="1">
            <a:spLocks noChangeArrowheads="1"/>
          </p:cNvSpPr>
          <p:nvPr/>
        </p:nvSpPr>
        <p:spPr bwMode="auto">
          <a:xfrm>
            <a:off x="8083550" y="6221413"/>
            <a:ext cx="273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 b="1"/>
              <a:t>+</a:t>
            </a:r>
          </a:p>
          <a:p>
            <a:r>
              <a:rPr lang="fr-FR" sz="1200" b="1"/>
              <a:t>-</a:t>
            </a:r>
          </a:p>
        </p:txBody>
      </p:sp>
      <p:sp>
        <p:nvSpPr>
          <p:cNvPr id="3086" name="Text Box 90"/>
          <p:cNvSpPr txBox="1">
            <a:spLocks noChangeArrowheads="1"/>
          </p:cNvSpPr>
          <p:nvPr/>
        </p:nvSpPr>
        <p:spPr bwMode="auto">
          <a:xfrm>
            <a:off x="8639175" y="6224588"/>
            <a:ext cx="273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 b="1"/>
              <a:t>+</a:t>
            </a:r>
          </a:p>
          <a:p>
            <a:r>
              <a:rPr lang="fr-FR" sz="1200" b="1"/>
              <a:t>+</a:t>
            </a:r>
          </a:p>
        </p:txBody>
      </p:sp>
      <p:sp>
        <p:nvSpPr>
          <p:cNvPr id="3087" name="Text Box 91"/>
          <p:cNvSpPr txBox="1">
            <a:spLocks noChangeArrowheads="1"/>
          </p:cNvSpPr>
          <p:nvPr/>
        </p:nvSpPr>
        <p:spPr bwMode="auto">
          <a:xfrm>
            <a:off x="6669088" y="6427788"/>
            <a:ext cx="7461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000" b="1"/>
              <a:t>Sivisfatin</a:t>
            </a:r>
            <a:endParaRPr lang="fr-FR" sz="1000" b="1">
              <a:latin typeface="Symbol" pitchFamily="18" charset="2"/>
            </a:endParaRPr>
          </a:p>
        </p:txBody>
      </p:sp>
      <p:graphicFrame>
        <p:nvGraphicFramePr>
          <p:cNvPr id="3076" name="Object 93"/>
          <p:cNvGraphicFramePr>
            <a:graphicFrameLocks noChangeAspect="1"/>
          </p:cNvGraphicFramePr>
          <p:nvPr/>
        </p:nvGraphicFramePr>
        <p:xfrm>
          <a:off x="7216775" y="1811338"/>
          <a:ext cx="1776413" cy="320675"/>
        </p:xfrm>
        <a:graphic>
          <a:graphicData uri="http://schemas.openxmlformats.org/presentationml/2006/ole">
            <p:oleObj spid="_x0000_s3076" name="Image" r:id="rId5" imgW="588215" imgH="106563" progId="">
              <p:embed/>
            </p:oleObj>
          </a:graphicData>
        </a:graphic>
      </p:graphicFrame>
      <p:sp>
        <p:nvSpPr>
          <p:cNvPr id="3088" name="Rectangle 179"/>
          <p:cNvSpPr>
            <a:spLocks noChangeArrowheads="1"/>
          </p:cNvSpPr>
          <p:nvPr/>
        </p:nvSpPr>
        <p:spPr bwMode="auto">
          <a:xfrm>
            <a:off x="7350125" y="1093788"/>
            <a:ext cx="220663" cy="601662"/>
          </a:xfrm>
          <a:prstGeom prst="rect">
            <a:avLst/>
          </a:prstGeom>
          <a:solidFill>
            <a:schemeClr val="bg1"/>
          </a:solidFill>
          <a:ln w="8001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089" name="Rectangle 180"/>
          <p:cNvSpPr>
            <a:spLocks noChangeArrowheads="1"/>
          </p:cNvSpPr>
          <p:nvPr/>
        </p:nvSpPr>
        <p:spPr bwMode="auto">
          <a:xfrm>
            <a:off x="7764463" y="917575"/>
            <a:ext cx="220662" cy="777875"/>
          </a:xfrm>
          <a:prstGeom prst="rect">
            <a:avLst/>
          </a:prstGeom>
          <a:solidFill>
            <a:schemeClr val="tx1"/>
          </a:solidFill>
          <a:ln w="8001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090" name="Line 183"/>
          <p:cNvSpPr>
            <a:spLocks noChangeShapeType="1"/>
          </p:cNvSpPr>
          <p:nvPr/>
        </p:nvSpPr>
        <p:spPr bwMode="auto">
          <a:xfrm flipV="1">
            <a:off x="7456488" y="1085850"/>
            <a:ext cx="0" cy="7938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091" name="Line 184"/>
          <p:cNvSpPr>
            <a:spLocks noChangeShapeType="1"/>
          </p:cNvSpPr>
          <p:nvPr/>
        </p:nvSpPr>
        <p:spPr bwMode="auto">
          <a:xfrm>
            <a:off x="7426325" y="1085850"/>
            <a:ext cx="68263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092" name="Line 185"/>
          <p:cNvSpPr>
            <a:spLocks noChangeShapeType="1"/>
          </p:cNvSpPr>
          <p:nvPr/>
        </p:nvSpPr>
        <p:spPr bwMode="auto">
          <a:xfrm flipV="1">
            <a:off x="7870825" y="887413"/>
            <a:ext cx="0" cy="30162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093" name="Line 186"/>
          <p:cNvSpPr>
            <a:spLocks noChangeShapeType="1"/>
          </p:cNvSpPr>
          <p:nvPr/>
        </p:nvSpPr>
        <p:spPr bwMode="auto">
          <a:xfrm>
            <a:off x="7840663" y="887413"/>
            <a:ext cx="68262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094" name="Line 187"/>
          <p:cNvSpPr>
            <a:spLocks noChangeShapeType="1"/>
          </p:cNvSpPr>
          <p:nvPr/>
        </p:nvSpPr>
        <p:spPr bwMode="auto">
          <a:xfrm>
            <a:off x="8267700" y="666750"/>
            <a:ext cx="0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095" name="Line 188"/>
          <p:cNvSpPr>
            <a:spLocks noChangeShapeType="1"/>
          </p:cNvSpPr>
          <p:nvPr/>
        </p:nvSpPr>
        <p:spPr bwMode="auto">
          <a:xfrm>
            <a:off x="8237538" y="666750"/>
            <a:ext cx="68262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096" name="Line 189"/>
          <p:cNvSpPr>
            <a:spLocks noChangeShapeType="1"/>
          </p:cNvSpPr>
          <p:nvPr/>
        </p:nvSpPr>
        <p:spPr bwMode="auto">
          <a:xfrm flipV="1">
            <a:off x="8675688" y="514350"/>
            <a:ext cx="0" cy="2222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097" name="Line 190"/>
          <p:cNvSpPr>
            <a:spLocks noChangeShapeType="1"/>
          </p:cNvSpPr>
          <p:nvPr/>
        </p:nvSpPr>
        <p:spPr bwMode="auto">
          <a:xfrm>
            <a:off x="8645525" y="514350"/>
            <a:ext cx="68263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098" name="Line 191"/>
          <p:cNvSpPr>
            <a:spLocks noChangeShapeType="1"/>
          </p:cNvSpPr>
          <p:nvPr/>
        </p:nvSpPr>
        <p:spPr bwMode="auto">
          <a:xfrm>
            <a:off x="7456488" y="1093788"/>
            <a:ext cx="0" cy="635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099" name="Line 192"/>
          <p:cNvSpPr>
            <a:spLocks noChangeShapeType="1"/>
          </p:cNvSpPr>
          <p:nvPr/>
        </p:nvSpPr>
        <p:spPr bwMode="auto">
          <a:xfrm>
            <a:off x="7870825" y="917575"/>
            <a:ext cx="0" cy="3810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100" name="Line 193"/>
          <p:cNvSpPr>
            <a:spLocks noChangeShapeType="1"/>
          </p:cNvSpPr>
          <p:nvPr/>
        </p:nvSpPr>
        <p:spPr bwMode="auto">
          <a:xfrm>
            <a:off x="8267700" y="666750"/>
            <a:ext cx="0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101" name="Line 194"/>
          <p:cNvSpPr>
            <a:spLocks noChangeShapeType="1"/>
          </p:cNvSpPr>
          <p:nvPr/>
        </p:nvSpPr>
        <p:spPr bwMode="auto">
          <a:xfrm>
            <a:off x="8675688" y="536575"/>
            <a:ext cx="0" cy="30163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102" name="Line 195"/>
          <p:cNvSpPr>
            <a:spLocks noChangeShapeType="1"/>
          </p:cNvSpPr>
          <p:nvPr/>
        </p:nvSpPr>
        <p:spPr bwMode="auto">
          <a:xfrm>
            <a:off x="7189788" y="307975"/>
            <a:ext cx="0" cy="13874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103" name="Line 196"/>
          <p:cNvSpPr>
            <a:spLocks noChangeShapeType="1"/>
          </p:cNvSpPr>
          <p:nvPr/>
        </p:nvSpPr>
        <p:spPr bwMode="auto">
          <a:xfrm>
            <a:off x="7159625" y="1695450"/>
            <a:ext cx="30163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104" name="Line 197"/>
          <p:cNvSpPr>
            <a:spLocks noChangeShapeType="1"/>
          </p:cNvSpPr>
          <p:nvPr/>
        </p:nvSpPr>
        <p:spPr bwMode="auto">
          <a:xfrm>
            <a:off x="7159625" y="1466850"/>
            <a:ext cx="30163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105" name="Line 198"/>
          <p:cNvSpPr>
            <a:spLocks noChangeShapeType="1"/>
          </p:cNvSpPr>
          <p:nvPr/>
        </p:nvSpPr>
        <p:spPr bwMode="auto">
          <a:xfrm>
            <a:off x="7159625" y="1230313"/>
            <a:ext cx="30163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106" name="Line 199"/>
          <p:cNvSpPr>
            <a:spLocks noChangeShapeType="1"/>
          </p:cNvSpPr>
          <p:nvPr/>
        </p:nvSpPr>
        <p:spPr bwMode="auto">
          <a:xfrm>
            <a:off x="7159625" y="1001713"/>
            <a:ext cx="30163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107" name="Line 200"/>
          <p:cNvSpPr>
            <a:spLocks noChangeShapeType="1"/>
          </p:cNvSpPr>
          <p:nvPr/>
        </p:nvSpPr>
        <p:spPr bwMode="auto">
          <a:xfrm>
            <a:off x="7159625" y="773113"/>
            <a:ext cx="30163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108" name="Line 201"/>
          <p:cNvSpPr>
            <a:spLocks noChangeShapeType="1"/>
          </p:cNvSpPr>
          <p:nvPr/>
        </p:nvSpPr>
        <p:spPr bwMode="auto">
          <a:xfrm>
            <a:off x="7159625" y="536575"/>
            <a:ext cx="30163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109" name="Line 202"/>
          <p:cNvSpPr>
            <a:spLocks noChangeShapeType="1"/>
          </p:cNvSpPr>
          <p:nvPr/>
        </p:nvSpPr>
        <p:spPr bwMode="auto">
          <a:xfrm>
            <a:off x="7159625" y="307975"/>
            <a:ext cx="30163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110" name="Line 203"/>
          <p:cNvSpPr>
            <a:spLocks noChangeShapeType="1"/>
          </p:cNvSpPr>
          <p:nvPr/>
        </p:nvSpPr>
        <p:spPr bwMode="auto">
          <a:xfrm>
            <a:off x="7189788" y="1695450"/>
            <a:ext cx="1800225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111" name="Line 204"/>
          <p:cNvSpPr>
            <a:spLocks noChangeShapeType="1"/>
          </p:cNvSpPr>
          <p:nvPr/>
        </p:nvSpPr>
        <p:spPr bwMode="auto">
          <a:xfrm flipV="1">
            <a:off x="7189788" y="1695450"/>
            <a:ext cx="0" cy="301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112" name="Rectangle 209"/>
          <p:cNvSpPr>
            <a:spLocks noChangeArrowheads="1"/>
          </p:cNvSpPr>
          <p:nvPr/>
        </p:nvSpPr>
        <p:spPr bwMode="auto">
          <a:xfrm>
            <a:off x="7059613" y="1633538"/>
            <a:ext cx="5715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800">
                <a:solidFill>
                  <a:srgbClr val="000000"/>
                </a:solidFill>
              </a:rPr>
              <a:t>0</a:t>
            </a:r>
            <a:endParaRPr lang="fr-FR"/>
          </a:p>
        </p:txBody>
      </p:sp>
      <p:sp>
        <p:nvSpPr>
          <p:cNvPr id="3113" name="Rectangle 210"/>
          <p:cNvSpPr>
            <a:spLocks noChangeArrowheads="1"/>
          </p:cNvSpPr>
          <p:nvPr/>
        </p:nvSpPr>
        <p:spPr bwMode="auto">
          <a:xfrm>
            <a:off x="7007225" y="1404938"/>
            <a:ext cx="11430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800">
                <a:solidFill>
                  <a:srgbClr val="000000"/>
                </a:solidFill>
              </a:rPr>
              <a:t>20</a:t>
            </a:r>
            <a:endParaRPr lang="fr-FR"/>
          </a:p>
        </p:txBody>
      </p:sp>
      <p:sp>
        <p:nvSpPr>
          <p:cNvPr id="3114" name="Rectangle 211"/>
          <p:cNvSpPr>
            <a:spLocks noChangeArrowheads="1"/>
          </p:cNvSpPr>
          <p:nvPr/>
        </p:nvSpPr>
        <p:spPr bwMode="auto">
          <a:xfrm>
            <a:off x="7007225" y="1169988"/>
            <a:ext cx="11430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800">
                <a:solidFill>
                  <a:srgbClr val="000000"/>
                </a:solidFill>
              </a:rPr>
              <a:t>40</a:t>
            </a:r>
            <a:endParaRPr lang="fr-FR"/>
          </a:p>
        </p:txBody>
      </p:sp>
      <p:sp>
        <p:nvSpPr>
          <p:cNvPr id="3115" name="Rectangle 212"/>
          <p:cNvSpPr>
            <a:spLocks noChangeArrowheads="1"/>
          </p:cNvSpPr>
          <p:nvPr/>
        </p:nvSpPr>
        <p:spPr bwMode="auto">
          <a:xfrm>
            <a:off x="7007225" y="941388"/>
            <a:ext cx="11430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800">
                <a:solidFill>
                  <a:srgbClr val="000000"/>
                </a:solidFill>
              </a:rPr>
              <a:t>60</a:t>
            </a:r>
            <a:endParaRPr lang="fr-FR"/>
          </a:p>
        </p:txBody>
      </p:sp>
      <p:sp>
        <p:nvSpPr>
          <p:cNvPr id="3116" name="Rectangle 213"/>
          <p:cNvSpPr>
            <a:spLocks noChangeArrowheads="1"/>
          </p:cNvSpPr>
          <p:nvPr/>
        </p:nvSpPr>
        <p:spPr bwMode="auto">
          <a:xfrm>
            <a:off x="7007225" y="712788"/>
            <a:ext cx="11430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800">
                <a:solidFill>
                  <a:srgbClr val="000000"/>
                </a:solidFill>
              </a:rPr>
              <a:t>80</a:t>
            </a:r>
            <a:endParaRPr lang="fr-FR"/>
          </a:p>
        </p:txBody>
      </p:sp>
      <p:sp>
        <p:nvSpPr>
          <p:cNvPr id="3117" name="Rectangle 214"/>
          <p:cNvSpPr>
            <a:spLocks noChangeArrowheads="1"/>
          </p:cNvSpPr>
          <p:nvPr/>
        </p:nvSpPr>
        <p:spPr bwMode="auto">
          <a:xfrm>
            <a:off x="6953250" y="476250"/>
            <a:ext cx="17145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800">
                <a:solidFill>
                  <a:srgbClr val="000000"/>
                </a:solidFill>
              </a:rPr>
              <a:t>100</a:t>
            </a:r>
            <a:endParaRPr lang="fr-FR"/>
          </a:p>
        </p:txBody>
      </p:sp>
      <p:sp>
        <p:nvSpPr>
          <p:cNvPr id="3118" name="Rectangle 215"/>
          <p:cNvSpPr>
            <a:spLocks noChangeArrowheads="1"/>
          </p:cNvSpPr>
          <p:nvPr/>
        </p:nvSpPr>
        <p:spPr bwMode="auto">
          <a:xfrm>
            <a:off x="6953250" y="247650"/>
            <a:ext cx="17145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800">
                <a:solidFill>
                  <a:srgbClr val="000000"/>
                </a:solidFill>
              </a:rPr>
              <a:t>120</a:t>
            </a:r>
            <a:endParaRPr lang="fr-FR"/>
          </a:p>
        </p:txBody>
      </p:sp>
      <p:sp>
        <p:nvSpPr>
          <p:cNvPr id="3119" name="Rectangle 181"/>
          <p:cNvSpPr>
            <a:spLocks noChangeArrowheads="1"/>
          </p:cNvSpPr>
          <p:nvPr/>
        </p:nvSpPr>
        <p:spPr bwMode="auto">
          <a:xfrm>
            <a:off x="8161338" y="666750"/>
            <a:ext cx="212725" cy="1028700"/>
          </a:xfrm>
          <a:prstGeom prst="rect">
            <a:avLst/>
          </a:prstGeom>
          <a:solidFill>
            <a:schemeClr val="bg2"/>
          </a:solidFill>
          <a:ln w="8001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120" name="Rectangle 182"/>
          <p:cNvSpPr>
            <a:spLocks noChangeArrowheads="1"/>
          </p:cNvSpPr>
          <p:nvPr/>
        </p:nvSpPr>
        <p:spPr bwMode="auto">
          <a:xfrm>
            <a:off x="8569325" y="536575"/>
            <a:ext cx="220663" cy="1158875"/>
          </a:xfrm>
          <a:prstGeom prst="rect">
            <a:avLst/>
          </a:prstGeom>
          <a:solidFill>
            <a:schemeClr val="bg2"/>
          </a:solidFill>
          <a:ln w="8001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121" name="Text Box 224"/>
          <p:cNvSpPr txBox="1">
            <a:spLocks noChangeArrowheads="1"/>
          </p:cNvSpPr>
          <p:nvPr/>
        </p:nvSpPr>
        <p:spPr bwMode="auto">
          <a:xfrm rot="-5400000">
            <a:off x="6157119" y="889794"/>
            <a:ext cx="10779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000" b="1"/>
              <a:t>% of maximum</a:t>
            </a:r>
          </a:p>
        </p:txBody>
      </p:sp>
      <p:sp>
        <p:nvSpPr>
          <p:cNvPr id="3122" name="Text Box 225"/>
          <p:cNvSpPr txBox="1">
            <a:spLocks noChangeArrowheads="1"/>
          </p:cNvSpPr>
          <p:nvPr/>
        </p:nvSpPr>
        <p:spPr bwMode="auto">
          <a:xfrm>
            <a:off x="6392863" y="2522538"/>
            <a:ext cx="92233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000" b="1"/>
              <a:t>TNF</a:t>
            </a:r>
            <a:r>
              <a:rPr lang="fr-FR" sz="1000" b="1">
                <a:latin typeface="Symbol" pitchFamily="18" charset="2"/>
              </a:rPr>
              <a:t>a</a:t>
            </a:r>
          </a:p>
          <a:p>
            <a:pPr algn="ctr"/>
            <a:r>
              <a:rPr lang="fr-FR" sz="1000" b="1"/>
              <a:t>FK866 1nM</a:t>
            </a:r>
          </a:p>
          <a:p>
            <a:pPr algn="ctr"/>
            <a:r>
              <a:rPr lang="fr-FR" sz="1000" b="1"/>
              <a:t>FK866 10nM</a:t>
            </a:r>
          </a:p>
        </p:txBody>
      </p:sp>
      <p:sp>
        <p:nvSpPr>
          <p:cNvPr id="3123" name="Text Box 226"/>
          <p:cNvSpPr txBox="1">
            <a:spLocks noChangeArrowheads="1"/>
          </p:cNvSpPr>
          <p:nvPr/>
        </p:nvSpPr>
        <p:spPr bwMode="auto">
          <a:xfrm>
            <a:off x="7391400" y="2473325"/>
            <a:ext cx="23495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 b="1"/>
              <a:t>-</a:t>
            </a:r>
          </a:p>
          <a:p>
            <a:r>
              <a:rPr lang="fr-FR" sz="1200" b="1"/>
              <a:t>-</a:t>
            </a:r>
          </a:p>
          <a:p>
            <a:r>
              <a:rPr lang="fr-FR" sz="1200" b="1"/>
              <a:t>-</a:t>
            </a:r>
          </a:p>
        </p:txBody>
      </p:sp>
      <p:sp>
        <p:nvSpPr>
          <p:cNvPr id="3124" name="Text Box 227"/>
          <p:cNvSpPr txBox="1">
            <a:spLocks noChangeArrowheads="1"/>
          </p:cNvSpPr>
          <p:nvPr/>
        </p:nvSpPr>
        <p:spPr bwMode="auto">
          <a:xfrm>
            <a:off x="7772400" y="2478088"/>
            <a:ext cx="27305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 b="1"/>
              <a:t>+</a:t>
            </a:r>
          </a:p>
          <a:p>
            <a:r>
              <a:rPr lang="fr-FR" sz="1200" b="1"/>
              <a:t>-</a:t>
            </a:r>
          </a:p>
          <a:p>
            <a:r>
              <a:rPr lang="fr-FR" sz="1200" b="1"/>
              <a:t>-</a:t>
            </a:r>
          </a:p>
        </p:txBody>
      </p:sp>
      <p:sp>
        <p:nvSpPr>
          <p:cNvPr id="3125" name="Text Box 228"/>
          <p:cNvSpPr txBox="1">
            <a:spLocks noChangeArrowheads="1"/>
          </p:cNvSpPr>
          <p:nvPr/>
        </p:nvSpPr>
        <p:spPr bwMode="auto">
          <a:xfrm>
            <a:off x="8170863" y="2476500"/>
            <a:ext cx="27305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 b="1"/>
              <a:t>+</a:t>
            </a:r>
          </a:p>
          <a:p>
            <a:r>
              <a:rPr lang="fr-FR" sz="1200" b="1"/>
              <a:t>+</a:t>
            </a:r>
          </a:p>
          <a:p>
            <a:r>
              <a:rPr lang="fr-FR" sz="1200" b="1"/>
              <a:t>-</a:t>
            </a:r>
          </a:p>
        </p:txBody>
      </p:sp>
      <p:sp>
        <p:nvSpPr>
          <p:cNvPr id="3126" name="Text Box 229"/>
          <p:cNvSpPr txBox="1">
            <a:spLocks noChangeArrowheads="1"/>
          </p:cNvSpPr>
          <p:nvPr/>
        </p:nvSpPr>
        <p:spPr bwMode="auto">
          <a:xfrm>
            <a:off x="8562975" y="2476500"/>
            <a:ext cx="27305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 b="1"/>
              <a:t>+</a:t>
            </a:r>
          </a:p>
          <a:p>
            <a:r>
              <a:rPr lang="fr-FR" sz="1200" b="1"/>
              <a:t>+</a:t>
            </a:r>
          </a:p>
          <a:p>
            <a:r>
              <a:rPr lang="fr-FR" sz="1200" b="1"/>
              <a:t>+</a:t>
            </a:r>
          </a:p>
        </p:txBody>
      </p:sp>
      <p:sp>
        <p:nvSpPr>
          <p:cNvPr id="3127" name="Line 245"/>
          <p:cNvSpPr>
            <a:spLocks noChangeShapeType="1"/>
          </p:cNvSpPr>
          <p:nvPr/>
        </p:nvSpPr>
        <p:spPr bwMode="auto">
          <a:xfrm flipV="1">
            <a:off x="7621588" y="4425950"/>
            <a:ext cx="0" cy="3810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128" name="Line 246"/>
          <p:cNvSpPr>
            <a:spLocks noChangeShapeType="1"/>
          </p:cNvSpPr>
          <p:nvPr/>
        </p:nvSpPr>
        <p:spPr bwMode="auto">
          <a:xfrm>
            <a:off x="7591425" y="4425950"/>
            <a:ext cx="68263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129" name="Line 247"/>
          <p:cNvSpPr>
            <a:spLocks noChangeShapeType="1"/>
          </p:cNvSpPr>
          <p:nvPr/>
        </p:nvSpPr>
        <p:spPr bwMode="auto">
          <a:xfrm flipV="1">
            <a:off x="8181975" y="4127500"/>
            <a:ext cx="0" cy="3810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130" name="Line 248"/>
          <p:cNvSpPr>
            <a:spLocks noChangeShapeType="1"/>
          </p:cNvSpPr>
          <p:nvPr/>
        </p:nvSpPr>
        <p:spPr bwMode="auto">
          <a:xfrm>
            <a:off x="8151813" y="4127500"/>
            <a:ext cx="68262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131" name="Line 249"/>
          <p:cNvSpPr>
            <a:spLocks noChangeShapeType="1"/>
          </p:cNvSpPr>
          <p:nvPr/>
        </p:nvSpPr>
        <p:spPr bwMode="auto">
          <a:xfrm flipV="1">
            <a:off x="8759825" y="3852863"/>
            <a:ext cx="0" cy="5397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132" name="Line 250"/>
          <p:cNvSpPr>
            <a:spLocks noChangeShapeType="1"/>
          </p:cNvSpPr>
          <p:nvPr/>
        </p:nvSpPr>
        <p:spPr bwMode="auto">
          <a:xfrm>
            <a:off x="8728075" y="3852863"/>
            <a:ext cx="69850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133" name="Line 251"/>
          <p:cNvSpPr>
            <a:spLocks noChangeShapeType="1"/>
          </p:cNvSpPr>
          <p:nvPr/>
        </p:nvSpPr>
        <p:spPr bwMode="auto">
          <a:xfrm>
            <a:off x="7621588" y="4464050"/>
            <a:ext cx="0" cy="3810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134" name="Line 252"/>
          <p:cNvSpPr>
            <a:spLocks noChangeShapeType="1"/>
          </p:cNvSpPr>
          <p:nvPr/>
        </p:nvSpPr>
        <p:spPr bwMode="auto">
          <a:xfrm>
            <a:off x="7591425" y="4502150"/>
            <a:ext cx="68263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135" name="Line 253"/>
          <p:cNvSpPr>
            <a:spLocks noChangeShapeType="1"/>
          </p:cNvSpPr>
          <p:nvPr/>
        </p:nvSpPr>
        <p:spPr bwMode="auto">
          <a:xfrm>
            <a:off x="8181975" y="4165600"/>
            <a:ext cx="0" cy="3810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136" name="Line 254"/>
          <p:cNvSpPr>
            <a:spLocks noChangeShapeType="1"/>
          </p:cNvSpPr>
          <p:nvPr/>
        </p:nvSpPr>
        <p:spPr bwMode="auto">
          <a:xfrm>
            <a:off x="8151813" y="4203700"/>
            <a:ext cx="68262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137" name="Line 255"/>
          <p:cNvSpPr>
            <a:spLocks noChangeShapeType="1"/>
          </p:cNvSpPr>
          <p:nvPr/>
        </p:nvSpPr>
        <p:spPr bwMode="auto">
          <a:xfrm>
            <a:off x="8759825" y="3906838"/>
            <a:ext cx="0" cy="46037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138" name="Line 256"/>
          <p:cNvSpPr>
            <a:spLocks noChangeShapeType="1"/>
          </p:cNvSpPr>
          <p:nvPr/>
        </p:nvSpPr>
        <p:spPr bwMode="auto">
          <a:xfrm>
            <a:off x="8728075" y="3952875"/>
            <a:ext cx="69850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139" name="Line 257"/>
          <p:cNvSpPr>
            <a:spLocks noChangeShapeType="1"/>
          </p:cNvSpPr>
          <p:nvPr/>
        </p:nvSpPr>
        <p:spPr bwMode="auto">
          <a:xfrm>
            <a:off x="7199313" y="3670300"/>
            <a:ext cx="0" cy="1403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140" name="Line 258"/>
          <p:cNvSpPr>
            <a:spLocks noChangeShapeType="1"/>
          </p:cNvSpPr>
          <p:nvPr/>
        </p:nvSpPr>
        <p:spPr bwMode="auto">
          <a:xfrm>
            <a:off x="7169150" y="5073650"/>
            <a:ext cx="30163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141" name="Line 259"/>
          <p:cNvSpPr>
            <a:spLocks noChangeShapeType="1"/>
          </p:cNvSpPr>
          <p:nvPr/>
        </p:nvSpPr>
        <p:spPr bwMode="auto">
          <a:xfrm>
            <a:off x="7169150" y="4837113"/>
            <a:ext cx="30163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142" name="Line 260"/>
          <p:cNvSpPr>
            <a:spLocks noChangeShapeType="1"/>
          </p:cNvSpPr>
          <p:nvPr/>
        </p:nvSpPr>
        <p:spPr bwMode="auto">
          <a:xfrm>
            <a:off x="7169150" y="4608513"/>
            <a:ext cx="30163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143" name="Line 261"/>
          <p:cNvSpPr>
            <a:spLocks noChangeShapeType="1"/>
          </p:cNvSpPr>
          <p:nvPr/>
        </p:nvSpPr>
        <p:spPr bwMode="auto">
          <a:xfrm>
            <a:off x="7169150" y="4371975"/>
            <a:ext cx="30163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144" name="Line 262"/>
          <p:cNvSpPr>
            <a:spLocks noChangeShapeType="1"/>
          </p:cNvSpPr>
          <p:nvPr/>
        </p:nvSpPr>
        <p:spPr bwMode="auto">
          <a:xfrm>
            <a:off x="7169150" y="4135438"/>
            <a:ext cx="30163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145" name="Line 263"/>
          <p:cNvSpPr>
            <a:spLocks noChangeShapeType="1"/>
          </p:cNvSpPr>
          <p:nvPr/>
        </p:nvSpPr>
        <p:spPr bwMode="auto">
          <a:xfrm>
            <a:off x="7169150" y="3906838"/>
            <a:ext cx="30163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146" name="Line 264"/>
          <p:cNvSpPr>
            <a:spLocks noChangeShapeType="1"/>
          </p:cNvSpPr>
          <p:nvPr/>
        </p:nvSpPr>
        <p:spPr bwMode="auto">
          <a:xfrm>
            <a:off x="7169150" y="3670300"/>
            <a:ext cx="30163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147" name="Line 265"/>
          <p:cNvSpPr>
            <a:spLocks noChangeShapeType="1"/>
          </p:cNvSpPr>
          <p:nvPr/>
        </p:nvSpPr>
        <p:spPr bwMode="auto">
          <a:xfrm>
            <a:off x="7199313" y="5073650"/>
            <a:ext cx="1854200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148" name="Line 266"/>
          <p:cNvSpPr>
            <a:spLocks noChangeShapeType="1"/>
          </p:cNvSpPr>
          <p:nvPr/>
        </p:nvSpPr>
        <p:spPr bwMode="auto">
          <a:xfrm flipV="1">
            <a:off x="7199313" y="5073650"/>
            <a:ext cx="0" cy="301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149" name="Rectangle 270"/>
          <p:cNvSpPr>
            <a:spLocks noChangeArrowheads="1"/>
          </p:cNvSpPr>
          <p:nvPr/>
        </p:nvSpPr>
        <p:spPr bwMode="auto">
          <a:xfrm>
            <a:off x="7069138" y="5011738"/>
            <a:ext cx="5715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800">
                <a:solidFill>
                  <a:srgbClr val="000000"/>
                </a:solidFill>
              </a:rPr>
              <a:t>0</a:t>
            </a:r>
            <a:endParaRPr lang="fr-FR"/>
          </a:p>
        </p:txBody>
      </p:sp>
      <p:sp>
        <p:nvSpPr>
          <p:cNvPr id="3150" name="Rectangle 271"/>
          <p:cNvSpPr>
            <a:spLocks noChangeArrowheads="1"/>
          </p:cNvSpPr>
          <p:nvPr/>
        </p:nvSpPr>
        <p:spPr bwMode="auto">
          <a:xfrm>
            <a:off x="7016750" y="4775200"/>
            <a:ext cx="11430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800">
                <a:solidFill>
                  <a:srgbClr val="000000"/>
                </a:solidFill>
              </a:rPr>
              <a:t>20</a:t>
            </a:r>
            <a:endParaRPr lang="fr-FR"/>
          </a:p>
        </p:txBody>
      </p:sp>
      <p:sp>
        <p:nvSpPr>
          <p:cNvPr id="3151" name="Rectangle 272"/>
          <p:cNvSpPr>
            <a:spLocks noChangeArrowheads="1"/>
          </p:cNvSpPr>
          <p:nvPr/>
        </p:nvSpPr>
        <p:spPr bwMode="auto">
          <a:xfrm>
            <a:off x="7016750" y="4546600"/>
            <a:ext cx="11430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800">
                <a:solidFill>
                  <a:srgbClr val="000000"/>
                </a:solidFill>
              </a:rPr>
              <a:t>40</a:t>
            </a:r>
            <a:endParaRPr lang="fr-FR"/>
          </a:p>
        </p:txBody>
      </p:sp>
      <p:sp>
        <p:nvSpPr>
          <p:cNvPr id="3152" name="Rectangle 273"/>
          <p:cNvSpPr>
            <a:spLocks noChangeArrowheads="1"/>
          </p:cNvSpPr>
          <p:nvPr/>
        </p:nvSpPr>
        <p:spPr bwMode="auto">
          <a:xfrm>
            <a:off x="7016750" y="4311650"/>
            <a:ext cx="11430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800">
                <a:solidFill>
                  <a:srgbClr val="000000"/>
                </a:solidFill>
              </a:rPr>
              <a:t>60</a:t>
            </a:r>
            <a:endParaRPr lang="fr-FR"/>
          </a:p>
        </p:txBody>
      </p:sp>
      <p:sp>
        <p:nvSpPr>
          <p:cNvPr id="3153" name="Rectangle 274"/>
          <p:cNvSpPr>
            <a:spLocks noChangeArrowheads="1"/>
          </p:cNvSpPr>
          <p:nvPr/>
        </p:nvSpPr>
        <p:spPr bwMode="auto">
          <a:xfrm>
            <a:off x="7016750" y="4075113"/>
            <a:ext cx="11430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800">
                <a:solidFill>
                  <a:srgbClr val="000000"/>
                </a:solidFill>
              </a:rPr>
              <a:t>80</a:t>
            </a:r>
            <a:endParaRPr lang="fr-FR"/>
          </a:p>
        </p:txBody>
      </p:sp>
      <p:sp>
        <p:nvSpPr>
          <p:cNvPr id="3154" name="Rectangle 275"/>
          <p:cNvSpPr>
            <a:spLocks noChangeArrowheads="1"/>
          </p:cNvSpPr>
          <p:nvPr/>
        </p:nvSpPr>
        <p:spPr bwMode="auto">
          <a:xfrm>
            <a:off x="6962775" y="3846513"/>
            <a:ext cx="171450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800">
                <a:solidFill>
                  <a:srgbClr val="000000"/>
                </a:solidFill>
              </a:rPr>
              <a:t>100</a:t>
            </a:r>
            <a:endParaRPr lang="fr-FR"/>
          </a:p>
        </p:txBody>
      </p:sp>
      <p:sp>
        <p:nvSpPr>
          <p:cNvPr id="3155" name="Rectangle 276"/>
          <p:cNvSpPr>
            <a:spLocks noChangeArrowheads="1"/>
          </p:cNvSpPr>
          <p:nvPr/>
        </p:nvSpPr>
        <p:spPr bwMode="auto">
          <a:xfrm>
            <a:off x="6962775" y="3609975"/>
            <a:ext cx="171450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800">
                <a:solidFill>
                  <a:srgbClr val="000000"/>
                </a:solidFill>
              </a:rPr>
              <a:t>120</a:t>
            </a:r>
            <a:endParaRPr lang="fr-FR"/>
          </a:p>
        </p:txBody>
      </p:sp>
      <p:sp>
        <p:nvSpPr>
          <p:cNvPr id="3156" name="Rectangle 242"/>
          <p:cNvSpPr>
            <a:spLocks noChangeArrowheads="1"/>
          </p:cNvSpPr>
          <p:nvPr/>
        </p:nvSpPr>
        <p:spPr bwMode="auto">
          <a:xfrm>
            <a:off x="7515225" y="4464050"/>
            <a:ext cx="219075" cy="609600"/>
          </a:xfrm>
          <a:prstGeom prst="rect">
            <a:avLst/>
          </a:prstGeom>
          <a:solidFill>
            <a:schemeClr val="bg1"/>
          </a:solidFill>
          <a:ln w="8001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157" name="Rectangle 243"/>
          <p:cNvSpPr>
            <a:spLocks noChangeArrowheads="1"/>
          </p:cNvSpPr>
          <p:nvPr/>
        </p:nvSpPr>
        <p:spPr bwMode="auto">
          <a:xfrm>
            <a:off x="8075613" y="4165600"/>
            <a:ext cx="215900" cy="908050"/>
          </a:xfrm>
          <a:prstGeom prst="rect">
            <a:avLst/>
          </a:prstGeom>
          <a:solidFill>
            <a:schemeClr val="tx1"/>
          </a:solidFill>
          <a:ln w="8001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158" name="Rectangle 244"/>
          <p:cNvSpPr>
            <a:spLocks noChangeArrowheads="1"/>
          </p:cNvSpPr>
          <p:nvPr/>
        </p:nvSpPr>
        <p:spPr bwMode="auto">
          <a:xfrm>
            <a:off x="8651875" y="3906838"/>
            <a:ext cx="239713" cy="1166812"/>
          </a:xfrm>
          <a:prstGeom prst="rect">
            <a:avLst/>
          </a:prstGeom>
          <a:solidFill>
            <a:schemeClr val="bg2"/>
          </a:solidFill>
          <a:ln w="8001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159" name="Text Box 284"/>
          <p:cNvSpPr txBox="1">
            <a:spLocks noChangeArrowheads="1"/>
          </p:cNvSpPr>
          <p:nvPr/>
        </p:nvSpPr>
        <p:spPr bwMode="auto">
          <a:xfrm rot="-5400000">
            <a:off x="6179344" y="4261644"/>
            <a:ext cx="10779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000" b="1"/>
              <a:t>% of maximum</a:t>
            </a:r>
          </a:p>
        </p:txBody>
      </p:sp>
      <p:graphicFrame>
        <p:nvGraphicFramePr>
          <p:cNvPr id="3077" name="Object 285"/>
          <p:cNvGraphicFramePr>
            <a:graphicFrameLocks noChangeAspect="1"/>
          </p:cNvGraphicFramePr>
          <p:nvPr/>
        </p:nvGraphicFramePr>
        <p:xfrm>
          <a:off x="7261225" y="2127250"/>
          <a:ext cx="1689100" cy="230188"/>
        </p:xfrm>
        <a:graphic>
          <a:graphicData uri="http://schemas.openxmlformats.org/presentationml/2006/ole">
            <p:oleObj spid="_x0000_s3077" name="Image" r:id="rId6" imgW="606245" imgH="82081" progId="">
              <p:embed/>
            </p:oleObj>
          </a:graphicData>
        </a:graphic>
      </p:graphicFrame>
      <p:sp>
        <p:nvSpPr>
          <p:cNvPr id="3160" name="Text Box 286"/>
          <p:cNvSpPr txBox="1">
            <a:spLocks noChangeArrowheads="1"/>
          </p:cNvSpPr>
          <p:nvPr/>
        </p:nvSpPr>
        <p:spPr bwMode="auto">
          <a:xfrm>
            <a:off x="6561138" y="1849438"/>
            <a:ext cx="5921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000" b="1"/>
              <a:t>PTP1B</a:t>
            </a:r>
          </a:p>
        </p:txBody>
      </p:sp>
      <p:sp>
        <p:nvSpPr>
          <p:cNvPr id="3161" name="Text Box 287"/>
          <p:cNvSpPr txBox="1">
            <a:spLocks noChangeArrowheads="1"/>
          </p:cNvSpPr>
          <p:nvPr/>
        </p:nvSpPr>
        <p:spPr bwMode="auto">
          <a:xfrm>
            <a:off x="6567488" y="2106613"/>
            <a:ext cx="5921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000" b="1">
                <a:latin typeface="Symbol" pitchFamily="18" charset="2"/>
              </a:rPr>
              <a:t>b</a:t>
            </a:r>
            <a:r>
              <a:rPr lang="fr-FR" sz="1000" b="1"/>
              <a:t>-actin</a:t>
            </a:r>
          </a:p>
        </p:txBody>
      </p:sp>
      <p:sp>
        <p:nvSpPr>
          <p:cNvPr id="3162" name="Rectangle 288"/>
          <p:cNvSpPr>
            <a:spLocks noChangeArrowheads="1"/>
          </p:cNvSpPr>
          <p:nvPr/>
        </p:nvSpPr>
        <p:spPr bwMode="auto">
          <a:xfrm>
            <a:off x="7240588" y="1820863"/>
            <a:ext cx="1766887" cy="5365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3163" name="Line 289"/>
          <p:cNvSpPr>
            <a:spLocks noChangeShapeType="1"/>
          </p:cNvSpPr>
          <p:nvPr/>
        </p:nvSpPr>
        <p:spPr bwMode="auto">
          <a:xfrm flipV="1">
            <a:off x="7259638" y="2119313"/>
            <a:ext cx="1755775" cy="111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164" name="ZoneTexte 3"/>
          <p:cNvSpPr txBox="1">
            <a:spLocks noChangeArrowheads="1"/>
          </p:cNvSpPr>
          <p:nvPr/>
        </p:nvSpPr>
        <p:spPr bwMode="auto">
          <a:xfrm>
            <a:off x="7729538" y="608013"/>
            <a:ext cx="2730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*</a:t>
            </a:r>
          </a:p>
        </p:txBody>
      </p:sp>
      <p:sp>
        <p:nvSpPr>
          <p:cNvPr id="3165" name="ZoneTexte 3"/>
          <p:cNvSpPr txBox="1">
            <a:spLocks noChangeArrowheads="1"/>
          </p:cNvSpPr>
          <p:nvPr/>
        </p:nvSpPr>
        <p:spPr bwMode="auto">
          <a:xfrm>
            <a:off x="8126413" y="415925"/>
            <a:ext cx="2730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*</a:t>
            </a:r>
          </a:p>
        </p:txBody>
      </p:sp>
      <p:sp>
        <p:nvSpPr>
          <p:cNvPr id="3166" name="ZoneTexte 3"/>
          <p:cNvSpPr txBox="1">
            <a:spLocks noChangeArrowheads="1"/>
          </p:cNvSpPr>
          <p:nvPr/>
        </p:nvSpPr>
        <p:spPr bwMode="auto">
          <a:xfrm>
            <a:off x="8543925" y="274638"/>
            <a:ext cx="2730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*</a:t>
            </a:r>
          </a:p>
        </p:txBody>
      </p:sp>
      <p:sp>
        <p:nvSpPr>
          <p:cNvPr id="3167" name="ZoneTexte 3"/>
          <p:cNvSpPr txBox="1">
            <a:spLocks noChangeArrowheads="1"/>
          </p:cNvSpPr>
          <p:nvPr/>
        </p:nvSpPr>
        <p:spPr bwMode="auto">
          <a:xfrm>
            <a:off x="8034338" y="3879850"/>
            <a:ext cx="2730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*</a:t>
            </a:r>
          </a:p>
        </p:txBody>
      </p:sp>
      <p:sp>
        <p:nvSpPr>
          <p:cNvPr id="3168" name="ZoneTexte 3"/>
          <p:cNvSpPr txBox="1">
            <a:spLocks noChangeArrowheads="1"/>
          </p:cNvSpPr>
          <p:nvPr/>
        </p:nvSpPr>
        <p:spPr bwMode="auto">
          <a:xfrm>
            <a:off x="8615363" y="3616325"/>
            <a:ext cx="2730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*</a:t>
            </a:r>
          </a:p>
        </p:txBody>
      </p:sp>
      <p:sp>
        <p:nvSpPr>
          <p:cNvPr id="3169" name="Rectangle 5"/>
          <p:cNvSpPr>
            <a:spLocks noChangeArrowheads="1"/>
          </p:cNvSpPr>
          <p:nvPr/>
        </p:nvSpPr>
        <p:spPr bwMode="auto">
          <a:xfrm>
            <a:off x="4673600" y="4370388"/>
            <a:ext cx="234950" cy="1325562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170" name="Line 7"/>
          <p:cNvSpPr>
            <a:spLocks noChangeShapeType="1"/>
          </p:cNvSpPr>
          <p:nvPr/>
        </p:nvSpPr>
        <p:spPr bwMode="auto">
          <a:xfrm flipV="1">
            <a:off x="4311650" y="5210175"/>
            <a:ext cx="0" cy="396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171" name="Line 8"/>
          <p:cNvSpPr>
            <a:spLocks noChangeShapeType="1"/>
          </p:cNvSpPr>
          <p:nvPr/>
        </p:nvSpPr>
        <p:spPr bwMode="auto">
          <a:xfrm>
            <a:off x="4284663" y="5210175"/>
            <a:ext cx="60325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172" name="Line 9"/>
          <p:cNvSpPr>
            <a:spLocks noChangeShapeType="1"/>
          </p:cNvSpPr>
          <p:nvPr/>
        </p:nvSpPr>
        <p:spPr bwMode="auto">
          <a:xfrm flipV="1">
            <a:off x="4799013" y="4270375"/>
            <a:ext cx="0" cy="1000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173" name="Line 10"/>
          <p:cNvSpPr>
            <a:spLocks noChangeShapeType="1"/>
          </p:cNvSpPr>
          <p:nvPr/>
        </p:nvSpPr>
        <p:spPr bwMode="auto">
          <a:xfrm>
            <a:off x="4772025" y="4270375"/>
            <a:ext cx="60325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174" name="Line 11"/>
          <p:cNvSpPr>
            <a:spLocks noChangeShapeType="1"/>
          </p:cNvSpPr>
          <p:nvPr/>
        </p:nvSpPr>
        <p:spPr bwMode="auto">
          <a:xfrm flipV="1">
            <a:off x="5302250" y="4022725"/>
            <a:ext cx="0" cy="873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175" name="Line 12"/>
          <p:cNvSpPr>
            <a:spLocks noChangeShapeType="1"/>
          </p:cNvSpPr>
          <p:nvPr/>
        </p:nvSpPr>
        <p:spPr bwMode="auto">
          <a:xfrm>
            <a:off x="5275263" y="4022725"/>
            <a:ext cx="60325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176" name="Line 13"/>
          <p:cNvSpPr>
            <a:spLocks noChangeShapeType="1"/>
          </p:cNvSpPr>
          <p:nvPr/>
        </p:nvSpPr>
        <p:spPr bwMode="auto">
          <a:xfrm>
            <a:off x="4311650" y="5249863"/>
            <a:ext cx="0" cy="3333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177" name="Line 14"/>
          <p:cNvSpPr>
            <a:spLocks noChangeShapeType="1"/>
          </p:cNvSpPr>
          <p:nvPr/>
        </p:nvSpPr>
        <p:spPr bwMode="auto">
          <a:xfrm>
            <a:off x="4799013" y="4370388"/>
            <a:ext cx="0" cy="1000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178" name="Line 15"/>
          <p:cNvSpPr>
            <a:spLocks noChangeShapeType="1"/>
          </p:cNvSpPr>
          <p:nvPr/>
        </p:nvSpPr>
        <p:spPr bwMode="auto">
          <a:xfrm>
            <a:off x="5302250" y="4110038"/>
            <a:ext cx="0" cy="9366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179" name="Line 16"/>
          <p:cNvSpPr>
            <a:spLocks noChangeShapeType="1"/>
          </p:cNvSpPr>
          <p:nvPr/>
        </p:nvSpPr>
        <p:spPr bwMode="auto">
          <a:xfrm>
            <a:off x="3849688" y="3897313"/>
            <a:ext cx="0" cy="1798637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180" name="Line 17"/>
          <p:cNvSpPr>
            <a:spLocks noChangeShapeType="1"/>
          </p:cNvSpPr>
          <p:nvPr/>
        </p:nvSpPr>
        <p:spPr bwMode="auto">
          <a:xfrm>
            <a:off x="3816350" y="5695950"/>
            <a:ext cx="33338" cy="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181" name="Line 18"/>
          <p:cNvSpPr>
            <a:spLocks noChangeShapeType="1"/>
          </p:cNvSpPr>
          <p:nvPr/>
        </p:nvSpPr>
        <p:spPr bwMode="auto">
          <a:xfrm>
            <a:off x="3816350" y="5468938"/>
            <a:ext cx="33338" cy="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182" name="Line 19"/>
          <p:cNvSpPr>
            <a:spLocks noChangeShapeType="1"/>
          </p:cNvSpPr>
          <p:nvPr/>
        </p:nvSpPr>
        <p:spPr bwMode="auto">
          <a:xfrm>
            <a:off x="3816350" y="5249863"/>
            <a:ext cx="33338" cy="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183" name="Line 20"/>
          <p:cNvSpPr>
            <a:spLocks noChangeShapeType="1"/>
          </p:cNvSpPr>
          <p:nvPr/>
        </p:nvSpPr>
        <p:spPr bwMode="auto">
          <a:xfrm>
            <a:off x="3816350" y="5022850"/>
            <a:ext cx="33338" cy="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184" name="Line 21"/>
          <p:cNvSpPr>
            <a:spLocks noChangeShapeType="1"/>
          </p:cNvSpPr>
          <p:nvPr/>
        </p:nvSpPr>
        <p:spPr bwMode="auto">
          <a:xfrm>
            <a:off x="3816350" y="4795838"/>
            <a:ext cx="33338" cy="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185" name="Line 22"/>
          <p:cNvSpPr>
            <a:spLocks noChangeShapeType="1"/>
          </p:cNvSpPr>
          <p:nvPr/>
        </p:nvSpPr>
        <p:spPr bwMode="auto">
          <a:xfrm>
            <a:off x="3816350" y="4570413"/>
            <a:ext cx="33338" cy="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186" name="Line 23"/>
          <p:cNvSpPr>
            <a:spLocks noChangeShapeType="1"/>
          </p:cNvSpPr>
          <p:nvPr/>
        </p:nvSpPr>
        <p:spPr bwMode="auto">
          <a:xfrm>
            <a:off x="3816350" y="4349750"/>
            <a:ext cx="33338" cy="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187" name="Line 24"/>
          <p:cNvSpPr>
            <a:spLocks noChangeShapeType="1"/>
          </p:cNvSpPr>
          <p:nvPr/>
        </p:nvSpPr>
        <p:spPr bwMode="auto">
          <a:xfrm>
            <a:off x="3816350" y="4122738"/>
            <a:ext cx="33338" cy="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188" name="Line 25"/>
          <p:cNvSpPr>
            <a:spLocks noChangeShapeType="1"/>
          </p:cNvSpPr>
          <p:nvPr/>
        </p:nvSpPr>
        <p:spPr bwMode="auto">
          <a:xfrm>
            <a:off x="3816350" y="3897313"/>
            <a:ext cx="33338" cy="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189" name="Line 26"/>
          <p:cNvSpPr>
            <a:spLocks noChangeShapeType="1"/>
          </p:cNvSpPr>
          <p:nvPr/>
        </p:nvSpPr>
        <p:spPr bwMode="auto">
          <a:xfrm flipV="1">
            <a:off x="3849688" y="5695950"/>
            <a:ext cx="0" cy="3333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190" name="Rectangle 28"/>
          <p:cNvSpPr>
            <a:spLocks noChangeArrowheads="1"/>
          </p:cNvSpPr>
          <p:nvPr/>
        </p:nvSpPr>
        <p:spPr bwMode="auto">
          <a:xfrm>
            <a:off x="3675063" y="5629275"/>
            <a:ext cx="71437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100">
                <a:solidFill>
                  <a:srgbClr val="000000"/>
                </a:solidFill>
                <a:latin typeface="Calibri" pitchFamily="34" charset="0"/>
              </a:rPr>
              <a:t>0</a:t>
            </a:r>
            <a:endParaRPr lang="fr-FR" sz="1100"/>
          </a:p>
        </p:txBody>
      </p:sp>
      <p:sp>
        <p:nvSpPr>
          <p:cNvPr id="3191" name="Rectangle 29"/>
          <p:cNvSpPr>
            <a:spLocks noChangeArrowheads="1"/>
          </p:cNvSpPr>
          <p:nvPr/>
        </p:nvSpPr>
        <p:spPr bwMode="auto">
          <a:xfrm>
            <a:off x="3605213" y="5402263"/>
            <a:ext cx="1778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100">
                <a:solidFill>
                  <a:srgbClr val="000000"/>
                </a:solidFill>
                <a:latin typeface="Calibri" pitchFamily="34" charset="0"/>
              </a:rPr>
              <a:t>0.5</a:t>
            </a:r>
            <a:endParaRPr lang="fr-FR" sz="1100"/>
          </a:p>
        </p:txBody>
      </p:sp>
      <p:sp>
        <p:nvSpPr>
          <p:cNvPr id="3192" name="Rectangle 30"/>
          <p:cNvSpPr>
            <a:spLocks noChangeArrowheads="1"/>
          </p:cNvSpPr>
          <p:nvPr/>
        </p:nvSpPr>
        <p:spPr bwMode="auto">
          <a:xfrm>
            <a:off x="3675063" y="5183188"/>
            <a:ext cx="71437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100">
                <a:solidFill>
                  <a:srgbClr val="000000"/>
                </a:solidFill>
                <a:latin typeface="Calibri" pitchFamily="34" charset="0"/>
              </a:rPr>
              <a:t>1</a:t>
            </a:r>
            <a:endParaRPr lang="fr-FR" sz="1100"/>
          </a:p>
        </p:txBody>
      </p:sp>
      <p:sp>
        <p:nvSpPr>
          <p:cNvPr id="3193" name="Rectangle 31"/>
          <p:cNvSpPr>
            <a:spLocks noChangeArrowheads="1"/>
          </p:cNvSpPr>
          <p:nvPr/>
        </p:nvSpPr>
        <p:spPr bwMode="auto">
          <a:xfrm>
            <a:off x="3605213" y="4956175"/>
            <a:ext cx="1778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100">
                <a:solidFill>
                  <a:srgbClr val="000000"/>
                </a:solidFill>
                <a:latin typeface="Calibri" pitchFamily="34" charset="0"/>
              </a:rPr>
              <a:t>1.5</a:t>
            </a:r>
            <a:endParaRPr lang="fr-FR" sz="1100"/>
          </a:p>
        </p:txBody>
      </p:sp>
      <p:sp>
        <p:nvSpPr>
          <p:cNvPr id="3194" name="Rectangle 32"/>
          <p:cNvSpPr>
            <a:spLocks noChangeArrowheads="1"/>
          </p:cNvSpPr>
          <p:nvPr/>
        </p:nvSpPr>
        <p:spPr bwMode="auto">
          <a:xfrm>
            <a:off x="3675063" y="4729163"/>
            <a:ext cx="71437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100">
                <a:solidFill>
                  <a:srgbClr val="000000"/>
                </a:solidFill>
                <a:latin typeface="Calibri" pitchFamily="34" charset="0"/>
              </a:rPr>
              <a:t>2</a:t>
            </a:r>
            <a:endParaRPr lang="fr-FR" sz="1100"/>
          </a:p>
        </p:txBody>
      </p:sp>
      <p:sp>
        <p:nvSpPr>
          <p:cNvPr id="3195" name="Rectangle 33"/>
          <p:cNvSpPr>
            <a:spLocks noChangeArrowheads="1"/>
          </p:cNvSpPr>
          <p:nvPr/>
        </p:nvSpPr>
        <p:spPr bwMode="auto">
          <a:xfrm>
            <a:off x="3605213" y="4502150"/>
            <a:ext cx="1778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100">
                <a:solidFill>
                  <a:srgbClr val="000000"/>
                </a:solidFill>
                <a:latin typeface="Calibri" pitchFamily="34" charset="0"/>
              </a:rPr>
              <a:t>2.5</a:t>
            </a:r>
            <a:endParaRPr lang="fr-FR" sz="1100"/>
          </a:p>
        </p:txBody>
      </p:sp>
      <p:sp>
        <p:nvSpPr>
          <p:cNvPr id="3196" name="Rectangle 34"/>
          <p:cNvSpPr>
            <a:spLocks noChangeArrowheads="1"/>
          </p:cNvSpPr>
          <p:nvPr/>
        </p:nvSpPr>
        <p:spPr bwMode="auto">
          <a:xfrm>
            <a:off x="3675063" y="4284663"/>
            <a:ext cx="71437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100">
                <a:solidFill>
                  <a:srgbClr val="000000"/>
                </a:solidFill>
                <a:latin typeface="Calibri" pitchFamily="34" charset="0"/>
              </a:rPr>
              <a:t>3</a:t>
            </a:r>
            <a:endParaRPr lang="fr-FR" sz="1100"/>
          </a:p>
        </p:txBody>
      </p:sp>
      <p:sp>
        <p:nvSpPr>
          <p:cNvPr id="3197" name="Rectangle 35"/>
          <p:cNvSpPr>
            <a:spLocks noChangeArrowheads="1"/>
          </p:cNvSpPr>
          <p:nvPr/>
        </p:nvSpPr>
        <p:spPr bwMode="auto">
          <a:xfrm>
            <a:off x="3605213" y="4056063"/>
            <a:ext cx="1778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100">
                <a:solidFill>
                  <a:srgbClr val="000000"/>
                </a:solidFill>
                <a:latin typeface="Calibri" pitchFamily="34" charset="0"/>
              </a:rPr>
              <a:t>3.5</a:t>
            </a:r>
            <a:endParaRPr lang="fr-FR" sz="1100"/>
          </a:p>
        </p:txBody>
      </p:sp>
      <p:sp>
        <p:nvSpPr>
          <p:cNvPr id="3198" name="Rectangle 36"/>
          <p:cNvSpPr>
            <a:spLocks noChangeArrowheads="1"/>
          </p:cNvSpPr>
          <p:nvPr/>
        </p:nvSpPr>
        <p:spPr bwMode="auto">
          <a:xfrm>
            <a:off x="3675063" y="3830638"/>
            <a:ext cx="71437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100">
                <a:solidFill>
                  <a:srgbClr val="000000"/>
                </a:solidFill>
                <a:latin typeface="Calibri" pitchFamily="34" charset="0"/>
              </a:rPr>
              <a:t>4</a:t>
            </a:r>
            <a:endParaRPr lang="fr-FR" sz="1100"/>
          </a:p>
        </p:txBody>
      </p:sp>
      <p:sp>
        <p:nvSpPr>
          <p:cNvPr id="3199" name="Line 37"/>
          <p:cNvSpPr>
            <a:spLocks noChangeShapeType="1"/>
          </p:cNvSpPr>
          <p:nvPr/>
        </p:nvSpPr>
        <p:spPr bwMode="auto">
          <a:xfrm>
            <a:off x="5268913" y="4202113"/>
            <a:ext cx="61912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200" name="Line 38"/>
          <p:cNvSpPr>
            <a:spLocks noChangeShapeType="1"/>
          </p:cNvSpPr>
          <p:nvPr/>
        </p:nvSpPr>
        <p:spPr bwMode="auto">
          <a:xfrm>
            <a:off x="4279900" y="5291138"/>
            <a:ext cx="61913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201" name="Text Box 188"/>
          <p:cNvSpPr txBox="1">
            <a:spLocks noChangeArrowheads="1"/>
          </p:cNvSpPr>
          <p:nvPr/>
        </p:nvSpPr>
        <p:spPr bwMode="auto">
          <a:xfrm rot="-5400000">
            <a:off x="2538413" y="1673225"/>
            <a:ext cx="16351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000" b="1"/>
              <a:t>PTP1B mRNA/18S rRNA</a:t>
            </a:r>
            <a:endParaRPr lang="en-US" sz="1000" b="1"/>
          </a:p>
        </p:txBody>
      </p:sp>
      <p:sp>
        <p:nvSpPr>
          <p:cNvPr id="3202" name="Line 40"/>
          <p:cNvSpPr>
            <a:spLocks noChangeShapeType="1"/>
          </p:cNvSpPr>
          <p:nvPr/>
        </p:nvSpPr>
        <p:spPr bwMode="auto">
          <a:xfrm>
            <a:off x="3854450" y="5694363"/>
            <a:ext cx="1971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203" name="Rectangle 41"/>
          <p:cNvSpPr>
            <a:spLocks noChangeArrowheads="1"/>
          </p:cNvSpPr>
          <p:nvPr/>
        </p:nvSpPr>
        <p:spPr bwMode="auto">
          <a:xfrm>
            <a:off x="5038725" y="5835650"/>
            <a:ext cx="6111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1000" b="1">
                <a:solidFill>
                  <a:srgbClr val="000000"/>
                </a:solidFill>
              </a:rPr>
              <a:t>TNF</a:t>
            </a:r>
            <a:r>
              <a:rPr lang="fr-FR" sz="1000" b="1">
                <a:solidFill>
                  <a:srgbClr val="000000"/>
                </a:solidFill>
                <a:latin typeface="Symbol" pitchFamily="18" charset="2"/>
              </a:rPr>
              <a:t>a</a:t>
            </a:r>
            <a:r>
              <a:rPr lang="fr-FR" sz="1000" b="1">
                <a:solidFill>
                  <a:srgbClr val="000000"/>
                </a:solidFill>
              </a:rPr>
              <a:t> +</a:t>
            </a:r>
          </a:p>
          <a:p>
            <a:pPr algn="ctr"/>
            <a:r>
              <a:rPr lang="fr-FR" sz="1000" b="1">
                <a:solidFill>
                  <a:srgbClr val="000000"/>
                </a:solidFill>
              </a:rPr>
              <a:t>Si Visfatin</a:t>
            </a:r>
            <a:endParaRPr lang="fr-FR" sz="1000" b="1"/>
          </a:p>
        </p:txBody>
      </p:sp>
      <p:sp>
        <p:nvSpPr>
          <p:cNvPr id="3204" name="Rectangle 42"/>
          <p:cNvSpPr>
            <a:spLocks noChangeArrowheads="1"/>
          </p:cNvSpPr>
          <p:nvPr/>
        </p:nvSpPr>
        <p:spPr bwMode="auto">
          <a:xfrm>
            <a:off x="4192588" y="5835650"/>
            <a:ext cx="2190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000" b="1">
                <a:solidFill>
                  <a:srgbClr val="000000"/>
                </a:solidFill>
              </a:rPr>
              <a:t>Ctrl</a:t>
            </a:r>
            <a:endParaRPr lang="fr-FR" sz="1000" b="1"/>
          </a:p>
        </p:txBody>
      </p:sp>
      <p:sp>
        <p:nvSpPr>
          <p:cNvPr id="3205" name="Rectangle 43"/>
          <p:cNvSpPr>
            <a:spLocks noChangeArrowheads="1"/>
          </p:cNvSpPr>
          <p:nvPr/>
        </p:nvSpPr>
        <p:spPr bwMode="auto">
          <a:xfrm>
            <a:off x="4624388" y="5835650"/>
            <a:ext cx="328612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000" b="1">
                <a:solidFill>
                  <a:srgbClr val="000000"/>
                </a:solidFill>
              </a:rPr>
              <a:t>TNF</a:t>
            </a:r>
            <a:r>
              <a:rPr lang="fr-FR" sz="1000" b="1">
                <a:solidFill>
                  <a:srgbClr val="000000"/>
                </a:solidFill>
                <a:latin typeface="Symbol" pitchFamily="18" charset="2"/>
              </a:rPr>
              <a:t>a</a:t>
            </a:r>
            <a:endParaRPr lang="fr-FR" sz="1000" b="1">
              <a:latin typeface="Symbol" pitchFamily="18" charset="2"/>
            </a:endParaRPr>
          </a:p>
        </p:txBody>
      </p:sp>
      <p:sp>
        <p:nvSpPr>
          <p:cNvPr id="3206" name="Rectangle 44"/>
          <p:cNvSpPr>
            <a:spLocks noChangeArrowheads="1"/>
          </p:cNvSpPr>
          <p:nvPr/>
        </p:nvSpPr>
        <p:spPr bwMode="auto">
          <a:xfrm>
            <a:off x="4014788" y="2400300"/>
            <a:ext cx="233362" cy="3651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207" name="Rectangle 45"/>
          <p:cNvSpPr>
            <a:spLocks noChangeArrowheads="1"/>
          </p:cNvSpPr>
          <p:nvPr/>
        </p:nvSpPr>
        <p:spPr bwMode="auto">
          <a:xfrm>
            <a:off x="4465638" y="2032000"/>
            <a:ext cx="234950" cy="741363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208" name="Rectangle 46"/>
          <p:cNvSpPr>
            <a:spLocks noChangeArrowheads="1"/>
          </p:cNvSpPr>
          <p:nvPr/>
        </p:nvSpPr>
        <p:spPr bwMode="auto">
          <a:xfrm>
            <a:off x="4987925" y="1876425"/>
            <a:ext cx="233363" cy="89535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209" name="Rectangle 47"/>
          <p:cNvSpPr>
            <a:spLocks noChangeArrowheads="1"/>
          </p:cNvSpPr>
          <p:nvPr/>
        </p:nvSpPr>
        <p:spPr bwMode="auto">
          <a:xfrm>
            <a:off x="5540375" y="1527175"/>
            <a:ext cx="233363" cy="124142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210" name="Line 48"/>
          <p:cNvSpPr>
            <a:spLocks noChangeShapeType="1"/>
          </p:cNvSpPr>
          <p:nvPr/>
        </p:nvSpPr>
        <p:spPr bwMode="auto">
          <a:xfrm flipV="1">
            <a:off x="5659438" y="1344613"/>
            <a:ext cx="0" cy="1905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211" name="Line 49"/>
          <p:cNvSpPr>
            <a:spLocks noChangeShapeType="1"/>
          </p:cNvSpPr>
          <p:nvPr/>
        </p:nvSpPr>
        <p:spPr bwMode="auto">
          <a:xfrm>
            <a:off x="5630863" y="1344613"/>
            <a:ext cx="58737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212" name="Line 50"/>
          <p:cNvSpPr>
            <a:spLocks noChangeShapeType="1"/>
          </p:cNvSpPr>
          <p:nvPr/>
        </p:nvSpPr>
        <p:spPr bwMode="auto">
          <a:xfrm flipV="1">
            <a:off x="5114925" y="1804988"/>
            <a:ext cx="0" cy="7143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213" name="Line 51"/>
          <p:cNvSpPr>
            <a:spLocks noChangeShapeType="1"/>
          </p:cNvSpPr>
          <p:nvPr/>
        </p:nvSpPr>
        <p:spPr bwMode="auto">
          <a:xfrm>
            <a:off x="5080000" y="1804988"/>
            <a:ext cx="60325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214" name="Line 52"/>
          <p:cNvSpPr>
            <a:spLocks noChangeShapeType="1"/>
          </p:cNvSpPr>
          <p:nvPr/>
        </p:nvSpPr>
        <p:spPr bwMode="auto">
          <a:xfrm flipV="1">
            <a:off x="4141788" y="2379663"/>
            <a:ext cx="0" cy="2063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215" name="Line 53"/>
          <p:cNvSpPr>
            <a:spLocks noChangeShapeType="1"/>
          </p:cNvSpPr>
          <p:nvPr/>
        </p:nvSpPr>
        <p:spPr bwMode="auto">
          <a:xfrm>
            <a:off x="4116388" y="2379663"/>
            <a:ext cx="58737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216" name="Line 54"/>
          <p:cNvSpPr>
            <a:spLocks noChangeShapeType="1"/>
          </p:cNvSpPr>
          <p:nvPr/>
        </p:nvSpPr>
        <p:spPr bwMode="auto">
          <a:xfrm flipV="1">
            <a:off x="4589463" y="1992313"/>
            <a:ext cx="0" cy="365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217" name="Line 55"/>
          <p:cNvSpPr>
            <a:spLocks noChangeShapeType="1"/>
          </p:cNvSpPr>
          <p:nvPr/>
        </p:nvSpPr>
        <p:spPr bwMode="auto">
          <a:xfrm>
            <a:off x="4562475" y="1992313"/>
            <a:ext cx="60325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218" name="Line 56"/>
          <p:cNvSpPr>
            <a:spLocks noChangeShapeType="1"/>
          </p:cNvSpPr>
          <p:nvPr/>
        </p:nvSpPr>
        <p:spPr bwMode="auto">
          <a:xfrm>
            <a:off x="3748088" y="900113"/>
            <a:ext cx="0" cy="190182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219" name="Line 57"/>
          <p:cNvSpPr>
            <a:spLocks noChangeShapeType="1"/>
          </p:cNvSpPr>
          <p:nvPr/>
        </p:nvSpPr>
        <p:spPr bwMode="auto">
          <a:xfrm>
            <a:off x="3711575" y="2773363"/>
            <a:ext cx="33338" cy="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220" name="Line 58"/>
          <p:cNvSpPr>
            <a:spLocks noChangeShapeType="1"/>
          </p:cNvSpPr>
          <p:nvPr/>
        </p:nvSpPr>
        <p:spPr bwMode="auto">
          <a:xfrm>
            <a:off x="3711575" y="2405063"/>
            <a:ext cx="33338" cy="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221" name="Line 59"/>
          <p:cNvSpPr>
            <a:spLocks noChangeShapeType="1"/>
          </p:cNvSpPr>
          <p:nvPr/>
        </p:nvSpPr>
        <p:spPr bwMode="auto">
          <a:xfrm flipV="1">
            <a:off x="3744913" y="2773363"/>
            <a:ext cx="0" cy="36512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222" name="Rectangle 60"/>
          <p:cNvSpPr>
            <a:spLocks noChangeArrowheads="1"/>
          </p:cNvSpPr>
          <p:nvPr/>
        </p:nvSpPr>
        <p:spPr bwMode="auto">
          <a:xfrm>
            <a:off x="3571875" y="2703513"/>
            <a:ext cx="71438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100">
                <a:solidFill>
                  <a:srgbClr val="000000"/>
                </a:solidFill>
                <a:latin typeface="Calibri" pitchFamily="34" charset="0"/>
              </a:rPr>
              <a:t>0</a:t>
            </a:r>
            <a:endParaRPr lang="fr-FR"/>
          </a:p>
        </p:txBody>
      </p:sp>
      <p:sp>
        <p:nvSpPr>
          <p:cNvPr id="3223" name="Rectangle 61"/>
          <p:cNvSpPr>
            <a:spLocks noChangeArrowheads="1"/>
          </p:cNvSpPr>
          <p:nvPr/>
        </p:nvSpPr>
        <p:spPr bwMode="auto">
          <a:xfrm>
            <a:off x="4029075" y="2887663"/>
            <a:ext cx="2190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000" b="1">
                <a:solidFill>
                  <a:srgbClr val="000000"/>
                </a:solidFill>
              </a:rPr>
              <a:t>Ctrl</a:t>
            </a:r>
            <a:endParaRPr lang="fr-FR" sz="1000" b="1"/>
          </a:p>
        </p:txBody>
      </p:sp>
      <p:sp>
        <p:nvSpPr>
          <p:cNvPr id="3224" name="Rectangle 62"/>
          <p:cNvSpPr>
            <a:spLocks noChangeArrowheads="1"/>
          </p:cNvSpPr>
          <p:nvPr/>
        </p:nvSpPr>
        <p:spPr bwMode="auto">
          <a:xfrm>
            <a:off x="4454525" y="2887663"/>
            <a:ext cx="328613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000" b="1">
                <a:solidFill>
                  <a:srgbClr val="000000"/>
                </a:solidFill>
              </a:rPr>
              <a:t>TNF</a:t>
            </a:r>
            <a:r>
              <a:rPr lang="fr-FR" sz="1000" b="1">
                <a:solidFill>
                  <a:srgbClr val="000000"/>
                </a:solidFill>
                <a:latin typeface="Symbol" pitchFamily="18" charset="2"/>
              </a:rPr>
              <a:t>a</a:t>
            </a:r>
            <a:endParaRPr lang="fr-FR" sz="1000" b="1">
              <a:latin typeface="Symbol" pitchFamily="18" charset="2"/>
            </a:endParaRPr>
          </a:p>
        </p:txBody>
      </p:sp>
      <p:sp>
        <p:nvSpPr>
          <p:cNvPr id="3225" name="Rectangle 63"/>
          <p:cNvSpPr>
            <a:spLocks noChangeArrowheads="1"/>
          </p:cNvSpPr>
          <p:nvPr/>
        </p:nvSpPr>
        <p:spPr bwMode="auto">
          <a:xfrm>
            <a:off x="4908550" y="2887663"/>
            <a:ext cx="45878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000" b="1">
                <a:solidFill>
                  <a:srgbClr val="000000"/>
                </a:solidFill>
              </a:rPr>
              <a:t>FK 1nM</a:t>
            </a:r>
            <a:endParaRPr lang="fr-FR" sz="1000" b="1"/>
          </a:p>
        </p:txBody>
      </p:sp>
      <p:sp>
        <p:nvSpPr>
          <p:cNvPr id="3226" name="Rectangle 64"/>
          <p:cNvSpPr>
            <a:spLocks noChangeArrowheads="1"/>
          </p:cNvSpPr>
          <p:nvPr/>
        </p:nvSpPr>
        <p:spPr bwMode="auto">
          <a:xfrm>
            <a:off x="5437188" y="2887663"/>
            <a:ext cx="528637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000" b="1">
                <a:solidFill>
                  <a:srgbClr val="000000"/>
                </a:solidFill>
              </a:rPr>
              <a:t>FK 10nM</a:t>
            </a:r>
            <a:endParaRPr lang="fr-FR" sz="1000" b="1"/>
          </a:p>
        </p:txBody>
      </p:sp>
      <p:sp>
        <p:nvSpPr>
          <p:cNvPr id="3227" name="Line 65"/>
          <p:cNvSpPr>
            <a:spLocks noChangeShapeType="1"/>
          </p:cNvSpPr>
          <p:nvPr/>
        </p:nvSpPr>
        <p:spPr bwMode="auto">
          <a:xfrm>
            <a:off x="3711575" y="2025650"/>
            <a:ext cx="33338" cy="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228" name="Line 66"/>
          <p:cNvSpPr>
            <a:spLocks noChangeShapeType="1"/>
          </p:cNvSpPr>
          <p:nvPr/>
        </p:nvSpPr>
        <p:spPr bwMode="auto">
          <a:xfrm>
            <a:off x="3711575" y="1651000"/>
            <a:ext cx="33338" cy="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229" name="Line 67"/>
          <p:cNvSpPr>
            <a:spLocks noChangeShapeType="1"/>
          </p:cNvSpPr>
          <p:nvPr/>
        </p:nvSpPr>
        <p:spPr bwMode="auto">
          <a:xfrm>
            <a:off x="3713163" y="1277938"/>
            <a:ext cx="33337" cy="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230" name="Line 68"/>
          <p:cNvSpPr>
            <a:spLocks noChangeShapeType="1"/>
          </p:cNvSpPr>
          <p:nvPr/>
        </p:nvSpPr>
        <p:spPr bwMode="auto">
          <a:xfrm>
            <a:off x="3711575" y="896938"/>
            <a:ext cx="33338" cy="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231" name="Rectangle 69"/>
          <p:cNvSpPr>
            <a:spLocks noChangeArrowheads="1"/>
          </p:cNvSpPr>
          <p:nvPr/>
        </p:nvSpPr>
        <p:spPr bwMode="auto">
          <a:xfrm>
            <a:off x="3565525" y="2324100"/>
            <a:ext cx="71438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100">
                <a:solidFill>
                  <a:srgbClr val="000000"/>
                </a:solidFill>
                <a:latin typeface="Calibri" pitchFamily="34" charset="0"/>
              </a:rPr>
              <a:t>1</a:t>
            </a:r>
            <a:endParaRPr lang="fr-FR"/>
          </a:p>
        </p:txBody>
      </p:sp>
      <p:sp>
        <p:nvSpPr>
          <p:cNvPr id="3232" name="Rectangle 70"/>
          <p:cNvSpPr>
            <a:spLocks noChangeArrowheads="1"/>
          </p:cNvSpPr>
          <p:nvPr/>
        </p:nvSpPr>
        <p:spPr bwMode="auto">
          <a:xfrm>
            <a:off x="3565525" y="1946275"/>
            <a:ext cx="71438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100">
                <a:solidFill>
                  <a:srgbClr val="000000"/>
                </a:solidFill>
                <a:latin typeface="Calibri" pitchFamily="34" charset="0"/>
              </a:rPr>
              <a:t>2</a:t>
            </a:r>
            <a:endParaRPr lang="fr-FR"/>
          </a:p>
        </p:txBody>
      </p:sp>
      <p:sp>
        <p:nvSpPr>
          <p:cNvPr id="3233" name="Rectangle 71"/>
          <p:cNvSpPr>
            <a:spLocks noChangeArrowheads="1"/>
          </p:cNvSpPr>
          <p:nvPr/>
        </p:nvSpPr>
        <p:spPr bwMode="auto">
          <a:xfrm>
            <a:off x="3563938" y="1576388"/>
            <a:ext cx="71437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100">
                <a:solidFill>
                  <a:srgbClr val="000000"/>
                </a:solidFill>
                <a:latin typeface="Calibri" pitchFamily="34" charset="0"/>
              </a:rPr>
              <a:t>3</a:t>
            </a:r>
            <a:endParaRPr lang="fr-FR"/>
          </a:p>
        </p:txBody>
      </p:sp>
      <p:sp>
        <p:nvSpPr>
          <p:cNvPr id="3234" name="Rectangle 72"/>
          <p:cNvSpPr>
            <a:spLocks noChangeArrowheads="1"/>
          </p:cNvSpPr>
          <p:nvPr/>
        </p:nvSpPr>
        <p:spPr bwMode="auto">
          <a:xfrm>
            <a:off x="3563938" y="1204913"/>
            <a:ext cx="71437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100">
                <a:solidFill>
                  <a:srgbClr val="000000"/>
                </a:solidFill>
                <a:latin typeface="Calibri" pitchFamily="34" charset="0"/>
              </a:rPr>
              <a:t>4</a:t>
            </a:r>
            <a:endParaRPr lang="fr-FR"/>
          </a:p>
        </p:txBody>
      </p:sp>
      <p:sp>
        <p:nvSpPr>
          <p:cNvPr id="3235" name="Rectangle 73"/>
          <p:cNvSpPr>
            <a:spLocks noChangeArrowheads="1"/>
          </p:cNvSpPr>
          <p:nvPr/>
        </p:nvSpPr>
        <p:spPr bwMode="auto">
          <a:xfrm>
            <a:off x="3563938" y="827088"/>
            <a:ext cx="71437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100">
                <a:solidFill>
                  <a:srgbClr val="000000"/>
                </a:solidFill>
                <a:latin typeface="Calibri" pitchFamily="34" charset="0"/>
              </a:rPr>
              <a:t>5</a:t>
            </a:r>
            <a:endParaRPr lang="fr-FR"/>
          </a:p>
        </p:txBody>
      </p:sp>
      <p:sp>
        <p:nvSpPr>
          <p:cNvPr id="3236" name="Text Box 188"/>
          <p:cNvSpPr txBox="1">
            <a:spLocks noChangeArrowheads="1"/>
          </p:cNvSpPr>
          <p:nvPr/>
        </p:nvSpPr>
        <p:spPr bwMode="auto">
          <a:xfrm rot="-5400000">
            <a:off x="2544763" y="4629150"/>
            <a:ext cx="16351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000" b="1"/>
              <a:t>PTP1B mRNA/18S rRNA</a:t>
            </a:r>
            <a:endParaRPr lang="en-US" sz="1000" b="1"/>
          </a:p>
        </p:txBody>
      </p:sp>
      <p:sp>
        <p:nvSpPr>
          <p:cNvPr id="3237" name="Line 75"/>
          <p:cNvSpPr>
            <a:spLocks noChangeShapeType="1"/>
          </p:cNvSpPr>
          <p:nvPr/>
        </p:nvSpPr>
        <p:spPr bwMode="auto">
          <a:xfrm>
            <a:off x="4837113" y="3084513"/>
            <a:ext cx="10810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238" name="Text Box 76"/>
          <p:cNvSpPr txBox="1">
            <a:spLocks noChangeArrowheads="1"/>
          </p:cNvSpPr>
          <p:nvPr/>
        </p:nvSpPr>
        <p:spPr bwMode="auto">
          <a:xfrm>
            <a:off x="5146675" y="3203575"/>
            <a:ext cx="6223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000" b="1"/>
              <a:t>+ TNF</a:t>
            </a:r>
            <a:r>
              <a:rPr lang="fr-FR" sz="1000" b="1">
                <a:latin typeface="Symbol" pitchFamily="18" charset="2"/>
              </a:rPr>
              <a:t>a</a:t>
            </a:r>
          </a:p>
        </p:txBody>
      </p:sp>
      <p:sp>
        <p:nvSpPr>
          <p:cNvPr id="3239" name="Line 77"/>
          <p:cNvSpPr>
            <a:spLocks noChangeShapeType="1"/>
          </p:cNvSpPr>
          <p:nvPr/>
        </p:nvSpPr>
        <p:spPr bwMode="auto">
          <a:xfrm>
            <a:off x="3738563" y="2770188"/>
            <a:ext cx="2354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240" name="Rectangle 4"/>
          <p:cNvSpPr>
            <a:spLocks noChangeArrowheads="1"/>
          </p:cNvSpPr>
          <p:nvPr/>
        </p:nvSpPr>
        <p:spPr bwMode="auto">
          <a:xfrm>
            <a:off x="4186238" y="5249863"/>
            <a:ext cx="234950" cy="4460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241" name="Rectangle 6"/>
          <p:cNvSpPr>
            <a:spLocks noChangeArrowheads="1"/>
          </p:cNvSpPr>
          <p:nvPr/>
        </p:nvSpPr>
        <p:spPr bwMode="auto">
          <a:xfrm>
            <a:off x="5183188" y="4110038"/>
            <a:ext cx="234950" cy="158591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242" name="ZoneTexte 3"/>
          <p:cNvSpPr txBox="1">
            <a:spLocks noChangeArrowheads="1"/>
          </p:cNvSpPr>
          <p:nvPr/>
        </p:nvSpPr>
        <p:spPr bwMode="auto">
          <a:xfrm>
            <a:off x="4678363" y="4025900"/>
            <a:ext cx="273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*</a:t>
            </a:r>
          </a:p>
        </p:txBody>
      </p:sp>
      <p:sp>
        <p:nvSpPr>
          <p:cNvPr id="3243" name="ZoneTexte 3"/>
          <p:cNvSpPr txBox="1">
            <a:spLocks noChangeArrowheads="1"/>
          </p:cNvSpPr>
          <p:nvPr/>
        </p:nvSpPr>
        <p:spPr bwMode="auto">
          <a:xfrm>
            <a:off x="5162550" y="3805238"/>
            <a:ext cx="273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*</a:t>
            </a:r>
          </a:p>
        </p:txBody>
      </p:sp>
      <p:sp>
        <p:nvSpPr>
          <p:cNvPr id="3244" name="ZoneTexte 3"/>
          <p:cNvSpPr txBox="1">
            <a:spLocks noChangeArrowheads="1"/>
          </p:cNvSpPr>
          <p:nvPr/>
        </p:nvSpPr>
        <p:spPr bwMode="auto">
          <a:xfrm>
            <a:off x="4464050" y="1744663"/>
            <a:ext cx="273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*</a:t>
            </a:r>
          </a:p>
        </p:txBody>
      </p:sp>
      <p:sp>
        <p:nvSpPr>
          <p:cNvPr id="3245" name="ZoneTexte 3"/>
          <p:cNvSpPr txBox="1">
            <a:spLocks noChangeArrowheads="1"/>
          </p:cNvSpPr>
          <p:nvPr/>
        </p:nvSpPr>
        <p:spPr bwMode="auto">
          <a:xfrm>
            <a:off x="4986338" y="1558925"/>
            <a:ext cx="273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*</a:t>
            </a:r>
          </a:p>
        </p:txBody>
      </p:sp>
      <p:sp>
        <p:nvSpPr>
          <p:cNvPr id="3246" name="ZoneTexte 3"/>
          <p:cNvSpPr txBox="1">
            <a:spLocks noChangeArrowheads="1"/>
          </p:cNvSpPr>
          <p:nvPr/>
        </p:nvSpPr>
        <p:spPr bwMode="auto">
          <a:xfrm>
            <a:off x="5524500" y="1089025"/>
            <a:ext cx="273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*</a:t>
            </a:r>
          </a:p>
        </p:txBody>
      </p:sp>
      <p:sp>
        <p:nvSpPr>
          <p:cNvPr id="3247" name="Rectangle 302"/>
          <p:cNvSpPr>
            <a:spLocks noChangeArrowheads="1"/>
          </p:cNvSpPr>
          <p:nvPr/>
        </p:nvSpPr>
        <p:spPr bwMode="auto">
          <a:xfrm>
            <a:off x="1052513" y="1306513"/>
            <a:ext cx="234950" cy="1482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248" name="Rectangle 303"/>
          <p:cNvSpPr>
            <a:spLocks noChangeArrowheads="1"/>
          </p:cNvSpPr>
          <p:nvPr/>
        </p:nvSpPr>
        <p:spPr bwMode="auto">
          <a:xfrm>
            <a:off x="1538288" y="1857375"/>
            <a:ext cx="233362" cy="931863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249" name="Rectangle 304"/>
          <p:cNvSpPr>
            <a:spLocks noChangeArrowheads="1"/>
          </p:cNvSpPr>
          <p:nvPr/>
        </p:nvSpPr>
        <p:spPr bwMode="auto">
          <a:xfrm>
            <a:off x="2074863" y="2281238"/>
            <a:ext cx="234950" cy="508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250" name="Rectangle 305"/>
          <p:cNvSpPr>
            <a:spLocks noChangeArrowheads="1"/>
          </p:cNvSpPr>
          <p:nvPr/>
        </p:nvSpPr>
        <p:spPr bwMode="auto">
          <a:xfrm>
            <a:off x="2613025" y="2430463"/>
            <a:ext cx="233363" cy="35877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251" name="Line 306"/>
          <p:cNvSpPr>
            <a:spLocks noChangeShapeType="1"/>
          </p:cNvSpPr>
          <p:nvPr/>
        </p:nvSpPr>
        <p:spPr bwMode="auto">
          <a:xfrm flipV="1">
            <a:off x="1174750" y="1023938"/>
            <a:ext cx="0" cy="2825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252" name="Line 307"/>
          <p:cNvSpPr>
            <a:spLocks noChangeShapeType="1"/>
          </p:cNvSpPr>
          <p:nvPr/>
        </p:nvSpPr>
        <p:spPr bwMode="auto">
          <a:xfrm>
            <a:off x="1147763" y="1023938"/>
            <a:ext cx="60325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253" name="Line 308"/>
          <p:cNvSpPr>
            <a:spLocks noChangeShapeType="1"/>
          </p:cNvSpPr>
          <p:nvPr/>
        </p:nvSpPr>
        <p:spPr bwMode="auto">
          <a:xfrm flipV="1">
            <a:off x="1660525" y="1787525"/>
            <a:ext cx="0" cy="698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254" name="Line 309"/>
          <p:cNvSpPr>
            <a:spLocks noChangeShapeType="1"/>
          </p:cNvSpPr>
          <p:nvPr/>
        </p:nvSpPr>
        <p:spPr bwMode="auto">
          <a:xfrm>
            <a:off x="1633538" y="1787525"/>
            <a:ext cx="60325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255" name="Line 310"/>
          <p:cNvSpPr>
            <a:spLocks noChangeShapeType="1"/>
          </p:cNvSpPr>
          <p:nvPr/>
        </p:nvSpPr>
        <p:spPr bwMode="auto">
          <a:xfrm flipV="1">
            <a:off x="2197100" y="2260600"/>
            <a:ext cx="0" cy="206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256" name="Line 311"/>
          <p:cNvSpPr>
            <a:spLocks noChangeShapeType="1"/>
          </p:cNvSpPr>
          <p:nvPr/>
        </p:nvSpPr>
        <p:spPr bwMode="auto">
          <a:xfrm>
            <a:off x="2170113" y="2260600"/>
            <a:ext cx="60325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257" name="Line 312"/>
          <p:cNvSpPr>
            <a:spLocks noChangeShapeType="1"/>
          </p:cNvSpPr>
          <p:nvPr/>
        </p:nvSpPr>
        <p:spPr bwMode="auto">
          <a:xfrm flipV="1">
            <a:off x="2733675" y="2393950"/>
            <a:ext cx="0" cy="365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258" name="Line 313"/>
          <p:cNvSpPr>
            <a:spLocks noChangeShapeType="1"/>
          </p:cNvSpPr>
          <p:nvPr/>
        </p:nvSpPr>
        <p:spPr bwMode="auto">
          <a:xfrm>
            <a:off x="2708275" y="2393950"/>
            <a:ext cx="60325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259" name="Line 314"/>
          <p:cNvSpPr>
            <a:spLocks noChangeShapeType="1"/>
          </p:cNvSpPr>
          <p:nvPr/>
        </p:nvSpPr>
        <p:spPr bwMode="auto">
          <a:xfrm>
            <a:off x="784225" y="869950"/>
            <a:ext cx="0" cy="1919288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260" name="Line 315"/>
          <p:cNvSpPr>
            <a:spLocks noChangeShapeType="1"/>
          </p:cNvSpPr>
          <p:nvPr/>
        </p:nvSpPr>
        <p:spPr bwMode="auto">
          <a:xfrm>
            <a:off x="750888" y="2789238"/>
            <a:ext cx="33337" cy="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261" name="Line 316"/>
          <p:cNvSpPr>
            <a:spLocks noChangeShapeType="1"/>
          </p:cNvSpPr>
          <p:nvPr/>
        </p:nvSpPr>
        <p:spPr bwMode="auto">
          <a:xfrm>
            <a:off x="750888" y="2549525"/>
            <a:ext cx="33337" cy="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262" name="Line 317"/>
          <p:cNvSpPr>
            <a:spLocks noChangeShapeType="1"/>
          </p:cNvSpPr>
          <p:nvPr/>
        </p:nvSpPr>
        <p:spPr bwMode="auto">
          <a:xfrm>
            <a:off x="750888" y="2309813"/>
            <a:ext cx="33337" cy="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263" name="Line 318"/>
          <p:cNvSpPr>
            <a:spLocks noChangeShapeType="1"/>
          </p:cNvSpPr>
          <p:nvPr/>
        </p:nvSpPr>
        <p:spPr bwMode="auto">
          <a:xfrm>
            <a:off x="750888" y="2068513"/>
            <a:ext cx="33337" cy="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264" name="Line 319"/>
          <p:cNvSpPr>
            <a:spLocks noChangeShapeType="1"/>
          </p:cNvSpPr>
          <p:nvPr/>
        </p:nvSpPr>
        <p:spPr bwMode="auto">
          <a:xfrm>
            <a:off x="750888" y="1828800"/>
            <a:ext cx="33337" cy="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265" name="Line 320"/>
          <p:cNvSpPr>
            <a:spLocks noChangeShapeType="1"/>
          </p:cNvSpPr>
          <p:nvPr/>
        </p:nvSpPr>
        <p:spPr bwMode="auto">
          <a:xfrm>
            <a:off x="750888" y="1589088"/>
            <a:ext cx="33337" cy="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266" name="Line 321"/>
          <p:cNvSpPr>
            <a:spLocks noChangeShapeType="1"/>
          </p:cNvSpPr>
          <p:nvPr/>
        </p:nvSpPr>
        <p:spPr bwMode="auto">
          <a:xfrm>
            <a:off x="750888" y="1347788"/>
            <a:ext cx="33337" cy="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267" name="Line 322"/>
          <p:cNvSpPr>
            <a:spLocks noChangeShapeType="1"/>
          </p:cNvSpPr>
          <p:nvPr/>
        </p:nvSpPr>
        <p:spPr bwMode="auto">
          <a:xfrm>
            <a:off x="750888" y="1109663"/>
            <a:ext cx="33337" cy="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268" name="Line 323"/>
          <p:cNvSpPr>
            <a:spLocks noChangeShapeType="1"/>
          </p:cNvSpPr>
          <p:nvPr/>
        </p:nvSpPr>
        <p:spPr bwMode="auto">
          <a:xfrm>
            <a:off x="750888" y="869950"/>
            <a:ext cx="33337" cy="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269" name="Line 324"/>
          <p:cNvSpPr>
            <a:spLocks noChangeShapeType="1"/>
          </p:cNvSpPr>
          <p:nvPr/>
        </p:nvSpPr>
        <p:spPr bwMode="auto">
          <a:xfrm flipV="1">
            <a:off x="784225" y="2789238"/>
            <a:ext cx="0" cy="36512"/>
          </a:xfrm>
          <a:prstGeom prst="line">
            <a:avLst/>
          </a:prstGeom>
          <a:noFill/>
          <a:ln w="0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270" name="Rectangle 325"/>
          <p:cNvSpPr>
            <a:spLocks noChangeArrowheads="1"/>
          </p:cNvSpPr>
          <p:nvPr/>
        </p:nvSpPr>
        <p:spPr bwMode="auto">
          <a:xfrm>
            <a:off x="635000" y="2717800"/>
            <a:ext cx="71438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100">
                <a:solidFill>
                  <a:srgbClr val="000000"/>
                </a:solidFill>
                <a:latin typeface="Calibri" pitchFamily="34" charset="0"/>
              </a:rPr>
              <a:t>0</a:t>
            </a:r>
            <a:endParaRPr lang="fr-FR"/>
          </a:p>
        </p:txBody>
      </p:sp>
      <p:sp>
        <p:nvSpPr>
          <p:cNvPr id="3271" name="Rectangle 326"/>
          <p:cNvSpPr>
            <a:spLocks noChangeArrowheads="1"/>
          </p:cNvSpPr>
          <p:nvPr/>
        </p:nvSpPr>
        <p:spPr bwMode="auto">
          <a:xfrm>
            <a:off x="452438" y="2478088"/>
            <a:ext cx="28575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100">
                <a:solidFill>
                  <a:srgbClr val="000000"/>
                </a:solidFill>
                <a:latin typeface="Calibri" pitchFamily="34" charset="0"/>
              </a:rPr>
              <a:t>2000</a:t>
            </a:r>
            <a:endParaRPr lang="fr-FR"/>
          </a:p>
        </p:txBody>
      </p:sp>
      <p:sp>
        <p:nvSpPr>
          <p:cNvPr id="3272" name="Rectangle 327"/>
          <p:cNvSpPr>
            <a:spLocks noChangeArrowheads="1"/>
          </p:cNvSpPr>
          <p:nvPr/>
        </p:nvSpPr>
        <p:spPr bwMode="auto">
          <a:xfrm>
            <a:off x="452438" y="2238375"/>
            <a:ext cx="28575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100">
                <a:solidFill>
                  <a:srgbClr val="000000"/>
                </a:solidFill>
                <a:latin typeface="Calibri" pitchFamily="34" charset="0"/>
              </a:rPr>
              <a:t>4000</a:t>
            </a:r>
            <a:endParaRPr lang="fr-FR"/>
          </a:p>
        </p:txBody>
      </p:sp>
      <p:sp>
        <p:nvSpPr>
          <p:cNvPr id="3273" name="Rectangle 328"/>
          <p:cNvSpPr>
            <a:spLocks noChangeArrowheads="1"/>
          </p:cNvSpPr>
          <p:nvPr/>
        </p:nvSpPr>
        <p:spPr bwMode="auto">
          <a:xfrm>
            <a:off x="452438" y="1998663"/>
            <a:ext cx="28575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100">
                <a:solidFill>
                  <a:srgbClr val="000000"/>
                </a:solidFill>
                <a:latin typeface="Calibri" pitchFamily="34" charset="0"/>
              </a:rPr>
              <a:t>6000</a:t>
            </a:r>
            <a:endParaRPr lang="fr-FR"/>
          </a:p>
        </p:txBody>
      </p:sp>
      <p:sp>
        <p:nvSpPr>
          <p:cNvPr id="3274" name="Rectangle 329"/>
          <p:cNvSpPr>
            <a:spLocks noChangeArrowheads="1"/>
          </p:cNvSpPr>
          <p:nvPr/>
        </p:nvSpPr>
        <p:spPr bwMode="auto">
          <a:xfrm>
            <a:off x="452438" y="1757363"/>
            <a:ext cx="28575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100">
                <a:solidFill>
                  <a:srgbClr val="000000"/>
                </a:solidFill>
                <a:latin typeface="Calibri" pitchFamily="34" charset="0"/>
              </a:rPr>
              <a:t>8000</a:t>
            </a:r>
            <a:endParaRPr lang="fr-FR"/>
          </a:p>
        </p:txBody>
      </p:sp>
      <p:sp>
        <p:nvSpPr>
          <p:cNvPr id="3275" name="Rectangle 330"/>
          <p:cNvSpPr>
            <a:spLocks noChangeArrowheads="1"/>
          </p:cNvSpPr>
          <p:nvPr/>
        </p:nvSpPr>
        <p:spPr bwMode="auto">
          <a:xfrm>
            <a:off x="392113" y="1519238"/>
            <a:ext cx="357187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100">
                <a:solidFill>
                  <a:srgbClr val="000000"/>
                </a:solidFill>
                <a:latin typeface="Calibri" pitchFamily="34" charset="0"/>
              </a:rPr>
              <a:t>10000</a:t>
            </a:r>
            <a:endParaRPr lang="fr-FR"/>
          </a:p>
        </p:txBody>
      </p:sp>
      <p:sp>
        <p:nvSpPr>
          <p:cNvPr id="3276" name="Rectangle 331"/>
          <p:cNvSpPr>
            <a:spLocks noChangeArrowheads="1"/>
          </p:cNvSpPr>
          <p:nvPr/>
        </p:nvSpPr>
        <p:spPr bwMode="auto">
          <a:xfrm>
            <a:off x="392113" y="1279525"/>
            <a:ext cx="357187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100">
                <a:solidFill>
                  <a:srgbClr val="000000"/>
                </a:solidFill>
                <a:latin typeface="Calibri" pitchFamily="34" charset="0"/>
              </a:rPr>
              <a:t>12000</a:t>
            </a:r>
            <a:endParaRPr lang="fr-FR"/>
          </a:p>
        </p:txBody>
      </p:sp>
      <p:sp>
        <p:nvSpPr>
          <p:cNvPr id="3277" name="Rectangle 332"/>
          <p:cNvSpPr>
            <a:spLocks noChangeArrowheads="1"/>
          </p:cNvSpPr>
          <p:nvPr/>
        </p:nvSpPr>
        <p:spPr bwMode="auto">
          <a:xfrm>
            <a:off x="392113" y="1038225"/>
            <a:ext cx="357187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100">
                <a:solidFill>
                  <a:srgbClr val="000000"/>
                </a:solidFill>
                <a:latin typeface="Calibri" pitchFamily="34" charset="0"/>
              </a:rPr>
              <a:t>14000</a:t>
            </a:r>
            <a:endParaRPr lang="fr-FR"/>
          </a:p>
        </p:txBody>
      </p:sp>
      <p:sp>
        <p:nvSpPr>
          <p:cNvPr id="3278" name="Rectangle 333"/>
          <p:cNvSpPr>
            <a:spLocks noChangeArrowheads="1"/>
          </p:cNvSpPr>
          <p:nvPr/>
        </p:nvSpPr>
        <p:spPr bwMode="auto">
          <a:xfrm>
            <a:off x="392113" y="798513"/>
            <a:ext cx="357187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100">
                <a:solidFill>
                  <a:srgbClr val="000000"/>
                </a:solidFill>
                <a:latin typeface="Calibri" pitchFamily="34" charset="0"/>
              </a:rPr>
              <a:t>16000</a:t>
            </a:r>
            <a:endParaRPr lang="fr-FR"/>
          </a:p>
        </p:txBody>
      </p:sp>
      <p:sp>
        <p:nvSpPr>
          <p:cNvPr id="3279" name="Rectangle 334"/>
          <p:cNvSpPr>
            <a:spLocks noChangeArrowheads="1"/>
          </p:cNvSpPr>
          <p:nvPr/>
        </p:nvSpPr>
        <p:spPr bwMode="auto">
          <a:xfrm>
            <a:off x="1090613" y="2903538"/>
            <a:ext cx="2190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000" b="1">
                <a:solidFill>
                  <a:srgbClr val="000000"/>
                </a:solidFill>
              </a:rPr>
              <a:t>Ctrl</a:t>
            </a:r>
            <a:endParaRPr lang="fr-FR" sz="1000" b="1"/>
          </a:p>
        </p:txBody>
      </p:sp>
      <p:sp>
        <p:nvSpPr>
          <p:cNvPr id="3280" name="Rectangle 335"/>
          <p:cNvSpPr>
            <a:spLocks noChangeArrowheads="1"/>
          </p:cNvSpPr>
          <p:nvPr/>
        </p:nvSpPr>
        <p:spPr bwMode="auto">
          <a:xfrm>
            <a:off x="1506538" y="2903538"/>
            <a:ext cx="328612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000" b="1">
                <a:solidFill>
                  <a:srgbClr val="000000"/>
                </a:solidFill>
              </a:rPr>
              <a:t>TNF</a:t>
            </a:r>
            <a:r>
              <a:rPr lang="fr-FR" sz="1000" b="1">
                <a:solidFill>
                  <a:srgbClr val="000000"/>
                </a:solidFill>
                <a:latin typeface="Symbol" pitchFamily="18" charset="2"/>
              </a:rPr>
              <a:t>a</a:t>
            </a:r>
            <a:endParaRPr lang="fr-FR" sz="1000" b="1">
              <a:latin typeface="Symbol" pitchFamily="18" charset="2"/>
            </a:endParaRPr>
          </a:p>
        </p:txBody>
      </p:sp>
      <p:sp>
        <p:nvSpPr>
          <p:cNvPr id="3281" name="Rectangle 336"/>
          <p:cNvSpPr>
            <a:spLocks noChangeArrowheads="1"/>
          </p:cNvSpPr>
          <p:nvPr/>
        </p:nvSpPr>
        <p:spPr bwMode="auto">
          <a:xfrm>
            <a:off x="1985963" y="2903538"/>
            <a:ext cx="458787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000" b="1">
                <a:solidFill>
                  <a:srgbClr val="000000"/>
                </a:solidFill>
              </a:rPr>
              <a:t>FK 1nM</a:t>
            </a:r>
            <a:endParaRPr lang="fr-FR" sz="1000" b="1"/>
          </a:p>
        </p:txBody>
      </p:sp>
      <p:sp>
        <p:nvSpPr>
          <p:cNvPr id="3282" name="Rectangle 337"/>
          <p:cNvSpPr>
            <a:spLocks noChangeArrowheads="1"/>
          </p:cNvSpPr>
          <p:nvPr/>
        </p:nvSpPr>
        <p:spPr bwMode="auto">
          <a:xfrm>
            <a:off x="2517775" y="2903538"/>
            <a:ext cx="5286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000" b="1">
                <a:solidFill>
                  <a:srgbClr val="000000"/>
                </a:solidFill>
              </a:rPr>
              <a:t>FK 10nM</a:t>
            </a:r>
            <a:endParaRPr lang="fr-FR" sz="1000" b="1"/>
          </a:p>
        </p:txBody>
      </p:sp>
      <p:sp>
        <p:nvSpPr>
          <p:cNvPr id="3283" name="Line 338"/>
          <p:cNvSpPr>
            <a:spLocks noChangeShapeType="1"/>
          </p:cNvSpPr>
          <p:nvPr/>
        </p:nvSpPr>
        <p:spPr bwMode="auto">
          <a:xfrm>
            <a:off x="1919288" y="3133725"/>
            <a:ext cx="10810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284" name="Text Box 339"/>
          <p:cNvSpPr txBox="1">
            <a:spLocks noChangeArrowheads="1"/>
          </p:cNvSpPr>
          <p:nvPr/>
        </p:nvSpPr>
        <p:spPr bwMode="auto">
          <a:xfrm>
            <a:off x="2173288" y="3197225"/>
            <a:ext cx="6223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000" b="1"/>
              <a:t>+ TNF</a:t>
            </a:r>
            <a:r>
              <a:rPr lang="fr-FR" sz="1000" b="1">
                <a:latin typeface="Symbol" pitchFamily="18" charset="2"/>
              </a:rPr>
              <a:t>a</a:t>
            </a:r>
          </a:p>
        </p:txBody>
      </p:sp>
      <p:sp>
        <p:nvSpPr>
          <p:cNvPr id="3285" name="Line 340"/>
          <p:cNvSpPr>
            <a:spLocks noChangeShapeType="1"/>
          </p:cNvSpPr>
          <p:nvPr/>
        </p:nvSpPr>
        <p:spPr bwMode="auto">
          <a:xfrm>
            <a:off x="762000" y="2789238"/>
            <a:ext cx="2355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286" name="ZoneTexte 2"/>
          <p:cNvSpPr txBox="1">
            <a:spLocks noChangeArrowheads="1"/>
          </p:cNvSpPr>
          <p:nvPr/>
        </p:nvSpPr>
        <p:spPr bwMode="auto">
          <a:xfrm rot="-5400000">
            <a:off x="-697706" y="1681956"/>
            <a:ext cx="18875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000" b="1"/>
              <a:t>NAD</a:t>
            </a:r>
            <a:r>
              <a:rPr lang="fr-FR" sz="1000" b="1" baseline="30000"/>
              <a:t>+</a:t>
            </a:r>
            <a:r>
              <a:rPr lang="fr-FR" sz="1000" b="1"/>
              <a:t> concentration (ng/mg)</a:t>
            </a:r>
          </a:p>
        </p:txBody>
      </p:sp>
      <p:sp>
        <p:nvSpPr>
          <p:cNvPr id="3287" name="ZoneTexte 3"/>
          <p:cNvSpPr txBox="1">
            <a:spLocks noChangeArrowheads="1"/>
          </p:cNvSpPr>
          <p:nvPr/>
        </p:nvSpPr>
        <p:spPr bwMode="auto">
          <a:xfrm>
            <a:off x="1538288" y="1592263"/>
            <a:ext cx="273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*</a:t>
            </a:r>
          </a:p>
        </p:txBody>
      </p:sp>
      <p:sp>
        <p:nvSpPr>
          <p:cNvPr id="3288" name="ZoneTexte 3"/>
          <p:cNvSpPr txBox="1">
            <a:spLocks noChangeArrowheads="1"/>
          </p:cNvSpPr>
          <p:nvPr/>
        </p:nvSpPr>
        <p:spPr bwMode="auto">
          <a:xfrm>
            <a:off x="2076450" y="2019300"/>
            <a:ext cx="273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*</a:t>
            </a:r>
          </a:p>
        </p:txBody>
      </p:sp>
      <p:sp>
        <p:nvSpPr>
          <p:cNvPr id="3289" name="ZoneTexte 3"/>
          <p:cNvSpPr txBox="1">
            <a:spLocks noChangeArrowheads="1"/>
          </p:cNvSpPr>
          <p:nvPr/>
        </p:nvSpPr>
        <p:spPr bwMode="auto">
          <a:xfrm>
            <a:off x="2605088" y="2179638"/>
            <a:ext cx="273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*</a:t>
            </a:r>
          </a:p>
        </p:txBody>
      </p:sp>
      <p:sp>
        <p:nvSpPr>
          <p:cNvPr id="3290" name="Rectangle 345"/>
          <p:cNvSpPr>
            <a:spLocks noChangeArrowheads="1"/>
          </p:cNvSpPr>
          <p:nvPr/>
        </p:nvSpPr>
        <p:spPr bwMode="auto">
          <a:xfrm>
            <a:off x="1263650" y="4305300"/>
            <a:ext cx="234950" cy="1447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291" name="Rectangle 346"/>
          <p:cNvSpPr>
            <a:spLocks noChangeArrowheads="1"/>
          </p:cNvSpPr>
          <p:nvPr/>
        </p:nvSpPr>
        <p:spPr bwMode="auto">
          <a:xfrm>
            <a:off x="1803400" y="4856163"/>
            <a:ext cx="233363" cy="896937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292" name="Rectangle 347"/>
          <p:cNvSpPr>
            <a:spLocks noChangeArrowheads="1"/>
          </p:cNvSpPr>
          <p:nvPr/>
        </p:nvSpPr>
        <p:spPr bwMode="auto">
          <a:xfrm>
            <a:off x="2279650" y="5302250"/>
            <a:ext cx="234950" cy="45085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293" name="Line 348"/>
          <p:cNvSpPr>
            <a:spLocks noChangeShapeType="1"/>
          </p:cNvSpPr>
          <p:nvPr/>
        </p:nvSpPr>
        <p:spPr bwMode="auto">
          <a:xfrm flipV="1">
            <a:off x="1390650" y="4213225"/>
            <a:ext cx="0" cy="920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294" name="Line 349"/>
          <p:cNvSpPr>
            <a:spLocks noChangeShapeType="1"/>
          </p:cNvSpPr>
          <p:nvPr/>
        </p:nvSpPr>
        <p:spPr bwMode="auto">
          <a:xfrm>
            <a:off x="1363663" y="4213225"/>
            <a:ext cx="60325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295" name="Line 350"/>
          <p:cNvSpPr>
            <a:spLocks noChangeShapeType="1"/>
          </p:cNvSpPr>
          <p:nvPr/>
        </p:nvSpPr>
        <p:spPr bwMode="auto">
          <a:xfrm flipV="1">
            <a:off x="1930400" y="4800600"/>
            <a:ext cx="0" cy="555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296" name="Line 351"/>
          <p:cNvSpPr>
            <a:spLocks noChangeShapeType="1"/>
          </p:cNvSpPr>
          <p:nvPr/>
        </p:nvSpPr>
        <p:spPr bwMode="auto">
          <a:xfrm>
            <a:off x="1903413" y="4800600"/>
            <a:ext cx="60325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297" name="Line 352"/>
          <p:cNvSpPr>
            <a:spLocks noChangeShapeType="1"/>
          </p:cNvSpPr>
          <p:nvPr/>
        </p:nvSpPr>
        <p:spPr bwMode="auto">
          <a:xfrm flipV="1">
            <a:off x="2406650" y="5230813"/>
            <a:ext cx="0" cy="7143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298" name="Line 353"/>
          <p:cNvSpPr>
            <a:spLocks noChangeShapeType="1"/>
          </p:cNvSpPr>
          <p:nvPr/>
        </p:nvSpPr>
        <p:spPr bwMode="auto">
          <a:xfrm>
            <a:off x="2381250" y="5230813"/>
            <a:ext cx="60325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299" name="Line 354"/>
          <p:cNvSpPr>
            <a:spLocks noChangeShapeType="1"/>
          </p:cNvSpPr>
          <p:nvPr/>
        </p:nvSpPr>
        <p:spPr bwMode="auto">
          <a:xfrm>
            <a:off x="900113" y="3825875"/>
            <a:ext cx="0" cy="1927225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300" name="Line 355"/>
          <p:cNvSpPr>
            <a:spLocks noChangeShapeType="1"/>
          </p:cNvSpPr>
          <p:nvPr/>
        </p:nvSpPr>
        <p:spPr bwMode="auto">
          <a:xfrm>
            <a:off x="866775" y="5753100"/>
            <a:ext cx="33338" cy="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301" name="Line 356"/>
          <p:cNvSpPr>
            <a:spLocks noChangeShapeType="1"/>
          </p:cNvSpPr>
          <p:nvPr/>
        </p:nvSpPr>
        <p:spPr bwMode="auto">
          <a:xfrm>
            <a:off x="866775" y="5435600"/>
            <a:ext cx="33338" cy="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302" name="Line 357"/>
          <p:cNvSpPr>
            <a:spLocks noChangeShapeType="1"/>
          </p:cNvSpPr>
          <p:nvPr/>
        </p:nvSpPr>
        <p:spPr bwMode="auto">
          <a:xfrm>
            <a:off x="866775" y="5110163"/>
            <a:ext cx="33338" cy="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303" name="Line 358"/>
          <p:cNvSpPr>
            <a:spLocks noChangeShapeType="1"/>
          </p:cNvSpPr>
          <p:nvPr/>
        </p:nvSpPr>
        <p:spPr bwMode="auto">
          <a:xfrm>
            <a:off x="866775" y="4792663"/>
            <a:ext cx="33338" cy="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304" name="Line 359"/>
          <p:cNvSpPr>
            <a:spLocks noChangeShapeType="1"/>
          </p:cNvSpPr>
          <p:nvPr/>
        </p:nvSpPr>
        <p:spPr bwMode="auto">
          <a:xfrm>
            <a:off x="866775" y="4467225"/>
            <a:ext cx="33338" cy="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305" name="Line 360"/>
          <p:cNvSpPr>
            <a:spLocks noChangeShapeType="1"/>
          </p:cNvSpPr>
          <p:nvPr/>
        </p:nvSpPr>
        <p:spPr bwMode="auto">
          <a:xfrm>
            <a:off x="866775" y="4151313"/>
            <a:ext cx="33338" cy="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306" name="Line 361"/>
          <p:cNvSpPr>
            <a:spLocks noChangeShapeType="1"/>
          </p:cNvSpPr>
          <p:nvPr/>
        </p:nvSpPr>
        <p:spPr bwMode="auto">
          <a:xfrm>
            <a:off x="866775" y="3825875"/>
            <a:ext cx="33338" cy="0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307" name="Line 362"/>
          <p:cNvSpPr>
            <a:spLocks noChangeShapeType="1"/>
          </p:cNvSpPr>
          <p:nvPr/>
        </p:nvSpPr>
        <p:spPr bwMode="auto">
          <a:xfrm flipV="1">
            <a:off x="900113" y="5753100"/>
            <a:ext cx="0" cy="36513"/>
          </a:xfrm>
          <a:prstGeom prst="line">
            <a:avLst/>
          </a:prstGeom>
          <a:noFill/>
          <a:ln w="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308" name="Rectangle 363"/>
          <p:cNvSpPr>
            <a:spLocks noChangeArrowheads="1"/>
          </p:cNvSpPr>
          <p:nvPr/>
        </p:nvSpPr>
        <p:spPr bwMode="auto">
          <a:xfrm>
            <a:off x="752475" y="5681663"/>
            <a:ext cx="71438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100">
                <a:solidFill>
                  <a:srgbClr val="000000"/>
                </a:solidFill>
                <a:latin typeface="Calibri" pitchFamily="34" charset="0"/>
              </a:rPr>
              <a:t>0</a:t>
            </a:r>
            <a:endParaRPr lang="fr-FR"/>
          </a:p>
        </p:txBody>
      </p:sp>
      <p:sp>
        <p:nvSpPr>
          <p:cNvPr id="3309" name="Rectangle 364"/>
          <p:cNvSpPr>
            <a:spLocks noChangeArrowheads="1"/>
          </p:cNvSpPr>
          <p:nvPr/>
        </p:nvSpPr>
        <p:spPr bwMode="auto">
          <a:xfrm>
            <a:off x="569913" y="5364163"/>
            <a:ext cx="28575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100">
                <a:solidFill>
                  <a:srgbClr val="000000"/>
                </a:solidFill>
                <a:latin typeface="Calibri" pitchFamily="34" charset="0"/>
              </a:rPr>
              <a:t>1000</a:t>
            </a:r>
            <a:endParaRPr lang="fr-FR"/>
          </a:p>
        </p:txBody>
      </p:sp>
      <p:sp>
        <p:nvSpPr>
          <p:cNvPr id="3310" name="Rectangle 365"/>
          <p:cNvSpPr>
            <a:spLocks noChangeArrowheads="1"/>
          </p:cNvSpPr>
          <p:nvPr/>
        </p:nvSpPr>
        <p:spPr bwMode="auto">
          <a:xfrm>
            <a:off x="569913" y="5040313"/>
            <a:ext cx="28575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100">
                <a:solidFill>
                  <a:srgbClr val="000000"/>
                </a:solidFill>
                <a:latin typeface="Calibri" pitchFamily="34" charset="0"/>
              </a:rPr>
              <a:t>2000</a:t>
            </a:r>
            <a:endParaRPr lang="fr-FR"/>
          </a:p>
        </p:txBody>
      </p:sp>
      <p:sp>
        <p:nvSpPr>
          <p:cNvPr id="3311" name="Rectangle 366"/>
          <p:cNvSpPr>
            <a:spLocks noChangeArrowheads="1"/>
          </p:cNvSpPr>
          <p:nvPr/>
        </p:nvSpPr>
        <p:spPr bwMode="auto">
          <a:xfrm>
            <a:off x="569913" y="4721225"/>
            <a:ext cx="28575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100">
                <a:solidFill>
                  <a:srgbClr val="000000"/>
                </a:solidFill>
                <a:latin typeface="Calibri" pitchFamily="34" charset="0"/>
              </a:rPr>
              <a:t>3000</a:t>
            </a:r>
            <a:endParaRPr lang="fr-FR"/>
          </a:p>
        </p:txBody>
      </p:sp>
      <p:sp>
        <p:nvSpPr>
          <p:cNvPr id="3312" name="Rectangle 367"/>
          <p:cNvSpPr>
            <a:spLocks noChangeArrowheads="1"/>
          </p:cNvSpPr>
          <p:nvPr/>
        </p:nvSpPr>
        <p:spPr bwMode="auto">
          <a:xfrm>
            <a:off x="569913" y="4397375"/>
            <a:ext cx="28575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100">
                <a:solidFill>
                  <a:srgbClr val="000000"/>
                </a:solidFill>
                <a:latin typeface="Calibri" pitchFamily="34" charset="0"/>
              </a:rPr>
              <a:t>4000</a:t>
            </a:r>
            <a:endParaRPr lang="fr-FR"/>
          </a:p>
        </p:txBody>
      </p:sp>
      <p:sp>
        <p:nvSpPr>
          <p:cNvPr id="3313" name="Rectangle 368"/>
          <p:cNvSpPr>
            <a:spLocks noChangeArrowheads="1"/>
          </p:cNvSpPr>
          <p:nvPr/>
        </p:nvSpPr>
        <p:spPr bwMode="auto">
          <a:xfrm>
            <a:off x="569913" y="4079875"/>
            <a:ext cx="28575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100">
                <a:solidFill>
                  <a:srgbClr val="000000"/>
                </a:solidFill>
                <a:latin typeface="Calibri" pitchFamily="34" charset="0"/>
              </a:rPr>
              <a:t>5000</a:t>
            </a:r>
            <a:endParaRPr lang="fr-FR"/>
          </a:p>
        </p:txBody>
      </p:sp>
      <p:sp>
        <p:nvSpPr>
          <p:cNvPr id="3314" name="Rectangle 369"/>
          <p:cNvSpPr>
            <a:spLocks noChangeArrowheads="1"/>
          </p:cNvSpPr>
          <p:nvPr/>
        </p:nvSpPr>
        <p:spPr bwMode="auto">
          <a:xfrm>
            <a:off x="569913" y="3756025"/>
            <a:ext cx="28575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100">
                <a:solidFill>
                  <a:srgbClr val="000000"/>
                </a:solidFill>
                <a:latin typeface="Calibri" pitchFamily="34" charset="0"/>
              </a:rPr>
              <a:t>6000</a:t>
            </a:r>
            <a:endParaRPr lang="fr-FR"/>
          </a:p>
        </p:txBody>
      </p:sp>
      <p:sp>
        <p:nvSpPr>
          <p:cNvPr id="3315" name="Rectangle 370"/>
          <p:cNvSpPr>
            <a:spLocks noChangeArrowheads="1"/>
          </p:cNvSpPr>
          <p:nvPr/>
        </p:nvSpPr>
        <p:spPr bwMode="auto">
          <a:xfrm>
            <a:off x="2143125" y="5888038"/>
            <a:ext cx="6111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fr-FR" sz="1000" b="1">
                <a:solidFill>
                  <a:srgbClr val="000000"/>
                </a:solidFill>
              </a:rPr>
              <a:t>TNF</a:t>
            </a:r>
            <a:r>
              <a:rPr lang="fr-FR" sz="1000" b="1">
                <a:solidFill>
                  <a:srgbClr val="000000"/>
                </a:solidFill>
                <a:latin typeface="Symbol" pitchFamily="18" charset="2"/>
              </a:rPr>
              <a:t>a</a:t>
            </a:r>
            <a:r>
              <a:rPr lang="fr-FR" sz="1000" b="1">
                <a:solidFill>
                  <a:srgbClr val="000000"/>
                </a:solidFill>
              </a:rPr>
              <a:t> +</a:t>
            </a:r>
          </a:p>
          <a:p>
            <a:pPr algn="ctr"/>
            <a:r>
              <a:rPr lang="fr-FR" sz="1000" b="1">
                <a:solidFill>
                  <a:srgbClr val="000000"/>
                </a:solidFill>
              </a:rPr>
              <a:t>Si Visfatin</a:t>
            </a:r>
            <a:endParaRPr lang="fr-FR" sz="1000" b="1"/>
          </a:p>
        </p:txBody>
      </p:sp>
      <p:sp>
        <p:nvSpPr>
          <p:cNvPr id="3316" name="ZoneTexte 2"/>
          <p:cNvSpPr txBox="1">
            <a:spLocks noChangeArrowheads="1"/>
          </p:cNvSpPr>
          <p:nvPr/>
        </p:nvSpPr>
        <p:spPr bwMode="auto">
          <a:xfrm rot="-5400000">
            <a:off x="-602456" y="4696619"/>
            <a:ext cx="18875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000" b="1"/>
              <a:t>NAD</a:t>
            </a:r>
            <a:r>
              <a:rPr lang="fr-FR" sz="1000" b="1" baseline="30000"/>
              <a:t>+</a:t>
            </a:r>
            <a:r>
              <a:rPr lang="fr-FR" sz="1000" b="1"/>
              <a:t> concentration (ng/mg)</a:t>
            </a:r>
          </a:p>
        </p:txBody>
      </p:sp>
      <p:sp>
        <p:nvSpPr>
          <p:cNvPr id="3317" name="Rectangle 372"/>
          <p:cNvSpPr>
            <a:spLocks noChangeArrowheads="1"/>
          </p:cNvSpPr>
          <p:nvPr/>
        </p:nvSpPr>
        <p:spPr bwMode="auto">
          <a:xfrm>
            <a:off x="1339850" y="5888038"/>
            <a:ext cx="2190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000" b="1">
                <a:solidFill>
                  <a:srgbClr val="000000"/>
                </a:solidFill>
              </a:rPr>
              <a:t>Ctrl</a:t>
            </a:r>
            <a:endParaRPr lang="fr-FR" sz="1000" b="1"/>
          </a:p>
        </p:txBody>
      </p:sp>
      <p:sp>
        <p:nvSpPr>
          <p:cNvPr id="3318" name="Rectangle 373"/>
          <p:cNvSpPr>
            <a:spLocks noChangeArrowheads="1"/>
          </p:cNvSpPr>
          <p:nvPr/>
        </p:nvSpPr>
        <p:spPr bwMode="auto">
          <a:xfrm>
            <a:off x="1779588" y="5888038"/>
            <a:ext cx="328612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000" b="1">
                <a:solidFill>
                  <a:srgbClr val="000000"/>
                </a:solidFill>
              </a:rPr>
              <a:t>TNF</a:t>
            </a:r>
            <a:r>
              <a:rPr lang="fr-FR" sz="1000" b="1">
                <a:solidFill>
                  <a:srgbClr val="000000"/>
                </a:solidFill>
                <a:latin typeface="Symbol" pitchFamily="18" charset="2"/>
              </a:rPr>
              <a:t>a</a:t>
            </a:r>
            <a:endParaRPr lang="fr-FR" sz="1000" b="1">
              <a:latin typeface="Symbol" pitchFamily="18" charset="2"/>
            </a:endParaRPr>
          </a:p>
        </p:txBody>
      </p:sp>
      <p:sp>
        <p:nvSpPr>
          <p:cNvPr id="3319" name="Line 374"/>
          <p:cNvSpPr>
            <a:spLocks noChangeShapeType="1"/>
          </p:cNvSpPr>
          <p:nvPr/>
        </p:nvSpPr>
        <p:spPr bwMode="auto">
          <a:xfrm>
            <a:off x="889000" y="5754688"/>
            <a:ext cx="1971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320" name="ZoneTexte 3"/>
          <p:cNvSpPr txBox="1">
            <a:spLocks noChangeArrowheads="1"/>
          </p:cNvSpPr>
          <p:nvPr/>
        </p:nvSpPr>
        <p:spPr bwMode="auto">
          <a:xfrm>
            <a:off x="1806575" y="4568825"/>
            <a:ext cx="273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*</a:t>
            </a:r>
          </a:p>
        </p:txBody>
      </p:sp>
      <p:sp>
        <p:nvSpPr>
          <p:cNvPr id="3321" name="ZoneTexte 3"/>
          <p:cNvSpPr txBox="1">
            <a:spLocks noChangeArrowheads="1"/>
          </p:cNvSpPr>
          <p:nvPr/>
        </p:nvSpPr>
        <p:spPr bwMode="auto">
          <a:xfrm>
            <a:off x="2274888" y="5022850"/>
            <a:ext cx="273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*</a:t>
            </a:r>
          </a:p>
        </p:txBody>
      </p:sp>
      <p:sp>
        <p:nvSpPr>
          <p:cNvPr id="3322" name="Rectangle 378"/>
          <p:cNvSpPr>
            <a:spLocks noChangeArrowheads="1"/>
          </p:cNvSpPr>
          <p:nvPr/>
        </p:nvSpPr>
        <p:spPr bwMode="auto">
          <a:xfrm>
            <a:off x="0" y="423863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A</a:t>
            </a:r>
          </a:p>
        </p:txBody>
      </p:sp>
      <p:sp>
        <p:nvSpPr>
          <p:cNvPr id="3323" name="Rectangle 379"/>
          <p:cNvSpPr>
            <a:spLocks noChangeArrowheads="1"/>
          </p:cNvSpPr>
          <p:nvPr/>
        </p:nvSpPr>
        <p:spPr bwMode="auto">
          <a:xfrm>
            <a:off x="3081338" y="385763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B</a:t>
            </a:r>
          </a:p>
        </p:txBody>
      </p:sp>
      <p:sp>
        <p:nvSpPr>
          <p:cNvPr id="3324" name="Rectangle 380"/>
          <p:cNvSpPr>
            <a:spLocks noChangeArrowheads="1"/>
          </p:cNvSpPr>
          <p:nvPr/>
        </p:nvSpPr>
        <p:spPr bwMode="auto">
          <a:xfrm>
            <a:off x="6416675" y="3810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C</a:t>
            </a:r>
          </a:p>
        </p:txBody>
      </p:sp>
      <p:sp>
        <p:nvSpPr>
          <p:cNvPr id="3325" name="Rectangle 381"/>
          <p:cNvSpPr>
            <a:spLocks noChangeArrowheads="1"/>
          </p:cNvSpPr>
          <p:nvPr/>
        </p:nvSpPr>
        <p:spPr bwMode="auto">
          <a:xfrm>
            <a:off x="95250" y="3497263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D</a:t>
            </a:r>
          </a:p>
        </p:txBody>
      </p:sp>
      <p:sp>
        <p:nvSpPr>
          <p:cNvPr id="3326" name="Rectangle 382"/>
          <p:cNvSpPr>
            <a:spLocks noChangeArrowheads="1"/>
          </p:cNvSpPr>
          <p:nvPr/>
        </p:nvSpPr>
        <p:spPr bwMode="auto">
          <a:xfrm>
            <a:off x="3140075" y="3503613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E</a:t>
            </a:r>
          </a:p>
        </p:txBody>
      </p:sp>
      <p:sp>
        <p:nvSpPr>
          <p:cNvPr id="3327" name="Rectangle 383"/>
          <p:cNvSpPr>
            <a:spLocks noChangeArrowheads="1"/>
          </p:cNvSpPr>
          <p:nvPr/>
        </p:nvSpPr>
        <p:spPr bwMode="auto">
          <a:xfrm>
            <a:off x="6465888" y="3419475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/>
              <a:t>F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4"/>
          <p:cNvSpPr>
            <a:spLocks noChangeArrowheads="1"/>
          </p:cNvSpPr>
          <p:nvPr/>
        </p:nvSpPr>
        <p:spPr bwMode="auto">
          <a:xfrm>
            <a:off x="3833813" y="2768600"/>
            <a:ext cx="265112" cy="434975"/>
          </a:xfrm>
          <a:prstGeom prst="rect">
            <a:avLst/>
          </a:prstGeom>
          <a:solidFill>
            <a:schemeClr val="tx1"/>
          </a:solidFill>
          <a:ln w="8001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101" name="Rectangle 25"/>
          <p:cNvSpPr>
            <a:spLocks noChangeArrowheads="1"/>
          </p:cNvSpPr>
          <p:nvPr/>
        </p:nvSpPr>
        <p:spPr bwMode="auto">
          <a:xfrm>
            <a:off x="4383088" y="1314450"/>
            <a:ext cx="265112" cy="1889125"/>
          </a:xfrm>
          <a:prstGeom prst="rect">
            <a:avLst/>
          </a:prstGeom>
          <a:solidFill>
            <a:schemeClr val="tx1"/>
          </a:solidFill>
          <a:ln w="8001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102" name="Rectangle 26"/>
          <p:cNvSpPr>
            <a:spLocks noChangeArrowheads="1"/>
          </p:cNvSpPr>
          <p:nvPr/>
        </p:nvSpPr>
        <p:spPr bwMode="auto">
          <a:xfrm>
            <a:off x="4933950" y="1839913"/>
            <a:ext cx="265113" cy="1363662"/>
          </a:xfrm>
          <a:prstGeom prst="rect">
            <a:avLst/>
          </a:prstGeom>
          <a:solidFill>
            <a:schemeClr val="tx1"/>
          </a:solidFill>
          <a:ln w="8001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103" name="Rectangle 27"/>
          <p:cNvSpPr>
            <a:spLocks noChangeArrowheads="1"/>
          </p:cNvSpPr>
          <p:nvPr/>
        </p:nvSpPr>
        <p:spPr bwMode="auto">
          <a:xfrm>
            <a:off x="5462588" y="2381250"/>
            <a:ext cx="265112" cy="822325"/>
          </a:xfrm>
          <a:prstGeom prst="rect">
            <a:avLst/>
          </a:prstGeom>
          <a:solidFill>
            <a:schemeClr val="tx1"/>
          </a:solidFill>
          <a:ln w="8001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104" name="Line 28"/>
          <p:cNvSpPr>
            <a:spLocks noChangeShapeType="1"/>
          </p:cNvSpPr>
          <p:nvPr/>
        </p:nvSpPr>
        <p:spPr bwMode="auto">
          <a:xfrm flipV="1">
            <a:off x="3981450" y="2670175"/>
            <a:ext cx="0" cy="9842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105" name="Line 29"/>
          <p:cNvSpPr>
            <a:spLocks noChangeShapeType="1"/>
          </p:cNvSpPr>
          <p:nvPr/>
        </p:nvSpPr>
        <p:spPr bwMode="auto">
          <a:xfrm>
            <a:off x="3951288" y="2670175"/>
            <a:ext cx="68262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106" name="Line 30"/>
          <p:cNvSpPr>
            <a:spLocks noChangeShapeType="1"/>
          </p:cNvSpPr>
          <p:nvPr/>
        </p:nvSpPr>
        <p:spPr bwMode="auto">
          <a:xfrm flipV="1">
            <a:off x="4524375" y="1276350"/>
            <a:ext cx="0" cy="3810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107" name="Line 31"/>
          <p:cNvSpPr>
            <a:spLocks noChangeShapeType="1"/>
          </p:cNvSpPr>
          <p:nvPr/>
        </p:nvSpPr>
        <p:spPr bwMode="auto">
          <a:xfrm>
            <a:off x="4494213" y="1276350"/>
            <a:ext cx="68262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108" name="Line 32"/>
          <p:cNvSpPr>
            <a:spLocks noChangeShapeType="1"/>
          </p:cNvSpPr>
          <p:nvPr/>
        </p:nvSpPr>
        <p:spPr bwMode="auto">
          <a:xfrm flipV="1">
            <a:off x="5075238" y="1809750"/>
            <a:ext cx="0" cy="30163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109" name="Line 33"/>
          <p:cNvSpPr>
            <a:spLocks noChangeShapeType="1"/>
          </p:cNvSpPr>
          <p:nvPr/>
        </p:nvSpPr>
        <p:spPr bwMode="auto">
          <a:xfrm>
            <a:off x="5045075" y="1809750"/>
            <a:ext cx="68263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110" name="Line 34"/>
          <p:cNvSpPr>
            <a:spLocks noChangeShapeType="1"/>
          </p:cNvSpPr>
          <p:nvPr/>
        </p:nvSpPr>
        <p:spPr bwMode="auto">
          <a:xfrm flipV="1">
            <a:off x="5602288" y="2311400"/>
            <a:ext cx="0" cy="6985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111" name="Line 35"/>
          <p:cNvSpPr>
            <a:spLocks noChangeShapeType="1"/>
          </p:cNvSpPr>
          <p:nvPr/>
        </p:nvSpPr>
        <p:spPr bwMode="auto">
          <a:xfrm>
            <a:off x="5572125" y="2311400"/>
            <a:ext cx="68263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112" name="Line 36"/>
          <p:cNvSpPr>
            <a:spLocks noChangeShapeType="1"/>
          </p:cNvSpPr>
          <p:nvPr/>
        </p:nvSpPr>
        <p:spPr bwMode="auto">
          <a:xfrm>
            <a:off x="3981450" y="2768600"/>
            <a:ext cx="0" cy="100013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113" name="Line 37"/>
          <p:cNvSpPr>
            <a:spLocks noChangeShapeType="1"/>
          </p:cNvSpPr>
          <p:nvPr/>
        </p:nvSpPr>
        <p:spPr bwMode="auto">
          <a:xfrm>
            <a:off x="3951288" y="2868613"/>
            <a:ext cx="68262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114" name="Line 38"/>
          <p:cNvSpPr>
            <a:spLocks noChangeShapeType="1"/>
          </p:cNvSpPr>
          <p:nvPr/>
        </p:nvSpPr>
        <p:spPr bwMode="auto">
          <a:xfrm>
            <a:off x="4524375" y="1314450"/>
            <a:ext cx="0" cy="30163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115" name="Line 39"/>
          <p:cNvSpPr>
            <a:spLocks noChangeShapeType="1"/>
          </p:cNvSpPr>
          <p:nvPr/>
        </p:nvSpPr>
        <p:spPr bwMode="auto">
          <a:xfrm>
            <a:off x="4494213" y="1344613"/>
            <a:ext cx="68262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116" name="Line 40"/>
          <p:cNvSpPr>
            <a:spLocks noChangeShapeType="1"/>
          </p:cNvSpPr>
          <p:nvPr/>
        </p:nvSpPr>
        <p:spPr bwMode="auto">
          <a:xfrm>
            <a:off x="5075238" y="1839913"/>
            <a:ext cx="0" cy="22225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117" name="Line 41"/>
          <p:cNvSpPr>
            <a:spLocks noChangeShapeType="1"/>
          </p:cNvSpPr>
          <p:nvPr/>
        </p:nvSpPr>
        <p:spPr bwMode="auto">
          <a:xfrm>
            <a:off x="5045075" y="1862138"/>
            <a:ext cx="68263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118" name="Line 42"/>
          <p:cNvSpPr>
            <a:spLocks noChangeShapeType="1"/>
          </p:cNvSpPr>
          <p:nvPr/>
        </p:nvSpPr>
        <p:spPr bwMode="auto">
          <a:xfrm>
            <a:off x="5602288" y="2381250"/>
            <a:ext cx="0" cy="68263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119" name="Line 43"/>
          <p:cNvSpPr>
            <a:spLocks noChangeShapeType="1"/>
          </p:cNvSpPr>
          <p:nvPr/>
        </p:nvSpPr>
        <p:spPr bwMode="auto">
          <a:xfrm>
            <a:off x="5572125" y="2449513"/>
            <a:ext cx="68263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120" name="Line 44"/>
          <p:cNvSpPr>
            <a:spLocks noChangeShapeType="1"/>
          </p:cNvSpPr>
          <p:nvPr/>
        </p:nvSpPr>
        <p:spPr bwMode="auto">
          <a:xfrm>
            <a:off x="3551238" y="933450"/>
            <a:ext cx="0" cy="22701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121" name="Line 45"/>
          <p:cNvSpPr>
            <a:spLocks noChangeShapeType="1"/>
          </p:cNvSpPr>
          <p:nvPr/>
        </p:nvSpPr>
        <p:spPr bwMode="auto">
          <a:xfrm>
            <a:off x="3513138" y="3203575"/>
            <a:ext cx="38100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122" name="Line 46"/>
          <p:cNvSpPr>
            <a:spLocks noChangeShapeType="1"/>
          </p:cNvSpPr>
          <p:nvPr/>
        </p:nvSpPr>
        <p:spPr bwMode="auto">
          <a:xfrm>
            <a:off x="3513138" y="2822575"/>
            <a:ext cx="38100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123" name="Line 47"/>
          <p:cNvSpPr>
            <a:spLocks noChangeShapeType="1"/>
          </p:cNvSpPr>
          <p:nvPr/>
        </p:nvSpPr>
        <p:spPr bwMode="auto">
          <a:xfrm>
            <a:off x="3513138" y="2449513"/>
            <a:ext cx="38100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124" name="Line 48"/>
          <p:cNvSpPr>
            <a:spLocks noChangeShapeType="1"/>
          </p:cNvSpPr>
          <p:nvPr/>
        </p:nvSpPr>
        <p:spPr bwMode="auto">
          <a:xfrm>
            <a:off x="3513138" y="2068513"/>
            <a:ext cx="38100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125" name="Line 49"/>
          <p:cNvSpPr>
            <a:spLocks noChangeShapeType="1"/>
          </p:cNvSpPr>
          <p:nvPr/>
        </p:nvSpPr>
        <p:spPr bwMode="auto">
          <a:xfrm>
            <a:off x="3513138" y="1687513"/>
            <a:ext cx="38100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126" name="Line 50"/>
          <p:cNvSpPr>
            <a:spLocks noChangeShapeType="1"/>
          </p:cNvSpPr>
          <p:nvPr/>
        </p:nvSpPr>
        <p:spPr bwMode="auto">
          <a:xfrm>
            <a:off x="3513138" y="1314450"/>
            <a:ext cx="38100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127" name="Line 51"/>
          <p:cNvSpPr>
            <a:spLocks noChangeShapeType="1"/>
          </p:cNvSpPr>
          <p:nvPr/>
        </p:nvSpPr>
        <p:spPr bwMode="auto">
          <a:xfrm>
            <a:off x="3513138" y="933450"/>
            <a:ext cx="38100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128" name="Line 52"/>
          <p:cNvSpPr>
            <a:spLocks noChangeShapeType="1"/>
          </p:cNvSpPr>
          <p:nvPr/>
        </p:nvSpPr>
        <p:spPr bwMode="auto">
          <a:xfrm flipV="1">
            <a:off x="3551238" y="3203575"/>
            <a:ext cx="0" cy="381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129" name="Rectangle 53"/>
          <p:cNvSpPr>
            <a:spLocks noChangeArrowheads="1"/>
          </p:cNvSpPr>
          <p:nvPr/>
        </p:nvSpPr>
        <p:spPr bwMode="auto">
          <a:xfrm>
            <a:off x="3354388" y="3116263"/>
            <a:ext cx="77787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100">
                <a:solidFill>
                  <a:srgbClr val="000000"/>
                </a:solidFill>
              </a:rPr>
              <a:t>0</a:t>
            </a:r>
            <a:endParaRPr lang="fr-FR" sz="1100"/>
          </a:p>
        </p:txBody>
      </p:sp>
      <p:sp>
        <p:nvSpPr>
          <p:cNvPr id="4130" name="Rectangle 54"/>
          <p:cNvSpPr>
            <a:spLocks noChangeArrowheads="1"/>
          </p:cNvSpPr>
          <p:nvPr/>
        </p:nvSpPr>
        <p:spPr bwMode="auto">
          <a:xfrm>
            <a:off x="3286125" y="2735263"/>
            <a:ext cx="1555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100">
                <a:solidFill>
                  <a:srgbClr val="000000"/>
                </a:solidFill>
              </a:rPr>
              <a:t>20</a:t>
            </a:r>
            <a:endParaRPr lang="fr-FR" sz="1100"/>
          </a:p>
        </p:txBody>
      </p:sp>
      <p:sp>
        <p:nvSpPr>
          <p:cNvPr id="4131" name="Rectangle 55"/>
          <p:cNvSpPr>
            <a:spLocks noChangeArrowheads="1"/>
          </p:cNvSpPr>
          <p:nvPr/>
        </p:nvSpPr>
        <p:spPr bwMode="auto">
          <a:xfrm>
            <a:off x="3286125" y="2362200"/>
            <a:ext cx="1555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100">
                <a:solidFill>
                  <a:srgbClr val="000000"/>
                </a:solidFill>
              </a:rPr>
              <a:t>40</a:t>
            </a:r>
            <a:endParaRPr lang="fr-FR" sz="1100"/>
          </a:p>
        </p:txBody>
      </p:sp>
      <p:sp>
        <p:nvSpPr>
          <p:cNvPr id="4132" name="Rectangle 56"/>
          <p:cNvSpPr>
            <a:spLocks noChangeArrowheads="1"/>
          </p:cNvSpPr>
          <p:nvPr/>
        </p:nvSpPr>
        <p:spPr bwMode="auto">
          <a:xfrm>
            <a:off x="3286125" y="1981200"/>
            <a:ext cx="1555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100">
                <a:solidFill>
                  <a:srgbClr val="000000"/>
                </a:solidFill>
              </a:rPr>
              <a:t>60</a:t>
            </a:r>
            <a:endParaRPr lang="fr-FR" sz="1100"/>
          </a:p>
        </p:txBody>
      </p:sp>
      <p:sp>
        <p:nvSpPr>
          <p:cNvPr id="4133" name="Rectangle 57"/>
          <p:cNvSpPr>
            <a:spLocks noChangeArrowheads="1"/>
          </p:cNvSpPr>
          <p:nvPr/>
        </p:nvSpPr>
        <p:spPr bwMode="auto">
          <a:xfrm>
            <a:off x="3286125" y="1600200"/>
            <a:ext cx="1555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100">
                <a:solidFill>
                  <a:srgbClr val="000000"/>
                </a:solidFill>
              </a:rPr>
              <a:t>80</a:t>
            </a:r>
            <a:endParaRPr lang="fr-FR" sz="1100"/>
          </a:p>
        </p:txBody>
      </p:sp>
      <p:sp>
        <p:nvSpPr>
          <p:cNvPr id="4134" name="Rectangle 58"/>
          <p:cNvSpPr>
            <a:spLocks noChangeArrowheads="1"/>
          </p:cNvSpPr>
          <p:nvPr/>
        </p:nvSpPr>
        <p:spPr bwMode="auto">
          <a:xfrm>
            <a:off x="3217863" y="1227138"/>
            <a:ext cx="233362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100">
                <a:solidFill>
                  <a:srgbClr val="000000"/>
                </a:solidFill>
              </a:rPr>
              <a:t>100</a:t>
            </a:r>
            <a:endParaRPr lang="fr-FR" sz="1100"/>
          </a:p>
        </p:txBody>
      </p:sp>
      <p:sp>
        <p:nvSpPr>
          <p:cNvPr id="4135" name="Rectangle 59"/>
          <p:cNvSpPr>
            <a:spLocks noChangeArrowheads="1"/>
          </p:cNvSpPr>
          <p:nvPr/>
        </p:nvSpPr>
        <p:spPr bwMode="auto">
          <a:xfrm>
            <a:off x="3217863" y="846138"/>
            <a:ext cx="233362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fr-FR" sz="1100">
                <a:solidFill>
                  <a:srgbClr val="000000"/>
                </a:solidFill>
              </a:rPr>
              <a:t>120</a:t>
            </a:r>
            <a:endParaRPr lang="fr-FR" sz="1100"/>
          </a:p>
        </p:txBody>
      </p:sp>
      <p:sp>
        <p:nvSpPr>
          <p:cNvPr id="4136" name="Text Box 60"/>
          <p:cNvSpPr txBox="1">
            <a:spLocks noChangeArrowheads="1"/>
          </p:cNvSpPr>
          <p:nvPr/>
        </p:nvSpPr>
        <p:spPr bwMode="auto">
          <a:xfrm>
            <a:off x="3014663" y="3406775"/>
            <a:ext cx="677862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 b="1"/>
              <a:t>Insulin</a:t>
            </a:r>
          </a:p>
          <a:p>
            <a:r>
              <a:rPr lang="fr-FR" sz="1200" b="1"/>
              <a:t>TNF</a:t>
            </a:r>
            <a:r>
              <a:rPr lang="fr-FR" sz="1200" b="1">
                <a:latin typeface="Symbol" pitchFamily="18" charset="2"/>
              </a:rPr>
              <a:t>a</a:t>
            </a:r>
          </a:p>
          <a:p>
            <a:r>
              <a:rPr lang="fr-FR" sz="1200" b="1"/>
              <a:t>FK866</a:t>
            </a:r>
          </a:p>
        </p:txBody>
      </p:sp>
      <p:sp>
        <p:nvSpPr>
          <p:cNvPr id="4137" name="Text Box 61"/>
          <p:cNvSpPr txBox="1">
            <a:spLocks noChangeArrowheads="1"/>
          </p:cNvSpPr>
          <p:nvPr/>
        </p:nvSpPr>
        <p:spPr bwMode="auto">
          <a:xfrm>
            <a:off x="3859213" y="3413125"/>
            <a:ext cx="23495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 b="1"/>
              <a:t>-</a:t>
            </a:r>
          </a:p>
          <a:p>
            <a:r>
              <a:rPr lang="fr-FR" sz="1200" b="1"/>
              <a:t>-</a:t>
            </a:r>
          </a:p>
          <a:p>
            <a:r>
              <a:rPr lang="fr-FR" sz="1200" b="1"/>
              <a:t>-</a:t>
            </a:r>
          </a:p>
        </p:txBody>
      </p:sp>
      <p:sp>
        <p:nvSpPr>
          <p:cNvPr id="4138" name="Text Box 62"/>
          <p:cNvSpPr txBox="1">
            <a:spLocks noChangeArrowheads="1"/>
          </p:cNvSpPr>
          <p:nvPr/>
        </p:nvSpPr>
        <p:spPr bwMode="auto">
          <a:xfrm>
            <a:off x="4383088" y="3417888"/>
            <a:ext cx="27305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 b="1"/>
              <a:t>+</a:t>
            </a:r>
          </a:p>
          <a:p>
            <a:r>
              <a:rPr lang="fr-FR" sz="1200" b="1"/>
              <a:t>-</a:t>
            </a:r>
          </a:p>
          <a:p>
            <a:r>
              <a:rPr lang="fr-FR" sz="1200" b="1"/>
              <a:t>-</a:t>
            </a:r>
          </a:p>
        </p:txBody>
      </p:sp>
      <p:sp>
        <p:nvSpPr>
          <p:cNvPr id="4139" name="Text Box 63"/>
          <p:cNvSpPr txBox="1">
            <a:spLocks noChangeArrowheads="1"/>
          </p:cNvSpPr>
          <p:nvPr/>
        </p:nvSpPr>
        <p:spPr bwMode="auto">
          <a:xfrm>
            <a:off x="4924425" y="3416300"/>
            <a:ext cx="27305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 b="1"/>
              <a:t>+</a:t>
            </a:r>
          </a:p>
          <a:p>
            <a:r>
              <a:rPr lang="fr-FR" sz="1200" b="1"/>
              <a:t>+</a:t>
            </a:r>
          </a:p>
          <a:p>
            <a:r>
              <a:rPr lang="fr-FR" sz="1200" b="1"/>
              <a:t>-</a:t>
            </a:r>
          </a:p>
        </p:txBody>
      </p:sp>
      <p:sp>
        <p:nvSpPr>
          <p:cNvPr id="4140" name="Text Box 64"/>
          <p:cNvSpPr txBox="1">
            <a:spLocks noChangeArrowheads="1"/>
          </p:cNvSpPr>
          <p:nvPr/>
        </p:nvSpPr>
        <p:spPr bwMode="auto">
          <a:xfrm>
            <a:off x="5478463" y="3416300"/>
            <a:ext cx="27305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 b="1"/>
              <a:t>+</a:t>
            </a:r>
          </a:p>
          <a:p>
            <a:r>
              <a:rPr lang="fr-FR" sz="1200" b="1"/>
              <a:t>+</a:t>
            </a:r>
          </a:p>
          <a:p>
            <a:r>
              <a:rPr lang="fr-FR" sz="1200" b="1"/>
              <a:t>+</a:t>
            </a:r>
          </a:p>
        </p:txBody>
      </p:sp>
      <p:sp>
        <p:nvSpPr>
          <p:cNvPr id="4141" name="Line 65"/>
          <p:cNvSpPr>
            <a:spLocks noChangeShapeType="1"/>
          </p:cNvSpPr>
          <p:nvPr/>
        </p:nvSpPr>
        <p:spPr bwMode="auto">
          <a:xfrm>
            <a:off x="3519488" y="3206750"/>
            <a:ext cx="2519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graphicFrame>
        <p:nvGraphicFramePr>
          <p:cNvPr id="4098" name="Object 66"/>
          <p:cNvGraphicFramePr>
            <a:graphicFrameLocks noChangeAspect="1"/>
          </p:cNvGraphicFramePr>
          <p:nvPr/>
        </p:nvGraphicFramePr>
        <p:xfrm>
          <a:off x="3937000" y="4852988"/>
          <a:ext cx="1708150" cy="385762"/>
        </p:xfrm>
        <a:graphic>
          <a:graphicData uri="http://schemas.openxmlformats.org/presentationml/2006/ole">
            <p:oleObj spid="_x0000_s4098" name="Image" r:id="rId3" imgW="557643" imgH="124915" progId="">
              <p:embed/>
            </p:oleObj>
          </a:graphicData>
        </a:graphic>
      </p:graphicFrame>
      <p:sp>
        <p:nvSpPr>
          <p:cNvPr id="4142" name="Text Box 67"/>
          <p:cNvSpPr txBox="1">
            <a:spLocks noChangeArrowheads="1"/>
          </p:cNvSpPr>
          <p:nvPr/>
        </p:nvSpPr>
        <p:spPr bwMode="auto">
          <a:xfrm>
            <a:off x="2922588" y="4900613"/>
            <a:ext cx="9620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000" b="1" dirty="0" err="1"/>
              <a:t>Phopho</a:t>
            </a:r>
            <a:r>
              <a:rPr lang="fr-FR" sz="1000" b="1" dirty="0"/>
              <a:t>-AKT</a:t>
            </a:r>
          </a:p>
        </p:txBody>
      </p:sp>
      <p:sp>
        <p:nvSpPr>
          <p:cNvPr id="4143" name="Text Box 70"/>
          <p:cNvSpPr txBox="1">
            <a:spLocks noChangeArrowheads="1"/>
          </p:cNvSpPr>
          <p:nvPr/>
        </p:nvSpPr>
        <p:spPr bwMode="auto">
          <a:xfrm rot="-5400000">
            <a:off x="2410620" y="1881981"/>
            <a:ext cx="10779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000" b="1"/>
              <a:t>% of maximum</a:t>
            </a:r>
          </a:p>
        </p:txBody>
      </p:sp>
      <p:sp>
        <p:nvSpPr>
          <p:cNvPr id="4144" name="Text Box 77"/>
          <p:cNvSpPr txBox="1">
            <a:spLocks noChangeArrowheads="1"/>
          </p:cNvSpPr>
          <p:nvPr/>
        </p:nvSpPr>
        <p:spPr bwMode="auto">
          <a:xfrm>
            <a:off x="3265488" y="5245100"/>
            <a:ext cx="44916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000" b="1" dirty="0" smtClean="0">
                <a:latin typeface="+mj-lt"/>
              </a:rPr>
              <a:t>AKT</a:t>
            </a:r>
            <a:endParaRPr lang="fr-FR" sz="1000" b="1" dirty="0">
              <a:latin typeface="+mj-lt"/>
            </a:endParaRPr>
          </a:p>
        </p:txBody>
      </p:sp>
      <p:sp>
        <p:nvSpPr>
          <p:cNvPr id="4145" name="Text Box 79"/>
          <p:cNvSpPr txBox="1">
            <a:spLocks noChangeArrowheads="1"/>
          </p:cNvSpPr>
          <p:nvPr/>
        </p:nvSpPr>
        <p:spPr bwMode="auto">
          <a:xfrm>
            <a:off x="3349625" y="5702300"/>
            <a:ext cx="5127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000" b="1"/>
              <a:t>TNF</a:t>
            </a:r>
            <a:r>
              <a:rPr lang="fr-FR" sz="1000" b="1">
                <a:latin typeface="Symbol" pitchFamily="18" charset="2"/>
              </a:rPr>
              <a:t>a</a:t>
            </a:r>
          </a:p>
        </p:txBody>
      </p:sp>
      <p:sp>
        <p:nvSpPr>
          <p:cNvPr id="4146" name="Text Box 81"/>
          <p:cNvSpPr txBox="1">
            <a:spLocks noChangeArrowheads="1"/>
          </p:cNvSpPr>
          <p:nvPr/>
        </p:nvSpPr>
        <p:spPr bwMode="auto">
          <a:xfrm>
            <a:off x="3352800" y="5919788"/>
            <a:ext cx="5635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000" b="1"/>
              <a:t>FK866</a:t>
            </a:r>
            <a:endParaRPr lang="fr-FR" sz="1000" b="1">
              <a:latin typeface="Symbol" pitchFamily="18" charset="2"/>
            </a:endParaRPr>
          </a:p>
        </p:txBody>
      </p:sp>
      <p:sp>
        <p:nvSpPr>
          <p:cNvPr id="4147" name="Text Box 85"/>
          <p:cNvSpPr txBox="1">
            <a:spLocks noChangeArrowheads="1"/>
          </p:cNvSpPr>
          <p:nvPr/>
        </p:nvSpPr>
        <p:spPr bwMode="auto">
          <a:xfrm>
            <a:off x="4110038" y="5684838"/>
            <a:ext cx="234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 b="1"/>
              <a:t>-</a:t>
            </a:r>
          </a:p>
          <a:p>
            <a:r>
              <a:rPr lang="fr-FR" sz="1200" b="1"/>
              <a:t>-</a:t>
            </a:r>
          </a:p>
        </p:txBody>
      </p:sp>
      <p:sp>
        <p:nvSpPr>
          <p:cNvPr id="4148" name="Text Box 86"/>
          <p:cNvSpPr txBox="1">
            <a:spLocks noChangeArrowheads="1"/>
          </p:cNvSpPr>
          <p:nvPr/>
        </p:nvSpPr>
        <p:spPr bwMode="auto">
          <a:xfrm>
            <a:off x="4638675" y="5684838"/>
            <a:ext cx="273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 b="1"/>
              <a:t>+</a:t>
            </a:r>
          </a:p>
          <a:p>
            <a:r>
              <a:rPr lang="fr-FR" sz="1200" b="1"/>
              <a:t>-</a:t>
            </a:r>
          </a:p>
        </p:txBody>
      </p:sp>
      <p:sp>
        <p:nvSpPr>
          <p:cNvPr id="4149" name="Text Box 87"/>
          <p:cNvSpPr txBox="1">
            <a:spLocks noChangeArrowheads="1"/>
          </p:cNvSpPr>
          <p:nvPr/>
        </p:nvSpPr>
        <p:spPr bwMode="auto">
          <a:xfrm>
            <a:off x="5194300" y="5688013"/>
            <a:ext cx="273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 b="1"/>
              <a:t>+</a:t>
            </a:r>
          </a:p>
          <a:p>
            <a:r>
              <a:rPr lang="fr-FR" sz="1200" b="1"/>
              <a:t>+</a:t>
            </a:r>
          </a:p>
        </p:txBody>
      </p:sp>
      <p:sp>
        <p:nvSpPr>
          <p:cNvPr id="4150" name="Rectangle 88"/>
          <p:cNvSpPr>
            <a:spLocks noChangeArrowheads="1"/>
          </p:cNvSpPr>
          <p:nvPr/>
        </p:nvSpPr>
        <p:spPr bwMode="auto">
          <a:xfrm>
            <a:off x="3932238" y="4849813"/>
            <a:ext cx="1704975" cy="7397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4151" name="Line 89"/>
          <p:cNvSpPr>
            <a:spLocks noChangeShapeType="1"/>
          </p:cNvSpPr>
          <p:nvPr/>
        </p:nvSpPr>
        <p:spPr bwMode="auto">
          <a:xfrm>
            <a:off x="3929063" y="5203825"/>
            <a:ext cx="17256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152" name="ZoneTexte 3"/>
          <p:cNvSpPr txBox="1">
            <a:spLocks noChangeArrowheads="1"/>
          </p:cNvSpPr>
          <p:nvPr/>
        </p:nvSpPr>
        <p:spPr bwMode="auto">
          <a:xfrm>
            <a:off x="4368800" y="942975"/>
            <a:ext cx="2730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*</a:t>
            </a:r>
          </a:p>
        </p:txBody>
      </p:sp>
      <p:sp>
        <p:nvSpPr>
          <p:cNvPr id="4153" name="ZoneTexte 3"/>
          <p:cNvSpPr txBox="1">
            <a:spLocks noChangeArrowheads="1"/>
          </p:cNvSpPr>
          <p:nvPr/>
        </p:nvSpPr>
        <p:spPr bwMode="auto">
          <a:xfrm>
            <a:off x="4926013" y="1512888"/>
            <a:ext cx="2730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*</a:t>
            </a:r>
          </a:p>
        </p:txBody>
      </p:sp>
      <p:sp>
        <p:nvSpPr>
          <p:cNvPr id="4154" name="ZoneTexte 3"/>
          <p:cNvSpPr txBox="1">
            <a:spLocks noChangeArrowheads="1"/>
          </p:cNvSpPr>
          <p:nvPr/>
        </p:nvSpPr>
        <p:spPr bwMode="auto">
          <a:xfrm>
            <a:off x="5454650" y="2016125"/>
            <a:ext cx="2730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/>
              <a:t>*</a:t>
            </a:r>
          </a:p>
        </p:txBody>
      </p:sp>
      <p:sp>
        <p:nvSpPr>
          <p:cNvPr id="4155" name="Text Box 98"/>
          <p:cNvSpPr txBox="1">
            <a:spLocks noChangeArrowheads="1"/>
          </p:cNvSpPr>
          <p:nvPr/>
        </p:nvSpPr>
        <p:spPr bwMode="auto">
          <a:xfrm>
            <a:off x="2071688" y="595313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A</a:t>
            </a:r>
          </a:p>
        </p:txBody>
      </p:sp>
      <p:sp>
        <p:nvSpPr>
          <p:cNvPr id="4156" name="Text Box 99"/>
          <p:cNvSpPr txBox="1">
            <a:spLocks noChangeArrowheads="1"/>
          </p:cNvSpPr>
          <p:nvPr/>
        </p:nvSpPr>
        <p:spPr bwMode="auto">
          <a:xfrm>
            <a:off x="2174875" y="4824413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B</a:t>
            </a:r>
          </a:p>
        </p:txBody>
      </p:sp>
      <p:graphicFrame>
        <p:nvGraphicFramePr>
          <p:cNvPr id="61" name="Object 122"/>
          <p:cNvGraphicFramePr>
            <a:graphicFrameLocks noChangeAspect="1"/>
          </p:cNvGraphicFramePr>
          <p:nvPr/>
        </p:nvGraphicFramePr>
        <p:xfrm>
          <a:off x="3942794" y="5219699"/>
          <a:ext cx="1694681" cy="362117"/>
        </p:xfrm>
        <a:graphic>
          <a:graphicData uri="http://schemas.openxmlformats.org/presentationml/2006/ole">
            <p:oleObj spid="_x0000_s4157" name="Image" r:id="rId4" imgW="932453" imgH="341290" progId="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8282</TotalTime>
  <Words>405</Words>
  <Application>Microsoft Office PowerPoint</Application>
  <PresentationFormat>Affichage à l'écran (4:3)</PresentationFormat>
  <Paragraphs>322</Paragraphs>
  <Slides>6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8" baseType="lpstr">
      <vt:lpstr>Modèle par défaut</vt:lpstr>
      <vt:lpstr>Image</vt:lpstr>
      <vt:lpstr>Diapositive 1</vt:lpstr>
      <vt:lpstr>Diapositive 2</vt:lpstr>
      <vt:lpstr>Diapositive 3</vt:lpstr>
      <vt:lpstr>Diapositive 4</vt:lpstr>
      <vt:lpstr>Diapositive 5</vt:lpstr>
      <vt:lpstr>Diapositive 6</vt:lpstr>
    </vt:vector>
  </TitlesOfParts>
  <Company>INSERM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Nicolas</dc:creator>
  <cp:lastModifiedBy>JF Landrier</cp:lastModifiedBy>
  <cp:revision>71</cp:revision>
  <dcterms:created xsi:type="dcterms:W3CDTF">2010-06-26T14:57:33Z</dcterms:created>
  <dcterms:modified xsi:type="dcterms:W3CDTF">2014-03-25T11:46:38Z</dcterms:modified>
</cp:coreProperties>
</file>