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0093"/>
    <a:srgbClr val="FFE100"/>
    <a:srgbClr val="008299"/>
    <a:srgbClr val="FFE000"/>
    <a:srgbClr val="8C0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18" autoAdjust="0"/>
  </p:normalViewPr>
  <p:slideViewPr>
    <p:cSldViewPr snapToGrid="0">
      <p:cViewPr>
        <p:scale>
          <a:sx n="66" d="100"/>
          <a:sy n="66" d="100"/>
        </p:scale>
        <p:origin x="274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>
                <a:latin typeface="Arial"/>
              </a:rPr>
              <a:t>Cliquez pour modifier le format des notes</a:t>
            </a:r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>
                <a:latin typeface="Times New Roman"/>
              </a:rPr>
              <a:t>&lt;en-tête&gt;</a:t>
            </a:r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>
                <a:latin typeface="Times New Roman"/>
              </a:rPr>
              <a:t>&lt;date/heure&gt;</a:t>
            </a:r>
            <a:endParaRPr/>
          </a:p>
        </p:txBody>
      </p:sp>
      <p:sp>
        <p:nvSpPr>
          <p:cNvPr id="11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>
                <a:latin typeface="Times New Roman"/>
              </a:rPr>
              <a:t>&lt;pied de page&gt;</a:t>
            </a:r>
            <a:endParaRPr/>
          </a:p>
        </p:txBody>
      </p:sp>
      <p:sp>
        <p:nvSpPr>
          <p:cNvPr id="11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5FE4C51-7C96-47AB-B3B5-A4ECD9CCA621}" type="slidenum">
              <a:rPr lang="fr-FR" sz="1400">
                <a:latin typeface="Times New Roman"/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495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2000">
                <a:solidFill>
                  <a:srgbClr val="00B050"/>
                </a:solidFill>
                <a:latin typeface="Arial"/>
              </a:rPr>
              <a:t>52*52 cells grid with ressources uniformely distributed </a:t>
            </a:r>
            <a:endParaRPr/>
          </a:p>
          <a:p>
            <a:pPr>
              <a:lnSpc>
                <a:spcPct val="100000"/>
              </a:lnSpc>
            </a:pPr>
            <a:r>
              <a:rPr lang="fr-FR" sz="2000">
                <a:solidFill>
                  <a:srgbClr val="00B050"/>
                </a:solidFill>
                <a:latin typeface="Arial"/>
              </a:rPr>
              <a:t>an hostile area between continent and island</a:t>
            </a:r>
            <a:endParaRPr/>
          </a:p>
          <a:p>
            <a:pPr>
              <a:lnSpc>
                <a:spcPct val="100000"/>
              </a:lnSpc>
            </a:pPr>
            <a:r>
              <a:rPr lang="fr-FR" sz="2000">
                <a:solidFill>
                  <a:srgbClr val="00B050"/>
                </a:solidFill>
                <a:latin typeface="Arial"/>
              </a:rPr>
              <a:t>10 waves of 10 groups arriving in an empty area (tap)</a:t>
            </a:r>
            <a:endParaRPr/>
          </a:p>
          <a:p>
            <a:pPr>
              <a:lnSpc>
                <a:spcPct val="100000"/>
              </a:lnSpc>
            </a:pPr>
            <a:r>
              <a:rPr lang="fr-FR" sz="2000">
                <a:solidFill>
                  <a:srgbClr val="00B050"/>
                </a:solidFill>
                <a:latin typeface="Arial"/>
              </a:rPr>
              <a:t>Positionnement par rapport</a:t>
            </a:r>
            <a:endParaRPr/>
          </a:p>
          <a:p>
            <a:pPr>
              <a:lnSpc>
                <a:spcPct val="100000"/>
              </a:lnSpc>
            </a:pPr>
            <a:r>
              <a:rPr lang="fr-FR" sz="2000">
                <a:solidFill>
                  <a:srgbClr val="00B050"/>
                </a:solidFill>
                <a:latin typeface="Arial"/>
              </a:rPr>
              <a:t>à l’état de l’art (REV) : Proche de l’approche de Young</a:t>
            </a:r>
            <a:endParaRPr/>
          </a:p>
          <a:p>
            <a:pPr>
              <a:lnSpc>
                <a:spcPct val="100000"/>
              </a:lnSpc>
            </a:pPr>
            <a:r>
              <a:rPr lang="fr-FR" sz="2000">
                <a:solidFill>
                  <a:srgbClr val="00B050"/>
                </a:solidFill>
                <a:latin typeface="Arial"/>
              </a:rPr>
              <a:t>Comme Hazelwood et Davison et Parisi, espace différencié, mais de façon stochastique</a:t>
            </a:r>
            <a:endParaRPr/>
          </a:p>
          <a:p>
            <a:pPr>
              <a:lnSpc>
                <a:spcPct val="100000"/>
              </a:lnSpc>
            </a:pPr>
            <a:r>
              <a:rPr lang="fr-FR" sz="2000">
                <a:solidFill>
                  <a:srgbClr val="00B050"/>
                </a:solidFill>
                <a:latin typeface="Arial"/>
              </a:rPr>
              <a:t>Comme Davison, vitesse de migration différente le long des côtes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656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>
                <a:latin typeface="Arial"/>
              </a:rPr>
              <a:t>Pour avoir une vision plus claire</a:t>
            </a:r>
            <a:endParaRPr/>
          </a:p>
          <a:p>
            <a:r>
              <a:rPr lang="fr-FR" sz="2000">
                <a:latin typeface="Arial"/>
              </a:rPr>
              <a:t>Valeur moyenne du nb de groupes des experiences (valeur moyenne aussi dans le temps) :</a:t>
            </a:r>
            <a:endParaRPr/>
          </a:p>
          <a:p>
            <a:r>
              <a:rPr lang="fr-FR" sz="2000">
                <a:latin typeface="Arial"/>
              </a:rPr>
              <a:t>AxA : E(toutes)/R(toutes)/NbGroupes – Ag. Moyenne</a:t>
            </a:r>
            <a:endParaRPr/>
          </a:p>
          <a:p>
            <a:endParaRPr/>
          </a:p>
          <a:p>
            <a:r>
              <a:rPr lang="fr-FR" sz="2000">
                <a:latin typeface="Arial"/>
              </a:rPr>
              <a:t>⇒ Courbe d'allure similaire à celle des paramètres.</a:t>
            </a:r>
            <a:endParaRPr/>
          </a:p>
          <a:p>
            <a:endParaRPr/>
          </a:p>
          <a:p>
            <a:r>
              <a:rPr lang="fr-FR" sz="2000">
                <a:latin typeface="Arial"/>
              </a:rPr>
              <a:t>⇒ Mais ici, moyenne temporelle représentée, quid des différents temps du modèle 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1740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>
                <a:latin typeface="Arial"/>
              </a:rPr>
              <a:t>On reprend le graphique précédent, et on y ajoute :</a:t>
            </a:r>
            <a:endParaRPr/>
          </a:p>
          <a:p>
            <a:r>
              <a:rPr lang="fr-FR" sz="2000">
                <a:latin typeface="Arial"/>
              </a:rPr>
              <a:t>Même réglage, mais en ajoutant filtre : num_step = 100</a:t>
            </a:r>
            <a:endParaRPr/>
          </a:p>
          <a:p>
            <a:r>
              <a:rPr lang="fr-FR" sz="2000">
                <a:latin typeface="Arial"/>
              </a:rPr>
              <a:t>Puis</a:t>
            </a:r>
            <a:endParaRPr/>
          </a:p>
          <a:p>
            <a:r>
              <a:rPr lang="fr-FR" sz="2000">
                <a:latin typeface="Arial"/>
              </a:rPr>
              <a:t>Suppression filtre, et ajout nouveau filtre : num_step = 200</a:t>
            </a:r>
            <a:endParaRPr/>
          </a:p>
          <a:p>
            <a:endParaRPr/>
          </a:p>
          <a:p>
            <a:r>
              <a:rPr lang="fr-FR" sz="2000">
                <a:latin typeface="Arial"/>
              </a:rPr>
              <a:t>⇒ En milieu de simulation, la courbe est quasi confondue à celle de la moyenne temporelle</a:t>
            </a:r>
            <a:endParaRPr/>
          </a:p>
          <a:p>
            <a:r>
              <a:rPr lang="fr-FR" sz="2000">
                <a:latin typeface="Arial"/>
              </a:rPr>
              <a:t>⇒ En fin de simulation, courbe supra-linéaire : la valeur du paramètre semble avoir un effet puis que linéaire sur le nombre de groupes en fin de simulation.</a:t>
            </a:r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9151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>
                <a:latin typeface="Arial"/>
              </a:rPr>
              <a:t>Même logique, mais en regardant la variabilité :</a:t>
            </a:r>
            <a:endParaRPr/>
          </a:p>
          <a:p>
            <a:r>
              <a:rPr lang="fr-FR" sz="2000">
                <a:latin typeface="Arial"/>
              </a:rPr>
              <a:t>Variabilité (sd) moyennée dans le temps :</a:t>
            </a:r>
            <a:endParaRPr/>
          </a:p>
          <a:p>
            <a:r>
              <a:rPr lang="fr-FR" sz="2000">
                <a:latin typeface="Arial"/>
              </a:rPr>
              <a:t>AxA : E(toutes)/R(toutes)/Nbgroupes + Ag. Sd</a:t>
            </a:r>
            <a:endParaRPr/>
          </a:p>
          <a:p>
            <a:r>
              <a:rPr lang="fr-FR" sz="2000">
                <a:latin typeface="Arial"/>
              </a:rPr>
              <a:t>Ajouter filtre num_step = 100</a:t>
            </a:r>
            <a:endParaRPr/>
          </a:p>
          <a:p>
            <a:r>
              <a:rPr lang="fr-FR" sz="2000">
                <a:latin typeface="Arial"/>
              </a:rPr>
              <a:t>Supprimer filtre, et ajouter filtre num_step = 200</a:t>
            </a:r>
            <a:endParaRPr/>
          </a:p>
          <a:p>
            <a:endParaRPr/>
          </a:p>
          <a:p>
            <a:r>
              <a:rPr lang="fr-FR" sz="2000">
                <a:latin typeface="Arial"/>
              </a:rPr>
              <a:t>⇒ A partir d'un certain seuil (exp 3/4), la variabilité en fin de période stagne : le comportement est reproduit systématiquement, et avec moins de part de l'aléa, qd le param proba-birth ≥ 0.00006</a:t>
            </a:r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087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dirty="0">
                <a:latin typeface="Arial"/>
              </a:rPr>
              <a:t>On s'intéresse à </a:t>
            </a:r>
            <a:r>
              <a:rPr lang="fr-FR" sz="2000" b="1" dirty="0">
                <a:latin typeface="Arial"/>
              </a:rPr>
              <a:t>une</a:t>
            </a:r>
            <a:r>
              <a:rPr lang="fr-FR" sz="2000" dirty="0">
                <a:latin typeface="Arial"/>
              </a:rPr>
              <a:t> simulation :</a:t>
            </a:r>
            <a:endParaRPr dirty="0"/>
          </a:p>
          <a:p>
            <a:r>
              <a:rPr lang="fr-FR" sz="2000" dirty="0">
                <a:latin typeface="Arial"/>
              </a:rPr>
              <a:t>	=&gt; A-t-elle réussie ?</a:t>
            </a:r>
            <a:endParaRPr dirty="0"/>
          </a:p>
          <a:p>
            <a:r>
              <a:rPr lang="fr-FR" sz="2000" dirty="0">
                <a:latin typeface="Arial"/>
              </a:rPr>
              <a:t>Affichage d'un des indicateurs </a:t>
            </a:r>
            <a:r>
              <a:rPr lang="fr-FR" sz="2000" dirty="0" err="1">
                <a:latin typeface="Arial"/>
              </a:rPr>
              <a:t>agregés</a:t>
            </a:r>
            <a:r>
              <a:rPr lang="fr-FR" sz="2000" dirty="0">
                <a:latin typeface="Arial"/>
              </a:rPr>
              <a:t> :</a:t>
            </a:r>
            <a:endParaRPr dirty="0"/>
          </a:p>
          <a:p>
            <a:r>
              <a:rPr lang="fr-FR" sz="2000" dirty="0" err="1">
                <a:latin typeface="Arial"/>
              </a:rPr>
              <a:t>AxT</a:t>
            </a:r>
            <a:r>
              <a:rPr lang="fr-FR" sz="2000" dirty="0">
                <a:latin typeface="Arial"/>
              </a:rPr>
              <a:t> : E6 / R1 / </a:t>
            </a:r>
            <a:r>
              <a:rPr lang="fr-FR" sz="2000" dirty="0" err="1">
                <a:latin typeface="Arial"/>
              </a:rPr>
              <a:t>NbGroupes</a:t>
            </a:r>
            <a:r>
              <a:rPr lang="fr-FR" sz="2000" dirty="0">
                <a:latin typeface="Arial"/>
              </a:rPr>
              <a:t> * temps</a:t>
            </a:r>
            <a:endParaRPr dirty="0"/>
          </a:p>
          <a:p>
            <a:endParaRPr dirty="0"/>
          </a:p>
          <a:p>
            <a:r>
              <a:rPr lang="fr-FR" sz="2000" dirty="0">
                <a:latin typeface="Arial"/>
              </a:rPr>
              <a:t>	</a:t>
            </a:r>
            <a:r>
              <a:rPr lang="fr-FR" sz="2000" dirty="0" smtClean="0">
                <a:latin typeface="Arial"/>
              </a:rPr>
              <a:t>⇒ </a:t>
            </a:r>
            <a:r>
              <a:rPr lang="fr-FR" sz="2000" dirty="0">
                <a:latin typeface="Arial"/>
              </a:rPr>
              <a:t>Croissance stable dans le temps, avec petite fluctuations : perturbations 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13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>
                <a:latin typeface="Arial"/>
              </a:rPr>
              <a:t>Colonisation pas forcément réussie, il faut regarder l'espace :</a:t>
            </a:r>
            <a:endParaRPr/>
          </a:p>
          <a:p>
            <a:r>
              <a:rPr lang="fr-FR" sz="2000">
                <a:latin typeface="Arial"/>
              </a:rPr>
              <a:t>AxA : R6 / E1 / NbCellulesOccupées x NbGroupes</a:t>
            </a:r>
            <a:endParaRPr/>
          </a:p>
          <a:p>
            <a:endParaRPr/>
          </a:p>
          <a:p>
            <a:r>
              <a:rPr lang="fr-FR" sz="2000">
                <a:latin typeface="Arial"/>
              </a:rPr>
              <a:t>⇒ Forte corrélation de deux indicateurs, + temps (opacité) semble bien aller ds le meme sens.</a:t>
            </a:r>
            <a:endParaRPr/>
          </a:p>
          <a:p>
            <a:r>
              <a:rPr lang="fr-FR" sz="2000">
                <a:latin typeface="Arial"/>
              </a:rPr>
              <a:t>⇒ Représentation d'</a:t>
            </a:r>
            <a:r>
              <a:rPr lang="fr-FR" sz="2000" b="1">
                <a:latin typeface="Arial"/>
              </a:rPr>
              <a:t>un</a:t>
            </a:r>
            <a:r>
              <a:rPr lang="fr-FR" sz="2000">
                <a:latin typeface="Arial"/>
              </a:rPr>
              <a:t> aspect synthétique du spatial, qui montre, dans un même graphique, une information spatiale </a:t>
            </a:r>
            <a:r>
              <a:rPr lang="fr-FR" sz="2000" b="1">
                <a:latin typeface="Arial"/>
              </a:rPr>
              <a:t>et</a:t>
            </a:r>
            <a:r>
              <a:rPr lang="fr-FR" sz="2000">
                <a:latin typeface="Arial"/>
              </a:rPr>
              <a:t> et une information temporelle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964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>
                <a:latin typeface="Arial"/>
              </a:rPr>
              <a:t>Vérification de la cohérence spatiale :</a:t>
            </a:r>
            <a:endParaRPr/>
          </a:p>
          <a:p>
            <a:r>
              <a:rPr lang="fr-FR" sz="2000">
                <a:latin typeface="Arial"/>
              </a:rPr>
              <a:t>AxE : R6/E1/t1 Population</a:t>
            </a:r>
            <a:endParaRPr/>
          </a:p>
          <a:p>
            <a:r>
              <a:rPr lang="fr-FR" sz="2000">
                <a:latin typeface="Arial"/>
              </a:rPr>
              <a:t>⇒ On défile le slider temporel : on voit bien la diffusion de la colonisation.</a:t>
            </a:r>
            <a:endParaRPr/>
          </a:p>
          <a:p>
            <a:r>
              <a:rPr lang="fr-FR" sz="2000">
                <a:latin typeface="Arial"/>
              </a:rPr>
              <a:t>	⇒ </a:t>
            </a:r>
            <a:r>
              <a:rPr lang="fr-FR" sz="2000" b="1">
                <a:latin typeface="Arial"/>
              </a:rPr>
              <a:t>Mais</a:t>
            </a:r>
            <a:r>
              <a:rPr lang="fr-FR" sz="2000">
                <a:latin typeface="Arial"/>
              </a:rPr>
              <a:t>, en s'arrêtant à certains pas de temps (entre 175 et 177 ici), on voit aussi l'impact des perturbations (en quinconce)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7783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>
                <a:latin typeface="Arial"/>
              </a:rPr>
              <a:t>Une simulation a réussi : est-ce un cas isolé ?</a:t>
            </a:r>
            <a:endParaRPr/>
          </a:p>
          <a:p>
            <a:r>
              <a:rPr lang="fr-FR" sz="2000">
                <a:latin typeface="Arial"/>
              </a:rPr>
              <a:t>	⇒ D'une réplication à l'autre, le succès est-il stable ?</a:t>
            </a:r>
            <a:endParaRPr/>
          </a:p>
          <a:p>
            <a:r>
              <a:rPr lang="fr-FR" sz="2000">
                <a:latin typeface="Arial"/>
              </a:rPr>
              <a:t>AxT : E6 / R1 / NbGroupes</a:t>
            </a:r>
            <a:endParaRPr/>
          </a:p>
          <a:p>
            <a:r>
              <a:rPr lang="fr-FR" sz="2000">
                <a:latin typeface="Arial"/>
              </a:rPr>
              <a:t>→ Ajouter, en mode cumulatif, les </a:t>
            </a:r>
            <a:r>
              <a:rPr lang="fr-FR" sz="2000" i="1">
                <a:latin typeface="Arial"/>
              </a:rPr>
              <a:t>n</a:t>
            </a:r>
            <a:r>
              <a:rPr lang="fr-FR" sz="2000">
                <a:latin typeface="Arial"/>
              </a:rPr>
              <a:t> premières réplications à la courbe</a:t>
            </a:r>
            <a:endParaRPr/>
          </a:p>
          <a:p>
            <a:r>
              <a:rPr lang="fr-FR" sz="2000">
                <a:latin typeface="Arial"/>
              </a:rPr>
              <a:t>	⇒ Semble y avoir un peu de variabilité, mais tendance paraît présente</a:t>
            </a:r>
            <a:endParaRPr/>
          </a:p>
          <a:p>
            <a:r>
              <a:rPr lang="fr-FR" sz="2000">
                <a:latin typeface="Arial"/>
              </a:rPr>
              <a:t>		⇒ Quel poids cette variabilité a-t-elle 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495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>
                <a:latin typeface="Arial"/>
              </a:rPr>
              <a:t>On affiche une mesure de variabilité :</a:t>
            </a:r>
            <a:endParaRPr/>
          </a:p>
          <a:p>
            <a:r>
              <a:rPr lang="fr-FR" sz="2000">
                <a:latin typeface="Arial"/>
              </a:rPr>
              <a:t>AxT : E6/R toutes / NbGroupes – Agrégateur de simulations (réplications) = Écart-type</a:t>
            </a:r>
            <a:endParaRPr/>
          </a:p>
          <a:p>
            <a:endParaRPr/>
          </a:p>
          <a:p>
            <a:r>
              <a:rPr lang="fr-FR" sz="2000">
                <a:latin typeface="Arial"/>
              </a:rPr>
              <a:t>L'écart type semble converger vers un maximum, en dépit de perturbations</a:t>
            </a:r>
            <a:endParaRPr/>
          </a:p>
          <a:p>
            <a:r>
              <a:rPr lang="fr-FR" sz="2000">
                <a:latin typeface="Arial"/>
              </a:rPr>
              <a:t>⇒ Mais la pop augmente globalement dans la même période :</a:t>
            </a:r>
            <a:endParaRPr/>
          </a:p>
          <a:p>
            <a:r>
              <a:rPr lang="fr-FR" sz="2000">
                <a:latin typeface="Arial"/>
              </a:rPr>
              <a:t>On regarde le C.V :</a:t>
            </a:r>
            <a:endParaRPr/>
          </a:p>
          <a:p>
            <a:r>
              <a:rPr lang="fr-FR" sz="2000">
                <a:latin typeface="Arial"/>
              </a:rPr>
              <a:t>AxT : E6 / R toutes / NbGroupes – Agrég. Réplications = Coeff. De Variation</a:t>
            </a:r>
            <a:endParaRPr/>
          </a:p>
          <a:p>
            <a:r>
              <a:rPr lang="fr-FR" sz="2000">
                <a:latin typeface="Arial"/>
              </a:rPr>
              <a:t>	⇒ Diminue bien dans le temps</a:t>
            </a:r>
            <a:endParaRPr/>
          </a:p>
          <a:p>
            <a:r>
              <a:rPr lang="fr-FR" sz="2000">
                <a:latin typeface="Arial"/>
              </a:rPr>
              <a:t>	⇒ Variabilité s'amenuise une fois la simulation « stabilisée »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126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>
                <a:latin typeface="Arial"/>
              </a:rPr>
              <a:t>Quelle est la spécificité de la réplication que l'on avait choisie ?</a:t>
            </a:r>
            <a:endParaRPr/>
          </a:p>
          <a:p>
            <a:r>
              <a:rPr lang="fr-FR" sz="2000">
                <a:latin typeface="Arial"/>
              </a:rPr>
              <a:t>AxT : E6/R1/NbGroupes</a:t>
            </a:r>
            <a:endParaRPr/>
          </a:p>
          <a:p>
            <a:r>
              <a:rPr lang="fr-FR" sz="2000">
                <a:latin typeface="Arial"/>
              </a:rPr>
              <a:t>Ajouter, sur le graphique :</a:t>
            </a:r>
            <a:endParaRPr/>
          </a:p>
          <a:p>
            <a:r>
              <a:rPr lang="fr-FR" sz="2000">
                <a:latin typeface="Arial"/>
              </a:rPr>
              <a:t>AxT : E6 / R toutes / NbGroupes – Agrégateur moyenne</a:t>
            </a:r>
            <a:endParaRPr/>
          </a:p>
          <a:p>
            <a:r>
              <a:rPr lang="fr-FR" sz="2000">
                <a:latin typeface="Arial"/>
              </a:rPr>
              <a:t>⇒ Lisse la courbe, fait bien ressortir les paliers qui correspondent aux périodes de perturbations</a:t>
            </a:r>
            <a:endParaRPr/>
          </a:p>
          <a:p>
            <a:endParaRPr/>
          </a:p>
          <a:p>
            <a:r>
              <a:rPr lang="fr-FR" sz="2000">
                <a:latin typeface="Arial"/>
              </a:rPr>
              <a:t>Quel impact spatial ?</a:t>
            </a:r>
            <a:endParaRPr/>
          </a:p>
          <a:p>
            <a:r>
              <a:rPr lang="fr-FR" sz="2000">
                <a:latin typeface="Arial"/>
              </a:rPr>
              <a:t>AxT : E6/R1/NbRégions</a:t>
            </a:r>
            <a:endParaRPr/>
          </a:p>
          <a:p>
            <a:r>
              <a:rPr lang="fr-FR" sz="2000">
                <a:latin typeface="Arial"/>
              </a:rPr>
              <a:t>Ajouter AxT E6/R toutes/NbRégions – Ag. Moyenne</a:t>
            </a:r>
            <a:endParaRPr/>
          </a:p>
          <a:p>
            <a:r>
              <a:rPr lang="fr-FR" sz="2000">
                <a:latin typeface="Arial"/>
              </a:rPr>
              <a:t>⇒ Là aussi, lissage, clarifie les périodes de perturbation, mais dans l'ensemble, 10 régions colonisées, toute l'experience est donc un succès.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9546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>
                <a:latin typeface="Arial"/>
              </a:rPr>
              <a:t>1 seul paramètre varie ici : taux de division des groupes</a:t>
            </a:r>
            <a:endParaRPr/>
          </a:p>
          <a:p>
            <a:r>
              <a:rPr lang="fr-FR" sz="2000">
                <a:latin typeface="Arial"/>
              </a:rPr>
              <a:t>⇒ Portrait des valeurs de ce paramètre selon les experiences :</a:t>
            </a:r>
            <a:endParaRPr/>
          </a:p>
          <a:p>
            <a:r>
              <a:rPr lang="fr-FR" sz="2000">
                <a:latin typeface="Arial"/>
              </a:rPr>
              <a:t>AxA : E(toutes)/R(toutes)/ Proba-birth + Ag. Moyenne</a:t>
            </a:r>
            <a:endParaRPr/>
          </a:p>
          <a:p>
            <a:endParaRPr/>
          </a:p>
          <a:p>
            <a:r>
              <a:rPr lang="fr-FR" sz="2000">
                <a:latin typeface="Arial"/>
              </a:rPr>
              <a:t>	⇒ Exp. Organisées selon la valeur (croissante) de ce paramètre</a:t>
            </a:r>
            <a:endParaRPr/>
          </a:p>
          <a:p>
            <a:r>
              <a:rPr lang="fr-FR" sz="2000">
                <a:latin typeface="Arial"/>
              </a:rPr>
              <a:t>	⇒ Que donnent les réplications vis a vis de ces paramètres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9605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>
                <a:latin typeface="Arial"/>
              </a:rPr>
              <a:t>AxT : E8/R1/NbGroupes</a:t>
            </a:r>
            <a:endParaRPr/>
          </a:p>
          <a:p>
            <a:r>
              <a:rPr lang="fr-FR" sz="2000">
                <a:latin typeface="Arial"/>
              </a:rPr>
              <a:t>Ajouter AxT E(toutes)/R1/NbGroupe</a:t>
            </a:r>
            <a:endParaRPr/>
          </a:p>
          <a:p>
            <a:endParaRPr/>
          </a:p>
          <a:p>
            <a:r>
              <a:rPr lang="fr-FR" sz="2000">
                <a:latin typeface="Arial"/>
              </a:rPr>
              <a:t>⇒ Semblent ordonnées, mais forte fluctuations</a:t>
            </a:r>
            <a:endParaRPr/>
          </a:p>
          <a:p>
            <a:endParaRPr/>
          </a:p>
          <a:p>
            <a:r>
              <a:rPr lang="fr-FR" sz="2000">
                <a:latin typeface="Arial"/>
              </a:rPr>
              <a:t>⇒ On agrège les réplications de chaque experience :</a:t>
            </a:r>
            <a:endParaRPr/>
          </a:p>
          <a:p>
            <a:r>
              <a:rPr lang="fr-FR" sz="2000">
                <a:latin typeface="Arial"/>
              </a:rPr>
              <a:t>AxT : E8/R(toutes)/NbGroupes + Ag. Moyenne</a:t>
            </a:r>
            <a:endParaRPr/>
          </a:p>
          <a:p>
            <a:r>
              <a:rPr lang="fr-FR" sz="2000">
                <a:latin typeface="Arial"/>
              </a:rPr>
              <a:t>Ajouter AxT E(toutes)/R(toutes)/NbGroupes + Ag. Moyenne</a:t>
            </a:r>
            <a:endParaRPr/>
          </a:p>
          <a:p>
            <a:r>
              <a:rPr lang="fr-FR" sz="2000">
                <a:latin typeface="Arial"/>
              </a:rPr>
              <a:t>	⇒ Hiérarchie exactement similaire à celle du paramètre exploré.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022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" name="Image 3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Imag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4" name="Image 7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Image 7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2" name="Image 111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3" name="Image 112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>
          <a:blip r:embed="rId14"/>
          <a:stretch>
            <a:fillRect/>
          </a:stretch>
        </p:blipFill>
        <p:spPr>
          <a:xfrm>
            <a:off x="35640" y="1196640"/>
            <a:ext cx="9102960" cy="460764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35640" y="1196640"/>
            <a:ext cx="9102960" cy="46076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8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400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6093360" y="6460560"/>
            <a:ext cx="289476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000000"/>
                </a:solidFill>
                <a:latin typeface="Calibri"/>
              </a:rPr>
              <a:t>Atelier Démo / 24 novembre 2014</a:t>
            </a:r>
            <a:endParaRPr/>
          </a:p>
        </p:txBody>
      </p:sp>
      <p:pic>
        <p:nvPicPr>
          <p:cNvPr id="39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005520"/>
            <a:ext cx="2116440" cy="851760"/>
          </a:xfrm>
          <a:prstGeom prst="rect">
            <a:avLst/>
          </a:prstGeom>
          <a:ln>
            <a:noFill/>
          </a:ln>
        </p:spPr>
      </p:pic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8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400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005520"/>
            <a:ext cx="2116440" cy="851760"/>
          </a:xfrm>
          <a:prstGeom prst="rect">
            <a:avLst/>
          </a:prstGeom>
          <a:ln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0400" cy="434844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Septième niveau de plan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68840" y="1600200"/>
            <a:ext cx="4010400" cy="434844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79640" y="1268640"/>
            <a:ext cx="8786160" cy="201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r-FR" sz="4400" i="1">
                <a:solidFill>
                  <a:srgbClr val="000000"/>
                </a:solidFill>
                <a:latin typeface="Calibri"/>
              </a:rPr>
              <a:t>Un environnement d’exploration visuelle de données spatio-temporelles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4400" i="1">
                <a:solidFill>
                  <a:srgbClr val="000000"/>
                </a:solidFill>
                <a:latin typeface="Calibri"/>
              </a:rPr>
              <a:t>issues de simulation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251640" y="4293000"/>
            <a:ext cx="8568360" cy="151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Robin Cura, Medhi Boukhechba,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Florent Le Néchet,  Hélène Mathian, Lena Sanders</a:t>
            </a:r>
            <a:endParaRPr/>
          </a:p>
        </p:txBody>
      </p:sp>
      <p:pic>
        <p:nvPicPr>
          <p:cNvPr id="12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627640" y="-27360"/>
            <a:ext cx="2927520" cy="1177920"/>
          </a:xfrm>
          <a:prstGeom prst="rect">
            <a:avLst/>
          </a:prstGeom>
          <a:ln>
            <a:noFill/>
          </a:ln>
        </p:spPr>
      </p:pic>
      <p:pic>
        <p:nvPicPr>
          <p:cNvPr id="122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122960" y="5837400"/>
            <a:ext cx="2057040" cy="1019880"/>
          </a:xfrm>
          <a:prstGeom prst="rect">
            <a:avLst/>
          </a:prstGeom>
          <a:ln>
            <a:noFill/>
          </a:ln>
        </p:spPr>
      </p:pic>
      <p:pic>
        <p:nvPicPr>
          <p:cNvPr id="123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3320" y="5774040"/>
            <a:ext cx="1965960" cy="104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En sortie de HUME</a:t>
            </a:r>
            <a:endParaRPr/>
          </a:p>
        </p:txBody>
      </p:sp>
      <p:sp>
        <p:nvSpPr>
          <p:cNvPr id="179" name="CustomShape 2"/>
          <p:cNvSpPr/>
          <p:nvPr/>
        </p:nvSpPr>
        <p:spPr>
          <a:xfrm>
            <a:off x="457200" y="1196640"/>
            <a:ext cx="8218440" cy="475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Faire modèle de données de la sortie de simulation</a:t>
            </a:r>
            <a:endParaRPr/>
          </a:p>
        </p:txBody>
      </p:sp>
      <p:pic>
        <p:nvPicPr>
          <p:cNvPr id="180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640" y="2277000"/>
            <a:ext cx="3601080" cy="186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De HUME à VisuAgent</a:t>
            </a:r>
            <a:endParaRPr/>
          </a:p>
        </p:txBody>
      </p:sp>
      <p:sp>
        <p:nvSpPr>
          <p:cNvPr id="182" name="CustomShape 2"/>
          <p:cNvSpPr/>
          <p:nvPr/>
        </p:nvSpPr>
        <p:spPr>
          <a:xfrm>
            <a:off x="457200" y="1196640"/>
            <a:ext cx="8218440" cy="4751640"/>
          </a:xfrm>
          <a:prstGeom prst="rect">
            <a:avLst/>
          </a:prstGeom>
          <a:noFill/>
          <a:ln>
            <a:noFill/>
          </a:ln>
        </p:spPr>
      </p:sp>
      <p:pic>
        <p:nvPicPr>
          <p:cNvPr id="183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40" y="1989000"/>
            <a:ext cx="5911200" cy="339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VisuAgent</a:t>
            </a:r>
            <a:endParaRPr/>
          </a:p>
        </p:txBody>
      </p:sp>
      <p:sp>
        <p:nvSpPr>
          <p:cNvPr id="185" name="CustomShape 2"/>
          <p:cNvSpPr/>
          <p:nvPr/>
        </p:nvSpPr>
        <p:spPr>
          <a:xfrm>
            <a:off x="457200" y="1268640"/>
            <a:ext cx="8218440" cy="467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Evaluer les évolutions simulées: trajectoires, diversité, différentes temporalités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Evaluer les organisations spatiales: à l’aide d’indicateurs et de cartes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Agrégations faites dans netlogo mais uniquement spatiale (global, meso)</a:t>
            </a:r>
            <a:endParaRPr/>
          </a:p>
          <a:p>
            <a:pPr>
              <a:lnSpc>
                <a:spcPct val="100000"/>
              </a:lnSpc>
              <a:buFont typeface="Symbol"/>
              <a:buChar char="Þ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Très orienté temps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…</a:t>
            </a:r>
            <a:endParaRPr/>
          </a:p>
          <a:p>
            <a:pPr>
              <a:lnSpc>
                <a:spcPct val="100000"/>
              </a:lnSpc>
              <a:buFont typeface="Symbol"/>
              <a:buChar char="Þ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Prise en main simple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Fiche technique</a:t>
            </a:r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457200" y="1600200"/>
            <a:ext cx="403776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VisuAgent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NetLogo (dont indicateurs de sorties)</a:t>
            </a:r>
            <a:endParaRPr/>
          </a:p>
        </p:txBody>
      </p:sp>
      <p:sp>
        <p:nvSpPr>
          <p:cNvPr id="188" name="CustomShape 3"/>
          <p:cNvSpPr/>
          <p:nvPr/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800">
                <a:solidFill>
                  <a:srgbClr val="BFBFBF"/>
                </a:solidFill>
                <a:latin typeface="Calibri"/>
              </a:rPr>
              <a:t>SimOLAP</a:t>
            </a:r>
            <a:endParaRPr/>
          </a:p>
          <a:p>
            <a:pPr>
              <a:lnSpc>
                <a:spcPct val="100000"/>
              </a:lnSpc>
            </a:pPr>
            <a:r>
              <a:rPr lang="fr-FR" sz="2800">
                <a:solidFill>
                  <a:srgbClr val="BFBFBF"/>
                </a:solidFill>
                <a:latin typeface="Calibri"/>
              </a:rPr>
              <a:t>(PRIMA </a:t>
            </a:r>
            <a:endParaRPr/>
          </a:p>
          <a:p>
            <a:pPr>
              <a:lnSpc>
                <a:spcPct val="100000"/>
              </a:lnSpc>
            </a:pPr>
            <a:r>
              <a:rPr lang="fr-FR" sz="2800">
                <a:solidFill>
                  <a:srgbClr val="BFBFBF"/>
                </a:solidFill>
                <a:latin typeface="Calibri"/>
              </a:rPr>
              <a:t>+simulation design)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800">
                <a:solidFill>
                  <a:srgbClr val="BFBFBF"/>
                </a:solidFill>
                <a:latin typeface="Calibri"/>
              </a:rPr>
              <a:t>+architecture SOLAP</a:t>
            </a:r>
            <a:endParaRPr/>
          </a:p>
          <a:p>
            <a:pPr>
              <a:lnSpc>
                <a:spcPct val="100000"/>
              </a:lnSpc>
            </a:pPr>
            <a:r>
              <a:rPr lang="fr-FR" sz="2800">
                <a:solidFill>
                  <a:srgbClr val="BFBFBF"/>
                </a:solidFill>
                <a:latin typeface="Calibri"/>
              </a:rPr>
              <a:t>( PostgreSQL + Mondrian +Jrubik)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diagramme descriptif des classes</a:t>
            </a:r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457200" y="1600200"/>
            <a:ext cx="8218440" cy="4348440"/>
          </a:xfrm>
          <a:prstGeom prst="rect">
            <a:avLst/>
          </a:prstGeom>
          <a:noFill/>
          <a:ln>
            <a:noFill/>
          </a:ln>
        </p:spPr>
      </p:sp>
      <p:pic>
        <p:nvPicPr>
          <p:cNvPr id="19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52080" y="1393920"/>
            <a:ext cx="6811200" cy="546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276840" y="229680"/>
            <a:ext cx="335484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>
                <a:latin typeface="Arial"/>
              </a:rPr>
              <a:t>1- Exploration d'une simulation </a:t>
            </a:r>
            <a:endParaRPr/>
          </a:p>
        </p:txBody>
      </p:sp>
      <p:sp>
        <p:nvSpPr>
          <p:cNvPr id="193" name="CustomShape 2"/>
          <p:cNvSpPr/>
          <p:nvPr/>
        </p:nvSpPr>
        <p:spPr>
          <a:xfrm>
            <a:off x="792000" y="589680"/>
            <a:ext cx="738680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dirty="0">
                <a:latin typeface="Arial"/>
              </a:rPr>
              <a:t>A- Visualisation d'un indicateur dans le temps</a:t>
            </a:r>
            <a:endParaRPr dirty="0"/>
          </a:p>
        </p:txBody>
      </p:sp>
      <p:pic>
        <p:nvPicPr>
          <p:cNvPr id="194" name="Image 193"/>
          <p:cNvPicPr/>
          <p:nvPr/>
        </p:nvPicPr>
        <p:blipFill>
          <a:blip r:embed="rId3"/>
          <a:stretch>
            <a:fillRect/>
          </a:stretch>
        </p:blipFill>
        <p:spPr>
          <a:xfrm>
            <a:off x="792000" y="1440000"/>
            <a:ext cx="7562160" cy="394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276840" y="229680"/>
            <a:ext cx="335484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>
                <a:latin typeface="Arial"/>
              </a:rPr>
              <a:t>1- Exploration d'une simulation </a:t>
            </a:r>
            <a:endParaRPr/>
          </a:p>
        </p:txBody>
      </p:sp>
      <p:sp>
        <p:nvSpPr>
          <p:cNvPr id="196" name="CustomShape 2"/>
          <p:cNvSpPr/>
          <p:nvPr/>
        </p:nvSpPr>
        <p:spPr>
          <a:xfrm>
            <a:off x="792000" y="589680"/>
            <a:ext cx="743760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dirty="0">
                <a:latin typeface="Arial"/>
              </a:rPr>
              <a:t>B</a:t>
            </a:r>
            <a:r>
              <a:rPr lang="fr-FR" dirty="0" smtClean="0">
                <a:latin typeface="Arial"/>
              </a:rPr>
              <a:t>- </a:t>
            </a:r>
            <a:r>
              <a:rPr lang="fr-FR" dirty="0">
                <a:latin typeface="Arial"/>
              </a:rPr>
              <a:t>Visualisation croisée de deux indicateurs, dans le temps</a:t>
            </a:r>
            <a:endParaRPr dirty="0"/>
          </a:p>
        </p:txBody>
      </p:sp>
      <p:pic>
        <p:nvPicPr>
          <p:cNvPr id="197" name="Image 196"/>
          <p:cNvPicPr/>
          <p:nvPr/>
        </p:nvPicPr>
        <p:blipFill>
          <a:blip r:embed="rId3"/>
          <a:stretch>
            <a:fillRect/>
          </a:stretch>
        </p:blipFill>
        <p:spPr>
          <a:xfrm>
            <a:off x="1584000" y="1080000"/>
            <a:ext cx="6205680" cy="528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276840" y="229680"/>
            <a:ext cx="335484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>
                <a:latin typeface="Arial"/>
              </a:rPr>
              <a:t>1- Exploration d'une simulation </a:t>
            </a:r>
            <a:endParaRPr/>
          </a:p>
        </p:txBody>
      </p:sp>
      <p:sp>
        <p:nvSpPr>
          <p:cNvPr id="199" name="CustomShape 2"/>
          <p:cNvSpPr/>
          <p:nvPr/>
        </p:nvSpPr>
        <p:spPr>
          <a:xfrm>
            <a:off x="792000" y="589680"/>
            <a:ext cx="554220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dirty="0">
                <a:latin typeface="Arial"/>
              </a:rPr>
              <a:t>C</a:t>
            </a:r>
            <a:r>
              <a:rPr lang="fr-FR" dirty="0" smtClean="0">
                <a:latin typeface="Arial"/>
              </a:rPr>
              <a:t>- </a:t>
            </a:r>
            <a:r>
              <a:rPr lang="fr-FR" dirty="0">
                <a:latin typeface="Arial"/>
              </a:rPr>
              <a:t>Visualisation de l'espace au cours du temps</a:t>
            </a:r>
            <a:endParaRPr dirty="0"/>
          </a:p>
        </p:txBody>
      </p:sp>
      <p:pic>
        <p:nvPicPr>
          <p:cNvPr id="200" name="Image 199"/>
          <p:cNvPicPr/>
          <p:nvPr/>
        </p:nvPicPr>
        <p:blipFill>
          <a:blip r:embed="rId3"/>
          <a:stretch>
            <a:fillRect/>
          </a:stretch>
        </p:blipFill>
        <p:spPr>
          <a:xfrm>
            <a:off x="216000" y="1941120"/>
            <a:ext cx="2454480" cy="2450520"/>
          </a:xfrm>
          <a:prstGeom prst="rect">
            <a:avLst/>
          </a:prstGeom>
          <a:ln>
            <a:noFill/>
          </a:ln>
        </p:spPr>
      </p:pic>
      <p:pic>
        <p:nvPicPr>
          <p:cNvPr id="201" name="Image 200"/>
          <p:cNvPicPr/>
          <p:nvPr/>
        </p:nvPicPr>
        <p:blipFill>
          <a:blip r:embed="rId4"/>
          <a:stretch>
            <a:fillRect/>
          </a:stretch>
        </p:blipFill>
        <p:spPr>
          <a:xfrm>
            <a:off x="3312000" y="1955520"/>
            <a:ext cx="2478240" cy="2436120"/>
          </a:xfrm>
          <a:prstGeom prst="rect">
            <a:avLst/>
          </a:prstGeom>
          <a:ln>
            <a:noFill/>
          </a:ln>
        </p:spPr>
      </p:pic>
      <p:pic>
        <p:nvPicPr>
          <p:cNvPr id="202" name="Image 201"/>
          <p:cNvPicPr/>
          <p:nvPr/>
        </p:nvPicPr>
        <p:blipFill>
          <a:blip r:embed="rId5"/>
          <a:stretch>
            <a:fillRect/>
          </a:stretch>
        </p:blipFill>
        <p:spPr>
          <a:xfrm>
            <a:off x="6315120" y="792000"/>
            <a:ext cx="1964520" cy="1909800"/>
          </a:xfrm>
          <a:prstGeom prst="rect">
            <a:avLst/>
          </a:prstGeom>
          <a:ln>
            <a:noFill/>
          </a:ln>
        </p:spPr>
      </p:pic>
      <p:pic>
        <p:nvPicPr>
          <p:cNvPr id="203" name="Image 202"/>
          <p:cNvPicPr/>
          <p:nvPr/>
        </p:nvPicPr>
        <p:blipFill>
          <a:blip r:embed="rId6"/>
          <a:stretch>
            <a:fillRect/>
          </a:stretch>
        </p:blipFill>
        <p:spPr>
          <a:xfrm>
            <a:off x="6334200" y="3194280"/>
            <a:ext cx="2017440" cy="198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276840" y="229680"/>
            <a:ext cx="564696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dirty="0">
                <a:latin typeface="Arial"/>
              </a:rPr>
              <a:t>2- Exploration des réplications d'une expérience</a:t>
            </a:r>
            <a:endParaRPr dirty="0"/>
          </a:p>
        </p:txBody>
      </p:sp>
      <p:sp>
        <p:nvSpPr>
          <p:cNvPr id="205" name="CustomShape 2"/>
          <p:cNvSpPr/>
          <p:nvPr/>
        </p:nvSpPr>
        <p:spPr>
          <a:xfrm>
            <a:off x="792000" y="589680"/>
            <a:ext cx="549450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dirty="0">
                <a:latin typeface="Arial"/>
              </a:rPr>
              <a:t>A- Visualiser plusieurs réplications dans le temps</a:t>
            </a:r>
            <a:endParaRPr dirty="0"/>
          </a:p>
        </p:txBody>
      </p:sp>
      <p:pic>
        <p:nvPicPr>
          <p:cNvPr id="206" name="Image 205"/>
          <p:cNvPicPr/>
          <p:nvPr/>
        </p:nvPicPr>
        <p:blipFill>
          <a:blip r:embed="rId3"/>
          <a:stretch>
            <a:fillRect/>
          </a:stretch>
        </p:blipFill>
        <p:spPr>
          <a:xfrm>
            <a:off x="103320" y="1079280"/>
            <a:ext cx="8943480" cy="469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276840" y="229680"/>
            <a:ext cx="745746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dirty="0">
                <a:latin typeface="Arial"/>
              </a:rPr>
              <a:t>2- Exploration des réplications d'une expérience</a:t>
            </a:r>
            <a:endParaRPr dirty="0"/>
          </a:p>
        </p:txBody>
      </p:sp>
      <p:sp>
        <p:nvSpPr>
          <p:cNvPr id="208" name="CustomShape 2"/>
          <p:cNvSpPr/>
          <p:nvPr/>
        </p:nvSpPr>
        <p:spPr>
          <a:xfrm>
            <a:off x="792000" y="589680"/>
            <a:ext cx="672640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dirty="0">
                <a:latin typeface="Arial"/>
              </a:rPr>
              <a:t>B- Visualiser la variabilité des réplications dans le temps</a:t>
            </a:r>
            <a:endParaRPr dirty="0"/>
          </a:p>
        </p:txBody>
      </p:sp>
      <p:pic>
        <p:nvPicPr>
          <p:cNvPr id="209" name="Image 208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0" y="1093680"/>
            <a:ext cx="4782960" cy="2501280"/>
          </a:xfrm>
          <a:prstGeom prst="rect">
            <a:avLst/>
          </a:prstGeom>
          <a:ln>
            <a:noFill/>
          </a:ln>
        </p:spPr>
      </p:pic>
      <p:pic>
        <p:nvPicPr>
          <p:cNvPr id="210" name="Image 209"/>
          <p:cNvPicPr/>
          <p:nvPr/>
        </p:nvPicPr>
        <p:blipFill>
          <a:blip r:embed="rId4"/>
          <a:stretch>
            <a:fillRect/>
          </a:stretch>
        </p:blipFill>
        <p:spPr>
          <a:xfrm>
            <a:off x="4392000" y="3638160"/>
            <a:ext cx="4631040" cy="240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Contexte</a:t>
            </a: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457200" y="1124640"/>
            <a:ext cx="8218440" cy="48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ANR Transmondyn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chaine de simulation (plutôt orienté plateforme type netlogo)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Contexte interdisciplinaire « SHS »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Besoin: explorer les simulations pour calibrage et évaluation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Contrainte: portable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276840" y="229680"/>
            <a:ext cx="650496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dirty="0">
                <a:latin typeface="Arial"/>
              </a:rPr>
              <a:t>2- Exploration des réplications d'une expérience</a:t>
            </a:r>
            <a:endParaRPr dirty="0"/>
          </a:p>
        </p:txBody>
      </p:sp>
      <p:sp>
        <p:nvSpPr>
          <p:cNvPr id="212" name="CustomShape 2"/>
          <p:cNvSpPr/>
          <p:nvPr/>
        </p:nvSpPr>
        <p:spPr>
          <a:xfrm>
            <a:off x="792000" y="589680"/>
            <a:ext cx="931720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dirty="0">
                <a:latin typeface="Arial"/>
              </a:rPr>
              <a:t>C- Replacer une simulation dans son contexte : parcours comparé de réplications</a:t>
            </a:r>
            <a:endParaRPr dirty="0"/>
          </a:p>
        </p:txBody>
      </p:sp>
      <p:pic>
        <p:nvPicPr>
          <p:cNvPr id="213" name="Image 212"/>
          <p:cNvPicPr/>
          <p:nvPr/>
        </p:nvPicPr>
        <p:blipFill>
          <a:blip r:embed="rId3"/>
          <a:stretch>
            <a:fillRect/>
          </a:stretch>
        </p:blipFill>
        <p:spPr>
          <a:xfrm>
            <a:off x="93960" y="1050840"/>
            <a:ext cx="4730040" cy="2508120"/>
          </a:xfrm>
          <a:prstGeom prst="rect">
            <a:avLst/>
          </a:prstGeom>
          <a:ln>
            <a:noFill/>
          </a:ln>
        </p:spPr>
      </p:pic>
      <p:pic>
        <p:nvPicPr>
          <p:cNvPr id="214" name="Image 213"/>
          <p:cNvPicPr/>
          <p:nvPr/>
        </p:nvPicPr>
        <p:blipFill>
          <a:blip r:embed="rId4"/>
          <a:stretch>
            <a:fillRect/>
          </a:stretch>
        </p:blipFill>
        <p:spPr>
          <a:xfrm>
            <a:off x="4219920" y="3584520"/>
            <a:ext cx="4780080" cy="253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276840" y="229680"/>
            <a:ext cx="781306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dirty="0">
                <a:latin typeface="Arial"/>
              </a:rPr>
              <a:t>3- Exploration comparée d'une série d’expérimentations</a:t>
            </a:r>
            <a:endParaRPr dirty="0"/>
          </a:p>
        </p:txBody>
      </p:sp>
      <p:sp>
        <p:nvSpPr>
          <p:cNvPr id="216" name="CustomShape 2"/>
          <p:cNvSpPr/>
          <p:nvPr/>
        </p:nvSpPr>
        <p:spPr>
          <a:xfrm>
            <a:off x="792000" y="589680"/>
            <a:ext cx="760270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dirty="0">
                <a:latin typeface="Arial"/>
              </a:rPr>
              <a:t>A- Visualisation du paramétrage des expériences</a:t>
            </a:r>
            <a:endParaRPr dirty="0"/>
          </a:p>
        </p:txBody>
      </p:sp>
      <p:pic>
        <p:nvPicPr>
          <p:cNvPr id="217" name="Image 216"/>
          <p:cNvPicPr/>
          <p:nvPr/>
        </p:nvPicPr>
        <p:blipFill>
          <a:blip r:embed="rId3"/>
          <a:stretch>
            <a:fillRect/>
          </a:stretch>
        </p:blipFill>
        <p:spPr>
          <a:xfrm>
            <a:off x="1681560" y="957960"/>
            <a:ext cx="5698440" cy="557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276840" y="229680"/>
            <a:ext cx="741936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dirty="0">
                <a:latin typeface="Arial"/>
              </a:rPr>
              <a:t>3- Exploration comparée d'une série d’expérimentations</a:t>
            </a:r>
            <a:endParaRPr dirty="0"/>
          </a:p>
        </p:txBody>
      </p:sp>
      <p:sp>
        <p:nvSpPr>
          <p:cNvPr id="219" name="CustomShape 2"/>
          <p:cNvSpPr/>
          <p:nvPr/>
        </p:nvSpPr>
        <p:spPr>
          <a:xfrm>
            <a:off x="792000" y="589680"/>
            <a:ext cx="637080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dirty="0">
                <a:latin typeface="Arial"/>
              </a:rPr>
              <a:t>B- Quel poids de l'aléa sur les expérimentations ?</a:t>
            </a:r>
            <a:endParaRPr dirty="0"/>
          </a:p>
        </p:txBody>
      </p:sp>
      <p:pic>
        <p:nvPicPr>
          <p:cNvPr id="220" name="Image 219"/>
          <p:cNvPicPr/>
          <p:nvPr/>
        </p:nvPicPr>
        <p:blipFill>
          <a:blip r:embed="rId3"/>
          <a:stretch>
            <a:fillRect/>
          </a:stretch>
        </p:blipFill>
        <p:spPr>
          <a:xfrm>
            <a:off x="103320" y="1074600"/>
            <a:ext cx="4800600" cy="2525400"/>
          </a:xfrm>
          <a:prstGeom prst="rect">
            <a:avLst/>
          </a:prstGeom>
          <a:ln>
            <a:noFill/>
          </a:ln>
        </p:spPr>
      </p:pic>
      <p:pic>
        <p:nvPicPr>
          <p:cNvPr id="221" name="Image 220"/>
          <p:cNvPicPr/>
          <p:nvPr/>
        </p:nvPicPr>
        <p:blipFill>
          <a:blip r:embed="rId4"/>
          <a:stretch>
            <a:fillRect/>
          </a:stretch>
        </p:blipFill>
        <p:spPr>
          <a:xfrm>
            <a:off x="4255920" y="3816000"/>
            <a:ext cx="4672080" cy="2453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276840" y="229680"/>
            <a:ext cx="730506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dirty="0">
                <a:latin typeface="Arial"/>
              </a:rPr>
              <a:t>3- Exploration comparée d'une série d’expérimentations</a:t>
            </a:r>
            <a:endParaRPr dirty="0"/>
          </a:p>
        </p:txBody>
      </p:sp>
      <p:sp>
        <p:nvSpPr>
          <p:cNvPr id="223" name="CustomShape 2"/>
          <p:cNvSpPr/>
          <p:nvPr/>
        </p:nvSpPr>
        <p:spPr>
          <a:xfrm>
            <a:off x="792000" y="589680"/>
            <a:ext cx="742490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dirty="0">
                <a:latin typeface="Arial"/>
              </a:rPr>
              <a:t>C- Visualiser un résumé des différentes expérimentations</a:t>
            </a:r>
            <a:endParaRPr dirty="0"/>
          </a:p>
        </p:txBody>
      </p:sp>
      <p:pic>
        <p:nvPicPr>
          <p:cNvPr id="224" name="Image 223"/>
          <p:cNvPicPr/>
          <p:nvPr/>
        </p:nvPicPr>
        <p:blipFill>
          <a:blip r:embed="rId3"/>
          <a:stretch>
            <a:fillRect/>
          </a:stretch>
        </p:blipFill>
        <p:spPr>
          <a:xfrm>
            <a:off x="1596600" y="972000"/>
            <a:ext cx="5681880" cy="5631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276840" y="229680"/>
            <a:ext cx="716536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dirty="0">
                <a:latin typeface="Arial"/>
              </a:rPr>
              <a:t>3- Exploration comparée d'une série d’expérimentations</a:t>
            </a:r>
            <a:endParaRPr dirty="0"/>
          </a:p>
        </p:txBody>
      </p:sp>
      <p:sp>
        <p:nvSpPr>
          <p:cNvPr id="226" name="CustomShape 2"/>
          <p:cNvSpPr/>
          <p:nvPr/>
        </p:nvSpPr>
        <p:spPr>
          <a:xfrm>
            <a:off x="792000" y="589680"/>
            <a:ext cx="592630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dirty="0">
                <a:latin typeface="Arial"/>
              </a:rPr>
              <a:t>D- Observer des temps particuliers du modèle</a:t>
            </a:r>
            <a:endParaRPr dirty="0"/>
          </a:p>
        </p:txBody>
      </p:sp>
      <p:pic>
        <p:nvPicPr>
          <p:cNvPr id="227" name="Image 226"/>
          <p:cNvPicPr/>
          <p:nvPr/>
        </p:nvPicPr>
        <p:blipFill>
          <a:blip r:embed="rId3"/>
          <a:stretch>
            <a:fillRect/>
          </a:stretch>
        </p:blipFill>
        <p:spPr>
          <a:xfrm>
            <a:off x="2304000" y="1008000"/>
            <a:ext cx="6411960" cy="5562000"/>
          </a:xfrm>
          <a:prstGeom prst="rect">
            <a:avLst/>
          </a:prstGeom>
          <a:ln>
            <a:noFill/>
          </a:ln>
        </p:spPr>
      </p:pic>
      <p:sp>
        <p:nvSpPr>
          <p:cNvPr id="228" name="TextShape 3"/>
          <p:cNvSpPr txBox="1"/>
          <p:nvPr/>
        </p:nvSpPr>
        <p:spPr>
          <a:xfrm>
            <a:off x="72000" y="1013760"/>
            <a:ext cx="2088000" cy="3954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 dirty="0">
                <a:solidFill>
                  <a:srgbClr val="008299"/>
                </a:solidFill>
                <a:latin typeface="Arial"/>
              </a:rPr>
              <a:t>Gris</a:t>
            </a:r>
            <a:r>
              <a:rPr lang="fr-FR" dirty="0">
                <a:latin typeface="Arial"/>
              </a:rPr>
              <a:t> : Moyenne des pas de temps</a:t>
            </a:r>
            <a:endParaRPr dirty="0"/>
          </a:p>
          <a:p>
            <a:endParaRPr dirty="0"/>
          </a:p>
          <a:p>
            <a:r>
              <a:rPr lang="fr-FR" dirty="0">
                <a:solidFill>
                  <a:srgbClr val="8C0095"/>
                </a:solidFill>
                <a:latin typeface="Arial"/>
              </a:rPr>
              <a:t>Bleu marine</a:t>
            </a:r>
            <a:r>
              <a:rPr lang="fr-FR" dirty="0">
                <a:latin typeface="Arial"/>
              </a:rPr>
              <a:t> : </a:t>
            </a:r>
            <a:r>
              <a:rPr lang="fr-FR" dirty="0" err="1">
                <a:latin typeface="Arial"/>
              </a:rPr>
              <a:t>step</a:t>
            </a:r>
            <a:r>
              <a:rPr lang="fr-FR" dirty="0">
                <a:latin typeface="Arial"/>
              </a:rPr>
              <a:t> = 100</a:t>
            </a:r>
            <a:endParaRPr dirty="0"/>
          </a:p>
          <a:p>
            <a:endParaRPr dirty="0"/>
          </a:p>
          <a:p>
            <a:r>
              <a:rPr lang="fr-FR" dirty="0">
                <a:solidFill>
                  <a:srgbClr val="FFE000"/>
                </a:solidFill>
                <a:latin typeface="Arial"/>
              </a:rPr>
              <a:t>Jaune</a:t>
            </a:r>
            <a:r>
              <a:rPr lang="fr-FR" dirty="0">
                <a:latin typeface="Arial"/>
              </a:rPr>
              <a:t> : </a:t>
            </a:r>
            <a:r>
              <a:rPr lang="fr-FR" dirty="0" err="1">
                <a:latin typeface="Arial"/>
              </a:rPr>
              <a:t>step</a:t>
            </a:r>
            <a:r>
              <a:rPr lang="fr-FR" dirty="0">
                <a:latin typeface="Arial"/>
              </a:rPr>
              <a:t> = 200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276840" y="229680"/>
            <a:ext cx="653036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dirty="0">
                <a:latin typeface="Arial"/>
              </a:rPr>
              <a:t>3- Exploration comparée d'une série d’expérimentations</a:t>
            </a:r>
            <a:endParaRPr dirty="0"/>
          </a:p>
        </p:txBody>
      </p:sp>
      <p:sp>
        <p:nvSpPr>
          <p:cNvPr id="230" name="CustomShape 2"/>
          <p:cNvSpPr/>
          <p:nvPr/>
        </p:nvSpPr>
        <p:spPr>
          <a:xfrm>
            <a:off x="792000" y="589680"/>
            <a:ext cx="792020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dirty="0">
                <a:latin typeface="Arial"/>
              </a:rPr>
              <a:t>E- Comprendre l'influence de l'aléa sur les paramètres d'un modèle</a:t>
            </a:r>
            <a:endParaRPr dirty="0"/>
          </a:p>
        </p:txBody>
      </p:sp>
      <p:pic>
        <p:nvPicPr>
          <p:cNvPr id="231" name="Image 230"/>
          <p:cNvPicPr/>
          <p:nvPr/>
        </p:nvPicPr>
        <p:blipFill>
          <a:blip r:embed="rId3"/>
          <a:stretch>
            <a:fillRect/>
          </a:stretch>
        </p:blipFill>
        <p:spPr>
          <a:xfrm>
            <a:off x="2448000" y="958320"/>
            <a:ext cx="6397920" cy="5609520"/>
          </a:xfrm>
          <a:prstGeom prst="rect">
            <a:avLst/>
          </a:prstGeom>
          <a:ln>
            <a:noFill/>
          </a:ln>
        </p:spPr>
      </p:pic>
      <p:sp>
        <p:nvSpPr>
          <p:cNvPr id="232" name="TextShape 3"/>
          <p:cNvSpPr txBox="1"/>
          <p:nvPr/>
        </p:nvSpPr>
        <p:spPr>
          <a:xfrm>
            <a:off x="72000" y="1013760"/>
            <a:ext cx="2088000" cy="3954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 dirty="0">
                <a:solidFill>
                  <a:srgbClr val="008299"/>
                </a:solidFill>
                <a:latin typeface="Arial"/>
              </a:rPr>
              <a:t>Gris</a:t>
            </a:r>
            <a:r>
              <a:rPr lang="fr-FR" dirty="0">
                <a:latin typeface="Arial"/>
              </a:rPr>
              <a:t> : </a:t>
            </a:r>
            <a:r>
              <a:rPr lang="fr-FR" dirty="0" err="1">
                <a:latin typeface="Arial"/>
              </a:rPr>
              <a:t>sd</a:t>
            </a:r>
            <a:r>
              <a:rPr lang="fr-FR" dirty="0">
                <a:latin typeface="Arial"/>
              </a:rPr>
              <a:t> moyen des pas de temps</a:t>
            </a:r>
            <a:endParaRPr dirty="0"/>
          </a:p>
          <a:p>
            <a:endParaRPr dirty="0"/>
          </a:p>
          <a:p>
            <a:r>
              <a:rPr lang="fr-FR" dirty="0">
                <a:solidFill>
                  <a:srgbClr val="FFE100"/>
                </a:solidFill>
                <a:latin typeface="Arial"/>
              </a:rPr>
              <a:t>Jaune</a:t>
            </a:r>
            <a:r>
              <a:rPr lang="fr-FR" dirty="0">
                <a:latin typeface="Arial"/>
              </a:rPr>
              <a:t> : </a:t>
            </a:r>
            <a:r>
              <a:rPr lang="fr-FR" dirty="0" err="1">
                <a:latin typeface="Arial"/>
              </a:rPr>
              <a:t>sd</a:t>
            </a:r>
            <a:r>
              <a:rPr lang="fr-FR" dirty="0">
                <a:latin typeface="Arial"/>
              </a:rPr>
              <a:t> pour </a:t>
            </a:r>
            <a:r>
              <a:rPr lang="fr-FR" dirty="0" err="1">
                <a:latin typeface="Arial"/>
              </a:rPr>
              <a:t>step</a:t>
            </a:r>
            <a:r>
              <a:rPr lang="fr-FR" dirty="0">
                <a:latin typeface="Arial"/>
              </a:rPr>
              <a:t> = 100</a:t>
            </a:r>
            <a:endParaRPr dirty="0"/>
          </a:p>
          <a:p>
            <a:endParaRPr dirty="0"/>
          </a:p>
          <a:p>
            <a:r>
              <a:rPr lang="fr-FR" dirty="0">
                <a:solidFill>
                  <a:srgbClr val="890093"/>
                </a:solidFill>
                <a:latin typeface="Arial"/>
              </a:rPr>
              <a:t>Bleu marine</a:t>
            </a:r>
            <a:r>
              <a:rPr lang="fr-FR" dirty="0">
                <a:latin typeface="Arial"/>
              </a:rPr>
              <a:t> : </a:t>
            </a:r>
            <a:r>
              <a:rPr lang="fr-FR" dirty="0" err="1">
                <a:latin typeface="Arial"/>
              </a:rPr>
              <a:t>sd</a:t>
            </a:r>
            <a:r>
              <a:rPr lang="fr-FR" dirty="0">
                <a:latin typeface="Arial"/>
              </a:rPr>
              <a:t> pour </a:t>
            </a:r>
            <a:r>
              <a:rPr lang="fr-FR" dirty="0" err="1">
                <a:latin typeface="Arial"/>
              </a:rPr>
              <a:t>step</a:t>
            </a:r>
            <a:r>
              <a:rPr lang="fr-FR" dirty="0">
                <a:latin typeface="Arial"/>
              </a:rPr>
              <a:t> = 200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Contexte ANR Transmondyn</a:t>
            </a:r>
            <a:endParaRPr/>
          </a:p>
        </p:txBody>
      </p:sp>
      <p:sp>
        <p:nvSpPr>
          <p:cNvPr id="127" name="CustomShape 2"/>
          <p:cNvSpPr/>
          <p:nvPr/>
        </p:nvSpPr>
        <p:spPr>
          <a:xfrm>
            <a:off x="457200" y="1340640"/>
            <a:ext cx="8506440" cy="504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 Identifier et modéliser les dynamiques des systèmes de peuplement dans leurs </a:t>
            </a:r>
            <a:r>
              <a:rPr lang="fr-FR" sz="3200" b="1">
                <a:solidFill>
                  <a:srgbClr val="000000"/>
                </a:solidFill>
                <a:latin typeface="Calibri"/>
              </a:rPr>
              <a:t>expressions spatiales </a:t>
            </a:r>
            <a:r>
              <a:rPr lang="fr-FR" sz="3200">
                <a:solidFill>
                  <a:srgbClr val="000000"/>
                </a:solidFill>
                <a:latin typeface="Calibri"/>
              </a:rPr>
              <a:t>et leurs </a:t>
            </a:r>
            <a:r>
              <a:rPr lang="fr-FR" sz="3200" b="1">
                <a:solidFill>
                  <a:srgbClr val="000000"/>
                </a:solidFill>
                <a:latin typeface="Calibri"/>
              </a:rPr>
              <a:t>rythmes temporels</a:t>
            </a:r>
            <a:r>
              <a:rPr lang="fr-FR" sz="3200">
                <a:solidFill>
                  <a:srgbClr val="000000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Mettre en évidence des </a:t>
            </a:r>
            <a:r>
              <a:rPr lang="fr-FR" sz="3200" b="1">
                <a:solidFill>
                  <a:srgbClr val="000000"/>
                </a:solidFill>
                <a:latin typeface="Calibri"/>
              </a:rPr>
              <a:t>processus génériques</a:t>
            </a:r>
            <a:r>
              <a:rPr lang="fr-FR" sz="3200">
                <a:solidFill>
                  <a:srgbClr val="000000"/>
                </a:solidFill>
                <a:latin typeface="Calibri"/>
              </a:rPr>
              <a:t> opérant en différents lieux de la planète et à différents moments du temps.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 Élaborer des </a:t>
            </a:r>
            <a:r>
              <a:rPr lang="fr-FR" sz="3200" b="1">
                <a:solidFill>
                  <a:srgbClr val="000000"/>
                </a:solidFill>
                <a:latin typeface="Calibri"/>
              </a:rPr>
              <a:t>concepts transversaux</a:t>
            </a:r>
            <a:r>
              <a:rPr lang="fr-FR" sz="3200">
                <a:solidFill>
                  <a:srgbClr val="000000"/>
                </a:solidFill>
                <a:latin typeface="Calibri"/>
              </a:rPr>
              <a:t> permettant de décrire des transitions qui ont transformé l’organisation spatiale du peuplement aux échelles locale, régionale et mondiale.</a:t>
            </a:r>
            <a:r>
              <a:rPr lang="fr-FR" sz="3200" b="1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L’originalité du projet consiste en la combinaison (1) de la définition d’un </a:t>
            </a:r>
            <a:r>
              <a:rPr lang="fr-FR" sz="3200" u="sng">
                <a:solidFill>
                  <a:srgbClr val="0000FF"/>
                </a:solidFill>
                <a:latin typeface="Calibri"/>
              </a:rPr>
              <a:t>modèle conceptuel commun</a:t>
            </a:r>
            <a:r>
              <a:rPr lang="fr-FR" sz="3200">
                <a:solidFill>
                  <a:srgbClr val="000000"/>
                </a:solidFill>
                <a:latin typeface="Calibri"/>
              </a:rPr>
              <a:t> ; (2) d’une construction collective et harmonisée d’un corpus de </a:t>
            </a:r>
            <a:r>
              <a:rPr lang="fr-FR" sz="3200" u="sng">
                <a:solidFill>
                  <a:srgbClr val="0000FF"/>
                </a:solidFill>
                <a:latin typeface="Calibri"/>
              </a:rPr>
              <a:t>12 cas empiriques</a:t>
            </a:r>
            <a:r>
              <a:rPr lang="fr-FR" sz="3200">
                <a:solidFill>
                  <a:srgbClr val="000000"/>
                </a:solidFill>
                <a:latin typeface="Calibri"/>
              </a:rPr>
              <a:t> ; et (3) du développement d’une variété de </a:t>
            </a:r>
            <a:r>
              <a:rPr lang="fr-FR" sz="3200" u="sng">
                <a:solidFill>
                  <a:srgbClr val="0000FF"/>
                </a:solidFill>
                <a:latin typeface="Calibri"/>
              </a:rPr>
              <a:t>modèles implémentés</a:t>
            </a:r>
            <a:r>
              <a:rPr lang="fr-FR" sz="3200">
                <a:solidFill>
                  <a:srgbClr val="000000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interdisciplinarité</a:t>
            </a:r>
            <a:endParaRPr/>
          </a:p>
        </p:txBody>
      </p:sp>
      <p:sp>
        <p:nvSpPr>
          <p:cNvPr id="128" name="CustomShape 3"/>
          <p:cNvSpPr/>
          <p:nvPr/>
        </p:nvSpPr>
        <p:spPr>
          <a:xfrm>
            <a:off x="2968920" y="1196640"/>
            <a:ext cx="1972440" cy="36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À  condenser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339840" y="1733400"/>
            <a:ext cx="7600320" cy="137088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Explorer les sorties de simulation</a:t>
            </a:r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369720" y="1310400"/>
            <a:ext cx="8306640" cy="110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>
                <a:solidFill>
                  <a:srgbClr val="000000"/>
                </a:solidFill>
                <a:latin typeface="Calibri"/>
              </a:rPr>
              <a:t>Un modèle de modélisation </a:t>
            </a:r>
            <a:r>
              <a:rPr lang="fr-FR" sz="1400" i="1">
                <a:solidFill>
                  <a:srgbClr val="000000"/>
                </a:solidFill>
                <a:latin typeface="Calibri"/>
              </a:rPr>
              <a:t>(F.Durand-Dastès 1992)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2" name="CustomShape 3"/>
          <p:cNvSpPr/>
          <p:nvPr/>
        </p:nvSpPr>
        <p:spPr>
          <a:xfrm>
            <a:off x="6445080" y="2781360"/>
            <a:ext cx="720000" cy="64692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133" name="Line 4"/>
          <p:cNvSpPr/>
          <p:nvPr/>
        </p:nvSpPr>
        <p:spPr>
          <a:xfrm flipH="1" flipV="1">
            <a:off x="7021440" y="3357360"/>
            <a:ext cx="718920" cy="792360"/>
          </a:xfrm>
          <a:prstGeom prst="line">
            <a:avLst/>
          </a:prstGeom>
          <a:ln w="9360">
            <a:solidFill>
              <a:srgbClr val="FF0000"/>
            </a:solidFill>
            <a:round/>
            <a:tailEnd type="triangle" w="lg" len="lg"/>
          </a:ln>
        </p:spPr>
      </p:sp>
      <p:sp>
        <p:nvSpPr>
          <p:cNvPr id="134" name="CustomShape 5"/>
          <p:cNvSpPr/>
          <p:nvPr/>
        </p:nvSpPr>
        <p:spPr>
          <a:xfrm>
            <a:off x="5435640" y="4292640"/>
            <a:ext cx="3241080" cy="228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FF0000"/>
                </a:solidFill>
                <a:latin typeface="Arial"/>
              </a:rPr>
              <a:t>=&gt;Constructions de fonctions objectifs</a:t>
            </a:r>
            <a:endParaRPr/>
          </a:p>
          <a:p>
            <a:pPr>
              <a:lnSpc>
                <a:spcPct val="100000"/>
              </a:lnSpc>
              <a:buFont typeface="Symbol"/>
              <a:buChar char="Þ"/>
            </a:pPr>
            <a:r>
              <a:rPr lang="fr-FR">
                <a:solidFill>
                  <a:srgbClr val="FF0000"/>
                </a:solidFill>
                <a:latin typeface="Arial"/>
              </a:rPr>
              <a:t>Construction d’un protocole d’évaluation des « ressemblances »</a:t>
            </a:r>
            <a:endParaRPr/>
          </a:p>
          <a:p>
            <a:pPr>
              <a:lnSpc>
                <a:spcPct val="100000"/>
              </a:lnSpc>
              <a:buFont typeface="Symbol"/>
              <a:buChar char="Þ"/>
            </a:pPr>
            <a:r>
              <a:rPr lang="fr-FR">
                <a:solidFill>
                  <a:srgbClr val="FF0000"/>
                </a:solidFill>
                <a:latin typeface="Arial"/>
              </a:rPr>
              <a:t>Evaluer les organisations</a:t>
            </a:r>
            <a:endParaRPr/>
          </a:p>
          <a:p>
            <a:pPr>
              <a:lnSpc>
                <a:spcPct val="100000"/>
              </a:lnSpc>
              <a:buFont typeface="Symbol"/>
              <a:buChar char="Þ"/>
            </a:pPr>
            <a:r>
              <a:rPr lang="fr-FR">
                <a:solidFill>
                  <a:srgbClr val="FF0000"/>
                </a:solidFill>
                <a:latin typeface="Arial"/>
              </a:rPr>
              <a:t>Evaluer les différentes temporalités</a:t>
            </a:r>
            <a:endParaRPr/>
          </a:p>
        </p:txBody>
      </p:sp>
      <p:sp>
        <p:nvSpPr>
          <p:cNvPr id="135" name="Line 6"/>
          <p:cNvSpPr/>
          <p:nvPr/>
        </p:nvSpPr>
        <p:spPr>
          <a:xfrm flipV="1">
            <a:off x="3635280" y="4005000"/>
            <a:ext cx="1009440" cy="863640"/>
          </a:xfrm>
          <a:prstGeom prst="line">
            <a:avLst/>
          </a:prstGeom>
          <a:ln w="9360">
            <a:solidFill>
              <a:srgbClr val="FF0000"/>
            </a:solidFill>
            <a:round/>
            <a:tailEnd type="triangle" w="lg" len="lg"/>
          </a:ln>
        </p:spPr>
      </p:sp>
      <p:sp>
        <p:nvSpPr>
          <p:cNvPr id="136" name="CustomShape 7"/>
          <p:cNvSpPr/>
          <p:nvPr/>
        </p:nvSpPr>
        <p:spPr>
          <a:xfrm>
            <a:off x="2627280" y="4869000"/>
            <a:ext cx="230436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FF0000"/>
                </a:solidFill>
                <a:latin typeface="Arial"/>
              </a:rPr>
              <a:t>Réajustements: </a:t>
            </a:r>
            <a:endParaRPr/>
          </a:p>
        </p:txBody>
      </p:sp>
      <p:sp>
        <p:nvSpPr>
          <p:cNvPr id="137" name="Line 8"/>
          <p:cNvSpPr/>
          <p:nvPr/>
        </p:nvSpPr>
        <p:spPr>
          <a:xfrm flipH="1" flipV="1">
            <a:off x="2411280" y="3573360"/>
            <a:ext cx="1079280" cy="1152360"/>
          </a:xfrm>
          <a:prstGeom prst="line">
            <a:avLst/>
          </a:prstGeom>
          <a:ln w="9360">
            <a:solidFill>
              <a:srgbClr val="FF0000"/>
            </a:solidFill>
            <a:round/>
            <a:tailEnd type="triangle" w="lg" len="lg"/>
          </a:ln>
        </p:spPr>
      </p:sp>
      <p:sp>
        <p:nvSpPr>
          <p:cNvPr id="138" name="CustomShape 9"/>
          <p:cNvSpPr/>
          <p:nvPr/>
        </p:nvSpPr>
        <p:spPr>
          <a:xfrm>
            <a:off x="2968920" y="1196640"/>
            <a:ext cx="1972440" cy="63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À reprendre en mixant les 2</a:t>
            </a:r>
            <a:endParaRPr/>
          </a:p>
        </p:txBody>
      </p:sp>
      <p:pic>
        <p:nvPicPr>
          <p:cNvPr id="13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4920" y="3573360"/>
            <a:ext cx="5184000" cy="288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Modélisation Multi-Agents</a:t>
            </a:r>
            <a:endParaRPr/>
          </a:p>
        </p:txBody>
      </p:sp>
      <p:sp>
        <p:nvSpPr>
          <p:cNvPr id="141" name="CustomShape 2"/>
          <p:cNvSpPr/>
          <p:nvPr/>
        </p:nvSpPr>
        <p:spPr>
          <a:xfrm>
            <a:off x="457200" y="1600200"/>
            <a:ext cx="8218440" cy="4348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Introduire  modélisation multi-agents: modélisation au niveau des entités et émergence de configurations au niveau macro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MultiAgents spatial: organisation peuvent se regarder au niveau méso</a:t>
            </a:r>
            <a:endParaRPr/>
          </a:p>
        </p:txBody>
      </p:sp>
      <p:pic>
        <p:nvPicPr>
          <p:cNvPr id="142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23640" y="4983480"/>
            <a:ext cx="1213560" cy="1208880"/>
          </a:xfrm>
          <a:prstGeom prst="rect">
            <a:avLst/>
          </a:prstGeom>
          <a:ln>
            <a:noFill/>
          </a:ln>
        </p:spPr>
      </p:pic>
      <p:pic>
        <p:nvPicPr>
          <p:cNvPr id="143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733920" y="4941720"/>
            <a:ext cx="1904400" cy="1018440"/>
          </a:xfrm>
          <a:prstGeom prst="rect">
            <a:avLst/>
          </a:prstGeom>
          <a:ln>
            <a:noFill/>
          </a:ln>
        </p:spPr>
      </p:pic>
      <p:pic>
        <p:nvPicPr>
          <p:cNvPr id="144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3948480" y="6156360"/>
            <a:ext cx="2428200" cy="54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r-FR" sz="4400">
                <a:solidFill>
                  <a:srgbClr val="000000"/>
                </a:solidFill>
                <a:latin typeface="Calibri"/>
              </a:rPr>
              <a:t>VisuAgent: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prototype pour explorer HU.M.E</a:t>
            </a:r>
            <a:endParaRPr/>
          </a:p>
        </p:txBody>
      </p:sp>
      <p:sp>
        <p:nvSpPr>
          <p:cNvPr id="146" name="CustomShape 2"/>
          <p:cNvSpPr/>
          <p:nvPr/>
        </p:nvSpPr>
        <p:spPr>
          <a:xfrm>
            <a:off x="457200" y="1340640"/>
            <a:ext cx="8434440" cy="460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 b="1">
                <a:solidFill>
                  <a:srgbClr val="C00000"/>
                </a:solidFill>
                <a:latin typeface="Calibri"/>
              </a:rPr>
              <a:t>Objectifs et enjeux du modèle HU.M.E.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construire un monde artificiel pour explorer les processus de colonisation de nouveaux espaces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Arrière plan thématique: les migrations  de « sortie d’Afrique »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Faire interagir un processus exogène (fluctuations climatiques) et un simple processus de </a:t>
            </a:r>
            <a:r>
              <a:rPr lang="fr-FR" sz="2400">
                <a:solidFill>
                  <a:srgbClr val="FF3300"/>
                </a:solidFill>
                <a:latin typeface="Calibri"/>
              </a:rPr>
              <a:t>colonisation</a:t>
            </a:r>
            <a:r>
              <a:rPr lang="fr-FR" sz="2400">
                <a:solidFill>
                  <a:srgbClr val="000000"/>
                </a:solidFill>
                <a:latin typeface="Calibri"/>
              </a:rPr>
              <a:t> (migration)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Identifier les mécanismes permettant de produire une </a:t>
            </a:r>
            <a:r>
              <a:rPr lang="fr-FR" sz="2400">
                <a:solidFill>
                  <a:srgbClr val="FF0000"/>
                </a:solidFill>
                <a:latin typeface="Calibri"/>
              </a:rPr>
              <a:t>variabilité</a:t>
            </a:r>
            <a:r>
              <a:rPr lang="fr-FR" sz="2400">
                <a:solidFill>
                  <a:srgbClr val="000000"/>
                </a:solidFill>
                <a:latin typeface="Calibri"/>
              </a:rPr>
              <a:t> de situations allant du  « succès » (traversée d’un espace hostile) à « l’échec » de la colonisation (extinction)</a:t>
            </a:r>
            <a:endParaRPr/>
          </a:p>
        </p:txBody>
      </p:sp>
      <p:pic>
        <p:nvPicPr>
          <p:cNvPr id="147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640" y="5091120"/>
            <a:ext cx="3383640" cy="18471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1219320" y="0"/>
            <a:ext cx="6400080" cy="114228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CustomShape 2"/>
          <p:cNvSpPr/>
          <p:nvPr/>
        </p:nvSpPr>
        <p:spPr>
          <a:xfrm>
            <a:off x="228600" y="1447920"/>
            <a:ext cx="3550680" cy="4952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50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331040" y="4191120"/>
            <a:ext cx="1812240" cy="1883160"/>
          </a:xfrm>
          <a:prstGeom prst="rect">
            <a:avLst/>
          </a:prstGeom>
          <a:ln w="9360">
            <a:noFill/>
          </a:ln>
        </p:spPr>
      </p:pic>
      <p:pic>
        <p:nvPicPr>
          <p:cNvPr id="151" name="Imag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915280" y="188640"/>
            <a:ext cx="6225480" cy="6336000"/>
          </a:xfrm>
          <a:prstGeom prst="rect">
            <a:avLst/>
          </a:prstGeom>
          <a:ln>
            <a:noFill/>
          </a:ln>
        </p:spPr>
      </p:pic>
      <p:sp>
        <p:nvSpPr>
          <p:cNvPr id="152" name="CustomShape 3"/>
          <p:cNvSpPr/>
          <p:nvPr/>
        </p:nvSpPr>
        <p:spPr>
          <a:xfrm>
            <a:off x="179640" y="3429000"/>
            <a:ext cx="3733200" cy="191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>
                <a:solidFill>
                  <a:srgbClr val="000000"/>
                </a:solidFill>
                <a:latin typeface="Calibri"/>
              </a:rPr>
              <a:t>Interactions: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400">
                <a:solidFill>
                  <a:srgbClr val="000000"/>
                </a:solidFill>
                <a:latin typeface="Calibri"/>
              </a:rPr>
              <a:t> entre groupes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400">
                <a:solidFill>
                  <a:srgbClr val="000000"/>
                </a:solidFill>
                <a:latin typeface="Calibri"/>
              </a:rPr>
              <a:t>&amp; 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400">
                <a:solidFill>
                  <a:srgbClr val="000000"/>
                </a:solidFill>
                <a:latin typeface="Calibri"/>
              </a:rPr>
              <a:t>Entre groupes et environnement </a:t>
            </a:r>
            <a:endParaRPr/>
          </a:p>
        </p:txBody>
      </p:sp>
      <p:pic>
        <p:nvPicPr>
          <p:cNvPr id="153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472680" y="1677600"/>
            <a:ext cx="805320" cy="841320"/>
          </a:xfrm>
          <a:prstGeom prst="rect">
            <a:avLst/>
          </a:prstGeom>
          <a:ln>
            <a:noFill/>
          </a:ln>
        </p:spPr>
      </p:pic>
      <p:pic>
        <p:nvPicPr>
          <p:cNvPr id="154" name="Imag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303560" y="304560"/>
            <a:ext cx="867960" cy="874440"/>
          </a:xfrm>
          <a:prstGeom prst="rect">
            <a:avLst/>
          </a:prstGeom>
          <a:ln>
            <a:noFill/>
          </a:ln>
        </p:spPr>
      </p:pic>
      <p:pic>
        <p:nvPicPr>
          <p:cNvPr id="155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2172240" y="1677600"/>
            <a:ext cx="814320" cy="841320"/>
          </a:xfrm>
          <a:prstGeom prst="rect">
            <a:avLst/>
          </a:prstGeom>
          <a:ln>
            <a:noFill/>
          </a:ln>
        </p:spPr>
      </p:pic>
      <p:sp>
        <p:nvSpPr>
          <p:cNvPr id="156" name="CustomShape 4"/>
          <p:cNvSpPr/>
          <p:nvPr/>
        </p:nvSpPr>
        <p:spPr>
          <a:xfrm flipH="1">
            <a:off x="826920" y="764640"/>
            <a:ext cx="311040" cy="767880"/>
          </a:xfrm>
          <a:prstGeom prst="straightConnector1">
            <a:avLst/>
          </a:prstGeom>
          <a:noFill/>
          <a:ln w="38160">
            <a:solidFill>
              <a:srgbClr val="4A7EBB"/>
            </a:solidFill>
            <a:round/>
            <a:tailEnd type="arrow" w="med" len="med"/>
          </a:ln>
        </p:spPr>
      </p:sp>
      <p:sp>
        <p:nvSpPr>
          <p:cNvPr id="157" name="CustomShape 5"/>
          <p:cNvSpPr/>
          <p:nvPr/>
        </p:nvSpPr>
        <p:spPr>
          <a:xfrm>
            <a:off x="2340360" y="741960"/>
            <a:ext cx="406800" cy="768240"/>
          </a:xfrm>
          <a:prstGeom prst="straightConnector1">
            <a:avLst/>
          </a:prstGeom>
          <a:noFill/>
          <a:ln w="38160">
            <a:solidFill>
              <a:srgbClr val="4A7EBB"/>
            </a:solidFill>
            <a:round/>
            <a:tailEnd type="arrow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0"/>
            <a:ext cx="8228880" cy="867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>
                <a:solidFill>
                  <a:srgbClr val="000000"/>
                </a:solidFill>
                <a:latin typeface="Calibri"/>
              </a:rPr>
              <a:t>« Driving forces » de la colonisation</a:t>
            </a:r>
            <a:endParaRPr/>
          </a:p>
        </p:txBody>
      </p:sp>
      <p:sp>
        <p:nvSpPr>
          <p:cNvPr id="159" name="CustomShape 2"/>
          <p:cNvSpPr/>
          <p:nvPr/>
        </p:nvSpPr>
        <p:spPr>
          <a:xfrm>
            <a:off x="457200" y="914400"/>
            <a:ext cx="4037760" cy="5714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 adaptation aux perturbations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0" name="CustomShape 3"/>
          <p:cNvSpPr/>
          <p:nvPr/>
        </p:nvSpPr>
        <p:spPr>
          <a:xfrm>
            <a:off x="4648320" y="914400"/>
            <a:ext cx="4037760" cy="571428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CustomShape 4"/>
          <p:cNvSpPr/>
          <p:nvPr/>
        </p:nvSpPr>
        <p:spPr>
          <a:xfrm>
            <a:off x="5660280" y="6581160"/>
            <a:ext cx="1559880" cy="2725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>
                <a:solidFill>
                  <a:srgbClr val="000000"/>
                </a:solidFill>
                <a:latin typeface="Calibri"/>
              </a:rPr>
              <a:t>+ simple perturbation</a:t>
            </a:r>
            <a:endParaRPr/>
          </a:p>
        </p:txBody>
      </p:sp>
      <p:pic>
        <p:nvPicPr>
          <p:cNvPr id="16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920" y="838080"/>
            <a:ext cx="3513960" cy="5523840"/>
          </a:xfrm>
          <a:prstGeom prst="rect">
            <a:avLst/>
          </a:prstGeom>
          <a:ln w="9360">
            <a:noFill/>
          </a:ln>
        </p:spPr>
      </p:pic>
      <p:pic>
        <p:nvPicPr>
          <p:cNvPr id="16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62120" y="1249560"/>
            <a:ext cx="3397680" cy="5607720"/>
          </a:xfrm>
          <a:prstGeom prst="rect">
            <a:avLst/>
          </a:prstGeom>
          <a:ln w="9360">
            <a:noFill/>
          </a:ln>
        </p:spPr>
      </p:pic>
      <p:pic>
        <p:nvPicPr>
          <p:cNvPr id="164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280200"/>
            <a:ext cx="1447200" cy="5770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79280" y="198360"/>
            <a:ext cx="8517960" cy="853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r-FR" sz="4000">
                <a:solidFill>
                  <a:srgbClr val="000000"/>
                </a:solidFill>
                <a:latin typeface="Calibri"/>
              </a:rPr>
              <a:t>Evaluer la configuration spatiale: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4000">
                <a:solidFill>
                  <a:srgbClr val="000000"/>
                </a:solidFill>
                <a:latin typeface="Calibri"/>
              </a:rPr>
              <a:t>construction des indicateurs</a:t>
            </a:r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250920" y="1197000"/>
            <a:ext cx="8785080" cy="539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fr-FR" sz="3200" b="1">
                <a:solidFill>
                  <a:srgbClr val="000000"/>
                </a:solidFill>
                <a:latin typeface="Calibri"/>
              </a:rPr>
              <a:t>Portée</a:t>
            </a:r>
            <a:r>
              <a:rPr lang="fr-FR" sz="3200">
                <a:solidFill>
                  <a:srgbClr val="000000"/>
                </a:solidFill>
                <a:latin typeface="Calibri"/>
              </a:rPr>
              <a:t>=  Distance moyenne à la « source » (robinet)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fr-FR" sz="3200" b="1">
                <a:solidFill>
                  <a:srgbClr val="000000"/>
                </a:solidFill>
                <a:latin typeface="Calibri"/>
              </a:rPr>
              <a:t>Densité globale</a:t>
            </a:r>
            <a:r>
              <a:rPr lang="fr-FR" sz="3200">
                <a:solidFill>
                  <a:srgbClr val="000000"/>
                </a:solidFill>
                <a:latin typeface="Calibri"/>
              </a:rPr>
              <a:t>=&gt; densité de la surface définie par le cercle de rayon = mediane(distances)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fr-FR" sz="3200" b="1">
                <a:solidFill>
                  <a:srgbClr val="000000"/>
                </a:solidFill>
                <a:latin typeface="Calibri"/>
              </a:rPr>
              <a:t>Densité locale</a:t>
            </a:r>
            <a:r>
              <a:rPr lang="fr-FR" sz="3200">
                <a:solidFill>
                  <a:srgbClr val="000000"/>
                </a:solidFill>
                <a:latin typeface="Calibri"/>
              </a:rPr>
              <a:t>=&gt; densité moyenne dans le voisinage de rayon 5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7" name="CustomShape 3"/>
          <p:cNvSpPr/>
          <p:nvPr/>
        </p:nvSpPr>
        <p:spPr>
          <a:xfrm flipH="1">
            <a:off x="4370400" y="1940040"/>
            <a:ext cx="360" cy="21456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tailEnd type="arrow" w="med" len="med"/>
          </a:ln>
        </p:spPr>
      </p:sp>
      <p:pic>
        <p:nvPicPr>
          <p:cNvPr id="16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07440" y="1421280"/>
            <a:ext cx="955080" cy="909000"/>
          </a:xfrm>
          <a:prstGeom prst="rect">
            <a:avLst/>
          </a:prstGeom>
          <a:ln w="9360">
            <a:noFill/>
          </a:ln>
        </p:spPr>
      </p:pic>
      <p:pic>
        <p:nvPicPr>
          <p:cNvPr id="16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705320" y="1713960"/>
            <a:ext cx="955080" cy="971640"/>
          </a:xfrm>
          <a:prstGeom prst="rect">
            <a:avLst/>
          </a:prstGeom>
          <a:ln w="9360">
            <a:noFill/>
          </a:ln>
        </p:spPr>
      </p:pic>
      <p:pic>
        <p:nvPicPr>
          <p:cNvPr id="170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129720" y="1762920"/>
            <a:ext cx="955080" cy="987840"/>
          </a:xfrm>
          <a:prstGeom prst="rect">
            <a:avLst/>
          </a:prstGeom>
          <a:ln w="9360">
            <a:noFill/>
          </a:ln>
        </p:spPr>
      </p:pic>
      <p:sp>
        <p:nvSpPr>
          <p:cNvPr id="171" name="CustomShape 4"/>
          <p:cNvSpPr/>
          <p:nvPr/>
        </p:nvSpPr>
        <p:spPr>
          <a:xfrm>
            <a:off x="6165000" y="2774880"/>
            <a:ext cx="2106000" cy="118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>
                <a:solidFill>
                  <a:srgbClr val="558ED5"/>
                </a:solidFill>
                <a:latin typeface="Calibri"/>
              </a:rPr>
              <a:t>Une colonisation diffuse </a:t>
            </a:r>
            <a:r>
              <a:rPr lang="fr-FR" sz="2000">
                <a:solidFill>
                  <a:srgbClr val="558ED5"/>
                </a:solidFill>
                <a:latin typeface="Calibri"/>
              </a:rPr>
              <a:t> </a:t>
            </a:r>
            <a:r>
              <a:rPr lang="fr-FR" sz="1600" i="1">
                <a:solidFill>
                  <a:srgbClr val="000000"/>
                </a:solidFill>
                <a:latin typeface="Calibri"/>
              </a:rPr>
              <a:t>colonisation  de l’australie du Pleistocène</a:t>
            </a:r>
            <a:endParaRPr/>
          </a:p>
        </p:txBody>
      </p:sp>
      <p:sp>
        <p:nvSpPr>
          <p:cNvPr id="172" name="CustomShape 5"/>
          <p:cNvSpPr/>
          <p:nvPr/>
        </p:nvSpPr>
        <p:spPr>
          <a:xfrm>
            <a:off x="288720" y="2343960"/>
            <a:ext cx="2578320" cy="8510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>
                <a:solidFill>
                  <a:srgbClr val="558ED5"/>
                </a:solidFill>
                <a:latin typeface="Calibri"/>
              </a:rPr>
              <a:t>Un front</a:t>
            </a:r>
            <a:endParaRPr/>
          </a:p>
          <a:p>
            <a:pPr>
              <a:lnSpc>
                <a:spcPct val="100000"/>
              </a:lnSpc>
            </a:pPr>
            <a:r>
              <a:rPr lang="fr-FR" sz="1600" i="1">
                <a:solidFill>
                  <a:srgbClr val="000000"/>
                </a:solidFill>
                <a:latin typeface="Calibri"/>
              </a:rPr>
              <a:t>propagation de l’agriculture au Neolithique</a:t>
            </a:r>
            <a:endParaRPr/>
          </a:p>
        </p:txBody>
      </p:sp>
      <p:sp>
        <p:nvSpPr>
          <p:cNvPr id="173" name="Line 6"/>
          <p:cNvSpPr/>
          <p:nvPr/>
        </p:nvSpPr>
        <p:spPr>
          <a:xfrm flipH="1">
            <a:off x="2867760" y="1875960"/>
            <a:ext cx="793440" cy="32364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174" name="Line 7"/>
          <p:cNvSpPr/>
          <p:nvPr/>
        </p:nvSpPr>
        <p:spPr>
          <a:xfrm>
            <a:off x="4920120" y="1843920"/>
            <a:ext cx="1077120" cy="43200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pic>
        <p:nvPicPr>
          <p:cNvPr id="175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3850920" y="2447640"/>
            <a:ext cx="1068840" cy="1011600"/>
          </a:xfrm>
          <a:prstGeom prst="rect">
            <a:avLst/>
          </a:prstGeom>
          <a:ln w="9360">
            <a:noFill/>
          </a:ln>
        </p:spPr>
      </p:pic>
      <p:sp>
        <p:nvSpPr>
          <p:cNvPr id="176" name="CustomShape 8"/>
          <p:cNvSpPr/>
          <p:nvPr/>
        </p:nvSpPr>
        <p:spPr>
          <a:xfrm>
            <a:off x="2924640" y="3347640"/>
            <a:ext cx="2850840" cy="638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>
                <a:solidFill>
                  <a:srgbClr val="558ED5"/>
                </a:solidFill>
                <a:latin typeface="Calibri"/>
              </a:rPr>
              <a:t>A front avec abandon: </a:t>
            </a:r>
            <a:r>
              <a:rPr lang="fr-FR" sz="2000">
                <a:solidFill>
                  <a:srgbClr val="558ED5"/>
                </a:solidFill>
                <a:latin typeface="Calibri"/>
              </a:rPr>
              <a:t> </a:t>
            </a:r>
            <a:r>
              <a:rPr lang="fr-FR" sz="1600" i="1">
                <a:solidFill>
                  <a:srgbClr val="000000"/>
                </a:solidFill>
                <a:latin typeface="Calibri"/>
              </a:rPr>
              <a:t>front pionnier amazonien</a:t>
            </a:r>
            <a:endParaRPr/>
          </a:p>
        </p:txBody>
      </p:sp>
      <p:sp>
        <p:nvSpPr>
          <p:cNvPr id="177" name="CustomShape 9"/>
          <p:cNvSpPr/>
          <p:nvPr/>
        </p:nvSpPr>
        <p:spPr>
          <a:xfrm>
            <a:off x="755640" y="1713960"/>
            <a:ext cx="4702680" cy="8215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Calibri"/>
              </a:rPr>
              <a:t>Demander à Rob/Flo si ces indicateurs y sont??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611</Words>
  <Application>Microsoft Office PowerPoint</Application>
  <PresentationFormat>Affichage à l'écran (4:3)</PresentationFormat>
  <Paragraphs>200</Paragraphs>
  <Slides>25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Calibri</vt:lpstr>
      <vt:lpstr>DejaVu Sans</vt:lpstr>
      <vt:lpstr>StarSymbol</vt:lpstr>
      <vt:lpstr>Symbol</vt:lpstr>
      <vt:lpstr>Times New Roman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Robin</cp:lastModifiedBy>
  <cp:revision>5</cp:revision>
  <dcterms:modified xsi:type="dcterms:W3CDTF">2014-11-27T14:55:42Z</dcterms:modified>
</cp:coreProperties>
</file>