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sldIdLst>
    <p:sldId id="256" r:id="rId2"/>
    <p:sldId id="263" r:id="rId3"/>
    <p:sldId id="296" r:id="rId4"/>
    <p:sldId id="295" r:id="rId5"/>
    <p:sldId id="260" r:id="rId6"/>
    <p:sldId id="265" r:id="rId7"/>
    <p:sldId id="266" r:id="rId8"/>
    <p:sldId id="292" r:id="rId9"/>
    <p:sldId id="294" r:id="rId10"/>
    <p:sldId id="259" r:id="rId11"/>
    <p:sldId id="267" r:id="rId12"/>
    <p:sldId id="268" r:id="rId13"/>
    <p:sldId id="285" r:id="rId14"/>
    <p:sldId id="284" r:id="rId15"/>
    <p:sldId id="282" r:id="rId16"/>
    <p:sldId id="269" r:id="rId17"/>
    <p:sldId id="272" r:id="rId18"/>
    <p:sldId id="297" r:id="rId19"/>
    <p:sldId id="298" r:id="rId20"/>
    <p:sldId id="299" r:id="rId21"/>
    <p:sldId id="300" r:id="rId22"/>
    <p:sldId id="301" r:id="rId23"/>
    <p:sldId id="302" r:id="rId24"/>
    <p:sldId id="288" r:id="rId25"/>
    <p:sldId id="290" r:id="rId26"/>
    <p:sldId id="283" r:id="rId27"/>
    <p:sldId id="289" r:id="rId28"/>
    <p:sldId id="281" r:id="rId29"/>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4" d="100"/>
          <a:sy n="44" d="100"/>
        </p:scale>
        <p:origin x="-221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A1218E-BE31-764B-A90A-9907AB6CCCBF}" type="datetimeFigureOut">
              <a:rPr lang="fr-FR" smtClean="0"/>
              <a:t>11/02/16</a:t>
            </a:fld>
            <a:endParaRPr lang="fr-C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1162DC-7CF2-C54E-92E4-928CF04BEBDF}" type="slidenum">
              <a:rPr lang="fr-CA" smtClean="0"/>
              <a:t>‹#›</a:t>
            </a:fld>
            <a:endParaRPr lang="fr-CA"/>
          </a:p>
        </p:txBody>
      </p:sp>
    </p:spTree>
    <p:extLst>
      <p:ext uri="{BB962C8B-B14F-4D97-AF65-F5344CB8AC3E}">
        <p14:creationId xmlns:p14="http://schemas.microsoft.com/office/powerpoint/2010/main" val="168603947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DA5738-6991-5445-A79C-EB8CEA3B1F09}" type="slidenum">
              <a:rPr lang="fr-FR"/>
              <a:pPr/>
              <a:t>8</a:t>
            </a:fld>
            <a:endParaRPr lang="fr-FR"/>
          </a:p>
        </p:txBody>
      </p:sp>
      <p:sp>
        <p:nvSpPr>
          <p:cNvPr id="112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267" name="Rectangle 3"/>
          <p:cNvSpPr>
            <a:spLocks noGrp="1" noChangeArrowheads="1"/>
          </p:cNvSpPr>
          <p:nvPr>
            <p:ph type="body" idx="1"/>
          </p:nvPr>
        </p:nvSpPr>
        <p:spPr/>
        <p:txBody>
          <a:bodyPr/>
          <a:lstStyle/>
          <a:p>
            <a:r>
              <a:rPr lang="fr-FR"/>
              <a:t>Idéaux types (à grands traits), vocation heuristique</a:t>
            </a:r>
          </a:p>
          <a:p>
            <a:r>
              <a:rPr lang="fr-FR"/>
              <a:t>Deux régimes d’évaluation de la qualité : évaluation sociale « diffuse » (prestige) vs évaluation formaliste par des indicateurs (excellence)</a:t>
            </a:r>
          </a:p>
          <a:p>
            <a:r>
              <a:rPr lang="fr-FR"/>
              <a:t>Valuation endogène vs exogène (tierces parties)</a:t>
            </a:r>
          </a:p>
          <a:p>
            <a:r>
              <a:rPr lang="fr-FR"/>
              <a:t>Le type de connaissance produite est soit un jugement synthétique cardinal, soit une analyse explicite visant à ouvrir la boite noire à l’aide d’indicateurs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CA"/>
          </a:p>
        </p:txBody>
      </p:sp>
      <p:sp>
        <p:nvSpPr>
          <p:cNvPr id="4" name="Espace réservé de la date 3"/>
          <p:cNvSpPr>
            <a:spLocks noGrp="1"/>
          </p:cNvSpPr>
          <p:nvPr>
            <p:ph type="dt" sz="half" idx="10"/>
          </p:nvPr>
        </p:nvSpPr>
        <p:spPr/>
        <p:txBody>
          <a:bodyPr/>
          <a:lstStyle/>
          <a:p>
            <a:fld id="{388D4FD4-1720-7849-AC22-9F4F171271E3}" type="datetimeFigureOut">
              <a:rPr lang="fr-FR" smtClean="0"/>
              <a:t>11/02/16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0804F58D-AECC-BA4E-8BA7-30B1B39DE031}" type="slidenum">
              <a:rPr lang="fr-CA" smtClean="0"/>
              <a:t>‹#›</a:t>
            </a:fld>
            <a:endParaRPr lang="fr-CA"/>
          </a:p>
        </p:txBody>
      </p:sp>
    </p:spTree>
    <p:extLst>
      <p:ext uri="{BB962C8B-B14F-4D97-AF65-F5344CB8AC3E}">
        <p14:creationId xmlns:p14="http://schemas.microsoft.com/office/powerpoint/2010/main" val="1277327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388D4FD4-1720-7849-AC22-9F4F171271E3}" type="datetimeFigureOut">
              <a:rPr lang="fr-FR" smtClean="0"/>
              <a:t>11/02/16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0804F58D-AECC-BA4E-8BA7-30B1B39DE031}" type="slidenum">
              <a:rPr lang="fr-CA" smtClean="0"/>
              <a:t>‹#›</a:t>
            </a:fld>
            <a:endParaRPr lang="fr-CA"/>
          </a:p>
        </p:txBody>
      </p:sp>
    </p:spTree>
    <p:extLst>
      <p:ext uri="{BB962C8B-B14F-4D97-AF65-F5344CB8AC3E}">
        <p14:creationId xmlns:p14="http://schemas.microsoft.com/office/powerpoint/2010/main" val="964124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388D4FD4-1720-7849-AC22-9F4F171271E3}" type="datetimeFigureOut">
              <a:rPr lang="fr-FR" smtClean="0"/>
              <a:t>11/02/16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0804F58D-AECC-BA4E-8BA7-30B1B39DE031}" type="slidenum">
              <a:rPr lang="fr-CA" smtClean="0"/>
              <a:t>‹#›</a:t>
            </a:fld>
            <a:endParaRPr lang="fr-CA"/>
          </a:p>
        </p:txBody>
      </p:sp>
    </p:spTree>
    <p:extLst>
      <p:ext uri="{BB962C8B-B14F-4D97-AF65-F5344CB8AC3E}">
        <p14:creationId xmlns:p14="http://schemas.microsoft.com/office/powerpoint/2010/main" val="2428179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CA"/>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388D4FD4-1720-7849-AC22-9F4F171271E3}" type="datetimeFigureOut">
              <a:rPr lang="fr-FR" smtClean="0"/>
              <a:t>11/02/16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0804F58D-AECC-BA4E-8BA7-30B1B39DE031}" type="slidenum">
              <a:rPr lang="fr-CA" smtClean="0"/>
              <a:t>‹#›</a:t>
            </a:fld>
            <a:endParaRPr lang="fr-CA"/>
          </a:p>
        </p:txBody>
      </p:sp>
    </p:spTree>
    <p:extLst>
      <p:ext uri="{BB962C8B-B14F-4D97-AF65-F5344CB8AC3E}">
        <p14:creationId xmlns:p14="http://schemas.microsoft.com/office/powerpoint/2010/main" val="264629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88D4FD4-1720-7849-AC22-9F4F171271E3}" type="datetimeFigureOut">
              <a:rPr lang="fr-FR" smtClean="0"/>
              <a:t>11/02/16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0804F58D-AECC-BA4E-8BA7-30B1B39DE031}" type="slidenum">
              <a:rPr lang="fr-CA" smtClean="0"/>
              <a:t>‹#›</a:t>
            </a:fld>
            <a:endParaRPr lang="fr-CA"/>
          </a:p>
        </p:txBody>
      </p:sp>
    </p:spTree>
    <p:extLst>
      <p:ext uri="{BB962C8B-B14F-4D97-AF65-F5344CB8AC3E}">
        <p14:creationId xmlns:p14="http://schemas.microsoft.com/office/powerpoint/2010/main" val="766008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p>
            <a:fld id="{388D4FD4-1720-7849-AC22-9F4F171271E3}" type="datetimeFigureOut">
              <a:rPr lang="fr-FR" smtClean="0"/>
              <a:t>11/02/16</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0804F58D-AECC-BA4E-8BA7-30B1B39DE031}" type="slidenum">
              <a:rPr lang="fr-CA" smtClean="0"/>
              <a:t>‹#›</a:t>
            </a:fld>
            <a:endParaRPr lang="fr-CA"/>
          </a:p>
        </p:txBody>
      </p:sp>
    </p:spTree>
    <p:extLst>
      <p:ext uri="{BB962C8B-B14F-4D97-AF65-F5344CB8AC3E}">
        <p14:creationId xmlns:p14="http://schemas.microsoft.com/office/powerpoint/2010/main" val="1001890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p>
            <a:fld id="{388D4FD4-1720-7849-AC22-9F4F171271E3}" type="datetimeFigureOut">
              <a:rPr lang="fr-FR" smtClean="0"/>
              <a:t>11/02/16</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0804F58D-AECC-BA4E-8BA7-30B1B39DE031}" type="slidenum">
              <a:rPr lang="fr-CA" smtClean="0"/>
              <a:t>‹#›</a:t>
            </a:fld>
            <a:endParaRPr lang="fr-CA"/>
          </a:p>
        </p:txBody>
      </p:sp>
    </p:spTree>
    <p:extLst>
      <p:ext uri="{BB962C8B-B14F-4D97-AF65-F5344CB8AC3E}">
        <p14:creationId xmlns:p14="http://schemas.microsoft.com/office/powerpoint/2010/main" val="3869133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CA"/>
          </a:p>
        </p:txBody>
      </p:sp>
      <p:sp>
        <p:nvSpPr>
          <p:cNvPr id="3" name="Espace réservé de la date 2"/>
          <p:cNvSpPr>
            <a:spLocks noGrp="1"/>
          </p:cNvSpPr>
          <p:nvPr>
            <p:ph type="dt" sz="half" idx="10"/>
          </p:nvPr>
        </p:nvSpPr>
        <p:spPr/>
        <p:txBody>
          <a:bodyPr/>
          <a:lstStyle/>
          <a:p>
            <a:fld id="{388D4FD4-1720-7849-AC22-9F4F171271E3}" type="datetimeFigureOut">
              <a:rPr lang="fr-FR" smtClean="0"/>
              <a:t>11/02/16</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0804F58D-AECC-BA4E-8BA7-30B1B39DE031}" type="slidenum">
              <a:rPr lang="fr-CA" smtClean="0"/>
              <a:t>‹#›</a:t>
            </a:fld>
            <a:endParaRPr lang="fr-CA"/>
          </a:p>
        </p:txBody>
      </p:sp>
    </p:spTree>
    <p:extLst>
      <p:ext uri="{BB962C8B-B14F-4D97-AF65-F5344CB8AC3E}">
        <p14:creationId xmlns:p14="http://schemas.microsoft.com/office/powerpoint/2010/main" val="1027884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88D4FD4-1720-7849-AC22-9F4F171271E3}" type="datetimeFigureOut">
              <a:rPr lang="fr-FR" smtClean="0"/>
              <a:t>11/02/16</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0804F58D-AECC-BA4E-8BA7-30B1B39DE031}" type="slidenum">
              <a:rPr lang="fr-CA" smtClean="0"/>
              <a:t>‹#›</a:t>
            </a:fld>
            <a:endParaRPr lang="fr-CA"/>
          </a:p>
        </p:txBody>
      </p:sp>
    </p:spTree>
    <p:extLst>
      <p:ext uri="{BB962C8B-B14F-4D97-AF65-F5344CB8AC3E}">
        <p14:creationId xmlns:p14="http://schemas.microsoft.com/office/powerpoint/2010/main" val="3487493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88D4FD4-1720-7849-AC22-9F4F171271E3}" type="datetimeFigureOut">
              <a:rPr lang="fr-FR" smtClean="0"/>
              <a:t>11/02/16</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0804F58D-AECC-BA4E-8BA7-30B1B39DE031}" type="slidenum">
              <a:rPr lang="fr-CA" smtClean="0"/>
              <a:t>‹#›</a:t>
            </a:fld>
            <a:endParaRPr lang="fr-CA"/>
          </a:p>
        </p:txBody>
      </p:sp>
    </p:spTree>
    <p:extLst>
      <p:ext uri="{BB962C8B-B14F-4D97-AF65-F5344CB8AC3E}">
        <p14:creationId xmlns:p14="http://schemas.microsoft.com/office/powerpoint/2010/main" val="1210517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88D4FD4-1720-7849-AC22-9F4F171271E3}" type="datetimeFigureOut">
              <a:rPr lang="fr-FR" smtClean="0"/>
              <a:t>11/02/16</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0804F58D-AECC-BA4E-8BA7-30B1B39DE031}" type="slidenum">
              <a:rPr lang="fr-CA" smtClean="0"/>
              <a:t>‹#›</a:t>
            </a:fld>
            <a:endParaRPr lang="fr-CA"/>
          </a:p>
        </p:txBody>
      </p:sp>
    </p:spTree>
    <p:extLst>
      <p:ext uri="{BB962C8B-B14F-4D97-AF65-F5344CB8AC3E}">
        <p14:creationId xmlns:p14="http://schemas.microsoft.com/office/powerpoint/2010/main" val="218413665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8D4FD4-1720-7849-AC22-9F4F171271E3}" type="datetimeFigureOut">
              <a:rPr lang="fr-FR" smtClean="0"/>
              <a:t>11/02/16</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04F58D-AECC-BA4E-8BA7-30B1B39DE031}" type="slidenum">
              <a:rPr lang="fr-CA" smtClean="0"/>
              <a:t>‹#›</a:t>
            </a:fld>
            <a:endParaRPr lang="fr-CA"/>
          </a:p>
        </p:txBody>
      </p:sp>
    </p:spTree>
    <p:extLst>
      <p:ext uri="{BB962C8B-B14F-4D97-AF65-F5344CB8AC3E}">
        <p14:creationId xmlns:p14="http://schemas.microsoft.com/office/powerpoint/2010/main" val="1160160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Catherine.Paradeise@u-pem.fr" TargetMode="External"/><Relationship Id="rId3" Type="http://schemas.openxmlformats.org/officeDocument/2006/relationships/hyperlink" Target="mailto:jeanclaude.thoenig@free.fr"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685800" y="2090615"/>
            <a:ext cx="7772400" cy="1445848"/>
          </a:xfrm>
        </p:spPr>
        <p:txBody>
          <a:bodyPr/>
          <a:lstStyle/>
          <a:p>
            <a:r>
              <a:rPr lang="fr-CA" dirty="0" smtClean="0"/>
              <a:t>In </a:t>
            </a:r>
            <a:r>
              <a:rPr lang="fr-CA" dirty="0" err="1" smtClean="0"/>
              <a:t>search</a:t>
            </a:r>
            <a:r>
              <a:rPr lang="fr-CA" dirty="0" smtClean="0"/>
              <a:t> of </a:t>
            </a:r>
            <a:r>
              <a:rPr lang="fr-CA" dirty="0" err="1" smtClean="0"/>
              <a:t>academic</a:t>
            </a:r>
            <a:r>
              <a:rPr lang="fr-CA" dirty="0" smtClean="0"/>
              <a:t> </a:t>
            </a:r>
            <a:r>
              <a:rPr lang="fr-CA" dirty="0" err="1" smtClean="0"/>
              <a:t>quality</a:t>
            </a:r>
            <a:endParaRPr lang="fr-CA" dirty="0"/>
          </a:p>
        </p:txBody>
      </p:sp>
      <p:sp>
        <p:nvSpPr>
          <p:cNvPr id="5" name="Sous-titre 4"/>
          <p:cNvSpPr>
            <a:spLocks noGrp="1"/>
          </p:cNvSpPr>
          <p:nvPr>
            <p:ph type="subTitle" idx="1"/>
          </p:nvPr>
        </p:nvSpPr>
        <p:spPr>
          <a:xfrm>
            <a:off x="685800" y="4044462"/>
            <a:ext cx="7772400" cy="2286000"/>
          </a:xfrm>
        </p:spPr>
        <p:txBody>
          <a:bodyPr>
            <a:normAutofit fontScale="62500" lnSpcReduction="20000"/>
          </a:bodyPr>
          <a:lstStyle/>
          <a:p>
            <a:pPr algn="l"/>
            <a:r>
              <a:rPr lang="fr-FR" dirty="0" smtClean="0"/>
              <a:t>Prof</a:t>
            </a:r>
            <a:r>
              <a:rPr lang="fr-FR" dirty="0"/>
              <a:t>. Catherine </a:t>
            </a:r>
            <a:r>
              <a:rPr lang="fr-FR" dirty="0" smtClean="0"/>
              <a:t>PARADEISE, </a:t>
            </a:r>
            <a:r>
              <a:rPr lang="fr-FR" dirty="0" err="1" smtClean="0"/>
              <a:t>University</a:t>
            </a:r>
            <a:r>
              <a:rPr lang="fr-FR" dirty="0" smtClean="0"/>
              <a:t> </a:t>
            </a:r>
            <a:r>
              <a:rPr lang="fr-FR" dirty="0" err="1"/>
              <a:t>Professor</a:t>
            </a:r>
            <a:r>
              <a:rPr lang="fr-FR" dirty="0"/>
              <a:t> (</a:t>
            </a:r>
            <a:r>
              <a:rPr lang="fr-FR" dirty="0" err="1"/>
              <a:t>em</a:t>
            </a:r>
            <a:r>
              <a:rPr lang="fr-FR" dirty="0"/>
              <a:t>.</a:t>
            </a:r>
            <a:r>
              <a:rPr lang="fr-FR" dirty="0" smtClean="0"/>
              <a:t>), </a:t>
            </a:r>
            <a:r>
              <a:rPr lang="en-GB" dirty="0" err="1" smtClean="0"/>
              <a:t>Université</a:t>
            </a:r>
            <a:r>
              <a:rPr lang="en-GB" dirty="0" smtClean="0"/>
              <a:t> </a:t>
            </a:r>
            <a:r>
              <a:rPr lang="en-GB" dirty="0"/>
              <a:t>Paris </a:t>
            </a:r>
            <a:r>
              <a:rPr lang="en-GB" dirty="0" err="1"/>
              <a:t>Est</a:t>
            </a:r>
            <a:r>
              <a:rPr lang="en-GB" dirty="0"/>
              <a:t>,  Marne-la-</a:t>
            </a:r>
            <a:r>
              <a:rPr lang="en-GB" dirty="0" err="1"/>
              <a:t>Vallée</a:t>
            </a:r>
            <a:r>
              <a:rPr lang="en-GB" dirty="0"/>
              <a:t> </a:t>
            </a:r>
            <a:r>
              <a:rPr lang="en-GB" dirty="0" smtClean="0"/>
              <a:t> and  </a:t>
            </a:r>
            <a:r>
              <a:rPr lang="en-GB" dirty="0" err="1"/>
              <a:t>Laboratoire</a:t>
            </a:r>
            <a:r>
              <a:rPr lang="en-GB" dirty="0"/>
              <a:t> </a:t>
            </a:r>
            <a:r>
              <a:rPr lang="en-GB" dirty="0" err="1"/>
              <a:t>Interdisciplinaire</a:t>
            </a:r>
            <a:r>
              <a:rPr lang="en-GB" dirty="0"/>
              <a:t> Sciences Innovations </a:t>
            </a:r>
            <a:r>
              <a:rPr lang="en-GB" dirty="0" err="1" smtClean="0"/>
              <a:t>Sociétés</a:t>
            </a:r>
            <a:r>
              <a:rPr lang="en-GB" dirty="0" smtClean="0"/>
              <a:t>. </a:t>
            </a:r>
          </a:p>
          <a:p>
            <a:pPr algn="l"/>
            <a:r>
              <a:rPr lang="en-GB" u="sng" dirty="0" smtClean="0">
                <a:hlinkClick r:id="rId2"/>
              </a:rPr>
              <a:t>Catherine.Paradeise</a:t>
            </a:r>
            <a:r>
              <a:rPr lang="en-GB" u="sng" dirty="0">
                <a:hlinkClick r:id="rId2"/>
              </a:rPr>
              <a:t>@u-pem.fr</a:t>
            </a:r>
            <a:r>
              <a:rPr lang="fr-FR" dirty="0"/>
              <a:t> </a:t>
            </a:r>
            <a:endParaRPr lang="fr-FR" dirty="0" smtClean="0"/>
          </a:p>
          <a:p>
            <a:pPr algn="l"/>
            <a:endParaRPr lang="en-GB" dirty="0"/>
          </a:p>
          <a:p>
            <a:pPr algn="l"/>
            <a:r>
              <a:rPr lang="fr-FR" dirty="0" smtClean="0"/>
              <a:t>Prof</a:t>
            </a:r>
            <a:r>
              <a:rPr lang="fr-FR" dirty="0"/>
              <a:t>. Jean-Claude </a:t>
            </a:r>
            <a:r>
              <a:rPr lang="fr-FR" dirty="0" smtClean="0"/>
              <a:t>THOENIG, Senior </a:t>
            </a:r>
            <a:r>
              <a:rPr lang="fr-FR" dirty="0" err="1"/>
              <a:t>Research</a:t>
            </a:r>
            <a:r>
              <a:rPr lang="fr-FR" dirty="0"/>
              <a:t> </a:t>
            </a:r>
            <a:r>
              <a:rPr lang="fr-FR" dirty="0" err="1"/>
              <a:t>Fellow</a:t>
            </a:r>
            <a:r>
              <a:rPr lang="fr-FR" dirty="0"/>
              <a:t> (</a:t>
            </a:r>
            <a:r>
              <a:rPr lang="fr-FR" dirty="0" err="1"/>
              <a:t>em</a:t>
            </a:r>
            <a:r>
              <a:rPr lang="fr-FR" dirty="0"/>
              <a:t>.</a:t>
            </a:r>
            <a:r>
              <a:rPr lang="fr-FR" dirty="0" smtClean="0"/>
              <a:t>), Centre </a:t>
            </a:r>
            <a:r>
              <a:rPr lang="fr-FR" dirty="0"/>
              <a:t>National de la Recherche </a:t>
            </a:r>
            <a:r>
              <a:rPr lang="fr-FR" dirty="0" smtClean="0"/>
              <a:t>Scientifique, Université </a:t>
            </a:r>
            <a:r>
              <a:rPr lang="fr-FR" dirty="0"/>
              <a:t>Paris-</a:t>
            </a:r>
            <a:r>
              <a:rPr lang="fr-FR" dirty="0" smtClean="0"/>
              <a:t>Dauphine and Dauphine </a:t>
            </a:r>
            <a:r>
              <a:rPr lang="fr-FR" dirty="0"/>
              <a:t>Recherches en </a:t>
            </a:r>
            <a:r>
              <a:rPr lang="fr-FR" dirty="0" smtClean="0"/>
              <a:t>Management. </a:t>
            </a:r>
            <a:r>
              <a:rPr lang="fr-FR" dirty="0" smtClean="0">
                <a:hlinkClick r:id="rId3"/>
              </a:rPr>
              <a:t>jeanclaude.thoenig</a:t>
            </a:r>
            <a:r>
              <a:rPr lang="fr-FR" dirty="0">
                <a:hlinkClick r:id="rId3"/>
              </a:rPr>
              <a:t>@free.fr</a:t>
            </a:r>
            <a:endParaRPr lang="fr-FR" dirty="0"/>
          </a:p>
          <a:p>
            <a:endParaRPr lang="fr-CA" dirty="0"/>
          </a:p>
        </p:txBody>
      </p:sp>
    </p:spTree>
    <p:extLst>
      <p:ext uri="{BB962C8B-B14F-4D97-AF65-F5344CB8AC3E}">
        <p14:creationId xmlns:p14="http://schemas.microsoft.com/office/powerpoint/2010/main" val="13109264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324556"/>
            <a:ext cx="7772400" cy="903111"/>
          </a:xfrm>
        </p:spPr>
        <p:txBody>
          <a:bodyPr>
            <a:normAutofit/>
          </a:bodyPr>
          <a:lstStyle/>
          <a:p>
            <a:r>
              <a:rPr lang="fr-FR" dirty="0" err="1" smtClean="0"/>
              <a:t>Regimes</a:t>
            </a:r>
            <a:r>
              <a:rPr lang="fr-FR" dirty="0" smtClean="0"/>
              <a:t> and types</a:t>
            </a:r>
            <a:endParaRPr lang="fr-FR" dirty="0"/>
          </a:p>
        </p:txBody>
      </p:sp>
      <p:sp>
        <p:nvSpPr>
          <p:cNvPr id="3" name="Sous-titre 2"/>
          <p:cNvSpPr>
            <a:spLocks noGrp="1"/>
          </p:cNvSpPr>
          <p:nvPr>
            <p:ph type="subTitle" idx="1"/>
          </p:nvPr>
        </p:nvSpPr>
        <p:spPr>
          <a:xfrm>
            <a:off x="-3987" y="1227666"/>
            <a:ext cx="9007140" cy="5479035"/>
          </a:xfrm>
        </p:spPr>
        <p:txBody>
          <a:bodyPr>
            <a:normAutofit fontScale="25000" lnSpcReduction="20000"/>
          </a:bodyPr>
          <a:lstStyle/>
          <a:p>
            <a:r>
              <a:rPr lang="en-GB" sz="11200" b="1" i="1" dirty="0" smtClean="0">
                <a:solidFill>
                  <a:schemeClr val="tx1"/>
                </a:solidFill>
              </a:rPr>
              <a:t>Attention </a:t>
            </a:r>
            <a:r>
              <a:rPr lang="en-GB" sz="11200" b="1" i="1" dirty="0">
                <a:solidFill>
                  <a:schemeClr val="tx1"/>
                </a:solidFill>
              </a:rPr>
              <a:t>to </a:t>
            </a:r>
            <a:r>
              <a:rPr lang="en-GB" sz="11200" b="1" i="1" dirty="0" smtClean="0">
                <a:solidFill>
                  <a:schemeClr val="tx1"/>
                </a:solidFill>
              </a:rPr>
              <a:t>Reputation</a:t>
            </a:r>
            <a:endParaRPr lang="fr-FR" sz="11200" dirty="0">
              <a:solidFill>
                <a:schemeClr val="tx1"/>
              </a:solidFill>
            </a:endParaRPr>
          </a:p>
          <a:p>
            <a:r>
              <a:rPr lang="en-GB" sz="11200" dirty="0" smtClean="0">
                <a:solidFill>
                  <a:schemeClr val="tx1"/>
                </a:solidFill>
              </a:rPr>
              <a:t>+</a:t>
            </a:r>
            <a:endParaRPr lang="fr-FR" sz="11200" dirty="0">
              <a:solidFill>
                <a:schemeClr val="tx1"/>
              </a:solidFill>
            </a:endParaRPr>
          </a:p>
          <a:p>
            <a:r>
              <a:rPr lang="en-GB" sz="11200" dirty="0">
                <a:solidFill>
                  <a:schemeClr val="tx1"/>
                </a:solidFill>
              </a:rPr>
              <a:t> </a:t>
            </a:r>
            <a:endParaRPr lang="fr-FR" sz="11200" dirty="0">
              <a:solidFill>
                <a:schemeClr val="tx1"/>
              </a:solidFill>
            </a:endParaRPr>
          </a:p>
          <a:p>
            <a:r>
              <a:rPr lang="en-GB" sz="11200" dirty="0" smtClean="0">
                <a:solidFill>
                  <a:schemeClr val="tx1"/>
                </a:solidFill>
              </a:rPr>
              <a:t>      VENERABLE</a:t>
            </a:r>
            <a:r>
              <a:rPr lang="en-GB" sz="11200" b="1" dirty="0" smtClean="0">
                <a:solidFill>
                  <a:schemeClr val="tx1"/>
                </a:solidFill>
              </a:rPr>
              <a:t> </a:t>
            </a:r>
            <a:r>
              <a:rPr lang="en-GB" sz="11200" dirty="0" smtClean="0">
                <a:solidFill>
                  <a:schemeClr val="tx1"/>
                </a:solidFill>
              </a:rPr>
              <a:t>                              TOP </a:t>
            </a:r>
            <a:r>
              <a:rPr lang="en-GB" sz="11200" dirty="0">
                <a:solidFill>
                  <a:schemeClr val="tx1"/>
                </a:solidFill>
              </a:rPr>
              <a:t>OF THE </a:t>
            </a:r>
            <a:r>
              <a:rPr lang="en-GB" sz="11200" dirty="0" smtClean="0">
                <a:solidFill>
                  <a:schemeClr val="tx1"/>
                </a:solidFill>
              </a:rPr>
              <a:t>PILE</a:t>
            </a:r>
          </a:p>
          <a:p>
            <a:r>
              <a:rPr lang="en-GB" sz="11200" dirty="0" smtClean="0">
                <a:solidFill>
                  <a:schemeClr val="tx1"/>
                </a:solidFill>
              </a:rPr>
              <a:t>	2%																		3</a:t>
            </a:r>
            <a:r>
              <a:rPr lang="en-GB" sz="11200" i="1" dirty="0" smtClean="0">
                <a:solidFill>
                  <a:schemeClr val="tx1"/>
                </a:solidFill>
              </a:rPr>
              <a:t>%</a:t>
            </a:r>
            <a:endParaRPr lang="en-GB" sz="11200" b="1" i="1" dirty="0">
              <a:solidFill>
                <a:schemeClr val="tx1"/>
              </a:solidFill>
            </a:endParaRPr>
          </a:p>
          <a:p>
            <a:pPr algn="l"/>
            <a:r>
              <a:rPr lang="en-GB" sz="11200" b="1" dirty="0" smtClean="0">
                <a:solidFill>
                  <a:schemeClr val="tx1"/>
                </a:solidFill>
              </a:rPr>
              <a:t>   -         </a:t>
            </a:r>
            <a:r>
              <a:rPr lang="en-GB" sz="11200" dirty="0" smtClean="0">
                <a:solidFill>
                  <a:schemeClr val="tx1"/>
                </a:solidFill>
              </a:rPr>
              <a:t>														         </a:t>
            </a:r>
            <a:r>
              <a:rPr lang="en-GB" sz="11200" b="1" i="1" dirty="0" smtClean="0">
                <a:solidFill>
                  <a:schemeClr val="tx1"/>
                </a:solidFill>
              </a:rPr>
              <a:t>Attention to </a:t>
            </a:r>
          </a:p>
          <a:p>
            <a:pPr algn="l"/>
            <a:r>
              <a:rPr lang="en-GB" sz="11200" b="1" i="1" dirty="0" smtClean="0">
                <a:solidFill>
                  <a:schemeClr val="tx1"/>
                </a:solidFill>
              </a:rPr>
              <a:t>Excellence															</a:t>
            </a:r>
            <a:r>
              <a:rPr lang="en-GB" sz="11200" b="1" dirty="0" smtClean="0">
                <a:solidFill>
                  <a:schemeClr val="tx1"/>
                </a:solidFill>
              </a:rPr>
              <a:t>+</a:t>
            </a:r>
            <a:r>
              <a:rPr lang="en-GB" sz="11200" b="1" i="1" dirty="0" smtClean="0">
                <a:solidFill>
                  <a:schemeClr val="tx1"/>
                </a:solidFill>
              </a:rPr>
              <a:t>										</a:t>
            </a:r>
            <a:endParaRPr lang="fr-FR" sz="11200" dirty="0">
              <a:solidFill>
                <a:schemeClr val="tx1"/>
              </a:solidFill>
            </a:endParaRPr>
          </a:p>
          <a:p>
            <a:pPr algn="l"/>
            <a:r>
              <a:rPr lang="en-GB" sz="11200" dirty="0" smtClean="0">
                <a:solidFill>
                  <a:schemeClr val="tx1"/>
                </a:solidFill>
              </a:rPr>
              <a:t>                                                                                                                                                                                                                                                             </a:t>
            </a:r>
            <a:r>
              <a:rPr lang="en-GB" sz="11200" dirty="0">
                <a:solidFill>
                  <a:schemeClr val="tx1"/>
                </a:solidFill>
              </a:rPr>
              <a:t>	</a:t>
            </a:r>
            <a:r>
              <a:rPr lang="en-GB" sz="11200" dirty="0" smtClean="0">
                <a:solidFill>
                  <a:schemeClr val="tx1"/>
                </a:solidFill>
              </a:rPr>
              <a:t>          MISSIONARY</a:t>
            </a:r>
            <a:r>
              <a:rPr lang="en-GB" sz="11200" dirty="0">
                <a:solidFill>
                  <a:schemeClr val="tx1"/>
                </a:solidFill>
              </a:rPr>
              <a:t>						</a:t>
            </a:r>
            <a:r>
              <a:rPr lang="en-GB" sz="11200" dirty="0" smtClean="0">
                <a:solidFill>
                  <a:schemeClr val="tx1"/>
                </a:solidFill>
              </a:rPr>
              <a:t>    WANNABE</a:t>
            </a:r>
          </a:p>
          <a:p>
            <a:r>
              <a:rPr lang="en-GB" sz="11200" dirty="0" smtClean="0">
                <a:solidFill>
                  <a:schemeClr val="tx1"/>
                </a:solidFill>
              </a:rPr>
              <a:t>93%									2%</a:t>
            </a:r>
          </a:p>
          <a:p>
            <a:endParaRPr lang="en-GB" sz="11200" dirty="0" smtClean="0">
              <a:solidFill>
                <a:schemeClr val="tx1"/>
              </a:solidFill>
            </a:endParaRPr>
          </a:p>
          <a:p>
            <a:r>
              <a:rPr lang="en-GB" sz="11200" dirty="0" smtClean="0">
                <a:solidFill>
                  <a:schemeClr val="tx1"/>
                </a:solidFill>
              </a:rPr>
              <a:t>-								   </a:t>
            </a:r>
            <a:endParaRPr lang="fr-FR" sz="11200" dirty="0">
              <a:solidFill>
                <a:schemeClr val="tx1"/>
              </a:solidFill>
            </a:endParaRPr>
          </a:p>
          <a:p>
            <a:r>
              <a:rPr lang="en-GB" dirty="0"/>
              <a:t> </a:t>
            </a:r>
            <a:endParaRPr lang="fr-FR" dirty="0"/>
          </a:p>
          <a:p>
            <a:r>
              <a:rPr lang="en-GB" dirty="0"/>
              <a:t>     </a:t>
            </a:r>
            <a:endParaRPr lang="fr-FR" dirty="0"/>
          </a:p>
          <a:p>
            <a:r>
              <a:rPr lang="en-GB" dirty="0"/>
              <a:t> </a:t>
            </a:r>
            <a:endParaRPr lang="fr-FR" dirty="0"/>
          </a:p>
          <a:p>
            <a:r>
              <a:rPr lang="en-GB" dirty="0"/>
              <a:t>            Low</a:t>
            </a:r>
            <a:endParaRPr lang="fr-FR" dirty="0"/>
          </a:p>
          <a:p>
            <a:endParaRPr lang="fr-FR" dirty="0"/>
          </a:p>
        </p:txBody>
      </p:sp>
      <p:cxnSp>
        <p:nvCxnSpPr>
          <p:cNvPr id="5" name="Connecteur droit avec flèche 4"/>
          <p:cNvCxnSpPr/>
          <p:nvPr/>
        </p:nvCxnSpPr>
        <p:spPr>
          <a:xfrm flipV="1">
            <a:off x="4541336" y="1885020"/>
            <a:ext cx="0" cy="4643102"/>
          </a:xfrm>
          <a:prstGeom prst="straightConnector1">
            <a:avLst/>
          </a:prstGeom>
          <a:ln w="76200" cmpd="sng">
            <a:solidFill>
              <a:srgbClr val="4F81BD"/>
            </a:solidFill>
            <a:tailEnd type="arrow"/>
          </a:ln>
        </p:spPr>
        <p:style>
          <a:lnRef idx="2">
            <a:schemeClr val="accent1"/>
          </a:lnRef>
          <a:fillRef idx="0">
            <a:schemeClr val="accent1"/>
          </a:fillRef>
          <a:effectRef idx="1">
            <a:schemeClr val="accent1"/>
          </a:effectRef>
          <a:fontRef idx="minor">
            <a:schemeClr val="tx1"/>
          </a:fontRef>
        </p:style>
      </p:cxnSp>
      <p:cxnSp>
        <p:nvCxnSpPr>
          <p:cNvPr id="7" name="Connecteur droit avec flèche 6"/>
          <p:cNvCxnSpPr/>
          <p:nvPr/>
        </p:nvCxnSpPr>
        <p:spPr>
          <a:xfrm>
            <a:off x="1" y="4153161"/>
            <a:ext cx="9007139" cy="0"/>
          </a:xfrm>
          <a:prstGeom prst="straightConnector1">
            <a:avLst/>
          </a:prstGeom>
          <a:ln w="76200" cmpd="sng">
            <a:solidFill>
              <a:srgbClr val="4F81BD"/>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7889953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dirty="0"/>
              <a:t>S</a:t>
            </a:r>
            <a:r>
              <a:rPr lang="en-US" dirty="0" smtClean="0"/>
              <a:t>trategic action fields: a definition</a:t>
            </a:r>
            <a:endParaRPr lang="en-US" dirty="0"/>
          </a:p>
        </p:txBody>
      </p:sp>
      <p:sp>
        <p:nvSpPr>
          <p:cNvPr id="3" name="Espace réservé du contenu 2"/>
          <p:cNvSpPr>
            <a:spLocks noGrp="1"/>
          </p:cNvSpPr>
          <p:nvPr>
            <p:ph idx="1"/>
          </p:nvPr>
        </p:nvSpPr>
        <p:spPr/>
        <p:txBody>
          <a:bodyPr>
            <a:normAutofit fontScale="85000" lnSpcReduction="20000"/>
          </a:bodyPr>
          <a:lstStyle/>
          <a:p>
            <a:r>
              <a:rPr lang="en-US" dirty="0" err="1" smtClean="0"/>
              <a:t>Meso</a:t>
            </a:r>
            <a:r>
              <a:rPr lang="en-US" dirty="0" smtClean="0"/>
              <a:t>-social order which actors are treated as active institutional entrepreneurs (DiMaggio 1988)</a:t>
            </a:r>
          </a:p>
          <a:p>
            <a:r>
              <a:rPr lang="en-US" dirty="0" smtClean="0"/>
              <a:t>Belongingness is subjective. It includes actors that interact and adjust to each other (</a:t>
            </a:r>
            <a:r>
              <a:rPr lang="en-US" dirty="0" err="1" smtClean="0"/>
              <a:t>Fligstein</a:t>
            </a:r>
            <a:r>
              <a:rPr lang="en-US" dirty="0" smtClean="0"/>
              <a:t> and </a:t>
            </a:r>
            <a:r>
              <a:rPr lang="en-US" dirty="0" err="1" smtClean="0"/>
              <a:t>McAdam</a:t>
            </a:r>
            <a:r>
              <a:rPr lang="en-US" dirty="0" smtClean="0"/>
              <a:t> 2012), with a shared vision of : </a:t>
            </a:r>
          </a:p>
          <a:p>
            <a:pPr lvl="1"/>
            <a:r>
              <a:rPr lang="en-US" dirty="0" smtClean="0"/>
              <a:t>What is at stake in the field</a:t>
            </a:r>
          </a:p>
          <a:p>
            <a:pPr lvl="1"/>
            <a:r>
              <a:rPr lang="en-US" dirty="0" smtClean="0"/>
              <a:t>Which are the actors and what is their relative power</a:t>
            </a:r>
          </a:p>
          <a:p>
            <a:pPr lvl="1"/>
            <a:r>
              <a:rPr lang="en-US" dirty="0" smtClean="0"/>
              <a:t>What are the rules of the game (which behaviors are legitimate and make sense in the field)</a:t>
            </a:r>
          </a:p>
          <a:p>
            <a:r>
              <a:rPr lang="en-US" dirty="0" smtClean="0"/>
              <a:t>Various strategic fields may co-exist in a given country.</a:t>
            </a:r>
          </a:p>
          <a:p>
            <a:pPr lvl="1"/>
            <a:r>
              <a:rPr lang="en-US" dirty="0" smtClean="0"/>
              <a:t>They may be disconnected</a:t>
            </a:r>
          </a:p>
          <a:p>
            <a:pPr lvl="1"/>
            <a:r>
              <a:rPr lang="en-US" dirty="0" smtClean="0"/>
              <a:t>Or have reciprocal or hierarchical relationships</a:t>
            </a:r>
          </a:p>
          <a:p>
            <a:pPr lvl="1"/>
            <a:endParaRPr lang="fr-CA" dirty="0" smtClean="0"/>
          </a:p>
          <a:p>
            <a:pPr lvl="1"/>
            <a:endParaRPr lang="fr-CA" dirty="0"/>
          </a:p>
          <a:p>
            <a:endParaRPr lang="fr-CA" dirty="0"/>
          </a:p>
        </p:txBody>
      </p:sp>
    </p:spTree>
    <p:extLst>
      <p:ext uri="{BB962C8B-B14F-4D97-AF65-F5344CB8AC3E}">
        <p14:creationId xmlns:p14="http://schemas.microsoft.com/office/powerpoint/2010/main" val="22686058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111170"/>
          </a:xfrm>
        </p:spPr>
        <p:txBody>
          <a:bodyPr>
            <a:normAutofit fontScale="90000"/>
          </a:bodyPr>
          <a:lstStyle/>
          <a:p>
            <a:r>
              <a:rPr lang="en-US" dirty="0" smtClean="0"/>
              <a:t>Strategic action fields of universities</a:t>
            </a:r>
            <a:endParaRPr lang="en-US" dirty="0"/>
          </a:p>
        </p:txBody>
      </p:sp>
      <p:sp>
        <p:nvSpPr>
          <p:cNvPr id="3" name="Espace réservé du contenu 2"/>
          <p:cNvSpPr>
            <a:spLocks noGrp="1"/>
          </p:cNvSpPr>
          <p:nvPr>
            <p:ph idx="1"/>
          </p:nvPr>
        </p:nvSpPr>
        <p:spPr>
          <a:xfrm>
            <a:off x="457200" y="1250066"/>
            <a:ext cx="8229600" cy="5607934"/>
          </a:xfrm>
        </p:spPr>
        <p:txBody>
          <a:bodyPr>
            <a:normAutofit fontScale="92500" lnSpcReduction="10000"/>
          </a:bodyPr>
          <a:lstStyle/>
          <a:p>
            <a:r>
              <a:rPr lang="en-US" dirty="0" smtClean="0"/>
              <a:t>Two action fields</a:t>
            </a:r>
          </a:p>
          <a:p>
            <a:pPr lvl="1"/>
            <a:r>
              <a:rPr lang="en-US" dirty="0" smtClean="0"/>
              <a:t>The national field based on reputation</a:t>
            </a:r>
          </a:p>
          <a:p>
            <a:pPr lvl="1"/>
            <a:r>
              <a:rPr lang="en-US" dirty="0" smtClean="0"/>
              <a:t>The international field based on excellence</a:t>
            </a:r>
          </a:p>
          <a:p>
            <a:r>
              <a:rPr lang="en-US" dirty="0" smtClean="0"/>
              <a:t>Some universities overlap the two categories:</a:t>
            </a:r>
          </a:p>
          <a:p>
            <a:pPr lvl="1"/>
            <a:r>
              <a:rPr lang="en-US" dirty="0" smtClean="0"/>
              <a:t> some are incumbents in both fields: </a:t>
            </a:r>
            <a:r>
              <a:rPr lang="en-US" dirty="0" err="1" smtClean="0"/>
              <a:t>ToP</a:t>
            </a:r>
            <a:endParaRPr lang="en-US" dirty="0" smtClean="0"/>
          </a:p>
          <a:p>
            <a:pPr lvl="1"/>
            <a:r>
              <a:rPr lang="en-US" dirty="0" smtClean="0"/>
              <a:t>Some belong to the national field but try to upgrade internationally as challengers</a:t>
            </a:r>
          </a:p>
          <a:p>
            <a:r>
              <a:rPr lang="en-US" dirty="0" smtClean="0"/>
              <a:t>Other universities remain strongly embedded in their national field (</a:t>
            </a:r>
            <a:r>
              <a:rPr lang="en-US" dirty="0" err="1" smtClean="0"/>
              <a:t>venerables</a:t>
            </a:r>
            <a:r>
              <a:rPr lang="en-US" dirty="0" smtClean="0"/>
              <a:t> and missionaries). They are unable or unwilling to enter the international field.</a:t>
            </a:r>
          </a:p>
          <a:p>
            <a:pPr marL="0" indent="0">
              <a:buNone/>
            </a:pPr>
            <a:r>
              <a:rPr lang="en-US" dirty="0" smtClean="0"/>
              <a:t>-&gt; Four ideal types, two sets of action fields</a:t>
            </a:r>
          </a:p>
          <a:p>
            <a:endParaRPr lang="fr-CA" dirty="0" smtClean="0"/>
          </a:p>
          <a:p>
            <a:endParaRPr lang="fr-CA" dirty="0" smtClean="0"/>
          </a:p>
          <a:p>
            <a:endParaRPr lang="fr-CA" dirty="0"/>
          </a:p>
        </p:txBody>
      </p:sp>
    </p:spTree>
    <p:extLst>
      <p:ext uri="{BB962C8B-B14F-4D97-AF65-F5344CB8AC3E}">
        <p14:creationId xmlns:p14="http://schemas.microsoft.com/office/powerpoint/2010/main" val="329087186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324556"/>
            <a:ext cx="7772400" cy="903111"/>
          </a:xfrm>
        </p:spPr>
        <p:txBody>
          <a:bodyPr>
            <a:noAutofit/>
          </a:bodyPr>
          <a:lstStyle/>
          <a:p>
            <a:r>
              <a:rPr lang="en-US" dirty="0" smtClean="0"/>
              <a:t>Regimes, types and fields</a:t>
            </a:r>
            <a:endParaRPr lang="en-US" dirty="0"/>
          </a:p>
        </p:txBody>
      </p:sp>
      <p:sp>
        <p:nvSpPr>
          <p:cNvPr id="3" name="Sous-titre 2"/>
          <p:cNvSpPr>
            <a:spLocks noGrp="1"/>
          </p:cNvSpPr>
          <p:nvPr>
            <p:ph type="subTitle" idx="1"/>
          </p:nvPr>
        </p:nvSpPr>
        <p:spPr>
          <a:xfrm>
            <a:off x="-3987" y="1227666"/>
            <a:ext cx="9007140" cy="5479035"/>
          </a:xfrm>
        </p:spPr>
        <p:style>
          <a:lnRef idx="2">
            <a:schemeClr val="dk1"/>
          </a:lnRef>
          <a:fillRef idx="1">
            <a:schemeClr val="lt1"/>
          </a:fillRef>
          <a:effectRef idx="0">
            <a:schemeClr val="dk1"/>
          </a:effectRef>
          <a:fontRef idx="minor">
            <a:schemeClr val="dk1"/>
          </a:fontRef>
        </p:style>
        <p:txBody>
          <a:bodyPr vert="vert">
            <a:normAutofit fontScale="25000" lnSpcReduction="20000"/>
          </a:bodyPr>
          <a:lstStyle/>
          <a:p>
            <a:r>
              <a:rPr lang="en-GB" sz="11200" dirty="0" smtClean="0">
                <a:solidFill>
                  <a:schemeClr val="tx1"/>
                </a:solidFill>
              </a:rPr>
              <a:t>+</a:t>
            </a:r>
            <a:endParaRPr lang="fr-FR" sz="11200" dirty="0" smtClean="0">
              <a:solidFill>
                <a:schemeClr val="tx1"/>
              </a:solidFill>
            </a:endParaRPr>
          </a:p>
          <a:p>
            <a:r>
              <a:rPr lang="en-GB" sz="11200" dirty="0" smtClean="0">
                <a:solidFill>
                  <a:schemeClr val="tx1"/>
                </a:solidFill>
              </a:rPr>
              <a:t> 					</a:t>
            </a:r>
          </a:p>
          <a:p>
            <a:r>
              <a:rPr lang="en-GB" sz="14400" i="1" dirty="0" smtClean="0">
                <a:solidFill>
                  <a:schemeClr val="tx1"/>
                </a:solidFill>
              </a:rPr>
              <a:t>International </a:t>
            </a:r>
          </a:p>
          <a:p>
            <a:r>
              <a:rPr lang="en-GB" sz="14400" i="1" dirty="0" smtClean="0">
                <a:solidFill>
                  <a:schemeClr val="tx1"/>
                </a:solidFill>
              </a:rPr>
              <a:t>Field</a:t>
            </a:r>
            <a:r>
              <a:rPr lang="en-GB" sz="11200" dirty="0" smtClean="0">
                <a:solidFill>
                  <a:schemeClr val="tx1"/>
                </a:solidFill>
              </a:rPr>
              <a:t>          			</a:t>
            </a:r>
          </a:p>
          <a:p>
            <a:r>
              <a:rPr lang="en-GB" sz="11200" i="1" dirty="0" smtClean="0">
                <a:solidFill>
                  <a:schemeClr val="tx1"/>
                </a:solidFill>
              </a:rPr>
              <a:t>    									Emergent</a:t>
            </a:r>
          </a:p>
          <a:p>
            <a:r>
              <a:rPr lang="en-GB" sz="11200" i="1" dirty="0">
                <a:solidFill>
                  <a:schemeClr val="tx1"/>
                </a:solidFill>
              </a:rPr>
              <a:t>	Hierarchical</a:t>
            </a:r>
            <a:endParaRPr lang="en-GB" sz="11200" i="1" dirty="0" smtClean="0">
              <a:solidFill>
                <a:schemeClr val="tx1"/>
              </a:solidFill>
            </a:endParaRPr>
          </a:p>
          <a:p>
            <a:pPr algn="l"/>
            <a:endParaRPr lang="en-GB" sz="11200" i="1" dirty="0">
              <a:solidFill>
                <a:schemeClr val="tx1"/>
              </a:solidFill>
            </a:endParaRPr>
          </a:p>
          <a:p>
            <a:pPr algn="l"/>
            <a:r>
              <a:rPr lang="en-GB" sz="11200" i="1" dirty="0" smtClean="0">
                <a:solidFill>
                  <a:schemeClr val="tx1"/>
                </a:solidFill>
              </a:rPr>
              <a:t>											excellence			</a:t>
            </a:r>
          </a:p>
          <a:p>
            <a:r>
              <a:rPr lang="en-GB" sz="11200" i="1" dirty="0" smtClean="0">
                <a:solidFill>
                  <a:schemeClr val="tx1"/>
                </a:solidFill>
              </a:rPr>
              <a:t> </a:t>
            </a:r>
          </a:p>
          <a:p>
            <a:endParaRPr lang="en-GB" sz="11200" i="1" dirty="0" smtClean="0">
              <a:solidFill>
                <a:schemeClr val="tx1"/>
              </a:solidFill>
            </a:endParaRPr>
          </a:p>
          <a:p>
            <a:endParaRPr lang="en-GB" sz="11200" i="1" dirty="0">
              <a:solidFill>
                <a:schemeClr val="tx1"/>
              </a:solidFill>
            </a:endParaRPr>
          </a:p>
          <a:p>
            <a:r>
              <a:rPr lang="en-GB" sz="11200" i="1" dirty="0" err="1" smtClean="0">
                <a:solidFill>
                  <a:schemeClr val="tx1"/>
                </a:solidFill>
              </a:rPr>
              <a:t>Formerlin</a:t>
            </a:r>
            <a:r>
              <a:rPr lang="en-GB" sz="11200" i="1" dirty="0" smtClean="0">
                <a:solidFill>
                  <a:schemeClr val="tx1"/>
                </a:solidFill>
              </a:rPr>
              <a:t> stabilized </a:t>
            </a:r>
          </a:p>
          <a:p>
            <a:r>
              <a:rPr lang="en-GB" sz="11200" i="1" dirty="0" smtClean="0">
                <a:solidFill>
                  <a:schemeClr val="tx1"/>
                </a:solidFill>
              </a:rPr>
              <a:t>Now n crisis</a:t>
            </a:r>
            <a:r>
              <a:rPr lang="en-GB" sz="11200" i="1" dirty="0">
                <a:solidFill>
                  <a:schemeClr val="tx1"/>
                </a:solidFill>
              </a:rPr>
              <a:t>	</a:t>
            </a:r>
            <a:endParaRPr lang="en-GB" sz="11200" i="1" dirty="0" smtClean="0">
              <a:solidFill>
                <a:schemeClr val="tx1"/>
              </a:solidFill>
            </a:endParaRPr>
          </a:p>
          <a:p>
            <a:r>
              <a:rPr lang="en-GB" sz="11200" i="1" dirty="0" smtClean="0">
                <a:solidFill>
                  <a:schemeClr val="tx1"/>
                </a:solidFill>
              </a:rPr>
              <a:t>Disconnected						</a:t>
            </a:r>
          </a:p>
          <a:p>
            <a:r>
              <a:rPr lang="en-GB" sz="11200" i="1" dirty="0" smtClean="0">
                <a:solidFill>
                  <a:schemeClr val="tx1"/>
                </a:solidFill>
              </a:rPr>
              <a:t>				 </a:t>
            </a:r>
            <a:r>
              <a:rPr lang="en-GB" dirty="0" smtClean="0"/>
              <a:t> </a:t>
            </a:r>
            <a:endParaRPr lang="fr-FR" dirty="0" smtClean="0"/>
          </a:p>
          <a:p>
            <a:endParaRPr lang="en-GB" dirty="0" smtClean="0"/>
          </a:p>
          <a:p>
            <a:endParaRPr lang="en-GB" dirty="0"/>
          </a:p>
          <a:p>
            <a:endParaRPr lang="en-GB" dirty="0" smtClean="0"/>
          </a:p>
          <a:p>
            <a:r>
              <a:rPr lang="en-GB" dirty="0" smtClean="0"/>
              <a:t>            Low</a:t>
            </a:r>
            <a:endParaRPr lang="fr-FR" dirty="0" smtClean="0"/>
          </a:p>
          <a:p>
            <a:r>
              <a:rPr lang="en-GB" sz="14400" i="1" dirty="0">
                <a:solidFill>
                  <a:schemeClr val="tx1"/>
                </a:solidFill>
              </a:rPr>
              <a:t>National field</a:t>
            </a:r>
            <a:endParaRPr lang="fr-FR" sz="14400" dirty="0"/>
          </a:p>
        </p:txBody>
      </p:sp>
      <p:cxnSp>
        <p:nvCxnSpPr>
          <p:cNvPr id="5" name="Connecteur droit avec flèche 4"/>
          <p:cNvCxnSpPr>
            <a:stCxn id="3" idx="2"/>
          </p:cNvCxnSpPr>
          <p:nvPr/>
        </p:nvCxnSpPr>
        <p:spPr>
          <a:xfrm flipV="1">
            <a:off x="4499583" y="1388962"/>
            <a:ext cx="41753" cy="5317739"/>
          </a:xfrm>
          <a:prstGeom prst="straightConnector1">
            <a:avLst/>
          </a:prstGeom>
          <a:ln w="76200" cmpd="sng">
            <a:solidFill>
              <a:srgbClr val="4F81BD"/>
            </a:solidFill>
            <a:tailEnd type="arrow"/>
          </a:ln>
        </p:spPr>
        <p:style>
          <a:lnRef idx="2">
            <a:schemeClr val="accent1"/>
          </a:lnRef>
          <a:fillRef idx="0">
            <a:schemeClr val="accent1"/>
          </a:fillRef>
          <a:effectRef idx="1">
            <a:schemeClr val="accent1"/>
          </a:effectRef>
          <a:fontRef idx="minor">
            <a:schemeClr val="tx1"/>
          </a:fontRef>
        </p:style>
      </p:cxnSp>
      <p:cxnSp>
        <p:nvCxnSpPr>
          <p:cNvPr id="7" name="Connecteur droit avec flèche 6"/>
          <p:cNvCxnSpPr/>
          <p:nvPr/>
        </p:nvCxnSpPr>
        <p:spPr>
          <a:xfrm>
            <a:off x="-3987" y="4014265"/>
            <a:ext cx="9007139" cy="0"/>
          </a:xfrm>
          <a:prstGeom prst="straightConnector1">
            <a:avLst/>
          </a:prstGeom>
          <a:ln w="76200" cmpd="sng">
            <a:solidFill>
              <a:srgbClr val="4F81BD"/>
            </a:solidFill>
            <a:tailEnd type="arrow"/>
          </a:ln>
        </p:spPr>
        <p:style>
          <a:lnRef idx="2">
            <a:schemeClr val="accent1"/>
          </a:lnRef>
          <a:fillRef idx="0">
            <a:schemeClr val="accent1"/>
          </a:fillRef>
          <a:effectRef idx="1">
            <a:schemeClr val="accent1"/>
          </a:effectRef>
          <a:fontRef idx="minor">
            <a:schemeClr val="tx1"/>
          </a:fontRef>
        </p:style>
      </p:cxnSp>
      <p:sp>
        <p:nvSpPr>
          <p:cNvPr id="4" name="Bouée 3"/>
          <p:cNvSpPr/>
          <p:nvPr/>
        </p:nvSpPr>
        <p:spPr>
          <a:xfrm>
            <a:off x="4784924" y="1885020"/>
            <a:ext cx="4222216" cy="4436758"/>
          </a:xfrm>
          <a:prstGeom prst="donut">
            <a:avLst>
              <a:gd name="adj" fmla="val 4408"/>
            </a:avLst>
          </a:prstGeom>
          <a:solidFill>
            <a:srgbClr val="C0504D"/>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a:solidFill>
                <a:schemeClr val="tx1"/>
              </a:solidFill>
            </a:endParaRPr>
          </a:p>
        </p:txBody>
      </p:sp>
      <p:sp>
        <p:nvSpPr>
          <p:cNvPr id="10" name="Bouée 9"/>
          <p:cNvSpPr/>
          <p:nvPr/>
        </p:nvSpPr>
        <p:spPr>
          <a:xfrm>
            <a:off x="274468" y="1898524"/>
            <a:ext cx="4266868" cy="4423254"/>
          </a:xfrm>
          <a:prstGeom prst="donut">
            <a:avLst>
              <a:gd name="adj" fmla="val 4408"/>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a:solidFill>
                <a:schemeClr val="tx1"/>
              </a:solidFill>
            </a:endParaRPr>
          </a:p>
        </p:txBody>
      </p:sp>
    </p:spTree>
    <p:extLst>
      <p:ext uri="{BB962C8B-B14F-4D97-AF65-F5344CB8AC3E}">
        <p14:creationId xmlns:p14="http://schemas.microsoft.com/office/powerpoint/2010/main" val="218436351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324556"/>
            <a:ext cx="7772400" cy="903111"/>
          </a:xfrm>
        </p:spPr>
        <p:txBody>
          <a:bodyPr>
            <a:noAutofit/>
          </a:bodyPr>
          <a:lstStyle/>
          <a:p>
            <a:r>
              <a:rPr lang="fr-FR" dirty="0" smtClean="0"/>
              <a:t>Dynamics of types</a:t>
            </a:r>
            <a:endParaRPr lang="fr-FR" dirty="0"/>
          </a:p>
        </p:txBody>
      </p:sp>
      <p:sp>
        <p:nvSpPr>
          <p:cNvPr id="3" name="Sous-titre 2"/>
          <p:cNvSpPr>
            <a:spLocks noGrp="1"/>
          </p:cNvSpPr>
          <p:nvPr>
            <p:ph type="subTitle" idx="1"/>
          </p:nvPr>
        </p:nvSpPr>
        <p:spPr>
          <a:xfrm>
            <a:off x="-3987" y="1227666"/>
            <a:ext cx="9007140" cy="5479035"/>
          </a:xfrm>
        </p:spPr>
        <p:txBody>
          <a:bodyPr>
            <a:normAutofit fontScale="25000" lnSpcReduction="20000"/>
          </a:bodyPr>
          <a:lstStyle/>
          <a:p>
            <a:r>
              <a:rPr lang="en-GB" sz="11200" b="1" i="1" dirty="0" smtClean="0">
                <a:solidFill>
                  <a:schemeClr val="tx1"/>
                </a:solidFill>
              </a:rPr>
              <a:t>Attention </a:t>
            </a:r>
            <a:r>
              <a:rPr lang="en-GB" sz="11200" b="1" i="1" dirty="0">
                <a:solidFill>
                  <a:schemeClr val="tx1"/>
                </a:solidFill>
              </a:rPr>
              <a:t>to </a:t>
            </a:r>
            <a:r>
              <a:rPr lang="en-GB" sz="11200" b="1" i="1" dirty="0" smtClean="0">
                <a:solidFill>
                  <a:schemeClr val="tx1"/>
                </a:solidFill>
              </a:rPr>
              <a:t>Reputation</a:t>
            </a:r>
            <a:endParaRPr lang="fr-FR" sz="11200" dirty="0">
              <a:solidFill>
                <a:schemeClr val="tx1"/>
              </a:solidFill>
            </a:endParaRPr>
          </a:p>
          <a:p>
            <a:r>
              <a:rPr lang="en-GB" sz="11200" dirty="0" smtClean="0">
                <a:solidFill>
                  <a:schemeClr val="tx1"/>
                </a:solidFill>
              </a:rPr>
              <a:t>+</a:t>
            </a:r>
            <a:endParaRPr lang="fr-FR" sz="11200" dirty="0">
              <a:solidFill>
                <a:schemeClr val="tx1"/>
              </a:solidFill>
            </a:endParaRPr>
          </a:p>
          <a:p>
            <a:r>
              <a:rPr lang="en-GB" sz="11200" dirty="0">
                <a:solidFill>
                  <a:schemeClr val="tx1"/>
                </a:solidFill>
              </a:rPr>
              <a:t> </a:t>
            </a:r>
            <a:endParaRPr lang="fr-FR" sz="11200" dirty="0">
              <a:solidFill>
                <a:schemeClr val="tx1"/>
              </a:solidFill>
            </a:endParaRPr>
          </a:p>
          <a:p>
            <a:r>
              <a:rPr lang="en-GB" sz="11200" dirty="0" smtClean="0">
                <a:solidFill>
                  <a:schemeClr val="tx1"/>
                </a:solidFill>
              </a:rPr>
              <a:t>      VENERABLE</a:t>
            </a:r>
            <a:r>
              <a:rPr lang="en-GB" sz="11200" b="1" dirty="0" smtClean="0">
                <a:solidFill>
                  <a:schemeClr val="tx1"/>
                </a:solidFill>
              </a:rPr>
              <a:t> </a:t>
            </a:r>
            <a:r>
              <a:rPr lang="en-GB" sz="11200" dirty="0" smtClean="0">
                <a:solidFill>
                  <a:schemeClr val="tx1"/>
                </a:solidFill>
              </a:rPr>
              <a:t>                              TOP </a:t>
            </a:r>
            <a:r>
              <a:rPr lang="en-GB" sz="11200" dirty="0">
                <a:solidFill>
                  <a:schemeClr val="tx1"/>
                </a:solidFill>
              </a:rPr>
              <a:t>OF THE </a:t>
            </a:r>
            <a:r>
              <a:rPr lang="en-GB" sz="11200" dirty="0" smtClean="0">
                <a:solidFill>
                  <a:schemeClr val="tx1"/>
                </a:solidFill>
              </a:rPr>
              <a:t>PILE</a:t>
            </a:r>
          </a:p>
          <a:p>
            <a:endParaRPr lang="en-GB" sz="11200" b="1" i="1" dirty="0">
              <a:solidFill>
                <a:schemeClr val="tx1"/>
              </a:solidFill>
            </a:endParaRPr>
          </a:p>
          <a:p>
            <a:pPr algn="l"/>
            <a:r>
              <a:rPr lang="en-GB" sz="11200" b="1" dirty="0" smtClean="0">
                <a:solidFill>
                  <a:schemeClr val="tx1"/>
                </a:solidFill>
              </a:rPr>
              <a:t>   -         </a:t>
            </a:r>
            <a:r>
              <a:rPr lang="en-GB" sz="11200" dirty="0" smtClean="0">
                <a:solidFill>
                  <a:schemeClr val="tx1"/>
                </a:solidFill>
              </a:rPr>
              <a:t>														         </a:t>
            </a:r>
            <a:r>
              <a:rPr lang="en-GB" sz="11200" b="1" i="1" dirty="0" smtClean="0">
                <a:solidFill>
                  <a:schemeClr val="tx1"/>
                </a:solidFill>
              </a:rPr>
              <a:t>Attention to </a:t>
            </a:r>
          </a:p>
          <a:p>
            <a:pPr algn="l"/>
            <a:r>
              <a:rPr lang="en-GB" sz="11200" b="1" i="1" dirty="0" smtClean="0">
                <a:solidFill>
                  <a:schemeClr val="tx1"/>
                </a:solidFill>
              </a:rPr>
              <a:t>Excellence															</a:t>
            </a:r>
            <a:r>
              <a:rPr lang="en-GB" sz="11200" b="1" dirty="0" smtClean="0">
                <a:solidFill>
                  <a:schemeClr val="tx1"/>
                </a:solidFill>
              </a:rPr>
              <a:t>+</a:t>
            </a:r>
            <a:r>
              <a:rPr lang="en-GB" sz="11200" b="1" i="1" dirty="0" smtClean="0">
                <a:solidFill>
                  <a:schemeClr val="tx1"/>
                </a:solidFill>
              </a:rPr>
              <a:t>																	</a:t>
            </a:r>
            <a:endParaRPr lang="fr-FR" sz="11200" dirty="0">
              <a:solidFill>
                <a:schemeClr val="tx1"/>
              </a:solidFill>
            </a:endParaRPr>
          </a:p>
          <a:p>
            <a:pPr algn="l"/>
            <a:r>
              <a:rPr lang="en-GB" sz="11200" dirty="0" smtClean="0">
                <a:solidFill>
                  <a:schemeClr val="tx1"/>
                </a:solidFill>
              </a:rPr>
              <a:t>                                                                                                                                                                                                                                                             </a:t>
            </a:r>
            <a:r>
              <a:rPr lang="en-GB" sz="11200" dirty="0">
                <a:solidFill>
                  <a:schemeClr val="tx1"/>
                </a:solidFill>
              </a:rPr>
              <a:t>	</a:t>
            </a:r>
            <a:r>
              <a:rPr lang="en-GB" sz="11200" dirty="0" smtClean="0">
                <a:solidFill>
                  <a:schemeClr val="tx1"/>
                </a:solidFill>
              </a:rPr>
              <a:t>          MISSIONARY</a:t>
            </a:r>
            <a:r>
              <a:rPr lang="en-GB" sz="11200" dirty="0">
                <a:solidFill>
                  <a:schemeClr val="tx1"/>
                </a:solidFill>
              </a:rPr>
              <a:t>						</a:t>
            </a:r>
            <a:r>
              <a:rPr lang="en-GB" sz="11200" dirty="0" smtClean="0">
                <a:solidFill>
                  <a:schemeClr val="tx1"/>
                </a:solidFill>
              </a:rPr>
              <a:t>    WANNABE</a:t>
            </a:r>
          </a:p>
          <a:p>
            <a:endParaRPr lang="en-GB" sz="11200" dirty="0" smtClean="0">
              <a:solidFill>
                <a:schemeClr val="tx1"/>
              </a:solidFill>
            </a:endParaRPr>
          </a:p>
          <a:p>
            <a:r>
              <a:rPr lang="en-GB" sz="11200" i="1" dirty="0" smtClean="0">
                <a:solidFill>
                  <a:schemeClr val="tx1"/>
                </a:solidFill>
              </a:rPr>
              <a:t>      National field                    -           International field</a:t>
            </a:r>
            <a:endParaRPr lang="en-GB" sz="11200" i="1" dirty="0">
              <a:solidFill>
                <a:schemeClr val="tx1"/>
              </a:solidFill>
            </a:endParaRPr>
          </a:p>
          <a:p>
            <a:pPr algn="l"/>
            <a:r>
              <a:rPr lang="en-GB" sz="11200" dirty="0" smtClean="0">
                <a:solidFill>
                  <a:schemeClr val="tx1"/>
                </a:solidFill>
              </a:rPr>
              <a:t>								   </a:t>
            </a:r>
            <a:endParaRPr lang="fr-FR" sz="11200" dirty="0">
              <a:solidFill>
                <a:schemeClr val="tx1"/>
              </a:solidFill>
            </a:endParaRPr>
          </a:p>
          <a:p>
            <a:r>
              <a:rPr lang="en-GB" dirty="0"/>
              <a:t> </a:t>
            </a:r>
            <a:endParaRPr lang="fr-FR" dirty="0"/>
          </a:p>
          <a:p>
            <a:r>
              <a:rPr lang="en-GB" dirty="0"/>
              <a:t>     </a:t>
            </a:r>
            <a:endParaRPr lang="fr-FR" dirty="0"/>
          </a:p>
          <a:p>
            <a:r>
              <a:rPr lang="en-GB" dirty="0"/>
              <a:t> </a:t>
            </a:r>
            <a:endParaRPr lang="fr-FR" dirty="0"/>
          </a:p>
          <a:p>
            <a:r>
              <a:rPr lang="en-GB" dirty="0"/>
              <a:t>            Low</a:t>
            </a:r>
            <a:endParaRPr lang="fr-FR" dirty="0"/>
          </a:p>
          <a:p>
            <a:endParaRPr lang="fr-FR" dirty="0"/>
          </a:p>
        </p:txBody>
      </p:sp>
      <p:cxnSp>
        <p:nvCxnSpPr>
          <p:cNvPr id="5" name="Connecteur droit avec flèche 4"/>
          <p:cNvCxnSpPr/>
          <p:nvPr/>
        </p:nvCxnSpPr>
        <p:spPr>
          <a:xfrm flipV="1">
            <a:off x="4541336" y="1885020"/>
            <a:ext cx="0" cy="4643102"/>
          </a:xfrm>
          <a:prstGeom prst="straightConnector1">
            <a:avLst/>
          </a:prstGeom>
          <a:ln w="76200" cmpd="sng">
            <a:solidFill>
              <a:srgbClr val="4F81BD"/>
            </a:solidFill>
            <a:tailEnd type="arrow"/>
          </a:ln>
        </p:spPr>
        <p:style>
          <a:lnRef idx="2">
            <a:schemeClr val="accent1"/>
          </a:lnRef>
          <a:fillRef idx="0">
            <a:schemeClr val="accent1"/>
          </a:fillRef>
          <a:effectRef idx="1">
            <a:schemeClr val="accent1"/>
          </a:effectRef>
          <a:fontRef idx="minor">
            <a:schemeClr val="tx1"/>
          </a:fontRef>
        </p:style>
      </p:cxnSp>
      <p:cxnSp>
        <p:nvCxnSpPr>
          <p:cNvPr id="7" name="Connecteur droit avec flèche 6"/>
          <p:cNvCxnSpPr/>
          <p:nvPr/>
        </p:nvCxnSpPr>
        <p:spPr>
          <a:xfrm>
            <a:off x="1" y="4014265"/>
            <a:ext cx="9007139" cy="0"/>
          </a:xfrm>
          <a:prstGeom prst="straightConnector1">
            <a:avLst/>
          </a:prstGeom>
          <a:ln w="76200" cmpd="sng">
            <a:solidFill>
              <a:srgbClr val="4F81BD"/>
            </a:solidFill>
            <a:tailEnd type="arrow"/>
          </a:ln>
        </p:spPr>
        <p:style>
          <a:lnRef idx="2">
            <a:schemeClr val="accent1"/>
          </a:lnRef>
          <a:fillRef idx="0">
            <a:schemeClr val="accent1"/>
          </a:fillRef>
          <a:effectRef idx="1">
            <a:schemeClr val="accent1"/>
          </a:effectRef>
          <a:fontRef idx="minor">
            <a:schemeClr val="tx1"/>
          </a:fontRef>
        </p:style>
      </p:cxnSp>
      <p:sp>
        <p:nvSpPr>
          <p:cNvPr id="4" name="Bouée 3"/>
          <p:cNvSpPr/>
          <p:nvPr/>
        </p:nvSpPr>
        <p:spPr>
          <a:xfrm>
            <a:off x="4784924" y="1885020"/>
            <a:ext cx="4222216" cy="4436758"/>
          </a:xfrm>
          <a:prstGeom prst="donut">
            <a:avLst>
              <a:gd name="adj" fmla="val 4408"/>
            </a:avLst>
          </a:prstGeom>
          <a:solidFill>
            <a:srgbClr val="C0504D"/>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a:solidFill>
                <a:schemeClr val="tx1"/>
              </a:solidFill>
            </a:endParaRPr>
          </a:p>
        </p:txBody>
      </p:sp>
      <p:sp>
        <p:nvSpPr>
          <p:cNvPr id="10" name="Bouée 9"/>
          <p:cNvSpPr/>
          <p:nvPr/>
        </p:nvSpPr>
        <p:spPr>
          <a:xfrm>
            <a:off x="1" y="1885020"/>
            <a:ext cx="4266868" cy="4423254"/>
          </a:xfrm>
          <a:prstGeom prst="donut">
            <a:avLst>
              <a:gd name="adj" fmla="val 4408"/>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a:solidFill>
                <a:schemeClr val="tx1"/>
              </a:solidFill>
            </a:endParaRPr>
          </a:p>
        </p:txBody>
      </p:sp>
      <p:cxnSp>
        <p:nvCxnSpPr>
          <p:cNvPr id="13" name="Connecteur droit avec flèche 12"/>
          <p:cNvCxnSpPr/>
          <p:nvPr/>
        </p:nvCxnSpPr>
        <p:spPr>
          <a:xfrm>
            <a:off x="2401354" y="2936663"/>
            <a:ext cx="3466968" cy="2413106"/>
          </a:xfrm>
          <a:prstGeom prst="straightConnector1">
            <a:avLst/>
          </a:prstGeom>
          <a:ln w="57150" cmpd="sng">
            <a:solidFill>
              <a:schemeClr val="accent2">
                <a:lumMod val="60000"/>
                <a:lumOff val="4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8" name="Connecteur droit avec flèche 17"/>
          <p:cNvCxnSpPr/>
          <p:nvPr/>
        </p:nvCxnSpPr>
        <p:spPr>
          <a:xfrm flipV="1">
            <a:off x="3328589" y="5522963"/>
            <a:ext cx="2539733" cy="1"/>
          </a:xfrm>
          <a:prstGeom prst="straightConnector1">
            <a:avLst/>
          </a:prstGeom>
          <a:ln w="57150" cmpd="sng">
            <a:solidFill>
              <a:srgbClr val="D99694"/>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17" name="Connecteur droit avec flèche 16"/>
          <p:cNvCxnSpPr/>
          <p:nvPr/>
        </p:nvCxnSpPr>
        <p:spPr>
          <a:xfrm>
            <a:off x="2401354" y="3115243"/>
            <a:ext cx="0" cy="2234526"/>
          </a:xfrm>
          <a:prstGeom prst="straightConnector1">
            <a:avLst/>
          </a:prstGeom>
          <a:ln w="57150" cmpd="sng">
            <a:solidFill>
              <a:srgbClr val="4F81BD"/>
            </a:solidFill>
            <a:prstDash val="sysDash"/>
            <a:tailEnd type="arrow"/>
          </a:ln>
        </p:spPr>
        <p:style>
          <a:lnRef idx="2">
            <a:schemeClr val="accent1"/>
          </a:lnRef>
          <a:fillRef idx="0">
            <a:schemeClr val="accent1"/>
          </a:fillRef>
          <a:effectRef idx="1">
            <a:schemeClr val="accent1"/>
          </a:effectRef>
          <a:fontRef idx="minor">
            <a:schemeClr val="tx1"/>
          </a:fontRef>
        </p:style>
      </p:cxnSp>
      <p:sp>
        <p:nvSpPr>
          <p:cNvPr id="30" name="Flèche courbée vers la gauche 29"/>
          <p:cNvSpPr/>
          <p:nvPr/>
        </p:nvSpPr>
        <p:spPr>
          <a:xfrm>
            <a:off x="1230445" y="4881209"/>
            <a:ext cx="2341817" cy="1132486"/>
          </a:xfrm>
          <a:prstGeom prst="curvedLeftArrow">
            <a:avLst>
              <a:gd name="adj1" fmla="val 3191"/>
              <a:gd name="adj2" fmla="val 50000"/>
              <a:gd name="adj3" fmla="val 2822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a:solidFill>
                <a:schemeClr val="tx1"/>
              </a:solidFill>
            </a:endParaRPr>
          </a:p>
        </p:txBody>
      </p:sp>
      <p:sp>
        <p:nvSpPr>
          <p:cNvPr id="31" name="Flèche courbée vers la gauche 30"/>
          <p:cNvSpPr/>
          <p:nvPr/>
        </p:nvSpPr>
        <p:spPr>
          <a:xfrm>
            <a:off x="5868322" y="2321551"/>
            <a:ext cx="2341817" cy="1230223"/>
          </a:xfrm>
          <a:prstGeom prst="curvedLeftArrow">
            <a:avLst>
              <a:gd name="adj1" fmla="val 3191"/>
              <a:gd name="adj2" fmla="val 50000"/>
              <a:gd name="adj3" fmla="val 28220"/>
            </a:avLst>
          </a:prstGeom>
          <a:solidFill>
            <a:srgbClr val="C0504D"/>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a:solidFill>
                <a:schemeClr val="tx1"/>
              </a:solidFill>
            </a:endParaRPr>
          </a:p>
        </p:txBody>
      </p:sp>
    </p:spTree>
    <p:extLst>
      <p:ext uri="{BB962C8B-B14F-4D97-AF65-F5344CB8AC3E}">
        <p14:creationId xmlns:p14="http://schemas.microsoft.com/office/powerpoint/2010/main" val="135169772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Publications</a:t>
            </a:r>
            <a:endParaRPr lang="fr-CA" dirty="0"/>
          </a:p>
        </p:txBody>
      </p:sp>
      <p:sp>
        <p:nvSpPr>
          <p:cNvPr id="3" name="Espace réservé du contenu 2"/>
          <p:cNvSpPr>
            <a:spLocks noGrp="1"/>
          </p:cNvSpPr>
          <p:nvPr>
            <p:ph idx="1"/>
          </p:nvPr>
        </p:nvSpPr>
        <p:spPr/>
        <p:txBody>
          <a:bodyPr>
            <a:normAutofit/>
          </a:bodyPr>
          <a:lstStyle/>
          <a:p>
            <a:pPr lvl="0"/>
            <a:endParaRPr lang="fr-FR" dirty="0" smtClean="0"/>
          </a:p>
          <a:p>
            <a:pPr lvl="0"/>
            <a:r>
              <a:rPr lang="en-US" dirty="0" smtClean="0"/>
              <a:t>On the model and organizational properties of each type : OS 2013</a:t>
            </a:r>
          </a:p>
          <a:p>
            <a:pPr lvl="0"/>
            <a:r>
              <a:rPr lang="en-US" dirty="0" smtClean="0"/>
              <a:t>On « WCUs » as incumbents which define the norms of the international strategic field : Minerva 2014</a:t>
            </a:r>
          </a:p>
          <a:p>
            <a:endParaRPr lang="en-US" dirty="0"/>
          </a:p>
        </p:txBody>
      </p:sp>
    </p:spTree>
    <p:extLst>
      <p:ext uri="{BB962C8B-B14F-4D97-AF65-F5344CB8AC3E}">
        <p14:creationId xmlns:p14="http://schemas.microsoft.com/office/powerpoint/2010/main" val="58443708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en-US" dirty="0" smtClean="0"/>
              <a:t>Local orders </a:t>
            </a:r>
            <a:r>
              <a:rPr lang="en-US" smtClean="0"/>
              <a:t>facing changes </a:t>
            </a:r>
            <a:r>
              <a:rPr lang="en-US" dirty="0" smtClean="0"/>
              <a:t>of quality regimes</a:t>
            </a:r>
            <a:endParaRPr lang="en-US" dirty="0"/>
          </a:p>
        </p:txBody>
      </p:sp>
      <p:sp>
        <p:nvSpPr>
          <p:cNvPr id="5" name="Espace réservé du texte 4"/>
          <p:cNvSpPr>
            <a:spLocks noGrp="1"/>
          </p:cNvSpPr>
          <p:nvPr>
            <p:ph type="body" idx="1"/>
          </p:nvPr>
        </p:nvSpPr>
        <p:spPr/>
        <p:txBody>
          <a:bodyPr/>
          <a:lstStyle/>
          <a:p>
            <a:r>
              <a:rPr lang="en-US" dirty="0" smtClean="0"/>
              <a:t>The heuristic value of the typology</a:t>
            </a:r>
          </a:p>
          <a:p>
            <a:endParaRPr lang="fr-CA" dirty="0"/>
          </a:p>
        </p:txBody>
      </p:sp>
    </p:spTree>
    <p:extLst>
      <p:ext uri="{BB962C8B-B14F-4D97-AF65-F5344CB8AC3E}">
        <p14:creationId xmlns:p14="http://schemas.microsoft.com/office/powerpoint/2010/main" val="418749542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Characterizing types</a:t>
            </a:r>
            <a:endParaRPr lang="en-US" dirty="0"/>
          </a:p>
        </p:txBody>
      </p:sp>
      <p:sp>
        <p:nvSpPr>
          <p:cNvPr id="3" name="Espace réservé du contenu 2"/>
          <p:cNvSpPr>
            <a:spLocks noGrp="1"/>
          </p:cNvSpPr>
          <p:nvPr>
            <p:ph idx="1"/>
          </p:nvPr>
        </p:nvSpPr>
        <p:spPr/>
        <p:txBody>
          <a:bodyPr>
            <a:normAutofit fontScale="77500" lnSpcReduction="20000"/>
          </a:bodyPr>
          <a:lstStyle/>
          <a:p>
            <a:r>
              <a:rPr lang="en-US" dirty="0" smtClean="0"/>
              <a:t>Systematic similarities within types and variations between types, in:</a:t>
            </a:r>
          </a:p>
          <a:p>
            <a:pPr lvl="1"/>
            <a:r>
              <a:rPr lang="en-US" dirty="0" smtClean="0"/>
              <a:t>Organization and governance</a:t>
            </a:r>
          </a:p>
          <a:p>
            <a:pPr lvl="1"/>
            <a:r>
              <a:rPr lang="en-US" dirty="0" smtClean="0"/>
              <a:t>Missions most valuated</a:t>
            </a:r>
            <a:endParaRPr lang="en-US" dirty="0"/>
          </a:p>
          <a:p>
            <a:pPr lvl="1"/>
            <a:r>
              <a:rPr lang="en-US" dirty="0" smtClean="0"/>
              <a:t>Internal informal patterns of:</a:t>
            </a:r>
            <a:endParaRPr lang="en-US" dirty="0"/>
          </a:p>
          <a:p>
            <a:pPr lvl="2"/>
            <a:r>
              <a:rPr lang="en-US" dirty="0"/>
              <a:t>E</a:t>
            </a:r>
            <a:r>
              <a:rPr lang="en-US" dirty="0" smtClean="0"/>
              <a:t>valuation</a:t>
            </a:r>
            <a:endParaRPr lang="en-US" dirty="0"/>
          </a:p>
          <a:p>
            <a:pPr lvl="2"/>
            <a:r>
              <a:rPr lang="en-US" dirty="0" smtClean="0"/>
              <a:t>Norms and values shared by individual and collective members</a:t>
            </a:r>
          </a:p>
          <a:p>
            <a:pPr lvl="2"/>
            <a:r>
              <a:rPr lang="en-US" dirty="0" smtClean="0"/>
              <a:t>Integration of diversity </a:t>
            </a:r>
          </a:p>
          <a:p>
            <a:r>
              <a:rPr lang="en-US" dirty="0" smtClean="0"/>
              <a:t>Missionaries are characterized by heterogeneity of these  informal patterns</a:t>
            </a:r>
            <a:r>
              <a:rPr lang="en-US" dirty="0"/>
              <a:t>:</a:t>
            </a:r>
            <a:r>
              <a:rPr lang="en-US" dirty="0" smtClean="0"/>
              <a:t> each subunit may behave as a specific type</a:t>
            </a:r>
            <a:endParaRPr lang="en-US" dirty="0"/>
          </a:p>
          <a:p>
            <a:r>
              <a:rPr lang="en-US" dirty="0" smtClean="0"/>
              <a:t>Strategic capacity</a:t>
            </a:r>
            <a:endParaRPr lang="en-US" dirty="0"/>
          </a:p>
          <a:p>
            <a:pPr marL="0" indent="0">
              <a:buNone/>
            </a:pPr>
            <a:r>
              <a:rPr lang="en-US" dirty="0" smtClean="0"/>
              <a:t>-&gt; Ways to deal with public policies incentives</a:t>
            </a:r>
          </a:p>
          <a:p>
            <a:pPr marL="0" indent="0">
              <a:buNone/>
            </a:pPr>
            <a:endParaRPr lang="en-US" dirty="0"/>
          </a:p>
        </p:txBody>
      </p:sp>
    </p:spTree>
    <p:extLst>
      <p:ext uri="{BB962C8B-B14F-4D97-AF65-F5344CB8AC3E}">
        <p14:creationId xmlns:p14="http://schemas.microsoft.com/office/powerpoint/2010/main" val="404047588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78582"/>
            <a:ext cx="8229600" cy="754008"/>
          </a:xfrm>
        </p:spPr>
        <p:txBody>
          <a:bodyPr>
            <a:normAutofit fontScale="90000"/>
          </a:bodyPr>
          <a:lstStyle/>
          <a:p>
            <a:r>
              <a:rPr lang="en-US" sz="4000" dirty="0" smtClean="0"/>
              <a:t>Academic performance evaluation </a:t>
            </a:r>
            <a:r>
              <a:rPr lang="en-US" dirty="0" smtClean="0"/>
              <a:t>(1)</a:t>
            </a:r>
            <a:endParaRPr lang="en-US"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4104700915"/>
              </p:ext>
            </p:extLst>
          </p:nvPr>
        </p:nvGraphicFramePr>
        <p:xfrm>
          <a:off x="298433" y="1190536"/>
          <a:ext cx="8532994" cy="5633826"/>
        </p:xfrm>
        <a:graphic>
          <a:graphicData uri="http://schemas.openxmlformats.org/drawingml/2006/table">
            <a:tbl>
              <a:tblPr firstRow="1" bandRow="1">
                <a:tableStyleId>{5C22544A-7EE6-4342-B048-85BDC9FD1C3A}</a:tableStyleId>
              </a:tblPr>
              <a:tblGrid>
                <a:gridCol w="1768897"/>
                <a:gridCol w="1707936"/>
                <a:gridCol w="1790247"/>
                <a:gridCol w="1666781"/>
                <a:gridCol w="1599133"/>
              </a:tblGrid>
              <a:tr h="776680">
                <a:tc>
                  <a:txBody>
                    <a:bodyPr/>
                    <a:lstStyle/>
                    <a:p>
                      <a:pPr algn="ctr" eaLnBrk="0" fontAlgn="base" hangingPunct="0">
                        <a:spcAft>
                          <a:spcPts val="0"/>
                        </a:spcAft>
                      </a:pPr>
                      <a:endParaRPr lang="en-US" sz="2000" noProof="0">
                        <a:effectLst/>
                        <a:latin typeface="+mj-lt"/>
                        <a:ea typeface="Times New Roman"/>
                        <a:cs typeface="Times New Roman"/>
                      </a:endParaRPr>
                    </a:p>
                  </a:txBody>
                  <a:tcPr/>
                </a:tc>
                <a:tc>
                  <a:txBody>
                    <a:bodyPr/>
                    <a:lstStyle/>
                    <a:p>
                      <a:pPr algn="ctr" eaLnBrk="0" fontAlgn="base" hangingPunct="0">
                        <a:spcAft>
                          <a:spcPts val="0"/>
                        </a:spcAft>
                      </a:pPr>
                      <a:r>
                        <a:rPr lang="en-US" sz="2000" b="1" kern="1200" noProof="0" smtClean="0">
                          <a:solidFill>
                            <a:srgbClr val="FFFFFF"/>
                          </a:solidFill>
                          <a:effectLst/>
                          <a:latin typeface="+mj-lt"/>
                          <a:ea typeface="Times New Roman"/>
                          <a:cs typeface="Arial"/>
                        </a:rPr>
                        <a:t>ToP</a:t>
                      </a:r>
                      <a:endParaRPr lang="en-US" sz="2000" noProof="0">
                        <a:effectLst/>
                        <a:latin typeface="+mj-lt"/>
                        <a:ea typeface="Times New Roman"/>
                        <a:cs typeface="Times New Roman"/>
                      </a:endParaRPr>
                    </a:p>
                  </a:txBody>
                  <a:tcPr/>
                </a:tc>
                <a:tc>
                  <a:txBody>
                    <a:bodyPr/>
                    <a:lstStyle/>
                    <a:p>
                      <a:pPr algn="ctr" eaLnBrk="0" fontAlgn="base" hangingPunct="0">
                        <a:spcAft>
                          <a:spcPts val="0"/>
                        </a:spcAft>
                      </a:pPr>
                      <a:r>
                        <a:rPr lang="en-US" sz="2000" b="1" kern="1200" noProof="0" smtClean="0">
                          <a:solidFill>
                            <a:srgbClr val="FFFFFF"/>
                          </a:solidFill>
                          <a:effectLst/>
                          <a:latin typeface="+mj-lt"/>
                          <a:ea typeface="Times New Roman"/>
                          <a:cs typeface="Arial"/>
                        </a:rPr>
                        <a:t>Wanabees</a:t>
                      </a:r>
                      <a:endParaRPr lang="en-US" sz="2000" noProof="0">
                        <a:effectLst/>
                        <a:latin typeface="+mj-lt"/>
                        <a:ea typeface="Times New Roman"/>
                        <a:cs typeface="Times New Roman"/>
                      </a:endParaRPr>
                    </a:p>
                  </a:txBody>
                  <a:tcPr/>
                </a:tc>
                <a:tc>
                  <a:txBody>
                    <a:bodyPr/>
                    <a:lstStyle/>
                    <a:p>
                      <a:pPr algn="ctr" eaLnBrk="0" fontAlgn="base" hangingPunct="0">
                        <a:spcAft>
                          <a:spcPts val="0"/>
                        </a:spcAft>
                      </a:pPr>
                      <a:r>
                        <a:rPr lang="en-US" sz="2000" b="1" kern="1200" noProof="0" smtClean="0">
                          <a:solidFill>
                            <a:srgbClr val="FFFFFF"/>
                          </a:solidFill>
                          <a:effectLst/>
                          <a:latin typeface="+mj-lt"/>
                          <a:ea typeface="Times New Roman"/>
                          <a:cs typeface="Arial"/>
                        </a:rPr>
                        <a:t>Venerables</a:t>
                      </a:r>
                      <a:endParaRPr lang="en-US" sz="2000" noProof="0">
                        <a:effectLst/>
                        <a:latin typeface="+mj-lt"/>
                        <a:ea typeface="Times New Roman"/>
                        <a:cs typeface="Times New Roman"/>
                      </a:endParaRPr>
                    </a:p>
                  </a:txBody>
                  <a:tcPr/>
                </a:tc>
                <a:tc>
                  <a:txBody>
                    <a:bodyPr/>
                    <a:lstStyle/>
                    <a:p>
                      <a:pPr algn="ctr" eaLnBrk="0" fontAlgn="base" hangingPunct="0">
                        <a:spcAft>
                          <a:spcPts val="0"/>
                        </a:spcAft>
                      </a:pPr>
                      <a:r>
                        <a:rPr lang="en-US" sz="2000" b="1" kern="1200" noProof="0" smtClean="0">
                          <a:solidFill>
                            <a:srgbClr val="FFFFFF"/>
                          </a:solidFill>
                          <a:effectLst/>
                          <a:latin typeface="+mj-lt"/>
                          <a:ea typeface="Times New Roman"/>
                          <a:cs typeface="Arial"/>
                        </a:rPr>
                        <a:t>Missionnaries</a:t>
                      </a:r>
                      <a:endParaRPr lang="en-US" sz="2000" noProof="0">
                        <a:effectLst/>
                        <a:latin typeface="+mj-lt"/>
                        <a:ea typeface="Times New Roman"/>
                        <a:cs typeface="Times New Roman"/>
                      </a:endParaRPr>
                    </a:p>
                  </a:txBody>
                  <a:tcPr/>
                </a:tc>
              </a:tr>
              <a:tr h="726173">
                <a:tc>
                  <a:txBody>
                    <a:bodyPr/>
                    <a:lstStyle/>
                    <a:p>
                      <a:r>
                        <a:rPr lang="en-US" sz="2000" noProof="0" dirty="0" smtClean="0"/>
                        <a:t>Importance of evaluation</a:t>
                      </a:r>
                      <a:endParaRPr lang="en-US" sz="2000" noProof="0" dirty="0"/>
                    </a:p>
                  </a:txBody>
                  <a:tcPr/>
                </a:tc>
                <a:tc>
                  <a:txBody>
                    <a:bodyPr/>
                    <a:lstStyle/>
                    <a:p>
                      <a:pPr algn="ctr"/>
                      <a:r>
                        <a:rPr lang="en-US" sz="2400" b="1" noProof="0" dirty="0" smtClean="0"/>
                        <a:t>++</a:t>
                      </a:r>
                      <a:endParaRPr lang="en-US" sz="2400" b="1" noProof="0" dirty="0"/>
                    </a:p>
                  </a:txBody>
                  <a:tcPr/>
                </a:tc>
                <a:tc>
                  <a:txBody>
                    <a:bodyPr/>
                    <a:lstStyle/>
                    <a:p>
                      <a:pPr algn="ctr"/>
                      <a:r>
                        <a:rPr lang="en-US" sz="2400" b="1" noProof="0" dirty="0" smtClean="0"/>
                        <a:t>++</a:t>
                      </a:r>
                      <a:endParaRPr lang="en-US" sz="2400" b="1" noProof="0" dirty="0"/>
                    </a:p>
                  </a:txBody>
                  <a:tcPr/>
                </a:tc>
                <a:tc>
                  <a:txBody>
                    <a:bodyPr/>
                    <a:lstStyle/>
                    <a:p>
                      <a:pPr algn="ctr"/>
                      <a:r>
                        <a:rPr lang="en-US" sz="2400" b="1" noProof="0" dirty="0" smtClean="0"/>
                        <a:t>+</a:t>
                      </a:r>
                      <a:endParaRPr lang="en-US" sz="2400" b="1" noProof="0" dirty="0"/>
                    </a:p>
                  </a:txBody>
                  <a:tcPr/>
                </a:tc>
                <a:tc>
                  <a:txBody>
                    <a:bodyPr/>
                    <a:lstStyle/>
                    <a:p>
                      <a:pPr algn="ctr"/>
                      <a:r>
                        <a:rPr lang="en-US" sz="2400" b="1" noProof="0" dirty="0" smtClean="0"/>
                        <a:t>+/-</a:t>
                      </a:r>
                      <a:endParaRPr lang="en-US" sz="2400" b="1" noProof="0" dirty="0"/>
                    </a:p>
                  </a:txBody>
                  <a:tcPr/>
                </a:tc>
              </a:tr>
              <a:tr h="1037391">
                <a:tc>
                  <a:txBody>
                    <a:bodyPr/>
                    <a:lstStyle/>
                    <a:p>
                      <a:r>
                        <a:rPr lang="en-US" sz="2000" noProof="0" dirty="0" smtClean="0"/>
                        <a:t>Attention given to institutional</a:t>
                      </a:r>
                    </a:p>
                    <a:p>
                      <a:r>
                        <a:rPr lang="en-US" sz="2000" noProof="0" dirty="0" smtClean="0"/>
                        <a:t>contribution </a:t>
                      </a:r>
                      <a:endParaRPr lang="en-US" sz="2000" noProof="0" dirty="0"/>
                    </a:p>
                  </a:txBody>
                  <a:tcPr/>
                </a:tc>
                <a:tc>
                  <a:txBody>
                    <a:bodyPr/>
                    <a:lstStyle/>
                    <a:p>
                      <a:pPr algn="ctr"/>
                      <a:r>
                        <a:rPr lang="en-US" sz="2400" b="1" noProof="0" dirty="0" smtClean="0"/>
                        <a:t>+</a:t>
                      </a:r>
                      <a:endParaRPr lang="en-US" sz="2400" b="1" noProof="0" dirty="0"/>
                    </a:p>
                  </a:txBody>
                  <a:tcPr/>
                </a:tc>
                <a:tc>
                  <a:txBody>
                    <a:bodyPr/>
                    <a:lstStyle/>
                    <a:p>
                      <a:pPr algn="ctr"/>
                      <a:r>
                        <a:rPr lang="en-US" sz="2400" b="1" noProof="0" dirty="0" smtClean="0"/>
                        <a:t>-</a:t>
                      </a:r>
                      <a:endParaRPr lang="en-US" sz="2400" b="1" noProof="0" dirty="0"/>
                    </a:p>
                  </a:txBody>
                  <a:tcPr/>
                </a:tc>
                <a:tc>
                  <a:txBody>
                    <a:bodyPr/>
                    <a:lstStyle/>
                    <a:p>
                      <a:pPr algn="ctr"/>
                      <a:r>
                        <a:rPr lang="en-US" sz="2400" b="1" noProof="0" dirty="0" smtClean="0"/>
                        <a:t>-</a:t>
                      </a:r>
                      <a:endParaRPr lang="en-US" sz="2400" b="1" noProof="0" dirty="0"/>
                    </a:p>
                  </a:txBody>
                  <a:tcPr/>
                </a:tc>
                <a:tc>
                  <a:txBody>
                    <a:bodyPr/>
                    <a:lstStyle/>
                    <a:p>
                      <a:pPr algn="ctr"/>
                      <a:r>
                        <a:rPr lang="en-US" sz="2400" b="1" noProof="0" dirty="0" smtClean="0"/>
                        <a:t>+/-</a:t>
                      </a:r>
                      <a:endParaRPr lang="en-US" sz="2400" b="1" noProof="0" dirty="0"/>
                    </a:p>
                  </a:txBody>
                  <a:tcPr/>
                </a:tc>
              </a:tr>
              <a:tr h="872636">
                <a:tc>
                  <a:txBody>
                    <a:bodyPr/>
                    <a:lstStyle/>
                    <a:p>
                      <a:r>
                        <a:rPr lang="en-US" sz="2000" noProof="0" dirty="0" smtClean="0"/>
                        <a:t>Hierarchy of activities</a:t>
                      </a:r>
                      <a:endParaRPr lang="en-US" sz="2000" noProof="0" dirty="0"/>
                    </a:p>
                  </a:txBody>
                  <a:tcPr/>
                </a:tc>
                <a:tc>
                  <a:txBody>
                    <a:bodyPr/>
                    <a:lstStyle/>
                    <a:p>
                      <a:pPr algn="ctr"/>
                      <a:r>
                        <a:rPr lang="en-US" sz="2400" b="1" noProof="0" dirty="0" smtClean="0"/>
                        <a:t>R &gt; T</a:t>
                      </a:r>
                      <a:endParaRPr lang="en-US" sz="2400" b="1" noProof="0" dirty="0"/>
                    </a:p>
                  </a:txBody>
                  <a:tcPr/>
                </a:tc>
                <a:tc>
                  <a:txBody>
                    <a:bodyPr/>
                    <a:lstStyle/>
                    <a:p>
                      <a:pPr algn="ctr"/>
                      <a:r>
                        <a:rPr lang="en-US" sz="2400" b="1" noProof="0" dirty="0" smtClean="0"/>
                        <a:t>R &gt; T</a:t>
                      </a:r>
                      <a:endParaRPr lang="en-US" sz="2400" b="1" noProof="0" dirty="0"/>
                    </a:p>
                  </a:txBody>
                  <a:tcPr/>
                </a:tc>
                <a:tc>
                  <a:txBody>
                    <a:bodyPr/>
                    <a:lstStyle/>
                    <a:p>
                      <a:pPr algn="ctr"/>
                      <a:r>
                        <a:rPr lang="en-US" sz="2400" b="1" noProof="0" dirty="0" smtClean="0"/>
                        <a:t>R &gt; T</a:t>
                      </a:r>
                      <a:endParaRPr lang="en-US" sz="2400" b="1" noProof="0" dirty="0"/>
                    </a:p>
                  </a:txBody>
                  <a:tcPr/>
                </a:tc>
                <a:tc>
                  <a:txBody>
                    <a:bodyPr/>
                    <a:lstStyle/>
                    <a:p>
                      <a:pPr algn="ctr"/>
                      <a:r>
                        <a:rPr lang="en-US" sz="2400" b="1" noProof="0" dirty="0" smtClean="0"/>
                        <a:t>T &gt; R</a:t>
                      </a:r>
                      <a:r>
                        <a:rPr lang="en-US" sz="2400" b="1" baseline="0" noProof="0" dirty="0" smtClean="0"/>
                        <a:t> </a:t>
                      </a:r>
                      <a:r>
                        <a:rPr lang="en-US" sz="2400" b="1" noProof="0" dirty="0" smtClean="0"/>
                        <a:t> </a:t>
                      </a:r>
                      <a:r>
                        <a:rPr lang="en-US" sz="2000" b="0" noProof="0" dirty="0" smtClean="0"/>
                        <a:t>in</a:t>
                      </a:r>
                      <a:r>
                        <a:rPr lang="en-US" sz="2000" b="0" baseline="0" noProof="0" dirty="0" smtClean="0"/>
                        <a:t> most cases</a:t>
                      </a:r>
                      <a:endParaRPr lang="en-US" sz="2400" b="1" noProof="0" dirty="0" smtClean="0"/>
                    </a:p>
                    <a:p>
                      <a:pPr algn="ctr"/>
                      <a:endParaRPr lang="en-US" sz="2400" b="1" noProof="0" dirty="0"/>
                    </a:p>
                  </a:txBody>
                  <a:tcPr/>
                </a:tc>
              </a:tr>
              <a:tr h="776680">
                <a:tc>
                  <a:txBody>
                    <a:bodyPr/>
                    <a:lstStyle/>
                    <a:p>
                      <a:r>
                        <a:rPr lang="en-US" sz="2000" noProof="0" dirty="0" smtClean="0"/>
                        <a:t>Who</a:t>
                      </a:r>
                      <a:r>
                        <a:rPr lang="en-US" sz="2000" baseline="0" noProof="0" dirty="0" smtClean="0"/>
                        <a:t> defines</a:t>
                      </a:r>
                      <a:r>
                        <a:rPr lang="en-US" sz="2000" noProof="0" dirty="0" smtClean="0"/>
                        <a:t> performance criteria</a:t>
                      </a:r>
                      <a:r>
                        <a:rPr lang="en-US" sz="2000" baseline="0" noProof="0" dirty="0" smtClean="0"/>
                        <a:t> in use</a:t>
                      </a:r>
                      <a:endParaRPr lang="en-US" sz="2000" noProof="0" dirty="0"/>
                    </a:p>
                  </a:txBody>
                  <a:tcPr/>
                </a:tc>
                <a:tc>
                  <a:txBody>
                    <a:bodyPr/>
                    <a:lstStyle/>
                    <a:p>
                      <a:pPr algn="ctr"/>
                      <a:r>
                        <a:rPr lang="en-US" sz="2000" noProof="0" dirty="0" smtClean="0"/>
                        <a:t>Local academic community</a:t>
                      </a:r>
                      <a:endParaRPr lang="en-US" sz="2000" noProof="0" dirty="0"/>
                    </a:p>
                  </a:txBody>
                  <a:tcPr/>
                </a:tc>
                <a:tc>
                  <a:txBody>
                    <a:bodyPr/>
                    <a:lstStyle/>
                    <a:p>
                      <a:pPr algn="ctr"/>
                      <a:r>
                        <a:rPr lang="en-US" sz="2000" noProof="0" dirty="0" smtClean="0"/>
                        <a:t>Top</a:t>
                      </a:r>
                      <a:r>
                        <a:rPr lang="en-US" sz="2000" baseline="0" noProof="0" dirty="0" smtClean="0"/>
                        <a:t> h</a:t>
                      </a:r>
                      <a:r>
                        <a:rPr lang="en-US" sz="2000" noProof="0" dirty="0" smtClean="0"/>
                        <a:t>ierarchy based on normal science</a:t>
                      </a:r>
                      <a:endParaRPr lang="en-US" sz="2000" noProof="0" dirty="0"/>
                    </a:p>
                  </a:txBody>
                  <a:tcPr/>
                </a:tc>
                <a:tc>
                  <a:txBody>
                    <a:bodyPr/>
                    <a:lstStyle/>
                    <a:p>
                      <a:pPr algn="ctr"/>
                      <a:r>
                        <a:rPr lang="en-US" sz="2000" noProof="0" smtClean="0"/>
                        <a:t>Local academic community</a:t>
                      </a:r>
                    </a:p>
                  </a:txBody>
                  <a:tcPr/>
                </a:tc>
                <a:tc>
                  <a:txBody>
                    <a:bodyPr/>
                    <a:lstStyle/>
                    <a:p>
                      <a:pPr algn="ctr"/>
                      <a:r>
                        <a:rPr lang="en-US" sz="2000" noProof="0" smtClean="0"/>
                        <a:t>Local academic community</a:t>
                      </a:r>
                    </a:p>
                  </a:txBody>
                  <a:tcPr/>
                </a:tc>
              </a:tr>
              <a:tr h="899022">
                <a:tc>
                  <a:txBody>
                    <a:bodyPr/>
                    <a:lstStyle/>
                    <a:p>
                      <a:r>
                        <a:rPr lang="en-US" sz="2000" noProof="0" smtClean="0"/>
                        <a:t>Who manages evaluation</a:t>
                      </a:r>
                      <a:endParaRPr lang="en-US" sz="2000" noProof="0"/>
                    </a:p>
                  </a:txBody>
                  <a:tcPr/>
                </a:tc>
                <a:tc>
                  <a:txBody>
                    <a:bodyPr/>
                    <a:lstStyle/>
                    <a:p>
                      <a:r>
                        <a:rPr lang="en-US" sz="2000" baseline="0" noProof="0" dirty="0" smtClean="0"/>
                        <a:t>All levels + all departments</a:t>
                      </a:r>
                      <a:endParaRPr lang="en-US" sz="2000" noProof="0" dirty="0"/>
                    </a:p>
                  </a:txBody>
                  <a:tcPr/>
                </a:tc>
                <a:tc>
                  <a:txBody>
                    <a:bodyPr/>
                    <a:lstStyle/>
                    <a:p>
                      <a:r>
                        <a:rPr lang="en-US" sz="2000" baseline="0" noProof="0" smtClean="0"/>
                        <a:t>D</a:t>
                      </a:r>
                      <a:r>
                        <a:rPr lang="en-US" sz="2000" noProof="0" smtClean="0"/>
                        <a:t>epartment </a:t>
                      </a:r>
                      <a:r>
                        <a:rPr lang="en-US" sz="2000" noProof="0" dirty="0" smtClean="0"/>
                        <a:t>+ top hierarchy</a:t>
                      </a:r>
                      <a:endParaRPr lang="en-US" sz="2000" noProof="0" dirty="0"/>
                    </a:p>
                  </a:txBody>
                  <a:tcPr/>
                </a:tc>
                <a:tc>
                  <a:txBody>
                    <a:bodyPr/>
                    <a:lstStyle/>
                    <a:p>
                      <a:r>
                        <a:rPr lang="en-US" sz="2000" noProof="0" smtClean="0"/>
                        <a:t>Department</a:t>
                      </a:r>
                      <a:endParaRPr lang="en-US" sz="2000" noProof="0"/>
                    </a:p>
                  </a:txBody>
                  <a:tcPr/>
                </a:tc>
                <a:tc>
                  <a:txBody>
                    <a:bodyPr/>
                    <a:lstStyle/>
                    <a:p>
                      <a:r>
                        <a:rPr lang="en-US" sz="2000" noProof="0" dirty="0" smtClean="0"/>
                        <a:t>Department+ top hierarchy</a:t>
                      </a:r>
                      <a:endParaRPr lang="en-US" sz="2000" noProof="0" dirty="0"/>
                    </a:p>
                  </a:txBody>
                  <a:tcPr/>
                </a:tc>
              </a:tr>
            </a:tbl>
          </a:graphicData>
        </a:graphic>
      </p:graphicFrame>
    </p:spTree>
    <p:extLst>
      <p:ext uri="{BB962C8B-B14F-4D97-AF65-F5344CB8AC3E}">
        <p14:creationId xmlns:p14="http://schemas.microsoft.com/office/powerpoint/2010/main" val="39969098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 </a:t>
            </a:r>
            <a:endParaRPr lang="en-US"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73739067"/>
              </p:ext>
            </p:extLst>
          </p:nvPr>
        </p:nvGraphicFramePr>
        <p:xfrm>
          <a:off x="457200" y="1735114"/>
          <a:ext cx="8229600" cy="4585986"/>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579904">
                <a:tc>
                  <a:txBody>
                    <a:bodyPr/>
                    <a:lstStyle/>
                    <a:p>
                      <a:pPr algn="ctr" eaLnBrk="0" fontAlgn="base" hangingPunct="0">
                        <a:spcAft>
                          <a:spcPts val="0"/>
                        </a:spcAft>
                      </a:pPr>
                      <a:endParaRPr lang="fr-FR" sz="2000" dirty="0">
                        <a:effectLst/>
                        <a:latin typeface="+mj-lt"/>
                        <a:ea typeface="Times New Roman"/>
                        <a:cs typeface="Times New Roman"/>
                      </a:endParaRPr>
                    </a:p>
                  </a:txBody>
                  <a:tcPr/>
                </a:tc>
                <a:tc>
                  <a:txBody>
                    <a:bodyPr/>
                    <a:lstStyle/>
                    <a:p>
                      <a:pPr algn="ctr" eaLnBrk="0" fontAlgn="base" hangingPunct="0">
                        <a:spcAft>
                          <a:spcPts val="0"/>
                        </a:spcAft>
                      </a:pPr>
                      <a:r>
                        <a:rPr lang="fr-FR" sz="2000" b="1" kern="1200" dirty="0" err="1" smtClean="0">
                          <a:solidFill>
                            <a:srgbClr val="FFFFFF"/>
                          </a:solidFill>
                          <a:effectLst/>
                          <a:latin typeface="+mj-lt"/>
                          <a:ea typeface="Times New Roman"/>
                          <a:cs typeface="Arial"/>
                        </a:rPr>
                        <a:t>ToP</a:t>
                      </a:r>
                      <a:endParaRPr lang="fr-FR" sz="2000" dirty="0">
                        <a:effectLst/>
                        <a:latin typeface="+mj-lt"/>
                        <a:ea typeface="Times New Roman"/>
                        <a:cs typeface="Times New Roman"/>
                      </a:endParaRPr>
                    </a:p>
                  </a:txBody>
                  <a:tcPr/>
                </a:tc>
                <a:tc>
                  <a:txBody>
                    <a:bodyPr/>
                    <a:lstStyle/>
                    <a:p>
                      <a:pPr algn="ctr" eaLnBrk="0" fontAlgn="base" hangingPunct="0">
                        <a:spcAft>
                          <a:spcPts val="0"/>
                        </a:spcAft>
                      </a:pPr>
                      <a:r>
                        <a:rPr lang="fr-FR" sz="2000" b="1" kern="1200" dirty="0" err="1" smtClean="0">
                          <a:solidFill>
                            <a:srgbClr val="FFFFFF"/>
                          </a:solidFill>
                          <a:effectLst/>
                          <a:latin typeface="+mj-lt"/>
                          <a:ea typeface="Times New Roman"/>
                          <a:cs typeface="Arial"/>
                        </a:rPr>
                        <a:t>Wanabees</a:t>
                      </a:r>
                      <a:endParaRPr lang="fr-FR" sz="2000" dirty="0">
                        <a:effectLst/>
                        <a:latin typeface="+mj-lt"/>
                        <a:ea typeface="Times New Roman"/>
                        <a:cs typeface="Times New Roman"/>
                      </a:endParaRPr>
                    </a:p>
                  </a:txBody>
                  <a:tcPr/>
                </a:tc>
                <a:tc>
                  <a:txBody>
                    <a:bodyPr/>
                    <a:lstStyle/>
                    <a:p>
                      <a:pPr algn="ctr" eaLnBrk="0" fontAlgn="base" hangingPunct="0">
                        <a:spcAft>
                          <a:spcPts val="0"/>
                        </a:spcAft>
                      </a:pPr>
                      <a:r>
                        <a:rPr lang="fr-FR" sz="2000" b="1" kern="1200" dirty="0" err="1" smtClean="0">
                          <a:solidFill>
                            <a:srgbClr val="FFFFFF"/>
                          </a:solidFill>
                          <a:effectLst/>
                          <a:latin typeface="+mj-lt"/>
                          <a:ea typeface="Times New Roman"/>
                          <a:cs typeface="Arial"/>
                        </a:rPr>
                        <a:t>Venerables</a:t>
                      </a:r>
                      <a:endParaRPr lang="fr-FR" sz="2000" dirty="0">
                        <a:effectLst/>
                        <a:latin typeface="+mj-lt"/>
                        <a:ea typeface="Times New Roman"/>
                        <a:cs typeface="Times New Roman"/>
                      </a:endParaRPr>
                    </a:p>
                  </a:txBody>
                  <a:tcPr/>
                </a:tc>
                <a:tc>
                  <a:txBody>
                    <a:bodyPr/>
                    <a:lstStyle/>
                    <a:p>
                      <a:pPr algn="ctr" eaLnBrk="0" fontAlgn="base" hangingPunct="0">
                        <a:spcAft>
                          <a:spcPts val="0"/>
                        </a:spcAft>
                      </a:pPr>
                      <a:r>
                        <a:rPr lang="fr-FR" sz="2000" b="1" kern="1200" dirty="0" err="1" smtClean="0">
                          <a:solidFill>
                            <a:srgbClr val="FFFFFF"/>
                          </a:solidFill>
                          <a:effectLst/>
                          <a:latin typeface="+mj-lt"/>
                          <a:ea typeface="Times New Roman"/>
                          <a:cs typeface="Arial"/>
                        </a:rPr>
                        <a:t>Missionnaries</a:t>
                      </a:r>
                      <a:endParaRPr lang="fr-FR" sz="2000" dirty="0">
                        <a:effectLst/>
                        <a:latin typeface="+mj-lt"/>
                        <a:ea typeface="Times New Roman"/>
                        <a:cs typeface="Times New Roman"/>
                      </a:endParaRPr>
                    </a:p>
                  </a:txBody>
                  <a:tcPr/>
                </a:tc>
              </a:tr>
              <a:tr h="1205944">
                <a:tc>
                  <a:txBody>
                    <a:bodyPr/>
                    <a:lstStyle/>
                    <a:p>
                      <a:r>
                        <a:rPr lang="fr-CA" sz="2000" dirty="0" err="1" smtClean="0"/>
                        <a:t>Criteria</a:t>
                      </a:r>
                      <a:r>
                        <a:rPr lang="fr-CA" sz="2000" dirty="0" smtClean="0"/>
                        <a:t> of </a:t>
                      </a:r>
                      <a:r>
                        <a:rPr lang="fr-CA" sz="2000" dirty="0" err="1" smtClean="0"/>
                        <a:t>quality</a:t>
                      </a:r>
                      <a:endParaRPr lang="fr-CA" sz="2000" dirty="0"/>
                    </a:p>
                  </a:txBody>
                  <a:tcPr/>
                </a:tc>
                <a:tc>
                  <a:txBody>
                    <a:bodyPr/>
                    <a:lstStyle/>
                    <a:p>
                      <a:pPr algn="ctr"/>
                      <a:r>
                        <a:rPr lang="fr-CA" sz="2000" dirty="0" err="1" smtClean="0"/>
                        <a:t>Disciplinary</a:t>
                      </a:r>
                      <a:r>
                        <a:rPr lang="fr-CA" sz="2000" baseline="0" dirty="0" smtClean="0"/>
                        <a:t> </a:t>
                      </a:r>
                      <a:r>
                        <a:rPr lang="fr-CA" sz="2000" baseline="0" dirty="0" err="1" smtClean="0"/>
                        <a:t>o</a:t>
                      </a:r>
                      <a:r>
                        <a:rPr lang="fr-CA" sz="2000" dirty="0" err="1" smtClean="0"/>
                        <a:t>riginality</a:t>
                      </a:r>
                      <a:r>
                        <a:rPr lang="fr-CA" sz="2000" dirty="0" smtClean="0"/>
                        <a:t> as </a:t>
                      </a:r>
                      <a:r>
                        <a:rPr lang="fr-CA" sz="2000" dirty="0" err="1" smtClean="0"/>
                        <a:t>defined</a:t>
                      </a:r>
                      <a:r>
                        <a:rPr lang="fr-CA" sz="2000" baseline="0" dirty="0" smtClean="0"/>
                        <a:t> by the </a:t>
                      </a:r>
                      <a:r>
                        <a:rPr lang="fr-CA" sz="2000" baseline="0" dirty="0" err="1" smtClean="0"/>
                        <a:t>department</a:t>
                      </a:r>
                      <a:endParaRPr lang="fr-CA" sz="20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CA" sz="2000" dirty="0" err="1" smtClean="0"/>
                        <a:t>Conformity</a:t>
                      </a:r>
                      <a:r>
                        <a:rPr lang="fr-CA" sz="2000" dirty="0" smtClean="0"/>
                        <a:t> as </a:t>
                      </a:r>
                      <a:r>
                        <a:rPr lang="fr-CA" sz="2000" dirty="0" err="1" smtClean="0"/>
                        <a:t>defined</a:t>
                      </a:r>
                      <a:r>
                        <a:rPr lang="fr-CA" sz="2000" dirty="0" smtClean="0"/>
                        <a:t> by </a:t>
                      </a:r>
                      <a:r>
                        <a:rPr lang="fr-CA" sz="2000" dirty="0" err="1" smtClean="0"/>
                        <a:t>rankings</a:t>
                      </a:r>
                      <a:endParaRPr lang="fr-CA" sz="2000" dirty="0"/>
                    </a:p>
                  </a:txBody>
                  <a:tcPr/>
                </a:tc>
                <a:tc>
                  <a:txBody>
                    <a:bodyPr/>
                    <a:lstStyle/>
                    <a:p>
                      <a:pPr algn="ctr"/>
                      <a:r>
                        <a:rPr lang="fr-CA" sz="2000" dirty="0" err="1" smtClean="0"/>
                        <a:t>Disciplinary</a:t>
                      </a:r>
                      <a:r>
                        <a:rPr lang="fr-CA" sz="2000" baseline="0" dirty="0" smtClean="0"/>
                        <a:t> </a:t>
                      </a:r>
                      <a:r>
                        <a:rPr lang="fr-CA" sz="2000" baseline="0" dirty="0" err="1" smtClean="0"/>
                        <a:t>o</a:t>
                      </a:r>
                      <a:r>
                        <a:rPr lang="fr-CA" sz="2000" dirty="0" err="1" smtClean="0"/>
                        <a:t>riginality</a:t>
                      </a:r>
                      <a:r>
                        <a:rPr lang="fr-CA" sz="2000" dirty="0" smtClean="0"/>
                        <a:t> as </a:t>
                      </a:r>
                      <a:r>
                        <a:rPr lang="fr-CA" sz="2000" dirty="0" err="1" smtClean="0"/>
                        <a:t>defined</a:t>
                      </a:r>
                      <a:r>
                        <a:rPr lang="fr-CA" sz="2000" baseline="0" dirty="0" smtClean="0"/>
                        <a:t> by the </a:t>
                      </a:r>
                      <a:r>
                        <a:rPr lang="fr-CA" sz="2000" baseline="0" dirty="0" err="1" smtClean="0"/>
                        <a:t>department</a:t>
                      </a:r>
                      <a:endParaRPr lang="fr-CA" sz="20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CA" sz="2000" dirty="0" smtClean="0"/>
                        <a:t>Contribution </a:t>
                      </a:r>
                      <a:r>
                        <a:rPr lang="fr-CA" sz="2000" dirty="0" err="1" smtClean="0"/>
                        <a:t>valued</a:t>
                      </a:r>
                      <a:r>
                        <a:rPr lang="fr-CA" sz="2000" dirty="0" smtClean="0"/>
                        <a:t> by the </a:t>
                      </a:r>
                      <a:r>
                        <a:rPr lang="fr-CA" sz="2000" dirty="0" err="1" smtClean="0"/>
                        <a:t>department</a:t>
                      </a:r>
                      <a:endParaRPr lang="fr-CA" sz="2000" dirty="0" smtClean="0"/>
                    </a:p>
                  </a:txBody>
                  <a:tcPr/>
                </a:tc>
              </a:tr>
              <a:tr h="844161">
                <a:tc>
                  <a:txBody>
                    <a:bodyPr/>
                    <a:lstStyle/>
                    <a:p>
                      <a:r>
                        <a:rPr lang="fr-CA" sz="2000" dirty="0" err="1" smtClean="0"/>
                        <a:t>Internal</a:t>
                      </a:r>
                      <a:r>
                        <a:rPr lang="fr-CA" sz="2000" baseline="0" dirty="0" smtClean="0"/>
                        <a:t> v</a:t>
                      </a:r>
                      <a:r>
                        <a:rPr lang="fr-CA" sz="2000" dirty="0" smtClean="0"/>
                        <a:t>ision of </a:t>
                      </a:r>
                      <a:r>
                        <a:rPr lang="fr-CA" sz="2000" dirty="0" err="1" smtClean="0"/>
                        <a:t>quality</a:t>
                      </a:r>
                      <a:endParaRPr lang="fr-CA" sz="2000" dirty="0"/>
                    </a:p>
                  </a:txBody>
                  <a:tcPr/>
                </a:tc>
                <a:tc>
                  <a:txBody>
                    <a:bodyPr/>
                    <a:lstStyle/>
                    <a:p>
                      <a:pPr algn="ctr"/>
                      <a:r>
                        <a:rPr lang="fr-CA" sz="2000" dirty="0" smtClean="0"/>
                        <a:t>Stable</a:t>
                      </a:r>
                      <a:r>
                        <a:rPr lang="fr-CA" sz="2000" baseline="0" dirty="0" smtClean="0"/>
                        <a:t> and </a:t>
                      </a:r>
                      <a:r>
                        <a:rPr lang="fr-CA" sz="2000" baseline="0" dirty="0" err="1" smtClean="0"/>
                        <a:t>shared</a:t>
                      </a:r>
                      <a:r>
                        <a:rPr lang="fr-CA" sz="2000" baseline="0" dirty="0" smtClean="0"/>
                        <a:t> </a:t>
                      </a:r>
                      <a:endParaRPr lang="fr-CA" sz="2000" dirty="0"/>
                    </a:p>
                  </a:txBody>
                  <a:tcPr/>
                </a:tc>
                <a:tc>
                  <a:txBody>
                    <a:bodyPr/>
                    <a:lstStyle/>
                    <a:p>
                      <a:pPr algn="ctr"/>
                      <a:r>
                        <a:rPr lang="fr-CA" sz="2000" dirty="0" smtClean="0"/>
                        <a:t>Stable</a:t>
                      </a:r>
                      <a:r>
                        <a:rPr lang="fr-CA" sz="2000" baseline="0" dirty="0" smtClean="0"/>
                        <a:t> and </a:t>
                      </a:r>
                      <a:r>
                        <a:rPr lang="fr-CA" sz="2000" baseline="0" dirty="0" err="1" smtClean="0"/>
                        <a:t>shared</a:t>
                      </a:r>
                      <a:endParaRPr lang="fr-CA" sz="2000" dirty="0"/>
                    </a:p>
                  </a:txBody>
                  <a:tcPr/>
                </a:tc>
                <a:tc>
                  <a:txBody>
                    <a:bodyPr/>
                    <a:lstStyle/>
                    <a:p>
                      <a:pPr algn="ctr"/>
                      <a:r>
                        <a:rPr lang="fr-CA" sz="2000" dirty="0" smtClean="0"/>
                        <a:t>Stable</a:t>
                      </a:r>
                      <a:r>
                        <a:rPr lang="fr-CA" sz="2000" baseline="0" dirty="0" smtClean="0"/>
                        <a:t> and </a:t>
                      </a:r>
                      <a:r>
                        <a:rPr lang="fr-CA" sz="2000" baseline="0" dirty="0" err="1" smtClean="0"/>
                        <a:t>shared</a:t>
                      </a:r>
                      <a:endParaRPr lang="fr-CA" sz="20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CA" sz="2000" dirty="0" err="1" smtClean="0"/>
                        <a:t>Rather</a:t>
                      </a:r>
                      <a:r>
                        <a:rPr lang="fr-CA" sz="2000" baseline="0" dirty="0" smtClean="0"/>
                        <a:t> </a:t>
                      </a:r>
                      <a:r>
                        <a:rPr lang="fr-CA" sz="2000" baseline="0" dirty="0" err="1" smtClean="0"/>
                        <a:t>unstable</a:t>
                      </a:r>
                      <a:r>
                        <a:rPr lang="fr-CA" sz="2000" dirty="0" smtClean="0"/>
                        <a:t> (</a:t>
                      </a:r>
                      <a:r>
                        <a:rPr lang="fr-CA" sz="1600" dirty="0" err="1" smtClean="0"/>
                        <a:t>across</a:t>
                      </a:r>
                      <a:r>
                        <a:rPr lang="fr-CA" sz="1600" dirty="0" smtClean="0"/>
                        <a:t> </a:t>
                      </a:r>
                      <a:r>
                        <a:rPr lang="fr-CA" sz="1600" dirty="0" err="1" smtClean="0"/>
                        <a:t>departments</a:t>
                      </a:r>
                      <a:r>
                        <a:rPr lang="fr-CA" sz="1600" dirty="0" smtClean="0"/>
                        <a:t> </a:t>
                      </a:r>
                      <a:r>
                        <a:rPr lang="fr-CA" sz="1600" dirty="0" err="1" smtClean="0"/>
                        <a:t>etc</a:t>
                      </a:r>
                      <a:r>
                        <a:rPr lang="fr-CA" sz="1600" dirty="0" smtClean="0"/>
                        <a:t>)</a:t>
                      </a:r>
                      <a:endParaRPr lang="fr-CA" sz="1600" dirty="0"/>
                    </a:p>
                  </a:txBody>
                  <a:tcPr/>
                </a:tc>
              </a:tr>
              <a:tr h="1140962">
                <a:tc>
                  <a:txBody>
                    <a:bodyPr/>
                    <a:lstStyle/>
                    <a:p>
                      <a:r>
                        <a:rPr lang="fr-CA" sz="2000" dirty="0" err="1" smtClean="0"/>
                        <a:t>Relationships</a:t>
                      </a:r>
                      <a:r>
                        <a:rPr lang="fr-CA" sz="2000" dirty="0" smtClean="0"/>
                        <a:t> </a:t>
                      </a:r>
                      <a:r>
                        <a:rPr lang="fr-CA" sz="2000" baseline="0" dirty="0" err="1" smtClean="0"/>
                        <a:t>between</a:t>
                      </a:r>
                      <a:r>
                        <a:rPr lang="fr-CA" sz="2000" baseline="0" dirty="0" smtClean="0"/>
                        <a:t> disciplines</a:t>
                      </a:r>
                      <a:endParaRPr lang="fr-CA" sz="2000" dirty="0"/>
                    </a:p>
                  </a:txBody>
                  <a:tcPr/>
                </a:tc>
                <a:tc>
                  <a:txBody>
                    <a:bodyPr/>
                    <a:lstStyle/>
                    <a:p>
                      <a:pPr algn="ctr"/>
                      <a:r>
                        <a:rPr lang="fr-CA" sz="2000" dirty="0" err="1" smtClean="0"/>
                        <a:t>Heterarchy</a:t>
                      </a:r>
                      <a:endParaRPr lang="fr-CA" sz="2000" dirty="0" smtClean="0"/>
                    </a:p>
                    <a:p>
                      <a:pPr algn="ctr"/>
                      <a:r>
                        <a:rPr lang="fr-CA" sz="2000" dirty="0" err="1" smtClean="0"/>
                        <a:t>Rather</a:t>
                      </a:r>
                      <a:r>
                        <a:rPr lang="fr-CA" sz="2000" baseline="0" dirty="0" smtClean="0"/>
                        <a:t> s</a:t>
                      </a:r>
                      <a:r>
                        <a:rPr lang="fr-CA" sz="2000" dirty="0" smtClean="0"/>
                        <a:t>table</a:t>
                      </a:r>
                      <a:endParaRPr lang="fr-CA" sz="2000" dirty="0"/>
                    </a:p>
                  </a:txBody>
                  <a:tcPr/>
                </a:tc>
                <a:tc>
                  <a:txBody>
                    <a:bodyPr/>
                    <a:lstStyle/>
                    <a:p>
                      <a:pPr algn="ctr"/>
                      <a:r>
                        <a:rPr lang="fr-CA" sz="2000" dirty="0" err="1" smtClean="0"/>
                        <a:t>Hierarchy</a:t>
                      </a:r>
                      <a:endParaRPr lang="fr-CA" sz="2000" dirty="0" smtClean="0"/>
                    </a:p>
                    <a:p>
                      <a:pPr algn="ctr"/>
                      <a:r>
                        <a:rPr lang="fr-CA" sz="2000" dirty="0" smtClean="0"/>
                        <a:t>Stable</a:t>
                      </a:r>
                      <a:endParaRPr lang="fr-CA" sz="2000" dirty="0"/>
                    </a:p>
                  </a:txBody>
                  <a:tcPr/>
                </a:tc>
                <a:tc>
                  <a:txBody>
                    <a:bodyPr/>
                    <a:lstStyle/>
                    <a:p>
                      <a:pPr algn="ctr"/>
                      <a:r>
                        <a:rPr lang="fr-CA" sz="2000" dirty="0" err="1" smtClean="0"/>
                        <a:t>Collegiality</a:t>
                      </a:r>
                      <a:endParaRPr lang="fr-CA" sz="2000" dirty="0" smtClean="0"/>
                    </a:p>
                    <a:p>
                      <a:pPr algn="ctr"/>
                      <a:r>
                        <a:rPr lang="fr-CA" sz="2000" dirty="0" smtClean="0"/>
                        <a:t> </a:t>
                      </a:r>
                      <a:r>
                        <a:rPr lang="fr-CA" sz="2000" dirty="0" err="1" smtClean="0"/>
                        <a:t>Rather</a:t>
                      </a:r>
                      <a:r>
                        <a:rPr lang="fr-CA" sz="2000" baseline="0" dirty="0" smtClean="0"/>
                        <a:t> s</a:t>
                      </a:r>
                      <a:r>
                        <a:rPr lang="fr-CA" sz="2000" dirty="0" smtClean="0"/>
                        <a:t>table </a:t>
                      </a:r>
                    </a:p>
                    <a:p>
                      <a:pPr algn="ctr"/>
                      <a:endParaRPr lang="fr-CA" sz="2000" dirty="0"/>
                    </a:p>
                  </a:txBody>
                  <a:tcPr/>
                </a:tc>
                <a:tc>
                  <a:txBody>
                    <a:bodyPr/>
                    <a:lstStyle/>
                    <a:p>
                      <a:pPr algn="ctr"/>
                      <a:r>
                        <a:rPr lang="fr-CA" sz="2000" dirty="0" err="1" smtClean="0"/>
                        <a:t>Anarchy</a:t>
                      </a:r>
                      <a:endParaRPr lang="fr-CA" sz="2000" dirty="0" smtClean="0"/>
                    </a:p>
                    <a:p>
                      <a:pPr algn="ctr"/>
                      <a:r>
                        <a:rPr lang="fr-CA" sz="2000" dirty="0" err="1" smtClean="0"/>
                        <a:t>Unstable</a:t>
                      </a:r>
                      <a:endParaRPr lang="fr-CA" sz="2000" dirty="0"/>
                    </a:p>
                  </a:txBody>
                  <a:tcPr/>
                </a:tc>
              </a:tr>
            </a:tbl>
          </a:graphicData>
        </a:graphic>
      </p:graphicFrame>
      <p:sp>
        <p:nvSpPr>
          <p:cNvPr id="5" name="ZoneTexte 4"/>
          <p:cNvSpPr txBox="1"/>
          <p:nvPr/>
        </p:nvSpPr>
        <p:spPr>
          <a:xfrm>
            <a:off x="0" y="784807"/>
            <a:ext cx="8686800" cy="646331"/>
          </a:xfrm>
          <a:prstGeom prst="rect">
            <a:avLst/>
          </a:prstGeom>
          <a:noFill/>
        </p:spPr>
        <p:txBody>
          <a:bodyPr wrap="square" rtlCol="0">
            <a:spAutoFit/>
          </a:bodyPr>
          <a:lstStyle/>
          <a:p>
            <a:pPr algn="ctr"/>
            <a:r>
              <a:rPr lang="en-US" sz="3600" dirty="0"/>
              <a:t>P</a:t>
            </a:r>
            <a:r>
              <a:rPr lang="en-US" sz="3600" dirty="0" smtClean="0"/>
              <a:t>erformance evaluation  (2)</a:t>
            </a:r>
            <a:endParaRPr lang="fr-FR" sz="3600" dirty="0"/>
          </a:p>
        </p:txBody>
      </p:sp>
    </p:spTree>
    <p:extLst>
      <p:ext uri="{BB962C8B-B14F-4D97-AF65-F5344CB8AC3E}">
        <p14:creationId xmlns:p14="http://schemas.microsoft.com/office/powerpoint/2010/main" val="3387919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Setting the frame</a:t>
            </a:r>
            <a:endParaRPr lang="fr-CA" dirty="0"/>
          </a:p>
        </p:txBody>
      </p:sp>
      <p:sp>
        <p:nvSpPr>
          <p:cNvPr id="4" name="Espace réservé du texte 3"/>
          <p:cNvSpPr>
            <a:spLocks noGrp="1"/>
          </p:cNvSpPr>
          <p:nvPr>
            <p:ph type="body" idx="1"/>
          </p:nvPr>
        </p:nvSpPr>
        <p:spPr/>
        <p:txBody>
          <a:bodyPr/>
          <a:lstStyle/>
          <a:p>
            <a:r>
              <a:rPr lang="fr-CA" dirty="0" smtClean="0"/>
              <a:t>Observations, intuitions, </a:t>
            </a:r>
            <a:r>
              <a:rPr lang="fr-CA" dirty="0" err="1" smtClean="0"/>
              <a:t>hypotheses</a:t>
            </a:r>
            <a:endParaRPr lang="fr-CA" dirty="0"/>
          </a:p>
        </p:txBody>
      </p:sp>
    </p:spTree>
    <p:extLst>
      <p:ext uri="{BB962C8B-B14F-4D97-AF65-F5344CB8AC3E}">
        <p14:creationId xmlns:p14="http://schemas.microsoft.com/office/powerpoint/2010/main" val="332066772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38896"/>
            <a:ext cx="8229600" cy="575427"/>
          </a:xfrm>
        </p:spPr>
        <p:txBody>
          <a:bodyPr>
            <a:noAutofit/>
          </a:bodyPr>
          <a:lstStyle/>
          <a:p>
            <a:r>
              <a:rPr lang="en-US" sz="3600" dirty="0"/>
              <a:t>Academic </a:t>
            </a:r>
            <a:r>
              <a:rPr lang="en-US" sz="3600" dirty="0" smtClean="0"/>
              <a:t>quality evaluation (3) </a:t>
            </a:r>
            <a:endParaRPr lang="en-US" sz="36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922365260"/>
              </p:ext>
            </p:extLst>
          </p:nvPr>
        </p:nvGraphicFramePr>
        <p:xfrm>
          <a:off x="198460" y="1428648"/>
          <a:ext cx="8712350" cy="4581368"/>
        </p:xfrm>
        <a:graphic>
          <a:graphicData uri="http://schemas.openxmlformats.org/drawingml/2006/table">
            <a:tbl>
              <a:tblPr firstRow="1" bandRow="1">
                <a:tableStyleId>{5C22544A-7EE6-4342-B048-85BDC9FD1C3A}</a:tableStyleId>
              </a:tblPr>
              <a:tblGrid>
                <a:gridCol w="1742470"/>
                <a:gridCol w="1742470"/>
                <a:gridCol w="1742470"/>
                <a:gridCol w="1742470"/>
                <a:gridCol w="1742470"/>
              </a:tblGrid>
              <a:tr h="823928">
                <a:tc>
                  <a:txBody>
                    <a:bodyPr/>
                    <a:lstStyle/>
                    <a:p>
                      <a:pPr algn="ctr" eaLnBrk="0" fontAlgn="base" hangingPunct="0">
                        <a:spcAft>
                          <a:spcPts val="0"/>
                        </a:spcAft>
                      </a:pPr>
                      <a:endParaRPr lang="en-GB" sz="2000" noProof="0" dirty="0">
                        <a:effectLst/>
                        <a:latin typeface="+mj-lt"/>
                        <a:ea typeface="Times New Roman"/>
                        <a:cs typeface="Times New Roman"/>
                      </a:endParaRPr>
                    </a:p>
                  </a:txBody>
                  <a:tcPr/>
                </a:tc>
                <a:tc>
                  <a:txBody>
                    <a:bodyPr/>
                    <a:lstStyle/>
                    <a:p>
                      <a:pPr algn="ctr" eaLnBrk="0" fontAlgn="base" hangingPunct="0">
                        <a:spcAft>
                          <a:spcPts val="0"/>
                        </a:spcAft>
                      </a:pPr>
                      <a:r>
                        <a:rPr lang="en-GB" sz="2000" b="1" kern="1200" noProof="0" dirty="0" err="1" smtClean="0">
                          <a:solidFill>
                            <a:srgbClr val="FFFFFF"/>
                          </a:solidFill>
                          <a:effectLst/>
                          <a:latin typeface="+mj-lt"/>
                          <a:ea typeface="Times New Roman"/>
                          <a:cs typeface="Arial"/>
                        </a:rPr>
                        <a:t>ToP</a:t>
                      </a:r>
                      <a:endParaRPr lang="en-GB" sz="2000" noProof="0" dirty="0">
                        <a:effectLst/>
                        <a:latin typeface="+mj-lt"/>
                        <a:ea typeface="Times New Roman"/>
                        <a:cs typeface="Times New Roman"/>
                      </a:endParaRPr>
                    </a:p>
                  </a:txBody>
                  <a:tcPr/>
                </a:tc>
                <a:tc>
                  <a:txBody>
                    <a:bodyPr/>
                    <a:lstStyle/>
                    <a:p>
                      <a:pPr algn="ctr" eaLnBrk="0" fontAlgn="base" hangingPunct="0">
                        <a:spcAft>
                          <a:spcPts val="0"/>
                        </a:spcAft>
                      </a:pPr>
                      <a:r>
                        <a:rPr lang="en-GB" sz="2000" b="1" kern="1200" noProof="0" smtClean="0">
                          <a:solidFill>
                            <a:srgbClr val="FFFFFF"/>
                          </a:solidFill>
                          <a:effectLst/>
                          <a:latin typeface="+mj-lt"/>
                          <a:ea typeface="Times New Roman"/>
                          <a:cs typeface="Arial"/>
                        </a:rPr>
                        <a:t>Wanabees</a:t>
                      </a:r>
                      <a:endParaRPr lang="en-GB" sz="2000" noProof="0">
                        <a:effectLst/>
                        <a:latin typeface="+mj-lt"/>
                        <a:ea typeface="Times New Roman"/>
                        <a:cs typeface="Times New Roman"/>
                      </a:endParaRPr>
                    </a:p>
                  </a:txBody>
                  <a:tcPr/>
                </a:tc>
                <a:tc>
                  <a:txBody>
                    <a:bodyPr/>
                    <a:lstStyle/>
                    <a:p>
                      <a:pPr algn="ctr" eaLnBrk="0" fontAlgn="base" hangingPunct="0">
                        <a:spcAft>
                          <a:spcPts val="0"/>
                        </a:spcAft>
                      </a:pPr>
                      <a:r>
                        <a:rPr lang="en-GB" sz="2000" b="1" kern="1200" noProof="0" smtClean="0">
                          <a:solidFill>
                            <a:srgbClr val="FFFFFF"/>
                          </a:solidFill>
                          <a:effectLst/>
                          <a:latin typeface="+mj-lt"/>
                          <a:ea typeface="Times New Roman"/>
                          <a:cs typeface="Arial"/>
                        </a:rPr>
                        <a:t>Venerables</a:t>
                      </a:r>
                      <a:endParaRPr lang="en-GB" sz="2000" noProof="0">
                        <a:effectLst/>
                        <a:latin typeface="+mj-lt"/>
                        <a:ea typeface="Times New Roman"/>
                        <a:cs typeface="Times New Roman"/>
                      </a:endParaRPr>
                    </a:p>
                  </a:txBody>
                  <a:tcPr/>
                </a:tc>
                <a:tc>
                  <a:txBody>
                    <a:bodyPr/>
                    <a:lstStyle/>
                    <a:p>
                      <a:pPr algn="ctr" eaLnBrk="0" fontAlgn="base" hangingPunct="0">
                        <a:spcAft>
                          <a:spcPts val="0"/>
                        </a:spcAft>
                      </a:pPr>
                      <a:r>
                        <a:rPr lang="en-GB" sz="2000" b="1" kern="1200" noProof="0" smtClean="0">
                          <a:solidFill>
                            <a:srgbClr val="FFFFFF"/>
                          </a:solidFill>
                          <a:effectLst/>
                          <a:latin typeface="+mj-lt"/>
                          <a:ea typeface="Times New Roman"/>
                          <a:cs typeface="Arial"/>
                        </a:rPr>
                        <a:t>Missionnaries</a:t>
                      </a:r>
                      <a:endParaRPr lang="en-GB" sz="2000" noProof="0">
                        <a:effectLst/>
                        <a:latin typeface="+mj-lt"/>
                        <a:ea typeface="Times New Roman"/>
                        <a:cs typeface="Times New Roman"/>
                      </a:endParaRPr>
                    </a:p>
                  </a:txBody>
                  <a:tcPr/>
                </a:tc>
              </a:tr>
              <a:tr h="1149169">
                <a:tc>
                  <a:txBody>
                    <a:bodyPr/>
                    <a:lstStyle/>
                    <a:p>
                      <a:pPr algn="l" eaLnBrk="0" fontAlgn="base" hangingPunct="0">
                        <a:spcAft>
                          <a:spcPts val="0"/>
                        </a:spcAft>
                      </a:pPr>
                      <a:r>
                        <a:rPr lang="en-GB" sz="2000" kern="1200" noProof="0" dirty="0" smtClean="0">
                          <a:solidFill>
                            <a:srgbClr val="000000"/>
                          </a:solidFill>
                          <a:effectLst/>
                          <a:latin typeface="+mj-lt"/>
                          <a:ea typeface="Times New Roman"/>
                          <a:cs typeface="Arial"/>
                        </a:rPr>
                        <a:t>Norms</a:t>
                      </a:r>
                      <a:r>
                        <a:rPr lang="en-GB" sz="2000" kern="1200" baseline="0" noProof="0" dirty="0" smtClean="0">
                          <a:solidFill>
                            <a:srgbClr val="000000"/>
                          </a:solidFill>
                          <a:effectLst/>
                          <a:latin typeface="+mj-lt"/>
                          <a:ea typeface="Times New Roman"/>
                          <a:cs typeface="Arial"/>
                        </a:rPr>
                        <a:t> of q</a:t>
                      </a:r>
                      <a:r>
                        <a:rPr lang="en-GB" sz="2000" kern="1200" noProof="0" dirty="0" smtClean="0">
                          <a:solidFill>
                            <a:srgbClr val="000000"/>
                          </a:solidFill>
                          <a:effectLst/>
                          <a:latin typeface="+mj-lt"/>
                          <a:ea typeface="Times New Roman"/>
                          <a:cs typeface="Arial"/>
                        </a:rPr>
                        <a:t>uality</a:t>
                      </a:r>
                      <a:endParaRPr lang="en-GB" sz="2000" noProof="0" dirty="0">
                        <a:effectLst/>
                        <a:latin typeface="+mj-lt"/>
                        <a:ea typeface="Times New Roman"/>
                        <a:cs typeface="Times New Roman"/>
                      </a:endParaRPr>
                    </a:p>
                  </a:txBody>
                  <a:tcPr/>
                </a:tc>
                <a:tc>
                  <a:txBody>
                    <a:bodyPr/>
                    <a:lstStyle/>
                    <a:p>
                      <a:pPr algn="ctr" eaLnBrk="0" fontAlgn="base" hangingPunct="0">
                        <a:spcAft>
                          <a:spcPts val="0"/>
                        </a:spcAft>
                      </a:pPr>
                      <a:r>
                        <a:rPr lang="en-GB" sz="2000" kern="1200" noProof="0" dirty="0" smtClean="0">
                          <a:solidFill>
                            <a:srgbClr val="000000"/>
                          </a:solidFill>
                          <a:effectLst/>
                          <a:latin typeface="+mj-lt"/>
                          <a:ea typeface="Times New Roman"/>
                          <a:cs typeface="Arial"/>
                        </a:rPr>
                        <a:t>Decentralized Discipline and department </a:t>
                      </a:r>
                    </a:p>
                    <a:p>
                      <a:pPr algn="ctr" eaLnBrk="0" fontAlgn="base" hangingPunct="0">
                        <a:spcAft>
                          <a:spcPts val="0"/>
                        </a:spcAft>
                      </a:pPr>
                      <a:endParaRPr lang="en-GB" sz="2000" noProof="0" dirty="0">
                        <a:effectLst/>
                        <a:latin typeface="+mj-lt"/>
                        <a:ea typeface="Times New Roman"/>
                        <a:cs typeface="Times New Roman"/>
                      </a:endParaRPr>
                    </a:p>
                  </a:txBody>
                  <a:tcPr/>
                </a:tc>
                <a:tc>
                  <a:txBody>
                    <a:bodyPr/>
                    <a:lstStyle/>
                    <a:p>
                      <a:pPr algn="ctr" eaLnBrk="0" fontAlgn="base" hangingPunct="0">
                        <a:spcAft>
                          <a:spcPts val="0"/>
                        </a:spcAft>
                      </a:pPr>
                      <a:r>
                        <a:rPr lang="en-GB" sz="2000" kern="1200" noProof="0" smtClean="0">
                          <a:solidFill>
                            <a:srgbClr val="000000"/>
                          </a:solidFill>
                          <a:effectLst/>
                          <a:latin typeface="+mj-lt"/>
                          <a:ea typeface="Times New Roman"/>
                          <a:cs typeface="Arial"/>
                        </a:rPr>
                        <a:t>Centralized</a:t>
                      </a:r>
                      <a:endParaRPr lang="en-GB" sz="2000" noProof="0">
                        <a:effectLst/>
                        <a:latin typeface="+mj-lt"/>
                        <a:ea typeface="Times New Roman"/>
                        <a:cs typeface="Times New Roman"/>
                      </a:endParaRPr>
                    </a:p>
                  </a:txBody>
                  <a:tcPr/>
                </a:tc>
                <a:tc>
                  <a:txBody>
                    <a:bodyPr/>
                    <a:lstStyle/>
                    <a:p>
                      <a:pPr algn="ctr" eaLnBrk="0" fontAlgn="base" hangingPunct="0">
                        <a:spcAft>
                          <a:spcPts val="0"/>
                        </a:spcAft>
                      </a:pPr>
                      <a:r>
                        <a:rPr lang="en-GB" sz="2000" kern="1200" noProof="0" dirty="0" smtClean="0">
                          <a:solidFill>
                            <a:srgbClr val="000000"/>
                          </a:solidFill>
                          <a:effectLst/>
                          <a:latin typeface="+mn-lt"/>
                          <a:ea typeface="Times New Roman"/>
                          <a:cs typeface="Arial"/>
                        </a:rPr>
                        <a:t>Decentralized Discipline and department</a:t>
                      </a:r>
                    </a:p>
                    <a:p>
                      <a:pPr algn="ctr" eaLnBrk="0" fontAlgn="base" hangingPunct="0">
                        <a:spcAft>
                          <a:spcPts val="0"/>
                        </a:spcAft>
                      </a:pPr>
                      <a:endParaRPr lang="en-GB" sz="2000" kern="1200" noProof="0" dirty="0" smtClean="0">
                        <a:solidFill>
                          <a:schemeClr val="dk1"/>
                        </a:solidFill>
                        <a:effectLst/>
                        <a:latin typeface="+mn-lt"/>
                        <a:ea typeface="Times New Roman"/>
                        <a:cs typeface="Times New Roman"/>
                      </a:endParaRPr>
                    </a:p>
                  </a:txBody>
                  <a:tcPr/>
                </a:tc>
                <a:tc>
                  <a:txBody>
                    <a:bodyPr/>
                    <a:lstStyle/>
                    <a:p>
                      <a:pPr algn="ctr" eaLnBrk="0" fontAlgn="base" hangingPunct="0">
                        <a:spcAft>
                          <a:spcPts val="0"/>
                        </a:spcAft>
                      </a:pPr>
                      <a:r>
                        <a:rPr lang="en-GB" sz="2000" kern="1200" noProof="0" dirty="0" smtClean="0">
                          <a:solidFill>
                            <a:srgbClr val="000000"/>
                          </a:solidFill>
                          <a:effectLst/>
                          <a:latin typeface="+mn-lt"/>
                          <a:ea typeface="Times New Roman"/>
                          <a:cs typeface="Arial"/>
                        </a:rPr>
                        <a:t>Decentralized Discipline</a:t>
                      </a:r>
                      <a:r>
                        <a:rPr lang="en-GB" sz="2000" kern="1200" baseline="0" noProof="0" dirty="0" smtClean="0">
                          <a:solidFill>
                            <a:srgbClr val="000000"/>
                          </a:solidFill>
                          <a:effectLst/>
                          <a:latin typeface="+mn-lt"/>
                          <a:ea typeface="Times New Roman"/>
                          <a:cs typeface="Arial"/>
                        </a:rPr>
                        <a:t> or department</a:t>
                      </a:r>
                      <a:r>
                        <a:rPr lang="en-GB" sz="2000" kern="1200" noProof="0" dirty="0" smtClean="0">
                          <a:solidFill>
                            <a:srgbClr val="000000"/>
                          </a:solidFill>
                          <a:effectLst/>
                          <a:latin typeface="+mn-lt"/>
                          <a:ea typeface="Times New Roman"/>
                          <a:cs typeface="Arial"/>
                        </a:rPr>
                        <a:t> </a:t>
                      </a:r>
                    </a:p>
                    <a:p>
                      <a:pPr algn="ctr" eaLnBrk="0" fontAlgn="base" hangingPunct="0">
                        <a:spcAft>
                          <a:spcPts val="0"/>
                        </a:spcAft>
                      </a:pPr>
                      <a:endParaRPr lang="en-GB" sz="2000" kern="1200" noProof="0" dirty="0" smtClean="0">
                        <a:solidFill>
                          <a:schemeClr val="dk1"/>
                        </a:solidFill>
                        <a:effectLst/>
                        <a:latin typeface="+mn-lt"/>
                        <a:ea typeface="Times New Roman"/>
                        <a:cs typeface="Times New Roman"/>
                      </a:endParaRPr>
                    </a:p>
                  </a:txBody>
                  <a:tcPr/>
                </a:tc>
              </a:tr>
              <a:tr h="821936">
                <a:tc>
                  <a:txBody>
                    <a:bodyPr/>
                    <a:lstStyle/>
                    <a:p>
                      <a:pPr algn="l">
                        <a:spcAft>
                          <a:spcPts val="0"/>
                        </a:spcAft>
                      </a:pPr>
                      <a:r>
                        <a:rPr lang="en-GB" sz="2000" kern="1200" noProof="0" dirty="0" smtClean="0">
                          <a:solidFill>
                            <a:srgbClr val="000000"/>
                          </a:solidFill>
                          <a:effectLst/>
                          <a:latin typeface="+mj-lt"/>
                          <a:ea typeface="Times New Roman"/>
                          <a:cs typeface="Arial"/>
                        </a:rPr>
                        <a:t>Institutionalization of norms</a:t>
                      </a:r>
                      <a:endParaRPr lang="en-GB" sz="2000" noProof="0" dirty="0">
                        <a:effectLst/>
                        <a:latin typeface="+mj-lt"/>
                        <a:ea typeface="Times New Roman"/>
                        <a:cs typeface="Times New Roman"/>
                      </a:endParaRPr>
                    </a:p>
                  </a:txBody>
                  <a:tcPr/>
                </a:tc>
                <a:tc>
                  <a:txBody>
                    <a:bodyPr/>
                    <a:lstStyle/>
                    <a:p>
                      <a:pPr algn="ctr">
                        <a:spcAft>
                          <a:spcPts val="0"/>
                        </a:spcAft>
                      </a:pPr>
                      <a:r>
                        <a:rPr lang="en-GB" sz="2000" kern="1200" noProof="0" dirty="0" smtClean="0">
                          <a:solidFill>
                            <a:srgbClr val="000000"/>
                          </a:solidFill>
                          <a:effectLst/>
                          <a:latin typeface="+mj-lt"/>
                          <a:ea typeface="Times New Roman"/>
                          <a:cs typeface="Arial"/>
                        </a:rPr>
                        <a:t> Strong</a:t>
                      </a:r>
                      <a:endParaRPr lang="en-GB" sz="2000" noProof="0" dirty="0">
                        <a:effectLst/>
                        <a:latin typeface="+mj-lt"/>
                        <a:ea typeface="Times New Roman"/>
                        <a:cs typeface="Times New Roman"/>
                      </a:endParaRPr>
                    </a:p>
                  </a:txBody>
                  <a:tcPr/>
                </a:tc>
                <a:tc>
                  <a:txBody>
                    <a:bodyPr/>
                    <a:lstStyle/>
                    <a:p>
                      <a:pPr algn="ctr">
                        <a:spcAft>
                          <a:spcPts val="0"/>
                        </a:spcAft>
                      </a:pPr>
                      <a:r>
                        <a:rPr lang="en-GB" sz="2000" kern="1200" noProof="0" dirty="0" smtClean="0">
                          <a:solidFill>
                            <a:srgbClr val="000000"/>
                          </a:solidFill>
                          <a:effectLst/>
                          <a:latin typeface="+mn-lt"/>
                          <a:ea typeface="Times New Roman"/>
                          <a:cs typeface="Arial"/>
                        </a:rPr>
                        <a:t>Strong</a:t>
                      </a:r>
                      <a:endParaRPr lang="en-GB" sz="2000" noProof="0" dirty="0">
                        <a:effectLst/>
                        <a:latin typeface="+mj-lt"/>
                        <a:ea typeface="Times New Roman"/>
                        <a:cs typeface="Times New Roman"/>
                      </a:endParaRPr>
                    </a:p>
                  </a:txBody>
                  <a:tcPr/>
                </a:tc>
                <a:tc>
                  <a:txBody>
                    <a:bodyPr/>
                    <a:lstStyle/>
                    <a:p>
                      <a:pPr algn="ctr">
                        <a:spcAft>
                          <a:spcPts val="0"/>
                        </a:spcAft>
                      </a:pPr>
                      <a:r>
                        <a:rPr lang="en-GB" sz="2000" kern="1200" noProof="0" smtClean="0">
                          <a:solidFill>
                            <a:srgbClr val="000000"/>
                          </a:solidFill>
                          <a:effectLst/>
                          <a:latin typeface="+mj-lt"/>
                          <a:ea typeface="Times New Roman"/>
                          <a:cs typeface="Arial"/>
                        </a:rPr>
                        <a:t>Weak</a:t>
                      </a:r>
                      <a:endParaRPr lang="en-GB" sz="2000" noProof="0">
                        <a:effectLst/>
                        <a:latin typeface="+mj-lt"/>
                        <a:ea typeface="Times New Roman"/>
                        <a:cs typeface="Times New Roman"/>
                      </a:endParaRPr>
                    </a:p>
                  </a:txBody>
                  <a:tcPr/>
                </a:tc>
                <a:tc>
                  <a:txBody>
                    <a:bodyPr/>
                    <a:lstStyle/>
                    <a:p>
                      <a:pPr algn="ctr">
                        <a:spcAft>
                          <a:spcPts val="0"/>
                        </a:spcAft>
                      </a:pPr>
                      <a:r>
                        <a:rPr lang="en-GB" sz="2000" kern="1200" noProof="0" smtClean="0">
                          <a:solidFill>
                            <a:srgbClr val="000000"/>
                          </a:solidFill>
                          <a:effectLst/>
                          <a:latin typeface="+mj-lt"/>
                          <a:ea typeface="Times New Roman"/>
                          <a:cs typeface="Arial"/>
                        </a:rPr>
                        <a:t>Weak</a:t>
                      </a:r>
                      <a:endParaRPr lang="en-GB" sz="2000" noProof="0">
                        <a:effectLst/>
                        <a:latin typeface="+mj-lt"/>
                        <a:ea typeface="Times New Roman"/>
                        <a:cs typeface="Times New Roman"/>
                      </a:endParaRPr>
                    </a:p>
                  </a:txBody>
                  <a:tcPr/>
                </a:tc>
              </a:tr>
              <a:tr h="800936">
                <a:tc>
                  <a:txBody>
                    <a:bodyPr/>
                    <a:lstStyle/>
                    <a:p>
                      <a:pPr algn="l" eaLnBrk="0" fontAlgn="base" hangingPunct="0">
                        <a:spcAft>
                          <a:spcPts val="0"/>
                        </a:spcAft>
                      </a:pPr>
                      <a:r>
                        <a:rPr lang="en-GB" sz="2000" kern="1200" noProof="0" dirty="0" smtClean="0">
                          <a:solidFill>
                            <a:srgbClr val="000000"/>
                          </a:solidFill>
                          <a:effectLst/>
                          <a:latin typeface="+mj-lt"/>
                          <a:ea typeface="Times New Roman"/>
                          <a:cs typeface="Arial"/>
                        </a:rPr>
                        <a:t>Value</a:t>
                      </a:r>
                      <a:r>
                        <a:rPr lang="en-GB" sz="2000" kern="1200" baseline="0" noProof="0" dirty="0" smtClean="0">
                          <a:solidFill>
                            <a:srgbClr val="000000"/>
                          </a:solidFill>
                          <a:effectLst/>
                          <a:latin typeface="+mj-lt"/>
                          <a:ea typeface="Times New Roman"/>
                          <a:cs typeface="Arial"/>
                        </a:rPr>
                        <a:t> given to </a:t>
                      </a:r>
                      <a:r>
                        <a:rPr lang="en-GB" sz="2000" kern="1200" noProof="0" dirty="0" smtClean="0">
                          <a:solidFill>
                            <a:srgbClr val="000000"/>
                          </a:solidFill>
                          <a:effectLst/>
                          <a:latin typeface="+mj-lt"/>
                          <a:ea typeface="Times New Roman"/>
                          <a:cs typeface="Arial"/>
                        </a:rPr>
                        <a:t>Individuals</a:t>
                      </a:r>
                      <a:endParaRPr lang="en-GB" sz="2000" noProof="0" dirty="0">
                        <a:effectLst/>
                        <a:latin typeface="+mj-lt"/>
                        <a:ea typeface="Times New Roman"/>
                        <a:cs typeface="Times New Roman"/>
                      </a:endParaRPr>
                    </a:p>
                  </a:txBody>
                  <a:tcPr/>
                </a:tc>
                <a:tc>
                  <a:txBody>
                    <a:bodyPr/>
                    <a:lstStyle/>
                    <a:p>
                      <a:pPr algn="ctr" eaLnBrk="0" fontAlgn="base" hangingPunct="0">
                        <a:spcAft>
                          <a:spcPts val="0"/>
                        </a:spcAft>
                      </a:pPr>
                      <a:r>
                        <a:rPr lang="en-GB" sz="2400" b="1" kern="1200" noProof="0" dirty="0" smtClean="0">
                          <a:solidFill>
                            <a:srgbClr val="000000"/>
                          </a:solidFill>
                          <a:effectLst/>
                          <a:latin typeface="+mj-lt"/>
                          <a:ea typeface="Times New Roman"/>
                          <a:cs typeface="Arial"/>
                        </a:rPr>
                        <a:t>+</a:t>
                      </a:r>
                      <a:endParaRPr lang="en-GB" sz="2400" b="1" noProof="0" dirty="0">
                        <a:effectLst/>
                        <a:latin typeface="+mj-lt"/>
                        <a:ea typeface="Times New Roman"/>
                        <a:cs typeface="Times New Roman"/>
                      </a:endParaRPr>
                    </a:p>
                  </a:txBody>
                  <a:tcPr/>
                </a:tc>
                <a:tc>
                  <a:txBody>
                    <a:bodyPr/>
                    <a:lstStyle/>
                    <a:p>
                      <a:pPr algn="ctr" eaLnBrk="0" fontAlgn="base" hangingPunct="0">
                        <a:spcAft>
                          <a:spcPts val="0"/>
                        </a:spcAft>
                      </a:pPr>
                      <a:r>
                        <a:rPr lang="en-GB" sz="2400" b="1" kern="1200" noProof="0" dirty="0" smtClean="0">
                          <a:solidFill>
                            <a:srgbClr val="000000"/>
                          </a:solidFill>
                          <a:effectLst/>
                          <a:latin typeface="+mj-lt"/>
                          <a:ea typeface="Times New Roman"/>
                          <a:cs typeface="Arial"/>
                        </a:rPr>
                        <a:t>+</a:t>
                      </a:r>
                      <a:endParaRPr lang="en-GB" sz="2400" b="1" noProof="0" dirty="0">
                        <a:effectLst/>
                        <a:latin typeface="+mj-lt"/>
                        <a:ea typeface="Times New Roman"/>
                        <a:cs typeface="Times New Roman"/>
                      </a:endParaRPr>
                    </a:p>
                  </a:txBody>
                  <a:tcPr/>
                </a:tc>
                <a:tc>
                  <a:txBody>
                    <a:bodyPr/>
                    <a:lstStyle/>
                    <a:p>
                      <a:pPr algn="ctr" eaLnBrk="0" fontAlgn="base" hangingPunct="0">
                        <a:spcAft>
                          <a:spcPts val="0"/>
                        </a:spcAft>
                      </a:pPr>
                      <a:r>
                        <a:rPr lang="en-GB" sz="2400" b="1" kern="1200" noProof="0" dirty="0" smtClean="0">
                          <a:solidFill>
                            <a:srgbClr val="000000"/>
                          </a:solidFill>
                          <a:effectLst/>
                          <a:latin typeface="+mj-lt"/>
                          <a:ea typeface="Times New Roman"/>
                          <a:cs typeface="Arial"/>
                        </a:rPr>
                        <a:t>+</a:t>
                      </a:r>
                      <a:endParaRPr lang="en-GB" sz="2400" b="1" noProof="0" dirty="0">
                        <a:effectLst/>
                        <a:latin typeface="+mj-lt"/>
                        <a:ea typeface="Times New Roman"/>
                        <a:cs typeface="Times New Roman"/>
                      </a:endParaRPr>
                    </a:p>
                  </a:txBody>
                  <a:tcPr/>
                </a:tc>
                <a:tc>
                  <a:txBody>
                    <a:bodyPr/>
                    <a:lstStyle/>
                    <a:p>
                      <a:pPr algn="ctr" eaLnBrk="0" fontAlgn="base" hangingPunct="0">
                        <a:spcAft>
                          <a:spcPts val="0"/>
                        </a:spcAft>
                      </a:pPr>
                      <a:r>
                        <a:rPr lang="en-GB" sz="2400" b="1" kern="1200" noProof="0" dirty="0" smtClean="0">
                          <a:solidFill>
                            <a:srgbClr val="000000"/>
                          </a:solidFill>
                          <a:effectLst/>
                          <a:latin typeface="+mj-lt"/>
                          <a:ea typeface="Times New Roman"/>
                          <a:cs typeface="Arial"/>
                        </a:rPr>
                        <a:t>+/-</a:t>
                      </a:r>
                      <a:endParaRPr lang="en-GB" sz="2400" b="1" noProof="0" dirty="0">
                        <a:effectLst/>
                        <a:latin typeface="+mj-lt"/>
                        <a:ea typeface="Times New Roman"/>
                        <a:cs typeface="Times New Roman"/>
                      </a:endParaRPr>
                    </a:p>
                  </a:txBody>
                  <a:tcPr/>
                </a:tc>
              </a:tr>
              <a:tr h="823928">
                <a:tc>
                  <a:txBody>
                    <a:bodyPr/>
                    <a:lstStyle/>
                    <a:p>
                      <a:pPr algn="l" eaLnBrk="0" fontAlgn="base" hangingPunct="0">
                        <a:spcAft>
                          <a:spcPts val="0"/>
                        </a:spcAft>
                      </a:pPr>
                      <a:r>
                        <a:rPr lang="en-GB" sz="2000" kern="1200" noProof="0" dirty="0" smtClean="0">
                          <a:solidFill>
                            <a:srgbClr val="000000"/>
                          </a:solidFill>
                          <a:effectLst/>
                          <a:latin typeface="+mj-lt"/>
                          <a:ea typeface="Times New Roman"/>
                          <a:cs typeface="Arial"/>
                        </a:rPr>
                        <a:t>Value</a:t>
                      </a:r>
                      <a:r>
                        <a:rPr lang="en-GB" sz="2000" kern="1200" baseline="0" noProof="0" dirty="0" smtClean="0">
                          <a:solidFill>
                            <a:srgbClr val="000000"/>
                          </a:solidFill>
                          <a:effectLst/>
                          <a:latin typeface="+mj-lt"/>
                          <a:ea typeface="Times New Roman"/>
                          <a:cs typeface="Arial"/>
                        </a:rPr>
                        <a:t> given to </a:t>
                      </a:r>
                      <a:r>
                        <a:rPr lang="en-GB" sz="2000" kern="1200" noProof="0" dirty="0" smtClean="0">
                          <a:solidFill>
                            <a:srgbClr val="000000"/>
                          </a:solidFill>
                          <a:effectLst/>
                          <a:latin typeface="+mj-lt"/>
                          <a:ea typeface="Times New Roman"/>
                          <a:cs typeface="Arial"/>
                        </a:rPr>
                        <a:t>departments</a:t>
                      </a:r>
                      <a:endParaRPr lang="en-GB" sz="2000" noProof="0" dirty="0">
                        <a:effectLst/>
                        <a:latin typeface="+mj-lt"/>
                        <a:ea typeface="Times New Roman"/>
                        <a:cs typeface="Times New Roman"/>
                      </a:endParaRPr>
                    </a:p>
                  </a:txBody>
                  <a:tcPr/>
                </a:tc>
                <a:tc>
                  <a:txBody>
                    <a:bodyPr/>
                    <a:lstStyle/>
                    <a:p>
                      <a:pPr algn="ctr" eaLnBrk="0" fontAlgn="base" hangingPunct="0">
                        <a:spcAft>
                          <a:spcPts val="0"/>
                        </a:spcAft>
                      </a:pPr>
                      <a:r>
                        <a:rPr lang="en-GB" sz="2400" b="1" kern="1200" noProof="0" dirty="0" smtClean="0">
                          <a:solidFill>
                            <a:srgbClr val="000000"/>
                          </a:solidFill>
                          <a:effectLst/>
                          <a:latin typeface="+mj-lt"/>
                          <a:ea typeface="Times New Roman"/>
                          <a:cs typeface="Arial"/>
                        </a:rPr>
                        <a:t>+</a:t>
                      </a:r>
                      <a:endParaRPr lang="en-GB" sz="2400" b="1" noProof="0" dirty="0">
                        <a:effectLst/>
                        <a:latin typeface="+mj-lt"/>
                        <a:ea typeface="Times New Roman"/>
                        <a:cs typeface="Times New Roman"/>
                      </a:endParaRPr>
                    </a:p>
                  </a:txBody>
                  <a:tcPr/>
                </a:tc>
                <a:tc>
                  <a:txBody>
                    <a:bodyPr/>
                    <a:lstStyle/>
                    <a:p>
                      <a:pPr algn="ctr" eaLnBrk="0" fontAlgn="base" hangingPunct="0">
                        <a:spcAft>
                          <a:spcPts val="0"/>
                        </a:spcAft>
                      </a:pPr>
                      <a:r>
                        <a:rPr lang="en-GB" sz="2400" b="1" kern="1200" noProof="0" dirty="0" smtClean="0">
                          <a:solidFill>
                            <a:srgbClr val="000000"/>
                          </a:solidFill>
                          <a:effectLst/>
                          <a:latin typeface="+mj-lt"/>
                          <a:ea typeface="Times New Roman"/>
                          <a:cs typeface="Arial"/>
                        </a:rPr>
                        <a:t>-</a:t>
                      </a:r>
                      <a:endParaRPr lang="en-GB" sz="2400" b="1" noProof="0" dirty="0">
                        <a:effectLst/>
                        <a:latin typeface="+mj-lt"/>
                        <a:ea typeface="Times New Roman"/>
                        <a:cs typeface="Times New Roman"/>
                      </a:endParaRPr>
                    </a:p>
                  </a:txBody>
                  <a:tcPr/>
                </a:tc>
                <a:tc>
                  <a:txBody>
                    <a:bodyPr/>
                    <a:lstStyle/>
                    <a:p>
                      <a:pPr algn="ctr" eaLnBrk="0" fontAlgn="base" hangingPunct="0">
                        <a:spcAft>
                          <a:spcPts val="0"/>
                        </a:spcAft>
                      </a:pPr>
                      <a:r>
                        <a:rPr lang="en-GB" sz="2400" b="1" kern="1200" noProof="0" dirty="0" smtClean="0">
                          <a:solidFill>
                            <a:srgbClr val="000000"/>
                          </a:solidFill>
                          <a:effectLst/>
                          <a:latin typeface="+mj-lt"/>
                          <a:ea typeface="Times New Roman"/>
                          <a:cs typeface="Arial"/>
                        </a:rPr>
                        <a:t>-</a:t>
                      </a:r>
                      <a:endParaRPr lang="en-GB" sz="2400" b="1" noProof="0" dirty="0">
                        <a:effectLst/>
                        <a:latin typeface="+mj-lt"/>
                        <a:ea typeface="Times New Roman"/>
                        <a:cs typeface="Times New Roman"/>
                      </a:endParaRPr>
                    </a:p>
                  </a:txBody>
                  <a:tcPr/>
                </a:tc>
                <a:tc>
                  <a:txBody>
                    <a:bodyPr/>
                    <a:lstStyle/>
                    <a:p>
                      <a:pPr algn="ctr" eaLnBrk="0" fontAlgn="base" hangingPunct="0">
                        <a:spcAft>
                          <a:spcPts val="0"/>
                        </a:spcAft>
                      </a:pPr>
                      <a:r>
                        <a:rPr lang="en-GB" sz="2000" kern="1200" noProof="0" dirty="0" smtClean="0">
                          <a:solidFill>
                            <a:srgbClr val="000000"/>
                          </a:solidFill>
                          <a:effectLst/>
                          <a:latin typeface="+mj-lt"/>
                          <a:ea typeface="Times New Roman"/>
                          <a:cs typeface="Arial"/>
                        </a:rPr>
                        <a:t>+</a:t>
                      </a:r>
                      <a:r>
                        <a:rPr lang="en-GB" sz="2400" b="1" kern="1200" noProof="0" dirty="0" smtClean="0">
                          <a:solidFill>
                            <a:srgbClr val="000000"/>
                          </a:solidFill>
                          <a:effectLst/>
                          <a:latin typeface="+mj-lt"/>
                          <a:ea typeface="Times New Roman"/>
                          <a:cs typeface="Arial"/>
                        </a:rPr>
                        <a:t>/-</a:t>
                      </a:r>
                      <a:endParaRPr lang="en-GB" sz="2400" b="1" noProof="0" dirty="0">
                        <a:effectLst/>
                        <a:latin typeface="+mj-lt"/>
                        <a:ea typeface="Times New Roman"/>
                        <a:cs typeface="Times New Roman"/>
                      </a:endParaRPr>
                    </a:p>
                  </a:txBody>
                  <a:tcPr/>
                </a:tc>
              </a:tr>
            </a:tbl>
          </a:graphicData>
        </a:graphic>
      </p:graphicFrame>
    </p:spTree>
    <p:extLst>
      <p:ext uri="{BB962C8B-B14F-4D97-AF65-F5344CB8AC3E}">
        <p14:creationId xmlns:p14="http://schemas.microsoft.com/office/powerpoint/2010/main" val="23634123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17478"/>
          </a:xfrm>
        </p:spPr>
        <p:txBody>
          <a:bodyPr>
            <a:normAutofit fontScale="90000"/>
          </a:bodyPr>
          <a:lstStyle/>
          <a:p>
            <a:r>
              <a:rPr lang="en-US" dirty="0" smtClean="0"/>
              <a:t>Social norms </a:t>
            </a:r>
            <a:r>
              <a:rPr lang="en-US" dirty="0"/>
              <a:t>and values</a:t>
            </a:r>
            <a:endParaRPr lang="fr-CA"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4223805777"/>
              </p:ext>
            </p:extLst>
          </p:nvPr>
        </p:nvGraphicFramePr>
        <p:xfrm>
          <a:off x="457200" y="1329433"/>
          <a:ext cx="8229600" cy="4845727"/>
        </p:xfrm>
        <a:graphic>
          <a:graphicData uri="http://schemas.openxmlformats.org/drawingml/2006/table">
            <a:tbl>
              <a:tblPr firstRow="1" bandRow="1">
                <a:tableStyleId>{5C22544A-7EE6-4342-B048-85BDC9FD1C3A}</a:tableStyleId>
              </a:tblPr>
              <a:tblGrid>
                <a:gridCol w="1606774"/>
                <a:gridCol w="1685066"/>
                <a:gridCol w="1645920"/>
                <a:gridCol w="1645920"/>
                <a:gridCol w="1645920"/>
              </a:tblGrid>
              <a:tr h="411696">
                <a:tc>
                  <a:txBody>
                    <a:bodyPr/>
                    <a:lstStyle/>
                    <a:p>
                      <a:pPr algn="ctr" eaLnBrk="0" fontAlgn="base" hangingPunct="0">
                        <a:spcAft>
                          <a:spcPts val="0"/>
                        </a:spcAft>
                      </a:pPr>
                      <a:endParaRPr lang="fr-FR" sz="2000" dirty="0">
                        <a:effectLst/>
                        <a:latin typeface="+mj-lt"/>
                        <a:ea typeface="Times New Roman"/>
                        <a:cs typeface="Times New Roman"/>
                      </a:endParaRPr>
                    </a:p>
                  </a:txBody>
                  <a:tcPr/>
                </a:tc>
                <a:tc>
                  <a:txBody>
                    <a:bodyPr/>
                    <a:lstStyle/>
                    <a:p>
                      <a:pPr algn="ctr" eaLnBrk="0" fontAlgn="base" hangingPunct="0">
                        <a:spcAft>
                          <a:spcPts val="0"/>
                        </a:spcAft>
                      </a:pPr>
                      <a:r>
                        <a:rPr lang="fr-FR" sz="2000" b="1" kern="1200" dirty="0" err="1" smtClean="0">
                          <a:solidFill>
                            <a:srgbClr val="FFFFFF"/>
                          </a:solidFill>
                          <a:effectLst/>
                          <a:latin typeface="+mj-lt"/>
                          <a:ea typeface="Times New Roman"/>
                          <a:cs typeface="Arial"/>
                        </a:rPr>
                        <a:t>ToP</a:t>
                      </a:r>
                      <a:endParaRPr lang="fr-FR" sz="2000" dirty="0">
                        <a:effectLst/>
                        <a:latin typeface="+mj-lt"/>
                        <a:ea typeface="Times New Roman"/>
                        <a:cs typeface="Times New Roman"/>
                      </a:endParaRPr>
                    </a:p>
                  </a:txBody>
                  <a:tcPr/>
                </a:tc>
                <a:tc>
                  <a:txBody>
                    <a:bodyPr/>
                    <a:lstStyle/>
                    <a:p>
                      <a:pPr algn="ctr" eaLnBrk="0" fontAlgn="base" hangingPunct="0">
                        <a:spcAft>
                          <a:spcPts val="0"/>
                        </a:spcAft>
                      </a:pPr>
                      <a:r>
                        <a:rPr lang="fr-FR" sz="2000" b="1" kern="1200" dirty="0" err="1" smtClean="0">
                          <a:solidFill>
                            <a:srgbClr val="FFFFFF"/>
                          </a:solidFill>
                          <a:effectLst/>
                          <a:latin typeface="+mj-lt"/>
                          <a:ea typeface="Times New Roman"/>
                          <a:cs typeface="Arial"/>
                        </a:rPr>
                        <a:t>Wanabees</a:t>
                      </a:r>
                      <a:endParaRPr lang="fr-FR" sz="2000" dirty="0">
                        <a:effectLst/>
                        <a:latin typeface="+mj-lt"/>
                        <a:ea typeface="Times New Roman"/>
                        <a:cs typeface="Times New Roman"/>
                      </a:endParaRPr>
                    </a:p>
                  </a:txBody>
                  <a:tcPr/>
                </a:tc>
                <a:tc>
                  <a:txBody>
                    <a:bodyPr/>
                    <a:lstStyle/>
                    <a:p>
                      <a:pPr algn="ctr" eaLnBrk="0" fontAlgn="base" hangingPunct="0">
                        <a:spcAft>
                          <a:spcPts val="0"/>
                        </a:spcAft>
                      </a:pPr>
                      <a:r>
                        <a:rPr lang="fr-FR" sz="2000" b="1" kern="1200" dirty="0" err="1" smtClean="0">
                          <a:solidFill>
                            <a:srgbClr val="FFFFFF"/>
                          </a:solidFill>
                          <a:effectLst/>
                          <a:latin typeface="+mj-lt"/>
                          <a:ea typeface="Times New Roman"/>
                          <a:cs typeface="Arial"/>
                        </a:rPr>
                        <a:t>Venerables</a:t>
                      </a:r>
                      <a:endParaRPr lang="fr-FR" sz="2000" dirty="0">
                        <a:effectLst/>
                        <a:latin typeface="+mj-lt"/>
                        <a:ea typeface="Times New Roman"/>
                        <a:cs typeface="Times New Roman"/>
                      </a:endParaRPr>
                    </a:p>
                  </a:txBody>
                  <a:tcPr/>
                </a:tc>
                <a:tc>
                  <a:txBody>
                    <a:bodyPr/>
                    <a:lstStyle/>
                    <a:p>
                      <a:pPr algn="ctr" eaLnBrk="0" fontAlgn="base" hangingPunct="0">
                        <a:spcAft>
                          <a:spcPts val="0"/>
                        </a:spcAft>
                      </a:pPr>
                      <a:r>
                        <a:rPr lang="fr-FR" sz="2000" b="1" kern="1200" dirty="0" err="1" smtClean="0">
                          <a:solidFill>
                            <a:srgbClr val="FFFFFF"/>
                          </a:solidFill>
                          <a:effectLst/>
                          <a:latin typeface="+mj-lt"/>
                          <a:ea typeface="Times New Roman"/>
                          <a:cs typeface="Arial"/>
                        </a:rPr>
                        <a:t>Missionnaries</a:t>
                      </a:r>
                      <a:endParaRPr lang="fr-FR" sz="2000" dirty="0">
                        <a:effectLst/>
                        <a:latin typeface="+mj-lt"/>
                        <a:ea typeface="Times New Roman"/>
                        <a:cs typeface="Times New Roman"/>
                      </a:endParaRPr>
                    </a:p>
                  </a:txBody>
                  <a:tcPr/>
                </a:tc>
              </a:tr>
              <a:tr h="679635">
                <a:tc>
                  <a:txBody>
                    <a:bodyPr/>
                    <a:lstStyle/>
                    <a:p>
                      <a:pPr algn="l">
                        <a:spcBef>
                          <a:spcPts val="600"/>
                        </a:spcBef>
                        <a:spcAft>
                          <a:spcPts val="0"/>
                        </a:spcAft>
                      </a:pPr>
                      <a:r>
                        <a:rPr lang="en-US" sz="2000" i="0" baseline="0" noProof="0" dirty="0" smtClean="0">
                          <a:effectLst/>
                          <a:latin typeface="+mj-lt"/>
                          <a:ea typeface="Times New Roman"/>
                        </a:rPr>
                        <a:t>Local </a:t>
                      </a:r>
                      <a:r>
                        <a:rPr lang="en-US" sz="2000" i="0" noProof="0" dirty="0" smtClean="0">
                          <a:effectLst/>
                          <a:latin typeface="+mj-lt"/>
                          <a:ea typeface="Times New Roman"/>
                        </a:rPr>
                        <a:t>norms and values</a:t>
                      </a:r>
                      <a:endParaRPr lang="en-US" sz="2000" i="0" noProof="0" dirty="0">
                        <a:effectLst/>
                        <a:latin typeface="+mj-lt"/>
                        <a:ea typeface="Times New Roman"/>
                      </a:endParaRPr>
                    </a:p>
                  </a:txBody>
                  <a:tcPr marL="68580" marR="68580" marT="0" marB="0"/>
                </a:tc>
                <a:tc>
                  <a:txBody>
                    <a:bodyPr/>
                    <a:lstStyle/>
                    <a:p>
                      <a:pPr marL="0" indent="0" algn="ctr">
                        <a:spcBef>
                          <a:spcPts val="600"/>
                        </a:spcBef>
                        <a:spcAft>
                          <a:spcPts val="0"/>
                        </a:spcAft>
                      </a:pPr>
                      <a:r>
                        <a:rPr lang="en-US" sz="2000" noProof="0" smtClean="0">
                          <a:effectLst/>
                          <a:latin typeface="+mj-lt"/>
                          <a:ea typeface="Times New Roman"/>
                        </a:rPr>
                        <a:t>+</a:t>
                      </a:r>
                      <a:endParaRPr lang="en-US" sz="2000" noProof="0">
                        <a:effectLst/>
                        <a:latin typeface="+mj-lt"/>
                        <a:ea typeface="Times New Roman"/>
                      </a:endParaRPr>
                    </a:p>
                  </a:txBody>
                  <a:tcPr marL="68580" marR="68580" marT="0" marB="0"/>
                </a:tc>
                <a:tc>
                  <a:txBody>
                    <a:bodyPr/>
                    <a:lstStyle/>
                    <a:p>
                      <a:pPr algn="ctr">
                        <a:spcBef>
                          <a:spcPts val="600"/>
                        </a:spcBef>
                        <a:spcAft>
                          <a:spcPts val="0"/>
                        </a:spcAft>
                      </a:pPr>
                      <a:r>
                        <a:rPr lang="en-US" sz="2000" noProof="0" smtClean="0">
                          <a:effectLst/>
                          <a:latin typeface="+mj-lt"/>
                          <a:ea typeface="Times New Roman"/>
                        </a:rPr>
                        <a:t> ++</a:t>
                      </a:r>
                      <a:endParaRPr lang="en-US" sz="2000" noProof="0">
                        <a:effectLst/>
                        <a:latin typeface="+mj-lt"/>
                        <a:ea typeface="Times New Roman"/>
                      </a:endParaRPr>
                    </a:p>
                  </a:txBody>
                  <a:tcPr marL="68580" marR="68580" marT="0" marB="0"/>
                </a:tc>
                <a:tc>
                  <a:txBody>
                    <a:bodyPr/>
                    <a:lstStyle/>
                    <a:p>
                      <a:pPr algn="ctr"/>
                      <a:r>
                        <a:rPr lang="en-US" sz="2000" noProof="0" smtClean="0">
                          <a:latin typeface="+mj-lt"/>
                        </a:rPr>
                        <a:t>+ </a:t>
                      </a:r>
                      <a:endParaRPr lang="en-US" sz="2000" noProof="0">
                        <a:latin typeface="+mj-lt"/>
                      </a:endParaRPr>
                    </a:p>
                  </a:txBody>
                  <a:tcPr/>
                </a:tc>
                <a:tc>
                  <a:txBody>
                    <a:bodyPr/>
                    <a:lstStyle/>
                    <a:p>
                      <a:pPr algn="ctr"/>
                      <a:r>
                        <a:rPr lang="en-US" sz="2000" noProof="0" smtClean="0">
                          <a:latin typeface="+mj-lt"/>
                        </a:rPr>
                        <a:t>++</a:t>
                      </a:r>
                      <a:endParaRPr lang="en-US" sz="2000" noProof="0">
                        <a:latin typeface="+mj-lt"/>
                      </a:endParaRPr>
                    </a:p>
                  </a:txBody>
                  <a:tcPr/>
                </a:tc>
              </a:tr>
              <a:tr h="694481">
                <a:tc>
                  <a:txBody>
                    <a:bodyPr/>
                    <a:lstStyle/>
                    <a:p>
                      <a:pPr algn="l">
                        <a:spcBef>
                          <a:spcPts val="600"/>
                        </a:spcBef>
                        <a:spcAft>
                          <a:spcPts val="0"/>
                        </a:spcAft>
                      </a:pPr>
                      <a:r>
                        <a:rPr lang="en-US" sz="2000" i="0" noProof="0" dirty="0" smtClean="0">
                          <a:effectLst/>
                          <a:latin typeface="+mj-lt"/>
                          <a:ea typeface="Times New Roman"/>
                        </a:rPr>
                        <a:t>Disciplinary norms</a:t>
                      </a:r>
                      <a:endParaRPr lang="en-US" sz="2000" i="0" noProof="0" dirty="0">
                        <a:effectLst/>
                        <a:latin typeface="+mj-lt"/>
                        <a:ea typeface="Times New Roman"/>
                      </a:endParaRPr>
                    </a:p>
                  </a:txBody>
                  <a:tcPr marL="68580" marR="68580" marT="0" marB="0"/>
                </a:tc>
                <a:tc>
                  <a:txBody>
                    <a:bodyPr/>
                    <a:lstStyle/>
                    <a:p>
                      <a:pPr algn="ctr">
                        <a:spcBef>
                          <a:spcPts val="600"/>
                        </a:spcBef>
                        <a:spcAft>
                          <a:spcPts val="0"/>
                        </a:spcAft>
                      </a:pPr>
                      <a:r>
                        <a:rPr lang="en-US" sz="2000" noProof="0" smtClean="0">
                          <a:effectLst/>
                          <a:latin typeface="+mj-lt"/>
                          <a:ea typeface="Times New Roman"/>
                        </a:rPr>
                        <a:t>+</a:t>
                      </a:r>
                      <a:endParaRPr lang="en-US" sz="2000" noProof="0">
                        <a:effectLst/>
                        <a:latin typeface="+mj-lt"/>
                        <a:ea typeface="Times New Roman"/>
                      </a:endParaRPr>
                    </a:p>
                  </a:txBody>
                  <a:tcPr marL="68580" marR="68580" marT="0" marB="0"/>
                </a:tc>
                <a:tc>
                  <a:txBody>
                    <a:bodyPr/>
                    <a:lstStyle/>
                    <a:p>
                      <a:pPr algn="ctr">
                        <a:spcBef>
                          <a:spcPts val="600"/>
                        </a:spcBef>
                        <a:spcAft>
                          <a:spcPts val="0"/>
                        </a:spcAft>
                      </a:pPr>
                      <a:r>
                        <a:rPr lang="en-US" sz="2000" noProof="0" smtClean="0">
                          <a:effectLst/>
                          <a:latin typeface="+mj-lt"/>
                          <a:ea typeface="Times New Roman"/>
                        </a:rPr>
                        <a:t>+</a:t>
                      </a:r>
                      <a:endParaRPr lang="en-US" sz="2000" noProof="0">
                        <a:effectLst/>
                        <a:latin typeface="+mj-lt"/>
                        <a:ea typeface="Times New Roman"/>
                      </a:endParaRPr>
                    </a:p>
                  </a:txBody>
                  <a:tcPr marL="68580" marR="68580" marT="0" marB="0"/>
                </a:tc>
                <a:tc>
                  <a:txBody>
                    <a:bodyPr/>
                    <a:lstStyle/>
                    <a:p>
                      <a:pPr algn="ctr"/>
                      <a:r>
                        <a:rPr lang="en-US" sz="2000" noProof="0" smtClean="0">
                          <a:latin typeface="+mj-lt"/>
                        </a:rPr>
                        <a:t>+</a:t>
                      </a:r>
                      <a:endParaRPr lang="en-US" sz="2000" noProof="0">
                        <a:latin typeface="+mj-lt"/>
                      </a:endParaRPr>
                    </a:p>
                  </a:txBody>
                  <a:tcPr/>
                </a:tc>
                <a:tc>
                  <a:txBody>
                    <a:bodyPr/>
                    <a:lstStyle/>
                    <a:p>
                      <a:pPr algn="ctr"/>
                      <a:r>
                        <a:rPr lang="en-US" sz="2000" noProof="0" smtClean="0">
                          <a:latin typeface="+mj-lt"/>
                        </a:rPr>
                        <a:t>+ or -</a:t>
                      </a:r>
                      <a:endParaRPr lang="en-US" sz="2000" noProof="0">
                        <a:latin typeface="+mj-lt"/>
                      </a:endParaRPr>
                    </a:p>
                  </a:txBody>
                  <a:tcPr/>
                </a:tc>
              </a:tr>
              <a:tr h="926315">
                <a:tc>
                  <a:txBody>
                    <a:bodyPr/>
                    <a:lstStyle/>
                    <a:p>
                      <a:pPr algn="l">
                        <a:spcBef>
                          <a:spcPts val="600"/>
                        </a:spcBef>
                        <a:spcAft>
                          <a:spcPts val="0"/>
                        </a:spcAft>
                      </a:pPr>
                      <a:r>
                        <a:rPr lang="en-US" sz="2000" i="0" noProof="0" dirty="0" smtClean="0">
                          <a:effectLst/>
                          <a:latin typeface="+mj-lt"/>
                          <a:ea typeface="Times New Roman"/>
                        </a:rPr>
                        <a:t>Socialization of members</a:t>
                      </a:r>
                      <a:endParaRPr lang="en-US" sz="2000" i="0" noProof="0" dirty="0">
                        <a:effectLst/>
                        <a:latin typeface="+mj-lt"/>
                        <a:ea typeface="Times New Roman"/>
                      </a:endParaRPr>
                    </a:p>
                  </a:txBody>
                  <a:tcPr marL="68580" marR="68580" marT="0" marB="0"/>
                </a:tc>
                <a:tc>
                  <a:txBody>
                    <a:bodyPr/>
                    <a:lstStyle/>
                    <a:p>
                      <a:pPr algn="ctr">
                        <a:spcBef>
                          <a:spcPts val="600"/>
                        </a:spcBef>
                        <a:spcAft>
                          <a:spcPts val="0"/>
                        </a:spcAft>
                      </a:pPr>
                      <a:r>
                        <a:rPr lang="en-US" sz="2000" noProof="0" dirty="0" smtClean="0">
                          <a:effectLst/>
                          <a:latin typeface="+mj-lt"/>
                          <a:ea typeface="Times New Roman"/>
                        </a:rPr>
                        <a:t>Disciplinary  =</a:t>
                      </a:r>
                      <a:r>
                        <a:rPr lang="en-US" sz="2000" baseline="0" noProof="0" dirty="0" smtClean="0">
                          <a:effectLst/>
                          <a:latin typeface="+mj-lt"/>
                          <a:ea typeface="Times New Roman"/>
                        </a:rPr>
                        <a:t> l</a:t>
                      </a:r>
                      <a:r>
                        <a:rPr lang="en-US" sz="2000" noProof="0" dirty="0" smtClean="0">
                          <a:effectLst/>
                          <a:latin typeface="+mj-lt"/>
                          <a:ea typeface="Times New Roman"/>
                        </a:rPr>
                        <a:t>ocal</a:t>
                      </a:r>
                      <a:endParaRPr lang="en-US" sz="2000" noProof="0" dirty="0">
                        <a:effectLst/>
                        <a:latin typeface="+mj-lt"/>
                        <a:ea typeface="Times New Roman"/>
                      </a:endParaRPr>
                    </a:p>
                  </a:txBody>
                  <a:tcPr marL="68580" marR="68580" marT="0" marB="0"/>
                </a:tc>
                <a:tc>
                  <a:txBody>
                    <a:bodyPr/>
                    <a:lstStyle/>
                    <a:p>
                      <a:pPr algn="ctr">
                        <a:spcBef>
                          <a:spcPts val="600"/>
                        </a:spcBef>
                        <a:spcAft>
                          <a:spcPts val="0"/>
                        </a:spcAft>
                      </a:pPr>
                      <a:r>
                        <a:rPr lang="en-US" sz="2000" noProof="0" dirty="0" smtClean="0">
                          <a:effectLst/>
                          <a:latin typeface="+mj-lt"/>
                          <a:ea typeface="Times New Roman"/>
                        </a:rPr>
                        <a:t>Disciplinary  &gt; local</a:t>
                      </a:r>
                      <a:r>
                        <a:rPr lang="en-US" sz="2000" baseline="0" noProof="0" dirty="0" smtClean="0">
                          <a:effectLst/>
                          <a:latin typeface="+mj-lt"/>
                          <a:ea typeface="Times New Roman"/>
                        </a:rPr>
                        <a:t> </a:t>
                      </a:r>
                      <a:endParaRPr lang="en-US" sz="2000" noProof="0" dirty="0">
                        <a:effectLst/>
                        <a:latin typeface="+mj-lt"/>
                        <a:ea typeface="Times New Roman"/>
                      </a:endParaRPr>
                    </a:p>
                  </a:txBody>
                  <a:tcPr marL="68580" marR="68580" marT="0" marB="0"/>
                </a:tc>
                <a:tc>
                  <a:txBody>
                    <a:bodyPr/>
                    <a:lstStyle/>
                    <a:p>
                      <a:pPr algn="ctr"/>
                      <a:r>
                        <a:rPr lang="en-US" sz="2000" noProof="0" dirty="0" smtClean="0">
                          <a:latin typeface="+mj-lt"/>
                        </a:rPr>
                        <a:t>Local </a:t>
                      </a:r>
                      <a:r>
                        <a:rPr lang="en-US" sz="2000" baseline="0" noProof="0" dirty="0" smtClean="0">
                          <a:latin typeface="+mj-lt"/>
                        </a:rPr>
                        <a:t> &gt; d</a:t>
                      </a:r>
                      <a:r>
                        <a:rPr lang="en-US" sz="2000" noProof="0" dirty="0" smtClean="0">
                          <a:latin typeface="+mj-lt"/>
                        </a:rPr>
                        <a:t>isciplinary </a:t>
                      </a:r>
                      <a:endParaRPr lang="en-US" sz="2000" noProof="0" dirty="0">
                        <a:latin typeface="+mj-lt"/>
                      </a:endParaRPr>
                    </a:p>
                  </a:txBody>
                  <a:tcPr/>
                </a:tc>
                <a:tc>
                  <a:txBody>
                    <a:bodyPr/>
                    <a:lstStyle/>
                    <a:p>
                      <a:pPr algn="ctr"/>
                      <a:r>
                        <a:rPr lang="en-US" sz="2000" noProof="0" dirty="0" smtClean="0">
                          <a:latin typeface="+mj-lt"/>
                        </a:rPr>
                        <a:t>Local or </a:t>
                      </a:r>
                      <a:r>
                        <a:rPr lang="en-US" sz="2000" baseline="0" noProof="0" dirty="0" smtClean="0">
                          <a:latin typeface="+mj-lt"/>
                        </a:rPr>
                        <a:t>disciplinary</a:t>
                      </a:r>
                      <a:endParaRPr lang="en-US" sz="2000" noProof="0" dirty="0">
                        <a:latin typeface="+mj-lt"/>
                      </a:endParaRPr>
                    </a:p>
                  </a:txBody>
                  <a:tcPr/>
                </a:tc>
              </a:tr>
              <a:tr h="756987">
                <a:tc>
                  <a:txBody>
                    <a:bodyPr/>
                    <a:lstStyle/>
                    <a:p>
                      <a:pPr algn="l">
                        <a:spcBef>
                          <a:spcPts val="600"/>
                        </a:spcBef>
                        <a:spcAft>
                          <a:spcPts val="0"/>
                        </a:spcAft>
                      </a:pPr>
                      <a:r>
                        <a:rPr lang="en-US" sz="2000" i="0" noProof="0" smtClean="0">
                          <a:effectLst/>
                          <a:latin typeface="+mj-lt"/>
                          <a:ea typeface="Times New Roman"/>
                        </a:rPr>
                        <a:t>Loyalty</a:t>
                      </a:r>
                      <a:r>
                        <a:rPr lang="en-US" sz="2000" i="0" baseline="0" noProof="0" smtClean="0">
                          <a:effectLst/>
                          <a:latin typeface="+mj-lt"/>
                          <a:ea typeface="Times New Roman"/>
                        </a:rPr>
                        <a:t> towards the university</a:t>
                      </a:r>
                      <a:endParaRPr lang="en-US" sz="2000" i="0" noProof="0">
                        <a:effectLst/>
                        <a:latin typeface="+mj-lt"/>
                        <a:ea typeface="Times New Roman"/>
                      </a:endParaRPr>
                    </a:p>
                  </a:txBody>
                  <a:tcPr marL="68580" marR="68580" marT="0" marB="0"/>
                </a:tc>
                <a:tc>
                  <a:txBody>
                    <a:bodyPr/>
                    <a:lstStyle/>
                    <a:p>
                      <a:pPr algn="ctr">
                        <a:spcBef>
                          <a:spcPts val="600"/>
                        </a:spcBef>
                        <a:spcAft>
                          <a:spcPts val="0"/>
                        </a:spcAft>
                      </a:pPr>
                      <a:r>
                        <a:rPr lang="en-US" sz="2000" noProof="0" smtClean="0">
                          <a:effectLst/>
                          <a:latin typeface="+mj-lt"/>
                          <a:ea typeface="Times New Roman"/>
                        </a:rPr>
                        <a:t> Strong</a:t>
                      </a:r>
                      <a:endParaRPr lang="en-US" sz="2000" noProof="0">
                        <a:effectLst/>
                        <a:latin typeface="+mj-lt"/>
                        <a:ea typeface="Times New Roman"/>
                      </a:endParaRPr>
                    </a:p>
                  </a:txBody>
                  <a:tcPr marL="68580" marR="68580" marT="0" marB="0"/>
                </a:tc>
                <a:tc>
                  <a:txBody>
                    <a:bodyPr/>
                    <a:lstStyle/>
                    <a:p>
                      <a:pPr algn="ctr">
                        <a:spcBef>
                          <a:spcPts val="600"/>
                        </a:spcBef>
                        <a:spcAft>
                          <a:spcPts val="0"/>
                        </a:spcAft>
                      </a:pPr>
                      <a:r>
                        <a:rPr lang="en-US" sz="2000" noProof="0" smtClean="0">
                          <a:effectLst/>
                          <a:latin typeface="+mj-lt"/>
                          <a:ea typeface="Times New Roman"/>
                        </a:rPr>
                        <a:t> Weak</a:t>
                      </a:r>
                      <a:endParaRPr lang="en-US" sz="2000" noProof="0">
                        <a:effectLst/>
                        <a:latin typeface="+mj-lt"/>
                        <a:ea typeface="Times New Roman"/>
                      </a:endParaRPr>
                    </a:p>
                  </a:txBody>
                  <a:tcPr marL="68580" marR="68580" marT="0" marB="0"/>
                </a:tc>
                <a:tc>
                  <a:txBody>
                    <a:bodyPr/>
                    <a:lstStyle/>
                    <a:p>
                      <a:pPr algn="ctr"/>
                      <a:r>
                        <a:rPr lang="en-US" sz="2000" noProof="0" smtClean="0">
                          <a:latin typeface="+mj-lt"/>
                        </a:rPr>
                        <a:t>Strong</a:t>
                      </a:r>
                      <a:r>
                        <a:rPr lang="en-US" sz="2000" baseline="0" noProof="0" smtClean="0">
                          <a:latin typeface="+mj-lt"/>
                        </a:rPr>
                        <a:t> </a:t>
                      </a:r>
                      <a:endParaRPr lang="en-US" sz="2000" noProof="0">
                        <a:latin typeface="+mj-lt"/>
                      </a:endParaRPr>
                    </a:p>
                  </a:txBody>
                  <a:tcPr/>
                </a:tc>
                <a:tc>
                  <a:txBody>
                    <a:bodyPr/>
                    <a:lstStyle/>
                    <a:p>
                      <a:pPr algn="ctr"/>
                      <a:r>
                        <a:rPr lang="en-US" sz="2000" kern="1200" noProof="0" smtClean="0">
                          <a:solidFill>
                            <a:schemeClr val="dk1"/>
                          </a:solidFill>
                          <a:effectLst/>
                          <a:latin typeface="+mn-lt"/>
                          <a:ea typeface="Times New Roman"/>
                          <a:cs typeface="+mn-cs"/>
                        </a:rPr>
                        <a:t>Weak</a:t>
                      </a:r>
                      <a:r>
                        <a:rPr lang="en-US" sz="2000" kern="1200" baseline="0" noProof="0" smtClean="0">
                          <a:solidFill>
                            <a:schemeClr val="dk1"/>
                          </a:solidFill>
                          <a:effectLst/>
                          <a:latin typeface="+mn-lt"/>
                          <a:ea typeface="Times New Roman"/>
                          <a:cs typeface="+mn-cs"/>
                        </a:rPr>
                        <a:t> or s</a:t>
                      </a:r>
                      <a:r>
                        <a:rPr lang="en-US" sz="2000" kern="1200" noProof="0" smtClean="0">
                          <a:solidFill>
                            <a:schemeClr val="dk1"/>
                          </a:solidFill>
                          <a:effectLst/>
                          <a:latin typeface="+mn-lt"/>
                          <a:ea typeface="Times New Roman"/>
                          <a:cs typeface="+mn-cs"/>
                        </a:rPr>
                        <a:t>trong</a:t>
                      </a:r>
                      <a:r>
                        <a:rPr lang="en-US" sz="2000" kern="1200" baseline="0" noProof="0" smtClean="0">
                          <a:solidFill>
                            <a:schemeClr val="dk1"/>
                          </a:solidFill>
                          <a:effectLst/>
                          <a:latin typeface="+mn-lt"/>
                          <a:ea typeface="Times New Roman"/>
                          <a:cs typeface="+mn-cs"/>
                        </a:rPr>
                        <a:t> </a:t>
                      </a:r>
                      <a:endParaRPr lang="en-US" sz="2000" noProof="0">
                        <a:latin typeface="+mj-lt"/>
                      </a:endParaRPr>
                    </a:p>
                  </a:txBody>
                  <a:tcPr/>
                </a:tc>
              </a:tr>
              <a:tr h="1095947">
                <a:tc>
                  <a:txBody>
                    <a:bodyPr/>
                    <a:lstStyle/>
                    <a:p>
                      <a:pPr algn="l">
                        <a:spcBef>
                          <a:spcPts val="600"/>
                        </a:spcBef>
                        <a:spcAft>
                          <a:spcPts val="0"/>
                        </a:spcAft>
                      </a:pPr>
                      <a:r>
                        <a:rPr lang="en-US" sz="2000" i="0" noProof="0" dirty="0" smtClean="0">
                          <a:effectLst/>
                          <a:latin typeface="+mj-lt"/>
                          <a:ea typeface="Times New Roman"/>
                        </a:rPr>
                        <a:t>Relation</a:t>
                      </a:r>
                      <a:r>
                        <a:rPr lang="en-US" sz="2000" i="0" baseline="0" noProof="0" dirty="0" smtClean="0">
                          <a:effectLst/>
                          <a:latin typeface="+mj-lt"/>
                          <a:ea typeface="Times New Roman"/>
                        </a:rPr>
                        <a:t> patterns between academics</a:t>
                      </a:r>
                      <a:endParaRPr lang="en-US" sz="2000" i="0" noProof="0" dirty="0">
                        <a:effectLst/>
                        <a:latin typeface="+mj-lt"/>
                        <a:ea typeface="Times New Roman"/>
                      </a:endParaRPr>
                    </a:p>
                  </a:txBody>
                  <a:tcPr marL="68580" marR="68580" marT="0" marB="0"/>
                </a:tc>
                <a:tc>
                  <a:txBody>
                    <a:bodyPr/>
                    <a:lstStyle/>
                    <a:p>
                      <a:pPr algn="ctr">
                        <a:spcBef>
                          <a:spcPts val="600"/>
                        </a:spcBef>
                        <a:spcAft>
                          <a:spcPts val="0"/>
                        </a:spcAft>
                      </a:pPr>
                      <a:endParaRPr lang="en-US" sz="2000" noProof="0" dirty="0" smtClean="0">
                        <a:effectLst/>
                        <a:latin typeface="+mj-lt"/>
                        <a:ea typeface="Times New Roman"/>
                      </a:endParaRPr>
                    </a:p>
                    <a:p>
                      <a:pPr algn="ctr">
                        <a:spcBef>
                          <a:spcPts val="600"/>
                        </a:spcBef>
                        <a:spcAft>
                          <a:spcPts val="0"/>
                        </a:spcAft>
                      </a:pPr>
                      <a:r>
                        <a:rPr lang="en-US" sz="2000" noProof="0" dirty="0" smtClean="0">
                          <a:effectLst/>
                          <a:latin typeface="+mj-lt"/>
                          <a:ea typeface="Times New Roman"/>
                        </a:rPr>
                        <a:t>Cooperation </a:t>
                      </a:r>
                    </a:p>
                    <a:p>
                      <a:pPr algn="ctr">
                        <a:spcBef>
                          <a:spcPts val="600"/>
                        </a:spcBef>
                        <a:spcAft>
                          <a:spcPts val="0"/>
                        </a:spcAft>
                      </a:pPr>
                      <a:r>
                        <a:rPr lang="en-US" sz="2000" noProof="0" dirty="0" smtClean="0">
                          <a:effectLst/>
                          <a:latin typeface="+mj-lt"/>
                          <a:ea typeface="Times New Roman"/>
                        </a:rPr>
                        <a:t>  </a:t>
                      </a:r>
                      <a:endParaRPr lang="en-US" sz="2000" noProof="0" dirty="0">
                        <a:effectLst/>
                        <a:latin typeface="+mj-lt"/>
                        <a:ea typeface="Times New Roman"/>
                      </a:endParaRPr>
                    </a:p>
                  </a:txBody>
                  <a:tcPr marL="68580" marR="68580" marT="0" marB="0"/>
                </a:tc>
                <a:tc>
                  <a:txBody>
                    <a:bodyPr/>
                    <a:lstStyle/>
                    <a:p>
                      <a:pPr marL="0" marR="0" indent="0" algn="ctr" defTabSz="457200" rtl="0" eaLnBrk="1" fontAlgn="auto" latinLnBrk="0" hangingPunct="1">
                        <a:lnSpc>
                          <a:spcPct val="100000"/>
                        </a:lnSpc>
                        <a:spcBef>
                          <a:spcPts val="600"/>
                        </a:spcBef>
                        <a:spcAft>
                          <a:spcPts val="0"/>
                        </a:spcAft>
                        <a:buClrTx/>
                        <a:buSzTx/>
                        <a:buFontTx/>
                        <a:buNone/>
                        <a:tabLst/>
                        <a:defRPr/>
                      </a:pPr>
                      <a:endParaRPr lang="en-US" sz="2000" kern="1200" noProof="0" dirty="0" smtClean="0">
                        <a:solidFill>
                          <a:schemeClr val="dk1"/>
                        </a:solidFill>
                        <a:effectLst/>
                        <a:latin typeface="+mn-lt"/>
                        <a:ea typeface="Times New Roman"/>
                        <a:cs typeface="+mn-cs"/>
                      </a:endParaRPr>
                    </a:p>
                    <a:p>
                      <a:pPr marL="0" marR="0" indent="0" algn="ctr" defTabSz="457200" rtl="0" eaLnBrk="1" fontAlgn="auto" latinLnBrk="0" hangingPunct="1">
                        <a:lnSpc>
                          <a:spcPct val="100000"/>
                        </a:lnSpc>
                        <a:spcBef>
                          <a:spcPts val="600"/>
                        </a:spcBef>
                        <a:spcAft>
                          <a:spcPts val="0"/>
                        </a:spcAft>
                        <a:buClrTx/>
                        <a:buSzTx/>
                        <a:buFontTx/>
                        <a:buNone/>
                        <a:tabLst/>
                        <a:defRPr/>
                      </a:pPr>
                      <a:r>
                        <a:rPr lang="en-US" sz="2000" kern="1200" noProof="0" dirty="0" smtClean="0">
                          <a:solidFill>
                            <a:schemeClr val="dk1"/>
                          </a:solidFill>
                          <a:effectLst/>
                          <a:latin typeface="+mn-lt"/>
                          <a:ea typeface="Times New Roman"/>
                          <a:cs typeface="+mn-cs"/>
                        </a:rPr>
                        <a:t>Competition</a:t>
                      </a: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2000" noProof="0" dirty="0" smtClean="0">
                        <a:effectLst/>
                        <a:latin typeface="+mj-lt"/>
                        <a:ea typeface="Times New Roman"/>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2000" noProof="0" dirty="0" smtClean="0">
                          <a:effectLst/>
                          <a:latin typeface="+mj-lt"/>
                          <a:ea typeface="Times New Roman"/>
                        </a:rPr>
                        <a:t>Peers in an aristocracy</a:t>
                      </a:r>
                    </a:p>
                  </a:txBody>
                  <a:tcPr/>
                </a:tc>
                <a:tc>
                  <a:txBody>
                    <a:bodyPr/>
                    <a:lstStyle/>
                    <a:p>
                      <a:r>
                        <a:rPr lang="en-US" sz="2000" baseline="0" noProof="0" dirty="0" smtClean="0">
                          <a:latin typeface="+mj-lt"/>
                        </a:rPr>
                        <a:t>Peers in an equalitarian world </a:t>
                      </a:r>
                      <a:endParaRPr lang="en-US" sz="2000" noProof="0" dirty="0">
                        <a:latin typeface="+mj-lt"/>
                      </a:endParaRPr>
                    </a:p>
                  </a:txBody>
                  <a:tcPr/>
                </a:tc>
              </a:tr>
            </a:tbl>
          </a:graphicData>
        </a:graphic>
      </p:graphicFrame>
    </p:spTree>
    <p:extLst>
      <p:ext uri="{BB962C8B-B14F-4D97-AF65-F5344CB8AC3E}">
        <p14:creationId xmlns:p14="http://schemas.microsoft.com/office/powerpoint/2010/main" val="7909345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
            <a:ext cx="8229600" cy="754008"/>
          </a:xfrm>
        </p:spPr>
        <p:txBody>
          <a:bodyPr>
            <a:normAutofit/>
          </a:bodyPr>
          <a:lstStyle/>
          <a:p>
            <a:r>
              <a:rPr lang="en-US" sz="3600" dirty="0" smtClean="0"/>
              <a:t>Organization and governance</a:t>
            </a:r>
            <a:endParaRPr lang="en-US" sz="36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27850481"/>
              </p:ext>
            </p:extLst>
          </p:nvPr>
        </p:nvGraphicFramePr>
        <p:xfrm>
          <a:off x="457200" y="952430"/>
          <a:ext cx="8229600" cy="5694746"/>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690071">
                <a:tc>
                  <a:txBody>
                    <a:bodyPr/>
                    <a:lstStyle/>
                    <a:p>
                      <a:pPr algn="ctr" eaLnBrk="0" fontAlgn="base" hangingPunct="0">
                        <a:spcAft>
                          <a:spcPts val="0"/>
                        </a:spcAft>
                      </a:pPr>
                      <a:endParaRPr lang="en-US" sz="1800" noProof="0">
                        <a:effectLst/>
                        <a:latin typeface="+mj-lt"/>
                        <a:ea typeface="Times New Roman"/>
                        <a:cs typeface="Times New Roman"/>
                      </a:endParaRPr>
                    </a:p>
                  </a:txBody>
                  <a:tcPr/>
                </a:tc>
                <a:tc>
                  <a:txBody>
                    <a:bodyPr/>
                    <a:lstStyle/>
                    <a:p>
                      <a:pPr algn="ctr" eaLnBrk="0" fontAlgn="base" hangingPunct="0">
                        <a:spcAft>
                          <a:spcPts val="0"/>
                        </a:spcAft>
                      </a:pPr>
                      <a:r>
                        <a:rPr lang="en-US" sz="1800" b="1" kern="1200" noProof="0" smtClean="0">
                          <a:solidFill>
                            <a:srgbClr val="FFFFFF"/>
                          </a:solidFill>
                          <a:effectLst/>
                          <a:latin typeface="+mj-lt"/>
                          <a:ea typeface="Times New Roman"/>
                          <a:cs typeface="Arial"/>
                        </a:rPr>
                        <a:t>ToP</a:t>
                      </a:r>
                      <a:endParaRPr lang="en-US" sz="1800" noProof="0">
                        <a:effectLst/>
                        <a:latin typeface="+mj-lt"/>
                        <a:ea typeface="Times New Roman"/>
                        <a:cs typeface="Times New Roman"/>
                      </a:endParaRPr>
                    </a:p>
                  </a:txBody>
                  <a:tcPr/>
                </a:tc>
                <a:tc>
                  <a:txBody>
                    <a:bodyPr/>
                    <a:lstStyle/>
                    <a:p>
                      <a:pPr algn="ctr" eaLnBrk="0" fontAlgn="base" hangingPunct="0">
                        <a:spcAft>
                          <a:spcPts val="0"/>
                        </a:spcAft>
                      </a:pPr>
                      <a:r>
                        <a:rPr lang="en-US" sz="1800" b="1" kern="1200" noProof="0" smtClean="0">
                          <a:solidFill>
                            <a:srgbClr val="FFFFFF"/>
                          </a:solidFill>
                          <a:effectLst/>
                          <a:latin typeface="+mj-lt"/>
                          <a:ea typeface="Times New Roman"/>
                          <a:cs typeface="Arial"/>
                        </a:rPr>
                        <a:t>Wanabees</a:t>
                      </a:r>
                      <a:endParaRPr lang="en-US" sz="1800" noProof="0">
                        <a:effectLst/>
                        <a:latin typeface="+mj-lt"/>
                        <a:ea typeface="Times New Roman"/>
                        <a:cs typeface="Times New Roman"/>
                      </a:endParaRPr>
                    </a:p>
                  </a:txBody>
                  <a:tcPr/>
                </a:tc>
                <a:tc>
                  <a:txBody>
                    <a:bodyPr/>
                    <a:lstStyle/>
                    <a:p>
                      <a:pPr algn="ctr" eaLnBrk="0" fontAlgn="base" hangingPunct="0">
                        <a:spcAft>
                          <a:spcPts val="0"/>
                        </a:spcAft>
                      </a:pPr>
                      <a:r>
                        <a:rPr lang="en-US" sz="1800" b="1" kern="1200" noProof="0" smtClean="0">
                          <a:solidFill>
                            <a:srgbClr val="FFFFFF"/>
                          </a:solidFill>
                          <a:effectLst/>
                          <a:latin typeface="+mj-lt"/>
                          <a:ea typeface="Times New Roman"/>
                          <a:cs typeface="Arial"/>
                        </a:rPr>
                        <a:t>Venerables</a:t>
                      </a:r>
                      <a:endParaRPr lang="en-US" sz="1800" noProof="0">
                        <a:effectLst/>
                        <a:latin typeface="+mj-lt"/>
                        <a:ea typeface="Times New Roman"/>
                        <a:cs typeface="Times New Roman"/>
                      </a:endParaRPr>
                    </a:p>
                  </a:txBody>
                  <a:tcPr/>
                </a:tc>
                <a:tc>
                  <a:txBody>
                    <a:bodyPr/>
                    <a:lstStyle/>
                    <a:p>
                      <a:pPr algn="ctr" eaLnBrk="0" fontAlgn="base" hangingPunct="0">
                        <a:spcAft>
                          <a:spcPts val="0"/>
                        </a:spcAft>
                      </a:pPr>
                      <a:r>
                        <a:rPr lang="en-US" sz="1800" b="1" kern="1200" noProof="0" smtClean="0">
                          <a:solidFill>
                            <a:srgbClr val="FFFFFF"/>
                          </a:solidFill>
                          <a:effectLst/>
                          <a:latin typeface="+mj-lt"/>
                          <a:ea typeface="Times New Roman"/>
                          <a:cs typeface="Arial"/>
                        </a:rPr>
                        <a:t>Missionnaries</a:t>
                      </a:r>
                      <a:endParaRPr lang="en-US" sz="1800" noProof="0">
                        <a:effectLst/>
                        <a:latin typeface="+mj-lt"/>
                        <a:ea typeface="Times New Roman"/>
                        <a:cs typeface="Times New Roman"/>
                      </a:endParaRPr>
                    </a:p>
                  </a:txBody>
                  <a:tcPr/>
                </a:tc>
              </a:tr>
              <a:tr h="804093">
                <a:tc>
                  <a:txBody>
                    <a:bodyPr/>
                    <a:lstStyle/>
                    <a:p>
                      <a:pPr algn="l">
                        <a:spcAft>
                          <a:spcPts val="600"/>
                        </a:spcAft>
                      </a:pPr>
                      <a:r>
                        <a:rPr lang="en-US" sz="1800" noProof="0" smtClean="0">
                          <a:effectLst/>
                          <a:latin typeface="+mj-lt"/>
                          <a:ea typeface="Times New Roman"/>
                          <a:cs typeface="Times New Roman"/>
                        </a:rPr>
                        <a:t>Organizational model</a:t>
                      </a:r>
                      <a:endParaRPr lang="en-US" sz="1800" noProof="0">
                        <a:effectLst/>
                        <a:latin typeface="+mj-lt"/>
                        <a:ea typeface="Times New Roman"/>
                        <a:cs typeface="Times New Roman"/>
                      </a:endParaRPr>
                    </a:p>
                  </a:txBody>
                  <a:tcPr/>
                </a:tc>
                <a:tc>
                  <a:txBody>
                    <a:bodyPr/>
                    <a:lstStyle/>
                    <a:p>
                      <a:pPr algn="ctr">
                        <a:spcAft>
                          <a:spcPts val="600"/>
                        </a:spcAft>
                      </a:pPr>
                      <a:r>
                        <a:rPr lang="en-US" sz="1800" noProof="0" smtClean="0">
                          <a:effectLst/>
                          <a:latin typeface="+mj-lt"/>
                          <a:ea typeface="Times New Roman"/>
                          <a:cs typeface="Times New Roman"/>
                        </a:rPr>
                        <a:t>Organic</a:t>
                      </a:r>
                      <a:r>
                        <a:rPr lang="en-US" sz="1800" baseline="0" noProof="0" smtClean="0">
                          <a:effectLst/>
                          <a:latin typeface="+mj-lt"/>
                          <a:ea typeface="Times New Roman"/>
                          <a:cs typeface="Times New Roman"/>
                        </a:rPr>
                        <a:t> b</a:t>
                      </a:r>
                      <a:r>
                        <a:rPr lang="en-US" sz="1800" noProof="0" smtClean="0">
                          <a:effectLst/>
                          <a:latin typeface="+mj-lt"/>
                          <a:ea typeface="Times New Roman"/>
                          <a:cs typeface="Times New Roman"/>
                        </a:rPr>
                        <a:t>ureaucracy</a:t>
                      </a:r>
                      <a:endParaRPr lang="en-US" sz="1800" noProof="0">
                        <a:effectLst/>
                        <a:latin typeface="+mj-lt"/>
                        <a:ea typeface="Times New Roman"/>
                        <a:cs typeface="Times New Roman"/>
                      </a:endParaRPr>
                    </a:p>
                  </a:txBody>
                  <a:tcPr/>
                </a:tc>
                <a:tc>
                  <a:txBody>
                    <a:bodyPr/>
                    <a:lstStyle/>
                    <a:p>
                      <a:pPr algn="ctr">
                        <a:spcAft>
                          <a:spcPts val="600"/>
                        </a:spcAft>
                      </a:pPr>
                      <a:r>
                        <a:rPr lang="en-US" sz="1800" kern="1200" noProof="0" dirty="0" smtClean="0">
                          <a:solidFill>
                            <a:schemeClr val="dk1"/>
                          </a:solidFill>
                          <a:effectLst/>
                          <a:latin typeface="+mn-lt"/>
                          <a:ea typeface="Times New Roman"/>
                          <a:cs typeface="Times New Roman"/>
                        </a:rPr>
                        <a:t>Mechanical b</a:t>
                      </a:r>
                      <a:r>
                        <a:rPr lang="en-US" sz="1800" noProof="0" dirty="0" smtClean="0">
                          <a:effectLst/>
                          <a:latin typeface="+mj-lt"/>
                          <a:ea typeface="Times New Roman"/>
                          <a:cs typeface="Times New Roman"/>
                        </a:rPr>
                        <a:t>ureaucracy</a:t>
                      </a:r>
                      <a:endParaRPr lang="en-US" sz="1800" noProof="0" dirty="0">
                        <a:effectLst/>
                        <a:latin typeface="+mj-lt"/>
                        <a:ea typeface="Times New Roman"/>
                        <a:cs typeface="Times New Roman"/>
                      </a:endParaRPr>
                    </a:p>
                  </a:txBody>
                  <a:tcPr/>
                </a:tc>
                <a:tc>
                  <a:txBody>
                    <a:bodyPr/>
                    <a:lstStyle/>
                    <a:p>
                      <a:pPr algn="ctr">
                        <a:spcAft>
                          <a:spcPts val="600"/>
                        </a:spcAft>
                      </a:pPr>
                      <a:r>
                        <a:rPr lang="en-US" sz="1800" noProof="0" smtClean="0">
                          <a:effectLst/>
                          <a:latin typeface="+mj-lt"/>
                          <a:ea typeface="Times New Roman"/>
                          <a:cs typeface="Times New Roman"/>
                        </a:rPr>
                        <a:t>Professional</a:t>
                      </a:r>
                      <a:r>
                        <a:rPr lang="en-US" sz="1800" baseline="0" noProof="0" smtClean="0">
                          <a:effectLst/>
                          <a:latin typeface="+mj-lt"/>
                          <a:ea typeface="Times New Roman"/>
                          <a:cs typeface="Times New Roman"/>
                        </a:rPr>
                        <a:t> </a:t>
                      </a:r>
                      <a:r>
                        <a:rPr lang="en-US" sz="1800" kern="1200" noProof="0" smtClean="0">
                          <a:solidFill>
                            <a:schemeClr val="dk1"/>
                          </a:solidFill>
                          <a:effectLst/>
                          <a:latin typeface="+mn-lt"/>
                          <a:ea typeface="Times New Roman"/>
                          <a:cs typeface="Times New Roman"/>
                        </a:rPr>
                        <a:t>bureaucracy</a:t>
                      </a:r>
                      <a:endParaRPr lang="en-US" sz="1800" noProof="0">
                        <a:effectLst/>
                        <a:latin typeface="+mj-lt"/>
                        <a:ea typeface="Times New Roman"/>
                        <a:cs typeface="Times New Roman"/>
                      </a:endParaRPr>
                    </a:p>
                  </a:txBody>
                  <a:tcPr/>
                </a:tc>
                <a:tc>
                  <a:txBody>
                    <a:bodyPr/>
                    <a:lstStyle/>
                    <a:p>
                      <a:pPr algn="ctr">
                        <a:spcAft>
                          <a:spcPts val="600"/>
                        </a:spcAft>
                      </a:pPr>
                      <a:r>
                        <a:rPr lang="en-US" sz="1800" baseline="0" noProof="0" smtClean="0">
                          <a:effectLst/>
                          <a:latin typeface="+mj-lt"/>
                          <a:ea typeface="Times New Roman"/>
                          <a:cs typeface="Times New Roman"/>
                        </a:rPr>
                        <a:t>Fragmented </a:t>
                      </a:r>
                    </a:p>
                    <a:p>
                      <a:pPr algn="ctr">
                        <a:spcAft>
                          <a:spcPts val="600"/>
                        </a:spcAft>
                      </a:pPr>
                      <a:r>
                        <a:rPr lang="en-US" sz="1800" baseline="0" noProof="0" smtClean="0">
                          <a:effectLst/>
                          <a:latin typeface="+mj-lt"/>
                          <a:ea typeface="Times New Roman"/>
                          <a:cs typeface="Times New Roman"/>
                        </a:rPr>
                        <a:t>bureaucracy</a:t>
                      </a:r>
                      <a:endParaRPr lang="en-US" sz="1800" noProof="0">
                        <a:effectLst/>
                        <a:latin typeface="+mj-lt"/>
                        <a:ea typeface="Times New Roman"/>
                        <a:cs typeface="Times New Roman"/>
                      </a:endParaRPr>
                    </a:p>
                  </a:txBody>
                  <a:tcPr/>
                </a:tc>
              </a:tr>
              <a:tr h="1370914">
                <a:tc>
                  <a:txBody>
                    <a:bodyPr/>
                    <a:lstStyle/>
                    <a:p>
                      <a:pPr algn="l">
                        <a:spcAft>
                          <a:spcPts val="600"/>
                        </a:spcAft>
                      </a:pPr>
                      <a:endParaRPr lang="en-US" sz="1800" baseline="0" noProof="0" dirty="0" smtClean="0">
                        <a:effectLst/>
                        <a:latin typeface="+mj-lt"/>
                        <a:ea typeface="Times New Roman"/>
                        <a:cs typeface="Times New Roman"/>
                      </a:endParaRPr>
                    </a:p>
                    <a:p>
                      <a:pPr algn="l">
                        <a:spcAft>
                          <a:spcPts val="600"/>
                        </a:spcAft>
                      </a:pPr>
                      <a:r>
                        <a:rPr lang="en-US" sz="1800" baseline="0" noProof="0" dirty="0" smtClean="0">
                          <a:effectLst/>
                          <a:latin typeface="+mj-lt"/>
                          <a:ea typeface="Times New Roman"/>
                          <a:cs typeface="Times New Roman"/>
                        </a:rPr>
                        <a:t>Major mission of</a:t>
                      </a:r>
                      <a:r>
                        <a:rPr lang="en-US" sz="1800" noProof="0" dirty="0" smtClean="0">
                          <a:effectLst/>
                          <a:latin typeface="+mj-lt"/>
                          <a:ea typeface="Times New Roman"/>
                          <a:cs typeface="Times New Roman"/>
                        </a:rPr>
                        <a:t> academics</a:t>
                      </a:r>
                      <a:endParaRPr lang="en-US" sz="1800" noProof="0" dirty="0">
                        <a:effectLst/>
                        <a:latin typeface="+mj-lt"/>
                        <a:ea typeface="Times New Roman"/>
                        <a:cs typeface="Times New Roman"/>
                      </a:endParaRPr>
                    </a:p>
                  </a:txBody>
                  <a:tcPr/>
                </a:tc>
                <a:tc>
                  <a:txBody>
                    <a:bodyPr/>
                    <a:lstStyle/>
                    <a:p>
                      <a:pPr algn="ctr">
                        <a:spcAft>
                          <a:spcPts val="600"/>
                        </a:spcAft>
                      </a:pPr>
                      <a:r>
                        <a:rPr lang="en-US" sz="2400" b="1" noProof="0" dirty="0" smtClean="0">
                          <a:effectLst/>
                          <a:latin typeface="+mj-lt"/>
                          <a:ea typeface="Times New Roman"/>
                          <a:cs typeface="Times New Roman"/>
                        </a:rPr>
                        <a:t>++</a:t>
                      </a:r>
                    </a:p>
                    <a:p>
                      <a:pPr algn="ctr">
                        <a:spcAft>
                          <a:spcPts val="600"/>
                        </a:spcAft>
                      </a:pPr>
                      <a:r>
                        <a:rPr lang="en-US" sz="1800" noProof="0" dirty="0" smtClean="0">
                          <a:effectLst/>
                          <a:latin typeface="+mj-lt"/>
                          <a:ea typeface="Times New Roman"/>
                          <a:cs typeface="Times New Roman"/>
                        </a:rPr>
                        <a:t> Professional</a:t>
                      </a:r>
                      <a:r>
                        <a:rPr lang="en-US" sz="1800" baseline="0" noProof="0" dirty="0" smtClean="0">
                          <a:effectLst/>
                          <a:latin typeface="+mj-lt"/>
                          <a:ea typeface="Times New Roman"/>
                          <a:cs typeface="Times New Roman"/>
                        </a:rPr>
                        <a:t> researchers and teachers</a:t>
                      </a:r>
                      <a:endParaRPr lang="en-US" sz="1800" noProof="0" dirty="0">
                        <a:effectLst/>
                        <a:latin typeface="+mj-lt"/>
                        <a:ea typeface="Times New Roman"/>
                        <a:cs typeface="Times New Roman"/>
                      </a:endParaRPr>
                    </a:p>
                  </a:txBody>
                  <a:tcPr/>
                </a:tc>
                <a:tc>
                  <a:txBody>
                    <a:bodyPr/>
                    <a:lstStyle/>
                    <a:p>
                      <a:pPr algn="ctr">
                        <a:spcAft>
                          <a:spcPts val="600"/>
                        </a:spcAft>
                      </a:pPr>
                      <a:r>
                        <a:rPr lang="en-US" sz="2400" b="1" noProof="0" dirty="0" smtClean="0">
                          <a:effectLst/>
                          <a:latin typeface="+mj-lt"/>
                          <a:ea typeface="Times New Roman"/>
                          <a:cs typeface="Times New Roman"/>
                        </a:rPr>
                        <a:t>-</a:t>
                      </a:r>
                    </a:p>
                    <a:p>
                      <a:pPr algn="ctr">
                        <a:spcAft>
                          <a:spcPts val="600"/>
                        </a:spcAft>
                      </a:pPr>
                      <a:r>
                        <a:rPr lang="en-US" sz="1800" i="0" noProof="0" dirty="0" smtClean="0">
                          <a:effectLst/>
                          <a:latin typeface="+mj-lt"/>
                          <a:ea typeface="Times New Roman"/>
                          <a:cs typeface="Times New Roman"/>
                        </a:rPr>
                        <a:t>Knowledge workers</a:t>
                      </a:r>
                      <a:endParaRPr lang="en-US" sz="1800" i="0" noProof="0" dirty="0">
                        <a:effectLst/>
                        <a:latin typeface="+mj-lt"/>
                        <a:ea typeface="Times New Roman"/>
                        <a:cs typeface="Times New Roman"/>
                      </a:endParaRPr>
                    </a:p>
                  </a:txBody>
                  <a:tcPr/>
                </a:tc>
                <a:tc>
                  <a:txBody>
                    <a:bodyPr/>
                    <a:lstStyle/>
                    <a:p>
                      <a:pPr algn="ctr">
                        <a:spcAft>
                          <a:spcPts val="600"/>
                        </a:spcAft>
                      </a:pPr>
                      <a:r>
                        <a:rPr lang="en-US" sz="2400" b="1" noProof="0" dirty="0" smtClean="0">
                          <a:effectLst/>
                          <a:latin typeface="+mj-lt"/>
                          <a:ea typeface="Times New Roman"/>
                          <a:cs typeface="Times New Roman"/>
                        </a:rPr>
                        <a:t>++ </a:t>
                      </a:r>
                    </a:p>
                    <a:p>
                      <a:pPr algn="ctr">
                        <a:spcAft>
                          <a:spcPts val="600"/>
                        </a:spcAft>
                      </a:pPr>
                      <a:r>
                        <a:rPr lang="en-US" sz="1800" noProof="0" dirty="0" smtClean="0">
                          <a:effectLst/>
                          <a:latin typeface="+mj-lt"/>
                          <a:ea typeface="Times New Roman"/>
                          <a:cs typeface="Times New Roman"/>
                        </a:rPr>
                        <a:t>Professional</a:t>
                      </a:r>
                      <a:r>
                        <a:rPr lang="en-US" sz="1800" baseline="0" noProof="0" dirty="0" smtClean="0">
                          <a:effectLst/>
                          <a:latin typeface="+mj-lt"/>
                          <a:ea typeface="Times New Roman"/>
                          <a:cs typeface="Times New Roman"/>
                        </a:rPr>
                        <a:t> </a:t>
                      </a:r>
                      <a:r>
                        <a:rPr lang="en-US" sz="1800" kern="1200" baseline="0" noProof="0" dirty="0" smtClean="0">
                          <a:solidFill>
                            <a:schemeClr val="dk1"/>
                          </a:solidFill>
                          <a:effectLst/>
                          <a:latin typeface="+mn-lt"/>
                          <a:ea typeface="Times New Roman"/>
                          <a:cs typeface="Times New Roman"/>
                        </a:rPr>
                        <a:t>researchers and teachers</a:t>
                      </a:r>
                      <a:endParaRPr lang="en-US" sz="1800" noProof="0" dirty="0">
                        <a:effectLst/>
                        <a:latin typeface="+mj-lt"/>
                        <a:ea typeface="Times New Roman"/>
                        <a:cs typeface="Times New Roman"/>
                      </a:endParaRPr>
                    </a:p>
                  </a:txBody>
                  <a:tcPr/>
                </a:tc>
                <a:tc>
                  <a:txBody>
                    <a:bodyPr/>
                    <a:lstStyle/>
                    <a:p>
                      <a:pPr algn="ctr">
                        <a:spcAft>
                          <a:spcPts val="600"/>
                        </a:spcAft>
                      </a:pPr>
                      <a:r>
                        <a:rPr lang="en-US" sz="2400" b="1" noProof="0" dirty="0" smtClean="0">
                          <a:effectLst/>
                          <a:latin typeface="+mj-lt"/>
                          <a:ea typeface="Times New Roman"/>
                          <a:cs typeface="Times New Roman"/>
                        </a:rPr>
                        <a:t>-   </a:t>
                      </a:r>
                      <a:r>
                        <a:rPr lang="en-US" sz="1800" noProof="0" dirty="0" smtClean="0">
                          <a:effectLst/>
                          <a:latin typeface="+mj-lt"/>
                          <a:ea typeface="Times New Roman"/>
                          <a:cs typeface="Times New Roman"/>
                        </a:rPr>
                        <a:t>    </a:t>
                      </a:r>
                    </a:p>
                    <a:p>
                      <a:pPr algn="ctr">
                        <a:spcAft>
                          <a:spcPts val="600"/>
                        </a:spcAft>
                      </a:pPr>
                      <a:r>
                        <a:rPr lang="en-US" sz="1800" noProof="0" dirty="0" smtClean="0">
                          <a:effectLst/>
                          <a:latin typeface="+mj-lt"/>
                          <a:ea typeface="Times New Roman"/>
                          <a:cs typeface="Times New Roman"/>
                        </a:rPr>
                        <a:t>Teachers</a:t>
                      </a:r>
                      <a:endParaRPr lang="en-US" sz="1800" noProof="0" dirty="0">
                        <a:effectLst/>
                        <a:latin typeface="+mj-lt"/>
                        <a:ea typeface="Times New Roman"/>
                        <a:cs typeface="Times New Roman"/>
                      </a:endParaRPr>
                    </a:p>
                  </a:txBody>
                  <a:tcPr/>
                </a:tc>
              </a:tr>
              <a:tr h="758920">
                <a:tc>
                  <a:txBody>
                    <a:bodyPr/>
                    <a:lstStyle/>
                    <a:p>
                      <a:pPr algn="l">
                        <a:spcAft>
                          <a:spcPts val="600"/>
                        </a:spcAft>
                      </a:pPr>
                      <a:r>
                        <a:rPr lang="en-US" sz="1800" noProof="0" smtClean="0">
                          <a:effectLst/>
                          <a:latin typeface="+mj-lt"/>
                          <a:ea typeface="Times New Roman"/>
                          <a:cs typeface="Times New Roman"/>
                        </a:rPr>
                        <a:t>Role of management</a:t>
                      </a:r>
                      <a:endParaRPr lang="en-US" sz="1800" noProof="0">
                        <a:effectLst/>
                        <a:latin typeface="+mj-lt"/>
                        <a:ea typeface="Times New Roman"/>
                        <a:cs typeface="Times New Roman"/>
                      </a:endParaRPr>
                    </a:p>
                  </a:txBody>
                  <a:tcPr/>
                </a:tc>
                <a:tc>
                  <a:txBody>
                    <a:bodyPr/>
                    <a:lstStyle/>
                    <a:p>
                      <a:pPr algn="ctr">
                        <a:spcAft>
                          <a:spcPts val="600"/>
                        </a:spcAft>
                      </a:pPr>
                      <a:r>
                        <a:rPr lang="en-US" sz="2000" b="1" noProof="0" dirty="0" smtClean="0">
                          <a:effectLst/>
                          <a:latin typeface="+mj-lt"/>
                          <a:ea typeface="Times New Roman"/>
                          <a:cs typeface="Times New Roman"/>
                        </a:rPr>
                        <a:t>++ </a:t>
                      </a:r>
                      <a:endParaRPr lang="en-US" sz="2000" b="1" noProof="0" dirty="0">
                        <a:effectLst/>
                        <a:latin typeface="+mj-lt"/>
                        <a:ea typeface="Times New Roman"/>
                        <a:cs typeface="Times New Roman"/>
                      </a:endParaRPr>
                    </a:p>
                  </a:txBody>
                  <a:tcPr/>
                </a:tc>
                <a:tc>
                  <a:txBody>
                    <a:bodyPr/>
                    <a:lstStyle/>
                    <a:p>
                      <a:pPr algn="ctr">
                        <a:spcAft>
                          <a:spcPts val="600"/>
                        </a:spcAft>
                      </a:pPr>
                      <a:r>
                        <a:rPr lang="en-US" sz="2000" b="1" noProof="0" dirty="0" smtClean="0">
                          <a:effectLst/>
                          <a:latin typeface="+mj-lt"/>
                          <a:ea typeface="Times New Roman"/>
                          <a:cs typeface="Times New Roman"/>
                        </a:rPr>
                        <a:t>++</a:t>
                      </a:r>
                      <a:r>
                        <a:rPr lang="en-US" sz="1800" noProof="0" dirty="0" smtClean="0">
                          <a:effectLst/>
                          <a:latin typeface="+mj-lt"/>
                          <a:ea typeface="Times New Roman"/>
                          <a:cs typeface="Times New Roman"/>
                        </a:rPr>
                        <a:t> </a:t>
                      </a:r>
                      <a:endParaRPr lang="en-US" sz="1800" noProof="0" dirty="0">
                        <a:effectLst/>
                        <a:latin typeface="+mj-lt"/>
                        <a:ea typeface="Times New Roman"/>
                        <a:cs typeface="Times New Roman"/>
                      </a:endParaRPr>
                    </a:p>
                  </a:txBody>
                  <a:tcPr/>
                </a:tc>
                <a:tc>
                  <a:txBody>
                    <a:bodyPr/>
                    <a:lstStyle/>
                    <a:p>
                      <a:pPr algn="ctr">
                        <a:spcAft>
                          <a:spcPts val="600"/>
                        </a:spcAft>
                      </a:pPr>
                      <a:r>
                        <a:rPr lang="en-US" sz="2400" b="1" noProof="0" dirty="0" smtClean="0">
                          <a:effectLst/>
                          <a:latin typeface="+mj-lt"/>
                          <a:ea typeface="Times New Roman"/>
                          <a:cs typeface="Times New Roman"/>
                        </a:rPr>
                        <a:t>- </a:t>
                      </a:r>
                      <a:endParaRPr lang="en-US" sz="2400" b="1" noProof="0" dirty="0">
                        <a:effectLst/>
                        <a:latin typeface="+mj-lt"/>
                        <a:ea typeface="Times New Roman"/>
                        <a:cs typeface="Times New Roman"/>
                      </a:endParaRPr>
                    </a:p>
                  </a:txBody>
                  <a:tcPr/>
                </a:tc>
                <a:tc>
                  <a:txBody>
                    <a:bodyPr/>
                    <a:lstStyle/>
                    <a:p>
                      <a:pPr algn="ctr">
                        <a:spcAft>
                          <a:spcPts val="600"/>
                        </a:spcAft>
                      </a:pPr>
                      <a:r>
                        <a:rPr lang="en-US" sz="2400" b="1" noProof="0" dirty="0" smtClean="0">
                          <a:effectLst/>
                          <a:latin typeface="+mj-lt"/>
                          <a:ea typeface="Times New Roman"/>
                          <a:cs typeface="Times New Roman"/>
                        </a:rPr>
                        <a:t>- </a:t>
                      </a:r>
                      <a:endParaRPr lang="en-US" sz="2400" b="1" noProof="0" dirty="0">
                        <a:effectLst/>
                        <a:latin typeface="+mj-lt"/>
                        <a:ea typeface="Times New Roman"/>
                        <a:cs typeface="Times New Roman"/>
                      </a:endParaRPr>
                    </a:p>
                  </a:txBody>
                  <a:tcPr/>
                </a:tc>
              </a:tr>
              <a:tr h="1402487">
                <a:tc>
                  <a:txBody>
                    <a:bodyPr/>
                    <a:lstStyle/>
                    <a:p>
                      <a:pPr algn="l">
                        <a:spcAft>
                          <a:spcPts val="600"/>
                        </a:spcAft>
                      </a:pPr>
                      <a:r>
                        <a:rPr lang="en-US" sz="1800" noProof="0" dirty="0" smtClean="0">
                          <a:effectLst/>
                          <a:latin typeface="+mj-lt"/>
                          <a:ea typeface="Times New Roman"/>
                          <a:cs typeface="Times New Roman"/>
                        </a:rPr>
                        <a:t>Relationships</a:t>
                      </a:r>
                      <a:r>
                        <a:rPr lang="en-US" sz="1800" baseline="0" noProof="0" dirty="0" smtClean="0">
                          <a:effectLst/>
                          <a:latin typeface="+mj-lt"/>
                          <a:ea typeface="Times New Roman"/>
                          <a:cs typeface="Times New Roman"/>
                        </a:rPr>
                        <a:t> </a:t>
                      </a:r>
                      <a:r>
                        <a:rPr lang="en-US" sz="1800" noProof="0" dirty="0" smtClean="0">
                          <a:effectLst/>
                          <a:latin typeface="+mj-lt"/>
                          <a:ea typeface="Times New Roman"/>
                          <a:cs typeface="Times New Roman"/>
                        </a:rPr>
                        <a:t>btw managers and academics</a:t>
                      </a:r>
                      <a:endParaRPr lang="en-US" sz="1800" noProof="0" dirty="0">
                        <a:effectLst/>
                        <a:latin typeface="+mj-lt"/>
                        <a:ea typeface="Times New Roman"/>
                        <a:cs typeface="Times New Roman"/>
                      </a:endParaRPr>
                    </a:p>
                  </a:txBody>
                  <a:tcPr/>
                </a:tc>
                <a:tc>
                  <a:txBody>
                    <a:bodyPr/>
                    <a:lstStyle/>
                    <a:p>
                      <a:pPr algn="ctr">
                        <a:spcAft>
                          <a:spcPts val="600"/>
                        </a:spcAft>
                      </a:pPr>
                      <a:r>
                        <a:rPr lang="en-US" sz="1800" noProof="0" dirty="0" smtClean="0">
                          <a:effectLst/>
                          <a:latin typeface="+mj-lt"/>
                          <a:ea typeface="Times New Roman"/>
                          <a:cs typeface="Times New Roman"/>
                        </a:rPr>
                        <a:t>Power balance</a:t>
                      </a:r>
                    </a:p>
                    <a:p>
                      <a:pPr algn="ctr">
                        <a:spcAft>
                          <a:spcPts val="600"/>
                        </a:spcAft>
                      </a:pPr>
                      <a:r>
                        <a:rPr lang="en-US" sz="1800" noProof="0" dirty="0" smtClean="0">
                          <a:effectLst/>
                          <a:latin typeface="+mj-lt"/>
                          <a:ea typeface="Times New Roman"/>
                          <a:cs typeface="Times New Roman"/>
                        </a:rPr>
                        <a:t>Institutional</a:t>
                      </a:r>
                    </a:p>
                    <a:p>
                      <a:pPr algn="ctr">
                        <a:spcAft>
                          <a:spcPts val="600"/>
                        </a:spcAft>
                      </a:pPr>
                      <a:r>
                        <a:rPr lang="en-US" sz="1800" noProof="0" dirty="0" smtClean="0">
                          <a:effectLst/>
                          <a:latin typeface="+mj-lt"/>
                          <a:ea typeface="Times New Roman"/>
                          <a:cs typeface="Times New Roman"/>
                        </a:rPr>
                        <a:t>Strong</a:t>
                      </a:r>
                      <a:endParaRPr lang="en-US" sz="1800" noProof="0" dirty="0">
                        <a:effectLst/>
                        <a:latin typeface="+mj-lt"/>
                        <a:ea typeface="Times New Roman"/>
                        <a:cs typeface="Times New Roman"/>
                      </a:endParaRPr>
                    </a:p>
                  </a:txBody>
                  <a:tcPr/>
                </a:tc>
                <a:tc>
                  <a:txBody>
                    <a:bodyPr/>
                    <a:lstStyle/>
                    <a:p>
                      <a:pPr algn="ctr">
                        <a:spcAft>
                          <a:spcPts val="600"/>
                        </a:spcAft>
                      </a:pPr>
                      <a:r>
                        <a:rPr lang="en-US" sz="1800" noProof="0" dirty="0" smtClean="0">
                          <a:effectLst/>
                          <a:latin typeface="+mj-lt"/>
                          <a:ea typeface="Times New Roman"/>
                          <a:cs typeface="Times New Roman"/>
                        </a:rPr>
                        <a:t>Managers &gt; </a:t>
                      </a:r>
                      <a:r>
                        <a:rPr lang="en-US" sz="1800" kern="1200" noProof="0" dirty="0" smtClean="0">
                          <a:solidFill>
                            <a:schemeClr val="dk1"/>
                          </a:solidFill>
                          <a:effectLst/>
                          <a:latin typeface="+mn-lt"/>
                          <a:ea typeface="Times New Roman"/>
                          <a:cs typeface="Times New Roman"/>
                        </a:rPr>
                        <a:t>Professional</a:t>
                      </a:r>
                      <a:r>
                        <a:rPr lang="en-US" sz="1800" kern="1200" baseline="0" noProof="0" dirty="0" smtClean="0">
                          <a:solidFill>
                            <a:schemeClr val="dk1"/>
                          </a:solidFill>
                          <a:effectLst/>
                          <a:latin typeface="+mn-lt"/>
                          <a:ea typeface="Times New Roman"/>
                          <a:cs typeface="Times New Roman"/>
                        </a:rPr>
                        <a:t>s</a:t>
                      </a:r>
                      <a:endParaRPr lang="en-US" sz="1800" noProof="0" dirty="0">
                        <a:effectLst/>
                        <a:latin typeface="+mj-lt"/>
                        <a:ea typeface="Times New Roman"/>
                        <a:cs typeface="Times New Roman"/>
                      </a:endParaRPr>
                    </a:p>
                  </a:txBody>
                  <a:tcPr/>
                </a:tc>
                <a:tc>
                  <a:txBody>
                    <a:bodyPr/>
                    <a:lstStyle/>
                    <a:p>
                      <a:pPr algn="ctr">
                        <a:spcAft>
                          <a:spcPts val="600"/>
                        </a:spcAft>
                      </a:pPr>
                      <a:r>
                        <a:rPr lang="en-US" sz="1800" kern="1200" noProof="0" dirty="0" smtClean="0">
                          <a:solidFill>
                            <a:schemeClr val="dk1"/>
                          </a:solidFill>
                          <a:effectLst/>
                          <a:latin typeface="+mn-lt"/>
                          <a:ea typeface="Times New Roman"/>
                          <a:cs typeface="Times New Roman"/>
                        </a:rPr>
                        <a:t>Professional</a:t>
                      </a:r>
                      <a:r>
                        <a:rPr lang="en-US" sz="1800" kern="1200" baseline="0" noProof="0" dirty="0" smtClean="0">
                          <a:solidFill>
                            <a:schemeClr val="dk1"/>
                          </a:solidFill>
                          <a:effectLst/>
                          <a:latin typeface="+mn-lt"/>
                          <a:ea typeface="Times New Roman"/>
                          <a:cs typeface="Times New Roman"/>
                        </a:rPr>
                        <a:t>s </a:t>
                      </a:r>
                      <a:r>
                        <a:rPr lang="en-US" sz="1800" noProof="0" dirty="0" smtClean="0">
                          <a:effectLst/>
                          <a:latin typeface="+mj-lt"/>
                          <a:ea typeface="Times New Roman"/>
                          <a:cs typeface="Times New Roman"/>
                        </a:rPr>
                        <a:t>&gt; Managers </a:t>
                      </a:r>
                      <a:endParaRPr lang="en-US" sz="1800" noProof="0" dirty="0">
                        <a:effectLst/>
                        <a:latin typeface="+mj-lt"/>
                        <a:ea typeface="Times New Roman"/>
                        <a:cs typeface="Times New Roman"/>
                      </a:endParaRPr>
                    </a:p>
                  </a:txBody>
                  <a:tcPr/>
                </a:tc>
                <a:tc>
                  <a:txBody>
                    <a:bodyPr/>
                    <a:lstStyle/>
                    <a:p>
                      <a:pPr algn="ctr">
                        <a:spcAft>
                          <a:spcPts val="600"/>
                        </a:spcAft>
                      </a:pPr>
                      <a:r>
                        <a:rPr lang="en-US" sz="1800" noProof="0" dirty="0" smtClean="0">
                          <a:effectLst/>
                          <a:latin typeface="+mj-lt"/>
                          <a:ea typeface="Times New Roman"/>
                          <a:cs typeface="Times New Roman"/>
                        </a:rPr>
                        <a:t>Management //</a:t>
                      </a:r>
                      <a:r>
                        <a:rPr lang="en-US" sz="1800" baseline="0" noProof="0" dirty="0" smtClean="0">
                          <a:effectLst/>
                          <a:latin typeface="+mj-lt"/>
                          <a:ea typeface="Times New Roman"/>
                          <a:cs typeface="Times New Roman"/>
                        </a:rPr>
                        <a:t> professionals</a:t>
                      </a:r>
                    </a:p>
                    <a:p>
                      <a:pPr algn="ctr">
                        <a:spcAft>
                          <a:spcPts val="600"/>
                        </a:spcAft>
                      </a:pPr>
                      <a:r>
                        <a:rPr lang="en-US" sz="1800" baseline="0" noProof="0" dirty="0" smtClean="0">
                          <a:effectLst/>
                          <a:latin typeface="+mj-lt"/>
                          <a:ea typeface="Times New Roman"/>
                          <a:cs typeface="Times New Roman"/>
                        </a:rPr>
                        <a:t>Political </a:t>
                      </a:r>
                    </a:p>
                    <a:p>
                      <a:pPr algn="ctr">
                        <a:spcAft>
                          <a:spcPts val="600"/>
                        </a:spcAft>
                      </a:pPr>
                      <a:r>
                        <a:rPr lang="en-US" sz="1800" baseline="0" noProof="0" dirty="0" smtClean="0">
                          <a:effectLst/>
                          <a:latin typeface="+mj-lt"/>
                          <a:ea typeface="Times New Roman"/>
                          <a:cs typeface="Times New Roman"/>
                        </a:rPr>
                        <a:t>Fragile</a:t>
                      </a:r>
                      <a:endParaRPr lang="en-US" sz="1800" noProof="0" dirty="0">
                        <a:effectLst/>
                        <a:latin typeface="+mj-lt"/>
                        <a:ea typeface="Times New Roman"/>
                        <a:cs typeface="Times New Roman"/>
                      </a:endParaRPr>
                    </a:p>
                  </a:txBody>
                  <a:tcPr/>
                </a:tc>
              </a:tr>
              <a:tr h="668261">
                <a:tc>
                  <a:txBody>
                    <a:bodyPr/>
                    <a:lstStyle/>
                    <a:p>
                      <a:pPr algn="l">
                        <a:spcAft>
                          <a:spcPts val="600"/>
                        </a:spcAft>
                      </a:pPr>
                      <a:r>
                        <a:rPr lang="en-US" sz="1800" noProof="0" smtClean="0">
                          <a:effectLst/>
                          <a:latin typeface="+mj-lt"/>
                          <a:ea typeface="Times New Roman"/>
                          <a:cs typeface="Times New Roman"/>
                        </a:rPr>
                        <a:t>Academic regulation</a:t>
                      </a:r>
                      <a:endParaRPr lang="en-US" sz="1800" noProof="0">
                        <a:effectLst/>
                        <a:latin typeface="+mj-lt"/>
                        <a:ea typeface="Times New Roman"/>
                        <a:cs typeface="Times New Roman"/>
                      </a:endParaRPr>
                    </a:p>
                  </a:txBody>
                  <a:tcPr/>
                </a:tc>
                <a:tc>
                  <a:txBody>
                    <a:bodyPr/>
                    <a:lstStyle/>
                    <a:p>
                      <a:pPr algn="ctr">
                        <a:spcAft>
                          <a:spcPts val="600"/>
                        </a:spcAft>
                      </a:pPr>
                      <a:r>
                        <a:rPr lang="en-US" sz="1800" noProof="0" smtClean="0">
                          <a:effectLst/>
                          <a:latin typeface="+mj-lt"/>
                          <a:ea typeface="Times New Roman"/>
                          <a:cs typeface="Times New Roman"/>
                        </a:rPr>
                        <a:t>Consociation</a:t>
                      </a:r>
                      <a:endParaRPr lang="en-US" sz="1800" noProof="0">
                        <a:effectLst/>
                        <a:latin typeface="+mj-lt"/>
                        <a:ea typeface="Times New Roman"/>
                        <a:cs typeface="Times New Roman"/>
                      </a:endParaRPr>
                    </a:p>
                  </a:txBody>
                  <a:tcPr/>
                </a:tc>
                <a:tc>
                  <a:txBody>
                    <a:bodyPr/>
                    <a:lstStyle/>
                    <a:p>
                      <a:pPr algn="ctr">
                        <a:spcAft>
                          <a:spcPts val="600"/>
                        </a:spcAft>
                      </a:pPr>
                      <a:r>
                        <a:rPr lang="en-US" sz="1800" noProof="0" smtClean="0">
                          <a:effectLst/>
                          <a:latin typeface="+mj-lt"/>
                          <a:ea typeface="Times New Roman"/>
                          <a:cs typeface="Times New Roman"/>
                        </a:rPr>
                        <a:t>Utilitarist</a:t>
                      </a:r>
                      <a:r>
                        <a:rPr lang="en-US" sz="1800" baseline="0" noProof="0" smtClean="0">
                          <a:effectLst/>
                          <a:latin typeface="+mj-lt"/>
                          <a:ea typeface="Times New Roman"/>
                          <a:cs typeface="Times New Roman"/>
                        </a:rPr>
                        <a:t> o</a:t>
                      </a:r>
                      <a:r>
                        <a:rPr lang="en-US" sz="1800" noProof="0" smtClean="0">
                          <a:effectLst/>
                          <a:latin typeface="+mj-lt"/>
                          <a:ea typeface="Times New Roman"/>
                          <a:cs typeface="Times New Roman"/>
                        </a:rPr>
                        <a:t>pportunism</a:t>
                      </a:r>
                      <a:endParaRPr lang="en-US" sz="1800" noProof="0">
                        <a:effectLst/>
                        <a:latin typeface="+mj-lt"/>
                        <a:ea typeface="Times New Roman"/>
                        <a:cs typeface="Times New Roman"/>
                      </a:endParaRPr>
                    </a:p>
                  </a:txBody>
                  <a:tcPr/>
                </a:tc>
                <a:tc>
                  <a:txBody>
                    <a:bodyPr/>
                    <a:lstStyle/>
                    <a:p>
                      <a:pPr algn="ctr">
                        <a:spcAft>
                          <a:spcPts val="600"/>
                        </a:spcAft>
                      </a:pPr>
                      <a:r>
                        <a:rPr lang="en-US" sz="1800" noProof="0" smtClean="0">
                          <a:effectLst/>
                          <a:latin typeface="+mj-lt"/>
                          <a:ea typeface="Times New Roman"/>
                          <a:cs typeface="Times New Roman"/>
                        </a:rPr>
                        <a:t>Collegiality</a:t>
                      </a:r>
                      <a:endParaRPr lang="en-US" sz="1800" noProof="0" dirty="0">
                        <a:effectLst/>
                        <a:latin typeface="+mj-lt"/>
                        <a:ea typeface="Times New Roman"/>
                        <a:cs typeface="Times New Roman"/>
                      </a:endParaRPr>
                    </a:p>
                  </a:txBody>
                  <a:tcPr/>
                </a:tc>
                <a:tc>
                  <a:txBody>
                    <a:bodyPr/>
                    <a:lstStyle/>
                    <a:p>
                      <a:pPr algn="ctr">
                        <a:spcAft>
                          <a:spcPts val="600"/>
                        </a:spcAft>
                      </a:pPr>
                      <a:r>
                        <a:rPr lang="en-US" sz="1800" noProof="0" dirty="0" smtClean="0">
                          <a:effectLst/>
                          <a:latin typeface="+mj-lt"/>
                          <a:ea typeface="Times New Roman"/>
                          <a:cs typeface="Times New Roman"/>
                        </a:rPr>
                        <a:t>Equalitarianism</a:t>
                      </a:r>
                      <a:endParaRPr lang="en-US" sz="1800" noProof="0" dirty="0">
                        <a:effectLst/>
                        <a:latin typeface="+mj-lt"/>
                        <a:ea typeface="Times New Roman"/>
                        <a:cs typeface="Times New Roman"/>
                      </a:endParaRPr>
                    </a:p>
                  </a:txBody>
                  <a:tcPr/>
                </a:tc>
              </a:tr>
            </a:tbl>
          </a:graphicData>
        </a:graphic>
      </p:graphicFrame>
    </p:spTree>
    <p:extLst>
      <p:ext uri="{BB962C8B-B14F-4D97-AF65-F5344CB8AC3E}">
        <p14:creationId xmlns:p14="http://schemas.microsoft.com/office/powerpoint/2010/main" val="40791640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859693"/>
          </a:xfrm>
        </p:spPr>
        <p:txBody>
          <a:bodyPr>
            <a:normAutofit/>
          </a:bodyPr>
          <a:lstStyle/>
          <a:p>
            <a:r>
              <a:rPr lang="en-US" dirty="0" smtClean="0"/>
              <a:t>Strategic capacity</a:t>
            </a:r>
            <a:endParaRPr lang="en-US"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847781882"/>
              </p:ext>
            </p:extLst>
          </p:nvPr>
        </p:nvGraphicFramePr>
        <p:xfrm>
          <a:off x="566615" y="859692"/>
          <a:ext cx="8120185" cy="5681122"/>
        </p:xfrm>
        <a:graphic>
          <a:graphicData uri="http://schemas.openxmlformats.org/drawingml/2006/table">
            <a:tbl>
              <a:tblPr firstRow="1" bandRow="1">
                <a:tableStyleId>{5C22544A-7EE6-4342-B048-85BDC9FD1C3A}</a:tableStyleId>
              </a:tblPr>
              <a:tblGrid>
                <a:gridCol w="1536505"/>
                <a:gridCol w="1645920"/>
                <a:gridCol w="1645920"/>
                <a:gridCol w="1645920"/>
                <a:gridCol w="1645920"/>
              </a:tblGrid>
              <a:tr h="392793">
                <a:tc>
                  <a:txBody>
                    <a:bodyPr/>
                    <a:lstStyle/>
                    <a:p>
                      <a:pPr marL="274320" indent="137160" algn="just">
                        <a:spcBef>
                          <a:spcPts val="600"/>
                        </a:spcBef>
                        <a:spcAft>
                          <a:spcPts val="0"/>
                        </a:spcAft>
                      </a:pPr>
                      <a:r>
                        <a:rPr lang="en-US" sz="1200" b="1" kern="1200" noProof="0" smtClean="0">
                          <a:effectLst/>
                          <a:latin typeface="Calibri"/>
                          <a:ea typeface="Times New Roman"/>
                          <a:cs typeface="Arial"/>
                        </a:rPr>
                        <a:t> </a:t>
                      </a:r>
                      <a:endParaRPr lang="en-US" sz="1200" noProof="0">
                        <a:effectLst/>
                        <a:latin typeface="Cambria"/>
                        <a:ea typeface="ＭＳ 明朝"/>
                        <a:cs typeface="Times New Roman"/>
                      </a:endParaRPr>
                    </a:p>
                  </a:txBody>
                  <a:tcPr marL="68580" marR="68580" marT="0" marB="0"/>
                </a:tc>
                <a:tc>
                  <a:txBody>
                    <a:bodyPr/>
                    <a:lstStyle/>
                    <a:p>
                      <a:pPr algn="ctr" eaLnBrk="0" fontAlgn="base" hangingPunct="0">
                        <a:spcAft>
                          <a:spcPts val="0"/>
                        </a:spcAft>
                      </a:pPr>
                      <a:r>
                        <a:rPr lang="en-US" sz="1200" b="1" kern="1200" noProof="0" smtClean="0">
                          <a:effectLst/>
                          <a:latin typeface="Calibri"/>
                          <a:ea typeface="Times New Roman"/>
                          <a:cs typeface="Arial"/>
                        </a:rPr>
                        <a:t>ToP</a:t>
                      </a:r>
                      <a:endParaRPr lang="en-US" sz="1200" noProof="0">
                        <a:effectLst/>
                        <a:latin typeface="Cambria"/>
                        <a:ea typeface="ＭＳ 明朝"/>
                        <a:cs typeface="Times New Roman"/>
                      </a:endParaRPr>
                    </a:p>
                  </a:txBody>
                  <a:tcPr marL="68580" marR="68580" marT="0" marB="0"/>
                </a:tc>
                <a:tc>
                  <a:txBody>
                    <a:bodyPr/>
                    <a:lstStyle/>
                    <a:p>
                      <a:pPr algn="ctr" eaLnBrk="0" fontAlgn="base" hangingPunct="0">
                        <a:spcAft>
                          <a:spcPts val="0"/>
                        </a:spcAft>
                      </a:pPr>
                      <a:r>
                        <a:rPr lang="en-US" sz="1200" b="1" kern="1200" noProof="0" smtClean="0">
                          <a:effectLst/>
                          <a:latin typeface="Calibri"/>
                          <a:ea typeface="Times New Roman"/>
                          <a:cs typeface="Arial"/>
                        </a:rPr>
                        <a:t>Wanabees</a:t>
                      </a:r>
                      <a:endParaRPr lang="en-US" sz="1200" noProof="0">
                        <a:effectLst/>
                        <a:latin typeface="Cambria"/>
                        <a:ea typeface="ＭＳ 明朝"/>
                        <a:cs typeface="Times New Roman"/>
                      </a:endParaRPr>
                    </a:p>
                  </a:txBody>
                  <a:tcPr marL="68580" marR="68580" marT="0" marB="0"/>
                </a:tc>
                <a:tc>
                  <a:txBody>
                    <a:bodyPr/>
                    <a:lstStyle/>
                    <a:p>
                      <a:pPr algn="ctr" eaLnBrk="0" fontAlgn="base" hangingPunct="0">
                        <a:spcAft>
                          <a:spcPts val="0"/>
                        </a:spcAft>
                      </a:pPr>
                      <a:r>
                        <a:rPr lang="en-US" sz="1200" b="1" kern="1200" noProof="0" smtClean="0">
                          <a:effectLst/>
                          <a:latin typeface="Calibri"/>
                          <a:ea typeface="Times New Roman"/>
                          <a:cs typeface="Arial"/>
                        </a:rPr>
                        <a:t>Venerables</a:t>
                      </a:r>
                      <a:endParaRPr lang="en-US" sz="1200" noProof="0">
                        <a:effectLst/>
                        <a:latin typeface="Cambria"/>
                        <a:ea typeface="ＭＳ 明朝"/>
                        <a:cs typeface="Times New Roman"/>
                      </a:endParaRPr>
                    </a:p>
                  </a:txBody>
                  <a:tcPr marL="68580" marR="68580" marT="0" marB="0"/>
                </a:tc>
                <a:tc>
                  <a:txBody>
                    <a:bodyPr/>
                    <a:lstStyle/>
                    <a:p>
                      <a:pPr algn="ctr" eaLnBrk="0" fontAlgn="base" hangingPunct="0">
                        <a:spcAft>
                          <a:spcPts val="0"/>
                        </a:spcAft>
                      </a:pPr>
                      <a:r>
                        <a:rPr lang="en-US" sz="1200" b="1" kern="1200" noProof="0" smtClean="0">
                          <a:effectLst/>
                          <a:latin typeface="Calibri"/>
                          <a:ea typeface="Times New Roman"/>
                          <a:cs typeface="Arial"/>
                        </a:rPr>
                        <a:t>Missionnaries</a:t>
                      </a:r>
                      <a:endParaRPr lang="en-US" sz="1200" noProof="0">
                        <a:effectLst/>
                        <a:latin typeface="Cambria"/>
                        <a:ea typeface="ＭＳ 明朝"/>
                        <a:cs typeface="Times New Roman"/>
                      </a:endParaRPr>
                    </a:p>
                  </a:txBody>
                  <a:tcPr marL="68580" marR="68580" marT="0" marB="0"/>
                </a:tc>
              </a:tr>
              <a:tr h="516550">
                <a:tc gridSpan="5">
                  <a:txBody>
                    <a:bodyPr/>
                    <a:lstStyle/>
                    <a:p>
                      <a:pPr marL="228600">
                        <a:spcAft>
                          <a:spcPts val="0"/>
                        </a:spcAft>
                      </a:pPr>
                      <a:r>
                        <a:rPr lang="en-US" sz="1600" i="1" kern="1200" noProof="0" dirty="0" smtClean="0">
                          <a:solidFill>
                            <a:srgbClr val="000000"/>
                          </a:solidFill>
                          <a:effectLst/>
                          <a:latin typeface="+mn-lt"/>
                          <a:ea typeface="Times New Roman"/>
                          <a:cs typeface="Arial"/>
                        </a:rPr>
                        <a:t>Time horizon: duration and  and</a:t>
                      </a:r>
                      <a:r>
                        <a:rPr lang="en-US" sz="1600" i="1" kern="1200" baseline="0" noProof="0" dirty="0" smtClean="0">
                          <a:solidFill>
                            <a:srgbClr val="000000"/>
                          </a:solidFill>
                          <a:effectLst/>
                          <a:latin typeface="+mn-lt"/>
                          <a:ea typeface="Times New Roman"/>
                          <a:cs typeface="Arial"/>
                        </a:rPr>
                        <a:t> operational components </a:t>
                      </a:r>
                      <a:r>
                        <a:rPr lang="en-US" sz="1600" i="1" kern="1200" noProof="0" dirty="0" smtClean="0">
                          <a:solidFill>
                            <a:srgbClr val="000000"/>
                          </a:solidFill>
                          <a:effectLst/>
                          <a:latin typeface="+mn-lt"/>
                          <a:ea typeface="Times New Roman"/>
                          <a:cs typeface="Arial"/>
                        </a:rPr>
                        <a:t>(competition dynamics; national and international academic context; necessary resources; operational application of the strategy) </a:t>
                      </a:r>
                      <a:endParaRPr lang="en-US" sz="1600" i="1" noProof="0" dirty="0">
                        <a:effectLst/>
                        <a:latin typeface="+mn-lt"/>
                        <a:ea typeface="ＭＳ 明朝"/>
                        <a:cs typeface="Times New Roman"/>
                      </a:endParaRPr>
                    </a:p>
                  </a:txBody>
                  <a:tcPr marL="68580" marR="68580" marT="0" marB="0"/>
                </a:tc>
                <a:tc hMerge="1">
                  <a:txBody>
                    <a:bodyPr/>
                    <a:lstStyle/>
                    <a:p>
                      <a:endParaRPr lang="fr-CA"/>
                    </a:p>
                  </a:txBody>
                  <a:tcPr/>
                </a:tc>
                <a:tc hMerge="1">
                  <a:txBody>
                    <a:bodyPr/>
                    <a:lstStyle/>
                    <a:p>
                      <a:endParaRPr lang="fr-CA"/>
                    </a:p>
                  </a:txBody>
                  <a:tcPr/>
                </a:tc>
                <a:tc hMerge="1">
                  <a:txBody>
                    <a:bodyPr/>
                    <a:lstStyle/>
                    <a:p>
                      <a:endParaRPr lang="fr-CA"/>
                    </a:p>
                  </a:txBody>
                  <a:tcPr/>
                </a:tc>
                <a:tc hMerge="1">
                  <a:txBody>
                    <a:bodyPr/>
                    <a:lstStyle/>
                    <a:p>
                      <a:endParaRPr lang="fr-CA"/>
                    </a:p>
                  </a:txBody>
                  <a:tcPr/>
                </a:tc>
              </a:tr>
              <a:tr h="516550">
                <a:tc>
                  <a:txBody>
                    <a:bodyPr/>
                    <a:lstStyle/>
                    <a:p>
                      <a:pPr>
                        <a:spcBef>
                          <a:spcPts val="600"/>
                        </a:spcBef>
                        <a:spcAft>
                          <a:spcPts val="0"/>
                        </a:spcAft>
                      </a:pPr>
                      <a:r>
                        <a:rPr lang="en-US" sz="1600" kern="1200" noProof="0" smtClean="0">
                          <a:solidFill>
                            <a:srgbClr val="000000"/>
                          </a:solidFill>
                          <a:effectLst/>
                          <a:latin typeface="+mn-lt"/>
                          <a:ea typeface="Times New Roman"/>
                          <a:cs typeface="Arial"/>
                        </a:rPr>
                        <a:t>reference</a:t>
                      </a:r>
                      <a:endParaRPr lang="en-US" sz="1600" noProof="0">
                        <a:effectLst/>
                        <a:latin typeface="+mn-lt"/>
                        <a:ea typeface="ＭＳ 明朝"/>
                        <a:cs typeface="Times New Roman"/>
                      </a:endParaRPr>
                    </a:p>
                  </a:txBody>
                  <a:tcPr marL="68580" marR="68580" marT="0" marB="0"/>
                </a:tc>
                <a:tc>
                  <a:txBody>
                    <a:bodyPr/>
                    <a:lstStyle/>
                    <a:p>
                      <a:pPr algn="ctr">
                        <a:spcBef>
                          <a:spcPts val="600"/>
                        </a:spcBef>
                        <a:spcAft>
                          <a:spcPts val="0"/>
                        </a:spcAft>
                      </a:pPr>
                      <a:r>
                        <a:rPr lang="en-US" sz="1600" kern="1200" noProof="0" smtClean="0">
                          <a:solidFill>
                            <a:srgbClr val="000000"/>
                          </a:solidFill>
                          <a:effectLst/>
                          <a:latin typeface="+mn-lt"/>
                          <a:ea typeface="Times New Roman"/>
                          <a:cs typeface="Arial"/>
                        </a:rPr>
                        <a:t>Mid-and long- terms </a:t>
                      </a:r>
                      <a:endParaRPr lang="en-US" sz="1600" noProof="0">
                        <a:effectLst/>
                        <a:latin typeface="+mn-lt"/>
                        <a:ea typeface="ＭＳ 明朝"/>
                        <a:cs typeface="Times New Roman"/>
                      </a:endParaRPr>
                    </a:p>
                  </a:txBody>
                  <a:tcPr marL="68580" marR="68580" marT="0" marB="0"/>
                </a:tc>
                <a:tc>
                  <a:txBody>
                    <a:bodyPr/>
                    <a:lstStyle/>
                    <a:p>
                      <a:pPr algn="ctr">
                        <a:spcBef>
                          <a:spcPts val="600"/>
                        </a:spcBef>
                        <a:spcAft>
                          <a:spcPts val="0"/>
                        </a:spcAft>
                      </a:pPr>
                      <a:r>
                        <a:rPr lang="en-US" sz="1600" kern="1200" noProof="0" smtClean="0">
                          <a:solidFill>
                            <a:srgbClr val="000000"/>
                          </a:solidFill>
                          <a:effectLst/>
                          <a:latin typeface="+mn-lt"/>
                          <a:ea typeface="Times New Roman"/>
                          <a:cs typeface="Arial"/>
                        </a:rPr>
                        <a:t>Short-and mid-term </a:t>
                      </a:r>
                      <a:endParaRPr lang="en-US" sz="1600" noProof="0">
                        <a:effectLst/>
                        <a:latin typeface="+mn-lt"/>
                        <a:ea typeface="ＭＳ 明朝"/>
                        <a:cs typeface="Times New Roman"/>
                      </a:endParaRPr>
                    </a:p>
                  </a:txBody>
                  <a:tcPr marL="68580" marR="68580" marT="0" marB="0"/>
                </a:tc>
                <a:tc>
                  <a:txBody>
                    <a:bodyPr/>
                    <a:lstStyle/>
                    <a:p>
                      <a:pPr algn="ctr">
                        <a:spcBef>
                          <a:spcPts val="600"/>
                        </a:spcBef>
                        <a:spcAft>
                          <a:spcPts val="0"/>
                        </a:spcAft>
                      </a:pPr>
                      <a:r>
                        <a:rPr lang="en-US" sz="1600" kern="1200" noProof="0" smtClean="0">
                          <a:solidFill>
                            <a:srgbClr val="000000"/>
                          </a:solidFill>
                          <a:effectLst/>
                          <a:latin typeface="+mn-lt"/>
                          <a:ea typeface="Times New Roman"/>
                          <a:cs typeface="Arial"/>
                        </a:rPr>
                        <a:t>  Short-term</a:t>
                      </a:r>
                      <a:endParaRPr lang="en-US" sz="1600" noProof="0">
                        <a:effectLst/>
                        <a:latin typeface="+mn-lt"/>
                        <a:ea typeface="ＭＳ 明朝"/>
                        <a:cs typeface="Times New Roman"/>
                      </a:endParaRPr>
                    </a:p>
                  </a:txBody>
                  <a:tcPr marL="68580" marR="68580" marT="0" marB="0"/>
                </a:tc>
                <a:tc>
                  <a:txBody>
                    <a:bodyPr/>
                    <a:lstStyle/>
                    <a:p>
                      <a:pPr algn="ctr">
                        <a:spcBef>
                          <a:spcPts val="600"/>
                        </a:spcBef>
                        <a:spcAft>
                          <a:spcPts val="0"/>
                        </a:spcAft>
                      </a:pPr>
                      <a:r>
                        <a:rPr lang="en-US" sz="1600" kern="1200" noProof="0" smtClean="0">
                          <a:solidFill>
                            <a:srgbClr val="000000"/>
                          </a:solidFill>
                          <a:effectLst/>
                          <a:latin typeface="+mn-lt"/>
                          <a:ea typeface="Times New Roman"/>
                          <a:cs typeface="Arial"/>
                        </a:rPr>
                        <a:t>  Short-term</a:t>
                      </a:r>
                      <a:endParaRPr lang="en-US" sz="1600" noProof="0">
                        <a:effectLst/>
                        <a:latin typeface="+mn-lt"/>
                        <a:ea typeface="ＭＳ 明朝"/>
                        <a:cs typeface="Times New Roman"/>
                      </a:endParaRPr>
                    </a:p>
                  </a:txBody>
                  <a:tcPr marL="68580" marR="68580" marT="0" marB="0"/>
                </a:tc>
              </a:tr>
              <a:tr h="516550">
                <a:tc>
                  <a:txBody>
                    <a:bodyPr/>
                    <a:lstStyle/>
                    <a:p>
                      <a:pPr>
                        <a:spcBef>
                          <a:spcPts val="600"/>
                        </a:spcBef>
                        <a:spcAft>
                          <a:spcPts val="0"/>
                        </a:spcAft>
                      </a:pPr>
                      <a:r>
                        <a:rPr lang="en-US" sz="1600" kern="1200" noProof="0" smtClean="0">
                          <a:solidFill>
                            <a:srgbClr val="000000"/>
                          </a:solidFill>
                          <a:effectLst/>
                          <a:latin typeface="+mn-lt"/>
                          <a:ea typeface="Times New Roman"/>
                          <a:cs typeface="Times New Roman"/>
                        </a:rPr>
                        <a:t>Realism of this time horizon (1)</a:t>
                      </a:r>
                      <a:endParaRPr lang="en-US" sz="1600" noProof="0">
                        <a:effectLst/>
                        <a:latin typeface="+mn-lt"/>
                        <a:ea typeface="ＭＳ 明朝"/>
                        <a:cs typeface="Times New Roman"/>
                      </a:endParaRPr>
                    </a:p>
                  </a:txBody>
                  <a:tcPr marL="68580" marR="68580" marT="0" marB="0"/>
                </a:tc>
                <a:tc>
                  <a:txBody>
                    <a:bodyPr/>
                    <a:lstStyle/>
                    <a:p>
                      <a:pPr algn="ctr">
                        <a:spcBef>
                          <a:spcPts val="600"/>
                        </a:spcBef>
                        <a:spcAft>
                          <a:spcPts val="0"/>
                        </a:spcAft>
                      </a:pPr>
                      <a:r>
                        <a:rPr lang="en-US" sz="1600" kern="1200" noProof="0" smtClean="0">
                          <a:solidFill>
                            <a:srgbClr val="000000"/>
                          </a:solidFill>
                          <a:effectLst/>
                          <a:latin typeface="+mn-lt"/>
                          <a:ea typeface="Times New Roman"/>
                          <a:cs typeface="Arial"/>
                        </a:rPr>
                        <a:t>High</a:t>
                      </a:r>
                      <a:endParaRPr lang="en-US" sz="1600" noProof="0">
                        <a:effectLst/>
                        <a:latin typeface="+mn-lt"/>
                        <a:ea typeface="ＭＳ 明朝"/>
                        <a:cs typeface="Times New Roman"/>
                      </a:endParaRPr>
                    </a:p>
                  </a:txBody>
                  <a:tcPr marL="68580" marR="68580" marT="0" marB="0"/>
                </a:tc>
                <a:tc>
                  <a:txBody>
                    <a:bodyPr/>
                    <a:lstStyle/>
                    <a:p>
                      <a:pPr algn="ctr">
                        <a:spcBef>
                          <a:spcPts val="600"/>
                        </a:spcBef>
                        <a:spcAft>
                          <a:spcPts val="0"/>
                        </a:spcAft>
                      </a:pPr>
                      <a:r>
                        <a:rPr lang="en-US" sz="1600" kern="1200" noProof="0" smtClean="0">
                          <a:solidFill>
                            <a:srgbClr val="000000"/>
                          </a:solidFill>
                          <a:effectLst/>
                          <a:latin typeface="+mn-lt"/>
                          <a:ea typeface="Times New Roman"/>
                          <a:cs typeface="Arial"/>
                        </a:rPr>
                        <a:t>High</a:t>
                      </a:r>
                      <a:endParaRPr lang="en-US" sz="1600" noProof="0">
                        <a:effectLst/>
                        <a:latin typeface="+mn-lt"/>
                        <a:ea typeface="ＭＳ 明朝"/>
                        <a:cs typeface="Times New Roman"/>
                      </a:endParaRPr>
                    </a:p>
                  </a:txBody>
                  <a:tcPr marL="68580" marR="68580" marT="0" marB="0"/>
                </a:tc>
                <a:tc>
                  <a:txBody>
                    <a:bodyPr/>
                    <a:lstStyle/>
                    <a:p>
                      <a:pPr algn="ctr">
                        <a:spcBef>
                          <a:spcPts val="600"/>
                        </a:spcBef>
                        <a:spcAft>
                          <a:spcPts val="0"/>
                        </a:spcAft>
                      </a:pPr>
                      <a:r>
                        <a:rPr lang="en-US" sz="1600" kern="1200" noProof="0" smtClean="0">
                          <a:solidFill>
                            <a:srgbClr val="000000"/>
                          </a:solidFill>
                          <a:effectLst/>
                          <a:latin typeface="+mn-lt"/>
                          <a:ea typeface="Times New Roman"/>
                          <a:cs typeface="Arial"/>
                        </a:rPr>
                        <a:t>Low</a:t>
                      </a:r>
                      <a:endParaRPr lang="en-US" sz="1600" noProof="0">
                        <a:effectLst/>
                        <a:latin typeface="+mn-lt"/>
                        <a:ea typeface="ＭＳ 明朝"/>
                        <a:cs typeface="Times New Roman"/>
                      </a:endParaRPr>
                    </a:p>
                  </a:txBody>
                  <a:tcPr marL="68580" marR="68580" marT="0" marB="0"/>
                </a:tc>
                <a:tc>
                  <a:txBody>
                    <a:bodyPr/>
                    <a:lstStyle/>
                    <a:p>
                      <a:pPr algn="ctr">
                        <a:spcBef>
                          <a:spcPts val="600"/>
                        </a:spcBef>
                        <a:spcAft>
                          <a:spcPts val="0"/>
                        </a:spcAft>
                      </a:pPr>
                      <a:r>
                        <a:rPr lang="en-US" sz="1600" kern="1200" noProof="0" smtClean="0">
                          <a:solidFill>
                            <a:srgbClr val="000000"/>
                          </a:solidFill>
                          <a:effectLst/>
                          <a:latin typeface="+mn-lt"/>
                          <a:ea typeface="Times New Roman"/>
                          <a:cs typeface="Arial"/>
                        </a:rPr>
                        <a:t>Low</a:t>
                      </a:r>
                      <a:endParaRPr lang="en-US" sz="1600" noProof="0">
                        <a:effectLst/>
                        <a:latin typeface="+mn-lt"/>
                        <a:ea typeface="ＭＳ 明朝"/>
                        <a:cs typeface="Times New Roman"/>
                      </a:endParaRPr>
                    </a:p>
                  </a:txBody>
                  <a:tcPr marL="68580" marR="68580" marT="0" marB="0"/>
                </a:tc>
              </a:tr>
              <a:tr h="392793">
                <a:tc gridSpan="5">
                  <a:txBody>
                    <a:bodyPr/>
                    <a:lstStyle/>
                    <a:p>
                      <a:pPr>
                        <a:spcAft>
                          <a:spcPts val="0"/>
                        </a:spcAft>
                      </a:pPr>
                      <a:r>
                        <a:rPr lang="en-US" sz="1600" i="1" kern="1200" noProof="0" dirty="0" smtClean="0">
                          <a:solidFill>
                            <a:srgbClr val="000000"/>
                          </a:solidFill>
                          <a:effectLst/>
                          <a:latin typeface="+mn-lt"/>
                          <a:ea typeface="ＭＳ 明朝"/>
                          <a:cs typeface="Arial"/>
                        </a:rPr>
                        <a:t>   Role</a:t>
                      </a:r>
                      <a:r>
                        <a:rPr lang="en-US" sz="1600" i="1" kern="1200" baseline="0" noProof="0" dirty="0" smtClean="0">
                          <a:solidFill>
                            <a:srgbClr val="000000"/>
                          </a:solidFill>
                          <a:effectLst/>
                          <a:latin typeface="+mn-lt"/>
                          <a:ea typeface="ＭＳ 明朝"/>
                          <a:cs typeface="Arial"/>
                        </a:rPr>
                        <a:t> of actors in b</a:t>
                      </a:r>
                      <a:r>
                        <a:rPr lang="en-US" sz="1600" i="1" kern="1200" noProof="0" dirty="0" smtClean="0">
                          <a:solidFill>
                            <a:srgbClr val="000000"/>
                          </a:solidFill>
                          <a:effectLst/>
                          <a:latin typeface="+mn-lt"/>
                          <a:ea typeface="ＭＳ 明朝"/>
                          <a:cs typeface="Arial"/>
                        </a:rPr>
                        <a:t>uilding and scheduling a strategy</a:t>
                      </a:r>
                      <a:endParaRPr lang="en-US" sz="1600" i="1" noProof="0" dirty="0">
                        <a:effectLst/>
                        <a:latin typeface="+mn-lt"/>
                        <a:ea typeface="ＭＳ 明朝"/>
                        <a:cs typeface="Times New Roman"/>
                      </a:endParaRPr>
                    </a:p>
                  </a:txBody>
                  <a:tcPr marL="68580" marR="68580" marT="0" marB="0"/>
                </a:tc>
                <a:tc hMerge="1">
                  <a:txBody>
                    <a:bodyPr/>
                    <a:lstStyle/>
                    <a:p>
                      <a:endParaRPr lang="fr-CA"/>
                    </a:p>
                  </a:txBody>
                  <a:tcPr/>
                </a:tc>
                <a:tc hMerge="1">
                  <a:txBody>
                    <a:bodyPr/>
                    <a:lstStyle/>
                    <a:p>
                      <a:endParaRPr lang="fr-CA"/>
                    </a:p>
                  </a:txBody>
                  <a:tcPr/>
                </a:tc>
                <a:tc hMerge="1">
                  <a:txBody>
                    <a:bodyPr/>
                    <a:lstStyle/>
                    <a:p>
                      <a:endParaRPr lang="fr-CA"/>
                    </a:p>
                  </a:txBody>
                  <a:tcPr/>
                </a:tc>
                <a:tc hMerge="1">
                  <a:txBody>
                    <a:bodyPr/>
                    <a:lstStyle/>
                    <a:p>
                      <a:endParaRPr lang="fr-CA"/>
                    </a:p>
                  </a:txBody>
                  <a:tcPr/>
                </a:tc>
              </a:tr>
              <a:tr h="516550">
                <a:tc>
                  <a:txBody>
                    <a:bodyPr/>
                    <a:lstStyle/>
                    <a:p>
                      <a:pPr>
                        <a:spcAft>
                          <a:spcPts val="0"/>
                        </a:spcAft>
                      </a:pPr>
                      <a:r>
                        <a:rPr lang="en-US" sz="1600" kern="1200" noProof="0" dirty="0" smtClean="0">
                          <a:solidFill>
                            <a:srgbClr val="000000"/>
                          </a:solidFill>
                          <a:effectLst/>
                          <a:latin typeface="+mn-lt"/>
                          <a:ea typeface="ＭＳ 明朝"/>
                          <a:cs typeface="Arial"/>
                        </a:rPr>
                        <a:t>Heads of the institution </a:t>
                      </a:r>
                      <a:endParaRPr lang="en-US" sz="1600" noProof="0" dirty="0">
                        <a:effectLst/>
                        <a:latin typeface="+mn-lt"/>
                        <a:ea typeface="ＭＳ 明朝"/>
                        <a:cs typeface="Times New Roman"/>
                      </a:endParaRPr>
                    </a:p>
                  </a:txBody>
                  <a:tcPr marL="68580" marR="68580" marT="0" marB="0"/>
                </a:tc>
                <a:tc>
                  <a:txBody>
                    <a:bodyPr/>
                    <a:lstStyle/>
                    <a:p>
                      <a:pPr algn="ctr">
                        <a:spcAft>
                          <a:spcPts val="0"/>
                        </a:spcAft>
                      </a:pPr>
                      <a:r>
                        <a:rPr lang="en-US" sz="1600" kern="1200" noProof="0" smtClean="0">
                          <a:solidFill>
                            <a:srgbClr val="000000"/>
                          </a:solidFill>
                          <a:effectLst/>
                          <a:latin typeface="+mn-lt"/>
                          <a:ea typeface="ＭＳ 明朝"/>
                          <a:cs typeface="Arial"/>
                        </a:rPr>
                        <a:t>Strong </a:t>
                      </a:r>
                      <a:endParaRPr lang="en-US" sz="1600" noProof="0">
                        <a:effectLst/>
                        <a:latin typeface="+mn-lt"/>
                        <a:ea typeface="ＭＳ 明朝"/>
                        <a:cs typeface="Times New Roman"/>
                      </a:endParaRPr>
                    </a:p>
                  </a:txBody>
                  <a:tcPr marL="68580" marR="68580" marT="0" marB="0"/>
                </a:tc>
                <a:tc>
                  <a:txBody>
                    <a:bodyPr/>
                    <a:lstStyle/>
                    <a:p>
                      <a:pPr algn="ctr">
                        <a:spcAft>
                          <a:spcPts val="0"/>
                        </a:spcAft>
                      </a:pPr>
                      <a:r>
                        <a:rPr lang="en-US" sz="1600" kern="1200" noProof="0" smtClean="0">
                          <a:solidFill>
                            <a:srgbClr val="000000"/>
                          </a:solidFill>
                          <a:effectLst/>
                          <a:latin typeface="+mn-lt"/>
                          <a:ea typeface="ＭＳ 明朝"/>
                          <a:cs typeface="Arial"/>
                        </a:rPr>
                        <a:t>Very strong</a:t>
                      </a:r>
                      <a:endParaRPr lang="en-US" sz="1600" noProof="0">
                        <a:effectLst/>
                        <a:latin typeface="+mn-lt"/>
                        <a:ea typeface="ＭＳ 明朝"/>
                        <a:cs typeface="Times New Roman"/>
                      </a:endParaRPr>
                    </a:p>
                  </a:txBody>
                  <a:tcPr marL="68580" marR="68580" marT="0" marB="0"/>
                </a:tc>
                <a:tc>
                  <a:txBody>
                    <a:bodyPr/>
                    <a:lstStyle/>
                    <a:p>
                      <a:pPr algn="ctr">
                        <a:spcAft>
                          <a:spcPts val="0"/>
                        </a:spcAft>
                      </a:pPr>
                      <a:r>
                        <a:rPr lang="en-US" sz="1600" kern="1200" noProof="0" smtClean="0">
                          <a:solidFill>
                            <a:srgbClr val="000000"/>
                          </a:solidFill>
                          <a:effectLst/>
                          <a:latin typeface="+mn-lt"/>
                          <a:ea typeface="ＭＳ 明朝"/>
                          <a:cs typeface="Arial"/>
                        </a:rPr>
                        <a:t>Weak</a:t>
                      </a:r>
                      <a:endParaRPr lang="en-US" sz="1600" noProof="0">
                        <a:effectLst/>
                        <a:latin typeface="+mn-lt"/>
                        <a:ea typeface="ＭＳ 明朝"/>
                        <a:cs typeface="Times New Roman"/>
                      </a:endParaRPr>
                    </a:p>
                  </a:txBody>
                  <a:tcPr marL="68580" marR="68580" marT="0" marB="0"/>
                </a:tc>
                <a:tc>
                  <a:txBody>
                    <a:bodyPr/>
                    <a:lstStyle/>
                    <a:p>
                      <a:pPr algn="ctr">
                        <a:spcAft>
                          <a:spcPts val="0"/>
                        </a:spcAft>
                      </a:pPr>
                      <a:r>
                        <a:rPr lang="en-US" sz="1600" kern="1200" noProof="0" smtClean="0">
                          <a:solidFill>
                            <a:srgbClr val="000000"/>
                          </a:solidFill>
                          <a:effectLst/>
                          <a:latin typeface="+mn-lt"/>
                          <a:ea typeface="ＭＳ 明朝"/>
                          <a:cs typeface="Arial"/>
                        </a:rPr>
                        <a:t>Rather strong</a:t>
                      </a:r>
                      <a:endParaRPr lang="en-US" sz="1600" noProof="0">
                        <a:effectLst/>
                        <a:latin typeface="+mn-lt"/>
                        <a:ea typeface="ＭＳ 明朝"/>
                        <a:cs typeface="Times New Roman"/>
                      </a:endParaRPr>
                    </a:p>
                  </a:txBody>
                  <a:tcPr marL="68580" marR="68580" marT="0" marB="0"/>
                </a:tc>
              </a:tr>
              <a:tr h="547907">
                <a:tc>
                  <a:txBody>
                    <a:bodyPr/>
                    <a:lstStyle/>
                    <a:p>
                      <a:pPr>
                        <a:spcAft>
                          <a:spcPts val="0"/>
                        </a:spcAft>
                      </a:pPr>
                      <a:r>
                        <a:rPr lang="en-US" sz="1600" kern="1200" noProof="0" dirty="0" smtClean="0">
                          <a:solidFill>
                            <a:srgbClr val="000000"/>
                          </a:solidFill>
                          <a:effectLst/>
                          <a:latin typeface="+mn-lt"/>
                          <a:ea typeface="ＭＳ 明朝"/>
                          <a:cs typeface="Arial"/>
                        </a:rPr>
                        <a:t>The academic community </a:t>
                      </a:r>
                      <a:endParaRPr lang="en-US" sz="1600" noProof="0" dirty="0">
                        <a:effectLst/>
                        <a:latin typeface="+mn-lt"/>
                        <a:ea typeface="ＭＳ 明朝"/>
                        <a:cs typeface="Times New Roman"/>
                      </a:endParaRPr>
                    </a:p>
                  </a:txBody>
                  <a:tcPr marL="68580" marR="68580" marT="0" marB="0"/>
                </a:tc>
                <a:tc>
                  <a:txBody>
                    <a:bodyPr/>
                    <a:lstStyle/>
                    <a:p>
                      <a:pPr algn="ctr">
                        <a:spcAft>
                          <a:spcPts val="0"/>
                        </a:spcAft>
                      </a:pPr>
                      <a:r>
                        <a:rPr lang="en-US" sz="1600" kern="1200" noProof="0" smtClean="0">
                          <a:solidFill>
                            <a:srgbClr val="000000"/>
                          </a:solidFill>
                          <a:effectLst/>
                          <a:latin typeface="+mn-lt"/>
                          <a:ea typeface="ＭＳ 明朝"/>
                          <a:cs typeface="Arial"/>
                        </a:rPr>
                        <a:t>Strong </a:t>
                      </a:r>
                      <a:endParaRPr lang="en-US" sz="1600" noProof="0">
                        <a:effectLst/>
                        <a:latin typeface="+mn-lt"/>
                        <a:ea typeface="ＭＳ 明朝"/>
                        <a:cs typeface="Times New Roman"/>
                      </a:endParaRPr>
                    </a:p>
                  </a:txBody>
                  <a:tcPr marL="68580" marR="68580" marT="0" marB="0"/>
                </a:tc>
                <a:tc>
                  <a:txBody>
                    <a:bodyPr/>
                    <a:lstStyle/>
                    <a:p>
                      <a:pPr algn="ctr">
                        <a:spcAft>
                          <a:spcPts val="0"/>
                        </a:spcAft>
                      </a:pPr>
                      <a:r>
                        <a:rPr lang="en-US" sz="1600" kern="1200" noProof="0" smtClean="0">
                          <a:solidFill>
                            <a:srgbClr val="000000"/>
                          </a:solidFill>
                          <a:effectLst/>
                          <a:latin typeface="+mn-lt"/>
                          <a:ea typeface="ＭＳ 明朝"/>
                          <a:cs typeface="Arial"/>
                        </a:rPr>
                        <a:t>Weak</a:t>
                      </a:r>
                      <a:endParaRPr lang="en-US" sz="1600" noProof="0">
                        <a:effectLst/>
                        <a:latin typeface="+mn-lt"/>
                        <a:ea typeface="ＭＳ 明朝"/>
                        <a:cs typeface="Times New Roman"/>
                      </a:endParaRPr>
                    </a:p>
                  </a:txBody>
                  <a:tcPr marL="68580" marR="68580" marT="0" marB="0"/>
                </a:tc>
                <a:tc>
                  <a:txBody>
                    <a:bodyPr/>
                    <a:lstStyle/>
                    <a:p>
                      <a:pPr algn="ctr">
                        <a:spcAft>
                          <a:spcPts val="0"/>
                        </a:spcAft>
                      </a:pPr>
                      <a:r>
                        <a:rPr lang="en-US" sz="1600" kern="1200" noProof="0" smtClean="0">
                          <a:solidFill>
                            <a:srgbClr val="000000"/>
                          </a:solidFill>
                          <a:effectLst/>
                          <a:latin typeface="+mn-lt"/>
                          <a:ea typeface="ＭＳ 明朝"/>
                          <a:cs typeface="Arial"/>
                        </a:rPr>
                        <a:t>Strong</a:t>
                      </a:r>
                      <a:endParaRPr lang="en-US" sz="1600" noProof="0">
                        <a:effectLst/>
                        <a:latin typeface="+mn-lt"/>
                        <a:ea typeface="ＭＳ 明朝"/>
                        <a:cs typeface="Times New Roman"/>
                      </a:endParaRPr>
                    </a:p>
                  </a:txBody>
                  <a:tcPr marL="68580" marR="68580" marT="0" marB="0"/>
                </a:tc>
                <a:tc>
                  <a:txBody>
                    <a:bodyPr/>
                    <a:lstStyle/>
                    <a:p>
                      <a:pPr algn="ctr">
                        <a:spcAft>
                          <a:spcPts val="0"/>
                        </a:spcAft>
                      </a:pPr>
                      <a:r>
                        <a:rPr lang="en-US" sz="1600" kern="1200" noProof="0" smtClean="0">
                          <a:solidFill>
                            <a:srgbClr val="000000"/>
                          </a:solidFill>
                          <a:effectLst/>
                          <a:latin typeface="+mn-lt"/>
                          <a:ea typeface="ＭＳ 明朝"/>
                          <a:cs typeface="Arial"/>
                        </a:rPr>
                        <a:t>Weak</a:t>
                      </a:r>
                      <a:endParaRPr lang="en-US" sz="1600" noProof="0">
                        <a:effectLst/>
                        <a:latin typeface="+mn-lt"/>
                        <a:ea typeface="ＭＳ 明朝"/>
                        <a:cs typeface="Times New Roman"/>
                      </a:endParaRPr>
                    </a:p>
                  </a:txBody>
                  <a:tcPr marL="68580" marR="68580" marT="0" marB="0"/>
                </a:tc>
              </a:tr>
              <a:tr h="392793">
                <a:tc gridSpan="5">
                  <a:txBody>
                    <a:bodyPr/>
                    <a:lstStyle/>
                    <a:p>
                      <a:pPr marL="228600" algn="l">
                        <a:spcBef>
                          <a:spcPts val="600"/>
                        </a:spcBef>
                        <a:spcAft>
                          <a:spcPts val="0"/>
                        </a:spcAft>
                      </a:pPr>
                      <a:r>
                        <a:rPr lang="en-US" sz="1600" i="1" kern="1200" noProof="0" dirty="0" smtClean="0">
                          <a:solidFill>
                            <a:srgbClr val="000000"/>
                          </a:solidFill>
                          <a:effectLst/>
                          <a:latin typeface="+mn-lt"/>
                          <a:ea typeface="Times New Roman"/>
                          <a:cs typeface="Arial"/>
                        </a:rPr>
                        <a:t>Strategic framework for the academic community</a:t>
                      </a:r>
                      <a:endParaRPr lang="en-US" sz="1600" i="1" noProof="0" dirty="0">
                        <a:effectLst/>
                        <a:latin typeface="+mn-lt"/>
                        <a:ea typeface="ＭＳ 明朝"/>
                        <a:cs typeface="Times New Roman"/>
                      </a:endParaRPr>
                    </a:p>
                  </a:txBody>
                  <a:tcPr marL="68580" marR="68580" marT="0" marB="0"/>
                </a:tc>
                <a:tc hMerge="1">
                  <a:txBody>
                    <a:bodyPr/>
                    <a:lstStyle/>
                    <a:p>
                      <a:endParaRPr lang="fr-CA"/>
                    </a:p>
                  </a:txBody>
                  <a:tcPr/>
                </a:tc>
                <a:tc hMerge="1">
                  <a:txBody>
                    <a:bodyPr/>
                    <a:lstStyle/>
                    <a:p>
                      <a:endParaRPr lang="fr-CA"/>
                    </a:p>
                  </a:txBody>
                  <a:tcPr/>
                </a:tc>
                <a:tc hMerge="1">
                  <a:txBody>
                    <a:bodyPr/>
                    <a:lstStyle/>
                    <a:p>
                      <a:endParaRPr lang="fr-CA"/>
                    </a:p>
                  </a:txBody>
                  <a:tcPr/>
                </a:tc>
                <a:tc hMerge="1">
                  <a:txBody>
                    <a:bodyPr/>
                    <a:lstStyle/>
                    <a:p>
                      <a:endParaRPr lang="fr-CA"/>
                    </a:p>
                  </a:txBody>
                  <a:tcPr/>
                </a:tc>
              </a:tr>
              <a:tr h="516550">
                <a:tc>
                  <a:txBody>
                    <a:bodyPr/>
                    <a:lstStyle/>
                    <a:p>
                      <a:pPr algn="l">
                        <a:spcBef>
                          <a:spcPts val="600"/>
                        </a:spcBef>
                        <a:spcAft>
                          <a:spcPts val="0"/>
                        </a:spcAft>
                      </a:pPr>
                      <a:r>
                        <a:rPr lang="en-US" sz="1600" kern="1200" noProof="0" dirty="0" smtClean="0">
                          <a:solidFill>
                            <a:srgbClr val="000000"/>
                          </a:solidFill>
                          <a:effectLst/>
                          <a:latin typeface="+mn-lt"/>
                          <a:ea typeface="Times New Roman"/>
                          <a:cs typeface="Arial"/>
                        </a:rPr>
                        <a:t>Perceived importance</a:t>
                      </a:r>
                      <a:endParaRPr lang="en-US" sz="1600" noProof="0" dirty="0">
                        <a:effectLst/>
                        <a:latin typeface="+mn-lt"/>
                        <a:ea typeface="ＭＳ 明朝"/>
                        <a:cs typeface="Times New Roman"/>
                      </a:endParaRPr>
                    </a:p>
                  </a:txBody>
                  <a:tcPr marL="68580" marR="68580" marT="0" marB="0"/>
                </a:tc>
                <a:tc>
                  <a:txBody>
                    <a:bodyPr/>
                    <a:lstStyle/>
                    <a:p>
                      <a:pPr>
                        <a:spcAft>
                          <a:spcPts val="0"/>
                        </a:spcAft>
                      </a:pPr>
                      <a:r>
                        <a:rPr lang="en-US" sz="1600" kern="1200" noProof="0" smtClean="0">
                          <a:solidFill>
                            <a:srgbClr val="000000"/>
                          </a:solidFill>
                          <a:effectLst/>
                          <a:latin typeface="+mn-lt"/>
                          <a:ea typeface="ＭＳ 明朝"/>
                          <a:cs typeface="Arial"/>
                        </a:rPr>
                        <a:t>     Priority</a:t>
                      </a:r>
                      <a:endParaRPr lang="en-US" sz="1600" noProof="0">
                        <a:effectLst/>
                        <a:latin typeface="+mn-lt"/>
                        <a:ea typeface="ＭＳ 明朝"/>
                        <a:cs typeface="Times New Roman"/>
                      </a:endParaRPr>
                    </a:p>
                  </a:txBody>
                  <a:tcPr marL="68580" marR="68580" marT="0" marB="0"/>
                </a:tc>
                <a:tc>
                  <a:txBody>
                    <a:bodyPr/>
                    <a:lstStyle/>
                    <a:p>
                      <a:pPr>
                        <a:spcAft>
                          <a:spcPts val="0"/>
                        </a:spcAft>
                      </a:pPr>
                      <a:r>
                        <a:rPr lang="en-US" sz="1600" kern="1200" noProof="0" smtClean="0">
                          <a:solidFill>
                            <a:srgbClr val="000000"/>
                          </a:solidFill>
                          <a:effectLst/>
                          <a:latin typeface="+mn-lt"/>
                          <a:ea typeface="ＭＳ 明朝"/>
                          <a:cs typeface="Arial"/>
                        </a:rPr>
                        <a:t>      Priority</a:t>
                      </a:r>
                      <a:endParaRPr lang="en-US" sz="1600" noProof="0">
                        <a:effectLst/>
                        <a:latin typeface="+mn-lt"/>
                        <a:ea typeface="ＭＳ 明朝"/>
                        <a:cs typeface="Times New Roman"/>
                      </a:endParaRPr>
                    </a:p>
                  </a:txBody>
                  <a:tcPr marL="68580" marR="68580" marT="0" marB="0"/>
                </a:tc>
                <a:tc>
                  <a:txBody>
                    <a:bodyPr/>
                    <a:lstStyle/>
                    <a:p>
                      <a:pPr marL="228600" algn="just">
                        <a:spcBef>
                          <a:spcPts val="600"/>
                        </a:spcBef>
                        <a:spcAft>
                          <a:spcPts val="0"/>
                        </a:spcAft>
                      </a:pPr>
                      <a:r>
                        <a:rPr lang="en-US" sz="1600" kern="1200" noProof="0" smtClean="0">
                          <a:solidFill>
                            <a:srgbClr val="000000"/>
                          </a:solidFill>
                          <a:effectLst/>
                          <a:latin typeface="+mn-lt"/>
                          <a:ea typeface="Times New Roman"/>
                          <a:cs typeface="Arial"/>
                        </a:rPr>
                        <a:t>Secondary</a:t>
                      </a:r>
                      <a:endParaRPr lang="en-US" sz="1600" noProof="0">
                        <a:effectLst/>
                        <a:latin typeface="+mn-lt"/>
                        <a:ea typeface="ＭＳ 明朝"/>
                        <a:cs typeface="Times New Roman"/>
                      </a:endParaRPr>
                    </a:p>
                  </a:txBody>
                  <a:tcPr marL="68580" marR="68580" marT="0" marB="0"/>
                </a:tc>
                <a:tc>
                  <a:txBody>
                    <a:bodyPr/>
                    <a:lstStyle/>
                    <a:p>
                      <a:pPr marL="228600" algn="just">
                        <a:spcBef>
                          <a:spcPts val="600"/>
                        </a:spcBef>
                        <a:spcAft>
                          <a:spcPts val="0"/>
                        </a:spcAft>
                      </a:pPr>
                      <a:r>
                        <a:rPr lang="en-US" sz="1600" kern="1200" noProof="0" smtClean="0">
                          <a:solidFill>
                            <a:srgbClr val="000000"/>
                          </a:solidFill>
                          <a:effectLst/>
                          <a:latin typeface="+mn-lt"/>
                          <a:ea typeface="Times New Roman"/>
                          <a:cs typeface="Arial"/>
                        </a:rPr>
                        <a:t>Secondary</a:t>
                      </a:r>
                      <a:endParaRPr lang="en-US" sz="1600" noProof="0">
                        <a:effectLst/>
                        <a:latin typeface="+mn-lt"/>
                        <a:ea typeface="ＭＳ 明朝"/>
                        <a:cs typeface="Times New Roman"/>
                      </a:endParaRPr>
                    </a:p>
                  </a:txBody>
                  <a:tcPr marL="68580" marR="68580" marT="0" marB="0"/>
                </a:tc>
              </a:tr>
              <a:tr h="855536">
                <a:tc>
                  <a:txBody>
                    <a:bodyPr/>
                    <a:lstStyle/>
                    <a:p>
                      <a:pPr algn="just">
                        <a:spcBef>
                          <a:spcPts val="600"/>
                        </a:spcBef>
                        <a:spcAft>
                          <a:spcPts val="0"/>
                        </a:spcAft>
                      </a:pPr>
                      <a:r>
                        <a:rPr lang="en-US" sz="1600" kern="1200" noProof="0" smtClean="0">
                          <a:solidFill>
                            <a:srgbClr val="000000"/>
                          </a:solidFill>
                          <a:effectLst/>
                          <a:latin typeface="+mn-lt"/>
                          <a:ea typeface="Times New Roman"/>
                          <a:cs typeface="Arial"/>
                        </a:rPr>
                        <a:t>interpretation of its status </a:t>
                      </a:r>
                      <a:endParaRPr lang="en-US" sz="1600" noProof="0">
                        <a:effectLst/>
                        <a:latin typeface="+mn-lt"/>
                        <a:ea typeface="ＭＳ 明朝"/>
                        <a:cs typeface="Times New Roman"/>
                      </a:endParaRPr>
                    </a:p>
                  </a:txBody>
                  <a:tcPr marL="68580" marR="68580" marT="0" marB="0"/>
                </a:tc>
                <a:tc>
                  <a:txBody>
                    <a:bodyPr/>
                    <a:lstStyle/>
                    <a:p>
                      <a:pPr algn="ctr">
                        <a:spcAft>
                          <a:spcPts val="0"/>
                        </a:spcAft>
                      </a:pPr>
                      <a:r>
                        <a:rPr lang="en-US" sz="1600" kern="1200" noProof="0" smtClean="0">
                          <a:solidFill>
                            <a:srgbClr val="000000"/>
                          </a:solidFill>
                          <a:effectLst/>
                          <a:latin typeface="+mn-lt"/>
                          <a:ea typeface="ＭＳ 明朝"/>
                          <a:cs typeface="Arial"/>
                        </a:rPr>
                        <a:t>Commitment endorsed by the whole community </a:t>
                      </a:r>
                      <a:endParaRPr lang="en-US" sz="1600" noProof="0">
                        <a:effectLst/>
                        <a:latin typeface="+mn-lt"/>
                        <a:ea typeface="ＭＳ 明朝"/>
                        <a:cs typeface="Times New Roman"/>
                      </a:endParaRPr>
                    </a:p>
                  </a:txBody>
                  <a:tcPr marL="68580" marR="68580" marT="0" marB="0"/>
                </a:tc>
                <a:tc>
                  <a:txBody>
                    <a:bodyPr/>
                    <a:lstStyle/>
                    <a:p>
                      <a:pPr algn="ctr">
                        <a:spcAft>
                          <a:spcPts val="0"/>
                        </a:spcAft>
                      </a:pPr>
                      <a:r>
                        <a:rPr lang="en-US" sz="1600" kern="1200" noProof="0" smtClean="0">
                          <a:solidFill>
                            <a:srgbClr val="000000"/>
                          </a:solidFill>
                          <a:effectLst/>
                          <a:latin typeface="+mn-lt"/>
                          <a:ea typeface="ＭＳ 明朝"/>
                          <a:cs typeface="Arial"/>
                        </a:rPr>
                        <a:t>Ambition of the management </a:t>
                      </a:r>
                      <a:endParaRPr lang="en-US" sz="1600" noProof="0">
                        <a:effectLst/>
                        <a:latin typeface="+mn-lt"/>
                        <a:ea typeface="ＭＳ 明朝"/>
                        <a:cs typeface="Times New Roman"/>
                      </a:endParaRPr>
                    </a:p>
                  </a:txBody>
                  <a:tcPr marL="68580" marR="68580" marT="0" marB="0"/>
                </a:tc>
                <a:tc>
                  <a:txBody>
                    <a:bodyPr/>
                    <a:lstStyle/>
                    <a:p>
                      <a:pPr algn="ctr">
                        <a:spcBef>
                          <a:spcPts val="600"/>
                        </a:spcBef>
                        <a:spcAft>
                          <a:spcPts val="0"/>
                        </a:spcAft>
                      </a:pPr>
                      <a:r>
                        <a:rPr lang="en-US" sz="1600" kern="1200" noProof="0" smtClean="0">
                          <a:solidFill>
                            <a:srgbClr val="000000"/>
                          </a:solidFill>
                          <a:effectLst/>
                          <a:latin typeface="+mn-lt"/>
                          <a:ea typeface="Times New Roman"/>
                          <a:cs typeface="Arial"/>
                        </a:rPr>
                        <a:t>Speech by the management</a:t>
                      </a:r>
                      <a:endParaRPr lang="en-US" sz="1600" noProof="0" smtClean="0">
                        <a:effectLst/>
                        <a:latin typeface="+mn-lt"/>
                        <a:ea typeface="ＭＳ 明朝"/>
                        <a:cs typeface="Times New Roman"/>
                      </a:endParaRPr>
                    </a:p>
                    <a:p>
                      <a:pPr algn="ctr">
                        <a:spcBef>
                          <a:spcPts val="600"/>
                        </a:spcBef>
                        <a:spcAft>
                          <a:spcPts val="0"/>
                        </a:spcAft>
                      </a:pPr>
                      <a:r>
                        <a:rPr lang="en-US" sz="1600" kern="1200" noProof="0" smtClean="0">
                          <a:solidFill>
                            <a:srgbClr val="000000"/>
                          </a:solidFill>
                          <a:effectLst/>
                          <a:latin typeface="+mn-lt"/>
                          <a:ea typeface="Times New Roman"/>
                          <a:cs typeface="Arial"/>
                        </a:rPr>
                        <a:t>A procedure</a:t>
                      </a:r>
                      <a:endParaRPr lang="en-US" sz="1600" noProof="0">
                        <a:effectLst/>
                        <a:latin typeface="+mn-lt"/>
                        <a:ea typeface="ＭＳ 明朝"/>
                        <a:cs typeface="Times New Roman"/>
                      </a:endParaRPr>
                    </a:p>
                  </a:txBody>
                  <a:tcPr marL="68580" marR="68580" marT="0" marB="0"/>
                </a:tc>
                <a:tc>
                  <a:txBody>
                    <a:bodyPr/>
                    <a:lstStyle/>
                    <a:p>
                      <a:pPr algn="ctr">
                        <a:spcBef>
                          <a:spcPts val="600"/>
                        </a:spcBef>
                        <a:spcAft>
                          <a:spcPts val="0"/>
                        </a:spcAft>
                      </a:pPr>
                      <a:r>
                        <a:rPr lang="en-US" sz="1600" kern="1200" noProof="0" smtClean="0">
                          <a:solidFill>
                            <a:srgbClr val="000000"/>
                          </a:solidFill>
                          <a:effectLst/>
                          <a:latin typeface="+mn-lt"/>
                          <a:ea typeface="Times New Roman"/>
                          <a:cs typeface="Arial"/>
                        </a:rPr>
                        <a:t>Speech by the management</a:t>
                      </a:r>
                      <a:endParaRPr lang="en-US" sz="1600" noProof="0" smtClean="0">
                        <a:effectLst/>
                        <a:latin typeface="+mn-lt"/>
                        <a:ea typeface="ＭＳ 明朝"/>
                        <a:cs typeface="Times New Roman"/>
                      </a:endParaRPr>
                    </a:p>
                    <a:p>
                      <a:pPr algn="ctr">
                        <a:spcBef>
                          <a:spcPts val="600"/>
                        </a:spcBef>
                        <a:spcAft>
                          <a:spcPts val="0"/>
                        </a:spcAft>
                      </a:pPr>
                      <a:r>
                        <a:rPr lang="en-US" sz="1600" kern="1200" noProof="0" smtClean="0">
                          <a:solidFill>
                            <a:srgbClr val="000000"/>
                          </a:solidFill>
                          <a:effectLst/>
                          <a:latin typeface="+mn-lt"/>
                          <a:ea typeface="Times New Roman"/>
                          <a:cs typeface="Arial"/>
                        </a:rPr>
                        <a:t>A procedure</a:t>
                      </a:r>
                      <a:endParaRPr lang="en-US" sz="1600" noProof="0">
                        <a:effectLst/>
                        <a:latin typeface="+mn-lt"/>
                        <a:ea typeface="ＭＳ 明朝"/>
                        <a:cs typeface="Times New Roman"/>
                      </a:endParaRPr>
                    </a:p>
                  </a:txBody>
                  <a:tcPr marL="68580" marR="68580" marT="0" marB="0"/>
                </a:tc>
              </a:tr>
              <a:tr h="516550">
                <a:tc>
                  <a:txBody>
                    <a:bodyPr/>
                    <a:lstStyle/>
                    <a:p>
                      <a:pPr>
                        <a:spcAft>
                          <a:spcPts val="0"/>
                        </a:spcAft>
                      </a:pPr>
                      <a:r>
                        <a:rPr lang="en-US" sz="1600" kern="1200" noProof="0" smtClean="0">
                          <a:solidFill>
                            <a:srgbClr val="000000"/>
                          </a:solidFill>
                          <a:effectLst/>
                          <a:latin typeface="+mn-lt"/>
                          <a:ea typeface="Times New Roman"/>
                          <a:cs typeface="Arial"/>
                        </a:rPr>
                        <a:t> S</a:t>
                      </a:r>
                      <a:r>
                        <a:rPr lang="en-US" sz="1600" b="1" kern="1200" noProof="0" smtClean="0">
                          <a:solidFill>
                            <a:srgbClr val="000000"/>
                          </a:solidFill>
                          <a:effectLst/>
                          <a:latin typeface="+mn-lt"/>
                          <a:ea typeface="Times New Roman"/>
                          <a:cs typeface="Arial"/>
                        </a:rPr>
                        <a:t>trategic capacity </a:t>
                      </a:r>
                      <a:endParaRPr lang="en-US" sz="1600" noProof="0">
                        <a:effectLst/>
                        <a:latin typeface="+mn-lt"/>
                        <a:ea typeface="ＭＳ 明朝"/>
                        <a:cs typeface="Times New Roman"/>
                      </a:endParaRPr>
                    </a:p>
                  </a:txBody>
                  <a:tcPr marL="68580" marR="68580" marT="0" marB="0"/>
                </a:tc>
                <a:tc>
                  <a:txBody>
                    <a:bodyPr/>
                    <a:lstStyle/>
                    <a:p>
                      <a:pPr algn="ctr">
                        <a:spcAft>
                          <a:spcPts val="0"/>
                        </a:spcAft>
                      </a:pPr>
                      <a:r>
                        <a:rPr lang="en-US" sz="1600" b="1" kern="1200" noProof="0" smtClean="0">
                          <a:solidFill>
                            <a:srgbClr val="000000"/>
                          </a:solidFill>
                          <a:effectLst/>
                          <a:latin typeface="+mn-lt"/>
                          <a:ea typeface="ＭＳ 明朝"/>
                          <a:cs typeface="Arial"/>
                        </a:rPr>
                        <a:t>strong</a:t>
                      </a:r>
                      <a:endParaRPr lang="en-US" sz="1600" noProof="0">
                        <a:effectLst/>
                        <a:latin typeface="+mn-lt"/>
                        <a:ea typeface="ＭＳ 明朝"/>
                        <a:cs typeface="Times New Roman"/>
                      </a:endParaRPr>
                    </a:p>
                  </a:txBody>
                  <a:tcPr marL="68580" marR="68580" marT="0" marB="0"/>
                </a:tc>
                <a:tc>
                  <a:txBody>
                    <a:bodyPr/>
                    <a:lstStyle/>
                    <a:p>
                      <a:pPr algn="ctr">
                        <a:spcAft>
                          <a:spcPts val="0"/>
                        </a:spcAft>
                      </a:pPr>
                      <a:r>
                        <a:rPr lang="en-US" sz="1600" b="1" kern="1200" noProof="0" smtClean="0">
                          <a:solidFill>
                            <a:srgbClr val="000000"/>
                          </a:solidFill>
                          <a:effectLst/>
                          <a:latin typeface="+mn-lt"/>
                          <a:ea typeface="ＭＳ 明朝"/>
                          <a:cs typeface="Arial"/>
                        </a:rPr>
                        <a:t>strong</a:t>
                      </a:r>
                      <a:endParaRPr lang="en-US" sz="1600" noProof="0">
                        <a:effectLst/>
                        <a:latin typeface="+mn-lt"/>
                        <a:ea typeface="ＭＳ 明朝"/>
                        <a:cs typeface="Times New Roman"/>
                      </a:endParaRPr>
                    </a:p>
                  </a:txBody>
                  <a:tcPr marL="68580" marR="68580" marT="0" marB="0"/>
                </a:tc>
                <a:tc>
                  <a:txBody>
                    <a:bodyPr/>
                    <a:lstStyle/>
                    <a:p>
                      <a:pPr algn="ctr">
                        <a:spcAft>
                          <a:spcPts val="0"/>
                        </a:spcAft>
                      </a:pPr>
                      <a:r>
                        <a:rPr lang="en-US" sz="1600" b="1" kern="1200" noProof="0" smtClean="0">
                          <a:solidFill>
                            <a:srgbClr val="000000"/>
                          </a:solidFill>
                          <a:effectLst/>
                          <a:latin typeface="+mn-lt"/>
                          <a:ea typeface="ＭＳ 明朝"/>
                          <a:cs typeface="Arial"/>
                        </a:rPr>
                        <a:t>weak</a:t>
                      </a:r>
                      <a:endParaRPr lang="en-US" sz="1600" noProof="0">
                        <a:effectLst/>
                        <a:latin typeface="+mn-lt"/>
                        <a:ea typeface="ＭＳ 明朝"/>
                        <a:cs typeface="Times New Roman"/>
                      </a:endParaRPr>
                    </a:p>
                  </a:txBody>
                  <a:tcPr marL="68580" marR="68580" marT="0" marB="0"/>
                </a:tc>
                <a:tc>
                  <a:txBody>
                    <a:bodyPr/>
                    <a:lstStyle/>
                    <a:p>
                      <a:pPr algn="ctr">
                        <a:spcAft>
                          <a:spcPts val="0"/>
                        </a:spcAft>
                      </a:pPr>
                      <a:r>
                        <a:rPr lang="en-US" sz="1600" b="1" kern="1200" noProof="0" dirty="0" smtClean="0">
                          <a:solidFill>
                            <a:srgbClr val="000000"/>
                          </a:solidFill>
                          <a:effectLst/>
                          <a:latin typeface="+mn-lt"/>
                          <a:ea typeface="ＭＳ 明朝"/>
                          <a:cs typeface="Arial"/>
                        </a:rPr>
                        <a:t>weak </a:t>
                      </a:r>
                      <a:r>
                        <a:rPr lang="en-US" sz="1600" kern="1200" noProof="0" dirty="0" smtClean="0">
                          <a:solidFill>
                            <a:srgbClr val="000000"/>
                          </a:solidFill>
                          <a:effectLst/>
                          <a:latin typeface="+mn-lt"/>
                          <a:ea typeface="ＭＳ 明朝"/>
                          <a:cs typeface="Arial"/>
                        </a:rPr>
                        <a:t> </a:t>
                      </a:r>
                      <a:endParaRPr lang="en-US" sz="1600" noProof="0" dirty="0">
                        <a:effectLst/>
                        <a:latin typeface="+mn-lt"/>
                        <a:ea typeface="ＭＳ 明朝"/>
                        <a:cs typeface="Times New Roman"/>
                      </a:endParaRPr>
                    </a:p>
                  </a:txBody>
                  <a:tcPr marL="68580" marR="68580" marT="0" marB="0"/>
                </a:tc>
              </a:tr>
            </a:tbl>
          </a:graphicData>
        </a:graphic>
      </p:graphicFrame>
    </p:spTree>
    <p:extLst>
      <p:ext uri="{BB962C8B-B14F-4D97-AF65-F5344CB8AC3E}">
        <p14:creationId xmlns:p14="http://schemas.microsoft.com/office/powerpoint/2010/main" val="36668713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859693"/>
          </a:xfrm>
        </p:spPr>
        <p:txBody>
          <a:bodyPr>
            <a:normAutofit/>
          </a:bodyPr>
          <a:lstStyle/>
          <a:p>
            <a:r>
              <a:rPr lang="en-US" dirty="0" smtClean="0"/>
              <a:t>Strategic capacity</a:t>
            </a:r>
            <a:endParaRPr lang="en-US"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472856629"/>
              </p:ext>
            </p:extLst>
          </p:nvPr>
        </p:nvGraphicFramePr>
        <p:xfrm>
          <a:off x="566615" y="859692"/>
          <a:ext cx="8120185" cy="5681122"/>
        </p:xfrm>
        <a:graphic>
          <a:graphicData uri="http://schemas.openxmlformats.org/drawingml/2006/table">
            <a:tbl>
              <a:tblPr firstRow="1" bandRow="1">
                <a:tableStyleId>{5C22544A-7EE6-4342-B048-85BDC9FD1C3A}</a:tableStyleId>
              </a:tblPr>
              <a:tblGrid>
                <a:gridCol w="1536505"/>
                <a:gridCol w="1645920"/>
                <a:gridCol w="1645920"/>
                <a:gridCol w="1645920"/>
                <a:gridCol w="1645920"/>
              </a:tblGrid>
              <a:tr h="392793">
                <a:tc>
                  <a:txBody>
                    <a:bodyPr/>
                    <a:lstStyle/>
                    <a:p>
                      <a:pPr marL="274320" indent="137160" algn="just">
                        <a:spcBef>
                          <a:spcPts val="600"/>
                        </a:spcBef>
                        <a:spcAft>
                          <a:spcPts val="0"/>
                        </a:spcAft>
                      </a:pPr>
                      <a:r>
                        <a:rPr lang="en-US" sz="1200" b="1" kern="1200" noProof="0" smtClean="0">
                          <a:effectLst/>
                          <a:latin typeface="Calibri"/>
                          <a:ea typeface="Times New Roman"/>
                          <a:cs typeface="Arial"/>
                        </a:rPr>
                        <a:t> </a:t>
                      </a:r>
                      <a:endParaRPr lang="en-US" sz="1200" noProof="0">
                        <a:effectLst/>
                        <a:latin typeface="Cambria"/>
                        <a:ea typeface="ＭＳ 明朝"/>
                        <a:cs typeface="Times New Roman"/>
                      </a:endParaRPr>
                    </a:p>
                  </a:txBody>
                  <a:tcPr marL="68580" marR="68580" marT="0" marB="0"/>
                </a:tc>
                <a:tc>
                  <a:txBody>
                    <a:bodyPr/>
                    <a:lstStyle/>
                    <a:p>
                      <a:pPr algn="ctr" eaLnBrk="0" fontAlgn="base" hangingPunct="0">
                        <a:spcAft>
                          <a:spcPts val="0"/>
                        </a:spcAft>
                      </a:pPr>
                      <a:r>
                        <a:rPr lang="en-US" sz="1200" b="1" kern="1200" noProof="0" smtClean="0">
                          <a:effectLst/>
                          <a:latin typeface="Calibri"/>
                          <a:ea typeface="Times New Roman"/>
                          <a:cs typeface="Arial"/>
                        </a:rPr>
                        <a:t>ToP</a:t>
                      </a:r>
                      <a:endParaRPr lang="en-US" sz="1200" noProof="0">
                        <a:effectLst/>
                        <a:latin typeface="Cambria"/>
                        <a:ea typeface="ＭＳ 明朝"/>
                        <a:cs typeface="Times New Roman"/>
                      </a:endParaRPr>
                    </a:p>
                  </a:txBody>
                  <a:tcPr marL="68580" marR="68580" marT="0" marB="0"/>
                </a:tc>
                <a:tc>
                  <a:txBody>
                    <a:bodyPr/>
                    <a:lstStyle/>
                    <a:p>
                      <a:pPr algn="ctr" eaLnBrk="0" fontAlgn="base" hangingPunct="0">
                        <a:spcAft>
                          <a:spcPts val="0"/>
                        </a:spcAft>
                      </a:pPr>
                      <a:r>
                        <a:rPr lang="en-US" sz="1200" b="1" kern="1200" noProof="0" smtClean="0">
                          <a:effectLst/>
                          <a:latin typeface="Calibri"/>
                          <a:ea typeface="Times New Roman"/>
                          <a:cs typeface="Arial"/>
                        </a:rPr>
                        <a:t>Wanabees</a:t>
                      </a:r>
                      <a:endParaRPr lang="en-US" sz="1200" noProof="0">
                        <a:effectLst/>
                        <a:latin typeface="Cambria"/>
                        <a:ea typeface="ＭＳ 明朝"/>
                        <a:cs typeface="Times New Roman"/>
                      </a:endParaRPr>
                    </a:p>
                  </a:txBody>
                  <a:tcPr marL="68580" marR="68580" marT="0" marB="0"/>
                </a:tc>
                <a:tc>
                  <a:txBody>
                    <a:bodyPr/>
                    <a:lstStyle/>
                    <a:p>
                      <a:pPr algn="ctr" eaLnBrk="0" fontAlgn="base" hangingPunct="0">
                        <a:spcAft>
                          <a:spcPts val="0"/>
                        </a:spcAft>
                      </a:pPr>
                      <a:r>
                        <a:rPr lang="en-US" sz="1200" b="1" kern="1200" noProof="0" smtClean="0">
                          <a:effectLst/>
                          <a:latin typeface="Calibri"/>
                          <a:ea typeface="Times New Roman"/>
                          <a:cs typeface="Arial"/>
                        </a:rPr>
                        <a:t>Venerables</a:t>
                      </a:r>
                      <a:endParaRPr lang="en-US" sz="1200" noProof="0">
                        <a:effectLst/>
                        <a:latin typeface="Cambria"/>
                        <a:ea typeface="ＭＳ 明朝"/>
                        <a:cs typeface="Times New Roman"/>
                      </a:endParaRPr>
                    </a:p>
                  </a:txBody>
                  <a:tcPr marL="68580" marR="68580" marT="0" marB="0"/>
                </a:tc>
                <a:tc>
                  <a:txBody>
                    <a:bodyPr/>
                    <a:lstStyle/>
                    <a:p>
                      <a:pPr algn="ctr" eaLnBrk="0" fontAlgn="base" hangingPunct="0">
                        <a:spcAft>
                          <a:spcPts val="0"/>
                        </a:spcAft>
                      </a:pPr>
                      <a:r>
                        <a:rPr lang="en-US" sz="1200" b="1" kern="1200" noProof="0" smtClean="0">
                          <a:effectLst/>
                          <a:latin typeface="Calibri"/>
                          <a:ea typeface="Times New Roman"/>
                          <a:cs typeface="Arial"/>
                        </a:rPr>
                        <a:t>Missionnaries</a:t>
                      </a:r>
                      <a:endParaRPr lang="en-US" sz="1200" noProof="0">
                        <a:effectLst/>
                        <a:latin typeface="Cambria"/>
                        <a:ea typeface="ＭＳ 明朝"/>
                        <a:cs typeface="Times New Roman"/>
                      </a:endParaRPr>
                    </a:p>
                  </a:txBody>
                  <a:tcPr marL="68580" marR="68580" marT="0" marB="0"/>
                </a:tc>
              </a:tr>
              <a:tr h="516550">
                <a:tc gridSpan="5">
                  <a:txBody>
                    <a:bodyPr/>
                    <a:lstStyle/>
                    <a:p>
                      <a:pPr marL="228600">
                        <a:spcAft>
                          <a:spcPts val="0"/>
                        </a:spcAft>
                      </a:pPr>
                      <a:r>
                        <a:rPr lang="en-US" sz="1600" i="1" kern="1200" noProof="0" dirty="0" smtClean="0">
                          <a:solidFill>
                            <a:srgbClr val="000000"/>
                          </a:solidFill>
                          <a:effectLst/>
                          <a:latin typeface="+mn-lt"/>
                          <a:ea typeface="Times New Roman"/>
                          <a:cs typeface="Arial"/>
                        </a:rPr>
                        <a:t>Time horizon: duration and  and</a:t>
                      </a:r>
                      <a:r>
                        <a:rPr lang="en-US" sz="1600" i="1" kern="1200" baseline="0" noProof="0" dirty="0" smtClean="0">
                          <a:solidFill>
                            <a:srgbClr val="000000"/>
                          </a:solidFill>
                          <a:effectLst/>
                          <a:latin typeface="+mn-lt"/>
                          <a:ea typeface="Times New Roman"/>
                          <a:cs typeface="Arial"/>
                        </a:rPr>
                        <a:t> operational components </a:t>
                      </a:r>
                      <a:r>
                        <a:rPr lang="en-US" sz="1600" i="1" kern="1200" noProof="0" dirty="0" smtClean="0">
                          <a:solidFill>
                            <a:srgbClr val="000000"/>
                          </a:solidFill>
                          <a:effectLst/>
                          <a:latin typeface="+mn-lt"/>
                          <a:ea typeface="Times New Roman"/>
                          <a:cs typeface="Arial"/>
                        </a:rPr>
                        <a:t>(competition dynamics; national and international academic context; necessary resources; operational application of the strategy) </a:t>
                      </a:r>
                      <a:endParaRPr lang="en-US" sz="1600" i="1" noProof="0" dirty="0">
                        <a:effectLst/>
                        <a:latin typeface="+mn-lt"/>
                        <a:ea typeface="ＭＳ 明朝"/>
                        <a:cs typeface="Times New Roman"/>
                      </a:endParaRPr>
                    </a:p>
                  </a:txBody>
                  <a:tcPr marL="68580" marR="68580" marT="0" marB="0"/>
                </a:tc>
                <a:tc hMerge="1">
                  <a:txBody>
                    <a:bodyPr/>
                    <a:lstStyle/>
                    <a:p>
                      <a:endParaRPr lang="fr-CA"/>
                    </a:p>
                  </a:txBody>
                  <a:tcPr/>
                </a:tc>
                <a:tc hMerge="1">
                  <a:txBody>
                    <a:bodyPr/>
                    <a:lstStyle/>
                    <a:p>
                      <a:endParaRPr lang="fr-CA"/>
                    </a:p>
                  </a:txBody>
                  <a:tcPr/>
                </a:tc>
                <a:tc hMerge="1">
                  <a:txBody>
                    <a:bodyPr/>
                    <a:lstStyle/>
                    <a:p>
                      <a:endParaRPr lang="fr-CA"/>
                    </a:p>
                  </a:txBody>
                  <a:tcPr/>
                </a:tc>
                <a:tc hMerge="1">
                  <a:txBody>
                    <a:bodyPr/>
                    <a:lstStyle/>
                    <a:p>
                      <a:endParaRPr lang="fr-CA"/>
                    </a:p>
                  </a:txBody>
                  <a:tcPr/>
                </a:tc>
              </a:tr>
              <a:tr h="516550">
                <a:tc>
                  <a:txBody>
                    <a:bodyPr/>
                    <a:lstStyle/>
                    <a:p>
                      <a:pPr>
                        <a:spcBef>
                          <a:spcPts val="600"/>
                        </a:spcBef>
                        <a:spcAft>
                          <a:spcPts val="0"/>
                        </a:spcAft>
                      </a:pPr>
                      <a:r>
                        <a:rPr lang="en-US" sz="1600" kern="1200" noProof="0" smtClean="0">
                          <a:solidFill>
                            <a:srgbClr val="000000"/>
                          </a:solidFill>
                          <a:effectLst/>
                          <a:latin typeface="+mn-lt"/>
                          <a:ea typeface="Times New Roman"/>
                          <a:cs typeface="Arial"/>
                        </a:rPr>
                        <a:t>reference</a:t>
                      </a:r>
                      <a:endParaRPr lang="en-US" sz="1600" noProof="0">
                        <a:effectLst/>
                        <a:latin typeface="+mn-lt"/>
                        <a:ea typeface="ＭＳ 明朝"/>
                        <a:cs typeface="Times New Roman"/>
                      </a:endParaRPr>
                    </a:p>
                  </a:txBody>
                  <a:tcPr marL="68580" marR="68580" marT="0" marB="0"/>
                </a:tc>
                <a:tc>
                  <a:txBody>
                    <a:bodyPr/>
                    <a:lstStyle/>
                    <a:p>
                      <a:pPr algn="ctr">
                        <a:spcBef>
                          <a:spcPts val="600"/>
                        </a:spcBef>
                        <a:spcAft>
                          <a:spcPts val="0"/>
                        </a:spcAft>
                      </a:pPr>
                      <a:r>
                        <a:rPr lang="en-US" sz="1600" kern="1200" noProof="0" smtClean="0">
                          <a:solidFill>
                            <a:srgbClr val="000000"/>
                          </a:solidFill>
                          <a:effectLst/>
                          <a:latin typeface="+mn-lt"/>
                          <a:ea typeface="Times New Roman"/>
                          <a:cs typeface="Arial"/>
                        </a:rPr>
                        <a:t>Mid-and long- terms </a:t>
                      </a:r>
                      <a:endParaRPr lang="en-US" sz="1600" noProof="0">
                        <a:effectLst/>
                        <a:latin typeface="+mn-lt"/>
                        <a:ea typeface="ＭＳ 明朝"/>
                        <a:cs typeface="Times New Roman"/>
                      </a:endParaRPr>
                    </a:p>
                  </a:txBody>
                  <a:tcPr marL="68580" marR="68580" marT="0" marB="0"/>
                </a:tc>
                <a:tc>
                  <a:txBody>
                    <a:bodyPr/>
                    <a:lstStyle/>
                    <a:p>
                      <a:pPr algn="ctr">
                        <a:spcBef>
                          <a:spcPts val="600"/>
                        </a:spcBef>
                        <a:spcAft>
                          <a:spcPts val="0"/>
                        </a:spcAft>
                      </a:pPr>
                      <a:r>
                        <a:rPr lang="en-US" sz="1600" kern="1200" noProof="0" smtClean="0">
                          <a:solidFill>
                            <a:srgbClr val="000000"/>
                          </a:solidFill>
                          <a:effectLst/>
                          <a:latin typeface="+mn-lt"/>
                          <a:ea typeface="Times New Roman"/>
                          <a:cs typeface="Arial"/>
                        </a:rPr>
                        <a:t>Short-and mid-term </a:t>
                      </a:r>
                      <a:endParaRPr lang="en-US" sz="1600" noProof="0">
                        <a:effectLst/>
                        <a:latin typeface="+mn-lt"/>
                        <a:ea typeface="ＭＳ 明朝"/>
                        <a:cs typeface="Times New Roman"/>
                      </a:endParaRPr>
                    </a:p>
                  </a:txBody>
                  <a:tcPr marL="68580" marR="68580" marT="0" marB="0"/>
                </a:tc>
                <a:tc>
                  <a:txBody>
                    <a:bodyPr/>
                    <a:lstStyle/>
                    <a:p>
                      <a:pPr algn="ctr">
                        <a:spcBef>
                          <a:spcPts val="600"/>
                        </a:spcBef>
                        <a:spcAft>
                          <a:spcPts val="0"/>
                        </a:spcAft>
                      </a:pPr>
                      <a:r>
                        <a:rPr lang="en-US" sz="1600" kern="1200" noProof="0" smtClean="0">
                          <a:solidFill>
                            <a:srgbClr val="000000"/>
                          </a:solidFill>
                          <a:effectLst/>
                          <a:latin typeface="+mn-lt"/>
                          <a:ea typeface="Times New Roman"/>
                          <a:cs typeface="Arial"/>
                        </a:rPr>
                        <a:t>  Short-term</a:t>
                      </a:r>
                      <a:endParaRPr lang="en-US" sz="1600" noProof="0">
                        <a:effectLst/>
                        <a:latin typeface="+mn-lt"/>
                        <a:ea typeface="ＭＳ 明朝"/>
                        <a:cs typeface="Times New Roman"/>
                      </a:endParaRPr>
                    </a:p>
                  </a:txBody>
                  <a:tcPr marL="68580" marR="68580" marT="0" marB="0"/>
                </a:tc>
                <a:tc>
                  <a:txBody>
                    <a:bodyPr/>
                    <a:lstStyle/>
                    <a:p>
                      <a:pPr algn="ctr">
                        <a:spcBef>
                          <a:spcPts val="600"/>
                        </a:spcBef>
                        <a:spcAft>
                          <a:spcPts val="0"/>
                        </a:spcAft>
                      </a:pPr>
                      <a:r>
                        <a:rPr lang="en-US" sz="1600" kern="1200" noProof="0" smtClean="0">
                          <a:solidFill>
                            <a:srgbClr val="000000"/>
                          </a:solidFill>
                          <a:effectLst/>
                          <a:latin typeface="+mn-lt"/>
                          <a:ea typeface="Times New Roman"/>
                          <a:cs typeface="Arial"/>
                        </a:rPr>
                        <a:t>  Short-term</a:t>
                      </a:r>
                      <a:endParaRPr lang="en-US" sz="1600" noProof="0">
                        <a:effectLst/>
                        <a:latin typeface="+mn-lt"/>
                        <a:ea typeface="ＭＳ 明朝"/>
                        <a:cs typeface="Times New Roman"/>
                      </a:endParaRPr>
                    </a:p>
                  </a:txBody>
                  <a:tcPr marL="68580" marR="68580" marT="0" marB="0"/>
                </a:tc>
              </a:tr>
              <a:tr h="516550">
                <a:tc>
                  <a:txBody>
                    <a:bodyPr/>
                    <a:lstStyle/>
                    <a:p>
                      <a:pPr>
                        <a:spcBef>
                          <a:spcPts val="600"/>
                        </a:spcBef>
                        <a:spcAft>
                          <a:spcPts val="0"/>
                        </a:spcAft>
                      </a:pPr>
                      <a:r>
                        <a:rPr lang="en-US" sz="1600" kern="1200" noProof="0" smtClean="0">
                          <a:solidFill>
                            <a:srgbClr val="000000"/>
                          </a:solidFill>
                          <a:effectLst/>
                          <a:latin typeface="+mn-lt"/>
                          <a:ea typeface="Times New Roman"/>
                          <a:cs typeface="Times New Roman"/>
                        </a:rPr>
                        <a:t>Realism of this time horizon (1)</a:t>
                      </a:r>
                      <a:endParaRPr lang="en-US" sz="1600" noProof="0">
                        <a:effectLst/>
                        <a:latin typeface="+mn-lt"/>
                        <a:ea typeface="ＭＳ 明朝"/>
                        <a:cs typeface="Times New Roman"/>
                      </a:endParaRPr>
                    </a:p>
                  </a:txBody>
                  <a:tcPr marL="68580" marR="68580" marT="0" marB="0"/>
                </a:tc>
                <a:tc>
                  <a:txBody>
                    <a:bodyPr/>
                    <a:lstStyle/>
                    <a:p>
                      <a:pPr algn="ctr">
                        <a:spcBef>
                          <a:spcPts val="600"/>
                        </a:spcBef>
                        <a:spcAft>
                          <a:spcPts val="0"/>
                        </a:spcAft>
                      </a:pPr>
                      <a:r>
                        <a:rPr lang="en-US" sz="1600" kern="1200" noProof="0" smtClean="0">
                          <a:solidFill>
                            <a:srgbClr val="000000"/>
                          </a:solidFill>
                          <a:effectLst/>
                          <a:latin typeface="+mn-lt"/>
                          <a:ea typeface="Times New Roman"/>
                          <a:cs typeface="Arial"/>
                        </a:rPr>
                        <a:t>High</a:t>
                      </a:r>
                      <a:endParaRPr lang="en-US" sz="1600" noProof="0">
                        <a:effectLst/>
                        <a:latin typeface="+mn-lt"/>
                        <a:ea typeface="ＭＳ 明朝"/>
                        <a:cs typeface="Times New Roman"/>
                      </a:endParaRPr>
                    </a:p>
                  </a:txBody>
                  <a:tcPr marL="68580" marR="68580" marT="0" marB="0"/>
                </a:tc>
                <a:tc>
                  <a:txBody>
                    <a:bodyPr/>
                    <a:lstStyle/>
                    <a:p>
                      <a:pPr algn="ctr">
                        <a:spcBef>
                          <a:spcPts val="600"/>
                        </a:spcBef>
                        <a:spcAft>
                          <a:spcPts val="0"/>
                        </a:spcAft>
                      </a:pPr>
                      <a:r>
                        <a:rPr lang="en-US" sz="1600" kern="1200" noProof="0" smtClean="0">
                          <a:solidFill>
                            <a:srgbClr val="000000"/>
                          </a:solidFill>
                          <a:effectLst/>
                          <a:latin typeface="+mn-lt"/>
                          <a:ea typeface="Times New Roman"/>
                          <a:cs typeface="Arial"/>
                        </a:rPr>
                        <a:t>High</a:t>
                      </a:r>
                      <a:endParaRPr lang="en-US" sz="1600" noProof="0">
                        <a:effectLst/>
                        <a:latin typeface="+mn-lt"/>
                        <a:ea typeface="ＭＳ 明朝"/>
                        <a:cs typeface="Times New Roman"/>
                      </a:endParaRPr>
                    </a:p>
                  </a:txBody>
                  <a:tcPr marL="68580" marR="68580" marT="0" marB="0"/>
                </a:tc>
                <a:tc>
                  <a:txBody>
                    <a:bodyPr/>
                    <a:lstStyle/>
                    <a:p>
                      <a:pPr algn="ctr">
                        <a:spcBef>
                          <a:spcPts val="600"/>
                        </a:spcBef>
                        <a:spcAft>
                          <a:spcPts val="0"/>
                        </a:spcAft>
                      </a:pPr>
                      <a:r>
                        <a:rPr lang="en-US" sz="1600" kern="1200" noProof="0" smtClean="0">
                          <a:solidFill>
                            <a:srgbClr val="000000"/>
                          </a:solidFill>
                          <a:effectLst/>
                          <a:latin typeface="+mn-lt"/>
                          <a:ea typeface="Times New Roman"/>
                          <a:cs typeface="Arial"/>
                        </a:rPr>
                        <a:t>Low</a:t>
                      </a:r>
                      <a:endParaRPr lang="en-US" sz="1600" noProof="0">
                        <a:effectLst/>
                        <a:latin typeface="+mn-lt"/>
                        <a:ea typeface="ＭＳ 明朝"/>
                        <a:cs typeface="Times New Roman"/>
                      </a:endParaRPr>
                    </a:p>
                  </a:txBody>
                  <a:tcPr marL="68580" marR="68580" marT="0" marB="0"/>
                </a:tc>
                <a:tc>
                  <a:txBody>
                    <a:bodyPr/>
                    <a:lstStyle/>
                    <a:p>
                      <a:pPr algn="ctr">
                        <a:spcBef>
                          <a:spcPts val="600"/>
                        </a:spcBef>
                        <a:spcAft>
                          <a:spcPts val="0"/>
                        </a:spcAft>
                      </a:pPr>
                      <a:r>
                        <a:rPr lang="en-US" sz="1600" kern="1200" noProof="0" smtClean="0">
                          <a:solidFill>
                            <a:srgbClr val="000000"/>
                          </a:solidFill>
                          <a:effectLst/>
                          <a:latin typeface="+mn-lt"/>
                          <a:ea typeface="Times New Roman"/>
                          <a:cs typeface="Arial"/>
                        </a:rPr>
                        <a:t>Low</a:t>
                      </a:r>
                      <a:endParaRPr lang="en-US" sz="1600" noProof="0">
                        <a:effectLst/>
                        <a:latin typeface="+mn-lt"/>
                        <a:ea typeface="ＭＳ 明朝"/>
                        <a:cs typeface="Times New Roman"/>
                      </a:endParaRPr>
                    </a:p>
                  </a:txBody>
                  <a:tcPr marL="68580" marR="68580" marT="0" marB="0"/>
                </a:tc>
              </a:tr>
              <a:tr h="392793">
                <a:tc gridSpan="5">
                  <a:txBody>
                    <a:bodyPr/>
                    <a:lstStyle/>
                    <a:p>
                      <a:pPr>
                        <a:spcAft>
                          <a:spcPts val="0"/>
                        </a:spcAft>
                      </a:pPr>
                      <a:r>
                        <a:rPr lang="en-US" sz="1600" i="1" kern="1200" noProof="0" dirty="0" smtClean="0">
                          <a:solidFill>
                            <a:srgbClr val="000000"/>
                          </a:solidFill>
                          <a:effectLst/>
                          <a:latin typeface="+mn-lt"/>
                          <a:ea typeface="ＭＳ 明朝"/>
                          <a:cs typeface="Arial"/>
                        </a:rPr>
                        <a:t>   Role</a:t>
                      </a:r>
                      <a:r>
                        <a:rPr lang="en-US" sz="1600" i="1" kern="1200" baseline="0" noProof="0" dirty="0" smtClean="0">
                          <a:solidFill>
                            <a:srgbClr val="000000"/>
                          </a:solidFill>
                          <a:effectLst/>
                          <a:latin typeface="+mn-lt"/>
                          <a:ea typeface="ＭＳ 明朝"/>
                          <a:cs typeface="Arial"/>
                        </a:rPr>
                        <a:t> of actors in b</a:t>
                      </a:r>
                      <a:r>
                        <a:rPr lang="en-US" sz="1600" i="1" kern="1200" noProof="0" dirty="0" smtClean="0">
                          <a:solidFill>
                            <a:srgbClr val="000000"/>
                          </a:solidFill>
                          <a:effectLst/>
                          <a:latin typeface="+mn-lt"/>
                          <a:ea typeface="ＭＳ 明朝"/>
                          <a:cs typeface="Arial"/>
                        </a:rPr>
                        <a:t>uilding and scheduling </a:t>
                      </a:r>
                      <a:r>
                        <a:rPr lang="en-US" sz="1600" i="1" kern="1200" noProof="0" dirty="0" err="1" smtClean="0">
                          <a:solidFill>
                            <a:srgbClr val="000000"/>
                          </a:solidFill>
                          <a:effectLst/>
                          <a:latin typeface="+mn-lt"/>
                          <a:ea typeface="ＭＳ 明朝"/>
                          <a:cs typeface="Arial"/>
                        </a:rPr>
                        <a:t>astrategy</a:t>
                      </a:r>
                      <a:endParaRPr lang="en-US" sz="1600" i="1" noProof="0" dirty="0">
                        <a:effectLst/>
                        <a:latin typeface="+mn-lt"/>
                        <a:ea typeface="ＭＳ 明朝"/>
                        <a:cs typeface="Times New Roman"/>
                      </a:endParaRPr>
                    </a:p>
                  </a:txBody>
                  <a:tcPr marL="68580" marR="68580" marT="0" marB="0"/>
                </a:tc>
                <a:tc hMerge="1">
                  <a:txBody>
                    <a:bodyPr/>
                    <a:lstStyle/>
                    <a:p>
                      <a:endParaRPr lang="fr-CA"/>
                    </a:p>
                  </a:txBody>
                  <a:tcPr/>
                </a:tc>
                <a:tc hMerge="1">
                  <a:txBody>
                    <a:bodyPr/>
                    <a:lstStyle/>
                    <a:p>
                      <a:endParaRPr lang="fr-CA"/>
                    </a:p>
                  </a:txBody>
                  <a:tcPr/>
                </a:tc>
                <a:tc hMerge="1">
                  <a:txBody>
                    <a:bodyPr/>
                    <a:lstStyle/>
                    <a:p>
                      <a:endParaRPr lang="fr-CA"/>
                    </a:p>
                  </a:txBody>
                  <a:tcPr/>
                </a:tc>
                <a:tc hMerge="1">
                  <a:txBody>
                    <a:bodyPr/>
                    <a:lstStyle/>
                    <a:p>
                      <a:endParaRPr lang="fr-CA"/>
                    </a:p>
                  </a:txBody>
                  <a:tcPr/>
                </a:tc>
              </a:tr>
              <a:tr h="516550">
                <a:tc>
                  <a:txBody>
                    <a:bodyPr/>
                    <a:lstStyle/>
                    <a:p>
                      <a:pPr>
                        <a:spcAft>
                          <a:spcPts val="0"/>
                        </a:spcAft>
                      </a:pPr>
                      <a:r>
                        <a:rPr lang="en-US" sz="1600" kern="1200" noProof="0" dirty="0" smtClean="0">
                          <a:solidFill>
                            <a:srgbClr val="000000"/>
                          </a:solidFill>
                          <a:effectLst/>
                          <a:latin typeface="+mn-lt"/>
                          <a:ea typeface="ＭＳ 明朝"/>
                          <a:cs typeface="Arial"/>
                        </a:rPr>
                        <a:t>Heads of the institution </a:t>
                      </a:r>
                      <a:endParaRPr lang="en-US" sz="1600" noProof="0" dirty="0">
                        <a:effectLst/>
                        <a:latin typeface="+mn-lt"/>
                        <a:ea typeface="ＭＳ 明朝"/>
                        <a:cs typeface="Times New Roman"/>
                      </a:endParaRPr>
                    </a:p>
                  </a:txBody>
                  <a:tcPr marL="68580" marR="68580" marT="0" marB="0"/>
                </a:tc>
                <a:tc>
                  <a:txBody>
                    <a:bodyPr/>
                    <a:lstStyle/>
                    <a:p>
                      <a:pPr algn="ctr">
                        <a:spcAft>
                          <a:spcPts val="0"/>
                        </a:spcAft>
                      </a:pPr>
                      <a:r>
                        <a:rPr lang="en-US" sz="1600" kern="1200" noProof="0" smtClean="0">
                          <a:solidFill>
                            <a:srgbClr val="000000"/>
                          </a:solidFill>
                          <a:effectLst/>
                          <a:latin typeface="+mn-lt"/>
                          <a:ea typeface="ＭＳ 明朝"/>
                          <a:cs typeface="Arial"/>
                        </a:rPr>
                        <a:t>Strong </a:t>
                      </a:r>
                      <a:endParaRPr lang="en-US" sz="1600" noProof="0">
                        <a:effectLst/>
                        <a:latin typeface="+mn-lt"/>
                        <a:ea typeface="ＭＳ 明朝"/>
                        <a:cs typeface="Times New Roman"/>
                      </a:endParaRPr>
                    </a:p>
                  </a:txBody>
                  <a:tcPr marL="68580" marR="68580" marT="0" marB="0"/>
                </a:tc>
                <a:tc>
                  <a:txBody>
                    <a:bodyPr/>
                    <a:lstStyle/>
                    <a:p>
                      <a:pPr algn="ctr">
                        <a:spcAft>
                          <a:spcPts val="0"/>
                        </a:spcAft>
                      </a:pPr>
                      <a:r>
                        <a:rPr lang="en-US" sz="1600" kern="1200" noProof="0" smtClean="0">
                          <a:solidFill>
                            <a:srgbClr val="000000"/>
                          </a:solidFill>
                          <a:effectLst/>
                          <a:latin typeface="+mn-lt"/>
                          <a:ea typeface="ＭＳ 明朝"/>
                          <a:cs typeface="Arial"/>
                        </a:rPr>
                        <a:t>Very strong</a:t>
                      </a:r>
                      <a:endParaRPr lang="en-US" sz="1600" noProof="0">
                        <a:effectLst/>
                        <a:latin typeface="+mn-lt"/>
                        <a:ea typeface="ＭＳ 明朝"/>
                        <a:cs typeface="Times New Roman"/>
                      </a:endParaRPr>
                    </a:p>
                  </a:txBody>
                  <a:tcPr marL="68580" marR="68580" marT="0" marB="0"/>
                </a:tc>
                <a:tc>
                  <a:txBody>
                    <a:bodyPr/>
                    <a:lstStyle/>
                    <a:p>
                      <a:pPr algn="ctr">
                        <a:spcAft>
                          <a:spcPts val="0"/>
                        </a:spcAft>
                      </a:pPr>
                      <a:r>
                        <a:rPr lang="en-US" sz="1600" kern="1200" noProof="0" smtClean="0">
                          <a:solidFill>
                            <a:srgbClr val="000000"/>
                          </a:solidFill>
                          <a:effectLst/>
                          <a:latin typeface="+mn-lt"/>
                          <a:ea typeface="ＭＳ 明朝"/>
                          <a:cs typeface="Arial"/>
                        </a:rPr>
                        <a:t>Weak</a:t>
                      </a:r>
                      <a:endParaRPr lang="en-US" sz="1600" noProof="0">
                        <a:effectLst/>
                        <a:latin typeface="+mn-lt"/>
                        <a:ea typeface="ＭＳ 明朝"/>
                        <a:cs typeface="Times New Roman"/>
                      </a:endParaRPr>
                    </a:p>
                  </a:txBody>
                  <a:tcPr marL="68580" marR="68580" marT="0" marB="0"/>
                </a:tc>
                <a:tc>
                  <a:txBody>
                    <a:bodyPr/>
                    <a:lstStyle/>
                    <a:p>
                      <a:pPr algn="ctr">
                        <a:spcAft>
                          <a:spcPts val="0"/>
                        </a:spcAft>
                      </a:pPr>
                      <a:r>
                        <a:rPr lang="en-US" sz="1600" kern="1200" noProof="0" smtClean="0">
                          <a:solidFill>
                            <a:srgbClr val="000000"/>
                          </a:solidFill>
                          <a:effectLst/>
                          <a:latin typeface="+mn-lt"/>
                          <a:ea typeface="ＭＳ 明朝"/>
                          <a:cs typeface="Arial"/>
                        </a:rPr>
                        <a:t>Rather strong</a:t>
                      </a:r>
                      <a:endParaRPr lang="en-US" sz="1600" noProof="0">
                        <a:effectLst/>
                        <a:latin typeface="+mn-lt"/>
                        <a:ea typeface="ＭＳ 明朝"/>
                        <a:cs typeface="Times New Roman"/>
                      </a:endParaRPr>
                    </a:p>
                  </a:txBody>
                  <a:tcPr marL="68580" marR="68580" marT="0" marB="0"/>
                </a:tc>
              </a:tr>
              <a:tr h="547907">
                <a:tc>
                  <a:txBody>
                    <a:bodyPr/>
                    <a:lstStyle/>
                    <a:p>
                      <a:pPr>
                        <a:spcAft>
                          <a:spcPts val="0"/>
                        </a:spcAft>
                      </a:pPr>
                      <a:r>
                        <a:rPr lang="en-US" sz="1600" kern="1200" noProof="0" dirty="0" smtClean="0">
                          <a:solidFill>
                            <a:srgbClr val="000000"/>
                          </a:solidFill>
                          <a:effectLst/>
                          <a:latin typeface="+mn-lt"/>
                          <a:ea typeface="ＭＳ 明朝"/>
                          <a:cs typeface="Arial"/>
                        </a:rPr>
                        <a:t>The academic community </a:t>
                      </a:r>
                      <a:endParaRPr lang="en-US" sz="1600" noProof="0" dirty="0">
                        <a:effectLst/>
                        <a:latin typeface="+mn-lt"/>
                        <a:ea typeface="ＭＳ 明朝"/>
                        <a:cs typeface="Times New Roman"/>
                      </a:endParaRPr>
                    </a:p>
                  </a:txBody>
                  <a:tcPr marL="68580" marR="68580" marT="0" marB="0"/>
                </a:tc>
                <a:tc>
                  <a:txBody>
                    <a:bodyPr/>
                    <a:lstStyle/>
                    <a:p>
                      <a:pPr algn="ctr">
                        <a:spcAft>
                          <a:spcPts val="0"/>
                        </a:spcAft>
                      </a:pPr>
                      <a:r>
                        <a:rPr lang="en-US" sz="1600" kern="1200" noProof="0" smtClean="0">
                          <a:solidFill>
                            <a:srgbClr val="000000"/>
                          </a:solidFill>
                          <a:effectLst/>
                          <a:latin typeface="+mn-lt"/>
                          <a:ea typeface="ＭＳ 明朝"/>
                          <a:cs typeface="Arial"/>
                        </a:rPr>
                        <a:t>Strong </a:t>
                      </a:r>
                      <a:endParaRPr lang="en-US" sz="1600" noProof="0">
                        <a:effectLst/>
                        <a:latin typeface="+mn-lt"/>
                        <a:ea typeface="ＭＳ 明朝"/>
                        <a:cs typeface="Times New Roman"/>
                      </a:endParaRPr>
                    </a:p>
                  </a:txBody>
                  <a:tcPr marL="68580" marR="68580" marT="0" marB="0"/>
                </a:tc>
                <a:tc>
                  <a:txBody>
                    <a:bodyPr/>
                    <a:lstStyle/>
                    <a:p>
                      <a:pPr algn="ctr">
                        <a:spcAft>
                          <a:spcPts val="0"/>
                        </a:spcAft>
                      </a:pPr>
                      <a:r>
                        <a:rPr lang="en-US" sz="1600" kern="1200" noProof="0" smtClean="0">
                          <a:solidFill>
                            <a:srgbClr val="000000"/>
                          </a:solidFill>
                          <a:effectLst/>
                          <a:latin typeface="+mn-lt"/>
                          <a:ea typeface="ＭＳ 明朝"/>
                          <a:cs typeface="Arial"/>
                        </a:rPr>
                        <a:t>Weak</a:t>
                      </a:r>
                      <a:endParaRPr lang="en-US" sz="1600" noProof="0">
                        <a:effectLst/>
                        <a:latin typeface="+mn-lt"/>
                        <a:ea typeface="ＭＳ 明朝"/>
                        <a:cs typeface="Times New Roman"/>
                      </a:endParaRPr>
                    </a:p>
                  </a:txBody>
                  <a:tcPr marL="68580" marR="68580" marT="0" marB="0"/>
                </a:tc>
                <a:tc>
                  <a:txBody>
                    <a:bodyPr/>
                    <a:lstStyle/>
                    <a:p>
                      <a:pPr algn="ctr">
                        <a:spcAft>
                          <a:spcPts val="0"/>
                        </a:spcAft>
                      </a:pPr>
                      <a:r>
                        <a:rPr lang="en-US" sz="1600" kern="1200" noProof="0" smtClean="0">
                          <a:solidFill>
                            <a:srgbClr val="000000"/>
                          </a:solidFill>
                          <a:effectLst/>
                          <a:latin typeface="+mn-lt"/>
                          <a:ea typeface="ＭＳ 明朝"/>
                          <a:cs typeface="Arial"/>
                        </a:rPr>
                        <a:t>Strong</a:t>
                      </a:r>
                      <a:endParaRPr lang="en-US" sz="1600" noProof="0">
                        <a:effectLst/>
                        <a:latin typeface="+mn-lt"/>
                        <a:ea typeface="ＭＳ 明朝"/>
                        <a:cs typeface="Times New Roman"/>
                      </a:endParaRPr>
                    </a:p>
                  </a:txBody>
                  <a:tcPr marL="68580" marR="68580" marT="0" marB="0"/>
                </a:tc>
                <a:tc>
                  <a:txBody>
                    <a:bodyPr/>
                    <a:lstStyle/>
                    <a:p>
                      <a:pPr algn="ctr">
                        <a:spcAft>
                          <a:spcPts val="0"/>
                        </a:spcAft>
                      </a:pPr>
                      <a:r>
                        <a:rPr lang="en-US" sz="1600" kern="1200" noProof="0" smtClean="0">
                          <a:solidFill>
                            <a:srgbClr val="000000"/>
                          </a:solidFill>
                          <a:effectLst/>
                          <a:latin typeface="+mn-lt"/>
                          <a:ea typeface="ＭＳ 明朝"/>
                          <a:cs typeface="Arial"/>
                        </a:rPr>
                        <a:t>Weak</a:t>
                      </a:r>
                      <a:endParaRPr lang="en-US" sz="1600" noProof="0">
                        <a:effectLst/>
                        <a:latin typeface="+mn-lt"/>
                        <a:ea typeface="ＭＳ 明朝"/>
                        <a:cs typeface="Times New Roman"/>
                      </a:endParaRPr>
                    </a:p>
                  </a:txBody>
                  <a:tcPr marL="68580" marR="68580" marT="0" marB="0"/>
                </a:tc>
              </a:tr>
              <a:tr h="392793">
                <a:tc gridSpan="5">
                  <a:txBody>
                    <a:bodyPr/>
                    <a:lstStyle/>
                    <a:p>
                      <a:pPr marL="228600" algn="l">
                        <a:spcBef>
                          <a:spcPts val="600"/>
                        </a:spcBef>
                        <a:spcAft>
                          <a:spcPts val="0"/>
                        </a:spcAft>
                      </a:pPr>
                      <a:r>
                        <a:rPr lang="en-US" sz="1600" i="1" kern="1200" noProof="0" dirty="0" smtClean="0">
                          <a:solidFill>
                            <a:srgbClr val="000000"/>
                          </a:solidFill>
                          <a:effectLst/>
                          <a:latin typeface="+mn-lt"/>
                          <a:ea typeface="Times New Roman"/>
                          <a:cs typeface="Arial"/>
                        </a:rPr>
                        <a:t>Strategic framework for the academic community</a:t>
                      </a:r>
                      <a:endParaRPr lang="en-US" sz="1600" i="1" noProof="0" dirty="0">
                        <a:effectLst/>
                        <a:latin typeface="+mn-lt"/>
                        <a:ea typeface="ＭＳ 明朝"/>
                        <a:cs typeface="Times New Roman"/>
                      </a:endParaRPr>
                    </a:p>
                  </a:txBody>
                  <a:tcPr marL="68580" marR="68580" marT="0" marB="0"/>
                </a:tc>
                <a:tc hMerge="1">
                  <a:txBody>
                    <a:bodyPr/>
                    <a:lstStyle/>
                    <a:p>
                      <a:endParaRPr lang="fr-CA"/>
                    </a:p>
                  </a:txBody>
                  <a:tcPr/>
                </a:tc>
                <a:tc hMerge="1">
                  <a:txBody>
                    <a:bodyPr/>
                    <a:lstStyle/>
                    <a:p>
                      <a:endParaRPr lang="fr-CA"/>
                    </a:p>
                  </a:txBody>
                  <a:tcPr/>
                </a:tc>
                <a:tc hMerge="1">
                  <a:txBody>
                    <a:bodyPr/>
                    <a:lstStyle/>
                    <a:p>
                      <a:endParaRPr lang="fr-CA"/>
                    </a:p>
                  </a:txBody>
                  <a:tcPr/>
                </a:tc>
                <a:tc hMerge="1">
                  <a:txBody>
                    <a:bodyPr/>
                    <a:lstStyle/>
                    <a:p>
                      <a:endParaRPr lang="fr-CA"/>
                    </a:p>
                  </a:txBody>
                  <a:tcPr/>
                </a:tc>
              </a:tr>
              <a:tr h="516550">
                <a:tc>
                  <a:txBody>
                    <a:bodyPr/>
                    <a:lstStyle/>
                    <a:p>
                      <a:pPr algn="l">
                        <a:spcBef>
                          <a:spcPts val="600"/>
                        </a:spcBef>
                        <a:spcAft>
                          <a:spcPts val="0"/>
                        </a:spcAft>
                      </a:pPr>
                      <a:r>
                        <a:rPr lang="en-US" sz="1600" kern="1200" noProof="0" dirty="0" smtClean="0">
                          <a:solidFill>
                            <a:srgbClr val="000000"/>
                          </a:solidFill>
                          <a:effectLst/>
                          <a:latin typeface="+mn-lt"/>
                          <a:ea typeface="Times New Roman"/>
                          <a:cs typeface="Arial"/>
                        </a:rPr>
                        <a:t>Perceived importance</a:t>
                      </a:r>
                      <a:endParaRPr lang="en-US" sz="1600" noProof="0" dirty="0">
                        <a:effectLst/>
                        <a:latin typeface="+mn-lt"/>
                        <a:ea typeface="ＭＳ 明朝"/>
                        <a:cs typeface="Times New Roman"/>
                      </a:endParaRPr>
                    </a:p>
                  </a:txBody>
                  <a:tcPr marL="68580" marR="68580" marT="0" marB="0"/>
                </a:tc>
                <a:tc>
                  <a:txBody>
                    <a:bodyPr/>
                    <a:lstStyle/>
                    <a:p>
                      <a:pPr>
                        <a:spcAft>
                          <a:spcPts val="0"/>
                        </a:spcAft>
                      </a:pPr>
                      <a:r>
                        <a:rPr lang="en-US" sz="1600" kern="1200" noProof="0" smtClean="0">
                          <a:solidFill>
                            <a:srgbClr val="000000"/>
                          </a:solidFill>
                          <a:effectLst/>
                          <a:latin typeface="+mn-lt"/>
                          <a:ea typeface="ＭＳ 明朝"/>
                          <a:cs typeface="Arial"/>
                        </a:rPr>
                        <a:t>     Priority</a:t>
                      </a:r>
                      <a:endParaRPr lang="en-US" sz="1600" noProof="0">
                        <a:effectLst/>
                        <a:latin typeface="+mn-lt"/>
                        <a:ea typeface="ＭＳ 明朝"/>
                        <a:cs typeface="Times New Roman"/>
                      </a:endParaRPr>
                    </a:p>
                  </a:txBody>
                  <a:tcPr marL="68580" marR="68580" marT="0" marB="0"/>
                </a:tc>
                <a:tc>
                  <a:txBody>
                    <a:bodyPr/>
                    <a:lstStyle/>
                    <a:p>
                      <a:pPr>
                        <a:spcAft>
                          <a:spcPts val="0"/>
                        </a:spcAft>
                      </a:pPr>
                      <a:r>
                        <a:rPr lang="en-US" sz="1600" kern="1200" noProof="0" smtClean="0">
                          <a:solidFill>
                            <a:srgbClr val="000000"/>
                          </a:solidFill>
                          <a:effectLst/>
                          <a:latin typeface="+mn-lt"/>
                          <a:ea typeface="ＭＳ 明朝"/>
                          <a:cs typeface="Arial"/>
                        </a:rPr>
                        <a:t>      Priority</a:t>
                      </a:r>
                      <a:endParaRPr lang="en-US" sz="1600" noProof="0">
                        <a:effectLst/>
                        <a:latin typeface="+mn-lt"/>
                        <a:ea typeface="ＭＳ 明朝"/>
                        <a:cs typeface="Times New Roman"/>
                      </a:endParaRPr>
                    </a:p>
                  </a:txBody>
                  <a:tcPr marL="68580" marR="68580" marT="0" marB="0"/>
                </a:tc>
                <a:tc>
                  <a:txBody>
                    <a:bodyPr/>
                    <a:lstStyle/>
                    <a:p>
                      <a:pPr marL="228600" algn="just">
                        <a:spcBef>
                          <a:spcPts val="600"/>
                        </a:spcBef>
                        <a:spcAft>
                          <a:spcPts val="0"/>
                        </a:spcAft>
                      </a:pPr>
                      <a:r>
                        <a:rPr lang="en-US" sz="1600" kern="1200" noProof="0" smtClean="0">
                          <a:solidFill>
                            <a:srgbClr val="000000"/>
                          </a:solidFill>
                          <a:effectLst/>
                          <a:latin typeface="+mn-lt"/>
                          <a:ea typeface="Times New Roman"/>
                          <a:cs typeface="Arial"/>
                        </a:rPr>
                        <a:t>Secondary</a:t>
                      </a:r>
                      <a:endParaRPr lang="en-US" sz="1600" noProof="0">
                        <a:effectLst/>
                        <a:latin typeface="+mn-lt"/>
                        <a:ea typeface="ＭＳ 明朝"/>
                        <a:cs typeface="Times New Roman"/>
                      </a:endParaRPr>
                    </a:p>
                  </a:txBody>
                  <a:tcPr marL="68580" marR="68580" marT="0" marB="0"/>
                </a:tc>
                <a:tc>
                  <a:txBody>
                    <a:bodyPr/>
                    <a:lstStyle/>
                    <a:p>
                      <a:pPr marL="228600" algn="just">
                        <a:spcBef>
                          <a:spcPts val="600"/>
                        </a:spcBef>
                        <a:spcAft>
                          <a:spcPts val="0"/>
                        </a:spcAft>
                      </a:pPr>
                      <a:r>
                        <a:rPr lang="en-US" sz="1600" kern="1200" noProof="0" smtClean="0">
                          <a:solidFill>
                            <a:srgbClr val="000000"/>
                          </a:solidFill>
                          <a:effectLst/>
                          <a:latin typeface="+mn-lt"/>
                          <a:ea typeface="Times New Roman"/>
                          <a:cs typeface="Arial"/>
                        </a:rPr>
                        <a:t>Secondary</a:t>
                      </a:r>
                      <a:endParaRPr lang="en-US" sz="1600" noProof="0">
                        <a:effectLst/>
                        <a:latin typeface="+mn-lt"/>
                        <a:ea typeface="ＭＳ 明朝"/>
                        <a:cs typeface="Times New Roman"/>
                      </a:endParaRPr>
                    </a:p>
                  </a:txBody>
                  <a:tcPr marL="68580" marR="68580" marT="0" marB="0"/>
                </a:tc>
              </a:tr>
              <a:tr h="855536">
                <a:tc>
                  <a:txBody>
                    <a:bodyPr/>
                    <a:lstStyle/>
                    <a:p>
                      <a:pPr algn="just">
                        <a:spcBef>
                          <a:spcPts val="600"/>
                        </a:spcBef>
                        <a:spcAft>
                          <a:spcPts val="0"/>
                        </a:spcAft>
                      </a:pPr>
                      <a:r>
                        <a:rPr lang="en-US" sz="1600" kern="1200" noProof="0" smtClean="0">
                          <a:solidFill>
                            <a:srgbClr val="000000"/>
                          </a:solidFill>
                          <a:effectLst/>
                          <a:latin typeface="+mn-lt"/>
                          <a:ea typeface="Times New Roman"/>
                          <a:cs typeface="Arial"/>
                        </a:rPr>
                        <a:t>interpretation of its status </a:t>
                      </a:r>
                      <a:endParaRPr lang="en-US" sz="1600" noProof="0">
                        <a:effectLst/>
                        <a:latin typeface="+mn-lt"/>
                        <a:ea typeface="ＭＳ 明朝"/>
                        <a:cs typeface="Times New Roman"/>
                      </a:endParaRPr>
                    </a:p>
                  </a:txBody>
                  <a:tcPr marL="68580" marR="68580" marT="0" marB="0"/>
                </a:tc>
                <a:tc>
                  <a:txBody>
                    <a:bodyPr/>
                    <a:lstStyle/>
                    <a:p>
                      <a:pPr algn="ctr">
                        <a:spcAft>
                          <a:spcPts val="0"/>
                        </a:spcAft>
                      </a:pPr>
                      <a:r>
                        <a:rPr lang="en-US" sz="1600" kern="1200" noProof="0" smtClean="0">
                          <a:solidFill>
                            <a:srgbClr val="000000"/>
                          </a:solidFill>
                          <a:effectLst/>
                          <a:latin typeface="+mn-lt"/>
                          <a:ea typeface="ＭＳ 明朝"/>
                          <a:cs typeface="Arial"/>
                        </a:rPr>
                        <a:t>Commitment endorsed by the whole community </a:t>
                      </a:r>
                      <a:endParaRPr lang="en-US" sz="1600" noProof="0">
                        <a:effectLst/>
                        <a:latin typeface="+mn-lt"/>
                        <a:ea typeface="ＭＳ 明朝"/>
                        <a:cs typeface="Times New Roman"/>
                      </a:endParaRPr>
                    </a:p>
                  </a:txBody>
                  <a:tcPr marL="68580" marR="68580" marT="0" marB="0"/>
                </a:tc>
                <a:tc>
                  <a:txBody>
                    <a:bodyPr/>
                    <a:lstStyle/>
                    <a:p>
                      <a:pPr algn="ctr">
                        <a:spcAft>
                          <a:spcPts val="0"/>
                        </a:spcAft>
                      </a:pPr>
                      <a:r>
                        <a:rPr lang="en-US" sz="1600" kern="1200" noProof="0" smtClean="0">
                          <a:solidFill>
                            <a:srgbClr val="000000"/>
                          </a:solidFill>
                          <a:effectLst/>
                          <a:latin typeface="+mn-lt"/>
                          <a:ea typeface="ＭＳ 明朝"/>
                          <a:cs typeface="Arial"/>
                        </a:rPr>
                        <a:t>Ambition of the management </a:t>
                      </a:r>
                      <a:endParaRPr lang="en-US" sz="1600" noProof="0">
                        <a:effectLst/>
                        <a:latin typeface="+mn-lt"/>
                        <a:ea typeface="ＭＳ 明朝"/>
                        <a:cs typeface="Times New Roman"/>
                      </a:endParaRPr>
                    </a:p>
                  </a:txBody>
                  <a:tcPr marL="68580" marR="68580" marT="0" marB="0"/>
                </a:tc>
                <a:tc>
                  <a:txBody>
                    <a:bodyPr/>
                    <a:lstStyle/>
                    <a:p>
                      <a:pPr algn="ctr">
                        <a:spcBef>
                          <a:spcPts val="600"/>
                        </a:spcBef>
                        <a:spcAft>
                          <a:spcPts val="0"/>
                        </a:spcAft>
                      </a:pPr>
                      <a:r>
                        <a:rPr lang="en-US" sz="1600" kern="1200" noProof="0" smtClean="0">
                          <a:solidFill>
                            <a:srgbClr val="000000"/>
                          </a:solidFill>
                          <a:effectLst/>
                          <a:latin typeface="+mn-lt"/>
                          <a:ea typeface="Times New Roman"/>
                          <a:cs typeface="Arial"/>
                        </a:rPr>
                        <a:t>Speech by the management</a:t>
                      </a:r>
                      <a:endParaRPr lang="en-US" sz="1600" noProof="0" smtClean="0">
                        <a:effectLst/>
                        <a:latin typeface="+mn-lt"/>
                        <a:ea typeface="ＭＳ 明朝"/>
                        <a:cs typeface="Times New Roman"/>
                      </a:endParaRPr>
                    </a:p>
                    <a:p>
                      <a:pPr algn="ctr">
                        <a:spcBef>
                          <a:spcPts val="600"/>
                        </a:spcBef>
                        <a:spcAft>
                          <a:spcPts val="0"/>
                        </a:spcAft>
                      </a:pPr>
                      <a:r>
                        <a:rPr lang="en-US" sz="1600" kern="1200" noProof="0" smtClean="0">
                          <a:solidFill>
                            <a:srgbClr val="000000"/>
                          </a:solidFill>
                          <a:effectLst/>
                          <a:latin typeface="+mn-lt"/>
                          <a:ea typeface="Times New Roman"/>
                          <a:cs typeface="Arial"/>
                        </a:rPr>
                        <a:t>A procedure</a:t>
                      </a:r>
                      <a:endParaRPr lang="en-US" sz="1600" noProof="0">
                        <a:effectLst/>
                        <a:latin typeface="+mn-lt"/>
                        <a:ea typeface="ＭＳ 明朝"/>
                        <a:cs typeface="Times New Roman"/>
                      </a:endParaRPr>
                    </a:p>
                  </a:txBody>
                  <a:tcPr marL="68580" marR="68580" marT="0" marB="0"/>
                </a:tc>
                <a:tc>
                  <a:txBody>
                    <a:bodyPr/>
                    <a:lstStyle/>
                    <a:p>
                      <a:pPr algn="ctr">
                        <a:spcBef>
                          <a:spcPts val="600"/>
                        </a:spcBef>
                        <a:spcAft>
                          <a:spcPts val="0"/>
                        </a:spcAft>
                      </a:pPr>
                      <a:r>
                        <a:rPr lang="en-US" sz="1600" kern="1200" noProof="0" smtClean="0">
                          <a:solidFill>
                            <a:srgbClr val="000000"/>
                          </a:solidFill>
                          <a:effectLst/>
                          <a:latin typeface="+mn-lt"/>
                          <a:ea typeface="Times New Roman"/>
                          <a:cs typeface="Arial"/>
                        </a:rPr>
                        <a:t>Speech by the management</a:t>
                      </a:r>
                      <a:endParaRPr lang="en-US" sz="1600" noProof="0" smtClean="0">
                        <a:effectLst/>
                        <a:latin typeface="+mn-lt"/>
                        <a:ea typeface="ＭＳ 明朝"/>
                        <a:cs typeface="Times New Roman"/>
                      </a:endParaRPr>
                    </a:p>
                    <a:p>
                      <a:pPr algn="ctr">
                        <a:spcBef>
                          <a:spcPts val="600"/>
                        </a:spcBef>
                        <a:spcAft>
                          <a:spcPts val="0"/>
                        </a:spcAft>
                      </a:pPr>
                      <a:r>
                        <a:rPr lang="en-US" sz="1600" kern="1200" noProof="0" smtClean="0">
                          <a:solidFill>
                            <a:srgbClr val="000000"/>
                          </a:solidFill>
                          <a:effectLst/>
                          <a:latin typeface="+mn-lt"/>
                          <a:ea typeface="Times New Roman"/>
                          <a:cs typeface="Arial"/>
                        </a:rPr>
                        <a:t>A procedure</a:t>
                      </a:r>
                      <a:endParaRPr lang="en-US" sz="1600" noProof="0">
                        <a:effectLst/>
                        <a:latin typeface="+mn-lt"/>
                        <a:ea typeface="ＭＳ 明朝"/>
                        <a:cs typeface="Times New Roman"/>
                      </a:endParaRPr>
                    </a:p>
                  </a:txBody>
                  <a:tcPr marL="68580" marR="68580" marT="0" marB="0"/>
                </a:tc>
              </a:tr>
              <a:tr h="516550">
                <a:tc>
                  <a:txBody>
                    <a:bodyPr/>
                    <a:lstStyle/>
                    <a:p>
                      <a:pPr>
                        <a:spcAft>
                          <a:spcPts val="0"/>
                        </a:spcAft>
                      </a:pPr>
                      <a:r>
                        <a:rPr lang="en-US" sz="1600" kern="1200" noProof="0" smtClean="0">
                          <a:solidFill>
                            <a:srgbClr val="000000"/>
                          </a:solidFill>
                          <a:effectLst/>
                          <a:latin typeface="+mn-lt"/>
                          <a:ea typeface="Times New Roman"/>
                          <a:cs typeface="Arial"/>
                        </a:rPr>
                        <a:t> S</a:t>
                      </a:r>
                      <a:r>
                        <a:rPr lang="en-US" sz="1600" b="1" kern="1200" noProof="0" smtClean="0">
                          <a:solidFill>
                            <a:srgbClr val="000000"/>
                          </a:solidFill>
                          <a:effectLst/>
                          <a:latin typeface="+mn-lt"/>
                          <a:ea typeface="Times New Roman"/>
                          <a:cs typeface="Arial"/>
                        </a:rPr>
                        <a:t>trategic capacity </a:t>
                      </a:r>
                      <a:endParaRPr lang="en-US" sz="1600" noProof="0">
                        <a:effectLst/>
                        <a:latin typeface="+mn-lt"/>
                        <a:ea typeface="ＭＳ 明朝"/>
                        <a:cs typeface="Times New Roman"/>
                      </a:endParaRPr>
                    </a:p>
                  </a:txBody>
                  <a:tcPr marL="68580" marR="68580" marT="0" marB="0"/>
                </a:tc>
                <a:tc>
                  <a:txBody>
                    <a:bodyPr/>
                    <a:lstStyle/>
                    <a:p>
                      <a:pPr algn="ctr">
                        <a:spcAft>
                          <a:spcPts val="0"/>
                        </a:spcAft>
                      </a:pPr>
                      <a:r>
                        <a:rPr lang="en-US" sz="1600" b="1" kern="1200" noProof="0" smtClean="0">
                          <a:solidFill>
                            <a:srgbClr val="000000"/>
                          </a:solidFill>
                          <a:effectLst/>
                          <a:latin typeface="+mn-lt"/>
                          <a:ea typeface="ＭＳ 明朝"/>
                          <a:cs typeface="Arial"/>
                        </a:rPr>
                        <a:t>strong</a:t>
                      </a:r>
                      <a:endParaRPr lang="en-US" sz="1600" noProof="0">
                        <a:effectLst/>
                        <a:latin typeface="+mn-lt"/>
                        <a:ea typeface="ＭＳ 明朝"/>
                        <a:cs typeface="Times New Roman"/>
                      </a:endParaRPr>
                    </a:p>
                  </a:txBody>
                  <a:tcPr marL="68580" marR="68580" marT="0" marB="0"/>
                </a:tc>
                <a:tc>
                  <a:txBody>
                    <a:bodyPr/>
                    <a:lstStyle/>
                    <a:p>
                      <a:pPr algn="ctr">
                        <a:spcAft>
                          <a:spcPts val="0"/>
                        </a:spcAft>
                      </a:pPr>
                      <a:r>
                        <a:rPr lang="en-US" sz="1600" b="1" kern="1200" noProof="0" smtClean="0">
                          <a:solidFill>
                            <a:srgbClr val="000000"/>
                          </a:solidFill>
                          <a:effectLst/>
                          <a:latin typeface="+mn-lt"/>
                          <a:ea typeface="ＭＳ 明朝"/>
                          <a:cs typeface="Arial"/>
                        </a:rPr>
                        <a:t>strong</a:t>
                      </a:r>
                      <a:endParaRPr lang="en-US" sz="1600" noProof="0">
                        <a:effectLst/>
                        <a:latin typeface="+mn-lt"/>
                        <a:ea typeface="ＭＳ 明朝"/>
                        <a:cs typeface="Times New Roman"/>
                      </a:endParaRPr>
                    </a:p>
                  </a:txBody>
                  <a:tcPr marL="68580" marR="68580" marT="0" marB="0"/>
                </a:tc>
                <a:tc>
                  <a:txBody>
                    <a:bodyPr/>
                    <a:lstStyle/>
                    <a:p>
                      <a:pPr algn="ctr">
                        <a:spcAft>
                          <a:spcPts val="0"/>
                        </a:spcAft>
                      </a:pPr>
                      <a:r>
                        <a:rPr lang="en-US" sz="1600" b="1" kern="1200" noProof="0" smtClean="0">
                          <a:solidFill>
                            <a:srgbClr val="000000"/>
                          </a:solidFill>
                          <a:effectLst/>
                          <a:latin typeface="+mn-lt"/>
                          <a:ea typeface="ＭＳ 明朝"/>
                          <a:cs typeface="Arial"/>
                        </a:rPr>
                        <a:t>weak</a:t>
                      </a:r>
                      <a:endParaRPr lang="en-US" sz="1600" noProof="0">
                        <a:effectLst/>
                        <a:latin typeface="+mn-lt"/>
                        <a:ea typeface="ＭＳ 明朝"/>
                        <a:cs typeface="Times New Roman"/>
                      </a:endParaRPr>
                    </a:p>
                  </a:txBody>
                  <a:tcPr marL="68580" marR="68580" marT="0" marB="0"/>
                </a:tc>
                <a:tc>
                  <a:txBody>
                    <a:bodyPr/>
                    <a:lstStyle/>
                    <a:p>
                      <a:pPr algn="ctr">
                        <a:spcAft>
                          <a:spcPts val="0"/>
                        </a:spcAft>
                      </a:pPr>
                      <a:r>
                        <a:rPr lang="en-US" sz="1600" b="1" kern="1200" noProof="0" dirty="0" smtClean="0">
                          <a:solidFill>
                            <a:srgbClr val="000000"/>
                          </a:solidFill>
                          <a:effectLst/>
                          <a:latin typeface="+mn-lt"/>
                          <a:ea typeface="ＭＳ 明朝"/>
                          <a:cs typeface="Arial"/>
                        </a:rPr>
                        <a:t>weak </a:t>
                      </a:r>
                      <a:r>
                        <a:rPr lang="en-US" sz="1600" kern="1200" noProof="0" dirty="0" smtClean="0">
                          <a:solidFill>
                            <a:srgbClr val="000000"/>
                          </a:solidFill>
                          <a:effectLst/>
                          <a:latin typeface="+mn-lt"/>
                          <a:ea typeface="ＭＳ 明朝"/>
                          <a:cs typeface="Arial"/>
                        </a:rPr>
                        <a:t> </a:t>
                      </a:r>
                      <a:endParaRPr lang="en-US" sz="1600" noProof="0" dirty="0">
                        <a:effectLst/>
                        <a:latin typeface="+mn-lt"/>
                        <a:ea typeface="ＭＳ 明朝"/>
                        <a:cs typeface="Times New Roman"/>
                      </a:endParaRPr>
                    </a:p>
                  </a:txBody>
                  <a:tcPr marL="68580" marR="68580" marT="0" marB="0"/>
                </a:tc>
              </a:tr>
            </a:tbl>
          </a:graphicData>
        </a:graphic>
      </p:graphicFrame>
    </p:spTree>
    <p:extLst>
      <p:ext uri="{BB962C8B-B14F-4D97-AF65-F5344CB8AC3E}">
        <p14:creationId xmlns:p14="http://schemas.microsoft.com/office/powerpoint/2010/main" val="178515231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CA" dirty="0" smtClean="0"/>
              <a:t>Conclusions</a:t>
            </a:r>
            <a:endParaRPr lang="fr-CA" dirty="0"/>
          </a:p>
        </p:txBody>
      </p:sp>
      <p:sp>
        <p:nvSpPr>
          <p:cNvPr id="5" name="Espace réservé du texte 4"/>
          <p:cNvSpPr>
            <a:spLocks noGrp="1"/>
          </p:cNvSpPr>
          <p:nvPr>
            <p:ph type="body" idx="1"/>
          </p:nvPr>
        </p:nvSpPr>
        <p:spPr/>
        <p:txBody>
          <a:bodyPr/>
          <a:lstStyle/>
          <a:p>
            <a:endParaRPr lang="fr-CA"/>
          </a:p>
        </p:txBody>
      </p:sp>
    </p:spTree>
    <p:extLst>
      <p:ext uri="{BB962C8B-B14F-4D97-AF65-F5344CB8AC3E}">
        <p14:creationId xmlns:p14="http://schemas.microsoft.com/office/powerpoint/2010/main" val="427528148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dirty="0" smtClean="0"/>
              <a:t>The advantages of the model</a:t>
            </a:r>
            <a:endParaRPr lang="en-US" dirty="0"/>
          </a:p>
        </p:txBody>
      </p:sp>
      <p:sp>
        <p:nvSpPr>
          <p:cNvPr id="3" name="Espace réservé du contenu 2"/>
          <p:cNvSpPr>
            <a:spLocks noGrp="1"/>
          </p:cNvSpPr>
          <p:nvPr>
            <p:ph idx="1"/>
          </p:nvPr>
        </p:nvSpPr>
        <p:spPr/>
        <p:txBody>
          <a:bodyPr>
            <a:normAutofit/>
          </a:bodyPr>
          <a:lstStyle/>
          <a:p>
            <a:pPr marL="0" indent="0">
              <a:buNone/>
            </a:pPr>
            <a:r>
              <a:rPr lang="en-US" dirty="0" smtClean="0"/>
              <a:t>It allows to link </a:t>
            </a:r>
          </a:p>
          <a:p>
            <a:pPr marL="0" indent="0">
              <a:buNone/>
            </a:pPr>
            <a:r>
              <a:rPr lang="en-US" dirty="0" smtClean="0"/>
              <a:t>- The macro-level of policies developed by national reforms of HE with “World class universities</a:t>
            </a:r>
            <a:r>
              <a:rPr lang="en-US" dirty="0"/>
              <a:t>” </a:t>
            </a:r>
            <a:r>
              <a:rPr lang="en-US" dirty="0" smtClean="0"/>
              <a:t>as a benchmark</a:t>
            </a:r>
            <a:endParaRPr lang="en-US" dirty="0"/>
          </a:p>
          <a:p>
            <a:pPr marL="0" indent="0">
              <a:buNone/>
            </a:pPr>
            <a:r>
              <a:rPr lang="en-US" dirty="0" smtClean="0"/>
              <a:t>- The </a:t>
            </a:r>
            <a:r>
              <a:rPr lang="en-US" dirty="0" err="1" smtClean="0"/>
              <a:t>meso</a:t>
            </a:r>
            <a:r>
              <a:rPr lang="en-US" dirty="0" smtClean="0"/>
              <a:t>-Level of universities characterized by their type </a:t>
            </a:r>
            <a:endParaRPr lang="en-US" dirty="0"/>
          </a:p>
          <a:p>
            <a:pPr marL="0" indent="0">
              <a:buNone/>
            </a:pPr>
            <a:r>
              <a:rPr lang="en-US" dirty="0" smtClean="0"/>
              <a:t>- The micro-level of behaviors of academics within their university</a:t>
            </a:r>
          </a:p>
          <a:p>
            <a:endParaRPr lang="en-US" dirty="0"/>
          </a:p>
        </p:txBody>
      </p:sp>
    </p:spTree>
    <p:extLst>
      <p:ext uri="{BB962C8B-B14F-4D97-AF65-F5344CB8AC3E}">
        <p14:creationId xmlns:p14="http://schemas.microsoft.com/office/powerpoint/2010/main" val="140182172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To follow up</a:t>
            </a:r>
            <a:endParaRPr lang="en-US" dirty="0"/>
          </a:p>
        </p:txBody>
      </p:sp>
      <p:sp>
        <p:nvSpPr>
          <p:cNvPr id="3" name="Espace réservé du contenu 2"/>
          <p:cNvSpPr>
            <a:spLocks noGrp="1"/>
          </p:cNvSpPr>
          <p:nvPr>
            <p:ph idx="1"/>
          </p:nvPr>
        </p:nvSpPr>
        <p:spPr>
          <a:xfrm>
            <a:off x="457200" y="1417638"/>
            <a:ext cx="8229600" cy="5440362"/>
          </a:xfrm>
        </p:spPr>
        <p:txBody>
          <a:bodyPr>
            <a:normAutofit fontScale="85000" lnSpcReduction="20000"/>
          </a:bodyPr>
          <a:lstStyle/>
          <a:p>
            <a:r>
              <a:rPr lang="en-US" smtClean="0"/>
              <a:t>Helping </a:t>
            </a:r>
            <a:r>
              <a:rPr lang="en-US" dirty="0" smtClean="0"/>
              <a:t>decision-making?</a:t>
            </a:r>
          </a:p>
          <a:p>
            <a:pPr lvl="1"/>
            <a:r>
              <a:rPr lang="en-US" dirty="0" smtClean="0"/>
              <a:t>In universities : strategic capacities (</a:t>
            </a:r>
            <a:r>
              <a:rPr lang="en-US" dirty="0" err="1" smtClean="0"/>
              <a:t>Thoenig</a:t>
            </a:r>
            <a:r>
              <a:rPr lang="en-US" dirty="0" smtClean="0"/>
              <a:t> and Paradeise 2016)</a:t>
            </a:r>
          </a:p>
          <a:p>
            <a:pPr lvl="1"/>
            <a:r>
              <a:rPr lang="en-US" dirty="0" smtClean="0"/>
              <a:t>In public policies : is it reasonable to frame policy incentives on top of the pile performances?</a:t>
            </a:r>
          </a:p>
          <a:p>
            <a:r>
              <a:rPr lang="en-US" dirty="0" smtClean="0"/>
              <a:t>Anticipating possible futures for universities</a:t>
            </a:r>
          </a:p>
          <a:p>
            <a:pPr lvl="1"/>
            <a:r>
              <a:rPr lang="en-US" dirty="0" smtClean="0"/>
              <a:t>Concentration of resources and academic leadership at the national and world levels (Paradeise and </a:t>
            </a:r>
            <a:r>
              <a:rPr lang="en-US" dirty="0" err="1" smtClean="0"/>
              <a:t>Thoenig</a:t>
            </a:r>
            <a:r>
              <a:rPr lang="en-US" dirty="0" smtClean="0"/>
              <a:t> 2015)</a:t>
            </a:r>
          </a:p>
          <a:p>
            <a:pPr lvl="1"/>
            <a:r>
              <a:rPr lang="en-US" dirty="0" err="1" smtClean="0"/>
              <a:t>ToPs</a:t>
            </a:r>
            <a:r>
              <a:rPr lang="en-US" dirty="0" smtClean="0"/>
              <a:t> that concentrate resources and remain first movers may keep their leadership (an issue for public universities?)</a:t>
            </a:r>
          </a:p>
          <a:p>
            <a:pPr lvl="1"/>
            <a:r>
              <a:rPr lang="en-US" dirty="0" err="1" smtClean="0"/>
              <a:t>Venerables</a:t>
            </a:r>
            <a:r>
              <a:rPr lang="en-US" dirty="0" smtClean="0"/>
              <a:t> et missionaries may find specific niches. If not, they are likely to turn « sick industries » and become teaching subcontractors of the world leaders. </a:t>
            </a:r>
          </a:p>
          <a:p>
            <a:pPr lvl="1"/>
            <a:r>
              <a:rPr lang="en-US" dirty="0" smtClean="0"/>
              <a:t>Can wannabes resist in the middle term to the loss of their </a:t>
            </a:r>
            <a:r>
              <a:rPr lang="en-US" i="1" dirty="0" err="1" smtClean="0"/>
              <a:t>affectio</a:t>
            </a:r>
            <a:r>
              <a:rPr lang="en-US" i="1" dirty="0" smtClean="0"/>
              <a:t> </a:t>
            </a:r>
            <a:r>
              <a:rPr lang="en-US" i="1" dirty="0" err="1" smtClean="0"/>
              <a:t>societatis</a:t>
            </a:r>
            <a:r>
              <a:rPr lang="en-US" dirty="0" smtClean="0"/>
              <a:t>?</a:t>
            </a:r>
            <a:endParaRPr lang="en-US" i="1" dirty="0" smtClean="0"/>
          </a:p>
          <a:p>
            <a:endParaRPr lang="fr-CA" dirty="0"/>
          </a:p>
        </p:txBody>
      </p:sp>
    </p:spTree>
    <p:extLst>
      <p:ext uri="{BB962C8B-B14F-4D97-AF65-F5344CB8AC3E}">
        <p14:creationId xmlns:p14="http://schemas.microsoft.com/office/powerpoint/2010/main" val="383987308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ctrTitle"/>
          </p:nvPr>
        </p:nvSpPr>
        <p:spPr>
          <a:xfrm>
            <a:off x="752446" y="234698"/>
            <a:ext cx="7589148" cy="846451"/>
          </a:xfrm>
        </p:spPr>
        <p:txBody>
          <a:bodyPr>
            <a:noAutofit/>
          </a:bodyPr>
          <a:lstStyle/>
          <a:p>
            <a:r>
              <a:rPr lang="en-US" sz="4000" dirty="0" smtClean="0"/>
              <a:t>Some references by the authors</a:t>
            </a:r>
            <a:endParaRPr lang="en-US" sz="4000" dirty="0"/>
          </a:p>
        </p:txBody>
      </p:sp>
      <p:sp>
        <p:nvSpPr>
          <p:cNvPr id="9" name="Sous-titre 8"/>
          <p:cNvSpPr>
            <a:spLocks noGrp="1"/>
          </p:cNvSpPr>
          <p:nvPr>
            <p:ph type="subTitle" idx="1"/>
          </p:nvPr>
        </p:nvSpPr>
        <p:spPr>
          <a:xfrm>
            <a:off x="400341" y="1081148"/>
            <a:ext cx="8572824" cy="5605711"/>
          </a:xfrm>
        </p:spPr>
        <p:txBody>
          <a:bodyPr>
            <a:noAutofit/>
          </a:bodyPr>
          <a:lstStyle/>
          <a:p>
            <a:pPr marL="457200" indent="-457200" algn="just">
              <a:buFont typeface="Arial"/>
              <a:buChar char="•"/>
            </a:pPr>
            <a:r>
              <a:rPr lang="en-US" sz="2400" dirty="0" err="1"/>
              <a:t>Thoenig</a:t>
            </a:r>
            <a:r>
              <a:rPr lang="en-US" sz="2400" dirty="0"/>
              <a:t> J.C. and C. Paradeise « The strategic capacity of Universities » (forthcoming 2016)</a:t>
            </a:r>
          </a:p>
          <a:p>
            <a:pPr marL="457200" indent="-457200" algn="just">
              <a:buFont typeface="Arial"/>
              <a:buChar char="•"/>
            </a:pPr>
            <a:r>
              <a:rPr lang="en-US" sz="2400" dirty="0" smtClean="0"/>
              <a:t>Berman </a:t>
            </a:r>
            <a:r>
              <a:rPr lang="en-US" sz="2400" dirty="0"/>
              <a:t>E. and C. Paradeise eds</a:t>
            </a:r>
            <a:r>
              <a:rPr lang="en-US" sz="2400" dirty="0" smtClean="0"/>
              <a:t>. </a:t>
            </a:r>
            <a:r>
              <a:rPr lang="en-US" sz="2400" b="1" dirty="0"/>
              <a:t>University under Pressure</a:t>
            </a:r>
            <a:r>
              <a:rPr lang="en-US" sz="2400" dirty="0"/>
              <a:t>, RSO series, </a:t>
            </a:r>
            <a:r>
              <a:rPr lang="en-US" sz="2400" dirty="0" smtClean="0"/>
              <a:t>Emerald </a:t>
            </a:r>
            <a:r>
              <a:rPr lang="en-US" sz="2400" dirty="0"/>
              <a:t>(forthcoming 2016</a:t>
            </a:r>
            <a:r>
              <a:rPr lang="en-US" sz="2400" dirty="0" smtClean="0"/>
              <a:t>)</a:t>
            </a:r>
            <a:endParaRPr lang="en-US" sz="2400" dirty="0"/>
          </a:p>
          <a:p>
            <a:pPr marL="457200" indent="-457200" algn="just">
              <a:buFont typeface="Arial"/>
              <a:buChar char="•"/>
            </a:pPr>
            <a:r>
              <a:rPr lang="en-US" sz="2400" dirty="0" smtClean="0"/>
              <a:t>Paradeise C. and J.C. </a:t>
            </a:r>
            <a:r>
              <a:rPr lang="en-US" sz="2400" dirty="0" err="1" smtClean="0"/>
              <a:t>Thoenig</a:t>
            </a:r>
            <a:r>
              <a:rPr lang="en-US" sz="2400" dirty="0" smtClean="0"/>
              <a:t> (2015)</a:t>
            </a:r>
            <a:r>
              <a:rPr lang="en-US" sz="2400" b="1" dirty="0" smtClean="0"/>
              <a:t> In Search of Academic Quality</a:t>
            </a:r>
            <a:r>
              <a:rPr lang="en-US" sz="2400" b="1" i="1" dirty="0" smtClean="0"/>
              <a:t>. </a:t>
            </a:r>
            <a:r>
              <a:rPr lang="en-US" sz="2400" dirty="0" err="1" smtClean="0"/>
              <a:t>Londres</a:t>
            </a:r>
            <a:r>
              <a:rPr lang="en-US" sz="2400" dirty="0" smtClean="0"/>
              <a:t>, Palgrave Macmillan.</a:t>
            </a:r>
            <a:endParaRPr lang="en-US" sz="2400" b="1" i="1" dirty="0" smtClean="0"/>
          </a:p>
          <a:p>
            <a:pPr marL="457200" lvl="0" indent="-457200" algn="just">
              <a:buFont typeface="Arial"/>
              <a:buChar char="•"/>
            </a:pPr>
            <a:r>
              <a:rPr lang="en-US" sz="2400" dirty="0" err="1" smtClean="0"/>
              <a:t>Thoenig</a:t>
            </a:r>
            <a:r>
              <a:rPr lang="en-US" sz="2400" dirty="0" smtClean="0"/>
              <a:t> </a:t>
            </a:r>
            <a:r>
              <a:rPr lang="en-US" sz="2400" dirty="0"/>
              <a:t>J.C. and C. Paradeise (2014) «Organizational Governance and the Production of Academic Quality: Lessons from Two Top U.S. Research Universities ».   </a:t>
            </a:r>
            <a:r>
              <a:rPr lang="en-US" sz="2400" b="1" dirty="0"/>
              <a:t>Minerva</a:t>
            </a:r>
            <a:r>
              <a:rPr lang="en-US" sz="2400" dirty="0"/>
              <a:t>, 52 (4) : 381-417</a:t>
            </a:r>
          </a:p>
          <a:p>
            <a:pPr marL="457200" indent="-457200" algn="just">
              <a:buFont typeface="Arial"/>
              <a:buChar char="•"/>
            </a:pPr>
            <a:r>
              <a:rPr lang="en-US" sz="2400" dirty="0" smtClean="0"/>
              <a:t>Paradeise C. and J.C. </a:t>
            </a:r>
            <a:r>
              <a:rPr lang="en-US" sz="2400" dirty="0" err="1" smtClean="0"/>
              <a:t>Thoenig</a:t>
            </a:r>
            <a:r>
              <a:rPr lang="en-US" sz="2400" dirty="0" smtClean="0"/>
              <a:t> (2013) « Academic Institutions in Search of Quality: Local Orders and Global Standards </a:t>
            </a:r>
            <a:r>
              <a:rPr lang="en-US" sz="2400" b="1" dirty="0" smtClean="0"/>
              <a:t>».  Organization Studies</a:t>
            </a:r>
            <a:r>
              <a:rPr lang="en-US" sz="2400" b="1" i="1" dirty="0" smtClean="0"/>
              <a:t>,</a:t>
            </a:r>
            <a:r>
              <a:rPr lang="en-US" sz="2400" b="1" dirty="0" smtClean="0"/>
              <a:t> </a:t>
            </a:r>
            <a:r>
              <a:rPr lang="en-US" sz="2400" dirty="0" smtClean="0"/>
              <a:t>34 (2): 195-224.                   </a:t>
            </a:r>
            <a:endParaRPr lang="en-US" sz="2400" i="1" dirty="0" smtClean="0"/>
          </a:p>
        </p:txBody>
      </p:sp>
    </p:spTree>
    <p:extLst>
      <p:ext uri="{BB962C8B-B14F-4D97-AF65-F5344CB8AC3E}">
        <p14:creationId xmlns:p14="http://schemas.microsoft.com/office/powerpoint/2010/main" val="173652672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 Excellence » </a:t>
            </a:r>
            <a:r>
              <a:rPr lang="fr-CA" dirty="0" err="1" smtClean="0"/>
              <a:t>policies</a:t>
            </a:r>
            <a:endParaRPr lang="fr-CA" dirty="0"/>
          </a:p>
        </p:txBody>
      </p:sp>
      <p:sp>
        <p:nvSpPr>
          <p:cNvPr id="3" name="Espace réservé du contenu 2"/>
          <p:cNvSpPr>
            <a:spLocks noGrp="1"/>
          </p:cNvSpPr>
          <p:nvPr>
            <p:ph idx="1"/>
          </p:nvPr>
        </p:nvSpPr>
        <p:spPr>
          <a:xfrm>
            <a:off x="457200" y="1417639"/>
            <a:ext cx="8229600" cy="5279194"/>
          </a:xfrm>
        </p:spPr>
        <p:txBody>
          <a:bodyPr>
            <a:normAutofit fontScale="92500" lnSpcReduction="20000"/>
          </a:bodyPr>
          <a:lstStyle/>
          <a:p>
            <a:r>
              <a:rPr lang="en-US" dirty="0" smtClean="0"/>
              <a:t>Whereas HEI valuation used to be reputational, public policies have favored performance-based “excellence </a:t>
            </a:r>
            <a:r>
              <a:rPr lang="en-US" dirty="0"/>
              <a:t>policies” at the turn of the 2000’s. </a:t>
            </a:r>
            <a:endParaRPr lang="en-US" dirty="0" smtClean="0"/>
          </a:p>
          <a:p>
            <a:r>
              <a:rPr lang="en-US" dirty="0" smtClean="0"/>
              <a:t>They did it for various reasons including: </a:t>
            </a:r>
          </a:p>
          <a:p>
            <a:pPr lvl="1"/>
            <a:r>
              <a:rPr lang="en-US" dirty="0" smtClean="0"/>
              <a:t>pressure of costs</a:t>
            </a:r>
          </a:p>
          <a:p>
            <a:pPr lvl="1"/>
            <a:r>
              <a:rPr lang="en-US" dirty="0" smtClean="0"/>
              <a:t>changes in valued missions of universities</a:t>
            </a:r>
          </a:p>
          <a:p>
            <a:pPr lvl="1"/>
            <a:r>
              <a:rPr lang="en-US" dirty="0" smtClean="0"/>
              <a:t>objections to collegiality as a governance model</a:t>
            </a:r>
          </a:p>
          <a:p>
            <a:r>
              <a:rPr lang="en-US" dirty="0" smtClean="0"/>
              <a:t>With the purpose to </a:t>
            </a:r>
          </a:p>
          <a:p>
            <a:pPr lvl="1"/>
            <a:r>
              <a:rPr lang="en-US" dirty="0" smtClean="0"/>
              <a:t>R</a:t>
            </a:r>
            <a:r>
              <a:rPr lang="en-US" dirty="0"/>
              <a:t>ationalize university organizations </a:t>
            </a:r>
            <a:r>
              <a:rPr lang="en-US" dirty="0" smtClean="0"/>
              <a:t>and diversify resources,</a:t>
            </a:r>
          </a:p>
          <a:p>
            <a:pPr lvl="1"/>
            <a:r>
              <a:rPr lang="en-US" dirty="0"/>
              <a:t>I</a:t>
            </a:r>
            <a:r>
              <a:rPr lang="en-US" dirty="0" smtClean="0"/>
              <a:t>ncrease the global efficiency of national systems in science production by encouraging concentration and stratification of universities.</a:t>
            </a:r>
          </a:p>
        </p:txBody>
      </p:sp>
    </p:spTree>
    <p:extLst>
      <p:ext uri="{BB962C8B-B14F-4D97-AF65-F5344CB8AC3E}">
        <p14:creationId xmlns:p14="http://schemas.microsoft.com/office/powerpoint/2010/main" val="332121191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dirty="0" smtClean="0"/>
              <a:t>A new approach to quality</a:t>
            </a:r>
            <a:endParaRPr lang="en-US" dirty="0"/>
          </a:p>
        </p:txBody>
      </p:sp>
      <p:sp>
        <p:nvSpPr>
          <p:cNvPr id="3" name="Espace réservé du contenu 2"/>
          <p:cNvSpPr>
            <a:spLocks noGrp="1"/>
          </p:cNvSpPr>
          <p:nvPr>
            <p:ph idx="1"/>
          </p:nvPr>
        </p:nvSpPr>
        <p:spPr>
          <a:xfrm>
            <a:off x="457200" y="1600200"/>
            <a:ext cx="8229600" cy="5038902"/>
          </a:xfrm>
        </p:spPr>
        <p:txBody>
          <a:bodyPr>
            <a:normAutofit lnSpcReduction="10000"/>
          </a:bodyPr>
          <a:lstStyle/>
          <a:p>
            <a:r>
              <a:rPr lang="en-US" dirty="0" smtClean="0"/>
              <a:t>The development of </a:t>
            </a:r>
            <a:r>
              <a:rPr lang="en-US" dirty="0" err="1" smtClean="0"/>
              <a:t>uni</a:t>
            </a:r>
            <a:r>
              <a:rPr lang="en-US" dirty="0" smtClean="0"/>
              <a:t>-dimensional metrics as tools to value universities and define “world leagues” is both a symptom and an engine of the globalization of HE. </a:t>
            </a:r>
          </a:p>
          <a:p>
            <a:r>
              <a:rPr lang="en-US" dirty="0" smtClean="0"/>
              <a:t>Whatever their limits (favoring the research mission, using disputable proxies of performance, etc.), such metrics naturalize </a:t>
            </a:r>
            <a:r>
              <a:rPr lang="en-US" i="1" dirty="0" smtClean="0"/>
              <a:t>quality</a:t>
            </a:r>
            <a:r>
              <a:rPr lang="en-US" dirty="0" smtClean="0"/>
              <a:t> under the name of “excellence”… As if they would be able to express the intrinsic value of any university and </a:t>
            </a:r>
            <a:r>
              <a:rPr lang="en-US" dirty="0"/>
              <a:t>accordingly </a:t>
            </a:r>
            <a:r>
              <a:rPr lang="en-US" dirty="0" smtClean="0"/>
              <a:t>allow to rank them worldwide</a:t>
            </a:r>
            <a:r>
              <a:rPr lang="en-US" dirty="0"/>
              <a:t>. </a:t>
            </a:r>
          </a:p>
        </p:txBody>
      </p:sp>
    </p:spTree>
    <p:extLst>
      <p:ext uri="{BB962C8B-B14F-4D97-AF65-F5344CB8AC3E}">
        <p14:creationId xmlns:p14="http://schemas.microsoft.com/office/powerpoint/2010/main" val="168592632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dirty="0" smtClean="0"/>
              <a:t>What impact on universities?</a:t>
            </a:r>
            <a:endParaRPr lang="en-US" dirty="0"/>
          </a:p>
        </p:txBody>
      </p:sp>
      <p:sp>
        <p:nvSpPr>
          <p:cNvPr id="3" name="Espace réservé du contenu 2"/>
          <p:cNvSpPr>
            <a:spLocks noGrp="1"/>
          </p:cNvSpPr>
          <p:nvPr>
            <p:ph idx="1"/>
          </p:nvPr>
        </p:nvSpPr>
        <p:spPr/>
        <p:txBody>
          <a:bodyPr>
            <a:normAutofit fontScale="77500" lnSpcReduction="20000"/>
          </a:bodyPr>
          <a:lstStyle/>
          <a:p>
            <a:r>
              <a:rPr lang="en-US" dirty="0" smtClean="0"/>
              <a:t>Differences between « models of HE » do not explain differences between universities within a given European country, while they were submitted to the same national regulations meant to fill the same missions by providing the same service</a:t>
            </a:r>
          </a:p>
          <a:p>
            <a:r>
              <a:rPr lang="en-US" dirty="0"/>
              <a:t>Understanding the behavior of individual </a:t>
            </a:r>
            <a:r>
              <a:rPr lang="en-US" dirty="0" smtClean="0"/>
              <a:t>universities requires: </a:t>
            </a:r>
          </a:p>
          <a:p>
            <a:pPr marL="0" indent="0">
              <a:buNone/>
            </a:pPr>
            <a:r>
              <a:rPr lang="en-US" dirty="0" smtClean="0"/>
              <a:t>-&gt; Developing </a:t>
            </a:r>
            <a:r>
              <a:rPr lang="en-US" dirty="0" err="1" smtClean="0"/>
              <a:t>meso</a:t>
            </a:r>
            <a:r>
              <a:rPr lang="en-US" dirty="0" smtClean="0"/>
              <a:t> and micro-analyses considering them as local orders (March)</a:t>
            </a:r>
          </a:p>
          <a:p>
            <a:pPr marL="0" indent="0">
              <a:buNone/>
            </a:pPr>
            <a:r>
              <a:rPr lang="en-US" dirty="0" smtClean="0"/>
              <a:t>-&gt; Locating them in their (changing) strategic action fields (</a:t>
            </a:r>
            <a:r>
              <a:rPr lang="en-US" dirty="0" err="1" smtClean="0"/>
              <a:t>Fligstein</a:t>
            </a:r>
            <a:r>
              <a:rPr lang="en-US" dirty="0" smtClean="0"/>
              <a:t>  &amp; </a:t>
            </a:r>
            <a:r>
              <a:rPr lang="en-US" dirty="0" err="1" smtClean="0"/>
              <a:t>McAdam</a:t>
            </a:r>
            <a:r>
              <a:rPr lang="en-US" dirty="0" smtClean="0"/>
              <a:t>).</a:t>
            </a:r>
          </a:p>
          <a:p>
            <a:pPr marL="0" indent="0">
              <a:buNone/>
            </a:pPr>
            <a:r>
              <a:rPr lang="en-US" dirty="0" smtClean="0"/>
              <a:t>-&gt; Considering the impact of policies on their valuation processes (Merton)</a:t>
            </a:r>
          </a:p>
          <a:p>
            <a:endParaRPr lang="fr-CA" dirty="0"/>
          </a:p>
        </p:txBody>
      </p:sp>
    </p:spTree>
    <p:extLst>
      <p:ext uri="{BB962C8B-B14F-4D97-AF65-F5344CB8AC3E}">
        <p14:creationId xmlns:p14="http://schemas.microsoft.com/office/powerpoint/2010/main" val="294266812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The issues</a:t>
            </a:r>
            <a:endParaRPr lang="fr-CA" dirty="0"/>
          </a:p>
        </p:txBody>
      </p:sp>
      <p:sp>
        <p:nvSpPr>
          <p:cNvPr id="3" name="Espace réservé du contenu 2"/>
          <p:cNvSpPr>
            <a:spLocks noGrp="1"/>
          </p:cNvSpPr>
          <p:nvPr>
            <p:ph idx="1"/>
          </p:nvPr>
        </p:nvSpPr>
        <p:spPr/>
        <p:txBody>
          <a:bodyPr/>
          <a:lstStyle/>
          <a:p>
            <a:endParaRPr lang="fr-CA" dirty="0" smtClean="0"/>
          </a:p>
          <a:p>
            <a:endParaRPr lang="fr-CA" dirty="0"/>
          </a:p>
          <a:p>
            <a:r>
              <a:rPr lang="en-US" sz="4000" dirty="0" smtClean="0"/>
              <a:t>How do universities– as local orders - deal with this tension?</a:t>
            </a:r>
          </a:p>
          <a:p>
            <a:r>
              <a:rPr lang="en-US" sz="4000" dirty="0" smtClean="0"/>
              <a:t>With what results?</a:t>
            </a:r>
          </a:p>
          <a:p>
            <a:endParaRPr lang="en-US" sz="4000" dirty="0"/>
          </a:p>
        </p:txBody>
      </p:sp>
    </p:spTree>
    <p:extLst>
      <p:ext uri="{BB962C8B-B14F-4D97-AF65-F5344CB8AC3E}">
        <p14:creationId xmlns:p14="http://schemas.microsoft.com/office/powerpoint/2010/main" val="46308781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en-US" dirty="0" smtClean="0"/>
              <a:t>operationalization: a typology</a:t>
            </a:r>
            <a:endParaRPr lang="en-US" dirty="0"/>
          </a:p>
        </p:txBody>
      </p:sp>
      <p:sp>
        <p:nvSpPr>
          <p:cNvPr id="5" name="Espace réservé du texte 4"/>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82800324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idx="4294967295"/>
          </p:nvPr>
        </p:nvSpPr>
        <p:spPr>
          <a:xfrm>
            <a:off x="971550" y="1"/>
            <a:ext cx="7196138" cy="921938"/>
          </a:xfrm>
        </p:spPr>
        <p:txBody>
          <a:bodyPr>
            <a:normAutofit/>
          </a:bodyPr>
          <a:lstStyle/>
          <a:p>
            <a:pPr defTabSz="457200"/>
            <a:r>
              <a:rPr lang="en-US" sz="4000" dirty="0" smtClean="0">
                <a:latin typeface="Calibri" charset="0"/>
              </a:rPr>
              <a:t>Two quality regimes</a:t>
            </a:r>
            <a:endParaRPr lang="en-US" sz="4000" dirty="0">
              <a:latin typeface="Calibri" charset="0"/>
            </a:endParaRPr>
          </a:p>
        </p:txBody>
      </p:sp>
      <p:graphicFrame>
        <p:nvGraphicFramePr>
          <p:cNvPr id="4" name="Tableau 3"/>
          <p:cNvGraphicFramePr>
            <a:graphicFrameLocks noGrp="1"/>
          </p:cNvGraphicFramePr>
          <p:nvPr>
            <p:extLst>
              <p:ext uri="{D42A27DB-BD31-4B8C-83A1-F6EECF244321}">
                <p14:modId xmlns:p14="http://schemas.microsoft.com/office/powerpoint/2010/main" val="210907218"/>
              </p:ext>
            </p:extLst>
          </p:nvPr>
        </p:nvGraphicFramePr>
        <p:xfrm>
          <a:off x="191362" y="1212357"/>
          <a:ext cx="8680818" cy="5424052"/>
        </p:xfrm>
        <a:graphic>
          <a:graphicData uri="http://schemas.openxmlformats.org/drawingml/2006/table">
            <a:tbl>
              <a:tblPr>
                <a:tableStyleId>{35758FB7-9AC5-4552-8A53-C91805E547FA}</a:tableStyleId>
              </a:tblPr>
              <a:tblGrid>
                <a:gridCol w="2045669"/>
                <a:gridCol w="2271257"/>
                <a:gridCol w="1930568"/>
                <a:gridCol w="2433324"/>
              </a:tblGrid>
              <a:tr h="58777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1" u="none" strike="noStrike" cap="none" normalizeH="0" baseline="0" noProof="0" dirty="0" smtClean="0">
                          <a:ln>
                            <a:noFill/>
                          </a:ln>
                          <a:solidFill>
                            <a:srgbClr val="FFFFFF"/>
                          </a:solidFill>
                          <a:effectLst/>
                        </a:rPr>
                        <a:t>Type of</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1" u="none" strike="noStrike" cap="none" normalizeH="0" baseline="0" noProof="0" dirty="0" err="1" smtClean="0">
                          <a:ln>
                            <a:noFill/>
                          </a:ln>
                          <a:solidFill>
                            <a:srgbClr val="FFFFFF"/>
                          </a:solidFill>
                          <a:effectLst/>
                        </a:rPr>
                        <a:t>judgment</a:t>
                      </a:r>
                      <a:endParaRPr kumimoji="0" lang="fr-FR" sz="2000" b="1" i="0" u="none" strike="noStrike" cap="none" normalizeH="0" baseline="0" noProof="0" dirty="0">
                        <a:ln>
                          <a:noFill/>
                        </a:ln>
                        <a:solidFill>
                          <a:srgbClr val="FFFFFF"/>
                        </a:solidFill>
                        <a:effectLst/>
                        <a:latin typeface="Arial" charset="0"/>
                        <a:ea typeface="ＭＳ Ｐゴシック" charset="0"/>
                        <a:cs typeface="ＭＳ Ｐゴシック" charset="0"/>
                      </a:endParaRPr>
                    </a:p>
                  </a:txBody>
                  <a:tcPr horzOverflow="overflow">
                    <a:solidFill>
                      <a:srgbClr val="25406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2000" b="1" u="none" strike="noStrike" cap="none" normalizeH="0" baseline="0" noProof="0" dirty="0" smtClean="0">
                          <a:ln>
                            <a:noFill/>
                          </a:ln>
                          <a:solidFill>
                            <a:srgbClr val="FFFFFF"/>
                          </a:solidFill>
                          <a:effectLst/>
                        </a:rPr>
                        <a:t>Mode of production</a:t>
                      </a:r>
                      <a:endParaRPr kumimoji="0" lang="fr-FR" sz="2000" b="1" i="0" u="none" strike="noStrike" cap="none" normalizeH="0" baseline="0" noProof="0" dirty="0">
                        <a:ln>
                          <a:noFill/>
                        </a:ln>
                        <a:solidFill>
                          <a:srgbClr val="FFFFFF"/>
                        </a:solidFill>
                        <a:effectLst/>
                        <a:latin typeface="Arial" charset="0"/>
                        <a:ea typeface="ＭＳ Ｐゴシック" charset="0"/>
                        <a:cs typeface="ＭＳ Ｐゴシック" charset="0"/>
                      </a:endParaRPr>
                    </a:p>
                  </a:txBody>
                  <a:tcPr horzOverflow="overflow">
                    <a:solidFill>
                      <a:srgbClr val="25406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2000" b="1" u="none" strike="noStrike" cap="none" normalizeH="0" baseline="0" noProof="0" dirty="0" smtClean="0">
                          <a:ln>
                            <a:noFill/>
                          </a:ln>
                          <a:solidFill>
                            <a:srgbClr val="FFFFFF"/>
                          </a:solidFill>
                          <a:effectLst/>
                        </a:rPr>
                        <a:t>Source</a:t>
                      </a:r>
                      <a:endParaRPr kumimoji="0" lang="fr-FR" sz="2000" b="1" i="0" u="none" strike="noStrike" cap="none" normalizeH="0" baseline="0" noProof="0" dirty="0">
                        <a:ln>
                          <a:noFill/>
                        </a:ln>
                        <a:solidFill>
                          <a:srgbClr val="FFFFFF"/>
                        </a:solidFill>
                        <a:effectLst/>
                        <a:latin typeface="Arial" charset="0"/>
                        <a:ea typeface="ＭＳ Ｐゴシック" charset="0"/>
                        <a:cs typeface="ＭＳ Ｐゴシック" charset="0"/>
                      </a:endParaRPr>
                    </a:p>
                  </a:txBody>
                  <a:tcPr horzOverflow="overflow">
                    <a:solidFill>
                      <a:srgbClr val="25406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2000" b="1" u="none" strike="noStrike" cap="none" normalizeH="0" baseline="0" noProof="0" dirty="0" smtClean="0">
                          <a:ln>
                            <a:noFill/>
                          </a:ln>
                          <a:solidFill>
                            <a:srgbClr val="FFFFFF"/>
                          </a:solidFill>
                          <a:effectLst/>
                        </a:rPr>
                        <a:t>Type of </a:t>
                      </a:r>
                      <a:r>
                        <a:rPr kumimoji="0" lang="fr-FR" sz="2000" b="1" u="none" strike="noStrike" cap="none" normalizeH="0" baseline="0" noProof="0" dirty="0" err="1" smtClean="0">
                          <a:ln>
                            <a:noFill/>
                          </a:ln>
                          <a:solidFill>
                            <a:srgbClr val="FFFFFF"/>
                          </a:solidFill>
                          <a:effectLst/>
                        </a:rPr>
                        <a:t>knowledge</a:t>
                      </a:r>
                      <a:endParaRPr kumimoji="0" lang="fr-FR" sz="2000" b="1" i="0" u="none" strike="noStrike" cap="none" normalizeH="0" baseline="0" noProof="0" dirty="0">
                        <a:ln>
                          <a:noFill/>
                        </a:ln>
                        <a:solidFill>
                          <a:srgbClr val="FFFFFF"/>
                        </a:solidFill>
                        <a:effectLst/>
                        <a:latin typeface="Arial" charset="0"/>
                        <a:ea typeface="ＭＳ Ｐゴシック" charset="0"/>
                        <a:cs typeface="ＭＳ Ｐゴシック" charset="0"/>
                      </a:endParaRPr>
                    </a:p>
                  </a:txBody>
                  <a:tcPr horzOverflow="overflow">
                    <a:solidFill>
                      <a:srgbClr val="254061"/>
                    </a:solidFill>
                  </a:tcPr>
                </a:tc>
              </a:tr>
              <a:tr h="2685000">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1" u="none" strike="noStrike" cap="none" normalizeH="0" baseline="0" noProof="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u="none" strike="noStrike" cap="none" normalizeH="0" baseline="0" noProof="0" dirty="0" smtClean="0">
                          <a:ln>
                            <a:noFill/>
                          </a:ln>
                          <a:effectLst/>
                        </a:rPr>
                        <a:t>Prestige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000" b="1" u="none" strike="noStrike" cap="none" normalizeH="0" baseline="0" noProof="0" dirty="0" smtClean="0">
                          <a:ln>
                            <a:noFill/>
                          </a:ln>
                          <a:effectLst/>
                        </a:rPr>
                        <a:t>Diffuse social valuation</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000" b="1" u="none" strike="noStrike" cap="none" normalizeH="0" baseline="0" noProof="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000" b="1" i="1" u="none" strike="noStrike" cap="none" normalizeH="0" baseline="0" noProof="0" dirty="0" smtClean="0">
                          <a:ln>
                            <a:noFill/>
                          </a:ln>
                          <a:effectLst/>
                        </a:rPr>
                        <a:t>Uniqueness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noProof="0" dirty="0">
                        <a:ln>
                          <a:noFill/>
                        </a:ln>
                        <a:solidFill>
                          <a:schemeClr val="tx1"/>
                        </a:solidFill>
                        <a:effectLst/>
                        <a:latin typeface="Arial" charset="0"/>
                        <a:ea typeface="ＭＳ Ｐゴシック" charset="0"/>
                        <a:cs typeface="ＭＳ Ｐゴシック" charset="0"/>
                      </a:endParaRPr>
                    </a:p>
                  </a:txBody>
                  <a:tcPr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u="none" strike="noStrike" cap="none" normalizeH="0" baseline="0" noProof="0" dirty="0" smtClean="0">
                          <a:ln>
                            <a:noFill/>
                          </a:ln>
                          <a:effectLst/>
                        </a:rPr>
                        <a:t>Opinions.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u="none" strike="noStrike" cap="none" normalizeH="0" baseline="0" noProof="0" dirty="0" smtClean="0">
                          <a:ln>
                            <a:noFill/>
                          </a:ln>
                          <a:effectLst/>
                        </a:rPr>
                        <a:t>Endogenous valuation by specific social groups (academic elites, social elites, alumni, social networks)</a:t>
                      </a:r>
                      <a:endParaRPr kumimoji="0" lang="en-US" sz="2000" b="1" i="0" u="none" strike="noStrike" cap="none" normalizeH="0" baseline="0" noProof="0" dirty="0">
                        <a:ln>
                          <a:noFill/>
                        </a:ln>
                        <a:solidFill>
                          <a:schemeClr val="tx1"/>
                        </a:solidFill>
                        <a:effectLst/>
                        <a:latin typeface="Arial" charset="0"/>
                        <a:ea typeface="ＭＳ Ｐゴシック" charset="0"/>
                        <a:cs typeface="ＭＳ Ｐゴシック" charset="0"/>
                      </a:endParaRPr>
                    </a:p>
                  </a:txBody>
                  <a:tcPr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u="none" strike="noStrike" cap="none" normalizeH="0" baseline="0" noProof="0" dirty="0" smtClean="0">
                          <a:ln>
                            <a:noFill/>
                          </a:ln>
                          <a:effectLst/>
                        </a:rPr>
                        <a:t>Based on socialization.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u="none" strike="noStrike" cap="none" normalizeH="0" baseline="0" noProof="0" dirty="0" smtClean="0">
                          <a:ln>
                            <a:noFill/>
                          </a:ln>
                          <a:effectLst/>
                        </a:rPr>
                        <a:t>Contingent to a context (local, social, disciplinary).</a:t>
                      </a:r>
                      <a:endParaRPr kumimoji="0" lang="en-US" sz="2000" b="1" i="0" u="none" strike="noStrike" cap="none" normalizeH="0" baseline="0" noProof="0" dirty="0">
                        <a:ln>
                          <a:noFill/>
                        </a:ln>
                        <a:solidFill>
                          <a:schemeClr val="tx1"/>
                        </a:solidFill>
                        <a:effectLst/>
                        <a:latin typeface="Arial" charset="0"/>
                        <a:ea typeface="ＭＳ Ｐゴシック" charset="0"/>
                        <a:cs typeface="ＭＳ Ｐゴシック" charset="0"/>
                      </a:endParaRPr>
                    </a:p>
                  </a:txBody>
                  <a:tcPr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000" b="1" u="none" strike="noStrike" cap="none" normalizeH="0" baseline="0" noProof="0" dirty="0" smtClean="0">
                          <a:ln>
                            <a:noFill/>
                          </a:ln>
                          <a:effectLst/>
                        </a:rPr>
                        <a:t>Synthetic cardinal judgment that may vary across social worlds : experience-based intuition</a:t>
                      </a:r>
                    </a:p>
                  </a:txBody>
                  <a:tcPr horzOverflow="overflow"/>
                </a:tc>
              </a:tr>
              <a:tr h="2038012">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000" b="1" u="none" strike="noStrike" cap="none" normalizeH="0" baseline="0" noProof="0" smtClean="0">
                          <a:ln>
                            <a:noFill/>
                          </a:ln>
                          <a:solidFill>
                            <a:schemeClr val="bg1"/>
                          </a:solidFill>
                          <a:effectLst/>
                        </a:rPr>
                        <a:t>Excellence    =</a:t>
                      </a:r>
                      <a:endParaRPr kumimoji="0" lang="en-US" sz="2000" b="1" i="0" u="none" strike="noStrike" cap="none" normalizeH="0" baseline="0" noProof="0" dirty="0" smtClean="0">
                        <a:ln>
                          <a:noFill/>
                        </a:ln>
                        <a:solidFill>
                          <a:schemeClr val="bg1"/>
                        </a:solidFill>
                        <a:effectLst/>
                        <a:latin typeface="Arial" charset="0"/>
                        <a:ea typeface="ＭＳ Ｐゴシック" charset="0"/>
                        <a:cs typeface="ＭＳ Ｐゴシック"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u="none" strike="noStrike" cap="none" normalizeH="0" baseline="0" noProof="0" dirty="0" smtClean="0">
                          <a:ln>
                            <a:noFill/>
                          </a:ln>
                          <a:solidFill>
                            <a:schemeClr val="bg1"/>
                          </a:solidFill>
                          <a:effectLst/>
                        </a:rPr>
                        <a:t>Formalized valuation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1" u="none" strike="noStrike" cap="none" normalizeH="0" baseline="0" noProof="0" dirty="0" smtClean="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1" u="none" strike="noStrike" cap="none" normalizeH="0" baseline="0" noProof="0" dirty="0" smtClean="0">
                          <a:ln>
                            <a:noFill/>
                          </a:ln>
                          <a:solidFill>
                            <a:schemeClr val="bg1"/>
                          </a:solidFill>
                          <a:effectLst/>
                          <a:latin typeface="+mn-lt"/>
                          <a:ea typeface="ＭＳ Ｐゴシック" charset="0"/>
                          <a:cs typeface="ＭＳ Ｐゴシック" charset="0"/>
                        </a:rPr>
                        <a:t>Commensuration</a:t>
                      </a:r>
                      <a:endParaRPr kumimoji="0" lang="en-US" sz="1800" b="1" i="1" u="none" strike="noStrike" cap="none" normalizeH="0" baseline="0" noProof="0" dirty="0" smtClean="0">
                        <a:ln>
                          <a:noFill/>
                        </a:ln>
                        <a:solidFill>
                          <a:schemeClr val="bg1"/>
                        </a:solidFill>
                        <a:effectLst/>
                        <a:latin typeface="+mn-lt"/>
                      </a:endParaRPr>
                    </a:p>
                  </a:txBody>
                  <a:tcPr horzOverflow="overflow">
                    <a:solidFill>
                      <a:schemeClr val="accent1">
                        <a:lumMod val="75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u="none" strike="noStrike" cap="none" normalizeH="0" baseline="0" noProof="0" smtClean="0">
                          <a:ln>
                            <a:noFill/>
                          </a:ln>
                          <a:solidFill>
                            <a:schemeClr val="bg1"/>
                          </a:solidFill>
                          <a:effectLst/>
                        </a:rPr>
                        <a:t>Measurement.</a:t>
                      </a:r>
                      <a:endParaRPr kumimoji="0" lang="en-US" sz="2000" b="1" u="none" strike="noStrike" cap="none" normalizeH="0" baseline="0" noProof="0" dirty="0" smtClean="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u="none" strike="noStrike" cap="none" normalizeH="0" baseline="0" noProof="0" dirty="0" smtClean="0">
                          <a:ln>
                            <a:noFill/>
                          </a:ln>
                          <a:solidFill>
                            <a:schemeClr val="bg1"/>
                          </a:solidFill>
                          <a:effectLst/>
                        </a:rPr>
                        <a:t>Exogenous valuation by third parties (agencies, medias, </a:t>
                      </a:r>
                      <a:r>
                        <a:rPr kumimoji="0" lang="en-US" sz="2000" b="1" u="none" strike="noStrike" cap="none" normalizeH="0" baseline="0" noProof="0" dirty="0" err="1" smtClean="0">
                          <a:ln>
                            <a:noFill/>
                          </a:ln>
                          <a:solidFill>
                            <a:schemeClr val="bg1"/>
                          </a:solidFill>
                          <a:effectLst/>
                        </a:rPr>
                        <a:t>etc</a:t>
                      </a:r>
                      <a:r>
                        <a:rPr kumimoji="0" lang="en-US" sz="2000" b="1" u="none" strike="noStrike" cap="none" normalizeH="0" baseline="0" noProof="0" dirty="0" smtClean="0">
                          <a:ln>
                            <a:noFill/>
                          </a:ln>
                          <a:solidFill>
                            <a:schemeClr val="bg1"/>
                          </a:solidFill>
                          <a:effectLst/>
                        </a:rPr>
                        <a:t>)</a:t>
                      </a:r>
                      <a:endParaRPr kumimoji="0" lang="en-US" sz="2000" b="1" i="0" u="none" strike="noStrike" cap="none" normalizeH="0" baseline="0" noProof="0" dirty="0" smtClean="0">
                        <a:ln>
                          <a:noFill/>
                        </a:ln>
                        <a:solidFill>
                          <a:schemeClr val="bg1"/>
                        </a:solidFill>
                        <a:effectLst/>
                        <a:latin typeface="Arial" charset="0"/>
                        <a:ea typeface="ＭＳ Ｐゴシック" charset="0"/>
                        <a:cs typeface="ＭＳ Ｐゴシック" charset="0"/>
                      </a:endParaRPr>
                    </a:p>
                  </a:txBody>
                  <a:tcPr horzOverflow="overflow">
                    <a:solidFill>
                      <a:schemeClr val="accent1">
                        <a:lumMod val="75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u="none" strike="noStrike" cap="none" normalizeH="0" baseline="0" noProof="0" dirty="0" smtClean="0">
                          <a:ln>
                            <a:noFill/>
                          </a:ln>
                          <a:solidFill>
                            <a:schemeClr val="bg1"/>
                          </a:solidFill>
                          <a:effectLst/>
                        </a:rPr>
                        <a:t>Impersonal, global (international), non-contingent</a:t>
                      </a:r>
                      <a:endParaRPr kumimoji="0" lang="en-US" sz="2000" b="1" i="0" u="none" strike="noStrike" cap="none" normalizeH="0" baseline="0" noProof="0" dirty="0">
                        <a:ln>
                          <a:noFill/>
                        </a:ln>
                        <a:solidFill>
                          <a:schemeClr val="bg1"/>
                        </a:solidFill>
                        <a:effectLst/>
                        <a:latin typeface="Arial" charset="0"/>
                        <a:ea typeface="ＭＳ Ｐゴシック" charset="0"/>
                        <a:cs typeface="ＭＳ Ｐゴシック" charset="0"/>
                      </a:endParaRPr>
                    </a:p>
                  </a:txBody>
                  <a:tcPr horzOverflow="overflow">
                    <a:solidFill>
                      <a:schemeClr val="accent1">
                        <a:lumMod val="75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u="none" strike="noStrike" cap="none" normalizeH="0" baseline="0" noProof="0" dirty="0" smtClean="0">
                          <a:ln>
                            <a:noFill/>
                          </a:ln>
                          <a:solidFill>
                            <a:schemeClr val="bg1"/>
                          </a:solidFill>
                          <a:effectLst/>
                        </a:rPr>
                        <a:t>Indicator-based (ordinal) analytical judgment that opens the black box</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noProof="0" dirty="0">
                        <a:ln>
                          <a:noFill/>
                        </a:ln>
                        <a:solidFill>
                          <a:schemeClr val="bg1"/>
                        </a:solidFill>
                        <a:effectLst/>
                        <a:latin typeface="Arial" charset="0"/>
                        <a:ea typeface="ＭＳ Ｐゴシック" charset="0"/>
                        <a:cs typeface="ＭＳ Ｐゴシック" charset="0"/>
                      </a:endParaRPr>
                    </a:p>
                  </a:txBody>
                  <a:tcPr horzOverflow="overflow">
                    <a:solidFill>
                      <a:schemeClr val="accent1">
                        <a:lumMod val="75000"/>
                      </a:schemeClr>
                    </a:solidFill>
                  </a:tcPr>
                </a:tc>
              </a:tr>
            </a:tbl>
          </a:graphicData>
        </a:graphic>
      </p:graphicFrame>
    </p:spTree>
    <p:extLst>
      <p:ext uri="{BB962C8B-B14F-4D97-AF65-F5344CB8AC3E}">
        <p14:creationId xmlns:p14="http://schemas.microsoft.com/office/powerpoint/2010/main" val="206095440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Crossing regimes</a:t>
            </a:r>
            <a:endParaRPr lang="en-US" dirty="0"/>
          </a:p>
        </p:txBody>
      </p:sp>
      <p:sp>
        <p:nvSpPr>
          <p:cNvPr id="3" name="Espace réservé du contenu 2"/>
          <p:cNvSpPr>
            <a:spLocks noGrp="1"/>
          </p:cNvSpPr>
          <p:nvPr>
            <p:ph idx="1"/>
          </p:nvPr>
        </p:nvSpPr>
        <p:spPr/>
        <p:txBody>
          <a:bodyPr>
            <a:normAutofit fontScale="92500" lnSpcReduction="20000"/>
          </a:bodyPr>
          <a:lstStyle/>
          <a:p>
            <a:r>
              <a:rPr lang="en-US" dirty="0" smtClean="0"/>
              <a:t>Although the regime of excellence does not erase the regime of reputation, it destabilizes social agreements established within given countries and within given social groups on the respective value of their national universities.</a:t>
            </a:r>
          </a:p>
          <a:p>
            <a:r>
              <a:rPr lang="en-US" dirty="0" smtClean="0"/>
              <a:t>Thus, each university in any country targeted by “policies of excellence” experiments tensions between valuation by « reputation » and by « excellence ». The degree of tension varies according to its specific characteristics as a local order. </a:t>
            </a:r>
          </a:p>
          <a:p>
            <a:endParaRPr lang="fr-CA" dirty="0"/>
          </a:p>
          <a:p>
            <a:endParaRPr lang="fr-CA" dirty="0"/>
          </a:p>
        </p:txBody>
      </p:sp>
    </p:spTree>
    <p:extLst>
      <p:ext uri="{BB962C8B-B14F-4D97-AF65-F5344CB8AC3E}">
        <p14:creationId xmlns:p14="http://schemas.microsoft.com/office/powerpoint/2010/main" val="250198676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406</TotalTime>
  <Words>1576</Words>
  <Application>Microsoft Macintosh PowerPoint</Application>
  <PresentationFormat>Présentation à l'écran (4:3)</PresentationFormat>
  <Paragraphs>421</Paragraphs>
  <Slides>28</Slides>
  <Notes>1</Notes>
  <HiddenSlides>0</HiddenSlides>
  <MMClips>0</MMClips>
  <ScaleCrop>false</ScaleCrop>
  <HeadingPairs>
    <vt:vector size="4" baseType="variant">
      <vt:variant>
        <vt:lpstr>Thème</vt:lpstr>
      </vt:variant>
      <vt:variant>
        <vt:i4>1</vt:i4>
      </vt:variant>
      <vt:variant>
        <vt:lpstr>Titres des diapositives</vt:lpstr>
      </vt:variant>
      <vt:variant>
        <vt:i4>28</vt:i4>
      </vt:variant>
    </vt:vector>
  </HeadingPairs>
  <TitlesOfParts>
    <vt:vector size="29" baseType="lpstr">
      <vt:lpstr>Thème Office</vt:lpstr>
      <vt:lpstr>In search of academic quality</vt:lpstr>
      <vt:lpstr>Setting the frame</vt:lpstr>
      <vt:lpstr>« Excellence » policies</vt:lpstr>
      <vt:lpstr>A new approach to quality</vt:lpstr>
      <vt:lpstr>What impact on universities?</vt:lpstr>
      <vt:lpstr>The issues</vt:lpstr>
      <vt:lpstr>operationalization: a typology</vt:lpstr>
      <vt:lpstr>Two quality regimes</vt:lpstr>
      <vt:lpstr>Crossing regimes</vt:lpstr>
      <vt:lpstr>Regimes and types</vt:lpstr>
      <vt:lpstr>Strategic action fields: a definition</vt:lpstr>
      <vt:lpstr>Strategic action fields of universities</vt:lpstr>
      <vt:lpstr>Regimes, types and fields</vt:lpstr>
      <vt:lpstr>Dynamics of types</vt:lpstr>
      <vt:lpstr>Publications</vt:lpstr>
      <vt:lpstr>Local orders facing changes of quality regimes</vt:lpstr>
      <vt:lpstr>Characterizing types</vt:lpstr>
      <vt:lpstr>Academic performance evaluation (1)</vt:lpstr>
      <vt:lpstr> </vt:lpstr>
      <vt:lpstr>Academic quality evaluation (3) </vt:lpstr>
      <vt:lpstr>Social norms and values</vt:lpstr>
      <vt:lpstr>Organization and governance</vt:lpstr>
      <vt:lpstr>Strategic capacity</vt:lpstr>
      <vt:lpstr>Strategic capacity</vt:lpstr>
      <vt:lpstr>Conclusions</vt:lpstr>
      <vt:lpstr>The advantages of the model</vt:lpstr>
      <vt:lpstr>To follow up</vt:lpstr>
      <vt:lpstr>Some references by the authors</vt:lpstr>
    </vt:vector>
  </TitlesOfParts>
  <Company>ENS Cachan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Catherine Paradeise</dc:creator>
  <cp:lastModifiedBy>Jean-Claude Thoenig</cp:lastModifiedBy>
  <cp:revision>66</cp:revision>
  <dcterms:created xsi:type="dcterms:W3CDTF">2015-10-25T08:46:20Z</dcterms:created>
  <dcterms:modified xsi:type="dcterms:W3CDTF">2016-02-11T19:56:16Z</dcterms:modified>
</cp:coreProperties>
</file>