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40"/>
  </p:notesMasterIdLst>
  <p:handoutMasterIdLst>
    <p:handoutMasterId r:id="rId41"/>
  </p:handoutMasterIdLst>
  <p:sldIdLst>
    <p:sldId id="256" r:id="rId2"/>
    <p:sldId id="294" r:id="rId3"/>
    <p:sldId id="292" r:id="rId4"/>
    <p:sldId id="289" r:id="rId5"/>
    <p:sldId id="316" r:id="rId6"/>
    <p:sldId id="317" r:id="rId7"/>
    <p:sldId id="257" r:id="rId8"/>
    <p:sldId id="258" r:id="rId9"/>
    <p:sldId id="259" r:id="rId10"/>
    <p:sldId id="262" r:id="rId11"/>
    <p:sldId id="260" r:id="rId12"/>
    <p:sldId id="263" r:id="rId13"/>
    <p:sldId id="264" r:id="rId14"/>
    <p:sldId id="267" r:id="rId15"/>
    <p:sldId id="291" r:id="rId16"/>
    <p:sldId id="268" r:id="rId17"/>
    <p:sldId id="296" r:id="rId18"/>
    <p:sldId id="300" r:id="rId19"/>
    <p:sldId id="308" r:id="rId20"/>
    <p:sldId id="305" r:id="rId21"/>
    <p:sldId id="307" r:id="rId22"/>
    <p:sldId id="306" r:id="rId23"/>
    <p:sldId id="309" r:id="rId24"/>
    <p:sldId id="303" r:id="rId25"/>
    <p:sldId id="270" r:id="rId26"/>
    <p:sldId id="277" r:id="rId27"/>
    <p:sldId id="278" r:id="rId28"/>
    <p:sldId id="279" r:id="rId29"/>
    <p:sldId id="283" r:id="rId30"/>
    <p:sldId id="281" r:id="rId31"/>
    <p:sldId id="298" r:id="rId32"/>
    <p:sldId id="310" r:id="rId33"/>
    <p:sldId id="311" r:id="rId34"/>
    <p:sldId id="312" r:id="rId35"/>
    <p:sldId id="313" r:id="rId36"/>
    <p:sldId id="318" r:id="rId37"/>
    <p:sldId id="315" r:id="rId38"/>
    <p:sldId id="314" r:id="rId39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6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notesMaster" Target="notesMasters/notesMaster1.xml"/><Relationship Id="rId41" Type="http://schemas.openxmlformats.org/officeDocument/2006/relationships/handoutMaster" Target="handoutMasters/handoutMaster1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EABCAB-ABC1-9446-85BE-8D226C91F29B}" type="datetimeFigureOut">
              <a:rPr lang="fr-FR" smtClean="0"/>
              <a:t>14/04/2016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DCD72F-7B44-AD47-B5E3-3BD40C8394E0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839125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4794-9AB0-A94B-BFAD-CBF5DCB9602B}" type="datetimeFigureOut">
              <a:rPr lang="fr-FR" smtClean="0"/>
              <a:t>14/04/2016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64ECEC-6C14-454B-9000-71853581EDE3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50136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DA5738-6991-5445-A79C-EB8CEA3B1F09}" type="slidenum">
              <a:rPr lang="fr-FR"/>
              <a:pPr/>
              <a:t>10</a:t>
            </a:fld>
            <a:endParaRPr lang="fr-FR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/>
              <a:t>Idéaux types (à grands traits), vocation heuristique</a:t>
            </a:r>
          </a:p>
          <a:p>
            <a:r>
              <a:rPr lang="fr-FR"/>
              <a:t>Deux régimes d’évaluation de la qualité : évaluation sociale « diffuse » (prestige) vs évaluation formaliste par des indicateurs (excellence)</a:t>
            </a:r>
          </a:p>
          <a:p>
            <a:r>
              <a:rPr lang="fr-FR"/>
              <a:t>Valuation endogène vs exogène (tierces parties)</a:t>
            </a:r>
          </a:p>
          <a:p>
            <a:r>
              <a:rPr lang="fr-FR"/>
              <a:t>Le type de connaissance produite est soit un jugement synthétique cardinal, soit une analyse explicite visant à ouvrir la boite noire à l’aide d’indicateurs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4ECEC-6C14-454B-9000-71853581EDE3}" type="slidenum">
              <a:rPr lang="fr-CA" smtClean="0"/>
              <a:t>11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80054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61201-0104-CC4A-9026-03A3AD12BAE8}" type="datetimeFigureOut">
              <a:rPr lang="fr-FR" smtClean="0"/>
              <a:t>14/04/2016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998D0-F02B-B54B-9270-FF18E8E60D3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3070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61201-0104-CC4A-9026-03A3AD12BAE8}" type="datetimeFigureOut">
              <a:rPr lang="fr-FR" smtClean="0"/>
              <a:t>14/04/2016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998D0-F02B-B54B-9270-FF18E8E60D3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1741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61201-0104-CC4A-9026-03A3AD12BAE8}" type="datetimeFigureOut">
              <a:rPr lang="fr-FR" smtClean="0"/>
              <a:t>14/04/2016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998D0-F02B-B54B-9270-FF18E8E60D3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7470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61201-0104-CC4A-9026-03A3AD12BAE8}" type="datetimeFigureOut">
              <a:rPr lang="fr-FR" smtClean="0"/>
              <a:t>14/04/2016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998D0-F02B-B54B-9270-FF18E8E60D3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5623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61201-0104-CC4A-9026-03A3AD12BAE8}" type="datetimeFigureOut">
              <a:rPr lang="fr-FR" smtClean="0"/>
              <a:t>14/04/2016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998D0-F02B-B54B-9270-FF18E8E60D3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3033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61201-0104-CC4A-9026-03A3AD12BAE8}" type="datetimeFigureOut">
              <a:rPr lang="fr-FR" smtClean="0"/>
              <a:t>14/04/2016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998D0-F02B-B54B-9270-FF18E8E60D3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8864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61201-0104-CC4A-9026-03A3AD12BAE8}" type="datetimeFigureOut">
              <a:rPr lang="fr-FR" smtClean="0"/>
              <a:t>14/04/2016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998D0-F02B-B54B-9270-FF18E8E60D3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8812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61201-0104-CC4A-9026-03A3AD12BAE8}" type="datetimeFigureOut">
              <a:rPr lang="fr-FR" smtClean="0"/>
              <a:t>14/04/2016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998D0-F02B-B54B-9270-FF18E8E60D3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9047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61201-0104-CC4A-9026-03A3AD12BAE8}" type="datetimeFigureOut">
              <a:rPr lang="fr-FR" smtClean="0"/>
              <a:t>14/04/2016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998D0-F02B-B54B-9270-FF18E8E60D3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0096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61201-0104-CC4A-9026-03A3AD12BAE8}" type="datetimeFigureOut">
              <a:rPr lang="fr-FR" smtClean="0"/>
              <a:t>14/04/2016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998D0-F02B-B54B-9270-FF18E8E60D3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1814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61201-0104-CC4A-9026-03A3AD12BAE8}" type="datetimeFigureOut">
              <a:rPr lang="fr-FR" smtClean="0"/>
              <a:t>14/04/2016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998D0-F02B-B54B-9270-FF18E8E60D3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7540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61201-0104-CC4A-9026-03A3AD12BAE8}" type="datetimeFigureOut">
              <a:rPr lang="fr-FR" smtClean="0"/>
              <a:t>14/04/2016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998D0-F02B-B54B-9270-FF18E8E60D3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488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795770"/>
            <a:ext cx="7772400" cy="2559549"/>
          </a:xfrm>
        </p:spPr>
        <p:txBody>
          <a:bodyPr/>
          <a:lstStyle/>
          <a:p>
            <a:r>
              <a:rPr lang="en-GB" dirty="0" smtClean="0"/>
              <a:t>Strategic Capacity and Organisational Capabilities:</a:t>
            </a:r>
            <a:br>
              <a:rPr lang="en-GB" dirty="0" smtClean="0"/>
            </a:br>
            <a:r>
              <a:rPr lang="en-GB" dirty="0" smtClean="0"/>
              <a:t> A Challenge for Universities</a:t>
            </a:r>
            <a:endParaRPr lang="en-GB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2552385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Catherine Paradeise (UPE-LISIS  </a:t>
            </a:r>
          </a:p>
          <a:p>
            <a:r>
              <a:rPr lang="en-GB" dirty="0" smtClean="0"/>
              <a:t>Jean-Claude </a:t>
            </a:r>
            <a:r>
              <a:rPr lang="en-GB" dirty="0" err="1" smtClean="0"/>
              <a:t>Thoenig</a:t>
            </a:r>
            <a:r>
              <a:rPr lang="en-GB" dirty="0" smtClean="0"/>
              <a:t> (</a:t>
            </a:r>
            <a:r>
              <a:rPr lang="en-GB" dirty="0" err="1" smtClean="0"/>
              <a:t>U.Paris</a:t>
            </a:r>
            <a:r>
              <a:rPr lang="en-GB" dirty="0" smtClean="0"/>
              <a:t>-Dauphine-DRM)</a:t>
            </a:r>
          </a:p>
          <a:p>
            <a:r>
              <a:rPr lang="en-GB" dirty="0" smtClean="0"/>
              <a:t>2016 INGENIIO PhD Days</a:t>
            </a:r>
          </a:p>
          <a:p>
            <a:r>
              <a:rPr lang="en-GB" dirty="0" err="1" smtClean="0"/>
              <a:t>Eu</a:t>
            </a:r>
            <a:r>
              <a:rPr lang="en-GB" dirty="0" smtClean="0"/>
              <a:t>-SPRI Forum Early Career Researcher Conference</a:t>
            </a:r>
          </a:p>
          <a:p>
            <a:r>
              <a:rPr lang="en-GB" dirty="0" smtClean="0"/>
              <a:t>Valencia, Spain 14 – 15 April 2016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4196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 idx="4294967295"/>
          </p:nvPr>
        </p:nvSpPr>
        <p:spPr>
          <a:xfrm>
            <a:off x="971550" y="1"/>
            <a:ext cx="7196138" cy="921938"/>
          </a:xfrm>
        </p:spPr>
        <p:txBody>
          <a:bodyPr>
            <a:normAutofit/>
          </a:bodyPr>
          <a:lstStyle/>
          <a:p>
            <a:pPr defTabSz="457200"/>
            <a:r>
              <a:rPr lang="en-US" sz="4000" dirty="0" smtClean="0">
                <a:latin typeface="Calibri" charset="0"/>
              </a:rPr>
              <a:t>Two quality regimes</a:t>
            </a:r>
            <a:endParaRPr lang="en-US" sz="4000" dirty="0">
              <a:latin typeface="Calibri" charset="0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4359392"/>
              </p:ext>
            </p:extLst>
          </p:nvPr>
        </p:nvGraphicFramePr>
        <p:xfrm>
          <a:off x="191362" y="1212357"/>
          <a:ext cx="8680818" cy="5424052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045669"/>
                <a:gridCol w="2271257"/>
                <a:gridCol w="1930568"/>
                <a:gridCol w="2433324"/>
              </a:tblGrid>
              <a:tr h="58777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</a:rPr>
                        <a:t>Type of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</a:rPr>
                        <a:t>judgment</a:t>
                      </a:r>
                      <a:endParaRPr kumimoji="0" lang="fr-FR" sz="20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</a:rPr>
                        <a:t>Mode of production</a:t>
                      </a:r>
                      <a:endParaRPr kumimoji="0" lang="fr-FR" sz="20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</a:rPr>
                        <a:t>Source</a:t>
                      </a:r>
                      <a:endParaRPr kumimoji="0" lang="fr-FR" sz="20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</a:rPr>
                        <a:t>Type of </a:t>
                      </a:r>
                      <a:r>
                        <a:rPr kumimoji="0" lang="fr-FR" sz="2000" b="1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</a:rPr>
                        <a:t>knowledge</a:t>
                      </a:r>
                      <a:endParaRPr kumimoji="0" lang="fr-FR" sz="20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solidFill>
                      <a:srgbClr val="254061"/>
                    </a:solidFill>
                  </a:tcPr>
                </a:tc>
              </a:tr>
              <a:tr h="2685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u="none" strike="noStrike" cap="none" normalizeH="0" baseline="0" noProof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Prestige      =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u="none" strike="noStrike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Diffuse social valuation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1" u="none" strike="noStrike" cap="none" normalizeH="0" baseline="0" noProof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1" u="none" strike="noStrike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Uniqueness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Opinions.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Endogenous valuation by specific social groups (academic elites, social elites, alumni, social networks)</a:t>
                      </a:r>
                      <a:endParaRPr kumimoji="0" lang="en-US" sz="20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Based on socialization.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Contingent to a context (local, social, disciplinary).</a:t>
                      </a:r>
                      <a:endParaRPr kumimoji="0" lang="en-US" sz="20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u="none" strike="noStrike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Synthetic cardinal judgment that may vary across social worlds : experience-based intuition</a:t>
                      </a:r>
                    </a:p>
                  </a:txBody>
                  <a:tcPr horzOverflow="overflow"/>
                </a:tc>
              </a:tr>
              <a:tr h="203801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Excellence    =</a:t>
                      </a:r>
                      <a:endParaRPr kumimoji="0" lang="en-US" sz="20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Formalized valuation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Commensuration</a:t>
                      </a:r>
                      <a:endParaRPr kumimoji="0" lang="en-US" sz="1800" b="1" i="1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Measurement.</a:t>
                      </a:r>
                      <a:endParaRPr kumimoji="0" lang="en-US" sz="2000" b="1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Exogenous valuation by third parties (agencies, medias, </a:t>
                      </a:r>
                      <a:r>
                        <a:rPr kumimoji="0" lang="en-US" sz="2000" b="1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etc</a:t>
                      </a:r>
                      <a:r>
                        <a:rPr kumimoji="0" lang="en-US" sz="2000" b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)</a:t>
                      </a:r>
                      <a:endParaRPr kumimoji="0" lang="en-US" sz="20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Impersonal, global (international), non-contingent</a:t>
                      </a:r>
                      <a:endParaRPr kumimoji="0" lang="en-US" sz="20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Indicator-based (ordinal) analytical judgment that opens the black box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6969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Redefining  HEIs strategic </a:t>
            </a:r>
            <a:r>
              <a:rPr lang="en-US" dirty="0"/>
              <a:t>action fields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451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Universities are trapped between two </a:t>
            </a:r>
            <a:r>
              <a:rPr lang="en-US" dirty="0"/>
              <a:t>regimes of quality </a:t>
            </a:r>
            <a:r>
              <a:rPr lang="en-US" dirty="0" smtClean="0"/>
              <a:t>(Merton) that redesign the </a:t>
            </a:r>
            <a:r>
              <a:rPr lang="en-US" dirty="0" err="1"/>
              <a:t>meso</a:t>
            </a:r>
            <a:r>
              <a:rPr lang="en-US" dirty="0"/>
              <a:t>-social order in which </a:t>
            </a:r>
            <a:r>
              <a:rPr lang="en-US" dirty="0" smtClean="0"/>
              <a:t>they choose (or are encouraged) to be active (</a:t>
            </a:r>
            <a:r>
              <a:rPr lang="en-US" dirty="0" err="1"/>
              <a:t>Fligstein</a:t>
            </a:r>
            <a:r>
              <a:rPr lang="en-US" dirty="0"/>
              <a:t>  &amp; </a:t>
            </a:r>
            <a:r>
              <a:rPr lang="en-US" dirty="0" err="1"/>
              <a:t>McAdam</a:t>
            </a:r>
            <a:r>
              <a:rPr lang="en-US" dirty="0" smtClean="0"/>
              <a:t>): the local </a:t>
            </a:r>
            <a:r>
              <a:rPr lang="en-US" dirty="0" err="1" smtClean="0"/>
              <a:t>vs</a:t>
            </a:r>
            <a:r>
              <a:rPr lang="en-US" dirty="0" smtClean="0"/>
              <a:t> the global. </a:t>
            </a:r>
          </a:p>
          <a:p>
            <a:r>
              <a:rPr lang="en-US" dirty="0" smtClean="0"/>
              <a:t>Their </a:t>
            </a:r>
            <a:r>
              <a:rPr lang="en-US" dirty="0"/>
              <a:t>subjective </a:t>
            </a:r>
            <a:r>
              <a:rPr lang="en-US" dirty="0" smtClean="0"/>
              <a:t>belongingness to a given SAF defines the boundaries in which they interact </a:t>
            </a:r>
            <a:r>
              <a:rPr lang="en-US" dirty="0"/>
              <a:t>and adjust to each other </a:t>
            </a:r>
            <a:r>
              <a:rPr lang="en-US" dirty="0" smtClean="0"/>
              <a:t>with </a:t>
            </a:r>
            <a:r>
              <a:rPr lang="en-US" dirty="0"/>
              <a:t>a shared vision of : </a:t>
            </a:r>
          </a:p>
          <a:p>
            <a:pPr lvl="1"/>
            <a:r>
              <a:rPr lang="en-US" dirty="0"/>
              <a:t>What is at stake in the field</a:t>
            </a:r>
          </a:p>
          <a:p>
            <a:pPr lvl="1"/>
            <a:r>
              <a:rPr lang="en-US" dirty="0"/>
              <a:t>Which are </a:t>
            </a:r>
            <a:r>
              <a:rPr lang="en-US" dirty="0" smtClean="0"/>
              <a:t>the relevant </a:t>
            </a:r>
            <a:r>
              <a:rPr lang="en-US" dirty="0"/>
              <a:t>actors and what is their relative power</a:t>
            </a:r>
          </a:p>
          <a:p>
            <a:pPr lvl="1"/>
            <a:r>
              <a:rPr lang="en-US" dirty="0"/>
              <a:t>What are the rules of the game (which behaviors are legitimate and make sense in the field)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058604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5458"/>
          </a:xfrm>
        </p:spPr>
        <p:txBody>
          <a:bodyPr/>
          <a:lstStyle/>
          <a:p>
            <a:r>
              <a:rPr lang="en-US" dirty="0" smtClean="0"/>
              <a:t>Crossing regimes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70096"/>
            <a:ext cx="8229600" cy="5587904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regime of excellence is not a substitute for the regime of reputation. Thus, each university in any country targeted by “policies of excellence” experiments tensions between valuation by « reputation » and by « excellence »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 emergence of ”excellence</a:t>
            </a:r>
            <a:r>
              <a:rPr lang="en-US" dirty="0"/>
              <a:t>” destabilizes social agreements established within </a:t>
            </a:r>
            <a:r>
              <a:rPr lang="en-US" dirty="0" smtClean="0"/>
              <a:t>countries </a:t>
            </a:r>
            <a:r>
              <a:rPr lang="en-US" dirty="0"/>
              <a:t>and within </a:t>
            </a:r>
            <a:r>
              <a:rPr lang="en-US" dirty="0" smtClean="0"/>
              <a:t>social </a:t>
            </a:r>
            <a:r>
              <a:rPr lang="en-US" dirty="0"/>
              <a:t>groups on the respective value of their national universities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Differences </a:t>
            </a:r>
            <a:r>
              <a:rPr lang="en-US" dirty="0"/>
              <a:t>between national regulations do not explain differences between universities within a given country and similarities across several countries</a:t>
            </a:r>
            <a:r>
              <a:rPr lang="en-US" dirty="0" smtClean="0"/>
              <a:t>.</a:t>
            </a:r>
            <a:r>
              <a:rPr lang="en-US" dirty="0"/>
              <a:t> The degree of tension varies according to </a:t>
            </a:r>
            <a:r>
              <a:rPr lang="en-US" dirty="0" smtClean="0"/>
              <a:t>the specific </a:t>
            </a:r>
            <a:r>
              <a:rPr lang="en-US" dirty="0"/>
              <a:t>characteristics </a:t>
            </a:r>
            <a:r>
              <a:rPr lang="en-US" dirty="0" smtClean="0"/>
              <a:t>of universities as local orders (March). </a:t>
            </a:r>
            <a:endParaRPr lang="en-US" dirty="0"/>
          </a:p>
          <a:p>
            <a:endParaRPr lang="en-US" dirty="0" smtClean="0"/>
          </a:p>
          <a:p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40865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24556"/>
            <a:ext cx="7772400" cy="903111"/>
          </a:xfrm>
        </p:spPr>
        <p:txBody>
          <a:bodyPr>
            <a:normAutofit/>
          </a:bodyPr>
          <a:lstStyle/>
          <a:p>
            <a:r>
              <a:rPr lang="fr-FR" dirty="0" err="1" smtClean="0"/>
              <a:t>Regimes</a:t>
            </a:r>
            <a:r>
              <a:rPr lang="fr-FR" dirty="0" smtClean="0"/>
              <a:t> and types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-3987" y="1227666"/>
            <a:ext cx="9007140" cy="5479035"/>
          </a:xfrm>
        </p:spPr>
        <p:txBody>
          <a:bodyPr>
            <a:normAutofit fontScale="25000" lnSpcReduction="20000"/>
          </a:bodyPr>
          <a:lstStyle/>
          <a:p>
            <a:r>
              <a:rPr lang="en-GB" sz="11200" b="1" i="1" dirty="0" smtClean="0">
                <a:solidFill>
                  <a:schemeClr val="tx1"/>
                </a:solidFill>
              </a:rPr>
              <a:t>Attention </a:t>
            </a:r>
            <a:r>
              <a:rPr lang="en-GB" sz="11200" b="1" i="1" dirty="0">
                <a:solidFill>
                  <a:schemeClr val="tx1"/>
                </a:solidFill>
              </a:rPr>
              <a:t>to </a:t>
            </a:r>
            <a:r>
              <a:rPr lang="en-GB" sz="11200" b="1" i="1" dirty="0" smtClean="0">
                <a:solidFill>
                  <a:schemeClr val="tx1"/>
                </a:solidFill>
              </a:rPr>
              <a:t>Reputation</a:t>
            </a:r>
            <a:endParaRPr lang="fr-FR" sz="11200" dirty="0">
              <a:solidFill>
                <a:schemeClr val="tx1"/>
              </a:solidFill>
            </a:endParaRPr>
          </a:p>
          <a:p>
            <a:r>
              <a:rPr lang="en-GB" sz="11200" dirty="0" smtClean="0">
                <a:solidFill>
                  <a:schemeClr val="tx1"/>
                </a:solidFill>
              </a:rPr>
              <a:t>+</a:t>
            </a:r>
            <a:endParaRPr lang="fr-FR" sz="11200" dirty="0">
              <a:solidFill>
                <a:schemeClr val="tx1"/>
              </a:solidFill>
            </a:endParaRPr>
          </a:p>
          <a:p>
            <a:r>
              <a:rPr lang="en-GB" sz="11200" dirty="0">
                <a:solidFill>
                  <a:schemeClr val="tx1"/>
                </a:solidFill>
              </a:rPr>
              <a:t> </a:t>
            </a:r>
            <a:endParaRPr lang="fr-FR" sz="11200" dirty="0">
              <a:solidFill>
                <a:schemeClr val="tx1"/>
              </a:solidFill>
            </a:endParaRPr>
          </a:p>
          <a:p>
            <a:r>
              <a:rPr lang="en-GB" sz="11200" dirty="0" smtClean="0">
                <a:solidFill>
                  <a:schemeClr val="tx1"/>
                </a:solidFill>
              </a:rPr>
              <a:t>      VENERABLE</a:t>
            </a:r>
            <a:r>
              <a:rPr lang="en-GB" sz="11200" b="1" dirty="0" smtClean="0">
                <a:solidFill>
                  <a:schemeClr val="tx1"/>
                </a:solidFill>
              </a:rPr>
              <a:t> </a:t>
            </a:r>
            <a:r>
              <a:rPr lang="en-GB" sz="11200" dirty="0" smtClean="0">
                <a:solidFill>
                  <a:schemeClr val="tx1"/>
                </a:solidFill>
              </a:rPr>
              <a:t>                              TOP </a:t>
            </a:r>
            <a:r>
              <a:rPr lang="en-GB" sz="11200" dirty="0">
                <a:solidFill>
                  <a:schemeClr val="tx1"/>
                </a:solidFill>
              </a:rPr>
              <a:t>OF THE </a:t>
            </a:r>
            <a:r>
              <a:rPr lang="en-GB" sz="11200" dirty="0" smtClean="0">
                <a:solidFill>
                  <a:schemeClr val="tx1"/>
                </a:solidFill>
              </a:rPr>
              <a:t>PILE</a:t>
            </a:r>
          </a:p>
          <a:p>
            <a:r>
              <a:rPr lang="en-GB" sz="11200" dirty="0" smtClean="0">
                <a:solidFill>
                  <a:schemeClr val="tx1"/>
                </a:solidFill>
              </a:rPr>
              <a:t>	2%																		3</a:t>
            </a:r>
            <a:r>
              <a:rPr lang="en-GB" sz="11200" i="1" dirty="0" smtClean="0">
                <a:solidFill>
                  <a:schemeClr val="tx1"/>
                </a:solidFill>
              </a:rPr>
              <a:t>%</a:t>
            </a:r>
            <a:endParaRPr lang="en-GB" sz="11200" b="1" i="1" dirty="0">
              <a:solidFill>
                <a:schemeClr val="tx1"/>
              </a:solidFill>
            </a:endParaRPr>
          </a:p>
          <a:p>
            <a:pPr algn="l"/>
            <a:r>
              <a:rPr lang="en-GB" sz="11200" b="1" dirty="0" smtClean="0">
                <a:solidFill>
                  <a:schemeClr val="tx1"/>
                </a:solidFill>
              </a:rPr>
              <a:t>   -         </a:t>
            </a:r>
            <a:r>
              <a:rPr lang="en-GB" sz="11200" dirty="0" smtClean="0">
                <a:solidFill>
                  <a:schemeClr val="tx1"/>
                </a:solidFill>
              </a:rPr>
              <a:t>														         </a:t>
            </a:r>
            <a:r>
              <a:rPr lang="en-GB" sz="11200" b="1" i="1" dirty="0" smtClean="0">
                <a:solidFill>
                  <a:schemeClr val="tx1"/>
                </a:solidFill>
              </a:rPr>
              <a:t>Attention to </a:t>
            </a:r>
          </a:p>
          <a:p>
            <a:pPr algn="l"/>
            <a:r>
              <a:rPr lang="en-GB" sz="11200" b="1" i="1" dirty="0" smtClean="0">
                <a:solidFill>
                  <a:schemeClr val="tx1"/>
                </a:solidFill>
              </a:rPr>
              <a:t>Excellence															</a:t>
            </a:r>
            <a:r>
              <a:rPr lang="en-GB" sz="11200" b="1" dirty="0" smtClean="0">
                <a:solidFill>
                  <a:schemeClr val="tx1"/>
                </a:solidFill>
              </a:rPr>
              <a:t>+</a:t>
            </a:r>
            <a:r>
              <a:rPr lang="en-GB" sz="11200" b="1" i="1" dirty="0" smtClean="0">
                <a:solidFill>
                  <a:schemeClr val="tx1"/>
                </a:solidFill>
              </a:rPr>
              <a:t>										</a:t>
            </a:r>
            <a:endParaRPr lang="fr-FR" sz="11200" dirty="0">
              <a:solidFill>
                <a:schemeClr val="tx1"/>
              </a:solidFill>
            </a:endParaRPr>
          </a:p>
          <a:p>
            <a:pPr algn="l"/>
            <a:r>
              <a:rPr lang="en-GB" sz="11200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GB" sz="11200" dirty="0">
                <a:solidFill>
                  <a:schemeClr val="tx1"/>
                </a:solidFill>
              </a:rPr>
              <a:t>	</a:t>
            </a:r>
            <a:r>
              <a:rPr lang="en-GB" sz="11200" dirty="0" smtClean="0">
                <a:solidFill>
                  <a:schemeClr val="tx1"/>
                </a:solidFill>
              </a:rPr>
              <a:t>          MISSIONARY</a:t>
            </a:r>
            <a:r>
              <a:rPr lang="en-GB" sz="11200" dirty="0">
                <a:solidFill>
                  <a:schemeClr val="tx1"/>
                </a:solidFill>
              </a:rPr>
              <a:t>						</a:t>
            </a:r>
            <a:r>
              <a:rPr lang="en-GB" sz="11200" dirty="0" smtClean="0">
                <a:solidFill>
                  <a:schemeClr val="tx1"/>
                </a:solidFill>
              </a:rPr>
              <a:t>    WANNABE</a:t>
            </a:r>
          </a:p>
          <a:p>
            <a:r>
              <a:rPr lang="en-GB" sz="11200" dirty="0" smtClean="0">
                <a:solidFill>
                  <a:schemeClr val="tx1"/>
                </a:solidFill>
              </a:rPr>
              <a:t>93%									2%</a:t>
            </a:r>
          </a:p>
          <a:p>
            <a:endParaRPr lang="en-GB" sz="11200" dirty="0" smtClean="0">
              <a:solidFill>
                <a:schemeClr val="tx1"/>
              </a:solidFill>
            </a:endParaRPr>
          </a:p>
          <a:p>
            <a:r>
              <a:rPr lang="en-GB" sz="11200" dirty="0" smtClean="0">
                <a:solidFill>
                  <a:schemeClr val="tx1"/>
                </a:solidFill>
              </a:rPr>
              <a:t>-								   </a:t>
            </a:r>
            <a:endParaRPr lang="fr-FR" sz="11200" dirty="0">
              <a:solidFill>
                <a:schemeClr val="tx1"/>
              </a:solidFill>
            </a:endParaRPr>
          </a:p>
          <a:p>
            <a:r>
              <a:rPr lang="en-GB" dirty="0"/>
              <a:t> </a:t>
            </a:r>
            <a:endParaRPr lang="fr-FR" dirty="0"/>
          </a:p>
          <a:p>
            <a:r>
              <a:rPr lang="en-GB" dirty="0"/>
              <a:t>     </a:t>
            </a:r>
            <a:endParaRPr lang="fr-FR" dirty="0"/>
          </a:p>
          <a:p>
            <a:r>
              <a:rPr lang="en-GB" dirty="0"/>
              <a:t> </a:t>
            </a:r>
            <a:endParaRPr lang="fr-FR" dirty="0"/>
          </a:p>
          <a:p>
            <a:r>
              <a:rPr lang="en-GB" dirty="0"/>
              <a:t>            Low</a:t>
            </a:r>
            <a:endParaRPr lang="fr-FR" dirty="0"/>
          </a:p>
          <a:p>
            <a:endParaRPr lang="fr-FR" dirty="0"/>
          </a:p>
        </p:txBody>
      </p:sp>
      <p:cxnSp>
        <p:nvCxnSpPr>
          <p:cNvPr id="5" name="Connecteur droit avec flèche 4"/>
          <p:cNvCxnSpPr/>
          <p:nvPr/>
        </p:nvCxnSpPr>
        <p:spPr>
          <a:xfrm flipV="1">
            <a:off x="4541336" y="1885020"/>
            <a:ext cx="0" cy="4643102"/>
          </a:xfrm>
          <a:prstGeom prst="straightConnector1">
            <a:avLst/>
          </a:prstGeom>
          <a:ln w="76200" cmpd="sng">
            <a:solidFill>
              <a:srgbClr val="4F81B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>
            <a:off x="1" y="4153161"/>
            <a:ext cx="9007139" cy="0"/>
          </a:xfrm>
          <a:prstGeom prst="straightConnector1">
            <a:avLst/>
          </a:prstGeom>
          <a:ln w="76200" cmpd="sng">
            <a:solidFill>
              <a:srgbClr val="4F81B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9495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6425"/>
          </a:xfrm>
        </p:spPr>
        <p:txBody>
          <a:bodyPr/>
          <a:lstStyle/>
          <a:p>
            <a:r>
              <a:rPr lang="en-US" dirty="0" smtClean="0"/>
              <a:t>Characterizing types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28454"/>
            <a:ext cx="8229600" cy="545516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Systematic similarities within types and variations between types, in:</a:t>
            </a:r>
          </a:p>
          <a:p>
            <a:pPr lvl="1"/>
            <a:r>
              <a:rPr lang="en-US" dirty="0" smtClean="0"/>
              <a:t>Organization and governance</a:t>
            </a:r>
          </a:p>
          <a:p>
            <a:pPr lvl="1"/>
            <a:r>
              <a:rPr lang="en-US" dirty="0" smtClean="0"/>
              <a:t>Missions most valuated</a:t>
            </a:r>
            <a:endParaRPr lang="en-US" dirty="0"/>
          </a:p>
          <a:p>
            <a:r>
              <a:rPr lang="en-US" dirty="0" smtClean="0"/>
              <a:t>While </a:t>
            </a:r>
            <a:r>
              <a:rPr lang="en-US" dirty="0" err="1" smtClean="0"/>
              <a:t>ToPs</a:t>
            </a:r>
            <a:r>
              <a:rPr lang="en-US" dirty="0" smtClean="0"/>
              <a:t>, </a:t>
            </a:r>
            <a:r>
              <a:rPr lang="en-US" dirty="0" err="1" smtClean="0"/>
              <a:t>Venerables</a:t>
            </a:r>
            <a:r>
              <a:rPr lang="en-US" dirty="0" smtClean="0"/>
              <a:t> and Wannabes are internally homogenous…</a:t>
            </a:r>
          </a:p>
          <a:p>
            <a:r>
              <a:rPr lang="en-US" dirty="0" smtClean="0"/>
              <a:t>… Missionaries are likely to be internally heterogeneous</a:t>
            </a:r>
          </a:p>
          <a:p>
            <a:r>
              <a:rPr lang="en-US" dirty="0" smtClean="0"/>
              <a:t>Each type is characterized by </a:t>
            </a:r>
            <a:r>
              <a:rPr lang="en-US" dirty="0"/>
              <a:t>i</a:t>
            </a:r>
            <a:r>
              <a:rPr lang="en-US" dirty="0" smtClean="0"/>
              <a:t>nformal organizational patterns that impact their strategic capacity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747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6425"/>
          </a:xfrm>
        </p:spPr>
        <p:txBody>
          <a:bodyPr/>
          <a:lstStyle/>
          <a:p>
            <a:r>
              <a:rPr lang="fr-CA" dirty="0" smtClean="0"/>
              <a:t>Types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49275"/>
            <a:ext cx="8229600" cy="526777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Although their share is very uneven, each type is worth exploring :</a:t>
            </a:r>
          </a:p>
          <a:p>
            <a:pPr lvl="0"/>
            <a:r>
              <a:rPr lang="en-GB" dirty="0" smtClean="0"/>
              <a:t>Top of the pile: number #1 reference embedded in all performance-based policy reforms.</a:t>
            </a:r>
          </a:p>
          <a:p>
            <a:pPr lvl="0"/>
            <a:r>
              <a:rPr lang="en-GB" dirty="0" err="1" smtClean="0"/>
              <a:t>Venerables</a:t>
            </a:r>
            <a:r>
              <a:rPr lang="en-GB" dirty="0" smtClean="0"/>
              <a:t>: the top reputation in each </a:t>
            </a:r>
            <a:r>
              <a:rPr lang="en-GB" dirty="0"/>
              <a:t>national settings, confronting reforms inspired by the </a:t>
            </a:r>
            <a:r>
              <a:rPr lang="en-GB" dirty="0" err="1"/>
              <a:t>ToP</a:t>
            </a:r>
            <a:r>
              <a:rPr lang="en-GB" dirty="0"/>
              <a:t> reference.</a:t>
            </a:r>
            <a:endParaRPr lang="en-GB" dirty="0" smtClean="0"/>
          </a:p>
          <a:p>
            <a:pPr lvl="0"/>
            <a:r>
              <a:rPr lang="en-GB" dirty="0" smtClean="0"/>
              <a:t>Missionaries: an expanding number of HEIs all over the world, also confronting reforms inspired by the </a:t>
            </a:r>
            <a:r>
              <a:rPr lang="en-GB" dirty="0" err="1" smtClean="0"/>
              <a:t>ToP</a:t>
            </a:r>
            <a:r>
              <a:rPr lang="en-GB" dirty="0" smtClean="0"/>
              <a:t> reference.</a:t>
            </a:r>
          </a:p>
          <a:p>
            <a:pPr lvl="0"/>
            <a:r>
              <a:rPr lang="en-GB" dirty="0" smtClean="0"/>
              <a:t>Wannabes: a rapidly increasing number of HEIs, either </a:t>
            </a:r>
            <a:r>
              <a:rPr lang="en-GB" dirty="0" err="1" smtClean="0"/>
              <a:t>Venerables</a:t>
            </a:r>
            <a:r>
              <a:rPr lang="en-GB" dirty="0" smtClean="0"/>
              <a:t> or Missionaries, trying to take advantage of reforms so as to gain more visibility and catch more resources.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8531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Organisational dimensions of Strategic capacity</a:t>
            </a:r>
            <a:endParaRPr lang="en-GB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39934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5603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Strategic capacity, not strategy! (1)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28454"/>
            <a:ext cx="8229600" cy="562954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dirty="0" smtClean="0"/>
              <a:t>Academic strategy is often approached in a narrow sense (administrative recipes, procedural techniques) by « specialized » literature, that analyses: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Policy statements and declarations;</a:t>
            </a:r>
          </a:p>
          <a:p>
            <a:r>
              <a:rPr lang="en-GB" dirty="0" smtClean="0"/>
              <a:t>The role and activity of top-level staff, seen as principals of internal agents;</a:t>
            </a:r>
          </a:p>
          <a:p>
            <a:pPr>
              <a:lnSpc>
                <a:spcPct val="90000"/>
              </a:lnSpc>
            </a:pPr>
            <a:r>
              <a:rPr lang="en-GB" dirty="0"/>
              <a:t>D</a:t>
            </a:r>
            <a:r>
              <a:rPr lang="en-GB" dirty="0" smtClean="0"/>
              <a:t>ecision-making, not considering implementation, whereas implementation shapes strategy-making capacity, not the reverse.</a:t>
            </a:r>
          </a:p>
          <a:p>
            <a:pPr algn="just">
              <a:lnSpc>
                <a:spcPct val="120000"/>
              </a:lnSpc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18190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83770"/>
          </a:xfrm>
        </p:spPr>
        <p:txBody>
          <a:bodyPr/>
          <a:lstStyle/>
          <a:p>
            <a:r>
              <a:rPr lang="en-GB" dirty="0" smtClean="0"/>
              <a:t>Strategic capacity, not strategy! (</a:t>
            </a:r>
            <a:r>
              <a:rPr lang="fr-CA" dirty="0" smtClean="0"/>
              <a:t>2)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70089"/>
            <a:ext cx="8229600" cy="5351069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spcAft>
                <a:spcPts val="1800"/>
              </a:spcAft>
            </a:pPr>
            <a:r>
              <a:rPr lang="en-GB" sz="3000" dirty="0"/>
              <a:t>S</a:t>
            </a:r>
            <a:r>
              <a:rPr lang="en-GB" sz="3000" dirty="0" smtClean="0"/>
              <a:t>trategic </a:t>
            </a:r>
            <a:r>
              <a:rPr lang="en-GB" sz="3000" dirty="0" smtClean="0"/>
              <a:t>capacity refers to how much an institution is able to line up its internal components to achieve some common ends, based on the capacities provided by its internal social processes.</a:t>
            </a:r>
          </a:p>
          <a:p>
            <a:pPr>
              <a:lnSpc>
                <a:spcPct val="90000"/>
              </a:lnSpc>
              <a:spcAft>
                <a:spcPts val="1800"/>
              </a:spcAft>
            </a:pPr>
            <a:r>
              <a:rPr lang="en-GB" dirty="0" smtClean="0"/>
              <a:t>How each internal subunit </a:t>
            </a:r>
            <a:r>
              <a:rPr lang="en-GB" dirty="0"/>
              <a:t>makes itself </a:t>
            </a:r>
            <a:r>
              <a:rPr lang="en-GB" b="1" dirty="0"/>
              <a:t>compatible</a:t>
            </a:r>
            <a:r>
              <a:rPr lang="en-GB" dirty="0"/>
              <a:t> with the others, achieving a fit between internal differentiation and integration of the </a:t>
            </a:r>
            <a:r>
              <a:rPr lang="en-GB" dirty="0" smtClean="0"/>
              <a:t>organization</a:t>
            </a:r>
            <a:endParaRPr lang="en-GB" dirty="0" smtClean="0"/>
          </a:p>
          <a:p>
            <a:pPr lvl="1">
              <a:lnSpc>
                <a:spcPct val="90000"/>
              </a:lnSpc>
              <a:spcAft>
                <a:spcPts val="1800"/>
              </a:spcAft>
            </a:pPr>
            <a:r>
              <a:rPr lang="en-GB" dirty="0" smtClean="0"/>
              <a:t>shapes </a:t>
            </a:r>
            <a:r>
              <a:rPr lang="en-GB" dirty="0" smtClean="0"/>
              <a:t>its identity, its priorities, its </a:t>
            </a:r>
            <a:r>
              <a:rPr lang="en-GB" dirty="0" smtClean="0"/>
              <a:t>vision of university</a:t>
            </a:r>
          </a:p>
          <a:p>
            <a:pPr lvl="1">
              <a:lnSpc>
                <a:spcPct val="90000"/>
              </a:lnSpc>
              <a:spcAft>
                <a:spcPts val="1800"/>
              </a:spcAft>
            </a:pPr>
            <a:r>
              <a:rPr lang="en-GB" dirty="0" smtClean="0"/>
              <a:t>reconciles </a:t>
            </a:r>
            <a:r>
              <a:rPr lang="en-GB" dirty="0"/>
              <a:t>its multiple identities as a member of the university as an </a:t>
            </a:r>
            <a:r>
              <a:rPr lang="en-GB" dirty="0" smtClean="0"/>
              <a:t>organization and  </a:t>
            </a:r>
            <a:r>
              <a:rPr lang="en-GB" dirty="0"/>
              <a:t>of a </a:t>
            </a:r>
            <a:r>
              <a:rPr lang="en-GB" dirty="0" smtClean="0"/>
              <a:t>discipline.</a:t>
            </a:r>
            <a:endParaRPr lang="en-GB" dirty="0"/>
          </a:p>
          <a:p>
            <a:pPr marL="0" indent="0" algn="just">
              <a:lnSpc>
                <a:spcPct val="90000"/>
              </a:lnSpc>
              <a:spcAft>
                <a:spcPts val="1800"/>
              </a:spcAft>
              <a:buNone/>
            </a:pPr>
            <a:r>
              <a:rPr lang="en-GB" sz="3300" dirty="0" smtClean="0"/>
              <a:t>-</a:t>
            </a:r>
            <a:r>
              <a:rPr lang="en-GB" sz="3300" dirty="0" smtClean="0"/>
              <a:t>&gt; Enacted strategic lines are explicitly </a:t>
            </a:r>
            <a:r>
              <a:rPr lang="en-GB" sz="3300" b="1" dirty="0" smtClean="0"/>
              <a:t>and </a:t>
            </a:r>
            <a:r>
              <a:rPr lang="en-GB" sz="3300" dirty="0" smtClean="0"/>
              <a:t>implicitly sustained by internal social processes.</a:t>
            </a:r>
          </a:p>
          <a:p>
            <a:pPr lvl="1">
              <a:lnSpc>
                <a:spcPct val="90000"/>
              </a:lnSpc>
            </a:pPr>
            <a:endParaRPr lang="fr-FR" sz="2400" dirty="0"/>
          </a:p>
          <a:p>
            <a:endParaRPr lang="fr-CA" sz="2000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138314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Three social processes </a:t>
            </a:r>
            <a:r>
              <a:rPr lang="en-GB" dirty="0" smtClean="0"/>
              <a:t>or properties that </a:t>
            </a:r>
            <a:r>
              <a:rPr lang="en-GB" dirty="0" smtClean="0"/>
              <a:t>matter</a:t>
            </a:r>
            <a:endParaRPr lang="en-GB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 smtClean="0"/>
          </a:p>
          <a:p>
            <a:r>
              <a:rPr lang="en-GB" dirty="0" smtClean="0"/>
              <a:t>Human resource management</a:t>
            </a:r>
          </a:p>
          <a:p>
            <a:endParaRPr lang="en-GB" dirty="0" smtClean="0"/>
          </a:p>
          <a:p>
            <a:r>
              <a:rPr lang="en-GB" dirty="0" smtClean="0"/>
              <a:t>Cultural norms of belongingness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Governance</a:t>
            </a:r>
          </a:p>
          <a:p>
            <a:pPr marL="0" indent="0">
              <a:buNone/>
            </a:pPr>
            <a:endParaRPr lang="fr-CA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645308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The issue</a:t>
            </a:r>
            <a:endParaRPr lang="fr-CA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78691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24782"/>
          </a:xfrm>
        </p:spPr>
        <p:txBody>
          <a:bodyPr>
            <a:normAutofit fontScale="90000"/>
          </a:bodyPr>
          <a:lstStyle/>
          <a:p>
            <a:r>
              <a:rPr lang="fr-CA" dirty="0" smtClean="0"/>
              <a:t>HRM</a:t>
            </a:r>
            <a:endParaRPr lang="fr-CA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9695039"/>
              </p:ext>
            </p:extLst>
          </p:nvPr>
        </p:nvGraphicFramePr>
        <p:xfrm>
          <a:off x="91632" y="724782"/>
          <a:ext cx="8874395" cy="60238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4879"/>
                <a:gridCol w="1774879"/>
                <a:gridCol w="1774879"/>
                <a:gridCol w="1774879"/>
                <a:gridCol w="1774879"/>
              </a:tblGrid>
              <a:tr h="3913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  <a:endParaRPr lang="fr-FR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Missionary</a:t>
                      </a:r>
                      <a:endParaRPr lang="fr-FR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Venerable</a:t>
                      </a:r>
                      <a:endParaRPr lang="fr-FR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Wannabe</a:t>
                      </a:r>
                      <a:endParaRPr lang="fr-FR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Top of the pile</a:t>
                      </a:r>
                      <a:endParaRPr lang="fr-FR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22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R/T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T&gt;R</a:t>
                      </a:r>
                      <a:endParaRPr lang="fr-FR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R&gt;T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R&gt;T</a:t>
                      </a:r>
                      <a:endParaRPr lang="fr-FR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R&gt;=T</a:t>
                      </a:r>
                      <a:endParaRPr lang="fr-FR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407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What is mostly valued in assessment? 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Contribution to the department in teaching and administration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Contribution to the prestige of the institution ("Talent, originality")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Contribution to excellence as subcontracted to journals and </a:t>
                      </a:r>
                      <a:r>
                        <a:rPr lang="en-US" sz="18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disciplines (past performance)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Academic </a:t>
                      </a: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promises for the future ("talent, originality"). 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407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What social processes really </a:t>
                      </a:r>
                      <a:r>
                        <a:rPr lang="en-US" sz="18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counts in HRM decisions?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Formalized collective </a:t>
                      </a:r>
                      <a:r>
                        <a:rPr lang="en-US" sz="1800" i="1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assessment</a:t>
                      </a:r>
                      <a:r>
                        <a:rPr lang="en-US" sz="18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and</a:t>
                      </a:r>
                      <a:r>
                        <a:rPr lang="en-US" sz="1800" baseline="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conversation, department level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Formalized collective </a:t>
                      </a:r>
                      <a:r>
                        <a:rPr lang="en-US" sz="18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assessment and</a:t>
                      </a:r>
                      <a:r>
                        <a:rPr lang="en-US" sz="1800" baseline="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1800" i="1" baseline="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conversation</a:t>
                      </a:r>
                      <a:r>
                        <a:rPr lang="en-US" sz="1800" baseline="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, organization level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Publication </a:t>
                      </a:r>
                      <a:r>
                        <a:rPr lang="en-US" sz="1800" i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metrics </a:t>
                      </a:r>
                      <a:endParaRPr lang="en-US" sz="1800" i="1" dirty="0" smtClean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Formalized multi-levels and multi-disciplinary </a:t>
                      </a:r>
                      <a:r>
                        <a:rPr lang="en-US" sz="18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assessment and</a:t>
                      </a:r>
                      <a:r>
                        <a:rPr lang="en-US" sz="1800" baseline="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1800" i="1" baseline="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conversation</a:t>
                      </a:r>
                      <a:endParaRPr lang="fr-FR" sz="1800" i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284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Who really count </a:t>
                      </a:r>
                      <a:r>
                        <a:rPr lang="en-US" sz="18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in HRM decisions?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Colleagues in the same department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Senior professors within the institution at large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General management subcontracting to journals and the market in the discipline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Faculty at </a:t>
                      </a: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large, with the help of disciplinary colleagues outside the institution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97423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6135"/>
          </a:xfrm>
        </p:spPr>
        <p:txBody>
          <a:bodyPr/>
          <a:lstStyle/>
          <a:p>
            <a:r>
              <a:rPr lang="en-GB" dirty="0" smtClean="0"/>
              <a:t>Governance processes</a:t>
            </a:r>
            <a:endParaRPr lang="en-GB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0936056"/>
              </p:ext>
            </p:extLst>
          </p:nvPr>
        </p:nvGraphicFramePr>
        <p:xfrm>
          <a:off x="134683" y="916131"/>
          <a:ext cx="8835913" cy="57796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7183"/>
                <a:gridCol w="1563956"/>
                <a:gridCol w="1788081"/>
                <a:gridCol w="1899836"/>
                <a:gridCol w="1816857"/>
              </a:tblGrid>
              <a:tr h="4595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Missionary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Venerable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Wannabe</a:t>
                      </a:r>
                      <a:endParaRPr lang="fr-FR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Top of the pile</a:t>
                      </a:r>
                      <a:endParaRPr lang="fr-FR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598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Valuation of management </a:t>
                      </a:r>
                      <a:r>
                        <a:rPr lang="en-US" sz="18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roles of academics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Little 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Little</a:t>
                      </a:r>
                      <a:endParaRPr lang="fr-FR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Valued</a:t>
                      </a:r>
                      <a:endParaRPr lang="fr-FR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Valued</a:t>
                      </a:r>
                      <a:endParaRPr lang="fr-FR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09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Power sharing </a:t>
                      </a:r>
                      <a:endParaRPr lang="fr-FR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Weak management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Weak academics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Weak management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Strong academics 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Strong management</a:t>
                      </a:r>
                      <a:endParaRPr lang="fr-FR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Weak academics</a:t>
                      </a:r>
                      <a:endParaRPr lang="fr-FR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Strong management</a:t>
                      </a:r>
                      <a:endParaRPr lang="fr-FR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Strong academics</a:t>
                      </a:r>
                      <a:endParaRPr lang="fr-FR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68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Integration</a:t>
                      </a:r>
                      <a:endParaRPr lang="fr-FR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Weak </a:t>
                      </a:r>
                      <a:endParaRPr lang="fr-FR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Weak</a:t>
                      </a:r>
                      <a:endParaRPr lang="fr-FR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Strong</a:t>
                      </a:r>
                      <a:endParaRPr lang="fr-FR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Strong</a:t>
                      </a:r>
                      <a:endParaRPr lang="fr-FR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68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Differentiation</a:t>
                      </a:r>
                      <a:endParaRPr lang="fr-FR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Strong</a:t>
                      </a:r>
                      <a:endParaRPr lang="fr-FR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Strong</a:t>
                      </a:r>
                      <a:endParaRPr lang="fr-FR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Weak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Strong</a:t>
                      </a:r>
                      <a:endParaRPr lang="fr-FR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322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Participation of academics to governance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Weak</a:t>
                      </a:r>
                      <a:endParaRPr lang="fr-FR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Weak outside seniors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Controlled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Negotiated among all components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871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Type of governance</a:t>
                      </a:r>
                      <a:endParaRPr lang="fr-FR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Unstable </a:t>
                      </a:r>
                      <a:endParaRPr lang="fr-FR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(Depends on who governs)</a:t>
                      </a:r>
                      <a:endParaRPr lang="fr-FR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  <a:endParaRPr lang="fr-FR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Relatively stable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(Cautious to reproduce the government style)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Stable</a:t>
                      </a:r>
                      <a:endParaRPr lang="fr-FR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Asymmetric (prevalence of top management)</a:t>
                      </a:r>
                      <a:endParaRPr lang="fr-FR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Stable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Symmetric or </a:t>
                      </a:r>
                      <a:r>
                        <a:rPr lang="en-US" sz="18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“</a:t>
                      </a:r>
                      <a:r>
                        <a:rPr lang="en-US" sz="1800" dirty="0" err="1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shared</a:t>
                      </a:r>
                      <a:r>
                        <a:rPr lang="en-US" sz="1800" baseline="30000" dirty="0" err="1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b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07322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95314"/>
          </a:xfrm>
        </p:spPr>
        <p:txBody>
          <a:bodyPr>
            <a:normAutofit/>
          </a:bodyPr>
          <a:lstStyle/>
          <a:p>
            <a:r>
              <a:rPr lang="en-GB" dirty="0" smtClean="0"/>
              <a:t>Cultural norms of belongingness</a:t>
            </a:r>
            <a:endParaRPr lang="en-GB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3026404"/>
              </p:ext>
            </p:extLst>
          </p:nvPr>
        </p:nvGraphicFramePr>
        <p:xfrm>
          <a:off x="0" y="963146"/>
          <a:ext cx="9144000" cy="5924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4617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Missionary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Venerable</a:t>
                      </a:r>
                      <a:endParaRPr lang="fr-FR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Wannabe</a:t>
                      </a:r>
                      <a:endParaRPr lang="fr-FR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Top of the pile</a:t>
                      </a:r>
                      <a:endParaRPr lang="fr-FR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23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Social </a:t>
                      </a:r>
                      <a:r>
                        <a:rPr lang="en-US" sz="18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status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Moderate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High</a:t>
                      </a:r>
                      <a:endParaRPr lang="fr-FR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Moderate high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Very high</a:t>
                      </a:r>
                      <a:endParaRPr lang="fr-FR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37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Image attached to social status</a:t>
                      </a:r>
                      <a:endParaRPr lang="fr-FR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Teacher </a:t>
                      </a:r>
                      <a:r>
                        <a:rPr lang="en-US" sz="18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/ academic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Professor: academic+ researcher</a:t>
                      </a:r>
                      <a:endParaRPr lang="fr-FR" sz="1800" dirty="0" smtClean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Knowledge </a:t>
                      </a:r>
                      <a:r>
                        <a:rPr lang="en-US" sz="18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worker</a:t>
                      </a:r>
                      <a:r>
                        <a:rPr lang="en-US" sz="1800" baseline="300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a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Professor: academic+ researcher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94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Strength of local values</a:t>
                      </a:r>
                      <a:endParaRPr lang="fr-FR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Weak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Strong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Weak</a:t>
                      </a:r>
                      <a:endParaRPr lang="fr-FR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Strong</a:t>
                      </a:r>
                      <a:endParaRPr lang="fr-FR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657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Socialization processes that count</a:t>
                      </a:r>
                      <a:endParaRPr lang="fr-FR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In situ</a:t>
                      </a:r>
                      <a:r>
                        <a:rPr lang="en-US" sz="18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, through </a:t>
                      </a: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personal learning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In </a:t>
                      </a:r>
                      <a:r>
                        <a:rPr lang="en-US" sz="18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situ </a:t>
                      </a: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through personal learning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Outside the institution by the disciplinary community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In </a:t>
                      </a:r>
                      <a:r>
                        <a:rPr lang="en-US" sz="18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situ</a:t>
                      </a:r>
                      <a:r>
                        <a:rPr lang="en-US" sz="1800" baseline="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18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through </a:t>
                      </a: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personal learning </a:t>
                      </a:r>
                      <a:r>
                        <a:rPr lang="en-US" sz="18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and mentoring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966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Academic loyalty to the institution</a:t>
                      </a:r>
                      <a:endParaRPr lang="fr-FR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Strong or weak depending on where rewards can be expected </a:t>
                      </a:r>
                      <a:endParaRPr lang="fr-FR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Strong 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Weak (regulation by the market)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Strong 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051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Academic loyalty to the </a:t>
                      </a:r>
                      <a:r>
                        <a:rPr lang="en-US" sz="18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institution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Variable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Strong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Strong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Strong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52215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66426"/>
            <a:ext cx="8229600" cy="70332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Why do such social processes matter?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78598"/>
            <a:ext cx="8229600" cy="5879402"/>
          </a:xfrm>
        </p:spPr>
        <p:txBody>
          <a:bodyPr>
            <a:normAutofit fontScale="32500" lnSpcReduction="20000"/>
          </a:bodyPr>
          <a:lstStyle/>
          <a:p>
            <a:r>
              <a:rPr lang="en-GB" sz="6000" dirty="0" smtClean="0"/>
              <a:t>Social exchange within academia</a:t>
            </a:r>
          </a:p>
          <a:p>
            <a:pPr lvl="1"/>
            <a:r>
              <a:rPr lang="en-GB" sz="6000" dirty="0" smtClean="0"/>
              <a:t>Density of exchange within and between disciplines</a:t>
            </a:r>
          </a:p>
          <a:p>
            <a:pPr lvl="1"/>
            <a:r>
              <a:rPr lang="en-GB" sz="6000" dirty="0" smtClean="0"/>
              <a:t>Density of exchange between levels</a:t>
            </a:r>
          </a:p>
          <a:p>
            <a:pPr marL="57150" indent="0">
              <a:buNone/>
            </a:pPr>
            <a:r>
              <a:rPr lang="en-GB" sz="6000" dirty="0" smtClean="0"/>
              <a:t>-&gt; Ability </a:t>
            </a:r>
            <a:r>
              <a:rPr lang="en-GB" sz="6000" dirty="0"/>
              <a:t>to negotiate and compromise on common ends and </a:t>
            </a:r>
            <a:r>
              <a:rPr lang="en-GB" sz="6000" dirty="0" smtClean="0"/>
              <a:t>mean</a:t>
            </a:r>
          </a:p>
          <a:p>
            <a:pPr marL="57150" indent="0">
              <a:buNone/>
            </a:pPr>
            <a:endParaRPr lang="en-GB" sz="6000" dirty="0" smtClean="0"/>
          </a:p>
          <a:p>
            <a:r>
              <a:rPr lang="en-GB" sz="6000" dirty="0" smtClean="0"/>
              <a:t>Social exchange between academia and management</a:t>
            </a:r>
          </a:p>
          <a:p>
            <a:pPr lvl="1"/>
            <a:r>
              <a:rPr lang="en-GB" sz="6000" dirty="0" smtClean="0"/>
              <a:t>Density of exchange</a:t>
            </a:r>
          </a:p>
          <a:p>
            <a:pPr lvl="1"/>
            <a:r>
              <a:rPr lang="en-GB" sz="6000" dirty="0" smtClean="0"/>
              <a:t>Symmetry of exchange</a:t>
            </a:r>
          </a:p>
          <a:p>
            <a:pPr marL="57150" indent="0">
              <a:buNone/>
            </a:pPr>
            <a:r>
              <a:rPr lang="en-GB" sz="6000" dirty="0" smtClean="0"/>
              <a:t>-&gt; Legitimacy and efficiency of </a:t>
            </a:r>
            <a:r>
              <a:rPr lang="en-GB" sz="6000" dirty="0" smtClean="0"/>
              <a:t>management</a:t>
            </a:r>
          </a:p>
          <a:p>
            <a:pPr marL="57150" indent="0">
              <a:buNone/>
            </a:pPr>
            <a:endParaRPr lang="en-GB" sz="6000" dirty="0"/>
          </a:p>
          <a:p>
            <a:r>
              <a:rPr lang="en-GB" sz="6000" dirty="0" smtClean="0"/>
              <a:t>Internal solidarity </a:t>
            </a:r>
            <a:endParaRPr lang="en-GB" sz="6000" dirty="0"/>
          </a:p>
          <a:p>
            <a:pPr lvl="1"/>
            <a:r>
              <a:rPr lang="en-GB" sz="6000" dirty="0"/>
              <a:t>Interdependence between individual and collective achievement</a:t>
            </a:r>
          </a:p>
          <a:p>
            <a:pPr lvl="1"/>
            <a:r>
              <a:rPr lang="en-GB" sz="6000" dirty="0"/>
              <a:t>A</a:t>
            </a:r>
            <a:r>
              <a:rPr lang="en-GB" sz="6000" dirty="0" smtClean="0"/>
              <a:t>ctual </a:t>
            </a:r>
            <a:r>
              <a:rPr lang="en-GB" sz="6000" dirty="0"/>
              <a:t>compliance to decisions </a:t>
            </a:r>
            <a:r>
              <a:rPr lang="en-GB" sz="6000" dirty="0" smtClean="0"/>
              <a:t>taken</a:t>
            </a:r>
          </a:p>
          <a:p>
            <a:pPr marL="0" indent="0">
              <a:buNone/>
            </a:pPr>
            <a:r>
              <a:rPr lang="en-GB" sz="6000" dirty="0" smtClean="0"/>
              <a:t>-&gt; Social control within and across levels and </a:t>
            </a:r>
            <a:r>
              <a:rPr lang="en-GB" sz="6000" dirty="0" smtClean="0"/>
              <a:t>disciplines</a:t>
            </a:r>
          </a:p>
          <a:p>
            <a:pPr marL="0" indent="0">
              <a:buNone/>
            </a:pPr>
            <a:endParaRPr lang="en-GB" sz="6000" dirty="0"/>
          </a:p>
          <a:p>
            <a:r>
              <a:rPr lang="en-GB" sz="6000" dirty="0" smtClean="0"/>
              <a:t>Rewards </a:t>
            </a:r>
          </a:p>
          <a:p>
            <a:pPr lvl="1"/>
            <a:r>
              <a:rPr lang="en-GB" sz="6000" dirty="0"/>
              <a:t>A</a:t>
            </a:r>
            <a:r>
              <a:rPr lang="en-GB" sz="6000" dirty="0" smtClean="0"/>
              <a:t>ttached </a:t>
            </a:r>
            <a:r>
              <a:rPr lang="en-GB" sz="6000" dirty="0"/>
              <a:t>to being a </a:t>
            </a:r>
            <a:r>
              <a:rPr lang="en-GB" sz="6000" dirty="0" smtClean="0"/>
              <a:t>member</a:t>
            </a:r>
          </a:p>
          <a:p>
            <a:pPr lvl="1"/>
            <a:r>
              <a:rPr lang="en-GB" sz="6000" dirty="0"/>
              <a:t>A</a:t>
            </a:r>
            <a:r>
              <a:rPr lang="en-GB" sz="6000" dirty="0" smtClean="0"/>
              <a:t>ttached </a:t>
            </a:r>
            <a:r>
              <a:rPr lang="en-GB" sz="6000" dirty="0"/>
              <a:t>to being a good </a:t>
            </a:r>
            <a:r>
              <a:rPr lang="en-GB" sz="6000" dirty="0" smtClean="0"/>
              <a:t>citizen </a:t>
            </a:r>
          </a:p>
          <a:p>
            <a:pPr marL="0" indent="0">
              <a:buNone/>
            </a:pPr>
            <a:r>
              <a:rPr lang="en-GB" sz="6000" dirty="0" smtClean="0"/>
              <a:t>-&gt; Individual </a:t>
            </a:r>
            <a:r>
              <a:rPr lang="en-GB" sz="6000" dirty="0"/>
              <a:t>and collective concern with the future of the </a:t>
            </a:r>
            <a:r>
              <a:rPr lang="en-GB" sz="6000" dirty="0" smtClean="0"/>
              <a:t>institution</a:t>
            </a:r>
          </a:p>
          <a:p>
            <a:pPr marL="0" indent="0">
              <a:buNone/>
            </a:pPr>
            <a:endParaRPr lang="en-GB" dirty="0" smtClean="0"/>
          </a:p>
          <a:p>
            <a:pPr lvl="1"/>
            <a:endParaRPr lang="en-GB" dirty="0"/>
          </a:p>
          <a:p>
            <a:endParaRPr lang="fr-CA" dirty="0"/>
          </a:p>
          <a:p>
            <a:endParaRPr lang="fr-CA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1550705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Assessing strategic capacity</a:t>
            </a:r>
            <a:endParaRPr lang="en-GB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448245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Two basic assumptions for assessing strategic capacity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 smtClean="0"/>
          </a:p>
          <a:p>
            <a:r>
              <a:rPr lang="en-GB" sz="3600" dirty="0" smtClean="0"/>
              <a:t>It only makes sense to speak of strategic capacity when HEIs are autonomous and accountable</a:t>
            </a:r>
          </a:p>
          <a:p>
            <a:r>
              <a:rPr lang="en-GB" sz="3600" dirty="0" smtClean="0"/>
              <a:t>Strategic capacity is (to a large extent) a function of organizational capabilities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7319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203671"/>
          </a:xfrm>
        </p:spPr>
        <p:txBody>
          <a:bodyPr>
            <a:noAutofit/>
          </a:bodyPr>
          <a:lstStyle/>
          <a:p>
            <a:r>
              <a:rPr lang="en-GB" sz="4000" dirty="0" smtClean="0"/>
              <a:t>A guide to  organizational sources of strategic  capacities  (1</a:t>
            </a:r>
            <a:r>
              <a:rPr lang="fr-FR" sz="4000" dirty="0" smtClean="0"/>
              <a:t>)        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478308"/>
            <a:ext cx="8918222" cy="5379692"/>
          </a:xfrm>
        </p:spPr>
        <p:txBody>
          <a:bodyPr>
            <a:normAutofit fontScale="92500" lnSpcReduction="10000"/>
          </a:bodyPr>
          <a:lstStyle/>
          <a:p>
            <a:pPr marL="0" indent="0" algn="just" hangingPunct="0">
              <a:buNone/>
            </a:pPr>
            <a:endParaRPr lang="en-GB" sz="2400" dirty="0" smtClean="0"/>
          </a:p>
          <a:p>
            <a:pPr marL="0" indent="0" algn="just" hangingPunct="0">
              <a:buNone/>
            </a:pPr>
            <a:r>
              <a:rPr lang="en-GB" sz="3000" dirty="0" smtClean="0"/>
              <a:t>1. The </a:t>
            </a:r>
            <a:r>
              <a:rPr lang="en-GB" sz="3000" b="1" dirty="0"/>
              <a:t>main time horizon set for implementation </a:t>
            </a:r>
            <a:r>
              <a:rPr lang="en-GB" sz="3000" dirty="0"/>
              <a:t>and the way this time objective is defined and shared internally, as well as by external stakeholders (referenced public authorities, donors, etc.</a:t>
            </a:r>
            <a:r>
              <a:rPr lang="en-GB" sz="3000" dirty="0" smtClean="0"/>
              <a:t>)</a:t>
            </a:r>
            <a:r>
              <a:rPr lang="en-GB" sz="3000" dirty="0"/>
              <a:t> </a:t>
            </a:r>
            <a:endParaRPr lang="fr-FR" sz="3000" dirty="0"/>
          </a:p>
          <a:p>
            <a:pPr marL="0" indent="0" algn="just" hangingPunct="0">
              <a:buNone/>
            </a:pPr>
            <a:r>
              <a:rPr lang="en-GB" sz="3000" dirty="0" smtClean="0"/>
              <a:t>2. The</a:t>
            </a:r>
            <a:r>
              <a:rPr lang="en-GB" sz="3000" b="1" dirty="0" smtClean="0"/>
              <a:t> </a:t>
            </a:r>
            <a:r>
              <a:rPr lang="en-GB" sz="3000" b="1" dirty="0"/>
              <a:t>in-house stakeholders involved</a:t>
            </a:r>
            <a:r>
              <a:rPr lang="en-GB" sz="3000" dirty="0"/>
              <a:t>, who actively participate in setting up the project</a:t>
            </a:r>
            <a:endParaRPr lang="fr-FR" sz="3000" dirty="0"/>
          </a:p>
          <a:p>
            <a:pPr marL="0" indent="0" algn="just">
              <a:buNone/>
            </a:pPr>
            <a:r>
              <a:rPr lang="en-GB" sz="3000" dirty="0" smtClean="0"/>
              <a:t>3. The </a:t>
            </a:r>
            <a:r>
              <a:rPr lang="en-GB" sz="3000" b="1" dirty="0"/>
              <a:t>importance and credibility </a:t>
            </a:r>
            <a:r>
              <a:rPr lang="en-GB" sz="3000" dirty="0"/>
              <a:t>lent to the strategy by the institution’s </a:t>
            </a:r>
            <a:r>
              <a:rPr lang="en-GB" sz="3000" dirty="0" smtClean="0"/>
              <a:t>members</a:t>
            </a:r>
            <a:endParaRPr lang="fr-FR" sz="3000" dirty="0"/>
          </a:p>
          <a:p>
            <a:pPr marL="0" indent="0" algn="just">
              <a:buNone/>
            </a:pPr>
            <a:r>
              <a:rPr lang="fr-FR" sz="3000" dirty="0" smtClean="0"/>
              <a:t>4. </a:t>
            </a:r>
            <a:r>
              <a:rPr lang="en-GB" sz="3000" dirty="0" smtClean="0"/>
              <a:t>The</a:t>
            </a:r>
            <a:r>
              <a:rPr lang="en-GB" sz="3000" b="1" dirty="0" smtClean="0"/>
              <a:t> outside actors and stakeholders </a:t>
            </a:r>
            <a:r>
              <a:rPr lang="en-GB" sz="3000" b="1" dirty="0"/>
              <a:t>within the action </a:t>
            </a:r>
            <a:r>
              <a:rPr lang="en-GB" sz="3000" b="1" dirty="0" smtClean="0"/>
              <a:t>context</a:t>
            </a:r>
            <a:r>
              <a:rPr lang="en-GB" sz="3000" dirty="0" smtClean="0"/>
              <a:t>, </a:t>
            </a:r>
            <a:r>
              <a:rPr lang="en-GB" sz="3000" dirty="0"/>
              <a:t>who </a:t>
            </a:r>
            <a:r>
              <a:rPr lang="en-GB" sz="3000" dirty="0" smtClean="0"/>
              <a:t>count </a:t>
            </a:r>
            <a:r>
              <a:rPr lang="en-GB" sz="3000" dirty="0"/>
              <a:t>(public authorities, </a:t>
            </a:r>
            <a:r>
              <a:rPr lang="en-GB" sz="3000" dirty="0" smtClean="0"/>
              <a:t>steering and funding agencies, businesses</a:t>
            </a:r>
            <a:r>
              <a:rPr lang="en-GB" sz="3000" dirty="0"/>
              <a:t>, </a:t>
            </a:r>
            <a:r>
              <a:rPr lang="en-GB" sz="3000" dirty="0" smtClean="0"/>
              <a:t>labour markets, activists of moral causes, trade unions, </a:t>
            </a:r>
            <a:r>
              <a:rPr lang="en-GB" sz="3000" dirty="0"/>
              <a:t>etc.)</a:t>
            </a:r>
            <a:endParaRPr lang="fr-FR" sz="3000" dirty="0"/>
          </a:p>
          <a:p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1596098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90311"/>
            <a:ext cx="8229600" cy="1143000"/>
          </a:xfrm>
        </p:spPr>
        <p:txBody>
          <a:bodyPr>
            <a:noAutofit/>
          </a:bodyPr>
          <a:lstStyle/>
          <a:p>
            <a:r>
              <a:rPr lang="en-GB" sz="4000" dirty="0" smtClean="0"/>
              <a:t>A guide to  organizational sources of strategic  capacities  (2)        </a:t>
            </a:r>
            <a:endParaRPr lang="en-GB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895"/>
            <a:ext cx="8229600" cy="5271911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GB" sz="3000" dirty="0"/>
              <a:t>5. </a:t>
            </a:r>
            <a:r>
              <a:rPr lang="en-GB" sz="3000" b="1" dirty="0" smtClean="0"/>
              <a:t>The identification of opportunities </a:t>
            </a:r>
            <a:r>
              <a:rPr lang="en-GB" sz="3000" b="1" dirty="0"/>
              <a:t>and threats for the future</a:t>
            </a:r>
            <a:r>
              <a:rPr lang="en-GB" sz="3000" dirty="0"/>
              <a:t>, stemming for example from outside </a:t>
            </a:r>
            <a:r>
              <a:rPr lang="en-GB" sz="3000" dirty="0" smtClean="0"/>
              <a:t>“competitors” </a:t>
            </a:r>
            <a:r>
              <a:rPr lang="en-GB" sz="3000" dirty="0"/>
              <a:t>(between universities, between ways of gaining access to employment opportunities, in the ways funding sources are accessed, in terms of student attractiveness, etc.</a:t>
            </a:r>
            <a:r>
              <a:rPr lang="en-GB" sz="3000" dirty="0" smtClean="0"/>
              <a:t>) or that are linked to new societal issues and demands</a:t>
            </a:r>
            <a:endParaRPr lang="fr-FR" sz="3000" dirty="0" smtClean="0"/>
          </a:p>
          <a:p>
            <a:pPr marL="0" indent="0" algn="just" hangingPunct="0">
              <a:buNone/>
            </a:pPr>
            <a:r>
              <a:rPr lang="en-GB" sz="3000" dirty="0" smtClean="0"/>
              <a:t>6. The </a:t>
            </a:r>
            <a:r>
              <a:rPr lang="en-GB" sz="3000" b="1" dirty="0"/>
              <a:t>in-house resources available </a:t>
            </a:r>
            <a:r>
              <a:rPr lang="en-GB" sz="3000" dirty="0"/>
              <a:t>and necessary to support implementation of the strategy, and more generally to be able </a:t>
            </a:r>
            <a:r>
              <a:rPr lang="en-GB" sz="3000" b="1" dirty="0"/>
              <a:t>to highlight, to protect and if necessary reorganise the institution’s tangible and intangible </a:t>
            </a:r>
            <a:r>
              <a:rPr lang="en-GB" sz="3000" b="1" dirty="0" smtClean="0"/>
              <a:t>assets</a:t>
            </a:r>
            <a:endParaRPr lang="en-GB" sz="3000" dirty="0"/>
          </a:p>
          <a:p>
            <a:pPr marL="0" indent="0" algn="just" hangingPunct="0">
              <a:buNone/>
            </a:pPr>
            <a:r>
              <a:rPr lang="en-GB" sz="3000" dirty="0" smtClean="0"/>
              <a:t>7</a:t>
            </a:r>
            <a:r>
              <a:rPr lang="en-GB" sz="3000" b="1" dirty="0" smtClean="0"/>
              <a:t>. </a:t>
            </a:r>
            <a:r>
              <a:rPr lang="en-GB" sz="3000" dirty="0" smtClean="0"/>
              <a:t>The </a:t>
            </a:r>
            <a:r>
              <a:rPr lang="en-GB" sz="3000" dirty="0"/>
              <a:t>way </a:t>
            </a:r>
            <a:r>
              <a:rPr lang="en-GB" sz="3000" b="1" dirty="0" smtClean="0"/>
              <a:t>opportunities are seized  and threats avoided.</a:t>
            </a:r>
            <a:endParaRPr lang="fr-FR" sz="30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131004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2890"/>
            <a:ext cx="8229600" cy="772324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 </a:t>
            </a:r>
            <a:r>
              <a:rPr lang="en-US" sz="4000" dirty="0" smtClean="0"/>
              <a:t>Strategic Capacity (1)             </a:t>
            </a:r>
            <a:endParaRPr lang="en-US" sz="40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6041118"/>
              </p:ext>
            </p:extLst>
          </p:nvPr>
        </p:nvGraphicFramePr>
        <p:xfrm>
          <a:off x="0" y="885213"/>
          <a:ext cx="9144000" cy="60728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312152">
                <a:tc>
                  <a:txBody>
                    <a:bodyPr/>
                    <a:lstStyle/>
                    <a:p>
                      <a:pPr marL="270510" indent="135890"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i="0" noProof="0" dirty="0" smtClean="0">
                          <a:effectLst/>
                          <a:latin typeface="Calibri"/>
                          <a:ea typeface="Times New Roman"/>
                        </a:rPr>
                        <a:t> </a:t>
                      </a:r>
                      <a:endParaRPr lang="en-GB" sz="1800" i="0" noProof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b="1" noProof="0" smtClean="0">
                          <a:effectLst/>
                          <a:latin typeface="Calibri"/>
                          <a:ea typeface="Times New Roman"/>
                        </a:rPr>
                        <a:t>Misssionary</a:t>
                      </a:r>
                      <a:endParaRPr lang="en-GB" sz="1800" noProof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b="1" noProof="0" smtClean="0">
                          <a:effectLst/>
                          <a:latin typeface="Calibri"/>
                          <a:ea typeface="Times New Roman"/>
                        </a:rPr>
                        <a:t>Venerable</a:t>
                      </a:r>
                      <a:endParaRPr lang="en-GB" sz="1800" noProof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304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b="1" noProof="0" smtClean="0">
                          <a:effectLst/>
                          <a:latin typeface="Calibri"/>
                          <a:ea typeface="Times New Roman"/>
                        </a:rPr>
                        <a:t>Wannabe</a:t>
                      </a:r>
                      <a:endParaRPr lang="en-GB" sz="1800" noProof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8110" indent="-11811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b="1" noProof="0" smtClean="0">
                          <a:effectLst/>
                          <a:latin typeface="Calibri"/>
                          <a:ea typeface="Times New Roman"/>
                        </a:rPr>
                        <a:t>Top</a:t>
                      </a:r>
                      <a:r>
                        <a:rPr lang="en-GB" sz="1800" b="1" baseline="0" noProof="0" smtClean="0">
                          <a:effectLst/>
                          <a:latin typeface="Calibri"/>
                          <a:ea typeface="Times New Roman"/>
                        </a:rPr>
                        <a:t> of the pile</a:t>
                      </a:r>
                      <a:endParaRPr lang="en-GB" sz="1800" noProof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8882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i="0" noProof="0" dirty="0" smtClean="0">
                          <a:effectLst/>
                          <a:latin typeface="Calibri"/>
                          <a:ea typeface="Times New Roman"/>
                        </a:rPr>
                        <a:t>Time</a:t>
                      </a:r>
                      <a:r>
                        <a:rPr lang="en-GB" sz="1800" i="0" baseline="0" noProof="0" dirty="0" smtClean="0">
                          <a:effectLst/>
                          <a:latin typeface="Calibri"/>
                          <a:ea typeface="Times New Roman"/>
                        </a:rPr>
                        <a:t> horizon taken as reference</a:t>
                      </a:r>
                      <a:endParaRPr lang="en-GB" sz="1800" i="0" noProof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noProof="0" smtClean="0">
                          <a:effectLst/>
                          <a:latin typeface="Calibri"/>
                          <a:ea typeface="Times New Roman"/>
                        </a:rPr>
                        <a:t>  Short</a:t>
                      </a:r>
                      <a:r>
                        <a:rPr lang="en-GB" sz="1800" baseline="0" noProof="0" smtClean="0">
                          <a:effectLst/>
                          <a:latin typeface="Calibri"/>
                          <a:ea typeface="Times New Roman"/>
                        </a:rPr>
                        <a:t>-term</a:t>
                      </a:r>
                      <a:endParaRPr lang="en-GB" sz="1800" noProof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noProof="0" smtClean="0">
                          <a:effectLst/>
                          <a:latin typeface="Calibri"/>
                          <a:ea typeface="Times New Roman"/>
                        </a:rPr>
                        <a:t>    Short-term</a:t>
                      </a:r>
                      <a:endParaRPr lang="en-GB" sz="1800" noProof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noProof="0" smtClean="0">
                          <a:effectLst/>
                          <a:latin typeface="Calibri"/>
                          <a:ea typeface="Times New Roman"/>
                        </a:rPr>
                        <a:t>Short-and</a:t>
                      </a:r>
                      <a:r>
                        <a:rPr lang="en-GB" sz="1800" baseline="0" noProof="0" smtClean="0">
                          <a:effectLst/>
                          <a:latin typeface="Calibri"/>
                          <a:ea typeface="Times New Roman"/>
                        </a:rPr>
                        <a:t> mid-term</a:t>
                      </a:r>
                      <a:r>
                        <a:rPr lang="en-GB" sz="1800" noProof="0" smtClean="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GB" sz="1800" noProof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noProof="0" smtClean="0">
                          <a:effectLst/>
                          <a:latin typeface="Calibri"/>
                          <a:ea typeface="Times New Roman"/>
                        </a:rPr>
                        <a:t>Mid-an</a:t>
                      </a:r>
                      <a:r>
                        <a:rPr lang="en-GB" sz="1800" baseline="0" noProof="0" smtClean="0">
                          <a:effectLst/>
                          <a:latin typeface="Calibri"/>
                          <a:ea typeface="Times New Roman"/>
                        </a:rPr>
                        <a:t>d</a:t>
                      </a:r>
                      <a:r>
                        <a:rPr lang="en-GB" sz="1800" noProof="0" smtClean="0">
                          <a:effectLst/>
                          <a:latin typeface="Calibri"/>
                          <a:ea typeface="Times New Roman"/>
                        </a:rPr>
                        <a:t> long- terms </a:t>
                      </a:r>
                      <a:endParaRPr lang="en-GB" sz="1800" noProof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8882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i="0" noProof="0" smtClean="0">
                          <a:effectLst/>
                          <a:latin typeface="Calibri"/>
                          <a:ea typeface="Times New Roman"/>
                        </a:rPr>
                        <a:t>Importance allocated to this time</a:t>
                      </a:r>
                      <a:r>
                        <a:rPr lang="en-GB" sz="1800" i="0" baseline="0" noProof="0" smtClean="0">
                          <a:effectLst/>
                          <a:latin typeface="Calibri"/>
                          <a:ea typeface="Times New Roman"/>
                        </a:rPr>
                        <a:t> horizon</a:t>
                      </a:r>
                      <a:endParaRPr lang="en-GB" sz="1800" i="0" noProof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noProof="0" dirty="0" smtClean="0">
                          <a:effectLst/>
                          <a:latin typeface="Calibri"/>
                          <a:ea typeface="Times New Roman"/>
                        </a:rPr>
                        <a:t>Low</a:t>
                      </a:r>
                      <a:endParaRPr lang="en-GB" sz="1800" noProof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noProof="0" smtClean="0">
                          <a:effectLst/>
                          <a:latin typeface="Calibri"/>
                          <a:ea typeface="Times New Roman"/>
                        </a:rPr>
                        <a:t>Low</a:t>
                      </a:r>
                      <a:endParaRPr lang="en-GB" sz="1800" noProof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noProof="0" smtClean="0">
                          <a:effectLst/>
                          <a:latin typeface="Calibri"/>
                          <a:ea typeface="Times New Roman"/>
                        </a:rPr>
                        <a:t>High</a:t>
                      </a:r>
                      <a:endParaRPr lang="en-GB" sz="1800" noProof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noProof="0" smtClean="0">
                          <a:effectLst/>
                          <a:latin typeface="Calibri"/>
                          <a:ea typeface="Times New Roman"/>
                        </a:rPr>
                        <a:t>High</a:t>
                      </a:r>
                      <a:endParaRPr lang="en-GB" sz="1800" noProof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8882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i="0" noProof="0" dirty="0" smtClean="0">
                          <a:effectLst/>
                          <a:latin typeface="Calibri"/>
                          <a:ea typeface="Times New Roman"/>
                        </a:rPr>
                        <a:t>Attention</a:t>
                      </a:r>
                      <a:r>
                        <a:rPr lang="en-GB" sz="1800" i="0" baseline="0" noProof="0" dirty="0" smtClean="0">
                          <a:effectLst/>
                          <a:latin typeface="Calibri"/>
                          <a:ea typeface="Times New Roman"/>
                        </a:rPr>
                        <a:t> paid to competition dynamics</a:t>
                      </a:r>
                      <a:r>
                        <a:rPr lang="en-GB" sz="1800" i="0" noProof="0" dirty="0" smtClean="0">
                          <a:effectLst/>
                          <a:latin typeface="Calibri"/>
                          <a:ea typeface="Times New Roman"/>
                        </a:rPr>
                        <a:t> </a:t>
                      </a:r>
                      <a:endParaRPr lang="en-GB" sz="1800" i="0" noProof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noProof="0" smtClean="0">
                          <a:effectLst/>
                          <a:latin typeface="Calibri"/>
                          <a:ea typeface="Times New Roman"/>
                        </a:rPr>
                        <a:t>Low</a:t>
                      </a:r>
                      <a:endParaRPr lang="en-GB" sz="1800" noProof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noProof="0" dirty="0" smtClean="0">
                          <a:effectLst/>
                          <a:latin typeface="Calibri"/>
                          <a:ea typeface="Times New Roman"/>
                        </a:rPr>
                        <a:t>Low</a:t>
                      </a:r>
                      <a:endParaRPr lang="en-GB" sz="1800" noProof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noProof="0" smtClean="0">
                          <a:effectLst/>
                          <a:latin typeface="Calibri"/>
                          <a:ea typeface="Times New Roman"/>
                        </a:rPr>
                        <a:t>High</a:t>
                      </a:r>
                      <a:endParaRPr lang="en-GB" sz="1800" noProof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noProof="0" smtClean="0">
                          <a:effectLst/>
                          <a:latin typeface="Calibri"/>
                          <a:ea typeface="Times New Roman"/>
                        </a:rPr>
                        <a:t>High</a:t>
                      </a:r>
                      <a:r>
                        <a:rPr lang="en-GB" sz="1800" baseline="0" noProof="0" smtClean="0">
                          <a:effectLst/>
                          <a:latin typeface="Calibri"/>
                          <a:ea typeface="Times New Roman"/>
                        </a:rPr>
                        <a:t> </a:t>
                      </a:r>
                      <a:endParaRPr lang="en-GB" sz="1800" noProof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314699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i="0" noProof="0" smtClean="0">
                          <a:effectLst/>
                          <a:latin typeface="Calibri"/>
                          <a:ea typeface="Times New Roman"/>
                        </a:rPr>
                        <a:t>Attention paid to</a:t>
                      </a:r>
                      <a:r>
                        <a:rPr lang="en-GB" sz="1800" i="0" baseline="0" noProof="0" smtClean="0">
                          <a:effectLst/>
                          <a:latin typeface="Calibri"/>
                          <a:ea typeface="Times New Roman"/>
                        </a:rPr>
                        <a:t> national and international academic</a:t>
                      </a:r>
                      <a:r>
                        <a:rPr lang="en-GB" sz="1800" i="0" noProof="0" smtClean="0">
                          <a:effectLst/>
                          <a:latin typeface="Calibri"/>
                          <a:ea typeface="Times New Roman"/>
                        </a:rPr>
                        <a:t> contexts </a:t>
                      </a:r>
                      <a:endParaRPr lang="en-GB" sz="1800" i="0" noProof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noProof="0" smtClean="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GB" sz="1800" noProof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noProof="0" smtClean="0">
                          <a:effectLst/>
                          <a:latin typeface="Calibri"/>
                          <a:ea typeface="Times New Roman"/>
                        </a:rPr>
                        <a:t>Low</a:t>
                      </a:r>
                      <a:endParaRPr lang="en-GB" sz="1800" noProof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noProof="0" dirty="0" smtClean="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GB" sz="1800" noProof="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noProof="0" dirty="0" smtClean="0">
                          <a:effectLst/>
                          <a:latin typeface="Calibri"/>
                          <a:ea typeface="Times New Roman"/>
                        </a:rPr>
                        <a:t>Low</a:t>
                      </a:r>
                      <a:endParaRPr lang="en-GB" sz="1800" noProof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noProof="0" dirty="0" smtClean="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GB" sz="1800" noProof="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noProof="0" dirty="0" smtClean="0">
                          <a:effectLst/>
                          <a:latin typeface="Calibri"/>
                          <a:ea typeface="Times New Roman"/>
                        </a:rPr>
                        <a:t>High</a:t>
                      </a:r>
                      <a:endParaRPr lang="en-GB" sz="1800" noProof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noProof="0" smtClean="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GB" sz="1800" noProof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noProof="0" smtClean="0">
                          <a:effectLst/>
                          <a:latin typeface="Calibri"/>
                          <a:ea typeface="Times New Roman"/>
                        </a:rPr>
                        <a:t>High</a:t>
                      </a:r>
                      <a:endParaRPr lang="en-GB" sz="1800" noProof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8882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i="0" noProof="0" smtClean="0">
                          <a:effectLst/>
                          <a:latin typeface="Calibri"/>
                          <a:ea typeface="Times New Roman"/>
                        </a:rPr>
                        <a:t>Attention  paid</a:t>
                      </a:r>
                      <a:r>
                        <a:rPr lang="en-GB" sz="1800" i="0" baseline="0" noProof="0" smtClean="0">
                          <a:effectLst/>
                          <a:latin typeface="Calibri"/>
                          <a:ea typeface="Times New Roman"/>
                        </a:rPr>
                        <a:t> to necessary</a:t>
                      </a:r>
                      <a:r>
                        <a:rPr lang="en-GB" sz="1800" i="0" noProof="0" smtClean="0">
                          <a:effectLst/>
                          <a:latin typeface="Calibri"/>
                          <a:ea typeface="Times New Roman"/>
                        </a:rPr>
                        <a:t> resources</a:t>
                      </a:r>
                      <a:endParaRPr lang="en-GB" sz="1800" i="0" noProof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smtClean="0"/>
                        <a:t>Low</a:t>
                      </a:r>
                      <a:endParaRPr lang="en-GB" sz="18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smtClean="0"/>
                        <a:t>Low</a:t>
                      </a:r>
                      <a:endParaRPr lang="en-GB" sz="18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dirty="0" smtClean="0"/>
                        <a:t>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dirty="0" smtClean="0"/>
                        <a:t>High </a:t>
                      </a:r>
                      <a:endParaRPr lang="en-GB" sz="1800" noProof="0" dirty="0"/>
                    </a:p>
                  </a:txBody>
                  <a:tcPr/>
                </a:tc>
              </a:tr>
              <a:tr h="1051759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i="0" noProof="0" smtClean="0">
                          <a:effectLst/>
                          <a:latin typeface="Calibri"/>
                          <a:ea typeface="Times New Roman"/>
                        </a:rPr>
                        <a:t>Attention paid to</a:t>
                      </a:r>
                      <a:r>
                        <a:rPr lang="en-GB" sz="1800" i="0" baseline="0" noProof="0" smtClean="0">
                          <a:effectLst/>
                          <a:latin typeface="Calibri"/>
                          <a:ea typeface="Times New Roman"/>
                        </a:rPr>
                        <a:t> the</a:t>
                      </a:r>
                      <a:r>
                        <a:rPr lang="en-GB" sz="1800" i="0" noProof="0" smtClean="0">
                          <a:effectLst/>
                          <a:latin typeface="Calibri"/>
                          <a:ea typeface="Times New Roman"/>
                        </a:rPr>
                        <a:t> operational</a:t>
                      </a:r>
                      <a:r>
                        <a:rPr lang="en-GB" sz="1800" i="0" baseline="0" noProof="0" smtClean="0">
                          <a:effectLst/>
                          <a:latin typeface="Calibri"/>
                          <a:ea typeface="Times New Roman"/>
                        </a:rPr>
                        <a:t> application of the strategy</a:t>
                      </a:r>
                      <a:endParaRPr lang="en-GB" sz="1800" i="0" noProof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smtClean="0"/>
                        <a:t>Low </a:t>
                      </a:r>
                      <a:endParaRPr lang="en-GB" sz="18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dirty="0" smtClean="0"/>
                        <a:t>Low</a:t>
                      </a:r>
                      <a:endParaRPr lang="en-GB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smtClean="0"/>
                        <a:t>High</a:t>
                      </a:r>
                      <a:endParaRPr lang="en-GB" sz="18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dirty="0" smtClean="0"/>
                        <a:t>High </a:t>
                      </a:r>
                      <a:endParaRPr lang="en-GB" sz="1800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2108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858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Strategic capacity </a:t>
            </a:r>
            <a:r>
              <a:rPr lang="fr-CA" dirty="0" smtClean="0"/>
              <a:t>(2)</a:t>
            </a:r>
            <a:endParaRPr lang="fr-CA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0693247"/>
              </p:ext>
            </p:extLst>
          </p:nvPr>
        </p:nvGraphicFramePr>
        <p:xfrm>
          <a:off x="153923" y="992116"/>
          <a:ext cx="8990077" cy="59969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7562"/>
                <a:gridCol w="1517587"/>
                <a:gridCol w="1539268"/>
                <a:gridCol w="1539267"/>
                <a:gridCol w="1576393"/>
              </a:tblGrid>
              <a:tr h="384777">
                <a:tc>
                  <a:txBody>
                    <a:bodyPr/>
                    <a:lstStyle/>
                    <a:p>
                      <a:pPr marL="270510" indent="135890"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i="0" noProof="0" dirty="0" smtClean="0">
                          <a:effectLst/>
                          <a:latin typeface="Calibri"/>
                          <a:ea typeface="Times New Roman"/>
                        </a:rPr>
                        <a:t> </a:t>
                      </a:r>
                      <a:endParaRPr lang="en-GB" sz="1800" i="0" noProof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378" marR="66378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b="1" noProof="0" smtClean="0">
                          <a:effectLst/>
                          <a:latin typeface="Calibri"/>
                          <a:ea typeface="Times New Roman"/>
                        </a:rPr>
                        <a:t>Missionary</a:t>
                      </a:r>
                      <a:endParaRPr lang="en-GB" sz="1800" noProof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378" marR="66378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b="1" noProof="0" smtClean="0">
                          <a:effectLst/>
                          <a:latin typeface="Calibri"/>
                          <a:ea typeface="Times New Roman"/>
                        </a:rPr>
                        <a:t>Venerable</a:t>
                      </a:r>
                      <a:endParaRPr lang="en-GB" sz="1800" noProof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378" marR="66378" marT="0" marB="0"/>
                </a:tc>
                <a:tc>
                  <a:txBody>
                    <a:bodyPr/>
                    <a:lstStyle/>
                    <a:p>
                      <a:pPr marL="19304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b="1" noProof="0" smtClean="0">
                          <a:effectLst/>
                          <a:latin typeface="Calibri"/>
                          <a:ea typeface="Times New Roman"/>
                        </a:rPr>
                        <a:t>Wannabe</a:t>
                      </a:r>
                      <a:endParaRPr lang="en-GB" sz="1800" noProof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378" marR="66378" marT="0" marB="0"/>
                </a:tc>
                <a:tc>
                  <a:txBody>
                    <a:bodyPr/>
                    <a:lstStyle/>
                    <a:p>
                      <a:pPr marL="118110" indent="-11811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b="1" noProof="0" smtClean="0">
                          <a:effectLst/>
                          <a:latin typeface="Calibri"/>
                          <a:ea typeface="Times New Roman"/>
                        </a:rPr>
                        <a:t>Top</a:t>
                      </a:r>
                      <a:r>
                        <a:rPr lang="en-GB" sz="1800" b="1" baseline="0" noProof="0" smtClean="0">
                          <a:effectLst/>
                          <a:latin typeface="Calibri"/>
                          <a:ea typeface="Times New Roman"/>
                        </a:rPr>
                        <a:t> of the pile</a:t>
                      </a:r>
                      <a:endParaRPr lang="en-GB" sz="1800" noProof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378" marR="66378" marT="0" marB="0"/>
                </a:tc>
              </a:tr>
              <a:tr h="1106892">
                <a:tc>
                  <a:txBody>
                    <a:bodyPr/>
                    <a:lstStyle/>
                    <a:p>
                      <a:r>
                        <a:rPr lang="en-GB" sz="1800" noProof="0" dirty="0" smtClean="0">
                          <a:latin typeface="+mj-lt"/>
                        </a:rPr>
                        <a:t>The</a:t>
                      </a:r>
                      <a:r>
                        <a:rPr lang="en-GB" sz="1800" baseline="0" noProof="0" dirty="0" smtClean="0">
                          <a:latin typeface="+mj-lt"/>
                        </a:rPr>
                        <a:t> role played by the heads of the HE institution in building and scheduling the strategy</a:t>
                      </a:r>
                      <a:endParaRPr lang="en-GB" sz="1800" noProof="0" dirty="0">
                        <a:latin typeface="+mj-lt"/>
                      </a:endParaRPr>
                    </a:p>
                  </a:txBody>
                  <a:tcPr marL="88504" marR="88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smtClean="0">
                          <a:latin typeface="+mj-lt"/>
                        </a:rPr>
                        <a:t>Rather</a:t>
                      </a:r>
                      <a:r>
                        <a:rPr lang="en-GB" sz="1800" baseline="0" noProof="0" smtClean="0">
                          <a:latin typeface="+mj-lt"/>
                        </a:rPr>
                        <a:t> strong</a:t>
                      </a:r>
                      <a:endParaRPr lang="en-GB" sz="1800" noProof="0">
                        <a:latin typeface="+mj-lt"/>
                      </a:endParaRPr>
                    </a:p>
                  </a:txBody>
                  <a:tcPr marL="88504" marR="88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smtClean="0">
                          <a:latin typeface="+mj-lt"/>
                        </a:rPr>
                        <a:t>Weak</a:t>
                      </a:r>
                      <a:endParaRPr lang="en-GB" sz="1800" noProof="0">
                        <a:latin typeface="+mj-lt"/>
                      </a:endParaRPr>
                    </a:p>
                  </a:txBody>
                  <a:tcPr marL="88504" marR="88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smtClean="0">
                          <a:latin typeface="+mj-lt"/>
                        </a:rPr>
                        <a:t>Very</a:t>
                      </a:r>
                      <a:r>
                        <a:rPr lang="en-GB" sz="1800" baseline="0" noProof="0" smtClean="0">
                          <a:latin typeface="+mj-lt"/>
                        </a:rPr>
                        <a:t> strong</a:t>
                      </a:r>
                      <a:endParaRPr lang="en-GB" sz="1800" noProof="0">
                        <a:latin typeface="+mj-lt"/>
                      </a:endParaRPr>
                    </a:p>
                  </a:txBody>
                  <a:tcPr marL="88504" marR="88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smtClean="0">
                          <a:latin typeface="+mj-lt"/>
                        </a:rPr>
                        <a:t>Strong </a:t>
                      </a:r>
                      <a:endParaRPr lang="en-GB" sz="1800" noProof="0">
                        <a:latin typeface="+mj-lt"/>
                      </a:endParaRPr>
                    </a:p>
                  </a:txBody>
                  <a:tcPr marL="88504" marR="88504"/>
                </a:tc>
              </a:tr>
              <a:tr h="1106892">
                <a:tc>
                  <a:txBody>
                    <a:bodyPr/>
                    <a:lstStyle/>
                    <a:p>
                      <a:r>
                        <a:rPr lang="en-GB" sz="1800" noProof="0" dirty="0" smtClean="0">
                          <a:latin typeface="+mj-lt"/>
                        </a:rPr>
                        <a:t>The</a:t>
                      </a:r>
                      <a:r>
                        <a:rPr lang="en-GB" sz="1800" baseline="0" noProof="0" dirty="0" smtClean="0">
                          <a:latin typeface="+mj-lt"/>
                        </a:rPr>
                        <a:t> role played by the academic community in building, scheduling </a:t>
                      </a:r>
                      <a:r>
                        <a:rPr lang="en-GB" sz="1800" noProof="0" dirty="0" smtClean="0">
                          <a:latin typeface="+mj-lt"/>
                        </a:rPr>
                        <a:t>and</a:t>
                      </a:r>
                      <a:r>
                        <a:rPr lang="en-GB" sz="1800" baseline="0" noProof="0" dirty="0" smtClean="0">
                          <a:latin typeface="+mj-lt"/>
                        </a:rPr>
                        <a:t> implementing</a:t>
                      </a:r>
                      <a:r>
                        <a:rPr lang="en-GB" sz="1800" noProof="0" dirty="0" smtClean="0">
                          <a:latin typeface="+mj-lt"/>
                        </a:rPr>
                        <a:t> the</a:t>
                      </a:r>
                      <a:r>
                        <a:rPr lang="en-GB" sz="1800" baseline="0" noProof="0" dirty="0" smtClean="0">
                          <a:latin typeface="+mj-lt"/>
                        </a:rPr>
                        <a:t> strategy</a:t>
                      </a:r>
                      <a:endParaRPr lang="en-GB" sz="1800" noProof="0" dirty="0">
                        <a:latin typeface="+mj-lt"/>
                      </a:endParaRPr>
                    </a:p>
                  </a:txBody>
                  <a:tcPr marL="88504" marR="88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dirty="0" smtClean="0">
                          <a:latin typeface="+mj-lt"/>
                        </a:rPr>
                        <a:t>Weak</a:t>
                      </a:r>
                      <a:endParaRPr lang="en-GB" sz="1800" noProof="0" dirty="0">
                        <a:latin typeface="+mj-lt"/>
                      </a:endParaRPr>
                    </a:p>
                  </a:txBody>
                  <a:tcPr marL="88504" marR="88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smtClean="0">
                          <a:latin typeface="+mj-lt"/>
                        </a:rPr>
                        <a:t>Strong</a:t>
                      </a:r>
                      <a:endParaRPr lang="en-GB" sz="1800" noProof="0">
                        <a:latin typeface="+mj-lt"/>
                      </a:endParaRPr>
                    </a:p>
                  </a:txBody>
                  <a:tcPr marL="88504" marR="88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smtClean="0">
                          <a:latin typeface="+mj-lt"/>
                        </a:rPr>
                        <a:t>Weak</a:t>
                      </a:r>
                      <a:endParaRPr lang="en-GB" sz="1800" noProof="0">
                        <a:latin typeface="+mj-lt"/>
                      </a:endParaRPr>
                    </a:p>
                  </a:txBody>
                  <a:tcPr marL="88504" marR="88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smtClean="0">
                          <a:latin typeface="+mj-lt"/>
                        </a:rPr>
                        <a:t>Strong </a:t>
                      </a:r>
                      <a:endParaRPr lang="en-GB" sz="1800" noProof="0">
                        <a:latin typeface="+mj-lt"/>
                      </a:endParaRPr>
                    </a:p>
                  </a:txBody>
                  <a:tcPr marL="88504" marR="88504"/>
                </a:tc>
              </a:tr>
              <a:tr h="1012015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i="0" noProof="0" smtClean="0">
                          <a:effectLst/>
                          <a:latin typeface="Calibri"/>
                          <a:ea typeface="Times New Roman"/>
                        </a:rPr>
                        <a:t>The</a:t>
                      </a:r>
                      <a:r>
                        <a:rPr lang="en-GB" sz="1800" i="0" baseline="0" noProof="0" smtClean="0">
                          <a:effectLst/>
                          <a:latin typeface="Calibri"/>
                          <a:ea typeface="Times New Roman"/>
                        </a:rPr>
                        <a:t> i</a:t>
                      </a:r>
                      <a:r>
                        <a:rPr lang="en-GB" sz="1800" i="0" noProof="0" smtClean="0">
                          <a:effectLst/>
                          <a:latin typeface="Calibri"/>
                          <a:ea typeface="Times New Roman"/>
                        </a:rPr>
                        <a:t>mportance of</a:t>
                      </a:r>
                      <a:r>
                        <a:rPr lang="en-GB" sz="1800" i="0" baseline="0" noProof="0" smtClean="0">
                          <a:effectLst/>
                          <a:latin typeface="Calibri"/>
                          <a:ea typeface="Times New Roman"/>
                        </a:rPr>
                        <a:t> the strategic framework as perceived by the academic community</a:t>
                      </a:r>
                      <a:endParaRPr lang="en-GB" sz="1800" i="0" noProof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378" marR="66378" marT="0" marB="0"/>
                </a:tc>
                <a:tc>
                  <a:txBody>
                    <a:bodyPr/>
                    <a:lstStyle/>
                    <a:p>
                      <a:pPr marL="228600"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noProof="0" smtClean="0">
                          <a:effectLst/>
                          <a:latin typeface="Calibri"/>
                          <a:ea typeface="Times New Roman"/>
                        </a:rPr>
                        <a:t>Secondary</a:t>
                      </a:r>
                      <a:endParaRPr lang="en-GB" sz="1800" noProof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378" marR="66378" marT="0" marB="0"/>
                </a:tc>
                <a:tc>
                  <a:txBody>
                    <a:bodyPr/>
                    <a:lstStyle/>
                    <a:p>
                      <a:pPr marL="228600"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noProof="0" dirty="0" smtClean="0">
                          <a:effectLst/>
                          <a:latin typeface="Calibri"/>
                          <a:ea typeface="Times New Roman"/>
                        </a:rPr>
                        <a:t>Secondary</a:t>
                      </a:r>
                      <a:endParaRPr lang="en-GB" sz="1800" noProof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378" marR="66378" marT="0" marB="0"/>
                </a:tc>
                <a:tc>
                  <a:txBody>
                    <a:bodyPr/>
                    <a:lstStyle/>
                    <a:p>
                      <a:r>
                        <a:rPr lang="en-GB" sz="1800" noProof="0" smtClean="0"/>
                        <a:t>      Priority</a:t>
                      </a:r>
                      <a:endParaRPr lang="en-GB" sz="1800" noProof="0"/>
                    </a:p>
                  </a:txBody>
                  <a:tcPr marL="88504" marR="88504"/>
                </a:tc>
                <a:tc>
                  <a:txBody>
                    <a:bodyPr/>
                    <a:lstStyle/>
                    <a:p>
                      <a:r>
                        <a:rPr lang="en-GB" sz="1800" noProof="0" smtClean="0"/>
                        <a:t>     Priority</a:t>
                      </a:r>
                      <a:endParaRPr lang="en-GB" sz="1800" noProof="0"/>
                    </a:p>
                  </a:txBody>
                  <a:tcPr marL="88504" marR="88504"/>
                </a:tc>
              </a:tr>
              <a:tr h="1106892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i="0" noProof="0" smtClean="0">
                          <a:effectLst/>
                          <a:latin typeface="Calibri"/>
                          <a:ea typeface="Times New Roman"/>
                        </a:rPr>
                        <a:t>How</a:t>
                      </a:r>
                      <a:r>
                        <a:rPr lang="en-GB" sz="1800" i="0" baseline="0" noProof="0" smtClean="0">
                          <a:effectLst/>
                          <a:latin typeface="Calibri"/>
                          <a:ea typeface="Times New Roman"/>
                        </a:rPr>
                        <a:t> the academic community interprets the status of the strategic project</a:t>
                      </a:r>
                      <a:endParaRPr lang="en-GB" sz="1800" i="0" noProof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378" marR="66378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noProof="0" smtClean="0">
                          <a:effectLst/>
                          <a:latin typeface="+mn-lt"/>
                          <a:ea typeface="Times New Roman"/>
                        </a:rPr>
                        <a:t>Speech by the management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noProof="0" smtClean="0">
                          <a:effectLst/>
                          <a:latin typeface="Calibri"/>
                          <a:ea typeface="Times New Roman"/>
                        </a:rPr>
                        <a:t>A</a:t>
                      </a:r>
                      <a:r>
                        <a:rPr lang="en-GB" sz="1800" baseline="0" noProof="0" smtClean="0">
                          <a:effectLst/>
                          <a:latin typeface="Calibri"/>
                          <a:ea typeface="Times New Roman"/>
                        </a:rPr>
                        <a:t> procedure</a:t>
                      </a:r>
                      <a:endParaRPr lang="en-GB" sz="1800" noProof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378" marR="66378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noProof="0" dirty="0" smtClean="0">
                          <a:effectLst/>
                          <a:latin typeface="+mn-lt"/>
                          <a:ea typeface="Times New Roman"/>
                        </a:rPr>
                        <a:t>Speech</a:t>
                      </a:r>
                      <a:r>
                        <a:rPr lang="en-GB" sz="1800" baseline="0" noProof="0" dirty="0" smtClean="0">
                          <a:effectLst/>
                          <a:latin typeface="+mn-lt"/>
                          <a:ea typeface="Times New Roman"/>
                        </a:rPr>
                        <a:t> by the management</a:t>
                      </a:r>
                      <a:endParaRPr lang="en-GB" sz="1800" noProof="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noProof="0" dirty="0" smtClean="0">
                          <a:effectLst/>
                          <a:latin typeface="Calibri"/>
                          <a:ea typeface="Times New Roman"/>
                        </a:rPr>
                        <a:t>A procedure</a:t>
                      </a:r>
                      <a:endParaRPr lang="en-GB" sz="1800" noProof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378" marR="6637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aseline="0" noProof="0" smtClean="0"/>
                        <a:t>Ambition of the management </a:t>
                      </a:r>
                      <a:endParaRPr lang="en-GB" sz="1800" noProof="0"/>
                    </a:p>
                  </a:txBody>
                  <a:tcPr marL="88504" marR="885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smtClean="0"/>
                        <a:t>Commitment</a:t>
                      </a:r>
                      <a:r>
                        <a:rPr lang="en-GB" sz="1800" baseline="0" noProof="0" smtClean="0"/>
                        <a:t> endorsed by the whole community </a:t>
                      </a:r>
                      <a:endParaRPr lang="en-GB" sz="1800" noProof="0"/>
                    </a:p>
                  </a:txBody>
                  <a:tcPr marL="88504" marR="88504"/>
                </a:tc>
              </a:tr>
              <a:tr h="948764">
                <a:tc>
                  <a:txBody>
                    <a:bodyPr/>
                    <a:lstStyle/>
                    <a:p>
                      <a:r>
                        <a:rPr lang="en-GB" sz="1800" i="0" noProof="0" smtClean="0">
                          <a:effectLst/>
                          <a:latin typeface="+mn-lt"/>
                          <a:ea typeface="Times New Roman"/>
                        </a:rPr>
                        <a:t>    </a:t>
                      </a:r>
                      <a:r>
                        <a:rPr lang="en-GB" sz="1800" b="1" i="0" baseline="0" noProof="0" smtClean="0">
                          <a:effectLst/>
                          <a:latin typeface="+mn-lt"/>
                          <a:ea typeface="Times New Roman"/>
                        </a:rPr>
                        <a:t>The level of strategic capacity   of the institution </a:t>
                      </a:r>
                      <a:endParaRPr lang="en-GB" sz="1800" b="1" i="0" noProof="0"/>
                    </a:p>
                  </a:txBody>
                  <a:tcPr marL="88504" marR="88504"/>
                </a:tc>
                <a:tc>
                  <a:txBody>
                    <a:bodyPr/>
                    <a:lstStyle/>
                    <a:p>
                      <a:pPr algn="ctr"/>
                      <a:endParaRPr lang="en-GB" sz="1800" noProof="0" smtClean="0"/>
                    </a:p>
                    <a:p>
                      <a:pPr algn="ctr"/>
                      <a:r>
                        <a:rPr lang="en-GB" sz="1800" b="1" noProof="0" smtClean="0"/>
                        <a:t>weak </a:t>
                      </a:r>
                      <a:r>
                        <a:rPr lang="en-GB" sz="1800" noProof="0" smtClean="0"/>
                        <a:t> </a:t>
                      </a:r>
                      <a:endParaRPr lang="en-GB" sz="1800" noProof="0"/>
                    </a:p>
                  </a:txBody>
                  <a:tcPr marL="88504" marR="88504"/>
                </a:tc>
                <a:tc>
                  <a:txBody>
                    <a:bodyPr/>
                    <a:lstStyle/>
                    <a:p>
                      <a:pPr algn="ctr"/>
                      <a:endParaRPr lang="en-GB" sz="1800" noProof="0" smtClean="0"/>
                    </a:p>
                    <a:p>
                      <a:pPr algn="ctr"/>
                      <a:r>
                        <a:rPr lang="en-GB" sz="1800" b="1" noProof="0" smtClean="0"/>
                        <a:t>weak</a:t>
                      </a:r>
                    </a:p>
                  </a:txBody>
                  <a:tcPr marL="88504" marR="88504"/>
                </a:tc>
                <a:tc>
                  <a:txBody>
                    <a:bodyPr/>
                    <a:lstStyle/>
                    <a:p>
                      <a:pPr algn="ctr"/>
                      <a:endParaRPr lang="en-GB" sz="1800" noProof="0" dirty="0" smtClean="0"/>
                    </a:p>
                    <a:p>
                      <a:pPr algn="ctr"/>
                      <a:r>
                        <a:rPr lang="en-GB" sz="1800" b="1" noProof="0" dirty="0" smtClean="0"/>
                        <a:t>strong</a:t>
                      </a:r>
                      <a:endParaRPr lang="en-GB" sz="1800" b="1" noProof="0" dirty="0"/>
                    </a:p>
                  </a:txBody>
                  <a:tcPr marL="88504" marR="88504"/>
                </a:tc>
                <a:tc>
                  <a:txBody>
                    <a:bodyPr/>
                    <a:lstStyle/>
                    <a:p>
                      <a:pPr algn="ctr"/>
                      <a:endParaRPr lang="en-GB" sz="1800" noProof="0" dirty="0" smtClean="0"/>
                    </a:p>
                    <a:p>
                      <a:pPr algn="ctr"/>
                      <a:r>
                        <a:rPr lang="en-GB" sz="1800" b="1" noProof="0" dirty="0" smtClean="0"/>
                        <a:t>strong</a:t>
                      </a:r>
                      <a:endParaRPr lang="en-GB" sz="1800" b="1" noProof="0" dirty="0"/>
                    </a:p>
                  </a:txBody>
                  <a:tcPr marL="88504" marR="8850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8525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 disrupted environment</a:t>
            </a:r>
            <a:endParaRPr lang="en-CA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37673"/>
          </a:xfrm>
        </p:spPr>
        <p:txBody>
          <a:bodyPr>
            <a:normAutofit/>
          </a:bodyPr>
          <a:lstStyle/>
          <a:p>
            <a:r>
              <a:rPr lang="en-GB" dirty="0" smtClean="0"/>
              <a:t>The academic environment is becoming more competitive, less stable and more uncertain </a:t>
            </a:r>
          </a:p>
          <a:p>
            <a:r>
              <a:rPr lang="en-GB" dirty="0" smtClean="0"/>
              <a:t>Profound changes started since the last part of the 2000s :</a:t>
            </a:r>
          </a:p>
          <a:p>
            <a:pPr lvl="1"/>
            <a:r>
              <a:rPr lang="en-GB" dirty="0" smtClean="0"/>
              <a:t>worldwide </a:t>
            </a:r>
            <a:r>
              <a:rPr lang="en-GB" dirty="0" err="1" smtClean="0"/>
              <a:t>massification</a:t>
            </a:r>
            <a:endParaRPr lang="en-GB" dirty="0" smtClean="0"/>
          </a:p>
          <a:p>
            <a:pPr lvl="1"/>
            <a:r>
              <a:rPr lang="en-GB" dirty="0" smtClean="0"/>
              <a:t>commodification of higher education</a:t>
            </a:r>
          </a:p>
          <a:p>
            <a:pPr lvl="1"/>
            <a:r>
              <a:rPr lang="en-GB" dirty="0" smtClean="0"/>
              <a:t>globalization and world standards </a:t>
            </a:r>
          </a:p>
          <a:p>
            <a:pPr lvl="1"/>
            <a:r>
              <a:rPr lang="en-GB" dirty="0" smtClean="0"/>
              <a:t>less taxpayer money and new steering </a:t>
            </a:r>
            <a:r>
              <a:rPr lang="en-GB" dirty="0" smtClean="0"/>
              <a:t>tools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255725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62464"/>
            <a:ext cx="8229600" cy="62067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Synthetic results </a:t>
            </a:r>
            <a:r>
              <a:rPr lang="fr-CA" dirty="0" smtClean="0"/>
              <a:t>(1)</a:t>
            </a:r>
            <a:endParaRPr lang="fr-CA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4997881"/>
              </p:ext>
            </p:extLst>
          </p:nvPr>
        </p:nvGraphicFramePr>
        <p:xfrm>
          <a:off x="0" y="832850"/>
          <a:ext cx="8998280" cy="57759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307"/>
                <a:gridCol w="1790288"/>
                <a:gridCol w="1873558"/>
                <a:gridCol w="1769470"/>
                <a:gridCol w="2232657"/>
              </a:tblGrid>
              <a:tr h="3602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  <a:endParaRPr lang="fr-FR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Missionary</a:t>
                      </a:r>
                      <a:endParaRPr lang="fr-FR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Venerable</a:t>
                      </a:r>
                      <a:endParaRPr lang="fr-FR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Wannabe</a:t>
                      </a:r>
                      <a:endParaRPr lang="fr-FR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Top of the pile</a:t>
                      </a:r>
                      <a:endParaRPr lang="fr-FR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284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Purposes 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Survival in an hostile environment 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Survival by </a:t>
                      </a:r>
                      <a:r>
                        <a:rPr lang="en-GB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maintaining</a:t>
                      </a: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reputation 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Rebuilding reputation </a:t>
                      </a:r>
                      <a:r>
                        <a:rPr lang="en-US" sz="18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via excellence 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Sustaining reputation &lt;-&gt; excellence</a:t>
                      </a:r>
                      <a:endParaRPr lang="fr-FR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196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noProof="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Strategic resources</a:t>
                      </a:r>
                      <a:endParaRPr lang="en-GB" sz="1800" noProof="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noProof="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Attachment</a:t>
                      </a:r>
                      <a:r>
                        <a:rPr lang="en-GB" sz="1800" baseline="0" noProof="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GB" sz="1800" noProof="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to its  exogenous traditional resources: (ex. the argument of public service)</a:t>
                      </a:r>
                      <a:endParaRPr lang="en-GB" sz="1800" noProof="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noProof="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Attachment</a:t>
                      </a:r>
                      <a:r>
                        <a:rPr lang="en-GB" sz="1800" baseline="0" noProof="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to its e</a:t>
                      </a:r>
                      <a:r>
                        <a:rPr lang="en-GB" sz="1800" noProof="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xogenous traditional resources (Reputation</a:t>
                      </a:r>
                      <a:r>
                        <a:rPr lang="en-GB" sz="1800" baseline="0" noProof="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+ </a:t>
                      </a:r>
                      <a:r>
                        <a:rPr lang="en-GB" sz="1800" noProof="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socio-political networks)</a:t>
                      </a:r>
                      <a:endParaRPr lang="en-GB" sz="1800" noProof="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noProof="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Centralization </a:t>
                      </a:r>
                      <a:r>
                        <a:rPr lang="en-GB" sz="1800" noProof="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of power: integration by </a:t>
                      </a:r>
                      <a:r>
                        <a:rPr lang="en-GB" sz="1800" i="1" noProof="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de</a:t>
                      </a:r>
                      <a:r>
                        <a:rPr lang="en-GB" sz="1800" noProof="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-different-</a:t>
                      </a:r>
                      <a:r>
                        <a:rPr lang="en-GB" sz="1800" noProof="0" dirty="0" err="1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iation</a:t>
                      </a:r>
                      <a:r>
                        <a:rPr lang="en-GB" sz="1800" baseline="0" noProof="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GB" sz="1800" noProof="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and </a:t>
                      </a:r>
                      <a:r>
                        <a:rPr lang="en-GB" sz="1800" noProof="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hierarchical control </a:t>
                      </a:r>
                      <a:endParaRPr lang="en-GB" sz="1800" noProof="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noProof="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Internal resources embedded in the </a:t>
                      </a:r>
                      <a:r>
                        <a:rPr lang="en-GB" sz="1800" noProof="0" dirty="0" err="1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heterarchy</a:t>
                      </a:r>
                      <a:r>
                        <a:rPr lang="en-GB" sz="1800" noProof="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: integration and differentiation</a:t>
                      </a:r>
                      <a:r>
                        <a:rPr lang="en-GB" sz="1800" baseline="0" noProof="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GB" sz="1800" noProof="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at all levels and of all  fields</a:t>
                      </a:r>
                      <a:endParaRPr lang="en-GB" sz="1800" noProof="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676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Strategic horizon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Secure </a:t>
                      </a:r>
                      <a:r>
                        <a:rPr lang="en-US" sz="18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resources </a:t>
                      </a: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year after year.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Eternity.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Reputation is considered as enough to sustain resources 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Relatively short </a:t>
                      </a:r>
                      <a:r>
                        <a:rPr lang="en-US" sz="18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term: to win </a:t>
                      </a: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recognition in excellence </a:t>
                      </a:r>
                      <a:r>
                        <a:rPr lang="en-US" sz="18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to </a:t>
                      </a: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penetrate new markets and capture new resources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Several </a:t>
                      </a:r>
                      <a:r>
                        <a:rPr lang="en-US" sz="18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years: to</a:t>
                      </a:r>
                      <a:r>
                        <a:rPr lang="en-US" sz="1800" baseline="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18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sustain </a:t>
                      </a: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virtuous circles of excellence and </a:t>
                      </a:r>
                      <a:r>
                        <a:rPr lang="en-US" sz="18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reputation,</a:t>
                      </a:r>
                      <a:r>
                        <a:rPr lang="en-US" sz="1800" baseline="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linking talents, resources and performance.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92478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821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Synthetic results </a:t>
            </a:r>
            <a:r>
              <a:rPr lang="fr-CA" dirty="0" smtClean="0"/>
              <a:t>(2)</a:t>
            </a:r>
            <a:endParaRPr lang="fr-CA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6178417"/>
              </p:ext>
            </p:extLst>
          </p:nvPr>
        </p:nvGraphicFramePr>
        <p:xfrm>
          <a:off x="53152" y="1178604"/>
          <a:ext cx="8951354" cy="5475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3392"/>
                <a:gridCol w="1657930"/>
                <a:gridCol w="1842144"/>
                <a:gridCol w="1819118"/>
                <a:gridCol w="2318770"/>
              </a:tblGrid>
              <a:tr h="3956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Missionary</a:t>
                      </a:r>
                      <a:endParaRPr lang="fr-FR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Venerable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Wannabe</a:t>
                      </a:r>
                      <a:endParaRPr lang="fr-FR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Top of the pile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07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Why</a:t>
                      </a:r>
                      <a:r>
                        <a:rPr lang="en-US" sz="1800" baseline="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1800" baseline="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to d</a:t>
                      </a:r>
                      <a:r>
                        <a:rPr lang="en-US" sz="18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isplay </a:t>
                      </a: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of a </a:t>
                      </a:r>
                      <a:r>
                        <a:rPr lang="en-US" sz="18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strategy?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Because regulations require it 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Because regulations require it 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Because the </a:t>
                      </a:r>
                      <a:r>
                        <a:rPr lang="en-GB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organisation</a:t>
                      </a: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18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needs an explicit</a:t>
                      </a:r>
                      <a:r>
                        <a:rPr lang="en-US" sz="1800" baseline="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18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roadmap 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Because the institution has </a:t>
                      </a:r>
                      <a:r>
                        <a:rPr lang="en-US" sz="18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to</a:t>
                      </a:r>
                      <a:r>
                        <a:rPr lang="en-US" sz="1800" baseline="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maintain and recreate </a:t>
                      </a:r>
                      <a:r>
                        <a:rPr lang="en-US" sz="18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a </a:t>
                      </a: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shared vision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076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Whose job is it to display a strategy?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General management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General management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General management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The whole community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954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Expected internal impact of strategy 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Not </a:t>
                      </a: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considered as </a:t>
                      </a:r>
                      <a:r>
                        <a:rPr lang="en-US" sz="18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establishing a </a:t>
                      </a: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binding commitment 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Not considered as establishing </a:t>
                      </a:r>
                      <a:r>
                        <a:rPr lang="en-US" sz="18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a binding </a:t>
                      </a: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commitment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Huge; strategic plans enforce the internal rule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Huge</a:t>
                      </a:r>
                      <a:r>
                        <a:rPr lang="en-US" sz="18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; Processes of co</a:t>
                      </a: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-</a:t>
                      </a:r>
                      <a:r>
                        <a:rPr lang="en-US" sz="18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construction allow </a:t>
                      </a: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mastering </a:t>
                      </a:r>
                      <a:r>
                        <a:rPr lang="en-US" sz="18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changing environments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97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Strategic capacity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Low</a:t>
                      </a:r>
                      <a:endParaRPr lang="fr-FR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Low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High</a:t>
                      </a:r>
                      <a:endParaRPr lang="fr-FR" sz="18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High</a:t>
                      </a:r>
                      <a:endParaRPr lang="fr-FR" sz="18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33320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To </a:t>
            </a:r>
            <a:r>
              <a:rPr lang="en-CA" dirty="0" smtClean="0"/>
              <a:t>Conclude</a:t>
            </a:r>
            <a:endParaRPr lang="en-US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90040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0531"/>
          </a:xfrm>
        </p:spPr>
        <p:txBody>
          <a:bodyPr/>
          <a:lstStyle/>
          <a:p>
            <a:r>
              <a:rPr lang="en-GB" dirty="0" smtClean="0"/>
              <a:t>Institutional </a:t>
            </a:r>
            <a:r>
              <a:rPr lang="en-GB" i="1" dirty="0" smtClean="0"/>
              <a:t>Gestalt  </a:t>
            </a:r>
            <a:r>
              <a:rPr lang="en-GB" dirty="0" smtClean="0"/>
              <a:t>and strategy</a:t>
            </a:r>
            <a:endParaRPr lang="en-GB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1311740"/>
            <a:ext cx="8229600" cy="533024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HEIs display sort </a:t>
            </a:r>
            <a:r>
              <a:rPr lang="en-GB" dirty="0"/>
              <a:t>of a </a:t>
            </a:r>
            <a:r>
              <a:rPr lang="en-GB" i="1" dirty="0"/>
              <a:t>Gestalt</a:t>
            </a:r>
            <a:r>
              <a:rPr lang="en-GB" dirty="0"/>
              <a:t> covering several basic facets </a:t>
            </a:r>
            <a:r>
              <a:rPr lang="en-GB" dirty="0" smtClean="0"/>
              <a:t>that refer:</a:t>
            </a:r>
          </a:p>
          <a:p>
            <a:pPr lvl="1"/>
            <a:r>
              <a:rPr lang="en-GB" dirty="0" smtClean="0"/>
              <a:t>to </a:t>
            </a:r>
            <a:r>
              <a:rPr lang="en-GB" dirty="0"/>
              <a:t>the way the environment and its dynamics are interpreted, </a:t>
            </a:r>
            <a:endParaRPr lang="en-GB" dirty="0" smtClean="0"/>
          </a:p>
          <a:p>
            <a:pPr lvl="1"/>
            <a:r>
              <a:rPr lang="en-GB" dirty="0" smtClean="0"/>
              <a:t>which </a:t>
            </a:r>
            <a:r>
              <a:rPr lang="en-GB" dirty="0"/>
              <a:t>internal stakeholders are mobilised, </a:t>
            </a:r>
            <a:endParaRPr lang="en-GB" dirty="0" smtClean="0"/>
          </a:p>
          <a:p>
            <a:pPr lvl="1"/>
            <a:r>
              <a:rPr lang="en-GB" dirty="0" smtClean="0"/>
              <a:t>and </a:t>
            </a:r>
            <a:r>
              <a:rPr lang="en-GB" dirty="0"/>
              <a:t>the compatibility between collective strategic ambitions and the way things work internally. </a:t>
            </a:r>
            <a:endParaRPr lang="en-GB" dirty="0" smtClean="0"/>
          </a:p>
          <a:p>
            <a:r>
              <a:rPr lang="en-GB" dirty="0" smtClean="0"/>
              <a:t>BUT t</a:t>
            </a:r>
            <a:r>
              <a:rPr lang="en-GB" dirty="0" smtClean="0"/>
              <a:t>he </a:t>
            </a:r>
            <a:r>
              <a:rPr lang="en-GB" dirty="0"/>
              <a:t>development of a programmatic line does not suspend shared cultural norms, the distribution of cognitive patterns within the institution, ordinary ways to muster </a:t>
            </a:r>
            <a:r>
              <a:rPr lang="en-GB" dirty="0" smtClean="0"/>
              <a:t>resources, etc.. </a:t>
            </a:r>
            <a:endParaRPr lang="en-GB" dirty="0"/>
          </a:p>
          <a:p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45885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8067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Strategic capacity as an action theory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70089"/>
            <a:ext cx="8229600" cy="5349769"/>
          </a:xfrm>
        </p:spPr>
        <p:txBody>
          <a:bodyPr>
            <a:normAutofit/>
          </a:bodyPr>
          <a:lstStyle/>
          <a:p>
            <a:r>
              <a:rPr lang="en-GB" dirty="0"/>
              <a:t>On the contrary, </a:t>
            </a:r>
            <a:r>
              <a:rPr lang="en-GB" dirty="0" smtClean="0"/>
              <a:t>concrete </a:t>
            </a:r>
            <a:r>
              <a:rPr lang="en-GB" dirty="0" smtClean="0"/>
              <a:t>strategic actions </a:t>
            </a:r>
            <a:r>
              <a:rPr lang="en-GB" dirty="0" smtClean="0"/>
              <a:t>are rooted </a:t>
            </a:r>
            <a:r>
              <a:rPr lang="en-GB" dirty="0"/>
              <a:t>into this </a:t>
            </a:r>
            <a:r>
              <a:rPr lang="en-GB" i="1" dirty="0" smtClean="0"/>
              <a:t>Gestalt,  </a:t>
            </a:r>
            <a:r>
              <a:rPr lang="en-GB" dirty="0" smtClean="0"/>
              <a:t>which explains</a:t>
            </a:r>
            <a:r>
              <a:rPr lang="en-GB" dirty="0"/>
              <a:t>:</a:t>
            </a:r>
            <a:endParaRPr lang="fr-FR" dirty="0"/>
          </a:p>
          <a:p>
            <a:pPr lvl="1"/>
            <a:r>
              <a:rPr lang="en-GB" dirty="0"/>
              <a:t>the actual local interpretations and use of the rules and recipes provided by policy-makers and consultants</a:t>
            </a:r>
          </a:p>
          <a:p>
            <a:pPr lvl="1"/>
            <a:r>
              <a:rPr lang="en-GB" dirty="0"/>
              <a:t>t</a:t>
            </a:r>
            <a:r>
              <a:rPr lang="en-GB" dirty="0" smtClean="0"/>
              <a:t>he </a:t>
            </a:r>
            <a:r>
              <a:rPr lang="en-GB" dirty="0"/>
              <a:t>degree of receptivity, benefits, risks and vulnerability of various types of HEI  to changes in their environments, in particular to reforms.</a:t>
            </a:r>
          </a:p>
          <a:p>
            <a:r>
              <a:rPr lang="en-GB" dirty="0" smtClean="0"/>
              <a:t>Strategic </a:t>
            </a:r>
            <a:r>
              <a:rPr lang="en-GB" dirty="0"/>
              <a:t>capacity </a:t>
            </a:r>
            <a:r>
              <a:rPr lang="en-GB" dirty="0" smtClean="0"/>
              <a:t>“equips” </a:t>
            </a:r>
            <a:r>
              <a:rPr lang="en-GB" dirty="0"/>
              <a:t>local academic institutions with an action </a:t>
            </a:r>
            <a:r>
              <a:rPr lang="en-GB" dirty="0" smtClean="0"/>
              <a:t>theory</a:t>
            </a:r>
            <a:r>
              <a:rPr lang="en-GB" dirty="0" smtClean="0"/>
              <a:t>.</a:t>
            </a:r>
            <a:endParaRPr lang="en-GB" dirty="0" smtClean="0"/>
          </a:p>
          <a:p>
            <a:pPr marL="457200" lvl="1" indent="0">
              <a:buNone/>
            </a:pPr>
            <a:endParaRPr lang="en-GB" dirty="0"/>
          </a:p>
          <a:p>
            <a:endParaRPr lang="fr-FR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4712976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2358"/>
          </a:xfrm>
        </p:spPr>
        <p:txBody>
          <a:bodyPr>
            <a:normAutofit/>
          </a:bodyPr>
          <a:lstStyle/>
          <a:p>
            <a:r>
              <a:rPr lang="en-GB" dirty="0" smtClean="0"/>
              <a:t>Strategy and meaning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04796"/>
            <a:ext cx="8229600" cy="5292037"/>
          </a:xfrm>
        </p:spPr>
        <p:txBody>
          <a:bodyPr>
            <a:noAutofit/>
          </a:bodyPr>
          <a:lstStyle/>
          <a:p>
            <a:r>
              <a:rPr lang="en-GB" dirty="0"/>
              <a:t>S</a:t>
            </a:r>
            <a:r>
              <a:rPr lang="en-GB" dirty="0" smtClean="0"/>
              <a:t>trategic </a:t>
            </a:r>
            <a:r>
              <a:rPr lang="en-GB" dirty="0"/>
              <a:t>capacity is based on the internal ecology </a:t>
            </a:r>
            <a:r>
              <a:rPr lang="en-GB" dirty="0" smtClean="0"/>
              <a:t>of the </a:t>
            </a:r>
            <a:r>
              <a:rPr lang="en-GB" dirty="0"/>
              <a:t>organisation, which </a:t>
            </a:r>
            <a:r>
              <a:rPr lang="en-GB" dirty="0" smtClean="0"/>
              <a:t>enables: </a:t>
            </a:r>
            <a:r>
              <a:rPr lang="en-GB" dirty="0" smtClean="0"/>
              <a:t>them </a:t>
            </a:r>
          </a:p>
          <a:p>
            <a:pPr lvl="1"/>
            <a:r>
              <a:rPr lang="en-GB" dirty="0" smtClean="0"/>
              <a:t>to anticipate </a:t>
            </a:r>
            <a:r>
              <a:rPr lang="en-GB" dirty="0"/>
              <a:t>their environmental dynamics </a:t>
            </a:r>
            <a:endParaRPr lang="en-GB" dirty="0" smtClean="0"/>
          </a:p>
          <a:p>
            <a:pPr lvl="1"/>
            <a:r>
              <a:rPr lang="en-GB" dirty="0" smtClean="0"/>
              <a:t>to make </a:t>
            </a:r>
            <a:r>
              <a:rPr lang="en-GB" dirty="0"/>
              <a:t>sense of </a:t>
            </a:r>
            <a:r>
              <a:rPr lang="en-GB" dirty="0" smtClean="0"/>
              <a:t>change</a:t>
            </a:r>
          </a:p>
          <a:p>
            <a:pPr lvl="1"/>
            <a:r>
              <a:rPr lang="en-GB" dirty="0" smtClean="0"/>
              <a:t>To use </a:t>
            </a:r>
            <a:r>
              <a:rPr lang="en-GB" dirty="0"/>
              <a:t>of of outside opportunities</a:t>
            </a:r>
            <a:endParaRPr lang="en-GB" dirty="0" smtClean="0"/>
          </a:p>
          <a:p>
            <a:r>
              <a:rPr lang="en-GB" dirty="0" smtClean="0"/>
              <a:t>This </a:t>
            </a:r>
            <a:r>
              <a:rPr lang="en-GB" dirty="0"/>
              <a:t>ecology makes it possible to give meaning to the changes with a theory of action that involves deciphering and anticipating what may </a:t>
            </a:r>
            <a:r>
              <a:rPr lang="en-GB" dirty="0" smtClean="0"/>
              <a:t>happen.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76171726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50507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Meaning </a:t>
            </a:r>
            <a:r>
              <a:rPr lang="en-GB" dirty="0"/>
              <a:t>and risk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81432"/>
            <a:ext cx="8229600" cy="5696158"/>
          </a:xfrm>
        </p:spPr>
        <p:txBody>
          <a:bodyPr>
            <a:noAutofit/>
          </a:bodyPr>
          <a:lstStyle/>
          <a:p>
            <a:r>
              <a:rPr lang="en-GB" sz="2800" dirty="0" smtClean="0"/>
              <a:t>Strategic capacity changes the </a:t>
            </a:r>
            <a:r>
              <a:rPr lang="en-GB" sz="2800" dirty="0"/>
              <a:t>concept of </a:t>
            </a:r>
            <a:r>
              <a:rPr lang="en-GB" sz="2800" b="1" dirty="0" smtClean="0"/>
              <a:t>risk (unstable </a:t>
            </a:r>
            <a:r>
              <a:rPr lang="en-GB" sz="2800" b="1" dirty="0"/>
              <a:t>action </a:t>
            </a:r>
            <a:r>
              <a:rPr lang="en-GB" sz="2800" b="1" dirty="0" smtClean="0"/>
              <a:t>environments, </a:t>
            </a:r>
            <a:r>
              <a:rPr lang="en-GB" sz="2800" dirty="0"/>
              <a:t>jeopardy involved in challenging the present </a:t>
            </a:r>
            <a:r>
              <a:rPr lang="en-GB" sz="2800" dirty="0" smtClean="0"/>
              <a:t>order) </a:t>
            </a:r>
          </a:p>
          <a:p>
            <a:r>
              <a:rPr lang="en-GB" sz="2800" dirty="0" smtClean="0"/>
              <a:t>Risk </a:t>
            </a:r>
            <a:r>
              <a:rPr lang="en-GB" sz="2800" dirty="0" smtClean="0"/>
              <a:t>is substituted by the idea of </a:t>
            </a:r>
            <a:r>
              <a:rPr lang="en-GB" sz="2800" b="1" dirty="0" smtClean="0"/>
              <a:t>meaning, </a:t>
            </a:r>
            <a:r>
              <a:rPr lang="en-GB" sz="2800" dirty="0" smtClean="0"/>
              <a:t>associated </a:t>
            </a:r>
            <a:r>
              <a:rPr lang="en-GB" sz="2800" dirty="0"/>
              <a:t>with the capacity of an action theory to </a:t>
            </a:r>
            <a:r>
              <a:rPr lang="en-GB" sz="2800" b="1" dirty="0"/>
              <a:t>lower </a:t>
            </a:r>
            <a:r>
              <a:rPr lang="en-GB" sz="2800" b="1" dirty="0" smtClean="0"/>
              <a:t>uncertainties</a:t>
            </a:r>
          </a:p>
          <a:p>
            <a:pPr marL="0" indent="0">
              <a:buNone/>
            </a:pPr>
            <a:r>
              <a:rPr lang="en-GB" sz="2800" dirty="0" smtClean="0"/>
              <a:t>-&gt; An </a:t>
            </a:r>
            <a:r>
              <a:rPr lang="en-GB" sz="2800" dirty="0"/>
              <a:t>organisation unable to makes sense of risk becomes vulnerable and </a:t>
            </a:r>
            <a:r>
              <a:rPr lang="en-GB" sz="2800" dirty="0" smtClean="0"/>
              <a:t>erratic.</a:t>
            </a:r>
          </a:p>
          <a:p>
            <a:pPr marL="0" indent="0">
              <a:buNone/>
            </a:pPr>
            <a:r>
              <a:rPr lang="en-GB" sz="2800" dirty="0" smtClean="0"/>
              <a:t>-&gt; An organisation able to make sense of risk can play </a:t>
            </a:r>
            <a:r>
              <a:rPr lang="en-GB" sz="2800" dirty="0"/>
              <a:t>with </a:t>
            </a:r>
            <a:r>
              <a:rPr lang="en-GB" sz="2800" dirty="0" smtClean="0"/>
              <a:t>it and at </a:t>
            </a:r>
            <a:r>
              <a:rPr lang="en-GB" sz="2800" dirty="0"/>
              <a:t>least hope to make relevant winning </a:t>
            </a:r>
            <a:r>
              <a:rPr lang="en-GB" sz="2800" dirty="0" smtClean="0"/>
              <a:t>bets. It can </a:t>
            </a:r>
            <a:r>
              <a:rPr lang="en-GB" sz="2800" dirty="0" smtClean="0"/>
              <a:t>develop a </a:t>
            </a:r>
            <a:r>
              <a:rPr lang="en-GB" sz="2800" dirty="0"/>
              <a:t>strategy of movement </a:t>
            </a:r>
            <a:endParaRPr lang="en-GB" sz="2800" dirty="0" smtClean="0"/>
          </a:p>
          <a:p>
            <a:endParaRPr lang="fr-FR" sz="2800" dirty="0"/>
          </a:p>
          <a:p>
            <a:endParaRPr lang="fr-CA" sz="2800" dirty="0"/>
          </a:p>
        </p:txBody>
      </p:sp>
    </p:spTree>
    <p:extLst>
      <p:ext uri="{BB962C8B-B14F-4D97-AF65-F5344CB8AC3E}">
        <p14:creationId xmlns:p14="http://schemas.microsoft.com/office/powerpoint/2010/main" val="227027493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424791" y="2982785"/>
            <a:ext cx="274007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dirty="0" smtClean="0"/>
              <a:t>Thank you!</a:t>
            </a:r>
            <a:endParaRPr lang="en-CA" sz="4400" dirty="0"/>
          </a:p>
        </p:txBody>
      </p:sp>
    </p:spTree>
    <p:extLst>
      <p:ext uri="{BB962C8B-B14F-4D97-AF65-F5344CB8AC3E}">
        <p14:creationId xmlns:p14="http://schemas.microsoft.com/office/powerpoint/2010/main" val="389894548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56964"/>
          </a:xfrm>
        </p:spPr>
        <p:txBody>
          <a:bodyPr/>
          <a:lstStyle/>
          <a:p>
            <a:r>
              <a:rPr lang="fr-CA" dirty="0" err="1" smtClean="0"/>
              <a:t>References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09783"/>
          </a:xfrm>
        </p:spPr>
        <p:txBody>
          <a:bodyPr>
            <a:normAutofit fontScale="77500" lnSpcReduction="20000"/>
          </a:bodyPr>
          <a:lstStyle/>
          <a:p>
            <a:r>
              <a:rPr lang="fr-CA" dirty="0"/>
              <a:t>Paradeise C. &amp; </a:t>
            </a:r>
            <a:r>
              <a:rPr lang="fr-CA" dirty="0" err="1"/>
              <a:t>Thoenig</a:t>
            </a:r>
            <a:r>
              <a:rPr lang="fr-CA" dirty="0"/>
              <a:t> J.-C. </a:t>
            </a:r>
            <a:r>
              <a:rPr lang="fr-CA" dirty="0" smtClean="0"/>
              <a:t>2013. </a:t>
            </a:r>
            <a:r>
              <a:rPr lang="fr-CA" dirty="0" err="1"/>
              <a:t>Academic</a:t>
            </a:r>
            <a:r>
              <a:rPr lang="fr-CA" dirty="0"/>
              <a:t> Institutions in </a:t>
            </a:r>
            <a:r>
              <a:rPr lang="fr-CA" dirty="0" err="1"/>
              <a:t>Search</a:t>
            </a:r>
            <a:r>
              <a:rPr lang="fr-CA" dirty="0"/>
              <a:t> of </a:t>
            </a:r>
            <a:r>
              <a:rPr lang="fr-CA" dirty="0" err="1"/>
              <a:t>Quality</a:t>
            </a:r>
            <a:r>
              <a:rPr lang="fr-CA" dirty="0"/>
              <a:t>: Local </a:t>
            </a:r>
            <a:r>
              <a:rPr lang="fr-CA" dirty="0" err="1"/>
              <a:t>Orders</a:t>
            </a:r>
            <a:r>
              <a:rPr lang="fr-CA" dirty="0"/>
              <a:t> and Global </a:t>
            </a:r>
            <a:r>
              <a:rPr lang="fr-CA" dirty="0" smtClean="0"/>
              <a:t>Standards, </a:t>
            </a:r>
            <a:r>
              <a:rPr lang="fr-CA" dirty="0" err="1" smtClean="0"/>
              <a:t>Organization</a:t>
            </a:r>
            <a:r>
              <a:rPr lang="fr-CA" dirty="0" smtClean="0"/>
              <a:t> </a:t>
            </a:r>
            <a:r>
              <a:rPr lang="fr-CA" dirty="0" err="1" smtClean="0"/>
              <a:t>Studies</a:t>
            </a:r>
            <a:r>
              <a:rPr lang="fr-CA" dirty="0" smtClean="0"/>
              <a:t> 34/2. </a:t>
            </a:r>
          </a:p>
          <a:p>
            <a:r>
              <a:rPr lang="fr-CA" dirty="0" err="1"/>
              <a:t>Thoenig</a:t>
            </a:r>
            <a:r>
              <a:rPr lang="fr-CA" dirty="0"/>
              <a:t> J.-C. &amp; Paradeise C. </a:t>
            </a:r>
            <a:r>
              <a:rPr lang="fr-CA" dirty="0" smtClean="0"/>
              <a:t>2014. </a:t>
            </a:r>
            <a:r>
              <a:rPr lang="fr-CA" dirty="0" err="1" smtClean="0"/>
              <a:t>Organizational</a:t>
            </a:r>
            <a:r>
              <a:rPr lang="fr-CA" dirty="0" smtClean="0"/>
              <a:t> </a:t>
            </a:r>
            <a:r>
              <a:rPr lang="fr-CA" dirty="0" err="1"/>
              <a:t>Governance</a:t>
            </a:r>
            <a:r>
              <a:rPr lang="fr-CA" dirty="0"/>
              <a:t> and </a:t>
            </a:r>
            <a:r>
              <a:rPr lang="fr-CA" dirty="0" smtClean="0"/>
              <a:t>the Production </a:t>
            </a:r>
            <a:r>
              <a:rPr lang="fr-CA" dirty="0"/>
              <a:t>of </a:t>
            </a:r>
            <a:r>
              <a:rPr lang="fr-CA" dirty="0" err="1"/>
              <a:t>Academic</a:t>
            </a:r>
            <a:r>
              <a:rPr lang="fr-CA" dirty="0"/>
              <a:t> </a:t>
            </a:r>
            <a:r>
              <a:rPr lang="fr-CA" dirty="0" err="1"/>
              <a:t>Quality</a:t>
            </a:r>
            <a:r>
              <a:rPr lang="fr-CA" dirty="0"/>
              <a:t>: </a:t>
            </a:r>
            <a:r>
              <a:rPr lang="fr-CA" dirty="0" err="1" smtClean="0"/>
              <a:t>Lessons</a:t>
            </a:r>
            <a:r>
              <a:rPr lang="fr-CA" dirty="0"/>
              <a:t> </a:t>
            </a:r>
            <a:r>
              <a:rPr lang="fr-CA" dirty="0" err="1" smtClean="0"/>
              <a:t>from</a:t>
            </a:r>
            <a:r>
              <a:rPr lang="fr-CA" dirty="0" smtClean="0"/>
              <a:t> </a:t>
            </a:r>
            <a:r>
              <a:rPr lang="fr-CA" dirty="0" err="1"/>
              <a:t>Two</a:t>
            </a:r>
            <a:r>
              <a:rPr lang="fr-CA" dirty="0"/>
              <a:t> Top U.S. </a:t>
            </a:r>
            <a:r>
              <a:rPr lang="fr-CA" dirty="0" err="1"/>
              <a:t>Research</a:t>
            </a:r>
            <a:r>
              <a:rPr lang="fr-CA" dirty="0"/>
              <a:t> </a:t>
            </a:r>
            <a:r>
              <a:rPr lang="fr-CA" dirty="0" err="1" smtClean="0"/>
              <a:t>Universities</a:t>
            </a:r>
            <a:r>
              <a:rPr lang="fr-CA" dirty="0" smtClean="0"/>
              <a:t>. </a:t>
            </a:r>
            <a:r>
              <a:rPr lang="fr-CA" dirty="0" err="1" smtClean="0"/>
              <a:t>Minerva</a:t>
            </a:r>
            <a:r>
              <a:rPr lang="fr-CA" dirty="0" smtClean="0"/>
              <a:t> 52/4.</a:t>
            </a:r>
          </a:p>
          <a:p>
            <a:r>
              <a:rPr lang="fr-CA" dirty="0" smtClean="0"/>
              <a:t>Paradeise C. &amp; </a:t>
            </a:r>
            <a:r>
              <a:rPr lang="fr-CA" dirty="0" err="1" smtClean="0"/>
              <a:t>Thoenig</a:t>
            </a:r>
            <a:r>
              <a:rPr lang="fr-CA" dirty="0" smtClean="0"/>
              <a:t> </a:t>
            </a:r>
            <a:r>
              <a:rPr lang="fr-CA" dirty="0"/>
              <a:t>J.-C</a:t>
            </a:r>
            <a:r>
              <a:rPr lang="fr-CA" dirty="0" smtClean="0"/>
              <a:t>. 2015. In </a:t>
            </a:r>
            <a:r>
              <a:rPr lang="fr-CA" dirty="0" err="1"/>
              <a:t>S</a:t>
            </a:r>
            <a:r>
              <a:rPr lang="fr-CA" dirty="0" err="1" smtClean="0"/>
              <a:t>earch</a:t>
            </a:r>
            <a:r>
              <a:rPr lang="fr-CA" dirty="0" smtClean="0"/>
              <a:t> of </a:t>
            </a:r>
            <a:r>
              <a:rPr lang="fr-CA" dirty="0" err="1" smtClean="0"/>
              <a:t>Academic</a:t>
            </a:r>
            <a:r>
              <a:rPr lang="fr-CA" dirty="0" smtClean="0"/>
              <a:t> </a:t>
            </a:r>
            <a:r>
              <a:rPr lang="fr-CA" dirty="0" err="1" smtClean="0"/>
              <a:t>Quality</a:t>
            </a:r>
            <a:r>
              <a:rPr lang="fr-CA" dirty="0"/>
              <a:t>.</a:t>
            </a:r>
            <a:r>
              <a:rPr lang="fr-CA" dirty="0" smtClean="0"/>
              <a:t> </a:t>
            </a:r>
            <a:r>
              <a:rPr lang="fr-CA" dirty="0" err="1" smtClean="0"/>
              <a:t>Palgrave-Mcmillan</a:t>
            </a:r>
            <a:r>
              <a:rPr lang="fr-CA" dirty="0" smtClean="0"/>
              <a:t>.</a:t>
            </a:r>
          </a:p>
          <a:p>
            <a:r>
              <a:rPr lang="fr-CA" dirty="0" err="1" smtClean="0"/>
              <a:t>Berman</a:t>
            </a:r>
            <a:r>
              <a:rPr lang="fr-CA" dirty="0" smtClean="0"/>
              <a:t> E. &amp; Paradeise C. (</a:t>
            </a:r>
            <a:r>
              <a:rPr lang="fr-CA" dirty="0" err="1" smtClean="0"/>
              <a:t>eds</a:t>
            </a:r>
            <a:r>
              <a:rPr lang="fr-CA" dirty="0" smtClean="0"/>
              <a:t>.) 2016. The </a:t>
            </a:r>
            <a:r>
              <a:rPr lang="fr-CA" dirty="0" err="1" smtClean="0"/>
              <a:t>University</a:t>
            </a:r>
            <a:r>
              <a:rPr lang="fr-CA" dirty="0" smtClean="0"/>
              <a:t> </a:t>
            </a:r>
            <a:r>
              <a:rPr lang="fr-CA" dirty="0" err="1" smtClean="0"/>
              <a:t>under</a:t>
            </a:r>
            <a:r>
              <a:rPr lang="fr-CA" dirty="0" smtClean="0"/>
              <a:t> Pressure. </a:t>
            </a:r>
            <a:r>
              <a:rPr lang="fr-CA" dirty="0" err="1" smtClean="0"/>
              <a:t>Emerald</a:t>
            </a:r>
            <a:r>
              <a:rPr lang="fr-CA" dirty="0" smtClean="0"/>
              <a:t>, RSO </a:t>
            </a:r>
            <a:r>
              <a:rPr lang="fr-CA" dirty="0" err="1" smtClean="0"/>
              <a:t>Series</a:t>
            </a:r>
            <a:r>
              <a:rPr lang="fr-CA" dirty="0" smtClean="0"/>
              <a:t>.</a:t>
            </a:r>
          </a:p>
          <a:p>
            <a:r>
              <a:rPr lang="fr-CA" dirty="0" err="1" smtClean="0"/>
              <a:t>Thoenig</a:t>
            </a:r>
            <a:r>
              <a:rPr lang="fr-CA" dirty="0" smtClean="0"/>
              <a:t> J.-C. &amp; Paradeise C. 2016. </a:t>
            </a:r>
            <a:r>
              <a:rPr lang="fr-CA" dirty="0" err="1" smtClean="0"/>
              <a:t>Strategic</a:t>
            </a:r>
            <a:r>
              <a:rPr lang="fr-CA" dirty="0" smtClean="0"/>
              <a:t> </a:t>
            </a:r>
            <a:r>
              <a:rPr lang="fr-CA" dirty="0" err="1"/>
              <a:t>Capacity</a:t>
            </a:r>
            <a:r>
              <a:rPr lang="fr-CA" dirty="0"/>
              <a:t> and </a:t>
            </a:r>
            <a:r>
              <a:rPr lang="fr-CA" dirty="0" err="1"/>
              <a:t>Organisational</a:t>
            </a:r>
            <a:r>
              <a:rPr lang="fr-CA" dirty="0"/>
              <a:t> </a:t>
            </a:r>
            <a:r>
              <a:rPr lang="fr-CA" dirty="0" err="1" smtClean="0"/>
              <a:t>Capabilities</a:t>
            </a:r>
            <a:r>
              <a:rPr lang="fr-CA" dirty="0"/>
              <a:t>.</a:t>
            </a:r>
            <a:r>
              <a:rPr lang="fr-CA" dirty="0" smtClean="0"/>
              <a:t> </a:t>
            </a:r>
            <a:r>
              <a:rPr lang="fr-CA" dirty="0"/>
              <a:t>A Challenge for </a:t>
            </a:r>
            <a:r>
              <a:rPr lang="fr-CA" dirty="0" err="1" smtClean="0"/>
              <a:t>Universities</a:t>
            </a:r>
            <a:r>
              <a:rPr lang="fr-CA" dirty="0" smtClean="0"/>
              <a:t>. </a:t>
            </a:r>
            <a:r>
              <a:rPr lang="fr-CA" dirty="0" err="1" smtClean="0"/>
              <a:t>Minerva</a:t>
            </a:r>
            <a:r>
              <a:rPr lang="fr-CA" dirty="0" smtClean="0"/>
              <a:t>, </a:t>
            </a:r>
            <a:r>
              <a:rPr lang="fr-CA" dirty="0" err="1" smtClean="0"/>
              <a:t>forthcoming</a:t>
            </a:r>
            <a:r>
              <a:rPr lang="fr-CA" dirty="0" smtClean="0"/>
              <a:t>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624121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49710"/>
          </a:xfrm>
        </p:spPr>
        <p:txBody>
          <a:bodyPr/>
          <a:lstStyle/>
          <a:p>
            <a:r>
              <a:rPr lang="en-CA" dirty="0" smtClean="0"/>
              <a:t>The issue of strategic capacity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348"/>
            <a:ext cx="8229600" cy="5559274"/>
          </a:xfrm>
        </p:spPr>
        <p:txBody>
          <a:bodyPr>
            <a:normAutofit lnSpcReduction="10000"/>
          </a:bodyPr>
          <a:lstStyle/>
          <a:p>
            <a:endParaRPr lang="fr-CA" dirty="0" smtClean="0"/>
          </a:p>
          <a:p>
            <a:r>
              <a:rPr lang="en-CA" dirty="0" smtClean="0"/>
              <a:t>These changes imply changes in their internal and external interactions with their members and with society and </a:t>
            </a:r>
            <a:r>
              <a:rPr lang="en-CA" dirty="0" smtClean="0"/>
              <a:t>polity, </a:t>
            </a:r>
            <a:r>
              <a:rPr lang="en-CA" dirty="0" smtClean="0"/>
              <a:t>which require </a:t>
            </a:r>
            <a:r>
              <a:rPr lang="en-CA" dirty="0" smtClean="0"/>
              <a:t>more strategizing to position as competition increases and predictability decreases.</a:t>
            </a:r>
            <a:endParaRPr lang="en-CA" dirty="0" smtClean="0"/>
          </a:p>
          <a:p>
            <a:r>
              <a:rPr lang="en-CA" dirty="0" smtClean="0"/>
              <a:t>Strategic capacities are not evenly distributed across HEIs. </a:t>
            </a:r>
          </a:p>
          <a:p>
            <a:pPr lvl="1"/>
            <a:r>
              <a:rPr lang="en-CA" dirty="0" smtClean="0"/>
              <a:t>They are strongly correlated with their organisational properties </a:t>
            </a:r>
          </a:p>
          <a:p>
            <a:pPr lvl="1"/>
            <a:r>
              <a:rPr lang="en-CA" dirty="0" smtClean="0"/>
              <a:t>They are rooted into the organizational processes that back strategy </a:t>
            </a:r>
            <a:r>
              <a:rPr lang="en-CA" dirty="0" smtClean="0"/>
              <a:t>building.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513647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 few </a:t>
            </a:r>
            <a:r>
              <a:rPr lang="fr-CA" dirty="0" err="1"/>
              <a:t>w</a:t>
            </a:r>
            <a:r>
              <a:rPr lang="fr-CA" dirty="0" err="1" smtClean="0"/>
              <a:t>ords</a:t>
            </a:r>
            <a:r>
              <a:rPr lang="fr-CA" dirty="0" smtClean="0"/>
              <a:t> on </a:t>
            </a:r>
            <a:r>
              <a:rPr lang="fr-CA" dirty="0" err="1" smtClean="0"/>
              <a:t>empirical</a:t>
            </a:r>
            <a:r>
              <a:rPr lang="fr-CA" dirty="0" smtClean="0"/>
              <a:t> bases</a:t>
            </a:r>
            <a:endParaRPr lang="fr-CA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67384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4294967295"/>
          </p:nvPr>
        </p:nvSpPr>
        <p:spPr>
          <a:xfrm>
            <a:off x="0" y="519582"/>
            <a:ext cx="8966026" cy="6119343"/>
          </a:xfrm>
        </p:spPr>
        <p:txBody>
          <a:bodyPr>
            <a:normAutofit/>
          </a:bodyPr>
          <a:lstStyle/>
          <a:p>
            <a:r>
              <a:rPr lang="en-GB" dirty="0" smtClean="0"/>
              <a:t>6 countries, 17 institutions, 2 X 3 departments per country</a:t>
            </a:r>
          </a:p>
          <a:p>
            <a:r>
              <a:rPr lang="en-GB" dirty="0" smtClean="0"/>
              <a:t>Desk data + observation</a:t>
            </a:r>
          </a:p>
          <a:p>
            <a:r>
              <a:rPr lang="en-GB" dirty="0" smtClean="0"/>
              <a:t>About 700 in-depth interviews (1h30 on average) at all levels (mostly academics, but also chairs, deans, central management)</a:t>
            </a:r>
          </a:p>
          <a:p>
            <a:r>
              <a:rPr lang="en-GB" dirty="0" smtClean="0"/>
              <a:t>Participant observations collected in many places during a long and diversified career </a:t>
            </a:r>
          </a:p>
          <a:p>
            <a:r>
              <a:rPr lang="en-GB" dirty="0" smtClean="0"/>
              <a:t>Ideal typical methodology using mostly simple content analysis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2587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Setting the stage</a:t>
            </a:r>
            <a:endParaRPr lang="fr-CA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 « Excellence turn », new quality regimes and university types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3602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2995"/>
          </a:xfrm>
        </p:spPr>
        <p:txBody>
          <a:bodyPr/>
          <a:lstStyle/>
          <a:p>
            <a:r>
              <a:rPr lang="en-GB" dirty="0" smtClean="0"/>
              <a:t>« Excellence » policies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07632"/>
            <a:ext cx="8229600" cy="565036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Whereas HEI valuation used to be reputational, public policies have favored performance-based “excellence </a:t>
            </a:r>
            <a:r>
              <a:rPr lang="en-US" dirty="0"/>
              <a:t>policies” at the turn of the 2000’s. </a:t>
            </a:r>
            <a:endParaRPr lang="en-US" dirty="0" smtClean="0"/>
          </a:p>
          <a:p>
            <a:r>
              <a:rPr lang="en-US" dirty="0" smtClean="0"/>
              <a:t>They did it for various reasons including: </a:t>
            </a:r>
          </a:p>
          <a:p>
            <a:pPr lvl="1"/>
            <a:r>
              <a:rPr lang="en-US" dirty="0" smtClean="0"/>
              <a:t>pressure of costs</a:t>
            </a:r>
          </a:p>
          <a:p>
            <a:pPr lvl="1"/>
            <a:r>
              <a:rPr lang="en-US" dirty="0" smtClean="0"/>
              <a:t>changes in valued missions of universities</a:t>
            </a:r>
          </a:p>
          <a:p>
            <a:pPr lvl="1"/>
            <a:r>
              <a:rPr lang="en-US" dirty="0" smtClean="0"/>
              <a:t>objections to collegiality as a governance model</a:t>
            </a:r>
          </a:p>
          <a:p>
            <a:r>
              <a:rPr lang="en-US" dirty="0" smtClean="0"/>
              <a:t>With the purpose to: </a:t>
            </a:r>
          </a:p>
          <a:p>
            <a:pPr lvl="1"/>
            <a:r>
              <a:rPr lang="en-US" dirty="0" smtClean="0"/>
              <a:t>R</a:t>
            </a:r>
            <a:r>
              <a:rPr lang="en-US" dirty="0"/>
              <a:t>ationalize university organizations </a:t>
            </a:r>
            <a:endParaRPr lang="en-US" dirty="0" smtClean="0"/>
          </a:p>
          <a:p>
            <a:pPr lvl="1"/>
            <a:r>
              <a:rPr lang="en-US" dirty="0" smtClean="0"/>
              <a:t>diversify resources,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ncrease the global efficiency of national systems in science production by encouraging concentration and stratification of universities.</a:t>
            </a:r>
          </a:p>
        </p:txBody>
      </p:sp>
    </p:spTree>
    <p:extLst>
      <p:ext uri="{BB962C8B-B14F-4D97-AF65-F5344CB8AC3E}">
        <p14:creationId xmlns:p14="http://schemas.microsoft.com/office/powerpoint/2010/main" val="5422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Performance-based policies: </a:t>
            </a:r>
            <a:br>
              <a:rPr lang="en-US" dirty="0" smtClean="0"/>
            </a:br>
            <a:r>
              <a:rPr lang="en-US" dirty="0" smtClean="0"/>
              <a:t>the accountability turn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3236"/>
            <a:ext cx="8229600" cy="503586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Linking performance and allocation of resources requires accountability </a:t>
            </a:r>
          </a:p>
          <a:p>
            <a:r>
              <a:rPr lang="en-GB" dirty="0" smtClean="0"/>
              <a:t>Accountability requires evolving </a:t>
            </a:r>
            <a:r>
              <a:rPr lang="en-GB" dirty="0"/>
              <a:t>from weak, subordinated institutions to denser organisations </a:t>
            </a:r>
          </a:p>
          <a:p>
            <a:r>
              <a:rPr lang="en-GB" dirty="0" smtClean="0"/>
              <a:t>It modifies </a:t>
            </a:r>
            <a:r>
              <a:rPr lang="en-GB" dirty="0"/>
              <a:t>relationships: </a:t>
            </a:r>
          </a:p>
          <a:p>
            <a:pPr lvl="1"/>
            <a:r>
              <a:rPr lang="en-GB" dirty="0"/>
              <a:t>at a </a:t>
            </a:r>
            <a:r>
              <a:rPr lang="en-GB" dirty="0" err="1"/>
              <a:t>meso</a:t>
            </a:r>
            <a:r>
              <a:rPr lang="en-GB" dirty="0"/>
              <a:t>-level, between local </a:t>
            </a:r>
            <a:r>
              <a:rPr lang="en-GB" dirty="0" smtClean="0"/>
              <a:t>HEIs and </a:t>
            </a:r>
            <a:r>
              <a:rPr lang="en-GB" dirty="0"/>
              <a:t>steering authorities. They have to interact more closely with society and polity</a:t>
            </a:r>
          </a:p>
          <a:p>
            <a:pPr lvl="1"/>
            <a:r>
              <a:rPr lang="en-GB" dirty="0"/>
              <a:t>at a micro-level between the </a:t>
            </a:r>
            <a:r>
              <a:rPr lang="en-GB" dirty="0" smtClean="0"/>
              <a:t>HEI as </a:t>
            </a:r>
            <a:r>
              <a:rPr lang="en-GB" dirty="0"/>
              <a:t>such and its subunits: departments and faculty members.</a:t>
            </a:r>
            <a:endParaRPr lang="fr-FR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25024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par défaut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 par défaut.thmx</Template>
  <TotalTime>1437</TotalTime>
  <Words>2559</Words>
  <Application>Microsoft Macintosh PowerPoint</Application>
  <PresentationFormat>Présentation à l'écran (4:3)</PresentationFormat>
  <Paragraphs>440</Paragraphs>
  <Slides>38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38</vt:i4>
      </vt:variant>
    </vt:vector>
  </HeadingPairs>
  <TitlesOfParts>
    <vt:vector size="39" baseType="lpstr">
      <vt:lpstr>Thème par défaut</vt:lpstr>
      <vt:lpstr>Strategic Capacity and Organisational Capabilities:  A Challenge for Universities</vt:lpstr>
      <vt:lpstr>The issue</vt:lpstr>
      <vt:lpstr>A disrupted environment</vt:lpstr>
      <vt:lpstr>The issue of strategic capacity</vt:lpstr>
      <vt:lpstr>A few words on empirical bases</vt:lpstr>
      <vt:lpstr>Présentation PowerPoint</vt:lpstr>
      <vt:lpstr>Setting the stage</vt:lpstr>
      <vt:lpstr>« Excellence » policies</vt:lpstr>
      <vt:lpstr>Performance-based policies:  the accountability turn</vt:lpstr>
      <vt:lpstr>Two quality regimes</vt:lpstr>
      <vt:lpstr>Redefining  HEIs strategic action fields </vt:lpstr>
      <vt:lpstr>Crossing regimes</vt:lpstr>
      <vt:lpstr>Regimes and types</vt:lpstr>
      <vt:lpstr>Characterizing types</vt:lpstr>
      <vt:lpstr>Types</vt:lpstr>
      <vt:lpstr>Organisational dimensions of Strategic capacity</vt:lpstr>
      <vt:lpstr>Strategic capacity, not strategy! (1)</vt:lpstr>
      <vt:lpstr>Strategic capacity, not strategy! (2)</vt:lpstr>
      <vt:lpstr>Three social processes or properties that matter</vt:lpstr>
      <vt:lpstr>HRM</vt:lpstr>
      <vt:lpstr>Governance processes</vt:lpstr>
      <vt:lpstr>Cultural norms of belongingness</vt:lpstr>
      <vt:lpstr>Why do such social processes matter?</vt:lpstr>
      <vt:lpstr>Assessing strategic capacity</vt:lpstr>
      <vt:lpstr>Two basic assumptions for assessing strategic capacity</vt:lpstr>
      <vt:lpstr>A guide to  organizational sources of strategic  capacities  (1)        </vt:lpstr>
      <vt:lpstr>A guide to  organizational sources of strategic  capacities  (2)        </vt:lpstr>
      <vt:lpstr> Strategic Capacity (1)             </vt:lpstr>
      <vt:lpstr>Strategic capacity (2)</vt:lpstr>
      <vt:lpstr>Synthetic results (1)</vt:lpstr>
      <vt:lpstr>Synthetic results (2)</vt:lpstr>
      <vt:lpstr>To Conclude</vt:lpstr>
      <vt:lpstr>Institutional Gestalt  and strategy</vt:lpstr>
      <vt:lpstr>Strategic capacity as an action theory</vt:lpstr>
      <vt:lpstr>Strategy and meaning</vt:lpstr>
      <vt:lpstr>Meaning and risk</vt:lpstr>
      <vt:lpstr>Présentation PowerPoint</vt:lpstr>
      <vt:lpstr>References</vt:lpstr>
    </vt:vector>
  </TitlesOfParts>
  <Company>ENS Cachan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Catherine Paradeise</dc:creator>
  <cp:lastModifiedBy>Catherine Paradeise</cp:lastModifiedBy>
  <cp:revision>69</cp:revision>
  <cp:lastPrinted>2016-04-11T14:32:20Z</cp:lastPrinted>
  <dcterms:created xsi:type="dcterms:W3CDTF">2016-04-10T14:46:16Z</dcterms:created>
  <dcterms:modified xsi:type="dcterms:W3CDTF">2016-04-14T05:34:03Z</dcterms:modified>
</cp:coreProperties>
</file>