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notesSlides/notesSlide17.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ppt/notesSlides/notesSlide18.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8.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2.xml" ContentType="application/vnd.openxmlformats-officedocument.themeOverride+xml"/>
  <Override PartName="/ppt/notesSlides/notesSlide22.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6.xml" ContentType="application/vnd.openxmlformats-officedocument.themeOverride+xml"/>
  <Override PartName="/ppt/notesSlides/notesSlide23.xml" ContentType="application/vnd.openxmlformats-officedocument.presentationml.notesSl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7.xml" ContentType="application/vnd.openxmlformats-officedocument.themeOverride+xml"/>
  <Override PartName="/ppt/notesSlides/notesSlide24.xml" ContentType="application/vnd.openxmlformats-officedocument.presentationml.notesSl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8.xml" ContentType="application/vnd.openxmlformats-officedocument.themeOverride+xml"/>
  <Override PartName="/ppt/notesSlides/notesSlide25.xml" ContentType="application/vnd.openxmlformats-officedocument.presentationml.notesSlid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0.xml" ContentType="application/vnd.openxmlformats-officedocument.themeOverride+xml"/>
  <Override PartName="/ppt/notesSlides/notesSlide26.xml" ContentType="application/vnd.openxmlformats-officedocument.presentationml.notesSlid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2.xml" ContentType="application/vnd.openxmlformats-officedocument.themeOverride+xml"/>
  <Override PartName="/ppt/notesSlides/notesSlide31.xml" ContentType="application/vnd.openxmlformats-officedocument.presentationml.notesSl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4.xml" ContentType="application/vnd.openxmlformats-officedocument.themeOverride+xml"/>
  <Override PartName="/ppt/notesSlides/notesSlide32.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5.xml" ContentType="application/vnd.openxmlformats-officedocument.themeOverride+xml"/>
  <Override PartName="/ppt/notesSlides/notesSlide33.xml" ContentType="application/vnd.openxmlformats-officedocument.presentationml.notesSlid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7.xml" ContentType="application/vnd.openxmlformats-officedocument.themeOverrid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9.xml" ContentType="application/vnd.openxmlformats-officedocument.themeOverrid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40.xml" ContentType="application/vnd.openxmlformats-officedocument.themeOverrid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1.xml" ContentType="application/vnd.openxmlformats-officedocument.themeOverride+xml"/>
  <Override PartName="/ppt/notesSlides/notesSlide34.xml" ContentType="application/vnd.openxmlformats-officedocument.presentationml.notesSlid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2.xml" ContentType="application/vnd.openxmlformats-officedocument.themeOverrid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4.xml" ContentType="application/vnd.openxmlformats-officedocument.themeOverride+xml"/>
  <Override PartName="/ppt/notesSlides/notesSlide40.xml" ContentType="application/vnd.openxmlformats-officedocument.presentationml.notesSlid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5.xml" ContentType="application/vnd.openxmlformats-officedocument.themeOverrid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6.xml" ContentType="application/vnd.openxmlformats-officedocument.themeOverrid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7.xml" ContentType="application/vnd.openxmlformats-officedocument.themeOverride+xml"/>
  <Override PartName="/ppt/notesSlides/notesSlide41.xml" ContentType="application/vnd.openxmlformats-officedocument.presentationml.notesSlid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32" r:id="rId1"/>
  </p:sldMasterIdLst>
  <p:notesMasterIdLst>
    <p:notesMasterId r:id="rId55"/>
  </p:notesMasterIdLst>
  <p:sldIdLst>
    <p:sldId id="564" r:id="rId2"/>
    <p:sldId id="566" r:id="rId3"/>
    <p:sldId id="565" r:id="rId4"/>
    <p:sldId id="567" r:id="rId5"/>
    <p:sldId id="497" r:id="rId6"/>
    <p:sldId id="582" r:id="rId7"/>
    <p:sldId id="583" r:id="rId8"/>
    <p:sldId id="546" r:id="rId9"/>
    <p:sldId id="575" r:id="rId10"/>
    <p:sldId id="595" r:id="rId11"/>
    <p:sldId id="548" r:id="rId12"/>
    <p:sldId id="603" r:id="rId13"/>
    <p:sldId id="596" r:id="rId14"/>
    <p:sldId id="597" r:id="rId15"/>
    <p:sldId id="579" r:id="rId16"/>
    <p:sldId id="576" r:id="rId17"/>
    <p:sldId id="574" r:id="rId18"/>
    <p:sldId id="577" r:id="rId19"/>
    <p:sldId id="524" r:id="rId20"/>
    <p:sldId id="525" r:id="rId21"/>
    <p:sldId id="598" r:id="rId22"/>
    <p:sldId id="599" r:id="rId23"/>
    <p:sldId id="532" r:id="rId24"/>
    <p:sldId id="492" r:id="rId25"/>
    <p:sldId id="529" r:id="rId26"/>
    <p:sldId id="530" r:id="rId27"/>
    <p:sldId id="605" r:id="rId28"/>
    <p:sldId id="606" r:id="rId29"/>
    <p:sldId id="602" r:id="rId30"/>
    <p:sldId id="610" r:id="rId31"/>
    <p:sldId id="609" r:id="rId32"/>
    <p:sldId id="608" r:id="rId33"/>
    <p:sldId id="604" r:id="rId34"/>
    <p:sldId id="585" r:id="rId35"/>
    <p:sldId id="581" r:id="rId36"/>
    <p:sldId id="535" r:id="rId37"/>
    <p:sldId id="586" r:id="rId38"/>
    <p:sldId id="611" r:id="rId39"/>
    <p:sldId id="587" r:id="rId40"/>
    <p:sldId id="588" r:id="rId41"/>
    <p:sldId id="562" r:id="rId42"/>
    <p:sldId id="542" r:id="rId43"/>
    <p:sldId id="607" r:id="rId44"/>
    <p:sldId id="571" r:id="rId45"/>
    <p:sldId id="538" r:id="rId46"/>
    <p:sldId id="539" r:id="rId47"/>
    <p:sldId id="612" r:id="rId48"/>
    <p:sldId id="545" r:id="rId49"/>
    <p:sldId id="479" r:id="rId50"/>
    <p:sldId id="563" r:id="rId51"/>
    <p:sldId id="568" r:id="rId52"/>
    <p:sldId id="512" r:id="rId53"/>
    <p:sldId id="58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81BD"/>
    <a:srgbClr val="D1EEF9"/>
    <a:srgbClr val="29391D"/>
    <a:srgbClr val="D24E4F"/>
    <a:srgbClr val="5585BF"/>
    <a:srgbClr val="CB706E"/>
    <a:srgbClr val="FFC600"/>
    <a:srgbClr val="000000"/>
    <a:srgbClr val="F780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89983" autoAdjust="0"/>
  </p:normalViewPr>
  <p:slideViewPr>
    <p:cSldViewPr snapToGrid="0">
      <p:cViewPr varScale="1">
        <p:scale>
          <a:sx n="67" d="100"/>
          <a:sy n="67" d="100"/>
        </p:scale>
        <p:origin x="984" y="72"/>
      </p:cViewPr>
      <p:guideLst>
        <p:guide orient="horz" pos="2160"/>
        <p:guide pos="2880"/>
      </p:guideLst>
    </p:cSldViewPr>
  </p:slideViewPr>
  <p:notesTextViewPr>
    <p:cViewPr>
      <p:scale>
        <a:sx n="3" d="2"/>
        <a:sy n="3" d="2"/>
      </p:scale>
      <p:origin x="0" y="0"/>
    </p:cViewPr>
  </p:notesTextViewPr>
  <p:sorterViewPr>
    <p:cViewPr>
      <p:scale>
        <a:sx n="50" d="100"/>
        <a:sy n="50" d="100"/>
      </p:scale>
      <p:origin x="0" y="0"/>
    </p:cViewPr>
  </p:sorterViewPr>
  <p:notesViewPr>
    <p:cSldViewPr snapToGrid="0">
      <p:cViewPr varScale="1">
        <p:scale>
          <a:sx n="83" d="100"/>
          <a:sy n="83" d="100"/>
        </p:scale>
        <p:origin x="313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ws2.antd.nist.gov\share\LA-RICS\Results.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7.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aseline="0" dirty="0" smtClean="0"/>
              <a:t>Modulation and Coding Scheme (MCS) </a:t>
            </a:r>
            <a:endParaRPr lang="en-US" sz="1200" dirty="0"/>
          </a:p>
        </c:rich>
      </c:tx>
      <c:layout>
        <c:manualLayout>
          <c:xMode val="edge"/>
          <c:yMode val="edge"/>
          <c:x val="0.15927341330073877"/>
          <c:y val="2.144218082174203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027600547523057"/>
          <c:y val="0.20787532855425536"/>
          <c:w val="0.76059988181879379"/>
          <c:h val="0.57061623807776307"/>
        </c:manualLayout>
      </c:layout>
      <c:scatterChart>
        <c:scatterStyle val="lineMarker"/>
        <c:varyColors val="0"/>
        <c:ser>
          <c:idx val="0"/>
          <c:order val="0"/>
          <c:tx>
            <c:strRef>
              <c:f>Sheet1!$B$1</c:f>
              <c:strCache>
                <c:ptCount val="1"/>
                <c:pt idx="0">
                  <c:v>0</c:v>
                </c:pt>
              </c:strCache>
            </c:strRef>
          </c:tx>
          <c:spPr>
            <a:ln w="19050" cap="rnd">
              <a:solidFill>
                <a:schemeClr val="accent1"/>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Sheet1!$B$2:$B$43</c:f>
              <c:numCache>
                <c:formatCode>General</c:formatCode>
                <c:ptCount val="42"/>
                <c:pt idx="0">
                  <c:v>0.80180180180180183</c:v>
                </c:pt>
                <c:pt idx="1">
                  <c:v>0.75862644307179838</c:v>
                </c:pt>
                <c:pt idx="2">
                  <c:v>0.69325187417198664</c:v>
                </c:pt>
                <c:pt idx="3">
                  <c:v>0.63478804133267441</c:v>
                </c:pt>
                <c:pt idx="4">
                  <c:v>0.56420725127819493</c:v>
                </c:pt>
                <c:pt idx="5">
                  <c:v>0.48616394584746336</c:v>
                </c:pt>
                <c:pt idx="6">
                  <c:v>0.41724792307260128</c:v>
                </c:pt>
                <c:pt idx="7">
                  <c:v>0.33888943634402813</c:v>
                </c:pt>
                <c:pt idx="8">
                  <c:v>0.2568827179794636</c:v>
                </c:pt>
                <c:pt idx="9">
                  <c:v>0.18909843671568694</c:v>
                </c:pt>
                <c:pt idx="10">
                  <c:v>0.13544187060242488</c:v>
                </c:pt>
                <c:pt idx="11">
                  <c:v>8.8404332787467885E-2</c:v>
                </c:pt>
                <c:pt idx="12">
                  <c:v>5.5899038443619271E-2</c:v>
                </c:pt>
                <c:pt idx="13">
                  <c:v>3.7109229287135767E-2</c:v>
                </c:pt>
                <c:pt idx="14">
                  <c:v>2.0597777777777781E-2</c:v>
                </c:pt>
                <c:pt idx="15">
                  <c:v>5.4999999999999997E-3</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numCache>
            </c:numRef>
          </c:yVal>
          <c:smooth val="0"/>
        </c:ser>
        <c:ser>
          <c:idx val="2"/>
          <c:order val="1"/>
          <c:tx>
            <c:strRef>
              <c:f>Sheet1!$D$1</c:f>
              <c:strCache>
                <c:ptCount val="1"/>
                <c:pt idx="0">
                  <c:v>4</c:v>
                </c:pt>
              </c:strCache>
            </c:strRef>
          </c:tx>
          <c:spPr>
            <a:ln w="19050" cap="rnd">
              <a:solidFill>
                <a:schemeClr val="accent3"/>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Sheet1!$D$2:$D$43</c:f>
              <c:numCache>
                <c:formatCode>General</c:formatCode>
                <c:ptCount val="42"/>
                <c:pt idx="0">
                  <c:v>1</c:v>
                </c:pt>
                <c:pt idx="1">
                  <c:v>1</c:v>
                </c:pt>
                <c:pt idx="2">
                  <c:v>1</c:v>
                </c:pt>
                <c:pt idx="3">
                  <c:v>1</c:v>
                </c:pt>
                <c:pt idx="4">
                  <c:v>0.92281105990783407</c:v>
                </c:pt>
                <c:pt idx="5">
                  <c:v>0.85107702197386104</c:v>
                </c:pt>
                <c:pt idx="6">
                  <c:v>0.75300164440726147</c:v>
                </c:pt>
                <c:pt idx="7">
                  <c:v>0.65323263486250027</c:v>
                </c:pt>
                <c:pt idx="8">
                  <c:v>0.54870835385716554</c:v>
                </c:pt>
                <c:pt idx="9">
                  <c:v>0.45889862599819309</c:v>
                </c:pt>
                <c:pt idx="10">
                  <c:v>0.36782067832230103</c:v>
                </c:pt>
                <c:pt idx="11">
                  <c:v>0.28773926029091645</c:v>
                </c:pt>
                <c:pt idx="12">
                  <c:v>0.22639927527505532</c:v>
                </c:pt>
                <c:pt idx="13">
                  <c:v>0.16900467417402321</c:v>
                </c:pt>
                <c:pt idx="14">
                  <c:v>0.1200007074248646</c:v>
                </c:pt>
                <c:pt idx="15">
                  <c:v>8.5360179091809277E-2</c:v>
                </c:pt>
                <c:pt idx="16">
                  <c:v>5.9147308575863068E-2</c:v>
                </c:pt>
                <c:pt idx="17">
                  <c:v>3.697409115491853E-2</c:v>
                </c:pt>
                <c:pt idx="18">
                  <c:v>1.9371111111111113E-2</c:v>
                </c:pt>
                <c:pt idx="19">
                  <c:v>6.4000000000000003E-3</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numCache>
            </c:numRef>
          </c:yVal>
          <c:smooth val="0"/>
        </c:ser>
        <c:ser>
          <c:idx val="4"/>
          <c:order val="2"/>
          <c:tx>
            <c:strRef>
              <c:f>Sheet1!$F$1</c:f>
              <c:strCache>
                <c:ptCount val="1"/>
                <c:pt idx="0">
                  <c:v>8</c:v>
                </c:pt>
              </c:strCache>
            </c:strRef>
          </c:tx>
          <c:spPr>
            <a:ln w="19050" cap="rnd">
              <a:solidFill>
                <a:schemeClr val="accent5"/>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Sheet1!$F$2:$F$43</c:f>
              <c:numCache>
                <c:formatCode>General</c:formatCode>
                <c:ptCount val="42"/>
                <c:pt idx="0">
                  <c:v>1</c:v>
                </c:pt>
                <c:pt idx="1">
                  <c:v>1</c:v>
                </c:pt>
                <c:pt idx="2">
                  <c:v>1</c:v>
                </c:pt>
                <c:pt idx="3">
                  <c:v>1</c:v>
                </c:pt>
                <c:pt idx="4">
                  <c:v>1</c:v>
                </c:pt>
                <c:pt idx="5">
                  <c:v>1</c:v>
                </c:pt>
                <c:pt idx="6">
                  <c:v>1</c:v>
                </c:pt>
                <c:pt idx="7">
                  <c:v>1</c:v>
                </c:pt>
                <c:pt idx="8">
                  <c:v>0.90566037735849103</c:v>
                </c:pt>
                <c:pt idx="9">
                  <c:v>0.77789096494801158</c:v>
                </c:pt>
                <c:pt idx="10">
                  <c:v>0.66686897347832641</c:v>
                </c:pt>
                <c:pt idx="11">
                  <c:v>0.56117063091574493</c:v>
                </c:pt>
                <c:pt idx="12">
                  <c:v>0.46963797789191752</c:v>
                </c:pt>
                <c:pt idx="13">
                  <c:v>0.38537001004885901</c:v>
                </c:pt>
                <c:pt idx="14">
                  <c:v>0.31739856662489885</c:v>
                </c:pt>
                <c:pt idx="15">
                  <c:v>0.25292854445874974</c:v>
                </c:pt>
                <c:pt idx="16">
                  <c:v>0.19897200055956421</c:v>
                </c:pt>
                <c:pt idx="17">
                  <c:v>0.15211972816493752</c:v>
                </c:pt>
                <c:pt idx="18">
                  <c:v>0.11272508375400703</c:v>
                </c:pt>
                <c:pt idx="19">
                  <c:v>7.9277384680697102E-2</c:v>
                </c:pt>
                <c:pt idx="20">
                  <c:v>5.6585488167930131E-2</c:v>
                </c:pt>
                <c:pt idx="21">
                  <c:v>3.7248299157999015E-2</c:v>
                </c:pt>
                <c:pt idx="22">
                  <c:v>2.2822222222222226E-2</c:v>
                </c:pt>
                <c:pt idx="23">
                  <c:v>1.0699999999999999E-2</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numCache>
            </c:numRef>
          </c:yVal>
          <c:smooth val="0"/>
        </c:ser>
        <c:ser>
          <c:idx val="6"/>
          <c:order val="3"/>
          <c:tx>
            <c:strRef>
              <c:f>Sheet1!$H$1</c:f>
              <c:strCache>
                <c:ptCount val="1"/>
                <c:pt idx="0">
                  <c:v>12</c:v>
                </c:pt>
              </c:strCache>
            </c:strRef>
          </c:tx>
          <c:spPr>
            <a:ln w="19050" cap="rnd">
              <a:solidFill>
                <a:schemeClr val="accent1">
                  <a:lumMod val="60000"/>
                </a:schemeClr>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Sheet1!$H$2:$H$43</c:f>
              <c:numCache>
                <c:formatCode>General</c:formatCode>
                <c:ptCount val="42"/>
                <c:pt idx="0">
                  <c:v>1</c:v>
                </c:pt>
                <c:pt idx="1">
                  <c:v>1</c:v>
                </c:pt>
                <c:pt idx="2">
                  <c:v>1</c:v>
                </c:pt>
                <c:pt idx="3">
                  <c:v>1</c:v>
                </c:pt>
                <c:pt idx="4">
                  <c:v>1</c:v>
                </c:pt>
                <c:pt idx="5">
                  <c:v>1</c:v>
                </c:pt>
                <c:pt idx="6">
                  <c:v>1</c:v>
                </c:pt>
                <c:pt idx="7">
                  <c:v>1</c:v>
                </c:pt>
                <c:pt idx="8">
                  <c:v>1</c:v>
                </c:pt>
                <c:pt idx="9">
                  <c:v>1</c:v>
                </c:pt>
                <c:pt idx="10">
                  <c:v>1</c:v>
                </c:pt>
                <c:pt idx="11">
                  <c:v>1</c:v>
                </c:pt>
                <c:pt idx="12">
                  <c:v>0.7628571428571429</c:v>
                </c:pt>
                <c:pt idx="13">
                  <c:v>0.70966810717670603</c:v>
                </c:pt>
                <c:pt idx="14">
                  <c:v>0.63228030014298953</c:v>
                </c:pt>
                <c:pt idx="15">
                  <c:v>0.54951935424588483</c:v>
                </c:pt>
                <c:pt idx="16">
                  <c:v>0.45501558252817181</c:v>
                </c:pt>
                <c:pt idx="17">
                  <c:v>0.35953086159323755</c:v>
                </c:pt>
                <c:pt idx="18">
                  <c:v>0.27388474186281009</c:v>
                </c:pt>
                <c:pt idx="19">
                  <c:v>0.19932355865293333</c:v>
                </c:pt>
                <c:pt idx="20">
                  <c:v>0.14580118614438844</c:v>
                </c:pt>
                <c:pt idx="21">
                  <c:v>0.10978068024181548</c:v>
                </c:pt>
                <c:pt idx="22">
                  <c:v>8.4502569493827145E-2</c:v>
                </c:pt>
                <c:pt idx="23">
                  <c:v>6.4624628983980234E-2</c:v>
                </c:pt>
                <c:pt idx="24">
                  <c:v>4.9214436597165533E-2</c:v>
                </c:pt>
                <c:pt idx="25">
                  <c:v>3.5939659764719939E-2</c:v>
                </c:pt>
                <c:pt idx="26">
                  <c:v>2.5267781344498721E-2</c:v>
                </c:pt>
                <c:pt idx="27">
                  <c:v>1.6268888888888888E-2</c:v>
                </c:pt>
                <c:pt idx="28">
                  <c:v>9.9000000000000008E-3</c:v>
                </c:pt>
                <c:pt idx="29">
                  <c:v>0</c:v>
                </c:pt>
                <c:pt idx="30">
                  <c:v>0</c:v>
                </c:pt>
                <c:pt idx="31">
                  <c:v>0</c:v>
                </c:pt>
                <c:pt idx="32">
                  <c:v>0</c:v>
                </c:pt>
                <c:pt idx="33">
                  <c:v>0</c:v>
                </c:pt>
                <c:pt idx="34">
                  <c:v>0</c:v>
                </c:pt>
                <c:pt idx="35">
                  <c:v>0</c:v>
                </c:pt>
                <c:pt idx="36">
                  <c:v>0</c:v>
                </c:pt>
                <c:pt idx="37">
                  <c:v>0</c:v>
                </c:pt>
                <c:pt idx="38">
                  <c:v>0</c:v>
                </c:pt>
                <c:pt idx="39">
                  <c:v>0</c:v>
                </c:pt>
                <c:pt idx="40">
                  <c:v>0</c:v>
                </c:pt>
                <c:pt idx="41">
                  <c:v>0</c:v>
                </c:pt>
              </c:numCache>
            </c:numRef>
          </c:yVal>
          <c:smooth val="0"/>
        </c:ser>
        <c:ser>
          <c:idx val="8"/>
          <c:order val="4"/>
          <c:tx>
            <c:strRef>
              <c:f>Sheet1!$J$1</c:f>
              <c:strCache>
                <c:ptCount val="1"/>
                <c:pt idx="0">
                  <c:v>16</c:v>
                </c:pt>
              </c:strCache>
            </c:strRef>
          </c:tx>
          <c:spPr>
            <a:ln w="19050" cap="rnd">
              <a:solidFill>
                <a:schemeClr val="accent3">
                  <a:lumMod val="60000"/>
                </a:schemeClr>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Sheet1!$J$2:$J$43</c:f>
              <c:numCache>
                <c:formatCode>General</c:formatCode>
                <c:ptCount val="4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0.78509861212563903</c:v>
                </c:pt>
                <c:pt idx="17">
                  <c:v>0.64125163446946598</c:v>
                </c:pt>
                <c:pt idx="18">
                  <c:v>0.53738263721307533</c:v>
                </c:pt>
                <c:pt idx="19">
                  <c:v>0.43444690076895015</c:v>
                </c:pt>
                <c:pt idx="20">
                  <c:v>0.35517705879892669</c:v>
                </c:pt>
                <c:pt idx="21">
                  <c:v>0.28970248024175971</c:v>
                </c:pt>
                <c:pt idx="22">
                  <c:v>0.22536367867211082</c:v>
                </c:pt>
                <c:pt idx="23">
                  <c:v>0.17335511225392108</c:v>
                </c:pt>
                <c:pt idx="24">
                  <c:v>0.1301997731717919</c:v>
                </c:pt>
                <c:pt idx="25">
                  <c:v>9.0414497804869098E-2</c:v>
                </c:pt>
                <c:pt idx="26">
                  <c:v>5.9428935442430601E-2</c:v>
                </c:pt>
                <c:pt idx="27">
                  <c:v>4.1451456828745847E-2</c:v>
                </c:pt>
                <c:pt idx="28">
                  <c:v>2.9139313565540163E-2</c:v>
                </c:pt>
                <c:pt idx="29">
                  <c:v>2.0150666666666667E-2</c:v>
                </c:pt>
                <c:pt idx="30">
                  <c:v>1.3224444444444443E-2</c:v>
                </c:pt>
                <c:pt idx="31">
                  <c:v>9.7000000000000003E-3</c:v>
                </c:pt>
                <c:pt idx="32">
                  <c:v>0</c:v>
                </c:pt>
                <c:pt idx="33">
                  <c:v>0</c:v>
                </c:pt>
                <c:pt idx="34">
                  <c:v>0</c:v>
                </c:pt>
                <c:pt idx="35">
                  <c:v>0</c:v>
                </c:pt>
                <c:pt idx="36">
                  <c:v>0</c:v>
                </c:pt>
                <c:pt idx="37">
                  <c:v>0</c:v>
                </c:pt>
                <c:pt idx="38">
                  <c:v>0</c:v>
                </c:pt>
                <c:pt idx="39">
                  <c:v>0</c:v>
                </c:pt>
                <c:pt idx="40">
                  <c:v>0</c:v>
                </c:pt>
                <c:pt idx="41">
                  <c:v>0</c:v>
                </c:pt>
              </c:numCache>
            </c:numRef>
          </c:yVal>
          <c:smooth val="0"/>
        </c:ser>
        <c:ser>
          <c:idx val="10"/>
          <c:order val="5"/>
          <c:tx>
            <c:strRef>
              <c:f>Sheet1!$L$1</c:f>
              <c:strCache>
                <c:ptCount val="1"/>
                <c:pt idx="0">
                  <c:v>20</c:v>
                </c:pt>
              </c:strCache>
            </c:strRef>
          </c:tx>
          <c:spPr>
            <a:ln w="19050" cap="rnd">
              <a:solidFill>
                <a:schemeClr val="accent5">
                  <a:lumMod val="60000"/>
                </a:schemeClr>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Sheet1!$L$2:$L$43</c:f>
              <c:numCache>
                <c:formatCode>General</c:formatCode>
                <c:ptCount val="4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0.80170511534603806</c:v>
                </c:pt>
                <c:pt idx="21">
                  <c:v>0.70567526949836223</c:v>
                </c:pt>
                <c:pt idx="22">
                  <c:v>0.58603037137775926</c:v>
                </c:pt>
                <c:pt idx="23">
                  <c:v>0.47416894421727251</c:v>
                </c:pt>
                <c:pt idx="24">
                  <c:v>0.36242253970465732</c:v>
                </c:pt>
                <c:pt idx="25">
                  <c:v>0.26750842328686975</c:v>
                </c:pt>
                <c:pt idx="26">
                  <c:v>0.19099523651841832</c:v>
                </c:pt>
                <c:pt idx="27">
                  <c:v>0.13312549512853886</c:v>
                </c:pt>
                <c:pt idx="28">
                  <c:v>9.2521899219818154E-2</c:v>
                </c:pt>
                <c:pt idx="29">
                  <c:v>6.3789368501749405E-2</c:v>
                </c:pt>
                <c:pt idx="30">
                  <c:v>4.3004948187077681E-2</c:v>
                </c:pt>
                <c:pt idx="31">
                  <c:v>2.4604444444444443E-2</c:v>
                </c:pt>
                <c:pt idx="32">
                  <c:v>1.04E-2</c:v>
                </c:pt>
                <c:pt idx="33">
                  <c:v>0</c:v>
                </c:pt>
                <c:pt idx="34">
                  <c:v>0</c:v>
                </c:pt>
                <c:pt idx="35">
                  <c:v>0</c:v>
                </c:pt>
                <c:pt idx="36">
                  <c:v>0</c:v>
                </c:pt>
                <c:pt idx="37">
                  <c:v>0</c:v>
                </c:pt>
                <c:pt idx="38">
                  <c:v>0</c:v>
                </c:pt>
                <c:pt idx="39">
                  <c:v>0</c:v>
                </c:pt>
                <c:pt idx="40">
                  <c:v>0</c:v>
                </c:pt>
                <c:pt idx="41">
                  <c:v>0</c:v>
                </c:pt>
              </c:numCache>
            </c:numRef>
          </c:yVal>
          <c:smooth val="0"/>
        </c:ser>
        <c:ser>
          <c:idx val="12"/>
          <c:order val="6"/>
          <c:tx>
            <c:strRef>
              <c:f>Sheet1!$N$1</c:f>
              <c:strCache>
                <c:ptCount val="1"/>
                <c:pt idx="0">
                  <c:v>24</c:v>
                </c:pt>
              </c:strCache>
            </c:strRef>
          </c:tx>
          <c:spPr>
            <a:ln w="19050" cap="rnd">
              <a:solidFill>
                <a:schemeClr val="accent1">
                  <a:lumMod val="80000"/>
                  <a:lumOff val="20000"/>
                </a:schemeClr>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Sheet1!$N$2:$N$43</c:f>
              <c:numCache>
                <c:formatCode>General</c:formatCode>
                <c:ptCount val="4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0.63305613305613295</c:v>
                </c:pt>
                <c:pt idx="25">
                  <c:v>0.51775004356335907</c:v>
                </c:pt>
                <c:pt idx="26">
                  <c:v>0.40931368296468901</c:v>
                </c:pt>
                <c:pt idx="27">
                  <c:v>0.30928851401722124</c:v>
                </c:pt>
                <c:pt idx="28">
                  <c:v>0.22293147448236794</c:v>
                </c:pt>
                <c:pt idx="29">
                  <c:v>0.1599965044019051</c:v>
                </c:pt>
                <c:pt idx="30">
                  <c:v>0.1126837770029878</c:v>
                </c:pt>
                <c:pt idx="31">
                  <c:v>7.9650302120686023E-2</c:v>
                </c:pt>
                <c:pt idx="32">
                  <c:v>5.8157577790260609E-2</c:v>
                </c:pt>
                <c:pt idx="33">
                  <c:v>4.2028243744592318E-2</c:v>
                </c:pt>
                <c:pt idx="34">
                  <c:v>2.6542222222222221E-2</c:v>
                </c:pt>
                <c:pt idx="35">
                  <c:v>1.6799999999999999E-2</c:v>
                </c:pt>
                <c:pt idx="36">
                  <c:v>0</c:v>
                </c:pt>
                <c:pt idx="37">
                  <c:v>0</c:v>
                </c:pt>
                <c:pt idx="38">
                  <c:v>0</c:v>
                </c:pt>
                <c:pt idx="39">
                  <c:v>0</c:v>
                </c:pt>
                <c:pt idx="40">
                  <c:v>0</c:v>
                </c:pt>
                <c:pt idx="41">
                  <c:v>0</c:v>
                </c:pt>
              </c:numCache>
            </c:numRef>
          </c:yVal>
          <c:smooth val="0"/>
        </c:ser>
        <c:ser>
          <c:idx val="14"/>
          <c:order val="7"/>
          <c:tx>
            <c:strRef>
              <c:f>Sheet1!$P$1</c:f>
              <c:strCache>
                <c:ptCount val="1"/>
                <c:pt idx="0">
                  <c:v>28</c:v>
                </c:pt>
              </c:strCache>
            </c:strRef>
          </c:tx>
          <c:spPr>
            <a:ln w="19050" cap="rnd">
              <a:solidFill>
                <a:srgbClr val="00B050"/>
              </a:solidFill>
              <a:round/>
            </a:ln>
            <a:effectLst/>
          </c:spPr>
          <c:marker>
            <c:symbol val="none"/>
          </c:marker>
          <c:xVal>
            <c:numRef>
              <c:f>Sheet1!$A$2:$A$43</c:f>
              <c:numCache>
                <c:formatCode>General</c:formatCode>
                <c:ptCount val="42"/>
                <c:pt idx="0">
                  <c:v>-15</c:v>
                </c:pt>
                <c:pt idx="1">
                  <c:v>-14</c:v>
                </c:pt>
                <c:pt idx="2">
                  <c:v>-13</c:v>
                </c:pt>
                <c:pt idx="3">
                  <c:v>-12</c:v>
                </c:pt>
                <c:pt idx="4">
                  <c:v>-11</c:v>
                </c:pt>
                <c:pt idx="5">
                  <c:v>-10</c:v>
                </c:pt>
                <c:pt idx="6">
                  <c:v>-9</c:v>
                </c:pt>
                <c:pt idx="7">
                  <c:v>-8</c:v>
                </c:pt>
                <c:pt idx="8">
                  <c:v>-7</c:v>
                </c:pt>
                <c:pt idx="9">
                  <c:v>-6</c:v>
                </c:pt>
                <c:pt idx="10">
                  <c:v>-5</c:v>
                </c:pt>
                <c:pt idx="11">
                  <c:v>-4</c:v>
                </c:pt>
                <c:pt idx="12">
                  <c:v>-3</c:v>
                </c:pt>
                <c:pt idx="13">
                  <c:v>-2</c:v>
                </c:pt>
                <c:pt idx="14">
                  <c:v>-1</c:v>
                </c:pt>
                <c:pt idx="15">
                  <c:v>0</c:v>
                </c:pt>
                <c:pt idx="16">
                  <c:v>1</c:v>
                </c:pt>
                <c:pt idx="17">
                  <c:v>2</c:v>
                </c:pt>
                <c:pt idx="18">
                  <c:v>3</c:v>
                </c:pt>
                <c:pt idx="19">
                  <c:v>4</c:v>
                </c:pt>
                <c:pt idx="20">
                  <c:v>5</c:v>
                </c:pt>
                <c:pt idx="21">
                  <c:v>6</c:v>
                </c:pt>
                <c:pt idx="22">
                  <c:v>7</c:v>
                </c:pt>
                <c:pt idx="23">
                  <c:v>8</c:v>
                </c:pt>
                <c:pt idx="24">
                  <c:v>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pt idx="41">
                  <c:v>26</c:v>
                </c:pt>
              </c:numCache>
            </c:numRef>
          </c:xVal>
          <c:yVal>
            <c:numRef>
              <c:f>Sheet1!$P$2:$P$43</c:f>
              <c:numCache>
                <c:formatCode>General</c:formatCode>
                <c:ptCount val="4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0.521484375</c:v>
                </c:pt>
                <c:pt idx="29">
                  <c:v>0.42678786403459218</c:v>
                </c:pt>
                <c:pt idx="30">
                  <c:v>0.3556737808394469</c:v>
                </c:pt>
                <c:pt idx="31">
                  <c:v>0.28386809911569744</c:v>
                </c:pt>
                <c:pt idx="32">
                  <c:v>0.22398957044541393</c:v>
                </c:pt>
                <c:pt idx="33">
                  <c:v>0.16800341279225584</c:v>
                </c:pt>
                <c:pt idx="34">
                  <c:v>0.12319455931279082</c:v>
                </c:pt>
                <c:pt idx="35">
                  <c:v>8.5559794607968864E-2</c:v>
                </c:pt>
                <c:pt idx="36">
                  <c:v>5.8892601331718336E-2</c:v>
                </c:pt>
                <c:pt idx="37">
                  <c:v>4.1781923881962536E-2</c:v>
                </c:pt>
                <c:pt idx="38">
                  <c:v>3.0885444234404542E-2</c:v>
                </c:pt>
                <c:pt idx="39">
                  <c:v>2.2928000000000004E-2</c:v>
                </c:pt>
                <c:pt idx="40">
                  <c:v>1.6539999999999999E-2</c:v>
                </c:pt>
                <c:pt idx="41">
                  <c:v>1.01E-2</c:v>
                </c:pt>
              </c:numCache>
            </c:numRef>
          </c:yVal>
          <c:smooth val="0"/>
        </c:ser>
        <c:dLbls>
          <c:showLegendKey val="0"/>
          <c:showVal val="0"/>
          <c:showCatName val="0"/>
          <c:showSerName val="0"/>
          <c:showPercent val="0"/>
          <c:showBubbleSize val="0"/>
        </c:dLbls>
        <c:axId val="647168744"/>
        <c:axId val="647167960"/>
      </c:scatterChart>
      <c:valAx>
        <c:axId val="647168744"/>
        <c:scaling>
          <c:orientation val="minMax"/>
          <c:max val="28"/>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SINR (dB)</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67960"/>
        <c:crossesAt val="0"/>
        <c:crossBetween val="midCat"/>
      </c:valAx>
      <c:valAx>
        <c:axId val="64716796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Block</a:t>
                </a:r>
                <a:r>
                  <a:rPr lang="en-US" baseline="0"/>
                  <a:t> Error Rate</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68744"/>
        <c:crossesAt val="-15"/>
        <c:crossBetween val="midCat"/>
        <c:majorUnit val="0.2"/>
      </c:valAx>
      <c:spPr>
        <a:noFill/>
        <a:ln>
          <a:noFill/>
        </a:ln>
        <a:effectLst/>
      </c:spPr>
    </c:plotArea>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Without</a:t>
            </a:r>
            <a:r>
              <a:rPr lang="en-US" baseline="0" dirty="0" smtClean="0"/>
              <a:t> </a:t>
            </a:r>
            <a:r>
              <a:rPr lang="en-US" dirty="0" smtClean="0"/>
              <a:t>failure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'No failure'!$B$1</c:f>
              <c:strCache>
                <c:ptCount val="1"/>
                <c:pt idx="0">
                  <c:v>DL A</c:v>
                </c:pt>
              </c:strCache>
            </c:strRef>
          </c:tx>
          <c:spPr>
            <a:ln w="19050" cap="rnd">
              <a:solidFill>
                <a:schemeClr val="accent2"/>
              </a:solidFill>
              <a:prstDash val="dash"/>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failure'!$B$2:$B$31</c:f>
              <c:numCache>
                <c:formatCode>General</c:formatCode>
                <c:ptCount val="30"/>
                <c:pt idx="0">
                  <c:v>7.6985000000000001</c:v>
                </c:pt>
                <c:pt idx="1">
                  <c:v>6.8657500000000002</c:v>
                </c:pt>
                <c:pt idx="2">
                  <c:v>6.6777499999999996</c:v>
                </c:pt>
                <c:pt idx="3">
                  <c:v>7.6985000000000001</c:v>
                </c:pt>
                <c:pt idx="4">
                  <c:v>7.9482499999999998</c:v>
                </c:pt>
                <c:pt idx="5">
                  <c:v>7.9189999999999996</c:v>
                </c:pt>
                <c:pt idx="6">
                  <c:v>8.76525</c:v>
                </c:pt>
                <c:pt idx="7">
                  <c:v>9.8629999999999995</c:v>
                </c:pt>
                <c:pt idx="8">
                  <c:v>9.7297499999999992</c:v>
                </c:pt>
                <c:pt idx="9">
                  <c:v>4.1697499999999996</c:v>
                </c:pt>
                <c:pt idx="10">
                  <c:v>4.6847500000000002</c:v>
                </c:pt>
                <c:pt idx="11">
                  <c:v>7.202</c:v>
                </c:pt>
                <c:pt idx="12">
                  <c:v>7.9405000000000001</c:v>
                </c:pt>
                <c:pt idx="13">
                  <c:v>8.4242500000000007</c:v>
                </c:pt>
                <c:pt idx="14">
                  <c:v>8.9740000000000002</c:v>
                </c:pt>
                <c:pt idx="15">
                  <c:v>8.9740000000000002</c:v>
                </c:pt>
                <c:pt idx="16">
                  <c:v>8.89025</c:v>
                </c:pt>
                <c:pt idx="17">
                  <c:v>8.9405000000000001</c:v>
                </c:pt>
                <c:pt idx="18">
                  <c:v>8.9405000000000001</c:v>
                </c:pt>
                <c:pt idx="19">
                  <c:v>8.9405000000000001</c:v>
                </c:pt>
                <c:pt idx="20">
                  <c:v>8.9405000000000001</c:v>
                </c:pt>
                <c:pt idx="21">
                  <c:v>8.9405000000000001</c:v>
                </c:pt>
                <c:pt idx="22">
                  <c:v>8.9405000000000001</c:v>
                </c:pt>
                <c:pt idx="23">
                  <c:v>8.9405000000000001</c:v>
                </c:pt>
                <c:pt idx="24">
                  <c:v>8.9405000000000001</c:v>
                </c:pt>
                <c:pt idx="25">
                  <c:v>8.9405000000000001</c:v>
                </c:pt>
                <c:pt idx="26">
                  <c:v>8.9405000000000001</c:v>
                </c:pt>
                <c:pt idx="27">
                  <c:v>8.9405000000000001</c:v>
                </c:pt>
                <c:pt idx="28">
                  <c:v>8.9405000000000001</c:v>
                </c:pt>
                <c:pt idx="29">
                  <c:v>8.9405000000000001</c:v>
                </c:pt>
              </c:numCache>
            </c:numRef>
          </c:yVal>
          <c:smooth val="0"/>
        </c:ser>
        <c:ser>
          <c:idx val="1"/>
          <c:order val="1"/>
          <c:tx>
            <c:strRef>
              <c:f>'No failure'!$C$1</c:f>
              <c:strCache>
                <c:ptCount val="1"/>
                <c:pt idx="0">
                  <c:v>UL A</c:v>
                </c:pt>
              </c:strCache>
            </c:strRef>
          </c:tx>
          <c:spPr>
            <a:ln w="19050" cap="rnd">
              <a:solidFill>
                <a:schemeClr val="accent2"/>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failure'!$C$2:$C$31</c:f>
              <c:numCache>
                <c:formatCode>General</c:formatCode>
                <c:ptCount val="30"/>
                <c:pt idx="0">
                  <c:v>18.074999999999999</c:v>
                </c:pt>
                <c:pt idx="1">
                  <c:v>17.024999999999999</c:v>
                </c:pt>
                <c:pt idx="2">
                  <c:v>17.25</c:v>
                </c:pt>
                <c:pt idx="3">
                  <c:v>18.074999999999999</c:v>
                </c:pt>
                <c:pt idx="4">
                  <c:v>19.29</c:v>
                </c:pt>
                <c:pt idx="5">
                  <c:v>22.312200000000001</c:v>
                </c:pt>
                <c:pt idx="6">
                  <c:v>25.937799999999999</c:v>
                </c:pt>
                <c:pt idx="7">
                  <c:v>32.9435</c:v>
                </c:pt>
                <c:pt idx="8">
                  <c:v>38.153199999999998</c:v>
                </c:pt>
                <c:pt idx="9">
                  <c:v>18.807700000000001</c:v>
                </c:pt>
                <c:pt idx="10">
                  <c:v>18.176200000000001</c:v>
                </c:pt>
                <c:pt idx="11">
                  <c:v>16.676200000000001</c:v>
                </c:pt>
                <c:pt idx="12">
                  <c:v>16.023499999999999</c:v>
                </c:pt>
                <c:pt idx="13">
                  <c:v>15.7805</c:v>
                </c:pt>
                <c:pt idx="14">
                  <c:v>15.474500000000001</c:v>
                </c:pt>
                <c:pt idx="15">
                  <c:v>15.474500000000001</c:v>
                </c:pt>
                <c:pt idx="16">
                  <c:v>15.606999999999999</c:v>
                </c:pt>
                <c:pt idx="17">
                  <c:v>15.116</c:v>
                </c:pt>
                <c:pt idx="18">
                  <c:v>15.116</c:v>
                </c:pt>
                <c:pt idx="19">
                  <c:v>15.116</c:v>
                </c:pt>
                <c:pt idx="20">
                  <c:v>15.116</c:v>
                </c:pt>
                <c:pt idx="21">
                  <c:v>15.116</c:v>
                </c:pt>
                <c:pt idx="22">
                  <c:v>15.116</c:v>
                </c:pt>
                <c:pt idx="23">
                  <c:v>15.116</c:v>
                </c:pt>
                <c:pt idx="24">
                  <c:v>15.116</c:v>
                </c:pt>
                <c:pt idx="25">
                  <c:v>15.116</c:v>
                </c:pt>
                <c:pt idx="26">
                  <c:v>15.116</c:v>
                </c:pt>
                <c:pt idx="27">
                  <c:v>15.116</c:v>
                </c:pt>
                <c:pt idx="28">
                  <c:v>15.116</c:v>
                </c:pt>
                <c:pt idx="29">
                  <c:v>15.116</c:v>
                </c:pt>
              </c:numCache>
            </c:numRef>
          </c:yVal>
          <c:smooth val="0"/>
        </c:ser>
        <c:ser>
          <c:idx val="2"/>
          <c:order val="2"/>
          <c:tx>
            <c:strRef>
              <c:f>'No failure'!$D$1</c:f>
              <c:strCache>
                <c:ptCount val="1"/>
                <c:pt idx="0">
                  <c:v>DL B</c:v>
                </c:pt>
              </c:strCache>
            </c:strRef>
          </c:tx>
          <c:spPr>
            <a:ln w="19050" cap="rnd">
              <a:solidFill>
                <a:schemeClr val="accent6"/>
              </a:solidFill>
              <a:prstDash val="dash"/>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failure'!$D$2:$D$31</c:f>
              <c:numCache>
                <c:formatCode>General</c:formatCode>
                <c:ptCount val="30"/>
                <c:pt idx="0">
                  <c:v>4.7625000000000002</c:v>
                </c:pt>
                <c:pt idx="1">
                  <c:v>4.7625000000000002</c:v>
                </c:pt>
                <c:pt idx="2">
                  <c:v>4.7625000000000002</c:v>
                </c:pt>
                <c:pt idx="3">
                  <c:v>4.7625000000000002</c:v>
                </c:pt>
                <c:pt idx="4">
                  <c:v>4.7625000000000002</c:v>
                </c:pt>
                <c:pt idx="5">
                  <c:v>4.7625000000000002</c:v>
                </c:pt>
                <c:pt idx="6">
                  <c:v>4.7625000000000002</c:v>
                </c:pt>
                <c:pt idx="7">
                  <c:v>4.7625000000000002</c:v>
                </c:pt>
                <c:pt idx="8">
                  <c:v>4.7625000000000002</c:v>
                </c:pt>
                <c:pt idx="9">
                  <c:v>4.7625000000000002</c:v>
                </c:pt>
                <c:pt idx="10">
                  <c:v>4.2497499999999997</c:v>
                </c:pt>
                <c:pt idx="11">
                  <c:v>4.7625000000000002</c:v>
                </c:pt>
                <c:pt idx="12">
                  <c:v>4.7625000000000002</c:v>
                </c:pt>
                <c:pt idx="13">
                  <c:v>4.7625000000000002</c:v>
                </c:pt>
                <c:pt idx="14">
                  <c:v>4.7625000000000002</c:v>
                </c:pt>
                <c:pt idx="15">
                  <c:v>4.7625000000000002</c:v>
                </c:pt>
                <c:pt idx="16">
                  <c:v>4.4915000000000003</c:v>
                </c:pt>
                <c:pt idx="17">
                  <c:v>4.4915000000000003</c:v>
                </c:pt>
                <c:pt idx="18">
                  <c:v>3.641</c:v>
                </c:pt>
                <c:pt idx="19">
                  <c:v>3.6847500000000002</c:v>
                </c:pt>
                <c:pt idx="20">
                  <c:v>4.0294999999999996</c:v>
                </c:pt>
                <c:pt idx="21">
                  <c:v>11.886699999999999</c:v>
                </c:pt>
                <c:pt idx="22">
                  <c:v>10.302300000000001</c:v>
                </c:pt>
                <c:pt idx="23">
                  <c:v>10.1073</c:v>
                </c:pt>
                <c:pt idx="24">
                  <c:v>9.5045000000000002</c:v>
                </c:pt>
                <c:pt idx="25">
                  <c:v>8.7439999999999998</c:v>
                </c:pt>
                <c:pt idx="26">
                  <c:v>7.4234999999999998</c:v>
                </c:pt>
                <c:pt idx="27">
                  <c:v>6.6357499999999998</c:v>
                </c:pt>
                <c:pt idx="28">
                  <c:v>7.26525</c:v>
                </c:pt>
                <c:pt idx="29">
                  <c:v>7.5990000000000002</c:v>
                </c:pt>
              </c:numCache>
            </c:numRef>
          </c:yVal>
          <c:smooth val="0"/>
        </c:ser>
        <c:ser>
          <c:idx val="3"/>
          <c:order val="3"/>
          <c:tx>
            <c:strRef>
              <c:f>'No failure'!$E$1</c:f>
              <c:strCache>
                <c:ptCount val="1"/>
                <c:pt idx="0">
                  <c:v>UL B</c:v>
                </c:pt>
              </c:strCache>
            </c:strRef>
          </c:tx>
          <c:spPr>
            <a:ln w="19050" cap="rnd">
              <a:solidFill>
                <a:schemeClr val="accent6"/>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failure'!$E$2:$E$31</c:f>
              <c:numCache>
                <c:formatCode>General</c:formatCode>
                <c:ptCount val="3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19.196200000000001</c:v>
                </c:pt>
                <c:pt idx="11">
                  <c:v>18.824999999999999</c:v>
                </c:pt>
                <c:pt idx="12">
                  <c:v>18.824999999999999</c:v>
                </c:pt>
                <c:pt idx="13">
                  <c:v>18.824999999999999</c:v>
                </c:pt>
                <c:pt idx="14">
                  <c:v>18.824999999999999</c:v>
                </c:pt>
                <c:pt idx="15">
                  <c:v>18.824999999999999</c:v>
                </c:pt>
                <c:pt idx="16">
                  <c:v>18.938700000000001</c:v>
                </c:pt>
                <c:pt idx="17">
                  <c:v>18.938700000000001</c:v>
                </c:pt>
                <c:pt idx="18">
                  <c:v>19.586200000000002</c:v>
                </c:pt>
                <c:pt idx="19">
                  <c:v>20.1477</c:v>
                </c:pt>
                <c:pt idx="20">
                  <c:v>22.959</c:v>
                </c:pt>
                <c:pt idx="21">
                  <c:v>49.920999999999999</c:v>
                </c:pt>
                <c:pt idx="22">
                  <c:v>39.963500000000003</c:v>
                </c:pt>
                <c:pt idx="23">
                  <c:v>36.2545</c:v>
                </c:pt>
                <c:pt idx="24">
                  <c:v>31.841799999999999</c:v>
                </c:pt>
                <c:pt idx="25">
                  <c:v>29.76</c:v>
                </c:pt>
                <c:pt idx="26">
                  <c:v>22.963999999999999</c:v>
                </c:pt>
                <c:pt idx="27">
                  <c:v>21.787500000000001</c:v>
                </c:pt>
                <c:pt idx="28">
                  <c:v>20.999700000000001</c:v>
                </c:pt>
                <c:pt idx="29">
                  <c:v>20.850200000000001</c:v>
                </c:pt>
              </c:numCache>
            </c:numRef>
          </c:yVal>
          <c:smooth val="0"/>
        </c:ser>
        <c:ser>
          <c:idx val="4"/>
          <c:order val="4"/>
          <c:tx>
            <c:strRef>
              <c:f>'No failure'!$F$1</c:f>
              <c:strCache>
                <c:ptCount val="1"/>
                <c:pt idx="0">
                  <c:v>DL C</c:v>
                </c:pt>
              </c:strCache>
            </c:strRef>
          </c:tx>
          <c:spPr>
            <a:ln w="19050" cap="rnd">
              <a:solidFill>
                <a:schemeClr val="accent5"/>
              </a:solidFill>
              <a:prstDash val="dash"/>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failure'!$F$2:$F$31</c:f>
              <c:numCache>
                <c:formatCode>General</c:formatCode>
                <c:ptCount val="30"/>
                <c:pt idx="0">
                  <c:v>0</c:v>
                </c:pt>
                <c:pt idx="1">
                  <c:v>0</c:v>
                </c:pt>
                <c:pt idx="2">
                  <c:v>0</c:v>
                </c:pt>
                <c:pt idx="3">
                  <c:v>0</c:v>
                </c:pt>
                <c:pt idx="4">
                  <c:v>0</c:v>
                </c:pt>
                <c:pt idx="5">
                  <c:v>0</c:v>
                </c:pt>
                <c:pt idx="6">
                  <c:v>0</c:v>
                </c:pt>
                <c:pt idx="7">
                  <c:v>0</c:v>
                </c:pt>
                <c:pt idx="8">
                  <c:v>0</c:v>
                </c:pt>
                <c:pt idx="9">
                  <c:v>5.9139999999999997</c:v>
                </c:pt>
                <c:pt idx="10">
                  <c:v>4.2495000000000003</c:v>
                </c:pt>
                <c:pt idx="11">
                  <c:v>3.1080000000000001</c:v>
                </c:pt>
                <c:pt idx="12">
                  <c:v>3.3692500000000001</c:v>
                </c:pt>
                <c:pt idx="13">
                  <c:v>1.87575</c:v>
                </c:pt>
                <c:pt idx="14">
                  <c:v>1.87775</c:v>
                </c:pt>
                <c:pt idx="15">
                  <c:v>1.87775</c:v>
                </c:pt>
                <c:pt idx="16">
                  <c:v>1.87575</c:v>
                </c:pt>
                <c:pt idx="17">
                  <c:v>1.93475</c:v>
                </c:pt>
                <c:pt idx="18">
                  <c:v>1.8932500000000001</c:v>
                </c:pt>
                <c:pt idx="19">
                  <c:v>4.8045</c:v>
                </c:pt>
                <c:pt idx="20">
                  <c:v>6.4595000000000002</c:v>
                </c:pt>
                <c:pt idx="21">
                  <c:v>0</c:v>
                </c:pt>
                <c:pt idx="22">
                  <c:v>0</c:v>
                </c:pt>
                <c:pt idx="23">
                  <c:v>0</c:v>
                </c:pt>
                <c:pt idx="24">
                  <c:v>0</c:v>
                </c:pt>
                <c:pt idx="25">
                  <c:v>0</c:v>
                </c:pt>
                <c:pt idx="26">
                  <c:v>0</c:v>
                </c:pt>
                <c:pt idx="27">
                  <c:v>0</c:v>
                </c:pt>
                <c:pt idx="28">
                  <c:v>0</c:v>
                </c:pt>
                <c:pt idx="29">
                  <c:v>0</c:v>
                </c:pt>
              </c:numCache>
            </c:numRef>
          </c:yVal>
          <c:smooth val="0"/>
        </c:ser>
        <c:ser>
          <c:idx val="5"/>
          <c:order val="5"/>
          <c:tx>
            <c:strRef>
              <c:f>'No failure'!$G$1</c:f>
              <c:strCache>
                <c:ptCount val="1"/>
                <c:pt idx="0">
                  <c:v>UL C</c:v>
                </c:pt>
              </c:strCache>
            </c:strRef>
          </c:tx>
          <c:spPr>
            <a:ln w="19050" cap="rnd">
              <a:solidFill>
                <a:schemeClr val="accent5"/>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failure'!$G$2:$G$31</c:f>
              <c:numCache>
                <c:formatCode>General</c:formatCode>
                <c:ptCount val="30"/>
                <c:pt idx="0">
                  <c:v>0</c:v>
                </c:pt>
                <c:pt idx="1">
                  <c:v>0</c:v>
                </c:pt>
                <c:pt idx="2">
                  <c:v>0</c:v>
                </c:pt>
                <c:pt idx="3">
                  <c:v>0</c:v>
                </c:pt>
                <c:pt idx="4">
                  <c:v>0</c:v>
                </c:pt>
                <c:pt idx="5">
                  <c:v>0</c:v>
                </c:pt>
                <c:pt idx="6">
                  <c:v>0</c:v>
                </c:pt>
                <c:pt idx="7">
                  <c:v>0</c:v>
                </c:pt>
                <c:pt idx="8">
                  <c:v>0</c:v>
                </c:pt>
                <c:pt idx="9">
                  <c:v>26.370799999999999</c:v>
                </c:pt>
                <c:pt idx="10">
                  <c:v>13.725</c:v>
                </c:pt>
                <c:pt idx="11">
                  <c:v>6.6414999999999997</c:v>
                </c:pt>
                <c:pt idx="12">
                  <c:v>3.375</c:v>
                </c:pt>
                <c:pt idx="13">
                  <c:v>2.25</c:v>
                </c:pt>
                <c:pt idx="14">
                  <c:v>1.875</c:v>
                </c:pt>
                <c:pt idx="15">
                  <c:v>1.875</c:v>
                </c:pt>
                <c:pt idx="16">
                  <c:v>2.25</c:v>
                </c:pt>
                <c:pt idx="17">
                  <c:v>3</c:v>
                </c:pt>
                <c:pt idx="18">
                  <c:v>4.95</c:v>
                </c:pt>
                <c:pt idx="19">
                  <c:v>9.375</c:v>
                </c:pt>
                <c:pt idx="20">
                  <c:v>24.063700000000001</c:v>
                </c:pt>
                <c:pt idx="21">
                  <c:v>0</c:v>
                </c:pt>
                <c:pt idx="22">
                  <c:v>0</c:v>
                </c:pt>
                <c:pt idx="23">
                  <c:v>0</c:v>
                </c:pt>
                <c:pt idx="24">
                  <c:v>0</c:v>
                </c:pt>
                <c:pt idx="25">
                  <c:v>0</c:v>
                </c:pt>
                <c:pt idx="26">
                  <c:v>0</c:v>
                </c:pt>
                <c:pt idx="27">
                  <c:v>0</c:v>
                </c:pt>
                <c:pt idx="28">
                  <c:v>0</c:v>
                </c:pt>
                <c:pt idx="29">
                  <c:v>0</c:v>
                </c:pt>
              </c:numCache>
            </c:numRef>
          </c:yVal>
          <c:smooth val="0"/>
        </c:ser>
        <c:dLbls>
          <c:showLegendKey val="0"/>
          <c:showVal val="0"/>
          <c:showCatName val="0"/>
          <c:showSerName val="0"/>
          <c:showPercent val="0"/>
          <c:showBubbleSize val="0"/>
        </c:dLbls>
        <c:axId val="529176712"/>
        <c:axId val="529174360"/>
      </c:scatterChart>
      <c:valAx>
        <c:axId val="529176712"/>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4360"/>
        <c:crosses val="autoZero"/>
        <c:crossBetween val="midCat"/>
        <c:majorUnit val="250"/>
      </c:valAx>
      <c:valAx>
        <c:axId val="529174360"/>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671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 site C failed</a:t>
            </a:r>
            <a:r>
              <a:rPr lang="en-US" baseline="0" dirty="0" smtClean="0"/>
              <a:t> </a:t>
            </a:r>
            <a:r>
              <a:rPr lang="en-US" dirty="0" smtClean="0"/>
              <a:t>(baseline)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'Default Failure'!$B$1</c:f>
              <c:strCache>
                <c:ptCount val="1"/>
                <c:pt idx="0">
                  <c:v>DL A</c:v>
                </c:pt>
              </c:strCache>
            </c:strRef>
          </c:tx>
          <c:spPr>
            <a:ln w="19050" cap="rnd">
              <a:solidFill>
                <a:schemeClr val="accent2"/>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Failure'!$B$2:$B$31</c:f>
              <c:numCache>
                <c:formatCode>General</c:formatCode>
                <c:ptCount val="30"/>
                <c:pt idx="0">
                  <c:v>8.1059999999999999</c:v>
                </c:pt>
                <c:pt idx="1">
                  <c:v>9.0463299999999993</c:v>
                </c:pt>
                <c:pt idx="2">
                  <c:v>8.3520000000000003</c:v>
                </c:pt>
                <c:pt idx="3">
                  <c:v>7.8236699999999999</c:v>
                </c:pt>
                <c:pt idx="4">
                  <c:v>8.9376700000000007</c:v>
                </c:pt>
                <c:pt idx="5">
                  <c:v>9.5790000000000006</c:v>
                </c:pt>
                <c:pt idx="6">
                  <c:v>12.071300000000001</c:v>
                </c:pt>
                <c:pt idx="7">
                  <c:v>13.061299999999999</c:v>
                </c:pt>
                <c:pt idx="8">
                  <c:v>12.632999999999999</c:v>
                </c:pt>
                <c:pt idx="9">
                  <c:v>13.2233</c:v>
                </c:pt>
                <c:pt idx="10">
                  <c:v>11.8087</c:v>
                </c:pt>
                <c:pt idx="11">
                  <c:v>11.8087</c:v>
                </c:pt>
                <c:pt idx="12">
                  <c:v>11.8087</c:v>
                </c:pt>
                <c:pt idx="13">
                  <c:v>11.8087</c:v>
                </c:pt>
                <c:pt idx="14">
                  <c:v>11.8087</c:v>
                </c:pt>
                <c:pt idx="15">
                  <c:v>11.8087</c:v>
                </c:pt>
                <c:pt idx="16">
                  <c:v>11.8087</c:v>
                </c:pt>
                <c:pt idx="17">
                  <c:v>11.8087</c:v>
                </c:pt>
                <c:pt idx="18">
                  <c:v>11.8087</c:v>
                </c:pt>
                <c:pt idx="19">
                  <c:v>11.8087</c:v>
                </c:pt>
                <c:pt idx="20">
                  <c:v>11.8087</c:v>
                </c:pt>
                <c:pt idx="21">
                  <c:v>11.8087</c:v>
                </c:pt>
                <c:pt idx="22">
                  <c:v>11.8087</c:v>
                </c:pt>
                <c:pt idx="23">
                  <c:v>11.8087</c:v>
                </c:pt>
                <c:pt idx="24">
                  <c:v>11.8087</c:v>
                </c:pt>
                <c:pt idx="25">
                  <c:v>11.8087</c:v>
                </c:pt>
                <c:pt idx="26">
                  <c:v>11.8087</c:v>
                </c:pt>
                <c:pt idx="27">
                  <c:v>11.8087</c:v>
                </c:pt>
                <c:pt idx="28">
                  <c:v>11.8087</c:v>
                </c:pt>
                <c:pt idx="29">
                  <c:v>11.8087</c:v>
                </c:pt>
              </c:numCache>
            </c:numRef>
          </c:yVal>
          <c:smooth val="0"/>
        </c:ser>
        <c:ser>
          <c:idx val="1"/>
          <c:order val="1"/>
          <c:tx>
            <c:strRef>
              <c:f>'Default Failure'!$C$1</c:f>
              <c:strCache>
                <c:ptCount val="1"/>
                <c:pt idx="0">
                  <c:v>UL A</c:v>
                </c:pt>
              </c:strCache>
            </c:strRef>
          </c:tx>
          <c:spPr>
            <a:ln w="19050" cap="rnd">
              <a:solidFill>
                <a:schemeClr val="accent2"/>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Failure'!$C$2:$C$31</c:f>
              <c:numCache>
                <c:formatCode>General</c:formatCode>
                <c:ptCount val="30"/>
                <c:pt idx="0">
                  <c:v>25.549299999999999</c:v>
                </c:pt>
                <c:pt idx="1">
                  <c:v>22.9663</c:v>
                </c:pt>
                <c:pt idx="2">
                  <c:v>23.099299999999999</c:v>
                </c:pt>
                <c:pt idx="3">
                  <c:v>24.216000000000001</c:v>
                </c:pt>
                <c:pt idx="4">
                  <c:v>26.509699999999999</c:v>
                </c:pt>
                <c:pt idx="5">
                  <c:v>29.700700000000001</c:v>
                </c:pt>
                <c:pt idx="6">
                  <c:v>37.428699999999999</c:v>
                </c:pt>
                <c:pt idx="7">
                  <c:v>48.203299999999999</c:v>
                </c:pt>
                <c:pt idx="8">
                  <c:v>49.878999999999998</c:v>
                </c:pt>
                <c:pt idx="9">
                  <c:v>42.017299999999999</c:v>
                </c:pt>
                <c:pt idx="10">
                  <c:v>20.149999999999999</c:v>
                </c:pt>
                <c:pt idx="11">
                  <c:v>20.149999999999999</c:v>
                </c:pt>
                <c:pt idx="12">
                  <c:v>20.149999999999999</c:v>
                </c:pt>
                <c:pt idx="13">
                  <c:v>20.149999999999999</c:v>
                </c:pt>
                <c:pt idx="14">
                  <c:v>20.149999999999999</c:v>
                </c:pt>
                <c:pt idx="15">
                  <c:v>20.149999999999999</c:v>
                </c:pt>
                <c:pt idx="16">
                  <c:v>20.149999999999999</c:v>
                </c:pt>
                <c:pt idx="17">
                  <c:v>20.149999999999999</c:v>
                </c:pt>
                <c:pt idx="18">
                  <c:v>20.149999999999999</c:v>
                </c:pt>
                <c:pt idx="19">
                  <c:v>20.149999999999999</c:v>
                </c:pt>
                <c:pt idx="20">
                  <c:v>20.149999999999999</c:v>
                </c:pt>
                <c:pt idx="21">
                  <c:v>20.149999999999999</c:v>
                </c:pt>
                <c:pt idx="22">
                  <c:v>20.149999999999999</c:v>
                </c:pt>
                <c:pt idx="23">
                  <c:v>20.149999999999999</c:v>
                </c:pt>
                <c:pt idx="24">
                  <c:v>20.149999999999999</c:v>
                </c:pt>
                <c:pt idx="25">
                  <c:v>20.149999999999999</c:v>
                </c:pt>
                <c:pt idx="26">
                  <c:v>20.149999999999999</c:v>
                </c:pt>
                <c:pt idx="27">
                  <c:v>20.149999999999999</c:v>
                </c:pt>
                <c:pt idx="28">
                  <c:v>20.149999999999999</c:v>
                </c:pt>
                <c:pt idx="29">
                  <c:v>20.149999999999999</c:v>
                </c:pt>
              </c:numCache>
            </c:numRef>
          </c:yVal>
          <c:smooth val="0"/>
        </c:ser>
        <c:ser>
          <c:idx val="2"/>
          <c:order val="2"/>
          <c:tx>
            <c:strRef>
              <c:f>'Default Failure'!$D$1</c:f>
              <c:strCache>
                <c:ptCount val="1"/>
                <c:pt idx="0">
                  <c:v>DL B</c:v>
                </c:pt>
              </c:strCache>
            </c:strRef>
          </c:tx>
          <c:spPr>
            <a:ln w="19050" cap="rnd">
              <a:solidFill>
                <a:schemeClr val="accent6"/>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Failure'!$D$2:$D$31</c:f>
              <c:numCache>
                <c:formatCode>General</c:formatCode>
                <c:ptCount val="30"/>
                <c:pt idx="0">
                  <c:v>8.3873300000000004</c:v>
                </c:pt>
                <c:pt idx="1">
                  <c:v>8.3873300000000004</c:v>
                </c:pt>
                <c:pt idx="2">
                  <c:v>8.3873300000000004</c:v>
                </c:pt>
                <c:pt idx="3">
                  <c:v>8.3873300000000004</c:v>
                </c:pt>
                <c:pt idx="4">
                  <c:v>8.3873300000000004</c:v>
                </c:pt>
                <c:pt idx="5">
                  <c:v>8.3873300000000004</c:v>
                </c:pt>
                <c:pt idx="6">
                  <c:v>8.3873300000000004</c:v>
                </c:pt>
                <c:pt idx="7">
                  <c:v>8.3873300000000004</c:v>
                </c:pt>
                <c:pt idx="8">
                  <c:v>8.3873300000000004</c:v>
                </c:pt>
                <c:pt idx="9">
                  <c:v>8.3873300000000004</c:v>
                </c:pt>
                <c:pt idx="10">
                  <c:v>8.3873300000000004</c:v>
                </c:pt>
                <c:pt idx="11">
                  <c:v>8.1346699999999998</c:v>
                </c:pt>
                <c:pt idx="12">
                  <c:v>8.3873300000000004</c:v>
                </c:pt>
                <c:pt idx="13">
                  <c:v>8.3873300000000004</c:v>
                </c:pt>
                <c:pt idx="14">
                  <c:v>8.3873300000000004</c:v>
                </c:pt>
                <c:pt idx="15">
                  <c:v>8.3873300000000004</c:v>
                </c:pt>
                <c:pt idx="16">
                  <c:v>8.3873300000000004</c:v>
                </c:pt>
                <c:pt idx="17">
                  <c:v>8.3873300000000004</c:v>
                </c:pt>
                <c:pt idx="18">
                  <c:v>8.3873300000000004</c:v>
                </c:pt>
                <c:pt idx="19">
                  <c:v>6.8289999999999997</c:v>
                </c:pt>
                <c:pt idx="20">
                  <c:v>6.8289999999999997</c:v>
                </c:pt>
                <c:pt idx="21">
                  <c:v>12.2767</c:v>
                </c:pt>
                <c:pt idx="22">
                  <c:v>12.8453</c:v>
                </c:pt>
                <c:pt idx="23">
                  <c:v>13.2637</c:v>
                </c:pt>
                <c:pt idx="24">
                  <c:v>12.6073</c:v>
                </c:pt>
                <c:pt idx="25">
                  <c:v>11.156700000000001</c:v>
                </c:pt>
                <c:pt idx="26">
                  <c:v>9.7469999999999999</c:v>
                </c:pt>
                <c:pt idx="27">
                  <c:v>9.1440000000000001</c:v>
                </c:pt>
                <c:pt idx="28">
                  <c:v>8.5250000000000004</c:v>
                </c:pt>
                <c:pt idx="29">
                  <c:v>8.8716699999999999</c:v>
                </c:pt>
              </c:numCache>
            </c:numRef>
          </c:yVal>
          <c:smooth val="0"/>
        </c:ser>
        <c:ser>
          <c:idx val="3"/>
          <c:order val="3"/>
          <c:tx>
            <c:strRef>
              <c:f>'Default Failure'!$E$1</c:f>
              <c:strCache>
                <c:ptCount val="1"/>
                <c:pt idx="0">
                  <c:v>UL B</c:v>
                </c:pt>
              </c:strCache>
            </c:strRef>
          </c:tx>
          <c:spPr>
            <a:ln w="19050" cap="rnd">
              <a:solidFill>
                <a:schemeClr val="accent6"/>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Failure'!$E$2:$E$31</c:f>
              <c:numCache>
                <c:formatCode>General</c:formatCode>
                <c:ptCount val="30"/>
                <c:pt idx="0">
                  <c:v>25.05</c:v>
                </c:pt>
                <c:pt idx="1">
                  <c:v>25.05</c:v>
                </c:pt>
                <c:pt idx="2">
                  <c:v>25.05</c:v>
                </c:pt>
                <c:pt idx="3">
                  <c:v>25.05</c:v>
                </c:pt>
                <c:pt idx="4">
                  <c:v>25.05</c:v>
                </c:pt>
                <c:pt idx="5">
                  <c:v>25.05</c:v>
                </c:pt>
                <c:pt idx="6">
                  <c:v>25.05</c:v>
                </c:pt>
                <c:pt idx="7">
                  <c:v>25.05</c:v>
                </c:pt>
                <c:pt idx="8">
                  <c:v>25.05</c:v>
                </c:pt>
                <c:pt idx="9">
                  <c:v>25.05</c:v>
                </c:pt>
                <c:pt idx="10">
                  <c:v>25.05</c:v>
                </c:pt>
                <c:pt idx="11">
                  <c:v>25.202300000000001</c:v>
                </c:pt>
                <c:pt idx="12">
                  <c:v>25.05</c:v>
                </c:pt>
                <c:pt idx="13">
                  <c:v>25.05</c:v>
                </c:pt>
                <c:pt idx="14">
                  <c:v>25.05</c:v>
                </c:pt>
                <c:pt idx="15">
                  <c:v>25.05</c:v>
                </c:pt>
                <c:pt idx="16">
                  <c:v>25.05</c:v>
                </c:pt>
                <c:pt idx="17">
                  <c:v>25.05</c:v>
                </c:pt>
                <c:pt idx="18">
                  <c:v>25.05</c:v>
                </c:pt>
                <c:pt idx="19">
                  <c:v>25.001300000000001</c:v>
                </c:pt>
                <c:pt idx="20">
                  <c:v>25.001300000000001</c:v>
                </c:pt>
                <c:pt idx="21">
                  <c:v>49.898299999999999</c:v>
                </c:pt>
                <c:pt idx="22">
                  <c:v>49.871699999999997</c:v>
                </c:pt>
                <c:pt idx="23">
                  <c:v>48.778700000000001</c:v>
                </c:pt>
                <c:pt idx="24">
                  <c:v>42.995699999999999</c:v>
                </c:pt>
                <c:pt idx="25">
                  <c:v>38.106299999999997</c:v>
                </c:pt>
                <c:pt idx="26">
                  <c:v>30.7913</c:v>
                </c:pt>
                <c:pt idx="27">
                  <c:v>29.000699999999998</c:v>
                </c:pt>
                <c:pt idx="28">
                  <c:v>27.849699999999999</c:v>
                </c:pt>
                <c:pt idx="29">
                  <c:v>29.782</c:v>
                </c:pt>
              </c:numCache>
            </c:numRef>
          </c:yVal>
          <c:smooth val="0"/>
        </c:ser>
        <c:dLbls>
          <c:showLegendKey val="0"/>
          <c:showVal val="0"/>
          <c:showCatName val="0"/>
          <c:showSerName val="0"/>
          <c:showPercent val="0"/>
          <c:showBubbleSize val="0"/>
        </c:dLbls>
        <c:axId val="529175536"/>
        <c:axId val="529170440"/>
      </c:scatterChart>
      <c:valAx>
        <c:axId val="529175536"/>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0440"/>
        <c:crosses val="autoZero"/>
        <c:crossBetween val="midCat"/>
        <c:majorUnit val="250"/>
      </c:valAx>
      <c:valAx>
        <c:axId val="529170440"/>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553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Coverage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'Traffic Control'!$A$4</c:f>
              <c:strCache>
                <c:ptCount val="1"/>
                <c:pt idx="0">
                  <c:v>Localized (TC)</c:v>
                </c:pt>
              </c:strCache>
            </c:strRef>
          </c:tx>
          <c:spPr>
            <a:ln w="19050" cap="rnd">
              <a:solidFill>
                <a:srgbClr val="4F81BD"/>
              </a:solidFill>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Control'!$G$4:$G$10</c:f>
              <c:numCache>
                <c:formatCode>General</c:formatCode>
                <c:ptCount val="7"/>
                <c:pt idx="0">
                  <c:v>94.996594472689694</c:v>
                </c:pt>
                <c:pt idx="1">
                  <c:v>94.988787534214609</c:v>
                </c:pt>
                <c:pt idx="2">
                  <c:v>95.07159709655329</c:v>
                </c:pt>
                <c:pt idx="3">
                  <c:v>95.025312456893403</c:v>
                </c:pt>
                <c:pt idx="4">
                  <c:v>95.068607110702999</c:v>
                </c:pt>
                <c:pt idx="5">
                  <c:v>94.966710799807501</c:v>
                </c:pt>
                <c:pt idx="6">
                  <c:v>95.038991505481604</c:v>
                </c:pt>
              </c:numCache>
            </c:numRef>
          </c:yVal>
          <c:smooth val="1"/>
        </c:ser>
        <c:ser>
          <c:idx val="2"/>
          <c:order val="1"/>
          <c:tx>
            <c:v>Localized (baseline)</c:v>
          </c:tx>
          <c:spPr>
            <a:ln w="19050" cap="rnd">
              <a:solidFill>
                <a:srgbClr val="4F81BD"/>
              </a:solidFill>
              <a:prstDash val="lgDash"/>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Baseline!$G$4:$G$10</c:f>
              <c:numCache>
                <c:formatCode>General</c:formatCode>
                <c:ptCount val="7"/>
                <c:pt idx="0">
                  <c:v>95.034897157383796</c:v>
                </c:pt>
                <c:pt idx="1">
                  <c:v>82.629535474924793</c:v>
                </c:pt>
                <c:pt idx="2">
                  <c:v>70.903628379939903</c:v>
                </c:pt>
                <c:pt idx="3">
                  <c:v>60.123260494209198</c:v>
                </c:pt>
                <c:pt idx="4">
                  <c:v>49.6938691439709</c:v>
                </c:pt>
                <c:pt idx="5">
                  <c:v>42.787562669710397</c:v>
                </c:pt>
                <c:pt idx="6">
                  <c:v>33.329710423661702</c:v>
                </c:pt>
              </c:numCache>
            </c:numRef>
          </c:yVal>
          <c:smooth val="1"/>
        </c:ser>
        <c:dLbls>
          <c:showLegendKey val="0"/>
          <c:showVal val="0"/>
          <c:showCatName val="0"/>
          <c:showSerName val="0"/>
          <c:showPercent val="0"/>
          <c:showBubbleSize val="0"/>
        </c:dLbls>
        <c:axId val="529176320"/>
        <c:axId val="529192392"/>
      </c:scatterChart>
      <c:valAx>
        <c:axId val="529176320"/>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2392"/>
        <c:crosses val="autoZero"/>
        <c:crossBetween val="midCat"/>
      </c:valAx>
      <c:valAx>
        <c:axId val="52919239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763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Throughput</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'Traffic Control'!$A$4</c:f>
              <c:strCache>
                <c:ptCount val="1"/>
                <c:pt idx="0">
                  <c:v>Localized (TC)</c:v>
                </c:pt>
              </c:strCache>
            </c:strRef>
          </c:tx>
          <c:spPr>
            <a:ln w="19050" cap="rnd">
              <a:solidFill>
                <a:srgbClr val="4F81BD"/>
              </a:solidFill>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Control'!$L$4:$L$10</c:f>
              <c:numCache>
                <c:formatCode>General</c:formatCode>
                <c:ptCount val="7"/>
                <c:pt idx="0">
                  <c:v>124.195792</c:v>
                </c:pt>
                <c:pt idx="1">
                  <c:v>100.06196266666601</c:v>
                </c:pt>
                <c:pt idx="2">
                  <c:v>70.636325333333303</c:v>
                </c:pt>
                <c:pt idx="3">
                  <c:v>47.343671999999998</c:v>
                </c:pt>
                <c:pt idx="4">
                  <c:v>27.207394666666602</c:v>
                </c:pt>
                <c:pt idx="5">
                  <c:v>14.909215999999899</c:v>
                </c:pt>
                <c:pt idx="6">
                  <c:v>6.7023386666666598</c:v>
                </c:pt>
              </c:numCache>
            </c:numRef>
          </c:yVal>
          <c:smooth val="1"/>
        </c:ser>
        <c:ser>
          <c:idx val="2"/>
          <c:order val="1"/>
          <c:tx>
            <c:v>Localized (baseline)</c:v>
          </c:tx>
          <c:spPr>
            <a:ln w="19050" cap="rnd">
              <a:solidFill>
                <a:srgbClr val="4F81BD"/>
              </a:solidFill>
              <a:prstDash val="lg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Baseline!$L$4:$L$10</c:f>
              <c:numCache>
                <c:formatCode>General</c:formatCode>
                <c:ptCount val="7"/>
                <c:pt idx="0">
                  <c:v>124.22621599999999</c:v>
                </c:pt>
                <c:pt idx="1">
                  <c:v>107.993996</c:v>
                </c:pt>
                <c:pt idx="2">
                  <c:v>92.749099999999899</c:v>
                </c:pt>
                <c:pt idx="3">
                  <c:v>78.539172000000008</c:v>
                </c:pt>
                <c:pt idx="4">
                  <c:v>64.886080000000007</c:v>
                </c:pt>
                <c:pt idx="5">
                  <c:v>55.8635599999999</c:v>
                </c:pt>
                <c:pt idx="6">
                  <c:v>43.548724</c:v>
                </c:pt>
              </c:numCache>
            </c:numRef>
          </c:yVal>
          <c:smooth val="1"/>
        </c:ser>
        <c:dLbls>
          <c:showLegendKey val="0"/>
          <c:showVal val="0"/>
          <c:showCatName val="0"/>
          <c:showSerName val="0"/>
          <c:showPercent val="0"/>
          <c:showBubbleSize val="0"/>
        </c:dLbls>
        <c:axId val="529185728"/>
        <c:axId val="529191608"/>
      </c:scatterChart>
      <c:valAx>
        <c:axId val="529185728"/>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1608"/>
        <c:crosses val="autoZero"/>
        <c:crossBetween val="midCat"/>
      </c:valAx>
      <c:valAx>
        <c:axId val="529191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 Sustainable DL Network Throughput</a:t>
                </a:r>
                <a:endParaRPr lang="en-US" sz="1100">
                  <a:effectLst/>
                </a:endParaRPr>
              </a:p>
              <a:p>
                <a:pPr>
                  <a:defRPr sz="1100"/>
                </a:pPr>
                <a:r>
                  <a:rPr lang="en-US" sz="1100" b="0" i="0" baseline="0">
                    <a:effectLst/>
                  </a:rPr>
                  <a:t>(Mbps)</a:t>
                </a:r>
                <a:endParaRPr lang="en-US" sz="1100">
                  <a:effectLst/>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572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Coverage</a:t>
            </a:r>
            <a:endParaRPr lang="en-US" dirty="0"/>
          </a:p>
        </c:rich>
      </c:tx>
      <c:layout/>
      <c:overlay val="0"/>
      <c:spPr>
        <a:noFill/>
        <a:ln>
          <a:noFill/>
        </a:ln>
        <a:effectLst/>
      </c:spPr>
    </c:title>
    <c:autoTitleDeleted val="0"/>
    <c:plotArea>
      <c:layout>
        <c:manualLayout>
          <c:layoutTarget val="inner"/>
          <c:xMode val="edge"/>
          <c:yMode val="edge"/>
          <c:x val="0.15728127734033245"/>
          <c:y val="0.12878472222222223"/>
          <c:w val="0.79469403130164284"/>
          <c:h val="0.63552602799650049"/>
        </c:manualLayout>
      </c:layout>
      <c:scatterChart>
        <c:scatterStyle val="smoothMarker"/>
        <c:varyColors val="0"/>
        <c:ser>
          <c:idx val="0"/>
          <c:order val="0"/>
          <c:tx>
            <c:strRef>
              <c:f>'Traffic Control'!$A$4</c:f>
              <c:strCache>
                <c:ptCount val="1"/>
                <c:pt idx="0">
                  <c:v>Localized (TC)</c:v>
                </c:pt>
              </c:strCache>
            </c:strRef>
          </c:tx>
          <c:spPr>
            <a:ln w="19050" cap="rnd">
              <a:solidFill>
                <a:srgbClr val="4F81BD"/>
              </a:solidFill>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Control'!$G$4:$G$10</c:f>
              <c:numCache>
                <c:formatCode>General</c:formatCode>
                <c:ptCount val="7"/>
                <c:pt idx="0">
                  <c:v>94.996594472689694</c:v>
                </c:pt>
                <c:pt idx="1">
                  <c:v>94.988787534214609</c:v>
                </c:pt>
                <c:pt idx="2">
                  <c:v>95.07159709655329</c:v>
                </c:pt>
                <c:pt idx="3">
                  <c:v>95.025312456893403</c:v>
                </c:pt>
                <c:pt idx="4">
                  <c:v>95.068607110702999</c:v>
                </c:pt>
                <c:pt idx="5">
                  <c:v>94.966710799807501</c:v>
                </c:pt>
                <c:pt idx="6">
                  <c:v>95.038991505481604</c:v>
                </c:pt>
              </c:numCache>
            </c:numRef>
          </c:yVal>
          <c:smooth val="1"/>
        </c:ser>
        <c:ser>
          <c:idx val="1"/>
          <c:order val="1"/>
          <c:tx>
            <c:strRef>
              <c:f>'Traffic Control'!$A$20</c:f>
              <c:strCache>
                <c:ptCount val="1"/>
                <c:pt idx="0">
                  <c:v>Random (TC)</c:v>
                </c:pt>
              </c:strCache>
            </c:strRef>
          </c:tx>
          <c:spPr>
            <a:ln w="19050" cap="rnd">
              <a:solidFill>
                <a:srgbClr val="C00000"/>
              </a:solidFill>
              <a:round/>
            </a:ln>
            <a:effectLst/>
          </c:spPr>
          <c:marker>
            <c:symbol val="none"/>
          </c:marker>
          <c:xVal>
            <c:numRef>
              <c:f>'Traffic Control'!$F$20:$F$26</c:f>
              <c:numCache>
                <c:formatCode>General</c:formatCode>
                <c:ptCount val="7"/>
                <c:pt idx="0">
                  <c:v>0</c:v>
                </c:pt>
                <c:pt idx="1">
                  <c:v>10</c:v>
                </c:pt>
                <c:pt idx="2">
                  <c:v>20</c:v>
                </c:pt>
                <c:pt idx="3">
                  <c:v>30</c:v>
                </c:pt>
                <c:pt idx="4">
                  <c:v>40</c:v>
                </c:pt>
                <c:pt idx="5">
                  <c:v>50</c:v>
                </c:pt>
                <c:pt idx="6">
                  <c:v>60</c:v>
                </c:pt>
              </c:numCache>
            </c:numRef>
          </c:xVal>
          <c:yVal>
            <c:numRef>
              <c:f>'Traffic Control'!$G$20:$G$26</c:f>
              <c:numCache>
                <c:formatCode>General</c:formatCode>
                <c:ptCount val="7"/>
                <c:pt idx="0">
                  <c:v>95.026258541534602</c:v>
                </c:pt>
                <c:pt idx="1">
                  <c:v>94.975839829097097</c:v>
                </c:pt>
                <c:pt idx="2">
                  <c:v>95.011237927136904</c:v>
                </c:pt>
                <c:pt idx="3">
                  <c:v>94.995008253002496</c:v>
                </c:pt>
                <c:pt idx="4">
                  <c:v>94.971623488908492</c:v>
                </c:pt>
                <c:pt idx="5">
                  <c:v>95.059155750295901</c:v>
                </c:pt>
                <c:pt idx="6">
                  <c:v>95.03899150548159</c:v>
                </c:pt>
              </c:numCache>
            </c:numRef>
          </c:yVal>
          <c:smooth val="1"/>
        </c:ser>
        <c:ser>
          <c:idx val="2"/>
          <c:order val="2"/>
          <c:tx>
            <c:v>Localized (baseline)</c:v>
          </c:tx>
          <c:spPr>
            <a:ln w="19050" cap="rnd">
              <a:solidFill>
                <a:srgbClr val="4F81BD"/>
              </a:solidFill>
              <a:prstDash val="lgDash"/>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Baseline!$G$4:$G$10</c:f>
              <c:numCache>
                <c:formatCode>General</c:formatCode>
                <c:ptCount val="7"/>
                <c:pt idx="0">
                  <c:v>95.034897157383796</c:v>
                </c:pt>
                <c:pt idx="1">
                  <c:v>82.629535474924793</c:v>
                </c:pt>
                <c:pt idx="2">
                  <c:v>70.903628379939903</c:v>
                </c:pt>
                <c:pt idx="3">
                  <c:v>60.123260494209198</c:v>
                </c:pt>
                <c:pt idx="4">
                  <c:v>49.6938691439709</c:v>
                </c:pt>
                <c:pt idx="5">
                  <c:v>42.787562669710397</c:v>
                </c:pt>
                <c:pt idx="6">
                  <c:v>33.329710423661702</c:v>
                </c:pt>
              </c:numCache>
            </c:numRef>
          </c:yVal>
          <c:smooth val="1"/>
        </c:ser>
        <c:ser>
          <c:idx val="3"/>
          <c:order val="3"/>
          <c:tx>
            <c:v>Random (baseline)</c:v>
          </c:tx>
          <c:spPr>
            <a:ln w="19050" cap="rnd">
              <a:solidFill>
                <a:srgbClr val="C00000"/>
              </a:solidFill>
              <a:prstDash val="lgDash"/>
              <a:round/>
            </a:ln>
            <a:effectLst/>
          </c:spPr>
          <c:marker>
            <c:symbol val="none"/>
          </c:marker>
          <c:xVal>
            <c:numRef>
              <c:f>Baseline!$F$11:$F$17</c:f>
              <c:numCache>
                <c:formatCode>General</c:formatCode>
                <c:ptCount val="7"/>
                <c:pt idx="0">
                  <c:v>0</c:v>
                </c:pt>
                <c:pt idx="1">
                  <c:v>10</c:v>
                </c:pt>
                <c:pt idx="2">
                  <c:v>20</c:v>
                </c:pt>
                <c:pt idx="3">
                  <c:v>30</c:v>
                </c:pt>
                <c:pt idx="4">
                  <c:v>40</c:v>
                </c:pt>
                <c:pt idx="5">
                  <c:v>50</c:v>
                </c:pt>
                <c:pt idx="6">
                  <c:v>60</c:v>
                </c:pt>
              </c:numCache>
            </c:numRef>
          </c:xVal>
          <c:yVal>
            <c:numRef>
              <c:f>Baseline!$G$11:$G$17</c:f>
              <c:numCache>
                <c:formatCode>General</c:formatCode>
                <c:ptCount val="7"/>
                <c:pt idx="0">
                  <c:v>95.014097527155002</c:v>
                </c:pt>
                <c:pt idx="1">
                  <c:v>83.778599491564492</c:v>
                </c:pt>
                <c:pt idx="2">
                  <c:v>67.760573145366294</c:v>
                </c:pt>
                <c:pt idx="3">
                  <c:v>54.315692165472598</c:v>
                </c:pt>
                <c:pt idx="4">
                  <c:v>42.515368615669004</c:v>
                </c:pt>
                <c:pt idx="5">
                  <c:v>35.154610584700698</c:v>
                </c:pt>
                <c:pt idx="6">
                  <c:v>26.966027270626203</c:v>
                </c:pt>
              </c:numCache>
            </c:numRef>
          </c:yVal>
          <c:smooth val="1"/>
        </c:ser>
        <c:dLbls>
          <c:showLegendKey val="0"/>
          <c:showVal val="0"/>
          <c:showCatName val="0"/>
          <c:showSerName val="0"/>
          <c:showPercent val="0"/>
          <c:showBubbleSize val="0"/>
        </c:dLbls>
        <c:axId val="529189256"/>
        <c:axId val="529190432"/>
      </c:scatterChart>
      <c:valAx>
        <c:axId val="529189256"/>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0432"/>
        <c:crosses val="autoZero"/>
        <c:crossBetween val="midCat"/>
      </c:valAx>
      <c:valAx>
        <c:axId val="52919043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92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Throughput</a:t>
            </a:r>
            <a:endParaRPr lang="en-US" dirty="0"/>
          </a:p>
        </c:rich>
      </c:tx>
      <c:layout/>
      <c:overlay val="0"/>
      <c:spPr>
        <a:noFill/>
        <a:ln>
          <a:noFill/>
        </a:ln>
        <a:effectLst/>
      </c:spPr>
    </c:title>
    <c:autoTitleDeleted val="0"/>
    <c:plotArea>
      <c:layout>
        <c:manualLayout>
          <c:layoutTarget val="inner"/>
          <c:xMode val="edge"/>
          <c:yMode val="edge"/>
          <c:x val="0.19873189462428306"/>
          <c:y val="0.12878472222222223"/>
          <c:w val="0.75324341401769224"/>
          <c:h val="0.63552602799650049"/>
        </c:manualLayout>
      </c:layout>
      <c:scatterChart>
        <c:scatterStyle val="smoothMarker"/>
        <c:varyColors val="0"/>
        <c:ser>
          <c:idx val="0"/>
          <c:order val="0"/>
          <c:tx>
            <c:strRef>
              <c:f>'Traffic Control'!$A$4</c:f>
              <c:strCache>
                <c:ptCount val="1"/>
                <c:pt idx="0">
                  <c:v>Localized (TC)</c:v>
                </c:pt>
              </c:strCache>
            </c:strRef>
          </c:tx>
          <c:spPr>
            <a:ln w="19050" cap="rnd">
              <a:solidFill>
                <a:srgbClr val="4F81BD"/>
              </a:solidFill>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Control'!$L$4:$L$10</c:f>
              <c:numCache>
                <c:formatCode>General</c:formatCode>
                <c:ptCount val="7"/>
                <c:pt idx="0">
                  <c:v>124.195792</c:v>
                </c:pt>
                <c:pt idx="1">
                  <c:v>100.06196266666601</c:v>
                </c:pt>
                <c:pt idx="2">
                  <c:v>70.636325333333303</c:v>
                </c:pt>
                <c:pt idx="3">
                  <c:v>47.343671999999998</c:v>
                </c:pt>
                <c:pt idx="4">
                  <c:v>27.207394666666602</c:v>
                </c:pt>
                <c:pt idx="5">
                  <c:v>14.909215999999899</c:v>
                </c:pt>
                <c:pt idx="6">
                  <c:v>6.7023386666666598</c:v>
                </c:pt>
              </c:numCache>
            </c:numRef>
          </c:yVal>
          <c:smooth val="1"/>
        </c:ser>
        <c:ser>
          <c:idx val="1"/>
          <c:order val="1"/>
          <c:tx>
            <c:strRef>
              <c:f>'Traffic Control'!$A$20</c:f>
              <c:strCache>
                <c:ptCount val="1"/>
                <c:pt idx="0">
                  <c:v>Random (TC)</c:v>
                </c:pt>
              </c:strCache>
            </c:strRef>
          </c:tx>
          <c:spPr>
            <a:ln w="19050" cap="rnd">
              <a:solidFill>
                <a:srgbClr val="C00000"/>
              </a:solidFill>
              <a:round/>
            </a:ln>
            <a:effectLst/>
          </c:spPr>
          <c:marker>
            <c:symbol val="none"/>
          </c:marker>
          <c:xVal>
            <c:numRef>
              <c:f>'Traffic Control'!$F$20:$F$26</c:f>
              <c:numCache>
                <c:formatCode>General</c:formatCode>
                <c:ptCount val="7"/>
                <c:pt idx="0">
                  <c:v>0</c:v>
                </c:pt>
                <c:pt idx="1">
                  <c:v>10</c:v>
                </c:pt>
                <c:pt idx="2">
                  <c:v>20</c:v>
                </c:pt>
                <c:pt idx="3">
                  <c:v>30</c:v>
                </c:pt>
                <c:pt idx="4">
                  <c:v>40</c:v>
                </c:pt>
                <c:pt idx="5">
                  <c:v>50</c:v>
                </c:pt>
                <c:pt idx="6">
                  <c:v>60</c:v>
                </c:pt>
              </c:numCache>
            </c:numRef>
          </c:xVal>
          <c:yVal>
            <c:numRef>
              <c:f>'Traffic Control'!$L$20:$L$26</c:f>
              <c:numCache>
                <c:formatCode>General</c:formatCode>
                <c:ptCount val="7"/>
                <c:pt idx="0">
                  <c:v>124.184410666666</c:v>
                </c:pt>
                <c:pt idx="1">
                  <c:v>107.566192</c:v>
                </c:pt>
                <c:pt idx="2">
                  <c:v>92.980861333333308</c:v>
                </c:pt>
                <c:pt idx="3">
                  <c:v>78.041077333333305</c:v>
                </c:pt>
                <c:pt idx="4">
                  <c:v>63.457624000000003</c:v>
                </c:pt>
                <c:pt idx="5">
                  <c:v>50.244589333333302</c:v>
                </c:pt>
                <c:pt idx="6">
                  <c:v>37.789336000000006</c:v>
                </c:pt>
              </c:numCache>
            </c:numRef>
          </c:yVal>
          <c:smooth val="1"/>
        </c:ser>
        <c:ser>
          <c:idx val="2"/>
          <c:order val="2"/>
          <c:tx>
            <c:v>Localized (baseline)</c:v>
          </c:tx>
          <c:spPr>
            <a:ln w="19050" cap="rnd">
              <a:solidFill>
                <a:srgbClr val="4F81BD"/>
              </a:solidFill>
              <a:prstDash val="lg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Baseline!$L$4:$L$10</c:f>
              <c:numCache>
                <c:formatCode>General</c:formatCode>
                <c:ptCount val="7"/>
                <c:pt idx="0">
                  <c:v>124.22621599999999</c:v>
                </c:pt>
                <c:pt idx="1">
                  <c:v>107.993996</c:v>
                </c:pt>
                <c:pt idx="2">
                  <c:v>92.749099999999899</c:v>
                </c:pt>
                <c:pt idx="3">
                  <c:v>78.539172000000008</c:v>
                </c:pt>
                <c:pt idx="4">
                  <c:v>64.886080000000007</c:v>
                </c:pt>
                <c:pt idx="5">
                  <c:v>55.8635599999999</c:v>
                </c:pt>
                <c:pt idx="6">
                  <c:v>43.548724</c:v>
                </c:pt>
              </c:numCache>
            </c:numRef>
          </c:yVal>
          <c:smooth val="1"/>
        </c:ser>
        <c:ser>
          <c:idx val="3"/>
          <c:order val="3"/>
          <c:tx>
            <c:v>Random (baseline)</c:v>
          </c:tx>
          <c:spPr>
            <a:ln w="19050" cap="rnd">
              <a:solidFill>
                <a:srgbClr val="C00000"/>
              </a:solidFill>
              <a:prstDash val="lg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Baseline!$L$11:$L$17</c:f>
              <c:numCache>
                <c:formatCode>General</c:formatCode>
                <c:ptCount val="7"/>
                <c:pt idx="0">
                  <c:v>124.21888800000001</c:v>
                </c:pt>
                <c:pt idx="1">
                  <c:v>109.63654799999999</c:v>
                </c:pt>
                <c:pt idx="2">
                  <c:v>88.486387999999906</c:v>
                </c:pt>
                <c:pt idx="3">
                  <c:v>71.485395999999909</c:v>
                </c:pt>
                <c:pt idx="4">
                  <c:v>56.028451999999902</c:v>
                </c:pt>
                <c:pt idx="5">
                  <c:v>46.097372</c:v>
                </c:pt>
                <c:pt idx="6">
                  <c:v>35.089483999999999</c:v>
                </c:pt>
              </c:numCache>
            </c:numRef>
          </c:yVal>
          <c:smooth val="1"/>
        </c:ser>
        <c:dLbls>
          <c:showLegendKey val="0"/>
          <c:showVal val="0"/>
          <c:showCatName val="0"/>
          <c:showSerName val="0"/>
          <c:showPercent val="0"/>
          <c:showBubbleSize val="0"/>
        </c:dLbls>
        <c:axId val="529188864"/>
        <c:axId val="529194744"/>
      </c:scatterChart>
      <c:valAx>
        <c:axId val="529188864"/>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4744"/>
        <c:crosses val="autoZero"/>
        <c:crossBetween val="midCat"/>
      </c:valAx>
      <c:valAx>
        <c:axId val="529194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 Sustainable DL Network Throughput</a:t>
                </a:r>
                <a:endParaRPr lang="en-US" sz="1100">
                  <a:effectLst/>
                </a:endParaRPr>
              </a:p>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(Mbps)</a:t>
                </a:r>
                <a:endParaRPr lang="en-US" sz="1100">
                  <a:effectLst/>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886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Traffic </a:t>
            </a:r>
            <a:r>
              <a:rPr lang="en-US" sz="1800" dirty="0" smtClean="0"/>
              <a:t>Control</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211966559735587"/>
          <c:y val="0.1403471851595165"/>
          <c:w val="0.77642971711869346"/>
          <c:h val="0.63087509580094647"/>
        </c:manualLayout>
      </c:layout>
      <c:scatterChart>
        <c:scatterStyle val="lineMarker"/>
        <c:varyColors val="0"/>
        <c:ser>
          <c:idx val="0"/>
          <c:order val="0"/>
          <c:tx>
            <c:strRef>
              <c:f>'Traffic Control'!$B$1</c:f>
              <c:strCache>
                <c:ptCount val="1"/>
                <c:pt idx="0">
                  <c:v>DL A</c:v>
                </c:pt>
              </c:strCache>
            </c:strRef>
          </c:tx>
          <c:spPr>
            <a:ln w="19050" cap="rnd">
              <a:solidFill>
                <a:schemeClr val="accent2"/>
              </a:solidFill>
              <a:prstDash val="dash"/>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Control'!$B$2:$B$31</c:f>
              <c:numCache>
                <c:formatCode>General</c:formatCode>
                <c:ptCount val="30"/>
                <c:pt idx="0">
                  <c:v>8.03233</c:v>
                </c:pt>
                <c:pt idx="1">
                  <c:v>5.6723299999999997</c:v>
                </c:pt>
                <c:pt idx="2">
                  <c:v>6.1566700000000001</c:v>
                </c:pt>
                <c:pt idx="3">
                  <c:v>6.69367</c:v>
                </c:pt>
                <c:pt idx="4">
                  <c:v>9.3989999999999991</c:v>
                </c:pt>
                <c:pt idx="5">
                  <c:v>8.6590000000000007</c:v>
                </c:pt>
                <c:pt idx="6">
                  <c:v>10.983000000000001</c:v>
                </c:pt>
                <c:pt idx="7">
                  <c:v>12.2697</c:v>
                </c:pt>
                <c:pt idx="8">
                  <c:v>12.279299999999999</c:v>
                </c:pt>
                <c:pt idx="9">
                  <c:v>10.276300000000001</c:v>
                </c:pt>
                <c:pt idx="10">
                  <c:v>6.3413300000000001</c:v>
                </c:pt>
                <c:pt idx="11">
                  <c:v>6.3413300000000001</c:v>
                </c:pt>
                <c:pt idx="12">
                  <c:v>6.3413300000000001</c:v>
                </c:pt>
                <c:pt idx="13">
                  <c:v>6.3413300000000001</c:v>
                </c:pt>
                <c:pt idx="14">
                  <c:v>6.3413300000000001</c:v>
                </c:pt>
                <c:pt idx="15">
                  <c:v>6.3413300000000001</c:v>
                </c:pt>
                <c:pt idx="16">
                  <c:v>6.3413300000000001</c:v>
                </c:pt>
                <c:pt idx="17">
                  <c:v>6.3413300000000001</c:v>
                </c:pt>
                <c:pt idx="18">
                  <c:v>6.3413300000000001</c:v>
                </c:pt>
                <c:pt idx="19">
                  <c:v>6.3413300000000001</c:v>
                </c:pt>
                <c:pt idx="20">
                  <c:v>6.3413300000000001</c:v>
                </c:pt>
                <c:pt idx="21">
                  <c:v>6.3413300000000001</c:v>
                </c:pt>
                <c:pt idx="22">
                  <c:v>6.3413300000000001</c:v>
                </c:pt>
                <c:pt idx="23">
                  <c:v>6.3413300000000001</c:v>
                </c:pt>
                <c:pt idx="24">
                  <c:v>6.3413300000000001</c:v>
                </c:pt>
                <c:pt idx="25">
                  <c:v>6.3413300000000001</c:v>
                </c:pt>
                <c:pt idx="26">
                  <c:v>6.3413300000000001</c:v>
                </c:pt>
                <c:pt idx="27">
                  <c:v>6.3413300000000001</c:v>
                </c:pt>
                <c:pt idx="28">
                  <c:v>6.3413300000000001</c:v>
                </c:pt>
                <c:pt idx="29">
                  <c:v>6.3413300000000001</c:v>
                </c:pt>
              </c:numCache>
            </c:numRef>
          </c:yVal>
          <c:smooth val="0"/>
        </c:ser>
        <c:ser>
          <c:idx val="1"/>
          <c:order val="1"/>
          <c:tx>
            <c:strRef>
              <c:f>'Traffic Control'!$C$1</c:f>
              <c:strCache>
                <c:ptCount val="1"/>
                <c:pt idx="0">
                  <c:v>UL A</c:v>
                </c:pt>
              </c:strCache>
            </c:strRef>
          </c:tx>
          <c:spPr>
            <a:ln w="19050" cap="rnd">
              <a:solidFill>
                <a:schemeClr val="accent2"/>
              </a:solidFill>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Control'!$C$2:$C$31</c:f>
              <c:numCache>
                <c:formatCode>General</c:formatCode>
                <c:ptCount val="30"/>
                <c:pt idx="0">
                  <c:v>12.198700000000001</c:v>
                </c:pt>
                <c:pt idx="1">
                  <c:v>11.1487</c:v>
                </c:pt>
                <c:pt idx="2">
                  <c:v>11.249000000000001</c:v>
                </c:pt>
                <c:pt idx="3">
                  <c:v>11.7997</c:v>
                </c:pt>
                <c:pt idx="4">
                  <c:v>14.3873</c:v>
                </c:pt>
                <c:pt idx="5">
                  <c:v>14.55</c:v>
                </c:pt>
                <c:pt idx="6">
                  <c:v>16.05</c:v>
                </c:pt>
                <c:pt idx="7">
                  <c:v>21.187999999999999</c:v>
                </c:pt>
                <c:pt idx="8">
                  <c:v>27.3733</c:v>
                </c:pt>
                <c:pt idx="9">
                  <c:v>26.127300000000002</c:v>
                </c:pt>
                <c:pt idx="10">
                  <c:v>9.7200000000000006</c:v>
                </c:pt>
                <c:pt idx="11">
                  <c:v>9.7200000000000006</c:v>
                </c:pt>
                <c:pt idx="12">
                  <c:v>9.7200000000000006</c:v>
                </c:pt>
                <c:pt idx="13">
                  <c:v>9.7200000000000006</c:v>
                </c:pt>
                <c:pt idx="14">
                  <c:v>9.7200000000000006</c:v>
                </c:pt>
                <c:pt idx="15">
                  <c:v>9.7200000000000006</c:v>
                </c:pt>
                <c:pt idx="16">
                  <c:v>9.7200000000000006</c:v>
                </c:pt>
                <c:pt idx="17">
                  <c:v>9.7200000000000006</c:v>
                </c:pt>
                <c:pt idx="18">
                  <c:v>9.7200000000000006</c:v>
                </c:pt>
                <c:pt idx="19">
                  <c:v>9.7200000000000006</c:v>
                </c:pt>
                <c:pt idx="20">
                  <c:v>9.7200000000000006</c:v>
                </c:pt>
                <c:pt idx="21">
                  <c:v>9.7200000000000006</c:v>
                </c:pt>
                <c:pt idx="22">
                  <c:v>9.7200000000000006</c:v>
                </c:pt>
                <c:pt idx="23">
                  <c:v>9.7200000000000006</c:v>
                </c:pt>
                <c:pt idx="24">
                  <c:v>9.7200000000000006</c:v>
                </c:pt>
                <c:pt idx="25">
                  <c:v>9.7200000000000006</c:v>
                </c:pt>
                <c:pt idx="26">
                  <c:v>9.7200000000000006</c:v>
                </c:pt>
                <c:pt idx="27">
                  <c:v>9.7200000000000006</c:v>
                </c:pt>
                <c:pt idx="28">
                  <c:v>9.7200000000000006</c:v>
                </c:pt>
                <c:pt idx="29">
                  <c:v>9.7200000000000006</c:v>
                </c:pt>
              </c:numCache>
            </c:numRef>
          </c:yVal>
          <c:smooth val="0"/>
        </c:ser>
        <c:ser>
          <c:idx val="2"/>
          <c:order val="2"/>
          <c:tx>
            <c:strRef>
              <c:f>'Traffic Control'!$D$1</c:f>
              <c:strCache>
                <c:ptCount val="1"/>
                <c:pt idx="0">
                  <c:v>DL B</c:v>
                </c:pt>
              </c:strCache>
            </c:strRef>
          </c:tx>
          <c:spPr>
            <a:ln w="19050" cap="rnd">
              <a:solidFill>
                <a:schemeClr val="accent6"/>
              </a:solidFill>
              <a:prstDash val="dash"/>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Control'!$D$2:$D$31</c:f>
              <c:numCache>
                <c:formatCode>General</c:formatCode>
                <c:ptCount val="30"/>
                <c:pt idx="0">
                  <c:v>0.745</c:v>
                </c:pt>
                <c:pt idx="1">
                  <c:v>0.745</c:v>
                </c:pt>
                <c:pt idx="2">
                  <c:v>0.745</c:v>
                </c:pt>
                <c:pt idx="3">
                  <c:v>0.745</c:v>
                </c:pt>
                <c:pt idx="4">
                  <c:v>0.745</c:v>
                </c:pt>
                <c:pt idx="5">
                  <c:v>0.745</c:v>
                </c:pt>
                <c:pt idx="6">
                  <c:v>0.745</c:v>
                </c:pt>
                <c:pt idx="7">
                  <c:v>0.745</c:v>
                </c:pt>
                <c:pt idx="8">
                  <c:v>0.745</c:v>
                </c:pt>
                <c:pt idx="9">
                  <c:v>0.745</c:v>
                </c:pt>
                <c:pt idx="10">
                  <c:v>0.745</c:v>
                </c:pt>
                <c:pt idx="11">
                  <c:v>0.745</c:v>
                </c:pt>
                <c:pt idx="12">
                  <c:v>0.745</c:v>
                </c:pt>
                <c:pt idx="13">
                  <c:v>0.745</c:v>
                </c:pt>
                <c:pt idx="14">
                  <c:v>0.745</c:v>
                </c:pt>
                <c:pt idx="15">
                  <c:v>0.745</c:v>
                </c:pt>
                <c:pt idx="16">
                  <c:v>0.745</c:v>
                </c:pt>
                <c:pt idx="17">
                  <c:v>0.745</c:v>
                </c:pt>
                <c:pt idx="18">
                  <c:v>0.745</c:v>
                </c:pt>
                <c:pt idx="19">
                  <c:v>0.745</c:v>
                </c:pt>
                <c:pt idx="20">
                  <c:v>0.745</c:v>
                </c:pt>
                <c:pt idx="21">
                  <c:v>9.1739999999999995</c:v>
                </c:pt>
                <c:pt idx="22">
                  <c:v>7.1260000000000003</c:v>
                </c:pt>
                <c:pt idx="23">
                  <c:v>11.983000000000001</c:v>
                </c:pt>
                <c:pt idx="24">
                  <c:v>10.379</c:v>
                </c:pt>
                <c:pt idx="25">
                  <c:v>6.758</c:v>
                </c:pt>
                <c:pt idx="26">
                  <c:v>6.7460000000000004</c:v>
                </c:pt>
                <c:pt idx="27">
                  <c:v>6.7370000000000001</c:v>
                </c:pt>
                <c:pt idx="28">
                  <c:v>5.1150000000000002</c:v>
                </c:pt>
                <c:pt idx="29">
                  <c:v>5.1150000000000002</c:v>
                </c:pt>
              </c:numCache>
            </c:numRef>
          </c:yVal>
          <c:smooth val="0"/>
        </c:ser>
        <c:ser>
          <c:idx val="3"/>
          <c:order val="3"/>
          <c:tx>
            <c:strRef>
              <c:f>'Traffic Control'!$E$1</c:f>
              <c:strCache>
                <c:ptCount val="1"/>
                <c:pt idx="0">
                  <c:v>UL B</c:v>
                </c:pt>
              </c:strCache>
            </c:strRef>
          </c:tx>
          <c:spPr>
            <a:ln w="19050" cap="rnd">
              <a:solidFill>
                <a:schemeClr val="accent6"/>
              </a:solidFill>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Control'!$E$2:$E$31</c:f>
              <c:numCache>
                <c:formatCode>General</c:formatCode>
                <c:ptCount val="30"/>
                <c:pt idx="0">
                  <c:v>13.5</c:v>
                </c:pt>
                <c:pt idx="1">
                  <c:v>13.5</c:v>
                </c:pt>
                <c:pt idx="2">
                  <c:v>13.5</c:v>
                </c:pt>
                <c:pt idx="3">
                  <c:v>13.5</c:v>
                </c:pt>
                <c:pt idx="4">
                  <c:v>13.5</c:v>
                </c:pt>
                <c:pt idx="5">
                  <c:v>13.5</c:v>
                </c:pt>
                <c:pt idx="6">
                  <c:v>13.5</c:v>
                </c:pt>
                <c:pt idx="7">
                  <c:v>13.5</c:v>
                </c:pt>
                <c:pt idx="8">
                  <c:v>13.5</c:v>
                </c:pt>
                <c:pt idx="9">
                  <c:v>13.5</c:v>
                </c:pt>
                <c:pt idx="10">
                  <c:v>13.5</c:v>
                </c:pt>
                <c:pt idx="11">
                  <c:v>13.5</c:v>
                </c:pt>
                <c:pt idx="12">
                  <c:v>13.5</c:v>
                </c:pt>
                <c:pt idx="13">
                  <c:v>13.5</c:v>
                </c:pt>
                <c:pt idx="14">
                  <c:v>13.5</c:v>
                </c:pt>
                <c:pt idx="15">
                  <c:v>13.5</c:v>
                </c:pt>
                <c:pt idx="16">
                  <c:v>13.5</c:v>
                </c:pt>
                <c:pt idx="17">
                  <c:v>13.5</c:v>
                </c:pt>
                <c:pt idx="18">
                  <c:v>13.5</c:v>
                </c:pt>
                <c:pt idx="19">
                  <c:v>13.5</c:v>
                </c:pt>
                <c:pt idx="20">
                  <c:v>13.5</c:v>
                </c:pt>
                <c:pt idx="21">
                  <c:v>39.925699999999999</c:v>
                </c:pt>
                <c:pt idx="22">
                  <c:v>30.4573</c:v>
                </c:pt>
                <c:pt idx="23">
                  <c:v>22.450299999999999</c:v>
                </c:pt>
                <c:pt idx="24">
                  <c:v>19.650300000000001</c:v>
                </c:pt>
                <c:pt idx="25">
                  <c:v>18.010999999999999</c:v>
                </c:pt>
                <c:pt idx="26">
                  <c:v>16.2043</c:v>
                </c:pt>
                <c:pt idx="27">
                  <c:v>15.3003</c:v>
                </c:pt>
                <c:pt idx="28">
                  <c:v>14.850300000000001</c:v>
                </c:pt>
                <c:pt idx="29">
                  <c:v>14.85</c:v>
                </c:pt>
              </c:numCache>
            </c:numRef>
          </c:yVal>
          <c:smooth val="0"/>
        </c:ser>
        <c:dLbls>
          <c:showLegendKey val="0"/>
          <c:showVal val="0"/>
          <c:showCatName val="0"/>
          <c:showSerName val="0"/>
          <c:showPercent val="0"/>
          <c:showBubbleSize val="0"/>
        </c:dLbls>
        <c:axId val="529195920"/>
        <c:axId val="529201016"/>
      </c:scatterChart>
      <c:valAx>
        <c:axId val="529195920"/>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201016"/>
        <c:crosses val="autoZero"/>
        <c:crossBetween val="midCat"/>
        <c:majorUnit val="250"/>
      </c:valAx>
      <c:valAx>
        <c:axId val="529201016"/>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959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Baseline</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'Default Failure'!$B$1</c:f>
              <c:strCache>
                <c:ptCount val="1"/>
                <c:pt idx="0">
                  <c:v>DL A</c:v>
                </c:pt>
              </c:strCache>
            </c:strRef>
          </c:tx>
          <c:spPr>
            <a:ln w="19050" cap="rnd">
              <a:solidFill>
                <a:schemeClr val="accent2"/>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Failure'!$B$2:$B$31</c:f>
              <c:numCache>
                <c:formatCode>General</c:formatCode>
                <c:ptCount val="30"/>
                <c:pt idx="0">
                  <c:v>8.1059999999999999</c:v>
                </c:pt>
                <c:pt idx="1">
                  <c:v>9.0463299999999993</c:v>
                </c:pt>
                <c:pt idx="2">
                  <c:v>8.3520000000000003</c:v>
                </c:pt>
                <c:pt idx="3">
                  <c:v>7.8236699999999999</c:v>
                </c:pt>
                <c:pt idx="4">
                  <c:v>8.9376700000000007</c:v>
                </c:pt>
                <c:pt idx="5">
                  <c:v>9.5790000000000006</c:v>
                </c:pt>
                <c:pt idx="6">
                  <c:v>12.071300000000001</c:v>
                </c:pt>
                <c:pt idx="7">
                  <c:v>13.061299999999999</c:v>
                </c:pt>
                <c:pt idx="8">
                  <c:v>12.632999999999999</c:v>
                </c:pt>
                <c:pt idx="9">
                  <c:v>13.2233</c:v>
                </c:pt>
                <c:pt idx="10">
                  <c:v>11.8087</c:v>
                </c:pt>
                <c:pt idx="11">
                  <c:v>11.8087</c:v>
                </c:pt>
                <c:pt idx="12">
                  <c:v>11.8087</c:v>
                </c:pt>
                <c:pt idx="13">
                  <c:v>11.8087</c:v>
                </c:pt>
                <c:pt idx="14">
                  <c:v>11.8087</c:v>
                </c:pt>
                <c:pt idx="15">
                  <c:v>11.8087</c:v>
                </c:pt>
                <c:pt idx="16">
                  <c:v>11.8087</c:v>
                </c:pt>
                <c:pt idx="17">
                  <c:v>11.8087</c:v>
                </c:pt>
                <c:pt idx="18">
                  <c:v>11.8087</c:v>
                </c:pt>
                <c:pt idx="19">
                  <c:v>11.8087</c:v>
                </c:pt>
                <c:pt idx="20">
                  <c:v>11.8087</c:v>
                </c:pt>
                <c:pt idx="21">
                  <c:v>11.8087</c:v>
                </c:pt>
                <c:pt idx="22">
                  <c:v>11.8087</c:v>
                </c:pt>
                <c:pt idx="23">
                  <c:v>11.8087</c:v>
                </c:pt>
                <c:pt idx="24">
                  <c:v>11.8087</c:v>
                </c:pt>
                <c:pt idx="25">
                  <c:v>11.8087</c:v>
                </c:pt>
                <c:pt idx="26">
                  <c:v>11.8087</c:v>
                </c:pt>
                <c:pt idx="27">
                  <c:v>11.8087</c:v>
                </c:pt>
                <c:pt idx="28">
                  <c:v>11.8087</c:v>
                </c:pt>
                <c:pt idx="29">
                  <c:v>11.8087</c:v>
                </c:pt>
              </c:numCache>
            </c:numRef>
          </c:yVal>
          <c:smooth val="0"/>
        </c:ser>
        <c:ser>
          <c:idx val="1"/>
          <c:order val="1"/>
          <c:tx>
            <c:strRef>
              <c:f>'Default Failure'!$C$1</c:f>
              <c:strCache>
                <c:ptCount val="1"/>
                <c:pt idx="0">
                  <c:v>UL A</c:v>
                </c:pt>
              </c:strCache>
            </c:strRef>
          </c:tx>
          <c:spPr>
            <a:ln w="19050" cap="rnd">
              <a:solidFill>
                <a:schemeClr val="accent2"/>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Failure'!$C$2:$C$31</c:f>
              <c:numCache>
                <c:formatCode>General</c:formatCode>
                <c:ptCount val="30"/>
                <c:pt idx="0">
                  <c:v>25.549299999999999</c:v>
                </c:pt>
                <c:pt idx="1">
                  <c:v>22.9663</c:v>
                </c:pt>
                <c:pt idx="2">
                  <c:v>23.099299999999999</c:v>
                </c:pt>
                <c:pt idx="3">
                  <c:v>24.216000000000001</c:v>
                </c:pt>
                <c:pt idx="4">
                  <c:v>26.509699999999999</c:v>
                </c:pt>
                <c:pt idx="5">
                  <c:v>29.700700000000001</c:v>
                </c:pt>
                <c:pt idx="6">
                  <c:v>37.428699999999999</c:v>
                </c:pt>
                <c:pt idx="7">
                  <c:v>48.203299999999999</c:v>
                </c:pt>
                <c:pt idx="8">
                  <c:v>49.878999999999998</c:v>
                </c:pt>
                <c:pt idx="9">
                  <c:v>42.017299999999999</c:v>
                </c:pt>
                <c:pt idx="10">
                  <c:v>20.149999999999999</c:v>
                </c:pt>
                <c:pt idx="11">
                  <c:v>20.149999999999999</c:v>
                </c:pt>
                <c:pt idx="12">
                  <c:v>20.149999999999999</c:v>
                </c:pt>
                <c:pt idx="13">
                  <c:v>20.149999999999999</c:v>
                </c:pt>
                <c:pt idx="14">
                  <c:v>20.149999999999999</c:v>
                </c:pt>
                <c:pt idx="15">
                  <c:v>20.149999999999999</c:v>
                </c:pt>
                <c:pt idx="16">
                  <c:v>20.149999999999999</c:v>
                </c:pt>
                <c:pt idx="17">
                  <c:v>20.149999999999999</c:v>
                </c:pt>
                <c:pt idx="18">
                  <c:v>20.149999999999999</c:v>
                </c:pt>
                <c:pt idx="19">
                  <c:v>20.149999999999999</c:v>
                </c:pt>
                <c:pt idx="20">
                  <c:v>20.149999999999999</c:v>
                </c:pt>
                <c:pt idx="21">
                  <c:v>20.149999999999999</c:v>
                </c:pt>
                <c:pt idx="22">
                  <c:v>20.149999999999999</c:v>
                </c:pt>
                <c:pt idx="23">
                  <c:v>20.149999999999999</c:v>
                </c:pt>
                <c:pt idx="24">
                  <c:v>20.149999999999999</c:v>
                </c:pt>
                <c:pt idx="25">
                  <c:v>20.149999999999999</c:v>
                </c:pt>
                <c:pt idx="26">
                  <c:v>20.149999999999999</c:v>
                </c:pt>
                <c:pt idx="27">
                  <c:v>20.149999999999999</c:v>
                </c:pt>
                <c:pt idx="28">
                  <c:v>20.149999999999999</c:v>
                </c:pt>
                <c:pt idx="29">
                  <c:v>20.149999999999999</c:v>
                </c:pt>
              </c:numCache>
            </c:numRef>
          </c:yVal>
          <c:smooth val="0"/>
        </c:ser>
        <c:ser>
          <c:idx val="2"/>
          <c:order val="2"/>
          <c:tx>
            <c:strRef>
              <c:f>'Default Failure'!$D$1</c:f>
              <c:strCache>
                <c:ptCount val="1"/>
                <c:pt idx="0">
                  <c:v>DL B</c:v>
                </c:pt>
              </c:strCache>
            </c:strRef>
          </c:tx>
          <c:spPr>
            <a:ln w="19050" cap="rnd">
              <a:solidFill>
                <a:schemeClr val="accent6"/>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Failure'!$D$2:$D$31</c:f>
              <c:numCache>
                <c:formatCode>General</c:formatCode>
                <c:ptCount val="30"/>
                <c:pt idx="0">
                  <c:v>8.3873300000000004</c:v>
                </c:pt>
                <c:pt idx="1">
                  <c:v>8.3873300000000004</c:v>
                </c:pt>
                <c:pt idx="2">
                  <c:v>8.3873300000000004</c:v>
                </c:pt>
                <c:pt idx="3">
                  <c:v>8.3873300000000004</c:v>
                </c:pt>
                <c:pt idx="4">
                  <c:v>8.3873300000000004</c:v>
                </c:pt>
                <c:pt idx="5">
                  <c:v>8.3873300000000004</c:v>
                </c:pt>
                <c:pt idx="6">
                  <c:v>8.3873300000000004</c:v>
                </c:pt>
                <c:pt idx="7">
                  <c:v>8.3873300000000004</c:v>
                </c:pt>
                <c:pt idx="8">
                  <c:v>8.3873300000000004</c:v>
                </c:pt>
                <c:pt idx="9">
                  <c:v>8.3873300000000004</c:v>
                </c:pt>
                <c:pt idx="10">
                  <c:v>8.3873300000000004</c:v>
                </c:pt>
                <c:pt idx="11">
                  <c:v>8.1346699999999998</c:v>
                </c:pt>
                <c:pt idx="12">
                  <c:v>8.3873300000000004</c:v>
                </c:pt>
                <c:pt idx="13">
                  <c:v>8.3873300000000004</c:v>
                </c:pt>
                <c:pt idx="14">
                  <c:v>8.3873300000000004</c:v>
                </c:pt>
                <c:pt idx="15">
                  <c:v>8.3873300000000004</c:v>
                </c:pt>
                <c:pt idx="16">
                  <c:v>8.3873300000000004</c:v>
                </c:pt>
                <c:pt idx="17">
                  <c:v>8.3873300000000004</c:v>
                </c:pt>
                <c:pt idx="18">
                  <c:v>8.3873300000000004</c:v>
                </c:pt>
                <c:pt idx="19">
                  <c:v>6.8289999999999997</c:v>
                </c:pt>
                <c:pt idx="20">
                  <c:v>6.8289999999999997</c:v>
                </c:pt>
                <c:pt idx="21">
                  <c:v>12.2767</c:v>
                </c:pt>
                <c:pt idx="22">
                  <c:v>12.8453</c:v>
                </c:pt>
                <c:pt idx="23">
                  <c:v>13.2637</c:v>
                </c:pt>
                <c:pt idx="24">
                  <c:v>12.6073</c:v>
                </c:pt>
                <c:pt idx="25">
                  <c:v>11.156700000000001</c:v>
                </c:pt>
                <c:pt idx="26">
                  <c:v>9.7469999999999999</c:v>
                </c:pt>
                <c:pt idx="27">
                  <c:v>9.1440000000000001</c:v>
                </c:pt>
                <c:pt idx="28">
                  <c:v>8.5250000000000004</c:v>
                </c:pt>
                <c:pt idx="29">
                  <c:v>8.8716699999999999</c:v>
                </c:pt>
              </c:numCache>
            </c:numRef>
          </c:yVal>
          <c:smooth val="0"/>
        </c:ser>
        <c:ser>
          <c:idx val="3"/>
          <c:order val="3"/>
          <c:tx>
            <c:strRef>
              <c:f>'Default Failure'!$E$1</c:f>
              <c:strCache>
                <c:ptCount val="1"/>
                <c:pt idx="0">
                  <c:v>UL B</c:v>
                </c:pt>
              </c:strCache>
            </c:strRef>
          </c:tx>
          <c:spPr>
            <a:ln w="19050" cap="rnd">
              <a:solidFill>
                <a:schemeClr val="accent6"/>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Failure'!$E$2:$E$31</c:f>
              <c:numCache>
                <c:formatCode>General</c:formatCode>
                <c:ptCount val="30"/>
                <c:pt idx="0">
                  <c:v>25.05</c:v>
                </c:pt>
                <c:pt idx="1">
                  <c:v>25.05</c:v>
                </c:pt>
                <c:pt idx="2">
                  <c:v>25.05</c:v>
                </c:pt>
                <c:pt idx="3">
                  <c:v>25.05</c:v>
                </c:pt>
                <c:pt idx="4">
                  <c:v>25.05</c:v>
                </c:pt>
                <c:pt idx="5">
                  <c:v>25.05</c:v>
                </c:pt>
                <c:pt idx="6">
                  <c:v>25.05</c:v>
                </c:pt>
                <c:pt idx="7">
                  <c:v>25.05</c:v>
                </c:pt>
                <c:pt idx="8">
                  <c:v>25.05</c:v>
                </c:pt>
                <c:pt idx="9">
                  <c:v>25.05</c:v>
                </c:pt>
                <c:pt idx="10">
                  <c:v>25.05</c:v>
                </c:pt>
                <c:pt idx="11">
                  <c:v>25.202300000000001</c:v>
                </c:pt>
                <c:pt idx="12">
                  <c:v>25.05</c:v>
                </c:pt>
                <c:pt idx="13">
                  <c:v>25.05</c:v>
                </c:pt>
                <c:pt idx="14">
                  <c:v>25.05</c:v>
                </c:pt>
                <c:pt idx="15">
                  <c:v>25.05</c:v>
                </c:pt>
                <c:pt idx="16">
                  <c:v>25.05</c:v>
                </c:pt>
                <c:pt idx="17">
                  <c:v>25.05</c:v>
                </c:pt>
                <c:pt idx="18">
                  <c:v>25.05</c:v>
                </c:pt>
                <c:pt idx="19">
                  <c:v>25.001300000000001</c:v>
                </c:pt>
                <c:pt idx="20">
                  <c:v>25.001300000000001</c:v>
                </c:pt>
                <c:pt idx="21">
                  <c:v>49.898299999999999</c:v>
                </c:pt>
                <c:pt idx="22">
                  <c:v>49.871699999999997</c:v>
                </c:pt>
                <c:pt idx="23">
                  <c:v>48.778700000000001</c:v>
                </c:pt>
                <c:pt idx="24">
                  <c:v>42.995699999999999</c:v>
                </c:pt>
                <c:pt idx="25">
                  <c:v>38.106299999999997</c:v>
                </c:pt>
                <c:pt idx="26">
                  <c:v>30.7913</c:v>
                </c:pt>
                <c:pt idx="27">
                  <c:v>29.000699999999998</c:v>
                </c:pt>
                <c:pt idx="28">
                  <c:v>27.849699999999999</c:v>
                </c:pt>
                <c:pt idx="29">
                  <c:v>29.782</c:v>
                </c:pt>
              </c:numCache>
            </c:numRef>
          </c:yVal>
          <c:smooth val="0"/>
        </c:ser>
        <c:dLbls>
          <c:showLegendKey val="0"/>
          <c:showVal val="0"/>
          <c:showCatName val="0"/>
          <c:showSerName val="0"/>
          <c:showPercent val="0"/>
          <c:showBubbleSize val="0"/>
        </c:dLbls>
        <c:axId val="529201800"/>
        <c:axId val="529202192"/>
      </c:scatterChart>
      <c:valAx>
        <c:axId val="529201800"/>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202192"/>
        <c:crosses val="autoZero"/>
        <c:crossBetween val="midCat"/>
        <c:majorUnit val="250"/>
      </c:valAx>
      <c:valAx>
        <c:axId val="52920219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2018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Responders (baseline)</c:v>
          </c:tx>
          <c:spPr>
            <a:ln w="28575" cap="rnd">
              <a:solidFill>
                <a:srgbClr val="FFC00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Sheet1!$E$3:$E$32</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0.50370370370370621</c:v>
                </c:pt>
                <c:pt idx="7">
                  <c:v>0.99259259259258936</c:v>
                </c:pt>
                <c:pt idx="8">
                  <c:v>0.47407407407407121</c:v>
                </c:pt>
                <c:pt idx="9">
                  <c:v>86.711111111111123</c:v>
                </c:pt>
                <c:pt idx="10">
                  <c:v>100</c:v>
                </c:pt>
                <c:pt idx="11">
                  <c:v>100</c:v>
                </c:pt>
                <c:pt idx="12">
                  <c:v>100</c:v>
                </c:pt>
                <c:pt idx="13">
                  <c:v>100</c:v>
                </c:pt>
                <c:pt idx="14">
                  <c:v>100</c:v>
                </c:pt>
                <c:pt idx="15">
                  <c:v>100</c:v>
                </c:pt>
                <c:pt idx="16">
                  <c:v>100</c:v>
                </c:pt>
                <c:pt idx="17">
                  <c:v>100</c:v>
                </c:pt>
                <c:pt idx="18">
                  <c:v>100</c:v>
                </c:pt>
                <c:pt idx="19">
                  <c:v>100</c:v>
                </c:pt>
                <c:pt idx="20">
                  <c:v>100</c:v>
                </c:pt>
                <c:pt idx="21">
                  <c:v>4.2592592592592631</c:v>
                </c:pt>
                <c:pt idx="22">
                  <c:v>0.36296296296296493</c:v>
                </c:pt>
                <c:pt idx="23">
                  <c:v>1.4444444444444482</c:v>
                </c:pt>
                <c:pt idx="24">
                  <c:v>6.4370370370370411</c:v>
                </c:pt>
                <c:pt idx="25">
                  <c:v>0.33333333333332993</c:v>
                </c:pt>
                <c:pt idx="26">
                  <c:v>0.33333333333332993</c:v>
                </c:pt>
                <c:pt idx="27">
                  <c:v>0.33333333333332993</c:v>
                </c:pt>
                <c:pt idx="28">
                  <c:v>0.33333333333332993</c:v>
                </c:pt>
                <c:pt idx="29">
                  <c:v>0.33333333333332993</c:v>
                </c:pt>
              </c:numCache>
            </c:numRef>
          </c:yVal>
          <c:smooth val="0"/>
        </c:ser>
        <c:ser>
          <c:idx val="1"/>
          <c:order val="1"/>
          <c:tx>
            <c:strRef>
              <c:f>Sheet1!$F$2</c:f>
              <c:strCache>
                <c:ptCount val="1"/>
                <c:pt idx="0">
                  <c:v>Users A (base)</c:v>
                </c:pt>
              </c:strCache>
            </c:strRef>
          </c:tx>
          <c:spPr>
            <a:ln w="28575" cap="rnd">
              <a:solidFill>
                <a:schemeClr val="accent2"/>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Sheet1!$F$3:$F$32</c:f>
              <c:numCache>
                <c:formatCode>General</c:formatCode>
                <c:ptCount val="30"/>
                <c:pt idx="0">
                  <c:v>1.1333333333333306</c:v>
                </c:pt>
                <c:pt idx="1">
                  <c:v>1.2000000000000011</c:v>
                </c:pt>
                <c:pt idx="2">
                  <c:v>1.1333333333333306</c:v>
                </c:pt>
                <c:pt idx="3">
                  <c:v>1.0666666666666713</c:v>
                </c:pt>
                <c:pt idx="4">
                  <c:v>1.1333333333333306</c:v>
                </c:pt>
                <c:pt idx="5">
                  <c:v>1.2000000000000011</c:v>
                </c:pt>
                <c:pt idx="6">
                  <c:v>1.2666666666666715</c:v>
                </c:pt>
                <c:pt idx="7">
                  <c:v>1.4666666666666717</c:v>
                </c:pt>
                <c:pt idx="8">
                  <c:v>1.6000000000000014</c:v>
                </c:pt>
                <c:pt idx="9">
                  <c:v>1.0000000000000009</c:v>
                </c:pt>
                <c:pt idx="10">
                  <c:v>0.93333333333333046</c:v>
                </c:pt>
                <c:pt idx="11">
                  <c:v>0.93333333333333046</c:v>
                </c:pt>
                <c:pt idx="12">
                  <c:v>0.93333333333333046</c:v>
                </c:pt>
                <c:pt idx="13">
                  <c:v>0.93333333333333046</c:v>
                </c:pt>
                <c:pt idx="14">
                  <c:v>0.93333333333333046</c:v>
                </c:pt>
                <c:pt idx="15">
                  <c:v>0.93333333333333046</c:v>
                </c:pt>
                <c:pt idx="16">
                  <c:v>0.93333333333333046</c:v>
                </c:pt>
                <c:pt idx="17">
                  <c:v>0.93333333333333046</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v>Users B (baseline)</c:v>
          </c:tx>
          <c:spPr>
            <a:ln w="28575" cap="rnd">
              <a:solidFill>
                <a:schemeClr val="accent3"/>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Sheet1!$G$3:$G$32</c:f>
              <c:numCache>
                <c:formatCode>General</c:formatCode>
                <c:ptCount val="30"/>
                <c:pt idx="0">
                  <c:v>1.1333333333333306</c:v>
                </c:pt>
                <c:pt idx="1">
                  <c:v>1.1333333333333306</c:v>
                </c:pt>
                <c:pt idx="2">
                  <c:v>1.1333333333333306</c:v>
                </c:pt>
                <c:pt idx="3">
                  <c:v>1.1333333333333306</c:v>
                </c:pt>
                <c:pt idx="4">
                  <c:v>1.1333333333333306</c:v>
                </c:pt>
                <c:pt idx="5">
                  <c:v>1.1333333333333306</c:v>
                </c:pt>
                <c:pt idx="6">
                  <c:v>1.1333333333333306</c:v>
                </c:pt>
                <c:pt idx="7">
                  <c:v>1.1333333333333306</c:v>
                </c:pt>
                <c:pt idx="8">
                  <c:v>1.1333333333333306</c:v>
                </c:pt>
                <c:pt idx="9">
                  <c:v>1.1333333333333306</c:v>
                </c:pt>
                <c:pt idx="10">
                  <c:v>1.1333333333333306</c:v>
                </c:pt>
                <c:pt idx="11">
                  <c:v>1.2000000000000011</c:v>
                </c:pt>
                <c:pt idx="12">
                  <c:v>1.1333333333333306</c:v>
                </c:pt>
                <c:pt idx="13">
                  <c:v>1.1333333333333306</c:v>
                </c:pt>
                <c:pt idx="14">
                  <c:v>1.1333333333333306</c:v>
                </c:pt>
                <c:pt idx="15">
                  <c:v>1.1333333333333306</c:v>
                </c:pt>
                <c:pt idx="16">
                  <c:v>1.1333333333333306</c:v>
                </c:pt>
                <c:pt idx="17">
                  <c:v>1.1333333333333306</c:v>
                </c:pt>
                <c:pt idx="18">
                  <c:v>1.1333333333333306</c:v>
                </c:pt>
                <c:pt idx="19">
                  <c:v>1.2000000000000011</c:v>
                </c:pt>
                <c:pt idx="20">
                  <c:v>1.2000000000000011</c:v>
                </c:pt>
                <c:pt idx="21">
                  <c:v>6.0666666666666647</c:v>
                </c:pt>
                <c:pt idx="22">
                  <c:v>3.066666666666662</c:v>
                </c:pt>
                <c:pt idx="23">
                  <c:v>1.2000000000000011</c:v>
                </c:pt>
                <c:pt idx="24">
                  <c:v>1.2666666666666715</c:v>
                </c:pt>
                <c:pt idx="25">
                  <c:v>1.2000000000000011</c:v>
                </c:pt>
                <c:pt idx="26">
                  <c:v>1.2000000000000011</c:v>
                </c:pt>
                <c:pt idx="27">
                  <c:v>1.2666666666666715</c:v>
                </c:pt>
                <c:pt idx="28">
                  <c:v>1.2000000000000011</c:v>
                </c:pt>
                <c:pt idx="29">
                  <c:v>1.2666666666666715</c:v>
                </c:pt>
              </c:numCache>
            </c:numRef>
          </c:yVal>
          <c:smooth val="0"/>
        </c:ser>
        <c:ser>
          <c:idx val="3"/>
          <c:order val="3"/>
          <c:tx>
            <c:strRef>
              <c:f>Sheet1!$H$2</c:f>
              <c:strCache>
                <c:ptCount val="1"/>
                <c:pt idx="0">
                  <c:v>Responders (TC)</c:v>
                </c:pt>
              </c:strCache>
            </c:strRef>
          </c:tx>
          <c:spPr>
            <a:ln w="28575" cap="rnd">
              <a:solidFill>
                <a:srgbClr val="297FD5"/>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Sheet1!$H$3:$H$32</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0.33333333333332993</c:v>
                </c:pt>
                <c:pt idx="7">
                  <c:v>0.33333333333332993</c:v>
                </c:pt>
                <c:pt idx="8">
                  <c:v>0.33333333333332993</c:v>
                </c:pt>
                <c:pt idx="9">
                  <c:v>70.100000000000009</c:v>
                </c:pt>
                <c:pt idx="10">
                  <c:v>100</c:v>
                </c:pt>
                <c:pt idx="11">
                  <c:v>100</c:v>
                </c:pt>
                <c:pt idx="12">
                  <c:v>100</c:v>
                </c:pt>
                <c:pt idx="13">
                  <c:v>100</c:v>
                </c:pt>
                <c:pt idx="14">
                  <c:v>100</c:v>
                </c:pt>
                <c:pt idx="15">
                  <c:v>100</c:v>
                </c:pt>
                <c:pt idx="16">
                  <c:v>100</c:v>
                </c:pt>
                <c:pt idx="17">
                  <c:v>100</c:v>
                </c:pt>
                <c:pt idx="18">
                  <c:v>100</c:v>
                </c:pt>
                <c:pt idx="19">
                  <c:v>100</c:v>
                </c:pt>
                <c:pt idx="20">
                  <c:v>100</c:v>
                </c:pt>
                <c:pt idx="21">
                  <c:v>0.33333333333332993</c:v>
                </c:pt>
                <c:pt idx="22">
                  <c:v>0.33333333333332993</c:v>
                </c:pt>
                <c:pt idx="23">
                  <c:v>0.33333333333332993</c:v>
                </c:pt>
                <c:pt idx="24">
                  <c:v>0.33333333333332993</c:v>
                </c:pt>
                <c:pt idx="25">
                  <c:v>0.33333333333332993</c:v>
                </c:pt>
                <c:pt idx="26">
                  <c:v>0.33333333333332993</c:v>
                </c:pt>
                <c:pt idx="27">
                  <c:v>0.33333333333332993</c:v>
                </c:pt>
                <c:pt idx="28">
                  <c:v>0.33333333333332993</c:v>
                </c:pt>
                <c:pt idx="29">
                  <c:v>0.33333333333332993</c:v>
                </c:pt>
              </c:numCache>
            </c:numRef>
          </c:yVal>
          <c:smooth val="0"/>
        </c:ser>
        <c:ser>
          <c:idx val="4"/>
          <c:order val="4"/>
          <c:tx>
            <c:strRef>
              <c:f>Sheet1!$I$2</c:f>
              <c:strCache>
                <c:ptCount val="1"/>
                <c:pt idx="0">
                  <c:v>Users A (TC)</c:v>
                </c:pt>
              </c:strCache>
            </c:strRef>
          </c:tx>
          <c:spPr>
            <a:ln w="28575" cap="rnd">
              <a:solidFill>
                <a:srgbClr val="7030A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Sheet1!$I$3:$I$32</c:f>
              <c:numCache>
                <c:formatCode>General</c:formatCode>
                <c:ptCount val="30"/>
                <c:pt idx="0">
                  <c:v>0.66666666666667096</c:v>
                </c:pt>
                <c:pt idx="1">
                  <c:v>0.66666666666667096</c:v>
                </c:pt>
                <c:pt idx="2">
                  <c:v>0.66666666666667096</c:v>
                </c:pt>
                <c:pt idx="3">
                  <c:v>0.66666666666667096</c:v>
                </c:pt>
                <c:pt idx="4">
                  <c:v>0.93333333333333046</c:v>
                </c:pt>
                <c:pt idx="5">
                  <c:v>0.66666666666667096</c:v>
                </c:pt>
                <c:pt idx="6">
                  <c:v>0.93333333333333046</c:v>
                </c:pt>
                <c:pt idx="7">
                  <c:v>0.66666666666667096</c:v>
                </c:pt>
                <c:pt idx="8">
                  <c:v>0.80000000000000071</c:v>
                </c:pt>
                <c:pt idx="9">
                  <c:v>0.66666666666667096</c:v>
                </c:pt>
                <c:pt idx="10">
                  <c:v>0.66666666666667096</c:v>
                </c:pt>
                <c:pt idx="11">
                  <c:v>0.66666666666667096</c:v>
                </c:pt>
                <c:pt idx="12">
                  <c:v>0.66666666666667096</c:v>
                </c:pt>
                <c:pt idx="13">
                  <c:v>0.66666666666667096</c:v>
                </c:pt>
                <c:pt idx="14">
                  <c:v>0.66666666666667096</c:v>
                </c:pt>
                <c:pt idx="15">
                  <c:v>0.66666666666667096</c:v>
                </c:pt>
                <c:pt idx="16">
                  <c:v>0.66666666666667096</c:v>
                </c:pt>
                <c:pt idx="17">
                  <c:v>0.66666666666667096</c:v>
                </c:pt>
                <c:pt idx="18">
                  <c:v>0.66666666666667096</c:v>
                </c:pt>
                <c:pt idx="19">
                  <c:v>0.66666666666667096</c:v>
                </c:pt>
                <c:pt idx="20">
                  <c:v>0.66666666666667096</c:v>
                </c:pt>
                <c:pt idx="21">
                  <c:v>0.66666666666667096</c:v>
                </c:pt>
                <c:pt idx="22">
                  <c:v>0.66666666666667096</c:v>
                </c:pt>
                <c:pt idx="23">
                  <c:v>0.66666666666667096</c:v>
                </c:pt>
                <c:pt idx="24">
                  <c:v>0.66666666666667096</c:v>
                </c:pt>
                <c:pt idx="25">
                  <c:v>0.66666666666667096</c:v>
                </c:pt>
                <c:pt idx="26">
                  <c:v>0.66666666666667096</c:v>
                </c:pt>
                <c:pt idx="27">
                  <c:v>0.66666666666667096</c:v>
                </c:pt>
                <c:pt idx="28">
                  <c:v>0.66666666666667096</c:v>
                </c:pt>
                <c:pt idx="29">
                  <c:v>0.66666666666667096</c:v>
                </c:pt>
              </c:numCache>
            </c:numRef>
          </c:yVal>
          <c:smooth val="0"/>
        </c:ser>
        <c:ser>
          <c:idx val="5"/>
          <c:order val="5"/>
          <c:tx>
            <c:strRef>
              <c:f>Sheet1!$J$2</c:f>
              <c:strCache>
                <c:ptCount val="1"/>
                <c:pt idx="0">
                  <c:v>Users B (TC)</c:v>
                </c:pt>
              </c:strCache>
            </c:strRef>
          </c:tx>
          <c:spPr>
            <a:ln w="28575" cap="rnd">
              <a:solidFill>
                <a:schemeClr val="accent6"/>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Sheet1!$J$3:$J$32</c:f>
              <c:numCache>
                <c:formatCode>General</c:formatCode>
                <c:ptCount val="30"/>
                <c:pt idx="0">
                  <c:v>0.66666666666667096</c:v>
                </c:pt>
                <c:pt idx="1">
                  <c:v>0.66666666666667096</c:v>
                </c:pt>
                <c:pt idx="2">
                  <c:v>0.66666666666667096</c:v>
                </c:pt>
                <c:pt idx="3">
                  <c:v>0.66666666666667096</c:v>
                </c:pt>
                <c:pt idx="4">
                  <c:v>0.66666666666667096</c:v>
                </c:pt>
                <c:pt idx="5">
                  <c:v>0.66666666666667096</c:v>
                </c:pt>
                <c:pt idx="6">
                  <c:v>0.66666666666667096</c:v>
                </c:pt>
                <c:pt idx="7">
                  <c:v>0.66666666666667096</c:v>
                </c:pt>
                <c:pt idx="8">
                  <c:v>0.66666666666667096</c:v>
                </c:pt>
                <c:pt idx="9">
                  <c:v>0.66666666666667096</c:v>
                </c:pt>
                <c:pt idx="10">
                  <c:v>0.66666666666667096</c:v>
                </c:pt>
                <c:pt idx="11">
                  <c:v>0.66666666666667096</c:v>
                </c:pt>
                <c:pt idx="12">
                  <c:v>0.66666666666667096</c:v>
                </c:pt>
                <c:pt idx="13">
                  <c:v>0.66666666666667096</c:v>
                </c:pt>
                <c:pt idx="14">
                  <c:v>0.66666666666667096</c:v>
                </c:pt>
                <c:pt idx="15">
                  <c:v>0.66666666666667096</c:v>
                </c:pt>
                <c:pt idx="16">
                  <c:v>0.66666666666667096</c:v>
                </c:pt>
                <c:pt idx="17">
                  <c:v>0.66666666666667096</c:v>
                </c:pt>
                <c:pt idx="18">
                  <c:v>0.66666666666667096</c:v>
                </c:pt>
                <c:pt idx="19">
                  <c:v>0.66666666666667096</c:v>
                </c:pt>
                <c:pt idx="20">
                  <c:v>0.66666666666667096</c:v>
                </c:pt>
                <c:pt idx="21">
                  <c:v>1.3333333333333308</c:v>
                </c:pt>
                <c:pt idx="22">
                  <c:v>1.3333333333333308</c:v>
                </c:pt>
                <c:pt idx="23">
                  <c:v>1.3333333333333308</c:v>
                </c:pt>
                <c:pt idx="24">
                  <c:v>1.3333333333333308</c:v>
                </c:pt>
                <c:pt idx="25">
                  <c:v>1.3333333333333308</c:v>
                </c:pt>
                <c:pt idx="26">
                  <c:v>0.80000000000000071</c:v>
                </c:pt>
                <c:pt idx="27">
                  <c:v>0.80000000000000071</c:v>
                </c:pt>
                <c:pt idx="28">
                  <c:v>0.66666666666667096</c:v>
                </c:pt>
                <c:pt idx="29">
                  <c:v>0.66666666666667096</c:v>
                </c:pt>
              </c:numCache>
            </c:numRef>
          </c:yVal>
          <c:smooth val="0"/>
        </c:ser>
        <c:dLbls>
          <c:showLegendKey val="0"/>
          <c:showVal val="0"/>
          <c:showCatName val="0"/>
          <c:showSerName val="0"/>
          <c:showPercent val="0"/>
          <c:showBubbleSize val="0"/>
        </c:dLbls>
        <c:axId val="529199056"/>
        <c:axId val="529199448"/>
      </c:scatterChart>
      <c:valAx>
        <c:axId val="529199056"/>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Responders’ distance to site A (m</a:t>
                </a:r>
                <a:r>
                  <a:rPr lang="en-US" sz="1100" dirty="0"/>
                  <a:t>)</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9448"/>
        <c:crosses val="autoZero"/>
        <c:crossBetween val="midCat"/>
        <c:majorUnit val="250"/>
      </c:valAx>
      <c:valAx>
        <c:axId val="52919944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9056"/>
        <c:crosses val="autoZero"/>
        <c:crossBetween val="midCat"/>
      </c:valAx>
      <c:spPr>
        <a:noFill/>
        <a:ln>
          <a:noFill/>
        </a:ln>
        <a:effectLst/>
      </c:spPr>
    </c:plotArea>
    <c:legend>
      <c:legendPos val="b"/>
      <c:legendEntry>
        <c:idx val="1"/>
        <c:delete val="1"/>
      </c:legendEntry>
      <c:legendEntry>
        <c:idx val="4"/>
        <c:delete val="1"/>
      </c:legendEntry>
      <c:layout>
        <c:manualLayout>
          <c:xMode val="edge"/>
          <c:yMode val="edge"/>
          <c:x val="0.22527173361422059"/>
          <c:y val="0.8676202974628171"/>
          <c:w val="0.59497906502735576"/>
          <c:h val="0.132379702537182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800" dirty="0" smtClean="0"/>
              <a:t>Throughput</a:t>
            </a:r>
            <a:endParaRPr lang="en-US" sz="1800" dirty="0"/>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Localized (HP)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Baseline!$L$11:$L$17</c:f>
              <c:numCache>
                <c:formatCode>General</c:formatCode>
                <c:ptCount val="7"/>
                <c:pt idx="0">
                  <c:v>119.815984</c:v>
                </c:pt>
                <c:pt idx="1">
                  <c:v>97.663391999999902</c:v>
                </c:pt>
                <c:pt idx="2">
                  <c:v>82.245311999999899</c:v>
                </c:pt>
                <c:pt idx="3">
                  <c:v>65.160579999999896</c:v>
                </c:pt>
                <c:pt idx="4">
                  <c:v>57.927235999999901</c:v>
                </c:pt>
                <c:pt idx="5">
                  <c:v>48.655411999999998</c:v>
                </c:pt>
                <c:pt idx="6">
                  <c:v>41.027616000000002</c:v>
                </c:pt>
              </c:numCache>
            </c:numRef>
          </c:yVal>
          <c:smooth val="1"/>
        </c:ser>
        <c:ser>
          <c:idx val="2"/>
          <c:order val="1"/>
          <c:tx>
            <c:v>Localized (baseline)</c:v>
          </c:tx>
          <c:spPr>
            <a:ln w="19050" cap="rnd">
              <a:solidFill>
                <a:srgbClr val="4F81BD"/>
              </a:solidFill>
              <a:prstDash val="solid"/>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Baseline!$L$4:$L$10</c:f>
              <c:numCache>
                <c:formatCode>General</c:formatCode>
                <c:ptCount val="7"/>
                <c:pt idx="0">
                  <c:v>124.22621599999999</c:v>
                </c:pt>
                <c:pt idx="1">
                  <c:v>107.993996</c:v>
                </c:pt>
                <c:pt idx="2">
                  <c:v>92.749099999999899</c:v>
                </c:pt>
                <c:pt idx="3">
                  <c:v>78.539172000000008</c:v>
                </c:pt>
                <c:pt idx="4">
                  <c:v>64.886080000000007</c:v>
                </c:pt>
                <c:pt idx="5">
                  <c:v>55.8635599999999</c:v>
                </c:pt>
                <c:pt idx="6">
                  <c:v>43.548724</c:v>
                </c:pt>
              </c:numCache>
            </c:numRef>
          </c:yVal>
          <c:smooth val="1"/>
        </c:ser>
        <c:dLbls>
          <c:showLegendKey val="0"/>
          <c:showVal val="0"/>
          <c:showCatName val="0"/>
          <c:showSerName val="0"/>
          <c:showPercent val="0"/>
          <c:showBubbleSize val="0"/>
        </c:dLbls>
        <c:axId val="529193568"/>
        <c:axId val="529202584"/>
      </c:scatterChart>
      <c:valAx>
        <c:axId val="529193568"/>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202584"/>
        <c:crosses val="autoZero"/>
        <c:crossBetween val="midCat"/>
      </c:valAx>
      <c:valAx>
        <c:axId val="529202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 Sustainable DL Network Throughput</a:t>
                </a:r>
                <a:endParaRPr lang="en-US" sz="1100" dirty="0">
                  <a:effectLst/>
                </a:endParaRPr>
              </a:p>
              <a:p>
                <a:pPr>
                  <a:defRPr sz="1100"/>
                </a:pPr>
                <a:r>
                  <a:rPr lang="en-US" sz="1100" b="0" i="0" baseline="0" dirty="0">
                    <a:effectLst/>
                  </a:rPr>
                  <a:t>(Mbps)</a:t>
                </a:r>
                <a:endParaRPr lang="en-US" sz="1100" dirty="0">
                  <a:effectLst/>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356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Coverage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1"/>
          <c:order val="0"/>
          <c:tx>
            <c:v>Localized</c:v>
          </c:tx>
          <c:spPr>
            <a:ln w="19050" cap="rnd">
              <a:solidFill>
                <a:srgbClr val="629DD1"/>
              </a:solidFill>
              <a:prstDash val="solid"/>
              <a:round/>
            </a:ln>
            <a:effectLst/>
          </c:spPr>
          <c:marker>
            <c:symbol val="none"/>
          </c:marker>
          <c:xVal>
            <c:numRef>
              <c:f>Sheet1!$B$5:$B$11</c:f>
              <c:numCache>
                <c:formatCode>0.0</c:formatCode>
                <c:ptCount val="7"/>
                <c:pt idx="0">
                  <c:v>0</c:v>
                </c:pt>
                <c:pt idx="1">
                  <c:v>10</c:v>
                </c:pt>
                <c:pt idx="2">
                  <c:v>20</c:v>
                </c:pt>
                <c:pt idx="3">
                  <c:v>30</c:v>
                </c:pt>
                <c:pt idx="4">
                  <c:v>40</c:v>
                </c:pt>
                <c:pt idx="5">
                  <c:v>50</c:v>
                </c:pt>
                <c:pt idx="6">
                  <c:v>60</c:v>
                </c:pt>
              </c:numCache>
            </c:numRef>
          </c:xVal>
          <c:yVal>
            <c:numRef>
              <c:f>Sheet1!$R$5:$R$11</c:f>
              <c:numCache>
                <c:formatCode>0.0000000000</c:formatCode>
                <c:ptCount val="7"/>
                <c:pt idx="0">
                  <c:v>95.034897157383796</c:v>
                </c:pt>
                <c:pt idx="1">
                  <c:v>82.681595864599601</c:v>
                </c:pt>
                <c:pt idx="2">
                  <c:v>70.903628379939903</c:v>
                </c:pt>
                <c:pt idx="3">
                  <c:v>60.107476113073396</c:v>
                </c:pt>
                <c:pt idx="4">
                  <c:v>49.6938691439709</c:v>
                </c:pt>
                <c:pt idx="5">
                  <c:v>42.787562669710397</c:v>
                </c:pt>
                <c:pt idx="6">
                  <c:v>33.329710423661702</c:v>
                </c:pt>
              </c:numCache>
            </c:numRef>
          </c:yVal>
          <c:smooth val="1"/>
        </c:ser>
        <c:ser>
          <c:idx val="0"/>
          <c:order val="1"/>
          <c:tx>
            <c:v>Random</c:v>
          </c:tx>
          <c:spPr>
            <a:ln w="19050" cap="rnd">
              <a:solidFill>
                <a:srgbClr val="C00000"/>
              </a:solidFill>
              <a:round/>
            </a:ln>
            <a:effectLst/>
          </c:spPr>
          <c:marker>
            <c:symbol val="none"/>
          </c:marker>
          <c:xVal>
            <c:numRef>
              <c:f>Sheet1!$B$28:$B$34</c:f>
              <c:numCache>
                <c:formatCode>0.0</c:formatCode>
                <c:ptCount val="7"/>
                <c:pt idx="0">
                  <c:v>0</c:v>
                </c:pt>
                <c:pt idx="1">
                  <c:v>10</c:v>
                </c:pt>
                <c:pt idx="2">
                  <c:v>20</c:v>
                </c:pt>
                <c:pt idx="3">
                  <c:v>30</c:v>
                </c:pt>
                <c:pt idx="4">
                  <c:v>40</c:v>
                </c:pt>
                <c:pt idx="5">
                  <c:v>50</c:v>
                </c:pt>
                <c:pt idx="6">
                  <c:v>60</c:v>
                </c:pt>
              </c:numCache>
            </c:numRef>
          </c:xVal>
          <c:yVal>
            <c:numRef>
              <c:f>Sheet1!$R$28:$R$34</c:f>
              <c:numCache>
                <c:formatCode>0.0000000000</c:formatCode>
                <c:ptCount val="7"/>
                <c:pt idx="0">
                  <c:v>95.014097527155002</c:v>
                </c:pt>
                <c:pt idx="1">
                  <c:v>83.778599491564492</c:v>
                </c:pt>
                <c:pt idx="2">
                  <c:v>67.760573145366294</c:v>
                </c:pt>
                <c:pt idx="3">
                  <c:v>54.315692165472598</c:v>
                </c:pt>
                <c:pt idx="4">
                  <c:v>42.515368615669004</c:v>
                </c:pt>
                <c:pt idx="5">
                  <c:v>35.154610584700698</c:v>
                </c:pt>
                <c:pt idx="6">
                  <c:v>26.966027270626203</c:v>
                </c:pt>
              </c:numCache>
            </c:numRef>
          </c:yVal>
          <c:smooth val="1"/>
        </c:ser>
        <c:dLbls>
          <c:showLegendKey val="0"/>
          <c:showVal val="0"/>
          <c:showCatName val="0"/>
          <c:showSerName val="0"/>
          <c:showPercent val="0"/>
          <c:showBubbleSize val="0"/>
        </c:dLbls>
        <c:axId val="529178672"/>
        <c:axId val="529184160"/>
      </c:scatterChart>
      <c:valAx>
        <c:axId val="529178672"/>
        <c:scaling>
          <c:orientation val="minMax"/>
          <c:max val="6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t>Outage</a:t>
                </a:r>
                <a:r>
                  <a:rPr lang="en-US" sz="1100" baseline="0"/>
                  <a:t> (%)</a:t>
                </a:r>
                <a:endParaRPr lang="en-US" sz="110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84160"/>
        <c:crosses val="autoZero"/>
        <c:crossBetween val="midCat"/>
        <c:minorUnit val="5"/>
      </c:valAx>
      <c:valAx>
        <c:axId val="529184160"/>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8672"/>
        <c:crosses val="autoZero"/>
        <c:crossBetween val="midCat"/>
        <c:majorUnit val="10"/>
        <c:minorUnit val="5.000000000000001E-2"/>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Coverage</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Localized (HP)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Baseline!$G$11:$G$17</c:f>
              <c:numCache>
                <c:formatCode>General</c:formatCode>
                <c:ptCount val="7"/>
                <c:pt idx="0">
                  <c:v>95.246630409080097</c:v>
                </c:pt>
                <c:pt idx="1">
                  <c:v>78.945850082761808</c:v>
                </c:pt>
                <c:pt idx="2">
                  <c:v>67.828328209978707</c:v>
                </c:pt>
                <c:pt idx="3">
                  <c:v>54.619982102329899</c:v>
                </c:pt>
                <c:pt idx="4">
                  <c:v>47.904667183202598</c:v>
                </c:pt>
                <c:pt idx="5">
                  <c:v>39.939236071871996</c:v>
                </c:pt>
                <c:pt idx="6">
                  <c:v>33.373259224308299</c:v>
                </c:pt>
              </c:numCache>
            </c:numRef>
          </c:yVal>
          <c:smooth val="1"/>
        </c:ser>
        <c:ser>
          <c:idx val="2"/>
          <c:order val="1"/>
          <c:tx>
            <c:v>Localized (baseline)</c:v>
          </c:tx>
          <c:spPr>
            <a:ln w="19050" cap="rnd">
              <a:solidFill>
                <a:srgbClr val="4F81BD"/>
              </a:solidFill>
              <a:prstDash val="solid"/>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Baseline!$G$4:$G$10</c:f>
              <c:numCache>
                <c:formatCode>General</c:formatCode>
                <c:ptCount val="7"/>
                <c:pt idx="0">
                  <c:v>95.034897157383796</c:v>
                </c:pt>
                <c:pt idx="1">
                  <c:v>82.629535474924793</c:v>
                </c:pt>
                <c:pt idx="2">
                  <c:v>70.903628379939903</c:v>
                </c:pt>
                <c:pt idx="3">
                  <c:v>60.123260494209198</c:v>
                </c:pt>
                <c:pt idx="4">
                  <c:v>49.6938691439709</c:v>
                </c:pt>
                <c:pt idx="5">
                  <c:v>42.787562669710397</c:v>
                </c:pt>
                <c:pt idx="6">
                  <c:v>33.329710423661702</c:v>
                </c:pt>
              </c:numCache>
            </c:numRef>
          </c:yVal>
          <c:smooth val="1"/>
        </c:ser>
        <c:dLbls>
          <c:showLegendKey val="0"/>
          <c:showVal val="0"/>
          <c:showCatName val="0"/>
          <c:showSerName val="0"/>
          <c:showPercent val="0"/>
          <c:showBubbleSize val="0"/>
        </c:dLbls>
        <c:axId val="529194352"/>
        <c:axId val="529193960"/>
      </c:scatterChart>
      <c:valAx>
        <c:axId val="529194352"/>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3960"/>
        <c:crosses val="autoZero"/>
        <c:crossBetween val="midCat"/>
      </c:valAx>
      <c:valAx>
        <c:axId val="529193960"/>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435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800" dirty="0" smtClean="0"/>
              <a:t>Throughput</a:t>
            </a:r>
            <a:endParaRPr lang="en-US" sz="1800" dirty="0"/>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873189462428306"/>
          <c:y val="0.14574666447944007"/>
          <c:w val="0.75324341401769224"/>
          <c:h val="0.61509186351706036"/>
        </c:manualLayout>
      </c:layout>
      <c:scatterChart>
        <c:scatterStyle val="smoothMarker"/>
        <c:varyColors val="0"/>
        <c:ser>
          <c:idx val="0"/>
          <c:order val="0"/>
          <c:tx>
            <c:v>Localized (HP)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Baseline!$L$11:$L$17</c:f>
              <c:numCache>
                <c:formatCode>General</c:formatCode>
                <c:ptCount val="7"/>
                <c:pt idx="0">
                  <c:v>119.815984</c:v>
                </c:pt>
                <c:pt idx="1">
                  <c:v>97.663391999999902</c:v>
                </c:pt>
                <c:pt idx="2">
                  <c:v>82.245311999999899</c:v>
                </c:pt>
                <c:pt idx="3">
                  <c:v>65.160579999999896</c:v>
                </c:pt>
                <c:pt idx="4">
                  <c:v>57.927235999999901</c:v>
                </c:pt>
                <c:pt idx="5">
                  <c:v>48.655411999999998</c:v>
                </c:pt>
                <c:pt idx="6">
                  <c:v>41.027616000000002</c:v>
                </c:pt>
              </c:numCache>
            </c:numRef>
          </c:yVal>
          <c:smooth val="1"/>
        </c:ser>
        <c:ser>
          <c:idx val="1"/>
          <c:order val="1"/>
          <c:tx>
            <c:v>Random (HP)</c:v>
          </c:tx>
          <c:spPr>
            <a:ln w="19050" cap="rnd">
              <a:solidFill>
                <a:srgbClr val="C00000"/>
              </a:solidFill>
              <a:prstDash val="dash"/>
              <a:round/>
            </a:ln>
            <a:effectLst/>
          </c:spPr>
          <c:marker>
            <c:symbol val="none"/>
          </c:marker>
          <c:xVal>
            <c:numRef>
              <c:f>'Traffic Control'!$F$20:$F$26</c:f>
              <c:numCache>
                <c:formatCode>General</c:formatCode>
                <c:ptCount val="7"/>
                <c:pt idx="0">
                  <c:v>0</c:v>
                </c:pt>
                <c:pt idx="1">
                  <c:v>10</c:v>
                </c:pt>
                <c:pt idx="2">
                  <c:v>20</c:v>
                </c:pt>
                <c:pt idx="3">
                  <c:v>30</c:v>
                </c:pt>
                <c:pt idx="4">
                  <c:v>40</c:v>
                </c:pt>
                <c:pt idx="5">
                  <c:v>50</c:v>
                </c:pt>
                <c:pt idx="6">
                  <c:v>60</c:v>
                </c:pt>
              </c:numCache>
            </c:numRef>
          </c:xVal>
          <c:yVal>
            <c:numRef>
              <c:f>Baseline!$L$29:$L$35</c:f>
              <c:numCache>
                <c:formatCode>General</c:formatCode>
                <c:ptCount val="7"/>
                <c:pt idx="0">
                  <c:v>122.21975999999999</c:v>
                </c:pt>
                <c:pt idx="1">
                  <c:v>100.29578399999899</c:v>
                </c:pt>
                <c:pt idx="2">
                  <c:v>76.411759999999887</c:v>
                </c:pt>
                <c:pt idx="3">
                  <c:v>63.4522159999999</c:v>
                </c:pt>
                <c:pt idx="4">
                  <c:v>50.726795999999901</c:v>
                </c:pt>
                <c:pt idx="5">
                  <c:v>40.221855999999896</c:v>
                </c:pt>
                <c:pt idx="6">
                  <c:v>30.161776000000003</c:v>
                </c:pt>
              </c:numCache>
            </c:numRef>
          </c:yVal>
          <c:smooth val="1"/>
        </c:ser>
        <c:ser>
          <c:idx val="2"/>
          <c:order val="2"/>
          <c:tx>
            <c:v>Localized (baseline)</c:v>
          </c:tx>
          <c:spPr>
            <a:ln w="19050" cap="rnd">
              <a:solidFill>
                <a:srgbClr val="4F81BD"/>
              </a:solidFill>
              <a:prstDash val="solid"/>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Baseline!$L$4:$L$10</c:f>
              <c:numCache>
                <c:formatCode>General</c:formatCode>
                <c:ptCount val="7"/>
                <c:pt idx="0">
                  <c:v>124.22621599999999</c:v>
                </c:pt>
                <c:pt idx="1">
                  <c:v>107.993996</c:v>
                </c:pt>
                <c:pt idx="2">
                  <c:v>92.749099999999899</c:v>
                </c:pt>
                <c:pt idx="3">
                  <c:v>78.539172000000008</c:v>
                </c:pt>
                <c:pt idx="4">
                  <c:v>64.886080000000007</c:v>
                </c:pt>
                <c:pt idx="5">
                  <c:v>55.8635599999999</c:v>
                </c:pt>
                <c:pt idx="6">
                  <c:v>43.548724</c:v>
                </c:pt>
              </c:numCache>
            </c:numRef>
          </c:yVal>
          <c:smooth val="1"/>
        </c:ser>
        <c:ser>
          <c:idx val="3"/>
          <c:order val="3"/>
          <c:tx>
            <c:v>Random (baseline)</c:v>
          </c:tx>
          <c:spPr>
            <a:ln w="19050" cap="rnd">
              <a:solidFill>
                <a:srgbClr val="C00000"/>
              </a:solidFill>
              <a:prstDash val="solid"/>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Baseline!$L$22:$L$28</c:f>
              <c:numCache>
                <c:formatCode>General</c:formatCode>
                <c:ptCount val="7"/>
                <c:pt idx="0">
                  <c:v>124.21888800000001</c:v>
                </c:pt>
                <c:pt idx="1">
                  <c:v>109.63654799999999</c:v>
                </c:pt>
                <c:pt idx="2">
                  <c:v>88.486387999999906</c:v>
                </c:pt>
                <c:pt idx="3">
                  <c:v>71.485395999999909</c:v>
                </c:pt>
                <c:pt idx="4">
                  <c:v>56.028451999999902</c:v>
                </c:pt>
                <c:pt idx="5">
                  <c:v>46.097372</c:v>
                </c:pt>
                <c:pt idx="6">
                  <c:v>35.089483999999999</c:v>
                </c:pt>
              </c:numCache>
            </c:numRef>
          </c:yVal>
          <c:smooth val="1"/>
        </c:ser>
        <c:dLbls>
          <c:showLegendKey val="0"/>
          <c:showVal val="0"/>
          <c:showCatName val="0"/>
          <c:showSerName val="0"/>
          <c:showPercent val="0"/>
          <c:showBubbleSize val="0"/>
        </c:dLbls>
        <c:axId val="529181024"/>
        <c:axId val="529200624"/>
      </c:scatterChart>
      <c:valAx>
        <c:axId val="529181024"/>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200624"/>
        <c:crosses val="autoZero"/>
        <c:crossBetween val="midCat"/>
      </c:valAx>
      <c:valAx>
        <c:axId val="529200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 Sustainable DL Network Throughput</a:t>
                </a:r>
                <a:endParaRPr lang="en-US" sz="1100" dirty="0">
                  <a:effectLst/>
                </a:endParaRPr>
              </a:p>
              <a:p>
                <a:pPr>
                  <a:defRPr sz="1100"/>
                </a:pPr>
                <a:r>
                  <a:rPr lang="en-US" sz="1100" b="0" i="0" baseline="0" dirty="0">
                    <a:effectLst/>
                  </a:rPr>
                  <a:t>(Mbps)</a:t>
                </a:r>
                <a:endParaRPr lang="en-US" sz="1100" dirty="0">
                  <a:effectLst/>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102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Coverage</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728127734033245"/>
          <c:y val="0.14574666447944007"/>
          <c:w val="0.79469403130164284"/>
          <c:h val="0.61509186351706036"/>
        </c:manualLayout>
      </c:layout>
      <c:scatterChart>
        <c:scatterStyle val="smoothMarker"/>
        <c:varyColors val="0"/>
        <c:ser>
          <c:idx val="0"/>
          <c:order val="0"/>
          <c:tx>
            <c:v>Localized (HP)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Baseline!$G$11:$G$17</c:f>
              <c:numCache>
                <c:formatCode>General</c:formatCode>
                <c:ptCount val="7"/>
                <c:pt idx="0">
                  <c:v>95.246630409080097</c:v>
                </c:pt>
                <c:pt idx="1">
                  <c:v>78.945850082761808</c:v>
                </c:pt>
                <c:pt idx="2">
                  <c:v>67.828328209978707</c:v>
                </c:pt>
                <c:pt idx="3">
                  <c:v>54.619982102329899</c:v>
                </c:pt>
                <c:pt idx="4">
                  <c:v>47.904667183202598</c:v>
                </c:pt>
                <c:pt idx="5">
                  <c:v>39.939236071871996</c:v>
                </c:pt>
                <c:pt idx="6">
                  <c:v>33.373259224308299</c:v>
                </c:pt>
              </c:numCache>
            </c:numRef>
          </c:yVal>
          <c:smooth val="1"/>
        </c:ser>
        <c:ser>
          <c:idx val="1"/>
          <c:order val="1"/>
          <c:tx>
            <c:v>Random (HP)</c:v>
          </c:tx>
          <c:spPr>
            <a:ln w="19050" cap="rnd">
              <a:solidFill>
                <a:srgbClr val="C00000"/>
              </a:solidFill>
              <a:prstDash val="dash"/>
              <a:round/>
            </a:ln>
            <a:effectLst/>
          </c:spPr>
          <c:marker>
            <c:symbol val="none"/>
          </c:marker>
          <c:xVal>
            <c:numRef>
              <c:f>'Traffic Control'!$F$20:$F$26</c:f>
              <c:numCache>
                <c:formatCode>General</c:formatCode>
                <c:ptCount val="7"/>
                <c:pt idx="0">
                  <c:v>0</c:v>
                </c:pt>
                <c:pt idx="1">
                  <c:v>10</c:v>
                </c:pt>
                <c:pt idx="2">
                  <c:v>20</c:v>
                </c:pt>
                <c:pt idx="3">
                  <c:v>30</c:v>
                </c:pt>
                <c:pt idx="4">
                  <c:v>40</c:v>
                </c:pt>
                <c:pt idx="5">
                  <c:v>50</c:v>
                </c:pt>
                <c:pt idx="6">
                  <c:v>60</c:v>
                </c:pt>
              </c:numCache>
            </c:numRef>
          </c:xVal>
          <c:yVal>
            <c:numRef>
              <c:f>Baseline!$G$29:$G$35</c:f>
              <c:numCache>
                <c:formatCode>General</c:formatCode>
                <c:ptCount val="7"/>
                <c:pt idx="0">
                  <c:v>96.529676046346609</c:v>
                </c:pt>
                <c:pt idx="1">
                  <c:v>81.174272877748805</c:v>
                </c:pt>
                <c:pt idx="2">
                  <c:v>64.131946086545199</c:v>
                </c:pt>
                <c:pt idx="3">
                  <c:v>53.108063371955502</c:v>
                </c:pt>
                <c:pt idx="4">
                  <c:v>42.089382832821002</c:v>
                </c:pt>
                <c:pt idx="5">
                  <c:v>33.222038306928297</c:v>
                </c:pt>
                <c:pt idx="6">
                  <c:v>24.575549775360599</c:v>
                </c:pt>
              </c:numCache>
            </c:numRef>
          </c:yVal>
          <c:smooth val="1"/>
        </c:ser>
        <c:ser>
          <c:idx val="2"/>
          <c:order val="2"/>
          <c:tx>
            <c:v>Localized (baseline)</c:v>
          </c:tx>
          <c:spPr>
            <a:ln w="19050" cap="rnd">
              <a:solidFill>
                <a:srgbClr val="4F81BD"/>
              </a:solidFill>
              <a:prstDash val="solid"/>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Baseline!$G$4:$G$10</c:f>
              <c:numCache>
                <c:formatCode>General</c:formatCode>
                <c:ptCount val="7"/>
                <c:pt idx="0">
                  <c:v>95.034897157383796</c:v>
                </c:pt>
                <c:pt idx="1">
                  <c:v>82.629535474924793</c:v>
                </c:pt>
                <c:pt idx="2">
                  <c:v>70.903628379939903</c:v>
                </c:pt>
                <c:pt idx="3">
                  <c:v>60.123260494209198</c:v>
                </c:pt>
                <c:pt idx="4">
                  <c:v>49.6938691439709</c:v>
                </c:pt>
                <c:pt idx="5">
                  <c:v>42.787562669710397</c:v>
                </c:pt>
                <c:pt idx="6">
                  <c:v>33.329710423661702</c:v>
                </c:pt>
              </c:numCache>
            </c:numRef>
          </c:yVal>
          <c:smooth val="1"/>
        </c:ser>
        <c:ser>
          <c:idx val="3"/>
          <c:order val="3"/>
          <c:tx>
            <c:v>Random (baseline)</c:v>
          </c:tx>
          <c:spPr>
            <a:ln w="19050" cap="rnd">
              <a:solidFill>
                <a:srgbClr val="C00000"/>
              </a:solidFill>
              <a:prstDash val="solid"/>
              <a:round/>
            </a:ln>
            <a:effectLst/>
          </c:spPr>
          <c:marker>
            <c:symbol val="none"/>
          </c:marker>
          <c:xVal>
            <c:numRef>
              <c:f>Baseline!$F$22:$F$28</c:f>
              <c:numCache>
                <c:formatCode>General</c:formatCode>
                <c:ptCount val="7"/>
                <c:pt idx="0">
                  <c:v>0</c:v>
                </c:pt>
                <c:pt idx="1">
                  <c:v>10</c:v>
                </c:pt>
                <c:pt idx="2">
                  <c:v>20</c:v>
                </c:pt>
                <c:pt idx="3">
                  <c:v>30</c:v>
                </c:pt>
                <c:pt idx="4">
                  <c:v>40</c:v>
                </c:pt>
                <c:pt idx="5">
                  <c:v>50</c:v>
                </c:pt>
                <c:pt idx="6">
                  <c:v>60</c:v>
                </c:pt>
              </c:numCache>
            </c:numRef>
          </c:xVal>
          <c:yVal>
            <c:numRef>
              <c:f>Baseline!$G$22:$G$28</c:f>
              <c:numCache>
                <c:formatCode>General</c:formatCode>
                <c:ptCount val="7"/>
                <c:pt idx="0">
                  <c:v>95.014097527155002</c:v>
                </c:pt>
                <c:pt idx="1">
                  <c:v>83.778599491564492</c:v>
                </c:pt>
                <c:pt idx="2">
                  <c:v>67.760573145366294</c:v>
                </c:pt>
                <c:pt idx="3">
                  <c:v>54.315692165472598</c:v>
                </c:pt>
                <c:pt idx="4">
                  <c:v>42.515368615669004</c:v>
                </c:pt>
                <c:pt idx="5">
                  <c:v>35.154610584700698</c:v>
                </c:pt>
                <c:pt idx="6">
                  <c:v>26.966027270626203</c:v>
                </c:pt>
              </c:numCache>
            </c:numRef>
          </c:yVal>
          <c:smooth val="1"/>
        </c:ser>
        <c:dLbls>
          <c:showLegendKey val="0"/>
          <c:showVal val="0"/>
          <c:showCatName val="0"/>
          <c:showSerName val="0"/>
          <c:showPercent val="0"/>
          <c:showBubbleSize val="0"/>
        </c:dLbls>
        <c:axId val="529193176"/>
        <c:axId val="529195136"/>
      </c:scatterChart>
      <c:valAx>
        <c:axId val="529193176"/>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5136"/>
        <c:crosses val="autoZero"/>
        <c:crossBetween val="midCat"/>
      </c:valAx>
      <c:valAx>
        <c:axId val="52919513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317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Throughput</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873189462428306"/>
          <c:y val="0.14574666447944007"/>
          <c:w val="0.75324341401769224"/>
          <c:h val="0.56778324584426942"/>
        </c:manualLayout>
      </c:layout>
      <c:scatterChart>
        <c:scatterStyle val="smoothMarker"/>
        <c:varyColors val="0"/>
        <c:ser>
          <c:idx val="0"/>
          <c:order val="0"/>
          <c:tx>
            <c:v>Localized (TC+HP)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Control'!$L$11:$L$17</c:f>
              <c:numCache>
                <c:formatCode>General</c:formatCode>
                <c:ptCount val="7"/>
                <c:pt idx="0">
                  <c:v>123.556810666666</c:v>
                </c:pt>
                <c:pt idx="1">
                  <c:v>102.60424</c:v>
                </c:pt>
                <c:pt idx="2">
                  <c:v>78.045090666666695</c:v>
                </c:pt>
                <c:pt idx="3">
                  <c:v>56.151703999999995</c:v>
                </c:pt>
                <c:pt idx="4">
                  <c:v>38.526960000000003</c:v>
                </c:pt>
                <c:pt idx="5">
                  <c:v>25.597151999999998</c:v>
                </c:pt>
                <c:pt idx="6">
                  <c:v>15.2743653333333</c:v>
                </c:pt>
              </c:numCache>
            </c:numRef>
          </c:yVal>
          <c:smooth val="1"/>
        </c:ser>
        <c:ser>
          <c:idx val="2"/>
          <c:order val="1"/>
          <c:tx>
            <c:v>Localized (TC)</c:v>
          </c:tx>
          <c:spPr>
            <a:ln w="19050" cap="rnd">
              <a:solidFill>
                <a:srgbClr val="4F81BD"/>
              </a:solidFill>
              <a:prstDash val="solid"/>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Control'!$L$4:$L$10</c:f>
              <c:numCache>
                <c:formatCode>General</c:formatCode>
                <c:ptCount val="7"/>
                <c:pt idx="0">
                  <c:v>124.195792</c:v>
                </c:pt>
                <c:pt idx="1">
                  <c:v>100.06196266666601</c:v>
                </c:pt>
                <c:pt idx="2">
                  <c:v>70.636325333333303</c:v>
                </c:pt>
                <c:pt idx="3">
                  <c:v>47.343671999999998</c:v>
                </c:pt>
                <c:pt idx="4">
                  <c:v>27.207394666666602</c:v>
                </c:pt>
                <c:pt idx="5">
                  <c:v>14.909215999999899</c:v>
                </c:pt>
                <c:pt idx="6">
                  <c:v>6.7023386666666598</c:v>
                </c:pt>
              </c:numCache>
            </c:numRef>
          </c:yVal>
          <c:smooth val="1"/>
        </c:ser>
        <c:dLbls>
          <c:showLegendKey val="0"/>
          <c:showVal val="0"/>
          <c:showCatName val="0"/>
          <c:showSerName val="0"/>
          <c:showPercent val="0"/>
          <c:showBubbleSize val="0"/>
        </c:dLbls>
        <c:axId val="529186120"/>
        <c:axId val="529181808"/>
      </c:scatterChart>
      <c:valAx>
        <c:axId val="529186120"/>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1808"/>
        <c:crosses val="autoZero"/>
        <c:crossBetween val="midCat"/>
      </c:valAx>
      <c:valAx>
        <c:axId val="529181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 Sustainable DL Network Throughput</a:t>
                </a:r>
                <a:endParaRPr lang="en-US" sz="1100">
                  <a:effectLst/>
                </a:endParaRPr>
              </a:p>
              <a:p>
                <a:pPr>
                  <a:defRPr sz="1100"/>
                </a:pPr>
                <a:r>
                  <a:rPr lang="en-US" sz="1100" b="0" i="0" baseline="0">
                    <a:effectLst/>
                  </a:rPr>
                  <a:t>(Mbps)</a:t>
                </a:r>
                <a:endParaRPr lang="en-US" sz="1100">
                  <a:effectLst/>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612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Coverage</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728127734033245"/>
          <c:y val="0.14574666447944007"/>
          <c:w val="0.79469403130164284"/>
          <c:h val="0.56778324584426942"/>
        </c:manualLayout>
      </c:layout>
      <c:scatterChart>
        <c:scatterStyle val="smoothMarker"/>
        <c:varyColors val="0"/>
        <c:ser>
          <c:idx val="0"/>
          <c:order val="0"/>
          <c:tx>
            <c:v>Localized (TC+HP)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Control'!$G$11:$G$17</c:f>
              <c:numCache>
                <c:formatCode>General</c:formatCode>
                <c:ptCount val="7"/>
                <c:pt idx="0">
                  <c:v>96.357837268622603</c:v>
                </c:pt>
                <c:pt idx="1">
                  <c:v>95.19142577466269</c:v>
                </c:pt>
                <c:pt idx="2">
                  <c:v>95.007519310613603</c:v>
                </c:pt>
                <c:pt idx="3">
                  <c:v>95.009520479180793</c:v>
                </c:pt>
                <c:pt idx="4">
                  <c:v>94.991357507816801</c:v>
                </c:pt>
                <c:pt idx="5">
                  <c:v>94.959572459398103</c:v>
                </c:pt>
                <c:pt idx="6">
                  <c:v>95.1019268881534</c:v>
                </c:pt>
              </c:numCache>
            </c:numRef>
          </c:yVal>
          <c:smooth val="1"/>
        </c:ser>
        <c:ser>
          <c:idx val="2"/>
          <c:order val="1"/>
          <c:tx>
            <c:v>Localized (TC)</c:v>
          </c:tx>
          <c:spPr>
            <a:ln w="19050" cap="rnd">
              <a:solidFill>
                <a:srgbClr val="4F81BD"/>
              </a:solidFill>
              <a:prstDash val="solid"/>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'Traffic Control'!$G$4:$G$10</c:f>
              <c:numCache>
                <c:formatCode>General</c:formatCode>
                <c:ptCount val="7"/>
                <c:pt idx="0">
                  <c:v>94.996594472689694</c:v>
                </c:pt>
                <c:pt idx="1">
                  <c:v>94.988787534214609</c:v>
                </c:pt>
                <c:pt idx="2">
                  <c:v>95.07159709655329</c:v>
                </c:pt>
                <c:pt idx="3">
                  <c:v>95.025312456893403</c:v>
                </c:pt>
                <c:pt idx="4">
                  <c:v>95.068607110702999</c:v>
                </c:pt>
                <c:pt idx="5">
                  <c:v>94.966710799807501</c:v>
                </c:pt>
                <c:pt idx="6">
                  <c:v>95.038991505481604</c:v>
                </c:pt>
              </c:numCache>
            </c:numRef>
          </c:yVal>
          <c:smooth val="1"/>
        </c:ser>
        <c:dLbls>
          <c:showLegendKey val="0"/>
          <c:showVal val="0"/>
          <c:showCatName val="0"/>
          <c:showSerName val="0"/>
          <c:showPercent val="0"/>
          <c:showBubbleSize val="0"/>
        </c:dLbls>
        <c:axId val="529188080"/>
        <c:axId val="529196312"/>
      </c:scatterChart>
      <c:valAx>
        <c:axId val="529188080"/>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6312"/>
        <c:crosses val="autoZero"/>
        <c:crossBetween val="midCat"/>
      </c:valAx>
      <c:valAx>
        <c:axId val="52919631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808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Throughput</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Localized (TC+HP)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Control'!$L$11:$L$17</c:f>
              <c:numCache>
                <c:formatCode>General</c:formatCode>
                <c:ptCount val="7"/>
                <c:pt idx="0">
                  <c:v>123.556810666666</c:v>
                </c:pt>
                <c:pt idx="1">
                  <c:v>102.60424</c:v>
                </c:pt>
                <c:pt idx="2">
                  <c:v>78.045090666666695</c:v>
                </c:pt>
                <c:pt idx="3">
                  <c:v>56.151703999999995</c:v>
                </c:pt>
                <c:pt idx="4">
                  <c:v>38.526960000000003</c:v>
                </c:pt>
                <c:pt idx="5">
                  <c:v>25.597151999999998</c:v>
                </c:pt>
                <c:pt idx="6">
                  <c:v>15.2743653333333</c:v>
                </c:pt>
              </c:numCache>
            </c:numRef>
          </c:yVal>
          <c:smooth val="1"/>
        </c:ser>
        <c:ser>
          <c:idx val="1"/>
          <c:order val="1"/>
          <c:tx>
            <c:v>Random (TC+HP)</c:v>
          </c:tx>
          <c:spPr>
            <a:ln w="19050" cap="rnd">
              <a:solidFill>
                <a:srgbClr val="C00000"/>
              </a:solidFill>
              <a:prstDash val="dash"/>
              <a:round/>
            </a:ln>
            <a:effectLst/>
          </c:spPr>
          <c:marker>
            <c:symbol val="none"/>
          </c:marker>
          <c:xVal>
            <c:numRef>
              <c:f>'Traffic Control'!$F$20:$F$26</c:f>
              <c:numCache>
                <c:formatCode>General</c:formatCode>
                <c:ptCount val="7"/>
                <c:pt idx="0">
                  <c:v>0</c:v>
                </c:pt>
                <c:pt idx="1">
                  <c:v>10</c:v>
                </c:pt>
                <c:pt idx="2">
                  <c:v>20</c:v>
                </c:pt>
                <c:pt idx="3">
                  <c:v>30</c:v>
                </c:pt>
                <c:pt idx="4">
                  <c:v>40</c:v>
                </c:pt>
                <c:pt idx="5">
                  <c:v>50</c:v>
                </c:pt>
                <c:pt idx="6">
                  <c:v>60</c:v>
                </c:pt>
              </c:numCache>
            </c:numRef>
          </c:xVal>
          <c:yVal>
            <c:numRef>
              <c:f>'Traffic Control'!$L$27:$L$33</c:f>
              <c:numCache>
                <c:formatCode>General</c:formatCode>
                <c:ptCount val="7"/>
                <c:pt idx="0">
                  <c:v>124.77332000000001</c:v>
                </c:pt>
                <c:pt idx="1">
                  <c:v>109.29410666666601</c:v>
                </c:pt>
                <c:pt idx="2">
                  <c:v>95.231088</c:v>
                </c:pt>
                <c:pt idx="3">
                  <c:v>80.357810666666694</c:v>
                </c:pt>
                <c:pt idx="4">
                  <c:v>66.128845333333302</c:v>
                </c:pt>
                <c:pt idx="5">
                  <c:v>53.537034666666599</c:v>
                </c:pt>
                <c:pt idx="6">
                  <c:v>41.914674666666599</c:v>
                </c:pt>
              </c:numCache>
            </c:numRef>
          </c:yVal>
          <c:smooth val="1"/>
        </c:ser>
        <c:ser>
          <c:idx val="2"/>
          <c:order val="2"/>
          <c:tx>
            <c:v>Localized (TC)</c:v>
          </c:tx>
          <c:spPr>
            <a:ln w="19050" cap="rnd">
              <a:solidFill>
                <a:srgbClr val="4F81BD"/>
              </a:solidFill>
              <a:prstDash val="solid"/>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Control'!$L$4:$L$10</c:f>
              <c:numCache>
                <c:formatCode>General</c:formatCode>
                <c:ptCount val="7"/>
                <c:pt idx="0">
                  <c:v>124.195792</c:v>
                </c:pt>
                <c:pt idx="1">
                  <c:v>100.06196266666601</c:v>
                </c:pt>
                <c:pt idx="2">
                  <c:v>70.636325333333303</c:v>
                </c:pt>
                <c:pt idx="3">
                  <c:v>47.343671999999998</c:v>
                </c:pt>
                <c:pt idx="4">
                  <c:v>27.207394666666602</c:v>
                </c:pt>
                <c:pt idx="5">
                  <c:v>14.909215999999899</c:v>
                </c:pt>
                <c:pt idx="6">
                  <c:v>6.7023386666666598</c:v>
                </c:pt>
              </c:numCache>
            </c:numRef>
          </c:yVal>
          <c:smooth val="1"/>
        </c:ser>
        <c:ser>
          <c:idx val="3"/>
          <c:order val="3"/>
          <c:tx>
            <c:v>Random (TC)</c:v>
          </c:tx>
          <c:spPr>
            <a:ln w="19050" cap="rnd">
              <a:solidFill>
                <a:srgbClr val="C00000"/>
              </a:solidFill>
              <a:prstDash val="solid"/>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Control'!$L$20:$L$26</c:f>
              <c:numCache>
                <c:formatCode>General</c:formatCode>
                <c:ptCount val="7"/>
                <c:pt idx="0">
                  <c:v>124.184410666666</c:v>
                </c:pt>
                <c:pt idx="1">
                  <c:v>107.566192</c:v>
                </c:pt>
                <c:pt idx="2">
                  <c:v>92.980861333333308</c:v>
                </c:pt>
                <c:pt idx="3">
                  <c:v>78.041077333333305</c:v>
                </c:pt>
                <c:pt idx="4">
                  <c:v>63.457624000000003</c:v>
                </c:pt>
                <c:pt idx="5">
                  <c:v>50.244589333333302</c:v>
                </c:pt>
                <c:pt idx="6">
                  <c:v>37.789336000000006</c:v>
                </c:pt>
              </c:numCache>
            </c:numRef>
          </c:yVal>
          <c:smooth val="1"/>
        </c:ser>
        <c:dLbls>
          <c:showLegendKey val="0"/>
          <c:showVal val="0"/>
          <c:showCatName val="0"/>
          <c:showSerName val="0"/>
          <c:showPercent val="0"/>
          <c:showBubbleSize val="0"/>
        </c:dLbls>
        <c:axId val="529182984"/>
        <c:axId val="529190824"/>
      </c:scatterChart>
      <c:valAx>
        <c:axId val="529182984"/>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0824"/>
        <c:crosses val="autoZero"/>
        <c:crossBetween val="midCat"/>
      </c:valAx>
      <c:valAx>
        <c:axId val="529190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 Sustainable DL Network Throughput</a:t>
                </a:r>
                <a:endParaRPr lang="en-US" sz="1100">
                  <a:effectLst/>
                </a:endParaRPr>
              </a:p>
              <a:p>
                <a:pPr>
                  <a:defRPr sz="1100"/>
                </a:pPr>
                <a:r>
                  <a:rPr lang="en-US" sz="1100" b="0" i="0" baseline="0">
                    <a:effectLst/>
                  </a:rPr>
                  <a:t>(Mbps)</a:t>
                </a:r>
                <a:endParaRPr lang="en-US" sz="1100">
                  <a:effectLst/>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298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Coverage</a:t>
            </a:r>
            <a:endParaRPr 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Localized (TC+HP)</c:v>
          </c:tx>
          <c:spPr>
            <a:ln w="19050" cap="rnd">
              <a:solidFill>
                <a:srgbClr val="4F81BD"/>
              </a:solidFill>
              <a:prstDash val="dash"/>
              <a:round/>
            </a:ln>
            <a:effectLst/>
          </c:spPr>
          <c:marker>
            <c:symbol val="none"/>
          </c:marker>
          <c:xVal>
            <c:numRef>
              <c:f>'Traffic Control'!$F$4:$F$10</c:f>
              <c:numCache>
                <c:formatCode>General</c:formatCode>
                <c:ptCount val="7"/>
                <c:pt idx="0">
                  <c:v>0</c:v>
                </c:pt>
                <c:pt idx="1">
                  <c:v>10</c:v>
                </c:pt>
                <c:pt idx="2">
                  <c:v>20</c:v>
                </c:pt>
                <c:pt idx="3">
                  <c:v>30</c:v>
                </c:pt>
                <c:pt idx="4">
                  <c:v>40</c:v>
                </c:pt>
                <c:pt idx="5">
                  <c:v>50</c:v>
                </c:pt>
                <c:pt idx="6">
                  <c:v>60</c:v>
                </c:pt>
              </c:numCache>
            </c:numRef>
          </c:xVal>
          <c:yVal>
            <c:numRef>
              <c:f>'Traffic Control'!$G$11:$G$17</c:f>
              <c:numCache>
                <c:formatCode>General</c:formatCode>
                <c:ptCount val="7"/>
                <c:pt idx="0">
                  <c:v>96.357837268622603</c:v>
                </c:pt>
                <c:pt idx="1">
                  <c:v>95.19142577466269</c:v>
                </c:pt>
                <c:pt idx="2">
                  <c:v>95.007519310613603</c:v>
                </c:pt>
                <c:pt idx="3">
                  <c:v>95.009520479180793</c:v>
                </c:pt>
                <c:pt idx="4">
                  <c:v>94.991357507816801</c:v>
                </c:pt>
                <c:pt idx="5">
                  <c:v>94.959572459398103</c:v>
                </c:pt>
                <c:pt idx="6">
                  <c:v>95.1019268881534</c:v>
                </c:pt>
              </c:numCache>
            </c:numRef>
          </c:yVal>
          <c:smooth val="1"/>
        </c:ser>
        <c:ser>
          <c:idx val="1"/>
          <c:order val="1"/>
          <c:tx>
            <c:v>Random (TC+HP)</c:v>
          </c:tx>
          <c:spPr>
            <a:ln w="19050" cap="rnd">
              <a:solidFill>
                <a:srgbClr val="C00000"/>
              </a:solidFill>
              <a:prstDash val="dash"/>
              <a:round/>
            </a:ln>
            <a:effectLst/>
          </c:spPr>
          <c:marker>
            <c:symbol val="none"/>
          </c:marker>
          <c:xVal>
            <c:numRef>
              <c:f>'Traffic Control'!$F$20:$F$26</c:f>
              <c:numCache>
                <c:formatCode>General</c:formatCode>
                <c:ptCount val="7"/>
                <c:pt idx="0">
                  <c:v>0</c:v>
                </c:pt>
                <c:pt idx="1">
                  <c:v>10</c:v>
                </c:pt>
                <c:pt idx="2">
                  <c:v>20</c:v>
                </c:pt>
                <c:pt idx="3">
                  <c:v>30</c:v>
                </c:pt>
                <c:pt idx="4">
                  <c:v>40</c:v>
                </c:pt>
                <c:pt idx="5">
                  <c:v>50</c:v>
                </c:pt>
                <c:pt idx="6">
                  <c:v>60</c:v>
                </c:pt>
              </c:numCache>
            </c:numRef>
          </c:xVal>
          <c:yVal>
            <c:numRef>
              <c:f>'Traffic Control'!$G$27:$G$33</c:f>
              <c:numCache>
                <c:formatCode>General</c:formatCode>
                <c:ptCount val="7"/>
                <c:pt idx="0">
                  <c:v>95.915709309646203</c:v>
                </c:pt>
                <c:pt idx="1">
                  <c:v>95.802424950192005</c:v>
                </c:pt>
                <c:pt idx="2">
                  <c:v>95.563672390831101</c:v>
                </c:pt>
                <c:pt idx="3">
                  <c:v>95.2661240799506</c:v>
                </c:pt>
                <c:pt idx="4">
                  <c:v>95.026460957092297</c:v>
                </c:pt>
                <c:pt idx="5">
                  <c:v>94.9657248703639</c:v>
                </c:pt>
                <c:pt idx="6">
                  <c:v>94.9753185860896</c:v>
                </c:pt>
              </c:numCache>
            </c:numRef>
          </c:yVal>
          <c:smooth val="1"/>
        </c:ser>
        <c:ser>
          <c:idx val="2"/>
          <c:order val="2"/>
          <c:tx>
            <c:v>Localized (TC)</c:v>
          </c:tx>
          <c:spPr>
            <a:ln w="19050" cap="rnd">
              <a:solidFill>
                <a:srgbClr val="4F81BD"/>
              </a:solidFill>
              <a:prstDash val="solid"/>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'Traffic Control'!$G$4:$G$10</c:f>
              <c:numCache>
                <c:formatCode>General</c:formatCode>
                <c:ptCount val="7"/>
                <c:pt idx="0">
                  <c:v>94.996594472689694</c:v>
                </c:pt>
                <c:pt idx="1">
                  <c:v>94.988787534214609</c:v>
                </c:pt>
                <c:pt idx="2">
                  <c:v>95.07159709655329</c:v>
                </c:pt>
                <c:pt idx="3">
                  <c:v>95.025312456893403</c:v>
                </c:pt>
                <c:pt idx="4">
                  <c:v>95.068607110702999</c:v>
                </c:pt>
                <c:pt idx="5">
                  <c:v>94.966710799807501</c:v>
                </c:pt>
                <c:pt idx="6">
                  <c:v>95.038991505481604</c:v>
                </c:pt>
              </c:numCache>
            </c:numRef>
          </c:yVal>
          <c:smooth val="1"/>
        </c:ser>
        <c:ser>
          <c:idx val="3"/>
          <c:order val="3"/>
          <c:tx>
            <c:v>Random (TC)</c:v>
          </c:tx>
          <c:spPr>
            <a:ln w="19050" cap="rnd">
              <a:solidFill>
                <a:srgbClr val="C00000"/>
              </a:solidFill>
              <a:prstDash val="solid"/>
              <a:round/>
            </a:ln>
            <a:effectLst/>
          </c:spPr>
          <c:marker>
            <c:symbol val="none"/>
          </c:marker>
          <c:xVal>
            <c:numRef>
              <c:f>Baseline!$F$22:$F$28</c:f>
              <c:numCache>
                <c:formatCode>General</c:formatCode>
                <c:ptCount val="7"/>
                <c:pt idx="0">
                  <c:v>0</c:v>
                </c:pt>
                <c:pt idx="1">
                  <c:v>10</c:v>
                </c:pt>
                <c:pt idx="2">
                  <c:v>20</c:v>
                </c:pt>
                <c:pt idx="3">
                  <c:v>30</c:v>
                </c:pt>
                <c:pt idx="4">
                  <c:v>40</c:v>
                </c:pt>
                <c:pt idx="5">
                  <c:v>50</c:v>
                </c:pt>
                <c:pt idx="6">
                  <c:v>60</c:v>
                </c:pt>
              </c:numCache>
            </c:numRef>
          </c:xVal>
          <c:yVal>
            <c:numRef>
              <c:f>'Traffic Control'!$G$20:$G$26</c:f>
              <c:numCache>
                <c:formatCode>General</c:formatCode>
                <c:ptCount val="7"/>
                <c:pt idx="0">
                  <c:v>95.026258541534602</c:v>
                </c:pt>
                <c:pt idx="1">
                  <c:v>94.975839829097097</c:v>
                </c:pt>
                <c:pt idx="2">
                  <c:v>95.011237927136904</c:v>
                </c:pt>
                <c:pt idx="3">
                  <c:v>94.995008253002496</c:v>
                </c:pt>
                <c:pt idx="4">
                  <c:v>94.971623488908492</c:v>
                </c:pt>
                <c:pt idx="5">
                  <c:v>95.059155750295901</c:v>
                </c:pt>
                <c:pt idx="6">
                  <c:v>95.03899150548159</c:v>
                </c:pt>
              </c:numCache>
            </c:numRef>
          </c:yVal>
          <c:smooth val="1"/>
        </c:ser>
        <c:dLbls>
          <c:showLegendKey val="0"/>
          <c:showVal val="0"/>
          <c:showCatName val="0"/>
          <c:showSerName val="0"/>
          <c:showPercent val="0"/>
          <c:showBubbleSize val="0"/>
        </c:dLbls>
        <c:axId val="529190040"/>
        <c:axId val="529189648"/>
      </c:scatterChart>
      <c:valAx>
        <c:axId val="529190040"/>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89648"/>
        <c:crosses val="autoZero"/>
        <c:crossBetween val="midCat"/>
      </c:valAx>
      <c:valAx>
        <c:axId val="529189648"/>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Coverage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919004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Sheet1!$B$1</c:f>
              <c:strCache>
                <c:ptCount val="1"/>
                <c:pt idx="0">
                  <c:v>Localized</c:v>
                </c:pt>
              </c:strCache>
            </c:strRef>
          </c:tx>
          <c:spPr>
            <a:ln w="28575" cap="rnd">
              <a:solidFill>
                <a:srgbClr val="4F81BD"/>
              </a:solidFill>
              <a:round/>
            </a:ln>
            <a:effectLst/>
          </c:spPr>
          <c:marker>
            <c:symbol val="none"/>
          </c:marker>
          <c:xVal>
            <c:numRef>
              <c:f>Sheet1!$A$2:$A$8</c:f>
              <c:numCache>
                <c:formatCode>General</c:formatCode>
                <c:ptCount val="7"/>
                <c:pt idx="0">
                  <c:v>0</c:v>
                </c:pt>
                <c:pt idx="1">
                  <c:v>10</c:v>
                </c:pt>
                <c:pt idx="2">
                  <c:v>20</c:v>
                </c:pt>
                <c:pt idx="3">
                  <c:v>30</c:v>
                </c:pt>
                <c:pt idx="4">
                  <c:v>40</c:v>
                </c:pt>
                <c:pt idx="5">
                  <c:v>50</c:v>
                </c:pt>
                <c:pt idx="6">
                  <c:v>60</c:v>
                </c:pt>
              </c:numCache>
            </c:numRef>
          </c:xVal>
          <c:yVal>
            <c:numRef>
              <c:f>Sheet1!$B$2:$B$8</c:f>
              <c:numCache>
                <c:formatCode>General</c:formatCode>
                <c:ptCount val="7"/>
                <c:pt idx="0">
                  <c:v>-0.51449515562814041</c:v>
                </c:pt>
                <c:pt idx="1">
                  <c:v>2.5407030459746487</c:v>
                </c:pt>
                <c:pt idx="2">
                  <c:v>10.488605258514479</c:v>
                </c:pt>
                <c:pt idx="3">
                  <c:v>18.604454677702222</c:v>
                </c:pt>
                <c:pt idx="4">
                  <c:v>41.604738241260833</c:v>
                </c:pt>
                <c:pt idx="5">
                  <c:v>71.686774140237617</c:v>
                </c:pt>
                <c:pt idx="6">
                  <c:v>127.89605379535158</c:v>
                </c:pt>
              </c:numCache>
            </c:numRef>
          </c:yVal>
          <c:smooth val="1"/>
        </c:ser>
        <c:ser>
          <c:idx val="1"/>
          <c:order val="1"/>
          <c:tx>
            <c:strRef>
              <c:f>Sheet1!$C$1</c:f>
              <c:strCache>
                <c:ptCount val="1"/>
                <c:pt idx="0">
                  <c:v>Random</c:v>
                </c:pt>
              </c:strCache>
            </c:strRef>
          </c:tx>
          <c:spPr>
            <a:ln w="28575" cap="rnd">
              <a:solidFill>
                <a:srgbClr val="C00000"/>
              </a:solidFill>
              <a:round/>
            </a:ln>
            <a:effectLst/>
          </c:spPr>
          <c:marker>
            <c:symbol val="none"/>
          </c:marker>
          <c:xVal>
            <c:numRef>
              <c:f>Sheet1!$A$2:$A$8</c:f>
              <c:numCache>
                <c:formatCode>General</c:formatCode>
                <c:ptCount val="7"/>
                <c:pt idx="0">
                  <c:v>0</c:v>
                </c:pt>
                <c:pt idx="1">
                  <c:v>10</c:v>
                </c:pt>
                <c:pt idx="2">
                  <c:v>20</c:v>
                </c:pt>
                <c:pt idx="3">
                  <c:v>30</c:v>
                </c:pt>
                <c:pt idx="4">
                  <c:v>40</c:v>
                </c:pt>
                <c:pt idx="5">
                  <c:v>50</c:v>
                </c:pt>
                <c:pt idx="6">
                  <c:v>60</c:v>
                </c:pt>
              </c:numCache>
            </c:numRef>
          </c:xVal>
          <c:yVal>
            <c:numRef>
              <c:f>Sheet1!$C$2:$C$8</c:f>
              <c:numCache>
                <c:formatCode>General</c:formatCode>
                <c:ptCount val="7"/>
                <c:pt idx="0">
                  <c:v>0.47422162747525337</c:v>
                </c:pt>
                <c:pt idx="1">
                  <c:v>1.6063733730259873</c:v>
                </c:pt>
                <c:pt idx="2">
                  <c:v>2.420096603105991</c:v>
                </c:pt>
                <c:pt idx="3">
                  <c:v>2.9686075750056995</c:v>
                </c:pt>
                <c:pt idx="4">
                  <c:v>4.2094569020316612</c:v>
                </c:pt>
                <c:pt idx="5">
                  <c:v>6.5528355928844677</c:v>
                </c:pt>
                <c:pt idx="6">
                  <c:v>10.916674129089202</c:v>
                </c:pt>
              </c:numCache>
            </c:numRef>
          </c:yVal>
          <c:smooth val="1"/>
        </c:ser>
        <c:dLbls>
          <c:showLegendKey val="0"/>
          <c:showVal val="0"/>
          <c:showCatName val="0"/>
          <c:showSerName val="0"/>
          <c:showPercent val="0"/>
          <c:showBubbleSize val="0"/>
        </c:dLbls>
        <c:axId val="647171880"/>
        <c:axId val="647171096"/>
      </c:scatterChart>
      <c:valAx>
        <c:axId val="647171880"/>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Outage (%)</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71096"/>
        <c:crossesAt val="-10"/>
        <c:crossBetween val="midCat"/>
      </c:valAx>
      <c:valAx>
        <c:axId val="64717109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a:effectLst/>
                  </a:rPr>
                  <a:t>Differential Sustainable DL Network Throughout, Δ𝑇𝑃</a:t>
                </a:r>
                <a:endParaRPr lang="en-US" sz="1100">
                  <a:effectLst/>
                </a:endParaRPr>
              </a:p>
              <a:p>
                <a:pPr>
                  <a:defRPr sz="1100"/>
                </a:pPr>
                <a:r>
                  <a:rPr lang="en-US" sz="1100" b="0" i="0" baseline="0">
                    <a:effectLst/>
                  </a:rPr>
                  <a:t> (%)</a:t>
                </a:r>
                <a:endParaRPr lang="en-US" sz="1100">
                  <a:effectLst/>
                </a:endParaRP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7188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All!$F$2</c:f>
              <c:strCache>
                <c:ptCount val="1"/>
                <c:pt idx="0">
                  <c:v>DL Resp (TC)</c:v>
                </c:pt>
              </c:strCache>
            </c:strRef>
          </c:tx>
          <c:spPr>
            <a:ln w="19050" cap="rnd">
              <a:solidFill>
                <a:schemeClr val="accent4"/>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All!$F$3:$F$32</c:f>
              <c:numCache>
                <c:formatCode>General</c:formatCode>
                <c:ptCount val="30"/>
                <c:pt idx="0">
                  <c:v>22.635100000000001</c:v>
                </c:pt>
                <c:pt idx="1">
                  <c:v>21.680299999999999</c:v>
                </c:pt>
                <c:pt idx="2">
                  <c:v>21.668700000000001</c:v>
                </c:pt>
                <c:pt idx="3">
                  <c:v>21</c:v>
                </c:pt>
                <c:pt idx="4">
                  <c:v>21.0854</c:v>
                </c:pt>
                <c:pt idx="5">
                  <c:v>21</c:v>
                </c:pt>
                <c:pt idx="6">
                  <c:v>21</c:v>
                </c:pt>
                <c:pt idx="7">
                  <c:v>20.070900000000002</c:v>
                </c:pt>
                <c:pt idx="8">
                  <c:v>17.307200000000002</c:v>
                </c:pt>
                <c:pt idx="9">
                  <c:v>15.4671</c:v>
                </c:pt>
                <c:pt idx="21">
                  <c:v>15.2804</c:v>
                </c:pt>
                <c:pt idx="22">
                  <c:v>18.337700000000002</c:v>
                </c:pt>
                <c:pt idx="23">
                  <c:v>20.8931</c:v>
                </c:pt>
                <c:pt idx="24">
                  <c:v>22.252199999999998</c:v>
                </c:pt>
                <c:pt idx="25">
                  <c:v>21.580100000000002</c:v>
                </c:pt>
                <c:pt idx="26">
                  <c:v>21.580100000000002</c:v>
                </c:pt>
                <c:pt idx="27">
                  <c:v>21.580100000000002</c:v>
                </c:pt>
                <c:pt idx="28">
                  <c:v>21.5885</c:v>
                </c:pt>
                <c:pt idx="29">
                  <c:v>21.5885</c:v>
                </c:pt>
              </c:numCache>
            </c:numRef>
          </c:yVal>
          <c:smooth val="0"/>
        </c:ser>
        <c:ser>
          <c:idx val="2"/>
          <c:order val="1"/>
          <c:tx>
            <c:strRef>
              <c:f>All!$G$2</c:f>
              <c:strCache>
                <c:ptCount val="1"/>
                <c:pt idx="0">
                  <c:v>UL Resp (TC)</c:v>
                </c:pt>
              </c:strCache>
            </c:strRef>
          </c:tx>
          <c:spPr>
            <a:ln w="19050" cap="rnd">
              <a:solidFill>
                <a:schemeClr val="accent4"/>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All!$G$3:$G$32</c:f>
              <c:numCache>
                <c:formatCode>General</c:formatCode>
                <c:ptCount val="30"/>
                <c:pt idx="0">
                  <c:v>15.254200000000001</c:v>
                </c:pt>
                <c:pt idx="1">
                  <c:v>23.666699999999999</c:v>
                </c:pt>
                <c:pt idx="2">
                  <c:v>22</c:v>
                </c:pt>
                <c:pt idx="3">
                  <c:v>18</c:v>
                </c:pt>
                <c:pt idx="4">
                  <c:v>12.668200000000001</c:v>
                </c:pt>
                <c:pt idx="5">
                  <c:v>8</c:v>
                </c:pt>
                <c:pt idx="6">
                  <c:v>6</c:v>
                </c:pt>
                <c:pt idx="7">
                  <c:v>2.9857499999999999</c:v>
                </c:pt>
                <c:pt idx="8">
                  <c:v>1.50437</c:v>
                </c:pt>
                <c:pt idx="9">
                  <c:v>0</c:v>
                </c:pt>
                <c:pt idx="21">
                  <c:v>0</c:v>
                </c:pt>
                <c:pt idx="22">
                  <c:v>2</c:v>
                </c:pt>
                <c:pt idx="23">
                  <c:v>4</c:v>
                </c:pt>
                <c:pt idx="24">
                  <c:v>6</c:v>
                </c:pt>
                <c:pt idx="25">
                  <c:v>9.3039400000000008</c:v>
                </c:pt>
                <c:pt idx="26">
                  <c:v>14</c:v>
                </c:pt>
                <c:pt idx="27">
                  <c:v>18.399999999999999</c:v>
                </c:pt>
                <c:pt idx="28">
                  <c:v>22.8</c:v>
                </c:pt>
                <c:pt idx="29">
                  <c:v>22.4</c:v>
                </c:pt>
              </c:numCache>
            </c:numRef>
          </c:yVal>
          <c:smooth val="0"/>
        </c:ser>
        <c:ser>
          <c:idx val="3"/>
          <c:order val="2"/>
          <c:tx>
            <c:strRef>
              <c:f>All!$H$2</c:f>
              <c:strCache>
                <c:ptCount val="1"/>
                <c:pt idx="0">
                  <c:v>DL Resp (TC+HP)</c:v>
                </c:pt>
              </c:strCache>
            </c:strRef>
          </c:tx>
          <c:spPr>
            <a:ln w="19050" cap="rnd">
              <a:solidFill>
                <a:schemeClr val="accent5"/>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All!$H$3:$H$32</c:f>
              <c:numCache>
                <c:formatCode>General</c:formatCode>
                <c:ptCount val="30"/>
                <c:pt idx="0">
                  <c:v>21.6693</c:v>
                </c:pt>
                <c:pt idx="1">
                  <c:v>22.901</c:v>
                </c:pt>
                <c:pt idx="2">
                  <c:v>22.901</c:v>
                </c:pt>
                <c:pt idx="3">
                  <c:v>22.901</c:v>
                </c:pt>
                <c:pt idx="4">
                  <c:v>21.668700000000001</c:v>
                </c:pt>
                <c:pt idx="5">
                  <c:v>21</c:v>
                </c:pt>
                <c:pt idx="6">
                  <c:v>21.927900000000001</c:v>
                </c:pt>
                <c:pt idx="7">
                  <c:v>18.906300000000002</c:v>
                </c:pt>
                <c:pt idx="8">
                  <c:v>16.5</c:v>
                </c:pt>
                <c:pt idx="9">
                  <c:v>15</c:v>
                </c:pt>
                <c:pt idx="10">
                  <c:v>15.2285</c:v>
                </c:pt>
                <c:pt idx="11">
                  <c:v>13.235900000000001</c:v>
                </c:pt>
                <c:pt idx="19">
                  <c:v>14.094099999999999</c:v>
                </c:pt>
                <c:pt idx="20">
                  <c:v>14.771699999999999</c:v>
                </c:pt>
                <c:pt idx="21">
                  <c:v>16.558900000000001</c:v>
                </c:pt>
                <c:pt idx="22">
                  <c:v>18.623699999999999</c:v>
                </c:pt>
                <c:pt idx="23">
                  <c:v>22.060300000000002</c:v>
                </c:pt>
                <c:pt idx="24">
                  <c:v>23.019200000000001</c:v>
                </c:pt>
                <c:pt idx="25">
                  <c:v>21.580100000000002</c:v>
                </c:pt>
                <c:pt idx="26">
                  <c:v>21.5885</c:v>
                </c:pt>
                <c:pt idx="27">
                  <c:v>21.5885</c:v>
                </c:pt>
                <c:pt idx="28">
                  <c:v>21.5885</c:v>
                </c:pt>
                <c:pt idx="29">
                  <c:v>21.5885</c:v>
                </c:pt>
              </c:numCache>
            </c:numRef>
          </c:yVal>
          <c:smooth val="0"/>
        </c:ser>
        <c:ser>
          <c:idx val="4"/>
          <c:order val="3"/>
          <c:tx>
            <c:strRef>
              <c:f>All!$I$2</c:f>
              <c:strCache>
                <c:ptCount val="1"/>
                <c:pt idx="0">
                  <c:v>UL Resp (TC+HP)</c:v>
                </c:pt>
              </c:strCache>
            </c:strRef>
          </c:tx>
          <c:spPr>
            <a:ln w="19050" cap="rnd">
              <a:solidFill>
                <a:schemeClr val="accent5"/>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All!$I$3:$I$32</c:f>
              <c:numCache>
                <c:formatCode>General</c:formatCode>
                <c:ptCount val="30"/>
                <c:pt idx="0">
                  <c:v>24.337</c:v>
                </c:pt>
                <c:pt idx="1">
                  <c:v>28</c:v>
                </c:pt>
                <c:pt idx="2">
                  <c:v>28</c:v>
                </c:pt>
                <c:pt idx="3">
                  <c:v>26.527200000000001</c:v>
                </c:pt>
                <c:pt idx="4">
                  <c:v>22</c:v>
                </c:pt>
                <c:pt idx="5">
                  <c:v>18</c:v>
                </c:pt>
                <c:pt idx="6">
                  <c:v>14</c:v>
                </c:pt>
                <c:pt idx="7">
                  <c:v>12</c:v>
                </c:pt>
                <c:pt idx="8">
                  <c:v>8</c:v>
                </c:pt>
                <c:pt idx="9">
                  <c:v>6</c:v>
                </c:pt>
                <c:pt idx="10">
                  <c:v>4</c:v>
                </c:pt>
                <c:pt idx="11">
                  <c:v>2.5505900000000001</c:v>
                </c:pt>
                <c:pt idx="19">
                  <c:v>4</c:v>
                </c:pt>
                <c:pt idx="20">
                  <c:v>4</c:v>
                </c:pt>
                <c:pt idx="21">
                  <c:v>6</c:v>
                </c:pt>
                <c:pt idx="22">
                  <c:v>8.6651799999999994</c:v>
                </c:pt>
                <c:pt idx="23">
                  <c:v>12</c:v>
                </c:pt>
                <c:pt idx="24">
                  <c:v>14.4</c:v>
                </c:pt>
                <c:pt idx="25">
                  <c:v>18.399999999999999</c:v>
                </c:pt>
                <c:pt idx="26">
                  <c:v>22.4</c:v>
                </c:pt>
                <c:pt idx="27">
                  <c:v>28</c:v>
                </c:pt>
                <c:pt idx="28">
                  <c:v>28</c:v>
                </c:pt>
                <c:pt idx="29">
                  <c:v>28</c:v>
                </c:pt>
              </c:numCache>
            </c:numRef>
          </c:yVal>
          <c:smooth val="0"/>
        </c:ser>
        <c:dLbls>
          <c:showLegendKey val="0"/>
          <c:showVal val="0"/>
          <c:showCatName val="0"/>
          <c:showSerName val="0"/>
          <c:showPercent val="0"/>
          <c:showBubbleSize val="0"/>
        </c:dLbls>
        <c:axId val="647167176"/>
        <c:axId val="647169528"/>
        <c:extLst/>
      </c:scatterChart>
      <c:valAx>
        <c:axId val="647167176"/>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Responders'</a:t>
                </a:r>
                <a:r>
                  <a:rPr lang="en-US" sz="1100" baseline="0"/>
                  <a:t> distance to site A </a:t>
                </a:r>
                <a:r>
                  <a:rPr lang="en-US" sz="1100"/>
                  <a:t>(m)</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69528"/>
        <c:crosses val="autoZero"/>
        <c:crossBetween val="midCat"/>
        <c:majorUnit val="250"/>
      </c:valAx>
      <c:valAx>
        <c:axId val="647169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MCS</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67176"/>
        <c:crosses val="autoZero"/>
        <c:crossBetween val="midCat"/>
      </c:valAx>
      <c:spPr>
        <a:noFill/>
        <a:ln>
          <a:noFill/>
        </a:ln>
        <a:effectLst/>
      </c:spPr>
    </c:plotArea>
    <c:legend>
      <c:legendPos val="b"/>
      <c:layout>
        <c:manualLayout>
          <c:xMode val="edge"/>
          <c:yMode val="edge"/>
          <c:x val="0.27139701876888028"/>
          <c:y val="0.89403674624862783"/>
          <c:w val="0.46881699294119444"/>
          <c:h val="0.105963253751372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Traffic </a:t>
            </a:r>
            <a:r>
              <a:rPr lang="en-US" dirty="0" smtClean="0"/>
              <a:t>Control</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'Traffic Control'!$B$1</c:f>
              <c:strCache>
                <c:ptCount val="1"/>
                <c:pt idx="0">
                  <c:v>DL A</c:v>
                </c:pt>
              </c:strCache>
            </c:strRef>
          </c:tx>
          <c:spPr>
            <a:ln w="19050" cap="rnd">
              <a:solidFill>
                <a:schemeClr val="accent2"/>
              </a:solidFill>
              <a:prstDash val="dash"/>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Control'!$B$2:$B$31</c:f>
              <c:numCache>
                <c:formatCode>General</c:formatCode>
                <c:ptCount val="30"/>
                <c:pt idx="0">
                  <c:v>8.03233</c:v>
                </c:pt>
                <c:pt idx="1">
                  <c:v>5.6723299999999997</c:v>
                </c:pt>
                <c:pt idx="2">
                  <c:v>6.1566700000000001</c:v>
                </c:pt>
                <c:pt idx="3">
                  <c:v>6.69367</c:v>
                </c:pt>
                <c:pt idx="4">
                  <c:v>9.3989999999999991</c:v>
                </c:pt>
                <c:pt idx="5">
                  <c:v>8.6590000000000007</c:v>
                </c:pt>
                <c:pt idx="6">
                  <c:v>10.983000000000001</c:v>
                </c:pt>
                <c:pt idx="7">
                  <c:v>12.2697</c:v>
                </c:pt>
                <c:pt idx="8">
                  <c:v>12.279299999999999</c:v>
                </c:pt>
                <c:pt idx="9">
                  <c:v>10.276300000000001</c:v>
                </c:pt>
                <c:pt idx="10">
                  <c:v>6.3413300000000001</c:v>
                </c:pt>
                <c:pt idx="11">
                  <c:v>6.3413300000000001</c:v>
                </c:pt>
                <c:pt idx="12">
                  <c:v>6.3413300000000001</c:v>
                </c:pt>
                <c:pt idx="13">
                  <c:v>6.3413300000000001</c:v>
                </c:pt>
                <c:pt idx="14">
                  <c:v>6.3413300000000001</c:v>
                </c:pt>
                <c:pt idx="15">
                  <c:v>6.3413300000000001</c:v>
                </c:pt>
                <c:pt idx="16">
                  <c:v>6.3413300000000001</c:v>
                </c:pt>
                <c:pt idx="17">
                  <c:v>6.3413300000000001</c:v>
                </c:pt>
                <c:pt idx="18">
                  <c:v>6.3413300000000001</c:v>
                </c:pt>
                <c:pt idx="19">
                  <c:v>6.3413300000000001</c:v>
                </c:pt>
                <c:pt idx="20">
                  <c:v>6.3413300000000001</c:v>
                </c:pt>
                <c:pt idx="21">
                  <c:v>6.3413300000000001</c:v>
                </c:pt>
                <c:pt idx="22">
                  <c:v>6.3413300000000001</c:v>
                </c:pt>
                <c:pt idx="23">
                  <c:v>6.3413300000000001</c:v>
                </c:pt>
                <c:pt idx="24">
                  <c:v>6.3413300000000001</c:v>
                </c:pt>
                <c:pt idx="25">
                  <c:v>6.3413300000000001</c:v>
                </c:pt>
                <c:pt idx="26">
                  <c:v>6.3413300000000001</c:v>
                </c:pt>
                <c:pt idx="27">
                  <c:v>6.3413300000000001</c:v>
                </c:pt>
                <c:pt idx="28">
                  <c:v>6.3413300000000001</c:v>
                </c:pt>
                <c:pt idx="29">
                  <c:v>6.3413300000000001</c:v>
                </c:pt>
              </c:numCache>
            </c:numRef>
          </c:yVal>
          <c:smooth val="0"/>
        </c:ser>
        <c:ser>
          <c:idx val="1"/>
          <c:order val="1"/>
          <c:tx>
            <c:strRef>
              <c:f>'Traffic Control'!$C$1</c:f>
              <c:strCache>
                <c:ptCount val="1"/>
                <c:pt idx="0">
                  <c:v>UL A</c:v>
                </c:pt>
              </c:strCache>
            </c:strRef>
          </c:tx>
          <c:spPr>
            <a:ln w="19050" cap="rnd">
              <a:solidFill>
                <a:schemeClr val="accent2"/>
              </a:solidFill>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Control'!$C$2:$C$31</c:f>
              <c:numCache>
                <c:formatCode>General</c:formatCode>
                <c:ptCount val="30"/>
                <c:pt idx="0">
                  <c:v>12.198700000000001</c:v>
                </c:pt>
                <c:pt idx="1">
                  <c:v>11.1487</c:v>
                </c:pt>
                <c:pt idx="2">
                  <c:v>11.249000000000001</c:v>
                </c:pt>
                <c:pt idx="3">
                  <c:v>11.7997</c:v>
                </c:pt>
                <c:pt idx="4">
                  <c:v>14.3873</c:v>
                </c:pt>
                <c:pt idx="5">
                  <c:v>14.55</c:v>
                </c:pt>
                <c:pt idx="6">
                  <c:v>16.05</c:v>
                </c:pt>
                <c:pt idx="7">
                  <c:v>21.187999999999999</c:v>
                </c:pt>
                <c:pt idx="8">
                  <c:v>27.3733</c:v>
                </c:pt>
                <c:pt idx="9">
                  <c:v>26.127300000000002</c:v>
                </c:pt>
                <c:pt idx="10">
                  <c:v>9.7200000000000006</c:v>
                </c:pt>
                <c:pt idx="11">
                  <c:v>9.7200000000000006</c:v>
                </c:pt>
                <c:pt idx="12">
                  <c:v>9.7200000000000006</c:v>
                </c:pt>
                <c:pt idx="13">
                  <c:v>9.7200000000000006</c:v>
                </c:pt>
                <c:pt idx="14">
                  <c:v>9.7200000000000006</c:v>
                </c:pt>
                <c:pt idx="15">
                  <c:v>9.7200000000000006</c:v>
                </c:pt>
                <c:pt idx="16">
                  <c:v>9.7200000000000006</c:v>
                </c:pt>
                <c:pt idx="17">
                  <c:v>9.7200000000000006</c:v>
                </c:pt>
                <c:pt idx="18">
                  <c:v>9.7200000000000006</c:v>
                </c:pt>
                <c:pt idx="19">
                  <c:v>9.7200000000000006</c:v>
                </c:pt>
                <c:pt idx="20">
                  <c:v>9.7200000000000006</c:v>
                </c:pt>
                <c:pt idx="21">
                  <c:v>9.7200000000000006</c:v>
                </c:pt>
                <c:pt idx="22">
                  <c:v>9.7200000000000006</c:v>
                </c:pt>
                <c:pt idx="23">
                  <c:v>9.7200000000000006</c:v>
                </c:pt>
                <c:pt idx="24">
                  <c:v>9.7200000000000006</c:v>
                </c:pt>
                <c:pt idx="25">
                  <c:v>9.7200000000000006</c:v>
                </c:pt>
                <c:pt idx="26">
                  <c:v>9.7200000000000006</c:v>
                </c:pt>
                <c:pt idx="27">
                  <c:v>9.7200000000000006</c:v>
                </c:pt>
                <c:pt idx="28">
                  <c:v>9.7200000000000006</c:v>
                </c:pt>
                <c:pt idx="29">
                  <c:v>9.7200000000000006</c:v>
                </c:pt>
              </c:numCache>
            </c:numRef>
          </c:yVal>
          <c:smooth val="0"/>
        </c:ser>
        <c:ser>
          <c:idx val="2"/>
          <c:order val="2"/>
          <c:tx>
            <c:strRef>
              <c:f>'Traffic Control'!$D$1</c:f>
              <c:strCache>
                <c:ptCount val="1"/>
                <c:pt idx="0">
                  <c:v>DL B</c:v>
                </c:pt>
              </c:strCache>
            </c:strRef>
          </c:tx>
          <c:spPr>
            <a:ln w="19050" cap="rnd">
              <a:solidFill>
                <a:schemeClr val="accent6"/>
              </a:solidFill>
              <a:prstDash val="dash"/>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Control'!$D$2:$D$31</c:f>
              <c:numCache>
                <c:formatCode>General</c:formatCode>
                <c:ptCount val="30"/>
                <c:pt idx="0">
                  <c:v>0.745</c:v>
                </c:pt>
                <c:pt idx="1">
                  <c:v>0.745</c:v>
                </c:pt>
                <c:pt idx="2">
                  <c:v>0.745</c:v>
                </c:pt>
                <c:pt idx="3">
                  <c:v>0.745</c:v>
                </c:pt>
                <c:pt idx="4">
                  <c:v>0.745</c:v>
                </c:pt>
                <c:pt idx="5">
                  <c:v>0.745</c:v>
                </c:pt>
                <c:pt idx="6">
                  <c:v>0.745</c:v>
                </c:pt>
                <c:pt idx="7">
                  <c:v>0.745</c:v>
                </c:pt>
                <c:pt idx="8">
                  <c:v>0.745</c:v>
                </c:pt>
                <c:pt idx="9">
                  <c:v>0.745</c:v>
                </c:pt>
                <c:pt idx="10">
                  <c:v>0.745</c:v>
                </c:pt>
                <c:pt idx="11">
                  <c:v>0.745</c:v>
                </c:pt>
                <c:pt idx="12">
                  <c:v>0.745</c:v>
                </c:pt>
                <c:pt idx="13">
                  <c:v>0.745</c:v>
                </c:pt>
                <c:pt idx="14">
                  <c:v>0.745</c:v>
                </c:pt>
                <c:pt idx="15">
                  <c:v>0.745</c:v>
                </c:pt>
                <c:pt idx="16">
                  <c:v>0.745</c:v>
                </c:pt>
                <c:pt idx="17">
                  <c:v>0.745</c:v>
                </c:pt>
                <c:pt idx="18">
                  <c:v>0.745</c:v>
                </c:pt>
                <c:pt idx="19">
                  <c:v>0.745</c:v>
                </c:pt>
                <c:pt idx="20">
                  <c:v>0.745</c:v>
                </c:pt>
                <c:pt idx="21">
                  <c:v>9.1739999999999995</c:v>
                </c:pt>
                <c:pt idx="22">
                  <c:v>7.1260000000000003</c:v>
                </c:pt>
                <c:pt idx="23">
                  <c:v>11.983000000000001</c:v>
                </c:pt>
                <c:pt idx="24">
                  <c:v>10.379</c:v>
                </c:pt>
                <c:pt idx="25">
                  <c:v>6.758</c:v>
                </c:pt>
                <c:pt idx="26">
                  <c:v>6.7460000000000004</c:v>
                </c:pt>
                <c:pt idx="27">
                  <c:v>6.7370000000000001</c:v>
                </c:pt>
                <c:pt idx="28">
                  <c:v>5.1150000000000002</c:v>
                </c:pt>
                <c:pt idx="29">
                  <c:v>5.1150000000000002</c:v>
                </c:pt>
              </c:numCache>
            </c:numRef>
          </c:yVal>
          <c:smooth val="0"/>
        </c:ser>
        <c:ser>
          <c:idx val="3"/>
          <c:order val="3"/>
          <c:tx>
            <c:strRef>
              <c:f>'Traffic Control'!$E$1</c:f>
              <c:strCache>
                <c:ptCount val="1"/>
                <c:pt idx="0">
                  <c:v>UL B</c:v>
                </c:pt>
              </c:strCache>
            </c:strRef>
          </c:tx>
          <c:spPr>
            <a:ln w="19050" cap="rnd">
              <a:solidFill>
                <a:schemeClr val="accent6"/>
              </a:solidFill>
              <a:round/>
            </a:ln>
            <a:effectLst/>
          </c:spPr>
          <c:marker>
            <c:symbol val="none"/>
          </c:marker>
          <c:xVal>
            <c:numRef>
              <c:f>'Traffic Control'!$A$2:$A$31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'Traffic Control'!$E$2:$E$31</c:f>
              <c:numCache>
                <c:formatCode>General</c:formatCode>
                <c:ptCount val="30"/>
                <c:pt idx="0">
                  <c:v>13.5</c:v>
                </c:pt>
                <c:pt idx="1">
                  <c:v>13.5</c:v>
                </c:pt>
                <c:pt idx="2">
                  <c:v>13.5</c:v>
                </c:pt>
                <c:pt idx="3">
                  <c:v>13.5</c:v>
                </c:pt>
                <c:pt idx="4">
                  <c:v>13.5</c:v>
                </c:pt>
                <c:pt idx="5">
                  <c:v>13.5</c:v>
                </c:pt>
                <c:pt idx="6">
                  <c:v>13.5</c:v>
                </c:pt>
                <c:pt idx="7">
                  <c:v>13.5</c:v>
                </c:pt>
                <c:pt idx="8">
                  <c:v>13.5</c:v>
                </c:pt>
                <c:pt idx="9">
                  <c:v>13.5</c:v>
                </c:pt>
                <c:pt idx="10">
                  <c:v>13.5</c:v>
                </c:pt>
                <c:pt idx="11">
                  <c:v>13.5</c:v>
                </c:pt>
                <c:pt idx="12">
                  <c:v>13.5</c:v>
                </c:pt>
                <c:pt idx="13">
                  <c:v>13.5</c:v>
                </c:pt>
                <c:pt idx="14">
                  <c:v>13.5</c:v>
                </c:pt>
                <c:pt idx="15">
                  <c:v>13.5</c:v>
                </c:pt>
                <c:pt idx="16">
                  <c:v>13.5</c:v>
                </c:pt>
                <c:pt idx="17">
                  <c:v>13.5</c:v>
                </c:pt>
                <c:pt idx="18">
                  <c:v>13.5</c:v>
                </c:pt>
                <c:pt idx="19">
                  <c:v>13.5</c:v>
                </c:pt>
                <c:pt idx="20">
                  <c:v>13.5</c:v>
                </c:pt>
                <c:pt idx="21">
                  <c:v>39.925699999999999</c:v>
                </c:pt>
                <c:pt idx="22">
                  <c:v>30.4573</c:v>
                </c:pt>
                <c:pt idx="23">
                  <c:v>22.450299999999999</c:v>
                </c:pt>
                <c:pt idx="24">
                  <c:v>19.650300000000001</c:v>
                </c:pt>
                <c:pt idx="25">
                  <c:v>18.010999999999999</c:v>
                </c:pt>
                <c:pt idx="26">
                  <c:v>16.2043</c:v>
                </c:pt>
                <c:pt idx="27">
                  <c:v>15.3003</c:v>
                </c:pt>
                <c:pt idx="28">
                  <c:v>14.850300000000001</c:v>
                </c:pt>
                <c:pt idx="29">
                  <c:v>14.85</c:v>
                </c:pt>
              </c:numCache>
            </c:numRef>
          </c:yVal>
          <c:smooth val="0"/>
        </c:ser>
        <c:dLbls>
          <c:showLegendKey val="0"/>
          <c:showVal val="0"/>
          <c:showCatName val="0"/>
          <c:showSerName val="0"/>
          <c:showPercent val="0"/>
          <c:showBubbleSize val="0"/>
        </c:dLbls>
        <c:axId val="647168352"/>
        <c:axId val="647171488"/>
      </c:scatterChart>
      <c:valAx>
        <c:axId val="647168352"/>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71488"/>
        <c:crosses val="autoZero"/>
        <c:crossBetween val="midCat"/>
        <c:majorUnit val="250"/>
      </c:valAx>
      <c:valAx>
        <c:axId val="64717148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6835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Throughput</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Baseline!$A$4</c:f>
              <c:strCache>
                <c:ptCount val="1"/>
                <c:pt idx="0">
                  <c:v>Localized</c:v>
                </c:pt>
              </c:strCache>
            </c:strRef>
          </c:tx>
          <c:spPr>
            <a:ln w="19050" cap="rnd">
              <a:solidFill>
                <a:srgbClr val="5585BF"/>
              </a:solidFill>
              <a:round/>
            </a:ln>
            <a:effectLst/>
          </c:spPr>
          <c:marker>
            <c:symbol val="none"/>
          </c:marker>
          <c:xVal>
            <c:numRef>
              <c:f>Baseline!$F$4:$F$10</c:f>
              <c:numCache>
                <c:formatCode>General</c:formatCode>
                <c:ptCount val="7"/>
                <c:pt idx="0">
                  <c:v>0</c:v>
                </c:pt>
                <c:pt idx="1">
                  <c:v>10</c:v>
                </c:pt>
                <c:pt idx="2">
                  <c:v>20</c:v>
                </c:pt>
                <c:pt idx="3">
                  <c:v>30</c:v>
                </c:pt>
                <c:pt idx="4">
                  <c:v>40</c:v>
                </c:pt>
                <c:pt idx="5">
                  <c:v>50</c:v>
                </c:pt>
                <c:pt idx="6">
                  <c:v>60</c:v>
                </c:pt>
              </c:numCache>
            </c:numRef>
          </c:xVal>
          <c:yVal>
            <c:numRef>
              <c:f>Baseline!$L$4:$L$10</c:f>
              <c:numCache>
                <c:formatCode>General</c:formatCode>
                <c:ptCount val="7"/>
                <c:pt idx="0">
                  <c:v>124.22621599999999</c:v>
                </c:pt>
                <c:pt idx="1">
                  <c:v>107.993996</c:v>
                </c:pt>
                <c:pt idx="2">
                  <c:v>92.749099999999899</c:v>
                </c:pt>
                <c:pt idx="3">
                  <c:v>78.539172000000008</c:v>
                </c:pt>
                <c:pt idx="4">
                  <c:v>64.886080000000007</c:v>
                </c:pt>
                <c:pt idx="5">
                  <c:v>55.8635599999999</c:v>
                </c:pt>
                <c:pt idx="6">
                  <c:v>43.548724</c:v>
                </c:pt>
              </c:numCache>
            </c:numRef>
          </c:yVal>
          <c:smooth val="1"/>
        </c:ser>
        <c:ser>
          <c:idx val="1"/>
          <c:order val="1"/>
          <c:tx>
            <c:strRef>
              <c:f>Baseline!$A$11</c:f>
              <c:strCache>
                <c:ptCount val="1"/>
                <c:pt idx="0">
                  <c:v>Random</c:v>
                </c:pt>
              </c:strCache>
            </c:strRef>
          </c:tx>
          <c:spPr>
            <a:ln w="19050" cap="rnd">
              <a:solidFill>
                <a:srgbClr val="C00000"/>
              </a:solidFill>
              <a:round/>
            </a:ln>
            <a:effectLst/>
          </c:spPr>
          <c:marker>
            <c:symbol val="none"/>
          </c:marker>
          <c:xVal>
            <c:numRef>
              <c:f>Baseline!$F$11:$F$17</c:f>
              <c:numCache>
                <c:formatCode>General</c:formatCode>
                <c:ptCount val="7"/>
                <c:pt idx="0">
                  <c:v>0</c:v>
                </c:pt>
                <c:pt idx="1">
                  <c:v>10</c:v>
                </c:pt>
                <c:pt idx="2">
                  <c:v>20</c:v>
                </c:pt>
                <c:pt idx="3">
                  <c:v>30</c:v>
                </c:pt>
                <c:pt idx="4">
                  <c:v>40</c:v>
                </c:pt>
                <c:pt idx="5">
                  <c:v>50</c:v>
                </c:pt>
                <c:pt idx="6">
                  <c:v>60</c:v>
                </c:pt>
              </c:numCache>
            </c:numRef>
          </c:xVal>
          <c:yVal>
            <c:numRef>
              <c:f>Baseline!$L$11:$L$17</c:f>
              <c:numCache>
                <c:formatCode>General</c:formatCode>
                <c:ptCount val="7"/>
                <c:pt idx="0">
                  <c:v>124.21888800000001</c:v>
                </c:pt>
                <c:pt idx="1">
                  <c:v>109.63654799999999</c:v>
                </c:pt>
                <c:pt idx="2">
                  <c:v>88.486387999999906</c:v>
                </c:pt>
                <c:pt idx="3">
                  <c:v>71.485395999999909</c:v>
                </c:pt>
                <c:pt idx="4">
                  <c:v>56.028451999999902</c:v>
                </c:pt>
                <c:pt idx="5">
                  <c:v>46.097372</c:v>
                </c:pt>
                <c:pt idx="6">
                  <c:v>35.089483999999999</c:v>
                </c:pt>
              </c:numCache>
            </c:numRef>
          </c:yVal>
          <c:smooth val="1"/>
        </c:ser>
        <c:dLbls>
          <c:showLegendKey val="0"/>
          <c:showVal val="0"/>
          <c:showCatName val="0"/>
          <c:showSerName val="0"/>
          <c:showPercent val="0"/>
          <c:showBubbleSize val="0"/>
        </c:dLbls>
        <c:axId val="529184944"/>
        <c:axId val="529174752"/>
      </c:scatterChart>
      <c:valAx>
        <c:axId val="529184944"/>
        <c:scaling>
          <c:orientation val="minMax"/>
          <c:max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Outage (%)</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29174752"/>
        <c:crosses val="autoZero"/>
        <c:crossBetween val="midCat"/>
      </c:valAx>
      <c:valAx>
        <c:axId val="529174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smtClean="0">
                    <a:effectLst/>
                  </a:rPr>
                  <a:t>Downlink </a:t>
                </a:r>
                <a:r>
                  <a:rPr lang="en-US" sz="1100" b="0" i="0" baseline="0" dirty="0">
                    <a:effectLst/>
                  </a:rPr>
                  <a:t>Network Throughput</a:t>
                </a:r>
                <a:endParaRPr lang="en-US" sz="1100" dirty="0">
                  <a:effectLst/>
                </a:endParaRPr>
              </a:p>
              <a:p>
                <a:pPr>
                  <a:defRPr sz="1100"/>
                </a:pPr>
                <a:r>
                  <a:rPr lang="en-US" sz="1100" b="0" i="0" baseline="0" dirty="0">
                    <a:effectLst/>
                  </a:rPr>
                  <a:t>(Mbps)</a:t>
                </a:r>
                <a:endParaRPr lang="en-US" sz="1100" dirty="0">
                  <a:effectLst/>
                </a:endParaRPr>
              </a:p>
            </c:rich>
          </c:tx>
          <c:layout>
            <c:manualLayout>
              <c:xMode val="edge"/>
              <c:yMode val="edge"/>
              <c:x val="3.7037037037037035E-2"/>
              <c:y val="0.2055746937882764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2918494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Traffic Control + </a:t>
            </a:r>
            <a:r>
              <a:rPr lang="en-US" sz="1400" b="0" i="0" u="none" strike="noStrike" baseline="0" dirty="0" smtClean="0">
                <a:effectLst/>
              </a:rPr>
              <a:t>High Power UE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'High Power (2)'!$B$1</c:f>
              <c:strCache>
                <c:ptCount val="1"/>
                <c:pt idx="0">
                  <c:v>DL A</c:v>
                </c:pt>
              </c:strCache>
            </c:strRef>
          </c:tx>
          <c:spPr>
            <a:ln w="19050" cap="rnd">
              <a:solidFill>
                <a:schemeClr val="accent2"/>
              </a:solidFill>
              <a:prstDash val="dash"/>
              <a:round/>
            </a:ln>
            <a:effectLst/>
          </c:spPr>
          <c:marker>
            <c:symbol val="none"/>
          </c:marker>
          <c:xVal>
            <c:numRef>
              <c:f>'High Power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'High Power (2)'!$B$2:$B$31</c:f>
              <c:numCache>
                <c:formatCode>General</c:formatCode>
                <c:ptCount val="30"/>
                <c:pt idx="0">
                  <c:v>6.1556699999999998</c:v>
                </c:pt>
                <c:pt idx="1">
                  <c:v>6.0536700000000003</c:v>
                </c:pt>
                <c:pt idx="2">
                  <c:v>6.0536700000000003</c:v>
                </c:pt>
                <c:pt idx="3">
                  <c:v>6.0523300000000004</c:v>
                </c:pt>
                <c:pt idx="4">
                  <c:v>6.1566700000000001</c:v>
                </c:pt>
                <c:pt idx="5">
                  <c:v>6.69367</c:v>
                </c:pt>
                <c:pt idx="6">
                  <c:v>8.5410000000000004</c:v>
                </c:pt>
                <c:pt idx="7">
                  <c:v>8.9090000000000007</c:v>
                </c:pt>
                <c:pt idx="8">
                  <c:v>8.6590000000000007</c:v>
                </c:pt>
                <c:pt idx="9">
                  <c:v>10.983000000000001</c:v>
                </c:pt>
                <c:pt idx="10">
                  <c:v>11.922000000000001</c:v>
                </c:pt>
                <c:pt idx="11">
                  <c:v>10.827999999999999</c:v>
                </c:pt>
                <c:pt idx="12">
                  <c:v>6.3413300000000001</c:v>
                </c:pt>
                <c:pt idx="13">
                  <c:v>6.3413300000000001</c:v>
                </c:pt>
                <c:pt idx="14">
                  <c:v>6.3413300000000001</c:v>
                </c:pt>
                <c:pt idx="15">
                  <c:v>6.3413300000000001</c:v>
                </c:pt>
                <c:pt idx="16">
                  <c:v>6.3413300000000001</c:v>
                </c:pt>
                <c:pt idx="17">
                  <c:v>6.3413300000000001</c:v>
                </c:pt>
                <c:pt idx="18">
                  <c:v>6.3413300000000001</c:v>
                </c:pt>
                <c:pt idx="19">
                  <c:v>6.5759999999999996</c:v>
                </c:pt>
                <c:pt idx="20">
                  <c:v>6.5759999999999996</c:v>
                </c:pt>
                <c:pt idx="21">
                  <c:v>6.6613300000000004</c:v>
                </c:pt>
                <c:pt idx="22">
                  <c:v>6.4266699999999997</c:v>
                </c:pt>
                <c:pt idx="23">
                  <c:v>6.3473300000000004</c:v>
                </c:pt>
                <c:pt idx="24">
                  <c:v>6.3473300000000004</c:v>
                </c:pt>
                <c:pt idx="25">
                  <c:v>6.2726699999999997</c:v>
                </c:pt>
                <c:pt idx="26">
                  <c:v>6.3413300000000001</c:v>
                </c:pt>
                <c:pt idx="27">
                  <c:v>6.3413300000000001</c:v>
                </c:pt>
                <c:pt idx="28">
                  <c:v>6.3413300000000001</c:v>
                </c:pt>
                <c:pt idx="29">
                  <c:v>6.3413300000000001</c:v>
                </c:pt>
              </c:numCache>
            </c:numRef>
          </c:yVal>
          <c:smooth val="0"/>
        </c:ser>
        <c:ser>
          <c:idx val="1"/>
          <c:order val="1"/>
          <c:tx>
            <c:strRef>
              <c:f>'High Power (2)'!$C$1</c:f>
              <c:strCache>
                <c:ptCount val="1"/>
                <c:pt idx="0">
                  <c:v>UL A</c:v>
                </c:pt>
              </c:strCache>
            </c:strRef>
          </c:tx>
          <c:spPr>
            <a:ln w="19050" cap="rnd">
              <a:solidFill>
                <a:schemeClr val="accent2"/>
              </a:solidFill>
              <a:round/>
            </a:ln>
            <a:effectLst/>
          </c:spPr>
          <c:marker>
            <c:symbol val="none"/>
          </c:marker>
          <c:xVal>
            <c:numRef>
              <c:f>'High Power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'High Power (2)'!$C$2:$C$31</c:f>
              <c:numCache>
                <c:formatCode>General</c:formatCode>
                <c:ptCount val="30"/>
                <c:pt idx="0">
                  <c:v>11.1007</c:v>
                </c:pt>
                <c:pt idx="1">
                  <c:v>10.8477</c:v>
                </c:pt>
                <c:pt idx="2">
                  <c:v>10.8477</c:v>
                </c:pt>
                <c:pt idx="3">
                  <c:v>11.061</c:v>
                </c:pt>
                <c:pt idx="4">
                  <c:v>11.249000000000001</c:v>
                </c:pt>
                <c:pt idx="5">
                  <c:v>11.7997</c:v>
                </c:pt>
                <c:pt idx="6">
                  <c:v>12.55</c:v>
                </c:pt>
                <c:pt idx="7">
                  <c:v>13.05</c:v>
                </c:pt>
                <c:pt idx="8">
                  <c:v>14.55</c:v>
                </c:pt>
                <c:pt idx="9">
                  <c:v>16.05</c:v>
                </c:pt>
                <c:pt idx="10">
                  <c:v>18.919</c:v>
                </c:pt>
                <c:pt idx="11">
                  <c:v>22.933</c:v>
                </c:pt>
                <c:pt idx="12">
                  <c:v>9.7200000000000006</c:v>
                </c:pt>
                <c:pt idx="13">
                  <c:v>9.7200000000000006</c:v>
                </c:pt>
                <c:pt idx="14">
                  <c:v>9.7200000000000006</c:v>
                </c:pt>
                <c:pt idx="15">
                  <c:v>9.7200000000000006</c:v>
                </c:pt>
                <c:pt idx="16">
                  <c:v>9.7200000000000006</c:v>
                </c:pt>
                <c:pt idx="17">
                  <c:v>9.7200000000000006</c:v>
                </c:pt>
                <c:pt idx="18">
                  <c:v>9.7200000000000006</c:v>
                </c:pt>
                <c:pt idx="19">
                  <c:v>10.0687</c:v>
                </c:pt>
                <c:pt idx="20">
                  <c:v>10.0687</c:v>
                </c:pt>
                <c:pt idx="21">
                  <c:v>10.074</c:v>
                </c:pt>
                <c:pt idx="22">
                  <c:v>9.9473299999999991</c:v>
                </c:pt>
                <c:pt idx="23">
                  <c:v>9.9986700000000006</c:v>
                </c:pt>
                <c:pt idx="24">
                  <c:v>9.9986700000000006</c:v>
                </c:pt>
                <c:pt idx="25">
                  <c:v>9.9723299999999995</c:v>
                </c:pt>
                <c:pt idx="26">
                  <c:v>9.7200000000000006</c:v>
                </c:pt>
                <c:pt idx="27">
                  <c:v>9.7200000000000006</c:v>
                </c:pt>
                <c:pt idx="28">
                  <c:v>9.7200000000000006</c:v>
                </c:pt>
                <c:pt idx="29">
                  <c:v>9.7200000000000006</c:v>
                </c:pt>
              </c:numCache>
            </c:numRef>
          </c:yVal>
          <c:smooth val="0"/>
        </c:ser>
        <c:ser>
          <c:idx val="2"/>
          <c:order val="2"/>
          <c:tx>
            <c:strRef>
              <c:f>'High Power (2)'!$D$1</c:f>
              <c:strCache>
                <c:ptCount val="1"/>
                <c:pt idx="0">
                  <c:v>DL B</c:v>
                </c:pt>
              </c:strCache>
            </c:strRef>
          </c:tx>
          <c:spPr>
            <a:ln w="19050" cap="rnd">
              <a:solidFill>
                <a:schemeClr val="accent6"/>
              </a:solidFill>
              <a:prstDash val="dash"/>
              <a:round/>
            </a:ln>
            <a:effectLst/>
          </c:spPr>
          <c:marker>
            <c:symbol val="none"/>
          </c:marker>
          <c:xVal>
            <c:numRef>
              <c:f>'High Power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'High Power (2)'!$D$2:$D$31</c:f>
              <c:numCache>
                <c:formatCode>General</c:formatCode>
                <c:ptCount val="30"/>
                <c:pt idx="0">
                  <c:v>0.745</c:v>
                </c:pt>
                <c:pt idx="1">
                  <c:v>0.745</c:v>
                </c:pt>
                <c:pt idx="2">
                  <c:v>0.745</c:v>
                </c:pt>
                <c:pt idx="3">
                  <c:v>0.745</c:v>
                </c:pt>
                <c:pt idx="4">
                  <c:v>0.745</c:v>
                </c:pt>
                <c:pt idx="5">
                  <c:v>0.745</c:v>
                </c:pt>
                <c:pt idx="6">
                  <c:v>0.745</c:v>
                </c:pt>
                <c:pt idx="7">
                  <c:v>0.745</c:v>
                </c:pt>
                <c:pt idx="8">
                  <c:v>1.163</c:v>
                </c:pt>
                <c:pt idx="9">
                  <c:v>1.163</c:v>
                </c:pt>
                <c:pt idx="10">
                  <c:v>1.51467</c:v>
                </c:pt>
                <c:pt idx="11">
                  <c:v>1.5096700000000001</c:v>
                </c:pt>
                <c:pt idx="12">
                  <c:v>0.745</c:v>
                </c:pt>
                <c:pt idx="13">
                  <c:v>0.745</c:v>
                </c:pt>
                <c:pt idx="14">
                  <c:v>0.745</c:v>
                </c:pt>
                <c:pt idx="15">
                  <c:v>0.745</c:v>
                </c:pt>
                <c:pt idx="16">
                  <c:v>0.745</c:v>
                </c:pt>
                <c:pt idx="17">
                  <c:v>0.745</c:v>
                </c:pt>
                <c:pt idx="18">
                  <c:v>0.745</c:v>
                </c:pt>
                <c:pt idx="19">
                  <c:v>11.680999999999999</c:v>
                </c:pt>
                <c:pt idx="20">
                  <c:v>11.680999999999999</c:v>
                </c:pt>
                <c:pt idx="21">
                  <c:v>10.358700000000001</c:v>
                </c:pt>
                <c:pt idx="22">
                  <c:v>7.6993299999999998</c:v>
                </c:pt>
                <c:pt idx="23">
                  <c:v>8.4253300000000007</c:v>
                </c:pt>
                <c:pt idx="24">
                  <c:v>8.0593299999999992</c:v>
                </c:pt>
                <c:pt idx="25">
                  <c:v>6.7370000000000001</c:v>
                </c:pt>
                <c:pt idx="26">
                  <c:v>5.1150000000000002</c:v>
                </c:pt>
                <c:pt idx="27">
                  <c:v>5.1150000000000002</c:v>
                </c:pt>
                <c:pt idx="28">
                  <c:v>5.1150000000000002</c:v>
                </c:pt>
                <c:pt idx="29">
                  <c:v>5.1150000000000002</c:v>
                </c:pt>
              </c:numCache>
            </c:numRef>
          </c:yVal>
          <c:smooth val="0"/>
        </c:ser>
        <c:ser>
          <c:idx val="3"/>
          <c:order val="3"/>
          <c:tx>
            <c:strRef>
              <c:f>'High Power (2)'!$E$1</c:f>
              <c:strCache>
                <c:ptCount val="1"/>
                <c:pt idx="0">
                  <c:v>UL B</c:v>
                </c:pt>
              </c:strCache>
            </c:strRef>
          </c:tx>
          <c:spPr>
            <a:ln w="19050" cap="rnd">
              <a:solidFill>
                <a:schemeClr val="accent6"/>
              </a:solidFill>
              <a:round/>
            </a:ln>
            <a:effectLst/>
          </c:spPr>
          <c:marker>
            <c:symbol val="none"/>
          </c:marker>
          <c:xVal>
            <c:numRef>
              <c:f>'High Power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'High Power (2)'!$E$2:$E$31</c:f>
              <c:numCache>
                <c:formatCode>General</c:formatCode>
                <c:ptCount val="30"/>
                <c:pt idx="0">
                  <c:v>13.5</c:v>
                </c:pt>
                <c:pt idx="1">
                  <c:v>13.5</c:v>
                </c:pt>
                <c:pt idx="2">
                  <c:v>13.5</c:v>
                </c:pt>
                <c:pt idx="3">
                  <c:v>13.5</c:v>
                </c:pt>
                <c:pt idx="4">
                  <c:v>13.5</c:v>
                </c:pt>
                <c:pt idx="5">
                  <c:v>13.5</c:v>
                </c:pt>
                <c:pt idx="6">
                  <c:v>13.5</c:v>
                </c:pt>
                <c:pt idx="7">
                  <c:v>13.5</c:v>
                </c:pt>
                <c:pt idx="8">
                  <c:v>13.911300000000001</c:v>
                </c:pt>
                <c:pt idx="9">
                  <c:v>13.911300000000001</c:v>
                </c:pt>
                <c:pt idx="10">
                  <c:v>14.635300000000001</c:v>
                </c:pt>
                <c:pt idx="11">
                  <c:v>14.416</c:v>
                </c:pt>
                <c:pt idx="12">
                  <c:v>13.5</c:v>
                </c:pt>
                <c:pt idx="13">
                  <c:v>13.5</c:v>
                </c:pt>
                <c:pt idx="14">
                  <c:v>13.5</c:v>
                </c:pt>
                <c:pt idx="15">
                  <c:v>13.5</c:v>
                </c:pt>
                <c:pt idx="16">
                  <c:v>13.5</c:v>
                </c:pt>
                <c:pt idx="17">
                  <c:v>13.5</c:v>
                </c:pt>
                <c:pt idx="18">
                  <c:v>13.5</c:v>
                </c:pt>
                <c:pt idx="19">
                  <c:v>22.450299999999999</c:v>
                </c:pt>
                <c:pt idx="20">
                  <c:v>22.450299999999999</c:v>
                </c:pt>
                <c:pt idx="21">
                  <c:v>19.650300000000001</c:v>
                </c:pt>
                <c:pt idx="22">
                  <c:v>18.149999999999999</c:v>
                </c:pt>
                <c:pt idx="23">
                  <c:v>16.600000000000001</c:v>
                </c:pt>
                <c:pt idx="24">
                  <c:v>16.100300000000001</c:v>
                </c:pt>
                <c:pt idx="25">
                  <c:v>15.3003</c:v>
                </c:pt>
                <c:pt idx="26">
                  <c:v>14.9003</c:v>
                </c:pt>
                <c:pt idx="27">
                  <c:v>14.45</c:v>
                </c:pt>
                <c:pt idx="28">
                  <c:v>14.45</c:v>
                </c:pt>
                <c:pt idx="29">
                  <c:v>14.45</c:v>
                </c:pt>
              </c:numCache>
            </c:numRef>
          </c:yVal>
          <c:smooth val="0"/>
        </c:ser>
        <c:dLbls>
          <c:showLegendKey val="0"/>
          <c:showVal val="0"/>
          <c:showCatName val="0"/>
          <c:showSerName val="0"/>
          <c:showPercent val="0"/>
          <c:showBubbleSize val="0"/>
        </c:dLbls>
        <c:axId val="647180112"/>
        <c:axId val="647182464"/>
      </c:scatterChart>
      <c:valAx>
        <c:axId val="647180112"/>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82464"/>
        <c:crosses val="autoZero"/>
        <c:crossBetween val="midCat"/>
        <c:majorUnit val="250"/>
      </c:valAx>
      <c:valAx>
        <c:axId val="647182464"/>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8011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80997084907957"/>
          <c:y val="0.12878472222222223"/>
          <c:w val="0.83609123548353126"/>
          <c:h val="0.57693186789151374"/>
        </c:manualLayout>
      </c:layout>
      <c:scatterChart>
        <c:scatterStyle val="lineMarker"/>
        <c:varyColors val="0"/>
        <c:ser>
          <c:idx val="0"/>
          <c:order val="0"/>
          <c:tx>
            <c:strRef>
              <c:f>Sheet1!$H$2</c:f>
              <c:strCache>
                <c:ptCount val="1"/>
                <c:pt idx="0">
                  <c:v>Responders (TC)</c:v>
                </c:pt>
              </c:strCache>
            </c:strRef>
          </c:tx>
          <c:spPr>
            <a:ln w="28575" cap="rnd">
              <a:solidFill>
                <a:srgbClr val="FFC00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Sheet1!$H$3:$H$32</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0.33333333333332993</c:v>
                </c:pt>
                <c:pt idx="7">
                  <c:v>0.33333333333332993</c:v>
                </c:pt>
                <c:pt idx="8">
                  <c:v>0.33333333333332993</c:v>
                </c:pt>
                <c:pt idx="9">
                  <c:v>70.100000000000009</c:v>
                </c:pt>
                <c:pt idx="10">
                  <c:v>100</c:v>
                </c:pt>
                <c:pt idx="11">
                  <c:v>100</c:v>
                </c:pt>
                <c:pt idx="12">
                  <c:v>100</c:v>
                </c:pt>
                <c:pt idx="13">
                  <c:v>100</c:v>
                </c:pt>
                <c:pt idx="14">
                  <c:v>100</c:v>
                </c:pt>
                <c:pt idx="15">
                  <c:v>100</c:v>
                </c:pt>
                <c:pt idx="16">
                  <c:v>100</c:v>
                </c:pt>
                <c:pt idx="17">
                  <c:v>100</c:v>
                </c:pt>
                <c:pt idx="18">
                  <c:v>100</c:v>
                </c:pt>
                <c:pt idx="19">
                  <c:v>100</c:v>
                </c:pt>
                <c:pt idx="20">
                  <c:v>100</c:v>
                </c:pt>
                <c:pt idx="21">
                  <c:v>0.33333333333332993</c:v>
                </c:pt>
                <c:pt idx="22">
                  <c:v>0.33333333333332993</c:v>
                </c:pt>
                <c:pt idx="23">
                  <c:v>0.33333333333332993</c:v>
                </c:pt>
                <c:pt idx="24">
                  <c:v>0.33333333333332993</c:v>
                </c:pt>
                <c:pt idx="25">
                  <c:v>0.33333333333332993</c:v>
                </c:pt>
                <c:pt idx="26">
                  <c:v>0.33333333333332993</c:v>
                </c:pt>
                <c:pt idx="27">
                  <c:v>0.33333333333332993</c:v>
                </c:pt>
                <c:pt idx="28">
                  <c:v>0.33333333333332993</c:v>
                </c:pt>
                <c:pt idx="29">
                  <c:v>0.33333333333332993</c:v>
                </c:pt>
              </c:numCache>
            </c:numRef>
          </c:yVal>
          <c:smooth val="0"/>
        </c:ser>
        <c:ser>
          <c:idx val="1"/>
          <c:order val="1"/>
          <c:tx>
            <c:strRef>
              <c:f>Sheet1!$I$2</c:f>
              <c:strCache>
                <c:ptCount val="1"/>
                <c:pt idx="0">
                  <c:v>Users A (TC)</c:v>
                </c:pt>
              </c:strCache>
            </c:strRef>
          </c:tx>
          <c:spPr>
            <a:ln w="28575" cap="rnd">
              <a:solidFill>
                <a:schemeClr val="accent2"/>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Sheet1!$I$3:$I$32</c:f>
              <c:numCache>
                <c:formatCode>General</c:formatCode>
                <c:ptCount val="30"/>
                <c:pt idx="0">
                  <c:v>0.66666666666667096</c:v>
                </c:pt>
                <c:pt idx="1">
                  <c:v>0.66666666666667096</c:v>
                </c:pt>
                <c:pt idx="2">
                  <c:v>0.66666666666667096</c:v>
                </c:pt>
                <c:pt idx="3">
                  <c:v>0.66666666666667096</c:v>
                </c:pt>
                <c:pt idx="4">
                  <c:v>0.93333333333333046</c:v>
                </c:pt>
                <c:pt idx="5">
                  <c:v>0.66666666666667096</c:v>
                </c:pt>
                <c:pt idx="6">
                  <c:v>0.93333333333333046</c:v>
                </c:pt>
                <c:pt idx="7">
                  <c:v>0.66666666666667096</c:v>
                </c:pt>
                <c:pt idx="8">
                  <c:v>0.80000000000000071</c:v>
                </c:pt>
                <c:pt idx="9">
                  <c:v>0.66666666666667096</c:v>
                </c:pt>
                <c:pt idx="10">
                  <c:v>0.66666666666667096</c:v>
                </c:pt>
                <c:pt idx="11">
                  <c:v>0.66666666666667096</c:v>
                </c:pt>
                <c:pt idx="12">
                  <c:v>0.66666666666667096</c:v>
                </c:pt>
                <c:pt idx="13">
                  <c:v>0.66666666666667096</c:v>
                </c:pt>
                <c:pt idx="14">
                  <c:v>0.66666666666667096</c:v>
                </c:pt>
                <c:pt idx="15">
                  <c:v>0.66666666666667096</c:v>
                </c:pt>
                <c:pt idx="16">
                  <c:v>0.66666666666667096</c:v>
                </c:pt>
                <c:pt idx="17">
                  <c:v>0.66666666666667096</c:v>
                </c:pt>
                <c:pt idx="18">
                  <c:v>0.66666666666667096</c:v>
                </c:pt>
                <c:pt idx="19">
                  <c:v>0.66666666666667096</c:v>
                </c:pt>
                <c:pt idx="20">
                  <c:v>0.66666666666667096</c:v>
                </c:pt>
                <c:pt idx="21">
                  <c:v>0.66666666666667096</c:v>
                </c:pt>
                <c:pt idx="22">
                  <c:v>0.66666666666667096</c:v>
                </c:pt>
                <c:pt idx="23">
                  <c:v>0.66666666666667096</c:v>
                </c:pt>
                <c:pt idx="24">
                  <c:v>0.66666666666667096</c:v>
                </c:pt>
                <c:pt idx="25">
                  <c:v>0.66666666666667096</c:v>
                </c:pt>
                <c:pt idx="26">
                  <c:v>0.66666666666667096</c:v>
                </c:pt>
                <c:pt idx="27">
                  <c:v>0.66666666666667096</c:v>
                </c:pt>
                <c:pt idx="28">
                  <c:v>0.66666666666667096</c:v>
                </c:pt>
                <c:pt idx="29">
                  <c:v>0.66666666666667096</c:v>
                </c:pt>
              </c:numCache>
            </c:numRef>
          </c:yVal>
          <c:smooth val="0"/>
        </c:ser>
        <c:ser>
          <c:idx val="2"/>
          <c:order val="2"/>
          <c:tx>
            <c:strRef>
              <c:f>Sheet1!$J$2</c:f>
              <c:strCache>
                <c:ptCount val="1"/>
                <c:pt idx="0">
                  <c:v>Users B (TC)</c:v>
                </c:pt>
              </c:strCache>
            </c:strRef>
          </c:tx>
          <c:spPr>
            <a:ln w="28575" cap="rnd">
              <a:solidFill>
                <a:schemeClr val="accent3"/>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Sheet1!$J$3:$J$32</c:f>
              <c:numCache>
                <c:formatCode>General</c:formatCode>
                <c:ptCount val="30"/>
                <c:pt idx="0">
                  <c:v>0.66666666666667096</c:v>
                </c:pt>
                <c:pt idx="1">
                  <c:v>0.66666666666667096</c:v>
                </c:pt>
                <c:pt idx="2">
                  <c:v>0.66666666666667096</c:v>
                </c:pt>
                <c:pt idx="3">
                  <c:v>0.66666666666667096</c:v>
                </c:pt>
                <c:pt idx="4">
                  <c:v>0.66666666666667096</c:v>
                </c:pt>
                <c:pt idx="5">
                  <c:v>0.66666666666667096</c:v>
                </c:pt>
                <c:pt idx="6">
                  <c:v>0.66666666666667096</c:v>
                </c:pt>
                <c:pt idx="7">
                  <c:v>0.66666666666667096</c:v>
                </c:pt>
                <c:pt idx="8">
                  <c:v>0.66666666666667096</c:v>
                </c:pt>
                <c:pt idx="9">
                  <c:v>0.66666666666667096</c:v>
                </c:pt>
                <c:pt idx="10">
                  <c:v>0.66666666666667096</c:v>
                </c:pt>
                <c:pt idx="11">
                  <c:v>0.66666666666667096</c:v>
                </c:pt>
                <c:pt idx="12">
                  <c:v>0.66666666666667096</c:v>
                </c:pt>
                <c:pt idx="13">
                  <c:v>0.66666666666667096</c:v>
                </c:pt>
                <c:pt idx="14">
                  <c:v>0.66666666666667096</c:v>
                </c:pt>
                <c:pt idx="15">
                  <c:v>0.66666666666667096</c:v>
                </c:pt>
                <c:pt idx="16">
                  <c:v>0.66666666666667096</c:v>
                </c:pt>
                <c:pt idx="17">
                  <c:v>0.66666666666667096</c:v>
                </c:pt>
                <c:pt idx="18">
                  <c:v>0.66666666666667096</c:v>
                </c:pt>
                <c:pt idx="19">
                  <c:v>0.66666666666667096</c:v>
                </c:pt>
                <c:pt idx="20">
                  <c:v>0.66666666666667096</c:v>
                </c:pt>
                <c:pt idx="21">
                  <c:v>1.3333333333333308</c:v>
                </c:pt>
                <c:pt idx="22">
                  <c:v>1.3333333333333308</c:v>
                </c:pt>
                <c:pt idx="23">
                  <c:v>1.3333333333333308</c:v>
                </c:pt>
                <c:pt idx="24">
                  <c:v>1.3333333333333308</c:v>
                </c:pt>
                <c:pt idx="25">
                  <c:v>1.3333333333333308</c:v>
                </c:pt>
                <c:pt idx="26">
                  <c:v>0.80000000000000071</c:v>
                </c:pt>
                <c:pt idx="27">
                  <c:v>0.80000000000000071</c:v>
                </c:pt>
                <c:pt idx="28">
                  <c:v>0.66666666666667096</c:v>
                </c:pt>
                <c:pt idx="29">
                  <c:v>0.66666666666667096</c:v>
                </c:pt>
              </c:numCache>
            </c:numRef>
          </c:yVal>
          <c:smooth val="0"/>
        </c:ser>
        <c:ser>
          <c:idx val="3"/>
          <c:order val="3"/>
          <c:tx>
            <c:strRef>
              <c:f>Sheet1!$K$2</c:f>
              <c:strCache>
                <c:ptCount val="1"/>
                <c:pt idx="0">
                  <c:v>Responders (TC+HP)</c:v>
                </c:pt>
              </c:strCache>
            </c:strRef>
          </c:tx>
          <c:spPr>
            <a:ln w="28575" cap="rnd">
              <a:solidFill>
                <a:schemeClr val="accent5"/>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Sheet1!$K$3:$K$32</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0.33333333333332993</c:v>
                </c:pt>
                <c:pt idx="7">
                  <c:v>0.33333333333332993</c:v>
                </c:pt>
                <c:pt idx="8">
                  <c:v>0.33333333333332993</c:v>
                </c:pt>
                <c:pt idx="9">
                  <c:v>0.33333333333332993</c:v>
                </c:pt>
                <c:pt idx="10">
                  <c:v>0.33333333333332993</c:v>
                </c:pt>
                <c:pt idx="11">
                  <c:v>0.33333333333332993</c:v>
                </c:pt>
                <c:pt idx="12">
                  <c:v>100</c:v>
                </c:pt>
                <c:pt idx="13">
                  <c:v>100</c:v>
                </c:pt>
                <c:pt idx="14">
                  <c:v>100</c:v>
                </c:pt>
                <c:pt idx="15">
                  <c:v>100</c:v>
                </c:pt>
                <c:pt idx="16">
                  <c:v>100</c:v>
                </c:pt>
                <c:pt idx="17">
                  <c:v>100</c:v>
                </c:pt>
                <c:pt idx="18">
                  <c:v>100</c:v>
                </c:pt>
                <c:pt idx="19">
                  <c:v>0.33333333333332993</c:v>
                </c:pt>
                <c:pt idx="20">
                  <c:v>0.33333333333332993</c:v>
                </c:pt>
                <c:pt idx="21">
                  <c:v>0.33333333333332993</c:v>
                </c:pt>
                <c:pt idx="22">
                  <c:v>0.33333333333332993</c:v>
                </c:pt>
                <c:pt idx="23">
                  <c:v>0.33333333333332993</c:v>
                </c:pt>
                <c:pt idx="24">
                  <c:v>0.33333333333332993</c:v>
                </c:pt>
                <c:pt idx="25">
                  <c:v>0.33333333333332993</c:v>
                </c:pt>
                <c:pt idx="26">
                  <c:v>0.33333333333332993</c:v>
                </c:pt>
                <c:pt idx="27">
                  <c:v>0.33333333333332993</c:v>
                </c:pt>
                <c:pt idx="28">
                  <c:v>0.33333333333332993</c:v>
                </c:pt>
                <c:pt idx="29">
                  <c:v>0.33333333333332993</c:v>
                </c:pt>
              </c:numCache>
            </c:numRef>
          </c:yVal>
          <c:smooth val="0"/>
        </c:ser>
        <c:ser>
          <c:idx val="4"/>
          <c:order val="4"/>
          <c:tx>
            <c:strRef>
              <c:f>Sheet1!$L$2</c:f>
              <c:strCache>
                <c:ptCount val="1"/>
                <c:pt idx="0">
                  <c:v>Users A (TC+HP)</c:v>
                </c:pt>
              </c:strCache>
            </c:strRef>
          </c:tx>
          <c:spPr>
            <a:ln w="28575" cap="rnd">
              <a:solidFill>
                <a:srgbClr val="7030A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Sheet1!$L$3:$L$32</c:f>
              <c:numCache>
                <c:formatCode>General</c:formatCode>
                <c:ptCount val="30"/>
                <c:pt idx="0">
                  <c:v>0.66666666666667096</c:v>
                </c:pt>
                <c:pt idx="1">
                  <c:v>0.66666666666667096</c:v>
                </c:pt>
                <c:pt idx="2">
                  <c:v>0.66666666666667096</c:v>
                </c:pt>
                <c:pt idx="3">
                  <c:v>0.66666666666667096</c:v>
                </c:pt>
                <c:pt idx="4">
                  <c:v>0.66666666666667096</c:v>
                </c:pt>
                <c:pt idx="5">
                  <c:v>0.66666666666667096</c:v>
                </c:pt>
                <c:pt idx="6">
                  <c:v>0.66666666666667096</c:v>
                </c:pt>
                <c:pt idx="7">
                  <c:v>0.66666666666667096</c:v>
                </c:pt>
                <c:pt idx="8">
                  <c:v>0.66666666666667096</c:v>
                </c:pt>
                <c:pt idx="9">
                  <c:v>0.93333333333333046</c:v>
                </c:pt>
                <c:pt idx="10">
                  <c:v>0.66666666666667096</c:v>
                </c:pt>
                <c:pt idx="11">
                  <c:v>1.0666666666666713</c:v>
                </c:pt>
                <c:pt idx="12">
                  <c:v>0.66666666666667096</c:v>
                </c:pt>
                <c:pt idx="13">
                  <c:v>0.66666666666667096</c:v>
                </c:pt>
                <c:pt idx="14">
                  <c:v>0.66666666666667096</c:v>
                </c:pt>
                <c:pt idx="15">
                  <c:v>0.66666666666667096</c:v>
                </c:pt>
                <c:pt idx="16">
                  <c:v>0.66666666666667096</c:v>
                </c:pt>
                <c:pt idx="17">
                  <c:v>0.66666666666667096</c:v>
                </c:pt>
                <c:pt idx="18">
                  <c:v>0.66666666666667096</c:v>
                </c:pt>
                <c:pt idx="19">
                  <c:v>0.66666666666667096</c:v>
                </c:pt>
                <c:pt idx="20">
                  <c:v>0.66666666666667096</c:v>
                </c:pt>
                <c:pt idx="21">
                  <c:v>0.66666666666667096</c:v>
                </c:pt>
                <c:pt idx="22">
                  <c:v>0.66666666666667096</c:v>
                </c:pt>
                <c:pt idx="23">
                  <c:v>0.66666666666667096</c:v>
                </c:pt>
                <c:pt idx="24">
                  <c:v>0.66666666666667096</c:v>
                </c:pt>
                <c:pt idx="25">
                  <c:v>0.66666666666667096</c:v>
                </c:pt>
                <c:pt idx="26">
                  <c:v>0.66666666666667096</c:v>
                </c:pt>
                <c:pt idx="27">
                  <c:v>0.66666666666667096</c:v>
                </c:pt>
                <c:pt idx="28">
                  <c:v>0.66666666666667096</c:v>
                </c:pt>
                <c:pt idx="29">
                  <c:v>0.66666666666667096</c:v>
                </c:pt>
              </c:numCache>
            </c:numRef>
          </c:yVal>
          <c:smooth val="0"/>
        </c:ser>
        <c:ser>
          <c:idx val="5"/>
          <c:order val="5"/>
          <c:tx>
            <c:strRef>
              <c:f>Sheet1!$M$2</c:f>
              <c:strCache>
                <c:ptCount val="1"/>
                <c:pt idx="0">
                  <c:v>Users B (TC+HP)</c:v>
                </c:pt>
              </c:strCache>
            </c:strRef>
          </c:tx>
          <c:spPr>
            <a:ln w="28575" cap="rnd">
              <a:solidFill>
                <a:schemeClr val="accent6"/>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Sheet1!$M$3:$M$32</c:f>
              <c:numCache>
                <c:formatCode>General</c:formatCode>
                <c:ptCount val="30"/>
                <c:pt idx="0">
                  <c:v>0.66666666666667096</c:v>
                </c:pt>
                <c:pt idx="1">
                  <c:v>0.66666666666667096</c:v>
                </c:pt>
                <c:pt idx="2">
                  <c:v>0.66666666666667096</c:v>
                </c:pt>
                <c:pt idx="3">
                  <c:v>0.66666666666667096</c:v>
                </c:pt>
                <c:pt idx="4">
                  <c:v>0.66666666666667096</c:v>
                </c:pt>
                <c:pt idx="5">
                  <c:v>0.66666666666667096</c:v>
                </c:pt>
                <c:pt idx="6">
                  <c:v>0.66666666666667096</c:v>
                </c:pt>
                <c:pt idx="7">
                  <c:v>0.66666666666667096</c:v>
                </c:pt>
                <c:pt idx="8">
                  <c:v>0.66666666666667096</c:v>
                </c:pt>
                <c:pt idx="9">
                  <c:v>0.66666666666667096</c:v>
                </c:pt>
                <c:pt idx="10">
                  <c:v>0.66666666666667096</c:v>
                </c:pt>
                <c:pt idx="11">
                  <c:v>0.80000000000000071</c:v>
                </c:pt>
                <c:pt idx="12">
                  <c:v>0.66666666666667096</c:v>
                </c:pt>
                <c:pt idx="13">
                  <c:v>0.66666666666667096</c:v>
                </c:pt>
                <c:pt idx="14">
                  <c:v>0.66666666666667096</c:v>
                </c:pt>
                <c:pt idx="15">
                  <c:v>0.66666666666667096</c:v>
                </c:pt>
                <c:pt idx="16">
                  <c:v>0.66666666666667096</c:v>
                </c:pt>
                <c:pt idx="17">
                  <c:v>0.66666666666667096</c:v>
                </c:pt>
                <c:pt idx="18">
                  <c:v>0.66666666666667096</c:v>
                </c:pt>
                <c:pt idx="19">
                  <c:v>1.3333333333333308</c:v>
                </c:pt>
                <c:pt idx="20">
                  <c:v>1.3333333333333308</c:v>
                </c:pt>
                <c:pt idx="21">
                  <c:v>1.3333333333333308</c:v>
                </c:pt>
                <c:pt idx="22">
                  <c:v>1.3333333333333308</c:v>
                </c:pt>
                <c:pt idx="23">
                  <c:v>0.80000000000000071</c:v>
                </c:pt>
                <c:pt idx="24">
                  <c:v>0.80000000000000071</c:v>
                </c:pt>
                <c:pt idx="25">
                  <c:v>0.80000000000000071</c:v>
                </c:pt>
                <c:pt idx="26">
                  <c:v>0.66666666666667096</c:v>
                </c:pt>
                <c:pt idx="27">
                  <c:v>0.66666666666667096</c:v>
                </c:pt>
                <c:pt idx="28">
                  <c:v>0.66666666666667096</c:v>
                </c:pt>
                <c:pt idx="29">
                  <c:v>0.66666666666667096</c:v>
                </c:pt>
              </c:numCache>
            </c:numRef>
          </c:yVal>
          <c:smooth val="0"/>
        </c:ser>
        <c:dLbls>
          <c:showLegendKey val="0"/>
          <c:showVal val="0"/>
          <c:showCatName val="0"/>
          <c:showSerName val="0"/>
          <c:showPercent val="0"/>
          <c:showBubbleSize val="0"/>
        </c:dLbls>
        <c:axId val="647179720"/>
        <c:axId val="647177760"/>
      </c:scatterChart>
      <c:valAx>
        <c:axId val="647179720"/>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Responders’ distance to site A </a:t>
                </a:r>
                <a:r>
                  <a:rPr lang="en-US" sz="1100" dirty="0"/>
                  <a:t>(m)</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77760"/>
        <c:crosses val="autoZero"/>
        <c:crossBetween val="midCat"/>
        <c:majorUnit val="250"/>
      </c:valAx>
      <c:valAx>
        <c:axId val="64717776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79720"/>
        <c:crosses val="autoZero"/>
        <c:crossBetween val="midCat"/>
      </c:valAx>
      <c:spPr>
        <a:noFill/>
        <a:ln>
          <a:noFill/>
        </a:ln>
        <a:effectLst/>
      </c:spPr>
    </c:plotArea>
    <c:legend>
      <c:legendPos val="b"/>
      <c:legendEntry>
        <c:idx val="1"/>
        <c:delete val="1"/>
      </c:legendEntry>
      <c:legendEntry>
        <c:idx val="4"/>
        <c:delete val="1"/>
      </c:legendEntry>
      <c:layout>
        <c:manualLayout>
          <c:xMode val="edge"/>
          <c:yMode val="edge"/>
          <c:x val="0.30640819275183961"/>
          <c:y val="0.84331474190726163"/>
          <c:w val="0.52124430504278252"/>
          <c:h val="0.135851924759405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All!$D$2</c:f>
              <c:strCache>
                <c:ptCount val="1"/>
                <c:pt idx="0">
                  <c:v>DL Resp (base)</c:v>
                </c:pt>
              </c:strCache>
            </c:strRef>
          </c:tx>
          <c:spPr>
            <a:ln w="19050" cap="rnd">
              <a:solidFill>
                <a:schemeClr val="accent4"/>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All!$D$3:$D$32</c:f>
              <c:numCache>
                <c:formatCode>General</c:formatCode>
                <c:ptCount val="30"/>
                <c:pt idx="0">
                  <c:v>27.5686</c:v>
                </c:pt>
                <c:pt idx="1">
                  <c:v>25.405100000000001</c:v>
                </c:pt>
                <c:pt idx="2">
                  <c:v>27.752800000000001</c:v>
                </c:pt>
                <c:pt idx="3">
                  <c:v>27.179600000000001</c:v>
                </c:pt>
                <c:pt idx="4">
                  <c:v>25.1602</c:v>
                </c:pt>
                <c:pt idx="5">
                  <c:v>24.57</c:v>
                </c:pt>
                <c:pt idx="6">
                  <c:v>25.759599999999999</c:v>
                </c:pt>
                <c:pt idx="7">
                  <c:v>22.633099999999999</c:v>
                </c:pt>
                <c:pt idx="8">
                  <c:v>19.889399999999998</c:v>
                </c:pt>
                <c:pt idx="9">
                  <c:v>15.196199999999999</c:v>
                </c:pt>
                <c:pt idx="21">
                  <c:v>18.996600000000001</c:v>
                </c:pt>
                <c:pt idx="22">
                  <c:v>21.112200000000001</c:v>
                </c:pt>
                <c:pt idx="23">
                  <c:v>23.6586</c:v>
                </c:pt>
                <c:pt idx="24">
                  <c:v>24.571899999999999</c:v>
                </c:pt>
                <c:pt idx="25">
                  <c:v>26.209099999999999</c:v>
                </c:pt>
                <c:pt idx="26">
                  <c:v>27.008900000000001</c:v>
                </c:pt>
                <c:pt idx="27">
                  <c:v>27.142900000000001</c:v>
                </c:pt>
                <c:pt idx="28">
                  <c:v>27.754999999999999</c:v>
                </c:pt>
                <c:pt idx="29">
                  <c:v>27.161899999999999</c:v>
                </c:pt>
              </c:numCache>
            </c:numRef>
          </c:yVal>
          <c:smooth val="0"/>
        </c:ser>
        <c:ser>
          <c:idx val="1"/>
          <c:order val="1"/>
          <c:tx>
            <c:strRef>
              <c:f>All!$E$2</c:f>
              <c:strCache>
                <c:ptCount val="1"/>
                <c:pt idx="0">
                  <c:v>UL Resp (base)</c:v>
                </c:pt>
              </c:strCache>
            </c:strRef>
          </c:tx>
          <c:spPr>
            <a:ln w="19050" cap="rnd">
              <a:solidFill>
                <a:schemeClr val="accent4"/>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All!$E$3:$E$32</c:f>
              <c:numCache>
                <c:formatCode>General</c:formatCode>
                <c:ptCount val="30"/>
                <c:pt idx="0">
                  <c:v>14.4986</c:v>
                </c:pt>
                <c:pt idx="1">
                  <c:v>23.166699999999999</c:v>
                </c:pt>
                <c:pt idx="2">
                  <c:v>22</c:v>
                </c:pt>
                <c:pt idx="3">
                  <c:v>18</c:v>
                </c:pt>
                <c:pt idx="4">
                  <c:v>12.4008</c:v>
                </c:pt>
                <c:pt idx="5">
                  <c:v>8</c:v>
                </c:pt>
                <c:pt idx="6">
                  <c:v>5.54589</c:v>
                </c:pt>
                <c:pt idx="7">
                  <c:v>2.6373600000000001</c:v>
                </c:pt>
                <c:pt idx="8">
                  <c:v>1.0770999999999999</c:v>
                </c:pt>
                <c:pt idx="9">
                  <c:v>0</c:v>
                </c:pt>
                <c:pt idx="21">
                  <c:v>0</c:v>
                </c:pt>
                <c:pt idx="22">
                  <c:v>2</c:v>
                </c:pt>
                <c:pt idx="23">
                  <c:v>3.7131599999999998</c:v>
                </c:pt>
                <c:pt idx="24">
                  <c:v>6</c:v>
                </c:pt>
                <c:pt idx="25">
                  <c:v>9.1467600000000004</c:v>
                </c:pt>
                <c:pt idx="26">
                  <c:v>13.666499999999999</c:v>
                </c:pt>
                <c:pt idx="27">
                  <c:v>18.399699999999999</c:v>
                </c:pt>
                <c:pt idx="28">
                  <c:v>22.6</c:v>
                </c:pt>
                <c:pt idx="29">
                  <c:v>22</c:v>
                </c:pt>
              </c:numCache>
            </c:numRef>
          </c:yVal>
          <c:smooth val="0"/>
        </c:ser>
        <c:ser>
          <c:idx val="2"/>
          <c:order val="2"/>
          <c:tx>
            <c:strRef>
              <c:f>All!$J$2</c:f>
              <c:strCache>
                <c:ptCount val="1"/>
                <c:pt idx="0">
                  <c:v>DL Resp (PC)</c:v>
                </c:pt>
              </c:strCache>
            </c:strRef>
          </c:tx>
          <c:spPr>
            <a:ln w="19050" cap="rnd">
              <a:solidFill>
                <a:schemeClr val="accent5"/>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All!$J$3:$J$32</c:f>
              <c:numCache>
                <c:formatCode>General</c:formatCode>
                <c:ptCount val="30"/>
                <c:pt idx="0">
                  <c:v>26.619199999999999</c:v>
                </c:pt>
                <c:pt idx="1">
                  <c:v>25.6462</c:v>
                </c:pt>
                <c:pt idx="2">
                  <c:v>26.973099999999999</c:v>
                </c:pt>
                <c:pt idx="3">
                  <c:v>27.227799999999998</c:v>
                </c:pt>
                <c:pt idx="4">
                  <c:v>27.3888</c:v>
                </c:pt>
                <c:pt idx="5">
                  <c:v>24.620899999999999</c:v>
                </c:pt>
                <c:pt idx="6">
                  <c:v>25.185099999999998</c:v>
                </c:pt>
                <c:pt idx="7">
                  <c:v>24.968900000000001</c:v>
                </c:pt>
                <c:pt idx="8">
                  <c:v>24.340199999999999</c:v>
                </c:pt>
                <c:pt idx="9">
                  <c:v>22.395199999999999</c:v>
                </c:pt>
                <c:pt idx="10">
                  <c:v>20.7425</c:v>
                </c:pt>
                <c:pt idx="11">
                  <c:v>19.271899999999999</c:v>
                </c:pt>
                <c:pt idx="12">
                  <c:v>17.831099999999999</c:v>
                </c:pt>
                <c:pt idx="18">
                  <c:v>19.092600000000001</c:v>
                </c:pt>
                <c:pt idx="19">
                  <c:v>19.110600000000002</c:v>
                </c:pt>
                <c:pt idx="20">
                  <c:v>21.1188</c:v>
                </c:pt>
                <c:pt idx="21">
                  <c:v>22.619599999999998</c:v>
                </c:pt>
                <c:pt idx="22">
                  <c:v>24.2807</c:v>
                </c:pt>
                <c:pt idx="23">
                  <c:v>24.9193</c:v>
                </c:pt>
                <c:pt idx="24">
                  <c:v>25.405100000000001</c:v>
                </c:pt>
                <c:pt idx="25">
                  <c:v>23.845500000000001</c:v>
                </c:pt>
                <c:pt idx="26">
                  <c:v>26.6235</c:v>
                </c:pt>
                <c:pt idx="27">
                  <c:v>26.835599999999999</c:v>
                </c:pt>
                <c:pt idx="28">
                  <c:v>26.692299999999999</c:v>
                </c:pt>
                <c:pt idx="29">
                  <c:v>25.233799999999999</c:v>
                </c:pt>
              </c:numCache>
            </c:numRef>
          </c:yVal>
          <c:smooth val="0"/>
        </c:ser>
        <c:ser>
          <c:idx val="3"/>
          <c:order val="3"/>
          <c:tx>
            <c:strRef>
              <c:f>All!$K$2</c:f>
              <c:strCache>
                <c:ptCount val="1"/>
                <c:pt idx="0">
                  <c:v>UL Resp (PC)</c:v>
                </c:pt>
              </c:strCache>
            </c:strRef>
          </c:tx>
          <c:spPr>
            <a:ln w="19050" cap="rnd">
              <a:solidFill>
                <a:schemeClr val="accent5"/>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All!$K$3:$K$32</c:f>
              <c:numCache>
                <c:formatCode>General</c:formatCode>
                <c:ptCount val="30"/>
                <c:pt idx="0">
                  <c:v>14.5436</c:v>
                </c:pt>
                <c:pt idx="1">
                  <c:v>11.711399999999999</c:v>
                </c:pt>
                <c:pt idx="2">
                  <c:v>17.648499999999999</c:v>
                </c:pt>
                <c:pt idx="3">
                  <c:v>16.142299999999999</c:v>
                </c:pt>
                <c:pt idx="4">
                  <c:v>14</c:v>
                </c:pt>
                <c:pt idx="5">
                  <c:v>10.9359</c:v>
                </c:pt>
                <c:pt idx="6">
                  <c:v>8</c:v>
                </c:pt>
                <c:pt idx="7">
                  <c:v>6</c:v>
                </c:pt>
                <c:pt idx="8">
                  <c:v>4</c:v>
                </c:pt>
                <c:pt idx="9">
                  <c:v>3.8340000000000001</c:v>
                </c:pt>
                <c:pt idx="10">
                  <c:v>2</c:v>
                </c:pt>
                <c:pt idx="11">
                  <c:v>0.58356699999999995</c:v>
                </c:pt>
                <c:pt idx="12">
                  <c:v>0</c:v>
                </c:pt>
                <c:pt idx="18">
                  <c:v>0</c:v>
                </c:pt>
                <c:pt idx="19">
                  <c:v>1.75064</c:v>
                </c:pt>
                <c:pt idx="20">
                  <c:v>2</c:v>
                </c:pt>
                <c:pt idx="21">
                  <c:v>4</c:v>
                </c:pt>
                <c:pt idx="22">
                  <c:v>4.5088299999999997</c:v>
                </c:pt>
                <c:pt idx="23">
                  <c:v>6.0704200000000004</c:v>
                </c:pt>
                <c:pt idx="24">
                  <c:v>8.2676700000000007</c:v>
                </c:pt>
                <c:pt idx="25">
                  <c:v>11.9656</c:v>
                </c:pt>
                <c:pt idx="26">
                  <c:v>14</c:v>
                </c:pt>
                <c:pt idx="27">
                  <c:v>16.694400000000002</c:v>
                </c:pt>
                <c:pt idx="28">
                  <c:v>17.672899999999998</c:v>
                </c:pt>
                <c:pt idx="29">
                  <c:v>9.1003299999999996</c:v>
                </c:pt>
              </c:numCache>
            </c:numRef>
          </c:yVal>
          <c:smooth val="0"/>
        </c:ser>
        <c:dLbls>
          <c:showLegendKey val="0"/>
          <c:showVal val="0"/>
          <c:showCatName val="0"/>
          <c:showSerName val="0"/>
          <c:showPercent val="0"/>
          <c:showBubbleSize val="0"/>
        </c:dLbls>
        <c:axId val="647176584"/>
        <c:axId val="647181288"/>
        <c:extLst/>
      </c:scatterChart>
      <c:valAx>
        <c:axId val="647176584"/>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Responders' distance</a:t>
                </a:r>
                <a:r>
                  <a:rPr lang="en-US" sz="1100" baseline="0"/>
                  <a:t> to site A </a:t>
                </a:r>
                <a:r>
                  <a:rPr lang="en-US" sz="1100"/>
                  <a:t>(m)</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81288"/>
        <c:crosses val="autoZero"/>
        <c:crossBetween val="midCat"/>
        <c:majorUnit val="250"/>
      </c:valAx>
      <c:valAx>
        <c:axId val="647181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MCS</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7658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Parameter Configuration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Parameter!$B$1</c:f>
              <c:strCache>
                <c:ptCount val="1"/>
                <c:pt idx="0">
                  <c:v>DL A</c:v>
                </c:pt>
              </c:strCache>
            </c:strRef>
          </c:tx>
          <c:spPr>
            <a:ln w="19050" cap="rnd">
              <a:solidFill>
                <a:schemeClr val="accent2"/>
              </a:solidFill>
              <a:prstDash val="dash"/>
              <a:round/>
            </a:ln>
            <a:effectLst/>
          </c:spPr>
          <c:marker>
            <c:symbol val="none"/>
          </c:marker>
          <c:xVal>
            <c:numRef>
              <c:f>Parameter!$A$2:$A$31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Parameter!$B$2:$B$31</c:f>
              <c:numCache>
                <c:formatCode>General</c:formatCode>
                <c:ptCount val="30"/>
                <c:pt idx="0">
                  <c:v>8.7166700000000006</c:v>
                </c:pt>
                <c:pt idx="1">
                  <c:v>9.0329999999999995</c:v>
                </c:pt>
                <c:pt idx="2">
                  <c:v>8.5246700000000004</c:v>
                </c:pt>
                <c:pt idx="3">
                  <c:v>7.9216699999999998</c:v>
                </c:pt>
                <c:pt idx="4">
                  <c:v>8.5813299999999995</c:v>
                </c:pt>
                <c:pt idx="5">
                  <c:v>10.628299999999999</c:v>
                </c:pt>
                <c:pt idx="6">
                  <c:v>11.6173</c:v>
                </c:pt>
                <c:pt idx="7">
                  <c:v>12.390700000000001</c:v>
                </c:pt>
                <c:pt idx="8">
                  <c:v>13.090299999999999</c:v>
                </c:pt>
                <c:pt idx="9">
                  <c:v>13.186999999999999</c:v>
                </c:pt>
                <c:pt idx="10">
                  <c:v>12.787699999999999</c:v>
                </c:pt>
                <c:pt idx="11">
                  <c:v>12.9217</c:v>
                </c:pt>
                <c:pt idx="12">
                  <c:v>12.725</c:v>
                </c:pt>
                <c:pt idx="13">
                  <c:v>11.667999999999999</c:v>
                </c:pt>
                <c:pt idx="14">
                  <c:v>11.667999999999999</c:v>
                </c:pt>
                <c:pt idx="15">
                  <c:v>11.7967</c:v>
                </c:pt>
                <c:pt idx="16">
                  <c:v>11.8043</c:v>
                </c:pt>
                <c:pt idx="17">
                  <c:v>11.8043</c:v>
                </c:pt>
                <c:pt idx="18">
                  <c:v>11.6807</c:v>
                </c:pt>
                <c:pt idx="19">
                  <c:v>11.5983</c:v>
                </c:pt>
                <c:pt idx="20">
                  <c:v>11.6363</c:v>
                </c:pt>
                <c:pt idx="21">
                  <c:v>11.625999999999999</c:v>
                </c:pt>
                <c:pt idx="22">
                  <c:v>11.6747</c:v>
                </c:pt>
                <c:pt idx="23">
                  <c:v>11.6557</c:v>
                </c:pt>
                <c:pt idx="24">
                  <c:v>11.8207</c:v>
                </c:pt>
                <c:pt idx="25">
                  <c:v>11.8087</c:v>
                </c:pt>
                <c:pt idx="26">
                  <c:v>11.8087</c:v>
                </c:pt>
                <c:pt idx="27">
                  <c:v>11.8087</c:v>
                </c:pt>
                <c:pt idx="28">
                  <c:v>11.8087</c:v>
                </c:pt>
                <c:pt idx="29">
                  <c:v>11.8087</c:v>
                </c:pt>
              </c:numCache>
            </c:numRef>
          </c:yVal>
          <c:smooth val="0"/>
        </c:ser>
        <c:ser>
          <c:idx val="1"/>
          <c:order val="1"/>
          <c:tx>
            <c:strRef>
              <c:f>Parameter!$C$1</c:f>
              <c:strCache>
                <c:ptCount val="1"/>
                <c:pt idx="0">
                  <c:v>UL A</c:v>
                </c:pt>
              </c:strCache>
            </c:strRef>
          </c:tx>
          <c:spPr>
            <a:ln w="19050" cap="rnd">
              <a:solidFill>
                <a:schemeClr val="accent2"/>
              </a:solidFill>
              <a:round/>
            </a:ln>
            <a:effectLst/>
          </c:spPr>
          <c:marker>
            <c:symbol val="none"/>
          </c:marker>
          <c:xVal>
            <c:numRef>
              <c:f>Parameter!$A$2:$A$31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Parameter!$C$2:$C$31</c:f>
              <c:numCache>
                <c:formatCode>General</c:formatCode>
                <c:ptCount val="30"/>
                <c:pt idx="0">
                  <c:v>25.349299999999999</c:v>
                </c:pt>
                <c:pt idx="1">
                  <c:v>26.975300000000001</c:v>
                </c:pt>
                <c:pt idx="2">
                  <c:v>24.098299999999998</c:v>
                </c:pt>
                <c:pt idx="3">
                  <c:v>24.520700000000001</c:v>
                </c:pt>
                <c:pt idx="4">
                  <c:v>25.673999999999999</c:v>
                </c:pt>
                <c:pt idx="5">
                  <c:v>28</c:v>
                </c:pt>
                <c:pt idx="6">
                  <c:v>29.3507</c:v>
                </c:pt>
                <c:pt idx="7">
                  <c:v>34.737299999999998</c:v>
                </c:pt>
                <c:pt idx="8">
                  <c:v>43.405299999999997</c:v>
                </c:pt>
                <c:pt idx="9">
                  <c:v>44.170299999999997</c:v>
                </c:pt>
                <c:pt idx="10">
                  <c:v>49.852699999999999</c:v>
                </c:pt>
                <c:pt idx="11">
                  <c:v>49.8797</c:v>
                </c:pt>
                <c:pt idx="12">
                  <c:v>49.8947</c:v>
                </c:pt>
                <c:pt idx="13">
                  <c:v>21.419</c:v>
                </c:pt>
                <c:pt idx="14">
                  <c:v>21.419</c:v>
                </c:pt>
                <c:pt idx="15">
                  <c:v>20.284700000000001</c:v>
                </c:pt>
                <c:pt idx="16">
                  <c:v>20.396999999999998</c:v>
                </c:pt>
                <c:pt idx="17">
                  <c:v>20.396999999999998</c:v>
                </c:pt>
                <c:pt idx="18">
                  <c:v>20.602</c:v>
                </c:pt>
                <c:pt idx="19">
                  <c:v>20.6143</c:v>
                </c:pt>
                <c:pt idx="20">
                  <c:v>20.613299999999999</c:v>
                </c:pt>
                <c:pt idx="21">
                  <c:v>20.5977</c:v>
                </c:pt>
                <c:pt idx="22">
                  <c:v>20.388300000000001</c:v>
                </c:pt>
                <c:pt idx="23">
                  <c:v>20.378</c:v>
                </c:pt>
                <c:pt idx="24">
                  <c:v>20.413699999999999</c:v>
                </c:pt>
                <c:pt idx="25">
                  <c:v>20.149999999999999</c:v>
                </c:pt>
                <c:pt idx="26">
                  <c:v>20.149999999999999</c:v>
                </c:pt>
                <c:pt idx="27">
                  <c:v>20.149999999999999</c:v>
                </c:pt>
                <c:pt idx="28">
                  <c:v>20.149999999999999</c:v>
                </c:pt>
                <c:pt idx="29">
                  <c:v>20.149999999999999</c:v>
                </c:pt>
              </c:numCache>
            </c:numRef>
          </c:yVal>
          <c:smooth val="0"/>
        </c:ser>
        <c:ser>
          <c:idx val="2"/>
          <c:order val="2"/>
          <c:tx>
            <c:strRef>
              <c:f>Parameter!$D$1</c:f>
              <c:strCache>
                <c:ptCount val="1"/>
                <c:pt idx="0">
                  <c:v>DL B</c:v>
                </c:pt>
              </c:strCache>
            </c:strRef>
          </c:tx>
          <c:spPr>
            <a:ln w="19050" cap="rnd">
              <a:solidFill>
                <a:schemeClr val="accent6"/>
              </a:solidFill>
              <a:prstDash val="dash"/>
              <a:round/>
            </a:ln>
            <a:effectLst/>
          </c:spPr>
          <c:marker>
            <c:symbol val="none"/>
          </c:marker>
          <c:xVal>
            <c:numRef>
              <c:f>Parameter!$A$2:$A$31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Parameter!$D$2:$D$31</c:f>
              <c:numCache>
                <c:formatCode>General</c:formatCode>
                <c:ptCount val="30"/>
                <c:pt idx="0">
                  <c:v>11.4663</c:v>
                </c:pt>
                <c:pt idx="1">
                  <c:v>11.456300000000001</c:v>
                </c:pt>
                <c:pt idx="2">
                  <c:v>11.764699999999999</c:v>
                </c:pt>
                <c:pt idx="3">
                  <c:v>11.7547</c:v>
                </c:pt>
                <c:pt idx="4">
                  <c:v>11.803699999999999</c:v>
                </c:pt>
                <c:pt idx="5">
                  <c:v>11.3</c:v>
                </c:pt>
                <c:pt idx="6">
                  <c:v>11.803699999999999</c:v>
                </c:pt>
                <c:pt idx="7">
                  <c:v>11.5177</c:v>
                </c:pt>
                <c:pt idx="8">
                  <c:v>11.981</c:v>
                </c:pt>
                <c:pt idx="9">
                  <c:v>11.918699999999999</c:v>
                </c:pt>
                <c:pt idx="10">
                  <c:v>11.8827</c:v>
                </c:pt>
                <c:pt idx="11">
                  <c:v>11.9693</c:v>
                </c:pt>
                <c:pt idx="12">
                  <c:v>10.122299999999999</c:v>
                </c:pt>
                <c:pt idx="13">
                  <c:v>12.0357</c:v>
                </c:pt>
                <c:pt idx="14">
                  <c:v>10.529299999999999</c:v>
                </c:pt>
                <c:pt idx="15">
                  <c:v>10.874000000000001</c:v>
                </c:pt>
                <c:pt idx="16">
                  <c:v>11.793699999999999</c:v>
                </c:pt>
                <c:pt idx="17">
                  <c:v>11.793699999999999</c:v>
                </c:pt>
                <c:pt idx="18">
                  <c:v>13.194000000000001</c:v>
                </c:pt>
                <c:pt idx="19">
                  <c:v>12.72</c:v>
                </c:pt>
                <c:pt idx="20">
                  <c:v>12.526999999999999</c:v>
                </c:pt>
                <c:pt idx="21">
                  <c:v>13.258699999999999</c:v>
                </c:pt>
                <c:pt idx="22">
                  <c:v>13.023999999999999</c:v>
                </c:pt>
                <c:pt idx="23">
                  <c:v>12.2967</c:v>
                </c:pt>
                <c:pt idx="24">
                  <c:v>11.891</c:v>
                </c:pt>
                <c:pt idx="25">
                  <c:v>11.350300000000001</c:v>
                </c:pt>
                <c:pt idx="26">
                  <c:v>9.6493300000000009</c:v>
                </c:pt>
                <c:pt idx="27">
                  <c:v>8.9909999999999997</c:v>
                </c:pt>
                <c:pt idx="28">
                  <c:v>8.5656700000000008</c:v>
                </c:pt>
                <c:pt idx="29">
                  <c:v>11.6347</c:v>
                </c:pt>
              </c:numCache>
            </c:numRef>
          </c:yVal>
          <c:smooth val="0"/>
        </c:ser>
        <c:ser>
          <c:idx val="3"/>
          <c:order val="3"/>
          <c:tx>
            <c:strRef>
              <c:f>Parameter!$E$1</c:f>
              <c:strCache>
                <c:ptCount val="1"/>
                <c:pt idx="0">
                  <c:v>UL B</c:v>
                </c:pt>
              </c:strCache>
            </c:strRef>
          </c:tx>
          <c:spPr>
            <a:ln w="19050" cap="rnd">
              <a:solidFill>
                <a:schemeClr val="accent6"/>
              </a:solidFill>
              <a:round/>
            </a:ln>
            <a:effectLst/>
          </c:spPr>
          <c:marker>
            <c:symbol val="none"/>
          </c:marker>
          <c:xVal>
            <c:numRef>
              <c:f>Parameter!$A$2:$A$31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Parameter!$E$2:$E$31</c:f>
              <c:numCache>
                <c:formatCode>General</c:formatCode>
                <c:ptCount val="30"/>
                <c:pt idx="0">
                  <c:v>21.679300000000001</c:v>
                </c:pt>
                <c:pt idx="1">
                  <c:v>21.953299999999999</c:v>
                </c:pt>
                <c:pt idx="2">
                  <c:v>22.334</c:v>
                </c:pt>
                <c:pt idx="3">
                  <c:v>21.839300000000001</c:v>
                </c:pt>
                <c:pt idx="4">
                  <c:v>21.8733</c:v>
                </c:pt>
                <c:pt idx="5">
                  <c:v>23.2287</c:v>
                </c:pt>
                <c:pt idx="6">
                  <c:v>21.885000000000002</c:v>
                </c:pt>
                <c:pt idx="7">
                  <c:v>22.829699999999999</c:v>
                </c:pt>
                <c:pt idx="8">
                  <c:v>22.366</c:v>
                </c:pt>
                <c:pt idx="9">
                  <c:v>22.567299999999999</c:v>
                </c:pt>
                <c:pt idx="10">
                  <c:v>23.1873</c:v>
                </c:pt>
                <c:pt idx="11">
                  <c:v>23.206</c:v>
                </c:pt>
                <c:pt idx="12">
                  <c:v>23.225300000000001</c:v>
                </c:pt>
                <c:pt idx="13">
                  <c:v>22.3827</c:v>
                </c:pt>
                <c:pt idx="14">
                  <c:v>22.306999999999999</c:v>
                </c:pt>
                <c:pt idx="15">
                  <c:v>22.0273</c:v>
                </c:pt>
                <c:pt idx="16">
                  <c:v>21.785699999999999</c:v>
                </c:pt>
                <c:pt idx="17">
                  <c:v>21.785699999999999</c:v>
                </c:pt>
                <c:pt idx="18">
                  <c:v>49.893999999999998</c:v>
                </c:pt>
                <c:pt idx="19">
                  <c:v>49.862699999999997</c:v>
                </c:pt>
                <c:pt idx="20">
                  <c:v>49.868299999999998</c:v>
                </c:pt>
                <c:pt idx="21">
                  <c:v>45.427300000000002</c:v>
                </c:pt>
                <c:pt idx="22">
                  <c:v>43.552</c:v>
                </c:pt>
                <c:pt idx="23">
                  <c:v>38.066000000000003</c:v>
                </c:pt>
                <c:pt idx="24">
                  <c:v>30.9087</c:v>
                </c:pt>
                <c:pt idx="25">
                  <c:v>28.623000000000001</c:v>
                </c:pt>
                <c:pt idx="26">
                  <c:v>27.1997</c:v>
                </c:pt>
                <c:pt idx="27">
                  <c:v>25.939699999999998</c:v>
                </c:pt>
                <c:pt idx="28">
                  <c:v>25.633700000000001</c:v>
                </c:pt>
                <c:pt idx="29">
                  <c:v>30.471299999999999</c:v>
                </c:pt>
              </c:numCache>
            </c:numRef>
          </c:yVal>
          <c:smooth val="0"/>
        </c:ser>
        <c:dLbls>
          <c:showLegendKey val="0"/>
          <c:showVal val="0"/>
          <c:showCatName val="0"/>
          <c:showSerName val="0"/>
          <c:showPercent val="0"/>
          <c:showBubbleSize val="0"/>
        </c:dLbls>
        <c:axId val="647183248"/>
        <c:axId val="647182072"/>
      </c:scatterChart>
      <c:valAx>
        <c:axId val="647183248"/>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82072"/>
        <c:crosses val="autoZero"/>
        <c:crossBetween val="midCat"/>
        <c:majorUnit val="250"/>
      </c:valAx>
      <c:valAx>
        <c:axId val="64718207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8324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Baseline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'Default Failure'!$B$1</c:f>
              <c:strCache>
                <c:ptCount val="1"/>
                <c:pt idx="0">
                  <c:v>DL A</c:v>
                </c:pt>
              </c:strCache>
            </c:strRef>
          </c:tx>
          <c:spPr>
            <a:ln w="19050" cap="rnd">
              <a:solidFill>
                <a:schemeClr val="accent2"/>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Failure'!$B$2:$B$31</c:f>
              <c:numCache>
                <c:formatCode>General</c:formatCode>
                <c:ptCount val="30"/>
                <c:pt idx="0">
                  <c:v>8.1059999999999999</c:v>
                </c:pt>
                <c:pt idx="1">
                  <c:v>9.0463299999999993</c:v>
                </c:pt>
                <c:pt idx="2">
                  <c:v>8.3520000000000003</c:v>
                </c:pt>
                <c:pt idx="3">
                  <c:v>7.8236699999999999</c:v>
                </c:pt>
                <c:pt idx="4">
                  <c:v>8.9376700000000007</c:v>
                </c:pt>
                <c:pt idx="5">
                  <c:v>9.5790000000000006</c:v>
                </c:pt>
                <c:pt idx="6">
                  <c:v>12.071300000000001</c:v>
                </c:pt>
                <c:pt idx="7">
                  <c:v>13.061299999999999</c:v>
                </c:pt>
                <c:pt idx="8">
                  <c:v>12.632999999999999</c:v>
                </c:pt>
                <c:pt idx="9">
                  <c:v>13.2233</c:v>
                </c:pt>
                <c:pt idx="10">
                  <c:v>11.8087</c:v>
                </c:pt>
                <c:pt idx="11">
                  <c:v>11.8087</c:v>
                </c:pt>
                <c:pt idx="12">
                  <c:v>11.8087</c:v>
                </c:pt>
                <c:pt idx="13">
                  <c:v>11.8087</c:v>
                </c:pt>
                <c:pt idx="14">
                  <c:v>11.8087</c:v>
                </c:pt>
                <c:pt idx="15">
                  <c:v>11.8087</c:v>
                </c:pt>
                <c:pt idx="16">
                  <c:v>11.8087</c:v>
                </c:pt>
                <c:pt idx="17">
                  <c:v>11.8087</c:v>
                </c:pt>
                <c:pt idx="18">
                  <c:v>11.8087</c:v>
                </c:pt>
                <c:pt idx="19">
                  <c:v>11.8087</c:v>
                </c:pt>
                <c:pt idx="20">
                  <c:v>11.8087</c:v>
                </c:pt>
                <c:pt idx="21">
                  <c:v>11.8087</c:v>
                </c:pt>
                <c:pt idx="22">
                  <c:v>11.8087</c:v>
                </c:pt>
                <c:pt idx="23">
                  <c:v>11.8087</c:v>
                </c:pt>
                <c:pt idx="24">
                  <c:v>11.8087</c:v>
                </c:pt>
                <c:pt idx="25">
                  <c:v>11.8087</c:v>
                </c:pt>
                <c:pt idx="26">
                  <c:v>11.8087</c:v>
                </c:pt>
                <c:pt idx="27">
                  <c:v>11.8087</c:v>
                </c:pt>
                <c:pt idx="28">
                  <c:v>11.8087</c:v>
                </c:pt>
                <c:pt idx="29">
                  <c:v>11.8087</c:v>
                </c:pt>
              </c:numCache>
            </c:numRef>
          </c:yVal>
          <c:smooth val="0"/>
        </c:ser>
        <c:ser>
          <c:idx val="1"/>
          <c:order val="1"/>
          <c:tx>
            <c:strRef>
              <c:f>'Default Failure'!$C$1</c:f>
              <c:strCache>
                <c:ptCount val="1"/>
                <c:pt idx="0">
                  <c:v>UL A</c:v>
                </c:pt>
              </c:strCache>
            </c:strRef>
          </c:tx>
          <c:spPr>
            <a:ln w="19050" cap="rnd">
              <a:solidFill>
                <a:schemeClr val="accent2"/>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Failure'!$C$2:$C$31</c:f>
              <c:numCache>
                <c:formatCode>General</c:formatCode>
                <c:ptCount val="30"/>
                <c:pt idx="0">
                  <c:v>25.549299999999999</c:v>
                </c:pt>
                <c:pt idx="1">
                  <c:v>22.9663</c:v>
                </c:pt>
                <c:pt idx="2">
                  <c:v>23.099299999999999</c:v>
                </c:pt>
                <c:pt idx="3">
                  <c:v>24.216000000000001</c:v>
                </c:pt>
                <c:pt idx="4">
                  <c:v>26.509699999999999</c:v>
                </c:pt>
                <c:pt idx="5">
                  <c:v>29.700700000000001</c:v>
                </c:pt>
                <c:pt idx="6">
                  <c:v>37.428699999999999</c:v>
                </c:pt>
                <c:pt idx="7">
                  <c:v>48.203299999999999</c:v>
                </c:pt>
                <c:pt idx="8">
                  <c:v>49.878999999999998</c:v>
                </c:pt>
                <c:pt idx="9">
                  <c:v>42.017299999999999</c:v>
                </c:pt>
                <c:pt idx="10">
                  <c:v>20.149999999999999</c:v>
                </c:pt>
                <c:pt idx="11">
                  <c:v>20.149999999999999</c:v>
                </c:pt>
                <c:pt idx="12">
                  <c:v>20.149999999999999</c:v>
                </c:pt>
                <c:pt idx="13">
                  <c:v>20.149999999999999</c:v>
                </c:pt>
                <c:pt idx="14">
                  <c:v>20.149999999999999</c:v>
                </c:pt>
                <c:pt idx="15">
                  <c:v>20.149999999999999</c:v>
                </c:pt>
                <c:pt idx="16">
                  <c:v>20.149999999999999</c:v>
                </c:pt>
                <c:pt idx="17">
                  <c:v>20.149999999999999</c:v>
                </c:pt>
                <c:pt idx="18">
                  <c:v>20.149999999999999</c:v>
                </c:pt>
                <c:pt idx="19">
                  <c:v>20.149999999999999</c:v>
                </c:pt>
                <c:pt idx="20">
                  <c:v>20.149999999999999</c:v>
                </c:pt>
                <c:pt idx="21">
                  <c:v>20.149999999999999</c:v>
                </c:pt>
                <c:pt idx="22">
                  <c:v>20.149999999999999</c:v>
                </c:pt>
                <c:pt idx="23">
                  <c:v>20.149999999999999</c:v>
                </c:pt>
                <c:pt idx="24">
                  <c:v>20.149999999999999</c:v>
                </c:pt>
                <c:pt idx="25">
                  <c:v>20.149999999999999</c:v>
                </c:pt>
                <c:pt idx="26">
                  <c:v>20.149999999999999</c:v>
                </c:pt>
                <c:pt idx="27">
                  <c:v>20.149999999999999</c:v>
                </c:pt>
                <c:pt idx="28">
                  <c:v>20.149999999999999</c:v>
                </c:pt>
                <c:pt idx="29">
                  <c:v>20.149999999999999</c:v>
                </c:pt>
              </c:numCache>
            </c:numRef>
          </c:yVal>
          <c:smooth val="0"/>
        </c:ser>
        <c:ser>
          <c:idx val="2"/>
          <c:order val="2"/>
          <c:tx>
            <c:strRef>
              <c:f>'Default Failure'!$D$1</c:f>
              <c:strCache>
                <c:ptCount val="1"/>
                <c:pt idx="0">
                  <c:v>DL B</c:v>
                </c:pt>
              </c:strCache>
            </c:strRef>
          </c:tx>
          <c:spPr>
            <a:ln w="19050" cap="rnd">
              <a:solidFill>
                <a:schemeClr val="accent6"/>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Failure'!$D$2:$D$31</c:f>
              <c:numCache>
                <c:formatCode>General</c:formatCode>
                <c:ptCount val="30"/>
                <c:pt idx="0">
                  <c:v>8.3873300000000004</c:v>
                </c:pt>
                <c:pt idx="1">
                  <c:v>8.3873300000000004</c:v>
                </c:pt>
                <c:pt idx="2">
                  <c:v>8.3873300000000004</c:v>
                </c:pt>
                <c:pt idx="3">
                  <c:v>8.3873300000000004</c:v>
                </c:pt>
                <c:pt idx="4">
                  <c:v>8.3873300000000004</c:v>
                </c:pt>
                <c:pt idx="5">
                  <c:v>8.3873300000000004</c:v>
                </c:pt>
                <c:pt idx="6">
                  <c:v>8.3873300000000004</c:v>
                </c:pt>
                <c:pt idx="7">
                  <c:v>8.3873300000000004</c:v>
                </c:pt>
                <c:pt idx="8">
                  <c:v>8.3873300000000004</c:v>
                </c:pt>
                <c:pt idx="9">
                  <c:v>8.3873300000000004</c:v>
                </c:pt>
                <c:pt idx="10">
                  <c:v>8.3873300000000004</c:v>
                </c:pt>
                <c:pt idx="11">
                  <c:v>8.1346699999999998</c:v>
                </c:pt>
                <c:pt idx="12">
                  <c:v>8.3873300000000004</c:v>
                </c:pt>
                <c:pt idx="13">
                  <c:v>8.3873300000000004</c:v>
                </c:pt>
                <c:pt idx="14">
                  <c:v>8.3873300000000004</c:v>
                </c:pt>
                <c:pt idx="15">
                  <c:v>8.3873300000000004</c:v>
                </c:pt>
                <c:pt idx="16">
                  <c:v>8.3873300000000004</c:v>
                </c:pt>
                <c:pt idx="17">
                  <c:v>8.3873300000000004</c:v>
                </c:pt>
                <c:pt idx="18">
                  <c:v>8.3873300000000004</c:v>
                </c:pt>
                <c:pt idx="19">
                  <c:v>6.8289999999999997</c:v>
                </c:pt>
                <c:pt idx="20">
                  <c:v>6.8289999999999997</c:v>
                </c:pt>
                <c:pt idx="21">
                  <c:v>12.2767</c:v>
                </c:pt>
                <c:pt idx="22">
                  <c:v>12.8453</c:v>
                </c:pt>
                <c:pt idx="23">
                  <c:v>13.2637</c:v>
                </c:pt>
                <c:pt idx="24">
                  <c:v>12.6073</c:v>
                </c:pt>
                <c:pt idx="25">
                  <c:v>11.156700000000001</c:v>
                </c:pt>
                <c:pt idx="26">
                  <c:v>9.7469999999999999</c:v>
                </c:pt>
                <c:pt idx="27">
                  <c:v>9.1440000000000001</c:v>
                </c:pt>
                <c:pt idx="28">
                  <c:v>8.5250000000000004</c:v>
                </c:pt>
                <c:pt idx="29">
                  <c:v>8.8716699999999999</c:v>
                </c:pt>
              </c:numCache>
            </c:numRef>
          </c:yVal>
          <c:smooth val="0"/>
        </c:ser>
        <c:ser>
          <c:idx val="3"/>
          <c:order val="3"/>
          <c:tx>
            <c:strRef>
              <c:f>'Default Failure'!$E$1</c:f>
              <c:strCache>
                <c:ptCount val="1"/>
                <c:pt idx="0">
                  <c:v>UL B</c:v>
                </c:pt>
              </c:strCache>
            </c:strRef>
          </c:tx>
          <c:spPr>
            <a:ln w="19050" cap="rnd">
              <a:solidFill>
                <a:schemeClr val="accent6"/>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Failure'!$E$2:$E$31</c:f>
              <c:numCache>
                <c:formatCode>General</c:formatCode>
                <c:ptCount val="30"/>
                <c:pt idx="0">
                  <c:v>25.05</c:v>
                </c:pt>
                <c:pt idx="1">
                  <c:v>25.05</c:v>
                </c:pt>
                <c:pt idx="2">
                  <c:v>25.05</c:v>
                </c:pt>
                <c:pt idx="3">
                  <c:v>25.05</c:v>
                </c:pt>
                <c:pt idx="4">
                  <c:v>25.05</c:v>
                </c:pt>
                <c:pt idx="5">
                  <c:v>25.05</c:v>
                </c:pt>
                <c:pt idx="6">
                  <c:v>25.05</c:v>
                </c:pt>
                <c:pt idx="7">
                  <c:v>25.05</c:v>
                </c:pt>
                <c:pt idx="8">
                  <c:v>25.05</c:v>
                </c:pt>
                <c:pt idx="9">
                  <c:v>25.05</c:v>
                </c:pt>
                <c:pt idx="10">
                  <c:v>25.05</c:v>
                </c:pt>
                <c:pt idx="11">
                  <c:v>25.202300000000001</c:v>
                </c:pt>
                <c:pt idx="12">
                  <c:v>25.05</c:v>
                </c:pt>
                <c:pt idx="13">
                  <c:v>25.05</c:v>
                </c:pt>
                <c:pt idx="14">
                  <c:v>25.05</c:v>
                </c:pt>
                <c:pt idx="15">
                  <c:v>25.05</c:v>
                </c:pt>
                <c:pt idx="16">
                  <c:v>25.05</c:v>
                </c:pt>
                <c:pt idx="17">
                  <c:v>25.05</c:v>
                </c:pt>
                <c:pt idx="18">
                  <c:v>25.05</c:v>
                </c:pt>
                <c:pt idx="19">
                  <c:v>25.001300000000001</c:v>
                </c:pt>
                <c:pt idx="20">
                  <c:v>25.001300000000001</c:v>
                </c:pt>
                <c:pt idx="21">
                  <c:v>49.898299999999999</c:v>
                </c:pt>
                <c:pt idx="22">
                  <c:v>49.871699999999997</c:v>
                </c:pt>
                <c:pt idx="23">
                  <c:v>48.778700000000001</c:v>
                </c:pt>
                <c:pt idx="24">
                  <c:v>42.995699999999999</c:v>
                </c:pt>
                <c:pt idx="25">
                  <c:v>38.106299999999997</c:v>
                </c:pt>
                <c:pt idx="26">
                  <c:v>30.7913</c:v>
                </c:pt>
                <c:pt idx="27">
                  <c:v>29.000699999999998</c:v>
                </c:pt>
                <c:pt idx="28">
                  <c:v>27.849699999999999</c:v>
                </c:pt>
                <c:pt idx="29">
                  <c:v>29.782</c:v>
                </c:pt>
              </c:numCache>
            </c:numRef>
          </c:yVal>
          <c:smooth val="0"/>
        </c:ser>
        <c:dLbls>
          <c:showLegendKey val="0"/>
          <c:showVal val="0"/>
          <c:showCatName val="0"/>
          <c:showSerName val="0"/>
          <c:showPercent val="0"/>
          <c:showBubbleSize val="0"/>
        </c:dLbls>
        <c:axId val="647189128"/>
        <c:axId val="647181680"/>
      </c:scatterChart>
      <c:valAx>
        <c:axId val="647189128"/>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81680"/>
        <c:crosses val="autoZero"/>
        <c:crossBetween val="midCat"/>
        <c:majorUnit val="250"/>
      </c:valAx>
      <c:valAx>
        <c:axId val="647181680"/>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718912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Sheet1!$E$2</c:f>
              <c:strCache>
                <c:ptCount val="1"/>
                <c:pt idx="0">
                  <c:v>Responders (base)</c:v>
                </c:pt>
              </c:strCache>
            </c:strRef>
          </c:tx>
          <c:spPr>
            <a:ln w="28575" cap="rnd">
              <a:solidFill>
                <a:srgbClr val="FFC00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Sheet1!$E$3:$E$32</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0.50370370370370621</c:v>
                </c:pt>
                <c:pt idx="7">
                  <c:v>0.99259259259258936</c:v>
                </c:pt>
                <c:pt idx="8">
                  <c:v>0.47407407407407121</c:v>
                </c:pt>
                <c:pt idx="9">
                  <c:v>86.711111111111123</c:v>
                </c:pt>
                <c:pt idx="10">
                  <c:v>100</c:v>
                </c:pt>
                <c:pt idx="11">
                  <c:v>100</c:v>
                </c:pt>
                <c:pt idx="12">
                  <c:v>100</c:v>
                </c:pt>
                <c:pt idx="13">
                  <c:v>100</c:v>
                </c:pt>
                <c:pt idx="14">
                  <c:v>100</c:v>
                </c:pt>
                <c:pt idx="15">
                  <c:v>100</c:v>
                </c:pt>
                <c:pt idx="16">
                  <c:v>100</c:v>
                </c:pt>
                <c:pt idx="17">
                  <c:v>100</c:v>
                </c:pt>
                <c:pt idx="18">
                  <c:v>100</c:v>
                </c:pt>
                <c:pt idx="19">
                  <c:v>100</c:v>
                </c:pt>
                <c:pt idx="20">
                  <c:v>100</c:v>
                </c:pt>
                <c:pt idx="21">
                  <c:v>4.2592592592592631</c:v>
                </c:pt>
                <c:pt idx="22">
                  <c:v>0.36296296296296493</c:v>
                </c:pt>
                <c:pt idx="23">
                  <c:v>1.4444444444444482</c:v>
                </c:pt>
                <c:pt idx="24">
                  <c:v>6.4370370370370411</c:v>
                </c:pt>
                <c:pt idx="25">
                  <c:v>0.33333333333332993</c:v>
                </c:pt>
                <c:pt idx="26">
                  <c:v>0.33333333333332993</c:v>
                </c:pt>
                <c:pt idx="27">
                  <c:v>0.33333333333332993</c:v>
                </c:pt>
                <c:pt idx="28">
                  <c:v>0.33333333333332993</c:v>
                </c:pt>
                <c:pt idx="29">
                  <c:v>0.33333333333332993</c:v>
                </c:pt>
              </c:numCache>
            </c:numRef>
          </c:yVal>
          <c:smooth val="0"/>
        </c:ser>
        <c:ser>
          <c:idx val="1"/>
          <c:order val="1"/>
          <c:tx>
            <c:strRef>
              <c:f>Sheet1!$F$2</c:f>
              <c:strCache>
                <c:ptCount val="1"/>
                <c:pt idx="0">
                  <c:v>Users A (base)</c:v>
                </c:pt>
              </c:strCache>
            </c:strRef>
          </c:tx>
          <c:spPr>
            <a:ln w="28575" cap="rnd">
              <a:solidFill>
                <a:schemeClr val="accent2"/>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Sheet1!$F$3:$F$32</c:f>
              <c:numCache>
                <c:formatCode>General</c:formatCode>
                <c:ptCount val="30"/>
                <c:pt idx="0">
                  <c:v>1.1333333333333306</c:v>
                </c:pt>
                <c:pt idx="1">
                  <c:v>1.2000000000000011</c:v>
                </c:pt>
                <c:pt idx="2">
                  <c:v>1.1333333333333306</c:v>
                </c:pt>
                <c:pt idx="3">
                  <c:v>1.0666666666666713</c:v>
                </c:pt>
                <c:pt idx="4">
                  <c:v>1.1333333333333306</c:v>
                </c:pt>
                <c:pt idx="5">
                  <c:v>1.2000000000000011</c:v>
                </c:pt>
                <c:pt idx="6">
                  <c:v>1.2666666666666715</c:v>
                </c:pt>
                <c:pt idx="7">
                  <c:v>1.4666666666666717</c:v>
                </c:pt>
                <c:pt idx="8">
                  <c:v>1.6000000000000014</c:v>
                </c:pt>
                <c:pt idx="9">
                  <c:v>1.0000000000000009</c:v>
                </c:pt>
                <c:pt idx="10">
                  <c:v>0.93333333333333046</c:v>
                </c:pt>
                <c:pt idx="11">
                  <c:v>0.93333333333333046</c:v>
                </c:pt>
                <c:pt idx="12">
                  <c:v>0.93333333333333046</c:v>
                </c:pt>
                <c:pt idx="13">
                  <c:v>0.93333333333333046</c:v>
                </c:pt>
                <c:pt idx="14">
                  <c:v>0.93333333333333046</c:v>
                </c:pt>
                <c:pt idx="15">
                  <c:v>0.93333333333333046</c:v>
                </c:pt>
                <c:pt idx="16">
                  <c:v>0.93333333333333046</c:v>
                </c:pt>
                <c:pt idx="17">
                  <c:v>0.93333333333333046</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strRef>
              <c:f>Sheet1!$G$2</c:f>
              <c:strCache>
                <c:ptCount val="1"/>
                <c:pt idx="0">
                  <c:v>Users B (base)</c:v>
                </c:pt>
              </c:strCache>
            </c:strRef>
          </c:tx>
          <c:spPr>
            <a:ln w="28575" cap="rnd">
              <a:solidFill>
                <a:schemeClr val="accent3"/>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Sheet1!$G$3:$G$32</c:f>
              <c:numCache>
                <c:formatCode>General</c:formatCode>
                <c:ptCount val="30"/>
                <c:pt idx="0">
                  <c:v>1.1333333333333306</c:v>
                </c:pt>
                <c:pt idx="1">
                  <c:v>1.1333333333333306</c:v>
                </c:pt>
                <c:pt idx="2">
                  <c:v>1.1333333333333306</c:v>
                </c:pt>
                <c:pt idx="3">
                  <c:v>1.1333333333333306</c:v>
                </c:pt>
                <c:pt idx="4">
                  <c:v>1.1333333333333306</c:v>
                </c:pt>
                <c:pt idx="5">
                  <c:v>1.1333333333333306</c:v>
                </c:pt>
                <c:pt idx="6">
                  <c:v>1.1333333333333306</c:v>
                </c:pt>
                <c:pt idx="7">
                  <c:v>1.1333333333333306</c:v>
                </c:pt>
                <c:pt idx="8">
                  <c:v>1.1333333333333306</c:v>
                </c:pt>
                <c:pt idx="9">
                  <c:v>1.1333333333333306</c:v>
                </c:pt>
                <c:pt idx="10">
                  <c:v>1.1333333333333306</c:v>
                </c:pt>
                <c:pt idx="11">
                  <c:v>1.2000000000000011</c:v>
                </c:pt>
                <c:pt idx="12">
                  <c:v>1.1333333333333306</c:v>
                </c:pt>
                <c:pt idx="13">
                  <c:v>1.1333333333333306</c:v>
                </c:pt>
                <c:pt idx="14">
                  <c:v>1.1333333333333306</c:v>
                </c:pt>
                <c:pt idx="15">
                  <c:v>1.1333333333333306</c:v>
                </c:pt>
                <c:pt idx="16">
                  <c:v>1.1333333333333306</c:v>
                </c:pt>
                <c:pt idx="17">
                  <c:v>1.1333333333333306</c:v>
                </c:pt>
                <c:pt idx="18">
                  <c:v>1.1333333333333306</c:v>
                </c:pt>
                <c:pt idx="19">
                  <c:v>1.2000000000000011</c:v>
                </c:pt>
                <c:pt idx="20">
                  <c:v>1.2000000000000011</c:v>
                </c:pt>
                <c:pt idx="21">
                  <c:v>6.0666666666666647</c:v>
                </c:pt>
                <c:pt idx="22">
                  <c:v>3.066666666666662</c:v>
                </c:pt>
                <c:pt idx="23">
                  <c:v>1.2000000000000011</c:v>
                </c:pt>
                <c:pt idx="24">
                  <c:v>1.2666666666666715</c:v>
                </c:pt>
                <c:pt idx="25">
                  <c:v>1.2000000000000011</c:v>
                </c:pt>
                <c:pt idx="26">
                  <c:v>1.2000000000000011</c:v>
                </c:pt>
                <c:pt idx="27">
                  <c:v>1.2666666666666715</c:v>
                </c:pt>
                <c:pt idx="28">
                  <c:v>1.2000000000000011</c:v>
                </c:pt>
                <c:pt idx="29">
                  <c:v>1.2666666666666715</c:v>
                </c:pt>
              </c:numCache>
            </c:numRef>
          </c:yVal>
          <c:smooth val="0"/>
        </c:ser>
        <c:ser>
          <c:idx val="3"/>
          <c:order val="3"/>
          <c:tx>
            <c:strRef>
              <c:f>Sheet1!$N$2</c:f>
              <c:strCache>
                <c:ptCount val="1"/>
                <c:pt idx="0">
                  <c:v>Responders (PC)</c:v>
                </c:pt>
              </c:strCache>
            </c:strRef>
          </c:tx>
          <c:spPr>
            <a:ln w="28575" cap="rnd">
              <a:solidFill>
                <a:srgbClr val="297FD5"/>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Sheet1!$N$3:$N$32</c:f>
              <c:numCache>
                <c:formatCode>General</c:formatCode>
                <c:ptCount val="30"/>
                <c:pt idx="0">
                  <c:v>0.33333333333332993</c:v>
                </c:pt>
                <c:pt idx="1">
                  <c:v>1.866666666666672</c:v>
                </c:pt>
                <c:pt idx="2">
                  <c:v>0.33333333333332993</c:v>
                </c:pt>
                <c:pt idx="3">
                  <c:v>0.33333333333332993</c:v>
                </c:pt>
                <c:pt idx="4">
                  <c:v>0.33333333333332993</c:v>
                </c:pt>
                <c:pt idx="5">
                  <c:v>10.325925925925928</c:v>
                </c:pt>
                <c:pt idx="6">
                  <c:v>0.33333333333332993</c:v>
                </c:pt>
                <c:pt idx="7">
                  <c:v>0.33333333333332993</c:v>
                </c:pt>
                <c:pt idx="8">
                  <c:v>0.34814814814815298</c:v>
                </c:pt>
                <c:pt idx="9">
                  <c:v>0.33333333333332993</c:v>
                </c:pt>
                <c:pt idx="10">
                  <c:v>0.36296296296296493</c:v>
                </c:pt>
                <c:pt idx="11">
                  <c:v>0.67407407407407138</c:v>
                </c:pt>
                <c:pt idx="12">
                  <c:v>0.50370370370370621</c:v>
                </c:pt>
                <c:pt idx="13">
                  <c:v>100</c:v>
                </c:pt>
                <c:pt idx="14">
                  <c:v>100</c:v>
                </c:pt>
                <c:pt idx="15">
                  <c:v>100</c:v>
                </c:pt>
                <c:pt idx="16">
                  <c:v>100</c:v>
                </c:pt>
                <c:pt idx="17">
                  <c:v>100</c:v>
                </c:pt>
                <c:pt idx="18">
                  <c:v>0.74814814814815334</c:v>
                </c:pt>
                <c:pt idx="19">
                  <c:v>0.52592592592592968</c:v>
                </c:pt>
                <c:pt idx="20">
                  <c:v>0.34814814814815298</c:v>
                </c:pt>
                <c:pt idx="21">
                  <c:v>1.6444444444444484</c:v>
                </c:pt>
                <c:pt idx="22">
                  <c:v>0.33333333333332993</c:v>
                </c:pt>
                <c:pt idx="23">
                  <c:v>0.33333333333332993</c:v>
                </c:pt>
                <c:pt idx="24">
                  <c:v>0.33333333333332993</c:v>
                </c:pt>
                <c:pt idx="25">
                  <c:v>11.325925925925928</c:v>
                </c:pt>
                <c:pt idx="26">
                  <c:v>0.33333333333332993</c:v>
                </c:pt>
                <c:pt idx="27">
                  <c:v>0.33333333333332993</c:v>
                </c:pt>
                <c:pt idx="28">
                  <c:v>0.33333333333332993</c:v>
                </c:pt>
                <c:pt idx="29">
                  <c:v>1.9777777777777783</c:v>
                </c:pt>
              </c:numCache>
            </c:numRef>
          </c:yVal>
          <c:smooth val="0"/>
        </c:ser>
        <c:ser>
          <c:idx val="4"/>
          <c:order val="4"/>
          <c:tx>
            <c:strRef>
              <c:f>Sheet1!$O$2</c:f>
              <c:strCache>
                <c:ptCount val="1"/>
                <c:pt idx="0">
                  <c:v>Users A (PC)</c:v>
                </c:pt>
              </c:strCache>
            </c:strRef>
          </c:tx>
          <c:spPr>
            <a:ln w="28575" cap="rnd">
              <a:solidFill>
                <a:srgbClr val="7030A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Sheet1!$O$3:$O$32</c:f>
              <c:numCache>
                <c:formatCode>General</c:formatCode>
                <c:ptCount val="30"/>
                <c:pt idx="0">
                  <c:v>1.1333333333333306</c:v>
                </c:pt>
                <c:pt idx="1">
                  <c:v>1.1333333333333306</c:v>
                </c:pt>
                <c:pt idx="2">
                  <c:v>1.1333333333333306</c:v>
                </c:pt>
                <c:pt idx="3">
                  <c:v>1.0666666666666713</c:v>
                </c:pt>
                <c:pt idx="4">
                  <c:v>1.2000000000000011</c:v>
                </c:pt>
                <c:pt idx="5">
                  <c:v>1.2000000000000011</c:v>
                </c:pt>
                <c:pt idx="6">
                  <c:v>1.2000000000000011</c:v>
                </c:pt>
                <c:pt idx="7">
                  <c:v>1.0666666666666713</c:v>
                </c:pt>
                <c:pt idx="8">
                  <c:v>1.0666666666666713</c:v>
                </c:pt>
                <c:pt idx="9">
                  <c:v>1.0666666666666713</c:v>
                </c:pt>
                <c:pt idx="10">
                  <c:v>1.4000000000000012</c:v>
                </c:pt>
                <c:pt idx="11">
                  <c:v>5.4000000000000048</c:v>
                </c:pt>
                <c:pt idx="12">
                  <c:v>6.5999999999999943</c:v>
                </c:pt>
                <c:pt idx="13">
                  <c:v>1.0000000000000009</c:v>
                </c:pt>
                <c:pt idx="14">
                  <c:v>1.0000000000000009</c:v>
                </c:pt>
                <c:pt idx="15">
                  <c:v>0.93333333333333046</c:v>
                </c:pt>
                <c:pt idx="16">
                  <c:v>0.93333333333333046</c:v>
                </c:pt>
                <c:pt idx="17">
                  <c:v>0.93333333333333046</c:v>
                </c:pt>
                <c:pt idx="18">
                  <c:v>0.93333333333333046</c:v>
                </c:pt>
                <c:pt idx="19">
                  <c:v>1.0000000000000009</c:v>
                </c:pt>
                <c:pt idx="20">
                  <c:v>0.93333333333333046</c:v>
                </c:pt>
                <c:pt idx="21">
                  <c:v>1.0000000000000009</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5"/>
          <c:order val="5"/>
          <c:tx>
            <c:strRef>
              <c:f>Sheet1!$P$2</c:f>
              <c:strCache>
                <c:ptCount val="1"/>
                <c:pt idx="0">
                  <c:v>Users B (PC)</c:v>
                </c:pt>
              </c:strCache>
            </c:strRef>
          </c:tx>
          <c:spPr>
            <a:ln w="28575" cap="rnd">
              <a:solidFill>
                <a:schemeClr val="accent6"/>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Sheet1!$P$3:$P$32</c:f>
              <c:numCache>
                <c:formatCode>General</c:formatCode>
                <c:ptCount val="30"/>
                <c:pt idx="0">
                  <c:v>0.93333333333333046</c:v>
                </c:pt>
                <c:pt idx="1">
                  <c:v>0.93333333333333046</c:v>
                </c:pt>
                <c:pt idx="2">
                  <c:v>1.0000000000000009</c:v>
                </c:pt>
                <c:pt idx="3">
                  <c:v>0.93333333333333046</c:v>
                </c:pt>
                <c:pt idx="4">
                  <c:v>0.93333333333333046</c:v>
                </c:pt>
                <c:pt idx="5">
                  <c:v>1.0666666666666713</c:v>
                </c:pt>
                <c:pt idx="6">
                  <c:v>0.93333333333333046</c:v>
                </c:pt>
                <c:pt idx="7">
                  <c:v>1.0666666666666713</c:v>
                </c:pt>
                <c:pt idx="8">
                  <c:v>0.93333333333333046</c:v>
                </c:pt>
                <c:pt idx="9">
                  <c:v>0.93333333333333046</c:v>
                </c:pt>
                <c:pt idx="10">
                  <c:v>0.93333333333333046</c:v>
                </c:pt>
                <c:pt idx="11">
                  <c:v>1.0666666666666713</c:v>
                </c:pt>
                <c:pt idx="12">
                  <c:v>1.0000000000000009</c:v>
                </c:pt>
                <c:pt idx="13">
                  <c:v>1.0000000000000009</c:v>
                </c:pt>
                <c:pt idx="14">
                  <c:v>0.93333333333333046</c:v>
                </c:pt>
                <c:pt idx="15">
                  <c:v>1.0000000000000009</c:v>
                </c:pt>
                <c:pt idx="16">
                  <c:v>1.0000000000000009</c:v>
                </c:pt>
                <c:pt idx="17">
                  <c:v>1.0000000000000009</c:v>
                </c:pt>
                <c:pt idx="18">
                  <c:v>5.8000000000000052</c:v>
                </c:pt>
                <c:pt idx="19">
                  <c:v>2.0666666666666722</c:v>
                </c:pt>
                <c:pt idx="20">
                  <c:v>1.533333333333331</c:v>
                </c:pt>
                <c:pt idx="21">
                  <c:v>1.0666666666666713</c:v>
                </c:pt>
                <c:pt idx="22">
                  <c:v>1.0666666666666713</c:v>
                </c:pt>
                <c:pt idx="23">
                  <c:v>1.1333333333333306</c:v>
                </c:pt>
                <c:pt idx="24">
                  <c:v>1.2000000000000011</c:v>
                </c:pt>
                <c:pt idx="25">
                  <c:v>1.3333333333333308</c:v>
                </c:pt>
                <c:pt idx="26">
                  <c:v>1.2666666666666715</c:v>
                </c:pt>
                <c:pt idx="27">
                  <c:v>1.2000000000000011</c:v>
                </c:pt>
                <c:pt idx="28">
                  <c:v>1.2666666666666715</c:v>
                </c:pt>
                <c:pt idx="29">
                  <c:v>1.0666666666666713</c:v>
                </c:pt>
              </c:numCache>
            </c:numRef>
          </c:yVal>
          <c:smooth val="0"/>
        </c:ser>
        <c:dLbls>
          <c:showLegendKey val="0"/>
          <c:showVal val="0"/>
          <c:showCatName val="0"/>
          <c:showSerName val="0"/>
          <c:showPercent val="0"/>
          <c:showBubbleSize val="0"/>
        </c:dLbls>
        <c:axId val="647184032"/>
        <c:axId val="647183640"/>
      </c:scatterChart>
      <c:valAx>
        <c:axId val="647184032"/>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Responders’ distance to site A (m</a:t>
                </a:r>
                <a:r>
                  <a:rPr lang="en-US" sz="1100" dirty="0"/>
                  <a:t>)</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83640"/>
        <c:crosses val="autoZero"/>
        <c:crossBetween val="midCat"/>
        <c:majorUnit val="250"/>
      </c:valAx>
      <c:valAx>
        <c:axId val="64718364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1840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Downtilt = 4 degrees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'tilt 4'!$H$1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'tilt 4'!$A$2:$A$31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4'!$H$2:$H$31</c:f>
              <c:numCache>
                <c:formatCode>General</c:formatCode>
                <c:ptCount val="30"/>
                <c:pt idx="0">
                  <c:v>0.33333333333332993</c:v>
                </c:pt>
                <c:pt idx="1">
                  <c:v>2.9259259259259207</c:v>
                </c:pt>
                <c:pt idx="2">
                  <c:v>0.33333333333332993</c:v>
                </c:pt>
                <c:pt idx="3">
                  <c:v>0.33333333333332993</c:v>
                </c:pt>
                <c:pt idx="4">
                  <c:v>0.38518518518518841</c:v>
                </c:pt>
                <c:pt idx="5">
                  <c:v>0.34814814814815298</c:v>
                </c:pt>
                <c:pt idx="6">
                  <c:v>0.33333333333332993</c:v>
                </c:pt>
                <c:pt idx="7">
                  <c:v>0.33333333333332993</c:v>
                </c:pt>
                <c:pt idx="8">
                  <c:v>0.33333333333332993</c:v>
                </c:pt>
                <c:pt idx="9">
                  <c:v>2.1333333333333315</c:v>
                </c:pt>
                <c:pt idx="10">
                  <c:v>0.40000000000000036</c:v>
                </c:pt>
                <c:pt idx="11">
                  <c:v>0.46666666666667078</c:v>
                </c:pt>
                <c:pt idx="12">
                  <c:v>0.48888888888889426</c:v>
                </c:pt>
                <c:pt idx="13">
                  <c:v>86.748148148148147</c:v>
                </c:pt>
                <c:pt idx="14">
                  <c:v>100</c:v>
                </c:pt>
                <c:pt idx="15">
                  <c:v>100</c:v>
                </c:pt>
                <c:pt idx="16">
                  <c:v>100</c:v>
                </c:pt>
                <c:pt idx="17">
                  <c:v>3.7111111111111095</c:v>
                </c:pt>
                <c:pt idx="18">
                  <c:v>0.49629629629629468</c:v>
                </c:pt>
                <c:pt idx="19">
                  <c:v>0.46666666666667078</c:v>
                </c:pt>
                <c:pt idx="20">
                  <c:v>0.37037037037036535</c:v>
                </c:pt>
                <c:pt idx="21">
                  <c:v>2.1185185185185196</c:v>
                </c:pt>
                <c:pt idx="22">
                  <c:v>0.33333333333332993</c:v>
                </c:pt>
                <c:pt idx="23">
                  <c:v>0.33333333333332993</c:v>
                </c:pt>
                <c:pt idx="24">
                  <c:v>0.33333333333332993</c:v>
                </c:pt>
                <c:pt idx="25">
                  <c:v>1.7481481481481431</c:v>
                </c:pt>
                <c:pt idx="26">
                  <c:v>0.33333333333332993</c:v>
                </c:pt>
                <c:pt idx="27">
                  <c:v>0.33333333333332993</c:v>
                </c:pt>
                <c:pt idx="28">
                  <c:v>0.33333333333332993</c:v>
                </c:pt>
                <c:pt idx="29">
                  <c:v>0.33333333333332993</c:v>
                </c:pt>
              </c:numCache>
            </c:numRef>
          </c:yVal>
          <c:smooth val="0"/>
        </c:ser>
        <c:ser>
          <c:idx val="1"/>
          <c:order val="1"/>
          <c:tx>
            <c:strRef>
              <c:f>'tilt 4'!$I$1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'tilt 4'!$A$2:$A$31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4'!$I$2:$I$31</c:f>
              <c:numCache>
                <c:formatCode>General</c:formatCode>
                <c:ptCount val="30"/>
                <c:pt idx="0">
                  <c:v>1.1333333333333306</c:v>
                </c:pt>
                <c:pt idx="1">
                  <c:v>1.1333333333333306</c:v>
                </c:pt>
                <c:pt idx="2">
                  <c:v>1.1333333333333306</c:v>
                </c:pt>
                <c:pt idx="3">
                  <c:v>1.2000000000000011</c:v>
                </c:pt>
                <c:pt idx="4">
                  <c:v>1.1333333333333306</c:v>
                </c:pt>
                <c:pt idx="5">
                  <c:v>1.2000000000000011</c:v>
                </c:pt>
                <c:pt idx="6">
                  <c:v>1.2000000000000011</c:v>
                </c:pt>
                <c:pt idx="7">
                  <c:v>1.2000000000000011</c:v>
                </c:pt>
                <c:pt idx="8">
                  <c:v>1.1333333333333306</c:v>
                </c:pt>
                <c:pt idx="9">
                  <c:v>1.1333333333333306</c:v>
                </c:pt>
                <c:pt idx="10">
                  <c:v>2.8666666666666618</c:v>
                </c:pt>
                <c:pt idx="11">
                  <c:v>1.533333333333331</c:v>
                </c:pt>
                <c:pt idx="12">
                  <c:v>9.7999999999999972</c:v>
                </c:pt>
                <c:pt idx="13">
                  <c:v>1.0000000000000009</c:v>
                </c:pt>
                <c:pt idx="14">
                  <c:v>0.93333333333333046</c:v>
                </c:pt>
                <c:pt idx="15">
                  <c:v>0.93333333333333046</c:v>
                </c:pt>
                <c:pt idx="16">
                  <c:v>0.93333333333333046</c:v>
                </c:pt>
                <c:pt idx="17">
                  <c:v>0.93333333333333046</c:v>
                </c:pt>
                <c:pt idx="18">
                  <c:v>1.0666666666666713</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strRef>
              <c:f>'tilt 4'!$J$1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'tilt 4'!$A$2:$A$31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4'!$J$2:$J$31</c:f>
              <c:numCache>
                <c:formatCode>General</c:formatCode>
                <c:ptCount val="30"/>
                <c:pt idx="0">
                  <c:v>1.0666666666666713</c:v>
                </c:pt>
                <c:pt idx="1">
                  <c:v>1.0666666666666713</c:v>
                </c:pt>
                <c:pt idx="2">
                  <c:v>1.0666666666666713</c:v>
                </c:pt>
                <c:pt idx="3">
                  <c:v>1.0666666666666713</c:v>
                </c:pt>
                <c:pt idx="4">
                  <c:v>1.0666666666666713</c:v>
                </c:pt>
                <c:pt idx="5">
                  <c:v>1.1333333333333306</c:v>
                </c:pt>
                <c:pt idx="6">
                  <c:v>1.0666666666666713</c:v>
                </c:pt>
                <c:pt idx="7">
                  <c:v>1.2666666666666715</c:v>
                </c:pt>
                <c:pt idx="8">
                  <c:v>1.0666666666666713</c:v>
                </c:pt>
                <c:pt idx="9">
                  <c:v>1.2000000000000011</c:v>
                </c:pt>
                <c:pt idx="10">
                  <c:v>1.2666666666666715</c:v>
                </c:pt>
                <c:pt idx="11">
                  <c:v>1.2666666666666715</c:v>
                </c:pt>
                <c:pt idx="12">
                  <c:v>1.4666666666666717</c:v>
                </c:pt>
                <c:pt idx="13">
                  <c:v>1.2666666666666715</c:v>
                </c:pt>
                <c:pt idx="14">
                  <c:v>1.0666666666666713</c:v>
                </c:pt>
                <c:pt idx="15">
                  <c:v>1.0666666666666713</c:v>
                </c:pt>
                <c:pt idx="16">
                  <c:v>1.1333333333333306</c:v>
                </c:pt>
                <c:pt idx="17">
                  <c:v>1.6000000000000014</c:v>
                </c:pt>
                <c:pt idx="18">
                  <c:v>7.7333333333333361</c:v>
                </c:pt>
                <c:pt idx="19">
                  <c:v>4.9333333333333336</c:v>
                </c:pt>
                <c:pt idx="20">
                  <c:v>5.2000000000000046</c:v>
                </c:pt>
                <c:pt idx="21">
                  <c:v>1.4666666666666717</c:v>
                </c:pt>
                <c:pt idx="22">
                  <c:v>1.0666666666666713</c:v>
                </c:pt>
                <c:pt idx="23">
                  <c:v>1.2000000000000011</c:v>
                </c:pt>
                <c:pt idx="24">
                  <c:v>1.1333333333333306</c:v>
                </c:pt>
                <c:pt idx="25">
                  <c:v>1.4000000000000012</c:v>
                </c:pt>
                <c:pt idx="26">
                  <c:v>1.2000000000000011</c:v>
                </c:pt>
                <c:pt idx="27">
                  <c:v>1.3333333333333308</c:v>
                </c:pt>
                <c:pt idx="28">
                  <c:v>1.1333333333333306</c:v>
                </c:pt>
                <c:pt idx="29">
                  <c:v>1.1333333333333306</c:v>
                </c:pt>
              </c:numCache>
            </c:numRef>
          </c:yVal>
          <c:smooth val="0"/>
        </c:ser>
        <c:dLbls>
          <c:showLegendKey val="0"/>
          <c:showVal val="0"/>
          <c:showCatName val="0"/>
          <c:showSerName val="0"/>
          <c:showPercent val="0"/>
          <c:showBubbleSize val="0"/>
        </c:dLbls>
        <c:axId val="647182856"/>
        <c:axId val="647166000"/>
      </c:scatterChart>
      <c:valAx>
        <c:axId val="647182856"/>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66000"/>
        <c:crosses val="autoZero"/>
        <c:crossBetween val="midCat"/>
        <c:majorUnit val="250"/>
      </c:valAx>
      <c:valAx>
        <c:axId val="6471660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828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Downtilt</a:t>
            </a:r>
            <a:r>
              <a:rPr lang="en-US" baseline="0"/>
              <a:t> = 2 degrees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'tilt 2'!$H$1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'tilt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2'!$H$2:$H$31</c:f>
              <c:numCache>
                <c:formatCode>General</c:formatCode>
                <c:ptCount val="30"/>
                <c:pt idx="0">
                  <c:v>0.33333333333332993</c:v>
                </c:pt>
                <c:pt idx="1">
                  <c:v>0.34814814814815298</c:v>
                </c:pt>
                <c:pt idx="2">
                  <c:v>0.85185185185184809</c:v>
                </c:pt>
                <c:pt idx="3">
                  <c:v>0.85925925925925961</c:v>
                </c:pt>
                <c:pt idx="4">
                  <c:v>0.33333333333332993</c:v>
                </c:pt>
                <c:pt idx="5">
                  <c:v>0.33333333333332993</c:v>
                </c:pt>
                <c:pt idx="6">
                  <c:v>0.39259259259258883</c:v>
                </c:pt>
                <c:pt idx="7">
                  <c:v>0.34074074074074145</c:v>
                </c:pt>
                <c:pt idx="8">
                  <c:v>3.5111111111111093</c:v>
                </c:pt>
                <c:pt idx="9">
                  <c:v>0.87407407407407156</c:v>
                </c:pt>
                <c:pt idx="10">
                  <c:v>0.3555555555555534</c:v>
                </c:pt>
                <c:pt idx="11">
                  <c:v>3.0592592592592616</c:v>
                </c:pt>
                <c:pt idx="12">
                  <c:v>7.2666666666666657</c:v>
                </c:pt>
                <c:pt idx="13">
                  <c:v>77.86666666666666</c:v>
                </c:pt>
                <c:pt idx="14">
                  <c:v>100</c:v>
                </c:pt>
                <c:pt idx="15">
                  <c:v>100</c:v>
                </c:pt>
                <c:pt idx="16">
                  <c:v>100</c:v>
                </c:pt>
                <c:pt idx="17">
                  <c:v>10.918518518518516</c:v>
                </c:pt>
                <c:pt idx="18">
                  <c:v>8.4666666666666668</c:v>
                </c:pt>
                <c:pt idx="19">
                  <c:v>4.4592592592592624</c:v>
                </c:pt>
                <c:pt idx="20">
                  <c:v>0.33333333333332993</c:v>
                </c:pt>
                <c:pt idx="21">
                  <c:v>2.7407407407407436</c:v>
                </c:pt>
                <c:pt idx="22">
                  <c:v>2.2740740740740728</c:v>
                </c:pt>
                <c:pt idx="23">
                  <c:v>0.33333333333332993</c:v>
                </c:pt>
                <c:pt idx="24">
                  <c:v>0.40740740740741188</c:v>
                </c:pt>
                <c:pt idx="25">
                  <c:v>0.33333333333332993</c:v>
                </c:pt>
                <c:pt idx="26">
                  <c:v>0.44444444444444731</c:v>
                </c:pt>
                <c:pt idx="27">
                  <c:v>1.3407407407407423</c:v>
                </c:pt>
                <c:pt idx="28">
                  <c:v>0.88148148148148309</c:v>
                </c:pt>
                <c:pt idx="29">
                  <c:v>0.37037037037036535</c:v>
                </c:pt>
              </c:numCache>
            </c:numRef>
          </c:yVal>
          <c:smooth val="0"/>
        </c:ser>
        <c:ser>
          <c:idx val="1"/>
          <c:order val="1"/>
          <c:tx>
            <c:strRef>
              <c:f>'tilt 2'!$I$1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'tilt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2'!$I$2:$I$31</c:f>
              <c:numCache>
                <c:formatCode>General</c:formatCode>
                <c:ptCount val="30"/>
                <c:pt idx="0">
                  <c:v>14.266666666666673</c:v>
                </c:pt>
                <c:pt idx="1">
                  <c:v>3.066666666666662</c:v>
                </c:pt>
                <c:pt idx="2">
                  <c:v>8.4666666666666668</c:v>
                </c:pt>
                <c:pt idx="3">
                  <c:v>11.66666666666667</c:v>
                </c:pt>
                <c:pt idx="4">
                  <c:v>4.8666666666666636</c:v>
                </c:pt>
                <c:pt idx="5">
                  <c:v>5.600000000000005</c:v>
                </c:pt>
                <c:pt idx="6">
                  <c:v>6.2000000000000055</c:v>
                </c:pt>
                <c:pt idx="7">
                  <c:v>3.8000000000000034</c:v>
                </c:pt>
                <c:pt idx="8">
                  <c:v>5.0666666666666638</c:v>
                </c:pt>
                <c:pt idx="9">
                  <c:v>5.8666666666666645</c:v>
                </c:pt>
                <c:pt idx="10">
                  <c:v>10.666666666666668</c:v>
                </c:pt>
                <c:pt idx="11">
                  <c:v>11.66666666666667</c:v>
                </c:pt>
                <c:pt idx="12">
                  <c:v>9.1999999999999975</c:v>
                </c:pt>
                <c:pt idx="13">
                  <c:v>2.9333333333333322</c:v>
                </c:pt>
                <c:pt idx="14">
                  <c:v>17.266666666666662</c:v>
                </c:pt>
                <c:pt idx="15">
                  <c:v>19.866666666666667</c:v>
                </c:pt>
                <c:pt idx="16">
                  <c:v>23.599999999999998</c:v>
                </c:pt>
                <c:pt idx="17">
                  <c:v>7.9999999999999964</c:v>
                </c:pt>
                <c:pt idx="18">
                  <c:v>6.0000000000000053</c:v>
                </c:pt>
                <c:pt idx="19">
                  <c:v>14.666666666666661</c:v>
                </c:pt>
                <c:pt idx="20">
                  <c:v>26.06666666666667</c:v>
                </c:pt>
                <c:pt idx="21">
                  <c:v>25.333333333333329</c:v>
                </c:pt>
                <c:pt idx="22">
                  <c:v>23.06666666666667</c:v>
                </c:pt>
                <c:pt idx="23">
                  <c:v>24.466666666666669</c:v>
                </c:pt>
                <c:pt idx="24">
                  <c:v>22.866666666666667</c:v>
                </c:pt>
                <c:pt idx="25">
                  <c:v>21.999999999999996</c:v>
                </c:pt>
                <c:pt idx="26">
                  <c:v>22.733333333333338</c:v>
                </c:pt>
                <c:pt idx="27">
                  <c:v>21.066666666666666</c:v>
                </c:pt>
                <c:pt idx="28">
                  <c:v>25</c:v>
                </c:pt>
                <c:pt idx="29">
                  <c:v>25.6</c:v>
                </c:pt>
              </c:numCache>
            </c:numRef>
          </c:yVal>
          <c:smooth val="0"/>
        </c:ser>
        <c:ser>
          <c:idx val="2"/>
          <c:order val="2"/>
          <c:tx>
            <c:strRef>
              <c:f>'tilt 2'!$J$1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'tilt 2'!$A$2:$A$31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2'!$J$2:$J$31</c:f>
              <c:numCache>
                <c:formatCode>General</c:formatCode>
                <c:ptCount val="30"/>
                <c:pt idx="0">
                  <c:v>1.6000000000000014</c:v>
                </c:pt>
                <c:pt idx="1">
                  <c:v>1.6000000000000014</c:v>
                </c:pt>
                <c:pt idx="2">
                  <c:v>1.6000000000000014</c:v>
                </c:pt>
                <c:pt idx="3">
                  <c:v>1.8000000000000016</c:v>
                </c:pt>
                <c:pt idx="4">
                  <c:v>1.866666666666672</c:v>
                </c:pt>
                <c:pt idx="5">
                  <c:v>1.4000000000000012</c:v>
                </c:pt>
                <c:pt idx="6">
                  <c:v>1.4666666666666717</c:v>
                </c:pt>
                <c:pt idx="7">
                  <c:v>2.0000000000000018</c:v>
                </c:pt>
                <c:pt idx="8">
                  <c:v>1.8000000000000016</c:v>
                </c:pt>
                <c:pt idx="9">
                  <c:v>1.533333333333331</c:v>
                </c:pt>
                <c:pt idx="10">
                  <c:v>1.3333333333333308</c:v>
                </c:pt>
                <c:pt idx="11">
                  <c:v>1.3333333333333308</c:v>
                </c:pt>
                <c:pt idx="12">
                  <c:v>1.4000000000000012</c:v>
                </c:pt>
                <c:pt idx="13">
                  <c:v>1.2666666666666715</c:v>
                </c:pt>
                <c:pt idx="14">
                  <c:v>1.4000000000000012</c:v>
                </c:pt>
                <c:pt idx="15">
                  <c:v>2.5333333333333319</c:v>
                </c:pt>
                <c:pt idx="16">
                  <c:v>1.4666666666666717</c:v>
                </c:pt>
                <c:pt idx="17">
                  <c:v>12.866666666666671</c:v>
                </c:pt>
                <c:pt idx="18">
                  <c:v>8.9333333333333371</c:v>
                </c:pt>
                <c:pt idx="19">
                  <c:v>9.4666666666666686</c:v>
                </c:pt>
                <c:pt idx="20">
                  <c:v>9.5333333333333385</c:v>
                </c:pt>
                <c:pt idx="21">
                  <c:v>4.2666666666666631</c:v>
                </c:pt>
                <c:pt idx="22">
                  <c:v>4.0000000000000036</c:v>
                </c:pt>
                <c:pt idx="23">
                  <c:v>1.2666666666666715</c:v>
                </c:pt>
                <c:pt idx="24">
                  <c:v>1.4666666666666717</c:v>
                </c:pt>
                <c:pt idx="25">
                  <c:v>1.4666666666666717</c:v>
                </c:pt>
                <c:pt idx="26">
                  <c:v>1.3333333333333308</c:v>
                </c:pt>
                <c:pt idx="27">
                  <c:v>1.3333333333333308</c:v>
                </c:pt>
                <c:pt idx="28">
                  <c:v>1.866666666666672</c:v>
                </c:pt>
                <c:pt idx="29">
                  <c:v>1.6666666666666718</c:v>
                </c:pt>
              </c:numCache>
            </c:numRef>
          </c:yVal>
          <c:smooth val="0"/>
        </c:ser>
        <c:dLbls>
          <c:showLegendKey val="0"/>
          <c:showVal val="0"/>
          <c:showCatName val="0"/>
          <c:showSerName val="0"/>
          <c:showPercent val="0"/>
          <c:showBubbleSize val="0"/>
        </c:dLbls>
        <c:axId val="647185208"/>
        <c:axId val="647176976"/>
      </c:scatterChart>
      <c:valAx>
        <c:axId val="647185208"/>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76976"/>
        <c:crosses val="autoZero"/>
        <c:crossBetween val="midCat"/>
        <c:majorUnit val="250"/>
      </c:valAx>
      <c:valAx>
        <c:axId val="64717697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8520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Downtilt =</a:t>
            </a:r>
            <a:r>
              <a:rPr lang="en-US" baseline="0"/>
              <a:t> 0 degrees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'tilt 0'!$H$1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'tilt 0'!$A$2:$A$31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0'!$H$2:$H$31</c:f>
              <c:numCache>
                <c:formatCode>General</c:formatCode>
                <c:ptCount val="30"/>
                <c:pt idx="0">
                  <c:v>0.33333333333332993</c:v>
                </c:pt>
                <c:pt idx="1">
                  <c:v>0.40740740740741188</c:v>
                </c:pt>
                <c:pt idx="2">
                  <c:v>0.37777777777777688</c:v>
                </c:pt>
                <c:pt idx="3">
                  <c:v>0.33333333333332993</c:v>
                </c:pt>
                <c:pt idx="4">
                  <c:v>0.42222222222222383</c:v>
                </c:pt>
                <c:pt idx="5">
                  <c:v>0.39259259259258883</c:v>
                </c:pt>
                <c:pt idx="6">
                  <c:v>0.3555555555555534</c:v>
                </c:pt>
                <c:pt idx="7">
                  <c:v>1.5703703703703664</c:v>
                </c:pt>
                <c:pt idx="8">
                  <c:v>0.72592592592592986</c:v>
                </c:pt>
                <c:pt idx="9">
                  <c:v>0.4148148148148123</c:v>
                </c:pt>
                <c:pt idx="10">
                  <c:v>1.244444444444448</c:v>
                </c:pt>
                <c:pt idx="11">
                  <c:v>22.733333333333338</c:v>
                </c:pt>
                <c:pt idx="12">
                  <c:v>23.451851851851856</c:v>
                </c:pt>
                <c:pt idx="13">
                  <c:v>100</c:v>
                </c:pt>
                <c:pt idx="14">
                  <c:v>100</c:v>
                </c:pt>
                <c:pt idx="15">
                  <c:v>100</c:v>
                </c:pt>
                <c:pt idx="16">
                  <c:v>100</c:v>
                </c:pt>
                <c:pt idx="17">
                  <c:v>100</c:v>
                </c:pt>
                <c:pt idx="18">
                  <c:v>22.718518518518515</c:v>
                </c:pt>
                <c:pt idx="19">
                  <c:v>22.570370370370373</c:v>
                </c:pt>
                <c:pt idx="20">
                  <c:v>0.42222222222222383</c:v>
                </c:pt>
                <c:pt idx="21">
                  <c:v>0.4148148148148123</c:v>
                </c:pt>
                <c:pt idx="22">
                  <c:v>2.2814814814814843</c:v>
                </c:pt>
                <c:pt idx="23">
                  <c:v>0.77037037037036571</c:v>
                </c:pt>
                <c:pt idx="24">
                  <c:v>0.3555555555555534</c:v>
                </c:pt>
                <c:pt idx="25">
                  <c:v>0.4148148148148123</c:v>
                </c:pt>
                <c:pt idx="26">
                  <c:v>0.39259259259258883</c:v>
                </c:pt>
                <c:pt idx="27">
                  <c:v>0.34074074074074145</c:v>
                </c:pt>
                <c:pt idx="28">
                  <c:v>0.4148148148148123</c:v>
                </c:pt>
                <c:pt idx="29">
                  <c:v>0.36296296296296493</c:v>
                </c:pt>
              </c:numCache>
            </c:numRef>
          </c:yVal>
          <c:smooth val="0"/>
        </c:ser>
        <c:ser>
          <c:idx val="1"/>
          <c:order val="1"/>
          <c:tx>
            <c:strRef>
              <c:f>'tilt 0'!$I$1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'tilt 0'!$A$2:$A$31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0'!$I$2:$I$31</c:f>
              <c:numCache>
                <c:formatCode>General</c:formatCode>
                <c:ptCount val="30"/>
                <c:pt idx="0">
                  <c:v>1.2000000000000011</c:v>
                </c:pt>
                <c:pt idx="1">
                  <c:v>8.8666666666666671</c:v>
                </c:pt>
                <c:pt idx="2">
                  <c:v>8.4666666666666668</c:v>
                </c:pt>
                <c:pt idx="3">
                  <c:v>2.0000000000000018</c:v>
                </c:pt>
                <c:pt idx="4">
                  <c:v>2.0000000000000018</c:v>
                </c:pt>
                <c:pt idx="5">
                  <c:v>7.5999999999999961</c:v>
                </c:pt>
                <c:pt idx="6">
                  <c:v>5.533333333333335</c:v>
                </c:pt>
                <c:pt idx="7">
                  <c:v>18.000000000000004</c:v>
                </c:pt>
                <c:pt idx="8">
                  <c:v>17.866666666666664</c:v>
                </c:pt>
                <c:pt idx="9">
                  <c:v>34.799999999999997</c:v>
                </c:pt>
                <c:pt idx="10">
                  <c:v>34.666666666666671</c:v>
                </c:pt>
                <c:pt idx="11">
                  <c:v>34.799999999999997</c:v>
                </c:pt>
                <c:pt idx="12">
                  <c:v>34.799999999999997</c:v>
                </c:pt>
                <c:pt idx="13">
                  <c:v>1.4666666666666717</c:v>
                </c:pt>
                <c:pt idx="14">
                  <c:v>1.4000000000000012</c:v>
                </c:pt>
                <c:pt idx="15">
                  <c:v>1.1333333333333306</c:v>
                </c:pt>
                <c:pt idx="16">
                  <c:v>1.2666666666666715</c:v>
                </c:pt>
                <c:pt idx="17">
                  <c:v>1.4000000000000012</c:v>
                </c:pt>
                <c:pt idx="18">
                  <c:v>1.4000000000000012</c:v>
                </c:pt>
                <c:pt idx="19">
                  <c:v>1.6000000000000014</c:v>
                </c:pt>
                <c:pt idx="20">
                  <c:v>1.533333333333331</c:v>
                </c:pt>
                <c:pt idx="21">
                  <c:v>1.4666666666666717</c:v>
                </c:pt>
                <c:pt idx="22">
                  <c:v>1.533333333333331</c:v>
                </c:pt>
                <c:pt idx="23">
                  <c:v>1.6666666666666718</c:v>
                </c:pt>
                <c:pt idx="24">
                  <c:v>1.3333333333333308</c:v>
                </c:pt>
                <c:pt idx="25">
                  <c:v>1.6000000000000014</c:v>
                </c:pt>
                <c:pt idx="26">
                  <c:v>1.4000000000000012</c:v>
                </c:pt>
                <c:pt idx="27">
                  <c:v>1.4000000000000012</c:v>
                </c:pt>
                <c:pt idx="28">
                  <c:v>1.4666666666666717</c:v>
                </c:pt>
                <c:pt idx="29">
                  <c:v>1.6000000000000014</c:v>
                </c:pt>
              </c:numCache>
            </c:numRef>
          </c:yVal>
          <c:smooth val="0"/>
        </c:ser>
        <c:ser>
          <c:idx val="2"/>
          <c:order val="2"/>
          <c:tx>
            <c:strRef>
              <c:f>'tilt 0'!$J$1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'tilt 0'!$A$2:$A$31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0'!$J$2:$J$31</c:f>
              <c:numCache>
                <c:formatCode>General</c:formatCode>
                <c:ptCount val="30"/>
                <c:pt idx="0">
                  <c:v>1.3333333333333308</c:v>
                </c:pt>
                <c:pt idx="1">
                  <c:v>2.2666666666666613</c:v>
                </c:pt>
                <c:pt idx="2">
                  <c:v>1.9333333333333313</c:v>
                </c:pt>
                <c:pt idx="3">
                  <c:v>2.2666666666666613</c:v>
                </c:pt>
                <c:pt idx="4">
                  <c:v>2.1333333333333315</c:v>
                </c:pt>
                <c:pt idx="5">
                  <c:v>2.200000000000002</c:v>
                </c:pt>
                <c:pt idx="6">
                  <c:v>2.4000000000000021</c:v>
                </c:pt>
                <c:pt idx="7">
                  <c:v>2.1333333333333315</c:v>
                </c:pt>
                <c:pt idx="8">
                  <c:v>2.4666666666666615</c:v>
                </c:pt>
                <c:pt idx="9">
                  <c:v>2.6000000000000023</c:v>
                </c:pt>
                <c:pt idx="10">
                  <c:v>2.4666666666666615</c:v>
                </c:pt>
                <c:pt idx="11">
                  <c:v>1.7333333333333312</c:v>
                </c:pt>
                <c:pt idx="12">
                  <c:v>1.9333333333333313</c:v>
                </c:pt>
                <c:pt idx="13">
                  <c:v>1.2666666666666715</c:v>
                </c:pt>
                <c:pt idx="14">
                  <c:v>1.4000000000000012</c:v>
                </c:pt>
                <c:pt idx="15">
                  <c:v>1.2666666666666715</c:v>
                </c:pt>
                <c:pt idx="16">
                  <c:v>1.3333333333333308</c:v>
                </c:pt>
                <c:pt idx="17">
                  <c:v>1.2666666666666715</c:v>
                </c:pt>
                <c:pt idx="18">
                  <c:v>34.733333333333341</c:v>
                </c:pt>
                <c:pt idx="19">
                  <c:v>34.666666666666671</c:v>
                </c:pt>
                <c:pt idx="20">
                  <c:v>34.733333333333341</c:v>
                </c:pt>
                <c:pt idx="21">
                  <c:v>34.733333333333341</c:v>
                </c:pt>
                <c:pt idx="22">
                  <c:v>15.733333333333333</c:v>
                </c:pt>
                <c:pt idx="23">
                  <c:v>15.733333333333333</c:v>
                </c:pt>
                <c:pt idx="24">
                  <c:v>6.0666666666666647</c:v>
                </c:pt>
                <c:pt idx="25">
                  <c:v>7.1333333333333364</c:v>
                </c:pt>
                <c:pt idx="26">
                  <c:v>2.200000000000002</c:v>
                </c:pt>
                <c:pt idx="27">
                  <c:v>2.1333333333333315</c:v>
                </c:pt>
                <c:pt idx="28">
                  <c:v>12.666666666666671</c:v>
                </c:pt>
                <c:pt idx="29">
                  <c:v>3.6666666666666625</c:v>
                </c:pt>
              </c:numCache>
            </c:numRef>
          </c:yVal>
          <c:smooth val="0"/>
        </c:ser>
        <c:dLbls>
          <c:showLegendKey val="0"/>
          <c:showVal val="0"/>
          <c:showCatName val="0"/>
          <c:showSerName val="0"/>
          <c:showPercent val="0"/>
          <c:showBubbleSize val="0"/>
        </c:dLbls>
        <c:axId val="647163648"/>
        <c:axId val="322094512"/>
      </c:scatterChart>
      <c:valAx>
        <c:axId val="647163648"/>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094512"/>
        <c:crosses val="autoZero"/>
        <c:crossBetween val="midCat"/>
        <c:majorUnit val="250"/>
      </c:valAx>
      <c:valAx>
        <c:axId val="32209451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6364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Downtilt = 10 degrees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'tilt 10 (default)'!$H$1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'tilt 10 (default)'!$A$2:$A$31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10 (default)'!$H$2:$H$31</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0.50370370370370621</c:v>
                </c:pt>
                <c:pt idx="7">
                  <c:v>0.99259259259258936</c:v>
                </c:pt>
                <c:pt idx="8">
                  <c:v>0.47407407407407121</c:v>
                </c:pt>
                <c:pt idx="9">
                  <c:v>86.711111111111123</c:v>
                </c:pt>
                <c:pt idx="10">
                  <c:v>100</c:v>
                </c:pt>
                <c:pt idx="11">
                  <c:v>100</c:v>
                </c:pt>
                <c:pt idx="12">
                  <c:v>100</c:v>
                </c:pt>
                <c:pt idx="13">
                  <c:v>100</c:v>
                </c:pt>
                <c:pt idx="14">
                  <c:v>100</c:v>
                </c:pt>
                <c:pt idx="15">
                  <c:v>100</c:v>
                </c:pt>
                <c:pt idx="16">
                  <c:v>100</c:v>
                </c:pt>
                <c:pt idx="17">
                  <c:v>100</c:v>
                </c:pt>
                <c:pt idx="18">
                  <c:v>100</c:v>
                </c:pt>
                <c:pt idx="19">
                  <c:v>100</c:v>
                </c:pt>
                <c:pt idx="20">
                  <c:v>100</c:v>
                </c:pt>
                <c:pt idx="21">
                  <c:v>4.2592592592592631</c:v>
                </c:pt>
                <c:pt idx="22">
                  <c:v>0.36296296296296493</c:v>
                </c:pt>
                <c:pt idx="23">
                  <c:v>1.4444444444444482</c:v>
                </c:pt>
                <c:pt idx="24">
                  <c:v>6.4370370370370411</c:v>
                </c:pt>
                <c:pt idx="25">
                  <c:v>0.33333333333332993</c:v>
                </c:pt>
                <c:pt idx="26">
                  <c:v>0.33333333333332993</c:v>
                </c:pt>
                <c:pt idx="27">
                  <c:v>0.33333333333332993</c:v>
                </c:pt>
                <c:pt idx="28">
                  <c:v>0.33333333333332993</c:v>
                </c:pt>
                <c:pt idx="29">
                  <c:v>0.33333333333332993</c:v>
                </c:pt>
              </c:numCache>
            </c:numRef>
          </c:yVal>
          <c:smooth val="0"/>
        </c:ser>
        <c:ser>
          <c:idx val="1"/>
          <c:order val="1"/>
          <c:tx>
            <c:strRef>
              <c:f>'tilt 10 (default)'!$I$1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'tilt 10 (default)'!$A$2:$A$31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10 (default)'!$I$2:$I$31</c:f>
              <c:numCache>
                <c:formatCode>General</c:formatCode>
                <c:ptCount val="30"/>
                <c:pt idx="0">
                  <c:v>1.1333333333333306</c:v>
                </c:pt>
                <c:pt idx="1">
                  <c:v>1.2000000000000011</c:v>
                </c:pt>
                <c:pt idx="2">
                  <c:v>1.1333333333333306</c:v>
                </c:pt>
                <c:pt idx="3">
                  <c:v>1.0666666666666713</c:v>
                </c:pt>
                <c:pt idx="4">
                  <c:v>1.1333333333333306</c:v>
                </c:pt>
                <c:pt idx="5">
                  <c:v>1.2000000000000011</c:v>
                </c:pt>
                <c:pt idx="6">
                  <c:v>1.2666666666666715</c:v>
                </c:pt>
                <c:pt idx="7">
                  <c:v>1.4666666666666717</c:v>
                </c:pt>
                <c:pt idx="8">
                  <c:v>1.6000000000000014</c:v>
                </c:pt>
                <c:pt idx="9">
                  <c:v>1.0000000000000009</c:v>
                </c:pt>
                <c:pt idx="10">
                  <c:v>0.93333333333333046</c:v>
                </c:pt>
                <c:pt idx="11">
                  <c:v>0.93333333333333046</c:v>
                </c:pt>
                <c:pt idx="12">
                  <c:v>0.93333333333333046</c:v>
                </c:pt>
                <c:pt idx="13">
                  <c:v>0.93333333333333046</c:v>
                </c:pt>
                <c:pt idx="14">
                  <c:v>0.93333333333333046</c:v>
                </c:pt>
                <c:pt idx="15">
                  <c:v>0.93333333333333046</c:v>
                </c:pt>
                <c:pt idx="16">
                  <c:v>0.93333333333333046</c:v>
                </c:pt>
                <c:pt idx="17">
                  <c:v>0.93333333333333046</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strRef>
              <c:f>'tilt 10 (default)'!$J$1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'tilt 10 (default)'!$A$2:$A$31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10 (default)'!$J$2:$J$31</c:f>
              <c:numCache>
                <c:formatCode>General</c:formatCode>
                <c:ptCount val="30"/>
                <c:pt idx="0">
                  <c:v>1.1333333333333306</c:v>
                </c:pt>
                <c:pt idx="1">
                  <c:v>1.1333333333333306</c:v>
                </c:pt>
                <c:pt idx="2">
                  <c:v>1.1333333333333306</c:v>
                </c:pt>
                <c:pt idx="3">
                  <c:v>1.1333333333333306</c:v>
                </c:pt>
                <c:pt idx="4">
                  <c:v>1.1333333333333306</c:v>
                </c:pt>
                <c:pt idx="5">
                  <c:v>1.1333333333333306</c:v>
                </c:pt>
                <c:pt idx="6">
                  <c:v>1.1333333333333306</c:v>
                </c:pt>
                <c:pt idx="7">
                  <c:v>1.1333333333333306</c:v>
                </c:pt>
                <c:pt idx="8">
                  <c:v>1.1333333333333306</c:v>
                </c:pt>
                <c:pt idx="9">
                  <c:v>1.1333333333333306</c:v>
                </c:pt>
                <c:pt idx="10">
                  <c:v>1.1333333333333306</c:v>
                </c:pt>
                <c:pt idx="11">
                  <c:v>1.2000000000000011</c:v>
                </c:pt>
                <c:pt idx="12">
                  <c:v>1.1333333333333306</c:v>
                </c:pt>
                <c:pt idx="13">
                  <c:v>1.1333333333333306</c:v>
                </c:pt>
                <c:pt idx="14">
                  <c:v>1.1333333333333306</c:v>
                </c:pt>
                <c:pt idx="15">
                  <c:v>1.1333333333333306</c:v>
                </c:pt>
                <c:pt idx="16">
                  <c:v>1.1333333333333306</c:v>
                </c:pt>
                <c:pt idx="17">
                  <c:v>1.1333333333333306</c:v>
                </c:pt>
                <c:pt idx="18">
                  <c:v>1.1333333333333306</c:v>
                </c:pt>
                <c:pt idx="19">
                  <c:v>1.2000000000000011</c:v>
                </c:pt>
                <c:pt idx="20">
                  <c:v>1.2000000000000011</c:v>
                </c:pt>
                <c:pt idx="21">
                  <c:v>6.0666666666666647</c:v>
                </c:pt>
                <c:pt idx="22">
                  <c:v>3.066666666666662</c:v>
                </c:pt>
                <c:pt idx="23">
                  <c:v>1.2000000000000011</c:v>
                </c:pt>
                <c:pt idx="24">
                  <c:v>1.2666666666666715</c:v>
                </c:pt>
                <c:pt idx="25">
                  <c:v>1.2000000000000011</c:v>
                </c:pt>
                <c:pt idx="26">
                  <c:v>1.2000000000000011</c:v>
                </c:pt>
                <c:pt idx="27">
                  <c:v>1.2666666666666715</c:v>
                </c:pt>
                <c:pt idx="28">
                  <c:v>1.2000000000000011</c:v>
                </c:pt>
                <c:pt idx="29">
                  <c:v>1.2666666666666715</c:v>
                </c:pt>
              </c:numCache>
            </c:numRef>
          </c:yVal>
          <c:smooth val="0"/>
        </c:ser>
        <c:dLbls>
          <c:showLegendKey val="0"/>
          <c:showVal val="0"/>
          <c:showCatName val="0"/>
          <c:showSerName val="0"/>
          <c:showPercent val="0"/>
          <c:showBubbleSize val="0"/>
        </c:dLbls>
        <c:axId val="322093728"/>
        <c:axId val="322096080"/>
      </c:scatterChart>
      <c:valAx>
        <c:axId val="322093728"/>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096080"/>
        <c:crosses val="autoZero"/>
        <c:crossBetween val="midCat"/>
        <c:majorUnit val="250"/>
      </c:valAx>
      <c:valAx>
        <c:axId val="32209608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093728"/>
        <c:crosses val="autoZero"/>
        <c:crossBetween val="midCat"/>
      </c:valAx>
      <c:spPr>
        <a:noFill/>
        <a:ln>
          <a:noFill/>
        </a:ln>
        <a:effectLst/>
      </c:spPr>
    </c:plotArea>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Without</a:t>
            </a:r>
            <a:r>
              <a:rPr lang="en-US" baseline="0" dirty="0" smtClean="0"/>
              <a:t> failure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22661854768154"/>
          <c:y val="0.13941625352386505"/>
          <c:w val="0.79290048118985124"/>
          <c:h val="0.51013577006577882"/>
        </c:manualLayout>
      </c:layout>
      <c:scatterChart>
        <c:scatterStyle val="lineMarker"/>
        <c:varyColors val="0"/>
        <c:ser>
          <c:idx val="0"/>
          <c:order val="0"/>
          <c:tx>
            <c:strRef>
              <c:f>'No Failure'!$H$1</c:f>
              <c:strCache>
                <c:ptCount val="1"/>
                <c:pt idx="0">
                  <c:v>Responders</c:v>
                </c:pt>
              </c:strCache>
            </c:strRef>
          </c:tx>
          <c:spPr>
            <a:ln w="19050" cap="rnd">
              <a:solidFill>
                <a:schemeClr val="accent1"/>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Failure'!$H$2:$H$31</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1.2814814814814834</c:v>
                </c:pt>
                <c:pt idx="7">
                  <c:v>0.33333333333332993</c:v>
                </c:pt>
                <c:pt idx="8">
                  <c:v>0.42222222222222383</c:v>
                </c:pt>
                <c:pt idx="9">
                  <c:v>0.33333333333332993</c:v>
                </c:pt>
                <c:pt idx="10">
                  <c:v>0.39259259259258883</c:v>
                </c:pt>
                <c:pt idx="11">
                  <c:v>0.36296296296296493</c:v>
                </c:pt>
                <c:pt idx="12">
                  <c:v>0.57777777777777706</c:v>
                </c:pt>
                <c:pt idx="13">
                  <c:v>0.33333333333332993</c:v>
                </c:pt>
                <c:pt idx="14">
                  <c:v>0.33333333333332993</c:v>
                </c:pt>
                <c:pt idx="15">
                  <c:v>0.33333333333332993</c:v>
                </c:pt>
                <c:pt idx="16">
                  <c:v>0.33333333333332993</c:v>
                </c:pt>
                <c:pt idx="17">
                  <c:v>1.5777777777777779</c:v>
                </c:pt>
                <c:pt idx="18">
                  <c:v>0.33333333333332993</c:v>
                </c:pt>
                <c:pt idx="19">
                  <c:v>0.33333333333332993</c:v>
                </c:pt>
                <c:pt idx="20">
                  <c:v>0.40000000000000036</c:v>
                </c:pt>
                <c:pt idx="21">
                  <c:v>0.33333333333332993</c:v>
                </c:pt>
                <c:pt idx="22">
                  <c:v>0.37037037037036535</c:v>
                </c:pt>
                <c:pt idx="23">
                  <c:v>0.33333333333332993</c:v>
                </c:pt>
                <c:pt idx="24">
                  <c:v>2.5185185185185199</c:v>
                </c:pt>
                <c:pt idx="25">
                  <c:v>0.33333333333332993</c:v>
                </c:pt>
                <c:pt idx="26">
                  <c:v>0.33333333333332993</c:v>
                </c:pt>
                <c:pt idx="27">
                  <c:v>0.33333333333332993</c:v>
                </c:pt>
                <c:pt idx="28">
                  <c:v>0.33333333333332993</c:v>
                </c:pt>
                <c:pt idx="29">
                  <c:v>0.33333333333332993</c:v>
                </c:pt>
              </c:numCache>
            </c:numRef>
          </c:yVal>
          <c:smooth val="0"/>
        </c:ser>
        <c:ser>
          <c:idx val="1"/>
          <c:order val="1"/>
          <c:tx>
            <c:strRef>
              <c:f>'No Failure'!$I$1</c:f>
              <c:strCache>
                <c:ptCount val="1"/>
                <c:pt idx="0">
                  <c:v>UEs A</c:v>
                </c:pt>
              </c:strCache>
            </c:strRef>
          </c:tx>
          <c:spPr>
            <a:ln w="19050" cap="rnd">
              <a:solidFill>
                <a:schemeClr val="accent2"/>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Failure'!$I$2:$I$31</c:f>
              <c:numCache>
                <c:formatCode>General</c:formatCode>
                <c:ptCount val="30"/>
                <c:pt idx="0">
                  <c:v>1.2000000000000011</c:v>
                </c:pt>
                <c:pt idx="1">
                  <c:v>1.0666666666666713</c:v>
                </c:pt>
                <c:pt idx="2">
                  <c:v>1.1333333333333306</c:v>
                </c:pt>
                <c:pt idx="3">
                  <c:v>1.2000000000000011</c:v>
                </c:pt>
                <c:pt idx="4">
                  <c:v>1.0000000000000009</c:v>
                </c:pt>
                <c:pt idx="5">
                  <c:v>1.1333333333333306</c:v>
                </c:pt>
                <c:pt idx="6">
                  <c:v>1.0666666666666713</c:v>
                </c:pt>
                <c:pt idx="7">
                  <c:v>1.3333333333333308</c:v>
                </c:pt>
                <c:pt idx="8">
                  <c:v>2.1333333333333315</c:v>
                </c:pt>
                <c:pt idx="9">
                  <c:v>1.3333333333333308</c:v>
                </c:pt>
                <c:pt idx="10">
                  <c:v>1.2000000000000011</c:v>
                </c:pt>
                <c:pt idx="11">
                  <c:v>1.2000000000000011</c:v>
                </c:pt>
                <c:pt idx="12">
                  <c:v>0.93333333333333046</c:v>
                </c:pt>
                <c:pt idx="13">
                  <c:v>1.0000000000000009</c:v>
                </c:pt>
                <c:pt idx="14">
                  <c:v>0.93333333333333046</c:v>
                </c:pt>
                <c:pt idx="15">
                  <c:v>0.93333333333333046</c:v>
                </c:pt>
                <c:pt idx="16">
                  <c:v>0.93333333333333046</c:v>
                </c:pt>
                <c:pt idx="17">
                  <c:v>0.93333333333333046</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strRef>
              <c:f>'No Failure'!$J$1</c:f>
              <c:strCache>
                <c:ptCount val="1"/>
                <c:pt idx="0">
                  <c:v>UEs B</c:v>
                </c:pt>
              </c:strCache>
            </c:strRef>
          </c:tx>
          <c:spPr>
            <a:ln w="19050" cap="rnd">
              <a:solidFill>
                <a:schemeClr val="accent3"/>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Failure'!$J$2:$J$31</c:f>
              <c:numCache>
                <c:formatCode>General</c:formatCode>
                <c:ptCount val="30"/>
                <c:pt idx="0">
                  <c:v>1.2666666666666715</c:v>
                </c:pt>
                <c:pt idx="1">
                  <c:v>1.2666666666666715</c:v>
                </c:pt>
                <c:pt idx="2">
                  <c:v>1.2666666666666715</c:v>
                </c:pt>
                <c:pt idx="3">
                  <c:v>1.2666666666666715</c:v>
                </c:pt>
                <c:pt idx="4">
                  <c:v>1.2666666666666715</c:v>
                </c:pt>
                <c:pt idx="5">
                  <c:v>1.2666666666666715</c:v>
                </c:pt>
                <c:pt idx="6">
                  <c:v>1.2666666666666715</c:v>
                </c:pt>
                <c:pt idx="7">
                  <c:v>1.2666666666666715</c:v>
                </c:pt>
                <c:pt idx="8">
                  <c:v>1.2666666666666715</c:v>
                </c:pt>
                <c:pt idx="9">
                  <c:v>1.2666666666666715</c:v>
                </c:pt>
                <c:pt idx="10">
                  <c:v>1.2666666666666715</c:v>
                </c:pt>
                <c:pt idx="11">
                  <c:v>1.2666666666666715</c:v>
                </c:pt>
                <c:pt idx="12">
                  <c:v>1.2666666666666715</c:v>
                </c:pt>
                <c:pt idx="13">
                  <c:v>1.2666666666666715</c:v>
                </c:pt>
                <c:pt idx="14">
                  <c:v>1.2666666666666715</c:v>
                </c:pt>
                <c:pt idx="15">
                  <c:v>1.2666666666666715</c:v>
                </c:pt>
                <c:pt idx="16">
                  <c:v>1.2666666666666715</c:v>
                </c:pt>
                <c:pt idx="17">
                  <c:v>1.2666666666666715</c:v>
                </c:pt>
                <c:pt idx="18">
                  <c:v>1.3333333333333308</c:v>
                </c:pt>
                <c:pt idx="19">
                  <c:v>1.3333333333333308</c:v>
                </c:pt>
                <c:pt idx="20">
                  <c:v>1.3333333333333308</c:v>
                </c:pt>
                <c:pt idx="21">
                  <c:v>11.2</c:v>
                </c:pt>
                <c:pt idx="22">
                  <c:v>7.9333333333333371</c:v>
                </c:pt>
                <c:pt idx="23">
                  <c:v>1.2666666666666715</c:v>
                </c:pt>
                <c:pt idx="24">
                  <c:v>1.4000000000000012</c:v>
                </c:pt>
                <c:pt idx="25">
                  <c:v>1.2000000000000011</c:v>
                </c:pt>
                <c:pt idx="26">
                  <c:v>1.3333333333333308</c:v>
                </c:pt>
                <c:pt idx="27">
                  <c:v>1.3333333333333308</c:v>
                </c:pt>
                <c:pt idx="28">
                  <c:v>1.3333333333333308</c:v>
                </c:pt>
                <c:pt idx="29">
                  <c:v>1.3333333333333308</c:v>
                </c:pt>
              </c:numCache>
            </c:numRef>
          </c:yVal>
          <c:smooth val="0"/>
        </c:ser>
        <c:dLbls>
          <c:showLegendKey val="0"/>
          <c:showVal val="0"/>
          <c:showCatName val="0"/>
          <c:showSerName val="0"/>
          <c:showPercent val="0"/>
          <c:showBubbleSize val="0"/>
        </c:dLbls>
        <c:axId val="647174624"/>
        <c:axId val="647173840"/>
      </c:scatterChart>
      <c:valAx>
        <c:axId val="647174624"/>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a:t>
                </a:r>
                <a:r>
                  <a:rPr lang="en-US" sz="1100" b="0" i="0" baseline="0" dirty="0" smtClean="0">
                    <a:effectLst/>
                  </a:rPr>
                  <a:t>site 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73840"/>
        <c:crosses val="autoZero"/>
        <c:crossBetween val="midCat"/>
        <c:majorUnit val="250"/>
      </c:valAx>
      <c:valAx>
        <c:axId val="64717384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7462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Downtilt = 6 degrees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'tilt 6'!$H$1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'tilt 6'!$A$2:$A$31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6'!$H$2:$H$31</c:f>
              <c:numCache>
                <c:formatCode>General</c:formatCode>
                <c:ptCount val="30"/>
                <c:pt idx="0">
                  <c:v>0.33333333333332993</c:v>
                </c:pt>
                <c:pt idx="1">
                  <c:v>0.33333333333332993</c:v>
                </c:pt>
                <c:pt idx="2">
                  <c:v>0.33333333333332993</c:v>
                </c:pt>
                <c:pt idx="3">
                  <c:v>0.33333333333332993</c:v>
                </c:pt>
                <c:pt idx="4">
                  <c:v>0.33333333333332993</c:v>
                </c:pt>
                <c:pt idx="5">
                  <c:v>5.0222222222222168</c:v>
                </c:pt>
                <c:pt idx="6">
                  <c:v>0.33333333333332993</c:v>
                </c:pt>
                <c:pt idx="7">
                  <c:v>0.33333333333332993</c:v>
                </c:pt>
                <c:pt idx="8">
                  <c:v>0.33333333333332993</c:v>
                </c:pt>
                <c:pt idx="9">
                  <c:v>0.33333333333332993</c:v>
                </c:pt>
                <c:pt idx="10">
                  <c:v>0.40740740740741188</c:v>
                </c:pt>
                <c:pt idx="11">
                  <c:v>0.54814814814815316</c:v>
                </c:pt>
                <c:pt idx="12">
                  <c:v>86.748148148148147</c:v>
                </c:pt>
                <c:pt idx="13">
                  <c:v>100</c:v>
                </c:pt>
                <c:pt idx="14">
                  <c:v>100</c:v>
                </c:pt>
                <c:pt idx="15">
                  <c:v>100</c:v>
                </c:pt>
                <c:pt idx="16">
                  <c:v>100</c:v>
                </c:pt>
                <c:pt idx="17">
                  <c:v>100</c:v>
                </c:pt>
                <c:pt idx="18">
                  <c:v>0.82222222222222419</c:v>
                </c:pt>
                <c:pt idx="19">
                  <c:v>0.64444444444444748</c:v>
                </c:pt>
                <c:pt idx="20">
                  <c:v>0.42222222222222383</c:v>
                </c:pt>
                <c:pt idx="21">
                  <c:v>0.33333333333332993</c:v>
                </c:pt>
                <c:pt idx="22">
                  <c:v>0.33333333333332993</c:v>
                </c:pt>
                <c:pt idx="23">
                  <c:v>0.34814814814815298</c:v>
                </c:pt>
                <c:pt idx="24">
                  <c:v>0.33333333333332993</c:v>
                </c:pt>
                <c:pt idx="25">
                  <c:v>0.73333333333333028</c:v>
                </c:pt>
                <c:pt idx="26">
                  <c:v>0.33333333333332993</c:v>
                </c:pt>
                <c:pt idx="27">
                  <c:v>0.33333333333332993</c:v>
                </c:pt>
                <c:pt idx="28">
                  <c:v>0.33333333333332993</c:v>
                </c:pt>
                <c:pt idx="29">
                  <c:v>0.46666666666667078</c:v>
                </c:pt>
              </c:numCache>
            </c:numRef>
          </c:yVal>
          <c:smooth val="0"/>
        </c:ser>
        <c:ser>
          <c:idx val="1"/>
          <c:order val="1"/>
          <c:tx>
            <c:strRef>
              <c:f>'tilt 6'!$I$1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'tilt 6'!$A$2:$A$31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6'!$I$2:$I$31</c:f>
              <c:numCache>
                <c:formatCode>General</c:formatCode>
                <c:ptCount val="30"/>
                <c:pt idx="0">
                  <c:v>1.1333333333333306</c:v>
                </c:pt>
                <c:pt idx="1">
                  <c:v>1.0666666666666713</c:v>
                </c:pt>
                <c:pt idx="2">
                  <c:v>1.0666666666666713</c:v>
                </c:pt>
                <c:pt idx="3">
                  <c:v>1.0666666666666713</c:v>
                </c:pt>
                <c:pt idx="4">
                  <c:v>1.2000000000000011</c:v>
                </c:pt>
                <c:pt idx="5">
                  <c:v>1.1333333333333306</c:v>
                </c:pt>
                <c:pt idx="6">
                  <c:v>1.2000000000000011</c:v>
                </c:pt>
                <c:pt idx="7">
                  <c:v>1.2000000000000011</c:v>
                </c:pt>
                <c:pt idx="8">
                  <c:v>1.0666666666666713</c:v>
                </c:pt>
                <c:pt idx="9">
                  <c:v>1.2666666666666715</c:v>
                </c:pt>
                <c:pt idx="10">
                  <c:v>1.6000000000000014</c:v>
                </c:pt>
                <c:pt idx="11">
                  <c:v>3.6666666666666625</c:v>
                </c:pt>
                <c:pt idx="12">
                  <c:v>1.0666666666666713</c:v>
                </c:pt>
                <c:pt idx="13">
                  <c:v>0.93333333333333046</c:v>
                </c:pt>
                <c:pt idx="14">
                  <c:v>0.93333333333333046</c:v>
                </c:pt>
                <c:pt idx="15">
                  <c:v>0.93333333333333046</c:v>
                </c:pt>
                <c:pt idx="16">
                  <c:v>0.93333333333333046</c:v>
                </c:pt>
                <c:pt idx="17">
                  <c:v>0.86666666666667114</c:v>
                </c:pt>
                <c:pt idx="18">
                  <c:v>1.0000000000000009</c:v>
                </c:pt>
                <c:pt idx="19">
                  <c:v>0.93333333333333046</c:v>
                </c:pt>
                <c:pt idx="20">
                  <c:v>0.86666666666667114</c:v>
                </c:pt>
                <c:pt idx="21">
                  <c:v>0.86666666666667114</c:v>
                </c:pt>
                <c:pt idx="22">
                  <c:v>0.93333333333333046</c:v>
                </c:pt>
                <c:pt idx="23">
                  <c:v>0.86666666666667114</c:v>
                </c:pt>
                <c:pt idx="24">
                  <c:v>0.86666666666667114</c:v>
                </c:pt>
                <c:pt idx="25">
                  <c:v>0.86666666666667114</c:v>
                </c:pt>
                <c:pt idx="26">
                  <c:v>0.86666666666667114</c:v>
                </c:pt>
                <c:pt idx="27">
                  <c:v>0.86666666666667114</c:v>
                </c:pt>
                <c:pt idx="28">
                  <c:v>0.86666666666667114</c:v>
                </c:pt>
                <c:pt idx="29">
                  <c:v>0.86666666666667114</c:v>
                </c:pt>
              </c:numCache>
            </c:numRef>
          </c:yVal>
          <c:smooth val="0"/>
        </c:ser>
        <c:ser>
          <c:idx val="2"/>
          <c:order val="2"/>
          <c:tx>
            <c:strRef>
              <c:f>'tilt 6'!$J$1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'tilt 6'!$A$2:$A$31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6'!$J$2:$J$31</c:f>
              <c:numCache>
                <c:formatCode>General</c:formatCode>
                <c:ptCount val="30"/>
                <c:pt idx="0">
                  <c:v>0.93333333333333046</c:v>
                </c:pt>
                <c:pt idx="1">
                  <c:v>0.93333333333333046</c:v>
                </c:pt>
                <c:pt idx="2">
                  <c:v>0.93333333333333046</c:v>
                </c:pt>
                <c:pt idx="3">
                  <c:v>0.93333333333333046</c:v>
                </c:pt>
                <c:pt idx="4">
                  <c:v>0.93333333333333046</c:v>
                </c:pt>
                <c:pt idx="5">
                  <c:v>0.93333333333333046</c:v>
                </c:pt>
                <c:pt idx="6">
                  <c:v>0.93333333333333046</c:v>
                </c:pt>
                <c:pt idx="7">
                  <c:v>0.93333333333333046</c:v>
                </c:pt>
                <c:pt idx="8">
                  <c:v>0.93333333333333046</c:v>
                </c:pt>
                <c:pt idx="9">
                  <c:v>0.93333333333333046</c:v>
                </c:pt>
                <c:pt idx="10">
                  <c:v>1.0666666666666713</c:v>
                </c:pt>
                <c:pt idx="11">
                  <c:v>1.0666666666666713</c:v>
                </c:pt>
                <c:pt idx="12">
                  <c:v>1.0666666666666713</c:v>
                </c:pt>
                <c:pt idx="13">
                  <c:v>0.93333333333333046</c:v>
                </c:pt>
                <c:pt idx="14">
                  <c:v>0.93333333333333046</c:v>
                </c:pt>
                <c:pt idx="15">
                  <c:v>0.93333333333333046</c:v>
                </c:pt>
                <c:pt idx="16">
                  <c:v>0.93333333333333046</c:v>
                </c:pt>
                <c:pt idx="17">
                  <c:v>0.93333333333333046</c:v>
                </c:pt>
                <c:pt idx="18">
                  <c:v>1.4000000000000012</c:v>
                </c:pt>
                <c:pt idx="19">
                  <c:v>4.6666666666666634</c:v>
                </c:pt>
                <c:pt idx="20">
                  <c:v>1.866666666666672</c:v>
                </c:pt>
                <c:pt idx="21">
                  <c:v>1.1333333333333306</c:v>
                </c:pt>
                <c:pt idx="22">
                  <c:v>1.0666666666666713</c:v>
                </c:pt>
                <c:pt idx="23">
                  <c:v>1.2000000000000011</c:v>
                </c:pt>
                <c:pt idx="24">
                  <c:v>1.2000000000000011</c:v>
                </c:pt>
                <c:pt idx="25">
                  <c:v>1.2666666666666715</c:v>
                </c:pt>
                <c:pt idx="26">
                  <c:v>1.2666666666666715</c:v>
                </c:pt>
                <c:pt idx="27">
                  <c:v>1.0666666666666713</c:v>
                </c:pt>
                <c:pt idx="28">
                  <c:v>1.2000000000000011</c:v>
                </c:pt>
                <c:pt idx="29">
                  <c:v>1.0000000000000009</c:v>
                </c:pt>
              </c:numCache>
            </c:numRef>
          </c:yVal>
          <c:smooth val="0"/>
        </c:ser>
        <c:dLbls>
          <c:showLegendKey val="0"/>
          <c:showVal val="0"/>
          <c:showCatName val="0"/>
          <c:showSerName val="0"/>
          <c:showPercent val="0"/>
          <c:showBubbleSize val="0"/>
        </c:dLbls>
        <c:axId val="322095296"/>
        <c:axId val="322094904"/>
      </c:scatterChart>
      <c:valAx>
        <c:axId val="322095296"/>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094904"/>
        <c:crosses val="autoZero"/>
        <c:crossBetween val="midCat"/>
        <c:majorUnit val="250"/>
      </c:valAx>
      <c:valAx>
        <c:axId val="3220949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095296"/>
        <c:crosses val="autoZero"/>
        <c:crossBetween val="midCat"/>
      </c:valAx>
      <c:spPr>
        <a:noFill/>
        <a:ln>
          <a:noFill/>
        </a:ln>
        <a:effectLst/>
      </c:spPr>
    </c:plotArea>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Downtilt = 8 degrees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'tilt 8'!$H$1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'tilt 8'!$A$2:$A$31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8'!$H$2:$H$31</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0.33333333333332993</c:v>
                </c:pt>
                <c:pt idx="7">
                  <c:v>0.34074074074074145</c:v>
                </c:pt>
                <c:pt idx="8">
                  <c:v>0.33333333333332993</c:v>
                </c:pt>
                <c:pt idx="9">
                  <c:v>0.33333333333332993</c:v>
                </c:pt>
                <c:pt idx="10">
                  <c:v>0.44444444444444731</c:v>
                </c:pt>
                <c:pt idx="11">
                  <c:v>100</c:v>
                </c:pt>
                <c:pt idx="12">
                  <c:v>100</c:v>
                </c:pt>
                <c:pt idx="13">
                  <c:v>100</c:v>
                </c:pt>
                <c:pt idx="14">
                  <c:v>100</c:v>
                </c:pt>
                <c:pt idx="15">
                  <c:v>100</c:v>
                </c:pt>
                <c:pt idx="16">
                  <c:v>100</c:v>
                </c:pt>
                <c:pt idx="17">
                  <c:v>100</c:v>
                </c:pt>
                <c:pt idx="18">
                  <c:v>100</c:v>
                </c:pt>
                <c:pt idx="19">
                  <c:v>100</c:v>
                </c:pt>
                <c:pt idx="20">
                  <c:v>0.51851851851851816</c:v>
                </c:pt>
                <c:pt idx="21">
                  <c:v>0.33333333333332993</c:v>
                </c:pt>
                <c:pt idx="22">
                  <c:v>1.1333333333333306</c:v>
                </c:pt>
                <c:pt idx="23">
                  <c:v>0.33333333333332993</c:v>
                </c:pt>
                <c:pt idx="24">
                  <c:v>1.9703703703703668</c:v>
                </c:pt>
                <c:pt idx="25">
                  <c:v>0.33333333333332993</c:v>
                </c:pt>
                <c:pt idx="26">
                  <c:v>0.33333333333332993</c:v>
                </c:pt>
                <c:pt idx="27">
                  <c:v>0.33333333333332993</c:v>
                </c:pt>
                <c:pt idx="28">
                  <c:v>0.33333333333332993</c:v>
                </c:pt>
                <c:pt idx="29">
                  <c:v>0.33333333333332993</c:v>
                </c:pt>
              </c:numCache>
            </c:numRef>
          </c:yVal>
          <c:smooth val="0"/>
        </c:ser>
        <c:ser>
          <c:idx val="1"/>
          <c:order val="1"/>
          <c:tx>
            <c:strRef>
              <c:f>'tilt 8'!$I$1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'tilt 8'!$A$2:$A$31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8'!$I$2:$I$31</c:f>
              <c:numCache>
                <c:formatCode>General</c:formatCode>
                <c:ptCount val="30"/>
                <c:pt idx="0">
                  <c:v>1.1333333333333306</c:v>
                </c:pt>
                <c:pt idx="1">
                  <c:v>1.2000000000000011</c:v>
                </c:pt>
                <c:pt idx="2">
                  <c:v>1.1333333333333306</c:v>
                </c:pt>
                <c:pt idx="3">
                  <c:v>1.2000000000000011</c:v>
                </c:pt>
                <c:pt idx="4">
                  <c:v>1.0666666666666713</c:v>
                </c:pt>
                <c:pt idx="5">
                  <c:v>1.1333333333333306</c:v>
                </c:pt>
                <c:pt idx="6">
                  <c:v>1.2666666666666715</c:v>
                </c:pt>
                <c:pt idx="7">
                  <c:v>1.0666666666666713</c:v>
                </c:pt>
                <c:pt idx="8">
                  <c:v>1.1333333333333306</c:v>
                </c:pt>
                <c:pt idx="9">
                  <c:v>1.4666666666666717</c:v>
                </c:pt>
                <c:pt idx="10">
                  <c:v>3.4666666666666623</c:v>
                </c:pt>
                <c:pt idx="11">
                  <c:v>0.93333333333333046</c:v>
                </c:pt>
                <c:pt idx="12">
                  <c:v>0.93333333333333046</c:v>
                </c:pt>
                <c:pt idx="13">
                  <c:v>0.93333333333333046</c:v>
                </c:pt>
                <c:pt idx="14">
                  <c:v>0.86666666666667114</c:v>
                </c:pt>
                <c:pt idx="15">
                  <c:v>0.86666666666667114</c:v>
                </c:pt>
                <c:pt idx="16">
                  <c:v>0.86666666666667114</c:v>
                </c:pt>
                <c:pt idx="17">
                  <c:v>0.86666666666667114</c:v>
                </c:pt>
                <c:pt idx="18">
                  <c:v>0.86666666666667114</c:v>
                </c:pt>
                <c:pt idx="19">
                  <c:v>0.86666666666667114</c:v>
                </c:pt>
                <c:pt idx="20">
                  <c:v>0.86666666666667114</c:v>
                </c:pt>
                <c:pt idx="21">
                  <c:v>0.86666666666667114</c:v>
                </c:pt>
                <c:pt idx="22">
                  <c:v>0.86666666666667114</c:v>
                </c:pt>
                <c:pt idx="23">
                  <c:v>0.86666666666667114</c:v>
                </c:pt>
                <c:pt idx="24">
                  <c:v>0.86666666666667114</c:v>
                </c:pt>
                <c:pt idx="25">
                  <c:v>0.86666666666667114</c:v>
                </c:pt>
                <c:pt idx="26">
                  <c:v>0.86666666666667114</c:v>
                </c:pt>
                <c:pt idx="27">
                  <c:v>0.86666666666667114</c:v>
                </c:pt>
                <c:pt idx="28">
                  <c:v>0.86666666666667114</c:v>
                </c:pt>
                <c:pt idx="29">
                  <c:v>0.86666666666667114</c:v>
                </c:pt>
              </c:numCache>
            </c:numRef>
          </c:yVal>
          <c:smooth val="0"/>
        </c:ser>
        <c:ser>
          <c:idx val="2"/>
          <c:order val="2"/>
          <c:tx>
            <c:strRef>
              <c:f>'tilt 8'!$J$1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'tilt 8'!$A$2:$A$31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'tilt 8'!$J$2:$J$31</c:f>
              <c:numCache>
                <c:formatCode>General</c:formatCode>
                <c:ptCount val="30"/>
                <c:pt idx="0">
                  <c:v>0.93333333333333046</c:v>
                </c:pt>
                <c:pt idx="1">
                  <c:v>0.93333333333333046</c:v>
                </c:pt>
                <c:pt idx="2">
                  <c:v>0.93333333333333046</c:v>
                </c:pt>
                <c:pt idx="3">
                  <c:v>0.93333333333333046</c:v>
                </c:pt>
                <c:pt idx="4">
                  <c:v>0.93333333333333046</c:v>
                </c:pt>
                <c:pt idx="5">
                  <c:v>0.93333333333333046</c:v>
                </c:pt>
                <c:pt idx="6">
                  <c:v>0.93333333333333046</c:v>
                </c:pt>
                <c:pt idx="7">
                  <c:v>0.93333333333333046</c:v>
                </c:pt>
                <c:pt idx="8">
                  <c:v>1.0666666666666713</c:v>
                </c:pt>
                <c:pt idx="9">
                  <c:v>0.93333333333333046</c:v>
                </c:pt>
                <c:pt idx="10">
                  <c:v>0.93333333333333046</c:v>
                </c:pt>
                <c:pt idx="11">
                  <c:v>0.93333333333333046</c:v>
                </c:pt>
                <c:pt idx="12">
                  <c:v>0.93333333333333046</c:v>
                </c:pt>
                <c:pt idx="13">
                  <c:v>0.93333333333333046</c:v>
                </c:pt>
                <c:pt idx="14">
                  <c:v>0.93333333333333046</c:v>
                </c:pt>
                <c:pt idx="15">
                  <c:v>0.93333333333333046</c:v>
                </c:pt>
                <c:pt idx="16">
                  <c:v>0.93333333333333046</c:v>
                </c:pt>
                <c:pt idx="17">
                  <c:v>0.93333333333333046</c:v>
                </c:pt>
                <c:pt idx="18">
                  <c:v>0.93333333333333046</c:v>
                </c:pt>
                <c:pt idx="19">
                  <c:v>0.93333333333333046</c:v>
                </c:pt>
                <c:pt idx="20">
                  <c:v>8.0666666666666664</c:v>
                </c:pt>
                <c:pt idx="21">
                  <c:v>1.533333333333331</c:v>
                </c:pt>
                <c:pt idx="22">
                  <c:v>1.0000000000000009</c:v>
                </c:pt>
                <c:pt idx="23">
                  <c:v>1.1333333333333306</c:v>
                </c:pt>
                <c:pt idx="24">
                  <c:v>1.2000000000000011</c:v>
                </c:pt>
                <c:pt idx="25">
                  <c:v>1.2000000000000011</c:v>
                </c:pt>
                <c:pt idx="26">
                  <c:v>1.2000000000000011</c:v>
                </c:pt>
                <c:pt idx="27">
                  <c:v>1.2000000000000011</c:v>
                </c:pt>
                <c:pt idx="28">
                  <c:v>1.2000000000000011</c:v>
                </c:pt>
                <c:pt idx="29">
                  <c:v>1.2000000000000011</c:v>
                </c:pt>
              </c:numCache>
            </c:numRef>
          </c:yVal>
          <c:smooth val="0"/>
        </c:ser>
        <c:dLbls>
          <c:showLegendKey val="0"/>
          <c:showVal val="0"/>
          <c:showCatName val="0"/>
          <c:showSerName val="0"/>
          <c:showPercent val="0"/>
          <c:showBubbleSize val="0"/>
        </c:dLbls>
        <c:axId val="322100000"/>
        <c:axId val="322102744"/>
      </c:scatterChart>
      <c:valAx>
        <c:axId val="322100000"/>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102744"/>
        <c:crosses val="autoZero"/>
        <c:crossBetween val="midCat"/>
        <c:majorUnit val="250"/>
      </c:valAx>
      <c:valAx>
        <c:axId val="3221027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100000"/>
        <c:crosses val="autoZero"/>
        <c:crossBetween val="midCat"/>
      </c:valAx>
      <c:spPr>
        <a:noFill/>
        <a:ln>
          <a:noFill/>
        </a:ln>
        <a:effectLst/>
      </c:spPr>
    </c:plotArea>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Resource </a:t>
            </a:r>
            <a:r>
              <a:rPr lang="en-US" sz="1600" dirty="0" smtClean="0"/>
              <a:t>Block </a:t>
            </a:r>
            <a:r>
              <a:rPr lang="en-US" sz="1600" dirty="0"/>
              <a:t>U</a:t>
            </a:r>
            <a:r>
              <a:rPr lang="en-US" sz="1600" dirty="0" smtClean="0"/>
              <a:t>sage</a:t>
            </a:r>
            <a:endParaRPr lang="en-US" sz="16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Combined!$B$1</c:f>
              <c:strCache>
                <c:ptCount val="1"/>
                <c:pt idx="0">
                  <c:v>DL A</c:v>
                </c:pt>
              </c:strCache>
            </c:strRef>
          </c:tx>
          <c:spPr>
            <a:ln w="19050" cap="rnd">
              <a:solidFill>
                <a:schemeClr val="accent2"/>
              </a:solidFill>
              <a:prstDash val="dash"/>
              <a:round/>
            </a:ln>
            <a:effectLst/>
          </c:spPr>
          <c:marker>
            <c:symbol val="none"/>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Combined!$B$2:$B$31</c:f>
              <c:numCache>
                <c:formatCode>General</c:formatCode>
                <c:ptCount val="30"/>
                <c:pt idx="0">
                  <c:v>8.6630000000000003</c:v>
                </c:pt>
                <c:pt idx="1">
                  <c:v>10.045999999999999</c:v>
                </c:pt>
                <c:pt idx="2">
                  <c:v>8.6643299999999996</c:v>
                </c:pt>
                <c:pt idx="3">
                  <c:v>8.6630000000000003</c:v>
                </c:pt>
                <c:pt idx="4">
                  <c:v>8.8403299999999998</c:v>
                </c:pt>
                <c:pt idx="5">
                  <c:v>10.314</c:v>
                </c:pt>
                <c:pt idx="6">
                  <c:v>11.164300000000001</c:v>
                </c:pt>
                <c:pt idx="7">
                  <c:v>12.518700000000001</c:v>
                </c:pt>
                <c:pt idx="8">
                  <c:v>12.368</c:v>
                </c:pt>
                <c:pt idx="9">
                  <c:v>10.452299999999999</c:v>
                </c:pt>
                <c:pt idx="10">
                  <c:v>12.785299999999999</c:v>
                </c:pt>
                <c:pt idx="11">
                  <c:v>13.0443</c:v>
                </c:pt>
                <c:pt idx="12">
                  <c:v>12.7623</c:v>
                </c:pt>
                <c:pt idx="13">
                  <c:v>12.275700000000001</c:v>
                </c:pt>
                <c:pt idx="14">
                  <c:v>12.307700000000001</c:v>
                </c:pt>
                <c:pt idx="15">
                  <c:v>12.486700000000001</c:v>
                </c:pt>
                <c:pt idx="16">
                  <c:v>5.5413300000000003</c:v>
                </c:pt>
                <c:pt idx="17">
                  <c:v>3.44</c:v>
                </c:pt>
                <c:pt idx="18">
                  <c:v>3.47167</c:v>
                </c:pt>
                <c:pt idx="19">
                  <c:v>3.4740000000000002</c:v>
                </c:pt>
                <c:pt idx="20">
                  <c:v>3.77033</c:v>
                </c:pt>
                <c:pt idx="21">
                  <c:v>2.6503299999999999</c:v>
                </c:pt>
                <c:pt idx="22">
                  <c:v>2.1293299999999999</c:v>
                </c:pt>
                <c:pt idx="23">
                  <c:v>1.6033299999999999</c:v>
                </c:pt>
                <c:pt idx="24">
                  <c:v>1.5896699999999999</c:v>
                </c:pt>
                <c:pt idx="25">
                  <c:v>1.5896699999999999</c:v>
                </c:pt>
                <c:pt idx="26">
                  <c:v>2.5449999999999999</c:v>
                </c:pt>
                <c:pt idx="27">
                  <c:v>1.5996699999999999</c:v>
                </c:pt>
                <c:pt idx="28">
                  <c:v>1.5856699999999999</c:v>
                </c:pt>
                <c:pt idx="29">
                  <c:v>0.76</c:v>
                </c:pt>
              </c:numCache>
            </c:numRef>
          </c:yVal>
          <c:smooth val="0"/>
        </c:ser>
        <c:ser>
          <c:idx val="1"/>
          <c:order val="1"/>
          <c:tx>
            <c:strRef>
              <c:f>Combined!$C$1</c:f>
              <c:strCache>
                <c:ptCount val="1"/>
                <c:pt idx="0">
                  <c:v>UL A</c:v>
                </c:pt>
              </c:strCache>
            </c:strRef>
          </c:tx>
          <c:spPr>
            <a:ln w="19050" cap="rnd">
              <a:solidFill>
                <a:schemeClr val="accent2"/>
              </a:solidFill>
              <a:round/>
            </a:ln>
            <a:effectLst/>
          </c:spPr>
          <c:marker>
            <c:symbol val="none"/>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Combined!$C$2:$C$31</c:f>
              <c:numCache>
                <c:formatCode>General</c:formatCode>
                <c:ptCount val="30"/>
                <c:pt idx="0">
                  <c:v>14.5</c:v>
                </c:pt>
                <c:pt idx="1">
                  <c:v>16.090699999999998</c:v>
                </c:pt>
                <c:pt idx="2">
                  <c:v>15</c:v>
                </c:pt>
                <c:pt idx="3">
                  <c:v>15</c:v>
                </c:pt>
                <c:pt idx="4">
                  <c:v>15</c:v>
                </c:pt>
                <c:pt idx="5">
                  <c:v>15.311999999999999</c:v>
                </c:pt>
                <c:pt idx="6">
                  <c:v>15.502700000000001</c:v>
                </c:pt>
                <c:pt idx="7">
                  <c:v>16.25</c:v>
                </c:pt>
                <c:pt idx="8">
                  <c:v>16.350000000000001</c:v>
                </c:pt>
                <c:pt idx="9">
                  <c:v>16.549700000000001</c:v>
                </c:pt>
                <c:pt idx="10">
                  <c:v>17.5</c:v>
                </c:pt>
                <c:pt idx="11">
                  <c:v>18.25</c:v>
                </c:pt>
                <c:pt idx="12">
                  <c:v>18.25</c:v>
                </c:pt>
                <c:pt idx="13">
                  <c:v>19.600000000000001</c:v>
                </c:pt>
                <c:pt idx="14">
                  <c:v>19.600000000000001</c:v>
                </c:pt>
                <c:pt idx="15">
                  <c:v>22.4</c:v>
                </c:pt>
                <c:pt idx="16">
                  <c:v>22.108699999999999</c:v>
                </c:pt>
                <c:pt idx="17">
                  <c:v>18.244</c:v>
                </c:pt>
                <c:pt idx="18">
                  <c:v>16.928999999999998</c:v>
                </c:pt>
                <c:pt idx="19">
                  <c:v>16.628</c:v>
                </c:pt>
                <c:pt idx="20">
                  <c:v>16.506</c:v>
                </c:pt>
                <c:pt idx="21">
                  <c:v>15.9223</c:v>
                </c:pt>
                <c:pt idx="22">
                  <c:v>15.313700000000001</c:v>
                </c:pt>
                <c:pt idx="23">
                  <c:v>15.157999999999999</c:v>
                </c:pt>
                <c:pt idx="24">
                  <c:v>15.1523</c:v>
                </c:pt>
                <c:pt idx="25">
                  <c:v>15.1523</c:v>
                </c:pt>
                <c:pt idx="26">
                  <c:v>15.5517</c:v>
                </c:pt>
                <c:pt idx="27">
                  <c:v>15.1477</c:v>
                </c:pt>
                <c:pt idx="28">
                  <c:v>14.779</c:v>
                </c:pt>
                <c:pt idx="29">
                  <c:v>14.573700000000001</c:v>
                </c:pt>
              </c:numCache>
            </c:numRef>
          </c:yVal>
          <c:smooth val="0"/>
        </c:ser>
        <c:ser>
          <c:idx val="2"/>
          <c:order val="2"/>
          <c:tx>
            <c:strRef>
              <c:f>Combined!$D$1</c:f>
              <c:strCache>
                <c:ptCount val="1"/>
                <c:pt idx="0">
                  <c:v>DL B</c:v>
                </c:pt>
              </c:strCache>
            </c:strRef>
          </c:tx>
          <c:spPr>
            <a:ln w="19050" cap="rnd">
              <a:solidFill>
                <a:schemeClr val="accent6"/>
              </a:solidFill>
              <a:prstDash val="dash"/>
              <a:round/>
            </a:ln>
            <a:effectLst/>
          </c:spPr>
          <c:marker>
            <c:symbol val="none"/>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Combined!$D$2:$D$31</c:f>
              <c:numCache>
                <c:formatCode>General</c:formatCode>
                <c:ptCount val="30"/>
                <c:pt idx="0">
                  <c:v>4.4420000000000002</c:v>
                </c:pt>
                <c:pt idx="1">
                  <c:v>4.8890000000000002</c:v>
                </c:pt>
                <c:pt idx="2">
                  <c:v>4.43133</c:v>
                </c:pt>
                <c:pt idx="3">
                  <c:v>4.43133</c:v>
                </c:pt>
                <c:pt idx="4">
                  <c:v>4.43133</c:v>
                </c:pt>
                <c:pt idx="5">
                  <c:v>4.4306700000000001</c:v>
                </c:pt>
                <c:pt idx="6">
                  <c:v>5.258</c:v>
                </c:pt>
                <c:pt idx="7">
                  <c:v>5.12967</c:v>
                </c:pt>
                <c:pt idx="8">
                  <c:v>4.9796699999999996</c:v>
                </c:pt>
                <c:pt idx="9">
                  <c:v>5.87</c:v>
                </c:pt>
                <c:pt idx="10">
                  <c:v>6.1146700000000003</c:v>
                </c:pt>
                <c:pt idx="11">
                  <c:v>5.5170000000000003</c:v>
                </c:pt>
                <c:pt idx="12">
                  <c:v>5.5110000000000001</c:v>
                </c:pt>
                <c:pt idx="13">
                  <c:v>4.9683299999999999</c:v>
                </c:pt>
                <c:pt idx="14">
                  <c:v>4.7549999999999999</c:v>
                </c:pt>
                <c:pt idx="15">
                  <c:v>5.6773300000000004</c:v>
                </c:pt>
                <c:pt idx="16">
                  <c:v>11.535299999999999</c:v>
                </c:pt>
                <c:pt idx="17">
                  <c:v>10.813700000000001</c:v>
                </c:pt>
                <c:pt idx="18">
                  <c:v>10.9483</c:v>
                </c:pt>
                <c:pt idx="19">
                  <c:v>8.6616700000000009</c:v>
                </c:pt>
                <c:pt idx="20">
                  <c:v>9.0933299999999999</c:v>
                </c:pt>
                <c:pt idx="21">
                  <c:v>9.2953299999999999</c:v>
                </c:pt>
                <c:pt idx="22">
                  <c:v>8.4173299999999998</c:v>
                </c:pt>
                <c:pt idx="23">
                  <c:v>8.6219999999999999</c:v>
                </c:pt>
                <c:pt idx="24">
                  <c:v>8.8040000000000003</c:v>
                </c:pt>
                <c:pt idx="25">
                  <c:v>8.8040000000000003</c:v>
                </c:pt>
                <c:pt idx="26">
                  <c:v>8.3943300000000001</c:v>
                </c:pt>
                <c:pt idx="27">
                  <c:v>6.2913300000000003</c:v>
                </c:pt>
                <c:pt idx="28">
                  <c:v>6.2913300000000003</c:v>
                </c:pt>
                <c:pt idx="29">
                  <c:v>8.8040000000000003</c:v>
                </c:pt>
              </c:numCache>
            </c:numRef>
          </c:yVal>
          <c:smooth val="0"/>
        </c:ser>
        <c:ser>
          <c:idx val="3"/>
          <c:order val="3"/>
          <c:tx>
            <c:strRef>
              <c:f>Combined!$E$1</c:f>
              <c:strCache>
                <c:ptCount val="1"/>
                <c:pt idx="0">
                  <c:v>UL B</c:v>
                </c:pt>
              </c:strCache>
            </c:strRef>
          </c:tx>
          <c:spPr>
            <a:ln w="19050" cap="rnd">
              <a:solidFill>
                <a:schemeClr val="accent6"/>
              </a:solidFill>
              <a:round/>
            </a:ln>
            <a:effectLst/>
          </c:spPr>
          <c:marker>
            <c:symbol val="none"/>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Combined!$E$2:$E$31</c:f>
              <c:numCache>
                <c:formatCode>General</c:formatCode>
                <c:ptCount val="30"/>
                <c:pt idx="0">
                  <c:v>12.851000000000001</c:v>
                </c:pt>
                <c:pt idx="1">
                  <c:v>12.9053</c:v>
                </c:pt>
                <c:pt idx="2">
                  <c:v>12.852</c:v>
                </c:pt>
                <c:pt idx="3">
                  <c:v>12.852</c:v>
                </c:pt>
                <c:pt idx="4">
                  <c:v>12.852</c:v>
                </c:pt>
                <c:pt idx="5">
                  <c:v>12.852</c:v>
                </c:pt>
                <c:pt idx="6">
                  <c:v>13.2727</c:v>
                </c:pt>
                <c:pt idx="7">
                  <c:v>13.338699999999999</c:v>
                </c:pt>
                <c:pt idx="8">
                  <c:v>13.512</c:v>
                </c:pt>
                <c:pt idx="9">
                  <c:v>14.915699999999999</c:v>
                </c:pt>
                <c:pt idx="10">
                  <c:v>15.458</c:v>
                </c:pt>
                <c:pt idx="11">
                  <c:v>15.9343</c:v>
                </c:pt>
                <c:pt idx="12">
                  <c:v>15.9343</c:v>
                </c:pt>
                <c:pt idx="13">
                  <c:v>15.791700000000001</c:v>
                </c:pt>
                <c:pt idx="14">
                  <c:v>16.483000000000001</c:v>
                </c:pt>
                <c:pt idx="15">
                  <c:v>17.241299999999999</c:v>
                </c:pt>
                <c:pt idx="16">
                  <c:v>21.264700000000001</c:v>
                </c:pt>
                <c:pt idx="17">
                  <c:v>17.422999999999998</c:v>
                </c:pt>
                <c:pt idx="18">
                  <c:v>17.540700000000001</c:v>
                </c:pt>
                <c:pt idx="19">
                  <c:v>16.021699999999999</c:v>
                </c:pt>
                <c:pt idx="20">
                  <c:v>15.5067</c:v>
                </c:pt>
                <c:pt idx="21">
                  <c:v>14.4253</c:v>
                </c:pt>
                <c:pt idx="22">
                  <c:v>14.03</c:v>
                </c:pt>
                <c:pt idx="23">
                  <c:v>13.2037</c:v>
                </c:pt>
                <c:pt idx="24">
                  <c:v>13.298299999999999</c:v>
                </c:pt>
                <c:pt idx="25">
                  <c:v>13.0977</c:v>
                </c:pt>
                <c:pt idx="26">
                  <c:v>12.504</c:v>
                </c:pt>
                <c:pt idx="27">
                  <c:v>12.251300000000001</c:v>
                </c:pt>
                <c:pt idx="28">
                  <c:v>12.251300000000001</c:v>
                </c:pt>
                <c:pt idx="29">
                  <c:v>13.1983</c:v>
                </c:pt>
              </c:numCache>
            </c:numRef>
          </c:yVal>
          <c:smooth val="0"/>
        </c:ser>
        <c:dLbls>
          <c:showLegendKey val="0"/>
          <c:showVal val="0"/>
          <c:showCatName val="0"/>
          <c:showSerName val="0"/>
          <c:showPercent val="0"/>
          <c:showBubbleSize val="0"/>
        </c:dLbls>
        <c:axId val="322099608"/>
        <c:axId val="322100392"/>
      </c:scatterChart>
      <c:valAx>
        <c:axId val="322099608"/>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2100392"/>
        <c:crosses val="autoZero"/>
        <c:crossBetween val="midCat"/>
        <c:majorUnit val="250"/>
      </c:valAx>
      <c:valAx>
        <c:axId val="32210039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209960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Packet loss</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Combined!$H$1</c:f>
              <c:strCache>
                <c:ptCount val="1"/>
                <c:pt idx="0">
                  <c:v>Responders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Combined!$H$2:$H$31</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0.33333333333332993</c:v>
                </c:pt>
                <c:pt idx="7">
                  <c:v>0.33333333333332993</c:v>
                </c:pt>
                <c:pt idx="8">
                  <c:v>0.33333333333332993</c:v>
                </c:pt>
                <c:pt idx="9">
                  <c:v>0.33333333333332993</c:v>
                </c:pt>
                <c:pt idx="10">
                  <c:v>0.33333333333332993</c:v>
                </c:pt>
                <c:pt idx="11">
                  <c:v>0.33333333333332993</c:v>
                </c:pt>
                <c:pt idx="12">
                  <c:v>0.33333333333332993</c:v>
                </c:pt>
                <c:pt idx="13">
                  <c:v>0.33333333333332993</c:v>
                </c:pt>
                <c:pt idx="14">
                  <c:v>0.33333333333332993</c:v>
                </c:pt>
                <c:pt idx="15">
                  <c:v>0.33333333333332993</c:v>
                </c:pt>
                <c:pt idx="16">
                  <c:v>0.33333333333332993</c:v>
                </c:pt>
                <c:pt idx="17">
                  <c:v>0.33333333333332993</c:v>
                </c:pt>
                <c:pt idx="18">
                  <c:v>0.33333333333332993</c:v>
                </c:pt>
                <c:pt idx="19">
                  <c:v>0.33333333333332993</c:v>
                </c:pt>
                <c:pt idx="20">
                  <c:v>0.33333333333332993</c:v>
                </c:pt>
                <c:pt idx="21">
                  <c:v>0.33333333333332993</c:v>
                </c:pt>
                <c:pt idx="22">
                  <c:v>0.33333333333332993</c:v>
                </c:pt>
                <c:pt idx="23">
                  <c:v>0.33333333333332993</c:v>
                </c:pt>
                <c:pt idx="24">
                  <c:v>0.33333333333332993</c:v>
                </c:pt>
                <c:pt idx="25">
                  <c:v>0.33333333333332993</c:v>
                </c:pt>
                <c:pt idx="26">
                  <c:v>0.33333333333332993</c:v>
                </c:pt>
                <c:pt idx="27">
                  <c:v>0.33333333333332993</c:v>
                </c:pt>
                <c:pt idx="28">
                  <c:v>0.33333333333332993</c:v>
                </c:pt>
                <c:pt idx="29">
                  <c:v>0.33333333333332993</c:v>
                </c:pt>
              </c:numCache>
            </c:numRef>
          </c:yVal>
          <c:smooth val="0"/>
        </c:ser>
        <c:ser>
          <c:idx val="1"/>
          <c:order val="1"/>
          <c:tx>
            <c:strRef>
              <c:f>Combined!$I$1</c:f>
              <c:strCache>
                <c:ptCount val="1"/>
                <c:pt idx="0">
                  <c:v>UEs 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Combined!$I$2:$I$31</c:f>
              <c:numCache>
                <c:formatCode>General</c:formatCode>
                <c:ptCount val="30"/>
                <c:pt idx="0">
                  <c:v>0.66666666666667096</c:v>
                </c:pt>
                <c:pt idx="1">
                  <c:v>1.3333333333333308</c:v>
                </c:pt>
                <c:pt idx="2">
                  <c:v>0.66666666666667096</c:v>
                </c:pt>
                <c:pt idx="3">
                  <c:v>0.66666666666667096</c:v>
                </c:pt>
                <c:pt idx="4">
                  <c:v>0.66666666666667096</c:v>
                </c:pt>
                <c:pt idx="5">
                  <c:v>1.3333333333333308</c:v>
                </c:pt>
                <c:pt idx="6">
                  <c:v>0.80000000000000071</c:v>
                </c:pt>
                <c:pt idx="7">
                  <c:v>0.93333333333333046</c:v>
                </c:pt>
                <c:pt idx="8">
                  <c:v>0.93333333333333046</c:v>
                </c:pt>
                <c:pt idx="9">
                  <c:v>1.3333333333333308</c:v>
                </c:pt>
                <c:pt idx="10">
                  <c:v>1.0666666666666713</c:v>
                </c:pt>
                <c:pt idx="11">
                  <c:v>1.0666666666666713</c:v>
                </c:pt>
                <c:pt idx="12">
                  <c:v>1.0666666666666713</c:v>
                </c:pt>
                <c:pt idx="13">
                  <c:v>1.2000000000000011</c:v>
                </c:pt>
                <c:pt idx="14">
                  <c:v>1.2000000000000011</c:v>
                </c:pt>
                <c:pt idx="15">
                  <c:v>1.2000000000000011</c:v>
                </c:pt>
                <c:pt idx="16">
                  <c:v>1.0666666666666713</c:v>
                </c:pt>
                <c:pt idx="17">
                  <c:v>1.3333333333333308</c:v>
                </c:pt>
                <c:pt idx="18">
                  <c:v>0.93333333333333046</c:v>
                </c:pt>
                <c:pt idx="19">
                  <c:v>0.80000000000000071</c:v>
                </c:pt>
                <c:pt idx="20">
                  <c:v>0.93333333333333046</c:v>
                </c:pt>
                <c:pt idx="21">
                  <c:v>0.80000000000000071</c:v>
                </c:pt>
                <c:pt idx="22">
                  <c:v>0.66666666666667096</c:v>
                </c:pt>
                <c:pt idx="23">
                  <c:v>0.66666666666667096</c:v>
                </c:pt>
                <c:pt idx="24">
                  <c:v>0.66666666666667096</c:v>
                </c:pt>
                <c:pt idx="25">
                  <c:v>0.66666666666667096</c:v>
                </c:pt>
                <c:pt idx="26">
                  <c:v>0.80000000000000071</c:v>
                </c:pt>
                <c:pt idx="27">
                  <c:v>0.66666666666667096</c:v>
                </c:pt>
                <c:pt idx="28">
                  <c:v>0.66666666666667096</c:v>
                </c:pt>
                <c:pt idx="29">
                  <c:v>0.66666666666667096</c:v>
                </c:pt>
              </c:numCache>
            </c:numRef>
          </c:yVal>
          <c:smooth val="0"/>
        </c:ser>
        <c:ser>
          <c:idx val="2"/>
          <c:order val="2"/>
          <c:tx>
            <c:strRef>
              <c:f>Combined!$J$1</c:f>
              <c:strCache>
                <c:ptCount val="1"/>
                <c:pt idx="0">
                  <c:v>UEs B</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Combined!$A$2:$A$31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Combined!$J$2:$J$31</c:f>
              <c:numCache>
                <c:formatCode>General</c:formatCode>
                <c:ptCount val="30"/>
                <c:pt idx="0">
                  <c:v>0.66666666666667096</c:v>
                </c:pt>
                <c:pt idx="1">
                  <c:v>0.66666666666667096</c:v>
                </c:pt>
                <c:pt idx="2">
                  <c:v>0.66666666666667096</c:v>
                </c:pt>
                <c:pt idx="3">
                  <c:v>0.66666666666667096</c:v>
                </c:pt>
                <c:pt idx="4">
                  <c:v>0.66666666666667096</c:v>
                </c:pt>
                <c:pt idx="5">
                  <c:v>0.66666666666667096</c:v>
                </c:pt>
                <c:pt idx="6">
                  <c:v>0.93333333333333046</c:v>
                </c:pt>
                <c:pt idx="7">
                  <c:v>1.0666666666666713</c:v>
                </c:pt>
                <c:pt idx="8">
                  <c:v>1.2000000000000011</c:v>
                </c:pt>
                <c:pt idx="9">
                  <c:v>0.80000000000000071</c:v>
                </c:pt>
                <c:pt idx="10">
                  <c:v>1.2000000000000011</c:v>
                </c:pt>
                <c:pt idx="11">
                  <c:v>1.4666666666666717</c:v>
                </c:pt>
                <c:pt idx="12">
                  <c:v>1.4666666666666717</c:v>
                </c:pt>
                <c:pt idx="13">
                  <c:v>0.80000000000000071</c:v>
                </c:pt>
                <c:pt idx="14">
                  <c:v>0.80000000000000071</c:v>
                </c:pt>
                <c:pt idx="15">
                  <c:v>1.0666666666666713</c:v>
                </c:pt>
                <c:pt idx="16">
                  <c:v>1.4666666666666717</c:v>
                </c:pt>
                <c:pt idx="17">
                  <c:v>0.93333333333333046</c:v>
                </c:pt>
                <c:pt idx="18">
                  <c:v>1.0666666666666713</c:v>
                </c:pt>
                <c:pt idx="19">
                  <c:v>3.2000000000000028</c:v>
                </c:pt>
                <c:pt idx="20">
                  <c:v>0.80000000000000071</c:v>
                </c:pt>
                <c:pt idx="21">
                  <c:v>0.66666666666667096</c:v>
                </c:pt>
                <c:pt idx="22">
                  <c:v>0.66666666666667096</c:v>
                </c:pt>
                <c:pt idx="23">
                  <c:v>0.66666666666667096</c:v>
                </c:pt>
                <c:pt idx="24">
                  <c:v>0.66666666666667096</c:v>
                </c:pt>
                <c:pt idx="25">
                  <c:v>0.66666666666667096</c:v>
                </c:pt>
                <c:pt idx="26">
                  <c:v>0.80000000000000071</c:v>
                </c:pt>
                <c:pt idx="27">
                  <c:v>0.66666666666667096</c:v>
                </c:pt>
                <c:pt idx="28">
                  <c:v>0.66666666666667096</c:v>
                </c:pt>
                <c:pt idx="29">
                  <c:v>0.66666666666667096</c:v>
                </c:pt>
              </c:numCache>
            </c:numRef>
          </c:yVal>
          <c:smooth val="0"/>
        </c:ser>
        <c:dLbls>
          <c:showLegendKey val="0"/>
          <c:showVal val="0"/>
          <c:showCatName val="0"/>
          <c:showSerName val="0"/>
          <c:showPercent val="0"/>
          <c:showBubbleSize val="0"/>
        </c:dLbls>
        <c:axId val="322101176"/>
        <c:axId val="322103920"/>
      </c:scatterChart>
      <c:valAx>
        <c:axId val="322101176"/>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a:t>
                </a:r>
                <a:r>
                  <a:rPr lang="en-US" sz="1100" b="0" i="0" baseline="0" dirty="0" smtClean="0">
                    <a:effectLst/>
                  </a:rPr>
                  <a:t>site 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103920"/>
        <c:crosses val="autoZero"/>
        <c:crossBetween val="midCat"/>
        <c:majorUnit val="250"/>
      </c:valAx>
      <c:valAx>
        <c:axId val="32210392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2210117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All!$D$2</c:f>
              <c:strCache>
                <c:ptCount val="1"/>
                <c:pt idx="0">
                  <c:v>DL Resp (base)</c:v>
                </c:pt>
              </c:strCache>
            </c:strRef>
          </c:tx>
          <c:spPr>
            <a:ln w="19050" cap="rnd">
              <a:solidFill>
                <a:schemeClr val="accent4"/>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All!$D$3:$D$32</c:f>
              <c:numCache>
                <c:formatCode>General</c:formatCode>
                <c:ptCount val="30"/>
                <c:pt idx="0">
                  <c:v>27.5686</c:v>
                </c:pt>
                <c:pt idx="1">
                  <c:v>25.405100000000001</c:v>
                </c:pt>
                <c:pt idx="2">
                  <c:v>27.752800000000001</c:v>
                </c:pt>
                <c:pt idx="3">
                  <c:v>27.179600000000001</c:v>
                </c:pt>
                <c:pt idx="4">
                  <c:v>25.1602</c:v>
                </c:pt>
                <c:pt idx="5">
                  <c:v>24.57</c:v>
                </c:pt>
                <c:pt idx="6">
                  <c:v>25.759599999999999</c:v>
                </c:pt>
                <c:pt idx="7">
                  <c:v>22.633099999999999</c:v>
                </c:pt>
                <c:pt idx="8">
                  <c:v>19.889399999999998</c:v>
                </c:pt>
                <c:pt idx="9">
                  <c:v>15.196199999999999</c:v>
                </c:pt>
                <c:pt idx="21">
                  <c:v>18.996600000000001</c:v>
                </c:pt>
                <c:pt idx="22">
                  <c:v>21.112200000000001</c:v>
                </c:pt>
                <c:pt idx="23">
                  <c:v>23.6586</c:v>
                </c:pt>
                <c:pt idx="24">
                  <c:v>24.571899999999999</c:v>
                </c:pt>
                <c:pt idx="25">
                  <c:v>26.209099999999999</c:v>
                </c:pt>
                <c:pt idx="26">
                  <c:v>27.008900000000001</c:v>
                </c:pt>
                <c:pt idx="27">
                  <c:v>27.142900000000001</c:v>
                </c:pt>
                <c:pt idx="28">
                  <c:v>27.754999999999999</c:v>
                </c:pt>
                <c:pt idx="29">
                  <c:v>27.161899999999999</c:v>
                </c:pt>
              </c:numCache>
            </c:numRef>
          </c:yVal>
          <c:smooth val="0"/>
        </c:ser>
        <c:ser>
          <c:idx val="1"/>
          <c:order val="1"/>
          <c:tx>
            <c:strRef>
              <c:f>All!$E$2</c:f>
              <c:strCache>
                <c:ptCount val="1"/>
                <c:pt idx="0">
                  <c:v>UL Resp (base)</c:v>
                </c:pt>
              </c:strCache>
            </c:strRef>
          </c:tx>
          <c:spPr>
            <a:ln w="19050" cap="rnd">
              <a:solidFill>
                <a:schemeClr val="accent4"/>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All!$E$3:$E$32</c:f>
              <c:numCache>
                <c:formatCode>General</c:formatCode>
                <c:ptCount val="30"/>
                <c:pt idx="0">
                  <c:v>14.4986</c:v>
                </c:pt>
                <c:pt idx="1">
                  <c:v>23.166699999999999</c:v>
                </c:pt>
                <c:pt idx="2">
                  <c:v>22</c:v>
                </c:pt>
                <c:pt idx="3">
                  <c:v>18</c:v>
                </c:pt>
                <c:pt idx="4">
                  <c:v>12.4008</c:v>
                </c:pt>
                <c:pt idx="5">
                  <c:v>8</c:v>
                </c:pt>
                <c:pt idx="6">
                  <c:v>5.54589</c:v>
                </c:pt>
                <c:pt idx="7">
                  <c:v>2.6373600000000001</c:v>
                </c:pt>
                <c:pt idx="8">
                  <c:v>1.0770999999999999</c:v>
                </c:pt>
                <c:pt idx="9">
                  <c:v>0</c:v>
                </c:pt>
                <c:pt idx="21">
                  <c:v>0</c:v>
                </c:pt>
                <c:pt idx="22">
                  <c:v>2</c:v>
                </c:pt>
                <c:pt idx="23">
                  <c:v>3.7131599999999998</c:v>
                </c:pt>
                <c:pt idx="24">
                  <c:v>6</c:v>
                </c:pt>
                <c:pt idx="25">
                  <c:v>9.1467600000000004</c:v>
                </c:pt>
                <c:pt idx="26">
                  <c:v>13.666499999999999</c:v>
                </c:pt>
                <c:pt idx="27">
                  <c:v>18.399699999999999</c:v>
                </c:pt>
                <c:pt idx="28">
                  <c:v>22.6</c:v>
                </c:pt>
                <c:pt idx="29">
                  <c:v>22</c:v>
                </c:pt>
              </c:numCache>
            </c:numRef>
          </c:yVal>
          <c:smooth val="0"/>
        </c:ser>
        <c:ser>
          <c:idx val="2"/>
          <c:order val="2"/>
          <c:tx>
            <c:strRef>
              <c:f>All!$M$2</c:f>
              <c:strCache>
                <c:ptCount val="1"/>
                <c:pt idx="0">
                  <c:v>UL Resp (D2D)</c:v>
                </c:pt>
              </c:strCache>
            </c:strRef>
          </c:tx>
          <c:spPr>
            <a:ln w="19050" cap="rnd">
              <a:solidFill>
                <a:schemeClr val="accent5"/>
              </a:solidFill>
              <a:prstDash val="solid"/>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All!$M$3:$M$32</c:f>
              <c:numCache>
                <c:formatCode>General</c:formatCode>
                <c:ptCount val="30"/>
                <c:pt idx="0">
                  <c:v>20</c:v>
                </c:pt>
                <c:pt idx="1">
                  <c:v>20</c:v>
                </c:pt>
                <c:pt idx="2">
                  <c:v>20</c:v>
                </c:pt>
                <c:pt idx="3">
                  <c:v>20</c:v>
                </c:pt>
                <c:pt idx="4">
                  <c:v>20</c:v>
                </c:pt>
                <c:pt idx="5">
                  <c:v>20</c:v>
                </c:pt>
                <c:pt idx="6">
                  <c:v>20</c:v>
                </c:pt>
                <c:pt idx="7">
                  <c:v>20</c:v>
                </c:pt>
                <c:pt idx="8">
                  <c:v>20</c:v>
                </c:pt>
                <c:pt idx="9">
                  <c:v>20</c:v>
                </c:pt>
                <c:pt idx="10">
                  <c:v>20</c:v>
                </c:pt>
                <c:pt idx="11">
                  <c:v>20</c:v>
                </c:pt>
                <c:pt idx="12">
                  <c:v>20</c:v>
                </c:pt>
                <c:pt idx="13">
                  <c:v>20</c:v>
                </c:pt>
                <c:pt idx="14">
                  <c:v>20</c:v>
                </c:pt>
                <c:pt idx="15">
                  <c:v>20</c:v>
                </c:pt>
                <c:pt idx="16">
                  <c:v>20</c:v>
                </c:pt>
                <c:pt idx="17">
                  <c:v>20</c:v>
                </c:pt>
                <c:pt idx="18">
                  <c:v>20</c:v>
                </c:pt>
                <c:pt idx="19">
                  <c:v>20</c:v>
                </c:pt>
                <c:pt idx="20">
                  <c:v>20</c:v>
                </c:pt>
                <c:pt idx="21">
                  <c:v>20</c:v>
                </c:pt>
                <c:pt idx="22">
                  <c:v>20</c:v>
                </c:pt>
                <c:pt idx="23">
                  <c:v>20</c:v>
                </c:pt>
                <c:pt idx="24">
                  <c:v>20</c:v>
                </c:pt>
                <c:pt idx="25">
                  <c:v>20</c:v>
                </c:pt>
                <c:pt idx="26">
                  <c:v>20</c:v>
                </c:pt>
                <c:pt idx="27">
                  <c:v>20</c:v>
                </c:pt>
                <c:pt idx="28">
                  <c:v>20</c:v>
                </c:pt>
                <c:pt idx="29">
                  <c:v>20</c:v>
                </c:pt>
              </c:numCache>
            </c:numRef>
          </c:yVal>
          <c:smooth val="0"/>
        </c:ser>
        <c:dLbls>
          <c:showLegendKey val="0"/>
          <c:showVal val="0"/>
          <c:showCatName val="0"/>
          <c:showSerName val="0"/>
          <c:showPercent val="0"/>
          <c:showBubbleSize val="0"/>
        </c:dLbls>
        <c:axId val="322104704"/>
        <c:axId val="322105488"/>
        <c:extLst/>
      </c:scatterChart>
      <c:valAx>
        <c:axId val="322104704"/>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Responders' distance to site A (m)</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105488"/>
        <c:crosses val="autoZero"/>
        <c:crossBetween val="midCat"/>
        <c:majorUnit val="250"/>
      </c:valAx>
      <c:valAx>
        <c:axId val="322105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MCS</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10470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D2D</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D2D!$B$1</c:f>
              <c:strCache>
                <c:ptCount val="1"/>
                <c:pt idx="0">
                  <c:v>DL A</c:v>
                </c:pt>
              </c:strCache>
            </c:strRef>
          </c:tx>
          <c:spPr>
            <a:ln w="19050" cap="rnd">
              <a:solidFill>
                <a:schemeClr val="accent2"/>
              </a:solidFill>
              <a:prstDash val="dash"/>
              <a:round/>
            </a:ln>
            <a:effectLst/>
          </c:spPr>
          <c:marker>
            <c:symbol val="none"/>
          </c:marker>
          <c:xVal>
            <c:numRef>
              <c:f>D2D!$A$2:$A$31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D2D!$B$2:$B$31</c:f>
              <c:numCache>
                <c:formatCode>General</c:formatCode>
                <c:ptCount val="30"/>
                <c:pt idx="0">
                  <c:v>9.5180000000000007</c:v>
                </c:pt>
                <c:pt idx="1">
                  <c:v>9.5180000000000007</c:v>
                </c:pt>
                <c:pt idx="2">
                  <c:v>9.5180000000000007</c:v>
                </c:pt>
                <c:pt idx="3">
                  <c:v>9.5180000000000007</c:v>
                </c:pt>
                <c:pt idx="4">
                  <c:v>9.5180000000000007</c:v>
                </c:pt>
                <c:pt idx="5">
                  <c:v>9.5180000000000007</c:v>
                </c:pt>
                <c:pt idx="6">
                  <c:v>9.5180000000000007</c:v>
                </c:pt>
                <c:pt idx="7">
                  <c:v>9.5180000000000007</c:v>
                </c:pt>
                <c:pt idx="8">
                  <c:v>9.5180000000000007</c:v>
                </c:pt>
                <c:pt idx="9">
                  <c:v>9.5180000000000007</c:v>
                </c:pt>
                <c:pt idx="10">
                  <c:v>9.5180000000000007</c:v>
                </c:pt>
                <c:pt idx="11">
                  <c:v>9.5180000000000007</c:v>
                </c:pt>
                <c:pt idx="12">
                  <c:v>10.7537</c:v>
                </c:pt>
                <c:pt idx="13">
                  <c:v>10.835000000000001</c:v>
                </c:pt>
                <c:pt idx="14">
                  <c:v>11.2723</c:v>
                </c:pt>
                <c:pt idx="15">
                  <c:v>11.4353</c:v>
                </c:pt>
                <c:pt idx="16">
                  <c:v>11.515000000000001</c:v>
                </c:pt>
                <c:pt idx="17">
                  <c:v>11.599</c:v>
                </c:pt>
                <c:pt idx="18">
                  <c:v>11.6707</c:v>
                </c:pt>
                <c:pt idx="19">
                  <c:v>11.8087</c:v>
                </c:pt>
                <c:pt idx="20">
                  <c:v>11.8087</c:v>
                </c:pt>
                <c:pt idx="21">
                  <c:v>11.8087</c:v>
                </c:pt>
                <c:pt idx="22">
                  <c:v>11.8087</c:v>
                </c:pt>
                <c:pt idx="23">
                  <c:v>11.8087</c:v>
                </c:pt>
                <c:pt idx="24">
                  <c:v>11.8087</c:v>
                </c:pt>
                <c:pt idx="25">
                  <c:v>11.8087</c:v>
                </c:pt>
                <c:pt idx="26">
                  <c:v>11.8087</c:v>
                </c:pt>
                <c:pt idx="27">
                  <c:v>11.8087</c:v>
                </c:pt>
                <c:pt idx="28">
                  <c:v>11.8087</c:v>
                </c:pt>
                <c:pt idx="29">
                  <c:v>11.8087</c:v>
                </c:pt>
              </c:numCache>
            </c:numRef>
          </c:yVal>
          <c:smooth val="0"/>
        </c:ser>
        <c:ser>
          <c:idx val="1"/>
          <c:order val="1"/>
          <c:tx>
            <c:strRef>
              <c:f>D2D!$C$1</c:f>
              <c:strCache>
                <c:ptCount val="1"/>
                <c:pt idx="0">
                  <c:v>UL A</c:v>
                </c:pt>
              </c:strCache>
            </c:strRef>
          </c:tx>
          <c:spPr>
            <a:ln w="19050" cap="rnd">
              <a:solidFill>
                <a:schemeClr val="accent2"/>
              </a:solidFill>
              <a:round/>
            </a:ln>
            <a:effectLst/>
          </c:spPr>
          <c:marker>
            <c:symbol val="none"/>
          </c:marker>
          <c:xVal>
            <c:numRef>
              <c:f>D2D!$A$2:$A$31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D2D!$C$2:$C$31</c:f>
              <c:numCache>
                <c:formatCode>General</c:formatCode>
                <c:ptCount val="30"/>
                <c:pt idx="0">
                  <c:v>42.6783</c:v>
                </c:pt>
                <c:pt idx="1">
                  <c:v>42.6783</c:v>
                </c:pt>
                <c:pt idx="2">
                  <c:v>42.6783</c:v>
                </c:pt>
                <c:pt idx="3">
                  <c:v>42.6783</c:v>
                </c:pt>
                <c:pt idx="4">
                  <c:v>42.6783</c:v>
                </c:pt>
                <c:pt idx="5">
                  <c:v>42.6783</c:v>
                </c:pt>
                <c:pt idx="6">
                  <c:v>42.6783</c:v>
                </c:pt>
                <c:pt idx="7">
                  <c:v>42.6783</c:v>
                </c:pt>
                <c:pt idx="8">
                  <c:v>42.6783</c:v>
                </c:pt>
                <c:pt idx="9">
                  <c:v>42.6783</c:v>
                </c:pt>
                <c:pt idx="10">
                  <c:v>42.6783</c:v>
                </c:pt>
                <c:pt idx="11">
                  <c:v>42.6783</c:v>
                </c:pt>
                <c:pt idx="12">
                  <c:v>21.349</c:v>
                </c:pt>
                <c:pt idx="13">
                  <c:v>20.986000000000001</c:v>
                </c:pt>
                <c:pt idx="14">
                  <c:v>20.4757</c:v>
                </c:pt>
                <c:pt idx="15">
                  <c:v>20.748699999999999</c:v>
                </c:pt>
                <c:pt idx="16">
                  <c:v>20.504999999999999</c:v>
                </c:pt>
                <c:pt idx="17">
                  <c:v>20.251000000000001</c:v>
                </c:pt>
                <c:pt idx="18">
                  <c:v>20.1997</c:v>
                </c:pt>
                <c:pt idx="19">
                  <c:v>20.149999999999999</c:v>
                </c:pt>
                <c:pt idx="20">
                  <c:v>20.149999999999999</c:v>
                </c:pt>
                <c:pt idx="21">
                  <c:v>20.149999999999999</c:v>
                </c:pt>
                <c:pt idx="22">
                  <c:v>20.149999999999999</c:v>
                </c:pt>
                <c:pt idx="23">
                  <c:v>20.149999999999999</c:v>
                </c:pt>
                <c:pt idx="24">
                  <c:v>20.149999999999999</c:v>
                </c:pt>
                <c:pt idx="25">
                  <c:v>20.149999999999999</c:v>
                </c:pt>
                <c:pt idx="26">
                  <c:v>20.149999999999999</c:v>
                </c:pt>
                <c:pt idx="27">
                  <c:v>20.149999999999999</c:v>
                </c:pt>
                <c:pt idx="28">
                  <c:v>20.149999999999999</c:v>
                </c:pt>
                <c:pt idx="29">
                  <c:v>20.149999999999999</c:v>
                </c:pt>
              </c:numCache>
            </c:numRef>
          </c:yVal>
          <c:smooth val="0"/>
        </c:ser>
        <c:ser>
          <c:idx val="2"/>
          <c:order val="2"/>
          <c:tx>
            <c:strRef>
              <c:f>D2D!$D$1</c:f>
              <c:strCache>
                <c:ptCount val="1"/>
                <c:pt idx="0">
                  <c:v>DL B</c:v>
                </c:pt>
              </c:strCache>
            </c:strRef>
          </c:tx>
          <c:spPr>
            <a:ln w="19050" cap="rnd">
              <a:solidFill>
                <a:schemeClr val="accent6"/>
              </a:solidFill>
              <a:prstDash val="dash"/>
              <a:round/>
            </a:ln>
            <a:effectLst/>
          </c:spPr>
          <c:marker>
            <c:symbol val="none"/>
          </c:marker>
          <c:xVal>
            <c:numRef>
              <c:f>D2D!$A$2:$A$31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D2D!$D$2:$D$31</c:f>
              <c:numCache>
                <c:formatCode>General</c:formatCode>
                <c:ptCount val="30"/>
                <c:pt idx="0">
                  <c:v>7.0913300000000001</c:v>
                </c:pt>
                <c:pt idx="1">
                  <c:v>7.0913300000000001</c:v>
                </c:pt>
                <c:pt idx="2">
                  <c:v>7.0913300000000001</c:v>
                </c:pt>
                <c:pt idx="3">
                  <c:v>7.0913300000000001</c:v>
                </c:pt>
                <c:pt idx="4">
                  <c:v>7.0913300000000001</c:v>
                </c:pt>
                <c:pt idx="5">
                  <c:v>7.0913300000000001</c:v>
                </c:pt>
                <c:pt idx="6">
                  <c:v>7.0913300000000001</c:v>
                </c:pt>
                <c:pt idx="7">
                  <c:v>7.0913300000000001</c:v>
                </c:pt>
                <c:pt idx="8">
                  <c:v>7.0913300000000001</c:v>
                </c:pt>
                <c:pt idx="9">
                  <c:v>7.0913300000000001</c:v>
                </c:pt>
                <c:pt idx="10">
                  <c:v>7.0913300000000001</c:v>
                </c:pt>
                <c:pt idx="11">
                  <c:v>7.0913300000000001</c:v>
                </c:pt>
                <c:pt idx="12">
                  <c:v>7.1333299999999999</c:v>
                </c:pt>
                <c:pt idx="13">
                  <c:v>7.0636700000000001</c:v>
                </c:pt>
                <c:pt idx="14">
                  <c:v>6.9443299999999999</c:v>
                </c:pt>
                <c:pt idx="15">
                  <c:v>6.8626699999999996</c:v>
                </c:pt>
                <c:pt idx="16">
                  <c:v>6.6879999999999997</c:v>
                </c:pt>
                <c:pt idx="17">
                  <c:v>7.2613300000000001</c:v>
                </c:pt>
                <c:pt idx="18">
                  <c:v>7.2653299999999996</c:v>
                </c:pt>
                <c:pt idx="19">
                  <c:v>8.5776699999999995</c:v>
                </c:pt>
                <c:pt idx="20">
                  <c:v>8.5776699999999995</c:v>
                </c:pt>
                <c:pt idx="21">
                  <c:v>8.5776699999999995</c:v>
                </c:pt>
                <c:pt idx="22">
                  <c:v>8.5776699999999995</c:v>
                </c:pt>
                <c:pt idx="23">
                  <c:v>8.5776699999999995</c:v>
                </c:pt>
                <c:pt idx="24">
                  <c:v>8.5776699999999995</c:v>
                </c:pt>
                <c:pt idx="25">
                  <c:v>8.5776699999999995</c:v>
                </c:pt>
                <c:pt idx="26">
                  <c:v>8.5776699999999995</c:v>
                </c:pt>
                <c:pt idx="27">
                  <c:v>8.5776699999999995</c:v>
                </c:pt>
                <c:pt idx="28">
                  <c:v>8.5776699999999995</c:v>
                </c:pt>
                <c:pt idx="29">
                  <c:v>8.5776699999999995</c:v>
                </c:pt>
              </c:numCache>
            </c:numRef>
          </c:yVal>
          <c:smooth val="0"/>
        </c:ser>
        <c:ser>
          <c:idx val="3"/>
          <c:order val="3"/>
          <c:tx>
            <c:strRef>
              <c:f>D2D!$E$1</c:f>
              <c:strCache>
                <c:ptCount val="1"/>
                <c:pt idx="0">
                  <c:v>UL B</c:v>
                </c:pt>
              </c:strCache>
            </c:strRef>
          </c:tx>
          <c:spPr>
            <a:ln w="19050" cap="rnd">
              <a:solidFill>
                <a:schemeClr val="accent6"/>
              </a:solidFill>
              <a:round/>
            </a:ln>
            <a:effectLst/>
          </c:spPr>
          <c:marker>
            <c:symbol val="none"/>
          </c:marker>
          <c:xVal>
            <c:numRef>
              <c:f>D2D!$A$2:$A$31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D2D!$E$2:$E$31</c:f>
              <c:numCache>
                <c:formatCode>General</c:formatCode>
                <c:ptCount val="30"/>
                <c:pt idx="0">
                  <c:v>25.050699999999999</c:v>
                </c:pt>
                <c:pt idx="1">
                  <c:v>25.050699999999999</c:v>
                </c:pt>
                <c:pt idx="2">
                  <c:v>25.050699999999999</c:v>
                </c:pt>
                <c:pt idx="3">
                  <c:v>25.050699999999999</c:v>
                </c:pt>
                <c:pt idx="4">
                  <c:v>25.050699999999999</c:v>
                </c:pt>
                <c:pt idx="5">
                  <c:v>25.050699999999999</c:v>
                </c:pt>
                <c:pt idx="6">
                  <c:v>25.050699999999999</c:v>
                </c:pt>
                <c:pt idx="7">
                  <c:v>25.050699999999999</c:v>
                </c:pt>
                <c:pt idx="8">
                  <c:v>25.050699999999999</c:v>
                </c:pt>
                <c:pt idx="9">
                  <c:v>25.050699999999999</c:v>
                </c:pt>
                <c:pt idx="10">
                  <c:v>25.050699999999999</c:v>
                </c:pt>
                <c:pt idx="11">
                  <c:v>25.050699999999999</c:v>
                </c:pt>
                <c:pt idx="12">
                  <c:v>25.174700000000001</c:v>
                </c:pt>
                <c:pt idx="13">
                  <c:v>25.252700000000001</c:v>
                </c:pt>
                <c:pt idx="14">
                  <c:v>25.3873</c:v>
                </c:pt>
                <c:pt idx="15">
                  <c:v>25.503</c:v>
                </c:pt>
                <c:pt idx="16">
                  <c:v>25.757000000000001</c:v>
                </c:pt>
                <c:pt idx="17">
                  <c:v>26.6433</c:v>
                </c:pt>
                <c:pt idx="18">
                  <c:v>26.481300000000001</c:v>
                </c:pt>
                <c:pt idx="19">
                  <c:v>44.8</c:v>
                </c:pt>
                <c:pt idx="20">
                  <c:v>44.8</c:v>
                </c:pt>
                <c:pt idx="21">
                  <c:v>44.8</c:v>
                </c:pt>
                <c:pt idx="22">
                  <c:v>44.8</c:v>
                </c:pt>
                <c:pt idx="23">
                  <c:v>44.8</c:v>
                </c:pt>
                <c:pt idx="24">
                  <c:v>44.8</c:v>
                </c:pt>
                <c:pt idx="25">
                  <c:v>44.8</c:v>
                </c:pt>
                <c:pt idx="26">
                  <c:v>44.8</c:v>
                </c:pt>
                <c:pt idx="27">
                  <c:v>44.8</c:v>
                </c:pt>
                <c:pt idx="28">
                  <c:v>44.8</c:v>
                </c:pt>
                <c:pt idx="29">
                  <c:v>44.8</c:v>
                </c:pt>
              </c:numCache>
            </c:numRef>
          </c:yVal>
          <c:smooth val="0"/>
        </c:ser>
        <c:ser>
          <c:idx val="4"/>
          <c:order val="4"/>
          <c:spPr>
            <a:ln w="19050" cap="rnd">
              <a:solidFill>
                <a:schemeClr val="accent5"/>
              </a:solidFill>
              <a:prstDash val="dash"/>
              <a:round/>
            </a:ln>
            <a:effectLst/>
          </c:spPr>
          <c:marker>
            <c:symbol val="none"/>
          </c:marker>
          <c:xVal>
            <c:numRef>
              <c:f>D2D!$A$2:$A$31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D2D!$F$2</c:f>
              <c:numCache>
                <c:formatCode>General</c:formatCode>
                <c:ptCount val="1"/>
                <c:pt idx="0">
                  <c:v>0</c:v>
                </c:pt>
              </c:numCache>
            </c:numRef>
          </c:yVal>
          <c:smooth val="0"/>
        </c:ser>
        <c:dLbls>
          <c:showLegendKey val="0"/>
          <c:showVal val="0"/>
          <c:showCatName val="0"/>
          <c:showSerName val="0"/>
          <c:showPercent val="0"/>
          <c:showBubbleSize val="0"/>
        </c:dLbls>
        <c:axId val="322106272"/>
        <c:axId val="322105880"/>
      </c:scatterChart>
      <c:valAx>
        <c:axId val="322106272"/>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2105880"/>
        <c:crosses val="autoZero"/>
        <c:crossBetween val="midCat"/>
        <c:majorUnit val="250"/>
      </c:valAx>
      <c:valAx>
        <c:axId val="322105880"/>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2106272"/>
        <c:crosses val="autoZero"/>
        <c:crossBetween val="midCat"/>
      </c:valAx>
      <c:spPr>
        <a:noFill/>
        <a:ln>
          <a:noFill/>
        </a:ln>
        <a:effectLst/>
      </c:spPr>
    </c:plotArea>
    <c:legend>
      <c:legendPos val="b"/>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Baseline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'Default Failure'!$B$1</c:f>
              <c:strCache>
                <c:ptCount val="1"/>
                <c:pt idx="0">
                  <c:v>DL A</c:v>
                </c:pt>
              </c:strCache>
            </c:strRef>
          </c:tx>
          <c:spPr>
            <a:ln w="19050" cap="rnd">
              <a:solidFill>
                <a:schemeClr val="accent2"/>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Failure'!$B$2:$B$31</c:f>
              <c:numCache>
                <c:formatCode>General</c:formatCode>
                <c:ptCount val="30"/>
                <c:pt idx="0">
                  <c:v>8.1059999999999999</c:v>
                </c:pt>
                <c:pt idx="1">
                  <c:v>9.0463299999999993</c:v>
                </c:pt>
                <c:pt idx="2">
                  <c:v>8.3520000000000003</c:v>
                </c:pt>
                <c:pt idx="3">
                  <c:v>7.8236699999999999</c:v>
                </c:pt>
                <c:pt idx="4">
                  <c:v>8.9376700000000007</c:v>
                </c:pt>
                <c:pt idx="5">
                  <c:v>9.5790000000000006</c:v>
                </c:pt>
                <c:pt idx="6">
                  <c:v>12.071300000000001</c:v>
                </c:pt>
                <c:pt idx="7">
                  <c:v>13.061299999999999</c:v>
                </c:pt>
                <c:pt idx="8">
                  <c:v>12.632999999999999</c:v>
                </c:pt>
                <c:pt idx="9">
                  <c:v>13.2233</c:v>
                </c:pt>
                <c:pt idx="10">
                  <c:v>11.8087</c:v>
                </c:pt>
                <c:pt idx="11">
                  <c:v>11.8087</c:v>
                </c:pt>
                <c:pt idx="12">
                  <c:v>11.8087</c:v>
                </c:pt>
                <c:pt idx="13">
                  <c:v>11.8087</c:v>
                </c:pt>
                <c:pt idx="14">
                  <c:v>11.8087</c:v>
                </c:pt>
                <c:pt idx="15">
                  <c:v>11.8087</c:v>
                </c:pt>
                <c:pt idx="16">
                  <c:v>11.8087</c:v>
                </c:pt>
                <c:pt idx="17">
                  <c:v>11.8087</c:v>
                </c:pt>
                <c:pt idx="18">
                  <c:v>11.8087</c:v>
                </c:pt>
                <c:pt idx="19">
                  <c:v>11.8087</c:v>
                </c:pt>
                <c:pt idx="20">
                  <c:v>11.8087</c:v>
                </c:pt>
                <c:pt idx="21">
                  <c:v>11.8087</c:v>
                </c:pt>
                <c:pt idx="22">
                  <c:v>11.8087</c:v>
                </c:pt>
                <c:pt idx="23">
                  <c:v>11.8087</c:v>
                </c:pt>
                <c:pt idx="24">
                  <c:v>11.8087</c:v>
                </c:pt>
                <c:pt idx="25">
                  <c:v>11.8087</c:v>
                </c:pt>
                <c:pt idx="26">
                  <c:v>11.8087</c:v>
                </c:pt>
                <c:pt idx="27">
                  <c:v>11.8087</c:v>
                </c:pt>
                <c:pt idx="28">
                  <c:v>11.8087</c:v>
                </c:pt>
                <c:pt idx="29">
                  <c:v>11.8087</c:v>
                </c:pt>
              </c:numCache>
            </c:numRef>
          </c:yVal>
          <c:smooth val="0"/>
        </c:ser>
        <c:ser>
          <c:idx val="1"/>
          <c:order val="1"/>
          <c:tx>
            <c:strRef>
              <c:f>'Default Failure'!$C$1</c:f>
              <c:strCache>
                <c:ptCount val="1"/>
                <c:pt idx="0">
                  <c:v>UL A</c:v>
                </c:pt>
              </c:strCache>
            </c:strRef>
          </c:tx>
          <c:spPr>
            <a:ln w="19050" cap="rnd">
              <a:solidFill>
                <a:schemeClr val="accent2"/>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Failure'!$C$2:$C$31</c:f>
              <c:numCache>
                <c:formatCode>General</c:formatCode>
                <c:ptCount val="30"/>
                <c:pt idx="0">
                  <c:v>25.549299999999999</c:v>
                </c:pt>
                <c:pt idx="1">
                  <c:v>22.9663</c:v>
                </c:pt>
                <c:pt idx="2">
                  <c:v>23.099299999999999</c:v>
                </c:pt>
                <c:pt idx="3">
                  <c:v>24.216000000000001</c:v>
                </c:pt>
                <c:pt idx="4">
                  <c:v>26.509699999999999</c:v>
                </c:pt>
                <c:pt idx="5">
                  <c:v>29.700700000000001</c:v>
                </c:pt>
                <c:pt idx="6">
                  <c:v>37.428699999999999</c:v>
                </c:pt>
                <c:pt idx="7">
                  <c:v>48.203299999999999</c:v>
                </c:pt>
                <c:pt idx="8">
                  <c:v>49.878999999999998</c:v>
                </c:pt>
                <c:pt idx="9">
                  <c:v>42.017299999999999</c:v>
                </c:pt>
                <c:pt idx="10">
                  <c:v>20.149999999999999</c:v>
                </c:pt>
                <c:pt idx="11">
                  <c:v>20.149999999999999</c:v>
                </c:pt>
                <c:pt idx="12">
                  <c:v>20.149999999999999</c:v>
                </c:pt>
                <c:pt idx="13">
                  <c:v>20.149999999999999</c:v>
                </c:pt>
                <c:pt idx="14">
                  <c:v>20.149999999999999</c:v>
                </c:pt>
                <c:pt idx="15">
                  <c:v>20.149999999999999</c:v>
                </c:pt>
                <c:pt idx="16">
                  <c:v>20.149999999999999</c:v>
                </c:pt>
                <c:pt idx="17">
                  <c:v>20.149999999999999</c:v>
                </c:pt>
                <c:pt idx="18">
                  <c:v>20.149999999999999</c:v>
                </c:pt>
                <c:pt idx="19">
                  <c:v>20.149999999999999</c:v>
                </c:pt>
                <c:pt idx="20">
                  <c:v>20.149999999999999</c:v>
                </c:pt>
                <c:pt idx="21">
                  <c:v>20.149999999999999</c:v>
                </c:pt>
                <c:pt idx="22">
                  <c:v>20.149999999999999</c:v>
                </c:pt>
                <c:pt idx="23">
                  <c:v>20.149999999999999</c:v>
                </c:pt>
                <c:pt idx="24">
                  <c:v>20.149999999999999</c:v>
                </c:pt>
                <c:pt idx="25">
                  <c:v>20.149999999999999</c:v>
                </c:pt>
                <c:pt idx="26">
                  <c:v>20.149999999999999</c:v>
                </c:pt>
                <c:pt idx="27">
                  <c:v>20.149999999999999</c:v>
                </c:pt>
                <c:pt idx="28">
                  <c:v>20.149999999999999</c:v>
                </c:pt>
                <c:pt idx="29">
                  <c:v>20.149999999999999</c:v>
                </c:pt>
              </c:numCache>
            </c:numRef>
          </c:yVal>
          <c:smooth val="0"/>
        </c:ser>
        <c:ser>
          <c:idx val="2"/>
          <c:order val="2"/>
          <c:tx>
            <c:strRef>
              <c:f>'Default Failure'!$D$1</c:f>
              <c:strCache>
                <c:ptCount val="1"/>
                <c:pt idx="0">
                  <c:v>DL B</c:v>
                </c:pt>
              </c:strCache>
            </c:strRef>
          </c:tx>
          <c:spPr>
            <a:ln w="19050" cap="rnd">
              <a:solidFill>
                <a:schemeClr val="accent6"/>
              </a:solidFill>
              <a:prstDash val="dash"/>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Failure'!$D$2:$D$31</c:f>
              <c:numCache>
                <c:formatCode>General</c:formatCode>
                <c:ptCount val="30"/>
                <c:pt idx="0">
                  <c:v>8.3873300000000004</c:v>
                </c:pt>
                <c:pt idx="1">
                  <c:v>8.3873300000000004</c:v>
                </c:pt>
                <c:pt idx="2">
                  <c:v>8.3873300000000004</c:v>
                </c:pt>
                <c:pt idx="3">
                  <c:v>8.3873300000000004</c:v>
                </c:pt>
                <c:pt idx="4">
                  <c:v>8.3873300000000004</c:v>
                </c:pt>
                <c:pt idx="5">
                  <c:v>8.3873300000000004</c:v>
                </c:pt>
                <c:pt idx="6">
                  <c:v>8.3873300000000004</c:v>
                </c:pt>
                <c:pt idx="7">
                  <c:v>8.3873300000000004</c:v>
                </c:pt>
                <c:pt idx="8">
                  <c:v>8.3873300000000004</c:v>
                </c:pt>
                <c:pt idx="9">
                  <c:v>8.3873300000000004</c:v>
                </c:pt>
                <c:pt idx="10">
                  <c:v>8.3873300000000004</c:v>
                </c:pt>
                <c:pt idx="11">
                  <c:v>8.1346699999999998</c:v>
                </c:pt>
                <c:pt idx="12">
                  <c:v>8.3873300000000004</c:v>
                </c:pt>
                <c:pt idx="13">
                  <c:v>8.3873300000000004</c:v>
                </c:pt>
                <c:pt idx="14">
                  <c:v>8.3873300000000004</c:v>
                </c:pt>
                <c:pt idx="15">
                  <c:v>8.3873300000000004</c:v>
                </c:pt>
                <c:pt idx="16">
                  <c:v>8.3873300000000004</c:v>
                </c:pt>
                <c:pt idx="17">
                  <c:v>8.3873300000000004</c:v>
                </c:pt>
                <c:pt idx="18">
                  <c:v>8.3873300000000004</c:v>
                </c:pt>
                <c:pt idx="19">
                  <c:v>6.8289999999999997</c:v>
                </c:pt>
                <c:pt idx="20">
                  <c:v>6.8289999999999997</c:v>
                </c:pt>
                <c:pt idx="21">
                  <c:v>12.2767</c:v>
                </c:pt>
                <c:pt idx="22">
                  <c:v>12.8453</c:v>
                </c:pt>
                <c:pt idx="23">
                  <c:v>13.2637</c:v>
                </c:pt>
                <c:pt idx="24">
                  <c:v>12.6073</c:v>
                </c:pt>
                <c:pt idx="25">
                  <c:v>11.156700000000001</c:v>
                </c:pt>
                <c:pt idx="26">
                  <c:v>9.7469999999999999</c:v>
                </c:pt>
                <c:pt idx="27">
                  <c:v>9.1440000000000001</c:v>
                </c:pt>
                <c:pt idx="28">
                  <c:v>8.5250000000000004</c:v>
                </c:pt>
                <c:pt idx="29">
                  <c:v>8.8716699999999999</c:v>
                </c:pt>
              </c:numCache>
            </c:numRef>
          </c:yVal>
          <c:smooth val="0"/>
        </c:ser>
        <c:ser>
          <c:idx val="3"/>
          <c:order val="3"/>
          <c:tx>
            <c:strRef>
              <c:f>'Default Failure'!$E$1</c:f>
              <c:strCache>
                <c:ptCount val="1"/>
                <c:pt idx="0">
                  <c:v>UL B</c:v>
                </c:pt>
              </c:strCache>
            </c:strRef>
          </c:tx>
          <c:spPr>
            <a:ln w="19050" cap="rnd">
              <a:solidFill>
                <a:schemeClr val="accent6"/>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Failure'!$E$2:$E$31</c:f>
              <c:numCache>
                <c:formatCode>General</c:formatCode>
                <c:ptCount val="30"/>
                <c:pt idx="0">
                  <c:v>25.05</c:v>
                </c:pt>
                <c:pt idx="1">
                  <c:v>25.05</c:v>
                </c:pt>
                <c:pt idx="2">
                  <c:v>25.05</c:v>
                </c:pt>
                <c:pt idx="3">
                  <c:v>25.05</c:v>
                </c:pt>
                <c:pt idx="4">
                  <c:v>25.05</c:v>
                </c:pt>
                <c:pt idx="5">
                  <c:v>25.05</c:v>
                </c:pt>
                <c:pt idx="6">
                  <c:v>25.05</c:v>
                </c:pt>
                <c:pt idx="7">
                  <c:v>25.05</c:v>
                </c:pt>
                <c:pt idx="8">
                  <c:v>25.05</c:v>
                </c:pt>
                <c:pt idx="9">
                  <c:v>25.05</c:v>
                </c:pt>
                <c:pt idx="10">
                  <c:v>25.05</c:v>
                </c:pt>
                <c:pt idx="11">
                  <c:v>25.202300000000001</c:v>
                </c:pt>
                <c:pt idx="12">
                  <c:v>25.05</c:v>
                </c:pt>
                <c:pt idx="13">
                  <c:v>25.05</c:v>
                </c:pt>
                <c:pt idx="14">
                  <c:v>25.05</c:v>
                </c:pt>
                <c:pt idx="15">
                  <c:v>25.05</c:v>
                </c:pt>
                <c:pt idx="16">
                  <c:v>25.05</c:v>
                </c:pt>
                <c:pt idx="17">
                  <c:v>25.05</c:v>
                </c:pt>
                <c:pt idx="18">
                  <c:v>25.05</c:v>
                </c:pt>
                <c:pt idx="19">
                  <c:v>25.001300000000001</c:v>
                </c:pt>
                <c:pt idx="20">
                  <c:v>25.001300000000001</c:v>
                </c:pt>
                <c:pt idx="21">
                  <c:v>49.898299999999999</c:v>
                </c:pt>
                <c:pt idx="22">
                  <c:v>49.871699999999997</c:v>
                </c:pt>
                <c:pt idx="23">
                  <c:v>48.778700000000001</c:v>
                </c:pt>
                <c:pt idx="24">
                  <c:v>42.995699999999999</c:v>
                </c:pt>
                <c:pt idx="25">
                  <c:v>38.106299999999997</c:v>
                </c:pt>
                <c:pt idx="26">
                  <c:v>30.7913</c:v>
                </c:pt>
                <c:pt idx="27">
                  <c:v>29.000699999999998</c:v>
                </c:pt>
                <c:pt idx="28">
                  <c:v>27.849699999999999</c:v>
                </c:pt>
                <c:pt idx="29">
                  <c:v>29.782</c:v>
                </c:pt>
              </c:numCache>
            </c:numRef>
          </c:yVal>
          <c:smooth val="0"/>
        </c:ser>
        <c:dLbls>
          <c:showLegendKey val="0"/>
          <c:showVal val="0"/>
          <c:showCatName val="0"/>
          <c:showSerName val="0"/>
          <c:showPercent val="0"/>
          <c:showBubbleSize val="0"/>
        </c:dLbls>
        <c:axId val="322098040"/>
        <c:axId val="322097648"/>
      </c:scatterChart>
      <c:valAx>
        <c:axId val="322098040"/>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2097648"/>
        <c:crosses val="autoZero"/>
        <c:crossBetween val="midCat"/>
        <c:majorUnit val="250"/>
      </c:valAx>
      <c:valAx>
        <c:axId val="32209764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2209804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Maximum </a:t>
            </a:r>
            <a:r>
              <a:rPr lang="en-US" dirty="0" smtClean="0"/>
              <a:t>theoretical</a:t>
            </a:r>
            <a:r>
              <a:rPr lang="en-US" baseline="0" dirty="0" smtClean="0"/>
              <a:t> </a:t>
            </a:r>
            <a:r>
              <a:rPr lang="en-US" baseline="0" dirty="0"/>
              <a:t>throughput</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Sheet2!$A$2:$A$4</c:f>
              <c:strCache>
                <c:ptCount val="3"/>
                <c:pt idx="0">
                  <c:v>Uplink (MCS 20)</c:v>
                </c:pt>
                <c:pt idx="1">
                  <c:v>Uplink (MCS 28)</c:v>
                </c:pt>
                <c:pt idx="2">
                  <c:v>D2D (MCS 20)</c:v>
                </c:pt>
              </c:strCache>
            </c:strRef>
          </c:cat>
          <c:val>
            <c:numRef>
              <c:f>Sheet2!$B$2:$B$4</c:f>
              <c:numCache>
                <c:formatCode>General</c:formatCode>
                <c:ptCount val="3"/>
                <c:pt idx="0">
                  <c:v>21.384</c:v>
                </c:pt>
                <c:pt idx="1">
                  <c:v>36.695999999999998</c:v>
                </c:pt>
                <c:pt idx="2">
                  <c:v>5.2791750000000004</c:v>
                </c:pt>
              </c:numCache>
            </c:numRef>
          </c:val>
        </c:ser>
        <c:dLbls>
          <c:showLegendKey val="0"/>
          <c:showVal val="0"/>
          <c:showCatName val="0"/>
          <c:showSerName val="0"/>
          <c:showPercent val="0"/>
          <c:showBubbleSize val="0"/>
        </c:dLbls>
        <c:gapWidth val="150"/>
        <c:axId val="322098432"/>
        <c:axId val="322106664"/>
      </c:barChart>
      <c:catAx>
        <c:axId val="32209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106664"/>
        <c:crosses val="autoZero"/>
        <c:auto val="1"/>
        <c:lblAlgn val="ctr"/>
        <c:lblOffset val="100"/>
        <c:noMultiLvlLbl val="0"/>
      </c:catAx>
      <c:valAx>
        <c:axId val="322106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Throughput (Mb/s)</a:t>
                </a:r>
              </a:p>
            </c:rich>
          </c:tx>
          <c:layout>
            <c:manualLayout>
              <c:xMode val="edge"/>
              <c:yMode val="edge"/>
              <c:x val="1.1107457214424651E-2"/>
              <c:y val="0.1628340148117907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98432"/>
        <c:crosses val="autoZero"/>
        <c:crossBetween val="between"/>
      </c:valAx>
      <c:spPr>
        <a:noFill/>
        <a:ln>
          <a:noFill/>
        </a:ln>
        <a:effectLst/>
      </c:spPr>
    </c:plotArea>
    <c:plotVisOnly val="1"/>
    <c:dispBlanksAs val="gap"/>
    <c:showDLblsOverMax val="0"/>
  </c:chart>
  <c:spPr>
    <a:solidFill>
      <a:sysClr val="window" lastClr="FFFFFF">
        <a:alpha val="50000"/>
      </a:sysClr>
    </a:solidFill>
    <a:ln>
      <a:noFill/>
    </a:ln>
    <a:effectLst/>
  </c:spPr>
  <c:txPr>
    <a:bodyPr/>
    <a:lstStyle/>
    <a:p>
      <a:pPr>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87782972440945"/>
          <c:y val="8.7118055555555574E-2"/>
          <c:w val="0.81912292213473314"/>
          <c:h val="0.66755714129483812"/>
        </c:manualLayout>
      </c:layout>
      <c:scatterChart>
        <c:scatterStyle val="lineMarker"/>
        <c:varyColors val="0"/>
        <c:ser>
          <c:idx val="0"/>
          <c:order val="0"/>
          <c:tx>
            <c:strRef>
              <c:f>Sheet1!$E$2</c:f>
              <c:strCache>
                <c:ptCount val="1"/>
                <c:pt idx="0">
                  <c:v>Responders (base)</c:v>
                </c:pt>
              </c:strCache>
            </c:strRef>
          </c:tx>
          <c:spPr>
            <a:ln w="28575" cap="rnd">
              <a:solidFill>
                <a:srgbClr val="FFC00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Sheet1!$E$3:$E$32</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0.50370370370370621</c:v>
                </c:pt>
                <c:pt idx="7">
                  <c:v>0.99259259259258936</c:v>
                </c:pt>
                <c:pt idx="8">
                  <c:v>0.47407407407407121</c:v>
                </c:pt>
                <c:pt idx="9">
                  <c:v>86.711111111111123</c:v>
                </c:pt>
                <c:pt idx="10">
                  <c:v>100</c:v>
                </c:pt>
                <c:pt idx="11">
                  <c:v>100</c:v>
                </c:pt>
                <c:pt idx="12">
                  <c:v>100</c:v>
                </c:pt>
                <c:pt idx="13">
                  <c:v>100</c:v>
                </c:pt>
                <c:pt idx="14">
                  <c:v>100</c:v>
                </c:pt>
                <c:pt idx="15">
                  <c:v>100</c:v>
                </c:pt>
                <c:pt idx="16">
                  <c:v>100</c:v>
                </c:pt>
                <c:pt idx="17">
                  <c:v>100</c:v>
                </c:pt>
                <c:pt idx="18">
                  <c:v>100</c:v>
                </c:pt>
                <c:pt idx="19">
                  <c:v>100</c:v>
                </c:pt>
                <c:pt idx="20">
                  <c:v>100</c:v>
                </c:pt>
                <c:pt idx="21">
                  <c:v>4.2592592592592631</c:v>
                </c:pt>
                <c:pt idx="22">
                  <c:v>0.36296296296296493</c:v>
                </c:pt>
                <c:pt idx="23">
                  <c:v>1.4444444444444482</c:v>
                </c:pt>
                <c:pt idx="24">
                  <c:v>6.4370370370370411</c:v>
                </c:pt>
                <c:pt idx="25">
                  <c:v>0.33333333333332993</c:v>
                </c:pt>
                <c:pt idx="26">
                  <c:v>0.33333333333332993</c:v>
                </c:pt>
                <c:pt idx="27">
                  <c:v>0.33333333333332993</c:v>
                </c:pt>
                <c:pt idx="28">
                  <c:v>0.33333333333332993</c:v>
                </c:pt>
                <c:pt idx="29">
                  <c:v>0.33333333333332993</c:v>
                </c:pt>
              </c:numCache>
            </c:numRef>
          </c:yVal>
          <c:smooth val="0"/>
        </c:ser>
        <c:ser>
          <c:idx val="1"/>
          <c:order val="1"/>
          <c:tx>
            <c:strRef>
              <c:f>Sheet1!$F$2</c:f>
              <c:strCache>
                <c:ptCount val="1"/>
                <c:pt idx="0">
                  <c:v>Users A (base)</c:v>
                </c:pt>
              </c:strCache>
            </c:strRef>
          </c:tx>
          <c:spPr>
            <a:ln w="28575" cap="rnd">
              <a:solidFill>
                <a:schemeClr val="accent2"/>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Sheet1!$F$3:$F$32</c:f>
              <c:numCache>
                <c:formatCode>General</c:formatCode>
                <c:ptCount val="30"/>
                <c:pt idx="0">
                  <c:v>1.1333333333333306</c:v>
                </c:pt>
                <c:pt idx="1">
                  <c:v>1.2000000000000011</c:v>
                </c:pt>
                <c:pt idx="2">
                  <c:v>1.1333333333333306</c:v>
                </c:pt>
                <c:pt idx="3">
                  <c:v>1.0666666666666713</c:v>
                </c:pt>
                <c:pt idx="4">
                  <c:v>1.1333333333333306</c:v>
                </c:pt>
                <c:pt idx="5">
                  <c:v>1.2000000000000011</c:v>
                </c:pt>
                <c:pt idx="6">
                  <c:v>1.2666666666666715</c:v>
                </c:pt>
                <c:pt idx="7">
                  <c:v>1.4666666666666717</c:v>
                </c:pt>
                <c:pt idx="8">
                  <c:v>1.6000000000000014</c:v>
                </c:pt>
                <c:pt idx="9">
                  <c:v>1.0000000000000009</c:v>
                </c:pt>
                <c:pt idx="10">
                  <c:v>0.93333333333333046</c:v>
                </c:pt>
                <c:pt idx="11">
                  <c:v>0.93333333333333046</c:v>
                </c:pt>
                <c:pt idx="12">
                  <c:v>0.93333333333333046</c:v>
                </c:pt>
                <c:pt idx="13">
                  <c:v>0.93333333333333046</c:v>
                </c:pt>
                <c:pt idx="14">
                  <c:v>0.93333333333333046</c:v>
                </c:pt>
                <c:pt idx="15">
                  <c:v>0.93333333333333046</c:v>
                </c:pt>
                <c:pt idx="16">
                  <c:v>0.93333333333333046</c:v>
                </c:pt>
                <c:pt idx="17">
                  <c:v>0.93333333333333046</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strRef>
              <c:f>Sheet1!$G$2</c:f>
              <c:strCache>
                <c:ptCount val="1"/>
                <c:pt idx="0">
                  <c:v>Users B (base)</c:v>
                </c:pt>
              </c:strCache>
            </c:strRef>
          </c:tx>
          <c:spPr>
            <a:ln w="28575" cap="rnd">
              <a:solidFill>
                <a:schemeClr val="accent3"/>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Sheet1!$G$3:$G$32</c:f>
              <c:numCache>
                <c:formatCode>General</c:formatCode>
                <c:ptCount val="30"/>
                <c:pt idx="0">
                  <c:v>1.1333333333333306</c:v>
                </c:pt>
                <c:pt idx="1">
                  <c:v>1.1333333333333306</c:v>
                </c:pt>
                <c:pt idx="2">
                  <c:v>1.1333333333333306</c:v>
                </c:pt>
                <c:pt idx="3">
                  <c:v>1.1333333333333306</c:v>
                </c:pt>
                <c:pt idx="4">
                  <c:v>1.1333333333333306</c:v>
                </c:pt>
                <c:pt idx="5">
                  <c:v>1.1333333333333306</c:v>
                </c:pt>
                <c:pt idx="6">
                  <c:v>1.1333333333333306</c:v>
                </c:pt>
                <c:pt idx="7">
                  <c:v>1.1333333333333306</c:v>
                </c:pt>
                <c:pt idx="8">
                  <c:v>1.1333333333333306</c:v>
                </c:pt>
                <c:pt idx="9">
                  <c:v>1.1333333333333306</c:v>
                </c:pt>
                <c:pt idx="10">
                  <c:v>1.1333333333333306</c:v>
                </c:pt>
                <c:pt idx="11">
                  <c:v>1.2000000000000011</c:v>
                </c:pt>
                <c:pt idx="12">
                  <c:v>1.1333333333333306</c:v>
                </c:pt>
                <c:pt idx="13">
                  <c:v>1.1333333333333306</c:v>
                </c:pt>
                <c:pt idx="14">
                  <c:v>1.1333333333333306</c:v>
                </c:pt>
                <c:pt idx="15">
                  <c:v>1.1333333333333306</c:v>
                </c:pt>
                <c:pt idx="16">
                  <c:v>1.1333333333333306</c:v>
                </c:pt>
                <c:pt idx="17">
                  <c:v>1.1333333333333306</c:v>
                </c:pt>
                <c:pt idx="18">
                  <c:v>1.1333333333333306</c:v>
                </c:pt>
                <c:pt idx="19">
                  <c:v>1.2000000000000011</c:v>
                </c:pt>
                <c:pt idx="20">
                  <c:v>1.2000000000000011</c:v>
                </c:pt>
                <c:pt idx="21">
                  <c:v>6.0666666666666647</c:v>
                </c:pt>
                <c:pt idx="22">
                  <c:v>3.066666666666662</c:v>
                </c:pt>
                <c:pt idx="23">
                  <c:v>1.2000000000000011</c:v>
                </c:pt>
                <c:pt idx="24">
                  <c:v>1.2666666666666715</c:v>
                </c:pt>
                <c:pt idx="25">
                  <c:v>1.2000000000000011</c:v>
                </c:pt>
                <c:pt idx="26">
                  <c:v>1.2000000000000011</c:v>
                </c:pt>
                <c:pt idx="27">
                  <c:v>1.2666666666666715</c:v>
                </c:pt>
                <c:pt idx="28">
                  <c:v>1.2000000000000011</c:v>
                </c:pt>
                <c:pt idx="29">
                  <c:v>1.2666666666666715</c:v>
                </c:pt>
              </c:numCache>
            </c:numRef>
          </c:yVal>
          <c:smooth val="0"/>
        </c:ser>
        <c:ser>
          <c:idx val="3"/>
          <c:order val="3"/>
          <c:tx>
            <c:strRef>
              <c:f>Sheet1!$Q$2</c:f>
              <c:strCache>
                <c:ptCount val="1"/>
                <c:pt idx="0">
                  <c:v>Responders (D2D)</c:v>
                </c:pt>
              </c:strCache>
            </c:strRef>
          </c:tx>
          <c:spPr>
            <a:ln w="28575" cap="rnd">
              <a:solidFill>
                <a:srgbClr val="297FD5"/>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Sheet1!$Q$3:$Q$32</c:f>
              <c:numCache>
                <c:formatCode>General</c:formatCode>
                <c:ptCount val="30"/>
                <c:pt idx="0">
                  <c:v>0.66666666666667096</c:v>
                </c:pt>
                <c:pt idx="1">
                  <c:v>0.66666666666667096</c:v>
                </c:pt>
                <c:pt idx="2">
                  <c:v>0.66666666666667096</c:v>
                </c:pt>
                <c:pt idx="3">
                  <c:v>0.66666666666667096</c:v>
                </c:pt>
                <c:pt idx="4">
                  <c:v>0.66666666666667096</c:v>
                </c:pt>
                <c:pt idx="5">
                  <c:v>0.66666666666667096</c:v>
                </c:pt>
                <c:pt idx="6">
                  <c:v>0.66666666666667096</c:v>
                </c:pt>
                <c:pt idx="7">
                  <c:v>0.66666666666667096</c:v>
                </c:pt>
                <c:pt idx="8">
                  <c:v>0.66666666666667096</c:v>
                </c:pt>
                <c:pt idx="9">
                  <c:v>0.66666666666667096</c:v>
                </c:pt>
                <c:pt idx="10">
                  <c:v>0.66666666666667096</c:v>
                </c:pt>
                <c:pt idx="11">
                  <c:v>0.66666666666667096</c:v>
                </c:pt>
                <c:pt idx="12">
                  <c:v>52.785185185185178</c:v>
                </c:pt>
                <c:pt idx="13">
                  <c:v>52.785185185185178</c:v>
                </c:pt>
                <c:pt idx="14">
                  <c:v>52.785185185185178</c:v>
                </c:pt>
                <c:pt idx="15">
                  <c:v>52.785185185185178</c:v>
                </c:pt>
                <c:pt idx="16">
                  <c:v>52.785185185185178</c:v>
                </c:pt>
                <c:pt idx="17">
                  <c:v>52.785185185185178</c:v>
                </c:pt>
                <c:pt idx="18">
                  <c:v>52.785185185185178</c:v>
                </c:pt>
                <c:pt idx="19">
                  <c:v>0.66666666666667096</c:v>
                </c:pt>
                <c:pt idx="20">
                  <c:v>0.66666666666667096</c:v>
                </c:pt>
                <c:pt idx="21">
                  <c:v>0.66666666666667096</c:v>
                </c:pt>
                <c:pt idx="22">
                  <c:v>0.66666666666667096</c:v>
                </c:pt>
                <c:pt idx="23">
                  <c:v>0.66666666666667096</c:v>
                </c:pt>
                <c:pt idx="24">
                  <c:v>0.66666666666667096</c:v>
                </c:pt>
                <c:pt idx="25">
                  <c:v>0.66666666666667096</c:v>
                </c:pt>
                <c:pt idx="26">
                  <c:v>0.66666666666667096</c:v>
                </c:pt>
                <c:pt idx="27">
                  <c:v>0.66666666666667096</c:v>
                </c:pt>
                <c:pt idx="28">
                  <c:v>0.66666666666667096</c:v>
                </c:pt>
                <c:pt idx="29">
                  <c:v>0.66666666666667096</c:v>
                </c:pt>
              </c:numCache>
            </c:numRef>
          </c:yVal>
          <c:smooth val="0"/>
        </c:ser>
        <c:ser>
          <c:idx val="4"/>
          <c:order val="4"/>
          <c:tx>
            <c:strRef>
              <c:f>Sheet1!$R$2</c:f>
              <c:strCache>
                <c:ptCount val="1"/>
                <c:pt idx="0">
                  <c:v>Users A (D2D)</c:v>
                </c:pt>
              </c:strCache>
            </c:strRef>
          </c:tx>
          <c:spPr>
            <a:ln w="28575" cap="rnd">
              <a:solidFill>
                <a:srgbClr val="7030A0"/>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Sheet1!$R$3:$R$32</c:f>
              <c:numCache>
                <c:formatCode>General</c:formatCode>
                <c:ptCount val="30"/>
                <c:pt idx="0">
                  <c:v>1.2000000000000011</c:v>
                </c:pt>
                <c:pt idx="1">
                  <c:v>1.2000000000000011</c:v>
                </c:pt>
                <c:pt idx="2">
                  <c:v>1.2000000000000011</c:v>
                </c:pt>
                <c:pt idx="3">
                  <c:v>1.2000000000000011</c:v>
                </c:pt>
                <c:pt idx="4">
                  <c:v>1.2000000000000011</c:v>
                </c:pt>
                <c:pt idx="5">
                  <c:v>1.2000000000000011</c:v>
                </c:pt>
                <c:pt idx="6">
                  <c:v>1.2000000000000011</c:v>
                </c:pt>
                <c:pt idx="7">
                  <c:v>1.2000000000000011</c:v>
                </c:pt>
                <c:pt idx="8">
                  <c:v>1.2000000000000011</c:v>
                </c:pt>
                <c:pt idx="9">
                  <c:v>1.2000000000000011</c:v>
                </c:pt>
                <c:pt idx="10">
                  <c:v>1.2000000000000011</c:v>
                </c:pt>
                <c:pt idx="11">
                  <c:v>1.2000000000000011</c:v>
                </c:pt>
                <c:pt idx="12">
                  <c:v>1.2000000000000011</c:v>
                </c:pt>
                <c:pt idx="13">
                  <c:v>1.1333333333333306</c:v>
                </c:pt>
                <c:pt idx="14">
                  <c:v>1.0000000000000009</c:v>
                </c:pt>
                <c:pt idx="15">
                  <c:v>1.1333333333333306</c:v>
                </c:pt>
                <c:pt idx="16">
                  <c:v>0.93333333333333046</c:v>
                </c:pt>
                <c:pt idx="17">
                  <c:v>1.0000000000000009</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5"/>
          <c:order val="5"/>
          <c:tx>
            <c:strRef>
              <c:f>Sheet1!$S$2</c:f>
              <c:strCache>
                <c:ptCount val="1"/>
                <c:pt idx="0">
                  <c:v>Users B (D2D)</c:v>
                </c:pt>
              </c:strCache>
            </c:strRef>
          </c:tx>
          <c:spPr>
            <a:ln w="28575" cap="rnd">
              <a:solidFill>
                <a:schemeClr val="accent6"/>
              </a:solidFill>
              <a:round/>
            </a:ln>
            <a:effectLst/>
          </c:spPr>
          <c:marker>
            <c:symbol val="none"/>
          </c:marker>
          <c:xVal>
            <c:numRef>
              <c:f>Sheet1!$A$3:$A$32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Sheet1!$S$3:$S$32</c:f>
              <c:numCache>
                <c:formatCode>General</c:formatCode>
                <c:ptCount val="30"/>
                <c:pt idx="0">
                  <c:v>1.2000000000000011</c:v>
                </c:pt>
                <c:pt idx="1">
                  <c:v>1.2000000000000011</c:v>
                </c:pt>
                <c:pt idx="2">
                  <c:v>1.2000000000000011</c:v>
                </c:pt>
                <c:pt idx="3">
                  <c:v>1.2000000000000011</c:v>
                </c:pt>
                <c:pt idx="4">
                  <c:v>1.2000000000000011</c:v>
                </c:pt>
                <c:pt idx="5">
                  <c:v>1.2000000000000011</c:v>
                </c:pt>
                <c:pt idx="6">
                  <c:v>1.2000000000000011</c:v>
                </c:pt>
                <c:pt idx="7">
                  <c:v>1.2000000000000011</c:v>
                </c:pt>
                <c:pt idx="8">
                  <c:v>1.2000000000000011</c:v>
                </c:pt>
                <c:pt idx="9">
                  <c:v>1.2000000000000011</c:v>
                </c:pt>
                <c:pt idx="10">
                  <c:v>1.2000000000000011</c:v>
                </c:pt>
                <c:pt idx="11">
                  <c:v>1.2000000000000011</c:v>
                </c:pt>
                <c:pt idx="12">
                  <c:v>1.2666666666666715</c:v>
                </c:pt>
                <c:pt idx="13">
                  <c:v>1.2666666666666715</c:v>
                </c:pt>
                <c:pt idx="14">
                  <c:v>1.2666666666666715</c:v>
                </c:pt>
                <c:pt idx="15">
                  <c:v>1.2666666666666715</c:v>
                </c:pt>
                <c:pt idx="16">
                  <c:v>1.3333333333333308</c:v>
                </c:pt>
                <c:pt idx="17">
                  <c:v>1.2666666666666715</c:v>
                </c:pt>
                <c:pt idx="18">
                  <c:v>1.3333333333333308</c:v>
                </c:pt>
                <c:pt idx="19">
                  <c:v>3.0000000000000027</c:v>
                </c:pt>
                <c:pt idx="20">
                  <c:v>3.0000000000000027</c:v>
                </c:pt>
                <c:pt idx="21">
                  <c:v>3.0000000000000027</c:v>
                </c:pt>
                <c:pt idx="22">
                  <c:v>3.0000000000000027</c:v>
                </c:pt>
                <c:pt idx="23">
                  <c:v>3.0000000000000027</c:v>
                </c:pt>
                <c:pt idx="24">
                  <c:v>3.0000000000000027</c:v>
                </c:pt>
                <c:pt idx="25">
                  <c:v>3.0000000000000027</c:v>
                </c:pt>
                <c:pt idx="26">
                  <c:v>3.0000000000000027</c:v>
                </c:pt>
                <c:pt idx="27">
                  <c:v>3.0000000000000027</c:v>
                </c:pt>
                <c:pt idx="28">
                  <c:v>3.0000000000000027</c:v>
                </c:pt>
                <c:pt idx="29">
                  <c:v>3.0000000000000027</c:v>
                </c:pt>
              </c:numCache>
            </c:numRef>
          </c:yVal>
          <c:smooth val="0"/>
        </c:ser>
        <c:dLbls>
          <c:showLegendKey val="0"/>
          <c:showVal val="0"/>
          <c:showCatName val="0"/>
          <c:showSerName val="0"/>
          <c:showPercent val="0"/>
          <c:showBubbleSize val="0"/>
        </c:dLbls>
        <c:axId val="322107056"/>
        <c:axId val="322108624"/>
      </c:scatterChart>
      <c:valAx>
        <c:axId val="322107056"/>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Responders’ distance to site A (m</a:t>
                </a:r>
                <a:r>
                  <a:rPr lang="en-US" sz="1100" dirty="0"/>
                  <a:t>)</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108624"/>
        <c:crosses val="autoZero"/>
        <c:crossBetween val="midCat"/>
        <c:majorUnit val="250"/>
      </c:valAx>
      <c:valAx>
        <c:axId val="3221086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107056"/>
        <c:crosses val="autoZero"/>
        <c:crossBetween val="midCat"/>
      </c:valAx>
      <c:spPr>
        <a:noFill/>
        <a:ln>
          <a:noFill/>
        </a:ln>
        <a:effectLst/>
      </c:spPr>
    </c:plotArea>
    <c:legend>
      <c:legendPos val="b"/>
      <c:layout>
        <c:manualLayout>
          <c:xMode val="edge"/>
          <c:yMode val="edge"/>
          <c:x val="5.1720132205696517E-2"/>
          <c:y val="0.87760334645669291"/>
          <c:w val="0.88112763682317496"/>
          <c:h val="0.111979986876640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 site</a:t>
            </a:r>
            <a:r>
              <a:rPr lang="en-US" baseline="0" dirty="0" smtClean="0"/>
              <a:t> C failed (baseline)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'Default Failure'!$H$1</c:f>
              <c:strCache>
                <c:ptCount val="1"/>
                <c:pt idx="0">
                  <c:v>Responders</c:v>
                </c:pt>
              </c:strCache>
            </c:strRef>
          </c:tx>
          <c:spPr>
            <a:ln w="19050" cap="rnd">
              <a:solidFill>
                <a:schemeClr val="accent1"/>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Failure'!$H$2:$H$31</c:f>
              <c:numCache>
                <c:formatCode>General</c:formatCode>
                <c:ptCount val="30"/>
                <c:pt idx="0">
                  <c:v>0.33333333333332993</c:v>
                </c:pt>
                <c:pt idx="1">
                  <c:v>0.33333333333332993</c:v>
                </c:pt>
                <c:pt idx="2">
                  <c:v>0.33333333333332993</c:v>
                </c:pt>
                <c:pt idx="3">
                  <c:v>0.33333333333332993</c:v>
                </c:pt>
                <c:pt idx="4">
                  <c:v>0.33333333333332993</c:v>
                </c:pt>
                <c:pt idx="5">
                  <c:v>0.33333333333332993</c:v>
                </c:pt>
                <c:pt idx="6">
                  <c:v>0.50370370370370621</c:v>
                </c:pt>
                <c:pt idx="7">
                  <c:v>0.99259259259258936</c:v>
                </c:pt>
                <c:pt idx="8">
                  <c:v>0.47407407407407121</c:v>
                </c:pt>
                <c:pt idx="9">
                  <c:v>86.711111111111123</c:v>
                </c:pt>
                <c:pt idx="10">
                  <c:v>100</c:v>
                </c:pt>
                <c:pt idx="11">
                  <c:v>100</c:v>
                </c:pt>
                <c:pt idx="12">
                  <c:v>100</c:v>
                </c:pt>
                <c:pt idx="13">
                  <c:v>100</c:v>
                </c:pt>
                <c:pt idx="14">
                  <c:v>100</c:v>
                </c:pt>
                <c:pt idx="15">
                  <c:v>100</c:v>
                </c:pt>
                <c:pt idx="16">
                  <c:v>100</c:v>
                </c:pt>
                <c:pt idx="17">
                  <c:v>100</c:v>
                </c:pt>
                <c:pt idx="18">
                  <c:v>100</c:v>
                </c:pt>
                <c:pt idx="19">
                  <c:v>100</c:v>
                </c:pt>
                <c:pt idx="20">
                  <c:v>100</c:v>
                </c:pt>
                <c:pt idx="21">
                  <c:v>4.2592592592592631</c:v>
                </c:pt>
                <c:pt idx="22">
                  <c:v>0.36296296296296493</c:v>
                </c:pt>
                <c:pt idx="23">
                  <c:v>1.4444444444444482</c:v>
                </c:pt>
                <c:pt idx="24">
                  <c:v>6.4370370370370411</c:v>
                </c:pt>
                <c:pt idx="25">
                  <c:v>0.33333333333332993</c:v>
                </c:pt>
                <c:pt idx="26">
                  <c:v>0.33333333333332993</c:v>
                </c:pt>
                <c:pt idx="27">
                  <c:v>0.33333333333332993</c:v>
                </c:pt>
                <c:pt idx="28">
                  <c:v>0.33333333333332993</c:v>
                </c:pt>
                <c:pt idx="29">
                  <c:v>0.33333333333332993</c:v>
                </c:pt>
              </c:numCache>
            </c:numRef>
          </c:yVal>
          <c:smooth val="0"/>
        </c:ser>
        <c:ser>
          <c:idx val="1"/>
          <c:order val="1"/>
          <c:tx>
            <c:strRef>
              <c:f>'Default Failure'!$I$1</c:f>
              <c:strCache>
                <c:ptCount val="1"/>
                <c:pt idx="0">
                  <c:v>UEs A</c:v>
                </c:pt>
              </c:strCache>
            </c:strRef>
          </c:tx>
          <c:spPr>
            <a:ln w="19050" cap="rnd">
              <a:solidFill>
                <a:schemeClr val="accent2"/>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Failure'!$I$2:$I$31</c:f>
              <c:numCache>
                <c:formatCode>General</c:formatCode>
                <c:ptCount val="30"/>
                <c:pt idx="0">
                  <c:v>1.1333333333333306</c:v>
                </c:pt>
                <c:pt idx="1">
                  <c:v>1.2000000000000011</c:v>
                </c:pt>
                <c:pt idx="2">
                  <c:v>1.1333333333333306</c:v>
                </c:pt>
                <c:pt idx="3">
                  <c:v>1.0666666666666713</c:v>
                </c:pt>
                <c:pt idx="4">
                  <c:v>1.1333333333333306</c:v>
                </c:pt>
                <c:pt idx="5">
                  <c:v>1.2000000000000011</c:v>
                </c:pt>
                <c:pt idx="6">
                  <c:v>1.2666666666666715</c:v>
                </c:pt>
                <c:pt idx="7">
                  <c:v>1.4666666666666717</c:v>
                </c:pt>
                <c:pt idx="8">
                  <c:v>1.6000000000000014</c:v>
                </c:pt>
                <c:pt idx="9">
                  <c:v>1.0000000000000009</c:v>
                </c:pt>
                <c:pt idx="10">
                  <c:v>0.93333333333333046</c:v>
                </c:pt>
                <c:pt idx="11">
                  <c:v>0.93333333333333046</c:v>
                </c:pt>
                <c:pt idx="12">
                  <c:v>0.93333333333333046</c:v>
                </c:pt>
                <c:pt idx="13">
                  <c:v>0.93333333333333046</c:v>
                </c:pt>
                <c:pt idx="14">
                  <c:v>0.93333333333333046</c:v>
                </c:pt>
                <c:pt idx="15">
                  <c:v>0.93333333333333046</c:v>
                </c:pt>
                <c:pt idx="16">
                  <c:v>0.93333333333333046</c:v>
                </c:pt>
                <c:pt idx="17">
                  <c:v>0.93333333333333046</c:v>
                </c:pt>
                <c:pt idx="18">
                  <c:v>0.93333333333333046</c:v>
                </c:pt>
                <c:pt idx="19">
                  <c:v>0.93333333333333046</c:v>
                </c:pt>
                <c:pt idx="20">
                  <c:v>0.93333333333333046</c:v>
                </c:pt>
                <c:pt idx="21">
                  <c:v>0.93333333333333046</c:v>
                </c:pt>
                <c:pt idx="22">
                  <c:v>0.93333333333333046</c:v>
                </c:pt>
                <c:pt idx="23">
                  <c:v>0.93333333333333046</c:v>
                </c:pt>
                <c:pt idx="24">
                  <c:v>0.93333333333333046</c:v>
                </c:pt>
                <c:pt idx="25">
                  <c:v>0.93333333333333046</c:v>
                </c:pt>
                <c:pt idx="26">
                  <c:v>0.93333333333333046</c:v>
                </c:pt>
                <c:pt idx="27">
                  <c:v>0.93333333333333046</c:v>
                </c:pt>
                <c:pt idx="28">
                  <c:v>0.93333333333333046</c:v>
                </c:pt>
                <c:pt idx="29">
                  <c:v>0.93333333333333046</c:v>
                </c:pt>
              </c:numCache>
            </c:numRef>
          </c:yVal>
          <c:smooth val="0"/>
        </c:ser>
        <c:ser>
          <c:idx val="2"/>
          <c:order val="2"/>
          <c:tx>
            <c:strRef>
              <c:f>'Default Failure'!$J$1</c:f>
              <c:strCache>
                <c:ptCount val="1"/>
                <c:pt idx="0">
                  <c:v>UEs B</c:v>
                </c:pt>
              </c:strCache>
            </c:strRef>
          </c:tx>
          <c:spPr>
            <a:ln w="19050" cap="rnd">
              <a:solidFill>
                <a:schemeClr val="accent3"/>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Failure'!$J$2:$J$31</c:f>
              <c:numCache>
                <c:formatCode>General</c:formatCode>
                <c:ptCount val="30"/>
                <c:pt idx="0">
                  <c:v>1.1333333333333306</c:v>
                </c:pt>
                <c:pt idx="1">
                  <c:v>1.1333333333333306</c:v>
                </c:pt>
                <c:pt idx="2">
                  <c:v>1.1333333333333306</c:v>
                </c:pt>
                <c:pt idx="3">
                  <c:v>1.1333333333333306</c:v>
                </c:pt>
                <c:pt idx="4">
                  <c:v>1.1333333333333306</c:v>
                </c:pt>
                <c:pt idx="5">
                  <c:v>1.1333333333333306</c:v>
                </c:pt>
                <c:pt idx="6">
                  <c:v>1.1333333333333306</c:v>
                </c:pt>
                <c:pt idx="7">
                  <c:v>1.1333333333333306</c:v>
                </c:pt>
                <c:pt idx="8">
                  <c:v>1.1333333333333306</c:v>
                </c:pt>
                <c:pt idx="9">
                  <c:v>1.1333333333333306</c:v>
                </c:pt>
                <c:pt idx="10">
                  <c:v>1.1333333333333306</c:v>
                </c:pt>
                <c:pt idx="11">
                  <c:v>1.2000000000000011</c:v>
                </c:pt>
                <c:pt idx="12">
                  <c:v>1.1333333333333306</c:v>
                </c:pt>
                <c:pt idx="13">
                  <c:v>1.1333333333333306</c:v>
                </c:pt>
                <c:pt idx="14">
                  <c:v>1.1333333333333306</c:v>
                </c:pt>
                <c:pt idx="15">
                  <c:v>1.1333333333333306</c:v>
                </c:pt>
                <c:pt idx="16">
                  <c:v>1.1333333333333306</c:v>
                </c:pt>
                <c:pt idx="17">
                  <c:v>1.1333333333333306</c:v>
                </c:pt>
                <c:pt idx="18">
                  <c:v>1.1333333333333306</c:v>
                </c:pt>
                <c:pt idx="19">
                  <c:v>1.2000000000000011</c:v>
                </c:pt>
                <c:pt idx="20">
                  <c:v>1.2000000000000011</c:v>
                </c:pt>
                <c:pt idx="21">
                  <c:v>6.0666666666666647</c:v>
                </c:pt>
                <c:pt idx="22">
                  <c:v>3.066666666666662</c:v>
                </c:pt>
                <c:pt idx="23">
                  <c:v>1.2000000000000011</c:v>
                </c:pt>
                <c:pt idx="24">
                  <c:v>1.2666666666666715</c:v>
                </c:pt>
                <c:pt idx="25">
                  <c:v>1.2000000000000011</c:v>
                </c:pt>
                <c:pt idx="26">
                  <c:v>1.2000000000000011</c:v>
                </c:pt>
                <c:pt idx="27">
                  <c:v>1.2666666666666715</c:v>
                </c:pt>
                <c:pt idx="28">
                  <c:v>1.2000000000000011</c:v>
                </c:pt>
                <c:pt idx="29">
                  <c:v>1.2666666666666715</c:v>
                </c:pt>
              </c:numCache>
            </c:numRef>
          </c:yVal>
          <c:smooth val="0"/>
        </c:ser>
        <c:dLbls>
          <c:showLegendKey val="0"/>
          <c:showVal val="0"/>
          <c:showCatName val="0"/>
          <c:showSerName val="0"/>
          <c:showPercent val="0"/>
          <c:showBubbleSize val="0"/>
        </c:dLbls>
        <c:axId val="647172664"/>
        <c:axId val="647170312"/>
      </c:scatterChart>
      <c:valAx>
        <c:axId val="647172664"/>
        <c:scaling>
          <c:orientation val="minMax"/>
          <c:max val="1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a:t>
                </a:r>
                <a:r>
                  <a:rPr lang="en-US" sz="1100" b="0" i="0" baseline="0" dirty="0" smtClean="0">
                    <a:effectLst/>
                  </a:rPr>
                  <a:t>site 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70312"/>
        <c:crosses val="autoZero"/>
        <c:crossBetween val="midCat"/>
        <c:majorUnit val="250"/>
      </c:valAx>
      <c:valAx>
        <c:axId val="64717031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Packet loss (%)</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4717266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Responders'</a:t>
            </a:r>
            <a:r>
              <a:rPr lang="en-US" baseline="0" dirty="0"/>
              <a:t> </a:t>
            </a:r>
            <a:r>
              <a:rPr lang="en-US" baseline="0" dirty="0" smtClean="0"/>
              <a:t>serving cell </a:t>
            </a:r>
            <a:r>
              <a:rPr lang="en-US" dirty="0" smtClean="0"/>
              <a:t>RSRP</a:t>
            </a:r>
            <a:endParaRPr lang="en-US" dirty="0"/>
          </a:p>
        </c:rich>
      </c:tx>
      <c:layout>
        <c:manualLayout>
          <c:xMode val="edge"/>
          <c:yMode val="edge"/>
          <c:x val="0.36614379084967319"/>
          <c:y val="1.80399177376064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782435283824809E-2"/>
          <c:y val="0.14549538383587995"/>
          <c:w val="0.86902475425865888"/>
          <c:h val="0.65663381542495192"/>
        </c:manualLayout>
      </c:layout>
      <c:scatterChart>
        <c:scatterStyle val="lineMarker"/>
        <c:varyColors val="0"/>
        <c:ser>
          <c:idx val="0"/>
          <c:order val="0"/>
          <c:tx>
            <c:strRef>
              <c:f>All!$B$1</c:f>
              <c:strCache>
                <c:ptCount val="1"/>
                <c:pt idx="0">
                  <c:v>No Failure</c:v>
                </c:pt>
              </c:strCache>
            </c:strRef>
          </c:tx>
          <c:spPr>
            <a:ln w="19050" cap="rnd">
              <a:solidFill>
                <a:schemeClr val="accent1"/>
              </a:solidFill>
              <a:round/>
            </a:ln>
            <a:effectLst/>
          </c:spPr>
          <c:marker>
            <c:symbol val="none"/>
          </c:marker>
          <c:xVal>
            <c:numRef>
              <c:f>All!$A$2:$A$31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All!$B$2:$B$31</c:f>
              <c:numCache>
                <c:formatCode>General</c:formatCode>
                <c:ptCount val="30"/>
                <c:pt idx="0">
                  <c:v>-88.366900000000001</c:v>
                </c:pt>
                <c:pt idx="1">
                  <c:v>-82.551500000000004</c:v>
                </c:pt>
                <c:pt idx="2">
                  <c:v>-83.136899999999997</c:v>
                </c:pt>
                <c:pt idx="3">
                  <c:v>-87.350499999999997</c:v>
                </c:pt>
                <c:pt idx="4">
                  <c:v>-91.539299999999997</c:v>
                </c:pt>
                <c:pt idx="5">
                  <c:v>-95.217699999999994</c:v>
                </c:pt>
                <c:pt idx="6">
                  <c:v>-98.391199999999998</c:v>
                </c:pt>
                <c:pt idx="7">
                  <c:v>-101.142</c:v>
                </c:pt>
                <c:pt idx="8">
                  <c:v>-103.54900000000001</c:v>
                </c:pt>
                <c:pt idx="9">
                  <c:v>-103.75</c:v>
                </c:pt>
                <c:pt idx="10">
                  <c:v>-99.3142</c:v>
                </c:pt>
                <c:pt idx="11">
                  <c:v>-94.368399999999994</c:v>
                </c:pt>
                <c:pt idx="12">
                  <c:v>-89.167000000000002</c:v>
                </c:pt>
                <c:pt idx="13">
                  <c:v>-84.431299999999993</c:v>
                </c:pt>
                <c:pt idx="14">
                  <c:v>-81.390100000000004</c:v>
                </c:pt>
                <c:pt idx="15">
                  <c:v>-81.096699999999998</c:v>
                </c:pt>
                <c:pt idx="16">
                  <c:v>-83.657899999999998</c:v>
                </c:pt>
                <c:pt idx="17">
                  <c:v>-88.167000000000002</c:v>
                </c:pt>
                <c:pt idx="18">
                  <c:v>-93.352599999999995</c:v>
                </c:pt>
                <c:pt idx="19">
                  <c:v>-98.379599999999996</c:v>
                </c:pt>
                <c:pt idx="20">
                  <c:v>-102.922</c:v>
                </c:pt>
                <c:pt idx="21">
                  <c:v>-105.67100000000001</c:v>
                </c:pt>
                <c:pt idx="22">
                  <c:v>-103.541</c:v>
                </c:pt>
                <c:pt idx="23">
                  <c:v>-101.13200000000001</c:v>
                </c:pt>
                <c:pt idx="24">
                  <c:v>-98.380600000000001</c:v>
                </c:pt>
                <c:pt idx="25">
                  <c:v>-95.205399999999997</c:v>
                </c:pt>
                <c:pt idx="26">
                  <c:v>-91.525099999999995</c:v>
                </c:pt>
                <c:pt idx="27">
                  <c:v>-87.334800000000001</c:v>
                </c:pt>
                <c:pt idx="28">
                  <c:v>-83.123800000000003</c:v>
                </c:pt>
                <c:pt idx="29">
                  <c:v>-82.572000000000003</c:v>
                </c:pt>
              </c:numCache>
            </c:numRef>
          </c:yVal>
          <c:smooth val="0"/>
        </c:ser>
        <c:ser>
          <c:idx val="1"/>
          <c:order val="1"/>
          <c:tx>
            <c:strRef>
              <c:f>All!$C$1</c:f>
              <c:strCache>
                <c:ptCount val="1"/>
                <c:pt idx="0">
                  <c:v>Failure</c:v>
                </c:pt>
              </c:strCache>
            </c:strRef>
          </c:tx>
          <c:spPr>
            <a:ln w="19050" cap="rnd">
              <a:solidFill>
                <a:schemeClr val="accent2"/>
              </a:solidFill>
              <a:round/>
            </a:ln>
            <a:effectLst/>
          </c:spPr>
          <c:marker>
            <c:symbol val="none"/>
          </c:marker>
          <c:xVal>
            <c:numRef>
              <c:f>All!$A$2:$A$31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All!$C$2:$C$31</c:f>
              <c:numCache>
                <c:formatCode>General</c:formatCode>
                <c:ptCount val="30"/>
                <c:pt idx="0">
                  <c:v>-90.131600000000006</c:v>
                </c:pt>
                <c:pt idx="1">
                  <c:v>-82.641400000000004</c:v>
                </c:pt>
                <c:pt idx="2">
                  <c:v>-83.780900000000003</c:v>
                </c:pt>
                <c:pt idx="3">
                  <c:v>-87.962599999999995</c:v>
                </c:pt>
                <c:pt idx="4">
                  <c:v>-92.066999999999993</c:v>
                </c:pt>
                <c:pt idx="5">
                  <c:v>-95.669399999999996</c:v>
                </c:pt>
                <c:pt idx="6">
                  <c:v>-98.781599999999997</c:v>
                </c:pt>
                <c:pt idx="7">
                  <c:v>-101.483</c:v>
                </c:pt>
                <c:pt idx="8">
                  <c:v>-103.852</c:v>
                </c:pt>
                <c:pt idx="9">
                  <c:v>-105.949</c:v>
                </c:pt>
                <c:pt idx="10">
                  <c:v>-107.82599999999999</c:v>
                </c:pt>
                <c:pt idx="11">
                  <c:v>-109.51900000000001</c:v>
                </c:pt>
                <c:pt idx="19">
                  <c:v>-109.22499999999999</c:v>
                </c:pt>
                <c:pt idx="20">
                  <c:v>-107.501</c:v>
                </c:pt>
                <c:pt idx="21">
                  <c:v>-105.587</c:v>
                </c:pt>
                <c:pt idx="22">
                  <c:v>-103.444</c:v>
                </c:pt>
                <c:pt idx="23">
                  <c:v>-101.021</c:v>
                </c:pt>
                <c:pt idx="24">
                  <c:v>-98.250100000000003</c:v>
                </c:pt>
                <c:pt idx="25">
                  <c:v>-95.053700000000006</c:v>
                </c:pt>
                <c:pt idx="26">
                  <c:v>-91.355199999999996</c:v>
                </c:pt>
                <c:pt idx="27">
                  <c:v>-87.176299999999998</c:v>
                </c:pt>
                <c:pt idx="28">
                  <c:v>-83.141800000000003</c:v>
                </c:pt>
                <c:pt idx="29">
                  <c:v>-83.728499999999997</c:v>
                </c:pt>
              </c:numCache>
            </c:numRef>
          </c:yVal>
          <c:smooth val="0"/>
        </c:ser>
        <c:dLbls>
          <c:showLegendKey val="0"/>
          <c:showVal val="0"/>
          <c:showCatName val="0"/>
          <c:showSerName val="0"/>
          <c:showPercent val="0"/>
          <c:showBubbleSize val="0"/>
        </c:dLbls>
        <c:axId val="529177496"/>
        <c:axId val="529186512"/>
      </c:scatterChart>
      <c:valAx>
        <c:axId val="529177496"/>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smtClean="0"/>
                  <a:t>Responders’ distance to site A (m)</a:t>
                </a:r>
                <a:endParaRPr lang="en-US" sz="1200" dirty="0"/>
              </a:p>
            </c:rich>
          </c:tx>
          <c:layout>
            <c:manualLayout>
              <c:xMode val="edge"/>
              <c:yMode val="edge"/>
              <c:x val="0.28951533631825432"/>
              <c:y val="0.8889182032539568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86512"/>
        <c:crossesAt val="-120"/>
        <c:crossBetween val="midCat"/>
        <c:majorUnit val="250"/>
      </c:valAx>
      <c:valAx>
        <c:axId val="529186512"/>
        <c:scaling>
          <c:orientation val="minMax"/>
          <c:max val="-7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smtClean="0"/>
                  <a:t>RSRP (</a:t>
                </a:r>
                <a:r>
                  <a:rPr lang="en-US" sz="1100" dirty="0" err="1" smtClean="0"/>
                  <a:t>dBm</a:t>
                </a:r>
                <a:r>
                  <a:rPr lang="en-US" sz="1100" dirty="0" smtClean="0"/>
                  <a:t>)</a:t>
                </a:r>
                <a:endParaRPr lang="en-US" sz="1100" dirty="0"/>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7496"/>
        <c:crosses val="autoZero"/>
        <c:crossBetween val="midCat"/>
      </c:valAx>
      <c:spPr>
        <a:noFill/>
        <a:ln>
          <a:noFill/>
        </a:ln>
        <a:effectLst/>
      </c:spPr>
    </c:plotArea>
    <c:legend>
      <c:legendPos val="b"/>
      <c:layout>
        <c:manualLayout>
          <c:xMode val="edge"/>
          <c:yMode val="edge"/>
          <c:x val="0.73106324944676049"/>
          <c:y val="0.89189984840730996"/>
          <c:w val="0.24375572538726772"/>
          <c:h val="8.067396695480011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Modulation</a:t>
            </a:r>
            <a:r>
              <a:rPr lang="en-US" baseline="0" dirty="0" smtClean="0"/>
              <a:t> and </a:t>
            </a:r>
            <a:r>
              <a:rPr lang="en-US" dirty="0" smtClean="0"/>
              <a:t>Coding Scheme (MCS)</a:t>
            </a:r>
            <a:endParaRPr lang="en-US" dirty="0"/>
          </a:p>
        </c:rich>
      </c:tx>
      <c:layout>
        <c:manualLayout>
          <c:xMode val="edge"/>
          <c:yMode val="edge"/>
          <c:x val="0.3160743142401317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All!$B$2</c:f>
              <c:strCache>
                <c:ptCount val="1"/>
                <c:pt idx="0">
                  <c:v>DL Resp (no Failure)</c:v>
                </c:pt>
              </c:strCache>
            </c:strRef>
          </c:tx>
          <c:spPr>
            <a:ln w="19050" cap="rnd">
              <a:solidFill>
                <a:srgbClr val="4A66AC"/>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All!$B$3:$B$32</c:f>
              <c:numCache>
                <c:formatCode>General</c:formatCode>
                <c:ptCount val="30"/>
                <c:pt idx="0">
                  <c:v>27.7515</c:v>
                </c:pt>
                <c:pt idx="1">
                  <c:v>27.766500000000001</c:v>
                </c:pt>
                <c:pt idx="2">
                  <c:v>27.766500000000001</c:v>
                </c:pt>
                <c:pt idx="3">
                  <c:v>27.7515</c:v>
                </c:pt>
                <c:pt idx="4">
                  <c:v>26.382899999999999</c:v>
                </c:pt>
                <c:pt idx="5">
                  <c:v>26.168900000000001</c:v>
                </c:pt>
                <c:pt idx="6">
                  <c:v>25.8063</c:v>
                </c:pt>
                <c:pt idx="7">
                  <c:v>24.1248</c:v>
                </c:pt>
                <c:pt idx="8">
                  <c:v>20.3703</c:v>
                </c:pt>
                <c:pt idx="9">
                  <c:v>20.013500000000001</c:v>
                </c:pt>
                <c:pt idx="10">
                  <c:v>27.1404</c:v>
                </c:pt>
                <c:pt idx="11">
                  <c:v>27.734400000000001</c:v>
                </c:pt>
                <c:pt idx="12">
                  <c:v>27.944800000000001</c:v>
                </c:pt>
                <c:pt idx="13">
                  <c:v>27.986899999999999</c:v>
                </c:pt>
                <c:pt idx="14">
                  <c:v>27.988800000000001</c:v>
                </c:pt>
                <c:pt idx="15">
                  <c:v>27.988800000000001</c:v>
                </c:pt>
                <c:pt idx="16">
                  <c:v>27.986899999999999</c:v>
                </c:pt>
                <c:pt idx="17">
                  <c:v>27.5822</c:v>
                </c:pt>
                <c:pt idx="18">
                  <c:v>27.979199999999999</c:v>
                </c:pt>
                <c:pt idx="19">
                  <c:v>26.673300000000001</c:v>
                </c:pt>
                <c:pt idx="20">
                  <c:v>20.185500000000001</c:v>
                </c:pt>
                <c:pt idx="21">
                  <c:v>18.626799999999999</c:v>
                </c:pt>
                <c:pt idx="22">
                  <c:v>20.134899999999998</c:v>
                </c:pt>
                <c:pt idx="23">
                  <c:v>23.688800000000001</c:v>
                </c:pt>
                <c:pt idx="24">
                  <c:v>25.305700000000002</c:v>
                </c:pt>
                <c:pt idx="25">
                  <c:v>25.3491</c:v>
                </c:pt>
                <c:pt idx="26">
                  <c:v>24.452400000000001</c:v>
                </c:pt>
                <c:pt idx="27">
                  <c:v>25.200800000000001</c:v>
                </c:pt>
                <c:pt idx="28">
                  <c:v>24.984400000000001</c:v>
                </c:pt>
                <c:pt idx="29">
                  <c:v>24.983599999999999</c:v>
                </c:pt>
              </c:numCache>
            </c:numRef>
          </c:yVal>
          <c:smooth val="0"/>
        </c:ser>
        <c:ser>
          <c:idx val="1"/>
          <c:order val="1"/>
          <c:tx>
            <c:strRef>
              <c:f>All!$C$2</c:f>
              <c:strCache>
                <c:ptCount val="1"/>
                <c:pt idx="0">
                  <c:v>UL Resp (no failure)</c:v>
                </c:pt>
              </c:strCache>
            </c:strRef>
          </c:tx>
          <c:spPr>
            <a:ln w="19050" cap="rnd">
              <a:solidFill>
                <a:srgbClr val="4A66AC"/>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All!$C$3:$C$32</c:f>
              <c:numCache>
                <c:formatCode>General</c:formatCode>
                <c:ptCount val="30"/>
                <c:pt idx="0">
                  <c:v>18</c:v>
                </c:pt>
                <c:pt idx="1">
                  <c:v>24</c:v>
                </c:pt>
                <c:pt idx="2">
                  <c:v>22</c:v>
                </c:pt>
                <c:pt idx="3">
                  <c:v>18</c:v>
                </c:pt>
                <c:pt idx="4">
                  <c:v>14</c:v>
                </c:pt>
                <c:pt idx="5">
                  <c:v>8</c:v>
                </c:pt>
                <c:pt idx="6">
                  <c:v>6</c:v>
                </c:pt>
                <c:pt idx="7">
                  <c:v>4</c:v>
                </c:pt>
                <c:pt idx="8">
                  <c:v>2</c:v>
                </c:pt>
                <c:pt idx="9">
                  <c:v>1.3591899999999999</c:v>
                </c:pt>
                <c:pt idx="10">
                  <c:v>4</c:v>
                </c:pt>
                <c:pt idx="11">
                  <c:v>10</c:v>
                </c:pt>
                <c:pt idx="12">
                  <c:v>16</c:v>
                </c:pt>
                <c:pt idx="13">
                  <c:v>22</c:v>
                </c:pt>
                <c:pt idx="14">
                  <c:v>24</c:v>
                </c:pt>
                <c:pt idx="15">
                  <c:v>24</c:v>
                </c:pt>
                <c:pt idx="16">
                  <c:v>22</c:v>
                </c:pt>
                <c:pt idx="17">
                  <c:v>18</c:v>
                </c:pt>
                <c:pt idx="18">
                  <c:v>12</c:v>
                </c:pt>
                <c:pt idx="19">
                  <c:v>6</c:v>
                </c:pt>
                <c:pt idx="20">
                  <c:v>2</c:v>
                </c:pt>
                <c:pt idx="21">
                  <c:v>0</c:v>
                </c:pt>
                <c:pt idx="22">
                  <c:v>2</c:v>
                </c:pt>
                <c:pt idx="23">
                  <c:v>4</c:v>
                </c:pt>
                <c:pt idx="24">
                  <c:v>6</c:v>
                </c:pt>
                <c:pt idx="25">
                  <c:v>8.1935099999999998</c:v>
                </c:pt>
                <c:pt idx="26">
                  <c:v>14</c:v>
                </c:pt>
                <c:pt idx="27">
                  <c:v>18</c:v>
                </c:pt>
                <c:pt idx="28">
                  <c:v>22</c:v>
                </c:pt>
                <c:pt idx="29">
                  <c:v>24</c:v>
                </c:pt>
              </c:numCache>
            </c:numRef>
          </c:yVal>
          <c:smooth val="0"/>
        </c:ser>
        <c:ser>
          <c:idx val="2"/>
          <c:order val="2"/>
          <c:tx>
            <c:strRef>
              <c:f>All!$D$2</c:f>
              <c:strCache>
                <c:ptCount val="1"/>
                <c:pt idx="0">
                  <c:v>DL Resp (failure)</c:v>
                </c:pt>
              </c:strCache>
            </c:strRef>
          </c:tx>
          <c:spPr>
            <a:ln w="19050" cap="rnd">
              <a:solidFill>
                <a:srgbClr val="F78009"/>
              </a:solidFill>
              <a:prstDash val="dash"/>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All!$D$3:$D$32</c:f>
              <c:numCache>
                <c:formatCode>General</c:formatCode>
                <c:ptCount val="30"/>
                <c:pt idx="0">
                  <c:v>27.5686</c:v>
                </c:pt>
                <c:pt idx="1">
                  <c:v>25.405100000000001</c:v>
                </c:pt>
                <c:pt idx="2">
                  <c:v>27.752800000000001</c:v>
                </c:pt>
                <c:pt idx="3">
                  <c:v>27.179600000000001</c:v>
                </c:pt>
                <c:pt idx="4">
                  <c:v>25.1602</c:v>
                </c:pt>
                <c:pt idx="5">
                  <c:v>24.57</c:v>
                </c:pt>
                <c:pt idx="6">
                  <c:v>25.759599999999999</c:v>
                </c:pt>
                <c:pt idx="7">
                  <c:v>22.633099999999999</c:v>
                </c:pt>
                <c:pt idx="8">
                  <c:v>19.889399999999998</c:v>
                </c:pt>
                <c:pt idx="9">
                  <c:v>15.196199999999999</c:v>
                </c:pt>
                <c:pt idx="21">
                  <c:v>18.996600000000001</c:v>
                </c:pt>
                <c:pt idx="22">
                  <c:v>21.112200000000001</c:v>
                </c:pt>
                <c:pt idx="23">
                  <c:v>23.6586</c:v>
                </c:pt>
                <c:pt idx="24">
                  <c:v>24.571899999999999</c:v>
                </c:pt>
                <c:pt idx="25">
                  <c:v>26.209099999999999</c:v>
                </c:pt>
                <c:pt idx="26">
                  <c:v>27.008900000000001</c:v>
                </c:pt>
                <c:pt idx="27">
                  <c:v>27.142900000000001</c:v>
                </c:pt>
                <c:pt idx="28">
                  <c:v>27.754999999999999</c:v>
                </c:pt>
                <c:pt idx="29">
                  <c:v>27.161899999999999</c:v>
                </c:pt>
              </c:numCache>
            </c:numRef>
          </c:yVal>
          <c:smooth val="0"/>
        </c:ser>
        <c:ser>
          <c:idx val="3"/>
          <c:order val="3"/>
          <c:tx>
            <c:strRef>
              <c:f>All!$E$2</c:f>
              <c:strCache>
                <c:ptCount val="1"/>
                <c:pt idx="0">
                  <c:v>UL Resp (failure)</c:v>
                </c:pt>
              </c:strCache>
            </c:strRef>
          </c:tx>
          <c:spPr>
            <a:ln w="19050" cap="rnd">
              <a:solidFill>
                <a:srgbClr val="F78009"/>
              </a:solidFill>
              <a:round/>
            </a:ln>
            <a:effectLst/>
          </c:spPr>
          <c:marker>
            <c:symbol val="none"/>
          </c:marker>
          <c:xVal>
            <c:numRef>
              <c:f>All!$A$3:$A$32</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All!$E$3:$E$32</c:f>
              <c:numCache>
                <c:formatCode>General</c:formatCode>
                <c:ptCount val="30"/>
                <c:pt idx="0">
                  <c:v>14.4986</c:v>
                </c:pt>
                <c:pt idx="1">
                  <c:v>23.166699999999999</c:v>
                </c:pt>
                <c:pt idx="2">
                  <c:v>22</c:v>
                </c:pt>
                <c:pt idx="3">
                  <c:v>18</c:v>
                </c:pt>
                <c:pt idx="4">
                  <c:v>12.4008</c:v>
                </c:pt>
                <c:pt idx="5">
                  <c:v>8</c:v>
                </c:pt>
                <c:pt idx="6">
                  <c:v>5.54589</c:v>
                </c:pt>
                <c:pt idx="7">
                  <c:v>2.6373600000000001</c:v>
                </c:pt>
                <c:pt idx="8">
                  <c:v>1.0770999999999999</c:v>
                </c:pt>
                <c:pt idx="9">
                  <c:v>0</c:v>
                </c:pt>
                <c:pt idx="21">
                  <c:v>0</c:v>
                </c:pt>
                <c:pt idx="22">
                  <c:v>2</c:v>
                </c:pt>
                <c:pt idx="23">
                  <c:v>3.7131599999999998</c:v>
                </c:pt>
                <c:pt idx="24">
                  <c:v>6</c:v>
                </c:pt>
                <c:pt idx="25">
                  <c:v>9.1467600000000004</c:v>
                </c:pt>
                <c:pt idx="26">
                  <c:v>13.666499999999999</c:v>
                </c:pt>
                <c:pt idx="27">
                  <c:v>18.399699999999999</c:v>
                </c:pt>
                <c:pt idx="28">
                  <c:v>22.6</c:v>
                </c:pt>
                <c:pt idx="29">
                  <c:v>22</c:v>
                </c:pt>
              </c:numCache>
            </c:numRef>
          </c:yVal>
          <c:smooth val="0"/>
        </c:ser>
        <c:dLbls>
          <c:showLegendKey val="0"/>
          <c:showVal val="0"/>
          <c:showCatName val="0"/>
          <c:showSerName val="0"/>
          <c:showPercent val="0"/>
          <c:showBubbleSize val="0"/>
        </c:dLbls>
        <c:axId val="529183768"/>
        <c:axId val="529177104"/>
      </c:scatterChart>
      <c:valAx>
        <c:axId val="529183768"/>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a:t>
                </a:r>
                <a:r>
                  <a:rPr lang="en-US" sz="1100" b="0" i="0" baseline="0" dirty="0" smtClean="0">
                    <a:effectLst/>
                  </a:rPr>
                  <a:t>site 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7104"/>
        <c:crosses val="autoZero"/>
        <c:crossBetween val="midCat"/>
        <c:majorUnit val="250"/>
      </c:valAx>
      <c:valAx>
        <c:axId val="529177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MCS</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8376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 site C failed</a:t>
            </a:r>
            <a:r>
              <a:rPr lang="en-US" baseline="0" dirty="0" smtClean="0"/>
              <a:t> </a:t>
            </a:r>
            <a:r>
              <a:rPr lang="en-US" dirty="0" smtClean="0"/>
              <a:t>(baseline)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strRef>
              <c:f>'Default Failure'!$C$1</c:f>
              <c:strCache>
                <c:ptCount val="1"/>
                <c:pt idx="0">
                  <c:v>UL A</c:v>
                </c:pt>
              </c:strCache>
            </c:strRef>
          </c:tx>
          <c:spPr>
            <a:ln w="19050" cap="rnd">
              <a:solidFill>
                <a:schemeClr val="accent2"/>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Failure'!$C$2:$C$31</c:f>
              <c:numCache>
                <c:formatCode>General</c:formatCode>
                <c:ptCount val="30"/>
                <c:pt idx="0">
                  <c:v>25.549299999999999</c:v>
                </c:pt>
                <c:pt idx="1">
                  <c:v>22.9663</c:v>
                </c:pt>
                <c:pt idx="2">
                  <c:v>23.099299999999999</c:v>
                </c:pt>
                <c:pt idx="3">
                  <c:v>24.216000000000001</c:v>
                </c:pt>
                <c:pt idx="4">
                  <c:v>26.509699999999999</c:v>
                </c:pt>
                <c:pt idx="5">
                  <c:v>29.700700000000001</c:v>
                </c:pt>
                <c:pt idx="6">
                  <c:v>37.428699999999999</c:v>
                </c:pt>
                <c:pt idx="7">
                  <c:v>48.203299999999999</c:v>
                </c:pt>
                <c:pt idx="8">
                  <c:v>49.878999999999998</c:v>
                </c:pt>
                <c:pt idx="9">
                  <c:v>42.017299999999999</c:v>
                </c:pt>
                <c:pt idx="10">
                  <c:v>20.149999999999999</c:v>
                </c:pt>
                <c:pt idx="11">
                  <c:v>20.149999999999999</c:v>
                </c:pt>
                <c:pt idx="12">
                  <c:v>20.149999999999999</c:v>
                </c:pt>
                <c:pt idx="13">
                  <c:v>20.149999999999999</c:v>
                </c:pt>
                <c:pt idx="14">
                  <c:v>20.149999999999999</c:v>
                </c:pt>
                <c:pt idx="15">
                  <c:v>20.149999999999999</c:v>
                </c:pt>
                <c:pt idx="16">
                  <c:v>20.149999999999999</c:v>
                </c:pt>
                <c:pt idx="17">
                  <c:v>20.149999999999999</c:v>
                </c:pt>
                <c:pt idx="18">
                  <c:v>20.149999999999999</c:v>
                </c:pt>
                <c:pt idx="19">
                  <c:v>20.149999999999999</c:v>
                </c:pt>
                <c:pt idx="20">
                  <c:v>20.149999999999999</c:v>
                </c:pt>
                <c:pt idx="21">
                  <c:v>20.149999999999999</c:v>
                </c:pt>
                <c:pt idx="22">
                  <c:v>20.149999999999999</c:v>
                </c:pt>
                <c:pt idx="23">
                  <c:v>20.149999999999999</c:v>
                </c:pt>
                <c:pt idx="24">
                  <c:v>20.149999999999999</c:v>
                </c:pt>
                <c:pt idx="25">
                  <c:v>20.149999999999999</c:v>
                </c:pt>
                <c:pt idx="26">
                  <c:v>20.149999999999999</c:v>
                </c:pt>
                <c:pt idx="27">
                  <c:v>20.149999999999999</c:v>
                </c:pt>
                <c:pt idx="28">
                  <c:v>20.149999999999999</c:v>
                </c:pt>
                <c:pt idx="29">
                  <c:v>20.149999999999999</c:v>
                </c:pt>
              </c:numCache>
            </c:numRef>
          </c:yVal>
          <c:smooth val="0"/>
        </c:ser>
        <c:ser>
          <c:idx val="3"/>
          <c:order val="1"/>
          <c:tx>
            <c:strRef>
              <c:f>'Default Failure'!$E$1</c:f>
              <c:strCache>
                <c:ptCount val="1"/>
                <c:pt idx="0">
                  <c:v>UL B</c:v>
                </c:pt>
              </c:strCache>
            </c:strRef>
          </c:tx>
          <c:spPr>
            <a:ln w="19050" cap="rnd">
              <a:solidFill>
                <a:schemeClr val="accent6"/>
              </a:solidFill>
              <a:round/>
            </a:ln>
            <a:effectLst/>
          </c:spPr>
          <c:marker>
            <c:symbol val="none"/>
          </c:marker>
          <c:xVal>
            <c:numRef>
              <c:f>'Default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'Default Failure'!$E$2:$E$31</c:f>
              <c:numCache>
                <c:formatCode>General</c:formatCode>
                <c:ptCount val="30"/>
                <c:pt idx="0">
                  <c:v>25.05</c:v>
                </c:pt>
                <c:pt idx="1">
                  <c:v>25.05</c:v>
                </c:pt>
                <c:pt idx="2">
                  <c:v>25.05</c:v>
                </c:pt>
                <c:pt idx="3">
                  <c:v>25.05</c:v>
                </c:pt>
                <c:pt idx="4">
                  <c:v>25.05</c:v>
                </c:pt>
                <c:pt idx="5">
                  <c:v>25.05</c:v>
                </c:pt>
                <c:pt idx="6">
                  <c:v>25.05</c:v>
                </c:pt>
                <c:pt idx="7">
                  <c:v>25.05</c:v>
                </c:pt>
                <c:pt idx="8">
                  <c:v>25.05</c:v>
                </c:pt>
                <c:pt idx="9">
                  <c:v>25.05</c:v>
                </c:pt>
                <c:pt idx="10">
                  <c:v>25.05</c:v>
                </c:pt>
                <c:pt idx="11">
                  <c:v>25.202300000000001</c:v>
                </c:pt>
                <c:pt idx="12">
                  <c:v>25.05</c:v>
                </c:pt>
                <c:pt idx="13">
                  <c:v>25.05</c:v>
                </c:pt>
                <c:pt idx="14">
                  <c:v>25.05</c:v>
                </c:pt>
                <c:pt idx="15">
                  <c:v>25.05</c:v>
                </c:pt>
                <c:pt idx="16">
                  <c:v>25.05</c:v>
                </c:pt>
                <c:pt idx="17">
                  <c:v>25.05</c:v>
                </c:pt>
                <c:pt idx="18">
                  <c:v>25.05</c:v>
                </c:pt>
                <c:pt idx="19">
                  <c:v>25.001300000000001</c:v>
                </c:pt>
                <c:pt idx="20">
                  <c:v>25.001300000000001</c:v>
                </c:pt>
                <c:pt idx="21">
                  <c:v>49.898299999999999</c:v>
                </c:pt>
                <c:pt idx="22">
                  <c:v>49.871699999999997</c:v>
                </c:pt>
                <c:pt idx="23">
                  <c:v>48.778700000000001</c:v>
                </c:pt>
                <c:pt idx="24">
                  <c:v>42.995699999999999</c:v>
                </c:pt>
                <c:pt idx="25">
                  <c:v>38.106299999999997</c:v>
                </c:pt>
                <c:pt idx="26">
                  <c:v>30.7913</c:v>
                </c:pt>
                <c:pt idx="27">
                  <c:v>29.000699999999998</c:v>
                </c:pt>
                <c:pt idx="28">
                  <c:v>27.849699999999999</c:v>
                </c:pt>
                <c:pt idx="29">
                  <c:v>29.782</c:v>
                </c:pt>
              </c:numCache>
            </c:numRef>
          </c:yVal>
          <c:smooth val="0"/>
        </c:ser>
        <c:dLbls>
          <c:showLegendKey val="0"/>
          <c:showVal val="0"/>
          <c:showCatName val="0"/>
          <c:showSerName val="0"/>
          <c:showPercent val="0"/>
          <c:showBubbleSize val="0"/>
        </c:dLbls>
        <c:axId val="529180632"/>
        <c:axId val="529179848"/>
      </c:scatterChart>
      <c:valAx>
        <c:axId val="529180632"/>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9848"/>
        <c:crosses val="autoZero"/>
        <c:crossBetween val="midCat"/>
        <c:majorUnit val="250"/>
      </c:valAx>
      <c:valAx>
        <c:axId val="52917984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8063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Without</a:t>
            </a:r>
            <a:r>
              <a:rPr lang="en-US" baseline="0" dirty="0" smtClean="0"/>
              <a:t> </a:t>
            </a:r>
            <a:r>
              <a:rPr lang="en-US" dirty="0" smtClean="0"/>
              <a:t>failure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strRef>
              <c:f>'No failure'!$C$1</c:f>
              <c:strCache>
                <c:ptCount val="1"/>
                <c:pt idx="0">
                  <c:v>UL A</c:v>
                </c:pt>
              </c:strCache>
            </c:strRef>
          </c:tx>
          <c:spPr>
            <a:ln w="19050" cap="rnd">
              <a:solidFill>
                <a:schemeClr val="accent2"/>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failure'!$C$2:$C$31</c:f>
              <c:numCache>
                <c:formatCode>General</c:formatCode>
                <c:ptCount val="30"/>
                <c:pt idx="0">
                  <c:v>18.074999999999999</c:v>
                </c:pt>
                <c:pt idx="1">
                  <c:v>17.024999999999999</c:v>
                </c:pt>
                <c:pt idx="2">
                  <c:v>17.25</c:v>
                </c:pt>
                <c:pt idx="3">
                  <c:v>18.074999999999999</c:v>
                </c:pt>
                <c:pt idx="4">
                  <c:v>19.29</c:v>
                </c:pt>
                <c:pt idx="5">
                  <c:v>22.312200000000001</c:v>
                </c:pt>
                <c:pt idx="6">
                  <c:v>25.937799999999999</c:v>
                </c:pt>
                <c:pt idx="7">
                  <c:v>32.9435</c:v>
                </c:pt>
                <c:pt idx="8">
                  <c:v>38.153199999999998</c:v>
                </c:pt>
                <c:pt idx="9">
                  <c:v>18.807700000000001</c:v>
                </c:pt>
                <c:pt idx="10">
                  <c:v>18.176200000000001</c:v>
                </c:pt>
                <c:pt idx="11">
                  <c:v>16.676200000000001</c:v>
                </c:pt>
                <c:pt idx="12">
                  <c:v>16.023499999999999</c:v>
                </c:pt>
                <c:pt idx="13">
                  <c:v>15.7805</c:v>
                </c:pt>
                <c:pt idx="14">
                  <c:v>15.474500000000001</c:v>
                </c:pt>
                <c:pt idx="15">
                  <c:v>15.474500000000001</c:v>
                </c:pt>
                <c:pt idx="16">
                  <c:v>15.606999999999999</c:v>
                </c:pt>
                <c:pt idx="17">
                  <c:v>15.116</c:v>
                </c:pt>
                <c:pt idx="18">
                  <c:v>15.116</c:v>
                </c:pt>
                <c:pt idx="19">
                  <c:v>15.116</c:v>
                </c:pt>
                <c:pt idx="20">
                  <c:v>15.116</c:v>
                </c:pt>
                <c:pt idx="21">
                  <c:v>15.116</c:v>
                </c:pt>
                <c:pt idx="22">
                  <c:v>15.116</c:v>
                </c:pt>
                <c:pt idx="23">
                  <c:v>15.116</c:v>
                </c:pt>
                <c:pt idx="24">
                  <c:v>15.116</c:v>
                </c:pt>
                <c:pt idx="25">
                  <c:v>15.116</c:v>
                </c:pt>
                <c:pt idx="26">
                  <c:v>15.116</c:v>
                </c:pt>
                <c:pt idx="27">
                  <c:v>15.116</c:v>
                </c:pt>
                <c:pt idx="28">
                  <c:v>15.116</c:v>
                </c:pt>
                <c:pt idx="29">
                  <c:v>15.116</c:v>
                </c:pt>
              </c:numCache>
            </c:numRef>
          </c:yVal>
          <c:smooth val="0"/>
        </c:ser>
        <c:ser>
          <c:idx val="3"/>
          <c:order val="1"/>
          <c:tx>
            <c:strRef>
              <c:f>'No failure'!$E$1</c:f>
              <c:strCache>
                <c:ptCount val="1"/>
                <c:pt idx="0">
                  <c:v>UL B</c:v>
                </c:pt>
              </c:strCache>
            </c:strRef>
          </c:tx>
          <c:spPr>
            <a:ln w="19050" cap="rnd">
              <a:solidFill>
                <a:schemeClr val="accent6"/>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failure'!$E$2:$E$31</c:f>
              <c:numCache>
                <c:formatCode>General</c:formatCode>
                <c:ptCount val="30"/>
                <c:pt idx="0">
                  <c:v>18.824999999999999</c:v>
                </c:pt>
                <c:pt idx="1">
                  <c:v>18.824999999999999</c:v>
                </c:pt>
                <c:pt idx="2">
                  <c:v>18.824999999999999</c:v>
                </c:pt>
                <c:pt idx="3">
                  <c:v>18.824999999999999</c:v>
                </c:pt>
                <c:pt idx="4">
                  <c:v>18.824999999999999</c:v>
                </c:pt>
                <c:pt idx="5">
                  <c:v>18.824999999999999</c:v>
                </c:pt>
                <c:pt idx="6">
                  <c:v>18.824999999999999</c:v>
                </c:pt>
                <c:pt idx="7">
                  <c:v>18.824999999999999</c:v>
                </c:pt>
                <c:pt idx="8">
                  <c:v>18.824999999999999</c:v>
                </c:pt>
                <c:pt idx="9">
                  <c:v>18.824999999999999</c:v>
                </c:pt>
                <c:pt idx="10">
                  <c:v>19.196200000000001</c:v>
                </c:pt>
                <c:pt idx="11">
                  <c:v>18.824999999999999</c:v>
                </c:pt>
                <c:pt idx="12">
                  <c:v>18.824999999999999</c:v>
                </c:pt>
                <c:pt idx="13">
                  <c:v>18.824999999999999</c:v>
                </c:pt>
                <c:pt idx="14">
                  <c:v>18.824999999999999</c:v>
                </c:pt>
                <c:pt idx="15">
                  <c:v>18.824999999999999</c:v>
                </c:pt>
                <c:pt idx="16">
                  <c:v>18.938700000000001</c:v>
                </c:pt>
                <c:pt idx="17">
                  <c:v>18.938700000000001</c:v>
                </c:pt>
                <c:pt idx="18">
                  <c:v>19.586200000000002</c:v>
                </c:pt>
                <c:pt idx="19">
                  <c:v>20.1477</c:v>
                </c:pt>
                <c:pt idx="20">
                  <c:v>22.959</c:v>
                </c:pt>
                <c:pt idx="21">
                  <c:v>49.920999999999999</c:v>
                </c:pt>
                <c:pt idx="22">
                  <c:v>39.963500000000003</c:v>
                </c:pt>
                <c:pt idx="23">
                  <c:v>36.2545</c:v>
                </c:pt>
                <c:pt idx="24">
                  <c:v>31.841799999999999</c:v>
                </c:pt>
                <c:pt idx="25">
                  <c:v>29.76</c:v>
                </c:pt>
                <c:pt idx="26">
                  <c:v>22.963999999999999</c:v>
                </c:pt>
                <c:pt idx="27">
                  <c:v>21.787500000000001</c:v>
                </c:pt>
                <c:pt idx="28">
                  <c:v>20.999700000000001</c:v>
                </c:pt>
                <c:pt idx="29">
                  <c:v>20.850200000000001</c:v>
                </c:pt>
              </c:numCache>
            </c:numRef>
          </c:yVal>
          <c:smooth val="0"/>
        </c:ser>
        <c:ser>
          <c:idx val="5"/>
          <c:order val="2"/>
          <c:tx>
            <c:strRef>
              <c:f>'No failure'!$G$1</c:f>
              <c:strCache>
                <c:ptCount val="1"/>
                <c:pt idx="0">
                  <c:v>UL C</c:v>
                </c:pt>
              </c:strCache>
            </c:strRef>
          </c:tx>
          <c:spPr>
            <a:ln w="19050" cap="rnd">
              <a:solidFill>
                <a:schemeClr val="accent5"/>
              </a:solidFill>
              <a:round/>
            </a:ln>
            <a:effectLst/>
          </c:spPr>
          <c:marker>
            <c:symbol val="none"/>
          </c:marker>
          <c:xVal>
            <c:numRef>
              <c:f>'No failure'!$A$2:$A$31</c:f>
              <c:numCache>
                <c:formatCode>General</c:formatCode>
                <c:ptCount val="3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pt idx="25">
                  <c:v>1300</c:v>
                </c:pt>
                <c:pt idx="26">
                  <c:v>1350</c:v>
                </c:pt>
                <c:pt idx="27">
                  <c:v>1400</c:v>
                </c:pt>
                <c:pt idx="28">
                  <c:v>1450</c:v>
                </c:pt>
                <c:pt idx="29">
                  <c:v>1500</c:v>
                </c:pt>
              </c:numCache>
            </c:numRef>
          </c:xVal>
          <c:yVal>
            <c:numRef>
              <c:f>'No failure'!$G$2:$G$31</c:f>
              <c:numCache>
                <c:formatCode>General</c:formatCode>
                <c:ptCount val="30"/>
                <c:pt idx="0">
                  <c:v>0</c:v>
                </c:pt>
                <c:pt idx="1">
                  <c:v>0</c:v>
                </c:pt>
                <c:pt idx="2">
                  <c:v>0</c:v>
                </c:pt>
                <c:pt idx="3">
                  <c:v>0</c:v>
                </c:pt>
                <c:pt idx="4">
                  <c:v>0</c:v>
                </c:pt>
                <c:pt idx="5">
                  <c:v>0</c:v>
                </c:pt>
                <c:pt idx="6">
                  <c:v>0</c:v>
                </c:pt>
                <c:pt idx="7">
                  <c:v>0</c:v>
                </c:pt>
                <c:pt idx="8">
                  <c:v>0</c:v>
                </c:pt>
                <c:pt idx="9">
                  <c:v>26.370799999999999</c:v>
                </c:pt>
                <c:pt idx="10">
                  <c:v>13.725</c:v>
                </c:pt>
                <c:pt idx="11">
                  <c:v>6.6414999999999997</c:v>
                </c:pt>
                <c:pt idx="12">
                  <c:v>3.375</c:v>
                </c:pt>
                <c:pt idx="13">
                  <c:v>2.25</c:v>
                </c:pt>
                <c:pt idx="14">
                  <c:v>1.875</c:v>
                </c:pt>
                <c:pt idx="15">
                  <c:v>1.875</c:v>
                </c:pt>
                <c:pt idx="16">
                  <c:v>2.25</c:v>
                </c:pt>
                <c:pt idx="17">
                  <c:v>3</c:v>
                </c:pt>
                <c:pt idx="18">
                  <c:v>4.95</c:v>
                </c:pt>
                <c:pt idx="19">
                  <c:v>9.375</c:v>
                </c:pt>
                <c:pt idx="20">
                  <c:v>24.063700000000001</c:v>
                </c:pt>
                <c:pt idx="21">
                  <c:v>0</c:v>
                </c:pt>
                <c:pt idx="22">
                  <c:v>0</c:v>
                </c:pt>
                <c:pt idx="23">
                  <c:v>0</c:v>
                </c:pt>
                <c:pt idx="24">
                  <c:v>0</c:v>
                </c:pt>
                <c:pt idx="25">
                  <c:v>0</c:v>
                </c:pt>
                <c:pt idx="26">
                  <c:v>0</c:v>
                </c:pt>
                <c:pt idx="27">
                  <c:v>0</c:v>
                </c:pt>
                <c:pt idx="28">
                  <c:v>0</c:v>
                </c:pt>
                <c:pt idx="29">
                  <c:v>0</c:v>
                </c:pt>
              </c:numCache>
            </c:numRef>
          </c:yVal>
          <c:smooth val="0"/>
        </c:ser>
        <c:dLbls>
          <c:showLegendKey val="0"/>
          <c:showVal val="0"/>
          <c:showCatName val="0"/>
          <c:showSerName val="0"/>
          <c:showPercent val="0"/>
          <c:showBubbleSize val="0"/>
        </c:dLbls>
        <c:axId val="529172400"/>
        <c:axId val="529184552"/>
      </c:scatterChart>
      <c:valAx>
        <c:axId val="529172400"/>
        <c:scaling>
          <c:orientation val="minMax"/>
          <c:max val="1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i="0" baseline="0" dirty="0">
                    <a:effectLst/>
                  </a:rPr>
                  <a:t>Responders' distance to site </a:t>
                </a:r>
                <a:r>
                  <a:rPr lang="en-US" sz="1100" b="0" i="0" baseline="0" dirty="0" smtClean="0">
                    <a:effectLst/>
                  </a:rPr>
                  <a:t>A (m)</a:t>
                </a:r>
                <a:endParaRPr lang="en-US" sz="1100" dirty="0">
                  <a:effectLst/>
                </a:endParaRP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84552"/>
        <c:crosses val="autoZero"/>
        <c:crossBetween val="midCat"/>
        <c:majorUnit val="250"/>
      </c:valAx>
      <c:valAx>
        <c:axId val="52918455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Average RB usage</a:t>
                </a:r>
              </a:p>
            </c:rich>
          </c:tx>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291724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alpha val="80000"/>
      </a:sys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FCA1-0385-42FA-B3C6-869221B032F1}" type="datetimeFigureOut">
              <a:rPr lang="en-US" smtClean="0"/>
              <a:t>6/2/2015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391BF-D972-42A3-9E79-675F044F826F}" type="slidenum">
              <a:rPr lang="en-US" smtClean="0"/>
              <a:t>‹#›</a:t>
            </a:fld>
            <a:endParaRPr lang="en-US"/>
          </a:p>
        </p:txBody>
      </p:sp>
    </p:spTree>
    <p:extLst>
      <p:ext uri="{BB962C8B-B14F-4D97-AF65-F5344CB8AC3E}">
        <p14:creationId xmlns:p14="http://schemas.microsoft.com/office/powerpoint/2010/main" val="385770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1</a:t>
            </a:fld>
            <a:endParaRPr lang="en-US"/>
          </a:p>
        </p:txBody>
      </p:sp>
    </p:spTree>
    <p:extLst>
      <p:ext uri="{BB962C8B-B14F-4D97-AF65-F5344CB8AC3E}">
        <p14:creationId xmlns:p14="http://schemas.microsoft.com/office/powerpoint/2010/main" val="19555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9C7EDAB-C31F-4144-8124-96481F7F2A68}" type="slidenum">
              <a:rPr lang="en-US" smtClean="0"/>
              <a:t>13</a:t>
            </a:fld>
            <a:endParaRPr lang="en-US"/>
          </a:p>
        </p:txBody>
      </p:sp>
    </p:spTree>
    <p:extLst>
      <p:ext uri="{BB962C8B-B14F-4D97-AF65-F5344CB8AC3E}">
        <p14:creationId xmlns:p14="http://schemas.microsoft.com/office/powerpoint/2010/main" val="414549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C7EDAB-C31F-4144-8124-96481F7F2A68}" type="slidenum">
              <a:rPr lang="en-US" smtClean="0"/>
              <a:t>14</a:t>
            </a:fld>
            <a:endParaRPr lang="en-US"/>
          </a:p>
        </p:txBody>
      </p:sp>
    </p:spTree>
    <p:extLst>
      <p:ext uri="{BB962C8B-B14F-4D97-AF65-F5344CB8AC3E}">
        <p14:creationId xmlns:p14="http://schemas.microsoft.com/office/powerpoint/2010/main" val="46290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2"/>
              </a:buClr>
              <a:buSzPct val="1000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15</a:t>
            </a:fld>
            <a:endParaRPr lang="en-US"/>
          </a:p>
        </p:txBody>
      </p:sp>
    </p:spTree>
    <p:extLst>
      <p:ext uri="{BB962C8B-B14F-4D97-AF65-F5344CB8AC3E}">
        <p14:creationId xmlns:p14="http://schemas.microsoft.com/office/powerpoint/2010/main" val="126242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19</a:t>
            </a:fld>
            <a:endParaRPr lang="en-US"/>
          </a:p>
        </p:txBody>
      </p:sp>
    </p:spTree>
    <p:extLst>
      <p:ext uri="{BB962C8B-B14F-4D97-AF65-F5344CB8AC3E}">
        <p14:creationId xmlns:p14="http://schemas.microsoft.com/office/powerpoint/2010/main" val="229661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20</a:t>
            </a:fld>
            <a:endParaRPr lang="en-US"/>
          </a:p>
        </p:txBody>
      </p:sp>
    </p:spTree>
    <p:extLst>
      <p:ext uri="{BB962C8B-B14F-4D97-AF65-F5344CB8AC3E}">
        <p14:creationId xmlns:p14="http://schemas.microsoft.com/office/powerpoint/2010/main" val="402698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9C7EDAB-C31F-4144-8124-96481F7F2A68}" type="slidenum">
              <a:rPr lang="en-US" smtClean="0"/>
              <a:t>21</a:t>
            </a:fld>
            <a:endParaRPr lang="en-US"/>
          </a:p>
        </p:txBody>
      </p:sp>
    </p:spTree>
    <p:extLst>
      <p:ext uri="{BB962C8B-B14F-4D97-AF65-F5344CB8AC3E}">
        <p14:creationId xmlns:p14="http://schemas.microsoft.com/office/powerpoint/2010/main" val="243800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22</a:t>
            </a:fld>
            <a:endParaRPr lang="en-US"/>
          </a:p>
        </p:txBody>
      </p:sp>
    </p:spTree>
    <p:extLst>
      <p:ext uri="{BB962C8B-B14F-4D97-AF65-F5344CB8AC3E}">
        <p14:creationId xmlns:p14="http://schemas.microsoft.com/office/powerpoint/2010/main" val="173637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23</a:t>
            </a:fld>
            <a:endParaRPr lang="en-US"/>
          </a:p>
        </p:txBody>
      </p:sp>
    </p:spTree>
    <p:extLst>
      <p:ext uri="{BB962C8B-B14F-4D97-AF65-F5344CB8AC3E}">
        <p14:creationId xmlns:p14="http://schemas.microsoft.com/office/powerpoint/2010/main" val="1964295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24</a:t>
            </a:fld>
            <a:endParaRPr lang="en-US"/>
          </a:p>
        </p:txBody>
      </p:sp>
    </p:spTree>
    <p:extLst>
      <p:ext uri="{BB962C8B-B14F-4D97-AF65-F5344CB8AC3E}">
        <p14:creationId xmlns:p14="http://schemas.microsoft.com/office/powerpoint/2010/main" val="420826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25</a:t>
            </a:fld>
            <a:endParaRPr lang="en-US"/>
          </a:p>
        </p:txBody>
      </p:sp>
    </p:spTree>
    <p:extLst>
      <p:ext uri="{BB962C8B-B14F-4D97-AF65-F5344CB8AC3E}">
        <p14:creationId xmlns:p14="http://schemas.microsoft.com/office/powerpoint/2010/main" val="394363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a:t>
            </a:fld>
            <a:endParaRPr lang="en-US"/>
          </a:p>
        </p:txBody>
      </p:sp>
    </p:spTree>
    <p:extLst>
      <p:ext uri="{BB962C8B-B14F-4D97-AF65-F5344CB8AC3E}">
        <p14:creationId xmlns:p14="http://schemas.microsoft.com/office/powerpoint/2010/main" val="23162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26</a:t>
            </a:fld>
            <a:endParaRPr lang="en-US"/>
          </a:p>
        </p:txBody>
      </p:sp>
    </p:spTree>
    <p:extLst>
      <p:ext uri="{BB962C8B-B14F-4D97-AF65-F5344CB8AC3E}">
        <p14:creationId xmlns:p14="http://schemas.microsoft.com/office/powerpoint/2010/main" val="2262658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27</a:t>
            </a:fld>
            <a:endParaRPr lang="en-US"/>
          </a:p>
        </p:txBody>
      </p:sp>
    </p:spTree>
    <p:extLst>
      <p:ext uri="{BB962C8B-B14F-4D97-AF65-F5344CB8AC3E}">
        <p14:creationId xmlns:p14="http://schemas.microsoft.com/office/powerpoint/2010/main" val="165985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28</a:t>
            </a:fld>
            <a:endParaRPr lang="en-US"/>
          </a:p>
        </p:txBody>
      </p:sp>
    </p:spTree>
    <p:extLst>
      <p:ext uri="{BB962C8B-B14F-4D97-AF65-F5344CB8AC3E}">
        <p14:creationId xmlns:p14="http://schemas.microsoft.com/office/powerpoint/2010/main" val="287181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29</a:t>
            </a:fld>
            <a:endParaRPr lang="en-US"/>
          </a:p>
        </p:txBody>
      </p:sp>
    </p:spTree>
    <p:extLst>
      <p:ext uri="{BB962C8B-B14F-4D97-AF65-F5344CB8AC3E}">
        <p14:creationId xmlns:p14="http://schemas.microsoft.com/office/powerpoint/2010/main" val="4214458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30</a:t>
            </a:fld>
            <a:endParaRPr lang="en-US"/>
          </a:p>
        </p:txBody>
      </p:sp>
    </p:spTree>
    <p:extLst>
      <p:ext uri="{BB962C8B-B14F-4D97-AF65-F5344CB8AC3E}">
        <p14:creationId xmlns:p14="http://schemas.microsoft.com/office/powerpoint/2010/main" val="1554906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31</a:t>
            </a:fld>
            <a:endParaRPr lang="en-US"/>
          </a:p>
        </p:txBody>
      </p:sp>
    </p:spTree>
    <p:extLst>
      <p:ext uri="{BB962C8B-B14F-4D97-AF65-F5344CB8AC3E}">
        <p14:creationId xmlns:p14="http://schemas.microsoft.com/office/powerpoint/2010/main" val="2034199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32</a:t>
            </a:fld>
            <a:endParaRPr lang="en-US"/>
          </a:p>
        </p:txBody>
      </p:sp>
    </p:spTree>
    <p:extLst>
      <p:ext uri="{BB962C8B-B14F-4D97-AF65-F5344CB8AC3E}">
        <p14:creationId xmlns:p14="http://schemas.microsoft.com/office/powerpoint/2010/main" val="2637415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33</a:t>
            </a:fld>
            <a:endParaRPr lang="en-US"/>
          </a:p>
        </p:txBody>
      </p:sp>
    </p:spTree>
    <p:extLst>
      <p:ext uri="{BB962C8B-B14F-4D97-AF65-F5344CB8AC3E}">
        <p14:creationId xmlns:p14="http://schemas.microsoft.com/office/powerpoint/2010/main" val="2026499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34</a:t>
            </a:fld>
            <a:endParaRPr lang="en-US"/>
          </a:p>
        </p:txBody>
      </p:sp>
    </p:spTree>
    <p:extLst>
      <p:ext uri="{BB962C8B-B14F-4D97-AF65-F5344CB8AC3E}">
        <p14:creationId xmlns:p14="http://schemas.microsoft.com/office/powerpoint/2010/main" val="2006264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35</a:t>
            </a:fld>
            <a:endParaRPr lang="en-US"/>
          </a:p>
        </p:txBody>
      </p:sp>
    </p:spTree>
    <p:extLst>
      <p:ext uri="{BB962C8B-B14F-4D97-AF65-F5344CB8AC3E}">
        <p14:creationId xmlns:p14="http://schemas.microsoft.com/office/powerpoint/2010/main" val="209346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5</a:t>
            </a:fld>
            <a:endParaRPr lang="en-US"/>
          </a:p>
        </p:txBody>
      </p:sp>
    </p:spTree>
    <p:extLst>
      <p:ext uri="{BB962C8B-B14F-4D97-AF65-F5344CB8AC3E}">
        <p14:creationId xmlns:p14="http://schemas.microsoft.com/office/powerpoint/2010/main" val="3035428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36</a:t>
            </a:fld>
            <a:endParaRPr lang="en-US"/>
          </a:p>
        </p:txBody>
      </p:sp>
    </p:spTree>
    <p:extLst>
      <p:ext uri="{BB962C8B-B14F-4D97-AF65-F5344CB8AC3E}">
        <p14:creationId xmlns:p14="http://schemas.microsoft.com/office/powerpoint/2010/main" val="2810135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37</a:t>
            </a:fld>
            <a:endParaRPr lang="en-US"/>
          </a:p>
        </p:txBody>
      </p:sp>
    </p:spTree>
    <p:extLst>
      <p:ext uri="{BB962C8B-B14F-4D97-AF65-F5344CB8AC3E}">
        <p14:creationId xmlns:p14="http://schemas.microsoft.com/office/powerpoint/2010/main" val="1629603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38</a:t>
            </a:fld>
            <a:endParaRPr lang="en-US"/>
          </a:p>
        </p:txBody>
      </p:sp>
    </p:spTree>
    <p:extLst>
      <p:ext uri="{BB962C8B-B14F-4D97-AF65-F5344CB8AC3E}">
        <p14:creationId xmlns:p14="http://schemas.microsoft.com/office/powerpoint/2010/main" val="117936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39</a:t>
            </a:fld>
            <a:endParaRPr lang="en-US"/>
          </a:p>
        </p:txBody>
      </p:sp>
    </p:spTree>
    <p:extLst>
      <p:ext uri="{BB962C8B-B14F-4D97-AF65-F5344CB8AC3E}">
        <p14:creationId xmlns:p14="http://schemas.microsoft.com/office/powerpoint/2010/main" val="883094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40</a:t>
            </a:fld>
            <a:endParaRPr lang="en-US"/>
          </a:p>
        </p:txBody>
      </p:sp>
    </p:spTree>
    <p:extLst>
      <p:ext uri="{BB962C8B-B14F-4D97-AF65-F5344CB8AC3E}">
        <p14:creationId xmlns:p14="http://schemas.microsoft.com/office/powerpoint/2010/main" val="127229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41</a:t>
            </a:fld>
            <a:endParaRPr lang="en-US"/>
          </a:p>
        </p:txBody>
      </p:sp>
    </p:spTree>
    <p:extLst>
      <p:ext uri="{BB962C8B-B14F-4D97-AF65-F5344CB8AC3E}">
        <p14:creationId xmlns:p14="http://schemas.microsoft.com/office/powerpoint/2010/main" val="3623631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42</a:t>
            </a:fld>
            <a:endParaRPr lang="en-US"/>
          </a:p>
        </p:txBody>
      </p:sp>
    </p:spTree>
    <p:extLst>
      <p:ext uri="{BB962C8B-B14F-4D97-AF65-F5344CB8AC3E}">
        <p14:creationId xmlns:p14="http://schemas.microsoft.com/office/powerpoint/2010/main" val="3016619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43</a:t>
            </a:fld>
            <a:endParaRPr lang="en-US"/>
          </a:p>
        </p:txBody>
      </p:sp>
    </p:spTree>
    <p:extLst>
      <p:ext uri="{BB962C8B-B14F-4D97-AF65-F5344CB8AC3E}">
        <p14:creationId xmlns:p14="http://schemas.microsoft.com/office/powerpoint/2010/main" val="1673041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44</a:t>
            </a:fld>
            <a:endParaRPr lang="en-US"/>
          </a:p>
        </p:txBody>
      </p:sp>
    </p:spTree>
    <p:extLst>
      <p:ext uri="{BB962C8B-B14F-4D97-AF65-F5344CB8AC3E}">
        <p14:creationId xmlns:p14="http://schemas.microsoft.com/office/powerpoint/2010/main" val="1948999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45</a:t>
            </a:fld>
            <a:endParaRPr lang="en-US"/>
          </a:p>
        </p:txBody>
      </p:sp>
    </p:spTree>
    <p:extLst>
      <p:ext uri="{BB962C8B-B14F-4D97-AF65-F5344CB8AC3E}">
        <p14:creationId xmlns:p14="http://schemas.microsoft.com/office/powerpoint/2010/main" val="298486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6</a:t>
            </a:fld>
            <a:endParaRPr lang="en-US"/>
          </a:p>
        </p:txBody>
      </p:sp>
    </p:spTree>
    <p:extLst>
      <p:ext uri="{BB962C8B-B14F-4D97-AF65-F5344CB8AC3E}">
        <p14:creationId xmlns:p14="http://schemas.microsoft.com/office/powerpoint/2010/main" val="2429041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46</a:t>
            </a:fld>
            <a:endParaRPr lang="en-US"/>
          </a:p>
        </p:txBody>
      </p:sp>
    </p:spTree>
    <p:extLst>
      <p:ext uri="{BB962C8B-B14F-4D97-AF65-F5344CB8AC3E}">
        <p14:creationId xmlns:p14="http://schemas.microsoft.com/office/powerpoint/2010/main" val="1140744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47</a:t>
            </a:fld>
            <a:endParaRPr lang="en-US"/>
          </a:p>
        </p:txBody>
      </p:sp>
    </p:spTree>
    <p:extLst>
      <p:ext uri="{BB962C8B-B14F-4D97-AF65-F5344CB8AC3E}">
        <p14:creationId xmlns:p14="http://schemas.microsoft.com/office/powerpoint/2010/main" val="1360933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48</a:t>
            </a:fld>
            <a:endParaRPr lang="en-US"/>
          </a:p>
        </p:txBody>
      </p:sp>
    </p:spTree>
    <p:extLst>
      <p:ext uri="{BB962C8B-B14F-4D97-AF65-F5344CB8AC3E}">
        <p14:creationId xmlns:p14="http://schemas.microsoft.com/office/powerpoint/2010/main" val="3287408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49</a:t>
            </a:fld>
            <a:endParaRPr lang="en-US"/>
          </a:p>
        </p:txBody>
      </p:sp>
    </p:spTree>
    <p:extLst>
      <p:ext uri="{BB962C8B-B14F-4D97-AF65-F5344CB8AC3E}">
        <p14:creationId xmlns:p14="http://schemas.microsoft.com/office/powerpoint/2010/main" val="1510623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50</a:t>
            </a:fld>
            <a:endParaRPr lang="en-US"/>
          </a:p>
        </p:txBody>
      </p:sp>
    </p:spTree>
    <p:extLst>
      <p:ext uri="{BB962C8B-B14F-4D97-AF65-F5344CB8AC3E}">
        <p14:creationId xmlns:p14="http://schemas.microsoft.com/office/powerpoint/2010/main" val="403209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7</a:t>
            </a:fld>
            <a:endParaRPr lang="en-US"/>
          </a:p>
        </p:txBody>
      </p:sp>
    </p:spTree>
    <p:extLst>
      <p:ext uri="{BB962C8B-B14F-4D97-AF65-F5344CB8AC3E}">
        <p14:creationId xmlns:p14="http://schemas.microsoft.com/office/powerpoint/2010/main" val="83976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8</a:t>
            </a:fld>
            <a:endParaRPr lang="en-US"/>
          </a:p>
        </p:txBody>
      </p:sp>
    </p:spTree>
    <p:extLst>
      <p:ext uri="{BB962C8B-B14F-4D97-AF65-F5344CB8AC3E}">
        <p14:creationId xmlns:p14="http://schemas.microsoft.com/office/powerpoint/2010/main" val="201049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B391BF-D972-42A3-9E79-675F044F826F}" type="slidenum">
              <a:rPr lang="en-US" smtClean="0"/>
              <a:t>9</a:t>
            </a:fld>
            <a:endParaRPr lang="en-US"/>
          </a:p>
        </p:txBody>
      </p:sp>
    </p:spTree>
    <p:extLst>
      <p:ext uri="{BB962C8B-B14F-4D97-AF65-F5344CB8AC3E}">
        <p14:creationId xmlns:p14="http://schemas.microsoft.com/office/powerpoint/2010/main" val="345265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B391BF-D972-42A3-9E79-675F044F826F}" type="slidenum">
              <a:rPr lang="en-US" smtClean="0"/>
              <a:t>10</a:t>
            </a:fld>
            <a:endParaRPr lang="en-US"/>
          </a:p>
        </p:txBody>
      </p:sp>
    </p:spTree>
    <p:extLst>
      <p:ext uri="{BB962C8B-B14F-4D97-AF65-F5344CB8AC3E}">
        <p14:creationId xmlns:p14="http://schemas.microsoft.com/office/powerpoint/2010/main" val="236650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9C7EDAB-C31F-4144-8124-96481F7F2A68}" type="slidenum">
              <a:rPr lang="en-US" smtClean="0"/>
              <a:t>12</a:t>
            </a:fld>
            <a:endParaRPr lang="en-US"/>
          </a:p>
        </p:txBody>
      </p:sp>
    </p:spTree>
    <p:extLst>
      <p:ext uri="{BB962C8B-B14F-4D97-AF65-F5344CB8AC3E}">
        <p14:creationId xmlns:p14="http://schemas.microsoft.com/office/powerpoint/2010/main" val="1389395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988323"/>
            <a:ext cx="9144000" cy="877824"/>
          </a:xfrm>
          <a:solidFill>
            <a:schemeClr val="accent4">
              <a:alpha val="89000"/>
            </a:schemeClr>
          </a:solidFill>
        </p:spPr>
        <p:txBody>
          <a:bodyPr/>
          <a:lstStyle/>
          <a:p>
            <a:r>
              <a:rPr lang="en-US" smtClean="0"/>
              <a:t>Click to edit Master title style</a:t>
            </a:r>
            <a:endParaRPr dirty="0"/>
          </a:p>
        </p:txBody>
      </p:sp>
      <p:sp>
        <p:nvSpPr>
          <p:cNvPr id="3" name="Subtitle 2"/>
          <p:cNvSpPr>
            <a:spLocks noGrp="1"/>
          </p:cNvSpPr>
          <p:nvPr>
            <p:ph type="subTitle" idx="1"/>
          </p:nvPr>
        </p:nvSpPr>
        <p:spPr>
          <a:xfrm>
            <a:off x="914400" y="5001062"/>
            <a:ext cx="8001000" cy="1568014"/>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r"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8" name="Rectangle 7"/>
          <p:cNvSpPr/>
          <p:nvPr/>
        </p:nvSpPr>
        <p:spPr>
          <a:xfrm>
            <a:off x="7253944" y="96012"/>
            <a:ext cx="1585256" cy="1848769"/>
          </a:xfrm>
          <a:prstGeom prst="rect">
            <a:avLst/>
          </a:prstGeom>
          <a:solidFill>
            <a:schemeClr val="accent5">
              <a:shade val="90000"/>
              <a:alpha val="76000"/>
            </a:schemeClr>
          </a:solid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endParaRPr lang="en-US">
              <a:solidFill>
                <a:prstClr val="black"/>
              </a:solidFill>
            </a:endParaRPr>
          </a:p>
        </p:txBody>
      </p:sp>
      <p:sp>
        <p:nvSpPr>
          <p:cNvPr id="9" name="Rectangle 8"/>
          <p:cNvSpPr/>
          <p:nvPr/>
        </p:nvSpPr>
        <p:spPr>
          <a:xfrm>
            <a:off x="7253943" y="2046696"/>
            <a:ext cx="1585257" cy="1882557"/>
          </a:xfrm>
          <a:prstGeom prst="rect">
            <a:avLst/>
          </a:prstGeom>
          <a:solidFill>
            <a:schemeClr val="tx2">
              <a:alpha val="93000"/>
            </a:schemeClr>
          </a:solidFill>
          <a:ln>
            <a:solidFill>
              <a:schemeClr val="tx2"/>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endParaRPr lang="en-US">
              <a:solidFill>
                <a:prstClr val="white"/>
              </a:solidFill>
            </a:endParaRPr>
          </a:p>
        </p:txBody>
      </p:sp>
      <p:sp>
        <p:nvSpPr>
          <p:cNvPr id="10" name="Rectangle 9"/>
          <p:cNvSpPr/>
          <p:nvPr/>
        </p:nvSpPr>
        <p:spPr>
          <a:xfrm>
            <a:off x="5553759" y="2046696"/>
            <a:ext cx="1589814" cy="1882557"/>
          </a:xfrm>
          <a:prstGeom prst="rect">
            <a:avLst/>
          </a:prstGeom>
          <a:solidFill>
            <a:schemeClr val="accent1">
              <a:alpha val="74000"/>
            </a:schemeClr>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endParaRPr lang="en-US">
              <a:solidFill>
                <a:prstClr val="white"/>
              </a:solidFill>
            </a:endParaRPr>
          </a:p>
        </p:txBody>
      </p:sp>
      <p:pic>
        <p:nvPicPr>
          <p:cNvPr id="12" name="Picture 11" descr="pscr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7832" y="95880"/>
            <a:ext cx="1585741" cy="1982176"/>
          </a:xfrm>
          <a:prstGeom prst="rect">
            <a:avLst/>
          </a:prstGeom>
        </p:spPr>
      </p:pic>
      <p:pic>
        <p:nvPicPr>
          <p:cNvPr id="11" name="Picture 10" descr="p1030788.jpg"/>
          <p:cNvPicPr>
            <a:picLocks noChangeAspect="1"/>
          </p:cNvPicPr>
          <p:nvPr/>
        </p:nvPicPr>
        <p:blipFill>
          <a:blip r:embed="rId4" cstate="print">
            <a:alphaModFix amt="86000"/>
            <a:duotone>
              <a:schemeClr val="accent2">
                <a:shade val="45000"/>
                <a:satMod val="135000"/>
              </a:schemeClr>
              <a:prstClr val="white"/>
            </a:duotone>
            <a:extLst>
              <a:ext uri="{BEBA8EAE-BF5A-486C-A8C5-ECC9F3942E4B}">
                <a14:imgProps xmlns:a14="http://schemas.microsoft.com/office/drawing/2010/main">
                  <a14:imgLayer r:embed="rId5">
                    <a14:imgEffect>
                      <a14:artisticPencilSketch/>
                    </a14:imgEffect>
                    <a14:imgEffect>
                      <a14:sharpenSoften amount="50000"/>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82574" y="96013"/>
            <a:ext cx="5021938" cy="3833240"/>
          </a:xfrm>
          <a:prstGeom prst="rect">
            <a:avLst/>
          </a:prstGeom>
        </p:spPr>
      </p:pic>
    </p:spTree>
    <p:extLst>
      <p:ext uri="{BB962C8B-B14F-4D97-AF65-F5344CB8AC3E}">
        <p14:creationId xmlns:p14="http://schemas.microsoft.com/office/powerpoint/2010/main" val="398033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7" name="Slide Number Placeholder 6"/>
          <p:cNvSpPr>
            <a:spLocks noGrp="1"/>
          </p:cNvSpPr>
          <p:nvPr>
            <p:ph type="sldNum" sz="quarter" idx="12"/>
          </p:nvPr>
        </p:nvSpPr>
        <p:spPr/>
        <p:txBody>
          <a:bodyPr/>
          <a:lstStyle/>
          <a:p>
            <a:fld id="{A87A39B3-E11C-3B47-9C41-CFC5FAB56717}"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1010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39744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3898584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65347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A87A39B3-E11C-3B47-9C41-CFC5FAB56717}"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43860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371600"/>
            <a:ext cx="3810000" cy="50292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810000" cy="50292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
        <p:nvSpPr>
          <p:cNvPr id="7" name="Title 1"/>
          <p:cNvSpPr>
            <a:spLocks noGrp="1"/>
          </p:cNvSpPr>
          <p:nvPr>
            <p:ph type="title"/>
          </p:nvPr>
        </p:nvSpPr>
        <p:spPr>
          <a:xfrm>
            <a:off x="1" y="209456"/>
            <a:ext cx="9143999" cy="914400"/>
          </a:xfrm>
          <a:gradFill flip="none" rotWithShape="1">
            <a:gsLst>
              <a:gs pos="80000">
                <a:schemeClr val="accent4"/>
              </a:gs>
              <a:gs pos="100000">
                <a:srgbClr val="FFFFFF"/>
              </a:gs>
            </a:gsLst>
            <a:lin ang="10800000" scaled="0"/>
            <a:tileRect/>
          </a:gradFill>
          <a:ln>
            <a:noFill/>
          </a:ln>
        </p:spPr>
        <p:txBody>
          <a:bodyPr/>
          <a:lstStyle>
            <a:lvl1pPr>
              <a:defRPr>
                <a:effectLst>
                  <a:outerShdw blurRad="50800" dist="38100" dir="2700000" algn="tl" rotWithShape="0">
                    <a:prstClr val="black">
                      <a:alpha val="40000"/>
                    </a:prstClr>
                  </a:outerShdw>
                </a:effectLst>
              </a:defRPr>
            </a:lvl1pPr>
          </a:lstStyle>
          <a:p>
            <a:r>
              <a:rPr lang="en-US" dirty="0" smtClean="0"/>
              <a:t>Click to edit Master title style</a:t>
            </a:r>
            <a:endParaRPr dirty="0"/>
          </a:p>
        </p:txBody>
      </p:sp>
    </p:spTree>
    <p:extLst>
      <p:ext uri="{BB962C8B-B14F-4D97-AF65-F5344CB8AC3E}">
        <p14:creationId xmlns:p14="http://schemas.microsoft.com/office/powerpoint/2010/main" val="797989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8274" y="1302625"/>
            <a:ext cx="8216375" cy="4795917"/>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Rectangle 7"/>
          <p:cNvSpPr/>
          <p:nvPr userDrawn="1"/>
        </p:nvSpPr>
        <p:spPr>
          <a:xfrm>
            <a:off x="8595116" y="209456"/>
            <a:ext cx="25962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8854743" y="209456"/>
            <a:ext cx="230187"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521526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209456"/>
            <a:ext cx="9143999" cy="914400"/>
          </a:xfrm>
          <a:gradFill flip="none" rotWithShape="1">
            <a:gsLst>
              <a:gs pos="80000">
                <a:schemeClr val="accent4"/>
              </a:gs>
              <a:gs pos="100000">
                <a:srgbClr val="FFFFFF"/>
              </a:gs>
            </a:gsLst>
            <a:lin ang="10800000" scaled="0"/>
            <a:tileRect/>
          </a:gradFill>
          <a:ln>
            <a:noFill/>
          </a:ln>
        </p:spPr>
        <p:txBody>
          <a:bodyPr/>
          <a:lstStyle>
            <a:lvl1pPr>
              <a:defRPr>
                <a:effectLst>
                  <a:outerShdw blurRad="50800" dist="38100" dir="2700000" algn="tl" rotWithShape="0">
                    <a:prstClr val="black">
                      <a:alpha val="40000"/>
                    </a:prstClr>
                  </a:outerShdw>
                </a:effectLst>
              </a:defRPr>
            </a:lvl1pPr>
          </a:lstStyle>
          <a:p>
            <a:r>
              <a:rPr lang="en-US" dirty="0" smtClean="0"/>
              <a:t>Click to edit Master title style</a:t>
            </a:r>
            <a:endParaRPr dirty="0"/>
          </a:p>
        </p:txBody>
      </p:sp>
      <p:sp>
        <p:nvSpPr>
          <p:cNvPr id="3" name="Content Placeholder 2"/>
          <p:cNvSpPr>
            <a:spLocks noGrp="1"/>
          </p:cNvSpPr>
          <p:nvPr>
            <p:ph idx="1"/>
          </p:nvPr>
        </p:nvSpPr>
        <p:spPr>
          <a:xfrm>
            <a:off x="235165" y="1285754"/>
            <a:ext cx="8489735" cy="4609892"/>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pic>
        <p:nvPicPr>
          <p:cNvPr id="7" name="Picture 6" descr="pscr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20" y="6005405"/>
            <a:ext cx="654888" cy="818610"/>
          </a:xfrm>
          <a:prstGeom prst="rect">
            <a:avLst/>
          </a:prstGeom>
        </p:spPr>
      </p:pic>
      <p:sp>
        <p:nvSpPr>
          <p:cNvPr id="5" name="Rectangle 4"/>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659672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a:prstGeom prst="rect">
            <a:avLst/>
          </a:prstGeom>
        </p:spPr>
        <p:txBody>
          <a:bodyPr/>
          <a:lstStyle/>
          <a:p>
            <a:pPr defTabSz="457200"/>
            <a:fld id="{E2FD0CBB-2B42-7449-84AE-338B89542681}" type="datetimeFigureOut">
              <a:rPr lang="en-US" smtClean="0">
                <a:solidFill>
                  <a:prstClr val="black"/>
                </a:solidFill>
              </a:rPr>
              <a:pPr defTabSz="457200"/>
              <a:t>6/2/2015</a:t>
            </a:fld>
            <a:endParaRPr lang="en-US">
              <a:solidFill>
                <a:prstClr val="black"/>
              </a:solidFill>
            </a:endParaRPr>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pPr defTabSz="457200"/>
            <a:endParaRPr lang="en-US">
              <a:solidFill>
                <a:prstClr val="black"/>
              </a:solidFill>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4128330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5100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0094" y="188259"/>
            <a:ext cx="2133600" cy="365125"/>
          </a:xfrm>
          <a:prstGeom prst="rect">
            <a:avLst/>
          </a:prstGeom>
        </p:spPr>
        <p:txBody>
          <a:bodyPr/>
          <a:lstStyle/>
          <a:p>
            <a:pPr defTabSz="457200"/>
            <a:fld id="{E2FD0CBB-2B42-7449-84AE-338B89542681}" type="datetimeFigureOut">
              <a:rPr lang="en-US" smtClean="0">
                <a:solidFill>
                  <a:prstClr val="black"/>
                </a:solidFill>
              </a:rPr>
              <a:pPr defTabSz="457200"/>
              <a:t>6/2/2015</a:t>
            </a:fld>
            <a:endParaRPr lang="en-US">
              <a:solidFill>
                <a:prstClr val="black"/>
              </a:solidFill>
            </a:endParaRPr>
          </a:p>
        </p:txBody>
      </p:sp>
      <p:sp>
        <p:nvSpPr>
          <p:cNvPr id="5" name="Footer Placeholder 4"/>
          <p:cNvSpPr>
            <a:spLocks noGrp="1"/>
          </p:cNvSpPr>
          <p:nvPr>
            <p:ph type="ftr" sz="quarter" idx="11"/>
          </p:nvPr>
        </p:nvSpPr>
        <p:spPr>
          <a:xfrm>
            <a:off x="1120588" y="188259"/>
            <a:ext cx="2895600" cy="365125"/>
          </a:xfrm>
          <a:prstGeom prst="rect">
            <a:avLst/>
          </a:prstGeom>
        </p:spPr>
        <p:txBody>
          <a:bodyPr/>
          <a:lstStyle/>
          <a:p>
            <a:pPr defTabSz="457200"/>
            <a:endParaRPr lang="en-US">
              <a:solidFill>
                <a:prstClr val="black"/>
              </a:solidFill>
            </a:endParaRPr>
          </a:p>
        </p:txBody>
      </p:sp>
      <p:sp>
        <p:nvSpPr>
          <p:cNvPr id="7" name="Rectangle 6"/>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57745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8274" y="1302625"/>
            <a:ext cx="8216375" cy="4795917"/>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Rectangle 7"/>
          <p:cNvSpPr/>
          <p:nvPr userDrawn="1"/>
        </p:nvSpPr>
        <p:spPr>
          <a:xfrm>
            <a:off x="8595116" y="209456"/>
            <a:ext cx="25962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8854743" y="209456"/>
            <a:ext cx="230187"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4538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a:prstGeom prst="rect">
            <a:avLst/>
          </a:prstGeom>
        </p:spPr>
        <p:txBody>
          <a:bodyPr/>
          <a:lstStyle/>
          <a:p>
            <a:pPr defTabSz="457200"/>
            <a:fld id="{E2FD0CBB-2B42-7449-84AE-338B89542681}" type="datetimeFigureOut">
              <a:rPr lang="en-US" smtClean="0">
                <a:solidFill>
                  <a:prstClr val="black"/>
                </a:solidFill>
              </a:rPr>
              <a:pPr defTabSz="457200"/>
              <a:t>6/2/2015</a:t>
            </a:fld>
            <a:endParaRPr lang="en-US">
              <a:solidFill>
                <a:prstClr val="black"/>
              </a:solidFill>
            </a:endParaRPr>
          </a:p>
        </p:txBody>
      </p:sp>
      <p:sp>
        <p:nvSpPr>
          <p:cNvPr id="8" name="Footer Placeholder 7"/>
          <p:cNvSpPr>
            <a:spLocks noGrp="1"/>
          </p:cNvSpPr>
          <p:nvPr>
            <p:ph type="ftr" sz="quarter" idx="11"/>
          </p:nvPr>
        </p:nvSpPr>
        <p:spPr>
          <a:xfrm>
            <a:off x="1120588" y="188259"/>
            <a:ext cx="2895600" cy="365125"/>
          </a:xfrm>
          <a:prstGeom prst="rect">
            <a:avLst/>
          </a:prstGeom>
        </p:spPr>
        <p:txBody>
          <a:bodyPr/>
          <a:lstStyle/>
          <a:p>
            <a:pPr defTabSz="457200"/>
            <a:endParaRPr lang="en-US">
              <a:solidFill>
                <a:prstClr val="black"/>
              </a:solidFill>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16438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580094" y="188259"/>
            <a:ext cx="2133600" cy="365125"/>
          </a:xfrm>
          <a:prstGeom prst="rect">
            <a:avLst/>
          </a:prstGeom>
        </p:spPr>
        <p:txBody>
          <a:bodyPr/>
          <a:lstStyle/>
          <a:p>
            <a:pPr defTabSz="457200"/>
            <a:fld id="{E2FD0CBB-2B42-7449-84AE-338B89542681}" type="datetimeFigureOut">
              <a:rPr lang="en-US" smtClean="0">
                <a:solidFill>
                  <a:prstClr val="black"/>
                </a:solidFill>
              </a:rPr>
              <a:pPr defTabSz="457200"/>
              <a:t>6/2/2015</a:t>
            </a:fld>
            <a:endParaRPr lang="en-US">
              <a:solidFill>
                <a:prstClr val="black"/>
              </a:solidFill>
            </a:endParaRPr>
          </a:p>
        </p:txBody>
      </p:sp>
      <p:sp>
        <p:nvSpPr>
          <p:cNvPr id="4" name="Footer Placeholder 3"/>
          <p:cNvSpPr>
            <a:spLocks noGrp="1"/>
          </p:cNvSpPr>
          <p:nvPr>
            <p:ph type="ftr" sz="quarter" idx="11"/>
          </p:nvPr>
        </p:nvSpPr>
        <p:spPr>
          <a:xfrm>
            <a:off x="1120588" y="188259"/>
            <a:ext cx="2895600" cy="365125"/>
          </a:xfrm>
          <a:prstGeom prst="rect">
            <a:avLst/>
          </a:prstGeom>
        </p:spPr>
        <p:txBody>
          <a:bodyPr/>
          <a:lstStyle/>
          <a:p>
            <a:pPr defTabSz="457200"/>
            <a:endParaRPr lang="en-US">
              <a:solidFill>
                <a:prstClr val="black"/>
              </a:solidFill>
            </a:endParaRPr>
          </a:p>
        </p:txBody>
      </p:sp>
      <p:sp>
        <p:nvSpPr>
          <p:cNvPr id="6" name="Rectangle 5"/>
          <p:cNvSpPr/>
          <p:nvPr userDrawn="1"/>
        </p:nvSpPr>
        <p:spPr>
          <a:xfrm>
            <a:off x="8726586" y="6488668"/>
            <a:ext cx="417414" cy="369332"/>
          </a:xfrm>
          <a:prstGeom prst="rect">
            <a:avLst/>
          </a:prstGeom>
        </p:spPr>
        <p:txBody>
          <a:bodyPr wrap="none">
            <a:spAutoFit/>
          </a:bodyPr>
          <a:lstStyle/>
          <a:p>
            <a:pPr defTabSz="457200"/>
            <a:fld id="{A87A39B3-E11C-3B47-9C41-CFC5FAB56717}" type="slidenum">
              <a:rPr lang="en-US" smtClean="0">
                <a:solidFill>
                  <a:prstClr val="black"/>
                </a:solidFill>
              </a:rPr>
              <a:pPr defTabSz="457200"/>
              <a:t>‹#›</a:t>
            </a:fld>
            <a:endParaRPr lang="en-US" dirty="0">
              <a:solidFill>
                <a:prstClr val="black"/>
              </a:solidFill>
            </a:endParaRPr>
          </a:p>
        </p:txBody>
      </p:sp>
      <p:sp>
        <p:nvSpPr>
          <p:cNvPr id="7" name="Title 1"/>
          <p:cNvSpPr>
            <a:spLocks noGrp="1"/>
          </p:cNvSpPr>
          <p:nvPr>
            <p:ph type="title"/>
          </p:nvPr>
        </p:nvSpPr>
        <p:spPr>
          <a:xfrm>
            <a:off x="1" y="209456"/>
            <a:ext cx="9143999" cy="914400"/>
          </a:xfrm>
          <a:gradFill flip="none" rotWithShape="1">
            <a:gsLst>
              <a:gs pos="80000">
                <a:schemeClr val="accent4"/>
              </a:gs>
              <a:gs pos="100000">
                <a:srgbClr val="FFFFFF"/>
              </a:gs>
            </a:gsLst>
            <a:lin ang="10800000" scaled="0"/>
            <a:tileRect/>
          </a:gradFill>
          <a:ln>
            <a:noFill/>
          </a:ln>
        </p:spPr>
        <p:txBody>
          <a:bodyPr/>
          <a:lstStyle>
            <a:lvl1pPr>
              <a:defRPr>
                <a:effectLst>
                  <a:outerShdw blurRad="50800" dist="38100" dir="2700000" algn="tl" rotWithShape="0">
                    <a:prstClr val="black">
                      <a:alpha val="40000"/>
                    </a:prstClr>
                  </a:outerShdw>
                </a:effectLst>
              </a:defRPr>
            </a:lvl1pPr>
          </a:lstStyle>
          <a:p>
            <a:r>
              <a:rPr lang="en-US" dirty="0" smtClean="0"/>
              <a:t>Click to edit Master title style</a:t>
            </a:r>
            <a:endParaRPr dirty="0"/>
          </a:p>
        </p:txBody>
      </p:sp>
    </p:spTree>
    <p:extLst>
      <p:ext uri="{BB962C8B-B14F-4D97-AF65-F5344CB8AC3E}">
        <p14:creationId xmlns:p14="http://schemas.microsoft.com/office/powerpoint/2010/main" val="1655685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80094" y="188259"/>
            <a:ext cx="2133600" cy="365125"/>
          </a:xfrm>
          <a:prstGeom prst="rect">
            <a:avLst/>
          </a:prstGeom>
        </p:spPr>
        <p:txBody>
          <a:bodyPr/>
          <a:lstStyle/>
          <a:p>
            <a:pPr defTabSz="457200"/>
            <a:fld id="{E2FD0CBB-2B42-7449-84AE-338B89542681}" type="datetimeFigureOut">
              <a:rPr lang="en-US" smtClean="0">
                <a:solidFill>
                  <a:prstClr val="black"/>
                </a:solidFill>
              </a:rPr>
              <a:pPr defTabSz="457200"/>
              <a:t>6/2/2015</a:t>
            </a:fld>
            <a:endParaRPr lang="en-US">
              <a:solidFill>
                <a:prstClr val="black"/>
              </a:solidFill>
            </a:endParaRPr>
          </a:p>
        </p:txBody>
      </p:sp>
      <p:sp>
        <p:nvSpPr>
          <p:cNvPr id="3" name="Footer Placeholder 2"/>
          <p:cNvSpPr>
            <a:spLocks noGrp="1"/>
          </p:cNvSpPr>
          <p:nvPr>
            <p:ph type="ftr" sz="quarter" idx="11"/>
          </p:nvPr>
        </p:nvSpPr>
        <p:spPr>
          <a:xfrm>
            <a:off x="1120588" y="188259"/>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p:txBody>
          <a:bodyPr/>
          <a:lstStyle/>
          <a:p>
            <a:fld id="{A87A39B3-E11C-3B47-9C41-CFC5FAB56717}"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7332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87A39B3-E11C-3B47-9C41-CFC5FAB56717}"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6280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7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9456"/>
            <a:ext cx="8624649" cy="914400"/>
          </a:xfrm>
          <a:prstGeom prst="rect">
            <a:avLst/>
          </a:prstGeom>
        </p:spPr>
        <p:style>
          <a:lnRef idx="2">
            <a:schemeClr val="accent4">
              <a:shade val="50000"/>
            </a:schemeClr>
          </a:lnRef>
          <a:fillRef idx="1">
            <a:schemeClr val="accent4"/>
          </a:fillRef>
          <a:effectRef idx="0">
            <a:schemeClr val="accent4"/>
          </a:effectRef>
          <a:fontRef idx="none"/>
        </p:style>
        <p:txBody>
          <a:bodyPr vert="horz" lIns="1188720" tIns="45720" rIns="274320" bIns="45720" rtlCol="0" anchor="ctr">
            <a:normAutofit/>
          </a:bodyPr>
          <a:lstStyle/>
          <a:p>
            <a:r>
              <a:rPr lang="en-US" dirty="0" smtClean="0"/>
              <a:t>Click to edit Master title style</a:t>
            </a:r>
            <a:endParaRPr dirty="0"/>
          </a:p>
        </p:txBody>
      </p:sp>
      <p:sp>
        <p:nvSpPr>
          <p:cNvPr id="3" name="Text Placeholder 2"/>
          <p:cNvSpPr>
            <a:spLocks noGrp="1"/>
          </p:cNvSpPr>
          <p:nvPr>
            <p:ph type="body" idx="1"/>
          </p:nvPr>
        </p:nvSpPr>
        <p:spPr>
          <a:xfrm>
            <a:off x="780308" y="1285754"/>
            <a:ext cx="7944592" cy="498057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457200"/>
            <a:fld id="{A87A39B3-E11C-3B47-9C41-CFC5FAB56717}" type="slidenum">
              <a:rPr lang="en-US" smtClean="0">
                <a:solidFill>
                  <a:prstClr val="black">
                    <a:lumMod val="65000"/>
                    <a:lumOff val="35000"/>
                  </a:prstClr>
                </a:solidFill>
              </a:rPr>
              <a:pPr defTabSz="457200"/>
              <a:t>‹#›</a:t>
            </a:fld>
            <a:endParaRPr lang="en-US">
              <a:solidFill>
                <a:prstClr val="black">
                  <a:lumMod val="65000"/>
                  <a:lumOff val="35000"/>
                </a:prstClr>
              </a:solidFill>
            </a:endParaRPr>
          </a:p>
        </p:txBody>
      </p:sp>
      <p:pic>
        <p:nvPicPr>
          <p:cNvPr id="10" name="Picture 9" descr="pscr logo.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5420" y="6005405"/>
            <a:ext cx="654888" cy="818610"/>
          </a:xfrm>
          <a:prstGeom prst="rect">
            <a:avLst/>
          </a:prstGeom>
        </p:spPr>
      </p:pic>
    </p:spTree>
    <p:extLst>
      <p:ext uri="{BB962C8B-B14F-4D97-AF65-F5344CB8AC3E}">
        <p14:creationId xmlns:p14="http://schemas.microsoft.com/office/powerpoint/2010/main" val="3022824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17.png"/><Relationship Id="rId4" Type="http://schemas.openxmlformats.org/officeDocument/2006/relationships/image" Target="../media/image27.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19.emf"/><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5.xml"/><Relationship Id="rId5" Type="http://schemas.openxmlformats.org/officeDocument/2006/relationships/chart" Target="../charts/chart11.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chart" Target="../charts/chart15.xml"/><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chart" Target="../charts/chart17.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chart" Target="../charts/chart30.xml"/></Relationships>
</file>

<file path=ppt/slides/_rels/slide3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chart" Target="../charts/chart34.xml"/></Relationships>
</file>

<file path=ppt/slides/_rels/slide3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chart" Target="../charts/chart36.xml"/><Relationship Id="rId7" Type="http://schemas.openxmlformats.org/officeDocument/2006/relationships/chart" Target="../charts/chart40.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chart" Target="../charts/chart4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chart" Target="../charts/chart47.xml"/><Relationship Id="rId4" Type="http://schemas.openxmlformats.org/officeDocument/2006/relationships/chart" Target="../charts/chart46.xml"/></Relationships>
</file>

<file path=ppt/slides/_rels/slide47.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2015 Public Safety Broadband Stakeholder Meeting </a:t>
            </a:r>
            <a:endParaRPr lang="en-US" sz="2800" dirty="0"/>
          </a:p>
        </p:txBody>
      </p:sp>
      <p:sp>
        <p:nvSpPr>
          <p:cNvPr id="3" name="Subtitle 2"/>
          <p:cNvSpPr>
            <a:spLocks noGrp="1"/>
          </p:cNvSpPr>
          <p:nvPr>
            <p:ph type="subTitle" idx="1"/>
          </p:nvPr>
        </p:nvSpPr>
        <p:spPr>
          <a:xfrm>
            <a:off x="1016000" y="5001062"/>
            <a:ext cx="7899400" cy="1856938"/>
          </a:xfrm>
          <a:solidFill>
            <a:schemeClr val="bg2">
              <a:lumMod val="40000"/>
              <a:lumOff val="60000"/>
              <a:alpha val="0"/>
            </a:schemeClr>
          </a:solidFill>
        </p:spPr>
        <p:txBody>
          <a:bodyPr>
            <a:noAutofit/>
          </a:bodyPr>
          <a:lstStyle/>
          <a:p>
            <a:pPr>
              <a:lnSpc>
                <a:spcPct val="60000"/>
              </a:lnSpc>
            </a:pPr>
            <a:r>
              <a:rPr lang="en-US" sz="2400" b="1" dirty="0" smtClean="0">
                <a:solidFill>
                  <a:srgbClr val="000000"/>
                </a:solidFill>
              </a:rPr>
              <a:t>Public Safety Communications:                                           </a:t>
            </a:r>
          </a:p>
          <a:p>
            <a:pPr>
              <a:lnSpc>
                <a:spcPct val="60000"/>
              </a:lnSpc>
            </a:pPr>
            <a:r>
              <a:rPr lang="en-US" sz="2400" b="1" dirty="0" smtClean="0">
                <a:solidFill>
                  <a:schemeClr val="accent2">
                    <a:lumMod val="75000"/>
                  </a:schemeClr>
                </a:solidFill>
              </a:rPr>
              <a:t>How to Maintain Connectivity and Improve Resiliency? </a:t>
            </a:r>
          </a:p>
          <a:p>
            <a:r>
              <a:rPr lang="en-US" sz="2000" dirty="0">
                <a:solidFill>
                  <a:schemeClr val="tx2"/>
                </a:solidFill>
              </a:rPr>
              <a:t>Nada Golmie, Fernando </a:t>
            </a:r>
            <a:r>
              <a:rPr lang="en-US" sz="2000" dirty="0" err="1">
                <a:solidFill>
                  <a:schemeClr val="tx2"/>
                </a:solidFill>
              </a:rPr>
              <a:t>Cintrón</a:t>
            </a:r>
            <a:r>
              <a:rPr lang="en-US" sz="2000" dirty="0">
                <a:solidFill>
                  <a:schemeClr val="tx2"/>
                </a:solidFill>
              </a:rPr>
              <a:t>, Wesley Garey, Camillo Gentile, David Griffith, Aziza Ben Mosbah, Richard Rouil, Ahmed </a:t>
            </a:r>
            <a:r>
              <a:rPr lang="en-US" sz="2000" dirty="0" smtClean="0">
                <a:solidFill>
                  <a:schemeClr val="tx2"/>
                </a:solidFill>
              </a:rPr>
              <a:t>Soua</a:t>
            </a:r>
            <a:r>
              <a:rPr lang="en-US" sz="2400" dirty="0">
                <a:solidFill>
                  <a:schemeClr val="tx2"/>
                </a:solidFill>
              </a:rPr>
              <a:t/>
            </a:r>
            <a:br>
              <a:rPr lang="en-US" sz="2400" dirty="0">
                <a:solidFill>
                  <a:schemeClr val="tx2"/>
                </a:solidFill>
              </a:rPr>
            </a:br>
            <a:endParaRPr lang="en-US" sz="2400" dirty="0" smtClean="0">
              <a:solidFill>
                <a:srgbClr val="000000"/>
              </a:solidFill>
            </a:endParaRPr>
          </a:p>
        </p:txBody>
      </p:sp>
      <p:pic>
        <p:nvPicPr>
          <p:cNvPr id="7" name="Picture 6" descr="ModFlatirons.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6381" y="99616"/>
            <a:ext cx="5128191" cy="3797895"/>
          </a:xfrm>
          <a:prstGeom prst="rect">
            <a:avLst/>
          </a:prstGeom>
        </p:spPr>
      </p:pic>
      <p:pic>
        <p:nvPicPr>
          <p:cNvPr id="9" name="Picture 8" descr="image003.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6381" y="99616"/>
            <a:ext cx="5128192" cy="3797896"/>
          </a:xfrm>
          <a:prstGeom prst="rect">
            <a:avLst/>
          </a:prstGeom>
        </p:spPr>
      </p:pic>
    </p:spTree>
    <p:extLst>
      <p:ext uri="{BB962C8B-B14F-4D97-AF65-F5344CB8AC3E}">
        <p14:creationId xmlns:p14="http://schemas.microsoft.com/office/powerpoint/2010/main" val="1426570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Performance Metrics</a:t>
            </a:r>
            <a:endParaRPr lang="en-US" dirty="0"/>
          </a:p>
        </p:txBody>
      </p:sp>
      <p:sp>
        <p:nvSpPr>
          <p:cNvPr id="8" name="Rectangle 7"/>
          <p:cNvSpPr/>
          <p:nvPr/>
        </p:nvSpPr>
        <p:spPr>
          <a:xfrm>
            <a:off x="3380920" y="1627660"/>
            <a:ext cx="914400" cy="9144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380920" y="2135803"/>
            <a:ext cx="914400" cy="272716"/>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C00000"/>
              </a:solidFill>
            </a:endParaRPr>
          </a:p>
        </p:txBody>
      </p:sp>
      <p:sp>
        <p:nvSpPr>
          <p:cNvPr id="13" name="TextBox 12"/>
          <p:cNvSpPr txBox="1"/>
          <p:nvPr/>
        </p:nvSpPr>
        <p:spPr>
          <a:xfrm>
            <a:off x="1778144" y="1229114"/>
            <a:ext cx="1444827" cy="954107"/>
          </a:xfrm>
          <a:prstGeom prst="rect">
            <a:avLst/>
          </a:prstGeom>
          <a:noFill/>
        </p:spPr>
        <p:txBody>
          <a:bodyPr wrap="square" rtlCol="0">
            <a:spAutoFit/>
          </a:bodyPr>
          <a:lstStyle/>
          <a:p>
            <a:r>
              <a:rPr lang="en-US" sz="1400" dirty="0" smtClean="0">
                <a:solidFill>
                  <a:srgbClr val="0070C0"/>
                </a:solidFill>
              </a:rPr>
              <a:t>Signal,</a:t>
            </a:r>
          </a:p>
          <a:p>
            <a:r>
              <a:rPr lang="en-US" sz="1400" dirty="0" smtClean="0">
                <a:solidFill>
                  <a:srgbClr val="0070C0"/>
                </a:solidFill>
              </a:rPr>
              <a:t>Reference Signal Received Power (RSRP)</a:t>
            </a:r>
            <a:endParaRPr lang="en-US" sz="1400" dirty="0">
              <a:solidFill>
                <a:srgbClr val="0070C0"/>
              </a:solidFill>
            </a:endParaRPr>
          </a:p>
        </p:txBody>
      </p:sp>
      <p:sp>
        <p:nvSpPr>
          <p:cNvPr id="16" name="TextBox 15"/>
          <p:cNvSpPr txBox="1"/>
          <p:nvPr/>
        </p:nvSpPr>
        <p:spPr>
          <a:xfrm>
            <a:off x="2273829" y="2092064"/>
            <a:ext cx="1130438" cy="307777"/>
          </a:xfrm>
          <a:prstGeom prst="rect">
            <a:avLst/>
          </a:prstGeom>
          <a:noFill/>
        </p:spPr>
        <p:txBody>
          <a:bodyPr wrap="none" rtlCol="0">
            <a:spAutoFit/>
          </a:bodyPr>
          <a:lstStyle/>
          <a:p>
            <a:r>
              <a:rPr lang="en-US" sz="1400" dirty="0" smtClean="0">
                <a:solidFill>
                  <a:srgbClr val="C00000"/>
                </a:solidFill>
              </a:rPr>
              <a:t>Interference</a:t>
            </a:r>
            <a:endParaRPr lang="en-US" sz="1400" dirty="0">
              <a:solidFill>
                <a:srgbClr val="C00000"/>
              </a:solidFill>
            </a:endParaRPr>
          </a:p>
        </p:txBody>
      </p:sp>
      <p:sp>
        <p:nvSpPr>
          <p:cNvPr id="19" name="Rectangle 18"/>
          <p:cNvSpPr/>
          <p:nvPr/>
        </p:nvSpPr>
        <p:spPr>
          <a:xfrm>
            <a:off x="3380920" y="2406894"/>
            <a:ext cx="914400" cy="136187"/>
          </a:xfrm>
          <a:prstGeom prst="rect">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2768096" y="2327807"/>
            <a:ext cx="611065" cy="307777"/>
          </a:xfrm>
          <a:prstGeom prst="rect">
            <a:avLst/>
          </a:prstGeom>
          <a:noFill/>
        </p:spPr>
        <p:txBody>
          <a:bodyPr wrap="none" rtlCol="0">
            <a:spAutoFit/>
          </a:bodyPr>
          <a:lstStyle/>
          <a:p>
            <a:r>
              <a:rPr lang="en-US" sz="1400" dirty="0" smtClean="0">
                <a:solidFill>
                  <a:schemeClr val="bg1">
                    <a:lumMod val="50000"/>
                  </a:schemeClr>
                </a:solidFill>
              </a:rPr>
              <a:t>Noise</a:t>
            </a:r>
            <a:endParaRPr lang="en-US" sz="1400" dirty="0">
              <a:solidFill>
                <a:schemeClr val="bg1">
                  <a:lumMod val="50000"/>
                </a:schemeClr>
              </a:solidFill>
            </a:endParaRPr>
          </a:p>
        </p:txBody>
      </p:sp>
      <p:sp>
        <p:nvSpPr>
          <p:cNvPr id="23" name="TextBox 22"/>
          <p:cNvSpPr txBox="1"/>
          <p:nvPr/>
        </p:nvSpPr>
        <p:spPr>
          <a:xfrm>
            <a:off x="4293563" y="1713383"/>
            <a:ext cx="2114528" cy="523220"/>
          </a:xfrm>
          <a:prstGeom prst="rect">
            <a:avLst/>
          </a:prstGeom>
          <a:noFill/>
        </p:spPr>
        <p:txBody>
          <a:bodyPr wrap="square" rtlCol="0">
            <a:spAutoFit/>
          </a:bodyPr>
          <a:lstStyle/>
          <a:p>
            <a:r>
              <a:rPr lang="en-US" sz="1400" dirty="0" smtClean="0">
                <a:solidFill>
                  <a:srgbClr val="00B0F0"/>
                </a:solidFill>
              </a:rPr>
              <a:t>Signal to Interference plus Noise Ratio (SINR)</a:t>
            </a:r>
            <a:endParaRPr lang="en-US" sz="1400" dirty="0">
              <a:solidFill>
                <a:srgbClr val="00B0F0"/>
              </a:solidFill>
            </a:endParaRPr>
          </a:p>
        </p:txBody>
      </p:sp>
      <p:sp>
        <p:nvSpPr>
          <p:cNvPr id="24" name="Rectangle 23"/>
          <p:cNvSpPr/>
          <p:nvPr/>
        </p:nvSpPr>
        <p:spPr>
          <a:xfrm>
            <a:off x="3380920" y="1624729"/>
            <a:ext cx="914400" cy="50532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573704" y="3297058"/>
            <a:ext cx="914400" cy="50532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6677567" y="3499399"/>
            <a:ext cx="2107665" cy="167268"/>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p:cNvSpPr txBox="1"/>
          <p:nvPr/>
        </p:nvSpPr>
        <p:spPr>
          <a:xfrm>
            <a:off x="1262249" y="3811307"/>
            <a:ext cx="607859" cy="338554"/>
          </a:xfrm>
          <a:prstGeom prst="rect">
            <a:avLst/>
          </a:prstGeom>
          <a:noFill/>
        </p:spPr>
        <p:txBody>
          <a:bodyPr wrap="none" rtlCol="0">
            <a:spAutoFit/>
          </a:bodyPr>
          <a:lstStyle/>
          <a:p>
            <a:r>
              <a:rPr lang="en-US" sz="1600" dirty="0" smtClean="0">
                <a:solidFill>
                  <a:srgbClr val="00B0F0"/>
                </a:solidFill>
              </a:rPr>
              <a:t>SINR</a:t>
            </a:r>
            <a:endParaRPr lang="en-US" dirty="0">
              <a:solidFill>
                <a:srgbClr val="00B0F0"/>
              </a:solidFill>
            </a:endParaRPr>
          </a:p>
        </p:txBody>
      </p:sp>
      <p:sp>
        <p:nvSpPr>
          <p:cNvPr id="36" name="Rectangle 35"/>
          <p:cNvSpPr/>
          <p:nvPr/>
        </p:nvSpPr>
        <p:spPr>
          <a:xfrm>
            <a:off x="6691852" y="3511309"/>
            <a:ext cx="893947" cy="144205"/>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Box 36"/>
          <p:cNvSpPr txBox="1"/>
          <p:nvPr/>
        </p:nvSpPr>
        <p:spPr>
          <a:xfrm>
            <a:off x="6229591" y="2704881"/>
            <a:ext cx="2555641" cy="523220"/>
          </a:xfrm>
          <a:prstGeom prst="rect">
            <a:avLst/>
          </a:prstGeom>
          <a:noFill/>
        </p:spPr>
        <p:txBody>
          <a:bodyPr wrap="square" rtlCol="0">
            <a:spAutoFit/>
          </a:bodyPr>
          <a:lstStyle/>
          <a:p>
            <a:r>
              <a:rPr lang="en-US" sz="1400" dirty="0" smtClean="0">
                <a:solidFill>
                  <a:schemeClr val="tx2">
                    <a:lumMod val="60000"/>
                    <a:lumOff val="40000"/>
                  </a:schemeClr>
                </a:solidFill>
              </a:rPr>
              <a:t>Resource Blocks (RBs) needed to transmit packet</a:t>
            </a:r>
            <a:endParaRPr lang="en-US" sz="1400" dirty="0">
              <a:solidFill>
                <a:schemeClr val="tx2">
                  <a:lumMod val="60000"/>
                  <a:lumOff val="40000"/>
                </a:schemeClr>
              </a:solidFill>
            </a:endParaRPr>
          </a:p>
        </p:txBody>
      </p:sp>
      <p:sp>
        <p:nvSpPr>
          <p:cNvPr id="38" name="Rectangle 37"/>
          <p:cNvSpPr/>
          <p:nvPr/>
        </p:nvSpPr>
        <p:spPr>
          <a:xfrm>
            <a:off x="6758033" y="3511309"/>
            <a:ext cx="1946732" cy="144204"/>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1143799" y="4670698"/>
            <a:ext cx="1384091" cy="814566"/>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smtClean="0">
                <a:solidFill>
                  <a:schemeClr val="tx1"/>
                </a:solidFill>
              </a:rPr>
              <a:t>Does user packet have enough RBs?</a:t>
            </a:r>
            <a:endParaRPr lang="en-US" sz="1400" dirty="0">
              <a:solidFill>
                <a:schemeClr val="tx1"/>
              </a:solidFill>
            </a:endParaRPr>
          </a:p>
        </p:txBody>
      </p:sp>
      <p:sp>
        <p:nvSpPr>
          <p:cNvPr id="41" name="Right Arrow 40"/>
          <p:cNvSpPr/>
          <p:nvPr/>
        </p:nvSpPr>
        <p:spPr>
          <a:xfrm>
            <a:off x="2770777" y="4999665"/>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p:cNvSpPr txBox="1"/>
          <p:nvPr/>
        </p:nvSpPr>
        <p:spPr>
          <a:xfrm>
            <a:off x="2730061" y="4641069"/>
            <a:ext cx="508473" cy="338554"/>
          </a:xfrm>
          <a:prstGeom prst="rect">
            <a:avLst/>
          </a:prstGeom>
          <a:noFill/>
        </p:spPr>
        <p:txBody>
          <a:bodyPr wrap="none" rtlCol="0">
            <a:spAutoFit/>
          </a:bodyPr>
          <a:lstStyle/>
          <a:p>
            <a:r>
              <a:rPr lang="en-US" sz="1600" dirty="0" smtClean="0"/>
              <a:t>YES</a:t>
            </a:r>
            <a:endParaRPr lang="en-US" sz="1600" dirty="0"/>
          </a:p>
        </p:txBody>
      </p:sp>
      <p:sp>
        <p:nvSpPr>
          <p:cNvPr id="43" name="Right Arrow 42"/>
          <p:cNvSpPr/>
          <p:nvPr/>
        </p:nvSpPr>
        <p:spPr>
          <a:xfrm rot="5400000">
            <a:off x="1518492" y="578559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p:cNvSpPr/>
          <p:nvPr/>
        </p:nvSpPr>
        <p:spPr>
          <a:xfrm>
            <a:off x="3482383" y="4892802"/>
            <a:ext cx="1046262" cy="417410"/>
          </a:xfrm>
          <a:prstGeom prst="rect">
            <a:avLst/>
          </a:prstGeom>
          <a:solidFill>
            <a:srgbClr val="00B05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smtClean="0">
                <a:solidFill>
                  <a:schemeClr val="tx1"/>
                </a:solidFill>
              </a:rPr>
              <a:t>USER COVERED</a:t>
            </a:r>
            <a:endParaRPr lang="en-US" sz="1400" dirty="0">
              <a:solidFill>
                <a:schemeClr val="tx1"/>
              </a:solidFill>
            </a:endParaRPr>
          </a:p>
        </p:txBody>
      </p:sp>
      <p:sp>
        <p:nvSpPr>
          <p:cNvPr id="45" name="Rectangle 44"/>
          <p:cNvSpPr/>
          <p:nvPr/>
        </p:nvSpPr>
        <p:spPr>
          <a:xfrm>
            <a:off x="1226750" y="6210841"/>
            <a:ext cx="1046262" cy="421769"/>
          </a:xfrm>
          <a:prstGeom prst="rect">
            <a:avLst/>
          </a:prstGeom>
          <a:solidFill>
            <a:srgbClr val="FF0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smtClean="0">
                <a:solidFill>
                  <a:schemeClr val="bg1"/>
                </a:solidFill>
              </a:rPr>
              <a:t>USER NOT COVERED</a:t>
            </a:r>
            <a:endParaRPr lang="en-US" sz="1400" dirty="0">
              <a:solidFill>
                <a:schemeClr val="bg1"/>
              </a:solidFill>
            </a:endParaRPr>
          </a:p>
        </p:txBody>
      </p:sp>
      <p:sp>
        <p:nvSpPr>
          <p:cNvPr id="46" name="TextBox 45"/>
          <p:cNvSpPr txBox="1"/>
          <p:nvPr/>
        </p:nvSpPr>
        <p:spPr>
          <a:xfrm>
            <a:off x="1835844" y="5690996"/>
            <a:ext cx="465192" cy="338554"/>
          </a:xfrm>
          <a:prstGeom prst="rect">
            <a:avLst/>
          </a:prstGeom>
          <a:noFill/>
        </p:spPr>
        <p:txBody>
          <a:bodyPr wrap="none" rtlCol="0">
            <a:spAutoFit/>
          </a:bodyPr>
          <a:lstStyle/>
          <a:p>
            <a:r>
              <a:rPr lang="en-US" sz="1600" dirty="0" smtClean="0"/>
              <a:t>NO</a:t>
            </a:r>
            <a:endParaRPr lang="en-US" sz="1600" dirty="0"/>
          </a:p>
        </p:txBody>
      </p:sp>
      <p:sp>
        <p:nvSpPr>
          <p:cNvPr id="49" name="Right Arrow 48"/>
          <p:cNvSpPr/>
          <p:nvPr/>
        </p:nvSpPr>
        <p:spPr>
          <a:xfrm>
            <a:off x="1695164" y="348995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ight Arrow 49"/>
          <p:cNvSpPr/>
          <p:nvPr/>
        </p:nvSpPr>
        <p:spPr>
          <a:xfrm>
            <a:off x="5926326" y="3498881"/>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Right Arrow 52"/>
          <p:cNvSpPr/>
          <p:nvPr/>
        </p:nvSpPr>
        <p:spPr>
          <a:xfrm>
            <a:off x="4749241" y="4996370"/>
            <a:ext cx="1658849" cy="15992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TextBox 53"/>
          <p:cNvSpPr txBox="1"/>
          <p:nvPr/>
        </p:nvSpPr>
        <p:spPr>
          <a:xfrm>
            <a:off x="4852291" y="4449513"/>
            <a:ext cx="1377300" cy="523220"/>
          </a:xfrm>
          <a:prstGeom prst="rect">
            <a:avLst/>
          </a:prstGeom>
          <a:noFill/>
        </p:spPr>
        <p:txBody>
          <a:bodyPr wrap="none" rtlCol="0">
            <a:spAutoFit/>
          </a:bodyPr>
          <a:lstStyle/>
          <a:p>
            <a:r>
              <a:rPr lang="en-US" sz="1400" dirty="0" smtClean="0"/>
              <a:t>THROUGHPUT /</a:t>
            </a:r>
          </a:p>
          <a:p>
            <a:r>
              <a:rPr lang="en-US" sz="1400" dirty="0" smtClean="0"/>
              <a:t>USER</a:t>
            </a:r>
            <a:endParaRPr lang="en-US" sz="1400" dirty="0"/>
          </a:p>
        </p:txBody>
      </p:sp>
      <p:sp>
        <p:nvSpPr>
          <p:cNvPr id="55" name="Rectangle 54"/>
          <p:cNvSpPr/>
          <p:nvPr/>
        </p:nvSpPr>
        <p:spPr>
          <a:xfrm>
            <a:off x="6719072" y="4909984"/>
            <a:ext cx="1327651" cy="417410"/>
          </a:xfrm>
          <a:prstGeom prst="rect">
            <a:avLst/>
          </a:prstGeom>
          <a:solidFill>
            <a:srgbClr val="00B05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smtClean="0">
                <a:solidFill>
                  <a:schemeClr val="tx1"/>
                </a:solidFill>
              </a:rPr>
              <a:t>NETWORK THROUGHPUT</a:t>
            </a:r>
            <a:endParaRPr lang="en-US" sz="1400" dirty="0">
              <a:solidFill>
                <a:schemeClr val="tx1"/>
              </a:solidFill>
            </a:endParaRPr>
          </a:p>
        </p:txBody>
      </p:sp>
      <p:sp>
        <p:nvSpPr>
          <p:cNvPr id="56" name="TextBox 55"/>
          <p:cNvSpPr txBox="1"/>
          <p:nvPr/>
        </p:nvSpPr>
        <p:spPr>
          <a:xfrm>
            <a:off x="3499965" y="2533253"/>
            <a:ext cx="660758" cy="338554"/>
          </a:xfrm>
          <a:prstGeom prst="rect">
            <a:avLst/>
          </a:prstGeom>
          <a:noFill/>
        </p:spPr>
        <p:txBody>
          <a:bodyPr wrap="none" rtlCol="0">
            <a:spAutoFit/>
          </a:bodyPr>
          <a:lstStyle/>
          <a:p>
            <a:r>
              <a:rPr lang="en-US" sz="1600" dirty="0" smtClean="0"/>
              <a:t>USER</a:t>
            </a:r>
            <a:endParaRPr lang="en-US" sz="1600" dirty="0"/>
          </a:p>
        </p:txBody>
      </p:sp>
      <p:sp>
        <p:nvSpPr>
          <p:cNvPr id="57" name="Rectangle 56"/>
          <p:cNvSpPr/>
          <p:nvPr/>
        </p:nvSpPr>
        <p:spPr>
          <a:xfrm>
            <a:off x="583643" y="3300473"/>
            <a:ext cx="914400" cy="50532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573704" y="3476226"/>
            <a:ext cx="914400" cy="167268"/>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0" name="Straight Arrow Connector 59"/>
          <p:cNvCxnSpPr/>
          <p:nvPr/>
        </p:nvCxnSpPr>
        <p:spPr>
          <a:xfrm flipH="1">
            <a:off x="7122402" y="3228101"/>
            <a:ext cx="202631" cy="248125"/>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431294" y="3708329"/>
            <a:ext cx="2583599" cy="523220"/>
          </a:xfrm>
          <a:prstGeom prst="rect">
            <a:avLst/>
          </a:prstGeom>
          <a:noFill/>
        </p:spPr>
        <p:txBody>
          <a:bodyPr wrap="square" rtlCol="0">
            <a:spAutoFit/>
          </a:bodyPr>
          <a:lstStyle/>
          <a:p>
            <a:pPr algn="ctr"/>
            <a:r>
              <a:rPr lang="en-US" sz="1400" dirty="0" smtClean="0"/>
              <a:t>Transmission Bandwidth</a:t>
            </a:r>
          </a:p>
          <a:p>
            <a:pPr algn="ctr"/>
            <a:r>
              <a:rPr lang="en-US" sz="1400" dirty="0" smtClean="0"/>
              <a:t> (50 RBs for 10 MHz)</a:t>
            </a:r>
            <a:endParaRPr lang="en-US" sz="1400" dirty="0"/>
          </a:p>
        </p:txBody>
      </p:sp>
      <p:grpSp>
        <p:nvGrpSpPr>
          <p:cNvPr id="7" name="Group 6"/>
          <p:cNvGrpSpPr/>
          <p:nvPr/>
        </p:nvGrpSpPr>
        <p:grpSpPr>
          <a:xfrm>
            <a:off x="429651" y="1075405"/>
            <a:ext cx="920810" cy="1680444"/>
            <a:chOff x="430817" y="974087"/>
            <a:chExt cx="920810" cy="1680444"/>
          </a:xfrm>
        </p:grpSpPr>
        <p:pic>
          <p:nvPicPr>
            <p:cNvPr id="5" name="Picture 4"/>
            <p:cNvPicPr>
              <a:picLocks noChangeAspect="1"/>
            </p:cNvPicPr>
            <p:nvPr/>
          </p:nvPicPr>
          <p:blipFill>
            <a:blip r:embed="rId3"/>
            <a:stretch>
              <a:fillRect/>
            </a:stretch>
          </p:blipFill>
          <p:spPr>
            <a:xfrm>
              <a:off x="587491" y="1367577"/>
              <a:ext cx="649201" cy="1286954"/>
            </a:xfrm>
            <a:prstGeom prst="rect">
              <a:avLst/>
            </a:prstGeom>
          </p:spPr>
        </p:pic>
        <p:grpSp>
          <p:nvGrpSpPr>
            <p:cNvPr id="6" name="Group 5"/>
            <p:cNvGrpSpPr/>
            <p:nvPr/>
          </p:nvGrpSpPr>
          <p:grpSpPr>
            <a:xfrm>
              <a:off x="430817" y="974087"/>
              <a:ext cx="920810" cy="920810"/>
              <a:chOff x="430817" y="974087"/>
              <a:chExt cx="920810" cy="920810"/>
            </a:xfrm>
          </p:grpSpPr>
          <p:sp>
            <p:nvSpPr>
              <p:cNvPr id="4" name="Arc 3"/>
              <p:cNvSpPr/>
              <p:nvPr/>
            </p:nvSpPr>
            <p:spPr>
              <a:xfrm rot="3230807">
                <a:off x="654030" y="1118444"/>
                <a:ext cx="594882" cy="64710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a:spLocks noChangeAspect="1"/>
              </p:cNvSpPr>
              <p:nvPr/>
            </p:nvSpPr>
            <p:spPr>
              <a:xfrm rot="3230807">
                <a:off x="430817" y="974087"/>
                <a:ext cx="920810" cy="92081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rot="3230807">
                <a:off x="792614" y="1233241"/>
                <a:ext cx="377389" cy="37401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0" name="Group 9"/>
          <p:cNvGrpSpPr/>
          <p:nvPr/>
        </p:nvGrpSpPr>
        <p:grpSpPr>
          <a:xfrm>
            <a:off x="6296776" y="978871"/>
            <a:ext cx="920810" cy="1689693"/>
            <a:chOff x="6296776" y="978871"/>
            <a:chExt cx="920810" cy="1689693"/>
          </a:xfrm>
        </p:grpSpPr>
        <p:pic>
          <p:nvPicPr>
            <p:cNvPr id="12" name="Picture 11"/>
            <p:cNvPicPr>
              <a:picLocks noChangeAspect="1"/>
            </p:cNvPicPr>
            <p:nvPr/>
          </p:nvPicPr>
          <p:blipFill>
            <a:blip r:embed="rId3"/>
            <a:stretch>
              <a:fillRect/>
            </a:stretch>
          </p:blipFill>
          <p:spPr>
            <a:xfrm>
              <a:off x="6432582" y="1381610"/>
              <a:ext cx="649201" cy="1286954"/>
            </a:xfrm>
            <a:prstGeom prst="rect">
              <a:avLst/>
            </a:prstGeom>
            <a:noFill/>
          </p:spPr>
        </p:pic>
        <p:grpSp>
          <p:nvGrpSpPr>
            <p:cNvPr id="9" name="Group 8"/>
            <p:cNvGrpSpPr/>
            <p:nvPr/>
          </p:nvGrpSpPr>
          <p:grpSpPr>
            <a:xfrm rot="10106971">
              <a:off x="6296776" y="978871"/>
              <a:ext cx="920810" cy="920810"/>
              <a:chOff x="7477807" y="1668217"/>
              <a:chExt cx="920810" cy="920810"/>
            </a:xfrm>
          </p:grpSpPr>
          <p:sp>
            <p:nvSpPr>
              <p:cNvPr id="59" name="Arc 58"/>
              <p:cNvSpPr/>
              <p:nvPr/>
            </p:nvSpPr>
            <p:spPr>
              <a:xfrm rot="2675489">
                <a:off x="7701020" y="1812574"/>
                <a:ext cx="594882" cy="647106"/>
              </a:xfrm>
              <a:prstGeom prst="arc">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a:spLocks noChangeAspect="1"/>
              </p:cNvSpPr>
              <p:nvPr/>
            </p:nvSpPr>
            <p:spPr>
              <a:xfrm rot="2675489">
                <a:off x="7477807" y="1668217"/>
                <a:ext cx="920810" cy="920810"/>
              </a:xfrm>
              <a:prstGeom prst="arc">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2675489">
                <a:off x="7839604" y="1927371"/>
                <a:ext cx="377389" cy="374010"/>
              </a:xfrm>
              <a:prstGeom prst="arc">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48" name="Group 47"/>
          <p:cNvGrpSpPr/>
          <p:nvPr/>
        </p:nvGrpSpPr>
        <p:grpSpPr>
          <a:xfrm>
            <a:off x="2270062" y="2906675"/>
            <a:ext cx="3459511" cy="1446101"/>
            <a:chOff x="1714479" y="2521413"/>
            <a:chExt cx="4046482" cy="2369162"/>
          </a:xfrm>
        </p:grpSpPr>
        <p:graphicFrame>
          <p:nvGraphicFramePr>
            <p:cNvPr id="51" name="Chart 50"/>
            <p:cNvGraphicFramePr>
              <a:graphicFrameLocks/>
            </p:cNvGraphicFramePr>
            <p:nvPr>
              <p:extLst>
                <p:ext uri="{D42A27DB-BD31-4B8C-83A1-F6EECF244321}">
                  <p14:modId xmlns:p14="http://schemas.microsoft.com/office/powerpoint/2010/main" val="700672403"/>
                </p:ext>
              </p:extLst>
            </p:nvPr>
          </p:nvGraphicFramePr>
          <p:xfrm>
            <a:off x="1714479" y="2521413"/>
            <a:ext cx="4046482" cy="2369162"/>
          </p:xfrm>
          <a:graphic>
            <a:graphicData uri="http://schemas.openxmlformats.org/drawingml/2006/chart">
              <c:chart xmlns:c="http://schemas.openxmlformats.org/drawingml/2006/chart" xmlns:r="http://schemas.openxmlformats.org/officeDocument/2006/relationships" r:id="rId4"/>
            </a:graphicData>
          </a:graphic>
        </p:graphicFrame>
        <p:sp>
          <p:nvSpPr>
            <p:cNvPr id="52" name="TextBox 51"/>
            <p:cNvSpPr txBox="1"/>
            <p:nvPr/>
          </p:nvSpPr>
          <p:spPr>
            <a:xfrm>
              <a:off x="2380004" y="4003430"/>
              <a:ext cx="615874" cy="261609"/>
            </a:xfrm>
            <a:prstGeom prst="rect">
              <a:avLst/>
            </a:prstGeom>
            <a:noFill/>
          </p:spPr>
          <p:txBody>
            <a:bodyPr wrap="none" rtlCol="0">
              <a:spAutoFit/>
            </a:bodyPr>
            <a:lstStyle/>
            <a:p>
              <a:r>
                <a:rPr lang="en-US" sz="1050" dirty="0" smtClean="0">
                  <a:solidFill>
                    <a:srgbClr val="618EC4"/>
                  </a:solidFill>
                  <a:latin typeface="Arial" panose="020B0604020202020204" pitchFamily="34" charset="0"/>
                  <a:cs typeface="Arial" panose="020B0604020202020204" pitchFamily="34" charset="0"/>
                </a:rPr>
                <a:t>MCS 0</a:t>
              </a:r>
              <a:endParaRPr lang="en-US" sz="1050" dirty="0">
                <a:solidFill>
                  <a:srgbClr val="618EC4"/>
                </a:solidFill>
                <a:latin typeface="Arial" panose="020B0604020202020204" pitchFamily="34" charset="0"/>
                <a:cs typeface="Arial" panose="020B0604020202020204" pitchFamily="34" charset="0"/>
              </a:endParaRPr>
            </a:p>
          </p:txBody>
        </p:sp>
        <p:sp>
          <p:nvSpPr>
            <p:cNvPr id="58" name="TextBox 57"/>
            <p:cNvSpPr txBox="1"/>
            <p:nvPr/>
          </p:nvSpPr>
          <p:spPr>
            <a:xfrm>
              <a:off x="4428732" y="3250383"/>
              <a:ext cx="694421" cy="261609"/>
            </a:xfrm>
            <a:prstGeom prst="rect">
              <a:avLst/>
            </a:prstGeom>
            <a:noFill/>
          </p:spPr>
          <p:txBody>
            <a:bodyPr wrap="none" rtlCol="0">
              <a:spAutoFit/>
            </a:bodyPr>
            <a:lstStyle/>
            <a:p>
              <a:r>
                <a:rPr lang="en-US" sz="1050" dirty="0" smtClean="0">
                  <a:solidFill>
                    <a:srgbClr val="00B050"/>
                  </a:solidFill>
                  <a:latin typeface="Arial" panose="020B0604020202020204" pitchFamily="34" charset="0"/>
                  <a:cs typeface="Arial" panose="020B0604020202020204" pitchFamily="34" charset="0"/>
                </a:rPr>
                <a:t>MCS 28</a:t>
              </a:r>
              <a:endParaRPr lang="en-US" sz="1050" dirty="0">
                <a:solidFill>
                  <a:srgbClr val="00B050"/>
                </a:solidFill>
                <a:latin typeface="Arial" panose="020B0604020202020204" pitchFamily="34" charset="0"/>
                <a:cs typeface="Arial" panose="020B0604020202020204" pitchFamily="34" charset="0"/>
              </a:endParaRPr>
            </a:p>
          </p:txBody>
        </p:sp>
      </p:grpSp>
      <p:sp>
        <p:nvSpPr>
          <p:cNvPr id="3" name="Oval 2"/>
          <p:cNvSpPr/>
          <p:nvPr/>
        </p:nvSpPr>
        <p:spPr>
          <a:xfrm>
            <a:off x="4843264" y="3821240"/>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610805" y="3821240"/>
            <a:ext cx="91440" cy="914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xit" presetSubtype="0" fill="hold" grpId="1"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fade">
                                      <p:cBhvr>
                                        <p:cTn id="101" dur="500"/>
                                        <p:tgtEl>
                                          <p:spTgt spid="5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fade">
                                      <p:cBhvr>
                                        <p:cTn id="110" dur="500"/>
                                        <p:tgtEl>
                                          <p:spTgt spid="64"/>
                                        </p:tgtEl>
                                      </p:cBhvr>
                                    </p:animEffect>
                                  </p:childTnLst>
                                </p:cTn>
                              </p:par>
                              <p:par>
                                <p:cTn id="111" presetID="1" presetClass="exit" presetSubtype="0" fill="hold" grpId="1" nodeType="withEffect">
                                  <p:stCondLst>
                                    <p:cond delay="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childTnLst>
                                </p:cTn>
                              </p:par>
                              <p:par>
                                <p:cTn id="118" presetID="10" presetClass="exit" presetSubtype="0" fill="hold" grpId="1" nodeType="withEffect">
                                  <p:stCondLst>
                                    <p:cond delay="0"/>
                                  </p:stCondLst>
                                  <p:childTnLst>
                                    <p:animEffect transition="out" filter="fade">
                                      <p:cBhvr>
                                        <p:cTn id="119" dur="500"/>
                                        <p:tgtEl>
                                          <p:spTgt spid="49"/>
                                        </p:tgtEl>
                                      </p:cBhvr>
                                    </p:animEffect>
                                    <p:set>
                                      <p:cBhvr>
                                        <p:cTn id="120" dur="1" fill="hold">
                                          <p:stCondLst>
                                            <p:cond delay="499"/>
                                          </p:stCondLst>
                                        </p:cTn>
                                        <p:tgtEl>
                                          <p:spTgt spid="4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60"/>
                                        </p:tgtEl>
                                      </p:cBhvr>
                                    </p:animEffect>
                                    <p:set>
                                      <p:cBhvr>
                                        <p:cTn id="123" dur="1" fill="hold">
                                          <p:stCondLst>
                                            <p:cond delay="499"/>
                                          </p:stCondLst>
                                        </p:cTn>
                                        <p:tgtEl>
                                          <p:spTgt spid="6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50"/>
                                        </p:tgtEl>
                                      </p:cBhvr>
                                    </p:animEffect>
                                    <p:set>
                                      <p:cBhvr>
                                        <p:cTn id="126" dur="1" fill="hold">
                                          <p:stCondLst>
                                            <p:cond delay="499"/>
                                          </p:stCondLst>
                                        </p:cTn>
                                        <p:tgtEl>
                                          <p:spTgt spid="50"/>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8"/>
                                        </p:tgtEl>
                                      </p:cBhvr>
                                    </p:animEffect>
                                    <p:set>
                                      <p:cBhvr>
                                        <p:cTn id="129" dur="1" fill="hold">
                                          <p:stCondLst>
                                            <p:cond delay="499"/>
                                          </p:stCondLst>
                                        </p:cTn>
                                        <p:tgtEl>
                                          <p:spTgt spid="28"/>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37"/>
                                        </p:tgtEl>
                                      </p:cBhvr>
                                    </p:animEffect>
                                    <p:set>
                                      <p:cBhvr>
                                        <p:cTn id="132" dur="1" fill="hold">
                                          <p:stCondLst>
                                            <p:cond delay="499"/>
                                          </p:stCondLst>
                                        </p:cTn>
                                        <p:tgtEl>
                                          <p:spTgt spid="3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5"/>
                                        </p:tgtEl>
                                      </p:cBhvr>
                                    </p:animEffect>
                                    <p:set>
                                      <p:cBhvr>
                                        <p:cTn id="135" dur="1" fill="hold">
                                          <p:stCondLst>
                                            <p:cond delay="499"/>
                                          </p:stCondLst>
                                        </p:cTn>
                                        <p:tgtEl>
                                          <p:spTgt spid="25"/>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1"/>
                                        </p:tgtEl>
                                      </p:cBhvr>
                                    </p:animEffect>
                                    <p:set>
                                      <p:cBhvr>
                                        <p:cTn id="138" dur="1" fill="hold">
                                          <p:stCondLst>
                                            <p:cond delay="499"/>
                                          </p:stCondLst>
                                        </p:cTn>
                                        <p:tgtEl>
                                          <p:spTgt spid="31"/>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36"/>
                                        </p:tgtEl>
                                      </p:cBhvr>
                                    </p:animEffect>
                                    <p:set>
                                      <p:cBhvr>
                                        <p:cTn id="141" dur="1" fill="hold">
                                          <p:stCondLst>
                                            <p:cond delay="499"/>
                                          </p:stCondLst>
                                        </p:cTn>
                                        <p:tgtEl>
                                          <p:spTgt spid="36"/>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63"/>
                                        </p:tgtEl>
                                      </p:cBhvr>
                                    </p:animEffect>
                                    <p:set>
                                      <p:cBhvr>
                                        <p:cTn id="144" dur="1" fill="hold">
                                          <p:stCondLst>
                                            <p:cond delay="499"/>
                                          </p:stCondLst>
                                        </p:cTn>
                                        <p:tgtEl>
                                          <p:spTgt spid="63"/>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48"/>
                                        </p:tgtEl>
                                      </p:cBhvr>
                                    </p:animEffect>
                                    <p:set>
                                      <p:cBhvr>
                                        <p:cTn id="147" dur="1" fill="hold">
                                          <p:stCondLst>
                                            <p:cond delay="499"/>
                                          </p:stCondLst>
                                        </p:cTn>
                                        <p:tgtEl>
                                          <p:spTgt spid="48"/>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3"/>
                                        </p:tgtEl>
                                      </p:cBhvr>
                                    </p:animEffect>
                                    <p:set>
                                      <p:cBhvr>
                                        <p:cTn id="150" dur="1" fill="hold">
                                          <p:stCondLst>
                                            <p:cond delay="499"/>
                                          </p:stCondLst>
                                        </p:cTn>
                                        <p:tgtEl>
                                          <p:spTgt spid="3"/>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57"/>
                                        </p:tgtEl>
                                      </p:cBhvr>
                                    </p:animEffect>
                                    <p:set>
                                      <p:cBhvr>
                                        <p:cTn id="153" dur="1" fill="hold">
                                          <p:stCondLst>
                                            <p:cond delay="499"/>
                                          </p:stCondLst>
                                        </p:cTn>
                                        <p:tgtEl>
                                          <p:spTgt spid="5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38"/>
                                        </p:tgtEl>
                                      </p:cBhvr>
                                    </p:animEffect>
                                    <p:set>
                                      <p:cBhvr>
                                        <p:cTn id="156" dur="1" fill="hold">
                                          <p:stCondLst>
                                            <p:cond delay="499"/>
                                          </p:stCondLst>
                                        </p:cTn>
                                        <p:tgtEl>
                                          <p:spTgt spid="38"/>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7"/>
                                        </p:tgtEl>
                                      </p:cBhvr>
                                    </p:animEffect>
                                    <p:set>
                                      <p:cBhvr>
                                        <p:cTn id="159" dur="1" fill="hold">
                                          <p:stCondLst>
                                            <p:cond delay="499"/>
                                          </p:stCondLst>
                                        </p:cTn>
                                        <p:tgtEl>
                                          <p:spTgt spid="27"/>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64"/>
                                        </p:tgtEl>
                                      </p:cBhvr>
                                    </p:animEffect>
                                    <p:set>
                                      <p:cBhvr>
                                        <p:cTn id="162" dur="1" fill="hold">
                                          <p:stCondLst>
                                            <p:cond delay="499"/>
                                          </p:stCondLst>
                                        </p:cTn>
                                        <p:tgtEl>
                                          <p:spTgt spid="6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43"/>
                                        </p:tgtEl>
                                        <p:attrNameLst>
                                          <p:attrName>style.visibility</p:attrName>
                                        </p:attrNameLst>
                                      </p:cBhvr>
                                      <p:to>
                                        <p:strVal val="visible"/>
                                      </p:to>
                                    </p:set>
                                    <p:animEffect transition="in" filter="fade">
                                      <p:cBhvr>
                                        <p:cTn id="167" dur="500"/>
                                        <p:tgtEl>
                                          <p:spTgt spid="43"/>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46"/>
                                        </p:tgtEl>
                                        <p:attrNameLst>
                                          <p:attrName>style.visibility</p:attrName>
                                        </p:attrNameLst>
                                      </p:cBhvr>
                                      <p:to>
                                        <p:strVal val="visible"/>
                                      </p:to>
                                    </p:set>
                                    <p:animEffect transition="in" filter="fade">
                                      <p:cBhvr>
                                        <p:cTn id="170" dur="500"/>
                                        <p:tgtEl>
                                          <p:spTgt spid="46"/>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fade">
                                      <p:cBhvr>
                                        <p:cTn id="173" dur="500"/>
                                        <p:tgtEl>
                                          <p:spTgt spid="45"/>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41"/>
                                        </p:tgtEl>
                                        <p:attrNameLst>
                                          <p:attrName>style.visibility</p:attrName>
                                        </p:attrNameLst>
                                      </p:cBhvr>
                                      <p:to>
                                        <p:strVal val="visible"/>
                                      </p:to>
                                    </p:set>
                                    <p:animEffect transition="in" filter="fade">
                                      <p:cBhvr>
                                        <p:cTn id="178" dur="500"/>
                                        <p:tgtEl>
                                          <p:spTgt spid="41"/>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fade">
                                      <p:cBhvr>
                                        <p:cTn id="181" dur="500"/>
                                        <p:tgtEl>
                                          <p:spTgt spid="4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44"/>
                                        </p:tgtEl>
                                        <p:attrNameLst>
                                          <p:attrName>style.visibility</p:attrName>
                                        </p:attrNameLst>
                                      </p:cBhvr>
                                      <p:to>
                                        <p:strVal val="visible"/>
                                      </p:to>
                                    </p:set>
                                    <p:animEffect transition="in" filter="fade">
                                      <p:cBhvr>
                                        <p:cTn id="184" dur="500"/>
                                        <p:tgtEl>
                                          <p:spTgt spid="44"/>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53"/>
                                        </p:tgtEl>
                                        <p:attrNameLst>
                                          <p:attrName>style.visibility</p:attrName>
                                        </p:attrNameLst>
                                      </p:cBhvr>
                                      <p:to>
                                        <p:strVal val="visible"/>
                                      </p:to>
                                    </p:set>
                                    <p:animEffect transition="in" filter="fade">
                                      <p:cBhvr>
                                        <p:cTn id="189" dur="500"/>
                                        <p:tgtEl>
                                          <p:spTgt spid="5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54"/>
                                        </p:tgtEl>
                                        <p:attrNameLst>
                                          <p:attrName>style.visibility</p:attrName>
                                        </p:attrNameLst>
                                      </p:cBhvr>
                                      <p:to>
                                        <p:strVal val="visible"/>
                                      </p:to>
                                    </p:set>
                                    <p:animEffect transition="in" filter="fade">
                                      <p:cBhvr>
                                        <p:cTn id="192" dur="500"/>
                                        <p:tgtEl>
                                          <p:spTgt spid="54"/>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55"/>
                                        </p:tgtEl>
                                        <p:attrNameLst>
                                          <p:attrName>style.visibility</p:attrName>
                                        </p:attrNameLst>
                                      </p:cBhvr>
                                      <p:to>
                                        <p:strVal val="visible"/>
                                      </p:to>
                                    </p:set>
                                    <p:animEffect transition="in" filter="fade">
                                      <p:cBhvr>
                                        <p:cTn id="19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3" grpId="0"/>
      <p:bldP spid="16" grpId="0"/>
      <p:bldP spid="16" grpId="1"/>
      <p:bldP spid="19" grpId="0" animBg="1"/>
      <p:bldP spid="19" grpId="1" animBg="1"/>
      <p:bldP spid="21" grpId="0"/>
      <p:bldP spid="21" grpId="1"/>
      <p:bldP spid="23" grpId="0"/>
      <p:bldP spid="23" grpId="1"/>
      <p:bldP spid="24" grpId="0" animBg="1"/>
      <p:bldP spid="24" grpId="1" animBg="1"/>
      <p:bldP spid="25" grpId="0" animBg="1"/>
      <p:bldP spid="25" grpId="1" animBg="1"/>
      <p:bldP spid="28" grpId="0" animBg="1"/>
      <p:bldP spid="28" grpId="1" animBg="1"/>
      <p:bldP spid="31" grpId="0"/>
      <p:bldP spid="31" grpId="1"/>
      <p:bldP spid="36" grpId="0" animBg="1"/>
      <p:bldP spid="36" grpId="1" animBg="1"/>
      <p:bldP spid="37" grpId="0"/>
      <p:bldP spid="37" grpId="1"/>
      <p:bldP spid="38" grpId="0" animBg="1"/>
      <p:bldP spid="38" grpId="1" animBg="1"/>
      <p:bldP spid="39" grpId="0" animBg="1"/>
      <p:bldP spid="41" grpId="0" animBg="1"/>
      <p:bldP spid="42" grpId="0"/>
      <p:bldP spid="43" grpId="0" animBg="1"/>
      <p:bldP spid="44" grpId="0" animBg="1"/>
      <p:bldP spid="45" grpId="0" animBg="1"/>
      <p:bldP spid="46" grpId="0"/>
      <p:bldP spid="49" grpId="0" animBg="1"/>
      <p:bldP spid="49" grpId="1" animBg="1"/>
      <p:bldP spid="50" grpId="0" animBg="1"/>
      <p:bldP spid="50" grpId="1" animBg="1"/>
      <p:bldP spid="53" grpId="0" animBg="1"/>
      <p:bldP spid="54" grpId="0"/>
      <p:bldP spid="55" grpId="0" animBg="1"/>
      <p:bldP spid="56" grpId="0"/>
      <p:bldP spid="57" grpId="0" animBg="1"/>
      <p:bldP spid="57" grpId="1" animBg="1"/>
      <p:bldP spid="27" grpId="0" animBg="1"/>
      <p:bldP spid="27" grpId="1" animBg="1"/>
      <p:bldP spid="63" grpId="0"/>
      <p:bldP spid="63" grpId="1"/>
      <p:bldP spid="3" grpId="0" animBg="1"/>
      <p:bldP spid="3" grpId="1" animBg="1"/>
      <p:bldP spid="3" grpId="2" animBg="1"/>
      <p:bldP spid="64" grpId="0" animBg="1"/>
      <p:bldP spid="6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Outages in Typical LTE Deployments</a:t>
            </a:r>
            <a:endParaRPr lang="en-US" dirty="0"/>
          </a:p>
        </p:txBody>
      </p:sp>
      <p:sp>
        <p:nvSpPr>
          <p:cNvPr id="6" name="Text Placeholder 5"/>
          <p:cNvSpPr>
            <a:spLocks noGrp="1"/>
          </p:cNvSpPr>
          <p:nvPr>
            <p:ph type="body" idx="1"/>
          </p:nvPr>
        </p:nvSpPr>
        <p:spPr/>
        <p:txBody>
          <a:bodyPr>
            <a:normAutofit/>
          </a:bodyPr>
          <a:lstStyle/>
          <a:p>
            <a:r>
              <a:rPr lang="en-US" sz="3200" dirty="0" smtClean="0"/>
              <a:t>Baseline Results </a:t>
            </a:r>
          </a:p>
        </p:txBody>
      </p:sp>
    </p:spTree>
    <p:extLst>
      <p:ext uri="{BB962C8B-B14F-4D97-AF65-F5344CB8AC3E}">
        <p14:creationId xmlns:p14="http://schemas.microsoft.com/office/powerpoint/2010/main" val="3691659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How Users </a:t>
            </a:r>
            <a:r>
              <a:rPr lang="en-US" smtClean="0"/>
              <a:t>Experience Outages Today</a:t>
            </a:r>
            <a:r>
              <a:rPr lang="en-US" dirty="0" smtClean="0"/>
              <a:t/>
            </a:r>
            <a:br>
              <a:rPr lang="en-US" dirty="0" smtClean="0"/>
            </a:br>
            <a:r>
              <a:rPr lang="en-US" sz="2700" dirty="0" smtClean="0"/>
              <a:t>Localized Outages</a:t>
            </a:r>
            <a:endParaRPr lang="en-US" dirty="0"/>
          </a:p>
        </p:txBody>
      </p:sp>
      <p:sp>
        <p:nvSpPr>
          <p:cNvPr id="10" name="Content Placeholder 2"/>
          <p:cNvSpPr txBox="1">
            <a:spLocks/>
          </p:cNvSpPr>
          <p:nvPr/>
        </p:nvSpPr>
        <p:spPr>
          <a:xfrm>
            <a:off x="100377" y="5630015"/>
            <a:ext cx="1214332"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10%</a:t>
            </a:r>
          </a:p>
        </p:txBody>
      </p:sp>
      <p:sp>
        <p:nvSpPr>
          <p:cNvPr id="11" name="Content Placeholder 2"/>
          <p:cNvSpPr txBox="1">
            <a:spLocks/>
          </p:cNvSpPr>
          <p:nvPr/>
        </p:nvSpPr>
        <p:spPr>
          <a:xfrm>
            <a:off x="3067468" y="5627484"/>
            <a:ext cx="122237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30%</a:t>
            </a:r>
          </a:p>
        </p:txBody>
      </p:sp>
      <p:sp>
        <p:nvSpPr>
          <p:cNvPr id="12" name="Content Placeholder 2"/>
          <p:cNvSpPr txBox="1">
            <a:spLocks/>
          </p:cNvSpPr>
          <p:nvPr/>
        </p:nvSpPr>
        <p:spPr>
          <a:xfrm>
            <a:off x="5830118" y="5621429"/>
            <a:ext cx="1578641" cy="313350"/>
          </a:xfrm>
          <a:prstGeom prst="rect">
            <a:avLst/>
          </a:prstGeom>
          <a:noFill/>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60%</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02" y="2037792"/>
            <a:ext cx="2865520" cy="355200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437" y="2029570"/>
            <a:ext cx="2872602" cy="356399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576" y="2029578"/>
            <a:ext cx="2862821" cy="357294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17" y="2035592"/>
            <a:ext cx="2858890" cy="355420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1967" y="2026300"/>
            <a:ext cx="2862072" cy="3563495"/>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1329" y="2029569"/>
            <a:ext cx="2841543" cy="3560225"/>
          </a:xfrm>
          <a:prstGeom prst="rect">
            <a:avLst/>
          </a:prstGeom>
        </p:spPr>
      </p:pic>
      <p:sp>
        <p:nvSpPr>
          <p:cNvPr id="25" name="Content Placeholder 2"/>
          <p:cNvSpPr txBox="1">
            <a:spLocks/>
          </p:cNvSpPr>
          <p:nvPr/>
        </p:nvSpPr>
        <p:spPr>
          <a:xfrm>
            <a:off x="1821966" y="5623280"/>
            <a:ext cx="1214332"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83%</a:t>
            </a:r>
          </a:p>
        </p:txBody>
      </p:sp>
      <p:sp>
        <p:nvSpPr>
          <p:cNvPr id="26" name="Content Placeholder 2"/>
          <p:cNvSpPr txBox="1">
            <a:spLocks/>
          </p:cNvSpPr>
          <p:nvPr/>
        </p:nvSpPr>
        <p:spPr>
          <a:xfrm>
            <a:off x="4859025" y="5618928"/>
            <a:ext cx="122237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60%</a:t>
            </a:r>
          </a:p>
        </p:txBody>
      </p:sp>
      <p:sp>
        <p:nvSpPr>
          <p:cNvPr id="27" name="Content Placeholder 2"/>
          <p:cNvSpPr txBox="1">
            <a:spLocks/>
          </p:cNvSpPr>
          <p:nvPr/>
        </p:nvSpPr>
        <p:spPr>
          <a:xfrm>
            <a:off x="7780023" y="5630015"/>
            <a:ext cx="122237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33%</a:t>
            </a:r>
          </a:p>
        </p:txBody>
      </p:sp>
      <p:sp>
        <p:nvSpPr>
          <p:cNvPr id="28" name="Right Arrow 27"/>
          <p:cNvSpPr/>
          <p:nvPr/>
        </p:nvSpPr>
        <p:spPr>
          <a:xfrm>
            <a:off x="1298339" y="569207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4" name="Group 33"/>
          <p:cNvGrpSpPr/>
          <p:nvPr/>
        </p:nvGrpSpPr>
        <p:grpSpPr>
          <a:xfrm>
            <a:off x="374719" y="1258160"/>
            <a:ext cx="1472665" cy="610331"/>
            <a:chOff x="288753" y="1381959"/>
            <a:chExt cx="1472665" cy="610331"/>
          </a:xfrm>
        </p:grpSpPr>
        <p:sp>
          <p:nvSpPr>
            <p:cNvPr id="35" name="TextBox 1"/>
            <p:cNvSpPr txBox="1"/>
            <p:nvPr/>
          </p:nvSpPr>
          <p:spPr>
            <a:xfrm>
              <a:off x="536403" y="1407515"/>
              <a:ext cx="1225015" cy="584775"/>
            </a:xfrm>
            <a:prstGeom prst="rect">
              <a:avLst/>
            </a:prstGeom>
            <a:noFill/>
            <a:ln>
              <a:noFill/>
            </a:ln>
          </p:spPr>
          <p:txBody>
            <a:bodyPr wrap="none" rtlCol="0">
              <a:spAutoFit/>
            </a:bodyPr>
            <a:lstStyle/>
            <a:p>
              <a:r>
                <a:rPr lang="en-US" sz="1600" dirty="0" smtClean="0"/>
                <a:t>Active site</a:t>
              </a:r>
            </a:p>
            <a:p>
              <a:r>
                <a:rPr lang="en-US" sz="1600" dirty="0" smtClean="0"/>
                <a:t>Inactive site</a:t>
              </a:r>
              <a:endParaRPr lang="en-US" sz="1600" dirty="0"/>
            </a:p>
          </p:txBody>
        </p:sp>
        <p:pic>
          <p:nvPicPr>
            <p:cNvPr id="36" name="Picture 2"/>
            <p:cNvPicPr>
              <a:picLocks noChangeAspect="1"/>
            </p:cNvPicPr>
            <p:nvPr/>
          </p:nvPicPr>
          <p:blipFill>
            <a:blip r:embed="rId9">
              <a:clrChange>
                <a:clrFrom>
                  <a:srgbClr val="FFFFFF"/>
                </a:clrFrom>
                <a:clrTo>
                  <a:srgbClr val="FFFFFF">
                    <a:alpha val="0"/>
                  </a:srgbClr>
                </a:clrTo>
              </a:clrChange>
            </a:blip>
            <a:stretch>
              <a:fillRect/>
            </a:stretch>
          </p:blipFill>
          <p:spPr>
            <a:xfrm>
              <a:off x="298278" y="1676588"/>
              <a:ext cx="238125" cy="266700"/>
            </a:xfrm>
            <a:prstGeom prst="rect">
              <a:avLst/>
            </a:prstGeom>
          </p:spPr>
        </p:pic>
        <p:pic>
          <p:nvPicPr>
            <p:cNvPr id="37" name="Picture 4"/>
            <p:cNvPicPr>
              <a:picLocks noChangeAspect="1"/>
            </p:cNvPicPr>
            <p:nvPr/>
          </p:nvPicPr>
          <p:blipFill>
            <a:blip r:embed="rId10">
              <a:clrChange>
                <a:clrFrom>
                  <a:srgbClr val="FFFFFF"/>
                </a:clrFrom>
                <a:clrTo>
                  <a:srgbClr val="FFFFFF">
                    <a:alpha val="0"/>
                  </a:srgbClr>
                </a:clrTo>
              </a:clrChange>
            </a:blip>
            <a:stretch>
              <a:fillRect/>
            </a:stretch>
          </p:blipFill>
          <p:spPr>
            <a:xfrm>
              <a:off x="288753" y="1381959"/>
              <a:ext cx="247650" cy="352425"/>
            </a:xfrm>
            <a:prstGeom prst="rect">
              <a:avLst/>
            </a:prstGeom>
          </p:spPr>
        </p:pic>
      </p:grpSp>
      <p:sp>
        <p:nvSpPr>
          <p:cNvPr id="38" name="Right Arrow 37"/>
          <p:cNvSpPr/>
          <p:nvPr/>
        </p:nvSpPr>
        <p:spPr>
          <a:xfrm>
            <a:off x="2095034" y="1470737"/>
            <a:ext cx="534876" cy="24042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ight Arrow 44"/>
          <p:cNvSpPr/>
          <p:nvPr/>
        </p:nvSpPr>
        <p:spPr>
          <a:xfrm>
            <a:off x="4289842" y="569978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ight Arrow 45"/>
          <p:cNvSpPr/>
          <p:nvPr/>
        </p:nvSpPr>
        <p:spPr>
          <a:xfrm>
            <a:off x="7301951" y="5694871"/>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Content Placeholder 2"/>
          <p:cNvSpPr txBox="1">
            <a:spLocks/>
          </p:cNvSpPr>
          <p:nvPr/>
        </p:nvSpPr>
        <p:spPr>
          <a:xfrm>
            <a:off x="1044965" y="6108933"/>
            <a:ext cx="7957432" cy="42898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800" dirty="0" smtClean="0"/>
              <a:t>In localized outage, the inactive sites are concentrated in one area of the city</a:t>
            </a:r>
          </a:p>
          <a:p>
            <a:pPr>
              <a:buClr>
                <a:schemeClr val="tx2"/>
              </a:buClr>
              <a:buSzPct val="100000"/>
              <a:buFont typeface="Arial" panose="020B0604020202020204" pitchFamily="34" charset="0"/>
              <a:buChar char="•"/>
            </a:pPr>
            <a:r>
              <a:rPr lang="en-US" sz="1800" dirty="0" smtClean="0"/>
              <a:t>The coverage failures surround the inactive sites</a:t>
            </a:r>
          </a:p>
        </p:txBody>
      </p:sp>
      <p:grpSp>
        <p:nvGrpSpPr>
          <p:cNvPr id="3" name="Group 2"/>
          <p:cNvGrpSpPr/>
          <p:nvPr/>
        </p:nvGrpSpPr>
        <p:grpSpPr>
          <a:xfrm>
            <a:off x="2930858" y="1322184"/>
            <a:ext cx="4371093" cy="434202"/>
            <a:chOff x="3028413" y="1116204"/>
            <a:chExt cx="4371093" cy="434202"/>
          </a:xfrm>
        </p:grpSpPr>
        <p:sp>
          <p:nvSpPr>
            <p:cNvPr id="43" name="TextBox 42"/>
            <p:cNvSpPr txBox="1"/>
            <p:nvPr/>
          </p:nvSpPr>
          <p:spPr>
            <a:xfrm>
              <a:off x="3242599" y="1211852"/>
              <a:ext cx="4156907" cy="338554"/>
            </a:xfrm>
            <a:prstGeom prst="rect">
              <a:avLst/>
            </a:prstGeom>
            <a:noFill/>
            <a:ln>
              <a:noFill/>
            </a:ln>
          </p:spPr>
          <p:txBody>
            <a:bodyPr wrap="none" rtlCol="0">
              <a:spAutoFit/>
            </a:bodyPr>
            <a:lstStyle/>
            <a:p>
              <a:r>
                <a:rPr lang="en-US" sz="1600" dirty="0" smtClean="0"/>
                <a:t>Covered user             DL failure             UL failure</a:t>
              </a:r>
            </a:p>
          </p:txBody>
        </p:sp>
        <p:sp>
          <p:nvSpPr>
            <p:cNvPr id="2" name="Diamond 1"/>
            <p:cNvSpPr>
              <a:spLocks noChangeAspect="1"/>
            </p:cNvSpPr>
            <p:nvPr/>
          </p:nvSpPr>
          <p:spPr>
            <a:xfrm>
              <a:off x="3028413" y="1275908"/>
              <a:ext cx="240423" cy="240423"/>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p:cNvSpPr>
              <a:spLocks noChangeAspect="1"/>
            </p:cNvSpPr>
            <p:nvPr/>
          </p:nvSpPr>
          <p:spPr>
            <a:xfrm>
              <a:off x="4775390" y="1116204"/>
              <a:ext cx="224375" cy="224375"/>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a:spLocks noChangeAspect="1"/>
            </p:cNvSpPr>
            <p:nvPr/>
          </p:nvSpPr>
          <p:spPr>
            <a:xfrm>
              <a:off x="6153630" y="1241575"/>
              <a:ext cx="240455" cy="240455"/>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Diamond 28"/>
          <p:cNvSpPr>
            <a:spLocks noChangeAspect="1"/>
          </p:cNvSpPr>
          <p:nvPr/>
        </p:nvSpPr>
        <p:spPr>
          <a:xfrm>
            <a:off x="4677835" y="1585830"/>
            <a:ext cx="224375" cy="224375"/>
          </a:xfrm>
          <a:prstGeom prst="diamond">
            <a:avLst/>
          </a:prstGeom>
          <a:solidFill>
            <a:srgbClr val="D1E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2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38" grpId="0" animBg="1"/>
      <p:bldP spid="45" grpId="0" animBg="1"/>
      <p:bldP spid="46"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557" y="2011661"/>
            <a:ext cx="2859234" cy="356846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655" y="2011663"/>
            <a:ext cx="2852059" cy="35595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98" y="2018806"/>
            <a:ext cx="2874475" cy="3558662"/>
          </a:xfrm>
          <a:prstGeom prst="rect">
            <a:avLst/>
          </a:prstGeom>
        </p:spPr>
      </p:pic>
      <p:sp>
        <p:nvSpPr>
          <p:cNvPr id="6" name="Title 5"/>
          <p:cNvSpPr>
            <a:spLocks noGrp="1"/>
          </p:cNvSpPr>
          <p:nvPr>
            <p:ph type="title"/>
          </p:nvPr>
        </p:nvSpPr>
        <p:spPr/>
        <p:txBody>
          <a:bodyPr>
            <a:normAutofit fontScale="90000"/>
          </a:bodyPr>
          <a:lstStyle/>
          <a:p>
            <a:r>
              <a:rPr lang="en-US" dirty="0"/>
              <a:t>How Users Experience </a:t>
            </a:r>
            <a:r>
              <a:rPr lang="en-US" dirty="0" smtClean="0"/>
              <a:t>Outages Today</a:t>
            </a:r>
            <a:r>
              <a:rPr lang="en-US" dirty="0"/>
              <a:t/>
            </a:r>
            <a:br>
              <a:rPr lang="en-US" dirty="0"/>
            </a:br>
            <a:r>
              <a:rPr lang="en-US" sz="2700" dirty="0" smtClean="0"/>
              <a:t>Random Outages</a:t>
            </a:r>
            <a:endParaRPr lang="en-US"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58" y="2011519"/>
            <a:ext cx="2862072" cy="355965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91" y="2018806"/>
            <a:ext cx="2860123" cy="3552369"/>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7445" y="2011519"/>
            <a:ext cx="2873345" cy="3559656"/>
          </a:xfrm>
          <a:prstGeom prst="rect">
            <a:avLst/>
          </a:prstGeom>
        </p:spPr>
      </p:pic>
      <p:grpSp>
        <p:nvGrpSpPr>
          <p:cNvPr id="24" name="Group 23"/>
          <p:cNvGrpSpPr/>
          <p:nvPr/>
        </p:nvGrpSpPr>
        <p:grpSpPr>
          <a:xfrm>
            <a:off x="374719" y="1258160"/>
            <a:ext cx="1472665" cy="610331"/>
            <a:chOff x="288753" y="1381959"/>
            <a:chExt cx="1472665" cy="610331"/>
          </a:xfrm>
        </p:grpSpPr>
        <p:sp>
          <p:nvSpPr>
            <p:cNvPr id="29" name="TextBox 1"/>
            <p:cNvSpPr txBox="1"/>
            <p:nvPr/>
          </p:nvSpPr>
          <p:spPr>
            <a:xfrm>
              <a:off x="536403" y="1407515"/>
              <a:ext cx="1225015" cy="584775"/>
            </a:xfrm>
            <a:prstGeom prst="rect">
              <a:avLst/>
            </a:prstGeom>
            <a:noFill/>
            <a:ln>
              <a:noFill/>
            </a:ln>
          </p:spPr>
          <p:txBody>
            <a:bodyPr wrap="none" rtlCol="0">
              <a:spAutoFit/>
            </a:bodyPr>
            <a:lstStyle/>
            <a:p>
              <a:r>
                <a:rPr lang="en-US" sz="1600" dirty="0" smtClean="0"/>
                <a:t>Active site</a:t>
              </a:r>
            </a:p>
            <a:p>
              <a:r>
                <a:rPr lang="en-US" sz="1600" dirty="0" smtClean="0"/>
                <a:t>Inactive site</a:t>
              </a:r>
              <a:endParaRPr lang="en-US" sz="1600" dirty="0"/>
            </a:p>
          </p:txBody>
        </p:sp>
        <p:pic>
          <p:nvPicPr>
            <p:cNvPr id="30" name="Picture 2"/>
            <p:cNvPicPr>
              <a:picLocks noChangeAspect="1"/>
            </p:cNvPicPr>
            <p:nvPr/>
          </p:nvPicPr>
          <p:blipFill>
            <a:blip r:embed="rId9">
              <a:clrChange>
                <a:clrFrom>
                  <a:srgbClr val="FFFFFF"/>
                </a:clrFrom>
                <a:clrTo>
                  <a:srgbClr val="FFFFFF">
                    <a:alpha val="0"/>
                  </a:srgbClr>
                </a:clrTo>
              </a:clrChange>
            </a:blip>
            <a:stretch>
              <a:fillRect/>
            </a:stretch>
          </p:blipFill>
          <p:spPr>
            <a:xfrm>
              <a:off x="298278" y="1676588"/>
              <a:ext cx="238125" cy="266700"/>
            </a:xfrm>
            <a:prstGeom prst="rect">
              <a:avLst/>
            </a:prstGeom>
          </p:spPr>
        </p:pic>
        <p:pic>
          <p:nvPicPr>
            <p:cNvPr id="31" name="Picture 4"/>
            <p:cNvPicPr>
              <a:picLocks noChangeAspect="1"/>
            </p:cNvPicPr>
            <p:nvPr/>
          </p:nvPicPr>
          <p:blipFill>
            <a:blip r:embed="rId10">
              <a:clrChange>
                <a:clrFrom>
                  <a:srgbClr val="FFFFFF"/>
                </a:clrFrom>
                <a:clrTo>
                  <a:srgbClr val="FFFFFF">
                    <a:alpha val="0"/>
                  </a:srgbClr>
                </a:clrTo>
              </a:clrChange>
            </a:blip>
            <a:stretch>
              <a:fillRect/>
            </a:stretch>
          </p:blipFill>
          <p:spPr>
            <a:xfrm>
              <a:off x="288753" y="1381959"/>
              <a:ext cx="247650" cy="352425"/>
            </a:xfrm>
            <a:prstGeom prst="rect">
              <a:avLst/>
            </a:prstGeom>
          </p:spPr>
        </p:pic>
      </p:grpSp>
      <p:sp>
        <p:nvSpPr>
          <p:cNvPr id="39" name="Content Placeholder 2"/>
          <p:cNvSpPr txBox="1">
            <a:spLocks/>
          </p:cNvSpPr>
          <p:nvPr/>
        </p:nvSpPr>
        <p:spPr>
          <a:xfrm>
            <a:off x="100377" y="5630015"/>
            <a:ext cx="1214332"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10%</a:t>
            </a:r>
          </a:p>
        </p:txBody>
      </p:sp>
      <p:sp>
        <p:nvSpPr>
          <p:cNvPr id="40" name="Content Placeholder 2"/>
          <p:cNvSpPr txBox="1">
            <a:spLocks/>
          </p:cNvSpPr>
          <p:nvPr/>
        </p:nvSpPr>
        <p:spPr>
          <a:xfrm>
            <a:off x="1821966" y="5623280"/>
            <a:ext cx="1214332"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84%</a:t>
            </a:r>
          </a:p>
        </p:txBody>
      </p:sp>
      <p:sp>
        <p:nvSpPr>
          <p:cNvPr id="43" name="Content Placeholder 2"/>
          <p:cNvSpPr txBox="1">
            <a:spLocks/>
          </p:cNvSpPr>
          <p:nvPr/>
        </p:nvSpPr>
        <p:spPr>
          <a:xfrm>
            <a:off x="3067468" y="5627484"/>
            <a:ext cx="122237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30%</a:t>
            </a:r>
          </a:p>
        </p:txBody>
      </p:sp>
      <p:sp>
        <p:nvSpPr>
          <p:cNvPr id="44" name="Content Placeholder 2"/>
          <p:cNvSpPr txBox="1">
            <a:spLocks/>
          </p:cNvSpPr>
          <p:nvPr/>
        </p:nvSpPr>
        <p:spPr>
          <a:xfrm>
            <a:off x="4859025" y="5618928"/>
            <a:ext cx="122237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55%</a:t>
            </a:r>
          </a:p>
        </p:txBody>
      </p:sp>
      <p:sp>
        <p:nvSpPr>
          <p:cNvPr id="46" name="Content Placeholder 2"/>
          <p:cNvSpPr txBox="1">
            <a:spLocks/>
          </p:cNvSpPr>
          <p:nvPr/>
        </p:nvSpPr>
        <p:spPr>
          <a:xfrm>
            <a:off x="5830118" y="5621429"/>
            <a:ext cx="1578641" cy="313350"/>
          </a:xfrm>
          <a:prstGeom prst="rect">
            <a:avLst/>
          </a:prstGeom>
          <a:noFill/>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60%</a:t>
            </a:r>
          </a:p>
        </p:txBody>
      </p:sp>
      <p:sp>
        <p:nvSpPr>
          <p:cNvPr id="47" name="Content Placeholder 2"/>
          <p:cNvSpPr txBox="1">
            <a:spLocks/>
          </p:cNvSpPr>
          <p:nvPr/>
        </p:nvSpPr>
        <p:spPr>
          <a:xfrm>
            <a:off x="7780023" y="5630015"/>
            <a:ext cx="122237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28%</a:t>
            </a:r>
          </a:p>
        </p:txBody>
      </p:sp>
      <p:sp>
        <p:nvSpPr>
          <p:cNvPr id="49" name="Right Arrow 48"/>
          <p:cNvSpPr/>
          <p:nvPr/>
        </p:nvSpPr>
        <p:spPr>
          <a:xfrm>
            <a:off x="2095034" y="1470737"/>
            <a:ext cx="534876" cy="24042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ight Arrow 49"/>
          <p:cNvSpPr/>
          <p:nvPr/>
        </p:nvSpPr>
        <p:spPr>
          <a:xfrm>
            <a:off x="1298339" y="569207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Right Arrow 50"/>
          <p:cNvSpPr/>
          <p:nvPr/>
        </p:nvSpPr>
        <p:spPr>
          <a:xfrm>
            <a:off x="4289842" y="569978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Right Arrow 51"/>
          <p:cNvSpPr/>
          <p:nvPr/>
        </p:nvSpPr>
        <p:spPr>
          <a:xfrm>
            <a:off x="7301951" y="5694871"/>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Content Placeholder 2"/>
          <p:cNvSpPr txBox="1">
            <a:spLocks/>
          </p:cNvSpPr>
          <p:nvPr/>
        </p:nvSpPr>
        <p:spPr>
          <a:xfrm>
            <a:off x="998043" y="6078103"/>
            <a:ext cx="7539742" cy="42898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800" dirty="0" smtClean="0"/>
              <a:t>In random outage, the inactive sites are distributed throughout the city</a:t>
            </a:r>
          </a:p>
          <a:p>
            <a:pPr>
              <a:buClr>
                <a:schemeClr val="tx2"/>
              </a:buClr>
              <a:buSzPct val="100000"/>
              <a:buFont typeface="Arial" panose="020B0604020202020204" pitchFamily="34" charset="0"/>
              <a:buChar char="•"/>
            </a:pPr>
            <a:r>
              <a:rPr lang="en-US" sz="1800" dirty="0" smtClean="0"/>
              <a:t>As for the localized case, higher outage translates into lower coverage</a:t>
            </a:r>
          </a:p>
        </p:txBody>
      </p:sp>
      <p:grpSp>
        <p:nvGrpSpPr>
          <p:cNvPr id="54" name="Group 53"/>
          <p:cNvGrpSpPr/>
          <p:nvPr/>
        </p:nvGrpSpPr>
        <p:grpSpPr>
          <a:xfrm>
            <a:off x="2930858" y="1351684"/>
            <a:ext cx="4371093" cy="356951"/>
            <a:chOff x="3028413" y="1221929"/>
            <a:chExt cx="4371093" cy="356951"/>
          </a:xfrm>
        </p:grpSpPr>
        <p:sp>
          <p:nvSpPr>
            <p:cNvPr id="55" name="TextBox 54"/>
            <p:cNvSpPr txBox="1"/>
            <p:nvPr/>
          </p:nvSpPr>
          <p:spPr>
            <a:xfrm>
              <a:off x="3242599" y="1240326"/>
              <a:ext cx="4156907" cy="338554"/>
            </a:xfrm>
            <a:prstGeom prst="rect">
              <a:avLst/>
            </a:prstGeom>
            <a:noFill/>
            <a:ln>
              <a:noFill/>
            </a:ln>
          </p:spPr>
          <p:txBody>
            <a:bodyPr wrap="none" rtlCol="0">
              <a:spAutoFit/>
            </a:bodyPr>
            <a:lstStyle/>
            <a:p>
              <a:r>
                <a:rPr lang="en-US" sz="1600" dirty="0" smtClean="0"/>
                <a:t>Covered user             DL failure             UL failure</a:t>
              </a:r>
            </a:p>
          </p:txBody>
        </p:sp>
        <p:sp>
          <p:nvSpPr>
            <p:cNvPr id="56" name="Diamond 55"/>
            <p:cNvSpPr>
              <a:spLocks noChangeAspect="1"/>
            </p:cNvSpPr>
            <p:nvPr/>
          </p:nvSpPr>
          <p:spPr>
            <a:xfrm>
              <a:off x="3028413" y="1275908"/>
              <a:ext cx="240423" cy="240423"/>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p:cNvSpPr>
              <a:spLocks noChangeAspect="1"/>
            </p:cNvSpPr>
            <p:nvPr/>
          </p:nvSpPr>
          <p:spPr>
            <a:xfrm>
              <a:off x="4764799" y="1221929"/>
              <a:ext cx="224375" cy="224375"/>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a:spLocks noChangeAspect="1"/>
            </p:cNvSpPr>
            <p:nvPr/>
          </p:nvSpPr>
          <p:spPr>
            <a:xfrm>
              <a:off x="6153630" y="1241575"/>
              <a:ext cx="240455" cy="240455"/>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Diamond 31"/>
          <p:cNvSpPr>
            <a:spLocks noChangeAspect="1"/>
          </p:cNvSpPr>
          <p:nvPr/>
        </p:nvSpPr>
        <p:spPr>
          <a:xfrm>
            <a:off x="4667244" y="1585803"/>
            <a:ext cx="224375" cy="224375"/>
          </a:xfrm>
          <a:prstGeom prst="diamond">
            <a:avLst/>
          </a:prstGeom>
          <a:solidFill>
            <a:srgbClr val="D1E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70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p:bldP spid="49" grpId="0" animBg="1"/>
      <p:bldP spid="50" grpId="0" animBg="1"/>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2566" y="5318128"/>
            <a:ext cx="8342142" cy="73019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800" dirty="0" smtClean="0"/>
              <a:t>Although the outage topologies are different, the resultant coverage and throughput are comparable.</a:t>
            </a:r>
          </a:p>
          <a:p>
            <a:pPr>
              <a:buClr>
                <a:srgbClr val="C00000"/>
              </a:buClr>
              <a:buSzPct val="100000"/>
              <a:buFont typeface="Wingdings" panose="05000000000000000000" pitchFamily="2" charset="2"/>
              <a:buChar char="ð"/>
            </a:pPr>
            <a:r>
              <a:rPr lang="en-US" sz="1800" dirty="0">
                <a:solidFill>
                  <a:srgbClr val="FF0000"/>
                </a:solidFill>
              </a:rPr>
              <a:t>How to </a:t>
            </a:r>
            <a:r>
              <a:rPr lang="en-US" sz="1800" dirty="0" smtClean="0">
                <a:solidFill>
                  <a:srgbClr val="FF0000"/>
                </a:solidFill>
              </a:rPr>
              <a:t>maintain coverage during outages? </a:t>
            </a:r>
            <a:endParaRPr lang="en-US" sz="1800" dirty="0" smtClean="0"/>
          </a:p>
        </p:txBody>
      </p:sp>
      <p:sp>
        <p:nvSpPr>
          <p:cNvPr id="5" name="Title 4"/>
          <p:cNvSpPr>
            <a:spLocks noGrp="1"/>
          </p:cNvSpPr>
          <p:nvPr>
            <p:ph type="title"/>
          </p:nvPr>
        </p:nvSpPr>
        <p:spPr/>
        <p:txBody>
          <a:bodyPr>
            <a:normAutofit fontScale="90000"/>
          </a:bodyPr>
          <a:lstStyle/>
          <a:p>
            <a:r>
              <a:rPr lang="en-US" dirty="0" smtClean="0"/>
              <a:t>Coverage and Throughput</a:t>
            </a:r>
            <a:br>
              <a:rPr lang="en-US" dirty="0" smtClean="0"/>
            </a:br>
            <a:r>
              <a:rPr lang="en-US" sz="2700" dirty="0" smtClean="0">
                <a:solidFill>
                  <a:srgbClr val="FFC000"/>
                </a:solidFill>
              </a:rPr>
              <a:t>Baseline</a:t>
            </a:r>
            <a:endParaRPr lang="en-US" sz="2700" dirty="0">
              <a:solidFill>
                <a:srgbClr val="FFC000"/>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414849540"/>
              </p:ext>
            </p:extLst>
          </p:nvPr>
        </p:nvGraphicFramePr>
        <p:xfrm>
          <a:off x="323850" y="1228725"/>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
          <p:cNvGraphicFramePr>
            <a:graphicFrameLocks noGrp="1"/>
          </p:cNvGraphicFramePr>
          <p:nvPr>
            <p:ph sz="half" idx="2"/>
            <p:extLst>
              <p:ext uri="{D42A27DB-BD31-4B8C-83A1-F6EECF244321}">
                <p14:modId xmlns:p14="http://schemas.microsoft.com/office/powerpoint/2010/main" val="4288632107"/>
              </p:ext>
            </p:extLst>
          </p:nvPr>
        </p:nvGraphicFramePr>
        <p:xfrm>
          <a:off x="4648200" y="1228725"/>
          <a:ext cx="41148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0312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1"/>
            <p:extLst>
              <p:ext uri="{D42A27DB-BD31-4B8C-83A1-F6EECF244321}">
                <p14:modId xmlns:p14="http://schemas.microsoft.com/office/powerpoint/2010/main" val="1099292897"/>
              </p:ext>
            </p:extLst>
          </p:nvPr>
        </p:nvGraphicFramePr>
        <p:xfrm>
          <a:off x="5122241" y="1142244"/>
          <a:ext cx="3810000" cy="24688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half" idx="2"/>
            <p:extLst>
              <p:ext uri="{D42A27DB-BD31-4B8C-83A1-F6EECF244321}">
                <p14:modId xmlns:p14="http://schemas.microsoft.com/office/powerpoint/2010/main" val="4222649615"/>
              </p:ext>
            </p:extLst>
          </p:nvPr>
        </p:nvGraphicFramePr>
        <p:xfrm>
          <a:off x="5122241" y="3912994"/>
          <a:ext cx="3810000" cy="246888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p:txBody>
          <a:bodyPr>
            <a:normAutofit fontScale="90000"/>
          </a:bodyPr>
          <a:lstStyle/>
          <a:p>
            <a:r>
              <a:rPr lang="en-US" dirty="0" smtClean="0"/>
              <a:t>Packet Loss</a:t>
            </a:r>
            <a:br>
              <a:rPr lang="en-US" dirty="0" smtClean="0"/>
            </a:br>
            <a:r>
              <a:rPr lang="en-US" sz="2700" dirty="0" smtClean="0">
                <a:solidFill>
                  <a:srgbClr val="FFC000"/>
                </a:solidFill>
              </a:rPr>
              <a:t>Baseline</a:t>
            </a:r>
            <a:endParaRPr lang="en-US" sz="2700" dirty="0">
              <a:solidFill>
                <a:srgbClr val="FFC000"/>
              </a:solidFill>
            </a:endParaRPr>
          </a:p>
        </p:txBody>
      </p:sp>
      <p:cxnSp>
        <p:nvCxnSpPr>
          <p:cNvPr id="39" name="Straight Arrow Connector 38"/>
          <p:cNvCxnSpPr/>
          <p:nvPr/>
        </p:nvCxnSpPr>
        <p:spPr>
          <a:xfrm flipV="1">
            <a:off x="1389141" y="2182804"/>
            <a:ext cx="1228571" cy="1341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36915" y="2172067"/>
            <a:ext cx="878840" cy="338554"/>
          </a:xfrm>
          <a:prstGeom prst="rect">
            <a:avLst/>
          </a:prstGeom>
          <a:noFill/>
        </p:spPr>
        <p:txBody>
          <a:bodyPr wrap="square" rtlCol="0">
            <a:spAutoFit/>
          </a:bodyPr>
          <a:lstStyle/>
          <a:p>
            <a:r>
              <a:rPr lang="en-US" sz="1600" dirty="0" smtClean="0"/>
              <a:t>Site A</a:t>
            </a:r>
            <a:endParaRPr lang="en-US" sz="1600" dirty="0"/>
          </a:p>
        </p:txBody>
      </p:sp>
      <p:sp>
        <p:nvSpPr>
          <p:cNvPr id="48" name="Oval 47"/>
          <p:cNvSpPr>
            <a:spLocks noChangeAspect="1"/>
          </p:cNvSpPr>
          <p:nvPr/>
        </p:nvSpPr>
        <p:spPr>
          <a:xfrm>
            <a:off x="147636" y="1568259"/>
            <a:ext cx="2038519" cy="1141906"/>
          </a:xfrm>
          <a:prstGeom prst="ellipse">
            <a:avLst/>
          </a:prstGeom>
          <a:noFill/>
          <a:ln>
            <a:solidFill>
              <a:schemeClr val="bg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3562478" y="2172067"/>
            <a:ext cx="878840" cy="338554"/>
          </a:xfrm>
          <a:prstGeom prst="rect">
            <a:avLst/>
          </a:prstGeom>
          <a:noFill/>
        </p:spPr>
        <p:txBody>
          <a:bodyPr wrap="square" rtlCol="0">
            <a:spAutoFit/>
          </a:bodyPr>
          <a:lstStyle/>
          <a:p>
            <a:r>
              <a:rPr lang="en-US" sz="1600" dirty="0" smtClean="0"/>
              <a:t>Site </a:t>
            </a:r>
            <a:r>
              <a:rPr lang="en-US" sz="1600" dirty="0"/>
              <a:t>B</a:t>
            </a:r>
          </a:p>
        </p:txBody>
      </p:sp>
      <p:sp>
        <p:nvSpPr>
          <p:cNvPr id="77" name="TextBox 76"/>
          <p:cNvSpPr txBox="1"/>
          <p:nvPr/>
        </p:nvSpPr>
        <p:spPr>
          <a:xfrm>
            <a:off x="2003426" y="3184631"/>
            <a:ext cx="878840" cy="338554"/>
          </a:xfrm>
          <a:prstGeom prst="rect">
            <a:avLst/>
          </a:prstGeom>
          <a:noFill/>
        </p:spPr>
        <p:txBody>
          <a:bodyPr wrap="square" rtlCol="0">
            <a:spAutoFit/>
          </a:bodyPr>
          <a:lstStyle/>
          <a:p>
            <a:r>
              <a:rPr lang="en-US" sz="1600" dirty="0" smtClean="0"/>
              <a:t>Site C</a:t>
            </a:r>
            <a:endParaRPr lang="en-US" sz="1600" dirty="0"/>
          </a:p>
        </p:txBody>
      </p:sp>
      <p:grpSp>
        <p:nvGrpSpPr>
          <p:cNvPr id="4" name="Group 3"/>
          <p:cNvGrpSpPr/>
          <p:nvPr/>
        </p:nvGrpSpPr>
        <p:grpSpPr>
          <a:xfrm>
            <a:off x="3355321" y="1296946"/>
            <a:ext cx="414314" cy="1015089"/>
            <a:chOff x="3501324" y="1758775"/>
            <a:chExt cx="649201" cy="1590572"/>
          </a:xfrm>
        </p:grpSpPr>
        <p:grpSp>
          <p:nvGrpSpPr>
            <p:cNvPr id="57" name="Group 56"/>
            <p:cNvGrpSpPr/>
            <p:nvPr/>
          </p:nvGrpSpPr>
          <p:grpSpPr>
            <a:xfrm>
              <a:off x="3619073" y="1758775"/>
              <a:ext cx="411652" cy="519020"/>
              <a:chOff x="7538548" y="2167777"/>
              <a:chExt cx="411652" cy="519020"/>
            </a:xfrm>
          </p:grpSpPr>
          <p:sp>
            <p:nvSpPr>
              <p:cNvPr id="58" name="Arc 57"/>
              <p:cNvSpPr/>
              <p:nvPr/>
            </p:nvSpPr>
            <p:spPr>
              <a:xfrm>
                <a:off x="7582998" y="2337379"/>
                <a:ext cx="211661" cy="266867"/>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7548073" y="2247900"/>
                <a:ext cx="325440" cy="41032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a:off x="7538548" y="2167777"/>
                <a:ext cx="411652" cy="51902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79" name="Picture 78"/>
            <p:cNvPicPr>
              <a:picLocks noChangeAspect="1"/>
            </p:cNvPicPr>
            <p:nvPr/>
          </p:nvPicPr>
          <p:blipFill>
            <a:blip r:embed="rId5"/>
            <a:stretch>
              <a:fillRect/>
            </a:stretch>
          </p:blipFill>
          <p:spPr>
            <a:xfrm>
              <a:off x="3501324" y="2062393"/>
              <a:ext cx="649201" cy="1286954"/>
            </a:xfrm>
            <a:prstGeom prst="rect">
              <a:avLst/>
            </a:prstGeom>
          </p:spPr>
        </p:pic>
      </p:grpSp>
      <p:grpSp>
        <p:nvGrpSpPr>
          <p:cNvPr id="46" name="Group 45"/>
          <p:cNvGrpSpPr/>
          <p:nvPr/>
        </p:nvGrpSpPr>
        <p:grpSpPr>
          <a:xfrm>
            <a:off x="976335" y="1315569"/>
            <a:ext cx="414314" cy="1014832"/>
            <a:chOff x="3550584" y="1758775"/>
            <a:chExt cx="649201" cy="1590170"/>
          </a:xfrm>
        </p:grpSpPr>
        <p:grpSp>
          <p:nvGrpSpPr>
            <p:cNvPr id="47" name="Group 46"/>
            <p:cNvGrpSpPr/>
            <p:nvPr/>
          </p:nvGrpSpPr>
          <p:grpSpPr>
            <a:xfrm>
              <a:off x="3619073" y="1758775"/>
              <a:ext cx="411652" cy="519020"/>
              <a:chOff x="7538548" y="2167777"/>
              <a:chExt cx="411652" cy="519020"/>
            </a:xfrm>
          </p:grpSpPr>
          <p:sp>
            <p:nvSpPr>
              <p:cNvPr id="50" name="Arc 49"/>
              <p:cNvSpPr/>
              <p:nvPr/>
            </p:nvSpPr>
            <p:spPr>
              <a:xfrm>
                <a:off x="7582998" y="2337379"/>
                <a:ext cx="211661" cy="266867"/>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a:off x="7548073" y="2247900"/>
                <a:ext cx="325440" cy="41032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p:cNvSpPr/>
              <p:nvPr/>
            </p:nvSpPr>
            <p:spPr>
              <a:xfrm>
                <a:off x="7538548" y="2167777"/>
                <a:ext cx="411652" cy="51902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49" name="Picture 48"/>
            <p:cNvPicPr>
              <a:picLocks noChangeAspect="1"/>
            </p:cNvPicPr>
            <p:nvPr/>
          </p:nvPicPr>
          <p:blipFill>
            <a:blip r:embed="rId5"/>
            <a:stretch>
              <a:fillRect/>
            </a:stretch>
          </p:blipFill>
          <p:spPr>
            <a:xfrm>
              <a:off x="3550584" y="2061990"/>
              <a:ext cx="649201" cy="1286955"/>
            </a:xfrm>
            <a:prstGeom prst="rect">
              <a:avLst/>
            </a:prstGeom>
          </p:spPr>
        </p:pic>
      </p:grpSp>
      <p:grpSp>
        <p:nvGrpSpPr>
          <p:cNvPr id="55" name="Group 54"/>
          <p:cNvGrpSpPr/>
          <p:nvPr/>
        </p:nvGrpSpPr>
        <p:grpSpPr>
          <a:xfrm>
            <a:off x="2220647" y="2306710"/>
            <a:ext cx="262712" cy="331234"/>
            <a:chOff x="7538548" y="2167777"/>
            <a:chExt cx="411652" cy="519020"/>
          </a:xfrm>
        </p:grpSpPr>
        <p:sp>
          <p:nvSpPr>
            <p:cNvPr id="61" name="Arc 60"/>
            <p:cNvSpPr/>
            <p:nvPr/>
          </p:nvSpPr>
          <p:spPr>
            <a:xfrm>
              <a:off x="7582998" y="2337379"/>
              <a:ext cx="211661" cy="266867"/>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a:off x="7548073" y="2247900"/>
              <a:ext cx="325440" cy="41032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a:off x="7538548" y="2167777"/>
              <a:ext cx="411652" cy="51902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6" name="Picture 55"/>
          <p:cNvPicPr>
            <a:picLocks noChangeAspect="1"/>
          </p:cNvPicPr>
          <p:nvPr/>
        </p:nvPicPr>
        <p:blipFill>
          <a:blip r:embed="rId5"/>
          <a:stretch>
            <a:fillRect/>
          </a:stretch>
        </p:blipFill>
        <p:spPr>
          <a:xfrm>
            <a:off x="2145501" y="2500476"/>
            <a:ext cx="414314" cy="821323"/>
          </a:xfrm>
          <a:prstGeom prst="rect">
            <a:avLst/>
          </a:prstGeom>
        </p:spPr>
      </p:pic>
      <p:sp>
        <p:nvSpPr>
          <p:cNvPr id="64" name="Oval 63"/>
          <p:cNvSpPr>
            <a:spLocks noChangeAspect="1"/>
          </p:cNvSpPr>
          <p:nvPr/>
        </p:nvSpPr>
        <p:spPr>
          <a:xfrm>
            <a:off x="2525587" y="1568259"/>
            <a:ext cx="2038519" cy="1141906"/>
          </a:xfrm>
          <a:prstGeom prst="ellipse">
            <a:avLst/>
          </a:prstGeom>
          <a:noFill/>
          <a:ln>
            <a:solidFill>
              <a:schemeClr val="bg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a:off x="1300033" y="2101989"/>
            <a:ext cx="2038519" cy="1429761"/>
          </a:xfrm>
          <a:prstGeom prst="ellipse">
            <a:avLst/>
          </a:prstGeom>
          <a:noFill/>
          <a:ln>
            <a:solidFill>
              <a:schemeClr val="bg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1646453" y="1738842"/>
            <a:ext cx="887403" cy="729525"/>
            <a:chOff x="3776677" y="3780692"/>
            <a:chExt cx="1079607" cy="887534"/>
          </a:xfrm>
        </p:grpSpPr>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119" y="3780692"/>
              <a:ext cx="457200" cy="457200"/>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084" y="3886200"/>
              <a:ext cx="457200" cy="457200"/>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084" y="4139467"/>
              <a:ext cx="457200" cy="457200"/>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8084" y="4211026"/>
              <a:ext cx="457200" cy="457200"/>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6677" y="3946647"/>
              <a:ext cx="457200" cy="457200"/>
            </a:xfrm>
            <a:prstGeom prst="rect">
              <a:avLst/>
            </a:prstGeom>
          </p:spPr>
        </p:pic>
      </p:grpSp>
      <p:sp>
        <p:nvSpPr>
          <p:cNvPr id="5" name="Rectangle 4"/>
          <p:cNvSpPr/>
          <p:nvPr/>
        </p:nvSpPr>
        <p:spPr>
          <a:xfrm>
            <a:off x="62684" y="3808173"/>
            <a:ext cx="4942344" cy="1754326"/>
          </a:xfrm>
          <a:prstGeom prst="rect">
            <a:avLst/>
          </a:prstGeom>
        </p:spPr>
        <p:txBody>
          <a:bodyPr wrap="square">
            <a:spAutoFit/>
          </a:bodyPr>
          <a:lstStyle/>
          <a:p>
            <a:pPr marL="285750" indent="-285750">
              <a:buClr>
                <a:schemeClr val="tx2"/>
              </a:buClr>
              <a:buSzPct val="100000"/>
              <a:buFont typeface="Arial" panose="020B0604020202020204" pitchFamily="34" charset="0"/>
              <a:buChar char="•"/>
            </a:pPr>
            <a:r>
              <a:rPr lang="en-US" dirty="0" smtClean="0">
                <a:solidFill>
                  <a:schemeClr val="tx2"/>
                </a:solidFill>
              </a:rPr>
              <a:t>With all sites active, packet loss is observed when responders are at the cell edge. </a:t>
            </a:r>
          </a:p>
          <a:p>
            <a:pPr marL="285750" indent="-285750">
              <a:buClr>
                <a:schemeClr val="tx2"/>
              </a:buClr>
              <a:buSzPct val="100000"/>
              <a:buFont typeface="Arial" panose="020B0604020202020204" pitchFamily="34" charset="0"/>
              <a:buChar char="•"/>
            </a:pPr>
            <a:r>
              <a:rPr lang="en-US" dirty="0" smtClean="0">
                <a:solidFill>
                  <a:schemeClr val="tx2"/>
                </a:solidFill>
              </a:rPr>
              <a:t>When Site C is failed, </a:t>
            </a:r>
            <a:r>
              <a:rPr lang="en-US" dirty="0">
                <a:solidFill>
                  <a:schemeClr val="tx2"/>
                </a:solidFill>
              </a:rPr>
              <a:t>the responders experience a total loss of connectivity (100 % packet loss) </a:t>
            </a:r>
          </a:p>
          <a:p>
            <a:pPr marL="742950" lvl="1" indent="-285750">
              <a:buSzPct val="100000"/>
              <a:buFont typeface="Arial" panose="020B0604020202020204" pitchFamily="34" charset="0"/>
              <a:buChar char="•"/>
            </a:pPr>
            <a:r>
              <a:rPr lang="en-US" dirty="0">
                <a:solidFill>
                  <a:schemeClr val="tx2"/>
                </a:solidFill>
              </a:rPr>
              <a:t>The coverage gap is 500 </a:t>
            </a:r>
            <a:r>
              <a:rPr lang="en-US" dirty="0" smtClean="0">
                <a:solidFill>
                  <a:schemeClr val="tx2"/>
                </a:solidFill>
              </a:rPr>
              <a:t>m</a:t>
            </a:r>
            <a:endParaRPr lang="en-US" dirty="0">
              <a:solidFill>
                <a:schemeClr val="tx2"/>
              </a:solidFill>
            </a:endParaRPr>
          </a:p>
        </p:txBody>
      </p:sp>
      <p:grpSp>
        <p:nvGrpSpPr>
          <p:cNvPr id="2" name="Group 1"/>
          <p:cNvGrpSpPr/>
          <p:nvPr/>
        </p:nvGrpSpPr>
        <p:grpSpPr>
          <a:xfrm>
            <a:off x="6427485" y="1862213"/>
            <a:ext cx="1973617" cy="638263"/>
            <a:chOff x="6254230" y="1862213"/>
            <a:chExt cx="1973617" cy="638263"/>
          </a:xfrm>
        </p:grpSpPr>
        <p:sp>
          <p:nvSpPr>
            <p:cNvPr id="7" name="TextBox 6"/>
            <p:cNvSpPr txBox="1"/>
            <p:nvPr/>
          </p:nvSpPr>
          <p:spPr>
            <a:xfrm>
              <a:off x="6254230" y="1862213"/>
              <a:ext cx="1973617" cy="276999"/>
            </a:xfrm>
            <a:prstGeom prst="rect">
              <a:avLst/>
            </a:prstGeom>
            <a:noFill/>
          </p:spPr>
          <p:txBody>
            <a:bodyPr wrap="none" rtlCol="0">
              <a:spAutoFit/>
            </a:bodyPr>
            <a:lstStyle/>
            <a:p>
              <a:r>
                <a:rPr lang="en-US" sz="1200" dirty="0" smtClean="0"/>
                <a:t>Responders are at cell edge</a:t>
              </a:r>
              <a:endParaRPr lang="en-US" sz="1200" dirty="0"/>
            </a:p>
          </p:txBody>
        </p:sp>
        <p:cxnSp>
          <p:nvCxnSpPr>
            <p:cNvPr id="66" name="Straight Arrow Connector 65"/>
            <p:cNvCxnSpPr>
              <a:stCxn id="7" idx="2"/>
            </p:cNvCxnSpPr>
            <p:nvPr/>
          </p:nvCxnSpPr>
          <p:spPr>
            <a:xfrm flipH="1">
              <a:off x="6593305" y="2139212"/>
              <a:ext cx="647734" cy="361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7241039" y="2139212"/>
              <a:ext cx="488047" cy="329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2" name="&quot;No&quot; Symbol 41"/>
          <p:cNvSpPr/>
          <p:nvPr/>
        </p:nvSpPr>
        <p:spPr>
          <a:xfrm>
            <a:off x="2078346" y="2695104"/>
            <a:ext cx="535215" cy="535215"/>
          </a:xfrm>
          <a:prstGeom prst="noSmoking">
            <a:avLst>
              <a:gd name="adj" fmla="val 1197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732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65"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94179" y="4551105"/>
            <a:ext cx="7955642" cy="1569660"/>
          </a:xfrm>
          <a:prstGeom prst="rect">
            <a:avLst/>
          </a:prstGeom>
          <a:noFill/>
        </p:spPr>
        <p:txBody>
          <a:bodyPr wrap="square" rtlCol="0">
            <a:spAutoFit/>
          </a:bodyPr>
          <a:lstStyle/>
          <a:p>
            <a:pPr marL="285750" indent="-285750">
              <a:buFont typeface="Arial"/>
              <a:buChar char="•"/>
            </a:pPr>
            <a:r>
              <a:rPr lang="en-US" sz="1600" dirty="0" smtClean="0">
                <a:solidFill>
                  <a:schemeClr val="tx2"/>
                </a:solidFill>
              </a:rPr>
              <a:t>The RSRP increases when </a:t>
            </a:r>
            <a:r>
              <a:rPr lang="en-US" sz="1600" dirty="0">
                <a:solidFill>
                  <a:schemeClr val="tx2"/>
                </a:solidFill>
              </a:rPr>
              <a:t>the responders </a:t>
            </a:r>
            <a:r>
              <a:rPr lang="en-US" sz="1600" dirty="0" smtClean="0">
                <a:solidFill>
                  <a:schemeClr val="tx2"/>
                </a:solidFill>
              </a:rPr>
              <a:t>are located </a:t>
            </a:r>
            <a:r>
              <a:rPr lang="en-US" sz="1600" dirty="0">
                <a:solidFill>
                  <a:schemeClr val="tx2"/>
                </a:solidFill>
              </a:rPr>
              <a:t>between 100 m and 200 m </a:t>
            </a:r>
            <a:r>
              <a:rPr lang="en-US" sz="1600" dirty="0" smtClean="0">
                <a:solidFill>
                  <a:schemeClr val="tx2"/>
                </a:solidFill>
              </a:rPr>
              <a:t>due </a:t>
            </a:r>
            <a:r>
              <a:rPr lang="en-US" sz="1600" dirty="0">
                <a:solidFill>
                  <a:schemeClr val="tx2"/>
                </a:solidFill>
              </a:rPr>
              <a:t>to </a:t>
            </a:r>
            <a:r>
              <a:rPr lang="en-US" sz="1600" dirty="0" smtClean="0">
                <a:solidFill>
                  <a:schemeClr val="tx2"/>
                </a:solidFill>
              </a:rPr>
              <a:t>higher antenna gain</a:t>
            </a:r>
            <a:endParaRPr lang="en-US" sz="1600" dirty="0">
              <a:solidFill>
                <a:schemeClr val="tx2"/>
              </a:solidFill>
            </a:endParaRPr>
          </a:p>
          <a:p>
            <a:pPr marL="285750" indent="-285750">
              <a:buFont typeface="Arial"/>
              <a:buChar char="•"/>
            </a:pPr>
            <a:r>
              <a:rPr lang="en-US" sz="1600" dirty="0" smtClean="0">
                <a:solidFill>
                  <a:schemeClr val="tx2"/>
                </a:solidFill>
              </a:rPr>
              <a:t>When site C is failed, the responders try to stay on the remaining sites as long as possible</a:t>
            </a:r>
          </a:p>
          <a:p>
            <a:pPr marL="285750" indent="-285750">
              <a:buFont typeface="Arial"/>
              <a:buChar char="•"/>
            </a:pPr>
            <a:r>
              <a:rPr lang="en-US" sz="1600" dirty="0" smtClean="0">
                <a:solidFill>
                  <a:schemeClr val="tx2"/>
                </a:solidFill>
              </a:rPr>
              <a:t>When </a:t>
            </a:r>
            <a:r>
              <a:rPr lang="en-US" sz="1600" dirty="0">
                <a:solidFill>
                  <a:schemeClr val="tx2"/>
                </a:solidFill>
              </a:rPr>
              <a:t>the responders are located between </a:t>
            </a:r>
            <a:r>
              <a:rPr lang="en-US" sz="1600" dirty="0" smtClean="0">
                <a:solidFill>
                  <a:schemeClr val="tx2"/>
                </a:solidFill>
              </a:rPr>
              <a:t>650 </a:t>
            </a:r>
            <a:r>
              <a:rPr lang="en-US" sz="1600" dirty="0">
                <a:solidFill>
                  <a:schemeClr val="tx2"/>
                </a:solidFill>
              </a:rPr>
              <a:t>m and </a:t>
            </a:r>
            <a:r>
              <a:rPr lang="en-US" sz="1600" dirty="0" smtClean="0">
                <a:solidFill>
                  <a:schemeClr val="tx2"/>
                </a:solidFill>
              </a:rPr>
              <a:t>950 </a:t>
            </a:r>
            <a:r>
              <a:rPr lang="en-US" sz="1600" dirty="0">
                <a:solidFill>
                  <a:schemeClr val="tx2"/>
                </a:solidFill>
              </a:rPr>
              <a:t>m from </a:t>
            </a:r>
            <a:r>
              <a:rPr lang="en-US" sz="1600" dirty="0" smtClean="0">
                <a:solidFill>
                  <a:schemeClr val="tx2"/>
                </a:solidFill>
              </a:rPr>
              <a:t>site A</a:t>
            </a:r>
            <a:r>
              <a:rPr lang="en-US" sz="1600" dirty="0">
                <a:solidFill>
                  <a:schemeClr val="tx2"/>
                </a:solidFill>
              </a:rPr>
              <a:t>, the </a:t>
            </a:r>
            <a:r>
              <a:rPr lang="en-US" sz="1600" dirty="0" smtClean="0">
                <a:solidFill>
                  <a:schemeClr val="tx2"/>
                </a:solidFill>
              </a:rPr>
              <a:t>responders </a:t>
            </a:r>
            <a:r>
              <a:rPr lang="en-US" sz="1600" dirty="0">
                <a:solidFill>
                  <a:schemeClr val="tx2"/>
                </a:solidFill>
              </a:rPr>
              <a:t>are not able to detect and connect to a</a:t>
            </a:r>
            <a:r>
              <a:rPr lang="en-US" sz="1600" dirty="0" smtClean="0">
                <a:solidFill>
                  <a:schemeClr val="tx2"/>
                </a:solidFill>
              </a:rPr>
              <a:t>ny site</a:t>
            </a:r>
          </a:p>
        </p:txBody>
      </p:sp>
      <p:sp>
        <p:nvSpPr>
          <p:cNvPr id="8" name="Title 7"/>
          <p:cNvSpPr>
            <a:spLocks noGrp="1"/>
          </p:cNvSpPr>
          <p:nvPr>
            <p:ph type="title"/>
          </p:nvPr>
        </p:nvSpPr>
        <p:spPr/>
        <p:txBody>
          <a:bodyPr>
            <a:normAutofit fontScale="90000"/>
          </a:bodyPr>
          <a:lstStyle/>
          <a:p>
            <a:r>
              <a:rPr lang="en-US" dirty="0" smtClean="0"/>
              <a:t>Reference Signal Received Power</a:t>
            </a:r>
            <a:br>
              <a:rPr lang="en-US" dirty="0" smtClean="0"/>
            </a:br>
            <a:r>
              <a:rPr lang="en-US" sz="2700" dirty="0" smtClean="0">
                <a:solidFill>
                  <a:srgbClr val="FFC000"/>
                </a:solidFill>
              </a:rPr>
              <a:t>Baseline</a:t>
            </a:r>
            <a:endParaRPr lang="en-US" sz="2700" dirty="0">
              <a:solidFill>
                <a:srgbClr val="FFC000"/>
              </a:solidFill>
            </a:endParaRPr>
          </a:p>
        </p:txBody>
      </p:sp>
      <p:graphicFrame>
        <p:nvGraphicFramePr>
          <p:cNvPr id="16" name="Content Placeholder 15"/>
          <p:cNvGraphicFramePr>
            <a:graphicFrameLocks noGrp="1"/>
          </p:cNvGraphicFramePr>
          <p:nvPr>
            <p:ph idx="1"/>
            <p:extLst>
              <p:ext uri="{D42A27DB-BD31-4B8C-83A1-F6EECF244321}">
                <p14:modId xmlns:p14="http://schemas.microsoft.com/office/powerpoint/2010/main" val="1005558741"/>
              </p:ext>
            </p:extLst>
          </p:nvPr>
        </p:nvGraphicFramePr>
        <p:xfrm>
          <a:off x="685800" y="1164122"/>
          <a:ext cx="7772400" cy="3037597"/>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Arrow Connector 22"/>
          <p:cNvCxnSpPr/>
          <p:nvPr/>
        </p:nvCxnSpPr>
        <p:spPr>
          <a:xfrm>
            <a:off x="1655141" y="3469017"/>
            <a:ext cx="2459659" cy="0"/>
          </a:xfrm>
          <a:prstGeom prst="straightConnector1">
            <a:avLst/>
          </a:prstGeom>
          <a:ln>
            <a:solidFill>
              <a:srgbClr val="F78009"/>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470124" y="3215101"/>
            <a:ext cx="511679" cy="253916"/>
          </a:xfrm>
          <a:prstGeom prst="rect">
            <a:avLst/>
          </a:prstGeom>
          <a:noFill/>
        </p:spPr>
        <p:txBody>
          <a:bodyPr wrap="none" rtlCol="0">
            <a:spAutoFit/>
          </a:bodyPr>
          <a:lstStyle/>
          <a:p>
            <a:r>
              <a:rPr lang="en-US" sz="1050" dirty="0" smtClean="0">
                <a:solidFill>
                  <a:srgbClr val="F78009"/>
                </a:solidFill>
              </a:rPr>
              <a:t>Site A</a:t>
            </a:r>
            <a:endParaRPr lang="en-US" sz="1050" dirty="0">
              <a:solidFill>
                <a:srgbClr val="F78009"/>
              </a:solidFill>
            </a:endParaRPr>
          </a:p>
        </p:txBody>
      </p:sp>
      <p:cxnSp>
        <p:nvCxnSpPr>
          <p:cNvPr id="26" name="Straight Arrow Connector 25"/>
          <p:cNvCxnSpPr/>
          <p:nvPr/>
        </p:nvCxnSpPr>
        <p:spPr>
          <a:xfrm flipV="1">
            <a:off x="5908173" y="3469017"/>
            <a:ext cx="2246008" cy="8413"/>
          </a:xfrm>
          <a:prstGeom prst="straightConnector1">
            <a:avLst/>
          </a:prstGeom>
          <a:ln>
            <a:solidFill>
              <a:srgbClr val="F78009"/>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870204" y="3223514"/>
            <a:ext cx="506870" cy="253916"/>
          </a:xfrm>
          <a:prstGeom prst="rect">
            <a:avLst/>
          </a:prstGeom>
          <a:noFill/>
        </p:spPr>
        <p:txBody>
          <a:bodyPr wrap="none" rtlCol="0">
            <a:spAutoFit/>
          </a:bodyPr>
          <a:lstStyle/>
          <a:p>
            <a:r>
              <a:rPr lang="en-US" sz="1050" dirty="0" smtClean="0">
                <a:solidFill>
                  <a:srgbClr val="F78009"/>
                </a:solidFill>
              </a:rPr>
              <a:t>Site B</a:t>
            </a:r>
            <a:endParaRPr lang="en-US" sz="1050" dirty="0">
              <a:solidFill>
                <a:srgbClr val="F78009"/>
              </a:solidFill>
            </a:endParaRPr>
          </a:p>
        </p:txBody>
      </p:sp>
      <p:grpSp>
        <p:nvGrpSpPr>
          <p:cNvPr id="2" name="Group 1"/>
          <p:cNvGrpSpPr/>
          <p:nvPr/>
        </p:nvGrpSpPr>
        <p:grpSpPr>
          <a:xfrm>
            <a:off x="1655141" y="1472686"/>
            <a:ext cx="6527649" cy="282202"/>
            <a:chOff x="1655141" y="1472686"/>
            <a:chExt cx="6527649" cy="282202"/>
          </a:xfrm>
        </p:grpSpPr>
        <p:cxnSp>
          <p:nvCxnSpPr>
            <p:cNvPr id="29" name="Straight Arrow Connector 28"/>
            <p:cNvCxnSpPr/>
            <p:nvPr/>
          </p:nvCxnSpPr>
          <p:spPr>
            <a:xfrm>
              <a:off x="1655141" y="1754888"/>
              <a:ext cx="1881161" cy="0"/>
            </a:xfrm>
            <a:prstGeom prst="straightConnector1">
              <a:avLst/>
            </a:prstGeom>
            <a:ln>
              <a:solidFill>
                <a:srgbClr val="0070C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214975" y="1472686"/>
              <a:ext cx="511679" cy="253916"/>
            </a:xfrm>
            <a:prstGeom prst="rect">
              <a:avLst/>
            </a:prstGeom>
            <a:noFill/>
          </p:spPr>
          <p:txBody>
            <a:bodyPr wrap="none" rtlCol="0">
              <a:spAutoFit/>
            </a:bodyPr>
            <a:lstStyle/>
            <a:p>
              <a:r>
                <a:rPr lang="en-US" sz="1050" dirty="0" smtClean="0">
                  <a:solidFill>
                    <a:srgbClr val="0070C0"/>
                  </a:solidFill>
                </a:rPr>
                <a:t>Site A</a:t>
              </a:r>
              <a:endParaRPr lang="en-US" sz="1050" dirty="0">
                <a:solidFill>
                  <a:srgbClr val="0070C0"/>
                </a:solidFill>
              </a:endParaRPr>
            </a:p>
          </p:txBody>
        </p:sp>
        <p:cxnSp>
          <p:nvCxnSpPr>
            <p:cNvPr id="31" name="Straight Arrow Connector 30"/>
            <p:cNvCxnSpPr/>
            <p:nvPr/>
          </p:nvCxnSpPr>
          <p:spPr>
            <a:xfrm>
              <a:off x="6378505" y="1754888"/>
              <a:ext cx="1804285" cy="0"/>
            </a:xfrm>
            <a:prstGeom prst="straightConnector1">
              <a:avLst/>
            </a:prstGeom>
            <a:ln>
              <a:solidFill>
                <a:srgbClr val="0070C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008723" y="1472686"/>
              <a:ext cx="506870" cy="253916"/>
            </a:xfrm>
            <a:prstGeom prst="rect">
              <a:avLst/>
            </a:prstGeom>
            <a:noFill/>
          </p:spPr>
          <p:txBody>
            <a:bodyPr wrap="none" rtlCol="0">
              <a:spAutoFit/>
            </a:bodyPr>
            <a:lstStyle/>
            <a:p>
              <a:r>
                <a:rPr lang="en-US" sz="1050" dirty="0" smtClean="0">
                  <a:solidFill>
                    <a:srgbClr val="0070C0"/>
                  </a:solidFill>
                </a:rPr>
                <a:t>Site B</a:t>
              </a:r>
              <a:endParaRPr lang="en-US" sz="1050" dirty="0">
                <a:solidFill>
                  <a:srgbClr val="0070C0"/>
                </a:solidFill>
              </a:endParaRPr>
            </a:p>
          </p:txBody>
        </p:sp>
        <p:cxnSp>
          <p:nvCxnSpPr>
            <p:cNvPr id="21" name="Straight Arrow Connector 20"/>
            <p:cNvCxnSpPr/>
            <p:nvPr/>
          </p:nvCxnSpPr>
          <p:spPr>
            <a:xfrm>
              <a:off x="3536302" y="1754888"/>
              <a:ext cx="2842203" cy="0"/>
            </a:xfrm>
            <a:prstGeom prst="straightConnector1">
              <a:avLst/>
            </a:prstGeom>
            <a:ln>
              <a:solidFill>
                <a:srgbClr val="0070C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734975" y="1472686"/>
              <a:ext cx="502061" cy="253916"/>
            </a:xfrm>
            <a:prstGeom prst="rect">
              <a:avLst/>
            </a:prstGeom>
            <a:noFill/>
          </p:spPr>
          <p:txBody>
            <a:bodyPr wrap="none" rtlCol="0">
              <a:spAutoFit/>
            </a:bodyPr>
            <a:lstStyle/>
            <a:p>
              <a:r>
                <a:rPr lang="en-US" sz="1050" dirty="0" smtClean="0">
                  <a:solidFill>
                    <a:srgbClr val="0070C0"/>
                  </a:solidFill>
                </a:rPr>
                <a:t>Site C</a:t>
              </a:r>
              <a:endParaRPr lang="en-US" sz="1050" dirty="0">
                <a:solidFill>
                  <a:srgbClr val="0070C0"/>
                </a:solidFill>
              </a:endParaRPr>
            </a:p>
          </p:txBody>
        </p:sp>
      </p:grpSp>
    </p:spTree>
    <p:extLst>
      <p:ext uri="{BB962C8B-B14F-4D97-AF65-F5344CB8AC3E}">
        <p14:creationId xmlns:p14="http://schemas.microsoft.com/office/powerpoint/2010/main" val="571847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32191" y="4820133"/>
            <a:ext cx="7879618" cy="1569660"/>
          </a:xfrm>
          <a:prstGeom prst="rect">
            <a:avLst/>
          </a:prstGeom>
          <a:noFill/>
        </p:spPr>
        <p:txBody>
          <a:bodyPr wrap="square" rtlCol="0">
            <a:spAutoFit/>
          </a:bodyPr>
          <a:lstStyle/>
          <a:p>
            <a:pPr marL="285750" indent="-285750">
              <a:buFont typeface="Arial"/>
              <a:buChar char="•"/>
            </a:pPr>
            <a:r>
              <a:rPr lang="en-US" sz="1600" dirty="0" smtClean="0">
                <a:solidFill>
                  <a:schemeClr val="tx2"/>
                </a:solidFill>
              </a:rPr>
              <a:t>As </a:t>
            </a:r>
            <a:r>
              <a:rPr lang="en-US" sz="1600" dirty="0">
                <a:solidFill>
                  <a:schemeClr val="tx2"/>
                </a:solidFill>
              </a:rPr>
              <a:t>responders move </a:t>
            </a:r>
            <a:r>
              <a:rPr lang="en-US" sz="1600" dirty="0" smtClean="0">
                <a:solidFill>
                  <a:schemeClr val="tx2"/>
                </a:solidFill>
              </a:rPr>
              <a:t>away from site A, </a:t>
            </a:r>
            <a:r>
              <a:rPr lang="en-US" sz="1600" dirty="0">
                <a:solidFill>
                  <a:schemeClr val="tx2"/>
                </a:solidFill>
              </a:rPr>
              <a:t>the </a:t>
            </a:r>
            <a:r>
              <a:rPr lang="en-US" sz="1600" dirty="0" smtClean="0">
                <a:solidFill>
                  <a:schemeClr val="tx2"/>
                </a:solidFill>
              </a:rPr>
              <a:t>quality of the signal degrades</a:t>
            </a:r>
          </a:p>
          <a:p>
            <a:pPr marL="742950" lvl="1" indent="-285750">
              <a:buFont typeface="Arial"/>
              <a:buChar char="•"/>
            </a:pPr>
            <a:r>
              <a:rPr lang="en-US" sz="1600" dirty="0" smtClean="0">
                <a:solidFill>
                  <a:schemeClr val="tx2"/>
                </a:solidFill>
              </a:rPr>
              <a:t>A lower SINR triggers the use of a </a:t>
            </a:r>
            <a:r>
              <a:rPr lang="en-US" sz="1600" dirty="0">
                <a:solidFill>
                  <a:schemeClr val="tx2"/>
                </a:solidFill>
              </a:rPr>
              <a:t>lower MCS </a:t>
            </a:r>
            <a:endParaRPr lang="en-US" sz="1600" dirty="0" smtClean="0">
              <a:solidFill>
                <a:schemeClr val="tx2"/>
              </a:solidFill>
            </a:endParaRPr>
          </a:p>
          <a:p>
            <a:pPr marL="742950" lvl="1" indent="-285750">
              <a:buFont typeface="Arial"/>
              <a:buChar char="•"/>
            </a:pPr>
            <a:r>
              <a:rPr lang="en-US" sz="1600" dirty="0" smtClean="0">
                <a:solidFill>
                  <a:schemeClr val="tx2"/>
                </a:solidFill>
              </a:rPr>
              <a:t>More </a:t>
            </a:r>
            <a:r>
              <a:rPr lang="en-US" sz="1600" dirty="0">
                <a:solidFill>
                  <a:schemeClr val="tx2"/>
                </a:solidFill>
              </a:rPr>
              <a:t>resource blocks are needed to carry the responder </a:t>
            </a:r>
            <a:r>
              <a:rPr lang="en-US" sz="1600" dirty="0" smtClean="0">
                <a:solidFill>
                  <a:schemeClr val="tx2"/>
                </a:solidFill>
              </a:rPr>
              <a:t>traffic</a:t>
            </a:r>
          </a:p>
          <a:p>
            <a:pPr marL="742950" lvl="1" indent="-285750">
              <a:buFont typeface="Arial"/>
              <a:buChar char="•"/>
            </a:pPr>
            <a:endParaRPr lang="en-US" sz="1600" dirty="0">
              <a:solidFill>
                <a:schemeClr val="tx2"/>
              </a:solidFill>
            </a:endParaRPr>
          </a:p>
          <a:p>
            <a:pPr marL="285750" indent="-285750">
              <a:buFont typeface="Arial"/>
              <a:buChar char="•"/>
            </a:pPr>
            <a:r>
              <a:rPr lang="en-US" sz="1600" dirty="0" smtClean="0">
                <a:solidFill>
                  <a:schemeClr val="tx2"/>
                </a:solidFill>
              </a:rPr>
              <a:t>The uplink MCS is degrading much faster than the downlink indicated an uplink-limited network</a:t>
            </a:r>
          </a:p>
        </p:txBody>
      </p:sp>
      <p:sp>
        <p:nvSpPr>
          <p:cNvPr id="4" name="Title 3"/>
          <p:cNvSpPr>
            <a:spLocks noGrp="1"/>
          </p:cNvSpPr>
          <p:nvPr>
            <p:ph type="title"/>
          </p:nvPr>
        </p:nvSpPr>
        <p:spPr/>
        <p:txBody>
          <a:bodyPr>
            <a:normAutofit fontScale="90000"/>
          </a:bodyPr>
          <a:lstStyle/>
          <a:p>
            <a:r>
              <a:rPr lang="en-US" dirty="0" smtClean="0"/>
              <a:t>Modulation Coding Scheme</a:t>
            </a:r>
            <a:br>
              <a:rPr lang="en-US" dirty="0" smtClean="0"/>
            </a:br>
            <a:r>
              <a:rPr lang="en-US" sz="2700" dirty="0" smtClean="0">
                <a:solidFill>
                  <a:srgbClr val="FFC000"/>
                </a:solidFill>
              </a:rPr>
              <a:t>Baseline</a:t>
            </a:r>
            <a:endParaRPr lang="en-US" sz="2700" dirty="0">
              <a:solidFill>
                <a:srgbClr val="FFC000"/>
              </a:solidFill>
            </a:endParaRPr>
          </a:p>
        </p:txBody>
      </p:sp>
      <p:graphicFrame>
        <p:nvGraphicFramePr>
          <p:cNvPr id="30" name="Content Placeholder 29"/>
          <p:cNvGraphicFramePr>
            <a:graphicFrameLocks noGrp="1"/>
          </p:cNvGraphicFramePr>
          <p:nvPr>
            <p:ph idx="1"/>
            <p:extLst>
              <p:ext uri="{D42A27DB-BD31-4B8C-83A1-F6EECF244321}">
                <p14:modId xmlns:p14="http://schemas.microsoft.com/office/powerpoint/2010/main" val="1567567774"/>
              </p:ext>
            </p:extLst>
          </p:nvPr>
        </p:nvGraphicFramePr>
        <p:xfrm>
          <a:off x="685800" y="1253895"/>
          <a:ext cx="7772400" cy="3318588"/>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Group 12"/>
          <p:cNvGrpSpPr/>
          <p:nvPr/>
        </p:nvGrpSpPr>
        <p:grpSpPr>
          <a:xfrm>
            <a:off x="1503680" y="1472686"/>
            <a:ext cx="6658790" cy="282202"/>
            <a:chOff x="1524000" y="1472686"/>
            <a:chExt cx="6658790" cy="282202"/>
          </a:xfrm>
        </p:grpSpPr>
        <p:cxnSp>
          <p:nvCxnSpPr>
            <p:cNvPr id="14" name="Straight Arrow Connector 13"/>
            <p:cNvCxnSpPr/>
            <p:nvPr/>
          </p:nvCxnSpPr>
          <p:spPr>
            <a:xfrm>
              <a:off x="1524000" y="1754888"/>
              <a:ext cx="2012302" cy="0"/>
            </a:xfrm>
            <a:prstGeom prst="straightConnector1">
              <a:avLst/>
            </a:prstGeom>
            <a:ln>
              <a:solidFill>
                <a:srgbClr val="0070C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14975" y="1472686"/>
              <a:ext cx="511679" cy="253916"/>
            </a:xfrm>
            <a:prstGeom prst="rect">
              <a:avLst/>
            </a:prstGeom>
            <a:noFill/>
          </p:spPr>
          <p:txBody>
            <a:bodyPr wrap="none" rtlCol="0">
              <a:spAutoFit/>
            </a:bodyPr>
            <a:lstStyle/>
            <a:p>
              <a:r>
                <a:rPr lang="en-US" sz="1050" dirty="0" smtClean="0">
                  <a:solidFill>
                    <a:srgbClr val="0070C0"/>
                  </a:solidFill>
                </a:rPr>
                <a:t>Site A</a:t>
              </a:r>
              <a:endParaRPr lang="en-US" sz="1050" dirty="0">
                <a:solidFill>
                  <a:srgbClr val="0070C0"/>
                </a:solidFill>
              </a:endParaRPr>
            </a:p>
          </p:txBody>
        </p:sp>
        <p:cxnSp>
          <p:nvCxnSpPr>
            <p:cNvPr id="16" name="Straight Arrow Connector 15"/>
            <p:cNvCxnSpPr/>
            <p:nvPr/>
          </p:nvCxnSpPr>
          <p:spPr>
            <a:xfrm>
              <a:off x="6378505" y="1754888"/>
              <a:ext cx="1804285" cy="0"/>
            </a:xfrm>
            <a:prstGeom prst="straightConnector1">
              <a:avLst/>
            </a:prstGeom>
            <a:ln>
              <a:solidFill>
                <a:srgbClr val="0070C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08723" y="1472686"/>
              <a:ext cx="506870" cy="253916"/>
            </a:xfrm>
            <a:prstGeom prst="rect">
              <a:avLst/>
            </a:prstGeom>
            <a:noFill/>
          </p:spPr>
          <p:txBody>
            <a:bodyPr wrap="none" rtlCol="0">
              <a:spAutoFit/>
            </a:bodyPr>
            <a:lstStyle/>
            <a:p>
              <a:r>
                <a:rPr lang="en-US" sz="1050" dirty="0" smtClean="0">
                  <a:solidFill>
                    <a:srgbClr val="0070C0"/>
                  </a:solidFill>
                </a:rPr>
                <a:t>Site B</a:t>
              </a:r>
              <a:endParaRPr lang="en-US" sz="1050" dirty="0">
                <a:solidFill>
                  <a:srgbClr val="0070C0"/>
                </a:solidFill>
              </a:endParaRPr>
            </a:p>
          </p:txBody>
        </p:sp>
        <p:cxnSp>
          <p:nvCxnSpPr>
            <p:cNvPr id="18" name="Straight Arrow Connector 17"/>
            <p:cNvCxnSpPr/>
            <p:nvPr/>
          </p:nvCxnSpPr>
          <p:spPr>
            <a:xfrm>
              <a:off x="3536302" y="1754888"/>
              <a:ext cx="2842203" cy="0"/>
            </a:xfrm>
            <a:prstGeom prst="straightConnector1">
              <a:avLst/>
            </a:prstGeom>
            <a:ln>
              <a:solidFill>
                <a:srgbClr val="0070C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34975" y="1472686"/>
              <a:ext cx="502061" cy="253916"/>
            </a:xfrm>
            <a:prstGeom prst="rect">
              <a:avLst/>
            </a:prstGeom>
            <a:noFill/>
          </p:spPr>
          <p:txBody>
            <a:bodyPr wrap="none" rtlCol="0">
              <a:spAutoFit/>
            </a:bodyPr>
            <a:lstStyle/>
            <a:p>
              <a:r>
                <a:rPr lang="en-US" sz="1050" dirty="0" smtClean="0">
                  <a:solidFill>
                    <a:srgbClr val="0070C0"/>
                  </a:solidFill>
                </a:rPr>
                <a:t>Site C</a:t>
              </a:r>
              <a:endParaRPr lang="en-US" sz="1050" dirty="0">
                <a:solidFill>
                  <a:srgbClr val="0070C0"/>
                </a:solidFill>
              </a:endParaRPr>
            </a:p>
          </p:txBody>
        </p:sp>
      </p:grpSp>
    </p:spTree>
    <p:extLst>
      <p:ext uri="{BB962C8B-B14F-4D97-AF65-F5344CB8AC3E}">
        <p14:creationId xmlns:p14="http://schemas.microsoft.com/office/powerpoint/2010/main" val="3343751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ontent Placeholder 26"/>
          <p:cNvGraphicFramePr>
            <a:graphicFrameLocks noGrp="1"/>
          </p:cNvGraphicFramePr>
          <p:nvPr>
            <p:ph sz="half" idx="2"/>
            <p:extLst>
              <p:ext uri="{D42A27DB-BD31-4B8C-83A1-F6EECF244321}">
                <p14:modId xmlns:p14="http://schemas.microsoft.com/office/powerpoint/2010/main" val="1112164952"/>
              </p:ext>
            </p:extLst>
          </p:nvPr>
        </p:nvGraphicFramePr>
        <p:xfrm>
          <a:off x="4619135" y="1180644"/>
          <a:ext cx="4114800" cy="3657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ontent Placeholder 21"/>
          <p:cNvGraphicFramePr>
            <a:graphicFrameLocks noGrp="1"/>
          </p:cNvGraphicFramePr>
          <p:nvPr>
            <p:ph sz="half" idx="1"/>
            <p:extLst>
              <p:ext uri="{D42A27DB-BD31-4B8C-83A1-F6EECF244321}">
                <p14:modId xmlns:p14="http://schemas.microsoft.com/office/powerpoint/2010/main" val="1710891924"/>
              </p:ext>
            </p:extLst>
          </p:nvPr>
        </p:nvGraphicFramePr>
        <p:xfrm>
          <a:off x="376251" y="1188924"/>
          <a:ext cx="41148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p:cNvSpPr>
            <a:spLocks noGrp="1"/>
          </p:cNvSpPr>
          <p:nvPr>
            <p:ph type="title"/>
          </p:nvPr>
        </p:nvSpPr>
        <p:spPr/>
        <p:txBody>
          <a:bodyPr>
            <a:normAutofit fontScale="90000"/>
          </a:bodyPr>
          <a:lstStyle/>
          <a:p>
            <a:r>
              <a:rPr lang="en-US" dirty="0" smtClean="0"/>
              <a:t>Resource Block Usage</a:t>
            </a:r>
            <a:br>
              <a:rPr lang="en-US" dirty="0" smtClean="0"/>
            </a:br>
            <a:r>
              <a:rPr lang="en-US" dirty="0" smtClean="0">
                <a:solidFill>
                  <a:srgbClr val="FFC000"/>
                </a:solidFill>
              </a:rPr>
              <a:t>Baseline</a:t>
            </a:r>
            <a:endParaRPr lang="en-US" dirty="0">
              <a:solidFill>
                <a:srgbClr val="FFC000"/>
              </a:solidFill>
            </a:endParaRPr>
          </a:p>
        </p:txBody>
      </p:sp>
      <p:sp>
        <p:nvSpPr>
          <p:cNvPr id="15" name="TextBox 14"/>
          <p:cNvSpPr txBox="1"/>
          <p:nvPr/>
        </p:nvSpPr>
        <p:spPr>
          <a:xfrm>
            <a:off x="760164" y="4911592"/>
            <a:ext cx="7915404" cy="1815882"/>
          </a:xfrm>
          <a:prstGeom prst="rect">
            <a:avLst/>
          </a:prstGeom>
          <a:noFill/>
        </p:spPr>
        <p:txBody>
          <a:bodyPr wrap="square" rtlCol="0">
            <a:spAutoFit/>
          </a:bodyPr>
          <a:lstStyle/>
          <a:p>
            <a:pPr marL="285750" indent="-285750">
              <a:buFont typeface="Arial"/>
              <a:buChar char="•"/>
            </a:pPr>
            <a:r>
              <a:rPr lang="en-US" sz="1600" dirty="0" smtClean="0">
                <a:solidFill>
                  <a:schemeClr val="tx2"/>
                </a:solidFill>
              </a:rPr>
              <a:t>When responders are at the edge of a cell, their lower MCS causes an increase in the RBs utilization</a:t>
            </a:r>
          </a:p>
          <a:p>
            <a:pPr marL="285750" indent="-285750">
              <a:buFont typeface="Arial"/>
              <a:buChar char="•"/>
            </a:pPr>
            <a:endParaRPr lang="en-US" sz="1600" dirty="0" smtClean="0">
              <a:solidFill>
                <a:schemeClr val="tx2"/>
              </a:solidFill>
            </a:endParaRPr>
          </a:p>
          <a:p>
            <a:pPr marL="285750" indent="-285750">
              <a:buFont typeface="Arial"/>
              <a:buChar char="•"/>
            </a:pPr>
            <a:r>
              <a:rPr lang="en-US" sz="1600" dirty="0" smtClean="0">
                <a:solidFill>
                  <a:schemeClr val="tx2"/>
                </a:solidFill>
              </a:rPr>
              <a:t>During </a:t>
            </a:r>
            <a:r>
              <a:rPr lang="en-US" sz="1600" dirty="0">
                <a:solidFill>
                  <a:schemeClr val="tx2"/>
                </a:solidFill>
              </a:rPr>
              <a:t>S</a:t>
            </a:r>
            <a:r>
              <a:rPr lang="en-US" sz="1600" dirty="0" smtClean="0">
                <a:solidFill>
                  <a:schemeClr val="tx2"/>
                </a:solidFill>
              </a:rPr>
              <a:t>ite C failure, the number of RBs used reached its maximum value</a:t>
            </a:r>
          </a:p>
          <a:p>
            <a:pPr marL="742950" lvl="1" indent="-285750">
              <a:buFont typeface="Arial"/>
              <a:buChar char="•"/>
            </a:pPr>
            <a:r>
              <a:rPr lang="en-US" sz="1600" dirty="0" smtClean="0">
                <a:solidFill>
                  <a:schemeClr val="tx2"/>
                </a:solidFill>
              </a:rPr>
              <a:t>Congestion occurs where there are no RBs available</a:t>
            </a:r>
          </a:p>
          <a:p>
            <a:pPr marL="742950" lvl="1" indent="-285750">
              <a:buFont typeface="Arial"/>
              <a:buChar char="•"/>
            </a:pPr>
            <a:endParaRPr lang="en-US" sz="1600" dirty="0" smtClean="0">
              <a:solidFill>
                <a:schemeClr val="tx2"/>
              </a:solidFill>
            </a:endParaRPr>
          </a:p>
          <a:p>
            <a:pPr marL="285750" indent="-285750">
              <a:buFont typeface="Symbol" panose="05050102010706020507" pitchFamily="18" charset="2"/>
              <a:buChar char=""/>
            </a:pPr>
            <a:r>
              <a:rPr lang="en-US" sz="1600" dirty="0" smtClean="0">
                <a:solidFill>
                  <a:srgbClr val="FF0000"/>
                </a:solidFill>
              </a:rPr>
              <a:t>How to reduce or eliminate the coverage gaps caused by site failures?</a:t>
            </a:r>
            <a:endParaRPr lang="en-US" sz="1600" dirty="0">
              <a:solidFill>
                <a:srgbClr val="FF0000"/>
              </a:solidFill>
            </a:endParaRPr>
          </a:p>
        </p:txBody>
      </p:sp>
      <p:graphicFrame>
        <p:nvGraphicFramePr>
          <p:cNvPr id="16" name="Content Placeholder 21"/>
          <p:cNvGraphicFramePr>
            <a:graphicFrameLocks/>
          </p:cNvGraphicFramePr>
          <p:nvPr>
            <p:extLst>
              <p:ext uri="{D42A27DB-BD31-4B8C-83A1-F6EECF244321}">
                <p14:modId xmlns:p14="http://schemas.microsoft.com/office/powerpoint/2010/main" val="3707504134"/>
              </p:ext>
            </p:extLst>
          </p:nvPr>
        </p:nvGraphicFramePr>
        <p:xfrm>
          <a:off x="376251" y="1188924"/>
          <a:ext cx="4114800" cy="36576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1363723" y="1634414"/>
            <a:ext cx="2011680" cy="1128780"/>
            <a:chOff x="1232035" y="1634414"/>
            <a:chExt cx="2011680" cy="1128780"/>
          </a:xfrm>
        </p:grpSpPr>
        <p:sp>
          <p:nvSpPr>
            <p:cNvPr id="24" name="TextBox 23"/>
            <p:cNvSpPr txBox="1"/>
            <p:nvPr/>
          </p:nvSpPr>
          <p:spPr>
            <a:xfrm>
              <a:off x="1232035" y="1634414"/>
              <a:ext cx="2011680" cy="461665"/>
            </a:xfrm>
            <a:prstGeom prst="rect">
              <a:avLst/>
            </a:prstGeom>
            <a:noFill/>
          </p:spPr>
          <p:txBody>
            <a:bodyPr wrap="square" rtlCol="0">
              <a:spAutoFit/>
            </a:bodyPr>
            <a:lstStyle/>
            <a:p>
              <a:r>
                <a:rPr lang="en-US" sz="1200" dirty="0" smtClean="0"/>
                <a:t>Increased cell load when users are at cell edge</a:t>
              </a:r>
              <a:endParaRPr lang="en-US" sz="1200" dirty="0"/>
            </a:p>
          </p:txBody>
        </p:sp>
        <p:cxnSp>
          <p:nvCxnSpPr>
            <p:cNvPr id="25" name="Straight Arrow Connector 24"/>
            <p:cNvCxnSpPr>
              <a:stCxn id="24" idx="2"/>
            </p:cNvCxnSpPr>
            <p:nvPr/>
          </p:nvCxnSpPr>
          <p:spPr>
            <a:xfrm>
              <a:off x="2237875" y="2096079"/>
              <a:ext cx="880710" cy="14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2"/>
            </p:cNvCxnSpPr>
            <p:nvPr/>
          </p:nvCxnSpPr>
          <p:spPr>
            <a:xfrm flipH="1">
              <a:off x="1876926" y="2096079"/>
              <a:ext cx="360949" cy="147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2"/>
            </p:cNvCxnSpPr>
            <p:nvPr/>
          </p:nvCxnSpPr>
          <p:spPr>
            <a:xfrm flipH="1">
              <a:off x="1945307" y="2096079"/>
              <a:ext cx="292568" cy="551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4" idx="2"/>
            </p:cNvCxnSpPr>
            <p:nvPr/>
          </p:nvCxnSpPr>
          <p:spPr>
            <a:xfrm>
              <a:off x="2237875" y="2096079"/>
              <a:ext cx="880710" cy="667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0" name="Content Placeholder 26"/>
          <p:cNvGraphicFramePr>
            <a:graphicFrameLocks/>
          </p:cNvGraphicFramePr>
          <p:nvPr>
            <p:extLst>
              <p:ext uri="{D42A27DB-BD31-4B8C-83A1-F6EECF244321}">
                <p14:modId xmlns:p14="http://schemas.microsoft.com/office/powerpoint/2010/main" val="249842991"/>
              </p:ext>
            </p:extLst>
          </p:nvPr>
        </p:nvGraphicFramePr>
        <p:xfrm>
          <a:off x="4619135" y="1180644"/>
          <a:ext cx="4114800" cy="3657600"/>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Group 5"/>
          <p:cNvGrpSpPr/>
          <p:nvPr/>
        </p:nvGrpSpPr>
        <p:grpSpPr>
          <a:xfrm>
            <a:off x="6242566" y="1709637"/>
            <a:ext cx="1299410" cy="433577"/>
            <a:chOff x="6285297" y="1634414"/>
            <a:chExt cx="1299410" cy="433577"/>
          </a:xfrm>
        </p:grpSpPr>
        <p:sp>
          <p:nvSpPr>
            <p:cNvPr id="17" name="TextBox 16"/>
            <p:cNvSpPr txBox="1"/>
            <p:nvPr/>
          </p:nvSpPr>
          <p:spPr>
            <a:xfrm>
              <a:off x="6495348" y="1790992"/>
              <a:ext cx="958917" cy="276999"/>
            </a:xfrm>
            <a:prstGeom prst="rect">
              <a:avLst/>
            </a:prstGeom>
            <a:noFill/>
          </p:spPr>
          <p:txBody>
            <a:bodyPr wrap="none" rtlCol="0">
              <a:spAutoFit/>
            </a:bodyPr>
            <a:lstStyle/>
            <a:p>
              <a:r>
                <a:rPr lang="en-US" sz="1200" dirty="0" smtClean="0"/>
                <a:t>Congestion</a:t>
              </a:r>
              <a:endParaRPr lang="en-US" sz="1200" dirty="0"/>
            </a:p>
          </p:txBody>
        </p:sp>
        <p:cxnSp>
          <p:nvCxnSpPr>
            <p:cNvPr id="18" name="Straight Arrow Connector 17"/>
            <p:cNvCxnSpPr>
              <a:stCxn id="17" idx="0"/>
            </p:cNvCxnSpPr>
            <p:nvPr/>
          </p:nvCxnSpPr>
          <p:spPr>
            <a:xfrm flipV="1">
              <a:off x="6974807" y="1634414"/>
              <a:ext cx="60990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0"/>
            </p:cNvCxnSpPr>
            <p:nvPr/>
          </p:nvCxnSpPr>
          <p:spPr>
            <a:xfrm flipH="1" flipV="1">
              <a:off x="6285297" y="1634414"/>
              <a:ext cx="68951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765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2" grpId="0">
        <p:bldAsOne/>
      </p:bldGraphic>
      <p:bldGraphic spid="16" grpId="0">
        <p:bldAsOne/>
      </p:bldGraphic>
      <p:bldGraphic spid="2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Traffic Control</a:t>
            </a:r>
          </a:p>
        </p:txBody>
      </p:sp>
      <p:sp>
        <p:nvSpPr>
          <p:cNvPr id="9" name="Text Placeholder 8"/>
          <p:cNvSpPr>
            <a:spLocks noGrp="1"/>
          </p:cNvSpPr>
          <p:nvPr>
            <p:ph type="body" idx="1"/>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364" y="3268367"/>
            <a:ext cx="2150064" cy="2150064"/>
          </a:xfrm>
          <a:prstGeom prst="rect">
            <a:avLst/>
          </a:prstGeom>
        </p:spPr>
      </p:pic>
    </p:spTree>
    <p:extLst>
      <p:ext uri="{BB962C8B-B14F-4D97-AF65-F5344CB8AC3E}">
        <p14:creationId xmlns:p14="http://schemas.microsoft.com/office/powerpoint/2010/main" val="717840886"/>
      </p:ext>
    </p:extLst>
  </p:cSld>
  <p:clrMapOvr>
    <a:masterClrMapping/>
  </p:clrMapOvr>
  <mc:AlternateContent xmlns:mc="http://schemas.openxmlformats.org/markup-compatibility/2006" xmlns:p14="http://schemas.microsoft.com/office/powerpoint/2010/main">
    <mc:Choice Requires="p14">
      <p:transition spd="slow" p14:dur="2000" advTm="11335"/>
    </mc:Choice>
    <mc:Fallback xmlns="">
      <p:transition spd="slow" advTm="1133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Rectangle 3"/>
          <p:cNvSpPr/>
          <p:nvPr/>
        </p:nvSpPr>
        <p:spPr>
          <a:xfrm>
            <a:off x="1938654" y="1797910"/>
            <a:ext cx="5680050" cy="3785652"/>
          </a:xfrm>
          <a:prstGeom prst="rect">
            <a:avLst/>
          </a:prstGeom>
        </p:spPr>
        <p:txBody>
          <a:bodyPr wrap="square">
            <a:spAutoFit/>
          </a:bodyPr>
          <a:lstStyle/>
          <a:p>
            <a:pPr lvl="0" algn="ctr" defTabSz="914400" eaLnBrk="0" fontAlgn="base" hangingPunct="0">
              <a:spcAft>
                <a:spcPct val="0"/>
              </a:spcAft>
              <a:defRPr/>
            </a:pPr>
            <a:r>
              <a:rPr lang="en-US" sz="2400" dirty="0">
                <a:solidFill>
                  <a:sysClr val="windowText" lastClr="000000">
                    <a:tint val="75000"/>
                  </a:sysClr>
                </a:solidFill>
                <a:latin typeface="Candara"/>
                <a:ea typeface="ＭＳ Ｐゴシック" pitchFamily="-111" charset="-128"/>
                <a:cs typeface="Candara"/>
              </a:rPr>
              <a:t>This work is sponsored by:</a:t>
            </a:r>
          </a:p>
          <a:p>
            <a:pPr lvl="0" algn="ctr" defTabSz="914400" eaLnBrk="0" fontAlgn="base" hangingPunct="0">
              <a:spcAft>
                <a:spcPct val="0"/>
              </a:spcAft>
              <a:defRPr/>
            </a:pPr>
            <a:endParaRPr lang="en-US" sz="2400" dirty="0">
              <a:solidFill>
                <a:sysClr val="windowText" lastClr="000000">
                  <a:tint val="75000"/>
                </a:sysClr>
              </a:solidFill>
              <a:latin typeface="Candara"/>
              <a:cs typeface="Candara"/>
            </a:endParaRPr>
          </a:p>
          <a:p>
            <a:pPr lvl="0" algn="ctr" defTabSz="914400" eaLnBrk="0" fontAlgn="base" hangingPunct="0">
              <a:spcAft>
                <a:spcPct val="0"/>
              </a:spcAft>
              <a:defRPr/>
            </a:pPr>
            <a:endParaRPr lang="en-US" sz="2400" dirty="0">
              <a:solidFill>
                <a:sysClr val="windowText" lastClr="000000">
                  <a:tint val="75000"/>
                </a:sysClr>
              </a:solidFill>
              <a:latin typeface="Candara"/>
              <a:ea typeface="ＭＳ Ｐゴシック" pitchFamily="-111" charset="-128"/>
              <a:cs typeface="Candara"/>
            </a:endParaRPr>
          </a:p>
          <a:p>
            <a:pPr lvl="0" algn="ctr" defTabSz="914400" eaLnBrk="0" fontAlgn="base" hangingPunct="0">
              <a:spcAft>
                <a:spcPct val="0"/>
              </a:spcAft>
              <a:defRPr/>
            </a:pPr>
            <a:endParaRPr lang="en-US" sz="2400" dirty="0">
              <a:solidFill>
                <a:sysClr val="windowText" lastClr="000000">
                  <a:tint val="75000"/>
                </a:sysClr>
              </a:solidFill>
              <a:latin typeface="Candara"/>
              <a:cs typeface="Candara"/>
            </a:endParaRPr>
          </a:p>
          <a:p>
            <a:pPr lvl="0" algn="ctr" defTabSz="914400"/>
            <a:endParaRPr lang="en-US" sz="2400" dirty="0">
              <a:solidFill>
                <a:sysClr val="windowText" lastClr="000000">
                  <a:tint val="75000"/>
                </a:sysClr>
              </a:solidFill>
              <a:latin typeface="Candara"/>
              <a:cs typeface="Candara"/>
            </a:endParaRPr>
          </a:p>
          <a:p>
            <a:pPr lvl="0" algn="ctr" defTabSz="914400"/>
            <a:endParaRPr lang="en-US" sz="2400" dirty="0">
              <a:solidFill>
                <a:srgbClr val="000000"/>
              </a:solidFill>
              <a:latin typeface="Candara"/>
              <a:cs typeface="Candara"/>
            </a:endParaRPr>
          </a:p>
          <a:p>
            <a:pPr lvl="0" algn="ctr" defTabSz="914400"/>
            <a:endParaRPr lang="en-US" sz="2400" dirty="0">
              <a:solidFill>
                <a:srgbClr val="000000"/>
              </a:solidFill>
              <a:latin typeface="Candara"/>
              <a:cs typeface="Candara"/>
            </a:endParaRPr>
          </a:p>
          <a:p>
            <a:pPr lvl="0" algn="ctr" defTabSz="914400"/>
            <a:endParaRPr lang="en-US" sz="2400" dirty="0">
              <a:solidFill>
                <a:srgbClr val="000000"/>
              </a:solidFill>
              <a:latin typeface="Candara"/>
              <a:cs typeface="Candara"/>
            </a:endParaRPr>
          </a:p>
          <a:p>
            <a:pPr lvl="0" algn="ctr" defTabSz="914400"/>
            <a:r>
              <a:rPr lang="en-US" sz="2400" dirty="0" smtClean="0">
                <a:solidFill>
                  <a:srgbClr val="000000"/>
                </a:solidFill>
                <a:latin typeface="Candara"/>
                <a:cs typeface="Candara"/>
              </a:rPr>
              <a:t>FirstNet </a:t>
            </a:r>
          </a:p>
          <a:p>
            <a:pPr lvl="0" algn="ctr" defTabSz="914400"/>
            <a:r>
              <a:rPr lang="en-US" sz="2400" dirty="0" smtClean="0">
                <a:solidFill>
                  <a:srgbClr val="000000"/>
                </a:solidFill>
                <a:latin typeface="Candara"/>
                <a:cs typeface="Candara"/>
              </a:rPr>
              <a:t>(First Responder Network Authority)</a:t>
            </a:r>
            <a:endParaRPr lang="en-US" sz="2400" dirty="0">
              <a:solidFill>
                <a:sysClr val="windowText" lastClr="000000">
                  <a:tint val="75000"/>
                </a:sysClr>
              </a:solidFill>
              <a:latin typeface="Candara"/>
              <a:cs typeface="Candara"/>
            </a:endParaRPr>
          </a:p>
        </p:txBody>
      </p:sp>
      <p:pic>
        <p:nvPicPr>
          <p:cNvPr id="8" name="Picture 7" descr="firstnet_logo-4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704" y="2597800"/>
            <a:ext cx="5715000" cy="1701800"/>
          </a:xfrm>
          <a:prstGeom prst="rect">
            <a:avLst/>
          </a:prstGeom>
        </p:spPr>
      </p:pic>
    </p:spTree>
    <p:extLst>
      <p:ext uri="{BB962C8B-B14F-4D97-AF65-F5344CB8AC3E}">
        <p14:creationId xmlns:p14="http://schemas.microsoft.com/office/powerpoint/2010/main" val="1954677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Traffic Control Strategy</a:t>
            </a:r>
            <a:endParaRPr lang="en-US" dirty="0"/>
          </a:p>
        </p:txBody>
      </p:sp>
      <p:sp>
        <p:nvSpPr>
          <p:cNvPr id="6" name="Content Placeholder 5"/>
          <p:cNvSpPr>
            <a:spLocks noGrp="1"/>
          </p:cNvSpPr>
          <p:nvPr>
            <p:ph idx="1"/>
          </p:nvPr>
        </p:nvSpPr>
        <p:spPr/>
        <p:txBody>
          <a:bodyPr>
            <a:normAutofit/>
          </a:bodyPr>
          <a:lstStyle/>
          <a:p>
            <a:r>
              <a:rPr lang="en-US" dirty="0" smtClean="0"/>
              <a:t>The basic idea consists of trading capacity for coverage during an outage in order to maintain connectivity </a:t>
            </a:r>
          </a:p>
          <a:p>
            <a:r>
              <a:rPr lang="en-US" dirty="0" smtClean="0"/>
              <a:t>By limiting the traffic admitted on the public safety network it may be possible to mitigate site failures and maintain target coverage. Ways to implement traffic control include:</a:t>
            </a:r>
          </a:p>
          <a:p>
            <a:pPr lvl="1"/>
            <a:r>
              <a:rPr lang="en-US" dirty="0" smtClean="0"/>
              <a:t>Data rate adaptation</a:t>
            </a:r>
          </a:p>
          <a:p>
            <a:pPr lvl="1"/>
            <a:r>
              <a:rPr lang="en-US" dirty="0" smtClean="0"/>
              <a:t>Priority and preemption</a:t>
            </a:r>
          </a:p>
          <a:p>
            <a:r>
              <a:rPr lang="en-US" dirty="0" smtClean="0"/>
              <a:t>Given an outage percentage and a user coverage target, the traffic control strategy is to throttle the traffic demand in order to meet the target coverage</a:t>
            </a:r>
          </a:p>
          <a:p>
            <a:r>
              <a:rPr lang="en-US" dirty="0" smtClean="0"/>
              <a:t>The implementation of this strategy in response to failures may be achieved based on predetermined coverage and capacity targets </a:t>
            </a:r>
          </a:p>
        </p:txBody>
      </p:sp>
    </p:spTree>
    <p:extLst>
      <p:ext uri="{BB962C8B-B14F-4D97-AF65-F5344CB8AC3E}">
        <p14:creationId xmlns:p14="http://schemas.microsoft.com/office/powerpoint/2010/main" val="209802643"/>
      </p:ext>
    </p:extLst>
  </p:cSld>
  <p:clrMapOvr>
    <a:masterClrMapping/>
  </p:clrMapOvr>
  <mc:AlternateContent xmlns:mc="http://schemas.openxmlformats.org/markup-compatibility/2006" xmlns:p14="http://schemas.microsoft.com/office/powerpoint/2010/main">
    <mc:Choice Requires="p14">
      <p:transition spd="slow" p14:dur="2000" advTm="81009"/>
    </mc:Choice>
    <mc:Fallback xmlns="">
      <p:transition spd="slow" advTm="8100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54" y="1610035"/>
            <a:ext cx="2923440" cy="3565342"/>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504" y="1600743"/>
            <a:ext cx="2926694" cy="3574663"/>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865" y="1604012"/>
            <a:ext cx="2905701" cy="3571383"/>
          </a:xfrm>
          <a:prstGeom prst="rect">
            <a:avLst/>
          </a:prstGeom>
        </p:spPr>
      </p:pic>
      <p:sp>
        <p:nvSpPr>
          <p:cNvPr id="4" name="Content Placeholder 2"/>
          <p:cNvSpPr txBox="1">
            <a:spLocks/>
          </p:cNvSpPr>
          <p:nvPr/>
        </p:nvSpPr>
        <p:spPr>
          <a:xfrm>
            <a:off x="940453" y="5781601"/>
            <a:ext cx="7714306" cy="38100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800" dirty="0" smtClean="0">
                <a:latin typeface="+mj-lt"/>
              </a:rPr>
              <a:t>By reducing the traffic demand, coverage can be restored to 95%</a:t>
            </a:r>
          </a:p>
          <a:p>
            <a:pPr>
              <a:buClr>
                <a:schemeClr val="tx2"/>
              </a:buClr>
              <a:buSzPct val="100000"/>
              <a:buFont typeface="Arial" panose="020B0604020202020204" pitchFamily="34" charset="0"/>
              <a:buChar char="•"/>
            </a:pPr>
            <a:r>
              <a:rPr lang="en-US" sz="1800" dirty="0" smtClean="0">
                <a:latin typeface="+mj-lt"/>
              </a:rPr>
              <a:t>Although the outage increases, the coverage now remains fixed </a:t>
            </a:r>
          </a:p>
          <a:p>
            <a:pPr>
              <a:buClr>
                <a:schemeClr val="tx2"/>
              </a:buClr>
              <a:buSzPct val="100000"/>
              <a:buFont typeface="Arial" panose="020B0604020202020204" pitchFamily="34" charset="0"/>
              <a:buChar char="•"/>
            </a:pPr>
            <a:r>
              <a:rPr lang="en-US" sz="1800" dirty="0" smtClean="0">
                <a:latin typeface="+mj-lt"/>
              </a:rPr>
              <a:t>Increased coverage comes at the expense of reduced throughput</a:t>
            </a:r>
          </a:p>
          <a:p>
            <a:pPr marL="0" indent="0">
              <a:buClr>
                <a:schemeClr val="tx2"/>
              </a:buClr>
              <a:buSzPct val="100000"/>
              <a:buNone/>
            </a:pPr>
            <a:endParaRPr lang="en-US" sz="1800" kern="0" dirty="0">
              <a:latin typeface="+mj-lt"/>
            </a:endParaRPr>
          </a:p>
        </p:txBody>
      </p:sp>
      <p:sp>
        <p:nvSpPr>
          <p:cNvPr id="5" name="Title 4"/>
          <p:cNvSpPr>
            <a:spLocks noGrp="1"/>
          </p:cNvSpPr>
          <p:nvPr>
            <p:ph type="title"/>
          </p:nvPr>
        </p:nvSpPr>
        <p:spPr/>
        <p:txBody>
          <a:bodyPr>
            <a:normAutofit fontScale="90000"/>
          </a:bodyPr>
          <a:lstStyle/>
          <a:p>
            <a:r>
              <a:rPr lang="en-US" dirty="0" smtClean="0"/>
              <a:t>Coverage Maps</a:t>
            </a:r>
            <a:br>
              <a:rPr lang="en-US" dirty="0" smtClean="0"/>
            </a:br>
            <a:r>
              <a:rPr lang="en-US" sz="2700" dirty="0">
                <a:solidFill>
                  <a:srgbClr val="FFC000"/>
                </a:solidFill>
              </a:rPr>
              <a:t>Baseline vs. Traffic Control</a:t>
            </a: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58" y="1614196"/>
            <a:ext cx="2905041" cy="35611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3508" y="1607220"/>
            <a:ext cx="2877292" cy="356815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809" y="1594340"/>
            <a:ext cx="2902101" cy="3584948"/>
          </a:xfrm>
          <a:prstGeom prst="rect">
            <a:avLst/>
          </a:prstGeom>
        </p:spPr>
      </p:pic>
      <p:sp>
        <p:nvSpPr>
          <p:cNvPr id="23" name="Content Placeholder 2"/>
          <p:cNvSpPr txBox="1">
            <a:spLocks/>
          </p:cNvSpPr>
          <p:nvPr/>
        </p:nvSpPr>
        <p:spPr>
          <a:xfrm>
            <a:off x="1006996" y="5155710"/>
            <a:ext cx="907661"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10%</a:t>
            </a:r>
          </a:p>
        </p:txBody>
      </p:sp>
      <p:sp>
        <p:nvSpPr>
          <p:cNvPr id="25" name="Right Arrow 24"/>
          <p:cNvSpPr/>
          <p:nvPr/>
        </p:nvSpPr>
        <p:spPr>
          <a:xfrm>
            <a:off x="1329038" y="5420155"/>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0" name="Group 39"/>
          <p:cNvGrpSpPr/>
          <p:nvPr/>
        </p:nvGrpSpPr>
        <p:grpSpPr>
          <a:xfrm>
            <a:off x="2863463" y="1077103"/>
            <a:ext cx="4371093" cy="338554"/>
            <a:chOff x="3028413" y="1211852"/>
            <a:chExt cx="4371093" cy="338554"/>
          </a:xfrm>
        </p:grpSpPr>
        <p:sp>
          <p:nvSpPr>
            <p:cNvPr id="41" name="TextBox 40"/>
            <p:cNvSpPr txBox="1"/>
            <p:nvPr/>
          </p:nvSpPr>
          <p:spPr>
            <a:xfrm>
              <a:off x="3242599" y="1211852"/>
              <a:ext cx="4156907" cy="338554"/>
            </a:xfrm>
            <a:prstGeom prst="rect">
              <a:avLst/>
            </a:prstGeom>
            <a:noFill/>
            <a:ln>
              <a:noFill/>
            </a:ln>
          </p:spPr>
          <p:txBody>
            <a:bodyPr wrap="none" rtlCol="0">
              <a:spAutoFit/>
            </a:bodyPr>
            <a:lstStyle/>
            <a:p>
              <a:r>
                <a:rPr lang="en-US" sz="1600" dirty="0" smtClean="0"/>
                <a:t>Covered user             DL failure             UL failure</a:t>
              </a:r>
            </a:p>
          </p:txBody>
        </p:sp>
        <p:sp>
          <p:nvSpPr>
            <p:cNvPr id="42" name="Diamond 41"/>
            <p:cNvSpPr>
              <a:spLocks noChangeAspect="1"/>
            </p:cNvSpPr>
            <p:nvPr/>
          </p:nvSpPr>
          <p:spPr>
            <a:xfrm>
              <a:off x="3028413" y="1275908"/>
              <a:ext cx="240423" cy="240423"/>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a:spLocks noChangeAspect="1"/>
            </p:cNvSpPr>
            <p:nvPr/>
          </p:nvSpPr>
          <p:spPr>
            <a:xfrm>
              <a:off x="4767914" y="1266958"/>
              <a:ext cx="224375" cy="224375"/>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a:spLocks noChangeAspect="1"/>
            </p:cNvSpPr>
            <p:nvPr/>
          </p:nvSpPr>
          <p:spPr>
            <a:xfrm>
              <a:off x="6153630" y="1241575"/>
              <a:ext cx="240455" cy="240455"/>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Diamond 20"/>
          <p:cNvSpPr>
            <a:spLocks noChangeAspect="1"/>
          </p:cNvSpPr>
          <p:nvPr/>
        </p:nvSpPr>
        <p:spPr>
          <a:xfrm>
            <a:off x="4594214" y="1376368"/>
            <a:ext cx="224375" cy="224375"/>
          </a:xfrm>
          <a:prstGeom prst="diamond">
            <a:avLst/>
          </a:prstGeom>
          <a:solidFill>
            <a:srgbClr val="D1E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0" y="5320428"/>
            <a:ext cx="1200828"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84%</a:t>
            </a:r>
          </a:p>
        </p:txBody>
      </p:sp>
      <p:sp>
        <p:nvSpPr>
          <p:cNvPr id="29" name="Content Placeholder 2"/>
          <p:cNvSpPr txBox="1">
            <a:spLocks/>
          </p:cNvSpPr>
          <p:nvPr/>
        </p:nvSpPr>
        <p:spPr>
          <a:xfrm>
            <a:off x="1845858" y="5347305"/>
            <a:ext cx="1200828"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95%</a:t>
            </a:r>
          </a:p>
        </p:txBody>
      </p:sp>
      <p:sp>
        <p:nvSpPr>
          <p:cNvPr id="45" name="Content Placeholder 2"/>
          <p:cNvSpPr txBox="1">
            <a:spLocks/>
          </p:cNvSpPr>
          <p:nvPr/>
        </p:nvSpPr>
        <p:spPr>
          <a:xfrm>
            <a:off x="4119661" y="5160080"/>
            <a:ext cx="949814"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a:t>
            </a:r>
            <a:r>
              <a:rPr lang="en-US" sz="1200" kern="0" dirty="0">
                <a:solidFill>
                  <a:srgbClr val="FF0000"/>
                </a:solidFill>
                <a:latin typeface="+mj-lt"/>
              </a:rPr>
              <a:t>3</a:t>
            </a:r>
            <a:r>
              <a:rPr lang="en-US" sz="1200" kern="0" dirty="0" smtClean="0">
                <a:solidFill>
                  <a:srgbClr val="FF0000"/>
                </a:solidFill>
                <a:latin typeface="+mj-lt"/>
              </a:rPr>
              <a:t>0%</a:t>
            </a:r>
          </a:p>
        </p:txBody>
      </p:sp>
      <p:sp>
        <p:nvSpPr>
          <p:cNvPr id="46" name="Right Arrow 45"/>
          <p:cNvSpPr/>
          <p:nvPr/>
        </p:nvSpPr>
        <p:spPr>
          <a:xfrm>
            <a:off x="4332964" y="5444973"/>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Content Placeholder 2"/>
          <p:cNvSpPr txBox="1">
            <a:spLocks/>
          </p:cNvSpPr>
          <p:nvPr/>
        </p:nvSpPr>
        <p:spPr>
          <a:xfrm>
            <a:off x="3091302" y="5371009"/>
            <a:ext cx="1200828"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60%</a:t>
            </a:r>
          </a:p>
        </p:txBody>
      </p:sp>
      <p:sp>
        <p:nvSpPr>
          <p:cNvPr id="48" name="Content Placeholder 2"/>
          <p:cNvSpPr txBox="1">
            <a:spLocks/>
          </p:cNvSpPr>
          <p:nvPr/>
        </p:nvSpPr>
        <p:spPr>
          <a:xfrm>
            <a:off x="4862680" y="5383910"/>
            <a:ext cx="1200828"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95%</a:t>
            </a:r>
          </a:p>
        </p:txBody>
      </p:sp>
      <p:sp>
        <p:nvSpPr>
          <p:cNvPr id="49" name="Content Placeholder 2"/>
          <p:cNvSpPr txBox="1">
            <a:spLocks/>
          </p:cNvSpPr>
          <p:nvPr/>
        </p:nvSpPr>
        <p:spPr>
          <a:xfrm>
            <a:off x="7006294" y="5168148"/>
            <a:ext cx="986272"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FF0000"/>
                </a:solidFill>
                <a:latin typeface="+mj-lt"/>
              </a:rPr>
              <a:t>Outage 60%</a:t>
            </a:r>
          </a:p>
        </p:txBody>
      </p:sp>
      <p:sp>
        <p:nvSpPr>
          <p:cNvPr id="50" name="Right Arrow 49"/>
          <p:cNvSpPr/>
          <p:nvPr/>
        </p:nvSpPr>
        <p:spPr>
          <a:xfrm>
            <a:off x="7295679" y="5451851"/>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Content Placeholder 2"/>
          <p:cNvSpPr txBox="1">
            <a:spLocks/>
          </p:cNvSpPr>
          <p:nvPr/>
        </p:nvSpPr>
        <p:spPr>
          <a:xfrm>
            <a:off x="6011294" y="5388911"/>
            <a:ext cx="1200828"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33%</a:t>
            </a:r>
          </a:p>
        </p:txBody>
      </p:sp>
      <p:sp>
        <p:nvSpPr>
          <p:cNvPr id="52" name="Content Placeholder 2"/>
          <p:cNvSpPr txBox="1">
            <a:spLocks/>
          </p:cNvSpPr>
          <p:nvPr/>
        </p:nvSpPr>
        <p:spPr>
          <a:xfrm>
            <a:off x="7777741" y="5388911"/>
            <a:ext cx="1200828" cy="30456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marL="0" indent="0" algn="ctr">
              <a:buClr>
                <a:schemeClr val="tx1"/>
              </a:buClr>
              <a:buSzPct val="100000"/>
              <a:buNone/>
            </a:pPr>
            <a:r>
              <a:rPr lang="en-US" sz="1200" kern="0" dirty="0" smtClean="0">
                <a:solidFill>
                  <a:srgbClr val="00B050"/>
                </a:solidFill>
                <a:latin typeface="+mj-lt"/>
              </a:rPr>
              <a:t>Coverage 95%</a:t>
            </a:r>
          </a:p>
        </p:txBody>
      </p:sp>
    </p:spTree>
    <p:extLst>
      <p:ext uri="{BB962C8B-B14F-4D97-AF65-F5344CB8AC3E}">
        <p14:creationId xmlns:p14="http://schemas.microsoft.com/office/powerpoint/2010/main" val="523297198"/>
      </p:ext>
    </p:extLst>
  </p:cSld>
  <p:clrMapOvr>
    <a:masterClrMapping/>
  </p:clrMapOvr>
  <mc:AlternateContent xmlns:mc="http://schemas.openxmlformats.org/markup-compatibility/2006" xmlns:p14="http://schemas.microsoft.com/office/powerpoint/2010/main">
    <mc:Choice Requires="p14">
      <p:transition spd="slow" p14:dur="2000" advTm="2084221"/>
    </mc:Choice>
    <mc:Fallback xmlns="">
      <p:transition spd="slow" advTm="20842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P spid="46" grpId="0" animBg="1"/>
      <p:bldP spid="48" grpId="0"/>
      <p:bldP spid="50" grpId="0" animBg="1"/>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sz="half" idx="1"/>
            <p:extLst>
              <p:ext uri="{D42A27DB-BD31-4B8C-83A1-F6EECF244321}">
                <p14:modId xmlns:p14="http://schemas.microsoft.com/office/powerpoint/2010/main" val="2461870714"/>
              </p:ext>
            </p:extLst>
          </p:nvPr>
        </p:nvGraphicFramePr>
        <p:xfrm>
          <a:off x="304800" y="1200150"/>
          <a:ext cx="4114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10"/>
          <p:cNvGraphicFramePr>
            <a:graphicFrameLocks noGrp="1"/>
          </p:cNvGraphicFramePr>
          <p:nvPr>
            <p:ph sz="half" idx="2"/>
            <p:extLst>
              <p:ext uri="{D42A27DB-BD31-4B8C-83A1-F6EECF244321}">
                <p14:modId xmlns:p14="http://schemas.microsoft.com/office/powerpoint/2010/main" val="80487564"/>
              </p:ext>
            </p:extLst>
          </p:nvPr>
        </p:nvGraphicFramePr>
        <p:xfrm>
          <a:off x="4724400" y="1200150"/>
          <a:ext cx="4114800"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4" name="Content Placeholder 2"/>
          <p:cNvSpPr txBox="1">
            <a:spLocks/>
          </p:cNvSpPr>
          <p:nvPr/>
        </p:nvSpPr>
        <p:spPr>
          <a:xfrm>
            <a:off x="909957" y="5096290"/>
            <a:ext cx="7596144" cy="1019820"/>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600" dirty="0" smtClean="0"/>
              <a:t>With traffic control, coverage can be restored to 95% </a:t>
            </a:r>
            <a:r>
              <a:rPr lang="en-US" sz="1600" b="1" dirty="0" smtClean="0"/>
              <a:t>across all outages</a:t>
            </a:r>
            <a:r>
              <a:rPr lang="en-US" sz="1600" kern="0" dirty="0" smtClean="0"/>
              <a:t>, but the sustainable network throughput can drop significantly</a:t>
            </a:r>
          </a:p>
          <a:p>
            <a:pPr>
              <a:buClr>
                <a:schemeClr val="tx2"/>
              </a:buClr>
              <a:buSzPct val="100000"/>
              <a:buFont typeface="Arial" panose="020B0604020202020204" pitchFamily="34" charset="0"/>
              <a:buChar char="•"/>
            </a:pPr>
            <a:r>
              <a:rPr lang="en-US" sz="1600" dirty="0" smtClean="0"/>
              <a:t>The results are similar for random outage, but the drop in throughput is less since the outage topology  is less severe</a:t>
            </a:r>
          </a:p>
        </p:txBody>
      </p:sp>
      <p:sp>
        <p:nvSpPr>
          <p:cNvPr id="5" name="Title 4"/>
          <p:cNvSpPr>
            <a:spLocks noGrp="1"/>
          </p:cNvSpPr>
          <p:nvPr>
            <p:ph type="title"/>
          </p:nvPr>
        </p:nvSpPr>
        <p:spPr/>
        <p:txBody>
          <a:bodyPr>
            <a:normAutofit fontScale="90000"/>
          </a:bodyPr>
          <a:lstStyle/>
          <a:p>
            <a:r>
              <a:rPr lang="en-US" dirty="0" smtClean="0"/>
              <a:t>Coverage and Throughput</a:t>
            </a:r>
            <a:br>
              <a:rPr lang="en-US" dirty="0" smtClean="0"/>
            </a:br>
            <a:r>
              <a:rPr lang="en-US" sz="2700" dirty="0" smtClean="0">
                <a:solidFill>
                  <a:srgbClr val="FFC000"/>
                </a:solidFill>
              </a:rPr>
              <a:t>Baseline vs. Traffic Control</a:t>
            </a:r>
            <a:endParaRPr lang="en-US" sz="2700" dirty="0">
              <a:solidFill>
                <a:srgbClr val="FFC000"/>
              </a:solidFill>
            </a:endParaRPr>
          </a:p>
        </p:txBody>
      </p:sp>
      <p:graphicFrame>
        <p:nvGraphicFramePr>
          <p:cNvPr id="6" name="Content Placeholder 11"/>
          <p:cNvGraphicFramePr>
            <a:graphicFrameLocks/>
          </p:cNvGraphicFramePr>
          <p:nvPr>
            <p:extLst>
              <p:ext uri="{D42A27DB-BD31-4B8C-83A1-F6EECF244321}">
                <p14:modId xmlns:p14="http://schemas.microsoft.com/office/powerpoint/2010/main" val="1326515956"/>
              </p:ext>
            </p:extLst>
          </p:nvPr>
        </p:nvGraphicFramePr>
        <p:xfrm>
          <a:off x="301211" y="1192677"/>
          <a:ext cx="41148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ontent Placeholder 10"/>
          <p:cNvGraphicFramePr>
            <a:graphicFrameLocks/>
          </p:cNvGraphicFramePr>
          <p:nvPr>
            <p:extLst>
              <p:ext uri="{D42A27DB-BD31-4B8C-83A1-F6EECF244321}">
                <p14:modId xmlns:p14="http://schemas.microsoft.com/office/powerpoint/2010/main" val="1188727709"/>
              </p:ext>
            </p:extLst>
          </p:nvPr>
        </p:nvGraphicFramePr>
        <p:xfrm>
          <a:off x="4720811" y="1192677"/>
          <a:ext cx="4114800" cy="3657600"/>
        </p:xfrm>
        <a:graphic>
          <a:graphicData uri="http://schemas.openxmlformats.org/drawingml/2006/chart">
            <c:chart xmlns:c="http://schemas.openxmlformats.org/drawingml/2006/chart" xmlns:r="http://schemas.openxmlformats.org/officeDocument/2006/relationships" r:id="rId7"/>
          </a:graphicData>
        </a:graphic>
      </p:graphicFrame>
      <p:sp>
        <p:nvSpPr>
          <p:cNvPr id="10" name="Right Arrow 9"/>
          <p:cNvSpPr/>
          <p:nvPr/>
        </p:nvSpPr>
        <p:spPr>
          <a:xfrm rot="17727253">
            <a:off x="2944259" y="2249631"/>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ight Arrow 13"/>
          <p:cNvSpPr/>
          <p:nvPr/>
        </p:nvSpPr>
        <p:spPr>
          <a:xfrm rot="6903889">
            <a:off x="7632798" y="3259141"/>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22395513"/>
      </p:ext>
    </p:extLst>
  </p:cSld>
  <p:clrMapOvr>
    <a:masterClrMapping/>
  </p:clrMapOvr>
  <mc:AlternateContent xmlns:mc="http://schemas.openxmlformats.org/markup-compatibility/2006" xmlns:p14="http://schemas.microsoft.com/office/powerpoint/2010/main">
    <mc:Choice Requires="p14">
      <p:transition spd="slow" p14:dur="2000" advTm="2814"/>
    </mc:Choice>
    <mc:Fallback xmlns="">
      <p:transition spd="slow" advTm="28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10"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ontent Placeholder 24"/>
          <p:cNvGraphicFramePr>
            <a:graphicFrameLocks noGrp="1"/>
          </p:cNvGraphicFramePr>
          <p:nvPr>
            <p:ph sz="half" idx="2"/>
            <p:extLst>
              <p:ext uri="{D42A27DB-BD31-4B8C-83A1-F6EECF244321}">
                <p14:modId xmlns:p14="http://schemas.microsoft.com/office/powerpoint/2010/main" val="2952681868"/>
              </p:ext>
            </p:extLst>
          </p:nvPr>
        </p:nvGraphicFramePr>
        <p:xfrm>
          <a:off x="4678680" y="1209040"/>
          <a:ext cx="4114800" cy="39535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21"/>
          <p:cNvGraphicFramePr>
            <a:graphicFrameLocks noGrp="1"/>
          </p:cNvGraphicFramePr>
          <p:nvPr>
            <p:ph sz="half" idx="1"/>
            <p:extLst>
              <p:ext uri="{D42A27DB-BD31-4B8C-83A1-F6EECF244321}">
                <p14:modId xmlns:p14="http://schemas.microsoft.com/office/powerpoint/2010/main" val="813099700"/>
              </p:ext>
            </p:extLst>
          </p:nvPr>
        </p:nvGraphicFramePr>
        <p:xfrm>
          <a:off x="316100" y="1198879"/>
          <a:ext cx="4114800" cy="3954145"/>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p:txBody>
          <a:bodyPr>
            <a:normAutofit fontScale="90000"/>
          </a:bodyPr>
          <a:lstStyle/>
          <a:p>
            <a:r>
              <a:rPr lang="en-US" dirty="0" smtClean="0"/>
              <a:t>Resource Block Usage</a:t>
            </a:r>
            <a:br>
              <a:rPr lang="en-US" dirty="0" smtClean="0"/>
            </a:br>
            <a:r>
              <a:rPr lang="en-US" sz="2700" dirty="0" smtClean="0">
                <a:solidFill>
                  <a:srgbClr val="FFC000"/>
                </a:solidFill>
              </a:rPr>
              <a:t>Baseline vs. Traffic Control</a:t>
            </a:r>
            <a:endParaRPr lang="en-US" sz="2700" dirty="0">
              <a:solidFill>
                <a:srgbClr val="FFC000"/>
              </a:solidFill>
            </a:endParaRPr>
          </a:p>
        </p:txBody>
      </p:sp>
      <p:sp>
        <p:nvSpPr>
          <p:cNvPr id="12" name="TextBox 11"/>
          <p:cNvSpPr txBox="1"/>
          <p:nvPr/>
        </p:nvSpPr>
        <p:spPr>
          <a:xfrm>
            <a:off x="887600" y="5323982"/>
            <a:ext cx="8017934" cy="1200329"/>
          </a:xfrm>
          <a:prstGeom prst="rect">
            <a:avLst/>
          </a:prstGeom>
          <a:noFill/>
        </p:spPr>
        <p:txBody>
          <a:bodyPr wrap="square" rtlCol="0">
            <a:spAutoFit/>
          </a:bodyPr>
          <a:lstStyle/>
          <a:p>
            <a:pPr marL="285750" indent="-285750">
              <a:buFont typeface="Arial"/>
              <a:buChar char="•"/>
            </a:pPr>
            <a:r>
              <a:rPr lang="en-US" dirty="0">
                <a:solidFill>
                  <a:schemeClr val="tx2"/>
                </a:solidFill>
              </a:rPr>
              <a:t>The results shown are based on a 50% traffic reduction for all </a:t>
            </a:r>
            <a:r>
              <a:rPr lang="en-US" dirty="0" smtClean="0">
                <a:solidFill>
                  <a:schemeClr val="tx2"/>
                </a:solidFill>
              </a:rPr>
              <a:t>users</a:t>
            </a:r>
          </a:p>
          <a:p>
            <a:pPr marL="285750" indent="-285750">
              <a:buFont typeface="Arial"/>
              <a:buChar char="•"/>
            </a:pPr>
            <a:r>
              <a:rPr lang="en-US" dirty="0" smtClean="0">
                <a:solidFill>
                  <a:schemeClr val="tx2"/>
                </a:solidFill>
              </a:rPr>
              <a:t>Congestion is experienced when the resources-block usage is saturated at 50 </a:t>
            </a:r>
            <a:endParaRPr lang="en-US" dirty="0">
              <a:solidFill>
                <a:schemeClr val="tx2"/>
              </a:solidFill>
            </a:endParaRPr>
          </a:p>
          <a:p>
            <a:pPr marL="285750" indent="-285750">
              <a:buFont typeface="Arial"/>
              <a:buChar char="•"/>
            </a:pPr>
            <a:r>
              <a:rPr lang="en-US" dirty="0">
                <a:solidFill>
                  <a:schemeClr val="tx2"/>
                </a:solidFill>
              </a:rPr>
              <a:t>R</a:t>
            </a:r>
            <a:r>
              <a:rPr lang="en-US" dirty="0" smtClean="0">
                <a:solidFill>
                  <a:schemeClr val="tx2"/>
                </a:solidFill>
              </a:rPr>
              <a:t>educing the traffic in the network reduces the usage, eliminating congestion even when the responders are at cell edge</a:t>
            </a:r>
          </a:p>
        </p:txBody>
      </p:sp>
      <p:grpSp>
        <p:nvGrpSpPr>
          <p:cNvPr id="23" name="Group 22"/>
          <p:cNvGrpSpPr/>
          <p:nvPr/>
        </p:nvGrpSpPr>
        <p:grpSpPr>
          <a:xfrm>
            <a:off x="1963352" y="1768783"/>
            <a:ext cx="1299410" cy="433577"/>
            <a:chOff x="1896177" y="1393038"/>
            <a:chExt cx="1299410" cy="433577"/>
          </a:xfrm>
        </p:grpSpPr>
        <p:sp>
          <p:nvSpPr>
            <p:cNvPr id="16" name="TextBox 15"/>
            <p:cNvSpPr txBox="1"/>
            <p:nvPr/>
          </p:nvSpPr>
          <p:spPr>
            <a:xfrm>
              <a:off x="2106228" y="1549616"/>
              <a:ext cx="958917" cy="276999"/>
            </a:xfrm>
            <a:prstGeom prst="rect">
              <a:avLst/>
            </a:prstGeom>
            <a:noFill/>
          </p:spPr>
          <p:txBody>
            <a:bodyPr wrap="none" rtlCol="0">
              <a:spAutoFit/>
            </a:bodyPr>
            <a:lstStyle/>
            <a:p>
              <a:r>
                <a:rPr lang="en-US" sz="1200" dirty="0" smtClean="0"/>
                <a:t>Congestion</a:t>
              </a:r>
              <a:endParaRPr lang="en-US" sz="1200" dirty="0"/>
            </a:p>
          </p:txBody>
        </p:sp>
        <p:cxnSp>
          <p:nvCxnSpPr>
            <p:cNvPr id="17" name="Straight Arrow Connector 16"/>
            <p:cNvCxnSpPr>
              <a:stCxn id="16" idx="0"/>
            </p:cNvCxnSpPr>
            <p:nvPr/>
          </p:nvCxnSpPr>
          <p:spPr>
            <a:xfrm flipV="1">
              <a:off x="2585687" y="1393038"/>
              <a:ext cx="60990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6" idx="0"/>
            </p:cNvCxnSpPr>
            <p:nvPr/>
          </p:nvCxnSpPr>
          <p:spPr>
            <a:xfrm flipH="1" flipV="1">
              <a:off x="1896177" y="1393038"/>
              <a:ext cx="68951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219499" y="1770094"/>
            <a:ext cx="1374150" cy="983942"/>
            <a:chOff x="6199749" y="1549616"/>
            <a:chExt cx="1374150" cy="789322"/>
          </a:xfrm>
        </p:grpSpPr>
        <p:sp>
          <p:nvSpPr>
            <p:cNvPr id="19" name="TextBox 18"/>
            <p:cNvSpPr txBox="1"/>
            <p:nvPr/>
          </p:nvSpPr>
          <p:spPr>
            <a:xfrm>
              <a:off x="6199749" y="1549616"/>
              <a:ext cx="1164101" cy="276999"/>
            </a:xfrm>
            <a:prstGeom prst="rect">
              <a:avLst/>
            </a:prstGeom>
            <a:noFill/>
          </p:spPr>
          <p:txBody>
            <a:bodyPr wrap="none" rtlCol="0">
              <a:spAutoFit/>
            </a:bodyPr>
            <a:lstStyle/>
            <a:p>
              <a:r>
                <a:rPr lang="en-US" sz="1200" dirty="0" smtClean="0"/>
                <a:t>No congestion</a:t>
              </a:r>
              <a:endParaRPr lang="en-US" sz="1200" dirty="0"/>
            </a:p>
          </p:txBody>
        </p:sp>
        <p:cxnSp>
          <p:nvCxnSpPr>
            <p:cNvPr id="20" name="Straight Arrow Connector 19"/>
            <p:cNvCxnSpPr>
              <a:stCxn id="19" idx="2"/>
            </p:cNvCxnSpPr>
            <p:nvPr/>
          </p:nvCxnSpPr>
          <p:spPr>
            <a:xfrm>
              <a:off x="6781800" y="1826615"/>
              <a:ext cx="792099" cy="88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2"/>
            </p:cNvCxnSpPr>
            <p:nvPr/>
          </p:nvCxnSpPr>
          <p:spPr>
            <a:xfrm flipH="1">
              <a:off x="6285299" y="1826615"/>
              <a:ext cx="496501" cy="512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3678930"/>
      </p:ext>
    </p:extLst>
  </p:cSld>
  <p:clrMapOvr>
    <a:masterClrMapping/>
  </p:clrMapOvr>
  <mc:AlternateContent xmlns:mc="http://schemas.openxmlformats.org/markup-compatibility/2006" xmlns:p14="http://schemas.microsoft.com/office/powerpoint/2010/main">
    <mc:Choice Requires="p14">
      <p:transition spd="slow" p14:dur="2000" advTm="54876"/>
    </mc:Choice>
    <mc:Fallback xmlns="">
      <p:transition spd="slow" advTm="5487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ext uri="{D42A27DB-BD31-4B8C-83A1-F6EECF244321}">
                <p14:modId xmlns:p14="http://schemas.microsoft.com/office/powerpoint/2010/main" val="611851235"/>
              </p:ext>
            </p:extLst>
          </p:nvPr>
        </p:nvGraphicFramePr>
        <p:xfrm>
          <a:off x="914400" y="1290320"/>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ormAutofit fontScale="90000"/>
          </a:bodyPr>
          <a:lstStyle/>
          <a:p>
            <a:r>
              <a:rPr lang="en-US" dirty="0" smtClean="0"/>
              <a:t>Packet Loss</a:t>
            </a:r>
            <a:br>
              <a:rPr lang="en-US" dirty="0" smtClean="0"/>
            </a:br>
            <a:r>
              <a:rPr lang="en-US" sz="2700" dirty="0" smtClean="0">
                <a:solidFill>
                  <a:srgbClr val="FFC000"/>
                </a:solidFill>
              </a:rPr>
              <a:t>Baseline vs. Traffic Control</a:t>
            </a:r>
            <a:endParaRPr lang="en-US" sz="2700" dirty="0">
              <a:solidFill>
                <a:srgbClr val="FFC000"/>
              </a:solidFill>
            </a:endParaRPr>
          </a:p>
        </p:txBody>
      </p:sp>
      <p:sp>
        <p:nvSpPr>
          <p:cNvPr id="9" name="TextBox 8"/>
          <p:cNvSpPr txBox="1"/>
          <p:nvPr/>
        </p:nvSpPr>
        <p:spPr>
          <a:xfrm>
            <a:off x="820925" y="5333132"/>
            <a:ext cx="8017934" cy="923330"/>
          </a:xfrm>
          <a:prstGeom prst="rect">
            <a:avLst/>
          </a:prstGeom>
          <a:noFill/>
        </p:spPr>
        <p:txBody>
          <a:bodyPr wrap="square" rtlCol="0">
            <a:spAutoFit/>
          </a:bodyPr>
          <a:lstStyle/>
          <a:p>
            <a:pPr marL="285750" indent="-285750">
              <a:buFont typeface="Arial"/>
              <a:buChar char="•"/>
            </a:pPr>
            <a:r>
              <a:rPr lang="en-US" dirty="0" smtClean="0">
                <a:solidFill>
                  <a:schemeClr val="tx2"/>
                </a:solidFill>
              </a:rPr>
              <a:t>The drop in resource block-usage in turn reduces packet loss</a:t>
            </a:r>
            <a:endParaRPr lang="en-US" dirty="0">
              <a:solidFill>
                <a:schemeClr val="tx2"/>
              </a:solidFill>
            </a:endParaRPr>
          </a:p>
          <a:p>
            <a:pPr marL="285750" indent="-285750">
              <a:buFont typeface="Arial"/>
              <a:buChar char="•"/>
            </a:pPr>
            <a:r>
              <a:rPr lang="en-US" dirty="0" smtClean="0">
                <a:solidFill>
                  <a:schemeClr val="tx2"/>
                </a:solidFill>
              </a:rPr>
              <a:t>The </a:t>
            </a:r>
            <a:r>
              <a:rPr lang="en-US" dirty="0">
                <a:solidFill>
                  <a:schemeClr val="tx2"/>
                </a:solidFill>
              </a:rPr>
              <a:t>coverage gap for the responders is </a:t>
            </a:r>
            <a:r>
              <a:rPr lang="en-US" dirty="0" smtClean="0">
                <a:solidFill>
                  <a:schemeClr val="tx2"/>
                </a:solidFill>
              </a:rPr>
              <a:t>not reduced</a:t>
            </a:r>
            <a:endParaRPr lang="en-US" dirty="0">
              <a:solidFill>
                <a:schemeClr val="tx2"/>
              </a:solidFill>
            </a:endParaRPr>
          </a:p>
          <a:p>
            <a:pPr marL="285750" indent="-285750">
              <a:buFont typeface="Arial"/>
              <a:buChar char="•"/>
            </a:pPr>
            <a:r>
              <a:rPr lang="en-US" dirty="0" smtClean="0">
                <a:solidFill>
                  <a:schemeClr val="tx2"/>
                </a:solidFill>
              </a:rPr>
              <a:t>The network </a:t>
            </a:r>
            <a:r>
              <a:rPr lang="en-US" dirty="0">
                <a:solidFill>
                  <a:schemeClr val="tx2"/>
                </a:solidFill>
              </a:rPr>
              <a:t>is no longer </a:t>
            </a:r>
            <a:r>
              <a:rPr lang="en-US" dirty="0" smtClean="0">
                <a:solidFill>
                  <a:schemeClr val="tx2"/>
                </a:solidFill>
              </a:rPr>
              <a:t>capacity-limited </a:t>
            </a:r>
            <a:r>
              <a:rPr lang="en-US" dirty="0">
                <a:solidFill>
                  <a:schemeClr val="tx2"/>
                </a:solidFill>
              </a:rPr>
              <a:t>in the </a:t>
            </a:r>
            <a:r>
              <a:rPr lang="en-US" dirty="0" smtClean="0">
                <a:solidFill>
                  <a:schemeClr val="tx2"/>
                </a:solidFill>
              </a:rPr>
              <a:t>uplink, </a:t>
            </a:r>
            <a:r>
              <a:rPr lang="en-US" dirty="0">
                <a:solidFill>
                  <a:schemeClr val="tx2"/>
                </a:solidFill>
              </a:rPr>
              <a:t>but </a:t>
            </a:r>
            <a:r>
              <a:rPr lang="en-US" dirty="0" smtClean="0">
                <a:solidFill>
                  <a:schemeClr val="tx2"/>
                </a:solidFill>
              </a:rPr>
              <a:t>coverage-limited</a:t>
            </a:r>
            <a:endParaRPr lang="en-US" dirty="0">
              <a:solidFill>
                <a:schemeClr val="tx2"/>
              </a:solidFill>
            </a:endParaRPr>
          </a:p>
        </p:txBody>
      </p:sp>
      <p:grpSp>
        <p:nvGrpSpPr>
          <p:cNvPr id="6" name="Group 5"/>
          <p:cNvGrpSpPr/>
          <p:nvPr/>
        </p:nvGrpSpPr>
        <p:grpSpPr>
          <a:xfrm>
            <a:off x="3933826" y="1890497"/>
            <a:ext cx="2258630" cy="1967128"/>
            <a:chOff x="1998923" y="1119510"/>
            <a:chExt cx="1387881" cy="1422711"/>
          </a:xfrm>
        </p:grpSpPr>
        <p:sp>
          <p:nvSpPr>
            <p:cNvPr id="7" name="TextBox 6"/>
            <p:cNvSpPr txBox="1"/>
            <p:nvPr/>
          </p:nvSpPr>
          <p:spPr>
            <a:xfrm>
              <a:off x="2288997" y="1457328"/>
              <a:ext cx="621275" cy="222597"/>
            </a:xfrm>
            <a:prstGeom prst="rect">
              <a:avLst/>
            </a:prstGeom>
            <a:noFill/>
          </p:spPr>
          <p:txBody>
            <a:bodyPr wrap="square" rtlCol="0">
              <a:spAutoFit/>
            </a:bodyPr>
            <a:lstStyle/>
            <a:p>
              <a:r>
                <a:rPr lang="en-US" sz="1400" dirty="0" smtClean="0"/>
                <a:t>Reduction</a:t>
              </a:r>
              <a:endParaRPr lang="en-US" sz="1400" dirty="0"/>
            </a:p>
          </p:txBody>
        </p:sp>
        <p:cxnSp>
          <p:nvCxnSpPr>
            <p:cNvPr id="8" name="Straight Arrow Connector 7"/>
            <p:cNvCxnSpPr/>
            <p:nvPr/>
          </p:nvCxnSpPr>
          <p:spPr>
            <a:xfrm>
              <a:off x="2762729" y="1731122"/>
              <a:ext cx="624075" cy="811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0"/>
            </p:cNvCxnSpPr>
            <p:nvPr/>
          </p:nvCxnSpPr>
          <p:spPr>
            <a:xfrm flipH="1" flipV="1">
              <a:off x="1998923" y="1119510"/>
              <a:ext cx="600712" cy="337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a:off x="5294249" y="2586177"/>
            <a:ext cx="1511665" cy="1271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062263"/>
      </p:ext>
    </p:extLst>
  </p:cSld>
  <p:clrMapOvr>
    <a:masterClrMapping/>
  </p:clrMapOvr>
  <mc:AlternateContent xmlns:mc="http://schemas.openxmlformats.org/markup-compatibility/2006" xmlns:p14="http://schemas.microsoft.com/office/powerpoint/2010/main">
    <mc:Choice Requires="p14">
      <p:transition spd="slow" p14:dur="2000" advTm="1414"/>
    </mc:Choice>
    <mc:Fallback xmlns="">
      <p:transition spd="slow" advTm="141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High-power UE</a:t>
            </a:r>
            <a:endParaRPr lang="en-US" dirty="0"/>
          </a:p>
        </p:txBody>
      </p:sp>
      <p:sp>
        <p:nvSpPr>
          <p:cNvPr id="9" name="Text Placeholder 8"/>
          <p:cNvSpPr>
            <a:spLocks noGrp="1"/>
          </p:cNvSpPr>
          <p:nvPr>
            <p:ph type="body" idx="1"/>
          </p:nvPr>
        </p:nvSpPr>
        <p:spPr/>
        <p:txBody>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046" y="3358799"/>
            <a:ext cx="3584848" cy="1944721"/>
          </a:xfrm>
          <a:prstGeom prst="rect">
            <a:avLst/>
          </a:prstGeom>
        </p:spPr>
      </p:pic>
      <p:sp>
        <p:nvSpPr>
          <p:cNvPr id="11" name="TextBox 10"/>
          <p:cNvSpPr txBox="1"/>
          <p:nvPr/>
        </p:nvSpPr>
        <p:spPr>
          <a:xfrm>
            <a:off x="6406353" y="3981956"/>
            <a:ext cx="1038232" cy="430887"/>
          </a:xfrm>
          <a:prstGeom prst="rect">
            <a:avLst/>
          </a:prstGeom>
          <a:noFill/>
        </p:spPr>
        <p:txBody>
          <a:bodyPr wrap="square" rtlCol="0">
            <a:spAutoFit/>
          </a:bodyPr>
          <a:lstStyle/>
          <a:p>
            <a:r>
              <a:rPr lang="en-US" sz="1100" dirty="0" smtClean="0"/>
              <a:t>Can you hear me now?</a:t>
            </a:r>
            <a:endParaRPr lang="en-US" sz="1100" dirty="0"/>
          </a:p>
        </p:txBody>
      </p:sp>
    </p:spTree>
    <p:extLst>
      <p:ext uri="{BB962C8B-B14F-4D97-AF65-F5344CB8AC3E}">
        <p14:creationId xmlns:p14="http://schemas.microsoft.com/office/powerpoint/2010/main" val="2902599876"/>
      </p:ext>
    </p:extLst>
  </p:cSld>
  <p:clrMapOvr>
    <a:masterClrMapping/>
  </p:clrMapOvr>
  <mc:AlternateContent xmlns:mc="http://schemas.openxmlformats.org/markup-compatibility/2006" xmlns:p14="http://schemas.microsoft.com/office/powerpoint/2010/main">
    <mc:Choice Requires="p14">
      <p:transition spd="slow" p14:dur="2000" advTm="3350"/>
    </mc:Choice>
    <mc:Fallback xmlns="">
      <p:transition spd="slow" advTm="335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High-power UE Strategy</a:t>
            </a:r>
            <a:endParaRPr lang="en-US" dirty="0"/>
          </a:p>
        </p:txBody>
      </p:sp>
      <p:sp>
        <p:nvSpPr>
          <p:cNvPr id="6" name="Content Placeholder 5"/>
          <p:cNvSpPr>
            <a:spLocks noGrp="1"/>
          </p:cNvSpPr>
          <p:nvPr>
            <p:ph idx="1"/>
          </p:nvPr>
        </p:nvSpPr>
        <p:spPr/>
        <p:txBody>
          <a:bodyPr/>
          <a:lstStyle/>
          <a:p>
            <a:r>
              <a:rPr lang="en-US" dirty="0" smtClean="0"/>
              <a:t>Another strategy to maintain connectivity during an outage  is to use higher power for UE transmission</a:t>
            </a:r>
          </a:p>
          <a:p>
            <a:r>
              <a:rPr lang="en-US" dirty="0"/>
              <a:t>The </a:t>
            </a:r>
            <a:r>
              <a:rPr lang="en-US" dirty="0" smtClean="0"/>
              <a:t>high-power </a:t>
            </a:r>
            <a:r>
              <a:rPr lang="en-US" dirty="0"/>
              <a:t>strategy consists of increasing the transmitted </a:t>
            </a:r>
            <a:r>
              <a:rPr lang="en-US" dirty="0" smtClean="0"/>
              <a:t>power from the baseline value of 0.2 W to the high-power value of 1.2 W </a:t>
            </a:r>
            <a:r>
              <a:rPr lang="en-US" dirty="0"/>
              <a:t>to improve the coverage footprint </a:t>
            </a:r>
            <a:endParaRPr lang="en-US" dirty="0" smtClean="0"/>
          </a:p>
          <a:p>
            <a:r>
              <a:rPr lang="en-US" dirty="0" smtClean="0"/>
              <a:t>However, with higher transmitted power comes increased interference</a:t>
            </a:r>
          </a:p>
        </p:txBody>
      </p:sp>
    </p:spTree>
    <p:extLst>
      <p:ext uri="{BB962C8B-B14F-4D97-AF65-F5344CB8AC3E}">
        <p14:creationId xmlns:p14="http://schemas.microsoft.com/office/powerpoint/2010/main" val="2943797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sz="half" idx="2"/>
            <p:extLst>
              <p:ext uri="{D42A27DB-BD31-4B8C-83A1-F6EECF244321}">
                <p14:modId xmlns:p14="http://schemas.microsoft.com/office/powerpoint/2010/main" val="2910177592"/>
              </p:ext>
            </p:extLst>
          </p:nvPr>
        </p:nvGraphicFramePr>
        <p:xfrm>
          <a:off x="4724400" y="1200150"/>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2"/>
          <p:cNvGraphicFramePr>
            <a:graphicFrameLocks noGrp="1"/>
          </p:cNvGraphicFramePr>
          <p:nvPr>
            <p:ph sz="half" idx="1"/>
            <p:extLst>
              <p:ext uri="{D42A27DB-BD31-4B8C-83A1-F6EECF244321}">
                <p14:modId xmlns:p14="http://schemas.microsoft.com/office/powerpoint/2010/main" val="788776904"/>
              </p:ext>
            </p:extLst>
          </p:nvPr>
        </p:nvGraphicFramePr>
        <p:xfrm>
          <a:off x="304800" y="1200150"/>
          <a:ext cx="4114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15"/>
          <p:cNvGraphicFramePr>
            <a:graphicFrameLocks/>
          </p:cNvGraphicFramePr>
          <p:nvPr>
            <p:extLst>
              <p:ext uri="{D42A27DB-BD31-4B8C-83A1-F6EECF244321}">
                <p14:modId xmlns:p14="http://schemas.microsoft.com/office/powerpoint/2010/main" val="728676996"/>
              </p:ext>
            </p:extLst>
          </p:nvPr>
        </p:nvGraphicFramePr>
        <p:xfrm>
          <a:off x="4715980" y="1200150"/>
          <a:ext cx="4114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12"/>
          <p:cNvGraphicFramePr>
            <a:graphicFrameLocks/>
          </p:cNvGraphicFramePr>
          <p:nvPr>
            <p:extLst>
              <p:ext uri="{D42A27DB-BD31-4B8C-83A1-F6EECF244321}">
                <p14:modId xmlns:p14="http://schemas.microsoft.com/office/powerpoint/2010/main" val="152558381"/>
              </p:ext>
            </p:extLst>
          </p:nvPr>
        </p:nvGraphicFramePr>
        <p:xfrm>
          <a:off x="296380" y="1200150"/>
          <a:ext cx="4114800" cy="3657600"/>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2"/>
          <p:cNvSpPr>
            <a:spLocks noGrp="1"/>
          </p:cNvSpPr>
          <p:nvPr>
            <p:ph type="title"/>
          </p:nvPr>
        </p:nvSpPr>
        <p:spPr/>
        <p:txBody>
          <a:bodyPr>
            <a:normAutofit fontScale="90000"/>
          </a:bodyPr>
          <a:lstStyle/>
          <a:p>
            <a:r>
              <a:rPr lang="en-US" dirty="0" smtClean="0"/>
              <a:t>Coverage and Throughput</a:t>
            </a:r>
            <a:br>
              <a:rPr lang="en-US" dirty="0" smtClean="0"/>
            </a:br>
            <a:r>
              <a:rPr lang="en-US" sz="2700" dirty="0" smtClean="0">
                <a:solidFill>
                  <a:srgbClr val="FFC000"/>
                </a:solidFill>
              </a:rPr>
              <a:t>Baseline vs. High-power UE</a:t>
            </a:r>
            <a:endParaRPr lang="en-US" sz="2700" dirty="0">
              <a:solidFill>
                <a:srgbClr val="FFC000"/>
              </a:solidFill>
            </a:endParaRPr>
          </a:p>
        </p:txBody>
      </p:sp>
      <p:sp>
        <p:nvSpPr>
          <p:cNvPr id="6" name="Content Placeholder 2"/>
          <p:cNvSpPr txBox="1">
            <a:spLocks/>
          </p:cNvSpPr>
          <p:nvPr/>
        </p:nvSpPr>
        <p:spPr>
          <a:xfrm>
            <a:off x="466224" y="5043944"/>
            <a:ext cx="7648844" cy="73019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800" dirty="0"/>
              <a:t>Transmitting at higher power may not always be beneficial due to the increased interference it creates</a:t>
            </a:r>
          </a:p>
          <a:p>
            <a:pPr>
              <a:buClr>
                <a:schemeClr val="tx2"/>
              </a:buClr>
              <a:buSzPct val="100000"/>
              <a:buFont typeface="Arial" panose="020B0604020202020204" pitchFamily="34" charset="0"/>
              <a:buChar char="•"/>
            </a:pPr>
            <a:r>
              <a:rPr lang="en-US" sz="1800" dirty="0"/>
              <a:t>In a more comprehensive study, we have found higher power to be beneficial in rural areas where traffic is low and the opposite in urban areas where it is high</a:t>
            </a:r>
          </a:p>
          <a:p>
            <a:pPr>
              <a:buClr>
                <a:schemeClr val="tx2"/>
              </a:buClr>
              <a:buSzPct val="100000"/>
              <a:buFont typeface="Arial" panose="020B0604020202020204" pitchFamily="34" charset="0"/>
              <a:buChar char="•"/>
            </a:pPr>
            <a:endParaRPr lang="en-US" sz="1800" dirty="0" smtClean="0"/>
          </a:p>
          <a:p>
            <a:pPr>
              <a:buClr>
                <a:schemeClr val="tx2"/>
              </a:buClr>
              <a:buSzPct val="100000"/>
              <a:buFont typeface="Arial" panose="020B0604020202020204" pitchFamily="34" charset="0"/>
              <a:buChar char="•"/>
            </a:pPr>
            <a:endParaRPr lang="en-US" sz="1800" dirty="0" smtClean="0"/>
          </a:p>
        </p:txBody>
      </p:sp>
      <p:sp>
        <p:nvSpPr>
          <p:cNvPr id="11" name="Right Arrow 10"/>
          <p:cNvSpPr/>
          <p:nvPr/>
        </p:nvSpPr>
        <p:spPr>
          <a:xfrm rot="7307589">
            <a:off x="2431511" y="2642738"/>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ight Arrow 11"/>
          <p:cNvSpPr/>
          <p:nvPr/>
        </p:nvSpPr>
        <p:spPr>
          <a:xfrm rot="7307589">
            <a:off x="6908083" y="2761153"/>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xit" presetSubtype="0" fill="hold" grpId="0"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3" grpId="0">
        <p:bldAsOne/>
      </p:bldGraphic>
      <p:bldGraphic spid="10" grpId="0">
        <p:bldAsOne/>
      </p:bldGraphic>
      <p:bldGraphic spid="9" grpId="0">
        <p:bldAsOne/>
      </p:bldGraphic>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8"/>
          <p:cNvGraphicFramePr>
            <a:graphicFrameLocks noGrp="1"/>
          </p:cNvGraphicFramePr>
          <p:nvPr>
            <p:ph sz="half" idx="2"/>
            <p:extLst>
              <p:ext uri="{D42A27DB-BD31-4B8C-83A1-F6EECF244321}">
                <p14:modId xmlns:p14="http://schemas.microsoft.com/office/powerpoint/2010/main" val="205005010"/>
              </p:ext>
            </p:extLst>
          </p:nvPr>
        </p:nvGraphicFramePr>
        <p:xfrm>
          <a:off x="4662889" y="1219200"/>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9"/>
          <p:cNvGraphicFramePr>
            <a:graphicFrameLocks noGrp="1"/>
          </p:cNvGraphicFramePr>
          <p:nvPr>
            <p:ph sz="half" idx="1"/>
            <p:extLst>
              <p:ext uri="{D42A27DB-BD31-4B8C-83A1-F6EECF244321}">
                <p14:modId xmlns:p14="http://schemas.microsoft.com/office/powerpoint/2010/main" val="3673072567"/>
              </p:ext>
            </p:extLst>
          </p:nvPr>
        </p:nvGraphicFramePr>
        <p:xfrm>
          <a:off x="392696" y="1219200"/>
          <a:ext cx="41148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8"/>
          <p:cNvGraphicFramePr>
            <a:graphicFrameLocks/>
          </p:cNvGraphicFramePr>
          <p:nvPr>
            <p:extLst>
              <p:ext uri="{D42A27DB-BD31-4B8C-83A1-F6EECF244321}">
                <p14:modId xmlns:p14="http://schemas.microsoft.com/office/powerpoint/2010/main" val="2780294002"/>
              </p:ext>
            </p:extLst>
          </p:nvPr>
        </p:nvGraphicFramePr>
        <p:xfrm>
          <a:off x="4665098" y="1230995"/>
          <a:ext cx="4114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ontent Placeholder 9"/>
          <p:cNvGraphicFramePr>
            <a:graphicFrameLocks/>
          </p:cNvGraphicFramePr>
          <p:nvPr>
            <p:extLst>
              <p:ext uri="{D42A27DB-BD31-4B8C-83A1-F6EECF244321}">
                <p14:modId xmlns:p14="http://schemas.microsoft.com/office/powerpoint/2010/main" val="4235901928"/>
              </p:ext>
            </p:extLst>
          </p:nvPr>
        </p:nvGraphicFramePr>
        <p:xfrm>
          <a:off x="394905" y="1230995"/>
          <a:ext cx="4114800" cy="3657600"/>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2"/>
          <p:cNvSpPr>
            <a:spLocks noGrp="1"/>
          </p:cNvSpPr>
          <p:nvPr>
            <p:ph type="title"/>
          </p:nvPr>
        </p:nvSpPr>
        <p:spPr/>
        <p:txBody>
          <a:bodyPr>
            <a:normAutofit fontScale="90000"/>
          </a:bodyPr>
          <a:lstStyle/>
          <a:p>
            <a:r>
              <a:rPr lang="en-US" dirty="0" smtClean="0"/>
              <a:t>Coverage and Throughput</a:t>
            </a:r>
            <a:br>
              <a:rPr lang="en-US" dirty="0" smtClean="0"/>
            </a:br>
            <a:r>
              <a:rPr lang="en-US" sz="2700" dirty="0" smtClean="0">
                <a:solidFill>
                  <a:srgbClr val="FFC000"/>
                </a:solidFill>
              </a:rPr>
              <a:t>Traffic Control vs. Traffic Control + High-power UE</a:t>
            </a:r>
            <a:endParaRPr lang="en-US" sz="2700" dirty="0">
              <a:solidFill>
                <a:srgbClr val="FFC000"/>
              </a:solidFill>
            </a:endParaRPr>
          </a:p>
        </p:txBody>
      </p:sp>
      <p:sp>
        <p:nvSpPr>
          <p:cNvPr id="6" name="Content Placeholder 2"/>
          <p:cNvSpPr txBox="1">
            <a:spLocks/>
          </p:cNvSpPr>
          <p:nvPr/>
        </p:nvSpPr>
        <p:spPr>
          <a:xfrm>
            <a:off x="530712" y="5054563"/>
            <a:ext cx="7648844" cy="73019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600" dirty="0" smtClean="0"/>
              <a:t>When combined with traffic control, which limits uplink interference, high-power transmission can be more effective in restoring throughput</a:t>
            </a:r>
          </a:p>
          <a:p>
            <a:pPr>
              <a:buClr>
                <a:schemeClr val="tx2"/>
              </a:buClr>
              <a:buSzPct val="100000"/>
              <a:buFont typeface="Arial" panose="020B0604020202020204" pitchFamily="34" charset="0"/>
              <a:buChar char="•"/>
            </a:pPr>
            <a:r>
              <a:rPr lang="en-US" sz="1600" dirty="0"/>
              <a:t>High-power transmission is most effective when outage is severe:</a:t>
            </a:r>
          </a:p>
          <a:p>
            <a:pPr lvl="1">
              <a:buSzPct val="100000"/>
              <a:buFont typeface="Courier New" panose="02070309020205020404" pitchFamily="49" charset="0"/>
              <a:buChar char="o"/>
            </a:pPr>
            <a:r>
              <a:rPr lang="en-US" sz="1600" dirty="0"/>
              <a:t>Localized </a:t>
            </a:r>
            <a:r>
              <a:rPr lang="en-US" sz="1600" dirty="0" smtClean="0"/>
              <a:t>outage</a:t>
            </a:r>
          </a:p>
          <a:p>
            <a:pPr lvl="1">
              <a:buSzPct val="100000"/>
              <a:buFont typeface="Courier New" panose="02070309020205020404" pitchFamily="49" charset="0"/>
              <a:buChar char="o"/>
            </a:pPr>
            <a:r>
              <a:rPr lang="en-US" sz="1600" dirty="0" smtClean="0"/>
              <a:t>High </a:t>
            </a:r>
            <a:r>
              <a:rPr lang="en-US" sz="1600" dirty="0"/>
              <a:t>outage percentages</a:t>
            </a:r>
          </a:p>
          <a:p>
            <a:pPr>
              <a:buClr>
                <a:schemeClr val="tx2"/>
              </a:buClr>
              <a:buSzPct val="100000"/>
              <a:buFont typeface="Arial" panose="020B0604020202020204" pitchFamily="34" charset="0"/>
              <a:buChar char="•"/>
            </a:pPr>
            <a:endParaRPr lang="en-US" sz="1800" dirty="0" smtClean="0"/>
          </a:p>
          <a:p>
            <a:pPr>
              <a:buClr>
                <a:schemeClr val="tx2"/>
              </a:buClr>
              <a:buSzPct val="100000"/>
              <a:buFont typeface="Arial" panose="020B0604020202020204" pitchFamily="34" charset="0"/>
              <a:buChar char="•"/>
            </a:pPr>
            <a:endParaRPr lang="en-US" sz="1800" dirty="0" smtClean="0"/>
          </a:p>
        </p:txBody>
      </p:sp>
      <p:sp>
        <p:nvSpPr>
          <p:cNvPr id="14" name="Right Arrow 13"/>
          <p:cNvSpPr/>
          <p:nvPr/>
        </p:nvSpPr>
        <p:spPr>
          <a:xfrm rot="18053050">
            <a:off x="6986632" y="3109463"/>
            <a:ext cx="478072" cy="15663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546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Throughput Improvements</a:t>
            </a:r>
            <a:br>
              <a:rPr lang="en-US" dirty="0" smtClean="0"/>
            </a:br>
            <a:r>
              <a:rPr lang="en-US" sz="2700" dirty="0">
                <a:solidFill>
                  <a:srgbClr val="FFC000"/>
                </a:solidFill>
              </a:rPr>
              <a:t>Traffic Control vs. Traffic Control + High-power UE</a:t>
            </a:r>
          </a:p>
        </p:txBody>
      </p:sp>
      <mc:AlternateContent xmlns:mc="http://schemas.openxmlformats.org/markup-compatibility/2006" xmlns:a14="http://schemas.microsoft.com/office/drawing/2010/main">
        <mc:Choice Requires="a14">
          <p:sp>
            <p:nvSpPr>
              <p:cNvPr id="11" name="TextBox 10"/>
              <p:cNvSpPr txBox="1"/>
              <p:nvPr/>
            </p:nvSpPr>
            <p:spPr>
              <a:xfrm>
                <a:off x="6107786" y="3076231"/>
                <a:ext cx="2795583" cy="7194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𝑇𝑃</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𝐼𝑛𝑐𝑟𝑒𝑎𝑠𝑒</m:t>
                          </m:r>
                          <m:r>
                            <a:rPr lang="en-US" sz="1400" b="0" i="1" smtClean="0">
                              <a:latin typeface="Cambria Math" panose="02040503050406030204" pitchFamily="18" charset="0"/>
                            </a:rPr>
                            <m:t> </m:t>
                          </m:r>
                          <m:r>
                            <a:rPr lang="en-US" sz="1400" b="0" i="1" smtClean="0">
                              <a:latin typeface="Cambria Math" panose="02040503050406030204" pitchFamily="18" charset="0"/>
                            </a:rPr>
                            <m:t>𝑖𝑛</m:t>
                          </m:r>
                          <m:r>
                            <a:rPr lang="en-US" sz="1400" b="0" i="1" smtClean="0">
                              <a:latin typeface="Cambria Math" panose="02040503050406030204" pitchFamily="18" charset="0"/>
                            </a:rPr>
                            <m:t> </m:t>
                          </m:r>
                          <m:r>
                            <a:rPr lang="en-US" sz="1400" b="0" i="1" smtClean="0">
                              <a:latin typeface="Cambria Math" panose="02040503050406030204" pitchFamily="18" charset="0"/>
                            </a:rPr>
                            <m:t>𝑇𝑃</m:t>
                          </m:r>
                          <m:r>
                            <a:rPr lang="en-US" sz="1400" b="0" i="1" smtClean="0">
                              <a:latin typeface="Cambria Math" panose="02040503050406030204" pitchFamily="18" charset="0"/>
                            </a:rPr>
                            <m:t> </m:t>
                          </m:r>
                          <m:r>
                            <a:rPr lang="en-US" sz="1400" b="0" i="1" smtClean="0">
                              <a:latin typeface="Cambria Math" panose="02040503050406030204" pitchFamily="18" charset="0"/>
                            </a:rPr>
                            <m:t>𝑢𝑠𝑖𝑛𝑔</m:t>
                          </m:r>
                          <m:r>
                            <a:rPr lang="en-US" sz="1400" b="0" i="1" smtClean="0">
                              <a:latin typeface="Cambria Math" panose="02040503050406030204" pitchFamily="18" charset="0"/>
                            </a:rPr>
                            <m:t> 1.2 </m:t>
                          </m:r>
                          <m:r>
                            <a:rPr lang="en-US" sz="1400" b="0" i="1" smtClean="0">
                              <a:latin typeface="Cambria Math" panose="02040503050406030204" pitchFamily="18" charset="0"/>
                            </a:rPr>
                            <m:t>𝑊</m:t>
                          </m:r>
                        </m:num>
                        <m:den>
                          <m:r>
                            <a:rPr lang="en-US" sz="1400" b="0" i="1" smtClean="0">
                              <a:latin typeface="Cambria Math" panose="02040503050406030204" pitchFamily="18" charset="0"/>
                            </a:rPr>
                            <m:t>𝑇𝑃</m:t>
                          </m:r>
                          <m:r>
                            <a:rPr lang="en-US" sz="1400" b="0" i="1" smtClean="0">
                              <a:latin typeface="Cambria Math" panose="02040503050406030204" pitchFamily="18" charset="0"/>
                            </a:rPr>
                            <m:t> </m:t>
                          </m:r>
                          <m:r>
                            <a:rPr lang="en-US" sz="1400" b="0" i="1" smtClean="0">
                              <a:latin typeface="Cambria Math" panose="02040503050406030204" pitchFamily="18" charset="0"/>
                            </a:rPr>
                            <m:t>𝑢𝑠𝑖𝑛𝑔</m:t>
                          </m:r>
                          <m:r>
                            <a:rPr lang="en-US" sz="1400" b="0" i="1" smtClean="0">
                              <a:latin typeface="Cambria Math" panose="02040503050406030204" pitchFamily="18" charset="0"/>
                            </a:rPr>
                            <m:t> 0.2 </m:t>
                          </m:r>
                          <m:r>
                            <a:rPr lang="en-US" sz="1400" b="0" i="1" smtClean="0">
                              <a:latin typeface="Cambria Math" panose="02040503050406030204" pitchFamily="18" charset="0"/>
                            </a:rPr>
                            <m:t>𝑊</m:t>
                          </m:r>
                        </m:den>
                      </m:f>
                    </m:oMath>
                  </m:oMathPara>
                </a14:m>
                <a:endParaRPr lang="en-US" b="0" dirty="0" smtClean="0"/>
              </a:p>
              <a:p>
                <a:endParaRPr lang="en-US" b="0" dirty="0"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6107786" y="3076231"/>
                <a:ext cx="2795583" cy="719492"/>
              </a:xfrm>
              <a:prstGeom prst="rect">
                <a:avLst/>
              </a:prstGeom>
              <a:blipFill rotWithShape="0">
                <a:blip r:embed="rId3"/>
                <a:stretch>
                  <a:fillRect l="-1089" t="-2542" r="-871"/>
                </a:stretch>
              </a:blipFill>
            </p:spPr>
            <p:txBody>
              <a:bodyPr/>
              <a:lstStyle/>
              <a:p>
                <a:r>
                  <a:rPr lang="en-US">
                    <a:noFill/>
                  </a:rPr>
                  <a:t> </a:t>
                </a:r>
              </a:p>
            </p:txBody>
          </p:sp>
        </mc:Fallback>
      </mc:AlternateContent>
      <p:sp>
        <p:nvSpPr>
          <p:cNvPr id="6" name="Content Placeholder 2"/>
          <p:cNvSpPr txBox="1">
            <a:spLocks/>
          </p:cNvSpPr>
          <p:nvPr/>
        </p:nvSpPr>
        <p:spPr>
          <a:xfrm>
            <a:off x="937431" y="5913641"/>
            <a:ext cx="7965938" cy="73019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endParaRPr lang="en-US" sz="1600" dirty="0" smtClean="0"/>
          </a:p>
        </p:txBody>
      </p:sp>
      <p:sp>
        <p:nvSpPr>
          <p:cNvPr id="7" name="Content Placeholder 2"/>
          <p:cNvSpPr txBox="1">
            <a:spLocks/>
          </p:cNvSpPr>
          <p:nvPr/>
        </p:nvSpPr>
        <p:spPr>
          <a:xfrm>
            <a:off x="881770" y="6015241"/>
            <a:ext cx="8077260" cy="730198"/>
          </a:xfrm>
          <a:prstGeom prst="rect">
            <a:avLst/>
          </a:prstGeom>
        </p:spPr>
        <p:txBody>
          <a:bodyPr/>
          <a:lstStyle>
            <a:lvl1pPr marL="342900" indent="-342900" algn="l" rtl="0" eaLnBrk="1" fontAlgn="base" hangingPunct="1">
              <a:spcBef>
                <a:spcPct val="20000"/>
              </a:spcBef>
              <a:spcAft>
                <a:spcPct val="0"/>
              </a:spcAft>
              <a:buClr>
                <a:schemeClr val="folHlink"/>
              </a:buClr>
              <a:buSzPct val="60000"/>
              <a:buFont typeface="Wingdings" pitchFamily="2" charset="2"/>
              <a:buChar char="n"/>
              <a:defRPr sz="2000">
                <a:solidFill>
                  <a:schemeClr val="tx2"/>
                </a:solidFill>
                <a:latin typeface="+mn-lt"/>
                <a:ea typeface="+mn-ea"/>
                <a:cs typeface="+mn-cs"/>
              </a:defRPr>
            </a:lvl1pPr>
            <a:lvl2pPr marL="742950" indent="-285750" algn="l" rtl="0" eaLnBrk="1" fontAlgn="base" hangingPunct="1">
              <a:spcBef>
                <a:spcPct val="0"/>
              </a:spcBef>
              <a:spcAft>
                <a:spcPct val="0"/>
              </a:spcAft>
              <a:buClr>
                <a:schemeClr val="tx2"/>
              </a:buClr>
              <a:buFont typeface="Arial" charset="0"/>
              <a:buChar char="–"/>
              <a:defRPr sz="2000">
                <a:solidFill>
                  <a:schemeClr val="tx2"/>
                </a:solidFill>
                <a:latin typeface="+mn-lt"/>
              </a:defRPr>
            </a:lvl2pPr>
            <a:lvl3pPr marL="1143000" indent="-228600" algn="l" rtl="0" eaLnBrk="1" fontAlgn="base" hangingPunct="1">
              <a:spcBef>
                <a:spcPct val="0"/>
              </a:spcBef>
              <a:spcAft>
                <a:spcPct val="0"/>
              </a:spcAft>
              <a:buClr>
                <a:schemeClr val="tx2"/>
              </a:buClr>
              <a:buSzPct val="50000"/>
              <a:buFont typeface="Wingdings" pitchFamily="2" charset="2"/>
              <a:buChar char="n"/>
              <a:defRPr>
                <a:solidFill>
                  <a:schemeClr val="tx2"/>
                </a:solidFill>
                <a:latin typeface="+mn-lt"/>
              </a:defRPr>
            </a:lvl3pPr>
            <a:lvl4pPr marL="1600200" indent="-228600" algn="l" rtl="0" eaLnBrk="1" fontAlgn="base" hangingPunct="1">
              <a:spcBef>
                <a:spcPct val="0"/>
              </a:spcBef>
              <a:spcAft>
                <a:spcPct val="0"/>
              </a:spcAft>
              <a:buClr>
                <a:schemeClr val="tx2"/>
              </a:buClr>
              <a:buSzPct val="55000"/>
              <a:buFont typeface="Wingdings" pitchFamily="2" charset="2"/>
              <a:buChar char="n"/>
              <a:defRPr sz="1600">
                <a:solidFill>
                  <a:schemeClr val="tx2"/>
                </a:solidFill>
                <a:latin typeface="+mn-lt"/>
              </a:defRPr>
            </a:lvl4pPr>
            <a:lvl5pPr marL="2057400" indent="-228600" algn="l" rtl="0" eaLnBrk="1" fontAlgn="base" hangingPunct="1">
              <a:spcBef>
                <a:spcPct val="0"/>
              </a:spcBef>
              <a:spcAft>
                <a:spcPct val="0"/>
              </a:spcAft>
              <a:buClr>
                <a:schemeClr val="tx2"/>
              </a:buClr>
              <a:buSzPct val="50000"/>
              <a:buFont typeface="Wingdings" pitchFamily="2" charset="2"/>
              <a:buChar char="n"/>
              <a:defRPr sz="1400">
                <a:solidFill>
                  <a:schemeClr val="tx2"/>
                </a:solidFill>
                <a:latin typeface="+mn-lt"/>
              </a:defRPr>
            </a:lvl5pPr>
            <a:lvl6pPr marL="25146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6pPr>
            <a:lvl7pPr marL="29718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7pPr>
            <a:lvl8pPr marL="34290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8pPr>
            <a:lvl9pPr marL="3886200" indent="-228600" algn="l" rtl="0" eaLnBrk="1" fontAlgn="base" hangingPunct="1">
              <a:spcBef>
                <a:spcPct val="0"/>
              </a:spcBef>
              <a:spcAft>
                <a:spcPct val="0"/>
              </a:spcAft>
              <a:buClr>
                <a:schemeClr val="tx1"/>
              </a:buClr>
              <a:buSzPct val="50000"/>
              <a:buFont typeface="Wingdings" pitchFamily="2" charset="2"/>
              <a:buChar char="n"/>
              <a:defRPr sz="1400">
                <a:solidFill>
                  <a:schemeClr val="tx1"/>
                </a:solidFill>
                <a:latin typeface="+mn-lt"/>
              </a:defRPr>
            </a:lvl9pPr>
          </a:lstStyle>
          <a:p>
            <a:pPr>
              <a:buClr>
                <a:schemeClr val="tx2"/>
              </a:buClr>
              <a:buSzPct val="100000"/>
              <a:buFont typeface="Arial" panose="020B0604020202020204" pitchFamily="34" charset="0"/>
              <a:buChar char="•"/>
            </a:pPr>
            <a:r>
              <a:rPr lang="en-US" sz="1800" dirty="0" smtClean="0"/>
              <a:t>With traffic control, </a:t>
            </a:r>
            <a:r>
              <a:rPr lang="en-US" sz="1800" dirty="0"/>
              <a:t>t</a:t>
            </a:r>
            <a:r>
              <a:rPr lang="en-US" sz="1800" dirty="0" smtClean="0"/>
              <a:t>he increase in throughput using the 1.2 W UE can be as great as 130%</a:t>
            </a:r>
            <a:endParaRPr lang="en-US" dirty="0" smtClean="0"/>
          </a:p>
          <a:p>
            <a:pPr>
              <a:buClr>
                <a:schemeClr val="tx2"/>
              </a:buClr>
              <a:buSzPct val="100000"/>
              <a:buFont typeface="Arial" panose="020B0604020202020204" pitchFamily="34" charset="0"/>
              <a:buChar char="•"/>
            </a:pPr>
            <a:endParaRPr lang="en-US" sz="1800" dirty="0" smtClean="0"/>
          </a:p>
        </p:txBody>
      </p:sp>
      <p:graphicFrame>
        <p:nvGraphicFramePr>
          <p:cNvPr id="9" name="Chart 8"/>
          <p:cNvGraphicFramePr>
            <a:graphicFrameLocks/>
          </p:cNvGraphicFramePr>
          <p:nvPr>
            <p:extLst>
              <p:ext uri="{D42A27DB-BD31-4B8C-83A1-F6EECF244321}">
                <p14:modId xmlns:p14="http://schemas.microsoft.com/office/powerpoint/2010/main" val="4060788548"/>
              </p:ext>
            </p:extLst>
          </p:nvPr>
        </p:nvGraphicFramePr>
        <p:xfrm>
          <a:off x="361949" y="1456980"/>
          <a:ext cx="5410201" cy="42389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47356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endParaRPr lang="en-US" dirty="0"/>
          </a:p>
        </p:txBody>
      </p:sp>
      <p:sp>
        <p:nvSpPr>
          <p:cNvPr id="4" name="Rectangle 3"/>
          <p:cNvSpPr/>
          <p:nvPr/>
        </p:nvSpPr>
        <p:spPr>
          <a:xfrm>
            <a:off x="1954081" y="1246683"/>
            <a:ext cx="5275974" cy="5262979"/>
          </a:xfrm>
          <a:prstGeom prst="rect">
            <a:avLst/>
          </a:prstGeom>
        </p:spPr>
        <p:txBody>
          <a:bodyPr wrap="square">
            <a:spAutoFit/>
          </a:bodyPr>
          <a:lstStyle/>
          <a:p>
            <a:pPr lvl="0" algn="ctr" defTabSz="914400" eaLnBrk="0" fontAlgn="base" hangingPunct="0">
              <a:spcAft>
                <a:spcPct val="0"/>
              </a:spcAft>
              <a:defRPr/>
            </a:pPr>
            <a:r>
              <a:rPr lang="en-US" sz="2400" dirty="0">
                <a:solidFill>
                  <a:sysClr val="windowText" lastClr="000000">
                    <a:tint val="75000"/>
                  </a:sysClr>
                </a:solidFill>
                <a:latin typeface="Candara"/>
                <a:ea typeface="ＭＳ Ｐゴシック" pitchFamily="-111" charset="-128"/>
                <a:cs typeface="Candara"/>
              </a:rPr>
              <a:t>This work is sponsored by:</a:t>
            </a:r>
          </a:p>
          <a:p>
            <a:pPr lvl="0" algn="ctr" defTabSz="914400" eaLnBrk="0" fontAlgn="base" hangingPunct="0">
              <a:spcAft>
                <a:spcPct val="0"/>
              </a:spcAft>
              <a:defRPr/>
            </a:pPr>
            <a:endParaRPr lang="en-US" sz="2400" dirty="0">
              <a:solidFill>
                <a:sysClr val="windowText" lastClr="000000">
                  <a:tint val="75000"/>
                </a:sysClr>
              </a:solidFill>
              <a:latin typeface="Candara"/>
              <a:cs typeface="Candara"/>
            </a:endParaRPr>
          </a:p>
          <a:p>
            <a:pPr lvl="0" algn="ctr" defTabSz="914400" eaLnBrk="0" fontAlgn="base" hangingPunct="0">
              <a:spcAft>
                <a:spcPct val="0"/>
              </a:spcAft>
              <a:defRPr/>
            </a:pPr>
            <a:endParaRPr lang="en-US" sz="2400" dirty="0">
              <a:solidFill>
                <a:sysClr val="windowText" lastClr="000000">
                  <a:tint val="75000"/>
                </a:sysClr>
              </a:solidFill>
              <a:latin typeface="Candara"/>
              <a:ea typeface="ＭＳ Ｐゴシック" pitchFamily="-111" charset="-128"/>
              <a:cs typeface="Candara"/>
            </a:endParaRPr>
          </a:p>
          <a:p>
            <a:pPr lvl="0" algn="ctr" defTabSz="914400" eaLnBrk="0" fontAlgn="base" hangingPunct="0">
              <a:spcAft>
                <a:spcPct val="0"/>
              </a:spcAft>
              <a:defRPr/>
            </a:pPr>
            <a:endParaRPr lang="en-US" sz="2400" dirty="0">
              <a:solidFill>
                <a:sysClr val="windowText" lastClr="000000">
                  <a:tint val="75000"/>
                </a:sysClr>
              </a:solidFill>
              <a:latin typeface="Candara"/>
              <a:cs typeface="Candara"/>
            </a:endParaRPr>
          </a:p>
          <a:p>
            <a:pPr lvl="0" algn="ctr" defTabSz="914400"/>
            <a:endParaRPr lang="en-US" sz="2400" dirty="0">
              <a:solidFill>
                <a:sysClr val="windowText" lastClr="000000">
                  <a:tint val="75000"/>
                </a:sysClr>
              </a:solidFill>
              <a:latin typeface="Candara"/>
              <a:cs typeface="Candara"/>
            </a:endParaRPr>
          </a:p>
          <a:p>
            <a:pPr lvl="0" algn="ctr" defTabSz="914400"/>
            <a:endParaRPr lang="en-US" sz="2400" dirty="0">
              <a:solidFill>
                <a:srgbClr val="000000"/>
              </a:solidFill>
              <a:latin typeface="Candara"/>
              <a:cs typeface="Candara"/>
            </a:endParaRPr>
          </a:p>
          <a:p>
            <a:pPr lvl="0" algn="ctr" defTabSz="914400"/>
            <a:endParaRPr lang="en-US" sz="2400" dirty="0">
              <a:solidFill>
                <a:srgbClr val="000000"/>
              </a:solidFill>
              <a:latin typeface="Candara"/>
              <a:cs typeface="Candara"/>
            </a:endParaRPr>
          </a:p>
          <a:p>
            <a:pPr lvl="0" algn="ctr" defTabSz="914400"/>
            <a:endParaRPr lang="en-US" sz="2400" dirty="0">
              <a:solidFill>
                <a:srgbClr val="000000"/>
              </a:solidFill>
              <a:latin typeface="Candara"/>
              <a:cs typeface="Candara"/>
            </a:endParaRPr>
          </a:p>
          <a:p>
            <a:pPr lvl="0" algn="ctr" defTabSz="914400"/>
            <a:endParaRPr lang="en-US" sz="2400" dirty="0">
              <a:solidFill>
                <a:srgbClr val="000000"/>
              </a:solidFill>
              <a:latin typeface="Candara"/>
              <a:cs typeface="Candara"/>
            </a:endParaRPr>
          </a:p>
          <a:p>
            <a:pPr lvl="0" algn="ctr" defTabSz="914400"/>
            <a:r>
              <a:rPr lang="en-US" sz="2400" dirty="0">
                <a:solidFill>
                  <a:srgbClr val="000000"/>
                </a:solidFill>
                <a:latin typeface="Candara"/>
                <a:cs typeface="Candara"/>
              </a:rPr>
              <a:t>Department of Homeland Security</a:t>
            </a:r>
            <a:br>
              <a:rPr lang="en-US" sz="2400" dirty="0">
                <a:solidFill>
                  <a:srgbClr val="000000"/>
                </a:solidFill>
                <a:latin typeface="Candara"/>
                <a:cs typeface="Candara"/>
              </a:rPr>
            </a:br>
            <a:r>
              <a:rPr lang="en-US" sz="2400" dirty="0">
                <a:solidFill>
                  <a:srgbClr val="000000"/>
                </a:solidFill>
                <a:latin typeface="Candara"/>
                <a:cs typeface="Candara"/>
              </a:rPr>
              <a:t>Science &amp; Technology Directorate</a:t>
            </a:r>
            <a:br>
              <a:rPr lang="en-US" sz="2400" dirty="0">
                <a:solidFill>
                  <a:srgbClr val="000000"/>
                </a:solidFill>
                <a:latin typeface="Candara"/>
                <a:cs typeface="Candara"/>
              </a:rPr>
            </a:br>
            <a:r>
              <a:rPr lang="en-US" sz="2400" dirty="0">
                <a:solidFill>
                  <a:srgbClr val="000000"/>
                </a:solidFill>
                <a:latin typeface="Candara"/>
                <a:cs typeface="Candara"/>
              </a:rPr>
              <a:t>Office for Interoperability and Compatibility</a:t>
            </a:r>
            <a:br>
              <a:rPr lang="en-US" sz="2400" dirty="0">
                <a:solidFill>
                  <a:srgbClr val="000000"/>
                </a:solidFill>
                <a:latin typeface="Candara"/>
                <a:cs typeface="Candara"/>
              </a:rPr>
            </a:br>
            <a:r>
              <a:rPr lang="en-US" sz="2400" dirty="0">
                <a:solidFill>
                  <a:srgbClr val="000000"/>
                </a:solidFill>
                <a:latin typeface="Candara"/>
                <a:cs typeface="Candara"/>
              </a:rPr>
              <a:t>(DHS S&amp;T OIC)</a:t>
            </a:r>
            <a:endParaRPr lang="en-US" sz="2400" dirty="0">
              <a:solidFill>
                <a:sysClr val="windowText" lastClr="000000">
                  <a:tint val="75000"/>
                </a:sysClr>
              </a:solidFill>
              <a:latin typeface="Candara"/>
              <a:cs typeface="Candara"/>
            </a:endParaRPr>
          </a:p>
        </p:txBody>
      </p:sp>
      <p:pic>
        <p:nvPicPr>
          <p:cNvPr id="5" name="Picture 4" descr="Seal_of_the_United_States_Department_of_Homeland_Security.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894559"/>
            <a:ext cx="2522167" cy="2514600"/>
          </a:xfrm>
          <a:prstGeom prst="rect">
            <a:avLst/>
          </a:prstGeom>
        </p:spPr>
      </p:pic>
    </p:spTree>
    <p:extLst>
      <p:ext uri="{BB962C8B-B14F-4D97-AF65-F5344CB8AC3E}">
        <p14:creationId xmlns:p14="http://schemas.microsoft.com/office/powerpoint/2010/main" val="2431436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sz="half" idx="2"/>
            <p:extLst>
              <p:ext uri="{D42A27DB-BD31-4B8C-83A1-F6EECF244321}">
                <p14:modId xmlns:p14="http://schemas.microsoft.com/office/powerpoint/2010/main" val="3198882184"/>
              </p:ext>
            </p:extLst>
          </p:nvPr>
        </p:nvGraphicFramePr>
        <p:xfrm>
          <a:off x="914400" y="1225094"/>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ormAutofit fontScale="90000"/>
          </a:bodyPr>
          <a:lstStyle/>
          <a:p>
            <a:r>
              <a:rPr lang="en-US" dirty="0" smtClean="0"/>
              <a:t>MCS</a:t>
            </a:r>
            <a:br>
              <a:rPr lang="en-US" dirty="0" smtClean="0"/>
            </a:br>
            <a:r>
              <a:rPr lang="en-US" sz="2700" dirty="0" smtClean="0">
                <a:solidFill>
                  <a:srgbClr val="FFC000"/>
                </a:solidFill>
              </a:rPr>
              <a:t>Traffic Control vs. Traffic Control + High-power UE</a:t>
            </a:r>
            <a:endParaRPr lang="en-US" sz="2700" dirty="0">
              <a:solidFill>
                <a:srgbClr val="FFC000"/>
              </a:solidFill>
            </a:endParaRPr>
          </a:p>
        </p:txBody>
      </p:sp>
      <p:sp>
        <p:nvSpPr>
          <p:cNvPr id="9" name="TextBox 8"/>
          <p:cNvSpPr txBox="1"/>
          <p:nvPr/>
        </p:nvSpPr>
        <p:spPr>
          <a:xfrm>
            <a:off x="880086" y="5371280"/>
            <a:ext cx="8017934" cy="646331"/>
          </a:xfrm>
          <a:prstGeom prst="rect">
            <a:avLst/>
          </a:prstGeom>
          <a:noFill/>
        </p:spPr>
        <p:txBody>
          <a:bodyPr wrap="square" rtlCol="0">
            <a:spAutoFit/>
          </a:bodyPr>
          <a:lstStyle/>
          <a:p>
            <a:pPr marL="285750" indent="-285750">
              <a:buFont typeface="Arial"/>
              <a:buChar char="•"/>
            </a:pPr>
            <a:r>
              <a:rPr lang="en-US" dirty="0" smtClean="0">
                <a:solidFill>
                  <a:schemeClr val="tx2"/>
                </a:solidFill>
              </a:rPr>
              <a:t>Higher power provides </a:t>
            </a:r>
            <a:r>
              <a:rPr lang="en-US" dirty="0">
                <a:solidFill>
                  <a:schemeClr val="tx2"/>
                </a:solidFill>
              </a:rPr>
              <a:t>better </a:t>
            </a:r>
            <a:r>
              <a:rPr lang="en-US" dirty="0" smtClean="0">
                <a:solidFill>
                  <a:schemeClr val="tx2"/>
                </a:solidFill>
              </a:rPr>
              <a:t>uplink SINR </a:t>
            </a:r>
            <a:r>
              <a:rPr lang="en-US" dirty="0">
                <a:solidFill>
                  <a:schemeClr val="tx2"/>
                </a:solidFill>
              </a:rPr>
              <a:t>for the responders, allowing for more efficient MCS and </a:t>
            </a:r>
            <a:r>
              <a:rPr lang="en-US" dirty="0" smtClean="0">
                <a:solidFill>
                  <a:schemeClr val="tx2"/>
                </a:solidFill>
              </a:rPr>
              <a:t>increased capacity</a:t>
            </a:r>
          </a:p>
        </p:txBody>
      </p:sp>
      <p:sp>
        <p:nvSpPr>
          <p:cNvPr id="17" name="TextBox 16"/>
          <p:cNvSpPr txBox="1"/>
          <p:nvPr/>
        </p:nvSpPr>
        <p:spPr>
          <a:xfrm>
            <a:off x="4205517" y="3059893"/>
            <a:ext cx="1327182" cy="307777"/>
          </a:xfrm>
          <a:prstGeom prst="rect">
            <a:avLst/>
          </a:prstGeom>
          <a:noFill/>
        </p:spPr>
        <p:txBody>
          <a:bodyPr wrap="square" rtlCol="0">
            <a:spAutoFit/>
          </a:bodyPr>
          <a:lstStyle/>
          <a:p>
            <a:r>
              <a:rPr lang="en-US" sz="1400" dirty="0" smtClean="0"/>
              <a:t>Higher MCS</a:t>
            </a:r>
            <a:endParaRPr lang="en-US" sz="1400" dirty="0"/>
          </a:p>
        </p:txBody>
      </p:sp>
      <p:cxnSp>
        <p:nvCxnSpPr>
          <p:cNvPr id="18" name="Straight Arrow Connector 17"/>
          <p:cNvCxnSpPr>
            <a:stCxn id="17" idx="2"/>
          </p:cNvCxnSpPr>
          <p:nvPr/>
        </p:nvCxnSpPr>
        <p:spPr>
          <a:xfrm flipH="1">
            <a:off x="4150732" y="3367670"/>
            <a:ext cx="718376" cy="390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p:cNvCxnSpPr>
          <p:nvPr/>
        </p:nvCxnSpPr>
        <p:spPr>
          <a:xfrm>
            <a:off x="4869108" y="3367670"/>
            <a:ext cx="802487" cy="246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793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24"/>
          <p:cNvGraphicFramePr>
            <a:graphicFrameLocks noGrp="1"/>
          </p:cNvGraphicFramePr>
          <p:nvPr>
            <p:ph sz="half" idx="1"/>
            <p:extLst>
              <p:ext uri="{D42A27DB-BD31-4B8C-83A1-F6EECF244321}">
                <p14:modId xmlns:p14="http://schemas.microsoft.com/office/powerpoint/2010/main" val="2141850314"/>
              </p:ext>
            </p:extLst>
          </p:nvPr>
        </p:nvGraphicFramePr>
        <p:xfrm>
          <a:off x="341575" y="1312494"/>
          <a:ext cx="41148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ontent Placeholder 25"/>
          <p:cNvGraphicFramePr>
            <a:graphicFrameLocks noGrp="1"/>
          </p:cNvGraphicFramePr>
          <p:nvPr>
            <p:ph sz="half" idx="2"/>
            <p:extLst>
              <p:ext uri="{D42A27DB-BD31-4B8C-83A1-F6EECF244321}">
                <p14:modId xmlns:p14="http://schemas.microsoft.com/office/powerpoint/2010/main" val="1711424939"/>
              </p:ext>
            </p:extLst>
          </p:nvPr>
        </p:nvGraphicFramePr>
        <p:xfrm>
          <a:off x="4761175" y="1312494"/>
          <a:ext cx="41148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p:txBody>
          <a:bodyPr>
            <a:normAutofit fontScale="90000"/>
          </a:bodyPr>
          <a:lstStyle/>
          <a:p>
            <a:r>
              <a:rPr lang="en-US" dirty="0" smtClean="0"/>
              <a:t>Resource Block </a:t>
            </a:r>
            <a:r>
              <a:rPr lang="en-US" dirty="0"/>
              <a:t>Usage</a:t>
            </a:r>
            <a:br>
              <a:rPr lang="en-US" dirty="0"/>
            </a:br>
            <a:r>
              <a:rPr lang="en-US" sz="2700" dirty="0" smtClean="0">
                <a:solidFill>
                  <a:srgbClr val="FFC000"/>
                </a:solidFill>
              </a:rPr>
              <a:t>Traffic Control vs Traffic Control + High-power UE</a:t>
            </a:r>
            <a:endParaRPr lang="en-US" sz="2700" dirty="0">
              <a:solidFill>
                <a:srgbClr val="FFC000"/>
              </a:solidFill>
            </a:endParaRPr>
          </a:p>
        </p:txBody>
      </p:sp>
      <p:sp>
        <p:nvSpPr>
          <p:cNvPr id="14" name="TextBox 13"/>
          <p:cNvSpPr txBox="1"/>
          <p:nvPr/>
        </p:nvSpPr>
        <p:spPr>
          <a:xfrm>
            <a:off x="1497200" y="5832801"/>
            <a:ext cx="6864030" cy="646331"/>
          </a:xfrm>
          <a:prstGeom prst="rect">
            <a:avLst/>
          </a:prstGeom>
          <a:noFill/>
        </p:spPr>
        <p:txBody>
          <a:bodyPr wrap="square" rtlCol="0">
            <a:spAutoFit/>
          </a:bodyPr>
          <a:lstStyle/>
          <a:p>
            <a:pPr marL="285750" indent="-285750">
              <a:buFont typeface="Arial"/>
              <a:buChar char="•"/>
            </a:pPr>
            <a:r>
              <a:rPr lang="en-US" dirty="0">
                <a:solidFill>
                  <a:schemeClr val="tx2"/>
                </a:solidFill>
              </a:rPr>
              <a:t>Higher MCS in the uplink leads to lower </a:t>
            </a:r>
            <a:r>
              <a:rPr lang="en-US" dirty="0" smtClean="0">
                <a:solidFill>
                  <a:schemeClr val="tx2"/>
                </a:solidFill>
              </a:rPr>
              <a:t>resource-block usage</a:t>
            </a:r>
          </a:p>
          <a:p>
            <a:pPr marL="285750" indent="-285750">
              <a:buFont typeface="Arial"/>
              <a:buChar char="•"/>
            </a:pPr>
            <a:r>
              <a:rPr lang="en-US" dirty="0" smtClean="0">
                <a:solidFill>
                  <a:schemeClr val="tx2"/>
                </a:solidFill>
              </a:rPr>
              <a:t>Higher-power UE provides extended coverage on the uplink</a:t>
            </a:r>
            <a:endParaRPr lang="en-US" dirty="0">
              <a:solidFill>
                <a:schemeClr val="tx2"/>
              </a:solidFill>
            </a:endParaRPr>
          </a:p>
        </p:txBody>
      </p:sp>
      <p:grpSp>
        <p:nvGrpSpPr>
          <p:cNvPr id="15" name="Group 14"/>
          <p:cNvGrpSpPr/>
          <p:nvPr/>
        </p:nvGrpSpPr>
        <p:grpSpPr>
          <a:xfrm>
            <a:off x="1860544" y="2126135"/>
            <a:ext cx="1374150" cy="789322"/>
            <a:chOff x="6199749" y="1549616"/>
            <a:chExt cx="1374150" cy="789322"/>
          </a:xfrm>
        </p:grpSpPr>
        <p:sp>
          <p:nvSpPr>
            <p:cNvPr id="16" name="TextBox 15"/>
            <p:cNvSpPr txBox="1"/>
            <p:nvPr/>
          </p:nvSpPr>
          <p:spPr>
            <a:xfrm>
              <a:off x="6199749" y="1549616"/>
              <a:ext cx="1164101" cy="276999"/>
            </a:xfrm>
            <a:prstGeom prst="rect">
              <a:avLst/>
            </a:prstGeom>
            <a:noFill/>
          </p:spPr>
          <p:txBody>
            <a:bodyPr wrap="none" rtlCol="0">
              <a:spAutoFit/>
            </a:bodyPr>
            <a:lstStyle/>
            <a:p>
              <a:r>
                <a:rPr lang="en-US" sz="1200" dirty="0" smtClean="0"/>
                <a:t>No congestion</a:t>
              </a:r>
              <a:endParaRPr lang="en-US" sz="1200" dirty="0"/>
            </a:p>
          </p:txBody>
        </p:sp>
        <p:cxnSp>
          <p:nvCxnSpPr>
            <p:cNvPr id="17" name="Straight Arrow Connector 16"/>
            <p:cNvCxnSpPr>
              <a:stCxn id="16" idx="2"/>
            </p:cNvCxnSpPr>
            <p:nvPr/>
          </p:nvCxnSpPr>
          <p:spPr>
            <a:xfrm>
              <a:off x="6781800" y="1826615"/>
              <a:ext cx="792099" cy="88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2"/>
            </p:cNvCxnSpPr>
            <p:nvPr/>
          </p:nvCxnSpPr>
          <p:spPr>
            <a:xfrm flipH="1">
              <a:off x="6285299" y="1826615"/>
              <a:ext cx="496501" cy="512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394673" y="2264634"/>
            <a:ext cx="1545671" cy="927821"/>
            <a:chOff x="6188732" y="1497756"/>
            <a:chExt cx="1545671" cy="927821"/>
          </a:xfrm>
        </p:grpSpPr>
        <p:sp>
          <p:nvSpPr>
            <p:cNvPr id="25" name="TextBox 24"/>
            <p:cNvSpPr txBox="1"/>
            <p:nvPr/>
          </p:nvSpPr>
          <p:spPr>
            <a:xfrm>
              <a:off x="6188732" y="1497756"/>
              <a:ext cx="1545671" cy="276999"/>
            </a:xfrm>
            <a:prstGeom prst="rect">
              <a:avLst/>
            </a:prstGeom>
            <a:noFill/>
          </p:spPr>
          <p:txBody>
            <a:bodyPr wrap="square" rtlCol="0">
              <a:spAutoFit/>
            </a:bodyPr>
            <a:lstStyle/>
            <a:p>
              <a:pPr algn="ctr"/>
              <a:r>
                <a:rPr lang="en-US" sz="1200" dirty="0" smtClean="0"/>
                <a:t>Extended coverage</a:t>
              </a:r>
              <a:endParaRPr lang="en-US" sz="1200" dirty="0"/>
            </a:p>
          </p:txBody>
        </p:sp>
        <p:cxnSp>
          <p:nvCxnSpPr>
            <p:cNvPr id="27" name="Straight Arrow Connector 26"/>
            <p:cNvCxnSpPr>
              <a:stCxn id="25" idx="2"/>
            </p:cNvCxnSpPr>
            <p:nvPr/>
          </p:nvCxnSpPr>
          <p:spPr>
            <a:xfrm>
              <a:off x="6961568" y="1774755"/>
              <a:ext cx="354196" cy="650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2"/>
            </p:cNvCxnSpPr>
            <p:nvPr/>
          </p:nvCxnSpPr>
          <p:spPr>
            <a:xfrm flipH="1">
              <a:off x="6456456" y="1774755"/>
              <a:ext cx="505112" cy="650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4016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ext uri="{D42A27DB-BD31-4B8C-83A1-F6EECF244321}">
                <p14:modId xmlns:p14="http://schemas.microsoft.com/office/powerpoint/2010/main" val="238131534"/>
              </p:ext>
            </p:extLst>
          </p:nvPr>
        </p:nvGraphicFramePr>
        <p:xfrm>
          <a:off x="914400" y="1167945"/>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ormAutofit fontScale="90000"/>
          </a:bodyPr>
          <a:lstStyle/>
          <a:p>
            <a:r>
              <a:rPr lang="en-US" dirty="0" smtClean="0"/>
              <a:t>Packet Loss</a:t>
            </a:r>
            <a:br>
              <a:rPr lang="en-US" dirty="0" smtClean="0"/>
            </a:br>
            <a:r>
              <a:rPr lang="en-US" sz="2700" dirty="0" smtClean="0">
                <a:solidFill>
                  <a:srgbClr val="FFC000"/>
                </a:solidFill>
              </a:rPr>
              <a:t>Traffic Control vs. Traffic Control + High-power UE</a:t>
            </a:r>
            <a:endParaRPr lang="en-US" sz="2700" dirty="0">
              <a:solidFill>
                <a:srgbClr val="FFC000"/>
              </a:solidFill>
            </a:endParaRPr>
          </a:p>
        </p:txBody>
      </p:sp>
      <p:sp>
        <p:nvSpPr>
          <p:cNvPr id="9" name="TextBox 8"/>
          <p:cNvSpPr txBox="1"/>
          <p:nvPr/>
        </p:nvSpPr>
        <p:spPr>
          <a:xfrm>
            <a:off x="494412" y="4977694"/>
            <a:ext cx="8536176" cy="1754326"/>
          </a:xfrm>
          <a:prstGeom prst="rect">
            <a:avLst/>
          </a:prstGeom>
          <a:noFill/>
        </p:spPr>
        <p:txBody>
          <a:bodyPr wrap="square" rtlCol="0">
            <a:spAutoFit/>
          </a:bodyPr>
          <a:lstStyle/>
          <a:p>
            <a:pPr marL="285750" indent="-285750">
              <a:buFont typeface="Arial"/>
              <a:buChar char="•"/>
            </a:pPr>
            <a:r>
              <a:rPr lang="en-US" dirty="0" smtClean="0">
                <a:solidFill>
                  <a:schemeClr val="tx2"/>
                </a:solidFill>
              </a:rPr>
              <a:t>Extended coverage on the uplink reduces the coverage gap by 40%</a:t>
            </a:r>
          </a:p>
          <a:p>
            <a:pPr marL="285750" indent="-285750">
              <a:buFont typeface="Arial"/>
              <a:buChar char="•"/>
            </a:pPr>
            <a:r>
              <a:rPr lang="en-US" dirty="0" smtClean="0">
                <a:solidFill>
                  <a:schemeClr val="tx2"/>
                </a:solidFill>
              </a:rPr>
              <a:t>The network is no longer uplink-limited, but downlink-limited due to lack of reference coverage</a:t>
            </a:r>
          </a:p>
          <a:p>
            <a:endParaRPr lang="en-US" dirty="0" smtClean="0">
              <a:solidFill>
                <a:srgbClr val="FF0000"/>
              </a:solidFill>
            </a:endParaRPr>
          </a:p>
          <a:p>
            <a:r>
              <a:rPr lang="en-US" dirty="0" smtClean="0">
                <a:solidFill>
                  <a:srgbClr val="FF0000"/>
                </a:solidFill>
              </a:rPr>
              <a:t>          =&gt; Can this coverage gap be reduced further?</a:t>
            </a:r>
            <a:endParaRPr lang="en-US" dirty="0">
              <a:solidFill>
                <a:srgbClr val="FF0000"/>
              </a:solidFill>
            </a:endParaRPr>
          </a:p>
          <a:p>
            <a:pPr marL="285750" indent="-285750">
              <a:buFont typeface="Arial"/>
              <a:buChar char="•"/>
            </a:pPr>
            <a:endParaRPr lang="en-US" dirty="0" smtClean="0">
              <a:solidFill>
                <a:schemeClr val="tx2"/>
              </a:solidFill>
            </a:endParaRPr>
          </a:p>
        </p:txBody>
      </p:sp>
      <p:sp>
        <p:nvSpPr>
          <p:cNvPr id="6" name="TextBox 5"/>
          <p:cNvSpPr txBox="1"/>
          <p:nvPr/>
        </p:nvSpPr>
        <p:spPr>
          <a:xfrm>
            <a:off x="4170985" y="2358277"/>
            <a:ext cx="1501818" cy="523220"/>
          </a:xfrm>
          <a:prstGeom prst="rect">
            <a:avLst/>
          </a:prstGeom>
          <a:noFill/>
        </p:spPr>
        <p:txBody>
          <a:bodyPr wrap="square" rtlCol="0">
            <a:spAutoFit/>
          </a:bodyPr>
          <a:lstStyle/>
          <a:p>
            <a:pPr algn="ctr"/>
            <a:r>
              <a:rPr lang="en-US" sz="1400" dirty="0" smtClean="0"/>
              <a:t>Coverage gap reduced by 40 %</a:t>
            </a:r>
            <a:endParaRPr lang="en-US" sz="1400" dirty="0"/>
          </a:p>
        </p:txBody>
      </p:sp>
      <p:cxnSp>
        <p:nvCxnSpPr>
          <p:cNvPr id="12" name="Straight Arrow Connector 11"/>
          <p:cNvCxnSpPr/>
          <p:nvPr/>
        </p:nvCxnSpPr>
        <p:spPr>
          <a:xfrm flipH="1" flipV="1">
            <a:off x="4328932" y="2276475"/>
            <a:ext cx="1185925"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68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Parameter Configuration</a:t>
            </a:r>
            <a:endParaRPr lang="en-US" dirty="0"/>
          </a:p>
        </p:txBody>
      </p:sp>
      <p:sp>
        <p:nvSpPr>
          <p:cNvPr id="10" name="Text Placeholder 9"/>
          <p:cNvSpPr>
            <a:spLocks noGrp="1"/>
          </p:cNvSpPr>
          <p:nvPr>
            <p:ph type="body" idx="1"/>
          </p:nvPr>
        </p:nvSpPr>
        <p:spPr/>
        <p:txBody>
          <a:bodyPr/>
          <a:lstStyle/>
          <a:p>
            <a:endParaRPr lang="en-US"/>
          </a:p>
        </p:txBody>
      </p:sp>
      <p:sp>
        <p:nvSpPr>
          <p:cNvPr id="5" name="Rectangle 4"/>
          <p:cNvSpPr/>
          <p:nvPr/>
        </p:nvSpPr>
        <p:spPr>
          <a:xfrm>
            <a:off x="5210175" y="3270250"/>
            <a:ext cx="3600632" cy="1206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clrChange>
              <a:clrFrom>
                <a:srgbClr val="808080"/>
              </a:clrFrom>
              <a:clrTo>
                <a:srgbClr val="808080">
                  <a:alpha val="0"/>
                </a:srgbClr>
              </a:clrTo>
            </a:clrChange>
            <a:extLst>
              <a:ext uri="{28A0092B-C50C-407E-A947-70E740481C1C}">
                <a14:useLocalDpi xmlns:a14="http://schemas.microsoft.com/office/drawing/2010/main" val="0"/>
              </a:ext>
            </a:extLst>
          </a:blip>
          <a:stretch>
            <a:fillRect/>
          </a:stretch>
        </p:blipFill>
        <p:spPr>
          <a:xfrm>
            <a:off x="7191375" y="3330594"/>
            <a:ext cx="1619432" cy="1052040"/>
          </a:xfrm>
          <a:prstGeom prst="rect">
            <a:avLst/>
          </a:prstGeom>
        </p:spPr>
      </p:pic>
      <p:pic>
        <p:nvPicPr>
          <p:cNvPr id="3" name="Picture 2"/>
          <p:cNvPicPr>
            <a:picLocks noChangeAspect="1"/>
          </p:cNvPicPr>
          <p:nvPr/>
        </p:nvPicPr>
        <p:blipFill rotWithShape="1">
          <a:blip r:embed="rId4" cstate="print">
            <a:clrChange>
              <a:clrFrom>
                <a:srgbClr val="808080"/>
              </a:clrFrom>
              <a:clrTo>
                <a:srgbClr val="808080">
                  <a:alpha val="0"/>
                </a:srgbClr>
              </a:clrTo>
            </a:clrChange>
            <a:extLst>
              <a:ext uri="{28A0092B-C50C-407E-A947-70E740481C1C}">
                <a14:useLocalDpi xmlns:a14="http://schemas.microsoft.com/office/drawing/2010/main" val="0"/>
              </a:ext>
            </a:extLst>
          </a:blip>
          <a:srcRect t="12031"/>
          <a:stretch/>
        </p:blipFill>
        <p:spPr>
          <a:xfrm>
            <a:off x="5210175" y="3330594"/>
            <a:ext cx="1509883" cy="1054311"/>
          </a:xfrm>
          <a:prstGeom prst="rect">
            <a:avLst/>
          </a:prstGeom>
        </p:spPr>
      </p:pic>
      <p:sp>
        <p:nvSpPr>
          <p:cNvPr id="4" name="Right Arrow 3"/>
          <p:cNvSpPr/>
          <p:nvPr/>
        </p:nvSpPr>
        <p:spPr>
          <a:xfrm>
            <a:off x="6765216" y="3732686"/>
            <a:ext cx="381000" cy="2478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109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LTE support for Self Optimizing Networks</a:t>
            </a:r>
            <a:endParaRPr lang="en-US" dirty="0"/>
          </a:p>
        </p:txBody>
      </p:sp>
      <p:sp>
        <p:nvSpPr>
          <p:cNvPr id="4" name="Content Placeholder 3"/>
          <p:cNvSpPr>
            <a:spLocks noGrp="1"/>
          </p:cNvSpPr>
          <p:nvPr>
            <p:ph idx="1"/>
          </p:nvPr>
        </p:nvSpPr>
        <p:spPr>
          <a:xfrm>
            <a:off x="235165" y="1285754"/>
            <a:ext cx="8489735" cy="4958292"/>
          </a:xfrm>
        </p:spPr>
        <p:txBody>
          <a:bodyPr>
            <a:normAutofit fontScale="70000" lnSpcReduction="20000"/>
          </a:bodyPr>
          <a:lstStyle/>
          <a:p>
            <a:r>
              <a:rPr lang="en-US" dirty="0" smtClean="0"/>
              <a:t>Self Optimizing Networks (SONs) are defined by the automation of the planning, configuration, and optimization of the network.</a:t>
            </a:r>
          </a:p>
          <a:p>
            <a:pPr lvl="1"/>
            <a:r>
              <a:rPr lang="en-US" dirty="0" smtClean="0"/>
              <a:t>Reduces </a:t>
            </a:r>
            <a:r>
              <a:rPr lang="en-US" dirty="0"/>
              <a:t>operational </a:t>
            </a:r>
            <a:r>
              <a:rPr lang="en-US" dirty="0" smtClean="0"/>
              <a:t>expenditure (OPEX) by reducing manual configuration of network elements</a:t>
            </a:r>
          </a:p>
          <a:p>
            <a:pPr lvl="1"/>
            <a:r>
              <a:rPr lang="en-US" dirty="0" smtClean="0"/>
              <a:t>Speeds up network recovery</a:t>
            </a:r>
          </a:p>
          <a:p>
            <a:r>
              <a:rPr lang="en-US" dirty="0" smtClean="0"/>
              <a:t>LTE standardized key functions/interfaces to support multi-vendor SON solutions in three main categories:</a:t>
            </a:r>
          </a:p>
          <a:p>
            <a:pPr lvl="1"/>
            <a:r>
              <a:rPr lang="en-US" dirty="0" smtClean="0"/>
              <a:t>Self-Configuration</a:t>
            </a:r>
          </a:p>
          <a:p>
            <a:pPr lvl="2"/>
            <a:r>
              <a:rPr lang="en-US" dirty="0" smtClean="0"/>
              <a:t>Enable cell to self-configure its Physical Cell Identity, transmission frequency and power</a:t>
            </a:r>
          </a:p>
          <a:p>
            <a:pPr lvl="2"/>
            <a:r>
              <a:rPr lang="en-US" dirty="0" smtClean="0"/>
              <a:t>Automatic Neighbor Relations (ANR)</a:t>
            </a:r>
          </a:p>
          <a:p>
            <a:pPr lvl="2"/>
            <a:r>
              <a:rPr lang="en-US" dirty="0" smtClean="0"/>
              <a:t>Dynamic configuration of S1 and X2 interfaces, IP address and IP backhaul</a:t>
            </a:r>
          </a:p>
          <a:p>
            <a:pPr lvl="1"/>
            <a:r>
              <a:rPr lang="en-US" dirty="0" smtClean="0"/>
              <a:t>Self-Optimization</a:t>
            </a:r>
          </a:p>
          <a:p>
            <a:pPr lvl="2"/>
            <a:r>
              <a:rPr lang="en-US" dirty="0" smtClean="0"/>
              <a:t>Mobility Load Balancing (MLB)</a:t>
            </a:r>
          </a:p>
          <a:p>
            <a:pPr lvl="2"/>
            <a:r>
              <a:rPr lang="en-US" dirty="0" smtClean="0"/>
              <a:t>Mobility Robustness Optimization (MRO)</a:t>
            </a:r>
          </a:p>
          <a:p>
            <a:pPr lvl="2"/>
            <a:r>
              <a:rPr lang="en-US" dirty="0" smtClean="0"/>
              <a:t>Energy Saving.</a:t>
            </a:r>
          </a:p>
          <a:p>
            <a:pPr lvl="2"/>
            <a:r>
              <a:rPr lang="en-US" dirty="0" smtClean="0"/>
              <a:t>RACH optimization to minimize number of attempts on the PRACH causing interference</a:t>
            </a:r>
          </a:p>
          <a:p>
            <a:pPr lvl="2"/>
            <a:r>
              <a:rPr lang="en-US" dirty="0" smtClean="0"/>
              <a:t>Inter-cell interference coordination (ICIC)</a:t>
            </a:r>
          </a:p>
          <a:p>
            <a:pPr lvl="1"/>
            <a:r>
              <a:rPr lang="en-US" dirty="0" smtClean="0"/>
              <a:t>Self-Healing</a:t>
            </a:r>
          </a:p>
          <a:p>
            <a:pPr lvl="2"/>
            <a:r>
              <a:rPr lang="en-US" dirty="0" smtClean="0"/>
              <a:t>Coverage and Capacity Optimization (CCO) due to cell failures</a:t>
            </a:r>
          </a:p>
          <a:p>
            <a:pPr lvl="2"/>
            <a:r>
              <a:rPr lang="en-US" dirty="0" smtClean="0"/>
              <a:t>Cell outage detection and compensation</a:t>
            </a:r>
          </a:p>
          <a:p>
            <a:pPr lvl="2"/>
            <a:r>
              <a:rPr lang="en-US" dirty="0" smtClean="0"/>
              <a:t>Minimization of Drive Tests (MDT) enables UEs to collect and provide RAN information from indoor and outdoor environments</a:t>
            </a:r>
          </a:p>
        </p:txBody>
      </p:sp>
    </p:spTree>
    <p:extLst>
      <p:ext uri="{BB962C8B-B14F-4D97-AF65-F5344CB8AC3E}">
        <p14:creationId xmlns:p14="http://schemas.microsoft.com/office/powerpoint/2010/main" val="3460306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77500" lnSpcReduction="20000"/>
          </a:bodyPr>
          <a:lstStyle/>
          <a:p>
            <a:r>
              <a:rPr lang="en-US" dirty="0" smtClean="0"/>
              <a:t>The network coverage is affected by the site configuration</a:t>
            </a:r>
          </a:p>
          <a:p>
            <a:pPr lvl="1"/>
            <a:r>
              <a:rPr lang="en-US" dirty="0" smtClean="0"/>
              <a:t>Azimuth, tilt, height, transmit power, etc…</a:t>
            </a:r>
          </a:p>
          <a:p>
            <a:r>
              <a:rPr lang="en-US" dirty="0" smtClean="0"/>
              <a:t>Some antennas, called Variable Electrical Tilt (VET) antennas are capable of modifying the radiation pattern without physically rotating the antenna. The operation can be performed remotely</a:t>
            </a:r>
          </a:p>
          <a:p>
            <a:endParaRPr lang="en-US" dirty="0" smtClean="0"/>
          </a:p>
          <a:p>
            <a:endParaRPr lang="en-US" dirty="0" smtClean="0"/>
          </a:p>
          <a:p>
            <a:endParaRPr lang="en-US" dirty="0" smtClean="0"/>
          </a:p>
          <a:p>
            <a:endParaRPr lang="en-US" dirty="0" smtClean="0"/>
          </a:p>
          <a:p>
            <a:endParaRPr lang="en-US" dirty="0" smtClean="0"/>
          </a:p>
          <a:p>
            <a:r>
              <a:rPr lang="en-US" dirty="0" smtClean="0"/>
              <a:t>Changes made in our scenario:</a:t>
            </a:r>
          </a:p>
          <a:p>
            <a:pPr lvl="1"/>
            <a:r>
              <a:rPr lang="en-US" dirty="0" smtClean="0"/>
              <a:t>Site A </a:t>
            </a:r>
            <a:r>
              <a:rPr lang="en-US" dirty="0" err="1" smtClean="0"/>
              <a:t>downtilt</a:t>
            </a:r>
            <a:r>
              <a:rPr lang="en-US" dirty="0" smtClean="0"/>
              <a:t> reduced from 10 degrees to 2 degrees</a:t>
            </a:r>
          </a:p>
          <a:p>
            <a:pPr lvl="1"/>
            <a:r>
              <a:rPr lang="en-US" dirty="0" smtClean="0"/>
              <a:t>Site B </a:t>
            </a:r>
            <a:r>
              <a:rPr lang="en-US" dirty="0" err="1" smtClean="0"/>
              <a:t>downtilt</a:t>
            </a:r>
            <a:r>
              <a:rPr lang="en-US" dirty="0" smtClean="0"/>
              <a:t> reduced from 10 degrees to 5 degrees</a:t>
            </a:r>
            <a:endParaRPr lang="en-US" dirty="0"/>
          </a:p>
        </p:txBody>
      </p:sp>
      <p:sp>
        <p:nvSpPr>
          <p:cNvPr id="2" name="Title 1"/>
          <p:cNvSpPr>
            <a:spLocks noGrp="1"/>
          </p:cNvSpPr>
          <p:nvPr>
            <p:ph type="title"/>
          </p:nvPr>
        </p:nvSpPr>
        <p:spPr/>
        <p:txBody>
          <a:bodyPr>
            <a:normAutofit fontScale="90000"/>
          </a:bodyPr>
          <a:lstStyle/>
          <a:p>
            <a:r>
              <a:rPr lang="en-US" smtClean="0"/>
              <a:t>Reconfiguration using Antenna Down Tilt</a:t>
            </a:r>
            <a:endParaRPr lang="en-US" dirty="0"/>
          </a:p>
        </p:txBody>
      </p:sp>
      <p:cxnSp>
        <p:nvCxnSpPr>
          <p:cNvPr id="131" name="Straight Connector 130"/>
          <p:cNvCxnSpPr/>
          <p:nvPr/>
        </p:nvCxnSpPr>
        <p:spPr>
          <a:xfrm>
            <a:off x="1942762" y="4516134"/>
            <a:ext cx="5220992" cy="0"/>
          </a:xfrm>
          <a:prstGeom prst="line">
            <a:avLst/>
          </a:prstGeom>
          <a:ln>
            <a:solidFill>
              <a:srgbClr val="8D8D8D"/>
            </a:solidFill>
          </a:ln>
        </p:spPr>
        <p:style>
          <a:lnRef idx="2">
            <a:schemeClr val="accent1"/>
          </a:lnRef>
          <a:fillRef idx="0">
            <a:schemeClr val="accent1"/>
          </a:fillRef>
          <a:effectRef idx="1">
            <a:schemeClr val="accent1"/>
          </a:effectRef>
          <a:fontRef idx="minor">
            <a:schemeClr val="tx1"/>
          </a:fontRef>
        </p:style>
      </p:cxnSp>
      <p:pic>
        <p:nvPicPr>
          <p:cNvPr id="132" name="Picture 131"/>
          <p:cNvPicPr>
            <a:picLocks noChangeAspect="1"/>
          </p:cNvPicPr>
          <p:nvPr/>
        </p:nvPicPr>
        <p:blipFill>
          <a:blip r:embed="rId3"/>
          <a:stretch>
            <a:fillRect/>
          </a:stretch>
        </p:blipFill>
        <p:spPr>
          <a:xfrm>
            <a:off x="1719591" y="3313316"/>
            <a:ext cx="649201" cy="1286954"/>
          </a:xfrm>
          <a:prstGeom prst="rect">
            <a:avLst/>
          </a:prstGeom>
        </p:spPr>
      </p:pic>
      <p:pic>
        <p:nvPicPr>
          <p:cNvPr id="133" name="Picture 132"/>
          <p:cNvPicPr>
            <a:picLocks noChangeAspect="1"/>
          </p:cNvPicPr>
          <p:nvPr/>
        </p:nvPicPr>
        <p:blipFill>
          <a:blip r:embed="rId3"/>
          <a:stretch>
            <a:fillRect/>
          </a:stretch>
        </p:blipFill>
        <p:spPr>
          <a:xfrm>
            <a:off x="6628158" y="3316314"/>
            <a:ext cx="649201" cy="1286954"/>
          </a:xfrm>
          <a:prstGeom prst="rect">
            <a:avLst/>
          </a:prstGeom>
        </p:spPr>
      </p:pic>
      <p:sp>
        <p:nvSpPr>
          <p:cNvPr id="136" name="Freeform 135"/>
          <p:cNvSpPr/>
          <p:nvPr/>
        </p:nvSpPr>
        <p:spPr>
          <a:xfrm>
            <a:off x="2127690" y="3329211"/>
            <a:ext cx="2248728" cy="1330145"/>
          </a:xfrm>
          <a:custGeom>
            <a:avLst/>
            <a:gdLst>
              <a:gd name="connsiteX0" fmla="*/ 109577 w 2361698"/>
              <a:gd name="connsiteY0" fmla="*/ 1 h 1330145"/>
              <a:gd name="connsiteX1" fmla="*/ 2359003 w 2361698"/>
              <a:gd name="connsiteY1" fmla="*/ 1178622 h 1330145"/>
              <a:gd name="connsiteX2" fmla="*/ 557802 w 2361698"/>
              <a:gd name="connsiteY2" fmla="*/ 1186923 h 1330145"/>
              <a:gd name="connsiteX3" fmla="*/ 109577 w 2361698"/>
              <a:gd name="connsiteY3" fmla="*/ 1 h 1330145"/>
            </a:gdLst>
            <a:ahLst/>
            <a:cxnLst>
              <a:cxn ang="0">
                <a:pos x="connsiteX0" y="connsiteY0"/>
              </a:cxn>
              <a:cxn ang="0">
                <a:pos x="connsiteX1" y="connsiteY1"/>
              </a:cxn>
              <a:cxn ang="0">
                <a:pos x="connsiteX2" y="connsiteY2"/>
              </a:cxn>
              <a:cxn ang="0">
                <a:pos x="connsiteX3" y="connsiteY3"/>
              </a:cxn>
            </a:cxnLst>
            <a:rect l="l" t="t" r="r" b="b"/>
            <a:pathLst>
              <a:path w="2361698" h="1330145">
                <a:moveTo>
                  <a:pt x="109577" y="1"/>
                </a:moveTo>
                <a:cubicBezTo>
                  <a:pt x="409777" y="-1382"/>
                  <a:pt x="2284299" y="980802"/>
                  <a:pt x="2359003" y="1178622"/>
                </a:cubicBezTo>
                <a:cubicBezTo>
                  <a:pt x="2433707" y="1376442"/>
                  <a:pt x="934090" y="1381977"/>
                  <a:pt x="557802" y="1186923"/>
                </a:cubicBezTo>
                <a:cubicBezTo>
                  <a:pt x="181514" y="991870"/>
                  <a:pt x="-190623" y="1384"/>
                  <a:pt x="109577" y="1"/>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Freeform 136"/>
          <p:cNvSpPr/>
          <p:nvPr/>
        </p:nvSpPr>
        <p:spPr>
          <a:xfrm flipH="1">
            <a:off x="4630846" y="3299007"/>
            <a:ext cx="2237783" cy="1330145"/>
          </a:xfrm>
          <a:custGeom>
            <a:avLst/>
            <a:gdLst>
              <a:gd name="connsiteX0" fmla="*/ 109577 w 2361698"/>
              <a:gd name="connsiteY0" fmla="*/ 1 h 1330145"/>
              <a:gd name="connsiteX1" fmla="*/ 2359003 w 2361698"/>
              <a:gd name="connsiteY1" fmla="*/ 1178622 h 1330145"/>
              <a:gd name="connsiteX2" fmla="*/ 557802 w 2361698"/>
              <a:gd name="connsiteY2" fmla="*/ 1186923 h 1330145"/>
              <a:gd name="connsiteX3" fmla="*/ 109577 w 2361698"/>
              <a:gd name="connsiteY3" fmla="*/ 1 h 1330145"/>
            </a:gdLst>
            <a:ahLst/>
            <a:cxnLst>
              <a:cxn ang="0">
                <a:pos x="connsiteX0" y="connsiteY0"/>
              </a:cxn>
              <a:cxn ang="0">
                <a:pos x="connsiteX1" y="connsiteY1"/>
              </a:cxn>
              <a:cxn ang="0">
                <a:pos x="connsiteX2" y="connsiteY2"/>
              </a:cxn>
              <a:cxn ang="0">
                <a:pos x="connsiteX3" y="connsiteY3"/>
              </a:cxn>
            </a:cxnLst>
            <a:rect l="l" t="t" r="r" b="b"/>
            <a:pathLst>
              <a:path w="2361698" h="1330145">
                <a:moveTo>
                  <a:pt x="109577" y="1"/>
                </a:moveTo>
                <a:cubicBezTo>
                  <a:pt x="409777" y="-1382"/>
                  <a:pt x="2284299" y="980802"/>
                  <a:pt x="2359003" y="1178622"/>
                </a:cubicBezTo>
                <a:cubicBezTo>
                  <a:pt x="2433707" y="1376442"/>
                  <a:pt x="934090" y="1381977"/>
                  <a:pt x="557802" y="1186923"/>
                </a:cubicBezTo>
                <a:cubicBezTo>
                  <a:pt x="181514" y="991870"/>
                  <a:pt x="-190623" y="1384"/>
                  <a:pt x="109577" y="1"/>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TextBox 137"/>
          <p:cNvSpPr txBox="1"/>
          <p:nvPr/>
        </p:nvSpPr>
        <p:spPr>
          <a:xfrm>
            <a:off x="3662819" y="2934832"/>
            <a:ext cx="1571777" cy="307777"/>
          </a:xfrm>
          <a:prstGeom prst="rect">
            <a:avLst/>
          </a:prstGeom>
          <a:noFill/>
        </p:spPr>
        <p:txBody>
          <a:bodyPr wrap="none" rtlCol="0">
            <a:spAutoFit/>
          </a:bodyPr>
          <a:lstStyle/>
          <a:p>
            <a:r>
              <a:rPr lang="en-US" sz="1400" dirty="0" smtClean="0"/>
              <a:t>Current coverage</a:t>
            </a:r>
            <a:endParaRPr lang="en-US" sz="1400" dirty="0"/>
          </a:p>
        </p:txBody>
      </p:sp>
      <p:grpSp>
        <p:nvGrpSpPr>
          <p:cNvPr id="3" name="Group 2"/>
          <p:cNvGrpSpPr/>
          <p:nvPr/>
        </p:nvGrpSpPr>
        <p:grpSpPr>
          <a:xfrm>
            <a:off x="1774765" y="2981124"/>
            <a:ext cx="717942" cy="774657"/>
            <a:chOff x="1774765" y="3305587"/>
            <a:chExt cx="717942" cy="774657"/>
          </a:xfrm>
        </p:grpSpPr>
        <p:cxnSp>
          <p:nvCxnSpPr>
            <p:cNvPr id="134" name="Straight Arrow Connector 133"/>
            <p:cNvCxnSpPr/>
            <p:nvPr/>
          </p:nvCxnSpPr>
          <p:spPr>
            <a:xfrm>
              <a:off x="2135751" y="3690841"/>
              <a:ext cx="356956" cy="389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1774765" y="3305587"/>
              <a:ext cx="356956" cy="389403"/>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6514558" y="2949219"/>
            <a:ext cx="711027" cy="778677"/>
            <a:chOff x="6514558" y="3273682"/>
            <a:chExt cx="711027" cy="778677"/>
          </a:xfrm>
        </p:grpSpPr>
        <p:cxnSp>
          <p:nvCxnSpPr>
            <p:cNvPr id="135" name="Straight Arrow Connector 134"/>
            <p:cNvCxnSpPr/>
            <p:nvPr/>
          </p:nvCxnSpPr>
          <p:spPr>
            <a:xfrm flipH="1">
              <a:off x="6514558" y="3662956"/>
              <a:ext cx="356956" cy="3894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868629" y="3273682"/>
              <a:ext cx="356956" cy="389403"/>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grpSp>
      <p:cxnSp>
        <p:nvCxnSpPr>
          <p:cNvPr id="8" name="Straight Connector 7"/>
          <p:cNvCxnSpPr>
            <a:stCxn id="132" idx="0"/>
          </p:cNvCxnSpPr>
          <p:nvPr/>
        </p:nvCxnSpPr>
        <p:spPr>
          <a:xfrm>
            <a:off x="2044192" y="3313316"/>
            <a:ext cx="106730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rot="5400000">
            <a:off x="2490186" y="3416012"/>
            <a:ext cx="194701" cy="95432"/>
          </a:xfrm>
          <a:prstGeom prst="curvedConnector3">
            <a:avLst>
              <a:gd name="adj1" fmla="val 7935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654572" y="3366377"/>
            <a:ext cx="689612" cy="261610"/>
          </a:xfrm>
          <a:prstGeom prst="rect">
            <a:avLst/>
          </a:prstGeom>
          <a:noFill/>
        </p:spPr>
        <p:txBody>
          <a:bodyPr wrap="none" rtlCol="0">
            <a:spAutoFit/>
          </a:bodyPr>
          <a:lstStyle/>
          <a:p>
            <a:r>
              <a:rPr lang="en-US" sz="1100" dirty="0" err="1" smtClean="0">
                <a:solidFill>
                  <a:srgbClr val="FF0000"/>
                </a:solidFill>
              </a:rPr>
              <a:t>downtilt</a:t>
            </a:r>
            <a:endParaRPr lang="en-US" sz="1100" dirty="0">
              <a:solidFill>
                <a:srgbClr val="FF0000"/>
              </a:solidFill>
            </a:endParaRPr>
          </a:p>
        </p:txBody>
      </p:sp>
    </p:spTree>
    <p:extLst>
      <p:ext uri="{BB962C8B-B14F-4D97-AF65-F5344CB8AC3E}">
        <p14:creationId xmlns:p14="http://schemas.microsoft.com/office/powerpoint/2010/main" val="25847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200000">
                                      <p:cBhvr>
                                        <p:cTn id="6" dur="1000" fill="hold"/>
                                        <p:tgtEl>
                                          <p:spTgt spid="3"/>
                                        </p:tgtEl>
                                        <p:attrNameLst>
                                          <p:attrName>r</p:attrName>
                                        </p:attrNameLst>
                                      </p:cBhvr>
                                    </p:animRot>
                                  </p:childTnLst>
                                </p:cTn>
                              </p:par>
                              <p:par>
                                <p:cTn id="7" presetID="8" presetClass="emph" presetSubtype="0" fill="hold" nodeType="withEffect">
                                  <p:stCondLst>
                                    <p:cond delay="0"/>
                                  </p:stCondLst>
                                  <p:childTnLst>
                                    <p:animRot by="1200000">
                                      <p:cBhvr>
                                        <p:cTn id="8" dur="1000" fill="hold"/>
                                        <p:tgtEl>
                                          <p:spTgt spid="6"/>
                                        </p:tgtEl>
                                        <p:attrNameLst>
                                          <p:attrName>r</p:attrName>
                                        </p:attrNameLst>
                                      </p:cBhvr>
                                    </p:animRot>
                                  </p:childTnLst>
                                </p:cTn>
                              </p:par>
                              <p:par>
                                <p:cTn id="9" presetID="6" presetClass="emph" presetSubtype="0" fill="hold" grpId="0" nodeType="withEffect">
                                  <p:stCondLst>
                                    <p:cond delay="0"/>
                                  </p:stCondLst>
                                  <p:childTnLst>
                                    <p:animScale>
                                      <p:cBhvr>
                                        <p:cTn id="10" dur="1000" fill="hold"/>
                                        <p:tgtEl>
                                          <p:spTgt spid="136"/>
                                        </p:tgtEl>
                                      </p:cBhvr>
                                      <p:by x="120000" y="100000"/>
                                    </p:animScale>
                                  </p:childTnLst>
                                </p:cTn>
                              </p:par>
                              <p:par>
                                <p:cTn id="11" presetID="42" presetClass="path" presetSubtype="0" accel="50000" decel="50000" fill="hold" grpId="1" nodeType="withEffect">
                                  <p:stCondLst>
                                    <p:cond delay="0"/>
                                  </p:stCondLst>
                                  <p:childTnLst>
                                    <p:animMotion origin="layout" path="M 4.44444E-6 2.59259E-6 L 0.01875 0.00046 " pathEditMode="relative" rAng="0" ptsTypes="AA">
                                      <p:cBhvr>
                                        <p:cTn id="12" dur="750" fill="hold"/>
                                        <p:tgtEl>
                                          <p:spTgt spid="136"/>
                                        </p:tgtEl>
                                        <p:attrNameLst>
                                          <p:attrName>ppt_x</p:attrName>
                                          <p:attrName>ppt_y</p:attrName>
                                        </p:attrNameLst>
                                      </p:cBhvr>
                                      <p:rCtr x="938" y="23"/>
                                    </p:animMotion>
                                  </p:childTnLst>
                                </p:cTn>
                              </p:par>
                              <p:par>
                                <p:cTn id="13" presetID="6" presetClass="emph" presetSubtype="0" fill="hold" grpId="0" nodeType="withEffect">
                                  <p:stCondLst>
                                    <p:cond delay="0"/>
                                  </p:stCondLst>
                                  <p:childTnLst>
                                    <p:animScale>
                                      <p:cBhvr>
                                        <p:cTn id="14" dur="1000" fill="hold"/>
                                        <p:tgtEl>
                                          <p:spTgt spid="137"/>
                                        </p:tgtEl>
                                      </p:cBhvr>
                                      <p:by x="120000" y="100000"/>
                                    </p:animScale>
                                  </p:childTnLst>
                                </p:cTn>
                              </p:par>
                              <p:par>
                                <p:cTn id="15" presetID="42" presetClass="path" presetSubtype="0" accel="50000" decel="50000" fill="hold" grpId="1" nodeType="withEffect">
                                  <p:stCondLst>
                                    <p:cond delay="0"/>
                                  </p:stCondLst>
                                  <p:childTnLst>
                                    <p:animMotion origin="layout" path="M 5.55556E-7 7.40741E-7 L -0.01858 0.00023 " pathEditMode="relative" rAng="0" ptsTypes="AA">
                                      <p:cBhvr>
                                        <p:cTn id="16" dur="750" fill="hold"/>
                                        <p:tgtEl>
                                          <p:spTgt spid="137"/>
                                        </p:tgtEl>
                                        <p:attrNameLst>
                                          <p:attrName>ppt_x</p:attrName>
                                          <p:attrName>ppt_y</p:attrName>
                                        </p:attrNameLst>
                                      </p:cBhvr>
                                      <p:rCtr x="-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6" grpId="1" animBg="1"/>
      <p:bldP spid="137" grpId="0" animBg="1"/>
      <p:bldP spid="13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MCS</a:t>
            </a:r>
            <a:r>
              <a:rPr lang="en-US" dirty="0"/>
              <a:t/>
            </a:r>
            <a:br>
              <a:rPr lang="en-US" dirty="0"/>
            </a:br>
            <a:r>
              <a:rPr lang="en-US" sz="2700" dirty="0">
                <a:solidFill>
                  <a:srgbClr val="FFC000"/>
                </a:solidFill>
              </a:rPr>
              <a:t>Baseline vs </a:t>
            </a:r>
            <a:r>
              <a:rPr lang="en-US" sz="2700" dirty="0" smtClean="0">
                <a:solidFill>
                  <a:srgbClr val="FFC000"/>
                </a:solidFill>
              </a:rPr>
              <a:t>Parameter Configuration</a:t>
            </a:r>
            <a:endParaRPr lang="en-US" sz="2700" dirty="0">
              <a:solidFill>
                <a:srgbClr val="FFC000"/>
              </a:solidFill>
            </a:endParaRPr>
          </a:p>
        </p:txBody>
      </p:sp>
      <p:graphicFrame>
        <p:nvGraphicFramePr>
          <p:cNvPr id="15" name="Content Placeholder 11"/>
          <p:cNvGraphicFramePr>
            <a:graphicFrameLocks noGrp="1"/>
          </p:cNvGraphicFramePr>
          <p:nvPr>
            <p:ph idx="1"/>
            <p:extLst>
              <p:ext uri="{D42A27DB-BD31-4B8C-83A1-F6EECF244321}">
                <p14:modId xmlns:p14="http://schemas.microsoft.com/office/powerpoint/2010/main" val="3527667004"/>
              </p:ext>
            </p:extLst>
          </p:nvPr>
        </p:nvGraphicFramePr>
        <p:xfrm>
          <a:off x="914400" y="1285875"/>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38585" y="5045445"/>
            <a:ext cx="8017934" cy="1200329"/>
          </a:xfrm>
          <a:prstGeom prst="rect">
            <a:avLst/>
          </a:prstGeom>
          <a:noFill/>
        </p:spPr>
        <p:txBody>
          <a:bodyPr wrap="square" rtlCol="0">
            <a:spAutoFit/>
          </a:bodyPr>
          <a:lstStyle/>
          <a:p>
            <a:pPr marL="285750" indent="-285750">
              <a:buFont typeface="Arial"/>
              <a:buChar char="•"/>
            </a:pPr>
            <a:r>
              <a:rPr lang="en-US" dirty="0" smtClean="0">
                <a:solidFill>
                  <a:schemeClr val="tx2"/>
                </a:solidFill>
              </a:rPr>
              <a:t>Changing the </a:t>
            </a:r>
            <a:r>
              <a:rPr lang="en-US" dirty="0" err="1" smtClean="0">
                <a:solidFill>
                  <a:schemeClr val="tx2"/>
                </a:solidFill>
              </a:rPr>
              <a:t>downtilt</a:t>
            </a:r>
            <a:r>
              <a:rPr lang="en-US" dirty="0" smtClean="0">
                <a:solidFill>
                  <a:schemeClr val="tx2"/>
                </a:solidFill>
              </a:rPr>
              <a:t> affects both the uplink and downlink</a:t>
            </a:r>
          </a:p>
          <a:p>
            <a:pPr marL="285750" indent="-285750">
              <a:buFont typeface="Arial"/>
              <a:buChar char="•"/>
            </a:pPr>
            <a:endParaRPr lang="en-US" dirty="0" smtClean="0">
              <a:solidFill>
                <a:schemeClr val="tx2"/>
              </a:solidFill>
            </a:endParaRPr>
          </a:p>
          <a:p>
            <a:pPr marL="285750" indent="-285750">
              <a:buFont typeface="Arial"/>
              <a:buChar char="•"/>
            </a:pPr>
            <a:r>
              <a:rPr lang="en-US" dirty="0" smtClean="0">
                <a:solidFill>
                  <a:schemeClr val="tx2"/>
                </a:solidFill>
              </a:rPr>
              <a:t>While decreasing </a:t>
            </a:r>
            <a:r>
              <a:rPr lang="en-US" dirty="0">
                <a:solidFill>
                  <a:schemeClr val="tx2"/>
                </a:solidFill>
              </a:rPr>
              <a:t>the </a:t>
            </a:r>
            <a:r>
              <a:rPr lang="en-US" dirty="0" err="1">
                <a:solidFill>
                  <a:schemeClr val="tx2"/>
                </a:solidFill>
              </a:rPr>
              <a:t>downtilt</a:t>
            </a:r>
            <a:r>
              <a:rPr lang="en-US" dirty="0">
                <a:solidFill>
                  <a:schemeClr val="tx2"/>
                </a:solidFill>
              </a:rPr>
              <a:t> increases coverage, areas near the cell are not performing as well due to the antenna </a:t>
            </a:r>
            <a:r>
              <a:rPr lang="en-US" dirty="0" smtClean="0">
                <a:solidFill>
                  <a:schemeClr val="tx2"/>
                </a:solidFill>
              </a:rPr>
              <a:t>pattern</a:t>
            </a:r>
            <a:endParaRPr lang="en-US" dirty="0">
              <a:solidFill>
                <a:schemeClr val="tx2"/>
              </a:solidFill>
            </a:endParaRPr>
          </a:p>
        </p:txBody>
      </p:sp>
      <p:sp>
        <p:nvSpPr>
          <p:cNvPr id="16" name="TextBox 15"/>
          <p:cNvSpPr txBox="1"/>
          <p:nvPr/>
        </p:nvSpPr>
        <p:spPr>
          <a:xfrm>
            <a:off x="4747552" y="3015401"/>
            <a:ext cx="1076950" cy="738664"/>
          </a:xfrm>
          <a:prstGeom prst="rect">
            <a:avLst/>
          </a:prstGeom>
          <a:noFill/>
        </p:spPr>
        <p:txBody>
          <a:bodyPr wrap="square" rtlCol="0">
            <a:spAutoFit/>
          </a:bodyPr>
          <a:lstStyle/>
          <a:p>
            <a:r>
              <a:rPr lang="en-US" sz="1400" dirty="0" smtClean="0"/>
              <a:t>Higher MCS uplink and downlink</a:t>
            </a:r>
            <a:endParaRPr lang="en-US" sz="1400" dirty="0"/>
          </a:p>
        </p:txBody>
      </p:sp>
      <p:cxnSp>
        <p:nvCxnSpPr>
          <p:cNvPr id="17" name="Straight Arrow Connector 16"/>
          <p:cNvCxnSpPr>
            <a:stCxn id="16" idx="1"/>
          </p:cNvCxnSpPr>
          <p:nvPr/>
        </p:nvCxnSpPr>
        <p:spPr>
          <a:xfrm flipH="1">
            <a:off x="4294208" y="3384733"/>
            <a:ext cx="453344" cy="585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1"/>
          </p:cNvCxnSpPr>
          <p:nvPr/>
        </p:nvCxnSpPr>
        <p:spPr>
          <a:xfrm flipH="1" flipV="1">
            <a:off x="4398380" y="2650603"/>
            <a:ext cx="349172" cy="734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8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25"/>
          <p:cNvGraphicFramePr>
            <a:graphicFrameLocks noGrp="1"/>
          </p:cNvGraphicFramePr>
          <p:nvPr>
            <p:ph sz="half" idx="2"/>
            <p:extLst>
              <p:ext uri="{D42A27DB-BD31-4B8C-83A1-F6EECF244321}">
                <p14:modId xmlns:p14="http://schemas.microsoft.com/office/powerpoint/2010/main" val="1521097616"/>
              </p:ext>
            </p:extLst>
          </p:nvPr>
        </p:nvGraphicFramePr>
        <p:xfrm>
          <a:off x="4743544" y="1198880"/>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ontent Placeholder 21"/>
          <p:cNvGraphicFramePr>
            <a:graphicFrameLocks noGrp="1"/>
          </p:cNvGraphicFramePr>
          <p:nvPr>
            <p:ph sz="half" idx="1"/>
            <p:extLst>
              <p:ext uri="{D42A27DB-BD31-4B8C-83A1-F6EECF244321}">
                <p14:modId xmlns:p14="http://schemas.microsoft.com/office/powerpoint/2010/main" val="3765581177"/>
              </p:ext>
            </p:extLst>
          </p:nvPr>
        </p:nvGraphicFramePr>
        <p:xfrm>
          <a:off x="340360" y="1198880"/>
          <a:ext cx="41148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p:txBody>
          <a:bodyPr>
            <a:normAutofit fontScale="90000"/>
          </a:bodyPr>
          <a:lstStyle/>
          <a:p>
            <a:r>
              <a:rPr lang="en-US" dirty="0" smtClean="0"/>
              <a:t>Resource Block Usage</a:t>
            </a:r>
            <a:br>
              <a:rPr lang="en-US" dirty="0" smtClean="0"/>
            </a:br>
            <a:r>
              <a:rPr lang="en-US" sz="2700" dirty="0">
                <a:solidFill>
                  <a:srgbClr val="FFC000"/>
                </a:solidFill>
              </a:rPr>
              <a:t>Baseline vs Parameter Configuration</a:t>
            </a:r>
            <a:endParaRPr lang="en-US" sz="2700" dirty="0"/>
          </a:p>
        </p:txBody>
      </p:sp>
      <p:sp>
        <p:nvSpPr>
          <p:cNvPr id="11" name="TextBox 10"/>
          <p:cNvSpPr txBox="1"/>
          <p:nvPr/>
        </p:nvSpPr>
        <p:spPr>
          <a:xfrm>
            <a:off x="667265" y="5086151"/>
            <a:ext cx="7913702" cy="1477328"/>
          </a:xfrm>
          <a:prstGeom prst="rect">
            <a:avLst/>
          </a:prstGeom>
          <a:noFill/>
        </p:spPr>
        <p:txBody>
          <a:bodyPr wrap="square" rtlCol="0">
            <a:spAutoFit/>
          </a:bodyPr>
          <a:lstStyle/>
          <a:p>
            <a:pPr marL="285750" indent="-285750">
              <a:buFont typeface="Arial"/>
              <a:buChar char="•"/>
            </a:pPr>
            <a:r>
              <a:rPr lang="en-US" dirty="0" smtClean="0">
                <a:solidFill>
                  <a:schemeClr val="tx2"/>
                </a:solidFill>
              </a:rPr>
              <a:t>Coverage is increased but capacity is limited</a:t>
            </a:r>
          </a:p>
          <a:p>
            <a:pPr marL="285750" indent="-285750">
              <a:buFont typeface="Arial"/>
              <a:buChar char="•"/>
            </a:pPr>
            <a:endParaRPr lang="en-US" dirty="0" smtClean="0">
              <a:solidFill>
                <a:schemeClr val="tx2"/>
              </a:solidFill>
            </a:endParaRPr>
          </a:p>
          <a:p>
            <a:pPr marL="285750" indent="-285750">
              <a:buFont typeface="Arial"/>
              <a:buChar char="•"/>
            </a:pPr>
            <a:r>
              <a:rPr lang="en-US" dirty="0" smtClean="0">
                <a:solidFill>
                  <a:schemeClr val="tx2"/>
                </a:solidFill>
              </a:rPr>
              <a:t>Congestion occurs </a:t>
            </a:r>
            <a:r>
              <a:rPr lang="en-US" dirty="0">
                <a:solidFill>
                  <a:schemeClr val="tx2"/>
                </a:solidFill>
              </a:rPr>
              <a:t>when the responders are at the cell edge </a:t>
            </a:r>
            <a:r>
              <a:rPr lang="en-US" dirty="0" smtClean="0">
                <a:solidFill>
                  <a:schemeClr val="tx2"/>
                </a:solidFill>
              </a:rPr>
              <a:t>leading to packet loss </a:t>
            </a:r>
          </a:p>
          <a:p>
            <a:r>
              <a:rPr lang="en-US" dirty="0" smtClean="0">
                <a:solidFill>
                  <a:schemeClr val="tx2"/>
                </a:solidFill>
              </a:rPr>
              <a:t> </a:t>
            </a:r>
          </a:p>
        </p:txBody>
      </p:sp>
      <p:sp>
        <p:nvSpPr>
          <p:cNvPr id="12" name="TextBox 11"/>
          <p:cNvSpPr txBox="1"/>
          <p:nvPr/>
        </p:nvSpPr>
        <p:spPr>
          <a:xfrm>
            <a:off x="5372515" y="1758816"/>
            <a:ext cx="1076950" cy="461665"/>
          </a:xfrm>
          <a:prstGeom prst="rect">
            <a:avLst/>
          </a:prstGeom>
          <a:noFill/>
        </p:spPr>
        <p:txBody>
          <a:bodyPr wrap="square" rtlCol="0">
            <a:spAutoFit/>
          </a:bodyPr>
          <a:lstStyle/>
          <a:p>
            <a:r>
              <a:rPr lang="en-US" sz="1200" dirty="0" smtClean="0"/>
              <a:t>Extended coverage</a:t>
            </a:r>
            <a:endParaRPr lang="en-US" sz="1200" dirty="0"/>
          </a:p>
        </p:txBody>
      </p:sp>
      <p:cxnSp>
        <p:nvCxnSpPr>
          <p:cNvPr id="14" name="Straight Arrow Connector 13"/>
          <p:cNvCxnSpPr/>
          <p:nvPr/>
        </p:nvCxnSpPr>
        <p:spPr>
          <a:xfrm>
            <a:off x="5910990" y="2229251"/>
            <a:ext cx="740067" cy="6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41934" y="1758816"/>
            <a:ext cx="1076950" cy="461665"/>
          </a:xfrm>
          <a:prstGeom prst="rect">
            <a:avLst/>
          </a:prstGeom>
          <a:noFill/>
        </p:spPr>
        <p:txBody>
          <a:bodyPr wrap="square" rtlCol="0">
            <a:spAutoFit/>
          </a:bodyPr>
          <a:lstStyle/>
          <a:p>
            <a:r>
              <a:rPr lang="en-US" sz="1200" dirty="0" smtClean="0"/>
              <a:t>Extended coverage</a:t>
            </a:r>
            <a:endParaRPr lang="en-US" sz="1200" dirty="0"/>
          </a:p>
        </p:txBody>
      </p:sp>
      <p:cxnSp>
        <p:nvCxnSpPr>
          <p:cNvPr id="16" name="Straight Arrow Connector 15"/>
          <p:cNvCxnSpPr/>
          <p:nvPr/>
        </p:nvCxnSpPr>
        <p:spPr>
          <a:xfrm flipH="1">
            <a:off x="7543011" y="2229251"/>
            <a:ext cx="740067" cy="6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953927" y="1669216"/>
            <a:ext cx="1299410" cy="433577"/>
            <a:chOff x="1896177" y="1393038"/>
            <a:chExt cx="1299410" cy="433577"/>
          </a:xfrm>
        </p:grpSpPr>
        <p:sp>
          <p:nvSpPr>
            <p:cNvPr id="18" name="TextBox 17"/>
            <p:cNvSpPr txBox="1"/>
            <p:nvPr/>
          </p:nvSpPr>
          <p:spPr>
            <a:xfrm>
              <a:off x="2106228" y="1549616"/>
              <a:ext cx="958917" cy="276999"/>
            </a:xfrm>
            <a:prstGeom prst="rect">
              <a:avLst/>
            </a:prstGeom>
            <a:noFill/>
          </p:spPr>
          <p:txBody>
            <a:bodyPr wrap="none" rtlCol="0">
              <a:spAutoFit/>
            </a:bodyPr>
            <a:lstStyle/>
            <a:p>
              <a:r>
                <a:rPr lang="en-US" sz="1200" dirty="0" smtClean="0"/>
                <a:t>Congestion</a:t>
              </a:r>
              <a:endParaRPr lang="en-US" sz="1200" dirty="0"/>
            </a:p>
          </p:txBody>
        </p:sp>
        <p:cxnSp>
          <p:nvCxnSpPr>
            <p:cNvPr id="19" name="Straight Arrow Connector 18"/>
            <p:cNvCxnSpPr>
              <a:stCxn id="18" idx="0"/>
            </p:cNvCxnSpPr>
            <p:nvPr/>
          </p:nvCxnSpPr>
          <p:spPr>
            <a:xfrm flipV="1">
              <a:off x="2585687" y="1393038"/>
              <a:ext cx="60990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0"/>
            </p:cNvCxnSpPr>
            <p:nvPr/>
          </p:nvCxnSpPr>
          <p:spPr>
            <a:xfrm flipH="1" flipV="1">
              <a:off x="1896177" y="1393038"/>
              <a:ext cx="68951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644941" y="1676142"/>
            <a:ext cx="958917" cy="366440"/>
            <a:chOff x="2106228" y="1460175"/>
            <a:chExt cx="958917" cy="366440"/>
          </a:xfrm>
        </p:grpSpPr>
        <p:sp>
          <p:nvSpPr>
            <p:cNvPr id="22" name="TextBox 21"/>
            <p:cNvSpPr txBox="1"/>
            <p:nvPr/>
          </p:nvSpPr>
          <p:spPr>
            <a:xfrm>
              <a:off x="2106228" y="1549616"/>
              <a:ext cx="958917" cy="276999"/>
            </a:xfrm>
            <a:prstGeom prst="rect">
              <a:avLst/>
            </a:prstGeom>
            <a:noFill/>
          </p:spPr>
          <p:txBody>
            <a:bodyPr wrap="none" rtlCol="0">
              <a:spAutoFit/>
            </a:bodyPr>
            <a:lstStyle/>
            <a:p>
              <a:r>
                <a:rPr lang="en-US" sz="1200" dirty="0" smtClean="0"/>
                <a:t>Congestion</a:t>
              </a:r>
              <a:endParaRPr lang="en-US" sz="1200" dirty="0"/>
            </a:p>
          </p:txBody>
        </p:sp>
        <p:cxnSp>
          <p:nvCxnSpPr>
            <p:cNvPr id="23" name="Straight Arrow Connector 22"/>
            <p:cNvCxnSpPr>
              <a:stCxn id="22" idx="0"/>
            </p:cNvCxnSpPr>
            <p:nvPr/>
          </p:nvCxnSpPr>
          <p:spPr>
            <a:xfrm flipV="1">
              <a:off x="2585687" y="1494107"/>
              <a:ext cx="195476" cy="55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0"/>
            </p:cNvCxnSpPr>
            <p:nvPr/>
          </p:nvCxnSpPr>
          <p:spPr>
            <a:xfrm flipH="1" flipV="1">
              <a:off x="2262231" y="1460175"/>
              <a:ext cx="323456" cy="89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7015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Packet loss</a:t>
            </a:r>
            <a:br>
              <a:rPr lang="en-US" dirty="0" smtClean="0"/>
            </a:br>
            <a:r>
              <a:rPr lang="en-US" sz="2700" dirty="0" smtClean="0">
                <a:solidFill>
                  <a:srgbClr val="FFC000"/>
                </a:solidFill>
              </a:rPr>
              <a:t>Baseline </a:t>
            </a:r>
            <a:r>
              <a:rPr lang="en-US" sz="2700" dirty="0">
                <a:solidFill>
                  <a:srgbClr val="FFC000"/>
                </a:solidFill>
              </a:rPr>
              <a:t>vs </a:t>
            </a:r>
            <a:r>
              <a:rPr lang="en-US" sz="2700" dirty="0" smtClean="0">
                <a:solidFill>
                  <a:srgbClr val="FFC000"/>
                </a:solidFill>
              </a:rPr>
              <a:t>Parameter Configuration</a:t>
            </a:r>
            <a:endParaRPr lang="en-US" sz="2700" dirty="0">
              <a:solidFill>
                <a:srgbClr val="FFC000"/>
              </a:solidFill>
            </a:endParaRPr>
          </a:p>
        </p:txBody>
      </p:sp>
      <p:graphicFrame>
        <p:nvGraphicFramePr>
          <p:cNvPr id="18" name="Content Placeholder 17"/>
          <p:cNvGraphicFramePr>
            <a:graphicFrameLocks noGrp="1"/>
          </p:cNvGraphicFramePr>
          <p:nvPr>
            <p:ph idx="1"/>
            <p:extLst>
              <p:ext uri="{D42A27DB-BD31-4B8C-83A1-F6EECF244321}">
                <p14:modId xmlns:p14="http://schemas.microsoft.com/office/powerpoint/2010/main" val="2994096491"/>
              </p:ext>
            </p:extLst>
          </p:nvPr>
        </p:nvGraphicFramePr>
        <p:xfrm>
          <a:off x="914400" y="1285874"/>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812800" y="5003964"/>
            <a:ext cx="7654584" cy="1200329"/>
          </a:xfrm>
          <a:prstGeom prst="rect">
            <a:avLst/>
          </a:prstGeom>
          <a:noFill/>
        </p:spPr>
        <p:txBody>
          <a:bodyPr wrap="square" rtlCol="0">
            <a:spAutoFit/>
          </a:bodyPr>
          <a:lstStyle/>
          <a:p>
            <a:pPr marL="285750" indent="-285750">
              <a:buFont typeface="Arial"/>
              <a:buChar char="•"/>
            </a:pPr>
            <a:r>
              <a:rPr lang="en-US" dirty="0">
                <a:solidFill>
                  <a:schemeClr val="tx2"/>
                </a:solidFill>
              </a:rPr>
              <a:t>The coverage gap for the responders is reduced from 500 m to 200 m.</a:t>
            </a:r>
          </a:p>
          <a:p>
            <a:pPr marL="285750" indent="-285750">
              <a:buFont typeface="Arial"/>
              <a:buChar char="•"/>
            </a:pPr>
            <a:r>
              <a:rPr lang="en-US" dirty="0" smtClean="0">
                <a:solidFill>
                  <a:schemeClr val="tx2"/>
                </a:solidFill>
              </a:rPr>
              <a:t>While decreasing </a:t>
            </a:r>
            <a:r>
              <a:rPr lang="en-US" dirty="0">
                <a:solidFill>
                  <a:schemeClr val="tx2"/>
                </a:solidFill>
              </a:rPr>
              <a:t>the </a:t>
            </a:r>
            <a:r>
              <a:rPr lang="en-US" dirty="0" err="1">
                <a:solidFill>
                  <a:schemeClr val="tx2"/>
                </a:solidFill>
              </a:rPr>
              <a:t>downtilt</a:t>
            </a:r>
            <a:r>
              <a:rPr lang="en-US" dirty="0">
                <a:solidFill>
                  <a:schemeClr val="tx2"/>
                </a:solidFill>
              </a:rPr>
              <a:t> increases coverage, areas near the cell are not performing as well due to the antenna </a:t>
            </a:r>
            <a:r>
              <a:rPr lang="en-US" dirty="0" smtClean="0">
                <a:solidFill>
                  <a:schemeClr val="tx2"/>
                </a:solidFill>
              </a:rPr>
              <a:t>pattern</a:t>
            </a:r>
            <a:endParaRPr lang="en-US" dirty="0">
              <a:solidFill>
                <a:schemeClr val="tx2"/>
              </a:solidFill>
            </a:endParaRPr>
          </a:p>
          <a:p>
            <a:pPr marL="285750" indent="-285750">
              <a:buFont typeface="Arial"/>
              <a:buChar char="•"/>
            </a:pPr>
            <a:r>
              <a:rPr lang="en-US" dirty="0">
                <a:solidFill>
                  <a:schemeClr val="tx2"/>
                </a:solidFill>
              </a:rPr>
              <a:t>Some packet loss is </a:t>
            </a:r>
            <a:r>
              <a:rPr lang="en-US" dirty="0" smtClean="0">
                <a:solidFill>
                  <a:schemeClr val="tx2"/>
                </a:solidFill>
              </a:rPr>
              <a:t>observed </a:t>
            </a:r>
            <a:r>
              <a:rPr lang="en-US" dirty="0">
                <a:solidFill>
                  <a:schemeClr val="tx2"/>
                </a:solidFill>
              </a:rPr>
              <a:t>at cell </a:t>
            </a:r>
            <a:r>
              <a:rPr lang="en-US" dirty="0" smtClean="0">
                <a:solidFill>
                  <a:schemeClr val="tx2"/>
                </a:solidFill>
              </a:rPr>
              <a:t>edge due to congestion</a:t>
            </a:r>
            <a:endParaRPr lang="en-US" dirty="0">
              <a:solidFill>
                <a:schemeClr val="tx2"/>
              </a:solidFill>
            </a:endParaRPr>
          </a:p>
        </p:txBody>
      </p:sp>
      <p:sp>
        <p:nvSpPr>
          <p:cNvPr id="13" name="TextBox 12"/>
          <p:cNvSpPr txBox="1"/>
          <p:nvPr/>
        </p:nvSpPr>
        <p:spPr>
          <a:xfrm>
            <a:off x="4105723" y="2279755"/>
            <a:ext cx="1770317" cy="523220"/>
          </a:xfrm>
          <a:prstGeom prst="rect">
            <a:avLst/>
          </a:prstGeom>
          <a:noFill/>
        </p:spPr>
        <p:txBody>
          <a:bodyPr wrap="square" rtlCol="0">
            <a:spAutoFit/>
          </a:bodyPr>
          <a:lstStyle/>
          <a:p>
            <a:pPr algn="ctr"/>
            <a:r>
              <a:rPr lang="en-US" sz="1400" dirty="0" smtClean="0"/>
              <a:t>Coverage gap reduced by 60 %</a:t>
            </a:r>
            <a:endParaRPr lang="en-US" sz="1400" dirty="0"/>
          </a:p>
        </p:txBody>
      </p:sp>
      <p:cxnSp>
        <p:nvCxnSpPr>
          <p:cNvPr id="14" name="Straight Arrow Connector 13"/>
          <p:cNvCxnSpPr/>
          <p:nvPr/>
        </p:nvCxnSpPr>
        <p:spPr>
          <a:xfrm flipH="1">
            <a:off x="4541663" y="2168944"/>
            <a:ext cx="8984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222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Impact of </a:t>
            </a:r>
            <a:r>
              <a:rPr lang="en-US" dirty="0" err="1" smtClean="0"/>
              <a:t>Downtilt</a:t>
            </a:r>
            <a:r>
              <a:rPr lang="en-US" dirty="0" smtClean="0"/>
              <a:t> on Packet Loss</a:t>
            </a:r>
            <a:br>
              <a:rPr lang="en-US" dirty="0" smtClean="0"/>
            </a:br>
            <a:r>
              <a:rPr lang="en-US" sz="2700" dirty="0" smtClean="0">
                <a:solidFill>
                  <a:srgbClr val="FFC000"/>
                </a:solidFill>
              </a:rPr>
              <a:t>Parameter </a:t>
            </a:r>
            <a:r>
              <a:rPr lang="en-US" sz="2700" dirty="0">
                <a:solidFill>
                  <a:srgbClr val="FFC000"/>
                </a:solidFill>
              </a:rPr>
              <a:t>Configuration</a:t>
            </a:r>
            <a:endParaRPr lang="en-US" sz="2700" dirty="0"/>
          </a:p>
        </p:txBody>
      </p:sp>
      <p:graphicFrame>
        <p:nvGraphicFramePr>
          <p:cNvPr id="15" name="Chart 14"/>
          <p:cNvGraphicFramePr>
            <a:graphicFrameLocks/>
          </p:cNvGraphicFramePr>
          <p:nvPr>
            <p:extLst>
              <p:ext uri="{D42A27DB-BD31-4B8C-83A1-F6EECF244321}">
                <p14:modId xmlns:p14="http://schemas.microsoft.com/office/powerpoint/2010/main" val="2823920387"/>
              </p:ext>
            </p:extLst>
          </p:nvPr>
        </p:nvGraphicFramePr>
        <p:xfrm>
          <a:off x="1" y="3417460"/>
          <a:ext cx="301752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val="4002107429"/>
              </p:ext>
            </p:extLst>
          </p:nvPr>
        </p:nvGraphicFramePr>
        <p:xfrm>
          <a:off x="3062606" y="3417460"/>
          <a:ext cx="3017520" cy="2560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a:graphicFrameLocks/>
          </p:cNvGraphicFramePr>
          <p:nvPr>
            <p:extLst>
              <p:ext uri="{D42A27DB-BD31-4B8C-83A1-F6EECF244321}">
                <p14:modId xmlns:p14="http://schemas.microsoft.com/office/powerpoint/2010/main" val="4191276516"/>
              </p:ext>
            </p:extLst>
          </p:nvPr>
        </p:nvGraphicFramePr>
        <p:xfrm>
          <a:off x="6125212" y="3417460"/>
          <a:ext cx="3017520" cy="2560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2902734762"/>
              </p:ext>
            </p:extLst>
          </p:nvPr>
        </p:nvGraphicFramePr>
        <p:xfrm>
          <a:off x="0" y="1123856"/>
          <a:ext cx="301752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extLst>
              <p:ext uri="{D42A27DB-BD31-4B8C-83A1-F6EECF244321}">
                <p14:modId xmlns:p14="http://schemas.microsoft.com/office/powerpoint/2010/main" val="4050151390"/>
              </p:ext>
            </p:extLst>
          </p:nvPr>
        </p:nvGraphicFramePr>
        <p:xfrm>
          <a:off x="6126480" y="1123856"/>
          <a:ext cx="301752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p:cNvGraphicFramePr>
            <a:graphicFrameLocks/>
          </p:cNvGraphicFramePr>
          <p:nvPr>
            <p:extLst>
              <p:ext uri="{D42A27DB-BD31-4B8C-83A1-F6EECF244321}">
                <p14:modId xmlns:p14="http://schemas.microsoft.com/office/powerpoint/2010/main" val="1276403174"/>
              </p:ext>
            </p:extLst>
          </p:nvPr>
        </p:nvGraphicFramePr>
        <p:xfrm>
          <a:off x="3064164" y="1123856"/>
          <a:ext cx="3017520" cy="2286000"/>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p:cNvSpPr txBox="1"/>
          <p:nvPr/>
        </p:nvSpPr>
        <p:spPr>
          <a:xfrm>
            <a:off x="775469" y="6008996"/>
            <a:ext cx="8017934" cy="615553"/>
          </a:xfrm>
          <a:prstGeom prst="rect">
            <a:avLst/>
          </a:prstGeom>
          <a:noFill/>
        </p:spPr>
        <p:txBody>
          <a:bodyPr wrap="square" rtlCol="0">
            <a:spAutoFit/>
          </a:bodyPr>
          <a:lstStyle/>
          <a:p>
            <a:pPr marL="285750" indent="-285750">
              <a:buFont typeface="Arial"/>
              <a:buChar char="•"/>
            </a:pPr>
            <a:r>
              <a:rPr lang="en-US" sz="1700" dirty="0" smtClean="0">
                <a:solidFill>
                  <a:schemeClr val="tx2"/>
                </a:solidFill>
              </a:rPr>
              <a:t>Network reconfiguration can improve or degrade the network performance</a:t>
            </a:r>
          </a:p>
          <a:p>
            <a:pPr marL="285750" indent="-285750">
              <a:buFont typeface="Arial"/>
              <a:buChar char="•"/>
            </a:pPr>
            <a:r>
              <a:rPr lang="en-US" sz="1700" dirty="0" smtClean="0">
                <a:solidFill>
                  <a:schemeClr val="tx2"/>
                </a:solidFill>
              </a:rPr>
              <a:t>Self optimization of the network requires coordination among cells</a:t>
            </a:r>
          </a:p>
        </p:txBody>
      </p:sp>
    </p:spTree>
    <p:extLst>
      <p:ext uri="{BB962C8B-B14F-4D97-AF65-F5344CB8AC3E}">
        <p14:creationId xmlns:p14="http://schemas.microsoft.com/office/powerpoint/2010/main" val="41704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6" grpId="0">
        <p:bldAsOne/>
      </p:bldGraphic>
      <p:bldGraphic spid="17" grpId="0">
        <p:bldAsOne/>
      </p:bldGraphic>
      <p:bldGraphic spid="13" grpId="0">
        <p:bldAsOne/>
      </p:bldGraphic>
      <p:bldGraphic spid="14" grpId="0">
        <p:bldAsOne/>
      </p:bldGraphic>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Disclaimers</a:t>
            </a:r>
            <a:endParaRPr lang="en-US" dirty="0"/>
          </a:p>
        </p:txBody>
      </p:sp>
      <p:sp>
        <p:nvSpPr>
          <p:cNvPr id="5" name="Content Placeholder 4"/>
          <p:cNvSpPr>
            <a:spLocks noGrp="1"/>
          </p:cNvSpPr>
          <p:nvPr>
            <p:ph idx="1"/>
          </p:nvPr>
        </p:nvSpPr>
        <p:spPr>
          <a:xfrm>
            <a:off x="548802" y="1424077"/>
            <a:ext cx="8075848" cy="4609892"/>
          </a:xfrm>
        </p:spPr>
        <p:txBody>
          <a:bodyPr>
            <a:normAutofit fontScale="85000" lnSpcReduction="10000"/>
          </a:bodyPr>
          <a:lstStyle/>
          <a:p>
            <a:r>
              <a:rPr lang="en-US" sz="3200" dirty="0" smtClean="0"/>
              <a:t>All </a:t>
            </a:r>
            <a:r>
              <a:rPr lang="en-US" sz="3200" dirty="0"/>
              <a:t>information and data presented is preliminary/in progress and subject to change.</a:t>
            </a:r>
          </a:p>
          <a:p>
            <a:r>
              <a:rPr lang="en-US" sz="3200" dirty="0"/>
              <a:t>The full description of the procedures used in this presentation requires the identification of certain commercial products and their suppliers. The inclusion of such information should in no way be construed as indicating that such products or suppliers are endorsed by NIST, or are recommended by NIST, or that they are necessarily the best materials, instruments, software or suppliers for the purposes described.</a:t>
            </a:r>
            <a:endParaRPr lang="en-US" sz="3200" dirty="0">
              <a:solidFill>
                <a:sysClr val="windowText" lastClr="000000"/>
              </a:solidFill>
              <a:ea typeface="ＭＳ Ｐゴシック" pitchFamily="-111" charset="-128"/>
              <a:cs typeface="Candara"/>
            </a:endParaRPr>
          </a:p>
          <a:p>
            <a:endParaRPr lang="en-US" sz="3200" dirty="0"/>
          </a:p>
          <a:p>
            <a:endParaRPr lang="en-US" dirty="0"/>
          </a:p>
        </p:txBody>
      </p:sp>
    </p:spTree>
    <p:extLst>
      <p:ext uri="{BB962C8B-B14F-4D97-AF65-F5344CB8AC3E}">
        <p14:creationId xmlns:p14="http://schemas.microsoft.com/office/powerpoint/2010/main" val="3714582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2"/>
            <p:extLst>
              <p:ext uri="{D42A27DB-BD31-4B8C-83A1-F6EECF244321}">
                <p14:modId xmlns:p14="http://schemas.microsoft.com/office/powerpoint/2010/main" val="3823887858"/>
              </p:ext>
            </p:extLst>
          </p:nvPr>
        </p:nvGraphicFramePr>
        <p:xfrm>
          <a:off x="4724400" y="1168400"/>
          <a:ext cx="41148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smtClean="0"/>
              <a:t>Packet Loss and Resource Block Usage</a:t>
            </a:r>
            <a:br>
              <a:rPr lang="en-US" dirty="0" smtClean="0"/>
            </a:br>
            <a:r>
              <a:rPr lang="en-US" sz="2700" dirty="0" smtClean="0">
                <a:solidFill>
                  <a:srgbClr val="FFC000"/>
                </a:solidFill>
              </a:rPr>
              <a:t>Traffic Control + High Power UE + Parameter Configuration</a:t>
            </a:r>
            <a:endParaRPr lang="en-US" dirty="0"/>
          </a:p>
        </p:txBody>
      </p:sp>
      <p:graphicFrame>
        <p:nvGraphicFramePr>
          <p:cNvPr id="10" name="Content Placeholder 9"/>
          <p:cNvGraphicFramePr>
            <a:graphicFrameLocks noGrp="1"/>
          </p:cNvGraphicFramePr>
          <p:nvPr>
            <p:ph sz="half" idx="1"/>
            <p:extLst>
              <p:ext uri="{D42A27DB-BD31-4B8C-83A1-F6EECF244321}">
                <p14:modId xmlns:p14="http://schemas.microsoft.com/office/powerpoint/2010/main" val="3196630228"/>
              </p:ext>
            </p:extLst>
          </p:nvPr>
        </p:nvGraphicFramePr>
        <p:xfrm>
          <a:off x="304800" y="1168400"/>
          <a:ext cx="41148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563033" y="5053956"/>
            <a:ext cx="8017934" cy="1200329"/>
          </a:xfrm>
          <a:prstGeom prst="rect">
            <a:avLst/>
          </a:prstGeom>
          <a:noFill/>
        </p:spPr>
        <p:txBody>
          <a:bodyPr wrap="square" rtlCol="0">
            <a:spAutoFit/>
          </a:bodyPr>
          <a:lstStyle/>
          <a:p>
            <a:pPr marL="285750" indent="-285750">
              <a:buFont typeface="Arial"/>
              <a:buChar char="•"/>
            </a:pPr>
            <a:r>
              <a:rPr lang="en-US" dirty="0" smtClean="0">
                <a:solidFill>
                  <a:schemeClr val="tx2"/>
                </a:solidFill>
              </a:rPr>
              <a:t>In our example, the combination of the traffic control, high power UE, and parameter configuration allowed the network to recover from a site outage</a:t>
            </a:r>
          </a:p>
          <a:p>
            <a:pPr marL="285750" indent="-285750">
              <a:buFont typeface="Arial"/>
              <a:buChar char="•"/>
            </a:pPr>
            <a:endParaRPr lang="en-US" dirty="0">
              <a:solidFill>
                <a:schemeClr val="tx2"/>
              </a:solidFill>
            </a:endParaRPr>
          </a:p>
          <a:p>
            <a:pPr marL="285750" indent="-285750">
              <a:buFont typeface="Arial"/>
              <a:buChar char="•"/>
            </a:pPr>
            <a:r>
              <a:rPr lang="en-US" dirty="0" smtClean="0">
                <a:solidFill>
                  <a:schemeClr val="tx2"/>
                </a:solidFill>
              </a:rPr>
              <a:t>The responders are able to maintain connectivity regardless of their location</a:t>
            </a:r>
          </a:p>
        </p:txBody>
      </p:sp>
    </p:spTree>
    <p:extLst>
      <p:ext uri="{BB962C8B-B14F-4D97-AF65-F5344CB8AC3E}">
        <p14:creationId xmlns:p14="http://schemas.microsoft.com/office/powerpoint/2010/main" val="1008958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Device to </a:t>
            </a:r>
            <a:r>
              <a:rPr lang="en-US" dirty="0" smtClean="0"/>
              <a:t>Device</a:t>
            </a:r>
            <a:endParaRPr lang="en-US" dirty="0"/>
          </a:p>
        </p:txBody>
      </p:sp>
      <p:sp>
        <p:nvSpPr>
          <p:cNvPr id="9" name="Text Placeholder 8"/>
          <p:cNvSpPr>
            <a:spLocks noGrp="1"/>
          </p:cNvSpPr>
          <p:nvPr>
            <p:ph type="body" idx="1"/>
          </p:nvPr>
        </p:nvSpPr>
        <p:spPr/>
        <p:txBody>
          <a:bodyPr/>
          <a:lstStyle/>
          <a:p>
            <a:endParaRPr lang="en-US" dirty="0"/>
          </a:p>
        </p:txBody>
      </p:sp>
      <p:grpSp>
        <p:nvGrpSpPr>
          <p:cNvPr id="2" name="Group 1"/>
          <p:cNvGrpSpPr/>
          <p:nvPr/>
        </p:nvGrpSpPr>
        <p:grpSpPr>
          <a:xfrm>
            <a:off x="6351231" y="3390313"/>
            <a:ext cx="1970022" cy="2060957"/>
            <a:chOff x="6351230" y="3255281"/>
            <a:chExt cx="2099097" cy="2195990"/>
          </a:xfrm>
        </p:grpSpPr>
        <p:cxnSp>
          <p:nvCxnSpPr>
            <p:cNvPr id="3" name="Straight Arrow Connector 2"/>
            <p:cNvCxnSpPr/>
            <p:nvPr/>
          </p:nvCxnSpPr>
          <p:spPr>
            <a:xfrm>
              <a:off x="7074606" y="3592854"/>
              <a:ext cx="65234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112752" y="3978654"/>
              <a:ext cx="2" cy="75500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688806" y="3978654"/>
              <a:ext cx="0" cy="75500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74606" y="5119464"/>
              <a:ext cx="65234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074604" y="3978654"/>
              <a:ext cx="652347" cy="67850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036448" y="3978654"/>
              <a:ext cx="690504" cy="75500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234" y="3255282"/>
              <a:ext cx="675143" cy="675143"/>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184" y="3255281"/>
              <a:ext cx="675143" cy="675143"/>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184" y="4776128"/>
              <a:ext cx="675143" cy="675143"/>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230" y="4776127"/>
              <a:ext cx="675143" cy="675143"/>
            </a:xfrm>
            <a:prstGeom prst="rect">
              <a:avLst/>
            </a:prstGeom>
          </p:spPr>
        </p:pic>
      </p:grpSp>
    </p:spTree>
    <p:extLst>
      <p:ext uri="{BB962C8B-B14F-4D97-AF65-F5344CB8AC3E}">
        <p14:creationId xmlns:p14="http://schemas.microsoft.com/office/powerpoint/2010/main" val="102289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3GPP: </a:t>
            </a:r>
            <a:r>
              <a:rPr lang="en-US" dirty="0" smtClean="0"/>
              <a:t>Proximity Services (ProSe) </a:t>
            </a:r>
            <a:r>
              <a:rPr lang="en-US" dirty="0"/>
              <a:t>Overview</a:t>
            </a:r>
          </a:p>
        </p:txBody>
      </p:sp>
      <p:sp>
        <p:nvSpPr>
          <p:cNvPr id="3" name="Content Placeholder 2"/>
          <p:cNvSpPr>
            <a:spLocks noGrp="1"/>
          </p:cNvSpPr>
          <p:nvPr>
            <p:ph idx="1"/>
          </p:nvPr>
        </p:nvSpPr>
        <p:spPr/>
        <p:txBody>
          <a:bodyPr/>
          <a:lstStyle/>
          <a:p>
            <a:r>
              <a:rPr lang="en-US" dirty="0" smtClean="0"/>
              <a:t>Introduced to LTE in 3GPP Release 12</a:t>
            </a:r>
          </a:p>
          <a:p>
            <a:r>
              <a:rPr lang="en-US" dirty="0" smtClean="0"/>
              <a:t>The objective of </a:t>
            </a:r>
            <a:r>
              <a:rPr lang="en-US" dirty="0"/>
              <a:t>ProSe is to </a:t>
            </a:r>
            <a:r>
              <a:rPr lang="en-US" dirty="0" smtClean="0"/>
              <a:t>enable Device-to-Device (D2D) communication services in nearby User </a:t>
            </a:r>
            <a:r>
              <a:rPr lang="en-US" dirty="0" err="1" smtClean="0"/>
              <a:t>Equipments</a:t>
            </a:r>
            <a:r>
              <a:rPr lang="en-US" dirty="0" smtClean="0"/>
              <a:t> (UEs)</a:t>
            </a:r>
          </a:p>
          <a:p>
            <a:r>
              <a:rPr lang="en-US" dirty="0" smtClean="0"/>
              <a:t>Services</a:t>
            </a:r>
            <a:r>
              <a:rPr lang="en-US" dirty="0"/>
              <a:t>:</a:t>
            </a:r>
          </a:p>
          <a:p>
            <a:pPr lvl="1"/>
            <a:r>
              <a:rPr lang="en-US" dirty="0" smtClean="0"/>
              <a:t>Discovery</a:t>
            </a:r>
            <a:r>
              <a:rPr lang="en-US" dirty="0"/>
              <a:t>: The ability to detect the presence of another UE in </a:t>
            </a:r>
            <a:r>
              <a:rPr lang="en-US" dirty="0" smtClean="0"/>
              <a:t>proximity</a:t>
            </a:r>
            <a:endParaRPr lang="en-US" dirty="0"/>
          </a:p>
          <a:p>
            <a:pPr lvl="1"/>
            <a:r>
              <a:rPr lang="en-US" dirty="0" smtClean="0"/>
              <a:t>Direct Communication</a:t>
            </a:r>
            <a:r>
              <a:rPr lang="en-US" dirty="0"/>
              <a:t>: The capability to exchange user traffic without going through the </a:t>
            </a:r>
            <a:r>
              <a:rPr lang="en-US" dirty="0" err="1" smtClean="0"/>
              <a:t>eNodeB</a:t>
            </a:r>
            <a:endParaRPr lang="en-US" dirty="0"/>
          </a:p>
          <a:p>
            <a:r>
              <a:rPr lang="en-US" dirty="0" smtClean="0"/>
              <a:t>Potential Advantages</a:t>
            </a:r>
          </a:p>
          <a:p>
            <a:pPr lvl="1"/>
            <a:r>
              <a:rPr lang="en-US" dirty="0" smtClean="0"/>
              <a:t>Spectrum utilization improvement</a:t>
            </a:r>
          </a:p>
          <a:p>
            <a:pPr lvl="1"/>
            <a:r>
              <a:rPr lang="en-US" dirty="0" smtClean="0"/>
              <a:t>Improvement in overall throughput</a:t>
            </a:r>
          </a:p>
          <a:p>
            <a:pPr lvl="1"/>
            <a:r>
              <a:rPr lang="en-US" dirty="0" smtClean="0"/>
              <a:t>Lower energy consumption in mobile devices</a:t>
            </a:r>
          </a:p>
          <a:p>
            <a:pPr lvl="1"/>
            <a:endParaRPr lang="en-US" dirty="0"/>
          </a:p>
        </p:txBody>
      </p:sp>
    </p:spTree>
    <p:extLst>
      <p:ext uri="{BB962C8B-B14F-4D97-AF65-F5344CB8AC3E}">
        <p14:creationId xmlns:p14="http://schemas.microsoft.com/office/powerpoint/2010/main" val="3186832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mtClean="0"/>
              <a:t>D2D Direct Communication Scenarios</a:t>
            </a:r>
            <a:endParaRPr lang="en-US" dirty="0"/>
          </a:p>
        </p:txBody>
      </p:sp>
      <p:graphicFrame>
        <p:nvGraphicFramePr>
          <p:cNvPr id="47" name="Content Placeholder 10"/>
          <p:cNvGraphicFramePr>
            <a:graphicFrameLocks noGrp="1"/>
          </p:cNvGraphicFramePr>
          <p:nvPr>
            <p:ph idx="1"/>
            <p:extLst>
              <p:ext uri="{D42A27DB-BD31-4B8C-83A1-F6EECF244321}">
                <p14:modId xmlns:p14="http://schemas.microsoft.com/office/powerpoint/2010/main" val="183996478"/>
              </p:ext>
            </p:extLst>
          </p:nvPr>
        </p:nvGraphicFramePr>
        <p:xfrm>
          <a:off x="234950" y="1285875"/>
          <a:ext cx="8489950" cy="4650691"/>
        </p:xfrm>
        <a:graphic>
          <a:graphicData uri="http://schemas.openxmlformats.org/drawingml/2006/table">
            <a:tbl>
              <a:tblPr>
                <a:tableStyleId>{5C22544A-7EE6-4342-B048-85BDC9FD1C3A}</a:tableStyleId>
              </a:tblPr>
              <a:tblGrid>
                <a:gridCol w="4244975"/>
                <a:gridCol w="4244975"/>
              </a:tblGrid>
              <a:tr h="414198">
                <a:tc>
                  <a:txBody>
                    <a:bodyPr/>
                    <a:lstStyle/>
                    <a:p>
                      <a:pPr algn="ctr"/>
                      <a:endParaRPr lang="en-US" b="1" dirty="0"/>
                    </a:p>
                  </a:txBody>
                  <a:tcPr marL="99882" marR="99882">
                    <a:solidFill>
                      <a:schemeClr val="accent1">
                        <a:lumMod val="20000"/>
                        <a:lumOff val="80000"/>
                        <a:alpha val="80000"/>
                      </a:schemeClr>
                    </a:solidFill>
                  </a:tcPr>
                </a:tc>
                <a:tc>
                  <a:txBody>
                    <a:bodyPr/>
                    <a:lstStyle/>
                    <a:p>
                      <a:pPr algn="ctr"/>
                      <a:endParaRPr lang="en-US" b="1" dirty="0"/>
                    </a:p>
                  </a:txBody>
                  <a:tcPr marL="99882" marR="99882">
                    <a:solidFill>
                      <a:schemeClr val="accent6">
                        <a:lumMod val="40000"/>
                        <a:lumOff val="60000"/>
                        <a:alpha val="80000"/>
                      </a:schemeClr>
                    </a:solidFill>
                  </a:tcPr>
                </a:tc>
              </a:tr>
              <a:tr h="1918096">
                <a:tc>
                  <a:txBody>
                    <a:bodyPr/>
                    <a:lstStyle/>
                    <a:p>
                      <a:pPr algn="ctr"/>
                      <a:endParaRPr lang="en-US" dirty="0"/>
                    </a:p>
                  </a:txBody>
                  <a:tcPr marL="99882" marR="99882">
                    <a:solidFill>
                      <a:schemeClr val="accent1">
                        <a:lumMod val="20000"/>
                        <a:lumOff val="80000"/>
                        <a:alpha val="80000"/>
                      </a:schemeClr>
                    </a:solidFill>
                  </a:tcPr>
                </a:tc>
                <a:tc>
                  <a:txBody>
                    <a:bodyPr/>
                    <a:lstStyle/>
                    <a:p>
                      <a:pPr algn="ctr"/>
                      <a:endParaRPr lang="en-US" dirty="0"/>
                    </a:p>
                  </a:txBody>
                  <a:tcPr marL="99882" marR="99882">
                    <a:solidFill>
                      <a:schemeClr val="accent6">
                        <a:lumMod val="40000"/>
                        <a:lumOff val="60000"/>
                        <a:alpha val="80000"/>
                      </a:schemeClr>
                    </a:solidFill>
                  </a:tcPr>
                </a:tc>
              </a:tr>
              <a:tr h="3801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smtClean="0"/>
                    </a:p>
                  </a:txBody>
                  <a:tcPr marL="99882" marR="99882">
                    <a:solidFill>
                      <a:schemeClr val="tx2">
                        <a:lumMod val="20000"/>
                        <a:lumOff val="80000"/>
                        <a:alpha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smtClean="0"/>
                    </a:p>
                  </a:txBody>
                  <a:tcPr marL="99882" marR="99882">
                    <a:solidFill>
                      <a:schemeClr val="accent2">
                        <a:lumMod val="60000"/>
                        <a:lumOff val="40000"/>
                        <a:alpha val="80000"/>
                      </a:schemeClr>
                    </a:solidFill>
                  </a:tcPr>
                </a:tc>
              </a:tr>
              <a:tr h="1938253">
                <a:tc>
                  <a:txBody>
                    <a:bodyPr/>
                    <a:lstStyle/>
                    <a:p>
                      <a:pPr algn="ctr"/>
                      <a:endParaRPr lang="en-US" dirty="0"/>
                    </a:p>
                  </a:txBody>
                  <a:tcPr marL="99882" marR="99882">
                    <a:solidFill>
                      <a:schemeClr val="tx2">
                        <a:lumMod val="20000"/>
                        <a:lumOff val="80000"/>
                        <a:alpha val="80000"/>
                      </a:schemeClr>
                    </a:solidFill>
                  </a:tcPr>
                </a:tc>
                <a:tc>
                  <a:txBody>
                    <a:bodyPr/>
                    <a:lstStyle/>
                    <a:p>
                      <a:pPr algn="ctr"/>
                      <a:endParaRPr lang="en-US" dirty="0"/>
                    </a:p>
                  </a:txBody>
                  <a:tcPr marL="99882" marR="99882">
                    <a:solidFill>
                      <a:schemeClr val="accent2">
                        <a:lumMod val="60000"/>
                        <a:lumOff val="40000"/>
                        <a:alpha val="80000"/>
                      </a:schemeClr>
                    </a:solidFill>
                  </a:tcPr>
                </a:tc>
              </a:tr>
            </a:tbl>
          </a:graphicData>
        </a:graphic>
      </p:graphicFrame>
      <p:grpSp>
        <p:nvGrpSpPr>
          <p:cNvPr id="6" name="Group 5"/>
          <p:cNvGrpSpPr/>
          <p:nvPr/>
        </p:nvGrpSpPr>
        <p:grpSpPr>
          <a:xfrm>
            <a:off x="888463" y="1307592"/>
            <a:ext cx="2918605" cy="1781421"/>
            <a:chOff x="888463" y="1307592"/>
            <a:chExt cx="2918605" cy="1781421"/>
          </a:xfrm>
        </p:grpSpPr>
        <p:grpSp>
          <p:nvGrpSpPr>
            <p:cNvPr id="4" name="Group 3"/>
            <p:cNvGrpSpPr/>
            <p:nvPr/>
          </p:nvGrpSpPr>
          <p:grpSpPr>
            <a:xfrm>
              <a:off x="888463" y="1971881"/>
              <a:ext cx="2918605" cy="1117132"/>
              <a:chOff x="888463" y="1971881"/>
              <a:chExt cx="2918605" cy="1117132"/>
            </a:xfrm>
          </p:grpSpPr>
          <p:sp>
            <p:nvSpPr>
              <p:cNvPr id="72" name="Oval 71"/>
              <p:cNvSpPr/>
              <p:nvPr/>
            </p:nvSpPr>
            <p:spPr>
              <a:xfrm>
                <a:off x="888463" y="2282478"/>
                <a:ext cx="2918605" cy="6825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3"/>
              <a:stretch>
                <a:fillRect/>
              </a:stretch>
            </p:blipFill>
            <p:spPr>
              <a:xfrm>
                <a:off x="2138796" y="1971881"/>
                <a:ext cx="417938" cy="828506"/>
              </a:xfrm>
              <a:prstGeom prst="rect">
                <a:avLst/>
              </a:prstGeom>
            </p:spPr>
          </p:pic>
          <p:grpSp>
            <p:nvGrpSpPr>
              <p:cNvPr id="74" name="Group 73"/>
              <p:cNvGrpSpPr/>
              <p:nvPr/>
            </p:nvGrpSpPr>
            <p:grpSpPr>
              <a:xfrm>
                <a:off x="2472303" y="2403197"/>
                <a:ext cx="1108408" cy="685816"/>
                <a:chOff x="1959234" y="2094960"/>
                <a:chExt cx="1621476" cy="1003272"/>
              </a:xfrm>
            </p:grpSpPr>
            <p:pic>
              <p:nvPicPr>
                <p:cNvPr id="75"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29061" y="22229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71110" y="209496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76"/>
                <p:cNvSpPr txBox="1"/>
                <p:nvPr/>
              </p:nvSpPr>
              <p:spPr>
                <a:xfrm>
                  <a:off x="1959234" y="2790455"/>
                  <a:ext cx="583814" cy="307777"/>
                </a:xfrm>
                <a:prstGeom prst="rect">
                  <a:avLst/>
                </a:prstGeom>
                <a:noFill/>
              </p:spPr>
              <p:txBody>
                <a:bodyPr wrap="none" rtlCol="0">
                  <a:spAutoFit/>
                </a:bodyPr>
                <a:lstStyle/>
                <a:p>
                  <a:r>
                    <a:rPr lang="en-US" sz="1400" dirty="0" smtClean="0"/>
                    <a:t>UE 1</a:t>
                  </a:r>
                  <a:endParaRPr lang="en-US" sz="1400" dirty="0"/>
                </a:p>
              </p:txBody>
            </p:sp>
            <p:sp>
              <p:nvSpPr>
                <p:cNvPr id="78" name="TextBox 77"/>
                <p:cNvSpPr txBox="1"/>
                <p:nvPr/>
              </p:nvSpPr>
              <p:spPr>
                <a:xfrm>
                  <a:off x="2857874" y="2667580"/>
                  <a:ext cx="583813" cy="307777"/>
                </a:xfrm>
                <a:prstGeom prst="rect">
                  <a:avLst/>
                </a:prstGeom>
                <a:noFill/>
              </p:spPr>
              <p:txBody>
                <a:bodyPr wrap="none" rtlCol="0">
                  <a:spAutoFit/>
                </a:bodyPr>
                <a:lstStyle/>
                <a:p>
                  <a:r>
                    <a:rPr lang="en-US" sz="1400" dirty="0" smtClean="0"/>
                    <a:t>UE 2</a:t>
                  </a:r>
                  <a:endParaRPr lang="en-US" sz="1400" dirty="0"/>
                </a:p>
              </p:txBody>
            </p:sp>
            <p:cxnSp>
              <p:nvCxnSpPr>
                <p:cNvPr id="79" name="Straight Arrow Connector 78"/>
                <p:cNvCxnSpPr>
                  <a:stCxn id="75" idx="3"/>
                  <a:endCxn id="76" idx="1"/>
                </p:cNvCxnSpPr>
                <p:nvPr/>
              </p:nvCxnSpPr>
              <p:spPr>
                <a:xfrm flipV="1">
                  <a:off x="2638660" y="2399760"/>
                  <a:ext cx="332450" cy="1279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5" name="Rectangle 4"/>
            <p:cNvSpPr/>
            <p:nvPr/>
          </p:nvSpPr>
          <p:spPr>
            <a:xfrm>
              <a:off x="1168596" y="1307592"/>
              <a:ext cx="2358338" cy="369332"/>
            </a:xfrm>
            <a:prstGeom prst="rect">
              <a:avLst/>
            </a:prstGeom>
          </p:spPr>
          <p:txBody>
            <a:bodyPr wrap="none">
              <a:spAutoFit/>
            </a:bodyPr>
            <a:lstStyle/>
            <a:p>
              <a:pPr algn="ctr"/>
              <a:r>
                <a:rPr lang="en-US" b="1" dirty="0"/>
                <a:t>In coverage single cell</a:t>
              </a:r>
            </a:p>
          </p:txBody>
        </p:sp>
      </p:grpSp>
      <p:grpSp>
        <p:nvGrpSpPr>
          <p:cNvPr id="8" name="Group 7"/>
          <p:cNvGrpSpPr/>
          <p:nvPr/>
        </p:nvGrpSpPr>
        <p:grpSpPr>
          <a:xfrm>
            <a:off x="4698022" y="1298438"/>
            <a:ext cx="3710353" cy="1840277"/>
            <a:chOff x="4698022" y="1298438"/>
            <a:chExt cx="3710353" cy="1840277"/>
          </a:xfrm>
        </p:grpSpPr>
        <p:grpSp>
          <p:nvGrpSpPr>
            <p:cNvPr id="2" name="Group 1"/>
            <p:cNvGrpSpPr/>
            <p:nvPr/>
          </p:nvGrpSpPr>
          <p:grpSpPr>
            <a:xfrm>
              <a:off x="4698022" y="1977859"/>
              <a:ext cx="3710353" cy="1160856"/>
              <a:chOff x="4698022" y="1977859"/>
              <a:chExt cx="3710353" cy="1160856"/>
            </a:xfrm>
          </p:grpSpPr>
          <p:sp>
            <p:nvSpPr>
              <p:cNvPr id="62" name="Oval 61"/>
              <p:cNvSpPr/>
              <p:nvPr/>
            </p:nvSpPr>
            <p:spPr>
              <a:xfrm>
                <a:off x="4698022" y="2300512"/>
                <a:ext cx="1940170" cy="6825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3"/>
              <a:stretch>
                <a:fillRect/>
              </a:stretch>
            </p:blipFill>
            <p:spPr>
              <a:xfrm>
                <a:off x="5459138" y="1977859"/>
                <a:ext cx="417938" cy="828506"/>
              </a:xfrm>
              <a:prstGeom prst="rect">
                <a:avLst/>
              </a:prstGeom>
            </p:spPr>
          </p:pic>
          <p:sp>
            <p:nvSpPr>
              <p:cNvPr id="64" name="Oval 63"/>
              <p:cNvSpPr/>
              <p:nvPr/>
            </p:nvSpPr>
            <p:spPr>
              <a:xfrm>
                <a:off x="6479931" y="2307054"/>
                <a:ext cx="1928444" cy="6825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3"/>
              <a:stretch>
                <a:fillRect/>
              </a:stretch>
            </p:blipFill>
            <p:spPr>
              <a:xfrm>
                <a:off x="7235184" y="1977859"/>
                <a:ext cx="417938" cy="828506"/>
              </a:xfrm>
              <a:prstGeom prst="rect">
                <a:avLst/>
              </a:prstGeom>
            </p:spPr>
          </p:pic>
          <p:grpSp>
            <p:nvGrpSpPr>
              <p:cNvPr id="66" name="Group 65"/>
              <p:cNvGrpSpPr/>
              <p:nvPr/>
            </p:nvGrpSpPr>
            <p:grpSpPr>
              <a:xfrm>
                <a:off x="5919943" y="2447118"/>
                <a:ext cx="1136008" cy="691597"/>
                <a:chOff x="1725182" y="2097028"/>
                <a:chExt cx="1508545" cy="1001494"/>
              </a:xfrm>
            </p:grpSpPr>
            <p:pic>
              <p:nvPicPr>
                <p:cNvPr id="67"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725182" y="2116127"/>
                  <a:ext cx="6096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624126" y="2097028"/>
                  <a:ext cx="609601"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p:cNvSpPr txBox="1"/>
                <p:nvPr/>
              </p:nvSpPr>
              <p:spPr>
                <a:xfrm>
                  <a:off x="1738075" y="2790745"/>
                  <a:ext cx="583813" cy="307777"/>
                </a:xfrm>
                <a:prstGeom prst="rect">
                  <a:avLst/>
                </a:prstGeom>
                <a:noFill/>
              </p:spPr>
              <p:txBody>
                <a:bodyPr wrap="none" rtlCol="0">
                  <a:spAutoFit/>
                </a:bodyPr>
                <a:lstStyle/>
                <a:p>
                  <a:r>
                    <a:rPr lang="en-US" sz="1400" dirty="0" smtClean="0"/>
                    <a:t>UE 1</a:t>
                  </a:r>
                  <a:endParaRPr lang="en-US" sz="1400" dirty="0"/>
                </a:p>
              </p:txBody>
            </p:sp>
            <p:sp>
              <p:nvSpPr>
                <p:cNvPr id="70" name="TextBox 69"/>
                <p:cNvSpPr txBox="1"/>
                <p:nvPr/>
              </p:nvSpPr>
              <p:spPr>
                <a:xfrm>
                  <a:off x="2637021" y="2771646"/>
                  <a:ext cx="583813" cy="307777"/>
                </a:xfrm>
                <a:prstGeom prst="rect">
                  <a:avLst/>
                </a:prstGeom>
                <a:noFill/>
              </p:spPr>
              <p:txBody>
                <a:bodyPr wrap="none" rtlCol="0">
                  <a:spAutoFit/>
                </a:bodyPr>
                <a:lstStyle/>
                <a:p>
                  <a:r>
                    <a:rPr lang="en-US" sz="1400" dirty="0" smtClean="0"/>
                    <a:t>UE 2</a:t>
                  </a:r>
                  <a:endParaRPr lang="en-US" sz="1400" dirty="0"/>
                </a:p>
              </p:txBody>
            </p:sp>
            <p:cxnSp>
              <p:nvCxnSpPr>
                <p:cNvPr id="71" name="Straight Arrow Connector 70"/>
                <p:cNvCxnSpPr>
                  <a:stCxn id="67" idx="3"/>
                  <a:endCxn id="68" idx="1"/>
                </p:cNvCxnSpPr>
                <p:nvPr/>
              </p:nvCxnSpPr>
              <p:spPr>
                <a:xfrm flipV="1">
                  <a:off x="2334783" y="2401829"/>
                  <a:ext cx="289344" cy="190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p:nvSpPr>
          <p:spPr>
            <a:xfrm>
              <a:off x="5290707" y="1298438"/>
              <a:ext cx="2694969" cy="369332"/>
            </a:xfrm>
            <a:prstGeom prst="rect">
              <a:avLst/>
            </a:prstGeom>
          </p:spPr>
          <p:txBody>
            <a:bodyPr wrap="none">
              <a:spAutoFit/>
            </a:bodyPr>
            <a:lstStyle/>
            <a:p>
              <a:pPr algn="ctr"/>
              <a:r>
                <a:rPr lang="en-US" b="1" dirty="0"/>
                <a:t>In coverage multiple cells</a:t>
              </a:r>
            </a:p>
          </p:txBody>
        </p:sp>
      </p:grpSp>
      <p:grpSp>
        <p:nvGrpSpPr>
          <p:cNvPr id="10" name="Group 9"/>
          <p:cNvGrpSpPr/>
          <p:nvPr/>
        </p:nvGrpSpPr>
        <p:grpSpPr>
          <a:xfrm>
            <a:off x="563937" y="3638298"/>
            <a:ext cx="3410246" cy="1764202"/>
            <a:chOff x="563937" y="3638298"/>
            <a:chExt cx="3410246" cy="1764202"/>
          </a:xfrm>
        </p:grpSpPr>
        <p:grpSp>
          <p:nvGrpSpPr>
            <p:cNvPr id="36" name="Group 35"/>
            <p:cNvGrpSpPr/>
            <p:nvPr/>
          </p:nvGrpSpPr>
          <p:grpSpPr>
            <a:xfrm>
              <a:off x="563937" y="4123608"/>
              <a:ext cx="3410246" cy="1278892"/>
              <a:chOff x="4791807" y="1713849"/>
              <a:chExt cx="3410246" cy="1278892"/>
            </a:xfrm>
          </p:grpSpPr>
          <p:sp>
            <p:nvSpPr>
              <p:cNvPr id="37" name="Oval 36"/>
              <p:cNvSpPr/>
              <p:nvPr/>
            </p:nvSpPr>
            <p:spPr>
              <a:xfrm>
                <a:off x="4791807" y="2043044"/>
                <a:ext cx="2286000" cy="6825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5725838" y="1713849"/>
                <a:ext cx="417938" cy="828506"/>
              </a:xfrm>
              <a:prstGeom prst="rect">
                <a:avLst/>
              </a:prstGeom>
            </p:spPr>
          </p:pic>
          <p:grpSp>
            <p:nvGrpSpPr>
              <p:cNvPr id="39" name="Group 38"/>
              <p:cNvGrpSpPr/>
              <p:nvPr/>
            </p:nvGrpSpPr>
            <p:grpSpPr>
              <a:xfrm>
                <a:off x="6185683" y="2010346"/>
                <a:ext cx="2016370" cy="982395"/>
                <a:chOff x="1564340" y="2094960"/>
                <a:chExt cx="2016370" cy="982395"/>
              </a:xfrm>
            </p:grpSpPr>
            <p:pic>
              <p:nvPicPr>
                <p:cNvPr id="40"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64340" y="209496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71110" y="209496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1577233" y="2769578"/>
                  <a:ext cx="583814" cy="307777"/>
                </a:xfrm>
                <a:prstGeom prst="rect">
                  <a:avLst/>
                </a:prstGeom>
                <a:noFill/>
              </p:spPr>
              <p:txBody>
                <a:bodyPr wrap="none" rtlCol="0">
                  <a:spAutoFit/>
                </a:bodyPr>
                <a:lstStyle/>
                <a:p>
                  <a:r>
                    <a:rPr lang="en-US" sz="1400" dirty="0" smtClean="0"/>
                    <a:t>UE 1</a:t>
                  </a:r>
                  <a:endParaRPr lang="en-US" sz="1400" dirty="0"/>
                </a:p>
              </p:txBody>
            </p:sp>
            <p:sp>
              <p:nvSpPr>
                <p:cNvPr id="43" name="TextBox 42"/>
                <p:cNvSpPr txBox="1"/>
                <p:nvPr/>
              </p:nvSpPr>
              <p:spPr>
                <a:xfrm>
                  <a:off x="2984003" y="2769578"/>
                  <a:ext cx="583814" cy="307777"/>
                </a:xfrm>
                <a:prstGeom prst="rect">
                  <a:avLst/>
                </a:prstGeom>
                <a:noFill/>
              </p:spPr>
              <p:txBody>
                <a:bodyPr wrap="none" rtlCol="0">
                  <a:spAutoFit/>
                </a:bodyPr>
                <a:lstStyle/>
                <a:p>
                  <a:r>
                    <a:rPr lang="en-US" sz="1400" dirty="0" smtClean="0"/>
                    <a:t>UE 2</a:t>
                  </a:r>
                  <a:endParaRPr lang="en-US" sz="1400" dirty="0"/>
                </a:p>
              </p:txBody>
            </p:sp>
            <p:cxnSp>
              <p:nvCxnSpPr>
                <p:cNvPr id="44" name="Straight Arrow Connector 43"/>
                <p:cNvCxnSpPr>
                  <a:stCxn id="40" idx="3"/>
                  <a:endCxn id="41" idx="1"/>
                </p:cNvCxnSpPr>
                <p:nvPr/>
              </p:nvCxnSpPr>
              <p:spPr>
                <a:xfrm>
                  <a:off x="2173940" y="2399760"/>
                  <a:ext cx="7971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9" name="Rectangle 8"/>
            <p:cNvSpPr/>
            <p:nvPr/>
          </p:nvSpPr>
          <p:spPr>
            <a:xfrm>
              <a:off x="1441106" y="3638298"/>
              <a:ext cx="1813317" cy="369332"/>
            </a:xfrm>
            <a:prstGeom prst="rect">
              <a:avLst/>
            </a:prstGeom>
          </p:spPr>
          <p:txBody>
            <a:bodyPr wrap="none">
              <a:spAutoFit/>
            </a:bodyPr>
            <a:lstStyle/>
            <a:p>
              <a:pPr algn="ctr">
                <a:defRPr/>
              </a:pPr>
              <a:r>
                <a:rPr lang="en-US" b="1" dirty="0"/>
                <a:t>Partial Coverage</a:t>
              </a:r>
            </a:p>
          </p:txBody>
        </p:sp>
      </p:grpSp>
      <p:grpSp>
        <p:nvGrpSpPr>
          <p:cNvPr id="12" name="Group 11"/>
          <p:cNvGrpSpPr/>
          <p:nvPr/>
        </p:nvGrpSpPr>
        <p:grpSpPr>
          <a:xfrm>
            <a:off x="5479762" y="3627399"/>
            <a:ext cx="2045050" cy="1657855"/>
            <a:chOff x="5479762" y="3627399"/>
            <a:chExt cx="2045050" cy="1657855"/>
          </a:xfrm>
        </p:grpSpPr>
        <p:grpSp>
          <p:nvGrpSpPr>
            <p:cNvPr id="80" name="Group 79"/>
            <p:cNvGrpSpPr/>
            <p:nvPr/>
          </p:nvGrpSpPr>
          <p:grpSpPr>
            <a:xfrm>
              <a:off x="5479762" y="4302859"/>
              <a:ext cx="2016370" cy="982395"/>
              <a:chOff x="1564340" y="2094960"/>
              <a:chExt cx="2016370" cy="982395"/>
            </a:xfrm>
          </p:grpSpPr>
          <p:pic>
            <p:nvPicPr>
              <p:cNvPr id="81"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64340" y="209496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71110" y="209496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p:cNvSpPr txBox="1"/>
              <p:nvPr/>
            </p:nvSpPr>
            <p:spPr>
              <a:xfrm>
                <a:off x="1577233" y="2769578"/>
                <a:ext cx="583814" cy="307777"/>
              </a:xfrm>
              <a:prstGeom prst="rect">
                <a:avLst/>
              </a:prstGeom>
              <a:noFill/>
            </p:spPr>
            <p:txBody>
              <a:bodyPr wrap="none" rtlCol="0">
                <a:spAutoFit/>
              </a:bodyPr>
              <a:lstStyle/>
              <a:p>
                <a:r>
                  <a:rPr lang="en-US" sz="1400" dirty="0" smtClean="0"/>
                  <a:t>UE 1</a:t>
                </a:r>
                <a:endParaRPr lang="en-US" sz="1400" dirty="0"/>
              </a:p>
            </p:txBody>
          </p:sp>
          <p:sp>
            <p:nvSpPr>
              <p:cNvPr id="84" name="TextBox 83"/>
              <p:cNvSpPr txBox="1"/>
              <p:nvPr/>
            </p:nvSpPr>
            <p:spPr>
              <a:xfrm>
                <a:off x="2984003" y="2769578"/>
                <a:ext cx="583814" cy="307777"/>
              </a:xfrm>
              <a:prstGeom prst="rect">
                <a:avLst/>
              </a:prstGeom>
              <a:noFill/>
            </p:spPr>
            <p:txBody>
              <a:bodyPr wrap="none" rtlCol="0">
                <a:spAutoFit/>
              </a:bodyPr>
              <a:lstStyle/>
              <a:p>
                <a:r>
                  <a:rPr lang="en-US" sz="1400" dirty="0" smtClean="0"/>
                  <a:t>UE 2</a:t>
                </a:r>
                <a:endParaRPr lang="en-US" sz="1400" dirty="0"/>
              </a:p>
            </p:txBody>
          </p:sp>
          <p:cxnSp>
            <p:nvCxnSpPr>
              <p:cNvPr id="85" name="Straight Arrow Connector 84"/>
              <p:cNvCxnSpPr>
                <a:stCxn id="81" idx="3"/>
                <a:endCxn id="82" idx="1"/>
              </p:cNvCxnSpPr>
              <p:nvPr/>
            </p:nvCxnSpPr>
            <p:spPr>
              <a:xfrm>
                <a:off x="2173940" y="2399760"/>
                <a:ext cx="7971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5751570" y="3627399"/>
              <a:ext cx="1773242" cy="369332"/>
            </a:xfrm>
            <a:prstGeom prst="rect">
              <a:avLst/>
            </a:prstGeom>
          </p:spPr>
          <p:txBody>
            <a:bodyPr wrap="none">
              <a:spAutoFit/>
            </a:bodyPr>
            <a:lstStyle/>
            <a:p>
              <a:pPr algn="ctr">
                <a:defRPr/>
              </a:pPr>
              <a:r>
                <a:rPr lang="en-US" b="1" dirty="0"/>
                <a:t>Out of coverage</a:t>
              </a:r>
            </a:p>
          </p:txBody>
        </p:sp>
      </p:grpSp>
    </p:spTree>
    <p:extLst>
      <p:ext uri="{BB962C8B-B14F-4D97-AF65-F5344CB8AC3E}">
        <p14:creationId xmlns:p14="http://schemas.microsoft.com/office/powerpoint/2010/main" val="31799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3GPP: ProSe Features Defined in Release 12</a:t>
            </a:r>
          </a:p>
        </p:txBody>
      </p:sp>
      <p:sp>
        <p:nvSpPr>
          <p:cNvPr id="3" name="Content Placeholder 2"/>
          <p:cNvSpPr>
            <a:spLocks noGrp="1"/>
          </p:cNvSpPr>
          <p:nvPr>
            <p:ph idx="1"/>
          </p:nvPr>
        </p:nvSpPr>
        <p:spPr/>
        <p:txBody>
          <a:bodyPr>
            <a:normAutofit lnSpcReduction="10000"/>
          </a:bodyPr>
          <a:lstStyle/>
          <a:p>
            <a:pPr marL="0" indent="0">
              <a:buNone/>
            </a:pPr>
            <a:r>
              <a:rPr lang="en-US" dirty="0"/>
              <a:t>The following subset of capabilities have been standardized in Release 12 (March 2015):</a:t>
            </a:r>
          </a:p>
          <a:p>
            <a:pPr lvl="1"/>
            <a:r>
              <a:rPr lang="en-US" sz="2000" dirty="0"/>
              <a:t>Direct Discovery, only open discovery when UE is in </a:t>
            </a:r>
            <a:r>
              <a:rPr lang="en-US" sz="2000" dirty="0" smtClean="0"/>
              <a:t>coverage</a:t>
            </a:r>
            <a:endParaRPr lang="en-US" sz="2000" dirty="0"/>
          </a:p>
          <a:p>
            <a:pPr lvl="1"/>
            <a:r>
              <a:rPr lang="en-US" sz="2000" dirty="0"/>
              <a:t>One-to-many communication for public safety using physical layer </a:t>
            </a:r>
            <a:r>
              <a:rPr lang="en-US" sz="2000" dirty="0" smtClean="0"/>
              <a:t>broadcast</a:t>
            </a:r>
            <a:endParaRPr lang="en-US" sz="2000" dirty="0"/>
          </a:p>
          <a:p>
            <a:pPr lvl="1"/>
            <a:r>
              <a:rPr lang="en-US" sz="2000" dirty="0"/>
              <a:t>EPC-level </a:t>
            </a:r>
            <a:r>
              <a:rPr lang="en-US" sz="2000" dirty="0" smtClean="0"/>
              <a:t>discovery</a:t>
            </a:r>
            <a:endParaRPr lang="en-US" dirty="0"/>
          </a:p>
          <a:p>
            <a:pPr marL="0" indent="0">
              <a:buNone/>
            </a:pPr>
            <a:r>
              <a:rPr lang="en-US" dirty="0" smtClean="0"/>
              <a:t>Areas for further considerations:</a:t>
            </a:r>
            <a:endParaRPr lang="en-US" dirty="0"/>
          </a:p>
          <a:p>
            <a:pPr lvl="1"/>
            <a:r>
              <a:rPr lang="en-US" sz="2000" dirty="0"/>
              <a:t>Lower spectral efficiency (64 QAM not allowed</a:t>
            </a:r>
            <a:r>
              <a:rPr lang="en-US" sz="2000" dirty="0" smtClean="0"/>
              <a:t>)</a:t>
            </a:r>
            <a:endParaRPr lang="en-US" sz="2000" dirty="0"/>
          </a:p>
          <a:p>
            <a:pPr lvl="1"/>
            <a:r>
              <a:rPr lang="en-US" sz="2000" dirty="0"/>
              <a:t>Reliability (Fixed retransmissions with no feedback</a:t>
            </a:r>
            <a:r>
              <a:rPr lang="en-US" sz="2000" dirty="0" smtClean="0"/>
              <a:t>)</a:t>
            </a:r>
            <a:endParaRPr lang="en-US" sz="2000" dirty="0"/>
          </a:p>
          <a:p>
            <a:pPr lvl="1"/>
            <a:r>
              <a:rPr lang="en-US" sz="2000" dirty="0"/>
              <a:t>No Quality of Service (</a:t>
            </a:r>
            <a:r>
              <a:rPr lang="en-US" sz="2000" dirty="0" err="1"/>
              <a:t>QoS</a:t>
            </a:r>
            <a:r>
              <a:rPr lang="en-US" sz="2000" dirty="0"/>
              <a:t>), no </a:t>
            </a:r>
            <a:r>
              <a:rPr lang="en-US" sz="2000" dirty="0" smtClean="0"/>
              <a:t>Priority</a:t>
            </a:r>
            <a:endParaRPr lang="en-US" sz="2000" dirty="0"/>
          </a:p>
          <a:p>
            <a:pPr lvl="1"/>
            <a:r>
              <a:rPr lang="en-US" sz="2000" dirty="0"/>
              <a:t>Collisions in the </a:t>
            </a:r>
            <a:r>
              <a:rPr lang="en-US" sz="2000" dirty="0" smtClean="0"/>
              <a:t>resource pool </a:t>
            </a:r>
            <a:r>
              <a:rPr lang="en-US" sz="2000" dirty="0"/>
              <a:t>when UEs select their own </a:t>
            </a:r>
            <a:r>
              <a:rPr lang="en-US" sz="2000" dirty="0" smtClean="0"/>
              <a:t>resources</a:t>
            </a:r>
            <a:endParaRPr lang="en-US" sz="2000" dirty="0"/>
          </a:p>
          <a:p>
            <a:pPr lvl="1"/>
            <a:r>
              <a:rPr lang="en-US" sz="2000" dirty="0"/>
              <a:t>Limited </a:t>
            </a:r>
            <a:r>
              <a:rPr lang="en-US" sz="2000" dirty="0" smtClean="0"/>
              <a:t>resources/</a:t>
            </a:r>
            <a:r>
              <a:rPr lang="en-US" sz="2000" dirty="0" err="1" smtClean="0"/>
              <a:t>preconfiguration</a:t>
            </a:r>
            <a:endParaRPr lang="en-US" sz="2000" dirty="0"/>
          </a:p>
          <a:p>
            <a:endParaRPr lang="en-US" dirty="0"/>
          </a:p>
          <a:p>
            <a:endParaRPr lang="en-US" dirty="0"/>
          </a:p>
        </p:txBody>
      </p:sp>
    </p:spTree>
    <p:extLst>
      <p:ext uri="{BB962C8B-B14F-4D97-AF65-F5344CB8AC3E}">
        <p14:creationId xmlns:p14="http://schemas.microsoft.com/office/powerpoint/2010/main" val="2060617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MCS</a:t>
            </a:r>
            <a:br>
              <a:rPr lang="en-US" dirty="0" smtClean="0"/>
            </a:br>
            <a:r>
              <a:rPr lang="en-US" sz="2700" dirty="0" smtClean="0">
                <a:solidFill>
                  <a:srgbClr val="FFC000"/>
                </a:solidFill>
              </a:rPr>
              <a:t>Baseline vs D2D</a:t>
            </a:r>
            <a:endParaRPr lang="en-US" sz="2700" dirty="0">
              <a:solidFill>
                <a:srgbClr val="FFC000"/>
              </a:solidFill>
            </a:endParaRPr>
          </a:p>
        </p:txBody>
      </p:sp>
      <p:graphicFrame>
        <p:nvGraphicFramePr>
          <p:cNvPr id="11" name="Content Placeholder 9"/>
          <p:cNvGraphicFramePr>
            <a:graphicFrameLocks noGrp="1"/>
          </p:cNvGraphicFramePr>
          <p:nvPr>
            <p:ph idx="1"/>
            <p:extLst>
              <p:ext uri="{D42A27DB-BD31-4B8C-83A1-F6EECF244321}">
                <p14:modId xmlns:p14="http://schemas.microsoft.com/office/powerpoint/2010/main" val="105669228"/>
              </p:ext>
            </p:extLst>
          </p:nvPr>
        </p:nvGraphicFramePr>
        <p:xfrm>
          <a:off x="914400" y="1285875"/>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13433" y="4937289"/>
            <a:ext cx="7715850" cy="1200329"/>
          </a:xfrm>
          <a:prstGeom prst="rect">
            <a:avLst/>
          </a:prstGeom>
          <a:noFill/>
        </p:spPr>
        <p:txBody>
          <a:bodyPr wrap="square" rtlCol="0">
            <a:spAutoFit/>
          </a:bodyPr>
          <a:lstStyle/>
          <a:p>
            <a:pPr marL="285750" indent="-285750">
              <a:buFont typeface="Arial"/>
              <a:buChar char="•"/>
            </a:pPr>
            <a:r>
              <a:rPr lang="en-US" dirty="0">
                <a:solidFill>
                  <a:schemeClr val="tx2"/>
                </a:solidFill>
              </a:rPr>
              <a:t>When in coverage, the </a:t>
            </a:r>
            <a:r>
              <a:rPr lang="en-US" dirty="0" smtClean="0">
                <a:solidFill>
                  <a:schemeClr val="tx2"/>
                </a:solidFill>
              </a:rPr>
              <a:t>resources needed by the responders depend on their relative location to each other</a:t>
            </a:r>
          </a:p>
          <a:p>
            <a:pPr marL="285750" indent="-285750">
              <a:buFont typeface="Arial"/>
              <a:buChar char="•"/>
            </a:pPr>
            <a:endParaRPr lang="en-US" dirty="0" smtClean="0">
              <a:solidFill>
                <a:schemeClr val="tx2"/>
              </a:solidFill>
            </a:endParaRPr>
          </a:p>
          <a:p>
            <a:pPr marL="285750" indent="-285750">
              <a:buFont typeface="Arial"/>
              <a:buChar char="•"/>
            </a:pPr>
            <a:r>
              <a:rPr lang="en-US" dirty="0" smtClean="0">
                <a:solidFill>
                  <a:schemeClr val="tx2"/>
                </a:solidFill>
              </a:rPr>
              <a:t>MCS 20 was used for both in coverage and out of coverage case</a:t>
            </a:r>
          </a:p>
        </p:txBody>
      </p:sp>
    </p:spTree>
    <p:extLst>
      <p:ext uri="{BB962C8B-B14F-4D97-AF65-F5344CB8AC3E}">
        <p14:creationId xmlns:p14="http://schemas.microsoft.com/office/powerpoint/2010/main" val="39901451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sz="half" idx="2"/>
            <p:extLst>
              <p:ext uri="{D42A27DB-BD31-4B8C-83A1-F6EECF244321}">
                <p14:modId xmlns:p14="http://schemas.microsoft.com/office/powerpoint/2010/main" val="2199203223"/>
              </p:ext>
            </p:extLst>
          </p:nvPr>
        </p:nvGraphicFramePr>
        <p:xfrm>
          <a:off x="4648200" y="1198880"/>
          <a:ext cx="411480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21"/>
          <p:cNvGraphicFramePr>
            <a:graphicFrameLocks noGrp="1"/>
          </p:cNvGraphicFramePr>
          <p:nvPr>
            <p:ph sz="half" idx="1"/>
            <p:extLst>
              <p:ext uri="{D42A27DB-BD31-4B8C-83A1-F6EECF244321}">
                <p14:modId xmlns:p14="http://schemas.microsoft.com/office/powerpoint/2010/main" val="3604796042"/>
              </p:ext>
            </p:extLst>
          </p:nvPr>
        </p:nvGraphicFramePr>
        <p:xfrm>
          <a:off x="330200" y="1198880"/>
          <a:ext cx="4114800"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p:txBody>
          <a:bodyPr>
            <a:normAutofit fontScale="90000"/>
          </a:bodyPr>
          <a:lstStyle/>
          <a:p>
            <a:r>
              <a:rPr lang="en-US" dirty="0" smtClean="0"/>
              <a:t>Resource Block Usage</a:t>
            </a:r>
            <a:br>
              <a:rPr lang="en-US" dirty="0" smtClean="0"/>
            </a:br>
            <a:r>
              <a:rPr lang="en-US" sz="2700" dirty="0">
                <a:solidFill>
                  <a:srgbClr val="FFC000"/>
                </a:solidFill>
              </a:rPr>
              <a:t>Baseline vs D2D</a:t>
            </a:r>
            <a:endParaRPr lang="en-US" sz="2700" dirty="0"/>
          </a:p>
        </p:txBody>
      </p:sp>
      <p:sp>
        <p:nvSpPr>
          <p:cNvPr id="14" name="TextBox 13"/>
          <p:cNvSpPr txBox="1"/>
          <p:nvPr/>
        </p:nvSpPr>
        <p:spPr>
          <a:xfrm>
            <a:off x="340060" y="5010713"/>
            <a:ext cx="4606751" cy="830997"/>
          </a:xfrm>
          <a:prstGeom prst="rect">
            <a:avLst/>
          </a:prstGeom>
          <a:noFill/>
        </p:spPr>
        <p:txBody>
          <a:bodyPr wrap="square" rtlCol="0">
            <a:spAutoFit/>
          </a:bodyPr>
          <a:lstStyle/>
          <a:p>
            <a:pPr marL="285750" indent="-285750">
              <a:buFont typeface="Arial"/>
              <a:buChar char="•"/>
            </a:pPr>
            <a:r>
              <a:rPr lang="en-US" sz="1600" dirty="0" smtClean="0">
                <a:solidFill>
                  <a:schemeClr val="tx2"/>
                </a:solidFill>
              </a:rPr>
              <a:t>D2D protocol (pool, MCS, retransmissions) may not be as efficient as uplink transmissions and results in higher RB usage</a:t>
            </a:r>
            <a:endParaRPr lang="en-US" sz="1600" dirty="0">
              <a:solidFill>
                <a:schemeClr val="tx2"/>
              </a:solidFill>
            </a:endParaRPr>
          </a:p>
        </p:txBody>
      </p:sp>
      <p:grpSp>
        <p:nvGrpSpPr>
          <p:cNvPr id="15" name="Group 14"/>
          <p:cNvGrpSpPr/>
          <p:nvPr/>
        </p:nvGrpSpPr>
        <p:grpSpPr>
          <a:xfrm>
            <a:off x="1953927" y="1725488"/>
            <a:ext cx="1299410" cy="433577"/>
            <a:chOff x="1896177" y="1393038"/>
            <a:chExt cx="1299410" cy="433577"/>
          </a:xfrm>
        </p:grpSpPr>
        <p:sp>
          <p:nvSpPr>
            <p:cNvPr id="16" name="TextBox 15"/>
            <p:cNvSpPr txBox="1"/>
            <p:nvPr/>
          </p:nvSpPr>
          <p:spPr>
            <a:xfrm>
              <a:off x="2106228" y="1549616"/>
              <a:ext cx="958917" cy="276999"/>
            </a:xfrm>
            <a:prstGeom prst="rect">
              <a:avLst/>
            </a:prstGeom>
            <a:noFill/>
          </p:spPr>
          <p:txBody>
            <a:bodyPr wrap="none" rtlCol="0">
              <a:spAutoFit/>
            </a:bodyPr>
            <a:lstStyle/>
            <a:p>
              <a:r>
                <a:rPr lang="en-US" sz="1200" dirty="0" smtClean="0"/>
                <a:t>Congestion</a:t>
              </a:r>
              <a:endParaRPr lang="en-US" sz="1200" dirty="0"/>
            </a:p>
          </p:txBody>
        </p:sp>
        <p:cxnSp>
          <p:nvCxnSpPr>
            <p:cNvPr id="17" name="Straight Arrow Connector 16"/>
            <p:cNvCxnSpPr>
              <a:stCxn id="16" idx="0"/>
            </p:cNvCxnSpPr>
            <p:nvPr/>
          </p:nvCxnSpPr>
          <p:spPr>
            <a:xfrm flipV="1">
              <a:off x="2585687" y="1393038"/>
              <a:ext cx="60990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6" idx="0"/>
            </p:cNvCxnSpPr>
            <p:nvPr/>
          </p:nvCxnSpPr>
          <p:spPr>
            <a:xfrm flipH="1" flipV="1">
              <a:off x="1896177" y="1393038"/>
              <a:ext cx="689510" cy="15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0" name="Chart 19"/>
          <p:cNvGraphicFramePr>
            <a:graphicFrameLocks/>
          </p:cNvGraphicFramePr>
          <p:nvPr>
            <p:extLst>
              <p:ext uri="{D42A27DB-BD31-4B8C-83A1-F6EECF244321}">
                <p14:modId xmlns:p14="http://schemas.microsoft.com/office/powerpoint/2010/main" val="2412304114"/>
              </p:ext>
            </p:extLst>
          </p:nvPr>
        </p:nvGraphicFramePr>
        <p:xfrm>
          <a:off x="5237281" y="5036235"/>
          <a:ext cx="3430128" cy="15116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337213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Packet loss </a:t>
            </a:r>
            <a:br>
              <a:rPr lang="en-US" dirty="0" smtClean="0"/>
            </a:br>
            <a:r>
              <a:rPr lang="en-US" sz="2700" dirty="0" smtClean="0">
                <a:solidFill>
                  <a:srgbClr val="FFC000"/>
                </a:solidFill>
              </a:rPr>
              <a:t>Baseline vs D2D</a:t>
            </a:r>
            <a:endParaRPr lang="en-US" sz="2700" dirty="0">
              <a:solidFill>
                <a:srgbClr val="FFC000"/>
              </a:solidFill>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42773736"/>
              </p:ext>
            </p:extLst>
          </p:nvPr>
        </p:nvGraphicFramePr>
        <p:xfrm>
          <a:off x="914400" y="1285875"/>
          <a:ext cx="7315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13433" y="4937289"/>
            <a:ext cx="7715850" cy="1477328"/>
          </a:xfrm>
          <a:prstGeom prst="rect">
            <a:avLst/>
          </a:prstGeom>
          <a:noFill/>
        </p:spPr>
        <p:txBody>
          <a:bodyPr wrap="square" rtlCol="0">
            <a:spAutoFit/>
          </a:bodyPr>
          <a:lstStyle/>
          <a:p>
            <a:pPr marL="285750" indent="-285750">
              <a:buFont typeface="Arial"/>
              <a:buChar char="•"/>
            </a:pPr>
            <a:r>
              <a:rPr lang="en-US" dirty="0" smtClean="0">
                <a:solidFill>
                  <a:schemeClr val="tx2"/>
                </a:solidFill>
              </a:rPr>
              <a:t>When </a:t>
            </a:r>
            <a:r>
              <a:rPr lang="en-US" dirty="0">
                <a:solidFill>
                  <a:schemeClr val="tx2"/>
                </a:solidFill>
              </a:rPr>
              <a:t>the responders are out of coverage, we observe that packets are still being </a:t>
            </a:r>
            <a:r>
              <a:rPr lang="en-US" dirty="0" smtClean="0">
                <a:solidFill>
                  <a:schemeClr val="tx2"/>
                </a:solidFill>
              </a:rPr>
              <a:t>exchanged</a:t>
            </a:r>
          </a:p>
          <a:p>
            <a:pPr marL="285750" indent="-285750">
              <a:buFont typeface="Arial"/>
              <a:buChar char="•"/>
            </a:pPr>
            <a:endParaRPr lang="en-US" dirty="0" smtClean="0">
              <a:solidFill>
                <a:schemeClr val="tx2"/>
              </a:solidFill>
            </a:endParaRPr>
          </a:p>
          <a:p>
            <a:pPr marL="285750" indent="-285750">
              <a:buFont typeface="Arial"/>
              <a:buChar char="•"/>
            </a:pPr>
            <a:r>
              <a:rPr lang="en-US" dirty="0" smtClean="0">
                <a:solidFill>
                  <a:schemeClr val="tx2"/>
                </a:solidFill>
              </a:rPr>
              <a:t>The </a:t>
            </a:r>
            <a:r>
              <a:rPr lang="en-US" dirty="0">
                <a:solidFill>
                  <a:schemeClr val="tx2"/>
                </a:solidFill>
              </a:rPr>
              <a:t>lack of synchronization between users results in collision so only a portion of the traffic goes </a:t>
            </a:r>
            <a:r>
              <a:rPr lang="en-US" dirty="0" smtClean="0">
                <a:solidFill>
                  <a:schemeClr val="tx2"/>
                </a:solidFill>
              </a:rPr>
              <a:t>through</a:t>
            </a:r>
            <a:endParaRPr lang="en-US" dirty="0">
              <a:solidFill>
                <a:schemeClr val="tx2"/>
              </a:solidFill>
            </a:endParaRPr>
          </a:p>
        </p:txBody>
      </p:sp>
      <p:sp>
        <p:nvSpPr>
          <p:cNvPr id="13" name="TextBox 12"/>
          <p:cNvSpPr txBox="1"/>
          <p:nvPr/>
        </p:nvSpPr>
        <p:spPr>
          <a:xfrm>
            <a:off x="4676675" y="1894896"/>
            <a:ext cx="1491915" cy="523220"/>
          </a:xfrm>
          <a:prstGeom prst="rect">
            <a:avLst/>
          </a:prstGeom>
          <a:noFill/>
        </p:spPr>
        <p:txBody>
          <a:bodyPr wrap="square" rtlCol="0">
            <a:spAutoFit/>
          </a:bodyPr>
          <a:lstStyle/>
          <a:p>
            <a:r>
              <a:rPr lang="en-US" sz="1400" dirty="0" smtClean="0"/>
              <a:t>Coverage gap is eliminated</a:t>
            </a:r>
            <a:endParaRPr lang="en-US" sz="1400" dirty="0"/>
          </a:p>
        </p:txBody>
      </p:sp>
      <p:cxnSp>
        <p:nvCxnSpPr>
          <p:cNvPr id="14" name="Straight Arrow Connector 13"/>
          <p:cNvCxnSpPr/>
          <p:nvPr/>
        </p:nvCxnSpPr>
        <p:spPr>
          <a:xfrm flipV="1">
            <a:off x="4676675" y="1693858"/>
            <a:ext cx="0" cy="9661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757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3GPP: Work Items for Release 13</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Discovery</a:t>
            </a:r>
          </a:p>
          <a:p>
            <a:pPr lvl="1"/>
            <a:r>
              <a:rPr lang="en-US" dirty="0" smtClean="0"/>
              <a:t>Type 1 discovery (i.e. resources allocated on non-UE specific basis) for partial and outside network coverage (PS only)</a:t>
            </a:r>
          </a:p>
          <a:p>
            <a:pPr lvl="1"/>
            <a:r>
              <a:rPr lang="en-US" dirty="0" smtClean="0"/>
              <a:t>Restricted Discovery</a:t>
            </a:r>
          </a:p>
          <a:p>
            <a:pPr lvl="1"/>
            <a:r>
              <a:rPr lang="en-US" dirty="0" smtClean="0"/>
              <a:t>Support for multiple carriers and Public Land-Mobile Networks (PLMNs)</a:t>
            </a:r>
          </a:p>
          <a:p>
            <a:r>
              <a:rPr lang="en-US" dirty="0" smtClean="0"/>
              <a:t>Communication</a:t>
            </a:r>
          </a:p>
          <a:p>
            <a:pPr lvl="1"/>
            <a:r>
              <a:rPr lang="en-US" dirty="0" smtClean="0"/>
              <a:t>Coverage extension using UE-to-Network Relays</a:t>
            </a:r>
          </a:p>
          <a:p>
            <a:pPr lvl="1"/>
            <a:r>
              <a:rPr lang="en-US" dirty="0" smtClean="0"/>
              <a:t>Group priority</a:t>
            </a:r>
          </a:p>
          <a:p>
            <a:pPr lvl="1"/>
            <a:r>
              <a:rPr lang="en-US" dirty="0" smtClean="0"/>
              <a:t>Support for Mission Critical Push-To-Talk (MCPTT)</a:t>
            </a:r>
          </a:p>
          <a:p>
            <a:pPr lvl="1"/>
            <a:r>
              <a:rPr lang="en-US" dirty="0" smtClean="0"/>
              <a:t>Service continuity</a:t>
            </a:r>
          </a:p>
          <a:p>
            <a:r>
              <a:rPr lang="en-US" dirty="0" smtClean="0"/>
              <a:t>Items applying to both Discovery and Communication</a:t>
            </a:r>
          </a:p>
          <a:p>
            <a:pPr lvl="1"/>
            <a:r>
              <a:rPr lang="en-US" dirty="0" smtClean="0"/>
              <a:t>In network coverage enhancements</a:t>
            </a:r>
          </a:p>
          <a:p>
            <a:pPr lvl="1"/>
            <a:r>
              <a:rPr lang="en-US" dirty="0" smtClean="0"/>
              <a:t>Co-existence interference with adjacent carrier frequencies</a:t>
            </a:r>
          </a:p>
          <a:p>
            <a:pPr lvl="1"/>
            <a:r>
              <a:rPr lang="en-US" dirty="0" smtClean="0"/>
              <a:t>Impact on cellular traffic and its </a:t>
            </a:r>
            <a:r>
              <a:rPr lang="en-US" dirty="0" err="1" smtClean="0"/>
              <a:t>QoS</a:t>
            </a:r>
            <a:endParaRPr lang="en-US" dirty="0"/>
          </a:p>
        </p:txBody>
      </p:sp>
    </p:spTree>
    <p:extLst>
      <p:ext uri="{BB962C8B-B14F-4D97-AF65-F5344CB8AC3E}">
        <p14:creationId xmlns:p14="http://schemas.microsoft.com/office/powerpoint/2010/main" val="850202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Resiliency Strategy Summary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64506984"/>
              </p:ext>
            </p:extLst>
          </p:nvPr>
        </p:nvGraphicFramePr>
        <p:xfrm>
          <a:off x="234950" y="1285875"/>
          <a:ext cx="8489949" cy="3086018"/>
        </p:xfrm>
        <a:graphic>
          <a:graphicData uri="http://schemas.openxmlformats.org/drawingml/2006/table">
            <a:tbl>
              <a:tblPr firstRow="1" bandRow="1">
                <a:tableStyleId>{5C22544A-7EE6-4342-B048-85BDC9FD1C3A}</a:tableStyleId>
              </a:tblPr>
              <a:tblGrid>
                <a:gridCol w="2829983"/>
                <a:gridCol w="2829983"/>
                <a:gridCol w="2829983"/>
              </a:tblGrid>
              <a:tr h="525698">
                <a:tc>
                  <a:txBody>
                    <a:bodyPr/>
                    <a:lstStyle/>
                    <a:p>
                      <a:r>
                        <a:rPr lang="en-US" sz="1600" dirty="0" smtClean="0"/>
                        <a:t>Strategy</a:t>
                      </a:r>
                      <a:endParaRPr lang="en-US" sz="1600" dirty="0"/>
                    </a:p>
                  </a:txBody>
                  <a:tcPr marL="99882" marR="99882"/>
                </a:tc>
                <a:tc>
                  <a:txBody>
                    <a:bodyPr/>
                    <a:lstStyle/>
                    <a:p>
                      <a:r>
                        <a:rPr lang="en-US" sz="1600" dirty="0" smtClean="0"/>
                        <a:t>Pros</a:t>
                      </a:r>
                      <a:endParaRPr lang="en-US" sz="1600" dirty="0"/>
                    </a:p>
                  </a:txBody>
                  <a:tcPr marL="99882" marR="99882"/>
                </a:tc>
                <a:tc>
                  <a:txBody>
                    <a:bodyPr/>
                    <a:lstStyle/>
                    <a:p>
                      <a:r>
                        <a:rPr lang="en-US" sz="1600" dirty="0" smtClean="0"/>
                        <a:t>Cons/Limitations</a:t>
                      </a:r>
                      <a:endParaRPr lang="en-US" sz="1600" dirty="0"/>
                    </a:p>
                  </a:txBody>
                  <a:tcPr marL="99882" marR="99882"/>
                </a:tc>
              </a:tr>
              <a:tr h="525698">
                <a:tc>
                  <a:txBody>
                    <a:bodyPr/>
                    <a:lstStyle/>
                    <a:p>
                      <a:r>
                        <a:rPr lang="en-US" sz="1600" dirty="0" smtClean="0"/>
                        <a:t>Traffic Control</a:t>
                      </a:r>
                      <a:endParaRPr lang="en-US" sz="1600" dirty="0"/>
                    </a:p>
                  </a:txBody>
                  <a:tcPr marL="99882" marR="99882"/>
                </a:tc>
                <a:tc>
                  <a:txBody>
                    <a:bodyPr/>
                    <a:lstStyle/>
                    <a:p>
                      <a:pPr marL="285750" indent="-285750">
                        <a:buFont typeface="Arial"/>
                        <a:buChar char="•"/>
                      </a:pPr>
                      <a:r>
                        <a:rPr lang="en-US" sz="1600" dirty="0" smtClean="0"/>
                        <a:t>Can</a:t>
                      </a:r>
                      <a:r>
                        <a:rPr lang="en-US" sz="1600" baseline="0" dirty="0" smtClean="0"/>
                        <a:t> i</a:t>
                      </a:r>
                      <a:r>
                        <a:rPr lang="en-US" sz="1600" dirty="0" smtClean="0"/>
                        <a:t>ncrease</a:t>
                      </a:r>
                      <a:r>
                        <a:rPr lang="en-US" sz="1600" baseline="0" dirty="0" smtClean="0"/>
                        <a:t> coverage for both uplink and downlink</a:t>
                      </a:r>
                      <a:endParaRPr lang="en-US" sz="1600" dirty="0"/>
                    </a:p>
                  </a:txBody>
                  <a:tcPr marL="99882" marR="99882"/>
                </a:tc>
                <a:tc>
                  <a:txBody>
                    <a:bodyPr/>
                    <a:lstStyle/>
                    <a:p>
                      <a:pPr marL="285750" indent="-285750">
                        <a:buFont typeface="Arial"/>
                        <a:buChar char="•"/>
                      </a:pPr>
                      <a:r>
                        <a:rPr lang="en-US" sz="1600" dirty="0" smtClean="0"/>
                        <a:t>Does not increase</a:t>
                      </a:r>
                      <a:r>
                        <a:rPr lang="en-US" sz="1600" baseline="0" dirty="0" smtClean="0"/>
                        <a:t> reference coverage</a:t>
                      </a:r>
                      <a:endParaRPr lang="en-US" sz="1600" dirty="0"/>
                    </a:p>
                  </a:txBody>
                  <a:tcPr marL="99882" marR="99882"/>
                </a:tc>
              </a:tr>
              <a:tr h="525698">
                <a:tc>
                  <a:txBody>
                    <a:bodyPr/>
                    <a:lstStyle/>
                    <a:p>
                      <a:r>
                        <a:rPr lang="en-US" sz="1600" dirty="0" smtClean="0"/>
                        <a:t>High</a:t>
                      </a:r>
                      <a:r>
                        <a:rPr lang="en-US" sz="1600" baseline="0" dirty="0" smtClean="0"/>
                        <a:t> Power UE</a:t>
                      </a:r>
                      <a:endParaRPr lang="en-US" sz="1600" dirty="0"/>
                    </a:p>
                  </a:txBody>
                  <a:tcPr marL="99882" marR="99882"/>
                </a:tc>
                <a:tc>
                  <a:txBody>
                    <a:bodyPr/>
                    <a:lstStyle/>
                    <a:p>
                      <a:pPr marL="285750" indent="-285750">
                        <a:buFont typeface="Arial"/>
                        <a:buChar char="•"/>
                      </a:pPr>
                      <a:r>
                        <a:rPr lang="en-US" sz="1600" dirty="0" smtClean="0"/>
                        <a:t>Increase uplink coverage</a:t>
                      </a:r>
                      <a:endParaRPr lang="en-US" sz="1600" dirty="0"/>
                    </a:p>
                  </a:txBody>
                  <a:tcPr marL="99882" marR="99882"/>
                </a:tc>
                <a:tc>
                  <a:txBody>
                    <a:bodyPr/>
                    <a:lstStyle/>
                    <a:p>
                      <a:pPr marL="285750" indent="-285750">
                        <a:buFont typeface="Arial"/>
                        <a:buChar char="•"/>
                      </a:pPr>
                      <a:r>
                        <a:rPr lang="en-US" sz="1600" dirty="0" smtClean="0"/>
                        <a:t>Interference</a:t>
                      </a:r>
                    </a:p>
                    <a:p>
                      <a:pPr marL="285750" indent="-285750">
                        <a:buFont typeface="Arial"/>
                        <a:buChar char="•"/>
                      </a:pPr>
                      <a:r>
                        <a:rPr lang="en-US" sz="1600" dirty="0" smtClean="0"/>
                        <a:t>Does not increase reference coverage</a:t>
                      </a:r>
                      <a:endParaRPr lang="en-US" sz="1600" dirty="0"/>
                    </a:p>
                  </a:txBody>
                  <a:tcPr marL="99882" marR="99882"/>
                </a:tc>
              </a:tr>
              <a:tr h="525698">
                <a:tc>
                  <a:txBody>
                    <a:bodyPr/>
                    <a:lstStyle/>
                    <a:p>
                      <a:r>
                        <a:rPr lang="en-US" sz="1600" dirty="0" smtClean="0"/>
                        <a:t>Parameter</a:t>
                      </a:r>
                      <a:r>
                        <a:rPr lang="en-US" sz="1600" baseline="0" dirty="0" smtClean="0"/>
                        <a:t> Configuration</a:t>
                      </a:r>
                      <a:endParaRPr lang="en-US" sz="1600" dirty="0"/>
                    </a:p>
                  </a:txBody>
                  <a:tcPr marL="99882" marR="99882"/>
                </a:tc>
                <a:tc>
                  <a:txBody>
                    <a:bodyPr/>
                    <a:lstStyle/>
                    <a:p>
                      <a:pPr marL="285750" indent="-285750">
                        <a:buFont typeface="Arial"/>
                        <a:buChar char="•"/>
                      </a:pPr>
                      <a:r>
                        <a:rPr lang="en-US" sz="1600" dirty="0" smtClean="0"/>
                        <a:t>Can increase coverage and capacity</a:t>
                      </a:r>
                      <a:endParaRPr lang="en-US" sz="1600" dirty="0"/>
                    </a:p>
                  </a:txBody>
                  <a:tcPr marL="99882" marR="99882"/>
                </a:tc>
                <a:tc>
                  <a:txBody>
                    <a:bodyPr/>
                    <a:lstStyle/>
                    <a:p>
                      <a:pPr marL="285750" indent="-285750">
                        <a:buFont typeface="Arial"/>
                        <a:buChar char="•"/>
                      </a:pPr>
                      <a:r>
                        <a:rPr lang="en-US" sz="1600" dirty="0" smtClean="0"/>
                        <a:t>Complex</a:t>
                      </a:r>
                      <a:endParaRPr lang="en-US" sz="1600" dirty="0"/>
                    </a:p>
                  </a:txBody>
                  <a:tcPr marL="99882" marR="99882"/>
                </a:tc>
              </a:tr>
              <a:tr h="525698">
                <a:tc>
                  <a:txBody>
                    <a:bodyPr/>
                    <a:lstStyle/>
                    <a:p>
                      <a:r>
                        <a:rPr lang="en-US" sz="1600" dirty="0" smtClean="0"/>
                        <a:t>D2D Communication</a:t>
                      </a:r>
                      <a:endParaRPr lang="en-US" sz="1600" dirty="0"/>
                    </a:p>
                  </a:txBody>
                  <a:tcPr marL="99882" marR="99882"/>
                </a:tc>
                <a:tc>
                  <a:txBody>
                    <a:bodyPr/>
                    <a:lstStyle/>
                    <a:p>
                      <a:pPr marL="285750" indent="-285750">
                        <a:buFont typeface="Arial"/>
                        <a:buChar char="•"/>
                      </a:pPr>
                      <a:r>
                        <a:rPr lang="en-US" sz="1600" dirty="0" smtClean="0"/>
                        <a:t>Provide</a:t>
                      </a:r>
                      <a:r>
                        <a:rPr lang="en-US" sz="1600" baseline="0" dirty="0" smtClean="0"/>
                        <a:t>s out of network coverage</a:t>
                      </a:r>
                      <a:endParaRPr lang="en-US" sz="1600" dirty="0"/>
                    </a:p>
                  </a:txBody>
                  <a:tcPr marL="99882" marR="99882"/>
                </a:tc>
                <a:tc>
                  <a:txBody>
                    <a:bodyPr/>
                    <a:lstStyle/>
                    <a:p>
                      <a:pPr marL="285750" indent="-285750">
                        <a:buFont typeface="Arial"/>
                        <a:buChar char="•"/>
                      </a:pPr>
                      <a:r>
                        <a:rPr lang="en-US" sz="1600" dirty="0" smtClean="0"/>
                        <a:t>Limit</a:t>
                      </a:r>
                      <a:r>
                        <a:rPr lang="en-US" sz="1600" baseline="0" dirty="0" smtClean="0"/>
                        <a:t>ed throughput</a:t>
                      </a:r>
                    </a:p>
                    <a:p>
                      <a:pPr marL="285750" indent="-285750">
                        <a:buFont typeface="Arial"/>
                        <a:buChar char="•"/>
                      </a:pPr>
                      <a:r>
                        <a:rPr lang="en-US" sz="1600" baseline="0" dirty="0" smtClean="0"/>
                        <a:t>No reliability</a:t>
                      </a:r>
                      <a:endParaRPr lang="en-US" sz="1600" dirty="0"/>
                    </a:p>
                  </a:txBody>
                  <a:tcPr marL="99882" marR="99882"/>
                </a:tc>
              </a:tr>
            </a:tbl>
          </a:graphicData>
        </a:graphic>
      </p:graphicFrame>
      <p:sp>
        <p:nvSpPr>
          <p:cNvPr id="7" name="TextBox 6"/>
          <p:cNvSpPr txBox="1"/>
          <p:nvPr/>
        </p:nvSpPr>
        <p:spPr>
          <a:xfrm>
            <a:off x="152729" y="4575297"/>
            <a:ext cx="775208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2"/>
                </a:solidFill>
              </a:rPr>
              <a:t>The performance evaluation results show that there is no “silver bullet” to maintain connectivity during site outages</a:t>
            </a:r>
          </a:p>
          <a:p>
            <a:pPr marL="285750" indent="-285750">
              <a:buFont typeface="Arial" panose="020B0604020202020204" pitchFamily="34" charset="0"/>
              <a:buChar char="•"/>
            </a:pPr>
            <a:r>
              <a:rPr lang="en-US" dirty="0" smtClean="0">
                <a:solidFill>
                  <a:schemeClr val="tx2"/>
                </a:solidFill>
              </a:rPr>
              <a:t>A combination </a:t>
            </a:r>
            <a:r>
              <a:rPr lang="en-US" dirty="0">
                <a:solidFill>
                  <a:schemeClr val="tx2"/>
                </a:solidFill>
              </a:rPr>
              <a:t>of  multiple solutions </a:t>
            </a:r>
            <a:r>
              <a:rPr lang="en-US" dirty="0" smtClean="0">
                <a:solidFill>
                  <a:schemeClr val="tx2"/>
                </a:solidFill>
              </a:rPr>
              <a:t>is needed to provide the </a:t>
            </a:r>
            <a:r>
              <a:rPr lang="en-US" dirty="0">
                <a:solidFill>
                  <a:schemeClr val="tx2"/>
                </a:solidFill>
              </a:rPr>
              <a:t>coverage and capacity </a:t>
            </a:r>
            <a:r>
              <a:rPr lang="en-US" dirty="0" smtClean="0">
                <a:solidFill>
                  <a:schemeClr val="tx2"/>
                </a:solidFill>
              </a:rPr>
              <a:t>needed for Public Safety</a:t>
            </a:r>
          </a:p>
        </p:txBody>
      </p:sp>
    </p:spTree>
    <p:extLst>
      <p:ext uri="{BB962C8B-B14F-4D97-AF65-F5344CB8AC3E}">
        <p14:creationId xmlns:p14="http://schemas.microsoft.com/office/powerpoint/2010/main" val="4170768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Outline</a:t>
            </a:r>
            <a:endParaRPr lang="en-US" dirty="0"/>
          </a:p>
        </p:txBody>
      </p:sp>
      <p:sp>
        <p:nvSpPr>
          <p:cNvPr id="5" name="Content Placeholder 4"/>
          <p:cNvSpPr>
            <a:spLocks noGrp="1"/>
          </p:cNvSpPr>
          <p:nvPr>
            <p:ph idx="1"/>
          </p:nvPr>
        </p:nvSpPr>
        <p:spPr>
          <a:xfrm>
            <a:off x="957843" y="1123856"/>
            <a:ext cx="8658112" cy="4609892"/>
          </a:xfrm>
        </p:spPr>
        <p:txBody>
          <a:bodyPr>
            <a:noAutofit/>
          </a:bodyPr>
          <a:lstStyle/>
          <a:p>
            <a:r>
              <a:rPr lang="en-US" sz="1800" dirty="0" smtClean="0"/>
              <a:t>Motivation</a:t>
            </a:r>
          </a:p>
          <a:p>
            <a:r>
              <a:rPr lang="en-US" sz="1800" dirty="0" smtClean="0"/>
              <a:t>Evaluation methodology</a:t>
            </a:r>
          </a:p>
          <a:p>
            <a:pPr lvl="1"/>
            <a:r>
              <a:rPr lang="en-US" dirty="0" smtClean="0"/>
              <a:t>Scenarios</a:t>
            </a:r>
          </a:p>
          <a:p>
            <a:pPr lvl="1"/>
            <a:r>
              <a:rPr lang="en-US" dirty="0" smtClean="0"/>
              <a:t>Performance metrics</a:t>
            </a:r>
          </a:p>
          <a:p>
            <a:r>
              <a:rPr lang="en-US" sz="1800" dirty="0"/>
              <a:t>Effects of </a:t>
            </a:r>
            <a:r>
              <a:rPr lang="en-US" sz="1800" dirty="0" smtClean="0"/>
              <a:t>outages </a:t>
            </a:r>
            <a:r>
              <a:rPr lang="en-US" sz="1800" dirty="0"/>
              <a:t>on </a:t>
            </a:r>
            <a:r>
              <a:rPr lang="en-US" sz="1800" dirty="0" smtClean="0"/>
              <a:t>network performance</a:t>
            </a:r>
          </a:p>
          <a:p>
            <a:pPr lvl="1"/>
            <a:r>
              <a:rPr lang="en-US" dirty="0" smtClean="0"/>
              <a:t>Network-level scenario</a:t>
            </a:r>
          </a:p>
          <a:p>
            <a:pPr lvl="1"/>
            <a:r>
              <a:rPr lang="en-US" dirty="0" smtClean="0"/>
              <a:t>Site-level scenario</a:t>
            </a:r>
          </a:p>
          <a:p>
            <a:r>
              <a:rPr lang="en-US" sz="1800" dirty="0" smtClean="0"/>
              <a:t>Resiliency strategies</a:t>
            </a:r>
          </a:p>
          <a:p>
            <a:pPr lvl="1"/>
            <a:r>
              <a:rPr lang="en-US" dirty="0" smtClean="0"/>
              <a:t>Traffic control</a:t>
            </a:r>
          </a:p>
          <a:p>
            <a:pPr lvl="1"/>
            <a:r>
              <a:rPr lang="en-US" dirty="0" smtClean="0"/>
              <a:t>High-power UE</a:t>
            </a:r>
          </a:p>
          <a:p>
            <a:pPr lvl="1"/>
            <a:r>
              <a:rPr lang="en-US" dirty="0" smtClean="0"/>
              <a:t>Parameter configuration</a:t>
            </a:r>
          </a:p>
          <a:p>
            <a:pPr lvl="1"/>
            <a:r>
              <a:rPr lang="en-US" dirty="0" smtClean="0"/>
              <a:t>Device to device communication</a:t>
            </a:r>
          </a:p>
          <a:p>
            <a:r>
              <a:rPr lang="en-US" sz="1800" dirty="0" smtClean="0"/>
              <a:t>Summary</a:t>
            </a:r>
            <a:endParaRPr lang="en-US" sz="1800" dirty="0"/>
          </a:p>
        </p:txBody>
      </p:sp>
    </p:spTree>
    <p:extLst>
      <p:ext uri="{BB962C8B-B14F-4D97-AF65-F5344CB8AC3E}">
        <p14:creationId xmlns:p14="http://schemas.microsoft.com/office/powerpoint/2010/main" val="7537493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Current Activities</a:t>
            </a:r>
            <a:endParaRPr lang="en-US" dirty="0"/>
          </a:p>
        </p:txBody>
      </p:sp>
      <p:sp>
        <p:nvSpPr>
          <p:cNvPr id="3" name="Content Placeholder 2"/>
          <p:cNvSpPr>
            <a:spLocks noGrp="1"/>
          </p:cNvSpPr>
          <p:nvPr>
            <p:ph idx="1"/>
          </p:nvPr>
        </p:nvSpPr>
        <p:spPr/>
        <p:txBody>
          <a:bodyPr/>
          <a:lstStyle/>
          <a:p>
            <a:r>
              <a:rPr lang="en-US" dirty="0" smtClean="0"/>
              <a:t>Understanding additional resiliency strategies </a:t>
            </a:r>
          </a:p>
          <a:p>
            <a:r>
              <a:rPr lang="en-US" dirty="0" smtClean="0"/>
              <a:t>Investigating different outage &amp; incident traffic distributions </a:t>
            </a:r>
          </a:p>
          <a:p>
            <a:r>
              <a:rPr lang="en-US" dirty="0" smtClean="0"/>
              <a:t>Developing guidelines and insights for using resiliency strategies in response to outages:</a:t>
            </a:r>
          </a:p>
          <a:p>
            <a:pPr lvl="1"/>
            <a:r>
              <a:rPr lang="en-US" dirty="0" smtClean="0"/>
              <a:t>Our results so far indicate that the benefits of the various resiliency strategies depend on the outage and network deployment</a:t>
            </a:r>
          </a:p>
          <a:p>
            <a:pPr lvl="1"/>
            <a:r>
              <a:rPr lang="en-US" dirty="0" smtClean="0"/>
              <a:t>In order to be effective solutions need to be accessible to Public Safety and deployed/activated quickly when outages occur</a:t>
            </a:r>
          </a:p>
          <a:p>
            <a:pPr lvl="1"/>
            <a:r>
              <a:rPr lang="en-US" dirty="0" smtClean="0"/>
              <a:t>Which solution to apply in real time when an outage occurs?</a:t>
            </a:r>
          </a:p>
        </p:txBody>
      </p:sp>
    </p:spTree>
    <p:extLst>
      <p:ext uri="{BB962C8B-B14F-4D97-AF65-F5344CB8AC3E}">
        <p14:creationId xmlns:p14="http://schemas.microsoft.com/office/powerpoint/2010/main" val="12332334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00398"/>
            <a:ext cx="8915400" cy="1958977"/>
          </a:xfrm>
        </p:spPr>
        <p:txBody>
          <a:bodyPr>
            <a:normAutofit/>
          </a:bodyPr>
          <a:lstStyle/>
          <a:p>
            <a:r>
              <a:rPr lang="en-US" dirty="0" smtClean="0"/>
              <a:t>Thank you!</a:t>
            </a:r>
            <a:r>
              <a:rPr lang="en-US" dirty="0"/>
              <a:t/>
            </a:r>
            <a:br>
              <a:rPr lang="en-US" dirty="0"/>
            </a:br>
            <a:r>
              <a:rPr lang="en-US" dirty="0" smtClean="0"/>
              <a:t/>
            </a:r>
            <a:br>
              <a:rPr lang="en-US" dirty="0" smtClean="0"/>
            </a:br>
            <a:r>
              <a:rPr lang="en-US" dirty="0" smtClean="0"/>
              <a:t>Questions</a:t>
            </a:r>
            <a:r>
              <a:rPr lang="en-US" dirty="0"/>
              <a:t>?</a:t>
            </a:r>
          </a:p>
        </p:txBody>
      </p:sp>
    </p:spTree>
    <p:extLst>
      <p:ext uri="{BB962C8B-B14F-4D97-AF65-F5344CB8AC3E}">
        <p14:creationId xmlns:p14="http://schemas.microsoft.com/office/powerpoint/2010/main" val="1917990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Backup</a:t>
            </a:r>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1123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Outage on  </a:t>
            </a:r>
            <a:r>
              <a:rPr lang="en-US" dirty="0"/>
              <a:t>Modeling </a:t>
            </a:r>
            <a:r>
              <a:rPr lang="en-US" dirty="0" smtClean="0"/>
              <a:t>Assumptions</a:t>
            </a:r>
            <a:endParaRPr lang="en-US"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496661805"/>
              </p:ext>
            </p:extLst>
          </p:nvPr>
        </p:nvGraphicFramePr>
        <p:xfrm>
          <a:off x="763393" y="1066800"/>
          <a:ext cx="5051393" cy="5333999"/>
        </p:xfrm>
        <a:graphic>
          <a:graphicData uri="http://schemas.openxmlformats.org/drawingml/2006/table">
            <a:tbl>
              <a:tblPr/>
              <a:tblGrid>
                <a:gridCol w="1934859"/>
                <a:gridCol w="1743762"/>
                <a:gridCol w="1003260"/>
                <a:gridCol w="369512"/>
              </a:tblGrid>
              <a:tr h="183931">
                <a:tc gridSpan="2">
                  <a:txBody>
                    <a:bodyPr/>
                    <a:lstStyle/>
                    <a:p>
                      <a:pPr algn="ctr" fontAlgn="b"/>
                      <a:r>
                        <a:rPr lang="en-US" sz="1100" b="1" i="0" u="none" strike="noStrike" dirty="0">
                          <a:solidFill>
                            <a:srgbClr val="000000"/>
                          </a:solidFill>
                          <a:effectLst/>
                          <a:latin typeface="Calibri"/>
                        </a:rPr>
                        <a:t>Topology</a:t>
                      </a:r>
                    </a:p>
                  </a:txBody>
                  <a:tcPr marL="11944" marR="11944" marT="11944"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eNodeB distance (m)</a:t>
                      </a:r>
                    </a:p>
                  </a:txBody>
                  <a:tcPr marL="11944" marR="11944" marT="119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1600</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Users A distance to eNodeB (m)</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[225,250]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Users B distance to eNodeB (m)</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[275,250]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gridSpan="2">
                  <a:txBody>
                    <a:bodyPr/>
                    <a:lstStyle/>
                    <a:p>
                      <a:pPr algn="ctr" fontAlgn="b"/>
                      <a:r>
                        <a:rPr lang="en-US" sz="1100" b="1" i="0" u="none" strike="noStrike">
                          <a:solidFill>
                            <a:srgbClr val="000000"/>
                          </a:solidFill>
                          <a:effectLst/>
                          <a:latin typeface="Calibri"/>
                        </a:rPr>
                        <a:t>eNodeB</a:t>
                      </a:r>
                    </a:p>
                  </a:txBody>
                  <a:tcPr marL="11944" marR="11944" marT="11944"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Antenna model</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3GPP TR 36.814 (Macro-cell)</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Mechanical tilt (degree)</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10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Propagation model</a:t>
                      </a:r>
                    </a:p>
                  </a:txBody>
                  <a:tcPr marL="11944" marR="11944" marT="11944" marB="0" anchor="b">
                    <a:lnL>
                      <a:noFill/>
                    </a:lnL>
                    <a:lnR>
                      <a:noFill/>
                    </a:lnR>
                    <a:lnT>
                      <a:noFill/>
                    </a:lnT>
                    <a:lnB>
                      <a:noFill/>
                    </a:lnB>
                  </a:tcPr>
                </a:tc>
                <a:tc>
                  <a:txBody>
                    <a:bodyPr/>
                    <a:lstStyle/>
                    <a:p>
                      <a:pPr algn="l" fontAlgn="b"/>
                      <a:r>
                        <a:rPr lang="ro-RO" sz="1100" b="0" i="0" u="none" strike="noStrike" dirty="0">
                          <a:solidFill>
                            <a:srgbClr val="000000"/>
                          </a:solidFill>
                          <a:effectLst/>
                          <a:latin typeface="Calibri"/>
                        </a:rPr>
                        <a:t>Cost 231</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dirty="0">
                          <a:solidFill>
                            <a:srgbClr val="000000"/>
                          </a:solidFill>
                          <a:effectLst/>
                          <a:latin typeface="Calibri"/>
                        </a:rPr>
                        <a:t>Shadowing (</a:t>
                      </a:r>
                      <a:r>
                        <a:rPr lang="en-US" sz="1100" b="0" i="0" u="none" strike="noStrike" dirty="0" err="1">
                          <a:solidFill>
                            <a:srgbClr val="000000"/>
                          </a:solidFill>
                          <a:effectLst/>
                          <a:latin typeface="Calibri"/>
                        </a:rPr>
                        <a:t>dBm</a:t>
                      </a:r>
                      <a:r>
                        <a:rPr lang="en-US" sz="1100" b="0" i="0" u="none" strike="noStrike" dirty="0">
                          <a:solidFill>
                            <a:srgbClr val="000000"/>
                          </a:solidFill>
                          <a:effectLst/>
                          <a:latin typeface="Calibri"/>
                        </a:rPr>
                        <a:t>)</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10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Bandwidth DL+UL (MHz)</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10 + 10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Tx Power (dBm)</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46</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Scheduler</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Round Robin</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r>
              <a:tr h="183931">
                <a:tc gridSpan="2">
                  <a:txBody>
                    <a:bodyPr/>
                    <a:lstStyle/>
                    <a:p>
                      <a:pPr algn="ctr" fontAlgn="b"/>
                      <a:r>
                        <a:rPr lang="en-US" sz="1100" b="1" i="0" u="none" strike="noStrike">
                          <a:solidFill>
                            <a:srgbClr val="000000"/>
                          </a:solidFill>
                          <a:effectLst/>
                          <a:latin typeface="Calibri"/>
                        </a:rPr>
                        <a:t>UE</a:t>
                      </a:r>
                    </a:p>
                  </a:txBody>
                  <a:tcPr marL="11944" marR="11944" marT="11944"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Antenna model</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Omnidirectional</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Antenna gain (dB)</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dirty="0" err="1">
                          <a:solidFill>
                            <a:srgbClr val="000000"/>
                          </a:solidFill>
                          <a:effectLst/>
                          <a:latin typeface="Calibri"/>
                        </a:rPr>
                        <a:t>Tx</a:t>
                      </a:r>
                      <a:r>
                        <a:rPr lang="en-US" sz="1100" b="0" i="0" u="none" strike="noStrike" dirty="0">
                          <a:solidFill>
                            <a:srgbClr val="000000"/>
                          </a:solidFill>
                          <a:effectLst/>
                          <a:latin typeface="Calibri"/>
                        </a:rPr>
                        <a:t> Power </a:t>
                      </a:r>
                      <a:r>
                        <a:rPr lang="en-US" sz="1100" b="0" i="0" u="none" strike="noStrike" dirty="0" smtClean="0">
                          <a:solidFill>
                            <a:srgbClr val="000000"/>
                          </a:solidFill>
                          <a:effectLst/>
                          <a:latin typeface="Calibri"/>
                        </a:rPr>
                        <a:t>(W)</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0.2, 1.2</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RSRP threshold (dBm)</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-110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gridSpan="2">
                  <a:txBody>
                    <a:bodyPr/>
                    <a:lstStyle/>
                    <a:p>
                      <a:pPr algn="ctr" fontAlgn="b"/>
                      <a:r>
                        <a:rPr lang="en-US" sz="1100" b="1" i="0" u="none" strike="noStrike">
                          <a:solidFill>
                            <a:srgbClr val="000000"/>
                          </a:solidFill>
                          <a:effectLst/>
                          <a:latin typeface="Calibri"/>
                        </a:rPr>
                        <a:t>Traffic</a:t>
                      </a:r>
                    </a:p>
                  </a:txBody>
                  <a:tcPr marL="11944" marR="11944" marT="11944"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Number of users per cell</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10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User traffic distribution</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Constant bitrate (CBR)</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User packet size (byte)</a:t>
                      </a:r>
                    </a:p>
                  </a:txBody>
                  <a:tcPr marL="11944" marR="11944" marT="11944"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1280</a:t>
                      </a:r>
                    </a:p>
                  </a:txBody>
                  <a:tcPr marL="11944" marR="11944" marT="11944" marB="0" anchor="b">
                    <a:lnL>
                      <a:noFill/>
                    </a:lnL>
                    <a:lnR>
                      <a:noFill/>
                    </a:lnR>
                    <a:lnT>
                      <a:noFill/>
                    </a:lnT>
                    <a:lnB>
                      <a:noFill/>
                    </a:lnB>
                  </a:tcPr>
                </a:tc>
                <a:tc rowSpan="2">
                  <a:txBody>
                    <a:bodyPr/>
                    <a:lstStyle/>
                    <a:p>
                      <a:pPr algn="l" fontAlgn="b"/>
                      <a:r>
                        <a:rPr lang="en-US" sz="1100" b="0" i="0" u="none" strike="noStrike" dirty="0">
                          <a:solidFill>
                            <a:srgbClr val="000000"/>
                          </a:solidFill>
                          <a:effectLst/>
                          <a:latin typeface="Calibri"/>
                        </a:rPr>
                        <a:t>Data rate (kb/s)</a:t>
                      </a:r>
                    </a:p>
                  </a:txBody>
                  <a:tcPr marL="11944" marR="11944" marT="11944" marB="0" anchor="b">
                    <a:lnL>
                      <a:noFill/>
                    </a:lnL>
                    <a:lnR>
                      <a:noFill/>
                    </a:lnR>
                    <a:lnT>
                      <a:noFill/>
                    </a:lnT>
                    <a:lnB>
                      <a:noFill/>
                    </a:lnB>
                  </a:tcPr>
                </a:tc>
                <a:tc rowSpan="2">
                  <a:txBody>
                    <a:bodyPr/>
                    <a:lstStyle/>
                    <a:p>
                      <a:pPr algn="r" fontAlgn="b"/>
                      <a:r>
                        <a:rPr lang="en-US" sz="1100" b="0" i="0" u="none" strike="noStrike" dirty="0" smtClean="0">
                          <a:solidFill>
                            <a:srgbClr val="000000"/>
                          </a:solidFill>
                          <a:effectLst/>
                          <a:latin typeface="Calibri"/>
                        </a:rPr>
                        <a:t>512</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User packet interval (s)</a:t>
                      </a:r>
                    </a:p>
                  </a:txBody>
                  <a:tcPr marL="11944" marR="11944" marT="119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0.02</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vMerge="1">
                  <a:txBody>
                    <a:bodyPr/>
                    <a:lstStyle/>
                    <a:p>
                      <a:pPr algn="l" fontAlgn="b"/>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vMerge="1">
                  <a:txBody>
                    <a:bodyPr/>
                    <a:lstStyle/>
                    <a:p>
                      <a:pPr algn="l" fontAlgn="b"/>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Number of responders</a:t>
                      </a:r>
                    </a:p>
                  </a:txBody>
                  <a:tcPr marL="11944" marR="11944" marT="119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10</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Responder traffic distribution</a:t>
                      </a:r>
                    </a:p>
                  </a:txBody>
                  <a:tcPr marL="11944" marR="11944" marT="119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CBR</a:t>
                      </a: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Responder packet size (byte)</a:t>
                      </a:r>
                    </a:p>
                  </a:txBody>
                  <a:tcPr marL="11944" marR="11944" marT="11944"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256</a:t>
                      </a:r>
                    </a:p>
                  </a:txBody>
                  <a:tcPr marL="11944" marR="11944" marT="11944" marB="0" anchor="b">
                    <a:lnL>
                      <a:noFill/>
                    </a:lnL>
                    <a:lnR>
                      <a:noFill/>
                    </a:lnR>
                    <a:lnT>
                      <a:noFill/>
                    </a:lnT>
                    <a:lnB>
                      <a:noFill/>
                    </a:lnB>
                  </a:tcPr>
                </a:tc>
                <a:tc rowSpan="2">
                  <a:txBody>
                    <a:bodyPr/>
                    <a:lstStyle/>
                    <a:p>
                      <a:pPr algn="l" fontAlgn="b"/>
                      <a:r>
                        <a:rPr lang="en-US" sz="1100" b="0" i="0" u="none" strike="noStrike" dirty="0">
                          <a:solidFill>
                            <a:srgbClr val="000000"/>
                          </a:solidFill>
                          <a:effectLst/>
                          <a:latin typeface="Calibri"/>
                        </a:rPr>
                        <a:t>Data rate (kb/s)</a:t>
                      </a:r>
                    </a:p>
                  </a:txBody>
                  <a:tcPr marL="11944" marR="11944" marT="11944" marB="0" anchor="b">
                    <a:lnL>
                      <a:noFill/>
                    </a:lnL>
                    <a:lnR>
                      <a:noFill/>
                    </a:lnR>
                    <a:lnT>
                      <a:noFill/>
                    </a:lnT>
                    <a:lnB>
                      <a:noFill/>
                    </a:lnB>
                  </a:tcPr>
                </a:tc>
                <a:tc rowSpan="2">
                  <a:txBody>
                    <a:bodyPr/>
                    <a:lstStyle/>
                    <a:p>
                      <a:pPr algn="r" fontAlgn="b"/>
                      <a:r>
                        <a:rPr lang="en-US" sz="1100" b="0" i="0" u="none" strike="noStrike" dirty="0" smtClean="0">
                          <a:solidFill>
                            <a:srgbClr val="000000"/>
                          </a:solidFill>
                          <a:effectLst/>
                          <a:latin typeface="Calibri"/>
                        </a:rPr>
                        <a:t>102.4</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r>
              <a:tr h="183931">
                <a:tc>
                  <a:txBody>
                    <a:bodyPr/>
                    <a:lstStyle/>
                    <a:p>
                      <a:pPr algn="l" fontAlgn="b"/>
                      <a:r>
                        <a:rPr lang="en-US" sz="1100" b="0" i="0" u="none" strike="noStrike">
                          <a:solidFill>
                            <a:srgbClr val="000000"/>
                          </a:solidFill>
                          <a:effectLst/>
                          <a:latin typeface="Calibri"/>
                        </a:rPr>
                        <a:t>Responder packet interval</a:t>
                      </a:r>
                    </a:p>
                  </a:txBody>
                  <a:tcPr marL="11944" marR="11944" marT="11944" marB="0" anchor="b">
                    <a:lnL>
                      <a:noFill/>
                    </a:lnL>
                    <a:lnR>
                      <a:noFill/>
                    </a:lnR>
                    <a:lnT>
                      <a:noFill/>
                    </a:lnT>
                    <a:lnB>
                      <a:noFill/>
                    </a:lnB>
                  </a:tcPr>
                </a:tc>
                <a:tc>
                  <a:txBody>
                    <a:bodyPr/>
                    <a:lstStyle/>
                    <a:p>
                      <a:pPr algn="l" fontAlgn="b"/>
                      <a:r>
                        <a:rPr lang="en-US" sz="1100" b="0" i="0" u="none" strike="noStrike" dirty="0" smtClean="0">
                          <a:solidFill>
                            <a:srgbClr val="000000"/>
                          </a:solidFill>
                          <a:effectLst/>
                          <a:latin typeface="Calibri"/>
                        </a:rPr>
                        <a:t>0.02</a:t>
                      </a:r>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vMerge="1">
                  <a:txBody>
                    <a:bodyPr/>
                    <a:lstStyle/>
                    <a:p>
                      <a:pPr algn="l" fontAlgn="b"/>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c vMerge="1">
                  <a:txBody>
                    <a:bodyPr/>
                    <a:lstStyle/>
                    <a:p>
                      <a:pPr algn="l" fontAlgn="b"/>
                      <a:endParaRPr lang="en-US" sz="1100" b="0" i="0" u="none" strike="noStrike" dirty="0">
                        <a:solidFill>
                          <a:srgbClr val="000000"/>
                        </a:solidFill>
                        <a:effectLst/>
                        <a:latin typeface="Calibri"/>
                      </a:endParaRPr>
                    </a:p>
                  </a:txBody>
                  <a:tcPr marL="11944" marR="11944" marT="11944" marB="0" anchor="b">
                    <a:lnL>
                      <a:noFill/>
                    </a:lnL>
                    <a:lnR>
                      <a:noFill/>
                    </a:lnR>
                    <a:lnT>
                      <a:noFill/>
                    </a:lnT>
                    <a:lnB>
                      <a:noFill/>
                    </a:lnB>
                  </a:tcPr>
                </a:tc>
              </a:tr>
            </a:tbl>
          </a:graphicData>
        </a:graphic>
      </p:graphicFrame>
      <p:sp>
        <p:nvSpPr>
          <p:cNvPr id="4" name="TextBox 3"/>
          <p:cNvSpPr txBox="1"/>
          <p:nvPr/>
        </p:nvSpPr>
        <p:spPr>
          <a:xfrm>
            <a:off x="6567715" y="2077358"/>
            <a:ext cx="1387670" cy="276999"/>
          </a:xfrm>
          <a:prstGeom prst="rect">
            <a:avLst/>
          </a:prstGeom>
          <a:noFill/>
        </p:spPr>
        <p:txBody>
          <a:bodyPr wrap="none" rtlCol="0">
            <a:spAutoFit/>
          </a:bodyPr>
          <a:lstStyle/>
          <a:p>
            <a:r>
              <a:rPr lang="en-US" sz="1200" dirty="0" smtClean="0"/>
              <a:t>User traffic model</a:t>
            </a:r>
            <a:endParaRPr lang="en-US" sz="1200" dirty="0"/>
          </a:p>
        </p:txBody>
      </p:sp>
      <p:pic>
        <p:nvPicPr>
          <p:cNvPr id="5" name="Picture 4" descr="Smart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1557" y="1418772"/>
            <a:ext cx="404585" cy="404585"/>
          </a:xfrm>
          <a:prstGeom prst="rect">
            <a:avLst/>
          </a:prstGeom>
        </p:spPr>
      </p:pic>
      <p:pic>
        <p:nvPicPr>
          <p:cNvPr id="6" name="Picture 5" descr="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915" y="1309914"/>
            <a:ext cx="609600" cy="609600"/>
          </a:xfrm>
          <a:prstGeom prst="rect">
            <a:avLst/>
          </a:prstGeom>
        </p:spPr>
      </p:pic>
      <p:cxnSp>
        <p:nvCxnSpPr>
          <p:cNvPr id="8" name="Straight Arrow Connector 7"/>
          <p:cNvCxnSpPr/>
          <p:nvPr/>
        </p:nvCxnSpPr>
        <p:spPr>
          <a:xfrm flipH="1">
            <a:off x="6839857" y="1442357"/>
            <a:ext cx="834572" cy="0"/>
          </a:xfrm>
          <a:prstGeom prst="straightConnector1">
            <a:avLst/>
          </a:prstGeom>
          <a:ln>
            <a:solidFill>
              <a:schemeClr val="accent4">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94286" y="1106715"/>
            <a:ext cx="710075" cy="261610"/>
          </a:xfrm>
          <a:prstGeom prst="rect">
            <a:avLst/>
          </a:prstGeom>
          <a:noFill/>
        </p:spPr>
        <p:txBody>
          <a:bodyPr wrap="none" rtlCol="0">
            <a:spAutoFit/>
          </a:bodyPr>
          <a:lstStyle/>
          <a:p>
            <a:r>
              <a:rPr lang="en-US" sz="1100" dirty="0" smtClean="0"/>
              <a:t>Request</a:t>
            </a:r>
            <a:endParaRPr lang="en-US" sz="1100" dirty="0"/>
          </a:p>
        </p:txBody>
      </p:sp>
      <p:cxnSp>
        <p:nvCxnSpPr>
          <p:cNvPr id="11" name="Straight Arrow Connector 10"/>
          <p:cNvCxnSpPr/>
          <p:nvPr/>
        </p:nvCxnSpPr>
        <p:spPr>
          <a:xfrm>
            <a:off x="6847115" y="1866899"/>
            <a:ext cx="834572" cy="0"/>
          </a:xfrm>
          <a:prstGeom prst="straightConnector1">
            <a:avLst/>
          </a:prstGeom>
          <a:ln>
            <a:solidFill>
              <a:schemeClr val="accent4">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01544" y="1531257"/>
            <a:ext cx="819868" cy="261610"/>
          </a:xfrm>
          <a:prstGeom prst="rect">
            <a:avLst/>
          </a:prstGeom>
          <a:noFill/>
        </p:spPr>
        <p:txBody>
          <a:bodyPr wrap="none" rtlCol="0">
            <a:spAutoFit/>
          </a:bodyPr>
          <a:lstStyle/>
          <a:p>
            <a:r>
              <a:rPr lang="en-US" sz="1100" dirty="0" smtClean="0"/>
              <a:t>Response</a:t>
            </a:r>
            <a:endParaRPr lang="en-US" sz="1100" dirty="0"/>
          </a:p>
        </p:txBody>
      </p:sp>
      <p:sp>
        <p:nvSpPr>
          <p:cNvPr id="14" name="TextBox 13"/>
          <p:cNvSpPr txBox="1"/>
          <p:nvPr/>
        </p:nvSpPr>
        <p:spPr>
          <a:xfrm>
            <a:off x="6257475" y="4914901"/>
            <a:ext cx="1897742" cy="461665"/>
          </a:xfrm>
          <a:prstGeom prst="rect">
            <a:avLst/>
          </a:prstGeom>
          <a:noFill/>
        </p:spPr>
        <p:txBody>
          <a:bodyPr wrap="square" rtlCol="0">
            <a:spAutoFit/>
          </a:bodyPr>
          <a:lstStyle/>
          <a:p>
            <a:pPr algn="ctr"/>
            <a:r>
              <a:rPr lang="en-US" sz="1200" dirty="0" smtClean="0"/>
              <a:t>Group communication traffic model</a:t>
            </a:r>
            <a:endParaRPr lang="en-US" sz="1200" dirty="0"/>
          </a:p>
        </p:txBody>
      </p:sp>
      <p:pic>
        <p:nvPicPr>
          <p:cNvPr id="15" name="Picture 14" descr="Smart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7172" y="2977242"/>
            <a:ext cx="404585" cy="404585"/>
          </a:xfrm>
          <a:prstGeom prst="rect">
            <a:avLst/>
          </a:prstGeom>
        </p:spPr>
      </p:pic>
      <p:pic>
        <p:nvPicPr>
          <p:cNvPr id="16" name="Picture 15" descr="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959" y="3585027"/>
            <a:ext cx="609600" cy="609600"/>
          </a:xfrm>
          <a:prstGeom prst="rect">
            <a:avLst/>
          </a:prstGeom>
        </p:spPr>
      </p:pic>
      <p:cxnSp>
        <p:nvCxnSpPr>
          <p:cNvPr id="17" name="Straight Arrow Connector 16"/>
          <p:cNvCxnSpPr>
            <a:stCxn id="15" idx="1"/>
          </p:cNvCxnSpPr>
          <p:nvPr/>
        </p:nvCxnSpPr>
        <p:spPr>
          <a:xfrm flipH="1">
            <a:off x="6776357" y="3179535"/>
            <a:ext cx="890815" cy="530679"/>
          </a:xfrm>
          <a:prstGeom prst="straightConnector1">
            <a:avLst/>
          </a:prstGeom>
          <a:ln>
            <a:solidFill>
              <a:schemeClr val="accent4">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674758" y="3145971"/>
            <a:ext cx="615918" cy="261610"/>
          </a:xfrm>
          <a:prstGeom prst="rect">
            <a:avLst/>
          </a:prstGeom>
          <a:noFill/>
        </p:spPr>
        <p:txBody>
          <a:bodyPr wrap="none" rtlCol="0">
            <a:spAutoFit/>
          </a:bodyPr>
          <a:lstStyle/>
          <a:p>
            <a:r>
              <a:rPr lang="en-US" sz="1100" dirty="0" smtClean="0"/>
              <a:t>Packet</a:t>
            </a:r>
            <a:endParaRPr lang="en-US" sz="1100" dirty="0"/>
          </a:p>
        </p:txBody>
      </p:sp>
      <p:cxnSp>
        <p:nvCxnSpPr>
          <p:cNvPr id="19" name="Straight Arrow Connector 18"/>
          <p:cNvCxnSpPr>
            <a:stCxn id="16" idx="3"/>
            <a:endCxn id="22" idx="1"/>
          </p:cNvCxnSpPr>
          <p:nvPr/>
        </p:nvCxnSpPr>
        <p:spPr>
          <a:xfrm flipV="1">
            <a:off x="6852559" y="3867149"/>
            <a:ext cx="967013" cy="22678"/>
          </a:xfrm>
          <a:prstGeom prst="straightConnector1">
            <a:avLst/>
          </a:prstGeom>
          <a:ln>
            <a:solidFill>
              <a:schemeClr val="accent4">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035802" y="3634012"/>
            <a:ext cx="615918" cy="261610"/>
          </a:xfrm>
          <a:prstGeom prst="rect">
            <a:avLst/>
          </a:prstGeom>
          <a:noFill/>
        </p:spPr>
        <p:txBody>
          <a:bodyPr wrap="none" rtlCol="0">
            <a:spAutoFit/>
          </a:bodyPr>
          <a:lstStyle/>
          <a:p>
            <a:r>
              <a:rPr lang="en-US" sz="1100" dirty="0" smtClean="0"/>
              <a:t>Packet</a:t>
            </a:r>
            <a:endParaRPr lang="en-US" sz="1100" dirty="0"/>
          </a:p>
        </p:txBody>
      </p:sp>
      <p:pic>
        <p:nvPicPr>
          <p:cNvPr id="22" name="Picture 21" descr="Smart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9572" y="3664856"/>
            <a:ext cx="404585" cy="404585"/>
          </a:xfrm>
          <a:prstGeom prst="rect">
            <a:avLst/>
          </a:prstGeom>
        </p:spPr>
      </p:pic>
      <p:pic>
        <p:nvPicPr>
          <p:cNvPr id="23" name="Picture 22" descr="Smart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5" y="4091214"/>
            <a:ext cx="404585" cy="404585"/>
          </a:xfrm>
          <a:prstGeom prst="rect">
            <a:avLst/>
          </a:prstGeom>
        </p:spPr>
      </p:pic>
      <p:pic>
        <p:nvPicPr>
          <p:cNvPr id="24" name="Picture 23" descr="Smartphon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4858" y="4318000"/>
            <a:ext cx="404585" cy="404585"/>
          </a:xfrm>
          <a:prstGeom prst="rect">
            <a:avLst/>
          </a:prstGeom>
        </p:spPr>
      </p:pic>
      <p:cxnSp>
        <p:nvCxnSpPr>
          <p:cNvPr id="26" name="Straight Arrow Connector 25"/>
          <p:cNvCxnSpPr>
            <a:stCxn id="16" idx="3"/>
            <a:endCxn id="23" idx="1"/>
          </p:cNvCxnSpPr>
          <p:nvPr/>
        </p:nvCxnSpPr>
        <p:spPr>
          <a:xfrm>
            <a:off x="6852559" y="3889827"/>
            <a:ext cx="985156" cy="403680"/>
          </a:xfrm>
          <a:prstGeom prst="straightConnector1">
            <a:avLst/>
          </a:prstGeom>
          <a:ln>
            <a:solidFill>
              <a:schemeClr val="accent4">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6" idx="3"/>
            <a:endCxn id="24" idx="1"/>
          </p:cNvCxnSpPr>
          <p:nvPr/>
        </p:nvCxnSpPr>
        <p:spPr>
          <a:xfrm>
            <a:off x="6852559" y="3889827"/>
            <a:ext cx="622299" cy="630466"/>
          </a:xfrm>
          <a:prstGeom prst="straightConnector1">
            <a:avLst/>
          </a:prstGeom>
          <a:ln>
            <a:solidFill>
              <a:schemeClr val="accent4">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436758" y="2692400"/>
            <a:ext cx="892674" cy="261610"/>
          </a:xfrm>
          <a:prstGeom prst="rect">
            <a:avLst/>
          </a:prstGeom>
          <a:noFill/>
        </p:spPr>
        <p:txBody>
          <a:bodyPr wrap="none" rtlCol="0">
            <a:spAutoFit/>
          </a:bodyPr>
          <a:lstStyle/>
          <a:p>
            <a:r>
              <a:rPr lang="en-US" sz="1100" dirty="0" smtClean="0"/>
              <a:t>Transmitter</a:t>
            </a:r>
            <a:endParaRPr lang="en-US" sz="1100" dirty="0"/>
          </a:p>
        </p:txBody>
      </p:sp>
      <p:sp>
        <p:nvSpPr>
          <p:cNvPr id="34" name="TextBox 33"/>
          <p:cNvSpPr txBox="1"/>
          <p:nvPr/>
        </p:nvSpPr>
        <p:spPr>
          <a:xfrm>
            <a:off x="7888515" y="4495799"/>
            <a:ext cx="811810" cy="261610"/>
          </a:xfrm>
          <a:prstGeom prst="rect">
            <a:avLst/>
          </a:prstGeom>
          <a:noFill/>
        </p:spPr>
        <p:txBody>
          <a:bodyPr wrap="none" rtlCol="0">
            <a:spAutoFit/>
          </a:bodyPr>
          <a:lstStyle/>
          <a:p>
            <a:r>
              <a:rPr lang="en-US" sz="1100" dirty="0" smtClean="0"/>
              <a:t>Receivers</a:t>
            </a:r>
            <a:endParaRPr lang="en-US" sz="1100" dirty="0"/>
          </a:p>
        </p:txBody>
      </p:sp>
      <p:sp>
        <p:nvSpPr>
          <p:cNvPr id="35" name="TextBox 34"/>
          <p:cNvSpPr txBox="1"/>
          <p:nvPr/>
        </p:nvSpPr>
        <p:spPr>
          <a:xfrm>
            <a:off x="7233560" y="3868055"/>
            <a:ext cx="615918" cy="261610"/>
          </a:xfrm>
          <a:prstGeom prst="rect">
            <a:avLst/>
          </a:prstGeom>
          <a:noFill/>
        </p:spPr>
        <p:txBody>
          <a:bodyPr wrap="none" rtlCol="0">
            <a:spAutoFit/>
          </a:bodyPr>
          <a:lstStyle/>
          <a:p>
            <a:r>
              <a:rPr lang="en-US" sz="1100" dirty="0" smtClean="0"/>
              <a:t>Packet</a:t>
            </a:r>
            <a:endParaRPr lang="en-US" sz="1100" dirty="0"/>
          </a:p>
        </p:txBody>
      </p:sp>
      <p:sp>
        <p:nvSpPr>
          <p:cNvPr id="36" name="TextBox 35"/>
          <p:cNvSpPr txBox="1"/>
          <p:nvPr/>
        </p:nvSpPr>
        <p:spPr>
          <a:xfrm>
            <a:off x="6689274" y="4185554"/>
            <a:ext cx="615918" cy="261610"/>
          </a:xfrm>
          <a:prstGeom prst="rect">
            <a:avLst/>
          </a:prstGeom>
          <a:noFill/>
        </p:spPr>
        <p:txBody>
          <a:bodyPr wrap="none" rtlCol="0">
            <a:spAutoFit/>
          </a:bodyPr>
          <a:lstStyle/>
          <a:p>
            <a:r>
              <a:rPr lang="en-US" sz="1100" dirty="0" smtClean="0"/>
              <a:t>Packet</a:t>
            </a:r>
            <a:endParaRPr lang="en-US" sz="1100" dirty="0"/>
          </a:p>
        </p:txBody>
      </p:sp>
    </p:spTree>
    <p:extLst>
      <p:ext uri="{BB962C8B-B14F-4D97-AF65-F5344CB8AC3E}">
        <p14:creationId xmlns:p14="http://schemas.microsoft.com/office/powerpoint/2010/main" val="3459698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108945" y="1123856"/>
            <a:ext cx="6295299" cy="5299559"/>
          </a:xfrm>
        </p:spPr>
        <p:txBody>
          <a:bodyPr>
            <a:normAutofit/>
          </a:bodyPr>
          <a:lstStyle/>
          <a:p>
            <a:r>
              <a:rPr lang="en-US" sz="1800" dirty="0" smtClean="0"/>
              <a:t>Network deployments are subject to: </a:t>
            </a:r>
          </a:p>
          <a:p>
            <a:pPr lvl="1"/>
            <a:r>
              <a:rPr lang="en-US" sz="1600" dirty="0" smtClean="0"/>
              <a:t>Planned “failures”</a:t>
            </a:r>
          </a:p>
          <a:p>
            <a:pPr lvl="2"/>
            <a:r>
              <a:rPr lang="en-US" sz="1600" dirty="0" smtClean="0"/>
              <a:t>Maintenance</a:t>
            </a:r>
          </a:p>
          <a:p>
            <a:pPr lvl="2"/>
            <a:r>
              <a:rPr lang="en-US" sz="1600" dirty="0" smtClean="0"/>
              <a:t>Site relocation</a:t>
            </a:r>
          </a:p>
          <a:p>
            <a:pPr lvl="1"/>
            <a:r>
              <a:rPr lang="en-US" sz="1600" dirty="0" smtClean="0"/>
              <a:t>Unplanned failures</a:t>
            </a:r>
          </a:p>
          <a:p>
            <a:pPr lvl="2"/>
            <a:r>
              <a:rPr lang="en-US" sz="1600" dirty="0" smtClean="0"/>
              <a:t>Construction errors (“backhoe fade”)</a:t>
            </a:r>
          </a:p>
          <a:p>
            <a:pPr lvl="2"/>
            <a:r>
              <a:rPr lang="en-US" sz="1600" dirty="0" smtClean="0"/>
              <a:t>Incidents/natural disasters/power loss</a:t>
            </a:r>
          </a:p>
          <a:p>
            <a:pPr lvl="2"/>
            <a:r>
              <a:rPr lang="en-US" sz="1600" dirty="0" smtClean="0"/>
              <a:t>Equipment failure</a:t>
            </a:r>
          </a:p>
          <a:p>
            <a:pPr lvl="2"/>
            <a:r>
              <a:rPr lang="en-US" sz="1600" dirty="0" smtClean="0"/>
              <a:t>Theft/vandalism/equipment misuse</a:t>
            </a:r>
          </a:p>
          <a:p>
            <a:pPr lvl="2"/>
            <a:r>
              <a:rPr lang="en-US" sz="1600" dirty="0" smtClean="0"/>
              <a:t>Administrative errors (misconfigured system parameters)</a:t>
            </a:r>
          </a:p>
          <a:p>
            <a:r>
              <a:rPr lang="en-US" sz="1800" dirty="0" smtClean="0"/>
              <a:t>First responders need to be “connected” anywhere, </a:t>
            </a:r>
            <a:r>
              <a:rPr lang="en-US" sz="1800" dirty="0"/>
              <a:t>anytime </a:t>
            </a:r>
            <a:endParaRPr lang="en-US" sz="1800" dirty="0" smtClean="0"/>
          </a:p>
          <a:p>
            <a:pPr>
              <a:buSzPct val="100000"/>
              <a:buFont typeface="Wingdings" panose="05000000000000000000" pitchFamily="2" charset="2"/>
              <a:buChar char="ð"/>
            </a:pPr>
            <a:r>
              <a:rPr lang="en-US" sz="1800" i="1" dirty="0" smtClean="0">
                <a:solidFill>
                  <a:srgbClr val="C00000"/>
                </a:solidFill>
              </a:rPr>
              <a:t>How can users maintain connectivity when sites fail? </a:t>
            </a:r>
            <a:endParaRPr lang="en-US" sz="1800" i="1" dirty="0">
              <a:solidFill>
                <a:srgbClr val="C00000"/>
              </a:solidFill>
            </a:endParaRPr>
          </a:p>
        </p:txBody>
      </p:sp>
      <p:sp>
        <p:nvSpPr>
          <p:cNvPr id="7" name="Rectangle 6"/>
          <p:cNvSpPr/>
          <p:nvPr/>
        </p:nvSpPr>
        <p:spPr>
          <a:xfrm>
            <a:off x="907532" y="5883291"/>
            <a:ext cx="8095569" cy="938719"/>
          </a:xfrm>
          <a:prstGeom prst="rect">
            <a:avLst/>
          </a:prstGeom>
        </p:spPr>
        <p:txBody>
          <a:bodyPr wrap="square">
            <a:spAutoFit/>
          </a:bodyPr>
          <a:lstStyle/>
          <a:p>
            <a:r>
              <a:rPr lang="en-US" sz="1100" dirty="0" smtClean="0"/>
              <a:t>Image sources:</a:t>
            </a:r>
          </a:p>
          <a:p>
            <a:r>
              <a:rPr lang="en-US" sz="1100" dirty="0" smtClean="0"/>
              <a:t>http</a:t>
            </a:r>
            <a:r>
              <a:rPr lang="en-US" sz="1100" dirty="0"/>
              <a:t>://www.wirelessestimator.com/t_content.cfm?pagename=Cell_Tower_News_12.09</a:t>
            </a:r>
          </a:p>
          <a:p>
            <a:r>
              <a:rPr lang="en-US" sz="1100" dirty="0" smtClean="0"/>
              <a:t>http</a:t>
            </a:r>
            <a:r>
              <a:rPr lang="en-US" sz="1100" dirty="0"/>
              <a:t>://</a:t>
            </a:r>
            <a:r>
              <a:rPr lang="en-US" sz="1100" dirty="0" smtClean="0"/>
              <a:t>www.wirelessestimator.com/t_content.cfm?pagename=breaking_news.cfm6.30.11</a:t>
            </a:r>
          </a:p>
          <a:p>
            <a:r>
              <a:rPr lang="en-US" sz="1100" dirty="0"/>
              <a:t>http://www.mynews13.com/content/news/cfnews13/news/article.html/content/news/articles/cfn/2013/8/21/cell_phone_tower_cat.html</a:t>
            </a:r>
          </a:p>
          <a:p>
            <a:pPr marL="228600" indent="-228600">
              <a:buFont typeface="+mj-lt"/>
              <a:buAutoNum type="alphaLcPeriod"/>
            </a:pPr>
            <a:endParaRPr lang="en-US" sz="1100" dirty="0" smtClean="0"/>
          </a:p>
        </p:txBody>
      </p:sp>
      <p:grpSp>
        <p:nvGrpSpPr>
          <p:cNvPr id="12" name="Group 11"/>
          <p:cNvGrpSpPr/>
          <p:nvPr/>
        </p:nvGrpSpPr>
        <p:grpSpPr>
          <a:xfrm>
            <a:off x="4582319" y="1768484"/>
            <a:ext cx="3141954" cy="1993946"/>
            <a:chOff x="1873250" y="3927928"/>
            <a:chExt cx="3138204" cy="2140857"/>
          </a:xfrm>
        </p:grpSpPr>
        <p:pic>
          <p:nvPicPr>
            <p:cNvPr id="13" name="Picture 12" descr="Cell-Tower-Cra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3927928"/>
              <a:ext cx="3138204" cy="2140857"/>
            </a:xfrm>
            <a:prstGeom prst="rect">
              <a:avLst/>
            </a:prstGeom>
          </p:spPr>
        </p:pic>
        <p:sp>
          <p:nvSpPr>
            <p:cNvPr id="14" name="Rectangle 13"/>
            <p:cNvSpPr/>
            <p:nvPr/>
          </p:nvSpPr>
          <p:spPr>
            <a:xfrm>
              <a:off x="3918857" y="4036786"/>
              <a:ext cx="1006929" cy="125185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descr="jack-cell-tower-sanford-082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143" y="3974839"/>
            <a:ext cx="2457958" cy="1658031"/>
          </a:xfrm>
          <a:prstGeom prst="rect">
            <a:avLst/>
          </a:prstGeom>
        </p:spPr>
      </p:pic>
      <p:pic>
        <p:nvPicPr>
          <p:cNvPr id="16" name="Picture 15" descr="New Mexico Tower Failur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6247" y="1197186"/>
            <a:ext cx="2216015" cy="2116676"/>
          </a:xfrm>
          <a:prstGeom prst="rect">
            <a:avLst/>
          </a:prstGeom>
        </p:spPr>
      </p:pic>
    </p:spTree>
    <p:extLst>
      <p:ext uri="{BB962C8B-B14F-4D97-AF65-F5344CB8AC3E}">
        <p14:creationId xmlns:p14="http://schemas.microsoft.com/office/powerpoint/2010/main" val="2463639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Evaluation Methodology</a:t>
            </a:r>
            <a:endParaRPr lang="en-US" dirty="0"/>
          </a:p>
        </p:txBody>
      </p:sp>
      <p:sp>
        <p:nvSpPr>
          <p:cNvPr id="3" name="Content Placeholder 2"/>
          <p:cNvSpPr>
            <a:spLocks noGrp="1"/>
          </p:cNvSpPr>
          <p:nvPr>
            <p:ph idx="1"/>
          </p:nvPr>
        </p:nvSpPr>
        <p:spPr/>
        <p:txBody>
          <a:bodyPr/>
          <a:lstStyle/>
          <a:p>
            <a:r>
              <a:rPr lang="en-US" dirty="0" smtClean="0"/>
              <a:t>Investigate different resiliency strategies to maintain a level of coverage and connectivity regardless of the network status</a:t>
            </a:r>
          </a:p>
          <a:p>
            <a:r>
              <a:rPr lang="en-US" dirty="0"/>
              <a:t>S</a:t>
            </a:r>
            <a:r>
              <a:rPr lang="en-US" dirty="0" smtClean="0"/>
              <a:t>ystem </a:t>
            </a:r>
            <a:r>
              <a:rPr lang="en-US" dirty="0"/>
              <a:t>failures in a deployed site plan </a:t>
            </a:r>
            <a:r>
              <a:rPr lang="en-US" dirty="0" smtClean="0"/>
              <a:t>are modeled by deactivating sites </a:t>
            </a:r>
            <a:r>
              <a:rPr lang="en-US" dirty="0"/>
              <a:t>and examining the </a:t>
            </a:r>
            <a:r>
              <a:rPr lang="en-US" dirty="0" smtClean="0"/>
              <a:t>effects </a:t>
            </a:r>
            <a:r>
              <a:rPr lang="en-US" dirty="0"/>
              <a:t>on </a:t>
            </a:r>
            <a:r>
              <a:rPr lang="en-US" dirty="0" smtClean="0"/>
              <a:t>the network performance</a:t>
            </a:r>
          </a:p>
          <a:p>
            <a:pPr lvl="1"/>
            <a:r>
              <a:rPr lang="en-US" dirty="0" smtClean="0"/>
              <a:t>Site deactivation models both localized and random outages</a:t>
            </a:r>
            <a:endParaRPr lang="en-US" dirty="0"/>
          </a:p>
          <a:p>
            <a:r>
              <a:rPr lang="en-US" dirty="0" smtClean="0"/>
              <a:t>We use RF planning (</a:t>
            </a:r>
            <a:r>
              <a:rPr lang="en-US" dirty="0" err="1" smtClean="0"/>
              <a:t>InfoVista’s</a:t>
            </a:r>
            <a:r>
              <a:rPr lang="en-US" dirty="0" smtClean="0"/>
              <a:t> </a:t>
            </a:r>
            <a:r>
              <a:rPr lang="en-US" dirty="0" err="1" smtClean="0"/>
              <a:t>Mentum</a:t>
            </a:r>
            <a:r>
              <a:rPr lang="en-US" dirty="0" smtClean="0"/>
              <a:t> Planet) and network simulation tools (NS-3</a:t>
            </a:r>
            <a:r>
              <a:rPr lang="en-US" dirty="0"/>
              <a:t>) </a:t>
            </a:r>
            <a:r>
              <a:rPr lang="en-US" dirty="0" smtClean="0"/>
              <a:t>to model each </a:t>
            </a:r>
            <a:r>
              <a:rPr lang="en-US" dirty="0"/>
              <a:t>resiliency </a:t>
            </a:r>
            <a:r>
              <a:rPr lang="en-US" dirty="0" smtClean="0"/>
              <a:t>strategy to capture the network-level and communication protocol interactions respectively</a:t>
            </a:r>
          </a:p>
          <a:p>
            <a:r>
              <a:rPr lang="en-US" dirty="0" smtClean="0"/>
              <a:t>Performance metrics include:</a:t>
            </a:r>
          </a:p>
          <a:p>
            <a:pPr lvl="1"/>
            <a:r>
              <a:rPr lang="en-US" dirty="0" smtClean="0"/>
              <a:t>Statistical averages to evaluate coverage and capacity</a:t>
            </a:r>
          </a:p>
          <a:p>
            <a:pPr lvl="1"/>
            <a:r>
              <a:rPr lang="en-US" dirty="0" smtClean="0"/>
              <a:t>Transient effects to capture dynamic range and connectivity</a:t>
            </a:r>
            <a:endParaRPr lang="en-US" dirty="0"/>
          </a:p>
        </p:txBody>
      </p:sp>
    </p:spTree>
    <p:extLst>
      <p:ext uri="{BB962C8B-B14F-4D97-AF65-F5344CB8AC3E}">
        <p14:creationId xmlns:p14="http://schemas.microsoft.com/office/powerpoint/2010/main" val="3993779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2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97866" y="2404385"/>
            <a:ext cx="2385868" cy="2963630"/>
          </a:xfrm>
        </p:spPr>
      </p:pic>
      <p:pic>
        <p:nvPicPr>
          <p:cNvPr id="28" name="Content Placeholder 2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64422" y="2410620"/>
            <a:ext cx="2377555" cy="2951160"/>
          </a:xfrm>
        </p:spPr>
      </p:pic>
      <p:sp>
        <p:nvSpPr>
          <p:cNvPr id="6" name="Title 5"/>
          <p:cNvSpPr>
            <a:spLocks noGrp="1"/>
          </p:cNvSpPr>
          <p:nvPr>
            <p:ph type="title"/>
          </p:nvPr>
        </p:nvSpPr>
        <p:spPr/>
        <p:txBody>
          <a:bodyPr/>
          <a:lstStyle/>
          <a:p>
            <a:r>
              <a:rPr lang="en-US" dirty="0" smtClean="0"/>
              <a:t>Network-level Scenario</a:t>
            </a:r>
            <a:endParaRPr lang="en-US" dirty="0"/>
          </a:p>
        </p:txBody>
      </p:sp>
      <p:sp>
        <p:nvSpPr>
          <p:cNvPr id="5" name="TextBox 4"/>
          <p:cNvSpPr txBox="1"/>
          <p:nvPr/>
        </p:nvSpPr>
        <p:spPr>
          <a:xfrm>
            <a:off x="1397866" y="5470814"/>
            <a:ext cx="2385867" cy="369332"/>
          </a:xfrm>
          <a:prstGeom prst="rect">
            <a:avLst/>
          </a:prstGeom>
          <a:noFill/>
        </p:spPr>
        <p:txBody>
          <a:bodyPr wrap="square" rtlCol="0">
            <a:spAutoFit/>
          </a:bodyPr>
          <a:lstStyle/>
          <a:p>
            <a:pPr algn="ctr"/>
            <a:r>
              <a:rPr lang="en-US" dirty="0" smtClean="0"/>
              <a:t>Localized Outages</a:t>
            </a:r>
            <a:endParaRPr lang="en-US" dirty="0"/>
          </a:p>
        </p:txBody>
      </p:sp>
      <p:sp>
        <p:nvSpPr>
          <p:cNvPr id="10" name="TextBox 9"/>
          <p:cNvSpPr txBox="1"/>
          <p:nvPr/>
        </p:nvSpPr>
        <p:spPr>
          <a:xfrm>
            <a:off x="5364422" y="5470814"/>
            <a:ext cx="2377555" cy="369332"/>
          </a:xfrm>
          <a:prstGeom prst="rect">
            <a:avLst/>
          </a:prstGeom>
          <a:noFill/>
        </p:spPr>
        <p:txBody>
          <a:bodyPr wrap="square" rtlCol="0">
            <a:spAutoFit/>
          </a:bodyPr>
          <a:lstStyle/>
          <a:p>
            <a:pPr algn="ctr"/>
            <a:r>
              <a:rPr lang="en-US" dirty="0" smtClean="0"/>
              <a:t>Random Outages</a:t>
            </a:r>
            <a:endParaRPr lang="en-US" dirty="0"/>
          </a:p>
        </p:txBody>
      </p:sp>
      <p:sp>
        <p:nvSpPr>
          <p:cNvPr id="11" name="Oval 10"/>
          <p:cNvSpPr/>
          <p:nvPr/>
        </p:nvSpPr>
        <p:spPr>
          <a:xfrm>
            <a:off x="2223787" y="3442973"/>
            <a:ext cx="639271" cy="6425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2" name="Oval 11"/>
          <p:cNvSpPr/>
          <p:nvPr/>
        </p:nvSpPr>
        <p:spPr>
          <a:xfrm>
            <a:off x="1800291" y="2986148"/>
            <a:ext cx="1486262" cy="155616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1602612" y="2793756"/>
            <a:ext cx="1880212" cy="1935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941006" y="3635666"/>
            <a:ext cx="89012" cy="131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6505357" y="4037457"/>
            <a:ext cx="89012" cy="131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7203893" y="4221744"/>
            <a:ext cx="89012" cy="131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6324949" y="3365432"/>
            <a:ext cx="81119" cy="116964"/>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5639074" y="3365432"/>
            <a:ext cx="89012" cy="131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6213680" y="3757484"/>
            <a:ext cx="89012" cy="131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6362460" y="2865286"/>
            <a:ext cx="89012" cy="131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313220" y="1103114"/>
            <a:ext cx="8792865" cy="1015663"/>
          </a:xfrm>
          <a:prstGeom prst="rect">
            <a:avLst/>
          </a:prstGeom>
          <a:noFill/>
        </p:spPr>
        <p:txBody>
          <a:bodyPr wrap="square" rtlCol="0">
            <a:spAutoFit/>
          </a:bodyPr>
          <a:lstStyle/>
          <a:p>
            <a:pPr marL="285750" indent="-285750">
              <a:buFont typeface="Arial"/>
              <a:buChar char="•"/>
            </a:pPr>
            <a:r>
              <a:rPr lang="en-US" sz="2000" dirty="0">
                <a:solidFill>
                  <a:schemeClr val="tx1">
                    <a:lumMod val="65000"/>
                    <a:lumOff val="35000"/>
                  </a:schemeClr>
                </a:solidFill>
              </a:rPr>
              <a:t>Given a percentage (random or localized) outage for a site plan, what is the resulting public safety user coverage?  </a:t>
            </a:r>
          </a:p>
          <a:p>
            <a:pPr marL="285750" indent="-285750">
              <a:buFont typeface="Arial"/>
              <a:buChar char="•"/>
            </a:pPr>
            <a:r>
              <a:rPr lang="en-US" sz="2000" dirty="0">
                <a:solidFill>
                  <a:schemeClr val="tx1">
                    <a:lumMod val="65000"/>
                    <a:lumOff val="35000"/>
                  </a:schemeClr>
                </a:solidFill>
              </a:rPr>
              <a:t>How to </a:t>
            </a:r>
            <a:r>
              <a:rPr lang="en-US" sz="2000" dirty="0" smtClean="0">
                <a:solidFill>
                  <a:schemeClr val="tx1">
                    <a:lumMod val="65000"/>
                    <a:lumOff val="35000"/>
                  </a:schemeClr>
                </a:solidFill>
              </a:rPr>
              <a:t>maintain coverage during outages? </a:t>
            </a:r>
            <a:endParaRPr lang="en-US" sz="2000" dirty="0">
              <a:solidFill>
                <a:schemeClr val="tx1">
                  <a:lumMod val="65000"/>
                  <a:lumOff val="35000"/>
                </a:schemeClr>
              </a:solidFill>
            </a:endParaRPr>
          </a:p>
        </p:txBody>
      </p:sp>
      <p:grpSp>
        <p:nvGrpSpPr>
          <p:cNvPr id="9" name="Group 8"/>
          <p:cNvGrpSpPr/>
          <p:nvPr/>
        </p:nvGrpSpPr>
        <p:grpSpPr>
          <a:xfrm>
            <a:off x="1828081" y="3082314"/>
            <a:ext cx="1429726" cy="1403891"/>
            <a:chOff x="1813408" y="3086949"/>
            <a:chExt cx="1429726" cy="1403891"/>
          </a:xfrm>
        </p:grpSpPr>
        <p:cxnSp>
          <p:nvCxnSpPr>
            <p:cNvPr id="39" name="Straight Connector 38"/>
            <p:cNvCxnSpPr/>
            <p:nvPr/>
          </p:nvCxnSpPr>
          <p:spPr>
            <a:xfrm>
              <a:off x="2842981" y="3551522"/>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3002581" y="366289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2885720" y="385608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3157655" y="3757484"/>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3088060" y="3450037"/>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a:off x="2802031" y="3355364"/>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a:off x="2956901" y="3246956"/>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a:off x="2726640" y="3961720"/>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2543421" y="406406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a:off x="2433490" y="4064067"/>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a:off x="2515118" y="3255866"/>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a:off x="2530351" y="3086949"/>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a:off x="2465718" y="3086949"/>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a:off x="2315612" y="3301046"/>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a:off x="2294227" y="327753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2366821" y="3395132"/>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2184558" y="3463251"/>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2247115" y="337349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a:off x="2132191" y="3559732"/>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a:off x="2031481" y="356830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960611" y="3673942"/>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1" name="Straight Connector 60"/>
            <p:cNvCxnSpPr/>
            <p:nvPr/>
          </p:nvCxnSpPr>
          <p:spPr>
            <a:xfrm>
              <a:off x="2123251" y="376444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a:off x="1926387" y="357935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a:xfrm>
              <a:off x="1813408" y="357940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a:off x="1913323" y="339277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a:off x="2641161" y="4396251"/>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a:off x="2948336" y="3964024"/>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nvGrpSpPr>
          <p:cNvPr id="14" name="Group 13"/>
          <p:cNvGrpSpPr/>
          <p:nvPr/>
        </p:nvGrpSpPr>
        <p:grpSpPr>
          <a:xfrm>
            <a:off x="1690635" y="2868953"/>
            <a:ext cx="1657055" cy="1776154"/>
            <a:chOff x="1690635" y="2868953"/>
            <a:chExt cx="1657055" cy="1776154"/>
          </a:xfrm>
        </p:grpSpPr>
        <p:cxnSp>
          <p:nvCxnSpPr>
            <p:cNvPr id="67" name="Straight Connector 66"/>
            <p:cNvCxnSpPr/>
            <p:nvPr/>
          </p:nvCxnSpPr>
          <p:spPr>
            <a:xfrm>
              <a:off x="2733921" y="455051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3030698" y="4455929"/>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a:off x="2899903" y="435523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0" name="Straight Connector 69"/>
            <p:cNvCxnSpPr/>
            <p:nvPr/>
          </p:nvCxnSpPr>
          <p:spPr>
            <a:xfrm>
              <a:off x="3262211" y="4250352"/>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a:off x="2648442" y="288896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a:off x="2414095" y="286895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a:off x="1900669" y="298808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a:off x="1861230" y="3085271"/>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1" name="Straight Connector 80"/>
            <p:cNvCxnSpPr/>
            <p:nvPr/>
          </p:nvCxnSpPr>
          <p:spPr>
            <a:xfrm>
              <a:off x="1900669" y="318127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2" name="Straight Connector 81"/>
            <p:cNvCxnSpPr/>
            <p:nvPr/>
          </p:nvCxnSpPr>
          <p:spPr>
            <a:xfrm>
              <a:off x="1690635" y="340274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grpSp>
        <p:nvGrpSpPr>
          <p:cNvPr id="15" name="Group 14"/>
          <p:cNvGrpSpPr/>
          <p:nvPr/>
        </p:nvGrpSpPr>
        <p:grpSpPr>
          <a:xfrm>
            <a:off x="2266135" y="3455477"/>
            <a:ext cx="598014" cy="598501"/>
            <a:chOff x="2266135" y="3455477"/>
            <a:chExt cx="598014" cy="598501"/>
          </a:xfrm>
        </p:grpSpPr>
        <p:grpSp>
          <p:nvGrpSpPr>
            <p:cNvPr id="7" name="Group 6"/>
            <p:cNvGrpSpPr/>
            <p:nvPr/>
          </p:nvGrpSpPr>
          <p:grpSpPr>
            <a:xfrm>
              <a:off x="2266135" y="3455477"/>
              <a:ext cx="598014" cy="598501"/>
              <a:chOff x="2256845" y="3457808"/>
              <a:chExt cx="598014" cy="598501"/>
            </a:xfrm>
          </p:grpSpPr>
          <p:grpSp>
            <p:nvGrpSpPr>
              <p:cNvPr id="4" name="Group 3"/>
              <p:cNvGrpSpPr/>
              <p:nvPr/>
            </p:nvGrpSpPr>
            <p:grpSpPr>
              <a:xfrm>
                <a:off x="2256845" y="3568306"/>
                <a:ext cx="598014" cy="488003"/>
                <a:chOff x="2256845" y="3568306"/>
                <a:chExt cx="598014" cy="488003"/>
              </a:xfrm>
            </p:grpSpPr>
            <p:cxnSp>
              <p:nvCxnSpPr>
                <p:cNvPr id="21" name="Straight Connector 20"/>
                <p:cNvCxnSpPr/>
                <p:nvPr/>
              </p:nvCxnSpPr>
              <p:spPr>
                <a:xfrm>
                  <a:off x="2543421" y="3662895"/>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2364267" y="3568306"/>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2769380" y="3654321"/>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2481345" y="375156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2414136" y="385608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2361661" y="3749424"/>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2256845" y="3757484"/>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2328657" y="3666910"/>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2371396" y="3961720"/>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2267456" y="3573433"/>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cxnSp>
            <p:nvCxnSpPr>
              <p:cNvPr id="49" name="Straight Connector 48"/>
              <p:cNvCxnSpPr/>
              <p:nvPr/>
            </p:nvCxnSpPr>
            <p:spPr>
              <a:xfrm>
                <a:off x="2643819" y="3457808"/>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cxnSp>
          <p:nvCxnSpPr>
            <p:cNvPr id="84" name="Straight Connector 83"/>
            <p:cNvCxnSpPr/>
            <p:nvPr/>
          </p:nvCxnSpPr>
          <p:spPr>
            <a:xfrm>
              <a:off x="2420476" y="3665242"/>
              <a:ext cx="85479" cy="9458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1481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0" presetClass="exit" presetSubtype="0" fill="hold" grpId="1" nodeType="afterEffect">
                                  <p:stCondLst>
                                    <p:cond delay="50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childTnLst>
                          </p:cTn>
                        </p:par>
                        <p:par>
                          <p:cTn id="17" fill="hold">
                            <p:stCondLst>
                              <p:cond delay="2000"/>
                            </p:stCondLst>
                            <p:childTnLst>
                              <p:par>
                                <p:cTn id="18" presetID="10" presetClass="exit" presetSubtype="0" fill="hold" grpId="1" nodeType="afterEffect">
                                  <p:stCondLst>
                                    <p:cond delay="50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par>
                          <p:cTn id="26" fill="hold">
                            <p:stCondLst>
                              <p:cond delay="3500"/>
                            </p:stCondLst>
                            <p:childTnLst>
                              <p:par>
                                <p:cTn id="27" presetID="10" presetClass="exit" presetSubtype="0" fill="hold" grpId="1" nodeType="afterEffect">
                                  <p:stCondLst>
                                    <p:cond delay="5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grpId="2" nodeType="afterEffect">
                                  <p:stCondLst>
                                    <p:cond delay="0"/>
                                  </p:stCondLst>
                                  <p:childTnLst>
                                    <p:set>
                                      <p:cBhvr>
                                        <p:cTn id="34" dur="1" fill="hold">
                                          <p:stCondLst>
                                            <p:cond delay="9"/>
                                          </p:stCondLst>
                                        </p:cTn>
                                        <p:tgtEl>
                                          <p:spTgt spid="11"/>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9"/>
                                          </p:stCondLst>
                                        </p:cTn>
                                        <p:tgtEl>
                                          <p:spTgt spid="12"/>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9"/>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9"/>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250"/>
                                  </p:stCondLst>
                                  <p:childTnLst>
                                    <p:set>
                                      <p:cBhvr>
                                        <p:cTn id="45" dur="1" fill="hold">
                                          <p:stCondLst>
                                            <p:cond delay="249"/>
                                          </p:stCondLst>
                                        </p:cTn>
                                        <p:tgtEl>
                                          <p:spTgt spid="22"/>
                                        </p:tgtEl>
                                        <p:attrNameLst>
                                          <p:attrName>style.visibility</p:attrName>
                                        </p:attrNameLst>
                                      </p:cBhvr>
                                      <p:to>
                                        <p:strVal val="visible"/>
                                      </p:to>
                                    </p:set>
                                  </p:childTnLst>
                                </p:cTn>
                              </p:par>
                            </p:childTnLst>
                          </p:cTn>
                        </p:par>
                        <p:par>
                          <p:cTn id="46" fill="hold">
                            <p:stCondLst>
                              <p:cond delay="1000"/>
                            </p:stCondLst>
                            <p:childTnLst>
                              <p:par>
                                <p:cTn id="47" presetID="1" presetClass="entr" presetSubtype="0" fill="hold" nodeType="afterEffect">
                                  <p:stCondLst>
                                    <p:cond delay="250"/>
                                  </p:stCondLst>
                                  <p:childTnLst>
                                    <p:set>
                                      <p:cBhvr>
                                        <p:cTn id="48" dur="1" fill="hold">
                                          <p:stCondLst>
                                            <p:cond delay="249"/>
                                          </p:stCondLst>
                                        </p:cTn>
                                        <p:tgtEl>
                                          <p:spTgt spid="23"/>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250"/>
                                  </p:stCondLst>
                                  <p:childTnLst>
                                    <p:set>
                                      <p:cBhvr>
                                        <p:cTn id="51" dur="1" fill="hold">
                                          <p:stCondLst>
                                            <p:cond delay="249"/>
                                          </p:stCondLst>
                                        </p:cTn>
                                        <p:tgtEl>
                                          <p:spTgt spid="24"/>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nodeType="afterEffect">
                                  <p:stCondLst>
                                    <p:cond delay="250"/>
                                  </p:stCondLst>
                                  <p:childTnLst>
                                    <p:set>
                                      <p:cBhvr>
                                        <p:cTn id="54" dur="1" fill="hold">
                                          <p:stCondLst>
                                            <p:cond delay="249"/>
                                          </p:stCondLst>
                                        </p:cTn>
                                        <p:tgtEl>
                                          <p:spTgt spid="25"/>
                                        </p:tgtEl>
                                        <p:attrNameLst>
                                          <p:attrName>style.visibility</p:attrName>
                                        </p:attrNameLst>
                                      </p:cBhvr>
                                      <p:to>
                                        <p:strVal val="visible"/>
                                      </p:to>
                                    </p:set>
                                  </p:childTnLst>
                                </p:cTn>
                              </p:par>
                            </p:childTnLst>
                          </p:cTn>
                        </p:par>
                        <p:par>
                          <p:cTn id="55" fill="hold">
                            <p:stCondLst>
                              <p:cond delay="2500"/>
                            </p:stCondLst>
                            <p:childTnLst>
                              <p:par>
                                <p:cTn id="56" presetID="10" presetClass="entr" presetSubtype="0" fill="hold" nodeType="afterEffect">
                                  <p:stCondLst>
                                    <p:cond delay="25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50"/>
                                        <p:tgtEl>
                                          <p:spTgt spid="27"/>
                                        </p:tgtEl>
                                      </p:cBhvr>
                                    </p:animEffect>
                                  </p:childTnLst>
                                </p:cTn>
                              </p:par>
                            </p:childTnLst>
                          </p:cTn>
                        </p:par>
                        <p:par>
                          <p:cTn id="59" fill="hold">
                            <p:stCondLst>
                              <p:cond delay="3000"/>
                            </p:stCondLst>
                            <p:childTnLst>
                              <p:par>
                                <p:cTn id="60" presetID="1" presetClass="entr" presetSubtype="0" fill="hold" nodeType="afterEffect">
                                  <p:stCondLst>
                                    <p:cond delay="250"/>
                                  </p:stCondLst>
                                  <p:childTnLst>
                                    <p:set>
                                      <p:cBhvr>
                                        <p:cTn id="61" dur="1" fill="hold">
                                          <p:stCondLst>
                                            <p:cond delay="24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860" y="2878381"/>
            <a:ext cx="2385203" cy="2961069"/>
          </a:xfrm>
          <a:prstGeom prst="rect">
            <a:avLst/>
          </a:prstGeom>
        </p:spPr>
      </p:pic>
      <p:grpSp>
        <p:nvGrpSpPr>
          <p:cNvPr id="86" name="Group 85"/>
          <p:cNvGrpSpPr/>
          <p:nvPr/>
        </p:nvGrpSpPr>
        <p:grpSpPr>
          <a:xfrm>
            <a:off x="1980915" y="2734037"/>
            <a:ext cx="6279044" cy="2997551"/>
            <a:chOff x="1854304" y="2579289"/>
            <a:chExt cx="6279044" cy="2997551"/>
          </a:xfrm>
        </p:grpSpPr>
        <p:grpSp>
          <p:nvGrpSpPr>
            <p:cNvPr id="30" name="Group 29"/>
            <p:cNvGrpSpPr/>
            <p:nvPr/>
          </p:nvGrpSpPr>
          <p:grpSpPr>
            <a:xfrm>
              <a:off x="1982046" y="2579289"/>
              <a:ext cx="6151302" cy="2997551"/>
              <a:chOff x="1982046" y="2579289"/>
              <a:chExt cx="6151302" cy="2997551"/>
            </a:xfrm>
          </p:grpSpPr>
          <p:grpSp>
            <p:nvGrpSpPr>
              <p:cNvPr id="24" name="Group 23"/>
              <p:cNvGrpSpPr/>
              <p:nvPr/>
            </p:nvGrpSpPr>
            <p:grpSpPr>
              <a:xfrm>
                <a:off x="1982046" y="2579289"/>
                <a:ext cx="2575406" cy="2997551"/>
                <a:chOff x="1731675" y="2579289"/>
                <a:chExt cx="2575406" cy="2997551"/>
              </a:xfrm>
            </p:grpSpPr>
            <p:cxnSp>
              <p:nvCxnSpPr>
                <p:cNvPr id="9" name="Straight Connector 8"/>
                <p:cNvCxnSpPr>
                  <a:endCxn id="83" idx="0"/>
                </p:cNvCxnSpPr>
                <p:nvPr/>
              </p:nvCxnSpPr>
              <p:spPr>
                <a:xfrm flipH="1">
                  <a:off x="1731675" y="2579289"/>
                  <a:ext cx="2575406" cy="1426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83" idx="2"/>
                </p:cNvCxnSpPr>
                <p:nvPr/>
              </p:nvCxnSpPr>
              <p:spPr>
                <a:xfrm flipH="1" flipV="1">
                  <a:off x="1731675" y="4186237"/>
                  <a:ext cx="2575406" cy="1390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0" y="2579289"/>
                <a:ext cx="3561348" cy="2997551"/>
              </a:xfrm>
              <a:prstGeom prst="rect">
                <a:avLst/>
              </a:prstGeom>
            </p:spPr>
          </p:pic>
        </p:grpSp>
        <p:sp>
          <p:nvSpPr>
            <p:cNvPr id="83" name="Rectangle 82"/>
            <p:cNvSpPr/>
            <p:nvPr/>
          </p:nvSpPr>
          <p:spPr>
            <a:xfrm>
              <a:off x="1854304" y="4005942"/>
              <a:ext cx="255484" cy="18029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Site-level Scenario</a:t>
            </a:r>
            <a:endParaRPr lang="en-US" dirty="0"/>
          </a:p>
        </p:txBody>
      </p:sp>
      <p:sp>
        <p:nvSpPr>
          <p:cNvPr id="35" name="TextBox 34"/>
          <p:cNvSpPr txBox="1"/>
          <p:nvPr/>
        </p:nvSpPr>
        <p:spPr>
          <a:xfrm>
            <a:off x="402217" y="1101959"/>
            <a:ext cx="8143428" cy="1631216"/>
          </a:xfrm>
          <a:prstGeom prst="rect">
            <a:avLst/>
          </a:prstGeom>
          <a:noFill/>
        </p:spPr>
        <p:txBody>
          <a:bodyPr wrap="square" rtlCol="0">
            <a:spAutoFit/>
          </a:bodyPr>
          <a:lstStyle/>
          <a:p>
            <a:pPr marL="285750" indent="-285750">
              <a:buFont typeface="Arial"/>
              <a:buChar char="•"/>
            </a:pPr>
            <a:r>
              <a:rPr lang="en-US" sz="2000" dirty="0">
                <a:solidFill>
                  <a:schemeClr val="tx1">
                    <a:lumMod val="65000"/>
                    <a:lumOff val="35000"/>
                  </a:schemeClr>
                </a:solidFill>
              </a:rPr>
              <a:t>A group of first responders are called to an incident in an area where sites may be </a:t>
            </a:r>
            <a:r>
              <a:rPr lang="en-US" sz="2000" dirty="0" smtClean="0">
                <a:solidFill>
                  <a:schemeClr val="tx1">
                    <a:lumMod val="65000"/>
                    <a:lumOff val="35000"/>
                  </a:schemeClr>
                </a:solidFill>
              </a:rPr>
              <a:t>down</a:t>
            </a:r>
            <a:endParaRPr lang="en-US" sz="2000" dirty="0">
              <a:solidFill>
                <a:schemeClr val="tx1">
                  <a:lumMod val="65000"/>
                  <a:lumOff val="35000"/>
                </a:schemeClr>
              </a:solidFill>
            </a:endParaRPr>
          </a:p>
          <a:p>
            <a:pPr marL="285750" indent="-285750">
              <a:buFont typeface="Arial"/>
              <a:buChar char="•"/>
            </a:pPr>
            <a:r>
              <a:rPr lang="en-US" sz="2000" dirty="0">
                <a:solidFill>
                  <a:schemeClr val="tx1">
                    <a:lumMod val="65000"/>
                    <a:lumOff val="35000"/>
                  </a:schemeClr>
                </a:solidFill>
              </a:rPr>
              <a:t>Responders communicate with each others (via application-level broadcast</a:t>
            </a:r>
            <a:r>
              <a:rPr lang="en-US" sz="2000" dirty="0" smtClean="0">
                <a:solidFill>
                  <a:schemeClr val="tx1">
                    <a:lumMod val="65000"/>
                    <a:lumOff val="35000"/>
                  </a:schemeClr>
                </a:solidFill>
              </a:rPr>
              <a:t>)</a:t>
            </a:r>
            <a:endParaRPr lang="en-US" sz="2000" dirty="0">
              <a:solidFill>
                <a:schemeClr val="tx1">
                  <a:lumMod val="65000"/>
                  <a:lumOff val="35000"/>
                </a:schemeClr>
              </a:solidFill>
            </a:endParaRPr>
          </a:p>
          <a:p>
            <a:pPr marL="285750" indent="-285750">
              <a:buFont typeface="Arial"/>
              <a:buChar char="•"/>
            </a:pPr>
            <a:r>
              <a:rPr lang="en-US" sz="2000" dirty="0">
                <a:solidFill>
                  <a:schemeClr val="tx1">
                    <a:lumMod val="65000"/>
                    <a:lumOff val="35000"/>
                  </a:schemeClr>
                </a:solidFill>
              </a:rPr>
              <a:t>Other </a:t>
            </a:r>
            <a:r>
              <a:rPr lang="en-US" sz="2000" dirty="0" smtClean="0">
                <a:solidFill>
                  <a:schemeClr val="tx1">
                    <a:lumMod val="65000"/>
                    <a:lumOff val="35000"/>
                  </a:schemeClr>
                </a:solidFill>
              </a:rPr>
              <a:t>responders are </a:t>
            </a:r>
            <a:r>
              <a:rPr lang="en-US" sz="2000" dirty="0">
                <a:solidFill>
                  <a:schemeClr val="tx1">
                    <a:lumMod val="65000"/>
                    <a:lumOff val="35000"/>
                  </a:schemeClr>
                </a:solidFill>
              </a:rPr>
              <a:t>also present in the </a:t>
            </a:r>
            <a:r>
              <a:rPr lang="en-US" sz="2000" dirty="0" smtClean="0">
                <a:solidFill>
                  <a:schemeClr val="tx1">
                    <a:lumMod val="65000"/>
                    <a:lumOff val="35000"/>
                  </a:schemeClr>
                </a:solidFill>
              </a:rPr>
              <a:t>network</a:t>
            </a:r>
            <a:endParaRPr lang="en-US" sz="2000" dirty="0">
              <a:solidFill>
                <a:schemeClr val="tx1">
                  <a:lumMod val="65000"/>
                  <a:lumOff val="35000"/>
                </a:schemeClr>
              </a:solidFill>
            </a:endParaRPr>
          </a:p>
        </p:txBody>
      </p:sp>
      <p:grpSp>
        <p:nvGrpSpPr>
          <p:cNvPr id="67" name="Group 66"/>
          <p:cNvGrpSpPr/>
          <p:nvPr/>
        </p:nvGrpSpPr>
        <p:grpSpPr>
          <a:xfrm>
            <a:off x="5357408" y="3572050"/>
            <a:ext cx="1551003" cy="747267"/>
            <a:chOff x="3193291" y="3750281"/>
            <a:chExt cx="3196982" cy="1540295"/>
          </a:xfrm>
        </p:grpSpPr>
        <p:grpSp>
          <p:nvGrpSpPr>
            <p:cNvPr id="68" name="Group 67"/>
            <p:cNvGrpSpPr/>
            <p:nvPr/>
          </p:nvGrpSpPr>
          <p:grpSpPr>
            <a:xfrm>
              <a:off x="3885282" y="3750281"/>
              <a:ext cx="887403" cy="729525"/>
              <a:chOff x="3776677" y="3780692"/>
              <a:chExt cx="1079607" cy="887534"/>
            </a:xfrm>
          </p:grpSpPr>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119" y="3780692"/>
                <a:ext cx="457200" cy="457200"/>
              </a:xfrm>
              <a:prstGeom prst="rect">
                <a:avLst/>
              </a:prstGeom>
            </p:spPr>
          </p:pic>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9084" y="3886200"/>
                <a:ext cx="457200" cy="457200"/>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9084" y="4139467"/>
                <a:ext cx="457200" cy="457200"/>
              </a:xfrm>
              <a:prstGeom prst="rect">
                <a:avLst/>
              </a:prstGeom>
            </p:spPr>
          </p:pic>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8084" y="4211026"/>
                <a:ext cx="457200" cy="457200"/>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6677" y="3946647"/>
                <a:ext cx="457200" cy="457200"/>
              </a:xfrm>
              <a:prstGeom prst="rect">
                <a:avLst/>
              </a:prstGeom>
            </p:spPr>
          </p:pic>
        </p:grpSp>
        <p:sp>
          <p:nvSpPr>
            <p:cNvPr id="69" name="TextBox 68"/>
            <p:cNvSpPr txBox="1"/>
            <p:nvPr/>
          </p:nvSpPr>
          <p:spPr>
            <a:xfrm>
              <a:off x="3193291" y="4465854"/>
              <a:ext cx="3196982" cy="824722"/>
            </a:xfrm>
            <a:prstGeom prst="rect">
              <a:avLst/>
            </a:prstGeom>
            <a:noFill/>
          </p:spPr>
          <p:txBody>
            <a:bodyPr wrap="square" rtlCol="0">
              <a:spAutoFit/>
            </a:bodyPr>
            <a:lstStyle/>
            <a:p>
              <a:r>
                <a:rPr lang="en-US" sz="1000" dirty="0" smtClean="0"/>
                <a:t>Responders using group communication</a:t>
              </a:r>
              <a:endParaRPr lang="en-US" sz="1000" dirty="0"/>
            </a:p>
          </p:txBody>
        </p:sp>
      </p:grpSp>
      <p:grpSp>
        <p:nvGrpSpPr>
          <p:cNvPr id="81" name="Group 80"/>
          <p:cNvGrpSpPr/>
          <p:nvPr/>
        </p:nvGrpSpPr>
        <p:grpSpPr>
          <a:xfrm>
            <a:off x="5562901" y="3177856"/>
            <a:ext cx="2091528" cy="2079117"/>
            <a:chOff x="5436290" y="3023108"/>
            <a:chExt cx="2091528" cy="2079117"/>
          </a:xfrm>
        </p:grpSpPr>
        <p:sp>
          <p:nvSpPr>
            <p:cNvPr id="36" name="TextBox 35"/>
            <p:cNvSpPr txBox="1"/>
            <p:nvPr/>
          </p:nvSpPr>
          <p:spPr>
            <a:xfrm>
              <a:off x="5436290" y="3028967"/>
              <a:ext cx="633507" cy="307777"/>
            </a:xfrm>
            <a:prstGeom prst="rect">
              <a:avLst/>
            </a:prstGeom>
            <a:noFill/>
          </p:spPr>
          <p:txBody>
            <a:bodyPr wrap="none" rtlCol="0">
              <a:spAutoFit/>
            </a:bodyPr>
            <a:lstStyle/>
            <a:p>
              <a:r>
                <a:rPr lang="en-US" sz="1400" b="1" dirty="0" smtClean="0"/>
                <a:t>Site A</a:t>
              </a:r>
              <a:endParaRPr lang="en-US" sz="1400" b="1" dirty="0"/>
            </a:p>
          </p:txBody>
        </p:sp>
        <p:sp>
          <p:nvSpPr>
            <p:cNvPr id="75" name="TextBox 74"/>
            <p:cNvSpPr txBox="1"/>
            <p:nvPr/>
          </p:nvSpPr>
          <p:spPr>
            <a:xfrm>
              <a:off x="6900723" y="3023108"/>
              <a:ext cx="627095" cy="307777"/>
            </a:xfrm>
            <a:prstGeom prst="rect">
              <a:avLst/>
            </a:prstGeom>
            <a:noFill/>
          </p:spPr>
          <p:txBody>
            <a:bodyPr wrap="none" rtlCol="0">
              <a:spAutoFit/>
            </a:bodyPr>
            <a:lstStyle/>
            <a:p>
              <a:r>
                <a:rPr lang="en-US" sz="1400" b="1" dirty="0" smtClean="0"/>
                <a:t>Site B</a:t>
              </a:r>
              <a:endParaRPr lang="en-US" sz="1400" b="1" dirty="0"/>
            </a:p>
          </p:txBody>
        </p:sp>
        <p:sp>
          <p:nvSpPr>
            <p:cNvPr id="76" name="TextBox 75"/>
            <p:cNvSpPr txBox="1"/>
            <p:nvPr/>
          </p:nvSpPr>
          <p:spPr>
            <a:xfrm>
              <a:off x="6180353" y="4732205"/>
              <a:ext cx="619080" cy="307777"/>
            </a:xfrm>
            <a:prstGeom prst="rect">
              <a:avLst/>
            </a:prstGeom>
            <a:noFill/>
          </p:spPr>
          <p:txBody>
            <a:bodyPr wrap="none" rtlCol="0">
              <a:spAutoFit/>
            </a:bodyPr>
            <a:lstStyle/>
            <a:p>
              <a:r>
                <a:rPr lang="en-US" sz="1400" b="1" dirty="0" smtClean="0"/>
                <a:t>Site C</a:t>
              </a:r>
              <a:endParaRPr lang="en-US" sz="1400" b="1" dirty="0"/>
            </a:p>
          </p:txBody>
        </p:sp>
        <p:cxnSp>
          <p:nvCxnSpPr>
            <p:cNvPr id="43" name="Straight Connector 42"/>
            <p:cNvCxnSpPr>
              <a:endCxn id="36" idx="2"/>
            </p:cNvCxnSpPr>
            <p:nvPr/>
          </p:nvCxnSpPr>
          <p:spPr>
            <a:xfrm flipV="1">
              <a:off x="5476875" y="3336744"/>
              <a:ext cx="276169" cy="50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H="1" flipV="1">
              <a:off x="7214271" y="3330885"/>
              <a:ext cx="246984" cy="18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6" idx="2"/>
            </p:cNvCxnSpPr>
            <p:nvPr/>
          </p:nvCxnSpPr>
          <p:spPr>
            <a:xfrm>
              <a:off x="6489893" y="5039982"/>
              <a:ext cx="22032" cy="622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5463204" y="3285804"/>
            <a:ext cx="2297739" cy="2104519"/>
            <a:chOff x="5463204" y="3285804"/>
            <a:chExt cx="2297739" cy="2104519"/>
          </a:xfrm>
        </p:grpSpPr>
        <p:pic>
          <p:nvPicPr>
            <p:cNvPr id="27" name="Picture 4"/>
            <p:cNvPicPr>
              <a:picLocks noChangeAspect="1"/>
            </p:cNvPicPr>
            <p:nvPr/>
          </p:nvPicPr>
          <p:blipFill>
            <a:blip r:embed="rId6">
              <a:clrChange>
                <a:clrFrom>
                  <a:srgbClr val="FFFFFF"/>
                </a:clrFrom>
                <a:clrTo>
                  <a:srgbClr val="FFFFFF">
                    <a:alpha val="0"/>
                  </a:srgbClr>
                </a:clrTo>
              </a:clrChange>
            </a:blip>
            <a:stretch>
              <a:fillRect/>
            </a:stretch>
          </p:blipFill>
          <p:spPr>
            <a:xfrm>
              <a:off x="5463204" y="3321584"/>
              <a:ext cx="247650" cy="352425"/>
            </a:xfrm>
            <a:prstGeom prst="rect">
              <a:avLst/>
            </a:prstGeom>
          </p:spPr>
        </p:pic>
        <p:pic>
          <p:nvPicPr>
            <p:cNvPr id="28" name="Picture 4"/>
            <p:cNvPicPr>
              <a:picLocks noChangeAspect="1"/>
            </p:cNvPicPr>
            <p:nvPr/>
          </p:nvPicPr>
          <p:blipFill>
            <a:blip r:embed="rId6">
              <a:clrChange>
                <a:clrFrom>
                  <a:srgbClr val="FFFFFF"/>
                </a:clrFrom>
                <a:clrTo>
                  <a:srgbClr val="FFFFFF">
                    <a:alpha val="0"/>
                  </a:srgbClr>
                </a:clrTo>
              </a:clrChange>
            </a:blip>
            <a:stretch>
              <a:fillRect/>
            </a:stretch>
          </p:blipFill>
          <p:spPr>
            <a:xfrm>
              <a:off x="7513293" y="3285804"/>
              <a:ext cx="247650" cy="352425"/>
            </a:xfrm>
            <a:prstGeom prst="rect">
              <a:avLst/>
            </a:prstGeom>
          </p:spPr>
        </p:pic>
        <p:pic>
          <p:nvPicPr>
            <p:cNvPr id="31" name="Picture 30"/>
            <p:cNvPicPr>
              <a:picLocks noChangeAspect="1"/>
            </p:cNvPicPr>
            <p:nvPr/>
          </p:nvPicPr>
          <p:blipFill>
            <a:blip r:embed="rId7">
              <a:clrChange>
                <a:clrFrom>
                  <a:srgbClr val="FFFFFF"/>
                </a:clrFrom>
                <a:clrTo>
                  <a:srgbClr val="FFFFFF">
                    <a:alpha val="0"/>
                  </a:srgbClr>
                </a:clrTo>
              </a:clrChange>
            </a:blip>
            <a:stretch>
              <a:fillRect/>
            </a:stretch>
          </p:blipFill>
          <p:spPr>
            <a:xfrm>
              <a:off x="6519473" y="5123623"/>
              <a:ext cx="238125" cy="266700"/>
            </a:xfrm>
            <a:prstGeom prst="rect">
              <a:avLst/>
            </a:prstGeom>
          </p:spPr>
        </p:pic>
      </p:grpSp>
    </p:spTree>
    <p:extLst>
      <p:ext uri="{BB962C8B-B14F-4D97-AF65-F5344CB8AC3E}">
        <p14:creationId xmlns:p14="http://schemas.microsoft.com/office/powerpoint/2010/main" val="360488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8.33333E-7 2.22222E-6 L 0.14549 -0.00278 " pathEditMode="relative" rAng="0" ptsTypes="AA">
                                      <p:cBhvr>
                                        <p:cTn id="20" dur="2000" fill="hold"/>
                                        <p:tgtEl>
                                          <p:spTgt spid="67"/>
                                        </p:tgtEl>
                                        <p:attrNameLst>
                                          <p:attrName>ppt_x</p:attrName>
                                          <p:attrName>ppt_y</p:attrName>
                                        </p:attrNameLst>
                                      </p:cBhvr>
                                      <p:rCtr x="727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0.3|8.4"/>
</p:tagLst>
</file>

<file path=ppt/theme/theme1.xml><?xml version="1.0" encoding="utf-8"?>
<a:theme xmlns:a="http://schemas.openxmlformats.org/drawingml/2006/main" name="1_2015 PSCR square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3280</Words>
  <Application>Microsoft Office PowerPoint</Application>
  <PresentationFormat>On-screen Show (4:3)</PresentationFormat>
  <Paragraphs>633</Paragraphs>
  <Slides>53</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ＭＳ Ｐゴシック</vt:lpstr>
      <vt:lpstr>Arial</vt:lpstr>
      <vt:lpstr>Calibri</vt:lpstr>
      <vt:lpstr>Cambria Math</vt:lpstr>
      <vt:lpstr>Candara</vt:lpstr>
      <vt:lpstr>Courier New</vt:lpstr>
      <vt:lpstr>Symbol</vt:lpstr>
      <vt:lpstr>Wingdings</vt:lpstr>
      <vt:lpstr>Wingdings 2</vt:lpstr>
      <vt:lpstr>1_2015 PSCR squares</vt:lpstr>
      <vt:lpstr>2015 Public Safety Broadband Stakeholder Meeting </vt:lpstr>
      <vt:lpstr> </vt:lpstr>
      <vt:lpstr> </vt:lpstr>
      <vt:lpstr>Disclaimers</vt:lpstr>
      <vt:lpstr>Outline</vt:lpstr>
      <vt:lpstr>Motivation</vt:lpstr>
      <vt:lpstr>Evaluation Methodology</vt:lpstr>
      <vt:lpstr>Network-level Scenario</vt:lpstr>
      <vt:lpstr>Site-level Scenario</vt:lpstr>
      <vt:lpstr>Performance Metrics</vt:lpstr>
      <vt:lpstr>Outages in Typical LTE Deployments</vt:lpstr>
      <vt:lpstr>How Users Experience Outages Today Localized Outages</vt:lpstr>
      <vt:lpstr>How Users Experience Outages Today Random Outages</vt:lpstr>
      <vt:lpstr>Coverage and Throughput Baseline</vt:lpstr>
      <vt:lpstr>Packet Loss Baseline</vt:lpstr>
      <vt:lpstr>Reference Signal Received Power Baseline</vt:lpstr>
      <vt:lpstr>Modulation Coding Scheme Baseline</vt:lpstr>
      <vt:lpstr>Resource Block Usage Baseline</vt:lpstr>
      <vt:lpstr>Traffic Control</vt:lpstr>
      <vt:lpstr>Traffic Control Strategy</vt:lpstr>
      <vt:lpstr>Coverage Maps Baseline vs. Traffic Control</vt:lpstr>
      <vt:lpstr>Coverage and Throughput Baseline vs. Traffic Control</vt:lpstr>
      <vt:lpstr>Resource Block Usage Baseline vs. Traffic Control</vt:lpstr>
      <vt:lpstr>Packet Loss Baseline vs. Traffic Control</vt:lpstr>
      <vt:lpstr>High-power UE</vt:lpstr>
      <vt:lpstr>High-power UE Strategy</vt:lpstr>
      <vt:lpstr>Coverage and Throughput Baseline vs. High-power UE</vt:lpstr>
      <vt:lpstr>Coverage and Throughput Traffic Control vs. Traffic Control + High-power UE</vt:lpstr>
      <vt:lpstr>Throughput Improvements Traffic Control vs. Traffic Control + High-power UE</vt:lpstr>
      <vt:lpstr>MCS Traffic Control vs. Traffic Control + High-power UE</vt:lpstr>
      <vt:lpstr>Resource Block Usage Traffic Control vs Traffic Control + High-power UE</vt:lpstr>
      <vt:lpstr>Packet Loss Traffic Control vs. Traffic Control + High-power UE</vt:lpstr>
      <vt:lpstr>Parameter Configuration</vt:lpstr>
      <vt:lpstr>LTE support for Self Optimizing Networks</vt:lpstr>
      <vt:lpstr>Reconfiguration using Antenna Down Tilt</vt:lpstr>
      <vt:lpstr>MCS Baseline vs Parameter Configuration</vt:lpstr>
      <vt:lpstr>Resource Block Usage Baseline vs Parameter Configuration</vt:lpstr>
      <vt:lpstr>Packet loss Baseline vs Parameter Configuration</vt:lpstr>
      <vt:lpstr>Impact of Downtilt on Packet Loss Parameter Configuration</vt:lpstr>
      <vt:lpstr>Packet Loss and Resource Block Usage Traffic Control + High Power UE + Parameter Configuration</vt:lpstr>
      <vt:lpstr>Device to Device</vt:lpstr>
      <vt:lpstr>3GPP: Proximity Services (ProSe) Overview</vt:lpstr>
      <vt:lpstr>D2D Direct Communication Scenarios</vt:lpstr>
      <vt:lpstr>3GPP: ProSe Features Defined in Release 12</vt:lpstr>
      <vt:lpstr>MCS Baseline vs D2D</vt:lpstr>
      <vt:lpstr>Resource Block Usage Baseline vs D2D</vt:lpstr>
      <vt:lpstr>Packet loss  Baseline vs D2D</vt:lpstr>
      <vt:lpstr>3GPP: Work Items for Release 13</vt:lpstr>
      <vt:lpstr>Resiliency Strategy Summary</vt:lpstr>
      <vt:lpstr>Current Activities</vt:lpstr>
      <vt:lpstr>Thank you!  Questions?</vt:lpstr>
      <vt:lpstr>Backup</vt:lpstr>
      <vt:lpstr>Impact of Outage on  Modeling Assumptions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2015-06-02T20:32:39Z</dcterms:created>
  <dcterms:modified xsi:type="dcterms:W3CDTF">2015-06-02T20:37:06Z</dcterms:modified>
</cp:coreProperties>
</file>