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9" r:id="rId4"/>
    <p:sldId id="264" r:id="rId5"/>
    <p:sldId id="258" r:id="rId6"/>
    <p:sldId id="260" r:id="rId7"/>
    <p:sldId id="262" r:id="rId8"/>
    <p:sldId id="263" r:id="rId9"/>
    <p:sldId id="265" r:id="rId10"/>
    <p:sldId id="266" r:id="rId11"/>
    <p:sldId id="272" r:id="rId12"/>
    <p:sldId id="273" r:id="rId13"/>
    <p:sldId id="269" r:id="rId14"/>
    <p:sldId id="270" r:id="rId15"/>
    <p:sldId id="271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625" autoAdjust="0"/>
  </p:normalViewPr>
  <p:slideViewPr>
    <p:cSldViewPr snapToGrid="0" snapToObjects="1">
      <p:cViewPr>
        <p:scale>
          <a:sx n="80" d="100"/>
          <a:sy n="80" d="100"/>
        </p:scale>
        <p:origin x="-13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F5F321-B8A0-3347-B074-C731F86DE8D0}" type="datetimeFigureOut">
              <a:rPr lang="fr-FR" smtClean="0"/>
              <a:t>22/03/17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50545-F087-F345-BF0F-2C4A47E2379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1233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Relationship Id="rId3" Type="http://schemas.openxmlformats.org/officeDocument/2006/relationships/hyperlink" Target="https://www.coe.int/fr/web/conventions/full-list/-/conventions/treaty/116" TargetMode="Externa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1° But </a:t>
            </a:r>
            <a:r>
              <a:rPr lang="fr-FR" dirty="0" err="1" smtClean="0"/>
              <a:t>I’ll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</a:t>
            </a:r>
            <a:r>
              <a:rPr lang="fr-FR" baseline="0" dirty="0" smtClean="0"/>
              <a:t> more </a:t>
            </a:r>
            <a:r>
              <a:rPr lang="fr-FR" baseline="0" dirty="0" err="1" smtClean="0"/>
              <a:t>than</a:t>
            </a:r>
            <a:r>
              <a:rPr lang="fr-FR" baseline="0" dirty="0" smtClean="0"/>
              <a:t> happy to </a:t>
            </a:r>
            <a:r>
              <a:rPr lang="fr-FR" baseline="0" dirty="0" err="1" smtClean="0"/>
              <a:t>answer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your</a:t>
            </a:r>
            <a:r>
              <a:rPr lang="fr-FR" baseline="0" dirty="0" smtClean="0"/>
              <a:t> questions on </a:t>
            </a:r>
            <a:r>
              <a:rPr lang="fr-FR" baseline="0" dirty="0" err="1" smtClean="0"/>
              <a:t>what</a:t>
            </a:r>
            <a:r>
              <a:rPr lang="fr-FR" baseline="0" dirty="0" smtClean="0"/>
              <a:t> are the national </a:t>
            </a:r>
            <a:r>
              <a:rPr lang="fr-FR" baseline="0" dirty="0" err="1" smtClean="0"/>
              <a:t>legislation</a:t>
            </a:r>
            <a:r>
              <a:rPr lang="fr-FR" baseline="0" dirty="0" smtClean="0"/>
              <a:t> on </a:t>
            </a:r>
            <a:r>
              <a:rPr lang="fr-FR" baseline="0" dirty="0" err="1" smtClean="0"/>
              <a:t>these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topics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since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I’ve</a:t>
            </a:r>
            <a:r>
              <a:rPr lang="fr-FR" baseline="0" dirty="0" smtClean="0"/>
              <a:t> made </a:t>
            </a:r>
            <a:r>
              <a:rPr lang="fr-FR" baseline="0" dirty="0" err="1" smtClean="0"/>
              <a:t>some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research</a:t>
            </a:r>
            <a:r>
              <a:rPr lang="fr-FR" baseline="0" dirty="0" smtClean="0"/>
              <a:t> on the </a:t>
            </a:r>
            <a:r>
              <a:rPr lang="fr-FR" baseline="0" dirty="0" err="1" smtClean="0"/>
              <a:t>law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some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european</a:t>
            </a:r>
            <a:r>
              <a:rPr lang="fr-FR" baseline="0" dirty="0" smtClean="0"/>
              <a:t> States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50545-F087-F345-BF0F-2C4A47E2379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7560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u="none" dirty="0" smtClean="0">
                <a:solidFill>
                  <a:schemeClr val="bg1"/>
                </a:solidFill>
              </a:rPr>
              <a:t>1°</a:t>
            </a:r>
            <a:r>
              <a:rPr lang="fr-FR" u="none" baseline="0" dirty="0" smtClean="0">
                <a:solidFill>
                  <a:schemeClr val="bg1"/>
                </a:solidFill>
              </a:rPr>
              <a:t> </a:t>
            </a:r>
            <a:r>
              <a:rPr lang="fr-FR" u="none" dirty="0" smtClean="0">
                <a:solidFill>
                  <a:schemeClr val="bg1"/>
                </a:solidFill>
              </a:rPr>
              <a:t>Convention for the Protection of </a:t>
            </a:r>
            <a:r>
              <a:rPr lang="fr-FR" u="none" dirty="0" err="1" smtClean="0">
                <a:solidFill>
                  <a:schemeClr val="bg1"/>
                </a:solidFill>
              </a:rPr>
              <a:t>Human</a:t>
            </a:r>
            <a:r>
              <a:rPr lang="fr-FR" u="none" dirty="0" smtClean="0">
                <a:solidFill>
                  <a:schemeClr val="bg1"/>
                </a:solidFill>
              </a:rPr>
              <a:t> </a:t>
            </a:r>
            <a:r>
              <a:rPr lang="fr-FR" u="none" dirty="0" err="1" smtClean="0">
                <a:solidFill>
                  <a:schemeClr val="bg1"/>
                </a:solidFill>
              </a:rPr>
              <a:t>Rights</a:t>
            </a:r>
            <a:r>
              <a:rPr lang="fr-FR" u="none" dirty="0" smtClean="0">
                <a:solidFill>
                  <a:schemeClr val="bg1"/>
                </a:solidFill>
              </a:rPr>
              <a:t> and </a:t>
            </a:r>
            <a:r>
              <a:rPr lang="fr-FR" u="none" dirty="0" err="1" smtClean="0">
                <a:solidFill>
                  <a:schemeClr val="bg1"/>
                </a:solidFill>
              </a:rPr>
              <a:t>Fundamental</a:t>
            </a:r>
            <a:r>
              <a:rPr lang="fr-FR" u="none" dirty="0" smtClean="0">
                <a:solidFill>
                  <a:schemeClr val="bg1"/>
                </a:solidFill>
              </a:rPr>
              <a:t> </a:t>
            </a:r>
            <a:r>
              <a:rPr lang="fr-FR" u="none" dirty="0" err="1" smtClean="0">
                <a:solidFill>
                  <a:schemeClr val="bg1"/>
                </a:solidFill>
              </a:rPr>
              <a:t>Freedoms</a:t>
            </a:r>
            <a:r>
              <a:rPr lang="fr-FR" u="none" baseline="0" dirty="0" smtClean="0">
                <a:solidFill>
                  <a:schemeClr val="bg1"/>
                </a:solidFill>
              </a:rPr>
              <a:t> (CPHRFF)</a:t>
            </a:r>
            <a:endParaRPr lang="fr-FR" u="none" dirty="0" smtClean="0">
              <a:solidFill>
                <a:schemeClr val="bg1"/>
              </a:solidFill>
            </a:endParaRPr>
          </a:p>
          <a:p>
            <a:r>
              <a:rPr lang="fr-FR" u="none" dirty="0" smtClean="0">
                <a:solidFill>
                  <a:schemeClr val="bg1"/>
                </a:solidFill>
              </a:rPr>
              <a:t>2° </a:t>
            </a:r>
            <a:r>
              <a:rPr lang="fr-FR" dirty="0" smtClean="0">
                <a:hlinkClick r:id="rId3"/>
              </a:rPr>
              <a:t>European Convention on the Compensation of Victims of Violent Crimes</a:t>
            </a:r>
            <a:r>
              <a:rPr lang="fr-FR" dirty="0" smtClean="0"/>
              <a:t>,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European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Convention for the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Prevention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Torture and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Inhuman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Degrading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Treatment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Punishment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://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www.coe.int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/web/conventions/full-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list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/-/conventions/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rms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/090000168007a67f),</a:t>
            </a:r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Framework Convention for the Protection of National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Minorities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://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www.coe.int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/web/conventions/full-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list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/-/conventions/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treaty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/157),</a:t>
            </a:r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European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Convention on the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Exercise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Children's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://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www.coe.int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/web/conventions/full-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list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/-/conventions/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rms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/090000168007cdbb)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50545-F087-F345-BF0F-2C4A47E2379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551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aseline="0" dirty="0" smtClean="0"/>
              <a:t>Art. 3 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one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shall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subjected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torture or to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inhuman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degrading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treatment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punishment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Art. 8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Everyone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has the right to respect for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private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family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life,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home and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correspondence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shall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interference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by a public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authority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exercise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right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except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such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accordance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law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necessary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a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democratic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society in the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interests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national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security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public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safety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the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economic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well-being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the country, for the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prevention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disorder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crime, for the protection of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health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morals, or for the protection of the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freedoms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others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50545-F087-F345-BF0F-2C4A47E2379F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7156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Une mesure dictée par une nécessité thérapeutique du point de vue des conceptions médicales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50545-F087-F345-BF0F-2C4A47E2379F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0238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50545-F087-F345-BF0F-2C4A47E2379F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4515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my research I’ve estimated around 5 000 the minimal number of intersex mutilated in France since the sixties. If I extrapolate this to the whole </a:t>
            </a:r>
            <a:r>
              <a:rPr lang="en-US" dirty="0" err="1" smtClean="0"/>
              <a:t>europe</a:t>
            </a:r>
            <a:r>
              <a:rPr lang="en-US" baseline="0" dirty="0" smtClean="0"/>
              <a:t> that makes approximately 50 000. How many legal actions have been introduce on the basis of tort law ? To my knowledge : two and all in the same country (Germany). So that means that only 0,004% of the victims managed to get a compensation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50545-F087-F345-BF0F-2C4A47E2379F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2521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Collective liability because it’s financed by the whole</a:t>
            </a:r>
            <a:r>
              <a:rPr lang="en-US" baseline="0" dirty="0" smtClean="0"/>
              <a:t> collectivity who recognize by the creation of this fund that they’ve collectively done a mistake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50545-F087-F345-BF0F-2C4A47E2379F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3811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22/03/17</a:t>
            </a:fld>
            <a:endParaRPr lang="en-US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22/03/17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22/03/17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22/03/17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22/03/17</a:t>
            </a:fld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22/03/17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22/03/17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22/03/17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22/03/17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22/03/17</a:t>
            </a:fld>
            <a:endParaRPr lang="en-US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Espace réservé pour une image 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Faire glisser l'image vers l'espace réservé ou cliquer sur l'icône pour l'ajouter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22/03/17</a:t>
            </a:fld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22/03/17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European</a:t>
            </a:r>
            <a:r>
              <a:rPr lang="fr-FR" dirty="0" smtClean="0"/>
              <a:t> Law and </a:t>
            </a:r>
            <a:r>
              <a:rPr lang="fr-FR" dirty="0" err="1" smtClean="0"/>
              <a:t>Intersexed</a:t>
            </a:r>
            <a:r>
              <a:rPr lang="fr-FR" dirty="0" smtClean="0"/>
              <a:t> </a:t>
            </a:r>
            <a:r>
              <a:rPr lang="fr-FR" dirty="0" err="1" smtClean="0"/>
              <a:t>persons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4234" y="2819399"/>
            <a:ext cx="8229600" cy="245865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Benjamin Moron-</a:t>
            </a:r>
            <a:r>
              <a:rPr lang="en-US" dirty="0" err="1"/>
              <a:t>Puech</a:t>
            </a:r>
            <a:endParaRPr lang="fr-FR" dirty="0"/>
          </a:p>
          <a:p>
            <a:endParaRPr lang="en-US" sz="2800" dirty="0" smtClean="0"/>
          </a:p>
          <a:p>
            <a:r>
              <a:rPr lang="en-US" sz="2800" dirty="0" smtClean="0"/>
              <a:t>PhD </a:t>
            </a:r>
            <a:r>
              <a:rPr lang="en-US" sz="2800" dirty="0"/>
              <a:t>in law</a:t>
            </a:r>
            <a:endParaRPr lang="fr-FR" sz="2800" dirty="0"/>
          </a:p>
          <a:p>
            <a:r>
              <a:rPr lang="en-US" sz="2800" dirty="0" err="1" smtClean="0"/>
              <a:t>Université</a:t>
            </a:r>
            <a:r>
              <a:rPr lang="en-US" sz="2800" dirty="0" smtClean="0"/>
              <a:t> </a:t>
            </a:r>
            <a:r>
              <a:rPr lang="en-US" sz="2800" dirty="0"/>
              <a:t>Paris II – </a:t>
            </a:r>
            <a:r>
              <a:rPr lang="en-US" sz="2800" dirty="0" err="1"/>
              <a:t>Panthéon-Assas</a:t>
            </a:r>
            <a:r>
              <a:rPr lang="en-US" sz="2800" dirty="0"/>
              <a:t> </a:t>
            </a:r>
            <a:endParaRPr lang="fr-FR" sz="2800" dirty="0"/>
          </a:p>
          <a:p>
            <a:r>
              <a:rPr lang="en-US" sz="2800" dirty="0" smtClean="0"/>
              <a:t>Aix</a:t>
            </a:r>
            <a:r>
              <a:rPr lang="en-US" sz="2800" dirty="0"/>
              <a:t>-Marseille </a:t>
            </a:r>
            <a:r>
              <a:rPr lang="en-US" sz="2800" dirty="0" err="1" smtClean="0"/>
              <a:t>Université</a:t>
            </a:r>
            <a:r>
              <a:rPr lang="en-US" sz="2800" dirty="0" smtClean="0"/>
              <a:t> / CNRS</a:t>
            </a:r>
          </a:p>
          <a:p>
            <a:endParaRPr lang="en-US" sz="2800" dirty="0" smtClean="0"/>
          </a:p>
          <a:p>
            <a:r>
              <a:rPr lang="en-US" sz="2800" dirty="0" smtClean="0"/>
              <a:t>https://</a:t>
            </a:r>
            <a:r>
              <a:rPr lang="en-US" sz="2800" dirty="0" err="1" smtClean="0"/>
              <a:t>sexandlaw.hypotheses.org</a:t>
            </a:r>
            <a:r>
              <a:rPr lang="en-US" sz="2800" dirty="0" smtClean="0"/>
              <a:t>/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075951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A. 	What is the problem 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1° </a:t>
            </a:r>
            <a:r>
              <a:rPr lang="en-US" dirty="0" smtClean="0"/>
              <a:t>Intersexuation </a:t>
            </a:r>
            <a:r>
              <a:rPr lang="en-US" dirty="0"/>
              <a:t>is perceived as a </a:t>
            </a:r>
            <a:r>
              <a:rPr lang="en-US" dirty="0" smtClean="0"/>
              <a:t>disease…</a:t>
            </a:r>
          </a:p>
          <a:p>
            <a:r>
              <a:rPr lang="en-US" b="1" dirty="0" smtClean="0"/>
              <a:t>2°</a:t>
            </a:r>
            <a:r>
              <a:rPr lang="en-US" dirty="0" smtClean="0"/>
              <a:t> … but it is not a disease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204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/>
              <a:t>1. </a:t>
            </a:r>
            <a:r>
              <a:rPr lang="en-US" sz="3200" dirty="0"/>
              <a:t>Intersexuation is perceived as a </a:t>
            </a:r>
            <a:r>
              <a:rPr lang="en-US" sz="3200" dirty="0" smtClean="0"/>
              <a:t>disease</a:t>
            </a:r>
            <a:endParaRPr lang="en-US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2 consequences :</a:t>
            </a:r>
          </a:p>
          <a:p>
            <a:pPr lvl="1"/>
            <a:r>
              <a:rPr lang="en-US" dirty="0"/>
              <a:t>« Therapeutic » abortion</a:t>
            </a:r>
          </a:p>
          <a:p>
            <a:pPr lvl="1"/>
            <a:r>
              <a:rPr lang="en-US" dirty="0"/>
              <a:t>Medical </a:t>
            </a:r>
            <a:r>
              <a:rPr lang="en-US" dirty="0" smtClean="0"/>
              <a:t>treatment on </a:t>
            </a:r>
            <a:r>
              <a:rPr lang="en-US" dirty="0" err="1" smtClean="0"/>
              <a:t>intersexed</a:t>
            </a:r>
            <a:r>
              <a:rPr lang="en-US" dirty="0" smtClean="0"/>
              <a:t> persons </a:t>
            </a:r>
            <a:r>
              <a:rPr lang="en-US" dirty="0"/>
              <a:t>: surgeries, </a:t>
            </a:r>
            <a:r>
              <a:rPr lang="en-US" dirty="0" err="1"/>
              <a:t>hormonotherapies</a:t>
            </a:r>
            <a:r>
              <a:rPr lang="en-US" dirty="0"/>
              <a:t>, etc.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515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2. But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legally</a:t>
            </a:r>
            <a:r>
              <a:rPr lang="fr-FR" dirty="0" smtClean="0"/>
              <a:t> not a </a:t>
            </a:r>
            <a:r>
              <a:rPr lang="fr-FR" dirty="0" err="1" smtClean="0"/>
              <a:t>disease</a:t>
            </a:r>
            <a:r>
              <a:rPr lang="fr-FR" dirty="0" smtClean="0"/>
              <a:t>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fr-FR" dirty="0"/>
          </a:p>
          <a:p>
            <a:r>
              <a:rPr lang="en-US" dirty="0"/>
              <a:t>What does European law say about disease 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No definition of disease in European law, but exist a </a:t>
            </a:r>
            <a:r>
              <a:rPr lang="en-US" dirty="0" smtClean="0"/>
              <a:t>notion of </a:t>
            </a:r>
            <a:r>
              <a:rPr lang="en-US" dirty="0"/>
              <a:t>therapeutic necessity</a:t>
            </a:r>
          </a:p>
          <a:p>
            <a:pPr lvl="2"/>
            <a:endParaRPr lang="en-US" dirty="0"/>
          </a:p>
          <a:p>
            <a:pPr marL="630936" lvl="2" indent="0">
              <a:buNone/>
            </a:pPr>
            <a:r>
              <a:rPr lang="fr-FR" i="1" dirty="0"/>
              <a:t>A </a:t>
            </a:r>
            <a:r>
              <a:rPr lang="fr-FR" i="1" dirty="0" err="1"/>
              <a:t>measure</a:t>
            </a:r>
            <a:r>
              <a:rPr lang="fr-FR" i="1" dirty="0"/>
              <a:t> </a:t>
            </a:r>
            <a:r>
              <a:rPr lang="fr-FR" i="1" dirty="0" err="1"/>
              <a:t>which</a:t>
            </a:r>
            <a:r>
              <a:rPr lang="fr-FR" i="1" dirty="0"/>
              <a:t> </a:t>
            </a:r>
            <a:r>
              <a:rPr lang="fr-FR" i="1" dirty="0" err="1"/>
              <a:t>is</a:t>
            </a:r>
            <a:r>
              <a:rPr lang="fr-FR" i="1" dirty="0"/>
              <a:t> of </a:t>
            </a:r>
            <a:r>
              <a:rPr lang="fr-FR" i="1" dirty="0" err="1"/>
              <a:t>therapeutic</a:t>
            </a:r>
            <a:r>
              <a:rPr lang="fr-FR" i="1" dirty="0"/>
              <a:t> </a:t>
            </a:r>
            <a:r>
              <a:rPr lang="fr-FR" i="1" dirty="0" err="1"/>
              <a:t>necessity</a:t>
            </a:r>
            <a:r>
              <a:rPr lang="fr-FR" i="1" dirty="0"/>
              <a:t> </a:t>
            </a:r>
            <a:r>
              <a:rPr lang="fr-FR" i="1" dirty="0" err="1"/>
              <a:t>from</a:t>
            </a:r>
            <a:r>
              <a:rPr lang="fr-FR" i="1" dirty="0"/>
              <a:t> the point of </a:t>
            </a:r>
            <a:r>
              <a:rPr lang="fr-FR" i="1" dirty="0" err="1"/>
              <a:t>view</a:t>
            </a:r>
            <a:r>
              <a:rPr lang="fr-FR" i="1" dirty="0"/>
              <a:t> of </a:t>
            </a:r>
            <a:r>
              <a:rPr lang="fr-FR" i="1" dirty="0" err="1"/>
              <a:t>established</a:t>
            </a:r>
            <a:r>
              <a:rPr lang="fr-FR" i="1" dirty="0"/>
              <a:t> </a:t>
            </a:r>
            <a:r>
              <a:rPr lang="fr-FR" i="1" dirty="0" err="1"/>
              <a:t>principles</a:t>
            </a:r>
            <a:r>
              <a:rPr lang="fr-FR" i="1" dirty="0"/>
              <a:t> of </a:t>
            </a:r>
            <a:r>
              <a:rPr lang="fr-FR" i="1" dirty="0" err="1"/>
              <a:t>medicine</a:t>
            </a:r>
            <a:r>
              <a:rPr lang="fr-FR" i="1" dirty="0"/>
              <a:t> </a:t>
            </a:r>
            <a:r>
              <a:rPr lang="fr-FR" i="1" dirty="0" err="1"/>
              <a:t>cannot</a:t>
            </a:r>
            <a:r>
              <a:rPr lang="fr-FR" i="1" dirty="0"/>
              <a:t> in </a:t>
            </a:r>
            <a:r>
              <a:rPr lang="fr-FR" i="1" dirty="0" err="1"/>
              <a:t>principle</a:t>
            </a:r>
            <a:r>
              <a:rPr lang="fr-FR" i="1" dirty="0"/>
              <a:t> </a:t>
            </a:r>
            <a:r>
              <a:rPr lang="fr-FR" i="1" dirty="0" err="1"/>
              <a:t>be</a:t>
            </a:r>
            <a:r>
              <a:rPr lang="fr-FR" i="1" dirty="0"/>
              <a:t> </a:t>
            </a:r>
            <a:r>
              <a:rPr lang="fr-FR" i="1" dirty="0" err="1"/>
              <a:t>regarded</a:t>
            </a:r>
            <a:r>
              <a:rPr lang="fr-FR" i="1" dirty="0"/>
              <a:t> as </a:t>
            </a:r>
            <a:r>
              <a:rPr lang="fr-FR" i="1" dirty="0" err="1"/>
              <a:t>inhuman</a:t>
            </a:r>
            <a:r>
              <a:rPr lang="fr-FR" i="1" dirty="0"/>
              <a:t> and </a:t>
            </a:r>
            <a:r>
              <a:rPr lang="fr-FR" i="1" dirty="0" err="1"/>
              <a:t>degrading</a:t>
            </a:r>
            <a:endParaRPr lang="fr-FR" i="1" dirty="0"/>
          </a:p>
          <a:p>
            <a:pPr marL="630936" lvl="2" indent="0">
              <a:buNone/>
            </a:pPr>
            <a:endParaRPr lang="fr-FR" i="1" dirty="0"/>
          </a:p>
          <a:p>
            <a:pPr marL="630936" lvl="2" indent="0" algn="r">
              <a:buNone/>
            </a:pPr>
            <a:r>
              <a:rPr lang="fr-FR" dirty="0"/>
              <a:t>ECHR, Gr. Ch., </a:t>
            </a:r>
            <a:r>
              <a:rPr lang="fr-FR" i="1" dirty="0" err="1"/>
              <a:t>Jalloh</a:t>
            </a:r>
            <a:r>
              <a:rPr lang="fr-FR" i="1" dirty="0"/>
              <a:t> vs. Germany, </a:t>
            </a:r>
            <a:r>
              <a:rPr lang="fr-FR" i="1" dirty="0" smtClean="0"/>
              <a:t>2006/</a:t>
            </a:r>
            <a:r>
              <a:rPr lang="fr-FR" i="1" dirty="0"/>
              <a:t>07/11</a:t>
            </a:r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515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But who decides if there is a therapeutic necessity ?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Apparently the doctors has a great power since the Court refers to “</a:t>
            </a:r>
            <a:r>
              <a:rPr lang="fr-FR" i="1" dirty="0"/>
              <a:t>the point of </a:t>
            </a:r>
            <a:r>
              <a:rPr lang="fr-FR" i="1" dirty="0" err="1"/>
              <a:t>view</a:t>
            </a:r>
            <a:r>
              <a:rPr lang="fr-FR" i="1" dirty="0"/>
              <a:t> of </a:t>
            </a:r>
            <a:r>
              <a:rPr lang="fr-FR" i="1" dirty="0" err="1"/>
              <a:t>established</a:t>
            </a:r>
            <a:r>
              <a:rPr lang="fr-FR" i="1" dirty="0"/>
              <a:t> </a:t>
            </a:r>
            <a:r>
              <a:rPr lang="fr-FR" i="1" dirty="0" err="1"/>
              <a:t>principles</a:t>
            </a:r>
            <a:r>
              <a:rPr lang="fr-FR" i="1" dirty="0"/>
              <a:t> of </a:t>
            </a:r>
            <a:r>
              <a:rPr lang="fr-FR" i="1" dirty="0" err="1" smtClean="0"/>
              <a:t>medicine</a:t>
            </a:r>
            <a:r>
              <a:rPr lang="fr-FR" i="1" dirty="0" smtClean="0"/>
              <a:t> »</a:t>
            </a:r>
          </a:p>
          <a:p>
            <a:pPr lvl="2"/>
            <a:endParaRPr lang="fr-FR" i="1" dirty="0" smtClean="0"/>
          </a:p>
          <a:p>
            <a:pPr lvl="2"/>
            <a:r>
              <a:rPr lang="en-US" dirty="0" smtClean="0"/>
              <a:t>But it is then affirmed : “</a:t>
            </a:r>
            <a:r>
              <a:rPr lang="fr-FR" i="1" dirty="0"/>
              <a:t>The Court must </a:t>
            </a:r>
            <a:r>
              <a:rPr lang="fr-FR" i="1" dirty="0" err="1"/>
              <a:t>nevertheless</a:t>
            </a:r>
            <a:r>
              <a:rPr lang="fr-FR" i="1" dirty="0"/>
              <a:t> </a:t>
            </a:r>
            <a:r>
              <a:rPr lang="fr-FR" i="1" dirty="0" err="1"/>
              <a:t>satisfy</a:t>
            </a:r>
            <a:r>
              <a:rPr lang="fr-FR" i="1" dirty="0"/>
              <a:t> </a:t>
            </a:r>
            <a:r>
              <a:rPr lang="fr-FR" i="1" dirty="0" err="1"/>
              <a:t>itself</a:t>
            </a:r>
            <a:r>
              <a:rPr lang="fr-FR" i="1" dirty="0"/>
              <a:t> </a:t>
            </a:r>
            <a:r>
              <a:rPr lang="fr-FR" i="1" dirty="0" err="1"/>
              <a:t>that</a:t>
            </a:r>
            <a:r>
              <a:rPr lang="fr-FR" i="1" dirty="0"/>
              <a:t> a </a:t>
            </a:r>
            <a:r>
              <a:rPr lang="fr-FR" i="1" dirty="0" err="1"/>
              <a:t>medical</a:t>
            </a:r>
            <a:r>
              <a:rPr lang="fr-FR" i="1" dirty="0"/>
              <a:t> </a:t>
            </a:r>
            <a:r>
              <a:rPr lang="fr-FR" i="1" dirty="0" err="1"/>
              <a:t>necessity</a:t>
            </a:r>
            <a:r>
              <a:rPr lang="fr-FR" i="1" dirty="0"/>
              <a:t> has been </a:t>
            </a:r>
            <a:r>
              <a:rPr lang="fr-FR" i="1" dirty="0" err="1"/>
              <a:t>convincingly</a:t>
            </a:r>
            <a:r>
              <a:rPr lang="fr-FR" i="1" dirty="0"/>
              <a:t> </a:t>
            </a:r>
            <a:r>
              <a:rPr lang="fr-FR" i="1" dirty="0" err="1"/>
              <a:t>shown</a:t>
            </a:r>
            <a:r>
              <a:rPr lang="fr-FR" i="1" dirty="0"/>
              <a:t> to </a:t>
            </a:r>
            <a:r>
              <a:rPr lang="fr-FR" i="1" dirty="0" err="1" smtClean="0"/>
              <a:t>exist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5152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But how to convincingly show a medical necessity ?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A disease : according to G. </a:t>
            </a:r>
            <a:r>
              <a:rPr lang="en-US" dirty="0" err="1" smtClean="0"/>
              <a:t>Canguilhem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i="1" dirty="0" smtClean="0"/>
              <a:t>The </a:t>
            </a:r>
            <a:r>
              <a:rPr lang="en-US" i="1" dirty="0"/>
              <a:t>Normal and the </a:t>
            </a:r>
            <a:r>
              <a:rPr lang="en-US" i="1" dirty="0" smtClean="0"/>
              <a:t>Pathological, </a:t>
            </a:r>
            <a:r>
              <a:rPr lang="en-US" dirty="0" smtClean="0"/>
              <a:t>1966), a double approach must be used :</a:t>
            </a:r>
            <a:endParaRPr lang="en-US" dirty="0"/>
          </a:p>
          <a:p>
            <a:pPr lvl="3"/>
            <a:r>
              <a:rPr lang="en-US" dirty="0"/>
              <a:t>Axiological approach : does a patient suffer (present or past)</a:t>
            </a:r>
          </a:p>
          <a:p>
            <a:pPr lvl="3"/>
            <a:r>
              <a:rPr lang="en-US" dirty="0"/>
              <a:t>Empirical approach : is this pain caused by a disease or is it natural pain (</a:t>
            </a:r>
            <a:r>
              <a:rPr lang="en-US" i="1" dirty="0"/>
              <a:t>e.g. </a:t>
            </a:r>
            <a:r>
              <a:rPr lang="en-US" dirty="0"/>
              <a:t>birth </a:t>
            </a:r>
            <a:r>
              <a:rPr lang="en-US" i="1" dirty="0" err="1"/>
              <a:t>vs</a:t>
            </a:r>
            <a:r>
              <a:rPr lang="en-US" dirty="0"/>
              <a:t> cancer</a:t>
            </a:r>
            <a:r>
              <a:rPr lang="en-US" dirty="0" smtClean="0"/>
              <a:t>)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An appropriate act to cure this disease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2515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the medical acts made on </a:t>
            </a:r>
            <a:r>
              <a:rPr lang="en-US" dirty="0" err="1" smtClean="0"/>
              <a:t>intersexed</a:t>
            </a:r>
            <a:r>
              <a:rPr lang="en-US" dirty="0" smtClean="0"/>
              <a:t> persons obey to a therapeutic necessity ?</a:t>
            </a:r>
          </a:p>
          <a:p>
            <a:endParaRPr lang="en-US" dirty="0"/>
          </a:p>
          <a:p>
            <a:pPr lvl="1"/>
            <a:r>
              <a:rPr lang="en-US" dirty="0" smtClean="0"/>
              <a:t>Disease ? </a:t>
            </a:r>
          </a:p>
          <a:p>
            <a:pPr lvl="1"/>
            <a:endParaRPr lang="en-US" dirty="0"/>
          </a:p>
          <a:p>
            <a:pPr lvl="1"/>
            <a:r>
              <a:rPr lang="en-US" smtClean="0"/>
              <a:t>Appropriate act ?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515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Conclusion : </a:t>
            </a:r>
          </a:p>
          <a:p>
            <a:pPr lvl="1"/>
            <a:r>
              <a:rPr lang="en-US" dirty="0" smtClean="0"/>
              <a:t>no therapeutic necessity can be convincingly established.</a:t>
            </a:r>
          </a:p>
          <a:p>
            <a:pPr lvl="1"/>
            <a:r>
              <a:rPr lang="en-US" dirty="0" smtClean="0">
                <a:sym typeface="Wingdings"/>
              </a:rPr>
              <a:t> no disease according to </a:t>
            </a:r>
            <a:r>
              <a:rPr lang="en-US" dirty="0">
                <a:sym typeface="Wingdings"/>
              </a:rPr>
              <a:t>E</a:t>
            </a:r>
            <a:r>
              <a:rPr lang="en-US" dirty="0" smtClean="0">
                <a:sym typeface="Wingdings"/>
              </a:rPr>
              <a:t>uropean law</a:t>
            </a:r>
            <a:endParaRPr lang="en-US" dirty="0">
              <a:sym typeface="Wingdings"/>
            </a:endParaRPr>
          </a:p>
          <a:p>
            <a:pPr lvl="1"/>
            <a:r>
              <a:rPr lang="en-US" dirty="0" smtClean="0"/>
              <a:t>All these measures, regarding their gravity, can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/>
              <a:t>regarded</a:t>
            </a:r>
            <a:r>
              <a:rPr lang="fr-FR" dirty="0"/>
              <a:t> as </a:t>
            </a:r>
            <a:r>
              <a:rPr lang="fr-FR" dirty="0" err="1"/>
              <a:t>inhuman</a:t>
            </a:r>
            <a:r>
              <a:rPr lang="fr-FR" dirty="0"/>
              <a:t> and </a:t>
            </a:r>
            <a:r>
              <a:rPr lang="fr-FR" dirty="0" err="1" smtClean="0"/>
              <a:t>degrading</a:t>
            </a:r>
            <a:endParaRPr lang="fr-FR" dirty="0">
              <a:sym typeface="Wingdings"/>
            </a:endParaRPr>
          </a:p>
          <a:p>
            <a:pPr lvl="1"/>
            <a:r>
              <a:rPr lang="fr-FR" smtClean="0">
                <a:sym typeface="Wingdings"/>
              </a:rPr>
              <a:t>These </a:t>
            </a:r>
            <a:r>
              <a:rPr lang="fr-FR" dirty="0" smtClean="0">
                <a:sym typeface="Wingdings"/>
              </a:rPr>
              <a:t>mesures </a:t>
            </a:r>
            <a:r>
              <a:rPr lang="fr-FR" dirty="0" err="1" smtClean="0">
                <a:sym typeface="Wingdings"/>
              </a:rPr>
              <a:t>violate</a:t>
            </a:r>
            <a:r>
              <a:rPr lang="fr-FR" dirty="0" smtClean="0">
                <a:sym typeface="Wingdings"/>
              </a:rPr>
              <a:t> article 3. </a:t>
            </a:r>
          </a:p>
          <a:p>
            <a:pPr marL="411480" lvl="1" indent="0">
              <a:buNone/>
            </a:pPr>
            <a:endParaRPr lang="fr-FR" dirty="0">
              <a:sym typeface="Wingdings"/>
            </a:endParaRPr>
          </a:p>
          <a:p>
            <a:pPr marL="411480" lvl="1" indent="0" algn="ctr">
              <a:buNone/>
            </a:pPr>
            <a:r>
              <a:rPr lang="fr-FR" sz="3200" b="1" dirty="0" err="1" smtClean="0">
                <a:sym typeface="Wingdings"/>
              </a:rPr>
              <a:t>That’s</a:t>
            </a:r>
            <a:r>
              <a:rPr lang="fr-FR" sz="3200" b="1" dirty="0" smtClean="0">
                <a:sym typeface="Wingdings"/>
              </a:rPr>
              <a:t> the </a:t>
            </a:r>
            <a:r>
              <a:rPr lang="fr-FR" sz="3200" b="1" dirty="0" err="1" smtClean="0">
                <a:sym typeface="Wingdings"/>
              </a:rPr>
              <a:t>legal</a:t>
            </a:r>
            <a:r>
              <a:rPr lang="fr-FR" sz="3200" b="1" dirty="0" smtClean="0">
                <a:sym typeface="Wingdings"/>
              </a:rPr>
              <a:t> </a:t>
            </a:r>
            <a:r>
              <a:rPr lang="fr-FR" sz="3200" b="1" dirty="0" err="1" smtClean="0">
                <a:sym typeface="Wingdings"/>
              </a:rPr>
              <a:t>problem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482515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900" dirty="0" smtClean="0"/>
              <a:t>B. How do we solve this problem ?</a:t>
            </a:r>
            <a:endParaRPr lang="en-US" sz="39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1° For the past</a:t>
            </a:r>
          </a:p>
          <a:p>
            <a:r>
              <a:rPr lang="en-US" dirty="0" smtClean="0"/>
              <a:t>2° In the future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515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1° For the past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should we do ? Compensate !</a:t>
            </a:r>
          </a:p>
          <a:p>
            <a:endParaRPr lang="en-US" dirty="0"/>
          </a:p>
          <a:p>
            <a:r>
              <a:rPr lang="en-US" dirty="0" smtClean="0"/>
              <a:t>But how ? Tort law ?</a:t>
            </a:r>
          </a:p>
        </p:txBody>
      </p:sp>
    </p:spTree>
    <p:extLst>
      <p:ext uri="{BB962C8B-B14F-4D97-AF65-F5344CB8AC3E}">
        <p14:creationId xmlns:p14="http://schemas.microsoft.com/office/powerpoint/2010/main" val="1482515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a) Tort law 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/>
          </a:p>
          <a:p>
            <a:r>
              <a:rPr lang="en-US" dirty="0" smtClean="0"/>
              <a:t>Article 41 of the ECHR </a:t>
            </a:r>
            <a:r>
              <a:rPr lang="en-US" dirty="0" smtClean="0">
                <a:sym typeface="Wingdings"/>
              </a:rPr>
              <a:t> just satisfaction</a:t>
            </a:r>
            <a:endParaRPr lang="en-US" dirty="0" smtClean="0"/>
          </a:p>
          <a:p>
            <a:endParaRPr lang="en-US" dirty="0" smtClean="0"/>
          </a:p>
          <a:p>
            <a:pPr marL="630936" lvl="2" indent="0">
              <a:buNone/>
            </a:pPr>
            <a:r>
              <a:rPr lang="fr-FR" i="1" dirty="0"/>
              <a:t>If the Court </a:t>
            </a:r>
            <a:r>
              <a:rPr lang="fr-FR" i="1" dirty="0" err="1"/>
              <a:t>finds</a:t>
            </a:r>
            <a:r>
              <a:rPr lang="fr-FR" i="1" dirty="0"/>
              <a:t> </a:t>
            </a:r>
            <a:r>
              <a:rPr lang="fr-FR" i="1" dirty="0" err="1"/>
              <a:t>that</a:t>
            </a:r>
            <a:r>
              <a:rPr lang="fr-FR" i="1" dirty="0"/>
              <a:t> </a:t>
            </a:r>
            <a:r>
              <a:rPr lang="fr-FR" i="1" dirty="0" err="1"/>
              <a:t>there</a:t>
            </a:r>
            <a:r>
              <a:rPr lang="fr-FR" i="1" dirty="0"/>
              <a:t> has been a violation of the </a:t>
            </a:r>
            <a:r>
              <a:rPr lang="fr-FR" i="1" dirty="0" smtClean="0"/>
              <a:t>Convention […], </a:t>
            </a:r>
            <a:r>
              <a:rPr lang="fr-FR" i="1" dirty="0"/>
              <a:t>and if the </a:t>
            </a:r>
            <a:r>
              <a:rPr lang="fr-FR" i="1" dirty="0" err="1"/>
              <a:t>internal</a:t>
            </a:r>
            <a:r>
              <a:rPr lang="fr-FR" i="1" dirty="0"/>
              <a:t> </a:t>
            </a:r>
            <a:r>
              <a:rPr lang="fr-FR" i="1" dirty="0" err="1"/>
              <a:t>law</a:t>
            </a:r>
            <a:r>
              <a:rPr lang="fr-FR" i="1" dirty="0"/>
              <a:t> of the </a:t>
            </a:r>
            <a:r>
              <a:rPr lang="fr-FR" i="1" dirty="0" smtClean="0"/>
              <a:t>High </a:t>
            </a:r>
            <a:r>
              <a:rPr lang="fr-FR" i="1" dirty="0" err="1" smtClean="0"/>
              <a:t>Contracting</a:t>
            </a:r>
            <a:r>
              <a:rPr lang="fr-FR" i="1" dirty="0" smtClean="0"/>
              <a:t> </a:t>
            </a:r>
            <a:r>
              <a:rPr lang="fr-FR" i="1" dirty="0"/>
              <a:t>Party </a:t>
            </a:r>
            <a:r>
              <a:rPr lang="fr-FR" i="1" dirty="0" err="1"/>
              <a:t>concerned</a:t>
            </a:r>
            <a:r>
              <a:rPr lang="fr-FR" i="1" dirty="0"/>
              <a:t> </a:t>
            </a:r>
            <a:r>
              <a:rPr lang="fr-FR" b="1" i="1" dirty="0" err="1"/>
              <a:t>allows</a:t>
            </a:r>
            <a:r>
              <a:rPr lang="fr-FR" b="1" i="1" dirty="0"/>
              <a:t> </a:t>
            </a:r>
            <a:r>
              <a:rPr lang="fr-FR" b="1" i="1" dirty="0" err="1"/>
              <a:t>only</a:t>
            </a:r>
            <a:r>
              <a:rPr lang="fr-FR" b="1" i="1" dirty="0"/>
              <a:t> partial </a:t>
            </a:r>
            <a:r>
              <a:rPr lang="fr-FR" b="1" i="1" dirty="0" err="1"/>
              <a:t>reparation</a:t>
            </a:r>
            <a:r>
              <a:rPr lang="fr-FR" b="1" i="1" dirty="0"/>
              <a:t> </a:t>
            </a:r>
            <a:r>
              <a:rPr lang="fr-FR" i="1" dirty="0"/>
              <a:t>to </a:t>
            </a:r>
            <a:r>
              <a:rPr lang="fr-FR" i="1" dirty="0" err="1" smtClean="0"/>
              <a:t>be</a:t>
            </a:r>
            <a:r>
              <a:rPr lang="fr-FR" i="1" dirty="0"/>
              <a:t> </a:t>
            </a:r>
            <a:r>
              <a:rPr lang="fr-FR" i="1" dirty="0" smtClean="0"/>
              <a:t>made</a:t>
            </a:r>
            <a:r>
              <a:rPr lang="fr-FR" i="1" dirty="0"/>
              <a:t>, the Court </a:t>
            </a:r>
            <a:r>
              <a:rPr lang="fr-FR" i="1" dirty="0" err="1"/>
              <a:t>shall</a:t>
            </a:r>
            <a:r>
              <a:rPr lang="fr-FR" i="1" dirty="0"/>
              <a:t>, if </a:t>
            </a:r>
            <a:r>
              <a:rPr lang="fr-FR" i="1" dirty="0" err="1"/>
              <a:t>necessary</a:t>
            </a:r>
            <a:r>
              <a:rPr lang="fr-FR" i="1" dirty="0"/>
              <a:t>, </a:t>
            </a:r>
            <a:r>
              <a:rPr lang="fr-FR" i="1" dirty="0" err="1"/>
              <a:t>afford</a:t>
            </a:r>
            <a:r>
              <a:rPr lang="fr-FR" i="1" dirty="0"/>
              <a:t> </a:t>
            </a:r>
            <a:r>
              <a:rPr lang="fr-FR" b="1" i="1" dirty="0" err="1"/>
              <a:t>just</a:t>
            </a:r>
            <a:r>
              <a:rPr lang="fr-FR" b="1" i="1" dirty="0"/>
              <a:t> satisfaction </a:t>
            </a:r>
            <a:r>
              <a:rPr lang="fr-FR" i="1" dirty="0"/>
              <a:t>to </a:t>
            </a:r>
            <a:r>
              <a:rPr lang="fr-FR" i="1" dirty="0" smtClean="0"/>
              <a:t>the </a:t>
            </a:r>
            <a:r>
              <a:rPr lang="fr-FR" i="1" dirty="0" err="1" smtClean="0"/>
              <a:t>injured</a:t>
            </a:r>
            <a:r>
              <a:rPr lang="fr-FR" i="1" dirty="0" smtClean="0"/>
              <a:t> </a:t>
            </a:r>
            <a:r>
              <a:rPr lang="fr-FR" i="1" dirty="0"/>
              <a:t>party</a:t>
            </a:r>
            <a:r>
              <a:rPr lang="fr-FR" dirty="0"/>
              <a:t>.</a:t>
            </a:r>
            <a:endParaRPr lang="en-US" i="1" dirty="0" smtClean="0"/>
          </a:p>
          <a:p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2515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1° What is European Law ?</a:t>
            </a:r>
          </a:p>
        </p:txBody>
      </p:sp>
    </p:spTree>
    <p:extLst>
      <p:ext uri="{BB962C8B-B14F-4D97-AF65-F5344CB8AC3E}">
        <p14:creationId xmlns:p14="http://schemas.microsoft.com/office/powerpoint/2010/main" val="2309518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4616"/>
            <a:ext cx="8229600" cy="6007901"/>
          </a:xfrm>
        </p:spPr>
        <p:txBody>
          <a:bodyPr>
            <a:normAutofit/>
          </a:bodyPr>
          <a:lstStyle/>
          <a:p>
            <a:r>
              <a:rPr lang="en-US" dirty="0" smtClean="0"/>
              <a:t>Does tort law meet this standard of just satisfaction 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Tort law disadvantages </a:t>
            </a:r>
            <a:r>
              <a:rPr lang="en-US" dirty="0" smtClean="0"/>
              <a:t>:</a:t>
            </a:r>
          </a:p>
          <a:p>
            <a:pPr lvl="1"/>
            <a:endParaRPr lang="en-US" dirty="0" smtClean="0"/>
          </a:p>
          <a:p>
            <a:pPr lvl="2"/>
            <a:r>
              <a:rPr lang="en-US" dirty="0" err="1" smtClean="0"/>
              <a:t>i</a:t>
            </a:r>
            <a:r>
              <a:rPr lang="en-US" dirty="0" smtClean="0"/>
              <a:t>) </a:t>
            </a:r>
            <a:r>
              <a:rPr lang="en-US" dirty="0" smtClean="0"/>
              <a:t>Very difficult to go through</a:t>
            </a:r>
          </a:p>
          <a:p>
            <a:pPr lvl="3"/>
            <a:r>
              <a:rPr lang="en-US" dirty="0" smtClean="0"/>
              <a:t>Why ?</a:t>
            </a:r>
            <a:endParaRPr lang="en-US" dirty="0" smtClean="0"/>
          </a:p>
          <a:p>
            <a:pPr lvl="4"/>
            <a:r>
              <a:rPr lang="en-US" dirty="0" smtClean="0"/>
              <a:t>High cost </a:t>
            </a:r>
            <a:r>
              <a:rPr lang="en-US" dirty="0"/>
              <a:t>(</a:t>
            </a:r>
            <a:r>
              <a:rPr lang="en-US" dirty="0" smtClean="0"/>
              <a:t>economical, </a:t>
            </a:r>
            <a:r>
              <a:rPr lang="en-US" dirty="0"/>
              <a:t>psychological</a:t>
            </a:r>
            <a:r>
              <a:rPr lang="en-US" dirty="0" smtClean="0"/>
              <a:t>)</a:t>
            </a:r>
          </a:p>
          <a:p>
            <a:pPr lvl="4"/>
            <a:r>
              <a:rPr lang="en-US" dirty="0" smtClean="0"/>
              <a:t>Legal obstacles (prescription, proof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Evidence : </a:t>
            </a:r>
            <a:r>
              <a:rPr lang="en-US" dirty="0"/>
              <a:t>number of people mutilated </a:t>
            </a:r>
            <a:r>
              <a:rPr lang="en-US" dirty="0" err="1"/>
              <a:t>vs</a:t>
            </a:r>
            <a:r>
              <a:rPr lang="en-US" dirty="0"/>
              <a:t> number of </a:t>
            </a:r>
            <a:r>
              <a:rPr lang="en-US" dirty="0" smtClean="0"/>
              <a:t>actions</a:t>
            </a:r>
          </a:p>
          <a:p>
            <a:pPr lvl="3"/>
            <a:endParaRPr lang="en-US" dirty="0"/>
          </a:p>
          <a:p>
            <a:pPr lvl="2"/>
            <a:r>
              <a:rPr lang="en-US" dirty="0"/>
              <a:t>i</a:t>
            </a:r>
            <a:r>
              <a:rPr lang="en-US" dirty="0" smtClean="0"/>
              <a:t>i) </a:t>
            </a:r>
            <a:r>
              <a:rPr lang="en-US" dirty="0"/>
              <a:t>Insufficient results (individual </a:t>
            </a:r>
            <a:r>
              <a:rPr lang="en-US" i="1" dirty="0" err="1"/>
              <a:t>vs</a:t>
            </a:r>
            <a:r>
              <a:rPr lang="en-US" dirty="0"/>
              <a:t> collective)</a:t>
            </a:r>
          </a:p>
          <a:p>
            <a:pPr lvl="2"/>
            <a:endParaRPr lang="en-US" dirty="0" smtClean="0"/>
          </a:p>
          <a:p>
            <a:r>
              <a:rPr lang="en-US" sz="2600" dirty="0" smtClean="0"/>
              <a:t>Conclusion : </a:t>
            </a:r>
            <a:r>
              <a:rPr lang="en-US" sz="2600" b="1" dirty="0" smtClean="0"/>
              <a:t>no just satisfaction</a:t>
            </a:r>
            <a:r>
              <a:rPr lang="en-US" sz="2600" dirty="0" smtClean="0"/>
              <a:t> (art. 41 ECHR)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1482515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b) Compensation funds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5005388"/>
          </a:xfrm>
        </p:spPr>
        <p:txBody>
          <a:bodyPr/>
          <a:lstStyle/>
          <a:p>
            <a:pPr marL="292100" lvl="2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dirty="0" smtClean="0"/>
              <a:t>Definition : it’s a legal entity that’s in charge of the compensation of the loss of a large group victim.</a:t>
            </a:r>
          </a:p>
          <a:p>
            <a:pPr marL="292100" lvl="2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endParaRPr lang="en-US" dirty="0" smtClean="0"/>
          </a:p>
          <a:p>
            <a:pPr marL="292100" lvl="2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dirty="0" smtClean="0"/>
              <a:t>What are the advantages ?</a:t>
            </a:r>
          </a:p>
          <a:p>
            <a:pPr marL="474980" lvl="3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dirty="0" smtClean="0"/>
              <a:t>Collective liability </a:t>
            </a:r>
          </a:p>
          <a:p>
            <a:pPr marL="474980" lvl="3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dirty="0" smtClean="0"/>
              <a:t>Pacification of the society</a:t>
            </a:r>
          </a:p>
          <a:p>
            <a:pPr marL="474980" lvl="3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dirty="0" smtClean="0"/>
              <a:t>Avoiding the congestion of the court</a:t>
            </a:r>
          </a:p>
          <a:p>
            <a:pPr marL="474980" lvl="3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endParaRPr lang="en-US" dirty="0" smtClean="0"/>
          </a:p>
          <a:p>
            <a:pPr marL="292100" lvl="2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dirty="0" smtClean="0"/>
              <a:t>Warning :</a:t>
            </a:r>
          </a:p>
          <a:p>
            <a:pPr marL="474980" lvl="3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dirty="0" smtClean="0"/>
              <a:t>It must not close individual actions</a:t>
            </a:r>
          </a:p>
          <a:p>
            <a:pPr marL="474980" lvl="3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dirty="0" smtClean="0"/>
              <a:t>The procedure (catharsis) and the result (amount of money given) must constitute a just satisfaction</a:t>
            </a:r>
          </a:p>
          <a:p>
            <a:pPr marL="474980" lvl="3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endParaRPr lang="en-US" dirty="0"/>
          </a:p>
          <a:p>
            <a:pPr marL="292100" lvl="2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dirty="0" smtClean="0"/>
              <a:t>Some countries have start moving in this direction : Germany and France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515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2° For the future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more reimbursement of the medical acts of sexed normalization.</a:t>
            </a:r>
          </a:p>
          <a:p>
            <a:endParaRPr lang="en-US" dirty="0" smtClean="0"/>
          </a:p>
          <a:p>
            <a:r>
              <a:rPr lang="en-US" dirty="0" smtClean="0"/>
              <a:t>The prosecutor should start to go after Doctors who keep mutilating children whereas they have long been informed of the illegality of such treatment.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515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</a:t>
            </a:r>
            <a:r>
              <a:rPr lang="en-US" dirty="0" smtClean="0"/>
              <a:t>Right to privacy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Recognizing intersex as a third sexe</a:t>
            </a:r>
            <a:r>
              <a:rPr lang="en-US" dirty="0" smtClean="0"/>
              <a:t>d </a:t>
            </a:r>
            <a:r>
              <a:rPr lang="en-US" dirty="0" smtClean="0"/>
              <a:t>identity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Get rid of the sexed markers on civil status and all the document where it isn’t necessary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515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29309"/>
            <a:ext cx="8229600" cy="5343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A)	What </a:t>
            </a:r>
            <a:r>
              <a:rPr lang="en-US" dirty="0"/>
              <a:t>do lawyers usually call </a:t>
            </a:r>
            <a:r>
              <a:rPr lang="en-US" dirty="0" smtClean="0"/>
              <a:t>	European Law 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Negatively : </a:t>
            </a:r>
          </a:p>
          <a:p>
            <a:pPr lvl="1"/>
            <a:r>
              <a:rPr lang="en-US" dirty="0" smtClean="0"/>
              <a:t>It’s not the </a:t>
            </a:r>
            <a:r>
              <a:rPr lang="en-US" dirty="0"/>
              <a:t>law of all the European </a:t>
            </a:r>
            <a:r>
              <a:rPr lang="en-US" dirty="0" smtClean="0"/>
              <a:t>countries</a:t>
            </a:r>
            <a:endParaRPr lang="en-US" dirty="0"/>
          </a:p>
          <a:p>
            <a:pPr lvl="1"/>
            <a:r>
              <a:rPr lang="en-US" dirty="0" smtClean="0"/>
              <a:t>It’s </a:t>
            </a:r>
            <a:r>
              <a:rPr lang="en-US" dirty="0"/>
              <a:t>not </a:t>
            </a:r>
            <a:r>
              <a:rPr lang="en-US" dirty="0" smtClean="0"/>
              <a:t>the law </a:t>
            </a:r>
            <a:r>
              <a:rPr lang="en-US" dirty="0"/>
              <a:t>of the European </a:t>
            </a:r>
            <a:r>
              <a:rPr lang="en-US" dirty="0" smtClean="0"/>
              <a:t>Union (28 states)</a:t>
            </a:r>
            <a:endParaRPr lang="en-US" dirty="0"/>
          </a:p>
          <a:p>
            <a:r>
              <a:rPr lang="en-US" dirty="0" smtClean="0"/>
              <a:t>Positively :</a:t>
            </a:r>
          </a:p>
          <a:p>
            <a:pPr lvl="1"/>
            <a:r>
              <a:rPr lang="en-US" dirty="0" smtClean="0"/>
              <a:t>It’s the law </a:t>
            </a:r>
            <a:r>
              <a:rPr lang="en-US" dirty="0"/>
              <a:t>of the </a:t>
            </a:r>
            <a:r>
              <a:rPr lang="en-US" dirty="0" smtClean="0"/>
              <a:t>Council of Europe which </a:t>
            </a:r>
            <a:r>
              <a:rPr lang="en-US" dirty="0"/>
              <a:t>gather 47 states.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8587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1982"/>
            <a:ext cx="8229600" cy="555053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B) 	What </a:t>
            </a:r>
            <a:r>
              <a:rPr lang="en-US" dirty="0"/>
              <a:t>part of European law will we </a:t>
            </a:r>
            <a:r>
              <a:rPr lang="en-US" dirty="0" smtClean="0"/>
              <a:t>	consider </a:t>
            </a:r>
            <a:r>
              <a:rPr lang="en-US" dirty="0" smtClean="0"/>
              <a:t>?</a:t>
            </a:r>
          </a:p>
          <a:p>
            <a:pPr marL="514350" indent="-514350">
              <a:buAutoNum type="alphaUcParenR" startAt="2"/>
            </a:pPr>
            <a:endParaRPr lang="en-US" dirty="0"/>
          </a:p>
          <a:p>
            <a:r>
              <a:rPr lang="en-US" dirty="0"/>
              <a:t>Only </a:t>
            </a:r>
            <a:r>
              <a:rPr lang="en-US" dirty="0" smtClean="0"/>
              <a:t>European </a:t>
            </a:r>
            <a:r>
              <a:rPr lang="en-US" dirty="0"/>
              <a:t>convention of human </a:t>
            </a:r>
            <a:r>
              <a:rPr lang="en-US" dirty="0" smtClean="0"/>
              <a:t>rights (ECHR)</a:t>
            </a:r>
          </a:p>
          <a:p>
            <a:endParaRPr lang="en-US" dirty="0" smtClean="0"/>
          </a:p>
          <a:p>
            <a:r>
              <a:rPr lang="en-US" dirty="0" smtClean="0"/>
              <a:t>Why 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The best known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most </a:t>
            </a:r>
            <a:r>
              <a:rPr lang="en-US" dirty="0"/>
              <a:t>effective, </a:t>
            </a:r>
            <a:r>
              <a:rPr lang="en-US" dirty="0" smtClean="0"/>
              <a:t>due to </a:t>
            </a:r>
            <a:r>
              <a:rPr lang="en-US" dirty="0"/>
              <a:t>the </a:t>
            </a:r>
            <a:r>
              <a:rPr lang="en-US" dirty="0" smtClean="0"/>
              <a:t>existence of a Court : European </a:t>
            </a:r>
            <a:r>
              <a:rPr lang="en-US" dirty="0"/>
              <a:t>Court of Human </a:t>
            </a:r>
            <a:r>
              <a:rPr lang="en-US" dirty="0" smtClean="0"/>
              <a:t>Rights</a:t>
            </a:r>
          </a:p>
          <a:p>
            <a:pPr lvl="1"/>
            <a:endParaRPr lang="en-US" dirty="0"/>
          </a:p>
          <a:p>
            <a:r>
              <a:rPr lang="fr-FR" dirty="0" smtClean="0"/>
              <a:t>But,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interesting</a:t>
            </a:r>
            <a:r>
              <a:rPr lang="fr-FR" dirty="0" smtClean="0"/>
              <a:t> </a:t>
            </a:r>
            <a:r>
              <a:rPr lang="fr-FR" dirty="0" err="1" smtClean="0"/>
              <a:t>texts</a:t>
            </a:r>
            <a:r>
              <a:rPr lang="fr-FR" dirty="0" smtClean="0"/>
              <a:t> </a:t>
            </a:r>
            <a:r>
              <a:rPr lang="fr-FR" dirty="0" err="1" smtClean="0"/>
              <a:t>exist</a:t>
            </a:r>
            <a:r>
              <a:rPr lang="fr-FR" dirty="0" smtClean="0"/>
              <a:t> : </a:t>
            </a:r>
          </a:p>
          <a:p>
            <a:pPr lvl="1"/>
            <a:r>
              <a:rPr lang="fr-FR" dirty="0"/>
              <a:t>R</a:t>
            </a:r>
            <a:r>
              <a:rPr lang="fr-FR" dirty="0" smtClean="0"/>
              <a:t>eport the </a:t>
            </a:r>
            <a:r>
              <a:rPr lang="fr-FR" dirty="0"/>
              <a:t>Council of </a:t>
            </a:r>
            <a:r>
              <a:rPr lang="fr-FR" dirty="0" err="1"/>
              <a:t>Europe's</a:t>
            </a:r>
            <a:r>
              <a:rPr lang="fr-FR" dirty="0"/>
              <a:t> </a:t>
            </a:r>
            <a:r>
              <a:rPr lang="fr-FR" dirty="0" err="1"/>
              <a:t>Commissioner</a:t>
            </a:r>
            <a:r>
              <a:rPr lang="fr-FR" dirty="0"/>
              <a:t> for </a:t>
            </a:r>
            <a:r>
              <a:rPr lang="fr-FR" dirty="0" err="1"/>
              <a:t>Human</a:t>
            </a:r>
            <a:r>
              <a:rPr lang="fr-FR" dirty="0"/>
              <a:t> </a:t>
            </a:r>
            <a:r>
              <a:rPr lang="fr-FR" dirty="0" err="1" smtClean="0"/>
              <a:t>Rights</a:t>
            </a:r>
            <a:r>
              <a:rPr lang="fr-FR" dirty="0" smtClean="0"/>
              <a:t>,</a:t>
            </a:r>
          </a:p>
          <a:p>
            <a:pPr lvl="1"/>
            <a:r>
              <a:rPr lang="fr-FR" dirty="0" err="1" smtClean="0"/>
              <a:t>Resolution</a:t>
            </a:r>
            <a:r>
              <a:rPr lang="fr-FR" dirty="0" smtClean="0"/>
              <a:t> of the </a:t>
            </a:r>
            <a:r>
              <a:rPr lang="fr-FR" dirty="0" err="1"/>
              <a:t>Parliamentary</a:t>
            </a:r>
            <a:r>
              <a:rPr lang="fr-FR" dirty="0"/>
              <a:t> </a:t>
            </a:r>
            <a:r>
              <a:rPr lang="fr-FR" dirty="0" err="1"/>
              <a:t>Assembly</a:t>
            </a:r>
            <a:r>
              <a:rPr lang="fr-FR" dirty="0"/>
              <a:t> of the Council of </a:t>
            </a:r>
            <a:r>
              <a:rPr lang="fr-FR" dirty="0" smtClean="0"/>
              <a:t>Europe</a:t>
            </a:r>
          </a:p>
          <a:p>
            <a:pPr lvl="1"/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european</a:t>
            </a:r>
            <a:r>
              <a:rPr lang="fr-FR" dirty="0" smtClean="0"/>
              <a:t> convention (</a:t>
            </a:r>
            <a:r>
              <a:rPr lang="fr-FR" dirty="0" err="1"/>
              <a:t>European</a:t>
            </a:r>
            <a:r>
              <a:rPr lang="fr-FR" dirty="0"/>
              <a:t> Social Charter</a:t>
            </a:r>
            <a:r>
              <a:rPr lang="fr-FR" dirty="0" smtClean="0"/>
              <a:t>, etc.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3628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2° </a:t>
            </a:r>
            <a:r>
              <a:rPr lang="en-US" dirty="0" smtClean="0"/>
              <a:t>Who are </a:t>
            </a:r>
            <a:r>
              <a:rPr lang="en-US" dirty="0" err="1" smtClean="0"/>
              <a:t>intersexed</a:t>
            </a:r>
            <a:r>
              <a:rPr lang="en-US" dirty="0" smtClean="0"/>
              <a:t> persons ?</a:t>
            </a:r>
          </a:p>
        </p:txBody>
      </p:sp>
    </p:spTree>
    <p:extLst>
      <p:ext uri="{BB962C8B-B14F-4D97-AF65-F5344CB8AC3E}">
        <p14:creationId xmlns:p14="http://schemas.microsoft.com/office/powerpoint/2010/main" val="3344318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98625"/>
            <a:ext cx="8229600" cy="447389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Intersexed</a:t>
            </a:r>
            <a:r>
              <a:rPr lang="en-US" b="1" dirty="0" smtClean="0"/>
              <a:t> persons </a:t>
            </a:r>
            <a:r>
              <a:rPr lang="en-US" dirty="0" smtClean="0"/>
              <a:t>are persons whose body doesn’t fit in the cultural (artificial) binary system of </a:t>
            </a:r>
            <a:r>
              <a:rPr lang="en-US" dirty="0" smtClean="0"/>
              <a:t>sex</a:t>
            </a:r>
          </a:p>
          <a:p>
            <a:pPr lvl="1"/>
            <a:r>
              <a:rPr lang="en-US" dirty="0" smtClean="0"/>
              <a:t>Neutral (R. Barthes, </a:t>
            </a:r>
            <a:r>
              <a:rPr lang="en-US" i="1" dirty="0" err="1" smtClean="0"/>
              <a:t>Cours</a:t>
            </a:r>
            <a:r>
              <a:rPr lang="en-US" i="1" dirty="0" smtClean="0"/>
              <a:t> au </a:t>
            </a:r>
            <a:r>
              <a:rPr lang="en-US" i="1" dirty="0" err="1" smtClean="0"/>
              <a:t>collège</a:t>
            </a:r>
            <a:r>
              <a:rPr lang="en-US" i="1" dirty="0" smtClean="0"/>
              <a:t> de France</a:t>
            </a:r>
            <a:r>
              <a:rPr lang="en-US" dirty="0" smtClean="0"/>
              <a:t> 1977)</a:t>
            </a:r>
          </a:p>
          <a:p>
            <a:pPr lvl="2"/>
            <a:r>
              <a:rPr lang="en-US" dirty="0" smtClean="0"/>
              <a:t>Neither</a:t>
            </a:r>
          </a:p>
          <a:p>
            <a:pPr lvl="2"/>
            <a:r>
              <a:rPr lang="en-US" dirty="0" smtClean="0"/>
              <a:t>Both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b="1" dirty="0"/>
              <a:t>I</a:t>
            </a:r>
            <a:r>
              <a:rPr lang="en-US" b="1" dirty="0" smtClean="0"/>
              <a:t>ntersex</a:t>
            </a:r>
            <a:r>
              <a:rPr lang="en-US" dirty="0" smtClean="0"/>
              <a:t> is not a biological condition, it is understood as an identity that some </a:t>
            </a:r>
            <a:r>
              <a:rPr lang="en-US" dirty="0" err="1" smtClean="0"/>
              <a:t>intersexed</a:t>
            </a:r>
            <a:r>
              <a:rPr lang="en-US" dirty="0" smtClean="0"/>
              <a:t> people claim </a:t>
            </a:r>
            <a:r>
              <a:rPr lang="en-US" dirty="0" smtClean="0"/>
              <a:t>for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340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3° How do those two </a:t>
            </a:r>
            <a:r>
              <a:rPr lang="en-US" smtClean="0"/>
              <a:t>notions interact </a:t>
            </a:r>
            <a:r>
              <a:rPr lang="en-US" dirty="0" smtClean="0"/>
              <a:t>?</a:t>
            </a:r>
          </a:p>
          <a:p>
            <a:pPr marL="0" indent="0" 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2818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1982"/>
            <a:ext cx="8229600" cy="5550535"/>
          </a:xfrm>
        </p:spPr>
        <p:txBody>
          <a:bodyPr/>
          <a:lstStyle/>
          <a:p>
            <a:r>
              <a:rPr lang="en-US" dirty="0" smtClean="0"/>
              <a:t>Two dispositions of the European Convention of Human Rights are of specific interest for </a:t>
            </a:r>
            <a:r>
              <a:rPr lang="en-US" dirty="0" err="1" smtClean="0"/>
              <a:t>intersexed</a:t>
            </a:r>
            <a:r>
              <a:rPr lang="en-US" dirty="0" smtClean="0"/>
              <a:t> </a:t>
            </a:r>
            <a:r>
              <a:rPr lang="en-US" dirty="0" smtClean="0"/>
              <a:t>persons :</a:t>
            </a:r>
          </a:p>
          <a:p>
            <a:pPr lvl="1"/>
            <a:r>
              <a:rPr lang="en-US" dirty="0"/>
              <a:t>Prohibition of torture and, more generally, right to </a:t>
            </a:r>
            <a:r>
              <a:rPr lang="en-US" dirty="0" smtClean="0"/>
              <a:t>physical integrity </a:t>
            </a:r>
            <a:r>
              <a:rPr lang="en-US" dirty="0"/>
              <a:t>(article 3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Right to privacy (article 8)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Why ? Because, at least from a French perspective it seems that those rights are massively violated by European States.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5547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482305"/>
            <a:ext cx="8229600" cy="1143000"/>
          </a:xfrm>
        </p:spPr>
        <p:txBody>
          <a:bodyPr/>
          <a:lstStyle/>
          <a:p>
            <a:r>
              <a:rPr lang="fr-FR" dirty="0" smtClean="0"/>
              <a:t>I. Right to </a:t>
            </a:r>
            <a:r>
              <a:rPr lang="fr-FR" dirty="0" err="1" smtClean="0"/>
              <a:t>physical</a:t>
            </a:r>
            <a:r>
              <a:rPr lang="fr-FR" dirty="0" smtClean="0"/>
              <a:t> </a:t>
            </a:r>
            <a:r>
              <a:rPr lang="fr-FR" dirty="0" err="1" smtClean="0"/>
              <a:t>integrity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16704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nderi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Fonderie.thmx</Template>
  <TotalTime>2676</TotalTime>
  <Words>1186</Words>
  <Application>Microsoft Macintosh PowerPoint</Application>
  <PresentationFormat>Présentation à l'écran (4:3)</PresentationFormat>
  <Paragraphs>165</Paragraphs>
  <Slides>23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Fonderie</vt:lpstr>
      <vt:lpstr>European Law and Intersexed persons</vt:lpstr>
      <vt:lpstr>Introduction</vt:lpstr>
      <vt:lpstr>Présentation PowerPoint</vt:lpstr>
      <vt:lpstr>Présentation PowerPoint</vt:lpstr>
      <vt:lpstr>Introduction</vt:lpstr>
      <vt:lpstr>Présentation PowerPoint</vt:lpstr>
      <vt:lpstr>Introduction</vt:lpstr>
      <vt:lpstr>Présentation PowerPoint</vt:lpstr>
      <vt:lpstr>I. Right to physical integrity</vt:lpstr>
      <vt:lpstr>A.  What is the problem ?</vt:lpstr>
      <vt:lpstr>1. Intersexuation is perceived as a disease</vt:lpstr>
      <vt:lpstr>2. But it is legally not a disease </vt:lpstr>
      <vt:lpstr>Présentation PowerPoint</vt:lpstr>
      <vt:lpstr>Présentation PowerPoint</vt:lpstr>
      <vt:lpstr>Présentation PowerPoint</vt:lpstr>
      <vt:lpstr>Présentation PowerPoint</vt:lpstr>
      <vt:lpstr>B. How do we solve this problem ?</vt:lpstr>
      <vt:lpstr>1° For the past</vt:lpstr>
      <vt:lpstr>a) Tort law ?</vt:lpstr>
      <vt:lpstr>Présentation PowerPoint</vt:lpstr>
      <vt:lpstr>b) Compensation funds</vt:lpstr>
      <vt:lpstr>2° For the future</vt:lpstr>
      <vt:lpstr>II. Right to privacy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Law and Intersex</dc:title>
  <dc:creator>Benjamin Moron</dc:creator>
  <cp:lastModifiedBy>Benjamin Moron</cp:lastModifiedBy>
  <cp:revision>106</cp:revision>
  <dcterms:created xsi:type="dcterms:W3CDTF">2017-03-21T15:06:08Z</dcterms:created>
  <dcterms:modified xsi:type="dcterms:W3CDTF">2017-03-23T11:45:13Z</dcterms:modified>
</cp:coreProperties>
</file>