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63" r:id="rId3"/>
    <p:sldId id="260" r:id="rId4"/>
    <p:sldId id="266" r:id="rId5"/>
    <p:sldId id="264" r:id="rId6"/>
    <p:sldId id="267" r:id="rId7"/>
    <p:sldId id="268" r:id="rId8"/>
    <p:sldId id="269" r:id="rId9"/>
    <p:sldId id="270" r:id="rId10"/>
    <p:sldId id="273" r:id="rId11"/>
    <p:sldId id="272" r:id="rId12"/>
    <p:sldId id="271" r:id="rId13"/>
    <p:sldId id="274"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tion par défaut" id="{32A2AC15-45E9-4FEA-BC1B-2458FBE55FFF}">
          <p14:sldIdLst>
            <p14:sldId id="256"/>
            <p14:sldId id="259"/>
            <p14:sldId id="257"/>
            <p14:sldId id="258"/>
            <p14:sldId id="260"/>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73" autoAdjust="0"/>
  </p:normalViewPr>
  <p:slideViewPr>
    <p:cSldViewPr>
      <p:cViewPr>
        <p:scale>
          <a:sx n="100" d="100"/>
          <a:sy n="100" d="100"/>
        </p:scale>
        <p:origin x="-1224" y="-2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3576"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A18655-D238-45AC-B267-C57D327359A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CC4C2EE2-EFC4-46FE-B102-E3B633E9D8D1}">
      <dgm:prSet phldrT="[Texte]"/>
      <dgm:spPr>
        <a:solidFill>
          <a:schemeClr val="accent3"/>
        </a:solidFill>
        <a:ln>
          <a:solidFill>
            <a:schemeClr val="accent3"/>
          </a:solidFill>
        </a:ln>
      </dgm:spPr>
      <dgm:t>
        <a:bodyPr/>
        <a:lstStyle/>
        <a:p>
          <a:r>
            <a:rPr lang="fr-FR" dirty="0" smtClean="0"/>
            <a:t>1</a:t>
          </a:r>
          <a:endParaRPr lang="fr-FR" dirty="0"/>
        </a:p>
      </dgm:t>
    </dgm:pt>
    <dgm:pt modelId="{FFFFCA4B-0F63-47FD-8228-6DD26FEB931D}" type="parTrans" cxnId="{1B77FED2-E86A-4750-8D96-90DAB56566B3}">
      <dgm:prSet/>
      <dgm:spPr/>
      <dgm:t>
        <a:bodyPr/>
        <a:lstStyle/>
        <a:p>
          <a:endParaRPr lang="fr-FR"/>
        </a:p>
      </dgm:t>
    </dgm:pt>
    <dgm:pt modelId="{507EDA00-004C-403D-85A3-56D38B2CB9ED}" type="sibTrans" cxnId="{1B77FED2-E86A-4750-8D96-90DAB56566B3}">
      <dgm:prSet/>
      <dgm:spPr/>
      <dgm:t>
        <a:bodyPr/>
        <a:lstStyle/>
        <a:p>
          <a:endParaRPr lang="fr-FR"/>
        </a:p>
      </dgm:t>
    </dgm:pt>
    <dgm:pt modelId="{7340A011-12E2-40F2-A778-0FB0A080F5C2}">
      <dgm:prSet phldrT="[Texte]"/>
      <dgm:spPr>
        <a:solidFill>
          <a:schemeClr val="accent3"/>
        </a:solidFill>
        <a:ln>
          <a:solidFill>
            <a:schemeClr val="accent3"/>
          </a:solidFill>
        </a:ln>
      </dgm:spPr>
      <dgm:t>
        <a:bodyPr/>
        <a:lstStyle/>
        <a:p>
          <a:r>
            <a:rPr lang="fr-FR" dirty="0" smtClean="0"/>
            <a:t>2</a:t>
          </a:r>
          <a:endParaRPr lang="fr-FR" dirty="0"/>
        </a:p>
      </dgm:t>
    </dgm:pt>
    <dgm:pt modelId="{039F6CA0-7AE2-4A9E-9158-85846E7F8916}" type="parTrans" cxnId="{28E453F0-62FD-4920-8331-460F1C101E48}">
      <dgm:prSet/>
      <dgm:spPr/>
      <dgm:t>
        <a:bodyPr/>
        <a:lstStyle/>
        <a:p>
          <a:endParaRPr lang="fr-FR"/>
        </a:p>
      </dgm:t>
    </dgm:pt>
    <dgm:pt modelId="{01CD1796-2FA0-41AF-9A98-03A34ABAF1BD}" type="sibTrans" cxnId="{28E453F0-62FD-4920-8331-460F1C101E48}">
      <dgm:prSet/>
      <dgm:spPr/>
      <dgm:t>
        <a:bodyPr/>
        <a:lstStyle/>
        <a:p>
          <a:endParaRPr lang="fr-FR"/>
        </a:p>
      </dgm:t>
    </dgm:pt>
    <dgm:pt modelId="{3E8569CE-D958-485C-8749-0B4BBEA682ED}">
      <dgm:prSet phldrT="[Texte]"/>
      <dgm:spPr>
        <a:ln>
          <a:solidFill>
            <a:schemeClr val="accent3"/>
          </a:solidFill>
        </a:ln>
      </dgm:spPr>
      <dgm:t>
        <a:bodyPr/>
        <a:lstStyle/>
        <a:p>
          <a:r>
            <a:rPr lang="fr-FR" dirty="0" smtClean="0"/>
            <a:t>Economie expérimentale et droit de la comptabilité publique</a:t>
          </a:r>
          <a:endParaRPr lang="fr-FR" dirty="0"/>
        </a:p>
      </dgm:t>
    </dgm:pt>
    <dgm:pt modelId="{CFBCEC79-B208-4872-BC57-DDCBC45FE24E}" type="parTrans" cxnId="{EE543887-3C39-4729-849C-C3B74551B5BB}">
      <dgm:prSet/>
      <dgm:spPr/>
      <dgm:t>
        <a:bodyPr/>
        <a:lstStyle/>
        <a:p>
          <a:endParaRPr lang="fr-FR"/>
        </a:p>
      </dgm:t>
    </dgm:pt>
    <dgm:pt modelId="{A7A4F55C-2AE4-4712-88E5-B50945384404}" type="sibTrans" cxnId="{EE543887-3C39-4729-849C-C3B74551B5BB}">
      <dgm:prSet/>
      <dgm:spPr/>
      <dgm:t>
        <a:bodyPr/>
        <a:lstStyle/>
        <a:p>
          <a:endParaRPr lang="fr-FR"/>
        </a:p>
      </dgm:t>
    </dgm:pt>
    <dgm:pt modelId="{A910B5BA-DBA2-4C38-B282-41FAD0FD95C9}">
      <dgm:prSet phldrT="[Texte]"/>
      <dgm:spPr>
        <a:solidFill>
          <a:schemeClr val="accent3"/>
        </a:solidFill>
        <a:ln>
          <a:solidFill>
            <a:schemeClr val="accent3"/>
          </a:solidFill>
        </a:ln>
      </dgm:spPr>
      <dgm:t>
        <a:bodyPr/>
        <a:lstStyle/>
        <a:p>
          <a:r>
            <a:rPr lang="fr-FR" dirty="0" smtClean="0"/>
            <a:t>3</a:t>
          </a:r>
          <a:endParaRPr lang="fr-FR" dirty="0"/>
        </a:p>
      </dgm:t>
    </dgm:pt>
    <dgm:pt modelId="{CC0D18FC-39BF-45FA-BC52-1869DCE94738}" type="parTrans" cxnId="{0B93E590-01B1-4972-8F2E-CE9A9ECC4638}">
      <dgm:prSet/>
      <dgm:spPr/>
      <dgm:t>
        <a:bodyPr/>
        <a:lstStyle/>
        <a:p>
          <a:endParaRPr lang="fr-FR"/>
        </a:p>
      </dgm:t>
    </dgm:pt>
    <dgm:pt modelId="{A4C2FBC6-808D-4705-B7D9-FE592142BBEC}" type="sibTrans" cxnId="{0B93E590-01B1-4972-8F2E-CE9A9ECC4638}">
      <dgm:prSet/>
      <dgm:spPr/>
      <dgm:t>
        <a:bodyPr/>
        <a:lstStyle/>
        <a:p>
          <a:endParaRPr lang="fr-FR"/>
        </a:p>
      </dgm:t>
    </dgm:pt>
    <dgm:pt modelId="{6D1BE727-C0A2-4DA4-9CD6-134854C8C1AE}">
      <dgm:prSet phldrT="[Texte]"/>
      <dgm:spPr>
        <a:ln>
          <a:solidFill>
            <a:schemeClr val="accent3"/>
          </a:solidFill>
        </a:ln>
      </dgm:spPr>
      <dgm:t>
        <a:bodyPr/>
        <a:lstStyle/>
        <a:p>
          <a:r>
            <a:rPr lang="fr-FR" dirty="0" smtClean="0"/>
            <a:t>Economie expérimentale et droit des données à caractère personnel</a:t>
          </a:r>
          <a:endParaRPr lang="fr-FR" dirty="0"/>
        </a:p>
      </dgm:t>
    </dgm:pt>
    <dgm:pt modelId="{335F029E-8C6A-46BC-A241-765678EE11CB}" type="parTrans" cxnId="{5FFEC541-04EB-41B2-9EED-3675CF600B7E}">
      <dgm:prSet/>
      <dgm:spPr/>
      <dgm:t>
        <a:bodyPr/>
        <a:lstStyle/>
        <a:p>
          <a:endParaRPr lang="fr-FR"/>
        </a:p>
      </dgm:t>
    </dgm:pt>
    <dgm:pt modelId="{EA6FBB03-3D0C-4A09-BDFC-249DB8387C0A}" type="sibTrans" cxnId="{5FFEC541-04EB-41B2-9EED-3675CF600B7E}">
      <dgm:prSet/>
      <dgm:spPr/>
      <dgm:t>
        <a:bodyPr/>
        <a:lstStyle/>
        <a:p>
          <a:endParaRPr lang="fr-FR"/>
        </a:p>
      </dgm:t>
    </dgm:pt>
    <dgm:pt modelId="{FADED8E4-1EAD-41FE-BEDA-43C9F98C6C77}">
      <dgm:prSet phldrT="[Texte]"/>
      <dgm:spPr>
        <a:solidFill>
          <a:schemeClr val="accent3"/>
        </a:solidFill>
        <a:ln>
          <a:solidFill>
            <a:schemeClr val="accent3"/>
          </a:solidFill>
        </a:ln>
      </dgm:spPr>
      <dgm:t>
        <a:bodyPr/>
        <a:lstStyle/>
        <a:p>
          <a:r>
            <a:rPr lang="fr-FR" dirty="0" smtClean="0"/>
            <a:t>4</a:t>
          </a:r>
          <a:endParaRPr lang="fr-FR" dirty="0"/>
        </a:p>
      </dgm:t>
    </dgm:pt>
    <dgm:pt modelId="{37D16841-9AF6-4EC9-93AB-372C7B164E9A}" type="parTrans" cxnId="{44DE2DFC-D7BE-4D0A-9EB5-FC7E51397AA8}">
      <dgm:prSet/>
      <dgm:spPr/>
      <dgm:t>
        <a:bodyPr/>
        <a:lstStyle/>
        <a:p>
          <a:endParaRPr lang="fr-FR"/>
        </a:p>
      </dgm:t>
    </dgm:pt>
    <dgm:pt modelId="{2CDAB326-A64D-4F68-B2EE-D4FAE7BD626C}" type="sibTrans" cxnId="{44DE2DFC-D7BE-4D0A-9EB5-FC7E51397AA8}">
      <dgm:prSet/>
      <dgm:spPr/>
      <dgm:t>
        <a:bodyPr/>
        <a:lstStyle/>
        <a:p>
          <a:endParaRPr lang="fr-FR"/>
        </a:p>
      </dgm:t>
    </dgm:pt>
    <dgm:pt modelId="{4CFE6CF5-F500-4558-A5F5-A4057DE05AE5}">
      <dgm:prSet phldrT="[Texte]"/>
      <dgm:spPr>
        <a:noFill/>
        <a:ln>
          <a:solidFill>
            <a:schemeClr val="accent3"/>
          </a:solidFill>
        </a:ln>
      </dgm:spPr>
      <dgm:t>
        <a:bodyPr/>
        <a:lstStyle/>
        <a:p>
          <a:r>
            <a:rPr lang="fr-FR" smtClean="0"/>
            <a:t>Economie expérimentale </a:t>
          </a:r>
          <a:r>
            <a:rPr lang="fr-FR" dirty="0" smtClean="0"/>
            <a:t>et droit de jeux</a:t>
          </a:r>
          <a:endParaRPr lang="fr-FR" dirty="0"/>
        </a:p>
      </dgm:t>
    </dgm:pt>
    <dgm:pt modelId="{DF960D47-35F5-4BBC-9386-454573860708}" type="sibTrans" cxnId="{6F2E5094-4EF7-4D5E-9833-0CA3D9E8594E}">
      <dgm:prSet/>
      <dgm:spPr/>
      <dgm:t>
        <a:bodyPr/>
        <a:lstStyle/>
        <a:p>
          <a:endParaRPr lang="fr-FR"/>
        </a:p>
      </dgm:t>
    </dgm:pt>
    <dgm:pt modelId="{B680B705-C591-46B9-9832-9646F96A5709}" type="parTrans" cxnId="{6F2E5094-4EF7-4D5E-9833-0CA3D9E8594E}">
      <dgm:prSet/>
      <dgm:spPr/>
      <dgm:t>
        <a:bodyPr/>
        <a:lstStyle/>
        <a:p>
          <a:endParaRPr lang="fr-FR"/>
        </a:p>
      </dgm:t>
    </dgm:pt>
    <dgm:pt modelId="{1D97ECA4-431C-40A5-ADCC-A643B210A3D6}">
      <dgm:prSet/>
      <dgm:spPr>
        <a:ln>
          <a:solidFill>
            <a:schemeClr val="accent3"/>
          </a:solidFill>
        </a:ln>
      </dgm:spPr>
      <dgm:t>
        <a:bodyPr/>
        <a:lstStyle/>
        <a:p>
          <a:r>
            <a:rPr lang="fr-FR" dirty="0" smtClean="0"/>
            <a:t>Economie expérimentale et éthique</a:t>
          </a:r>
          <a:endParaRPr lang="fr-FR" dirty="0"/>
        </a:p>
      </dgm:t>
    </dgm:pt>
    <dgm:pt modelId="{1CF6E111-0A21-40CA-A814-4CAF61EEE36A}" type="parTrans" cxnId="{CC2DD075-28CF-4B00-A173-87DBD8D39079}">
      <dgm:prSet/>
      <dgm:spPr/>
      <dgm:t>
        <a:bodyPr/>
        <a:lstStyle/>
        <a:p>
          <a:endParaRPr lang="fr-FR"/>
        </a:p>
      </dgm:t>
    </dgm:pt>
    <dgm:pt modelId="{B65B8348-7798-4796-ACC8-4807ED16C64C}" type="sibTrans" cxnId="{CC2DD075-28CF-4B00-A173-87DBD8D39079}">
      <dgm:prSet/>
      <dgm:spPr/>
      <dgm:t>
        <a:bodyPr/>
        <a:lstStyle/>
        <a:p>
          <a:endParaRPr lang="fr-FR"/>
        </a:p>
      </dgm:t>
    </dgm:pt>
    <dgm:pt modelId="{0FAB0C60-F298-4F62-85FA-2DCBC5F3A3DA}" type="pres">
      <dgm:prSet presAssocID="{07A18655-D238-45AC-B267-C57D327359AE}" presName="linearFlow" presStyleCnt="0">
        <dgm:presLayoutVars>
          <dgm:dir/>
          <dgm:animLvl val="lvl"/>
          <dgm:resizeHandles val="exact"/>
        </dgm:presLayoutVars>
      </dgm:prSet>
      <dgm:spPr/>
      <dgm:t>
        <a:bodyPr/>
        <a:lstStyle/>
        <a:p>
          <a:endParaRPr lang="fr-FR"/>
        </a:p>
      </dgm:t>
    </dgm:pt>
    <dgm:pt modelId="{0ED15B1D-DE74-4ED8-94A5-DCF952116D5A}" type="pres">
      <dgm:prSet presAssocID="{CC4C2EE2-EFC4-46FE-B102-E3B633E9D8D1}" presName="composite" presStyleCnt="0"/>
      <dgm:spPr/>
    </dgm:pt>
    <dgm:pt modelId="{73F87FB9-1BEF-4794-A7AD-19302F4C3D1E}" type="pres">
      <dgm:prSet presAssocID="{CC4C2EE2-EFC4-46FE-B102-E3B633E9D8D1}" presName="parentText" presStyleLbl="alignNode1" presStyleIdx="0" presStyleCnt="4">
        <dgm:presLayoutVars>
          <dgm:chMax val="1"/>
          <dgm:bulletEnabled val="1"/>
        </dgm:presLayoutVars>
      </dgm:prSet>
      <dgm:spPr/>
      <dgm:t>
        <a:bodyPr/>
        <a:lstStyle/>
        <a:p>
          <a:endParaRPr lang="fr-FR"/>
        </a:p>
      </dgm:t>
    </dgm:pt>
    <dgm:pt modelId="{2461280A-AB5D-48A5-A54E-9CEFA2039D19}" type="pres">
      <dgm:prSet presAssocID="{CC4C2EE2-EFC4-46FE-B102-E3B633E9D8D1}" presName="descendantText" presStyleLbl="alignAcc1" presStyleIdx="0" presStyleCnt="4">
        <dgm:presLayoutVars>
          <dgm:bulletEnabled val="1"/>
        </dgm:presLayoutVars>
      </dgm:prSet>
      <dgm:spPr/>
      <dgm:t>
        <a:bodyPr/>
        <a:lstStyle/>
        <a:p>
          <a:endParaRPr lang="fr-FR"/>
        </a:p>
      </dgm:t>
    </dgm:pt>
    <dgm:pt modelId="{822DFF07-2752-4FFD-804D-1E31154A113C}" type="pres">
      <dgm:prSet presAssocID="{507EDA00-004C-403D-85A3-56D38B2CB9ED}" presName="sp" presStyleCnt="0"/>
      <dgm:spPr/>
    </dgm:pt>
    <dgm:pt modelId="{9C81E240-A110-45A1-A339-1F49D9F134F0}" type="pres">
      <dgm:prSet presAssocID="{7340A011-12E2-40F2-A778-0FB0A080F5C2}" presName="composite" presStyleCnt="0"/>
      <dgm:spPr/>
    </dgm:pt>
    <dgm:pt modelId="{DF6FF6F3-B811-4B63-ABDC-C8330F4C4FDC}" type="pres">
      <dgm:prSet presAssocID="{7340A011-12E2-40F2-A778-0FB0A080F5C2}" presName="parentText" presStyleLbl="alignNode1" presStyleIdx="1" presStyleCnt="4">
        <dgm:presLayoutVars>
          <dgm:chMax val="1"/>
          <dgm:bulletEnabled val="1"/>
        </dgm:presLayoutVars>
      </dgm:prSet>
      <dgm:spPr/>
      <dgm:t>
        <a:bodyPr/>
        <a:lstStyle/>
        <a:p>
          <a:endParaRPr lang="fr-FR"/>
        </a:p>
      </dgm:t>
    </dgm:pt>
    <dgm:pt modelId="{C8C22DA7-65C6-48CE-87C6-567170ED4CBC}" type="pres">
      <dgm:prSet presAssocID="{7340A011-12E2-40F2-A778-0FB0A080F5C2}" presName="descendantText" presStyleLbl="alignAcc1" presStyleIdx="1" presStyleCnt="4">
        <dgm:presLayoutVars>
          <dgm:bulletEnabled val="1"/>
        </dgm:presLayoutVars>
      </dgm:prSet>
      <dgm:spPr/>
      <dgm:t>
        <a:bodyPr/>
        <a:lstStyle/>
        <a:p>
          <a:endParaRPr lang="fr-FR"/>
        </a:p>
      </dgm:t>
    </dgm:pt>
    <dgm:pt modelId="{AFDDC943-5F00-465D-A917-9E9D6EC95BB7}" type="pres">
      <dgm:prSet presAssocID="{01CD1796-2FA0-41AF-9A98-03A34ABAF1BD}" presName="sp" presStyleCnt="0"/>
      <dgm:spPr/>
    </dgm:pt>
    <dgm:pt modelId="{87FEC4E5-F613-4390-B60C-BC2DFE10C0B5}" type="pres">
      <dgm:prSet presAssocID="{A910B5BA-DBA2-4C38-B282-41FAD0FD95C9}" presName="composite" presStyleCnt="0"/>
      <dgm:spPr/>
    </dgm:pt>
    <dgm:pt modelId="{5EE425EC-1938-435A-8DA2-797DCAFDFB65}" type="pres">
      <dgm:prSet presAssocID="{A910B5BA-DBA2-4C38-B282-41FAD0FD95C9}" presName="parentText" presStyleLbl="alignNode1" presStyleIdx="2" presStyleCnt="4">
        <dgm:presLayoutVars>
          <dgm:chMax val="1"/>
          <dgm:bulletEnabled val="1"/>
        </dgm:presLayoutVars>
      </dgm:prSet>
      <dgm:spPr/>
      <dgm:t>
        <a:bodyPr/>
        <a:lstStyle/>
        <a:p>
          <a:endParaRPr lang="fr-FR"/>
        </a:p>
      </dgm:t>
    </dgm:pt>
    <dgm:pt modelId="{D113B482-29BF-4F95-A936-0EF5044F47AA}" type="pres">
      <dgm:prSet presAssocID="{A910B5BA-DBA2-4C38-B282-41FAD0FD95C9}" presName="descendantText" presStyleLbl="alignAcc1" presStyleIdx="2" presStyleCnt="4">
        <dgm:presLayoutVars>
          <dgm:bulletEnabled val="1"/>
        </dgm:presLayoutVars>
      </dgm:prSet>
      <dgm:spPr/>
      <dgm:t>
        <a:bodyPr/>
        <a:lstStyle/>
        <a:p>
          <a:endParaRPr lang="fr-FR"/>
        </a:p>
      </dgm:t>
    </dgm:pt>
    <dgm:pt modelId="{1E457EA9-0C62-401C-AD45-529F00D5FA14}" type="pres">
      <dgm:prSet presAssocID="{A4C2FBC6-808D-4705-B7D9-FE592142BBEC}" presName="sp" presStyleCnt="0"/>
      <dgm:spPr/>
    </dgm:pt>
    <dgm:pt modelId="{4C93AE75-FBCD-454B-B724-CE8BAF1EE81B}" type="pres">
      <dgm:prSet presAssocID="{FADED8E4-1EAD-41FE-BEDA-43C9F98C6C77}" presName="composite" presStyleCnt="0"/>
      <dgm:spPr/>
    </dgm:pt>
    <dgm:pt modelId="{ADB836E8-5A91-4475-A21E-8FCE2CDC3BBC}" type="pres">
      <dgm:prSet presAssocID="{FADED8E4-1EAD-41FE-BEDA-43C9F98C6C77}" presName="parentText" presStyleLbl="alignNode1" presStyleIdx="3" presStyleCnt="4">
        <dgm:presLayoutVars>
          <dgm:chMax val="1"/>
          <dgm:bulletEnabled val="1"/>
        </dgm:presLayoutVars>
      </dgm:prSet>
      <dgm:spPr/>
      <dgm:t>
        <a:bodyPr/>
        <a:lstStyle/>
        <a:p>
          <a:endParaRPr lang="fr-FR"/>
        </a:p>
      </dgm:t>
    </dgm:pt>
    <dgm:pt modelId="{4ED1F304-CF0C-4496-A516-D131815E7C68}" type="pres">
      <dgm:prSet presAssocID="{FADED8E4-1EAD-41FE-BEDA-43C9F98C6C77}" presName="descendantText" presStyleLbl="alignAcc1" presStyleIdx="3" presStyleCnt="4">
        <dgm:presLayoutVars>
          <dgm:bulletEnabled val="1"/>
        </dgm:presLayoutVars>
      </dgm:prSet>
      <dgm:spPr/>
      <dgm:t>
        <a:bodyPr/>
        <a:lstStyle/>
        <a:p>
          <a:endParaRPr lang="fr-FR"/>
        </a:p>
      </dgm:t>
    </dgm:pt>
  </dgm:ptLst>
  <dgm:cxnLst>
    <dgm:cxn modelId="{FA63E6A2-D838-43AC-8B01-77A31D35961C}" type="presOf" srcId="{1D97ECA4-431C-40A5-ADCC-A643B210A3D6}" destId="{4ED1F304-CF0C-4496-A516-D131815E7C68}" srcOrd="0" destOrd="0" presId="urn:microsoft.com/office/officeart/2005/8/layout/chevron2"/>
    <dgm:cxn modelId="{545454CB-A3D4-40A6-B6F6-D870580078DF}" type="presOf" srcId="{FADED8E4-1EAD-41FE-BEDA-43C9F98C6C77}" destId="{ADB836E8-5A91-4475-A21E-8FCE2CDC3BBC}" srcOrd="0" destOrd="0" presId="urn:microsoft.com/office/officeart/2005/8/layout/chevron2"/>
    <dgm:cxn modelId="{B64CE02C-4E9E-4FD4-892F-9039D6E59510}" type="presOf" srcId="{07A18655-D238-45AC-B267-C57D327359AE}" destId="{0FAB0C60-F298-4F62-85FA-2DCBC5F3A3DA}" srcOrd="0" destOrd="0" presId="urn:microsoft.com/office/officeart/2005/8/layout/chevron2"/>
    <dgm:cxn modelId="{44DE2DFC-D7BE-4D0A-9EB5-FC7E51397AA8}" srcId="{07A18655-D238-45AC-B267-C57D327359AE}" destId="{FADED8E4-1EAD-41FE-BEDA-43C9F98C6C77}" srcOrd="3" destOrd="0" parTransId="{37D16841-9AF6-4EC9-93AB-372C7B164E9A}" sibTransId="{2CDAB326-A64D-4F68-B2EE-D4FAE7BD626C}"/>
    <dgm:cxn modelId="{25829C93-5FA2-4640-B638-2113E25DF2E6}" type="presOf" srcId="{A910B5BA-DBA2-4C38-B282-41FAD0FD95C9}" destId="{5EE425EC-1938-435A-8DA2-797DCAFDFB65}" srcOrd="0" destOrd="0" presId="urn:microsoft.com/office/officeart/2005/8/layout/chevron2"/>
    <dgm:cxn modelId="{B2CCB648-8B71-4E4C-B114-09DB73CFB9BF}" type="presOf" srcId="{6D1BE727-C0A2-4DA4-9CD6-134854C8C1AE}" destId="{D113B482-29BF-4F95-A936-0EF5044F47AA}" srcOrd="0" destOrd="0" presId="urn:microsoft.com/office/officeart/2005/8/layout/chevron2"/>
    <dgm:cxn modelId="{0B93E590-01B1-4972-8F2E-CE9A9ECC4638}" srcId="{07A18655-D238-45AC-B267-C57D327359AE}" destId="{A910B5BA-DBA2-4C38-B282-41FAD0FD95C9}" srcOrd="2" destOrd="0" parTransId="{CC0D18FC-39BF-45FA-BC52-1869DCE94738}" sibTransId="{A4C2FBC6-808D-4705-B7D9-FE592142BBEC}"/>
    <dgm:cxn modelId="{5FFEC541-04EB-41B2-9EED-3675CF600B7E}" srcId="{A910B5BA-DBA2-4C38-B282-41FAD0FD95C9}" destId="{6D1BE727-C0A2-4DA4-9CD6-134854C8C1AE}" srcOrd="0" destOrd="0" parTransId="{335F029E-8C6A-46BC-A241-765678EE11CB}" sibTransId="{EA6FBB03-3D0C-4A09-BDFC-249DB8387C0A}"/>
    <dgm:cxn modelId="{CF259CB1-FD4F-42F0-AA36-95D7A154B59F}" type="presOf" srcId="{7340A011-12E2-40F2-A778-0FB0A080F5C2}" destId="{DF6FF6F3-B811-4B63-ABDC-C8330F4C4FDC}" srcOrd="0" destOrd="0" presId="urn:microsoft.com/office/officeart/2005/8/layout/chevron2"/>
    <dgm:cxn modelId="{198150BF-3CF8-403A-96EB-6331A3B0B2C5}" type="presOf" srcId="{4CFE6CF5-F500-4558-A5F5-A4057DE05AE5}" destId="{2461280A-AB5D-48A5-A54E-9CEFA2039D19}" srcOrd="0" destOrd="0" presId="urn:microsoft.com/office/officeart/2005/8/layout/chevron2"/>
    <dgm:cxn modelId="{6F2E5094-4EF7-4D5E-9833-0CA3D9E8594E}" srcId="{CC4C2EE2-EFC4-46FE-B102-E3B633E9D8D1}" destId="{4CFE6CF5-F500-4558-A5F5-A4057DE05AE5}" srcOrd="0" destOrd="0" parTransId="{B680B705-C591-46B9-9832-9646F96A5709}" sibTransId="{DF960D47-35F5-4BBC-9386-454573860708}"/>
    <dgm:cxn modelId="{EE543887-3C39-4729-849C-C3B74551B5BB}" srcId="{7340A011-12E2-40F2-A778-0FB0A080F5C2}" destId="{3E8569CE-D958-485C-8749-0B4BBEA682ED}" srcOrd="0" destOrd="0" parTransId="{CFBCEC79-B208-4872-BC57-DDCBC45FE24E}" sibTransId="{A7A4F55C-2AE4-4712-88E5-B50945384404}"/>
    <dgm:cxn modelId="{28E453F0-62FD-4920-8331-460F1C101E48}" srcId="{07A18655-D238-45AC-B267-C57D327359AE}" destId="{7340A011-12E2-40F2-A778-0FB0A080F5C2}" srcOrd="1" destOrd="0" parTransId="{039F6CA0-7AE2-4A9E-9158-85846E7F8916}" sibTransId="{01CD1796-2FA0-41AF-9A98-03A34ABAF1BD}"/>
    <dgm:cxn modelId="{CD55241D-A9F0-433B-8A61-50F268B8D557}" type="presOf" srcId="{CC4C2EE2-EFC4-46FE-B102-E3B633E9D8D1}" destId="{73F87FB9-1BEF-4794-A7AD-19302F4C3D1E}" srcOrd="0" destOrd="0" presId="urn:microsoft.com/office/officeart/2005/8/layout/chevron2"/>
    <dgm:cxn modelId="{CA245A0A-C4C4-409D-B210-819C37F28018}" type="presOf" srcId="{3E8569CE-D958-485C-8749-0B4BBEA682ED}" destId="{C8C22DA7-65C6-48CE-87C6-567170ED4CBC}" srcOrd="0" destOrd="0" presId="urn:microsoft.com/office/officeart/2005/8/layout/chevron2"/>
    <dgm:cxn modelId="{1B77FED2-E86A-4750-8D96-90DAB56566B3}" srcId="{07A18655-D238-45AC-B267-C57D327359AE}" destId="{CC4C2EE2-EFC4-46FE-B102-E3B633E9D8D1}" srcOrd="0" destOrd="0" parTransId="{FFFFCA4B-0F63-47FD-8228-6DD26FEB931D}" sibTransId="{507EDA00-004C-403D-85A3-56D38B2CB9ED}"/>
    <dgm:cxn modelId="{CC2DD075-28CF-4B00-A173-87DBD8D39079}" srcId="{FADED8E4-1EAD-41FE-BEDA-43C9F98C6C77}" destId="{1D97ECA4-431C-40A5-ADCC-A643B210A3D6}" srcOrd="0" destOrd="0" parTransId="{1CF6E111-0A21-40CA-A814-4CAF61EEE36A}" sibTransId="{B65B8348-7798-4796-ACC8-4807ED16C64C}"/>
    <dgm:cxn modelId="{CA3FC9A1-EB4E-4CD2-BBF0-71F997FF61C1}" type="presParOf" srcId="{0FAB0C60-F298-4F62-85FA-2DCBC5F3A3DA}" destId="{0ED15B1D-DE74-4ED8-94A5-DCF952116D5A}" srcOrd="0" destOrd="0" presId="urn:microsoft.com/office/officeart/2005/8/layout/chevron2"/>
    <dgm:cxn modelId="{A55E958B-0999-421B-B6CE-A697E9918DB4}" type="presParOf" srcId="{0ED15B1D-DE74-4ED8-94A5-DCF952116D5A}" destId="{73F87FB9-1BEF-4794-A7AD-19302F4C3D1E}" srcOrd="0" destOrd="0" presId="urn:microsoft.com/office/officeart/2005/8/layout/chevron2"/>
    <dgm:cxn modelId="{9DC2F6FA-A4F1-4915-819B-DE0E2FECD62B}" type="presParOf" srcId="{0ED15B1D-DE74-4ED8-94A5-DCF952116D5A}" destId="{2461280A-AB5D-48A5-A54E-9CEFA2039D19}" srcOrd="1" destOrd="0" presId="urn:microsoft.com/office/officeart/2005/8/layout/chevron2"/>
    <dgm:cxn modelId="{6CEF7CED-D9BF-4A70-B0A6-6BFBDD495D04}" type="presParOf" srcId="{0FAB0C60-F298-4F62-85FA-2DCBC5F3A3DA}" destId="{822DFF07-2752-4FFD-804D-1E31154A113C}" srcOrd="1" destOrd="0" presId="urn:microsoft.com/office/officeart/2005/8/layout/chevron2"/>
    <dgm:cxn modelId="{58E80F03-9AB0-4C6C-B414-7D918500574A}" type="presParOf" srcId="{0FAB0C60-F298-4F62-85FA-2DCBC5F3A3DA}" destId="{9C81E240-A110-45A1-A339-1F49D9F134F0}" srcOrd="2" destOrd="0" presId="urn:microsoft.com/office/officeart/2005/8/layout/chevron2"/>
    <dgm:cxn modelId="{B379E69C-8D78-48CB-B1BD-A12680DDBE95}" type="presParOf" srcId="{9C81E240-A110-45A1-A339-1F49D9F134F0}" destId="{DF6FF6F3-B811-4B63-ABDC-C8330F4C4FDC}" srcOrd="0" destOrd="0" presId="urn:microsoft.com/office/officeart/2005/8/layout/chevron2"/>
    <dgm:cxn modelId="{226155A0-471E-496B-8579-2123B86BF064}" type="presParOf" srcId="{9C81E240-A110-45A1-A339-1F49D9F134F0}" destId="{C8C22DA7-65C6-48CE-87C6-567170ED4CBC}" srcOrd="1" destOrd="0" presId="urn:microsoft.com/office/officeart/2005/8/layout/chevron2"/>
    <dgm:cxn modelId="{A2017F93-401B-41DE-8F8F-1CBEF90EE596}" type="presParOf" srcId="{0FAB0C60-F298-4F62-85FA-2DCBC5F3A3DA}" destId="{AFDDC943-5F00-465D-A917-9E9D6EC95BB7}" srcOrd="3" destOrd="0" presId="urn:microsoft.com/office/officeart/2005/8/layout/chevron2"/>
    <dgm:cxn modelId="{E963C2AC-6113-4FAF-A2D4-70EA74186284}" type="presParOf" srcId="{0FAB0C60-F298-4F62-85FA-2DCBC5F3A3DA}" destId="{87FEC4E5-F613-4390-B60C-BC2DFE10C0B5}" srcOrd="4" destOrd="0" presId="urn:microsoft.com/office/officeart/2005/8/layout/chevron2"/>
    <dgm:cxn modelId="{B8CCA805-CA3A-4186-94FA-1D655F3F30F8}" type="presParOf" srcId="{87FEC4E5-F613-4390-B60C-BC2DFE10C0B5}" destId="{5EE425EC-1938-435A-8DA2-797DCAFDFB65}" srcOrd="0" destOrd="0" presId="urn:microsoft.com/office/officeart/2005/8/layout/chevron2"/>
    <dgm:cxn modelId="{1D1D9FAD-7F18-4C58-8F81-A58926149181}" type="presParOf" srcId="{87FEC4E5-F613-4390-B60C-BC2DFE10C0B5}" destId="{D113B482-29BF-4F95-A936-0EF5044F47AA}" srcOrd="1" destOrd="0" presId="urn:microsoft.com/office/officeart/2005/8/layout/chevron2"/>
    <dgm:cxn modelId="{1DCA961B-975A-4466-9638-02CFDBFE5831}" type="presParOf" srcId="{0FAB0C60-F298-4F62-85FA-2DCBC5F3A3DA}" destId="{1E457EA9-0C62-401C-AD45-529F00D5FA14}" srcOrd="5" destOrd="0" presId="urn:microsoft.com/office/officeart/2005/8/layout/chevron2"/>
    <dgm:cxn modelId="{1EA1069F-9CA2-45FA-B10F-78292709529D}" type="presParOf" srcId="{0FAB0C60-F298-4F62-85FA-2DCBC5F3A3DA}" destId="{4C93AE75-FBCD-454B-B724-CE8BAF1EE81B}" srcOrd="6" destOrd="0" presId="urn:microsoft.com/office/officeart/2005/8/layout/chevron2"/>
    <dgm:cxn modelId="{F4FC357F-1284-4B46-84C9-6187AFB19F0A}" type="presParOf" srcId="{4C93AE75-FBCD-454B-B724-CE8BAF1EE81B}" destId="{ADB836E8-5A91-4475-A21E-8FCE2CDC3BBC}" srcOrd="0" destOrd="0" presId="urn:microsoft.com/office/officeart/2005/8/layout/chevron2"/>
    <dgm:cxn modelId="{F04A7BD8-E503-4376-8F72-B300491F4E7F}" type="presParOf" srcId="{4C93AE75-FBCD-454B-B724-CE8BAF1EE81B}" destId="{4ED1F304-CF0C-4496-A516-D131815E7C68}" srcOrd="1" destOrd="0" presId="urn:microsoft.com/office/officeart/2005/8/layout/chevron2"/>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F87FB9-1BEF-4794-A7AD-19302F4C3D1E}">
      <dsp:nvSpPr>
        <dsp:cNvPr id="0" name=""/>
        <dsp:cNvSpPr/>
      </dsp:nvSpPr>
      <dsp:spPr>
        <a:xfrm rot="5400000">
          <a:off x="-133799" y="136167"/>
          <a:ext cx="891999" cy="624399"/>
        </a:xfrm>
        <a:prstGeom prst="chevron">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t>1</a:t>
          </a:r>
          <a:endParaRPr lang="fr-FR" sz="1700" kern="1200" dirty="0"/>
        </a:p>
      </dsp:txBody>
      <dsp:txXfrm rot="5400000">
        <a:off x="-133799" y="136167"/>
        <a:ext cx="891999" cy="624399"/>
      </dsp:txXfrm>
    </dsp:sp>
    <dsp:sp modelId="{2461280A-AB5D-48A5-A54E-9CEFA2039D19}">
      <dsp:nvSpPr>
        <dsp:cNvPr id="0" name=""/>
        <dsp:cNvSpPr/>
      </dsp:nvSpPr>
      <dsp:spPr>
        <a:xfrm rot="5400000">
          <a:off x="2590415" y="-1963649"/>
          <a:ext cx="579799" cy="4511832"/>
        </a:xfrm>
        <a:prstGeom prst="round2SameRect">
          <a:avLst/>
        </a:prstGeom>
        <a:no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smtClean="0"/>
            <a:t>Economie expérimentale </a:t>
          </a:r>
          <a:r>
            <a:rPr lang="fr-FR" sz="1700" kern="1200" dirty="0" smtClean="0"/>
            <a:t>et droit de jeux</a:t>
          </a:r>
          <a:endParaRPr lang="fr-FR" sz="1700" kern="1200" dirty="0"/>
        </a:p>
      </dsp:txBody>
      <dsp:txXfrm rot="5400000">
        <a:off x="2590415" y="-1963649"/>
        <a:ext cx="579799" cy="4511832"/>
      </dsp:txXfrm>
    </dsp:sp>
    <dsp:sp modelId="{DF6FF6F3-B811-4B63-ABDC-C8330F4C4FDC}">
      <dsp:nvSpPr>
        <dsp:cNvPr id="0" name=""/>
        <dsp:cNvSpPr/>
      </dsp:nvSpPr>
      <dsp:spPr>
        <a:xfrm rot="5400000">
          <a:off x="-133799" y="874629"/>
          <a:ext cx="891999" cy="624399"/>
        </a:xfrm>
        <a:prstGeom prst="chevron">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t>2</a:t>
          </a:r>
          <a:endParaRPr lang="fr-FR" sz="1700" kern="1200" dirty="0"/>
        </a:p>
      </dsp:txBody>
      <dsp:txXfrm rot="5400000">
        <a:off x="-133799" y="874629"/>
        <a:ext cx="891999" cy="624399"/>
      </dsp:txXfrm>
    </dsp:sp>
    <dsp:sp modelId="{C8C22DA7-65C6-48CE-87C6-567170ED4CBC}">
      <dsp:nvSpPr>
        <dsp:cNvPr id="0" name=""/>
        <dsp:cNvSpPr/>
      </dsp:nvSpPr>
      <dsp:spPr>
        <a:xfrm rot="5400000">
          <a:off x="2590415" y="-1225187"/>
          <a:ext cx="579799" cy="4511832"/>
        </a:xfrm>
        <a:prstGeom prst="round2SameRect">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Economie expérimentale et droit de la comptabilité publique</a:t>
          </a:r>
          <a:endParaRPr lang="fr-FR" sz="1700" kern="1200" dirty="0"/>
        </a:p>
      </dsp:txBody>
      <dsp:txXfrm rot="5400000">
        <a:off x="2590415" y="-1225187"/>
        <a:ext cx="579799" cy="4511832"/>
      </dsp:txXfrm>
    </dsp:sp>
    <dsp:sp modelId="{5EE425EC-1938-435A-8DA2-797DCAFDFB65}">
      <dsp:nvSpPr>
        <dsp:cNvPr id="0" name=""/>
        <dsp:cNvSpPr/>
      </dsp:nvSpPr>
      <dsp:spPr>
        <a:xfrm rot="5400000">
          <a:off x="-133799" y="1613091"/>
          <a:ext cx="891999" cy="624399"/>
        </a:xfrm>
        <a:prstGeom prst="chevron">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t>3</a:t>
          </a:r>
          <a:endParaRPr lang="fr-FR" sz="1700" kern="1200" dirty="0"/>
        </a:p>
      </dsp:txBody>
      <dsp:txXfrm rot="5400000">
        <a:off x="-133799" y="1613091"/>
        <a:ext cx="891999" cy="624399"/>
      </dsp:txXfrm>
    </dsp:sp>
    <dsp:sp modelId="{D113B482-29BF-4F95-A936-0EF5044F47AA}">
      <dsp:nvSpPr>
        <dsp:cNvPr id="0" name=""/>
        <dsp:cNvSpPr/>
      </dsp:nvSpPr>
      <dsp:spPr>
        <a:xfrm rot="5400000">
          <a:off x="2590415" y="-486725"/>
          <a:ext cx="579799" cy="4511832"/>
        </a:xfrm>
        <a:prstGeom prst="round2SameRect">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Economie expérimentale et droit des données à caractère personnel</a:t>
          </a:r>
          <a:endParaRPr lang="fr-FR" sz="1700" kern="1200" dirty="0"/>
        </a:p>
      </dsp:txBody>
      <dsp:txXfrm rot="5400000">
        <a:off x="2590415" y="-486725"/>
        <a:ext cx="579799" cy="4511832"/>
      </dsp:txXfrm>
    </dsp:sp>
    <dsp:sp modelId="{ADB836E8-5A91-4475-A21E-8FCE2CDC3BBC}">
      <dsp:nvSpPr>
        <dsp:cNvPr id="0" name=""/>
        <dsp:cNvSpPr/>
      </dsp:nvSpPr>
      <dsp:spPr>
        <a:xfrm rot="5400000">
          <a:off x="-133799" y="2351553"/>
          <a:ext cx="891999" cy="624399"/>
        </a:xfrm>
        <a:prstGeom prst="chevron">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t>4</a:t>
          </a:r>
          <a:endParaRPr lang="fr-FR" sz="1700" kern="1200" dirty="0"/>
        </a:p>
      </dsp:txBody>
      <dsp:txXfrm rot="5400000">
        <a:off x="-133799" y="2351553"/>
        <a:ext cx="891999" cy="624399"/>
      </dsp:txXfrm>
    </dsp:sp>
    <dsp:sp modelId="{4ED1F304-CF0C-4496-A516-D131815E7C68}">
      <dsp:nvSpPr>
        <dsp:cNvPr id="0" name=""/>
        <dsp:cNvSpPr/>
      </dsp:nvSpPr>
      <dsp:spPr>
        <a:xfrm rot="5400000">
          <a:off x="2590415" y="251736"/>
          <a:ext cx="579799" cy="4511832"/>
        </a:xfrm>
        <a:prstGeom prst="round2SameRect">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Economie expérimentale et éthique</a:t>
          </a:r>
          <a:endParaRPr lang="fr-FR" sz="1700" kern="1200" dirty="0"/>
        </a:p>
      </dsp:txBody>
      <dsp:txXfrm rot="5400000">
        <a:off x="2590415" y="251736"/>
        <a:ext cx="579799" cy="45118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B23C7B3-5B01-41AF-BD4F-EFC3B4936CA6}" type="datetimeFigureOut">
              <a:rPr lang="fr-FR" smtClean="0"/>
              <a:pPr/>
              <a:t>29/09/2015</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6727775-4587-450A-A8E3-5F007B0A983A}" type="slidenum">
              <a:rPr lang="fr-FR" smtClean="0"/>
              <a:pPr/>
              <a:t>‹N°›</a:t>
            </a:fld>
            <a:endParaRPr lang="fr-FR"/>
          </a:p>
        </p:txBody>
      </p:sp>
    </p:spTree>
    <p:extLst>
      <p:ext uri="{BB962C8B-B14F-4D97-AF65-F5344CB8AC3E}">
        <p14:creationId xmlns:p14="http://schemas.microsoft.com/office/powerpoint/2010/main" xmlns="" val="27239550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ueil">
    <p:bg>
      <p:bgPr>
        <a:gradFill flip="none" rotWithShape="1">
          <a:gsLst>
            <a:gs pos="55000">
              <a:srgbClr val="6F9D20"/>
            </a:gs>
            <a:gs pos="100000">
              <a:srgbClr val="C5DD01"/>
            </a:gs>
          </a:gsLst>
          <a:path path="circle">
            <a:fillToRect l="100000" t="100000"/>
          </a:path>
          <a:tileRect r="-100000" b="-100000"/>
        </a:gradFill>
        <a:effectLst/>
      </p:bgPr>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403648" y="44624"/>
            <a:ext cx="1304925" cy="2076450"/>
          </a:xfrm>
          <a:prstGeom prst="rect">
            <a:avLst/>
          </a:prstGeom>
        </p:spPr>
      </p:pic>
      <p:pic>
        <p:nvPicPr>
          <p:cNvPr id="8" name="Image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507108" y="2852936"/>
            <a:ext cx="2160000" cy="894449"/>
          </a:xfrm>
          <a:prstGeom prst="rect">
            <a:avLst/>
          </a:prstGeom>
        </p:spPr>
      </p:pic>
      <p:pic>
        <p:nvPicPr>
          <p:cNvPr id="9" name="Image 8"/>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1403648" y="5733256"/>
            <a:ext cx="1260000" cy="638514"/>
          </a:xfrm>
          <a:prstGeom prst="rect">
            <a:avLst/>
          </a:prstGeom>
        </p:spPr>
      </p:pic>
    </p:spTree>
    <p:extLst>
      <p:ext uri="{BB962C8B-B14F-4D97-AF65-F5344CB8AC3E}">
        <p14:creationId xmlns:p14="http://schemas.microsoft.com/office/powerpoint/2010/main" xmlns="" val="3517084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courante">
    <p:spTree>
      <p:nvGrpSpPr>
        <p:cNvPr id="1" name=""/>
        <p:cNvGrpSpPr/>
        <p:nvPr/>
      </p:nvGrpSpPr>
      <p:grpSpPr>
        <a:xfrm>
          <a:off x="0" y="0"/>
          <a:ext cx="0" cy="0"/>
          <a:chOff x="0" y="0"/>
          <a:chExt cx="0" cy="0"/>
        </a:xfrm>
      </p:grpSpPr>
      <p:grpSp>
        <p:nvGrpSpPr>
          <p:cNvPr id="7" name="Groupe 6"/>
          <p:cNvGrpSpPr/>
          <p:nvPr userDrawn="1"/>
        </p:nvGrpSpPr>
        <p:grpSpPr>
          <a:xfrm>
            <a:off x="0" y="6120399"/>
            <a:ext cx="9144000" cy="737601"/>
            <a:chOff x="0" y="6120399"/>
            <a:chExt cx="9144000" cy="737601"/>
          </a:xfrm>
        </p:grpSpPr>
        <p:sp>
          <p:nvSpPr>
            <p:cNvPr id="8" name="Rectangle 7"/>
            <p:cNvSpPr/>
            <p:nvPr/>
          </p:nvSpPr>
          <p:spPr>
            <a:xfrm>
              <a:off x="0" y="6165304"/>
              <a:ext cx="9144000" cy="692696"/>
            </a:xfrm>
            <a:prstGeom prst="rect">
              <a:avLst/>
            </a:prstGeom>
            <a:gradFill flip="none" rotWithShape="1">
              <a:gsLst>
                <a:gs pos="0">
                  <a:srgbClr val="C5DD01"/>
                </a:gs>
                <a:gs pos="11000">
                  <a:srgbClr val="6F9D20"/>
                </a:gs>
                <a:gs pos="100000">
                  <a:srgbClr val="6F9D2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Imag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6309320"/>
              <a:ext cx="1080000" cy="447225"/>
            </a:xfrm>
            <a:prstGeom prst="rect">
              <a:avLst/>
            </a:prstGeom>
          </p:spPr>
        </p:pic>
        <p:sp>
          <p:nvSpPr>
            <p:cNvPr id="10" name="Rectangle 9"/>
            <p:cNvSpPr/>
            <p:nvPr/>
          </p:nvSpPr>
          <p:spPr>
            <a:xfrm>
              <a:off x="0" y="6120399"/>
              <a:ext cx="1403648" cy="45719"/>
            </a:xfrm>
            <a:prstGeom prst="rect">
              <a:avLst/>
            </a:prstGeom>
            <a:solidFill>
              <a:srgbClr val="C5D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1" name="Image 10"/>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403648" y="44624"/>
            <a:ext cx="1304925" cy="2076450"/>
          </a:xfrm>
          <a:prstGeom prst="rect">
            <a:avLst/>
          </a:prstGeom>
        </p:spPr>
      </p:pic>
      <p:sp>
        <p:nvSpPr>
          <p:cNvPr id="22" name="Espace réservé du numéro de diapositive 3"/>
          <p:cNvSpPr txBox="1">
            <a:spLocks/>
          </p:cNvSpPr>
          <p:nvPr userDrawn="1"/>
        </p:nvSpPr>
        <p:spPr>
          <a:xfrm>
            <a:off x="7884368" y="6246000"/>
            <a:ext cx="1123727" cy="24938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r-BE" sz="1600" dirty="0" smtClean="0">
                <a:solidFill>
                  <a:schemeClr val="bg1"/>
                </a:solidFill>
                <a:latin typeface="Arial" pitchFamily="34" charset="0"/>
                <a:cs typeface="Arial" pitchFamily="34" charset="0"/>
              </a:rPr>
              <a:t>.0</a:t>
            </a:r>
            <a:fld id="{CF4668DC-857F-487D-BFFA-8C0CA5037977}" type="slidenum">
              <a:rPr lang="fr-BE" sz="1600" smtClean="0">
                <a:solidFill>
                  <a:schemeClr val="bg1"/>
                </a:solidFill>
                <a:latin typeface="Arial" pitchFamily="34" charset="0"/>
                <a:cs typeface="Arial" pitchFamily="34" charset="0"/>
              </a:rPr>
              <a:pPr algn="r"/>
              <a:t>‹N°›</a:t>
            </a:fld>
            <a:endParaRPr lang="fr-BE" sz="1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7116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bg>
      <p:bgPr>
        <a:gradFill flip="none" rotWithShape="1">
          <a:gsLst>
            <a:gs pos="55000">
              <a:srgbClr val="6F9D20"/>
            </a:gs>
            <a:gs pos="100000">
              <a:srgbClr val="C5DD01"/>
            </a:gs>
          </a:gsLst>
          <a:path path="circle">
            <a:fillToRect l="100000" t="100000"/>
          </a:path>
          <a:tileRect r="-100000" b="-100000"/>
        </a:gradFill>
        <a:effectLst/>
      </p:bgPr>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403648" y="44624"/>
            <a:ext cx="1304925" cy="2076450"/>
          </a:xfrm>
          <a:prstGeom prst="rect">
            <a:avLst/>
          </a:prstGeom>
        </p:spPr>
      </p:pic>
      <p:pic>
        <p:nvPicPr>
          <p:cNvPr id="8" name="Image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7504" y="6309320"/>
            <a:ext cx="1080000" cy="447225"/>
          </a:xfrm>
          <a:prstGeom prst="rect">
            <a:avLst/>
          </a:prstGeom>
        </p:spPr>
      </p:pic>
    </p:spTree>
    <p:extLst>
      <p:ext uri="{BB962C8B-B14F-4D97-AF65-F5344CB8AC3E}">
        <p14:creationId xmlns:p14="http://schemas.microsoft.com/office/powerpoint/2010/main" xmlns="" val="185316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courante">
    <p:spTree>
      <p:nvGrpSpPr>
        <p:cNvPr id="1" name=""/>
        <p:cNvGrpSpPr/>
        <p:nvPr/>
      </p:nvGrpSpPr>
      <p:grpSpPr>
        <a:xfrm>
          <a:off x="0" y="0"/>
          <a:ext cx="0" cy="0"/>
          <a:chOff x="0" y="0"/>
          <a:chExt cx="0" cy="0"/>
        </a:xfrm>
      </p:grpSpPr>
      <p:grpSp>
        <p:nvGrpSpPr>
          <p:cNvPr id="7" name="Groupe 6"/>
          <p:cNvGrpSpPr/>
          <p:nvPr userDrawn="1"/>
        </p:nvGrpSpPr>
        <p:grpSpPr>
          <a:xfrm>
            <a:off x="0" y="6120399"/>
            <a:ext cx="9144000" cy="737601"/>
            <a:chOff x="0" y="6120399"/>
            <a:chExt cx="9144000" cy="737601"/>
          </a:xfrm>
        </p:grpSpPr>
        <p:sp>
          <p:nvSpPr>
            <p:cNvPr id="8" name="Rectangle 7"/>
            <p:cNvSpPr/>
            <p:nvPr/>
          </p:nvSpPr>
          <p:spPr>
            <a:xfrm>
              <a:off x="0" y="6165304"/>
              <a:ext cx="9144000" cy="692696"/>
            </a:xfrm>
            <a:prstGeom prst="rect">
              <a:avLst/>
            </a:prstGeom>
            <a:gradFill flip="none" rotWithShape="1">
              <a:gsLst>
                <a:gs pos="0">
                  <a:srgbClr val="C5DD01"/>
                </a:gs>
                <a:gs pos="11000">
                  <a:srgbClr val="6F9D20"/>
                </a:gs>
                <a:gs pos="100000">
                  <a:srgbClr val="6F9D2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Imag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6309320"/>
              <a:ext cx="1080000" cy="447225"/>
            </a:xfrm>
            <a:prstGeom prst="rect">
              <a:avLst/>
            </a:prstGeom>
          </p:spPr>
        </p:pic>
        <p:sp>
          <p:nvSpPr>
            <p:cNvPr id="10" name="Rectangle 9"/>
            <p:cNvSpPr/>
            <p:nvPr/>
          </p:nvSpPr>
          <p:spPr>
            <a:xfrm>
              <a:off x="0" y="6120399"/>
              <a:ext cx="1403648" cy="45719"/>
            </a:xfrm>
            <a:prstGeom prst="rect">
              <a:avLst/>
            </a:prstGeom>
            <a:solidFill>
              <a:srgbClr val="C5D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1" name="Image 10"/>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403648" y="44624"/>
            <a:ext cx="1304925" cy="2076450"/>
          </a:xfrm>
          <a:prstGeom prst="rect">
            <a:avLst/>
          </a:prstGeom>
        </p:spPr>
      </p:pic>
      <p:sp>
        <p:nvSpPr>
          <p:cNvPr id="12" name="Espace réservé du numéro de diapositive 3"/>
          <p:cNvSpPr>
            <a:spLocks noGrp="1"/>
          </p:cNvSpPr>
          <p:nvPr>
            <p:ph type="sldNum" sz="quarter" idx="4"/>
          </p:nvPr>
        </p:nvSpPr>
        <p:spPr>
          <a:xfrm>
            <a:off x="7884367" y="6246000"/>
            <a:ext cx="1123727" cy="249385"/>
          </a:xfrm>
          <a:prstGeom prst="rect">
            <a:avLst/>
          </a:prstGeom>
        </p:spPr>
        <p:txBody>
          <a:bodyPr/>
          <a:lstStyle/>
          <a:p>
            <a:r>
              <a:rPr lang="fr-BE" sz="1600" dirty="0">
                <a:solidFill>
                  <a:schemeClr val="bg1"/>
                </a:solidFill>
                <a:latin typeface="Arial" pitchFamily="34" charset="0"/>
                <a:cs typeface="Arial" pitchFamily="34" charset="0"/>
              </a:rPr>
              <a:t>.</a:t>
            </a:r>
            <a:r>
              <a:rPr lang="fr-BE" sz="1600" dirty="0" smtClean="0">
                <a:solidFill>
                  <a:schemeClr val="bg1"/>
                </a:solidFill>
                <a:latin typeface="Arial" pitchFamily="34" charset="0"/>
                <a:cs typeface="Arial" pitchFamily="34" charset="0"/>
              </a:rPr>
              <a:t>0</a:t>
            </a:r>
            <a:fld id="{CF4668DC-857F-487D-BFFA-8C0CA5037977}" type="slidenum">
              <a:rPr lang="fr-BE" sz="1600" smtClean="0">
                <a:solidFill>
                  <a:schemeClr val="bg1"/>
                </a:solidFill>
                <a:latin typeface="Arial" pitchFamily="34" charset="0"/>
                <a:cs typeface="Arial" pitchFamily="34" charset="0"/>
              </a:rPr>
              <a:pPr/>
              <a:t>‹N°›</a:t>
            </a:fld>
            <a:endParaRPr lang="fr-BE" sz="1600" dirty="0">
              <a:solidFill>
                <a:schemeClr val="bg1"/>
              </a:solidFill>
              <a:latin typeface="Arial" pitchFamily="34" charset="0"/>
              <a:cs typeface="Arial" pitchFamily="34" charset="0"/>
            </a:endParaRPr>
          </a:p>
        </p:txBody>
      </p:sp>
      <p:sp>
        <p:nvSpPr>
          <p:cNvPr id="18" name="ZoneTexte 17"/>
          <p:cNvSpPr txBox="1"/>
          <p:nvPr userDrawn="1"/>
        </p:nvSpPr>
        <p:spPr>
          <a:xfrm>
            <a:off x="1299197" y="260648"/>
            <a:ext cx="6768752" cy="523220"/>
          </a:xfrm>
          <a:prstGeom prst="rect">
            <a:avLst/>
          </a:prstGeom>
          <a:solidFill>
            <a:schemeClr val="bg1"/>
          </a:solidFill>
        </p:spPr>
        <p:txBody>
          <a:bodyPr wrap="square" rtlCol="0">
            <a:spAutoFit/>
          </a:bodyPr>
          <a:lstStyle/>
          <a:p>
            <a:r>
              <a:rPr lang="fr-FR" sz="2800" b="1" dirty="0" smtClean="0">
                <a:solidFill>
                  <a:srgbClr val="6F9D20"/>
                </a:solidFill>
                <a:latin typeface="Arial" pitchFamily="34" charset="0"/>
                <a:cs typeface="Arial" pitchFamily="34" charset="0"/>
              </a:rPr>
              <a:t>SOMMAIRE</a:t>
            </a:r>
            <a:endParaRPr lang="fr-FR" sz="2800" b="1" dirty="0">
              <a:solidFill>
                <a:srgbClr val="6F9D20"/>
              </a:solidFill>
              <a:latin typeface="Arial" pitchFamily="34" charset="0"/>
              <a:cs typeface="Arial" pitchFamily="34" charset="0"/>
            </a:endParaRPr>
          </a:p>
        </p:txBody>
      </p:sp>
      <p:sp>
        <p:nvSpPr>
          <p:cNvPr id="19" name="ZoneTexte 18"/>
          <p:cNvSpPr txBox="1"/>
          <p:nvPr userDrawn="1"/>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NOM DE L’AUTEUR / </a:t>
            </a:r>
            <a:r>
              <a:rPr lang="fr-FR" sz="900" b="1" dirty="0" smtClean="0">
                <a:solidFill>
                  <a:srgbClr val="C5DD01"/>
                </a:solidFill>
                <a:latin typeface="Arial" pitchFamily="34" charset="0"/>
                <a:cs typeface="Arial" pitchFamily="34" charset="0"/>
              </a:rPr>
              <a:t>NOM DE LA PRESENTATION </a:t>
            </a:r>
            <a:endParaRPr lang="fr-FR" sz="900" b="1" dirty="0">
              <a:solidFill>
                <a:srgbClr val="C5DD01"/>
              </a:solidFill>
              <a:latin typeface="Arial" pitchFamily="34" charset="0"/>
              <a:cs typeface="Arial" pitchFamily="34" charset="0"/>
            </a:endParaRPr>
          </a:p>
        </p:txBody>
      </p:sp>
      <p:sp>
        <p:nvSpPr>
          <p:cNvPr id="20" name="ZoneTexte 19"/>
          <p:cNvSpPr txBox="1"/>
          <p:nvPr userDrawn="1"/>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JOUR / MOIS / ANNEE</a:t>
            </a:r>
            <a:endParaRPr lang="fr-FR" sz="800" b="1" dirty="0">
              <a:solidFill>
                <a:schemeClr val="bg1"/>
              </a:solidFill>
              <a:latin typeface="Arial" pitchFamily="34" charset="0"/>
              <a:cs typeface="Arial" pitchFamily="34" charset="0"/>
            </a:endParaRPr>
          </a:p>
        </p:txBody>
      </p:sp>
      <p:sp>
        <p:nvSpPr>
          <p:cNvPr id="21" name="ZoneTexte 20"/>
          <p:cNvSpPr txBox="1"/>
          <p:nvPr userDrawn="1"/>
        </p:nvSpPr>
        <p:spPr>
          <a:xfrm>
            <a:off x="1299197" y="1103160"/>
            <a:ext cx="7233244" cy="3108543"/>
          </a:xfrm>
          <a:prstGeom prst="rect">
            <a:avLst/>
          </a:prstGeom>
          <a:noFill/>
        </p:spPr>
        <p:txBody>
          <a:bodyPr wrap="square" rtlCol="0">
            <a:spAutoFit/>
          </a:bodyPr>
          <a:lstStyle/>
          <a:p>
            <a:pPr marL="285750" indent="-285750">
              <a:lnSpc>
                <a:spcPct val="200000"/>
              </a:lnSpc>
              <a:buClr>
                <a:srgbClr val="C5DD01"/>
              </a:buClr>
              <a:buFont typeface="Wingdings" pitchFamily="2" charset="2"/>
              <a:buChar char="v"/>
            </a:pPr>
            <a:r>
              <a:rPr lang="fr-FR" sz="1400" b="1" dirty="0" err="1" smtClean="0">
                <a:solidFill>
                  <a:schemeClr val="tx1">
                    <a:lumMod val="50000"/>
                    <a:lumOff val="50000"/>
                  </a:schemeClr>
                </a:solidFill>
                <a:latin typeface="Arial" pitchFamily="34" charset="0"/>
                <a:cs typeface="Arial" pitchFamily="34" charset="0"/>
              </a:rPr>
              <a:t>Nulla</a:t>
            </a:r>
            <a:r>
              <a:rPr lang="fr-FR" sz="1400" b="1" dirty="0" smtClean="0">
                <a:solidFill>
                  <a:schemeClr val="tx1">
                    <a:lumMod val="50000"/>
                    <a:lumOff val="50000"/>
                  </a:schemeClr>
                </a:solidFill>
                <a:latin typeface="Arial" pitchFamily="34" charset="0"/>
                <a:cs typeface="Arial" pitchFamily="34" charset="0"/>
              </a:rPr>
              <a:t> </a:t>
            </a:r>
            <a:r>
              <a:rPr lang="fr-FR" sz="1400" b="1" dirty="0">
                <a:solidFill>
                  <a:schemeClr val="tx1">
                    <a:lumMod val="50000"/>
                    <a:lumOff val="50000"/>
                  </a:schemeClr>
                </a:solidFill>
                <a:latin typeface="Arial" pitchFamily="34" charset="0"/>
                <a:cs typeface="Arial" pitchFamily="34" charset="0"/>
              </a:rPr>
              <a:t>porta </a:t>
            </a:r>
            <a:r>
              <a:rPr lang="fr-FR" sz="1400" b="1" dirty="0" err="1">
                <a:solidFill>
                  <a:schemeClr val="tx1">
                    <a:lumMod val="50000"/>
                    <a:lumOff val="50000"/>
                  </a:schemeClr>
                </a:solidFill>
                <a:latin typeface="Arial" pitchFamily="34" charset="0"/>
                <a:cs typeface="Arial" pitchFamily="34" charset="0"/>
              </a:rPr>
              <a:t>leo</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sit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amet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eros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auctor</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vel</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auctor</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ipsum</a:t>
            </a:r>
            <a:r>
              <a:rPr lang="fr-FR" sz="1400" b="1" dirty="0">
                <a:solidFill>
                  <a:schemeClr val="tx1">
                    <a:lumMod val="50000"/>
                    <a:lumOff val="50000"/>
                  </a:schemeClr>
                </a:solidFill>
                <a:latin typeface="Arial" pitchFamily="34" charset="0"/>
                <a:cs typeface="Arial" pitchFamily="34" charset="0"/>
              </a:rPr>
              <a:t> </a:t>
            </a:r>
            <a:r>
              <a:rPr lang="fr-FR" sz="1400" b="1" dirty="0" err="1" smtClean="0">
                <a:solidFill>
                  <a:schemeClr val="tx1">
                    <a:lumMod val="50000"/>
                    <a:lumOff val="50000"/>
                  </a:schemeClr>
                </a:solidFill>
                <a:latin typeface="Arial" pitchFamily="34" charset="0"/>
                <a:cs typeface="Arial" pitchFamily="34" charset="0"/>
              </a:rPr>
              <a:t>volutpat</a:t>
            </a:r>
            <a:r>
              <a:rPr lang="fr-FR" sz="1400" b="1" dirty="0" smtClean="0">
                <a:solidFill>
                  <a:schemeClr val="tx1">
                    <a:lumMod val="50000"/>
                    <a:lumOff val="50000"/>
                  </a:schemeClr>
                </a:solidFill>
                <a:latin typeface="Arial" pitchFamily="34" charset="0"/>
                <a:cs typeface="Arial" pitchFamily="34" charset="0"/>
              </a:rPr>
              <a:t>.</a:t>
            </a:r>
          </a:p>
          <a:p>
            <a:pPr marL="285750" indent="-285750">
              <a:lnSpc>
                <a:spcPct val="200000"/>
              </a:lnSpc>
              <a:buClr>
                <a:srgbClr val="C5DD01"/>
              </a:buClr>
              <a:buFont typeface="Wingdings" pitchFamily="2" charset="2"/>
              <a:buChar char="v"/>
            </a:pPr>
            <a:r>
              <a:rPr lang="fr-FR" sz="1400" b="1" dirty="0" err="1" smtClean="0">
                <a:solidFill>
                  <a:schemeClr val="tx1">
                    <a:lumMod val="50000"/>
                    <a:lumOff val="50000"/>
                  </a:schemeClr>
                </a:solidFill>
                <a:latin typeface="Arial" pitchFamily="34" charset="0"/>
                <a:cs typeface="Arial" pitchFamily="34" charset="0"/>
              </a:rPr>
              <a:t>Quisque</a:t>
            </a:r>
            <a:r>
              <a:rPr lang="fr-FR" sz="1400" b="1" dirty="0" smtClean="0">
                <a:solidFill>
                  <a:schemeClr val="tx1">
                    <a:lumMod val="50000"/>
                    <a:lumOff val="50000"/>
                  </a:schemeClr>
                </a:solidFill>
                <a:latin typeface="Arial" pitchFamily="34" charset="0"/>
                <a:cs typeface="Arial" pitchFamily="34" charset="0"/>
              </a:rPr>
              <a:t> semper </a:t>
            </a:r>
            <a:r>
              <a:rPr lang="fr-FR" sz="1400" b="1" dirty="0" err="1" smtClean="0">
                <a:solidFill>
                  <a:schemeClr val="tx1">
                    <a:lumMod val="50000"/>
                    <a:lumOff val="50000"/>
                  </a:schemeClr>
                </a:solidFill>
                <a:latin typeface="Arial" pitchFamily="34" charset="0"/>
                <a:cs typeface="Arial" pitchFamily="34" charset="0"/>
              </a:rPr>
              <a:t>vehicula</a:t>
            </a:r>
            <a:r>
              <a:rPr lang="fr-FR" sz="1400" b="1" dirty="0" smtClean="0">
                <a:solidFill>
                  <a:schemeClr val="tx1">
                    <a:lumMod val="50000"/>
                    <a:lumOff val="50000"/>
                  </a:schemeClr>
                </a:solidFill>
                <a:latin typeface="Arial" pitchFamily="34" charset="0"/>
                <a:cs typeface="Arial" pitchFamily="34" charset="0"/>
              </a:rPr>
              <a:t> </a:t>
            </a:r>
            <a:r>
              <a:rPr lang="fr-FR" sz="1400" b="1" dirty="0" err="1" smtClean="0">
                <a:solidFill>
                  <a:schemeClr val="tx1">
                    <a:lumMod val="50000"/>
                    <a:lumOff val="50000"/>
                  </a:schemeClr>
                </a:solidFill>
                <a:latin typeface="Arial" pitchFamily="34" charset="0"/>
                <a:cs typeface="Arial" pitchFamily="34" charset="0"/>
              </a:rPr>
              <a:t>nisi</a:t>
            </a:r>
            <a:r>
              <a:rPr lang="fr-FR" sz="1400" b="1" dirty="0" smtClean="0">
                <a:solidFill>
                  <a:schemeClr val="tx1">
                    <a:lumMod val="50000"/>
                    <a:lumOff val="50000"/>
                  </a:schemeClr>
                </a:solidFill>
                <a:latin typeface="Arial" pitchFamily="34" charset="0"/>
                <a:cs typeface="Arial" pitchFamily="34" charset="0"/>
              </a:rPr>
              <a:t>, et </a:t>
            </a:r>
            <a:r>
              <a:rPr lang="fr-FR" sz="1400" b="1" dirty="0" err="1" smtClean="0">
                <a:solidFill>
                  <a:schemeClr val="tx1">
                    <a:lumMod val="50000"/>
                    <a:lumOff val="50000"/>
                  </a:schemeClr>
                </a:solidFill>
                <a:latin typeface="Arial" pitchFamily="34" charset="0"/>
                <a:cs typeface="Arial" pitchFamily="34" charset="0"/>
              </a:rPr>
              <a:t>malesuada</a:t>
            </a:r>
            <a:r>
              <a:rPr lang="fr-FR" sz="1400" b="1" dirty="0" smtClean="0">
                <a:solidFill>
                  <a:schemeClr val="tx1">
                    <a:lumMod val="50000"/>
                    <a:lumOff val="50000"/>
                  </a:schemeClr>
                </a:solidFill>
                <a:latin typeface="Arial" pitchFamily="34" charset="0"/>
                <a:cs typeface="Arial" pitchFamily="34" charset="0"/>
              </a:rPr>
              <a:t> </a:t>
            </a:r>
            <a:r>
              <a:rPr lang="fr-FR" sz="1400" b="1" dirty="0" err="1" smtClean="0">
                <a:solidFill>
                  <a:schemeClr val="tx1">
                    <a:lumMod val="50000"/>
                    <a:lumOff val="50000"/>
                  </a:schemeClr>
                </a:solidFill>
                <a:latin typeface="Arial" pitchFamily="34" charset="0"/>
                <a:cs typeface="Arial" pitchFamily="34" charset="0"/>
              </a:rPr>
              <a:t>turpis</a:t>
            </a:r>
            <a:r>
              <a:rPr lang="fr-FR" sz="1400" b="1" dirty="0" smtClean="0">
                <a:solidFill>
                  <a:schemeClr val="tx1">
                    <a:lumMod val="50000"/>
                    <a:lumOff val="50000"/>
                  </a:schemeClr>
                </a:solidFill>
                <a:latin typeface="Arial" pitchFamily="34" charset="0"/>
                <a:cs typeface="Arial" pitchFamily="34" charset="0"/>
              </a:rPr>
              <a:t> </a:t>
            </a:r>
            <a:r>
              <a:rPr lang="fr-FR" sz="1400" b="1" dirty="0" err="1" smtClean="0">
                <a:solidFill>
                  <a:schemeClr val="tx1">
                    <a:lumMod val="50000"/>
                    <a:lumOff val="50000"/>
                  </a:schemeClr>
                </a:solidFill>
                <a:latin typeface="Arial" pitchFamily="34" charset="0"/>
                <a:cs typeface="Arial" pitchFamily="34" charset="0"/>
              </a:rPr>
              <a:t>aliquam</a:t>
            </a:r>
            <a:r>
              <a:rPr lang="fr-FR" sz="1400" b="1" dirty="0" smtClean="0">
                <a:solidFill>
                  <a:schemeClr val="tx1">
                    <a:lumMod val="50000"/>
                    <a:lumOff val="50000"/>
                  </a:schemeClr>
                </a:solidFill>
                <a:latin typeface="Arial" pitchFamily="34" charset="0"/>
                <a:cs typeface="Arial" pitchFamily="34" charset="0"/>
              </a:rPr>
              <a:t> non. </a:t>
            </a:r>
          </a:p>
          <a:p>
            <a:pPr marL="285750" indent="-285750">
              <a:lnSpc>
                <a:spcPct val="200000"/>
              </a:lnSpc>
              <a:buClr>
                <a:srgbClr val="C5DD01"/>
              </a:buClr>
              <a:buFont typeface="Wingdings" pitchFamily="2" charset="2"/>
              <a:buChar char="v"/>
            </a:pPr>
            <a:r>
              <a:rPr lang="fr-FR" sz="1400" b="1" dirty="0" smtClean="0">
                <a:solidFill>
                  <a:schemeClr val="tx1">
                    <a:lumMod val="50000"/>
                    <a:lumOff val="50000"/>
                  </a:schemeClr>
                </a:solidFill>
                <a:latin typeface="Arial" pitchFamily="34" charset="0"/>
                <a:cs typeface="Arial" pitchFamily="34" charset="0"/>
              </a:rPr>
              <a:t>Nam </a:t>
            </a:r>
            <a:r>
              <a:rPr lang="fr-FR" sz="1400" b="1" dirty="0" err="1">
                <a:solidFill>
                  <a:schemeClr val="tx1">
                    <a:lumMod val="50000"/>
                    <a:lumOff val="50000"/>
                  </a:schemeClr>
                </a:solidFill>
                <a:latin typeface="Arial" pitchFamily="34" charset="0"/>
                <a:cs typeface="Arial" pitchFamily="34" charset="0"/>
              </a:rPr>
              <a:t>molestie</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tortor</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sit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amet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lectus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ultricies</a:t>
            </a:r>
            <a:r>
              <a:rPr lang="fr-FR" sz="1400" b="1" dirty="0">
                <a:solidFill>
                  <a:schemeClr val="tx1">
                    <a:lumMod val="50000"/>
                    <a:lumOff val="50000"/>
                  </a:schemeClr>
                </a:solidFill>
                <a:latin typeface="Arial" pitchFamily="34" charset="0"/>
                <a:cs typeface="Arial" pitchFamily="34" charset="0"/>
              </a:rPr>
              <a:t> eu </a:t>
            </a:r>
            <a:r>
              <a:rPr lang="fr-FR" sz="1400" b="1" dirty="0" err="1">
                <a:solidFill>
                  <a:schemeClr val="tx1">
                    <a:lumMod val="50000"/>
                    <a:lumOff val="50000"/>
                  </a:schemeClr>
                </a:solidFill>
                <a:latin typeface="Arial" pitchFamily="34" charset="0"/>
                <a:cs typeface="Arial" pitchFamily="34" charset="0"/>
              </a:rPr>
              <a:t>commodo</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lectus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pellentesque</a:t>
            </a:r>
            <a:r>
              <a:rPr lang="fr-FR" sz="1400" b="1" dirty="0">
                <a:solidFill>
                  <a:schemeClr val="tx1">
                    <a:lumMod val="50000"/>
                    <a:lumOff val="50000"/>
                  </a:schemeClr>
                </a:solidFill>
                <a:latin typeface="Arial" pitchFamily="34" charset="0"/>
                <a:cs typeface="Arial" pitchFamily="34" charset="0"/>
              </a:rPr>
              <a:t>.</a:t>
            </a:r>
          </a:p>
          <a:p>
            <a:pPr marL="285750" indent="-285750">
              <a:lnSpc>
                <a:spcPct val="200000"/>
              </a:lnSpc>
              <a:buClr>
                <a:srgbClr val="C5DD01"/>
              </a:buClr>
              <a:buFont typeface="Wingdings" pitchFamily="2" charset="2"/>
              <a:buChar char="v"/>
            </a:pPr>
            <a:r>
              <a:rPr lang="fr-FR" sz="1400" b="1" dirty="0" err="1">
                <a:solidFill>
                  <a:schemeClr val="tx1">
                    <a:lumMod val="50000"/>
                    <a:lumOff val="50000"/>
                  </a:schemeClr>
                </a:solidFill>
                <a:latin typeface="Arial" pitchFamily="34" charset="0"/>
                <a:cs typeface="Arial" pitchFamily="34" charset="0"/>
              </a:rPr>
              <a:t>Aliquam</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dapibus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tellus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vel</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dui</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suscipit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vehicula</a:t>
            </a:r>
            <a:r>
              <a:rPr lang="fr-FR" sz="1400" b="1" dirty="0">
                <a:solidFill>
                  <a:schemeClr val="tx1">
                    <a:lumMod val="50000"/>
                    <a:lumOff val="50000"/>
                  </a:schemeClr>
                </a:solidFill>
                <a:latin typeface="Arial" pitchFamily="34" charset="0"/>
                <a:cs typeface="Arial" pitchFamily="34" charset="0"/>
              </a:rPr>
              <a:t>.</a:t>
            </a:r>
          </a:p>
          <a:p>
            <a:pPr marL="285750" indent="-285750">
              <a:lnSpc>
                <a:spcPct val="200000"/>
              </a:lnSpc>
              <a:buClr>
                <a:srgbClr val="C5DD01"/>
              </a:buClr>
              <a:buFont typeface="Wingdings" pitchFamily="2" charset="2"/>
              <a:buChar char="v"/>
            </a:pPr>
            <a:r>
              <a:rPr lang="fr-FR" sz="1400" b="1" dirty="0">
                <a:solidFill>
                  <a:schemeClr val="tx1">
                    <a:lumMod val="50000"/>
                    <a:lumOff val="50000"/>
                  </a:schemeClr>
                </a:solidFill>
                <a:latin typeface="Arial" pitchFamily="34" charset="0"/>
                <a:cs typeface="Arial" pitchFamily="34" charset="0"/>
              </a:rPr>
              <a:t>Duis </a:t>
            </a:r>
            <a:r>
              <a:rPr lang="fr-FR" sz="1400" b="1" dirty="0" err="1">
                <a:solidFill>
                  <a:schemeClr val="tx1">
                    <a:lumMod val="50000"/>
                    <a:lumOff val="50000"/>
                  </a:schemeClr>
                </a:solidFill>
                <a:latin typeface="Arial" pitchFamily="34" charset="0"/>
                <a:cs typeface="Arial" pitchFamily="34" charset="0"/>
              </a:rPr>
              <a:t>placerat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vulputate</a:t>
            </a:r>
            <a:r>
              <a:rPr lang="fr-FR" sz="1400" b="1" dirty="0">
                <a:solidFill>
                  <a:schemeClr val="tx1">
                    <a:lumMod val="50000"/>
                    <a:lumOff val="50000"/>
                  </a:schemeClr>
                </a:solidFill>
                <a:latin typeface="Arial" pitchFamily="34" charset="0"/>
                <a:cs typeface="Arial" pitchFamily="34" charset="0"/>
              </a:rPr>
              <a:t> mi, </a:t>
            </a:r>
            <a:r>
              <a:rPr lang="fr-FR" sz="1400" b="1" dirty="0" err="1">
                <a:solidFill>
                  <a:schemeClr val="tx1">
                    <a:lumMod val="50000"/>
                    <a:lumOff val="50000"/>
                  </a:schemeClr>
                </a:solidFill>
                <a:latin typeface="Arial" pitchFamily="34" charset="0"/>
                <a:cs typeface="Arial" pitchFamily="34" charset="0"/>
              </a:rPr>
              <a:t>ac</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convallis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dui</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sollicitudin</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vel</a:t>
            </a:r>
            <a:r>
              <a:rPr lang="fr-FR" sz="1400" b="1" dirty="0">
                <a:solidFill>
                  <a:schemeClr val="tx1">
                    <a:lumMod val="50000"/>
                    <a:lumOff val="50000"/>
                  </a:schemeClr>
                </a:solidFill>
                <a:latin typeface="Arial" pitchFamily="34" charset="0"/>
                <a:cs typeface="Arial" pitchFamily="34" charset="0"/>
              </a:rPr>
              <a:t>.</a:t>
            </a:r>
          </a:p>
          <a:p>
            <a:pPr marL="285750" indent="-285750">
              <a:lnSpc>
                <a:spcPct val="200000"/>
              </a:lnSpc>
              <a:buClr>
                <a:srgbClr val="C5DD01"/>
              </a:buClr>
              <a:buFont typeface="Wingdings" pitchFamily="2" charset="2"/>
              <a:buChar char="v"/>
            </a:pPr>
            <a:r>
              <a:rPr lang="fr-FR" sz="1400" b="1" dirty="0" err="1">
                <a:solidFill>
                  <a:schemeClr val="tx1">
                    <a:lumMod val="50000"/>
                    <a:lumOff val="50000"/>
                  </a:schemeClr>
                </a:solidFill>
                <a:latin typeface="Arial" pitchFamily="34" charset="0"/>
                <a:cs typeface="Arial" pitchFamily="34" charset="0"/>
              </a:rPr>
              <a:t>Proin</a:t>
            </a:r>
            <a:r>
              <a:rPr lang="fr-FR" sz="1400" b="1" dirty="0">
                <a:solidFill>
                  <a:schemeClr val="tx1">
                    <a:lumMod val="50000"/>
                    <a:lumOff val="50000"/>
                  </a:schemeClr>
                </a:solidFill>
                <a:latin typeface="Arial" pitchFamily="34" charset="0"/>
                <a:cs typeface="Arial" pitchFamily="34" charset="0"/>
              </a:rPr>
              <a:t> id est et </a:t>
            </a:r>
            <a:r>
              <a:rPr lang="fr-FR" sz="1400" b="1" dirty="0" err="1">
                <a:solidFill>
                  <a:schemeClr val="tx1">
                    <a:lumMod val="50000"/>
                    <a:lumOff val="50000"/>
                  </a:schemeClr>
                </a:solidFill>
                <a:latin typeface="Arial" pitchFamily="34" charset="0"/>
                <a:cs typeface="Arial" pitchFamily="34" charset="0"/>
              </a:rPr>
              <a:t>risus</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feugiat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vulputate</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sit</a:t>
            </a:r>
            <a:r>
              <a:rPr lang="fr-FR" sz="1400" b="1" dirty="0">
                <a:solidFill>
                  <a:schemeClr val="tx1">
                    <a:lumMod val="50000"/>
                    <a:lumOff val="50000"/>
                  </a:schemeClr>
                </a:solidFill>
                <a:latin typeface="Arial" pitchFamily="34" charset="0"/>
                <a:cs typeface="Arial" pitchFamily="34" charset="0"/>
              </a:rPr>
              <a:t> </a:t>
            </a:r>
            <a:r>
              <a:rPr lang="fr-FR" sz="1400" b="1" dirty="0" err="1">
                <a:solidFill>
                  <a:schemeClr val="tx1">
                    <a:lumMod val="50000"/>
                    <a:lumOff val="50000"/>
                  </a:schemeClr>
                </a:solidFill>
                <a:latin typeface="Arial" pitchFamily="34" charset="0"/>
                <a:cs typeface="Arial" pitchFamily="34" charset="0"/>
              </a:rPr>
              <a:t>amet</a:t>
            </a:r>
            <a:r>
              <a:rPr lang="fr-FR" sz="1400" b="1" dirty="0">
                <a:solidFill>
                  <a:schemeClr val="tx1">
                    <a:lumMod val="50000"/>
                    <a:lumOff val="50000"/>
                  </a:schemeClr>
                </a:solidFill>
                <a:latin typeface="Arial" pitchFamily="34" charset="0"/>
                <a:cs typeface="Arial" pitchFamily="34" charset="0"/>
              </a:rPr>
              <a:t> ut </a:t>
            </a:r>
            <a:r>
              <a:rPr lang="fr-FR" sz="1400" b="1" dirty="0" err="1">
                <a:solidFill>
                  <a:schemeClr val="tx1">
                    <a:lumMod val="50000"/>
                    <a:lumOff val="50000"/>
                  </a:schemeClr>
                </a:solidFill>
                <a:latin typeface="Arial" pitchFamily="34" charset="0"/>
                <a:cs typeface="Arial" pitchFamily="34" charset="0"/>
              </a:rPr>
              <a:t>mauris</a:t>
            </a:r>
            <a:r>
              <a:rPr lang="fr-FR" sz="1400" b="1" dirty="0">
                <a:solidFill>
                  <a:schemeClr val="tx1">
                    <a:lumMod val="50000"/>
                    <a:lumOff val="50000"/>
                  </a:schemeClr>
                </a:solidFill>
                <a:latin typeface="Arial" pitchFamily="34" charset="0"/>
                <a:cs typeface="Arial" pitchFamily="34" charset="0"/>
              </a:rPr>
              <a:t>.</a:t>
            </a:r>
          </a:p>
          <a:p>
            <a:pPr marL="285750" indent="-285750">
              <a:lnSpc>
                <a:spcPct val="200000"/>
              </a:lnSpc>
              <a:buClr>
                <a:srgbClr val="C5DD01"/>
              </a:buClr>
              <a:buFont typeface="Wingdings" pitchFamily="2" charset="2"/>
              <a:buChar char="v"/>
            </a:pPr>
            <a:endParaRPr lang="fr-FR" sz="1400" b="1" dirty="0" smtClean="0">
              <a:solidFill>
                <a:schemeClr val="tx1">
                  <a:lumMod val="50000"/>
                  <a:lumOff val="50000"/>
                </a:schemeClr>
              </a:solidFill>
              <a:latin typeface="Arial" pitchFamily="34" charset="0"/>
              <a:cs typeface="Arial" pitchFamily="34" charset="0"/>
            </a:endParaRPr>
          </a:p>
        </p:txBody>
      </p:sp>
      <p:sp>
        <p:nvSpPr>
          <p:cNvPr id="22" name="Espace réservé du numéro de diapositive 3"/>
          <p:cNvSpPr txBox="1">
            <a:spLocks/>
          </p:cNvSpPr>
          <p:nvPr userDrawn="1"/>
        </p:nvSpPr>
        <p:spPr>
          <a:xfrm>
            <a:off x="7884368" y="6246000"/>
            <a:ext cx="1123727" cy="24938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BE" sz="1600" dirty="0" smtClean="0">
                <a:solidFill>
                  <a:schemeClr val="bg1"/>
                </a:solidFill>
                <a:latin typeface="Arial" pitchFamily="34" charset="0"/>
                <a:cs typeface="Arial" pitchFamily="34" charset="0"/>
              </a:rPr>
              <a:t>.0</a:t>
            </a:r>
            <a:fld id="{CF4668DC-857F-487D-BFFA-8C0CA5037977}" type="slidenum">
              <a:rPr lang="fr-BE" sz="1600" smtClean="0">
                <a:solidFill>
                  <a:schemeClr val="bg1"/>
                </a:solidFill>
                <a:latin typeface="Arial" pitchFamily="34" charset="0"/>
                <a:cs typeface="Arial" pitchFamily="34" charset="0"/>
              </a:rPr>
              <a:pPr/>
              <a:t>‹N°›</a:t>
            </a:fld>
            <a:endParaRPr lang="fr-BE" sz="1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799459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Espace réservé du numéro de diapositive 3"/>
          <p:cNvSpPr>
            <a:spLocks noGrp="1"/>
          </p:cNvSpPr>
          <p:nvPr>
            <p:ph type="sldNum" sz="quarter" idx="4"/>
          </p:nvPr>
        </p:nvSpPr>
        <p:spPr>
          <a:xfrm>
            <a:off x="7884367" y="6246000"/>
            <a:ext cx="1123727" cy="249385"/>
          </a:xfrm>
          <a:prstGeom prst="rect">
            <a:avLst/>
          </a:prstGeom>
        </p:spPr>
        <p:txBody>
          <a:bodyPr/>
          <a:lstStyle/>
          <a:p>
            <a:pPr algn="r"/>
            <a:r>
              <a:rPr lang="fr-BE" sz="1600" dirty="0" smtClean="0">
                <a:solidFill>
                  <a:schemeClr val="bg1"/>
                </a:solidFill>
                <a:latin typeface="Arial" pitchFamily="34" charset="0"/>
                <a:cs typeface="Arial" pitchFamily="34" charset="0"/>
              </a:rPr>
              <a:t>.0</a:t>
            </a:r>
            <a:fld id="{CF4668DC-857F-487D-BFFA-8C0CA5037977}" type="slidenum">
              <a:rPr lang="fr-BE" sz="1600" smtClean="0">
                <a:solidFill>
                  <a:schemeClr val="bg1"/>
                </a:solidFill>
                <a:latin typeface="Arial" pitchFamily="34" charset="0"/>
                <a:cs typeface="Arial" pitchFamily="34" charset="0"/>
              </a:rPr>
              <a:pPr algn="r"/>
              <a:t>‹N°›</a:t>
            </a:fld>
            <a:endParaRPr lang="fr-BE" sz="1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4021354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ntranet.inra.fr/VIE-DE-L-INSTITUTION/Comite-d-ethiqu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99196" y="3843045"/>
            <a:ext cx="6768752" cy="1938992"/>
          </a:xfrm>
          <a:prstGeom prst="rect">
            <a:avLst/>
          </a:prstGeom>
          <a:noFill/>
        </p:spPr>
        <p:txBody>
          <a:bodyPr wrap="square" rtlCol="0">
            <a:spAutoFit/>
          </a:bodyPr>
          <a:lstStyle/>
          <a:p>
            <a:r>
              <a:rPr lang="fr-FR" sz="2800" b="1" dirty="0" smtClean="0">
                <a:solidFill>
                  <a:schemeClr val="bg1"/>
                </a:solidFill>
                <a:latin typeface="Arial" pitchFamily="34" charset="0"/>
                <a:cs typeface="Arial" pitchFamily="34" charset="0"/>
              </a:rPr>
              <a:t>Ecole chercheurs</a:t>
            </a:r>
          </a:p>
          <a:p>
            <a:r>
              <a:rPr lang="fr-FR" sz="2800" b="1" dirty="0" smtClean="0">
                <a:solidFill>
                  <a:schemeClr val="bg1"/>
                </a:solidFill>
                <a:latin typeface="Arial" pitchFamily="34" charset="0"/>
                <a:cs typeface="Arial" pitchFamily="34" charset="0"/>
              </a:rPr>
              <a:t>Economie Expérimentale</a:t>
            </a:r>
          </a:p>
          <a:p>
            <a:r>
              <a:rPr lang="fr-FR" sz="3200" b="1" dirty="0" smtClean="0">
                <a:solidFill>
                  <a:schemeClr val="bg1"/>
                </a:solidFill>
                <a:latin typeface="Arial" pitchFamily="34" charset="0"/>
                <a:cs typeface="Arial" pitchFamily="34" charset="0"/>
              </a:rPr>
              <a:t/>
            </a:r>
            <a:br>
              <a:rPr lang="fr-FR" sz="3200" b="1" dirty="0" smtClean="0">
                <a:solidFill>
                  <a:schemeClr val="bg1"/>
                </a:solidFill>
                <a:latin typeface="Arial" pitchFamily="34" charset="0"/>
                <a:cs typeface="Arial" pitchFamily="34" charset="0"/>
              </a:rPr>
            </a:br>
            <a:endParaRPr lang="fr-FR" sz="3200" b="1" dirty="0">
              <a:solidFill>
                <a:schemeClr val="bg1"/>
              </a:solidFill>
              <a:latin typeface="Arial" pitchFamily="34" charset="0"/>
              <a:cs typeface="Arial" pitchFamily="34" charset="0"/>
            </a:endParaRPr>
          </a:p>
        </p:txBody>
      </p:sp>
      <p:sp>
        <p:nvSpPr>
          <p:cNvPr id="5" name="ZoneTexte 4"/>
          <p:cNvSpPr txBox="1"/>
          <p:nvPr/>
        </p:nvSpPr>
        <p:spPr>
          <a:xfrm>
            <a:off x="1331640" y="4941168"/>
            <a:ext cx="6768752" cy="523220"/>
          </a:xfrm>
          <a:prstGeom prst="rect">
            <a:avLst/>
          </a:prstGeom>
          <a:noFill/>
        </p:spPr>
        <p:txBody>
          <a:bodyPr wrap="square" rtlCol="0">
            <a:spAutoFit/>
          </a:bodyPr>
          <a:lstStyle/>
          <a:p>
            <a:r>
              <a:rPr lang="fr-FR" sz="2800" b="1" dirty="0" smtClean="0">
                <a:solidFill>
                  <a:srgbClr val="C5DD01"/>
                </a:solidFill>
                <a:latin typeface="Arial" pitchFamily="34" charset="0"/>
                <a:cs typeface="Arial" pitchFamily="34" charset="0"/>
              </a:rPr>
              <a:t>Aspects juridiques</a:t>
            </a:r>
            <a:endParaRPr lang="fr-FR" sz="2800" b="1" dirty="0">
              <a:solidFill>
                <a:srgbClr val="C5DD01"/>
              </a:solidFill>
              <a:latin typeface="Arial" pitchFamily="34" charset="0"/>
              <a:cs typeface="Arial" pitchFamily="34" charset="0"/>
            </a:endParaRPr>
          </a:p>
        </p:txBody>
      </p:sp>
      <p:sp>
        <p:nvSpPr>
          <p:cNvPr id="6" name="ZoneTexte 5"/>
          <p:cNvSpPr txBox="1"/>
          <p:nvPr/>
        </p:nvSpPr>
        <p:spPr>
          <a:xfrm>
            <a:off x="1299196"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7" name="ZoneTexte 6"/>
          <p:cNvSpPr txBox="1"/>
          <p:nvPr/>
        </p:nvSpPr>
        <p:spPr>
          <a:xfrm>
            <a:off x="7115622"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552020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3 / Economie expérimentale et droit des données à caractère personnel ?  (2/3)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556792"/>
            <a:ext cx="7233244" cy="3754874"/>
          </a:xfrm>
          <a:prstGeom prst="rect">
            <a:avLst/>
          </a:prstGeom>
          <a:noFill/>
        </p:spPr>
        <p:txBody>
          <a:bodyPr wrap="square" rtlCol="0">
            <a:spAutoFit/>
          </a:bodyPr>
          <a:lstStyle/>
          <a:p>
            <a:pPr>
              <a:buFont typeface="Arial" pitchFamily="34" charset="0"/>
              <a:buChar char="•"/>
            </a:pPr>
            <a:r>
              <a:rPr lang="fr-FR" sz="1400" dirty="0" smtClean="0">
                <a:latin typeface="Arial" pitchFamily="34" charset="0"/>
                <a:cs typeface="Arial" pitchFamily="34" charset="0"/>
              </a:rPr>
              <a:t> La CNIL (Commission Nationale de l’Informatique et des Libertés) est chargée d’assurer le respect  de la loi informatique et </a:t>
            </a:r>
            <a:r>
              <a:rPr lang="fr-FR" sz="1400" dirty="0" smtClean="0">
                <a:latin typeface="Arial" pitchFamily="34" charset="0"/>
                <a:cs typeface="Arial" pitchFamily="34" charset="0"/>
              </a:rPr>
              <a:t>libertés. </a:t>
            </a:r>
            <a:endParaRPr lang="fr-FR" sz="1400" dirty="0" smtClean="0">
              <a:latin typeface="Arial" pitchFamily="34" charset="0"/>
              <a:cs typeface="Arial" pitchFamily="34" charset="0"/>
            </a:endParaRPr>
          </a:p>
          <a:p>
            <a:pPr>
              <a:buFont typeface="Arial" pitchFamily="34" charset="0"/>
              <a:buChar char="•"/>
            </a:pPr>
            <a:endParaRPr lang="fr-FR" sz="1400" dirty="0" smtClean="0">
              <a:latin typeface="Arial" pitchFamily="34" charset="0"/>
              <a:cs typeface="Arial" pitchFamily="34" charset="0"/>
            </a:endParaRPr>
          </a:p>
          <a:p>
            <a:r>
              <a:rPr lang="fr-FR" sz="1400" dirty="0" smtClean="0">
                <a:latin typeface="Arial" pitchFamily="34" charset="0"/>
                <a:cs typeface="Arial" pitchFamily="34" charset="0"/>
              </a:rPr>
              <a:t>Sauf dérogation, les traitements de données à caractère personnel font en principe l’objet de formalités préalables auprès de la CNIL :</a:t>
            </a:r>
          </a:p>
          <a:p>
            <a:pPr>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Procédure de droit commun =  </a:t>
            </a:r>
            <a:r>
              <a:rPr lang="fr-FR" sz="1400" u="sng" dirty="0" smtClean="0">
                <a:latin typeface="Arial" pitchFamily="34" charset="0"/>
                <a:cs typeface="Arial" pitchFamily="34" charset="0"/>
              </a:rPr>
              <a:t>déclaration «</a:t>
            </a:r>
            <a:r>
              <a:rPr lang="fr-FR" sz="1400" u="sng" dirty="0" smtClean="0">
                <a:latin typeface="Arial" pitchFamily="34" charset="0"/>
                <a:cs typeface="Arial" pitchFamily="34" charset="0"/>
              </a:rPr>
              <a:t> </a:t>
            </a:r>
            <a:r>
              <a:rPr lang="fr-FR" sz="1400" u="sng" dirty="0" smtClean="0">
                <a:latin typeface="Arial" pitchFamily="34" charset="0"/>
                <a:cs typeface="Arial" pitchFamily="34" charset="0"/>
              </a:rPr>
              <a:t>normale</a:t>
            </a:r>
            <a:r>
              <a:rPr lang="fr-FR" sz="1400" u="sng" dirty="0" smtClean="0">
                <a:latin typeface="Arial" pitchFamily="34" charset="0"/>
                <a:cs typeface="Arial" pitchFamily="34" charset="0"/>
              </a:rPr>
              <a:t> » ou « </a:t>
            </a:r>
            <a:r>
              <a:rPr lang="fr-FR" sz="1400" u="sng" dirty="0" smtClean="0">
                <a:latin typeface="Arial" pitchFamily="34" charset="0"/>
                <a:cs typeface="Arial" pitchFamily="34" charset="0"/>
              </a:rPr>
              <a:t>ordinaire</a:t>
            </a:r>
            <a:r>
              <a:rPr lang="fr-FR" sz="1400" u="sng" dirty="0" smtClean="0">
                <a:latin typeface="Arial" pitchFamily="34" charset="0"/>
                <a:cs typeface="Arial" pitchFamily="34" charset="0"/>
              </a:rPr>
              <a:t> »</a:t>
            </a:r>
            <a:r>
              <a:rPr lang="fr-FR" sz="1400" dirty="0" smtClean="0">
                <a:latin typeface="Arial" pitchFamily="34" charset="0"/>
                <a:cs typeface="Arial" pitchFamily="34" charset="0"/>
              </a:rPr>
              <a:t> </a:t>
            </a:r>
            <a:r>
              <a:rPr lang="fr-FR" sz="1400" dirty="0" smtClean="0">
                <a:latin typeface="Arial" pitchFamily="34" charset="0"/>
                <a:cs typeface="Arial" pitchFamily="34" charset="0"/>
              </a:rPr>
              <a:t>adressée </a:t>
            </a:r>
            <a:r>
              <a:rPr lang="fr-FR" sz="1400" dirty="0" smtClean="0">
                <a:latin typeface="Arial" pitchFamily="34" charset="0"/>
                <a:cs typeface="Arial" pitchFamily="34" charset="0"/>
              </a:rPr>
              <a:t>par le responsable du traitement à la </a:t>
            </a:r>
            <a:r>
              <a:rPr lang="fr-FR" sz="1400" dirty="0" smtClean="0">
                <a:latin typeface="Arial" pitchFamily="34" charset="0"/>
                <a:cs typeface="Arial" pitchFamily="34" charset="0"/>
              </a:rPr>
              <a:t>CNIL (</a:t>
            </a:r>
            <a:r>
              <a:rPr lang="fr-FR" sz="1400" i="1" dirty="0" smtClean="0">
                <a:latin typeface="Arial" pitchFamily="34" charset="0"/>
                <a:cs typeface="Arial" pitchFamily="34" charset="0"/>
              </a:rPr>
              <a:t>cf. </a:t>
            </a:r>
            <a:r>
              <a:rPr lang="fr-FR" sz="1400" dirty="0" smtClean="0">
                <a:latin typeface="Arial" pitchFamily="34" charset="0"/>
                <a:cs typeface="Arial" pitchFamily="34" charset="0"/>
              </a:rPr>
              <a:t>site de la CNIL)</a:t>
            </a:r>
            <a:endParaRPr lang="fr-FR" sz="1400" dirty="0" smtClean="0">
              <a:latin typeface="Arial" pitchFamily="34" charset="0"/>
              <a:cs typeface="Arial" pitchFamily="34" charset="0"/>
            </a:endParaRPr>
          </a:p>
          <a:p>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Dispenses de déclaration =  </a:t>
            </a:r>
            <a:r>
              <a:rPr lang="fr-FR" sz="1400" dirty="0" smtClean="0">
                <a:latin typeface="Arial" pitchFamily="34" charset="0"/>
                <a:cs typeface="Arial" pitchFamily="34" charset="0"/>
              </a:rPr>
              <a:t>pas </a:t>
            </a:r>
            <a:r>
              <a:rPr lang="fr-FR" sz="1400" dirty="0" smtClean="0">
                <a:latin typeface="Arial" pitchFamily="34" charset="0"/>
                <a:cs typeface="Arial" pitchFamily="34" charset="0"/>
              </a:rPr>
              <a:t>besoin de </a:t>
            </a:r>
            <a:r>
              <a:rPr lang="fr-FR" sz="1400" dirty="0" smtClean="0">
                <a:latin typeface="Arial" pitchFamily="34" charset="0"/>
                <a:cs typeface="Arial" pitchFamily="34" charset="0"/>
              </a:rPr>
              <a:t>déclaration soit parce </a:t>
            </a:r>
            <a:r>
              <a:rPr lang="fr-FR" sz="1400" dirty="0" smtClean="0">
                <a:latin typeface="Arial" pitchFamily="34" charset="0"/>
                <a:cs typeface="Arial" pitchFamily="34" charset="0"/>
              </a:rPr>
              <a:t>que la loi le prévoit </a:t>
            </a:r>
            <a:r>
              <a:rPr lang="fr-FR" sz="1400" dirty="0" smtClean="0">
                <a:latin typeface="Arial" pitchFamily="34" charset="0"/>
                <a:cs typeface="Arial" pitchFamily="34" charset="0"/>
              </a:rPr>
              <a:t>(rien s’agissant de l’économie expérimentale), soit parce que la CNIL le prévoit (idem), soit du fait de </a:t>
            </a:r>
            <a:r>
              <a:rPr lang="fr-FR" sz="1400" dirty="0" smtClean="0">
                <a:latin typeface="Arial" pitchFamily="34" charset="0"/>
                <a:cs typeface="Arial" pitchFamily="34" charset="0"/>
              </a:rPr>
              <a:t>la désignation d’un correspondant informatique et libertés (CIL)</a:t>
            </a:r>
          </a:p>
          <a:p>
            <a:pPr lvl="2"/>
            <a:endParaRPr lang="fr-FR" sz="1400" dirty="0" smtClean="0">
              <a:latin typeface="Arial" pitchFamily="34" charset="0"/>
              <a:cs typeface="Arial" pitchFamily="34" charset="0"/>
            </a:endParaRPr>
          </a:p>
          <a:p>
            <a:r>
              <a:rPr lang="fr-FR" sz="1400" dirty="0" smtClean="0">
                <a:latin typeface="Arial" pitchFamily="34" charset="0"/>
                <a:cs typeface="Arial" pitchFamily="34" charset="0"/>
              </a:rPr>
              <a:t>La </a:t>
            </a:r>
            <a:r>
              <a:rPr lang="fr-FR" sz="1400" dirty="0" smtClean="0">
                <a:latin typeface="Arial" pitchFamily="34" charset="0"/>
                <a:cs typeface="Arial" pitchFamily="34" charset="0"/>
              </a:rPr>
              <a:t>n</a:t>
            </a:r>
            <a:r>
              <a:rPr lang="fr-FR" sz="1400" dirty="0" smtClean="0">
                <a:latin typeface="Arial" pitchFamily="34" charset="0"/>
                <a:cs typeface="Arial" pitchFamily="34" charset="0"/>
              </a:rPr>
              <a:t>omination </a:t>
            </a:r>
            <a:r>
              <a:rPr lang="fr-FR" sz="1400" dirty="0" smtClean="0">
                <a:latin typeface="Arial" pitchFamily="34" charset="0"/>
                <a:cs typeface="Arial" pitchFamily="34" charset="0"/>
              </a:rPr>
              <a:t>d’un CIL à l’INRA </a:t>
            </a:r>
            <a:r>
              <a:rPr lang="fr-FR" sz="1400" dirty="0" smtClean="0">
                <a:latin typeface="Arial" pitchFamily="34" charset="0"/>
                <a:cs typeface="Arial" pitchFamily="34" charset="0"/>
              </a:rPr>
              <a:t>est prévue : il tiendra à </a:t>
            </a:r>
            <a:r>
              <a:rPr lang="fr-FR" sz="1400" dirty="0" smtClean="0">
                <a:latin typeface="Arial" pitchFamily="34" charset="0"/>
                <a:cs typeface="Arial" pitchFamily="34" charset="0"/>
              </a:rPr>
              <a:t>jour une liste des traitements bénéficiant d’une exonération de déclaration </a:t>
            </a:r>
            <a:r>
              <a:rPr lang="fr-FR" sz="1400" dirty="0" smtClean="0">
                <a:latin typeface="Arial" pitchFamily="34" charset="0"/>
                <a:cs typeface="Arial" pitchFamily="34" charset="0"/>
              </a:rPr>
              <a:t>;</a:t>
            </a:r>
            <a:r>
              <a:rPr lang="fr-FR" sz="1400" dirty="0" smtClean="0">
                <a:latin typeface="Arial" pitchFamily="34" charset="0"/>
                <a:cs typeface="Arial" pitchFamily="34" charset="0"/>
              </a:rPr>
              <a:t> </a:t>
            </a:r>
            <a:r>
              <a:rPr lang="fr-FR" sz="1400" dirty="0" smtClean="0">
                <a:latin typeface="Arial" pitchFamily="34" charset="0"/>
                <a:cs typeface="Arial" pitchFamily="34" charset="0"/>
              </a:rPr>
              <a:t>i</a:t>
            </a:r>
            <a:r>
              <a:rPr lang="fr-FR" sz="1400" dirty="0" smtClean="0">
                <a:latin typeface="Arial" pitchFamily="34" charset="0"/>
                <a:cs typeface="Arial" pitchFamily="34" charset="0"/>
              </a:rPr>
              <a:t>l devra plus généralement </a:t>
            </a:r>
            <a:r>
              <a:rPr lang="fr-FR" sz="1400" dirty="0" smtClean="0">
                <a:latin typeface="Arial" pitchFamily="34" charset="0"/>
                <a:cs typeface="Arial" pitchFamily="34" charset="0"/>
              </a:rPr>
              <a:t>assurer </a:t>
            </a:r>
            <a:r>
              <a:rPr lang="fr-FR" sz="1400" dirty="0" smtClean="0">
                <a:latin typeface="Arial" pitchFamily="34" charset="0"/>
                <a:cs typeface="Arial" pitchFamily="34" charset="0"/>
              </a:rPr>
              <a:t>le respect des obligations prévues dans la </a:t>
            </a:r>
            <a:r>
              <a:rPr lang="fr-FR" sz="1400" dirty="0" smtClean="0">
                <a:latin typeface="Arial" pitchFamily="34" charset="0"/>
                <a:cs typeface="Arial" pitchFamily="34" charset="0"/>
              </a:rPr>
              <a:t>loi informatique et libertés.</a:t>
            </a:r>
            <a:endParaRPr lang="fr-FR" sz="1400" dirty="0" smtClean="0">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3 / Economie expérimentale et droit des données à caractère personnel ?  (3/3)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556792"/>
            <a:ext cx="7233244" cy="3539430"/>
          </a:xfrm>
          <a:prstGeom prst="rect">
            <a:avLst/>
          </a:prstGeom>
          <a:noFill/>
        </p:spPr>
        <p:txBody>
          <a:bodyPr wrap="square" rtlCol="0">
            <a:spAutoFit/>
          </a:bodyPr>
          <a:lstStyle/>
          <a:p>
            <a:pPr>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Précisions</a:t>
            </a:r>
            <a:r>
              <a:rPr lang="fr-FR" sz="1400" dirty="0" smtClean="0">
                <a:latin typeface="Arial" pitchFamily="34" charset="0"/>
                <a:cs typeface="Arial" pitchFamily="34" charset="0"/>
              </a:rPr>
              <a:t> sur les obligations/droits</a:t>
            </a:r>
            <a:r>
              <a:rPr lang="fr-FR" sz="1400" dirty="0" smtClean="0">
                <a:latin typeface="Arial" pitchFamily="34" charset="0"/>
                <a:cs typeface="Arial" pitchFamily="34" charset="0"/>
              </a:rPr>
              <a:t>:</a:t>
            </a:r>
          </a:p>
          <a:p>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Après </a:t>
            </a:r>
            <a:r>
              <a:rPr lang="fr-FR" sz="1400" dirty="0" smtClean="0">
                <a:latin typeface="Arial" pitchFamily="34" charset="0"/>
                <a:cs typeface="Arial" pitchFamily="34" charset="0"/>
              </a:rPr>
              <a:t>avoir accompli </a:t>
            </a:r>
            <a:r>
              <a:rPr lang="fr-FR" sz="1400" dirty="0" smtClean="0">
                <a:latin typeface="Arial" pitchFamily="34" charset="0"/>
                <a:cs typeface="Arial" pitchFamily="34" charset="0"/>
              </a:rPr>
              <a:t>les </a:t>
            </a:r>
            <a:r>
              <a:rPr lang="fr-FR" sz="1400" dirty="0" smtClean="0">
                <a:latin typeface="Arial" pitchFamily="34" charset="0"/>
                <a:cs typeface="Arial" pitchFamily="34" charset="0"/>
              </a:rPr>
              <a:t>formalités requises auprès de la CNIL, les personnes mettant en œuvre des traitements de données à caractère personnel sont </a:t>
            </a:r>
            <a:r>
              <a:rPr lang="fr-FR" sz="1400" dirty="0" smtClean="0">
                <a:latin typeface="Arial" pitchFamily="34" charset="0"/>
                <a:cs typeface="Arial" pitchFamily="34" charset="0"/>
              </a:rPr>
              <a:t>tenues </a:t>
            </a:r>
            <a:r>
              <a:rPr lang="fr-FR" sz="1400" dirty="0" smtClean="0">
                <a:latin typeface="Arial" pitchFamily="34" charset="0"/>
                <a:cs typeface="Arial" pitchFamily="34" charset="0"/>
              </a:rPr>
              <a:t>par plusieurs obligations, en particulier </a:t>
            </a:r>
            <a:r>
              <a:rPr lang="fr-FR" sz="1400" dirty="0" smtClean="0">
                <a:latin typeface="Arial" pitchFamily="34" charset="0"/>
                <a:cs typeface="Arial" pitchFamily="34" charset="0"/>
              </a:rPr>
              <a:t>:</a:t>
            </a:r>
            <a:endParaRPr lang="fr-FR" sz="1400" dirty="0" smtClean="0">
              <a:latin typeface="Arial" pitchFamily="34" charset="0"/>
              <a:cs typeface="Arial" pitchFamily="34" charset="0"/>
            </a:endParaRPr>
          </a:p>
          <a:p>
            <a:pPr lvl="2">
              <a:buFont typeface="Arial" pitchFamily="34" charset="0"/>
              <a:buChar char="•"/>
            </a:pPr>
            <a:r>
              <a:rPr lang="fr-FR" sz="1400" dirty="0" smtClean="0">
                <a:latin typeface="Arial" pitchFamily="34" charset="0"/>
                <a:cs typeface="Arial" pitchFamily="34" charset="0"/>
              </a:rPr>
              <a:t>informer </a:t>
            </a:r>
            <a:r>
              <a:rPr lang="fr-FR" sz="1400" dirty="0" smtClean="0">
                <a:latin typeface="Arial" pitchFamily="34" charset="0"/>
                <a:cs typeface="Arial" pitchFamily="34" charset="0"/>
              </a:rPr>
              <a:t>les personnes concernées du traitement de leurs données </a:t>
            </a:r>
            <a:r>
              <a:rPr lang="fr-FR" sz="1400" dirty="0" smtClean="0">
                <a:latin typeface="Arial" pitchFamily="34" charset="0"/>
                <a:cs typeface="Arial" pitchFamily="34" charset="0"/>
              </a:rPr>
              <a:t>personnelles</a:t>
            </a:r>
          </a:p>
          <a:p>
            <a:pPr lvl="2">
              <a:buFont typeface="Arial" pitchFamily="34" charset="0"/>
              <a:buChar char="•"/>
            </a:pPr>
            <a:r>
              <a:rPr lang="fr-FR" sz="1400" dirty="0" smtClean="0">
                <a:latin typeface="Arial" pitchFamily="34" charset="0"/>
                <a:cs typeface="Arial" pitchFamily="34" charset="0"/>
              </a:rPr>
              <a:t>assurer </a:t>
            </a:r>
            <a:r>
              <a:rPr lang="fr-FR" sz="1400" dirty="0" smtClean="0">
                <a:latin typeface="Arial" pitchFamily="34" charset="0"/>
                <a:cs typeface="Arial" pitchFamily="34" charset="0"/>
              </a:rPr>
              <a:t>la sécurité et la confidentialité des </a:t>
            </a:r>
            <a:r>
              <a:rPr lang="fr-FR" sz="1400" dirty="0" smtClean="0">
                <a:latin typeface="Arial" pitchFamily="34" charset="0"/>
                <a:cs typeface="Arial" pitchFamily="34" charset="0"/>
              </a:rPr>
              <a:t>données</a:t>
            </a:r>
          </a:p>
          <a:p>
            <a:pPr lvl="1">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Au-delà </a:t>
            </a:r>
            <a:r>
              <a:rPr lang="fr-FR" sz="1400" dirty="0" smtClean="0">
                <a:latin typeface="Arial" pitchFamily="34" charset="0"/>
                <a:cs typeface="Arial" pitchFamily="34" charset="0"/>
              </a:rPr>
              <a:t>de ces </a:t>
            </a:r>
            <a:r>
              <a:rPr lang="fr-FR" sz="1400" dirty="0" smtClean="0">
                <a:latin typeface="Arial" pitchFamily="34" charset="0"/>
                <a:cs typeface="Arial" pitchFamily="34" charset="0"/>
              </a:rPr>
              <a:t>obligations, </a:t>
            </a:r>
            <a:r>
              <a:rPr lang="fr-FR" sz="1400" dirty="0" smtClean="0">
                <a:latin typeface="Arial" pitchFamily="34" charset="0"/>
                <a:cs typeface="Arial" pitchFamily="34" charset="0"/>
              </a:rPr>
              <a:t>la loi informatique et libertés accorde aussi des droits aux personnes concernées </a:t>
            </a:r>
            <a:r>
              <a:rPr lang="fr-FR" sz="1400" dirty="0" smtClean="0">
                <a:latin typeface="Arial" pitchFamily="34" charset="0"/>
                <a:cs typeface="Arial" pitchFamily="34" charset="0"/>
              </a:rPr>
              <a:t>:</a:t>
            </a:r>
          </a:p>
          <a:p>
            <a:pPr lvl="2">
              <a:buFont typeface="Arial" pitchFamily="34" charset="0"/>
              <a:buChar char="•"/>
            </a:pPr>
            <a:r>
              <a:rPr lang="fr-FR" sz="1400" dirty="0" smtClean="0">
                <a:latin typeface="Arial" pitchFamily="34" charset="0"/>
                <a:cs typeface="Arial" pitchFamily="34" charset="0"/>
              </a:rPr>
              <a:t>droit d’opposition</a:t>
            </a:r>
          </a:p>
          <a:p>
            <a:pPr lvl="2">
              <a:buFont typeface="Arial" pitchFamily="34" charset="0"/>
              <a:buChar char="•"/>
            </a:pPr>
            <a:r>
              <a:rPr lang="fr-FR" sz="1400" dirty="0" smtClean="0">
                <a:latin typeface="Arial" pitchFamily="34" charset="0"/>
                <a:cs typeface="Arial" pitchFamily="34" charset="0"/>
              </a:rPr>
              <a:t>droit d’accès</a:t>
            </a:r>
          </a:p>
          <a:p>
            <a:pPr lvl="2">
              <a:buFont typeface="Arial" pitchFamily="34" charset="0"/>
              <a:buChar char="•"/>
            </a:pPr>
            <a:r>
              <a:rPr lang="fr-FR" sz="1400" dirty="0" smtClean="0">
                <a:latin typeface="Arial" pitchFamily="34" charset="0"/>
                <a:cs typeface="Arial" pitchFamily="34" charset="0"/>
              </a:rPr>
              <a:t>droit </a:t>
            </a:r>
            <a:r>
              <a:rPr lang="fr-FR" sz="1400" dirty="0" smtClean="0">
                <a:latin typeface="Arial" pitchFamily="34" charset="0"/>
                <a:cs typeface="Arial" pitchFamily="34" charset="0"/>
              </a:rPr>
              <a:t>de rectification et de suppression </a:t>
            </a:r>
          </a:p>
          <a:p>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369332"/>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4 / Economie expérimentale et éthique ?  (1/1)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102578"/>
            <a:ext cx="7233244" cy="4893647"/>
          </a:xfrm>
          <a:prstGeom prst="rect">
            <a:avLst/>
          </a:prstGeom>
          <a:noFill/>
        </p:spPr>
        <p:txBody>
          <a:bodyPr wrap="square" rtlCol="0">
            <a:spAutoFit/>
          </a:bodyPr>
          <a:lstStyle/>
          <a:p>
            <a:pPr>
              <a:buFont typeface="Arial" pitchFamily="34" charset="0"/>
              <a:buChar char="•"/>
            </a:pPr>
            <a:r>
              <a:rPr lang="fr-FR" sz="1400" dirty="0" smtClean="0">
                <a:solidFill>
                  <a:schemeClr val="accent6"/>
                </a:solidFill>
                <a:latin typeface="Arial" pitchFamily="34" charset="0"/>
                <a:cs typeface="Arial" pitchFamily="34" charset="0"/>
              </a:rPr>
              <a:t> « Est-ce que les expériences nécessitent un avis éthique ? »</a:t>
            </a:r>
          </a:p>
          <a:p>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A l’heure actuelle, la loi exige un avis éthique dans le cadre de la </a:t>
            </a:r>
            <a:r>
              <a:rPr lang="fr-FR" sz="1400" u="sng" dirty="0" smtClean="0">
                <a:latin typeface="Arial" pitchFamily="34" charset="0"/>
                <a:cs typeface="Arial" pitchFamily="34" charset="0"/>
              </a:rPr>
              <a:t>recherche biomédicale </a:t>
            </a:r>
            <a:r>
              <a:rPr lang="fr-FR" sz="1400" dirty="0" smtClean="0">
                <a:latin typeface="Arial" pitchFamily="34" charset="0"/>
                <a:cs typeface="Arial" pitchFamily="34" charset="0"/>
              </a:rPr>
              <a:t>(loi </a:t>
            </a:r>
            <a:r>
              <a:rPr lang="fr-FR" sz="1400" dirty="0" err="1" smtClean="0">
                <a:latin typeface="Arial" pitchFamily="34" charset="0"/>
                <a:cs typeface="Arial" pitchFamily="34" charset="0"/>
              </a:rPr>
              <a:t>Huriet</a:t>
            </a:r>
            <a:r>
              <a:rPr lang="fr-FR" sz="1400" dirty="0" smtClean="0">
                <a:latin typeface="Arial" pitchFamily="34" charset="0"/>
                <a:cs typeface="Arial" pitchFamily="34" charset="0"/>
              </a:rPr>
              <a:t> de 1988, puis loi de santé publique de </a:t>
            </a:r>
            <a:r>
              <a:rPr lang="fr-FR" sz="1400" dirty="0" smtClean="0">
                <a:latin typeface="Arial" pitchFamily="34" charset="0"/>
                <a:cs typeface="Arial" pitchFamily="34" charset="0"/>
              </a:rPr>
              <a:t>2004). </a:t>
            </a:r>
            <a:endParaRPr lang="fr-FR" sz="1400" dirty="0" smtClean="0">
              <a:latin typeface="Arial" pitchFamily="34" charset="0"/>
              <a:cs typeface="Arial" pitchFamily="34" charset="0"/>
            </a:endParaRPr>
          </a:p>
          <a:p>
            <a:r>
              <a:rPr lang="fr-FR" sz="1200" dirty="0" smtClean="0">
                <a:latin typeface="Arial" pitchFamily="34" charset="0"/>
                <a:cs typeface="Arial" pitchFamily="34" charset="0"/>
              </a:rPr>
              <a:t>Le </a:t>
            </a:r>
            <a:r>
              <a:rPr lang="fr-FR" sz="1200" dirty="0" smtClean="0">
                <a:latin typeface="Arial" pitchFamily="34" charset="0"/>
                <a:cs typeface="Arial" pitchFamily="34" charset="0"/>
              </a:rPr>
              <a:t>Code </a:t>
            </a:r>
            <a:r>
              <a:rPr lang="fr-FR" sz="1200" dirty="0" smtClean="0">
                <a:latin typeface="Arial" pitchFamily="34" charset="0"/>
                <a:cs typeface="Arial" pitchFamily="34" charset="0"/>
              </a:rPr>
              <a:t>de la Santé </a:t>
            </a:r>
            <a:r>
              <a:rPr lang="fr-FR" sz="1200" dirty="0" smtClean="0">
                <a:latin typeface="Arial" pitchFamily="34" charset="0"/>
                <a:cs typeface="Arial" pitchFamily="34" charset="0"/>
              </a:rPr>
              <a:t>publique</a:t>
            </a:r>
            <a:r>
              <a:rPr lang="fr-FR" sz="1200" dirty="0" smtClean="0">
                <a:latin typeface="Arial" pitchFamily="34" charset="0"/>
                <a:cs typeface="Arial" pitchFamily="34" charset="0"/>
              </a:rPr>
              <a:t> </a:t>
            </a:r>
            <a:r>
              <a:rPr lang="fr-FR" sz="1200" dirty="0" smtClean="0">
                <a:latin typeface="Arial" pitchFamily="34" charset="0"/>
                <a:cs typeface="Arial" pitchFamily="34" charset="0"/>
              </a:rPr>
              <a:t>prévoit que </a:t>
            </a:r>
            <a:r>
              <a:rPr lang="fr-FR" sz="1200" dirty="0" smtClean="0">
                <a:latin typeface="Arial" pitchFamily="34" charset="0"/>
                <a:cs typeface="Arial" pitchFamily="34" charset="0"/>
              </a:rPr>
              <a:t>«</a:t>
            </a:r>
            <a:r>
              <a:rPr lang="fr-FR" sz="1200" dirty="0" smtClean="0">
                <a:latin typeface="Arial" pitchFamily="34" charset="0"/>
                <a:cs typeface="Arial" pitchFamily="34" charset="0"/>
              </a:rPr>
              <a:t> La recherche biomédicale ne peut être mise en œuvre qu’après avis favorable du comité de protection des personnes (CPP)».</a:t>
            </a:r>
          </a:p>
          <a:p>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Mais, </a:t>
            </a:r>
            <a:r>
              <a:rPr lang="fr-FR" sz="1400" dirty="0" smtClean="0">
                <a:latin typeface="Arial" pitchFamily="34" charset="0"/>
                <a:cs typeface="Arial" pitchFamily="34" charset="0"/>
              </a:rPr>
              <a:t>il est prévu un avis éthique dans le cadre plus large des </a:t>
            </a:r>
            <a:r>
              <a:rPr lang="fr-FR" sz="1400" u="sng" dirty="0" smtClean="0">
                <a:latin typeface="Arial" pitchFamily="34" charset="0"/>
                <a:cs typeface="Arial" pitchFamily="34" charset="0"/>
              </a:rPr>
              <a:t>recherches sur la personne humaine</a:t>
            </a:r>
            <a:r>
              <a:rPr lang="fr-FR" sz="1400" dirty="0" smtClean="0">
                <a:latin typeface="Arial" pitchFamily="34" charset="0"/>
                <a:cs typeface="Arial" pitchFamily="34" charset="0"/>
              </a:rPr>
              <a:t> (loi </a:t>
            </a:r>
            <a:r>
              <a:rPr lang="fr-FR" sz="1400" dirty="0" err="1" smtClean="0">
                <a:latin typeface="Arial" pitchFamily="34" charset="0"/>
                <a:cs typeface="Arial" pitchFamily="34" charset="0"/>
              </a:rPr>
              <a:t>Jardé</a:t>
            </a:r>
            <a:r>
              <a:rPr lang="fr-FR" sz="1400" dirty="0" smtClean="0">
                <a:latin typeface="Arial" pitchFamily="34" charset="0"/>
                <a:cs typeface="Arial" pitchFamily="34" charset="0"/>
              </a:rPr>
              <a:t> de 2012, mais pas de texte d’application). </a:t>
            </a:r>
            <a:endParaRPr lang="fr-FR" sz="1200" dirty="0" smtClean="0">
              <a:latin typeface="Arial" pitchFamily="34" charset="0"/>
              <a:cs typeface="Arial" pitchFamily="34" charset="0"/>
            </a:endParaRPr>
          </a:p>
          <a:p>
            <a:r>
              <a:rPr lang="fr-FR" sz="1200" dirty="0" smtClean="0">
                <a:latin typeface="Arial" pitchFamily="34" charset="0"/>
                <a:cs typeface="Arial" pitchFamily="34" charset="0"/>
              </a:rPr>
              <a:t>La loi </a:t>
            </a:r>
            <a:r>
              <a:rPr lang="fr-FR" sz="1200" dirty="0" err="1" smtClean="0">
                <a:latin typeface="Arial" pitchFamily="34" charset="0"/>
                <a:cs typeface="Arial" pitchFamily="34" charset="0"/>
              </a:rPr>
              <a:t>Jardé</a:t>
            </a:r>
            <a:r>
              <a:rPr lang="fr-FR" sz="1200" dirty="0" smtClean="0">
                <a:latin typeface="Arial" pitchFamily="34" charset="0"/>
                <a:cs typeface="Arial" pitchFamily="34" charset="0"/>
              </a:rPr>
              <a:t> impose que toutes les recherches impliquant la personne humaine soient soumises au contrôle des CPP, que ces recherches soient « interventionnelles » ou « non interventionnelles ». </a:t>
            </a:r>
          </a:p>
          <a:p>
            <a:r>
              <a:rPr lang="fr-FR" sz="1200" dirty="0" smtClean="0">
                <a:latin typeface="Arial" pitchFamily="34" charset="0"/>
                <a:cs typeface="Arial" pitchFamily="34" charset="0"/>
              </a:rPr>
              <a:t>Les recherches non interventionnelles pourraient concerner les SHS.</a:t>
            </a:r>
          </a:p>
          <a:p>
            <a:pPr>
              <a:buFont typeface="Arial" pitchFamily="34" charset="0"/>
              <a:buChar char="•"/>
            </a:pPr>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En l’absence de texte d’application, il est difficile de connaitre le champ d’application exact de la loi </a:t>
            </a:r>
            <a:r>
              <a:rPr lang="fr-FR" sz="1400" dirty="0" err="1" smtClean="0">
                <a:latin typeface="Arial" pitchFamily="34" charset="0"/>
                <a:cs typeface="Arial" pitchFamily="34" charset="0"/>
              </a:rPr>
              <a:t>Jardé</a:t>
            </a:r>
            <a:r>
              <a:rPr lang="fr-FR" sz="1400" dirty="0" smtClean="0">
                <a:latin typeface="Arial" pitchFamily="34" charset="0"/>
                <a:cs typeface="Arial" pitchFamily="34" charset="0"/>
              </a:rPr>
              <a:t>  : seulement biomédical, ou bien biomédical et SHS ?</a:t>
            </a:r>
          </a:p>
          <a:p>
            <a:pPr>
              <a:buFont typeface="Arial" pitchFamily="34" charset="0"/>
              <a:buChar char="•"/>
            </a:pPr>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Pour autant, possibilité pour les chercheurs en SHS de mettre en place des comités d’éthique au sein de leurs laboratoires (not. pour publier leurs résultats dans les revues scientifiques internationales). </a:t>
            </a:r>
          </a:p>
          <a:p>
            <a:pPr>
              <a:buFont typeface="Arial" pitchFamily="34" charset="0"/>
              <a:buChar char="•"/>
            </a:pPr>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A noter </a:t>
            </a:r>
            <a:r>
              <a:rPr lang="fr-FR" sz="1400" dirty="0" smtClean="0">
                <a:latin typeface="Arial" pitchFamily="34" charset="0"/>
                <a:cs typeface="Arial" pitchFamily="34" charset="0"/>
              </a:rPr>
              <a:t>: existence d’un Comité consultatif commun d’éthique (INRA-CIRAD) qui examine  les questions éthiques que peuvent soulever </a:t>
            </a:r>
            <a:r>
              <a:rPr lang="fr-FR" sz="1400" dirty="0" smtClean="0">
                <a:latin typeface="Arial" pitchFamily="34" charset="0"/>
                <a:cs typeface="Arial" pitchFamily="34" charset="0"/>
              </a:rPr>
              <a:t>« l’activité </a:t>
            </a:r>
            <a:r>
              <a:rPr lang="fr-FR" sz="1400" dirty="0" smtClean="0">
                <a:latin typeface="Arial" pitchFamily="34" charset="0"/>
                <a:cs typeface="Arial" pitchFamily="34" charset="0"/>
              </a:rPr>
              <a:t>et le processus de recherche  » </a:t>
            </a:r>
            <a:r>
              <a:rPr lang="fr-FR" sz="1400" dirty="0" smtClean="0">
                <a:solidFill>
                  <a:schemeClr val="tx1">
                    <a:lumMod val="50000"/>
                    <a:lumOff val="50000"/>
                  </a:schemeClr>
                </a:solidFill>
                <a:latin typeface="Arial" pitchFamily="34" charset="0"/>
                <a:cs typeface="Arial" pitchFamily="34" charset="0"/>
              </a:rPr>
              <a:t>(</a:t>
            </a:r>
            <a:r>
              <a:rPr lang="fr-FR" sz="1400" dirty="0" smtClean="0">
                <a:solidFill>
                  <a:schemeClr val="tx1">
                    <a:lumMod val="50000"/>
                    <a:lumOff val="50000"/>
                  </a:schemeClr>
                </a:solidFill>
                <a:latin typeface="Arial" pitchFamily="34" charset="0"/>
                <a:cs typeface="Arial" pitchFamily="34" charset="0"/>
                <a:hlinkClick r:id="rId2"/>
              </a:rPr>
              <a:t>https://intranet.inra.fr/VIE-DE-L-INSTITUTION/Comite-d-ethique</a:t>
            </a:r>
            <a:r>
              <a:rPr lang="fr-FR" sz="1400" dirty="0" smtClean="0">
                <a:solidFill>
                  <a:schemeClr val="tx1">
                    <a:lumMod val="50000"/>
                    <a:lumOff val="50000"/>
                  </a:schemeClr>
                </a:solidFill>
                <a:latin typeface="Arial" pitchFamily="34" charset="0"/>
                <a:cs typeface="Arial" pitchFamily="34" charset="0"/>
              </a:rPr>
              <a:t>)</a:t>
            </a: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369332"/>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Sources</a:t>
            </a:r>
            <a:endParaRPr lang="fr-FR" b="1" dirty="0">
              <a:solidFill>
                <a:srgbClr val="C5DD01"/>
              </a:solidFill>
              <a:latin typeface="Arial" pitchFamily="34" charset="0"/>
              <a:cs typeface="Arial" pitchFamily="34" charset="0"/>
            </a:endParaRPr>
          </a:p>
        </p:txBody>
      </p:sp>
      <p:sp>
        <p:nvSpPr>
          <p:cNvPr id="7" name="Rectangle 6"/>
          <p:cNvSpPr/>
          <p:nvPr/>
        </p:nvSpPr>
        <p:spPr>
          <a:xfrm>
            <a:off x="1403648" y="1166843"/>
            <a:ext cx="6624736" cy="3816429"/>
          </a:xfrm>
          <a:prstGeom prst="rect">
            <a:avLst/>
          </a:prstGeom>
        </p:spPr>
        <p:txBody>
          <a:bodyPr wrap="square">
            <a:spAutoFit/>
          </a:bodyPr>
          <a:lstStyle/>
          <a:p>
            <a:pPr>
              <a:buFontTx/>
              <a:buChar char="-"/>
            </a:pPr>
            <a:r>
              <a:rPr lang="fr-FR" dirty="0" smtClean="0"/>
              <a:t> </a:t>
            </a:r>
            <a:r>
              <a:rPr lang="fr-FR" sz="1400" dirty="0" smtClean="0">
                <a:solidFill>
                  <a:schemeClr val="tx1">
                    <a:lumMod val="50000"/>
                    <a:lumOff val="50000"/>
                  </a:schemeClr>
                </a:solidFill>
                <a:latin typeface="Arial" pitchFamily="34" charset="0"/>
                <a:cs typeface="Arial" pitchFamily="34" charset="0"/>
              </a:rPr>
              <a:t>Cabinet </a:t>
            </a:r>
            <a:r>
              <a:rPr lang="fr-FR" sz="1400" dirty="0" smtClean="0">
                <a:solidFill>
                  <a:schemeClr val="tx1">
                    <a:lumMod val="50000"/>
                    <a:lumOff val="50000"/>
                  </a:schemeClr>
                </a:solidFill>
                <a:latin typeface="Arial" pitchFamily="34" charset="0"/>
                <a:cs typeface="Arial" pitchFamily="34" charset="0"/>
              </a:rPr>
              <a:t>Lefebvre : </a:t>
            </a:r>
            <a:endParaRPr lang="fr-FR" sz="1400" dirty="0" smtClean="0">
              <a:solidFill>
                <a:schemeClr val="tx1">
                  <a:lumMod val="50000"/>
                  <a:lumOff val="50000"/>
                </a:schemeClr>
              </a:solidFill>
              <a:latin typeface="Arial" pitchFamily="34" charset="0"/>
              <a:cs typeface="Arial" pitchFamily="34" charset="0"/>
            </a:endParaRPr>
          </a:p>
          <a:p>
            <a:pPr lvl="1">
              <a:buFontTx/>
              <a:buChar char="-"/>
            </a:pPr>
            <a:r>
              <a:rPr lang="fr-FR" sz="1400" u="sng" dirty="0" smtClean="0">
                <a:solidFill>
                  <a:schemeClr val="tx1">
                    <a:lumMod val="50000"/>
                    <a:lumOff val="50000"/>
                  </a:schemeClr>
                </a:solidFill>
                <a:latin typeface="Arial" pitchFamily="34" charset="0"/>
                <a:cs typeface="Arial" pitchFamily="34" charset="0"/>
              </a:rPr>
              <a:t>Mémorandum </a:t>
            </a:r>
            <a:r>
              <a:rPr lang="fr-FR" sz="1400" u="sng" dirty="0" smtClean="0">
                <a:solidFill>
                  <a:schemeClr val="tx1">
                    <a:lumMod val="50000"/>
                    <a:lumOff val="50000"/>
                  </a:schemeClr>
                </a:solidFill>
                <a:latin typeface="Arial" pitchFamily="34" charset="0"/>
                <a:cs typeface="Arial" pitchFamily="34" charset="0"/>
              </a:rPr>
              <a:t>du 11 mai 2012</a:t>
            </a:r>
            <a:r>
              <a:rPr lang="fr-FR" sz="1400" dirty="0" smtClean="0">
                <a:solidFill>
                  <a:schemeClr val="tx1">
                    <a:lumMod val="50000"/>
                    <a:lumOff val="50000"/>
                  </a:schemeClr>
                </a:solidFill>
                <a:latin typeface="Arial" pitchFamily="34" charset="0"/>
                <a:cs typeface="Arial" pitchFamily="34" charset="0"/>
              </a:rPr>
              <a:t> : Versement aux agriculteurs de leur rémunération en contrepartie de leur participation aux expériences économiques menées par les chercheurs de l’INRA </a:t>
            </a:r>
          </a:p>
          <a:p>
            <a:pPr lvl="1">
              <a:buFontTx/>
              <a:buChar char="-"/>
            </a:pPr>
            <a:r>
              <a:rPr lang="fr-FR" sz="1400" u="sng" dirty="0" smtClean="0">
                <a:solidFill>
                  <a:schemeClr val="tx1">
                    <a:lumMod val="50000"/>
                    <a:lumOff val="50000"/>
                  </a:schemeClr>
                </a:solidFill>
                <a:latin typeface="Arial" pitchFamily="34" charset="0"/>
                <a:cs typeface="Arial" pitchFamily="34" charset="0"/>
              </a:rPr>
              <a:t>Mémorandum </a:t>
            </a:r>
            <a:r>
              <a:rPr lang="fr-FR" sz="1400" u="sng" dirty="0" smtClean="0">
                <a:solidFill>
                  <a:schemeClr val="tx1">
                    <a:lumMod val="50000"/>
                    <a:lumOff val="50000"/>
                  </a:schemeClr>
                </a:solidFill>
                <a:latin typeface="Arial" pitchFamily="34" charset="0"/>
                <a:cs typeface="Arial" pitchFamily="34" charset="0"/>
              </a:rPr>
              <a:t>du 14 mai 2002</a:t>
            </a:r>
            <a:r>
              <a:rPr lang="fr-FR" sz="1400" dirty="0" smtClean="0">
                <a:solidFill>
                  <a:schemeClr val="tx1">
                    <a:lumMod val="50000"/>
                    <a:lumOff val="50000"/>
                  </a:schemeClr>
                </a:solidFill>
                <a:latin typeface="Arial" pitchFamily="34" charset="0"/>
                <a:cs typeface="Arial" pitchFamily="34" charset="0"/>
              </a:rPr>
              <a:t> : Traitement fiscal - exclusivement, et hors traitement social - des versements effectués au profit de participants à des expériences économiques </a:t>
            </a:r>
          </a:p>
          <a:p>
            <a:pPr lvl="1">
              <a:buFontTx/>
              <a:buChar char="-"/>
            </a:pPr>
            <a:r>
              <a:rPr lang="fr-FR" sz="1400" u="sng" dirty="0" smtClean="0">
                <a:solidFill>
                  <a:schemeClr val="tx1">
                    <a:lumMod val="50000"/>
                    <a:lumOff val="50000"/>
                  </a:schemeClr>
                </a:solidFill>
                <a:latin typeface="Arial" pitchFamily="34" charset="0"/>
                <a:cs typeface="Arial" pitchFamily="34" charset="0"/>
              </a:rPr>
              <a:t>Mémorandum </a:t>
            </a:r>
            <a:r>
              <a:rPr lang="fr-FR" sz="1400" u="sng" dirty="0" smtClean="0">
                <a:solidFill>
                  <a:schemeClr val="tx1">
                    <a:lumMod val="50000"/>
                    <a:lumOff val="50000"/>
                  </a:schemeClr>
                </a:solidFill>
                <a:latin typeface="Arial" pitchFamily="34" charset="0"/>
                <a:cs typeface="Arial" pitchFamily="34" charset="0"/>
              </a:rPr>
              <a:t>du 21 juin 2012</a:t>
            </a:r>
            <a:r>
              <a:rPr lang="fr-FR" sz="1400" dirty="0" smtClean="0">
                <a:solidFill>
                  <a:schemeClr val="tx1">
                    <a:lumMod val="50000"/>
                    <a:lumOff val="50000"/>
                  </a:schemeClr>
                </a:solidFill>
                <a:latin typeface="Arial" pitchFamily="34" charset="0"/>
                <a:cs typeface="Arial" pitchFamily="34" charset="0"/>
              </a:rPr>
              <a:t> : Economie expérimentale / Jeu de </a:t>
            </a:r>
            <a:r>
              <a:rPr lang="fr-FR" sz="1400" dirty="0" smtClean="0">
                <a:solidFill>
                  <a:schemeClr val="tx1">
                    <a:lumMod val="50000"/>
                    <a:lumOff val="50000"/>
                  </a:schemeClr>
                </a:solidFill>
                <a:latin typeface="Arial" pitchFamily="34" charset="0"/>
                <a:cs typeface="Arial" pitchFamily="34" charset="0"/>
              </a:rPr>
              <a:t>hasard</a:t>
            </a:r>
          </a:p>
          <a:p>
            <a:pPr lvl="1">
              <a:buFontTx/>
              <a:buChar char="-"/>
            </a:pPr>
            <a:r>
              <a:rPr lang="fr-FR" sz="1400" u="sng" dirty="0" smtClean="0">
                <a:solidFill>
                  <a:schemeClr val="tx1">
                    <a:lumMod val="50000"/>
                    <a:lumOff val="50000"/>
                  </a:schemeClr>
                </a:solidFill>
                <a:latin typeface="Arial" pitchFamily="34" charset="0"/>
                <a:cs typeface="Arial" pitchFamily="34" charset="0"/>
              </a:rPr>
              <a:t>Mémorandum </a:t>
            </a:r>
            <a:r>
              <a:rPr lang="fr-FR" sz="1400" u="sng" dirty="0" smtClean="0">
                <a:solidFill>
                  <a:schemeClr val="tx1">
                    <a:lumMod val="50000"/>
                    <a:lumOff val="50000"/>
                  </a:schemeClr>
                </a:solidFill>
                <a:latin typeface="Arial" pitchFamily="34" charset="0"/>
                <a:cs typeface="Arial" pitchFamily="34" charset="0"/>
              </a:rPr>
              <a:t>du 24 janvier 2014</a:t>
            </a:r>
            <a:r>
              <a:rPr lang="fr-FR" sz="1400" dirty="0" smtClean="0">
                <a:solidFill>
                  <a:schemeClr val="tx1">
                    <a:lumMod val="50000"/>
                    <a:lumOff val="50000"/>
                  </a:schemeClr>
                </a:solidFill>
                <a:latin typeface="Arial" pitchFamily="34" charset="0"/>
                <a:cs typeface="Arial" pitchFamily="34" charset="0"/>
              </a:rPr>
              <a:t> : Recours à un tiers pour l’organisation d’expériences économiques menées par l’INRA auprès d’agriculteurs et pour le versement de la rémunération reçue de ces derniers en contrepartie de leur </a:t>
            </a:r>
            <a:r>
              <a:rPr lang="fr-FR" sz="1400" dirty="0" smtClean="0">
                <a:solidFill>
                  <a:schemeClr val="tx1">
                    <a:lumMod val="50000"/>
                    <a:lumOff val="50000"/>
                  </a:schemeClr>
                </a:solidFill>
                <a:latin typeface="Arial" pitchFamily="34" charset="0"/>
                <a:cs typeface="Arial" pitchFamily="34" charset="0"/>
              </a:rPr>
              <a:t>participation</a:t>
            </a:r>
            <a:endParaRPr lang="fr-FR" sz="1400" dirty="0" smtClean="0">
              <a:solidFill>
                <a:schemeClr val="tx1">
                  <a:lumMod val="50000"/>
                  <a:lumOff val="50000"/>
                </a:schemeClr>
              </a:solidFill>
              <a:latin typeface="Arial" pitchFamily="34" charset="0"/>
              <a:cs typeface="Arial" pitchFamily="34" charset="0"/>
            </a:endParaRPr>
          </a:p>
          <a:p>
            <a:pPr>
              <a:buFontTx/>
              <a:buChar char="-"/>
            </a:pPr>
            <a:r>
              <a:rPr lang="fr-FR" sz="1400" dirty="0" err="1" smtClean="0">
                <a:solidFill>
                  <a:schemeClr val="tx1">
                    <a:lumMod val="50000"/>
                    <a:lumOff val="50000"/>
                  </a:schemeClr>
                </a:solidFill>
                <a:latin typeface="Arial" pitchFamily="34" charset="0"/>
                <a:cs typeface="Arial" pitchFamily="34" charset="0"/>
              </a:rPr>
              <a:t>Jurisclasseurs</a:t>
            </a:r>
            <a:r>
              <a:rPr lang="fr-FR" sz="1400" dirty="0" smtClean="0">
                <a:solidFill>
                  <a:schemeClr val="tx1">
                    <a:lumMod val="50000"/>
                    <a:lumOff val="50000"/>
                  </a:schemeClr>
                </a:solidFill>
                <a:latin typeface="Arial" pitchFamily="34" charset="0"/>
                <a:cs typeface="Arial" pitchFamily="34" charset="0"/>
              </a:rPr>
              <a:t> :</a:t>
            </a:r>
          </a:p>
          <a:p>
            <a:pPr lvl="1">
              <a:buFontTx/>
              <a:buChar char="-"/>
            </a:pPr>
            <a:r>
              <a:rPr lang="fr-FR" sz="1400" dirty="0" smtClean="0">
                <a:solidFill>
                  <a:schemeClr val="tx1">
                    <a:lumMod val="50000"/>
                    <a:lumOff val="50000"/>
                  </a:schemeClr>
                </a:solidFill>
                <a:latin typeface="Arial" pitchFamily="34" charset="0"/>
                <a:cs typeface="Arial" pitchFamily="34" charset="0"/>
              </a:rPr>
              <a:t>Huissiers de Justice (</a:t>
            </a:r>
            <a:r>
              <a:rPr lang="fr-FR" sz="1400" dirty="0" err="1" smtClean="0">
                <a:solidFill>
                  <a:schemeClr val="tx1">
                    <a:lumMod val="50000"/>
                    <a:lumOff val="50000"/>
                  </a:schemeClr>
                </a:solidFill>
                <a:latin typeface="Arial" pitchFamily="34" charset="0"/>
                <a:cs typeface="Arial" pitchFamily="34" charset="0"/>
              </a:rPr>
              <a:t>Fasc</a:t>
            </a:r>
            <a:r>
              <a:rPr lang="fr-FR" sz="1400" dirty="0" smtClean="0">
                <a:solidFill>
                  <a:schemeClr val="tx1">
                    <a:lumMod val="50000"/>
                    <a:lumOff val="50000"/>
                  </a:schemeClr>
                </a:solidFill>
                <a:latin typeface="Arial" pitchFamily="34" charset="0"/>
                <a:cs typeface="Arial" pitchFamily="34" charset="0"/>
              </a:rPr>
              <a:t> Jeux et paris)</a:t>
            </a:r>
          </a:p>
          <a:p>
            <a:pPr lvl="1">
              <a:buFontTx/>
              <a:buChar char="-"/>
            </a:pPr>
            <a:r>
              <a:rPr lang="fr-FR" sz="1400" dirty="0" smtClean="0">
                <a:solidFill>
                  <a:schemeClr val="tx1">
                    <a:lumMod val="50000"/>
                    <a:lumOff val="50000"/>
                  </a:schemeClr>
                </a:solidFill>
                <a:latin typeface="Arial" pitchFamily="34" charset="0"/>
                <a:cs typeface="Arial" pitchFamily="34" charset="0"/>
              </a:rPr>
              <a:t>Droit administratif (</a:t>
            </a:r>
            <a:r>
              <a:rPr lang="fr-FR" sz="1400" dirty="0" err="1" smtClean="0">
                <a:solidFill>
                  <a:schemeClr val="tx1">
                    <a:lumMod val="50000"/>
                    <a:lumOff val="50000"/>
                  </a:schemeClr>
                </a:solidFill>
                <a:latin typeface="Arial" pitchFamily="34" charset="0"/>
                <a:cs typeface="Arial" pitchFamily="34" charset="0"/>
              </a:rPr>
              <a:t>Fasc</a:t>
            </a:r>
            <a:r>
              <a:rPr lang="fr-FR" sz="1400" dirty="0" smtClean="0">
                <a:solidFill>
                  <a:schemeClr val="tx1">
                    <a:lumMod val="50000"/>
                    <a:lumOff val="50000"/>
                  </a:schemeClr>
                </a:solidFill>
                <a:latin typeface="Arial" pitchFamily="34" charset="0"/>
                <a:cs typeface="Arial" pitchFamily="34" charset="0"/>
              </a:rPr>
              <a:t>  Données à caractère personnel)</a:t>
            </a:r>
          </a:p>
          <a:p>
            <a:pPr>
              <a:buFontTx/>
              <a:buChar char="-"/>
            </a:pPr>
            <a:r>
              <a:rPr lang="fr-FR" sz="1400" dirty="0" smtClean="0">
                <a:solidFill>
                  <a:schemeClr val="tx1">
                    <a:lumMod val="50000"/>
                    <a:lumOff val="50000"/>
                  </a:schemeClr>
                </a:solidFill>
                <a:latin typeface="Arial" pitchFamily="34" charset="0"/>
                <a:cs typeface="Arial" pitchFamily="34" charset="0"/>
              </a:rPr>
              <a:t>Dictionnaires permanents:</a:t>
            </a:r>
          </a:p>
          <a:p>
            <a:pPr lvl="1">
              <a:buFontTx/>
              <a:buChar char="-"/>
            </a:pPr>
            <a:r>
              <a:rPr lang="fr-FR" sz="1400" dirty="0" smtClean="0">
                <a:solidFill>
                  <a:schemeClr val="tx1">
                    <a:lumMod val="50000"/>
                    <a:lumOff val="50000"/>
                  </a:schemeClr>
                </a:solidFill>
                <a:latin typeface="Arial" pitchFamily="34" charset="0"/>
                <a:cs typeface="Arial" pitchFamily="34" charset="0"/>
              </a:rPr>
              <a:t>Etude Recherche biomédicale</a:t>
            </a:r>
            <a:endParaRPr lang="fr-FR" sz="14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99197" y="260649"/>
            <a:ext cx="6768752" cy="707886"/>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p>
          <a:p>
            <a:pPr algn="ctr"/>
            <a:endParaRPr lang="fr-FR" sz="2000" b="1" dirty="0">
              <a:solidFill>
                <a:srgbClr val="6F9D20"/>
              </a:solidFill>
              <a:latin typeface="Arial" pitchFamily="34" charset="0"/>
              <a:cs typeface="Arial" pitchFamily="34" charset="0"/>
            </a:endParaRPr>
          </a:p>
        </p:txBody>
      </p:sp>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5" name="ZoneTexte 4"/>
          <p:cNvSpPr txBox="1"/>
          <p:nvPr/>
        </p:nvSpPr>
        <p:spPr>
          <a:xfrm>
            <a:off x="1259632" y="908721"/>
            <a:ext cx="7233244" cy="1708160"/>
          </a:xfrm>
          <a:prstGeom prst="rect">
            <a:avLst/>
          </a:prstGeom>
          <a:noFill/>
        </p:spPr>
        <p:txBody>
          <a:bodyPr wrap="square" rtlCol="0">
            <a:spAutoFit/>
          </a:bodyPr>
          <a:lstStyle/>
          <a:p>
            <a:pPr>
              <a:lnSpc>
                <a:spcPct val="150000"/>
              </a:lnSpc>
              <a:buClr>
                <a:srgbClr val="C5DD01"/>
              </a:buClr>
            </a:pPr>
            <a:r>
              <a:rPr lang="fr-FR" sz="1400" dirty="0" smtClean="0">
                <a:solidFill>
                  <a:schemeClr val="tx1">
                    <a:lumMod val="50000"/>
                    <a:lumOff val="50000"/>
                  </a:schemeClr>
                </a:solidFill>
                <a:latin typeface="Arial" pitchFamily="34" charset="0"/>
                <a:cs typeface="Arial" pitchFamily="34" charset="0"/>
              </a:rPr>
              <a:t>L’économie expérimentale pose question d’un point de vue juridique </a:t>
            </a:r>
            <a:r>
              <a:rPr lang="fr-FR" sz="1400" dirty="0" smtClean="0">
                <a:solidFill>
                  <a:schemeClr val="tx1">
                    <a:lumMod val="50000"/>
                    <a:lumOff val="50000"/>
                  </a:schemeClr>
                </a:solidFill>
                <a:latin typeface="Arial" pitchFamily="34" charset="0"/>
                <a:cs typeface="Arial" pitchFamily="34" charset="0"/>
              </a:rPr>
              <a:t>en particulier parce </a:t>
            </a:r>
            <a:r>
              <a:rPr lang="fr-FR" sz="1400" dirty="0" smtClean="0">
                <a:solidFill>
                  <a:schemeClr val="tx1">
                    <a:lumMod val="50000"/>
                    <a:lumOff val="50000"/>
                  </a:schemeClr>
                </a:solidFill>
                <a:latin typeface="Arial" pitchFamily="34" charset="0"/>
                <a:cs typeface="Arial" pitchFamily="34" charset="0"/>
              </a:rPr>
              <a:t>qu’elle suppose de faire « jouer » des participants, parce qu’elle entraine la remise d’argent </a:t>
            </a:r>
            <a:r>
              <a:rPr lang="fr-FR" sz="1400" dirty="0" smtClean="0">
                <a:solidFill>
                  <a:schemeClr val="tx1">
                    <a:lumMod val="50000"/>
                    <a:lumOff val="50000"/>
                  </a:schemeClr>
                </a:solidFill>
                <a:latin typeface="Arial" pitchFamily="34" charset="0"/>
                <a:cs typeface="Arial" pitchFamily="34" charset="0"/>
              </a:rPr>
              <a:t>aux participants</a:t>
            </a:r>
            <a:r>
              <a:rPr lang="fr-FR" sz="1400" dirty="0" smtClean="0">
                <a:solidFill>
                  <a:schemeClr val="tx1">
                    <a:lumMod val="50000"/>
                    <a:lumOff val="50000"/>
                  </a:schemeClr>
                </a:solidFill>
                <a:latin typeface="Arial" pitchFamily="34" charset="0"/>
                <a:cs typeface="Arial" pitchFamily="34" charset="0"/>
              </a:rPr>
              <a:t>, parce qu’elle nécessite de conserver et d’utiliser les données personnelles </a:t>
            </a:r>
            <a:r>
              <a:rPr lang="fr-FR" sz="1400" dirty="0" smtClean="0">
                <a:solidFill>
                  <a:schemeClr val="tx1">
                    <a:lumMod val="50000"/>
                    <a:lumOff val="50000"/>
                  </a:schemeClr>
                </a:solidFill>
                <a:latin typeface="Arial" pitchFamily="34" charset="0"/>
                <a:cs typeface="Arial" pitchFamily="34" charset="0"/>
              </a:rPr>
              <a:t>des </a:t>
            </a:r>
            <a:r>
              <a:rPr lang="fr-FR" sz="1400" dirty="0" smtClean="0">
                <a:solidFill>
                  <a:schemeClr val="tx1">
                    <a:lumMod val="50000"/>
                    <a:lumOff val="50000"/>
                  </a:schemeClr>
                </a:solidFill>
                <a:latin typeface="Arial" pitchFamily="34" charset="0"/>
                <a:cs typeface="Arial" pitchFamily="34" charset="0"/>
              </a:rPr>
              <a:t>participants, et plus généralement parce que </a:t>
            </a:r>
            <a:r>
              <a:rPr lang="fr-FR" sz="1400" dirty="0" smtClean="0">
                <a:solidFill>
                  <a:schemeClr val="tx1">
                    <a:lumMod val="50000"/>
                    <a:lumOff val="50000"/>
                  </a:schemeClr>
                </a:solidFill>
                <a:latin typeface="Arial" pitchFamily="34" charset="0"/>
                <a:cs typeface="Arial" pitchFamily="34" charset="0"/>
              </a:rPr>
              <a:t>les </a:t>
            </a:r>
            <a:r>
              <a:rPr lang="fr-FR" sz="1400" dirty="0" smtClean="0">
                <a:solidFill>
                  <a:schemeClr val="tx1">
                    <a:lumMod val="50000"/>
                    <a:lumOff val="50000"/>
                  </a:schemeClr>
                </a:solidFill>
                <a:latin typeface="Arial" pitchFamily="34" charset="0"/>
                <a:cs typeface="Arial" pitchFamily="34" charset="0"/>
              </a:rPr>
              <a:t>participants sont des êtres humains.</a:t>
            </a:r>
          </a:p>
        </p:txBody>
      </p:sp>
      <p:graphicFrame>
        <p:nvGraphicFramePr>
          <p:cNvPr id="6" name="Diagramme 5"/>
          <p:cNvGraphicFramePr/>
          <p:nvPr/>
        </p:nvGraphicFramePr>
        <p:xfrm>
          <a:off x="2123728" y="2636912"/>
          <a:ext cx="5136232" cy="3112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40288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8" name="ZoneTexte 7"/>
          <p:cNvSpPr txBox="1"/>
          <p:nvPr/>
        </p:nvSpPr>
        <p:spPr>
          <a:xfrm>
            <a:off x="1331640" y="1340768"/>
            <a:ext cx="7233244" cy="4616648"/>
          </a:xfrm>
          <a:prstGeom prst="rect">
            <a:avLst/>
          </a:prstGeom>
          <a:noFill/>
        </p:spPr>
        <p:txBody>
          <a:bodyPr wrap="square" rtlCol="0">
            <a:spAutoFit/>
          </a:bodyPr>
          <a:lstStyle/>
          <a:p>
            <a:pPr>
              <a:buFont typeface="Arial" pitchFamily="34" charset="0"/>
              <a:buChar char="•"/>
            </a:pPr>
            <a:r>
              <a:rPr lang="fr-FR" sz="1400" dirty="0" smtClean="0">
                <a:solidFill>
                  <a:schemeClr val="accent6"/>
                </a:solidFill>
                <a:latin typeface="Arial" pitchFamily="34" charset="0"/>
                <a:cs typeface="Arial" pitchFamily="34" charset="0"/>
              </a:rPr>
              <a:t> « Est-ce que les expériences sont conformes à la réglementation sur les jeux d’argent et de hasard ? »</a:t>
            </a:r>
          </a:p>
          <a:p>
            <a:endParaRPr lang="fr-FR" sz="1400" dirty="0" smtClean="0">
              <a:solidFill>
                <a:schemeClr val="accent6"/>
              </a:solidFill>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L</a:t>
            </a:r>
            <a:r>
              <a:rPr lang="fr-FR" sz="1400" dirty="0" smtClean="0">
                <a:latin typeface="Arial" pitchFamily="34" charset="0"/>
                <a:cs typeface="Arial" pitchFamily="34" charset="0"/>
              </a:rPr>
              <a:t>es </a:t>
            </a:r>
            <a:r>
              <a:rPr lang="fr-FR" sz="1400" dirty="0" smtClean="0">
                <a:latin typeface="Arial" pitchFamily="34" charset="0"/>
                <a:cs typeface="Arial" pitchFamily="34" charset="0"/>
              </a:rPr>
              <a:t>jeux d’argent et de hasard sont régis par le Code de la sécurité intérieure et par la loi </a:t>
            </a:r>
            <a:r>
              <a:rPr lang="fr-FR" sz="1400" dirty="0" smtClean="0">
                <a:latin typeface="Arial" pitchFamily="34" charset="0"/>
                <a:cs typeface="Arial" pitchFamily="34" charset="0"/>
              </a:rPr>
              <a:t>n°2010-476.</a:t>
            </a:r>
            <a:endParaRPr lang="fr-FR" sz="1400" dirty="0" smtClean="0">
              <a:latin typeface="Arial" pitchFamily="34" charset="0"/>
              <a:cs typeface="Arial" pitchFamily="34" charset="0"/>
            </a:endParaRPr>
          </a:p>
          <a:p>
            <a:pPr>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Les </a:t>
            </a:r>
            <a:r>
              <a:rPr lang="fr-FR" sz="1400" dirty="0" smtClean="0">
                <a:latin typeface="Arial" pitchFamily="34" charset="0"/>
                <a:cs typeface="Arial" pitchFamily="34" charset="0"/>
              </a:rPr>
              <a:t>jeux d’argent et de hasard constituent des formes de </a:t>
            </a:r>
            <a:r>
              <a:rPr lang="fr-FR" sz="1400" dirty="0" smtClean="0">
                <a:latin typeface="Arial" pitchFamily="34" charset="0"/>
                <a:cs typeface="Arial" pitchFamily="34" charset="0"/>
              </a:rPr>
              <a:t>loterie.</a:t>
            </a:r>
            <a:endParaRPr lang="fr-FR" sz="1400" dirty="0" smtClean="0">
              <a:latin typeface="Arial" pitchFamily="34" charset="0"/>
              <a:cs typeface="Arial" pitchFamily="34" charset="0"/>
            </a:endParaRPr>
          </a:p>
          <a:p>
            <a:pPr lvl="1">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Les </a:t>
            </a:r>
            <a:r>
              <a:rPr lang="fr-FR" sz="1400" dirty="0" smtClean="0">
                <a:latin typeface="Arial" pitchFamily="34" charset="0"/>
                <a:cs typeface="Arial" pitchFamily="34" charset="0"/>
              </a:rPr>
              <a:t>loteries sont définies comme « … toutes opérations offertes au public, sous quelque dénomination que ce soit, pour faire naître l’espérance d’un gain qui serait dû, même partiellement, au hasard et pour lesquelles un sacrifice financier est exigé par l’opérateur de la part des participants » (art. L. 322-2 CSI</a:t>
            </a:r>
            <a:r>
              <a:rPr lang="fr-FR" sz="1400" dirty="0" smtClean="0">
                <a:latin typeface="Arial" pitchFamily="34" charset="0"/>
                <a:cs typeface="Arial" pitchFamily="34" charset="0"/>
              </a:rPr>
              <a:t>).</a:t>
            </a:r>
            <a:endParaRPr lang="fr-FR" sz="1400" dirty="0" smtClean="0">
              <a:latin typeface="Arial" pitchFamily="34" charset="0"/>
              <a:cs typeface="Arial" pitchFamily="34" charset="0"/>
            </a:endParaRPr>
          </a:p>
          <a:p>
            <a:pPr lvl="1">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Les </a:t>
            </a:r>
            <a:r>
              <a:rPr lang="fr-FR" sz="1400" dirty="0" smtClean="0">
                <a:latin typeface="Arial" pitchFamily="34" charset="0"/>
                <a:cs typeface="Arial" pitchFamily="34" charset="0"/>
              </a:rPr>
              <a:t>loteries sont par principe interdites (art. L. 322-1 CSI), même s’il existe des dérogations (loteries des fêtes foraines, lotos</a:t>
            </a:r>
            <a:r>
              <a:rPr lang="fr-FR" sz="1400" dirty="0" smtClean="0">
                <a:latin typeface="Arial" pitchFamily="34" charset="0"/>
                <a:cs typeface="Arial" pitchFamily="34" charset="0"/>
              </a:rPr>
              <a:t>…).</a:t>
            </a:r>
            <a:endParaRPr lang="fr-FR" sz="1400" dirty="0" smtClean="0">
              <a:latin typeface="Arial" pitchFamily="34" charset="0"/>
              <a:cs typeface="Arial" pitchFamily="34" charset="0"/>
            </a:endParaRPr>
          </a:p>
          <a:p>
            <a:pPr lvl="1">
              <a:buFont typeface="Arial" pitchFamily="34" charset="0"/>
              <a:buChar char="•"/>
            </a:pPr>
            <a:endParaRPr lang="fr-FR" sz="1400" dirty="0" smtClean="0">
              <a:latin typeface="Arial" pitchFamily="34" charset="0"/>
              <a:cs typeface="Arial" pitchFamily="34" charset="0"/>
            </a:endParaRPr>
          </a:p>
          <a:p>
            <a:pPr>
              <a:buFont typeface="Arial" pitchFamily="34" charset="0"/>
              <a:buChar char="•"/>
            </a:pPr>
            <a:r>
              <a:rPr lang="fr-FR" sz="1400" dirty="0" smtClean="0">
                <a:solidFill>
                  <a:schemeClr val="accent6"/>
                </a:solidFill>
                <a:latin typeface="Arial" pitchFamily="34" charset="0"/>
                <a:cs typeface="Arial" pitchFamily="34" charset="0"/>
              </a:rPr>
              <a:t> Est-ce que les expériences menées dans le cadre de l’économie expérimentale pourraient constituer des loteries prohibées </a:t>
            </a:r>
            <a:r>
              <a:rPr lang="fr-FR" sz="1400" dirty="0" smtClean="0">
                <a:solidFill>
                  <a:schemeClr val="accent6"/>
                </a:solidFill>
                <a:latin typeface="Arial" pitchFamily="34" charset="0"/>
                <a:cs typeface="Arial" pitchFamily="34" charset="0"/>
              </a:rPr>
              <a:t>?</a:t>
            </a:r>
          </a:p>
          <a:p>
            <a:endParaRPr lang="fr-FR" sz="1400" dirty="0" smtClean="0">
              <a:solidFill>
                <a:schemeClr val="accent6"/>
              </a:solidFill>
              <a:latin typeface="Arial" pitchFamily="34" charset="0"/>
              <a:cs typeface="Arial" pitchFamily="34" charset="0"/>
            </a:endParaRPr>
          </a:p>
          <a:p>
            <a:pPr marL="457200" lvl="2">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Une </a:t>
            </a:r>
            <a:r>
              <a:rPr lang="fr-FR" sz="1400" dirty="0" smtClean="0">
                <a:latin typeface="Arial" pitchFamily="34" charset="0"/>
                <a:cs typeface="Arial" pitchFamily="34" charset="0"/>
              </a:rPr>
              <a:t>loterie est illicite si 4 conditions cumulatives sont réunies : une offre au public + l’espérance d’un gain + l’intervention du hasard + un sacrifice </a:t>
            </a:r>
            <a:r>
              <a:rPr lang="fr-FR" sz="1400" dirty="0" smtClean="0">
                <a:latin typeface="Arial" pitchFamily="34" charset="0"/>
                <a:cs typeface="Arial" pitchFamily="34" charset="0"/>
              </a:rPr>
              <a:t>pécuniaire.</a:t>
            </a:r>
            <a:endParaRPr lang="fr-FR" sz="1400" dirty="0" smtClean="0">
              <a:latin typeface="Arial" pitchFamily="34" charset="0"/>
              <a:cs typeface="Arial" pitchFamily="34" charset="0"/>
            </a:endParaRPr>
          </a:p>
        </p:txBody>
      </p:sp>
      <p:sp>
        <p:nvSpPr>
          <p:cNvPr id="10" name="ZoneTexte 9"/>
          <p:cNvSpPr txBox="1"/>
          <p:nvPr/>
        </p:nvSpPr>
        <p:spPr>
          <a:xfrm>
            <a:off x="1331640" y="908720"/>
            <a:ext cx="6768752" cy="369332"/>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1 / Economie expérimentale et droit des jeux ? (1/2) </a:t>
            </a:r>
            <a:endParaRPr lang="fr-FR" b="1" dirty="0">
              <a:solidFill>
                <a:srgbClr val="C5DD01"/>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8" name="ZoneTexte 7"/>
          <p:cNvSpPr txBox="1"/>
          <p:nvPr/>
        </p:nvSpPr>
        <p:spPr>
          <a:xfrm>
            <a:off x="1403648" y="1484784"/>
            <a:ext cx="7233244" cy="3323987"/>
          </a:xfrm>
          <a:prstGeom prst="rect">
            <a:avLst/>
          </a:prstGeom>
          <a:noFill/>
        </p:spPr>
        <p:txBody>
          <a:bodyPr wrap="square" rtlCol="0">
            <a:spAutoFit/>
          </a:bodyPr>
          <a:lstStyle/>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S</a:t>
            </a:r>
            <a:r>
              <a:rPr lang="fr-FR" sz="1400" dirty="0" smtClean="0">
                <a:latin typeface="Arial" pitchFamily="34" charset="0"/>
                <a:cs typeface="Arial" pitchFamily="34" charset="0"/>
              </a:rPr>
              <a:t>’agissant de l’économie expérimentale, on peut estimer que les 2 dernières </a:t>
            </a:r>
            <a:r>
              <a:rPr lang="fr-FR" sz="1400" dirty="0" smtClean="0">
                <a:latin typeface="Arial" pitchFamily="34" charset="0"/>
                <a:cs typeface="Arial" pitchFamily="34" charset="0"/>
              </a:rPr>
              <a:t>conditions  (l’intervention du hasard + un sacrifice </a:t>
            </a:r>
            <a:r>
              <a:rPr lang="fr-FR" sz="1400" dirty="0" smtClean="0">
                <a:latin typeface="Arial" pitchFamily="34" charset="0"/>
                <a:cs typeface="Arial" pitchFamily="34" charset="0"/>
              </a:rPr>
              <a:t>pécuniaire) ne </a:t>
            </a:r>
            <a:r>
              <a:rPr lang="fr-FR" sz="1400" dirty="0" smtClean="0">
                <a:latin typeface="Arial" pitchFamily="34" charset="0"/>
                <a:cs typeface="Arial" pitchFamily="34" charset="0"/>
              </a:rPr>
              <a:t>seront pas remplies :</a:t>
            </a:r>
          </a:p>
          <a:p>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les </a:t>
            </a:r>
            <a:r>
              <a:rPr lang="fr-FR" sz="1400" dirty="0" smtClean="0">
                <a:latin typeface="Arial" pitchFamily="34" charset="0"/>
                <a:cs typeface="Arial" pitchFamily="34" charset="0"/>
              </a:rPr>
              <a:t>expériences ne font a priori </a:t>
            </a:r>
            <a:r>
              <a:rPr lang="fr-FR" sz="1400" u="sng" dirty="0" smtClean="0">
                <a:latin typeface="Arial" pitchFamily="34" charset="0"/>
                <a:cs typeface="Arial" pitchFamily="34" charset="0"/>
              </a:rPr>
              <a:t>pas nécessairement intervenir le hasard</a:t>
            </a:r>
            <a:r>
              <a:rPr lang="fr-FR" sz="1400" dirty="0" smtClean="0">
                <a:latin typeface="Arial" pitchFamily="34" charset="0"/>
                <a:cs typeface="Arial" pitchFamily="34" charset="0"/>
              </a:rPr>
              <a:t> puisque les gains des participants relèvent avant tout de leur adresse et de leur </a:t>
            </a:r>
            <a:r>
              <a:rPr lang="fr-FR" sz="1400" dirty="0" smtClean="0">
                <a:latin typeface="Arial" pitchFamily="34" charset="0"/>
                <a:cs typeface="Arial" pitchFamily="34" charset="0"/>
              </a:rPr>
              <a:t>expérience</a:t>
            </a:r>
          </a:p>
          <a:p>
            <a:pPr lvl="1"/>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t>
            </a:r>
            <a:r>
              <a:rPr lang="fr-FR" sz="1400" dirty="0" smtClean="0">
                <a:latin typeface="Arial" pitchFamily="34" charset="0"/>
                <a:cs typeface="Arial" pitchFamily="34" charset="0"/>
              </a:rPr>
              <a:t>et </a:t>
            </a:r>
            <a:r>
              <a:rPr lang="fr-FR" sz="1400" dirty="0" smtClean="0">
                <a:latin typeface="Arial" pitchFamily="34" charset="0"/>
                <a:cs typeface="Arial" pitchFamily="34" charset="0"/>
              </a:rPr>
              <a:t>surtout, les expériences n’entrainent a priori </a:t>
            </a:r>
            <a:r>
              <a:rPr lang="fr-FR" sz="1400" u="sng" dirty="0" smtClean="0">
                <a:latin typeface="Arial" pitchFamily="34" charset="0"/>
                <a:cs typeface="Arial" pitchFamily="34" charset="0"/>
              </a:rPr>
              <a:t>pas de sacrifice pécuniaire</a:t>
            </a:r>
            <a:r>
              <a:rPr lang="fr-FR" sz="1400" dirty="0" smtClean="0">
                <a:latin typeface="Arial" pitchFamily="34" charset="0"/>
                <a:cs typeface="Arial" pitchFamily="34" charset="0"/>
              </a:rPr>
              <a:t> puisque les participants se voient attribuer une rémunération de départ et que leurs frais de participation à l’expérience sont pris en charge.</a:t>
            </a:r>
          </a:p>
          <a:p>
            <a:pPr lvl="2"/>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Les expériences menées dans le cadre de l’économie expérimentale ne devraient donc pas soulever de difficultés au regard du droit des jeux, sauf à considérer que les participants consentent un sacrifice pécuniaire quand ils mettent « en péril » leur rémunération de départ (= approche particulièrement sévère)</a:t>
            </a:r>
          </a:p>
          <a:p>
            <a:r>
              <a:rPr lang="fr-FR" sz="1400" dirty="0" smtClean="0">
                <a:latin typeface="Arial" pitchFamily="34" charset="0"/>
                <a:cs typeface="Arial" pitchFamily="34" charset="0"/>
              </a:rPr>
              <a:t>Le risque que l’INRA soit condamné pour organisation d’une loterie illicite apparaît faible.</a:t>
            </a:r>
          </a:p>
        </p:txBody>
      </p:sp>
      <p:sp>
        <p:nvSpPr>
          <p:cNvPr id="10" name="ZoneTexte 9"/>
          <p:cNvSpPr txBox="1"/>
          <p:nvPr/>
        </p:nvSpPr>
        <p:spPr>
          <a:xfrm>
            <a:off x="1331640" y="836712"/>
            <a:ext cx="6768752" cy="369332"/>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1 / Economie expérimentale et droit des jeux ? (2/2) </a:t>
            </a:r>
            <a:endParaRPr lang="fr-FR" b="1" dirty="0">
              <a:solidFill>
                <a:srgbClr val="C5DD01"/>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2 / Economie expérimentale et droit de la comptabilité publique ?  (1/4)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412776"/>
            <a:ext cx="7233244" cy="3908762"/>
          </a:xfrm>
          <a:prstGeom prst="rect">
            <a:avLst/>
          </a:prstGeom>
          <a:noFill/>
        </p:spPr>
        <p:txBody>
          <a:bodyPr wrap="square" rtlCol="0">
            <a:spAutoFit/>
          </a:bodyPr>
          <a:lstStyle/>
          <a:p>
            <a:pPr>
              <a:buFont typeface="Arial" pitchFamily="34" charset="0"/>
              <a:buChar char="•"/>
            </a:pPr>
            <a:r>
              <a:rPr lang="fr-FR" sz="1400" dirty="0" smtClean="0">
                <a:solidFill>
                  <a:schemeClr val="accent6"/>
                </a:solidFill>
                <a:latin typeface="Arial" pitchFamily="34" charset="0"/>
                <a:cs typeface="Arial" pitchFamily="34" charset="0"/>
              </a:rPr>
              <a:t> « Est-il possible d’ouvrir un compte bancaire, de le créditer en fonction des besoins liés à l’expérience, puis de rémunérer les participants (immédiatement et en liquide) »?</a:t>
            </a: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Selon le droit de la comptabilité publique :</a:t>
            </a:r>
          </a:p>
          <a:p>
            <a:pPr lvl="1">
              <a:buFont typeface="Arial" pitchFamily="34" charset="0"/>
              <a:buChar char="•"/>
            </a:pPr>
            <a:r>
              <a:rPr lang="fr-FR" sz="1400" dirty="0" smtClean="0">
                <a:latin typeface="Arial" pitchFamily="34" charset="0"/>
                <a:cs typeface="Arial" pitchFamily="34" charset="0"/>
              </a:rPr>
              <a:t> L’INRA est tenu de déposer ses fonds au Trésor </a:t>
            </a:r>
            <a:r>
              <a:rPr lang="fr-FR" sz="1200" dirty="0" smtClean="0">
                <a:latin typeface="Arial" pitchFamily="34" charset="0"/>
                <a:cs typeface="Arial" pitchFamily="34" charset="0"/>
              </a:rPr>
              <a:t>(art. 47 du décret n° 2012-1246 relatif à la gestion budgétaire et comptable publique/RGBCP)</a:t>
            </a:r>
          </a:p>
          <a:p>
            <a:pPr lvl="1">
              <a:buFont typeface="Arial" pitchFamily="34" charset="0"/>
              <a:buChar char="•"/>
            </a:pPr>
            <a:r>
              <a:rPr lang="fr-FR" sz="1400" dirty="0" smtClean="0">
                <a:latin typeface="Arial" pitchFamily="34" charset="0"/>
                <a:cs typeface="Arial" pitchFamily="34" charset="0"/>
              </a:rPr>
              <a:t> Le comptable public est seul chargé du paiement des dépenses </a:t>
            </a:r>
            <a:r>
              <a:rPr lang="fr-FR" sz="1200" dirty="0" smtClean="0">
                <a:latin typeface="Arial" pitchFamily="34" charset="0"/>
                <a:cs typeface="Arial" pitchFamily="34" charset="0"/>
              </a:rPr>
              <a:t>(art.18 du RGBCP)</a:t>
            </a:r>
          </a:p>
          <a:p>
            <a:pPr lvl="1">
              <a:buFont typeface="Arial" pitchFamily="34" charset="0"/>
              <a:buChar char="•"/>
            </a:pPr>
            <a:r>
              <a:rPr lang="fr-FR" sz="1400" dirty="0" smtClean="0">
                <a:latin typeface="Arial" pitchFamily="34" charset="0"/>
                <a:cs typeface="Arial" pitchFamily="34" charset="0"/>
              </a:rPr>
              <a:t> </a:t>
            </a:r>
            <a:r>
              <a:rPr lang="fr-FR" sz="1400" u="sng" dirty="0" smtClean="0">
                <a:latin typeface="Arial" pitchFamily="34" charset="0"/>
                <a:cs typeface="Arial" pitchFamily="34" charset="0"/>
              </a:rPr>
              <a:t>Toutefois</a:t>
            </a:r>
            <a:r>
              <a:rPr lang="fr-FR" sz="1400" dirty="0" smtClean="0">
                <a:latin typeface="Arial" pitchFamily="34" charset="0"/>
                <a:cs typeface="Arial" pitchFamily="34" charset="0"/>
              </a:rPr>
              <a:t>, des « régisseurs » peuvent être chargés pour le compte des comptables publics d’opérations de dépense </a:t>
            </a:r>
            <a:r>
              <a:rPr lang="fr-FR" sz="1200" dirty="0" smtClean="0">
                <a:latin typeface="Arial" pitchFamily="34" charset="0"/>
                <a:cs typeface="Arial" pitchFamily="34" charset="0"/>
              </a:rPr>
              <a:t>(art. 22 du RGBCP)</a:t>
            </a:r>
          </a:p>
          <a:p>
            <a:pPr>
              <a:buFont typeface="Arial" pitchFamily="34" charset="0"/>
              <a:buChar char="•"/>
            </a:pPr>
            <a:endParaRPr lang="fr-FR" sz="1200" dirty="0" smtClean="0">
              <a:solidFill>
                <a:schemeClr val="tx1">
                  <a:lumMod val="50000"/>
                  <a:lumOff val="50000"/>
                </a:schemeClr>
              </a:solidFill>
              <a:latin typeface="Arial" pitchFamily="34" charset="0"/>
              <a:cs typeface="Arial" pitchFamily="34" charset="0"/>
            </a:endParaRPr>
          </a:p>
          <a:p>
            <a:pPr>
              <a:buFont typeface="Arial" pitchFamily="34" charset="0"/>
              <a:buChar char="•"/>
            </a:pPr>
            <a:r>
              <a:rPr lang="fr-FR" sz="1400" dirty="0" smtClean="0">
                <a:solidFill>
                  <a:schemeClr val="accent6"/>
                </a:solidFill>
                <a:latin typeface="Arial" pitchFamily="34" charset="0"/>
                <a:cs typeface="Arial" pitchFamily="34" charset="0"/>
              </a:rPr>
              <a:t> Est-ce qu’un agent Inra pourrait être nommé régisseur afin de rémunérer les participants grâce à des fonds qui seraient mis à sa disposition ?</a:t>
            </a: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Pourquoi </a:t>
            </a:r>
            <a:r>
              <a:rPr lang="fr-FR" sz="1400" dirty="0" smtClean="0">
                <a:latin typeface="Arial" pitchFamily="34" charset="0"/>
                <a:cs typeface="Arial" pitchFamily="34" charset="0"/>
              </a:rPr>
              <a:t>pas, mais un décret n°92-681 </a:t>
            </a:r>
            <a:r>
              <a:rPr lang="fr-FR" sz="1400" dirty="0" smtClean="0">
                <a:latin typeface="Arial" pitchFamily="34" charset="0"/>
                <a:cs typeface="Arial" pitchFamily="34" charset="0"/>
              </a:rPr>
              <a:t>précise </a:t>
            </a:r>
            <a:r>
              <a:rPr lang="fr-FR" sz="1400" dirty="0" smtClean="0">
                <a:latin typeface="Arial" pitchFamily="34" charset="0"/>
                <a:cs typeface="Arial" pitchFamily="34" charset="0"/>
              </a:rPr>
              <a:t>les dépenses qui sont susceptibles de donner lieu à la mise en place d’une régie </a:t>
            </a:r>
            <a:r>
              <a:rPr lang="fr-FR" sz="1400" dirty="0" smtClean="0">
                <a:latin typeface="Arial" pitchFamily="34" charset="0"/>
                <a:cs typeface="Arial" pitchFamily="34" charset="0"/>
              </a:rPr>
              <a:t>d’avance.</a:t>
            </a:r>
            <a:endParaRPr lang="fr-FR" sz="800" dirty="0" smtClean="0">
              <a:latin typeface="Arial" pitchFamily="34" charset="0"/>
              <a:cs typeface="Arial" pitchFamily="34" charset="0"/>
            </a:endParaRPr>
          </a:p>
          <a:p>
            <a:r>
              <a:rPr lang="fr-FR" sz="1400" dirty="0" smtClean="0">
                <a:latin typeface="Arial" pitchFamily="34" charset="0"/>
                <a:cs typeface="Arial" pitchFamily="34" charset="0"/>
              </a:rPr>
              <a:t>Ce décret ne prévoit pas la rémunération de participants à des expériences économiques. Une demande de dérogation au ministre du budget semble nécessaire. </a:t>
            </a:r>
            <a:r>
              <a:rPr lang="fr-FR" sz="1400" dirty="0" smtClean="0">
                <a:latin typeface="Arial" pitchFamily="34" charset="0"/>
                <a:cs typeface="Arial" pitchFamily="34" charset="0"/>
              </a:rPr>
              <a:t>(Courrier </a:t>
            </a:r>
            <a:r>
              <a:rPr lang="fr-FR" sz="1400" dirty="0" smtClean="0">
                <a:latin typeface="Arial" pitchFamily="34" charset="0"/>
                <a:cs typeface="Arial" pitchFamily="34" charset="0"/>
              </a:rPr>
              <a:t>en ce sens adressé à l’Agent comptable principal de </a:t>
            </a:r>
            <a:r>
              <a:rPr lang="fr-FR" sz="1400" dirty="0" smtClean="0">
                <a:latin typeface="Arial" pitchFamily="34" charset="0"/>
                <a:cs typeface="Arial" pitchFamily="34" charset="0"/>
              </a:rPr>
              <a:t>l’INRA).</a:t>
            </a:r>
            <a:endParaRPr lang="fr-FR" sz="1400" dirty="0" smtClean="0">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2 / Economie expérimentale et droit de la comptabilité publique ?  (2/4)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412776"/>
            <a:ext cx="7233244" cy="4616648"/>
          </a:xfrm>
          <a:prstGeom prst="rect">
            <a:avLst/>
          </a:prstGeom>
          <a:noFill/>
        </p:spPr>
        <p:txBody>
          <a:bodyPr wrap="square" rtlCol="0">
            <a:spAutoFit/>
          </a:bodyPr>
          <a:lstStyle/>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Précisions sur la régie d’avance  (D. 92-681) :</a:t>
            </a:r>
          </a:p>
          <a:p>
            <a:pPr>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Qui pourrait désigner le régisseur  ?</a:t>
            </a:r>
          </a:p>
          <a:p>
            <a:pPr lvl="1"/>
            <a:r>
              <a:rPr lang="fr-FR" sz="1400" dirty="0" smtClean="0">
                <a:latin typeface="Arial" pitchFamily="34" charset="0"/>
                <a:cs typeface="Arial" pitchFamily="34" charset="0"/>
              </a:rPr>
              <a:t>Décision du président de l’Inra avec l’agrément de l’agent comptable.</a:t>
            </a:r>
          </a:p>
          <a:p>
            <a:pPr lvl="1"/>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Quel agent désigner comme régisseur ?</a:t>
            </a:r>
          </a:p>
          <a:p>
            <a:pPr lvl="1"/>
            <a:r>
              <a:rPr lang="fr-FR" sz="1400" dirty="0" smtClean="0">
                <a:latin typeface="Arial" pitchFamily="34" charset="0"/>
                <a:cs typeface="Arial" pitchFamily="34" charset="0"/>
              </a:rPr>
              <a:t>Agent disposant de </a:t>
            </a:r>
            <a:r>
              <a:rPr lang="fr-FR" sz="1400" dirty="0" smtClean="0">
                <a:latin typeface="Arial" pitchFamily="34" charset="0"/>
                <a:cs typeface="Arial" pitchFamily="34" charset="0"/>
              </a:rPr>
              <a:t>connaissances </a:t>
            </a:r>
            <a:r>
              <a:rPr lang="fr-FR" sz="1400" dirty="0" smtClean="0">
                <a:latin typeface="Arial" pitchFamily="34" charset="0"/>
                <a:cs typeface="Arial" pitchFamily="34" charset="0"/>
              </a:rPr>
              <a:t>en matière budgétaire de préférence.</a:t>
            </a:r>
          </a:p>
          <a:p>
            <a:pPr lvl="1"/>
            <a:r>
              <a:rPr lang="fr-FR" sz="1400" dirty="0" smtClean="0">
                <a:latin typeface="Arial" pitchFamily="34" charset="0"/>
                <a:cs typeface="Arial" pitchFamily="34" charset="0"/>
              </a:rPr>
              <a:t>En tant que régisseur,</a:t>
            </a:r>
          </a:p>
          <a:p>
            <a:pPr lvl="2">
              <a:buFont typeface="Arial" pitchFamily="34" charset="0"/>
              <a:buChar char="•"/>
            </a:pPr>
            <a:r>
              <a:rPr lang="fr-FR" sz="1400" dirty="0" smtClean="0">
                <a:latin typeface="Arial" pitchFamily="34" charset="0"/>
                <a:cs typeface="Arial" pitchFamily="34" charset="0"/>
              </a:rPr>
              <a:t>Il est tenu de constituer un cautionnement (dispense si montant mensuel des avances consenties n’excède pas un seuil, ou si régie temporaire)</a:t>
            </a:r>
          </a:p>
          <a:p>
            <a:pPr lvl="2">
              <a:buFont typeface="Arial" pitchFamily="34" charset="0"/>
              <a:buChar char="•"/>
            </a:pPr>
            <a:r>
              <a:rPr lang="fr-FR" sz="1400" dirty="0" smtClean="0">
                <a:latin typeface="Arial" pitchFamily="34" charset="0"/>
                <a:cs typeface="Arial" pitchFamily="34" charset="0"/>
              </a:rPr>
              <a:t>Il peut, avec l’accord de l’agent comptable, demander l’ouverture d’un compte de dépôt au Trésor (ou compte courant postal)</a:t>
            </a:r>
          </a:p>
          <a:p>
            <a:pPr lvl="1"/>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Comment fonctionnerait la régie d’avance ?</a:t>
            </a:r>
          </a:p>
          <a:p>
            <a:pPr lvl="1"/>
            <a:r>
              <a:rPr lang="fr-FR" sz="1400" dirty="0" smtClean="0">
                <a:latin typeface="Arial" pitchFamily="34" charset="0"/>
                <a:cs typeface="Arial" pitchFamily="34" charset="0"/>
              </a:rPr>
              <a:t>Le montant de l’avance est fixé par le texte instituant la régie.</a:t>
            </a:r>
          </a:p>
          <a:p>
            <a:pPr lvl="1"/>
            <a:r>
              <a:rPr lang="fr-FR" sz="1400" dirty="0" smtClean="0">
                <a:latin typeface="Arial" pitchFamily="34" charset="0"/>
                <a:cs typeface="Arial" pitchFamily="34" charset="0"/>
              </a:rPr>
              <a:t>Le régisseur  :</a:t>
            </a:r>
          </a:p>
          <a:p>
            <a:pPr lvl="2">
              <a:buFont typeface="Arial" pitchFamily="34" charset="0"/>
              <a:buChar char="•"/>
            </a:pPr>
            <a:r>
              <a:rPr lang="fr-FR" sz="1400" dirty="0" smtClean="0">
                <a:latin typeface="Arial" pitchFamily="34" charset="0"/>
                <a:cs typeface="Arial" pitchFamily="34" charset="0"/>
              </a:rPr>
              <a:t>peut effectuer le paiement des dépenses par virement, chèque, carte, en numéraire (sous réserve de seuil) ;</a:t>
            </a:r>
          </a:p>
          <a:p>
            <a:pPr lvl="2">
              <a:buFont typeface="Arial" pitchFamily="34" charset="0"/>
              <a:buChar char="•"/>
            </a:pPr>
            <a:r>
              <a:rPr lang="fr-FR" sz="1400" dirty="0" smtClean="0">
                <a:latin typeface="Arial" pitchFamily="34" charset="0"/>
                <a:cs typeface="Arial" pitchFamily="34" charset="0"/>
              </a:rPr>
              <a:t>doit faire signer une quittance aux participants au moment du paiement ;</a:t>
            </a:r>
          </a:p>
          <a:p>
            <a:pPr lvl="2">
              <a:buFont typeface="Arial" pitchFamily="34" charset="0"/>
              <a:buChar char="•"/>
            </a:pPr>
            <a:r>
              <a:rPr lang="fr-FR" sz="1400" dirty="0" smtClean="0">
                <a:latin typeface="Arial" pitchFamily="34" charset="0"/>
                <a:cs typeface="Arial" pitchFamily="34" charset="0"/>
              </a:rPr>
              <a:t>doit remettre à l’agent comptable les pièces justificatives des dépenses payées.</a:t>
            </a: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2 / Economie expérimentale et droit de la comptabilité publique ?  (3/4)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412776"/>
            <a:ext cx="7233244" cy="3754874"/>
          </a:xfrm>
          <a:prstGeom prst="rect">
            <a:avLst/>
          </a:prstGeom>
          <a:noFill/>
        </p:spPr>
        <p:txBody>
          <a:bodyPr wrap="square" rtlCol="0">
            <a:spAutoFit/>
          </a:bodyPr>
          <a:lstStyle/>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Précisions sur le traitement fiscal applicable aux versements effectués au profit des participants :</a:t>
            </a:r>
          </a:p>
          <a:p>
            <a:pPr>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Nature des versements reçus ?</a:t>
            </a:r>
          </a:p>
          <a:p>
            <a:pPr lvl="1"/>
            <a:r>
              <a:rPr lang="fr-FR" sz="1400" dirty="0" smtClean="0">
                <a:latin typeface="Arial" pitchFamily="34" charset="0"/>
                <a:cs typeface="Arial" pitchFamily="34" charset="0"/>
              </a:rPr>
              <a:t>Les versements correspondent à des revenus imposables (pas à des cadeaux, pas à des gains provenant d’un jeu de hasard…).</a:t>
            </a:r>
          </a:p>
          <a:p>
            <a:pPr lvl="1"/>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Rattachement des versements à quelle catégorie d’impôt sur le revenu ?</a:t>
            </a:r>
          </a:p>
          <a:p>
            <a:pPr lvl="1"/>
            <a:r>
              <a:rPr lang="fr-FR" sz="1400" dirty="0" smtClean="0">
                <a:latin typeface="Arial" pitchFamily="34" charset="0"/>
                <a:cs typeface="Arial" pitchFamily="34" charset="0"/>
              </a:rPr>
              <a:t>Les versements sont rattachables à la catégorie des bénéfices non commerciaux, voire à des bénéfices agricoles pour les agriculteurs (pas à des traitements et salaires) </a:t>
            </a:r>
          </a:p>
          <a:p>
            <a:pPr lvl="1"/>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Obligation de déclaration pour l’Inra des sommes versées aux participants (au-delà de 1200 € par an et par </a:t>
            </a:r>
            <a:r>
              <a:rPr lang="fr-FR" sz="1400" dirty="0" smtClean="0">
                <a:latin typeface="Arial" pitchFamily="34" charset="0"/>
                <a:cs typeface="Arial" pitchFamily="34" charset="0"/>
              </a:rPr>
              <a:t>participant)</a:t>
            </a:r>
            <a:endParaRPr lang="fr-FR" sz="1400" dirty="0" smtClean="0">
              <a:latin typeface="Arial" pitchFamily="34" charset="0"/>
              <a:cs typeface="Arial" pitchFamily="34" charset="0"/>
            </a:endParaRPr>
          </a:p>
          <a:p>
            <a:pPr lvl="1">
              <a:buFont typeface="Arial" pitchFamily="34" charset="0"/>
              <a:buChar char="•"/>
            </a:pPr>
            <a:endParaRPr lang="fr-FR" sz="1400" dirty="0" smtClean="0">
              <a:latin typeface="Arial" pitchFamily="34" charset="0"/>
              <a:cs typeface="Arial" pitchFamily="34" charset="0"/>
            </a:endParaRPr>
          </a:p>
          <a:p>
            <a:pPr lvl="1"/>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2 / Economie expérimentale et droit de la comptabilité publique ?  (4/4)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412776"/>
            <a:ext cx="7233244" cy="2677656"/>
          </a:xfrm>
          <a:prstGeom prst="rect">
            <a:avLst/>
          </a:prstGeom>
          <a:noFill/>
        </p:spPr>
        <p:txBody>
          <a:bodyPr wrap="square" rtlCol="0">
            <a:spAutoFit/>
          </a:bodyPr>
          <a:lstStyle/>
          <a:p>
            <a:pPr>
              <a:buFont typeface="Arial" pitchFamily="34" charset="0"/>
              <a:buChar char="•"/>
            </a:pPr>
            <a:r>
              <a:rPr lang="fr-FR" sz="1400" dirty="0" smtClean="0">
                <a:solidFill>
                  <a:schemeClr val="tx1">
                    <a:lumMod val="50000"/>
                    <a:lumOff val="50000"/>
                  </a:schemeClr>
                </a:solidFill>
                <a:latin typeface="Arial" pitchFamily="34" charset="0"/>
                <a:cs typeface="Arial" pitchFamily="34" charset="0"/>
              </a:rPr>
              <a:t> </a:t>
            </a:r>
            <a:r>
              <a:rPr lang="fr-FR" sz="1400" dirty="0" smtClean="0">
                <a:latin typeface="Arial" pitchFamily="34" charset="0"/>
                <a:cs typeface="Arial" pitchFamily="34" charset="0"/>
              </a:rPr>
              <a:t>Des alternatives à la régie d’avance ?</a:t>
            </a:r>
          </a:p>
          <a:p>
            <a:pPr>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Possibilité de conclure un marché public de service avec un prestataire extérieur qui organiserait les expériences (en respectant le code des marchés publics : publicité, mise en concurrence...) </a:t>
            </a:r>
          </a:p>
          <a:p>
            <a:pPr lvl="1">
              <a:buFont typeface="Arial" pitchFamily="34" charset="0"/>
              <a:buChar char="•"/>
            </a:pPr>
            <a:endParaRPr lang="fr-FR" sz="1400" dirty="0" smtClean="0">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Autres formes d’externalisation des expériences ? A priori non, pas de possibilité pour une autre personne que le comptable public (ou son régisseur </a:t>
            </a:r>
            <a:r>
              <a:rPr lang="fr-FR" sz="1400" dirty="0" smtClean="0">
                <a:latin typeface="Arial" pitchFamily="34" charset="0"/>
                <a:cs typeface="Arial" pitchFamily="34" charset="0"/>
              </a:rPr>
              <a:t>d’avances) </a:t>
            </a:r>
            <a:r>
              <a:rPr lang="fr-FR" sz="1400" dirty="0" smtClean="0">
                <a:latin typeface="Arial" pitchFamily="34" charset="0"/>
                <a:cs typeface="Arial" pitchFamily="34" charset="0"/>
              </a:rPr>
              <a:t>de procéder au paiement de dépenses. </a:t>
            </a:r>
          </a:p>
          <a:p>
            <a:pPr lvl="1"/>
            <a:r>
              <a:rPr lang="fr-FR" sz="1400" dirty="0" smtClean="0">
                <a:latin typeface="Arial" pitchFamily="34" charset="0"/>
                <a:cs typeface="Arial" pitchFamily="34" charset="0"/>
              </a:rPr>
              <a:t>Ce serait de la « gestion de fait » de deniers publics. Les « comptables de fait » encourent des sanctions financières et pénales.</a:t>
            </a: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99197" y="6468467"/>
            <a:ext cx="4136900" cy="230832"/>
          </a:xfrm>
          <a:prstGeom prst="rect">
            <a:avLst/>
          </a:prstGeom>
          <a:noFill/>
        </p:spPr>
        <p:txBody>
          <a:bodyPr wrap="square" rtlCol="0">
            <a:spAutoFit/>
          </a:bodyPr>
          <a:lstStyle/>
          <a:p>
            <a:r>
              <a:rPr lang="fr-FR" sz="900" b="1" dirty="0" smtClean="0">
                <a:solidFill>
                  <a:schemeClr val="bg1"/>
                </a:solidFill>
                <a:latin typeface="Arial" pitchFamily="34" charset="0"/>
                <a:cs typeface="Arial" pitchFamily="34" charset="0"/>
              </a:rPr>
              <a:t>Claire </a:t>
            </a:r>
            <a:r>
              <a:rPr lang="fr-FR" sz="900" b="1" dirty="0" err="1" smtClean="0">
                <a:solidFill>
                  <a:schemeClr val="bg1"/>
                </a:solidFill>
                <a:latin typeface="Arial" pitchFamily="34" charset="0"/>
                <a:cs typeface="Arial" pitchFamily="34" charset="0"/>
              </a:rPr>
              <a:t>Etrillard</a:t>
            </a:r>
            <a:r>
              <a:rPr lang="fr-FR" sz="900" b="1" dirty="0" smtClean="0">
                <a:solidFill>
                  <a:schemeClr val="bg1"/>
                </a:solidFill>
                <a:latin typeface="Arial" pitchFamily="34" charset="0"/>
                <a:cs typeface="Arial" pitchFamily="34" charset="0"/>
              </a:rPr>
              <a:t>, UMR 1302 SMART, Rennes</a:t>
            </a:r>
            <a:endParaRPr lang="fr-FR" sz="900" b="1" dirty="0">
              <a:solidFill>
                <a:srgbClr val="C5DD01"/>
              </a:solidFill>
              <a:latin typeface="Arial" pitchFamily="34" charset="0"/>
              <a:cs typeface="Arial" pitchFamily="34" charset="0"/>
            </a:endParaRPr>
          </a:p>
        </p:txBody>
      </p:sp>
      <p:sp>
        <p:nvSpPr>
          <p:cNvPr id="4" name="ZoneTexte 3"/>
          <p:cNvSpPr txBox="1"/>
          <p:nvPr/>
        </p:nvSpPr>
        <p:spPr>
          <a:xfrm>
            <a:off x="7115623" y="6468467"/>
            <a:ext cx="1904652" cy="215444"/>
          </a:xfrm>
          <a:prstGeom prst="rect">
            <a:avLst/>
          </a:prstGeom>
          <a:noFill/>
        </p:spPr>
        <p:txBody>
          <a:bodyPr wrap="square" rtlCol="0">
            <a:spAutoFit/>
          </a:bodyPr>
          <a:lstStyle/>
          <a:p>
            <a:pPr algn="r"/>
            <a:r>
              <a:rPr lang="fr-FR" sz="800" b="1" dirty="0" smtClean="0">
                <a:solidFill>
                  <a:schemeClr val="bg1"/>
                </a:solidFill>
                <a:latin typeface="Arial" pitchFamily="34" charset="0"/>
                <a:cs typeface="Arial" pitchFamily="34" charset="0"/>
              </a:rPr>
              <a:t>Montpellier  30 sept. - 2 oct. 2015</a:t>
            </a:r>
            <a:endParaRPr lang="fr-FR" sz="800" b="1" dirty="0">
              <a:solidFill>
                <a:schemeClr val="bg1"/>
              </a:solidFill>
              <a:latin typeface="Arial" pitchFamily="34" charset="0"/>
              <a:cs typeface="Arial" pitchFamily="34" charset="0"/>
            </a:endParaRPr>
          </a:p>
        </p:txBody>
      </p:sp>
      <p:sp>
        <p:nvSpPr>
          <p:cNvPr id="6" name="ZoneTexte 5"/>
          <p:cNvSpPr txBox="1"/>
          <p:nvPr/>
        </p:nvSpPr>
        <p:spPr>
          <a:xfrm>
            <a:off x="1299196" y="260648"/>
            <a:ext cx="6768752" cy="400110"/>
          </a:xfrm>
          <a:prstGeom prst="rect">
            <a:avLst/>
          </a:prstGeom>
          <a:solidFill>
            <a:schemeClr val="bg1"/>
          </a:solidFill>
        </p:spPr>
        <p:txBody>
          <a:bodyPr wrap="square" rtlCol="0">
            <a:spAutoFit/>
          </a:bodyPr>
          <a:lstStyle/>
          <a:p>
            <a:r>
              <a:rPr lang="fr-FR" sz="2000" b="1" dirty="0" smtClean="0">
                <a:solidFill>
                  <a:srgbClr val="6F9D20"/>
                </a:solidFill>
                <a:latin typeface="Arial" pitchFamily="34" charset="0"/>
                <a:cs typeface="Arial" pitchFamily="34" charset="0"/>
              </a:rPr>
              <a:t>Economie expérimentale : aspects juridiques</a:t>
            </a:r>
            <a:endParaRPr lang="fr-FR" sz="2000" b="1" dirty="0">
              <a:solidFill>
                <a:srgbClr val="6F9D20"/>
              </a:solidFill>
              <a:latin typeface="Arial" pitchFamily="34" charset="0"/>
              <a:cs typeface="Arial" pitchFamily="34" charset="0"/>
            </a:endParaRPr>
          </a:p>
        </p:txBody>
      </p:sp>
      <p:sp>
        <p:nvSpPr>
          <p:cNvPr id="10" name="ZoneTexte 9"/>
          <p:cNvSpPr txBox="1"/>
          <p:nvPr/>
        </p:nvSpPr>
        <p:spPr>
          <a:xfrm>
            <a:off x="1299196" y="692696"/>
            <a:ext cx="6768752" cy="646331"/>
          </a:xfrm>
          <a:prstGeom prst="rect">
            <a:avLst/>
          </a:prstGeom>
          <a:solidFill>
            <a:schemeClr val="bg1"/>
          </a:solidFill>
        </p:spPr>
        <p:txBody>
          <a:bodyPr wrap="square" rtlCol="0">
            <a:spAutoFit/>
          </a:bodyPr>
          <a:lstStyle/>
          <a:p>
            <a:r>
              <a:rPr lang="fr-FR" b="1" dirty="0" smtClean="0">
                <a:solidFill>
                  <a:srgbClr val="C5DD01"/>
                </a:solidFill>
                <a:latin typeface="Arial" pitchFamily="34" charset="0"/>
                <a:cs typeface="Arial" pitchFamily="34" charset="0"/>
              </a:rPr>
              <a:t>3 / Economie expérimentale et droit des données à caractère personnel ?  (1/3) </a:t>
            </a:r>
            <a:endParaRPr lang="fr-FR" b="1" dirty="0">
              <a:solidFill>
                <a:srgbClr val="C5DD01"/>
              </a:solidFill>
              <a:latin typeface="Arial" pitchFamily="34" charset="0"/>
              <a:cs typeface="Arial" pitchFamily="34" charset="0"/>
            </a:endParaRPr>
          </a:p>
        </p:txBody>
      </p:sp>
      <p:sp>
        <p:nvSpPr>
          <p:cNvPr id="9" name="ZoneTexte 8"/>
          <p:cNvSpPr txBox="1"/>
          <p:nvPr/>
        </p:nvSpPr>
        <p:spPr>
          <a:xfrm>
            <a:off x="1331640" y="1484784"/>
            <a:ext cx="7233244" cy="4401205"/>
          </a:xfrm>
          <a:prstGeom prst="rect">
            <a:avLst/>
          </a:prstGeom>
          <a:noFill/>
        </p:spPr>
        <p:txBody>
          <a:bodyPr wrap="square" rtlCol="0">
            <a:spAutoFit/>
          </a:bodyPr>
          <a:lstStyle/>
          <a:p>
            <a:pPr>
              <a:buFont typeface="Arial" pitchFamily="34" charset="0"/>
              <a:buChar char="•"/>
            </a:pPr>
            <a:r>
              <a:rPr lang="fr-FR" sz="1400" dirty="0" smtClean="0">
                <a:solidFill>
                  <a:schemeClr val="accent6"/>
                </a:solidFill>
                <a:latin typeface="Arial" pitchFamily="34" charset="0"/>
                <a:cs typeface="Arial" pitchFamily="34" charset="0"/>
              </a:rPr>
              <a:t> « Est-ce que les expériences posent des problèmes de conservation et d’utilisation des données personnelles » ?</a:t>
            </a:r>
          </a:p>
          <a:p>
            <a:pPr>
              <a:buFont typeface="Arial" pitchFamily="34" charset="0"/>
              <a:buChar char="•"/>
            </a:pPr>
            <a:endParaRPr lang="fr-FR" sz="1400" dirty="0" smtClean="0">
              <a:solidFill>
                <a:schemeClr val="tx1">
                  <a:lumMod val="50000"/>
                  <a:lumOff val="50000"/>
                </a:schemeClr>
              </a:solidFill>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La loi informatique et liberté (du 6 janvier 1978, </a:t>
            </a:r>
            <a:r>
              <a:rPr lang="fr-FR" sz="1400" dirty="0" err="1" smtClean="0">
                <a:latin typeface="Arial" pitchFamily="34" charset="0"/>
                <a:cs typeface="Arial" pitchFamily="34" charset="0"/>
              </a:rPr>
              <a:t>mod</a:t>
            </a:r>
            <a:r>
              <a:rPr lang="fr-FR" sz="1400" dirty="0" smtClean="0">
                <a:latin typeface="Arial" pitchFamily="34" charset="0"/>
                <a:cs typeface="Arial" pitchFamily="34" charset="0"/>
              </a:rPr>
              <a:t>. avec le droit communautaire) fixe les conditions dans lesquelles des données à caractère personnel peuvent être collectées, exploitées, conservées, gérées, utilisées ou traitées d’une quelconque manière.</a:t>
            </a:r>
          </a:p>
          <a:p>
            <a:r>
              <a:rPr lang="fr-FR" sz="1400" dirty="0" smtClean="0">
                <a:latin typeface="Arial" pitchFamily="34" charset="0"/>
                <a:cs typeface="Arial" pitchFamily="34" charset="0"/>
              </a:rPr>
              <a:t>Objectif actuel = concilier le droit au respect de la vie privée et la liberté de circulation des données.</a:t>
            </a:r>
          </a:p>
          <a:p>
            <a:pPr>
              <a:buFont typeface="Arial" pitchFamily="34" charset="0"/>
              <a:buChar char="•"/>
            </a:pPr>
            <a:endParaRPr lang="fr-FR" sz="1400" dirty="0" smtClean="0">
              <a:latin typeface="Arial" pitchFamily="34" charset="0"/>
              <a:cs typeface="Arial" pitchFamily="34" charset="0"/>
            </a:endParaRPr>
          </a:p>
          <a:p>
            <a:pPr>
              <a:buFont typeface="Arial" pitchFamily="34" charset="0"/>
              <a:buChar char="•"/>
            </a:pPr>
            <a:r>
              <a:rPr lang="fr-FR" sz="1400" dirty="0" smtClean="0">
                <a:latin typeface="Arial" pitchFamily="34" charset="0"/>
                <a:cs typeface="Arial" pitchFamily="34" charset="0"/>
              </a:rPr>
              <a:t> Juridiquement, la mise en œuvre d’un traitement de données à caractère personnel, qu’elle qu’en soit  la forme et la finalité, suppose le respect de </a:t>
            </a:r>
            <a:r>
              <a:rPr lang="fr-FR" sz="1400" u="sng" dirty="0" smtClean="0">
                <a:latin typeface="Arial" pitchFamily="34" charset="0"/>
                <a:cs typeface="Arial" pitchFamily="34" charset="0"/>
              </a:rPr>
              <a:t>conditions </a:t>
            </a:r>
            <a:r>
              <a:rPr lang="fr-FR" sz="1400" u="sng" dirty="0" smtClean="0">
                <a:latin typeface="Arial" pitchFamily="34" charset="0"/>
                <a:cs typeface="Arial" pitchFamily="34" charset="0"/>
              </a:rPr>
              <a:t>cumulatives :</a:t>
            </a:r>
            <a:endParaRPr lang="fr-FR" sz="1400" dirty="0" smtClean="0">
              <a:solidFill>
                <a:schemeClr val="tx1">
                  <a:lumMod val="50000"/>
                  <a:lumOff val="50000"/>
                </a:schemeClr>
              </a:solidFill>
              <a:latin typeface="Arial" pitchFamily="34" charset="0"/>
              <a:cs typeface="Arial" pitchFamily="34" charset="0"/>
            </a:endParaRPr>
          </a:p>
          <a:p>
            <a:pPr lvl="1">
              <a:buFont typeface="Arial" pitchFamily="34" charset="0"/>
              <a:buChar char="•"/>
            </a:pPr>
            <a:r>
              <a:rPr lang="fr-FR" sz="1400" dirty="0" smtClean="0">
                <a:latin typeface="Arial" pitchFamily="34" charset="0"/>
                <a:cs typeface="Arial" pitchFamily="34" charset="0"/>
              </a:rPr>
              <a:t> données collectées et traitées de manière loyale et licite ;</a:t>
            </a:r>
          </a:p>
          <a:p>
            <a:pPr lvl="1">
              <a:buFont typeface="Arial" pitchFamily="34" charset="0"/>
              <a:buChar char="•"/>
            </a:pPr>
            <a:r>
              <a:rPr lang="fr-FR" sz="1400" dirty="0" smtClean="0">
                <a:latin typeface="Arial" pitchFamily="34" charset="0"/>
                <a:cs typeface="Arial" pitchFamily="34" charset="0"/>
              </a:rPr>
              <a:t> données collectées pour des finalités déterminées, explicites et légitimes ;</a:t>
            </a:r>
          </a:p>
          <a:p>
            <a:pPr lvl="1">
              <a:buFont typeface="Arial" pitchFamily="34" charset="0"/>
              <a:buChar char="•"/>
            </a:pPr>
            <a:r>
              <a:rPr lang="fr-FR" sz="1400" dirty="0" smtClean="0">
                <a:latin typeface="Arial" pitchFamily="34" charset="0"/>
                <a:cs typeface="Arial" pitchFamily="34" charset="0"/>
              </a:rPr>
              <a:t> données adéquates, pertinentes et non excessives au regard des finalités</a:t>
            </a:r>
          </a:p>
          <a:p>
            <a:pPr lvl="1">
              <a:buFont typeface="Arial" pitchFamily="34" charset="0"/>
              <a:buChar char="•"/>
            </a:pPr>
            <a:r>
              <a:rPr lang="fr-FR" sz="1400" dirty="0" smtClean="0">
                <a:latin typeface="Arial" pitchFamily="34" charset="0"/>
                <a:cs typeface="Arial" pitchFamily="34" charset="0"/>
              </a:rPr>
              <a:t> donnée exactes, complètes </a:t>
            </a:r>
            <a:r>
              <a:rPr lang="fr-FR" sz="1400" dirty="0" smtClean="0">
                <a:latin typeface="Arial" pitchFamily="34" charset="0"/>
                <a:cs typeface="Arial" pitchFamily="34" charset="0"/>
              </a:rPr>
              <a:t>et, </a:t>
            </a:r>
            <a:r>
              <a:rPr lang="fr-FR" sz="1400" dirty="0" smtClean="0">
                <a:latin typeface="Arial" pitchFamily="34" charset="0"/>
                <a:cs typeface="Arial" pitchFamily="34" charset="0"/>
              </a:rPr>
              <a:t>si nécessaire mises à jour ;</a:t>
            </a:r>
          </a:p>
          <a:p>
            <a:pPr lvl="1">
              <a:buFont typeface="Arial" pitchFamily="34" charset="0"/>
              <a:buChar char="•"/>
            </a:pPr>
            <a:r>
              <a:rPr lang="fr-FR" sz="1400" dirty="0" smtClean="0">
                <a:latin typeface="Arial" pitchFamily="34" charset="0"/>
                <a:cs typeface="Arial" pitchFamily="34" charset="0"/>
              </a:rPr>
              <a:t> données conservées pendant une durée non excessive ;</a:t>
            </a:r>
          </a:p>
          <a:p>
            <a:pPr lvl="1">
              <a:buFont typeface="Arial" pitchFamily="34" charset="0"/>
              <a:buChar char="•"/>
            </a:pPr>
            <a:r>
              <a:rPr lang="fr-FR" sz="1400" dirty="0" smtClean="0">
                <a:latin typeface="Arial" pitchFamily="34" charset="0"/>
                <a:cs typeface="Arial" pitchFamily="34" charset="0"/>
              </a:rPr>
              <a:t> données obtenues après consentement des personnes concernées ;</a:t>
            </a:r>
          </a:p>
          <a:p>
            <a:pPr lvl="1">
              <a:buFont typeface="Arial" pitchFamily="34" charset="0"/>
              <a:buChar char="•"/>
            </a:pPr>
            <a:r>
              <a:rPr lang="fr-FR" sz="1400" dirty="0" smtClean="0">
                <a:latin typeface="Arial" pitchFamily="34" charset="0"/>
                <a:cs typeface="Arial" pitchFamily="34" charset="0"/>
              </a:rPr>
              <a:t> pas de données personnelles jugées « sensibles » (faisant apparaître les origines ethniques, les opinions politiques, religieuses, </a:t>
            </a:r>
            <a:r>
              <a:rPr lang="fr-FR" sz="1400" i="1" dirty="0" smtClean="0">
                <a:latin typeface="Arial" pitchFamily="34" charset="0"/>
                <a:cs typeface="Arial" pitchFamily="34" charset="0"/>
              </a:rPr>
              <a:t>etc.</a:t>
            </a:r>
            <a:r>
              <a:rPr lang="fr-FR" sz="1400" dirty="0" smtClean="0">
                <a:latin typeface="Arial" pitchFamily="34" charset="0"/>
                <a:cs typeface="Arial" pitchFamily="34" charset="0"/>
              </a:rPr>
              <a:t>).</a:t>
            </a:r>
          </a:p>
        </p:txBody>
      </p:sp>
    </p:spTree>
    <p:extLst>
      <p:ext uri="{BB962C8B-B14F-4D97-AF65-F5344CB8AC3E}">
        <p14:creationId xmlns:p14="http://schemas.microsoft.com/office/powerpoint/2010/main" xmlns="" val="3820105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2513</TotalTime>
  <Words>1120</Words>
  <Application>Microsoft Office PowerPoint</Application>
  <PresentationFormat>Affichage à l'écran (4:3)</PresentationFormat>
  <Paragraphs>183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Maison</dc:creator>
  <cp:lastModifiedBy>etrillard</cp:lastModifiedBy>
  <cp:revision>276</cp:revision>
  <dcterms:created xsi:type="dcterms:W3CDTF">2013-02-12T09:22:20Z</dcterms:created>
  <dcterms:modified xsi:type="dcterms:W3CDTF">2015-09-29T09:10:27Z</dcterms:modified>
</cp:coreProperties>
</file>