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3" r:id="rId3"/>
    <p:sldId id="288" r:id="rId4"/>
    <p:sldId id="310" r:id="rId5"/>
    <p:sldId id="314" r:id="rId6"/>
    <p:sldId id="324" r:id="rId7"/>
    <p:sldId id="326" r:id="rId8"/>
    <p:sldId id="296" r:id="rId9"/>
    <p:sldId id="295" r:id="rId10"/>
    <p:sldId id="297" r:id="rId11"/>
    <p:sldId id="306" r:id="rId12"/>
    <p:sldId id="309" r:id="rId13"/>
    <p:sldId id="311" r:id="rId14"/>
    <p:sldId id="313" r:id="rId15"/>
    <p:sldId id="329" r:id="rId16"/>
    <p:sldId id="330" r:id="rId17"/>
    <p:sldId id="327" r:id="rId18"/>
    <p:sldId id="328" r:id="rId19"/>
    <p:sldId id="331" r:id="rId20"/>
    <p:sldId id="315" r:id="rId21"/>
    <p:sldId id="316" r:id="rId22"/>
    <p:sldId id="307" r:id="rId23"/>
    <p:sldId id="304" r:id="rId24"/>
  </p:sldIdLst>
  <p:sldSz cx="9144000" cy="6858000" type="screen4x3"/>
  <p:notesSz cx="7315200" cy="96012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CFBE0"/>
    <a:srgbClr val="FAF8D2"/>
    <a:srgbClr val="FEF7CE"/>
    <a:srgbClr val="FEFCCE"/>
    <a:srgbClr val="B03636"/>
    <a:srgbClr val="0066FF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/>
            </a:lvl1pPr>
          </a:lstStyle>
          <a:p>
            <a:endParaRPr lang="fr-FR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/>
            </a:lvl1pPr>
          </a:lstStyle>
          <a:p>
            <a:fld id="{63DCD5FB-6A3D-4C47-A51A-AE88A5020BA0}" type="datetime1">
              <a:rPr lang="fr-FR"/>
              <a:pPr/>
              <a:t>07/09/2015</a:t>
            </a:fld>
            <a:endParaRPr lang="fr-FR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/>
            </a:lvl1pPr>
          </a:lstStyle>
          <a:p>
            <a:endParaRPr lang="fr-FR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/>
            </a:lvl1pPr>
          </a:lstStyle>
          <a:p>
            <a:fld id="{F4793939-1D7A-4175-AEEA-0C6F66AC926D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/>
            </a:lvl1pPr>
          </a:lstStyle>
          <a:p>
            <a:endParaRPr lang="fr-FR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/>
            </a:lvl1pPr>
          </a:lstStyle>
          <a:p>
            <a:fld id="{099BD917-DF36-4D5B-B4E2-8119083A1322}" type="datetime1">
              <a:rPr lang="fr-FR"/>
              <a:pPr/>
              <a:t>07/09/2015</a:t>
            </a:fld>
            <a:endParaRPr lang="fr-FR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/>
            </a:lvl1pPr>
          </a:lstStyle>
          <a:p>
            <a:endParaRPr lang="fr-FR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/>
            </a:lvl1pPr>
          </a:lstStyle>
          <a:p>
            <a:fld id="{B39253A5-8EBD-411E-901F-24CFF90F2FF2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282B70-0840-461B-8375-6CB156E5CA38}" type="datetime1">
              <a:rPr lang="fr-FR"/>
              <a:pPr/>
              <a:t>07/09/2015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95AA1-BC0A-477B-B7AA-781738A381E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E09453-2817-4D41-A186-5EF8E58327A6}" type="datetime1">
              <a:rPr lang="fr-FR"/>
              <a:pPr/>
              <a:t>07/09/2015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C72E7-1D4E-4CDC-9691-85DE5050B83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466C9A-D979-4D16-A76B-95C33032A4F3}" type="datetime1">
              <a:rPr lang="fr-FR"/>
              <a:pPr/>
              <a:t>07/09/2015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B4E7E1-255E-48BB-BA84-2B94EA07016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31F877-EF53-4C51-B5C8-86A8071D6C99}" type="datetime1">
              <a:rPr lang="fr-FR"/>
              <a:pPr/>
              <a:t>07/09/2015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5E0D5F-77DF-41FE-9A43-6F12350263A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82B62-C647-47D7-B4FA-2E8895B1801B}" type="datetime1">
              <a:rPr lang="fr-FR"/>
              <a:pPr/>
              <a:t>07/09/2015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539EBF-C86C-4BE6-8F4D-6587714F70A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793843-8B6F-4156-978B-C5FE332F376C}" type="datetime1">
              <a:rPr lang="fr-FR"/>
              <a:pPr/>
              <a:t>07/09/2015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84685-D639-4AEF-980A-2998DF18B91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D77FF1-BC02-4AC8-BB9C-F4D2C18A78A0}" type="datetime1">
              <a:rPr lang="fr-FR"/>
              <a:pPr/>
              <a:t>07/09/2015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73EA14-CCB8-40CF-92D4-8AF4BFDA81E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638EB-4D64-4727-A516-809878F73495}" type="datetime1">
              <a:rPr lang="fr-FR"/>
              <a:pPr/>
              <a:t>07/09/2015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BC698-B486-4011-884A-084CAB422B6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680170-4D30-4984-B229-60F3703EAB38}" type="datetime1">
              <a:rPr lang="fr-FR"/>
              <a:pPr/>
              <a:t>07/09/2015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56D29-174B-4AAE-BD8B-8A57AA47DC9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A0B65-9333-4C2D-9205-D99DC39F0E7F}" type="datetime1">
              <a:rPr lang="fr-FR"/>
              <a:pPr/>
              <a:t>07/09/2015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91336B-A660-45D9-AAF6-73E09CCE00B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2915E-718E-4705-9128-467283FDB7F5}" type="datetime1">
              <a:rPr lang="fr-FR"/>
              <a:pPr/>
              <a:t>07/09/2015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F8A70-42FF-42CC-855F-8A3F36C566C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542BB-A568-495E-A15B-92FF53038561}" type="datetime1">
              <a:rPr lang="fr-FR"/>
              <a:pPr/>
              <a:t>07/09/2015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2B3F85-EE7C-42D9-8751-F830A587BD4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D1E08AE-DD10-49DA-8DA6-1AD65077E5B9}" type="datetime1">
              <a:rPr lang="fr-FR"/>
              <a:pPr/>
              <a:t>07/09/2015</a:t>
            </a:fld>
            <a:endParaRPr lang="fr-F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A9D243-8D1C-4C85-BCF6-354C86DA6ACE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emf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1.jpeg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4.wmf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jpeg"/><Relationship Id="rId7" Type="http://schemas.openxmlformats.org/officeDocument/2006/relationships/image" Target="../media/image36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emf"/><Relationship Id="rId5" Type="http://schemas.openxmlformats.org/officeDocument/2006/relationships/image" Target="../media/image34.wmf"/><Relationship Id="rId4" Type="http://schemas.openxmlformats.org/officeDocument/2006/relationships/image" Target="../media/image3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41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wmf"/><Relationship Id="rId5" Type="http://schemas.openxmlformats.org/officeDocument/2006/relationships/image" Target="../media/image1.jpeg"/><Relationship Id="rId4" Type="http://schemas.openxmlformats.org/officeDocument/2006/relationships/image" Target="../media/image40.png"/><Relationship Id="rId9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48.png"/><Relationship Id="rId4" Type="http://schemas.openxmlformats.org/officeDocument/2006/relationships/image" Target="../media/image4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wmf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4.emf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3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jpeg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png"/><Relationship Id="rId9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.jpeg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2.bin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image" Target="../media/image20.png"/><Relationship Id="rId4" Type="http://schemas.openxmlformats.org/officeDocument/2006/relationships/image" Target="../media/image1.jpeg"/><Relationship Id="rId9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4.emf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image" Target="../media/image1.jpeg"/><Relationship Id="rId4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24.emf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image" Target="../media/image1.jpeg"/><Relationship Id="rId4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oleObject" Target="../embeddings/oleObject1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wmf"/><Relationship Id="rId5" Type="http://schemas.openxmlformats.org/officeDocument/2006/relationships/image" Target="../media/image24.emf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3" y="1916113"/>
            <a:ext cx="8713787" cy="2117725"/>
          </a:xfrm>
          <a:noFill/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accent2"/>
                </a:solidFill>
              </a:rPr>
              <a:t>Modeling the filtration of deformable and permeable colloidal particles: the case of casein micelles</a:t>
            </a:r>
            <a:br>
              <a:rPr lang="en-US" sz="2400" b="1" smtClean="0">
                <a:solidFill>
                  <a:schemeClr val="accent2"/>
                </a:solidFill>
              </a:rPr>
            </a:br>
            <a:r>
              <a:rPr lang="en-US" sz="2000" b="1" smtClean="0">
                <a:solidFill>
                  <a:schemeClr val="tx1"/>
                </a:solidFill>
              </a:rPr>
              <a:t/>
            </a:r>
            <a:br>
              <a:rPr lang="en-US" sz="2000" b="1" smtClean="0">
                <a:solidFill>
                  <a:schemeClr val="tx1"/>
                </a:solidFill>
              </a:rPr>
            </a:br>
            <a:r>
              <a:rPr lang="en-US" sz="2000" b="1" smtClean="0">
                <a:solidFill>
                  <a:schemeClr val="tx1"/>
                </a:solidFill>
              </a:rPr>
              <a:t> </a:t>
            </a:r>
            <a:r>
              <a:rPr lang="en-US" sz="1800" b="1" smtClean="0">
                <a:solidFill>
                  <a:schemeClr val="tx1"/>
                </a:solidFill>
              </a:rPr>
              <a:t>Peng Qu*, </a:t>
            </a:r>
            <a:r>
              <a:rPr lang="fr-FR" sz="1800" b="1" smtClean="0">
                <a:solidFill>
                  <a:schemeClr val="tx1"/>
                </a:solidFill>
              </a:rPr>
              <a:t>Antoine Bouchoux, Geneviève Gésan-Guiziou</a:t>
            </a:r>
            <a:br>
              <a:rPr lang="fr-FR" sz="1800" b="1" smtClean="0">
                <a:solidFill>
                  <a:schemeClr val="tx1"/>
                </a:solidFill>
              </a:rPr>
            </a:br>
            <a:endParaRPr lang="en-US" sz="1800" b="1" smtClean="0">
              <a:solidFill>
                <a:schemeClr val="tx1"/>
              </a:solidFill>
            </a:endParaRPr>
          </a:p>
        </p:txBody>
      </p:sp>
      <p:pic>
        <p:nvPicPr>
          <p:cNvPr id="16387" name="Picture 4" descr="pptINRA"/>
          <p:cNvPicPr>
            <a:picLocks noChangeAspect="1" noChangeArrowheads="1"/>
          </p:cNvPicPr>
          <p:nvPr/>
        </p:nvPicPr>
        <p:blipFill>
          <a:blip r:embed="rId2"/>
          <a:srcRect t="90869"/>
          <a:stretch>
            <a:fillRect/>
          </a:stretch>
        </p:blipFill>
        <p:spPr bwMode="auto">
          <a:xfrm>
            <a:off x="0" y="6243638"/>
            <a:ext cx="91440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0"/>
            <a:ext cx="140335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549275"/>
            <a:ext cx="1074738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949325" y="4640263"/>
            <a:ext cx="72104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INRA - French National Institute of Agricultural Research</a:t>
            </a:r>
            <a:br>
              <a:rPr lang="en-US" sz="1400" b="1"/>
            </a:br>
            <a:r>
              <a:rPr lang="en-US" sz="1400" b="1"/>
              <a:t>Agrocampus Ouest</a:t>
            </a:r>
          </a:p>
          <a:p>
            <a:pPr algn="ctr"/>
            <a:r>
              <a:rPr lang="en-US" sz="1400" b="1"/>
              <a:t> UMR1253 STLO, Science and Technology of Milk and Egg, F-35000 Rennes, France</a:t>
            </a:r>
            <a:endParaRPr lang="fr-FR" sz="1400" b="1"/>
          </a:p>
        </p:txBody>
      </p:sp>
      <p:pic>
        <p:nvPicPr>
          <p:cNvPr id="1639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3713" y="0"/>
            <a:ext cx="7380287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107950" y="6467475"/>
            <a:ext cx="287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FFCC66"/>
                </a:solidFill>
              </a:rPr>
              <a:t>1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763713" y="6337300"/>
            <a:ext cx="13684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r-FR" sz="1000" b="1">
                <a:solidFill>
                  <a:srgbClr val="FF0000"/>
                </a:solidFill>
              </a:rPr>
              <a:t>GDR AMC2 2011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r-FR" sz="1000">
                <a:solidFill>
                  <a:schemeClr val="bg1"/>
                </a:solidFill>
              </a:rPr>
              <a:t>Toulouse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r-FR" sz="1000">
                <a:solidFill>
                  <a:schemeClr val="bg1"/>
                </a:solidFill>
              </a:rPr>
              <a:t>13-14 October,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37" descr="pptINRA"/>
          <p:cNvPicPr>
            <a:picLocks noChangeAspect="1" noChangeArrowheads="1"/>
          </p:cNvPicPr>
          <p:nvPr/>
        </p:nvPicPr>
        <p:blipFill>
          <a:blip r:embed="rId2"/>
          <a:srcRect t="90869"/>
          <a:stretch>
            <a:fillRect/>
          </a:stretch>
        </p:blipFill>
        <p:spPr bwMode="auto">
          <a:xfrm>
            <a:off x="0" y="6243638"/>
            <a:ext cx="91440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270"/>
          <p:cNvSpPr txBox="1">
            <a:spLocks noChangeArrowheads="1"/>
          </p:cNvSpPr>
          <p:nvPr/>
        </p:nvSpPr>
        <p:spPr bwMode="auto">
          <a:xfrm>
            <a:off x="107950" y="6467475"/>
            <a:ext cx="360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FFCC66"/>
                </a:solidFill>
              </a:rPr>
              <a:t>10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/>
          <a:srcRect l="6349" t="13324" r="30060" b="12642"/>
          <a:stretch>
            <a:fillRect/>
          </a:stretch>
        </p:blipFill>
        <p:spPr bwMode="auto">
          <a:xfrm>
            <a:off x="250825" y="1125538"/>
            <a:ext cx="2657475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156"/>
          <p:cNvSpPr>
            <a:spLocks noChangeArrowheads="1"/>
          </p:cNvSpPr>
          <p:nvPr/>
        </p:nvSpPr>
        <p:spPr bwMode="auto">
          <a:xfrm>
            <a:off x="0" y="0"/>
            <a:ext cx="7308850" cy="476250"/>
          </a:xfrm>
          <a:prstGeom prst="rect">
            <a:avLst/>
          </a:prstGeom>
          <a:gradFill rotWithShape="1">
            <a:gsLst>
              <a:gs pos="0">
                <a:srgbClr val="C0C0C0">
                  <a:alpha val="37999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altLang="zh-CN" sz="2800" b="1">
                <a:solidFill>
                  <a:srgbClr val="800080"/>
                </a:solidFill>
                <a:ea typeface="宋体" charset="-122"/>
              </a:rPr>
              <a:t>4. Permeability of casein micelles</a:t>
            </a:r>
          </a:p>
        </p:txBody>
      </p:sp>
      <p:sp>
        <p:nvSpPr>
          <p:cNvPr id="25607" name="Text Box 158"/>
          <p:cNvSpPr txBox="1">
            <a:spLocks noChangeArrowheads="1"/>
          </p:cNvSpPr>
          <p:nvPr/>
        </p:nvSpPr>
        <p:spPr bwMode="auto">
          <a:xfrm>
            <a:off x="1547813" y="5468938"/>
            <a:ext cx="5761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800080"/>
                </a:solidFill>
                <a:ea typeface="宋体" charset="-122"/>
              </a:rPr>
              <a:t>The results are continuous and homogeneous</a:t>
            </a:r>
          </a:p>
        </p:txBody>
      </p:sp>
      <p:pic>
        <p:nvPicPr>
          <p:cNvPr id="25608" name="Picture 13"/>
          <p:cNvPicPr>
            <a:picLocks noChangeAspect="1" noChangeArrowheads="1"/>
          </p:cNvPicPr>
          <p:nvPr/>
        </p:nvPicPr>
        <p:blipFill>
          <a:blip r:embed="rId4"/>
          <a:srcRect l="29532" t="28596" r="19089" b="11150"/>
          <a:stretch>
            <a:fillRect/>
          </a:stretch>
        </p:blipFill>
        <p:spPr bwMode="auto">
          <a:xfrm>
            <a:off x="3352800" y="1066800"/>
            <a:ext cx="47117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Text Box 158"/>
          <p:cNvSpPr txBox="1">
            <a:spLocks noChangeArrowheads="1"/>
          </p:cNvSpPr>
          <p:nvPr/>
        </p:nvSpPr>
        <p:spPr bwMode="auto">
          <a:xfrm>
            <a:off x="1049338" y="5805488"/>
            <a:ext cx="756126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800080"/>
                </a:solidFill>
                <a:ea typeface="宋体" charset="-122"/>
              </a:rPr>
              <a:t>The results determined by the two methods are similar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3"/>
          <p:cNvPicPr>
            <a:picLocks noChangeAspect="1" noChangeArrowheads="1"/>
          </p:cNvPicPr>
          <p:nvPr/>
        </p:nvPicPr>
        <p:blipFill>
          <a:blip r:embed="rId2"/>
          <a:srcRect l="29532" t="28596" r="19089" b="11150"/>
          <a:stretch>
            <a:fillRect/>
          </a:stretch>
        </p:blipFill>
        <p:spPr bwMode="auto">
          <a:xfrm>
            <a:off x="2120900" y="1095375"/>
            <a:ext cx="46609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137" descr="pptINRA"/>
          <p:cNvPicPr>
            <a:picLocks noChangeAspect="1" noChangeArrowheads="1"/>
          </p:cNvPicPr>
          <p:nvPr/>
        </p:nvPicPr>
        <p:blipFill>
          <a:blip r:embed="rId3"/>
          <a:srcRect t="90869"/>
          <a:stretch>
            <a:fillRect/>
          </a:stretch>
        </p:blipFill>
        <p:spPr bwMode="auto">
          <a:xfrm>
            <a:off x="0" y="6243638"/>
            <a:ext cx="91440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270"/>
          <p:cNvSpPr txBox="1">
            <a:spLocks noChangeArrowheads="1"/>
          </p:cNvSpPr>
          <p:nvPr/>
        </p:nvSpPr>
        <p:spPr bwMode="auto">
          <a:xfrm>
            <a:off x="107950" y="6467475"/>
            <a:ext cx="360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FFCC66"/>
                </a:solidFill>
              </a:rPr>
              <a:t>11</a:t>
            </a:r>
          </a:p>
        </p:txBody>
      </p:sp>
      <p:sp>
        <p:nvSpPr>
          <p:cNvPr id="26629" name="Rectangle 8"/>
          <p:cNvSpPr>
            <a:spLocks noChangeArrowheads="1"/>
          </p:cNvSpPr>
          <p:nvPr/>
        </p:nvSpPr>
        <p:spPr bwMode="auto">
          <a:xfrm>
            <a:off x="5700713" y="1238250"/>
            <a:ext cx="215900" cy="3455988"/>
          </a:xfrm>
          <a:prstGeom prst="rect">
            <a:avLst/>
          </a:prstGeom>
          <a:solidFill>
            <a:srgbClr val="C0C0C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6630" name="Picture 9"/>
          <p:cNvPicPr>
            <a:picLocks noChangeAspect="1" noChangeArrowheads="1"/>
          </p:cNvPicPr>
          <p:nvPr/>
        </p:nvPicPr>
        <p:blipFill>
          <a:blip r:embed="rId4">
            <a:lum contrast="48000"/>
          </a:blip>
          <a:srcRect l="30118" t="42610" r="62891" b="48535"/>
          <a:stretch>
            <a:fillRect/>
          </a:stretch>
        </p:blipFill>
        <p:spPr bwMode="auto">
          <a:xfrm>
            <a:off x="5924550" y="1600200"/>
            <a:ext cx="6397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0"/>
          <p:cNvPicPr>
            <a:picLocks noChangeAspect="1" noChangeArrowheads="1"/>
          </p:cNvPicPr>
          <p:nvPr/>
        </p:nvPicPr>
        <p:blipFill>
          <a:blip r:embed="rId5"/>
          <a:srcRect l="11440" t="8969"/>
          <a:stretch>
            <a:fillRect/>
          </a:stretch>
        </p:blipFill>
        <p:spPr bwMode="auto">
          <a:xfrm>
            <a:off x="4476750" y="1641475"/>
            <a:ext cx="576263" cy="558800"/>
          </a:xfrm>
          <a:prstGeom prst="rect">
            <a:avLst/>
          </a:prstGeom>
          <a:noFill/>
          <a:ln w="25400">
            <a:solidFill>
              <a:srgbClr val="C0C0C0"/>
            </a:solidFill>
            <a:miter lim="800000"/>
            <a:headEnd/>
            <a:tailEnd/>
          </a:ln>
        </p:spPr>
      </p:pic>
      <p:sp>
        <p:nvSpPr>
          <p:cNvPr id="26633" name="Text Box 158"/>
          <p:cNvSpPr txBox="1">
            <a:spLocks noChangeArrowheads="1"/>
          </p:cNvSpPr>
          <p:nvPr/>
        </p:nvSpPr>
        <p:spPr bwMode="auto">
          <a:xfrm>
            <a:off x="1600200" y="56610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800080"/>
                </a:solidFill>
                <a:ea typeface="宋体" charset="-122"/>
              </a:rPr>
              <a:t>Phase transition (close packing) limits permeability</a:t>
            </a:r>
          </a:p>
        </p:txBody>
      </p:sp>
      <p:sp>
        <p:nvSpPr>
          <p:cNvPr id="26634" name="Rectangle 14"/>
          <p:cNvSpPr>
            <a:spLocks noChangeArrowheads="1"/>
          </p:cNvSpPr>
          <p:nvPr/>
        </p:nvSpPr>
        <p:spPr bwMode="auto">
          <a:xfrm>
            <a:off x="5053013" y="762000"/>
            <a:ext cx="1527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accent2"/>
                </a:solidFill>
                <a:ea typeface="宋体" charset="-122"/>
              </a:rPr>
              <a:t>close packing</a:t>
            </a:r>
            <a:endParaRPr lang="fr-FR" b="1">
              <a:solidFill>
                <a:schemeClr val="accent2"/>
              </a:solidFill>
            </a:endParaRPr>
          </a:p>
        </p:txBody>
      </p:sp>
      <p:sp>
        <p:nvSpPr>
          <p:cNvPr id="26635" name="Line 15"/>
          <p:cNvSpPr>
            <a:spLocks noChangeShapeType="1"/>
          </p:cNvSpPr>
          <p:nvPr/>
        </p:nvSpPr>
        <p:spPr bwMode="auto">
          <a:xfrm flipH="1">
            <a:off x="5772150" y="1050925"/>
            <a:ext cx="730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395288" y="692150"/>
            <a:ext cx="4176712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800" b="1">
                <a:ea typeface="宋体" charset="-122"/>
              </a:rPr>
              <a:t> Permeability values = 2 regimes</a:t>
            </a:r>
            <a:endParaRPr lang="fr-FR" sz="1800" b="1">
              <a:ea typeface="宋体" charset="-122"/>
            </a:endParaRPr>
          </a:p>
        </p:txBody>
      </p:sp>
      <p:sp>
        <p:nvSpPr>
          <p:cNvPr id="26637" name="Rectangle 156"/>
          <p:cNvSpPr>
            <a:spLocks noChangeArrowheads="1"/>
          </p:cNvSpPr>
          <p:nvPr/>
        </p:nvSpPr>
        <p:spPr bwMode="auto">
          <a:xfrm>
            <a:off x="0" y="0"/>
            <a:ext cx="7308850" cy="476250"/>
          </a:xfrm>
          <a:prstGeom prst="rect">
            <a:avLst/>
          </a:prstGeom>
          <a:gradFill rotWithShape="1">
            <a:gsLst>
              <a:gs pos="0">
                <a:srgbClr val="C0C0C0">
                  <a:alpha val="37999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altLang="zh-CN" sz="2800" b="1">
                <a:solidFill>
                  <a:srgbClr val="800080"/>
                </a:solidFill>
                <a:ea typeface="宋体" charset="-122"/>
              </a:rPr>
              <a:t>4. Permeability of casein micelles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137" descr="pptINRA"/>
          <p:cNvPicPr>
            <a:picLocks noChangeAspect="1" noChangeArrowheads="1"/>
          </p:cNvPicPr>
          <p:nvPr/>
        </p:nvPicPr>
        <p:blipFill>
          <a:blip r:embed="rId3"/>
          <a:srcRect t="90869"/>
          <a:stretch>
            <a:fillRect/>
          </a:stretch>
        </p:blipFill>
        <p:spPr bwMode="auto">
          <a:xfrm>
            <a:off x="0" y="6243638"/>
            <a:ext cx="91440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270"/>
          <p:cNvSpPr txBox="1">
            <a:spLocks noChangeArrowheads="1"/>
          </p:cNvSpPr>
          <p:nvPr/>
        </p:nvSpPr>
        <p:spPr bwMode="auto">
          <a:xfrm>
            <a:off x="107950" y="6467475"/>
            <a:ext cx="360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FFCC66"/>
                </a:solidFill>
              </a:rPr>
              <a:t>12</a:t>
            </a:r>
          </a:p>
        </p:txBody>
      </p:sp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4"/>
          <a:srcRect l="6888" t="13818" r="26967" b="13086"/>
          <a:stretch>
            <a:fillRect/>
          </a:stretch>
        </p:blipFill>
        <p:spPr bwMode="auto">
          <a:xfrm>
            <a:off x="4211638" y="1416050"/>
            <a:ext cx="4068762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AutoShape 17"/>
          <p:cNvSpPr>
            <a:spLocks noChangeArrowheads="1"/>
          </p:cNvSpPr>
          <p:nvPr/>
        </p:nvSpPr>
        <p:spPr bwMode="auto">
          <a:xfrm>
            <a:off x="2051050" y="2390775"/>
            <a:ext cx="504825" cy="288925"/>
          </a:xfrm>
          <a:prstGeom prst="rightArrow">
            <a:avLst>
              <a:gd name="adj1" fmla="val 56046"/>
              <a:gd name="adj2" fmla="val 659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7655" name="Picture 25"/>
          <p:cNvPicPr>
            <a:picLocks noChangeAspect="1" noChangeArrowheads="1"/>
          </p:cNvPicPr>
          <p:nvPr/>
        </p:nvPicPr>
        <p:blipFill>
          <a:blip r:embed="rId5"/>
          <a:srcRect l="12617" t="2826" r="6915" b="69012"/>
          <a:stretch>
            <a:fillRect/>
          </a:stretch>
        </p:blipFill>
        <p:spPr bwMode="auto">
          <a:xfrm rot="-704999">
            <a:off x="609600" y="2125663"/>
            <a:ext cx="100806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650" name="Object 24"/>
          <p:cNvGraphicFramePr>
            <a:graphicFrameLocks noChangeAspect="1"/>
          </p:cNvGraphicFramePr>
          <p:nvPr/>
        </p:nvGraphicFramePr>
        <p:xfrm>
          <a:off x="468313" y="3933825"/>
          <a:ext cx="3349625" cy="644525"/>
        </p:xfrm>
        <a:graphic>
          <a:graphicData uri="http://schemas.openxmlformats.org/presentationml/2006/ole">
            <p:oleObj spid="_x0000_s27650" name="משוואה" r:id="rId6" imgW="2400120" imgH="457200" progId="Equation.3">
              <p:embed/>
            </p:oleObj>
          </a:graphicData>
        </a:graphic>
      </p:graphicFrame>
      <p:sp>
        <p:nvSpPr>
          <p:cNvPr id="27656" name="Text Box 158"/>
          <p:cNvSpPr txBox="1">
            <a:spLocks noChangeArrowheads="1"/>
          </p:cNvSpPr>
          <p:nvPr/>
        </p:nvSpPr>
        <p:spPr bwMode="auto">
          <a:xfrm>
            <a:off x="1219200" y="5373688"/>
            <a:ext cx="70548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800080"/>
                </a:solidFill>
                <a:ea typeface="宋体" charset="-122"/>
              </a:rPr>
              <a:t>Very different from the “monodispersed hard spheres”</a:t>
            </a:r>
          </a:p>
        </p:txBody>
      </p:sp>
      <p:sp>
        <p:nvSpPr>
          <p:cNvPr id="27657" name="Text Box 158"/>
          <p:cNvSpPr txBox="1">
            <a:spLocks noChangeArrowheads="1"/>
          </p:cNvSpPr>
          <p:nvPr/>
        </p:nvSpPr>
        <p:spPr bwMode="auto">
          <a:xfrm>
            <a:off x="179388" y="692150"/>
            <a:ext cx="57610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800" b="1">
                <a:ea typeface="宋体" charset="-122"/>
              </a:rPr>
              <a:t> Regime 1 - Before close packing</a:t>
            </a:r>
          </a:p>
        </p:txBody>
      </p:sp>
      <p:sp>
        <p:nvSpPr>
          <p:cNvPr id="27658" name="Text Box 27"/>
          <p:cNvSpPr txBox="1">
            <a:spLocks noChangeArrowheads="1"/>
          </p:cNvSpPr>
          <p:nvPr/>
        </p:nvSpPr>
        <p:spPr bwMode="auto">
          <a:xfrm>
            <a:off x="2195513" y="2997200"/>
            <a:ext cx="2160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/>
              <a:t>r</a:t>
            </a:r>
            <a:r>
              <a:rPr lang="fr-FR" sz="1400" baseline="-25000"/>
              <a:t>p</a:t>
            </a:r>
            <a:r>
              <a:rPr lang="fr-FR" sz="1400"/>
              <a:t>=50nm</a:t>
            </a:r>
          </a:p>
        </p:txBody>
      </p:sp>
      <p:pic>
        <p:nvPicPr>
          <p:cNvPr id="27659" name="Picture 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43213" y="2205038"/>
            <a:ext cx="792162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3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5963" y="1989138"/>
            <a:ext cx="4572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1" name="Rectangle 38"/>
          <p:cNvSpPr>
            <a:spLocks noChangeArrowheads="1"/>
          </p:cNvSpPr>
          <p:nvPr/>
        </p:nvSpPr>
        <p:spPr bwMode="auto">
          <a:xfrm>
            <a:off x="7308850" y="1484313"/>
            <a:ext cx="863600" cy="3025775"/>
          </a:xfrm>
          <a:prstGeom prst="rect">
            <a:avLst/>
          </a:prstGeom>
          <a:solidFill>
            <a:srgbClr val="C0C0C0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662" name="Rectangle 16"/>
          <p:cNvSpPr>
            <a:spLocks noChangeArrowheads="1"/>
          </p:cNvSpPr>
          <p:nvPr/>
        </p:nvSpPr>
        <p:spPr bwMode="auto">
          <a:xfrm>
            <a:off x="6588125" y="981075"/>
            <a:ext cx="1527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accent2"/>
                </a:solidFill>
                <a:ea typeface="宋体" charset="-122"/>
              </a:rPr>
              <a:t>close packing</a:t>
            </a:r>
            <a:endParaRPr lang="fr-FR" b="1">
              <a:solidFill>
                <a:schemeClr val="accent2"/>
              </a:solidFill>
            </a:endParaRPr>
          </a:p>
        </p:txBody>
      </p:sp>
      <p:sp>
        <p:nvSpPr>
          <p:cNvPr id="27663" name="Line 17"/>
          <p:cNvSpPr>
            <a:spLocks noChangeShapeType="1"/>
          </p:cNvSpPr>
          <p:nvPr/>
        </p:nvSpPr>
        <p:spPr bwMode="auto">
          <a:xfrm flipH="1">
            <a:off x="7307263" y="1270000"/>
            <a:ext cx="730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665" name="Rectangle 156"/>
          <p:cNvSpPr>
            <a:spLocks noChangeArrowheads="1"/>
          </p:cNvSpPr>
          <p:nvPr/>
        </p:nvSpPr>
        <p:spPr bwMode="auto">
          <a:xfrm>
            <a:off x="0" y="0"/>
            <a:ext cx="7308850" cy="476250"/>
          </a:xfrm>
          <a:prstGeom prst="rect">
            <a:avLst/>
          </a:prstGeom>
          <a:gradFill rotWithShape="1">
            <a:gsLst>
              <a:gs pos="0">
                <a:srgbClr val="C0C0C0">
                  <a:alpha val="37999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altLang="zh-CN" sz="2800" b="1">
                <a:solidFill>
                  <a:srgbClr val="800080"/>
                </a:solidFill>
                <a:ea typeface="宋体" charset="-122"/>
              </a:rPr>
              <a:t>4. Permeability of casein micelles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6"/>
          <p:cNvPicPr>
            <a:picLocks noChangeAspect="1" noChangeArrowheads="1"/>
          </p:cNvPicPr>
          <p:nvPr/>
        </p:nvPicPr>
        <p:blipFill>
          <a:blip r:embed="rId2"/>
          <a:srcRect l="6888" t="13086" r="28151" b="14844"/>
          <a:stretch>
            <a:fillRect/>
          </a:stretch>
        </p:blipFill>
        <p:spPr bwMode="auto">
          <a:xfrm>
            <a:off x="4140200" y="992188"/>
            <a:ext cx="4176713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137" descr="pptINRA"/>
          <p:cNvPicPr>
            <a:picLocks noChangeAspect="1" noChangeArrowheads="1"/>
          </p:cNvPicPr>
          <p:nvPr/>
        </p:nvPicPr>
        <p:blipFill>
          <a:blip r:embed="rId3"/>
          <a:srcRect t="90869"/>
          <a:stretch>
            <a:fillRect/>
          </a:stretch>
        </p:blipFill>
        <p:spPr bwMode="auto">
          <a:xfrm>
            <a:off x="0" y="6243638"/>
            <a:ext cx="91440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270"/>
          <p:cNvSpPr txBox="1">
            <a:spLocks noChangeArrowheads="1"/>
          </p:cNvSpPr>
          <p:nvPr/>
        </p:nvSpPr>
        <p:spPr bwMode="auto">
          <a:xfrm>
            <a:off x="107950" y="6467475"/>
            <a:ext cx="43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FFCC66"/>
                </a:solidFill>
              </a:rPr>
              <a:t>13</a:t>
            </a:r>
          </a:p>
        </p:txBody>
      </p:sp>
      <p:pic>
        <p:nvPicPr>
          <p:cNvPr id="28677" name="Picture 13"/>
          <p:cNvPicPr>
            <a:picLocks noChangeAspect="1" noChangeArrowheads="1"/>
          </p:cNvPicPr>
          <p:nvPr/>
        </p:nvPicPr>
        <p:blipFill>
          <a:blip r:embed="rId4"/>
          <a:srcRect l="32361" t="11356"/>
          <a:stretch>
            <a:fillRect/>
          </a:stretch>
        </p:blipFill>
        <p:spPr bwMode="auto">
          <a:xfrm>
            <a:off x="2339975" y="1893888"/>
            <a:ext cx="1366838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AutoShape 16"/>
          <p:cNvSpPr>
            <a:spLocks noChangeArrowheads="1"/>
          </p:cNvSpPr>
          <p:nvPr/>
        </p:nvSpPr>
        <p:spPr bwMode="auto">
          <a:xfrm>
            <a:off x="1547813" y="2470150"/>
            <a:ext cx="504825" cy="288925"/>
          </a:xfrm>
          <a:prstGeom prst="rightArrow">
            <a:avLst>
              <a:gd name="adj1" fmla="val 49454"/>
              <a:gd name="adj2" fmla="val 752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679" name="Text Box 158"/>
          <p:cNvSpPr txBox="1">
            <a:spLocks noChangeArrowheads="1"/>
          </p:cNvSpPr>
          <p:nvPr/>
        </p:nvSpPr>
        <p:spPr bwMode="auto">
          <a:xfrm>
            <a:off x="215900" y="4652963"/>
            <a:ext cx="89281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800080"/>
                </a:solidFill>
                <a:ea typeface="宋体" charset="-122"/>
              </a:rPr>
              <a:t>The difference is not due to the polydispersity</a:t>
            </a:r>
            <a:endParaRPr lang="en-US" altLang="zh-CN" sz="1800" b="1">
              <a:ea typeface="宋体" charset="-122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1800" b="1">
                <a:ea typeface="宋体" charset="-122"/>
              </a:rPr>
              <a:t>   It should not be due to the porosity of micelles</a:t>
            </a:r>
            <a:r>
              <a:rPr lang="en-US" altLang="zh-CN" sz="2000" b="1">
                <a:solidFill>
                  <a:srgbClr val="800080"/>
                </a:solidFill>
                <a:ea typeface="宋体" charset="-122"/>
              </a:rPr>
              <a:t>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b="1">
                <a:solidFill>
                  <a:srgbClr val="0066FF"/>
                </a:solidFill>
                <a:ea typeface="宋体" charset="-122"/>
              </a:rPr>
              <a:t>   </a:t>
            </a:r>
            <a:r>
              <a:rPr lang="en-AU" altLang="zh-CN" b="1">
                <a:solidFill>
                  <a:srgbClr val="0066FF"/>
                </a:solidFill>
                <a:ea typeface="宋体" charset="-122"/>
                <a:sym typeface="Wingdings" pitchFamily="2" charset="2"/>
              </a:rPr>
              <a:t> </a:t>
            </a:r>
            <a:r>
              <a:rPr lang="en-AU" altLang="zh-CN" b="1">
                <a:solidFill>
                  <a:srgbClr val="0066FF"/>
                </a:solidFill>
                <a:ea typeface="宋体" charset="-122"/>
              </a:rPr>
              <a:t>dispersions of porous particles are supposed to be more permeable than dispersions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AU" altLang="zh-CN" b="1">
                <a:solidFill>
                  <a:srgbClr val="0066FF"/>
                </a:solidFill>
                <a:ea typeface="宋体" charset="-122"/>
              </a:rPr>
              <a:t>        of hard particles</a:t>
            </a:r>
            <a:r>
              <a:rPr lang="en-AU" altLang="zh-CN">
                <a:ea typeface="宋体" charset="-122"/>
              </a:rPr>
              <a:t> </a:t>
            </a:r>
            <a:r>
              <a:rPr lang="en-AU" altLang="zh-CN" sz="1400">
                <a:solidFill>
                  <a:srgbClr val="0066FF"/>
                </a:solidFill>
                <a:ea typeface="宋体" charset="-122"/>
              </a:rPr>
              <a:t>[Adade, JCP, 2010]</a:t>
            </a:r>
          </a:p>
        </p:txBody>
      </p:sp>
      <p:pic>
        <p:nvPicPr>
          <p:cNvPr id="28680" name="Picture 25"/>
          <p:cNvPicPr>
            <a:picLocks noChangeAspect="1" noChangeArrowheads="1"/>
          </p:cNvPicPr>
          <p:nvPr/>
        </p:nvPicPr>
        <p:blipFill>
          <a:blip r:embed="rId5"/>
          <a:srcRect l="12617" t="2826" r="6915" b="69012"/>
          <a:stretch>
            <a:fillRect/>
          </a:stretch>
        </p:blipFill>
        <p:spPr bwMode="auto">
          <a:xfrm rot="-704999">
            <a:off x="395288" y="2109788"/>
            <a:ext cx="1008062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 Box 26"/>
          <p:cNvSpPr txBox="1">
            <a:spLocks noChangeArrowheads="1"/>
          </p:cNvSpPr>
          <p:nvPr/>
        </p:nvSpPr>
        <p:spPr bwMode="auto">
          <a:xfrm>
            <a:off x="1979613" y="1677988"/>
            <a:ext cx="21653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zh-CN" sz="800">
                <a:ea typeface="宋体" charset="-122"/>
              </a:rPr>
              <a:t>[McMahon et Oommen, J. Dairy. Sci., 2008]</a:t>
            </a:r>
          </a:p>
        </p:txBody>
      </p:sp>
      <p:sp>
        <p:nvSpPr>
          <p:cNvPr id="28682" name="Text Box 158"/>
          <p:cNvSpPr txBox="1">
            <a:spLocks noChangeArrowheads="1"/>
          </p:cNvSpPr>
          <p:nvPr/>
        </p:nvSpPr>
        <p:spPr bwMode="auto">
          <a:xfrm>
            <a:off x="179388" y="692150"/>
            <a:ext cx="57610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800" b="1">
                <a:ea typeface="宋体" charset="-122"/>
              </a:rPr>
              <a:t> Regime 1 - Before close packing</a:t>
            </a:r>
          </a:p>
        </p:txBody>
      </p:sp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6">
            <a:lum bright="-6000"/>
          </a:blip>
          <a:srcRect/>
          <a:stretch>
            <a:fillRect/>
          </a:stretch>
        </p:blipFill>
        <p:spPr bwMode="auto">
          <a:xfrm>
            <a:off x="6659563" y="1136650"/>
            <a:ext cx="4651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3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4375" y="1568450"/>
            <a:ext cx="457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37"/>
          <p:cNvPicPr>
            <a:picLocks noChangeAspect="1" noChangeArrowheads="1"/>
          </p:cNvPicPr>
          <p:nvPr/>
        </p:nvPicPr>
        <p:blipFill>
          <a:blip r:embed="rId8"/>
          <a:srcRect l="21199" t="48784" r="59427" b="29865"/>
          <a:stretch>
            <a:fillRect/>
          </a:stretch>
        </p:blipFill>
        <p:spPr bwMode="auto">
          <a:xfrm>
            <a:off x="5078413" y="2770188"/>
            <a:ext cx="12239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6" name="Rectangle 27"/>
          <p:cNvSpPr>
            <a:spLocks noChangeArrowheads="1"/>
          </p:cNvSpPr>
          <p:nvPr/>
        </p:nvSpPr>
        <p:spPr bwMode="auto">
          <a:xfrm>
            <a:off x="5076825" y="3790950"/>
            <a:ext cx="17827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zh-CN" sz="800">
                <a:ea typeface="宋体" charset="-122"/>
              </a:rPr>
              <a:t>[Li et Park., Ind. Chem. Res., 1998]</a:t>
            </a:r>
          </a:p>
        </p:txBody>
      </p:sp>
      <p:sp>
        <p:nvSpPr>
          <p:cNvPr id="28687" name="Rectangle 38"/>
          <p:cNvSpPr>
            <a:spLocks noChangeArrowheads="1"/>
          </p:cNvSpPr>
          <p:nvPr/>
        </p:nvSpPr>
        <p:spPr bwMode="auto">
          <a:xfrm>
            <a:off x="7308850" y="1125538"/>
            <a:ext cx="863600" cy="3024187"/>
          </a:xfrm>
          <a:prstGeom prst="rect">
            <a:avLst/>
          </a:prstGeom>
          <a:solidFill>
            <a:srgbClr val="C0C0C0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688" name="Rectangle 18"/>
          <p:cNvSpPr>
            <a:spLocks noChangeArrowheads="1"/>
          </p:cNvSpPr>
          <p:nvPr/>
        </p:nvSpPr>
        <p:spPr bwMode="auto">
          <a:xfrm>
            <a:off x="6588125" y="549275"/>
            <a:ext cx="1527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accent2"/>
                </a:solidFill>
                <a:ea typeface="宋体" charset="-122"/>
              </a:rPr>
              <a:t>close packing</a:t>
            </a:r>
            <a:endParaRPr lang="fr-FR" b="1">
              <a:solidFill>
                <a:schemeClr val="accent2"/>
              </a:solidFill>
            </a:endParaRPr>
          </a:p>
        </p:txBody>
      </p:sp>
      <p:sp>
        <p:nvSpPr>
          <p:cNvPr id="28689" name="Line 19"/>
          <p:cNvSpPr>
            <a:spLocks noChangeShapeType="1"/>
          </p:cNvSpPr>
          <p:nvPr/>
        </p:nvSpPr>
        <p:spPr bwMode="auto">
          <a:xfrm flipH="1">
            <a:off x="7307263" y="838200"/>
            <a:ext cx="730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8691" name="Rectangle 156"/>
          <p:cNvSpPr>
            <a:spLocks noChangeArrowheads="1"/>
          </p:cNvSpPr>
          <p:nvPr/>
        </p:nvSpPr>
        <p:spPr bwMode="auto">
          <a:xfrm>
            <a:off x="0" y="0"/>
            <a:ext cx="7308850" cy="476250"/>
          </a:xfrm>
          <a:prstGeom prst="rect">
            <a:avLst/>
          </a:prstGeom>
          <a:gradFill rotWithShape="1">
            <a:gsLst>
              <a:gs pos="0">
                <a:srgbClr val="C0C0C0">
                  <a:alpha val="37999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altLang="zh-CN" sz="2800" b="1">
                <a:solidFill>
                  <a:srgbClr val="800080"/>
                </a:solidFill>
                <a:ea typeface="宋体" charset="-122"/>
              </a:rPr>
              <a:t>4. Permeability of casein micelles</a:t>
            </a:r>
          </a:p>
        </p:txBody>
      </p:sp>
      <p:sp>
        <p:nvSpPr>
          <p:cNvPr id="28692" name="Text Box 158"/>
          <p:cNvSpPr txBox="1">
            <a:spLocks noChangeArrowheads="1"/>
          </p:cNvSpPr>
          <p:nvPr/>
        </p:nvSpPr>
        <p:spPr bwMode="auto">
          <a:xfrm>
            <a:off x="395288" y="5667375"/>
            <a:ext cx="8193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1">
                <a:ea typeface="宋体" charset="-122"/>
              </a:rPr>
              <a:t>Other effects (proteins residual from proteolyses of micelles ) affect the measurement? </a:t>
            </a:r>
            <a:r>
              <a:rPr lang="en-US" altLang="zh-CN" sz="1800" b="1">
                <a:ea typeface="宋体" charset="-122"/>
                <a:sym typeface="Wingdings" pitchFamily="2" charset="2"/>
              </a:rPr>
              <a:t> work in progress…</a:t>
            </a:r>
            <a:endParaRPr lang="en-US" altLang="zh-CN" sz="1800" b="1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50"/>
          <p:cNvPicPr>
            <a:picLocks noChangeAspect="1" noChangeArrowheads="1"/>
          </p:cNvPicPr>
          <p:nvPr/>
        </p:nvPicPr>
        <p:blipFill>
          <a:blip r:embed="rId3"/>
          <a:srcRect l="6888" t="13818" r="29323" b="14844"/>
          <a:stretch>
            <a:fillRect/>
          </a:stretch>
        </p:blipFill>
        <p:spPr bwMode="auto">
          <a:xfrm>
            <a:off x="4284663" y="1412875"/>
            <a:ext cx="4032250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7"/>
          <p:cNvPicPr>
            <a:picLocks noChangeAspect="1" noChangeArrowheads="1"/>
          </p:cNvPicPr>
          <p:nvPr/>
        </p:nvPicPr>
        <p:blipFill>
          <a:blip r:embed="rId4"/>
          <a:srcRect l="21199" t="48784" r="59427" b="25594"/>
          <a:stretch>
            <a:fillRect/>
          </a:stretch>
        </p:blipFill>
        <p:spPr bwMode="auto">
          <a:xfrm>
            <a:off x="5219700" y="3068638"/>
            <a:ext cx="12239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37" descr="pptINRA"/>
          <p:cNvPicPr>
            <a:picLocks noChangeAspect="1" noChangeArrowheads="1"/>
          </p:cNvPicPr>
          <p:nvPr/>
        </p:nvPicPr>
        <p:blipFill>
          <a:blip r:embed="rId5"/>
          <a:srcRect t="90869"/>
          <a:stretch>
            <a:fillRect/>
          </a:stretch>
        </p:blipFill>
        <p:spPr bwMode="auto">
          <a:xfrm>
            <a:off x="0" y="6243638"/>
            <a:ext cx="91440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270"/>
          <p:cNvSpPr txBox="1">
            <a:spLocks noChangeArrowheads="1"/>
          </p:cNvSpPr>
          <p:nvPr/>
        </p:nvSpPr>
        <p:spPr bwMode="auto">
          <a:xfrm>
            <a:off x="107950" y="6467475"/>
            <a:ext cx="43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FFCC66"/>
                </a:solidFill>
              </a:rPr>
              <a:t>14</a:t>
            </a:r>
          </a:p>
        </p:txBody>
      </p:sp>
      <p:pic>
        <p:nvPicPr>
          <p:cNvPr id="29703" name="Picture 32"/>
          <p:cNvPicPr>
            <a:picLocks noChangeAspect="1" noChangeArrowheads="1"/>
          </p:cNvPicPr>
          <p:nvPr/>
        </p:nvPicPr>
        <p:blipFill>
          <a:blip r:embed="rId6"/>
          <a:srcRect t="36391" b="25670"/>
          <a:stretch>
            <a:fillRect/>
          </a:stretch>
        </p:blipFill>
        <p:spPr bwMode="auto">
          <a:xfrm>
            <a:off x="2555875" y="1628775"/>
            <a:ext cx="136842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Line 33"/>
          <p:cNvSpPr>
            <a:spLocks noChangeShapeType="1"/>
          </p:cNvSpPr>
          <p:nvPr/>
        </p:nvSpPr>
        <p:spPr bwMode="auto">
          <a:xfrm flipV="1">
            <a:off x="1619250" y="1746250"/>
            <a:ext cx="9366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705" name="Line 34"/>
          <p:cNvSpPr>
            <a:spLocks noChangeShapeType="1"/>
          </p:cNvSpPr>
          <p:nvPr/>
        </p:nvSpPr>
        <p:spPr bwMode="auto">
          <a:xfrm>
            <a:off x="1619250" y="2393950"/>
            <a:ext cx="9366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29698" name="Object 38"/>
          <p:cNvGraphicFramePr>
            <a:graphicFrameLocks noChangeAspect="1"/>
          </p:cNvGraphicFramePr>
          <p:nvPr/>
        </p:nvGraphicFramePr>
        <p:xfrm>
          <a:off x="468313" y="3933825"/>
          <a:ext cx="3349625" cy="644525"/>
        </p:xfrm>
        <a:graphic>
          <a:graphicData uri="http://schemas.openxmlformats.org/presentationml/2006/ole">
            <p:oleObj spid="_x0000_s29698" name="משוואה" r:id="rId7" imgW="2400120" imgH="457200" progId="Equation.3">
              <p:embed/>
            </p:oleObj>
          </a:graphicData>
        </a:graphic>
      </p:graphicFrame>
      <p:sp>
        <p:nvSpPr>
          <p:cNvPr id="29706" name="Text Box 39"/>
          <p:cNvSpPr txBox="1">
            <a:spLocks noChangeArrowheads="1"/>
          </p:cNvSpPr>
          <p:nvPr/>
        </p:nvSpPr>
        <p:spPr bwMode="auto">
          <a:xfrm>
            <a:off x="1692275" y="2997200"/>
            <a:ext cx="2951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1400"/>
              <a:t>r</a:t>
            </a:r>
            <a:r>
              <a:rPr lang="en-IE" sz="1400" baseline="-25000"/>
              <a:t>p</a:t>
            </a:r>
            <a:r>
              <a:rPr lang="en-IE" sz="1400"/>
              <a:t>=4.5nm</a:t>
            </a:r>
          </a:p>
        </p:txBody>
      </p:sp>
      <p:sp>
        <p:nvSpPr>
          <p:cNvPr id="29707" name="Text Box 158"/>
          <p:cNvSpPr txBox="1">
            <a:spLocks noChangeArrowheads="1"/>
          </p:cNvSpPr>
          <p:nvPr/>
        </p:nvSpPr>
        <p:spPr bwMode="auto">
          <a:xfrm>
            <a:off x="466725" y="5229225"/>
            <a:ext cx="8281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800080"/>
                </a:solidFill>
                <a:ea typeface="宋体" charset="-122"/>
              </a:rPr>
              <a:t>Casein micelles ≈ bags of small spheres </a:t>
            </a:r>
          </a:p>
        </p:txBody>
      </p:sp>
      <p:sp>
        <p:nvSpPr>
          <p:cNvPr id="29708" name="Text Box 158"/>
          <p:cNvSpPr txBox="1">
            <a:spLocks noChangeArrowheads="1"/>
          </p:cNvSpPr>
          <p:nvPr/>
        </p:nvSpPr>
        <p:spPr bwMode="auto">
          <a:xfrm>
            <a:off x="179388" y="692150"/>
            <a:ext cx="57610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800" b="1">
                <a:ea typeface="宋体" charset="-122"/>
              </a:rPr>
              <a:t> Regime 2 - After close packing</a:t>
            </a:r>
          </a:p>
        </p:txBody>
      </p:sp>
      <p:pic>
        <p:nvPicPr>
          <p:cNvPr id="29709" name="Picture 25"/>
          <p:cNvPicPr>
            <a:picLocks noChangeAspect="1" noChangeArrowheads="1"/>
          </p:cNvPicPr>
          <p:nvPr/>
        </p:nvPicPr>
        <p:blipFill>
          <a:blip r:embed="rId6"/>
          <a:srcRect l="12617" t="2826" r="6915" b="69012"/>
          <a:stretch>
            <a:fillRect/>
          </a:stretch>
        </p:blipFill>
        <p:spPr bwMode="auto">
          <a:xfrm rot="-704999">
            <a:off x="611188" y="1890713"/>
            <a:ext cx="1008062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52"/>
          <p:cNvPicPr>
            <a:picLocks noChangeAspect="1" noChangeArrowheads="1"/>
          </p:cNvPicPr>
          <p:nvPr/>
        </p:nvPicPr>
        <p:blipFill>
          <a:blip r:embed="rId8">
            <a:lum bright="-6000"/>
          </a:blip>
          <a:srcRect/>
          <a:stretch>
            <a:fillRect/>
          </a:stretch>
        </p:blipFill>
        <p:spPr bwMode="auto">
          <a:xfrm>
            <a:off x="6659563" y="1568450"/>
            <a:ext cx="4651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Picture 5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94375" y="2000250"/>
            <a:ext cx="457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2" name="Text Box 158"/>
          <p:cNvSpPr txBox="1">
            <a:spLocks noChangeArrowheads="1"/>
          </p:cNvSpPr>
          <p:nvPr/>
        </p:nvSpPr>
        <p:spPr bwMode="auto">
          <a:xfrm>
            <a:off x="898525" y="4868863"/>
            <a:ext cx="25209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1800">
                <a:ea typeface="宋体" charset="-122"/>
              </a:rPr>
              <a:t>After close packing:</a:t>
            </a:r>
          </a:p>
        </p:txBody>
      </p:sp>
      <p:sp>
        <p:nvSpPr>
          <p:cNvPr id="29713" name="Rectangle 55"/>
          <p:cNvSpPr>
            <a:spLocks noChangeArrowheads="1"/>
          </p:cNvSpPr>
          <p:nvPr/>
        </p:nvSpPr>
        <p:spPr bwMode="auto">
          <a:xfrm>
            <a:off x="5076825" y="1484313"/>
            <a:ext cx="2303463" cy="3024187"/>
          </a:xfrm>
          <a:prstGeom prst="rect">
            <a:avLst/>
          </a:prstGeom>
          <a:solidFill>
            <a:srgbClr val="C0C0C0">
              <a:alpha val="4313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714" name="Rectangle 20"/>
          <p:cNvSpPr>
            <a:spLocks noChangeArrowheads="1"/>
          </p:cNvSpPr>
          <p:nvPr/>
        </p:nvSpPr>
        <p:spPr bwMode="auto">
          <a:xfrm>
            <a:off x="6659563" y="981075"/>
            <a:ext cx="1527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accent2"/>
                </a:solidFill>
                <a:ea typeface="宋体" charset="-122"/>
              </a:rPr>
              <a:t>close packing</a:t>
            </a:r>
            <a:endParaRPr lang="fr-FR" b="1">
              <a:solidFill>
                <a:schemeClr val="accent2"/>
              </a:solidFill>
            </a:endParaRPr>
          </a:p>
        </p:txBody>
      </p:sp>
      <p:sp>
        <p:nvSpPr>
          <p:cNvPr id="29715" name="Line 21"/>
          <p:cNvSpPr>
            <a:spLocks noChangeShapeType="1"/>
          </p:cNvSpPr>
          <p:nvPr/>
        </p:nvSpPr>
        <p:spPr bwMode="auto">
          <a:xfrm flipH="1">
            <a:off x="7378700" y="1270000"/>
            <a:ext cx="730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717" name="Rectangle 156"/>
          <p:cNvSpPr>
            <a:spLocks noChangeArrowheads="1"/>
          </p:cNvSpPr>
          <p:nvPr/>
        </p:nvSpPr>
        <p:spPr bwMode="auto">
          <a:xfrm>
            <a:off x="0" y="0"/>
            <a:ext cx="7308850" cy="476250"/>
          </a:xfrm>
          <a:prstGeom prst="rect">
            <a:avLst/>
          </a:prstGeom>
          <a:gradFill rotWithShape="1">
            <a:gsLst>
              <a:gs pos="0">
                <a:srgbClr val="C0C0C0">
                  <a:alpha val="37999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altLang="zh-CN" sz="2800" b="1">
                <a:solidFill>
                  <a:srgbClr val="800080"/>
                </a:solidFill>
                <a:ea typeface="宋体" charset="-122"/>
              </a:rPr>
              <a:t>4. Permeability of casein micelles</a:t>
            </a:r>
          </a:p>
        </p:txBody>
      </p:sp>
      <p:sp>
        <p:nvSpPr>
          <p:cNvPr id="29718" name="Text Box 158"/>
          <p:cNvSpPr txBox="1">
            <a:spLocks noChangeArrowheads="1"/>
          </p:cNvSpPr>
          <p:nvPr/>
        </p:nvSpPr>
        <p:spPr bwMode="auto">
          <a:xfrm>
            <a:off x="0" y="5734050"/>
            <a:ext cx="932497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0000FF"/>
                </a:solidFill>
                <a:ea typeface="宋体" charset="-122"/>
              </a:rPr>
              <a:t>How does the internal organization of casein micelles affect the permeability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4" name="Picture 14"/>
          <p:cNvPicPr>
            <a:picLocks noChangeAspect="1" noChangeArrowheads="1"/>
          </p:cNvPicPr>
          <p:nvPr/>
        </p:nvPicPr>
        <p:blipFill>
          <a:blip r:embed="rId2"/>
          <a:srcRect l="9245" t="16780" r="31094" b="14844"/>
          <a:stretch>
            <a:fillRect/>
          </a:stretch>
        </p:blipFill>
        <p:spPr bwMode="auto">
          <a:xfrm>
            <a:off x="4716463" y="3003550"/>
            <a:ext cx="3527425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4" name="Rectangle 156"/>
          <p:cNvSpPr>
            <a:spLocks noChangeArrowheads="1"/>
          </p:cNvSpPr>
          <p:nvPr/>
        </p:nvSpPr>
        <p:spPr bwMode="auto">
          <a:xfrm>
            <a:off x="0" y="0"/>
            <a:ext cx="8820150" cy="476250"/>
          </a:xfrm>
          <a:prstGeom prst="rect">
            <a:avLst/>
          </a:prstGeom>
          <a:gradFill rotWithShape="1">
            <a:gsLst>
              <a:gs pos="0">
                <a:srgbClr val="C0C0C0">
                  <a:alpha val="37999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altLang="zh-CN" sz="2800" b="1">
                <a:solidFill>
                  <a:srgbClr val="800080"/>
                </a:solidFill>
                <a:ea typeface="宋体" charset="-122"/>
              </a:rPr>
              <a:t>5. Permeability of modified casein micelles </a:t>
            </a:r>
          </a:p>
        </p:txBody>
      </p:sp>
      <p:sp>
        <p:nvSpPr>
          <p:cNvPr id="40965" name="Text Box 158"/>
          <p:cNvSpPr txBox="1">
            <a:spLocks noChangeArrowheads="1"/>
          </p:cNvSpPr>
          <p:nvPr/>
        </p:nvSpPr>
        <p:spPr bwMode="auto">
          <a:xfrm>
            <a:off x="179388" y="692150"/>
            <a:ext cx="27368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800" b="1">
                <a:ea typeface="宋体" charset="-122"/>
              </a:rPr>
              <a:t> Effect of NaCl 100mM</a:t>
            </a:r>
          </a:p>
        </p:txBody>
      </p:sp>
      <p:sp>
        <p:nvSpPr>
          <p:cNvPr id="40966" name="Text Box 13"/>
          <p:cNvSpPr txBox="1">
            <a:spLocks noChangeArrowheads="1"/>
          </p:cNvSpPr>
          <p:nvPr/>
        </p:nvSpPr>
        <p:spPr bwMode="auto">
          <a:xfrm>
            <a:off x="5508625" y="2571750"/>
            <a:ext cx="2592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CA" altLang="zh-CN" sz="2000" b="1">
                <a:solidFill>
                  <a:schemeClr val="accent2"/>
                </a:solidFill>
                <a:ea typeface="宋体" charset="-122"/>
              </a:rPr>
              <a:t>Osmotic pressure</a:t>
            </a:r>
          </a:p>
        </p:txBody>
      </p:sp>
      <p:sp>
        <p:nvSpPr>
          <p:cNvPr id="40967" name="Text Box 13"/>
          <p:cNvSpPr txBox="1">
            <a:spLocks noChangeArrowheads="1"/>
          </p:cNvSpPr>
          <p:nvPr/>
        </p:nvSpPr>
        <p:spPr bwMode="auto">
          <a:xfrm>
            <a:off x="1476375" y="2571750"/>
            <a:ext cx="2881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CA" altLang="zh-CN" sz="2000" b="1">
                <a:solidFill>
                  <a:schemeClr val="accent2"/>
                </a:solidFill>
                <a:ea typeface="宋体" charset="-122"/>
              </a:rPr>
              <a:t>Filtration experiments</a:t>
            </a:r>
          </a:p>
        </p:txBody>
      </p:sp>
      <p:sp>
        <p:nvSpPr>
          <p:cNvPr id="40968" name="Rectangle 50"/>
          <p:cNvSpPr>
            <a:spLocks noChangeArrowheads="1"/>
          </p:cNvSpPr>
          <p:nvPr/>
        </p:nvSpPr>
        <p:spPr bwMode="auto">
          <a:xfrm>
            <a:off x="6300788" y="5451475"/>
            <a:ext cx="17907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zh-CN" sz="800">
                <a:ea typeface="宋体" charset="-122"/>
              </a:rPr>
              <a:t>[Bouchoux et al., Biophys. J., 2009]</a:t>
            </a:r>
          </a:p>
        </p:txBody>
      </p:sp>
      <p:pic>
        <p:nvPicPr>
          <p:cNvPr id="40973" name="Picture 13"/>
          <p:cNvPicPr>
            <a:picLocks noChangeAspect="1" noChangeArrowheads="1"/>
          </p:cNvPicPr>
          <p:nvPr/>
        </p:nvPicPr>
        <p:blipFill>
          <a:blip r:embed="rId3"/>
          <a:srcRect l="12500" t="20476" r="29323" b="16780"/>
          <a:stretch>
            <a:fillRect/>
          </a:stretch>
        </p:blipFill>
        <p:spPr bwMode="auto">
          <a:xfrm>
            <a:off x="755650" y="2932113"/>
            <a:ext cx="3816350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75" name="Text Box 270"/>
          <p:cNvSpPr txBox="1">
            <a:spLocks noChangeArrowheads="1"/>
          </p:cNvSpPr>
          <p:nvPr/>
        </p:nvSpPr>
        <p:spPr bwMode="auto">
          <a:xfrm>
            <a:off x="107950" y="6467475"/>
            <a:ext cx="43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FFCC66"/>
                </a:solidFill>
              </a:rPr>
              <a:t>14</a:t>
            </a:r>
          </a:p>
        </p:txBody>
      </p:sp>
      <p:pic>
        <p:nvPicPr>
          <p:cNvPr id="40976" name="Picture 137" descr="pptINRA"/>
          <p:cNvPicPr>
            <a:picLocks noChangeAspect="1" noChangeArrowheads="1"/>
          </p:cNvPicPr>
          <p:nvPr/>
        </p:nvPicPr>
        <p:blipFill>
          <a:blip r:embed="rId4"/>
          <a:srcRect t="90869"/>
          <a:stretch>
            <a:fillRect/>
          </a:stretch>
        </p:blipFill>
        <p:spPr bwMode="auto">
          <a:xfrm>
            <a:off x="0" y="6243638"/>
            <a:ext cx="91440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7" name="Text Box 270"/>
          <p:cNvSpPr txBox="1">
            <a:spLocks noChangeArrowheads="1"/>
          </p:cNvSpPr>
          <p:nvPr/>
        </p:nvSpPr>
        <p:spPr bwMode="auto">
          <a:xfrm>
            <a:off x="107950" y="6381750"/>
            <a:ext cx="43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FFCC66"/>
                </a:solidFill>
              </a:rPr>
              <a:t>15</a:t>
            </a:r>
          </a:p>
        </p:txBody>
      </p:sp>
      <p:sp>
        <p:nvSpPr>
          <p:cNvPr id="40978" name="Text Box 158"/>
          <p:cNvSpPr txBox="1">
            <a:spLocks noChangeArrowheads="1"/>
          </p:cNvSpPr>
          <p:nvPr/>
        </p:nvSpPr>
        <p:spPr bwMode="auto">
          <a:xfrm>
            <a:off x="2700338" y="981075"/>
            <a:ext cx="27368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0066FF"/>
                </a:solidFill>
                <a:ea typeface="宋体" charset="-122"/>
              </a:rPr>
              <a:t>Ca</a:t>
            </a:r>
            <a:r>
              <a:rPr lang="en-US" altLang="zh-CN" sz="2000" b="1" baseline="30000">
                <a:solidFill>
                  <a:srgbClr val="0066FF"/>
                </a:solidFill>
                <a:ea typeface="宋体" charset="-122"/>
              </a:rPr>
              <a:t>2+</a:t>
            </a:r>
            <a:r>
              <a:rPr lang="en-US" altLang="zh-CN" sz="2000" b="1">
                <a:solidFill>
                  <a:srgbClr val="0066FF"/>
                </a:solidFill>
                <a:ea typeface="宋体" charset="-122"/>
              </a:rPr>
              <a:t>            Na</a:t>
            </a:r>
            <a:r>
              <a:rPr lang="en-US" altLang="zh-CN" sz="2000" b="1" baseline="30000">
                <a:solidFill>
                  <a:srgbClr val="0066FF"/>
                </a:solidFill>
                <a:ea typeface="宋体" charset="-122"/>
              </a:rPr>
              <a:t>+   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0066FF"/>
                </a:solidFill>
                <a:ea typeface="宋体" charset="-122"/>
              </a:rPr>
              <a:t>SAXS: void region ↓</a:t>
            </a:r>
          </a:p>
        </p:txBody>
      </p:sp>
      <p:sp>
        <p:nvSpPr>
          <p:cNvPr id="40980" name="Text Box 13"/>
          <p:cNvSpPr txBox="1">
            <a:spLocks noChangeArrowheads="1"/>
          </p:cNvSpPr>
          <p:nvPr/>
        </p:nvSpPr>
        <p:spPr bwMode="auto">
          <a:xfrm>
            <a:off x="5219700" y="1773238"/>
            <a:ext cx="17287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CA" altLang="zh-CN" b="1">
                <a:solidFill>
                  <a:srgbClr val="000000"/>
                </a:solidFill>
                <a:ea typeface="宋体" charset="-122"/>
              </a:rPr>
              <a:t>Casein micelles</a:t>
            </a:r>
          </a:p>
        </p:txBody>
      </p:sp>
      <p:pic>
        <p:nvPicPr>
          <p:cNvPr id="40983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692150"/>
            <a:ext cx="208915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84" name="AutoShape 24"/>
          <p:cNvSpPr>
            <a:spLocks noChangeArrowheads="1"/>
          </p:cNvSpPr>
          <p:nvPr/>
        </p:nvSpPr>
        <p:spPr bwMode="auto">
          <a:xfrm>
            <a:off x="3419475" y="1052513"/>
            <a:ext cx="431800" cy="215900"/>
          </a:xfrm>
          <a:prstGeom prst="leftRightArrow">
            <a:avLst>
              <a:gd name="adj1" fmla="val 41176"/>
              <a:gd name="adj2" fmla="val 55509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56"/>
          <p:cNvSpPr>
            <a:spLocks noChangeArrowheads="1"/>
          </p:cNvSpPr>
          <p:nvPr/>
        </p:nvSpPr>
        <p:spPr bwMode="auto">
          <a:xfrm>
            <a:off x="0" y="0"/>
            <a:ext cx="8820150" cy="476250"/>
          </a:xfrm>
          <a:prstGeom prst="rect">
            <a:avLst/>
          </a:prstGeom>
          <a:gradFill rotWithShape="1">
            <a:gsLst>
              <a:gs pos="0">
                <a:srgbClr val="C0C0C0">
                  <a:alpha val="37999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altLang="zh-CN" sz="2800" b="1">
                <a:solidFill>
                  <a:srgbClr val="800080"/>
                </a:solidFill>
                <a:ea typeface="宋体" charset="-122"/>
              </a:rPr>
              <a:t>5. Permeability of modified casein micelles </a:t>
            </a:r>
          </a:p>
        </p:txBody>
      </p:sp>
      <p:sp>
        <p:nvSpPr>
          <p:cNvPr id="41987" name="Text Box 158"/>
          <p:cNvSpPr txBox="1">
            <a:spLocks noChangeArrowheads="1"/>
          </p:cNvSpPr>
          <p:nvPr/>
        </p:nvSpPr>
        <p:spPr bwMode="auto">
          <a:xfrm>
            <a:off x="250825" y="4941888"/>
            <a:ext cx="8640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1">
                <a:ea typeface="宋体" charset="-122"/>
              </a:rPr>
              <a:t>180-350 g/L</a:t>
            </a:r>
            <a:r>
              <a:rPr lang="en-US" altLang="zh-CN" sz="1800">
                <a:ea typeface="宋体" charset="-122"/>
              </a:rPr>
              <a:t>, permeability is limited by the addition of 100mM NaCl</a:t>
            </a:r>
          </a:p>
        </p:txBody>
      </p:sp>
      <p:sp>
        <p:nvSpPr>
          <p:cNvPr id="41988" name="Text Box 158"/>
          <p:cNvSpPr txBox="1">
            <a:spLocks noChangeArrowheads="1"/>
          </p:cNvSpPr>
          <p:nvPr/>
        </p:nvSpPr>
        <p:spPr bwMode="auto">
          <a:xfrm>
            <a:off x="1565275" y="5349875"/>
            <a:ext cx="682307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800080"/>
                </a:solidFill>
                <a:ea typeface="宋体" charset="-122"/>
                <a:sym typeface="Wingdings" pitchFamily="2" charset="2"/>
              </a:rPr>
              <a:t> </a:t>
            </a:r>
            <a:r>
              <a:rPr lang="en-US" altLang="zh-CN" sz="1800" b="1">
                <a:solidFill>
                  <a:srgbClr val="800080"/>
                </a:solidFill>
                <a:ea typeface="宋体" charset="-122"/>
              </a:rPr>
              <a:t>More tortuous or less porous structure</a:t>
            </a:r>
          </a:p>
        </p:txBody>
      </p:sp>
      <p:sp>
        <p:nvSpPr>
          <p:cNvPr id="41994" name="Text Box 158"/>
          <p:cNvSpPr txBox="1">
            <a:spLocks noChangeArrowheads="1"/>
          </p:cNvSpPr>
          <p:nvPr/>
        </p:nvSpPr>
        <p:spPr bwMode="auto">
          <a:xfrm>
            <a:off x="250825" y="5726113"/>
            <a:ext cx="8640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zh-CN" sz="1800" b="1">
                <a:ea typeface="宋体" charset="-122"/>
              </a:rPr>
              <a:t>&gt;350 g/L</a:t>
            </a:r>
            <a:r>
              <a:rPr lang="en-AU" altLang="zh-CN" sz="1800">
                <a:ea typeface="宋体" charset="-122"/>
              </a:rPr>
              <a:t>, the permeabilities of the two dispersions become similar </a:t>
            </a:r>
          </a:p>
        </p:txBody>
      </p:sp>
      <p:pic>
        <p:nvPicPr>
          <p:cNvPr id="41995" name="Picture 11"/>
          <p:cNvPicPr>
            <a:picLocks noChangeAspect="1" noChangeArrowheads="1"/>
          </p:cNvPicPr>
          <p:nvPr/>
        </p:nvPicPr>
        <p:blipFill>
          <a:blip r:embed="rId2"/>
          <a:srcRect l="9245" t="17513" r="31094" b="16032"/>
          <a:stretch>
            <a:fillRect/>
          </a:stretch>
        </p:blipFill>
        <p:spPr bwMode="auto">
          <a:xfrm>
            <a:off x="1979613" y="1196975"/>
            <a:ext cx="42481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98" name="Text Box 158"/>
          <p:cNvSpPr txBox="1">
            <a:spLocks noChangeArrowheads="1"/>
          </p:cNvSpPr>
          <p:nvPr/>
        </p:nvSpPr>
        <p:spPr bwMode="auto">
          <a:xfrm>
            <a:off x="179388" y="692150"/>
            <a:ext cx="27368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800" b="1">
                <a:ea typeface="宋体" charset="-122"/>
              </a:rPr>
              <a:t> Effect of NaCl 100mM</a:t>
            </a:r>
          </a:p>
        </p:txBody>
      </p:sp>
      <p:sp>
        <p:nvSpPr>
          <p:cNvPr id="41999" name="Rectangle 8"/>
          <p:cNvSpPr>
            <a:spLocks noChangeArrowheads="1"/>
          </p:cNvSpPr>
          <p:nvPr/>
        </p:nvSpPr>
        <p:spPr bwMode="auto">
          <a:xfrm>
            <a:off x="5148263" y="1341438"/>
            <a:ext cx="215900" cy="3167062"/>
          </a:xfrm>
          <a:prstGeom prst="rect">
            <a:avLst/>
          </a:prstGeom>
          <a:solidFill>
            <a:srgbClr val="C0C0C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2000" name="Rectangle 14"/>
          <p:cNvSpPr>
            <a:spLocks noChangeArrowheads="1"/>
          </p:cNvSpPr>
          <p:nvPr/>
        </p:nvSpPr>
        <p:spPr bwMode="auto">
          <a:xfrm>
            <a:off x="4572000" y="836613"/>
            <a:ext cx="1527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accent2"/>
                </a:solidFill>
                <a:ea typeface="宋体" charset="-122"/>
              </a:rPr>
              <a:t>close packing</a:t>
            </a:r>
            <a:endParaRPr lang="fr-FR" b="1">
              <a:solidFill>
                <a:schemeClr val="accent2"/>
              </a:solidFill>
            </a:endParaRPr>
          </a:p>
        </p:txBody>
      </p:sp>
      <p:sp>
        <p:nvSpPr>
          <p:cNvPr id="42001" name="Line 15"/>
          <p:cNvSpPr>
            <a:spLocks noChangeShapeType="1"/>
          </p:cNvSpPr>
          <p:nvPr/>
        </p:nvSpPr>
        <p:spPr bwMode="auto">
          <a:xfrm flipH="1">
            <a:off x="5291138" y="1125538"/>
            <a:ext cx="730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>
            <a:off x="5580063" y="1341438"/>
            <a:ext cx="0" cy="31908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42003" name="Picture 137" descr="pptINRA"/>
          <p:cNvPicPr>
            <a:picLocks noChangeAspect="1" noChangeArrowheads="1"/>
          </p:cNvPicPr>
          <p:nvPr/>
        </p:nvPicPr>
        <p:blipFill>
          <a:blip r:embed="rId3"/>
          <a:srcRect t="90869"/>
          <a:stretch>
            <a:fillRect/>
          </a:stretch>
        </p:blipFill>
        <p:spPr bwMode="auto">
          <a:xfrm>
            <a:off x="0" y="6243638"/>
            <a:ext cx="91440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4" name="Text Box 270"/>
          <p:cNvSpPr txBox="1">
            <a:spLocks noChangeArrowheads="1"/>
          </p:cNvSpPr>
          <p:nvPr/>
        </p:nvSpPr>
        <p:spPr bwMode="auto">
          <a:xfrm>
            <a:off x="107950" y="6467475"/>
            <a:ext cx="43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FFCC66"/>
                </a:solidFill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2"/>
          <a:srcRect l="9245" t="14844" r="28151" b="13818"/>
          <a:stretch>
            <a:fillRect/>
          </a:stretch>
        </p:blipFill>
        <p:spPr bwMode="auto">
          <a:xfrm>
            <a:off x="4860925" y="2781300"/>
            <a:ext cx="3313113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20" name="Rectangle 156"/>
          <p:cNvSpPr>
            <a:spLocks noChangeArrowheads="1"/>
          </p:cNvSpPr>
          <p:nvPr/>
        </p:nvSpPr>
        <p:spPr bwMode="auto">
          <a:xfrm>
            <a:off x="0" y="0"/>
            <a:ext cx="8820150" cy="476250"/>
          </a:xfrm>
          <a:prstGeom prst="rect">
            <a:avLst/>
          </a:prstGeom>
          <a:gradFill rotWithShape="1">
            <a:gsLst>
              <a:gs pos="0">
                <a:srgbClr val="C0C0C0">
                  <a:alpha val="37999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altLang="zh-CN" sz="2800" b="1">
                <a:solidFill>
                  <a:srgbClr val="800080"/>
                </a:solidFill>
                <a:ea typeface="宋体" charset="-122"/>
              </a:rPr>
              <a:t>5. Permeability of modified casein micelles </a:t>
            </a:r>
          </a:p>
        </p:txBody>
      </p:sp>
      <p:sp>
        <p:nvSpPr>
          <p:cNvPr id="38921" name="Text Box 158"/>
          <p:cNvSpPr txBox="1">
            <a:spLocks noChangeArrowheads="1"/>
          </p:cNvSpPr>
          <p:nvPr/>
        </p:nvSpPr>
        <p:spPr bwMode="auto">
          <a:xfrm>
            <a:off x="179388" y="692150"/>
            <a:ext cx="27368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800" b="1">
                <a:ea typeface="宋体" charset="-122"/>
              </a:rPr>
              <a:t> Sodium Caseinate</a:t>
            </a:r>
          </a:p>
        </p:txBody>
      </p:sp>
      <p:sp>
        <p:nvSpPr>
          <p:cNvPr id="38922" name="Text Box 13"/>
          <p:cNvSpPr txBox="1">
            <a:spLocks noChangeArrowheads="1"/>
          </p:cNvSpPr>
          <p:nvPr/>
        </p:nvSpPr>
        <p:spPr bwMode="auto">
          <a:xfrm>
            <a:off x="5365750" y="2349500"/>
            <a:ext cx="2592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CA" altLang="zh-CN" sz="2000" b="1">
                <a:solidFill>
                  <a:schemeClr val="accent2"/>
                </a:solidFill>
                <a:ea typeface="宋体" charset="-122"/>
              </a:rPr>
              <a:t>Osmotic pressure</a:t>
            </a:r>
          </a:p>
        </p:txBody>
      </p:sp>
      <p:sp>
        <p:nvSpPr>
          <p:cNvPr id="38923" name="Text Box 13"/>
          <p:cNvSpPr txBox="1">
            <a:spLocks noChangeArrowheads="1"/>
          </p:cNvSpPr>
          <p:nvPr/>
        </p:nvSpPr>
        <p:spPr bwMode="auto">
          <a:xfrm>
            <a:off x="1333500" y="2420938"/>
            <a:ext cx="2881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CA" altLang="zh-CN" sz="2000" b="1">
                <a:solidFill>
                  <a:schemeClr val="accent2"/>
                </a:solidFill>
                <a:ea typeface="宋体" charset="-122"/>
              </a:rPr>
              <a:t>Filtration experiments</a:t>
            </a:r>
          </a:p>
        </p:txBody>
      </p:sp>
      <p:sp>
        <p:nvSpPr>
          <p:cNvPr id="38924" name="Rectangle 50"/>
          <p:cNvSpPr>
            <a:spLocks noChangeArrowheads="1"/>
          </p:cNvSpPr>
          <p:nvPr/>
        </p:nvSpPr>
        <p:spPr bwMode="auto">
          <a:xfrm>
            <a:off x="6229350" y="5084763"/>
            <a:ext cx="17907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zh-CN" sz="800">
                <a:ea typeface="宋体" charset="-122"/>
              </a:rPr>
              <a:t>[Bouchoux et al., Biophys. J., 2009]</a:t>
            </a:r>
          </a:p>
        </p:txBody>
      </p:sp>
      <p:pic>
        <p:nvPicPr>
          <p:cNvPr id="38925" name="Picture 160"/>
          <p:cNvPicPr>
            <a:picLocks noChangeAspect="1" noChangeArrowheads="1"/>
          </p:cNvPicPr>
          <p:nvPr/>
        </p:nvPicPr>
        <p:blipFill>
          <a:blip r:embed="rId3"/>
          <a:srcRect b="24817"/>
          <a:stretch>
            <a:fillRect/>
          </a:stretch>
        </p:blipFill>
        <p:spPr bwMode="auto">
          <a:xfrm>
            <a:off x="3851275" y="692150"/>
            <a:ext cx="1439863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6" name="Text Box 13"/>
          <p:cNvSpPr txBox="1">
            <a:spLocks noChangeArrowheads="1"/>
          </p:cNvSpPr>
          <p:nvPr/>
        </p:nvSpPr>
        <p:spPr bwMode="auto">
          <a:xfrm>
            <a:off x="3706813" y="1722438"/>
            <a:ext cx="17287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CA" altLang="zh-CN" b="1">
                <a:solidFill>
                  <a:srgbClr val="000000"/>
                </a:solidFill>
                <a:ea typeface="宋体" charset="-122"/>
              </a:rPr>
              <a:t>Casein micelles</a:t>
            </a:r>
          </a:p>
        </p:txBody>
      </p:sp>
      <p:pic>
        <p:nvPicPr>
          <p:cNvPr id="38927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649288"/>
            <a:ext cx="122396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28" name="Text Box 13"/>
          <p:cNvSpPr txBox="1">
            <a:spLocks noChangeArrowheads="1"/>
          </p:cNvSpPr>
          <p:nvPr/>
        </p:nvSpPr>
        <p:spPr bwMode="auto">
          <a:xfrm>
            <a:off x="6013450" y="1741488"/>
            <a:ext cx="208756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CA" altLang="zh-CN" b="1">
                <a:solidFill>
                  <a:srgbClr val="000000"/>
                </a:solidFill>
                <a:ea typeface="宋体" charset="-122"/>
              </a:rPr>
              <a:t>Sodium caseinate</a:t>
            </a:r>
          </a:p>
        </p:txBody>
      </p:sp>
      <p:pic>
        <p:nvPicPr>
          <p:cNvPr id="38930" name="Picture 18"/>
          <p:cNvPicPr>
            <a:picLocks noChangeAspect="1" noChangeArrowheads="1"/>
          </p:cNvPicPr>
          <p:nvPr/>
        </p:nvPicPr>
        <p:blipFill>
          <a:blip r:embed="rId5"/>
          <a:srcRect l="12500" t="19727" r="26381" b="16780"/>
          <a:stretch>
            <a:fillRect/>
          </a:stretch>
        </p:blipFill>
        <p:spPr bwMode="auto">
          <a:xfrm>
            <a:off x="684213" y="2781300"/>
            <a:ext cx="38512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31" name="Picture 137" descr="pptINRA"/>
          <p:cNvPicPr>
            <a:picLocks noChangeAspect="1" noChangeArrowheads="1"/>
          </p:cNvPicPr>
          <p:nvPr/>
        </p:nvPicPr>
        <p:blipFill>
          <a:blip r:embed="rId6"/>
          <a:srcRect t="90869"/>
          <a:stretch>
            <a:fillRect/>
          </a:stretch>
        </p:blipFill>
        <p:spPr bwMode="auto">
          <a:xfrm>
            <a:off x="0" y="6243638"/>
            <a:ext cx="91440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2" name="Text Box 270"/>
          <p:cNvSpPr txBox="1">
            <a:spLocks noChangeArrowheads="1"/>
          </p:cNvSpPr>
          <p:nvPr/>
        </p:nvSpPr>
        <p:spPr bwMode="auto">
          <a:xfrm>
            <a:off x="107950" y="6467475"/>
            <a:ext cx="43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FFCC66"/>
                </a:solidFill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156"/>
          <p:cNvSpPr>
            <a:spLocks noChangeArrowheads="1"/>
          </p:cNvSpPr>
          <p:nvPr/>
        </p:nvSpPr>
        <p:spPr bwMode="auto">
          <a:xfrm>
            <a:off x="0" y="0"/>
            <a:ext cx="8820150" cy="476250"/>
          </a:xfrm>
          <a:prstGeom prst="rect">
            <a:avLst/>
          </a:prstGeom>
          <a:gradFill rotWithShape="1">
            <a:gsLst>
              <a:gs pos="0">
                <a:srgbClr val="C0C0C0">
                  <a:alpha val="37999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altLang="zh-CN" sz="2800" b="1">
                <a:solidFill>
                  <a:srgbClr val="800080"/>
                </a:solidFill>
                <a:ea typeface="宋体" charset="-122"/>
              </a:rPr>
              <a:t>5. Permeability of modified casein micelles </a:t>
            </a:r>
          </a:p>
        </p:txBody>
      </p:sp>
      <p:sp>
        <p:nvSpPr>
          <p:cNvPr id="39949" name="Text Box 158"/>
          <p:cNvSpPr txBox="1">
            <a:spLocks noChangeArrowheads="1"/>
          </p:cNvSpPr>
          <p:nvPr/>
        </p:nvSpPr>
        <p:spPr bwMode="auto">
          <a:xfrm>
            <a:off x="179388" y="5084763"/>
            <a:ext cx="8640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1">
                <a:ea typeface="宋体" charset="-122"/>
              </a:rPr>
              <a:t>150-350 g/L</a:t>
            </a:r>
            <a:r>
              <a:rPr lang="en-US" altLang="zh-CN" sz="1800">
                <a:ea typeface="宋体" charset="-122"/>
              </a:rPr>
              <a:t>, sodium caseinate dispersion is less permeable</a:t>
            </a:r>
          </a:p>
        </p:txBody>
      </p:sp>
      <p:sp>
        <p:nvSpPr>
          <p:cNvPr id="39951" name="Text Box 158"/>
          <p:cNvSpPr txBox="1">
            <a:spLocks noChangeArrowheads="1"/>
          </p:cNvSpPr>
          <p:nvPr/>
        </p:nvSpPr>
        <p:spPr bwMode="auto">
          <a:xfrm>
            <a:off x="179388" y="692150"/>
            <a:ext cx="27368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800" b="1">
                <a:ea typeface="宋体" charset="-122"/>
              </a:rPr>
              <a:t> Sodium Caseinate</a:t>
            </a:r>
          </a:p>
        </p:txBody>
      </p:sp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2"/>
          <a:srcRect l="11015" t="17513" r="27553" b="14844"/>
          <a:stretch>
            <a:fillRect/>
          </a:stretch>
        </p:blipFill>
        <p:spPr bwMode="auto">
          <a:xfrm>
            <a:off x="2051050" y="1196975"/>
            <a:ext cx="4392613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52" name="Line 16"/>
          <p:cNvSpPr>
            <a:spLocks noChangeShapeType="1"/>
          </p:cNvSpPr>
          <p:nvPr/>
        </p:nvSpPr>
        <p:spPr bwMode="auto">
          <a:xfrm>
            <a:off x="5745163" y="1336675"/>
            <a:ext cx="0" cy="31908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9955" name="Rectangle 8"/>
          <p:cNvSpPr>
            <a:spLocks noChangeArrowheads="1"/>
          </p:cNvSpPr>
          <p:nvPr/>
        </p:nvSpPr>
        <p:spPr bwMode="auto">
          <a:xfrm>
            <a:off x="5292725" y="1341438"/>
            <a:ext cx="215900" cy="3167062"/>
          </a:xfrm>
          <a:prstGeom prst="rect">
            <a:avLst/>
          </a:prstGeom>
          <a:solidFill>
            <a:srgbClr val="C0C0C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956" name="Rectangle 18"/>
          <p:cNvSpPr>
            <a:spLocks noChangeArrowheads="1"/>
          </p:cNvSpPr>
          <p:nvPr/>
        </p:nvSpPr>
        <p:spPr bwMode="auto">
          <a:xfrm>
            <a:off x="4716463" y="836613"/>
            <a:ext cx="1527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accent2"/>
                </a:solidFill>
                <a:ea typeface="宋体" charset="-122"/>
              </a:rPr>
              <a:t>close packing</a:t>
            </a:r>
            <a:endParaRPr lang="fr-FR" b="1">
              <a:solidFill>
                <a:schemeClr val="accent2"/>
              </a:solidFill>
            </a:endParaRPr>
          </a:p>
        </p:txBody>
      </p:sp>
      <p:sp>
        <p:nvSpPr>
          <p:cNvPr id="39957" name="Line 19"/>
          <p:cNvSpPr>
            <a:spLocks noChangeShapeType="1"/>
          </p:cNvSpPr>
          <p:nvPr/>
        </p:nvSpPr>
        <p:spPr bwMode="auto">
          <a:xfrm flipH="1">
            <a:off x="5435600" y="1125538"/>
            <a:ext cx="730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pic>
        <p:nvPicPr>
          <p:cNvPr id="39958" name="Picture 137" descr="pptINRA"/>
          <p:cNvPicPr>
            <a:picLocks noChangeAspect="1" noChangeArrowheads="1"/>
          </p:cNvPicPr>
          <p:nvPr/>
        </p:nvPicPr>
        <p:blipFill>
          <a:blip r:embed="rId3"/>
          <a:srcRect t="90869"/>
          <a:stretch>
            <a:fillRect/>
          </a:stretch>
        </p:blipFill>
        <p:spPr bwMode="auto">
          <a:xfrm>
            <a:off x="0" y="6243638"/>
            <a:ext cx="91440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9" name="Text Box 270"/>
          <p:cNvSpPr txBox="1">
            <a:spLocks noChangeArrowheads="1"/>
          </p:cNvSpPr>
          <p:nvPr/>
        </p:nvSpPr>
        <p:spPr bwMode="auto">
          <a:xfrm>
            <a:off x="107950" y="6467475"/>
            <a:ext cx="43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FFCC66"/>
                </a:solidFill>
              </a:rPr>
              <a:t>18</a:t>
            </a:r>
          </a:p>
        </p:txBody>
      </p:sp>
      <p:pic>
        <p:nvPicPr>
          <p:cNvPr id="39960" name="Picture 160"/>
          <p:cNvPicPr>
            <a:picLocks noChangeAspect="1" noChangeArrowheads="1"/>
          </p:cNvPicPr>
          <p:nvPr/>
        </p:nvPicPr>
        <p:blipFill>
          <a:blip r:embed="rId4"/>
          <a:srcRect b="24817"/>
          <a:stretch>
            <a:fillRect/>
          </a:stretch>
        </p:blipFill>
        <p:spPr bwMode="auto">
          <a:xfrm>
            <a:off x="6948488" y="1268413"/>
            <a:ext cx="1439862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61" name="Text Box 13"/>
          <p:cNvSpPr txBox="1">
            <a:spLocks noChangeArrowheads="1"/>
          </p:cNvSpPr>
          <p:nvPr/>
        </p:nvSpPr>
        <p:spPr bwMode="auto">
          <a:xfrm>
            <a:off x="6804025" y="2298700"/>
            <a:ext cx="17287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CA" altLang="zh-CN" b="1">
                <a:solidFill>
                  <a:srgbClr val="000000"/>
                </a:solidFill>
                <a:ea typeface="宋体" charset="-122"/>
              </a:rPr>
              <a:t>Casein micelles</a:t>
            </a:r>
          </a:p>
        </p:txBody>
      </p:sp>
      <p:pic>
        <p:nvPicPr>
          <p:cNvPr id="39962" name="Picture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1363" y="3213100"/>
            <a:ext cx="1223962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63" name="Text Box 13"/>
          <p:cNvSpPr txBox="1">
            <a:spLocks noChangeArrowheads="1"/>
          </p:cNvSpPr>
          <p:nvPr/>
        </p:nvSpPr>
        <p:spPr bwMode="auto">
          <a:xfrm>
            <a:off x="6732588" y="4305300"/>
            <a:ext cx="208756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CA" altLang="zh-CN" b="1">
                <a:solidFill>
                  <a:srgbClr val="000000"/>
                </a:solidFill>
                <a:ea typeface="宋体" charset="-122"/>
              </a:rPr>
              <a:t>Sodium caseinate</a:t>
            </a:r>
          </a:p>
        </p:txBody>
      </p:sp>
      <p:sp>
        <p:nvSpPr>
          <p:cNvPr id="39964" name="Text Box 158"/>
          <p:cNvSpPr txBox="1">
            <a:spLocks noChangeArrowheads="1"/>
          </p:cNvSpPr>
          <p:nvPr/>
        </p:nvSpPr>
        <p:spPr bwMode="auto">
          <a:xfrm>
            <a:off x="1565275" y="5422900"/>
            <a:ext cx="682307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800080"/>
                </a:solidFill>
                <a:ea typeface="宋体" charset="-122"/>
                <a:sym typeface="Wingdings" pitchFamily="2" charset="2"/>
              </a:rPr>
              <a:t> </a:t>
            </a:r>
            <a:r>
              <a:rPr lang="en-US" altLang="zh-CN" sz="1800" b="1">
                <a:solidFill>
                  <a:srgbClr val="800080"/>
                </a:solidFill>
                <a:ea typeface="宋体" charset="-122"/>
              </a:rPr>
              <a:t>More tortuous or less porous structure</a:t>
            </a:r>
          </a:p>
        </p:txBody>
      </p:sp>
      <p:sp>
        <p:nvSpPr>
          <p:cNvPr id="39965" name="Text Box 158"/>
          <p:cNvSpPr txBox="1">
            <a:spLocks noChangeArrowheads="1"/>
          </p:cNvSpPr>
          <p:nvPr/>
        </p:nvSpPr>
        <p:spPr bwMode="auto">
          <a:xfrm>
            <a:off x="250825" y="5726113"/>
            <a:ext cx="8640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zh-CN" sz="1800" b="1">
                <a:ea typeface="宋体" charset="-122"/>
              </a:rPr>
              <a:t>&gt;350 g/L</a:t>
            </a:r>
            <a:r>
              <a:rPr lang="en-AU" altLang="zh-CN" sz="1800">
                <a:ea typeface="宋体" charset="-122"/>
              </a:rPr>
              <a:t>, the permeabilities of the two dispersions become similar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56"/>
          <p:cNvSpPr>
            <a:spLocks noChangeArrowheads="1"/>
          </p:cNvSpPr>
          <p:nvPr/>
        </p:nvSpPr>
        <p:spPr bwMode="auto">
          <a:xfrm>
            <a:off x="0" y="0"/>
            <a:ext cx="8820150" cy="476250"/>
          </a:xfrm>
          <a:prstGeom prst="rect">
            <a:avLst/>
          </a:prstGeom>
          <a:gradFill rotWithShape="1">
            <a:gsLst>
              <a:gs pos="0">
                <a:srgbClr val="C0C0C0">
                  <a:alpha val="37999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altLang="zh-CN" sz="2800" b="1">
                <a:solidFill>
                  <a:srgbClr val="800080"/>
                </a:solidFill>
                <a:ea typeface="宋体" charset="-122"/>
              </a:rPr>
              <a:t>5. Permeability of modified casein micelles </a:t>
            </a:r>
          </a:p>
        </p:txBody>
      </p:sp>
      <p:sp>
        <p:nvSpPr>
          <p:cNvPr id="43011" name="Text Box 158"/>
          <p:cNvSpPr txBox="1">
            <a:spLocks noChangeArrowheads="1"/>
          </p:cNvSpPr>
          <p:nvPr/>
        </p:nvSpPr>
        <p:spPr bwMode="auto">
          <a:xfrm>
            <a:off x="179388" y="4581525"/>
            <a:ext cx="8964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r>
              <a:rPr lang="en-US" altLang="zh-CN" sz="1800" b="1">
                <a:ea typeface="宋体" charset="-122"/>
              </a:rPr>
              <a:t>After close packing: </a:t>
            </a:r>
            <a:r>
              <a:rPr lang="en-US" sz="1800">
                <a:ea typeface="宋体" charset="-122"/>
              </a:rPr>
              <a:t>the permeability is limited while the salt is added or the micelles </a:t>
            </a:r>
          </a:p>
          <a:p>
            <a:r>
              <a:rPr lang="en-US" sz="1800">
                <a:ea typeface="宋体" charset="-122"/>
              </a:rPr>
              <a:t>are dissociate</a:t>
            </a:r>
            <a:endParaRPr lang="en-US" altLang="zh-CN" sz="2000">
              <a:ea typeface="宋体" charset="-122"/>
            </a:endParaRPr>
          </a:p>
        </p:txBody>
      </p:sp>
      <p:sp>
        <p:nvSpPr>
          <p:cNvPr id="43012" name="Text Box 158"/>
          <p:cNvSpPr txBox="1">
            <a:spLocks noChangeArrowheads="1"/>
          </p:cNvSpPr>
          <p:nvPr/>
        </p:nvSpPr>
        <p:spPr bwMode="auto">
          <a:xfrm>
            <a:off x="1692275" y="4918075"/>
            <a:ext cx="682307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1800" b="1">
                <a:solidFill>
                  <a:srgbClr val="800080"/>
                </a:solidFill>
                <a:ea typeface="宋体" charset="-122"/>
                <a:sym typeface="Wingdings" pitchFamily="2" charset="2"/>
              </a:rPr>
              <a:t> </a:t>
            </a:r>
            <a:r>
              <a:rPr lang="en-US" altLang="zh-CN" sz="1800" b="1">
                <a:solidFill>
                  <a:srgbClr val="800080"/>
                </a:solidFill>
                <a:ea typeface="宋体" charset="-122"/>
              </a:rPr>
              <a:t>More tortuous or less porous structure  </a:t>
            </a:r>
          </a:p>
        </p:txBody>
      </p:sp>
      <p:sp>
        <p:nvSpPr>
          <p:cNvPr id="43018" name="Text Box 158"/>
          <p:cNvSpPr txBox="1">
            <a:spLocks noChangeArrowheads="1"/>
          </p:cNvSpPr>
          <p:nvPr/>
        </p:nvSpPr>
        <p:spPr bwMode="auto">
          <a:xfrm>
            <a:off x="179388" y="5373688"/>
            <a:ext cx="9144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lnSpc>
                <a:spcPct val="40000"/>
              </a:lnSpc>
            </a:pPr>
            <a:r>
              <a:rPr lang="en-AU" altLang="zh-CN" sz="1800" b="1">
                <a:ea typeface="宋体" charset="-122"/>
              </a:rPr>
              <a:t>&gt;350 g/L</a:t>
            </a:r>
            <a:r>
              <a:rPr lang="en-AU" altLang="zh-CN" sz="1800">
                <a:ea typeface="宋体" charset="-122"/>
              </a:rPr>
              <a:t>, the permeability is less dependent of the different conditions</a:t>
            </a:r>
            <a:r>
              <a:rPr lang="en-AU" altLang="zh-CN" sz="1800" b="1">
                <a:solidFill>
                  <a:srgbClr val="800080"/>
                </a:solidFill>
                <a:ea typeface="宋体" charset="-122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AU" altLang="zh-CN" sz="1800" b="1">
                <a:solidFill>
                  <a:srgbClr val="800080"/>
                </a:solidFill>
                <a:ea typeface="宋体" charset="-122"/>
                <a:sym typeface="Wingdings" pitchFamily="2" charset="2"/>
              </a:rPr>
              <a:t> </a:t>
            </a:r>
            <a:r>
              <a:rPr lang="en-AU" altLang="zh-CN" sz="1800" b="1">
                <a:solidFill>
                  <a:srgbClr val="800080"/>
                </a:solidFill>
                <a:ea typeface="宋体" charset="-122"/>
              </a:rPr>
              <a:t>Whatever its initial structure, the system becomes homogeneous when it is highly packed</a:t>
            </a:r>
            <a:r>
              <a:rPr lang="en-AU" altLang="zh-CN" sz="1800">
                <a:ea typeface="宋体" charset="-122"/>
              </a:rPr>
              <a:t> </a:t>
            </a:r>
          </a:p>
        </p:txBody>
      </p:sp>
      <p:grpSp>
        <p:nvGrpSpPr>
          <p:cNvPr id="43026" name="Group 18"/>
          <p:cNvGrpSpPr>
            <a:grpSpLocks/>
          </p:cNvGrpSpPr>
          <p:nvPr/>
        </p:nvGrpSpPr>
        <p:grpSpPr bwMode="auto">
          <a:xfrm>
            <a:off x="2268538" y="981075"/>
            <a:ext cx="4103687" cy="3648075"/>
            <a:chOff x="1247" y="527"/>
            <a:chExt cx="2948" cy="2661"/>
          </a:xfrm>
        </p:grpSpPr>
        <p:pic>
          <p:nvPicPr>
            <p:cNvPr id="43019" name="Picture 11"/>
            <p:cNvPicPr>
              <a:picLocks noChangeAspect="1" noChangeArrowheads="1"/>
            </p:cNvPicPr>
            <p:nvPr/>
          </p:nvPicPr>
          <p:blipFill>
            <a:blip r:embed="rId2"/>
            <a:srcRect l="11224" t="17513" r="27943" b="13835"/>
            <a:stretch>
              <a:fillRect/>
            </a:stretch>
          </p:blipFill>
          <p:spPr bwMode="auto">
            <a:xfrm>
              <a:off x="1247" y="527"/>
              <a:ext cx="2948" cy="2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3020" name="Line 12"/>
            <p:cNvSpPr>
              <a:spLocks noChangeShapeType="1"/>
            </p:cNvSpPr>
            <p:nvPr/>
          </p:nvSpPr>
          <p:spPr bwMode="auto">
            <a:xfrm flipV="1">
              <a:off x="3787" y="618"/>
              <a:ext cx="0" cy="2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3021" name="Rectangle 8"/>
            <p:cNvSpPr>
              <a:spLocks noChangeArrowheads="1"/>
            </p:cNvSpPr>
            <p:nvPr/>
          </p:nvSpPr>
          <p:spPr bwMode="auto">
            <a:xfrm>
              <a:off x="3470" y="618"/>
              <a:ext cx="136" cy="2177"/>
            </a:xfrm>
            <a:prstGeom prst="rect">
              <a:avLst/>
            </a:prstGeom>
            <a:solidFill>
              <a:srgbClr val="C0C0C0">
                <a:alpha val="2705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3022" name="Rectangle 18"/>
          <p:cNvSpPr>
            <a:spLocks noChangeArrowheads="1"/>
          </p:cNvSpPr>
          <p:nvPr/>
        </p:nvSpPr>
        <p:spPr bwMode="auto">
          <a:xfrm>
            <a:off x="4932363" y="620713"/>
            <a:ext cx="1527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accent2"/>
                </a:solidFill>
                <a:ea typeface="宋体" charset="-122"/>
              </a:rPr>
              <a:t>close packing</a:t>
            </a:r>
            <a:endParaRPr lang="fr-FR" b="1">
              <a:solidFill>
                <a:schemeClr val="accent2"/>
              </a:solidFill>
            </a:endParaRPr>
          </a:p>
        </p:txBody>
      </p:sp>
      <p:sp>
        <p:nvSpPr>
          <p:cNvPr id="43023" name="Line 19"/>
          <p:cNvSpPr>
            <a:spLocks noChangeShapeType="1"/>
          </p:cNvSpPr>
          <p:nvPr/>
        </p:nvSpPr>
        <p:spPr bwMode="auto">
          <a:xfrm flipH="1">
            <a:off x="5508625" y="908050"/>
            <a:ext cx="730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pic>
        <p:nvPicPr>
          <p:cNvPr id="43024" name="Picture 137" descr="pptINRA"/>
          <p:cNvPicPr>
            <a:picLocks noChangeAspect="1" noChangeArrowheads="1"/>
          </p:cNvPicPr>
          <p:nvPr/>
        </p:nvPicPr>
        <p:blipFill>
          <a:blip r:embed="rId3"/>
          <a:srcRect t="90869"/>
          <a:stretch>
            <a:fillRect/>
          </a:stretch>
        </p:blipFill>
        <p:spPr bwMode="auto">
          <a:xfrm>
            <a:off x="0" y="6243638"/>
            <a:ext cx="91440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5" name="Text Box 270"/>
          <p:cNvSpPr txBox="1">
            <a:spLocks noChangeArrowheads="1"/>
          </p:cNvSpPr>
          <p:nvPr/>
        </p:nvSpPr>
        <p:spPr bwMode="auto">
          <a:xfrm>
            <a:off x="107950" y="6467475"/>
            <a:ext cx="43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FFCC66"/>
                </a:solidFill>
              </a:rP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276"/>
          <p:cNvSpPr>
            <a:spLocks noChangeArrowheads="1"/>
          </p:cNvSpPr>
          <p:nvPr/>
        </p:nvSpPr>
        <p:spPr bwMode="auto">
          <a:xfrm>
            <a:off x="2987675" y="2781300"/>
            <a:ext cx="6048375" cy="935038"/>
          </a:xfrm>
          <a:prstGeom prst="rect">
            <a:avLst/>
          </a:prstGeom>
          <a:gradFill rotWithShape="1">
            <a:gsLst>
              <a:gs pos="0">
                <a:srgbClr val="FBF7FB"/>
              </a:gs>
              <a:gs pos="100000">
                <a:srgbClr val="800080">
                  <a:alpha val="50998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17" name="Rectangle 275"/>
          <p:cNvSpPr>
            <a:spLocks noChangeArrowheads="1"/>
          </p:cNvSpPr>
          <p:nvPr/>
        </p:nvSpPr>
        <p:spPr bwMode="auto">
          <a:xfrm>
            <a:off x="2987675" y="1341438"/>
            <a:ext cx="6048375" cy="1223962"/>
          </a:xfrm>
          <a:prstGeom prst="rect">
            <a:avLst/>
          </a:prstGeom>
          <a:gradFill rotWithShape="1">
            <a:gsLst>
              <a:gs pos="0">
                <a:srgbClr val="EBF5FF"/>
              </a:gs>
              <a:gs pos="100000">
                <a:srgbClr val="99CCFF">
                  <a:alpha val="67998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7418" name="Picture 137" descr="pptINRA"/>
          <p:cNvPicPr>
            <a:picLocks noChangeAspect="1" noChangeArrowheads="1"/>
          </p:cNvPicPr>
          <p:nvPr/>
        </p:nvPicPr>
        <p:blipFill>
          <a:blip r:embed="rId3"/>
          <a:srcRect t="90869"/>
          <a:stretch>
            <a:fillRect/>
          </a:stretch>
        </p:blipFill>
        <p:spPr bwMode="auto">
          <a:xfrm>
            <a:off x="0" y="6243638"/>
            <a:ext cx="91440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Rectangle 15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08850" cy="476250"/>
          </a:xfrm>
          <a:gradFill rotWithShape="1">
            <a:gsLst>
              <a:gs pos="0">
                <a:srgbClr val="C0C0C0">
                  <a:alpha val="37999"/>
                </a:srgbClr>
              </a:gs>
              <a:gs pos="100000">
                <a:srgbClr val="FFFFFF"/>
              </a:gs>
            </a:gsLst>
            <a:lin ang="0" scaled="1"/>
          </a:gradFill>
        </p:spPr>
        <p:txBody>
          <a:bodyPr/>
          <a:lstStyle/>
          <a:p>
            <a:pPr algn="l" eaLnBrk="1" hangingPunct="1"/>
            <a:r>
              <a:rPr lang="en-GB" altLang="zh-CN" sz="2800" b="1" smtClean="0">
                <a:solidFill>
                  <a:srgbClr val="800080"/>
                </a:solidFill>
                <a:ea typeface="宋体" charset="-122"/>
              </a:rPr>
              <a:t>1. Context</a:t>
            </a:r>
          </a:p>
        </p:txBody>
      </p:sp>
      <p:sp>
        <p:nvSpPr>
          <p:cNvPr id="17420" name="Text Box 158"/>
          <p:cNvSpPr txBox="1">
            <a:spLocks noChangeArrowheads="1"/>
          </p:cNvSpPr>
          <p:nvPr/>
        </p:nvSpPr>
        <p:spPr bwMode="auto">
          <a:xfrm>
            <a:off x="250825" y="620713"/>
            <a:ext cx="597693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800" b="1">
                <a:ea typeface="宋体" charset="-122"/>
              </a:rPr>
              <a:t> Dead-end filtration of colloidal particles</a:t>
            </a:r>
          </a:p>
        </p:txBody>
      </p:sp>
      <p:sp>
        <p:nvSpPr>
          <p:cNvPr id="17421" name="Text Box 270"/>
          <p:cNvSpPr txBox="1">
            <a:spLocks noChangeArrowheads="1"/>
          </p:cNvSpPr>
          <p:nvPr/>
        </p:nvSpPr>
        <p:spPr bwMode="auto">
          <a:xfrm>
            <a:off x="684213" y="3370263"/>
            <a:ext cx="2873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FFCC66"/>
                </a:solidFill>
              </a:rPr>
              <a:t>3</a:t>
            </a:r>
          </a:p>
        </p:txBody>
      </p:sp>
      <p:sp>
        <p:nvSpPr>
          <p:cNvPr id="17422" name="Rectangle 7" descr="Diagonales larges vers le haut"/>
          <p:cNvSpPr>
            <a:spLocks noChangeArrowheads="1"/>
          </p:cNvSpPr>
          <p:nvPr/>
        </p:nvSpPr>
        <p:spPr bwMode="auto">
          <a:xfrm>
            <a:off x="723900" y="3368675"/>
            <a:ext cx="2159000" cy="233363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accent2"/>
            </a:bgClr>
          </a:pattFill>
          <a:ln w="9525">
            <a:noFill/>
            <a:miter lim="800000"/>
            <a:headEnd/>
            <a:tailEnd/>
          </a:ln>
        </p:spPr>
        <p:txBody>
          <a:bodyPr vert="eaVert" anchor="ctr"/>
          <a:lstStyle/>
          <a:p>
            <a:endParaRPr lang="de-DE" sz="1800"/>
          </a:p>
        </p:txBody>
      </p:sp>
      <p:sp>
        <p:nvSpPr>
          <p:cNvPr id="17423" name="Oval 184"/>
          <p:cNvSpPr>
            <a:spLocks noChangeAspect="1" noChangeArrowheads="1"/>
          </p:cNvSpPr>
          <p:nvPr/>
        </p:nvSpPr>
        <p:spPr bwMode="auto">
          <a:xfrm rot="-5400000">
            <a:off x="720725" y="3175000"/>
            <a:ext cx="206375" cy="200025"/>
          </a:xfrm>
          <a:prstGeom prst="ellipse">
            <a:avLst/>
          </a:prstGeom>
          <a:solidFill>
            <a:srgbClr val="80008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24" name="Oval 185"/>
          <p:cNvSpPr>
            <a:spLocks noChangeAspect="1" noChangeArrowheads="1"/>
          </p:cNvSpPr>
          <p:nvPr/>
        </p:nvSpPr>
        <p:spPr bwMode="auto">
          <a:xfrm rot="-5400000">
            <a:off x="969169" y="2915444"/>
            <a:ext cx="206375" cy="198437"/>
          </a:xfrm>
          <a:prstGeom prst="ellipse">
            <a:avLst/>
          </a:prstGeom>
          <a:solidFill>
            <a:srgbClr val="80008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25" name="Oval 186"/>
          <p:cNvSpPr>
            <a:spLocks noChangeAspect="1" noChangeArrowheads="1"/>
          </p:cNvSpPr>
          <p:nvPr/>
        </p:nvSpPr>
        <p:spPr bwMode="auto">
          <a:xfrm rot="-5400000">
            <a:off x="1217613" y="2655888"/>
            <a:ext cx="206375" cy="200025"/>
          </a:xfrm>
          <a:prstGeom prst="ellipse">
            <a:avLst/>
          </a:prstGeom>
          <a:solidFill>
            <a:srgbClr val="99CCFF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26" name="Oval 187"/>
          <p:cNvSpPr>
            <a:spLocks noChangeAspect="1" noChangeArrowheads="1"/>
          </p:cNvSpPr>
          <p:nvPr/>
        </p:nvSpPr>
        <p:spPr bwMode="auto">
          <a:xfrm rot="-5400000">
            <a:off x="1717675" y="3173413"/>
            <a:ext cx="206375" cy="200025"/>
          </a:xfrm>
          <a:prstGeom prst="ellipse">
            <a:avLst/>
          </a:prstGeom>
          <a:solidFill>
            <a:srgbClr val="80008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27" name="Oval 188"/>
          <p:cNvSpPr>
            <a:spLocks noChangeAspect="1" noChangeArrowheads="1"/>
          </p:cNvSpPr>
          <p:nvPr/>
        </p:nvSpPr>
        <p:spPr bwMode="auto">
          <a:xfrm rot="-5400000">
            <a:off x="1302544" y="3002757"/>
            <a:ext cx="206375" cy="198437"/>
          </a:xfrm>
          <a:prstGeom prst="ellipse">
            <a:avLst/>
          </a:prstGeom>
          <a:solidFill>
            <a:srgbClr val="80008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28" name="Oval 189"/>
          <p:cNvSpPr>
            <a:spLocks noChangeAspect="1" noChangeArrowheads="1"/>
          </p:cNvSpPr>
          <p:nvPr/>
        </p:nvSpPr>
        <p:spPr bwMode="auto">
          <a:xfrm rot="-5400000">
            <a:off x="1633538" y="3001963"/>
            <a:ext cx="206375" cy="200025"/>
          </a:xfrm>
          <a:prstGeom prst="ellipse">
            <a:avLst/>
          </a:prstGeom>
          <a:solidFill>
            <a:srgbClr val="80008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29" name="Oval 190"/>
          <p:cNvSpPr>
            <a:spLocks noChangeAspect="1" noChangeArrowheads="1"/>
          </p:cNvSpPr>
          <p:nvPr/>
        </p:nvSpPr>
        <p:spPr bwMode="auto">
          <a:xfrm rot="-5400000">
            <a:off x="2339975" y="3173413"/>
            <a:ext cx="206375" cy="200025"/>
          </a:xfrm>
          <a:prstGeom prst="ellipse">
            <a:avLst/>
          </a:prstGeom>
          <a:solidFill>
            <a:srgbClr val="80008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30" name="Oval 191"/>
          <p:cNvSpPr>
            <a:spLocks noChangeAspect="1" noChangeArrowheads="1"/>
          </p:cNvSpPr>
          <p:nvPr/>
        </p:nvSpPr>
        <p:spPr bwMode="auto">
          <a:xfrm rot="-5400000">
            <a:off x="1384300" y="3173413"/>
            <a:ext cx="206375" cy="200025"/>
          </a:xfrm>
          <a:prstGeom prst="ellipse">
            <a:avLst/>
          </a:prstGeom>
          <a:solidFill>
            <a:srgbClr val="80008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31" name="Oval 192"/>
          <p:cNvSpPr>
            <a:spLocks noChangeAspect="1" noChangeArrowheads="1"/>
          </p:cNvSpPr>
          <p:nvPr/>
        </p:nvSpPr>
        <p:spPr bwMode="auto">
          <a:xfrm rot="-5400000">
            <a:off x="969169" y="3174207"/>
            <a:ext cx="206375" cy="198437"/>
          </a:xfrm>
          <a:prstGeom prst="ellipse">
            <a:avLst/>
          </a:prstGeom>
          <a:solidFill>
            <a:srgbClr val="80008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32" name="Oval 193"/>
          <p:cNvSpPr>
            <a:spLocks noChangeAspect="1" noChangeArrowheads="1"/>
          </p:cNvSpPr>
          <p:nvPr/>
        </p:nvSpPr>
        <p:spPr bwMode="auto">
          <a:xfrm rot="-5400000">
            <a:off x="804863" y="2655888"/>
            <a:ext cx="206375" cy="200025"/>
          </a:xfrm>
          <a:prstGeom prst="ellipse">
            <a:avLst/>
          </a:prstGeom>
          <a:solidFill>
            <a:srgbClr val="99CCFF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33" name="Oval 194"/>
          <p:cNvSpPr>
            <a:spLocks noChangeAspect="1" noChangeArrowheads="1"/>
          </p:cNvSpPr>
          <p:nvPr/>
        </p:nvSpPr>
        <p:spPr bwMode="auto">
          <a:xfrm rot="-5400000">
            <a:off x="1966120" y="2135981"/>
            <a:ext cx="207962" cy="200025"/>
          </a:xfrm>
          <a:prstGeom prst="ellipse">
            <a:avLst/>
          </a:prstGeom>
          <a:solidFill>
            <a:srgbClr val="99CCFF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34" name="Oval 195"/>
          <p:cNvSpPr>
            <a:spLocks noChangeAspect="1" noChangeArrowheads="1"/>
          </p:cNvSpPr>
          <p:nvPr/>
        </p:nvSpPr>
        <p:spPr bwMode="auto">
          <a:xfrm rot="-5400000">
            <a:off x="1550194" y="2309019"/>
            <a:ext cx="207963" cy="200025"/>
          </a:xfrm>
          <a:prstGeom prst="ellipse">
            <a:avLst/>
          </a:prstGeom>
          <a:solidFill>
            <a:srgbClr val="99CCFF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35" name="Oval 196"/>
          <p:cNvSpPr>
            <a:spLocks noChangeAspect="1" noChangeArrowheads="1"/>
          </p:cNvSpPr>
          <p:nvPr/>
        </p:nvSpPr>
        <p:spPr bwMode="auto">
          <a:xfrm rot="-5400000">
            <a:off x="886620" y="2221706"/>
            <a:ext cx="207962" cy="200025"/>
          </a:xfrm>
          <a:prstGeom prst="ellipse">
            <a:avLst/>
          </a:prstGeom>
          <a:solidFill>
            <a:srgbClr val="99CCFF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36" name="Oval 197"/>
          <p:cNvSpPr>
            <a:spLocks noChangeAspect="1" noChangeArrowheads="1"/>
          </p:cNvSpPr>
          <p:nvPr/>
        </p:nvSpPr>
        <p:spPr bwMode="auto">
          <a:xfrm rot="-5400000">
            <a:off x="1717675" y="2570163"/>
            <a:ext cx="206375" cy="200025"/>
          </a:xfrm>
          <a:prstGeom prst="ellipse">
            <a:avLst/>
          </a:prstGeom>
          <a:solidFill>
            <a:srgbClr val="99CCFF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37" name="Oval 198"/>
          <p:cNvSpPr>
            <a:spLocks noChangeAspect="1" noChangeArrowheads="1"/>
          </p:cNvSpPr>
          <p:nvPr/>
        </p:nvSpPr>
        <p:spPr bwMode="auto">
          <a:xfrm rot="-5400000">
            <a:off x="1053306" y="2829719"/>
            <a:ext cx="206375" cy="198438"/>
          </a:xfrm>
          <a:prstGeom prst="ellipse">
            <a:avLst/>
          </a:prstGeom>
          <a:solidFill>
            <a:srgbClr val="80008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38" name="Oval 199"/>
          <p:cNvSpPr>
            <a:spLocks noChangeAspect="1" noChangeArrowheads="1"/>
          </p:cNvSpPr>
          <p:nvPr/>
        </p:nvSpPr>
        <p:spPr bwMode="auto">
          <a:xfrm rot="-5400000">
            <a:off x="1468438" y="2828925"/>
            <a:ext cx="206375" cy="200025"/>
          </a:xfrm>
          <a:prstGeom prst="ellipse">
            <a:avLst/>
          </a:prstGeom>
          <a:solidFill>
            <a:srgbClr val="80008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39" name="Oval 200"/>
          <p:cNvSpPr>
            <a:spLocks noChangeAspect="1" noChangeArrowheads="1"/>
          </p:cNvSpPr>
          <p:nvPr/>
        </p:nvSpPr>
        <p:spPr bwMode="auto">
          <a:xfrm rot="-5400000">
            <a:off x="2463800" y="3087688"/>
            <a:ext cx="206375" cy="200025"/>
          </a:xfrm>
          <a:prstGeom prst="ellipse">
            <a:avLst/>
          </a:prstGeom>
          <a:solidFill>
            <a:srgbClr val="80008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40" name="Oval 201"/>
          <p:cNvSpPr>
            <a:spLocks noChangeAspect="1" noChangeArrowheads="1"/>
          </p:cNvSpPr>
          <p:nvPr/>
        </p:nvSpPr>
        <p:spPr bwMode="auto">
          <a:xfrm rot="-5400000">
            <a:off x="1881981" y="2656682"/>
            <a:ext cx="206375" cy="198438"/>
          </a:xfrm>
          <a:prstGeom prst="ellipse">
            <a:avLst/>
          </a:prstGeom>
          <a:solidFill>
            <a:srgbClr val="99CCFF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41" name="Oval 202"/>
          <p:cNvSpPr>
            <a:spLocks noChangeAspect="1" noChangeArrowheads="1"/>
          </p:cNvSpPr>
          <p:nvPr/>
        </p:nvSpPr>
        <p:spPr bwMode="auto">
          <a:xfrm rot="-5400000">
            <a:off x="1301750" y="2395538"/>
            <a:ext cx="207963" cy="198437"/>
          </a:xfrm>
          <a:prstGeom prst="ellipse">
            <a:avLst/>
          </a:prstGeom>
          <a:solidFill>
            <a:srgbClr val="99CCFF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42" name="Oval 203"/>
          <p:cNvSpPr>
            <a:spLocks noChangeAspect="1" noChangeArrowheads="1"/>
          </p:cNvSpPr>
          <p:nvPr/>
        </p:nvSpPr>
        <p:spPr bwMode="auto">
          <a:xfrm rot="-5400000">
            <a:off x="969169" y="2915444"/>
            <a:ext cx="206375" cy="198437"/>
          </a:xfrm>
          <a:prstGeom prst="ellipse">
            <a:avLst/>
          </a:prstGeom>
          <a:solidFill>
            <a:srgbClr val="80008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43" name="Oval 204"/>
          <p:cNvSpPr>
            <a:spLocks noChangeAspect="1" noChangeArrowheads="1"/>
          </p:cNvSpPr>
          <p:nvPr/>
        </p:nvSpPr>
        <p:spPr bwMode="auto">
          <a:xfrm rot="-5400000">
            <a:off x="1217613" y="2655888"/>
            <a:ext cx="206375" cy="200025"/>
          </a:xfrm>
          <a:prstGeom prst="ellipse">
            <a:avLst/>
          </a:prstGeom>
          <a:solidFill>
            <a:srgbClr val="99CCFF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44" name="Oval 205"/>
          <p:cNvSpPr>
            <a:spLocks noChangeAspect="1" noChangeArrowheads="1"/>
          </p:cNvSpPr>
          <p:nvPr/>
        </p:nvSpPr>
        <p:spPr bwMode="auto">
          <a:xfrm rot="-5400000">
            <a:off x="1717675" y="2828925"/>
            <a:ext cx="206375" cy="200025"/>
          </a:xfrm>
          <a:prstGeom prst="ellipse">
            <a:avLst/>
          </a:prstGeom>
          <a:solidFill>
            <a:srgbClr val="80008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45" name="Oval 206"/>
          <p:cNvSpPr>
            <a:spLocks noChangeAspect="1" noChangeArrowheads="1"/>
          </p:cNvSpPr>
          <p:nvPr/>
        </p:nvSpPr>
        <p:spPr bwMode="auto">
          <a:xfrm rot="-5400000">
            <a:off x="884238" y="2740025"/>
            <a:ext cx="207962" cy="198438"/>
          </a:xfrm>
          <a:prstGeom prst="ellipse">
            <a:avLst/>
          </a:prstGeom>
          <a:solidFill>
            <a:srgbClr val="80008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46" name="Oval 207"/>
          <p:cNvSpPr>
            <a:spLocks noChangeAspect="1" noChangeArrowheads="1"/>
          </p:cNvSpPr>
          <p:nvPr/>
        </p:nvSpPr>
        <p:spPr bwMode="auto">
          <a:xfrm rot="-5400000">
            <a:off x="1135856" y="3002757"/>
            <a:ext cx="206375" cy="198438"/>
          </a:xfrm>
          <a:prstGeom prst="ellipse">
            <a:avLst/>
          </a:prstGeom>
          <a:solidFill>
            <a:srgbClr val="80008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47" name="Oval 208"/>
          <p:cNvSpPr>
            <a:spLocks noChangeAspect="1" noChangeArrowheads="1"/>
          </p:cNvSpPr>
          <p:nvPr/>
        </p:nvSpPr>
        <p:spPr bwMode="auto">
          <a:xfrm rot="-5400000">
            <a:off x="1881981" y="2743994"/>
            <a:ext cx="206375" cy="198438"/>
          </a:xfrm>
          <a:prstGeom prst="ellipse">
            <a:avLst/>
          </a:prstGeom>
          <a:solidFill>
            <a:srgbClr val="80008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48" name="Oval 209"/>
          <p:cNvSpPr>
            <a:spLocks noChangeAspect="1" noChangeArrowheads="1"/>
          </p:cNvSpPr>
          <p:nvPr/>
        </p:nvSpPr>
        <p:spPr bwMode="auto">
          <a:xfrm rot="-5400000">
            <a:off x="1881981" y="3174207"/>
            <a:ext cx="206375" cy="198438"/>
          </a:xfrm>
          <a:prstGeom prst="ellipse">
            <a:avLst/>
          </a:prstGeom>
          <a:solidFill>
            <a:srgbClr val="80008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49" name="Oval 210"/>
          <p:cNvSpPr>
            <a:spLocks noChangeAspect="1" noChangeArrowheads="1"/>
          </p:cNvSpPr>
          <p:nvPr/>
        </p:nvSpPr>
        <p:spPr bwMode="auto">
          <a:xfrm rot="-5400000">
            <a:off x="1966913" y="3173413"/>
            <a:ext cx="206375" cy="200025"/>
          </a:xfrm>
          <a:prstGeom prst="ellipse">
            <a:avLst/>
          </a:prstGeom>
          <a:solidFill>
            <a:srgbClr val="80008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50" name="Oval 211"/>
          <p:cNvSpPr>
            <a:spLocks noChangeAspect="1" noChangeArrowheads="1"/>
          </p:cNvSpPr>
          <p:nvPr/>
        </p:nvSpPr>
        <p:spPr bwMode="auto">
          <a:xfrm rot="-5400000">
            <a:off x="1384300" y="3001963"/>
            <a:ext cx="206375" cy="200025"/>
          </a:xfrm>
          <a:prstGeom prst="ellipse">
            <a:avLst/>
          </a:prstGeom>
          <a:solidFill>
            <a:srgbClr val="80008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51" name="Oval 212"/>
          <p:cNvSpPr>
            <a:spLocks noChangeAspect="1" noChangeArrowheads="1"/>
          </p:cNvSpPr>
          <p:nvPr/>
        </p:nvSpPr>
        <p:spPr bwMode="auto">
          <a:xfrm rot="-5400000">
            <a:off x="1052512" y="2395538"/>
            <a:ext cx="207963" cy="198438"/>
          </a:xfrm>
          <a:prstGeom prst="ellipse">
            <a:avLst/>
          </a:prstGeom>
          <a:solidFill>
            <a:srgbClr val="99CCFF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52" name="Oval 213"/>
          <p:cNvSpPr>
            <a:spLocks noChangeAspect="1" noChangeArrowheads="1"/>
          </p:cNvSpPr>
          <p:nvPr/>
        </p:nvSpPr>
        <p:spPr bwMode="auto">
          <a:xfrm rot="-5400000">
            <a:off x="1301751" y="2136775"/>
            <a:ext cx="207962" cy="198437"/>
          </a:xfrm>
          <a:prstGeom prst="ellipse">
            <a:avLst/>
          </a:prstGeom>
          <a:solidFill>
            <a:srgbClr val="99CCFF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53" name="Oval 214"/>
          <p:cNvSpPr>
            <a:spLocks noChangeAspect="1" noChangeArrowheads="1"/>
          </p:cNvSpPr>
          <p:nvPr/>
        </p:nvSpPr>
        <p:spPr bwMode="auto">
          <a:xfrm rot="-5400000">
            <a:off x="886620" y="2221706"/>
            <a:ext cx="207962" cy="200025"/>
          </a:xfrm>
          <a:prstGeom prst="ellipse">
            <a:avLst/>
          </a:prstGeom>
          <a:solidFill>
            <a:srgbClr val="99CCFF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54" name="Oval 215"/>
          <p:cNvSpPr>
            <a:spLocks noChangeAspect="1" noChangeArrowheads="1"/>
          </p:cNvSpPr>
          <p:nvPr/>
        </p:nvSpPr>
        <p:spPr bwMode="auto">
          <a:xfrm rot="-5400000">
            <a:off x="1799431" y="1877219"/>
            <a:ext cx="207963" cy="200025"/>
          </a:xfrm>
          <a:prstGeom prst="ellipse">
            <a:avLst/>
          </a:prstGeom>
          <a:solidFill>
            <a:srgbClr val="99CCFF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55" name="Oval 216"/>
          <p:cNvSpPr>
            <a:spLocks noChangeAspect="1" noChangeArrowheads="1"/>
          </p:cNvSpPr>
          <p:nvPr/>
        </p:nvSpPr>
        <p:spPr bwMode="auto">
          <a:xfrm rot="-5400000">
            <a:off x="971550" y="2570163"/>
            <a:ext cx="206375" cy="200025"/>
          </a:xfrm>
          <a:prstGeom prst="ellipse">
            <a:avLst/>
          </a:prstGeom>
          <a:solidFill>
            <a:srgbClr val="99CCFF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56" name="Oval 217"/>
          <p:cNvSpPr>
            <a:spLocks noChangeAspect="1" noChangeArrowheads="1"/>
          </p:cNvSpPr>
          <p:nvPr/>
        </p:nvSpPr>
        <p:spPr bwMode="auto">
          <a:xfrm rot="-5400000">
            <a:off x="1302544" y="2570957"/>
            <a:ext cx="206375" cy="198437"/>
          </a:xfrm>
          <a:prstGeom prst="ellipse">
            <a:avLst/>
          </a:prstGeom>
          <a:solidFill>
            <a:srgbClr val="99CCFF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57" name="Oval 218"/>
          <p:cNvSpPr>
            <a:spLocks noChangeAspect="1" noChangeArrowheads="1"/>
          </p:cNvSpPr>
          <p:nvPr/>
        </p:nvSpPr>
        <p:spPr bwMode="auto">
          <a:xfrm rot="-5400000">
            <a:off x="1468438" y="2914650"/>
            <a:ext cx="206375" cy="200025"/>
          </a:xfrm>
          <a:prstGeom prst="ellipse">
            <a:avLst/>
          </a:prstGeom>
          <a:solidFill>
            <a:srgbClr val="80008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58" name="Oval 219"/>
          <p:cNvSpPr>
            <a:spLocks noChangeAspect="1" noChangeArrowheads="1"/>
          </p:cNvSpPr>
          <p:nvPr/>
        </p:nvSpPr>
        <p:spPr bwMode="auto">
          <a:xfrm rot="-5400000">
            <a:off x="2215356" y="3088482"/>
            <a:ext cx="206375" cy="198438"/>
          </a:xfrm>
          <a:prstGeom prst="ellipse">
            <a:avLst/>
          </a:prstGeom>
          <a:solidFill>
            <a:srgbClr val="80008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59" name="Oval 220"/>
          <p:cNvSpPr>
            <a:spLocks noChangeAspect="1" noChangeArrowheads="1"/>
          </p:cNvSpPr>
          <p:nvPr/>
        </p:nvSpPr>
        <p:spPr bwMode="auto">
          <a:xfrm rot="-5400000">
            <a:off x="1550988" y="2570163"/>
            <a:ext cx="206375" cy="200025"/>
          </a:xfrm>
          <a:prstGeom prst="ellipse">
            <a:avLst/>
          </a:prstGeom>
          <a:solidFill>
            <a:srgbClr val="99CCFF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60" name="Oval 221"/>
          <p:cNvSpPr>
            <a:spLocks noChangeAspect="1" noChangeArrowheads="1"/>
          </p:cNvSpPr>
          <p:nvPr/>
        </p:nvSpPr>
        <p:spPr bwMode="auto">
          <a:xfrm rot="-5400000">
            <a:off x="1467645" y="2050256"/>
            <a:ext cx="207962" cy="200025"/>
          </a:xfrm>
          <a:prstGeom prst="ellipse">
            <a:avLst/>
          </a:prstGeom>
          <a:solidFill>
            <a:srgbClr val="99CCFF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61" name="Oval 222"/>
          <p:cNvSpPr>
            <a:spLocks noChangeAspect="1" noChangeArrowheads="1"/>
          </p:cNvSpPr>
          <p:nvPr/>
        </p:nvSpPr>
        <p:spPr bwMode="auto">
          <a:xfrm rot="-5400000">
            <a:off x="1302544" y="2829719"/>
            <a:ext cx="206375" cy="198437"/>
          </a:xfrm>
          <a:prstGeom prst="ellipse">
            <a:avLst/>
          </a:prstGeom>
          <a:solidFill>
            <a:srgbClr val="80008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62" name="Oval 223"/>
          <p:cNvSpPr>
            <a:spLocks noChangeAspect="1" noChangeArrowheads="1"/>
          </p:cNvSpPr>
          <p:nvPr/>
        </p:nvSpPr>
        <p:spPr bwMode="auto">
          <a:xfrm rot="-5400000">
            <a:off x="2048669" y="2570957"/>
            <a:ext cx="206375" cy="198437"/>
          </a:xfrm>
          <a:prstGeom prst="ellipse">
            <a:avLst/>
          </a:prstGeom>
          <a:solidFill>
            <a:srgbClr val="99CCFF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63" name="Oval 224"/>
          <p:cNvSpPr>
            <a:spLocks noChangeAspect="1" noChangeArrowheads="1"/>
          </p:cNvSpPr>
          <p:nvPr/>
        </p:nvSpPr>
        <p:spPr bwMode="auto">
          <a:xfrm rot="-5400000">
            <a:off x="1053306" y="3088482"/>
            <a:ext cx="206375" cy="198438"/>
          </a:xfrm>
          <a:prstGeom prst="ellipse">
            <a:avLst/>
          </a:prstGeom>
          <a:solidFill>
            <a:srgbClr val="80008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64" name="Oval 225"/>
          <p:cNvSpPr>
            <a:spLocks noChangeAspect="1" noChangeArrowheads="1"/>
          </p:cNvSpPr>
          <p:nvPr/>
        </p:nvSpPr>
        <p:spPr bwMode="auto">
          <a:xfrm rot="-5400000">
            <a:off x="886619" y="1791494"/>
            <a:ext cx="207963" cy="200025"/>
          </a:xfrm>
          <a:prstGeom prst="ellipse">
            <a:avLst/>
          </a:prstGeom>
          <a:solidFill>
            <a:srgbClr val="99CCFF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65" name="Oval 226"/>
          <p:cNvSpPr>
            <a:spLocks noChangeAspect="1" noChangeArrowheads="1"/>
          </p:cNvSpPr>
          <p:nvPr/>
        </p:nvSpPr>
        <p:spPr bwMode="auto">
          <a:xfrm rot="-5400000">
            <a:off x="804863" y="3003550"/>
            <a:ext cx="206375" cy="200025"/>
          </a:xfrm>
          <a:prstGeom prst="ellipse">
            <a:avLst/>
          </a:prstGeom>
          <a:solidFill>
            <a:srgbClr val="80008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66" name="Oval 227"/>
          <p:cNvSpPr>
            <a:spLocks noChangeAspect="1" noChangeArrowheads="1"/>
          </p:cNvSpPr>
          <p:nvPr/>
        </p:nvSpPr>
        <p:spPr bwMode="auto">
          <a:xfrm rot="-5400000">
            <a:off x="2264569" y="2656682"/>
            <a:ext cx="206375" cy="198437"/>
          </a:xfrm>
          <a:prstGeom prst="ellipse">
            <a:avLst/>
          </a:prstGeom>
          <a:solidFill>
            <a:srgbClr val="99CCFF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67" name="Oval 228"/>
          <p:cNvSpPr>
            <a:spLocks noChangeAspect="1" noChangeArrowheads="1"/>
          </p:cNvSpPr>
          <p:nvPr/>
        </p:nvSpPr>
        <p:spPr bwMode="auto">
          <a:xfrm rot="-5400000">
            <a:off x="1716088" y="3087688"/>
            <a:ext cx="206375" cy="200025"/>
          </a:xfrm>
          <a:prstGeom prst="ellipse">
            <a:avLst/>
          </a:prstGeom>
          <a:solidFill>
            <a:srgbClr val="80008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68" name="Oval 229"/>
          <p:cNvSpPr>
            <a:spLocks noChangeAspect="1" noChangeArrowheads="1"/>
          </p:cNvSpPr>
          <p:nvPr/>
        </p:nvSpPr>
        <p:spPr bwMode="auto">
          <a:xfrm rot="-5400000">
            <a:off x="2048669" y="3002757"/>
            <a:ext cx="206375" cy="198437"/>
          </a:xfrm>
          <a:prstGeom prst="ellipse">
            <a:avLst/>
          </a:prstGeom>
          <a:solidFill>
            <a:srgbClr val="80008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69" name="Oval 230"/>
          <p:cNvSpPr>
            <a:spLocks noChangeAspect="1" noChangeArrowheads="1"/>
          </p:cNvSpPr>
          <p:nvPr/>
        </p:nvSpPr>
        <p:spPr bwMode="auto">
          <a:xfrm rot="-5400000">
            <a:off x="2048669" y="2829719"/>
            <a:ext cx="206375" cy="198437"/>
          </a:xfrm>
          <a:prstGeom prst="ellipse">
            <a:avLst/>
          </a:prstGeom>
          <a:solidFill>
            <a:srgbClr val="80008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70" name="Oval 231"/>
          <p:cNvSpPr>
            <a:spLocks noChangeAspect="1" noChangeArrowheads="1"/>
          </p:cNvSpPr>
          <p:nvPr/>
        </p:nvSpPr>
        <p:spPr bwMode="auto">
          <a:xfrm rot="-5400000">
            <a:off x="1633538" y="2743200"/>
            <a:ext cx="206375" cy="200025"/>
          </a:xfrm>
          <a:prstGeom prst="ellipse">
            <a:avLst/>
          </a:prstGeom>
          <a:solidFill>
            <a:srgbClr val="80008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71" name="Oval 232"/>
          <p:cNvSpPr>
            <a:spLocks noChangeAspect="1" noChangeArrowheads="1"/>
          </p:cNvSpPr>
          <p:nvPr/>
        </p:nvSpPr>
        <p:spPr bwMode="auto">
          <a:xfrm rot="-5400000">
            <a:off x="804070" y="2135981"/>
            <a:ext cx="207962" cy="200025"/>
          </a:xfrm>
          <a:prstGeom prst="ellipse">
            <a:avLst/>
          </a:prstGeom>
          <a:solidFill>
            <a:srgbClr val="99CCFF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72" name="Oval 233"/>
          <p:cNvSpPr>
            <a:spLocks noChangeAspect="1" noChangeArrowheads="1"/>
          </p:cNvSpPr>
          <p:nvPr/>
        </p:nvSpPr>
        <p:spPr bwMode="auto">
          <a:xfrm rot="-5400000">
            <a:off x="1383507" y="1704181"/>
            <a:ext cx="207962" cy="200025"/>
          </a:xfrm>
          <a:prstGeom prst="ellipse">
            <a:avLst/>
          </a:prstGeom>
          <a:solidFill>
            <a:srgbClr val="99CCFF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73" name="Oval 234"/>
          <p:cNvSpPr>
            <a:spLocks noChangeAspect="1" noChangeArrowheads="1"/>
          </p:cNvSpPr>
          <p:nvPr/>
        </p:nvSpPr>
        <p:spPr bwMode="auto">
          <a:xfrm rot="-5400000">
            <a:off x="1632745" y="1272381"/>
            <a:ext cx="207962" cy="200025"/>
          </a:xfrm>
          <a:prstGeom prst="ellipse">
            <a:avLst/>
          </a:prstGeom>
          <a:solidFill>
            <a:srgbClr val="99CCFF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74" name="Oval 235"/>
          <p:cNvSpPr>
            <a:spLocks noChangeAspect="1" noChangeArrowheads="1"/>
          </p:cNvSpPr>
          <p:nvPr/>
        </p:nvSpPr>
        <p:spPr bwMode="auto">
          <a:xfrm rot="-5400000">
            <a:off x="1799432" y="2221706"/>
            <a:ext cx="207962" cy="200025"/>
          </a:xfrm>
          <a:prstGeom prst="ellipse">
            <a:avLst/>
          </a:prstGeom>
          <a:solidFill>
            <a:srgbClr val="99CCFF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75" name="Oval 236"/>
          <p:cNvSpPr>
            <a:spLocks noChangeAspect="1" noChangeArrowheads="1"/>
          </p:cNvSpPr>
          <p:nvPr/>
        </p:nvSpPr>
        <p:spPr bwMode="auto">
          <a:xfrm rot="-5400000">
            <a:off x="2629695" y="1272381"/>
            <a:ext cx="207962" cy="200025"/>
          </a:xfrm>
          <a:prstGeom prst="ellipse">
            <a:avLst/>
          </a:prstGeom>
          <a:solidFill>
            <a:srgbClr val="99CCFF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76" name="Oval 237"/>
          <p:cNvSpPr>
            <a:spLocks noChangeAspect="1" noChangeArrowheads="1"/>
          </p:cNvSpPr>
          <p:nvPr/>
        </p:nvSpPr>
        <p:spPr bwMode="auto">
          <a:xfrm rot="-5400000">
            <a:off x="2463800" y="2914650"/>
            <a:ext cx="206375" cy="200025"/>
          </a:xfrm>
          <a:prstGeom prst="ellipse">
            <a:avLst/>
          </a:prstGeom>
          <a:solidFill>
            <a:srgbClr val="80008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77" name="Oval 238"/>
          <p:cNvSpPr>
            <a:spLocks noChangeAspect="1" noChangeArrowheads="1"/>
          </p:cNvSpPr>
          <p:nvPr/>
        </p:nvSpPr>
        <p:spPr bwMode="auto">
          <a:xfrm rot="-5400000">
            <a:off x="1881981" y="2915444"/>
            <a:ext cx="206375" cy="198438"/>
          </a:xfrm>
          <a:prstGeom prst="ellipse">
            <a:avLst/>
          </a:prstGeom>
          <a:solidFill>
            <a:srgbClr val="80008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78" name="Oval 239"/>
          <p:cNvSpPr>
            <a:spLocks noChangeAspect="1" noChangeArrowheads="1"/>
          </p:cNvSpPr>
          <p:nvPr/>
        </p:nvSpPr>
        <p:spPr bwMode="auto">
          <a:xfrm rot="-5400000">
            <a:off x="2463800" y="2655888"/>
            <a:ext cx="206375" cy="200025"/>
          </a:xfrm>
          <a:prstGeom prst="ellipse">
            <a:avLst/>
          </a:prstGeom>
          <a:solidFill>
            <a:srgbClr val="99CCFF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79" name="Oval 240"/>
          <p:cNvSpPr>
            <a:spLocks noChangeAspect="1" noChangeArrowheads="1"/>
          </p:cNvSpPr>
          <p:nvPr/>
        </p:nvSpPr>
        <p:spPr bwMode="auto">
          <a:xfrm rot="-5400000">
            <a:off x="2047875" y="2309813"/>
            <a:ext cx="207963" cy="198437"/>
          </a:xfrm>
          <a:prstGeom prst="ellipse">
            <a:avLst/>
          </a:prstGeom>
          <a:solidFill>
            <a:srgbClr val="99CCFF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80" name="Oval 241"/>
          <p:cNvSpPr>
            <a:spLocks noChangeAspect="1" noChangeArrowheads="1"/>
          </p:cNvSpPr>
          <p:nvPr/>
        </p:nvSpPr>
        <p:spPr bwMode="auto">
          <a:xfrm rot="-5400000">
            <a:off x="2215356" y="3002757"/>
            <a:ext cx="206375" cy="198438"/>
          </a:xfrm>
          <a:prstGeom prst="ellipse">
            <a:avLst/>
          </a:prstGeom>
          <a:solidFill>
            <a:srgbClr val="80008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81" name="Oval 242"/>
          <p:cNvSpPr>
            <a:spLocks noChangeAspect="1" noChangeArrowheads="1"/>
          </p:cNvSpPr>
          <p:nvPr/>
        </p:nvSpPr>
        <p:spPr bwMode="auto">
          <a:xfrm rot="-5400000">
            <a:off x="719931" y="2480469"/>
            <a:ext cx="207963" cy="200025"/>
          </a:xfrm>
          <a:prstGeom prst="ellipse">
            <a:avLst/>
          </a:prstGeom>
          <a:solidFill>
            <a:srgbClr val="99CCFF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82" name="Oval 243"/>
          <p:cNvSpPr>
            <a:spLocks noChangeAspect="1" noChangeArrowheads="1"/>
          </p:cNvSpPr>
          <p:nvPr/>
        </p:nvSpPr>
        <p:spPr bwMode="auto">
          <a:xfrm rot="-5400000">
            <a:off x="2629694" y="2394744"/>
            <a:ext cx="207963" cy="200025"/>
          </a:xfrm>
          <a:prstGeom prst="ellipse">
            <a:avLst/>
          </a:prstGeom>
          <a:solidFill>
            <a:srgbClr val="99CCFF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83" name="Oval 244"/>
          <p:cNvSpPr>
            <a:spLocks noChangeAspect="1" noChangeArrowheads="1"/>
          </p:cNvSpPr>
          <p:nvPr/>
        </p:nvSpPr>
        <p:spPr bwMode="auto">
          <a:xfrm rot="-5400000">
            <a:off x="1219994" y="3174207"/>
            <a:ext cx="206375" cy="198437"/>
          </a:xfrm>
          <a:prstGeom prst="ellipse">
            <a:avLst/>
          </a:prstGeom>
          <a:solidFill>
            <a:srgbClr val="80008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84" name="Oval 245"/>
          <p:cNvSpPr>
            <a:spLocks noChangeAspect="1" noChangeArrowheads="1"/>
          </p:cNvSpPr>
          <p:nvPr/>
        </p:nvSpPr>
        <p:spPr bwMode="auto">
          <a:xfrm rot="-5400000">
            <a:off x="2363788" y="2743200"/>
            <a:ext cx="206375" cy="200025"/>
          </a:xfrm>
          <a:prstGeom prst="ellipse">
            <a:avLst/>
          </a:prstGeom>
          <a:solidFill>
            <a:srgbClr val="80008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85" name="Oval 246"/>
          <p:cNvSpPr>
            <a:spLocks noChangeAspect="1" noChangeArrowheads="1"/>
          </p:cNvSpPr>
          <p:nvPr/>
        </p:nvSpPr>
        <p:spPr bwMode="auto">
          <a:xfrm rot="-5400000">
            <a:off x="2132806" y="3088482"/>
            <a:ext cx="206375" cy="198438"/>
          </a:xfrm>
          <a:prstGeom prst="ellipse">
            <a:avLst/>
          </a:prstGeom>
          <a:solidFill>
            <a:srgbClr val="80008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86" name="Oval 247"/>
          <p:cNvSpPr>
            <a:spLocks noChangeAspect="1" noChangeArrowheads="1"/>
          </p:cNvSpPr>
          <p:nvPr/>
        </p:nvSpPr>
        <p:spPr bwMode="auto">
          <a:xfrm rot="-5400000">
            <a:off x="2630488" y="3173413"/>
            <a:ext cx="206375" cy="200025"/>
          </a:xfrm>
          <a:prstGeom prst="ellipse">
            <a:avLst/>
          </a:prstGeom>
          <a:solidFill>
            <a:srgbClr val="80008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87" name="Oval 248"/>
          <p:cNvSpPr>
            <a:spLocks noChangeAspect="1" noChangeArrowheads="1"/>
          </p:cNvSpPr>
          <p:nvPr/>
        </p:nvSpPr>
        <p:spPr bwMode="auto">
          <a:xfrm rot="-5400000">
            <a:off x="2215356" y="3174207"/>
            <a:ext cx="206375" cy="198438"/>
          </a:xfrm>
          <a:prstGeom prst="ellipse">
            <a:avLst/>
          </a:prstGeom>
          <a:solidFill>
            <a:srgbClr val="80008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88" name="Oval 249"/>
          <p:cNvSpPr>
            <a:spLocks noChangeAspect="1" noChangeArrowheads="1"/>
          </p:cNvSpPr>
          <p:nvPr/>
        </p:nvSpPr>
        <p:spPr bwMode="auto">
          <a:xfrm rot="-5400000">
            <a:off x="2264569" y="2915444"/>
            <a:ext cx="206375" cy="198437"/>
          </a:xfrm>
          <a:prstGeom prst="ellipse">
            <a:avLst/>
          </a:prstGeom>
          <a:solidFill>
            <a:srgbClr val="80008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89" name="Oval 250"/>
          <p:cNvSpPr>
            <a:spLocks noChangeAspect="1" noChangeArrowheads="1"/>
          </p:cNvSpPr>
          <p:nvPr/>
        </p:nvSpPr>
        <p:spPr bwMode="auto">
          <a:xfrm rot="-5400000">
            <a:off x="2263775" y="2395538"/>
            <a:ext cx="207963" cy="198437"/>
          </a:xfrm>
          <a:prstGeom prst="ellipse">
            <a:avLst/>
          </a:prstGeom>
          <a:solidFill>
            <a:srgbClr val="99CCFF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90" name="Oval 251"/>
          <p:cNvSpPr>
            <a:spLocks noChangeAspect="1" noChangeArrowheads="1"/>
          </p:cNvSpPr>
          <p:nvPr/>
        </p:nvSpPr>
        <p:spPr bwMode="auto">
          <a:xfrm rot="-5400000">
            <a:off x="2263776" y="2136775"/>
            <a:ext cx="207962" cy="198437"/>
          </a:xfrm>
          <a:prstGeom prst="ellipse">
            <a:avLst/>
          </a:prstGeom>
          <a:solidFill>
            <a:srgbClr val="99CCFF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91" name="Oval 252"/>
          <p:cNvSpPr>
            <a:spLocks noChangeAspect="1" noChangeArrowheads="1"/>
          </p:cNvSpPr>
          <p:nvPr/>
        </p:nvSpPr>
        <p:spPr bwMode="auto">
          <a:xfrm rot="-5400000">
            <a:off x="2463800" y="3173413"/>
            <a:ext cx="206375" cy="200025"/>
          </a:xfrm>
          <a:prstGeom prst="ellipse">
            <a:avLst/>
          </a:prstGeom>
          <a:solidFill>
            <a:srgbClr val="80008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92" name="Oval 253"/>
          <p:cNvSpPr>
            <a:spLocks noChangeAspect="1" noChangeArrowheads="1"/>
          </p:cNvSpPr>
          <p:nvPr/>
        </p:nvSpPr>
        <p:spPr bwMode="auto">
          <a:xfrm rot="-5400000">
            <a:off x="2047876" y="1619250"/>
            <a:ext cx="207962" cy="198437"/>
          </a:xfrm>
          <a:prstGeom prst="ellipse">
            <a:avLst/>
          </a:prstGeom>
          <a:solidFill>
            <a:srgbClr val="99CCFF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93" name="Oval 254"/>
          <p:cNvSpPr>
            <a:spLocks noChangeAspect="1" noChangeArrowheads="1"/>
          </p:cNvSpPr>
          <p:nvPr/>
        </p:nvSpPr>
        <p:spPr bwMode="auto">
          <a:xfrm rot="-5400000">
            <a:off x="1800225" y="3001963"/>
            <a:ext cx="206375" cy="200025"/>
          </a:xfrm>
          <a:prstGeom prst="ellipse">
            <a:avLst/>
          </a:prstGeom>
          <a:solidFill>
            <a:srgbClr val="80008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94" name="Oval 255"/>
          <p:cNvSpPr>
            <a:spLocks noChangeAspect="1" noChangeArrowheads="1"/>
          </p:cNvSpPr>
          <p:nvPr/>
        </p:nvSpPr>
        <p:spPr bwMode="auto">
          <a:xfrm rot="-5400000">
            <a:off x="1550988" y="3173413"/>
            <a:ext cx="206375" cy="200025"/>
          </a:xfrm>
          <a:prstGeom prst="ellipse">
            <a:avLst/>
          </a:prstGeom>
          <a:solidFill>
            <a:srgbClr val="80008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95" name="Oval 256"/>
          <p:cNvSpPr>
            <a:spLocks noChangeAspect="1" noChangeArrowheads="1"/>
          </p:cNvSpPr>
          <p:nvPr/>
        </p:nvSpPr>
        <p:spPr bwMode="auto">
          <a:xfrm rot="-5400000">
            <a:off x="2546350" y="2914650"/>
            <a:ext cx="206375" cy="200025"/>
          </a:xfrm>
          <a:prstGeom prst="ellipse">
            <a:avLst/>
          </a:prstGeom>
          <a:solidFill>
            <a:srgbClr val="80008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96" name="Oval 257"/>
          <p:cNvSpPr>
            <a:spLocks noChangeAspect="1" noChangeArrowheads="1"/>
          </p:cNvSpPr>
          <p:nvPr/>
        </p:nvSpPr>
        <p:spPr bwMode="auto">
          <a:xfrm rot="-5400000">
            <a:off x="2630488" y="2743200"/>
            <a:ext cx="206375" cy="200025"/>
          </a:xfrm>
          <a:prstGeom prst="ellipse">
            <a:avLst/>
          </a:prstGeom>
          <a:solidFill>
            <a:srgbClr val="80008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97" name="Oval 258"/>
          <p:cNvSpPr>
            <a:spLocks noChangeAspect="1" noChangeArrowheads="1"/>
          </p:cNvSpPr>
          <p:nvPr/>
        </p:nvSpPr>
        <p:spPr bwMode="auto">
          <a:xfrm rot="-5400000">
            <a:off x="770731" y="1308894"/>
            <a:ext cx="207963" cy="200025"/>
          </a:xfrm>
          <a:prstGeom prst="ellipse">
            <a:avLst/>
          </a:prstGeom>
          <a:solidFill>
            <a:srgbClr val="99CCFF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98" name="Oval 259"/>
          <p:cNvSpPr>
            <a:spLocks noChangeAspect="1" noChangeArrowheads="1"/>
          </p:cNvSpPr>
          <p:nvPr/>
        </p:nvSpPr>
        <p:spPr bwMode="auto">
          <a:xfrm rot="-5400000">
            <a:off x="2463006" y="2309019"/>
            <a:ext cx="207963" cy="200025"/>
          </a:xfrm>
          <a:prstGeom prst="ellipse">
            <a:avLst/>
          </a:prstGeom>
          <a:solidFill>
            <a:srgbClr val="99CCFF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99" name="Oval 260"/>
          <p:cNvSpPr>
            <a:spLocks noChangeAspect="1" noChangeArrowheads="1"/>
          </p:cNvSpPr>
          <p:nvPr/>
        </p:nvSpPr>
        <p:spPr bwMode="auto">
          <a:xfrm rot="-5400000">
            <a:off x="2512219" y="1877219"/>
            <a:ext cx="207963" cy="200025"/>
          </a:xfrm>
          <a:prstGeom prst="ellipse">
            <a:avLst/>
          </a:prstGeom>
          <a:solidFill>
            <a:srgbClr val="99CCFF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500" name="Oval 261"/>
          <p:cNvSpPr>
            <a:spLocks noChangeAspect="1" noChangeArrowheads="1"/>
          </p:cNvSpPr>
          <p:nvPr/>
        </p:nvSpPr>
        <p:spPr bwMode="auto">
          <a:xfrm rot="-5400000">
            <a:off x="1111251" y="1920875"/>
            <a:ext cx="207962" cy="198437"/>
          </a:xfrm>
          <a:prstGeom prst="ellipse">
            <a:avLst/>
          </a:prstGeom>
          <a:solidFill>
            <a:srgbClr val="99CCFF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501" name="Oval 262"/>
          <p:cNvSpPr>
            <a:spLocks noChangeAspect="1" noChangeArrowheads="1"/>
          </p:cNvSpPr>
          <p:nvPr/>
        </p:nvSpPr>
        <p:spPr bwMode="auto">
          <a:xfrm rot="-5400000">
            <a:off x="2097087" y="3208338"/>
            <a:ext cx="207963" cy="198438"/>
          </a:xfrm>
          <a:prstGeom prst="ellipse">
            <a:avLst/>
          </a:prstGeom>
          <a:solidFill>
            <a:srgbClr val="80008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502" name="Oval 263"/>
          <p:cNvSpPr>
            <a:spLocks noChangeAspect="1" noChangeArrowheads="1"/>
          </p:cNvSpPr>
          <p:nvPr/>
        </p:nvSpPr>
        <p:spPr bwMode="auto">
          <a:xfrm rot="-5400000">
            <a:off x="1053306" y="3174207"/>
            <a:ext cx="206375" cy="198438"/>
          </a:xfrm>
          <a:prstGeom prst="ellipse">
            <a:avLst/>
          </a:prstGeom>
          <a:solidFill>
            <a:srgbClr val="80008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7410" name="Object 266"/>
          <p:cNvGraphicFramePr>
            <a:graphicFrameLocks noChangeAspect="1"/>
          </p:cNvGraphicFramePr>
          <p:nvPr/>
        </p:nvGraphicFramePr>
        <p:xfrm>
          <a:off x="5724525" y="1700213"/>
          <a:ext cx="2016125" cy="646112"/>
        </p:xfrm>
        <a:graphic>
          <a:graphicData uri="http://schemas.openxmlformats.org/presentationml/2006/ole">
            <p:oleObj spid="_x0000_s17410" name="משוואה" r:id="rId4" imgW="1231560" imgH="393480" progId="Equation.3">
              <p:embed/>
            </p:oleObj>
          </a:graphicData>
        </a:graphic>
      </p:graphicFrame>
      <p:graphicFrame>
        <p:nvGraphicFramePr>
          <p:cNvPr id="17411" name="Object 267"/>
          <p:cNvGraphicFramePr>
            <a:graphicFrameLocks noChangeAspect="1"/>
          </p:cNvGraphicFramePr>
          <p:nvPr/>
        </p:nvGraphicFramePr>
        <p:xfrm>
          <a:off x="6011863" y="2924175"/>
          <a:ext cx="1670050" cy="688975"/>
        </p:xfrm>
        <a:graphic>
          <a:graphicData uri="http://schemas.openxmlformats.org/presentationml/2006/ole">
            <p:oleObj spid="_x0000_s17411" name="משוואה" r:id="rId5" imgW="1015920" imgH="419040" progId="Equation.3">
              <p:embed/>
            </p:oleObj>
          </a:graphicData>
        </a:graphic>
      </p:graphicFrame>
      <p:graphicFrame>
        <p:nvGraphicFramePr>
          <p:cNvPr id="17412" name="Object 271"/>
          <p:cNvGraphicFramePr>
            <a:graphicFrameLocks noChangeAspect="1"/>
          </p:cNvGraphicFramePr>
          <p:nvPr/>
        </p:nvGraphicFramePr>
        <p:xfrm>
          <a:off x="7727950" y="2060575"/>
          <a:ext cx="1250950" cy="473075"/>
        </p:xfrm>
        <a:graphic>
          <a:graphicData uri="http://schemas.openxmlformats.org/presentationml/2006/ole">
            <p:oleObj spid="_x0000_s17412" name="Equation" r:id="rId6" imgW="1143000" imgH="431640" progId="Equation.3">
              <p:embed/>
            </p:oleObj>
          </a:graphicData>
        </a:graphic>
      </p:graphicFrame>
      <p:graphicFrame>
        <p:nvGraphicFramePr>
          <p:cNvPr id="17413" name="Object 272"/>
          <p:cNvGraphicFramePr>
            <a:graphicFrameLocks noChangeAspect="1"/>
          </p:cNvGraphicFramePr>
          <p:nvPr/>
        </p:nvGraphicFramePr>
        <p:xfrm>
          <a:off x="8027988" y="3116263"/>
          <a:ext cx="792162" cy="241300"/>
        </p:xfrm>
        <a:graphic>
          <a:graphicData uri="http://schemas.openxmlformats.org/presentationml/2006/ole">
            <p:oleObj spid="_x0000_s17413" name="משוואה" r:id="rId7" imgW="711000" imgH="215640" progId="Equation.3">
              <p:embed/>
            </p:oleObj>
          </a:graphicData>
        </a:graphic>
      </p:graphicFrame>
      <p:graphicFrame>
        <p:nvGraphicFramePr>
          <p:cNvPr id="17414" name="Object 11"/>
          <p:cNvGraphicFramePr>
            <a:graphicFrameLocks noChangeAspect="1"/>
          </p:cNvGraphicFramePr>
          <p:nvPr/>
        </p:nvGraphicFramePr>
        <p:xfrm>
          <a:off x="3492500" y="4868863"/>
          <a:ext cx="1587500" cy="798512"/>
        </p:xfrm>
        <a:graphic>
          <a:graphicData uri="http://schemas.openxmlformats.org/presentationml/2006/ole">
            <p:oleObj spid="_x0000_s17414" name="משוואה" r:id="rId8" imgW="838080" imgH="419040" progId="Equation.3">
              <p:embed/>
            </p:oleObj>
          </a:graphicData>
        </a:graphic>
      </p:graphicFrame>
      <p:sp>
        <p:nvSpPr>
          <p:cNvPr id="17503" name="Rectangle 17"/>
          <p:cNvSpPr>
            <a:spLocks noChangeArrowheads="1"/>
          </p:cNvSpPr>
          <p:nvPr/>
        </p:nvSpPr>
        <p:spPr bwMode="auto">
          <a:xfrm>
            <a:off x="468313" y="4365625"/>
            <a:ext cx="828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>
                <a:sym typeface="Wingdings" pitchFamily="2" charset="2"/>
              </a:rPr>
              <a:t> </a:t>
            </a:r>
            <a:r>
              <a:rPr lang="en-GB" sz="1800"/>
              <a:t>A single equation to describe concentration polarisation and deposit layers</a:t>
            </a:r>
            <a:endParaRPr lang="fr-FR" sz="1800"/>
          </a:p>
        </p:txBody>
      </p:sp>
      <p:sp>
        <p:nvSpPr>
          <p:cNvPr id="17504" name="Rectangle 5"/>
          <p:cNvSpPr>
            <a:spLocks noChangeArrowheads="1"/>
          </p:cNvSpPr>
          <p:nvPr/>
        </p:nvSpPr>
        <p:spPr bwMode="auto">
          <a:xfrm>
            <a:off x="3132138" y="1741488"/>
            <a:ext cx="24479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/>
              <a:t>Diffusion and convection</a:t>
            </a:r>
          </a:p>
          <a:p>
            <a:pPr algn="ctr"/>
            <a:r>
              <a:rPr lang="en-GB"/>
              <a:t>in a polarised layer </a:t>
            </a:r>
          </a:p>
        </p:txBody>
      </p:sp>
      <p:sp>
        <p:nvSpPr>
          <p:cNvPr id="17505" name="Rectangle 462"/>
          <p:cNvSpPr>
            <a:spLocks noChangeArrowheads="1"/>
          </p:cNvSpPr>
          <p:nvPr/>
        </p:nvSpPr>
        <p:spPr bwMode="auto">
          <a:xfrm>
            <a:off x="2922588" y="3024188"/>
            <a:ext cx="30178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/>
              <a:t>Compression and permeation</a:t>
            </a:r>
          </a:p>
          <a:p>
            <a:pPr algn="ctr"/>
            <a:r>
              <a:rPr lang="en-GB"/>
              <a:t> in a deposit</a:t>
            </a:r>
            <a:endParaRPr lang="fr-FR"/>
          </a:p>
        </p:txBody>
      </p:sp>
      <p:sp>
        <p:nvSpPr>
          <p:cNvPr id="17506" name="Oval 280"/>
          <p:cNvSpPr>
            <a:spLocks noChangeAspect="1" noChangeArrowheads="1"/>
          </p:cNvSpPr>
          <p:nvPr/>
        </p:nvSpPr>
        <p:spPr bwMode="auto">
          <a:xfrm rot="-5400000">
            <a:off x="752475" y="2865438"/>
            <a:ext cx="206375" cy="200025"/>
          </a:xfrm>
          <a:prstGeom prst="ellipse">
            <a:avLst/>
          </a:prstGeom>
          <a:solidFill>
            <a:srgbClr val="80008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7415" name="Object 282"/>
          <p:cNvGraphicFramePr>
            <a:graphicFrameLocks noChangeAspect="1"/>
          </p:cNvGraphicFramePr>
          <p:nvPr/>
        </p:nvGraphicFramePr>
        <p:xfrm>
          <a:off x="6516688" y="4941888"/>
          <a:ext cx="1282700" cy="525462"/>
        </p:xfrm>
        <a:graphic>
          <a:graphicData uri="http://schemas.openxmlformats.org/presentationml/2006/ole">
            <p:oleObj spid="_x0000_s17415" name="משוואה" r:id="rId9" imgW="1028520" imgH="419040" progId="Equation.3">
              <p:embed/>
            </p:oleObj>
          </a:graphicData>
        </a:graphic>
      </p:graphicFrame>
      <p:sp>
        <p:nvSpPr>
          <p:cNvPr id="17507" name="Text Box 10"/>
          <p:cNvSpPr txBox="1">
            <a:spLocks noChangeArrowheads="1"/>
          </p:cNvSpPr>
          <p:nvPr/>
        </p:nvSpPr>
        <p:spPr bwMode="auto">
          <a:xfrm>
            <a:off x="107950" y="6467475"/>
            <a:ext cx="287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FFCC66"/>
                </a:solidFill>
              </a:rPr>
              <a:t>2</a:t>
            </a:r>
          </a:p>
        </p:txBody>
      </p:sp>
      <p:sp>
        <p:nvSpPr>
          <p:cNvPr id="17508" name="Line 286"/>
          <p:cNvSpPr>
            <a:spLocks noChangeShapeType="1"/>
          </p:cNvSpPr>
          <p:nvPr/>
        </p:nvSpPr>
        <p:spPr bwMode="auto">
          <a:xfrm>
            <a:off x="179388" y="22764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09" name="Line 287"/>
          <p:cNvSpPr>
            <a:spLocks noChangeShapeType="1"/>
          </p:cNvSpPr>
          <p:nvPr/>
        </p:nvSpPr>
        <p:spPr bwMode="auto">
          <a:xfrm flipV="1">
            <a:off x="179388" y="335756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10" name="Line 288"/>
          <p:cNvSpPr>
            <a:spLocks noChangeShapeType="1"/>
          </p:cNvSpPr>
          <p:nvPr/>
        </p:nvSpPr>
        <p:spPr bwMode="auto">
          <a:xfrm>
            <a:off x="468313" y="2349500"/>
            <a:ext cx="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511" name="Text Box 289"/>
          <p:cNvSpPr txBox="1">
            <a:spLocks noChangeArrowheads="1"/>
          </p:cNvSpPr>
          <p:nvPr/>
        </p:nvSpPr>
        <p:spPr bwMode="auto">
          <a:xfrm>
            <a:off x="179388" y="2636838"/>
            <a:ext cx="468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/>
              <a:t>x</a:t>
            </a:r>
          </a:p>
        </p:txBody>
      </p:sp>
      <p:sp>
        <p:nvSpPr>
          <p:cNvPr id="17512" name="AutoShape 290"/>
          <p:cNvSpPr>
            <a:spLocks noChangeArrowheads="1"/>
          </p:cNvSpPr>
          <p:nvPr/>
        </p:nvSpPr>
        <p:spPr bwMode="auto">
          <a:xfrm>
            <a:off x="2124075" y="1412875"/>
            <a:ext cx="647700" cy="2592388"/>
          </a:xfrm>
          <a:prstGeom prst="downArrow">
            <a:avLst>
              <a:gd name="adj1" fmla="val 50000"/>
              <a:gd name="adj2" fmla="val 100061"/>
            </a:avLst>
          </a:prstGeom>
          <a:solidFill>
            <a:srgbClr val="99CCFF">
              <a:alpha val="5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513" name="Text Box 291"/>
          <p:cNvSpPr txBox="1">
            <a:spLocks noChangeArrowheads="1"/>
          </p:cNvSpPr>
          <p:nvPr/>
        </p:nvSpPr>
        <p:spPr bwMode="auto">
          <a:xfrm>
            <a:off x="2051050" y="3644900"/>
            <a:ext cx="468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/>
              <a:t>J</a:t>
            </a:r>
          </a:p>
        </p:txBody>
      </p:sp>
      <p:sp>
        <p:nvSpPr>
          <p:cNvPr id="17514" name="Text Box 292"/>
          <p:cNvSpPr txBox="1">
            <a:spLocks noChangeArrowheads="1"/>
          </p:cNvSpPr>
          <p:nvPr/>
        </p:nvSpPr>
        <p:spPr bwMode="auto">
          <a:xfrm>
            <a:off x="5508625" y="5084763"/>
            <a:ext cx="719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With</a:t>
            </a:r>
          </a:p>
        </p:txBody>
      </p:sp>
      <p:sp>
        <p:nvSpPr>
          <p:cNvPr id="17515" name="Text Box 293"/>
          <p:cNvSpPr txBox="1">
            <a:spLocks noChangeArrowheads="1"/>
          </p:cNvSpPr>
          <p:nvPr/>
        </p:nvSpPr>
        <p:spPr bwMode="auto">
          <a:xfrm>
            <a:off x="107950" y="5516563"/>
            <a:ext cx="287972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IE" sz="1000" i="1">
                <a:sym typeface="Wingdings" pitchFamily="2" charset="2"/>
              </a:rPr>
              <a:t>D</a:t>
            </a:r>
            <a:r>
              <a:rPr lang="en-IE" sz="1000" i="1" baseline="-25000">
                <a:sym typeface="Wingdings" pitchFamily="2" charset="2"/>
              </a:rPr>
              <a:t>0</a:t>
            </a:r>
            <a:r>
              <a:rPr lang="en-IE" sz="1000">
                <a:sym typeface="Wingdings" pitchFamily="2" charset="2"/>
              </a:rPr>
              <a:t> individual diffusion coefficient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IE" sz="1000" i="1">
                <a:sym typeface="Wingdings" pitchFamily="2" charset="2"/>
              </a:rPr>
              <a:t>K(</a:t>
            </a:r>
            <a:r>
              <a:rPr lang="en-IE" sz="1000" i="1">
                <a:latin typeface="Symbol" pitchFamily="18" charset="2"/>
                <a:sym typeface="Wingdings" pitchFamily="2" charset="2"/>
              </a:rPr>
              <a:t>f</a:t>
            </a:r>
            <a:r>
              <a:rPr lang="en-IE" sz="1000" i="1">
                <a:sym typeface="Wingdings" pitchFamily="2" charset="2"/>
              </a:rPr>
              <a:t>)</a:t>
            </a:r>
            <a:r>
              <a:rPr lang="en-IE" sz="1000">
                <a:sym typeface="Wingdings" pitchFamily="2" charset="2"/>
              </a:rPr>
              <a:t> sedimentation coefficient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IE" sz="1000" i="1">
                <a:sym typeface="Wingdings" pitchFamily="2" charset="2"/>
              </a:rPr>
              <a:t>k(</a:t>
            </a:r>
            <a:r>
              <a:rPr lang="en-IE" sz="1000" i="1">
                <a:latin typeface="Symbol" pitchFamily="18" charset="2"/>
                <a:sym typeface="Wingdings" pitchFamily="2" charset="2"/>
              </a:rPr>
              <a:t>f</a:t>
            </a:r>
            <a:r>
              <a:rPr lang="en-IE" sz="1000" i="1">
                <a:sym typeface="Wingdings" pitchFamily="2" charset="2"/>
              </a:rPr>
              <a:t>)</a:t>
            </a:r>
            <a:r>
              <a:rPr lang="en-IE" sz="1000">
                <a:sym typeface="Wingdings" pitchFamily="2" charset="2"/>
              </a:rPr>
              <a:t>  permeability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IE" sz="1000" i="1">
                <a:latin typeface="Symbol" pitchFamily="18" charset="2"/>
                <a:sym typeface="Wingdings" pitchFamily="2" charset="2"/>
              </a:rPr>
              <a:t>P </a:t>
            </a:r>
            <a:r>
              <a:rPr lang="en-IE" sz="1000">
                <a:sym typeface="Wingdings" pitchFamily="2" charset="2"/>
              </a:rPr>
              <a:t> osmotic pressure</a:t>
            </a:r>
            <a:endParaRPr lang="en-IE" sz="1000">
              <a:latin typeface="Symbol" pitchFamily="18" charset="2"/>
              <a:sym typeface="Wingdings" pitchFamily="2" charset="2"/>
            </a:endParaRPr>
          </a:p>
        </p:txBody>
      </p:sp>
      <p:sp>
        <p:nvSpPr>
          <p:cNvPr id="17516" name="Text Box 294"/>
          <p:cNvSpPr txBox="1">
            <a:spLocks noChangeArrowheads="1"/>
          </p:cNvSpPr>
          <p:nvPr/>
        </p:nvSpPr>
        <p:spPr bwMode="auto">
          <a:xfrm>
            <a:off x="107950" y="5164138"/>
            <a:ext cx="28797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IE" sz="1000" i="1">
                <a:latin typeface="Symbol" pitchFamily="18" charset="2"/>
                <a:sym typeface="Wingdings" pitchFamily="2" charset="2"/>
              </a:rPr>
              <a:t>f </a:t>
            </a:r>
            <a:r>
              <a:rPr lang="en-IE" sz="1000">
                <a:sym typeface="Wingdings" pitchFamily="2" charset="2"/>
              </a:rPr>
              <a:t> volume fraction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IE" sz="1000" i="1">
                <a:sym typeface="Wingdings" pitchFamily="2" charset="2"/>
              </a:rPr>
              <a:t>D(</a:t>
            </a:r>
            <a:r>
              <a:rPr lang="en-IE" sz="1000" i="1">
                <a:latin typeface="Symbol" pitchFamily="18" charset="2"/>
                <a:sym typeface="Wingdings" pitchFamily="2" charset="2"/>
              </a:rPr>
              <a:t>f</a:t>
            </a:r>
            <a:r>
              <a:rPr lang="en-IE" sz="1000" i="1">
                <a:sym typeface="Wingdings" pitchFamily="2" charset="2"/>
              </a:rPr>
              <a:t>) </a:t>
            </a:r>
            <a:r>
              <a:rPr lang="en-IE" sz="1000">
                <a:sym typeface="Wingdings" pitchFamily="2" charset="2"/>
              </a:rPr>
              <a:t> collective diffusion coefficient</a:t>
            </a:r>
          </a:p>
        </p:txBody>
      </p:sp>
      <p:sp>
        <p:nvSpPr>
          <p:cNvPr id="17517" name="Text Box 16"/>
          <p:cNvSpPr txBox="1">
            <a:spLocks noChangeArrowheads="1"/>
          </p:cNvSpPr>
          <p:nvPr/>
        </p:nvSpPr>
        <p:spPr bwMode="auto">
          <a:xfrm>
            <a:off x="6156325" y="1052513"/>
            <a:ext cx="28781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800"/>
              <a:t>[Bacchin, Gordon Research Conference Membranes,2006]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28"/>
          <p:cNvPicPr>
            <a:picLocks noChangeAspect="1" noChangeArrowheads="1"/>
          </p:cNvPicPr>
          <p:nvPr/>
        </p:nvPicPr>
        <p:blipFill>
          <a:blip r:embed="rId3"/>
          <a:srcRect l="8060" t="14844" r="25195" b="13086"/>
          <a:stretch>
            <a:fillRect/>
          </a:stretch>
        </p:blipFill>
        <p:spPr bwMode="auto">
          <a:xfrm>
            <a:off x="179388" y="1658938"/>
            <a:ext cx="3384550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10"/>
          <p:cNvSpPr>
            <a:spLocks noChangeArrowheads="1"/>
          </p:cNvSpPr>
          <p:nvPr/>
        </p:nvSpPr>
        <p:spPr bwMode="auto">
          <a:xfrm>
            <a:off x="0" y="0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fr-FR" altLang="zh-CN" sz="2400" b="1">
              <a:solidFill>
                <a:schemeClr val="tx2"/>
              </a:solidFill>
              <a:ea typeface="宋体" charset="-122"/>
            </a:endParaRPr>
          </a:p>
        </p:txBody>
      </p:sp>
      <p:pic>
        <p:nvPicPr>
          <p:cNvPr id="30725" name="Picture 137" descr="pptINRA"/>
          <p:cNvPicPr>
            <a:picLocks noChangeAspect="1" noChangeArrowheads="1"/>
          </p:cNvPicPr>
          <p:nvPr/>
        </p:nvPicPr>
        <p:blipFill>
          <a:blip r:embed="rId4"/>
          <a:srcRect t="90869"/>
          <a:stretch>
            <a:fillRect/>
          </a:stretch>
        </p:blipFill>
        <p:spPr bwMode="auto">
          <a:xfrm>
            <a:off x="0" y="6243638"/>
            <a:ext cx="91440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/>
          <a:srcRect b="6255"/>
          <a:stretch>
            <a:fillRect/>
          </a:stretch>
        </p:blipFill>
        <p:spPr bwMode="auto">
          <a:xfrm>
            <a:off x="5508625" y="1557338"/>
            <a:ext cx="34559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22" name="Object 11"/>
          <p:cNvGraphicFramePr>
            <a:graphicFrameLocks noChangeAspect="1"/>
          </p:cNvGraphicFramePr>
          <p:nvPr/>
        </p:nvGraphicFramePr>
        <p:xfrm>
          <a:off x="3635375" y="3502025"/>
          <a:ext cx="1584325" cy="795338"/>
        </p:xfrm>
        <a:graphic>
          <a:graphicData uri="http://schemas.openxmlformats.org/presentationml/2006/ole">
            <p:oleObj spid="_x0000_s30722" name="משוואה" r:id="rId6" imgW="838080" imgH="419040" progId="Equation.3">
              <p:embed/>
            </p:oleObj>
          </a:graphicData>
        </a:graphic>
      </p:graphicFrame>
      <p:sp>
        <p:nvSpPr>
          <p:cNvPr id="30727" name="Rectangle 156"/>
          <p:cNvSpPr>
            <a:spLocks noChangeArrowheads="1"/>
          </p:cNvSpPr>
          <p:nvPr/>
        </p:nvSpPr>
        <p:spPr bwMode="auto">
          <a:xfrm>
            <a:off x="0" y="0"/>
            <a:ext cx="7308850" cy="476250"/>
          </a:xfrm>
          <a:prstGeom prst="rect">
            <a:avLst/>
          </a:prstGeom>
          <a:gradFill rotWithShape="1">
            <a:gsLst>
              <a:gs pos="0">
                <a:srgbClr val="C0C0C0">
                  <a:alpha val="37999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altLang="zh-CN" sz="2800" b="1">
                <a:solidFill>
                  <a:srgbClr val="800080"/>
                </a:solidFill>
                <a:ea typeface="宋体" charset="-122"/>
              </a:rPr>
              <a:t>6. Model validation</a:t>
            </a:r>
          </a:p>
        </p:txBody>
      </p:sp>
      <p:sp>
        <p:nvSpPr>
          <p:cNvPr id="30728" name="Line 19"/>
          <p:cNvSpPr>
            <a:spLocks noChangeShapeType="1"/>
          </p:cNvSpPr>
          <p:nvPr/>
        </p:nvSpPr>
        <p:spPr bwMode="auto">
          <a:xfrm flipH="1">
            <a:off x="5181600" y="32766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729" name="Line 21"/>
          <p:cNvSpPr>
            <a:spLocks noChangeShapeType="1"/>
          </p:cNvSpPr>
          <p:nvPr/>
        </p:nvSpPr>
        <p:spPr bwMode="auto">
          <a:xfrm>
            <a:off x="3657600" y="33528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0730" name="AutoShape 22"/>
          <p:cNvSpPr>
            <a:spLocks noChangeArrowheads="1"/>
          </p:cNvSpPr>
          <p:nvPr/>
        </p:nvSpPr>
        <p:spPr bwMode="auto">
          <a:xfrm>
            <a:off x="4283075" y="4437063"/>
            <a:ext cx="576263" cy="901700"/>
          </a:xfrm>
          <a:prstGeom prst="downArrow">
            <a:avLst>
              <a:gd name="adj1" fmla="val 46556"/>
              <a:gd name="adj2" fmla="val 52064"/>
            </a:avLst>
          </a:prstGeom>
          <a:solidFill>
            <a:srgbClr val="99CCFF">
              <a:alpha val="4196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31" name="Text Box 270"/>
          <p:cNvSpPr txBox="1">
            <a:spLocks noChangeArrowheads="1"/>
          </p:cNvSpPr>
          <p:nvPr/>
        </p:nvSpPr>
        <p:spPr bwMode="auto">
          <a:xfrm>
            <a:off x="107950" y="6467475"/>
            <a:ext cx="43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FFCC66"/>
                </a:solidFill>
              </a:rPr>
              <a:t>20</a:t>
            </a:r>
          </a:p>
        </p:txBody>
      </p:sp>
      <p:sp>
        <p:nvSpPr>
          <p:cNvPr id="30732" name="Rectangle 26"/>
          <p:cNvSpPr>
            <a:spLocks noChangeArrowheads="1"/>
          </p:cNvSpPr>
          <p:nvPr/>
        </p:nvSpPr>
        <p:spPr bwMode="auto">
          <a:xfrm>
            <a:off x="7019925" y="3933825"/>
            <a:ext cx="17907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zh-CN" sz="800">
                <a:ea typeface="宋体" charset="-122"/>
              </a:rPr>
              <a:t>[Bouchoux et al., Biophys. J., 2009]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1258888" y="1125538"/>
            <a:ext cx="2017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CA" altLang="zh-CN" sz="2000" b="1">
                <a:solidFill>
                  <a:schemeClr val="accent2"/>
                </a:solidFill>
                <a:ea typeface="宋体" charset="-122"/>
              </a:rPr>
              <a:t>Permeability</a:t>
            </a:r>
          </a:p>
        </p:txBody>
      </p:sp>
      <p:sp>
        <p:nvSpPr>
          <p:cNvPr id="30734" name="Text Box 13"/>
          <p:cNvSpPr txBox="1">
            <a:spLocks noChangeArrowheads="1"/>
          </p:cNvSpPr>
          <p:nvPr/>
        </p:nvSpPr>
        <p:spPr bwMode="auto">
          <a:xfrm>
            <a:off x="5724525" y="1052513"/>
            <a:ext cx="2592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CA" altLang="zh-CN" sz="2000" b="1">
                <a:solidFill>
                  <a:schemeClr val="accent2"/>
                </a:solidFill>
                <a:ea typeface="宋体" charset="-122"/>
              </a:rPr>
              <a:t>Osmotic pressure</a:t>
            </a:r>
          </a:p>
        </p:txBody>
      </p:sp>
      <p:sp>
        <p:nvSpPr>
          <p:cNvPr id="30735" name="Rectangle 18"/>
          <p:cNvSpPr>
            <a:spLocks noChangeArrowheads="1"/>
          </p:cNvSpPr>
          <p:nvPr/>
        </p:nvSpPr>
        <p:spPr bwMode="auto">
          <a:xfrm>
            <a:off x="3203575" y="5445125"/>
            <a:ext cx="2952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altLang="zh-CN" sz="2000" b="1">
                <a:solidFill>
                  <a:srgbClr val="800080"/>
                </a:solidFill>
                <a:ea typeface="宋体" charset="-122"/>
              </a:rPr>
              <a:t>Prediction is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37" descr="pptINRA"/>
          <p:cNvPicPr>
            <a:picLocks noChangeAspect="1" noChangeArrowheads="1"/>
          </p:cNvPicPr>
          <p:nvPr/>
        </p:nvPicPr>
        <p:blipFill>
          <a:blip r:embed="rId2"/>
          <a:srcRect t="90869"/>
          <a:stretch>
            <a:fillRect/>
          </a:stretch>
        </p:blipFill>
        <p:spPr bwMode="auto">
          <a:xfrm>
            <a:off x="0" y="6243638"/>
            <a:ext cx="91440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7"/>
          <p:cNvSpPr>
            <a:spLocks noChangeArrowheads="1"/>
          </p:cNvSpPr>
          <p:nvPr/>
        </p:nvSpPr>
        <p:spPr bwMode="auto">
          <a:xfrm>
            <a:off x="6588125" y="1209675"/>
            <a:ext cx="1797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zh-CN" sz="1000">
                <a:ea typeface="宋体" charset="-122"/>
              </a:rPr>
              <a:t>[David et al.,Langmuir, 2008]</a:t>
            </a:r>
          </a:p>
        </p:txBody>
      </p:sp>
      <p:pic>
        <p:nvPicPr>
          <p:cNvPr id="3174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561975"/>
            <a:ext cx="226377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2481263"/>
            <a:ext cx="10922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3429000"/>
            <a:ext cx="4445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 Box 270"/>
          <p:cNvSpPr txBox="1">
            <a:spLocks noChangeArrowheads="1"/>
          </p:cNvSpPr>
          <p:nvPr/>
        </p:nvSpPr>
        <p:spPr bwMode="auto">
          <a:xfrm>
            <a:off x="107950" y="6467475"/>
            <a:ext cx="43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FFCC66"/>
                </a:solidFill>
              </a:rPr>
              <a:t>21</a:t>
            </a:r>
          </a:p>
        </p:txBody>
      </p:sp>
      <p:sp>
        <p:nvSpPr>
          <p:cNvPr id="31752" name="Text Box 158"/>
          <p:cNvSpPr txBox="1">
            <a:spLocks noChangeArrowheads="1"/>
          </p:cNvSpPr>
          <p:nvPr/>
        </p:nvSpPr>
        <p:spPr bwMode="auto">
          <a:xfrm>
            <a:off x="179388" y="692150"/>
            <a:ext cx="57610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800" b="1">
                <a:ea typeface="宋体" charset="-122"/>
              </a:rPr>
              <a:t> Prediction vs. experimental results</a:t>
            </a:r>
          </a:p>
        </p:txBody>
      </p:sp>
      <p:pic>
        <p:nvPicPr>
          <p:cNvPr id="31753" name="Picture 14"/>
          <p:cNvPicPr>
            <a:picLocks noChangeAspect="1" noChangeArrowheads="1"/>
          </p:cNvPicPr>
          <p:nvPr/>
        </p:nvPicPr>
        <p:blipFill>
          <a:blip r:embed="rId6"/>
          <a:srcRect l="7474" t="18262" r="32278" b="13086"/>
          <a:stretch>
            <a:fillRect/>
          </a:stretch>
        </p:blipFill>
        <p:spPr bwMode="auto">
          <a:xfrm>
            <a:off x="4716463" y="1689100"/>
            <a:ext cx="381635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5"/>
          <p:cNvPicPr>
            <a:picLocks noChangeAspect="1" noChangeArrowheads="1"/>
          </p:cNvPicPr>
          <p:nvPr/>
        </p:nvPicPr>
        <p:blipFill>
          <a:blip r:embed="rId7"/>
          <a:srcRect l="6290" t="14844" r="27553" b="13818"/>
          <a:stretch>
            <a:fillRect/>
          </a:stretch>
        </p:blipFill>
        <p:spPr bwMode="auto">
          <a:xfrm>
            <a:off x="395288" y="1720850"/>
            <a:ext cx="39608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5" name="Text Box 158"/>
          <p:cNvSpPr txBox="1">
            <a:spLocks noChangeArrowheads="1"/>
          </p:cNvSpPr>
          <p:nvPr/>
        </p:nvSpPr>
        <p:spPr bwMode="auto">
          <a:xfrm>
            <a:off x="395288" y="5540375"/>
            <a:ext cx="8281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800080"/>
                </a:solidFill>
                <a:ea typeface="宋体" charset="-122"/>
              </a:rPr>
              <a:t>The results are satisfying and encouraging</a:t>
            </a:r>
          </a:p>
        </p:txBody>
      </p:sp>
      <p:pic>
        <p:nvPicPr>
          <p:cNvPr id="31756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87675" y="2781300"/>
            <a:ext cx="6953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7" name="Line 18"/>
          <p:cNvSpPr>
            <a:spLocks noChangeShapeType="1"/>
          </p:cNvSpPr>
          <p:nvPr/>
        </p:nvSpPr>
        <p:spPr bwMode="auto">
          <a:xfrm>
            <a:off x="3132138" y="25654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1759" name="Rectangle 156"/>
          <p:cNvSpPr>
            <a:spLocks noChangeArrowheads="1"/>
          </p:cNvSpPr>
          <p:nvPr/>
        </p:nvSpPr>
        <p:spPr bwMode="auto">
          <a:xfrm>
            <a:off x="0" y="0"/>
            <a:ext cx="7308850" cy="476250"/>
          </a:xfrm>
          <a:prstGeom prst="rect">
            <a:avLst/>
          </a:prstGeom>
          <a:gradFill rotWithShape="1">
            <a:gsLst>
              <a:gs pos="0">
                <a:srgbClr val="C0C0C0">
                  <a:alpha val="37999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altLang="zh-CN" sz="2800" b="1">
                <a:solidFill>
                  <a:srgbClr val="800080"/>
                </a:solidFill>
                <a:ea typeface="宋体" charset="-122"/>
              </a:rPr>
              <a:t>6. Model validation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37" descr="pptINRA"/>
          <p:cNvPicPr>
            <a:picLocks noChangeAspect="1" noChangeArrowheads="1"/>
          </p:cNvPicPr>
          <p:nvPr/>
        </p:nvPicPr>
        <p:blipFill>
          <a:blip r:embed="rId2"/>
          <a:srcRect t="90869"/>
          <a:stretch>
            <a:fillRect/>
          </a:stretch>
        </p:blipFill>
        <p:spPr bwMode="auto">
          <a:xfrm>
            <a:off x="0" y="6243638"/>
            <a:ext cx="91440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156"/>
          <p:cNvSpPr>
            <a:spLocks noChangeArrowheads="1"/>
          </p:cNvSpPr>
          <p:nvPr/>
        </p:nvSpPr>
        <p:spPr bwMode="auto">
          <a:xfrm>
            <a:off x="0" y="0"/>
            <a:ext cx="7308850" cy="476250"/>
          </a:xfrm>
          <a:prstGeom prst="rect">
            <a:avLst/>
          </a:prstGeom>
          <a:gradFill rotWithShape="1">
            <a:gsLst>
              <a:gs pos="0">
                <a:srgbClr val="C0C0C0">
                  <a:alpha val="37999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altLang="zh-CN" sz="2800" b="1">
                <a:solidFill>
                  <a:srgbClr val="800080"/>
                </a:solidFill>
                <a:ea typeface="宋体" charset="-122"/>
              </a:rPr>
              <a:t>7. Conclusion</a:t>
            </a:r>
          </a:p>
        </p:txBody>
      </p:sp>
      <p:sp>
        <p:nvSpPr>
          <p:cNvPr id="32772" name="Rectangle 20"/>
          <p:cNvSpPr>
            <a:spLocks noChangeArrowheads="1"/>
          </p:cNvSpPr>
          <p:nvPr/>
        </p:nvSpPr>
        <p:spPr bwMode="auto">
          <a:xfrm>
            <a:off x="0" y="4581525"/>
            <a:ext cx="9144000" cy="19351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10000"/>
              </a:lnSpc>
            </a:pPr>
            <a:r>
              <a:rPr lang="en-US" sz="2000" b="1">
                <a:solidFill>
                  <a:srgbClr val="800080"/>
                </a:solidFill>
              </a:rPr>
              <a:t>In the future…</a:t>
            </a:r>
            <a:endParaRPr lang="en-US" sz="2000">
              <a:solidFill>
                <a:schemeClr val="accent2"/>
              </a:solidFill>
              <a:sym typeface="Wingdings" pitchFamily="2" charset="2"/>
            </a:endParaRPr>
          </a:p>
          <a:p>
            <a:pPr marL="457200" indent="-457200">
              <a:lnSpc>
                <a:spcPct val="110000"/>
              </a:lnSpc>
            </a:pPr>
            <a:endParaRPr lang="en-US" sz="1000">
              <a:solidFill>
                <a:schemeClr val="accent2"/>
              </a:solidFill>
              <a:sym typeface="Wingdings" pitchFamily="2" charset="2"/>
            </a:endParaRPr>
          </a:p>
          <a:p>
            <a:pPr marL="457200" indent="-457200">
              <a:lnSpc>
                <a:spcPct val="110000"/>
              </a:lnSpc>
            </a:pPr>
            <a:r>
              <a:rPr lang="en-US" sz="2000">
                <a:solidFill>
                  <a:schemeClr val="accent2"/>
                </a:solidFill>
                <a:sym typeface="Wingdings" pitchFamily="2" charset="2"/>
              </a:rPr>
              <a:t>Continue to understand how the permeability is affected by the organization of </a:t>
            </a:r>
          </a:p>
          <a:p>
            <a:pPr marL="457200" indent="-457200">
              <a:lnSpc>
                <a:spcPct val="110000"/>
              </a:lnSpc>
            </a:pPr>
            <a:r>
              <a:rPr lang="en-US" sz="2000">
                <a:solidFill>
                  <a:schemeClr val="accent2"/>
                </a:solidFill>
                <a:sym typeface="Wingdings" pitchFamily="2" charset="2"/>
              </a:rPr>
              <a:t>casein molecules in the micelles? What are the consequences on the filtration?</a:t>
            </a:r>
          </a:p>
          <a:p>
            <a:pPr marL="457200" indent="-457200">
              <a:lnSpc>
                <a:spcPct val="110000"/>
              </a:lnSpc>
            </a:pPr>
            <a:r>
              <a:rPr lang="en-US">
                <a:sym typeface="Wingdings" pitchFamily="2" charset="2"/>
              </a:rPr>
              <a:t>pH? Internal cross linking by enzyme?...</a:t>
            </a:r>
            <a:r>
              <a:rPr lang="en-US" sz="2000">
                <a:solidFill>
                  <a:schemeClr val="accent2"/>
                </a:solidFill>
                <a:sym typeface="Wingdings" pitchFamily="2" charset="2"/>
              </a:rPr>
              <a:t> </a:t>
            </a:r>
          </a:p>
          <a:p>
            <a:pPr marL="457200" indent="-457200">
              <a:lnSpc>
                <a:spcPct val="110000"/>
              </a:lnSpc>
            </a:pPr>
            <a:r>
              <a:rPr lang="en-US" sz="2000" b="1">
                <a:solidFill>
                  <a:schemeClr val="accent2"/>
                </a:solidFill>
                <a:sym typeface="Wingdings" pitchFamily="2" charset="2"/>
              </a:rPr>
              <a:t>      </a:t>
            </a:r>
            <a:endParaRPr lang="fr-FR" sz="2000" b="1">
              <a:solidFill>
                <a:schemeClr val="accent2"/>
              </a:solidFill>
            </a:endParaRPr>
          </a:p>
        </p:txBody>
      </p:sp>
      <p:sp>
        <p:nvSpPr>
          <p:cNvPr id="32773" name="Text Box 270"/>
          <p:cNvSpPr txBox="1">
            <a:spLocks noChangeArrowheads="1"/>
          </p:cNvSpPr>
          <p:nvPr/>
        </p:nvSpPr>
        <p:spPr bwMode="auto">
          <a:xfrm>
            <a:off x="107950" y="6467475"/>
            <a:ext cx="43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FFCC66"/>
                </a:solidFill>
              </a:rPr>
              <a:t>22</a:t>
            </a:r>
          </a:p>
        </p:txBody>
      </p:sp>
      <p:sp>
        <p:nvSpPr>
          <p:cNvPr id="32775" name="Rectangle 23"/>
          <p:cNvSpPr>
            <a:spLocks noChangeArrowheads="1"/>
          </p:cNvSpPr>
          <p:nvPr/>
        </p:nvSpPr>
        <p:spPr bwMode="auto">
          <a:xfrm>
            <a:off x="34925" y="549275"/>
            <a:ext cx="9109075" cy="8191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40000"/>
              </a:lnSpc>
            </a:pPr>
            <a:endParaRPr lang="en-US" sz="1800"/>
          </a:p>
          <a:p>
            <a:pPr marL="457200" indent="-457200"/>
            <a:r>
              <a:rPr lang="en-US" sz="2000"/>
              <a:t>1. We determined the </a:t>
            </a:r>
            <a:r>
              <a:rPr lang="en-US" sz="2000" b="1"/>
              <a:t>permeability of dispersions of permeable and </a:t>
            </a:r>
          </a:p>
          <a:p>
            <a:pPr marL="457200" indent="-457200"/>
            <a:r>
              <a:rPr lang="en-US" sz="2000" b="1"/>
              <a:t>    compressible colloids </a:t>
            </a:r>
          </a:p>
        </p:txBody>
      </p:sp>
      <p:sp>
        <p:nvSpPr>
          <p:cNvPr id="32776" name="Rectangle 29"/>
          <p:cNvSpPr>
            <a:spLocks noChangeArrowheads="1"/>
          </p:cNvSpPr>
          <p:nvPr/>
        </p:nvSpPr>
        <p:spPr bwMode="auto">
          <a:xfrm>
            <a:off x="34925" y="3933825"/>
            <a:ext cx="9109075" cy="5064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40000"/>
              </a:lnSpc>
            </a:pPr>
            <a:endParaRPr lang="en-US" sz="1800"/>
          </a:p>
          <a:p>
            <a:pPr marL="457200" indent="-457200"/>
            <a:r>
              <a:rPr lang="en-US" sz="2000"/>
              <a:t>3. Able to </a:t>
            </a:r>
            <a:r>
              <a:rPr lang="en-US" sz="2000" b="1"/>
              <a:t>predict the filtration of soft objects </a:t>
            </a:r>
            <a:r>
              <a:rPr lang="en-US" sz="2000"/>
              <a:t>– General model for colloids</a:t>
            </a:r>
          </a:p>
        </p:txBody>
      </p:sp>
      <p:sp>
        <p:nvSpPr>
          <p:cNvPr id="32777" name="ZoneTexte 9"/>
          <p:cNvSpPr txBox="1">
            <a:spLocks noChangeArrowheads="1"/>
          </p:cNvSpPr>
          <p:nvPr/>
        </p:nvSpPr>
        <p:spPr bwMode="auto">
          <a:xfrm>
            <a:off x="2057400" y="1614488"/>
            <a:ext cx="452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/>
              <a:t>2 regimes = before and after close-packing</a:t>
            </a:r>
          </a:p>
        </p:txBody>
      </p:sp>
      <p:pic>
        <p:nvPicPr>
          <p:cNvPr id="32778" name="Picture 9"/>
          <p:cNvPicPr>
            <a:picLocks noChangeAspect="1" noChangeArrowheads="1"/>
          </p:cNvPicPr>
          <p:nvPr/>
        </p:nvPicPr>
        <p:blipFill>
          <a:blip r:embed="rId3">
            <a:lum contrast="48000"/>
          </a:blip>
          <a:srcRect l="30118" t="42610" r="62891" b="48535"/>
          <a:stretch>
            <a:fillRect/>
          </a:stretch>
        </p:blipFill>
        <p:spPr bwMode="auto">
          <a:xfrm>
            <a:off x="4716463" y="2135188"/>
            <a:ext cx="6397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0"/>
          <p:cNvPicPr>
            <a:picLocks noChangeAspect="1" noChangeArrowheads="1"/>
          </p:cNvPicPr>
          <p:nvPr/>
        </p:nvPicPr>
        <p:blipFill>
          <a:blip r:embed="rId4"/>
          <a:srcRect l="11440" t="8969"/>
          <a:stretch>
            <a:fillRect/>
          </a:stretch>
        </p:blipFill>
        <p:spPr bwMode="auto">
          <a:xfrm>
            <a:off x="3268663" y="2176463"/>
            <a:ext cx="576262" cy="558800"/>
          </a:xfrm>
          <a:prstGeom prst="rect">
            <a:avLst/>
          </a:prstGeom>
          <a:noFill/>
          <a:ln w="25400">
            <a:solidFill>
              <a:srgbClr val="C0C0C0"/>
            </a:solidFill>
            <a:miter lim="800000"/>
            <a:headEnd/>
            <a:tailEnd/>
          </a:ln>
        </p:spPr>
      </p:pic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4127500" y="245903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785" name="Rectangle 23"/>
          <p:cNvSpPr>
            <a:spLocks noChangeArrowheads="1"/>
          </p:cNvSpPr>
          <p:nvPr/>
        </p:nvSpPr>
        <p:spPr bwMode="auto">
          <a:xfrm>
            <a:off x="34925" y="3022600"/>
            <a:ext cx="9109075" cy="8112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40000"/>
              </a:lnSpc>
            </a:pPr>
            <a:endParaRPr lang="en-US" sz="1800"/>
          </a:p>
          <a:p>
            <a:pPr marL="457200" indent="-457200"/>
            <a:r>
              <a:rPr lang="en-US" sz="2000"/>
              <a:t>2. Casein micelles are </a:t>
            </a:r>
            <a:r>
              <a:rPr lang="en-US" sz="2000" b="1"/>
              <a:t>individually permeable</a:t>
            </a:r>
            <a:r>
              <a:rPr lang="en-US" sz="2000"/>
              <a:t>, the permeability can be limited </a:t>
            </a:r>
          </a:p>
          <a:p>
            <a:pPr marL="457200" indent="-457200"/>
            <a:r>
              <a:rPr lang="en-US" sz="2000"/>
              <a:t>    while the salt is added or the micelles are dissociated. </a:t>
            </a: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37" descr="pptINRA"/>
          <p:cNvPicPr>
            <a:picLocks noChangeAspect="1" noChangeArrowheads="1"/>
          </p:cNvPicPr>
          <p:nvPr/>
        </p:nvPicPr>
        <p:blipFill>
          <a:blip r:embed="rId2"/>
          <a:srcRect t="90869"/>
          <a:stretch>
            <a:fillRect/>
          </a:stretch>
        </p:blipFill>
        <p:spPr bwMode="auto">
          <a:xfrm>
            <a:off x="0" y="6243638"/>
            <a:ext cx="91440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156"/>
          <p:cNvSpPr>
            <a:spLocks noGrp="1" noChangeArrowheads="1"/>
          </p:cNvSpPr>
          <p:nvPr>
            <p:ph type="title" idx="4294967295"/>
          </p:nvPr>
        </p:nvSpPr>
        <p:spPr>
          <a:xfrm>
            <a:off x="3419475" y="3148013"/>
            <a:ext cx="2303463" cy="561975"/>
          </a:xfrm>
          <a:noFill/>
        </p:spPr>
        <p:txBody>
          <a:bodyPr/>
          <a:lstStyle/>
          <a:p>
            <a:pPr algn="l" eaLnBrk="1" hangingPunct="1"/>
            <a:r>
              <a:rPr lang="en-GB" altLang="zh-CN" sz="2800" b="1" smtClean="0">
                <a:ea typeface="宋体" charset="-122"/>
              </a:rPr>
              <a:t>Thank you.</a:t>
            </a:r>
          </a:p>
        </p:txBody>
      </p:sp>
      <p:sp>
        <p:nvSpPr>
          <p:cNvPr id="33796" name="Text Box 270"/>
          <p:cNvSpPr txBox="1">
            <a:spLocks noChangeArrowheads="1"/>
          </p:cNvSpPr>
          <p:nvPr/>
        </p:nvSpPr>
        <p:spPr bwMode="auto">
          <a:xfrm>
            <a:off x="107950" y="6467475"/>
            <a:ext cx="43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FFCC66"/>
                </a:solidFill>
              </a:rPr>
              <a:t>23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0"/>
            <a:ext cx="140335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549275"/>
            <a:ext cx="1074738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3713" y="0"/>
            <a:ext cx="7380287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Rectangle 9"/>
          <p:cNvSpPr>
            <a:spLocks noChangeArrowheads="1"/>
          </p:cNvSpPr>
          <p:nvPr/>
        </p:nvSpPr>
        <p:spPr bwMode="auto">
          <a:xfrm>
            <a:off x="250825" y="1484313"/>
            <a:ext cx="4105275" cy="5064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40000"/>
              </a:lnSpc>
            </a:pPr>
            <a:endParaRPr lang="en-US" sz="1800" b="1"/>
          </a:p>
          <a:p>
            <a:pPr marL="457200" indent="-457200"/>
            <a:r>
              <a:rPr lang="en-US" sz="2000" b="1"/>
              <a:t>Thanks to Mr. Patrice Bacchin.</a:t>
            </a:r>
          </a:p>
        </p:txBody>
      </p:sp>
      <p:pic>
        <p:nvPicPr>
          <p:cNvPr id="33801" name="Image 9" descr="spongebob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2590800"/>
            <a:ext cx="14859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149"/>
          <p:cNvPicPr>
            <a:picLocks noChangeAspect="1" noChangeArrowheads="1"/>
          </p:cNvPicPr>
          <p:nvPr/>
        </p:nvPicPr>
        <p:blipFill>
          <a:blip r:embed="rId3"/>
          <a:srcRect l="10429" t="14844" r="23424" b="13086"/>
          <a:stretch>
            <a:fillRect/>
          </a:stretch>
        </p:blipFill>
        <p:spPr bwMode="auto">
          <a:xfrm>
            <a:off x="304800" y="3135313"/>
            <a:ext cx="36734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53"/>
          <p:cNvPicPr>
            <a:picLocks noChangeAspect="1" noChangeArrowheads="1"/>
          </p:cNvPicPr>
          <p:nvPr/>
        </p:nvPicPr>
        <p:blipFill>
          <a:blip r:embed="rId4"/>
          <a:srcRect l="6888" t="13818" r="28737" b="14844"/>
          <a:stretch>
            <a:fillRect/>
          </a:stretch>
        </p:blipFill>
        <p:spPr bwMode="auto">
          <a:xfrm>
            <a:off x="5149850" y="3141663"/>
            <a:ext cx="338455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Espace réservé du numéro de diapositive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4136215-744A-4294-942E-B082191BC7BD}" type="slidenum">
              <a:rPr lang="fr-FR" altLang="zh-CN" sz="1400">
                <a:ea typeface="宋体" charset="-122"/>
              </a:rPr>
              <a:pPr algn="r"/>
              <a:t>3</a:t>
            </a:fld>
            <a:endParaRPr lang="fr-FR" altLang="zh-CN" sz="1400">
              <a:ea typeface="宋体" charset="-122"/>
            </a:endParaRPr>
          </a:p>
        </p:txBody>
      </p:sp>
      <p:sp>
        <p:nvSpPr>
          <p:cNvPr id="18440" name="Text Box 13"/>
          <p:cNvSpPr txBox="1">
            <a:spLocks noChangeArrowheads="1"/>
          </p:cNvSpPr>
          <p:nvPr/>
        </p:nvSpPr>
        <p:spPr bwMode="auto">
          <a:xfrm>
            <a:off x="933450" y="1628775"/>
            <a:ext cx="23050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CA" altLang="zh-CN" sz="1200" b="1">
                <a:ea typeface="宋体" charset="-122"/>
              </a:rPr>
              <a:t>Happel equation</a:t>
            </a:r>
          </a:p>
        </p:txBody>
      </p:sp>
      <p:graphicFrame>
        <p:nvGraphicFramePr>
          <p:cNvPr id="18434" name="Object 17"/>
          <p:cNvGraphicFramePr>
            <a:graphicFrameLocks noChangeAspect="1"/>
          </p:cNvGraphicFramePr>
          <p:nvPr/>
        </p:nvGraphicFramePr>
        <p:xfrm>
          <a:off x="1006475" y="1857375"/>
          <a:ext cx="2557463" cy="492125"/>
        </p:xfrm>
        <a:graphic>
          <a:graphicData uri="http://schemas.openxmlformats.org/presentationml/2006/ole">
            <p:oleObj spid="_x0000_s18434" name="משוואה" r:id="rId5" imgW="2400120" imgH="457200" progId="Equation.3">
              <p:embed/>
            </p:oleObj>
          </a:graphicData>
        </a:graphic>
      </p:graphicFrame>
      <p:pic>
        <p:nvPicPr>
          <p:cNvPr id="18441" name="Picture 137" descr="pptINRA"/>
          <p:cNvPicPr>
            <a:picLocks noChangeAspect="1" noChangeArrowheads="1"/>
          </p:cNvPicPr>
          <p:nvPr/>
        </p:nvPicPr>
        <p:blipFill>
          <a:blip r:embed="rId6"/>
          <a:srcRect t="90869"/>
          <a:stretch>
            <a:fillRect/>
          </a:stretch>
        </p:blipFill>
        <p:spPr bwMode="auto">
          <a:xfrm>
            <a:off x="0" y="6243638"/>
            <a:ext cx="91440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 Box 158"/>
          <p:cNvSpPr txBox="1">
            <a:spLocks noChangeArrowheads="1"/>
          </p:cNvSpPr>
          <p:nvPr/>
        </p:nvSpPr>
        <p:spPr bwMode="auto">
          <a:xfrm>
            <a:off x="179388" y="692150"/>
            <a:ext cx="554513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800" b="1">
                <a:ea typeface="宋体" charset="-122"/>
              </a:rPr>
              <a:t> Filtration model for non-interacting hard spheres</a:t>
            </a:r>
          </a:p>
        </p:txBody>
      </p:sp>
      <p:sp>
        <p:nvSpPr>
          <p:cNvPr id="18443" name="Rectangle 33"/>
          <p:cNvSpPr>
            <a:spLocks noChangeArrowheads="1"/>
          </p:cNvSpPr>
          <p:nvPr/>
        </p:nvSpPr>
        <p:spPr bwMode="auto">
          <a:xfrm>
            <a:off x="5867400" y="1628775"/>
            <a:ext cx="25209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fr-FR" sz="1200" b="1">
                <a:ea typeface="宋体" charset="-122"/>
              </a:rPr>
              <a:t>Carnahan-Starling equation</a:t>
            </a:r>
          </a:p>
        </p:txBody>
      </p:sp>
      <p:graphicFrame>
        <p:nvGraphicFramePr>
          <p:cNvPr id="18435" name="Object 35"/>
          <p:cNvGraphicFramePr>
            <a:graphicFrameLocks noChangeAspect="1"/>
          </p:cNvGraphicFramePr>
          <p:nvPr/>
        </p:nvGraphicFramePr>
        <p:xfrm>
          <a:off x="5940425" y="1844675"/>
          <a:ext cx="1368425" cy="474663"/>
        </p:xfrm>
        <a:graphic>
          <a:graphicData uri="http://schemas.openxmlformats.org/presentationml/2006/ole">
            <p:oleObj spid="_x0000_s18435" name="משוואה" r:id="rId7" imgW="1320480" imgH="457200" progId="Equation.3">
              <p:embed/>
            </p:oleObj>
          </a:graphicData>
        </a:graphic>
      </p:graphicFrame>
      <p:sp>
        <p:nvSpPr>
          <p:cNvPr id="18444" name="Rectangle 156"/>
          <p:cNvSpPr>
            <a:spLocks noChangeArrowheads="1"/>
          </p:cNvSpPr>
          <p:nvPr/>
        </p:nvSpPr>
        <p:spPr bwMode="auto">
          <a:xfrm>
            <a:off x="0" y="0"/>
            <a:ext cx="7308850" cy="476250"/>
          </a:xfrm>
          <a:prstGeom prst="rect">
            <a:avLst/>
          </a:prstGeom>
          <a:gradFill rotWithShape="1">
            <a:gsLst>
              <a:gs pos="0">
                <a:srgbClr val="C0C0C0">
                  <a:alpha val="37999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altLang="zh-CN" sz="2800" b="1">
                <a:solidFill>
                  <a:srgbClr val="800080"/>
                </a:solidFill>
                <a:ea typeface="宋体" charset="-122"/>
              </a:rPr>
              <a:t>1. Context</a:t>
            </a:r>
          </a:p>
        </p:txBody>
      </p:sp>
      <p:sp>
        <p:nvSpPr>
          <p:cNvPr id="18445" name="Oval 45"/>
          <p:cNvSpPr>
            <a:spLocks noChangeArrowheads="1"/>
          </p:cNvSpPr>
          <p:nvPr/>
        </p:nvSpPr>
        <p:spPr bwMode="auto">
          <a:xfrm>
            <a:off x="7883525" y="476250"/>
            <a:ext cx="215900" cy="214313"/>
          </a:xfrm>
          <a:prstGeom prst="ellipse">
            <a:avLst/>
          </a:prstGeom>
          <a:gradFill rotWithShape="1">
            <a:gsLst>
              <a:gs pos="0">
                <a:srgbClr val="C0C0C0"/>
              </a:gs>
              <a:gs pos="100000">
                <a:srgbClr val="808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46" name="Text Box 10"/>
          <p:cNvSpPr txBox="1">
            <a:spLocks noChangeArrowheads="1"/>
          </p:cNvSpPr>
          <p:nvPr/>
        </p:nvSpPr>
        <p:spPr bwMode="auto">
          <a:xfrm>
            <a:off x="107950" y="6467475"/>
            <a:ext cx="287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FFCC66"/>
                </a:solidFill>
              </a:rPr>
              <a:t>3</a:t>
            </a:r>
          </a:p>
        </p:txBody>
      </p:sp>
      <p:sp>
        <p:nvSpPr>
          <p:cNvPr id="18447" name="Oval 62"/>
          <p:cNvSpPr>
            <a:spLocks noChangeArrowheads="1"/>
          </p:cNvSpPr>
          <p:nvPr/>
        </p:nvSpPr>
        <p:spPr bwMode="auto">
          <a:xfrm>
            <a:off x="8243888" y="260350"/>
            <a:ext cx="215900" cy="214313"/>
          </a:xfrm>
          <a:prstGeom prst="ellipse">
            <a:avLst/>
          </a:prstGeom>
          <a:gradFill rotWithShape="1">
            <a:gsLst>
              <a:gs pos="0">
                <a:srgbClr val="C0C0C0"/>
              </a:gs>
              <a:gs pos="100000">
                <a:srgbClr val="808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48" name="Oval 63"/>
          <p:cNvSpPr>
            <a:spLocks noChangeArrowheads="1"/>
          </p:cNvSpPr>
          <p:nvPr/>
        </p:nvSpPr>
        <p:spPr bwMode="auto">
          <a:xfrm>
            <a:off x="8316913" y="692150"/>
            <a:ext cx="215900" cy="214313"/>
          </a:xfrm>
          <a:prstGeom prst="ellipse">
            <a:avLst/>
          </a:prstGeom>
          <a:gradFill rotWithShape="1">
            <a:gsLst>
              <a:gs pos="0">
                <a:srgbClr val="C0C0C0"/>
              </a:gs>
              <a:gs pos="100000">
                <a:srgbClr val="808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49" name="Oval 64"/>
          <p:cNvSpPr>
            <a:spLocks noChangeArrowheads="1"/>
          </p:cNvSpPr>
          <p:nvPr/>
        </p:nvSpPr>
        <p:spPr bwMode="auto">
          <a:xfrm>
            <a:off x="7956550" y="763588"/>
            <a:ext cx="215900" cy="214312"/>
          </a:xfrm>
          <a:prstGeom prst="ellipse">
            <a:avLst/>
          </a:prstGeom>
          <a:gradFill rotWithShape="1">
            <a:gsLst>
              <a:gs pos="0">
                <a:srgbClr val="C0C0C0"/>
              </a:gs>
              <a:gs pos="100000">
                <a:srgbClr val="808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8450" name="Picture 14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28900" y="3644900"/>
            <a:ext cx="6953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1" name="Line 145"/>
          <p:cNvSpPr>
            <a:spLocks noChangeShapeType="1"/>
          </p:cNvSpPr>
          <p:nvPr/>
        </p:nvSpPr>
        <p:spPr bwMode="auto">
          <a:xfrm>
            <a:off x="2844800" y="34290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52" name="Text Box 147"/>
          <p:cNvSpPr txBox="1">
            <a:spLocks noChangeArrowheads="1"/>
          </p:cNvSpPr>
          <p:nvPr/>
        </p:nvSpPr>
        <p:spPr bwMode="auto">
          <a:xfrm>
            <a:off x="2844800" y="3284538"/>
            <a:ext cx="503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fr-FR" sz="1200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18453" name="Text Box 13"/>
          <p:cNvSpPr txBox="1">
            <a:spLocks noChangeArrowheads="1"/>
          </p:cNvSpPr>
          <p:nvPr/>
        </p:nvSpPr>
        <p:spPr bwMode="auto">
          <a:xfrm>
            <a:off x="1258888" y="1125538"/>
            <a:ext cx="2017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CA" altLang="zh-CN" sz="2000" b="1">
                <a:solidFill>
                  <a:schemeClr val="accent2"/>
                </a:solidFill>
                <a:ea typeface="宋体" charset="-122"/>
              </a:rPr>
              <a:t>Permeability</a:t>
            </a:r>
          </a:p>
        </p:txBody>
      </p:sp>
      <p:sp>
        <p:nvSpPr>
          <p:cNvPr id="18454" name="Line 27"/>
          <p:cNvSpPr>
            <a:spLocks noChangeShapeType="1"/>
          </p:cNvSpPr>
          <p:nvPr/>
        </p:nvSpPr>
        <p:spPr bwMode="auto">
          <a:xfrm>
            <a:off x="3203575" y="44370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55" name="Line 28"/>
          <p:cNvSpPr>
            <a:spLocks noChangeShapeType="1"/>
          </p:cNvSpPr>
          <p:nvPr/>
        </p:nvSpPr>
        <p:spPr bwMode="auto">
          <a:xfrm>
            <a:off x="2987675" y="44370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56" name="Line 29"/>
          <p:cNvSpPr>
            <a:spLocks noChangeShapeType="1"/>
          </p:cNvSpPr>
          <p:nvPr/>
        </p:nvSpPr>
        <p:spPr bwMode="auto">
          <a:xfrm>
            <a:off x="2771775" y="44370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57" name="Text Box 13"/>
          <p:cNvSpPr txBox="1">
            <a:spLocks noChangeArrowheads="1"/>
          </p:cNvSpPr>
          <p:nvPr/>
        </p:nvSpPr>
        <p:spPr bwMode="auto">
          <a:xfrm>
            <a:off x="5724525" y="1125538"/>
            <a:ext cx="2592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CA" altLang="zh-CN" sz="2000" b="1">
                <a:solidFill>
                  <a:schemeClr val="accent2"/>
                </a:solidFill>
                <a:ea typeface="宋体" charset="-122"/>
              </a:rPr>
              <a:t>Osmotic pressure</a:t>
            </a:r>
          </a:p>
        </p:txBody>
      </p:sp>
      <p:sp>
        <p:nvSpPr>
          <p:cNvPr id="18458" name="Line 60"/>
          <p:cNvSpPr>
            <a:spLocks noChangeShapeType="1"/>
          </p:cNvSpPr>
          <p:nvPr/>
        </p:nvSpPr>
        <p:spPr bwMode="auto">
          <a:xfrm flipH="1">
            <a:off x="5410200" y="22098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8459" name="Line 59"/>
          <p:cNvSpPr>
            <a:spLocks noChangeShapeType="1"/>
          </p:cNvSpPr>
          <p:nvPr/>
        </p:nvSpPr>
        <p:spPr bwMode="auto">
          <a:xfrm>
            <a:off x="3733800" y="22098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18436" name="Object 11"/>
          <p:cNvGraphicFramePr>
            <a:graphicFrameLocks noChangeAspect="1"/>
          </p:cNvGraphicFramePr>
          <p:nvPr/>
        </p:nvGraphicFramePr>
        <p:xfrm>
          <a:off x="3779838" y="2405063"/>
          <a:ext cx="1584325" cy="795337"/>
        </p:xfrm>
        <a:graphic>
          <a:graphicData uri="http://schemas.openxmlformats.org/presentationml/2006/ole">
            <p:oleObj spid="_x0000_s18436" name="משוואה" r:id="rId9" imgW="83808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Espace réservé du numéro de diapositive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B026A64-2D4B-4AEF-B5CF-236CC5E0F3BA}" type="slidenum">
              <a:rPr lang="fr-FR" altLang="zh-CN" sz="1400">
                <a:ea typeface="宋体" charset="-122"/>
              </a:rPr>
              <a:pPr algn="r"/>
              <a:t>4</a:t>
            </a:fld>
            <a:endParaRPr lang="fr-FR" altLang="zh-CN" sz="1400">
              <a:ea typeface="宋体" charset="-122"/>
            </a:endParaRPr>
          </a:p>
        </p:txBody>
      </p:sp>
      <p:pic>
        <p:nvPicPr>
          <p:cNvPr id="19461" name="Picture 137" descr="pptINRA"/>
          <p:cNvPicPr>
            <a:picLocks noChangeAspect="1" noChangeArrowheads="1"/>
          </p:cNvPicPr>
          <p:nvPr/>
        </p:nvPicPr>
        <p:blipFill>
          <a:blip r:embed="rId3"/>
          <a:srcRect t="90869"/>
          <a:stretch>
            <a:fillRect/>
          </a:stretch>
        </p:blipFill>
        <p:spPr bwMode="auto">
          <a:xfrm>
            <a:off x="0" y="6243638"/>
            <a:ext cx="91440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158"/>
          <p:cNvSpPr txBox="1">
            <a:spLocks noChangeArrowheads="1"/>
          </p:cNvSpPr>
          <p:nvPr/>
        </p:nvSpPr>
        <p:spPr bwMode="auto">
          <a:xfrm>
            <a:off x="179388" y="692150"/>
            <a:ext cx="61214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800" b="1">
                <a:ea typeface="宋体" charset="-122"/>
              </a:rPr>
              <a:t> Filtration model for charged hard spheres</a:t>
            </a:r>
          </a:p>
        </p:txBody>
      </p:sp>
      <p:sp>
        <p:nvSpPr>
          <p:cNvPr id="19463" name="Rectangle 156"/>
          <p:cNvSpPr>
            <a:spLocks noChangeArrowheads="1"/>
          </p:cNvSpPr>
          <p:nvPr/>
        </p:nvSpPr>
        <p:spPr bwMode="auto">
          <a:xfrm>
            <a:off x="0" y="0"/>
            <a:ext cx="7308850" cy="476250"/>
          </a:xfrm>
          <a:prstGeom prst="rect">
            <a:avLst/>
          </a:prstGeom>
          <a:gradFill rotWithShape="1">
            <a:gsLst>
              <a:gs pos="0">
                <a:srgbClr val="C0C0C0">
                  <a:alpha val="37999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altLang="zh-CN" sz="2800" b="1">
                <a:solidFill>
                  <a:srgbClr val="800080"/>
                </a:solidFill>
                <a:ea typeface="宋体" charset="-122"/>
              </a:rPr>
              <a:t>1. Context</a:t>
            </a:r>
          </a:p>
        </p:txBody>
      </p:sp>
      <p:pic>
        <p:nvPicPr>
          <p:cNvPr id="19464" name="Picture 16" descr="Dépôt de particules de latex sur un substrat métalliqu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6200"/>
            <a:ext cx="10318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5" name="Group 38"/>
          <p:cNvGrpSpPr>
            <a:grpSpLocks/>
          </p:cNvGrpSpPr>
          <p:nvPr/>
        </p:nvGrpSpPr>
        <p:grpSpPr bwMode="auto">
          <a:xfrm>
            <a:off x="5867400" y="1281113"/>
            <a:ext cx="3141663" cy="2147887"/>
            <a:chOff x="3447" y="780"/>
            <a:chExt cx="2313" cy="1583"/>
          </a:xfrm>
        </p:grpSpPr>
        <p:pic>
          <p:nvPicPr>
            <p:cNvPr id="19482" name="Picture 2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47" y="780"/>
              <a:ext cx="2235" cy="1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83" name="Rectangle 37"/>
            <p:cNvSpPr>
              <a:spLocks noChangeArrowheads="1"/>
            </p:cNvSpPr>
            <p:nvPr/>
          </p:nvSpPr>
          <p:spPr bwMode="auto">
            <a:xfrm>
              <a:off x="4446" y="2195"/>
              <a:ext cx="1314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spcBef>
                  <a:spcPct val="50000"/>
                </a:spcBef>
              </a:pPr>
              <a:r>
                <a:rPr lang="fr-FR" altLang="zh-CN" sz="800">
                  <a:ea typeface="宋体" charset="-122"/>
                  <a:sym typeface="Wingdings" pitchFamily="2" charset="2"/>
                </a:rPr>
                <a:t>[Bacchin et al., Desalination, 2006]</a:t>
              </a:r>
            </a:p>
          </p:txBody>
        </p:sp>
      </p:grpSp>
      <p:sp>
        <p:nvSpPr>
          <p:cNvPr id="19466" name="Rectangle 27"/>
          <p:cNvSpPr>
            <a:spLocks noChangeArrowheads="1"/>
          </p:cNvSpPr>
          <p:nvPr/>
        </p:nvSpPr>
        <p:spPr bwMode="auto">
          <a:xfrm>
            <a:off x="6096000" y="457200"/>
            <a:ext cx="1676400" cy="609600"/>
          </a:xfrm>
          <a:prstGeom prst="rect">
            <a:avLst/>
          </a:prstGeom>
          <a:solidFill>
            <a:schemeClr val="bg1"/>
          </a:solidFill>
          <a:ln w="19050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ZA" b="1">
                <a:solidFill>
                  <a:schemeClr val="accent2"/>
                </a:solidFill>
              </a:rPr>
              <a:t>Experimental measurements</a:t>
            </a:r>
          </a:p>
        </p:txBody>
      </p:sp>
      <p:sp>
        <p:nvSpPr>
          <p:cNvPr id="19467" name="Text Box 10"/>
          <p:cNvSpPr txBox="1">
            <a:spLocks noChangeArrowheads="1"/>
          </p:cNvSpPr>
          <p:nvPr/>
        </p:nvSpPr>
        <p:spPr bwMode="auto">
          <a:xfrm>
            <a:off x="107950" y="6467475"/>
            <a:ext cx="287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FFCC66"/>
                </a:solidFill>
              </a:rPr>
              <a:t>4</a:t>
            </a:r>
          </a:p>
        </p:txBody>
      </p:sp>
      <p:pic>
        <p:nvPicPr>
          <p:cNvPr id="19468" name="Picture 41"/>
          <p:cNvPicPr>
            <a:picLocks noChangeAspect="1" noChangeArrowheads="1"/>
          </p:cNvPicPr>
          <p:nvPr/>
        </p:nvPicPr>
        <p:blipFill>
          <a:blip r:embed="rId6"/>
          <a:srcRect l="9843" t="16780" r="27553" b="14844"/>
          <a:stretch>
            <a:fillRect/>
          </a:stretch>
        </p:blipFill>
        <p:spPr bwMode="auto">
          <a:xfrm>
            <a:off x="684213" y="3343275"/>
            <a:ext cx="3167062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4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3000" y="3860800"/>
            <a:ext cx="6953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0" name="Line 46"/>
          <p:cNvSpPr>
            <a:spLocks noChangeShapeType="1"/>
          </p:cNvSpPr>
          <p:nvPr/>
        </p:nvSpPr>
        <p:spPr bwMode="auto">
          <a:xfrm>
            <a:off x="2628900" y="36449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471" name="Text Box 47"/>
          <p:cNvSpPr txBox="1">
            <a:spLocks noChangeArrowheads="1"/>
          </p:cNvSpPr>
          <p:nvPr/>
        </p:nvSpPr>
        <p:spPr bwMode="auto">
          <a:xfrm>
            <a:off x="2628900" y="3500438"/>
            <a:ext cx="4302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fr-FR" sz="1200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19472" name="Line 60"/>
          <p:cNvSpPr>
            <a:spLocks noChangeShapeType="1"/>
          </p:cNvSpPr>
          <p:nvPr/>
        </p:nvSpPr>
        <p:spPr bwMode="auto">
          <a:xfrm flipH="1">
            <a:off x="5410200" y="22098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473" name="Line 34"/>
          <p:cNvSpPr>
            <a:spLocks noChangeShapeType="1"/>
          </p:cNvSpPr>
          <p:nvPr/>
        </p:nvSpPr>
        <p:spPr bwMode="auto">
          <a:xfrm>
            <a:off x="2987675" y="46529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474" name="Line 35"/>
          <p:cNvSpPr>
            <a:spLocks noChangeShapeType="1"/>
          </p:cNvSpPr>
          <p:nvPr/>
        </p:nvSpPr>
        <p:spPr bwMode="auto">
          <a:xfrm>
            <a:off x="2771775" y="46529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475" name="Line 36"/>
          <p:cNvSpPr>
            <a:spLocks noChangeShapeType="1"/>
          </p:cNvSpPr>
          <p:nvPr/>
        </p:nvSpPr>
        <p:spPr bwMode="auto">
          <a:xfrm>
            <a:off x="2555875" y="46529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476" name="Text Box 13"/>
          <p:cNvSpPr txBox="1">
            <a:spLocks noChangeArrowheads="1"/>
          </p:cNvSpPr>
          <p:nvPr/>
        </p:nvSpPr>
        <p:spPr bwMode="auto">
          <a:xfrm>
            <a:off x="933450" y="1628775"/>
            <a:ext cx="23050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CA" altLang="zh-CN" sz="1200" b="1">
                <a:ea typeface="宋体" charset="-122"/>
              </a:rPr>
              <a:t>Happel equation</a:t>
            </a:r>
          </a:p>
        </p:txBody>
      </p:sp>
      <p:graphicFrame>
        <p:nvGraphicFramePr>
          <p:cNvPr id="19458" name="Object 17"/>
          <p:cNvGraphicFramePr>
            <a:graphicFrameLocks noChangeAspect="1"/>
          </p:cNvGraphicFramePr>
          <p:nvPr/>
        </p:nvGraphicFramePr>
        <p:xfrm>
          <a:off x="1006475" y="1857375"/>
          <a:ext cx="2557463" cy="492125"/>
        </p:xfrm>
        <a:graphic>
          <a:graphicData uri="http://schemas.openxmlformats.org/presentationml/2006/ole">
            <p:oleObj spid="_x0000_s19458" name="משוואה" r:id="rId8" imgW="2400120" imgH="457200" progId="Equation.3">
              <p:embed/>
            </p:oleObj>
          </a:graphicData>
        </a:graphic>
      </p:graphicFrame>
      <p:sp>
        <p:nvSpPr>
          <p:cNvPr id="19477" name="Line 59"/>
          <p:cNvSpPr>
            <a:spLocks noChangeShapeType="1"/>
          </p:cNvSpPr>
          <p:nvPr/>
        </p:nvSpPr>
        <p:spPr bwMode="auto">
          <a:xfrm>
            <a:off x="3733800" y="22098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478" name="Text Box 13"/>
          <p:cNvSpPr txBox="1">
            <a:spLocks noChangeArrowheads="1"/>
          </p:cNvSpPr>
          <p:nvPr/>
        </p:nvSpPr>
        <p:spPr bwMode="auto">
          <a:xfrm>
            <a:off x="1258888" y="1125538"/>
            <a:ext cx="2017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CA" altLang="zh-CN" sz="2000" b="1">
                <a:solidFill>
                  <a:schemeClr val="accent2"/>
                </a:solidFill>
                <a:ea typeface="宋体" charset="-122"/>
              </a:rPr>
              <a:t>Permeability</a:t>
            </a:r>
          </a:p>
        </p:txBody>
      </p:sp>
      <p:sp>
        <p:nvSpPr>
          <p:cNvPr id="19479" name="Text Box 13"/>
          <p:cNvSpPr txBox="1">
            <a:spLocks noChangeArrowheads="1"/>
          </p:cNvSpPr>
          <p:nvPr/>
        </p:nvSpPr>
        <p:spPr bwMode="auto">
          <a:xfrm>
            <a:off x="5724525" y="1111250"/>
            <a:ext cx="2592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CA" altLang="zh-CN" sz="2000" b="1">
                <a:solidFill>
                  <a:schemeClr val="accent2"/>
                </a:solidFill>
                <a:ea typeface="宋体" charset="-122"/>
              </a:rPr>
              <a:t>Osmotic pressure</a:t>
            </a:r>
          </a:p>
        </p:txBody>
      </p:sp>
      <p:pic>
        <p:nvPicPr>
          <p:cNvPr id="19480" name="Picture 47"/>
          <p:cNvPicPr>
            <a:picLocks noChangeAspect="1" noChangeArrowheads="1"/>
          </p:cNvPicPr>
          <p:nvPr/>
        </p:nvPicPr>
        <p:blipFill>
          <a:blip r:embed="rId9"/>
          <a:srcRect l="9843" t="16780" r="27553" b="13086"/>
          <a:stretch>
            <a:fillRect/>
          </a:stretch>
        </p:blipFill>
        <p:spPr bwMode="auto">
          <a:xfrm>
            <a:off x="5076825" y="3365500"/>
            <a:ext cx="3024188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1" name="Rectangle 30"/>
          <p:cNvSpPr>
            <a:spLocks noChangeArrowheads="1"/>
          </p:cNvSpPr>
          <p:nvPr/>
        </p:nvSpPr>
        <p:spPr bwMode="auto">
          <a:xfrm>
            <a:off x="8066088" y="835025"/>
            <a:ext cx="7731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1400" b="1"/>
              <a:t>(Latex)</a:t>
            </a:r>
          </a:p>
        </p:txBody>
      </p:sp>
      <p:graphicFrame>
        <p:nvGraphicFramePr>
          <p:cNvPr id="19459" name="Object 11"/>
          <p:cNvGraphicFramePr>
            <a:graphicFrameLocks noChangeAspect="1"/>
          </p:cNvGraphicFramePr>
          <p:nvPr/>
        </p:nvGraphicFramePr>
        <p:xfrm>
          <a:off x="3779838" y="2405063"/>
          <a:ext cx="1584325" cy="795337"/>
        </p:xfrm>
        <a:graphic>
          <a:graphicData uri="http://schemas.openxmlformats.org/presentationml/2006/ole">
            <p:oleObj spid="_x0000_s19459" name="משוואה" r:id="rId10" imgW="83808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17"/>
          <p:cNvGraphicFramePr>
            <a:graphicFrameLocks noChangeAspect="1"/>
          </p:cNvGraphicFramePr>
          <p:nvPr/>
        </p:nvGraphicFramePr>
        <p:xfrm>
          <a:off x="1006475" y="1857375"/>
          <a:ext cx="2557463" cy="492125"/>
        </p:xfrm>
        <a:graphic>
          <a:graphicData uri="http://schemas.openxmlformats.org/presentationml/2006/ole">
            <p:oleObj spid="_x0000_s20482" name="משוואה" r:id="rId3" imgW="2400120" imgH="457200" progId="Equation.3">
              <p:embed/>
            </p:oleObj>
          </a:graphicData>
        </a:graphic>
      </p:graphicFrame>
      <p:sp>
        <p:nvSpPr>
          <p:cNvPr id="20484" name="Rectangle 27"/>
          <p:cNvSpPr>
            <a:spLocks noChangeArrowheads="1"/>
          </p:cNvSpPr>
          <p:nvPr/>
        </p:nvSpPr>
        <p:spPr bwMode="auto">
          <a:xfrm>
            <a:off x="0" y="340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sz="1800"/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0" y="0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fr-FR" altLang="zh-CN" sz="2400" b="1">
              <a:solidFill>
                <a:schemeClr val="tx2"/>
              </a:solidFill>
              <a:ea typeface="宋体" charset="-122"/>
            </a:endParaRPr>
          </a:p>
        </p:txBody>
      </p:sp>
      <p:pic>
        <p:nvPicPr>
          <p:cNvPr id="20486" name="Picture 137" descr="pptINRA"/>
          <p:cNvPicPr>
            <a:picLocks noChangeAspect="1" noChangeArrowheads="1"/>
          </p:cNvPicPr>
          <p:nvPr/>
        </p:nvPicPr>
        <p:blipFill>
          <a:blip r:embed="rId4"/>
          <a:srcRect t="90869"/>
          <a:stretch>
            <a:fillRect/>
          </a:stretch>
        </p:blipFill>
        <p:spPr bwMode="auto">
          <a:xfrm>
            <a:off x="0" y="6243638"/>
            <a:ext cx="91440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158"/>
          <p:cNvSpPr txBox="1">
            <a:spLocks noChangeArrowheads="1"/>
          </p:cNvSpPr>
          <p:nvPr/>
        </p:nvSpPr>
        <p:spPr bwMode="auto">
          <a:xfrm>
            <a:off x="179388" y="692150"/>
            <a:ext cx="82804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800" b="1">
                <a:ea typeface="宋体" charset="-122"/>
              </a:rPr>
              <a:t> Filtration model for </a:t>
            </a:r>
            <a:r>
              <a:rPr lang="en-US" altLang="zh-CN" sz="1800" b="1">
                <a:solidFill>
                  <a:srgbClr val="B03636"/>
                </a:solidFill>
                <a:ea typeface="宋体" charset="-122"/>
              </a:rPr>
              <a:t>compressible</a:t>
            </a:r>
            <a:r>
              <a:rPr lang="en-US" altLang="zh-CN" sz="1800" b="1">
                <a:ea typeface="宋体" charset="-122"/>
              </a:rPr>
              <a:t> and/or </a:t>
            </a:r>
            <a:r>
              <a:rPr lang="en-US" altLang="zh-CN" sz="1800" b="1">
                <a:solidFill>
                  <a:srgbClr val="B03636"/>
                </a:solidFill>
                <a:ea typeface="宋体" charset="-122"/>
              </a:rPr>
              <a:t>permeable</a:t>
            </a:r>
            <a:r>
              <a:rPr lang="en-US" altLang="zh-CN" sz="1800" b="1">
                <a:ea typeface="宋体" charset="-122"/>
              </a:rPr>
              <a:t> particles</a:t>
            </a:r>
          </a:p>
        </p:txBody>
      </p:sp>
      <p:sp>
        <p:nvSpPr>
          <p:cNvPr id="20488" name="Rectangle 156"/>
          <p:cNvSpPr>
            <a:spLocks noChangeArrowheads="1"/>
          </p:cNvSpPr>
          <p:nvPr/>
        </p:nvSpPr>
        <p:spPr bwMode="auto">
          <a:xfrm>
            <a:off x="0" y="0"/>
            <a:ext cx="7308850" cy="476250"/>
          </a:xfrm>
          <a:prstGeom prst="rect">
            <a:avLst/>
          </a:prstGeom>
          <a:gradFill rotWithShape="1">
            <a:gsLst>
              <a:gs pos="0">
                <a:srgbClr val="C0C0C0">
                  <a:alpha val="37999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altLang="zh-CN" sz="2800" b="1">
                <a:solidFill>
                  <a:srgbClr val="800080"/>
                </a:solidFill>
                <a:ea typeface="宋体" charset="-122"/>
              </a:rPr>
              <a:t>2. Research questions</a:t>
            </a:r>
          </a:p>
        </p:txBody>
      </p:sp>
      <p:pic>
        <p:nvPicPr>
          <p:cNvPr id="20489" name="Picture 8"/>
          <p:cNvPicPr>
            <a:picLocks noChangeAspect="1" noChangeArrowheads="1"/>
          </p:cNvPicPr>
          <p:nvPr/>
        </p:nvPicPr>
        <p:blipFill>
          <a:blip r:embed="rId5"/>
          <a:srcRect l="26816" t="21941" r="27943" b="24698"/>
          <a:stretch>
            <a:fillRect/>
          </a:stretch>
        </p:blipFill>
        <p:spPr bwMode="auto">
          <a:xfrm>
            <a:off x="838200" y="3983038"/>
            <a:ext cx="1512888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Line 23"/>
          <p:cNvSpPr>
            <a:spLocks noChangeShapeType="1"/>
          </p:cNvSpPr>
          <p:nvPr/>
        </p:nvSpPr>
        <p:spPr bwMode="auto">
          <a:xfrm flipV="1">
            <a:off x="1042988" y="1844675"/>
            <a:ext cx="2519362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491" name="Line 24"/>
          <p:cNvSpPr>
            <a:spLocks noChangeShapeType="1"/>
          </p:cNvSpPr>
          <p:nvPr/>
        </p:nvSpPr>
        <p:spPr bwMode="auto">
          <a:xfrm>
            <a:off x="1042988" y="1844675"/>
            <a:ext cx="2520950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20492" name="Picture 151" descr="MCj0383550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689091">
            <a:off x="411163" y="1563688"/>
            <a:ext cx="514350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38"/>
          <p:cNvPicPr>
            <a:picLocks noChangeAspect="1" noChangeArrowheads="1"/>
          </p:cNvPicPr>
          <p:nvPr/>
        </p:nvPicPr>
        <p:blipFill>
          <a:blip r:embed="rId7"/>
          <a:srcRect b="12700"/>
          <a:stretch>
            <a:fillRect/>
          </a:stretch>
        </p:blipFill>
        <p:spPr bwMode="auto">
          <a:xfrm>
            <a:off x="3703638" y="3321050"/>
            <a:ext cx="17827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4" name="Text Box 10"/>
          <p:cNvSpPr txBox="1">
            <a:spLocks noChangeArrowheads="1"/>
          </p:cNvSpPr>
          <p:nvPr/>
        </p:nvSpPr>
        <p:spPr bwMode="auto">
          <a:xfrm>
            <a:off x="107950" y="6467475"/>
            <a:ext cx="287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FFCC66"/>
                </a:solidFill>
              </a:rPr>
              <a:t>5</a:t>
            </a:r>
          </a:p>
        </p:txBody>
      </p:sp>
      <p:sp>
        <p:nvSpPr>
          <p:cNvPr id="20495" name="Rectangle 27"/>
          <p:cNvSpPr>
            <a:spLocks noChangeArrowheads="1"/>
          </p:cNvSpPr>
          <p:nvPr/>
        </p:nvSpPr>
        <p:spPr bwMode="auto">
          <a:xfrm>
            <a:off x="6011863" y="1628775"/>
            <a:ext cx="1944687" cy="660400"/>
          </a:xfrm>
          <a:prstGeom prst="rect">
            <a:avLst/>
          </a:prstGeom>
          <a:solidFill>
            <a:schemeClr val="bg1"/>
          </a:solidFill>
          <a:ln w="19050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1800" b="1">
                <a:solidFill>
                  <a:schemeClr val="accent2"/>
                </a:solidFill>
              </a:rPr>
              <a:t>Experimental measurements</a:t>
            </a:r>
          </a:p>
        </p:txBody>
      </p:sp>
      <p:sp>
        <p:nvSpPr>
          <p:cNvPr id="20496" name="Text Box 13"/>
          <p:cNvSpPr txBox="1">
            <a:spLocks noChangeArrowheads="1"/>
          </p:cNvSpPr>
          <p:nvPr/>
        </p:nvSpPr>
        <p:spPr bwMode="auto">
          <a:xfrm>
            <a:off x="1258888" y="1125538"/>
            <a:ext cx="2017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CA" altLang="zh-CN" sz="2000" b="1">
                <a:solidFill>
                  <a:schemeClr val="accent2"/>
                </a:solidFill>
                <a:ea typeface="宋体" charset="-122"/>
              </a:rPr>
              <a:t>Permeability</a:t>
            </a:r>
          </a:p>
        </p:txBody>
      </p:sp>
      <p:sp>
        <p:nvSpPr>
          <p:cNvPr id="20497" name="Text Box 13"/>
          <p:cNvSpPr txBox="1">
            <a:spLocks noChangeArrowheads="1"/>
          </p:cNvSpPr>
          <p:nvPr/>
        </p:nvSpPr>
        <p:spPr bwMode="auto">
          <a:xfrm>
            <a:off x="5724525" y="1111250"/>
            <a:ext cx="2592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CA" altLang="zh-CN" sz="2000" b="1">
                <a:solidFill>
                  <a:schemeClr val="accent2"/>
                </a:solidFill>
                <a:ea typeface="宋体" charset="-122"/>
              </a:rPr>
              <a:t>Osmotic pressure</a:t>
            </a:r>
          </a:p>
        </p:txBody>
      </p:sp>
      <p:pic>
        <p:nvPicPr>
          <p:cNvPr id="20498" name="Picture 160"/>
          <p:cNvPicPr>
            <a:picLocks noChangeAspect="1" noChangeArrowheads="1"/>
          </p:cNvPicPr>
          <p:nvPr/>
        </p:nvPicPr>
        <p:blipFill>
          <a:blip r:embed="rId8"/>
          <a:srcRect b="24817"/>
          <a:stretch>
            <a:fillRect/>
          </a:stretch>
        </p:blipFill>
        <p:spPr bwMode="auto">
          <a:xfrm>
            <a:off x="6248400" y="4175125"/>
            <a:ext cx="200342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9" name="Text Box 13"/>
          <p:cNvSpPr txBox="1">
            <a:spLocks noChangeArrowheads="1"/>
          </p:cNvSpPr>
          <p:nvPr/>
        </p:nvSpPr>
        <p:spPr bwMode="auto">
          <a:xfrm>
            <a:off x="933450" y="1628775"/>
            <a:ext cx="23050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CA" altLang="zh-CN" sz="1200" b="1">
                <a:ea typeface="宋体" charset="-122"/>
              </a:rPr>
              <a:t>Happel equation</a:t>
            </a:r>
          </a:p>
        </p:txBody>
      </p:sp>
      <p:sp>
        <p:nvSpPr>
          <p:cNvPr id="20500" name="Text Box 13"/>
          <p:cNvSpPr txBox="1">
            <a:spLocks noChangeArrowheads="1"/>
          </p:cNvSpPr>
          <p:nvPr/>
        </p:nvSpPr>
        <p:spPr bwMode="auto">
          <a:xfrm>
            <a:off x="990600" y="55626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CA" altLang="zh-CN" b="1">
                <a:ea typeface="宋体" charset="-122"/>
              </a:rPr>
              <a:t>Emulsion</a:t>
            </a:r>
          </a:p>
        </p:txBody>
      </p:sp>
      <p:sp>
        <p:nvSpPr>
          <p:cNvPr id="20501" name="Text Box 13"/>
          <p:cNvSpPr txBox="1">
            <a:spLocks noChangeArrowheads="1"/>
          </p:cNvSpPr>
          <p:nvPr/>
        </p:nvSpPr>
        <p:spPr bwMode="auto">
          <a:xfrm>
            <a:off x="4038600" y="55626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CA" altLang="zh-CN" b="1">
                <a:solidFill>
                  <a:srgbClr val="000000"/>
                </a:solidFill>
                <a:ea typeface="宋体" charset="-122"/>
              </a:rPr>
              <a:t>Micro-gels</a:t>
            </a:r>
          </a:p>
        </p:txBody>
      </p:sp>
      <p:sp>
        <p:nvSpPr>
          <p:cNvPr id="20502" name="Text Box 13"/>
          <p:cNvSpPr txBox="1">
            <a:spLocks noChangeArrowheads="1"/>
          </p:cNvSpPr>
          <p:nvPr/>
        </p:nvSpPr>
        <p:spPr bwMode="auto">
          <a:xfrm>
            <a:off x="6400800" y="5562600"/>
            <a:ext cx="20574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CA" altLang="zh-CN" b="1">
                <a:solidFill>
                  <a:srgbClr val="000000"/>
                </a:solidFill>
                <a:ea typeface="宋体" charset="-122"/>
              </a:rPr>
              <a:t>Casein micelles</a:t>
            </a:r>
          </a:p>
        </p:txBody>
      </p:sp>
      <p:sp>
        <p:nvSpPr>
          <p:cNvPr id="20503" name="Line 60"/>
          <p:cNvSpPr>
            <a:spLocks noChangeShapeType="1"/>
          </p:cNvSpPr>
          <p:nvPr/>
        </p:nvSpPr>
        <p:spPr bwMode="auto">
          <a:xfrm flipH="1">
            <a:off x="5410200" y="22098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504" name="Line 59"/>
          <p:cNvSpPr>
            <a:spLocks noChangeShapeType="1"/>
          </p:cNvSpPr>
          <p:nvPr/>
        </p:nvSpPr>
        <p:spPr bwMode="auto">
          <a:xfrm>
            <a:off x="3733800" y="22098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20483" name="Object 11"/>
          <p:cNvGraphicFramePr>
            <a:graphicFrameLocks noChangeAspect="1"/>
          </p:cNvGraphicFramePr>
          <p:nvPr/>
        </p:nvGraphicFramePr>
        <p:xfrm>
          <a:off x="3779838" y="2405063"/>
          <a:ext cx="1584325" cy="795337"/>
        </p:xfrm>
        <a:graphic>
          <a:graphicData uri="http://schemas.openxmlformats.org/presentationml/2006/ole">
            <p:oleObj spid="_x0000_s20483" name="משוואה" r:id="rId9" imgW="83808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/>
          <a:srcRect b="6255"/>
          <a:stretch>
            <a:fillRect/>
          </a:stretch>
        </p:blipFill>
        <p:spPr bwMode="auto">
          <a:xfrm>
            <a:off x="5508625" y="1447800"/>
            <a:ext cx="28813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506" name="Object 17"/>
          <p:cNvGraphicFramePr>
            <a:graphicFrameLocks noChangeAspect="1"/>
          </p:cNvGraphicFramePr>
          <p:nvPr/>
        </p:nvGraphicFramePr>
        <p:xfrm>
          <a:off x="1006475" y="1857375"/>
          <a:ext cx="2557463" cy="492125"/>
        </p:xfrm>
        <a:graphic>
          <a:graphicData uri="http://schemas.openxmlformats.org/presentationml/2006/ole">
            <p:oleObj spid="_x0000_s21506" name="משוואה" r:id="rId4" imgW="2400120" imgH="457200" progId="Equation.3">
              <p:embed/>
            </p:oleObj>
          </a:graphicData>
        </a:graphic>
      </p:graphicFrame>
      <p:sp>
        <p:nvSpPr>
          <p:cNvPr id="21509" name="Rectangle 27"/>
          <p:cNvSpPr>
            <a:spLocks noChangeArrowheads="1"/>
          </p:cNvSpPr>
          <p:nvPr/>
        </p:nvSpPr>
        <p:spPr bwMode="auto">
          <a:xfrm>
            <a:off x="0" y="340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sz="1800"/>
          </a:p>
        </p:txBody>
      </p:sp>
      <p:sp>
        <p:nvSpPr>
          <p:cNvPr id="21510" name="Rectangle 10"/>
          <p:cNvSpPr>
            <a:spLocks noChangeArrowheads="1"/>
          </p:cNvSpPr>
          <p:nvPr/>
        </p:nvSpPr>
        <p:spPr bwMode="auto">
          <a:xfrm>
            <a:off x="0" y="0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fr-FR" altLang="zh-CN" sz="2400" b="1">
              <a:solidFill>
                <a:schemeClr val="tx2"/>
              </a:solidFill>
              <a:ea typeface="宋体" charset="-122"/>
            </a:endParaRPr>
          </a:p>
        </p:txBody>
      </p:sp>
      <p:pic>
        <p:nvPicPr>
          <p:cNvPr id="21511" name="Picture 137" descr="pptINRA"/>
          <p:cNvPicPr>
            <a:picLocks noChangeAspect="1" noChangeArrowheads="1"/>
          </p:cNvPicPr>
          <p:nvPr/>
        </p:nvPicPr>
        <p:blipFill>
          <a:blip r:embed="rId5"/>
          <a:srcRect t="90869"/>
          <a:stretch>
            <a:fillRect/>
          </a:stretch>
        </p:blipFill>
        <p:spPr bwMode="auto">
          <a:xfrm>
            <a:off x="0" y="6243638"/>
            <a:ext cx="91440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 Box 158"/>
          <p:cNvSpPr txBox="1">
            <a:spLocks noChangeArrowheads="1"/>
          </p:cNvSpPr>
          <p:nvPr/>
        </p:nvSpPr>
        <p:spPr bwMode="auto">
          <a:xfrm>
            <a:off x="179388" y="692150"/>
            <a:ext cx="82804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800" b="1">
                <a:ea typeface="宋体" charset="-122"/>
              </a:rPr>
              <a:t> Filtration model for </a:t>
            </a:r>
            <a:r>
              <a:rPr lang="en-US" altLang="zh-CN" sz="1800" b="1">
                <a:solidFill>
                  <a:srgbClr val="B03636"/>
                </a:solidFill>
                <a:ea typeface="宋体" charset="-122"/>
              </a:rPr>
              <a:t>compressible</a:t>
            </a:r>
            <a:r>
              <a:rPr lang="en-US" altLang="zh-CN" sz="1800" b="1">
                <a:ea typeface="宋体" charset="-122"/>
              </a:rPr>
              <a:t> and/or </a:t>
            </a:r>
            <a:r>
              <a:rPr lang="en-US" altLang="zh-CN" sz="1800" b="1">
                <a:solidFill>
                  <a:srgbClr val="B03636"/>
                </a:solidFill>
                <a:ea typeface="宋体" charset="-122"/>
              </a:rPr>
              <a:t>permeable</a:t>
            </a:r>
            <a:r>
              <a:rPr lang="en-US" altLang="zh-CN" sz="1800" b="1">
                <a:ea typeface="宋体" charset="-122"/>
              </a:rPr>
              <a:t> particles</a:t>
            </a:r>
          </a:p>
        </p:txBody>
      </p:sp>
      <p:sp>
        <p:nvSpPr>
          <p:cNvPr id="21513" name="Rectangle 156"/>
          <p:cNvSpPr>
            <a:spLocks noChangeArrowheads="1"/>
          </p:cNvSpPr>
          <p:nvPr/>
        </p:nvSpPr>
        <p:spPr bwMode="auto">
          <a:xfrm>
            <a:off x="0" y="0"/>
            <a:ext cx="7308850" cy="476250"/>
          </a:xfrm>
          <a:prstGeom prst="rect">
            <a:avLst/>
          </a:prstGeom>
          <a:gradFill rotWithShape="1">
            <a:gsLst>
              <a:gs pos="0">
                <a:srgbClr val="C0C0C0">
                  <a:alpha val="37999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altLang="zh-CN" sz="2800" b="1">
                <a:solidFill>
                  <a:srgbClr val="800080"/>
                </a:solidFill>
                <a:ea typeface="宋体" charset="-122"/>
              </a:rPr>
              <a:t>2. Research questions</a:t>
            </a:r>
          </a:p>
        </p:txBody>
      </p:sp>
      <p:sp>
        <p:nvSpPr>
          <p:cNvPr id="21514" name="Line 23"/>
          <p:cNvSpPr>
            <a:spLocks noChangeShapeType="1"/>
          </p:cNvSpPr>
          <p:nvPr/>
        </p:nvSpPr>
        <p:spPr bwMode="auto">
          <a:xfrm flipV="1">
            <a:off x="1042988" y="1844675"/>
            <a:ext cx="2519362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15" name="Line 24"/>
          <p:cNvSpPr>
            <a:spLocks noChangeShapeType="1"/>
          </p:cNvSpPr>
          <p:nvPr/>
        </p:nvSpPr>
        <p:spPr bwMode="auto">
          <a:xfrm>
            <a:off x="1042988" y="1844675"/>
            <a:ext cx="2520950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21516" name="Picture 151" descr="MCj0383550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689091">
            <a:off x="411163" y="1563688"/>
            <a:ext cx="514350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Text Box 10"/>
          <p:cNvSpPr txBox="1">
            <a:spLocks noChangeArrowheads="1"/>
          </p:cNvSpPr>
          <p:nvPr/>
        </p:nvSpPr>
        <p:spPr bwMode="auto">
          <a:xfrm>
            <a:off x="107950" y="6467475"/>
            <a:ext cx="287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FFCC66"/>
                </a:solidFill>
              </a:rPr>
              <a:t>6</a:t>
            </a:r>
          </a:p>
        </p:txBody>
      </p:sp>
      <p:sp>
        <p:nvSpPr>
          <p:cNvPr id="21518" name="Text Box 13"/>
          <p:cNvSpPr txBox="1">
            <a:spLocks noChangeArrowheads="1"/>
          </p:cNvSpPr>
          <p:nvPr/>
        </p:nvSpPr>
        <p:spPr bwMode="auto">
          <a:xfrm>
            <a:off x="1258888" y="1125538"/>
            <a:ext cx="2017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CA" altLang="zh-CN" sz="2000" b="1">
                <a:solidFill>
                  <a:schemeClr val="accent2"/>
                </a:solidFill>
                <a:ea typeface="宋体" charset="-122"/>
              </a:rPr>
              <a:t>Permeability</a:t>
            </a:r>
          </a:p>
        </p:txBody>
      </p:sp>
      <p:sp>
        <p:nvSpPr>
          <p:cNvPr id="21519" name="Text Box 13"/>
          <p:cNvSpPr txBox="1">
            <a:spLocks noChangeArrowheads="1"/>
          </p:cNvSpPr>
          <p:nvPr/>
        </p:nvSpPr>
        <p:spPr bwMode="auto">
          <a:xfrm>
            <a:off x="5724525" y="1111250"/>
            <a:ext cx="2592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CA" altLang="zh-CN" sz="2000" b="1">
                <a:solidFill>
                  <a:schemeClr val="accent2"/>
                </a:solidFill>
                <a:ea typeface="宋体" charset="-122"/>
              </a:rPr>
              <a:t>Osmotic pressure</a:t>
            </a:r>
          </a:p>
        </p:txBody>
      </p:sp>
      <p:sp>
        <p:nvSpPr>
          <p:cNvPr id="21520" name="Text Box 13"/>
          <p:cNvSpPr txBox="1">
            <a:spLocks noChangeArrowheads="1"/>
          </p:cNvSpPr>
          <p:nvPr/>
        </p:nvSpPr>
        <p:spPr bwMode="auto">
          <a:xfrm>
            <a:off x="933450" y="1628775"/>
            <a:ext cx="23050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CA" altLang="zh-CN" sz="1200" b="1">
                <a:ea typeface="宋体" charset="-122"/>
              </a:rPr>
              <a:t>Happel equation</a:t>
            </a:r>
          </a:p>
        </p:txBody>
      </p:sp>
      <p:sp>
        <p:nvSpPr>
          <p:cNvPr id="21521" name="Text Box 24"/>
          <p:cNvSpPr txBox="1">
            <a:spLocks noChangeArrowheads="1"/>
          </p:cNvSpPr>
          <p:nvPr/>
        </p:nvSpPr>
        <p:spPr bwMode="auto">
          <a:xfrm>
            <a:off x="468313" y="5305425"/>
            <a:ext cx="4560887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82800" bIns="82800">
            <a:spAutoFit/>
          </a:bodyPr>
          <a:lstStyle/>
          <a:p>
            <a:r>
              <a:rPr lang="en-US" altLang="zh-CN">
                <a:solidFill>
                  <a:schemeClr val="accent2"/>
                </a:solidFill>
                <a:ea typeface="宋体" charset="-122"/>
                <a:sym typeface="Wingdings" pitchFamily="2" charset="2"/>
              </a:rPr>
              <a:t> Cheese production &amp; proteins fractionation</a:t>
            </a:r>
            <a:r>
              <a:rPr lang="en-US" altLang="zh-CN">
                <a:solidFill>
                  <a:schemeClr val="accent2"/>
                </a:solidFill>
                <a:ea typeface="宋体" charset="-122"/>
              </a:rPr>
              <a:t>  </a:t>
            </a:r>
          </a:p>
        </p:txBody>
      </p:sp>
      <p:sp>
        <p:nvSpPr>
          <p:cNvPr id="21522" name="Text Box 24"/>
          <p:cNvSpPr txBox="1">
            <a:spLocks noChangeArrowheads="1"/>
          </p:cNvSpPr>
          <p:nvPr/>
        </p:nvSpPr>
        <p:spPr bwMode="auto">
          <a:xfrm>
            <a:off x="544513" y="4997450"/>
            <a:ext cx="2209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82800" bIns="82800">
            <a:spAutoFit/>
          </a:bodyPr>
          <a:lstStyle/>
          <a:p>
            <a:r>
              <a:rPr lang="en-US" altLang="zh-CN">
                <a:ea typeface="宋体" charset="-122"/>
              </a:rPr>
              <a:t>Why milk filtration </a:t>
            </a:r>
            <a:r>
              <a:rPr lang="fr-FR" altLang="zh-CN">
                <a:ea typeface="宋体" charset="-122"/>
              </a:rPr>
              <a:t>?</a:t>
            </a:r>
            <a:endParaRPr lang="en-US" altLang="zh-CN">
              <a:ea typeface="宋体" charset="-122"/>
            </a:endParaRPr>
          </a:p>
        </p:txBody>
      </p:sp>
      <p:sp>
        <p:nvSpPr>
          <p:cNvPr id="21523" name="Text Box 24"/>
          <p:cNvSpPr txBox="1">
            <a:spLocks noChangeArrowheads="1"/>
          </p:cNvSpPr>
          <p:nvPr/>
        </p:nvSpPr>
        <p:spPr bwMode="auto">
          <a:xfrm>
            <a:off x="400050" y="3657600"/>
            <a:ext cx="37909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82800" bIns="82800">
            <a:spAutoFit/>
          </a:bodyPr>
          <a:lstStyle/>
          <a:p>
            <a:r>
              <a:rPr lang="en-US" altLang="zh-CN">
                <a:solidFill>
                  <a:schemeClr val="accent2"/>
                </a:solidFill>
                <a:ea typeface="宋体" charset="-122"/>
                <a:sym typeface="Wingdings" pitchFamily="2" charset="2"/>
              </a:rPr>
              <a:t>~</a:t>
            </a:r>
            <a:r>
              <a:rPr lang="en-US" altLang="zh-CN">
                <a:solidFill>
                  <a:schemeClr val="accent2"/>
                </a:solidFill>
                <a:ea typeface="宋体" charset="-122"/>
              </a:rPr>
              <a:t>80% of the proteins in milk</a:t>
            </a:r>
            <a:endParaRPr lang="en-US" altLang="zh-CN">
              <a:solidFill>
                <a:srgbClr val="3366FF"/>
              </a:solidFill>
              <a:ea typeface="宋体" charset="-122"/>
            </a:endParaRPr>
          </a:p>
        </p:txBody>
      </p:sp>
      <p:pic>
        <p:nvPicPr>
          <p:cNvPr id="21524" name="Picture 160"/>
          <p:cNvPicPr>
            <a:picLocks noChangeAspect="1" noChangeArrowheads="1"/>
          </p:cNvPicPr>
          <p:nvPr/>
        </p:nvPicPr>
        <p:blipFill>
          <a:blip r:embed="rId7"/>
          <a:srcRect b="24817"/>
          <a:stretch>
            <a:fillRect/>
          </a:stretch>
        </p:blipFill>
        <p:spPr bwMode="auto">
          <a:xfrm>
            <a:off x="6248400" y="4175125"/>
            <a:ext cx="200342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5" name="Text Box 13"/>
          <p:cNvSpPr txBox="1">
            <a:spLocks noChangeArrowheads="1"/>
          </p:cNvSpPr>
          <p:nvPr/>
        </p:nvSpPr>
        <p:spPr bwMode="auto">
          <a:xfrm>
            <a:off x="6400800" y="5562600"/>
            <a:ext cx="20574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CA" altLang="zh-CN" b="1">
                <a:solidFill>
                  <a:srgbClr val="000000"/>
                </a:solidFill>
                <a:ea typeface="宋体" charset="-122"/>
              </a:rPr>
              <a:t>Casein micelles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CA" altLang="zh-CN" b="1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21526" name="Rectangle 50"/>
          <p:cNvSpPr>
            <a:spLocks noChangeArrowheads="1"/>
          </p:cNvSpPr>
          <p:nvPr/>
        </p:nvSpPr>
        <p:spPr bwMode="auto">
          <a:xfrm>
            <a:off x="7019925" y="3367088"/>
            <a:ext cx="17907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zh-CN" sz="800">
                <a:ea typeface="宋体" charset="-122"/>
              </a:rPr>
              <a:t>[Bouchoux et al., Biophys. J., 2009]</a:t>
            </a:r>
          </a:p>
        </p:txBody>
      </p:sp>
      <p:sp>
        <p:nvSpPr>
          <p:cNvPr id="21527" name="Text Box 21"/>
          <p:cNvSpPr txBox="1">
            <a:spLocks noChangeArrowheads="1"/>
          </p:cNvSpPr>
          <p:nvPr/>
        </p:nvSpPr>
        <p:spPr bwMode="auto">
          <a:xfrm>
            <a:off x="430213" y="3962400"/>
            <a:ext cx="726598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82800" bIns="82800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zh-CN">
                <a:ea typeface="宋体" charset="-122"/>
              </a:rPr>
              <a:t>= Colloidal object</a:t>
            </a:r>
            <a:r>
              <a:rPr lang="en-GB" altLang="zh-CN" sz="1400">
                <a:ea typeface="宋体" charset="-122"/>
              </a:rPr>
              <a:t> (≈ sphere) :</a:t>
            </a:r>
            <a:r>
              <a:rPr lang="en-GB" altLang="zh-CN" sz="1400" b="1">
                <a:ea typeface="宋体" charset="-122"/>
              </a:rPr>
              <a:t>  </a:t>
            </a:r>
          </a:p>
          <a:p>
            <a:pPr>
              <a:lnSpc>
                <a:spcPct val="120000"/>
              </a:lnSpc>
            </a:pPr>
            <a:r>
              <a:rPr lang="en-GB" altLang="zh-CN" sz="1400">
                <a:solidFill>
                  <a:srgbClr val="3366FF"/>
                </a:solidFill>
                <a:ea typeface="宋体" charset="-122"/>
              </a:rPr>
              <a:t>  </a:t>
            </a:r>
            <a:r>
              <a:rPr lang="en-GB" altLang="zh-CN" sz="1400">
                <a:ea typeface="宋体" charset="-122"/>
              </a:rPr>
              <a:t>Size distribution </a:t>
            </a:r>
            <a:r>
              <a:rPr lang="en-GB" altLang="zh-CN" sz="1400">
                <a:solidFill>
                  <a:srgbClr val="0000FF"/>
                </a:solidFill>
                <a:ea typeface="宋体" charset="-122"/>
              </a:rPr>
              <a:t>~50-500nm</a:t>
            </a:r>
            <a:endParaRPr lang="en-GB" altLang="zh-CN" sz="1400">
              <a:ea typeface="宋体" charset="-122"/>
            </a:endParaRPr>
          </a:p>
          <a:p>
            <a:pPr>
              <a:lnSpc>
                <a:spcPct val="120000"/>
              </a:lnSpc>
            </a:pPr>
            <a:r>
              <a:rPr lang="en-GB" altLang="zh-CN" sz="1400">
                <a:ea typeface="宋体" charset="-122"/>
              </a:rPr>
              <a:t>  Water content 3.7g water/g proteins</a:t>
            </a:r>
          </a:p>
          <a:p>
            <a:pPr>
              <a:lnSpc>
                <a:spcPct val="120000"/>
              </a:lnSpc>
            </a:pPr>
            <a:r>
              <a:rPr lang="en-GB" altLang="zh-CN" sz="1400">
                <a:ea typeface="宋体" charset="-122"/>
              </a:rPr>
              <a:t>                   </a:t>
            </a:r>
            <a:endParaRPr lang="en-GB" altLang="zh-CN" sz="1400">
              <a:solidFill>
                <a:srgbClr val="3366FF"/>
              </a:solidFill>
              <a:ea typeface="宋体" charset="-122"/>
            </a:endParaRPr>
          </a:p>
        </p:txBody>
      </p:sp>
      <p:sp>
        <p:nvSpPr>
          <p:cNvPr id="21528" name="Line 60"/>
          <p:cNvSpPr>
            <a:spLocks noChangeShapeType="1"/>
          </p:cNvSpPr>
          <p:nvPr/>
        </p:nvSpPr>
        <p:spPr bwMode="auto">
          <a:xfrm flipH="1">
            <a:off x="5410200" y="22098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529" name="Line 59"/>
          <p:cNvSpPr>
            <a:spLocks noChangeShapeType="1"/>
          </p:cNvSpPr>
          <p:nvPr/>
        </p:nvSpPr>
        <p:spPr bwMode="auto">
          <a:xfrm>
            <a:off x="3733800" y="22098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21507" name="Object 11"/>
          <p:cNvGraphicFramePr>
            <a:graphicFrameLocks noChangeAspect="1"/>
          </p:cNvGraphicFramePr>
          <p:nvPr/>
        </p:nvGraphicFramePr>
        <p:xfrm>
          <a:off x="3779838" y="2405063"/>
          <a:ext cx="1584325" cy="795337"/>
        </p:xfrm>
        <a:graphic>
          <a:graphicData uri="http://schemas.openxmlformats.org/presentationml/2006/ole">
            <p:oleObj spid="_x0000_s21507" name="משוואה" r:id="rId8" imgW="83808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/>
          <a:srcRect b="6255"/>
          <a:stretch>
            <a:fillRect/>
          </a:stretch>
        </p:blipFill>
        <p:spPr bwMode="auto">
          <a:xfrm>
            <a:off x="5508625" y="1447800"/>
            <a:ext cx="28813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530" name="Object 17"/>
          <p:cNvGraphicFramePr>
            <a:graphicFrameLocks noChangeAspect="1"/>
          </p:cNvGraphicFramePr>
          <p:nvPr/>
        </p:nvGraphicFramePr>
        <p:xfrm>
          <a:off x="1006475" y="1857375"/>
          <a:ext cx="2557463" cy="492125"/>
        </p:xfrm>
        <a:graphic>
          <a:graphicData uri="http://schemas.openxmlformats.org/presentationml/2006/ole">
            <p:oleObj spid="_x0000_s22530" name="משוואה" r:id="rId4" imgW="2400120" imgH="457200" progId="Equation.3">
              <p:embed/>
            </p:oleObj>
          </a:graphicData>
        </a:graphic>
      </p:graphicFrame>
      <p:sp>
        <p:nvSpPr>
          <p:cNvPr id="22533" name="Rectangle 27"/>
          <p:cNvSpPr>
            <a:spLocks noChangeArrowheads="1"/>
          </p:cNvSpPr>
          <p:nvPr/>
        </p:nvSpPr>
        <p:spPr bwMode="auto">
          <a:xfrm>
            <a:off x="0" y="340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sz="1800"/>
          </a:p>
        </p:txBody>
      </p:sp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0" y="0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fr-FR" altLang="zh-CN" sz="2400" b="1">
              <a:solidFill>
                <a:schemeClr val="tx2"/>
              </a:solidFill>
              <a:ea typeface="宋体" charset="-122"/>
            </a:endParaRPr>
          </a:p>
        </p:txBody>
      </p:sp>
      <p:pic>
        <p:nvPicPr>
          <p:cNvPr id="22535" name="Picture 137" descr="pptINRA"/>
          <p:cNvPicPr>
            <a:picLocks noChangeAspect="1" noChangeArrowheads="1"/>
          </p:cNvPicPr>
          <p:nvPr/>
        </p:nvPicPr>
        <p:blipFill>
          <a:blip r:embed="rId5"/>
          <a:srcRect t="90869"/>
          <a:stretch>
            <a:fillRect/>
          </a:stretch>
        </p:blipFill>
        <p:spPr bwMode="auto">
          <a:xfrm>
            <a:off x="0" y="6243638"/>
            <a:ext cx="91440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 Box 158"/>
          <p:cNvSpPr txBox="1">
            <a:spLocks noChangeArrowheads="1"/>
          </p:cNvSpPr>
          <p:nvPr/>
        </p:nvSpPr>
        <p:spPr bwMode="auto">
          <a:xfrm>
            <a:off x="179388" y="692150"/>
            <a:ext cx="82804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800" b="1">
                <a:ea typeface="宋体" charset="-122"/>
              </a:rPr>
              <a:t> Filtration model for </a:t>
            </a:r>
            <a:r>
              <a:rPr lang="en-US" altLang="zh-CN" sz="1800" b="1">
                <a:solidFill>
                  <a:srgbClr val="B03636"/>
                </a:solidFill>
                <a:ea typeface="宋体" charset="-122"/>
              </a:rPr>
              <a:t>compressible</a:t>
            </a:r>
            <a:r>
              <a:rPr lang="en-US" altLang="zh-CN" sz="1800" b="1">
                <a:ea typeface="宋体" charset="-122"/>
              </a:rPr>
              <a:t> and/or </a:t>
            </a:r>
            <a:r>
              <a:rPr lang="en-US" altLang="zh-CN" sz="1800" b="1">
                <a:solidFill>
                  <a:srgbClr val="B03636"/>
                </a:solidFill>
                <a:ea typeface="宋体" charset="-122"/>
              </a:rPr>
              <a:t>permeable</a:t>
            </a:r>
            <a:r>
              <a:rPr lang="en-US" altLang="zh-CN" sz="1800" b="1">
                <a:ea typeface="宋体" charset="-122"/>
              </a:rPr>
              <a:t> particles</a:t>
            </a:r>
          </a:p>
        </p:txBody>
      </p:sp>
      <p:sp>
        <p:nvSpPr>
          <p:cNvPr id="22537" name="Rectangle 156"/>
          <p:cNvSpPr>
            <a:spLocks noChangeArrowheads="1"/>
          </p:cNvSpPr>
          <p:nvPr/>
        </p:nvSpPr>
        <p:spPr bwMode="auto">
          <a:xfrm>
            <a:off x="0" y="0"/>
            <a:ext cx="7308850" cy="476250"/>
          </a:xfrm>
          <a:prstGeom prst="rect">
            <a:avLst/>
          </a:prstGeom>
          <a:gradFill rotWithShape="1">
            <a:gsLst>
              <a:gs pos="0">
                <a:srgbClr val="C0C0C0">
                  <a:alpha val="37999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altLang="zh-CN" sz="2800" b="1">
                <a:solidFill>
                  <a:srgbClr val="800080"/>
                </a:solidFill>
                <a:ea typeface="宋体" charset="-122"/>
              </a:rPr>
              <a:t>2. Research questions</a:t>
            </a:r>
          </a:p>
        </p:txBody>
      </p:sp>
      <p:sp>
        <p:nvSpPr>
          <p:cNvPr id="22538" name="Line 23"/>
          <p:cNvSpPr>
            <a:spLocks noChangeShapeType="1"/>
          </p:cNvSpPr>
          <p:nvPr/>
        </p:nvSpPr>
        <p:spPr bwMode="auto">
          <a:xfrm flipV="1">
            <a:off x="1042988" y="1844675"/>
            <a:ext cx="2519362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539" name="Line 24"/>
          <p:cNvSpPr>
            <a:spLocks noChangeShapeType="1"/>
          </p:cNvSpPr>
          <p:nvPr/>
        </p:nvSpPr>
        <p:spPr bwMode="auto">
          <a:xfrm>
            <a:off x="1042988" y="1844675"/>
            <a:ext cx="2520950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22540" name="Picture 151" descr="MCj0383550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689091">
            <a:off x="411163" y="1563688"/>
            <a:ext cx="514350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Text Box 10"/>
          <p:cNvSpPr txBox="1">
            <a:spLocks noChangeArrowheads="1"/>
          </p:cNvSpPr>
          <p:nvPr/>
        </p:nvSpPr>
        <p:spPr bwMode="auto">
          <a:xfrm>
            <a:off x="107950" y="6467475"/>
            <a:ext cx="287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FFCC66"/>
                </a:solidFill>
              </a:rPr>
              <a:t>7</a:t>
            </a:r>
          </a:p>
        </p:txBody>
      </p:sp>
      <p:sp>
        <p:nvSpPr>
          <p:cNvPr id="22542" name="Text Box 13"/>
          <p:cNvSpPr txBox="1">
            <a:spLocks noChangeArrowheads="1"/>
          </p:cNvSpPr>
          <p:nvPr/>
        </p:nvSpPr>
        <p:spPr bwMode="auto">
          <a:xfrm>
            <a:off x="1258888" y="1125538"/>
            <a:ext cx="2017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CA" altLang="zh-CN" sz="2000" b="1">
                <a:solidFill>
                  <a:schemeClr val="accent2"/>
                </a:solidFill>
                <a:ea typeface="宋体" charset="-122"/>
              </a:rPr>
              <a:t>Permeability</a:t>
            </a:r>
          </a:p>
        </p:txBody>
      </p:sp>
      <p:sp>
        <p:nvSpPr>
          <p:cNvPr id="22543" name="Text Box 13"/>
          <p:cNvSpPr txBox="1">
            <a:spLocks noChangeArrowheads="1"/>
          </p:cNvSpPr>
          <p:nvPr/>
        </p:nvSpPr>
        <p:spPr bwMode="auto">
          <a:xfrm>
            <a:off x="5724525" y="1111250"/>
            <a:ext cx="2592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CA" altLang="zh-CN" sz="2000" b="1">
                <a:solidFill>
                  <a:schemeClr val="accent2"/>
                </a:solidFill>
                <a:ea typeface="宋体" charset="-122"/>
              </a:rPr>
              <a:t>Osmotic pressure</a:t>
            </a:r>
          </a:p>
        </p:txBody>
      </p:sp>
      <p:sp>
        <p:nvSpPr>
          <p:cNvPr id="22544" name="Text Box 13"/>
          <p:cNvSpPr txBox="1">
            <a:spLocks noChangeArrowheads="1"/>
          </p:cNvSpPr>
          <p:nvPr/>
        </p:nvSpPr>
        <p:spPr bwMode="auto">
          <a:xfrm>
            <a:off x="933450" y="1628775"/>
            <a:ext cx="23050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CA" altLang="zh-CN" sz="1200" b="1">
                <a:ea typeface="宋体" charset="-122"/>
              </a:rPr>
              <a:t>Happel equation</a:t>
            </a:r>
          </a:p>
        </p:txBody>
      </p:sp>
      <p:pic>
        <p:nvPicPr>
          <p:cNvPr id="22545" name="Picture 160"/>
          <p:cNvPicPr>
            <a:picLocks noChangeAspect="1" noChangeArrowheads="1"/>
          </p:cNvPicPr>
          <p:nvPr/>
        </p:nvPicPr>
        <p:blipFill>
          <a:blip r:embed="rId7"/>
          <a:srcRect b="24817"/>
          <a:stretch>
            <a:fillRect/>
          </a:stretch>
        </p:blipFill>
        <p:spPr bwMode="auto">
          <a:xfrm>
            <a:off x="6248400" y="4175125"/>
            <a:ext cx="200342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6" name="Text Box 13"/>
          <p:cNvSpPr txBox="1">
            <a:spLocks noChangeArrowheads="1"/>
          </p:cNvSpPr>
          <p:nvPr/>
        </p:nvSpPr>
        <p:spPr bwMode="auto">
          <a:xfrm>
            <a:off x="6400800" y="5562600"/>
            <a:ext cx="20574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CA" altLang="zh-CN" b="1">
                <a:solidFill>
                  <a:srgbClr val="000000"/>
                </a:solidFill>
                <a:ea typeface="宋体" charset="-122"/>
              </a:rPr>
              <a:t>Casein micelles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CA" altLang="zh-CN" b="1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22547" name="Rectangle 50"/>
          <p:cNvSpPr>
            <a:spLocks noChangeArrowheads="1"/>
          </p:cNvSpPr>
          <p:nvPr/>
        </p:nvSpPr>
        <p:spPr bwMode="auto">
          <a:xfrm>
            <a:off x="7019925" y="3367088"/>
            <a:ext cx="17907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zh-CN" sz="800">
                <a:ea typeface="宋体" charset="-122"/>
              </a:rPr>
              <a:t>[Bouchoux et al., Biophys. J., 2009]</a:t>
            </a:r>
          </a:p>
        </p:txBody>
      </p:sp>
      <p:sp>
        <p:nvSpPr>
          <p:cNvPr id="22548" name="Line 60"/>
          <p:cNvSpPr>
            <a:spLocks noChangeShapeType="1"/>
          </p:cNvSpPr>
          <p:nvPr/>
        </p:nvSpPr>
        <p:spPr bwMode="auto">
          <a:xfrm flipH="1">
            <a:off x="5410200" y="22098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2549" name="Line 59"/>
          <p:cNvSpPr>
            <a:spLocks noChangeShapeType="1"/>
          </p:cNvSpPr>
          <p:nvPr/>
        </p:nvSpPr>
        <p:spPr bwMode="auto">
          <a:xfrm>
            <a:off x="3733800" y="22098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22531" name="Object 11"/>
          <p:cNvGraphicFramePr>
            <a:graphicFrameLocks noChangeAspect="1"/>
          </p:cNvGraphicFramePr>
          <p:nvPr/>
        </p:nvGraphicFramePr>
        <p:xfrm>
          <a:off x="3779838" y="2405063"/>
          <a:ext cx="1584325" cy="795337"/>
        </p:xfrm>
        <a:graphic>
          <a:graphicData uri="http://schemas.openxmlformats.org/presentationml/2006/ole">
            <p:oleObj spid="_x0000_s22531" name="משוואה" r:id="rId8" imgW="838080" imgH="419040" progId="Equation.3">
              <p:embed/>
            </p:oleObj>
          </a:graphicData>
        </a:graphic>
      </p:graphicFrame>
      <p:sp>
        <p:nvSpPr>
          <p:cNvPr id="22550" name="Rectangle 24"/>
          <p:cNvSpPr>
            <a:spLocks noChangeArrowheads="1"/>
          </p:cNvSpPr>
          <p:nvPr/>
        </p:nvSpPr>
        <p:spPr bwMode="auto">
          <a:xfrm>
            <a:off x="228600" y="3352800"/>
            <a:ext cx="6480175" cy="5730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40000"/>
              </a:lnSpc>
            </a:pPr>
            <a:endParaRPr lang="en-US" sz="1800" b="1">
              <a:solidFill>
                <a:srgbClr val="800080"/>
              </a:solidFill>
            </a:endParaRPr>
          </a:p>
          <a:p>
            <a:r>
              <a:rPr lang="en-US" sz="2400" b="1">
                <a:solidFill>
                  <a:schemeClr val="accent2"/>
                </a:solidFill>
              </a:rPr>
              <a:t>- How to determine the permeability?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137" descr="pptINRA"/>
          <p:cNvPicPr>
            <a:picLocks noChangeAspect="1" noChangeArrowheads="1"/>
          </p:cNvPicPr>
          <p:nvPr/>
        </p:nvPicPr>
        <p:blipFill>
          <a:blip r:embed="rId3"/>
          <a:srcRect t="90869"/>
          <a:stretch>
            <a:fillRect/>
          </a:stretch>
        </p:blipFill>
        <p:spPr bwMode="auto">
          <a:xfrm>
            <a:off x="0" y="6243638"/>
            <a:ext cx="91440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270"/>
          <p:cNvSpPr txBox="1">
            <a:spLocks noChangeArrowheads="1"/>
          </p:cNvSpPr>
          <p:nvPr/>
        </p:nvSpPr>
        <p:spPr bwMode="auto">
          <a:xfrm>
            <a:off x="107950" y="6467475"/>
            <a:ext cx="360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FFCC66"/>
                </a:solidFill>
              </a:rPr>
              <a:t>8</a:t>
            </a:r>
          </a:p>
        </p:txBody>
      </p:sp>
      <p:sp>
        <p:nvSpPr>
          <p:cNvPr id="23557" name="Rectangle 156"/>
          <p:cNvSpPr>
            <a:spLocks noChangeArrowheads="1"/>
          </p:cNvSpPr>
          <p:nvPr/>
        </p:nvSpPr>
        <p:spPr bwMode="auto">
          <a:xfrm>
            <a:off x="0" y="0"/>
            <a:ext cx="9036050" cy="476250"/>
          </a:xfrm>
          <a:prstGeom prst="rect">
            <a:avLst/>
          </a:prstGeom>
          <a:gradFill rotWithShape="1">
            <a:gsLst>
              <a:gs pos="0">
                <a:srgbClr val="C0C0C0">
                  <a:alpha val="37999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800" b="1">
                <a:solidFill>
                  <a:srgbClr val="800080"/>
                </a:solidFill>
                <a:ea typeface="宋体" charset="-122"/>
              </a:rPr>
              <a:t>3. Measurement of permeability: </a:t>
            </a:r>
            <a:r>
              <a:rPr lang="en-GB" altLang="zh-CN" sz="2800" b="1">
                <a:solidFill>
                  <a:srgbClr val="800080"/>
                </a:solidFill>
                <a:ea typeface="宋体" charset="-122"/>
              </a:rPr>
              <a:t>strategy 1</a:t>
            </a:r>
          </a:p>
        </p:txBody>
      </p:sp>
      <p:sp>
        <p:nvSpPr>
          <p:cNvPr id="23558" name="Text Box 158"/>
          <p:cNvSpPr txBox="1">
            <a:spLocks noChangeArrowheads="1"/>
          </p:cNvSpPr>
          <p:nvPr/>
        </p:nvSpPr>
        <p:spPr bwMode="auto">
          <a:xfrm>
            <a:off x="179388" y="692150"/>
            <a:ext cx="26638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800" b="1">
                <a:ea typeface="宋体" charset="-122"/>
              </a:rPr>
              <a:t> Using osmotic stress</a:t>
            </a:r>
          </a:p>
        </p:txBody>
      </p:sp>
      <p:sp>
        <p:nvSpPr>
          <p:cNvPr id="23559" name="Rectangle 112"/>
          <p:cNvSpPr>
            <a:spLocks noChangeArrowheads="1"/>
          </p:cNvSpPr>
          <p:nvPr/>
        </p:nvSpPr>
        <p:spPr bwMode="auto">
          <a:xfrm>
            <a:off x="8315325" y="2808288"/>
            <a:ext cx="377825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18000" rIns="18000" anchor="ctr">
            <a:spAutoFit/>
          </a:bodyPr>
          <a:lstStyle/>
          <a:p>
            <a:r>
              <a:rPr lang="fr-FR" altLang="zh-CN" sz="1400" b="1">
                <a:ea typeface="宋体" charset="-122"/>
              </a:rPr>
              <a:t>J</a:t>
            </a:r>
            <a:r>
              <a:rPr lang="fr-FR" altLang="zh-CN" sz="1400" b="1" baseline="-25000">
                <a:ea typeface="宋体" charset="-122"/>
              </a:rPr>
              <a:t>0</a:t>
            </a:r>
            <a:endParaRPr lang="fr-FR" altLang="zh-CN" sz="1400" b="1" baseline="-25000">
              <a:solidFill>
                <a:schemeClr val="accent2"/>
              </a:solidFill>
              <a:ea typeface="宋体" charset="-122"/>
            </a:endParaRPr>
          </a:p>
        </p:txBody>
      </p:sp>
      <p:sp>
        <p:nvSpPr>
          <p:cNvPr id="23560" name="AutoShape 113"/>
          <p:cNvSpPr>
            <a:spLocks/>
          </p:cNvSpPr>
          <p:nvPr/>
        </p:nvSpPr>
        <p:spPr bwMode="auto">
          <a:xfrm rot="-5400000">
            <a:off x="7991475" y="1736725"/>
            <a:ext cx="87313" cy="303213"/>
          </a:xfrm>
          <a:prstGeom prst="rightBrace">
            <a:avLst>
              <a:gd name="adj1" fmla="val 28939"/>
              <a:gd name="adj2" fmla="val 5025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23561" name="Rectangle 114"/>
          <p:cNvSpPr>
            <a:spLocks noChangeArrowheads="1"/>
          </p:cNvSpPr>
          <p:nvPr/>
        </p:nvSpPr>
        <p:spPr bwMode="auto">
          <a:xfrm>
            <a:off x="7956550" y="1628775"/>
            <a:ext cx="379413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18000" rIns="18000" anchor="ctr">
            <a:spAutoFit/>
          </a:bodyPr>
          <a:lstStyle/>
          <a:p>
            <a:r>
              <a:rPr lang="fr-FR" altLang="zh-CN" sz="1000" b="1">
                <a:ea typeface="宋体" charset="-122"/>
              </a:rPr>
              <a:t>e</a:t>
            </a:r>
            <a:endParaRPr lang="fr-FR" altLang="zh-CN" sz="1000" b="1">
              <a:solidFill>
                <a:schemeClr val="accent2"/>
              </a:solidFill>
              <a:ea typeface="宋体" charset="-122"/>
            </a:endParaRPr>
          </a:p>
        </p:txBody>
      </p:sp>
      <p:graphicFrame>
        <p:nvGraphicFramePr>
          <p:cNvPr id="23554" name="Object 115"/>
          <p:cNvGraphicFramePr>
            <a:graphicFrameLocks noChangeAspect="1"/>
          </p:cNvGraphicFramePr>
          <p:nvPr/>
        </p:nvGraphicFramePr>
        <p:xfrm>
          <a:off x="3795713" y="4797425"/>
          <a:ext cx="1552575" cy="768350"/>
        </p:xfrm>
        <a:graphic>
          <a:graphicData uri="http://schemas.openxmlformats.org/presentationml/2006/ole">
            <p:oleObj spid="_x0000_s23554" name="Equation" r:id="rId4" imgW="761760" imgH="419040" progId="Equation.3">
              <p:embed/>
            </p:oleObj>
          </a:graphicData>
        </a:graphic>
      </p:graphicFrame>
      <p:sp>
        <p:nvSpPr>
          <p:cNvPr id="23562" name="Rectangle 116"/>
          <p:cNvSpPr>
            <a:spLocks noChangeArrowheads="1"/>
          </p:cNvSpPr>
          <p:nvPr/>
        </p:nvSpPr>
        <p:spPr bwMode="auto">
          <a:xfrm>
            <a:off x="5724525" y="4868863"/>
            <a:ext cx="15748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fr-FR" altLang="zh-CN">
                <a:solidFill>
                  <a:schemeClr val="tx2"/>
                </a:solidFill>
                <a:latin typeface="Symbol" pitchFamily="18" charset="2"/>
                <a:ea typeface="宋体" charset="-122"/>
              </a:rPr>
              <a:t>D</a:t>
            </a:r>
            <a:r>
              <a:rPr lang="fr-FR" altLang="zh-CN">
                <a:solidFill>
                  <a:schemeClr val="tx2"/>
                </a:solidFill>
                <a:ea typeface="宋体" charset="-122"/>
              </a:rPr>
              <a:t>P=</a:t>
            </a:r>
            <a:r>
              <a:rPr lang="fr-FR" altLang="zh-CN">
                <a:solidFill>
                  <a:schemeClr val="tx2"/>
                </a:solidFill>
                <a:latin typeface="Symbol" pitchFamily="18" charset="2"/>
                <a:ea typeface="宋体" charset="-122"/>
              </a:rPr>
              <a:t>DP</a:t>
            </a:r>
            <a:br>
              <a:rPr lang="fr-FR" altLang="zh-CN">
                <a:solidFill>
                  <a:schemeClr val="tx2"/>
                </a:solidFill>
                <a:latin typeface="Symbol" pitchFamily="18" charset="2"/>
                <a:ea typeface="宋体" charset="-122"/>
              </a:rPr>
            </a:br>
            <a:r>
              <a:rPr lang="fr-FR" altLang="zh-CN">
                <a:solidFill>
                  <a:schemeClr val="tx2"/>
                </a:solidFill>
                <a:ea typeface="宋体" charset="-122"/>
              </a:rPr>
              <a:t>e=V</a:t>
            </a:r>
            <a:r>
              <a:rPr lang="fr-FR" altLang="zh-CN" baseline="-25000">
                <a:solidFill>
                  <a:schemeClr val="tx2"/>
                </a:solidFill>
                <a:ea typeface="宋体" charset="-122"/>
              </a:rPr>
              <a:t>gel</a:t>
            </a:r>
            <a:r>
              <a:rPr lang="fr-FR" altLang="zh-CN">
                <a:solidFill>
                  <a:schemeClr val="tx2"/>
                </a:solidFill>
                <a:ea typeface="宋体" charset="-122"/>
              </a:rPr>
              <a:t>/A</a:t>
            </a:r>
            <a:r>
              <a:rPr lang="fr-FR" altLang="zh-CN" baseline="-25000">
                <a:solidFill>
                  <a:schemeClr val="tx2"/>
                </a:solidFill>
                <a:ea typeface="宋体" charset="-122"/>
              </a:rPr>
              <a:t>sac</a:t>
            </a:r>
            <a:br>
              <a:rPr lang="fr-FR" altLang="zh-CN" baseline="-25000">
                <a:solidFill>
                  <a:schemeClr val="tx2"/>
                </a:solidFill>
                <a:ea typeface="宋体" charset="-122"/>
              </a:rPr>
            </a:br>
            <a:endParaRPr lang="fr-FR" altLang="zh-CN" baseline="-25000">
              <a:solidFill>
                <a:srgbClr val="A50021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23563" name="Rectangle 121" descr="Grands confettis"/>
          <p:cNvSpPr>
            <a:spLocks noChangeArrowheads="1"/>
          </p:cNvSpPr>
          <p:nvPr/>
        </p:nvSpPr>
        <p:spPr bwMode="auto">
          <a:xfrm>
            <a:off x="7596188" y="1989138"/>
            <a:ext cx="576262" cy="1944687"/>
          </a:xfrm>
          <a:prstGeom prst="rect">
            <a:avLst/>
          </a:prstGeom>
          <a:pattFill prst="lgConfetti">
            <a:fgClr>
              <a:srgbClr val="FF99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64" name="Line 122"/>
          <p:cNvSpPr>
            <a:spLocks noChangeShapeType="1"/>
          </p:cNvSpPr>
          <p:nvPr/>
        </p:nvSpPr>
        <p:spPr bwMode="auto">
          <a:xfrm>
            <a:off x="7883525" y="1989138"/>
            <a:ext cx="0" cy="19446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565" name="Line 123"/>
          <p:cNvSpPr>
            <a:spLocks noChangeShapeType="1"/>
          </p:cNvSpPr>
          <p:nvPr/>
        </p:nvSpPr>
        <p:spPr bwMode="auto">
          <a:xfrm>
            <a:off x="7954963" y="220662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566" name="Line 124"/>
          <p:cNvSpPr>
            <a:spLocks noChangeShapeType="1"/>
          </p:cNvSpPr>
          <p:nvPr/>
        </p:nvSpPr>
        <p:spPr bwMode="auto">
          <a:xfrm>
            <a:off x="7954963" y="25654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567" name="Line 125"/>
          <p:cNvSpPr>
            <a:spLocks noChangeShapeType="1"/>
          </p:cNvSpPr>
          <p:nvPr/>
        </p:nvSpPr>
        <p:spPr bwMode="auto">
          <a:xfrm>
            <a:off x="7954963" y="292576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568" name="Line 126"/>
          <p:cNvSpPr>
            <a:spLocks noChangeShapeType="1"/>
          </p:cNvSpPr>
          <p:nvPr/>
        </p:nvSpPr>
        <p:spPr bwMode="auto">
          <a:xfrm>
            <a:off x="7954963" y="328612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569" name="Line 127"/>
          <p:cNvSpPr>
            <a:spLocks noChangeShapeType="1"/>
          </p:cNvSpPr>
          <p:nvPr/>
        </p:nvSpPr>
        <p:spPr bwMode="auto">
          <a:xfrm>
            <a:off x="7954963" y="371792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570" name="Line 128"/>
          <p:cNvSpPr>
            <a:spLocks noChangeShapeType="1"/>
          </p:cNvSpPr>
          <p:nvPr/>
        </p:nvSpPr>
        <p:spPr bwMode="auto">
          <a:xfrm flipH="1">
            <a:off x="7453313" y="2206625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571" name="Line 129"/>
          <p:cNvSpPr>
            <a:spLocks noChangeShapeType="1"/>
          </p:cNvSpPr>
          <p:nvPr/>
        </p:nvSpPr>
        <p:spPr bwMode="auto">
          <a:xfrm flipH="1">
            <a:off x="7453313" y="2565400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572" name="Line 130"/>
          <p:cNvSpPr>
            <a:spLocks noChangeShapeType="1"/>
          </p:cNvSpPr>
          <p:nvPr/>
        </p:nvSpPr>
        <p:spPr bwMode="auto">
          <a:xfrm flipH="1">
            <a:off x="7453313" y="292576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573" name="Line 131"/>
          <p:cNvSpPr>
            <a:spLocks noChangeShapeType="1"/>
          </p:cNvSpPr>
          <p:nvPr/>
        </p:nvSpPr>
        <p:spPr bwMode="auto">
          <a:xfrm flipH="1">
            <a:off x="7453313" y="3286125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574" name="Line 132"/>
          <p:cNvSpPr>
            <a:spLocks noChangeShapeType="1"/>
          </p:cNvSpPr>
          <p:nvPr/>
        </p:nvSpPr>
        <p:spPr bwMode="auto">
          <a:xfrm flipH="1">
            <a:off x="7453313" y="3717925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grpSp>
        <p:nvGrpSpPr>
          <p:cNvPr id="23575" name="Group 145"/>
          <p:cNvGrpSpPr>
            <a:grpSpLocks/>
          </p:cNvGrpSpPr>
          <p:nvPr/>
        </p:nvGrpSpPr>
        <p:grpSpPr bwMode="auto">
          <a:xfrm>
            <a:off x="611188" y="1268413"/>
            <a:ext cx="3097212" cy="3097212"/>
            <a:chOff x="385" y="799"/>
            <a:chExt cx="1951" cy="1951"/>
          </a:xfrm>
        </p:grpSpPr>
        <p:pic>
          <p:nvPicPr>
            <p:cNvPr id="23587" name="Picture 13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5" y="1207"/>
              <a:ext cx="800" cy="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8" name="Picture 13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74" y="1207"/>
              <a:ext cx="862" cy="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9" name="AutoShape 139"/>
            <p:cNvSpPr>
              <a:spLocks noChangeArrowheads="1"/>
            </p:cNvSpPr>
            <p:nvPr/>
          </p:nvSpPr>
          <p:spPr bwMode="auto">
            <a:xfrm>
              <a:off x="748" y="799"/>
              <a:ext cx="1134" cy="104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2 w 21600"/>
                <a:gd name="T19" fmla="*/ 3169 h 21600"/>
                <a:gd name="T20" fmla="*/ 18438 w 21600"/>
                <a:gd name="T21" fmla="*/ 18431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789" y="10935"/>
                  </a:moveTo>
                  <a:cubicBezTo>
                    <a:pt x="19790" y="10890"/>
                    <a:pt x="19791" y="10845"/>
                    <a:pt x="19791" y="10800"/>
                  </a:cubicBezTo>
                  <a:cubicBezTo>
                    <a:pt x="19791" y="5834"/>
                    <a:pt x="15765" y="1809"/>
                    <a:pt x="10800" y="1809"/>
                  </a:cubicBezTo>
                  <a:cubicBezTo>
                    <a:pt x="5834" y="1809"/>
                    <a:pt x="1809" y="5834"/>
                    <a:pt x="1809" y="10800"/>
                  </a:cubicBezTo>
                  <a:cubicBezTo>
                    <a:pt x="1808" y="11909"/>
                    <a:pt x="2014" y="13010"/>
                    <a:pt x="2415" y="14045"/>
                  </a:cubicBezTo>
                  <a:lnTo>
                    <a:pt x="728" y="14698"/>
                  </a:lnTo>
                  <a:cubicBezTo>
                    <a:pt x="246" y="13455"/>
                    <a:pt x="0" y="12133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854"/>
                    <a:pt x="21599" y="10908"/>
                    <a:pt x="21598" y="10963"/>
                  </a:cubicBezTo>
                  <a:lnTo>
                    <a:pt x="24298" y="11004"/>
                  </a:lnTo>
                  <a:lnTo>
                    <a:pt x="20640" y="14553"/>
                  </a:lnTo>
                  <a:lnTo>
                    <a:pt x="17090" y="10895"/>
                  </a:lnTo>
                  <a:lnTo>
                    <a:pt x="19789" y="10935"/>
                  </a:lnTo>
                  <a:close/>
                </a:path>
              </a:pathLst>
            </a:custGeom>
            <a:solidFill>
              <a:srgbClr val="99CCFF">
                <a:alpha val="5098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590" name="Line 140"/>
            <p:cNvSpPr>
              <a:spLocks noChangeShapeType="1"/>
            </p:cNvSpPr>
            <p:nvPr/>
          </p:nvSpPr>
          <p:spPr bwMode="auto">
            <a:xfrm>
              <a:off x="1927" y="2160"/>
              <a:ext cx="1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lg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591" name="Text Box 142"/>
            <p:cNvSpPr txBox="1">
              <a:spLocks noChangeArrowheads="1"/>
            </p:cNvSpPr>
            <p:nvPr/>
          </p:nvSpPr>
          <p:spPr bwMode="auto">
            <a:xfrm>
              <a:off x="1973" y="2064"/>
              <a:ext cx="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/>
                <a:t>J</a:t>
              </a:r>
              <a:r>
                <a:rPr lang="en-US" sz="1400" i="1" baseline="-25000"/>
                <a:t>t</a:t>
              </a:r>
            </a:p>
          </p:txBody>
        </p:sp>
        <p:sp>
          <p:nvSpPr>
            <p:cNvPr id="23592" name="Rectangle 143"/>
            <p:cNvSpPr>
              <a:spLocks noChangeArrowheads="1"/>
            </p:cNvSpPr>
            <p:nvPr/>
          </p:nvSpPr>
          <p:spPr bwMode="auto">
            <a:xfrm>
              <a:off x="657" y="2478"/>
              <a:ext cx="22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r>
                <a:rPr lang="fr-FR" altLang="zh-CN" sz="1200">
                  <a:solidFill>
                    <a:schemeClr val="tx2"/>
                  </a:solidFill>
                  <a:latin typeface="Symbol" pitchFamily="18" charset="2"/>
                  <a:ea typeface="宋体" charset="-122"/>
                </a:rPr>
                <a:t>P</a:t>
              </a:r>
              <a:endParaRPr lang="fr-FR" altLang="zh-CN" sz="1200" baseline="-25000">
                <a:solidFill>
                  <a:srgbClr val="A50021"/>
                </a:solidFill>
                <a:ea typeface="宋体" charset="-122"/>
              </a:endParaRPr>
            </a:p>
          </p:txBody>
        </p:sp>
        <p:sp>
          <p:nvSpPr>
            <p:cNvPr id="23593" name="Rectangle 144"/>
            <p:cNvSpPr>
              <a:spLocks noChangeArrowheads="1"/>
            </p:cNvSpPr>
            <p:nvPr/>
          </p:nvSpPr>
          <p:spPr bwMode="auto">
            <a:xfrm>
              <a:off x="1701" y="2478"/>
              <a:ext cx="45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r>
                <a:rPr lang="fr-FR" altLang="zh-CN" sz="1200">
                  <a:solidFill>
                    <a:schemeClr val="tx2"/>
                  </a:solidFill>
                  <a:latin typeface="Symbol" pitchFamily="18" charset="2"/>
                  <a:ea typeface="宋体" charset="-122"/>
                </a:rPr>
                <a:t>P + DP</a:t>
              </a:r>
              <a:endParaRPr lang="fr-FR" altLang="zh-CN" sz="1200" baseline="-25000">
                <a:solidFill>
                  <a:srgbClr val="A50021"/>
                </a:solidFill>
                <a:ea typeface="宋体" charset="-122"/>
              </a:endParaRPr>
            </a:p>
          </p:txBody>
        </p:sp>
      </p:grpSp>
      <p:sp>
        <p:nvSpPr>
          <p:cNvPr id="23576" name="Line 34"/>
          <p:cNvSpPr>
            <a:spLocks noChangeShapeType="1"/>
          </p:cNvSpPr>
          <p:nvPr/>
        </p:nvSpPr>
        <p:spPr bwMode="auto">
          <a:xfrm flipV="1">
            <a:off x="4716463" y="2205038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lg"/>
          </a:ln>
        </p:spPr>
        <p:txBody>
          <a:bodyPr/>
          <a:lstStyle/>
          <a:p>
            <a:endParaRPr lang="fr-FR"/>
          </a:p>
        </p:txBody>
      </p:sp>
      <p:sp>
        <p:nvSpPr>
          <p:cNvPr id="23577" name="Line 35"/>
          <p:cNvSpPr>
            <a:spLocks noChangeShapeType="1"/>
          </p:cNvSpPr>
          <p:nvPr/>
        </p:nvSpPr>
        <p:spPr bwMode="auto">
          <a:xfrm>
            <a:off x="4716463" y="3716338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lg"/>
          </a:ln>
        </p:spPr>
        <p:txBody>
          <a:bodyPr/>
          <a:lstStyle/>
          <a:p>
            <a:endParaRPr lang="fr-FR"/>
          </a:p>
        </p:txBody>
      </p:sp>
      <p:sp>
        <p:nvSpPr>
          <p:cNvPr id="23578" name="Freeform 36"/>
          <p:cNvSpPr>
            <a:spLocks/>
          </p:cNvSpPr>
          <p:nvPr/>
        </p:nvSpPr>
        <p:spPr bwMode="auto">
          <a:xfrm>
            <a:off x="4716463" y="2420938"/>
            <a:ext cx="1871662" cy="1152525"/>
          </a:xfrm>
          <a:custGeom>
            <a:avLst/>
            <a:gdLst>
              <a:gd name="T0" fmla="*/ 0 w 1179"/>
              <a:gd name="T1" fmla="*/ 0 h 726"/>
              <a:gd name="T2" fmla="*/ 2147483647 w 1179"/>
              <a:gd name="T3" fmla="*/ 2147483647 h 726"/>
              <a:gd name="T4" fmla="*/ 2147483647 w 1179"/>
              <a:gd name="T5" fmla="*/ 2147483647 h 726"/>
              <a:gd name="T6" fmla="*/ 2147483647 w 1179"/>
              <a:gd name="T7" fmla="*/ 2147483647 h 726"/>
              <a:gd name="T8" fmla="*/ 2147483647 w 1179"/>
              <a:gd name="T9" fmla="*/ 2147483647 h 726"/>
              <a:gd name="T10" fmla="*/ 2147483647 w 1179"/>
              <a:gd name="T11" fmla="*/ 2147483647 h 7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79"/>
              <a:gd name="T19" fmla="*/ 0 h 726"/>
              <a:gd name="T20" fmla="*/ 1179 w 1179"/>
              <a:gd name="T21" fmla="*/ 726 h 7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79" h="726">
                <a:moveTo>
                  <a:pt x="0" y="0"/>
                </a:moveTo>
                <a:cubicBezTo>
                  <a:pt x="41" y="113"/>
                  <a:pt x="83" y="226"/>
                  <a:pt x="136" y="317"/>
                </a:cubicBezTo>
                <a:cubicBezTo>
                  <a:pt x="189" y="408"/>
                  <a:pt x="257" y="491"/>
                  <a:pt x="317" y="544"/>
                </a:cubicBezTo>
                <a:cubicBezTo>
                  <a:pt x="377" y="597"/>
                  <a:pt x="416" y="612"/>
                  <a:pt x="499" y="635"/>
                </a:cubicBezTo>
                <a:cubicBezTo>
                  <a:pt x="582" y="658"/>
                  <a:pt x="703" y="665"/>
                  <a:pt x="816" y="680"/>
                </a:cubicBezTo>
                <a:cubicBezTo>
                  <a:pt x="929" y="695"/>
                  <a:pt x="1054" y="710"/>
                  <a:pt x="1179" y="72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579" name="Rectangle 116"/>
          <p:cNvSpPr>
            <a:spLocks noChangeArrowheads="1"/>
          </p:cNvSpPr>
          <p:nvPr/>
        </p:nvSpPr>
        <p:spPr bwMode="auto">
          <a:xfrm>
            <a:off x="4140200" y="2708275"/>
            <a:ext cx="6492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fr-FR" altLang="zh-CN" sz="2000" i="1">
                <a:solidFill>
                  <a:schemeClr val="tx2"/>
                </a:solidFill>
                <a:ea typeface="宋体" charset="-122"/>
              </a:rPr>
              <a:t>m</a:t>
            </a:r>
            <a:r>
              <a:rPr lang="fr-FR" altLang="zh-CN" sz="2000" i="1" baseline="-25000">
                <a:solidFill>
                  <a:schemeClr val="tx2"/>
                </a:solidFill>
                <a:ea typeface="宋体" charset="-122"/>
              </a:rPr>
              <a:t>gel</a:t>
            </a:r>
            <a:endParaRPr lang="fr-FR" altLang="zh-CN" sz="2000" i="1" baseline="-25000">
              <a:solidFill>
                <a:srgbClr val="A50021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23580" name="Rectangle 116"/>
          <p:cNvSpPr>
            <a:spLocks noChangeArrowheads="1"/>
          </p:cNvSpPr>
          <p:nvPr/>
        </p:nvSpPr>
        <p:spPr bwMode="auto">
          <a:xfrm>
            <a:off x="5435600" y="3716338"/>
            <a:ext cx="6492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fr-FR" altLang="zh-CN" sz="2000" i="1">
                <a:solidFill>
                  <a:schemeClr val="tx2"/>
                </a:solidFill>
                <a:ea typeface="宋体" charset="-122"/>
              </a:rPr>
              <a:t>t</a:t>
            </a:r>
            <a:endParaRPr lang="fr-FR" altLang="zh-CN" sz="2000" i="1" baseline="-25000">
              <a:solidFill>
                <a:srgbClr val="A50021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23581" name="Line 40"/>
          <p:cNvSpPr>
            <a:spLocks noChangeShapeType="1"/>
          </p:cNvSpPr>
          <p:nvPr/>
        </p:nvSpPr>
        <p:spPr bwMode="auto">
          <a:xfrm>
            <a:off x="4724400" y="2438400"/>
            <a:ext cx="2286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582" name="Rectangle 116"/>
          <p:cNvSpPr>
            <a:spLocks noChangeArrowheads="1"/>
          </p:cNvSpPr>
          <p:nvPr/>
        </p:nvSpPr>
        <p:spPr bwMode="auto">
          <a:xfrm>
            <a:off x="4876800" y="2590800"/>
            <a:ext cx="4905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fr-FR" sz="2000" i="1">
                <a:solidFill>
                  <a:srgbClr val="FF0000"/>
                </a:solidFill>
                <a:ea typeface="宋体" charset="-122"/>
              </a:rPr>
              <a:t>J</a:t>
            </a:r>
            <a:r>
              <a:rPr lang="fr-FR" sz="2000" i="1" baseline="-25000">
                <a:solidFill>
                  <a:srgbClr val="FF0000"/>
                </a:solidFill>
                <a:ea typeface="宋体" charset="-122"/>
              </a:rPr>
              <a:t>0</a:t>
            </a:r>
            <a:r>
              <a:rPr lang="fr-FR" altLang="zh-CN" sz="2000" i="1">
                <a:solidFill>
                  <a:srgbClr val="FF0000"/>
                </a:solidFill>
                <a:ea typeface="宋体" charset="-122"/>
              </a:rPr>
              <a:t> </a:t>
            </a:r>
          </a:p>
        </p:txBody>
      </p:sp>
      <p:sp>
        <p:nvSpPr>
          <p:cNvPr id="23583" name="Rectangle 43"/>
          <p:cNvSpPr>
            <a:spLocks noChangeArrowheads="1"/>
          </p:cNvSpPr>
          <p:nvPr/>
        </p:nvSpPr>
        <p:spPr bwMode="auto">
          <a:xfrm>
            <a:off x="7740650" y="4005263"/>
            <a:ext cx="320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zh-CN" sz="1400">
                <a:solidFill>
                  <a:schemeClr val="tx2"/>
                </a:solidFill>
                <a:latin typeface="Symbol" pitchFamily="18" charset="2"/>
                <a:ea typeface="宋体" charset="-122"/>
              </a:rPr>
              <a:t>P</a:t>
            </a:r>
            <a:endParaRPr lang="fr-FR" sz="1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23584" name="Rectangle 44"/>
          <p:cNvSpPr>
            <a:spLocks noChangeArrowheads="1"/>
          </p:cNvSpPr>
          <p:nvPr/>
        </p:nvSpPr>
        <p:spPr bwMode="auto">
          <a:xfrm>
            <a:off x="8172450" y="4005263"/>
            <a:ext cx="752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zh-CN" sz="1400">
                <a:solidFill>
                  <a:schemeClr val="tx2"/>
                </a:solidFill>
                <a:latin typeface="Symbol" pitchFamily="18" charset="2"/>
                <a:ea typeface="宋体" charset="-122"/>
              </a:rPr>
              <a:t>P + DP</a:t>
            </a:r>
          </a:p>
        </p:txBody>
      </p:sp>
      <p:sp>
        <p:nvSpPr>
          <p:cNvPr id="23585" name="Line 45"/>
          <p:cNvSpPr>
            <a:spLocks noChangeShapeType="1"/>
          </p:cNvSpPr>
          <p:nvPr/>
        </p:nvSpPr>
        <p:spPr bwMode="auto">
          <a:xfrm flipV="1">
            <a:off x="7885113" y="39338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586" name="Line 46"/>
          <p:cNvSpPr>
            <a:spLocks noChangeShapeType="1"/>
          </p:cNvSpPr>
          <p:nvPr/>
        </p:nvSpPr>
        <p:spPr bwMode="auto">
          <a:xfrm flipH="1" flipV="1">
            <a:off x="8172450" y="3933825"/>
            <a:ext cx="2159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0"/>
          <p:cNvSpPr>
            <a:spLocks noChangeArrowheads="1"/>
          </p:cNvSpPr>
          <p:nvPr/>
        </p:nvSpPr>
        <p:spPr bwMode="auto">
          <a:xfrm>
            <a:off x="0" y="0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fr-FR" altLang="zh-CN" sz="2400" b="1">
              <a:solidFill>
                <a:schemeClr val="tx2"/>
              </a:solidFill>
              <a:ea typeface="宋体" charset="-122"/>
            </a:endParaRPr>
          </a:p>
        </p:txBody>
      </p:sp>
      <p:pic>
        <p:nvPicPr>
          <p:cNvPr id="24580" name="Picture 137" descr="pptINRA"/>
          <p:cNvPicPr>
            <a:picLocks noChangeAspect="1" noChangeArrowheads="1"/>
          </p:cNvPicPr>
          <p:nvPr/>
        </p:nvPicPr>
        <p:blipFill>
          <a:blip r:embed="rId3"/>
          <a:srcRect t="90869"/>
          <a:stretch>
            <a:fillRect/>
          </a:stretch>
        </p:blipFill>
        <p:spPr bwMode="auto">
          <a:xfrm>
            <a:off x="0" y="6243638"/>
            <a:ext cx="91440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158"/>
          <p:cNvSpPr txBox="1">
            <a:spLocks noChangeArrowheads="1"/>
          </p:cNvSpPr>
          <p:nvPr/>
        </p:nvSpPr>
        <p:spPr bwMode="auto">
          <a:xfrm>
            <a:off x="179388" y="692150"/>
            <a:ext cx="547211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800" b="1">
                <a:ea typeface="宋体" charset="-122"/>
              </a:rPr>
              <a:t> Using the model “reversely”</a:t>
            </a:r>
          </a:p>
        </p:txBody>
      </p:sp>
      <p:pic>
        <p:nvPicPr>
          <p:cNvPr id="24582" name="Picture 33"/>
          <p:cNvPicPr>
            <a:picLocks noChangeAspect="1" noChangeArrowheads="1"/>
          </p:cNvPicPr>
          <p:nvPr/>
        </p:nvPicPr>
        <p:blipFill>
          <a:blip r:embed="rId4"/>
          <a:srcRect l="9843" t="16780" r="28737" b="14844"/>
          <a:stretch>
            <a:fillRect/>
          </a:stretch>
        </p:blipFill>
        <p:spPr bwMode="auto">
          <a:xfrm>
            <a:off x="2987675" y="3789363"/>
            <a:ext cx="2879725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Line 34"/>
          <p:cNvSpPr>
            <a:spLocks noChangeShapeType="1"/>
          </p:cNvSpPr>
          <p:nvPr/>
        </p:nvSpPr>
        <p:spPr bwMode="auto">
          <a:xfrm flipH="1" flipV="1">
            <a:off x="3810000" y="3200400"/>
            <a:ext cx="228600" cy="60960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584" name="Line 35"/>
          <p:cNvSpPr>
            <a:spLocks noChangeShapeType="1"/>
          </p:cNvSpPr>
          <p:nvPr/>
        </p:nvSpPr>
        <p:spPr bwMode="auto">
          <a:xfrm flipH="1">
            <a:off x="5181600" y="2667000"/>
            <a:ext cx="330200" cy="4603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585" name="AutoShape 36"/>
          <p:cNvSpPr>
            <a:spLocks noChangeArrowheads="1"/>
          </p:cNvSpPr>
          <p:nvPr/>
        </p:nvSpPr>
        <p:spPr bwMode="auto">
          <a:xfrm rot="7261164">
            <a:off x="3510756" y="1681957"/>
            <a:ext cx="576263" cy="901700"/>
          </a:xfrm>
          <a:prstGeom prst="downArrow">
            <a:avLst>
              <a:gd name="adj1" fmla="val 46556"/>
              <a:gd name="adj2" fmla="val 52064"/>
            </a:avLst>
          </a:prstGeom>
          <a:solidFill>
            <a:srgbClr val="99CCFF">
              <a:alpha val="4196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586" name="Rectangle 38"/>
          <p:cNvSpPr>
            <a:spLocks noChangeArrowheads="1"/>
          </p:cNvSpPr>
          <p:nvPr/>
        </p:nvSpPr>
        <p:spPr bwMode="auto">
          <a:xfrm>
            <a:off x="3348038" y="717550"/>
            <a:ext cx="26082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fr-FR" altLang="zh-CN" sz="1000">
                <a:ea typeface="宋体" charset="-122"/>
              </a:rPr>
              <a:t>[Bowen et Williams, J. Coll. Int. Sci., 2001]</a:t>
            </a:r>
            <a:r>
              <a:rPr lang="fr-FR" altLang="zh-CN">
                <a:ea typeface="宋体" charset="-122"/>
              </a:rPr>
              <a:t> </a:t>
            </a:r>
          </a:p>
        </p:txBody>
      </p:sp>
      <p:pic>
        <p:nvPicPr>
          <p:cNvPr id="24587" name="Picture 40"/>
          <p:cNvPicPr>
            <a:picLocks noChangeAspect="1" noChangeArrowheads="1"/>
          </p:cNvPicPr>
          <p:nvPr/>
        </p:nvPicPr>
        <p:blipFill>
          <a:blip r:embed="rId5"/>
          <a:srcRect b="6255"/>
          <a:stretch>
            <a:fillRect/>
          </a:stretch>
        </p:blipFill>
        <p:spPr bwMode="auto">
          <a:xfrm>
            <a:off x="5508625" y="1274763"/>
            <a:ext cx="28813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51" descr="MCj0383550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775" y="1412875"/>
            <a:ext cx="568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578" name="Object 11"/>
          <p:cNvGraphicFramePr>
            <a:graphicFrameLocks noChangeAspect="1"/>
          </p:cNvGraphicFramePr>
          <p:nvPr/>
        </p:nvGraphicFramePr>
        <p:xfrm>
          <a:off x="3563938" y="2492375"/>
          <a:ext cx="1584325" cy="795338"/>
        </p:xfrm>
        <a:graphic>
          <a:graphicData uri="http://schemas.openxmlformats.org/presentationml/2006/ole">
            <p:oleObj spid="_x0000_s24578" name="משוואה" r:id="rId7" imgW="838080" imgH="419040" progId="Equation.3">
              <p:embed/>
            </p:oleObj>
          </a:graphicData>
        </a:graphic>
      </p:graphicFrame>
      <p:sp>
        <p:nvSpPr>
          <p:cNvPr id="24589" name="Text Box 10"/>
          <p:cNvSpPr txBox="1">
            <a:spLocks noChangeArrowheads="1"/>
          </p:cNvSpPr>
          <p:nvPr/>
        </p:nvSpPr>
        <p:spPr bwMode="auto">
          <a:xfrm>
            <a:off x="107950" y="6467475"/>
            <a:ext cx="43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FFCC66"/>
                </a:solidFill>
              </a:rPr>
              <a:t>9</a:t>
            </a:r>
          </a:p>
        </p:txBody>
      </p:sp>
      <p:sp>
        <p:nvSpPr>
          <p:cNvPr id="24590" name="Rectangle 50"/>
          <p:cNvSpPr>
            <a:spLocks noChangeArrowheads="1"/>
          </p:cNvSpPr>
          <p:nvPr/>
        </p:nvSpPr>
        <p:spPr bwMode="auto">
          <a:xfrm>
            <a:off x="7019925" y="3141663"/>
            <a:ext cx="17907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zh-CN" sz="800">
                <a:ea typeface="宋体" charset="-122"/>
              </a:rPr>
              <a:t>[Bouchoux et al., Biophys. J., 2009]</a:t>
            </a:r>
          </a:p>
        </p:txBody>
      </p:sp>
      <p:sp>
        <p:nvSpPr>
          <p:cNvPr id="52275" name="Rectangle 51"/>
          <p:cNvSpPr>
            <a:spLocks noChangeArrowheads="1"/>
          </p:cNvSpPr>
          <p:nvPr/>
        </p:nvSpPr>
        <p:spPr bwMode="auto">
          <a:xfrm>
            <a:off x="215900" y="1484313"/>
            <a:ext cx="3898900" cy="1323975"/>
          </a:xfrm>
          <a:prstGeom prst="rect">
            <a:avLst/>
          </a:prstGeom>
          <a:solidFill>
            <a:srgbClr val="FEF7CE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solidFill>
                  <a:srgbClr val="800080"/>
                </a:solidFill>
              </a:rPr>
              <a:t>Model validation:</a:t>
            </a:r>
            <a:endParaRPr lang="en-US" sz="2000" b="1">
              <a:solidFill>
                <a:srgbClr val="800080"/>
              </a:solidFill>
            </a:endParaRPr>
          </a:p>
          <a:p>
            <a:r>
              <a:rPr lang="en-US" sz="2000" b="1">
                <a:solidFill>
                  <a:srgbClr val="000000"/>
                </a:solidFill>
              </a:rPr>
              <a:t>Can we use the results for the prediction of filtration in any other conditions?</a:t>
            </a:r>
            <a:endParaRPr lang="fr-FR" sz="2000" b="1">
              <a:solidFill>
                <a:srgbClr val="000000"/>
              </a:solidFill>
            </a:endParaRPr>
          </a:p>
        </p:txBody>
      </p:sp>
      <p:sp>
        <p:nvSpPr>
          <p:cNvPr id="24592" name="Text Box 13"/>
          <p:cNvSpPr txBox="1">
            <a:spLocks noChangeArrowheads="1"/>
          </p:cNvSpPr>
          <p:nvPr/>
        </p:nvSpPr>
        <p:spPr bwMode="auto">
          <a:xfrm>
            <a:off x="1258888" y="1125538"/>
            <a:ext cx="2017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CA" altLang="zh-CN" sz="2000" b="1">
                <a:solidFill>
                  <a:schemeClr val="accent2"/>
                </a:solidFill>
                <a:ea typeface="宋体" charset="-122"/>
              </a:rPr>
              <a:t>Permeability</a:t>
            </a:r>
          </a:p>
        </p:txBody>
      </p:sp>
      <p:sp>
        <p:nvSpPr>
          <p:cNvPr id="24593" name="Text Box 13"/>
          <p:cNvSpPr txBox="1">
            <a:spLocks noChangeArrowheads="1"/>
          </p:cNvSpPr>
          <p:nvPr/>
        </p:nvSpPr>
        <p:spPr bwMode="auto">
          <a:xfrm>
            <a:off x="5651500" y="1125538"/>
            <a:ext cx="2592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CA" altLang="zh-CN" sz="2000" b="1">
                <a:solidFill>
                  <a:schemeClr val="accent2"/>
                </a:solidFill>
                <a:ea typeface="宋体" charset="-122"/>
              </a:rPr>
              <a:t>Osmotic pressure</a:t>
            </a:r>
          </a:p>
        </p:txBody>
      </p:sp>
      <p:sp>
        <p:nvSpPr>
          <p:cNvPr id="24594" name="Rectangle 156"/>
          <p:cNvSpPr>
            <a:spLocks noChangeArrowheads="1"/>
          </p:cNvSpPr>
          <p:nvPr/>
        </p:nvSpPr>
        <p:spPr bwMode="auto">
          <a:xfrm>
            <a:off x="0" y="0"/>
            <a:ext cx="9036050" cy="476250"/>
          </a:xfrm>
          <a:prstGeom prst="rect">
            <a:avLst/>
          </a:prstGeom>
          <a:gradFill rotWithShape="1">
            <a:gsLst>
              <a:gs pos="0">
                <a:srgbClr val="C0C0C0">
                  <a:alpha val="37999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800" b="1">
                <a:solidFill>
                  <a:srgbClr val="800080"/>
                </a:solidFill>
                <a:ea typeface="宋体" charset="-122"/>
              </a:rPr>
              <a:t>3. Measurement of permeability: </a:t>
            </a:r>
            <a:r>
              <a:rPr lang="en-GB" altLang="zh-CN" sz="2800" b="1">
                <a:solidFill>
                  <a:srgbClr val="800080"/>
                </a:solidFill>
                <a:ea typeface="宋体" charset="-122"/>
              </a:rPr>
              <a:t>strategy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75" grpId="0" animBg="1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10332</TotalTime>
  <Words>984</Words>
  <Application>Microsoft Office PowerPoint</Application>
  <PresentationFormat>Affichage à l'écran (4:3)</PresentationFormat>
  <Paragraphs>212</Paragraphs>
  <Slides>23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1" baseType="lpstr">
      <vt:lpstr>Arial</vt:lpstr>
      <vt:lpstr>Calibri</vt:lpstr>
      <vt:lpstr>ＭＳ Ｐゴシック</vt:lpstr>
      <vt:lpstr>宋体</vt:lpstr>
      <vt:lpstr>Wingdings</vt:lpstr>
      <vt:lpstr>Symbol</vt:lpstr>
      <vt:lpstr>Modèle par défaut</vt:lpstr>
      <vt:lpstr>Microsoft Equation 3.0</vt:lpstr>
      <vt:lpstr>Modeling the filtration of deformable and permeable colloidal particles: the case of casein micelles   Peng Qu*, Antoine Bouchoux, Geneviève Gésan-Guiziou </vt:lpstr>
      <vt:lpstr>1. Context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Thank you.</vt:lpstr>
    </vt:vector>
  </TitlesOfParts>
  <Company>INRA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Peng</dc:creator>
  <cp:lastModifiedBy>Charlotte</cp:lastModifiedBy>
  <cp:revision>118</cp:revision>
  <cp:lastPrinted>1601-01-01T00:00:00Z</cp:lastPrinted>
  <dcterms:created xsi:type="dcterms:W3CDTF">2011-07-26T12:44:56Z</dcterms:created>
  <dcterms:modified xsi:type="dcterms:W3CDTF">2015-09-07T08:35:27Z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